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6858000" cx="12192000"/>
  <p:notesSz cx="7104050" cy="10234600"/>
  <p:embeddedFontLst>
    <p:embeddedFont>
      <p:font typeface="Merriweather"/>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83">
          <p15:clr>
            <a:srgbClr val="A4A3A4"/>
          </p15:clr>
        </p15:guide>
        <p15:guide id="2" pos="3840">
          <p15:clr>
            <a:srgbClr val="A4A3A4"/>
          </p15:clr>
        </p15:guide>
      </p15:sldGuideLst>
    </p:ext>
    <p:ext uri="GoogleSlidesCustomDataVersion2">
      <go:slidesCustomData xmlns:go="http://customooxmlschemas.google.com/" r:id="rId31" roundtripDataSignature="AMtx7mgfZmj7wcgpJjXzvav243wDTwa7h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83"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Merriweather-bold.fntdata"/><Relationship Id="rId27" Type="http://schemas.openxmlformats.org/officeDocument/2006/relationships/font" Target="fonts/Merriweather-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Merriweather-italic.fntdata"/><Relationship Id="rId7" Type="http://schemas.openxmlformats.org/officeDocument/2006/relationships/slide" Target="slides/slide2.xml"/><Relationship Id="rId8" Type="http://schemas.openxmlformats.org/officeDocument/2006/relationships/slide" Target="slides/slide3.xml"/><Relationship Id="rId31" Type="http://customschemas.google.com/relationships/presentationmetadata" Target="metadata"/><Relationship Id="rId30" Type="http://schemas.openxmlformats.org/officeDocument/2006/relationships/font" Target="fonts/Merriweather-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3"/>
            <a:ext cx="3078428" cy="513509"/>
          </a:xfrm>
          <a:prstGeom prst="rect">
            <a:avLst/>
          </a:prstGeom>
          <a:noFill/>
          <a:ln>
            <a:noFill/>
          </a:ln>
        </p:spPr>
        <p:txBody>
          <a:bodyPr anchorCtr="0" anchor="t" bIns="47400" lIns="94825" spcFirstLastPara="1" rIns="94825" wrap="square" tIns="474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023991" y="3"/>
            <a:ext cx="3078428" cy="513509"/>
          </a:xfrm>
          <a:prstGeom prst="rect">
            <a:avLst/>
          </a:prstGeom>
          <a:noFill/>
          <a:ln>
            <a:noFill/>
          </a:ln>
        </p:spPr>
        <p:txBody>
          <a:bodyPr anchorCtr="0" anchor="t" bIns="47400" lIns="94825" spcFirstLastPara="1" rIns="94825" wrap="square" tIns="474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721107"/>
            <a:ext cx="3078428" cy="513506"/>
          </a:xfrm>
          <a:prstGeom prst="rect">
            <a:avLst/>
          </a:prstGeom>
          <a:noFill/>
          <a:ln>
            <a:noFill/>
          </a:ln>
        </p:spPr>
        <p:txBody>
          <a:bodyPr anchorCtr="0" anchor="b" bIns="47400" lIns="94825" spcFirstLastPara="1" rIns="94825" wrap="square" tIns="474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p:nvPr>
            <p:ph idx="2" type="sldImg"/>
          </p:nvPr>
        </p:nvSpPr>
        <p:spPr>
          <a:xfrm>
            <a:off x="223838"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2" name="Google Shape;82;p1:notes"/>
          <p:cNvSpPr txBox="1"/>
          <p:nvPr>
            <p:ph idx="1" type="body"/>
          </p:nvPr>
        </p:nvSpPr>
        <p:spPr>
          <a:xfrm>
            <a:off x="223838" y="4222800"/>
            <a:ext cx="6654799" cy="6131001"/>
          </a:xfrm>
          <a:prstGeom prst="rect">
            <a:avLst/>
          </a:prstGeom>
          <a:noFill/>
          <a:ln>
            <a:noFill/>
          </a:ln>
        </p:spPr>
        <p:txBody>
          <a:bodyPr anchorCtr="0" anchor="t" bIns="47400" lIns="94825" spcFirstLastPara="1" rIns="94825" wrap="square" tIns="47400">
            <a:noAutofit/>
          </a:bodyPr>
          <a:lstStyle/>
          <a:p>
            <a:pPr indent="-171450" lvl="0" marL="171450" rtl="0" algn="l">
              <a:lnSpc>
                <a:spcPct val="100000"/>
              </a:lnSpc>
              <a:spcBef>
                <a:spcPts val="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Ziel des Projektes ist die Gründung einer </a:t>
            </a:r>
            <a:r>
              <a:rPr b="0" i="1" lang="de-DE" sz="1100" u="none" cap="none" strike="noStrike">
                <a:solidFill>
                  <a:schemeClr val="dk1"/>
                </a:solidFill>
                <a:latin typeface="Calibri"/>
                <a:ea typeface="Calibri"/>
                <a:cs typeface="Calibri"/>
                <a:sym typeface="Calibri"/>
              </a:rPr>
              <a:t>Projektagentur Berufliche Bildung für Nachhaltige Entwicklung (PA-BBNE) des Partnernetzwerkes Berufliche Bildung am IZT. </a:t>
            </a:r>
            <a:r>
              <a:rPr b="0" i="0" lang="de-DE" sz="1100" u="none" cap="none" strike="noStrike">
                <a:solidFill>
                  <a:schemeClr val="dk1"/>
                </a:solidFill>
                <a:latin typeface="Calibri"/>
                <a:ea typeface="Calibri"/>
                <a:cs typeface="Calibri"/>
                <a:sym typeface="Calibri"/>
              </a:rPr>
              <a:t>Für eine Vielzahl von Ausbildungsberufen erstellt die Projektagentur Begleitmaterialien zur </a:t>
            </a:r>
            <a:r>
              <a:rPr b="0" i="1" lang="de-DE" sz="1100" u="none" cap="none" strike="noStrike">
                <a:solidFill>
                  <a:schemeClr val="dk1"/>
                </a:solidFill>
                <a:latin typeface="Calibri"/>
                <a:ea typeface="Calibri"/>
                <a:cs typeface="Calibri"/>
                <a:sym typeface="Calibri"/>
              </a:rPr>
              <a:t>Beruflichen Bildung für Nachhaltige Entwicklung </a:t>
            </a:r>
            <a:r>
              <a:rPr b="0" i="0" lang="de-DE" sz="1100" u="none" cap="none" strike="noStrike">
                <a:solidFill>
                  <a:schemeClr val="dk1"/>
                </a:solidFill>
                <a:latin typeface="Calibri"/>
                <a:ea typeface="Calibri"/>
                <a:cs typeface="Calibri"/>
                <a:sym typeface="Calibri"/>
              </a:rPr>
              <a:t>(BBNE). Dabei werden alle für die Berufsausbildung relevanten Dimensionen der Nachhaltigkeit berücksichtigt. Diese Impulspapiere und Weiterbildungsmaterialien sollen Anregungen für mehr Nachhaltigkeit in der beruflichen Bildung geben.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Primäre Zielgruppen sind Lehrkräfte an Berufsschulen, sowie deren Berufsschüler*innen, aber auch Ausbildende und ihre Auszubildenden in Betrieben. Sekundäre Zielgruppen sind Umweltbildner*innen, Wissenschaftler*innen der Berufsbildung, Pädagoge*innen sowie Institutionen der beruflichen Bildung.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Die Intention dieses Projektes ist es, kompakt und schnell den Zielgruppen Anregungen zum Thema “Nachhaltigkeit” durch eine integrative Darstellung der Nachhaltigkeitsthemen in der Bildung und der Ausbildung zu geben. Weiterhin wird durch einen sehr umfangreichen Materialpool der Stand des Wissens zu den Nachhaltigkeitszielen (SDG Sustainable Development Goals, Ziele für die nachhaltige Entwicklung) gegeben und so die Bildung gemäß SDG 4 “Hochwertige Bildung” unterstützt.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Im Mittelpunkt steht die neue Standardberufsbildposition "Umweltschutz und Nachhaltigkeit" unter der Annahme, dass diese auch zeitnah in allen Berufsbildern verankert wird. In dem Projekt wird herausgearbeitet, was "Nachhaltigkeit" aus wissenschaftlicher Perspektive für diese Position sowie für die berufsprofilgebenden Fertigkeiten, Kenntnisse und Fähigkeiten bedeutet. Im Kern sollen deshalb folgende drei Materialien je Berufsbild entwickelt werden: </a:t>
            </a:r>
            <a:endParaRPr sz="1100"/>
          </a:p>
          <a:p>
            <a:pPr indent="-171450" lvl="1" marL="6286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die tabellarische didaktische Einordnung (Didaktisches Impulspapier, IP) </a:t>
            </a:r>
            <a:endParaRPr sz="1100"/>
          </a:p>
          <a:p>
            <a:pPr indent="-171450" lvl="1" marL="6286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ein Dokument zur Weiterbildung für Lehrende und Unterrichtende zu den Nachhaltigkeitszielen mit dem Bezug auf die spezifische Berufsausbildung (Hintergrundmaterial, HGM) </a:t>
            </a:r>
            <a:endParaRPr sz="1100"/>
          </a:p>
          <a:p>
            <a:pPr indent="-171450" lvl="1" marL="6286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Ein Handout (FS) z. B. mit der Darstellung von Zielkonflikten oder weiteren Aufgabenstellungen.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Die Materialien sollen Impulse und Orientierung geben, wie Nachhaltigkeit in die verschiedenen Berufsbilder integriert werden kann. Alle Materialien werden als Open Educational Ressources (OER-Materialien) im PDF-Format und als Office-Dokumente (Word und PowerPoint) zur weiteren Verwendung veröffentlicht, d. h. sie können von den Nutzer*innen kopiert, ergänzt oder umstrukturiert werden. </a:t>
            </a:r>
            <a:endParaRPr sz="1100"/>
          </a:p>
          <a:p>
            <a:pPr indent="0" lvl="0" marL="0" marR="0" rtl="0" algn="l">
              <a:lnSpc>
                <a:spcPct val="100000"/>
              </a:lnSpc>
              <a:spcBef>
                <a:spcPts val="600"/>
              </a:spcBef>
              <a:spcAft>
                <a:spcPts val="0"/>
              </a:spcAft>
              <a:buClr>
                <a:srgbClr val="000000"/>
              </a:buClr>
              <a:buSzPts val="1400"/>
              <a:buFont typeface="Arial"/>
              <a:buNone/>
            </a:pPr>
            <a:r>
              <a:t/>
            </a:r>
            <a:endParaRPr sz="1100"/>
          </a:p>
        </p:txBody>
      </p:sp>
      <p:sp>
        <p:nvSpPr>
          <p:cNvPr id="83" name="Google Shape;83;p1: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21: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4" name="Google Shape;194;p21: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195" name="Google Shape;195;p21: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34: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6" name="Google Shape;206;p34: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207" name="Google Shape;207;p34: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35: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8" name="Google Shape;218;p35: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219" name="Google Shape;219;p35: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36: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1" name="Google Shape;231;p36: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232" name="Google Shape;232;p36: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39: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3" name="Google Shape;243;p39: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244" name="Google Shape;244;p39: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40: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5" name="Google Shape;255;p40: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b="1"/>
          </a:p>
        </p:txBody>
      </p:sp>
      <p:sp>
        <p:nvSpPr>
          <p:cNvPr id="256" name="Google Shape;256;p40: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41: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7" name="Google Shape;267;p41: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268" name="Google Shape;268;p41: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44: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9" name="Google Shape;279;p44: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280" name="Google Shape;280;p44: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46: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1" name="Google Shape;291;p46: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292" name="Google Shape;292;p46: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47: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3" name="Google Shape;303;p47: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sz="1800"/>
          </a:p>
        </p:txBody>
      </p:sp>
      <p:sp>
        <p:nvSpPr>
          <p:cNvPr id="304" name="Google Shape;304;p47: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2" name="Google Shape;9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48: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5" name="Google Shape;315;p48: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316" name="Google Shape;316;p48: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29c755b7ada_0_0:notes"/>
          <p:cNvSpPr/>
          <p:nvPr>
            <p:ph idx="2" type="sldImg"/>
          </p:nvPr>
        </p:nvSpPr>
        <p:spPr>
          <a:xfrm>
            <a:off x="479425" y="287338"/>
            <a:ext cx="6145200" cy="3456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7" name="Google Shape;327;g29c755b7ada_0_0:notes"/>
          <p:cNvSpPr txBox="1"/>
          <p:nvPr>
            <p:ph idx="1" type="body"/>
          </p:nvPr>
        </p:nvSpPr>
        <p:spPr>
          <a:xfrm>
            <a:off x="479407" y="3744000"/>
            <a:ext cx="6145200" cy="57882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lang="de-DE" sz="1050"/>
              <a:t>Die Projektagentur Berufliche Bildung für nachhaltige Entwicklung (PA-BBNE) des Partnernetzwerkes Berufliche Bildung am IZT wurde vom BMBF Bundesministerium für Bildung und Forschung unter dem Förderkennzeichen 01JO2204 gefördert.Im Mittelpunkt stand hierbei die neue Standardberufsbildposition "Umweltschutz und Nachhaltigkeit", die seit 2021 auf Beschluss der KMK in alle novellierten Ausbildungsordnungen berücksichtigt werden muss. PA-BBNE hat für 127 Berufsausbildungen und Fachrichtungen - vom Altenpfleger und Altenpflegerin über Gärtner und Gärtnerin bis hin zum Zimmerer und Zimmerin - Begleitmaterialien zur „Beruflichen Bildung für Nachhaltige Entwicklung“ (BBNE) entwickelt. Es wurden fünf verschiedene Materialien entwickelt:</a:t>
            </a:r>
            <a:endParaRPr sz="1050"/>
          </a:p>
          <a:p>
            <a:pPr indent="-233362" lvl="0" marL="233362" rtl="0" algn="l">
              <a:lnSpc>
                <a:spcPct val="100000"/>
              </a:lnSpc>
              <a:spcBef>
                <a:spcPts val="0"/>
              </a:spcBef>
              <a:spcAft>
                <a:spcPts val="0"/>
              </a:spcAft>
              <a:buSzPts val="1400"/>
              <a:buFont typeface="Arial"/>
              <a:buChar char="•"/>
            </a:pPr>
            <a:r>
              <a:rPr b="1" lang="de-DE" sz="1050"/>
              <a:t>BBNE-Impulspapier (IP): </a:t>
            </a:r>
            <a:r>
              <a:rPr lang="de-DE" sz="1050"/>
              <a:t>Betrachtung der Schnittstellen von Ausbildungsordnung in dem jeweiligen Berufsbild, Rahmenlehrplan und den Herausforderungen der Nachhaltigkeit in Anlehnung an die SDGs der Agenda 2030; Zielkonflikte und Aufgabenstellungen</a:t>
            </a:r>
            <a:endParaRPr sz="1050"/>
          </a:p>
          <a:p>
            <a:pPr indent="-233362" lvl="0" marL="233362" rtl="0" algn="l">
              <a:lnSpc>
                <a:spcPct val="100000"/>
              </a:lnSpc>
              <a:spcBef>
                <a:spcPts val="0"/>
              </a:spcBef>
              <a:spcAft>
                <a:spcPts val="0"/>
              </a:spcAft>
              <a:buSzPts val="1400"/>
              <a:buFont typeface="Arial"/>
              <a:buChar char="•"/>
            </a:pPr>
            <a:r>
              <a:rPr b="1" lang="de-DE" sz="1050"/>
              <a:t>BBBNE-Hintergrundmaterial (HGM): </a:t>
            </a:r>
            <a:r>
              <a:rPr lang="de-DE" sz="1050"/>
              <a:t>Betrachtung der SDGs unter einer wissenschaftlichen Perspektive der Nachhaltigkeit im Hinblick auf das Tätigkeitsprofil eines Ausbildungsberufes bzw. auf eine Gruppe von Ausbildungsberufen, die ein ähnliches Tätigkeitsprofil aufweisen; Beschreibung der berufsrelevanten Aspekte für zahlreiche SDG’s</a:t>
            </a:r>
            <a:endParaRPr sz="1050"/>
          </a:p>
          <a:p>
            <a:pPr indent="-233362" lvl="0" marL="233362" rtl="0" algn="l">
              <a:lnSpc>
                <a:spcPct val="100000"/>
              </a:lnSpc>
              <a:spcBef>
                <a:spcPts val="0"/>
              </a:spcBef>
              <a:spcAft>
                <a:spcPts val="0"/>
              </a:spcAft>
              <a:buSzPts val="1400"/>
              <a:buFont typeface="Arial"/>
              <a:buChar char="•"/>
            </a:pPr>
            <a:r>
              <a:rPr b="1" lang="de-DE" sz="1050"/>
              <a:t>BBNE-Foliensammlung (FS): </a:t>
            </a:r>
            <a:r>
              <a:rPr lang="de-DE" sz="1050"/>
              <a:t>Folien mit wichtigen Zielkonflikten für das betrachtete Berufsbild, dargestellt mit Hilfe von Grafiken, Bildern und Smart Arts , die Anlass zur Diskussion der spezifischen Herausforderungen der Nachhaltigkeit bieten.</a:t>
            </a:r>
            <a:endParaRPr sz="1050"/>
          </a:p>
          <a:p>
            <a:pPr indent="-233362" lvl="0" marL="233362" rtl="0" algn="l">
              <a:lnSpc>
                <a:spcPct val="100000"/>
              </a:lnSpc>
              <a:spcBef>
                <a:spcPts val="0"/>
              </a:spcBef>
              <a:spcAft>
                <a:spcPts val="0"/>
              </a:spcAft>
              <a:buSzPts val="1400"/>
              <a:buFont typeface="Arial"/>
              <a:buChar char="•"/>
            </a:pPr>
            <a:r>
              <a:rPr b="1" lang="de-DE" sz="1050"/>
              <a:t>BBNE-Handreichung (HR): </a:t>
            </a:r>
            <a:r>
              <a:rPr lang="de-DE" sz="1050"/>
              <a:t>Foliensammlung mit einem Notiztext für das jeweilige Berufsbild, der Notiztext erläutert die Inhalte der Folie; diese Handreichung kann als Unterrichtsmaterial für Berufsschüler und Berufsschülerinnen und auch für Auszubildende genutzt werden.</a:t>
            </a:r>
            <a:endParaRPr sz="1050"/>
          </a:p>
          <a:p>
            <a:pPr indent="0" lvl="0" marL="0" rtl="0" algn="l">
              <a:lnSpc>
                <a:spcPct val="100000"/>
              </a:lnSpc>
              <a:spcBef>
                <a:spcPts val="400"/>
              </a:spcBef>
              <a:spcAft>
                <a:spcPts val="0"/>
              </a:spcAft>
              <a:buSzPts val="1400"/>
              <a:buNone/>
            </a:pPr>
            <a:r>
              <a:rPr lang="de-DE" sz="1050"/>
              <a:t>Weitere Materialien von PA-BBNE sind die folgenden ergänzenden Dokumente:</a:t>
            </a:r>
            <a:endParaRPr/>
          </a:p>
          <a:p>
            <a:pPr indent="-233362" lvl="0" marL="233362" rtl="0" algn="l">
              <a:lnSpc>
                <a:spcPct val="100000"/>
              </a:lnSpc>
              <a:spcBef>
                <a:spcPts val="0"/>
              </a:spcBef>
              <a:spcAft>
                <a:spcPts val="0"/>
              </a:spcAft>
              <a:buSzPts val="1400"/>
              <a:buFont typeface="Arial"/>
              <a:buChar char="•"/>
            </a:pPr>
            <a:r>
              <a:rPr b="1" lang="de-DE" sz="1050"/>
              <a:t>Nachhaltigkeitsorientierte Kompetenzen in der beruflichen Bildung: </a:t>
            </a:r>
            <a:r>
              <a:rPr lang="de-DE" sz="1050"/>
              <a:t>Leitfaden, Handout und PowerPoint zur Bestimmung und Beschreibung nachhaltigkeitsrelevanter Kompetenzen in der beruflichen Bildung </a:t>
            </a:r>
            <a:endParaRPr/>
          </a:p>
          <a:p>
            <a:pPr indent="-233362" lvl="0" marL="233362" rtl="0" algn="l">
              <a:lnSpc>
                <a:spcPct val="100000"/>
              </a:lnSpc>
              <a:spcBef>
                <a:spcPts val="0"/>
              </a:spcBef>
              <a:spcAft>
                <a:spcPts val="0"/>
              </a:spcAft>
              <a:buSzPts val="1400"/>
              <a:buFont typeface="Arial"/>
              <a:buChar char="•"/>
            </a:pPr>
            <a:r>
              <a:rPr b="1" lang="de-DE" sz="1050"/>
              <a:t>Umgang mit Zielkonflikten</a:t>
            </a:r>
            <a:r>
              <a:rPr lang="de-DE" sz="1050"/>
              <a:t>: Leitfaden, Handout und PowerPoint zum Umgang mit Zielkonflikten und Widersprüchen in der beruflichen Bildung</a:t>
            </a:r>
            <a:endParaRPr/>
          </a:p>
          <a:p>
            <a:pPr indent="-233362" lvl="0" marL="233362" rtl="0" algn="l">
              <a:lnSpc>
                <a:spcPct val="100000"/>
              </a:lnSpc>
              <a:spcBef>
                <a:spcPts val="0"/>
              </a:spcBef>
              <a:spcAft>
                <a:spcPts val="0"/>
              </a:spcAft>
              <a:buSzPts val="1400"/>
              <a:buFont typeface="Arial"/>
              <a:buChar char="•"/>
            </a:pPr>
            <a:r>
              <a:rPr b="1" lang="de-DE" sz="1050"/>
              <a:t>SDG 8 und die soziale Dimension der Nachhaltigkeit</a:t>
            </a:r>
            <a:r>
              <a:rPr lang="de-DE" sz="1050"/>
              <a:t>: Leitfaden zur Beschreibung der sozialen Dimension der Nachhaltigkeit für eine BBNE</a:t>
            </a:r>
            <a:endParaRPr/>
          </a:p>
          <a:p>
            <a:pPr indent="-233362" lvl="0" marL="233362" rtl="0" algn="l">
              <a:lnSpc>
                <a:spcPct val="100000"/>
              </a:lnSpc>
              <a:spcBef>
                <a:spcPts val="0"/>
              </a:spcBef>
              <a:spcAft>
                <a:spcPts val="0"/>
              </a:spcAft>
              <a:buSzPts val="1400"/>
              <a:buFont typeface="Arial"/>
              <a:buChar char="•"/>
            </a:pPr>
            <a:r>
              <a:rPr b="1" lang="de-DE" sz="1050"/>
              <a:t>Postkarten aus der Zukunft: </a:t>
            </a:r>
            <a:r>
              <a:rPr lang="de-DE" sz="1050"/>
              <a:t>Beispielhafte, aber absehbare zukünftige Entwicklungen aus Sicht der Zukunftsforschung für die Berufsausbildung</a:t>
            </a:r>
            <a:endParaRPr/>
          </a:p>
          <a:p>
            <a:pPr indent="0" lvl="0" marL="0" rtl="0" algn="l">
              <a:lnSpc>
                <a:spcPct val="100000"/>
              </a:lnSpc>
              <a:spcBef>
                <a:spcPts val="400"/>
              </a:spcBef>
              <a:spcAft>
                <a:spcPts val="0"/>
              </a:spcAft>
              <a:buSzPts val="1400"/>
              <a:buNone/>
            </a:pPr>
            <a:r>
              <a:rPr lang="de-DE" sz="1050"/>
              <a:t>Primäre Zielgruppen sind Lehrkräfte an Berufsschulen und deren Berufsschülerinnen sowie Ausbildende und ihre Auszubildenden in den Betrieben. Sekundäre Zielgruppen sind Umweltbildner*innen, Pädagog*innen, Wissenschaftler*innen der Berufsbildung sowie Institutionen der beruflichen Bildung. Die Materialien wurden als OER-Materialien entwickelt und stehen als Download unter www.pa-bbne.de zur Verfügung.</a:t>
            </a:r>
            <a:endParaRPr sz="105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6: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p6: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108" name="Google Shape;108;p6: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9" name="Google Shape;119;p7: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120" name="Google Shape;120;p7: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8: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1" name="Google Shape;131;p8: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132" name="Google Shape;132;p8: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9: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3" name="Google Shape;143;p9: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144" name="Google Shape;144;p9: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0: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10: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156" name="Google Shape;156;p10: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1: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p11: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rtl="0" algn="l">
              <a:lnSpc>
                <a:spcPct val="100000"/>
              </a:lnSpc>
              <a:spcBef>
                <a:spcPts val="0"/>
              </a:spcBef>
              <a:spcAft>
                <a:spcPts val="0"/>
              </a:spcAft>
              <a:buSzPts val="1400"/>
              <a:buNone/>
            </a:pPr>
            <a:r>
              <a:t/>
            </a:r>
            <a:endParaRPr/>
          </a:p>
        </p:txBody>
      </p:sp>
      <p:sp>
        <p:nvSpPr>
          <p:cNvPr id="170" name="Google Shape;170;p11: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8: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2" name="Google Shape;182;p18:notes"/>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183" name="Google Shape;183;p18: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p:cSld name="Titelfolie">
    <p:spTree>
      <p:nvGrpSpPr>
        <p:cNvPr id="16" name="Shape 16"/>
        <p:cNvGrpSpPr/>
        <p:nvPr/>
      </p:nvGrpSpPr>
      <p:grpSpPr>
        <a:xfrm>
          <a:off x="0" y="0"/>
          <a:ext cx="0" cy="0"/>
          <a:chOff x="0" y="0"/>
          <a:chExt cx="0" cy="0"/>
        </a:xfrm>
      </p:grpSpPr>
      <p:sp>
        <p:nvSpPr>
          <p:cNvPr id="17" name="Google Shape;17;p27"/>
          <p:cNvSpPr txBox="1"/>
          <p:nvPr>
            <p:ph type="ctrTitle"/>
          </p:nvPr>
        </p:nvSpPr>
        <p:spPr>
          <a:xfrm>
            <a:off x="312928" y="1122363"/>
            <a:ext cx="8278368"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SzPts val="4000"/>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7"/>
          <p:cNvSpPr txBox="1"/>
          <p:nvPr>
            <p:ph idx="1" type="subTitle"/>
          </p:nvPr>
        </p:nvSpPr>
        <p:spPr>
          <a:xfrm>
            <a:off x="312928" y="3602038"/>
            <a:ext cx="8278368"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SzPts val="2800"/>
              <a:buNone/>
              <a:defRPr sz="3200">
                <a:solidFill>
                  <a:srgbClr val="FF2F92"/>
                </a:solidFill>
              </a:defRPr>
            </a:lvl1pPr>
            <a:lvl2pPr lvl="1" algn="ctr">
              <a:lnSpc>
                <a:spcPct val="90000"/>
              </a:lnSpc>
              <a:spcBef>
                <a:spcPts val="500"/>
              </a:spcBef>
              <a:spcAft>
                <a:spcPts val="0"/>
              </a:spcAft>
              <a:buSzPts val="2400"/>
              <a:buNone/>
              <a:defRPr sz="2000"/>
            </a:lvl2pPr>
            <a:lvl3pPr lvl="2" algn="ctr">
              <a:lnSpc>
                <a:spcPct val="90000"/>
              </a:lnSpc>
              <a:spcBef>
                <a:spcPts val="500"/>
              </a:spcBef>
              <a:spcAft>
                <a:spcPts val="0"/>
              </a:spcAft>
              <a:buSzPts val="2000"/>
              <a:buNone/>
              <a:defRPr sz="1800"/>
            </a:lvl3pPr>
            <a:lvl4pPr lvl="3" algn="ctr">
              <a:lnSpc>
                <a:spcPct val="90000"/>
              </a:lnSpc>
              <a:spcBef>
                <a:spcPts val="500"/>
              </a:spcBef>
              <a:spcAft>
                <a:spcPts val="0"/>
              </a:spcAft>
              <a:buSzPts val="1800"/>
              <a:buNone/>
              <a:defRPr sz="1600"/>
            </a:lvl4pPr>
            <a:lvl5pPr lvl="4" algn="ctr">
              <a:lnSpc>
                <a:spcPct val="90000"/>
              </a:lnSpc>
              <a:spcBef>
                <a:spcPts val="500"/>
              </a:spcBef>
              <a:spcAft>
                <a:spcPts val="0"/>
              </a:spcAft>
              <a:buSzPts val="1800"/>
              <a:buNone/>
              <a:defRPr sz="1600"/>
            </a:lvl5pPr>
            <a:lvl6pPr lvl="5" algn="ctr">
              <a:lnSpc>
                <a:spcPct val="90000"/>
              </a:lnSpc>
              <a:spcBef>
                <a:spcPts val="500"/>
              </a:spcBef>
              <a:spcAft>
                <a:spcPts val="0"/>
              </a:spcAft>
              <a:buSzPts val="1800"/>
              <a:buNone/>
              <a:defRPr sz="1600"/>
            </a:lvl6pPr>
            <a:lvl7pPr lvl="6" algn="ctr">
              <a:lnSpc>
                <a:spcPct val="90000"/>
              </a:lnSpc>
              <a:spcBef>
                <a:spcPts val="500"/>
              </a:spcBef>
              <a:spcAft>
                <a:spcPts val="0"/>
              </a:spcAft>
              <a:buSzPts val="1800"/>
              <a:buNone/>
              <a:defRPr sz="1600"/>
            </a:lvl7pPr>
            <a:lvl8pPr lvl="7" algn="ctr">
              <a:lnSpc>
                <a:spcPct val="90000"/>
              </a:lnSpc>
              <a:spcBef>
                <a:spcPts val="500"/>
              </a:spcBef>
              <a:spcAft>
                <a:spcPts val="0"/>
              </a:spcAft>
              <a:buSzPts val="1800"/>
              <a:buNone/>
              <a:defRPr sz="1600"/>
            </a:lvl8pPr>
            <a:lvl9pPr lvl="8" algn="ctr">
              <a:lnSpc>
                <a:spcPct val="90000"/>
              </a:lnSpc>
              <a:spcBef>
                <a:spcPts val="500"/>
              </a:spcBef>
              <a:spcAft>
                <a:spcPts val="0"/>
              </a:spcAft>
              <a:buSzPts val="1800"/>
              <a:buNone/>
              <a:defRPr sz="1600"/>
            </a:lvl9pPr>
          </a:lstStyle>
          <a:p/>
        </p:txBody>
      </p:sp>
      <p:sp>
        <p:nvSpPr>
          <p:cNvPr id="19" name="Google Shape;19;p27"/>
          <p:cNvSpPr txBox="1"/>
          <p:nvPr>
            <p:ph idx="11" type="ftr"/>
          </p:nvPr>
        </p:nvSpPr>
        <p:spPr>
          <a:xfrm>
            <a:off x="720592" y="6258560"/>
            <a:ext cx="2541084" cy="56372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8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20" name="Google Shape;20;p27"/>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21" name="Google Shape;21;p27"/>
          <p:cNvSpPr/>
          <p:nvPr>
            <p:ph idx="2" type="pic"/>
          </p:nvPr>
        </p:nvSpPr>
        <p:spPr>
          <a:xfrm>
            <a:off x="9091423" y="1418600"/>
            <a:ext cx="2681986" cy="1431290"/>
          </a:xfrm>
          <a:prstGeom prst="rect">
            <a:avLst/>
          </a:prstGeom>
          <a:noFill/>
          <a:ln>
            <a:noFill/>
          </a:ln>
        </p:spPr>
      </p:sp>
      <p:sp>
        <p:nvSpPr>
          <p:cNvPr id="22" name="Google Shape;22;p27"/>
          <p:cNvSpPr/>
          <p:nvPr>
            <p:ph idx="3" type="pic"/>
          </p:nvPr>
        </p:nvSpPr>
        <p:spPr>
          <a:xfrm>
            <a:off x="9091422" y="3009656"/>
            <a:ext cx="2681986" cy="1431290"/>
          </a:xfrm>
          <a:prstGeom prst="rect">
            <a:avLst/>
          </a:prstGeom>
          <a:noFill/>
          <a:ln>
            <a:noFill/>
          </a:ln>
        </p:spPr>
      </p:sp>
      <p:sp>
        <p:nvSpPr>
          <p:cNvPr id="23" name="Google Shape;23;p27"/>
          <p:cNvSpPr txBox="1"/>
          <p:nvPr>
            <p:ph idx="4" type="body"/>
          </p:nvPr>
        </p:nvSpPr>
        <p:spPr>
          <a:xfrm>
            <a:off x="9091613" y="4531540"/>
            <a:ext cx="2681287" cy="1523185"/>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0"/>
              </a:spcBef>
              <a:spcAft>
                <a:spcPts val="0"/>
              </a:spcAft>
              <a:buSzPts val="2800"/>
              <a:buNone/>
              <a:defRPr sz="1800"/>
            </a:lvl1pPr>
            <a:lvl2pPr indent="-381000" lvl="1" marL="914400" algn="l">
              <a:lnSpc>
                <a:spcPct val="90000"/>
              </a:lnSpc>
              <a:spcBef>
                <a:spcPts val="500"/>
              </a:spcBef>
              <a:spcAft>
                <a:spcPts val="0"/>
              </a:spcAft>
              <a:buSzPts val="2400"/>
              <a:buChar char="•"/>
              <a:defRPr/>
            </a:lvl2pPr>
            <a:lvl3pPr indent="-355600" lvl="2" marL="1371600" algn="l">
              <a:lnSpc>
                <a:spcPct val="90000"/>
              </a:lnSpc>
              <a:spcBef>
                <a:spcPts val="500"/>
              </a:spcBef>
              <a:spcAft>
                <a:spcPts val="0"/>
              </a:spcAft>
              <a:buSzPts val="20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SzPts val="1800"/>
              <a:buChar char="•"/>
              <a:defRPr/>
            </a:lvl6pPr>
            <a:lvl7pPr indent="-342900" lvl="6" marL="3200400" algn="l">
              <a:lnSpc>
                <a:spcPct val="90000"/>
              </a:lnSpc>
              <a:spcBef>
                <a:spcPts val="500"/>
              </a:spcBef>
              <a:spcAft>
                <a:spcPts val="0"/>
              </a:spcAft>
              <a:buSzPts val="1800"/>
              <a:buChar char="•"/>
              <a:defRPr/>
            </a:lvl7pPr>
            <a:lvl8pPr indent="-342900" lvl="7" marL="3657600" algn="l">
              <a:lnSpc>
                <a:spcPct val="90000"/>
              </a:lnSpc>
              <a:spcBef>
                <a:spcPts val="500"/>
              </a:spcBef>
              <a:spcAft>
                <a:spcPts val="0"/>
              </a:spcAft>
              <a:buSzPts val="1800"/>
              <a:buChar char="•"/>
              <a:defRPr/>
            </a:lvl8pPr>
            <a:lvl9pPr indent="-342900" lvl="8" marL="4114800" algn="l">
              <a:lnSpc>
                <a:spcPct val="90000"/>
              </a:lnSpc>
              <a:spcBef>
                <a:spcPts val="500"/>
              </a:spcBef>
              <a:spcAft>
                <a:spcPts val="0"/>
              </a:spcAft>
              <a:buSzPts val="1800"/>
              <a:buChar char="•"/>
              <a:defRPr/>
            </a:lvl9pPr>
          </a:lstStyle>
          <a:p/>
        </p:txBody>
      </p:sp>
      <p:sp>
        <p:nvSpPr>
          <p:cNvPr id="24" name="Google Shape;24;p27"/>
          <p:cNvSpPr/>
          <p:nvPr/>
        </p:nvSpPr>
        <p:spPr>
          <a:xfrm>
            <a:off x="309691" y="3548557"/>
            <a:ext cx="8280000" cy="24455"/>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1_Standardfolie Abbildung">
    <p:spTree>
      <p:nvGrpSpPr>
        <p:cNvPr id="25" name="Shape 25"/>
        <p:cNvGrpSpPr/>
        <p:nvPr/>
      </p:nvGrpSpPr>
      <p:grpSpPr>
        <a:xfrm>
          <a:off x="0" y="0"/>
          <a:ext cx="0" cy="0"/>
          <a:chOff x="0" y="0"/>
          <a:chExt cx="0" cy="0"/>
        </a:xfrm>
      </p:grpSpPr>
      <p:sp>
        <p:nvSpPr>
          <p:cNvPr id="26" name="Google Shape;26;p32"/>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28" name="Google Shape;28;p32"/>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32"/>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0" name="Google Shape;30;p32"/>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1" name="Google Shape;31;p3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p:cSld name="1_Standardfolie">
    <p:spTree>
      <p:nvGrpSpPr>
        <p:cNvPr id="32" name="Shape 32"/>
        <p:cNvGrpSpPr/>
        <p:nvPr/>
      </p:nvGrpSpPr>
      <p:grpSpPr>
        <a:xfrm>
          <a:off x="0" y="0"/>
          <a:ext cx="0" cy="0"/>
          <a:chOff x="0" y="0"/>
          <a:chExt cx="0" cy="0"/>
        </a:xfrm>
      </p:grpSpPr>
      <p:sp>
        <p:nvSpPr>
          <p:cNvPr id="33" name="Google Shape;33;p49"/>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34" name="Google Shape;34;p49"/>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49"/>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49"/>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7" name="Google Shape;37;p49"/>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8" name="Google Shape;38;p49"/>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p:cSld name="Standart Text - lleer">
    <p:spTree>
      <p:nvGrpSpPr>
        <p:cNvPr id="39" name="Shape 39"/>
        <p:cNvGrpSpPr/>
        <p:nvPr/>
      </p:nvGrpSpPr>
      <p:grpSpPr>
        <a:xfrm>
          <a:off x="0" y="0"/>
          <a:ext cx="0" cy="0"/>
          <a:chOff x="0" y="0"/>
          <a:chExt cx="0" cy="0"/>
        </a:xfrm>
      </p:grpSpPr>
      <p:sp>
        <p:nvSpPr>
          <p:cNvPr id="40" name="Google Shape;40;p31"/>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41" name="Google Shape;41;p31"/>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31"/>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31"/>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4" name="Google Shape;44;p31"/>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5" name="Google Shape;45;p31"/>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
        <p:nvSpPr>
          <p:cNvPr id="46" name="Google Shape;46;p31"/>
          <p:cNvSpPr txBox="1"/>
          <p:nvPr>
            <p:ph idx="3" type="body"/>
          </p:nvPr>
        </p:nvSpPr>
        <p:spPr>
          <a:xfrm>
            <a:off x="360001" y="1465263"/>
            <a:ext cx="5870938" cy="4656137"/>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sz="2400"/>
            </a:lvl1pPr>
            <a:lvl2pPr indent="-381000" lvl="1" marL="914400" algn="l">
              <a:lnSpc>
                <a:spcPct val="90000"/>
              </a:lnSpc>
              <a:spcBef>
                <a:spcPts val="500"/>
              </a:spcBef>
              <a:spcAft>
                <a:spcPts val="0"/>
              </a:spcAft>
              <a:buSzPts val="2400"/>
              <a:buChar char="•"/>
              <a:defRPr/>
            </a:lvl2pPr>
            <a:lvl3pPr indent="-355600" lvl="2" marL="1371600" algn="l">
              <a:lnSpc>
                <a:spcPct val="90000"/>
              </a:lnSpc>
              <a:spcBef>
                <a:spcPts val="500"/>
              </a:spcBef>
              <a:spcAft>
                <a:spcPts val="0"/>
              </a:spcAft>
              <a:buSzPts val="20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SzPts val="1800"/>
              <a:buChar char="•"/>
              <a:defRPr/>
            </a:lvl6pPr>
            <a:lvl7pPr indent="-342900" lvl="6" marL="3200400" algn="l">
              <a:lnSpc>
                <a:spcPct val="90000"/>
              </a:lnSpc>
              <a:spcBef>
                <a:spcPts val="500"/>
              </a:spcBef>
              <a:spcAft>
                <a:spcPts val="0"/>
              </a:spcAft>
              <a:buSzPts val="1800"/>
              <a:buChar char="•"/>
              <a:defRPr/>
            </a:lvl7pPr>
            <a:lvl8pPr indent="-342900" lvl="7" marL="3657600" algn="l">
              <a:lnSpc>
                <a:spcPct val="90000"/>
              </a:lnSpc>
              <a:spcBef>
                <a:spcPts val="500"/>
              </a:spcBef>
              <a:spcAft>
                <a:spcPts val="0"/>
              </a:spcAft>
              <a:buSzPts val="1800"/>
              <a:buChar char="•"/>
              <a:defRPr/>
            </a:lvl8pPr>
            <a:lvl9pPr indent="-342900" lvl="8" marL="4114800" algn="l">
              <a:lnSpc>
                <a:spcPct val="90000"/>
              </a:lnSpc>
              <a:spcBef>
                <a:spcPts val="500"/>
              </a:spcBef>
              <a:spcAft>
                <a:spcPts val="0"/>
              </a:spcAft>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1_Standardfolie Abbildung 2">
    <p:spTree>
      <p:nvGrpSpPr>
        <p:cNvPr id="47" name="Shape 47"/>
        <p:cNvGrpSpPr/>
        <p:nvPr/>
      </p:nvGrpSpPr>
      <p:grpSpPr>
        <a:xfrm>
          <a:off x="0" y="0"/>
          <a:ext cx="0" cy="0"/>
          <a:chOff x="0" y="0"/>
          <a:chExt cx="0" cy="0"/>
        </a:xfrm>
      </p:grpSpPr>
      <p:sp>
        <p:nvSpPr>
          <p:cNvPr id="48" name="Google Shape;48;p122"/>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22"/>
          <p:cNvSpPr/>
          <p:nvPr>
            <p:ph idx="2" type="pic"/>
          </p:nvPr>
        </p:nvSpPr>
        <p:spPr>
          <a:xfrm>
            <a:off x="5400009" y="1367999"/>
            <a:ext cx="6480000" cy="4680000"/>
          </a:xfrm>
          <a:prstGeom prst="rect">
            <a:avLst/>
          </a:prstGeom>
          <a:noFill/>
          <a:ln>
            <a:noFill/>
          </a:ln>
        </p:spPr>
      </p:sp>
      <p:sp>
        <p:nvSpPr>
          <p:cNvPr id="50" name="Google Shape;50;p12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51" name="Google Shape;51;p122"/>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122"/>
          <p:cNvSpPr txBox="1"/>
          <p:nvPr>
            <p:ph idx="1" type="body"/>
          </p:nvPr>
        </p:nvSpPr>
        <p:spPr>
          <a:xfrm>
            <a:off x="360009" y="1367999"/>
            <a:ext cx="5040000" cy="46800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indent="-330200" lvl="1" marL="914400" marR="0" algn="l">
              <a:lnSpc>
                <a:spcPct val="110000"/>
              </a:lnSpc>
              <a:spcBef>
                <a:spcPts val="3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2pPr>
            <a:lvl3pPr indent="-317500" lvl="2" marL="1371600" algn="l">
              <a:lnSpc>
                <a:spcPct val="90000"/>
              </a:lnSpc>
              <a:spcBef>
                <a:spcPts val="5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3pPr>
            <a:lvl4pPr indent="-330200" lvl="3" marL="18288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3" name="Google Shape;53;p122"/>
          <p:cNvSpPr txBox="1"/>
          <p:nvPr>
            <p:ph idx="3"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4" name="Google Shape;54;p122"/>
          <p:cNvSpPr txBox="1"/>
          <p:nvPr>
            <p:ph idx="4"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5" name="Google Shape;55;p12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Abbildung Graphik">
    <p:spTree>
      <p:nvGrpSpPr>
        <p:cNvPr id="56" name="Shape 56"/>
        <p:cNvGrpSpPr/>
        <p:nvPr/>
      </p:nvGrpSpPr>
      <p:grpSpPr>
        <a:xfrm>
          <a:off x="0" y="0"/>
          <a:ext cx="0" cy="0"/>
          <a:chOff x="0" y="0"/>
          <a:chExt cx="0" cy="0"/>
        </a:xfrm>
      </p:grpSpPr>
      <p:sp>
        <p:nvSpPr>
          <p:cNvPr id="57" name="Google Shape;57;g13c3dcbfdba_0_382"/>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g13c3dcbfdba_0_38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59" name="Google Shape;59;g13c3dcbfdba_0_382"/>
          <p:cNvSpPr/>
          <p:nvPr>
            <p:ph idx="2" type="chart"/>
          </p:nvPr>
        </p:nvSpPr>
        <p:spPr>
          <a:xfrm>
            <a:off x="360363" y="1368000"/>
            <a:ext cx="11518900" cy="4680000"/>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2800"/>
              <a:buFont typeface="Arial"/>
              <a:buNone/>
              <a:defRPr b="0" i="0" sz="20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0" name="Google Shape;60;g13c3dcbfdba_0_382"/>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g13c3dcbfdba_0_382"/>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2" name="Google Shape;62;g13c3dcbfdba_0_382"/>
          <p:cNvSpPr txBox="1"/>
          <p:nvPr>
            <p:ph idx="3"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3" name="Google Shape;63;g13c3dcbfdba_0_38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1_Standardfolie Abbildung 2 2">
    <p:spTree>
      <p:nvGrpSpPr>
        <p:cNvPr id="64" name="Shape 64"/>
        <p:cNvGrpSpPr/>
        <p:nvPr/>
      </p:nvGrpSpPr>
      <p:grpSpPr>
        <a:xfrm>
          <a:off x="0" y="0"/>
          <a:ext cx="0" cy="0"/>
          <a:chOff x="0" y="0"/>
          <a:chExt cx="0" cy="0"/>
        </a:xfrm>
      </p:grpSpPr>
      <p:sp>
        <p:nvSpPr>
          <p:cNvPr id="65" name="Google Shape;65;p123"/>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3"/>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67" name="Google Shape;67;p123"/>
          <p:cNvSpPr/>
          <p:nvPr>
            <p:ph idx="2" type="chart"/>
          </p:nvPr>
        </p:nvSpPr>
        <p:spPr>
          <a:xfrm>
            <a:off x="5400009" y="1367999"/>
            <a:ext cx="6400991" cy="4680000"/>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2800"/>
              <a:buFont typeface="Arial"/>
              <a:buNone/>
              <a:defRPr b="0" i="0" sz="20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8" name="Google Shape;68;p123"/>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 name="Google Shape;69;p123"/>
          <p:cNvSpPr txBox="1"/>
          <p:nvPr>
            <p:ph idx="1" type="body"/>
          </p:nvPr>
        </p:nvSpPr>
        <p:spPr>
          <a:xfrm>
            <a:off x="360009" y="1367999"/>
            <a:ext cx="5040000" cy="46800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indent="-330200" lvl="1" marL="914400" marR="0" algn="l">
              <a:lnSpc>
                <a:spcPct val="110000"/>
              </a:lnSpc>
              <a:spcBef>
                <a:spcPts val="3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2pPr>
            <a:lvl3pPr indent="-317500" lvl="2" marL="1371600" algn="l">
              <a:lnSpc>
                <a:spcPct val="90000"/>
              </a:lnSpc>
              <a:spcBef>
                <a:spcPts val="5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3pPr>
            <a:lvl4pPr indent="-330200" lvl="3" marL="18288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70" name="Google Shape;70;p123"/>
          <p:cNvSpPr txBox="1"/>
          <p:nvPr>
            <p:ph idx="3"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71" name="Google Shape;71;p123"/>
          <p:cNvSpPr txBox="1"/>
          <p:nvPr>
            <p:ph idx="4"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72" name="Google Shape;72;p123"/>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73" name="Shape 73"/>
        <p:cNvGrpSpPr/>
        <p:nvPr/>
      </p:nvGrpSpPr>
      <p:grpSpPr>
        <a:xfrm>
          <a:off x="0" y="0"/>
          <a:ext cx="0" cy="0"/>
          <a:chOff x="0" y="0"/>
          <a:chExt cx="0" cy="0"/>
        </a:xfrm>
      </p:grpSpPr>
      <p:sp>
        <p:nvSpPr>
          <p:cNvPr id="74" name="Google Shape;74;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6" name="Google Shape;76;p3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8" name="Google Shape;78;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0"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0"/>
          <p:cNvSpPr/>
          <p:nvPr/>
        </p:nvSpPr>
        <p:spPr>
          <a:xfrm>
            <a:off x="0" y="6176963"/>
            <a:ext cx="12192000" cy="681037"/>
          </a:xfrm>
          <a:prstGeom prst="rect">
            <a:avLst/>
          </a:prstGeom>
          <a:gradFill>
            <a:gsLst>
              <a:gs pos="0">
                <a:srgbClr val="00B050"/>
              </a:gs>
              <a:gs pos="49000">
                <a:srgbClr val="FF0000"/>
              </a:gs>
              <a:gs pos="100000">
                <a:srgbClr val="01A0D6"/>
              </a:gs>
            </a:gsLst>
            <a:lin ang="0" scaled="0"/>
          </a:gradFill>
          <a:ln cap="flat" cmpd="sng" w="12700">
            <a:solidFill>
              <a:srgbClr val="364A7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1" name="Google Shape;11;p110"/>
          <p:cNvSpPr txBox="1"/>
          <p:nvPr>
            <p:ph type="title"/>
          </p:nvPr>
        </p:nvSpPr>
        <p:spPr>
          <a:xfrm>
            <a:off x="360000" y="180000"/>
            <a:ext cx="9115940" cy="10800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Calibri"/>
              <a:buNone/>
              <a:defRPr b="0" i="0" sz="40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10"/>
          <p:cNvSpPr txBox="1"/>
          <p:nvPr>
            <p:ph idx="1" type="body"/>
          </p:nvPr>
        </p:nvSpPr>
        <p:spPr>
          <a:xfrm>
            <a:off x="360000" y="1440000"/>
            <a:ext cx="115200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3" name="Google Shape;13;p110"/>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lvl1pPr indent="0" lvl="0"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14" name="Google Shape;14;p110"/>
          <p:cNvSpPr txBox="1"/>
          <p:nvPr>
            <p:ph idx="11" type="ftr"/>
          </p:nvPr>
        </p:nvSpPr>
        <p:spPr>
          <a:xfrm>
            <a:off x="720592" y="6258560"/>
            <a:ext cx="2541084" cy="56372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7F7F7F"/>
              </a:buClr>
              <a:buSzPts val="1800"/>
              <a:buFont typeface="Calibri"/>
              <a:buNone/>
              <a:defRPr b="0" i="0" sz="1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9pPr>
          </a:lstStyle>
          <a:p/>
        </p:txBody>
      </p:sp>
      <p:pic>
        <p:nvPicPr>
          <p:cNvPr id="15" name="Google Shape;15;p110"/>
          <p:cNvPicPr preferRelativeResize="0"/>
          <p:nvPr/>
        </p:nvPicPr>
        <p:blipFill rotWithShape="1">
          <a:blip r:embed="rId1">
            <a:alphaModFix/>
          </a:blip>
          <a:srcRect b="0" l="0" r="0" t="0"/>
          <a:stretch/>
        </p:blipFill>
        <p:spPr>
          <a:xfrm>
            <a:off x="9573491" y="222778"/>
            <a:ext cx="2306509" cy="103722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mail@haraldhantke.de" TargetMode="External"/><Relationship Id="rId4" Type="http://schemas.openxmlformats.org/officeDocument/2006/relationships/hyperlink" Target="mailto:m.scharp@izt.de" TargetMode="External"/><Relationship Id="rId5" Type="http://schemas.openxmlformats.org/officeDocument/2006/relationships/hyperlink" Target="http://www.pa-bbne.d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8.png"/><Relationship Id="rId4" Type="http://schemas.openxmlformats.org/officeDocument/2006/relationships/hyperlink" Target="https://www.bne-portal.de/bne/de/bundesweit/gremien%20/nationale-plattform/nationale-plattform.html" TargetMode="External"/><Relationship Id="rId5" Type="http://schemas.openxmlformats.org/officeDocument/2006/relationships/image" Target="../media/image9.png"/><Relationship Id="rId6"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
          <p:cNvSpPr txBox="1"/>
          <p:nvPr>
            <p:ph type="ctrTitle"/>
          </p:nvPr>
        </p:nvSpPr>
        <p:spPr>
          <a:xfrm>
            <a:off x="312927" y="1122363"/>
            <a:ext cx="8982147" cy="2387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4000"/>
              <a:buNone/>
            </a:pPr>
            <a:r>
              <a:rPr b="1" lang="de-DE"/>
              <a:t>Umgang mit Zielkonflikten und Widersprüchen mit der Methodik „Systemische Visualisierung"</a:t>
            </a:r>
            <a:endParaRPr/>
          </a:p>
        </p:txBody>
      </p:sp>
      <p:sp>
        <p:nvSpPr>
          <p:cNvPr id="86" name="Google Shape;86;p1"/>
          <p:cNvSpPr txBox="1"/>
          <p:nvPr>
            <p:ph idx="1" type="subTitle"/>
          </p:nvPr>
        </p:nvSpPr>
        <p:spPr>
          <a:xfrm>
            <a:off x="312928" y="3602038"/>
            <a:ext cx="8278368"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1000"/>
              </a:spcBef>
              <a:spcAft>
                <a:spcPts val="0"/>
              </a:spcAft>
              <a:buSzPts val="2800"/>
              <a:buNone/>
            </a:pPr>
            <a:r>
              <a:rPr lang="de-DE"/>
              <a:t>Begleitmaterial zum Projekt PA-BBNE</a:t>
            </a:r>
            <a:endParaRPr/>
          </a:p>
        </p:txBody>
      </p:sp>
      <p:sp>
        <p:nvSpPr>
          <p:cNvPr id="87" name="Google Shape;87;p1"/>
          <p:cNvSpPr txBox="1"/>
          <p:nvPr>
            <p:ph idx="11" type="ftr"/>
          </p:nvPr>
        </p:nvSpPr>
        <p:spPr>
          <a:xfrm>
            <a:off x="720592" y="6258560"/>
            <a:ext cx="2658712" cy="563723"/>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7F7F7F"/>
              </a:buClr>
              <a:buSzPts val="1800"/>
              <a:buFont typeface="Calibri"/>
              <a:buNone/>
            </a:pPr>
            <a:r>
              <a:rPr b="0" i="0" lang="de-DE" sz="1400" u="none" cap="none" strike="noStrike">
                <a:solidFill>
                  <a:srgbClr val="FFFFFF"/>
                </a:solidFill>
                <a:latin typeface="Arial"/>
                <a:ea typeface="Arial"/>
                <a:cs typeface="Arial"/>
                <a:sym typeface="Arial"/>
              </a:rPr>
              <a:t>PABBNE - Hantke und Scharp Zielkonfklikte &amp; Wiedersprüche</a:t>
            </a:r>
            <a:endParaRPr b="0" i="0" sz="1400" u="none" cap="none" strike="noStrike">
              <a:solidFill>
                <a:srgbClr val="FFFFFF"/>
              </a:solidFill>
              <a:latin typeface="Arial"/>
              <a:ea typeface="Arial"/>
              <a:cs typeface="Arial"/>
              <a:sym typeface="Arial"/>
            </a:endParaRPr>
          </a:p>
        </p:txBody>
      </p:sp>
      <p:sp>
        <p:nvSpPr>
          <p:cNvPr id="88" name="Google Shape;88;p1"/>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b="0" i="0" lang="de-DE" sz="1600" u="none" cap="none" strike="noStrike">
                <a:solidFill>
                  <a:srgbClr val="FFFFFF"/>
                </a:solidFill>
                <a:latin typeface="Calibri"/>
                <a:ea typeface="Calibri"/>
                <a:cs typeface="Calibri"/>
                <a:sym typeface="Calibri"/>
              </a:rPr>
              <a:t>‹#›</a:t>
            </a:fld>
            <a:endParaRPr b="0" i="0" sz="1600" u="none" cap="none" strike="noStrike">
              <a:solidFill>
                <a:srgbClr val="FFFFFF"/>
              </a:solidFill>
              <a:latin typeface="Calibri"/>
              <a:ea typeface="Calibri"/>
              <a:cs typeface="Calibri"/>
              <a:sym typeface="Calibri"/>
            </a:endParaRPr>
          </a:p>
        </p:txBody>
      </p:sp>
      <p:sp>
        <p:nvSpPr>
          <p:cNvPr id="89" name="Google Shape;89;p1"/>
          <p:cNvSpPr txBox="1"/>
          <p:nvPr/>
        </p:nvSpPr>
        <p:spPr>
          <a:xfrm>
            <a:off x="9086892" y="3754255"/>
            <a:ext cx="2942983" cy="2364047"/>
          </a:xfrm>
          <a:prstGeom prst="rect">
            <a:avLst/>
          </a:prstGeom>
          <a:noFill/>
          <a:ln>
            <a:noFill/>
          </a:ln>
        </p:spPr>
        <p:txBody>
          <a:bodyPr anchorCtr="0" anchor="t" bIns="45700" lIns="91425" spcFirstLastPara="1" rIns="91425" wrap="square" tIns="45700">
            <a:noAutofit/>
          </a:bodyPr>
          <a:lstStyle/>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chemeClr val="dk1"/>
                </a:solidFill>
                <a:latin typeface="Calibri"/>
                <a:ea typeface="Calibri"/>
                <a:cs typeface="Calibri"/>
                <a:sym typeface="Calibri"/>
              </a:rPr>
              <a:t>IZT Institut für Zukunftsstudien und Technologiebewertung gGmbH</a:t>
            </a:r>
            <a:endParaRPr/>
          </a:p>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chemeClr val="dk1"/>
                </a:solidFill>
                <a:latin typeface="Calibri"/>
                <a:ea typeface="Calibri"/>
                <a:cs typeface="Calibri"/>
                <a:sym typeface="Calibri"/>
              </a:rPr>
              <a:t>Schopenhauerstraße 26</a:t>
            </a:r>
            <a:endParaRPr/>
          </a:p>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chemeClr val="dk1"/>
                </a:solidFill>
                <a:latin typeface="Calibri"/>
                <a:ea typeface="Calibri"/>
                <a:cs typeface="Calibri"/>
                <a:sym typeface="Calibri"/>
              </a:rPr>
              <a:t>14129 Berlin</a:t>
            </a:r>
            <a:endParaRPr b="0" i="0" sz="1400" u="none" cap="none" strike="noStrike">
              <a:solidFill>
                <a:schemeClr val="dk1"/>
              </a:solidFill>
              <a:latin typeface="Calibri"/>
              <a:ea typeface="Calibri"/>
              <a:cs typeface="Calibri"/>
              <a:sym typeface="Calibri"/>
            </a:endParaRPr>
          </a:p>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rgbClr val="000000"/>
                </a:solidFill>
                <a:latin typeface="Calibri"/>
                <a:ea typeface="Calibri"/>
                <a:cs typeface="Calibri"/>
                <a:sym typeface="Calibri"/>
              </a:rPr>
              <a:t>Dr. Harald Hantke </a:t>
            </a:r>
            <a:r>
              <a:rPr b="0" i="0" lang="de-DE" sz="1400" u="sng" cap="none" strike="noStrike">
                <a:solidFill>
                  <a:srgbClr val="000000"/>
                </a:solidFill>
                <a:latin typeface="Calibri"/>
                <a:ea typeface="Calibri"/>
                <a:cs typeface="Calibri"/>
                <a:sym typeface="Calibri"/>
                <a:hlinkClick r:id="rId3">
                  <a:extLst>
                    <a:ext uri="{A12FA001-AC4F-418D-AE19-62706E023703}">
                      <ahyp:hlinkClr val="tx"/>
                    </a:ext>
                  </a:extLst>
                </a:hlinkClick>
              </a:rPr>
              <a:t>mail@haraldhantke.de</a:t>
            </a:r>
            <a:endParaRPr b="0" i="0" sz="1400" u="none" cap="none" strike="noStrike">
              <a:solidFill>
                <a:srgbClr val="000000"/>
              </a:solidFill>
              <a:latin typeface="Calibri"/>
              <a:ea typeface="Calibri"/>
              <a:cs typeface="Calibri"/>
              <a:sym typeface="Calibri"/>
            </a:endParaRPr>
          </a:p>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rgbClr val="000000"/>
                </a:solidFill>
                <a:latin typeface="Calibri"/>
                <a:ea typeface="Calibri"/>
                <a:cs typeface="Calibri"/>
                <a:sym typeface="Calibri"/>
              </a:rPr>
              <a:t>Dr. Michael Scharp</a:t>
            </a:r>
            <a:endParaRPr/>
          </a:p>
          <a:p>
            <a:pPr indent="0" lvl="0" marL="50800" marR="0" rtl="0" algn="l">
              <a:lnSpc>
                <a:spcPct val="90000"/>
              </a:lnSpc>
              <a:spcBef>
                <a:spcPts val="400"/>
              </a:spcBef>
              <a:spcAft>
                <a:spcPts val="0"/>
              </a:spcAft>
              <a:buClr>
                <a:schemeClr val="dk1"/>
              </a:buClr>
              <a:buSzPts val="2987"/>
              <a:buFont typeface="Arial"/>
              <a:buNone/>
            </a:pPr>
            <a:r>
              <a:rPr b="0" i="0" lang="de-DE" sz="1400" u="sng" cap="none" strike="noStrike">
                <a:solidFill>
                  <a:srgbClr val="000000"/>
                </a:solidFill>
                <a:latin typeface="Calibri"/>
                <a:ea typeface="Calibri"/>
                <a:cs typeface="Calibri"/>
                <a:sym typeface="Calibri"/>
                <a:hlinkClick r:id="rId4">
                  <a:extLst>
                    <a:ext uri="{A12FA001-AC4F-418D-AE19-62706E023703}">
                      <ahyp:hlinkClr val="tx"/>
                    </a:ext>
                  </a:extLst>
                </a:hlinkClick>
              </a:rPr>
              <a:t>m.scharp@izt.de</a:t>
            </a:r>
            <a:endParaRPr b="0" i="0" sz="1400" u="none" cap="none" strike="noStrike">
              <a:solidFill>
                <a:srgbClr val="000000"/>
              </a:solidFill>
              <a:latin typeface="Calibri"/>
              <a:ea typeface="Calibri"/>
              <a:cs typeface="Calibri"/>
              <a:sym typeface="Calibri"/>
            </a:endParaRPr>
          </a:p>
          <a:p>
            <a:pPr indent="0" lvl="0" marL="50800" marR="0" rtl="0" algn="l">
              <a:lnSpc>
                <a:spcPct val="90000"/>
              </a:lnSpc>
              <a:spcBef>
                <a:spcPts val="400"/>
              </a:spcBef>
              <a:spcAft>
                <a:spcPts val="0"/>
              </a:spcAft>
              <a:buClr>
                <a:schemeClr val="dk1"/>
              </a:buClr>
              <a:buSzPts val="2987"/>
              <a:buFont typeface="Arial"/>
              <a:buNone/>
            </a:pPr>
            <a:r>
              <a:t/>
            </a:r>
            <a:endParaRPr b="0" i="0" sz="1400" u="none" cap="none" strike="noStrike">
              <a:solidFill>
                <a:srgbClr val="000000"/>
              </a:solidFill>
              <a:latin typeface="Calibri"/>
              <a:ea typeface="Calibri"/>
              <a:cs typeface="Calibri"/>
              <a:sym typeface="Calibri"/>
            </a:endParaRPr>
          </a:p>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rgbClr val="000000"/>
                </a:solidFill>
                <a:latin typeface="Calibri"/>
                <a:ea typeface="Calibri"/>
                <a:cs typeface="Calibri"/>
                <a:sym typeface="Calibri"/>
              </a:rPr>
              <a:t>Web: </a:t>
            </a:r>
            <a:r>
              <a:rPr b="0" i="0" lang="de-DE" sz="1400" u="sng" cap="none" strike="noStrike">
                <a:solidFill>
                  <a:srgbClr val="000000"/>
                </a:solidFill>
                <a:latin typeface="Calibri"/>
                <a:ea typeface="Calibri"/>
                <a:cs typeface="Calibri"/>
                <a:sym typeface="Calibri"/>
                <a:hlinkClick r:id="rId5">
                  <a:extLst>
                    <a:ext uri="{A12FA001-AC4F-418D-AE19-62706E023703}">
                      <ahyp:hlinkClr val="tx"/>
                    </a:ext>
                  </a:extLst>
                </a:hlinkClick>
              </a:rPr>
              <a:t>www.pa-bbne.de</a:t>
            </a:r>
            <a:r>
              <a:rPr b="0" i="0" lang="de-DE" sz="1400" u="none" cap="none" strike="noStrike">
                <a:solidFill>
                  <a:srgbClr val="000000"/>
                </a:solidFill>
                <a:latin typeface="Calibri"/>
                <a:ea typeface="Calibri"/>
                <a:cs typeface="Calibri"/>
                <a:sym typeface="Calibri"/>
              </a:rPr>
              <a:t>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1"/>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VISUALISIERUNG – DAS BILD ERSPÜREN</a:t>
            </a:r>
            <a:endParaRPr/>
          </a:p>
        </p:txBody>
      </p:sp>
      <p:sp>
        <p:nvSpPr>
          <p:cNvPr id="198" name="Google Shape;198;p21"/>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99" name="Google Shape;199;p21"/>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00" name="Google Shape;200;p21"/>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01" name="Google Shape;201;p21"/>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202" name="Google Shape;202;p21"/>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fontScale="62500" lnSpcReduction="20000"/>
          </a:bodyPr>
          <a:lstStyle/>
          <a:p>
            <a:pPr indent="0" lvl="0" marL="0" marR="0" rtl="0" algn="l">
              <a:lnSpc>
                <a:spcPct val="120000"/>
              </a:lnSpc>
              <a:spcBef>
                <a:spcPts val="0"/>
              </a:spcBef>
              <a:spcAft>
                <a:spcPts val="0"/>
              </a:spcAft>
              <a:buClr>
                <a:schemeClr val="dk1"/>
              </a:buClr>
              <a:buSzPct val="100000"/>
              <a:buFont typeface="Arial"/>
              <a:buNone/>
            </a:pPr>
            <a:r>
              <a:rPr b="1" i="0" lang="de-DE" sz="3200" u="none" cap="none" strike="noStrike">
                <a:solidFill>
                  <a:schemeClr val="dk1"/>
                </a:solidFill>
                <a:latin typeface="Calibri"/>
                <a:ea typeface="Calibri"/>
                <a:cs typeface="Calibri"/>
                <a:sym typeface="Calibri"/>
              </a:rPr>
              <a:t>Was ist zu tun?</a:t>
            </a:r>
            <a:endParaRPr b="1" i="0" sz="3200" u="none" cap="none" strike="noStrike">
              <a:solidFill>
                <a:schemeClr val="dk1"/>
              </a:solidFill>
              <a:latin typeface="Calibri"/>
              <a:ea typeface="Calibri"/>
              <a:cs typeface="Calibri"/>
              <a:sym typeface="Calibri"/>
            </a:endParaRPr>
          </a:p>
          <a:p>
            <a:pPr indent="-228600" lvl="0" marL="228600" marR="0" rtl="0" algn="l">
              <a:lnSpc>
                <a:spcPct val="120000"/>
              </a:lnSpc>
              <a:spcBef>
                <a:spcPts val="1000"/>
              </a:spcBef>
              <a:spcAft>
                <a:spcPts val="0"/>
              </a:spcAft>
              <a:buClr>
                <a:schemeClr val="dk1"/>
              </a:buClr>
              <a:buSzPct val="100000"/>
              <a:buFont typeface="Arial"/>
              <a:buChar char="•"/>
            </a:pPr>
            <a:r>
              <a:rPr b="0" i="0" lang="de-DE" sz="2800" u="none" cap="none" strike="noStrike">
                <a:solidFill>
                  <a:schemeClr val="dk1"/>
                </a:solidFill>
                <a:latin typeface="Calibri"/>
                <a:ea typeface="Calibri"/>
                <a:cs typeface="Calibri"/>
                <a:sym typeface="Calibri"/>
              </a:rPr>
              <a:t>Nachdem sich die Akteure im Raum bewegt haben und unterschiedliche Positionen erspürt haben, wird sich das Bild langsam „festigen“. </a:t>
            </a:r>
            <a:endParaRPr b="0" i="0" sz="1200" u="none" cap="none" strike="noStrike">
              <a:solidFill>
                <a:schemeClr val="lt1"/>
              </a:solidFill>
              <a:latin typeface="Calibri"/>
              <a:ea typeface="Calibri"/>
              <a:cs typeface="Calibri"/>
              <a:sym typeface="Calibri"/>
            </a:endParaRPr>
          </a:p>
          <a:p>
            <a:pPr indent="-228600" lvl="0" marL="228600" marR="0" rtl="0" algn="l">
              <a:lnSpc>
                <a:spcPct val="120000"/>
              </a:lnSpc>
              <a:spcBef>
                <a:spcPts val="1000"/>
              </a:spcBef>
              <a:spcAft>
                <a:spcPts val="0"/>
              </a:spcAft>
              <a:buClr>
                <a:schemeClr val="dk1"/>
              </a:buClr>
              <a:buSzPct val="100000"/>
              <a:buFont typeface="Arial"/>
              <a:buChar char="•"/>
            </a:pPr>
            <a:r>
              <a:rPr b="0" i="0" lang="de-DE" sz="2800" u="none" cap="none" strike="noStrike">
                <a:solidFill>
                  <a:schemeClr val="dk1"/>
                </a:solidFill>
                <a:latin typeface="Calibri"/>
                <a:ea typeface="Calibri"/>
                <a:cs typeface="Calibri"/>
                <a:sym typeface="Calibri"/>
              </a:rPr>
              <a:t>Abschließend fragen Sie die Repräsentanten nach dem Machtgefüge im Bild.</a:t>
            </a:r>
            <a:endParaRPr/>
          </a:p>
          <a:p>
            <a:pPr indent="-228600" lvl="0" marL="228600" marR="0" rtl="0" algn="l">
              <a:lnSpc>
                <a:spcPct val="120000"/>
              </a:lnSpc>
              <a:spcBef>
                <a:spcPts val="1000"/>
              </a:spcBef>
              <a:spcAft>
                <a:spcPts val="0"/>
              </a:spcAft>
              <a:buClr>
                <a:schemeClr val="dk1"/>
              </a:buClr>
              <a:buSzPct val="100000"/>
              <a:buFont typeface="Arial"/>
              <a:buChar char="•"/>
            </a:pPr>
            <a:r>
              <a:rPr b="0" i="0" lang="de-DE" sz="2800" u="none" cap="none" strike="noStrike">
                <a:solidFill>
                  <a:schemeClr val="dk1"/>
                </a:solidFill>
                <a:latin typeface="Calibri"/>
                <a:ea typeface="Calibri"/>
                <a:cs typeface="Calibri"/>
                <a:sym typeface="Calibri"/>
              </a:rPr>
              <a:t>Lassen Sie Repräsentanten hierfür gleichzeitig mit dem Finger aufeinander zeigen und erinnern Sie die Beobachtenden daran, die Ergebnisse zu notieren:</a:t>
            </a:r>
            <a:endParaRPr b="0" i="0" sz="1200" u="none" cap="none" strike="noStrike">
              <a:solidFill>
                <a:schemeClr val="lt1"/>
              </a:solidFill>
              <a:latin typeface="Calibri"/>
              <a:ea typeface="Calibri"/>
              <a:cs typeface="Calibri"/>
              <a:sym typeface="Calibri"/>
            </a:endParaRPr>
          </a:p>
          <a:p>
            <a:pPr indent="0" lvl="1" marL="457200" marR="0" rtl="0" algn="l">
              <a:lnSpc>
                <a:spcPct val="120000"/>
              </a:lnSpc>
              <a:spcBef>
                <a:spcPts val="500"/>
              </a:spcBef>
              <a:spcAft>
                <a:spcPts val="0"/>
              </a:spcAft>
              <a:buClr>
                <a:schemeClr val="dk1"/>
              </a:buClr>
              <a:buSzPct val="100000"/>
              <a:buFont typeface="Arial"/>
              <a:buNone/>
            </a:pPr>
            <a:r>
              <a:rPr b="1" i="1" lang="de-DE" sz="2400" u="none" cap="none" strike="noStrike">
                <a:solidFill>
                  <a:schemeClr val="dk1"/>
                </a:solidFill>
                <a:latin typeface="Calibri"/>
                <a:ea typeface="Calibri"/>
                <a:cs typeface="Calibri"/>
                <a:sym typeface="Calibri"/>
              </a:rPr>
              <a:t>Mögliche Fragen:</a:t>
            </a:r>
            <a:endParaRPr b="1" i="0" sz="2400" u="none" cap="none" strike="noStrike">
              <a:solidFill>
                <a:schemeClr val="dk1"/>
              </a:solidFill>
              <a:latin typeface="Calibri"/>
              <a:ea typeface="Calibri"/>
              <a:cs typeface="Calibri"/>
              <a:sym typeface="Calibri"/>
            </a:endParaRPr>
          </a:p>
          <a:p>
            <a:pPr indent="0" lvl="1" marL="457200" marR="0" rtl="0" algn="l">
              <a:lnSpc>
                <a:spcPct val="120000"/>
              </a:lnSpc>
              <a:spcBef>
                <a:spcPts val="500"/>
              </a:spcBef>
              <a:spcAft>
                <a:spcPts val="0"/>
              </a:spcAft>
              <a:buClr>
                <a:schemeClr val="dk1"/>
              </a:buClr>
              <a:buSzPct val="100000"/>
              <a:buFont typeface="Arial"/>
              <a:buNone/>
            </a:pPr>
            <a:r>
              <a:rPr b="1" i="0" lang="de-DE" sz="2400" u="none" cap="none" strike="noStrike">
                <a:solidFill>
                  <a:schemeClr val="dk1"/>
                </a:solidFill>
                <a:latin typeface="Calibri"/>
                <a:ea typeface="Calibri"/>
                <a:cs typeface="Calibri"/>
                <a:sym typeface="Calibri"/>
              </a:rPr>
              <a:t>„Welcher Akteur ist deiner Meinung nach der Stärkste im Bild?“</a:t>
            </a:r>
            <a:endParaRPr/>
          </a:p>
          <a:p>
            <a:pPr indent="0" lvl="1" marL="457200" marR="0" rtl="0" algn="l">
              <a:lnSpc>
                <a:spcPct val="120000"/>
              </a:lnSpc>
              <a:spcBef>
                <a:spcPts val="500"/>
              </a:spcBef>
              <a:spcAft>
                <a:spcPts val="0"/>
              </a:spcAft>
              <a:buClr>
                <a:schemeClr val="dk1"/>
              </a:buClr>
              <a:buSzPct val="100000"/>
              <a:buFont typeface="Arial"/>
              <a:buNone/>
            </a:pPr>
            <a:r>
              <a:rPr b="1" i="0" lang="de-DE" sz="2400" u="none" cap="none" strike="noStrike">
                <a:solidFill>
                  <a:schemeClr val="dk1"/>
                </a:solidFill>
                <a:latin typeface="Calibri"/>
                <a:ea typeface="Calibri"/>
                <a:cs typeface="Calibri"/>
                <a:sym typeface="Calibri"/>
              </a:rPr>
              <a:t>„Welcher Akteur ist deiner Meinung nach der Schwächste im Bild?“ </a:t>
            </a:r>
            <a:endParaRPr/>
          </a:p>
          <a:p>
            <a:pPr indent="0" lvl="1" marL="457200" marR="0" rtl="0" algn="l">
              <a:lnSpc>
                <a:spcPct val="120000"/>
              </a:lnSpc>
              <a:spcBef>
                <a:spcPts val="500"/>
              </a:spcBef>
              <a:spcAft>
                <a:spcPts val="0"/>
              </a:spcAft>
              <a:buClr>
                <a:schemeClr val="dk1"/>
              </a:buClr>
              <a:buSzPct val="100000"/>
              <a:buFont typeface="Arial"/>
              <a:buNone/>
            </a:pPr>
            <a:r>
              <a:rPr b="1" i="0" lang="de-DE" sz="2400" u="none" cap="none" strike="noStrike">
                <a:solidFill>
                  <a:schemeClr val="dk1"/>
                </a:solidFill>
                <a:latin typeface="Calibri"/>
                <a:ea typeface="Calibri"/>
                <a:cs typeface="Calibri"/>
                <a:sym typeface="Calibri"/>
              </a:rPr>
              <a:t>„Welche Polarität ist deiner Meinung nach die Stärkste im Bild?“</a:t>
            </a:r>
            <a:endParaRPr/>
          </a:p>
          <a:p>
            <a:pPr indent="0" lvl="1" marL="457200" marR="0" rtl="0" algn="l">
              <a:lnSpc>
                <a:spcPct val="120000"/>
              </a:lnSpc>
              <a:spcBef>
                <a:spcPts val="500"/>
              </a:spcBef>
              <a:spcAft>
                <a:spcPts val="0"/>
              </a:spcAft>
              <a:buClr>
                <a:schemeClr val="dk1"/>
              </a:buClr>
              <a:buSzPct val="100000"/>
              <a:buFont typeface="Arial"/>
              <a:buNone/>
            </a:pPr>
            <a:r>
              <a:rPr b="1" i="0" lang="de-DE" sz="2400" u="none" cap="none" strike="noStrike">
                <a:solidFill>
                  <a:schemeClr val="dk1"/>
                </a:solidFill>
                <a:latin typeface="Calibri"/>
                <a:ea typeface="Calibri"/>
                <a:cs typeface="Calibri"/>
                <a:sym typeface="Calibri"/>
              </a:rPr>
              <a:t>„Welche Polarität ist deiner Meinung nach die Schwächste im Bild?“</a:t>
            </a:r>
            <a:endParaRPr/>
          </a:p>
        </p:txBody>
      </p:sp>
      <p:sp>
        <p:nvSpPr>
          <p:cNvPr id="203" name="Google Shape;203;p21"/>
          <p:cNvSpPr txBox="1"/>
          <p:nvPr/>
        </p:nvSpPr>
        <p:spPr>
          <a:xfrm>
            <a:off x="8835319" y="1443832"/>
            <a:ext cx="3240000" cy="3240000"/>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Geben Sie den Akteuren Zeit, in sich selbst hineinzuhören, die Atmosphäre sowie die anderen Repräsentanten auf sich wirken zu lassen und diese wahrzunehmen.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Achten Sie darauf, dass die restliche Gruppe ihren Beobachtungsauftrag wahrnimmt.</a:t>
            </a:r>
            <a:endParaRPr b="0" i="0" sz="1800" u="none" cap="none" strike="noStrike">
              <a:solidFill>
                <a:schemeClr val="dk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34"/>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VISUALISIERUNG – DAS BILD AUFLÖSEN</a:t>
            </a:r>
            <a:endParaRPr/>
          </a:p>
        </p:txBody>
      </p:sp>
      <p:sp>
        <p:nvSpPr>
          <p:cNvPr id="210" name="Google Shape;210;p34"/>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211" name="Google Shape;211;p34"/>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12" name="Google Shape;212;p34"/>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13" name="Google Shape;213;p34"/>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214" name="Google Shape;214;p34"/>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fontScale="62500" lnSpcReduction="20000"/>
          </a:bodyPr>
          <a:lstStyle/>
          <a:p>
            <a:pPr indent="0" lvl="0" marL="0" marR="0" rtl="0" algn="l">
              <a:lnSpc>
                <a:spcPct val="120000"/>
              </a:lnSpc>
              <a:spcBef>
                <a:spcPts val="0"/>
              </a:spcBef>
              <a:spcAft>
                <a:spcPts val="0"/>
              </a:spcAft>
              <a:buClr>
                <a:schemeClr val="dk1"/>
              </a:buClr>
              <a:buSzPct val="100000"/>
              <a:buFont typeface="Arial"/>
              <a:buNone/>
            </a:pPr>
            <a:r>
              <a:rPr b="1" i="0" lang="de-DE" sz="3200" u="none" cap="none" strike="noStrike">
                <a:solidFill>
                  <a:schemeClr val="dk1"/>
                </a:solidFill>
                <a:latin typeface="Calibri"/>
                <a:ea typeface="Calibri"/>
                <a:cs typeface="Calibri"/>
                <a:sym typeface="Calibri"/>
              </a:rPr>
              <a:t>Was ist zu tun?</a:t>
            </a:r>
            <a:endParaRPr b="1" i="0" sz="3200" u="none" cap="none" strike="noStrike">
              <a:solidFill>
                <a:schemeClr val="dk1"/>
              </a:solidFill>
              <a:latin typeface="Calibri"/>
              <a:ea typeface="Calibri"/>
              <a:cs typeface="Calibri"/>
              <a:sym typeface="Calibri"/>
            </a:endParaRPr>
          </a:p>
          <a:p>
            <a:pPr indent="-228600" lvl="0" marL="228600" marR="0" rtl="0" algn="l">
              <a:lnSpc>
                <a:spcPct val="120000"/>
              </a:lnSpc>
              <a:spcBef>
                <a:spcPts val="1000"/>
              </a:spcBef>
              <a:spcAft>
                <a:spcPts val="0"/>
              </a:spcAft>
              <a:buClr>
                <a:schemeClr val="dk1"/>
              </a:buClr>
              <a:buSzPct val="100000"/>
              <a:buFont typeface="Arial"/>
              <a:buChar char="•"/>
            </a:pPr>
            <a:r>
              <a:rPr b="0" i="0" lang="de-DE" sz="2800" u="none" cap="none" strike="noStrike">
                <a:solidFill>
                  <a:schemeClr val="dk1"/>
                </a:solidFill>
                <a:latin typeface="Calibri"/>
                <a:ea typeface="Calibri"/>
                <a:cs typeface="Calibri"/>
                <a:sym typeface="Calibri"/>
              </a:rPr>
              <a:t>Erklären Sie die Visualisierung an dieser Stelle für beendet. </a:t>
            </a:r>
            <a:endParaRPr b="0" i="0" sz="1200" u="none" cap="none" strike="noStrike">
              <a:solidFill>
                <a:schemeClr val="lt1"/>
              </a:solidFill>
              <a:latin typeface="Trebuchet MS"/>
              <a:ea typeface="Trebuchet MS"/>
              <a:cs typeface="Trebuchet MS"/>
              <a:sym typeface="Trebuchet MS"/>
            </a:endParaRPr>
          </a:p>
          <a:p>
            <a:pPr indent="-228600" lvl="0" marL="228600" marR="0" rtl="0" algn="l">
              <a:lnSpc>
                <a:spcPct val="120000"/>
              </a:lnSpc>
              <a:spcBef>
                <a:spcPts val="1000"/>
              </a:spcBef>
              <a:spcAft>
                <a:spcPts val="0"/>
              </a:spcAft>
              <a:buClr>
                <a:schemeClr val="dk1"/>
              </a:buClr>
              <a:buSzPct val="100000"/>
              <a:buFont typeface="Arial"/>
              <a:buChar char="•"/>
            </a:pPr>
            <a:r>
              <a:rPr b="0" i="0" lang="de-DE" sz="2800" u="none" cap="none" strike="noStrike">
                <a:solidFill>
                  <a:schemeClr val="dk1"/>
                </a:solidFill>
                <a:latin typeface="Calibri"/>
                <a:ea typeface="Calibri"/>
                <a:cs typeface="Calibri"/>
                <a:sym typeface="Calibri"/>
              </a:rPr>
              <a:t>Richten Sie Ihr Wort an die Beobachtenden und stellen Sie sicher, dass diese die finalen Positionen der Repräsentanten dokumentiert haben oder räumen Sie hierfür ggf. noch mehr Zeit ein. </a:t>
            </a:r>
            <a:endParaRPr b="0" i="0" sz="1200" u="none" cap="none" strike="noStrike">
              <a:solidFill>
                <a:schemeClr val="lt1"/>
              </a:solidFill>
              <a:latin typeface="Trebuchet MS"/>
              <a:ea typeface="Trebuchet MS"/>
              <a:cs typeface="Trebuchet MS"/>
              <a:sym typeface="Trebuchet MS"/>
            </a:endParaRPr>
          </a:p>
          <a:p>
            <a:pPr indent="-228600" lvl="0" marL="228600" marR="0" rtl="0" algn="l">
              <a:lnSpc>
                <a:spcPct val="120000"/>
              </a:lnSpc>
              <a:spcBef>
                <a:spcPts val="1000"/>
              </a:spcBef>
              <a:spcAft>
                <a:spcPts val="0"/>
              </a:spcAft>
              <a:buClr>
                <a:schemeClr val="dk1"/>
              </a:buClr>
              <a:buSzPct val="100000"/>
              <a:buFont typeface="Arial"/>
              <a:buChar char="•"/>
            </a:pPr>
            <a:r>
              <a:rPr b="0" i="0" lang="de-DE" sz="2800" u="none" cap="none" strike="noStrike">
                <a:solidFill>
                  <a:schemeClr val="dk1"/>
                </a:solidFill>
                <a:latin typeface="Calibri"/>
                <a:ea typeface="Calibri"/>
                <a:cs typeface="Calibri"/>
                <a:sym typeface="Calibri"/>
              </a:rPr>
              <a:t>Wenn die Beobachtenden das Signal geben, dass sie fertig sind, können Sie sich bei den Repräsentanten für ihre Ausdauer und Offenheit bedanken. </a:t>
            </a:r>
            <a:endParaRPr b="0" i="0" sz="1200" u="none" cap="none" strike="noStrike">
              <a:solidFill>
                <a:schemeClr val="lt1"/>
              </a:solidFill>
              <a:latin typeface="Trebuchet MS"/>
              <a:ea typeface="Trebuchet MS"/>
              <a:cs typeface="Trebuchet MS"/>
              <a:sym typeface="Trebuchet MS"/>
            </a:endParaRPr>
          </a:p>
          <a:p>
            <a:pPr indent="-228600" lvl="0" marL="228600" marR="0" rtl="0" algn="l">
              <a:lnSpc>
                <a:spcPct val="120000"/>
              </a:lnSpc>
              <a:spcBef>
                <a:spcPts val="1000"/>
              </a:spcBef>
              <a:spcAft>
                <a:spcPts val="0"/>
              </a:spcAft>
              <a:buClr>
                <a:schemeClr val="dk1"/>
              </a:buClr>
              <a:buSzPct val="100000"/>
              <a:buFont typeface="Arial"/>
              <a:buChar char="•"/>
            </a:pPr>
            <a:r>
              <a:rPr b="0" i="0" lang="de-DE" sz="2800" u="none" cap="none" strike="noStrike">
                <a:solidFill>
                  <a:schemeClr val="dk1"/>
                </a:solidFill>
                <a:latin typeface="Calibri"/>
                <a:ea typeface="Calibri"/>
                <a:cs typeface="Calibri"/>
                <a:sym typeface="Calibri"/>
              </a:rPr>
              <a:t>Entlassen Sie die Repräsentanten wie folgt aus ihren Rollen:</a:t>
            </a:r>
            <a:endParaRPr b="0" i="0" sz="1200" u="none" cap="none" strike="noStrike">
              <a:solidFill>
                <a:schemeClr val="lt1"/>
              </a:solidFill>
              <a:latin typeface="Trebuchet MS"/>
              <a:ea typeface="Trebuchet MS"/>
              <a:cs typeface="Trebuchet MS"/>
              <a:sym typeface="Trebuchet MS"/>
            </a:endParaRPr>
          </a:p>
          <a:p>
            <a:pPr indent="0" lvl="1" marL="457200" marR="0" rtl="0" algn="l">
              <a:lnSpc>
                <a:spcPct val="120000"/>
              </a:lnSpc>
              <a:spcBef>
                <a:spcPts val="500"/>
              </a:spcBef>
              <a:spcAft>
                <a:spcPts val="0"/>
              </a:spcAft>
              <a:buClr>
                <a:schemeClr val="dk1"/>
              </a:buClr>
              <a:buSzPct val="100000"/>
              <a:buFont typeface="Arial"/>
              <a:buNone/>
            </a:pPr>
            <a:r>
              <a:rPr b="1" i="1" lang="de-DE" sz="2900" u="none" cap="none" strike="noStrike">
                <a:solidFill>
                  <a:schemeClr val="dk1"/>
                </a:solidFill>
                <a:latin typeface="Calibri"/>
                <a:ea typeface="Calibri"/>
                <a:cs typeface="Calibri"/>
                <a:sym typeface="Calibri"/>
              </a:rPr>
              <a:t>„Abschließend können Sie nun Ihre Rollen verlassen. Legen Sie hierzu </a:t>
            </a:r>
            <a:br>
              <a:rPr b="1" i="1" lang="de-DE" sz="2900" u="none" cap="none" strike="noStrike">
                <a:solidFill>
                  <a:schemeClr val="dk1"/>
                </a:solidFill>
                <a:latin typeface="Calibri"/>
                <a:ea typeface="Calibri"/>
                <a:cs typeface="Calibri"/>
                <a:sym typeface="Calibri"/>
              </a:rPr>
            </a:br>
            <a:r>
              <a:rPr b="1" i="1" lang="de-DE" sz="2900" u="none" cap="none" strike="noStrike">
                <a:solidFill>
                  <a:schemeClr val="dk1"/>
                </a:solidFill>
                <a:latin typeface="Calibri"/>
                <a:ea typeface="Calibri"/>
                <a:cs typeface="Calibri"/>
                <a:sym typeface="Calibri"/>
              </a:rPr>
              <a:t>Ihre Schilder ab und drehen Sie sich einmal um Ihre eigene Achse.“</a:t>
            </a:r>
            <a:endParaRPr b="1" i="0" sz="2900" u="none" cap="none" strike="noStrike">
              <a:solidFill>
                <a:schemeClr val="dk1"/>
              </a:solidFill>
              <a:latin typeface="Calibri"/>
              <a:ea typeface="Calibri"/>
              <a:cs typeface="Calibri"/>
              <a:sym typeface="Calibri"/>
            </a:endParaRPr>
          </a:p>
          <a:p>
            <a:pPr indent="-228600" lvl="0" marL="228600" marR="0" rtl="0" algn="l">
              <a:lnSpc>
                <a:spcPct val="120000"/>
              </a:lnSpc>
              <a:spcBef>
                <a:spcPts val="1000"/>
              </a:spcBef>
              <a:spcAft>
                <a:spcPts val="0"/>
              </a:spcAft>
              <a:buClr>
                <a:schemeClr val="dk1"/>
              </a:buClr>
              <a:buSzPct val="100000"/>
              <a:buFont typeface="Arial"/>
              <a:buChar char="•"/>
            </a:pPr>
            <a:r>
              <a:rPr b="0" i="0" lang="de-DE" sz="2800" u="none" cap="none" strike="noStrike">
                <a:solidFill>
                  <a:schemeClr val="dk1"/>
                </a:solidFill>
                <a:latin typeface="Calibri"/>
                <a:ea typeface="Calibri"/>
                <a:cs typeface="Calibri"/>
                <a:sym typeface="Calibri"/>
              </a:rPr>
              <a:t>An dieser Stelle bietet sich für die gesamte Gruppe eine 15-minütige Pause an. </a:t>
            </a:r>
            <a:endParaRPr b="0" i="0" sz="1200" u="none" cap="none" strike="noStrike">
              <a:solidFill>
                <a:schemeClr val="lt1"/>
              </a:solidFill>
              <a:latin typeface="Trebuchet MS"/>
              <a:ea typeface="Trebuchet MS"/>
              <a:cs typeface="Trebuchet MS"/>
              <a:sym typeface="Trebuchet MS"/>
            </a:endParaRPr>
          </a:p>
        </p:txBody>
      </p:sp>
      <p:sp>
        <p:nvSpPr>
          <p:cNvPr id="215" name="Google Shape;215;p34"/>
          <p:cNvSpPr txBox="1"/>
          <p:nvPr/>
        </p:nvSpPr>
        <p:spPr>
          <a:xfrm>
            <a:off x="8835319" y="1443832"/>
            <a:ext cx="3240000" cy="3240000"/>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Insbesondere die Repräsentanten müssen sich von ihrer Rolle lösen</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Sie sollen in der weiteren Reflexionsphase aus ihrer individuellen Perspektive argumentieren können</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Sie sollen sich in der weiteren Interpretation nicht mehr der Rolle verpflichtet fühlen.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dk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5"/>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REFLEXION – DAS BILD BESCHREIBEN</a:t>
            </a:r>
            <a:endParaRPr/>
          </a:p>
        </p:txBody>
      </p:sp>
      <p:sp>
        <p:nvSpPr>
          <p:cNvPr id="222" name="Google Shape;222;p35"/>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223" name="Google Shape;223;p35"/>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24" name="Google Shape;224;p35"/>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25" name="Google Shape;225;p35"/>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226" name="Google Shape;226;p35"/>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2000"/>
              <a:buFont typeface="Arial"/>
              <a:buNone/>
            </a:pPr>
            <a:r>
              <a:rPr b="1" i="0" lang="de-DE" sz="2000" u="none" cap="none" strike="noStrike">
                <a:solidFill>
                  <a:schemeClr val="dk1"/>
                </a:solidFill>
                <a:latin typeface="Calibri"/>
                <a:ea typeface="Calibri"/>
                <a:cs typeface="Calibri"/>
                <a:sym typeface="Calibri"/>
              </a:rPr>
              <a:t>Was ist zu tun?</a:t>
            </a:r>
            <a:endParaRPr b="1" i="0" sz="2000" u="none" cap="none" strike="noStrike">
              <a:solidFill>
                <a:schemeClr val="dk1"/>
              </a:solidFill>
              <a:latin typeface="Calibri"/>
              <a:ea typeface="Calibri"/>
              <a:cs typeface="Calibri"/>
              <a:sym typeface="Calibri"/>
            </a:endParaRPr>
          </a:p>
          <a:p>
            <a:pPr indent="-228600" lvl="0" marL="228600" marR="0" rtl="0" algn="l">
              <a:lnSpc>
                <a:spcPct val="120000"/>
              </a:lnSpc>
              <a:spcBef>
                <a:spcPts val="10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Lassen Sie die Gruppe mithilfe der folgenden </a:t>
            </a:r>
            <a:br>
              <a:rPr b="0" i="0" lang="de-DE" sz="1800" u="none" cap="none" strike="noStrike">
                <a:solidFill>
                  <a:schemeClr val="dk1"/>
                </a:solidFill>
                <a:latin typeface="Calibri"/>
                <a:ea typeface="Calibri"/>
                <a:cs typeface="Calibri"/>
                <a:sym typeface="Calibri"/>
              </a:rPr>
            </a:br>
            <a:r>
              <a:rPr b="0" i="0" lang="de-DE" sz="1800" u="none" cap="none" strike="noStrike">
                <a:solidFill>
                  <a:schemeClr val="dk1"/>
                </a:solidFill>
                <a:latin typeface="Calibri"/>
                <a:ea typeface="Calibri"/>
                <a:cs typeface="Calibri"/>
                <a:sym typeface="Calibri"/>
              </a:rPr>
              <a:t>Leitfragen das Geschehene zunächst beschreiben. </a:t>
            </a:r>
            <a:endParaRPr b="0" i="0" sz="1800" u="none" cap="none" strike="noStrike">
              <a:solidFill>
                <a:schemeClr val="lt1"/>
              </a:solidFill>
              <a:latin typeface="Calibri"/>
              <a:ea typeface="Calibri"/>
              <a:cs typeface="Calibri"/>
              <a:sym typeface="Calibri"/>
            </a:endParaRPr>
          </a:p>
          <a:p>
            <a:pPr indent="0" lvl="0" marL="222250" marR="0" rtl="0" algn="l">
              <a:lnSpc>
                <a:spcPct val="120000"/>
              </a:lnSpc>
              <a:spcBef>
                <a:spcPts val="1000"/>
              </a:spcBef>
              <a:spcAft>
                <a:spcPts val="0"/>
              </a:spcAft>
              <a:buClr>
                <a:schemeClr val="dk1"/>
              </a:buClr>
              <a:buSzPts val="2000"/>
              <a:buFont typeface="Arial"/>
              <a:buNone/>
            </a:pPr>
            <a:r>
              <a:rPr b="0" i="0" lang="de-DE" sz="1800" u="none" cap="none" strike="noStrike">
                <a:solidFill>
                  <a:schemeClr val="dk1"/>
                </a:solidFill>
                <a:latin typeface="Calibri"/>
                <a:ea typeface="Calibri"/>
                <a:cs typeface="Calibri"/>
                <a:sym typeface="Calibri"/>
              </a:rPr>
              <a:t>Halten Sie die Wortmeldungen auf einem </a:t>
            </a:r>
            <a:br>
              <a:rPr b="0" i="0" lang="de-DE" sz="1800" u="none" cap="none" strike="noStrike">
                <a:solidFill>
                  <a:schemeClr val="dk1"/>
                </a:solidFill>
                <a:latin typeface="Calibri"/>
                <a:ea typeface="Calibri"/>
                <a:cs typeface="Calibri"/>
                <a:sym typeface="Calibri"/>
              </a:rPr>
            </a:br>
            <a:r>
              <a:rPr b="0" i="0" lang="de-DE" sz="1800" u="none" cap="none" strike="noStrike">
                <a:solidFill>
                  <a:schemeClr val="dk1"/>
                </a:solidFill>
                <a:latin typeface="Calibri"/>
                <a:ea typeface="Calibri"/>
                <a:cs typeface="Calibri"/>
                <a:sym typeface="Calibri"/>
              </a:rPr>
              <a:t>Flipchart oder einer Tafel fest.</a:t>
            </a:r>
            <a:endParaRPr b="0" i="0" sz="1800" u="none" cap="none" strike="noStrike">
              <a:solidFill>
                <a:schemeClr val="lt1"/>
              </a:solidFill>
              <a:latin typeface="Calibri"/>
              <a:ea typeface="Calibri"/>
              <a:cs typeface="Calibri"/>
              <a:sym typeface="Calibri"/>
            </a:endParaRPr>
          </a:p>
          <a:p>
            <a:pPr indent="222250" lvl="0" marL="0" marR="0" rtl="0" algn="l">
              <a:lnSpc>
                <a:spcPct val="120000"/>
              </a:lnSpc>
              <a:spcBef>
                <a:spcPts val="1000"/>
              </a:spcBef>
              <a:spcAft>
                <a:spcPts val="0"/>
              </a:spcAft>
              <a:buClr>
                <a:schemeClr val="dk1"/>
              </a:buClr>
              <a:buSzPts val="2000"/>
              <a:buFont typeface="Arial"/>
              <a:buNone/>
            </a:pPr>
            <a:r>
              <a:rPr b="1" i="0" lang="de-DE" sz="1800" u="none" cap="none" strike="noStrike">
                <a:solidFill>
                  <a:schemeClr val="dk1"/>
                </a:solidFill>
                <a:latin typeface="Calibri"/>
                <a:ea typeface="Calibri"/>
                <a:cs typeface="Calibri"/>
                <a:sym typeface="Calibri"/>
              </a:rPr>
              <a:t>Fragen Sie die Beobachtenden:</a:t>
            </a:r>
            <a:endParaRPr b="1" i="0" sz="1800" u="none" cap="none" strike="noStrike">
              <a:solidFill>
                <a:schemeClr val="lt1"/>
              </a:solidFill>
              <a:latin typeface="Calibri"/>
              <a:ea typeface="Calibri"/>
              <a:cs typeface="Calibri"/>
              <a:sym typeface="Calibri"/>
            </a:endParaRPr>
          </a:p>
          <a:p>
            <a:pPr indent="0" lvl="1" marL="227013" marR="0" rtl="0" algn="l">
              <a:lnSpc>
                <a:spcPct val="120000"/>
              </a:lnSpc>
              <a:spcBef>
                <a:spcPts val="500"/>
              </a:spcBef>
              <a:spcAft>
                <a:spcPts val="0"/>
              </a:spcAft>
              <a:buClr>
                <a:schemeClr val="dk1"/>
              </a:buClr>
              <a:buSzPts val="1900"/>
              <a:buFont typeface="Arial"/>
              <a:buNone/>
            </a:pPr>
            <a:r>
              <a:rPr b="1" i="1" lang="de-DE" sz="1800" u="none" cap="none" strike="noStrike">
                <a:solidFill>
                  <a:schemeClr val="dk1"/>
                </a:solidFill>
                <a:latin typeface="Calibri"/>
                <a:ea typeface="Calibri"/>
                <a:cs typeface="Calibri"/>
                <a:sym typeface="Calibri"/>
              </a:rPr>
              <a:t>„Was haben Sie gesehen? Beschreiben Sie </a:t>
            </a:r>
            <a:br>
              <a:rPr b="1" i="1" lang="de-DE" sz="1800" u="none" cap="none" strike="noStrike">
                <a:solidFill>
                  <a:schemeClr val="dk1"/>
                </a:solidFill>
                <a:latin typeface="Calibri"/>
                <a:ea typeface="Calibri"/>
                <a:cs typeface="Calibri"/>
                <a:sym typeface="Calibri"/>
              </a:rPr>
            </a:br>
            <a:r>
              <a:rPr b="1" i="1" lang="de-DE" sz="1800" u="none" cap="none" strike="noStrike">
                <a:solidFill>
                  <a:schemeClr val="dk1"/>
                </a:solidFill>
                <a:latin typeface="Calibri"/>
                <a:ea typeface="Calibri"/>
                <a:cs typeface="Calibri"/>
                <a:sym typeface="Calibri"/>
              </a:rPr>
              <a:t>die Positionen und Bewegungen der Repräsentanten.“ </a:t>
            </a:r>
            <a:endParaRPr b="1" i="0" sz="1800" u="none" cap="none" strike="noStrike">
              <a:solidFill>
                <a:schemeClr val="dk1"/>
              </a:solidFill>
              <a:latin typeface="Calibri"/>
              <a:ea typeface="Calibri"/>
              <a:cs typeface="Calibri"/>
              <a:sym typeface="Calibri"/>
            </a:endParaRPr>
          </a:p>
          <a:p>
            <a:pPr indent="0" lvl="1" marL="227013" marR="0" rtl="0" algn="l">
              <a:lnSpc>
                <a:spcPct val="120000"/>
              </a:lnSpc>
              <a:spcBef>
                <a:spcPts val="1100"/>
              </a:spcBef>
              <a:spcAft>
                <a:spcPts val="0"/>
              </a:spcAft>
              <a:buClr>
                <a:schemeClr val="dk1"/>
              </a:buClr>
              <a:buSzPts val="1900"/>
              <a:buFont typeface="Arial"/>
              <a:buNone/>
            </a:pPr>
            <a:r>
              <a:rPr b="1" i="1" lang="de-DE" sz="1800" u="none" cap="none" strike="noStrike">
                <a:solidFill>
                  <a:schemeClr val="dk1"/>
                </a:solidFill>
                <a:latin typeface="Calibri"/>
                <a:ea typeface="Calibri"/>
                <a:cs typeface="Calibri"/>
                <a:sym typeface="Calibri"/>
              </a:rPr>
              <a:t>„Wie lässt sich das abschließende Bild zeichnerisch darstellen?“ </a:t>
            </a:r>
            <a:endParaRPr b="1" i="0" sz="1800" u="none" cap="none" strike="noStrike">
              <a:solidFill>
                <a:schemeClr val="dk1"/>
              </a:solidFill>
              <a:latin typeface="Calibri"/>
              <a:ea typeface="Calibri"/>
              <a:cs typeface="Calibri"/>
              <a:sym typeface="Calibri"/>
            </a:endParaRPr>
          </a:p>
        </p:txBody>
      </p:sp>
      <p:sp>
        <p:nvSpPr>
          <p:cNvPr id="227" name="Google Shape;227;p35"/>
          <p:cNvSpPr txBox="1"/>
          <p:nvPr/>
        </p:nvSpPr>
        <p:spPr>
          <a:xfrm>
            <a:off x="8835319" y="1443832"/>
            <a:ext cx="3240000" cy="4656932"/>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Achten Sie darauf, dass während der Bild- beschreibung (noch) keine Bewertungen geäußert werden. </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Achten Sie darauf, dass die Wortmeldungen der Repräsentanten und Beobachtenden abgegrenzt voneinander erfolgen</a:t>
            </a:r>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Eine Vermengung von Selbst- und Fremdwahrnehmungen ist zu vermeiden.</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dk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pic>
        <p:nvPicPr>
          <p:cNvPr id="228" name="Google Shape;228;p35"/>
          <p:cNvPicPr preferRelativeResize="0"/>
          <p:nvPr/>
        </p:nvPicPr>
        <p:blipFill rotWithShape="1">
          <a:blip r:embed="rId3">
            <a:alphaModFix/>
          </a:blip>
          <a:srcRect b="0" l="0" r="35935" t="0"/>
          <a:stretch/>
        </p:blipFill>
        <p:spPr>
          <a:xfrm>
            <a:off x="5593247" y="1662865"/>
            <a:ext cx="2544531" cy="25050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36"/>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REFLEXION – DAS BILD INTERPRETIEREN</a:t>
            </a:r>
            <a:endParaRPr/>
          </a:p>
        </p:txBody>
      </p:sp>
      <p:sp>
        <p:nvSpPr>
          <p:cNvPr id="235" name="Google Shape;235;p36"/>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236" name="Google Shape;236;p36"/>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37" name="Google Shape;237;p36"/>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38" name="Google Shape;238;p36"/>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239" name="Google Shape;239;p36"/>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fontScale="92500"/>
          </a:bodyPr>
          <a:lstStyle/>
          <a:p>
            <a:pPr indent="0" lvl="0" marL="0" marR="0" rtl="0" algn="l">
              <a:lnSpc>
                <a:spcPct val="110000"/>
              </a:lnSpc>
              <a:spcBef>
                <a:spcPts val="0"/>
              </a:spcBef>
              <a:spcAft>
                <a:spcPts val="0"/>
              </a:spcAft>
              <a:buClr>
                <a:schemeClr val="dk1"/>
              </a:buClr>
              <a:buSzPct val="100000"/>
              <a:buFont typeface="Arial"/>
              <a:buNone/>
            </a:pPr>
            <a:r>
              <a:rPr b="1" i="0" lang="de-DE" sz="2400" u="none" cap="none" strike="noStrike">
                <a:solidFill>
                  <a:schemeClr val="dk1"/>
                </a:solidFill>
                <a:latin typeface="Calibri"/>
                <a:ea typeface="Calibri"/>
                <a:cs typeface="Calibri"/>
                <a:sym typeface="Calibri"/>
              </a:rPr>
              <a:t>Was ist zu tun?</a:t>
            </a:r>
            <a:endParaRPr b="1" i="0" sz="2400" u="none" cap="none" strike="noStrike">
              <a:solidFill>
                <a:schemeClr val="lt1"/>
              </a:solidFill>
              <a:latin typeface="Trebuchet MS"/>
              <a:ea typeface="Trebuchet MS"/>
              <a:cs typeface="Trebuchet MS"/>
              <a:sym typeface="Trebuchet MS"/>
            </a:endParaRPr>
          </a:p>
          <a:p>
            <a:pPr indent="-228631" lvl="0" marL="228600" marR="0" rtl="0" algn="l">
              <a:lnSpc>
                <a:spcPct val="110000"/>
              </a:lnSpc>
              <a:spcBef>
                <a:spcPts val="1000"/>
              </a:spcBef>
              <a:spcAft>
                <a:spcPts val="0"/>
              </a:spcAft>
              <a:buClr>
                <a:schemeClr val="dk1"/>
              </a:buClr>
              <a:buSzPct val="100000"/>
              <a:buFont typeface="Arial"/>
              <a:buChar char="•"/>
            </a:pPr>
            <a:r>
              <a:rPr b="0" i="0" lang="de-DE" sz="2100" u="none" cap="none" strike="noStrike">
                <a:solidFill>
                  <a:schemeClr val="dk1"/>
                </a:solidFill>
                <a:latin typeface="Calibri"/>
                <a:ea typeface="Calibri"/>
                <a:cs typeface="Calibri"/>
                <a:sym typeface="Calibri"/>
              </a:rPr>
              <a:t>Lassen Sie die Gruppe mithilfe der folgenden Leitfragen das Beschriebene interpretieren. </a:t>
            </a:r>
            <a:endParaRPr/>
          </a:p>
          <a:p>
            <a:pPr indent="-228631" lvl="0" marL="228600" marR="0" rtl="0" algn="l">
              <a:lnSpc>
                <a:spcPct val="110000"/>
              </a:lnSpc>
              <a:spcBef>
                <a:spcPts val="1000"/>
              </a:spcBef>
              <a:spcAft>
                <a:spcPts val="0"/>
              </a:spcAft>
              <a:buClr>
                <a:schemeClr val="dk1"/>
              </a:buClr>
              <a:buSzPct val="100000"/>
              <a:buFont typeface="Arial"/>
              <a:buChar char="•"/>
            </a:pPr>
            <a:r>
              <a:rPr b="0" i="0" lang="de-DE" sz="2100" u="none" cap="none" strike="noStrike">
                <a:solidFill>
                  <a:schemeClr val="dk1"/>
                </a:solidFill>
                <a:latin typeface="Calibri"/>
                <a:ea typeface="Calibri"/>
                <a:cs typeface="Calibri"/>
                <a:sym typeface="Calibri"/>
              </a:rPr>
              <a:t>Halten Sie die Wortmeldungen auf einem Flipchart oder einer Tafel fest.</a:t>
            </a:r>
            <a:endParaRPr b="0" i="0" sz="2100" u="none" cap="none" strike="noStrike">
              <a:solidFill>
                <a:schemeClr val="lt1"/>
              </a:solidFill>
              <a:latin typeface="Trebuchet MS"/>
              <a:ea typeface="Trebuchet MS"/>
              <a:cs typeface="Trebuchet MS"/>
              <a:sym typeface="Trebuchet MS"/>
            </a:endParaRPr>
          </a:p>
          <a:p>
            <a:pPr indent="-217519" lvl="0" marL="227013" marR="0" rtl="0" algn="l">
              <a:lnSpc>
                <a:spcPct val="110000"/>
              </a:lnSpc>
              <a:spcBef>
                <a:spcPts val="1000"/>
              </a:spcBef>
              <a:spcAft>
                <a:spcPts val="0"/>
              </a:spcAft>
              <a:buClr>
                <a:schemeClr val="dk1"/>
              </a:buClr>
              <a:buSzPct val="100000"/>
              <a:buFont typeface="Arial"/>
              <a:buChar char="•"/>
            </a:pPr>
            <a:r>
              <a:rPr b="1" i="0" lang="de-DE" sz="2100" u="none" cap="none" strike="noStrike">
                <a:solidFill>
                  <a:schemeClr val="dk1"/>
                </a:solidFill>
                <a:latin typeface="Calibri"/>
                <a:ea typeface="Calibri"/>
                <a:cs typeface="Calibri"/>
                <a:sym typeface="Calibri"/>
              </a:rPr>
              <a:t>Fragen Sie die gesamte Gruppe:</a:t>
            </a:r>
            <a:endParaRPr b="1" i="0" sz="2100" u="none" cap="none" strike="noStrike">
              <a:solidFill>
                <a:schemeClr val="lt1"/>
              </a:solidFill>
              <a:latin typeface="Trebuchet MS"/>
              <a:ea typeface="Trebuchet MS"/>
              <a:cs typeface="Trebuchet MS"/>
              <a:sym typeface="Trebuchet MS"/>
            </a:endParaRPr>
          </a:p>
          <a:p>
            <a:pPr indent="0" lvl="1" marL="222250" marR="0" rtl="0" algn="l">
              <a:lnSpc>
                <a:spcPct val="110000"/>
              </a:lnSpc>
              <a:spcBef>
                <a:spcPts val="1000"/>
              </a:spcBef>
              <a:spcAft>
                <a:spcPts val="0"/>
              </a:spcAft>
              <a:buClr>
                <a:schemeClr val="dk1"/>
              </a:buClr>
              <a:buSzPct val="100000"/>
              <a:buFont typeface="Arial"/>
              <a:buNone/>
            </a:pPr>
            <a:r>
              <a:rPr b="1" i="1" lang="de-DE" sz="2100" u="none" cap="none" strike="noStrike">
                <a:solidFill>
                  <a:schemeClr val="dk1"/>
                </a:solidFill>
                <a:latin typeface="Calibri"/>
                <a:ea typeface="Calibri"/>
                <a:cs typeface="Calibri"/>
                <a:sym typeface="Calibri"/>
              </a:rPr>
              <a:t>„Was könnten die genannten Bewegungen, Konstellationen, Beschreibungen für das Gesamtgefüge bedeuten?“</a:t>
            </a:r>
            <a:endParaRPr b="1" i="0" sz="2100" u="none" cap="none" strike="noStrike">
              <a:solidFill>
                <a:schemeClr val="dk1"/>
              </a:solidFill>
              <a:latin typeface="Calibri"/>
              <a:ea typeface="Calibri"/>
              <a:cs typeface="Calibri"/>
              <a:sym typeface="Calibri"/>
            </a:endParaRPr>
          </a:p>
          <a:p>
            <a:pPr indent="0" lvl="1" marL="227013" marR="0" rtl="0" algn="l">
              <a:lnSpc>
                <a:spcPct val="110000"/>
              </a:lnSpc>
              <a:spcBef>
                <a:spcPts val="1100"/>
              </a:spcBef>
              <a:spcAft>
                <a:spcPts val="0"/>
              </a:spcAft>
              <a:buClr>
                <a:schemeClr val="dk1"/>
              </a:buClr>
              <a:buSzPct val="100000"/>
              <a:buFont typeface="Arial"/>
              <a:buNone/>
            </a:pPr>
            <a:r>
              <a:rPr b="1" i="0" lang="de-DE" sz="2100" u="none" cap="none" strike="noStrike">
                <a:solidFill>
                  <a:schemeClr val="dk1"/>
                </a:solidFill>
                <a:latin typeface="Calibri"/>
                <a:ea typeface="Calibri"/>
                <a:cs typeface="Calibri"/>
                <a:sym typeface="Calibri"/>
              </a:rPr>
              <a:t>„</a:t>
            </a:r>
            <a:r>
              <a:rPr b="1" i="1" lang="de-DE" sz="2100" u="none" cap="none" strike="noStrike">
                <a:solidFill>
                  <a:schemeClr val="dk1"/>
                </a:solidFill>
                <a:latin typeface="Calibri"/>
                <a:ea typeface="Calibri"/>
                <a:cs typeface="Calibri"/>
                <a:sym typeface="Calibri"/>
              </a:rPr>
              <a:t>Wie stimmig oder irritierend ist das Bild bzw. sind die Bilder für Sie?“</a:t>
            </a:r>
            <a:endParaRPr b="1" i="0" sz="2100" u="none" cap="none" strike="noStrike">
              <a:solidFill>
                <a:schemeClr val="dk1"/>
              </a:solidFill>
              <a:latin typeface="Calibri"/>
              <a:ea typeface="Calibri"/>
              <a:cs typeface="Calibri"/>
              <a:sym typeface="Calibri"/>
            </a:endParaRPr>
          </a:p>
          <a:p>
            <a:pPr indent="0" lvl="1" marL="227013" marR="0" rtl="0" algn="l">
              <a:lnSpc>
                <a:spcPct val="110000"/>
              </a:lnSpc>
              <a:spcBef>
                <a:spcPts val="1100"/>
              </a:spcBef>
              <a:spcAft>
                <a:spcPts val="0"/>
              </a:spcAft>
              <a:buClr>
                <a:schemeClr val="dk1"/>
              </a:buClr>
              <a:buSzPct val="100000"/>
              <a:buFont typeface="Arial"/>
              <a:buNone/>
            </a:pPr>
            <a:r>
              <a:rPr b="1" i="0" lang="de-DE" sz="2100" u="none" cap="none" strike="noStrike">
                <a:solidFill>
                  <a:schemeClr val="dk1"/>
                </a:solidFill>
                <a:latin typeface="Calibri"/>
                <a:ea typeface="Calibri"/>
                <a:cs typeface="Calibri"/>
                <a:sym typeface="Calibri"/>
              </a:rPr>
              <a:t>„</a:t>
            </a:r>
            <a:r>
              <a:rPr b="1" i="1" lang="de-DE" sz="2100" u="none" cap="none" strike="noStrike">
                <a:solidFill>
                  <a:schemeClr val="dk1"/>
                </a:solidFill>
                <a:latin typeface="Calibri"/>
                <a:ea typeface="Calibri"/>
                <a:cs typeface="Calibri"/>
                <a:sym typeface="Calibri"/>
              </a:rPr>
              <a:t>Inwiefern stellt das Bild den ursprünglich genannten Widerspruch zwischen Nachhaltigkeit und betrieblichem Alltag für Sie dar?“</a:t>
            </a:r>
            <a:endParaRPr b="1" i="0" sz="2100" u="none" cap="none" strike="noStrike">
              <a:solidFill>
                <a:schemeClr val="dk1"/>
              </a:solidFill>
              <a:latin typeface="Calibri"/>
              <a:ea typeface="Calibri"/>
              <a:cs typeface="Calibri"/>
              <a:sym typeface="Calibri"/>
            </a:endParaRPr>
          </a:p>
        </p:txBody>
      </p:sp>
      <p:sp>
        <p:nvSpPr>
          <p:cNvPr id="240" name="Google Shape;240;p36"/>
          <p:cNvSpPr txBox="1"/>
          <p:nvPr/>
        </p:nvSpPr>
        <p:spPr>
          <a:xfrm>
            <a:off x="8835319" y="1443832"/>
            <a:ext cx="3240000" cy="1440000"/>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Achten Sie darauf, der Gruppe genügend Zeit zum Nachdenken zu geben.</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dk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39"/>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DAS BILD IN DIE ZUKUNFT BEAMEN (OPTIONAL)</a:t>
            </a:r>
            <a:endParaRPr/>
          </a:p>
        </p:txBody>
      </p:sp>
      <p:sp>
        <p:nvSpPr>
          <p:cNvPr id="247" name="Google Shape;247;p39"/>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248" name="Google Shape;248;p39"/>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49" name="Google Shape;249;p39"/>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50" name="Google Shape;250;p39"/>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251" name="Google Shape;251;p39"/>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l">
              <a:lnSpc>
                <a:spcPct val="110000"/>
              </a:lnSpc>
              <a:spcBef>
                <a:spcPts val="0"/>
              </a:spcBef>
              <a:spcAft>
                <a:spcPts val="0"/>
              </a:spcAft>
              <a:buClr>
                <a:schemeClr val="dk1"/>
              </a:buClr>
              <a:buSzPts val="2600"/>
              <a:buFont typeface="Arial"/>
              <a:buNone/>
            </a:pPr>
            <a:r>
              <a:rPr b="1" i="0" lang="de-DE" sz="2000" u="none" cap="none" strike="noStrike">
                <a:solidFill>
                  <a:schemeClr val="dk1"/>
                </a:solidFill>
                <a:latin typeface="Calibri"/>
                <a:ea typeface="Calibri"/>
                <a:cs typeface="Calibri"/>
                <a:sym typeface="Calibri"/>
              </a:rPr>
              <a:t>Was ist zu tun?</a:t>
            </a:r>
            <a:endParaRPr b="1" i="0" sz="2000" u="none" cap="none" strike="noStrike">
              <a:solidFill>
                <a:schemeClr val="dk1"/>
              </a:solidFill>
              <a:latin typeface="Calibri"/>
              <a:ea typeface="Calibri"/>
              <a:cs typeface="Calibri"/>
              <a:sym typeface="Calibri"/>
            </a:endParaRPr>
          </a:p>
          <a:p>
            <a:pPr indent="-228600" lvl="0" marL="228600" marR="0" rtl="0" algn="l">
              <a:lnSpc>
                <a:spcPct val="100000"/>
              </a:lnSpc>
              <a:spcBef>
                <a:spcPts val="1000"/>
              </a:spcBef>
              <a:spcAft>
                <a:spcPts val="0"/>
              </a:spcAft>
              <a:buClr>
                <a:schemeClr val="dk1"/>
              </a:buClr>
              <a:buSzPts val="2800"/>
              <a:buFont typeface="Arial"/>
              <a:buChar char="•"/>
            </a:pPr>
            <a:r>
              <a:rPr b="0" i="0" lang="de-DE" sz="1800" u="none" cap="none" strike="noStrike">
                <a:solidFill>
                  <a:schemeClr val="dk1"/>
                </a:solidFill>
                <a:latin typeface="Calibri"/>
                <a:ea typeface="Calibri"/>
                <a:cs typeface="Calibri"/>
                <a:sym typeface="Calibri"/>
              </a:rPr>
              <a:t>Sie können das Bild auch in die Zukunft übertragen, um z.B. die Folgen von etwas zu visualisieren.</a:t>
            </a:r>
            <a:r>
              <a:rPr b="0" i="0" lang="de-DE" sz="1800" u="none" cap="none" strike="noStrike">
                <a:solidFill>
                  <a:srgbClr val="C00000"/>
                </a:solidFill>
                <a:latin typeface="Calibri"/>
                <a:ea typeface="Calibri"/>
                <a:cs typeface="Calibri"/>
                <a:sym typeface="Calibri"/>
              </a:rPr>
              <a:t> </a:t>
            </a:r>
            <a:endParaRPr b="0" i="0" sz="1800" u="none" cap="none" strike="noStrike">
              <a:solidFill>
                <a:schemeClr val="lt1"/>
              </a:solidFill>
              <a:latin typeface="Calibri"/>
              <a:ea typeface="Calibri"/>
              <a:cs typeface="Calibri"/>
              <a:sym typeface="Calibri"/>
            </a:endParaRPr>
          </a:p>
          <a:p>
            <a:pPr indent="-228600" lvl="0" marL="228600" marR="0" rtl="0" algn="l">
              <a:lnSpc>
                <a:spcPct val="100000"/>
              </a:lnSpc>
              <a:spcBef>
                <a:spcPts val="1000"/>
              </a:spcBef>
              <a:spcAft>
                <a:spcPts val="0"/>
              </a:spcAft>
              <a:buClr>
                <a:schemeClr val="dk1"/>
              </a:buClr>
              <a:buSzPts val="2800"/>
              <a:buFont typeface="Arial"/>
              <a:buChar char="•"/>
            </a:pPr>
            <a:r>
              <a:rPr b="0" i="0" lang="de-DE" sz="1800" u="none" cap="none" strike="noStrike">
                <a:solidFill>
                  <a:schemeClr val="dk1"/>
                </a:solidFill>
                <a:latin typeface="Calibri"/>
                <a:ea typeface="Calibri"/>
                <a:cs typeface="Calibri"/>
                <a:sym typeface="Calibri"/>
              </a:rPr>
              <a:t>Hierfür können Sie die folgenden Fragen stellen:</a:t>
            </a:r>
            <a:endParaRPr b="0" i="0" sz="1800" u="none" cap="none" strike="noStrike">
              <a:solidFill>
                <a:schemeClr val="lt1"/>
              </a:solidFill>
              <a:latin typeface="Calibri"/>
              <a:ea typeface="Calibri"/>
              <a:cs typeface="Calibri"/>
              <a:sym typeface="Calibri"/>
            </a:endParaRPr>
          </a:p>
          <a:p>
            <a:pPr indent="0" lvl="1" marL="457200" marR="0" rtl="0" algn="l">
              <a:lnSpc>
                <a:spcPct val="100000"/>
              </a:lnSpc>
              <a:spcBef>
                <a:spcPts val="500"/>
              </a:spcBef>
              <a:spcAft>
                <a:spcPts val="0"/>
              </a:spcAft>
              <a:buClr>
                <a:schemeClr val="dk1"/>
              </a:buClr>
              <a:buSzPts val="2400"/>
              <a:buFont typeface="Arial"/>
              <a:buNone/>
            </a:pPr>
            <a:r>
              <a:rPr b="1" i="0" lang="de-DE" sz="1800" u="none" cap="none" strike="noStrike">
                <a:solidFill>
                  <a:schemeClr val="dk1"/>
                </a:solidFill>
                <a:latin typeface="Calibri"/>
                <a:ea typeface="Calibri"/>
                <a:cs typeface="Calibri"/>
                <a:sym typeface="Calibri"/>
              </a:rPr>
              <a:t>„Wie könnte sich das Bild im Jahr 20</a:t>
            </a:r>
            <a:r>
              <a:rPr b="1" i="1" lang="de-DE" sz="1800" u="none" cap="none" strike="noStrike">
                <a:solidFill>
                  <a:schemeClr val="dk1"/>
                </a:solidFill>
                <a:latin typeface="Calibri"/>
                <a:ea typeface="Calibri"/>
                <a:cs typeface="Calibri"/>
                <a:sym typeface="Calibri"/>
              </a:rPr>
              <a:t>XX</a:t>
            </a:r>
            <a:r>
              <a:rPr b="1" i="0" lang="de-DE" sz="1800" u="none" cap="none" strike="noStrike">
                <a:solidFill>
                  <a:schemeClr val="dk1"/>
                </a:solidFill>
                <a:latin typeface="Calibri"/>
                <a:ea typeface="Calibri"/>
                <a:cs typeface="Calibri"/>
                <a:sym typeface="Calibri"/>
              </a:rPr>
              <a:t> darstellen und warum?“</a:t>
            </a:r>
            <a:endParaRPr/>
          </a:p>
          <a:p>
            <a:pPr indent="0" lvl="1" marL="457200" marR="0" rtl="0" algn="l">
              <a:lnSpc>
                <a:spcPct val="100000"/>
              </a:lnSpc>
              <a:spcBef>
                <a:spcPts val="500"/>
              </a:spcBef>
              <a:spcAft>
                <a:spcPts val="0"/>
              </a:spcAft>
              <a:buClr>
                <a:schemeClr val="dk1"/>
              </a:buClr>
              <a:buSzPts val="2400"/>
              <a:buFont typeface="Arial"/>
              <a:buNone/>
            </a:pPr>
            <a:r>
              <a:rPr b="1" i="0" lang="de-DE" sz="1800" u="none" cap="none" strike="noStrike">
                <a:solidFill>
                  <a:schemeClr val="dk1"/>
                </a:solidFill>
                <a:latin typeface="Calibri"/>
                <a:ea typeface="Calibri"/>
                <a:cs typeface="Calibri"/>
                <a:sym typeface="Calibri"/>
              </a:rPr>
              <a:t>„Wie würde sich das Bild verändern, wenn sich in </a:t>
            </a:r>
            <a:br>
              <a:rPr b="1" i="0" lang="de-DE" sz="1800" u="none" cap="none" strike="noStrike">
                <a:solidFill>
                  <a:schemeClr val="dk1"/>
                </a:solidFill>
                <a:latin typeface="Calibri"/>
                <a:ea typeface="Calibri"/>
                <a:cs typeface="Calibri"/>
                <a:sym typeface="Calibri"/>
              </a:rPr>
            </a:br>
            <a:r>
              <a:rPr b="1" i="0" lang="de-DE" sz="1800" u="none" cap="none" strike="noStrike">
                <a:solidFill>
                  <a:schemeClr val="dk1"/>
                </a:solidFill>
                <a:latin typeface="Calibri"/>
                <a:ea typeface="Calibri"/>
                <a:cs typeface="Calibri"/>
                <a:sym typeface="Calibri"/>
              </a:rPr>
              <a:t>den nächsten </a:t>
            </a:r>
            <a:r>
              <a:rPr b="1" i="1" lang="de-DE" sz="1800" u="none" cap="none" strike="noStrike">
                <a:solidFill>
                  <a:schemeClr val="dk1"/>
                </a:solidFill>
                <a:latin typeface="Calibri"/>
                <a:ea typeface="Calibri"/>
                <a:cs typeface="Calibri"/>
                <a:sym typeface="Calibri"/>
              </a:rPr>
              <a:t>10 Jahren </a:t>
            </a:r>
            <a:r>
              <a:rPr b="1" i="0" lang="de-DE" sz="1800" u="none" cap="none" strike="noStrike">
                <a:solidFill>
                  <a:schemeClr val="dk1"/>
                </a:solidFill>
                <a:latin typeface="Calibri"/>
                <a:ea typeface="Calibri"/>
                <a:cs typeface="Calibri"/>
                <a:sym typeface="Calibri"/>
              </a:rPr>
              <a:t>nichts verändert?“</a:t>
            </a:r>
            <a:endParaRPr/>
          </a:p>
        </p:txBody>
      </p:sp>
      <p:sp>
        <p:nvSpPr>
          <p:cNvPr id="252" name="Google Shape;252;p39"/>
          <p:cNvSpPr txBox="1"/>
          <p:nvPr/>
        </p:nvSpPr>
        <p:spPr>
          <a:xfrm>
            <a:off x="8835319" y="1443832"/>
            <a:ext cx="3240000" cy="1440000"/>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Je nach Ausgangslage müssen Sie die Fragen anpassen.</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dk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0"/>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REFLEXION – RÜCKSCHLÜSSE ZIEHEN</a:t>
            </a:r>
            <a:endParaRPr/>
          </a:p>
        </p:txBody>
      </p:sp>
      <p:sp>
        <p:nvSpPr>
          <p:cNvPr id="259" name="Google Shape;259;p40"/>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260" name="Google Shape;260;p40"/>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61" name="Google Shape;261;p40"/>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62" name="Google Shape;262;p40"/>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263" name="Google Shape;263;p40"/>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fontScale="92500" lnSpcReduction="10000"/>
          </a:bodyPr>
          <a:lstStyle/>
          <a:p>
            <a:pPr indent="0" lvl="0" marL="0" marR="0" rtl="0" algn="l">
              <a:lnSpc>
                <a:spcPct val="110000"/>
              </a:lnSpc>
              <a:spcBef>
                <a:spcPts val="0"/>
              </a:spcBef>
              <a:spcAft>
                <a:spcPts val="0"/>
              </a:spcAft>
              <a:buClr>
                <a:schemeClr val="dk1"/>
              </a:buClr>
              <a:buSzPct val="127764"/>
              <a:buFont typeface="Arial"/>
              <a:buNone/>
            </a:pPr>
            <a:r>
              <a:rPr b="1" i="0" lang="de-DE" sz="2200" u="none" cap="none" strike="noStrike">
                <a:solidFill>
                  <a:schemeClr val="dk1"/>
                </a:solidFill>
                <a:latin typeface="Calibri"/>
                <a:ea typeface="Calibri"/>
                <a:cs typeface="Calibri"/>
                <a:sym typeface="Calibri"/>
              </a:rPr>
              <a:t>Was ist zu tun?</a:t>
            </a:r>
            <a:endParaRPr b="1" i="0" sz="2200" u="none" cap="none" strike="noStrike">
              <a:solidFill>
                <a:schemeClr val="dk1"/>
              </a:solidFill>
              <a:latin typeface="Calibri"/>
              <a:ea typeface="Calibri"/>
              <a:cs typeface="Calibri"/>
              <a:sym typeface="Calibri"/>
            </a:endParaRPr>
          </a:p>
          <a:p>
            <a:pPr indent="-228600" lvl="0" marL="228600" marR="0" rtl="0" algn="l">
              <a:lnSpc>
                <a:spcPct val="100000"/>
              </a:lnSpc>
              <a:spcBef>
                <a:spcPts val="1000"/>
              </a:spcBef>
              <a:spcAft>
                <a:spcPts val="0"/>
              </a:spcAft>
              <a:buClr>
                <a:schemeClr val="dk1"/>
              </a:buClr>
              <a:buSzPct val="108108"/>
              <a:buFont typeface="Arial"/>
              <a:buChar char="•"/>
            </a:pPr>
            <a:r>
              <a:rPr b="0" i="0" lang="de-DE" sz="2000" u="none" cap="none" strike="noStrike">
                <a:solidFill>
                  <a:schemeClr val="dk1"/>
                </a:solidFill>
                <a:latin typeface="Calibri"/>
                <a:ea typeface="Calibri"/>
                <a:cs typeface="Calibri"/>
                <a:sym typeface="Calibri"/>
              </a:rPr>
              <a:t>Lassen Sie die Gruppe mit der folgenden Aufgabenstellung Rückschlüsse auf den eingangs formulierten Widerspruch ziehen:</a:t>
            </a:r>
            <a:endParaRPr b="0" i="0" sz="1200" u="none" cap="none" strike="noStrike">
              <a:solidFill>
                <a:schemeClr val="lt1"/>
              </a:solidFill>
              <a:latin typeface="Calibri"/>
              <a:ea typeface="Calibri"/>
              <a:cs typeface="Calibri"/>
              <a:sym typeface="Calibri"/>
            </a:endParaRPr>
          </a:p>
          <a:p>
            <a:pPr indent="0" lvl="2" marL="457200" marR="0" rtl="0" algn="l">
              <a:lnSpc>
                <a:spcPct val="100000"/>
              </a:lnSpc>
              <a:spcBef>
                <a:spcPts val="400"/>
              </a:spcBef>
              <a:spcAft>
                <a:spcPts val="0"/>
              </a:spcAft>
              <a:buClr>
                <a:schemeClr val="dk1"/>
              </a:buClr>
              <a:buSzPct val="108108"/>
              <a:buFont typeface="Arial"/>
              <a:buNone/>
            </a:pPr>
            <a:r>
              <a:rPr b="1" i="1" lang="de-DE" sz="1800" u="none" cap="none" strike="noStrike">
                <a:solidFill>
                  <a:schemeClr val="dk1"/>
                </a:solidFill>
                <a:latin typeface="Calibri"/>
                <a:ea typeface="Calibri"/>
                <a:cs typeface="Calibri"/>
                <a:sym typeface="Calibri"/>
              </a:rPr>
              <a:t>„Beschreiben Sie, inwiefern die entstandenen Bilder dabei helfen können, mit dem eingangs gewählten Widerspruch umzugehen.“ </a:t>
            </a:r>
            <a:endParaRPr b="1" i="0" sz="2000" u="none" cap="none" strike="noStrike">
              <a:solidFill>
                <a:schemeClr val="dk1"/>
              </a:solidFill>
              <a:latin typeface="Calibri"/>
              <a:ea typeface="Calibri"/>
              <a:cs typeface="Calibri"/>
              <a:sym typeface="Calibri"/>
            </a:endParaRPr>
          </a:p>
          <a:p>
            <a:pPr indent="0" lvl="2" marL="457200" marR="0" rtl="0" algn="l">
              <a:lnSpc>
                <a:spcPct val="100000"/>
              </a:lnSpc>
              <a:spcBef>
                <a:spcPts val="400"/>
              </a:spcBef>
              <a:spcAft>
                <a:spcPts val="0"/>
              </a:spcAft>
              <a:buClr>
                <a:schemeClr val="dk1"/>
              </a:buClr>
              <a:buSzPct val="108108"/>
              <a:buFont typeface="Arial"/>
              <a:buNone/>
            </a:pPr>
            <a:r>
              <a:rPr b="1" i="1" lang="de-DE" sz="1800" u="none" cap="none" strike="noStrike">
                <a:solidFill>
                  <a:schemeClr val="dk1"/>
                </a:solidFill>
                <a:latin typeface="Calibri"/>
                <a:ea typeface="Calibri"/>
                <a:cs typeface="Calibri"/>
                <a:sym typeface="Calibri"/>
              </a:rPr>
              <a:t>„Welche Handlungsoptionen haben die betreffenden Akteure vor dem Hintergrund der beiden Perspektiven Effizienz und Nachhaltigkeit?“</a:t>
            </a:r>
            <a:endParaRPr b="1" i="0" sz="2000" u="none" cap="none" strike="noStrike">
              <a:solidFill>
                <a:schemeClr val="dk1"/>
              </a:solidFill>
              <a:latin typeface="Calibri"/>
              <a:ea typeface="Calibri"/>
              <a:cs typeface="Calibri"/>
              <a:sym typeface="Calibri"/>
            </a:endParaRPr>
          </a:p>
          <a:p>
            <a:pPr indent="-228600" lvl="0" marL="228600" marR="0" rtl="0" algn="l">
              <a:lnSpc>
                <a:spcPct val="100000"/>
              </a:lnSpc>
              <a:spcBef>
                <a:spcPts val="1000"/>
              </a:spcBef>
              <a:spcAft>
                <a:spcPts val="0"/>
              </a:spcAft>
              <a:buClr>
                <a:schemeClr val="dk1"/>
              </a:buClr>
              <a:buSzPct val="102960"/>
              <a:buFont typeface="Arial"/>
              <a:buChar char="•"/>
            </a:pPr>
            <a:r>
              <a:rPr b="0" i="0" lang="de-DE" sz="2100" u="none" cap="none" strike="noStrike">
                <a:solidFill>
                  <a:schemeClr val="dk1"/>
                </a:solidFill>
                <a:latin typeface="Calibri"/>
                <a:ea typeface="Calibri"/>
                <a:cs typeface="Calibri"/>
                <a:sym typeface="Calibri"/>
              </a:rPr>
              <a:t>Nutzen Sie hierfür die „Think, Pair, Share – Methode“:  </a:t>
            </a:r>
            <a:endParaRPr/>
          </a:p>
          <a:p>
            <a:pPr indent="-457200" lvl="2" marL="914400" marR="0" rtl="0" algn="l">
              <a:lnSpc>
                <a:spcPct val="100000"/>
              </a:lnSpc>
              <a:spcBef>
                <a:spcPts val="600"/>
              </a:spcBef>
              <a:spcAft>
                <a:spcPts val="0"/>
              </a:spcAft>
              <a:buClr>
                <a:schemeClr val="dk1"/>
              </a:buClr>
              <a:buSzPct val="108108"/>
              <a:buFont typeface="Arial"/>
              <a:buAutoNum type="arabicPeriod"/>
            </a:pPr>
            <a:r>
              <a:rPr b="0" i="1" lang="de-DE" sz="1800" u="none" cap="none" strike="noStrike">
                <a:solidFill>
                  <a:schemeClr val="dk1"/>
                </a:solidFill>
                <a:latin typeface="Calibri"/>
                <a:ea typeface="Calibri"/>
                <a:cs typeface="Calibri"/>
                <a:sym typeface="Calibri"/>
              </a:rPr>
              <a:t>Die Auszubildenden beantworten die Fragestellung in Eigenarbeit und machen sich Notizen (5-10 min).</a:t>
            </a:r>
            <a:endParaRPr b="0" i="0" sz="2000" u="none" cap="none" strike="noStrike">
              <a:solidFill>
                <a:schemeClr val="dk1"/>
              </a:solidFill>
              <a:latin typeface="Calibri"/>
              <a:ea typeface="Calibri"/>
              <a:cs typeface="Calibri"/>
              <a:sym typeface="Calibri"/>
            </a:endParaRPr>
          </a:p>
          <a:p>
            <a:pPr indent="-457200" lvl="2" marL="914400" marR="0" rtl="0" algn="l">
              <a:lnSpc>
                <a:spcPct val="100000"/>
              </a:lnSpc>
              <a:spcBef>
                <a:spcPts val="0"/>
              </a:spcBef>
              <a:spcAft>
                <a:spcPts val="0"/>
              </a:spcAft>
              <a:buClr>
                <a:schemeClr val="dk1"/>
              </a:buClr>
              <a:buSzPct val="108108"/>
              <a:buFont typeface="Arial"/>
              <a:buAutoNum type="arabicPeriod"/>
            </a:pPr>
            <a:r>
              <a:rPr b="0" i="1" lang="de-DE" sz="1800" u="none" cap="none" strike="noStrike">
                <a:solidFill>
                  <a:schemeClr val="dk1"/>
                </a:solidFill>
                <a:latin typeface="Calibri"/>
                <a:ea typeface="Calibri"/>
                <a:cs typeface="Calibri"/>
                <a:sym typeface="Calibri"/>
              </a:rPr>
              <a:t>Die Auszubildenden finden sich in Zweier-Teams zusammen und tauschen sich über ihre Ergebnisse aus. Dabei sollen beide Partner ihre Notizen vergleichen und die für sie schlüssigsten Ergebnisse auf einem Flipchart zusammenfassen (15-20min).</a:t>
            </a:r>
            <a:endParaRPr b="0" i="0" sz="2000" u="none" cap="none" strike="noStrike">
              <a:solidFill>
                <a:schemeClr val="dk1"/>
              </a:solidFill>
              <a:latin typeface="Calibri"/>
              <a:ea typeface="Calibri"/>
              <a:cs typeface="Calibri"/>
              <a:sym typeface="Calibri"/>
            </a:endParaRPr>
          </a:p>
          <a:p>
            <a:pPr indent="-457200" lvl="2" marL="914400" marR="0" rtl="0" algn="l">
              <a:lnSpc>
                <a:spcPct val="100000"/>
              </a:lnSpc>
              <a:spcBef>
                <a:spcPts val="0"/>
              </a:spcBef>
              <a:spcAft>
                <a:spcPts val="0"/>
              </a:spcAft>
              <a:buClr>
                <a:schemeClr val="dk1"/>
              </a:buClr>
              <a:buSzPct val="108108"/>
              <a:buFont typeface="Arial"/>
              <a:buAutoNum type="arabicPeriod"/>
            </a:pPr>
            <a:r>
              <a:rPr b="0" i="1" lang="de-DE" sz="1800" u="none" cap="none" strike="noStrike">
                <a:solidFill>
                  <a:schemeClr val="dk1"/>
                </a:solidFill>
                <a:latin typeface="Calibri"/>
                <a:ea typeface="Calibri"/>
                <a:cs typeface="Calibri"/>
                <a:sym typeface="Calibri"/>
              </a:rPr>
              <a:t>Abschließend stellen die Zweier-Teams ihre Ergebnisse dem Plenum vor </a:t>
            </a:r>
            <a:br>
              <a:rPr b="0" i="1" lang="de-DE" sz="1800" u="none" cap="none" strike="noStrike">
                <a:solidFill>
                  <a:schemeClr val="dk1"/>
                </a:solidFill>
                <a:latin typeface="Calibri"/>
                <a:ea typeface="Calibri"/>
                <a:cs typeface="Calibri"/>
                <a:sym typeface="Calibri"/>
              </a:rPr>
            </a:br>
            <a:r>
              <a:rPr b="0" i="1" lang="de-DE" sz="1800" u="none" cap="none" strike="noStrike">
                <a:solidFill>
                  <a:schemeClr val="dk1"/>
                </a:solidFill>
                <a:latin typeface="Calibri"/>
                <a:ea typeface="Calibri"/>
                <a:cs typeface="Calibri"/>
                <a:sym typeface="Calibri"/>
              </a:rPr>
              <a:t>(3 min pro Team).</a:t>
            </a:r>
            <a:endParaRPr b="0" i="0" sz="2000" u="none" cap="none" strike="noStrike">
              <a:solidFill>
                <a:schemeClr val="dk1"/>
              </a:solidFill>
              <a:latin typeface="Calibri"/>
              <a:ea typeface="Calibri"/>
              <a:cs typeface="Calibri"/>
              <a:sym typeface="Calibri"/>
            </a:endParaRPr>
          </a:p>
        </p:txBody>
      </p:sp>
      <p:sp>
        <p:nvSpPr>
          <p:cNvPr id="264" name="Google Shape;264;p40"/>
          <p:cNvSpPr txBox="1"/>
          <p:nvPr/>
        </p:nvSpPr>
        <p:spPr>
          <a:xfrm>
            <a:off x="8835319" y="1443831"/>
            <a:ext cx="3240000" cy="2880000"/>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Achten Sie darauf, dass die relevanten Fakten (Widerspruch, Reflexionsergebnisse, Aufgabenstellung) für die Gruppe gut sichtbar im Raum festgehalten werden (z.B. auf einem Flipchart-Papier).</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dk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1"/>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REFLEXION – RÜCKSCHLÜSSE ZIEHEN</a:t>
            </a:r>
            <a:endParaRPr/>
          </a:p>
        </p:txBody>
      </p:sp>
      <p:sp>
        <p:nvSpPr>
          <p:cNvPr id="271" name="Google Shape;271;p41"/>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272" name="Google Shape;272;p41"/>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73" name="Google Shape;273;p41"/>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74" name="Google Shape;274;p41"/>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275" name="Google Shape;275;p41"/>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2600"/>
              <a:buFont typeface="Arial"/>
              <a:buNone/>
            </a:pPr>
            <a:r>
              <a:rPr b="1" i="0" lang="de-DE" sz="2000" u="none" cap="none" strike="noStrike">
                <a:solidFill>
                  <a:schemeClr val="dk1"/>
                </a:solidFill>
                <a:latin typeface="Calibri"/>
                <a:ea typeface="Calibri"/>
                <a:cs typeface="Calibri"/>
                <a:sym typeface="Calibri"/>
              </a:rPr>
              <a:t>Was ist zu tun?</a:t>
            </a:r>
            <a:endParaRPr b="1" i="0" sz="2000" u="none" cap="none" strike="noStrike">
              <a:solidFill>
                <a:schemeClr val="dk1"/>
              </a:solidFill>
              <a:latin typeface="Calibri"/>
              <a:ea typeface="Calibri"/>
              <a:cs typeface="Calibri"/>
              <a:sym typeface="Calibri"/>
            </a:endParaRPr>
          </a:p>
          <a:p>
            <a:pPr indent="-222250" lvl="1" marL="222250" marR="0" rtl="0" algn="l">
              <a:lnSpc>
                <a:spcPct val="100000"/>
              </a:lnSpc>
              <a:spcBef>
                <a:spcPts val="600"/>
              </a:spcBef>
              <a:spcAft>
                <a:spcPts val="0"/>
              </a:spcAft>
              <a:buClr>
                <a:schemeClr val="dk1"/>
              </a:buClr>
              <a:buSzPts val="2400"/>
              <a:buFont typeface="Arial"/>
              <a:buChar char="•"/>
            </a:pPr>
            <a:r>
              <a:rPr b="0" i="0" lang="de-DE" sz="1800" u="none" cap="none" strike="noStrike">
                <a:solidFill>
                  <a:schemeClr val="dk1"/>
                </a:solidFill>
                <a:latin typeface="Calibri"/>
                <a:ea typeface="Calibri"/>
                <a:cs typeface="Calibri"/>
                <a:sym typeface="Calibri"/>
              </a:rPr>
              <a:t>Lassen Sie die Auszubildenden abschließend die Ergebnisse diskutieren und auf ihr Arbeitsumfeld übertragen.</a:t>
            </a:r>
            <a:endParaRPr/>
          </a:p>
          <a:p>
            <a:pPr indent="-222250" lvl="1" marL="222250" marR="0" rtl="0" algn="l">
              <a:lnSpc>
                <a:spcPct val="100000"/>
              </a:lnSpc>
              <a:spcBef>
                <a:spcPts val="1200"/>
              </a:spcBef>
              <a:spcAft>
                <a:spcPts val="0"/>
              </a:spcAft>
              <a:buClr>
                <a:schemeClr val="dk1"/>
              </a:buClr>
              <a:buSzPts val="2400"/>
              <a:buFont typeface="Arial"/>
              <a:buChar char="•"/>
            </a:pPr>
            <a:r>
              <a:rPr b="0" i="0" lang="de-DE" sz="1800" u="none" cap="none" strike="noStrike">
                <a:solidFill>
                  <a:schemeClr val="dk1"/>
                </a:solidFill>
                <a:latin typeface="Calibri"/>
                <a:ea typeface="Calibri"/>
                <a:cs typeface="Calibri"/>
                <a:sym typeface="Calibri"/>
              </a:rPr>
              <a:t>Dabei kann die folgende Fragestellung helfen:</a:t>
            </a:r>
            <a:endParaRPr/>
          </a:p>
          <a:p>
            <a:pPr indent="0" lvl="2" marL="457200" marR="0" rtl="0" algn="l">
              <a:lnSpc>
                <a:spcPct val="100000"/>
              </a:lnSpc>
              <a:spcBef>
                <a:spcPts val="600"/>
              </a:spcBef>
              <a:spcAft>
                <a:spcPts val="0"/>
              </a:spcAft>
              <a:buClr>
                <a:schemeClr val="dk1"/>
              </a:buClr>
              <a:buSzPts val="2000"/>
              <a:buFont typeface="Arial"/>
              <a:buNone/>
            </a:pPr>
            <a:r>
              <a:rPr b="1" i="1" lang="de-DE" sz="1800" u="none" cap="none" strike="noStrike">
                <a:solidFill>
                  <a:schemeClr val="dk1"/>
                </a:solidFill>
                <a:latin typeface="Calibri"/>
                <a:ea typeface="Calibri"/>
                <a:cs typeface="Calibri"/>
                <a:sym typeface="Calibri"/>
              </a:rPr>
              <a:t>„Inwiefern können die herausgearbeiteten Ergebnisse relevant für Ihren Arbeitsalltag sein?“ </a:t>
            </a:r>
            <a:endParaRPr b="1" i="0" sz="1800" u="none" cap="none" strike="noStrike">
              <a:solidFill>
                <a:schemeClr val="dk1"/>
              </a:solidFill>
              <a:latin typeface="Calibri"/>
              <a:ea typeface="Calibri"/>
              <a:cs typeface="Calibri"/>
              <a:sym typeface="Calibri"/>
            </a:endParaRPr>
          </a:p>
          <a:p>
            <a:pPr indent="0" lvl="2" marL="457200" marR="0" rtl="0" algn="l">
              <a:lnSpc>
                <a:spcPct val="100000"/>
              </a:lnSpc>
              <a:spcBef>
                <a:spcPts val="600"/>
              </a:spcBef>
              <a:spcAft>
                <a:spcPts val="0"/>
              </a:spcAft>
              <a:buClr>
                <a:schemeClr val="dk1"/>
              </a:buClr>
              <a:buSzPts val="2000"/>
              <a:buFont typeface="Arial"/>
              <a:buNone/>
            </a:pPr>
            <a:r>
              <a:rPr b="1" i="1" lang="de-DE" sz="1800" u="none" cap="none" strike="noStrike">
                <a:solidFill>
                  <a:schemeClr val="dk1"/>
                </a:solidFill>
                <a:latin typeface="Calibri"/>
                <a:ea typeface="Calibri"/>
                <a:cs typeface="Calibri"/>
                <a:sym typeface="Calibri"/>
              </a:rPr>
              <a:t>„Schreiben Sie Ihre Ideen auf Moderationskarten und pinnen Sie diese an die Moderationswand“. </a:t>
            </a:r>
            <a:endParaRPr b="1" i="0" sz="1800" u="none" cap="none" strike="noStrike">
              <a:solidFill>
                <a:schemeClr val="dk1"/>
              </a:solidFill>
              <a:latin typeface="Calibri"/>
              <a:ea typeface="Calibri"/>
              <a:cs typeface="Calibri"/>
              <a:sym typeface="Calibri"/>
            </a:endParaRPr>
          </a:p>
        </p:txBody>
      </p:sp>
      <p:sp>
        <p:nvSpPr>
          <p:cNvPr id="276" name="Google Shape;276;p41"/>
          <p:cNvSpPr txBox="1"/>
          <p:nvPr/>
        </p:nvSpPr>
        <p:spPr>
          <a:xfrm>
            <a:off x="8835319" y="1443831"/>
            <a:ext cx="3240000" cy="2880000"/>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Achten Sie darauf, dass die relevanten Fakten (Widerspruch, Reflexionsergebnisse, Aufgabenstellung) für die Gruppe gut sichtbar im Raum festgehalten werden (z.B. auf einem Flipchart-Papier).</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dk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44"/>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DU BIST REPRÄSENTANT/IN</a:t>
            </a:r>
            <a:endParaRPr/>
          </a:p>
        </p:txBody>
      </p:sp>
      <p:sp>
        <p:nvSpPr>
          <p:cNvPr id="283" name="Google Shape;283;p44"/>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284" name="Google Shape;284;p44"/>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85" name="Google Shape;285;p44"/>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86" name="Google Shape;286;p44"/>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287" name="Google Shape;287;p44"/>
          <p:cNvSpPr txBox="1"/>
          <p:nvPr/>
        </p:nvSpPr>
        <p:spPr>
          <a:xfrm>
            <a:off x="360000" y="1443832"/>
            <a:ext cx="7855744" cy="4656932"/>
          </a:xfrm>
          <a:prstGeom prst="rect">
            <a:avLst/>
          </a:prstGeom>
          <a:solidFill>
            <a:srgbClr val="A8CAEE"/>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2600"/>
              <a:buFont typeface="Arial"/>
              <a:buNone/>
            </a:pPr>
            <a:r>
              <a:rPr b="1" i="0" lang="de-DE" sz="2000" u="none" cap="none" strike="noStrike">
                <a:solidFill>
                  <a:schemeClr val="dk1"/>
                </a:solidFill>
                <a:latin typeface="Calibri"/>
                <a:ea typeface="Calibri"/>
                <a:cs typeface="Calibri"/>
                <a:sym typeface="Calibri"/>
              </a:rPr>
              <a:t>Was ist das?</a:t>
            </a:r>
            <a:endParaRPr b="1" i="0" sz="2000" u="none" cap="none" strike="noStrike">
              <a:solidFill>
                <a:schemeClr val="dk1"/>
              </a:solidFill>
              <a:latin typeface="Calibri"/>
              <a:ea typeface="Calibri"/>
              <a:cs typeface="Calibri"/>
              <a:sym typeface="Calibri"/>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Calibri"/>
                <a:ea typeface="Calibri"/>
                <a:cs typeface="Calibri"/>
                <a:sym typeface="Calibri"/>
              </a:rPr>
              <a:t>Als Repräsentant/in verkörperst du entweder einen Akteur (z.B. den Kunden) oder eine Polarität (z.B. die Effizienz). </a:t>
            </a:r>
            <a:endParaRPr b="0" i="0" sz="1800" u="none" cap="none" strike="noStrike">
              <a:solidFill>
                <a:schemeClr val="lt1"/>
              </a:solidFill>
              <a:latin typeface="Trebuchet MS"/>
              <a:ea typeface="Trebuchet MS"/>
              <a:cs typeface="Trebuchet MS"/>
              <a:sym typeface="Trebuchet MS"/>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Calibri"/>
                <a:ea typeface="Calibri"/>
                <a:cs typeface="Calibri"/>
                <a:sym typeface="Calibri"/>
              </a:rPr>
              <a:t>Du bist aktiv an der Visualisierung beteiligt und bewegst dich in einem begrenzten Raum mit den anderen Repräsentanten.</a:t>
            </a:r>
            <a:endParaRPr b="0" i="0" sz="1800" u="none" cap="none" strike="noStrike">
              <a:solidFill>
                <a:schemeClr val="lt1"/>
              </a:solidFill>
              <a:latin typeface="Trebuchet MS"/>
              <a:ea typeface="Trebuchet MS"/>
              <a:cs typeface="Trebuchet MS"/>
              <a:sym typeface="Trebuchet MS"/>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Calibri"/>
                <a:ea typeface="Calibri"/>
                <a:cs typeface="Calibri"/>
                <a:sym typeface="Calibri"/>
              </a:rPr>
              <a:t>Du bist dafür verantwortlich, eine mögliche Sichtweise deines Akteurs bzw. deiner Polarität darzustellen, indem du versuchst, dich in ihn/sie hineinzuversetzen. </a:t>
            </a:r>
            <a:endParaRPr b="0" i="0" sz="1800" u="none" cap="none" strike="noStrike">
              <a:solidFill>
                <a:schemeClr val="lt1"/>
              </a:solidFill>
              <a:latin typeface="Trebuchet MS"/>
              <a:ea typeface="Trebuchet MS"/>
              <a:cs typeface="Trebuchet MS"/>
              <a:sym typeface="Trebuchet MS"/>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Calibri"/>
                <a:ea typeface="Calibri"/>
                <a:cs typeface="Calibri"/>
                <a:sym typeface="Calibri"/>
              </a:rPr>
              <a:t>Du hörst während der Visualisierung in dich hinein und versuchst, die Veränderungen in deiner Umgebung wahrzunehmen, um darauf zu reagieren. </a:t>
            </a:r>
            <a:endParaRPr b="0" i="0" sz="1800" u="none" cap="none" strike="noStrike">
              <a:solidFill>
                <a:schemeClr val="lt1"/>
              </a:solidFill>
              <a:latin typeface="Trebuchet MS"/>
              <a:ea typeface="Trebuchet MS"/>
              <a:cs typeface="Trebuchet MS"/>
              <a:sym typeface="Trebuchet MS"/>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Calibri"/>
                <a:ea typeface="Calibri"/>
                <a:cs typeface="Calibri"/>
                <a:sym typeface="Calibri"/>
              </a:rPr>
              <a:t>Du interpretierst deinen jeweiligen Akteur bzw. Pol auf deine individuelle Weise – es gibt kein „richtig“ und kein „falsch“. </a:t>
            </a:r>
            <a:endParaRPr b="0" i="0" sz="1800" u="none" cap="none" strike="noStrike">
              <a:solidFill>
                <a:schemeClr val="lt1"/>
              </a:solidFill>
              <a:latin typeface="Trebuchet MS"/>
              <a:ea typeface="Trebuchet MS"/>
              <a:cs typeface="Trebuchet MS"/>
              <a:sym typeface="Trebuchet MS"/>
            </a:endParaRPr>
          </a:p>
          <a:p>
            <a:pPr indent="-90804" lvl="0" marL="228600" marR="0" rtl="0" algn="l">
              <a:lnSpc>
                <a:spcPct val="120000"/>
              </a:lnSpc>
              <a:spcBef>
                <a:spcPts val="1000"/>
              </a:spcBef>
              <a:spcAft>
                <a:spcPts val="0"/>
              </a:spcAft>
              <a:buClr>
                <a:schemeClr val="dk1"/>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288" name="Google Shape;288;p44"/>
          <p:cNvSpPr txBox="1"/>
          <p:nvPr/>
        </p:nvSpPr>
        <p:spPr>
          <a:xfrm>
            <a:off x="8835319" y="1443832"/>
            <a:ext cx="3240000" cy="2880000"/>
          </a:xfrm>
          <a:prstGeom prst="rect">
            <a:avLst/>
          </a:prstGeom>
          <a:solidFill>
            <a:srgbClr val="7CB2E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Höre in dich hinein.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Nimm deine Umgebung wahr.</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Sprich deine Gedanken auf Nachfrage aus – egal wie unwichtig oder merkwürdig sie dir vorkommen.</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46"/>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DU BIST REPRÄSENTANT/IN</a:t>
            </a:r>
            <a:endParaRPr/>
          </a:p>
        </p:txBody>
      </p:sp>
      <p:sp>
        <p:nvSpPr>
          <p:cNvPr id="295" name="Google Shape;295;p46"/>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296" name="Google Shape;296;p46"/>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97" name="Google Shape;297;p46"/>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298" name="Google Shape;298;p46"/>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299" name="Google Shape;299;p46"/>
          <p:cNvSpPr txBox="1"/>
          <p:nvPr/>
        </p:nvSpPr>
        <p:spPr>
          <a:xfrm>
            <a:off x="360000" y="1443832"/>
            <a:ext cx="7855744" cy="4656932"/>
          </a:xfrm>
          <a:prstGeom prst="rect">
            <a:avLst/>
          </a:prstGeom>
          <a:solidFill>
            <a:srgbClr val="A8CAEE"/>
          </a:solidFill>
          <a:ln cap="flat" cmpd="sng" w="9525">
            <a:solidFill>
              <a:srgbClr val="833C0B"/>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2600"/>
              <a:buFont typeface="Arial"/>
              <a:buNone/>
            </a:pPr>
            <a:r>
              <a:rPr b="1" i="0" lang="de-DE" sz="1800" u="none" cap="none" strike="noStrike">
                <a:solidFill>
                  <a:schemeClr val="dk1"/>
                </a:solidFill>
                <a:latin typeface="Calibri"/>
                <a:ea typeface="Calibri"/>
                <a:cs typeface="Calibri"/>
                <a:sym typeface="Calibri"/>
              </a:rPr>
              <a:t>Was ist zu tun?</a:t>
            </a:r>
            <a:endParaRPr b="1" i="0" sz="1800" u="none" cap="none" strike="noStrike">
              <a:solidFill>
                <a:schemeClr val="dk1"/>
              </a:solidFill>
              <a:latin typeface="Calibri"/>
              <a:ea typeface="Calibri"/>
              <a:cs typeface="Calibri"/>
              <a:sym typeface="Calibri"/>
            </a:endParaRPr>
          </a:p>
          <a:p>
            <a:pPr indent="-228600" lvl="0" marL="228600" marR="0" rtl="0" algn="l">
              <a:lnSpc>
                <a:spcPct val="110000"/>
              </a:lnSpc>
              <a:spcBef>
                <a:spcPts val="300"/>
              </a:spcBef>
              <a:spcAft>
                <a:spcPts val="0"/>
              </a:spcAft>
              <a:buClr>
                <a:schemeClr val="dk1"/>
              </a:buClr>
              <a:buSzPts val="1800"/>
              <a:buFont typeface="Arial"/>
              <a:buChar char="•"/>
            </a:pPr>
            <a:r>
              <a:rPr b="0" i="0" lang="de-DE" sz="1800" u="none" cap="none" strike="noStrike">
                <a:solidFill>
                  <a:schemeClr val="dk1"/>
                </a:solidFill>
                <a:latin typeface="Calibri"/>
                <a:ea typeface="Calibri"/>
                <a:cs typeface="Calibri"/>
                <a:sym typeface="Calibri"/>
              </a:rPr>
              <a:t>Du hast soeben deinen Akteur bzw. deine Polarität per Zufall gezogen. Hänge dir das entsprechende Schild um und nimm dir fünf Minuten Zeit, um dich auf diese Rolle einzustimmen. </a:t>
            </a:r>
            <a:endParaRPr b="0" i="0" sz="1800" u="none" cap="none" strike="noStrike">
              <a:solidFill>
                <a:schemeClr val="lt1"/>
              </a:solidFill>
              <a:latin typeface="Calibri"/>
              <a:ea typeface="Calibri"/>
              <a:cs typeface="Calibri"/>
              <a:sym typeface="Calibri"/>
            </a:endParaRPr>
          </a:p>
          <a:p>
            <a:pPr indent="-215900" lvl="0" marL="444500" marR="0" rtl="0" algn="l">
              <a:lnSpc>
                <a:spcPct val="110000"/>
              </a:lnSpc>
              <a:spcBef>
                <a:spcPts val="300"/>
              </a:spcBef>
              <a:spcAft>
                <a:spcPts val="0"/>
              </a:spcAft>
              <a:buClr>
                <a:schemeClr val="dk1"/>
              </a:buClr>
              <a:buSzPts val="1800"/>
              <a:buFont typeface="Arial"/>
              <a:buChar char="•"/>
            </a:pPr>
            <a:r>
              <a:rPr b="0" i="0" lang="de-DE" sz="1800" u="none" cap="none" strike="noStrike">
                <a:solidFill>
                  <a:schemeClr val="dk1"/>
                </a:solidFill>
                <a:latin typeface="Calibri"/>
                <a:ea typeface="Calibri"/>
                <a:cs typeface="Calibri"/>
                <a:sym typeface="Calibri"/>
              </a:rPr>
              <a:t>Sage im Stillen zu dir selbst: </a:t>
            </a:r>
            <a:r>
              <a:rPr b="0" i="1" lang="de-DE" sz="1800" u="none" cap="none" strike="noStrike">
                <a:solidFill>
                  <a:schemeClr val="dk1"/>
                </a:solidFill>
                <a:latin typeface="Calibri"/>
                <a:ea typeface="Calibri"/>
                <a:cs typeface="Calibri"/>
                <a:sym typeface="Calibri"/>
              </a:rPr>
              <a:t>„Ich bin die/ der ...“</a:t>
            </a:r>
            <a:endParaRPr b="0" i="0" sz="1800" u="none" cap="none" strike="noStrike">
              <a:solidFill>
                <a:schemeClr val="lt1"/>
              </a:solidFill>
              <a:latin typeface="Calibri"/>
              <a:ea typeface="Calibri"/>
              <a:cs typeface="Calibri"/>
              <a:sym typeface="Calibri"/>
            </a:endParaRPr>
          </a:p>
          <a:p>
            <a:pPr indent="-222250" lvl="0" marL="444500" marR="0" rtl="0" algn="l">
              <a:lnSpc>
                <a:spcPct val="110000"/>
              </a:lnSpc>
              <a:spcBef>
                <a:spcPts val="300"/>
              </a:spcBef>
              <a:spcAft>
                <a:spcPts val="0"/>
              </a:spcAft>
              <a:buClr>
                <a:schemeClr val="dk1"/>
              </a:buClr>
              <a:buSzPts val="1800"/>
              <a:buFont typeface="Arial"/>
              <a:buChar char="•"/>
            </a:pPr>
            <a:r>
              <a:rPr b="0" i="0" lang="de-DE" sz="1800" u="none" cap="none" strike="noStrike">
                <a:solidFill>
                  <a:schemeClr val="dk1"/>
                </a:solidFill>
                <a:latin typeface="Calibri"/>
                <a:ea typeface="Calibri"/>
                <a:cs typeface="Calibri"/>
                <a:sym typeface="Calibri"/>
              </a:rPr>
              <a:t>Beantworte dir im Stillen die Fragen: </a:t>
            </a:r>
            <a:endParaRPr b="0" i="0" sz="1800" u="none" cap="none" strike="noStrike">
              <a:solidFill>
                <a:schemeClr val="lt1"/>
              </a:solidFill>
              <a:latin typeface="Calibri"/>
              <a:ea typeface="Calibri"/>
              <a:cs typeface="Calibri"/>
              <a:sym typeface="Calibri"/>
            </a:endParaRPr>
          </a:p>
          <a:p>
            <a:pPr indent="222250" lvl="0" marL="222250" marR="0" rtl="0" algn="l">
              <a:lnSpc>
                <a:spcPct val="110000"/>
              </a:lnSpc>
              <a:spcBef>
                <a:spcPts val="300"/>
              </a:spcBef>
              <a:spcAft>
                <a:spcPts val="0"/>
              </a:spcAft>
              <a:buClr>
                <a:schemeClr val="dk1"/>
              </a:buClr>
              <a:buSzPts val="1800"/>
              <a:buFont typeface="Arial"/>
              <a:buNone/>
            </a:pPr>
            <a:r>
              <a:rPr b="1" i="0" lang="de-DE" sz="1800" u="none" cap="none" strike="noStrike">
                <a:solidFill>
                  <a:schemeClr val="dk1"/>
                </a:solidFill>
                <a:latin typeface="Calibri"/>
                <a:ea typeface="Calibri"/>
                <a:cs typeface="Calibri"/>
                <a:sym typeface="Calibri"/>
              </a:rPr>
              <a:t>„Wie geht es meinem Akteur bzw. meiner Polarität?“</a:t>
            </a:r>
            <a:endParaRPr b="1" i="0" sz="1800" u="none" cap="none" strike="noStrike">
              <a:solidFill>
                <a:schemeClr val="lt1"/>
              </a:solidFill>
              <a:latin typeface="Calibri"/>
              <a:ea typeface="Calibri"/>
              <a:cs typeface="Calibri"/>
              <a:sym typeface="Calibri"/>
            </a:endParaRPr>
          </a:p>
          <a:p>
            <a:pPr indent="222250" lvl="0" marL="222250" marR="0" rtl="0" algn="l">
              <a:lnSpc>
                <a:spcPct val="110000"/>
              </a:lnSpc>
              <a:spcBef>
                <a:spcPts val="300"/>
              </a:spcBef>
              <a:spcAft>
                <a:spcPts val="0"/>
              </a:spcAft>
              <a:buClr>
                <a:schemeClr val="dk1"/>
              </a:buClr>
              <a:buSzPts val="1800"/>
              <a:buFont typeface="Arial"/>
              <a:buNone/>
            </a:pPr>
            <a:r>
              <a:rPr b="1" i="0" lang="de-DE" sz="1800" u="none" cap="none" strike="noStrike">
                <a:solidFill>
                  <a:schemeClr val="dk1"/>
                </a:solidFill>
                <a:latin typeface="Calibri"/>
                <a:ea typeface="Calibri"/>
                <a:cs typeface="Calibri"/>
                <a:sym typeface="Calibri"/>
              </a:rPr>
              <a:t>„Welche Ziele verfolgt mein Akteur bzw. meine Polarität?“</a:t>
            </a:r>
            <a:endParaRPr b="1" i="0" sz="1800" u="none" cap="none" strike="noStrike">
              <a:solidFill>
                <a:schemeClr val="lt1"/>
              </a:solidFill>
              <a:latin typeface="Calibri"/>
              <a:ea typeface="Calibri"/>
              <a:cs typeface="Calibri"/>
              <a:sym typeface="Calibri"/>
            </a:endParaRPr>
          </a:p>
          <a:p>
            <a:pPr indent="222250" lvl="0" marL="222250" marR="0" rtl="0" algn="l">
              <a:lnSpc>
                <a:spcPct val="110000"/>
              </a:lnSpc>
              <a:spcBef>
                <a:spcPts val="300"/>
              </a:spcBef>
              <a:spcAft>
                <a:spcPts val="0"/>
              </a:spcAft>
              <a:buClr>
                <a:schemeClr val="dk1"/>
              </a:buClr>
              <a:buSzPts val="1800"/>
              <a:buFont typeface="Arial"/>
              <a:buNone/>
            </a:pPr>
            <a:r>
              <a:rPr b="1" i="0" lang="de-DE" sz="1800" u="none" cap="none" strike="noStrike">
                <a:solidFill>
                  <a:schemeClr val="dk1"/>
                </a:solidFill>
                <a:latin typeface="Calibri"/>
                <a:ea typeface="Calibri"/>
                <a:cs typeface="Calibri"/>
                <a:sym typeface="Calibri"/>
              </a:rPr>
              <a:t>„Was zeichnet meinen Akteur bzw. meine Polarität aus?“</a:t>
            </a:r>
            <a:endParaRPr b="1" i="0" sz="1800" u="none" cap="none" strike="noStrike">
              <a:solidFill>
                <a:schemeClr val="lt1"/>
              </a:solidFill>
              <a:latin typeface="Calibri"/>
              <a:ea typeface="Calibri"/>
              <a:cs typeface="Calibri"/>
              <a:sym typeface="Calibri"/>
            </a:endParaRPr>
          </a:p>
          <a:p>
            <a:pPr indent="222250" lvl="0" marL="222250" marR="0" rtl="0" algn="l">
              <a:lnSpc>
                <a:spcPct val="110000"/>
              </a:lnSpc>
              <a:spcBef>
                <a:spcPts val="300"/>
              </a:spcBef>
              <a:spcAft>
                <a:spcPts val="0"/>
              </a:spcAft>
              <a:buClr>
                <a:schemeClr val="dk1"/>
              </a:buClr>
              <a:buSzPts val="1800"/>
              <a:buFont typeface="Arial"/>
              <a:buNone/>
            </a:pPr>
            <a:r>
              <a:rPr b="1" i="0" lang="de-DE" sz="1800" u="none" cap="none" strike="noStrike">
                <a:solidFill>
                  <a:schemeClr val="dk1"/>
                </a:solidFill>
                <a:latin typeface="Calibri"/>
                <a:ea typeface="Calibri"/>
                <a:cs typeface="Calibri"/>
                <a:sym typeface="Calibri"/>
              </a:rPr>
              <a:t>„Mit wem sympathisiert mein Akteur bzw. meine Polarität?“</a:t>
            </a:r>
            <a:endParaRPr b="1" i="0" sz="1800" u="none" cap="none" strike="noStrike">
              <a:solidFill>
                <a:srgbClr val="C00000"/>
              </a:solidFill>
              <a:latin typeface="Calibri"/>
              <a:ea typeface="Calibri"/>
              <a:cs typeface="Calibri"/>
              <a:sym typeface="Calibri"/>
            </a:endParaRPr>
          </a:p>
          <a:p>
            <a:pPr indent="-228600" lvl="0" marL="228600" marR="0" rtl="0" algn="l">
              <a:lnSpc>
                <a:spcPct val="110000"/>
              </a:lnSpc>
              <a:spcBef>
                <a:spcPts val="300"/>
              </a:spcBef>
              <a:spcAft>
                <a:spcPts val="0"/>
              </a:spcAft>
              <a:buClr>
                <a:schemeClr val="dk1"/>
              </a:buClr>
              <a:buSzPts val="1800"/>
              <a:buFont typeface="Arial"/>
              <a:buChar char="•"/>
            </a:pPr>
            <a:r>
              <a:rPr b="0" i="0" lang="de-DE" sz="1800" u="none" cap="none" strike="noStrike">
                <a:solidFill>
                  <a:schemeClr val="dk1"/>
                </a:solidFill>
                <a:latin typeface="Calibri"/>
                <a:ea typeface="Calibri"/>
                <a:cs typeface="Calibri"/>
                <a:sym typeface="Calibri"/>
              </a:rPr>
              <a:t>Achte während der Visualisierung genau auf die Anweisungen und Fragen des Moderators.</a:t>
            </a:r>
            <a:endParaRPr b="0" i="0" sz="1800" u="none" cap="none" strike="noStrike">
              <a:solidFill>
                <a:schemeClr val="lt1"/>
              </a:solidFill>
              <a:latin typeface="Calibri"/>
              <a:ea typeface="Calibri"/>
              <a:cs typeface="Calibri"/>
              <a:sym typeface="Calibri"/>
            </a:endParaRPr>
          </a:p>
          <a:p>
            <a:pPr indent="-228600" lvl="0" marL="228600" marR="0" rtl="0" algn="l">
              <a:lnSpc>
                <a:spcPct val="110000"/>
              </a:lnSpc>
              <a:spcBef>
                <a:spcPts val="300"/>
              </a:spcBef>
              <a:spcAft>
                <a:spcPts val="0"/>
              </a:spcAft>
              <a:buClr>
                <a:schemeClr val="dk1"/>
              </a:buClr>
              <a:buSzPts val="1800"/>
              <a:buFont typeface="Arial"/>
              <a:buChar char="•"/>
            </a:pPr>
            <a:r>
              <a:rPr b="0" i="0" lang="de-DE" sz="1800" u="none" cap="none" strike="noStrike">
                <a:solidFill>
                  <a:schemeClr val="dk1"/>
                </a:solidFill>
                <a:latin typeface="Calibri"/>
                <a:ea typeface="Calibri"/>
                <a:cs typeface="Calibri"/>
                <a:sym typeface="Calibri"/>
              </a:rPr>
              <a:t>Höre stets in dich hinein und lass‘ dich von deinen Intuitionen und Wahrnehmungen leiten.</a:t>
            </a:r>
            <a:endParaRPr b="0" i="0" sz="1800" u="none" cap="none" strike="noStrike">
              <a:solidFill>
                <a:schemeClr val="lt1"/>
              </a:solidFill>
              <a:latin typeface="Calibri"/>
              <a:ea typeface="Calibri"/>
              <a:cs typeface="Calibri"/>
              <a:sym typeface="Calibri"/>
            </a:endParaRPr>
          </a:p>
        </p:txBody>
      </p:sp>
      <p:sp>
        <p:nvSpPr>
          <p:cNvPr id="300" name="Google Shape;300;p46"/>
          <p:cNvSpPr txBox="1"/>
          <p:nvPr/>
        </p:nvSpPr>
        <p:spPr>
          <a:xfrm>
            <a:off x="8835319" y="1443832"/>
            <a:ext cx="3240000" cy="2880000"/>
          </a:xfrm>
          <a:prstGeom prst="rect">
            <a:avLst/>
          </a:prstGeom>
          <a:solidFill>
            <a:srgbClr val="7CB2E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Höre in dich hinein.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Nimm deine Umgebung wahr.</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Sprich deine Gedanken auf Nachfrage aus – egal wie unwichtig oder merkwürdig sie dir vorkommen.</a:t>
            </a:r>
            <a:endParaRPr b="0" i="0" sz="1800" u="none" cap="none" strike="noStrike">
              <a:solidFill>
                <a:schemeClr val="dk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47"/>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DU BIST BEOBACHTER/IN</a:t>
            </a:r>
            <a:endParaRPr/>
          </a:p>
        </p:txBody>
      </p:sp>
      <p:sp>
        <p:nvSpPr>
          <p:cNvPr id="307" name="Google Shape;307;p47"/>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308" name="Google Shape;308;p47"/>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309" name="Google Shape;309;p47"/>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310" name="Google Shape;310;p47"/>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311" name="Google Shape;311;p47"/>
          <p:cNvSpPr txBox="1"/>
          <p:nvPr/>
        </p:nvSpPr>
        <p:spPr>
          <a:xfrm>
            <a:off x="360000" y="1443832"/>
            <a:ext cx="7855744" cy="4656932"/>
          </a:xfrm>
          <a:prstGeom prst="rect">
            <a:avLst/>
          </a:prstGeom>
          <a:solidFill>
            <a:srgbClr val="9BC6CE"/>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2600"/>
              <a:buFont typeface="Arial"/>
              <a:buNone/>
            </a:pPr>
            <a:r>
              <a:rPr b="1" i="0" lang="de-DE" sz="2000" u="none" cap="none" strike="noStrike">
                <a:solidFill>
                  <a:schemeClr val="dk1"/>
                </a:solidFill>
                <a:latin typeface="Calibri"/>
                <a:ea typeface="Calibri"/>
                <a:cs typeface="Calibri"/>
                <a:sym typeface="Calibri"/>
              </a:rPr>
              <a:t>Was ist das?</a:t>
            </a:r>
            <a:endParaRPr b="1" i="0" sz="2000" u="none" cap="none" strike="noStrike">
              <a:solidFill>
                <a:schemeClr val="lt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Als Beobachter/in bist du für den Blick von außen auf die Visualisierung verantwortlich ohne selbst aktiv an ihr beteiligt zu sein. </a:t>
            </a:r>
            <a:endParaRPr b="0" i="0" sz="1800" u="none" cap="none" strike="noStrike">
              <a:solidFill>
                <a:schemeClr val="lt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Du verfolgst die Visualisierung aufmerksam und protokollierst sie, damit du während der anschließenden Reflexionsphase die Geschehnisse aus deiner Perspektive schildern kannst.</a:t>
            </a:r>
            <a:endParaRPr b="0" i="0" sz="1800" u="none" cap="none" strike="noStrike">
              <a:solidFill>
                <a:schemeClr val="lt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Ohne deine Aufzeichnungen kann die Visualisierung nicht ausgewertet werden.</a:t>
            </a:r>
            <a:endParaRPr b="0" i="0" sz="1800" u="none" cap="none" strike="noStrike">
              <a:solidFill>
                <a:schemeClr val="lt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Deine Rolle ist eine wichtige Ergänzung zu den Schilderungen der Repräsentanten, denn du bleibst unbeteiligt und behältst alles im Blick. </a:t>
            </a:r>
            <a:endParaRPr b="0" i="0" sz="1800" u="none" cap="none" strike="noStrike">
              <a:solidFill>
                <a:schemeClr val="lt1"/>
              </a:solidFill>
              <a:latin typeface="Calibri"/>
              <a:ea typeface="Calibri"/>
              <a:cs typeface="Calibri"/>
              <a:sym typeface="Calibri"/>
            </a:endParaRPr>
          </a:p>
        </p:txBody>
      </p:sp>
      <p:sp>
        <p:nvSpPr>
          <p:cNvPr id="312" name="Google Shape;312;p47"/>
          <p:cNvSpPr txBox="1"/>
          <p:nvPr/>
        </p:nvSpPr>
        <p:spPr>
          <a:xfrm>
            <a:off x="8835319" y="1443832"/>
            <a:ext cx="3240000" cy="2880000"/>
          </a:xfrm>
          <a:prstGeom prst="rect">
            <a:avLst/>
          </a:prstGeom>
          <a:solidFill>
            <a:srgbClr val="417B8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lt1"/>
                </a:solidFill>
                <a:latin typeface="Calibri"/>
                <a:ea typeface="Calibri"/>
                <a:cs typeface="Calibri"/>
                <a:sym typeface="Calibri"/>
              </a:rPr>
              <a:t>Das ist zu beachten!</a:t>
            </a:r>
            <a:endParaRPr b="0" i="0" sz="1800" u="none" cap="none" strike="noStrike">
              <a:solidFill>
                <a:schemeClr val="lt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lt1"/>
                </a:solidFill>
                <a:latin typeface="Calibri"/>
                <a:ea typeface="Calibri"/>
                <a:cs typeface="Calibri"/>
                <a:sym typeface="Calibri"/>
              </a:rPr>
              <a:t>Als Beobachter/in, verhältst du dich neutral und ruhig.</a:t>
            </a:r>
            <a:endParaRPr b="0" i="0" sz="1800" u="none" cap="none" strike="noStrike">
              <a:solidFill>
                <a:schemeClr val="lt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lt1"/>
                </a:solidFill>
                <a:latin typeface="Calibri"/>
                <a:ea typeface="Calibri"/>
                <a:cs typeface="Calibri"/>
                <a:sym typeface="Calibri"/>
              </a:rPr>
              <a:t>Du vermeidest z.B. Blicke oder Kommentare, damit du nicht in die Visualisierung eingreifst.</a:t>
            </a:r>
            <a:endParaRPr b="0" i="0" sz="1800" u="none" cap="none" strike="noStrike">
              <a:solidFill>
                <a:schemeClr val="lt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lt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ph type="title"/>
          </p:nvPr>
        </p:nvSpPr>
        <p:spPr>
          <a:xfrm>
            <a:off x="360000" y="180000"/>
            <a:ext cx="9000000" cy="1080000"/>
          </a:xfrm>
          <a:prstGeom prst="rect">
            <a:avLst/>
          </a:prstGeom>
          <a:solidFill>
            <a:schemeClr val="lt1"/>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lang="de-DE" cap="none">
                <a:latin typeface="Calibri"/>
                <a:ea typeface="Calibri"/>
                <a:cs typeface="Calibri"/>
                <a:sym typeface="Calibri"/>
              </a:rPr>
              <a:t>WAS VERSTECKT SICH HINTER DER METHODE?</a:t>
            </a:r>
            <a:endParaRPr cap="none">
              <a:latin typeface="Calibri"/>
              <a:ea typeface="Calibri"/>
              <a:cs typeface="Calibri"/>
              <a:sym typeface="Calibri"/>
            </a:endParaRPr>
          </a:p>
        </p:txBody>
      </p:sp>
      <p:sp>
        <p:nvSpPr>
          <p:cNvPr id="95" name="Google Shape;95;p2"/>
          <p:cNvSpPr txBox="1"/>
          <p:nvPr/>
        </p:nvSpPr>
        <p:spPr>
          <a:xfrm>
            <a:off x="8119387" y="3963031"/>
            <a:ext cx="4005943" cy="393131"/>
          </a:xfrm>
          <a:prstGeom prst="rect">
            <a:avLst/>
          </a:prstGeom>
          <a:solidFill>
            <a:srgbClr val="FBE4D4"/>
          </a:solid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2000"/>
              <a:buFont typeface="Arial"/>
              <a:buNone/>
            </a:pPr>
            <a:r>
              <a:rPr b="0" i="0" lang="de-DE" sz="1600" u="none" cap="none" strike="noStrike">
                <a:solidFill>
                  <a:schemeClr val="dk1"/>
                </a:solidFill>
                <a:latin typeface="Calibri"/>
                <a:ea typeface="Calibri"/>
                <a:cs typeface="Calibri"/>
                <a:sym typeface="Calibri"/>
              </a:rPr>
              <a:t>Moderator (1 Person, Folie 3)</a:t>
            </a:r>
            <a:endParaRPr b="0" i="0" sz="16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Arial"/>
              <a:buNone/>
            </a:pPr>
            <a:r>
              <a:t/>
            </a:r>
            <a:endParaRPr b="0" i="0" sz="1600" u="none" cap="none" strike="noStrike">
              <a:solidFill>
                <a:schemeClr val="dk1"/>
              </a:solidFill>
              <a:latin typeface="Calibri"/>
              <a:ea typeface="Calibri"/>
              <a:cs typeface="Calibri"/>
              <a:sym typeface="Calibri"/>
            </a:endParaRPr>
          </a:p>
        </p:txBody>
      </p:sp>
      <p:sp>
        <p:nvSpPr>
          <p:cNvPr id="96" name="Google Shape;96;p2"/>
          <p:cNvSpPr txBox="1"/>
          <p:nvPr/>
        </p:nvSpPr>
        <p:spPr>
          <a:xfrm>
            <a:off x="8119387" y="4356162"/>
            <a:ext cx="4005943" cy="393131"/>
          </a:xfrm>
          <a:prstGeom prst="rect">
            <a:avLst/>
          </a:prstGeom>
          <a:solidFill>
            <a:srgbClr val="009193">
              <a:alpha val="44313"/>
            </a:srgbClr>
          </a:solid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2000"/>
              <a:buFont typeface="Arial"/>
              <a:buNone/>
            </a:pPr>
            <a:r>
              <a:rPr b="0" i="0" lang="de-DE" sz="1600" u="none" cap="none" strike="noStrike">
                <a:solidFill>
                  <a:schemeClr val="dk1"/>
                </a:solidFill>
                <a:latin typeface="Calibri"/>
                <a:ea typeface="Calibri"/>
                <a:cs typeface="Calibri"/>
                <a:sym typeface="Calibri"/>
              </a:rPr>
              <a:t>Repräsentanten (4-8 Personen, Folie 17-18)</a:t>
            </a:r>
            <a:endParaRPr b="0" i="0" sz="16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Arial"/>
              <a:buNone/>
            </a:pPr>
            <a:r>
              <a:t/>
            </a:r>
            <a:endParaRPr b="0" i="0" sz="16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Arial"/>
              <a:buNone/>
            </a:pPr>
            <a:r>
              <a:t/>
            </a:r>
            <a:endParaRPr b="0" i="0" sz="1600" u="none" cap="none" strike="noStrike">
              <a:solidFill>
                <a:schemeClr val="dk1"/>
              </a:solidFill>
              <a:latin typeface="Calibri"/>
              <a:ea typeface="Calibri"/>
              <a:cs typeface="Calibri"/>
              <a:sym typeface="Calibri"/>
            </a:endParaRPr>
          </a:p>
        </p:txBody>
      </p:sp>
      <p:sp>
        <p:nvSpPr>
          <p:cNvPr id="97" name="Google Shape;97;p2"/>
          <p:cNvSpPr txBox="1"/>
          <p:nvPr/>
        </p:nvSpPr>
        <p:spPr>
          <a:xfrm>
            <a:off x="8119386" y="4749293"/>
            <a:ext cx="4005943" cy="403337"/>
          </a:xfrm>
          <a:prstGeom prst="rect">
            <a:avLst/>
          </a:prstGeom>
          <a:solidFill>
            <a:srgbClr val="008F00">
              <a:alpha val="44313"/>
            </a:srgbClr>
          </a:solidFill>
          <a:ln>
            <a:noFill/>
          </a:ln>
        </p:spPr>
        <p:txBody>
          <a:bodyPr anchorCtr="0" anchor="t" bIns="45700" lIns="91425" spcFirstLastPara="1" rIns="91425" wrap="square" tIns="45700">
            <a:normAutofit fontScale="77500" lnSpcReduction="20000"/>
          </a:bodyPr>
          <a:lstStyle/>
          <a:p>
            <a:pPr indent="0" lvl="0" marL="0" marR="0" rtl="0" algn="l">
              <a:lnSpc>
                <a:spcPct val="100000"/>
              </a:lnSpc>
              <a:spcBef>
                <a:spcPts val="0"/>
              </a:spcBef>
              <a:spcAft>
                <a:spcPts val="0"/>
              </a:spcAft>
              <a:buClr>
                <a:schemeClr val="dk1"/>
              </a:buClr>
              <a:buSzPct val="129032"/>
              <a:buFont typeface="Arial"/>
              <a:buNone/>
            </a:pPr>
            <a:r>
              <a:rPr b="0" i="0" lang="de-DE" sz="2000" u="none" cap="none" strike="noStrike">
                <a:solidFill>
                  <a:schemeClr val="dk1"/>
                </a:solidFill>
                <a:latin typeface="Calibri"/>
                <a:ea typeface="Calibri"/>
                <a:cs typeface="Calibri"/>
                <a:sym typeface="Calibri"/>
              </a:rPr>
              <a:t>Beobachtende (restliche Gruppe, Folie 19-20)</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ct val="129032"/>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ct val="129032"/>
              <a:buFont typeface="Arial"/>
              <a:buNone/>
            </a:pPr>
            <a:r>
              <a:t/>
            </a:r>
            <a:endParaRPr b="0" i="0" sz="2000" u="none" cap="none" strike="noStrike">
              <a:solidFill>
                <a:schemeClr val="dk1"/>
              </a:solidFill>
              <a:latin typeface="Calibri"/>
              <a:ea typeface="Calibri"/>
              <a:cs typeface="Calibri"/>
              <a:sym typeface="Calibri"/>
            </a:endParaRPr>
          </a:p>
        </p:txBody>
      </p:sp>
      <p:sp>
        <p:nvSpPr>
          <p:cNvPr id="98" name="Google Shape;98;p2"/>
          <p:cNvSpPr txBox="1"/>
          <p:nvPr/>
        </p:nvSpPr>
        <p:spPr>
          <a:xfrm>
            <a:off x="359999" y="5264943"/>
            <a:ext cx="11765329" cy="872738"/>
          </a:xfrm>
          <a:prstGeom prst="rect">
            <a:avLst/>
          </a:prstGeom>
          <a:solidFill>
            <a:srgbClr val="FFC000"/>
          </a:solidFill>
          <a:ln>
            <a:noFill/>
          </a:ln>
        </p:spPr>
        <p:txBody>
          <a:bodyPr anchorCtr="0" anchor="t" bIns="45700" lIns="91425" spcFirstLastPara="1" rIns="91425" wrap="square" tIns="45700">
            <a:normAutofit lnSpcReduction="10000"/>
          </a:bodyPr>
          <a:lstStyle/>
          <a:p>
            <a:pPr indent="-228600" lvl="0" marL="228600" marR="0" rtl="0" algn="l">
              <a:lnSpc>
                <a:spcPct val="100000"/>
              </a:lnSpc>
              <a:spcBef>
                <a:spcPts val="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Flipchart und -papier sowie entsprechende Stifte oder ersatzweise eine Tafel und Kreide</a:t>
            </a:r>
            <a:endParaRPr b="0" i="0" sz="1200" u="none" cap="none" strike="noStrike">
              <a:solidFill>
                <a:srgbClr val="000000"/>
              </a:solidFill>
              <a:latin typeface="Arial"/>
              <a:ea typeface="Arial"/>
              <a:cs typeface="Arial"/>
              <a:sym typeface="Arial"/>
            </a:endParaRPr>
          </a:p>
          <a:p>
            <a:pPr indent="-228600" lvl="0" marL="228600" marR="0" rtl="0" algn="l">
              <a:lnSpc>
                <a:spcPct val="100000"/>
              </a:lnSpc>
              <a:spcBef>
                <a:spcPts val="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Ein möglichst großer Raum, in dem die Stühle und Tische verschoben werden können</a:t>
            </a:r>
            <a:endParaRPr b="0" i="0" sz="1200" u="none" cap="none" strike="noStrike">
              <a:solidFill>
                <a:srgbClr val="000000"/>
              </a:solidFill>
              <a:latin typeface="Arial"/>
              <a:ea typeface="Arial"/>
              <a:cs typeface="Arial"/>
              <a:sym typeface="Arial"/>
            </a:endParaRPr>
          </a:p>
          <a:p>
            <a:pPr indent="-228600" lvl="0" marL="228600" marR="0" rtl="0" algn="l">
              <a:lnSpc>
                <a:spcPct val="100000"/>
              </a:lnSpc>
              <a:spcBef>
                <a:spcPts val="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Stift und Papier für jeden Teilnehmenden</a:t>
            </a:r>
            <a:endParaRPr b="0" i="0" sz="1200" u="none" cap="none" strike="noStrike">
              <a:solidFill>
                <a:srgbClr val="000000"/>
              </a:solidFill>
              <a:latin typeface="Arial"/>
              <a:ea typeface="Arial"/>
              <a:cs typeface="Arial"/>
              <a:sym typeface="Arial"/>
            </a:endParaRPr>
          </a:p>
        </p:txBody>
      </p:sp>
      <p:pic>
        <p:nvPicPr>
          <p:cNvPr id="99" name="Google Shape;99;p2"/>
          <p:cNvPicPr preferRelativeResize="0"/>
          <p:nvPr/>
        </p:nvPicPr>
        <p:blipFill rotWithShape="1">
          <a:blip r:embed="rId3">
            <a:alphaModFix/>
          </a:blip>
          <a:srcRect b="0" l="0" r="0" t="0"/>
          <a:stretch/>
        </p:blipFill>
        <p:spPr>
          <a:xfrm>
            <a:off x="8105095" y="1394251"/>
            <a:ext cx="4005943" cy="2607386"/>
          </a:xfrm>
          <a:prstGeom prst="rect">
            <a:avLst/>
          </a:prstGeom>
          <a:noFill/>
          <a:ln>
            <a:noFill/>
          </a:ln>
        </p:spPr>
      </p:pic>
      <p:sp>
        <p:nvSpPr>
          <p:cNvPr id="100" name="Google Shape;100;p2"/>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01" name="Google Shape;101;p2"/>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02" name="Google Shape;102;p2"/>
          <p:cNvSpPr txBox="1"/>
          <p:nvPr/>
        </p:nvSpPr>
        <p:spPr>
          <a:xfrm>
            <a:off x="360000" y="1419754"/>
            <a:ext cx="7605281" cy="3845189"/>
          </a:xfrm>
          <a:prstGeom prst="rect">
            <a:avLst/>
          </a:prstGeom>
          <a:solidFill>
            <a:srgbClr val="FFC000"/>
          </a:solid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1700"/>
              <a:buFont typeface="Arial"/>
              <a:buNone/>
            </a:pPr>
            <a:r>
              <a:rPr b="1" i="0" lang="de-DE" sz="2000" u="none" cap="none" strike="noStrike">
                <a:solidFill>
                  <a:schemeClr val="dk1"/>
                </a:solidFill>
                <a:latin typeface="Calibri"/>
                <a:ea typeface="Calibri"/>
                <a:cs typeface="Calibri"/>
                <a:sym typeface="Calibri"/>
              </a:rPr>
              <a:t>Worum geht es?</a:t>
            </a:r>
            <a:endParaRPr/>
          </a:p>
          <a:p>
            <a:pPr indent="0" lvl="0" marL="0" marR="0" rtl="0" algn="l">
              <a:lnSpc>
                <a:spcPct val="100000"/>
              </a:lnSpc>
              <a:spcBef>
                <a:spcPts val="0"/>
              </a:spcBef>
              <a:spcAft>
                <a:spcPts val="0"/>
              </a:spcAft>
              <a:buClr>
                <a:schemeClr val="dk1"/>
              </a:buClr>
              <a:buSzPts val="2000"/>
              <a:buFont typeface="Calibri"/>
              <a:buNone/>
            </a:pPr>
            <a:r>
              <a:rPr b="0" i="0" lang="de-DE" sz="1800" u="none" cap="none" strike="noStrike">
                <a:solidFill>
                  <a:schemeClr val="dk1"/>
                </a:solidFill>
                <a:latin typeface="Trebuchet MS"/>
                <a:ea typeface="Trebuchet MS"/>
                <a:cs typeface="Trebuchet MS"/>
                <a:sym typeface="Trebuchet MS"/>
              </a:rPr>
              <a:t>„Systemische Visualisierungen“ arbeiten mit dreidimensionalen Raumbildern, um Beziehungen darzustellen. </a:t>
            </a:r>
            <a:endParaRPr/>
          </a:p>
          <a:p>
            <a:pPr indent="0" lvl="0" marL="0" marR="0" rtl="0" algn="l">
              <a:lnSpc>
                <a:spcPct val="100000"/>
              </a:lnSpc>
              <a:spcBef>
                <a:spcPts val="0"/>
              </a:spcBef>
              <a:spcAft>
                <a:spcPts val="0"/>
              </a:spcAft>
              <a:buClr>
                <a:schemeClr val="dk1"/>
              </a:buClr>
              <a:buSzPts val="2000"/>
              <a:buFont typeface="Calibri"/>
              <a:buNone/>
            </a:pPr>
            <a:r>
              <a:rPr b="0" i="0" lang="de-DE" sz="1800" u="none" cap="none" strike="noStrike">
                <a:solidFill>
                  <a:schemeClr val="dk1"/>
                </a:solidFill>
                <a:latin typeface="Trebuchet MS"/>
                <a:ea typeface="Trebuchet MS"/>
                <a:cs typeface="Trebuchet MS"/>
                <a:sym typeface="Trebuchet MS"/>
              </a:rPr>
              <a:t>Dabei werden Personen (Repräsentanten) stellvertretend für relevante Elemente, die für das jeweilige Thema relevant sind, im Raum aufgestellt. Ihre Positionen, Blickrichtungen und Abstände zueinander visualisieren ein Beziehungsgeflecht, das dabei helfen kann, Verbindungen zwischen den Elementen zu diskutieren und zu verstehen.</a:t>
            </a:r>
            <a:endParaRPr/>
          </a:p>
          <a:p>
            <a:pPr indent="0" lvl="0" marL="0" marR="0" rtl="0" algn="l">
              <a:lnSpc>
                <a:spcPct val="100000"/>
              </a:lnSpc>
              <a:spcBef>
                <a:spcPts val="0"/>
              </a:spcBef>
              <a:spcAft>
                <a:spcPts val="0"/>
              </a:spcAft>
              <a:buClr>
                <a:schemeClr val="dk1"/>
              </a:buClr>
              <a:buSzPts val="2000"/>
              <a:buFont typeface="Arial"/>
              <a:buNone/>
            </a:pPr>
            <a:r>
              <a:rPr b="1" i="0" lang="de-DE" sz="1800" u="none" cap="none" strike="noStrike">
                <a:solidFill>
                  <a:schemeClr val="dk1"/>
                </a:solidFill>
                <a:latin typeface="Calibri"/>
                <a:ea typeface="Calibri"/>
                <a:cs typeface="Calibri"/>
                <a:sym typeface="Calibri"/>
              </a:rPr>
              <a:t>Wie lange dauert es?</a:t>
            </a:r>
            <a:endParaRPr b="0" i="0" sz="1800" u="none" cap="none" strike="noStrike">
              <a:solidFill>
                <a:schemeClr val="lt1"/>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ca. 2 – 2,5 Stunden inkl. Einführung und Reflexion</a:t>
            </a:r>
            <a:endParaRPr/>
          </a:p>
          <a:p>
            <a:pPr indent="-158750" lvl="0" marL="285750" marR="0" rtl="0" algn="l">
              <a:lnSpc>
                <a:spcPct val="100000"/>
              </a:lnSpc>
              <a:spcBef>
                <a:spcPts val="0"/>
              </a:spcBef>
              <a:spcAft>
                <a:spcPts val="0"/>
              </a:spcAft>
              <a:buClr>
                <a:schemeClr val="dk1"/>
              </a:buClr>
              <a:buSzPts val="2000"/>
              <a:buFont typeface="Arial"/>
              <a:buNone/>
            </a:pPr>
            <a:r>
              <a:t/>
            </a:r>
            <a:endParaRPr b="0" i="0" sz="1800" u="none" cap="none" strike="noStrike">
              <a:solidFill>
                <a:schemeClr val="dk1"/>
              </a:solidFill>
              <a:latin typeface="Calibri"/>
              <a:ea typeface="Calibri"/>
              <a:cs typeface="Calibri"/>
              <a:sym typeface="Calibri"/>
            </a:endParaRPr>
          </a:p>
          <a:p>
            <a:pPr indent="-158750" lvl="0" marL="285750" marR="0" rtl="0" algn="l">
              <a:lnSpc>
                <a:spcPct val="100000"/>
              </a:lnSpc>
              <a:spcBef>
                <a:spcPts val="0"/>
              </a:spcBef>
              <a:spcAft>
                <a:spcPts val="0"/>
              </a:spcAft>
              <a:buClr>
                <a:schemeClr val="dk1"/>
              </a:buClr>
              <a:buSzPts val="20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Arial"/>
              <a:buNone/>
            </a:pPr>
            <a:r>
              <a:rPr b="1" i="0" lang="de-DE" sz="1800" u="none" cap="none" strike="noStrike">
                <a:solidFill>
                  <a:schemeClr val="dk1"/>
                </a:solidFill>
                <a:latin typeface="Calibri"/>
                <a:ea typeface="Calibri"/>
                <a:cs typeface="Calibri"/>
                <a:sym typeface="Calibri"/>
              </a:rPr>
              <a:t>Was wird benötigt?</a:t>
            </a:r>
            <a:endParaRPr b="0" i="0" sz="1200" u="none" cap="none" strike="noStrike">
              <a:solidFill>
                <a:schemeClr val="lt1"/>
              </a:solidFill>
              <a:latin typeface="Trebuchet MS"/>
              <a:ea typeface="Trebuchet MS"/>
              <a:cs typeface="Trebuchet MS"/>
              <a:sym typeface="Trebuchet MS"/>
            </a:endParaRPr>
          </a:p>
          <a:p>
            <a:pPr indent="-158750" lvl="0" marL="285750" marR="0" rtl="0" algn="l">
              <a:lnSpc>
                <a:spcPct val="100000"/>
              </a:lnSpc>
              <a:spcBef>
                <a:spcPts val="0"/>
              </a:spcBef>
              <a:spcAft>
                <a:spcPts val="0"/>
              </a:spcAft>
              <a:buClr>
                <a:schemeClr val="dk1"/>
              </a:buClr>
              <a:buSzPts val="20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103" name="Google Shape;103;p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104" name="Google Shape;104;p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48"/>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DU BIST BEOBACHTER/IN</a:t>
            </a:r>
            <a:endParaRPr/>
          </a:p>
        </p:txBody>
      </p:sp>
      <p:sp>
        <p:nvSpPr>
          <p:cNvPr id="319" name="Google Shape;319;p48"/>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320" name="Google Shape;320;p48"/>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321" name="Google Shape;321;p48"/>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322" name="Google Shape;322;p48"/>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323" name="Google Shape;323;p48"/>
          <p:cNvSpPr txBox="1"/>
          <p:nvPr/>
        </p:nvSpPr>
        <p:spPr>
          <a:xfrm>
            <a:off x="360000" y="1443832"/>
            <a:ext cx="7855744" cy="4656932"/>
          </a:xfrm>
          <a:prstGeom prst="rect">
            <a:avLst/>
          </a:prstGeom>
          <a:solidFill>
            <a:srgbClr val="9BC6CE"/>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2600"/>
              <a:buFont typeface="Arial"/>
              <a:buNone/>
            </a:pPr>
            <a:r>
              <a:rPr b="1" i="0" lang="de-DE" sz="2000" u="none" cap="none" strike="noStrike">
                <a:solidFill>
                  <a:schemeClr val="dk1"/>
                </a:solidFill>
                <a:latin typeface="Calibri"/>
                <a:ea typeface="Calibri"/>
                <a:cs typeface="Calibri"/>
                <a:sym typeface="Calibri"/>
              </a:rPr>
              <a:t>Was ist zu tun?</a:t>
            </a:r>
            <a:endParaRPr b="1" i="0" sz="2000" u="none" cap="none" strike="noStrike">
              <a:solidFill>
                <a:schemeClr val="lt1"/>
              </a:solidFill>
              <a:latin typeface="Trebuchet MS"/>
              <a:ea typeface="Trebuchet MS"/>
              <a:cs typeface="Trebuchet MS"/>
              <a:sym typeface="Trebuchet MS"/>
            </a:endParaRPr>
          </a:p>
          <a:p>
            <a:pPr indent="-228600" lvl="0" marL="228600" marR="0" rtl="0" algn="l">
              <a:lnSpc>
                <a:spcPct val="90000"/>
              </a:lnSpc>
              <a:spcBef>
                <a:spcPts val="10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Setze dich in den Halbkreis und nimm‘ Schreibpapier und -stifte mit.</a:t>
            </a:r>
            <a:endParaRPr b="0" i="0" sz="1800" u="none" cap="none" strike="noStrike">
              <a:solidFill>
                <a:schemeClr val="lt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Notiere dir den Widerspruch sowie die dazugehörigen Repräsentanten (Polaritäten, Akteure).</a:t>
            </a:r>
            <a:endParaRPr b="0" i="0" sz="1800" u="none" cap="none" strike="noStrike">
              <a:solidFill>
                <a:schemeClr val="lt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Verfolge die Visualisierung und notiere folgendes in Stichpunkten:</a:t>
            </a:r>
            <a:endParaRPr b="0" i="0" sz="1800" u="none" cap="none" strike="noStrike">
              <a:solidFill>
                <a:schemeClr val="lt1"/>
              </a:solidFill>
              <a:latin typeface="Calibri"/>
              <a:ea typeface="Calibri"/>
              <a:cs typeface="Calibri"/>
              <a:sym typeface="Calibri"/>
            </a:endParaRPr>
          </a:p>
          <a:p>
            <a:pPr indent="-228600" lvl="1" marL="685800" marR="0" rtl="0" algn="l">
              <a:lnSpc>
                <a:spcPct val="90000"/>
              </a:lnSpc>
              <a:spcBef>
                <a:spcPts val="5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Positionen der Repräsentanten</a:t>
            </a:r>
            <a:endParaRPr/>
          </a:p>
          <a:p>
            <a:pPr indent="-228600" lvl="1" marL="685800" marR="0" rtl="0" algn="l">
              <a:lnSpc>
                <a:spcPct val="90000"/>
              </a:lnSpc>
              <a:spcBef>
                <a:spcPts val="5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Positionsveränderungen der Repräsentanten</a:t>
            </a:r>
            <a:endParaRPr/>
          </a:p>
          <a:p>
            <a:pPr indent="-228600" lvl="1" marL="685800" marR="0" rtl="0" algn="l">
              <a:lnSpc>
                <a:spcPct val="90000"/>
              </a:lnSpc>
              <a:spcBef>
                <a:spcPts val="5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Blickrichtungen der Repräsentanten</a:t>
            </a:r>
            <a:endParaRPr/>
          </a:p>
          <a:p>
            <a:pPr indent="-228600" lvl="1" marL="685800" marR="0" rtl="0" algn="l">
              <a:lnSpc>
                <a:spcPct val="90000"/>
              </a:lnSpc>
              <a:spcBef>
                <a:spcPts val="500"/>
              </a:spcBef>
              <a:spcAft>
                <a:spcPts val="0"/>
              </a:spcAft>
              <a:buClr>
                <a:schemeClr val="dk1"/>
              </a:buClr>
              <a:buSzPts val="2000"/>
              <a:buFont typeface="Arial"/>
              <a:buChar char="•"/>
            </a:pPr>
            <a:r>
              <a:rPr b="0" i="0" lang="de-DE" sz="1800" u="none" cap="none" strike="noStrike">
                <a:solidFill>
                  <a:schemeClr val="dk1"/>
                </a:solidFill>
                <a:latin typeface="Calibri"/>
                <a:ea typeface="Calibri"/>
                <a:cs typeface="Calibri"/>
                <a:sym typeface="Calibri"/>
              </a:rPr>
              <a:t>Erläuterungen der Repräsentanten</a:t>
            </a:r>
            <a:endParaRPr/>
          </a:p>
          <a:p>
            <a:pPr indent="0" lvl="0" marL="222250" marR="0" rtl="0" algn="l">
              <a:lnSpc>
                <a:spcPct val="90000"/>
              </a:lnSpc>
              <a:spcBef>
                <a:spcPts val="1000"/>
              </a:spcBef>
              <a:spcAft>
                <a:spcPts val="0"/>
              </a:spcAft>
              <a:buClr>
                <a:schemeClr val="dk1"/>
              </a:buClr>
              <a:buSzPts val="2000"/>
              <a:buFont typeface="Arial"/>
              <a:buNone/>
            </a:pPr>
            <a:r>
              <a:rPr b="0" i="0" lang="de-DE" sz="1800" u="none" cap="none" strike="noStrike">
                <a:solidFill>
                  <a:schemeClr val="dk1"/>
                </a:solidFill>
                <a:latin typeface="Calibri"/>
                <a:ea typeface="Calibri"/>
                <a:cs typeface="Calibri"/>
                <a:sym typeface="Calibri"/>
              </a:rPr>
              <a:t>Notiere auch, wie die Repräsentanten auf dich wirken. Hierbei können Dir folgende Begriffspaare helfen:</a:t>
            </a:r>
            <a:endParaRPr b="0" i="0" sz="1800" u="none" cap="none" strike="noStrike">
              <a:solidFill>
                <a:schemeClr val="lt1"/>
              </a:solidFill>
              <a:latin typeface="Calibri"/>
              <a:ea typeface="Calibri"/>
              <a:cs typeface="Calibri"/>
              <a:sym typeface="Calibri"/>
            </a:endParaRPr>
          </a:p>
          <a:p>
            <a:pPr indent="0" lvl="1" marL="457200" marR="0" rtl="0" algn="l">
              <a:lnSpc>
                <a:spcPct val="90000"/>
              </a:lnSpc>
              <a:spcBef>
                <a:spcPts val="500"/>
              </a:spcBef>
              <a:spcAft>
                <a:spcPts val="0"/>
              </a:spcAft>
              <a:buClr>
                <a:schemeClr val="dk1"/>
              </a:buClr>
              <a:buSzPts val="2000"/>
              <a:buFont typeface="Arial"/>
              <a:buNone/>
            </a:pPr>
            <a:r>
              <a:rPr b="0" i="1" lang="de-DE" sz="1800" u="none" cap="none" strike="noStrike">
                <a:solidFill>
                  <a:schemeClr val="dk1"/>
                </a:solidFill>
                <a:latin typeface="Calibri"/>
                <a:ea typeface="Calibri"/>
                <a:cs typeface="Calibri"/>
                <a:sym typeface="Calibri"/>
              </a:rPr>
              <a:t>sicher – unsicher	unterstützend – behindernd </a:t>
            </a:r>
            <a:endParaRPr b="0" i="0" sz="1800" u="none" cap="none" strike="noStrike">
              <a:solidFill>
                <a:schemeClr val="dk1"/>
              </a:solidFill>
              <a:latin typeface="Calibri"/>
              <a:ea typeface="Calibri"/>
              <a:cs typeface="Calibri"/>
              <a:sym typeface="Calibri"/>
            </a:endParaRPr>
          </a:p>
          <a:p>
            <a:pPr indent="0" lvl="1" marL="457200" marR="0" rtl="0" algn="l">
              <a:lnSpc>
                <a:spcPct val="90000"/>
              </a:lnSpc>
              <a:spcBef>
                <a:spcPts val="500"/>
              </a:spcBef>
              <a:spcAft>
                <a:spcPts val="0"/>
              </a:spcAft>
              <a:buClr>
                <a:schemeClr val="dk1"/>
              </a:buClr>
              <a:buSzPts val="2000"/>
              <a:buFont typeface="Arial"/>
              <a:buNone/>
            </a:pPr>
            <a:r>
              <a:rPr b="0" i="1" lang="de-DE" sz="1800" u="none" cap="none" strike="noStrike">
                <a:solidFill>
                  <a:schemeClr val="dk1"/>
                </a:solidFill>
                <a:latin typeface="Calibri"/>
                <a:ea typeface="Calibri"/>
                <a:cs typeface="Calibri"/>
                <a:sym typeface="Calibri"/>
              </a:rPr>
              <a:t>stark – schwach	anziehend – ablehnend </a:t>
            </a:r>
            <a:endParaRPr b="0" i="0" sz="1800" u="none" cap="none" strike="noStrike">
              <a:solidFill>
                <a:schemeClr val="dk1"/>
              </a:solidFill>
              <a:latin typeface="Calibri"/>
              <a:ea typeface="Calibri"/>
              <a:cs typeface="Calibri"/>
              <a:sym typeface="Calibri"/>
            </a:endParaRPr>
          </a:p>
          <a:p>
            <a:pPr indent="0" lvl="1" marL="457200" marR="0" rtl="0" algn="l">
              <a:lnSpc>
                <a:spcPct val="90000"/>
              </a:lnSpc>
              <a:spcBef>
                <a:spcPts val="500"/>
              </a:spcBef>
              <a:spcAft>
                <a:spcPts val="0"/>
              </a:spcAft>
              <a:buClr>
                <a:schemeClr val="dk1"/>
              </a:buClr>
              <a:buSzPts val="2000"/>
              <a:buFont typeface="Arial"/>
              <a:buNone/>
            </a:pPr>
            <a:r>
              <a:rPr b="0" i="1" lang="de-DE" sz="1800" u="none" cap="none" strike="noStrike">
                <a:solidFill>
                  <a:schemeClr val="dk1"/>
                </a:solidFill>
                <a:latin typeface="Calibri"/>
                <a:ea typeface="Calibri"/>
                <a:cs typeface="Calibri"/>
                <a:sym typeface="Calibri"/>
              </a:rPr>
              <a:t>ruhig – nervös 	standhaft – wechselhaft</a:t>
            </a:r>
            <a:endParaRPr b="0" i="0" sz="1800" u="none" cap="none" strike="noStrike">
              <a:solidFill>
                <a:schemeClr val="dk1"/>
              </a:solidFill>
              <a:latin typeface="Calibri"/>
              <a:ea typeface="Calibri"/>
              <a:cs typeface="Calibri"/>
              <a:sym typeface="Calibri"/>
            </a:endParaRPr>
          </a:p>
        </p:txBody>
      </p:sp>
      <p:sp>
        <p:nvSpPr>
          <p:cNvPr id="324" name="Google Shape;324;p48"/>
          <p:cNvSpPr txBox="1"/>
          <p:nvPr/>
        </p:nvSpPr>
        <p:spPr>
          <a:xfrm>
            <a:off x="8835319" y="1443832"/>
            <a:ext cx="3240000" cy="2880000"/>
          </a:xfrm>
          <a:prstGeom prst="rect">
            <a:avLst/>
          </a:prstGeom>
          <a:solidFill>
            <a:srgbClr val="417B8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lt1"/>
                </a:solidFill>
                <a:latin typeface="Calibri"/>
                <a:ea typeface="Calibri"/>
                <a:cs typeface="Calibri"/>
                <a:sym typeface="Calibri"/>
              </a:rPr>
              <a:t>Das ist zu beachten!</a:t>
            </a:r>
            <a:endParaRPr b="0" i="0" sz="1800" u="none" cap="none" strike="noStrike">
              <a:solidFill>
                <a:schemeClr val="lt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lt1"/>
                </a:solidFill>
                <a:latin typeface="Calibri"/>
                <a:ea typeface="Calibri"/>
                <a:cs typeface="Calibri"/>
                <a:sym typeface="Calibri"/>
              </a:rPr>
              <a:t>Als Beobachter/in, verhältst du dich neutral und ruhig.</a:t>
            </a:r>
            <a:endParaRPr b="0" i="0" sz="1800" u="none" cap="none" strike="noStrike">
              <a:solidFill>
                <a:schemeClr val="lt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lt1"/>
                </a:solidFill>
                <a:latin typeface="Calibri"/>
                <a:ea typeface="Calibri"/>
                <a:cs typeface="Calibri"/>
                <a:sym typeface="Calibri"/>
              </a:rPr>
              <a:t>Du vermeidest z.B. Blicke oder Kommentare, damit du nicht in die Visualisierung eingreifst.</a:t>
            </a:r>
            <a:endParaRPr b="0" i="0" sz="1800" u="none" cap="none" strike="noStrike">
              <a:solidFill>
                <a:schemeClr val="lt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lt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g29c755b7ada_0_0"/>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Impressum</a:t>
            </a:r>
            <a:endParaRPr/>
          </a:p>
        </p:txBody>
      </p:sp>
      <p:sp>
        <p:nvSpPr>
          <p:cNvPr id="330" name="Google Shape;330;g29c755b7ada_0_0"/>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rPr lang="de-DE"/>
              <a:t>Projektagentur BBNE</a:t>
            </a:r>
            <a:endParaRPr/>
          </a:p>
        </p:txBody>
      </p:sp>
      <p:sp>
        <p:nvSpPr>
          <p:cNvPr id="331" name="Google Shape;331;g29c755b7ada_0_0"/>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332" name="Google Shape;332;g29c755b7ada_0_0"/>
          <p:cNvSpPr txBox="1"/>
          <p:nvPr/>
        </p:nvSpPr>
        <p:spPr>
          <a:xfrm>
            <a:off x="360000" y="1489811"/>
            <a:ext cx="37521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Merriweather"/>
                <a:ea typeface="Merriweather"/>
                <a:cs typeface="Merriweather"/>
                <a:sym typeface="Merriweather"/>
              </a:rPr>
              <a:t>Herausgeber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IZT - Institut für Zukunftsstudien und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Technologiebewertung gemeinnützige GmbH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Schopenhauerstr. 26, 14129 Berlin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www.izt.de</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Merriweather"/>
                <a:ea typeface="Merriweather"/>
                <a:cs typeface="Merriweather"/>
                <a:sym typeface="Merriweather"/>
              </a:rPr>
              <a:t>Projektleitung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Dr. Michael Scharp</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Forschungsleiter Bildung und </a:t>
            </a:r>
            <a:br>
              <a:rPr b="0" i="0" lang="de-DE" sz="1200" u="none" cap="none" strike="noStrike">
                <a:solidFill>
                  <a:srgbClr val="000000"/>
                </a:solidFill>
                <a:latin typeface="Merriweather"/>
                <a:ea typeface="Merriweather"/>
                <a:cs typeface="Merriweather"/>
                <a:sym typeface="Merriweather"/>
              </a:rPr>
            </a:br>
            <a:r>
              <a:rPr b="0" i="0" lang="de-DE" sz="1200" u="none" cap="none" strike="noStrike">
                <a:solidFill>
                  <a:srgbClr val="000000"/>
                </a:solidFill>
                <a:latin typeface="Merriweather"/>
                <a:ea typeface="Merriweather"/>
                <a:cs typeface="Merriweather"/>
                <a:sym typeface="Merriweather"/>
              </a:rPr>
              <a:t>Digitale Medien am IZT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m.scharp@izt.de | T 030 80 30 88-14</a:t>
            </a:r>
            <a:endParaRPr b="0" i="0" sz="1400" u="none" cap="none" strike="noStrike">
              <a:solidFill>
                <a:srgbClr val="000000"/>
              </a:solidFill>
              <a:latin typeface="Arial"/>
              <a:ea typeface="Arial"/>
              <a:cs typeface="Arial"/>
              <a:sym typeface="Arial"/>
            </a:endParaRPr>
          </a:p>
        </p:txBody>
      </p:sp>
      <p:pic>
        <p:nvPicPr>
          <p:cNvPr id="333" name="Google Shape;333;g29c755b7ada_0_0"/>
          <p:cNvPicPr preferRelativeResize="0"/>
          <p:nvPr/>
        </p:nvPicPr>
        <p:blipFill rotWithShape="1">
          <a:blip r:embed="rId3">
            <a:alphaModFix/>
          </a:blip>
          <a:srcRect b="0" l="0" r="0" t="0"/>
          <a:stretch/>
        </p:blipFill>
        <p:spPr>
          <a:xfrm>
            <a:off x="8658174" y="4407220"/>
            <a:ext cx="2817936" cy="1156076"/>
          </a:xfrm>
          <a:prstGeom prst="rect">
            <a:avLst/>
          </a:prstGeom>
          <a:noFill/>
          <a:ln>
            <a:noFill/>
          </a:ln>
        </p:spPr>
      </p:pic>
      <p:sp>
        <p:nvSpPr>
          <p:cNvPr id="334" name="Google Shape;334;g29c755b7ada_0_0"/>
          <p:cNvSpPr txBox="1"/>
          <p:nvPr/>
        </p:nvSpPr>
        <p:spPr>
          <a:xfrm>
            <a:off x="4360250" y="1592402"/>
            <a:ext cx="73281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Dieser Bericht wurde im Rahmen des Projekts „Projektagentur Berufliche Bildung für Nachhaltige Entwicklung“ (PA-BBNE) des Partnernetzwerkes Berufliche Bildung (PNBB) am IZT“ erstellt und mit Mitteln des Bundesministeriums für Bildung und Forschung unter dem Förderkennzeichen 01JO2204 gefördert. Die Verantwortung der Veröffentlichung liegt bei den Autorinnen und Autoren.</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Dieses Bildungsmaterial berücksichtigt die Gütekriterien für digitale BNE-Materialien gemäß Beschluss der Nationalen Plattform BNE vom 09. Dezember 2022.Quelle: BNE-Portal. </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Online unter: </a:t>
            </a:r>
            <a:r>
              <a:rPr b="0" i="0" lang="de-DE" sz="1200" u="sng" cap="none" strike="noStrike">
                <a:solidFill>
                  <a:srgbClr val="000000"/>
                </a:solidFill>
                <a:latin typeface="Merriweather"/>
                <a:ea typeface="Merriweather"/>
                <a:cs typeface="Merriweather"/>
                <a:sym typeface="Merriweather"/>
                <a:hlinkClick r:id="rId4">
                  <a:extLst>
                    <a:ext uri="{A12FA001-AC4F-418D-AE19-62706E023703}">
                      <ahyp:hlinkClr val="tx"/>
                    </a:ext>
                  </a:extLst>
                </a:hlinkClick>
              </a:rPr>
              <a:t>https://www.bne-portal.de/bne/de/bundesweit/gremien /nationale-plattform/nationale-plattform.html</a:t>
            </a:r>
            <a:r>
              <a:rPr b="0" i="0" lang="de-DE" sz="1200" u="none" cap="none" strike="noStrike">
                <a:solidFill>
                  <a:srgbClr val="000000"/>
                </a:solidFill>
                <a:latin typeface="Merriweather"/>
                <a:ea typeface="Merriweather"/>
                <a:cs typeface="Merriweather"/>
                <a:sym typeface="Merriweather"/>
              </a:rPr>
              <a:t> </a:t>
            </a:r>
            <a:endParaRPr b="0" i="0" sz="1400" u="none" cap="none" strike="noStrike">
              <a:solidFill>
                <a:srgbClr val="000000"/>
              </a:solidFill>
              <a:latin typeface="Arial"/>
              <a:ea typeface="Arial"/>
              <a:cs typeface="Arial"/>
              <a:sym typeface="Arial"/>
            </a:endParaRPr>
          </a:p>
        </p:txBody>
      </p:sp>
      <p:pic>
        <p:nvPicPr>
          <p:cNvPr id="335" name="Google Shape;335;g29c755b7ada_0_0"/>
          <p:cNvPicPr preferRelativeResize="0"/>
          <p:nvPr/>
        </p:nvPicPr>
        <p:blipFill rotWithShape="1">
          <a:blip r:embed="rId5">
            <a:alphaModFix/>
          </a:blip>
          <a:srcRect b="0" l="0" r="0" t="0"/>
          <a:stretch/>
        </p:blipFill>
        <p:spPr>
          <a:xfrm>
            <a:off x="4360250" y="4486936"/>
            <a:ext cx="2226311" cy="1000315"/>
          </a:xfrm>
          <a:prstGeom prst="rect">
            <a:avLst/>
          </a:prstGeom>
          <a:noFill/>
          <a:ln>
            <a:noFill/>
          </a:ln>
        </p:spPr>
      </p:pic>
      <p:pic>
        <p:nvPicPr>
          <p:cNvPr id="336" name="Google Shape;336;g29c755b7ada_0_0"/>
          <p:cNvPicPr preferRelativeResize="0"/>
          <p:nvPr/>
        </p:nvPicPr>
        <p:blipFill rotWithShape="1">
          <a:blip r:embed="rId6">
            <a:alphaModFix/>
          </a:blip>
          <a:srcRect b="0" l="0" r="0" t="0"/>
          <a:stretch/>
        </p:blipFill>
        <p:spPr>
          <a:xfrm>
            <a:off x="389449" y="4198429"/>
            <a:ext cx="2226312" cy="155091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6"/>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SIE SIND MODERATOR/IN</a:t>
            </a:r>
            <a:endParaRPr/>
          </a:p>
        </p:txBody>
      </p:sp>
      <p:sp>
        <p:nvSpPr>
          <p:cNvPr id="111" name="Google Shape;111;p6"/>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12" name="Google Shape;112;p6"/>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13" name="Google Shape;113;p6"/>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14" name="Google Shape;114;p6"/>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115" name="Google Shape;115;p6"/>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1700"/>
              <a:buFont typeface="Arial"/>
              <a:buNone/>
            </a:pPr>
            <a:r>
              <a:rPr b="1" i="0" lang="de-DE" sz="2000" u="none" cap="none" strike="noStrike">
                <a:solidFill>
                  <a:schemeClr val="dk1"/>
                </a:solidFill>
                <a:latin typeface="Calibri"/>
                <a:ea typeface="Calibri"/>
                <a:cs typeface="Calibri"/>
                <a:sym typeface="Calibri"/>
              </a:rPr>
              <a:t>Was ist das?</a:t>
            </a:r>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Als Moderator/in führen Sie die Auszubildenden durch den Prozess der „Systemischen Visualisierung“.</a:t>
            </a:r>
            <a:endParaRPr/>
          </a:p>
          <a:p>
            <a:pPr indent="-228600" lvl="0" marL="228600" marR="0" rtl="0" algn="l">
              <a:lnSpc>
                <a:spcPct val="120000"/>
              </a:lnSpc>
              <a:spcBef>
                <a:spcPts val="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Sie sind dafür zuständig, die Auszubildenden mithilfe von Anweisungen und Leitfragen ein Beziehungsgeflecht mit Repräsentanten aufstellen und diskutieren zu lassen. </a:t>
            </a:r>
            <a:endParaRPr/>
          </a:p>
          <a:p>
            <a:pPr indent="-228600" lvl="0" marL="228600" marR="0" rtl="0" algn="l">
              <a:lnSpc>
                <a:spcPct val="120000"/>
              </a:lnSpc>
              <a:spcBef>
                <a:spcPts val="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Die Auszubildenden haben bereits einen Widerspruch zwischen nachhaltigem Handeln und ihrem betrieblichen Alltag identifiziert, den sie nun gemeinsam mit Ihnen aufstellen werden.</a:t>
            </a:r>
            <a:endParaRPr/>
          </a:p>
          <a:p>
            <a:pPr indent="0" lvl="0" marL="0" marR="0" rtl="0" algn="l">
              <a:lnSpc>
                <a:spcPct val="120000"/>
              </a:lnSpc>
              <a:spcBef>
                <a:spcPts val="1000"/>
              </a:spcBef>
              <a:spcAft>
                <a:spcPts val="0"/>
              </a:spcAft>
              <a:buClr>
                <a:schemeClr val="dk1"/>
              </a:buClr>
              <a:buSzPts val="1800"/>
              <a:buFont typeface="Arial"/>
              <a:buNone/>
            </a:pPr>
            <a:r>
              <a:rPr b="1" i="0" lang="de-DE" sz="1800" u="none" cap="none" strike="noStrike">
                <a:solidFill>
                  <a:schemeClr val="dk1"/>
                </a:solidFill>
                <a:latin typeface="Trebuchet MS"/>
                <a:ea typeface="Trebuchet MS"/>
                <a:cs typeface="Trebuchet MS"/>
                <a:sym typeface="Trebuchet MS"/>
              </a:rPr>
              <a:t>Was ist vorab zu tun?</a:t>
            </a:r>
            <a:endParaRPr/>
          </a:p>
          <a:p>
            <a:pPr indent="-228600" lvl="0" marL="228600" marR="0" rtl="0" algn="l">
              <a:lnSpc>
                <a:spcPct val="120000"/>
              </a:lnSpc>
              <a:spcBef>
                <a:spcPts val="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Lesen Sie sich Ihre Moderationskarten aufmerksam durch, um den Ablauf der „Systemischen Visualisierung“ zu verstehen. Machen Sie sich ggf. Notizen, die Ihnen helfen, den Moderationsprozess durchzuführen.</a:t>
            </a:r>
            <a:endParaRPr/>
          </a:p>
          <a:p>
            <a:pPr indent="-90804" lvl="0" marL="228600" marR="0" rtl="0" algn="l">
              <a:lnSpc>
                <a:spcPct val="120000"/>
              </a:lnSpc>
              <a:spcBef>
                <a:spcPts val="1000"/>
              </a:spcBef>
              <a:spcAft>
                <a:spcPts val="0"/>
              </a:spcAft>
              <a:buClr>
                <a:schemeClr val="dk1"/>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116" name="Google Shape;116;p6"/>
          <p:cNvSpPr txBox="1"/>
          <p:nvPr/>
        </p:nvSpPr>
        <p:spPr>
          <a:xfrm>
            <a:off x="8835319" y="1443832"/>
            <a:ext cx="3240000" cy="2880000"/>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000"/>
              <a:buFont typeface="Calibri"/>
              <a:buNone/>
            </a:pPr>
            <a:r>
              <a:rPr b="1" i="0" lang="de-DE" sz="1800" u="none" cap="none" strike="noStrike">
                <a:solidFill>
                  <a:schemeClr val="dk1"/>
                </a:solidFill>
                <a:latin typeface="Calibri"/>
                <a:ea typeface="Calibri"/>
                <a:cs typeface="Calibri"/>
                <a:sym typeface="Calibri"/>
              </a:rPr>
              <a:t>Das ist zu beachten!</a:t>
            </a:r>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Stellen Sie sicher, dass die Auszubildenden die vorangestellten Aufgaben des Lernmoduls „Umgang mit Widersprüchen“ bearbeitet haben.</a:t>
            </a:r>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7"/>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EINLEITUNG</a:t>
            </a:r>
            <a:endParaRPr/>
          </a:p>
        </p:txBody>
      </p:sp>
      <p:sp>
        <p:nvSpPr>
          <p:cNvPr id="123" name="Google Shape;123;p7"/>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24" name="Google Shape;124;p7"/>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25" name="Google Shape;125;p7"/>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26" name="Google Shape;126;p7"/>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127" name="Google Shape;127;p7"/>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1700"/>
              <a:buFont typeface="Arial"/>
              <a:buNone/>
            </a:pPr>
            <a:r>
              <a:rPr b="1" i="0" lang="de-DE" sz="2000" u="none" cap="none" strike="noStrike">
                <a:solidFill>
                  <a:schemeClr val="dk1"/>
                </a:solidFill>
                <a:latin typeface="Calibri"/>
                <a:ea typeface="Calibri"/>
                <a:cs typeface="Calibri"/>
                <a:sym typeface="Calibri"/>
              </a:rPr>
              <a:t>Was ist zu tun?</a:t>
            </a:r>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Begrüßen Sie die Auszubildenden zu der „Systemischen Visualisierung“ ihres selbstgewählten Widerspruchs.</a:t>
            </a:r>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Wiederholen Sie mit den Auszubildenden, worum es sich bei dieser Methode handelt, um sich gemeinsam auf die Visualisierung vorzubereiten.</a:t>
            </a:r>
            <a:endParaRPr/>
          </a:p>
          <a:p>
            <a:pPr indent="-230188" lvl="1" marL="457200" marR="0" rtl="0" algn="l">
              <a:lnSpc>
                <a:spcPct val="120000"/>
              </a:lnSpc>
              <a:spcBef>
                <a:spcPts val="0"/>
              </a:spcBef>
              <a:spcAft>
                <a:spcPts val="0"/>
              </a:spcAft>
              <a:buClr>
                <a:schemeClr val="dk1"/>
              </a:buClr>
              <a:buSzPts val="1800"/>
              <a:buFont typeface="Arial"/>
              <a:buNone/>
            </a:pPr>
            <a:r>
              <a:rPr b="0" i="1" lang="de-DE" sz="1800" u="none" cap="none" strike="noStrike">
                <a:solidFill>
                  <a:schemeClr val="dk1"/>
                </a:solidFill>
                <a:latin typeface="Calibri"/>
                <a:ea typeface="Calibri"/>
                <a:cs typeface="Calibri"/>
                <a:sym typeface="Calibri"/>
              </a:rPr>
              <a:t>	</a:t>
            </a:r>
            <a:r>
              <a:rPr b="1" i="1" lang="de-DE" sz="1800" u="none" cap="none" strike="noStrike">
                <a:solidFill>
                  <a:schemeClr val="dk1"/>
                </a:solidFill>
                <a:latin typeface="Calibri"/>
                <a:ea typeface="Calibri"/>
                <a:cs typeface="Calibri"/>
                <a:sym typeface="Calibri"/>
              </a:rPr>
              <a:t>Mögliche Frage: </a:t>
            </a:r>
            <a:endParaRPr b="1" i="0" sz="1800" u="none" cap="none" strike="noStrike">
              <a:solidFill>
                <a:schemeClr val="dk1"/>
              </a:solidFill>
              <a:latin typeface="Calibri"/>
              <a:ea typeface="Calibri"/>
              <a:cs typeface="Calibri"/>
              <a:sym typeface="Calibri"/>
            </a:endParaRPr>
          </a:p>
          <a:p>
            <a:pPr indent="-230188" lvl="1" marL="457200" marR="0" rtl="0" algn="l">
              <a:lnSpc>
                <a:spcPct val="120000"/>
              </a:lnSpc>
              <a:spcBef>
                <a:spcPts val="0"/>
              </a:spcBef>
              <a:spcAft>
                <a:spcPts val="0"/>
              </a:spcAft>
              <a:buClr>
                <a:schemeClr val="dk1"/>
              </a:buClr>
              <a:buSzPts val="1800"/>
              <a:buFont typeface="Arial"/>
              <a:buNone/>
            </a:pPr>
            <a:r>
              <a:rPr b="1" i="1" lang="de-DE" sz="1800" u="none" cap="none" strike="noStrike">
                <a:solidFill>
                  <a:schemeClr val="dk1"/>
                </a:solidFill>
                <a:latin typeface="Calibri"/>
                <a:ea typeface="Calibri"/>
                <a:cs typeface="Calibri"/>
                <a:sym typeface="Calibri"/>
              </a:rPr>
              <a:t>	„Was versehen Sie unter der „Systemischen Visualisierung“?“</a:t>
            </a:r>
            <a:endParaRPr b="1" i="0" sz="1800" u="none" cap="none" strike="noStrike">
              <a:solidFill>
                <a:schemeClr val="dk1"/>
              </a:solidFill>
              <a:latin typeface="Calibri"/>
              <a:ea typeface="Calibri"/>
              <a:cs typeface="Calibri"/>
              <a:sym typeface="Calibri"/>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Während der Visualisierung bietet es sich an, die Auszubildenden in ihrer Rolle als Repräsentanten zu duzen, um für die Zeit der Visualisierung die Hierarchieebenen zu durchbrechen. Überlegen Sie, ob dies für Sie in Frage kommt und legen Sie die Form der Ansprache gemeinsam mit den Auszubildenden fest.</a:t>
            </a:r>
            <a:endParaRPr/>
          </a:p>
        </p:txBody>
      </p:sp>
      <p:sp>
        <p:nvSpPr>
          <p:cNvPr id="128" name="Google Shape;128;p7"/>
          <p:cNvSpPr txBox="1"/>
          <p:nvPr/>
        </p:nvSpPr>
        <p:spPr>
          <a:xfrm>
            <a:off x="8835319" y="1443831"/>
            <a:ext cx="3240000" cy="2880000"/>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000"/>
              <a:buFont typeface="Calibri"/>
              <a:buNone/>
            </a:pPr>
            <a:r>
              <a:rPr b="1" i="0" lang="de-DE" sz="1800" u="none" cap="none" strike="noStrike">
                <a:solidFill>
                  <a:schemeClr val="dk1"/>
                </a:solidFill>
                <a:latin typeface="Calibri"/>
                <a:ea typeface="Calibri"/>
                <a:cs typeface="Calibri"/>
                <a:sym typeface="Calibri"/>
              </a:rPr>
              <a:t>Das ist zu beachten!</a:t>
            </a:r>
            <a:endParaRPr/>
          </a:p>
          <a:p>
            <a:pPr indent="0" lvl="0" marL="0" marR="0" rtl="0" algn="l">
              <a:lnSpc>
                <a:spcPct val="100000"/>
              </a:lnSpc>
              <a:spcBef>
                <a:spcPts val="0"/>
              </a:spcBef>
              <a:spcAft>
                <a:spcPts val="0"/>
              </a:spcAft>
              <a:buNone/>
            </a:pPr>
            <a:r>
              <a:rPr b="0" i="0" lang="de-DE" sz="1800" u="none" cap="none" strike="noStrike">
                <a:solidFill>
                  <a:schemeClr val="dk1"/>
                </a:solidFill>
                <a:latin typeface="Calibri"/>
                <a:ea typeface="Calibri"/>
                <a:cs typeface="Calibri"/>
                <a:sym typeface="Calibri"/>
              </a:rPr>
              <a:t>Es geht bei der Durchführung einer „Systemischen Visualisierung“ nicht darum, eine perfekte Lösung zu finden, sondern ein Beziehungsgeflecht zu verstehen und zu diskutieren. Es gibt kein „richtig“ und kein „falsch“.</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8"/>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t>Thema</a:t>
            </a:r>
            <a:endParaRPr/>
          </a:p>
        </p:txBody>
      </p:sp>
      <p:sp>
        <p:nvSpPr>
          <p:cNvPr id="135" name="Google Shape;135;p8"/>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36" name="Google Shape;136;p8"/>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37" name="Google Shape;137;p8"/>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38" name="Google Shape;138;p8"/>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139" name="Google Shape;139;p8"/>
          <p:cNvSpPr txBox="1"/>
          <p:nvPr/>
        </p:nvSpPr>
        <p:spPr>
          <a:xfrm>
            <a:off x="360000" y="1440006"/>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1700"/>
              <a:buFont typeface="Arial"/>
              <a:buNone/>
            </a:pPr>
            <a:r>
              <a:rPr b="1" i="0" lang="de-DE" sz="2000" u="none" cap="none" strike="noStrike">
                <a:solidFill>
                  <a:schemeClr val="dk1"/>
                </a:solidFill>
                <a:latin typeface="Calibri"/>
                <a:ea typeface="Calibri"/>
                <a:cs typeface="Calibri"/>
                <a:sym typeface="Calibri"/>
              </a:rPr>
              <a:t>Was ist zu tun?</a:t>
            </a:r>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Lassen Sie sich von den Auszubildenden den gewählten Widerspruch erklären und halten Sie diesen schriftlich – gut sichtbar im Raum – fest.</a:t>
            </a:r>
            <a:endParaRPr b="0" i="1" sz="1800" u="none" cap="none" strike="noStrike">
              <a:solidFill>
                <a:schemeClr val="dk1"/>
              </a:solidFill>
              <a:latin typeface="Trebuchet MS"/>
              <a:ea typeface="Trebuchet MS"/>
              <a:cs typeface="Trebuchet MS"/>
              <a:sym typeface="Trebuchet MS"/>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Legen Sie die </a:t>
            </a:r>
            <a:r>
              <a:rPr b="0" i="0" lang="de-DE" sz="1800" u="sng" cap="none" strike="noStrike">
                <a:solidFill>
                  <a:schemeClr val="dk1"/>
                </a:solidFill>
                <a:latin typeface="Trebuchet MS"/>
                <a:ea typeface="Trebuchet MS"/>
                <a:cs typeface="Trebuchet MS"/>
                <a:sym typeface="Trebuchet MS"/>
              </a:rPr>
              <a:t>beteiligten Akteure</a:t>
            </a:r>
            <a:r>
              <a:rPr b="0" i="0" lang="de-DE" sz="1800" u="none" cap="none" strike="noStrike">
                <a:solidFill>
                  <a:schemeClr val="dk1"/>
                </a:solidFill>
                <a:latin typeface="Trebuchet MS"/>
                <a:ea typeface="Trebuchet MS"/>
                <a:cs typeface="Trebuchet MS"/>
                <a:sym typeface="Trebuchet MS"/>
              </a:rPr>
              <a:t> fest, die sich im Kontext des Widerspruchs bzw. der Ausgangssituation bewegen. </a:t>
            </a:r>
            <a:endParaRPr/>
          </a:p>
          <a:p>
            <a:pPr indent="0" lvl="1" marL="457200" marR="0" rtl="0" algn="l">
              <a:lnSpc>
                <a:spcPct val="120000"/>
              </a:lnSpc>
              <a:spcBef>
                <a:spcPts val="500"/>
              </a:spcBef>
              <a:spcAft>
                <a:spcPts val="0"/>
              </a:spcAft>
              <a:buClr>
                <a:schemeClr val="dk1"/>
              </a:buClr>
              <a:buSzPts val="1800"/>
              <a:buFont typeface="Arial"/>
              <a:buNone/>
            </a:pPr>
            <a:r>
              <a:rPr b="1" i="1" lang="de-DE" sz="1800" u="none" cap="none" strike="noStrike">
                <a:solidFill>
                  <a:schemeClr val="dk1"/>
                </a:solidFill>
                <a:latin typeface="Calibri"/>
                <a:ea typeface="Calibri"/>
                <a:cs typeface="Calibri"/>
                <a:sym typeface="Calibri"/>
              </a:rPr>
              <a:t>Beispiel: Kunde, Abteilungsleiter, Lkw-Fahrer </a:t>
            </a:r>
            <a:endParaRPr b="1" i="0" sz="1800" u="none" cap="none" strike="noStrike">
              <a:solidFill>
                <a:schemeClr val="dk1"/>
              </a:solidFill>
              <a:latin typeface="Calibri"/>
              <a:ea typeface="Calibri"/>
              <a:cs typeface="Calibri"/>
              <a:sym typeface="Calibri"/>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Legen Sie anschließend </a:t>
            </a:r>
            <a:r>
              <a:rPr b="0" i="0" lang="de-DE" sz="1800" u="sng" cap="none" strike="noStrike">
                <a:solidFill>
                  <a:schemeClr val="dk1"/>
                </a:solidFill>
                <a:latin typeface="Trebuchet MS"/>
                <a:ea typeface="Trebuchet MS"/>
                <a:cs typeface="Trebuchet MS"/>
                <a:sym typeface="Trebuchet MS"/>
              </a:rPr>
              <a:t>Polaritäten</a:t>
            </a:r>
            <a:r>
              <a:rPr b="0" i="0" lang="de-DE" sz="1800" u="none" cap="none" strike="noStrike">
                <a:solidFill>
                  <a:schemeClr val="dk1"/>
                </a:solidFill>
                <a:latin typeface="Trebuchet MS"/>
                <a:ea typeface="Trebuchet MS"/>
                <a:cs typeface="Trebuchet MS"/>
                <a:sym typeface="Trebuchet MS"/>
              </a:rPr>
              <a:t> fest, die ein Spannungsverhältnis aufbauen. </a:t>
            </a:r>
            <a:endParaRPr/>
          </a:p>
          <a:p>
            <a:pPr indent="0" lvl="1" marL="457200" marR="0" rtl="0" algn="l">
              <a:lnSpc>
                <a:spcPct val="120000"/>
              </a:lnSpc>
              <a:spcBef>
                <a:spcPts val="500"/>
              </a:spcBef>
              <a:spcAft>
                <a:spcPts val="0"/>
              </a:spcAft>
              <a:buClr>
                <a:schemeClr val="dk1"/>
              </a:buClr>
              <a:buSzPts val="1800"/>
              <a:buFont typeface="Arial"/>
              <a:buNone/>
            </a:pPr>
            <a:r>
              <a:rPr b="1" i="1" lang="de-DE" sz="1800" u="none" cap="none" strike="noStrike">
                <a:solidFill>
                  <a:schemeClr val="dk1"/>
                </a:solidFill>
                <a:latin typeface="Calibri"/>
                <a:ea typeface="Calibri"/>
                <a:cs typeface="Calibri"/>
                <a:sym typeface="Calibri"/>
              </a:rPr>
              <a:t>Beispiel: Hell – Dunkel, Qualität – Quantität</a:t>
            </a:r>
            <a:endParaRPr b="1" i="0" sz="1800" u="none" cap="none" strike="noStrike">
              <a:solidFill>
                <a:schemeClr val="dk1"/>
              </a:solidFill>
              <a:latin typeface="Calibri"/>
              <a:ea typeface="Calibri"/>
              <a:cs typeface="Calibri"/>
              <a:sym typeface="Calibri"/>
            </a:endParaRPr>
          </a:p>
          <a:p>
            <a:pPr indent="-228600" lvl="0" marL="228600" marR="0" rtl="0" algn="l">
              <a:lnSpc>
                <a:spcPct val="120000"/>
              </a:lnSpc>
              <a:spcBef>
                <a:spcPts val="1000"/>
              </a:spcBef>
              <a:spcAft>
                <a:spcPts val="0"/>
              </a:spcAft>
              <a:buClr>
                <a:schemeClr val="dk1"/>
              </a:buClr>
              <a:buSzPts val="1800"/>
              <a:buFont typeface="Arial"/>
              <a:buChar char="•"/>
            </a:pPr>
            <a:r>
              <a:rPr b="0" i="0" lang="de-DE" sz="1800" u="none" cap="none" strike="noStrike">
                <a:solidFill>
                  <a:schemeClr val="dk1"/>
                </a:solidFill>
                <a:latin typeface="Trebuchet MS"/>
                <a:ea typeface="Trebuchet MS"/>
                <a:cs typeface="Trebuchet MS"/>
                <a:sym typeface="Trebuchet MS"/>
              </a:rPr>
              <a:t>Bereiten Sie Umhänge-Schilder vor, auf denen Sie die Bezeichnungen der Elemente schreiben.</a:t>
            </a:r>
            <a:endParaRPr/>
          </a:p>
        </p:txBody>
      </p:sp>
      <p:sp>
        <p:nvSpPr>
          <p:cNvPr id="140" name="Google Shape;140;p8"/>
          <p:cNvSpPr txBox="1"/>
          <p:nvPr/>
        </p:nvSpPr>
        <p:spPr>
          <a:xfrm>
            <a:off x="8835319" y="1443832"/>
            <a:ext cx="3240000" cy="2880000"/>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a:p>
          <a:p>
            <a:pPr indent="0" lvl="0" marL="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Ein Akteur ist eine handelnde Person bzw. Institution. </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Eine Polarität stellt eine abstrakte Prämisse dar.</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Mit dem Begriff „Repräsentanten“ sind sowohl Akteure als auch Polaritäten gemeint.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9"/>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None/>
            </a:pPr>
            <a:r>
              <a:rPr lang="de-DE">
                <a:latin typeface="Calibri"/>
                <a:ea typeface="Calibri"/>
                <a:cs typeface="Calibri"/>
                <a:sym typeface="Calibri"/>
              </a:rPr>
              <a:t>REPRÄSENTANTEN</a:t>
            </a:r>
            <a:endParaRPr/>
          </a:p>
        </p:txBody>
      </p:sp>
      <p:sp>
        <p:nvSpPr>
          <p:cNvPr id="147" name="Google Shape;147;p9"/>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48" name="Google Shape;148;p9"/>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49" name="Google Shape;149;p9"/>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50" name="Google Shape;150;p9"/>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151" name="Google Shape;151;p9"/>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1700"/>
              <a:buFont typeface="Arial"/>
              <a:buNone/>
            </a:pPr>
            <a:r>
              <a:rPr b="1" i="0" lang="de-DE" sz="2000" u="none" cap="none" strike="noStrike">
                <a:solidFill>
                  <a:schemeClr val="dk1"/>
                </a:solidFill>
                <a:latin typeface="Calibri"/>
                <a:ea typeface="Calibri"/>
                <a:cs typeface="Calibri"/>
                <a:sym typeface="Calibri"/>
              </a:rPr>
              <a:t>Was ist zu tun?</a:t>
            </a:r>
            <a:endParaRPr b="1" i="0" sz="2000" u="none" cap="none" strike="noStrike">
              <a:solidFill>
                <a:schemeClr val="dk1"/>
              </a:solidFill>
              <a:latin typeface="Calibri"/>
              <a:ea typeface="Calibri"/>
              <a:cs typeface="Calibri"/>
              <a:sym typeface="Calibri"/>
            </a:endParaRPr>
          </a:p>
          <a:p>
            <a:pPr indent="-228600" lvl="0" marL="228600" marR="0" rtl="0" algn="l">
              <a:lnSpc>
                <a:spcPct val="100000"/>
              </a:lnSpc>
              <a:spcBef>
                <a:spcPts val="1000"/>
              </a:spcBef>
              <a:spcAft>
                <a:spcPts val="0"/>
              </a:spcAft>
              <a:buClr>
                <a:schemeClr val="dk1"/>
              </a:buClr>
              <a:buSzPts val="2400"/>
              <a:buFont typeface="Arial"/>
              <a:buChar char="•"/>
            </a:pPr>
            <a:r>
              <a:rPr b="0" i="0" lang="de-DE" sz="1800" u="none" cap="none" strike="noStrike">
                <a:solidFill>
                  <a:schemeClr val="dk1"/>
                </a:solidFill>
                <a:latin typeface="Calibri"/>
                <a:ea typeface="Calibri"/>
                <a:cs typeface="Calibri"/>
                <a:sym typeface="Calibri"/>
              </a:rPr>
              <a:t>Fragen Sie die Gruppe nach freiwilligen Repräsentanten für die Akteure und Polaritäten.</a:t>
            </a:r>
            <a:endParaRPr b="0" i="0" sz="1800" u="none" cap="none" strike="noStrike">
              <a:solidFill>
                <a:schemeClr val="lt1"/>
              </a:solidFill>
              <a:latin typeface="Trebuchet MS"/>
              <a:ea typeface="Trebuchet MS"/>
              <a:cs typeface="Trebuchet MS"/>
              <a:sym typeface="Trebuchet MS"/>
            </a:endParaRPr>
          </a:p>
          <a:p>
            <a:pPr indent="-228600" lvl="0" marL="228600" marR="0" rtl="0" algn="l">
              <a:lnSpc>
                <a:spcPct val="100000"/>
              </a:lnSpc>
              <a:spcBef>
                <a:spcPts val="1000"/>
              </a:spcBef>
              <a:spcAft>
                <a:spcPts val="0"/>
              </a:spcAft>
              <a:buClr>
                <a:schemeClr val="dk1"/>
              </a:buClr>
              <a:buSzPts val="2400"/>
              <a:buFont typeface="Arial"/>
              <a:buChar char="•"/>
            </a:pPr>
            <a:r>
              <a:rPr b="0" i="0" lang="de-DE" sz="1800" u="none" cap="none" strike="noStrike">
                <a:solidFill>
                  <a:schemeClr val="dk1"/>
                </a:solidFill>
                <a:latin typeface="Calibri"/>
                <a:ea typeface="Calibri"/>
                <a:cs typeface="Calibri"/>
                <a:sym typeface="Calibri"/>
              </a:rPr>
              <a:t>Legen Sie die Umhänge-Schilder verdeckt auf den Fußboden oder den Tisch und lassen Sie die freiwilligen Repräsentanten per Zufall ein Element ziehen und umhängen.</a:t>
            </a:r>
            <a:endParaRPr b="0" i="0" sz="1800" u="none" cap="none" strike="noStrike">
              <a:solidFill>
                <a:schemeClr val="lt1"/>
              </a:solidFill>
              <a:latin typeface="Trebuchet MS"/>
              <a:ea typeface="Trebuchet MS"/>
              <a:cs typeface="Trebuchet MS"/>
              <a:sym typeface="Trebuchet MS"/>
            </a:endParaRPr>
          </a:p>
          <a:p>
            <a:pPr indent="-228600" lvl="0" marL="228600" marR="0" rtl="0" algn="l">
              <a:lnSpc>
                <a:spcPct val="100000"/>
              </a:lnSpc>
              <a:spcBef>
                <a:spcPts val="1000"/>
              </a:spcBef>
              <a:spcAft>
                <a:spcPts val="0"/>
              </a:spcAft>
              <a:buClr>
                <a:schemeClr val="dk1"/>
              </a:buClr>
              <a:buSzPts val="2400"/>
              <a:buFont typeface="Arial"/>
              <a:buChar char="•"/>
            </a:pPr>
            <a:r>
              <a:rPr b="0" i="0" lang="de-DE" sz="1800" u="none" cap="none" strike="noStrike">
                <a:solidFill>
                  <a:schemeClr val="dk1"/>
                </a:solidFill>
                <a:latin typeface="Calibri"/>
                <a:ea typeface="Calibri"/>
                <a:cs typeface="Calibri"/>
                <a:sym typeface="Calibri"/>
              </a:rPr>
              <a:t>Weisen Sie die restliche Gruppe in ihre Rolle als Beobachtende ein:</a:t>
            </a:r>
            <a:br>
              <a:rPr b="0" i="0" lang="de-DE" sz="1800" u="none" cap="none" strike="noStrike">
                <a:solidFill>
                  <a:schemeClr val="dk1"/>
                </a:solidFill>
                <a:latin typeface="Calibri"/>
                <a:ea typeface="Calibri"/>
                <a:cs typeface="Calibri"/>
                <a:sym typeface="Calibri"/>
              </a:rPr>
            </a:br>
            <a:r>
              <a:rPr b="1" i="1" lang="de-DE" sz="1800" u="none" cap="none" strike="noStrike">
                <a:solidFill>
                  <a:schemeClr val="dk1"/>
                </a:solidFill>
                <a:latin typeface="Calibri"/>
                <a:ea typeface="Calibri"/>
                <a:cs typeface="Calibri"/>
                <a:sym typeface="Calibri"/>
              </a:rPr>
              <a:t>siehe Rollenkarte für die Beobachtenden (Blatt 20 und 21)</a:t>
            </a:r>
            <a:br>
              <a:rPr b="0" i="0" lang="de-DE" sz="1800" u="none" cap="none" strike="noStrike">
                <a:solidFill>
                  <a:schemeClr val="dk1"/>
                </a:solidFill>
                <a:latin typeface="Calibri"/>
                <a:ea typeface="Calibri"/>
                <a:cs typeface="Calibri"/>
                <a:sym typeface="Calibri"/>
              </a:rPr>
            </a:br>
            <a:r>
              <a:rPr b="0" i="0" lang="de-DE" sz="1800" u="none" cap="none" strike="noStrike">
                <a:solidFill>
                  <a:schemeClr val="dk1"/>
                </a:solidFill>
                <a:latin typeface="Calibri"/>
                <a:ea typeface="Calibri"/>
                <a:cs typeface="Calibri"/>
                <a:sym typeface="Calibri"/>
              </a:rPr>
              <a:t>und lassen Sie sie in einen Halbkreis setzen.</a:t>
            </a:r>
            <a:endParaRPr b="0" i="0" sz="1800" u="none" cap="none" strike="noStrike">
              <a:solidFill>
                <a:schemeClr val="lt1"/>
              </a:solidFill>
              <a:latin typeface="Trebuchet MS"/>
              <a:ea typeface="Trebuchet MS"/>
              <a:cs typeface="Trebuchet MS"/>
              <a:sym typeface="Trebuchet MS"/>
            </a:endParaRPr>
          </a:p>
        </p:txBody>
      </p:sp>
      <p:sp>
        <p:nvSpPr>
          <p:cNvPr id="152" name="Google Shape;152;p9"/>
          <p:cNvSpPr txBox="1"/>
          <p:nvPr/>
        </p:nvSpPr>
        <p:spPr>
          <a:xfrm>
            <a:off x="8835319" y="1443832"/>
            <a:ext cx="3240000" cy="4656932"/>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Es ist wichtig, dass die Auszubildenden sich freiwillig als Repräsentanten zur Verfügung stellen, da ansonsten die Gefahr innerer Barrieren besteht.</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Ein Akteur ist eine handelnde Person bzw. Institution. </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Eine Polarität stellt eine abstrakte Prämisse dar.</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Mit dem Begriff „Repräsentanten“ sind sowohl Akteure als auch Polaritäten gemeint. </a:t>
            </a:r>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dk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0"/>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VISUALISIERUNG – DAS BILD AUFBAUEN</a:t>
            </a:r>
            <a:endParaRPr/>
          </a:p>
        </p:txBody>
      </p:sp>
      <p:sp>
        <p:nvSpPr>
          <p:cNvPr id="159" name="Google Shape;159;p10"/>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60" name="Google Shape;160;p10"/>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61" name="Google Shape;161;p10"/>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62" name="Google Shape;162;p10"/>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163" name="Google Shape;163;p10"/>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fontScale="92500" lnSpcReduction="10000"/>
          </a:bodyPr>
          <a:lstStyle/>
          <a:p>
            <a:pPr indent="0" lvl="0" marL="0" marR="0" rtl="0" algn="l">
              <a:lnSpc>
                <a:spcPct val="110000"/>
              </a:lnSpc>
              <a:spcBef>
                <a:spcPts val="0"/>
              </a:spcBef>
              <a:spcAft>
                <a:spcPts val="0"/>
              </a:spcAft>
              <a:buClr>
                <a:schemeClr val="dk1"/>
              </a:buClr>
              <a:buSzPct val="70686"/>
              <a:buFont typeface="Arial"/>
              <a:buNone/>
            </a:pPr>
            <a:r>
              <a:rPr b="1" i="0" lang="de-DE" sz="2600" u="none" cap="none" strike="noStrike">
                <a:solidFill>
                  <a:schemeClr val="dk1"/>
                </a:solidFill>
                <a:latin typeface="Calibri"/>
                <a:ea typeface="Calibri"/>
                <a:cs typeface="Calibri"/>
                <a:sym typeface="Calibri"/>
              </a:rPr>
              <a:t>Was ist zu tun?</a:t>
            </a:r>
            <a:endParaRPr b="1" i="0" sz="26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ct val="120120"/>
              <a:buFont typeface="Arial"/>
              <a:buChar char="•"/>
            </a:pPr>
            <a:r>
              <a:rPr b="0" i="0" lang="de-DE" sz="1800" u="none" cap="none" strike="noStrike">
                <a:solidFill>
                  <a:schemeClr val="dk1"/>
                </a:solidFill>
                <a:latin typeface="Calibri"/>
                <a:ea typeface="Calibri"/>
                <a:cs typeface="Calibri"/>
                <a:sym typeface="Calibri"/>
              </a:rPr>
              <a:t>Weisen Sie den Polaritäten einen Stellplatz im offenen Raum zu. </a:t>
            </a:r>
            <a:endParaRPr b="0" i="0" sz="1800" u="none" cap="none" strike="noStrike">
              <a:solidFill>
                <a:schemeClr val="dk1"/>
              </a:solidFill>
              <a:latin typeface="Trebuchet MS"/>
              <a:ea typeface="Trebuchet MS"/>
              <a:cs typeface="Trebuchet MS"/>
              <a:sym typeface="Trebuchet MS"/>
            </a:endParaRPr>
          </a:p>
          <a:p>
            <a:pPr indent="-342900" lvl="0" marL="342900" marR="0" rtl="0" algn="l">
              <a:lnSpc>
                <a:spcPct val="90000"/>
              </a:lnSpc>
              <a:spcBef>
                <a:spcPts val="1000"/>
              </a:spcBef>
              <a:spcAft>
                <a:spcPts val="0"/>
              </a:spcAft>
              <a:buClr>
                <a:schemeClr val="dk1"/>
              </a:buClr>
              <a:buSzPct val="120120"/>
              <a:buFont typeface="Arial"/>
              <a:buAutoNum type="alphaLcPeriod"/>
            </a:pPr>
            <a:r>
              <a:rPr b="0" i="0" lang="de-DE" sz="1800" u="none" cap="none" strike="noStrike">
                <a:solidFill>
                  <a:schemeClr val="dk1"/>
                </a:solidFill>
                <a:latin typeface="Calibri"/>
                <a:ea typeface="Calibri"/>
                <a:cs typeface="Calibri"/>
                <a:sym typeface="Calibri"/>
              </a:rPr>
              <a:t>Zwei Polaritäten bilden</a:t>
            </a:r>
            <a:br>
              <a:rPr b="0" i="0" lang="de-DE" sz="1800" u="none" cap="none" strike="noStrike">
                <a:solidFill>
                  <a:schemeClr val="dk1"/>
                </a:solidFill>
                <a:latin typeface="Calibri"/>
                <a:ea typeface="Calibri"/>
                <a:cs typeface="Calibri"/>
                <a:sym typeface="Calibri"/>
              </a:rPr>
            </a:br>
            <a:r>
              <a:rPr b="0" i="0" lang="de-DE" sz="1800" u="none" cap="none" strike="noStrike">
                <a:solidFill>
                  <a:schemeClr val="dk1"/>
                </a:solidFill>
                <a:latin typeface="Calibri"/>
                <a:ea typeface="Calibri"/>
                <a:cs typeface="Calibri"/>
                <a:sym typeface="Calibri"/>
              </a:rPr>
              <a:t> eine Gerade und stehen </a:t>
            </a:r>
            <a:br>
              <a:rPr b="0" i="0" lang="de-DE" sz="1800" u="none" cap="none" strike="noStrike">
                <a:solidFill>
                  <a:schemeClr val="dk1"/>
                </a:solidFill>
                <a:latin typeface="Calibri"/>
                <a:ea typeface="Calibri"/>
                <a:cs typeface="Calibri"/>
                <a:sym typeface="Calibri"/>
              </a:rPr>
            </a:br>
            <a:r>
              <a:rPr b="0" i="0" lang="de-DE" sz="1800" u="none" cap="none" strike="noStrike">
                <a:solidFill>
                  <a:schemeClr val="dk1"/>
                </a:solidFill>
                <a:latin typeface="Calibri"/>
                <a:ea typeface="Calibri"/>
                <a:cs typeface="Calibri"/>
                <a:sym typeface="Calibri"/>
              </a:rPr>
              <a:t>sich somit gegenüber.</a:t>
            </a:r>
            <a:endParaRPr/>
          </a:p>
          <a:p>
            <a:pPr indent="-342900" lvl="0" marL="342900" marR="0" rtl="0" algn="l">
              <a:lnSpc>
                <a:spcPct val="90000"/>
              </a:lnSpc>
              <a:spcBef>
                <a:spcPts val="1000"/>
              </a:spcBef>
              <a:spcAft>
                <a:spcPts val="0"/>
              </a:spcAft>
              <a:buClr>
                <a:schemeClr val="dk1"/>
              </a:buClr>
              <a:buSzPct val="120120"/>
              <a:buFont typeface="Arial"/>
              <a:buAutoNum type="alphaLcPeriod"/>
            </a:pPr>
            <a:r>
              <a:rPr b="0" i="0" lang="de-DE" sz="1800" u="none" cap="none" strike="noStrike">
                <a:solidFill>
                  <a:schemeClr val="dk1"/>
                </a:solidFill>
                <a:latin typeface="Calibri"/>
                <a:ea typeface="Calibri"/>
                <a:cs typeface="Calibri"/>
                <a:sym typeface="Calibri"/>
              </a:rPr>
              <a:t>Im Fall von vier Polaritäten </a:t>
            </a:r>
            <a:br>
              <a:rPr b="0" i="0" lang="de-DE" sz="1800" u="none" cap="none" strike="noStrike">
                <a:solidFill>
                  <a:schemeClr val="dk1"/>
                </a:solidFill>
                <a:latin typeface="Calibri"/>
                <a:ea typeface="Calibri"/>
                <a:cs typeface="Calibri"/>
                <a:sym typeface="Calibri"/>
              </a:rPr>
            </a:br>
            <a:r>
              <a:rPr b="0" i="0" lang="de-DE" sz="1800" u="none" cap="none" strike="noStrike">
                <a:solidFill>
                  <a:schemeClr val="dk1"/>
                </a:solidFill>
                <a:latin typeface="Calibri"/>
                <a:ea typeface="Calibri"/>
                <a:cs typeface="Calibri"/>
                <a:sym typeface="Calibri"/>
              </a:rPr>
              <a:t>entsteht ein gedrehtes Viereck, </a:t>
            </a:r>
            <a:br>
              <a:rPr b="0" i="0" lang="de-DE" sz="1800" u="none" cap="none" strike="noStrike">
                <a:solidFill>
                  <a:schemeClr val="dk1"/>
                </a:solidFill>
                <a:latin typeface="Calibri"/>
                <a:ea typeface="Calibri"/>
                <a:cs typeface="Calibri"/>
                <a:sym typeface="Calibri"/>
              </a:rPr>
            </a:br>
            <a:r>
              <a:rPr b="0" i="0" lang="de-DE" sz="1800" u="none" cap="none" strike="noStrike">
                <a:solidFill>
                  <a:schemeClr val="dk1"/>
                </a:solidFill>
                <a:latin typeface="Calibri"/>
                <a:ea typeface="Calibri"/>
                <a:cs typeface="Calibri"/>
                <a:sym typeface="Calibri"/>
              </a:rPr>
              <a:t>in dem sich die Elemente ebenfalls </a:t>
            </a:r>
            <a:br>
              <a:rPr b="0" i="0" lang="de-DE" sz="1800" u="none" cap="none" strike="noStrike">
                <a:solidFill>
                  <a:schemeClr val="dk1"/>
                </a:solidFill>
                <a:latin typeface="Calibri"/>
                <a:ea typeface="Calibri"/>
                <a:cs typeface="Calibri"/>
                <a:sym typeface="Calibri"/>
              </a:rPr>
            </a:br>
            <a:r>
              <a:rPr b="0" i="0" lang="de-DE" sz="1800" u="none" cap="none" strike="noStrike">
                <a:solidFill>
                  <a:schemeClr val="dk1"/>
                </a:solidFill>
                <a:latin typeface="Calibri"/>
                <a:ea typeface="Calibri"/>
                <a:cs typeface="Calibri"/>
                <a:sym typeface="Calibri"/>
              </a:rPr>
              <a:t>gegenüber stehen und ihren Blick </a:t>
            </a:r>
            <a:br>
              <a:rPr b="0" i="0" lang="de-DE" sz="1800" u="none" cap="none" strike="noStrike">
                <a:solidFill>
                  <a:schemeClr val="dk1"/>
                </a:solidFill>
                <a:latin typeface="Calibri"/>
                <a:ea typeface="Calibri"/>
                <a:cs typeface="Calibri"/>
                <a:sym typeface="Calibri"/>
              </a:rPr>
            </a:br>
            <a:r>
              <a:rPr b="0" i="0" lang="de-DE" sz="1800" u="none" cap="none" strike="noStrike">
                <a:solidFill>
                  <a:schemeClr val="dk1"/>
                </a:solidFill>
                <a:latin typeface="Calibri"/>
                <a:ea typeface="Calibri"/>
                <a:cs typeface="Calibri"/>
                <a:sym typeface="Calibri"/>
              </a:rPr>
              <a:t>nach innen richten. </a:t>
            </a:r>
            <a:endParaRPr b="0" i="0" sz="1800" u="none" cap="none" strike="noStrike">
              <a:solidFill>
                <a:schemeClr val="lt1"/>
              </a:solidFill>
              <a:latin typeface="Trebuchet MS"/>
              <a:ea typeface="Trebuchet MS"/>
              <a:cs typeface="Trebuchet MS"/>
              <a:sym typeface="Trebuchet MS"/>
            </a:endParaRPr>
          </a:p>
          <a:p>
            <a:pPr indent="-228600" lvl="0" marL="228600" marR="0" rtl="0" algn="l">
              <a:lnSpc>
                <a:spcPct val="90000"/>
              </a:lnSpc>
              <a:spcBef>
                <a:spcPts val="1000"/>
              </a:spcBef>
              <a:spcAft>
                <a:spcPts val="0"/>
              </a:spcAft>
              <a:buClr>
                <a:schemeClr val="dk1"/>
              </a:buClr>
              <a:buSzPct val="120120"/>
              <a:buFont typeface="Arial"/>
              <a:buChar char="•"/>
            </a:pPr>
            <a:r>
              <a:rPr b="0" i="0" lang="de-DE" sz="1800" u="none" cap="none" strike="noStrike">
                <a:solidFill>
                  <a:schemeClr val="dk1"/>
                </a:solidFill>
                <a:latin typeface="Calibri"/>
                <a:ea typeface="Calibri"/>
                <a:cs typeface="Calibri"/>
                <a:sym typeface="Calibri"/>
              </a:rPr>
              <a:t>Fordern Sie die restlichen Akteure nacheinander auf, in den entstandenen Raum einzutreten und sich darin zu bewegen. </a:t>
            </a:r>
            <a:endParaRPr b="0" i="0" sz="1800" u="none" cap="none" strike="noStrike">
              <a:solidFill>
                <a:schemeClr val="dk1"/>
              </a:solidFill>
              <a:latin typeface="Trebuchet MS"/>
              <a:ea typeface="Trebuchet MS"/>
              <a:cs typeface="Trebuchet MS"/>
              <a:sym typeface="Trebuchet MS"/>
            </a:endParaRPr>
          </a:p>
          <a:p>
            <a:pPr indent="0" lvl="1" marL="684213" marR="0" rtl="0" algn="l">
              <a:lnSpc>
                <a:spcPct val="90000"/>
              </a:lnSpc>
              <a:spcBef>
                <a:spcPts val="500"/>
              </a:spcBef>
              <a:spcAft>
                <a:spcPts val="0"/>
              </a:spcAft>
              <a:buClr>
                <a:schemeClr val="dk1"/>
              </a:buClr>
              <a:buSzPct val="108108"/>
              <a:buFont typeface="Arial"/>
              <a:buNone/>
            </a:pPr>
            <a:r>
              <a:rPr b="1" i="1" lang="de-DE" sz="1800" u="none" cap="none" strike="noStrike">
                <a:solidFill>
                  <a:schemeClr val="dk1"/>
                </a:solidFill>
                <a:latin typeface="Calibri"/>
                <a:ea typeface="Calibri"/>
                <a:cs typeface="Calibri"/>
                <a:sym typeface="Calibri"/>
              </a:rPr>
              <a:t>Mögliche Aufforderung:</a:t>
            </a:r>
            <a:endParaRPr b="1" i="0" sz="1800" u="none" cap="none" strike="noStrike">
              <a:solidFill>
                <a:schemeClr val="dk1"/>
              </a:solidFill>
              <a:latin typeface="Calibri"/>
              <a:ea typeface="Calibri"/>
              <a:cs typeface="Calibri"/>
              <a:sym typeface="Calibri"/>
            </a:endParaRPr>
          </a:p>
          <a:p>
            <a:pPr indent="0" lvl="1" marL="684213" marR="0" rtl="0" algn="l">
              <a:lnSpc>
                <a:spcPct val="90000"/>
              </a:lnSpc>
              <a:spcBef>
                <a:spcPts val="500"/>
              </a:spcBef>
              <a:spcAft>
                <a:spcPts val="0"/>
              </a:spcAft>
              <a:buClr>
                <a:schemeClr val="dk1"/>
              </a:buClr>
              <a:buSzPct val="108108"/>
              <a:buFont typeface="Arial"/>
              <a:buNone/>
            </a:pPr>
            <a:r>
              <a:rPr b="1" i="1" lang="de-DE" sz="1800" u="none" cap="none" strike="noStrike">
                <a:solidFill>
                  <a:schemeClr val="dk1"/>
                </a:solidFill>
                <a:latin typeface="Calibri"/>
                <a:ea typeface="Calibri"/>
                <a:cs typeface="Calibri"/>
                <a:sym typeface="Calibri"/>
              </a:rPr>
              <a:t>„Akteur X, betrete nun den Raum und finde für dich einen sicheren und angenehmen Platz. Wenn du ihn gefunden hast, bleibe dort stehen.“</a:t>
            </a:r>
            <a:r>
              <a:rPr b="1" i="0" lang="de-DE" sz="1800" u="none" cap="none" strike="noStrike">
                <a:solidFill>
                  <a:schemeClr val="dk1"/>
                </a:solidFill>
                <a:latin typeface="Calibri"/>
                <a:ea typeface="Calibri"/>
                <a:cs typeface="Calibri"/>
                <a:sym typeface="Calibri"/>
              </a:rPr>
              <a:t> </a:t>
            </a:r>
            <a:endParaRPr/>
          </a:p>
          <a:p>
            <a:pPr indent="0" lvl="1" marL="227013" marR="0" rtl="0" algn="l">
              <a:lnSpc>
                <a:spcPct val="90000"/>
              </a:lnSpc>
              <a:spcBef>
                <a:spcPts val="500"/>
              </a:spcBef>
              <a:spcAft>
                <a:spcPts val="0"/>
              </a:spcAft>
              <a:buClr>
                <a:schemeClr val="dk1"/>
              </a:buClr>
              <a:buSzPct val="120120"/>
              <a:buFont typeface="Arial"/>
              <a:buNone/>
            </a:pPr>
            <a:r>
              <a:rPr b="0" i="0" lang="de-DE" sz="1800" u="none" cap="none" strike="noStrike">
                <a:solidFill>
                  <a:schemeClr val="dk1"/>
                </a:solidFill>
                <a:latin typeface="Calibri"/>
                <a:ea typeface="Calibri"/>
                <a:cs typeface="Calibri"/>
                <a:sym typeface="Calibri"/>
              </a:rPr>
              <a:t>Die Akteure können sich sowohl innerhalb als auch außerhalb des Blickfeldes der Polaritäten positionieren. </a:t>
            </a:r>
            <a:endParaRPr/>
          </a:p>
        </p:txBody>
      </p:sp>
      <p:pic>
        <p:nvPicPr>
          <p:cNvPr id="164" name="Google Shape;164;p10"/>
          <p:cNvPicPr preferRelativeResize="0"/>
          <p:nvPr/>
        </p:nvPicPr>
        <p:blipFill rotWithShape="1">
          <a:blip r:embed="rId3">
            <a:alphaModFix/>
          </a:blip>
          <a:srcRect b="0" l="0" r="0" t="8336"/>
          <a:stretch/>
        </p:blipFill>
        <p:spPr>
          <a:xfrm>
            <a:off x="5597978" y="2875343"/>
            <a:ext cx="1704291" cy="1180340"/>
          </a:xfrm>
          <a:prstGeom prst="rect">
            <a:avLst/>
          </a:prstGeom>
          <a:noFill/>
          <a:ln>
            <a:noFill/>
          </a:ln>
        </p:spPr>
      </p:pic>
      <p:pic>
        <p:nvPicPr>
          <p:cNvPr id="165" name="Google Shape;165;p10"/>
          <p:cNvPicPr preferRelativeResize="0"/>
          <p:nvPr/>
        </p:nvPicPr>
        <p:blipFill rotWithShape="1">
          <a:blip r:embed="rId4">
            <a:alphaModFix/>
          </a:blip>
          <a:srcRect b="0" l="0" r="0" t="8882"/>
          <a:stretch/>
        </p:blipFill>
        <p:spPr>
          <a:xfrm>
            <a:off x="4098362" y="2238176"/>
            <a:ext cx="1447800" cy="1180340"/>
          </a:xfrm>
          <a:prstGeom prst="rect">
            <a:avLst/>
          </a:prstGeom>
          <a:noFill/>
          <a:ln>
            <a:noFill/>
          </a:ln>
        </p:spPr>
      </p:pic>
      <p:sp>
        <p:nvSpPr>
          <p:cNvPr id="166" name="Google Shape;166;p10"/>
          <p:cNvSpPr txBox="1"/>
          <p:nvPr/>
        </p:nvSpPr>
        <p:spPr>
          <a:xfrm>
            <a:off x="8835319" y="1443832"/>
            <a:ext cx="3240000" cy="4562896"/>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Sprechen Sie die Akteure nicht mit ihrem realen Namen an, sondern mit ihrer Rolle.</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Hiermit wird die Abgrenzung zwischen Realität und Visualisierung deutlich.</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Geben Sie den Akteuren Zeit, die Atmosphäre sowie die anderen Akteure auf sich wirken zu lassen und diese wahrzunehmen.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Achten Sie darauf, dass die restliche Gruppe ihren Beobachtungsauftrag wahrnimmt.</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1"/>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VISUALISIERUNG – DAS BILD AUFBAUEN</a:t>
            </a:r>
            <a:endParaRPr/>
          </a:p>
        </p:txBody>
      </p:sp>
      <p:sp>
        <p:nvSpPr>
          <p:cNvPr id="173" name="Google Shape;173;p11"/>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74" name="Google Shape;174;p11"/>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75" name="Google Shape;175;p11"/>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76" name="Google Shape;176;p11"/>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177" name="Google Shape;177;p11"/>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fontScale="92500" lnSpcReduction="10000"/>
          </a:bodyPr>
          <a:lstStyle/>
          <a:p>
            <a:pPr indent="0" lvl="0" marL="0" marR="0" rtl="0" algn="l">
              <a:lnSpc>
                <a:spcPct val="90000"/>
              </a:lnSpc>
              <a:spcBef>
                <a:spcPts val="0"/>
              </a:spcBef>
              <a:spcAft>
                <a:spcPts val="0"/>
              </a:spcAft>
              <a:buClr>
                <a:schemeClr val="dk1"/>
              </a:buClr>
              <a:buSzPct val="91891"/>
              <a:buFont typeface="Arial"/>
              <a:buNone/>
            </a:pPr>
            <a:r>
              <a:rPr b="1" i="0" lang="de-DE" sz="2000" u="none" cap="none" strike="noStrike">
                <a:solidFill>
                  <a:schemeClr val="dk1"/>
                </a:solidFill>
                <a:latin typeface="Calibri"/>
                <a:ea typeface="Calibri"/>
                <a:cs typeface="Calibri"/>
                <a:sym typeface="Calibri"/>
              </a:rPr>
              <a:t>Was ist zu tun?</a:t>
            </a:r>
            <a:endParaRPr b="1" i="0" sz="2000" u="none" cap="none" strike="noStrike">
              <a:solidFill>
                <a:schemeClr val="dk1"/>
              </a:solidFill>
              <a:latin typeface="Calibri"/>
              <a:ea typeface="Calibri"/>
              <a:cs typeface="Calibri"/>
              <a:sym typeface="Calibri"/>
            </a:endParaRPr>
          </a:p>
          <a:p>
            <a:pPr indent="-228600" lvl="0" marL="228600" marR="0" rtl="0" algn="l">
              <a:lnSpc>
                <a:spcPct val="100000"/>
              </a:lnSpc>
              <a:spcBef>
                <a:spcPts val="1000"/>
              </a:spcBef>
              <a:spcAft>
                <a:spcPts val="0"/>
              </a:spcAft>
              <a:buClr>
                <a:schemeClr val="dk1"/>
              </a:buClr>
              <a:buSzPct val="108108"/>
              <a:buFont typeface="Arial"/>
              <a:buChar char="•"/>
            </a:pPr>
            <a:r>
              <a:rPr b="0" i="0" lang="de-DE" sz="1900" u="none" cap="none" strike="noStrike">
                <a:solidFill>
                  <a:schemeClr val="dk1"/>
                </a:solidFill>
                <a:latin typeface="Calibri"/>
                <a:ea typeface="Calibri"/>
                <a:cs typeface="Calibri"/>
                <a:sym typeface="Calibri"/>
              </a:rPr>
              <a:t>Wenn sich alle Akteure positioniert haben, beginnen Sie, die Polaritäten sowie die Akteure nach ihrem Wohlbefinden im Raum zu fragen.</a:t>
            </a:r>
            <a:endParaRPr b="0" i="0" sz="1900" u="none" cap="none" strike="noStrike">
              <a:solidFill>
                <a:schemeClr val="lt1"/>
              </a:solidFill>
              <a:latin typeface="Calibri"/>
              <a:ea typeface="Calibri"/>
              <a:cs typeface="Calibri"/>
              <a:sym typeface="Calibri"/>
            </a:endParaRPr>
          </a:p>
          <a:p>
            <a:pPr indent="0" lvl="1" marL="457200" marR="0" rtl="0" algn="l">
              <a:lnSpc>
                <a:spcPct val="100000"/>
              </a:lnSpc>
              <a:spcBef>
                <a:spcPts val="500"/>
              </a:spcBef>
              <a:spcAft>
                <a:spcPts val="0"/>
              </a:spcAft>
              <a:buClr>
                <a:schemeClr val="dk1"/>
              </a:buClr>
              <a:buSzPct val="96728"/>
              <a:buFont typeface="Arial"/>
              <a:buNone/>
            </a:pPr>
            <a:r>
              <a:rPr b="1" i="1" lang="de-DE" sz="1900" u="none" cap="none" strike="noStrike">
                <a:solidFill>
                  <a:schemeClr val="dk1"/>
                </a:solidFill>
                <a:latin typeface="Calibri"/>
                <a:ea typeface="Calibri"/>
                <a:cs typeface="Calibri"/>
                <a:sym typeface="Calibri"/>
              </a:rPr>
              <a:t>Mögliche Fragen:</a:t>
            </a:r>
            <a:endParaRPr b="1" i="0" sz="1900" u="none" cap="none" strike="noStrike">
              <a:solidFill>
                <a:schemeClr val="dk1"/>
              </a:solidFill>
              <a:latin typeface="Calibri"/>
              <a:ea typeface="Calibri"/>
              <a:cs typeface="Calibri"/>
              <a:sym typeface="Calibri"/>
            </a:endParaRPr>
          </a:p>
          <a:p>
            <a:pPr indent="0" lvl="1" marL="457200" marR="0" rtl="0" algn="l">
              <a:lnSpc>
                <a:spcPct val="100000"/>
              </a:lnSpc>
              <a:spcBef>
                <a:spcPts val="500"/>
              </a:spcBef>
              <a:spcAft>
                <a:spcPts val="0"/>
              </a:spcAft>
              <a:buClr>
                <a:schemeClr val="dk1"/>
              </a:buClr>
              <a:buSzPct val="96728"/>
              <a:buFont typeface="Arial"/>
              <a:buNone/>
            </a:pPr>
            <a:r>
              <a:rPr b="1" i="1" lang="de-DE" sz="1900" u="none" cap="none" strike="noStrike">
                <a:solidFill>
                  <a:schemeClr val="dk1"/>
                </a:solidFill>
                <a:latin typeface="Calibri"/>
                <a:ea typeface="Calibri"/>
                <a:cs typeface="Calibri"/>
                <a:sym typeface="Calibri"/>
              </a:rPr>
              <a:t>„Akteur X, wie sicher hast du deinen Platz </a:t>
            </a:r>
            <a:br>
              <a:rPr b="1" i="1" lang="de-DE" sz="1900" u="none" cap="none" strike="noStrike">
                <a:solidFill>
                  <a:schemeClr val="dk1"/>
                </a:solidFill>
                <a:latin typeface="Calibri"/>
                <a:ea typeface="Calibri"/>
                <a:cs typeface="Calibri"/>
                <a:sym typeface="Calibri"/>
              </a:rPr>
            </a:br>
            <a:r>
              <a:rPr b="1" i="1" lang="de-DE" sz="1900" u="none" cap="none" strike="noStrike">
                <a:solidFill>
                  <a:schemeClr val="dk1"/>
                </a:solidFill>
                <a:latin typeface="Calibri"/>
                <a:ea typeface="Calibri"/>
                <a:cs typeface="Calibri"/>
                <a:sym typeface="Calibri"/>
              </a:rPr>
              <a:t>auf einer Skala von 1-10 gefunden?“</a:t>
            </a:r>
            <a:endParaRPr b="1" i="0" sz="1900" u="none" cap="none" strike="noStrike">
              <a:solidFill>
                <a:schemeClr val="dk1"/>
              </a:solidFill>
              <a:latin typeface="Calibri"/>
              <a:ea typeface="Calibri"/>
              <a:cs typeface="Calibri"/>
              <a:sym typeface="Calibri"/>
            </a:endParaRPr>
          </a:p>
          <a:p>
            <a:pPr indent="0" lvl="1" marL="457200" marR="0" rtl="0" algn="l">
              <a:lnSpc>
                <a:spcPct val="100000"/>
              </a:lnSpc>
              <a:spcBef>
                <a:spcPts val="500"/>
              </a:spcBef>
              <a:spcAft>
                <a:spcPts val="0"/>
              </a:spcAft>
              <a:buClr>
                <a:schemeClr val="dk1"/>
              </a:buClr>
              <a:buSzPct val="96728"/>
              <a:buFont typeface="Arial"/>
              <a:buNone/>
            </a:pPr>
            <a:r>
              <a:rPr b="1" i="1" lang="de-DE" sz="1900" u="none" cap="none" strike="noStrike">
                <a:solidFill>
                  <a:schemeClr val="dk1"/>
                </a:solidFill>
                <a:latin typeface="Calibri"/>
                <a:ea typeface="Calibri"/>
                <a:cs typeface="Calibri"/>
                <a:sym typeface="Calibri"/>
              </a:rPr>
              <a:t>„Polarität X, wie sicher fühlst du dich </a:t>
            </a:r>
            <a:br>
              <a:rPr b="1" i="1" lang="de-DE" sz="1900" u="none" cap="none" strike="noStrike">
                <a:solidFill>
                  <a:schemeClr val="dk1"/>
                </a:solidFill>
                <a:latin typeface="Calibri"/>
                <a:ea typeface="Calibri"/>
                <a:cs typeface="Calibri"/>
                <a:sym typeface="Calibri"/>
              </a:rPr>
            </a:br>
            <a:r>
              <a:rPr b="1" i="1" lang="de-DE" sz="1900" u="none" cap="none" strike="noStrike">
                <a:solidFill>
                  <a:schemeClr val="dk1"/>
                </a:solidFill>
                <a:latin typeface="Calibri"/>
                <a:ea typeface="Calibri"/>
                <a:cs typeface="Calibri"/>
                <a:sym typeface="Calibri"/>
              </a:rPr>
              <a:t>auf deinem Platz auf einer Skala von 1-10?“</a:t>
            </a:r>
            <a:endParaRPr b="1" i="0" sz="1900" u="none" cap="none" strike="noStrike">
              <a:solidFill>
                <a:schemeClr val="dk1"/>
              </a:solidFill>
              <a:latin typeface="Calibri"/>
              <a:ea typeface="Calibri"/>
              <a:cs typeface="Calibri"/>
              <a:sym typeface="Calibri"/>
            </a:endParaRPr>
          </a:p>
          <a:p>
            <a:pPr indent="-228600" lvl="0" marL="228600" marR="0" rtl="0" algn="l">
              <a:lnSpc>
                <a:spcPct val="100000"/>
              </a:lnSpc>
              <a:spcBef>
                <a:spcPts val="1000"/>
              </a:spcBef>
              <a:spcAft>
                <a:spcPts val="0"/>
              </a:spcAft>
              <a:buClr>
                <a:schemeClr val="dk1"/>
              </a:buClr>
              <a:buSzPct val="108108"/>
              <a:buFont typeface="Arial"/>
              <a:buChar char="•"/>
            </a:pPr>
            <a:r>
              <a:rPr b="0" i="0" lang="de-DE" sz="1900" u="none" cap="none" strike="noStrike">
                <a:solidFill>
                  <a:schemeClr val="dk1"/>
                </a:solidFill>
                <a:latin typeface="Calibri"/>
                <a:ea typeface="Calibri"/>
                <a:cs typeface="Calibri"/>
                <a:sym typeface="Calibri"/>
              </a:rPr>
              <a:t>Ergänzen Sie die Abfrage nach dem Wohlbefinden </a:t>
            </a:r>
            <a:br>
              <a:rPr b="0" i="0" lang="de-DE" sz="1900" u="none" cap="none" strike="noStrike">
                <a:solidFill>
                  <a:schemeClr val="dk1"/>
                </a:solidFill>
                <a:latin typeface="Calibri"/>
                <a:ea typeface="Calibri"/>
                <a:cs typeface="Calibri"/>
                <a:sym typeface="Calibri"/>
              </a:rPr>
            </a:br>
            <a:r>
              <a:rPr b="0" i="0" lang="de-DE" sz="1900" u="none" cap="none" strike="noStrike">
                <a:solidFill>
                  <a:schemeClr val="dk1"/>
                </a:solidFill>
                <a:latin typeface="Calibri"/>
                <a:ea typeface="Calibri"/>
                <a:cs typeface="Calibri"/>
                <a:sym typeface="Calibri"/>
              </a:rPr>
              <a:t>durch die Nachfrage, warum sich die Akteure für </a:t>
            </a:r>
            <a:br>
              <a:rPr b="0" i="0" lang="de-DE" sz="1900" u="none" cap="none" strike="noStrike">
                <a:solidFill>
                  <a:schemeClr val="dk1"/>
                </a:solidFill>
                <a:latin typeface="Calibri"/>
                <a:ea typeface="Calibri"/>
                <a:cs typeface="Calibri"/>
                <a:sym typeface="Calibri"/>
              </a:rPr>
            </a:br>
            <a:r>
              <a:rPr b="0" i="0" lang="de-DE" sz="1900" u="none" cap="none" strike="noStrike">
                <a:solidFill>
                  <a:schemeClr val="dk1"/>
                </a:solidFill>
                <a:latin typeface="Calibri"/>
                <a:ea typeface="Calibri"/>
                <a:cs typeface="Calibri"/>
                <a:sym typeface="Calibri"/>
              </a:rPr>
              <a:t>diese Zahl entschieden haben.</a:t>
            </a:r>
            <a:endParaRPr b="0" i="0" sz="1900" u="none" cap="none" strike="noStrike">
              <a:solidFill>
                <a:schemeClr val="lt1"/>
              </a:solidFill>
              <a:latin typeface="Calibri"/>
              <a:ea typeface="Calibri"/>
              <a:cs typeface="Calibri"/>
              <a:sym typeface="Calibri"/>
            </a:endParaRPr>
          </a:p>
          <a:p>
            <a:pPr indent="0" lvl="2" marL="457200" marR="0" rtl="0" algn="l">
              <a:lnSpc>
                <a:spcPct val="100000"/>
              </a:lnSpc>
              <a:spcBef>
                <a:spcPts val="1000"/>
              </a:spcBef>
              <a:spcAft>
                <a:spcPts val="0"/>
              </a:spcAft>
              <a:buClr>
                <a:schemeClr val="dk1"/>
              </a:buClr>
              <a:buSzPct val="96728"/>
              <a:buFont typeface="Arial"/>
              <a:buNone/>
            </a:pPr>
            <a:r>
              <a:rPr b="1" i="1" lang="de-DE" sz="1900" u="none" cap="none" strike="noStrike">
                <a:solidFill>
                  <a:schemeClr val="dk1"/>
                </a:solidFill>
                <a:latin typeface="Calibri"/>
                <a:ea typeface="Calibri"/>
                <a:cs typeface="Calibri"/>
                <a:sym typeface="Calibri"/>
              </a:rPr>
              <a:t>Mögliche Frage:</a:t>
            </a:r>
            <a:endParaRPr b="1" i="0" sz="1900" u="none" cap="none" strike="noStrike">
              <a:solidFill>
                <a:schemeClr val="dk1"/>
              </a:solidFill>
              <a:latin typeface="Calibri"/>
              <a:ea typeface="Calibri"/>
              <a:cs typeface="Calibri"/>
              <a:sym typeface="Calibri"/>
            </a:endParaRPr>
          </a:p>
          <a:p>
            <a:pPr indent="0" lvl="2" marL="457200" marR="0" rtl="0" algn="l">
              <a:lnSpc>
                <a:spcPct val="100000"/>
              </a:lnSpc>
              <a:spcBef>
                <a:spcPts val="0"/>
              </a:spcBef>
              <a:spcAft>
                <a:spcPts val="0"/>
              </a:spcAft>
              <a:buClr>
                <a:schemeClr val="dk1"/>
              </a:buClr>
              <a:buSzPct val="96728"/>
              <a:buFont typeface="Arial"/>
              <a:buNone/>
            </a:pPr>
            <a:r>
              <a:rPr b="1" i="1" lang="de-DE" sz="1900" u="none" cap="none" strike="noStrike">
                <a:solidFill>
                  <a:schemeClr val="dk1"/>
                </a:solidFill>
                <a:latin typeface="Calibri"/>
                <a:ea typeface="Calibri"/>
                <a:cs typeface="Calibri"/>
                <a:sym typeface="Calibri"/>
              </a:rPr>
              <a:t>„Warum hast du dich für diese Zahl entschieden?“</a:t>
            </a:r>
            <a:endParaRPr b="1" i="0" sz="1900" u="none" cap="none" strike="noStrike">
              <a:solidFill>
                <a:schemeClr val="dk1"/>
              </a:solidFill>
              <a:latin typeface="Calibri"/>
              <a:ea typeface="Calibri"/>
              <a:cs typeface="Calibri"/>
              <a:sym typeface="Calibri"/>
            </a:endParaRPr>
          </a:p>
          <a:p>
            <a:pPr indent="-227013" lvl="1" marL="227013" marR="0" rtl="0" algn="l">
              <a:lnSpc>
                <a:spcPct val="100000"/>
              </a:lnSpc>
              <a:spcBef>
                <a:spcPts val="1000"/>
              </a:spcBef>
              <a:spcAft>
                <a:spcPts val="0"/>
              </a:spcAft>
              <a:buClr>
                <a:schemeClr val="dk1"/>
              </a:buClr>
              <a:buSzPct val="108108"/>
              <a:buFont typeface="Arial"/>
              <a:buChar char="•"/>
            </a:pPr>
            <a:r>
              <a:rPr b="0" i="0" lang="de-DE" sz="1900" u="none" cap="none" strike="noStrike">
                <a:solidFill>
                  <a:schemeClr val="dk1"/>
                </a:solidFill>
                <a:latin typeface="Calibri"/>
                <a:ea typeface="Calibri"/>
                <a:cs typeface="Calibri"/>
                <a:sym typeface="Calibri"/>
              </a:rPr>
              <a:t>Fordern Sie die Repräsentanten ggf. auf, </a:t>
            </a:r>
            <a:br>
              <a:rPr b="0" i="0" lang="de-DE" sz="1900" u="none" cap="none" strike="noStrike">
                <a:solidFill>
                  <a:schemeClr val="dk1"/>
                </a:solidFill>
                <a:latin typeface="Calibri"/>
                <a:ea typeface="Calibri"/>
                <a:cs typeface="Calibri"/>
                <a:sym typeface="Calibri"/>
              </a:rPr>
            </a:br>
            <a:r>
              <a:rPr b="0" i="0" lang="de-DE" sz="1900" u="none" cap="none" strike="noStrike">
                <a:solidFill>
                  <a:schemeClr val="dk1"/>
                </a:solidFill>
                <a:latin typeface="Calibri"/>
                <a:ea typeface="Calibri"/>
                <a:cs typeface="Calibri"/>
                <a:sym typeface="Calibri"/>
              </a:rPr>
              <a:t>ihre Wahrnehmung mithilfe von Adjektiven zu beschreiben.</a:t>
            </a:r>
            <a:endParaRPr/>
          </a:p>
        </p:txBody>
      </p:sp>
      <p:sp>
        <p:nvSpPr>
          <p:cNvPr id="178" name="Google Shape;178;p11"/>
          <p:cNvSpPr txBox="1"/>
          <p:nvPr/>
        </p:nvSpPr>
        <p:spPr>
          <a:xfrm>
            <a:off x="8835319" y="1443832"/>
            <a:ext cx="3240000" cy="4562896"/>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Sprechen Sie die Akteure nicht mit ihrem realen Namen an, sondern mit ihrer Rolle.</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Hiermit wird die Abgrenzung zwischen Realität und Visualisierung deutlich.</a:t>
            </a:r>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Geben Sie den Akteuren Zeit, die Atmosphäre sowie die anderen Akteure auf sich wirken zu lassen und diese wahrzunehmen.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1800"/>
              <a:buFont typeface="Arial"/>
              <a:buChar char="•"/>
            </a:pPr>
            <a:r>
              <a:rPr b="0" i="0" lang="de-DE" sz="1800" u="none" cap="none" strike="noStrike">
                <a:solidFill>
                  <a:schemeClr val="dk1"/>
                </a:solidFill>
                <a:latin typeface="Calibri"/>
                <a:ea typeface="Calibri"/>
                <a:cs typeface="Calibri"/>
                <a:sym typeface="Calibri"/>
              </a:rPr>
              <a:t>Achten Sie darauf, dass die restliche Gruppe ihren Beobachtungsauftrag wahrnimmt.</a:t>
            </a:r>
            <a:endParaRPr b="0" i="0" sz="1800" u="none" cap="none" strike="noStrike">
              <a:solidFill>
                <a:schemeClr val="dk1"/>
              </a:solidFill>
              <a:latin typeface="Calibri"/>
              <a:ea typeface="Calibri"/>
              <a:cs typeface="Calibri"/>
              <a:sym typeface="Calibri"/>
            </a:endParaRPr>
          </a:p>
        </p:txBody>
      </p:sp>
      <p:pic>
        <p:nvPicPr>
          <p:cNvPr id="179" name="Google Shape;179;p11"/>
          <p:cNvPicPr preferRelativeResize="0"/>
          <p:nvPr/>
        </p:nvPicPr>
        <p:blipFill rotWithShape="1">
          <a:blip r:embed="rId3">
            <a:alphaModFix/>
          </a:blip>
          <a:srcRect b="0" l="0" r="0" t="0"/>
          <a:stretch/>
        </p:blipFill>
        <p:spPr>
          <a:xfrm>
            <a:off x="5849239" y="2608991"/>
            <a:ext cx="1784195" cy="1941624"/>
          </a:xfrm>
          <a:prstGeom prst="round2DiagRect">
            <a:avLst>
              <a:gd fmla="val 45417" name="adj1"/>
              <a:gd fmla="val 0" name="adj2"/>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8"/>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000000"/>
              </a:buClr>
              <a:buSzPts val="1800"/>
              <a:buNone/>
            </a:pPr>
            <a:r>
              <a:rPr lang="de-DE">
                <a:latin typeface="Calibri"/>
                <a:ea typeface="Calibri"/>
                <a:cs typeface="Calibri"/>
                <a:sym typeface="Calibri"/>
              </a:rPr>
              <a:t>VISUALISIERUNG – DAS BILD ENTWICKELN</a:t>
            </a:r>
            <a:endParaRPr/>
          </a:p>
        </p:txBody>
      </p:sp>
      <p:sp>
        <p:nvSpPr>
          <p:cNvPr id="186" name="Google Shape;186;p18"/>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87" name="Google Shape;187;p18"/>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88" name="Google Shape;188;p18"/>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p>
            <a:pPr indent="-233363" lvl="0" marL="233363" rtl="0" algn="l">
              <a:lnSpc>
                <a:spcPct val="110000"/>
              </a:lnSpc>
              <a:spcBef>
                <a:spcPts val="0"/>
              </a:spcBef>
              <a:spcAft>
                <a:spcPts val="0"/>
              </a:spcAft>
              <a:buClr>
                <a:srgbClr val="888888"/>
              </a:buClr>
              <a:buSzPts val="1200"/>
              <a:buNone/>
            </a:pPr>
            <a:r>
              <a:t/>
            </a:r>
            <a:endParaRPr/>
          </a:p>
        </p:txBody>
      </p:sp>
      <p:sp>
        <p:nvSpPr>
          <p:cNvPr id="189" name="Google Shape;189;p18"/>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7F7F7F"/>
              </a:buClr>
              <a:buSzPts val="1800"/>
              <a:buFont typeface="Calibri"/>
              <a:buNone/>
            </a:pPr>
            <a:r>
              <a:rPr lang="de-DE"/>
              <a:t>PABBNE - Hantke und Scharp Zielkonfklikte &amp; Wiedersprüche</a:t>
            </a:r>
            <a:endParaRPr/>
          </a:p>
        </p:txBody>
      </p:sp>
      <p:sp>
        <p:nvSpPr>
          <p:cNvPr id="190" name="Google Shape;190;p18"/>
          <p:cNvSpPr txBox="1"/>
          <p:nvPr/>
        </p:nvSpPr>
        <p:spPr>
          <a:xfrm>
            <a:off x="360000" y="1443832"/>
            <a:ext cx="7855744" cy="4656932"/>
          </a:xfrm>
          <a:prstGeom prst="rect">
            <a:avLst/>
          </a:prstGeom>
          <a:solidFill>
            <a:srgbClr val="FFC000"/>
          </a:solidFill>
          <a:ln cap="flat" cmpd="sng" w="9525">
            <a:solidFill>
              <a:srgbClr val="833C0B"/>
            </a:solidFill>
            <a:prstDash val="solid"/>
            <a:round/>
            <a:headEnd len="sm" w="sm" type="none"/>
            <a:tailEnd len="sm" w="sm" type="none"/>
          </a:ln>
        </p:spPr>
        <p:txBody>
          <a:bodyPr anchorCtr="0" anchor="t" bIns="45700" lIns="91425" spcFirstLastPara="1" rIns="91425" wrap="square" tIns="45700">
            <a:normAutofit fontScale="85000" lnSpcReduction="10000"/>
          </a:bodyPr>
          <a:lstStyle/>
          <a:p>
            <a:pPr indent="0" lvl="0" marL="0" marR="0" rtl="0" algn="l">
              <a:lnSpc>
                <a:spcPct val="100000"/>
              </a:lnSpc>
              <a:spcBef>
                <a:spcPts val="0"/>
              </a:spcBef>
              <a:spcAft>
                <a:spcPts val="0"/>
              </a:spcAft>
              <a:buClr>
                <a:schemeClr val="dk1"/>
              </a:buClr>
              <a:buSzPct val="90909"/>
              <a:buFont typeface="Arial"/>
              <a:buNone/>
            </a:pPr>
            <a:r>
              <a:rPr b="1" i="0" lang="de-DE" sz="2200" u="none" cap="none" strike="noStrike">
                <a:solidFill>
                  <a:schemeClr val="dk1"/>
                </a:solidFill>
                <a:latin typeface="Calibri"/>
                <a:ea typeface="Calibri"/>
                <a:cs typeface="Calibri"/>
                <a:sym typeface="Calibri"/>
              </a:rPr>
              <a:t>Was ist zu tun?</a:t>
            </a:r>
            <a:endParaRPr b="1" i="0" sz="2200" u="none" cap="none" strike="noStrike">
              <a:solidFill>
                <a:schemeClr val="lt1"/>
              </a:solidFill>
              <a:latin typeface="Trebuchet MS"/>
              <a:ea typeface="Trebuchet MS"/>
              <a:cs typeface="Trebuchet MS"/>
              <a:sym typeface="Trebuchet MS"/>
            </a:endParaRPr>
          </a:p>
          <a:p>
            <a:pPr indent="-228600" lvl="0" marL="228600" marR="0" rtl="0" algn="l">
              <a:lnSpc>
                <a:spcPct val="100000"/>
              </a:lnSpc>
              <a:spcBef>
                <a:spcPts val="1000"/>
              </a:spcBef>
              <a:spcAft>
                <a:spcPts val="0"/>
              </a:spcAft>
              <a:buClr>
                <a:schemeClr val="dk1"/>
              </a:buClr>
              <a:buSzPct val="105263"/>
              <a:buFont typeface="Arial"/>
              <a:buChar char="•"/>
            </a:pPr>
            <a:r>
              <a:rPr b="0" i="0" lang="de-DE" sz="1900" u="none" cap="none" strike="noStrike">
                <a:solidFill>
                  <a:schemeClr val="dk1"/>
                </a:solidFill>
                <a:latin typeface="Calibri"/>
                <a:ea typeface="Calibri"/>
                <a:cs typeface="Calibri"/>
                <a:sym typeface="Calibri"/>
              </a:rPr>
              <a:t>Nachdem alle Repräsentanten nach ihrem Wohlbefinden befragt wurden, wird nun den Akteuren mit der niedrigsten Bewertung ein Platzwechsel angeboten. </a:t>
            </a:r>
            <a:endParaRPr b="0" i="0" sz="1900" u="none" cap="none" strike="noStrike">
              <a:solidFill>
                <a:schemeClr val="lt1"/>
              </a:solidFill>
              <a:latin typeface="Calibri"/>
              <a:ea typeface="Calibri"/>
              <a:cs typeface="Calibri"/>
              <a:sym typeface="Calibri"/>
            </a:endParaRPr>
          </a:p>
          <a:p>
            <a:pPr indent="0" lvl="1" marL="457200" marR="0" rtl="0" algn="l">
              <a:lnSpc>
                <a:spcPct val="100000"/>
              </a:lnSpc>
              <a:spcBef>
                <a:spcPts val="500"/>
              </a:spcBef>
              <a:spcAft>
                <a:spcPts val="0"/>
              </a:spcAft>
              <a:buClr>
                <a:schemeClr val="dk1"/>
              </a:buClr>
              <a:buSzPct val="92879"/>
              <a:buFont typeface="Arial"/>
              <a:buNone/>
            </a:pPr>
            <a:r>
              <a:rPr b="1" i="1" lang="de-DE" sz="1900" u="none" cap="none" strike="noStrike">
                <a:solidFill>
                  <a:schemeClr val="dk1"/>
                </a:solidFill>
                <a:latin typeface="Calibri"/>
                <a:ea typeface="Calibri"/>
                <a:cs typeface="Calibri"/>
                <a:sym typeface="Calibri"/>
              </a:rPr>
              <a:t>Mögliche Frage:</a:t>
            </a:r>
            <a:endParaRPr b="1" i="0" sz="1900" u="none" cap="none" strike="noStrike">
              <a:solidFill>
                <a:schemeClr val="dk1"/>
              </a:solidFill>
              <a:latin typeface="Calibri"/>
              <a:ea typeface="Calibri"/>
              <a:cs typeface="Calibri"/>
              <a:sym typeface="Calibri"/>
            </a:endParaRPr>
          </a:p>
          <a:p>
            <a:pPr indent="0" lvl="1" marL="457200" marR="0" rtl="0" algn="l">
              <a:lnSpc>
                <a:spcPct val="100000"/>
              </a:lnSpc>
              <a:spcBef>
                <a:spcPts val="500"/>
              </a:spcBef>
              <a:spcAft>
                <a:spcPts val="0"/>
              </a:spcAft>
              <a:buClr>
                <a:schemeClr val="dk1"/>
              </a:buClr>
              <a:buSzPct val="92879"/>
              <a:buFont typeface="Arial"/>
              <a:buNone/>
            </a:pPr>
            <a:r>
              <a:rPr b="1" i="1" lang="de-DE" sz="1900" u="none" cap="none" strike="noStrike">
                <a:solidFill>
                  <a:schemeClr val="dk1"/>
                </a:solidFill>
                <a:latin typeface="Calibri"/>
                <a:ea typeface="Calibri"/>
                <a:cs typeface="Calibri"/>
                <a:sym typeface="Calibri"/>
              </a:rPr>
              <a:t>„Akteur X, du hast eine (Zahl) genannt, möchtest du deine Position ändern?“</a:t>
            </a:r>
            <a:endParaRPr b="1" i="0" sz="1900" u="none" cap="none" strike="noStrike">
              <a:solidFill>
                <a:schemeClr val="dk1"/>
              </a:solidFill>
              <a:latin typeface="Calibri"/>
              <a:ea typeface="Calibri"/>
              <a:cs typeface="Calibri"/>
              <a:sym typeface="Calibri"/>
            </a:endParaRPr>
          </a:p>
          <a:p>
            <a:pPr indent="0" lvl="1" marL="227013" marR="0" rtl="0" algn="l">
              <a:lnSpc>
                <a:spcPct val="100000"/>
              </a:lnSpc>
              <a:spcBef>
                <a:spcPts val="500"/>
              </a:spcBef>
              <a:spcAft>
                <a:spcPts val="0"/>
              </a:spcAft>
              <a:buClr>
                <a:schemeClr val="dk1"/>
              </a:buClr>
              <a:buSzPct val="105263"/>
              <a:buFont typeface="Arial"/>
              <a:buNone/>
            </a:pPr>
            <a:r>
              <a:rPr b="0" i="0" lang="de-DE" sz="1900" u="none" cap="none" strike="noStrike">
                <a:solidFill>
                  <a:schemeClr val="dk1"/>
                </a:solidFill>
                <a:latin typeface="Calibri"/>
                <a:ea typeface="Calibri"/>
                <a:cs typeface="Calibri"/>
                <a:sym typeface="Calibri"/>
              </a:rPr>
              <a:t>Der Akteur kann sich nun erneut frei im Raum bewegen und sich einen neuen Platz suchen. Die Polaritäten dürfen ihren Platz nicht wechseln, da sie </a:t>
            </a:r>
            <a:br>
              <a:rPr b="0" i="0" lang="de-DE" sz="1900" u="none" cap="none" strike="noStrike">
                <a:solidFill>
                  <a:schemeClr val="dk1"/>
                </a:solidFill>
                <a:latin typeface="Calibri"/>
                <a:ea typeface="Calibri"/>
                <a:cs typeface="Calibri"/>
                <a:sym typeface="Calibri"/>
              </a:rPr>
            </a:br>
            <a:r>
              <a:rPr b="0" i="0" lang="de-DE" sz="1900" u="none" cap="none" strike="noStrike">
                <a:solidFill>
                  <a:schemeClr val="dk1"/>
                </a:solidFill>
                <a:latin typeface="Calibri"/>
                <a:ea typeface="Calibri"/>
                <a:cs typeface="Calibri"/>
                <a:sym typeface="Calibri"/>
              </a:rPr>
              <a:t>den Rahmen des Bildes darstellen. </a:t>
            </a:r>
            <a:endParaRPr/>
          </a:p>
          <a:p>
            <a:pPr indent="-228600" lvl="0" marL="228600" marR="0" rtl="0" algn="l">
              <a:lnSpc>
                <a:spcPct val="100000"/>
              </a:lnSpc>
              <a:spcBef>
                <a:spcPts val="1000"/>
              </a:spcBef>
              <a:spcAft>
                <a:spcPts val="0"/>
              </a:spcAft>
              <a:buClr>
                <a:schemeClr val="dk1"/>
              </a:buClr>
              <a:buSzPct val="105263"/>
              <a:buFont typeface="Arial"/>
              <a:buChar char="•"/>
            </a:pPr>
            <a:r>
              <a:rPr b="0" i="0" lang="de-DE" sz="1900" u="none" cap="none" strike="noStrike">
                <a:solidFill>
                  <a:schemeClr val="dk1"/>
                </a:solidFill>
                <a:latin typeface="Calibri"/>
                <a:ea typeface="Calibri"/>
                <a:cs typeface="Calibri"/>
                <a:sym typeface="Calibri"/>
              </a:rPr>
              <a:t>Nachdem der Akteur einen neuen Platz gewählt hat, wird er erneut nach seinem Wohlbefinden auf einer Skala von 1-10 sowie nach einer Begründung </a:t>
            </a:r>
            <a:br>
              <a:rPr b="0" i="0" lang="de-DE" sz="1900" u="none" cap="none" strike="noStrike">
                <a:solidFill>
                  <a:schemeClr val="dk1"/>
                </a:solidFill>
                <a:latin typeface="Calibri"/>
                <a:ea typeface="Calibri"/>
                <a:cs typeface="Calibri"/>
                <a:sym typeface="Calibri"/>
              </a:rPr>
            </a:br>
            <a:r>
              <a:rPr b="0" i="0" lang="de-DE" sz="1900" u="none" cap="none" strike="noStrike">
                <a:solidFill>
                  <a:schemeClr val="dk1"/>
                </a:solidFill>
                <a:latin typeface="Calibri"/>
                <a:ea typeface="Calibri"/>
                <a:cs typeface="Calibri"/>
                <a:sym typeface="Calibri"/>
              </a:rPr>
              <a:t>für die Entscheidung gefragt. </a:t>
            </a:r>
            <a:endParaRPr b="0" i="0" sz="1900" u="none" cap="none" strike="noStrike">
              <a:solidFill>
                <a:schemeClr val="lt1"/>
              </a:solidFill>
              <a:latin typeface="Calibri"/>
              <a:ea typeface="Calibri"/>
              <a:cs typeface="Calibri"/>
              <a:sym typeface="Calibri"/>
            </a:endParaRPr>
          </a:p>
          <a:p>
            <a:pPr indent="0" lvl="1" marL="457200" marR="0" rtl="0" algn="l">
              <a:lnSpc>
                <a:spcPct val="100000"/>
              </a:lnSpc>
              <a:spcBef>
                <a:spcPts val="500"/>
              </a:spcBef>
              <a:spcAft>
                <a:spcPts val="0"/>
              </a:spcAft>
              <a:buClr>
                <a:schemeClr val="dk1"/>
              </a:buClr>
              <a:buSzPct val="92879"/>
              <a:buFont typeface="Arial"/>
              <a:buNone/>
            </a:pPr>
            <a:r>
              <a:rPr b="1" i="1" lang="de-DE" sz="1900" u="none" cap="none" strike="noStrike">
                <a:solidFill>
                  <a:schemeClr val="dk1"/>
                </a:solidFill>
                <a:latin typeface="Calibri"/>
                <a:ea typeface="Calibri"/>
                <a:cs typeface="Calibri"/>
                <a:sym typeface="Calibri"/>
              </a:rPr>
              <a:t>Mögliche Fragen:</a:t>
            </a:r>
            <a:endParaRPr b="1" i="0" sz="1900" u="none" cap="none" strike="noStrike">
              <a:solidFill>
                <a:schemeClr val="dk1"/>
              </a:solidFill>
              <a:latin typeface="Calibri"/>
              <a:ea typeface="Calibri"/>
              <a:cs typeface="Calibri"/>
              <a:sym typeface="Calibri"/>
            </a:endParaRPr>
          </a:p>
          <a:p>
            <a:pPr indent="0" lvl="1" marL="457200" marR="0" rtl="0" algn="l">
              <a:lnSpc>
                <a:spcPct val="100000"/>
              </a:lnSpc>
              <a:spcBef>
                <a:spcPts val="500"/>
              </a:spcBef>
              <a:spcAft>
                <a:spcPts val="0"/>
              </a:spcAft>
              <a:buClr>
                <a:schemeClr val="dk1"/>
              </a:buClr>
              <a:buSzPct val="92879"/>
              <a:buFont typeface="Arial"/>
              <a:buNone/>
            </a:pPr>
            <a:r>
              <a:rPr b="1" i="1" lang="de-DE" sz="1900" u="none" cap="none" strike="noStrike">
                <a:solidFill>
                  <a:schemeClr val="dk1"/>
                </a:solidFill>
                <a:latin typeface="Calibri"/>
                <a:ea typeface="Calibri"/>
                <a:cs typeface="Calibri"/>
                <a:sym typeface="Calibri"/>
              </a:rPr>
              <a:t>„Akteur X, wie sicher hast du jetzt deinen Platz auf einer Skala von 1-10 gefunden?“</a:t>
            </a:r>
            <a:endParaRPr b="1" i="0" sz="1900" u="none" cap="none" strike="noStrike">
              <a:solidFill>
                <a:schemeClr val="dk1"/>
              </a:solidFill>
              <a:latin typeface="Calibri"/>
              <a:ea typeface="Calibri"/>
              <a:cs typeface="Calibri"/>
              <a:sym typeface="Calibri"/>
            </a:endParaRPr>
          </a:p>
          <a:p>
            <a:pPr indent="0" lvl="1" marL="457200" marR="0" rtl="0" algn="l">
              <a:lnSpc>
                <a:spcPct val="100000"/>
              </a:lnSpc>
              <a:spcBef>
                <a:spcPts val="500"/>
              </a:spcBef>
              <a:spcAft>
                <a:spcPts val="0"/>
              </a:spcAft>
              <a:buClr>
                <a:schemeClr val="dk1"/>
              </a:buClr>
              <a:buSzPct val="92879"/>
              <a:buFont typeface="Arial"/>
              <a:buNone/>
            </a:pPr>
            <a:r>
              <a:rPr b="1" i="1" lang="de-DE" sz="1900" u="none" cap="none" strike="noStrike">
                <a:solidFill>
                  <a:schemeClr val="dk1"/>
                </a:solidFill>
                <a:latin typeface="Calibri"/>
                <a:ea typeface="Calibri"/>
                <a:cs typeface="Calibri"/>
                <a:sym typeface="Calibri"/>
              </a:rPr>
              <a:t>„Warum hast du dich für diese Zahl entschieden?“</a:t>
            </a:r>
            <a:endParaRPr b="1" i="0" sz="1900" u="none" cap="none" strike="noStrike">
              <a:solidFill>
                <a:schemeClr val="dk1"/>
              </a:solidFill>
              <a:latin typeface="Calibri"/>
              <a:ea typeface="Calibri"/>
              <a:cs typeface="Calibri"/>
              <a:sym typeface="Calibri"/>
            </a:endParaRPr>
          </a:p>
          <a:p>
            <a:pPr indent="-228600" lvl="0" marL="228600" marR="0" rtl="0" algn="l">
              <a:lnSpc>
                <a:spcPct val="100000"/>
              </a:lnSpc>
              <a:spcBef>
                <a:spcPts val="1000"/>
              </a:spcBef>
              <a:spcAft>
                <a:spcPts val="0"/>
              </a:spcAft>
              <a:buClr>
                <a:schemeClr val="dk1"/>
              </a:buClr>
              <a:buSzPct val="105263"/>
              <a:buFont typeface="Arial"/>
              <a:buChar char="•"/>
            </a:pPr>
            <a:r>
              <a:rPr b="0" i="0" lang="de-DE" sz="1900" u="none" cap="none" strike="noStrike">
                <a:solidFill>
                  <a:schemeClr val="dk1"/>
                </a:solidFill>
                <a:latin typeface="Calibri"/>
                <a:ea typeface="Calibri"/>
                <a:cs typeface="Calibri"/>
                <a:sym typeface="Calibri"/>
              </a:rPr>
              <a:t>Aufgrund der Veränderung werden die anderen Akteure ebenfalls erneut nach ihrem Wohlbefinden gefragt. Im Falle von sehr niedrigen Werten, wird diesen Akteuren ebenfalls ein Standortwechsel nach gleichem Prinzip angeboten.</a:t>
            </a:r>
            <a:endParaRPr b="0" i="0" sz="1900" u="none" cap="none" strike="noStrike">
              <a:solidFill>
                <a:schemeClr val="lt1"/>
              </a:solidFill>
              <a:latin typeface="Calibri"/>
              <a:ea typeface="Calibri"/>
              <a:cs typeface="Calibri"/>
              <a:sym typeface="Calibri"/>
            </a:endParaRPr>
          </a:p>
        </p:txBody>
      </p:sp>
      <p:sp>
        <p:nvSpPr>
          <p:cNvPr id="191" name="Google Shape;191;p18"/>
          <p:cNvSpPr txBox="1"/>
          <p:nvPr/>
        </p:nvSpPr>
        <p:spPr>
          <a:xfrm>
            <a:off x="8835319" y="1443832"/>
            <a:ext cx="3240000" cy="3240000"/>
          </a:xfrm>
          <a:prstGeom prst="rect">
            <a:avLst/>
          </a:prstGeom>
          <a:solidFill>
            <a:srgbClr val="FFD57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de-DE" sz="1800" u="none" cap="none" strike="noStrike">
                <a:solidFill>
                  <a:schemeClr val="dk1"/>
                </a:solidFill>
                <a:latin typeface="Calibri"/>
                <a:ea typeface="Calibri"/>
                <a:cs typeface="Calibri"/>
                <a:sym typeface="Calibri"/>
              </a:rPr>
              <a:t>Das ist zu beachten!</a:t>
            </a:r>
            <a:endParaRPr b="0" i="0" sz="1800" u="none" cap="none" strike="noStrike">
              <a:solidFill>
                <a:schemeClr val="dk1"/>
              </a:solidFill>
              <a:latin typeface="Calibri"/>
              <a:ea typeface="Calibri"/>
              <a:cs typeface="Calibri"/>
              <a:sym typeface="Calibri"/>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Geben Sie den Akteuren Zeit, die Atmosphäre sowie die anderen Akteure auf sich wirken zu lassen und diese wahrzunehmen.</a:t>
            </a:r>
            <a:endParaRPr/>
          </a:p>
          <a:p>
            <a:pPr indent="-228600" lvl="0" marL="228600" marR="0" rtl="0" algn="l">
              <a:lnSpc>
                <a:spcPct val="100000"/>
              </a:lnSpc>
              <a:spcBef>
                <a:spcPts val="0"/>
              </a:spcBef>
              <a:spcAft>
                <a:spcPts val="0"/>
              </a:spcAft>
              <a:buClr>
                <a:schemeClr val="lt1"/>
              </a:buClr>
              <a:buSzPts val="2000"/>
              <a:buFont typeface="Arial"/>
              <a:buChar char="•"/>
            </a:pPr>
            <a:r>
              <a:rPr b="0" i="0" lang="de-DE" sz="1800" u="none" cap="none" strike="noStrike">
                <a:solidFill>
                  <a:schemeClr val="dk1"/>
                </a:solidFill>
                <a:latin typeface="Calibri"/>
                <a:ea typeface="Calibri"/>
                <a:cs typeface="Calibri"/>
                <a:sym typeface="Calibri"/>
              </a:rPr>
              <a:t>Fordern Sie die Repräsentanten immer wieder dazu auf, die eigenen Wahrnehmungen zu beschreiben.</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2000"/>
              <a:buFont typeface="Calibri"/>
              <a:buNone/>
            </a:pPr>
            <a:r>
              <a:t/>
            </a:r>
            <a:endParaRPr b="0" i="0" sz="1800" u="none" cap="none" strike="noStrike">
              <a:solidFill>
                <a:schemeClr val="dk1"/>
              </a:solidFill>
              <a:latin typeface="Calibri"/>
              <a:ea typeface="Calibri"/>
              <a:cs typeface="Calibri"/>
              <a:sym typeface="Calibri"/>
            </a:endParaRPr>
          </a:p>
          <a:p>
            <a:pPr indent="-101600" lvl="0" marL="2286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a:themeElements>
    <a:clrScheme name="Warmes Blau">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2021-10-18T14:46:33Z</dcterms:created>
  <dc:creator>Microsoft Office User</dc:creator>
</cp:coreProperties>
</file>