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Lst>
  <p:sldSz cy="6858000" cx="12192000"/>
  <p:notesSz cx="7104050" cy="10234600"/>
  <p:embeddedFontLst>
    <p:embeddedFont>
      <p:font typeface="Merriweather"/>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83">
          <p15:clr>
            <a:srgbClr val="A4A3A4"/>
          </p15:clr>
        </p15:guide>
        <p15:guide id="2" pos="3840">
          <p15:clr>
            <a:srgbClr val="A4A3A4"/>
          </p15:clr>
        </p15:guide>
      </p15:sldGuideLst>
    </p:ext>
    <p:ext uri="GoogleSlidesCustomDataVersion2">
      <go:slidesCustomData xmlns:go="http://customooxmlschemas.google.com/" r:id="rId23" roundtripDataSignature="AMtx7mgGyCMk7mN1EHK6fNqRYoOCe6n4E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4AA88F3-8CE7-4050-B6A9-B4616E2866CE}">
  <a:tblStyle styleId="{04AA88F3-8CE7-4050-B6A9-B4616E2866CE}" styleName="Table_0">
    <a:wholeTbl>
      <a:tcTxStyle b="off" i="off">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83"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Merriweather-bold.fntdata"/><Relationship Id="rId11" Type="http://schemas.openxmlformats.org/officeDocument/2006/relationships/slide" Target="slides/slide5.xml"/><Relationship Id="rId22" Type="http://schemas.openxmlformats.org/officeDocument/2006/relationships/font" Target="fonts/Merriweather-boldItalic.fntdata"/><Relationship Id="rId10" Type="http://schemas.openxmlformats.org/officeDocument/2006/relationships/slide" Target="slides/slide4.xml"/><Relationship Id="rId21" Type="http://schemas.openxmlformats.org/officeDocument/2006/relationships/font" Target="fonts/Merriweather-italic.fntdata"/><Relationship Id="rId13" Type="http://schemas.openxmlformats.org/officeDocument/2006/relationships/slide" Target="slides/slide7.xml"/><Relationship Id="rId12" Type="http://schemas.openxmlformats.org/officeDocument/2006/relationships/slide" Target="slides/slide6.xml"/><Relationship Id="rId23" Type="http://customschemas.google.com/relationships/presentationmetadata" Target="meta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font" Target="fonts/Merriweather-regular.fntdata"/><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3"/>
            <a:ext cx="3078428" cy="513509"/>
          </a:xfrm>
          <a:prstGeom prst="rect">
            <a:avLst/>
          </a:prstGeom>
          <a:noFill/>
          <a:ln>
            <a:noFill/>
          </a:ln>
        </p:spPr>
        <p:txBody>
          <a:bodyPr anchorCtr="0" anchor="t" bIns="47400" lIns="94825" spcFirstLastPara="1" rIns="94825" wrap="square" tIns="474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4023991" y="3"/>
            <a:ext cx="3078428" cy="513509"/>
          </a:xfrm>
          <a:prstGeom prst="rect">
            <a:avLst/>
          </a:prstGeom>
          <a:noFill/>
          <a:ln>
            <a:noFill/>
          </a:ln>
        </p:spPr>
        <p:txBody>
          <a:bodyPr anchorCtr="0" anchor="t" bIns="47400" lIns="94825" spcFirstLastPara="1" rIns="94825" wrap="square" tIns="474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10407" y="4925407"/>
            <a:ext cx="5683250" cy="4606660"/>
          </a:xfrm>
          <a:prstGeom prst="rect">
            <a:avLst/>
          </a:prstGeom>
          <a:noFill/>
          <a:ln>
            <a:noFill/>
          </a:ln>
        </p:spPr>
        <p:txBody>
          <a:bodyPr anchorCtr="0" anchor="t" bIns="47400" lIns="94825" spcFirstLastPara="1" rIns="94825" wrap="square" tIns="474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721107"/>
            <a:ext cx="3078428" cy="513506"/>
          </a:xfrm>
          <a:prstGeom prst="rect">
            <a:avLst/>
          </a:prstGeom>
          <a:noFill/>
          <a:ln>
            <a:noFill/>
          </a:ln>
        </p:spPr>
        <p:txBody>
          <a:bodyPr anchorCtr="0" anchor="b" bIns="47400" lIns="94825" spcFirstLastPara="1" rIns="94825" wrap="square" tIns="474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p:nvPr>
            <p:ph idx="2" type="sldImg"/>
          </p:nvPr>
        </p:nvSpPr>
        <p:spPr>
          <a:xfrm>
            <a:off x="223838" y="252413"/>
            <a:ext cx="6654800" cy="37433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2" name="Google Shape;82;p1:notes"/>
          <p:cNvSpPr txBox="1"/>
          <p:nvPr>
            <p:ph idx="1" type="body"/>
          </p:nvPr>
        </p:nvSpPr>
        <p:spPr>
          <a:xfrm>
            <a:off x="223838" y="4222800"/>
            <a:ext cx="6654799" cy="6131001"/>
          </a:xfrm>
          <a:prstGeom prst="rect">
            <a:avLst/>
          </a:prstGeom>
          <a:noFill/>
          <a:ln>
            <a:noFill/>
          </a:ln>
        </p:spPr>
        <p:txBody>
          <a:bodyPr anchorCtr="0" anchor="t" bIns="47400" lIns="94825" spcFirstLastPara="1" rIns="94825" wrap="square" tIns="47400">
            <a:noAutofit/>
          </a:bodyPr>
          <a:lstStyle/>
          <a:p>
            <a:pPr indent="-171450" lvl="0" marL="171450" rtl="0" algn="l">
              <a:lnSpc>
                <a:spcPct val="100000"/>
              </a:lnSpc>
              <a:spcBef>
                <a:spcPts val="0"/>
              </a:spcBef>
              <a:spcAft>
                <a:spcPts val="0"/>
              </a:spcAft>
              <a:buClr>
                <a:schemeClr val="dk1"/>
              </a:buClr>
              <a:buSzPts val="1400"/>
              <a:buFont typeface="Arial"/>
              <a:buChar char="•"/>
            </a:pPr>
            <a:r>
              <a:rPr b="0" i="0" lang="de-DE" sz="1100" u="none" cap="none" strike="noStrike">
                <a:solidFill>
                  <a:schemeClr val="dk1"/>
                </a:solidFill>
                <a:latin typeface="Calibri"/>
                <a:ea typeface="Calibri"/>
                <a:cs typeface="Calibri"/>
                <a:sym typeface="Calibri"/>
              </a:rPr>
              <a:t>Ziel des Projektes ist die Gründung einer </a:t>
            </a:r>
            <a:r>
              <a:rPr b="0" i="1" lang="de-DE" sz="1100" u="none" cap="none" strike="noStrike">
                <a:solidFill>
                  <a:schemeClr val="dk1"/>
                </a:solidFill>
                <a:latin typeface="Calibri"/>
                <a:ea typeface="Calibri"/>
                <a:cs typeface="Calibri"/>
                <a:sym typeface="Calibri"/>
              </a:rPr>
              <a:t>Projektagentur Berufliche Bildung für Nachhaltige Entwicklung (PA-BBNE) des Partnernetzwerkes Berufliche Bildung am IZT. </a:t>
            </a:r>
            <a:r>
              <a:rPr b="0" i="0" lang="de-DE" sz="1100" u="none" cap="none" strike="noStrike">
                <a:solidFill>
                  <a:schemeClr val="dk1"/>
                </a:solidFill>
                <a:latin typeface="Calibri"/>
                <a:ea typeface="Calibri"/>
                <a:cs typeface="Calibri"/>
                <a:sym typeface="Calibri"/>
              </a:rPr>
              <a:t>Für eine Vielzahl von Ausbildungsberufen erstellt die Projektagentur Begleitmaterialien zur </a:t>
            </a:r>
            <a:r>
              <a:rPr b="0" i="1" lang="de-DE" sz="1100" u="none" cap="none" strike="noStrike">
                <a:solidFill>
                  <a:schemeClr val="dk1"/>
                </a:solidFill>
                <a:latin typeface="Calibri"/>
                <a:ea typeface="Calibri"/>
                <a:cs typeface="Calibri"/>
                <a:sym typeface="Calibri"/>
              </a:rPr>
              <a:t>Beruflichen Bildung für Nachhaltige Entwicklung </a:t>
            </a:r>
            <a:r>
              <a:rPr b="0" i="0" lang="de-DE" sz="1100" u="none" cap="none" strike="noStrike">
                <a:solidFill>
                  <a:schemeClr val="dk1"/>
                </a:solidFill>
                <a:latin typeface="Calibri"/>
                <a:ea typeface="Calibri"/>
                <a:cs typeface="Calibri"/>
                <a:sym typeface="Calibri"/>
              </a:rPr>
              <a:t>(BBNE). Dabei werden alle für die Berufsausbildung relevanten Dimensionen der Nachhaltigkeit berücksichtigt. Diese Impulspapiere und Weiterbildungsmaterialien sollen Anregungen für mehr Nachhaltigkeit in der beruflichen Bildung geben. </a:t>
            </a:r>
            <a:endParaRPr sz="1100"/>
          </a:p>
          <a:p>
            <a:pPr indent="-171450" lvl="0" marL="171450" rtl="0" algn="l">
              <a:lnSpc>
                <a:spcPct val="100000"/>
              </a:lnSpc>
              <a:spcBef>
                <a:spcPts val="600"/>
              </a:spcBef>
              <a:spcAft>
                <a:spcPts val="0"/>
              </a:spcAft>
              <a:buClr>
                <a:schemeClr val="dk1"/>
              </a:buClr>
              <a:buSzPts val="1400"/>
              <a:buFont typeface="Arial"/>
              <a:buChar char="•"/>
            </a:pPr>
            <a:r>
              <a:rPr b="0" i="0" lang="de-DE" sz="1100" u="none" cap="none" strike="noStrike">
                <a:solidFill>
                  <a:schemeClr val="dk1"/>
                </a:solidFill>
                <a:latin typeface="Calibri"/>
                <a:ea typeface="Calibri"/>
                <a:cs typeface="Calibri"/>
                <a:sym typeface="Calibri"/>
              </a:rPr>
              <a:t>Primäre Zielgruppen sind Lehrkräfte an Berufsschulen, sowie deren Berufsschüler*innen, aber auch Ausbildende und ihre Auszubildenden in Betrieben. Sekundäre Zielgruppen sind Umweltbildner*innen, Wissenschaftler*innen der Berufsbildung, Pädagoge*innen sowie Institutionen der beruflichen Bildung. </a:t>
            </a:r>
            <a:endParaRPr sz="1100"/>
          </a:p>
          <a:p>
            <a:pPr indent="-171450" lvl="0" marL="171450" rtl="0" algn="l">
              <a:lnSpc>
                <a:spcPct val="100000"/>
              </a:lnSpc>
              <a:spcBef>
                <a:spcPts val="600"/>
              </a:spcBef>
              <a:spcAft>
                <a:spcPts val="0"/>
              </a:spcAft>
              <a:buClr>
                <a:schemeClr val="dk1"/>
              </a:buClr>
              <a:buSzPts val="1400"/>
              <a:buFont typeface="Arial"/>
              <a:buChar char="•"/>
            </a:pPr>
            <a:r>
              <a:rPr b="0" i="0" lang="de-DE" sz="1100" u="none" cap="none" strike="noStrike">
                <a:solidFill>
                  <a:schemeClr val="dk1"/>
                </a:solidFill>
                <a:latin typeface="Calibri"/>
                <a:ea typeface="Calibri"/>
                <a:cs typeface="Calibri"/>
                <a:sym typeface="Calibri"/>
              </a:rPr>
              <a:t>Die Intention dieses Projektes ist es, kompakt und schnell den Zielgruppen Anregungen zum Thema “Nachhaltigkeit” durch eine integrative Darstellung der Nachhaltigkeitsthemen in der Bildung und der Ausbildung zu geben. Weiterhin wird durch einen sehr umfangreichen Materialpool der Stand des Wissens zu den Nachhaltigkeitszielen (SDG Sustainable Development Goals, Ziele für die nachhaltige Entwicklung) gegeben und so die Bildung gemäß SDG 4 “Hochwertige Bildung” unterstützt. </a:t>
            </a:r>
            <a:endParaRPr sz="1100"/>
          </a:p>
          <a:p>
            <a:pPr indent="-171450" lvl="0" marL="171450" rtl="0" algn="l">
              <a:lnSpc>
                <a:spcPct val="100000"/>
              </a:lnSpc>
              <a:spcBef>
                <a:spcPts val="600"/>
              </a:spcBef>
              <a:spcAft>
                <a:spcPts val="0"/>
              </a:spcAft>
              <a:buClr>
                <a:schemeClr val="dk1"/>
              </a:buClr>
              <a:buSzPts val="1400"/>
              <a:buFont typeface="Arial"/>
              <a:buChar char="•"/>
            </a:pPr>
            <a:r>
              <a:rPr b="0" i="0" lang="de-DE" sz="1100" u="none" cap="none" strike="noStrike">
                <a:solidFill>
                  <a:schemeClr val="dk1"/>
                </a:solidFill>
                <a:latin typeface="Calibri"/>
                <a:ea typeface="Calibri"/>
                <a:cs typeface="Calibri"/>
                <a:sym typeface="Calibri"/>
              </a:rPr>
              <a:t>Im Mittelpunkt steht die neue Standardberufsbildposition "Umweltschutz und Nachhaltigkeit" unter der Annahme, dass diese auch zeitnah in allen Berufsbildern verankert wird. In dem Projekt wird herausgearbeitet, was "Nachhaltigkeit" aus wissenschaftlicher Perspektive für diese Position sowie für die berufsprofilgebenden Fertigkeiten, Kenntnisse und Fähigkeiten bedeutet. Im Kern sollen deshalb folgende drei Materialien je Berufsbild entwickelt werden: </a:t>
            </a:r>
            <a:endParaRPr sz="1100"/>
          </a:p>
          <a:p>
            <a:pPr indent="-171450" lvl="1" marL="628650" rtl="0" algn="l">
              <a:lnSpc>
                <a:spcPct val="100000"/>
              </a:lnSpc>
              <a:spcBef>
                <a:spcPts val="600"/>
              </a:spcBef>
              <a:spcAft>
                <a:spcPts val="0"/>
              </a:spcAft>
              <a:buClr>
                <a:schemeClr val="dk1"/>
              </a:buClr>
              <a:buSzPts val="1400"/>
              <a:buFont typeface="Arial"/>
              <a:buChar char="•"/>
            </a:pPr>
            <a:r>
              <a:rPr b="0" i="0" lang="de-DE" sz="1100" u="none" cap="none" strike="noStrike">
                <a:solidFill>
                  <a:schemeClr val="dk1"/>
                </a:solidFill>
                <a:latin typeface="Calibri"/>
                <a:ea typeface="Calibri"/>
                <a:cs typeface="Calibri"/>
                <a:sym typeface="Calibri"/>
              </a:rPr>
              <a:t>die tabellarische didaktische Einordnung (Didaktisches Impulspapier, IP) </a:t>
            </a:r>
            <a:endParaRPr sz="1100"/>
          </a:p>
          <a:p>
            <a:pPr indent="-171450" lvl="1" marL="628650" rtl="0" algn="l">
              <a:lnSpc>
                <a:spcPct val="100000"/>
              </a:lnSpc>
              <a:spcBef>
                <a:spcPts val="600"/>
              </a:spcBef>
              <a:spcAft>
                <a:spcPts val="0"/>
              </a:spcAft>
              <a:buClr>
                <a:schemeClr val="dk1"/>
              </a:buClr>
              <a:buSzPts val="1400"/>
              <a:buFont typeface="Arial"/>
              <a:buChar char="•"/>
            </a:pPr>
            <a:r>
              <a:rPr b="0" i="0" lang="de-DE" sz="1100" u="none" cap="none" strike="noStrike">
                <a:solidFill>
                  <a:schemeClr val="dk1"/>
                </a:solidFill>
                <a:latin typeface="Calibri"/>
                <a:ea typeface="Calibri"/>
                <a:cs typeface="Calibri"/>
                <a:sym typeface="Calibri"/>
              </a:rPr>
              <a:t>ein Dokument zur Weiterbildung für Lehrende und Unterrichtende zu den Nachhaltigkeitszielen mit dem Bezug auf die spezifische Berufsausbildung (Hintergrundmaterial, HGM) </a:t>
            </a:r>
            <a:endParaRPr sz="1100"/>
          </a:p>
          <a:p>
            <a:pPr indent="-171450" lvl="1" marL="628650" rtl="0" algn="l">
              <a:lnSpc>
                <a:spcPct val="100000"/>
              </a:lnSpc>
              <a:spcBef>
                <a:spcPts val="600"/>
              </a:spcBef>
              <a:spcAft>
                <a:spcPts val="0"/>
              </a:spcAft>
              <a:buClr>
                <a:schemeClr val="dk1"/>
              </a:buClr>
              <a:buSzPts val="1400"/>
              <a:buFont typeface="Arial"/>
              <a:buChar char="•"/>
            </a:pPr>
            <a:r>
              <a:rPr b="0" i="0" lang="de-DE" sz="1100" u="none" cap="none" strike="noStrike">
                <a:solidFill>
                  <a:schemeClr val="dk1"/>
                </a:solidFill>
                <a:latin typeface="Calibri"/>
                <a:ea typeface="Calibri"/>
                <a:cs typeface="Calibri"/>
                <a:sym typeface="Calibri"/>
              </a:rPr>
              <a:t>Ein Handout (FS) z. B. mit der Darstellung von Zielkonflikten oder weiteren Aufgabenstellungen. </a:t>
            </a:r>
            <a:endParaRPr sz="1100"/>
          </a:p>
          <a:p>
            <a:pPr indent="-171450" lvl="0" marL="171450" rtl="0" algn="l">
              <a:lnSpc>
                <a:spcPct val="100000"/>
              </a:lnSpc>
              <a:spcBef>
                <a:spcPts val="600"/>
              </a:spcBef>
              <a:spcAft>
                <a:spcPts val="0"/>
              </a:spcAft>
              <a:buClr>
                <a:schemeClr val="dk1"/>
              </a:buClr>
              <a:buSzPts val="1400"/>
              <a:buFont typeface="Arial"/>
              <a:buChar char="•"/>
            </a:pPr>
            <a:r>
              <a:rPr b="0" i="0" lang="de-DE" sz="1100" u="none" cap="none" strike="noStrike">
                <a:solidFill>
                  <a:schemeClr val="dk1"/>
                </a:solidFill>
                <a:latin typeface="Calibri"/>
                <a:ea typeface="Calibri"/>
                <a:cs typeface="Calibri"/>
                <a:sym typeface="Calibri"/>
              </a:rPr>
              <a:t>Die Materialien sollen Impulse und Orientierung geben, wie Nachhaltigkeit in die verschiedenen Berufsbilder integriert werden kann. Alle Materialien werden als Open Educational Ressources (OER-Materialien) im PDF-Format und als Office-Dokumente (Word und PowerPoint) zur weiteren Verwendung veröffentlicht, d. h. sie können von den Nutzer*innen kopiert, ergänzt oder umstrukturiert werden. </a:t>
            </a:r>
            <a:endParaRPr sz="1100"/>
          </a:p>
          <a:p>
            <a:pPr indent="0" lvl="0" marL="0" marR="0" rtl="0" algn="l">
              <a:lnSpc>
                <a:spcPct val="100000"/>
              </a:lnSpc>
              <a:spcBef>
                <a:spcPts val="600"/>
              </a:spcBef>
              <a:spcAft>
                <a:spcPts val="0"/>
              </a:spcAft>
              <a:buClr>
                <a:srgbClr val="000000"/>
              </a:buClr>
              <a:buSzPts val="1400"/>
              <a:buFont typeface="Arial"/>
              <a:buNone/>
            </a:pPr>
            <a:r>
              <a:t/>
            </a:r>
            <a:endParaRPr sz="1100"/>
          </a:p>
        </p:txBody>
      </p:sp>
      <p:sp>
        <p:nvSpPr>
          <p:cNvPr id="83" name="Google Shape;83;p1:notes"/>
          <p:cNvSpPr txBox="1"/>
          <p:nvPr>
            <p:ph idx="12" type="sldNum"/>
          </p:nvPr>
        </p:nvSpPr>
        <p:spPr>
          <a:xfrm>
            <a:off x="4023991" y="9721107"/>
            <a:ext cx="3078428" cy="513506"/>
          </a:xfrm>
          <a:prstGeom prst="rect">
            <a:avLst/>
          </a:prstGeom>
          <a:noFill/>
          <a:ln>
            <a:noFill/>
          </a:ln>
        </p:spPr>
        <p:txBody>
          <a:bodyPr anchorCtr="0" anchor="b" bIns="47400" lIns="94825" spcFirstLastPara="1" rIns="94825" wrap="square" tIns="474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de-DE"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25c2c95220b_0_85: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0" name="Google Shape;180;g25c2c95220b_0_85:notes"/>
          <p:cNvSpPr txBox="1"/>
          <p:nvPr>
            <p:ph idx="1" type="body"/>
          </p:nvPr>
        </p:nvSpPr>
        <p:spPr>
          <a:xfrm>
            <a:off x="710407" y="4925407"/>
            <a:ext cx="5683200" cy="4606800"/>
          </a:xfrm>
          <a:prstGeom prst="rect">
            <a:avLst/>
          </a:prstGeom>
          <a:noFill/>
          <a:ln>
            <a:noFill/>
          </a:ln>
        </p:spPr>
        <p:txBody>
          <a:bodyPr anchorCtr="0" anchor="t" bIns="47400" lIns="94825" spcFirstLastPara="1" rIns="94825" wrap="square" tIns="47400">
            <a:noAutofit/>
          </a:bodyPr>
          <a:lstStyle/>
          <a:p>
            <a:pPr indent="0" lvl="0" marL="0" rtl="0" algn="l">
              <a:lnSpc>
                <a:spcPct val="100000"/>
              </a:lnSpc>
              <a:spcBef>
                <a:spcPts val="0"/>
              </a:spcBef>
              <a:spcAft>
                <a:spcPts val="0"/>
              </a:spcAft>
              <a:buSzPts val="1400"/>
              <a:buNone/>
            </a:pPr>
            <a:r>
              <a:t/>
            </a:r>
            <a:endParaRPr/>
          </a:p>
        </p:txBody>
      </p:sp>
      <p:sp>
        <p:nvSpPr>
          <p:cNvPr id="181" name="Google Shape;181;g25c2c95220b_0_85:notes"/>
          <p:cNvSpPr txBox="1"/>
          <p:nvPr>
            <p:ph idx="12" type="sldNum"/>
          </p:nvPr>
        </p:nvSpPr>
        <p:spPr>
          <a:xfrm>
            <a:off x="4023991" y="9721107"/>
            <a:ext cx="3078300" cy="513600"/>
          </a:xfrm>
          <a:prstGeom prst="rect">
            <a:avLst/>
          </a:prstGeom>
          <a:noFill/>
          <a:ln>
            <a:noFill/>
          </a:ln>
        </p:spPr>
        <p:txBody>
          <a:bodyPr anchorCtr="0" anchor="b" bIns="47400" lIns="94825" spcFirstLastPara="1" rIns="94825" wrap="square" tIns="47400">
            <a:noAutofit/>
          </a:bodyPr>
          <a:lstStyle/>
          <a:p>
            <a:pPr indent="0" lvl="0" marL="0" rtl="0" algn="r">
              <a:lnSpc>
                <a:spcPct val="100000"/>
              </a:lnSpc>
              <a:spcBef>
                <a:spcPts val="0"/>
              </a:spcBef>
              <a:spcAft>
                <a:spcPts val="0"/>
              </a:spcAft>
              <a:buSzPts val="1400"/>
              <a:buNone/>
            </a:pPr>
            <a:fld id="{00000000-1234-1234-1234-123412341234}" type="slidenum">
              <a:rPr lang="de-DE"/>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25c2c95220b_0_95: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1" name="Google Shape;191;g25c2c95220b_0_95:notes"/>
          <p:cNvSpPr txBox="1"/>
          <p:nvPr>
            <p:ph idx="1" type="body"/>
          </p:nvPr>
        </p:nvSpPr>
        <p:spPr>
          <a:xfrm>
            <a:off x="710407" y="4925407"/>
            <a:ext cx="5683200" cy="4606800"/>
          </a:xfrm>
          <a:prstGeom prst="rect">
            <a:avLst/>
          </a:prstGeom>
          <a:noFill/>
          <a:ln>
            <a:noFill/>
          </a:ln>
        </p:spPr>
        <p:txBody>
          <a:bodyPr anchorCtr="0" anchor="t" bIns="47400" lIns="94825" spcFirstLastPara="1" rIns="94825" wrap="square" tIns="47400">
            <a:noAutofit/>
          </a:bodyPr>
          <a:lstStyle/>
          <a:p>
            <a:pPr indent="0" lvl="0" marL="0" rtl="0" algn="l">
              <a:lnSpc>
                <a:spcPct val="100000"/>
              </a:lnSpc>
              <a:spcBef>
                <a:spcPts val="0"/>
              </a:spcBef>
              <a:spcAft>
                <a:spcPts val="0"/>
              </a:spcAft>
              <a:buSzPts val="1400"/>
              <a:buNone/>
            </a:pPr>
            <a:r>
              <a:t/>
            </a:r>
            <a:endParaRPr/>
          </a:p>
        </p:txBody>
      </p:sp>
      <p:sp>
        <p:nvSpPr>
          <p:cNvPr id="192" name="Google Shape;192;g25c2c95220b_0_95:notes"/>
          <p:cNvSpPr txBox="1"/>
          <p:nvPr>
            <p:ph idx="12" type="sldNum"/>
          </p:nvPr>
        </p:nvSpPr>
        <p:spPr>
          <a:xfrm>
            <a:off x="4023991" y="9721107"/>
            <a:ext cx="3078300" cy="513600"/>
          </a:xfrm>
          <a:prstGeom prst="rect">
            <a:avLst/>
          </a:prstGeom>
          <a:noFill/>
          <a:ln>
            <a:noFill/>
          </a:ln>
        </p:spPr>
        <p:txBody>
          <a:bodyPr anchorCtr="0" anchor="b" bIns="47400" lIns="94825" spcFirstLastPara="1" rIns="94825" wrap="square" tIns="47400">
            <a:noAutofit/>
          </a:bodyPr>
          <a:lstStyle/>
          <a:p>
            <a:pPr indent="0" lvl="0" marL="0" rtl="0" algn="r">
              <a:lnSpc>
                <a:spcPct val="100000"/>
              </a:lnSpc>
              <a:spcBef>
                <a:spcPts val="0"/>
              </a:spcBef>
              <a:spcAft>
                <a:spcPts val="0"/>
              </a:spcAft>
              <a:buSzPts val="1400"/>
              <a:buNone/>
            </a:pPr>
            <a:fld id="{00000000-1234-1234-1234-123412341234}" type="slidenum">
              <a:rPr lang="de-DE"/>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1eb66714b7b_0_0:notes"/>
          <p:cNvSpPr/>
          <p:nvPr>
            <p:ph idx="2" type="sldImg"/>
          </p:nvPr>
        </p:nvSpPr>
        <p:spPr>
          <a:xfrm>
            <a:off x="479425" y="287338"/>
            <a:ext cx="6145200" cy="3456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2" name="Google Shape;202;g1eb66714b7b_0_0:notes"/>
          <p:cNvSpPr txBox="1"/>
          <p:nvPr>
            <p:ph idx="1" type="body"/>
          </p:nvPr>
        </p:nvSpPr>
        <p:spPr>
          <a:xfrm>
            <a:off x="479407" y="3744000"/>
            <a:ext cx="6145200" cy="5788200"/>
          </a:xfrm>
          <a:prstGeom prst="rect">
            <a:avLst/>
          </a:prstGeom>
          <a:noFill/>
          <a:ln>
            <a:noFill/>
          </a:ln>
        </p:spPr>
        <p:txBody>
          <a:bodyPr anchorCtr="0" anchor="t" bIns="47400" lIns="94825" spcFirstLastPara="1" rIns="94825" wrap="square" tIns="47400">
            <a:noAutofit/>
          </a:bodyPr>
          <a:lstStyle/>
          <a:p>
            <a:pPr indent="0" lvl="0" marL="0" rtl="0" algn="l">
              <a:lnSpc>
                <a:spcPct val="100000"/>
              </a:lnSpc>
              <a:spcBef>
                <a:spcPts val="0"/>
              </a:spcBef>
              <a:spcAft>
                <a:spcPts val="0"/>
              </a:spcAft>
              <a:buSzPts val="1400"/>
              <a:buNone/>
            </a:pPr>
            <a:r>
              <a:rPr lang="de-DE" sz="1050"/>
              <a:t>Die Projektagentur Berufliche Bildung für nachhaltige Entwicklung (PA-BBNE) des Partnernetzwerkes Berufliche Bildung am IZT wurde vom BMBF Bundesministerium für Bildung und Forschung unter dem Förderkennzeichen 01JO2204 gefördert.Im Mittelpunkt stand hierbei die neue Standardberufsbildposition "Umweltschutz und Nachhaltigkeit", die seit 2021 auf Beschluss der KMK in alle novellierten Ausbildungsordnungen berücksichtigt werden muss. PA-BBNE hat für 127 Berufsausbildungen und Fachrichtungen - vom Altenpfleger und Altenpflegerin über Gärtner und Gärtnerin bis hin zum Zimmerer und Zimmerin - Begleitmaterialien zur „Beruflichen Bildung für Nachhaltige Entwicklung“ (BBNE) entwickelt. Es wurden fünf verschiedene Materialien entwickelt:</a:t>
            </a:r>
            <a:endParaRPr sz="1050"/>
          </a:p>
          <a:p>
            <a:pPr indent="-233362" lvl="0" marL="233362" rtl="0" algn="l">
              <a:lnSpc>
                <a:spcPct val="100000"/>
              </a:lnSpc>
              <a:spcBef>
                <a:spcPts val="0"/>
              </a:spcBef>
              <a:spcAft>
                <a:spcPts val="0"/>
              </a:spcAft>
              <a:buSzPts val="1400"/>
              <a:buFont typeface="Arial"/>
              <a:buChar char="•"/>
            </a:pPr>
            <a:r>
              <a:rPr b="1" lang="de-DE" sz="1050"/>
              <a:t>BBNE-Impulspapier (IP): </a:t>
            </a:r>
            <a:r>
              <a:rPr lang="de-DE" sz="1050"/>
              <a:t>Betrachtung der Schnittstellen von Ausbildungsordnung in dem jeweiligen Berufsbild, Rahmenlehrplan und den Herausforderungen der Nachhaltigkeit in Anlehnung an die SDGs der Agenda 2030; Zielkonflikte und Aufgabenstellungen</a:t>
            </a:r>
            <a:endParaRPr sz="1050"/>
          </a:p>
          <a:p>
            <a:pPr indent="-233362" lvl="0" marL="233362" rtl="0" algn="l">
              <a:lnSpc>
                <a:spcPct val="100000"/>
              </a:lnSpc>
              <a:spcBef>
                <a:spcPts val="0"/>
              </a:spcBef>
              <a:spcAft>
                <a:spcPts val="0"/>
              </a:spcAft>
              <a:buSzPts val="1400"/>
              <a:buFont typeface="Arial"/>
              <a:buChar char="•"/>
            </a:pPr>
            <a:r>
              <a:rPr b="1" lang="de-DE" sz="1050"/>
              <a:t>BBBNE-Hintergrundmaterial (HGM): </a:t>
            </a:r>
            <a:r>
              <a:rPr lang="de-DE" sz="1050"/>
              <a:t>Betrachtung der SDGs unter einer wissenschaftlichen Perspektive der Nachhaltigkeit im Hinblick auf das Tätigkeitsprofil eines Ausbildungsberufes bzw. auf eine Gruppe von Ausbildungsberufen, die ein ähnliches Tätigkeitsprofil aufweisen; Beschreibung der berufsrelevanten Aspekte für zahlreiche SDG’s</a:t>
            </a:r>
            <a:endParaRPr sz="1050"/>
          </a:p>
          <a:p>
            <a:pPr indent="-233362" lvl="0" marL="233362" rtl="0" algn="l">
              <a:lnSpc>
                <a:spcPct val="100000"/>
              </a:lnSpc>
              <a:spcBef>
                <a:spcPts val="0"/>
              </a:spcBef>
              <a:spcAft>
                <a:spcPts val="0"/>
              </a:spcAft>
              <a:buSzPts val="1400"/>
              <a:buFont typeface="Arial"/>
              <a:buChar char="•"/>
            </a:pPr>
            <a:r>
              <a:rPr b="1" lang="de-DE" sz="1050"/>
              <a:t>BBNE-Foliensammlung (FS): </a:t>
            </a:r>
            <a:r>
              <a:rPr lang="de-DE" sz="1050"/>
              <a:t>Folien mit wichtigen Zielkonflikten für das betrachtete Berufsbild, dargestellt mit Hilfe von Grafiken, Bildern und Smart Arts , die Anlass zur Diskussion der spezifischen Herausforderungen der Nachhaltigkeit bieten.</a:t>
            </a:r>
            <a:endParaRPr sz="1050"/>
          </a:p>
          <a:p>
            <a:pPr indent="-233362" lvl="0" marL="233362" rtl="0" algn="l">
              <a:lnSpc>
                <a:spcPct val="100000"/>
              </a:lnSpc>
              <a:spcBef>
                <a:spcPts val="0"/>
              </a:spcBef>
              <a:spcAft>
                <a:spcPts val="0"/>
              </a:spcAft>
              <a:buSzPts val="1400"/>
              <a:buFont typeface="Arial"/>
              <a:buChar char="•"/>
            </a:pPr>
            <a:r>
              <a:rPr b="1" lang="de-DE" sz="1050"/>
              <a:t>BBNE-Handreichung (HR): </a:t>
            </a:r>
            <a:r>
              <a:rPr lang="de-DE" sz="1050"/>
              <a:t>Foliensammlung mit einem Notiztext für das jeweilige Berufsbild, der Notiztext erläutert die Inhalte der Folie; diese Handreichung kann als Unterrichtsmaterial für Berufsschüler und Berufsschülerinnen und auch für Auszubildende genutzt werden.</a:t>
            </a:r>
            <a:endParaRPr sz="1050"/>
          </a:p>
          <a:p>
            <a:pPr indent="0" lvl="0" marL="0" rtl="0" algn="l">
              <a:lnSpc>
                <a:spcPct val="100000"/>
              </a:lnSpc>
              <a:spcBef>
                <a:spcPts val="400"/>
              </a:spcBef>
              <a:spcAft>
                <a:spcPts val="0"/>
              </a:spcAft>
              <a:buSzPts val="1400"/>
              <a:buNone/>
            </a:pPr>
            <a:r>
              <a:rPr lang="de-DE" sz="1050"/>
              <a:t>Weitere Materialien von PA-BBNE sind die folgenden ergänzenden Dokumente:</a:t>
            </a:r>
            <a:endParaRPr/>
          </a:p>
          <a:p>
            <a:pPr indent="-233362" lvl="0" marL="233362" rtl="0" algn="l">
              <a:lnSpc>
                <a:spcPct val="100000"/>
              </a:lnSpc>
              <a:spcBef>
                <a:spcPts val="0"/>
              </a:spcBef>
              <a:spcAft>
                <a:spcPts val="0"/>
              </a:spcAft>
              <a:buSzPts val="1400"/>
              <a:buFont typeface="Arial"/>
              <a:buChar char="•"/>
            </a:pPr>
            <a:r>
              <a:rPr b="1" lang="de-DE" sz="1050"/>
              <a:t>Nachhaltigkeitsorientierte Kompetenzen in der beruflichen Bildung: </a:t>
            </a:r>
            <a:r>
              <a:rPr lang="de-DE" sz="1050"/>
              <a:t>Leitfaden, Handout und PowerPoint zur Bestimmung und Beschreibung nachhaltigkeitsrelevanter Kompetenzen in der beruflichen Bildung </a:t>
            </a:r>
            <a:endParaRPr/>
          </a:p>
          <a:p>
            <a:pPr indent="-233362" lvl="0" marL="233362" rtl="0" algn="l">
              <a:lnSpc>
                <a:spcPct val="100000"/>
              </a:lnSpc>
              <a:spcBef>
                <a:spcPts val="0"/>
              </a:spcBef>
              <a:spcAft>
                <a:spcPts val="0"/>
              </a:spcAft>
              <a:buSzPts val="1400"/>
              <a:buFont typeface="Arial"/>
              <a:buChar char="•"/>
            </a:pPr>
            <a:r>
              <a:rPr b="1" lang="de-DE" sz="1050"/>
              <a:t>Umgang mit Zielkonflikten</a:t>
            </a:r>
            <a:r>
              <a:rPr lang="de-DE" sz="1050"/>
              <a:t>: Leitfaden, Handout und PowerPoint zum Umgang mit Zielkonflikten und Widersprüchen in der beruflichen Bildung</a:t>
            </a:r>
            <a:endParaRPr/>
          </a:p>
          <a:p>
            <a:pPr indent="-233362" lvl="0" marL="233362" rtl="0" algn="l">
              <a:lnSpc>
                <a:spcPct val="100000"/>
              </a:lnSpc>
              <a:spcBef>
                <a:spcPts val="0"/>
              </a:spcBef>
              <a:spcAft>
                <a:spcPts val="0"/>
              </a:spcAft>
              <a:buSzPts val="1400"/>
              <a:buFont typeface="Arial"/>
              <a:buChar char="•"/>
            </a:pPr>
            <a:r>
              <a:rPr b="1" lang="de-DE" sz="1050"/>
              <a:t>SDG 8 und die soziale Dimension der Nachhaltigkeit</a:t>
            </a:r>
            <a:r>
              <a:rPr lang="de-DE" sz="1050"/>
              <a:t>: Leitfaden zur Beschreibung der sozialen Dimension der Nachhaltigkeit für eine BBNE</a:t>
            </a:r>
            <a:endParaRPr/>
          </a:p>
          <a:p>
            <a:pPr indent="-233362" lvl="0" marL="233362" rtl="0" algn="l">
              <a:lnSpc>
                <a:spcPct val="100000"/>
              </a:lnSpc>
              <a:spcBef>
                <a:spcPts val="0"/>
              </a:spcBef>
              <a:spcAft>
                <a:spcPts val="0"/>
              </a:spcAft>
              <a:buSzPts val="1400"/>
              <a:buFont typeface="Arial"/>
              <a:buChar char="•"/>
            </a:pPr>
            <a:r>
              <a:rPr b="1" lang="de-DE" sz="1050"/>
              <a:t>Postkarten aus der Zukunft: </a:t>
            </a:r>
            <a:r>
              <a:rPr lang="de-DE" sz="1050"/>
              <a:t>Beispielhafte, aber absehbare zukünftige Entwicklungen aus Sicht der Zukunftsforschung für die Berufsausbildung</a:t>
            </a:r>
            <a:endParaRPr/>
          </a:p>
          <a:p>
            <a:pPr indent="0" lvl="0" marL="0" rtl="0" algn="l">
              <a:lnSpc>
                <a:spcPct val="100000"/>
              </a:lnSpc>
              <a:spcBef>
                <a:spcPts val="400"/>
              </a:spcBef>
              <a:spcAft>
                <a:spcPts val="0"/>
              </a:spcAft>
              <a:buSzPts val="1400"/>
              <a:buNone/>
            </a:pPr>
            <a:r>
              <a:rPr lang="de-DE" sz="1050"/>
              <a:t>Primäre Zielgruppen sind Lehrkräfte an Berufsschulen und deren Berufsschülerinnen sowie Ausbildende und ihre Auszubildenden in den Betrieben. Sekundäre Zielgruppen sind Umweltbildner*innen, Pädagog*innen, Wissenschaftler*innen der Berufsbildung sowie Institutionen der beruflichen Bildung. Die Materialien wurden als OER-Materialien entwickelt und stehen als Download unter www.pa-bbne.de zur Verfügung.</a:t>
            </a:r>
            <a:endParaRPr sz="105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25c2c95220b_0_14: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2" name="Google Shape;92;g25c2c95220b_0_14:notes"/>
          <p:cNvSpPr txBox="1"/>
          <p:nvPr>
            <p:ph idx="1" type="body"/>
          </p:nvPr>
        </p:nvSpPr>
        <p:spPr>
          <a:xfrm>
            <a:off x="710407" y="4925407"/>
            <a:ext cx="5683200" cy="4606800"/>
          </a:xfrm>
          <a:prstGeom prst="rect">
            <a:avLst/>
          </a:prstGeom>
          <a:noFill/>
          <a:ln>
            <a:noFill/>
          </a:ln>
        </p:spPr>
        <p:txBody>
          <a:bodyPr anchorCtr="0" anchor="t" bIns="47400" lIns="94825" spcFirstLastPara="1" rIns="94825" wrap="square" tIns="47400">
            <a:noAutofit/>
          </a:bodyPr>
          <a:lstStyle/>
          <a:p>
            <a:pPr indent="0" lvl="0" marL="0" rtl="0" algn="l">
              <a:lnSpc>
                <a:spcPct val="100000"/>
              </a:lnSpc>
              <a:spcBef>
                <a:spcPts val="0"/>
              </a:spcBef>
              <a:spcAft>
                <a:spcPts val="0"/>
              </a:spcAft>
              <a:buSzPts val="1400"/>
              <a:buNone/>
            </a:pPr>
            <a:r>
              <a:t/>
            </a:r>
            <a:endParaRPr/>
          </a:p>
        </p:txBody>
      </p:sp>
      <p:sp>
        <p:nvSpPr>
          <p:cNvPr id="93" name="Google Shape;93;g25c2c95220b_0_14:notes"/>
          <p:cNvSpPr txBox="1"/>
          <p:nvPr>
            <p:ph idx="12" type="sldNum"/>
          </p:nvPr>
        </p:nvSpPr>
        <p:spPr>
          <a:xfrm>
            <a:off x="4023991" y="9721107"/>
            <a:ext cx="3078300" cy="513600"/>
          </a:xfrm>
          <a:prstGeom prst="rect">
            <a:avLst/>
          </a:prstGeom>
          <a:noFill/>
          <a:ln>
            <a:noFill/>
          </a:ln>
        </p:spPr>
        <p:txBody>
          <a:bodyPr anchorCtr="0" anchor="b" bIns="47400" lIns="94825" spcFirstLastPara="1" rIns="94825" wrap="square" tIns="47400">
            <a:noAutofit/>
          </a:bodyPr>
          <a:lstStyle/>
          <a:p>
            <a:pPr indent="0" lvl="0" marL="0" rtl="0" algn="r">
              <a:lnSpc>
                <a:spcPct val="100000"/>
              </a:lnSpc>
              <a:spcBef>
                <a:spcPts val="0"/>
              </a:spcBef>
              <a:spcAft>
                <a:spcPts val="0"/>
              </a:spcAft>
              <a:buSzPts val="1400"/>
              <a:buNone/>
            </a:pPr>
            <a:fld id="{00000000-1234-1234-1234-123412341234}" type="slidenum">
              <a:rPr lang="de-DE"/>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25c2c95220b_0_0: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3" name="Google Shape;103;g25c2c95220b_0_0:notes"/>
          <p:cNvSpPr txBox="1"/>
          <p:nvPr>
            <p:ph idx="1" type="body"/>
          </p:nvPr>
        </p:nvSpPr>
        <p:spPr>
          <a:xfrm>
            <a:off x="710407" y="4925407"/>
            <a:ext cx="5683200" cy="4606800"/>
          </a:xfrm>
          <a:prstGeom prst="rect">
            <a:avLst/>
          </a:prstGeom>
          <a:noFill/>
          <a:ln>
            <a:noFill/>
          </a:ln>
        </p:spPr>
        <p:txBody>
          <a:bodyPr anchorCtr="0" anchor="t" bIns="47400" lIns="94825" spcFirstLastPara="1" rIns="94825" wrap="square" tIns="47400">
            <a:noAutofit/>
          </a:bodyPr>
          <a:lstStyle/>
          <a:p>
            <a:pPr indent="0" lvl="0" marL="0" rtl="0" algn="l">
              <a:lnSpc>
                <a:spcPct val="100000"/>
              </a:lnSpc>
              <a:spcBef>
                <a:spcPts val="0"/>
              </a:spcBef>
              <a:spcAft>
                <a:spcPts val="0"/>
              </a:spcAft>
              <a:buSzPts val="1400"/>
              <a:buNone/>
            </a:pPr>
            <a:r>
              <a:t/>
            </a:r>
            <a:endParaRPr/>
          </a:p>
        </p:txBody>
      </p:sp>
      <p:sp>
        <p:nvSpPr>
          <p:cNvPr id="104" name="Google Shape;104;g25c2c95220b_0_0:notes"/>
          <p:cNvSpPr txBox="1"/>
          <p:nvPr>
            <p:ph idx="12" type="sldNum"/>
          </p:nvPr>
        </p:nvSpPr>
        <p:spPr>
          <a:xfrm>
            <a:off x="4023991" y="9721107"/>
            <a:ext cx="3078300" cy="513600"/>
          </a:xfrm>
          <a:prstGeom prst="rect">
            <a:avLst/>
          </a:prstGeom>
          <a:noFill/>
          <a:ln>
            <a:noFill/>
          </a:ln>
        </p:spPr>
        <p:txBody>
          <a:bodyPr anchorCtr="0" anchor="b" bIns="47400" lIns="94825" spcFirstLastPara="1" rIns="94825" wrap="square" tIns="474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de-DE"/>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5c2c95220b_0_24: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4" name="Google Shape;114;g25c2c95220b_0_24:notes"/>
          <p:cNvSpPr txBox="1"/>
          <p:nvPr>
            <p:ph idx="1" type="body"/>
          </p:nvPr>
        </p:nvSpPr>
        <p:spPr>
          <a:xfrm>
            <a:off x="710407" y="4925407"/>
            <a:ext cx="5683200" cy="4606800"/>
          </a:xfrm>
          <a:prstGeom prst="rect">
            <a:avLst/>
          </a:prstGeom>
          <a:noFill/>
          <a:ln>
            <a:noFill/>
          </a:ln>
        </p:spPr>
        <p:txBody>
          <a:bodyPr anchorCtr="0" anchor="t" bIns="47400" lIns="94825" spcFirstLastPara="1" rIns="94825" wrap="square" tIns="47400">
            <a:noAutofit/>
          </a:bodyPr>
          <a:lstStyle/>
          <a:p>
            <a:pPr indent="0" lvl="0" marL="0" rtl="0" algn="l">
              <a:lnSpc>
                <a:spcPct val="100000"/>
              </a:lnSpc>
              <a:spcBef>
                <a:spcPts val="0"/>
              </a:spcBef>
              <a:spcAft>
                <a:spcPts val="0"/>
              </a:spcAft>
              <a:buSzPts val="1400"/>
              <a:buNone/>
            </a:pPr>
            <a:r>
              <a:t/>
            </a:r>
            <a:endParaRPr/>
          </a:p>
        </p:txBody>
      </p:sp>
      <p:sp>
        <p:nvSpPr>
          <p:cNvPr id="115" name="Google Shape;115;g25c2c95220b_0_24:notes"/>
          <p:cNvSpPr txBox="1"/>
          <p:nvPr>
            <p:ph idx="12" type="sldNum"/>
          </p:nvPr>
        </p:nvSpPr>
        <p:spPr>
          <a:xfrm>
            <a:off x="4023991" y="9721107"/>
            <a:ext cx="3078300" cy="513600"/>
          </a:xfrm>
          <a:prstGeom prst="rect">
            <a:avLst/>
          </a:prstGeom>
          <a:noFill/>
          <a:ln>
            <a:noFill/>
          </a:ln>
        </p:spPr>
        <p:txBody>
          <a:bodyPr anchorCtr="0" anchor="b" bIns="47400" lIns="94825" spcFirstLastPara="1" rIns="94825" wrap="square" tIns="47400">
            <a:noAutofit/>
          </a:bodyPr>
          <a:lstStyle/>
          <a:p>
            <a:pPr indent="0" lvl="0" marL="0" rtl="0" algn="r">
              <a:lnSpc>
                <a:spcPct val="100000"/>
              </a:lnSpc>
              <a:spcBef>
                <a:spcPts val="0"/>
              </a:spcBef>
              <a:spcAft>
                <a:spcPts val="0"/>
              </a:spcAft>
              <a:buSzPts val="1400"/>
              <a:buNone/>
            </a:pPr>
            <a:fld id="{00000000-1234-1234-1234-123412341234}" type="slidenum">
              <a:rPr lang="de-DE"/>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25c2c95220b_0_34: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5" name="Google Shape;125;g25c2c95220b_0_34:notes"/>
          <p:cNvSpPr txBox="1"/>
          <p:nvPr>
            <p:ph idx="1" type="body"/>
          </p:nvPr>
        </p:nvSpPr>
        <p:spPr>
          <a:xfrm>
            <a:off x="710407" y="4925407"/>
            <a:ext cx="5683200" cy="4606800"/>
          </a:xfrm>
          <a:prstGeom prst="rect">
            <a:avLst/>
          </a:prstGeom>
          <a:noFill/>
          <a:ln>
            <a:noFill/>
          </a:ln>
        </p:spPr>
        <p:txBody>
          <a:bodyPr anchorCtr="0" anchor="t" bIns="47400" lIns="94825" spcFirstLastPara="1" rIns="94825" wrap="square" tIns="47400">
            <a:noAutofit/>
          </a:bodyPr>
          <a:lstStyle/>
          <a:p>
            <a:pPr indent="0" lvl="0" marL="0" rtl="0" algn="l">
              <a:lnSpc>
                <a:spcPct val="100000"/>
              </a:lnSpc>
              <a:spcBef>
                <a:spcPts val="0"/>
              </a:spcBef>
              <a:spcAft>
                <a:spcPts val="0"/>
              </a:spcAft>
              <a:buSzPts val="1400"/>
              <a:buNone/>
            </a:pPr>
            <a:r>
              <a:t/>
            </a:r>
            <a:endParaRPr/>
          </a:p>
        </p:txBody>
      </p:sp>
      <p:sp>
        <p:nvSpPr>
          <p:cNvPr id="126" name="Google Shape;126;g25c2c95220b_0_34:notes"/>
          <p:cNvSpPr txBox="1"/>
          <p:nvPr>
            <p:ph idx="12" type="sldNum"/>
          </p:nvPr>
        </p:nvSpPr>
        <p:spPr>
          <a:xfrm>
            <a:off x="4023991" y="9721107"/>
            <a:ext cx="3078300" cy="513600"/>
          </a:xfrm>
          <a:prstGeom prst="rect">
            <a:avLst/>
          </a:prstGeom>
          <a:noFill/>
          <a:ln>
            <a:noFill/>
          </a:ln>
        </p:spPr>
        <p:txBody>
          <a:bodyPr anchorCtr="0" anchor="b" bIns="47400" lIns="94825" spcFirstLastPara="1" rIns="94825" wrap="square" tIns="47400">
            <a:noAutofit/>
          </a:bodyPr>
          <a:lstStyle/>
          <a:p>
            <a:pPr indent="0" lvl="0" marL="0" rtl="0" algn="r">
              <a:lnSpc>
                <a:spcPct val="100000"/>
              </a:lnSpc>
              <a:spcBef>
                <a:spcPts val="0"/>
              </a:spcBef>
              <a:spcAft>
                <a:spcPts val="0"/>
              </a:spcAft>
              <a:buSzPts val="1400"/>
              <a:buNone/>
            </a:pPr>
            <a:fld id="{00000000-1234-1234-1234-123412341234}" type="slidenum">
              <a:rPr lang="de-DE"/>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5c2c95220b_0_44: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6" name="Google Shape;136;g25c2c95220b_0_44:notes"/>
          <p:cNvSpPr txBox="1"/>
          <p:nvPr>
            <p:ph idx="1" type="body"/>
          </p:nvPr>
        </p:nvSpPr>
        <p:spPr>
          <a:xfrm>
            <a:off x="710407" y="4925407"/>
            <a:ext cx="5683200" cy="4606800"/>
          </a:xfrm>
          <a:prstGeom prst="rect">
            <a:avLst/>
          </a:prstGeom>
          <a:noFill/>
          <a:ln>
            <a:noFill/>
          </a:ln>
        </p:spPr>
        <p:txBody>
          <a:bodyPr anchorCtr="0" anchor="t" bIns="47400" lIns="94825" spcFirstLastPara="1" rIns="94825" wrap="square" tIns="47400">
            <a:noAutofit/>
          </a:bodyPr>
          <a:lstStyle/>
          <a:p>
            <a:pPr indent="0" lvl="0" marL="0" rtl="0" algn="l">
              <a:lnSpc>
                <a:spcPct val="100000"/>
              </a:lnSpc>
              <a:spcBef>
                <a:spcPts val="0"/>
              </a:spcBef>
              <a:spcAft>
                <a:spcPts val="0"/>
              </a:spcAft>
              <a:buSzPts val="1400"/>
              <a:buNone/>
            </a:pPr>
            <a:r>
              <a:t/>
            </a:r>
            <a:endParaRPr/>
          </a:p>
        </p:txBody>
      </p:sp>
      <p:sp>
        <p:nvSpPr>
          <p:cNvPr id="137" name="Google Shape;137;g25c2c95220b_0_44:notes"/>
          <p:cNvSpPr txBox="1"/>
          <p:nvPr>
            <p:ph idx="12" type="sldNum"/>
          </p:nvPr>
        </p:nvSpPr>
        <p:spPr>
          <a:xfrm>
            <a:off x="4023991" y="9721107"/>
            <a:ext cx="3078300" cy="513600"/>
          </a:xfrm>
          <a:prstGeom prst="rect">
            <a:avLst/>
          </a:prstGeom>
          <a:noFill/>
          <a:ln>
            <a:noFill/>
          </a:ln>
        </p:spPr>
        <p:txBody>
          <a:bodyPr anchorCtr="0" anchor="b" bIns="47400" lIns="94825" spcFirstLastPara="1" rIns="94825" wrap="square" tIns="47400">
            <a:noAutofit/>
          </a:bodyPr>
          <a:lstStyle/>
          <a:p>
            <a:pPr indent="0" lvl="0" marL="0" rtl="0" algn="r">
              <a:lnSpc>
                <a:spcPct val="100000"/>
              </a:lnSpc>
              <a:spcBef>
                <a:spcPts val="0"/>
              </a:spcBef>
              <a:spcAft>
                <a:spcPts val="0"/>
              </a:spcAft>
              <a:buSzPts val="1400"/>
              <a:buNone/>
            </a:pPr>
            <a:fld id="{00000000-1234-1234-1234-123412341234}" type="slidenum">
              <a:rPr lang="de-DE"/>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25c2c95220b_0_54: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7" name="Google Shape;147;g25c2c95220b_0_54:notes"/>
          <p:cNvSpPr txBox="1"/>
          <p:nvPr>
            <p:ph idx="1" type="body"/>
          </p:nvPr>
        </p:nvSpPr>
        <p:spPr>
          <a:xfrm>
            <a:off x="710407" y="4925407"/>
            <a:ext cx="5683200" cy="4606800"/>
          </a:xfrm>
          <a:prstGeom prst="rect">
            <a:avLst/>
          </a:prstGeom>
          <a:noFill/>
          <a:ln>
            <a:noFill/>
          </a:ln>
        </p:spPr>
        <p:txBody>
          <a:bodyPr anchorCtr="0" anchor="t" bIns="47400" lIns="94825" spcFirstLastPara="1" rIns="94825" wrap="square" tIns="47400">
            <a:noAutofit/>
          </a:bodyPr>
          <a:lstStyle/>
          <a:p>
            <a:pPr indent="0" lvl="0" marL="0" rtl="0" algn="l">
              <a:lnSpc>
                <a:spcPct val="100000"/>
              </a:lnSpc>
              <a:spcBef>
                <a:spcPts val="0"/>
              </a:spcBef>
              <a:spcAft>
                <a:spcPts val="0"/>
              </a:spcAft>
              <a:buSzPts val="1400"/>
              <a:buNone/>
            </a:pPr>
            <a:r>
              <a:t/>
            </a:r>
            <a:endParaRPr/>
          </a:p>
        </p:txBody>
      </p:sp>
      <p:sp>
        <p:nvSpPr>
          <p:cNvPr id="148" name="Google Shape;148;g25c2c95220b_0_54:notes"/>
          <p:cNvSpPr txBox="1"/>
          <p:nvPr>
            <p:ph idx="12" type="sldNum"/>
          </p:nvPr>
        </p:nvSpPr>
        <p:spPr>
          <a:xfrm>
            <a:off x="4023991" y="9721107"/>
            <a:ext cx="3078300" cy="513600"/>
          </a:xfrm>
          <a:prstGeom prst="rect">
            <a:avLst/>
          </a:prstGeom>
          <a:noFill/>
          <a:ln>
            <a:noFill/>
          </a:ln>
        </p:spPr>
        <p:txBody>
          <a:bodyPr anchorCtr="0" anchor="b" bIns="47400" lIns="94825" spcFirstLastPara="1" rIns="94825" wrap="square" tIns="47400">
            <a:noAutofit/>
          </a:bodyPr>
          <a:lstStyle/>
          <a:p>
            <a:pPr indent="0" lvl="0" marL="0" rtl="0" algn="r">
              <a:lnSpc>
                <a:spcPct val="100000"/>
              </a:lnSpc>
              <a:spcBef>
                <a:spcPts val="0"/>
              </a:spcBef>
              <a:spcAft>
                <a:spcPts val="0"/>
              </a:spcAft>
              <a:buSzPts val="1400"/>
              <a:buNone/>
            </a:pPr>
            <a:fld id="{00000000-1234-1234-1234-123412341234}" type="slidenum">
              <a:rPr lang="de-DE"/>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5c2c95220b_0_64: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8" name="Google Shape;158;g25c2c95220b_0_64:notes"/>
          <p:cNvSpPr txBox="1"/>
          <p:nvPr>
            <p:ph idx="1" type="body"/>
          </p:nvPr>
        </p:nvSpPr>
        <p:spPr>
          <a:xfrm>
            <a:off x="710407" y="4925407"/>
            <a:ext cx="5683200" cy="4606800"/>
          </a:xfrm>
          <a:prstGeom prst="rect">
            <a:avLst/>
          </a:prstGeom>
          <a:noFill/>
          <a:ln>
            <a:noFill/>
          </a:ln>
        </p:spPr>
        <p:txBody>
          <a:bodyPr anchorCtr="0" anchor="t" bIns="47400" lIns="94825" spcFirstLastPara="1" rIns="94825" wrap="square" tIns="47400">
            <a:noAutofit/>
          </a:bodyPr>
          <a:lstStyle/>
          <a:p>
            <a:pPr indent="0" lvl="0" marL="0" rtl="0" algn="l">
              <a:lnSpc>
                <a:spcPct val="100000"/>
              </a:lnSpc>
              <a:spcBef>
                <a:spcPts val="0"/>
              </a:spcBef>
              <a:spcAft>
                <a:spcPts val="0"/>
              </a:spcAft>
              <a:buSzPts val="1400"/>
              <a:buNone/>
            </a:pPr>
            <a:r>
              <a:t/>
            </a:r>
            <a:endParaRPr/>
          </a:p>
        </p:txBody>
      </p:sp>
      <p:sp>
        <p:nvSpPr>
          <p:cNvPr id="159" name="Google Shape;159;g25c2c95220b_0_64:notes"/>
          <p:cNvSpPr txBox="1"/>
          <p:nvPr>
            <p:ph idx="12" type="sldNum"/>
          </p:nvPr>
        </p:nvSpPr>
        <p:spPr>
          <a:xfrm>
            <a:off x="4023991" y="9721107"/>
            <a:ext cx="3078300" cy="513600"/>
          </a:xfrm>
          <a:prstGeom prst="rect">
            <a:avLst/>
          </a:prstGeom>
          <a:noFill/>
          <a:ln>
            <a:noFill/>
          </a:ln>
        </p:spPr>
        <p:txBody>
          <a:bodyPr anchorCtr="0" anchor="b" bIns="47400" lIns="94825" spcFirstLastPara="1" rIns="94825" wrap="square" tIns="47400">
            <a:noAutofit/>
          </a:bodyPr>
          <a:lstStyle/>
          <a:p>
            <a:pPr indent="0" lvl="0" marL="0" rtl="0" algn="r">
              <a:lnSpc>
                <a:spcPct val="100000"/>
              </a:lnSpc>
              <a:spcBef>
                <a:spcPts val="0"/>
              </a:spcBef>
              <a:spcAft>
                <a:spcPts val="0"/>
              </a:spcAft>
              <a:buSzPts val="1400"/>
              <a:buNone/>
            </a:pPr>
            <a:fld id="{00000000-1234-1234-1234-123412341234}" type="slidenum">
              <a:rPr lang="de-DE"/>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25c2c95220b_0_75:notes"/>
          <p:cNvSpPr/>
          <p:nvPr>
            <p:ph idx="2" type="sldImg"/>
          </p:nvPr>
        </p:nvSpPr>
        <p:spPr>
          <a:xfrm>
            <a:off x="479425" y="1277938"/>
            <a:ext cx="6145213" cy="3455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9" name="Google Shape;169;g25c2c95220b_0_75:notes"/>
          <p:cNvSpPr txBox="1"/>
          <p:nvPr>
            <p:ph idx="1" type="body"/>
          </p:nvPr>
        </p:nvSpPr>
        <p:spPr>
          <a:xfrm>
            <a:off x="710407" y="4925407"/>
            <a:ext cx="5683200" cy="4606800"/>
          </a:xfrm>
          <a:prstGeom prst="rect">
            <a:avLst/>
          </a:prstGeom>
          <a:noFill/>
          <a:ln>
            <a:noFill/>
          </a:ln>
        </p:spPr>
        <p:txBody>
          <a:bodyPr anchorCtr="0" anchor="t" bIns="47400" lIns="94825" spcFirstLastPara="1" rIns="94825" wrap="square" tIns="47400">
            <a:noAutofit/>
          </a:bodyPr>
          <a:lstStyle/>
          <a:p>
            <a:pPr indent="0" lvl="0" marL="0" rtl="0" algn="l">
              <a:lnSpc>
                <a:spcPct val="100000"/>
              </a:lnSpc>
              <a:spcBef>
                <a:spcPts val="0"/>
              </a:spcBef>
              <a:spcAft>
                <a:spcPts val="0"/>
              </a:spcAft>
              <a:buSzPts val="1400"/>
              <a:buNone/>
            </a:pPr>
            <a:r>
              <a:t/>
            </a:r>
            <a:endParaRPr/>
          </a:p>
        </p:txBody>
      </p:sp>
      <p:sp>
        <p:nvSpPr>
          <p:cNvPr id="170" name="Google Shape;170;g25c2c95220b_0_75:notes"/>
          <p:cNvSpPr txBox="1"/>
          <p:nvPr>
            <p:ph idx="12" type="sldNum"/>
          </p:nvPr>
        </p:nvSpPr>
        <p:spPr>
          <a:xfrm>
            <a:off x="4023991" y="9721107"/>
            <a:ext cx="3078300" cy="513600"/>
          </a:xfrm>
          <a:prstGeom prst="rect">
            <a:avLst/>
          </a:prstGeom>
          <a:noFill/>
          <a:ln>
            <a:noFill/>
          </a:ln>
        </p:spPr>
        <p:txBody>
          <a:bodyPr anchorCtr="0" anchor="b" bIns="47400" lIns="94825" spcFirstLastPara="1" rIns="94825" wrap="square" tIns="47400">
            <a:noAutofit/>
          </a:bodyPr>
          <a:lstStyle/>
          <a:p>
            <a:pPr indent="0" lvl="0" marL="0" rtl="0" algn="r">
              <a:lnSpc>
                <a:spcPct val="100000"/>
              </a:lnSpc>
              <a:spcBef>
                <a:spcPts val="0"/>
              </a:spcBef>
              <a:spcAft>
                <a:spcPts val="0"/>
              </a:spcAft>
              <a:buSzPts val="1400"/>
              <a:buNone/>
            </a:pPr>
            <a:fld id="{00000000-1234-1234-1234-123412341234}" type="slidenum">
              <a:rPr lang="de-DE"/>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p:cSld name="Titelfolie">
    <p:spTree>
      <p:nvGrpSpPr>
        <p:cNvPr id="16" name="Shape 16"/>
        <p:cNvGrpSpPr/>
        <p:nvPr/>
      </p:nvGrpSpPr>
      <p:grpSpPr>
        <a:xfrm>
          <a:off x="0" y="0"/>
          <a:ext cx="0" cy="0"/>
          <a:chOff x="0" y="0"/>
          <a:chExt cx="0" cy="0"/>
        </a:xfrm>
      </p:grpSpPr>
      <p:sp>
        <p:nvSpPr>
          <p:cNvPr id="17" name="Google Shape;17;p27"/>
          <p:cNvSpPr txBox="1"/>
          <p:nvPr>
            <p:ph type="ctrTitle"/>
          </p:nvPr>
        </p:nvSpPr>
        <p:spPr>
          <a:xfrm>
            <a:off x="312928" y="1122363"/>
            <a:ext cx="8278368"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SzPts val="4000"/>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27"/>
          <p:cNvSpPr txBox="1"/>
          <p:nvPr>
            <p:ph idx="1" type="subTitle"/>
          </p:nvPr>
        </p:nvSpPr>
        <p:spPr>
          <a:xfrm>
            <a:off x="312928" y="3602038"/>
            <a:ext cx="8278368"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SzPts val="2800"/>
              <a:buNone/>
              <a:defRPr sz="3200">
                <a:solidFill>
                  <a:srgbClr val="FF2F92"/>
                </a:solidFill>
              </a:defRPr>
            </a:lvl1pPr>
            <a:lvl2pPr lvl="1" algn="ctr">
              <a:lnSpc>
                <a:spcPct val="90000"/>
              </a:lnSpc>
              <a:spcBef>
                <a:spcPts val="500"/>
              </a:spcBef>
              <a:spcAft>
                <a:spcPts val="0"/>
              </a:spcAft>
              <a:buSzPts val="2400"/>
              <a:buNone/>
              <a:defRPr sz="2000"/>
            </a:lvl2pPr>
            <a:lvl3pPr lvl="2" algn="ctr">
              <a:lnSpc>
                <a:spcPct val="90000"/>
              </a:lnSpc>
              <a:spcBef>
                <a:spcPts val="500"/>
              </a:spcBef>
              <a:spcAft>
                <a:spcPts val="0"/>
              </a:spcAft>
              <a:buSzPts val="2000"/>
              <a:buNone/>
              <a:defRPr sz="1800"/>
            </a:lvl3pPr>
            <a:lvl4pPr lvl="3" algn="ctr">
              <a:lnSpc>
                <a:spcPct val="90000"/>
              </a:lnSpc>
              <a:spcBef>
                <a:spcPts val="500"/>
              </a:spcBef>
              <a:spcAft>
                <a:spcPts val="0"/>
              </a:spcAft>
              <a:buSzPts val="1800"/>
              <a:buNone/>
              <a:defRPr sz="1600"/>
            </a:lvl4pPr>
            <a:lvl5pPr lvl="4" algn="ctr">
              <a:lnSpc>
                <a:spcPct val="90000"/>
              </a:lnSpc>
              <a:spcBef>
                <a:spcPts val="500"/>
              </a:spcBef>
              <a:spcAft>
                <a:spcPts val="0"/>
              </a:spcAft>
              <a:buSzPts val="1800"/>
              <a:buNone/>
              <a:defRPr sz="1600"/>
            </a:lvl5pPr>
            <a:lvl6pPr lvl="5" algn="ctr">
              <a:lnSpc>
                <a:spcPct val="90000"/>
              </a:lnSpc>
              <a:spcBef>
                <a:spcPts val="500"/>
              </a:spcBef>
              <a:spcAft>
                <a:spcPts val="0"/>
              </a:spcAft>
              <a:buSzPts val="1800"/>
              <a:buNone/>
              <a:defRPr sz="1600"/>
            </a:lvl6pPr>
            <a:lvl7pPr lvl="6" algn="ctr">
              <a:lnSpc>
                <a:spcPct val="90000"/>
              </a:lnSpc>
              <a:spcBef>
                <a:spcPts val="500"/>
              </a:spcBef>
              <a:spcAft>
                <a:spcPts val="0"/>
              </a:spcAft>
              <a:buSzPts val="1800"/>
              <a:buNone/>
              <a:defRPr sz="1600"/>
            </a:lvl7pPr>
            <a:lvl8pPr lvl="7" algn="ctr">
              <a:lnSpc>
                <a:spcPct val="90000"/>
              </a:lnSpc>
              <a:spcBef>
                <a:spcPts val="500"/>
              </a:spcBef>
              <a:spcAft>
                <a:spcPts val="0"/>
              </a:spcAft>
              <a:buSzPts val="1800"/>
              <a:buNone/>
              <a:defRPr sz="1600"/>
            </a:lvl8pPr>
            <a:lvl9pPr lvl="8" algn="ctr">
              <a:lnSpc>
                <a:spcPct val="90000"/>
              </a:lnSpc>
              <a:spcBef>
                <a:spcPts val="500"/>
              </a:spcBef>
              <a:spcAft>
                <a:spcPts val="0"/>
              </a:spcAft>
              <a:buSzPts val="1800"/>
              <a:buNone/>
              <a:defRPr sz="1600"/>
            </a:lvl9pPr>
          </a:lstStyle>
          <a:p/>
        </p:txBody>
      </p:sp>
      <p:sp>
        <p:nvSpPr>
          <p:cNvPr id="19" name="Google Shape;19;p27"/>
          <p:cNvSpPr txBox="1"/>
          <p:nvPr>
            <p:ph idx="11" type="ftr"/>
          </p:nvPr>
        </p:nvSpPr>
        <p:spPr>
          <a:xfrm>
            <a:off x="720592" y="6258560"/>
            <a:ext cx="2541084" cy="56372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800"/>
              <a:buNone/>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p:txBody>
      </p:sp>
      <p:sp>
        <p:nvSpPr>
          <p:cNvPr id="20" name="Google Shape;20;p27"/>
          <p:cNvSpPr txBox="1"/>
          <p:nvPr>
            <p:ph idx="12" type="sldNum"/>
          </p:nvPr>
        </p:nvSpPr>
        <p:spPr>
          <a:xfrm>
            <a:off x="1" y="6258560"/>
            <a:ext cx="619381" cy="563723"/>
          </a:xfrm>
          <a:prstGeom prst="rect">
            <a:avLst/>
          </a:prstGeom>
          <a:noFill/>
          <a:ln>
            <a:noFill/>
          </a:ln>
        </p:spPr>
        <p:txBody>
          <a:bodyPr anchorCtr="0" anchor="ctr" bIns="45700" lIns="0" spcFirstLastPara="1" rIns="0"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21" name="Google Shape;21;p27"/>
          <p:cNvSpPr/>
          <p:nvPr>
            <p:ph idx="2" type="pic"/>
          </p:nvPr>
        </p:nvSpPr>
        <p:spPr>
          <a:xfrm>
            <a:off x="9091423" y="1418600"/>
            <a:ext cx="2681986" cy="1431290"/>
          </a:xfrm>
          <a:prstGeom prst="rect">
            <a:avLst/>
          </a:prstGeom>
          <a:noFill/>
          <a:ln>
            <a:noFill/>
          </a:ln>
        </p:spPr>
      </p:sp>
      <p:sp>
        <p:nvSpPr>
          <p:cNvPr id="22" name="Google Shape;22;p27"/>
          <p:cNvSpPr/>
          <p:nvPr>
            <p:ph idx="3" type="pic"/>
          </p:nvPr>
        </p:nvSpPr>
        <p:spPr>
          <a:xfrm>
            <a:off x="9091422" y="3009656"/>
            <a:ext cx="2681986" cy="1431290"/>
          </a:xfrm>
          <a:prstGeom prst="rect">
            <a:avLst/>
          </a:prstGeom>
          <a:noFill/>
          <a:ln>
            <a:noFill/>
          </a:ln>
        </p:spPr>
      </p:sp>
      <p:sp>
        <p:nvSpPr>
          <p:cNvPr id="23" name="Google Shape;23;p27"/>
          <p:cNvSpPr txBox="1"/>
          <p:nvPr>
            <p:ph idx="4" type="body"/>
          </p:nvPr>
        </p:nvSpPr>
        <p:spPr>
          <a:xfrm>
            <a:off x="9091613" y="4531540"/>
            <a:ext cx="2681287" cy="1523185"/>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0"/>
              </a:spcBef>
              <a:spcAft>
                <a:spcPts val="0"/>
              </a:spcAft>
              <a:buSzPts val="2800"/>
              <a:buNone/>
              <a:defRPr sz="1800"/>
            </a:lvl1pPr>
            <a:lvl2pPr indent="-381000" lvl="1" marL="914400" algn="l">
              <a:lnSpc>
                <a:spcPct val="90000"/>
              </a:lnSpc>
              <a:spcBef>
                <a:spcPts val="500"/>
              </a:spcBef>
              <a:spcAft>
                <a:spcPts val="0"/>
              </a:spcAft>
              <a:buSzPts val="2400"/>
              <a:buChar char="•"/>
              <a:defRPr/>
            </a:lvl2pPr>
            <a:lvl3pPr indent="-355600" lvl="2" marL="1371600" algn="l">
              <a:lnSpc>
                <a:spcPct val="90000"/>
              </a:lnSpc>
              <a:spcBef>
                <a:spcPts val="500"/>
              </a:spcBef>
              <a:spcAft>
                <a:spcPts val="0"/>
              </a:spcAft>
              <a:buSzPts val="2000"/>
              <a:buChar char="•"/>
              <a:defRPr/>
            </a:lvl3pPr>
            <a:lvl4pPr indent="-342900" lvl="3" marL="1828800" algn="l">
              <a:lnSpc>
                <a:spcPct val="90000"/>
              </a:lnSpc>
              <a:spcBef>
                <a:spcPts val="500"/>
              </a:spcBef>
              <a:spcAft>
                <a:spcPts val="0"/>
              </a:spcAft>
              <a:buSzPts val="1800"/>
              <a:buChar char="•"/>
              <a:defRPr/>
            </a:lvl4pPr>
            <a:lvl5pPr indent="-342900" lvl="4" marL="2286000" algn="l">
              <a:lnSpc>
                <a:spcPct val="90000"/>
              </a:lnSpc>
              <a:spcBef>
                <a:spcPts val="500"/>
              </a:spcBef>
              <a:spcAft>
                <a:spcPts val="0"/>
              </a:spcAft>
              <a:buSzPts val="1800"/>
              <a:buChar char="•"/>
              <a:defRPr/>
            </a:lvl5pPr>
            <a:lvl6pPr indent="-342900" lvl="5" marL="2743200" algn="l">
              <a:lnSpc>
                <a:spcPct val="90000"/>
              </a:lnSpc>
              <a:spcBef>
                <a:spcPts val="500"/>
              </a:spcBef>
              <a:spcAft>
                <a:spcPts val="0"/>
              </a:spcAft>
              <a:buSzPts val="1800"/>
              <a:buChar char="•"/>
              <a:defRPr/>
            </a:lvl6pPr>
            <a:lvl7pPr indent="-342900" lvl="6" marL="3200400" algn="l">
              <a:lnSpc>
                <a:spcPct val="90000"/>
              </a:lnSpc>
              <a:spcBef>
                <a:spcPts val="500"/>
              </a:spcBef>
              <a:spcAft>
                <a:spcPts val="0"/>
              </a:spcAft>
              <a:buSzPts val="1800"/>
              <a:buChar char="•"/>
              <a:defRPr/>
            </a:lvl7pPr>
            <a:lvl8pPr indent="-342900" lvl="7" marL="3657600" algn="l">
              <a:lnSpc>
                <a:spcPct val="90000"/>
              </a:lnSpc>
              <a:spcBef>
                <a:spcPts val="500"/>
              </a:spcBef>
              <a:spcAft>
                <a:spcPts val="0"/>
              </a:spcAft>
              <a:buSzPts val="1800"/>
              <a:buChar char="•"/>
              <a:defRPr/>
            </a:lvl8pPr>
            <a:lvl9pPr indent="-342900" lvl="8" marL="4114800" algn="l">
              <a:lnSpc>
                <a:spcPct val="90000"/>
              </a:lnSpc>
              <a:spcBef>
                <a:spcPts val="500"/>
              </a:spcBef>
              <a:spcAft>
                <a:spcPts val="0"/>
              </a:spcAft>
              <a:buSzPts val="1800"/>
              <a:buChar char="•"/>
              <a:defRPr/>
            </a:lvl9pPr>
          </a:lstStyle>
          <a:p/>
        </p:txBody>
      </p:sp>
      <p:sp>
        <p:nvSpPr>
          <p:cNvPr id="24" name="Google Shape;24;p27"/>
          <p:cNvSpPr/>
          <p:nvPr/>
        </p:nvSpPr>
        <p:spPr>
          <a:xfrm>
            <a:off x="309691" y="3548557"/>
            <a:ext cx="8280000" cy="24455"/>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ndardfolie Abbildung">
  <p:cSld name="1_Standardfolie Abbildung">
    <p:spTree>
      <p:nvGrpSpPr>
        <p:cNvPr id="25" name="Shape 25"/>
        <p:cNvGrpSpPr/>
        <p:nvPr/>
      </p:nvGrpSpPr>
      <p:grpSpPr>
        <a:xfrm>
          <a:off x="0" y="0"/>
          <a:ext cx="0" cy="0"/>
          <a:chOff x="0" y="0"/>
          <a:chExt cx="0" cy="0"/>
        </a:xfrm>
      </p:grpSpPr>
      <p:sp>
        <p:nvSpPr>
          <p:cNvPr id="26" name="Google Shape;26;p32"/>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32"/>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28" name="Google Shape;28;p32"/>
          <p:cNvSpPr/>
          <p:nvPr/>
        </p:nvSpPr>
        <p:spPr>
          <a:xfrm>
            <a:off x="1" y="1296000"/>
            <a:ext cx="12188826" cy="36000"/>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 name="Google Shape;29;p32"/>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30" name="Google Shape;30;p32"/>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31" name="Google Shape;31;p32"/>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ndardfolie">
  <p:cSld name="1_Standardfolie">
    <p:spTree>
      <p:nvGrpSpPr>
        <p:cNvPr id="32" name="Shape 32"/>
        <p:cNvGrpSpPr/>
        <p:nvPr/>
      </p:nvGrpSpPr>
      <p:grpSpPr>
        <a:xfrm>
          <a:off x="0" y="0"/>
          <a:ext cx="0" cy="0"/>
          <a:chOff x="0" y="0"/>
          <a:chExt cx="0" cy="0"/>
        </a:xfrm>
      </p:grpSpPr>
      <p:sp>
        <p:nvSpPr>
          <p:cNvPr id="33" name="Google Shape;33;p3"/>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34" name="Google Shape;34;p3"/>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000000"/>
              </a:buClr>
              <a:buSzPts val="1800"/>
              <a:buFont typeface="Calibri"/>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3"/>
          <p:cNvSpPr/>
          <p:nvPr/>
        </p:nvSpPr>
        <p:spPr>
          <a:xfrm>
            <a:off x="1" y="1296000"/>
            <a:ext cx="12188826" cy="36000"/>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 name="Google Shape;36;p3"/>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37" name="Google Shape;37;p3"/>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38" name="Google Shape;38;p3"/>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ndardfolie">
  <p:cSld name="Standart Text - lleer">
    <p:spTree>
      <p:nvGrpSpPr>
        <p:cNvPr id="39" name="Shape 39"/>
        <p:cNvGrpSpPr/>
        <p:nvPr/>
      </p:nvGrpSpPr>
      <p:grpSpPr>
        <a:xfrm>
          <a:off x="0" y="0"/>
          <a:ext cx="0" cy="0"/>
          <a:chOff x="0" y="0"/>
          <a:chExt cx="0" cy="0"/>
        </a:xfrm>
      </p:grpSpPr>
      <p:sp>
        <p:nvSpPr>
          <p:cNvPr id="40" name="Google Shape;40;p31"/>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41" name="Google Shape;41;p31"/>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000000"/>
              </a:buClr>
              <a:buSzPts val="1800"/>
              <a:buFont typeface="Calibri"/>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31"/>
          <p:cNvSpPr/>
          <p:nvPr/>
        </p:nvSpPr>
        <p:spPr>
          <a:xfrm>
            <a:off x="1" y="1296000"/>
            <a:ext cx="12188826" cy="36000"/>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 name="Google Shape;43;p31"/>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44" name="Google Shape;44;p31"/>
          <p:cNvSpPr txBox="1"/>
          <p:nvPr>
            <p:ph idx="2"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45" name="Google Shape;45;p31"/>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p:txBody>
      </p:sp>
      <p:sp>
        <p:nvSpPr>
          <p:cNvPr id="46" name="Google Shape;46;p31"/>
          <p:cNvSpPr txBox="1"/>
          <p:nvPr>
            <p:ph idx="3" type="body"/>
          </p:nvPr>
        </p:nvSpPr>
        <p:spPr>
          <a:xfrm>
            <a:off x="360001" y="1465263"/>
            <a:ext cx="5870938" cy="4656137"/>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000"/>
              </a:spcBef>
              <a:spcAft>
                <a:spcPts val="0"/>
              </a:spcAft>
              <a:buSzPts val="2800"/>
              <a:buChar char="•"/>
              <a:defRPr sz="2400"/>
            </a:lvl1pPr>
            <a:lvl2pPr indent="-381000" lvl="1" marL="914400" algn="l">
              <a:lnSpc>
                <a:spcPct val="90000"/>
              </a:lnSpc>
              <a:spcBef>
                <a:spcPts val="500"/>
              </a:spcBef>
              <a:spcAft>
                <a:spcPts val="0"/>
              </a:spcAft>
              <a:buSzPts val="2400"/>
              <a:buChar char="•"/>
              <a:defRPr/>
            </a:lvl2pPr>
            <a:lvl3pPr indent="-355600" lvl="2" marL="1371600" algn="l">
              <a:lnSpc>
                <a:spcPct val="90000"/>
              </a:lnSpc>
              <a:spcBef>
                <a:spcPts val="500"/>
              </a:spcBef>
              <a:spcAft>
                <a:spcPts val="0"/>
              </a:spcAft>
              <a:buSzPts val="2000"/>
              <a:buChar char="•"/>
              <a:defRPr/>
            </a:lvl3pPr>
            <a:lvl4pPr indent="-342900" lvl="3" marL="1828800" algn="l">
              <a:lnSpc>
                <a:spcPct val="90000"/>
              </a:lnSpc>
              <a:spcBef>
                <a:spcPts val="500"/>
              </a:spcBef>
              <a:spcAft>
                <a:spcPts val="0"/>
              </a:spcAft>
              <a:buSzPts val="1800"/>
              <a:buChar char="•"/>
              <a:defRPr/>
            </a:lvl4pPr>
            <a:lvl5pPr indent="-342900" lvl="4" marL="2286000" algn="l">
              <a:lnSpc>
                <a:spcPct val="90000"/>
              </a:lnSpc>
              <a:spcBef>
                <a:spcPts val="500"/>
              </a:spcBef>
              <a:spcAft>
                <a:spcPts val="0"/>
              </a:spcAft>
              <a:buSzPts val="1800"/>
              <a:buChar char="•"/>
              <a:defRPr/>
            </a:lvl5pPr>
            <a:lvl6pPr indent="-342900" lvl="5" marL="2743200" algn="l">
              <a:lnSpc>
                <a:spcPct val="90000"/>
              </a:lnSpc>
              <a:spcBef>
                <a:spcPts val="500"/>
              </a:spcBef>
              <a:spcAft>
                <a:spcPts val="0"/>
              </a:spcAft>
              <a:buSzPts val="1800"/>
              <a:buChar char="•"/>
              <a:defRPr/>
            </a:lvl6pPr>
            <a:lvl7pPr indent="-342900" lvl="6" marL="3200400" algn="l">
              <a:lnSpc>
                <a:spcPct val="90000"/>
              </a:lnSpc>
              <a:spcBef>
                <a:spcPts val="500"/>
              </a:spcBef>
              <a:spcAft>
                <a:spcPts val="0"/>
              </a:spcAft>
              <a:buSzPts val="1800"/>
              <a:buChar char="•"/>
              <a:defRPr/>
            </a:lvl7pPr>
            <a:lvl8pPr indent="-342900" lvl="7" marL="3657600" algn="l">
              <a:lnSpc>
                <a:spcPct val="90000"/>
              </a:lnSpc>
              <a:spcBef>
                <a:spcPts val="500"/>
              </a:spcBef>
              <a:spcAft>
                <a:spcPts val="0"/>
              </a:spcAft>
              <a:buSzPts val="1800"/>
              <a:buChar char="•"/>
              <a:defRPr/>
            </a:lvl8pPr>
            <a:lvl9pPr indent="-342900" lvl="8" marL="4114800" algn="l">
              <a:lnSpc>
                <a:spcPct val="90000"/>
              </a:lnSpc>
              <a:spcBef>
                <a:spcPts val="500"/>
              </a:spcBef>
              <a:spcAft>
                <a:spcPts val="0"/>
              </a:spcAft>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ndardfolie Abbildung">
  <p:cSld name="1_Standardfolie Abbildung 2">
    <p:spTree>
      <p:nvGrpSpPr>
        <p:cNvPr id="47" name="Shape 47"/>
        <p:cNvGrpSpPr/>
        <p:nvPr/>
      </p:nvGrpSpPr>
      <p:grpSpPr>
        <a:xfrm>
          <a:off x="0" y="0"/>
          <a:ext cx="0" cy="0"/>
          <a:chOff x="0" y="0"/>
          <a:chExt cx="0" cy="0"/>
        </a:xfrm>
      </p:grpSpPr>
      <p:sp>
        <p:nvSpPr>
          <p:cNvPr id="48" name="Google Shape;48;p122"/>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22"/>
          <p:cNvSpPr/>
          <p:nvPr>
            <p:ph idx="2" type="pic"/>
          </p:nvPr>
        </p:nvSpPr>
        <p:spPr>
          <a:xfrm>
            <a:off x="5400009" y="1367999"/>
            <a:ext cx="6480000" cy="4680000"/>
          </a:xfrm>
          <a:prstGeom prst="rect">
            <a:avLst/>
          </a:prstGeom>
          <a:noFill/>
          <a:ln>
            <a:noFill/>
          </a:ln>
        </p:spPr>
      </p:sp>
      <p:sp>
        <p:nvSpPr>
          <p:cNvPr id="50" name="Google Shape;50;p122"/>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51" name="Google Shape;51;p122"/>
          <p:cNvSpPr/>
          <p:nvPr/>
        </p:nvSpPr>
        <p:spPr>
          <a:xfrm>
            <a:off x="1" y="1296000"/>
            <a:ext cx="12188826" cy="36000"/>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 name="Google Shape;52;p122"/>
          <p:cNvSpPr txBox="1"/>
          <p:nvPr>
            <p:ph idx="1" type="body"/>
          </p:nvPr>
        </p:nvSpPr>
        <p:spPr>
          <a:xfrm>
            <a:off x="360009" y="1367999"/>
            <a:ext cx="5040000" cy="4680000"/>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0"/>
              </a:spcBef>
              <a:spcAft>
                <a:spcPts val="0"/>
              </a:spcAft>
              <a:buClr>
                <a:schemeClr val="dk1"/>
              </a:buClr>
              <a:buSzPts val="1800"/>
              <a:buChar char="•"/>
              <a:defRPr sz="2000">
                <a:latin typeface="Trebuchet MS"/>
                <a:ea typeface="Trebuchet MS"/>
                <a:cs typeface="Trebuchet MS"/>
                <a:sym typeface="Trebuchet MS"/>
              </a:defRPr>
            </a:lvl1pPr>
            <a:lvl2pPr indent="-330200" lvl="1" marL="914400" marR="0" algn="l">
              <a:lnSpc>
                <a:spcPct val="110000"/>
              </a:lnSpc>
              <a:spcBef>
                <a:spcPts val="3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2pPr>
            <a:lvl3pPr indent="-317500" lvl="2" marL="1371600" algn="l">
              <a:lnSpc>
                <a:spcPct val="90000"/>
              </a:lnSpc>
              <a:spcBef>
                <a:spcPts val="5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3pPr>
            <a:lvl4pPr indent="-330200" lvl="3" marL="182880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53" name="Google Shape;53;p122"/>
          <p:cNvSpPr txBox="1"/>
          <p:nvPr>
            <p:ph idx="3"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54" name="Google Shape;54;p122"/>
          <p:cNvSpPr txBox="1"/>
          <p:nvPr>
            <p:ph idx="4"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55" name="Google Shape;55;p122"/>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ndardfolie Abbildung">
  <p:cSld name="Abbildung Graphik">
    <p:spTree>
      <p:nvGrpSpPr>
        <p:cNvPr id="56" name="Shape 56"/>
        <p:cNvGrpSpPr/>
        <p:nvPr/>
      </p:nvGrpSpPr>
      <p:grpSpPr>
        <a:xfrm>
          <a:off x="0" y="0"/>
          <a:ext cx="0" cy="0"/>
          <a:chOff x="0" y="0"/>
          <a:chExt cx="0" cy="0"/>
        </a:xfrm>
      </p:grpSpPr>
      <p:sp>
        <p:nvSpPr>
          <p:cNvPr id="57" name="Google Shape;57;g13c3dcbfdba_0_382"/>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g13c3dcbfdba_0_382"/>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59" name="Google Shape;59;g13c3dcbfdba_0_382"/>
          <p:cNvSpPr/>
          <p:nvPr>
            <p:ph idx="2" type="chart"/>
          </p:nvPr>
        </p:nvSpPr>
        <p:spPr>
          <a:xfrm>
            <a:off x="360363" y="1368000"/>
            <a:ext cx="11518900" cy="4680000"/>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2800"/>
              <a:buFont typeface="Arial"/>
              <a:buNone/>
              <a:defRPr b="0" i="0" sz="20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60" name="Google Shape;60;g13c3dcbfdba_0_382"/>
          <p:cNvSpPr/>
          <p:nvPr/>
        </p:nvSpPr>
        <p:spPr>
          <a:xfrm>
            <a:off x="1" y="1296000"/>
            <a:ext cx="12188826" cy="36000"/>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 name="Google Shape;61;g13c3dcbfdba_0_382"/>
          <p:cNvSpPr txBox="1"/>
          <p:nvPr>
            <p:ph idx="1"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62" name="Google Shape;62;g13c3dcbfdba_0_382"/>
          <p:cNvSpPr txBox="1"/>
          <p:nvPr>
            <p:ph idx="3"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63" name="Google Shape;63;g13c3dcbfdba_0_382"/>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ndardfolie Abbildung">
  <p:cSld name="1_Standardfolie Abbildung 2 2">
    <p:spTree>
      <p:nvGrpSpPr>
        <p:cNvPr id="64" name="Shape 64"/>
        <p:cNvGrpSpPr/>
        <p:nvPr/>
      </p:nvGrpSpPr>
      <p:grpSpPr>
        <a:xfrm>
          <a:off x="0" y="0"/>
          <a:ext cx="0" cy="0"/>
          <a:chOff x="0" y="0"/>
          <a:chExt cx="0" cy="0"/>
        </a:xfrm>
      </p:grpSpPr>
      <p:sp>
        <p:nvSpPr>
          <p:cNvPr id="65" name="Google Shape;65;p123"/>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23"/>
          <p:cNvSpPr txBox="1"/>
          <p:nvPr>
            <p:ph idx="12" type="sldNum"/>
          </p:nvPr>
        </p:nvSpPr>
        <p:spPr>
          <a:xfrm>
            <a:off x="1" y="6254497"/>
            <a:ext cx="619381" cy="557467"/>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67" name="Google Shape;67;p123"/>
          <p:cNvSpPr/>
          <p:nvPr>
            <p:ph idx="2" type="chart"/>
          </p:nvPr>
        </p:nvSpPr>
        <p:spPr>
          <a:xfrm>
            <a:off x="5400009" y="1367999"/>
            <a:ext cx="6400991" cy="4680000"/>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2800"/>
              <a:buFont typeface="Arial"/>
              <a:buNone/>
              <a:defRPr b="0" i="0" sz="20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68" name="Google Shape;68;p123"/>
          <p:cNvSpPr/>
          <p:nvPr/>
        </p:nvSpPr>
        <p:spPr>
          <a:xfrm>
            <a:off x="1" y="1296000"/>
            <a:ext cx="12188826" cy="36000"/>
          </a:xfrm>
          <a:prstGeom prst="rect">
            <a:avLst/>
          </a:prstGeom>
          <a:solidFill>
            <a:srgbClr val="FF7E7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 name="Google Shape;69;p123"/>
          <p:cNvSpPr txBox="1"/>
          <p:nvPr>
            <p:ph idx="1" type="body"/>
          </p:nvPr>
        </p:nvSpPr>
        <p:spPr>
          <a:xfrm>
            <a:off x="360009" y="1367999"/>
            <a:ext cx="5040000" cy="4680000"/>
          </a:xfrm>
          <a:prstGeom prst="rect">
            <a:avLst/>
          </a:prstGeom>
          <a:noFill/>
          <a:ln>
            <a:noFill/>
          </a:ln>
        </p:spPr>
        <p:txBody>
          <a:bodyPr anchorCtr="0" anchor="t" bIns="45700" lIns="91425" spcFirstLastPara="1" rIns="91425" wrap="square" tIns="45700">
            <a:normAutofit/>
          </a:bodyPr>
          <a:lstStyle>
            <a:lvl1pPr indent="-342900" lvl="0" marL="457200" algn="l">
              <a:lnSpc>
                <a:spcPct val="110000"/>
              </a:lnSpc>
              <a:spcBef>
                <a:spcPts val="0"/>
              </a:spcBef>
              <a:spcAft>
                <a:spcPts val="0"/>
              </a:spcAft>
              <a:buClr>
                <a:schemeClr val="dk1"/>
              </a:buClr>
              <a:buSzPts val="1800"/>
              <a:buChar char="•"/>
              <a:defRPr sz="2000">
                <a:latin typeface="Trebuchet MS"/>
                <a:ea typeface="Trebuchet MS"/>
                <a:cs typeface="Trebuchet MS"/>
                <a:sym typeface="Trebuchet MS"/>
              </a:defRPr>
            </a:lvl1pPr>
            <a:lvl2pPr indent="-330200" lvl="1" marL="914400" marR="0" algn="l">
              <a:lnSpc>
                <a:spcPct val="110000"/>
              </a:lnSpc>
              <a:spcBef>
                <a:spcPts val="3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2pPr>
            <a:lvl3pPr indent="-317500" lvl="2" marL="1371600" algn="l">
              <a:lnSpc>
                <a:spcPct val="90000"/>
              </a:lnSpc>
              <a:spcBef>
                <a:spcPts val="5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3pPr>
            <a:lvl4pPr indent="-330200" lvl="3" marL="182880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70" name="Google Shape;70;p123"/>
          <p:cNvSpPr txBox="1"/>
          <p:nvPr>
            <p:ph idx="3" type="body"/>
          </p:nvPr>
        </p:nvSpPr>
        <p:spPr>
          <a:xfrm>
            <a:off x="3350684" y="6254497"/>
            <a:ext cx="383446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71" name="Google Shape;71;p123"/>
          <p:cNvSpPr txBox="1"/>
          <p:nvPr>
            <p:ph idx="4" type="body"/>
          </p:nvPr>
        </p:nvSpPr>
        <p:spPr>
          <a:xfrm>
            <a:off x="7263643" y="6254497"/>
            <a:ext cx="4616357" cy="557468"/>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indent="-342900" lvl="1" marL="914400" algn="l">
              <a:lnSpc>
                <a:spcPct val="110000"/>
              </a:lnSpc>
              <a:spcBef>
                <a:spcPts val="0"/>
              </a:spcBef>
              <a:spcAft>
                <a:spcPts val="0"/>
              </a:spcAft>
              <a:buClr>
                <a:schemeClr val="dk1"/>
              </a:buClr>
              <a:buSzPts val="1800"/>
              <a:buChar char="•"/>
              <a:defRPr/>
            </a:lvl2pPr>
            <a:lvl3pPr indent="-342900" lvl="2" marL="1371600" algn="l">
              <a:lnSpc>
                <a:spcPct val="110000"/>
              </a:lnSpc>
              <a:spcBef>
                <a:spcPts val="300"/>
              </a:spcBef>
              <a:spcAft>
                <a:spcPts val="0"/>
              </a:spcAft>
              <a:buClr>
                <a:schemeClr val="dk1"/>
              </a:buClr>
              <a:buSzPts val="1800"/>
              <a:buChar char="•"/>
              <a:defRPr/>
            </a:lvl3pPr>
            <a:lvl4pPr indent="-342900" lvl="3" marL="1828800" algn="l">
              <a:lnSpc>
                <a:spcPct val="110000"/>
              </a:lnSpc>
              <a:spcBef>
                <a:spcPts val="300"/>
              </a:spcBef>
              <a:spcAft>
                <a:spcPts val="0"/>
              </a:spcAft>
              <a:buClr>
                <a:schemeClr val="dk1"/>
              </a:buClr>
              <a:buSzPts val="1800"/>
              <a:buChar char="•"/>
              <a:defRPr/>
            </a:lvl4pPr>
            <a:lvl5pPr indent="-342900" lvl="4" marL="2286000" algn="l">
              <a:lnSpc>
                <a:spcPct val="110000"/>
              </a:lnSpc>
              <a:spcBef>
                <a:spcPts val="0"/>
              </a:spcBef>
              <a:spcAft>
                <a:spcPts val="0"/>
              </a:spcAft>
              <a:buClr>
                <a:schemeClr val="dk1"/>
              </a:buClr>
              <a:buSzPts val="1800"/>
              <a:buChar char="•"/>
              <a:defRPr/>
            </a:lvl5pPr>
            <a:lvl6pPr indent="-228600" lvl="5" marL="2743200" algn="l">
              <a:lnSpc>
                <a:spcPct val="100000"/>
              </a:lnSpc>
              <a:spcBef>
                <a:spcPts val="300"/>
              </a:spcBef>
              <a:spcAft>
                <a:spcPts val="0"/>
              </a:spcAft>
              <a:buClr>
                <a:srgbClr val="000000"/>
              </a:buClr>
              <a:buSzPts val="1800"/>
              <a:buNone/>
              <a:defRPr/>
            </a:lvl6pPr>
            <a:lvl7pPr indent="-228600" lvl="6" marL="3200400" algn="l">
              <a:lnSpc>
                <a:spcPct val="100000"/>
              </a:lnSpc>
              <a:spcBef>
                <a:spcPts val="0"/>
              </a:spcBef>
              <a:spcAft>
                <a:spcPts val="0"/>
              </a:spcAft>
              <a:buClr>
                <a:srgbClr val="000000"/>
              </a:buClr>
              <a:buSzPts val="1800"/>
              <a:buNone/>
              <a:defRPr/>
            </a:lvl7pPr>
            <a:lvl8pPr indent="-228600" lvl="7" marL="3657600" algn="l">
              <a:lnSpc>
                <a:spcPct val="100000"/>
              </a:lnSpc>
              <a:spcBef>
                <a:spcPts val="0"/>
              </a:spcBef>
              <a:spcAft>
                <a:spcPts val="0"/>
              </a:spcAft>
              <a:buClr>
                <a:srgbClr val="000000"/>
              </a:buClr>
              <a:buSzPts val="1800"/>
              <a:buNone/>
              <a:defRPr/>
            </a:lvl8pPr>
            <a:lvl9pPr indent="-228600" lvl="8" marL="4114800" algn="l">
              <a:lnSpc>
                <a:spcPct val="100000"/>
              </a:lnSpc>
              <a:spcBef>
                <a:spcPts val="0"/>
              </a:spcBef>
              <a:spcAft>
                <a:spcPts val="0"/>
              </a:spcAft>
              <a:buClr>
                <a:srgbClr val="000000"/>
              </a:buClr>
              <a:buSzPts val="1800"/>
              <a:buNone/>
              <a:defRPr/>
            </a:lvl9pPr>
          </a:lstStyle>
          <a:p/>
        </p:txBody>
      </p:sp>
      <p:sp>
        <p:nvSpPr>
          <p:cNvPr id="72" name="Google Shape;72;p123"/>
          <p:cNvSpPr txBox="1"/>
          <p:nvPr>
            <p:ph idx="11" type="ftr"/>
          </p:nvPr>
        </p:nvSpPr>
        <p:spPr>
          <a:xfrm>
            <a:off x="708400" y="6254497"/>
            <a:ext cx="2541084" cy="557468"/>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wei Inhalte" type="twoObj">
  <p:cSld name="TWO_OBJECTS">
    <p:spTree>
      <p:nvGrpSpPr>
        <p:cNvPr id="73" name="Shape 73"/>
        <p:cNvGrpSpPr/>
        <p:nvPr/>
      </p:nvGrpSpPr>
      <p:grpSpPr>
        <a:xfrm>
          <a:off x="0" y="0"/>
          <a:ext cx="0" cy="0"/>
          <a:chOff x="0" y="0"/>
          <a:chExt cx="0" cy="0"/>
        </a:xfrm>
      </p:grpSpPr>
      <p:sp>
        <p:nvSpPr>
          <p:cNvPr id="74" name="Google Shape;74;p3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33"/>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6" name="Google Shape;76;p33"/>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3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78" name="Google Shape;78;p3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3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0" Type="http://schemas.openxmlformats.org/officeDocument/2006/relationships/theme" Target="../theme/theme1.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10"/>
          <p:cNvSpPr/>
          <p:nvPr/>
        </p:nvSpPr>
        <p:spPr>
          <a:xfrm>
            <a:off x="0" y="6176963"/>
            <a:ext cx="12192000" cy="681037"/>
          </a:xfrm>
          <a:prstGeom prst="rect">
            <a:avLst/>
          </a:prstGeom>
          <a:gradFill>
            <a:gsLst>
              <a:gs pos="0">
                <a:srgbClr val="00B050"/>
              </a:gs>
              <a:gs pos="49000">
                <a:srgbClr val="FF0000"/>
              </a:gs>
              <a:gs pos="100000">
                <a:srgbClr val="01A0D6"/>
              </a:gs>
            </a:gsLst>
            <a:lin ang="0" scaled="0"/>
          </a:gradFill>
          <a:ln cap="flat" cmpd="sng" w="12700">
            <a:solidFill>
              <a:srgbClr val="364A7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1" name="Google Shape;11;p110"/>
          <p:cNvSpPr txBox="1"/>
          <p:nvPr>
            <p:ph type="title"/>
          </p:nvPr>
        </p:nvSpPr>
        <p:spPr>
          <a:xfrm>
            <a:off x="360000" y="180000"/>
            <a:ext cx="9115940" cy="10800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000"/>
              <a:buFont typeface="Calibri"/>
              <a:buNone/>
              <a:defRPr b="0" i="0" sz="40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2" name="Google Shape;12;p110"/>
          <p:cNvSpPr txBox="1"/>
          <p:nvPr>
            <p:ph idx="1" type="body"/>
          </p:nvPr>
        </p:nvSpPr>
        <p:spPr>
          <a:xfrm>
            <a:off x="360000" y="1440000"/>
            <a:ext cx="115200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3" name="Google Shape;13;p110"/>
          <p:cNvSpPr txBox="1"/>
          <p:nvPr>
            <p:ph idx="12" type="sldNum"/>
          </p:nvPr>
        </p:nvSpPr>
        <p:spPr>
          <a:xfrm>
            <a:off x="1" y="6258560"/>
            <a:ext cx="619381" cy="563723"/>
          </a:xfrm>
          <a:prstGeom prst="rect">
            <a:avLst/>
          </a:prstGeom>
          <a:noFill/>
          <a:ln>
            <a:noFill/>
          </a:ln>
        </p:spPr>
        <p:txBody>
          <a:bodyPr anchorCtr="0" anchor="ctr" bIns="45700" lIns="0" spcFirstLastPara="1" rIns="0" wrap="square" tIns="45700">
            <a:noAutofit/>
          </a:bodyPr>
          <a:lstStyle>
            <a:lvl1pPr indent="0" lvl="0"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1pPr>
            <a:lvl2pPr indent="0" lvl="1"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2pPr>
            <a:lvl3pPr indent="0" lvl="2"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3pPr>
            <a:lvl4pPr indent="0" lvl="3"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4pPr>
            <a:lvl5pPr indent="0" lvl="4"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5pPr>
            <a:lvl6pPr indent="0" lvl="5"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6pPr>
            <a:lvl7pPr indent="0" lvl="6"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7pPr>
            <a:lvl8pPr indent="0" lvl="7"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8pPr>
            <a:lvl9pPr indent="0" lvl="8" marL="0" marR="0" rtl="0" algn="ctr">
              <a:lnSpc>
                <a:spcPct val="100000"/>
              </a:lnSpc>
              <a:spcBef>
                <a:spcPts val="0"/>
              </a:spcBef>
              <a:spcAft>
                <a:spcPts val="0"/>
              </a:spcAft>
              <a:buClr>
                <a:srgbClr val="888888"/>
              </a:buClr>
              <a:buSzPts val="1200"/>
              <a:buFont typeface="Arial"/>
              <a:buNone/>
              <a:defRPr b="0" i="0" sz="1600" u="none" cap="none" strike="noStrike">
                <a:solidFill>
                  <a:schemeClr val="lt1"/>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de-DE"/>
              <a:t>‹#›</a:t>
            </a:fld>
            <a:endParaRPr/>
          </a:p>
        </p:txBody>
      </p:sp>
      <p:sp>
        <p:nvSpPr>
          <p:cNvPr id="14" name="Google Shape;14;p110"/>
          <p:cNvSpPr txBox="1"/>
          <p:nvPr>
            <p:ph idx="11" type="ftr"/>
          </p:nvPr>
        </p:nvSpPr>
        <p:spPr>
          <a:xfrm>
            <a:off x="720592" y="6258560"/>
            <a:ext cx="2541084" cy="563723"/>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7F7F7F"/>
              </a:buClr>
              <a:buSzPts val="1800"/>
              <a:buFont typeface="Calibri"/>
              <a:buNone/>
              <a:defRPr b="0" i="0" sz="1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800"/>
              <a:buFont typeface="Calibri"/>
              <a:buNone/>
              <a:defRPr b="0" i="0" sz="1400" u="none" cap="none" strike="noStrike">
                <a:solidFill>
                  <a:srgbClr val="000000"/>
                </a:solidFill>
                <a:latin typeface="Arial"/>
                <a:ea typeface="Arial"/>
                <a:cs typeface="Arial"/>
                <a:sym typeface="Arial"/>
              </a:defRPr>
            </a:lvl9pPr>
          </a:lstStyle>
          <a:p/>
        </p:txBody>
      </p:sp>
      <p:pic>
        <p:nvPicPr>
          <p:cNvPr id="15" name="Google Shape;15;p110"/>
          <p:cNvPicPr preferRelativeResize="0"/>
          <p:nvPr/>
        </p:nvPicPr>
        <p:blipFill rotWithShape="1">
          <a:blip r:embed="rId1">
            <a:alphaModFix/>
          </a:blip>
          <a:srcRect b="0" l="0" r="0" t="0"/>
          <a:stretch/>
        </p:blipFill>
        <p:spPr>
          <a:xfrm>
            <a:off x="9573491" y="222778"/>
            <a:ext cx="2306509" cy="1037222"/>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m.scharp@izt.de" TargetMode="External"/><Relationship Id="rId4" Type="http://schemas.openxmlformats.org/officeDocument/2006/relationships/hyperlink" Target="http://www.pa-bbne.d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3.png"/><Relationship Id="rId4" Type="http://schemas.openxmlformats.org/officeDocument/2006/relationships/hyperlink" Target="https://www.bne-portal.de/bne/de/bundesweit/gremien%20/nationale-plattform/nationale-plattform.html" TargetMode="External"/><Relationship Id="rId5" Type="http://schemas.openxmlformats.org/officeDocument/2006/relationships/image" Target="../media/image2.png"/><Relationship Id="rId6"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
          <p:cNvSpPr txBox="1"/>
          <p:nvPr>
            <p:ph type="ctrTitle"/>
          </p:nvPr>
        </p:nvSpPr>
        <p:spPr>
          <a:xfrm>
            <a:off x="312927" y="1122363"/>
            <a:ext cx="8982147" cy="23876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4000"/>
              <a:buNone/>
            </a:pPr>
            <a:r>
              <a:rPr b="1" lang="de-DE"/>
              <a:t>Postkarten aus der Zukunft</a:t>
            </a:r>
            <a:endParaRPr/>
          </a:p>
        </p:txBody>
      </p:sp>
      <p:sp>
        <p:nvSpPr>
          <p:cNvPr id="86" name="Google Shape;86;p1"/>
          <p:cNvSpPr txBox="1"/>
          <p:nvPr>
            <p:ph idx="1" type="subTitle"/>
          </p:nvPr>
        </p:nvSpPr>
        <p:spPr>
          <a:xfrm>
            <a:off x="312928" y="3602038"/>
            <a:ext cx="8278368"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1000"/>
              </a:spcBef>
              <a:spcAft>
                <a:spcPts val="0"/>
              </a:spcAft>
              <a:buSzPts val="2800"/>
              <a:buNone/>
            </a:pPr>
            <a:r>
              <a:rPr lang="de-DE"/>
              <a:t>Begleitmaterial zum Projekt PA-BBNE</a:t>
            </a:r>
            <a:endParaRPr/>
          </a:p>
        </p:txBody>
      </p:sp>
      <p:sp>
        <p:nvSpPr>
          <p:cNvPr id="87" name="Google Shape;87;p1"/>
          <p:cNvSpPr txBox="1"/>
          <p:nvPr>
            <p:ph idx="11" type="ftr"/>
          </p:nvPr>
        </p:nvSpPr>
        <p:spPr>
          <a:xfrm>
            <a:off x="720592" y="6258560"/>
            <a:ext cx="2658712" cy="563723"/>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7F7F7F"/>
              </a:buClr>
              <a:buSzPts val="1800"/>
              <a:buFont typeface="Calibri"/>
              <a:buNone/>
            </a:pPr>
            <a:r>
              <a:rPr b="0" i="0" lang="de-DE" sz="1400" u="none" cap="none" strike="noStrike">
                <a:solidFill>
                  <a:srgbClr val="FFFFFF"/>
                </a:solidFill>
                <a:latin typeface="Arial"/>
                <a:ea typeface="Arial"/>
                <a:cs typeface="Arial"/>
                <a:sym typeface="Arial"/>
              </a:rPr>
              <a:t>PABBNE – Scharp </a:t>
            </a:r>
            <a:br>
              <a:rPr b="0" i="0" lang="de-DE" sz="1400" u="none" cap="none" strike="noStrike">
                <a:solidFill>
                  <a:srgbClr val="FFFFFF"/>
                </a:solidFill>
                <a:latin typeface="Arial"/>
                <a:ea typeface="Arial"/>
                <a:cs typeface="Arial"/>
                <a:sym typeface="Arial"/>
              </a:rPr>
            </a:br>
            <a:r>
              <a:rPr b="0" i="0" lang="de-DE" sz="1400" u="none" cap="none" strike="noStrike">
                <a:solidFill>
                  <a:srgbClr val="FFFFFF"/>
                </a:solidFill>
                <a:latin typeface="Arial"/>
                <a:ea typeface="Arial"/>
                <a:cs typeface="Arial"/>
                <a:sym typeface="Arial"/>
              </a:rPr>
              <a:t>Postkarten aus der Zukunft</a:t>
            </a:r>
            <a:endParaRPr b="0" i="0" sz="1400" u="none" cap="none" strike="noStrike">
              <a:solidFill>
                <a:srgbClr val="FFFFFF"/>
              </a:solidFill>
              <a:latin typeface="Arial"/>
              <a:ea typeface="Arial"/>
              <a:cs typeface="Arial"/>
              <a:sym typeface="Arial"/>
            </a:endParaRPr>
          </a:p>
        </p:txBody>
      </p:sp>
      <p:sp>
        <p:nvSpPr>
          <p:cNvPr id="88" name="Google Shape;88;p1"/>
          <p:cNvSpPr txBox="1"/>
          <p:nvPr>
            <p:ph idx="12" type="sldNum"/>
          </p:nvPr>
        </p:nvSpPr>
        <p:spPr>
          <a:xfrm>
            <a:off x="1" y="6258560"/>
            <a:ext cx="619381" cy="563723"/>
          </a:xfrm>
          <a:prstGeom prst="rect">
            <a:avLst/>
          </a:prstGeom>
          <a:noFill/>
          <a:ln>
            <a:noFill/>
          </a:ln>
        </p:spPr>
        <p:txBody>
          <a:bodyPr anchorCtr="0" anchor="ctr" bIns="45700" lIns="0" spcFirstLastPara="1" rIns="0" wrap="square" tIns="45700">
            <a:noAutofit/>
          </a:bodyPr>
          <a:lstStyle/>
          <a:p>
            <a:pPr indent="0" lvl="0" marL="0" marR="0" rtl="0" algn="ctr">
              <a:lnSpc>
                <a:spcPct val="100000"/>
              </a:lnSpc>
              <a:spcBef>
                <a:spcPts val="0"/>
              </a:spcBef>
              <a:spcAft>
                <a:spcPts val="0"/>
              </a:spcAft>
              <a:buClr>
                <a:srgbClr val="888888"/>
              </a:buClr>
              <a:buSzPts val="1200"/>
              <a:buFont typeface="Arial"/>
              <a:buNone/>
            </a:pPr>
            <a:fld id="{00000000-1234-1234-1234-123412341234}" type="slidenum">
              <a:rPr b="0" i="0" lang="de-DE" sz="1600" u="none" cap="none" strike="noStrike">
                <a:solidFill>
                  <a:srgbClr val="FFFFFF"/>
                </a:solidFill>
                <a:latin typeface="Calibri"/>
                <a:ea typeface="Calibri"/>
                <a:cs typeface="Calibri"/>
                <a:sym typeface="Calibri"/>
              </a:rPr>
              <a:t>‹#›</a:t>
            </a:fld>
            <a:endParaRPr b="0" i="0" sz="1600" u="none" cap="none" strike="noStrike">
              <a:solidFill>
                <a:srgbClr val="FFFFFF"/>
              </a:solidFill>
              <a:latin typeface="Calibri"/>
              <a:ea typeface="Calibri"/>
              <a:cs typeface="Calibri"/>
              <a:sym typeface="Calibri"/>
            </a:endParaRPr>
          </a:p>
        </p:txBody>
      </p:sp>
      <p:sp>
        <p:nvSpPr>
          <p:cNvPr id="89" name="Google Shape;89;p1"/>
          <p:cNvSpPr txBox="1"/>
          <p:nvPr/>
        </p:nvSpPr>
        <p:spPr>
          <a:xfrm>
            <a:off x="9086892" y="3754255"/>
            <a:ext cx="2942983" cy="2364047"/>
          </a:xfrm>
          <a:prstGeom prst="rect">
            <a:avLst/>
          </a:prstGeom>
          <a:noFill/>
          <a:ln>
            <a:noFill/>
          </a:ln>
        </p:spPr>
        <p:txBody>
          <a:bodyPr anchorCtr="0" anchor="t" bIns="45700" lIns="91425" spcFirstLastPara="1" rIns="91425" wrap="square" tIns="45700">
            <a:noAutofit/>
          </a:bodyPr>
          <a:lstStyle/>
          <a:p>
            <a:pPr indent="0" lvl="0" marL="50800" marR="0" rtl="0" algn="l">
              <a:lnSpc>
                <a:spcPct val="90000"/>
              </a:lnSpc>
              <a:spcBef>
                <a:spcPts val="400"/>
              </a:spcBef>
              <a:spcAft>
                <a:spcPts val="0"/>
              </a:spcAft>
              <a:buClr>
                <a:schemeClr val="dk1"/>
              </a:buClr>
              <a:buSzPts val="2987"/>
              <a:buFont typeface="Arial"/>
              <a:buNone/>
            </a:pPr>
            <a:r>
              <a:rPr b="0" i="0" lang="de-DE" sz="1400" u="none" cap="none" strike="noStrike">
                <a:solidFill>
                  <a:schemeClr val="dk1"/>
                </a:solidFill>
                <a:latin typeface="Calibri"/>
                <a:ea typeface="Calibri"/>
                <a:cs typeface="Calibri"/>
                <a:sym typeface="Calibri"/>
              </a:rPr>
              <a:t>IZT Institut für Zukunftsstudien und Technologiebewertung gGmbH</a:t>
            </a:r>
            <a:endParaRPr b="0" i="0" sz="1400" u="none" cap="none" strike="noStrike">
              <a:solidFill>
                <a:srgbClr val="000000"/>
              </a:solidFill>
              <a:latin typeface="Arial"/>
              <a:ea typeface="Arial"/>
              <a:cs typeface="Arial"/>
              <a:sym typeface="Arial"/>
            </a:endParaRPr>
          </a:p>
          <a:p>
            <a:pPr indent="0" lvl="0" marL="50800" marR="0" rtl="0" algn="l">
              <a:lnSpc>
                <a:spcPct val="90000"/>
              </a:lnSpc>
              <a:spcBef>
                <a:spcPts val="400"/>
              </a:spcBef>
              <a:spcAft>
                <a:spcPts val="0"/>
              </a:spcAft>
              <a:buClr>
                <a:schemeClr val="dk1"/>
              </a:buClr>
              <a:buSzPts val="2987"/>
              <a:buFont typeface="Arial"/>
              <a:buNone/>
            </a:pPr>
            <a:r>
              <a:rPr b="0" i="0" lang="de-DE" sz="1400" u="none" cap="none" strike="noStrike">
                <a:solidFill>
                  <a:schemeClr val="dk1"/>
                </a:solidFill>
                <a:latin typeface="Calibri"/>
                <a:ea typeface="Calibri"/>
                <a:cs typeface="Calibri"/>
                <a:sym typeface="Calibri"/>
              </a:rPr>
              <a:t>Schopenhauerstraße 26</a:t>
            </a:r>
            <a:endParaRPr b="0" i="0" sz="1400" u="none" cap="none" strike="noStrike">
              <a:solidFill>
                <a:srgbClr val="000000"/>
              </a:solidFill>
              <a:latin typeface="Arial"/>
              <a:ea typeface="Arial"/>
              <a:cs typeface="Arial"/>
              <a:sym typeface="Arial"/>
            </a:endParaRPr>
          </a:p>
          <a:p>
            <a:pPr indent="0" lvl="0" marL="50800" marR="0" rtl="0" algn="l">
              <a:lnSpc>
                <a:spcPct val="90000"/>
              </a:lnSpc>
              <a:spcBef>
                <a:spcPts val="400"/>
              </a:spcBef>
              <a:spcAft>
                <a:spcPts val="0"/>
              </a:spcAft>
              <a:buClr>
                <a:schemeClr val="dk1"/>
              </a:buClr>
              <a:buSzPts val="2987"/>
              <a:buFont typeface="Arial"/>
              <a:buNone/>
            </a:pPr>
            <a:r>
              <a:rPr b="0" i="0" lang="de-DE" sz="1400" u="none" cap="none" strike="noStrike">
                <a:solidFill>
                  <a:schemeClr val="dk1"/>
                </a:solidFill>
                <a:latin typeface="Calibri"/>
                <a:ea typeface="Calibri"/>
                <a:cs typeface="Calibri"/>
                <a:sym typeface="Calibri"/>
              </a:rPr>
              <a:t>14129 Berlin</a:t>
            </a:r>
            <a:endParaRPr b="0" i="0" sz="1400" u="none" cap="none" strike="noStrike">
              <a:solidFill>
                <a:schemeClr val="dk1"/>
              </a:solidFill>
              <a:latin typeface="Calibri"/>
              <a:ea typeface="Calibri"/>
              <a:cs typeface="Calibri"/>
              <a:sym typeface="Calibri"/>
            </a:endParaRPr>
          </a:p>
          <a:p>
            <a:pPr indent="0" lvl="0" marL="50800" marR="0" rtl="0" algn="l">
              <a:lnSpc>
                <a:spcPct val="90000"/>
              </a:lnSpc>
              <a:spcBef>
                <a:spcPts val="400"/>
              </a:spcBef>
              <a:spcAft>
                <a:spcPts val="0"/>
              </a:spcAft>
              <a:buClr>
                <a:schemeClr val="dk1"/>
              </a:buClr>
              <a:buSzPts val="2987"/>
              <a:buFont typeface="Arial"/>
              <a:buNone/>
            </a:pPr>
            <a:r>
              <a:rPr b="0" i="0" lang="de-DE" sz="1400" u="none" cap="none" strike="noStrike">
                <a:solidFill>
                  <a:srgbClr val="000000"/>
                </a:solidFill>
                <a:latin typeface="Calibri"/>
                <a:ea typeface="Calibri"/>
                <a:cs typeface="Calibri"/>
                <a:sym typeface="Calibri"/>
              </a:rPr>
              <a:t>Dr. Michael Scharp</a:t>
            </a:r>
            <a:endParaRPr b="0" i="0" sz="1400" u="none" cap="none" strike="noStrike">
              <a:solidFill>
                <a:srgbClr val="000000"/>
              </a:solidFill>
              <a:latin typeface="Arial"/>
              <a:ea typeface="Arial"/>
              <a:cs typeface="Arial"/>
              <a:sym typeface="Arial"/>
            </a:endParaRPr>
          </a:p>
          <a:p>
            <a:pPr indent="0" lvl="0" marL="50800" marR="0" rtl="0" algn="l">
              <a:lnSpc>
                <a:spcPct val="90000"/>
              </a:lnSpc>
              <a:spcBef>
                <a:spcPts val="400"/>
              </a:spcBef>
              <a:spcAft>
                <a:spcPts val="0"/>
              </a:spcAft>
              <a:buClr>
                <a:schemeClr val="dk1"/>
              </a:buClr>
              <a:buSzPts val="2987"/>
              <a:buFont typeface="Arial"/>
              <a:buNone/>
            </a:pPr>
            <a:r>
              <a:rPr b="0" i="0" lang="de-DE" sz="1400" u="sng" cap="none" strike="noStrike">
                <a:solidFill>
                  <a:srgbClr val="000000"/>
                </a:solidFill>
                <a:latin typeface="Calibri"/>
                <a:ea typeface="Calibri"/>
                <a:cs typeface="Calibri"/>
                <a:sym typeface="Calibri"/>
                <a:hlinkClick r:id="rId3">
                  <a:extLst>
                    <a:ext uri="{A12FA001-AC4F-418D-AE19-62706E023703}">
                      <ahyp:hlinkClr val="tx"/>
                    </a:ext>
                  </a:extLst>
                </a:hlinkClick>
              </a:rPr>
              <a:t>m.scharp@izt.de</a:t>
            </a:r>
            <a:endParaRPr b="0" i="0" sz="1400" u="none" cap="none" strike="noStrike">
              <a:solidFill>
                <a:srgbClr val="000000"/>
              </a:solidFill>
              <a:latin typeface="Calibri"/>
              <a:ea typeface="Calibri"/>
              <a:cs typeface="Calibri"/>
              <a:sym typeface="Calibri"/>
            </a:endParaRPr>
          </a:p>
          <a:p>
            <a:pPr indent="0" lvl="0" marL="50800" marR="0" rtl="0" algn="l">
              <a:lnSpc>
                <a:spcPct val="90000"/>
              </a:lnSpc>
              <a:spcBef>
                <a:spcPts val="400"/>
              </a:spcBef>
              <a:spcAft>
                <a:spcPts val="0"/>
              </a:spcAft>
              <a:buClr>
                <a:schemeClr val="dk1"/>
              </a:buClr>
              <a:buSzPts val="2987"/>
              <a:buFont typeface="Arial"/>
              <a:buNone/>
            </a:pPr>
            <a:r>
              <a:t/>
            </a:r>
            <a:endParaRPr b="0" i="0" sz="1400" u="none" cap="none" strike="noStrike">
              <a:solidFill>
                <a:srgbClr val="000000"/>
              </a:solidFill>
              <a:latin typeface="Calibri"/>
              <a:ea typeface="Calibri"/>
              <a:cs typeface="Calibri"/>
              <a:sym typeface="Calibri"/>
            </a:endParaRPr>
          </a:p>
          <a:p>
            <a:pPr indent="0" lvl="0" marL="50800" marR="0" rtl="0" algn="l">
              <a:lnSpc>
                <a:spcPct val="90000"/>
              </a:lnSpc>
              <a:spcBef>
                <a:spcPts val="400"/>
              </a:spcBef>
              <a:spcAft>
                <a:spcPts val="0"/>
              </a:spcAft>
              <a:buClr>
                <a:schemeClr val="dk1"/>
              </a:buClr>
              <a:buSzPts val="2987"/>
              <a:buFont typeface="Arial"/>
              <a:buNone/>
            </a:pPr>
            <a:r>
              <a:rPr b="0" i="0" lang="de-DE" sz="1400" u="none" cap="none" strike="noStrike">
                <a:solidFill>
                  <a:srgbClr val="000000"/>
                </a:solidFill>
                <a:latin typeface="Calibri"/>
                <a:ea typeface="Calibri"/>
                <a:cs typeface="Calibri"/>
                <a:sym typeface="Calibri"/>
              </a:rPr>
              <a:t>Web: </a:t>
            </a:r>
            <a:r>
              <a:rPr b="0" i="0" lang="de-DE" sz="1400" u="sng" cap="none" strike="noStrike">
                <a:solidFill>
                  <a:srgbClr val="000000"/>
                </a:solidFill>
                <a:latin typeface="Calibri"/>
                <a:ea typeface="Calibri"/>
                <a:cs typeface="Calibri"/>
                <a:sym typeface="Calibri"/>
                <a:hlinkClick r:id="rId4">
                  <a:extLst>
                    <a:ext uri="{A12FA001-AC4F-418D-AE19-62706E023703}">
                      <ahyp:hlinkClr val="tx"/>
                    </a:ext>
                  </a:extLst>
                </a:hlinkClick>
              </a:rPr>
              <a:t>www.pa-bbne.de</a:t>
            </a:r>
            <a:r>
              <a:rPr b="0" i="0" lang="de-DE" sz="1400" u="none" cap="none" strike="noStrike">
                <a:solidFill>
                  <a:srgbClr val="000000"/>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g25c2c95220b_0_85"/>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800"/>
              <a:buNone/>
            </a:pPr>
            <a:r>
              <a:rPr lang="de-DE"/>
              <a:t>Eine Postkarte an kommunale Verwaltungsberufe</a:t>
            </a:r>
            <a:endParaRPr/>
          </a:p>
        </p:txBody>
      </p:sp>
      <p:sp>
        <p:nvSpPr>
          <p:cNvPr id="184" name="Google Shape;184;g25c2c95220b_0_85"/>
          <p:cNvSpPr txBox="1"/>
          <p:nvPr>
            <p:ph idx="12" type="sldNum"/>
          </p:nvPr>
        </p:nvSpPr>
        <p:spPr>
          <a:xfrm>
            <a:off x="1" y="6254497"/>
            <a:ext cx="619500" cy="557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185" name="Google Shape;185;g25c2c95220b_0_85"/>
          <p:cNvSpPr txBox="1"/>
          <p:nvPr>
            <p:ph idx="1" type="body"/>
          </p:nvPr>
        </p:nvSpPr>
        <p:spPr>
          <a:xfrm>
            <a:off x="3350684" y="6254497"/>
            <a:ext cx="38346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t/>
            </a:r>
            <a:endParaRPr/>
          </a:p>
        </p:txBody>
      </p:sp>
      <p:sp>
        <p:nvSpPr>
          <p:cNvPr id="186" name="Google Shape;186;g25c2c95220b_0_85"/>
          <p:cNvSpPr txBox="1"/>
          <p:nvPr>
            <p:ph idx="11" type="ftr"/>
          </p:nvPr>
        </p:nvSpPr>
        <p:spPr>
          <a:xfrm>
            <a:off x="708400" y="6254497"/>
            <a:ext cx="25410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800"/>
              <a:buNone/>
            </a:pPr>
            <a:r>
              <a:rPr lang="de-DE"/>
              <a:t>PABBNE – Scharp  </a:t>
            </a:r>
            <a:endParaRPr/>
          </a:p>
          <a:p>
            <a:pPr indent="0" lvl="0" marL="0" rtl="0" algn="l">
              <a:lnSpc>
                <a:spcPct val="100000"/>
              </a:lnSpc>
              <a:spcBef>
                <a:spcPts val="0"/>
              </a:spcBef>
              <a:spcAft>
                <a:spcPts val="0"/>
              </a:spcAft>
              <a:buSzPts val="1800"/>
              <a:buNone/>
            </a:pPr>
            <a:r>
              <a:rPr lang="de-DE"/>
              <a:t>Postkarten aus der Zukunft</a:t>
            </a:r>
            <a:endParaRPr/>
          </a:p>
        </p:txBody>
      </p:sp>
      <p:sp>
        <p:nvSpPr>
          <p:cNvPr id="187" name="Google Shape;187;g25c2c95220b_0_85"/>
          <p:cNvSpPr txBox="1"/>
          <p:nvPr>
            <p:ph idx="2" type="body"/>
          </p:nvPr>
        </p:nvSpPr>
        <p:spPr>
          <a:xfrm>
            <a:off x="7263643" y="6254497"/>
            <a:ext cx="46164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t/>
            </a:r>
            <a:endParaRPr/>
          </a:p>
        </p:txBody>
      </p:sp>
      <p:graphicFrame>
        <p:nvGraphicFramePr>
          <p:cNvPr id="188" name="Google Shape;188;g25c2c95220b_0_85"/>
          <p:cNvGraphicFramePr/>
          <p:nvPr/>
        </p:nvGraphicFramePr>
        <p:xfrm>
          <a:off x="146400" y="1362028"/>
          <a:ext cx="3000000" cy="3000000"/>
        </p:xfrm>
        <a:graphic>
          <a:graphicData uri="http://schemas.openxmlformats.org/drawingml/2006/table">
            <a:tbl>
              <a:tblPr>
                <a:noFill/>
                <a:tableStyleId>{04AA88F3-8CE7-4050-B6A9-B4616E2866CE}</a:tableStyleId>
              </a:tblPr>
              <a:tblGrid>
                <a:gridCol w="11899200"/>
              </a:tblGrid>
              <a:tr h="228600">
                <a:tc>
                  <a:txBody>
                    <a:bodyPr/>
                    <a:lstStyle/>
                    <a:p>
                      <a:pPr indent="0" lvl="0" marL="0" marR="0" rtl="0" algn="just">
                        <a:lnSpc>
                          <a:spcPct val="100000"/>
                        </a:lnSpc>
                        <a:spcBef>
                          <a:spcPts val="0"/>
                        </a:spcBef>
                        <a:spcAft>
                          <a:spcPts val="0"/>
                        </a:spcAft>
                        <a:buClr>
                          <a:srgbClr val="000000"/>
                        </a:buClr>
                        <a:buSzPts val="1800"/>
                        <a:buFont typeface="Arial"/>
                        <a:buNone/>
                      </a:pPr>
                      <a:r>
                        <a:rPr i="1" lang="de-DE" sz="1800" u="none" cap="none" strike="noStrike">
                          <a:latin typeface="Calibri"/>
                          <a:ea typeface="Calibri"/>
                          <a:cs typeface="Calibri"/>
                          <a:sym typeface="Calibri"/>
                        </a:rPr>
                        <a:t>Adil setzte sich zwischen den Referatsleiterinnen für Stadtplanung und Dialogmarketing an den Besprechungstisch. Die Führungsrunde des Stadtteils Prenzlauer Berg tagte einmal die Woche, um Lösungen für aufkommende Probleme in diesem Teil von Berlin zu besprechen. Er war Verwaltungsfachangestellter und würde bei der Runde nur zuhören. Alle Teilnehmenden setzen ihre AR-Brille auf und Kommi, die städtische KI, loggte sie ein und zeigte gleich zu Beginn die Tagesordnung. “Einen schönen guten Morgen, meine Damen und Herren", begann sie. “Sie sehen die Tagesordnung, die ich aufgrund der Dringlichkeit der Probleme erstellt habe. Meine Berechnungen gehen davon aus, dass wir heute ungefähr zwei Stunden benötigen werden. Und bevor Sie mich fragen, warum es so schnell geht, ist die Antwort, dass der Kollege Schneider fehlt. Er hat üblicherweise den größten Redeanteil an unseren Gesprächen”. Ein leises Lachen ging durch den Raum. “Lassen Sie uns mit dem wichtigsten Problem beginnen: Die Temperatursensoren der Hauptverkehrswege zeigen einen deutlichen Anstieg der Temperatur vor allem in den Mittagsstunden an. Nach meiner Einschätzung stellt dies eine gesundheitliche Gefahr für die Passant*innen und Anwohnenden dar.” "Hast du Vorschläge?”, fragt die Referatsleiterin für das Soziale Management und Gesundheit, Frau Nguyen. Kommi blendete unverzüglich mehrere Bilder ein, auf denen Verschattungselemente die Straßen des Prenzlauer Bergs kühlten. “Ich würde die Installation von bepflanzten Verschattungselementen sowie von Wassergärten auf dafür geeigneten Dachflächen empfehlen. Ich bitte um Gegenvorschläge oder um Abstimmung”. Keiner sagte etwas, stattdessen leuchten auf der Abstimmungsskala 10 grüne Punkte auf. “Vielen Dank. Ich werde mich an die entsprechenden Abteilungen wenden, die unseren Vorschlag prüfen sollen. Da dies geklärt ist, gehen wir zu Top 2, der Zustellung der Fahrradwege durch parkende Privatautos …”</a:t>
                      </a:r>
                      <a:endParaRPr i="1" sz="1800" u="none" cap="none" strike="noStrike">
                        <a:latin typeface="Calibri"/>
                        <a:ea typeface="Calibri"/>
                        <a:cs typeface="Calibri"/>
                        <a:sym typeface="Calibri"/>
                      </a:endParaRPr>
                    </a:p>
                  </a:txBody>
                  <a:tcPr marT="63500" marB="63500" marR="63500" marL="63500">
                    <a:solidFill>
                      <a:srgbClr val="EFEFEF"/>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g25c2c95220b_0_95"/>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800"/>
              <a:buNone/>
            </a:pPr>
            <a:r>
              <a:rPr lang="de-DE"/>
              <a:t>Eine Postkarte aus der Zukunftsforschung</a:t>
            </a:r>
            <a:endParaRPr/>
          </a:p>
        </p:txBody>
      </p:sp>
      <p:sp>
        <p:nvSpPr>
          <p:cNvPr id="195" name="Google Shape;195;g25c2c95220b_0_95"/>
          <p:cNvSpPr txBox="1"/>
          <p:nvPr>
            <p:ph idx="12" type="sldNum"/>
          </p:nvPr>
        </p:nvSpPr>
        <p:spPr>
          <a:xfrm>
            <a:off x="1" y="6254497"/>
            <a:ext cx="619500" cy="557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196" name="Google Shape;196;g25c2c95220b_0_95"/>
          <p:cNvSpPr txBox="1"/>
          <p:nvPr>
            <p:ph idx="1" type="body"/>
          </p:nvPr>
        </p:nvSpPr>
        <p:spPr>
          <a:xfrm>
            <a:off x="3350684" y="6254497"/>
            <a:ext cx="38346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t/>
            </a:r>
            <a:endParaRPr/>
          </a:p>
        </p:txBody>
      </p:sp>
      <p:sp>
        <p:nvSpPr>
          <p:cNvPr id="197" name="Google Shape;197;g25c2c95220b_0_95"/>
          <p:cNvSpPr txBox="1"/>
          <p:nvPr>
            <p:ph idx="11" type="ftr"/>
          </p:nvPr>
        </p:nvSpPr>
        <p:spPr>
          <a:xfrm>
            <a:off x="708400" y="6254497"/>
            <a:ext cx="25410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800"/>
              <a:buNone/>
            </a:pPr>
            <a:r>
              <a:rPr lang="de-DE"/>
              <a:t>PABBNE – Scharp  </a:t>
            </a:r>
            <a:endParaRPr/>
          </a:p>
          <a:p>
            <a:pPr indent="0" lvl="0" marL="0" rtl="0" algn="l">
              <a:lnSpc>
                <a:spcPct val="100000"/>
              </a:lnSpc>
              <a:spcBef>
                <a:spcPts val="0"/>
              </a:spcBef>
              <a:spcAft>
                <a:spcPts val="0"/>
              </a:spcAft>
              <a:buSzPts val="1800"/>
              <a:buNone/>
            </a:pPr>
            <a:r>
              <a:rPr lang="de-DE"/>
              <a:t>Postkarten aus der Zukunft</a:t>
            </a:r>
            <a:endParaRPr/>
          </a:p>
        </p:txBody>
      </p:sp>
      <p:sp>
        <p:nvSpPr>
          <p:cNvPr id="198" name="Google Shape;198;g25c2c95220b_0_95"/>
          <p:cNvSpPr txBox="1"/>
          <p:nvPr>
            <p:ph idx="2" type="body"/>
          </p:nvPr>
        </p:nvSpPr>
        <p:spPr>
          <a:xfrm>
            <a:off x="7263643" y="6254497"/>
            <a:ext cx="46164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t/>
            </a:r>
            <a:endParaRPr/>
          </a:p>
        </p:txBody>
      </p:sp>
      <p:graphicFrame>
        <p:nvGraphicFramePr>
          <p:cNvPr id="199" name="Google Shape;199;g25c2c95220b_0_95"/>
          <p:cNvGraphicFramePr/>
          <p:nvPr/>
        </p:nvGraphicFramePr>
        <p:xfrm>
          <a:off x="146400" y="1362028"/>
          <a:ext cx="3000000" cy="3000000"/>
        </p:xfrm>
        <a:graphic>
          <a:graphicData uri="http://schemas.openxmlformats.org/drawingml/2006/table">
            <a:tbl>
              <a:tblPr>
                <a:noFill/>
                <a:tableStyleId>{04AA88F3-8CE7-4050-B6A9-B4616E2866CE}</a:tableStyleId>
              </a:tblPr>
              <a:tblGrid>
                <a:gridCol w="11899200"/>
              </a:tblGrid>
              <a:tr h="215900">
                <a:tc>
                  <a:txBody>
                    <a:bodyPr/>
                    <a:lstStyle/>
                    <a:p>
                      <a:pPr indent="0" lvl="0" marL="0" marR="0" rtl="0" algn="just">
                        <a:lnSpc>
                          <a:spcPct val="100000"/>
                        </a:lnSpc>
                        <a:spcBef>
                          <a:spcPts val="0"/>
                        </a:spcBef>
                        <a:spcAft>
                          <a:spcPts val="0"/>
                        </a:spcAft>
                        <a:buClr>
                          <a:srgbClr val="000000"/>
                        </a:buClr>
                        <a:buSzPts val="1700"/>
                        <a:buFont typeface="Arial"/>
                        <a:buNone/>
                      </a:pPr>
                      <a:r>
                        <a:rPr i="1" lang="de-DE" sz="1700" u="none" cap="none" strike="noStrike">
                          <a:latin typeface="Calibri"/>
                          <a:ea typeface="Calibri"/>
                          <a:cs typeface="Calibri"/>
                          <a:sym typeface="Calibri"/>
                        </a:rPr>
                        <a:t>Franziska war im zweiten Lehrjahr der Circula-Economy-GmbH der Stadt München. Ihr Ausbildungsprofil nannte sich “KI-Handwerker”. Die alten Berufsprofile haben sich nach und nach aufgelöst oder sind verschmolzen. Der KI-Handwerker war ein Generalist aus den Mechatroniker- und Elektronikerberufen, aber er umfasste auch viele andere Gewerke, die mit Konstruktion, Installation, Wartung und Recycling zu tun hatten. Ihre heutige Aufgabe war die Erstellung eines Demontageplans für ein Gebäude aus den siebziger Jahren des letzten Jahrtausends mit 24 Wohnungen. Der Zustand war so desolat und nicht mehr angemessen, so dass die Stadt den Abriss und den Neubau beschlossen hatte. In der Hand trug sie den Drohnenkoffer, mehr brauchte sie nicht. Sie öffnete die Eingangstür, öffnete den Koffer und setzte sich ihre AR-Brille auf. Circe, die kommunale KI ihres Arbeitgebers, loggte sie unverzüglich ein und sprach: “Wollen wir loslegen?” “Der Programmierer könnte Circe mal höfliche Manieren beibringen”, dachte sich Franziska. “Nicht mal ein freundliches ‘Hallo, schön dich zu sprechen, wie geht es dir?’” “Ja, Circe”, sagte Franziska, “lass die Drohnen loskrabbeln”. Aus dem Koffer erhoben sich 20 mechanische Geckos, die sich zügig über die Wände verteilten. Nach und nach bildete sich das Treppenhaus in ihrer AR-Sicht dreidimensional auf. Leitungen erschienen, denn Kupfer war selten geworden und zu kostspielig als dass man es mit dem Bagger zerkleinerte. Und siehe da, hier gab es noch Bleileitungen, auch die waren kostenbar. Die Schallung der Wände zeigte zudem noch viele andere Baustoffe, die aber ein unglaublicher Mix an Stoffen war. “Wie sieht aus, Circe”, fragte Franziska, “können wir die Baustoffe hochwertig in den Kreislauf zurückführen?” “Leider nein, die Baustoffe sind zu alt und entsprechen heute nicht mehr dem Standard. Aber die Eingangstüren können demontieren werden und bei der Modernisierung drei der Hausnummer 25 nach Aufarbeitung wieder eingesetzt werden. Ich habe deinem Kollegen schon eine Mitteilung gesendet. Auch die Treppe lässt sich vollständig demontieren und aufarbeiten. Sie ist in einem besseren Zustand als die im Gebäude 47 der Winklerstraße. Machst du mir die Tür für die rechte Wohnung auf?”</a:t>
                      </a:r>
                      <a:endParaRPr i="1" sz="1700" u="none" cap="none" strike="noStrike">
                        <a:latin typeface="Calibri"/>
                        <a:ea typeface="Calibri"/>
                        <a:cs typeface="Calibri"/>
                        <a:sym typeface="Calibri"/>
                      </a:endParaRPr>
                    </a:p>
                  </a:txBody>
                  <a:tcPr marT="63500" marB="63500" marR="63500" marL="63500">
                    <a:solidFill>
                      <a:srgbClr val="EFEFEF"/>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g1eb66714b7b_0_0"/>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800"/>
              <a:buNone/>
            </a:pPr>
            <a:r>
              <a:rPr lang="de-DE"/>
              <a:t>Impressum</a:t>
            </a:r>
            <a:endParaRPr/>
          </a:p>
        </p:txBody>
      </p:sp>
      <p:sp>
        <p:nvSpPr>
          <p:cNvPr id="205" name="Google Shape;205;g1eb66714b7b_0_0"/>
          <p:cNvSpPr txBox="1"/>
          <p:nvPr>
            <p:ph idx="1" type="body"/>
          </p:nvPr>
        </p:nvSpPr>
        <p:spPr>
          <a:xfrm>
            <a:off x="3350684" y="6254497"/>
            <a:ext cx="38346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rPr lang="de-DE"/>
              <a:t>Projektagentur BBNE</a:t>
            </a:r>
            <a:endParaRPr/>
          </a:p>
        </p:txBody>
      </p:sp>
      <p:sp>
        <p:nvSpPr>
          <p:cNvPr id="206" name="Google Shape;206;g1eb66714b7b_0_0"/>
          <p:cNvSpPr txBox="1"/>
          <p:nvPr>
            <p:ph idx="2" type="body"/>
          </p:nvPr>
        </p:nvSpPr>
        <p:spPr>
          <a:xfrm>
            <a:off x="7263643" y="6254497"/>
            <a:ext cx="46164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t/>
            </a:r>
            <a:endParaRPr/>
          </a:p>
        </p:txBody>
      </p:sp>
      <p:sp>
        <p:nvSpPr>
          <p:cNvPr id="207" name="Google Shape;207;g1eb66714b7b_0_0"/>
          <p:cNvSpPr txBox="1"/>
          <p:nvPr/>
        </p:nvSpPr>
        <p:spPr>
          <a:xfrm>
            <a:off x="360000" y="1489811"/>
            <a:ext cx="3752100" cy="2124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de-DE" sz="1200" u="none" cap="none" strike="noStrike">
                <a:solidFill>
                  <a:srgbClr val="000000"/>
                </a:solidFill>
                <a:latin typeface="Merriweather"/>
                <a:ea typeface="Merriweather"/>
                <a:cs typeface="Merriweather"/>
                <a:sym typeface="Merriweather"/>
              </a:rPr>
              <a:t>Herausgeber</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IZT - Institut für Zukunftsstudien und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Technologiebewertung gemeinnützige GmbH</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Schopenhauerstr. 26, 14129 Berlin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www.izt.de</a:t>
            </a:r>
            <a:endParaRPr b="0" i="0" sz="1200" u="none" cap="none" strike="noStrike">
              <a:solidFill>
                <a:srgbClr val="00000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200"/>
              <a:buFont typeface="Arial"/>
              <a:buNone/>
            </a:pPr>
            <a:r>
              <a:rPr b="1" i="0" lang="de-DE" sz="1200" u="none" cap="none" strike="noStrike">
                <a:solidFill>
                  <a:srgbClr val="000000"/>
                </a:solidFill>
                <a:latin typeface="Merriweather"/>
                <a:ea typeface="Merriweather"/>
                <a:cs typeface="Merriweather"/>
                <a:sym typeface="Merriweather"/>
              </a:rPr>
              <a:t>Projektleitung</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Dr. Michael Scharp</a:t>
            </a:r>
            <a:endParaRPr b="0" i="0" sz="1200" u="none" cap="none" strike="noStrike">
              <a:solidFill>
                <a:srgbClr val="00000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Forschungsleiter Bildung und </a:t>
            </a:r>
            <a:br>
              <a:rPr b="0" i="0" lang="de-DE" sz="1200" u="none" cap="none" strike="noStrike">
                <a:solidFill>
                  <a:srgbClr val="000000"/>
                </a:solidFill>
                <a:latin typeface="Merriweather"/>
                <a:ea typeface="Merriweather"/>
                <a:cs typeface="Merriweather"/>
                <a:sym typeface="Merriweather"/>
              </a:rPr>
            </a:br>
            <a:r>
              <a:rPr b="0" i="0" lang="de-DE" sz="1200" u="none" cap="none" strike="noStrike">
                <a:solidFill>
                  <a:srgbClr val="000000"/>
                </a:solidFill>
                <a:latin typeface="Merriweather"/>
                <a:ea typeface="Merriweather"/>
                <a:cs typeface="Merriweather"/>
                <a:sym typeface="Merriweather"/>
              </a:rPr>
              <a:t>Digitale Medien am IZT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m.scharp@izt.de | T 030 80 30 88-14</a:t>
            </a:r>
            <a:endParaRPr b="0" i="0" sz="1400" u="none" cap="none" strike="noStrike">
              <a:solidFill>
                <a:srgbClr val="000000"/>
              </a:solidFill>
              <a:latin typeface="Arial"/>
              <a:ea typeface="Arial"/>
              <a:cs typeface="Arial"/>
              <a:sym typeface="Arial"/>
            </a:endParaRPr>
          </a:p>
        </p:txBody>
      </p:sp>
      <p:pic>
        <p:nvPicPr>
          <p:cNvPr id="208" name="Google Shape;208;g1eb66714b7b_0_0"/>
          <p:cNvPicPr preferRelativeResize="0"/>
          <p:nvPr/>
        </p:nvPicPr>
        <p:blipFill rotWithShape="1">
          <a:blip r:embed="rId3">
            <a:alphaModFix/>
          </a:blip>
          <a:srcRect b="0" l="0" r="0" t="0"/>
          <a:stretch/>
        </p:blipFill>
        <p:spPr>
          <a:xfrm>
            <a:off x="8658174" y="4407220"/>
            <a:ext cx="2817936" cy="1156076"/>
          </a:xfrm>
          <a:prstGeom prst="rect">
            <a:avLst/>
          </a:prstGeom>
          <a:noFill/>
          <a:ln>
            <a:noFill/>
          </a:ln>
        </p:spPr>
      </p:pic>
      <p:sp>
        <p:nvSpPr>
          <p:cNvPr id="209" name="Google Shape;209;g1eb66714b7b_0_0"/>
          <p:cNvSpPr txBox="1"/>
          <p:nvPr/>
        </p:nvSpPr>
        <p:spPr>
          <a:xfrm>
            <a:off x="4360250" y="1592402"/>
            <a:ext cx="7328100" cy="2124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Dieser Bericht wurde im Rahmen des Projekts „Projektagentur Berufliche Bildung für Nachhaltige Entwicklung“ (PA-BBNE) des Partnernetzwerkes Berufliche Bildung (PNBB) am IZT“ erstellt und mit Mitteln des Bundesministeriums für Bildung und Forschung unter dem Förderkennzeichen 01JO2204 gefördert. Die Verantwortung der Veröffentlichung liegt bei den Autorinnen und Autoren.</a:t>
            </a:r>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Dieses Bildungsmaterial berücksichtigt die Gütekriterien für digitale BNE-Materialien gemäß Beschluss der Nationalen Plattform BNE vom 09. Dezember 2022.Quelle: BNE-Portal. </a:t>
            </a:r>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200"/>
              <a:buFont typeface="Arial"/>
              <a:buNone/>
            </a:pPr>
            <a:r>
              <a:rPr b="0" i="0" lang="de-DE" sz="1200" u="none" cap="none" strike="noStrike">
                <a:solidFill>
                  <a:srgbClr val="000000"/>
                </a:solidFill>
                <a:latin typeface="Merriweather"/>
                <a:ea typeface="Merriweather"/>
                <a:cs typeface="Merriweather"/>
                <a:sym typeface="Merriweather"/>
              </a:rPr>
              <a:t>Online unter: </a:t>
            </a:r>
            <a:r>
              <a:rPr b="0" i="0" lang="de-DE" sz="1200" u="sng" cap="none" strike="noStrike">
                <a:solidFill>
                  <a:srgbClr val="000000"/>
                </a:solidFill>
                <a:latin typeface="Merriweather"/>
                <a:ea typeface="Merriweather"/>
                <a:cs typeface="Merriweather"/>
                <a:sym typeface="Merriweather"/>
                <a:hlinkClick r:id="rId4">
                  <a:extLst>
                    <a:ext uri="{A12FA001-AC4F-418D-AE19-62706E023703}">
                      <ahyp:hlinkClr val="tx"/>
                    </a:ext>
                  </a:extLst>
                </a:hlinkClick>
              </a:rPr>
              <a:t>https://www.bne-portal.de/bne/de/bundesweit/gremien /nationale-plattform/nationale-plattform.html</a:t>
            </a:r>
            <a:r>
              <a:rPr b="0" i="0" lang="de-DE" sz="1200" u="none" cap="none" strike="noStrike">
                <a:solidFill>
                  <a:srgbClr val="000000"/>
                </a:solidFill>
                <a:latin typeface="Merriweather"/>
                <a:ea typeface="Merriweather"/>
                <a:cs typeface="Merriweather"/>
                <a:sym typeface="Merriweather"/>
              </a:rPr>
              <a:t> </a:t>
            </a:r>
            <a:endParaRPr b="0" i="0" sz="1400" u="none" cap="none" strike="noStrike">
              <a:solidFill>
                <a:srgbClr val="000000"/>
              </a:solidFill>
              <a:latin typeface="Arial"/>
              <a:ea typeface="Arial"/>
              <a:cs typeface="Arial"/>
              <a:sym typeface="Arial"/>
            </a:endParaRPr>
          </a:p>
        </p:txBody>
      </p:sp>
      <p:pic>
        <p:nvPicPr>
          <p:cNvPr id="210" name="Google Shape;210;g1eb66714b7b_0_0"/>
          <p:cNvPicPr preferRelativeResize="0"/>
          <p:nvPr/>
        </p:nvPicPr>
        <p:blipFill rotWithShape="1">
          <a:blip r:embed="rId5">
            <a:alphaModFix/>
          </a:blip>
          <a:srcRect b="0" l="0" r="0" t="0"/>
          <a:stretch/>
        </p:blipFill>
        <p:spPr>
          <a:xfrm>
            <a:off x="4360250" y="4486936"/>
            <a:ext cx="2226311" cy="1000315"/>
          </a:xfrm>
          <a:prstGeom prst="rect">
            <a:avLst/>
          </a:prstGeom>
          <a:noFill/>
          <a:ln>
            <a:noFill/>
          </a:ln>
        </p:spPr>
      </p:pic>
      <p:pic>
        <p:nvPicPr>
          <p:cNvPr id="211" name="Google Shape;211;g1eb66714b7b_0_0"/>
          <p:cNvPicPr preferRelativeResize="0"/>
          <p:nvPr/>
        </p:nvPicPr>
        <p:blipFill rotWithShape="1">
          <a:blip r:embed="rId6">
            <a:alphaModFix/>
          </a:blip>
          <a:srcRect b="0" l="0" r="0" t="0"/>
          <a:stretch/>
        </p:blipFill>
        <p:spPr>
          <a:xfrm>
            <a:off x="389449" y="4198429"/>
            <a:ext cx="2226312" cy="155091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g25c2c95220b_0_14"/>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800"/>
              <a:buNone/>
            </a:pPr>
            <a:r>
              <a:rPr lang="de-DE"/>
              <a:t>Eine Postkarte der digitalen Bildung</a:t>
            </a:r>
            <a:endParaRPr/>
          </a:p>
        </p:txBody>
      </p:sp>
      <p:sp>
        <p:nvSpPr>
          <p:cNvPr id="96" name="Google Shape;96;g25c2c95220b_0_14"/>
          <p:cNvSpPr txBox="1"/>
          <p:nvPr>
            <p:ph idx="12" type="sldNum"/>
          </p:nvPr>
        </p:nvSpPr>
        <p:spPr>
          <a:xfrm>
            <a:off x="1" y="6254497"/>
            <a:ext cx="619500" cy="557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97" name="Google Shape;97;g25c2c95220b_0_14"/>
          <p:cNvSpPr txBox="1"/>
          <p:nvPr>
            <p:ph idx="1" type="body"/>
          </p:nvPr>
        </p:nvSpPr>
        <p:spPr>
          <a:xfrm>
            <a:off x="3350684" y="6254497"/>
            <a:ext cx="38346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t/>
            </a:r>
            <a:endParaRPr/>
          </a:p>
        </p:txBody>
      </p:sp>
      <p:sp>
        <p:nvSpPr>
          <p:cNvPr id="98" name="Google Shape;98;g25c2c95220b_0_14"/>
          <p:cNvSpPr txBox="1"/>
          <p:nvPr>
            <p:ph idx="11" type="ftr"/>
          </p:nvPr>
        </p:nvSpPr>
        <p:spPr>
          <a:xfrm>
            <a:off x="708400" y="6254497"/>
            <a:ext cx="25410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800"/>
              <a:buNone/>
            </a:pPr>
            <a:r>
              <a:rPr lang="de-DE"/>
              <a:t>PABBNE – Scharp  </a:t>
            </a:r>
            <a:endParaRPr/>
          </a:p>
          <a:p>
            <a:pPr indent="0" lvl="0" marL="0" rtl="0" algn="l">
              <a:lnSpc>
                <a:spcPct val="100000"/>
              </a:lnSpc>
              <a:spcBef>
                <a:spcPts val="0"/>
              </a:spcBef>
              <a:spcAft>
                <a:spcPts val="0"/>
              </a:spcAft>
              <a:buSzPts val="1800"/>
              <a:buNone/>
            </a:pPr>
            <a:r>
              <a:rPr lang="de-DE"/>
              <a:t>Postkarten aus der Zukunft</a:t>
            </a:r>
            <a:endParaRPr/>
          </a:p>
        </p:txBody>
      </p:sp>
      <p:sp>
        <p:nvSpPr>
          <p:cNvPr id="99" name="Google Shape;99;g25c2c95220b_0_14"/>
          <p:cNvSpPr txBox="1"/>
          <p:nvPr>
            <p:ph idx="2" type="body"/>
          </p:nvPr>
        </p:nvSpPr>
        <p:spPr>
          <a:xfrm>
            <a:off x="7263643" y="6254497"/>
            <a:ext cx="46164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t/>
            </a:r>
            <a:endParaRPr/>
          </a:p>
        </p:txBody>
      </p:sp>
      <p:graphicFrame>
        <p:nvGraphicFramePr>
          <p:cNvPr id="100" name="Google Shape;100;g25c2c95220b_0_14"/>
          <p:cNvGraphicFramePr/>
          <p:nvPr/>
        </p:nvGraphicFramePr>
        <p:xfrm>
          <a:off x="140725" y="1428400"/>
          <a:ext cx="3000000" cy="3000000"/>
        </p:xfrm>
        <a:graphic>
          <a:graphicData uri="http://schemas.openxmlformats.org/drawingml/2006/table">
            <a:tbl>
              <a:tblPr>
                <a:noFill/>
                <a:tableStyleId>{04AA88F3-8CE7-4050-B6A9-B4616E2866CE}</a:tableStyleId>
              </a:tblPr>
              <a:tblGrid>
                <a:gridCol w="11899200"/>
              </a:tblGrid>
              <a:tr h="266700">
                <a:tc>
                  <a:txBody>
                    <a:bodyPr/>
                    <a:lstStyle/>
                    <a:p>
                      <a:pPr indent="0" lvl="0" marL="0" marR="0" rtl="0" algn="l">
                        <a:lnSpc>
                          <a:spcPct val="100000"/>
                        </a:lnSpc>
                        <a:spcBef>
                          <a:spcPts val="0"/>
                        </a:spcBef>
                        <a:spcAft>
                          <a:spcPts val="0"/>
                        </a:spcAft>
                        <a:buClr>
                          <a:schemeClr val="dk1"/>
                        </a:buClr>
                        <a:buSzPts val="1100"/>
                        <a:buFont typeface="Arial"/>
                        <a:buNone/>
                      </a:pPr>
                      <a:r>
                        <a:rPr i="1" lang="de-DE" sz="2100" u="none" cap="none" strike="noStrike">
                          <a:solidFill>
                            <a:schemeClr val="dk1"/>
                          </a:solidFill>
                          <a:latin typeface="Calibri"/>
                          <a:ea typeface="Calibri"/>
                          <a:cs typeface="Calibri"/>
                          <a:sym typeface="Calibri"/>
                        </a:rPr>
                        <a:t>Lieber Max, liebe Jenny, ihr habt heute zum 1. September 2040 euren Ausbildungsplatz bei uns aufgenommen. Euch wird unsere Azubi-KI die nächsten Jahre begleiten, Sie wartet schon auf eure Namensgebung. Ihr werdet alle Eure Arbeiten digital durchführen, aber das wisst Ihr ja schon. Doch zu Eurer Information noch eine Worte von mir. Wer heute „digitale Kompetenzen“ in eine Suchmaschine eingibt, findet kaum Treffer, die wenigen Ergebnisse stammen aus den 2020er-Jahren. Fähigkeiten im Umgang mit digitalen Technologien sind Euch heute ganz selbstverständlich. Genauso verhält es sich mit dem inzwischen veralteten Begriff „Digitalisierung". Heute ist klar, dass digitale Mittel Instrumente sind, eine nachhaltige Welt zu schaffen: Eine lebenswerte, eine gerechte – und eine, die Klima und Planet schützt. Alle Auszubildenden und alle Berufsschüler*innen lernen heute, ihre Berufe dafür zu nutzen, diese Ziele zu erreichen. Und ihre Ausbilder*innen und ihrer Lehrer*innen helfen ihnen dabei, sich das nötige Handwerkszeug dafür anzueignen. Natürlich war all das kein leichtes Unterfangen. Auf dem Weg dorthin hat die berufliche Bildung der letzten zwei Dekaden so einige Hürden genommen. Gemeinsam wollen wir mit Euch auch die nächsten Hürden nehmen.</a:t>
                      </a:r>
                      <a:endParaRPr i="1" sz="21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100"/>
                        <a:buFont typeface="Arial"/>
                        <a:buNone/>
                      </a:pPr>
                      <a:r>
                        <a:rPr i="1" lang="de-DE" sz="2100" u="none" cap="none" strike="noStrike">
                          <a:solidFill>
                            <a:schemeClr val="dk1"/>
                          </a:solidFill>
                          <a:latin typeface="Calibri"/>
                          <a:ea typeface="Calibri"/>
                          <a:cs typeface="Calibri"/>
                          <a:sym typeface="Calibri"/>
                        </a:rPr>
                        <a:t>Viel Erfolg euch beiden, Eure persönliche KI - Wie soll ich heißen?</a:t>
                      </a:r>
                      <a:endParaRPr i="1" sz="2600" u="none" cap="none" strike="noStrike">
                        <a:latin typeface="Calibri"/>
                        <a:ea typeface="Calibri"/>
                        <a:cs typeface="Calibri"/>
                        <a:sym typeface="Calibri"/>
                      </a:endParaRPr>
                    </a:p>
                  </a:txBody>
                  <a:tcPr marT="63500" marB="63500" marR="63500" marL="63500">
                    <a:solidFill>
                      <a:srgbClr val="EFEFEF"/>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g25c2c95220b_0_0"/>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800"/>
              <a:buNone/>
            </a:pPr>
            <a:r>
              <a:rPr lang="de-DE"/>
              <a:t>Eine Postkarte für die gesunde </a:t>
            </a:r>
            <a:br>
              <a:rPr lang="de-DE"/>
            </a:br>
            <a:r>
              <a:rPr lang="de-DE"/>
              <a:t>klimafreundliche Ernährung</a:t>
            </a:r>
            <a:endParaRPr/>
          </a:p>
        </p:txBody>
      </p:sp>
      <p:sp>
        <p:nvSpPr>
          <p:cNvPr id="107" name="Google Shape;107;g25c2c95220b_0_0"/>
          <p:cNvSpPr txBox="1"/>
          <p:nvPr>
            <p:ph idx="12" type="sldNum"/>
          </p:nvPr>
        </p:nvSpPr>
        <p:spPr>
          <a:xfrm>
            <a:off x="1" y="6254497"/>
            <a:ext cx="619500" cy="557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108" name="Google Shape;108;g25c2c95220b_0_0"/>
          <p:cNvSpPr txBox="1"/>
          <p:nvPr>
            <p:ph idx="1" type="body"/>
          </p:nvPr>
        </p:nvSpPr>
        <p:spPr>
          <a:xfrm>
            <a:off x="3350684" y="6254497"/>
            <a:ext cx="38346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t/>
            </a:r>
            <a:endParaRPr/>
          </a:p>
        </p:txBody>
      </p:sp>
      <p:sp>
        <p:nvSpPr>
          <p:cNvPr id="109" name="Google Shape;109;g25c2c95220b_0_0"/>
          <p:cNvSpPr txBox="1"/>
          <p:nvPr>
            <p:ph idx="11" type="ftr"/>
          </p:nvPr>
        </p:nvSpPr>
        <p:spPr>
          <a:xfrm>
            <a:off x="708400" y="6254497"/>
            <a:ext cx="25410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800"/>
              <a:buNone/>
            </a:pPr>
            <a:r>
              <a:rPr lang="de-DE"/>
              <a:t>PABBNE – Scharp  </a:t>
            </a:r>
            <a:endParaRPr/>
          </a:p>
          <a:p>
            <a:pPr indent="0" lvl="0" marL="0" rtl="0" algn="l">
              <a:lnSpc>
                <a:spcPct val="100000"/>
              </a:lnSpc>
              <a:spcBef>
                <a:spcPts val="0"/>
              </a:spcBef>
              <a:spcAft>
                <a:spcPts val="0"/>
              </a:spcAft>
              <a:buSzPts val="1800"/>
              <a:buNone/>
            </a:pPr>
            <a:r>
              <a:rPr lang="de-DE"/>
              <a:t>Postkarten aus der Zukunft</a:t>
            </a:r>
            <a:endParaRPr/>
          </a:p>
        </p:txBody>
      </p:sp>
      <p:sp>
        <p:nvSpPr>
          <p:cNvPr id="110" name="Google Shape;110;g25c2c95220b_0_0"/>
          <p:cNvSpPr txBox="1"/>
          <p:nvPr>
            <p:ph idx="2" type="body"/>
          </p:nvPr>
        </p:nvSpPr>
        <p:spPr>
          <a:xfrm>
            <a:off x="7263643" y="6254497"/>
            <a:ext cx="46164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t/>
            </a:r>
            <a:endParaRPr/>
          </a:p>
        </p:txBody>
      </p:sp>
      <p:graphicFrame>
        <p:nvGraphicFramePr>
          <p:cNvPr id="111" name="Google Shape;111;g25c2c95220b_0_0"/>
          <p:cNvGraphicFramePr/>
          <p:nvPr/>
        </p:nvGraphicFramePr>
        <p:xfrm>
          <a:off x="140725" y="1428400"/>
          <a:ext cx="3000000" cy="3000000"/>
        </p:xfrm>
        <a:graphic>
          <a:graphicData uri="http://schemas.openxmlformats.org/drawingml/2006/table">
            <a:tbl>
              <a:tblPr>
                <a:noFill/>
                <a:tableStyleId>{04AA88F3-8CE7-4050-B6A9-B4616E2866CE}</a:tableStyleId>
              </a:tblPr>
              <a:tblGrid>
                <a:gridCol w="11899200"/>
              </a:tblGrid>
              <a:tr h="203200">
                <a:tc>
                  <a:txBody>
                    <a:bodyPr/>
                    <a:lstStyle/>
                    <a:p>
                      <a:pPr indent="0" lvl="0" marL="0" marR="0" rtl="0" algn="just">
                        <a:lnSpc>
                          <a:spcPct val="100000"/>
                        </a:lnSpc>
                        <a:spcBef>
                          <a:spcPts val="0"/>
                        </a:spcBef>
                        <a:spcAft>
                          <a:spcPts val="0"/>
                        </a:spcAft>
                        <a:buClr>
                          <a:srgbClr val="000000"/>
                        </a:buClr>
                        <a:buSzPts val="1600"/>
                        <a:buFont typeface="Arial"/>
                        <a:buNone/>
                      </a:pPr>
                      <a:r>
                        <a:rPr i="1" lang="de-DE" sz="1600" u="none" cap="none" strike="noStrike">
                          <a:latin typeface="Calibri"/>
                          <a:ea typeface="Calibri"/>
                          <a:cs typeface="Calibri"/>
                          <a:sym typeface="Calibri"/>
                        </a:rPr>
                        <a:t>Frank steht am Fenster und trinkt seine erste Tasse Kaffee. 3 Stockwerke unter ihm ist es noch ruhig, kein Mensch ist auf der Straße. Typisch, denkt er, wer ist auch samstags um fünf Uhr morgens schon unterwegs. „Sirius, was gibt es zum Frühstück?“ fragt er in den leeren Raum hinein. „Im Kühlschrank ist alles vorhanden: Marmelade, Wurst, Käse, Fisch …“. „… sind noch Brötchen da?“ unterbricht Frank Sirius bevor sie ihm alle dreißig Lebensmittel aufzählt. „Nein“, antwortet Sirius ruhig, „Du wolltest gestern auf dem Rückweg etwas mitbringen. Ich habe dich erinnert als du am Bäcker vorbei gefahren bist, wie du sicher weißt.“ Ja, denkt sich Frank, aber er war spät aus dem Büro gekommen und hatte sich beeilt, um zu seiner Verabredung zu kommen. „Okay, bestelle zwei Franzbrötchen, zwei Baguette-Brötchen und zwei süße Cranberry-Curry. Ich habe gestern nicht viel gegessen. Mir ist jetzt nach einem reichhaltigen Frühstück“. „Ich möchte dir davon abraten“ sagt Sirius freundlich, aber doch bestimmt. „Wieso?“ fragt Frank überrascht. „Dein Cholesterin-Spiegel ist zu hoch.“ Nicht mal auf der Toilette hat man noch Privatsphäre, denkt sich Frank, aber immerhin hat ihn Sirius letzte Woche noch rechtzeitig vor dem abbiegenden LKW gewarnt. Ohne sie wäre er vielleicht nicht hier. „Was schlägst du vor?“ „Wie wäre es mit zwei Dinkel-Vollkorn-Brötchen, einer veganen Fair-Trade-Nussstange und einem Eiweiß- Brötchen? Natürlich alles in Bio-Qualität, ohne gesättigte Fette, keine Zusatzstoffe …“ „Schon gut, Sirius, lass es in einer halben Stunde liefern. Die Drohne soll am Bad klopfen, ich gehe duschen“ sagt Frank und geht zum Bad. „Davon würde ich auch abraten ...“, sagt Sirius, diesmal mehr bestimmt als freundlich. „Was ist denn nun schon wieder?“ „Du hast dich die letzten fünf Tage durchschnittlich nur 4,8 km pro Tag bewegt. Dein Kalorienverbrauch war pro Tag 2.225 Kilokalorien. Aber du hast im Mittel für 2.625 Kilokalorien gegessen. Der Trend deiner Waage hat derzeit nur eine Richtung: Nach oben. Nimm das Fahrrad. Wenn du die 4 km mit Tempo 34 zum Bäcker Blume fährst und anschließend die 8 km mit Tempo 25 zum Büro fährst, kannst du dir dein Frühstück leisten. Aber dann musst du im Büro duschen“ „Ja, Mama“ sagt Frank nur und muss wieder grinsen. „Ich habe die Bestellung abgeschickt. In 17 Minuten steht die Brötchentüte zum Abholen bereit. Du hast jetzt 8 Minuten Zeit um dich umzuziehen. Also beeile dich. Ach noch eins: Ich habe den Elektroantrieb abgeschaltet – du musst treten.“</a:t>
                      </a:r>
                      <a:endParaRPr i="1" sz="1600" u="none" cap="none" strike="noStrike">
                        <a:latin typeface="Calibri"/>
                        <a:ea typeface="Calibri"/>
                        <a:cs typeface="Calibri"/>
                        <a:sym typeface="Calibri"/>
                      </a:endParaRPr>
                    </a:p>
                  </a:txBody>
                  <a:tcPr marT="63500" marB="63500" marR="63500" marL="63500">
                    <a:solidFill>
                      <a:srgbClr val="EFEFEF"/>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g25c2c95220b_0_24"/>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800"/>
              <a:buNone/>
            </a:pPr>
            <a:r>
              <a:rPr lang="de-DE"/>
              <a:t>Eine Postkarte für die Gesundheitsberufe</a:t>
            </a:r>
            <a:endParaRPr/>
          </a:p>
        </p:txBody>
      </p:sp>
      <p:sp>
        <p:nvSpPr>
          <p:cNvPr id="118" name="Google Shape;118;g25c2c95220b_0_24"/>
          <p:cNvSpPr txBox="1"/>
          <p:nvPr>
            <p:ph idx="12" type="sldNum"/>
          </p:nvPr>
        </p:nvSpPr>
        <p:spPr>
          <a:xfrm>
            <a:off x="1" y="6254497"/>
            <a:ext cx="619500" cy="557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119" name="Google Shape;119;g25c2c95220b_0_24"/>
          <p:cNvSpPr txBox="1"/>
          <p:nvPr>
            <p:ph idx="1" type="body"/>
          </p:nvPr>
        </p:nvSpPr>
        <p:spPr>
          <a:xfrm>
            <a:off x="3350684" y="6254497"/>
            <a:ext cx="38346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t/>
            </a:r>
            <a:endParaRPr/>
          </a:p>
        </p:txBody>
      </p:sp>
      <p:sp>
        <p:nvSpPr>
          <p:cNvPr id="120" name="Google Shape;120;g25c2c95220b_0_24"/>
          <p:cNvSpPr txBox="1"/>
          <p:nvPr>
            <p:ph idx="11" type="ftr"/>
          </p:nvPr>
        </p:nvSpPr>
        <p:spPr>
          <a:xfrm>
            <a:off x="708400" y="6254497"/>
            <a:ext cx="25410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800"/>
              <a:buNone/>
            </a:pPr>
            <a:r>
              <a:rPr lang="de-DE"/>
              <a:t>PABBNE – Scharp  </a:t>
            </a:r>
            <a:endParaRPr/>
          </a:p>
          <a:p>
            <a:pPr indent="0" lvl="0" marL="0" rtl="0" algn="l">
              <a:lnSpc>
                <a:spcPct val="100000"/>
              </a:lnSpc>
              <a:spcBef>
                <a:spcPts val="0"/>
              </a:spcBef>
              <a:spcAft>
                <a:spcPts val="0"/>
              </a:spcAft>
              <a:buSzPts val="1800"/>
              <a:buNone/>
            </a:pPr>
            <a:r>
              <a:rPr lang="de-DE"/>
              <a:t>Postkarten aus der Zukunft</a:t>
            </a:r>
            <a:endParaRPr/>
          </a:p>
        </p:txBody>
      </p:sp>
      <p:sp>
        <p:nvSpPr>
          <p:cNvPr id="121" name="Google Shape;121;g25c2c95220b_0_24"/>
          <p:cNvSpPr txBox="1"/>
          <p:nvPr>
            <p:ph idx="2" type="body"/>
          </p:nvPr>
        </p:nvSpPr>
        <p:spPr>
          <a:xfrm>
            <a:off x="7263643" y="6254497"/>
            <a:ext cx="46164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t/>
            </a:r>
            <a:endParaRPr/>
          </a:p>
        </p:txBody>
      </p:sp>
      <p:graphicFrame>
        <p:nvGraphicFramePr>
          <p:cNvPr id="122" name="Google Shape;122;g25c2c95220b_0_24"/>
          <p:cNvGraphicFramePr/>
          <p:nvPr/>
        </p:nvGraphicFramePr>
        <p:xfrm>
          <a:off x="140725" y="1428400"/>
          <a:ext cx="3000000" cy="3000000"/>
        </p:xfrm>
        <a:graphic>
          <a:graphicData uri="http://schemas.openxmlformats.org/drawingml/2006/table">
            <a:tbl>
              <a:tblPr>
                <a:noFill/>
                <a:tableStyleId>{04AA88F3-8CE7-4050-B6A9-B4616E2866CE}</a:tableStyleId>
              </a:tblPr>
              <a:tblGrid>
                <a:gridCol w="11899200"/>
              </a:tblGrid>
              <a:tr h="266700">
                <a:tc>
                  <a:txBody>
                    <a:bodyPr/>
                    <a:lstStyle/>
                    <a:p>
                      <a:pPr indent="0" lvl="0" marL="0" marR="0" rtl="0" algn="just">
                        <a:lnSpc>
                          <a:spcPct val="100000"/>
                        </a:lnSpc>
                        <a:spcBef>
                          <a:spcPts val="0"/>
                        </a:spcBef>
                        <a:spcAft>
                          <a:spcPts val="0"/>
                        </a:spcAft>
                        <a:buClr>
                          <a:srgbClr val="000000"/>
                        </a:buClr>
                        <a:buSzPts val="2100"/>
                        <a:buFont typeface="Arial"/>
                        <a:buNone/>
                      </a:pPr>
                      <a:r>
                        <a:rPr i="1" lang="de-DE" sz="2100" u="none" cap="none" strike="noStrike">
                          <a:latin typeface="Calibri"/>
                          <a:ea typeface="Calibri"/>
                          <a:cs typeface="Calibri"/>
                          <a:sym typeface="Calibri"/>
                        </a:rPr>
                        <a:t>Liebe Beate Max, lieber Moritz, ihr habt heute zum 1. September 2040 euren Ausbildungsplatz bei uns aufgenommen. Ich bin Surprise, eure persönliche KI und ich werde euch bei allen Aufgaben unterstützen. Ihr könnt aber auch jederzeit gerne mit Eurer Ausbilderin sprechen, wenn ihr wollt. Tippt einfach zweimal auf den kleinen Button links unten in der Brille. Aber das wird nur selten notwendig sein, da ich viel mehr weiß und immer Zeit für euch habe.</a:t>
                      </a:r>
                      <a:endParaRPr i="1" sz="2100" u="none" cap="none" strike="noStrike">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2100"/>
                        <a:buFont typeface="Arial"/>
                        <a:buNone/>
                      </a:pPr>
                      <a:r>
                        <a:rPr i="1" lang="de-DE" sz="2100" u="none" cap="none" strike="noStrike">
                          <a:latin typeface="Calibri"/>
                          <a:ea typeface="Calibri"/>
                          <a:cs typeface="Calibri"/>
                          <a:sym typeface="Calibri"/>
                        </a:rPr>
                        <a:t>Eure erste Aufgabe für das Museum der Elektronik wird es sein, einen digitalen Zwilling eines Schaltschrankes zu erstellen. Er wurde bei einer Ausgrabung in einer Mülldeponie nahe Berlin gefunden und hat einen gewissen historischen Wert. Die meisten Schaltschränke aus diesen Jahrzehnten wurden schon vollständig in ihre Bestandteile zerlegt, deshalb hat er eine Bedeutung für Lehr-Lern-Zwecke. Setzt bitte eure Brillen auf und scannt alle Bauteile aus unterschiedlichen Perspektiven. Nutzt die Bauteil-Datenbank, um alle Elemente zu taggen. Dann greift ihr auf öffentlich zugängliche Datenbanken mit Bildmaterial zurück und fügt einfache Erklärvideos zur Funktion der Bauelemente ein. Denkt bitte daran, dass die Besucher zwischen 5 und 95 Jahren alt sind, also bitte unterschiedliche Darstellungsweisen.</a:t>
                      </a:r>
                      <a:endParaRPr i="1" sz="2100" u="none" cap="none" strike="noStrike">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2100"/>
                        <a:buFont typeface="Arial"/>
                        <a:buNone/>
                      </a:pPr>
                      <a:r>
                        <a:rPr i="1" lang="de-DE" sz="2100" u="none" cap="none" strike="noStrike">
                          <a:latin typeface="Calibri"/>
                          <a:ea typeface="Calibri"/>
                          <a:cs typeface="Calibri"/>
                          <a:sym typeface="Calibri"/>
                        </a:rPr>
                        <a:t>Viel Erfolg euch beiden.</a:t>
                      </a:r>
                      <a:endParaRPr i="1" sz="2100" u="none" cap="none" strike="noStrike">
                        <a:latin typeface="Calibri"/>
                        <a:ea typeface="Calibri"/>
                        <a:cs typeface="Calibri"/>
                        <a:sym typeface="Calibri"/>
                      </a:endParaRPr>
                    </a:p>
                  </a:txBody>
                  <a:tcPr marT="63500" marB="63500" marR="63500" marL="63500">
                    <a:solidFill>
                      <a:srgbClr val="EFEFEF"/>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g25c2c95220b_0_34"/>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800"/>
              <a:buNone/>
            </a:pPr>
            <a:r>
              <a:rPr lang="de-DE"/>
              <a:t>Eine Postkarte von dem digitalen Zwilling</a:t>
            </a:r>
            <a:endParaRPr/>
          </a:p>
        </p:txBody>
      </p:sp>
      <p:sp>
        <p:nvSpPr>
          <p:cNvPr id="129" name="Google Shape;129;g25c2c95220b_0_34"/>
          <p:cNvSpPr txBox="1"/>
          <p:nvPr>
            <p:ph idx="12" type="sldNum"/>
          </p:nvPr>
        </p:nvSpPr>
        <p:spPr>
          <a:xfrm>
            <a:off x="1" y="6254497"/>
            <a:ext cx="619500" cy="557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130" name="Google Shape;130;g25c2c95220b_0_34"/>
          <p:cNvSpPr txBox="1"/>
          <p:nvPr>
            <p:ph idx="1" type="body"/>
          </p:nvPr>
        </p:nvSpPr>
        <p:spPr>
          <a:xfrm>
            <a:off x="3350684" y="6254497"/>
            <a:ext cx="38346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t/>
            </a:r>
            <a:endParaRPr/>
          </a:p>
        </p:txBody>
      </p:sp>
      <p:sp>
        <p:nvSpPr>
          <p:cNvPr id="131" name="Google Shape;131;g25c2c95220b_0_34"/>
          <p:cNvSpPr txBox="1"/>
          <p:nvPr>
            <p:ph idx="11" type="ftr"/>
          </p:nvPr>
        </p:nvSpPr>
        <p:spPr>
          <a:xfrm>
            <a:off x="708400" y="6254497"/>
            <a:ext cx="25410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800"/>
              <a:buNone/>
            </a:pPr>
            <a:r>
              <a:rPr lang="de-DE"/>
              <a:t>PABBNE – Scharp  </a:t>
            </a:r>
            <a:endParaRPr/>
          </a:p>
          <a:p>
            <a:pPr indent="0" lvl="0" marL="0" rtl="0" algn="l">
              <a:lnSpc>
                <a:spcPct val="100000"/>
              </a:lnSpc>
              <a:spcBef>
                <a:spcPts val="0"/>
              </a:spcBef>
              <a:spcAft>
                <a:spcPts val="0"/>
              </a:spcAft>
              <a:buSzPts val="1800"/>
              <a:buNone/>
            </a:pPr>
            <a:r>
              <a:rPr lang="de-DE"/>
              <a:t>Postkarten aus der Zukunft</a:t>
            </a:r>
            <a:endParaRPr/>
          </a:p>
        </p:txBody>
      </p:sp>
      <p:sp>
        <p:nvSpPr>
          <p:cNvPr id="132" name="Google Shape;132;g25c2c95220b_0_34"/>
          <p:cNvSpPr txBox="1"/>
          <p:nvPr>
            <p:ph idx="2" type="body"/>
          </p:nvPr>
        </p:nvSpPr>
        <p:spPr>
          <a:xfrm>
            <a:off x="7263643" y="6254497"/>
            <a:ext cx="46164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t/>
            </a:r>
            <a:endParaRPr/>
          </a:p>
        </p:txBody>
      </p:sp>
      <p:graphicFrame>
        <p:nvGraphicFramePr>
          <p:cNvPr id="133" name="Google Shape;133;g25c2c95220b_0_34"/>
          <p:cNvGraphicFramePr/>
          <p:nvPr/>
        </p:nvGraphicFramePr>
        <p:xfrm>
          <a:off x="140725" y="1428400"/>
          <a:ext cx="3000000" cy="3000000"/>
        </p:xfrm>
        <a:graphic>
          <a:graphicData uri="http://schemas.openxmlformats.org/drawingml/2006/table">
            <a:tbl>
              <a:tblPr>
                <a:noFill/>
                <a:tableStyleId>{04AA88F3-8CE7-4050-B6A9-B4616E2866CE}</a:tableStyleId>
              </a:tblPr>
              <a:tblGrid>
                <a:gridCol w="11899200"/>
              </a:tblGrid>
              <a:tr h="266700">
                <a:tc>
                  <a:txBody>
                    <a:bodyPr/>
                    <a:lstStyle/>
                    <a:p>
                      <a:pPr indent="0" lvl="0" marL="0" marR="0" rtl="0" algn="just">
                        <a:lnSpc>
                          <a:spcPct val="100000"/>
                        </a:lnSpc>
                        <a:spcBef>
                          <a:spcPts val="0"/>
                        </a:spcBef>
                        <a:spcAft>
                          <a:spcPts val="0"/>
                        </a:spcAft>
                        <a:buClr>
                          <a:srgbClr val="000000"/>
                        </a:buClr>
                        <a:buSzPts val="2100"/>
                        <a:buFont typeface="Arial"/>
                        <a:buNone/>
                      </a:pPr>
                      <a:r>
                        <a:rPr i="1" lang="de-DE" sz="2100" u="none" cap="none" strike="noStrike">
                          <a:latin typeface="Calibri"/>
                          <a:ea typeface="Calibri"/>
                          <a:cs typeface="Calibri"/>
                          <a:sym typeface="Calibri"/>
                        </a:rPr>
                        <a:t>Beatrice, Julius, Frederik, Simon und Janette gehen sich auf die Dachterrasse des Avicenna-Krankhauses. In der Hand die AR-Brille und ein Glas Wasser. Nachdem sie sich bequem hingesetzt haben und die Brille aufgesetzt haben, loggt sich ihr persönlicher Ausbildungsassistent in das Netz ein und ruft die Ausbildungs-KI Avicenna, von allen nur kurz Avi genannt, an. “Guten Morgen, liebes Team 5. Seid ihr alle wach?” Leises Lachen ertönt von allen, denn Avi weiß eigentlich ganz genau, dass sie gestern Abend gemeinsam die Zwischenprüfung gefeiert haben. Und wie viel sie getrunken haben weiß sie auch aus den medizinischen Implantaten. Das ist eben der Nachteil eines Implantats - es erkennt sofort, wenn die Gesundheit bedroht ist, aber auch wenn gefeiert wurde. “Heute wollen wir wir uns mit Pandemien und Zoonosen beschäftigen ….” Simon unterbricht sie: “Aber die gibt es heute doch gar nicht mehr? Sind die wirklich wichtig?” “Ja Simon”, sagt Avi, “Ihr müsst auch wissen, was früher geschehen ist - denn die Vergangenheit soll sich nicht wiederholen. Ich lese euch nun die heutige Lektion vor. Das Thema sind Pandemien und Endemien im frühen 21. Jahrhundert, aber auch über die Bedeutung von integrierenden Ansätzen, die die gleichzeitige Gesundheit von Mensch, Tier und Ökosystemen in den Blick und uns alle in die Verantwortung nehmen. Lehnt euch einfach zurück und hört mir zu …..”</a:t>
                      </a:r>
                      <a:endParaRPr i="1" sz="2100" u="none" cap="none" strike="noStrike">
                        <a:latin typeface="Calibri"/>
                        <a:ea typeface="Calibri"/>
                        <a:cs typeface="Calibri"/>
                        <a:sym typeface="Calibri"/>
                      </a:endParaRPr>
                    </a:p>
                  </a:txBody>
                  <a:tcPr marT="63500" marB="63500" marR="63500" marL="63500">
                    <a:solidFill>
                      <a:srgbClr val="EFEFEF"/>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g25c2c95220b_0_44"/>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800"/>
              <a:buNone/>
            </a:pPr>
            <a:r>
              <a:rPr lang="de-DE"/>
              <a:t>Eine Postkarte Logistiker*innen und Kraftfahrer*innen</a:t>
            </a:r>
            <a:endParaRPr/>
          </a:p>
        </p:txBody>
      </p:sp>
      <p:sp>
        <p:nvSpPr>
          <p:cNvPr id="140" name="Google Shape;140;g25c2c95220b_0_44"/>
          <p:cNvSpPr txBox="1"/>
          <p:nvPr>
            <p:ph idx="12" type="sldNum"/>
          </p:nvPr>
        </p:nvSpPr>
        <p:spPr>
          <a:xfrm>
            <a:off x="1" y="6254497"/>
            <a:ext cx="619500" cy="557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141" name="Google Shape;141;g25c2c95220b_0_44"/>
          <p:cNvSpPr txBox="1"/>
          <p:nvPr>
            <p:ph idx="1" type="body"/>
          </p:nvPr>
        </p:nvSpPr>
        <p:spPr>
          <a:xfrm>
            <a:off x="3350684" y="6254497"/>
            <a:ext cx="38346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t/>
            </a:r>
            <a:endParaRPr/>
          </a:p>
        </p:txBody>
      </p:sp>
      <p:sp>
        <p:nvSpPr>
          <p:cNvPr id="142" name="Google Shape;142;g25c2c95220b_0_44"/>
          <p:cNvSpPr txBox="1"/>
          <p:nvPr>
            <p:ph idx="11" type="ftr"/>
          </p:nvPr>
        </p:nvSpPr>
        <p:spPr>
          <a:xfrm>
            <a:off x="708400" y="6254497"/>
            <a:ext cx="25410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800"/>
              <a:buNone/>
            </a:pPr>
            <a:r>
              <a:rPr lang="de-DE"/>
              <a:t>PABBNE – Scharp  </a:t>
            </a:r>
            <a:endParaRPr/>
          </a:p>
          <a:p>
            <a:pPr indent="0" lvl="0" marL="0" rtl="0" algn="l">
              <a:lnSpc>
                <a:spcPct val="100000"/>
              </a:lnSpc>
              <a:spcBef>
                <a:spcPts val="0"/>
              </a:spcBef>
              <a:spcAft>
                <a:spcPts val="0"/>
              </a:spcAft>
              <a:buSzPts val="1800"/>
              <a:buNone/>
            </a:pPr>
            <a:r>
              <a:rPr lang="de-DE"/>
              <a:t>Postkarten aus der Zukunft</a:t>
            </a:r>
            <a:endParaRPr/>
          </a:p>
        </p:txBody>
      </p:sp>
      <p:sp>
        <p:nvSpPr>
          <p:cNvPr id="143" name="Google Shape;143;g25c2c95220b_0_44"/>
          <p:cNvSpPr txBox="1"/>
          <p:nvPr>
            <p:ph idx="2" type="body"/>
          </p:nvPr>
        </p:nvSpPr>
        <p:spPr>
          <a:xfrm>
            <a:off x="7263643" y="6254497"/>
            <a:ext cx="46164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t/>
            </a:r>
            <a:endParaRPr/>
          </a:p>
        </p:txBody>
      </p:sp>
      <p:graphicFrame>
        <p:nvGraphicFramePr>
          <p:cNvPr id="144" name="Google Shape;144;g25c2c95220b_0_44"/>
          <p:cNvGraphicFramePr/>
          <p:nvPr/>
        </p:nvGraphicFramePr>
        <p:xfrm>
          <a:off x="140725" y="1428400"/>
          <a:ext cx="3000000" cy="3000000"/>
        </p:xfrm>
        <a:graphic>
          <a:graphicData uri="http://schemas.openxmlformats.org/drawingml/2006/table">
            <a:tbl>
              <a:tblPr>
                <a:noFill/>
                <a:tableStyleId>{04AA88F3-8CE7-4050-B6A9-B4616E2866CE}</a:tableStyleId>
              </a:tblPr>
              <a:tblGrid>
                <a:gridCol w="11899200"/>
              </a:tblGrid>
              <a:tr h="266700">
                <a:tc>
                  <a:txBody>
                    <a:bodyPr/>
                    <a:lstStyle/>
                    <a:p>
                      <a:pPr indent="0" lvl="0" marL="0" marR="0" rtl="0" algn="just">
                        <a:lnSpc>
                          <a:spcPct val="100000"/>
                        </a:lnSpc>
                        <a:spcBef>
                          <a:spcPts val="0"/>
                        </a:spcBef>
                        <a:spcAft>
                          <a:spcPts val="0"/>
                        </a:spcAft>
                        <a:buClr>
                          <a:srgbClr val="000000"/>
                        </a:buClr>
                        <a:buSzPts val="2100"/>
                        <a:buFont typeface="Arial"/>
                        <a:buNone/>
                      </a:pPr>
                      <a:r>
                        <a:rPr i="1" lang="de-DE" sz="2100" u="none" cap="none" strike="noStrike">
                          <a:latin typeface="Calibri"/>
                          <a:ea typeface="Calibri"/>
                          <a:cs typeface="Calibri"/>
                          <a:sym typeface="Calibri"/>
                        </a:rPr>
                        <a:t>Amira, Auszubildende im 3. Lehrjahr, setzt die VR-Brille auf. Es ist mitten in der Nacht, sie gähnt und trinkt einen Schluck Kaffee. Mobi, ihre Verkehrsmanagement-KI, baut unverzüglich einige Kartenansichten auf. 200 grüne Punkte leuchten auf - jeder Punkt steht für ein autonomes Fahrzeug, das in Berlin unterwegs ist. Vier Punkte leuchten rot - es gibt eine Störung. “Mobi, Nr. 75, was ist da los?” fragt Amita ihre KI. “Einen Moment, ich zeige dir das Kamerabild.” Unverzüglich blendet sich das Bild in einem neuen Fenster ein. Eine Person liegt bewegungslos auf der Straße. “Vor drei Minuten ist die unbekannte Person auf die Straße gestolpert und dann umgefallen. Ich schätze, dass es sich um einen medizinischen Notfall handelt.” “Wie lange braucht der Notarzt?” fragt Amira. “Der Notarzt ist unterwegs, es ist der gelbe Punkt vier Straßenblöcke entfernt. Er wird in weniger als zwei Minuten vor Ort sein, aber ich habe berechnet, dass die Straße noch 27 Minuten gesperrt ist. Zurück können wir nicht, der Stau hinter uns ist schon 175 Meter lang.” “Irgendwelche anderen Vorschläge?” “Es sind drei Pakete in dem LKW, die zeitkritisch sind. Wir haben feste Uhrzeiten für die Lieferung vereinbart. Ich habe deshalb schon drei Drohnen geschickt.” “Na dann”, sagt Amira. “Und was ist mit Nr. 81?”</a:t>
                      </a:r>
                      <a:endParaRPr i="1" sz="2100" u="none" cap="none" strike="noStrike">
                        <a:latin typeface="Calibri"/>
                        <a:ea typeface="Calibri"/>
                        <a:cs typeface="Calibri"/>
                        <a:sym typeface="Calibri"/>
                      </a:endParaRPr>
                    </a:p>
                  </a:txBody>
                  <a:tcPr marT="63500" marB="63500" marR="63500" marL="63500">
                    <a:solidFill>
                      <a:srgbClr val="EFEFEF"/>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g25c2c95220b_0_54"/>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800"/>
              <a:buNone/>
            </a:pPr>
            <a:r>
              <a:rPr lang="de-DE"/>
              <a:t>Eine Postkarte für die BBNE-Weiterbildung</a:t>
            </a:r>
            <a:endParaRPr/>
          </a:p>
        </p:txBody>
      </p:sp>
      <p:sp>
        <p:nvSpPr>
          <p:cNvPr id="151" name="Google Shape;151;g25c2c95220b_0_54"/>
          <p:cNvSpPr txBox="1"/>
          <p:nvPr>
            <p:ph idx="12" type="sldNum"/>
          </p:nvPr>
        </p:nvSpPr>
        <p:spPr>
          <a:xfrm>
            <a:off x="1" y="6254497"/>
            <a:ext cx="619500" cy="557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152" name="Google Shape;152;g25c2c95220b_0_54"/>
          <p:cNvSpPr txBox="1"/>
          <p:nvPr>
            <p:ph idx="1" type="body"/>
          </p:nvPr>
        </p:nvSpPr>
        <p:spPr>
          <a:xfrm>
            <a:off x="3350684" y="6254497"/>
            <a:ext cx="38346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t/>
            </a:r>
            <a:endParaRPr/>
          </a:p>
        </p:txBody>
      </p:sp>
      <p:sp>
        <p:nvSpPr>
          <p:cNvPr id="153" name="Google Shape;153;g25c2c95220b_0_54"/>
          <p:cNvSpPr txBox="1"/>
          <p:nvPr>
            <p:ph idx="11" type="ftr"/>
          </p:nvPr>
        </p:nvSpPr>
        <p:spPr>
          <a:xfrm>
            <a:off x="708400" y="6254497"/>
            <a:ext cx="25410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800"/>
              <a:buNone/>
            </a:pPr>
            <a:r>
              <a:rPr lang="de-DE"/>
              <a:t>PABBNE – Scharp  </a:t>
            </a:r>
            <a:endParaRPr/>
          </a:p>
          <a:p>
            <a:pPr indent="0" lvl="0" marL="0" rtl="0" algn="l">
              <a:lnSpc>
                <a:spcPct val="100000"/>
              </a:lnSpc>
              <a:spcBef>
                <a:spcPts val="0"/>
              </a:spcBef>
              <a:spcAft>
                <a:spcPts val="0"/>
              </a:spcAft>
              <a:buSzPts val="1800"/>
              <a:buNone/>
            </a:pPr>
            <a:r>
              <a:rPr lang="de-DE"/>
              <a:t>Postkarten aus der Zukunft</a:t>
            </a:r>
            <a:endParaRPr/>
          </a:p>
        </p:txBody>
      </p:sp>
      <p:sp>
        <p:nvSpPr>
          <p:cNvPr id="154" name="Google Shape;154;g25c2c95220b_0_54"/>
          <p:cNvSpPr txBox="1"/>
          <p:nvPr>
            <p:ph idx="2" type="body"/>
          </p:nvPr>
        </p:nvSpPr>
        <p:spPr>
          <a:xfrm>
            <a:off x="7263643" y="6254497"/>
            <a:ext cx="46164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t/>
            </a:r>
            <a:endParaRPr/>
          </a:p>
        </p:txBody>
      </p:sp>
      <p:graphicFrame>
        <p:nvGraphicFramePr>
          <p:cNvPr id="155" name="Google Shape;155;g25c2c95220b_0_54"/>
          <p:cNvGraphicFramePr/>
          <p:nvPr/>
        </p:nvGraphicFramePr>
        <p:xfrm>
          <a:off x="140725" y="1428400"/>
          <a:ext cx="3000000" cy="3000000"/>
        </p:xfrm>
        <a:graphic>
          <a:graphicData uri="http://schemas.openxmlformats.org/drawingml/2006/table">
            <a:tbl>
              <a:tblPr>
                <a:noFill/>
                <a:tableStyleId>{04AA88F3-8CE7-4050-B6A9-B4616E2866CE}</a:tableStyleId>
              </a:tblPr>
              <a:tblGrid>
                <a:gridCol w="11899200"/>
              </a:tblGrid>
              <a:tr h="266700">
                <a:tc>
                  <a:txBody>
                    <a:bodyPr/>
                    <a:lstStyle/>
                    <a:p>
                      <a:pPr indent="0" lvl="0" marL="0" marR="0" rtl="0" algn="just">
                        <a:lnSpc>
                          <a:spcPct val="100000"/>
                        </a:lnSpc>
                        <a:spcBef>
                          <a:spcPts val="0"/>
                        </a:spcBef>
                        <a:spcAft>
                          <a:spcPts val="0"/>
                        </a:spcAft>
                        <a:buClr>
                          <a:srgbClr val="000000"/>
                        </a:buClr>
                        <a:buSzPts val="2100"/>
                        <a:buFont typeface="Arial"/>
                        <a:buNone/>
                      </a:pPr>
                      <a:r>
                        <a:rPr i="1" lang="de-DE" sz="2100" u="none" cap="none" strike="noStrike">
                          <a:latin typeface="Calibri"/>
                          <a:ea typeface="Calibri"/>
                          <a:cs typeface="Calibri"/>
                          <a:sym typeface="Calibri"/>
                        </a:rPr>
                        <a:t>Frau Andrea Binzer-Chang ist von ihrer Arbeitsreise nach Wuhan in der zentralen Region der VR China zurückgekehrt. Solche Reisen gehören zu den wenigen noch genehmigten Flugreisen. Sie absolvierte ein einjähriges Intensivprogramm mit zahlreichen Begegnungen in Forschungseinrichtungen, um die Ausbildung von Lehrkräften an Berufsschulen zu verbessern. Schon zuvor nutzte sie in der Vorbereitung Online-Kurse wie MOOC und interaktive und ChatGPT-unterstützte Sprachtrainings in Mandarin sowie Kulturtechniken. Schließlich war sie von ihrem Arbeits- und Berufskolleg benannt worden, um sich mit wichtigen Erfahrungen aus einer der umwelttechnologisch maßgeblichen Weltwirtschaftsregionen zu einem Transformations-Coach im Kolleg zu qualifizieren. Denn China machte aufgrund der rapiden Industrialisierung und daraus resultierenden Umweltschäden einen erstaunlichen Kurswechsel durch, indem sie von ihren Fehlern systematisch zu lernen suchten – und das war dringend „Notwendig". Der schonende Umgang mit Rohstoffen, Umwelt und Mitmenschen, das Bewusstsein der Empfindlichkeiten aller lebenden Systeme verbreitete sich insbesondere unmittelbar nach Katastrophen. Der Umgang mit begrenzten Ressourcen, das Verständnis für Kreislaufwirtschaft, Nutzung alternativer und regenerativer Materialien, Intensivierung des Urban Mining gehörten zum grundlegenden Ausbildungsprogramm bei industriellen Berufen.</a:t>
                      </a:r>
                      <a:endParaRPr i="1" sz="2100" u="none" cap="none" strike="noStrike">
                        <a:latin typeface="Calibri"/>
                        <a:ea typeface="Calibri"/>
                        <a:cs typeface="Calibri"/>
                        <a:sym typeface="Calibri"/>
                      </a:endParaRPr>
                    </a:p>
                  </a:txBody>
                  <a:tcPr marT="63500" marB="63500" marR="63500" marL="63500">
                    <a:solidFill>
                      <a:srgbClr val="EFEFEF"/>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g25c2c95220b_0_64"/>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800"/>
              <a:buNone/>
            </a:pPr>
            <a:r>
              <a:rPr lang="de-DE"/>
              <a:t>Eine Postkarte für die Landwirtschaft und Gärtner*innen</a:t>
            </a:r>
            <a:endParaRPr/>
          </a:p>
        </p:txBody>
      </p:sp>
      <p:sp>
        <p:nvSpPr>
          <p:cNvPr id="162" name="Google Shape;162;g25c2c95220b_0_64"/>
          <p:cNvSpPr txBox="1"/>
          <p:nvPr>
            <p:ph idx="12" type="sldNum"/>
          </p:nvPr>
        </p:nvSpPr>
        <p:spPr>
          <a:xfrm>
            <a:off x="1" y="6254497"/>
            <a:ext cx="619500" cy="557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163" name="Google Shape;163;g25c2c95220b_0_64"/>
          <p:cNvSpPr txBox="1"/>
          <p:nvPr>
            <p:ph idx="1" type="body"/>
          </p:nvPr>
        </p:nvSpPr>
        <p:spPr>
          <a:xfrm>
            <a:off x="3350684" y="6254497"/>
            <a:ext cx="38346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t/>
            </a:r>
            <a:endParaRPr/>
          </a:p>
        </p:txBody>
      </p:sp>
      <p:sp>
        <p:nvSpPr>
          <p:cNvPr id="164" name="Google Shape;164;g25c2c95220b_0_64"/>
          <p:cNvSpPr txBox="1"/>
          <p:nvPr>
            <p:ph idx="11" type="ftr"/>
          </p:nvPr>
        </p:nvSpPr>
        <p:spPr>
          <a:xfrm>
            <a:off x="708400" y="6254497"/>
            <a:ext cx="25410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800"/>
              <a:buNone/>
            </a:pPr>
            <a:r>
              <a:rPr lang="de-DE"/>
              <a:t>PABBNE – Scharp  </a:t>
            </a:r>
            <a:endParaRPr/>
          </a:p>
          <a:p>
            <a:pPr indent="0" lvl="0" marL="0" rtl="0" algn="l">
              <a:lnSpc>
                <a:spcPct val="100000"/>
              </a:lnSpc>
              <a:spcBef>
                <a:spcPts val="0"/>
              </a:spcBef>
              <a:spcAft>
                <a:spcPts val="0"/>
              </a:spcAft>
              <a:buSzPts val="1800"/>
              <a:buNone/>
            </a:pPr>
            <a:r>
              <a:rPr lang="de-DE"/>
              <a:t>Postkarten aus der Zukunft</a:t>
            </a:r>
            <a:endParaRPr/>
          </a:p>
        </p:txBody>
      </p:sp>
      <p:sp>
        <p:nvSpPr>
          <p:cNvPr id="165" name="Google Shape;165;g25c2c95220b_0_64"/>
          <p:cNvSpPr txBox="1"/>
          <p:nvPr>
            <p:ph idx="2" type="body"/>
          </p:nvPr>
        </p:nvSpPr>
        <p:spPr>
          <a:xfrm>
            <a:off x="7263643" y="6254497"/>
            <a:ext cx="46164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t/>
            </a:r>
            <a:endParaRPr/>
          </a:p>
        </p:txBody>
      </p:sp>
      <p:graphicFrame>
        <p:nvGraphicFramePr>
          <p:cNvPr id="166" name="Google Shape;166;g25c2c95220b_0_64"/>
          <p:cNvGraphicFramePr/>
          <p:nvPr/>
        </p:nvGraphicFramePr>
        <p:xfrm>
          <a:off x="146400" y="1377268"/>
          <a:ext cx="3000000" cy="3000000"/>
        </p:xfrm>
        <a:graphic>
          <a:graphicData uri="http://schemas.openxmlformats.org/drawingml/2006/table">
            <a:tbl>
              <a:tblPr>
                <a:noFill/>
                <a:tableStyleId>{04AA88F3-8CE7-4050-B6A9-B4616E2866CE}</a:tableStyleId>
              </a:tblPr>
              <a:tblGrid>
                <a:gridCol w="11899200"/>
              </a:tblGrid>
              <a:tr h="241300">
                <a:tc>
                  <a:txBody>
                    <a:bodyPr/>
                    <a:lstStyle/>
                    <a:p>
                      <a:pPr indent="0" lvl="0" marL="0" marR="0" rtl="0" algn="just">
                        <a:lnSpc>
                          <a:spcPct val="100000"/>
                        </a:lnSpc>
                        <a:spcBef>
                          <a:spcPts val="0"/>
                        </a:spcBef>
                        <a:spcAft>
                          <a:spcPts val="0"/>
                        </a:spcAft>
                        <a:buClr>
                          <a:srgbClr val="000000"/>
                        </a:buClr>
                        <a:buSzPts val="1900"/>
                        <a:buFont typeface="Arial"/>
                        <a:buNone/>
                      </a:pPr>
                      <a:r>
                        <a:rPr i="1" lang="de-DE" sz="1900" u="none" cap="none" strike="noStrike">
                          <a:latin typeface="Calibri"/>
                          <a:ea typeface="Calibri"/>
                          <a:cs typeface="Calibri"/>
                          <a:sym typeface="Calibri"/>
                        </a:rPr>
                        <a:t>“THG-Management-Assistent der Geschäftsführung klingt eigentlich ganz gut”, dachte Thorben, “aber woher bekomme ich nun 800 MWh emissionsfreien Strom? Irgendwas läuft hier gerade gar nicht rund.” Thorben starrte auf die Wand aus Bildschirmen, die seine VR-Brille anzeigt. Im neuen Industriepark ist ein Verbraucher hinzugekommen, der ihm den Strombedarf zugestellt hatte. Früher war das einfacher: Der Kunde wendet sich an einen Energieversorger und verhandelt die  Wärme- und Stromlieferungen. Aber diese Zeiten sind lange vorbei, Deutschland ist zwar emissionsfrei, doch Energie wird natürlich weiterhin nachgefragt. Thorben ließ sich von Ener-KI, seiner persönlichen Management-KI die Grafiken der Windparks einspielen. Konnte man dort nicht ein paar Umdrehungen mehr gewinnen - schließlich gab es ja immer Spielraum. Oder war eine Stromleitung aus Spanien kommend noch nicht ausgelastet? Aber das hätte Ener-KI ihm sicher schon vorgeschlagen. “Hast du eine Idee, wo wir den Strom herbekommen, Ener-KI?” fragte er dann doch. “Ja, biete der Gießerei Guss-Perfekt an, bereits ab 16 Uhr ins Wochenende zu gehen.” “Die werden sich bedanken, die Produktion herunterzufahren. Das machen sie nicht.”, antwortete Thorben widerwillig. “Doch, das werden sie. Ich habe mir ihre Auftragsbücher angesehen - sie haben Kapazitäten und können ihre Produktion in die nächste Woche verschieben. Und zudem können sie so Überstunden abbauen. Sie sagen sofort ja, denn sie verdienen mehr mit ihrer Flexibilität, weil die Differenz zwischen der Stromlieferung und dem Strompreis für unseren neuen Kunden ein lukratives Angebot ist.” “Ok, Ener-KI, rufe sie an.” Thorben war zufrieden und glücklich, wie schnell und sinnvoll heutzutage die Energieversorgung angepasst werden kann.</a:t>
                      </a:r>
                      <a:endParaRPr i="1" sz="1900" u="none" cap="none" strike="noStrike">
                        <a:latin typeface="Calibri"/>
                        <a:ea typeface="Calibri"/>
                        <a:cs typeface="Calibri"/>
                        <a:sym typeface="Calibri"/>
                      </a:endParaRPr>
                    </a:p>
                  </a:txBody>
                  <a:tcPr marT="63500" marB="63500" marR="63500" marL="63500">
                    <a:solidFill>
                      <a:srgbClr val="EFEFEF"/>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g25c2c95220b_0_75"/>
          <p:cNvSpPr txBox="1"/>
          <p:nvPr>
            <p:ph type="title"/>
          </p:nvPr>
        </p:nvSpPr>
        <p:spPr>
          <a:xfrm>
            <a:off x="360000" y="180000"/>
            <a:ext cx="9000000" cy="10800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1800"/>
              <a:buNone/>
            </a:pPr>
            <a:r>
              <a:rPr lang="de-DE"/>
              <a:t>Eine Postkarte an die Energiewirtschaft</a:t>
            </a:r>
            <a:endParaRPr/>
          </a:p>
        </p:txBody>
      </p:sp>
      <p:sp>
        <p:nvSpPr>
          <p:cNvPr id="173" name="Google Shape;173;g25c2c95220b_0_75"/>
          <p:cNvSpPr txBox="1"/>
          <p:nvPr>
            <p:ph idx="12" type="sldNum"/>
          </p:nvPr>
        </p:nvSpPr>
        <p:spPr>
          <a:xfrm>
            <a:off x="1" y="6254497"/>
            <a:ext cx="619500" cy="557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de-DE"/>
              <a:t>‹#›</a:t>
            </a:fld>
            <a:endParaRPr/>
          </a:p>
        </p:txBody>
      </p:sp>
      <p:sp>
        <p:nvSpPr>
          <p:cNvPr id="174" name="Google Shape;174;g25c2c95220b_0_75"/>
          <p:cNvSpPr txBox="1"/>
          <p:nvPr>
            <p:ph idx="1" type="body"/>
          </p:nvPr>
        </p:nvSpPr>
        <p:spPr>
          <a:xfrm>
            <a:off x="3350684" y="6254497"/>
            <a:ext cx="38346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t/>
            </a:r>
            <a:endParaRPr/>
          </a:p>
        </p:txBody>
      </p:sp>
      <p:sp>
        <p:nvSpPr>
          <p:cNvPr id="175" name="Google Shape;175;g25c2c95220b_0_75"/>
          <p:cNvSpPr txBox="1"/>
          <p:nvPr>
            <p:ph idx="11" type="ftr"/>
          </p:nvPr>
        </p:nvSpPr>
        <p:spPr>
          <a:xfrm>
            <a:off x="708400" y="6254497"/>
            <a:ext cx="2541000" cy="557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800"/>
              <a:buNone/>
            </a:pPr>
            <a:r>
              <a:rPr lang="de-DE"/>
              <a:t>PABBNE – Scharp  </a:t>
            </a:r>
            <a:endParaRPr/>
          </a:p>
          <a:p>
            <a:pPr indent="0" lvl="0" marL="0" rtl="0" algn="l">
              <a:lnSpc>
                <a:spcPct val="100000"/>
              </a:lnSpc>
              <a:spcBef>
                <a:spcPts val="0"/>
              </a:spcBef>
              <a:spcAft>
                <a:spcPts val="0"/>
              </a:spcAft>
              <a:buSzPts val="1800"/>
              <a:buNone/>
            </a:pPr>
            <a:r>
              <a:rPr lang="de-DE"/>
              <a:t>Postkarten aus der Zukunft</a:t>
            </a:r>
            <a:endParaRPr/>
          </a:p>
        </p:txBody>
      </p:sp>
      <p:sp>
        <p:nvSpPr>
          <p:cNvPr id="176" name="Google Shape;176;g25c2c95220b_0_75"/>
          <p:cNvSpPr txBox="1"/>
          <p:nvPr>
            <p:ph idx="2" type="body"/>
          </p:nvPr>
        </p:nvSpPr>
        <p:spPr>
          <a:xfrm>
            <a:off x="7263643" y="6254497"/>
            <a:ext cx="4616400" cy="55740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1200"/>
              <a:buNone/>
            </a:pPr>
            <a:r>
              <a:t/>
            </a:r>
            <a:endParaRPr/>
          </a:p>
        </p:txBody>
      </p:sp>
      <p:graphicFrame>
        <p:nvGraphicFramePr>
          <p:cNvPr id="177" name="Google Shape;177;g25c2c95220b_0_75"/>
          <p:cNvGraphicFramePr/>
          <p:nvPr/>
        </p:nvGraphicFramePr>
        <p:xfrm>
          <a:off x="140725" y="1428400"/>
          <a:ext cx="3000000" cy="3000000"/>
        </p:xfrm>
        <a:graphic>
          <a:graphicData uri="http://schemas.openxmlformats.org/drawingml/2006/table">
            <a:tbl>
              <a:tblPr>
                <a:noFill/>
                <a:tableStyleId>{04AA88F3-8CE7-4050-B6A9-B4616E2866CE}</a:tableStyleId>
              </a:tblPr>
              <a:tblGrid>
                <a:gridCol w="11899200"/>
              </a:tblGrid>
              <a:tr h="215900">
                <a:tc>
                  <a:txBody>
                    <a:bodyPr/>
                    <a:lstStyle/>
                    <a:p>
                      <a:pPr indent="0" lvl="0" marL="0" marR="0" rtl="0" algn="just">
                        <a:lnSpc>
                          <a:spcPct val="100000"/>
                        </a:lnSpc>
                        <a:spcBef>
                          <a:spcPts val="0"/>
                        </a:spcBef>
                        <a:spcAft>
                          <a:spcPts val="0"/>
                        </a:spcAft>
                        <a:buClr>
                          <a:srgbClr val="000000"/>
                        </a:buClr>
                        <a:buSzPts val="1700"/>
                        <a:buFont typeface="Arial"/>
                        <a:buNone/>
                      </a:pPr>
                      <a:r>
                        <a:rPr i="1" lang="de-DE" sz="1700" u="none" cap="none" strike="noStrike">
                          <a:latin typeface="Calibri"/>
                          <a:ea typeface="Calibri"/>
                          <a:cs typeface="Calibri"/>
                          <a:sym typeface="Calibri"/>
                        </a:rPr>
                        <a:t>Jost setzt sich seine AR-Brille auf und geht zu seinem offenen Pick-Up. Ein schönes Fahrzeug, vollelektrisch und sehr, sehr groß. Auf der Lastfläche steht eine ganze Batterie von unterschiedlichen Drohnen mit zusammengefalteten Flügel. Zum Start werden sie von einer Hydraulik angehoben, entfalten sich und los geht der Flug. Er liebt diese Arbeit - bequem im Auto sitzen, Musik zu hören und den Drohnen bei ihrer Arbeit zuzuschauen. Auf dem Anhänger sind auch noch ein paar autonome Roboter für die schwere Feldarbeit. Jost ist Auszubildender im ersten Lehrjahr, aber die Genossenschaft hat ihm schon die Verantwortung für 30 ha übertragen. . “Ok, lass uns beginnen, Sabine”. Sabine ist seine Schwester und da er der KI einen Namen geben musste, hat er den ersten genommen, der ihm in den Sinn kam. Vermutlich hat die Genossenschaft ihm diese Verantwortung nur deshalb übertragen, weil Sabine sowieso alles weiß und es vermutlich auch allein könnte. Also spielte er Taxifahrer für die Drohnen und übernahm die Verantwortung wenn es schief ging. “Heute ist das Flurstück 99/1 dran. Wir müssen Unkrautnester beseitigen, an einigen Stellen düngen und verschiedenen Schadbefall prüfen. Es kann sein, dass sich einige Schädlinge ausbreiten. Außerdem müssen wir zwei Rehkitze motivieren, ein neues Plätzchen zu suchen, da in zwei Wochen gemäht wird. Sie sollten es sich nicht von Anfang an bequem machen.” Max steigt in den Pick-Up, der Wagen startet von allein und lenkt aus der großen Garage heraus. Max muss nichts tun, Sabine hat die Route schon an den Fahrzeugcomputer übertragen. “Zeige mir, was Easy Flying gestern aufgenommen hat im Maisfeld”. Sabine spielt die 3D-Ansicht auf seine Brille. Verschwommen sieht Max die schmale Straße, aber eigentlich könnte er auch gar nicht hinschauen. Max überspielt die Karte mit den gekennzeichneten Unkrautnestern an den einen schlanken Roboter auf dem Anhänger, der das Unkraut “kleinfressen” und die Wurzeln biochemisch am Austreiben hindern wird. Dann schaut er auf die anderen Karten mit dem Schadbefall. Die Auflösung ist nicht gut genug, also muss ich noch einmal eine Drohne heran und Proben schneiden. Es verspricht also ein ruhiger Tag zu werden.</a:t>
                      </a:r>
                      <a:endParaRPr i="1" sz="1700" u="none" cap="none" strike="noStrike">
                        <a:latin typeface="Calibri"/>
                        <a:ea typeface="Calibri"/>
                        <a:cs typeface="Calibri"/>
                        <a:sym typeface="Calibri"/>
                      </a:endParaRPr>
                    </a:p>
                  </a:txBody>
                  <a:tcPr marT="63500" marB="63500" marR="63500" marL="63500">
                    <a:solidFill>
                      <a:srgbClr val="EFEFEF"/>
                    </a:solidFill>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Office">
  <a:themeElements>
    <a:clrScheme name="Warmes Blau">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2021-10-18T14:46:33Z</dcterms:created>
  <dc:creator>Microsoft Office User</dc:creator>
</cp:coreProperties>
</file>