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797675" cy="9926625"/>
  <p:embeddedFontLst>
    <p:embeddedFont>
      <p:font typeface="Merriweather"/>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83">
          <p15:clr>
            <a:srgbClr val="A4A3A4"/>
          </p15:clr>
        </p15:guide>
        <p15:guide id="2" pos="3840">
          <p15:clr>
            <a:srgbClr val="A4A3A4"/>
          </p15:clr>
        </p15:guide>
      </p15:sldGuideLst>
    </p:ext>
    <p:ext uri="{2D200454-40CA-4A62-9FC3-DE9A4176ACB9}">
      <p15:notesGuideLst>
        <p15:guide id="1" orient="horz" pos="3126">
          <p15:clr>
            <a:srgbClr val="A4A3A4"/>
          </p15:clr>
        </p15:guide>
        <p15:guide id="2" pos="2141">
          <p15:clr>
            <a:srgbClr val="A4A3A4"/>
          </p15:clr>
        </p15:guide>
      </p15:notesGuideLst>
    </p:ext>
    <p:ext uri="GoogleSlidesCustomDataVersion2">
      <go:slidesCustomData xmlns:go="http://customooxmlschemas.google.com/" r:id="rId21" roundtripDataSignature="AMtx7mj8DhOeM22oz9vSNRrxDOdyDNU+S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83" orient="horz"/>
        <p:guide pos="3840"/>
      </p:guideLst>
    </p:cSldViewPr>
  </p:slideViewPr>
  <p:notesViewPr>
    <p:cSldViewPr snapToGrid="0">
      <p:cViewPr varScale="1">
        <p:scale>
          <a:sx n="100" d="100"/>
          <a:sy n="100" d="100"/>
        </p:scale>
        <p:origin x="0" y="0"/>
      </p:cViewPr>
      <p:guideLst>
        <p:guide pos="3126" orient="horz"/>
        <p:guide pos="2141"/>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font" Target="fonts/Merriweather-boldItalic.fntdata"/><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Merriweather-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Merriweather-italic.fntdata"/><Relationship Id="rId6" Type="http://schemas.openxmlformats.org/officeDocument/2006/relationships/slide" Target="slides/slide1.xml"/><Relationship Id="rId18" Type="http://schemas.openxmlformats.org/officeDocument/2006/relationships/font" Target="fonts/Merriweather-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3"/>
            <a:ext cx="2945660" cy="498057"/>
          </a:xfrm>
          <a:prstGeom prst="rect">
            <a:avLst/>
          </a:prstGeom>
          <a:noFill/>
          <a:ln>
            <a:noFill/>
          </a:ln>
        </p:spPr>
        <p:txBody>
          <a:bodyPr anchorCtr="0" anchor="t" bIns="45700" lIns="91450" spcFirstLastPara="1" rIns="91450"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50442" y="3"/>
            <a:ext cx="2945660" cy="498057"/>
          </a:xfrm>
          <a:prstGeom prst="rect">
            <a:avLst/>
          </a:prstGeom>
          <a:noFill/>
          <a:ln>
            <a:noFill/>
          </a:ln>
        </p:spPr>
        <p:txBody>
          <a:bodyPr anchorCtr="0" anchor="t" bIns="45700" lIns="91450" spcFirstLastPara="1" rIns="91450"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420688" y="1239838"/>
            <a:ext cx="5956300" cy="335121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9768" y="4777194"/>
            <a:ext cx="5438140" cy="4468039"/>
          </a:xfrm>
          <a:prstGeom prst="rect">
            <a:avLst/>
          </a:prstGeom>
          <a:noFill/>
          <a:ln>
            <a:noFill/>
          </a:ln>
        </p:spPr>
        <p:txBody>
          <a:bodyPr anchorCtr="0" anchor="t" bIns="45700" lIns="91450" spcFirstLastPara="1" rIns="91450"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28584"/>
            <a:ext cx="2945660" cy="498054"/>
          </a:xfrm>
          <a:prstGeom prst="rect">
            <a:avLst/>
          </a:prstGeom>
          <a:noFill/>
          <a:ln>
            <a:noFill/>
          </a:ln>
        </p:spPr>
        <p:txBody>
          <a:bodyPr anchorCtr="0" anchor="b" bIns="45700" lIns="91450" spcFirstLastPara="1" rIns="91450"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50442" y="9428584"/>
            <a:ext cx="2945660" cy="498054"/>
          </a:xfrm>
          <a:prstGeom prst="rect">
            <a:avLst/>
          </a:prstGeom>
          <a:noFill/>
          <a:ln>
            <a:noFill/>
          </a:ln>
        </p:spPr>
        <p:txBody>
          <a:bodyPr anchorCtr="0" anchor="b" bIns="45700" lIns="91450" spcFirstLastPara="1" rIns="91450"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38:notes"/>
          <p:cNvSpPr/>
          <p:nvPr>
            <p:ph idx="2" type="sldImg"/>
          </p:nvPr>
        </p:nvSpPr>
        <p:spPr>
          <a:xfrm>
            <a:off x="419100" y="244475"/>
            <a:ext cx="5959475" cy="3352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3" name="Google Shape;83;p38:notes"/>
          <p:cNvSpPr txBox="1"/>
          <p:nvPr>
            <p:ph idx="1" type="body"/>
          </p:nvPr>
        </p:nvSpPr>
        <p:spPr>
          <a:xfrm>
            <a:off x="576985" y="3602670"/>
            <a:ext cx="5880179" cy="5990910"/>
          </a:xfrm>
          <a:prstGeom prst="rect">
            <a:avLst/>
          </a:prstGeom>
          <a:noFill/>
          <a:ln>
            <a:noFill/>
          </a:ln>
        </p:spPr>
        <p:txBody>
          <a:bodyPr anchorCtr="0" anchor="t" bIns="45700" lIns="91450" spcFirstLastPara="1" rIns="91450" wrap="square" tIns="45700">
            <a:noAutofit/>
          </a:bodyPr>
          <a:lstStyle/>
          <a:p>
            <a:pPr indent="-171450" lvl="0" marL="171450" rtl="0" algn="l">
              <a:lnSpc>
                <a:spcPct val="100000"/>
              </a:lnSpc>
              <a:spcBef>
                <a:spcPts val="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Ziel des Projektes ist die Gründung einer </a:t>
            </a:r>
            <a:r>
              <a:rPr b="0" i="1" lang="de-DE" sz="1100" u="none" cap="none" strike="noStrike">
                <a:solidFill>
                  <a:schemeClr val="dk1"/>
                </a:solidFill>
                <a:latin typeface="Calibri"/>
                <a:ea typeface="Calibri"/>
                <a:cs typeface="Calibri"/>
                <a:sym typeface="Calibri"/>
              </a:rPr>
              <a:t>Projektagentur Berufliche Bildung für Nachhaltige Entwicklung (PA-BBNE) des Partnernetzwerkes Berufliche Bildung am IZT. </a:t>
            </a:r>
            <a:r>
              <a:rPr b="0" i="0" lang="de-DE" sz="1100" u="none" cap="none" strike="noStrike">
                <a:solidFill>
                  <a:schemeClr val="dk1"/>
                </a:solidFill>
                <a:latin typeface="Calibri"/>
                <a:ea typeface="Calibri"/>
                <a:cs typeface="Calibri"/>
                <a:sym typeface="Calibri"/>
              </a:rPr>
              <a:t>Für eine Vielzahl von Ausbildungsberufen erstellt die Projektagentur Begleitmaterialien zur </a:t>
            </a:r>
            <a:r>
              <a:rPr b="0" i="1" lang="de-DE" sz="1100" u="none" cap="none" strike="noStrike">
                <a:solidFill>
                  <a:schemeClr val="dk1"/>
                </a:solidFill>
                <a:latin typeface="Calibri"/>
                <a:ea typeface="Calibri"/>
                <a:cs typeface="Calibri"/>
                <a:sym typeface="Calibri"/>
              </a:rPr>
              <a:t>Beruflichen Bildung für Nachhaltige Entwicklung </a:t>
            </a:r>
            <a:r>
              <a:rPr b="0" i="0" lang="de-DE" sz="1100" u="none" cap="none" strike="noStrike">
                <a:solidFill>
                  <a:schemeClr val="dk1"/>
                </a:solidFill>
                <a:latin typeface="Calibri"/>
                <a:ea typeface="Calibri"/>
                <a:cs typeface="Calibri"/>
                <a:sym typeface="Calibri"/>
              </a:rPr>
              <a:t>(BBNE). Dabei werden alle für die Berufsausbildung relevanten Dimensionen der Nachhaltigkeit berücksichtigt. Diese Impulspapiere und Weiterbildungsmaterialien sollen Anregungen für mehr Nachhaltigkeit in der beruflichen Bildung geben. </a:t>
            </a:r>
            <a:endParaRPr sz="1100"/>
          </a:p>
          <a:p>
            <a:pPr indent="-171450" lvl="0" marL="1714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Primäre Zielgruppen sind Lehrkräfte an Berufsschulen, sowie deren Berufsschüler*innen, aber auch Ausbildende und ihre Auszubildenden in Betrieben. Sekundäre Zielgruppen sind Umweltbildner*innen, Wissenschaftler*innen der Berufsbildung, Pädagoge*innen sowie Institutionen der beruflichen Bildung. </a:t>
            </a:r>
            <a:endParaRPr sz="1100"/>
          </a:p>
          <a:p>
            <a:pPr indent="-171450" lvl="0" marL="1714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Die Intention dieses Projektes ist es, kompakt und schnell den Zielgruppen Anregungen zum Thema “Nachhaltigkeit” durch eine integrative Darstellung der Nachhaltigkeitsthemen in der Bildung und der Ausbildung zu geben. Weiterhin wird durch einen sehr umfangreichen Materialpool der Stand des Wissens zu den Nachhaltigkeitszielen (SDG Sustainable Development Goals, Ziele für die nachhaltige Entwicklung) gegeben und so die Bildung gemäß SDG 4 “Hochwertige Bildung” unterstützt. </a:t>
            </a:r>
            <a:endParaRPr sz="1100"/>
          </a:p>
          <a:p>
            <a:pPr indent="-171450" lvl="0" marL="1714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Im Mittelpunkt steht die neue Standardberufsbildposition "Umweltschutz und Nachhaltigkeit" unter der Annahme, dass diese auch zeitnah in allen Berufsbildern verankert wird. In dem Projekt wird herausgearbeitet, was "Nachhaltigkeit" aus wissenschaftlicher Perspektive für diese Position sowie für die berufsprofilgebenden Fertigkeiten, Kenntnisse und Fähigkeiten bedeutet. Im Kern sollen deshalb folgende drei Materialien je Berufsbild entwickelt werden: </a:t>
            </a:r>
            <a:endParaRPr sz="1100"/>
          </a:p>
          <a:p>
            <a:pPr indent="-171450" lvl="1" marL="6286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die tabellarische didaktische Einordnung (Didaktisches Impulspapier, IP) </a:t>
            </a:r>
            <a:endParaRPr sz="1100"/>
          </a:p>
          <a:p>
            <a:pPr indent="-171450" lvl="1" marL="6286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ein Dokument zur Weiterbildung für Lehrende und Unterrichtende zu den Nachhaltigkeitszielen mit dem Bezug auf die spezifische Berufsausbildung (Hintergrundmaterial, HGM) </a:t>
            </a:r>
            <a:endParaRPr sz="1100"/>
          </a:p>
          <a:p>
            <a:pPr indent="-171450" lvl="1" marL="6286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Ein Handout (FS) z. B. mit der Darstellung von Zielkonflikten oder weiteren Aufgabenstellungen. </a:t>
            </a:r>
            <a:endParaRPr sz="1100"/>
          </a:p>
          <a:p>
            <a:pPr indent="-171450" lvl="0" marL="1714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Die Materialien sollen Impulse und Orientierung geben, wie Nachhaltigkeit in die verschiedenen Berufsbilder integriert werden kann. Alle Materialien werden als Open Educational Ressources (OER-Materialien) im PDF-Format und als Office-Dokumente (Word und PowerPoint) zur weiteren Verwendung veröffentlicht, d. h. sie können von den Nutzer*innen kopiert, ergänzt oder umstrukturiert werden. </a:t>
            </a:r>
            <a:endParaRPr sz="1100"/>
          </a:p>
          <a:p>
            <a:pPr indent="0" lvl="0" marL="0" marR="0" rtl="0" algn="l">
              <a:lnSpc>
                <a:spcPct val="100000"/>
              </a:lnSpc>
              <a:spcBef>
                <a:spcPts val="600"/>
              </a:spcBef>
              <a:spcAft>
                <a:spcPts val="0"/>
              </a:spcAft>
              <a:buClr>
                <a:srgbClr val="000000"/>
              </a:buClr>
              <a:buSzPts val="1400"/>
              <a:buFont typeface="Arial"/>
              <a:buNone/>
            </a:pPr>
            <a:r>
              <a:t/>
            </a:r>
            <a:endParaRPr sz="1100"/>
          </a:p>
          <a:p>
            <a:pPr indent="0" lvl="0" marL="0" rtl="0" algn="l">
              <a:lnSpc>
                <a:spcPct val="100000"/>
              </a:lnSpc>
              <a:spcBef>
                <a:spcPts val="579"/>
              </a:spcBef>
              <a:spcAft>
                <a:spcPts val="0"/>
              </a:spcAft>
              <a:buSzPts val="1400"/>
              <a:buNone/>
            </a:pPr>
            <a:r>
              <a:t/>
            </a:r>
            <a:endParaRPr/>
          </a:p>
        </p:txBody>
      </p:sp>
      <p:sp>
        <p:nvSpPr>
          <p:cNvPr id="84" name="Google Shape;84;p38:notes"/>
          <p:cNvSpPr txBox="1"/>
          <p:nvPr>
            <p:ph idx="12" type="sldNum"/>
          </p:nvPr>
        </p:nvSpPr>
        <p:spPr>
          <a:xfrm>
            <a:off x="3850442" y="9428584"/>
            <a:ext cx="2945660" cy="498054"/>
          </a:xfrm>
          <a:prstGeom prst="rect">
            <a:avLst/>
          </a:prstGeom>
          <a:noFill/>
          <a:ln>
            <a:noFill/>
          </a:ln>
        </p:spPr>
        <p:txBody>
          <a:bodyPr anchorCtr="0" anchor="b" bIns="45700" lIns="91450" spcFirstLastPara="1" rIns="91450" wrap="square" tIns="45700">
            <a:noAutofit/>
          </a:bodyPr>
          <a:lstStyle/>
          <a:p>
            <a:pPr indent="0" lvl="0" marL="0" rtl="0" algn="r">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b72b2fe6ea_0_0:notes"/>
          <p:cNvSpPr/>
          <p:nvPr>
            <p:ph idx="2" type="sldImg"/>
          </p:nvPr>
        </p:nvSpPr>
        <p:spPr>
          <a:xfrm>
            <a:off x="171450" y="244475"/>
            <a:ext cx="6453188" cy="36306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g1b72b2fe6ea_0_0:notes"/>
          <p:cNvSpPr txBox="1"/>
          <p:nvPr>
            <p:ph idx="1" type="body"/>
          </p:nvPr>
        </p:nvSpPr>
        <p:spPr>
          <a:xfrm>
            <a:off x="214184" y="3875500"/>
            <a:ext cx="6367800" cy="5922900"/>
          </a:xfrm>
          <a:prstGeom prst="rect">
            <a:avLst/>
          </a:prstGeom>
          <a:noFill/>
          <a:ln>
            <a:noFill/>
          </a:ln>
        </p:spPr>
        <p:txBody>
          <a:bodyPr anchorCtr="0" anchor="t" bIns="45700" lIns="91450" spcFirstLastPara="1" rIns="91450" wrap="square" tIns="45700">
            <a:noAutofit/>
          </a:bodyPr>
          <a:lstStyle/>
          <a:p>
            <a:pPr indent="-220485" lvl="0" marL="440969" rtl="0" algn="l">
              <a:lnSpc>
                <a:spcPct val="100000"/>
              </a:lnSpc>
              <a:spcBef>
                <a:spcPts val="0"/>
              </a:spcBef>
              <a:spcAft>
                <a:spcPts val="0"/>
              </a:spcAft>
              <a:buSzPts val="1400"/>
              <a:buNone/>
            </a:pPr>
            <a:r>
              <a:t/>
            </a:r>
            <a:endParaRPr b="1"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p:txBody>
      </p:sp>
      <p:sp>
        <p:nvSpPr>
          <p:cNvPr id="181" name="Google Shape;181;g1b72b2fe6ea_0_0:notes"/>
          <p:cNvSpPr txBox="1"/>
          <p:nvPr>
            <p:ph idx="12" type="sldNum"/>
          </p:nvPr>
        </p:nvSpPr>
        <p:spPr>
          <a:xfrm>
            <a:off x="3850442" y="9428584"/>
            <a:ext cx="2945400" cy="498000"/>
          </a:xfrm>
          <a:prstGeom prst="rect">
            <a:avLst/>
          </a:prstGeom>
          <a:noFill/>
          <a:ln>
            <a:noFill/>
          </a:ln>
        </p:spPr>
        <p:txBody>
          <a:bodyPr anchorCtr="0" anchor="b" bIns="45700" lIns="91450" spcFirstLastPara="1" rIns="91450" wrap="square" tIns="45700">
            <a:noAutofit/>
          </a:bodyPr>
          <a:lstStyle/>
          <a:p>
            <a:pPr indent="0" lvl="0" marL="0" rtl="0" algn="r">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29c723dd9bc_0_0:notes"/>
          <p:cNvSpPr/>
          <p:nvPr>
            <p:ph idx="2" type="sldImg"/>
          </p:nvPr>
        </p:nvSpPr>
        <p:spPr>
          <a:xfrm>
            <a:off x="458749" y="278692"/>
            <a:ext cx="5880300" cy="3351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0" name="Google Shape;190;g29c723dd9bc_0_0:notes"/>
          <p:cNvSpPr txBox="1"/>
          <p:nvPr>
            <p:ph idx="1" type="body"/>
          </p:nvPr>
        </p:nvSpPr>
        <p:spPr>
          <a:xfrm>
            <a:off x="458732" y="3631337"/>
            <a:ext cx="5880300" cy="5613900"/>
          </a:xfrm>
          <a:prstGeom prst="rect">
            <a:avLst/>
          </a:prstGeom>
          <a:noFill/>
          <a:ln>
            <a:noFill/>
          </a:ln>
        </p:spPr>
        <p:txBody>
          <a:bodyPr anchorCtr="0" anchor="t" bIns="45550" lIns="91150" spcFirstLastPara="1" rIns="91150" wrap="square" tIns="45550">
            <a:noAutofit/>
          </a:bodyPr>
          <a:lstStyle/>
          <a:p>
            <a:pPr indent="0" lvl="0" marL="0" rtl="0" algn="l">
              <a:lnSpc>
                <a:spcPct val="100000"/>
              </a:lnSpc>
              <a:spcBef>
                <a:spcPts val="0"/>
              </a:spcBef>
              <a:spcAft>
                <a:spcPts val="0"/>
              </a:spcAft>
              <a:buSzPts val="1300"/>
              <a:buNone/>
            </a:pPr>
            <a:r>
              <a:rPr lang="de-DE" sz="1000"/>
              <a:t>Die Projektagentur Berufliche Bildung für nachhaltige Entwicklung (PA-BBNE) des Partnernetzwerkes Berufliche Bildung am IZT wurde vom BMBF Bundesministerium für Bildung und Forschung unter dem Förderkennzeichen 01JO2204 gefördert.Im Mittelpunkt stand hierbei die neue Standardberufsbildposition "Umweltschutz und Nachhaltigkeit", die seit 2021 auf Beschluss der KMK in alle novellierten Ausbildungsordnungen berücksichtigt werden muss. PA-BBNE hat für 127 Berufsausbildungen und Fachrichtungen - vom Altenpfleger und Altenpflegerin über Gärtner und Gärtnerin bis hin zum Zimmerer und Zimmerin - Begleitmaterialien zur „Beruflichen Bildung für Nachhaltige Entwicklung“ (BBNE) entwickelt. Es wurden fünf verschiedene Materialien entwickelt:</a:t>
            </a:r>
            <a:endParaRPr sz="1000"/>
          </a:p>
          <a:p>
            <a:pPr indent="-222250" lvl="0" marL="228600" rtl="0" algn="l">
              <a:lnSpc>
                <a:spcPct val="100000"/>
              </a:lnSpc>
              <a:spcBef>
                <a:spcPts val="0"/>
              </a:spcBef>
              <a:spcAft>
                <a:spcPts val="0"/>
              </a:spcAft>
              <a:buSzPts val="1300"/>
              <a:buFont typeface="Arial"/>
              <a:buChar char="•"/>
            </a:pPr>
            <a:r>
              <a:rPr b="1" lang="de-DE" sz="1000"/>
              <a:t>BBNE-Impulspapier (IP): </a:t>
            </a:r>
            <a:r>
              <a:rPr lang="de-DE" sz="1000"/>
              <a:t>Betrachtung der Schnittstellen von Ausbildungsordnung in dem jeweiligen Berufsbild, Rahmenlehrplan und den Herausforderungen der Nachhaltigkeit in Anlehnung an die SDGs der Agenda 2030; Zielkonflikte und Aufgabenstellungen</a:t>
            </a:r>
            <a:endParaRPr sz="1000"/>
          </a:p>
          <a:p>
            <a:pPr indent="-222250" lvl="0" marL="228600" rtl="0" algn="l">
              <a:lnSpc>
                <a:spcPct val="100000"/>
              </a:lnSpc>
              <a:spcBef>
                <a:spcPts val="0"/>
              </a:spcBef>
              <a:spcAft>
                <a:spcPts val="0"/>
              </a:spcAft>
              <a:buSzPts val="1300"/>
              <a:buFont typeface="Arial"/>
              <a:buChar char="•"/>
            </a:pPr>
            <a:r>
              <a:rPr b="1" lang="de-DE" sz="1000"/>
              <a:t>BBBNE-Hintergrundmaterial (HGM): </a:t>
            </a:r>
            <a:r>
              <a:rPr lang="de-DE" sz="1000"/>
              <a:t>Betrachtung der SDGs unter einer wissenschaftlichen Perspektive der Nachhaltigkeit im Hinblick auf das Tätigkeitsprofil eines Ausbildungsberufes bzw. auf eine Gruppe von Ausbildungsberufen, die ein ähnliches Tätigkeitsprofil aufweisen; Beschreibung der berufsrelevanten Aspekte für zahlreiche SDG’s</a:t>
            </a:r>
            <a:endParaRPr sz="1000"/>
          </a:p>
          <a:p>
            <a:pPr indent="-222250" lvl="0" marL="228600" rtl="0" algn="l">
              <a:lnSpc>
                <a:spcPct val="100000"/>
              </a:lnSpc>
              <a:spcBef>
                <a:spcPts val="0"/>
              </a:spcBef>
              <a:spcAft>
                <a:spcPts val="0"/>
              </a:spcAft>
              <a:buSzPts val="1300"/>
              <a:buFont typeface="Arial"/>
              <a:buChar char="•"/>
            </a:pPr>
            <a:r>
              <a:rPr b="1" lang="de-DE" sz="1000"/>
              <a:t>BBNE-Foliensammlung (FS): </a:t>
            </a:r>
            <a:r>
              <a:rPr lang="de-DE" sz="1000"/>
              <a:t>Folien mit wichtigen Zielkonflikten für das betrachtete Berufsbild, dargestellt mit Hilfe von Grafiken, Bildern und Smart Arts , die Anlass zur Diskussion der spezifischen Herausforderungen der Nachhaltigkeit bieten.</a:t>
            </a:r>
            <a:endParaRPr sz="1000"/>
          </a:p>
          <a:p>
            <a:pPr indent="-222250" lvl="0" marL="228600" rtl="0" algn="l">
              <a:lnSpc>
                <a:spcPct val="100000"/>
              </a:lnSpc>
              <a:spcBef>
                <a:spcPts val="0"/>
              </a:spcBef>
              <a:spcAft>
                <a:spcPts val="0"/>
              </a:spcAft>
              <a:buSzPts val="1300"/>
              <a:buFont typeface="Arial"/>
              <a:buChar char="•"/>
            </a:pPr>
            <a:r>
              <a:rPr b="1" lang="de-DE" sz="1000"/>
              <a:t>BBNE-Handreichung (HR): </a:t>
            </a:r>
            <a:r>
              <a:rPr lang="de-DE" sz="1000"/>
              <a:t>Foliensammlung mit einem Notiztext für das jeweilige Berufsbild, der Notiztext erläutert die Inhalte der Folie; diese Handreichung kann als Unterrichtsmaterial für Berufsschüler und Berufsschülerinnen und auch für Auszubildende genutzt werden.</a:t>
            </a:r>
            <a:endParaRPr sz="1000"/>
          </a:p>
          <a:p>
            <a:pPr indent="0" lvl="0" marL="0" rtl="0" algn="l">
              <a:lnSpc>
                <a:spcPct val="100000"/>
              </a:lnSpc>
              <a:spcBef>
                <a:spcPts val="400"/>
              </a:spcBef>
              <a:spcAft>
                <a:spcPts val="0"/>
              </a:spcAft>
              <a:buSzPts val="1300"/>
              <a:buNone/>
            </a:pPr>
            <a:r>
              <a:rPr lang="de-DE" sz="1000"/>
              <a:t>Weitere Materialien von PA-BBNE sind die folgenden ergänzenden Dokumente:</a:t>
            </a:r>
            <a:endParaRPr/>
          </a:p>
          <a:p>
            <a:pPr indent="-222250" lvl="0" marL="228600" rtl="0" algn="l">
              <a:lnSpc>
                <a:spcPct val="100000"/>
              </a:lnSpc>
              <a:spcBef>
                <a:spcPts val="0"/>
              </a:spcBef>
              <a:spcAft>
                <a:spcPts val="0"/>
              </a:spcAft>
              <a:buSzPts val="1300"/>
              <a:buFont typeface="Arial"/>
              <a:buChar char="•"/>
            </a:pPr>
            <a:r>
              <a:rPr b="1" lang="de-DE" sz="1000"/>
              <a:t>Nachhaltigkeitsorientierte Kompetenzen in der beruflichen Bildung: </a:t>
            </a:r>
            <a:r>
              <a:rPr lang="de-DE" sz="1000"/>
              <a:t>Leitfaden, Handout und PowerPoint zur Bestimmung und Beschreibung nachhaltigkeitsrelevanter Kompetenzen in der beruflichen Bildung </a:t>
            </a:r>
            <a:endParaRPr/>
          </a:p>
          <a:p>
            <a:pPr indent="-222250" lvl="0" marL="228600" rtl="0" algn="l">
              <a:lnSpc>
                <a:spcPct val="100000"/>
              </a:lnSpc>
              <a:spcBef>
                <a:spcPts val="0"/>
              </a:spcBef>
              <a:spcAft>
                <a:spcPts val="0"/>
              </a:spcAft>
              <a:buSzPts val="1300"/>
              <a:buFont typeface="Arial"/>
              <a:buChar char="•"/>
            </a:pPr>
            <a:r>
              <a:rPr b="1" lang="de-DE" sz="1000"/>
              <a:t>Umgang mit Zielkonflikten</a:t>
            </a:r>
            <a:r>
              <a:rPr lang="de-DE" sz="1000"/>
              <a:t>: Leitfaden, Handout und PowerPoint zum Umgang mit Zielkonflikten und Widersprüchen in der beruflichen Bildung</a:t>
            </a:r>
            <a:endParaRPr/>
          </a:p>
          <a:p>
            <a:pPr indent="-222250" lvl="0" marL="228600" rtl="0" algn="l">
              <a:lnSpc>
                <a:spcPct val="100000"/>
              </a:lnSpc>
              <a:spcBef>
                <a:spcPts val="0"/>
              </a:spcBef>
              <a:spcAft>
                <a:spcPts val="0"/>
              </a:spcAft>
              <a:buSzPts val="1300"/>
              <a:buFont typeface="Arial"/>
              <a:buChar char="•"/>
            </a:pPr>
            <a:r>
              <a:rPr b="1" lang="de-DE" sz="1000"/>
              <a:t>SDG 8 und die soziale Dimension der Nachhaltigkeit</a:t>
            </a:r>
            <a:r>
              <a:rPr lang="de-DE" sz="1000"/>
              <a:t>: Leitfaden zur Beschreibung der sozialen Dimension der Nachhaltigkeit für eine BBNE</a:t>
            </a:r>
            <a:endParaRPr/>
          </a:p>
          <a:p>
            <a:pPr indent="-222250" lvl="0" marL="228600" rtl="0" algn="l">
              <a:lnSpc>
                <a:spcPct val="100000"/>
              </a:lnSpc>
              <a:spcBef>
                <a:spcPts val="0"/>
              </a:spcBef>
              <a:spcAft>
                <a:spcPts val="0"/>
              </a:spcAft>
              <a:buSzPts val="1300"/>
              <a:buFont typeface="Arial"/>
              <a:buChar char="•"/>
            </a:pPr>
            <a:r>
              <a:rPr b="1" lang="de-DE" sz="1000"/>
              <a:t>Postkarten aus der Zukunft: </a:t>
            </a:r>
            <a:r>
              <a:rPr lang="de-DE" sz="1000"/>
              <a:t>Beispielhafte, aber absehbare zukünftige Entwicklungen aus Sicht der Zukunftsforschung für die Berufsausbildung</a:t>
            </a:r>
            <a:endParaRPr/>
          </a:p>
          <a:p>
            <a:pPr indent="0" lvl="0" marL="0" rtl="0" algn="l">
              <a:lnSpc>
                <a:spcPct val="100000"/>
              </a:lnSpc>
              <a:spcBef>
                <a:spcPts val="400"/>
              </a:spcBef>
              <a:spcAft>
                <a:spcPts val="0"/>
              </a:spcAft>
              <a:buSzPts val="1300"/>
              <a:buNone/>
            </a:pPr>
            <a:r>
              <a:rPr lang="de-DE" sz="1000"/>
              <a:t>Primäre Zielgruppen sind Lehrkräfte an Berufsschulen und deren Berufsschülerinnen sowie Ausbildende und ihre Auszubildenden in den Betrieben. Sekundäre Zielgruppen sind Umweltbildner*innen, Pädagog*innen, Wissenschaftler*innen der Berufsbildung sowie Institutionen der beruflichen Bildung. Die Materialien wurden als OER-Materialien entwickelt und stehen als Download unter www.pa-bbne.de zur Verfügung.</a:t>
            </a:r>
            <a:endParaRPr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0679213b66_1_10:notes"/>
          <p:cNvSpPr/>
          <p:nvPr>
            <p:ph idx="2" type="sldImg"/>
          </p:nvPr>
        </p:nvSpPr>
        <p:spPr>
          <a:xfrm>
            <a:off x="171450" y="244475"/>
            <a:ext cx="6453188" cy="36306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 name="Google Shape;96;g20679213b66_1_10:notes"/>
          <p:cNvSpPr txBox="1"/>
          <p:nvPr>
            <p:ph idx="1" type="body"/>
          </p:nvPr>
        </p:nvSpPr>
        <p:spPr>
          <a:xfrm>
            <a:off x="214184" y="3875500"/>
            <a:ext cx="6367800" cy="5922900"/>
          </a:xfrm>
          <a:prstGeom prst="rect">
            <a:avLst/>
          </a:prstGeom>
          <a:noFill/>
          <a:ln>
            <a:noFill/>
          </a:ln>
        </p:spPr>
        <p:txBody>
          <a:bodyPr anchorCtr="0" anchor="t" bIns="45700" lIns="91450" spcFirstLastPara="1" rIns="91450" wrap="square" tIns="45700">
            <a:noAutofit/>
          </a:bodyPr>
          <a:lstStyle/>
          <a:p>
            <a:pPr indent="-220485" lvl="0" marL="440969" rtl="0" algn="l">
              <a:lnSpc>
                <a:spcPct val="100000"/>
              </a:lnSpc>
              <a:spcBef>
                <a:spcPts val="0"/>
              </a:spcBef>
              <a:spcAft>
                <a:spcPts val="0"/>
              </a:spcAft>
              <a:buSzPts val="1400"/>
              <a:buNone/>
            </a:pPr>
            <a:r>
              <a:t/>
            </a:r>
            <a:endParaRPr b="1"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p:txBody>
      </p:sp>
      <p:sp>
        <p:nvSpPr>
          <p:cNvPr id="97" name="Google Shape;97;g20679213b66_1_10:notes"/>
          <p:cNvSpPr txBox="1"/>
          <p:nvPr>
            <p:ph idx="12" type="sldNum"/>
          </p:nvPr>
        </p:nvSpPr>
        <p:spPr>
          <a:xfrm>
            <a:off x="3850442" y="9428584"/>
            <a:ext cx="2945400" cy="498000"/>
          </a:xfrm>
          <a:prstGeom prst="rect">
            <a:avLst/>
          </a:prstGeom>
          <a:noFill/>
          <a:ln>
            <a:noFill/>
          </a:ln>
        </p:spPr>
        <p:txBody>
          <a:bodyPr anchorCtr="0" anchor="b" bIns="45700" lIns="91450" spcFirstLastPara="1" rIns="91450" wrap="square" tIns="45700">
            <a:noAutofit/>
          </a:bodyPr>
          <a:lstStyle/>
          <a:p>
            <a:pPr indent="0" lvl="0" marL="0" rtl="0" algn="r">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088601a04d_1_0:notes"/>
          <p:cNvSpPr/>
          <p:nvPr>
            <p:ph idx="2" type="sldImg"/>
          </p:nvPr>
        </p:nvSpPr>
        <p:spPr>
          <a:xfrm>
            <a:off x="171450" y="244475"/>
            <a:ext cx="6453188" cy="36306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6" name="Google Shape;106;g2088601a04d_1_0:notes"/>
          <p:cNvSpPr txBox="1"/>
          <p:nvPr>
            <p:ph idx="1" type="body"/>
          </p:nvPr>
        </p:nvSpPr>
        <p:spPr>
          <a:xfrm>
            <a:off x="214184" y="3875500"/>
            <a:ext cx="6367800" cy="5922900"/>
          </a:xfrm>
          <a:prstGeom prst="rect">
            <a:avLst/>
          </a:prstGeom>
          <a:noFill/>
          <a:ln>
            <a:noFill/>
          </a:ln>
        </p:spPr>
        <p:txBody>
          <a:bodyPr anchorCtr="0" anchor="t" bIns="45700" lIns="91450" spcFirstLastPara="1" rIns="91450" wrap="square" tIns="45700">
            <a:noAutofit/>
          </a:bodyPr>
          <a:lstStyle/>
          <a:p>
            <a:pPr indent="-220485" lvl="0" marL="440969" rtl="0" algn="l">
              <a:lnSpc>
                <a:spcPct val="100000"/>
              </a:lnSpc>
              <a:spcBef>
                <a:spcPts val="0"/>
              </a:spcBef>
              <a:spcAft>
                <a:spcPts val="0"/>
              </a:spcAft>
              <a:buSzPts val="1400"/>
              <a:buNone/>
            </a:pPr>
            <a:r>
              <a:t/>
            </a:r>
            <a:endParaRPr b="1"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p:txBody>
      </p:sp>
      <p:sp>
        <p:nvSpPr>
          <p:cNvPr id="107" name="Google Shape;107;g2088601a04d_1_0:notes"/>
          <p:cNvSpPr txBox="1"/>
          <p:nvPr>
            <p:ph idx="12" type="sldNum"/>
          </p:nvPr>
        </p:nvSpPr>
        <p:spPr>
          <a:xfrm>
            <a:off x="3850442" y="9428584"/>
            <a:ext cx="2945400" cy="498000"/>
          </a:xfrm>
          <a:prstGeom prst="rect">
            <a:avLst/>
          </a:prstGeom>
          <a:noFill/>
          <a:ln>
            <a:noFill/>
          </a:ln>
        </p:spPr>
        <p:txBody>
          <a:bodyPr anchorCtr="0" anchor="b" bIns="45700" lIns="91450" spcFirstLastPara="1" rIns="91450" wrap="square" tIns="45700">
            <a:noAutofit/>
          </a:bodyPr>
          <a:lstStyle/>
          <a:p>
            <a:pPr indent="0" lvl="0" marL="0" rtl="0" algn="r">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0679213b66_1_50:notes"/>
          <p:cNvSpPr/>
          <p:nvPr>
            <p:ph idx="2" type="sldImg"/>
          </p:nvPr>
        </p:nvSpPr>
        <p:spPr>
          <a:xfrm>
            <a:off x="171450" y="244475"/>
            <a:ext cx="6453188" cy="36306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g20679213b66_1_50:notes"/>
          <p:cNvSpPr txBox="1"/>
          <p:nvPr>
            <p:ph idx="1" type="body"/>
          </p:nvPr>
        </p:nvSpPr>
        <p:spPr>
          <a:xfrm>
            <a:off x="214184" y="3875500"/>
            <a:ext cx="6367800" cy="5922900"/>
          </a:xfrm>
          <a:prstGeom prst="rect">
            <a:avLst/>
          </a:prstGeom>
          <a:noFill/>
          <a:ln>
            <a:noFill/>
          </a:ln>
        </p:spPr>
        <p:txBody>
          <a:bodyPr anchorCtr="0" anchor="t" bIns="45700" lIns="91450" spcFirstLastPara="1" rIns="91450" wrap="square" tIns="45700">
            <a:noAutofit/>
          </a:bodyPr>
          <a:lstStyle/>
          <a:p>
            <a:pPr indent="-220485" lvl="0" marL="440969" rtl="0" algn="l">
              <a:lnSpc>
                <a:spcPct val="100000"/>
              </a:lnSpc>
              <a:spcBef>
                <a:spcPts val="0"/>
              </a:spcBef>
              <a:spcAft>
                <a:spcPts val="0"/>
              </a:spcAft>
              <a:buSzPts val="1400"/>
              <a:buNone/>
            </a:pPr>
            <a:r>
              <a:t/>
            </a:r>
            <a:endParaRPr b="1"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p:txBody>
      </p:sp>
      <p:sp>
        <p:nvSpPr>
          <p:cNvPr id="118" name="Google Shape;118;g20679213b66_1_50:notes"/>
          <p:cNvSpPr txBox="1"/>
          <p:nvPr>
            <p:ph idx="12" type="sldNum"/>
          </p:nvPr>
        </p:nvSpPr>
        <p:spPr>
          <a:xfrm>
            <a:off x="3850442" y="9428584"/>
            <a:ext cx="2945400" cy="498000"/>
          </a:xfrm>
          <a:prstGeom prst="rect">
            <a:avLst/>
          </a:prstGeom>
          <a:noFill/>
          <a:ln>
            <a:noFill/>
          </a:ln>
        </p:spPr>
        <p:txBody>
          <a:bodyPr anchorCtr="0" anchor="b" bIns="45700" lIns="91450" spcFirstLastPara="1" rIns="91450" wrap="square" tIns="45700">
            <a:noAutofit/>
          </a:bodyPr>
          <a:lstStyle/>
          <a:p>
            <a:pPr indent="0" lvl="0" marL="0" rtl="0" algn="r">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1893ba494fd_0_84:notes"/>
          <p:cNvSpPr/>
          <p:nvPr>
            <p:ph idx="2" type="sldImg"/>
          </p:nvPr>
        </p:nvSpPr>
        <p:spPr>
          <a:xfrm>
            <a:off x="171450" y="244475"/>
            <a:ext cx="6453188" cy="36306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7" name="Google Shape;127;g1893ba494fd_0_84:notes"/>
          <p:cNvSpPr txBox="1"/>
          <p:nvPr>
            <p:ph idx="1" type="body"/>
          </p:nvPr>
        </p:nvSpPr>
        <p:spPr>
          <a:xfrm>
            <a:off x="214184" y="3875500"/>
            <a:ext cx="6367800" cy="5922900"/>
          </a:xfrm>
          <a:prstGeom prst="rect">
            <a:avLst/>
          </a:prstGeom>
          <a:noFill/>
          <a:ln>
            <a:noFill/>
          </a:ln>
        </p:spPr>
        <p:txBody>
          <a:bodyPr anchorCtr="0" anchor="t" bIns="45700" lIns="91450" spcFirstLastPara="1" rIns="91450" wrap="square" tIns="45700">
            <a:noAutofit/>
          </a:bodyPr>
          <a:lstStyle/>
          <a:p>
            <a:pPr indent="-220485" lvl="0" marL="440969" rtl="0" algn="l">
              <a:lnSpc>
                <a:spcPct val="100000"/>
              </a:lnSpc>
              <a:spcBef>
                <a:spcPts val="0"/>
              </a:spcBef>
              <a:spcAft>
                <a:spcPts val="0"/>
              </a:spcAft>
              <a:buSzPts val="1400"/>
              <a:buNone/>
            </a:pPr>
            <a:r>
              <a:t/>
            </a:r>
            <a:endParaRPr b="1"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p:txBody>
      </p:sp>
      <p:sp>
        <p:nvSpPr>
          <p:cNvPr id="128" name="Google Shape;128;g1893ba494fd_0_84:notes"/>
          <p:cNvSpPr txBox="1"/>
          <p:nvPr>
            <p:ph idx="12" type="sldNum"/>
          </p:nvPr>
        </p:nvSpPr>
        <p:spPr>
          <a:xfrm>
            <a:off x="3850442" y="9428584"/>
            <a:ext cx="2945400" cy="498000"/>
          </a:xfrm>
          <a:prstGeom prst="rect">
            <a:avLst/>
          </a:prstGeom>
          <a:noFill/>
          <a:ln>
            <a:noFill/>
          </a:ln>
        </p:spPr>
        <p:txBody>
          <a:bodyPr anchorCtr="0" anchor="b" bIns="45700" lIns="91450" spcFirstLastPara="1" rIns="91450" wrap="square" tIns="45700">
            <a:noAutofit/>
          </a:bodyPr>
          <a:lstStyle/>
          <a:p>
            <a:pPr indent="0" lvl="0" marL="0" rtl="0" algn="r">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078b6ff684_0_55:notes"/>
          <p:cNvSpPr/>
          <p:nvPr>
            <p:ph idx="2" type="sldImg"/>
          </p:nvPr>
        </p:nvSpPr>
        <p:spPr>
          <a:xfrm>
            <a:off x="171450" y="244475"/>
            <a:ext cx="6453188" cy="36306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7" name="Google Shape;137;g2078b6ff684_0_55:notes"/>
          <p:cNvSpPr txBox="1"/>
          <p:nvPr>
            <p:ph idx="1" type="body"/>
          </p:nvPr>
        </p:nvSpPr>
        <p:spPr>
          <a:xfrm>
            <a:off x="214184" y="3875500"/>
            <a:ext cx="6367800" cy="5922900"/>
          </a:xfrm>
          <a:prstGeom prst="rect">
            <a:avLst/>
          </a:prstGeom>
          <a:noFill/>
          <a:ln>
            <a:noFill/>
          </a:ln>
        </p:spPr>
        <p:txBody>
          <a:bodyPr anchorCtr="0" anchor="t" bIns="45700" lIns="91450" spcFirstLastPara="1" rIns="91450" wrap="square" tIns="45700">
            <a:noAutofit/>
          </a:bodyPr>
          <a:lstStyle/>
          <a:p>
            <a:pPr indent="-220485" lvl="0" marL="440969" rtl="0" algn="l">
              <a:lnSpc>
                <a:spcPct val="100000"/>
              </a:lnSpc>
              <a:spcBef>
                <a:spcPts val="0"/>
              </a:spcBef>
              <a:spcAft>
                <a:spcPts val="0"/>
              </a:spcAft>
              <a:buSzPts val="1400"/>
              <a:buNone/>
            </a:pPr>
            <a:r>
              <a:t/>
            </a:r>
            <a:endParaRPr b="1"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p:txBody>
      </p:sp>
      <p:sp>
        <p:nvSpPr>
          <p:cNvPr id="138" name="Google Shape;138;g2078b6ff684_0_55:notes"/>
          <p:cNvSpPr txBox="1"/>
          <p:nvPr>
            <p:ph idx="12" type="sldNum"/>
          </p:nvPr>
        </p:nvSpPr>
        <p:spPr>
          <a:xfrm>
            <a:off x="3850442" y="9428584"/>
            <a:ext cx="2945400" cy="498000"/>
          </a:xfrm>
          <a:prstGeom prst="rect">
            <a:avLst/>
          </a:prstGeom>
          <a:noFill/>
          <a:ln>
            <a:noFill/>
          </a:ln>
        </p:spPr>
        <p:txBody>
          <a:bodyPr anchorCtr="0" anchor="b" bIns="45700" lIns="91450" spcFirstLastPara="1" rIns="91450" wrap="square" tIns="45700">
            <a:noAutofit/>
          </a:bodyPr>
          <a:lstStyle/>
          <a:p>
            <a:pPr indent="0" lvl="0" marL="0" rtl="0" algn="r">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0679213b66_1_303:notes"/>
          <p:cNvSpPr/>
          <p:nvPr>
            <p:ph idx="2" type="sldImg"/>
          </p:nvPr>
        </p:nvSpPr>
        <p:spPr>
          <a:xfrm>
            <a:off x="171450" y="244475"/>
            <a:ext cx="6453188" cy="36306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g20679213b66_1_303:notes"/>
          <p:cNvSpPr txBox="1"/>
          <p:nvPr>
            <p:ph idx="1" type="body"/>
          </p:nvPr>
        </p:nvSpPr>
        <p:spPr>
          <a:xfrm>
            <a:off x="214184" y="3875500"/>
            <a:ext cx="6367800" cy="5922900"/>
          </a:xfrm>
          <a:prstGeom prst="rect">
            <a:avLst/>
          </a:prstGeom>
          <a:noFill/>
          <a:ln>
            <a:noFill/>
          </a:ln>
        </p:spPr>
        <p:txBody>
          <a:bodyPr anchorCtr="0" anchor="t" bIns="45700" lIns="91450" spcFirstLastPara="1" rIns="91450" wrap="square" tIns="45700">
            <a:noAutofit/>
          </a:bodyPr>
          <a:lstStyle/>
          <a:p>
            <a:pPr indent="-220485" lvl="0" marL="440969" rtl="0" algn="l">
              <a:lnSpc>
                <a:spcPct val="100000"/>
              </a:lnSpc>
              <a:spcBef>
                <a:spcPts val="0"/>
              </a:spcBef>
              <a:spcAft>
                <a:spcPts val="0"/>
              </a:spcAft>
              <a:buSzPts val="1400"/>
              <a:buNone/>
            </a:pPr>
            <a:r>
              <a:t/>
            </a:r>
            <a:endParaRPr b="1"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p:txBody>
      </p:sp>
      <p:sp>
        <p:nvSpPr>
          <p:cNvPr id="148" name="Google Shape;148;g20679213b66_1_303:notes"/>
          <p:cNvSpPr txBox="1"/>
          <p:nvPr>
            <p:ph idx="12" type="sldNum"/>
          </p:nvPr>
        </p:nvSpPr>
        <p:spPr>
          <a:xfrm>
            <a:off x="3850442" y="9428584"/>
            <a:ext cx="2945400" cy="498000"/>
          </a:xfrm>
          <a:prstGeom prst="rect">
            <a:avLst/>
          </a:prstGeom>
          <a:noFill/>
          <a:ln>
            <a:noFill/>
          </a:ln>
        </p:spPr>
        <p:txBody>
          <a:bodyPr anchorCtr="0" anchor="b" bIns="45700" lIns="91450" spcFirstLastPara="1" rIns="91450" wrap="square" tIns="45700">
            <a:noAutofit/>
          </a:bodyPr>
          <a:lstStyle/>
          <a:p>
            <a:pPr indent="0" lvl="0" marL="0" rtl="0" algn="r">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1893ba494fd_0_169:notes"/>
          <p:cNvSpPr/>
          <p:nvPr>
            <p:ph idx="2" type="sldImg"/>
          </p:nvPr>
        </p:nvSpPr>
        <p:spPr>
          <a:xfrm>
            <a:off x="171450" y="244475"/>
            <a:ext cx="6453188" cy="36306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7" name="Google Shape;157;g1893ba494fd_0_169:notes"/>
          <p:cNvSpPr txBox="1"/>
          <p:nvPr>
            <p:ph idx="1" type="body"/>
          </p:nvPr>
        </p:nvSpPr>
        <p:spPr>
          <a:xfrm>
            <a:off x="214184" y="3875500"/>
            <a:ext cx="6367800" cy="5922900"/>
          </a:xfrm>
          <a:prstGeom prst="rect">
            <a:avLst/>
          </a:prstGeom>
          <a:noFill/>
          <a:ln>
            <a:noFill/>
          </a:ln>
        </p:spPr>
        <p:txBody>
          <a:bodyPr anchorCtr="0" anchor="t" bIns="45700" lIns="91450" spcFirstLastPara="1" rIns="91450" wrap="square" tIns="45700">
            <a:noAutofit/>
          </a:bodyPr>
          <a:lstStyle/>
          <a:p>
            <a:pPr indent="-220485" lvl="0" marL="440969" rtl="0" algn="l">
              <a:lnSpc>
                <a:spcPct val="100000"/>
              </a:lnSpc>
              <a:spcBef>
                <a:spcPts val="0"/>
              </a:spcBef>
              <a:spcAft>
                <a:spcPts val="0"/>
              </a:spcAft>
              <a:buSzPts val="1400"/>
              <a:buNone/>
            </a:pPr>
            <a:r>
              <a:t/>
            </a:r>
            <a:endParaRPr b="1"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p:txBody>
      </p:sp>
      <p:sp>
        <p:nvSpPr>
          <p:cNvPr id="158" name="Google Shape;158;g1893ba494fd_0_169:notes"/>
          <p:cNvSpPr txBox="1"/>
          <p:nvPr>
            <p:ph idx="12" type="sldNum"/>
          </p:nvPr>
        </p:nvSpPr>
        <p:spPr>
          <a:xfrm>
            <a:off x="3850442" y="9428584"/>
            <a:ext cx="2945400" cy="498000"/>
          </a:xfrm>
          <a:prstGeom prst="rect">
            <a:avLst/>
          </a:prstGeom>
          <a:noFill/>
          <a:ln>
            <a:noFill/>
          </a:ln>
        </p:spPr>
        <p:txBody>
          <a:bodyPr anchorCtr="0" anchor="b" bIns="45700" lIns="91450" spcFirstLastPara="1" rIns="91450" wrap="square" tIns="45700">
            <a:noAutofit/>
          </a:bodyPr>
          <a:lstStyle/>
          <a:p>
            <a:pPr indent="0" lvl="0" marL="0" rtl="0" algn="r">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088601a04d_1_27:notes"/>
          <p:cNvSpPr/>
          <p:nvPr>
            <p:ph idx="2" type="sldImg"/>
          </p:nvPr>
        </p:nvSpPr>
        <p:spPr>
          <a:xfrm>
            <a:off x="171450" y="244475"/>
            <a:ext cx="6453188" cy="36306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g2088601a04d_1_27:notes"/>
          <p:cNvSpPr txBox="1"/>
          <p:nvPr>
            <p:ph idx="1" type="body"/>
          </p:nvPr>
        </p:nvSpPr>
        <p:spPr>
          <a:xfrm>
            <a:off x="214184" y="3875500"/>
            <a:ext cx="6367800" cy="5922900"/>
          </a:xfrm>
          <a:prstGeom prst="rect">
            <a:avLst/>
          </a:prstGeom>
          <a:noFill/>
          <a:ln>
            <a:noFill/>
          </a:ln>
        </p:spPr>
        <p:txBody>
          <a:bodyPr anchorCtr="0" anchor="t" bIns="45700" lIns="91450" spcFirstLastPara="1" rIns="91450" wrap="square" tIns="45700">
            <a:noAutofit/>
          </a:bodyPr>
          <a:lstStyle/>
          <a:p>
            <a:pPr indent="-220485" lvl="0" marL="440969" rtl="0" algn="l">
              <a:lnSpc>
                <a:spcPct val="100000"/>
              </a:lnSpc>
              <a:spcBef>
                <a:spcPts val="0"/>
              </a:spcBef>
              <a:spcAft>
                <a:spcPts val="0"/>
              </a:spcAft>
              <a:buSzPts val="1400"/>
              <a:buNone/>
            </a:pPr>
            <a:r>
              <a:t/>
            </a:r>
            <a:endParaRPr b="1"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a:p>
            <a:pPr indent="-220485" lvl="0" marL="440969" rtl="0" algn="l">
              <a:lnSpc>
                <a:spcPct val="100000"/>
              </a:lnSpc>
              <a:spcBef>
                <a:spcPts val="0"/>
              </a:spcBef>
              <a:spcAft>
                <a:spcPts val="0"/>
              </a:spcAft>
              <a:buSzPts val="1400"/>
              <a:buNone/>
            </a:pPr>
            <a:r>
              <a:t/>
            </a:r>
            <a:endParaRPr sz="950"/>
          </a:p>
        </p:txBody>
      </p:sp>
      <p:sp>
        <p:nvSpPr>
          <p:cNvPr id="170" name="Google Shape;170;g2088601a04d_1_27:notes"/>
          <p:cNvSpPr txBox="1"/>
          <p:nvPr>
            <p:ph idx="12" type="sldNum"/>
          </p:nvPr>
        </p:nvSpPr>
        <p:spPr>
          <a:xfrm>
            <a:off x="3850442" y="9428584"/>
            <a:ext cx="2945400" cy="498000"/>
          </a:xfrm>
          <a:prstGeom prst="rect">
            <a:avLst/>
          </a:prstGeom>
          <a:noFill/>
          <a:ln>
            <a:noFill/>
          </a:ln>
        </p:spPr>
        <p:txBody>
          <a:bodyPr anchorCtr="0" anchor="b" bIns="45700" lIns="91450" spcFirstLastPara="1" rIns="91450" wrap="square" tIns="45700">
            <a:noAutofit/>
          </a:bodyPr>
          <a:lstStyle/>
          <a:p>
            <a:pPr indent="0" lvl="0" marL="0" rtl="0" algn="r">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p:cSld name="Titelfolie">
    <p:spTree>
      <p:nvGrpSpPr>
        <p:cNvPr id="16" name="Shape 16"/>
        <p:cNvGrpSpPr/>
        <p:nvPr/>
      </p:nvGrpSpPr>
      <p:grpSpPr>
        <a:xfrm>
          <a:off x="0" y="0"/>
          <a:ext cx="0" cy="0"/>
          <a:chOff x="0" y="0"/>
          <a:chExt cx="0" cy="0"/>
        </a:xfrm>
      </p:grpSpPr>
      <p:sp>
        <p:nvSpPr>
          <p:cNvPr id="17" name="Google Shape;17;p27"/>
          <p:cNvSpPr txBox="1"/>
          <p:nvPr>
            <p:ph type="ctrTitle"/>
          </p:nvPr>
        </p:nvSpPr>
        <p:spPr>
          <a:xfrm>
            <a:off x="312928" y="1122363"/>
            <a:ext cx="8278368"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SzPts val="4000"/>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7"/>
          <p:cNvSpPr txBox="1"/>
          <p:nvPr>
            <p:ph idx="1" type="subTitle"/>
          </p:nvPr>
        </p:nvSpPr>
        <p:spPr>
          <a:xfrm>
            <a:off x="312928" y="3602038"/>
            <a:ext cx="8278368"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SzPts val="2800"/>
              <a:buNone/>
              <a:defRPr sz="3200">
                <a:solidFill>
                  <a:srgbClr val="FF2F92"/>
                </a:solidFill>
              </a:defRPr>
            </a:lvl1pPr>
            <a:lvl2pPr lvl="1" algn="ctr">
              <a:lnSpc>
                <a:spcPct val="90000"/>
              </a:lnSpc>
              <a:spcBef>
                <a:spcPts val="500"/>
              </a:spcBef>
              <a:spcAft>
                <a:spcPts val="0"/>
              </a:spcAft>
              <a:buSzPts val="2400"/>
              <a:buNone/>
              <a:defRPr sz="2000"/>
            </a:lvl2pPr>
            <a:lvl3pPr lvl="2" algn="ctr">
              <a:lnSpc>
                <a:spcPct val="90000"/>
              </a:lnSpc>
              <a:spcBef>
                <a:spcPts val="500"/>
              </a:spcBef>
              <a:spcAft>
                <a:spcPts val="0"/>
              </a:spcAft>
              <a:buSzPts val="2000"/>
              <a:buNone/>
              <a:defRPr sz="1800"/>
            </a:lvl3pPr>
            <a:lvl4pPr lvl="3" algn="ctr">
              <a:lnSpc>
                <a:spcPct val="90000"/>
              </a:lnSpc>
              <a:spcBef>
                <a:spcPts val="500"/>
              </a:spcBef>
              <a:spcAft>
                <a:spcPts val="0"/>
              </a:spcAft>
              <a:buSzPts val="1800"/>
              <a:buNone/>
              <a:defRPr sz="1600"/>
            </a:lvl4pPr>
            <a:lvl5pPr lvl="4" algn="ctr">
              <a:lnSpc>
                <a:spcPct val="90000"/>
              </a:lnSpc>
              <a:spcBef>
                <a:spcPts val="500"/>
              </a:spcBef>
              <a:spcAft>
                <a:spcPts val="0"/>
              </a:spcAft>
              <a:buSzPts val="1800"/>
              <a:buNone/>
              <a:defRPr sz="1600"/>
            </a:lvl5pPr>
            <a:lvl6pPr lvl="5" algn="ctr">
              <a:lnSpc>
                <a:spcPct val="90000"/>
              </a:lnSpc>
              <a:spcBef>
                <a:spcPts val="500"/>
              </a:spcBef>
              <a:spcAft>
                <a:spcPts val="0"/>
              </a:spcAft>
              <a:buSzPts val="1800"/>
              <a:buNone/>
              <a:defRPr sz="1600"/>
            </a:lvl6pPr>
            <a:lvl7pPr lvl="6" algn="ctr">
              <a:lnSpc>
                <a:spcPct val="90000"/>
              </a:lnSpc>
              <a:spcBef>
                <a:spcPts val="500"/>
              </a:spcBef>
              <a:spcAft>
                <a:spcPts val="0"/>
              </a:spcAft>
              <a:buSzPts val="1800"/>
              <a:buNone/>
              <a:defRPr sz="1600"/>
            </a:lvl7pPr>
            <a:lvl8pPr lvl="7" algn="ctr">
              <a:lnSpc>
                <a:spcPct val="90000"/>
              </a:lnSpc>
              <a:spcBef>
                <a:spcPts val="500"/>
              </a:spcBef>
              <a:spcAft>
                <a:spcPts val="0"/>
              </a:spcAft>
              <a:buSzPts val="1800"/>
              <a:buNone/>
              <a:defRPr sz="1600"/>
            </a:lvl8pPr>
            <a:lvl9pPr lvl="8" algn="ctr">
              <a:lnSpc>
                <a:spcPct val="90000"/>
              </a:lnSpc>
              <a:spcBef>
                <a:spcPts val="500"/>
              </a:spcBef>
              <a:spcAft>
                <a:spcPts val="0"/>
              </a:spcAft>
              <a:buSzPts val="1800"/>
              <a:buNone/>
              <a:defRPr sz="1600"/>
            </a:lvl9pPr>
          </a:lstStyle>
          <a:p/>
        </p:txBody>
      </p:sp>
      <p:sp>
        <p:nvSpPr>
          <p:cNvPr id="19" name="Google Shape;19;p27"/>
          <p:cNvSpPr txBox="1"/>
          <p:nvPr>
            <p:ph idx="11" type="ftr"/>
          </p:nvPr>
        </p:nvSpPr>
        <p:spPr>
          <a:xfrm>
            <a:off x="720592" y="6258560"/>
            <a:ext cx="2541084" cy="56372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8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20" name="Google Shape;20;p27"/>
          <p:cNvSpPr txBox="1"/>
          <p:nvPr>
            <p:ph idx="12" type="sldNum"/>
          </p:nvPr>
        </p:nvSpPr>
        <p:spPr>
          <a:xfrm>
            <a:off x="1" y="6258560"/>
            <a:ext cx="619381" cy="563723"/>
          </a:xfrm>
          <a:prstGeom prst="rect">
            <a:avLst/>
          </a:prstGeom>
          <a:noFill/>
          <a:ln>
            <a:noFill/>
          </a:ln>
        </p:spPr>
        <p:txBody>
          <a:bodyPr anchorCtr="0" anchor="ctr" bIns="45700" lIns="0" spcFirstLastPara="1" rIns="0"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21" name="Google Shape;21;p27"/>
          <p:cNvSpPr/>
          <p:nvPr>
            <p:ph idx="2" type="pic"/>
          </p:nvPr>
        </p:nvSpPr>
        <p:spPr>
          <a:xfrm>
            <a:off x="9091423" y="1418600"/>
            <a:ext cx="2681986" cy="1431290"/>
          </a:xfrm>
          <a:prstGeom prst="rect">
            <a:avLst/>
          </a:prstGeom>
          <a:noFill/>
          <a:ln>
            <a:noFill/>
          </a:ln>
        </p:spPr>
      </p:sp>
      <p:sp>
        <p:nvSpPr>
          <p:cNvPr id="22" name="Google Shape;22;p27"/>
          <p:cNvSpPr/>
          <p:nvPr>
            <p:ph idx="3" type="pic"/>
          </p:nvPr>
        </p:nvSpPr>
        <p:spPr>
          <a:xfrm>
            <a:off x="9091422" y="3009656"/>
            <a:ext cx="2681986" cy="1431290"/>
          </a:xfrm>
          <a:prstGeom prst="rect">
            <a:avLst/>
          </a:prstGeom>
          <a:noFill/>
          <a:ln>
            <a:noFill/>
          </a:ln>
        </p:spPr>
      </p:sp>
      <p:sp>
        <p:nvSpPr>
          <p:cNvPr id="23" name="Google Shape;23;p27"/>
          <p:cNvSpPr txBox="1"/>
          <p:nvPr>
            <p:ph idx="4" type="body"/>
          </p:nvPr>
        </p:nvSpPr>
        <p:spPr>
          <a:xfrm>
            <a:off x="9091613" y="4531540"/>
            <a:ext cx="2681287" cy="1523185"/>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0"/>
              </a:spcBef>
              <a:spcAft>
                <a:spcPts val="0"/>
              </a:spcAft>
              <a:buSzPts val="2800"/>
              <a:buNone/>
              <a:defRPr sz="1800"/>
            </a:lvl1pPr>
            <a:lvl2pPr indent="-381000" lvl="1" marL="914400" algn="l">
              <a:lnSpc>
                <a:spcPct val="90000"/>
              </a:lnSpc>
              <a:spcBef>
                <a:spcPts val="500"/>
              </a:spcBef>
              <a:spcAft>
                <a:spcPts val="0"/>
              </a:spcAft>
              <a:buSzPts val="2400"/>
              <a:buChar char="•"/>
              <a:defRPr/>
            </a:lvl2pPr>
            <a:lvl3pPr indent="-355600" lvl="2" marL="1371600" algn="l">
              <a:lnSpc>
                <a:spcPct val="90000"/>
              </a:lnSpc>
              <a:spcBef>
                <a:spcPts val="500"/>
              </a:spcBef>
              <a:spcAft>
                <a:spcPts val="0"/>
              </a:spcAft>
              <a:buSzPts val="2000"/>
              <a:buChar char="•"/>
              <a:defRPr/>
            </a:lvl3pPr>
            <a:lvl4pPr indent="-342900" lvl="3" marL="1828800" algn="l">
              <a:lnSpc>
                <a:spcPct val="90000"/>
              </a:lnSpc>
              <a:spcBef>
                <a:spcPts val="500"/>
              </a:spcBef>
              <a:spcAft>
                <a:spcPts val="0"/>
              </a:spcAft>
              <a:buSzPts val="1800"/>
              <a:buChar char="•"/>
              <a:defRPr/>
            </a:lvl4pPr>
            <a:lvl5pPr indent="-342900" lvl="4" marL="2286000" algn="l">
              <a:lnSpc>
                <a:spcPct val="90000"/>
              </a:lnSpc>
              <a:spcBef>
                <a:spcPts val="500"/>
              </a:spcBef>
              <a:spcAft>
                <a:spcPts val="0"/>
              </a:spcAft>
              <a:buSzPts val="1800"/>
              <a:buChar char="•"/>
              <a:defRPr/>
            </a:lvl5pPr>
            <a:lvl6pPr indent="-342900" lvl="5" marL="2743200" algn="l">
              <a:lnSpc>
                <a:spcPct val="90000"/>
              </a:lnSpc>
              <a:spcBef>
                <a:spcPts val="500"/>
              </a:spcBef>
              <a:spcAft>
                <a:spcPts val="0"/>
              </a:spcAft>
              <a:buSzPts val="1800"/>
              <a:buChar char="•"/>
              <a:defRPr/>
            </a:lvl6pPr>
            <a:lvl7pPr indent="-342900" lvl="6" marL="3200400" algn="l">
              <a:lnSpc>
                <a:spcPct val="90000"/>
              </a:lnSpc>
              <a:spcBef>
                <a:spcPts val="500"/>
              </a:spcBef>
              <a:spcAft>
                <a:spcPts val="0"/>
              </a:spcAft>
              <a:buSzPts val="1800"/>
              <a:buChar char="•"/>
              <a:defRPr/>
            </a:lvl7pPr>
            <a:lvl8pPr indent="-342900" lvl="7" marL="3657600" algn="l">
              <a:lnSpc>
                <a:spcPct val="90000"/>
              </a:lnSpc>
              <a:spcBef>
                <a:spcPts val="500"/>
              </a:spcBef>
              <a:spcAft>
                <a:spcPts val="0"/>
              </a:spcAft>
              <a:buSzPts val="1800"/>
              <a:buChar char="•"/>
              <a:defRPr/>
            </a:lvl8pPr>
            <a:lvl9pPr indent="-342900" lvl="8" marL="4114800" algn="l">
              <a:lnSpc>
                <a:spcPct val="90000"/>
              </a:lnSpc>
              <a:spcBef>
                <a:spcPts val="500"/>
              </a:spcBef>
              <a:spcAft>
                <a:spcPts val="0"/>
              </a:spcAft>
              <a:buSzPts val="1800"/>
              <a:buChar char="•"/>
              <a:defRPr/>
            </a:lvl9pPr>
          </a:lstStyle>
          <a:p/>
        </p:txBody>
      </p:sp>
      <p:sp>
        <p:nvSpPr>
          <p:cNvPr id="24" name="Google Shape;24;p27"/>
          <p:cNvSpPr/>
          <p:nvPr/>
        </p:nvSpPr>
        <p:spPr>
          <a:xfrm>
            <a:off x="309691" y="3548557"/>
            <a:ext cx="8280000" cy="24455"/>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p:cSld name="1_Standardfolie">
    <p:spTree>
      <p:nvGrpSpPr>
        <p:cNvPr id="25" name="Shape 25"/>
        <p:cNvGrpSpPr/>
        <p:nvPr/>
      </p:nvGrpSpPr>
      <p:grpSpPr>
        <a:xfrm>
          <a:off x="0" y="0"/>
          <a:ext cx="0" cy="0"/>
          <a:chOff x="0" y="0"/>
          <a:chExt cx="0" cy="0"/>
        </a:xfrm>
      </p:grpSpPr>
      <p:sp>
        <p:nvSpPr>
          <p:cNvPr id="26" name="Google Shape;26;p125"/>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27" name="Google Shape;27;p125"/>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25"/>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125"/>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0" name="Google Shape;30;p125"/>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1" name="Google Shape;31;p125"/>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Abbildung Bild">
    <p:spTree>
      <p:nvGrpSpPr>
        <p:cNvPr id="32" name="Shape 32"/>
        <p:cNvGrpSpPr/>
        <p:nvPr/>
      </p:nvGrpSpPr>
      <p:grpSpPr>
        <a:xfrm>
          <a:off x="0" y="0"/>
          <a:ext cx="0" cy="0"/>
          <a:chOff x="0" y="0"/>
          <a:chExt cx="0" cy="0"/>
        </a:xfrm>
      </p:grpSpPr>
      <p:sp>
        <p:nvSpPr>
          <p:cNvPr id="33" name="Google Shape;33;g13c8bb42d54_0_79"/>
          <p:cNvSpPr txBox="1"/>
          <p:nvPr>
            <p:ph type="title"/>
          </p:nvPr>
        </p:nvSpPr>
        <p:spPr>
          <a:xfrm>
            <a:off x="359999"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g13c8bb42d54_0_79"/>
          <p:cNvSpPr/>
          <p:nvPr>
            <p:ph idx="2" type="pic"/>
          </p:nvPr>
        </p:nvSpPr>
        <p:spPr>
          <a:xfrm>
            <a:off x="360363" y="1368000"/>
            <a:ext cx="11518900" cy="4680000"/>
          </a:xfrm>
          <a:prstGeom prst="rect">
            <a:avLst/>
          </a:prstGeom>
          <a:noFill/>
          <a:ln>
            <a:noFill/>
          </a:ln>
        </p:spPr>
      </p:sp>
      <p:sp>
        <p:nvSpPr>
          <p:cNvPr id="35" name="Google Shape;35;g13c8bb42d54_0_79"/>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36" name="Google Shape;36;g13c8bb42d54_0_79"/>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g13c8bb42d54_0_79"/>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8" name="Google Shape;38;g13c8bb42d54_0_79"/>
          <p:cNvSpPr txBox="1"/>
          <p:nvPr>
            <p:ph idx="3"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9" name="Google Shape;39;g13c8bb42d54_0_79"/>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1_Standardfolie Abbildung">
    <p:spTree>
      <p:nvGrpSpPr>
        <p:cNvPr id="40" name="Shape 40"/>
        <p:cNvGrpSpPr/>
        <p:nvPr/>
      </p:nvGrpSpPr>
      <p:grpSpPr>
        <a:xfrm>
          <a:off x="0" y="0"/>
          <a:ext cx="0" cy="0"/>
          <a:chOff x="0" y="0"/>
          <a:chExt cx="0" cy="0"/>
        </a:xfrm>
      </p:grpSpPr>
      <p:sp>
        <p:nvSpPr>
          <p:cNvPr id="41" name="Google Shape;41;p122"/>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22"/>
          <p:cNvSpPr/>
          <p:nvPr>
            <p:ph idx="2" type="pic"/>
          </p:nvPr>
        </p:nvSpPr>
        <p:spPr>
          <a:xfrm>
            <a:off x="5400009" y="1367999"/>
            <a:ext cx="6480000" cy="4680000"/>
          </a:xfrm>
          <a:prstGeom prst="rect">
            <a:avLst/>
          </a:prstGeom>
          <a:noFill/>
          <a:ln>
            <a:noFill/>
          </a:ln>
        </p:spPr>
      </p:sp>
      <p:sp>
        <p:nvSpPr>
          <p:cNvPr id="43" name="Google Shape;43;p122"/>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44" name="Google Shape;44;p122"/>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122"/>
          <p:cNvSpPr txBox="1"/>
          <p:nvPr>
            <p:ph idx="1" type="body"/>
          </p:nvPr>
        </p:nvSpPr>
        <p:spPr>
          <a:xfrm>
            <a:off x="360009" y="1367999"/>
            <a:ext cx="5040000" cy="46800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indent="-330200" lvl="1" marL="914400" marR="0" algn="l">
              <a:lnSpc>
                <a:spcPct val="110000"/>
              </a:lnSpc>
              <a:spcBef>
                <a:spcPts val="3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2pPr>
            <a:lvl3pPr indent="-317500" lvl="2" marL="1371600" algn="l">
              <a:lnSpc>
                <a:spcPct val="90000"/>
              </a:lnSpc>
              <a:spcBef>
                <a:spcPts val="5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3pPr>
            <a:lvl4pPr indent="-330200" lvl="3" marL="18288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46" name="Google Shape;46;p122"/>
          <p:cNvSpPr txBox="1"/>
          <p:nvPr>
            <p:ph idx="3"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47" name="Google Shape;47;p122"/>
          <p:cNvSpPr txBox="1"/>
          <p:nvPr>
            <p:ph idx="4"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48" name="Google Shape;48;p122"/>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Abbildung Graphik">
    <p:spTree>
      <p:nvGrpSpPr>
        <p:cNvPr id="49" name="Shape 49"/>
        <p:cNvGrpSpPr/>
        <p:nvPr/>
      </p:nvGrpSpPr>
      <p:grpSpPr>
        <a:xfrm>
          <a:off x="0" y="0"/>
          <a:ext cx="0" cy="0"/>
          <a:chOff x="0" y="0"/>
          <a:chExt cx="0" cy="0"/>
        </a:xfrm>
      </p:grpSpPr>
      <p:sp>
        <p:nvSpPr>
          <p:cNvPr id="50" name="Google Shape;50;g13c3dcbfdba_0_382"/>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g13c3dcbfdba_0_382"/>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52" name="Google Shape;52;g13c3dcbfdba_0_382"/>
          <p:cNvSpPr/>
          <p:nvPr>
            <p:ph idx="2" type="chart"/>
          </p:nvPr>
        </p:nvSpPr>
        <p:spPr>
          <a:xfrm>
            <a:off x="360363" y="1368000"/>
            <a:ext cx="11518900" cy="4680000"/>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2800"/>
              <a:buFont typeface="Arial"/>
              <a:buNone/>
              <a:defRPr b="0" i="0" sz="20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3" name="Google Shape;53;g13c3dcbfdba_0_382"/>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g13c3dcbfdba_0_382"/>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5" name="Google Shape;55;g13c3dcbfdba_0_382"/>
          <p:cNvSpPr txBox="1"/>
          <p:nvPr>
            <p:ph idx="3"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6" name="Google Shape;56;g13c3dcbfdba_0_382"/>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1_Standardfolie Abbildung 2">
    <p:spTree>
      <p:nvGrpSpPr>
        <p:cNvPr id="57" name="Shape 57"/>
        <p:cNvGrpSpPr/>
        <p:nvPr/>
      </p:nvGrpSpPr>
      <p:grpSpPr>
        <a:xfrm>
          <a:off x="0" y="0"/>
          <a:ext cx="0" cy="0"/>
          <a:chOff x="0" y="0"/>
          <a:chExt cx="0" cy="0"/>
        </a:xfrm>
      </p:grpSpPr>
      <p:sp>
        <p:nvSpPr>
          <p:cNvPr id="58" name="Google Shape;58;p123"/>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23"/>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60" name="Google Shape;60;p123"/>
          <p:cNvSpPr/>
          <p:nvPr>
            <p:ph idx="2" type="chart"/>
          </p:nvPr>
        </p:nvSpPr>
        <p:spPr>
          <a:xfrm>
            <a:off x="5400009" y="1367999"/>
            <a:ext cx="6400991" cy="4680000"/>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2800"/>
              <a:buFont typeface="Arial"/>
              <a:buNone/>
              <a:defRPr b="0" i="0" sz="20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61" name="Google Shape;61;p123"/>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123"/>
          <p:cNvSpPr txBox="1"/>
          <p:nvPr>
            <p:ph idx="1" type="body"/>
          </p:nvPr>
        </p:nvSpPr>
        <p:spPr>
          <a:xfrm>
            <a:off x="360009" y="1367999"/>
            <a:ext cx="5040000" cy="46800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indent="-330200" lvl="1" marL="914400" marR="0" algn="l">
              <a:lnSpc>
                <a:spcPct val="110000"/>
              </a:lnSpc>
              <a:spcBef>
                <a:spcPts val="3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2pPr>
            <a:lvl3pPr indent="-317500" lvl="2" marL="1371600" algn="l">
              <a:lnSpc>
                <a:spcPct val="90000"/>
              </a:lnSpc>
              <a:spcBef>
                <a:spcPts val="5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3pPr>
            <a:lvl4pPr indent="-330200" lvl="3" marL="18288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63" name="Google Shape;63;p123"/>
          <p:cNvSpPr txBox="1"/>
          <p:nvPr>
            <p:ph idx="3"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64" name="Google Shape;64;p123"/>
          <p:cNvSpPr txBox="1"/>
          <p:nvPr>
            <p:ph idx="4"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65" name="Google Shape;65;p123"/>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p:cSld name="Titel und Inhalt">
    <p:spTree>
      <p:nvGrpSpPr>
        <p:cNvPr id="66" name="Shape 66"/>
        <p:cNvGrpSpPr/>
        <p:nvPr/>
      </p:nvGrpSpPr>
      <p:grpSpPr>
        <a:xfrm>
          <a:off x="0" y="0"/>
          <a:ext cx="0" cy="0"/>
          <a:chOff x="0" y="0"/>
          <a:chExt cx="0" cy="0"/>
        </a:xfrm>
      </p:grpSpPr>
      <p:sp>
        <p:nvSpPr>
          <p:cNvPr id="67" name="Google Shape;67;g1dbdc94c540_1_80"/>
          <p:cNvSpPr txBox="1"/>
          <p:nvPr>
            <p:ph idx="1" type="body"/>
          </p:nvPr>
        </p:nvSpPr>
        <p:spPr>
          <a:xfrm>
            <a:off x="609600" y="1600200"/>
            <a:ext cx="10972800" cy="4526100"/>
          </a:xfrm>
          <a:prstGeom prst="rect">
            <a:avLst/>
          </a:prstGeom>
          <a:noFill/>
          <a:ln>
            <a:noFill/>
          </a:ln>
        </p:spPr>
        <p:txBody>
          <a:bodyPr anchorCtr="0" anchor="t" bIns="45700" lIns="91425" spcFirstLastPara="1" rIns="91425" wrap="square" tIns="45700">
            <a:normAutofit/>
          </a:bodyPr>
          <a:lstStyle>
            <a:lvl1pPr indent="-228600" lvl="0" marL="457200" marR="0" algn="l">
              <a:lnSpc>
                <a:spcPct val="90000"/>
              </a:lnSpc>
              <a:spcBef>
                <a:spcPts val="600"/>
              </a:spcBef>
              <a:spcAft>
                <a:spcPts val="0"/>
              </a:spcAft>
              <a:buClr>
                <a:schemeClr val="dk1"/>
              </a:buClr>
              <a:buSzPts val="3000"/>
              <a:buFont typeface="Arial"/>
              <a:buNone/>
              <a:defRPr b="0" i="0" sz="3000" u="none" cap="none" strike="noStrike">
                <a:solidFill>
                  <a:schemeClr val="dk1"/>
                </a:solidFill>
                <a:latin typeface="Calibri"/>
                <a:ea typeface="Calibri"/>
                <a:cs typeface="Calibri"/>
                <a:sym typeface="Calibri"/>
              </a:defRPr>
            </a:lvl1pPr>
            <a:lvl2pPr indent="-228600" lvl="1" marL="914400" marR="0" algn="l">
              <a:lnSpc>
                <a:spcPct val="90000"/>
              </a:lnSpc>
              <a:spcBef>
                <a:spcPts val="520"/>
              </a:spcBef>
              <a:spcAft>
                <a:spcPts val="0"/>
              </a:spcAft>
              <a:buClr>
                <a:schemeClr val="dk1"/>
              </a:buClr>
              <a:buSzPts val="2600"/>
              <a:buFont typeface="Arial"/>
              <a:buNone/>
              <a:defRPr b="0" i="0" sz="2600" u="none" cap="none" strike="noStrike">
                <a:solidFill>
                  <a:schemeClr val="dk1"/>
                </a:solidFill>
                <a:latin typeface="Calibri"/>
                <a:ea typeface="Calibri"/>
                <a:cs typeface="Calibri"/>
                <a:sym typeface="Calibri"/>
              </a:defRPr>
            </a:lvl2pPr>
            <a:lvl3pPr indent="-381000" lvl="2" marL="1371600" marR="0" algn="l">
              <a:lnSpc>
                <a:spcPct val="9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algn="l">
              <a:lnSpc>
                <a:spcPct val="9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42900" lvl="4" marL="2286000" marR="0" algn="l">
              <a:lnSpc>
                <a:spcPct val="90000"/>
              </a:lnSpc>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55600" lvl="5" marL="2743200" marR="0" algn="l">
              <a:lnSpc>
                <a:spcPct val="9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algn="l">
              <a:lnSpc>
                <a:spcPct val="9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9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9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68" name="Google Shape;68;g1dbdc94c540_1_80"/>
          <p:cNvSpPr txBox="1"/>
          <p:nvPr>
            <p:ph idx="10" type="dt"/>
          </p:nvPr>
        </p:nvSpPr>
        <p:spPr>
          <a:xfrm>
            <a:off x="926443" y="6356350"/>
            <a:ext cx="13581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9" name="Google Shape;69;g1dbdc94c540_1_80"/>
          <p:cNvSpPr txBox="1"/>
          <p:nvPr>
            <p:ph idx="11" type="ftr"/>
          </p:nvPr>
        </p:nvSpPr>
        <p:spPr>
          <a:xfrm>
            <a:off x="3599723" y="6356350"/>
            <a:ext cx="7200900" cy="36510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800"/>
              <a:buNone/>
              <a:defRPr sz="1000"/>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70" name="Google Shape;70;g1dbdc94c540_1_80"/>
          <p:cNvSpPr txBox="1"/>
          <p:nvPr>
            <p:ph idx="12" type="sldNum"/>
          </p:nvPr>
        </p:nvSpPr>
        <p:spPr>
          <a:xfrm>
            <a:off x="10896533" y="6356350"/>
            <a:ext cx="6861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cxnSp>
        <p:nvCxnSpPr>
          <p:cNvPr id="71" name="Google Shape;71;g1dbdc94c540_1_80"/>
          <p:cNvCxnSpPr/>
          <p:nvPr/>
        </p:nvCxnSpPr>
        <p:spPr>
          <a:xfrm>
            <a:off x="0" y="6309320"/>
            <a:ext cx="12192000" cy="0"/>
          </a:xfrm>
          <a:prstGeom prst="straightConnector1">
            <a:avLst/>
          </a:prstGeom>
          <a:noFill/>
          <a:ln cap="flat" cmpd="sng" w="19050">
            <a:solidFill>
              <a:srgbClr val="92D050"/>
            </a:solidFill>
            <a:prstDash val="solid"/>
            <a:round/>
            <a:headEnd len="sm" w="sm" type="none"/>
            <a:tailEnd len="sm" w="sm" type="none"/>
          </a:ln>
        </p:spPr>
      </p:cxnSp>
      <p:sp>
        <p:nvSpPr>
          <p:cNvPr id="72" name="Google Shape;72;g1dbdc94c540_1_80"/>
          <p:cNvSpPr txBox="1"/>
          <p:nvPr>
            <p:ph type="title"/>
          </p:nvPr>
        </p:nvSpPr>
        <p:spPr>
          <a:xfrm>
            <a:off x="2255573" y="274637"/>
            <a:ext cx="9326700" cy="1278600"/>
          </a:xfrm>
          <a:prstGeom prst="rect">
            <a:avLst/>
          </a:prstGeom>
          <a:noFill/>
          <a:ln>
            <a:noFill/>
          </a:ln>
        </p:spPr>
        <p:txBody>
          <a:bodyPr anchorCtr="0" anchor="t" bIns="45700" lIns="91425" spcFirstLastPara="1" rIns="91425" wrap="square" tIns="45700">
            <a:normAutofit/>
          </a:bodyPr>
          <a:lstStyle>
            <a:lvl1pPr lvl="0" marR="0" algn="ctr">
              <a:lnSpc>
                <a:spcPct val="90000"/>
              </a:lnSpc>
              <a:spcBef>
                <a:spcPts val="0"/>
              </a:spcBef>
              <a:spcAft>
                <a:spcPts val="0"/>
              </a:spcAft>
              <a:buClr>
                <a:srgbClr val="68A933"/>
              </a:buClr>
              <a:buSzPts val="3600"/>
              <a:buFont typeface="Calibri"/>
              <a:buNone/>
              <a:defRPr b="1" i="0" sz="3600" u="none" cap="none" strike="noStrike">
                <a:solidFill>
                  <a:srgbClr val="68A933"/>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73" name="Shape 73"/>
        <p:cNvGrpSpPr/>
        <p:nvPr/>
      </p:nvGrpSpPr>
      <p:grpSpPr>
        <a:xfrm>
          <a:off x="0" y="0"/>
          <a:ext cx="0" cy="0"/>
          <a:chOff x="0" y="0"/>
          <a:chExt cx="0" cy="0"/>
        </a:xfrm>
      </p:grpSpPr>
      <p:sp>
        <p:nvSpPr>
          <p:cNvPr id="74" name="Google Shape;74;g20679213b66_1_293"/>
          <p:cNvSpPr txBox="1"/>
          <p:nvPr>
            <p:ph type="title"/>
          </p:nvPr>
        </p:nvSpPr>
        <p:spPr>
          <a:xfrm>
            <a:off x="2255573" y="274637"/>
            <a:ext cx="9326700" cy="1278600"/>
          </a:xfrm>
          <a:prstGeom prst="rect">
            <a:avLst/>
          </a:prstGeom>
          <a:noFill/>
          <a:ln>
            <a:noFill/>
          </a:ln>
        </p:spPr>
        <p:txBody>
          <a:bodyPr anchorCtr="0" anchor="t" bIns="45700" lIns="91425" spcFirstLastPara="1" rIns="91425" wrap="square" tIns="45700">
            <a:normAutofit/>
          </a:bodyPr>
          <a:lstStyle>
            <a:lvl1pPr lvl="0" marR="0" algn="ctr">
              <a:lnSpc>
                <a:spcPct val="90000"/>
              </a:lnSpc>
              <a:spcBef>
                <a:spcPts val="0"/>
              </a:spcBef>
              <a:spcAft>
                <a:spcPts val="0"/>
              </a:spcAft>
              <a:buClr>
                <a:srgbClr val="68A933"/>
              </a:buClr>
              <a:buSzPts val="3600"/>
              <a:buFont typeface="Calibri"/>
              <a:buNone/>
              <a:defRPr b="1" i="0" sz="3600" u="none" cap="none" strike="noStrike">
                <a:solidFill>
                  <a:srgbClr val="68A933"/>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75" name="Google Shape;75;g20679213b66_1_293"/>
          <p:cNvSpPr txBox="1"/>
          <p:nvPr>
            <p:ph idx="1" type="body"/>
          </p:nvPr>
        </p:nvSpPr>
        <p:spPr>
          <a:xfrm>
            <a:off x="609600" y="1600200"/>
            <a:ext cx="5384700" cy="4526100"/>
          </a:xfrm>
          <a:prstGeom prst="rect">
            <a:avLst/>
          </a:prstGeom>
          <a:noFill/>
          <a:ln>
            <a:noFill/>
          </a:ln>
        </p:spPr>
        <p:txBody>
          <a:bodyPr anchorCtr="0" anchor="t" bIns="45700" lIns="91425" spcFirstLastPara="1" rIns="91425" wrap="square" tIns="45700">
            <a:normAutofit/>
          </a:bodyPr>
          <a:lstStyle>
            <a:lvl1pPr indent="-228600" lvl="0" marL="457200" marR="0" algn="l">
              <a:lnSpc>
                <a:spcPct val="90000"/>
              </a:lnSpc>
              <a:spcBef>
                <a:spcPts val="1200"/>
              </a:spcBef>
              <a:spcAft>
                <a:spcPts val="0"/>
              </a:spcAft>
              <a:buClr>
                <a:schemeClr val="dk1"/>
              </a:buClr>
              <a:buSzPts val="2800"/>
              <a:buFont typeface="Arial"/>
              <a:buNone/>
              <a:defRPr b="1" i="0" sz="2800" u="none" cap="none" strike="noStrike">
                <a:solidFill>
                  <a:schemeClr val="dk1"/>
                </a:solidFill>
                <a:latin typeface="Calibri"/>
                <a:ea typeface="Calibri"/>
                <a:cs typeface="Calibri"/>
                <a:sym typeface="Calibri"/>
              </a:defRPr>
            </a:lvl1pPr>
            <a:lvl2pPr indent="-228600" lvl="1" marL="914400" marR="0" algn="l">
              <a:lnSpc>
                <a:spcPct val="90000"/>
              </a:lnSpc>
              <a:spcBef>
                <a:spcPts val="6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2pPr>
            <a:lvl3pPr indent="-355600" lvl="2" marL="1371600" marR="0" algn="l">
              <a:lnSpc>
                <a:spcPct val="90000"/>
              </a:lnSpc>
              <a:spcBef>
                <a:spcPts val="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algn="l">
              <a:lnSpc>
                <a:spcPct val="90000"/>
              </a:lnSpc>
              <a:spcBef>
                <a:spcPts val="6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30200" lvl="4" marL="2286000" marR="0" algn="l">
              <a:lnSpc>
                <a:spcPct val="90000"/>
              </a:lnSpc>
              <a:spcBef>
                <a:spcPts val="6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42900" lvl="5" marL="2743200" marR="0" algn="l">
              <a:lnSpc>
                <a:spcPct val="90000"/>
              </a:lnSpc>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algn="l">
              <a:lnSpc>
                <a:spcPct val="90000"/>
              </a:lnSpc>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algn="l">
              <a:lnSpc>
                <a:spcPct val="90000"/>
              </a:lnSpc>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algn="l">
              <a:lnSpc>
                <a:spcPct val="90000"/>
              </a:lnSpc>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76" name="Google Shape;76;g20679213b66_1_293"/>
          <p:cNvSpPr txBox="1"/>
          <p:nvPr>
            <p:ph idx="2" type="body"/>
          </p:nvPr>
        </p:nvSpPr>
        <p:spPr>
          <a:xfrm>
            <a:off x="6197600" y="1600200"/>
            <a:ext cx="5384700" cy="4526100"/>
          </a:xfrm>
          <a:prstGeom prst="rect">
            <a:avLst/>
          </a:prstGeom>
          <a:noFill/>
          <a:ln>
            <a:noFill/>
          </a:ln>
        </p:spPr>
        <p:txBody>
          <a:bodyPr anchorCtr="0" anchor="t" bIns="45700" lIns="91425" spcFirstLastPara="1" rIns="91425" wrap="square" tIns="45700">
            <a:normAutofit/>
          </a:bodyPr>
          <a:lstStyle>
            <a:lvl1pPr indent="-228600" lvl="0" marL="457200" marR="0" algn="l">
              <a:lnSpc>
                <a:spcPct val="90000"/>
              </a:lnSpc>
              <a:spcBef>
                <a:spcPts val="560"/>
              </a:spcBef>
              <a:spcAft>
                <a:spcPts val="0"/>
              </a:spcAft>
              <a:buClr>
                <a:schemeClr val="dk1"/>
              </a:buClr>
              <a:buSzPts val="2800"/>
              <a:buFont typeface="Arial"/>
              <a:buNone/>
              <a:defRPr b="1" i="0" sz="2800" u="none" cap="none" strike="noStrike">
                <a:solidFill>
                  <a:schemeClr val="dk1"/>
                </a:solidFill>
                <a:latin typeface="Calibri"/>
                <a:ea typeface="Calibri"/>
                <a:cs typeface="Calibri"/>
                <a:sym typeface="Calibri"/>
              </a:defRPr>
            </a:lvl1pPr>
            <a:lvl2pPr indent="-228600" lvl="1" marL="914400" marR="0" algn="l">
              <a:lnSpc>
                <a:spcPct val="90000"/>
              </a:lnSpc>
              <a:spcBef>
                <a:spcPts val="6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2pPr>
            <a:lvl3pPr indent="-355600" lvl="2" marL="1371600" marR="0" algn="l">
              <a:lnSpc>
                <a:spcPct val="9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algn="l">
              <a:lnSpc>
                <a:spcPct val="90000"/>
              </a:lnSpc>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30200" lvl="4" marL="2286000" marR="0" algn="l">
              <a:lnSpc>
                <a:spcPct val="90000"/>
              </a:lnSpc>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42900" lvl="5" marL="2743200" marR="0" algn="l">
              <a:lnSpc>
                <a:spcPct val="90000"/>
              </a:lnSpc>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algn="l">
              <a:lnSpc>
                <a:spcPct val="90000"/>
              </a:lnSpc>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algn="l">
              <a:lnSpc>
                <a:spcPct val="90000"/>
              </a:lnSpc>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algn="l">
              <a:lnSpc>
                <a:spcPct val="90000"/>
              </a:lnSpc>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77" name="Google Shape;77;g20679213b66_1_293"/>
          <p:cNvSpPr txBox="1"/>
          <p:nvPr>
            <p:ph idx="10" type="dt"/>
          </p:nvPr>
        </p:nvSpPr>
        <p:spPr>
          <a:xfrm>
            <a:off x="926443" y="6356350"/>
            <a:ext cx="13581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78" name="Google Shape;78;g20679213b66_1_293"/>
          <p:cNvSpPr txBox="1"/>
          <p:nvPr>
            <p:ph idx="11" type="ftr"/>
          </p:nvPr>
        </p:nvSpPr>
        <p:spPr>
          <a:xfrm>
            <a:off x="4559829" y="6356350"/>
            <a:ext cx="5952900" cy="36510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8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79" name="Google Shape;79;g20679213b66_1_293"/>
          <p:cNvSpPr txBox="1"/>
          <p:nvPr>
            <p:ph idx="12" type="sldNum"/>
          </p:nvPr>
        </p:nvSpPr>
        <p:spPr>
          <a:xfrm>
            <a:off x="10608501" y="6356350"/>
            <a:ext cx="9741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cxnSp>
        <p:nvCxnSpPr>
          <p:cNvPr id="80" name="Google Shape;80;g20679213b66_1_293"/>
          <p:cNvCxnSpPr/>
          <p:nvPr/>
        </p:nvCxnSpPr>
        <p:spPr>
          <a:xfrm>
            <a:off x="0" y="6309320"/>
            <a:ext cx="12192000" cy="0"/>
          </a:xfrm>
          <a:prstGeom prst="straightConnector1">
            <a:avLst/>
          </a:prstGeom>
          <a:noFill/>
          <a:ln cap="flat" cmpd="sng" w="19050">
            <a:solidFill>
              <a:srgbClr val="92D050"/>
            </a:solidFill>
            <a:prstDash val="solid"/>
            <a:round/>
            <a:headEnd len="sm" w="sm" type="none"/>
            <a:tailEnd len="sm" w="sm" type="none"/>
          </a:ln>
        </p:spPr>
      </p:cxn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0" Type="http://schemas.openxmlformats.org/officeDocument/2006/relationships/theme" Target="../theme/theme2.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0"/>
          <p:cNvSpPr/>
          <p:nvPr/>
        </p:nvSpPr>
        <p:spPr>
          <a:xfrm>
            <a:off x="0" y="6176963"/>
            <a:ext cx="12192000" cy="681037"/>
          </a:xfrm>
          <a:prstGeom prst="rect">
            <a:avLst/>
          </a:prstGeom>
          <a:gradFill>
            <a:gsLst>
              <a:gs pos="0">
                <a:srgbClr val="00B050"/>
              </a:gs>
              <a:gs pos="49000">
                <a:srgbClr val="FF0000"/>
              </a:gs>
              <a:gs pos="100000">
                <a:srgbClr val="01A0D6"/>
              </a:gs>
            </a:gsLst>
            <a:lin ang="0" scaled="0"/>
          </a:gradFill>
          <a:ln cap="flat" cmpd="sng" w="12700">
            <a:solidFill>
              <a:srgbClr val="364A7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1" name="Google Shape;11;p110"/>
          <p:cNvSpPr txBox="1"/>
          <p:nvPr>
            <p:ph type="title"/>
          </p:nvPr>
        </p:nvSpPr>
        <p:spPr>
          <a:xfrm>
            <a:off x="360000" y="180000"/>
            <a:ext cx="9115940" cy="10800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Calibri"/>
              <a:buNone/>
              <a:defRPr b="0" i="0" sz="40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10"/>
          <p:cNvSpPr txBox="1"/>
          <p:nvPr>
            <p:ph idx="1" type="body"/>
          </p:nvPr>
        </p:nvSpPr>
        <p:spPr>
          <a:xfrm>
            <a:off x="360000" y="1440000"/>
            <a:ext cx="115200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3" name="Google Shape;13;p110"/>
          <p:cNvSpPr txBox="1"/>
          <p:nvPr>
            <p:ph idx="12" type="sldNum"/>
          </p:nvPr>
        </p:nvSpPr>
        <p:spPr>
          <a:xfrm>
            <a:off x="1" y="6258560"/>
            <a:ext cx="619381" cy="563723"/>
          </a:xfrm>
          <a:prstGeom prst="rect">
            <a:avLst/>
          </a:prstGeom>
          <a:noFill/>
          <a:ln>
            <a:noFill/>
          </a:ln>
        </p:spPr>
        <p:txBody>
          <a:bodyPr anchorCtr="0" anchor="ctr" bIns="45700" lIns="0" spcFirstLastPara="1" rIns="0" wrap="square" tIns="45700">
            <a:noAutofit/>
          </a:bodyPr>
          <a:lstStyle>
            <a:lvl1pPr indent="0" lvl="0"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14" name="Google Shape;14;p110"/>
          <p:cNvSpPr txBox="1"/>
          <p:nvPr>
            <p:ph idx="11" type="ftr"/>
          </p:nvPr>
        </p:nvSpPr>
        <p:spPr>
          <a:xfrm>
            <a:off x="720592" y="6258560"/>
            <a:ext cx="2541084" cy="56372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7F7F7F"/>
              </a:buClr>
              <a:buSzPts val="1800"/>
              <a:buFont typeface="Calibri"/>
              <a:buNone/>
              <a:defRPr b="0" i="0" sz="1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9pPr>
          </a:lstStyle>
          <a:p/>
        </p:txBody>
      </p:sp>
      <p:pic>
        <p:nvPicPr>
          <p:cNvPr id="15" name="Google Shape;15;p110"/>
          <p:cNvPicPr preferRelativeResize="0"/>
          <p:nvPr/>
        </p:nvPicPr>
        <p:blipFill rotWithShape="1">
          <a:blip r:embed="rId1">
            <a:alphaModFix/>
          </a:blip>
          <a:srcRect b="0" l="0" r="0" t="0"/>
          <a:stretch/>
        </p:blipFill>
        <p:spPr>
          <a:xfrm>
            <a:off x="9573491" y="222778"/>
            <a:ext cx="2306509" cy="103722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jpg"/><Relationship Id="rId5" Type="http://schemas.openxmlformats.org/officeDocument/2006/relationships/hyperlink" Target="http://www.fh-muenster.de/isun" TargetMode="External"/><Relationship Id="rId6" Type="http://schemas.openxmlformats.org/officeDocument/2006/relationships/hyperlink" Target="mailto:kastrup@fh-muenster.de" TargetMode="External"/><Relationship Id="rId7" Type="http://schemas.openxmlformats.org/officeDocument/2006/relationships/hyperlink" Target="mailto:Werner.Kuhlmeier@uni-hamburg.d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unric.org/de/17ziel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 Id="rId4" Type="http://schemas.openxmlformats.org/officeDocument/2006/relationships/hyperlink" Target="https://www.bne-portal.de/bne/de/bundesweit/gremien%20/nationale-plattform/nationale-plattform.html" TargetMode="External"/><Relationship Id="rId5" Type="http://schemas.openxmlformats.org/officeDocument/2006/relationships/image" Target="../media/image4.png"/><Relationship Id="rId6"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38"/>
          <p:cNvSpPr txBox="1"/>
          <p:nvPr>
            <p:ph type="ctrTitle"/>
          </p:nvPr>
        </p:nvSpPr>
        <p:spPr>
          <a:xfrm>
            <a:off x="483200" y="1618046"/>
            <a:ext cx="8278500" cy="1863548"/>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SzPts val="4000"/>
              <a:buNone/>
            </a:pPr>
            <a:r>
              <a:rPr lang="de-DE" sz="4000">
                <a:latin typeface="Trebuchet MS"/>
                <a:ea typeface="Trebuchet MS"/>
                <a:cs typeface="Trebuchet MS"/>
                <a:sym typeface="Trebuchet MS"/>
              </a:rPr>
              <a:t>Die Bestimmung und Beschreibung nachhaltigkeitsorientierter Kompetenzen in der </a:t>
            </a:r>
            <a:br>
              <a:rPr lang="de-DE" sz="4000">
                <a:latin typeface="Trebuchet MS"/>
                <a:ea typeface="Trebuchet MS"/>
                <a:cs typeface="Trebuchet MS"/>
                <a:sym typeface="Trebuchet MS"/>
              </a:rPr>
            </a:br>
            <a:r>
              <a:rPr lang="de-DE" sz="4000">
                <a:latin typeface="Trebuchet MS"/>
                <a:ea typeface="Trebuchet MS"/>
                <a:cs typeface="Trebuchet MS"/>
                <a:sym typeface="Trebuchet MS"/>
              </a:rPr>
              <a:t>beruflichen Bildung</a:t>
            </a:r>
            <a:endParaRPr/>
          </a:p>
        </p:txBody>
      </p:sp>
      <p:sp>
        <p:nvSpPr>
          <p:cNvPr id="87" name="Google Shape;87;p38"/>
          <p:cNvSpPr txBox="1"/>
          <p:nvPr>
            <p:ph idx="12" type="sldNum"/>
          </p:nvPr>
        </p:nvSpPr>
        <p:spPr>
          <a:xfrm>
            <a:off x="1" y="6258560"/>
            <a:ext cx="619381" cy="563723"/>
          </a:xfrm>
          <a:prstGeom prst="rect">
            <a:avLst/>
          </a:prstGeom>
          <a:noFill/>
          <a:ln>
            <a:noFill/>
          </a:ln>
        </p:spPr>
        <p:txBody>
          <a:bodyPr anchorCtr="0" anchor="ctr" bIns="45700" lIns="0" spcFirstLastPara="1" rIns="0"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88" name="Google Shape;88;p38"/>
          <p:cNvSpPr txBox="1"/>
          <p:nvPr/>
        </p:nvSpPr>
        <p:spPr>
          <a:xfrm>
            <a:off x="3351213" y="6255500"/>
            <a:ext cx="3833812" cy="557213"/>
          </a:xfrm>
          <a:prstGeom prst="rect">
            <a:avLst/>
          </a:prstGeom>
          <a:noFill/>
          <a:ln>
            <a:noFill/>
          </a:ln>
        </p:spPr>
        <p:txBody>
          <a:bodyPr anchorCtr="0" anchor="ctr" bIns="45700" lIns="91425" spcFirstLastPara="1" rIns="91425" wrap="square" tIns="45700">
            <a:normAutofit/>
          </a:bodyPr>
          <a:lstStyle/>
          <a:p>
            <a:pPr indent="-233363" lvl="0" marL="233363" marR="0" rtl="0" algn="ctr">
              <a:lnSpc>
                <a:spcPct val="110000"/>
              </a:lnSpc>
              <a:spcBef>
                <a:spcPts val="0"/>
              </a:spcBef>
              <a:spcAft>
                <a:spcPts val="0"/>
              </a:spcAft>
              <a:buClr>
                <a:schemeClr val="dk1"/>
              </a:buClr>
              <a:buSzPts val="1200"/>
              <a:buFont typeface="Arial"/>
              <a:buNone/>
            </a:pPr>
            <a:r>
              <a:rPr b="0" i="0" lang="de-DE" sz="1200" u="none" cap="none" strike="noStrike">
                <a:solidFill>
                  <a:schemeClr val="lt1"/>
                </a:solidFill>
                <a:latin typeface="Trebuchet MS"/>
                <a:ea typeface="Trebuchet MS"/>
                <a:cs typeface="Trebuchet MS"/>
                <a:sym typeface="Trebuchet MS"/>
              </a:rPr>
              <a:t>Nachhaltigkeitsorientierte Kompetenzen</a:t>
            </a:r>
            <a:endParaRPr b="0" i="0" sz="1400" u="none" cap="none" strike="noStrike">
              <a:solidFill>
                <a:srgbClr val="000000"/>
              </a:solidFill>
              <a:latin typeface="Trebuchet MS"/>
              <a:ea typeface="Trebuchet MS"/>
              <a:cs typeface="Trebuchet MS"/>
              <a:sym typeface="Trebuchet MS"/>
            </a:endParaRPr>
          </a:p>
        </p:txBody>
      </p:sp>
      <p:pic>
        <p:nvPicPr>
          <p:cNvPr id="89" name="Google Shape;89;p38"/>
          <p:cNvPicPr preferRelativeResize="0"/>
          <p:nvPr/>
        </p:nvPicPr>
        <p:blipFill rotWithShape="1">
          <a:blip r:embed="rId3">
            <a:alphaModFix/>
          </a:blip>
          <a:srcRect b="0" l="0" r="0" t="0"/>
          <a:stretch/>
        </p:blipFill>
        <p:spPr>
          <a:xfrm>
            <a:off x="8924771" y="2256658"/>
            <a:ext cx="3267228" cy="867519"/>
          </a:xfrm>
          <a:prstGeom prst="rect">
            <a:avLst/>
          </a:prstGeom>
          <a:noFill/>
          <a:ln>
            <a:noFill/>
          </a:ln>
        </p:spPr>
      </p:pic>
      <p:pic>
        <p:nvPicPr>
          <p:cNvPr id="90" name="Google Shape;90;p38"/>
          <p:cNvPicPr preferRelativeResize="0"/>
          <p:nvPr/>
        </p:nvPicPr>
        <p:blipFill rotWithShape="1">
          <a:blip r:embed="rId4">
            <a:alphaModFix/>
          </a:blip>
          <a:srcRect b="0" l="0" r="0" t="0"/>
          <a:stretch/>
        </p:blipFill>
        <p:spPr>
          <a:xfrm>
            <a:off x="9027725" y="3035683"/>
            <a:ext cx="3061319" cy="891823"/>
          </a:xfrm>
          <a:prstGeom prst="rect">
            <a:avLst/>
          </a:prstGeom>
          <a:noFill/>
          <a:ln>
            <a:noFill/>
          </a:ln>
        </p:spPr>
      </p:pic>
      <p:sp>
        <p:nvSpPr>
          <p:cNvPr id="91" name="Google Shape;91;p38"/>
          <p:cNvSpPr txBox="1"/>
          <p:nvPr/>
        </p:nvSpPr>
        <p:spPr>
          <a:xfrm>
            <a:off x="9086892" y="3754255"/>
            <a:ext cx="2942983" cy="2891674"/>
          </a:xfrm>
          <a:prstGeom prst="rect">
            <a:avLst/>
          </a:prstGeom>
          <a:noFill/>
          <a:ln>
            <a:noFill/>
          </a:ln>
        </p:spPr>
        <p:txBody>
          <a:bodyPr anchorCtr="0" anchor="t" bIns="45700" lIns="91425" spcFirstLastPara="1" rIns="91425" wrap="square" tIns="45700">
            <a:noAutofit/>
          </a:bodyPr>
          <a:lstStyle/>
          <a:p>
            <a:pPr indent="0" lvl="0" marL="50800" marR="0" rtl="0" algn="l">
              <a:lnSpc>
                <a:spcPct val="90000"/>
              </a:lnSpc>
              <a:spcBef>
                <a:spcPts val="1000"/>
              </a:spcBef>
              <a:spcAft>
                <a:spcPts val="0"/>
              </a:spcAft>
              <a:buClr>
                <a:schemeClr val="dk1"/>
              </a:buClr>
              <a:buSzPts val="2987"/>
              <a:buFont typeface="Arial"/>
              <a:buNone/>
            </a:pPr>
            <a:r>
              <a:rPr b="0" i="0" lang="de-DE" sz="1200" u="none" cap="none" strike="noStrike">
                <a:solidFill>
                  <a:schemeClr val="dk1"/>
                </a:solidFill>
                <a:latin typeface="Calibri"/>
                <a:ea typeface="Calibri"/>
                <a:cs typeface="Calibri"/>
                <a:sym typeface="Calibri"/>
              </a:rPr>
              <a:t>FH Münster </a:t>
            </a:r>
            <a:br>
              <a:rPr b="0" i="0" lang="de-DE" sz="1200" u="none" cap="none" strike="noStrike">
                <a:solidFill>
                  <a:schemeClr val="dk1"/>
                </a:solidFill>
                <a:latin typeface="Calibri"/>
                <a:ea typeface="Calibri"/>
                <a:cs typeface="Calibri"/>
                <a:sym typeface="Calibri"/>
              </a:rPr>
            </a:br>
            <a:r>
              <a:rPr b="0" i="0" lang="de-DE" sz="1200" u="none" cap="none" strike="noStrike">
                <a:solidFill>
                  <a:schemeClr val="dk1"/>
                </a:solidFill>
                <a:latin typeface="Calibri"/>
                <a:ea typeface="Calibri"/>
                <a:cs typeface="Calibri"/>
                <a:sym typeface="Calibri"/>
              </a:rPr>
              <a:t>iSuN – Institut für Nachhaltige Ernährung</a:t>
            </a:r>
            <a:endParaRPr b="0" i="0" sz="1400" u="none" cap="none" strike="noStrike">
              <a:solidFill>
                <a:srgbClr val="000000"/>
              </a:solidFill>
              <a:latin typeface="Arial"/>
              <a:ea typeface="Arial"/>
              <a:cs typeface="Arial"/>
              <a:sym typeface="Arial"/>
            </a:endParaRPr>
          </a:p>
          <a:p>
            <a:pPr indent="0" lvl="0" marL="50800" marR="0" rtl="0" algn="l">
              <a:lnSpc>
                <a:spcPct val="90000"/>
              </a:lnSpc>
              <a:spcBef>
                <a:spcPts val="1000"/>
              </a:spcBef>
              <a:spcAft>
                <a:spcPts val="0"/>
              </a:spcAft>
              <a:buClr>
                <a:schemeClr val="dk1"/>
              </a:buClr>
              <a:buSzPts val="2987"/>
              <a:buFont typeface="Arial"/>
              <a:buNone/>
            </a:pPr>
            <a:r>
              <a:rPr b="0" i="0" lang="de-DE" sz="1200" u="none" cap="none" strike="noStrike">
                <a:solidFill>
                  <a:schemeClr val="dk1"/>
                </a:solidFill>
                <a:latin typeface="Calibri"/>
                <a:ea typeface="Calibri"/>
                <a:cs typeface="Calibri"/>
                <a:sym typeface="Calibri"/>
              </a:rPr>
              <a:t>Corrensstraße 25; 48149 Münster; </a:t>
            </a:r>
            <a:r>
              <a:rPr b="0" i="0" lang="de-DE" sz="1200" u="sng" cap="none" strike="noStrike">
                <a:solidFill>
                  <a:schemeClr val="dk1"/>
                </a:solidFill>
                <a:latin typeface="Calibri"/>
                <a:ea typeface="Calibri"/>
                <a:cs typeface="Calibri"/>
                <a:sym typeface="Calibri"/>
                <a:hlinkClick r:id="rId5">
                  <a:extLst>
                    <a:ext uri="{A12FA001-AC4F-418D-AE19-62706E023703}">
                      <ahyp:hlinkClr val="tx"/>
                    </a:ext>
                  </a:extLst>
                </a:hlinkClick>
              </a:rPr>
              <a:t>www.fh-muenster.de/isun</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br>
              <a:rPr b="0" i="0" lang="de-DE" sz="1200" u="none" cap="none" strike="noStrike">
                <a:solidFill>
                  <a:schemeClr val="dk1"/>
                </a:solidFill>
                <a:latin typeface="Calibri"/>
                <a:ea typeface="Calibri"/>
                <a:cs typeface="Calibri"/>
                <a:sym typeface="Calibri"/>
              </a:rPr>
            </a:br>
            <a:r>
              <a:rPr b="0" i="0" lang="de-DE" sz="1200" u="none" cap="none" strike="noStrike">
                <a:solidFill>
                  <a:schemeClr val="dk1"/>
                </a:solidFill>
                <a:latin typeface="Calibri"/>
                <a:ea typeface="Calibri"/>
                <a:cs typeface="Calibri"/>
                <a:sym typeface="Calibri"/>
              </a:rPr>
              <a:t> Prof. Dr. Julia Kastrup </a:t>
            </a:r>
            <a:br>
              <a:rPr b="0" i="0" lang="de-DE" sz="1200" u="none" cap="none" strike="noStrike">
                <a:solidFill>
                  <a:schemeClr val="dk1"/>
                </a:solidFill>
                <a:latin typeface="Calibri"/>
                <a:ea typeface="Calibri"/>
                <a:cs typeface="Calibri"/>
                <a:sym typeface="Calibri"/>
              </a:rPr>
            </a:br>
            <a:r>
              <a:rPr b="0" i="0" lang="de-DE" sz="1200" u="none" cap="none" strike="noStrike">
                <a:solidFill>
                  <a:schemeClr val="dk1"/>
                </a:solidFill>
                <a:latin typeface="Calibri"/>
                <a:ea typeface="Calibri"/>
                <a:cs typeface="Calibri"/>
                <a:sym typeface="Calibri"/>
              </a:rPr>
              <a:t> (</a:t>
            </a:r>
            <a:r>
              <a:rPr b="0" i="0" lang="de-DE" sz="1200" u="sng" cap="none" strike="noStrike">
                <a:solidFill>
                  <a:schemeClr val="dk1"/>
                </a:solidFill>
                <a:latin typeface="Calibri"/>
                <a:ea typeface="Calibri"/>
                <a:cs typeface="Calibri"/>
                <a:sym typeface="Calibri"/>
                <a:hlinkClick r:id="rId6">
                  <a:extLst>
                    <a:ext uri="{A12FA001-AC4F-418D-AE19-62706E023703}">
                      <ahyp:hlinkClr val="tx"/>
                    </a:ext>
                  </a:extLst>
                </a:hlinkClick>
              </a:rPr>
              <a:t>kastrup@fh-muenster.de</a:t>
            </a:r>
            <a:r>
              <a:rPr b="0" i="0" lang="de-DE" sz="1200" u="none" cap="none" strike="noStrike">
                <a:solidFill>
                  <a:schemeClr val="dk1"/>
                </a:solidFill>
                <a:latin typeface="Calibri"/>
                <a:ea typeface="Calibri"/>
                <a:cs typeface="Calibri"/>
                <a:sym typeface="Calibri"/>
              </a:rPr>
              <a:t>) </a:t>
            </a:r>
            <a:endParaRPr/>
          </a:p>
          <a:p>
            <a:pPr indent="0" lvl="0" marL="0" marR="0" rtl="0" algn="l">
              <a:lnSpc>
                <a:spcPct val="100000"/>
              </a:lnSpc>
              <a:spcBef>
                <a:spcPts val="0"/>
              </a:spcBef>
              <a:spcAft>
                <a:spcPts val="0"/>
              </a:spcAft>
              <a:buNone/>
            </a:pPr>
            <a:br>
              <a:rPr b="0" i="0" lang="de-DE" sz="1200" u="none" cap="none" strike="noStrike">
                <a:solidFill>
                  <a:schemeClr val="dk1"/>
                </a:solidFill>
                <a:latin typeface="Calibri"/>
                <a:ea typeface="Calibri"/>
                <a:cs typeface="Calibri"/>
                <a:sym typeface="Calibri"/>
              </a:rPr>
            </a:br>
            <a:r>
              <a:rPr b="0" i="0" lang="de-DE" sz="1200" u="none" cap="none" strike="noStrike">
                <a:solidFill>
                  <a:schemeClr val="dk1"/>
                </a:solidFill>
                <a:latin typeface="Calibri"/>
                <a:ea typeface="Calibri"/>
                <a:cs typeface="Calibri"/>
                <a:sym typeface="Calibri"/>
              </a:rPr>
              <a:t> </a:t>
            </a:r>
            <a:r>
              <a:rPr b="0" i="0" lang="de-DE" sz="1200" u="none" cap="none" strike="noStrike">
                <a:solidFill>
                  <a:srgbClr val="000000"/>
                </a:solidFill>
                <a:latin typeface="Calibri"/>
                <a:ea typeface="Calibri"/>
                <a:cs typeface="Calibri"/>
                <a:sym typeface="Calibri"/>
              </a:rPr>
              <a:t>in Zusammenarbeit mit</a:t>
            </a:r>
            <a:endParaRPr/>
          </a:p>
          <a:p>
            <a:pPr indent="0" lvl="0" marL="0" marR="0" rtl="0" algn="l">
              <a:lnSpc>
                <a:spcPct val="100000"/>
              </a:lnSpc>
              <a:spcBef>
                <a:spcPts val="0"/>
              </a:spcBef>
              <a:spcAft>
                <a:spcPts val="0"/>
              </a:spcAft>
              <a:buNone/>
            </a:pPr>
            <a:r>
              <a:rPr b="0" i="0" lang="de-DE" sz="1200" u="none" cap="none" strike="noStrike">
                <a:solidFill>
                  <a:srgbClr val="000000"/>
                </a:solidFill>
                <a:latin typeface="Calibri"/>
                <a:ea typeface="Calibri"/>
                <a:cs typeface="Calibri"/>
                <a:sym typeface="Calibri"/>
              </a:rPr>
              <a:t> Prof. Dr. Werner Kuhlmeier</a:t>
            </a:r>
            <a:br>
              <a:rPr b="0" i="0" lang="de-DE" sz="1200" u="none" cap="none" strike="noStrike">
                <a:solidFill>
                  <a:srgbClr val="000000"/>
                </a:solidFill>
                <a:latin typeface="Calibri"/>
                <a:ea typeface="Calibri"/>
                <a:cs typeface="Calibri"/>
                <a:sym typeface="Calibri"/>
              </a:rPr>
            </a:br>
            <a:r>
              <a:rPr b="0" i="0" lang="de-DE" sz="1200" u="none" cap="none" strike="noStrike">
                <a:solidFill>
                  <a:srgbClr val="000000"/>
                </a:solidFill>
                <a:latin typeface="Calibri"/>
                <a:ea typeface="Calibri"/>
                <a:cs typeface="Calibri"/>
                <a:sym typeface="Calibri"/>
              </a:rPr>
              <a:t>(</a:t>
            </a:r>
            <a:r>
              <a:rPr b="0" i="0" lang="de-DE" sz="1200" u="sng" cap="none" strike="noStrike">
                <a:solidFill>
                  <a:srgbClr val="000000"/>
                </a:solidFill>
                <a:latin typeface="Calibri"/>
                <a:ea typeface="Calibri"/>
                <a:cs typeface="Calibri"/>
                <a:sym typeface="Calibri"/>
                <a:hlinkClick r:id="rId7">
                  <a:extLst>
                    <a:ext uri="{A12FA001-AC4F-418D-AE19-62706E023703}">
                      <ahyp:hlinkClr val="tx"/>
                    </a:ext>
                  </a:extLst>
                </a:hlinkClick>
              </a:rPr>
              <a:t>Werner.Kuhlmeier@uni-hamburg.de</a:t>
            </a:r>
            <a:r>
              <a:rPr b="0" i="0" lang="de-DE" sz="1200" u="none" cap="none" strike="noStrike">
                <a:solidFill>
                  <a:srgbClr val="000000"/>
                </a:solidFill>
                <a:latin typeface="Calibri"/>
                <a:ea typeface="Calibri"/>
                <a:cs typeface="Calibri"/>
                <a:sym typeface="Calibri"/>
              </a:rPr>
              <a:t>)</a:t>
            </a:r>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Calibri"/>
              <a:ea typeface="Calibri"/>
              <a:cs typeface="Calibri"/>
              <a:sym typeface="Calibri"/>
            </a:endParaRPr>
          </a:p>
          <a:p>
            <a:pPr indent="0" lvl="0" marL="50800" marR="0" rtl="0" algn="l">
              <a:lnSpc>
                <a:spcPct val="90000"/>
              </a:lnSpc>
              <a:spcBef>
                <a:spcPts val="1000"/>
              </a:spcBef>
              <a:spcAft>
                <a:spcPts val="0"/>
              </a:spcAft>
              <a:buClr>
                <a:schemeClr val="dk1"/>
              </a:buClr>
              <a:buSzPts val="2987"/>
              <a:buFont typeface="Arial"/>
              <a:buNone/>
            </a:pPr>
            <a:r>
              <a:t/>
            </a:r>
            <a:endParaRPr b="0" i="0" sz="1200" u="none" cap="none" strike="noStrike">
              <a:solidFill>
                <a:schemeClr val="dk1"/>
              </a:solidFill>
              <a:latin typeface="Calibri"/>
              <a:ea typeface="Calibri"/>
              <a:cs typeface="Calibri"/>
              <a:sym typeface="Calibri"/>
            </a:endParaRPr>
          </a:p>
          <a:p>
            <a:pPr indent="0" lvl="0" marL="50800" marR="0" rtl="0" algn="l">
              <a:lnSpc>
                <a:spcPct val="90000"/>
              </a:lnSpc>
              <a:spcBef>
                <a:spcPts val="1000"/>
              </a:spcBef>
              <a:spcAft>
                <a:spcPts val="0"/>
              </a:spcAft>
              <a:buClr>
                <a:schemeClr val="dk1"/>
              </a:buClr>
              <a:buSzPts val="2987"/>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38"/>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FH Münster/ iSuN Kastrup und Kuhlmeyer</a:t>
            </a:r>
            <a:endParaRPr/>
          </a:p>
        </p:txBody>
      </p:sp>
      <p:sp>
        <p:nvSpPr>
          <p:cNvPr id="93" name="Google Shape;93;p38"/>
          <p:cNvSpPr txBox="1"/>
          <p:nvPr>
            <p:ph idx="1" type="subTitle"/>
          </p:nvPr>
        </p:nvSpPr>
        <p:spPr>
          <a:xfrm>
            <a:off x="312928" y="3602038"/>
            <a:ext cx="8278368"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1000"/>
              </a:spcBef>
              <a:spcAft>
                <a:spcPts val="0"/>
              </a:spcAft>
              <a:buSzPts val="2800"/>
              <a:buNone/>
            </a:pPr>
            <a:r>
              <a:rPr lang="de-DE"/>
              <a:t>Begleitmaterial zum Projekt PA-BBNE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1b72b2fe6ea_0_0"/>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84" name="Google Shape;184;g1b72b2fe6ea_0_0"/>
          <p:cNvSpPr txBox="1"/>
          <p:nvPr>
            <p:ph type="title"/>
          </p:nvPr>
        </p:nvSpPr>
        <p:spPr>
          <a:xfrm>
            <a:off x="309751" y="621678"/>
            <a:ext cx="9000000" cy="5574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SzPct val="64516"/>
              <a:buNone/>
            </a:pPr>
            <a:r>
              <a:rPr b="1" lang="de-DE" sz="3100"/>
              <a:t>Literaturverzeichnis</a:t>
            </a:r>
            <a:br>
              <a:rPr b="1" lang="de-DE" sz="1800"/>
            </a:br>
            <a:br>
              <a:rPr b="1" lang="de-DE" sz="1600"/>
            </a:br>
            <a:endParaRPr b="1" sz="1600"/>
          </a:p>
        </p:txBody>
      </p:sp>
      <p:sp>
        <p:nvSpPr>
          <p:cNvPr id="185" name="Google Shape;185;g1b72b2fe6ea_0_0"/>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FH Münster/ iSuN Kastrup und Kuhlmeyer</a:t>
            </a:r>
            <a:endParaRPr/>
          </a:p>
        </p:txBody>
      </p:sp>
      <p:sp>
        <p:nvSpPr>
          <p:cNvPr id="186" name="Google Shape;186;g1b72b2fe6ea_0_0"/>
          <p:cNvSpPr txBox="1"/>
          <p:nvPr/>
        </p:nvSpPr>
        <p:spPr>
          <a:xfrm>
            <a:off x="3351213" y="6255500"/>
            <a:ext cx="3833700" cy="557100"/>
          </a:xfrm>
          <a:prstGeom prst="rect">
            <a:avLst/>
          </a:prstGeom>
          <a:noFill/>
          <a:ln>
            <a:noFill/>
          </a:ln>
        </p:spPr>
        <p:txBody>
          <a:bodyPr anchorCtr="0" anchor="ctr" bIns="45700" lIns="91425" spcFirstLastPara="1" rIns="91425" wrap="square" tIns="45700">
            <a:normAutofit/>
          </a:bodyPr>
          <a:lstStyle/>
          <a:p>
            <a:pPr indent="-233363" lvl="0" marL="233363" marR="0" rtl="0" algn="ctr">
              <a:lnSpc>
                <a:spcPct val="110000"/>
              </a:lnSpc>
              <a:spcBef>
                <a:spcPts val="0"/>
              </a:spcBef>
              <a:spcAft>
                <a:spcPts val="0"/>
              </a:spcAft>
              <a:buNone/>
            </a:pPr>
            <a:r>
              <a:rPr b="0" i="0" lang="de-DE" sz="1200" u="none" cap="none" strike="noStrike">
                <a:solidFill>
                  <a:schemeClr val="lt1"/>
                </a:solidFill>
                <a:latin typeface="Trebuchet MS"/>
                <a:ea typeface="Trebuchet MS"/>
                <a:cs typeface="Trebuchet MS"/>
                <a:sym typeface="Trebuchet MS"/>
              </a:rPr>
              <a:t>Nachhaltigkeitsorientierte Kompetenzen</a:t>
            </a:r>
            <a:endParaRPr b="0" i="0" sz="1400" u="none" cap="none" strike="noStrike">
              <a:solidFill>
                <a:srgbClr val="000000"/>
              </a:solidFill>
              <a:latin typeface="Trebuchet MS"/>
              <a:ea typeface="Trebuchet MS"/>
              <a:cs typeface="Trebuchet MS"/>
              <a:sym typeface="Trebuchet MS"/>
            </a:endParaRPr>
          </a:p>
        </p:txBody>
      </p:sp>
      <p:sp>
        <p:nvSpPr>
          <p:cNvPr id="187" name="Google Shape;187;g1b72b2fe6ea_0_0"/>
          <p:cNvSpPr txBox="1"/>
          <p:nvPr/>
        </p:nvSpPr>
        <p:spPr>
          <a:xfrm>
            <a:off x="309751" y="1611192"/>
            <a:ext cx="11414238" cy="397031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de-DE" sz="1200" u="none" cap="none" strike="noStrike">
                <a:solidFill>
                  <a:srgbClr val="000000"/>
                </a:solidFill>
                <a:latin typeface="Trebuchet MS"/>
                <a:ea typeface="Trebuchet MS"/>
                <a:cs typeface="Trebuchet MS"/>
                <a:sym typeface="Trebuchet MS"/>
              </a:rPr>
              <a:t>Casper, Marc; Schütt-Sayed, Sören; Vollmer, Thomas (2021): Nachhaltigkeitsbezogene Gestaltungskompetenz in kaufmännischen Berufen des Handels. In: Melzig, Christian; Kuhlmeier, Werner; Kretschmer, Susanne (Hrsg.): Berufsbildung für nachhaltige Entwicklung. Die Modellversuche 2015–2019 auf dem Weg vom Projekt zur Struktur. S. 179-199. </a:t>
            </a:r>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0" lang="de-DE" sz="1200" u="none" cap="none" strike="noStrike">
                <a:solidFill>
                  <a:srgbClr val="000000"/>
                </a:solidFill>
                <a:latin typeface="Trebuchet MS"/>
                <a:ea typeface="Trebuchet MS"/>
                <a:cs typeface="Trebuchet MS"/>
                <a:sym typeface="Trebuchet MS"/>
              </a:rPr>
              <a:t>Kähler, Anna-Franziska; Kastrup, Julia; Kuhlmeier, Werner; Nölle-Krug, Marie; Strotmann, Christina; Casper, Marc (2023): Lernprozesse in der Berufsausbildung nachhaltigkeitsorientiert gestalten. Ein Praxisleitfaden für Ausbilder/-innen lebensmittelproduzierender Berufe. Bonn.</a:t>
            </a:r>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0" lang="de-DE" sz="1200" u="none" cap="none" strike="noStrike">
                <a:solidFill>
                  <a:srgbClr val="000000"/>
                </a:solidFill>
                <a:latin typeface="Trebuchet MS"/>
                <a:ea typeface="Trebuchet MS"/>
                <a:cs typeface="Trebuchet MS"/>
                <a:sym typeface="Trebuchet MS"/>
              </a:rPr>
              <a:t>Kastrup, J.: Kuhlmeier, W.; Strotmann, C. (2021): Entwicklung nachhaltigkeitsbezogener Kompetenzen in der Ausbildung. In: Berufsbildung in Wissenschaft und Praxis, Heft 3, S. 24-27.</a:t>
            </a:r>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0" lang="de-DE" sz="1200" u="none" cap="none" strike="noStrike">
                <a:solidFill>
                  <a:srgbClr val="000000"/>
                </a:solidFill>
                <a:latin typeface="Trebuchet MS"/>
                <a:ea typeface="Trebuchet MS"/>
                <a:cs typeface="Trebuchet MS"/>
                <a:sym typeface="Trebuchet MS"/>
              </a:rPr>
              <a:t>KMK Kultusministerkonferenz (2021): Handreichung für die Erarbeitung von Rahmenlehrplänen der Kultusministerkonferenz für den berufsbezogenen Unterricht in der Berufsschule und ihre Abstimmung mit Ausbildungsordnungen des Bundes für anerkannte Ausbildungsberufe. Berlin.</a:t>
            </a:r>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0" lang="de-DE" sz="1200" u="none" cap="none" strike="noStrike">
                <a:solidFill>
                  <a:srgbClr val="000000"/>
                </a:solidFill>
                <a:latin typeface="Trebuchet MS"/>
                <a:ea typeface="Trebuchet MS"/>
                <a:cs typeface="Trebuchet MS"/>
                <a:sym typeface="Trebuchet MS"/>
              </a:rPr>
              <a:t>Roth, Heinrich (1971): Pädagogische Anthropologie Bd. II: Entwicklung und Erziehung. Hannover.</a:t>
            </a:r>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0" lang="de-DE" sz="1200" u="none" cap="none" strike="noStrike">
                <a:solidFill>
                  <a:srgbClr val="000000"/>
                </a:solidFill>
                <a:latin typeface="Trebuchet MS"/>
                <a:ea typeface="Trebuchet MS"/>
                <a:cs typeface="Trebuchet MS"/>
                <a:sym typeface="Trebuchet MS"/>
              </a:rPr>
              <a:t>Strotmann, Christina; Kastrup, Julia; Casper, Marc; Kuhlmeier, Werner; Nölle-Krug, Marie; Kähler, Anna-Franziska (2023): Ein Modell zur Strukturierung und Beschreibung nachhaltigkeitsbezogener Kompetenzen für Auszubildende in Lebensmittelhandwerk und –industrie. In: Ansmann, Moritz; Kastrup, Julia; Kuhlmeier, Werner (Hrsg.): Berufliche Handlungskompetenz für nachhaltige Entwicklung. Die Modellversuche in Lebensmittelhandwerk und -industrie. Bonn 2023, S. 159-179.</a:t>
            </a:r>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0" lang="de-DE" sz="1200" u="none" cap="none" strike="noStrike">
                <a:solidFill>
                  <a:srgbClr val="000000"/>
                </a:solidFill>
                <a:latin typeface="Trebuchet MS"/>
                <a:ea typeface="Trebuchet MS"/>
                <a:cs typeface="Trebuchet MS"/>
                <a:sym typeface="Trebuchet MS"/>
              </a:rPr>
              <a:t>Vereinte Nationen (o.J.): Ziele für nachhaltige Entwicklung. Online: </a:t>
            </a:r>
            <a:r>
              <a:rPr b="0" i="0" lang="de-DE" sz="1200" u="sng" cap="none" strike="noStrike">
                <a:solidFill>
                  <a:srgbClr val="000000"/>
                </a:solidFill>
                <a:latin typeface="Trebuchet MS"/>
                <a:ea typeface="Trebuchet MS"/>
                <a:cs typeface="Trebuchet MS"/>
                <a:sym typeface="Trebuchet MS"/>
                <a:hlinkClick r:id="rId3">
                  <a:extLst>
                    <a:ext uri="{A12FA001-AC4F-418D-AE19-62706E023703}">
                      <ahyp:hlinkClr val="tx"/>
                    </a:ext>
                  </a:extLst>
                </a:hlinkClick>
              </a:rPr>
              <a:t>https://unric.org/de/17ziele/</a:t>
            </a:r>
            <a:r>
              <a:rPr b="0" i="0" lang="de-DE" sz="1200" u="none" cap="none" strike="noStrike">
                <a:solidFill>
                  <a:srgbClr val="000000"/>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Trebuchet MS"/>
              <a:ea typeface="Trebuchet MS"/>
              <a:cs typeface="Trebuchet MS"/>
              <a:sym typeface="Trebuchet M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g29c723dd9bc_0_0"/>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Impressum</a:t>
            </a:r>
            <a:endParaRPr/>
          </a:p>
        </p:txBody>
      </p:sp>
      <p:sp>
        <p:nvSpPr>
          <p:cNvPr id="193" name="Google Shape;193;g29c723dd9bc_0_0"/>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rPr lang="de-DE"/>
              <a:t>Projektagentur BBNE</a:t>
            </a:r>
            <a:endParaRPr/>
          </a:p>
        </p:txBody>
      </p:sp>
      <p:sp>
        <p:nvSpPr>
          <p:cNvPr id="194" name="Google Shape;194;g29c723dd9bc_0_0"/>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195" name="Google Shape;195;g29c723dd9bc_0_0"/>
          <p:cNvSpPr txBox="1"/>
          <p:nvPr/>
        </p:nvSpPr>
        <p:spPr>
          <a:xfrm>
            <a:off x="360000" y="1489811"/>
            <a:ext cx="3752100" cy="2124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Merriweather"/>
                <a:ea typeface="Merriweather"/>
                <a:cs typeface="Merriweather"/>
                <a:sym typeface="Merriweather"/>
              </a:rPr>
              <a:t>Herausgeber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IZT - Institut für Zukunftsstudien und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Technologiebewertung gemeinnützige GmbH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Schopenhauerstr. 26, 14129 Berlin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www.izt.de</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Merriweather"/>
                <a:ea typeface="Merriweather"/>
                <a:cs typeface="Merriweather"/>
                <a:sym typeface="Merriweather"/>
              </a:rPr>
              <a:t>Projektleitung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Dr. Michael Scharp</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Forschungsleiter Bildung und </a:t>
            </a:r>
            <a:br>
              <a:rPr b="0" i="0" lang="de-DE" sz="1200" u="none" cap="none" strike="noStrike">
                <a:solidFill>
                  <a:srgbClr val="000000"/>
                </a:solidFill>
                <a:latin typeface="Merriweather"/>
                <a:ea typeface="Merriweather"/>
                <a:cs typeface="Merriweather"/>
                <a:sym typeface="Merriweather"/>
              </a:rPr>
            </a:br>
            <a:r>
              <a:rPr b="0" i="0" lang="de-DE" sz="1200" u="none" cap="none" strike="noStrike">
                <a:solidFill>
                  <a:srgbClr val="000000"/>
                </a:solidFill>
                <a:latin typeface="Merriweather"/>
                <a:ea typeface="Merriweather"/>
                <a:cs typeface="Merriweather"/>
                <a:sym typeface="Merriweather"/>
              </a:rPr>
              <a:t>Digitale Medien am IZT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m.scharp@izt.de | T 030 80 30 88-14</a:t>
            </a:r>
            <a:endParaRPr b="0" i="0" sz="1400" u="none" cap="none" strike="noStrike">
              <a:solidFill>
                <a:srgbClr val="000000"/>
              </a:solidFill>
              <a:latin typeface="Arial"/>
              <a:ea typeface="Arial"/>
              <a:cs typeface="Arial"/>
              <a:sym typeface="Arial"/>
            </a:endParaRPr>
          </a:p>
        </p:txBody>
      </p:sp>
      <p:pic>
        <p:nvPicPr>
          <p:cNvPr id="196" name="Google Shape;196;g29c723dd9bc_0_0"/>
          <p:cNvPicPr preferRelativeResize="0"/>
          <p:nvPr/>
        </p:nvPicPr>
        <p:blipFill rotWithShape="1">
          <a:blip r:embed="rId3">
            <a:alphaModFix/>
          </a:blip>
          <a:srcRect b="0" l="0" r="0" t="0"/>
          <a:stretch/>
        </p:blipFill>
        <p:spPr>
          <a:xfrm>
            <a:off x="8658174" y="4407220"/>
            <a:ext cx="2817936" cy="1156076"/>
          </a:xfrm>
          <a:prstGeom prst="rect">
            <a:avLst/>
          </a:prstGeom>
          <a:noFill/>
          <a:ln>
            <a:noFill/>
          </a:ln>
        </p:spPr>
      </p:pic>
      <p:sp>
        <p:nvSpPr>
          <p:cNvPr id="197" name="Google Shape;197;g29c723dd9bc_0_0"/>
          <p:cNvSpPr txBox="1"/>
          <p:nvPr/>
        </p:nvSpPr>
        <p:spPr>
          <a:xfrm>
            <a:off x="4360250" y="1592402"/>
            <a:ext cx="7328100" cy="2124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Dieser Bericht wurde im Rahmen des Projekts „Projektagentur Berufliche Bildung für Nachhaltige Entwicklung“ (PA-BBNE) des Partnernetzwerkes Berufliche Bildung (PNBB) am IZT“ erstellt und mit Mitteln des Bundesministeriums für Bildung und Forschung unter dem Förderkennzeichen 01JO2204 gefördert. Die Verantwortung der Veröffentlichung liegt bei den Autorinnen und Autoren.</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Dieses Bildungsmaterial berücksichtigt die Gütekriterien für digitale BNE-Materialien gemäß Beschluss der Nationalen Plattform BNE vom 09. Dezember 2022.Quelle: BNE-Portal. </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Online unter: </a:t>
            </a:r>
            <a:r>
              <a:rPr b="0" i="0" lang="de-DE" sz="1200" u="sng" cap="none" strike="noStrike">
                <a:solidFill>
                  <a:srgbClr val="000000"/>
                </a:solidFill>
                <a:latin typeface="Merriweather"/>
                <a:ea typeface="Merriweather"/>
                <a:cs typeface="Merriweather"/>
                <a:sym typeface="Merriweather"/>
                <a:hlinkClick r:id="rId4">
                  <a:extLst>
                    <a:ext uri="{A12FA001-AC4F-418D-AE19-62706E023703}">
                      <ahyp:hlinkClr val="tx"/>
                    </a:ext>
                  </a:extLst>
                </a:hlinkClick>
              </a:rPr>
              <a:t>https://www.bne-portal.de/bne/de/bundesweit/gremien /nationale-plattform/nationale-plattform.html</a:t>
            </a:r>
            <a:r>
              <a:rPr b="0" i="0" lang="de-DE" sz="1200" u="none" cap="none" strike="noStrike">
                <a:solidFill>
                  <a:srgbClr val="000000"/>
                </a:solidFill>
                <a:latin typeface="Merriweather"/>
                <a:ea typeface="Merriweather"/>
                <a:cs typeface="Merriweather"/>
                <a:sym typeface="Merriweather"/>
              </a:rPr>
              <a:t> </a:t>
            </a:r>
            <a:endParaRPr b="0" i="0" sz="1400" u="none" cap="none" strike="noStrike">
              <a:solidFill>
                <a:srgbClr val="000000"/>
              </a:solidFill>
              <a:latin typeface="Arial"/>
              <a:ea typeface="Arial"/>
              <a:cs typeface="Arial"/>
              <a:sym typeface="Arial"/>
            </a:endParaRPr>
          </a:p>
        </p:txBody>
      </p:sp>
      <p:pic>
        <p:nvPicPr>
          <p:cNvPr id="198" name="Google Shape;198;g29c723dd9bc_0_0"/>
          <p:cNvPicPr preferRelativeResize="0"/>
          <p:nvPr/>
        </p:nvPicPr>
        <p:blipFill rotWithShape="1">
          <a:blip r:embed="rId5">
            <a:alphaModFix/>
          </a:blip>
          <a:srcRect b="0" l="0" r="0" t="0"/>
          <a:stretch/>
        </p:blipFill>
        <p:spPr>
          <a:xfrm>
            <a:off x="4360250" y="4486936"/>
            <a:ext cx="2226311" cy="1000315"/>
          </a:xfrm>
          <a:prstGeom prst="rect">
            <a:avLst/>
          </a:prstGeom>
          <a:noFill/>
          <a:ln>
            <a:noFill/>
          </a:ln>
        </p:spPr>
      </p:pic>
      <p:pic>
        <p:nvPicPr>
          <p:cNvPr id="199" name="Google Shape;199;g29c723dd9bc_0_0"/>
          <p:cNvPicPr preferRelativeResize="0"/>
          <p:nvPr/>
        </p:nvPicPr>
        <p:blipFill rotWithShape="1">
          <a:blip r:embed="rId6">
            <a:alphaModFix/>
          </a:blip>
          <a:srcRect b="0" l="0" r="0" t="0"/>
          <a:stretch/>
        </p:blipFill>
        <p:spPr>
          <a:xfrm>
            <a:off x="389449" y="4198429"/>
            <a:ext cx="2226312" cy="155091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g20679213b66_1_10"/>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00" name="Google Shape;100;g20679213b66_1_10"/>
          <p:cNvSpPr txBox="1"/>
          <p:nvPr>
            <p:ph type="title"/>
          </p:nvPr>
        </p:nvSpPr>
        <p:spPr>
          <a:xfrm>
            <a:off x="360000" y="521335"/>
            <a:ext cx="9000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00000"/>
              </a:buClr>
              <a:buSzPts val="1800"/>
              <a:buFont typeface="Calibri"/>
              <a:buNone/>
            </a:pPr>
            <a:r>
              <a:rPr b="1" lang="de-DE" sz="2800"/>
              <a:t>Nachhaltigkeitsorientierte berufliche Handlungskompetenz - Begriffsklärung</a:t>
            </a:r>
            <a:endParaRPr b="1" sz="2800"/>
          </a:p>
        </p:txBody>
      </p:sp>
      <p:sp>
        <p:nvSpPr>
          <p:cNvPr id="101" name="Google Shape;101;g20679213b66_1_10"/>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FH Münster/ iSuN Kastrup und Kuhlmeyer</a:t>
            </a:r>
            <a:endParaRPr/>
          </a:p>
        </p:txBody>
      </p:sp>
      <p:sp>
        <p:nvSpPr>
          <p:cNvPr id="102" name="Google Shape;102;g20679213b66_1_10"/>
          <p:cNvSpPr txBox="1"/>
          <p:nvPr/>
        </p:nvSpPr>
        <p:spPr>
          <a:xfrm>
            <a:off x="3351213" y="6255500"/>
            <a:ext cx="3833700" cy="557100"/>
          </a:xfrm>
          <a:prstGeom prst="rect">
            <a:avLst/>
          </a:prstGeom>
          <a:noFill/>
          <a:ln>
            <a:noFill/>
          </a:ln>
        </p:spPr>
        <p:txBody>
          <a:bodyPr anchorCtr="0" anchor="ctr" bIns="45700" lIns="91425" spcFirstLastPara="1" rIns="91425" wrap="square" tIns="45700">
            <a:normAutofit/>
          </a:bodyPr>
          <a:lstStyle/>
          <a:p>
            <a:pPr indent="-233363" lvl="0" marL="233363" marR="0" rtl="0" algn="ctr">
              <a:lnSpc>
                <a:spcPct val="110000"/>
              </a:lnSpc>
              <a:spcBef>
                <a:spcPts val="0"/>
              </a:spcBef>
              <a:spcAft>
                <a:spcPts val="0"/>
              </a:spcAft>
              <a:buNone/>
            </a:pPr>
            <a:r>
              <a:rPr b="0" i="0" lang="de-DE" sz="1200" u="none" cap="none" strike="noStrike">
                <a:solidFill>
                  <a:schemeClr val="lt1"/>
                </a:solidFill>
                <a:latin typeface="Trebuchet MS"/>
                <a:ea typeface="Trebuchet MS"/>
                <a:cs typeface="Trebuchet MS"/>
                <a:sym typeface="Trebuchet MS"/>
              </a:rPr>
              <a:t>Nachhaltigkeitsorientierte Kompetenzen</a:t>
            </a:r>
            <a:endParaRPr b="0" i="0" sz="1400" u="none" cap="none" strike="noStrike">
              <a:solidFill>
                <a:srgbClr val="000000"/>
              </a:solidFill>
              <a:latin typeface="Trebuchet MS"/>
              <a:ea typeface="Trebuchet MS"/>
              <a:cs typeface="Trebuchet MS"/>
              <a:sym typeface="Trebuchet MS"/>
            </a:endParaRPr>
          </a:p>
        </p:txBody>
      </p:sp>
      <p:sp>
        <p:nvSpPr>
          <p:cNvPr id="103" name="Google Shape;103;g20679213b66_1_10"/>
          <p:cNvSpPr txBox="1"/>
          <p:nvPr/>
        </p:nvSpPr>
        <p:spPr>
          <a:xfrm>
            <a:off x="477491" y="1813407"/>
            <a:ext cx="10752794" cy="2800767"/>
          </a:xfrm>
          <a:prstGeom prst="rect">
            <a:avLst/>
          </a:prstGeom>
          <a:solidFill>
            <a:schemeClr val="lt1"/>
          </a:solidFill>
          <a:ln cap="flat" cmpd="sng" w="9525">
            <a:solidFill>
              <a:srgbClr val="BFBFBF"/>
            </a:solidFill>
            <a:prstDash val="dash"/>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1" sz="20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1" lang="de-DE" sz="2000" u="none" cap="none" strike="noStrike">
                <a:solidFill>
                  <a:srgbClr val="000000"/>
                </a:solidFill>
                <a:latin typeface="Trebuchet MS"/>
                <a:ea typeface="Trebuchet MS"/>
                <a:cs typeface="Trebuchet MS"/>
                <a:sym typeface="Trebuchet MS"/>
              </a:rPr>
              <a:t>Eine nachhaltigkeitsorientierte berufliche Handlungskompetenz ist die </a:t>
            </a:r>
            <a:r>
              <a:rPr b="0" i="1" lang="de-DE" sz="2000" u="none" cap="none" strike="noStrike">
                <a:solidFill>
                  <a:srgbClr val="000000"/>
                </a:solidFill>
                <a:latin typeface="Trebuchet MS"/>
                <a:ea typeface="Trebuchet MS"/>
                <a:cs typeface="Trebuchet MS"/>
                <a:sym typeface="Trebuchet MS"/>
              </a:rPr>
              <a:t>B</a:t>
            </a:r>
            <a:r>
              <a:rPr b="0" i="1" lang="de-DE" sz="2000" u="none" cap="none" strike="noStrike">
                <a:solidFill>
                  <a:srgbClr val="000000"/>
                </a:solidFill>
                <a:latin typeface="Trebuchet MS"/>
                <a:ea typeface="Trebuchet MS"/>
                <a:cs typeface="Trebuchet MS"/>
                <a:sym typeface="Trebuchet MS"/>
              </a:rPr>
              <a:t>ereitschaft und Befähigung des Einzelnen </a:t>
            </a:r>
            <a:r>
              <a:rPr b="1" i="1" lang="de-DE" sz="2000" u="none" cap="none" strike="noStrike">
                <a:solidFill>
                  <a:srgbClr val="000000"/>
                </a:solidFill>
                <a:latin typeface="Trebuchet MS"/>
                <a:ea typeface="Trebuchet MS"/>
                <a:cs typeface="Trebuchet MS"/>
                <a:sym typeface="Trebuchet MS"/>
              </a:rPr>
              <a:t>in beruflichen Situationen </a:t>
            </a:r>
            <a:r>
              <a:rPr b="0" i="1" lang="de-DE" sz="2000" u="none" cap="none" strike="noStrike">
                <a:solidFill>
                  <a:srgbClr val="000000"/>
                </a:solidFill>
                <a:latin typeface="Trebuchet MS"/>
                <a:ea typeface="Trebuchet MS"/>
                <a:cs typeface="Trebuchet MS"/>
                <a:sym typeface="Trebuchet MS"/>
              </a:rPr>
              <a:t>bezogen auf ein </a:t>
            </a:r>
            <a:r>
              <a:rPr b="1" i="1" lang="de-DE" sz="2000" u="none" cap="none" strike="noStrike">
                <a:solidFill>
                  <a:srgbClr val="000000"/>
                </a:solidFill>
                <a:latin typeface="Trebuchet MS"/>
                <a:ea typeface="Trebuchet MS"/>
                <a:cs typeface="Trebuchet MS"/>
                <a:sym typeface="Trebuchet MS"/>
              </a:rPr>
              <a:t>Sach</a:t>
            </a:r>
            <a:r>
              <a:rPr b="0" i="1" lang="de-DE" sz="2000" u="none" cap="none" strike="noStrike">
                <a:solidFill>
                  <a:srgbClr val="000000"/>
                </a:solidFill>
                <a:latin typeface="Trebuchet MS"/>
                <a:ea typeface="Trebuchet MS"/>
                <a:cs typeface="Trebuchet MS"/>
                <a:sym typeface="Trebuchet MS"/>
              </a:rPr>
              <a:t>gebiet im Sinne der Nachhaltigkeit urteils- und handlungsfähig zu sein, mit anderen gemeinsam nachhaltig und </a:t>
            </a:r>
            <a:r>
              <a:rPr b="1" i="1" lang="de-DE" sz="2000" u="none" cap="none" strike="noStrike">
                <a:solidFill>
                  <a:srgbClr val="000000"/>
                </a:solidFill>
                <a:latin typeface="Trebuchet MS"/>
                <a:ea typeface="Trebuchet MS"/>
                <a:cs typeface="Trebuchet MS"/>
                <a:sym typeface="Trebuchet MS"/>
              </a:rPr>
              <a:t>sozial</a:t>
            </a:r>
            <a:r>
              <a:rPr b="0" i="1" lang="de-DE" sz="2000" u="none" cap="none" strike="noStrike">
                <a:solidFill>
                  <a:srgbClr val="000000"/>
                </a:solidFill>
                <a:latin typeface="Trebuchet MS"/>
                <a:ea typeface="Trebuchet MS"/>
                <a:cs typeface="Trebuchet MS"/>
                <a:sym typeface="Trebuchet MS"/>
              </a:rPr>
              <a:t> verantwortlich im Beruf handeln zu können sowie über ein berufliches </a:t>
            </a:r>
            <a:r>
              <a:rPr b="1" i="1" lang="de-DE" sz="2000" u="none" cap="none" strike="noStrike">
                <a:solidFill>
                  <a:srgbClr val="000000"/>
                </a:solidFill>
                <a:latin typeface="Trebuchet MS"/>
                <a:ea typeface="Trebuchet MS"/>
                <a:cs typeface="Trebuchet MS"/>
                <a:sym typeface="Trebuchet MS"/>
              </a:rPr>
              <a:t>Selbst</a:t>
            </a:r>
            <a:r>
              <a:rPr b="0" i="1" lang="de-DE" sz="2000" u="none" cap="none" strike="noStrike">
                <a:solidFill>
                  <a:srgbClr val="000000"/>
                </a:solidFill>
                <a:latin typeface="Trebuchet MS"/>
                <a:ea typeface="Trebuchet MS"/>
                <a:cs typeface="Trebuchet MS"/>
                <a:sym typeface="Trebuchet MS"/>
              </a:rPr>
              <a:t>verständnis zu verfügen, das die eigene Verantwortung für eine nachhaltige Entwicklung einschließt.</a:t>
            </a:r>
            <a:endParaRPr/>
          </a:p>
          <a:p>
            <a:pPr indent="0" lvl="0" marL="0" marR="0" rtl="0" algn="l">
              <a:lnSpc>
                <a:spcPct val="100000"/>
              </a:lnSpc>
              <a:spcBef>
                <a:spcPts val="0"/>
              </a:spcBef>
              <a:spcAft>
                <a:spcPts val="0"/>
              </a:spcAft>
              <a:buNone/>
            </a:pPr>
            <a:r>
              <a:t/>
            </a:r>
            <a:endParaRPr b="0" i="1" sz="8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0" lang="de-DE" sz="1400" u="none" cap="none" strike="noStrike">
                <a:solidFill>
                  <a:srgbClr val="000000"/>
                </a:solidFill>
                <a:latin typeface="Trebuchet MS"/>
                <a:ea typeface="Trebuchet MS"/>
                <a:cs typeface="Trebuchet MS"/>
                <a:sym typeface="Trebuchet MS"/>
              </a:rPr>
              <a:t>(Begriffsbestimmung in Anlehnung an die Definition beruflicher Handlungskompetenz durch die KMK 2021)</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 Arial"/>
              <a:ea typeface=" Arial"/>
              <a:cs typeface=" Arial"/>
              <a:sym typeface=" 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g2088601a04d_1_0"/>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10" name="Google Shape;110;g2088601a04d_1_0"/>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FH Münster/ iSuN Kastrup und Kuhlmeyer</a:t>
            </a:r>
            <a:endParaRPr/>
          </a:p>
        </p:txBody>
      </p:sp>
      <p:sp>
        <p:nvSpPr>
          <p:cNvPr id="111" name="Google Shape;111;g2088601a04d_1_0"/>
          <p:cNvSpPr txBox="1"/>
          <p:nvPr/>
        </p:nvSpPr>
        <p:spPr>
          <a:xfrm>
            <a:off x="3351213" y="6255500"/>
            <a:ext cx="3833700" cy="557100"/>
          </a:xfrm>
          <a:prstGeom prst="rect">
            <a:avLst/>
          </a:prstGeom>
          <a:noFill/>
          <a:ln>
            <a:noFill/>
          </a:ln>
        </p:spPr>
        <p:txBody>
          <a:bodyPr anchorCtr="0" anchor="ctr" bIns="45700" lIns="91425" spcFirstLastPara="1" rIns="91425" wrap="square" tIns="45700">
            <a:normAutofit/>
          </a:bodyPr>
          <a:lstStyle/>
          <a:p>
            <a:pPr indent="-233363" lvl="0" marL="233363" marR="0" rtl="0" algn="ctr">
              <a:lnSpc>
                <a:spcPct val="110000"/>
              </a:lnSpc>
              <a:spcBef>
                <a:spcPts val="0"/>
              </a:spcBef>
              <a:spcAft>
                <a:spcPts val="0"/>
              </a:spcAft>
              <a:buNone/>
            </a:pPr>
            <a:r>
              <a:rPr b="0" i="0" lang="de-DE" sz="1200" u="none" cap="none" strike="noStrike">
                <a:solidFill>
                  <a:schemeClr val="lt1"/>
                </a:solidFill>
                <a:latin typeface="Trebuchet MS"/>
                <a:ea typeface="Trebuchet MS"/>
                <a:cs typeface="Trebuchet MS"/>
                <a:sym typeface="Trebuchet MS"/>
              </a:rPr>
              <a:t>Nachhaltigkeitsorientierte Kompetenzen</a:t>
            </a:r>
            <a:endParaRPr b="0" i="0" sz="1400" u="none" cap="none" strike="noStrike">
              <a:solidFill>
                <a:srgbClr val="000000"/>
              </a:solidFill>
              <a:latin typeface="Trebuchet MS"/>
              <a:ea typeface="Trebuchet MS"/>
              <a:cs typeface="Trebuchet MS"/>
              <a:sym typeface="Trebuchet MS"/>
            </a:endParaRPr>
          </a:p>
        </p:txBody>
      </p:sp>
      <p:sp>
        <p:nvSpPr>
          <p:cNvPr id="112" name="Google Shape;112;g2088601a04d_1_0"/>
          <p:cNvSpPr txBox="1"/>
          <p:nvPr/>
        </p:nvSpPr>
        <p:spPr>
          <a:xfrm>
            <a:off x="431309" y="1600970"/>
            <a:ext cx="10752794" cy="2800767"/>
          </a:xfrm>
          <a:prstGeom prst="rect">
            <a:avLst/>
          </a:prstGeom>
          <a:noFill/>
          <a:ln cap="flat" cmpd="sng" w="9525">
            <a:solidFill>
              <a:srgbClr val="BFBFBF"/>
            </a:solidFill>
            <a:prstDash val="lgDash"/>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1" sz="20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1" lang="de-DE" sz="2000" u="none" cap="none" strike="noStrike">
                <a:solidFill>
                  <a:srgbClr val="000000"/>
                </a:solidFill>
                <a:latin typeface="Trebuchet MS"/>
                <a:ea typeface="Trebuchet MS"/>
                <a:cs typeface="Trebuchet MS"/>
                <a:sym typeface="Trebuchet MS"/>
              </a:rPr>
              <a:t>Eine nachhaltigkeitsorientierte berufliche Handlungskompetenz ist die </a:t>
            </a:r>
            <a:r>
              <a:rPr b="0" i="1" lang="de-DE" sz="2000" u="none" cap="none" strike="noStrike">
                <a:solidFill>
                  <a:srgbClr val="000000"/>
                </a:solidFill>
                <a:latin typeface="Trebuchet MS"/>
                <a:ea typeface="Trebuchet MS"/>
                <a:cs typeface="Trebuchet MS"/>
                <a:sym typeface="Trebuchet MS"/>
              </a:rPr>
              <a:t>B</a:t>
            </a:r>
            <a:r>
              <a:rPr b="0" i="1" lang="de-DE" sz="2000" u="none" cap="none" strike="noStrike">
                <a:solidFill>
                  <a:srgbClr val="000000"/>
                </a:solidFill>
                <a:latin typeface="Trebuchet MS"/>
                <a:ea typeface="Trebuchet MS"/>
                <a:cs typeface="Trebuchet MS"/>
                <a:sym typeface="Trebuchet MS"/>
              </a:rPr>
              <a:t>ereitschaft und Befähigung des Einzelnen </a:t>
            </a:r>
            <a:r>
              <a:rPr b="1" i="1" lang="de-DE" sz="2000" u="none" cap="none" strike="noStrike">
                <a:solidFill>
                  <a:srgbClr val="000000"/>
                </a:solidFill>
                <a:highlight>
                  <a:srgbClr val="FFFF00"/>
                </a:highlight>
                <a:latin typeface="Trebuchet MS"/>
                <a:ea typeface="Trebuchet MS"/>
                <a:cs typeface="Trebuchet MS"/>
                <a:sym typeface="Trebuchet MS"/>
              </a:rPr>
              <a:t>in beruflichen Situationen</a:t>
            </a:r>
            <a:r>
              <a:rPr b="1" i="1" lang="de-DE" sz="2000" u="none" cap="none" strike="noStrike">
                <a:solidFill>
                  <a:srgbClr val="000000"/>
                </a:solidFill>
                <a:latin typeface="Trebuchet MS"/>
                <a:ea typeface="Trebuchet MS"/>
                <a:cs typeface="Trebuchet MS"/>
                <a:sym typeface="Trebuchet MS"/>
              </a:rPr>
              <a:t> </a:t>
            </a:r>
            <a:r>
              <a:rPr b="0" i="1" lang="de-DE" sz="2000" u="none" cap="none" strike="noStrike">
                <a:solidFill>
                  <a:srgbClr val="000000"/>
                </a:solidFill>
                <a:latin typeface="Trebuchet MS"/>
                <a:ea typeface="Trebuchet MS"/>
                <a:cs typeface="Trebuchet MS"/>
                <a:sym typeface="Trebuchet MS"/>
              </a:rPr>
              <a:t>bezogen auf ein </a:t>
            </a:r>
            <a:r>
              <a:rPr b="1" i="1" lang="de-DE" sz="2000" u="none" cap="none" strike="noStrike">
                <a:solidFill>
                  <a:srgbClr val="000000"/>
                </a:solidFill>
                <a:highlight>
                  <a:srgbClr val="00FF00"/>
                </a:highlight>
                <a:latin typeface="Trebuchet MS"/>
                <a:ea typeface="Trebuchet MS"/>
                <a:cs typeface="Trebuchet MS"/>
                <a:sym typeface="Trebuchet MS"/>
              </a:rPr>
              <a:t>Sach</a:t>
            </a:r>
            <a:r>
              <a:rPr b="0" i="1" lang="de-DE" sz="2000" u="none" cap="none" strike="noStrike">
                <a:solidFill>
                  <a:srgbClr val="000000"/>
                </a:solidFill>
                <a:latin typeface="Trebuchet MS"/>
                <a:ea typeface="Trebuchet MS"/>
                <a:cs typeface="Trebuchet MS"/>
                <a:sym typeface="Trebuchet MS"/>
              </a:rPr>
              <a:t>gebiet im Sinne der Nachhaltigkeit urteils- und handlungsfähig zu sein, mit anderen gemeinsam nachhaltig und </a:t>
            </a:r>
            <a:r>
              <a:rPr b="1" i="1" lang="de-DE" sz="2000" u="none" cap="none" strike="noStrike">
                <a:solidFill>
                  <a:srgbClr val="000000"/>
                </a:solidFill>
                <a:highlight>
                  <a:srgbClr val="00FF00"/>
                </a:highlight>
                <a:latin typeface="Trebuchet MS"/>
                <a:ea typeface="Trebuchet MS"/>
                <a:cs typeface="Trebuchet MS"/>
                <a:sym typeface="Trebuchet MS"/>
              </a:rPr>
              <a:t>sozial</a:t>
            </a:r>
            <a:r>
              <a:rPr b="1" i="1" lang="de-DE" sz="2000" u="none" cap="none" strike="noStrike">
                <a:solidFill>
                  <a:srgbClr val="000000"/>
                </a:solidFill>
                <a:latin typeface="Trebuchet MS"/>
                <a:ea typeface="Trebuchet MS"/>
                <a:cs typeface="Trebuchet MS"/>
                <a:sym typeface="Trebuchet MS"/>
              </a:rPr>
              <a:t> </a:t>
            </a:r>
            <a:r>
              <a:rPr b="0" i="1" lang="de-DE" sz="2000" u="none" cap="none" strike="noStrike">
                <a:solidFill>
                  <a:srgbClr val="000000"/>
                </a:solidFill>
                <a:latin typeface="Trebuchet MS"/>
                <a:ea typeface="Trebuchet MS"/>
                <a:cs typeface="Trebuchet MS"/>
                <a:sym typeface="Trebuchet MS"/>
              </a:rPr>
              <a:t>verantwortlich im Beruf handeln zu können sowie über ein berufliches </a:t>
            </a:r>
            <a:r>
              <a:rPr b="1" i="1" lang="de-DE" sz="2000" u="none" cap="none" strike="noStrike">
                <a:solidFill>
                  <a:srgbClr val="000000"/>
                </a:solidFill>
                <a:highlight>
                  <a:srgbClr val="00FF00"/>
                </a:highlight>
                <a:latin typeface="Trebuchet MS"/>
                <a:ea typeface="Trebuchet MS"/>
                <a:cs typeface="Trebuchet MS"/>
                <a:sym typeface="Trebuchet MS"/>
              </a:rPr>
              <a:t>Selbst</a:t>
            </a:r>
            <a:r>
              <a:rPr b="0" i="1" lang="de-DE" sz="2000" u="none" cap="none" strike="noStrike">
                <a:solidFill>
                  <a:srgbClr val="000000"/>
                </a:solidFill>
                <a:latin typeface="Trebuchet MS"/>
                <a:ea typeface="Trebuchet MS"/>
                <a:cs typeface="Trebuchet MS"/>
                <a:sym typeface="Trebuchet MS"/>
              </a:rPr>
              <a:t>verständnis zu verfügen, das die eigene Verantwortung für eine nachhaltige Entwicklung einschließt.</a:t>
            </a:r>
            <a:endParaRPr/>
          </a:p>
          <a:p>
            <a:pPr indent="0" lvl="0" marL="0" marR="0" rtl="0" algn="l">
              <a:lnSpc>
                <a:spcPct val="100000"/>
              </a:lnSpc>
              <a:spcBef>
                <a:spcPts val="0"/>
              </a:spcBef>
              <a:spcAft>
                <a:spcPts val="0"/>
              </a:spcAft>
              <a:buNone/>
            </a:pPr>
            <a:r>
              <a:t/>
            </a:r>
            <a:endParaRPr b="0" i="1" sz="8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0" lang="de-DE" sz="1400" u="none" cap="none" strike="noStrike">
                <a:solidFill>
                  <a:srgbClr val="000000"/>
                </a:solidFill>
                <a:latin typeface="Trebuchet MS"/>
                <a:ea typeface="Trebuchet MS"/>
                <a:cs typeface="Trebuchet MS"/>
                <a:sym typeface="Trebuchet MS"/>
              </a:rPr>
              <a:t>(Begriffsbestimmung in Anlehnung an die Definition beruflicher Handlungskompetenz durch die KMK 2021)</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 Arial"/>
              <a:ea typeface=" Arial"/>
              <a:cs typeface=" Arial"/>
              <a:sym typeface=" Arial"/>
            </a:endParaRPr>
          </a:p>
        </p:txBody>
      </p:sp>
      <p:sp>
        <p:nvSpPr>
          <p:cNvPr id="113" name="Google Shape;113;g2088601a04d_1_0"/>
          <p:cNvSpPr txBox="1"/>
          <p:nvPr/>
        </p:nvSpPr>
        <p:spPr>
          <a:xfrm>
            <a:off x="619501" y="4589250"/>
            <a:ext cx="10752794" cy="95410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de-DE" sz="1400" u="none" cap="none" strike="noStrike">
                <a:solidFill>
                  <a:srgbClr val="000000"/>
                </a:solidFill>
                <a:latin typeface="Arial"/>
                <a:ea typeface="Arial"/>
                <a:cs typeface="Arial"/>
                <a:sym typeface="Arial"/>
              </a:rPr>
              <a:t>Zur Bestimmung von Kompetenzen gilt es also</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400"/>
              <a:buFont typeface="Arial"/>
              <a:buChar char="-"/>
            </a:pPr>
            <a:r>
              <a:rPr b="0" i="0" lang="de-DE" sz="1400" u="none" cap="none" strike="noStrike">
                <a:solidFill>
                  <a:srgbClr val="000000"/>
                </a:solidFill>
                <a:highlight>
                  <a:srgbClr val="FFFF00"/>
                </a:highlight>
                <a:latin typeface="Arial"/>
                <a:ea typeface="Arial"/>
                <a:cs typeface="Arial"/>
                <a:sym typeface="Arial"/>
              </a:rPr>
              <a:t>relevante berufliche Handlungssituationen zu identifizieren</a:t>
            </a:r>
            <a:endParaRPr/>
          </a:p>
          <a:p>
            <a:pPr indent="-285750" lvl="0" marL="285750" marR="0" rtl="0" algn="l">
              <a:lnSpc>
                <a:spcPct val="100000"/>
              </a:lnSpc>
              <a:spcBef>
                <a:spcPts val="0"/>
              </a:spcBef>
              <a:spcAft>
                <a:spcPts val="0"/>
              </a:spcAft>
              <a:buClr>
                <a:srgbClr val="000000"/>
              </a:buClr>
              <a:buSzPts val="1400"/>
              <a:buFont typeface="Arial"/>
              <a:buChar char="-"/>
            </a:pPr>
            <a:r>
              <a:rPr b="0" i="0" lang="de-DE" sz="1400" u="none" cap="none" strike="noStrike">
                <a:solidFill>
                  <a:srgbClr val="000000"/>
                </a:solidFill>
                <a:highlight>
                  <a:srgbClr val="00FF00"/>
                </a:highlight>
                <a:latin typeface="Arial"/>
                <a:ea typeface="Arial"/>
                <a:cs typeface="Arial"/>
                <a:sym typeface="Arial"/>
              </a:rPr>
              <a:t>Ziele in Bezug auf eine Sach-, Sozial- und Selbstkompetenz zu benennen </a:t>
            </a:r>
            <a:endParaRPr/>
          </a:p>
        </p:txBody>
      </p:sp>
      <p:sp>
        <p:nvSpPr>
          <p:cNvPr id="114" name="Google Shape;114;g2088601a04d_1_0"/>
          <p:cNvSpPr txBox="1"/>
          <p:nvPr/>
        </p:nvSpPr>
        <p:spPr>
          <a:xfrm>
            <a:off x="360000" y="521335"/>
            <a:ext cx="9000000" cy="5574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Calibri"/>
              <a:buNone/>
            </a:pPr>
            <a:r>
              <a:rPr b="1" i="0" lang="de-DE" sz="2800" u="none" cap="none" strike="noStrike">
                <a:solidFill>
                  <a:schemeClr val="dk1"/>
                </a:solidFill>
                <a:latin typeface="Trebuchet MS"/>
                <a:ea typeface="Trebuchet MS"/>
                <a:cs typeface="Trebuchet MS"/>
                <a:sym typeface="Trebuchet MS"/>
              </a:rPr>
              <a:t>Nachhaltigkeitsorientierte berufliche Handlungskompetenz - Begriffsklärung</a:t>
            </a:r>
            <a:endParaRPr b="1" i="0" sz="2800" u="none" cap="none" strike="noStrike">
              <a:solidFill>
                <a:schemeClr val="dk1"/>
              </a:solidFill>
              <a:latin typeface="Trebuchet MS"/>
              <a:ea typeface="Trebuchet MS"/>
              <a:cs typeface="Trebuchet MS"/>
              <a:sym typeface="Trebuchet M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g20679213b66_1_50"/>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21" name="Google Shape;121;g20679213b66_1_50"/>
          <p:cNvSpPr txBox="1"/>
          <p:nvPr>
            <p:ph type="title"/>
          </p:nvPr>
        </p:nvSpPr>
        <p:spPr>
          <a:xfrm>
            <a:off x="360000" y="521335"/>
            <a:ext cx="9000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00000"/>
              </a:buClr>
              <a:buSzPts val="1800"/>
              <a:buFont typeface="Calibri"/>
              <a:buNone/>
            </a:pPr>
            <a:r>
              <a:rPr b="1" lang="de-DE" sz="2800"/>
              <a:t>Der Weg zur Bestimmung nachhaltigkeitsorientierter Kompetenzen in fünf Schritten</a:t>
            </a:r>
            <a:endParaRPr b="1" sz="2800"/>
          </a:p>
        </p:txBody>
      </p:sp>
      <p:sp>
        <p:nvSpPr>
          <p:cNvPr id="122" name="Google Shape;122;g20679213b66_1_50"/>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FH Münster/ iSuN Kastrup und Kuhlmeyer</a:t>
            </a:r>
            <a:endParaRPr/>
          </a:p>
        </p:txBody>
      </p:sp>
      <p:sp>
        <p:nvSpPr>
          <p:cNvPr id="123" name="Google Shape;123;g20679213b66_1_50"/>
          <p:cNvSpPr txBox="1"/>
          <p:nvPr/>
        </p:nvSpPr>
        <p:spPr>
          <a:xfrm>
            <a:off x="3351213" y="6255500"/>
            <a:ext cx="3833700" cy="557100"/>
          </a:xfrm>
          <a:prstGeom prst="rect">
            <a:avLst/>
          </a:prstGeom>
          <a:noFill/>
          <a:ln>
            <a:noFill/>
          </a:ln>
        </p:spPr>
        <p:txBody>
          <a:bodyPr anchorCtr="0" anchor="ctr" bIns="45700" lIns="91425" spcFirstLastPara="1" rIns="91425" wrap="square" tIns="45700">
            <a:normAutofit/>
          </a:bodyPr>
          <a:lstStyle/>
          <a:p>
            <a:pPr indent="-233363" lvl="0" marL="233363" marR="0" rtl="0" algn="ctr">
              <a:lnSpc>
                <a:spcPct val="110000"/>
              </a:lnSpc>
              <a:spcBef>
                <a:spcPts val="0"/>
              </a:spcBef>
              <a:spcAft>
                <a:spcPts val="0"/>
              </a:spcAft>
              <a:buNone/>
            </a:pPr>
            <a:r>
              <a:rPr b="0" i="0" lang="de-DE" sz="1200" u="none" cap="none" strike="noStrike">
                <a:solidFill>
                  <a:schemeClr val="lt1"/>
                </a:solidFill>
                <a:latin typeface="Trebuchet MS"/>
                <a:ea typeface="Trebuchet MS"/>
                <a:cs typeface="Trebuchet MS"/>
                <a:sym typeface="Trebuchet MS"/>
              </a:rPr>
              <a:t>Nachhaltigkeitsorientierte Kompetenzen</a:t>
            </a:r>
            <a:endParaRPr b="0" i="0" sz="1400" u="none" cap="none" strike="noStrike">
              <a:solidFill>
                <a:srgbClr val="000000"/>
              </a:solidFill>
              <a:latin typeface="Trebuchet MS"/>
              <a:ea typeface="Trebuchet MS"/>
              <a:cs typeface="Trebuchet MS"/>
              <a:sym typeface="Trebuchet MS"/>
            </a:endParaRPr>
          </a:p>
        </p:txBody>
      </p:sp>
      <p:sp>
        <p:nvSpPr>
          <p:cNvPr id="124" name="Google Shape;124;g20679213b66_1_50"/>
          <p:cNvSpPr txBox="1"/>
          <p:nvPr/>
        </p:nvSpPr>
        <p:spPr>
          <a:xfrm>
            <a:off x="708400" y="2072830"/>
            <a:ext cx="10752794" cy="3293209"/>
          </a:xfrm>
          <a:prstGeom prst="rect">
            <a:avLst/>
          </a:prstGeom>
          <a:noFill/>
          <a:ln>
            <a:noFill/>
          </a:ln>
        </p:spPr>
        <p:txBody>
          <a:bodyPr anchorCtr="0" anchor="t" bIns="45700" lIns="91425" spcFirstLastPara="1" rIns="91425" wrap="square" tIns="45700">
            <a:spAutoFit/>
          </a:bodyPr>
          <a:lstStyle/>
          <a:p>
            <a:pPr indent="-457200" lvl="0" marL="457200" marR="0" rtl="0" algn="l">
              <a:lnSpc>
                <a:spcPct val="100000"/>
              </a:lnSpc>
              <a:spcBef>
                <a:spcPts val="0"/>
              </a:spcBef>
              <a:spcAft>
                <a:spcPts val="0"/>
              </a:spcAft>
              <a:buClr>
                <a:srgbClr val="000000"/>
              </a:buClr>
              <a:buSzPts val="2400"/>
              <a:buFont typeface="Arial"/>
              <a:buAutoNum type="arabicPeriod"/>
            </a:pPr>
            <a:r>
              <a:rPr b="0" i="0" lang="de-DE" sz="2400" u="none" cap="none" strike="noStrike">
                <a:solidFill>
                  <a:srgbClr val="000000"/>
                </a:solidFill>
                <a:latin typeface="Trebuchet MS"/>
                <a:ea typeface="Trebuchet MS"/>
                <a:cs typeface="Trebuchet MS"/>
                <a:sym typeface="Trebuchet MS"/>
              </a:rPr>
              <a:t>Identifizieren berufstypischer Arbeits- und Geschäftsprozesse</a:t>
            </a:r>
            <a:endParaRPr/>
          </a:p>
          <a:p>
            <a:pPr indent="-457200" lvl="0" marL="457200" marR="0" rtl="0" algn="l">
              <a:lnSpc>
                <a:spcPct val="100000"/>
              </a:lnSpc>
              <a:spcBef>
                <a:spcPts val="1200"/>
              </a:spcBef>
              <a:spcAft>
                <a:spcPts val="0"/>
              </a:spcAft>
              <a:buClr>
                <a:srgbClr val="000000"/>
              </a:buClr>
              <a:buSzPts val="2400"/>
              <a:buFont typeface="Arial"/>
              <a:buAutoNum type="arabicPeriod"/>
            </a:pPr>
            <a:r>
              <a:rPr b="0" i="0" lang="de-DE" sz="2400" u="none" cap="none" strike="noStrike">
                <a:solidFill>
                  <a:srgbClr val="000000"/>
                </a:solidFill>
                <a:latin typeface="Trebuchet MS"/>
                <a:ea typeface="Trebuchet MS"/>
                <a:cs typeface="Trebuchet MS"/>
                <a:sym typeface="Trebuchet MS"/>
              </a:rPr>
              <a:t>Bestimmen der Dimensionen einer nachhaltigkeitsorientierten beruflichen Handlungskompetenz</a:t>
            </a:r>
            <a:endParaRPr/>
          </a:p>
          <a:p>
            <a:pPr indent="-457200" lvl="0" marL="457200" marR="0" rtl="0" algn="l">
              <a:lnSpc>
                <a:spcPct val="100000"/>
              </a:lnSpc>
              <a:spcBef>
                <a:spcPts val="1200"/>
              </a:spcBef>
              <a:spcAft>
                <a:spcPts val="0"/>
              </a:spcAft>
              <a:buClr>
                <a:srgbClr val="000000"/>
              </a:buClr>
              <a:buSzPts val="2400"/>
              <a:buFont typeface="Arial"/>
              <a:buAutoNum type="arabicPeriod"/>
            </a:pPr>
            <a:r>
              <a:rPr b="0" i="0" lang="de-DE" sz="2400" u="none" cap="none" strike="noStrike">
                <a:solidFill>
                  <a:srgbClr val="000000"/>
                </a:solidFill>
                <a:latin typeface="Trebuchet MS"/>
                <a:ea typeface="Trebuchet MS"/>
                <a:cs typeface="Trebuchet MS"/>
                <a:sym typeface="Trebuchet MS"/>
              </a:rPr>
              <a:t>Er</a:t>
            </a:r>
            <a:r>
              <a:rPr b="0" i="0" lang="de-DE" sz="2400" u="none" cap="none" strike="noStrike">
                <a:solidFill>
                  <a:srgbClr val="000000"/>
                </a:solidFill>
                <a:latin typeface="Trebuchet MS"/>
                <a:ea typeface="Trebuchet MS"/>
                <a:cs typeface="Trebuchet MS"/>
                <a:sym typeface="Trebuchet MS"/>
              </a:rPr>
              <a:t>mitteln nachhaltigkeitsrelevanter Aspekte der Berufstätigkeit</a:t>
            </a:r>
            <a:endParaRPr/>
          </a:p>
          <a:p>
            <a:pPr indent="-457200" lvl="0" marL="457200" marR="0" rtl="0" algn="l">
              <a:lnSpc>
                <a:spcPct val="100000"/>
              </a:lnSpc>
              <a:spcBef>
                <a:spcPts val="1200"/>
              </a:spcBef>
              <a:spcAft>
                <a:spcPts val="0"/>
              </a:spcAft>
              <a:buClr>
                <a:srgbClr val="000000"/>
              </a:buClr>
              <a:buSzPts val="2400"/>
              <a:buFont typeface="Arial"/>
              <a:buAutoNum type="arabicPeriod"/>
            </a:pPr>
            <a:r>
              <a:rPr b="0" i="0" lang="de-DE" sz="2400" u="none" cap="none" strike="noStrike">
                <a:solidFill>
                  <a:srgbClr val="000000"/>
                </a:solidFill>
                <a:latin typeface="Trebuchet MS"/>
                <a:ea typeface="Trebuchet MS"/>
                <a:cs typeface="Trebuchet MS"/>
                <a:sym typeface="Trebuchet MS"/>
              </a:rPr>
              <a:t>Strukturieren und Zuordnen der Inhalte zu den Kompetenzdimensionen</a:t>
            </a:r>
            <a:endParaRPr/>
          </a:p>
          <a:p>
            <a:pPr indent="-457200" lvl="0" marL="457200" marR="0" rtl="0" algn="l">
              <a:lnSpc>
                <a:spcPct val="100000"/>
              </a:lnSpc>
              <a:spcBef>
                <a:spcPts val="1200"/>
              </a:spcBef>
              <a:spcAft>
                <a:spcPts val="0"/>
              </a:spcAft>
              <a:buClr>
                <a:srgbClr val="000000"/>
              </a:buClr>
              <a:buSzPts val="2400"/>
              <a:buFont typeface="Arial"/>
              <a:buAutoNum type="arabicPeriod"/>
            </a:pPr>
            <a:r>
              <a:rPr b="0" i="0" lang="de-DE" sz="2400" u="none" cap="none" strike="noStrike">
                <a:solidFill>
                  <a:srgbClr val="000000"/>
                </a:solidFill>
                <a:latin typeface="Trebuchet MS"/>
                <a:ea typeface="Trebuchet MS"/>
                <a:cs typeface="Trebuchet MS"/>
                <a:sym typeface="Trebuchet MS"/>
              </a:rPr>
              <a:t>Formulieren von Kompetenzzielen</a:t>
            </a:r>
            <a:endParaRPr b="0" i="0" sz="24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1200"/>
              </a:spcBef>
              <a:spcAft>
                <a:spcPts val="0"/>
              </a:spcAft>
              <a:buNone/>
            </a:pPr>
            <a:r>
              <a:t/>
            </a:r>
            <a:endParaRPr b="0" i="0" sz="1400" u="none" cap="none" strike="noStrike">
              <a:solidFill>
                <a:srgbClr val="000000"/>
              </a:solidFill>
              <a:latin typeface=" Arial"/>
              <a:ea typeface=" Arial"/>
              <a:cs typeface=" Arial"/>
              <a:sym typeface=" 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g1893ba494fd_0_84"/>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31" name="Google Shape;131;g1893ba494fd_0_84"/>
          <p:cNvSpPr txBox="1"/>
          <p:nvPr>
            <p:ph type="title"/>
          </p:nvPr>
        </p:nvSpPr>
        <p:spPr>
          <a:xfrm>
            <a:off x="360000" y="521335"/>
            <a:ext cx="9000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000000"/>
              </a:buClr>
              <a:buSzPts val="1800"/>
              <a:buFont typeface="Calibri"/>
              <a:buNone/>
            </a:pPr>
            <a:r>
              <a:rPr b="1" lang="de-DE" sz="2800"/>
              <a:t>Schritt1: </a:t>
            </a:r>
            <a:r>
              <a:rPr lang="de-DE" sz="2800"/>
              <a:t>Identifizieren berufstypischer Arbeits- und Geschäftsprozesse</a:t>
            </a:r>
            <a:endParaRPr sz="2800"/>
          </a:p>
        </p:txBody>
      </p:sp>
      <p:sp>
        <p:nvSpPr>
          <p:cNvPr id="132" name="Google Shape;132;g1893ba494fd_0_84"/>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FH Münster/ iSuN Kastrup und Kuhlmeyer</a:t>
            </a:r>
            <a:endParaRPr/>
          </a:p>
        </p:txBody>
      </p:sp>
      <p:sp>
        <p:nvSpPr>
          <p:cNvPr id="133" name="Google Shape;133;g1893ba494fd_0_84"/>
          <p:cNvSpPr txBox="1"/>
          <p:nvPr/>
        </p:nvSpPr>
        <p:spPr>
          <a:xfrm>
            <a:off x="3351213" y="6255500"/>
            <a:ext cx="3833700" cy="557100"/>
          </a:xfrm>
          <a:prstGeom prst="rect">
            <a:avLst/>
          </a:prstGeom>
          <a:noFill/>
          <a:ln>
            <a:noFill/>
          </a:ln>
        </p:spPr>
        <p:txBody>
          <a:bodyPr anchorCtr="0" anchor="ctr" bIns="45700" lIns="91425" spcFirstLastPara="1" rIns="91425" wrap="square" tIns="45700">
            <a:normAutofit/>
          </a:bodyPr>
          <a:lstStyle/>
          <a:p>
            <a:pPr indent="-233363" lvl="0" marL="233363" marR="0" rtl="0" algn="ctr">
              <a:lnSpc>
                <a:spcPct val="110000"/>
              </a:lnSpc>
              <a:spcBef>
                <a:spcPts val="0"/>
              </a:spcBef>
              <a:spcAft>
                <a:spcPts val="0"/>
              </a:spcAft>
              <a:buNone/>
            </a:pPr>
            <a:r>
              <a:rPr b="0" i="0" lang="de-DE" sz="1200" u="none" cap="none" strike="noStrike">
                <a:solidFill>
                  <a:schemeClr val="lt1"/>
                </a:solidFill>
                <a:latin typeface="Trebuchet MS"/>
                <a:ea typeface="Trebuchet MS"/>
                <a:cs typeface="Trebuchet MS"/>
                <a:sym typeface="Trebuchet MS"/>
              </a:rPr>
              <a:t>Nachhaltigkeitsorientierte Kompetenzen</a:t>
            </a:r>
            <a:endParaRPr b="0" i="0" sz="1400" u="none" cap="none" strike="noStrike">
              <a:solidFill>
                <a:srgbClr val="000000"/>
              </a:solidFill>
              <a:latin typeface="Trebuchet MS"/>
              <a:ea typeface="Trebuchet MS"/>
              <a:cs typeface="Trebuchet MS"/>
              <a:sym typeface="Trebuchet MS"/>
            </a:endParaRPr>
          </a:p>
        </p:txBody>
      </p:sp>
      <p:sp>
        <p:nvSpPr>
          <p:cNvPr id="134" name="Google Shape;134;g1893ba494fd_0_84"/>
          <p:cNvSpPr txBox="1"/>
          <p:nvPr/>
        </p:nvSpPr>
        <p:spPr>
          <a:xfrm>
            <a:off x="360000" y="1594154"/>
            <a:ext cx="11414238" cy="406265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de-DE" sz="1800" u="none" cap="none" strike="noStrike">
                <a:solidFill>
                  <a:srgbClr val="000000"/>
                </a:solidFill>
                <a:latin typeface="Trebuchet MS"/>
                <a:ea typeface="Trebuchet MS"/>
                <a:cs typeface="Trebuchet MS"/>
                <a:sym typeface="Trebuchet MS"/>
              </a:rPr>
              <a:t>Berufliche Handlungskompetenz bezieht sich auf die Bewältigung </a:t>
            </a:r>
            <a:r>
              <a:rPr b="0" i="0" lang="de-DE" sz="1800" u="none" cap="none" strike="noStrike">
                <a:solidFill>
                  <a:srgbClr val="000000"/>
                </a:solidFill>
                <a:latin typeface="Trebuchet MS"/>
                <a:ea typeface="Trebuchet MS"/>
                <a:cs typeface="Trebuchet MS"/>
                <a:sym typeface="Trebuchet MS"/>
              </a:rPr>
              <a:t>komplexer Situationen im Berufsalltag.</a:t>
            </a:r>
            <a:endParaRPr/>
          </a:p>
          <a:p>
            <a:pPr indent="0" lvl="0" marL="0" marR="0" rtl="0" algn="l">
              <a:lnSpc>
                <a:spcPct val="100000"/>
              </a:lnSpc>
              <a:spcBef>
                <a:spcPts val="0"/>
              </a:spcBef>
              <a:spcAft>
                <a:spcPts val="0"/>
              </a:spcAft>
              <a:buNone/>
            </a:pPr>
            <a:r>
              <a:rPr b="0" i="0" lang="de-DE" sz="1800" u="none" cap="none" strike="noStrike">
                <a:solidFill>
                  <a:srgbClr val="000000"/>
                </a:solidFill>
                <a:latin typeface="Trebuchet MS"/>
                <a:ea typeface="Trebuchet MS"/>
                <a:cs typeface="Trebuchet MS"/>
                <a:sym typeface="Trebuchet MS"/>
              </a:rPr>
              <a:t>In einem ersten Schritt gilt es, d</a:t>
            </a:r>
            <a:r>
              <a:rPr b="0" i="0" lang="de-DE" sz="1800" u="none" cap="none" strike="noStrike">
                <a:solidFill>
                  <a:srgbClr val="000000"/>
                </a:solidFill>
                <a:latin typeface="Trebuchet MS"/>
                <a:ea typeface="Trebuchet MS"/>
                <a:cs typeface="Trebuchet MS"/>
                <a:sym typeface="Trebuchet MS"/>
              </a:rPr>
              <a:t>iese Situationen systematisch zu erfassen, wobei die jeweils im Beruf vorherrschende Organisationsform der Arbeit zugrunde gelegt wird, </a:t>
            </a:r>
            <a:r>
              <a:rPr b="0" i="0" lang="de-DE" sz="1800" u="none" cap="none" strike="noStrike">
                <a:solidFill>
                  <a:srgbClr val="000000"/>
                </a:solidFill>
                <a:latin typeface="Trebuchet MS"/>
                <a:ea typeface="Trebuchet MS"/>
                <a:cs typeface="Trebuchet MS"/>
                <a:sym typeface="Trebuchet MS"/>
              </a:rPr>
              <a:t>z.B. </a:t>
            </a:r>
            <a:endParaRPr/>
          </a:p>
          <a:p>
            <a:pPr indent="0" lvl="0" marL="0" marR="0" rtl="0" algn="l">
              <a:lnSpc>
                <a:spcPct val="100000"/>
              </a:lnSpc>
              <a:spcBef>
                <a:spcPts val="0"/>
              </a:spcBef>
              <a:spcAft>
                <a:spcPts val="0"/>
              </a:spcAft>
              <a:buNone/>
            </a:pPr>
            <a:r>
              <a:t/>
            </a:r>
            <a:endParaRPr b="0" i="0" sz="1800" u="none" cap="none" strike="noStrike">
              <a:solidFill>
                <a:srgbClr val="000000"/>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die Phasen eines Produktionsprozesses (v.a. in industriellen Produktionsberufen)</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die Funktionsbereiche eines Unternehmens (v.a. in kaufmännischen Berufen)</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die Phasen eines Kundenauftrags (v.a. in handwerklichen Berufen)</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der Fokus der Tätigkeiten (z.B. Sach- oder Personenorientierung v.a. bei Dienstleistungsberufen)</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a:t>
            </a:r>
            <a:endParaRPr/>
          </a:p>
          <a:p>
            <a:pPr indent="0" lvl="0" marL="0" marR="0" rtl="0" algn="l">
              <a:lnSpc>
                <a:spcPct val="100000"/>
              </a:lnSpc>
              <a:spcBef>
                <a:spcPts val="1200"/>
              </a:spcBef>
              <a:spcAft>
                <a:spcPts val="0"/>
              </a:spcAft>
              <a:buNone/>
            </a:pPr>
            <a:r>
              <a:t/>
            </a:r>
            <a:endParaRPr b="0" i="0" sz="18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1200"/>
              </a:spcBef>
              <a:spcAft>
                <a:spcPts val="0"/>
              </a:spcAft>
              <a:buNone/>
            </a:pPr>
            <a:r>
              <a:t/>
            </a:r>
            <a:endParaRPr b="0" i="0" sz="1800" u="none" cap="none" strike="noStrike">
              <a:solidFill>
                <a:srgbClr val="000000"/>
              </a:solidFill>
              <a:latin typeface=" Arial"/>
              <a:ea typeface=" Arial"/>
              <a:cs typeface=" Arial"/>
              <a:sym typeface=" 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g2078b6ff684_0_55"/>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41" name="Google Shape;141;g2078b6ff684_0_55"/>
          <p:cNvSpPr txBox="1"/>
          <p:nvPr>
            <p:ph type="title"/>
          </p:nvPr>
        </p:nvSpPr>
        <p:spPr>
          <a:xfrm>
            <a:off x="360000" y="332149"/>
            <a:ext cx="9000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b="1" lang="de-DE" sz="2800"/>
              <a:t>Schritt 2: </a:t>
            </a:r>
            <a:r>
              <a:rPr lang="de-DE" sz="2800"/>
              <a:t>Bestimmen der Dimensionen einer nachhaltigkeitsorientierten beruflichen Handlungskompetenz</a:t>
            </a:r>
            <a:endParaRPr b="1" sz="2800"/>
          </a:p>
        </p:txBody>
      </p:sp>
      <p:sp>
        <p:nvSpPr>
          <p:cNvPr id="142" name="Google Shape;142;g2078b6ff684_0_55"/>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FH Münster/ iSuN Kastrup und Kuhlmeyer</a:t>
            </a:r>
            <a:endParaRPr/>
          </a:p>
        </p:txBody>
      </p:sp>
      <p:sp>
        <p:nvSpPr>
          <p:cNvPr id="143" name="Google Shape;143;g2078b6ff684_0_55"/>
          <p:cNvSpPr txBox="1"/>
          <p:nvPr/>
        </p:nvSpPr>
        <p:spPr>
          <a:xfrm>
            <a:off x="3351213" y="6255500"/>
            <a:ext cx="3833700" cy="557100"/>
          </a:xfrm>
          <a:prstGeom prst="rect">
            <a:avLst/>
          </a:prstGeom>
          <a:noFill/>
          <a:ln>
            <a:noFill/>
          </a:ln>
        </p:spPr>
        <p:txBody>
          <a:bodyPr anchorCtr="0" anchor="ctr" bIns="45700" lIns="91425" spcFirstLastPara="1" rIns="91425" wrap="square" tIns="45700">
            <a:normAutofit/>
          </a:bodyPr>
          <a:lstStyle/>
          <a:p>
            <a:pPr indent="-233363" lvl="0" marL="233363" marR="0" rtl="0" algn="ctr">
              <a:lnSpc>
                <a:spcPct val="110000"/>
              </a:lnSpc>
              <a:spcBef>
                <a:spcPts val="0"/>
              </a:spcBef>
              <a:spcAft>
                <a:spcPts val="0"/>
              </a:spcAft>
              <a:buNone/>
            </a:pPr>
            <a:r>
              <a:rPr b="0" i="0" lang="de-DE" sz="1200" u="none" cap="none" strike="noStrike">
                <a:solidFill>
                  <a:schemeClr val="lt1"/>
                </a:solidFill>
                <a:latin typeface="Trebuchet MS"/>
                <a:ea typeface="Trebuchet MS"/>
                <a:cs typeface="Trebuchet MS"/>
                <a:sym typeface="Trebuchet MS"/>
              </a:rPr>
              <a:t>Nachhaltigkeitsorientierte Kompetenzen</a:t>
            </a:r>
            <a:endParaRPr b="0" i="0" sz="1400" u="none" cap="none" strike="noStrike">
              <a:solidFill>
                <a:srgbClr val="000000"/>
              </a:solidFill>
              <a:latin typeface="Trebuchet MS"/>
              <a:ea typeface="Trebuchet MS"/>
              <a:cs typeface="Trebuchet MS"/>
              <a:sym typeface="Trebuchet MS"/>
            </a:endParaRPr>
          </a:p>
        </p:txBody>
      </p:sp>
      <p:sp>
        <p:nvSpPr>
          <p:cNvPr id="144" name="Google Shape;144;g2078b6ff684_0_55"/>
          <p:cNvSpPr txBox="1"/>
          <p:nvPr/>
        </p:nvSpPr>
        <p:spPr>
          <a:xfrm>
            <a:off x="360000" y="1575681"/>
            <a:ext cx="11414238" cy="360098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de-DE" sz="1800" u="none" cap="none" strike="noStrike">
                <a:solidFill>
                  <a:srgbClr val="000000"/>
                </a:solidFill>
                <a:latin typeface="Trebuchet MS"/>
                <a:ea typeface="Trebuchet MS"/>
                <a:cs typeface="Trebuchet MS"/>
                <a:sym typeface="Trebuchet MS"/>
              </a:rPr>
              <a:t>Kompetenzbeschreibungen liegt stets ein Strukturmodell von Kompetenz zugrunde, welche zwischen verschiedenen Kompetenzdimensionen unterscheidet. In einem zweiten Schritt sind diese </a:t>
            </a:r>
            <a:r>
              <a:rPr b="0" i="0" lang="de-DE" sz="1800" u="none" cap="none" strike="noStrike">
                <a:solidFill>
                  <a:srgbClr val="000000"/>
                </a:solidFill>
                <a:latin typeface="Trebuchet MS"/>
                <a:ea typeface="Trebuchet MS"/>
                <a:cs typeface="Trebuchet MS"/>
                <a:sym typeface="Trebuchet MS"/>
              </a:rPr>
              <a:t>D</a:t>
            </a:r>
            <a:r>
              <a:rPr b="0" i="0" lang="de-DE" sz="1800" u="none" cap="none" strike="noStrike">
                <a:solidFill>
                  <a:srgbClr val="000000"/>
                </a:solidFill>
                <a:latin typeface="Trebuchet MS"/>
                <a:ea typeface="Trebuchet MS"/>
                <a:cs typeface="Trebuchet MS"/>
                <a:sym typeface="Trebuchet MS"/>
              </a:rPr>
              <a:t>imensionen unter Nachhaltigkeitsaspekten genauer zu klären. </a:t>
            </a:r>
            <a:endParaRPr/>
          </a:p>
          <a:p>
            <a:pPr indent="0" lvl="0" marL="0" marR="0" rtl="0" algn="l">
              <a:lnSpc>
                <a:spcPct val="100000"/>
              </a:lnSpc>
              <a:spcBef>
                <a:spcPts val="0"/>
              </a:spcBef>
              <a:spcAft>
                <a:spcPts val="0"/>
              </a:spcAft>
              <a:buNone/>
            </a:pPr>
            <a:r>
              <a:t/>
            </a:r>
            <a:endParaRPr b="0" i="0" sz="1800" u="none" cap="none" strike="noStrike">
              <a:solidFill>
                <a:srgbClr val="000000"/>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rgbClr val="000000"/>
              </a:buClr>
              <a:buSzPts val="1800"/>
              <a:buFont typeface="Arial"/>
              <a:buChar char="•"/>
            </a:pPr>
            <a:r>
              <a:rPr b="0" i="0" lang="de-DE" sz="1800" u="sng" cap="none" strike="noStrike">
                <a:solidFill>
                  <a:srgbClr val="000000"/>
                </a:solidFill>
                <a:latin typeface="Trebuchet MS"/>
                <a:ea typeface="Trebuchet MS"/>
                <a:cs typeface="Trebuchet MS"/>
                <a:sym typeface="Trebuchet MS"/>
              </a:rPr>
              <a:t>Sachkompetenz</a:t>
            </a:r>
            <a:r>
              <a:rPr b="0" i="0" lang="de-DE" sz="1800" u="none" cap="none" strike="noStrike">
                <a:solidFill>
                  <a:srgbClr val="000000"/>
                </a:solidFill>
                <a:latin typeface="Trebuchet MS"/>
                <a:ea typeface="Trebuchet MS"/>
                <a:cs typeface="Trebuchet MS"/>
                <a:sym typeface="Trebuchet MS"/>
              </a:rPr>
              <a:t> heißt, in einem bestimmten Sachgebiet professionell handlungsfähig zu sein und zum Beispiel zwischen nachhaltigen und nicht-nachhaltigen Handlungsalternativen unterscheiden zu können.</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sng" cap="none" strike="noStrike">
                <a:solidFill>
                  <a:srgbClr val="000000"/>
                </a:solidFill>
                <a:latin typeface="Trebuchet MS"/>
                <a:ea typeface="Trebuchet MS"/>
                <a:cs typeface="Trebuchet MS"/>
                <a:sym typeface="Trebuchet MS"/>
              </a:rPr>
              <a:t>Sozialkompetenz</a:t>
            </a:r>
            <a:r>
              <a:rPr b="0" i="0" lang="de-DE" sz="1800" u="none" cap="none" strike="noStrike">
                <a:solidFill>
                  <a:srgbClr val="000000"/>
                </a:solidFill>
                <a:latin typeface="Trebuchet MS"/>
                <a:ea typeface="Trebuchet MS"/>
                <a:cs typeface="Trebuchet MS"/>
                <a:sym typeface="Trebuchet MS"/>
              </a:rPr>
              <a:t> heißt, in der Gemeinschaft mit anderen Menschen handlungsfähig zu sein und sich zum Beispiel mit Kollegen und Kolleginnen für soziale Belange einzusetzen.</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sng" cap="none" strike="noStrike">
                <a:solidFill>
                  <a:srgbClr val="000000"/>
                </a:solidFill>
                <a:latin typeface="Trebuchet MS"/>
                <a:ea typeface="Trebuchet MS"/>
                <a:cs typeface="Trebuchet MS"/>
                <a:sym typeface="Trebuchet MS"/>
              </a:rPr>
              <a:t>Selbstkompetenz</a:t>
            </a:r>
            <a:r>
              <a:rPr b="0" i="0" lang="de-DE" sz="1800" u="none" cap="none" strike="noStrike">
                <a:solidFill>
                  <a:srgbClr val="000000"/>
                </a:solidFill>
                <a:latin typeface="Trebuchet MS"/>
                <a:ea typeface="Trebuchet MS"/>
                <a:cs typeface="Trebuchet MS"/>
                <a:sym typeface="Trebuchet MS"/>
              </a:rPr>
              <a:t> heißt, in Bezug auf ethische Wertvorstellungen handlungsfähig zu sein und sich zum Beispiel im eigenen Tätigkeitsbereich für eine nachhaltige Entwicklung mitverantwortlich zu fühlen.</a:t>
            </a:r>
            <a:endParaRPr/>
          </a:p>
          <a:p>
            <a:pPr indent="0" lvl="0" marL="0" marR="0" rtl="0" algn="l">
              <a:lnSpc>
                <a:spcPct val="100000"/>
              </a:lnSpc>
              <a:spcBef>
                <a:spcPts val="1200"/>
              </a:spcBef>
              <a:spcAft>
                <a:spcPts val="0"/>
              </a:spcAft>
              <a:buNone/>
            </a:pPr>
            <a:r>
              <a:t/>
            </a:r>
            <a:endParaRPr b="0" i="0" sz="1800" u="none" cap="none" strike="noStrike">
              <a:solidFill>
                <a:srgbClr val="000000"/>
              </a:solidFill>
              <a:latin typeface=" Arial"/>
              <a:ea typeface=" Arial"/>
              <a:cs typeface=" Arial"/>
              <a:sym typeface=" 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g20679213b66_1_303"/>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51" name="Google Shape;151;g20679213b66_1_303"/>
          <p:cNvSpPr txBox="1"/>
          <p:nvPr>
            <p:ph type="title"/>
          </p:nvPr>
        </p:nvSpPr>
        <p:spPr>
          <a:xfrm>
            <a:off x="309751" y="656933"/>
            <a:ext cx="9000000" cy="5574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SzPct val="64516"/>
              <a:buNone/>
            </a:pPr>
            <a:r>
              <a:rPr b="1" lang="de-DE" sz="3100"/>
              <a:t>Schritt 3: </a:t>
            </a:r>
            <a:r>
              <a:rPr lang="de-DE" sz="3100"/>
              <a:t>Ermitteln nachhaltigkeitsrelevanter Aspekte Berufstätigkeit</a:t>
            </a:r>
            <a:br>
              <a:rPr b="1" lang="de-DE" sz="1800"/>
            </a:br>
            <a:br>
              <a:rPr b="1" lang="de-DE" sz="1600"/>
            </a:br>
            <a:endParaRPr b="1" sz="1600"/>
          </a:p>
        </p:txBody>
      </p:sp>
      <p:sp>
        <p:nvSpPr>
          <p:cNvPr id="152" name="Google Shape;152;g20679213b66_1_303"/>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FH Münster/ iSuN Kastrup und Kuhlmeyer</a:t>
            </a:r>
            <a:endParaRPr/>
          </a:p>
        </p:txBody>
      </p:sp>
      <p:sp>
        <p:nvSpPr>
          <p:cNvPr id="153" name="Google Shape;153;g20679213b66_1_303"/>
          <p:cNvSpPr txBox="1"/>
          <p:nvPr/>
        </p:nvSpPr>
        <p:spPr>
          <a:xfrm>
            <a:off x="3351213" y="6255500"/>
            <a:ext cx="3833700" cy="557100"/>
          </a:xfrm>
          <a:prstGeom prst="rect">
            <a:avLst/>
          </a:prstGeom>
          <a:noFill/>
          <a:ln>
            <a:noFill/>
          </a:ln>
        </p:spPr>
        <p:txBody>
          <a:bodyPr anchorCtr="0" anchor="ctr" bIns="45700" lIns="91425" spcFirstLastPara="1" rIns="91425" wrap="square" tIns="45700">
            <a:normAutofit/>
          </a:bodyPr>
          <a:lstStyle/>
          <a:p>
            <a:pPr indent="-233363" lvl="0" marL="233363" marR="0" rtl="0" algn="ctr">
              <a:lnSpc>
                <a:spcPct val="110000"/>
              </a:lnSpc>
              <a:spcBef>
                <a:spcPts val="0"/>
              </a:spcBef>
              <a:spcAft>
                <a:spcPts val="0"/>
              </a:spcAft>
              <a:buNone/>
            </a:pPr>
            <a:r>
              <a:rPr b="0" i="0" lang="de-DE" sz="1200" u="none" cap="none" strike="noStrike">
                <a:solidFill>
                  <a:schemeClr val="lt1"/>
                </a:solidFill>
                <a:latin typeface="Trebuchet MS"/>
                <a:ea typeface="Trebuchet MS"/>
                <a:cs typeface="Trebuchet MS"/>
                <a:sym typeface="Trebuchet MS"/>
              </a:rPr>
              <a:t>Nachhaltigkeitsorientierte Kompetenzen</a:t>
            </a:r>
            <a:endParaRPr b="0" i="0" sz="1400" u="none" cap="none" strike="noStrike">
              <a:solidFill>
                <a:srgbClr val="000000"/>
              </a:solidFill>
              <a:latin typeface="Trebuchet MS"/>
              <a:ea typeface="Trebuchet MS"/>
              <a:cs typeface="Trebuchet MS"/>
              <a:sym typeface="Trebuchet MS"/>
            </a:endParaRPr>
          </a:p>
        </p:txBody>
      </p:sp>
      <p:sp>
        <p:nvSpPr>
          <p:cNvPr id="154" name="Google Shape;154;g20679213b66_1_303"/>
          <p:cNvSpPr txBox="1"/>
          <p:nvPr/>
        </p:nvSpPr>
        <p:spPr>
          <a:xfrm>
            <a:off x="360000" y="1640335"/>
            <a:ext cx="11414238" cy="363176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de-DE" sz="1800" u="none" cap="none" strike="noStrike">
                <a:solidFill>
                  <a:srgbClr val="000000"/>
                </a:solidFill>
                <a:latin typeface="Trebuchet MS"/>
                <a:ea typeface="Trebuchet MS"/>
                <a:cs typeface="Trebuchet MS"/>
                <a:sym typeface="Trebuchet MS"/>
              </a:rPr>
              <a:t>Im Rahmen der Arbeits- und Geschäftsprozesse sind immer wieder nachhaltigkeitsrelevante Entscheidungen zu treffen. Daher sind in einem dritten Schritt die beruflichen Handlungssituationen unter Nachhaltigkeitsaspekten zu analysieren. Hierzu können z.B. folgende Fragen gestellt werden:</a:t>
            </a:r>
            <a:endParaRPr/>
          </a:p>
          <a:p>
            <a:pPr indent="0" lvl="0" marL="0" marR="0" rtl="0" algn="l">
              <a:lnSpc>
                <a:spcPct val="100000"/>
              </a:lnSpc>
              <a:spcBef>
                <a:spcPts val="0"/>
              </a:spcBef>
              <a:spcAft>
                <a:spcPts val="0"/>
              </a:spcAft>
              <a:buNone/>
            </a:pPr>
            <a:r>
              <a:t/>
            </a:r>
            <a:endParaRPr b="0" i="0" sz="1800" u="none" cap="none" strike="noStrike">
              <a:solidFill>
                <a:srgbClr val="000000"/>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Welche langfristigen Folgen hat eine berufliche Handlung (z.B. Ressourcenverbrauch, Schadstoffausstoß)? </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Welche Auswirkungen hat eine berufliche Handlung auf andere Menschen (lokal, regional, global)?</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Welche ökonomischen, ökologischen und sozialen Implikationen hat eine berufliche Handlung?</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Inwieweit sind Liefer- und Prozessketten sozial- und umweltverträglich?</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Wie ist ein Produkt in seinem Lebenszyklus zu bewerten (von der Herstellung bis zum Recycling)?</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Wie ist eine berufliche Handlung im Kontext der 17 UN-Nachhaltigkeitsziele zu bewerten?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g1893ba494fd_0_169"/>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61" name="Google Shape;161;g1893ba494fd_0_169"/>
          <p:cNvSpPr txBox="1"/>
          <p:nvPr>
            <p:ph type="title"/>
          </p:nvPr>
        </p:nvSpPr>
        <p:spPr>
          <a:xfrm>
            <a:off x="309751" y="551077"/>
            <a:ext cx="9000000" cy="5574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SzPct val="111111"/>
              <a:buNone/>
            </a:pPr>
            <a:br>
              <a:rPr b="1" lang="de-DE" sz="1800"/>
            </a:br>
            <a:r>
              <a:rPr b="1" lang="de-DE" sz="3100"/>
              <a:t>Schritt 4: </a:t>
            </a:r>
            <a:r>
              <a:rPr lang="de-DE" sz="3100"/>
              <a:t>Strukturieren und Zuordnen der Inhalte zu den Kompetenzdimensionen</a:t>
            </a:r>
            <a:br>
              <a:rPr b="1" lang="de-DE" sz="1800"/>
            </a:br>
            <a:br>
              <a:rPr b="1" lang="de-DE" sz="1800"/>
            </a:br>
            <a:br>
              <a:rPr b="1" lang="de-DE" sz="1600"/>
            </a:br>
            <a:endParaRPr b="1" sz="1600"/>
          </a:p>
        </p:txBody>
      </p:sp>
      <p:sp>
        <p:nvSpPr>
          <p:cNvPr id="162" name="Google Shape;162;g1893ba494fd_0_169"/>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FH Münster/ iSuN Kastrup und Kuhlmeyer</a:t>
            </a:r>
            <a:endParaRPr/>
          </a:p>
        </p:txBody>
      </p:sp>
      <p:sp>
        <p:nvSpPr>
          <p:cNvPr id="163" name="Google Shape;163;g1893ba494fd_0_169"/>
          <p:cNvSpPr txBox="1"/>
          <p:nvPr/>
        </p:nvSpPr>
        <p:spPr>
          <a:xfrm>
            <a:off x="3351213" y="6255500"/>
            <a:ext cx="3833700" cy="557100"/>
          </a:xfrm>
          <a:prstGeom prst="rect">
            <a:avLst/>
          </a:prstGeom>
          <a:noFill/>
          <a:ln>
            <a:noFill/>
          </a:ln>
        </p:spPr>
        <p:txBody>
          <a:bodyPr anchorCtr="0" anchor="ctr" bIns="45700" lIns="91425" spcFirstLastPara="1" rIns="91425" wrap="square" tIns="45700">
            <a:normAutofit/>
          </a:bodyPr>
          <a:lstStyle/>
          <a:p>
            <a:pPr indent="-233363" lvl="0" marL="233363" marR="0" rtl="0" algn="ctr">
              <a:lnSpc>
                <a:spcPct val="110000"/>
              </a:lnSpc>
              <a:spcBef>
                <a:spcPts val="0"/>
              </a:spcBef>
              <a:spcAft>
                <a:spcPts val="0"/>
              </a:spcAft>
              <a:buNone/>
            </a:pPr>
            <a:r>
              <a:rPr b="0" i="0" lang="de-DE" sz="1200" u="none" cap="none" strike="noStrike">
                <a:solidFill>
                  <a:schemeClr val="lt1"/>
                </a:solidFill>
                <a:latin typeface="Trebuchet MS"/>
                <a:ea typeface="Trebuchet MS"/>
                <a:cs typeface="Trebuchet MS"/>
                <a:sym typeface="Trebuchet MS"/>
              </a:rPr>
              <a:t>Nachhaltigkeitsorientierte Kompetenzen</a:t>
            </a:r>
            <a:endParaRPr b="0" i="0" sz="1400" u="none" cap="none" strike="noStrike">
              <a:solidFill>
                <a:srgbClr val="000000"/>
              </a:solidFill>
              <a:latin typeface="Trebuchet MS"/>
              <a:ea typeface="Trebuchet MS"/>
              <a:cs typeface="Trebuchet MS"/>
              <a:sym typeface="Trebuchet MS"/>
            </a:endParaRPr>
          </a:p>
        </p:txBody>
      </p:sp>
      <p:sp>
        <p:nvSpPr>
          <p:cNvPr id="164" name="Google Shape;164;g1893ba494fd_0_169"/>
          <p:cNvSpPr txBox="1"/>
          <p:nvPr/>
        </p:nvSpPr>
        <p:spPr>
          <a:xfrm>
            <a:off x="388492" y="1505541"/>
            <a:ext cx="4830053" cy="421653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de-DE" sz="1800" u="none" cap="none" strike="noStrike">
                <a:solidFill>
                  <a:srgbClr val="000000"/>
                </a:solidFill>
                <a:latin typeface="Trebuchet MS"/>
                <a:ea typeface="Trebuchet MS"/>
                <a:cs typeface="Trebuchet MS"/>
                <a:sym typeface="Trebuchet MS"/>
              </a:rPr>
              <a:t>Im vierten Schritt geht es um die Strukturierung der nachhaltigkeits-relevanten Inhalte. Eine Hilfe kann dabei folgende Matrix sein. Hier können die beruflichen Handlungsfelder beschrieben und die jeweiligen </a:t>
            </a:r>
            <a:r>
              <a:rPr b="0" i="0" lang="de-DE" sz="1800" u="none" cap="none" strike="noStrike">
                <a:solidFill>
                  <a:srgbClr val="000000"/>
                </a:solidFill>
                <a:latin typeface="Trebuchet MS"/>
                <a:ea typeface="Trebuchet MS"/>
                <a:cs typeface="Trebuchet MS"/>
                <a:sym typeface="Trebuchet MS"/>
              </a:rPr>
              <a:t>N</a:t>
            </a:r>
            <a:r>
              <a:rPr b="0" i="0" lang="de-DE" sz="1800" u="none" cap="none" strike="noStrike">
                <a:solidFill>
                  <a:srgbClr val="000000"/>
                </a:solidFill>
                <a:latin typeface="Trebuchet MS"/>
                <a:ea typeface="Trebuchet MS"/>
                <a:cs typeface="Trebuchet MS"/>
                <a:sym typeface="Trebuchet MS"/>
              </a:rPr>
              <a:t>achhaltigkeitsaspekte den </a:t>
            </a:r>
            <a:r>
              <a:rPr b="0" i="0" lang="de-DE" sz="1800" u="none" cap="none" strike="noStrike">
                <a:solidFill>
                  <a:srgbClr val="000000"/>
                </a:solidFill>
                <a:latin typeface="Trebuchet MS"/>
                <a:ea typeface="Trebuchet MS"/>
                <a:cs typeface="Trebuchet MS"/>
                <a:sym typeface="Trebuchet MS"/>
              </a:rPr>
              <a:t>K</a:t>
            </a:r>
            <a:r>
              <a:rPr b="0" i="0" lang="de-DE" sz="1800" u="none" cap="none" strike="noStrike">
                <a:solidFill>
                  <a:srgbClr val="000000"/>
                </a:solidFill>
                <a:latin typeface="Trebuchet MS"/>
                <a:ea typeface="Trebuchet MS"/>
                <a:cs typeface="Trebuchet MS"/>
                <a:sym typeface="Trebuchet MS"/>
              </a:rPr>
              <a:t>ompetenzdimensionen zugeordnet werden.</a:t>
            </a:r>
            <a:endParaRPr/>
          </a:p>
          <a:p>
            <a:pPr indent="0" lvl="0" marL="0" marR="0" rtl="0" algn="l">
              <a:lnSpc>
                <a:spcPct val="100000"/>
              </a:lnSpc>
              <a:spcBef>
                <a:spcPts val="0"/>
              </a:spcBef>
              <a:spcAft>
                <a:spcPts val="0"/>
              </a:spcAft>
              <a:buNone/>
            </a:pPr>
            <a:r>
              <a:t/>
            </a:r>
            <a:endParaRPr b="0" i="0" sz="8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t/>
            </a:r>
            <a:endParaRPr b="0" i="0" sz="8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0" lang="de-DE" sz="1800" u="none" cap="none" strike="noStrike">
                <a:solidFill>
                  <a:srgbClr val="000000"/>
                </a:solidFill>
                <a:latin typeface="Trebuchet MS"/>
                <a:ea typeface="Trebuchet MS"/>
                <a:cs typeface="Trebuchet MS"/>
                <a:sym typeface="Trebuchet MS"/>
              </a:rPr>
              <a:t>Zusätzlich zu den Handlungsfeldern sind zwei Zeilen ergänzt: Auch Entscheidungen auf der Ebene des Unternehmens und der Politik sind für die Berufsarbeit relevant. Die Auszubildenden müssen diese erkennen und zur Mitgestaltung befähigt werden.</a:t>
            </a:r>
            <a:endParaRPr/>
          </a:p>
        </p:txBody>
      </p:sp>
      <p:sp>
        <p:nvSpPr>
          <p:cNvPr id="165" name="Google Shape;165;g1893ba494fd_0_169"/>
          <p:cNvSpPr txBox="1"/>
          <p:nvPr>
            <p:ph idx="2" type="body"/>
          </p:nvPr>
        </p:nvSpPr>
        <p:spPr>
          <a:xfrm>
            <a:off x="7184913" y="6254500"/>
            <a:ext cx="4866737" cy="557400"/>
          </a:xfrm>
          <a:prstGeom prst="rect">
            <a:avLst/>
          </a:prstGeom>
          <a:noFill/>
          <a:ln>
            <a:noFill/>
          </a:ln>
        </p:spPr>
        <p:txBody>
          <a:bodyPr anchorCtr="0" anchor="ctr" bIns="45700" lIns="91425" spcFirstLastPara="1" rIns="91425" wrap="square" tIns="45700">
            <a:normAutofit/>
          </a:bodyPr>
          <a:lstStyle/>
          <a:p>
            <a:pPr indent="-228600" lvl="0" marL="457200" rtl="0" algn="l">
              <a:lnSpc>
                <a:spcPct val="110000"/>
              </a:lnSpc>
              <a:spcBef>
                <a:spcPts val="0"/>
              </a:spcBef>
              <a:spcAft>
                <a:spcPts val="0"/>
              </a:spcAft>
              <a:buSzPts val="1297"/>
              <a:buNone/>
            </a:pPr>
            <a:r>
              <a:rPr lang="de-DE"/>
              <a:t>Quelle Abbildung: in Anlehnung an Strotmann et al. 2023, S. 166 </a:t>
            </a:r>
            <a:endParaRPr/>
          </a:p>
        </p:txBody>
      </p:sp>
      <p:pic>
        <p:nvPicPr>
          <p:cNvPr id="166" name="Google Shape;166;g1893ba494fd_0_169"/>
          <p:cNvPicPr preferRelativeResize="0"/>
          <p:nvPr/>
        </p:nvPicPr>
        <p:blipFill rotWithShape="1">
          <a:blip r:embed="rId3">
            <a:alphaModFix/>
          </a:blip>
          <a:srcRect b="0" l="0" r="0" t="0"/>
          <a:stretch/>
        </p:blipFill>
        <p:spPr>
          <a:xfrm>
            <a:off x="5873895" y="1505541"/>
            <a:ext cx="5766488" cy="463881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g2088601a04d_1_27"/>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73" name="Google Shape;173;g2088601a04d_1_27"/>
          <p:cNvSpPr txBox="1"/>
          <p:nvPr>
            <p:ph type="title"/>
          </p:nvPr>
        </p:nvSpPr>
        <p:spPr>
          <a:xfrm>
            <a:off x="309751" y="650644"/>
            <a:ext cx="9000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b="1" lang="de-DE" sz="2800"/>
              <a:t>Schritt 5: </a:t>
            </a:r>
            <a:r>
              <a:rPr lang="de-DE" sz="2800"/>
              <a:t>Formulieren von Kompetenzzielen</a:t>
            </a:r>
            <a:br>
              <a:rPr b="1" lang="de-DE" sz="2800"/>
            </a:br>
            <a:br>
              <a:rPr b="1" lang="de-DE" sz="2800"/>
            </a:br>
            <a:endParaRPr b="1" sz="2800"/>
          </a:p>
        </p:txBody>
      </p:sp>
      <p:sp>
        <p:nvSpPr>
          <p:cNvPr id="174" name="Google Shape;174;g2088601a04d_1_27"/>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FH Münster/ iSuN Kastrup und Kuhlmeyer</a:t>
            </a:r>
            <a:endParaRPr/>
          </a:p>
        </p:txBody>
      </p:sp>
      <p:sp>
        <p:nvSpPr>
          <p:cNvPr id="175" name="Google Shape;175;g2088601a04d_1_27"/>
          <p:cNvSpPr txBox="1"/>
          <p:nvPr/>
        </p:nvSpPr>
        <p:spPr>
          <a:xfrm>
            <a:off x="3351213" y="6255500"/>
            <a:ext cx="3833700" cy="557100"/>
          </a:xfrm>
          <a:prstGeom prst="rect">
            <a:avLst/>
          </a:prstGeom>
          <a:noFill/>
          <a:ln>
            <a:noFill/>
          </a:ln>
        </p:spPr>
        <p:txBody>
          <a:bodyPr anchorCtr="0" anchor="ctr" bIns="45700" lIns="91425" spcFirstLastPara="1" rIns="91425" wrap="square" tIns="45700">
            <a:normAutofit/>
          </a:bodyPr>
          <a:lstStyle/>
          <a:p>
            <a:pPr indent="-233363" lvl="0" marL="233363" marR="0" rtl="0" algn="ctr">
              <a:lnSpc>
                <a:spcPct val="110000"/>
              </a:lnSpc>
              <a:spcBef>
                <a:spcPts val="0"/>
              </a:spcBef>
              <a:spcAft>
                <a:spcPts val="0"/>
              </a:spcAft>
              <a:buNone/>
            </a:pPr>
            <a:r>
              <a:rPr b="0" i="0" lang="de-DE" sz="1200" u="none" cap="none" strike="noStrike">
                <a:solidFill>
                  <a:schemeClr val="lt1"/>
                </a:solidFill>
                <a:latin typeface="Trebuchet MS"/>
                <a:ea typeface="Trebuchet MS"/>
                <a:cs typeface="Trebuchet MS"/>
                <a:sym typeface="Trebuchet MS"/>
              </a:rPr>
              <a:t>Nachhaltigkeitsorientierte Kompetenzen</a:t>
            </a:r>
            <a:endParaRPr b="0" i="0" sz="1400" u="none" cap="none" strike="noStrike">
              <a:solidFill>
                <a:srgbClr val="000000"/>
              </a:solidFill>
              <a:latin typeface="Trebuchet MS"/>
              <a:ea typeface="Trebuchet MS"/>
              <a:cs typeface="Trebuchet MS"/>
              <a:sym typeface="Trebuchet MS"/>
            </a:endParaRPr>
          </a:p>
        </p:txBody>
      </p:sp>
      <p:sp>
        <p:nvSpPr>
          <p:cNvPr id="176" name="Google Shape;176;g2088601a04d_1_27"/>
          <p:cNvSpPr txBox="1"/>
          <p:nvPr/>
        </p:nvSpPr>
        <p:spPr>
          <a:xfrm>
            <a:off x="407354" y="1474536"/>
            <a:ext cx="11414238" cy="276998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de-DE" sz="1800" u="none" cap="none" strike="noStrike">
                <a:solidFill>
                  <a:srgbClr val="000000"/>
                </a:solidFill>
                <a:latin typeface="Trebuchet MS"/>
                <a:ea typeface="Trebuchet MS"/>
                <a:cs typeface="Trebuchet MS"/>
                <a:sym typeface="Trebuchet MS"/>
              </a:rPr>
              <a:t>Im letzten Schritt sind schließlich die konkreten Kompetenzziele zu formulieren. </a:t>
            </a:r>
            <a:br>
              <a:rPr b="0" i="0" lang="de-DE" sz="1800" u="none" cap="none" strike="noStrike">
                <a:solidFill>
                  <a:srgbClr val="000000"/>
                </a:solidFill>
                <a:latin typeface="Trebuchet MS"/>
                <a:ea typeface="Trebuchet MS"/>
                <a:cs typeface="Trebuchet MS"/>
                <a:sym typeface="Trebuchet MS"/>
              </a:rPr>
            </a:br>
            <a:endParaRPr b="0" i="0" sz="18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0" lang="de-DE" sz="1800" u="none" cap="none" strike="noStrike">
                <a:solidFill>
                  <a:srgbClr val="000000"/>
                </a:solidFill>
                <a:latin typeface="Trebuchet MS"/>
                <a:ea typeface="Trebuchet MS"/>
                <a:cs typeface="Trebuchet MS"/>
                <a:sym typeface="Trebuchet MS"/>
              </a:rPr>
              <a:t>Diese Ziele</a:t>
            </a:r>
            <a:endParaRPr/>
          </a:p>
          <a:p>
            <a:pPr indent="0" lvl="0" marL="0" marR="0" rtl="0" algn="l">
              <a:lnSpc>
                <a:spcPct val="100000"/>
              </a:lnSpc>
              <a:spcBef>
                <a:spcPts val="0"/>
              </a:spcBef>
              <a:spcAft>
                <a:spcPts val="0"/>
              </a:spcAft>
              <a:buNone/>
            </a:pPr>
            <a:r>
              <a:t/>
            </a:r>
            <a:endParaRPr b="0" i="0" sz="1800" u="none" cap="none" strike="noStrike">
              <a:solidFill>
                <a:srgbClr val="000000"/>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b</a:t>
            </a:r>
            <a:r>
              <a:rPr b="0" i="0" lang="de-DE" sz="1800" u="none" cap="none" strike="noStrike">
                <a:solidFill>
                  <a:srgbClr val="000000"/>
                </a:solidFill>
                <a:latin typeface="Trebuchet MS"/>
                <a:ea typeface="Trebuchet MS"/>
                <a:cs typeface="Trebuchet MS"/>
                <a:sym typeface="Trebuchet MS"/>
              </a:rPr>
              <a:t>eziehen sich immer auf eine bestimmte berufliche Tätigkeit,</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b</a:t>
            </a:r>
            <a:r>
              <a:rPr b="0" i="0" lang="de-DE" sz="1800" u="none" cap="none" strike="noStrike">
                <a:solidFill>
                  <a:srgbClr val="000000"/>
                </a:solidFill>
                <a:latin typeface="Trebuchet MS"/>
                <a:ea typeface="Trebuchet MS"/>
                <a:cs typeface="Trebuchet MS"/>
                <a:sym typeface="Trebuchet MS"/>
              </a:rPr>
              <a:t>einhalten einen nachhaltigkeitsrelevanten Aspekt,</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beschreiben eine von den Auszubildenden durchzuführende Handlung und</a:t>
            </a:r>
            <a:endParaRPr/>
          </a:p>
          <a:p>
            <a:pPr indent="-285750" lvl="0" marL="285750" marR="0" rtl="0" algn="l">
              <a:lnSpc>
                <a:spcPct val="100000"/>
              </a:lnSpc>
              <a:spcBef>
                <a:spcPts val="1200"/>
              </a:spcBef>
              <a:spcAft>
                <a:spcPts val="0"/>
              </a:spcAft>
              <a:buClr>
                <a:srgbClr val="000000"/>
              </a:buClr>
              <a:buSzPts val="1800"/>
              <a:buFont typeface="Arial"/>
              <a:buChar char="•"/>
            </a:pPr>
            <a:r>
              <a:rPr b="0" i="0" lang="de-DE" sz="1800" u="none" cap="none" strike="noStrike">
                <a:solidFill>
                  <a:srgbClr val="000000"/>
                </a:solidFill>
                <a:latin typeface="Trebuchet MS"/>
                <a:ea typeface="Trebuchet MS"/>
                <a:cs typeface="Trebuchet MS"/>
                <a:sym typeface="Trebuchet MS"/>
              </a:rPr>
              <a:t>b</a:t>
            </a:r>
            <a:r>
              <a:rPr b="0" i="0" lang="de-DE" sz="1800" u="none" cap="none" strike="noStrike">
                <a:solidFill>
                  <a:srgbClr val="000000"/>
                </a:solidFill>
                <a:latin typeface="Trebuchet MS"/>
                <a:ea typeface="Trebuchet MS"/>
                <a:cs typeface="Trebuchet MS"/>
                <a:sym typeface="Trebuchet MS"/>
              </a:rPr>
              <a:t>erücksichtigen unterschiedliche Niveaustufen.</a:t>
            </a:r>
            <a:endParaRPr/>
          </a:p>
        </p:txBody>
      </p:sp>
      <p:sp>
        <p:nvSpPr>
          <p:cNvPr id="177" name="Google Shape;177;g2088601a04d_1_27"/>
          <p:cNvSpPr txBox="1"/>
          <p:nvPr/>
        </p:nvSpPr>
        <p:spPr>
          <a:xfrm>
            <a:off x="407354" y="4466310"/>
            <a:ext cx="11414238" cy="1554272"/>
          </a:xfrm>
          <a:prstGeom prst="rect">
            <a:avLst/>
          </a:prstGeom>
          <a:solidFill>
            <a:srgbClr val="DDEBEE"/>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de-DE" sz="1800" u="none" cap="none" strike="noStrike">
                <a:solidFill>
                  <a:srgbClr val="000000"/>
                </a:solidFill>
                <a:latin typeface="Trebuchet MS"/>
                <a:ea typeface="Trebuchet MS"/>
                <a:cs typeface="Trebuchet MS"/>
                <a:sym typeface="Trebuchet MS"/>
              </a:rPr>
              <a:t>Beispiel: </a:t>
            </a:r>
            <a:endParaRPr/>
          </a:p>
          <a:p>
            <a:pPr indent="0" lvl="0" marL="0" marR="0" rtl="0" algn="l">
              <a:lnSpc>
                <a:spcPct val="100000"/>
              </a:lnSpc>
              <a:spcBef>
                <a:spcPts val="0"/>
              </a:spcBef>
              <a:spcAft>
                <a:spcPts val="0"/>
              </a:spcAft>
              <a:buNone/>
            </a:pPr>
            <a:r>
              <a:t/>
            </a:r>
            <a:endParaRPr b="0" i="0" sz="500" u="none" cap="none" strike="noStrike">
              <a:solidFill>
                <a:srgbClr val="00000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rPr b="0" i="1" lang="de-DE" sz="1800" u="none" cap="none" strike="noStrike">
                <a:solidFill>
                  <a:srgbClr val="000000"/>
                </a:solidFill>
                <a:latin typeface="Trebuchet MS"/>
                <a:ea typeface="Trebuchet MS"/>
                <a:cs typeface="Trebuchet MS"/>
                <a:sym typeface="Trebuchet MS"/>
              </a:rPr>
              <a:t>„</a:t>
            </a:r>
            <a:r>
              <a:rPr b="0" i="1" lang="de-DE" sz="1800" u="none" cap="none" strike="noStrike">
                <a:solidFill>
                  <a:srgbClr val="000000"/>
                </a:solidFill>
                <a:latin typeface="Trebuchet MS"/>
                <a:ea typeface="Trebuchet MS"/>
                <a:cs typeface="Trebuchet MS"/>
                <a:sym typeface="Trebuchet MS"/>
              </a:rPr>
              <a:t>Die Auszubildenden können bei der Entscheidung </a:t>
            </a:r>
            <a:r>
              <a:rPr b="0" i="1" lang="de-DE" sz="1800" u="none" cap="none" strike="noStrike">
                <a:solidFill>
                  <a:srgbClr val="000000"/>
                </a:solidFill>
                <a:latin typeface="Trebuchet MS"/>
                <a:ea typeface="Trebuchet MS"/>
                <a:cs typeface="Trebuchet MS"/>
                <a:sym typeface="Trebuchet MS"/>
              </a:rPr>
              <a:t>über die Auswahl bestimmte Rohstoffe </a:t>
            </a:r>
            <a:r>
              <a:rPr b="0" i="1" lang="de-DE" sz="1800" u="none" cap="none" strike="noStrike">
                <a:solidFill>
                  <a:srgbClr val="000000"/>
                </a:solidFill>
                <a:latin typeface="Trebuchet MS"/>
                <a:ea typeface="Trebuchet MS"/>
                <a:cs typeface="Trebuchet MS"/>
                <a:sym typeface="Trebuchet MS"/>
              </a:rPr>
              <a:t>einschlägige Nachhaltigkeitslabels ihrer Branche nutzen. Sie können die </a:t>
            </a:r>
            <a:r>
              <a:rPr b="0" i="1" lang="de-DE" sz="1800" u="none" cap="none" strike="noStrike">
                <a:solidFill>
                  <a:srgbClr val="000000"/>
                </a:solidFill>
                <a:latin typeface="Trebuchet MS"/>
                <a:ea typeface="Trebuchet MS"/>
                <a:cs typeface="Trebuchet MS"/>
                <a:sym typeface="Trebuchet MS"/>
              </a:rPr>
              <a:t>Labels hinsichtlich ihrer Glaubwürdigkeit </a:t>
            </a:r>
            <a:r>
              <a:rPr b="0" i="1" lang="de-DE" sz="1800" u="none" cap="none" strike="noStrike">
                <a:solidFill>
                  <a:srgbClr val="000000"/>
                </a:solidFill>
                <a:latin typeface="Trebuchet MS"/>
                <a:ea typeface="Trebuchet MS"/>
                <a:cs typeface="Trebuchet MS"/>
                <a:sym typeface="Trebuchet MS"/>
              </a:rPr>
              <a:t>beurteilen und </a:t>
            </a:r>
            <a:r>
              <a:rPr b="0" i="1" lang="de-DE" sz="1800" u="none" cap="none" strike="noStrike">
                <a:solidFill>
                  <a:srgbClr val="000000"/>
                </a:solidFill>
                <a:latin typeface="Trebuchet MS"/>
                <a:ea typeface="Trebuchet MS"/>
                <a:cs typeface="Trebuchet MS"/>
                <a:sym typeface="Trebuchet MS"/>
              </a:rPr>
              <a:t>die sozialen und/oder ökologischen Standards der Labels gegenüber </a:t>
            </a:r>
            <a:r>
              <a:rPr b="0" i="1" lang="de-DE" sz="1800" u="none" cap="none" strike="noStrike">
                <a:solidFill>
                  <a:srgbClr val="000000"/>
                </a:solidFill>
                <a:latin typeface="Trebuchet MS"/>
                <a:ea typeface="Trebuchet MS"/>
                <a:cs typeface="Trebuchet MS"/>
                <a:sym typeface="Trebuchet MS"/>
              </a:rPr>
              <a:t>Kundinnen und Kunden erläutern.“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a:themeElements>
    <a:clrScheme name="Warmes Blau">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2021-10-18T14:46:33Z</dcterms:created>
  <dc:creator>Microsoft Office User</dc:creator>
</cp:coreProperties>
</file>