
<file path=[Content_Types].xml><?xml version="1.0" encoding="utf-8"?>
<Types xmlns="http://schemas.openxmlformats.org/package/2006/content-types">
  <Default Extension="xml" ContentType="application/xml"/>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2" r:id="rId2"/>
  </p:sldMasterIdLst>
  <p:notesMasterIdLst>
    <p:notesMasterId r:id="rId2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12192000" cy="6858000"/>
  <p:notesSz cx="7104063"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jUqz29TMXvTwKEdHH6Zqo9Wnjmt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717F7E-B3F4-430D-A32E-75AF16C93BD3}">
  <a:tblStyle styleId="{40717F7E-B3F4-430D-A32E-75AF16C93BD3}"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5205"/>
    <p:restoredTop sz="70227"/>
  </p:normalViewPr>
  <p:slideViewPr>
    <p:cSldViewPr snapToGrid="0">
      <p:cViewPr varScale="1">
        <p:scale>
          <a:sx n="158" d="100"/>
          <a:sy n="158" d="100"/>
        </p:scale>
        <p:origin x="3664" y="192"/>
      </p:cViewPr>
      <p:guideLst>
        <p:guide orient="horz" pos="2183"/>
        <p:guide pos="3840"/>
      </p:guideLst>
    </p:cSldViewPr>
  </p:slideViewPr>
  <p:outlineViewPr>
    <p:cViewPr>
      <p:scale>
        <a:sx n="33" d="100"/>
        <a:sy n="33" d="100"/>
      </p:scale>
      <p:origin x="0" y="-36904"/>
    </p:cViewPr>
  </p:outlineViewPr>
  <p:notesTextViewPr>
    <p:cViewPr>
      <p:scale>
        <a:sx n="1" d="1"/>
        <a:sy n="1" d="1"/>
      </p:scale>
      <p:origin x="0" y="0"/>
    </p:cViewPr>
  </p:notesTextViewPr>
  <p:sorterViewPr>
    <p:cViewPr>
      <p:scale>
        <a:sx n="146" d="100"/>
        <a:sy n="146" d="100"/>
      </p:scale>
      <p:origin x="0" y="0"/>
    </p:cViewPr>
  </p:sorterViewPr>
  <p:notesViewPr>
    <p:cSldViewPr snapToGrid="0">
      <p:cViewPr varScale="1">
        <p:scale>
          <a:sx n="151" d="100"/>
          <a:sy n="151" d="100"/>
        </p:scale>
        <p:origin x="6792" y="200"/>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notesMaster" Target="notesMasters/notesMaster1.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31" Type="http://customschemas.google.com/relationships/presentationmetadata" Target="metadata"/><Relationship Id="rId32" Type="http://schemas.openxmlformats.org/officeDocument/2006/relationships/presProps" Target="pres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3"/>
            <a:ext cx="3078428" cy="513509"/>
          </a:xfrm>
          <a:prstGeom prst="rect">
            <a:avLst/>
          </a:prstGeom>
          <a:noFill/>
          <a:ln>
            <a:noFill/>
          </a:ln>
        </p:spPr>
        <p:txBody>
          <a:bodyPr spcFirstLastPara="1" wrap="square" lIns="94825" tIns="47400" rIns="94825" bIns="474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991" y="3"/>
            <a:ext cx="3078428" cy="513509"/>
          </a:xfrm>
          <a:prstGeom prst="rect">
            <a:avLst/>
          </a:prstGeom>
          <a:noFill/>
          <a:ln>
            <a:noFill/>
          </a:ln>
        </p:spPr>
        <p:txBody>
          <a:bodyPr spcFirstLastPara="1" wrap="square" lIns="94825" tIns="47400" rIns="94825" bIns="474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79425" y="12779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407" y="4925407"/>
            <a:ext cx="5683250" cy="4606660"/>
          </a:xfrm>
          <a:prstGeom prst="rect">
            <a:avLst/>
          </a:prstGeom>
          <a:noFill/>
          <a:ln>
            <a:noFill/>
          </a:ln>
        </p:spPr>
        <p:txBody>
          <a:bodyPr spcFirstLastPara="1" wrap="square" lIns="94825" tIns="47400" rIns="94825" bIns="474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7"/>
            <a:ext cx="3078428" cy="513506"/>
          </a:xfrm>
          <a:prstGeom prst="rect">
            <a:avLst/>
          </a:prstGeom>
          <a:noFill/>
          <a:ln>
            <a:noFill/>
          </a:ln>
        </p:spPr>
        <p:txBody>
          <a:bodyPr spcFirstLastPara="1" wrap="square" lIns="94825" tIns="47400" rIns="94825" bIns="474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 Id="rId3" Type="http://schemas.openxmlformats.org/officeDocument/2006/relationships/hyperlink" Target="https://www.umweltbundesamt.de/service/glossar/p?tag=PRTR#alphabar"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38:notes"/>
          <p:cNvSpPr>
            <a:spLocks noGrp="1" noRot="1" noChangeAspect="1"/>
          </p:cNvSpPr>
          <p:nvPr>
            <p:ph type="sldImg" idx="2"/>
          </p:nvPr>
        </p:nvSpPr>
        <p:spPr>
          <a:xfrm>
            <a:off x="479425" y="2952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38:notes"/>
          <p:cNvSpPr txBox="1">
            <a:spLocks noGrp="1"/>
          </p:cNvSpPr>
          <p:nvPr>
            <p:ph type="body" idx="1"/>
          </p:nvPr>
        </p:nvSpPr>
        <p:spPr>
          <a:xfrm>
            <a:off x="479424" y="3943274"/>
            <a:ext cx="6143625" cy="5988126"/>
          </a:xfrm>
          <a:prstGeom prst="rect">
            <a:avLst/>
          </a:prstGeom>
          <a:noFill/>
          <a:ln>
            <a:noFill/>
          </a:ln>
        </p:spPr>
        <p:txBody>
          <a:bodyPr spcFirstLastPara="1" wrap="square" lIns="94825" tIns="47400" rIns="94825" bIns="47400" anchor="t" anchorCtr="0">
            <a:noAutofit/>
          </a:bodyPr>
          <a:lstStyle/>
          <a:p>
            <a:pPr marL="171450" lvl="0" indent="-171450" algn="l" rtl="0">
              <a:lnSpc>
                <a:spcPct val="100000"/>
              </a:lnSpc>
              <a:spcBef>
                <a:spcPts val="0"/>
              </a:spcBef>
              <a:spcAft>
                <a:spcPts val="0"/>
              </a:spcAft>
              <a:buSzPts val="1400"/>
              <a:buFont typeface="Arial"/>
              <a:buChar char="•"/>
            </a:pPr>
            <a:r>
              <a:rPr lang="de-DE" sz="1050" b="0" i="0" u="none" strike="noStrike" cap="none">
                <a:solidFill>
                  <a:schemeClr val="dk1"/>
                </a:solidFill>
                <a:latin typeface="Calibri"/>
                <a:ea typeface="Calibri"/>
                <a:cs typeface="Calibri"/>
                <a:sym typeface="Calibri"/>
              </a:rPr>
              <a:t>Ziel des Projektes ist die Gründung einer </a:t>
            </a:r>
            <a:r>
              <a:rPr lang="de-DE" sz="1050" b="0" i="1" u="none" strike="noStrike" cap="none">
                <a:solidFill>
                  <a:schemeClr val="dk1"/>
                </a:solidFill>
                <a:latin typeface="Calibri"/>
                <a:ea typeface="Calibri"/>
                <a:cs typeface="Calibri"/>
                <a:sym typeface="Calibri"/>
              </a:rPr>
              <a:t>Projektagentur Berufliche Bildung für Nachhaltige Entwicklung (PA-BBNE) des Partnernetzwerkes Berufliche Bildung am IZT. </a:t>
            </a:r>
            <a:r>
              <a:rPr lang="de-DE" sz="1050" b="0" i="0" u="none" strike="noStrike" cap="none">
                <a:solidFill>
                  <a:schemeClr val="dk1"/>
                </a:solidFill>
                <a:latin typeface="Calibri"/>
                <a:ea typeface="Calibri"/>
                <a:cs typeface="Calibri"/>
                <a:sym typeface="Calibri"/>
              </a:rPr>
              <a:t>Für eine Vielzahl von Ausbildungsberufen erstellt Projektagentur Begleitmaterialien zur </a:t>
            </a:r>
            <a:r>
              <a:rPr lang="de-DE" sz="1050" b="0" i="1" u="none" strike="noStrike" cap="none">
                <a:solidFill>
                  <a:schemeClr val="dk1"/>
                </a:solidFill>
                <a:latin typeface="Calibri"/>
                <a:ea typeface="Calibri"/>
                <a:cs typeface="Calibri"/>
                <a:sym typeface="Calibri"/>
              </a:rPr>
              <a:t>Beruflichen Bildung für Nachhaltige Entwicklung </a:t>
            </a:r>
            <a:r>
              <a:rPr lang="de-DE" sz="1050" b="0" i="0" u="none" strike="noStrike" cap="none">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050"/>
          </a:p>
          <a:p>
            <a:pPr marL="171450" lvl="0" indent="-171450" algn="l" rtl="0">
              <a:lnSpc>
                <a:spcPct val="100000"/>
              </a:lnSpc>
              <a:spcBef>
                <a:spcPts val="600"/>
              </a:spcBef>
              <a:spcAft>
                <a:spcPts val="0"/>
              </a:spcAft>
              <a:buSzPts val="1400"/>
              <a:buFont typeface="Arial"/>
              <a:buChar char="•"/>
            </a:pPr>
            <a:r>
              <a:rPr lang="de-DE" sz="1050" b="0" i="0" u="none" strike="noStrike" cap="none">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Pädagog*innen sowie Institutionen der beruflichen Bildung. </a:t>
            </a:r>
            <a:endParaRPr sz="1050"/>
          </a:p>
          <a:p>
            <a:pPr marL="171450" lvl="0" indent="-171450" algn="l" rtl="0">
              <a:lnSpc>
                <a:spcPct val="100000"/>
              </a:lnSpc>
              <a:spcBef>
                <a:spcPts val="600"/>
              </a:spcBef>
              <a:spcAft>
                <a:spcPts val="0"/>
              </a:spcAft>
              <a:buSzPts val="1400"/>
              <a:buFont typeface="Arial"/>
              <a:buChar char="•"/>
            </a:pPr>
            <a:r>
              <a:rPr lang="de-DE" sz="1050" b="0" i="0" u="none" strike="noStrike" cap="none">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050"/>
          </a:p>
          <a:p>
            <a:pPr marL="171450" lvl="0" indent="-171450" algn="l" rtl="0">
              <a:lnSpc>
                <a:spcPct val="100000"/>
              </a:lnSpc>
              <a:spcBef>
                <a:spcPts val="600"/>
              </a:spcBef>
              <a:spcAft>
                <a:spcPts val="0"/>
              </a:spcAft>
              <a:buSzPts val="1400"/>
              <a:buFont typeface="Arial"/>
              <a:buChar char="•"/>
            </a:pPr>
            <a:r>
              <a:rPr lang="de-DE" sz="1050" b="0" i="0" u="none" strike="noStrike" cap="none">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für die berufsprofilgebenden Fertigkeiten, Kenntnisse und Fähigkeiten bedeutet. Im Kern sollen deshalb folgende drei Materialien je Berufsbild entwickelt werden: </a:t>
            </a:r>
            <a:endParaRPr sz="1050"/>
          </a:p>
          <a:p>
            <a:pPr marL="628650" lvl="1" indent="-171450" algn="l" rtl="0">
              <a:lnSpc>
                <a:spcPct val="100000"/>
              </a:lnSpc>
              <a:spcBef>
                <a:spcPts val="600"/>
              </a:spcBef>
              <a:spcAft>
                <a:spcPts val="0"/>
              </a:spcAft>
              <a:buSzPts val="1400"/>
              <a:buFont typeface="Arial"/>
              <a:buChar char="•"/>
            </a:pPr>
            <a:r>
              <a:rPr lang="de-DE" sz="1050" b="0" i="0" u="none" strike="noStrike" cap="none">
                <a:solidFill>
                  <a:schemeClr val="dk1"/>
                </a:solidFill>
                <a:latin typeface="Calibri"/>
                <a:ea typeface="Calibri"/>
                <a:cs typeface="Calibri"/>
                <a:sym typeface="Calibri"/>
              </a:rPr>
              <a:t>die tabellarische didaktische Einordnung (Didaktisches Impulspapier, IP), </a:t>
            </a:r>
            <a:endParaRPr sz="1050"/>
          </a:p>
          <a:p>
            <a:pPr marL="628650" lvl="1" indent="-171450" algn="l" rtl="0">
              <a:lnSpc>
                <a:spcPct val="100000"/>
              </a:lnSpc>
              <a:spcBef>
                <a:spcPts val="0"/>
              </a:spcBef>
              <a:spcAft>
                <a:spcPts val="0"/>
              </a:spcAft>
              <a:buSzPts val="1400"/>
              <a:buFont typeface="Arial"/>
              <a:buChar char="•"/>
            </a:pPr>
            <a:r>
              <a:rPr lang="de-DE" sz="1050" b="0" i="0" u="none" strike="noStrike" cap="none">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050"/>
          </a:p>
          <a:p>
            <a:pPr marL="628650" lvl="1" indent="-171450" algn="l" rtl="0">
              <a:lnSpc>
                <a:spcPct val="100000"/>
              </a:lnSpc>
              <a:spcBef>
                <a:spcPts val="0"/>
              </a:spcBef>
              <a:spcAft>
                <a:spcPts val="0"/>
              </a:spcAft>
              <a:buSzPts val="1400"/>
              <a:buFont typeface="Arial"/>
              <a:buChar char="•"/>
            </a:pPr>
            <a:r>
              <a:rPr lang="de-DE" sz="1050" b="0" i="0" u="none" strike="noStrike" cap="none">
                <a:solidFill>
                  <a:schemeClr val="dk1"/>
                </a:solidFill>
                <a:latin typeface="Calibri"/>
                <a:ea typeface="Calibri"/>
                <a:cs typeface="Calibri"/>
                <a:sym typeface="Calibri"/>
              </a:rPr>
              <a:t>Ein Handout (FS) z. B. mit der Darstellung von Zielkonflikten oder weiteren Aufgabenstellungen. </a:t>
            </a:r>
            <a:endParaRPr sz="1050"/>
          </a:p>
          <a:p>
            <a:pPr marL="171450" lvl="0" indent="-171450" algn="l" rtl="0">
              <a:lnSpc>
                <a:spcPct val="100000"/>
              </a:lnSpc>
              <a:spcBef>
                <a:spcPts val="600"/>
              </a:spcBef>
              <a:spcAft>
                <a:spcPts val="0"/>
              </a:spcAft>
              <a:buSzPts val="1400"/>
              <a:buFont typeface="Arial"/>
              <a:buChar char="•"/>
            </a:pPr>
            <a:r>
              <a:rPr lang="de-DE" sz="1050" b="0" i="0" u="none" strike="noStrike" cap="none">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Ressources (OER-Materialien) im PDF-Format und als Oce-Dokumente (Word und PowerPoint) zur weiteren Verwendung veröffentlicht, d. h. sie können von den Nutzer*innen kopiert, ergänzt oder umstrukturiert werden. </a:t>
            </a:r>
            <a:endParaRPr sz="1050"/>
          </a:p>
          <a:p>
            <a:pPr marL="0" marR="0" lvl="0" indent="0" algn="l" rtl="0">
              <a:lnSpc>
                <a:spcPct val="100000"/>
              </a:lnSpc>
              <a:spcBef>
                <a:spcPts val="600"/>
              </a:spcBef>
              <a:spcAft>
                <a:spcPts val="0"/>
              </a:spcAft>
              <a:buClr>
                <a:srgbClr val="000000"/>
              </a:buClr>
              <a:buSzPts val="1400"/>
              <a:buFont typeface="Arial"/>
              <a:buNone/>
            </a:pPr>
            <a:endParaRPr/>
          </a:p>
        </p:txBody>
      </p:sp>
      <p:sp>
        <p:nvSpPr>
          <p:cNvPr id="176" name="Google Shape;176;p38: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78ca3fc6d9_0_545:notes"/>
          <p:cNvSpPr>
            <a:spLocks noGrp="1" noRot="1" noChangeAspect="1"/>
          </p:cNvSpPr>
          <p:nvPr>
            <p:ph type="sldImg" idx="2"/>
          </p:nvPr>
        </p:nvSpPr>
        <p:spPr>
          <a:xfrm>
            <a:off x="478800" y="288000"/>
            <a:ext cx="6142687" cy="3456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g278ca3fc6d9_0_545:notes"/>
          <p:cNvSpPr txBox="1">
            <a:spLocks noGrp="1"/>
          </p:cNvSpPr>
          <p:nvPr>
            <p:ph type="body" idx="1"/>
          </p:nvPr>
        </p:nvSpPr>
        <p:spPr>
          <a:xfrm>
            <a:off x="478800" y="3743999"/>
            <a:ext cx="6142687" cy="5391533"/>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de-DE" b="1" dirty="0">
                <a:solidFill>
                  <a:schemeClr val="dk1"/>
                </a:solidFill>
                <a:latin typeface="Calibri"/>
                <a:ea typeface="Calibri"/>
                <a:cs typeface="Calibri"/>
                <a:sym typeface="Calibri"/>
              </a:rPr>
              <a:t>Beschreibung </a:t>
            </a:r>
            <a:endParaRPr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de-DE" dirty="0"/>
              <a:t>Zielkonflikt: Vom technischen Fortschritt profitieren zunehmend mehr Menschen. </a:t>
            </a:r>
            <a:endParaRPr dirty="0"/>
          </a:p>
          <a:p>
            <a:pPr marL="0" marR="0" lvl="0" indent="0" algn="l" rtl="0">
              <a:lnSpc>
                <a:spcPct val="100000"/>
              </a:lnSpc>
              <a:spcBef>
                <a:spcPts val="0"/>
              </a:spcBef>
              <a:spcAft>
                <a:spcPts val="0"/>
              </a:spcAft>
              <a:buClr>
                <a:srgbClr val="000000"/>
              </a:buClr>
              <a:buSzPts val="1400"/>
              <a:buFont typeface="Arial"/>
              <a:buNone/>
            </a:pPr>
            <a:r>
              <a:rPr lang="de-DE" dirty="0"/>
              <a:t>Die Rohstoffe werden eingesetzt, um das Leben zu erleichtern. Doch der Aufwand, die ökologischen Folgen und die Kosten für Rohstoffabbau steigen. </a:t>
            </a:r>
            <a:endParaRPr dirty="0"/>
          </a:p>
          <a:p>
            <a:pPr marL="0" marR="0" lvl="0" indent="0" algn="l" rtl="0">
              <a:lnSpc>
                <a:spcPct val="100000"/>
              </a:lnSpc>
              <a:spcBef>
                <a:spcPts val="0"/>
              </a:spcBef>
              <a:spcAft>
                <a:spcPts val="0"/>
              </a:spcAft>
              <a:buClr>
                <a:srgbClr val="000000"/>
              </a:buClr>
              <a:buSzPts val="1400"/>
              <a:buFont typeface="Arial"/>
              <a:buNone/>
            </a:pPr>
            <a:endParaRPr dirty="0"/>
          </a:p>
          <a:p>
            <a:pPr marL="0" marR="0" lvl="0" indent="0" algn="l" rtl="0">
              <a:lnSpc>
                <a:spcPct val="100000"/>
              </a:lnSpc>
              <a:spcBef>
                <a:spcPts val="0"/>
              </a:spcBef>
              <a:spcAft>
                <a:spcPts val="0"/>
              </a:spcAft>
              <a:buClr>
                <a:srgbClr val="000000"/>
              </a:buClr>
              <a:buSzPts val="1400"/>
              <a:buFont typeface="Arial"/>
              <a:buNone/>
            </a:pPr>
            <a:r>
              <a:rPr lang="de-DE" dirty="0">
                <a:solidFill>
                  <a:schemeClr val="dk1"/>
                </a:solidFill>
              </a:rPr>
              <a:t>Auf der Folie sind zunehmende Vielfalt an eingesetzten Metallen dargestellt, die für die Metallindustrie eine Rolle spielen (können).</a:t>
            </a:r>
            <a:endParaRPr dirty="0">
              <a:solidFill>
                <a:schemeClr val="dk1"/>
              </a:solidFill>
            </a:endParaRPr>
          </a:p>
          <a:p>
            <a:pPr marL="0" lvl="0" indent="0" algn="l" rtl="0">
              <a:lnSpc>
                <a:spcPct val="100000"/>
              </a:lnSpc>
              <a:spcBef>
                <a:spcPts val="0"/>
              </a:spcBef>
              <a:spcAft>
                <a:spcPts val="0"/>
              </a:spcAft>
              <a:buSzPts val="1400"/>
              <a:buNone/>
            </a:pPr>
            <a:r>
              <a:rPr lang="de-DE" dirty="0">
                <a:solidFill>
                  <a:schemeClr val="dk1"/>
                </a:solidFill>
              </a:rPr>
              <a:t>Auch der technische Fortschritt kann Zielkonflikte mit sich bringen: Vom technischen Fortschritt profitieren zunehmend mehr Menschen auf der Erde. Die Rohstoffe werden eingesetzt, um das Leben zu erleichtern. Doch der Aufwand, die ökologischen Folgen und die Koste</a:t>
            </a:r>
            <a:r>
              <a:rPr lang="de-DE" b="0" dirty="0">
                <a:solidFill>
                  <a:schemeClr val="dk1"/>
                </a:solidFill>
                <a:latin typeface="Calibri"/>
                <a:ea typeface="Calibri"/>
                <a:cs typeface="Calibri"/>
                <a:sym typeface="Calibri"/>
              </a:rPr>
              <a:t>n für den Rohstoffabbau steigen. </a:t>
            </a:r>
            <a:endParaRPr dirty="0"/>
          </a:p>
          <a:p>
            <a:pPr marL="0" lvl="0" indent="0" algn="l" rtl="0">
              <a:lnSpc>
                <a:spcPct val="100000"/>
              </a:lnSpc>
              <a:spcBef>
                <a:spcPts val="0"/>
              </a:spcBef>
              <a:spcAft>
                <a:spcPts val="0"/>
              </a:spcAft>
              <a:buSzPts val="1400"/>
              <a:buNone/>
            </a:pPr>
            <a:r>
              <a:rPr lang="de-DE" dirty="0">
                <a:solidFill>
                  <a:schemeClr val="dk1"/>
                </a:solidFill>
                <a:latin typeface="Calibri"/>
                <a:ea typeface="Calibri"/>
                <a:cs typeface="Calibri"/>
                <a:sym typeface="Calibri"/>
              </a:rPr>
              <a:t>Die steigende Bewusstheit für die Notwendigkeit einer nachhaltige Entwicklung sorgt nicht automatisch schon für Verbesserungen. Gleichzeitig werden Forschungsergebnisse und technische Entwicklungen für die Allgemeinheit verfügbar gemacht, meist als Innovationen, die jedoch den</a:t>
            </a:r>
            <a:r>
              <a:rPr lang="de-DE" dirty="0">
                <a:latin typeface="Calibri"/>
                <a:ea typeface="Calibri"/>
                <a:cs typeface="Calibri"/>
                <a:sym typeface="Calibri"/>
              </a:rPr>
              <a:t> weltweiten Bedarf an Rohstoffen rasant ansteigen lassen. Neben bspw. der Auto- und Informationstechnologieproduktion, verbrauchen auch die Erzeugungsanlagen für die erneuerbare Energien enorme Mengen an Metall: „</a:t>
            </a:r>
            <a:r>
              <a:rPr lang="de-DE" i="1" dirty="0">
                <a:latin typeface="Calibri"/>
                <a:ea typeface="Calibri"/>
                <a:cs typeface="Calibri"/>
                <a:sym typeface="Calibri"/>
              </a:rPr>
              <a:t>In einer Windkraftturbine sind beispielsweise 500 Kilogramm Nickel, 1.000 Kilogramm Kupfer und 1.000 Kilogramm Seltene Erden verbaut</a:t>
            </a:r>
            <a:r>
              <a:rPr lang="de-DE" dirty="0">
                <a:latin typeface="Calibri"/>
                <a:ea typeface="Calibri"/>
                <a:cs typeface="Calibri"/>
                <a:sym typeface="Calibri"/>
              </a:rPr>
              <a:t>.“ </a:t>
            </a:r>
            <a:endParaRPr dirty="0"/>
          </a:p>
          <a:p>
            <a:pPr marL="0" lvl="0" indent="0" algn="l" rtl="0">
              <a:lnSpc>
                <a:spcPct val="100000"/>
              </a:lnSpc>
              <a:spcBef>
                <a:spcPts val="0"/>
              </a:spcBef>
              <a:spcAft>
                <a:spcPts val="0"/>
              </a:spcAft>
              <a:buSzPts val="1800"/>
              <a:buNone/>
            </a:pPr>
            <a:endParaRPr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None/>
            </a:pPr>
            <a:r>
              <a:rPr lang="de-DE" b="1" dirty="0">
                <a:solidFill>
                  <a:schemeClr val="dk1"/>
                </a:solidFill>
                <a:latin typeface="Calibri"/>
                <a:ea typeface="Calibri"/>
                <a:cs typeface="Calibri"/>
                <a:sym typeface="Calibri"/>
              </a:rPr>
              <a:t>Aufgabenstellung: </a:t>
            </a:r>
            <a:endParaRPr dirty="0"/>
          </a:p>
          <a:p>
            <a:pPr marL="171450" marR="0" lvl="0" indent="-171450" algn="l" rtl="0">
              <a:lnSpc>
                <a:spcPct val="100000"/>
              </a:lnSpc>
              <a:spcBef>
                <a:spcPts val="0"/>
              </a:spcBef>
              <a:spcAft>
                <a:spcPts val="0"/>
              </a:spcAft>
              <a:buClr>
                <a:srgbClr val="000000"/>
              </a:buClr>
              <a:buSzPts val="1080"/>
              <a:buFont typeface="Arial"/>
              <a:buChar char="•"/>
            </a:pPr>
            <a:r>
              <a:rPr lang="de-DE" dirty="0">
                <a:solidFill>
                  <a:schemeClr val="dk1"/>
                </a:solidFill>
                <a:latin typeface="Calibri"/>
                <a:ea typeface="Calibri"/>
                <a:cs typeface="Calibri"/>
                <a:sym typeface="Calibri"/>
              </a:rPr>
              <a:t>Welche Materialien werden in ihrem Unternehmen genutzt? </a:t>
            </a:r>
            <a:endParaRPr dirty="0"/>
          </a:p>
          <a:p>
            <a:pPr marL="171450" marR="0" lvl="0" indent="-171450" algn="l" rtl="0">
              <a:lnSpc>
                <a:spcPct val="100000"/>
              </a:lnSpc>
              <a:spcBef>
                <a:spcPts val="0"/>
              </a:spcBef>
              <a:spcAft>
                <a:spcPts val="0"/>
              </a:spcAft>
              <a:buClr>
                <a:srgbClr val="000000"/>
              </a:buClr>
              <a:buSzPts val="1080"/>
              <a:buFont typeface="Arial"/>
              <a:buChar char="•"/>
            </a:pPr>
            <a:r>
              <a:rPr lang="de-DE" dirty="0">
                <a:solidFill>
                  <a:schemeClr val="dk1"/>
                </a:solidFill>
                <a:latin typeface="Calibri"/>
                <a:ea typeface="Calibri"/>
                <a:cs typeface="Calibri"/>
                <a:sym typeface="Calibri"/>
              </a:rPr>
              <a:t>Wie ist die Entwicklung der Materialvielfalt im Laufe der Zeit? </a:t>
            </a:r>
            <a:endParaRPr dirty="0"/>
          </a:p>
          <a:p>
            <a:pPr marL="171450" marR="0" lvl="0" indent="-171450" algn="l" rtl="0">
              <a:lnSpc>
                <a:spcPct val="100000"/>
              </a:lnSpc>
              <a:spcBef>
                <a:spcPts val="0"/>
              </a:spcBef>
              <a:spcAft>
                <a:spcPts val="0"/>
              </a:spcAft>
              <a:buClr>
                <a:srgbClr val="000000"/>
              </a:buClr>
              <a:buSzPts val="1080"/>
              <a:buFont typeface="Arial"/>
              <a:buChar char="•"/>
            </a:pPr>
            <a:r>
              <a:rPr lang="de-DE" dirty="0">
                <a:solidFill>
                  <a:schemeClr val="dk1"/>
                </a:solidFill>
                <a:latin typeface="Calibri"/>
                <a:ea typeface="Calibri"/>
                <a:cs typeface="Calibri"/>
                <a:sym typeface="Calibri"/>
              </a:rPr>
              <a:t>Wie ist die Entwicklung der Kosten im Laufe der Zeit?</a:t>
            </a:r>
            <a:endParaRPr dirty="0"/>
          </a:p>
          <a:p>
            <a:pPr marL="0" marR="0" lvl="0" indent="0" algn="l" rtl="0">
              <a:lnSpc>
                <a:spcPct val="100000"/>
              </a:lnSpc>
              <a:spcBef>
                <a:spcPts val="0"/>
              </a:spcBef>
              <a:spcAft>
                <a:spcPts val="0"/>
              </a:spcAft>
              <a:buClr>
                <a:srgbClr val="000000"/>
              </a:buClr>
              <a:buSzPts val="1400"/>
              <a:buNone/>
            </a:pPr>
            <a:endParaRPr dirty="0">
              <a:solidFill>
                <a:schemeClr val="dk1"/>
              </a:solidFill>
              <a:latin typeface="Calibri"/>
              <a:ea typeface="Calibri"/>
              <a:cs typeface="Calibri"/>
              <a:sym typeface="Calibri"/>
            </a:endParaRPr>
          </a:p>
          <a:p>
            <a:pPr marL="0" marR="0" lvl="0" indent="0" algn="l" rtl="0">
              <a:lnSpc>
                <a:spcPct val="100000"/>
              </a:lnSpc>
              <a:spcBef>
                <a:spcPts val="1000"/>
              </a:spcBef>
              <a:spcAft>
                <a:spcPts val="0"/>
              </a:spcAft>
              <a:buClr>
                <a:srgbClr val="000000"/>
              </a:buClr>
              <a:buSzPts val="1400"/>
              <a:buNone/>
            </a:pPr>
            <a:r>
              <a:rPr lang="de-DE" b="1" dirty="0">
                <a:solidFill>
                  <a:schemeClr val="dk1"/>
                </a:solidFill>
                <a:latin typeface="Calibri"/>
                <a:ea typeface="Calibri"/>
                <a:cs typeface="Calibri"/>
                <a:sym typeface="Calibri"/>
              </a:rPr>
              <a:t>Quellen und Abbildung:</a:t>
            </a:r>
            <a:endParaRPr dirty="0"/>
          </a:p>
          <a:p>
            <a:pPr marL="171450" marR="0" lvl="0" indent="-171450" algn="l" rtl="0">
              <a:lnSpc>
                <a:spcPct val="100000"/>
              </a:lnSpc>
              <a:spcBef>
                <a:spcPts val="0"/>
              </a:spcBef>
              <a:spcAft>
                <a:spcPts val="0"/>
              </a:spcAft>
              <a:buClr>
                <a:srgbClr val="000000"/>
              </a:buClr>
              <a:buSzPts val="1400"/>
              <a:buFont typeface="Arial"/>
              <a:buChar char="•"/>
            </a:pPr>
            <a:r>
              <a:rPr lang="de-DE" dirty="0">
                <a:solidFill>
                  <a:schemeClr val="dk1"/>
                </a:solidFill>
                <a:latin typeface="Calibri"/>
                <a:ea typeface="Calibri"/>
                <a:cs typeface="Calibri"/>
                <a:sym typeface="Calibri"/>
              </a:rPr>
              <a:t>Heinrich-Böll-Stiftung (2017): Meeresatlas. S. 34. https://</a:t>
            </a:r>
            <a:r>
              <a:rPr lang="de-DE" dirty="0" err="1">
                <a:solidFill>
                  <a:schemeClr val="dk1"/>
                </a:solidFill>
                <a:latin typeface="Calibri"/>
                <a:ea typeface="Calibri"/>
                <a:cs typeface="Calibri"/>
                <a:sym typeface="Calibri"/>
              </a:rPr>
              <a:t>meeresatlas.org</a:t>
            </a:r>
            <a:r>
              <a:rPr lang="de-DE" dirty="0">
                <a:solidFill>
                  <a:schemeClr val="dk1"/>
                </a:solidFill>
                <a:latin typeface="Calibri"/>
                <a:ea typeface="Calibri"/>
                <a:cs typeface="Calibri"/>
                <a:sym typeface="Calibri"/>
              </a:rPr>
              <a:t>/</a:t>
            </a:r>
            <a:r>
              <a:rPr lang="de-DE" dirty="0" err="1">
                <a:solidFill>
                  <a:schemeClr val="dk1"/>
                </a:solidFill>
                <a:latin typeface="Calibri"/>
                <a:ea typeface="Calibri"/>
                <a:cs typeface="Calibri"/>
                <a:sym typeface="Calibri"/>
              </a:rPr>
              <a:t>wp</a:t>
            </a:r>
            <a:r>
              <a:rPr lang="de-DE" dirty="0">
                <a:solidFill>
                  <a:schemeClr val="dk1"/>
                </a:solidFill>
                <a:latin typeface="Calibri"/>
                <a:ea typeface="Calibri"/>
                <a:cs typeface="Calibri"/>
                <a:sym typeface="Calibri"/>
              </a:rPr>
              <a:t>-content/</a:t>
            </a:r>
            <a:r>
              <a:rPr lang="de-DE" dirty="0" err="1">
                <a:solidFill>
                  <a:schemeClr val="dk1"/>
                </a:solidFill>
                <a:latin typeface="Calibri"/>
                <a:ea typeface="Calibri"/>
                <a:cs typeface="Calibri"/>
                <a:sym typeface="Calibri"/>
              </a:rPr>
              <a:t>uploads</a:t>
            </a:r>
            <a:r>
              <a:rPr lang="de-DE" dirty="0">
                <a:solidFill>
                  <a:schemeClr val="dk1"/>
                </a:solidFill>
                <a:latin typeface="Calibri"/>
                <a:ea typeface="Calibri"/>
                <a:cs typeface="Calibri"/>
                <a:sym typeface="Calibri"/>
              </a:rPr>
              <a:t>/2017/06/Meeresatlas-Web-</a:t>
            </a:r>
            <a:r>
              <a:rPr lang="de-DE" dirty="0" err="1">
                <a:solidFill>
                  <a:schemeClr val="dk1"/>
                </a:solidFill>
                <a:latin typeface="Calibri"/>
                <a:ea typeface="Calibri"/>
                <a:cs typeface="Calibri"/>
                <a:sym typeface="Calibri"/>
              </a:rPr>
              <a:t>DE.pdf</a:t>
            </a:r>
            <a:r>
              <a:rPr lang="de-DE" dirty="0">
                <a:solidFill>
                  <a:schemeClr val="dk1"/>
                </a:solidFill>
                <a:latin typeface="Calibri"/>
                <a:ea typeface="Calibri"/>
                <a:cs typeface="Calibri"/>
                <a:sym typeface="Calibri"/>
              </a:rPr>
              <a:t>, </a:t>
            </a:r>
            <a:r>
              <a:rPr lang="de-DE" dirty="0" err="1">
                <a:solidFill>
                  <a:schemeClr val="dk1"/>
                </a:solidFill>
                <a:latin typeface="Calibri"/>
                <a:ea typeface="Calibri"/>
                <a:cs typeface="Calibri"/>
                <a:sym typeface="Calibri"/>
              </a:rPr>
              <a:t>Lizewnz</a:t>
            </a:r>
            <a:r>
              <a:rPr lang="de-DE" dirty="0">
                <a:solidFill>
                  <a:schemeClr val="dk1"/>
                </a:solidFill>
                <a:latin typeface="Calibri"/>
                <a:ea typeface="Calibri"/>
                <a:cs typeface="Calibri"/>
                <a:sym typeface="Calibri"/>
              </a:rPr>
              <a:t> CC BY 4.0</a:t>
            </a:r>
            <a:endParaRPr dirty="0"/>
          </a:p>
        </p:txBody>
      </p:sp>
      <p:sp>
        <p:nvSpPr>
          <p:cNvPr id="311" name="Google Shape;311;g278ca3fc6d9_0_545: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78ca3fc6d9_0_614:notes"/>
          <p:cNvSpPr>
            <a:spLocks noGrp="1" noRot="1" noChangeAspect="1"/>
          </p:cNvSpPr>
          <p:nvPr>
            <p:ph type="sldImg" idx="2"/>
          </p:nvPr>
        </p:nvSpPr>
        <p:spPr>
          <a:xfrm>
            <a:off x="478800" y="288000"/>
            <a:ext cx="6145468" cy="3456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g278ca3fc6d9_0_614:notes"/>
          <p:cNvSpPr txBox="1">
            <a:spLocks noGrp="1"/>
          </p:cNvSpPr>
          <p:nvPr>
            <p:ph type="body" idx="1"/>
          </p:nvPr>
        </p:nvSpPr>
        <p:spPr>
          <a:xfrm>
            <a:off x="478800" y="3744000"/>
            <a:ext cx="6145468" cy="5654000"/>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de-DE" b="1" dirty="0">
                <a:solidFill>
                  <a:schemeClr val="dk1"/>
                </a:solidFill>
                <a:latin typeface="Calibri"/>
                <a:ea typeface="Calibri"/>
                <a:cs typeface="Calibri"/>
                <a:sym typeface="Calibri"/>
              </a:rPr>
              <a:t>Beschreibung</a:t>
            </a:r>
            <a:endParaRPr dirty="0"/>
          </a:p>
          <a:p>
            <a:pPr marL="0" marR="0" lvl="0" indent="0" algn="l" rtl="0">
              <a:lnSpc>
                <a:spcPct val="100000"/>
              </a:lnSpc>
              <a:spcBef>
                <a:spcPts val="0"/>
              </a:spcBef>
              <a:spcAft>
                <a:spcPts val="0"/>
              </a:spcAft>
              <a:buClr>
                <a:srgbClr val="000000"/>
              </a:buClr>
              <a:buSzPts val="1400"/>
              <a:buFont typeface="Arial"/>
              <a:buNone/>
            </a:pPr>
            <a:r>
              <a:rPr lang="de-DE" dirty="0">
                <a:solidFill>
                  <a:schemeClr val="dk1"/>
                </a:solidFill>
                <a:latin typeface="Calibri"/>
                <a:ea typeface="Calibri"/>
                <a:cs typeface="Calibri"/>
                <a:sym typeface="Calibri"/>
              </a:rPr>
              <a:t>Auf der Folie sind </a:t>
            </a:r>
            <a:r>
              <a:rPr lang="de-DE" dirty="0">
                <a:latin typeface="Calibri"/>
                <a:ea typeface="Calibri"/>
                <a:cs typeface="Calibri"/>
                <a:sym typeface="Calibri"/>
              </a:rPr>
              <a:t>die Verhältnisse zwischen den Metallvorkommen an Land und im Meer dargestellt. Zielkonflikt: Da die Widerstände gegenüber den Bergbaufolgen an Land wachsen, weichen Rohstoff- unternehmen in die Ozeane aus. Dort sind die Bedingungen weniger konfliktreich. Jedoch werden auf diese Weise teils unberührte Ökosystem zerstört. Beim Einkauf von Material sollte also nicht nur auf die Kosten geachtet werden. Jedoch sind Angaben von Lieferanten womöglich auch </a:t>
            </a:r>
            <a:r>
              <a:rPr lang="de-DE" dirty="0" err="1">
                <a:latin typeface="Calibri"/>
                <a:ea typeface="Calibri"/>
                <a:cs typeface="Calibri"/>
                <a:sym typeface="Calibri"/>
              </a:rPr>
              <a:t>unvollständi</a:t>
            </a:r>
            <a:endParaRPr dirty="0"/>
          </a:p>
          <a:p>
            <a:pPr marL="0" lvl="0" indent="0" algn="l" rtl="0">
              <a:lnSpc>
                <a:spcPct val="100000"/>
              </a:lnSpc>
              <a:spcBef>
                <a:spcPts val="0"/>
              </a:spcBef>
              <a:spcAft>
                <a:spcPts val="0"/>
              </a:spcAft>
              <a:buSzPts val="1400"/>
              <a:buNone/>
            </a:pPr>
            <a:r>
              <a:rPr lang="de-DE" b="1" dirty="0">
                <a:solidFill>
                  <a:schemeClr val="dk1"/>
                </a:solidFill>
                <a:latin typeface="Calibri"/>
                <a:ea typeface="Calibri"/>
                <a:cs typeface="Calibri"/>
                <a:sym typeface="Calibri"/>
              </a:rPr>
              <a:t>Beschreibung des Zielkonfliktes:</a:t>
            </a:r>
            <a:endParaRPr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dirty="0">
                <a:solidFill>
                  <a:schemeClr val="dk1"/>
                </a:solidFill>
                <a:latin typeface="Calibri"/>
                <a:ea typeface="Calibri"/>
                <a:cs typeface="Calibri"/>
                <a:sym typeface="Calibri"/>
              </a:rPr>
              <a:t>Mit zunehmenden Informationen über die Bedingungen, unter denen Rohstoffe gewonnen werden, steigen auch Bewusstheit und Verantwortung für die anderen Akteure in der Lieferkette. Doch auch die Meere brauchen Schutz. „</a:t>
            </a:r>
            <a:r>
              <a:rPr lang="de-DE" dirty="0">
                <a:latin typeface="Calibri"/>
                <a:ea typeface="Calibri"/>
                <a:cs typeface="Calibri"/>
                <a:sym typeface="Calibri"/>
              </a:rPr>
              <a:t>Was hier zerstört wird, regeneriert sich lange nicht. Vor dem Abbau müsste mehr Wissen über die Folgen für die Ökosysteme der Tiefsee gesammelt werden“ (Heinrich-Böll-Stiftung (2017). </a:t>
            </a:r>
            <a:r>
              <a:rPr lang="de-DE" sz="1200" dirty="0">
                <a:latin typeface="Trebuchet MS"/>
                <a:ea typeface="Trebuchet MS"/>
                <a:cs typeface="Trebuchet MS"/>
                <a:sym typeface="Trebuchet MS"/>
              </a:rPr>
              <a:t>Da die Widerstände gegenüber den Bergbaufolgen an Land wachsen, weichen Rohstoff- unternehmen in die Ozeane aus. Dort sind die Bedingungen weniger konfliktreich. Jedoch werden auf diese Weise teils unberührte Ökosystem zerstört. Beim Einkauf von Material sollte also nicht nur auf die Kosten geachtet werden. Jedoch sind Angaben von Lieferanten womöglich auch unvollständig.</a:t>
            </a:r>
            <a:endParaRPr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de-DE" b="1" dirty="0">
                <a:solidFill>
                  <a:schemeClr val="dk1"/>
                </a:solidFill>
                <a:latin typeface="Calibri"/>
                <a:ea typeface="Calibri"/>
                <a:cs typeface="Calibri"/>
                <a:sym typeface="Calibri"/>
              </a:rPr>
              <a:t>Aufgabenstellung: </a:t>
            </a:r>
            <a:endParaRPr dirty="0"/>
          </a:p>
          <a:p>
            <a:pPr marL="228600" marR="0" lvl="0" indent="-228600" algn="l" rtl="0">
              <a:lnSpc>
                <a:spcPct val="100000"/>
              </a:lnSpc>
              <a:spcBef>
                <a:spcPts val="0"/>
              </a:spcBef>
              <a:spcAft>
                <a:spcPts val="0"/>
              </a:spcAft>
              <a:buClr>
                <a:srgbClr val="000000"/>
              </a:buClr>
              <a:buSzPts val="1080"/>
              <a:buFont typeface="Arial"/>
              <a:buChar char="●"/>
            </a:pPr>
            <a:r>
              <a:rPr lang="de-DE" dirty="0">
                <a:solidFill>
                  <a:schemeClr val="dk1"/>
                </a:solidFill>
                <a:latin typeface="Calibri"/>
                <a:ea typeface="Calibri"/>
                <a:cs typeface="Calibri"/>
                <a:sym typeface="Calibri"/>
              </a:rPr>
              <a:t>Woher stammen die Materialien, mit denen ihr Unternehmen umgeht? </a:t>
            </a:r>
            <a:endParaRPr dirty="0"/>
          </a:p>
          <a:p>
            <a:pPr marL="228600" marR="0" lvl="0" indent="-228600" algn="l" rtl="0">
              <a:lnSpc>
                <a:spcPct val="100000"/>
              </a:lnSpc>
              <a:spcBef>
                <a:spcPts val="0"/>
              </a:spcBef>
              <a:spcAft>
                <a:spcPts val="0"/>
              </a:spcAft>
              <a:buClr>
                <a:srgbClr val="000000"/>
              </a:buClr>
              <a:buSzPts val="1080"/>
              <a:buFont typeface="Arial"/>
              <a:buChar char="●"/>
            </a:pPr>
            <a:r>
              <a:rPr lang="de-DE" dirty="0">
                <a:solidFill>
                  <a:schemeClr val="dk1"/>
                </a:solidFill>
                <a:latin typeface="Calibri"/>
                <a:ea typeface="Calibri"/>
                <a:cs typeface="Calibri"/>
                <a:sym typeface="Calibri"/>
              </a:rPr>
              <a:t>Welche Informationen hat das Unternehmen noch über die Lieferkette? </a:t>
            </a:r>
            <a:endParaRPr dirty="0"/>
          </a:p>
          <a:p>
            <a:pPr marL="228600" marR="0" lvl="0" indent="-228600" algn="l" rtl="0">
              <a:lnSpc>
                <a:spcPct val="100000"/>
              </a:lnSpc>
              <a:spcBef>
                <a:spcPts val="0"/>
              </a:spcBef>
              <a:spcAft>
                <a:spcPts val="0"/>
              </a:spcAft>
              <a:buClr>
                <a:srgbClr val="000000"/>
              </a:buClr>
              <a:buSzPts val="1080"/>
              <a:buFont typeface="Arial"/>
              <a:buChar char="●"/>
            </a:pPr>
            <a:r>
              <a:rPr lang="de-DE" dirty="0">
                <a:solidFill>
                  <a:schemeClr val="dk1"/>
                </a:solidFill>
                <a:latin typeface="Calibri"/>
                <a:ea typeface="Calibri"/>
                <a:cs typeface="Calibri"/>
                <a:sym typeface="Calibri"/>
              </a:rPr>
              <a:t>Worauf wird beim Einkauf geachtet?</a:t>
            </a:r>
            <a:endParaRPr dirty="0"/>
          </a:p>
          <a:p>
            <a:pPr marL="0" marR="0" lvl="0" indent="0" algn="l" rtl="0">
              <a:lnSpc>
                <a:spcPct val="100000"/>
              </a:lnSpc>
              <a:spcBef>
                <a:spcPts val="1000"/>
              </a:spcBef>
              <a:spcAft>
                <a:spcPts val="0"/>
              </a:spcAft>
              <a:buClr>
                <a:srgbClr val="000000"/>
              </a:buClr>
              <a:buSzPts val="1400"/>
              <a:buFont typeface="Arial"/>
              <a:buNone/>
            </a:pPr>
            <a:r>
              <a:rPr lang="de-DE" b="1" dirty="0">
                <a:solidFill>
                  <a:schemeClr val="dk1"/>
                </a:solidFill>
                <a:latin typeface="Calibri"/>
                <a:ea typeface="Calibri"/>
                <a:cs typeface="Calibri"/>
                <a:sym typeface="Calibri"/>
              </a:rPr>
              <a:t>Quellen:</a:t>
            </a:r>
            <a:endParaRPr dirty="0"/>
          </a:p>
          <a:p>
            <a:pPr marL="171450" marR="0" lvl="0" indent="-171450" algn="l" rtl="0">
              <a:lnSpc>
                <a:spcPct val="100000"/>
              </a:lnSpc>
              <a:spcBef>
                <a:spcPts val="0"/>
              </a:spcBef>
              <a:spcAft>
                <a:spcPts val="0"/>
              </a:spcAft>
              <a:buClr>
                <a:srgbClr val="000000"/>
              </a:buClr>
              <a:buSzPts val="1400"/>
              <a:buFont typeface="Arial"/>
              <a:buChar char="•"/>
            </a:pPr>
            <a:r>
              <a:rPr lang="de-DE" dirty="0">
                <a:solidFill>
                  <a:schemeClr val="dk1"/>
                </a:solidFill>
                <a:latin typeface="Calibri"/>
                <a:ea typeface="Calibri"/>
                <a:cs typeface="Calibri"/>
                <a:sym typeface="Calibri"/>
              </a:rPr>
              <a:t>Heinrich-Böll-Stiftung (2017): Meeresatlas. S. 34. https://</a:t>
            </a:r>
            <a:r>
              <a:rPr lang="de-DE" dirty="0" err="1">
                <a:solidFill>
                  <a:schemeClr val="dk1"/>
                </a:solidFill>
                <a:latin typeface="Calibri"/>
                <a:ea typeface="Calibri"/>
                <a:cs typeface="Calibri"/>
                <a:sym typeface="Calibri"/>
              </a:rPr>
              <a:t>meeresatlas.org</a:t>
            </a:r>
            <a:r>
              <a:rPr lang="de-DE" dirty="0">
                <a:solidFill>
                  <a:schemeClr val="dk1"/>
                </a:solidFill>
                <a:latin typeface="Calibri"/>
                <a:ea typeface="Calibri"/>
                <a:cs typeface="Calibri"/>
                <a:sym typeface="Calibri"/>
              </a:rPr>
              <a:t>/</a:t>
            </a:r>
            <a:r>
              <a:rPr lang="de-DE" dirty="0" err="1">
                <a:solidFill>
                  <a:schemeClr val="dk1"/>
                </a:solidFill>
                <a:latin typeface="Calibri"/>
                <a:ea typeface="Calibri"/>
                <a:cs typeface="Calibri"/>
                <a:sym typeface="Calibri"/>
              </a:rPr>
              <a:t>wp</a:t>
            </a:r>
            <a:r>
              <a:rPr lang="de-DE" dirty="0">
                <a:solidFill>
                  <a:schemeClr val="dk1"/>
                </a:solidFill>
                <a:latin typeface="Calibri"/>
                <a:ea typeface="Calibri"/>
                <a:cs typeface="Calibri"/>
                <a:sym typeface="Calibri"/>
              </a:rPr>
              <a:t>-content/</a:t>
            </a:r>
            <a:r>
              <a:rPr lang="de-DE" dirty="0" err="1">
                <a:solidFill>
                  <a:schemeClr val="dk1"/>
                </a:solidFill>
                <a:latin typeface="Calibri"/>
                <a:ea typeface="Calibri"/>
                <a:cs typeface="Calibri"/>
                <a:sym typeface="Calibri"/>
              </a:rPr>
              <a:t>uploads</a:t>
            </a:r>
            <a:r>
              <a:rPr lang="de-DE" dirty="0">
                <a:solidFill>
                  <a:schemeClr val="dk1"/>
                </a:solidFill>
                <a:latin typeface="Calibri"/>
                <a:ea typeface="Calibri"/>
                <a:cs typeface="Calibri"/>
                <a:sym typeface="Calibri"/>
              </a:rPr>
              <a:t>/2017/06/Meeresatlas-Web-</a:t>
            </a:r>
            <a:r>
              <a:rPr lang="de-DE" dirty="0" err="1">
                <a:solidFill>
                  <a:schemeClr val="dk1"/>
                </a:solidFill>
                <a:latin typeface="Calibri"/>
                <a:ea typeface="Calibri"/>
                <a:cs typeface="Calibri"/>
                <a:sym typeface="Calibri"/>
              </a:rPr>
              <a:t>DE.pdf</a:t>
            </a:r>
            <a:endParaRPr dirty="0"/>
          </a:p>
        </p:txBody>
      </p:sp>
      <p:sp>
        <p:nvSpPr>
          <p:cNvPr id="323" name="Google Shape;323;g278ca3fc6d9_0_614: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78ca3fc6d9_0_683:notes"/>
          <p:cNvSpPr>
            <a:spLocks noGrp="1" noRot="1" noChangeAspect="1"/>
          </p:cNvSpPr>
          <p:nvPr>
            <p:ph type="sldImg" idx="2"/>
          </p:nvPr>
        </p:nvSpPr>
        <p:spPr>
          <a:xfrm>
            <a:off x="478800" y="288000"/>
            <a:ext cx="6145468" cy="3456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g278ca3fc6d9_0_683:notes"/>
          <p:cNvSpPr txBox="1">
            <a:spLocks noGrp="1"/>
          </p:cNvSpPr>
          <p:nvPr>
            <p:ph type="body" idx="1"/>
          </p:nvPr>
        </p:nvSpPr>
        <p:spPr>
          <a:xfrm>
            <a:off x="478800" y="3744000"/>
            <a:ext cx="6145468" cy="6263600"/>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rgbClr val="000000"/>
              </a:buClr>
              <a:buSzPts val="1400"/>
              <a:buNone/>
            </a:pPr>
            <a:r>
              <a:rPr lang="de-DE" sz="1200" b="1" dirty="0">
                <a:solidFill>
                  <a:schemeClr val="dk1"/>
                </a:solidFill>
                <a:latin typeface="Calibri"/>
                <a:ea typeface="Calibri"/>
                <a:cs typeface="Calibri"/>
                <a:sym typeface="Calibri"/>
              </a:rPr>
              <a:t>Beschreibung</a:t>
            </a:r>
            <a:endParaRPr dirty="0"/>
          </a:p>
          <a:p>
            <a:pPr marL="0" lvl="0" indent="0" algn="l" rtl="0">
              <a:lnSpc>
                <a:spcPct val="100000"/>
              </a:lnSpc>
              <a:spcBef>
                <a:spcPts val="0"/>
              </a:spcBef>
              <a:spcAft>
                <a:spcPts val="0"/>
              </a:spcAft>
              <a:buSzPts val="1400"/>
              <a:buNone/>
            </a:pPr>
            <a:r>
              <a:rPr lang="de-DE" dirty="0">
                <a:solidFill>
                  <a:schemeClr val="dk1"/>
                </a:solidFill>
                <a:latin typeface="Calibri"/>
                <a:ea typeface="Calibri"/>
                <a:cs typeface="Calibri"/>
                <a:sym typeface="Calibri"/>
              </a:rPr>
              <a:t>Die internationale Spezialisierung und Arbeitsteilung  bringt einen </a:t>
            </a:r>
            <a:r>
              <a:rPr lang="de-DE" sz="1200" b="0" dirty="0">
                <a:solidFill>
                  <a:schemeClr val="dk1"/>
                </a:solidFill>
                <a:latin typeface="Calibri"/>
                <a:ea typeface="Calibri"/>
                <a:cs typeface="Calibri"/>
                <a:sym typeface="Calibri"/>
              </a:rPr>
              <a:t>Zielkonflikt mit sich: Lieferketten sind global organisiert. Einzelne Materialien und Komponenten werden zum Teil nur in einem Land hergestellt. Spezialisierung hat Vorteile, schafft jedoch auch Abhängigkeiten von Anbietern. </a:t>
            </a:r>
            <a:endParaRPr sz="1200" b="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None/>
            </a:pPr>
            <a:r>
              <a:rPr lang="de-DE" sz="1200" b="0" dirty="0">
                <a:solidFill>
                  <a:schemeClr val="dk1"/>
                </a:solidFill>
                <a:latin typeface="Calibri"/>
                <a:ea typeface="Calibri"/>
                <a:cs typeface="Calibri"/>
                <a:sym typeface="Calibri"/>
              </a:rPr>
              <a:t>Zu modernen Produktionsmethoden gehören Sensoren und andere digitale Tools, die Einwegartikel sind. Es bestehen Abhängigkeiten von den Rohstofflieferanten, teils in Ländern ohne Demokratie oder Sozialstandards. Auch und gerade weil wir die Vorteile der digitalisierten Wirtschaft hoch schätzen, gilt:</a:t>
            </a:r>
            <a:endParaRPr dirty="0"/>
          </a:p>
          <a:p>
            <a:pPr marL="0" lvl="0" indent="0" algn="l" rtl="0">
              <a:lnSpc>
                <a:spcPct val="100000"/>
              </a:lnSpc>
              <a:spcBef>
                <a:spcPts val="0"/>
              </a:spcBef>
              <a:spcAft>
                <a:spcPts val="0"/>
              </a:spcAft>
              <a:buSzPts val="1400"/>
              <a:buNone/>
            </a:pPr>
            <a:r>
              <a:rPr lang="de-DE" dirty="0">
                <a:latin typeface="Calibri"/>
                <a:ea typeface="Calibri"/>
                <a:cs typeface="Calibri"/>
                <a:sym typeface="Calibri"/>
              </a:rPr>
              <a:t>„</a:t>
            </a:r>
            <a:r>
              <a:rPr lang="de-DE" i="1" dirty="0">
                <a:latin typeface="Calibri"/>
                <a:ea typeface="Calibri"/>
                <a:cs typeface="Calibri"/>
                <a:sym typeface="Calibri"/>
              </a:rPr>
              <a:t>Der Zugang zu Ressourcen ist von strategischer Bedeutung für das Ziel Europas, den Grünen Deal zu verwirklichen. Die neue Industriestrategie für Europa sieht vor, die offene strategische Autonomie Europas zu stärken, und es wird davor gewarnt, dass der Übergang Europas zur Klimaneutralität die aktuelle Abhängigkeit von fossilen Brennstoffen auf Rohstoffe verlagern könnte, die zum Großteil aus dem Ausland stammen und um die sich der globale Wettbewerb zunehmend verschärft. Die offene strategische Autonomie der EU in diesen Sektoren wird daher weiterhin in einem diversifizierten und von Marktverzerrungen unbeeinträchtigten Zugang zu den globalen Rohstoffmärkten verankert sein müssen. Gleichzeitig, und um externe Abhängigkeiten und Umweltbelastungen zu verringern, muss das zugrunde liegende Problem des rasch steigenden weltweiten Ressourcenbedarfs angegangen werden, indem der Materialeinsatz verringert und Materialien wiederverwendet werden, bevor sie recycelt werden</a:t>
            </a:r>
            <a:r>
              <a:rPr lang="de-DE" i="1" dirty="0" smtClean="0">
                <a:latin typeface="Calibri"/>
                <a:ea typeface="Calibri"/>
                <a:cs typeface="Calibri"/>
                <a:sym typeface="Calibri"/>
              </a:rPr>
              <a:t>.“</a:t>
            </a:r>
            <a:endParaRPr dirty="0">
              <a:latin typeface="Calibri"/>
              <a:ea typeface="Calibri"/>
              <a:cs typeface="Calibri"/>
              <a:sym typeface="Calibri"/>
            </a:endParaRPr>
          </a:p>
          <a:p>
            <a:pPr marL="0" lvl="0" indent="0" algn="l" rtl="0">
              <a:lnSpc>
                <a:spcPct val="100000"/>
              </a:lnSpc>
              <a:spcBef>
                <a:spcPts val="0"/>
              </a:spcBef>
              <a:spcAft>
                <a:spcPts val="0"/>
              </a:spcAft>
              <a:buSzPts val="1400"/>
              <a:buNone/>
            </a:pPr>
            <a:r>
              <a:rPr lang="de-DE" b="1" dirty="0">
                <a:latin typeface="Calibri"/>
                <a:ea typeface="Calibri"/>
                <a:cs typeface="Calibri"/>
                <a:sym typeface="Calibri"/>
              </a:rPr>
              <a:t>Aufgabe:</a:t>
            </a:r>
            <a:endParaRPr dirty="0"/>
          </a:p>
          <a:p>
            <a:pPr marL="457200" lvl="0" indent="-304800" algn="l" rtl="0">
              <a:lnSpc>
                <a:spcPct val="100000"/>
              </a:lnSpc>
              <a:spcBef>
                <a:spcPts val="0"/>
              </a:spcBef>
              <a:spcAft>
                <a:spcPts val="0"/>
              </a:spcAft>
              <a:buClr>
                <a:schemeClr val="dk1"/>
              </a:buClr>
              <a:buSzPts val="1200"/>
              <a:buFont typeface="Calibri"/>
              <a:buChar char="•"/>
            </a:pPr>
            <a:r>
              <a:rPr lang="de-DE" dirty="0"/>
              <a:t>Welche Rohstoffe, die Ihr Betrieb bezieht sind als „kritisch“ einzustufen? </a:t>
            </a:r>
            <a:endParaRPr dirty="0"/>
          </a:p>
          <a:p>
            <a:pPr marL="457200" lvl="0" indent="-304800" algn="l" rtl="0">
              <a:lnSpc>
                <a:spcPct val="100000"/>
              </a:lnSpc>
              <a:spcBef>
                <a:spcPts val="0"/>
              </a:spcBef>
              <a:spcAft>
                <a:spcPts val="0"/>
              </a:spcAft>
              <a:buClr>
                <a:schemeClr val="dk1"/>
              </a:buClr>
              <a:buSzPts val="1200"/>
              <a:buFont typeface="Calibri"/>
              <a:buChar char="•"/>
            </a:pPr>
            <a:r>
              <a:rPr lang="de-DE" dirty="0"/>
              <a:t>Aus welchen Gründen sind sie „kritisch“?</a:t>
            </a:r>
            <a:endParaRPr dirty="0"/>
          </a:p>
          <a:p>
            <a:pPr marL="457200" lvl="0" indent="-304800" algn="l" rtl="0">
              <a:lnSpc>
                <a:spcPct val="100000"/>
              </a:lnSpc>
              <a:spcBef>
                <a:spcPts val="0"/>
              </a:spcBef>
              <a:spcAft>
                <a:spcPts val="0"/>
              </a:spcAft>
              <a:buClr>
                <a:schemeClr val="dk1"/>
              </a:buClr>
              <a:buSzPts val="1200"/>
              <a:buFont typeface="Calibri"/>
              <a:buChar char="•"/>
            </a:pPr>
            <a:r>
              <a:rPr lang="de-DE" dirty="0"/>
              <a:t>Sind dafür Alternativen vorhanden oder entwickelbar</a:t>
            </a:r>
            <a:r>
              <a:rPr lang="de-DE" dirty="0" smtClean="0"/>
              <a:t>?</a:t>
            </a:r>
            <a:endParaRPr dirty="0">
              <a:latin typeface="Calibri"/>
              <a:ea typeface="Calibri"/>
              <a:cs typeface="Calibri"/>
              <a:sym typeface="Calibri"/>
            </a:endParaRPr>
          </a:p>
          <a:p>
            <a:pPr marL="0" lvl="0" indent="0" algn="l" rtl="0">
              <a:lnSpc>
                <a:spcPct val="100000"/>
              </a:lnSpc>
              <a:spcBef>
                <a:spcPts val="0"/>
              </a:spcBef>
              <a:spcAft>
                <a:spcPts val="0"/>
              </a:spcAft>
              <a:buSzPts val="1400"/>
              <a:buNone/>
            </a:pPr>
            <a:r>
              <a:rPr lang="de-DE" b="1" dirty="0">
                <a:latin typeface="Calibri"/>
                <a:ea typeface="Calibri"/>
                <a:cs typeface="Calibri"/>
                <a:sym typeface="Calibri"/>
              </a:rPr>
              <a:t>Quelle:</a:t>
            </a:r>
            <a:endParaRPr dirty="0"/>
          </a:p>
          <a:p>
            <a:pPr marL="268287" lvl="0" indent="-268287" algn="l" rtl="0">
              <a:lnSpc>
                <a:spcPct val="100000"/>
              </a:lnSpc>
              <a:spcBef>
                <a:spcPts val="0"/>
              </a:spcBef>
              <a:spcAft>
                <a:spcPts val="0"/>
              </a:spcAft>
              <a:buSzPts val="1400"/>
              <a:buFont typeface="Arial"/>
              <a:buChar char="•"/>
            </a:pPr>
            <a:r>
              <a:rPr lang="de-DE" dirty="0">
                <a:latin typeface="Calibri"/>
                <a:ea typeface="Calibri"/>
                <a:cs typeface="Calibri"/>
                <a:sym typeface="Calibri"/>
              </a:rPr>
              <a:t>Europäische Kommission (2020): Widerstandsfähigkeit der EU bei kritischen Rohstoffen: Einen Pfad hin zu größerer Sicherheit und Nachhaltigkeit abstecken. https://</a:t>
            </a:r>
            <a:r>
              <a:rPr lang="de-DE" dirty="0" err="1" smtClean="0">
                <a:latin typeface="Calibri"/>
                <a:ea typeface="Calibri"/>
                <a:cs typeface="Calibri"/>
                <a:sym typeface="Calibri"/>
              </a:rPr>
              <a:t>www.re-source.com</a:t>
            </a:r>
            <a:r>
              <a:rPr lang="de-DE" dirty="0" smtClean="0">
                <a:latin typeface="Calibri"/>
                <a:ea typeface="Calibri"/>
                <a:cs typeface="Calibri"/>
                <a:sym typeface="Calibri"/>
              </a:rPr>
              <a:t>/</a:t>
            </a:r>
            <a:r>
              <a:rPr lang="de-DE" dirty="0" err="1" smtClean="0">
                <a:latin typeface="Calibri"/>
                <a:ea typeface="Calibri"/>
                <a:cs typeface="Calibri"/>
                <a:sym typeface="Calibri"/>
              </a:rPr>
              <a:t>wp</a:t>
            </a:r>
            <a:r>
              <a:rPr lang="de-DE" dirty="0" smtClean="0">
                <a:latin typeface="Calibri"/>
                <a:ea typeface="Calibri"/>
                <a:cs typeface="Calibri"/>
                <a:sym typeface="Calibri"/>
              </a:rPr>
              <a:t>-content/</a:t>
            </a:r>
            <a:r>
              <a:rPr lang="de-DE" dirty="0" err="1" smtClean="0">
                <a:latin typeface="Calibri"/>
                <a:ea typeface="Calibri"/>
                <a:cs typeface="Calibri"/>
                <a:sym typeface="Calibri"/>
              </a:rPr>
              <a:t>uploads</a:t>
            </a:r>
            <a:r>
              <a:rPr lang="de-DE" dirty="0" smtClean="0">
                <a:latin typeface="Calibri"/>
                <a:ea typeface="Calibri"/>
                <a:cs typeface="Calibri"/>
                <a:sym typeface="Calibri"/>
              </a:rPr>
              <a:t>/2022/05/EU-KOM-2020-Kritische-Rohstoffe.pdf</a:t>
            </a:r>
            <a:endParaRPr dirty="0"/>
          </a:p>
        </p:txBody>
      </p:sp>
      <p:sp>
        <p:nvSpPr>
          <p:cNvPr id="335" name="Google Shape;335;g278ca3fc6d9_0_683: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78ca3fc6d9_0_773:notes"/>
          <p:cNvSpPr>
            <a:spLocks noGrp="1" noRot="1" noChangeAspect="1"/>
          </p:cNvSpPr>
          <p:nvPr>
            <p:ph type="sldImg" idx="2"/>
          </p:nvPr>
        </p:nvSpPr>
        <p:spPr>
          <a:xfrm>
            <a:off x="478800" y="288000"/>
            <a:ext cx="6144000" cy="3456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g278ca3fc6d9_0_773:notes"/>
          <p:cNvSpPr txBox="1">
            <a:spLocks noGrp="1"/>
          </p:cNvSpPr>
          <p:nvPr>
            <p:ph type="body" idx="1"/>
          </p:nvPr>
        </p:nvSpPr>
        <p:spPr>
          <a:xfrm>
            <a:off x="478800" y="3744000"/>
            <a:ext cx="6144000" cy="578793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b="1" dirty="0">
                <a:latin typeface="Calibri"/>
                <a:ea typeface="Calibri"/>
                <a:cs typeface="Calibri"/>
                <a:sym typeface="Calibri"/>
              </a:rPr>
              <a:t>Beschreibung</a:t>
            </a:r>
            <a:endParaRPr dirty="0"/>
          </a:p>
          <a:p>
            <a:pPr marL="0" lvl="0" indent="0" algn="l" rtl="0">
              <a:lnSpc>
                <a:spcPct val="100000"/>
              </a:lnSpc>
              <a:spcBef>
                <a:spcPts val="0"/>
              </a:spcBef>
              <a:spcAft>
                <a:spcPts val="0"/>
              </a:spcAft>
              <a:buClr>
                <a:srgbClr val="000000"/>
              </a:buClr>
              <a:buSzPts val="1400"/>
              <a:buFont typeface="Arial"/>
              <a:buNone/>
            </a:pPr>
            <a:r>
              <a:rPr lang="de-DE" dirty="0"/>
              <a:t>Zielkonflikt: Produkte können so designt werden, dass sie reparierbar, recycelbar und weiter nutzbar sind, mit vielen Vorteilen. Die Umstellungen in den Wertschöpfungsketten sind jedoch aufwendig/tiefgreifend</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de-DE" b="0" dirty="0">
                <a:latin typeface="Calibri"/>
                <a:ea typeface="Calibri"/>
                <a:cs typeface="Calibri"/>
                <a:sym typeface="Calibri"/>
              </a:rPr>
              <a:t>Wenn es möglich ist zirkulär </a:t>
            </a:r>
            <a:r>
              <a:rPr lang="de-DE" b="0" dirty="0" err="1">
                <a:latin typeface="Calibri"/>
                <a:ea typeface="Calibri"/>
                <a:cs typeface="Calibri"/>
                <a:sym typeface="Calibri"/>
              </a:rPr>
              <a:t>resourcenerhaltend</a:t>
            </a:r>
            <a:r>
              <a:rPr lang="de-DE" b="0" dirty="0">
                <a:latin typeface="Calibri"/>
                <a:ea typeface="Calibri"/>
                <a:cs typeface="Calibri"/>
                <a:sym typeface="Calibri"/>
              </a:rPr>
              <a:t> zu wirtschaften und dies bisher nicht geschieht, ist die Frage: Warum? Bisherige Wirtschaftsweisen sind in der Regel nicht zirkulär organisiert und die Verantwortlichen können Veränderungen als bedrohlich auffassen, zumindest aber als zu aufwendig und tiefgreifend.</a:t>
            </a:r>
            <a:endParaRPr dirty="0"/>
          </a:p>
          <a:p>
            <a:pPr marL="0" marR="0" lvl="0" indent="0" algn="l" rtl="0">
              <a:lnSpc>
                <a:spcPct val="100000"/>
              </a:lnSpc>
              <a:spcBef>
                <a:spcPts val="0"/>
              </a:spcBef>
              <a:spcAft>
                <a:spcPts val="0"/>
              </a:spcAft>
              <a:buClr>
                <a:srgbClr val="000000"/>
              </a:buClr>
              <a:buSzPts val="1400"/>
              <a:buNone/>
            </a:pPr>
            <a:r>
              <a:rPr lang="de-DE" sz="1200" b="0" dirty="0">
                <a:latin typeface="Calibri"/>
                <a:ea typeface="Calibri"/>
                <a:cs typeface="Calibri"/>
                <a:sym typeface="Calibri"/>
              </a:rPr>
              <a:t>Es ergibt sich also ein Zielkonflikt zwischen dem eingeübten, gewohnten und erfolgreichen „Weiter so“ und den längerfristig notwendigen aber zunächst ungemütlichen, unsicheren und gewachsene Hierarchien Infrage stellenden Änderungen: </a:t>
            </a:r>
            <a:endParaRPr dirty="0"/>
          </a:p>
          <a:p>
            <a:pPr marL="0" marR="0" lvl="0" indent="0" algn="l" rtl="0">
              <a:lnSpc>
                <a:spcPct val="100000"/>
              </a:lnSpc>
              <a:spcBef>
                <a:spcPts val="0"/>
              </a:spcBef>
              <a:spcAft>
                <a:spcPts val="0"/>
              </a:spcAft>
              <a:buClr>
                <a:srgbClr val="000000"/>
              </a:buClr>
              <a:buSzPts val="1400"/>
              <a:buNone/>
            </a:pPr>
            <a:r>
              <a:rPr lang="de-DE" sz="1200" dirty="0">
                <a:latin typeface="Calibri"/>
                <a:ea typeface="Calibri"/>
                <a:cs typeface="Calibri"/>
                <a:sym typeface="Calibri"/>
              </a:rPr>
              <a:t>Produkte können so designt werden, dass sie reparierbar, recycelbar und weiter nutzbar sind, mit vielen Vorteilen. Die Umstellungen in den Wertschöpfungsketten sind jedoch aufwendig/tiefgreifend.</a:t>
            </a:r>
            <a:endParaRPr dirty="0"/>
          </a:p>
          <a:p>
            <a:pPr marL="0" lvl="0" indent="0" algn="l" rtl="0">
              <a:lnSpc>
                <a:spcPct val="100000"/>
              </a:lnSpc>
              <a:spcBef>
                <a:spcPts val="0"/>
              </a:spcBef>
              <a:spcAft>
                <a:spcPts val="0"/>
              </a:spcAft>
              <a:buSzPts val="1400"/>
              <a:buNone/>
            </a:pPr>
            <a:endParaRPr b="0" dirty="0">
              <a:latin typeface="Calibri"/>
              <a:ea typeface="Calibri"/>
              <a:cs typeface="Calibri"/>
              <a:sym typeface="Calibri"/>
            </a:endParaRPr>
          </a:p>
          <a:p>
            <a:pPr marL="0" lvl="0" indent="0" algn="l" rtl="0">
              <a:lnSpc>
                <a:spcPct val="100000"/>
              </a:lnSpc>
              <a:spcBef>
                <a:spcPts val="0"/>
              </a:spcBef>
              <a:spcAft>
                <a:spcPts val="0"/>
              </a:spcAft>
              <a:buSzPts val="1400"/>
              <a:buNone/>
            </a:pPr>
            <a:r>
              <a:rPr lang="de-DE" b="1" dirty="0">
                <a:latin typeface="Calibri"/>
                <a:ea typeface="Calibri"/>
                <a:cs typeface="Calibri"/>
                <a:sym typeface="Calibri"/>
              </a:rPr>
              <a:t>Arbeitsaufgaben:</a:t>
            </a:r>
            <a:endParaRPr dirty="0"/>
          </a:p>
          <a:p>
            <a:pPr marL="171450" lvl="0" indent="-171450" algn="l" rtl="0">
              <a:lnSpc>
                <a:spcPct val="100000"/>
              </a:lnSpc>
              <a:spcBef>
                <a:spcPts val="0"/>
              </a:spcBef>
              <a:spcAft>
                <a:spcPts val="0"/>
              </a:spcAft>
              <a:buSzPts val="1080"/>
              <a:buFont typeface="Arial"/>
              <a:buChar char="•"/>
            </a:pPr>
            <a:r>
              <a:rPr lang="de-DE" sz="1200" b="0" i="0" u="none" strike="noStrike" cap="none" dirty="0">
                <a:solidFill>
                  <a:schemeClr val="dk1"/>
                </a:solidFill>
                <a:latin typeface="Calibri"/>
                <a:ea typeface="Calibri"/>
                <a:cs typeface="Calibri"/>
                <a:sym typeface="Calibri"/>
              </a:rPr>
              <a:t>Welche Werkstoffe oder Bauteile, die in Ihrem Betrieb hergestellt/genutzt werden, könnten im Sinne der </a:t>
            </a:r>
            <a:r>
              <a:rPr lang="de-DE" sz="1200" dirty="0">
                <a:solidFill>
                  <a:schemeClr val="dk1"/>
                </a:solidFill>
                <a:latin typeface="Calibri"/>
                <a:ea typeface="Calibri"/>
                <a:cs typeface="Calibri"/>
                <a:sym typeface="Calibri"/>
              </a:rPr>
              <a:t>Kreislaufwirtschaft </a:t>
            </a:r>
            <a:r>
              <a:rPr lang="de-DE" sz="1200" b="0" i="0" u="none" strike="noStrike" cap="none" dirty="0">
                <a:solidFill>
                  <a:schemeClr val="dk1"/>
                </a:solidFill>
                <a:latin typeface="Calibri"/>
                <a:ea typeface="Calibri"/>
                <a:cs typeface="Calibri"/>
                <a:sym typeface="Calibri"/>
              </a:rPr>
              <a:t>verwendet werden?</a:t>
            </a:r>
            <a:endParaRPr dirty="0"/>
          </a:p>
          <a:p>
            <a:pPr marL="171450" lvl="0" indent="-171450" algn="l" rtl="0">
              <a:lnSpc>
                <a:spcPct val="100000"/>
              </a:lnSpc>
              <a:spcBef>
                <a:spcPts val="0"/>
              </a:spcBef>
              <a:spcAft>
                <a:spcPts val="0"/>
              </a:spcAft>
              <a:buSzPts val="1080"/>
              <a:buFont typeface="Arial"/>
              <a:buChar char="•"/>
            </a:pPr>
            <a:r>
              <a:rPr lang="de-DE" sz="1200" b="0" i="0" u="none" strike="noStrike" cap="none" dirty="0">
                <a:solidFill>
                  <a:schemeClr val="dk1"/>
                </a:solidFill>
                <a:latin typeface="Calibri"/>
                <a:ea typeface="Calibri"/>
                <a:cs typeface="Calibri"/>
                <a:sym typeface="Calibri"/>
              </a:rPr>
              <a:t>Welche Voraussetzungen müssten geschaffen werden, dass dies in größerem Umfang möglich wäre?</a:t>
            </a:r>
            <a:endParaRPr dirty="0"/>
          </a:p>
          <a:p>
            <a:pPr marL="171450" lvl="0" indent="-102870" algn="l" rtl="0">
              <a:lnSpc>
                <a:spcPct val="100000"/>
              </a:lnSpc>
              <a:spcBef>
                <a:spcPts val="0"/>
              </a:spcBef>
              <a:spcAft>
                <a:spcPts val="0"/>
              </a:spcAft>
              <a:buSzPts val="1080"/>
              <a:buFont typeface="Arial"/>
              <a:buNone/>
            </a:pPr>
            <a:endParaRPr sz="1200" b="0"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1200" b="1" dirty="0">
                <a:solidFill>
                  <a:schemeClr val="dk1"/>
                </a:solidFill>
                <a:latin typeface="Calibri"/>
                <a:ea typeface="Calibri"/>
                <a:cs typeface="Calibri"/>
                <a:sym typeface="Calibri"/>
              </a:rPr>
              <a:t>Quellen:</a:t>
            </a:r>
            <a:endParaRPr dirty="0"/>
          </a:p>
          <a:p>
            <a:pPr marL="171450" lvl="0" indent="-171450" algn="l" rtl="0">
              <a:lnSpc>
                <a:spcPct val="100000"/>
              </a:lnSpc>
              <a:spcBef>
                <a:spcPts val="0"/>
              </a:spcBef>
              <a:spcAft>
                <a:spcPts val="0"/>
              </a:spcAft>
              <a:buSzPts val="1200"/>
              <a:buFont typeface="Arial"/>
              <a:buChar char="•"/>
            </a:pPr>
            <a:r>
              <a:rPr lang="de-DE" sz="1200" dirty="0">
                <a:solidFill>
                  <a:schemeClr val="dk1"/>
                </a:solidFill>
                <a:latin typeface="Calibri"/>
                <a:ea typeface="Calibri"/>
                <a:cs typeface="Calibri"/>
                <a:sym typeface="Calibri"/>
              </a:rPr>
              <a:t>Jane. </a:t>
            </a:r>
            <a:r>
              <a:rPr lang="de-DE" sz="1200" dirty="0" err="1">
                <a:solidFill>
                  <a:schemeClr val="dk1"/>
                </a:solidFill>
                <a:latin typeface="Calibri"/>
                <a:ea typeface="Calibri"/>
                <a:cs typeface="Calibri"/>
                <a:sym typeface="Calibri"/>
              </a:rPr>
              <a:t>Penty</a:t>
            </a:r>
            <a:r>
              <a:rPr lang="de-DE" sz="1200" dirty="0">
                <a:solidFill>
                  <a:schemeClr val="dk1"/>
                </a:solidFill>
                <a:latin typeface="Calibri"/>
                <a:ea typeface="Calibri"/>
                <a:cs typeface="Calibri"/>
                <a:sym typeface="Calibri"/>
              </a:rPr>
              <a:t> (ohne Jahr): </a:t>
            </a:r>
            <a:r>
              <a:rPr lang="de-DE" sz="1200" dirty="0" err="1">
                <a:solidFill>
                  <a:schemeClr val="dk1"/>
                </a:solidFill>
                <a:latin typeface="Calibri"/>
                <a:ea typeface="Calibri"/>
                <a:cs typeface="Calibri"/>
                <a:sym typeface="Calibri"/>
              </a:rPr>
              <a:t>Changing</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How</a:t>
            </a:r>
            <a:r>
              <a:rPr lang="de-DE" sz="1200" dirty="0">
                <a:solidFill>
                  <a:schemeClr val="dk1"/>
                </a:solidFill>
                <a:latin typeface="Calibri"/>
                <a:ea typeface="Calibri"/>
                <a:cs typeface="Calibri"/>
                <a:sym typeface="Calibri"/>
              </a:rPr>
              <a:t> Young Designers Think </a:t>
            </a:r>
            <a:r>
              <a:rPr lang="de-DE" sz="1200" dirty="0" err="1">
                <a:solidFill>
                  <a:schemeClr val="dk1"/>
                </a:solidFill>
                <a:latin typeface="Calibri"/>
                <a:ea typeface="Calibri"/>
                <a:cs typeface="Calibri"/>
                <a:sym typeface="Calibri"/>
              </a:rPr>
              <a:t>About</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Circular</a:t>
            </a:r>
            <a:r>
              <a:rPr lang="de-DE" sz="1200" dirty="0">
                <a:solidFill>
                  <a:schemeClr val="dk1"/>
                </a:solidFill>
                <a:latin typeface="Calibri"/>
                <a:ea typeface="Calibri"/>
                <a:cs typeface="Calibri"/>
                <a:sym typeface="Calibri"/>
              </a:rPr>
              <a:t> Economy. Online: https://</a:t>
            </a:r>
            <a:r>
              <a:rPr lang="de-DE" sz="1200" dirty="0" err="1">
                <a:solidFill>
                  <a:schemeClr val="dk1"/>
                </a:solidFill>
                <a:latin typeface="Calibri"/>
                <a:ea typeface="Calibri"/>
                <a:cs typeface="Calibri"/>
                <a:sym typeface="Calibri"/>
              </a:rPr>
              <a:t>ellenmacarthurfoundation.org</a:t>
            </a:r>
            <a:r>
              <a:rPr lang="de-DE" sz="1200" dirty="0">
                <a:solidFill>
                  <a:schemeClr val="dk1"/>
                </a:solidFill>
                <a:latin typeface="Calibri"/>
                <a:ea typeface="Calibri"/>
                <a:cs typeface="Calibri"/>
                <a:sym typeface="Calibri"/>
              </a:rPr>
              <a:t>/</a:t>
            </a:r>
            <a:r>
              <a:rPr lang="de-DE" sz="1200" dirty="0" err="1">
                <a:solidFill>
                  <a:schemeClr val="dk1"/>
                </a:solidFill>
                <a:latin typeface="Calibri"/>
                <a:ea typeface="Calibri"/>
                <a:cs typeface="Calibri"/>
                <a:sym typeface="Calibri"/>
              </a:rPr>
              <a:t>videos</a:t>
            </a:r>
            <a:r>
              <a:rPr lang="de-DE" sz="1200" dirty="0">
                <a:solidFill>
                  <a:schemeClr val="dk1"/>
                </a:solidFill>
                <a:latin typeface="Calibri"/>
                <a:ea typeface="Calibri"/>
                <a:cs typeface="Calibri"/>
                <a:sym typeface="Calibri"/>
              </a:rPr>
              <a:t>/</a:t>
            </a:r>
            <a:r>
              <a:rPr lang="de-DE" sz="1200" dirty="0" err="1">
                <a:solidFill>
                  <a:schemeClr val="dk1"/>
                </a:solidFill>
                <a:latin typeface="Calibri"/>
                <a:ea typeface="Calibri"/>
                <a:cs typeface="Calibri"/>
                <a:sym typeface="Calibri"/>
              </a:rPr>
              <a:t>changing</a:t>
            </a:r>
            <a:r>
              <a:rPr lang="de-DE" sz="1200" dirty="0">
                <a:solidFill>
                  <a:schemeClr val="dk1"/>
                </a:solidFill>
                <a:latin typeface="Calibri"/>
                <a:ea typeface="Calibri"/>
                <a:cs typeface="Calibri"/>
                <a:sym typeface="Calibri"/>
              </a:rPr>
              <a:t>-</a:t>
            </a:r>
            <a:r>
              <a:rPr lang="de-DE" sz="1200" dirty="0" err="1">
                <a:solidFill>
                  <a:schemeClr val="dk1"/>
                </a:solidFill>
                <a:latin typeface="Calibri"/>
                <a:ea typeface="Calibri"/>
                <a:cs typeface="Calibri"/>
                <a:sym typeface="Calibri"/>
              </a:rPr>
              <a:t>how</a:t>
            </a:r>
            <a:r>
              <a:rPr lang="de-DE" sz="1200" dirty="0">
                <a:solidFill>
                  <a:schemeClr val="dk1"/>
                </a:solidFill>
                <a:latin typeface="Calibri"/>
                <a:ea typeface="Calibri"/>
                <a:cs typeface="Calibri"/>
                <a:sym typeface="Calibri"/>
              </a:rPr>
              <a:t>-</a:t>
            </a:r>
            <a:r>
              <a:rPr lang="de-DE" sz="1200" dirty="0" err="1">
                <a:solidFill>
                  <a:schemeClr val="dk1"/>
                </a:solidFill>
                <a:latin typeface="Calibri"/>
                <a:ea typeface="Calibri"/>
                <a:cs typeface="Calibri"/>
                <a:sym typeface="Calibri"/>
              </a:rPr>
              <a:t>young</a:t>
            </a:r>
            <a:r>
              <a:rPr lang="de-DE" sz="1200" dirty="0">
                <a:solidFill>
                  <a:schemeClr val="dk1"/>
                </a:solidFill>
                <a:latin typeface="Calibri"/>
                <a:ea typeface="Calibri"/>
                <a:cs typeface="Calibri"/>
                <a:sym typeface="Calibri"/>
              </a:rPr>
              <a:t>-designers-</a:t>
            </a:r>
            <a:r>
              <a:rPr lang="de-DE" sz="1200" dirty="0" err="1">
                <a:solidFill>
                  <a:schemeClr val="dk1"/>
                </a:solidFill>
                <a:latin typeface="Calibri"/>
                <a:ea typeface="Calibri"/>
                <a:cs typeface="Calibri"/>
                <a:sym typeface="Calibri"/>
              </a:rPr>
              <a:t>think</a:t>
            </a:r>
            <a:r>
              <a:rPr lang="de-DE" sz="1200" dirty="0">
                <a:solidFill>
                  <a:schemeClr val="dk1"/>
                </a:solidFill>
                <a:latin typeface="Calibri"/>
                <a:ea typeface="Calibri"/>
                <a:cs typeface="Calibri"/>
                <a:sym typeface="Calibri"/>
              </a:rPr>
              <a:t>-</a:t>
            </a:r>
            <a:r>
              <a:rPr lang="de-DE" sz="1200" dirty="0" err="1">
                <a:solidFill>
                  <a:schemeClr val="dk1"/>
                </a:solidFill>
                <a:latin typeface="Calibri"/>
                <a:ea typeface="Calibri"/>
                <a:cs typeface="Calibri"/>
                <a:sym typeface="Calibri"/>
              </a:rPr>
              <a:t>about-circular-economy</a:t>
            </a:r>
            <a:endParaRPr dirty="0"/>
          </a:p>
          <a:p>
            <a:pPr marL="171450" marR="0" lvl="0" indent="-171450" algn="l" rtl="0">
              <a:lnSpc>
                <a:spcPct val="100000"/>
              </a:lnSpc>
              <a:spcBef>
                <a:spcPts val="0"/>
              </a:spcBef>
              <a:spcAft>
                <a:spcPts val="0"/>
              </a:spcAft>
              <a:buClr>
                <a:srgbClr val="000000"/>
              </a:buClr>
              <a:buSzPts val="1200"/>
              <a:buFont typeface="Arial"/>
              <a:buChar char="•"/>
            </a:pPr>
            <a:r>
              <a:rPr lang="de-DE" dirty="0">
                <a:latin typeface="Calibri"/>
                <a:ea typeface="Calibri"/>
                <a:cs typeface="Calibri"/>
                <a:sym typeface="Calibri"/>
              </a:rPr>
              <a:t>Ellen Mac Arthur </a:t>
            </a:r>
            <a:r>
              <a:rPr lang="de-DE" dirty="0" err="1">
                <a:latin typeface="Calibri"/>
                <a:ea typeface="Calibri"/>
                <a:cs typeface="Calibri"/>
                <a:sym typeface="Calibri"/>
              </a:rPr>
              <a:t>Foundation</a:t>
            </a:r>
            <a:r>
              <a:rPr lang="de-DE" dirty="0">
                <a:latin typeface="Calibri"/>
                <a:ea typeface="Calibri"/>
                <a:cs typeface="Calibri"/>
                <a:sym typeface="Calibri"/>
              </a:rPr>
              <a:t> (2013): </a:t>
            </a:r>
            <a:r>
              <a:rPr lang="de-DE" dirty="0" err="1">
                <a:latin typeface="Calibri"/>
                <a:ea typeface="Calibri"/>
                <a:cs typeface="Calibri"/>
                <a:sym typeface="Calibri"/>
              </a:rPr>
              <a:t>Towards</a:t>
            </a:r>
            <a:r>
              <a:rPr lang="de-DE" dirty="0">
                <a:latin typeface="Calibri"/>
                <a:ea typeface="Calibri"/>
                <a:cs typeface="Calibri"/>
                <a:sym typeface="Calibri"/>
              </a:rPr>
              <a:t> a </a:t>
            </a:r>
            <a:r>
              <a:rPr lang="de-DE" dirty="0" err="1">
                <a:latin typeface="Calibri"/>
                <a:ea typeface="Calibri"/>
                <a:cs typeface="Calibri"/>
                <a:sym typeface="Calibri"/>
              </a:rPr>
              <a:t>circular</a:t>
            </a:r>
            <a:r>
              <a:rPr lang="de-DE" dirty="0">
                <a:latin typeface="Calibri"/>
                <a:ea typeface="Calibri"/>
                <a:cs typeface="Calibri"/>
                <a:sym typeface="Calibri"/>
              </a:rPr>
              <a:t> </a:t>
            </a:r>
            <a:r>
              <a:rPr lang="de-DE" dirty="0" err="1">
                <a:latin typeface="Calibri"/>
                <a:ea typeface="Calibri"/>
                <a:cs typeface="Calibri"/>
                <a:sym typeface="Calibri"/>
              </a:rPr>
              <a:t>economy</a:t>
            </a:r>
            <a:r>
              <a:rPr lang="de-DE" dirty="0">
                <a:latin typeface="Calibri"/>
                <a:ea typeface="Calibri"/>
                <a:cs typeface="Calibri"/>
                <a:sym typeface="Calibri"/>
              </a:rPr>
              <a:t> - </a:t>
            </a:r>
            <a:r>
              <a:rPr lang="de-DE" dirty="0" err="1">
                <a:latin typeface="Calibri"/>
                <a:ea typeface="Calibri"/>
                <a:cs typeface="Calibri"/>
                <a:sym typeface="Calibri"/>
              </a:rPr>
              <a:t>Economic</a:t>
            </a:r>
            <a:r>
              <a:rPr lang="de-DE" dirty="0">
                <a:latin typeface="Calibri"/>
                <a:ea typeface="Calibri"/>
                <a:cs typeface="Calibri"/>
                <a:sym typeface="Calibri"/>
              </a:rPr>
              <a:t> </a:t>
            </a:r>
            <a:r>
              <a:rPr lang="de-DE" dirty="0" err="1">
                <a:latin typeface="Calibri"/>
                <a:ea typeface="Calibri"/>
                <a:cs typeface="Calibri"/>
                <a:sym typeface="Calibri"/>
              </a:rPr>
              <a:t>and</a:t>
            </a:r>
            <a:r>
              <a:rPr lang="de-DE" dirty="0">
                <a:latin typeface="Calibri"/>
                <a:ea typeface="Calibri"/>
                <a:cs typeface="Calibri"/>
                <a:sym typeface="Calibri"/>
              </a:rPr>
              <a:t> </a:t>
            </a:r>
            <a:r>
              <a:rPr lang="de-DE" dirty="0" err="1">
                <a:latin typeface="Calibri"/>
                <a:ea typeface="Calibri"/>
                <a:cs typeface="Calibri"/>
                <a:sym typeface="Calibri"/>
              </a:rPr>
              <a:t>business</a:t>
            </a:r>
            <a:r>
              <a:rPr lang="de-DE" dirty="0">
                <a:latin typeface="Calibri"/>
                <a:ea typeface="Calibri"/>
                <a:cs typeface="Calibri"/>
                <a:sym typeface="Calibri"/>
              </a:rPr>
              <a:t> rationale </a:t>
            </a:r>
            <a:r>
              <a:rPr lang="de-DE" dirty="0" err="1">
                <a:latin typeface="Calibri"/>
                <a:ea typeface="Calibri"/>
                <a:cs typeface="Calibri"/>
                <a:sym typeface="Calibri"/>
              </a:rPr>
              <a:t>for</a:t>
            </a:r>
            <a:r>
              <a:rPr lang="de-DE" dirty="0">
                <a:latin typeface="Calibri"/>
                <a:ea typeface="Calibri"/>
                <a:cs typeface="Calibri"/>
                <a:sym typeface="Calibri"/>
              </a:rPr>
              <a:t> an </a:t>
            </a:r>
            <a:r>
              <a:rPr lang="de-DE" dirty="0" err="1">
                <a:latin typeface="Calibri"/>
                <a:ea typeface="Calibri"/>
                <a:cs typeface="Calibri"/>
                <a:sym typeface="Calibri"/>
              </a:rPr>
              <a:t>accelerated</a:t>
            </a:r>
            <a:r>
              <a:rPr lang="de-DE" dirty="0">
                <a:latin typeface="Calibri"/>
                <a:ea typeface="Calibri"/>
                <a:cs typeface="Calibri"/>
                <a:sym typeface="Calibri"/>
              </a:rPr>
              <a:t> </a:t>
            </a:r>
            <a:r>
              <a:rPr lang="de-DE" dirty="0" err="1">
                <a:latin typeface="Calibri"/>
                <a:ea typeface="Calibri"/>
                <a:cs typeface="Calibri"/>
                <a:sym typeface="Calibri"/>
              </a:rPr>
              <a:t>transition</a:t>
            </a:r>
            <a:r>
              <a:rPr lang="de-DE" dirty="0">
                <a:latin typeface="Calibri"/>
                <a:ea typeface="Calibri"/>
                <a:cs typeface="Calibri"/>
                <a:sym typeface="Calibri"/>
              </a:rPr>
              <a:t>. P. 24. Online: https://</a:t>
            </a:r>
            <a:r>
              <a:rPr lang="de-DE" dirty="0" err="1" smtClean="0">
                <a:latin typeface="Calibri"/>
                <a:ea typeface="Calibri"/>
                <a:cs typeface="Calibri"/>
                <a:sym typeface="Calibri"/>
              </a:rPr>
              <a:t>ellenmacarthurfoundation.org</a:t>
            </a:r>
            <a:r>
              <a:rPr lang="de-DE" dirty="0" smtClean="0">
                <a:latin typeface="Calibri"/>
                <a:ea typeface="Calibri"/>
                <a:cs typeface="Calibri"/>
                <a:sym typeface="Calibri"/>
              </a:rPr>
              <a:t>/towards-the-circular-economy-vol-1-an-economic-and-business-rationale-for-an</a:t>
            </a:r>
            <a:endParaRPr sz="1200" dirty="0">
              <a:solidFill>
                <a:schemeClr val="dk1"/>
              </a:solidFill>
              <a:latin typeface="Calibri"/>
              <a:ea typeface="Calibri"/>
              <a:cs typeface="Calibri"/>
              <a:sym typeface="Calibri"/>
            </a:endParaRPr>
          </a:p>
        </p:txBody>
      </p:sp>
      <p:sp>
        <p:nvSpPr>
          <p:cNvPr id="349" name="Google Shape;349;g278ca3fc6d9_0_773: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78ca3fc6d9_0_323: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g278ca3fc6d9_0_323:notes"/>
          <p:cNvSpPr txBox="1">
            <a:spLocks noGrp="1"/>
          </p:cNvSpPr>
          <p:nvPr>
            <p:ph type="body" idx="1"/>
          </p:nvPr>
        </p:nvSpPr>
        <p:spPr>
          <a:xfrm>
            <a:off x="479424" y="3743325"/>
            <a:ext cx="6145200" cy="5694075"/>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b="1" dirty="0">
                <a:solidFill>
                  <a:schemeClr val="dk1"/>
                </a:solidFill>
              </a:rPr>
              <a:t>Beschreibung</a:t>
            </a:r>
            <a:endParaRPr dirty="0">
              <a:solidFill>
                <a:schemeClr val="dk1"/>
              </a:solidFill>
            </a:endParaRPr>
          </a:p>
          <a:p>
            <a:pPr marL="0" lvl="0" indent="0" algn="l" rtl="0">
              <a:lnSpc>
                <a:spcPct val="100000"/>
              </a:lnSpc>
              <a:spcBef>
                <a:spcPts val="0"/>
              </a:spcBef>
              <a:spcAft>
                <a:spcPts val="0"/>
              </a:spcAft>
              <a:buClr>
                <a:srgbClr val="000000"/>
              </a:buClr>
              <a:buSzPts val="1400"/>
              <a:buFont typeface="Arial"/>
              <a:buNone/>
            </a:pPr>
            <a:r>
              <a:rPr lang="de-DE" dirty="0">
                <a:solidFill>
                  <a:schemeClr val="dk1"/>
                </a:solidFill>
              </a:rPr>
              <a:t>Hierarchische Typologie kreislaufwirtschaftlicher Maßnahmen zur Erhöhung der Zirkularität. </a:t>
            </a:r>
            <a:endParaRPr dirty="0">
              <a:solidFill>
                <a:schemeClr val="dk1"/>
              </a:solidFill>
            </a:endParaRPr>
          </a:p>
          <a:p>
            <a:pPr marL="0" lvl="0" indent="0" algn="l" rtl="0">
              <a:lnSpc>
                <a:spcPct val="100000"/>
              </a:lnSpc>
              <a:spcBef>
                <a:spcPts val="0"/>
              </a:spcBef>
              <a:spcAft>
                <a:spcPts val="0"/>
              </a:spcAft>
              <a:buSzPts val="1400"/>
              <a:buNone/>
            </a:pPr>
            <a:r>
              <a:rPr lang="de-DE" dirty="0">
                <a:solidFill>
                  <a:schemeClr val="dk1"/>
                </a:solidFill>
              </a:rPr>
              <a:t>1. </a:t>
            </a:r>
            <a:r>
              <a:rPr lang="de-DE" dirty="0" err="1">
                <a:solidFill>
                  <a:schemeClr val="dk1"/>
                </a:solidFill>
              </a:rPr>
              <a:t>Refuse</a:t>
            </a:r>
            <a:r>
              <a:rPr lang="de-DE" dirty="0">
                <a:solidFill>
                  <a:schemeClr val="dk1"/>
                </a:solidFill>
              </a:rPr>
              <a:t>: Überflüssig machen. Produkte werden überflüssig, der Produktnutzen wird anders erbracht</a:t>
            </a:r>
            <a:endParaRPr dirty="0">
              <a:solidFill>
                <a:schemeClr val="dk1"/>
              </a:solidFill>
            </a:endParaRPr>
          </a:p>
          <a:p>
            <a:pPr marL="0" lvl="0" indent="0" algn="l" rtl="0">
              <a:lnSpc>
                <a:spcPct val="100000"/>
              </a:lnSpc>
              <a:spcBef>
                <a:spcPts val="0"/>
              </a:spcBef>
              <a:spcAft>
                <a:spcPts val="0"/>
              </a:spcAft>
              <a:buSzPts val="1400"/>
              <a:buNone/>
            </a:pPr>
            <a:r>
              <a:rPr lang="de-DE" dirty="0">
                <a:solidFill>
                  <a:schemeClr val="dk1"/>
                </a:solidFill>
              </a:rPr>
              <a:t>2. </a:t>
            </a:r>
            <a:r>
              <a:rPr lang="de-DE" dirty="0" err="1">
                <a:solidFill>
                  <a:schemeClr val="dk1"/>
                </a:solidFill>
              </a:rPr>
              <a:t>Rethink</a:t>
            </a:r>
            <a:r>
              <a:rPr lang="de-DE" dirty="0">
                <a:solidFill>
                  <a:schemeClr val="dk1"/>
                </a:solidFill>
              </a:rPr>
              <a:t>: Neu denken und zirkulär designen. Produkte neu gestalten und intensiver nutzen, z.B. durch Teilen.</a:t>
            </a:r>
            <a:endParaRPr dirty="0">
              <a:solidFill>
                <a:schemeClr val="dk1"/>
              </a:solidFill>
            </a:endParaRPr>
          </a:p>
          <a:p>
            <a:pPr marL="0" lvl="0" indent="0" algn="l" rtl="0">
              <a:lnSpc>
                <a:spcPct val="100000"/>
              </a:lnSpc>
              <a:spcBef>
                <a:spcPts val="0"/>
              </a:spcBef>
              <a:spcAft>
                <a:spcPts val="0"/>
              </a:spcAft>
              <a:buSzPts val="1400"/>
              <a:buNone/>
            </a:pPr>
            <a:r>
              <a:rPr lang="de-DE" dirty="0">
                <a:solidFill>
                  <a:schemeClr val="dk1"/>
                </a:solidFill>
              </a:rPr>
              <a:t>3. </a:t>
            </a:r>
            <a:r>
              <a:rPr lang="de-DE" dirty="0" err="1">
                <a:solidFill>
                  <a:schemeClr val="dk1"/>
                </a:solidFill>
              </a:rPr>
              <a:t>Reduce</a:t>
            </a:r>
            <a:r>
              <a:rPr lang="de-DE" dirty="0">
                <a:solidFill>
                  <a:schemeClr val="dk1"/>
                </a:solidFill>
              </a:rPr>
              <a:t>: Reduzieren. Steigerung der Effizienz bei der Produktherstellung oder -nutzung durch geringeren Verbrauch von natürlichen Ressourcen und Materialien</a:t>
            </a:r>
            <a:endParaRPr dirty="0">
              <a:solidFill>
                <a:schemeClr val="dk1"/>
              </a:solidFill>
            </a:endParaRPr>
          </a:p>
          <a:p>
            <a:pPr marL="0" lvl="0" indent="0" algn="l" rtl="0">
              <a:lnSpc>
                <a:spcPct val="100000"/>
              </a:lnSpc>
              <a:spcBef>
                <a:spcPts val="0"/>
              </a:spcBef>
              <a:spcAft>
                <a:spcPts val="0"/>
              </a:spcAft>
              <a:buSzPts val="1400"/>
              <a:buNone/>
            </a:pPr>
            <a:r>
              <a:rPr lang="de-DE" dirty="0">
                <a:solidFill>
                  <a:schemeClr val="dk1"/>
                </a:solidFill>
              </a:rPr>
              <a:t>4. Reuse: Wiederverwenden. Funktionsfähige Produkte wiederverwenden</a:t>
            </a:r>
            <a:endParaRPr dirty="0">
              <a:solidFill>
                <a:schemeClr val="dk1"/>
              </a:solidFill>
            </a:endParaRPr>
          </a:p>
          <a:p>
            <a:pPr marL="0" lvl="0" indent="0" algn="l" rtl="0">
              <a:lnSpc>
                <a:spcPct val="100000"/>
              </a:lnSpc>
              <a:spcBef>
                <a:spcPts val="0"/>
              </a:spcBef>
              <a:spcAft>
                <a:spcPts val="0"/>
              </a:spcAft>
              <a:buSzPts val="1400"/>
              <a:buNone/>
            </a:pPr>
            <a:r>
              <a:rPr lang="de-DE" dirty="0">
                <a:solidFill>
                  <a:schemeClr val="dk1"/>
                </a:solidFill>
              </a:rPr>
              <a:t>5. </a:t>
            </a:r>
            <a:r>
              <a:rPr lang="de-DE" dirty="0" err="1">
                <a:solidFill>
                  <a:schemeClr val="dk1"/>
                </a:solidFill>
              </a:rPr>
              <a:t>Repair</a:t>
            </a:r>
            <a:r>
              <a:rPr lang="de-DE" dirty="0">
                <a:solidFill>
                  <a:schemeClr val="dk1"/>
                </a:solidFill>
              </a:rPr>
              <a:t>: Reparatur. Produkte warten und durch Reparatur weiternutzen</a:t>
            </a:r>
            <a:endParaRPr dirty="0">
              <a:solidFill>
                <a:schemeClr val="dk1"/>
              </a:solidFill>
            </a:endParaRPr>
          </a:p>
          <a:p>
            <a:pPr marL="0" lvl="0" indent="0" algn="l" rtl="0">
              <a:lnSpc>
                <a:spcPct val="100000"/>
              </a:lnSpc>
              <a:spcBef>
                <a:spcPts val="0"/>
              </a:spcBef>
              <a:spcAft>
                <a:spcPts val="0"/>
              </a:spcAft>
              <a:buSzPts val="1400"/>
              <a:buNone/>
            </a:pPr>
            <a:r>
              <a:rPr lang="de-DE" dirty="0">
                <a:solidFill>
                  <a:schemeClr val="dk1"/>
                </a:solidFill>
              </a:rPr>
              <a:t>6. </a:t>
            </a:r>
            <a:r>
              <a:rPr lang="de-DE" dirty="0" err="1">
                <a:solidFill>
                  <a:schemeClr val="dk1"/>
                </a:solidFill>
              </a:rPr>
              <a:t>Refurbish</a:t>
            </a:r>
            <a:r>
              <a:rPr lang="de-DE" dirty="0">
                <a:solidFill>
                  <a:schemeClr val="dk1"/>
                </a:solidFill>
              </a:rPr>
              <a:t>: Verbessern. Alte Produkte aufarbeiten und auf den neuesten Stand bringen</a:t>
            </a:r>
            <a:endParaRPr dirty="0">
              <a:solidFill>
                <a:schemeClr val="dk1"/>
              </a:solidFill>
            </a:endParaRPr>
          </a:p>
          <a:p>
            <a:pPr marL="0" lvl="0" indent="0" algn="l" rtl="0">
              <a:lnSpc>
                <a:spcPct val="100000"/>
              </a:lnSpc>
              <a:spcBef>
                <a:spcPts val="0"/>
              </a:spcBef>
              <a:spcAft>
                <a:spcPts val="0"/>
              </a:spcAft>
              <a:buSzPts val="1400"/>
              <a:buNone/>
            </a:pPr>
            <a:r>
              <a:rPr lang="de-DE" dirty="0">
                <a:solidFill>
                  <a:schemeClr val="dk1"/>
                </a:solidFill>
              </a:rPr>
              <a:t>7. </a:t>
            </a:r>
            <a:r>
              <a:rPr lang="de-DE" dirty="0" err="1">
                <a:solidFill>
                  <a:schemeClr val="dk1"/>
                </a:solidFill>
              </a:rPr>
              <a:t>Remanufacture</a:t>
            </a:r>
            <a:r>
              <a:rPr lang="de-DE" dirty="0">
                <a:solidFill>
                  <a:schemeClr val="dk1"/>
                </a:solidFill>
              </a:rPr>
              <a:t>: Wiederaufbereiten. Teile aus defekten Produkten für neue Produkte nutzen, die dieselben Funktionen erfüllen</a:t>
            </a:r>
            <a:endParaRPr dirty="0">
              <a:solidFill>
                <a:schemeClr val="dk1"/>
              </a:solidFill>
            </a:endParaRPr>
          </a:p>
          <a:p>
            <a:pPr marL="0" lvl="0" indent="0" algn="l" rtl="0">
              <a:lnSpc>
                <a:spcPct val="100000"/>
              </a:lnSpc>
              <a:spcBef>
                <a:spcPts val="0"/>
              </a:spcBef>
              <a:spcAft>
                <a:spcPts val="0"/>
              </a:spcAft>
              <a:buSzPts val="1400"/>
              <a:buNone/>
            </a:pPr>
            <a:r>
              <a:rPr lang="de-DE" dirty="0">
                <a:solidFill>
                  <a:schemeClr val="dk1"/>
                </a:solidFill>
              </a:rPr>
              <a:t>8. </a:t>
            </a:r>
            <a:r>
              <a:rPr lang="de-DE" dirty="0" err="1">
                <a:solidFill>
                  <a:schemeClr val="dk1"/>
                </a:solidFill>
              </a:rPr>
              <a:t>Repurpose</a:t>
            </a:r>
            <a:r>
              <a:rPr lang="de-DE" dirty="0">
                <a:solidFill>
                  <a:schemeClr val="dk1"/>
                </a:solidFill>
              </a:rPr>
              <a:t>: Anders weiternutzen. Teile aus defekten Produkten für neue Produkte nutzen, die andere Funktionen erfüllen</a:t>
            </a:r>
            <a:endParaRPr dirty="0">
              <a:solidFill>
                <a:schemeClr val="dk1"/>
              </a:solidFill>
            </a:endParaRPr>
          </a:p>
          <a:p>
            <a:pPr marL="0" lvl="0" indent="0" algn="l" rtl="0">
              <a:lnSpc>
                <a:spcPct val="100000"/>
              </a:lnSpc>
              <a:spcBef>
                <a:spcPts val="0"/>
              </a:spcBef>
              <a:spcAft>
                <a:spcPts val="0"/>
              </a:spcAft>
              <a:buSzPts val="1400"/>
              <a:buNone/>
            </a:pPr>
            <a:r>
              <a:rPr lang="de-DE" dirty="0">
                <a:solidFill>
                  <a:schemeClr val="dk1"/>
                </a:solidFill>
              </a:rPr>
              <a:t>9. Recycle: Recycling. Aufbereiten von Materialien, um eine hohe Qualität zu erhalten und sie wieder in den Materialkreislauf zurückführen</a:t>
            </a:r>
            <a:endParaRPr dirty="0">
              <a:solidFill>
                <a:schemeClr val="dk1"/>
              </a:solidFill>
            </a:endParaRPr>
          </a:p>
          <a:p>
            <a:pPr marL="0" lvl="0" indent="0" algn="l" rtl="0">
              <a:lnSpc>
                <a:spcPct val="100000"/>
              </a:lnSpc>
              <a:spcBef>
                <a:spcPts val="0"/>
              </a:spcBef>
              <a:spcAft>
                <a:spcPts val="0"/>
              </a:spcAft>
              <a:buSzPts val="1400"/>
              <a:buNone/>
            </a:pPr>
            <a:r>
              <a:rPr lang="de-DE" dirty="0">
                <a:solidFill>
                  <a:schemeClr val="dk1"/>
                </a:solidFill>
              </a:rPr>
              <a:t>10. </a:t>
            </a:r>
            <a:r>
              <a:rPr lang="de-DE" dirty="0" err="1">
                <a:solidFill>
                  <a:schemeClr val="dk1"/>
                </a:solidFill>
              </a:rPr>
              <a:t>Recover</a:t>
            </a:r>
            <a:r>
              <a:rPr lang="de-DE" dirty="0">
                <a:solidFill>
                  <a:schemeClr val="dk1"/>
                </a:solidFill>
              </a:rPr>
              <a:t>: Thermische Verwertung mit Energierückgewinnung</a:t>
            </a:r>
            <a:endParaRPr dirty="0">
              <a:solidFill>
                <a:schemeClr val="dk1"/>
              </a:solidFill>
            </a:endParaRPr>
          </a:p>
          <a:p>
            <a:pPr marL="0" lvl="0" indent="0" algn="l" rtl="0">
              <a:lnSpc>
                <a:spcPct val="100000"/>
              </a:lnSpc>
              <a:spcBef>
                <a:spcPts val="0"/>
              </a:spcBef>
              <a:spcAft>
                <a:spcPts val="0"/>
              </a:spcAft>
              <a:buSzPts val="1100"/>
              <a:buFont typeface="Arial"/>
              <a:buNone/>
            </a:pPr>
            <a:endParaRPr dirty="0">
              <a:solidFill>
                <a:schemeClr val="dk1"/>
              </a:solidFill>
            </a:endParaRPr>
          </a:p>
          <a:p>
            <a:pPr marL="0" lvl="0" indent="0" algn="l" rtl="0">
              <a:lnSpc>
                <a:spcPct val="100000"/>
              </a:lnSpc>
              <a:spcBef>
                <a:spcPts val="0"/>
              </a:spcBef>
              <a:spcAft>
                <a:spcPts val="0"/>
              </a:spcAft>
              <a:buSzPts val="1100"/>
              <a:buFont typeface="Arial"/>
              <a:buNone/>
            </a:pPr>
            <a:r>
              <a:rPr lang="de-DE" b="1" dirty="0">
                <a:solidFill>
                  <a:schemeClr val="dk1"/>
                </a:solidFill>
              </a:rPr>
              <a:t>Aufgabe</a:t>
            </a:r>
            <a:endParaRPr dirty="0">
              <a:solidFill>
                <a:schemeClr val="dk1"/>
              </a:solidFill>
            </a:endParaRPr>
          </a:p>
          <a:p>
            <a:pPr marL="330200" lvl="0" indent="-171450" algn="l" rtl="0">
              <a:lnSpc>
                <a:spcPct val="100000"/>
              </a:lnSpc>
              <a:spcBef>
                <a:spcPts val="0"/>
              </a:spcBef>
              <a:spcAft>
                <a:spcPts val="0"/>
              </a:spcAft>
              <a:buClr>
                <a:schemeClr val="dk1"/>
              </a:buClr>
              <a:buSzPts val="1100"/>
              <a:buFont typeface="Arial"/>
              <a:buChar char="•"/>
            </a:pPr>
            <a:r>
              <a:rPr lang="de-DE" dirty="0">
                <a:solidFill>
                  <a:schemeClr val="dk1"/>
                </a:solidFill>
              </a:rPr>
              <a:t>Welche Prinzipien ließen sich in Ihrem Betrieb möglicherweise verwirklichen? Diskutieren Sie Strategien und Möglichkeiten</a:t>
            </a:r>
            <a:endParaRPr dirty="0">
              <a:solidFill>
                <a:schemeClr val="dk1"/>
              </a:solidFill>
            </a:endParaRPr>
          </a:p>
          <a:p>
            <a:pPr marL="0" lvl="0" indent="0" algn="l" rtl="0">
              <a:lnSpc>
                <a:spcPct val="100000"/>
              </a:lnSpc>
              <a:spcBef>
                <a:spcPts val="0"/>
              </a:spcBef>
              <a:spcAft>
                <a:spcPts val="0"/>
              </a:spcAft>
              <a:buSzPts val="1400"/>
              <a:buNone/>
            </a:pPr>
            <a:endParaRPr dirty="0">
              <a:solidFill>
                <a:schemeClr val="dk1"/>
              </a:solidFill>
            </a:endParaRPr>
          </a:p>
          <a:p>
            <a:pPr marL="0" lvl="0" indent="0" algn="l" rtl="0">
              <a:lnSpc>
                <a:spcPct val="100000"/>
              </a:lnSpc>
              <a:spcBef>
                <a:spcPts val="0"/>
              </a:spcBef>
              <a:spcAft>
                <a:spcPts val="0"/>
              </a:spcAft>
              <a:buSzPts val="1400"/>
              <a:buNone/>
            </a:pPr>
            <a:r>
              <a:rPr lang="de-DE" b="1" dirty="0">
                <a:solidFill>
                  <a:schemeClr val="dk1"/>
                </a:solidFill>
              </a:rPr>
              <a:t>Quelle</a:t>
            </a:r>
            <a:endParaRPr dirty="0">
              <a:solidFill>
                <a:schemeClr val="dk1"/>
              </a:solidFill>
            </a:endParaRPr>
          </a:p>
          <a:p>
            <a:pPr marL="330200" lvl="0" indent="-171450" algn="l" rtl="0">
              <a:lnSpc>
                <a:spcPct val="100000"/>
              </a:lnSpc>
              <a:spcBef>
                <a:spcPts val="0"/>
              </a:spcBef>
              <a:spcAft>
                <a:spcPts val="0"/>
              </a:spcAft>
              <a:buSzPts val="1100"/>
              <a:buFont typeface="Arial"/>
              <a:buChar char="•"/>
            </a:pPr>
            <a:r>
              <a:rPr lang="de-DE" dirty="0"/>
              <a:t>(BMWK 2022): Österreichisches Bundesministerium für Klimaschutz, Umwelt, Energie, Mobilität, Innovation und Technologie (BMWK): FTI-Initiative Kreislaufwirtschaft - Österreich auf dem Weg zu einer nachhaltigen und zirkulären Gesellschaft. Online: https://</a:t>
            </a:r>
            <a:r>
              <a:rPr lang="de-DE" dirty="0" err="1"/>
              <a:t>fdoc.ffg.at</a:t>
            </a:r>
            <a:r>
              <a:rPr lang="de-DE" dirty="0"/>
              <a:t>/s/</a:t>
            </a:r>
            <a:r>
              <a:rPr lang="de-DE" dirty="0" err="1"/>
              <a:t>vdb</a:t>
            </a:r>
            <a:r>
              <a:rPr lang="de-DE" dirty="0"/>
              <a:t>/</a:t>
            </a:r>
            <a:r>
              <a:rPr lang="de-DE" dirty="0" err="1"/>
              <a:t>public</a:t>
            </a:r>
            <a:r>
              <a:rPr lang="de-DE" dirty="0"/>
              <a:t>/</a:t>
            </a:r>
            <a:r>
              <a:rPr lang="de-DE" dirty="0" err="1"/>
              <a:t>node</a:t>
            </a:r>
            <a:r>
              <a:rPr lang="de-DE" dirty="0"/>
              <a:t>/</a:t>
            </a:r>
            <a:r>
              <a:rPr lang="de-DE" dirty="0" err="1"/>
              <a:t>content</a:t>
            </a:r>
            <a:r>
              <a:rPr lang="de-DE" dirty="0"/>
              <a:t>/8nKEL-hcRnqkwYOL8MHgxg/1.0?a=</a:t>
            </a:r>
            <a:r>
              <a:rPr lang="de-DE" dirty="0" err="1"/>
              <a:t>true</a:t>
            </a:r>
            <a:r>
              <a:rPr lang="de-DE" dirty="0"/>
              <a:t> </a:t>
            </a:r>
            <a:endParaRPr dirty="0"/>
          </a:p>
        </p:txBody>
      </p:sp>
      <p:sp>
        <p:nvSpPr>
          <p:cNvPr id="361" name="Google Shape;361;g278ca3fc6d9_0_323: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278ca3fc6d9_0_932:notes"/>
          <p:cNvSpPr>
            <a:spLocks noGrp="1" noRot="1" noChangeAspect="1"/>
          </p:cNvSpPr>
          <p:nvPr>
            <p:ph type="sldImg" idx="2"/>
          </p:nvPr>
        </p:nvSpPr>
        <p:spPr>
          <a:xfrm>
            <a:off x="479425" y="288000"/>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g278ca3fc6d9_0_932:notes"/>
          <p:cNvSpPr txBox="1">
            <a:spLocks noGrp="1"/>
          </p:cNvSpPr>
          <p:nvPr>
            <p:ph type="body" idx="1"/>
          </p:nvPr>
        </p:nvSpPr>
        <p:spPr>
          <a:xfrm>
            <a:off x="479424" y="3743988"/>
            <a:ext cx="6145213" cy="62029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b="1" dirty="0"/>
              <a:t>Beschreibung</a:t>
            </a:r>
            <a:endParaRPr b="1" dirty="0"/>
          </a:p>
          <a:p>
            <a:pPr marL="0" lvl="0" indent="0" algn="l" rtl="0">
              <a:lnSpc>
                <a:spcPct val="100000"/>
              </a:lnSpc>
              <a:spcBef>
                <a:spcPts val="0"/>
              </a:spcBef>
              <a:spcAft>
                <a:spcPts val="0"/>
              </a:spcAft>
              <a:buSzPts val="1400"/>
              <a:buNone/>
            </a:pPr>
            <a:r>
              <a:rPr lang="de-DE" dirty="0"/>
              <a:t>Z</a:t>
            </a:r>
            <a:r>
              <a:rPr lang="de-DE" sz="1200" b="0" i="0" u="none" strike="noStrike" cap="none" dirty="0">
                <a:solidFill>
                  <a:schemeClr val="dk1"/>
                </a:solidFill>
                <a:latin typeface="Calibri"/>
                <a:ea typeface="Calibri"/>
                <a:cs typeface="Calibri"/>
                <a:sym typeface="Calibri"/>
              </a:rPr>
              <a:t>usammen mit der Digitalisierung von Wirtschaft und Gesellschaft führt die Verbreitung von Umwelttechnologien zu einer zunehmenden Nachfrage nach Technologiemetallen. Sie sind aufgrund ihrer Eigenschaften für die Funktionalität von Umwelttechnologien unerlässlich. Allgemein kennzeichnend ist die Tendenz zu Produkten mit größerer Stoffvielfalt und Stoffgemischen, dominiert von unterschiedlichen Metallen (</a:t>
            </a:r>
            <a:r>
              <a:rPr lang="de-DE" sz="1200" b="0" i="0" u="none" strike="noStrike" cap="none" dirty="0" err="1">
                <a:solidFill>
                  <a:schemeClr val="dk1"/>
                </a:solidFill>
                <a:latin typeface="Calibri"/>
                <a:ea typeface="Calibri"/>
                <a:cs typeface="Calibri"/>
                <a:sym typeface="Calibri"/>
              </a:rPr>
              <a:t>Reller</a:t>
            </a:r>
            <a:r>
              <a:rPr lang="de-DE" sz="1200" b="0" i="0" u="none" strike="noStrike" cap="none" dirty="0">
                <a:solidFill>
                  <a:schemeClr val="dk1"/>
                </a:solidFill>
                <a:latin typeface="Calibri"/>
                <a:ea typeface="Calibri"/>
                <a:cs typeface="Calibri"/>
                <a:sym typeface="Calibri"/>
              </a:rPr>
              <a:t> et al. 2011). Wichtig ist auch, dass in Produkten des Hochtechnologiesektors einzelne Materialien ganz spezifische Funktionen erfüllen und daher nur schwer ersetzt werden. Bei der Aufarbeitung von technologiemetallhaltigen Abfällen muss der Tatsache Rechnung getragen werden, dass Technologieprodukte immer komplexer werden und sich ihre Zusammensetzung aufgrund kurzer Innovationszyklen ständig verändert. Um neue und immer bessere Funktionen zu ermöglichen, werden heute allein in Mikrochips über 60 verschiedene Elemente eingesetzt. Schätzungen gehen davon aus, dass mittlerweile von den 103 Elementen des Periodensystems nahezu 90 Elemente in Technologieprodukten verwendet werden. Das heißt, dass die Kenntnis der Eigenschaften von Werkstoffen und der sparsame Umgang mit ihnen in der Metall verarbeitenden Industrie immer wichtiger wird. </a:t>
            </a:r>
            <a:endParaRPr sz="1200" b="0"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b="1" dirty="0"/>
              <a:t>Aufgabenstellung</a:t>
            </a:r>
            <a:endParaRPr b="1" dirty="0"/>
          </a:p>
          <a:p>
            <a:pPr marL="0" lvl="0" indent="0" algn="l" rtl="0">
              <a:lnSpc>
                <a:spcPct val="100000"/>
              </a:lnSpc>
              <a:spcBef>
                <a:spcPts val="0"/>
              </a:spcBef>
              <a:spcAft>
                <a:spcPts val="0"/>
              </a:spcAft>
              <a:buSzPts val="1400"/>
              <a:buNone/>
            </a:pPr>
            <a:r>
              <a:rPr lang="de-DE" dirty="0"/>
              <a:t>Welche Werkstoffe oder Bauteile, die in Ihrem Betrieb hergestellt oder genutzt werden, könnten in den einzelnen Stufen der Stufen der Kreislaufwirtschaft weiter verwendet werden?</a:t>
            </a:r>
            <a:endParaRPr dirty="0"/>
          </a:p>
          <a:p>
            <a:pPr marL="0" lvl="0" indent="0" algn="l" rtl="0">
              <a:lnSpc>
                <a:spcPct val="100000"/>
              </a:lnSpc>
              <a:spcBef>
                <a:spcPts val="0"/>
              </a:spcBef>
              <a:spcAft>
                <a:spcPts val="0"/>
              </a:spcAft>
              <a:buSzPts val="1400"/>
              <a:buNone/>
            </a:pPr>
            <a:r>
              <a:rPr lang="de-DE" dirty="0"/>
              <a:t> Welche Voraussetzungen müssten geschaffen werden, dass dies in größerem Umfang möglich werden würde?</a:t>
            </a:r>
            <a:endParaRPr dirty="0"/>
          </a:p>
          <a:p>
            <a:pPr marL="0" lvl="0" indent="0" algn="l" rtl="0">
              <a:lnSpc>
                <a:spcPct val="100000"/>
              </a:lnSpc>
              <a:spcBef>
                <a:spcPts val="0"/>
              </a:spcBef>
              <a:spcAft>
                <a:spcPts val="0"/>
              </a:spcAft>
              <a:buClr>
                <a:schemeClr val="dk1"/>
              </a:buClr>
              <a:buSzPts val="1400"/>
              <a:buFont typeface="Arial"/>
              <a:buNone/>
            </a:pPr>
            <a:r>
              <a:rPr lang="de-DE" b="1" dirty="0"/>
              <a:t>Quelle</a:t>
            </a:r>
            <a:endParaRPr b="1" dirty="0"/>
          </a:p>
          <a:p>
            <a:pPr marL="0" lvl="0" indent="0" algn="l" rtl="0">
              <a:lnSpc>
                <a:spcPct val="100000"/>
              </a:lnSpc>
              <a:spcBef>
                <a:spcPts val="0"/>
              </a:spcBef>
              <a:spcAft>
                <a:spcPts val="0"/>
              </a:spcAft>
              <a:buSzPts val="1400"/>
              <a:buNone/>
            </a:pPr>
            <a:r>
              <a:rPr lang="de-DE" dirty="0" err="1"/>
              <a:t>Reller</a:t>
            </a:r>
            <a:r>
              <a:rPr lang="de-DE" dirty="0"/>
              <a:t>, A., </a:t>
            </a:r>
            <a:r>
              <a:rPr lang="de-DE" dirty="0" err="1"/>
              <a:t>Achzet</a:t>
            </a:r>
            <a:r>
              <a:rPr lang="de-DE" dirty="0"/>
              <a:t>, B., </a:t>
            </a:r>
            <a:r>
              <a:rPr lang="de-DE" dirty="0" err="1"/>
              <a:t>Zepf</a:t>
            </a:r>
            <a:r>
              <a:rPr lang="de-DE" dirty="0"/>
              <a:t>, V. (2011): Unternehmensstrategien zur Sicherung von Rohstoffen. In: PUTSCH Thema Umwelt 2/2011. </a:t>
            </a:r>
            <a:endParaRPr dirty="0"/>
          </a:p>
          <a:p>
            <a:pPr marL="0" lvl="0" indent="0" algn="l" rtl="0">
              <a:lnSpc>
                <a:spcPct val="100000"/>
              </a:lnSpc>
              <a:spcBef>
                <a:spcPts val="0"/>
              </a:spcBef>
              <a:spcAft>
                <a:spcPts val="0"/>
              </a:spcAft>
              <a:buSzPts val="1400"/>
              <a:buNone/>
            </a:pPr>
            <a:r>
              <a:rPr lang="de-DE" dirty="0"/>
              <a:t>https://</a:t>
            </a:r>
            <a:r>
              <a:rPr lang="de-DE" dirty="0" err="1"/>
              <a:t>www.wu.ac.at</a:t>
            </a:r>
            <a:r>
              <a:rPr lang="de-DE" dirty="0"/>
              <a:t>/</a:t>
            </a:r>
            <a:r>
              <a:rPr lang="de-DE" dirty="0" err="1"/>
              <a:t>fileadmin</a:t>
            </a:r>
            <a:r>
              <a:rPr lang="de-DE" dirty="0"/>
              <a:t>/</a:t>
            </a:r>
            <a:r>
              <a:rPr lang="de-DE" dirty="0" err="1"/>
              <a:t>wu</a:t>
            </a:r>
            <a:r>
              <a:rPr lang="de-DE" dirty="0"/>
              <a:t>/d/i/</a:t>
            </a:r>
            <a:r>
              <a:rPr lang="de-DE" dirty="0" err="1"/>
              <a:t>wgi</a:t>
            </a:r>
            <a:r>
              <a:rPr lang="de-DE" dirty="0"/>
              <a:t>/</a:t>
            </a:r>
            <a:r>
              <a:rPr lang="de-DE" dirty="0" err="1"/>
              <a:t>reller</a:t>
            </a:r>
            <a:r>
              <a:rPr lang="de-DE" dirty="0"/>
              <a:t>/reller6_unternehmensstrategien_zur_sicherung_von_rohstoffen.pdf</a:t>
            </a:r>
            <a:endParaRPr dirty="0"/>
          </a:p>
        </p:txBody>
      </p:sp>
      <p:sp>
        <p:nvSpPr>
          <p:cNvPr id="378" name="Google Shape;378;g278ca3fc6d9_0_932: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6:notes"/>
          <p:cNvSpPr>
            <a:spLocks noGrp="1" noRot="1" noChangeAspect="1"/>
          </p:cNvSpPr>
          <p:nvPr>
            <p:ph type="sldImg" idx="2"/>
          </p:nvPr>
        </p:nvSpPr>
        <p:spPr>
          <a:xfrm>
            <a:off x="479425" y="288000"/>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26:notes"/>
          <p:cNvSpPr txBox="1">
            <a:spLocks noGrp="1"/>
          </p:cNvSpPr>
          <p:nvPr>
            <p:ph type="body" idx="1"/>
          </p:nvPr>
        </p:nvSpPr>
        <p:spPr>
          <a:xfrm>
            <a:off x="479425" y="3743988"/>
            <a:ext cx="6145213" cy="6169446"/>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400"/>
              <a:buFont typeface="Arial"/>
              <a:buNone/>
            </a:pPr>
            <a:r>
              <a:rPr lang="de-DE" b="1" dirty="0"/>
              <a:t>Beschreibung</a:t>
            </a:r>
            <a:endParaRPr b="1" dirty="0"/>
          </a:p>
          <a:p>
            <a:pPr marL="0" lvl="0" indent="0" algn="l" rtl="0">
              <a:lnSpc>
                <a:spcPct val="100000"/>
              </a:lnSpc>
              <a:spcBef>
                <a:spcPts val="0"/>
              </a:spcBef>
              <a:spcAft>
                <a:spcPts val="0"/>
              </a:spcAft>
              <a:buSzPts val="1400"/>
              <a:buNone/>
            </a:pPr>
            <a:r>
              <a:rPr lang="de-DE" sz="1200" b="0" i="0" u="none" strike="noStrike" cap="none" dirty="0">
                <a:solidFill>
                  <a:schemeClr val="dk1"/>
                </a:solidFill>
                <a:latin typeface="Calibri"/>
                <a:ea typeface="Calibri"/>
                <a:cs typeface="Calibri"/>
                <a:sym typeface="Calibri"/>
              </a:rPr>
              <a:t>Zusammen mit der Digitalisierung von Wirtschaft und Gesellschaft führt die Verbreitung von Umwelttechnologien zu einer zunehmenden Nachfrage nach Technologiemetallen. Sie sind aufgrund ihrer Eigenschaften für die Funktionalität von Umwelttechnologien unerlässlich. Allgemein kennzeichnend ist die Tendenz zu Produkten mit größerer Stoffvielfalt und Stoffgemischen, dominiert von unterschiedlichen Metallen (</a:t>
            </a:r>
            <a:r>
              <a:rPr lang="de-DE" sz="1200" b="0" i="0" u="none" strike="noStrike" cap="none" dirty="0" err="1">
                <a:solidFill>
                  <a:schemeClr val="dk1"/>
                </a:solidFill>
                <a:latin typeface="Calibri"/>
                <a:ea typeface="Calibri"/>
                <a:cs typeface="Calibri"/>
                <a:sym typeface="Calibri"/>
              </a:rPr>
              <a:t>Reller</a:t>
            </a:r>
            <a:r>
              <a:rPr lang="de-DE" sz="1200" b="0" i="0" u="none" strike="noStrike" cap="none" dirty="0">
                <a:solidFill>
                  <a:schemeClr val="dk1"/>
                </a:solidFill>
                <a:latin typeface="Calibri"/>
                <a:ea typeface="Calibri"/>
                <a:cs typeface="Calibri"/>
                <a:sym typeface="Calibri"/>
              </a:rPr>
              <a:t> et al. 2011). Wichtig ist auch, dass in Produkten des Hochtechnologiesektors einzelne Materialien ganz spezifische Funktionen erfüllen und daher nur schwer ersetzt werden. Bei der Aufarbeitung von technologiemetallhaltigen Abfällen muss der Tatsache Rechnung getragen werden, dass Technologieprodukte immer komplexer werden und sich ihre Zusammensetzung aufgrund kurzer Innovationszyklen ständig verändert. Um neue und immer bessere Funktionen zu ermöglichen, werden heute allein in Mikrochips über 60 verschiedene Elemente eingesetzt. Schätzungen gehen davon aus, dass mittlerweile von den 103 Elementen des Periodensystems nahezu 90 Elemente in Technologieprodukten verwendet werden. Das heißt, dass die Kenntnis der Eigenschaften von Werkstoffen und der sparsame Umgang mit ihnen in der Metall verarbeitenden Industrie immer wichtiger wird. </a:t>
            </a:r>
            <a:endParaRPr sz="1200" b="0"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Arial"/>
              <a:buNone/>
            </a:pPr>
            <a:r>
              <a:rPr lang="de-DE" b="1" dirty="0"/>
              <a:t>Aufgabenstellung</a:t>
            </a:r>
            <a:endParaRPr b="1" dirty="0"/>
          </a:p>
          <a:p>
            <a:pPr marL="0" lvl="0" indent="0" algn="l" rtl="0">
              <a:lnSpc>
                <a:spcPct val="100000"/>
              </a:lnSpc>
              <a:spcBef>
                <a:spcPts val="0"/>
              </a:spcBef>
              <a:spcAft>
                <a:spcPts val="0"/>
              </a:spcAft>
              <a:buSzPts val="1400"/>
              <a:buNone/>
            </a:pPr>
            <a:r>
              <a:rPr lang="de-DE" dirty="0"/>
              <a:t>Welche der genannten Werkstoffe oder Bauteile kommen in Ihrem Betrieb zum Einsatz?</a:t>
            </a:r>
            <a:endParaRPr dirty="0"/>
          </a:p>
          <a:p>
            <a:pPr marL="0" lvl="0" indent="0" algn="l" rtl="0">
              <a:lnSpc>
                <a:spcPct val="100000"/>
              </a:lnSpc>
              <a:spcBef>
                <a:spcPts val="0"/>
              </a:spcBef>
              <a:spcAft>
                <a:spcPts val="0"/>
              </a:spcAft>
              <a:buSzPts val="1400"/>
              <a:buNone/>
            </a:pPr>
            <a:r>
              <a:rPr lang="de-DE" dirty="0"/>
              <a:t>Spezifizieren Sie die eingesetzten Werkstoffe und Bauteile so genau wie möglich.</a:t>
            </a:r>
            <a:endParaRPr dirty="0"/>
          </a:p>
          <a:p>
            <a:pPr marL="0" lvl="0" indent="0" algn="l" rtl="0">
              <a:lnSpc>
                <a:spcPct val="100000"/>
              </a:lnSpc>
              <a:spcBef>
                <a:spcPts val="0"/>
              </a:spcBef>
              <a:spcAft>
                <a:spcPts val="0"/>
              </a:spcAft>
              <a:buSzPts val="1400"/>
              <a:buNone/>
            </a:pPr>
            <a:r>
              <a:rPr lang="de-DE" dirty="0"/>
              <a:t>Welche chemischen Elemente sind in ihnen enthalten? </a:t>
            </a:r>
            <a:endParaRPr dirty="0"/>
          </a:p>
          <a:p>
            <a:pPr marL="0" lvl="0" indent="0" algn="l" rtl="0">
              <a:lnSpc>
                <a:spcPct val="100000"/>
              </a:lnSpc>
              <a:spcBef>
                <a:spcPts val="0"/>
              </a:spcBef>
              <a:spcAft>
                <a:spcPts val="0"/>
              </a:spcAft>
              <a:buClr>
                <a:schemeClr val="dk1"/>
              </a:buClr>
              <a:buSzPts val="1400"/>
              <a:buFont typeface="Arial"/>
              <a:buNone/>
            </a:pPr>
            <a:r>
              <a:rPr lang="de-DE" b="1" dirty="0"/>
              <a:t>Quelle:</a:t>
            </a:r>
            <a:endParaRPr b="1" dirty="0"/>
          </a:p>
          <a:p>
            <a:pPr marL="0" lvl="0" indent="0" algn="l" rtl="0">
              <a:lnSpc>
                <a:spcPct val="100000"/>
              </a:lnSpc>
              <a:spcBef>
                <a:spcPts val="0"/>
              </a:spcBef>
              <a:spcAft>
                <a:spcPts val="0"/>
              </a:spcAft>
              <a:buSzPts val="1400"/>
              <a:buNone/>
            </a:pPr>
            <a:r>
              <a:rPr lang="de-DE" dirty="0" err="1"/>
              <a:t>Reller</a:t>
            </a:r>
            <a:r>
              <a:rPr lang="de-DE" dirty="0"/>
              <a:t>, A., </a:t>
            </a:r>
            <a:r>
              <a:rPr lang="de-DE" dirty="0" err="1"/>
              <a:t>Achzet</a:t>
            </a:r>
            <a:r>
              <a:rPr lang="de-DE" dirty="0"/>
              <a:t>, B., </a:t>
            </a:r>
            <a:r>
              <a:rPr lang="de-DE" dirty="0" err="1"/>
              <a:t>Zepf</a:t>
            </a:r>
            <a:r>
              <a:rPr lang="de-DE" dirty="0"/>
              <a:t>, V. (2011): Unternehmensstrategien zur Sicherung von Rohstoffen. In:</a:t>
            </a:r>
            <a:endParaRPr dirty="0"/>
          </a:p>
          <a:p>
            <a:pPr marL="0" lvl="0" indent="0" algn="l" rtl="0">
              <a:lnSpc>
                <a:spcPct val="100000"/>
              </a:lnSpc>
              <a:spcBef>
                <a:spcPts val="0"/>
              </a:spcBef>
              <a:spcAft>
                <a:spcPts val="0"/>
              </a:spcAft>
              <a:buSzPts val="1400"/>
              <a:buNone/>
            </a:pPr>
            <a:r>
              <a:rPr lang="de-DE" dirty="0"/>
              <a:t>PUTSCH Thema Umwelt 2/2011. https://</a:t>
            </a:r>
            <a:r>
              <a:rPr lang="de-DE" dirty="0" err="1"/>
              <a:t>www.wu.ac.at</a:t>
            </a:r>
            <a:r>
              <a:rPr lang="de-DE" dirty="0"/>
              <a:t>/</a:t>
            </a:r>
            <a:r>
              <a:rPr lang="de-DE" dirty="0" err="1"/>
              <a:t>fileadmin</a:t>
            </a:r>
            <a:r>
              <a:rPr lang="de-DE" dirty="0"/>
              <a:t>/</a:t>
            </a:r>
            <a:r>
              <a:rPr lang="de-DE" dirty="0" err="1"/>
              <a:t>wu</a:t>
            </a:r>
            <a:r>
              <a:rPr lang="de-DE" dirty="0"/>
              <a:t>/d/i/</a:t>
            </a:r>
            <a:r>
              <a:rPr lang="de-DE" dirty="0" err="1"/>
              <a:t>wgi</a:t>
            </a:r>
            <a:r>
              <a:rPr lang="de-DE" dirty="0"/>
              <a:t>/</a:t>
            </a:r>
            <a:r>
              <a:rPr lang="de-DE" dirty="0" err="1"/>
              <a:t>reller</a:t>
            </a:r>
            <a:r>
              <a:rPr lang="de-DE" dirty="0"/>
              <a:t>/reller6_unternehmensstrategien_zur_sicherung_von_rohstoffen.pdf</a:t>
            </a:r>
            <a:endParaRPr dirty="0"/>
          </a:p>
        </p:txBody>
      </p:sp>
      <p:sp>
        <p:nvSpPr>
          <p:cNvPr id="391" name="Google Shape;391;p26: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9:notes"/>
          <p:cNvSpPr>
            <a:spLocks noGrp="1" noRot="1" noChangeAspect="1"/>
          </p:cNvSpPr>
          <p:nvPr>
            <p:ph type="sldImg" idx="2"/>
          </p:nvPr>
        </p:nvSpPr>
        <p:spPr>
          <a:xfrm>
            <a:off x="479425" y="288000"/>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29:notes"/>
          <p:cNvSpPr txBox="1">
            <a:spLocks noGrp="1"/>
          </p:cNvSpPr>
          <p:nvPr>
            <p:ph type="body" idx="1"/>
          </p:nvPr>
        </p:nvSpPr>
        <p:spPr>
          <a:xfrm>
            <a:off x="479424" y="3743987"/>
            <a:ext cx="6145213" cy="578808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400"/>
              <a:buFont typeface="Arial"/>
              <a:buNone/>
            </a:pPr>
            <a:r>
              <a:rPr lang="de-DE" b="1" dirty="0"/>
              <a:t>Beschreibung</a:t>
            </a:r>
            <a:endParaRPr b="1" dirty="0"/>
          </a:p>
          <a:p>
            <a:pPr marL="0" lvl="0" indent="0" algn="l" rtl="0">
              <a:lnSpc>
                <a:spcPct val="100000"/>
              </a:lnSpc>
              <a:spcBef>
                <a:spcPts val="0"/>
              </a:spcBef>
              <a:spcAft>
                <a:spcPts val="0"/>
              </a:spcAft>
              <a:buSzPts val="1400"/>
              <a:buNone/>
            </a:pPr>
            <a:r>
              <a:rPr lang="de-DE" dirty="0"/>
              <a:t>Die laufenden Trends von Rationalisierung, Automatisierung und Digitalisierung im Werkzeugbau dürfte aufgrund ihrer Bedeutung in der metallverarbeitenden Industrie weiterhin hoch sein, und damit zu einem abnehmenden Gesamtarbeitsvolumen führen (soziale Auswirkungen, Gefahr von Arbeitsplatzverlusten bzw. Chance von Arbeitszeitverkürzungen). Vor allem die Automobil- und Stahlbranche befindet sich in einer tiefen Umbruchphase. Hier sind mögliche und realisierbare Alternativen in den Blick zu nehmen, wie z.B. neue Arbeitszeitmodelle. Beispielsweise wird seit Jahren von Australien ausgehend immer häufiger eine 4-Tage-Woche angewendet. Auch das Konzept „Kurze Vollzeit für Alle“ (Wuppertalinstitut) ist hier zu nennen. </a:t>
            </a:r>
            <a:endParaRPr dirty="0"/>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SzPts val="1400"/>
              <a:buNone/>
            </a:pPr>
            <a:r>
              <a:rPr lang="de-DE" b="1" dirty="0"/>
              <a:t>Aufgabenstellung</a:t>
            </a:r>
            <a:endParaRPr b="1" dirty="0"/>
          </a:p>
          <a:p>
            <a:pPr marL="0" lvl="0" indent="0" algn="l" rtl="0">
              <a:lnSpc>
                <a:spcPct val="100000"/>
              </a:lnSpc>
              <a:spcBef>
                <a:spcPts val="0"/>
              </a:spcBef>
              <a:spcAft>
                <a:spcPts val="0"/>
              </a:spcAft>
              <a:buSzPts val="1400"/>
              <a:buNone/>
            </a:pPr>
            <a:r>
              <a:rPr lang="de-DE" dirty="0"/>
              <a:t>Warum nimmt die Arbeitszeit je Erwerbstätigen ab?</a:t>
            </a:r>
            <a:endParaRPr dirty="0"/>
          </a:p>
          <a:p>
            <a:pPr marL="0" lvl="0" indent="0" algn="l" rtl="0">
              <a:lnSpc>
                <a:spcPct val="100000"/>
              </a:lnSpc>
              <a:spcBef>
                <a:spcPts val="0"/>
              </a:spcBef>
              <a:spcAft>
                <a:spcPts val="0"/>
              </a:spcAft>
              <a:buSzPts val="1400"/>
              <a:buNone/>
            </a:pPr>
            <a:r>
              <a:rPr lang="de-DE" dirty="0"/>
              <a:t>Warum stagniert das Arbeitsvolume</a:t>
            </a:r>
            <a:endParaRPr dirty="0"/>
          </a:p>
          <a:p>
            <a:pPr marL="0" lvl="0" indent="0" algn="l" rtl="0">
              <a:lnSpc>
                <a:spcPct val="100000"/>
              </a:lnSpc>
              <a:spcBef>
                <a:spcPts val="0"/>
              </a:spcBef>
              <a:spcAft>
                <a:spcPts val="0"/>
              </a:spcAft>
              <a:buClr>
                <a:schemeClr val="dk1"/>
              </a:buClr>
              <a:buSzPts val="1400"/>
              <a:buFont typeface="Arial"/>
              <a:buNone/>
            </a:pPr>
            <a:endParaRPr b="1" dirty="0"/>
          </a:p>
          <a:p>
            <a:pPr marL="0" lvl="0" indent="0" algn="l" rtl="0">
              <a:lnSpc>
                <a:spcPct val="100000"/>
              </a:lnSpc>
              <a:spcBef>
                <a:spcPts val="0"/>
              </a:spcBef>
              <a:spcAft>
                <a:spcPts val="0"/>
              </a:spcAft>
              <a:buSzPts val="1400"/>
              <a:buNone/>
            </a:pPr>
            <a:r>
              <a:rPr lang="de-DE" b="1" dirty="0"/>
              <a:t>Quelle: </a:t>
            </a:r>
            <a:endParaRPr b="1" dirty="0"/>
          </a:p>
          <a:p>
            <a:pPr marL="0" lvl="0" indent="0" algn="l" rtl="0">
              <a:lnSpc>
                <a:spcPct val="100000"/>
              </a:lnSpc>
              <a:spcBef>
                <a:spcPts val="0"/>
              </a:spcBef>
              <a:spcAft>
                <a:spcPts val="0"/>
              </a:spcAft>
              <a:buSzPts val="1400"/>
              <a:buNone/>
            </a:pPr>
            <a:r>
              <a:rPr lang="de-DE" dirty="0"/>
              <a:t>Institut Arbeit und Qualifikation der Universität Duisburg-Essen, abbIV66_Thema_Monat_02_2021. </a:t>
            </a:r>
            <a:endParaRPr dirty="0"/>
          </a:p>
          <a:p>
            <a:pPr marL="0" lvl="0" indent="0" algn="l" rtl="0">
              <a:lnSpc>
                <a:spcPct val="100000"/>
              </a:lnSpc>
              <a:spcBef>
                <a:spcPts val="0"/>
              </a:spcBef>
              <a:spcAft>
                <a:spcPts val="0"/>
              </a:spcAft>
              <a:buSzPts val="1400"/>
              <a:buNone/>
            </a:pPr>
            <a:r>
              <a:rPr lang="de-DE" dirty="0"/>
              <a:t>https://</a:t>
            </a:r>
            <a:r>
              <a:rPr lang="de-DE" dirty="0" err="1"/>
              <a:t>www.sozialpolitik-aktuell.de</a:t>
            </a:r>
            <a:r>
              <a:rPr lang="de-DE" dirty="0"/>
              <a:t>/</a:t>
            </a:r>
            <a:r>
              <a:rPr lang="de-DE" dirty="0" err="1"/>
              <a:t>files</a:t>
            </a:r>
            <a:r>
              <a:rPr lang="de-DE" dirty="0"/>
              <a:t>/sozialpolitik-aktuell/_Politikfelder/Arbeitsmarkt/Datensammlung/PDF-Dateien/abbIV66_Thema_Monat_02_2021.pdf</a:t>
            </a:r>
            <a:endParaRPr dirty="0"/>
          </a:p>
        </p:txBody>
      </p:sp>
      <p:sp>
        <p:nvSpPr>
          <p:cNvPr id="403" name="Google Shape;403;p29: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3:notes"/>
          <p:cNvSpPr>
            <a:spLocks noGrp="1" noRot="1" noChangeAspect="1"/>
          </p:cNvSpPr>
          <p:nvPr>
            <p:ph type="sldImg" idx="2"/>
          </p:nvPr>
        </p:nvSpPr>
        <p:spPr>
          <a:xfrm>
            <a:off x="479425" y="288000"/>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33:notes"/>
          <p:cNvSpPr txBox="1">
            <a:spLocks noGrp="1"/>
          </p:cNvSpPr>
          <p:nvPr>
            <p:ph type="body" idx="1"/>
          </p:nvPr>
        </p:nvSpPr>
        <p:spPr>
          <a:xfrm>
            <a:off x="479425" y="3743987"/>
            <a:ext cx="6145213" cy="626980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400"/>
              <a:buFont typeface="Arial"/>
              <a:buNone/>
            </a:pPr>
            <a:r>
              <a:rPr lang="de-DE" b="1" dirty="0"/>
              <a:t>Beschreibung</a:t>
            </a:r>
            <a:endParaRPr b="1" dirty="0"/>
          </a:p>
          <a:p>
            <a:pPr marL="0" marR="0" lvl="0" indent="0" algn="l" rtl="0">
              <a:lnSpc>
                <a:spcPct val="100000"/>
              </a:lnSpc>
              <a:spcBef>
                <a:spcPts val="0"/>
              </a:spcBef>
              <a:spcAft>
                <a:spcPts val="0"/>
              </a:spcAft>
              <a:buClr>
                <a:srgbClr val="000000"/>
              </a:buClr>
              <a:buSzPts val="1400"/>
              <a:buFont typeface="Arial"/>
              <a:buNone/>
            </a:pPr>
            <a:r>
              <a:rPr lang="de-DE" dirty="0"/>
              <a:t>Emissionen aus PRTR-Betrieben der Roheisen- und Stahlerzeugung. Anlagen zur Herstellung von Roheisen oder Stahl einschließlich Stranggießen mit einer Kapazität von mehr als 2,5 Tonnen pro Stunde (t/h) stoßen u.a. erhebliche Mengen an Kohlendioxid, Kohlenmonoxid, Stickoxiden, Feinstaub und Schwefeloxiden in die Luft aus. A</a:t>
            </a:r>
            <a:r>
              <a:rPr lang="de-DE" dirty="0">
                <a:solidFill>
                  <a:srgbClr val="404040"/>
                </a:solidFill>
              </a:rPr>
              <a:t>nlagen zur Herstellung von Roheisen oder Stahl einschließlich Stranggießen mit einer Kapazität von mehr als 2,5 Tonnen pro Stunde (t/h) stoßen u.a. erhebliche Mengen an Kohlendioxid, Kohlenmonoxid, Stickoxiden, Feinstaub und Schwefeloxiden in die Luft aus (siehe Tab. „TOP 10 Emissionen von Luftschadstoffen aus ⁠</a:t>
            </a:r>
            <a:r>
              <a:rPr lang="de-DE" dirty="0">
                <a:solidFill>
                  <a:srgbClr val="007626"/>
                </a:solidFill>
                <a:uFill>
                  <a:noFill/>
                </a:uFill>
                <a:hlinkClick r:id="rId3">
                  <a:extLst>
                    <a:ext uri="{A12FA001-AC4F-418D-AE19-62706E023703}">
                      <ahyp:hlinkClr xmlns="" xmlns:ahyp="http://schemas.microsoft.com/office/drawing/2018/hyperlinkcolor" val="tx"/>
                    </a:ext>
                  </a:extLst>
                </a:hlinkClick>
              </a:rPr>
              <a:t>PRTR</a:t>
            </a:r>
            <a:r>
              <a:rPr lang="de-DE" dirty="0">
                <a:solidFill>
                  <a:srgbClr val="404040"/>
                </a:solidFill>
              </a:rPr>
              <a:t>⁠-Betrieben der Roheisen- und Stahlerzeugung 2021“). Im Jahr 2021 wurden z.B. 29,5 Millionen Tonnen (Mio. t) Kohlendioxid von berichtspflichtigen PRTR-Betrieben der Roheisen- und Stahlerzeugung in die Luft abgegeben. Dies entspricht einem Anteil von 8,5 % an der Gesamtmenge der im PRTR berichteten Kohlendioxid-Emissionen in die Luft. Darüber hinaus werden Chloride, organischer Kohlenstoff (TOC), Gesamtstickstoff und Fluoride vor allem in Gewässer freigesetzt (siehe Tab. „TOP 10 Emissionen von Wasserschadstoffen aus PRTR-Betrieben der Roheisen- und Stahlerzeugung im 2021“). Im Jahr 2021 wurden z.B. Einleitungen von 3.210 t Chloriden von berichtspflichtigen PRTR-Betrieben der Roheisen- und Stahlerzeugung berichtet; gemessen an der Gesamtmenge der im PRTR berichteten Freisetzungen von Chloriden in die Gewässer, ist dies jedoch nur ein Anteil von etwa 0,05 %.</a:t>
            </a:r>
            <a:endParaRPr dirty="0"/>
          </a:p>
          <a:p>
            <a:pPr marL="0" marR="0" lvl="0" indent="0" algn="l" rtl="0">
              <a:lnSpc>
                <a:spcPct val="100000"/>
              </a:lnSpc>
              <a:spcBef>
                <a:spcPts val="0"/>
              </a:spcBef>
              <a:spcAft>
                <a:spcPts val="0"/>
              </a:spcAft>
              <a:buClr>
                <a:srgbClr val="000000"/>
              </a:buClr>
              <a:buSzPts val="1400"/>
              <a:buFont typeface="Arial"/>
              <a:buNone/>
            </a:pPr>
            <a:r>
              <a:rPr lang="de-DE" b="1" dirty="0"/>
              <a:t>Aufgabenstellung</a:t>
            </a:r>
            <a:endParaRPr b="1" dirty="0"/>
          </a:p>
          <a:p>
            <a:pPr marL="0" lvl="0" indent="0" algn="l" rtl="0">
              <a:lnSpc>
                <a:spcPct val="100000"/>
              </a:lnSpc>
              <a:spcBef>
                <a:spcPts val="0"/>
              </a:spcBef>
              <a:spcAft>
                <a:spcPts val="0"/>
              </a:spcAft>
              <a:buClr>
                <a:schemeClr val="dk1"/>
              </a:buClr>
              <a:buSzPts val="1400"/>
              <a:buFont typeface="Arial"/>
              <a:buNone/>
            </a:pPr>
            <a:r>
              <a:rPr lang="de-DE" dirty="0"/>
              <a:t>Beschreiben Sie die Wirkung der genannten Schadstoffe auf das Klima, die Umwelt und die menschliche Gesundheit</a:t>
            </a:r>
            <a:endParaRPr dirty="0"/>
          </a:p>
          <a:p>
            <a:pPr marL="0" lvl="0" indent="0" algn="l" rtl="0">
              <a:lnSpc>
                <a:spcPct val="100000"/>
              </a:lnSpc>
              <a:spcBef>
                <a:spcPts val="0"/>
              </a:spcBef>
              <a:spcAft>
                <a:spcPts val="0"/>
              </a:spcAft>
              <a:buClr>
                <a:schemeClr val="dk1"/>
              </a:buClr>
              <a:buSzPts val="1400"/>
              <a:buFont typeface="Arial"/>
              <a:buNone/>
            </a:pPr>
            <a:r>
              <a:rPr lang="de-DE" dirty="0"/>
              <a:t>Welche Schadstoffe sind vordringlich zu vermeiden?</a:t>
            </a:r>
            <a:endParaRPr dirty="0"/>
          </a:p>
          <a:p>
            <a:pPr marL="0" lvl="0" indent="0" algn="l" rtl="0">
              <a:lnSpc>
                <a:spcPct val="100000"/>
              </a:lnSpc>
              <a:spcBef>
                <a:spcPts val="0"/>
              </a:spcBef>
              <a:spcAft>
                <a:spcPts val="0"/>
              </a:spcAft>
              <a:buClr>
                <a:schemeClr val="dk1"/>
              </a:buClr>
              <a:buSzPts val="1400"/>
              <a:buFont typeface="Arial"/>
              <a:buNone/>
            </a:pPr>
            <a:r>
              <a:rPr lang="de-DE" dirty="0"/>
              <a:t>Begründen Sie Ihre Entscheidung</a:t>
            </a:r>
            <a:endParaRPr dirty="0"/>
          </a:p>
          <a:p>
            <a:pPr marL="0" lvl="0" indent="0" algn="l" rtl="0">
              <a:lnSpc>
                <a:spcPct val="100000"/>
              </a:lnSpc>
              <a:spcBef>
                <a:spcPts val="0"/>
              </a:spcBef>
              <a:spcAft>
                <a:spcPts val="0"/>
              </a:spcAft>
              <a:buClr>
                <a:schemeClr val="dk1"/>
              </a:buClr>
              <a:buSzPts val="1400"/>
              <a:buFont typeface="Arial"/>
              <a:buNone/>
            </a:pPr>
            <a:r>
              <a:rPr lang="de-DE" b="1" dirty="0"/>
              <a:t>Quelle: </a:t>
            </a:r>
            <a:endParaRPr b="1" dirty="0"/>
          </a:p>
          <a:p>
            <a:pPr marL="0" marR="0" lvl="0" indent="0" algn="l" rtl="0">
              <a:lnSpc>
                <a:spcPct val="100000"/>
              </a:lnSpc>
              <a:spcBef>
                <a:spcPts val="0"/>
              </a:spcBef>
              <a:spcAft>
                <a:spcPts val="0"/>
              </a:spcAft>
              <a:buClr>
                <a:srgbClr val="000000"/>
              </a:buClr>
              <a:buSzPts val="1400"/>
              <a:buFont typeface="Arial"/>
              <a:buNone/>
            </a:pPr>
            <a:r>
              <a:rPr lang="de-DE" dirty="0"/>
              <a:t>Umweltbundesamt (2023): </a:t>
            </a:r>
            <a:r>
              <a:rPr lang="de-DE" dirty="0">
                <a:solidFill>
                  <a:srgbClr val="404040"/>
                </a:solidFill>
              </a:rPr>
              <a:t>Emissionen aus Betrieben der Metallindustrie. Online: </a:t>
            </a:r>
            <a:r>
              <a:rPr lang="de-DE" dirty="0"/>
              <a:t>https://www.umweltbundesamt.de/</a:t>
            </a:r>
            <a:r>
              <a:rPr lang="de-DE" dirty="0" err="1"/>
              <a:t>sites</a:t>
            </a:r>
            <a:r>
              <a:rPr lang="de-DE" dirty="0"/>
              <a:t>/</a:t>
            </a:r>
            <a:r>
              <a:rPr lang="de-DE" dirty="0" err="1"/>
              <a:t>default</a:t>
            </a:r>
            <a:r>
              <a:rPr lang="de-DE" dirty="0"/>
              <a:t>/</a:t>
            </a:r>
            <a:r>
              <a:rPr lang="de-DE" dirty="0" err="1"/>
              <a:t>files</a:t>
            </a:r>
            <a:r>
              <a:rPr lang="de-DE" dirty="0"/>
              <a:t>/</a:t>
            </a:r>
            <a:r>
              <a:rPr lang="de-DE" dirty="0" err="1"/>
              <a:t>medien</a:t>
            </a:r>
            <a:r>
              <a:rPr lang="de-DE" dirty="0"/>
              <a:t>/384/</a:t>
            </a:r>
            <a:r>
              <a:rPr lang="de-DE" dirty="0" err="1"/>
              <a:t>bilder</a:t>
            </a:r>
            <a:r>
              <a:rPr lang="de-DE" dirty="0"/>
              <a:t>/5_tab_top10-luftschadstoffe-roheisen-stahlerzeug_2023-02-08.png</a:t>
            </a:r>
            <a:endParaRPr dirty="0"/>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415" name="Google Shape;415;p33: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34:notes"/>
          <p:cNvSpPr>
            <a:spLocks noGrp="1" noRot="1" noChangeAspect="1"/>
          </p:cNvSpPr>
          <p:nvPr>
            <p:ph type="sldImg" idx="2"/>
          </p:nvPr>
        </p:nvSpPr>
        <p:spPr>
          <a:xfrm>
            <a:off x="479425" y="288000"/>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p34:notes"/>
          <p:cNvSpPr txBox="1">
            <a:spLocks noGrp="1"/>
          </p:cNvSpPr>
          <p:nvPr>
            <p:ph type="body" idx="1"/>
          </p:nvPr>
        </p:nvSpPr>
        <p:spPr>
          <a:xfrm>
            <a:off x="479424" y="3743988"/>
            <a:ext cx="6145213" cy="6225202"/>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400"/>
              <a:buFont typeface="Arial"/>
              <a:buNone/>
            </a:pPr>
            <a:r>
              <a:rPr lang="de-DE" b="1" dirty="0"/>
              <a:t>Beschreibung</a:t>
            </a:r>
            <a:endParaRPr b="1" dirty="0"/>
          </a:p>
          <a:p>
            <a:pPr marL="0" lvl="0" indent="0" algn="l" rtl="0">
              <a:lnSpc>
                <a:spcPct val="100000"/>
              </a:lnSpc>
              <a:spcBef>
                <a:spcPts val="0"/>
              </a:spcBef>
              <a:spcAft>
                <a:spcPts val="0"/>
              </a:spcAft>
              <a:buClr>
                <a:schemeClr val="dk1"/>
              </a:buClr>
              <a:buSzPts val="1400"/>
              <a:buFont typeface="Arial"/>
              <a:buNone/>
            </a:pPr>
            <a:r>
              <a:rPr lang="de-DE" dirty="0"/>
              <a:t>Emissionen aus der Gewinnung von Nichteisenrohmetallen. Anlagen zur Gewinnung von Nichteisenrohmetallen aus Erzen, Konzentraten oder sekundären Rohstoffen durch metallurgische, chemische oder elektrolytische Verfahren stoßen vorwiegend die Schadstoffe Kohlendioxid, Kohlenmonoxid, Schwefeloxide, Stickoxide und anorganische Fluorverbindungen in die Luft aus. Anlagen zur Gewinnung von Nichteisenrohmetallen aus Erzen, Konzentraten oder sekundären Rohstoffen durch metallurgische, chemische oder elektrolytische Verfahren stoßen vorwiegend die Schadstoffe Kohlendioxid, Kohlenmonoxid, Schwefeloxide, Stickoxide und anorganische Fluorverbindungen in die Luft aus (siehe Tab. „TOP 10 Emissionen von Luftschadstoffen aus der Nichteisenrohmetall-Industrie 2021“). Im Jahr 2021 wurden z.B. 1,48 Millionen Tonnen (Mio. t) Kohlendioxid von berichtspflichtigen Betrieben der Nichteisenmetall-Industrie in die Luft abgegeben. Dies entspricht einem Anteil von 0,4 % an der Gesamtmenge der im ⁠PRTR⁠ berichteten Kohlendioxid-Emissionen in die Luft. Außerdem werden von der Nichteisenmetall-Industrie Freisetzungen von sechs Wasserschadstoffen berichtet (siehe Tab. „TOP 6 Emissionen von Wasserschadstoffen aus der Nichteisenrohmetall-Industrie 2021“). Im Jahr 2021 wurden z.B. 368.000 Kilogramm Fluoride von berichtspflichtigen PRTR-Betrieben der Nichteisenmetall-Industrie in Gewässer abgegeben; gemessen an der Gesamtmenge der im PRTR berichteten Freisetzungen von Fluoriden in die Gewässer, machte der Anteil 24 % aus</a:t>
            </a:r>
            <a:endParaRPr dirty="0"/>
          </a:p>
          <a:p>
            <a:pPr marL="0" lvl="0" indent="0" algn="l" rtl="0">
              <a:lnSpc>
                <a:spcPct val="100000"/>
              </a:lnSpc>
              <a:spcBef>
                <a:spcPts val="0"/>
              </a:spcBef>
              <a:spcAft>
                <a:spcPts val="0"/>
              </a:spcAft>
              <a:buClr>
                <a:schemeClr val="dk1"/>
              </a:buClr>
              <a:buSzPts val="1400"/>
              <a:buFont typeface="Arial"/>
              <a:buNone/>
            </a:pPr>
            <a:r>
              <a:rPr lang="de-DE" b="1" dirty="0"/>
              <a:t>Aufgabenstellung</a:t>
            </a:r>
            <a:endParaRPr b="1" dirty="0"/>
          </a:p>
          <a:p>
            <a:pPr marL="0" lvl="0" indent="0" algn="l" rtl="0">
              <a:lnSpc>
                <a:spcPct val="100000"/>
              </a:lnSpc>
              <a:spcBef>
                <a:spcPts val="0"/>
              </a:spcBef>
              <a:spcAft>
                <a:spcPts val="0"/>
              </a:spcAft>
              <a:buClr>
                <a:schemeClr val="dk1"/>
              </a:buClr>
              <a:buSzPts val="1400"/>
              <a:buFont typeface="Arial"/>
              <a:buNone/>
            </a:pPr>
            <a:r>
              <a:rPr lang="de-DE" dirty="0"/>
              <a:t>Beschreiben Sie die Wirkung der genannten Schadstoffe auf das Klima, die Umwelt und die menschliche Gesundheit</a:t>
            </a:r>
            <a:endParaRPr dirty="0"/>
          </a:p>
          <a:p>
            <a:pPr marL="0" lvl="0" indent="0" algn="l" rtl="0">
              <a:lnSpc>
                <a:spcPct val="100000"/>
              </a:lnSpc>
              <a:spcBef>
                <a:spcPts val="0"/>
              </a:spcBef>
              <a:spcAft>
                <a:spcPts val="0"/>
              </a:spcAft>
              <a:buClr>
                <a:schemeClr val="dk1"/>
              </a:buClr>
              <a:buSzPts val="1400"/>
              <a:buFont typeface="Arial"/>
              <a:buNone/>
            </a:pPr>
            <a:r>
              <a:rPr lang="de-DE" dirty="0"/>
              <a:t>Welche Schadstoffe sind vordringlich zu vermeiden?</a:t>
            </a:r>
            <a:endParaRPr dirty="0"/>
          </a:p>
          <a:p>
            <a:pPr marL="0" lvl="0" indent="0" algn="l" rtl="0">
              <a:lnSpc>
                <a:spcPct val="100000"/>
              </a:lnSpc>
              <a:spcBef>
                <a:spcPts val="0"/>
              </a:spcBef>
              <a:spcAft>
                <a:spcPts val="0"/>
              </a:spcAft>
              <a:buClr>
                <a:schemeClr val="dk1"/>
              </a:buClr>
              <a:buSzPts val="1400"/>
              <a:buFont typeface="Arial"/>
              <a:buNone/>
            </a:pPr>
            <a:r>
              <a:rPr lang="de-DE" dirty="0"/>
              <a:t>Begründen Sie Ihre Entscheidung</a:t>
            </a:r>
            <a:endParaRPr b="1" dirty="0"/>
          </a:p>
          <a:p>
            <a:pPr marL="0" marR="0" lvl="0" indent="0" algn="l" rtl="0">
              <a:lnSpc>
                <a:spcPct val="100000"/>
              </a:lnSpc>
              <a:spcBef>
                <a:spcPts val="0"/>
              </a:spcBef>
              <a:spcAft>
                <a:spcPts val="0"/>
              </a:spcAft>
              <a:buClr>
                <a:srgbClr val="000000"/>
              </a:buClr>
              <a:buSzPts val="1400"/>
              <a:buFont typeface="Arial"/>
              <a:buNone/>
            </a:pPr>
            <a:r>
              <a:rPr lang="de-DE" b="1" dirty="0"/>
              <a:t>Quelle: </a:t>
            </a:r>
            <a:endParaRPr b="1" dirty="0"/>
          </a:p>
          <a:p>
            <a:pPr marL="0" marR="0" lvl="0" indent="0" algn="l" rtl="0">
              <a:lnSpc>
                <a:spcPct val="100000"/>
              </a:lnSpc>
              <a:spcBef>
                <a:spcPts val="0"/>
              </a:spcBef>
              <a:spcAft>
                <a:spcPts val="0"/>
              </a:spcAft>
              <a:buClr>
                <a:srgbClr val="000000"/>
              </a:buClr>
              <a:buSzPts val="1400"/>
              <a:buFont typeface="Arial"/>
              <a:buNone/>
            </a:pPr>
            <a:r>
              <a:rPr lang="de-DE" dirty="0"/>
              <a:t>Umweltbundesamt (2023): </a:t>
            </a:r>
            <a:r>
              <a:rPr lang="de-DE" dirty="0">
                <a:solidFill>
                  <a:srgbClr val="404040"/>
                </a:solidFill>
              </a:rPr>
              <a:t>Emissionen aus Betrieben der Metallindustrie. Online: </a:t>
            </a:r>
            <a:r>
              <a:rPr lang="de-DE" dirty="0"/>
              <a:t>https://www.umweltbundesamt.de/</a:t>
            </a:r>
            <a:r>
              <a:rPr lang="de-DE" dirty="0" err="1"/>
              <a:t>sites</a:t>
            </a:r>
            <a:r>
              <a:rPr lang="de-DE" dirty="0"/>
              <a:t>/</a:t>
            </a:r>
            <a:r>
              <a:rPr lang="de-DE" dirty="0" err="1"/>
              <a:t>default</a:t>
            </a:r>
            <a:r>
              <a:rPr lang="de-DE" dirty="0"/>
              <a:t>/</a:t>
            </a:r>
            <a:r>
              <a:rPr lang="de-DE" dirty="0" err="1"/>
              <a:t>files</a:t>
            </a:r>
            <a:r>
              <a:rPr lang="de-DE" dirty="0"/>
              <a:t>/</a:t>
            </a:r>
            <a:r>
              <a:rPr lang="de-DE" dirty="0" err="1"/>
              <a:t>medien</a:t>
            </a:r>
            <a:r>
              <a:rPr lang="de-DE" dirty="0"/>
              <a:t>/384/</a:t>
            </a:r>
            <a:r>
              <a:rPr lang="de-DE" dirty="0" err="1"/>
              <a:t>bilder</a:t>
            </a:r>
            <a:r>
              <a:rPr lang="de-DE" dirty="0"/>
              <a:t>/3_tab_top10-luftschadstoffe-eisenmetallgiessereien_2023-02-08.png</a:t>
            </a:r>
            <a:endParaRPr dirty="0"/>
          </a:p>
        </p:txBody>
      </p:sp>
      <p:sp>
        <p:nvSpPr>
          <p:cNvPr id="427" name="Google Shape;427;p34: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915bba6a60_0_10:notes"/>
          <p:cNvSpPr>
            <a:spLocks noGrp="1" noRot="1" noChangeAspect="1"/>
          </p:cNvSpPr>
          <p:nvPr>
            <p:ph type="sldImg" idx="2"/>
          </p:nvPr>
        </p:nvSpPr>
        <p:spPr>
          <a:xfrm>
            <a:off x="478800" y="288000"/>
            <a:ext cx="6144000" cy="3456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g1915bba6a60_0_10:notes"/>
          <p:cNvSpPr txBox="1">
            <a:spLocks noGrp="1"/>
          </p:cNvSpPr>
          <p:nvPr>
            <p:ph type="body" idx="1"/>
          </p:nvPr>
        </p:nvSpPr>
        <p:spPr>
          <a:xfrm>
            <a:off x="478801" y="3744000"/>
            <a:ext cx="6144000" cy="5117721"/>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200"/>
              </a:spcBef>
              <a:spcAft>
                <a:spcPts val="0"/>
              </a:spcAft>
              <a:buSzPts val="1400"/>
              <a:buNone/>
            </a:pPr>
            <a:r>
              <a:rPr lang="de-DE" dirty="0"/>
              <a:t>Der gefährliche Klimawandel wird zum größten Teil direkt durch die Verbrennung fossiler Energieträger wie Kohle, Öl und Gas hervorgebracht. Wenn wir einen Blick auf unser Leben werfen und bilanzieren, welche Bereiche für die Emissionen von Treibhausgas-Äquivalenten (CO</a:t>
            </a:r>
            <a:r>
              <a:rPr lang="de-DE" baseline="-25000" dirty="0"/>
              <a:t>2</a:t>
            </a:r>
            <a:r>
              <a:rPr lang="de-DE" dirty="0"/>
              <a:t>-Äq) verantwortlich sind, so zeigen sich 5 Bereiche: Das Wohnen, die Stromnutzung, die Mobilität, die Ernährung, die öffentliche Infrastruktur und der Konsum. Am meisten trägt unser Konsum zum Klimawandel bei. Bei den ersten 4 Bereichen kann man leicht einen Beitrag leisten, um die Emissionen durch Verhaltensänderungen zu mindern:</a:t>
            </a:r>
            <a:endParaRPr dirty="0"/>
          </a:p>
          <a:p>
            <a:pPr marL="171450" lvl="0" indent="-171450" algn="l" rtl="0">
              <a:lnSpc>
                <a:spcPct val="100000"/>
              </a:lnSpc>
              <a:spcBef>
                <a:spcPts val="0"/>
              </a:spcBef>
              <a:spcAft>
                <a:spcPts val="0"/>
              </a:spcAft>
              <a:buSzPts val="1100"/>
              <a:buFont typeface="Arial"/>
              <a:buChar char="•"/>
            </a:pPr>
            <a:r>
              <a:rPr lang="de-DE" dirty="0"/>
              <a:t>Wohnen mit 18%: Hier kann Heizwärme eingespart werden durch ein Herunterdrehen der Heizung oder durch eine Wärmedämmung des Gebäudes.</a:t>
            </a:r>
            <a:endParaRPr dirty="0"/>
          </a:p>
          <a:p>
            <a:pPr marL="171450" lvl="0" indent="-171450" algn="l" rtl="0">
              <a:lnSpc>
                <a:spcPct val="100000"/>
              </a:lnSpc>
              <a:spcBef>
                <a:spcPts val="0"/>
              </a:spcBef>
              <a:spcAft>
                <a:spcPts val="0"/>
              </a:spcAft>
              <a:buSzPts val="1100"/>
              <a:buFont typeface="Arial"/>
              <a:buChar char="•"/>
            </a:pPr>
            <a:r>
              <a:rPr lang="de-DE" dirty="0"/>
              <a:t>Strom mit 6%: Durch die Nutzung möglichst stromsparender Geräte (hohe Energieeffizienzklassen wie B oder A) kann eine gleiche Leistung erbracht werden, die aber viel weniger Strom verbraucht.</a:t>
            </a:r>
            <a:endParaRPr dirty="0"/>
          </a:p>
          <a:p>
            <a:pPr marL="171450" lvl="0" indent="-171450" algn="l" rtl="0">
              <a:lnSpc>
                <a:spcPct val="100000"/>
              </a:lnSpc>
              <a:spcBef>
                <a:spcPts val="0"/>
              </a:spcBef>
              <a:spcAft>
                <a:spcPts val="0"/>
              </a:spcAft>
              <a:buSzPts val="1100"/>
              <a:buFont typeface="Arial"/>
              <a:buChar char="•"/>
            </a:pPr>
            <a:r>
              <a:rPr lang="de-DE" dirty="0"/>
              <a:t>Mobilität mit 19%: Einfach weniger Autofahren und stattdessen Bahn, Bus oder Fahrrad nutzen oder viele Strecken zu Fuß zurücklegen. Den Urlaub lieber mit der Bahn oder dem </a:t>
            </a:r>
            <a:r>
              <a:rPr lang="de-DE" dirty="0" err="1"/>
              <a:t>Fernbus</a:t>
            </a:r>
            <a:r>
              <a:rPr lang="de-DE" dirty="0"/>
              <a:t> antreten.</a:t>
            </a:r>
            <a:endParaRPr dirty="0"/>
          </a:p>
          <a:p>
            <a:pPr marL="171450" lvl="0" indent="-171450" algn="l" rtl="0">
              <a:lnSpc>
                <a:spcPct val="100000"/>
              </a:lnSpc>
              <a:spcBef>
                <a:spcPts val="0"/>
              </a:spcBef>
              <a:spcAft>
                <a:spcPts val="0"/>
              </a:spcAft>
              <a:buSzPts val="1100"/>
              <a:buFont typeface="Arial"/>
              <a:buChar char="•"/>
            </a:pPr>
            <a:r>
              <a:rPr lang="de-DE" dirty="0"/>
              <a:t>Ernährung mit 15%: Man muss nicht Veganer werden, es bringt schon viel wenn man den Konsum von Rindfleisch reduziert,  insgesamt weniger Fleisch und Reis isst sowie den Anteil an hochfetthaltigen Milchprodukten (vor allem Käse und Butter) verringert.</a:t>
            </a:r>
            <a:endParaRPr dirty="0"/>
          </a:p>
          <a:p>
            <a:pPr marL="0" lvl="0" indent="0" algn="l" rtl="0">
              <a:lnSpc>
                <a:spcPct val="100000"/>
              </a:lnSpc>
              <a:spcBef>
                <a:spcPts val="0"/>
              </a:spcBef>
              <a:spcAft>
                <a:spcPts val="0"/>
              </a:spcAft>
              <a:buSzPts val="1100"/>
              <a:buFont typeface="Arial"/>
              <a:buNone/>
            </a:pPr>
            <a:r>
              <a:rPr lang="de-DE" b="1" dirty="0"/>
              <a:t>Aufgabe</a:t>
            </a:r>
            <a:endParaRPr dirty="0"/>
          </a:p>
          <a:p>
            <a:pPr marL="171450" lvl="0" indent="-171450" algn="l" rtl="0">
              <a:lnSpc>
                <a:spcPct val="100000"/>
              </a:lnSpc>
              <a:spcBef>
                <a:spcPts val="200"/>
              </a:spcBef>
              <a:spcAft>
                <a:spcPts val="0"/>
              </a:spcAft>
              <a:buSzPts val="1100"/>
              <a:buFont typeface="Arial"/>
              <a:buChar char="•"/>
            </a:pPr>
            <a:r>
              <a:rPr lang="de-DE" dirty="0"/>
              <a:t>Welchen Beitrag leistet Ihr Betrieb zum Klimawandel?</a:t>
            </a:r>
            <a:endParaRPr dirty="0"/>
          </a:p>
          <a:p>
            <a:pPr marL="171450" lvl="0" indent="-171450" algn="l" rtl="0">
              <a:lnSpc>
                <a:spcPct val="100000"/>
              </a:lnSpc>
              <a:spcBef>
                <a:spcPts val="0"/>
              </a:spcBef>
              <a:spcAft>
                <a:spcPts val="0"/>
              </a:spcAft>
              <a:buSzPts val="1100"/>
              <a:buFont typeface="Arial"/>
              <a:buChar char="•"/>
            </a:pPr>
            <a:r>
              <a:rPr lang="de-DE" dirty="0"/>
              <a:t>Was unternehmen Sie in Ihrem Betrieb, um CO</a:t>
            </a:r>
            <a:r>
              <a:rPr lang="de-DE" baseline="-25000" dirty="0"/>
              <a:t>2</a:t>
            </a:r>
            <a:r>
              <a:rPr lang="de-DE" dirty="0"/>
              <a:t>-Emissionen zu verringern?</a:t>
            </a:r>
            <a:endParaRPr dirty="0"/>
          </a:p>
          <a:p>
            <a:pPr marL="0" lvl="0" indent="0" algn="l" rtl="0">
              <a:lnSpc>
                <a:spcPct val="100000"/>
              </a:lnSpc>
              <a:spcBef>
                <a:spcPts val="0"/>
              </a:spcBef>
              <a:spcAft>
                <a:spcPts val="0"/>
              </a:spcAft>
              <a:buSzPts val="1400"/>
              <a:buNone/>
            </a:pPr>
            <a:r>
              <a:rPr lang="de-DE" b="1" dirty="0"/>
              <a:t>Quelle</a:t>
            </a:r>
            <a:endParaRPr b="1" dirty="0"/>
          </a:p>
          <a:p>
            <a:pPr marL="171450" lvl="0" indent="-171450" algn="l" rtl="0">
              <a:lnSpc>
                <a:spcPct val="100000"/>
              </a:lnSpc>
              <a:spcBef>
                <a:spcPts val="0"/>
              </a:spcBef>
              <a:spcAft>
                <a:spcPts val="0"/>
              </a:spcAft>
              <a:buSzPts val="1400"/>
              <a:buFont typeface="Arial"/>
              <a:buChar char="•"/>
            </a:pPr>
            <a:r>
              <a:rPr lang="de-DE" dirty="0"/>
              <a:t>Umweltbundesamt 2021: Konsum und Umwelt: Zentrale Handlungsfelder. Online: https://</a:t>
            </a:r>
            <a:r>
              <a:rPr lang="de-DE" dirty="0" err="1" smtClean="0"/>
              <a:t>www.umweltbundesamt.de</a:t>
            </a:r>
            <a:r>
              <a:rPr lang="de-DE" dirty="0" smtClean="0"/>
              <a:t>/</a:t>
            </a:r>
            <a:r>
              <a:rPr lang="de-DE" dirty="0" err="1" smtClean="0"/>
              <a:t>themen</a:t>
            </a:r>
            <a:r>
              <a:rPr lang="de-DE" dirty="0" smtClean="0"/>
              <a:t>/</a:t>
            </a:r>
            <a:r>
              <a:rPr lang="de-DE" dirty="0" err="1" smtClean="0"/>
              <a:t>wirtschaft</a:t>
            </a:r>
            <a:r>
              <a:rPr lang="de-DE" dirty="0" smtClean="0"/>
              <a:t>-konsum/</a:t>
            </a:r>
            <a:r>
              <a:rPr lang="de-DE" dirty="0" err="1" smtClean="0"/>
              <a:t>konsum-umwelt-zentrale-handlungsfelder#bedarfsfelder</a:t>
            </a:r>
            <a:endParaRPr dirty="0"/>
          </a:p>
        </p:txBody>
      </p:sp>
      <p:sp>
        <p:nvSpPr>
          <p:cNvPr id="188" name="Google Shape;188;g1915bba6a60_0_10: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35:notes"/>
          <p:cNvSpPr>
            <a:spLocks noGrp="1" noRot="1" noChangeAspect="1"/>
          </p:cNvSpPr>
          <p:nvPr>
            <p:ph type="sldImg" idx="2"/>
          </p:nvPr>
        </p:nvSpPr>
        <p:spPr>
          <a:xfrm>
            <a:off x="479425" y="288000"/>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35:notes"/>
          <p:cNvSpPr txBox="1">
            <a:spLocks noGrp="1"/>
          </p:cNvSpPr>
          <p:nvPr>
            <p:ph type="body" idx="1"/>
          </p:nvPr>
        </p:nvSpPr>
        <p:spPr>
          <a:xfrm>
            <a:off x="479426" y="3743987"/>
            <a:ext cx="6145212" cy="578808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b="1" dirty="0"/>
              <a:t>Beschreibung</a:t>
            </a:r>
            <a:endParaRPr b="1" dirty="0"/>
          </a:p>
          <a:p>
            <a:pPr marL="0" lvl="0" indent="0" algn="l" rtl="0">
              <a:lnSpc>
                <a:spcPct val="100000"/>
              </a:lnSpc>
              <a:spcBef>
                <a:spcPts val="0"/>
              </a:spcBef>
              <a:spcAft>
                <a:spcPts val="0"/>
              </a:spcAft>
              <a:buSzPts val="1400"/>
              <a:buNone/>
            </a:pPr>
            <a:r>
              <a:rPr lang="de-DE" dirty="0"/>
              <a:t>Grüner Stahl wird mit Wasserstoff statt Kohlenstoff hergestellt. Derzeit entstehen bei der Stahlherstellung noch pro Tonne Stahl etwa 1,5 Tonnen CO2. Durch die Zufuhr sogenannten grünen Wasserstoffs entstünde hingegen kein Kohlendioxid. Verfahren hierfür sind noch eher im </a:t>
            </a:r>
            <a:r>
              <a:rPr lang="de-DE" sz="1200" b="0" i="0" u="none" strike="noStrike" cap="none" dirty="0">
                <a:solidFill>
                  <a:schemeClr val="dk1"/>
                </a:solidFill>
                <a:latin typeface="Calibri"/>
                <a:ea typeface="Calibri"/>
                <a:cs typeface="Calibri"/>
                <a:sym typeface="Calibri"/>
              </a:rPr>
              <a:t>Entwicklungsstadium</a:t>
            </a:r>
            <a:r>
              <a:rPr lang="de-DE" dirty="0"/>
              <a:t>. Schweden ist derzeit einer der Technologieführer hierfür. Der grüne Stahl bietet auch Vorteile von den Materialeigenschaften, weil kein Phosphor und Schwefel enthalten ist.</a:t>
            </a:r>
            <a:endParaRPr dirty="0"/>
          </a:p>
          <a:p>
            <a:pPr marL="0" lvl="0" indent="0" algn="l" rtl="0">
              <a:lnSpc>
                <a:spcPct val="100000"/>
              </a:lnSpc>
              <a:spcBef>
                <a:spcPts val="0"/>
              </a:spcBef>
              <a:spcAft>
                <a:spcPts val="0"/>
              </a:spcAft>
              <a:buSzPts val="1400"/>
              <a:buNone/>
            </a:pPr>
            <a:r>
              <a:rPr lang="de-DE" dirty="0"/>
              <a:t>Dafür wurde im Juli 2020 von der Bundesregierung das Handlungskonzept Stahl beschlossen </a:t>
            </a:r>
            <a:endParaRPr dirty="0"/>
          </a:p>
          <a:p>
            <a:pPr marL="0" lvl="0" indent="0" algn="l" rtl="0">
              <a:lnSpc>
                <a:spcPct val="100000"/>
              </a:lnSpc>
              <a:spcBef>
                <a:spcPts val="0"/>
              </a:spcBef>
              <a:spcAft>
                <a:spcPts val="0"/>
              </a:spcAft>
              <a:buClr>
                <a:schemeClr val="dk1"/>
              </a:buClr>
              <a:buSzPts val="1400"/>
              <a:buFont typeface="Arial"/>
              <a:buNone/>
            </a:pPr>
            <a:r>
              <a:rPr lang="de-DE" b="1" dirty="0"/>
              <a:t>Aufgabenstellung</a:t>
            </a:r>
            <a:endParaRPr dirty="0"/>
          </a:p>
          <a:p>
            <a:pPr marL="457200" lvl="0" indent="-317500" algn="l" rtl="0">
              <a:lnSpc>
                <a:spcPct val="100000"/>
              </a:lnSpc>
              <a:spcBef>
                <a:spcPts val="0"/>
              </a:spcBef>
              <a:spcAft>
                <a:spcPts val="0"/>
              </a:spcAft>
              <a:buSzPts val="1400"/>
              <a:buChar char="●"/>
            </a:pPr>
            <a:r>
              <a:rPr lang="de-DE" dirty="0"/>
              <a:t>In welchen Ihrer beruflichen Bereiche ist der zukünftige Einsatz von grünem Wasserstoff sehr wahrscheinlich und in welchen Bereichen eher nicht?</a:t>
            </a:r>
            <a:endParaRPr dirty="0"/>
          </a:p>
          <a:p>
            <a:pPr marL="457200" lvl="0" indent="-317500" algn="l" rtl="0">
              <a:lnSpc>
                <a:spcPct val="100000"/>
              </a:lnSpc>
              <a:spcBef>
                <a:spcPts val="0"/>
              </a:spcBef>
              <a:spcAft>
                <a:spcPts val="0"/>
              </a:spcAft>
              <a:buSzPts val="1400"/>
              <a:buChar char="●"/>
            </a:pPr>
            <a:r>
              <a:rPr lang="de-DE" dirty="0"/>
              <a:t>Begründen Sie Ihre Auswahl.</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de-DE" b="1" dirty="0"/>
              <a:t>Quelle: </a:t>
            </a:r>
            <a:endParaRPr b="1" dirty="0"/>
          </a:p>
          <a:p>
            <a:pPr marL="0" lvl="0" indent="0" algn="l" rtl="0">
              <a:lnSpc>
                <a:spcPct val="100000"/>
              </a:lnSpc>
              <a:spcBef>
                <a:spcPts val="0"/>
              </a:spcBef>
              <a:spcAft>
                <a:spcPts val="0"/>
              </a:spcAft>
              <a:buSzPts val="1400"/>
              <a:buNone/>
            </a:pPr>
            <a:r>
              <a:rPr lang="de-DE" dirty="0"/>
              <a:t>Creative Common </a:t>
            </a:r>
            <a:r>
              <a:rPr lang="de-DE" dirty="0" err="1"/>
              <a:t>by</a:t>
            </a:r>
            <a:r>
              <a:rPr lang="de-DE" dirty="0"/>
              <a:t> Gregor Hagedorn, Wolf-Peter Schill &amp; Martin Kittel, </a:t>
            </a:r>
            <a:r>
              <a:rPr lang="de-DE" dirty="0" err="1"/>
              <a:t>based</a:t>
            </a:r>
            <a:r>
              <a:rPr lang="de-DE" dirty="0"/>
              <a:t> on Michael Liebreich/Liebreich Associates, Clean Hydrogen </a:t>
            </a:r>
            <a:r>
              <a:rPr lang="de-DE" dirty="0" err="1"/>
              <a:t>Ladder</a:t>
            </a:r>
            <a:r>
              <a:rPr lang="de-DE" dirty="0"/>
              <a:t>, Version 4.1, 2021. </a:t>
            </a:r>
            <a:r>
              <a:rPr lang="de-DE" dirty="0" err="1"/>
              <a:t>Concept</a:t>
            </a:r>
            <a:r>
              <a:rPr lang="de-DE" dirty="0"/>
              <a:t> </a:t>
            </a:r>
            <a:r>
              <a:rPr lang="de-DE" dirty="0" err="1"/>
              <a:t>credit</a:t>
            </a:r>
            <a:r>
              <a:rPr lang="de-DE" dirty="0"/>
              <a:t>: Adrian </a:t>
            </a:r>
            <a:r>
              <a:rPr lang="de-DE" dirty="0" err="1"/>
              <a:t>Hiel</a:t>
            </a:r>
            <a:r>
              <a:rPr lang="de-DE" dirty="0"/>
              <a:t>, </a:t>
            </a:r>
            <a:r>
              <a:rPr lang="de-DE" dirty="0" err="1"/>
              <a:t>Energy</a:t>
            </a:r>
            <a:r>
              <a:rPr lang="de-DE" dirty="0"/>
              <a:t> Cities</a:t>
            </a:r>
            <a:endParaRPr dirty="0"/>
          </a:p>
          <a:p>
            <a:pPr marL="0" lvl="0" indent="0" algn="l" rtl="0">
              <a:lnSpc>
                <a:spcPct val="100000"/>
              </a:lnSpc>
              <a:spcBef>
                <a:spcPts val="0"/>
              </a:spcBef>
              <a:spcAft>
                <a:spcPts val="0"/>
              </a:spcAft>
              <a:buSzPts val="1400"/>
              <a:buNone/>
            </a:pPr>
            <a:r>
              <a:rPr lang="de-DE" dirty="0" err="1"/>
              <a:t>Breaking</a:t>
            </a:r>
            <a:r>
              <a:rPr lang="de-DE" dirty="0"/>
              <a:t> Lab (2021): Wasserstoff für Stahlproduktion - Wie sinnvoll ist das neue Verfahren? Zugriff: </a:t>
            </a:r>
            <a:endParaRPr dirty="0"/>
          </a:p>
          <a:p>
            <a:pPr marL="0" lvl="0" indent="0" algn="l" rtl="0">
              <a:lnSpc>
                <a:spcPct val="100000"/>
              </a:lnSpc>
              <a:spcBef>
                <a:spcPts val="0"/>
              </a:spcBef>
              <a:spcAft>
                <a:spcPts val="0"/>
              </a:spcAft>
              <a:buSzPts val="1400"/>
              <a:buNone/>
            </a:pPr>
            <a:r>
              <a:rPr lang="de-DE" dirty="0"/>
              <a:t>https://</a:t>
            </a:r>
            <a:r>
              <a:rPr lang="de-DE" dirty="0" err="1"/>
              <a:t>www.youtube.com</a:t>
            </a:r>
            <a:r>
              <a:rPr lang="de-DE" dirty="0"/>
              <a:t>/</a:t>
            </a:r>
            <a:r>
              <a:rPr lang="de-DE" dirty="0" err="1"/>
              <a:t>watch?v</a:t>
            </a:r>
            <a:r>
              <a:rPr lang="de-DE" dirty="0"/>
              <a:t>=qL7MBWdM8GM</a:t>
            </a:r>
            <a:endParaRPr dirty="0"/>
          </a:p>
        </p:txBody>
      </p:sp>
      <p:sp>
        <p:nvSpPr>
          <p:cNvPr id="439" name="Google Shape;439;p35: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278ca3fc6d9_0_217:notes"/>
          <p:cNvSpPr>
            <a:spLocks noGrp="1" noRot="1" noChangeAspect="1"/>
          </p:cNvSpPr>
          <p:nvPr>
            <p:ph type="sldImg" idx="2"/>
          </p:nvPr>
        </p:nvSpPr>
        <p:spPr>
          <a:xfrm>
            <a:off x="479425" y="288000"/>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g278ca3fc6d9_0_217:notes"/>
          <p:cNvSpPr txBox="1">
            <a:spLocks noGrp="1"/>
          </p:cNvSpPr>
          <p:nvPr>
            <p:ph type="body" idx="1"/>
          </p:nvPr>
        </p:nvSpPr>
        <p:spPr>
          <a:xfrm>
            <a:off x="479425" y="3743987"/>
            <a:ext cx="6145200" cy="573868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b="1" dirty="0">
                <a:solidFill>
                  <a:schemeClr val="dk1"/>
                </a:solidFill>
                <a:latin typeface="Calibri" charset="0"/>
                <a:ea typeface="Calibri" charset="0"/>
                <a:cs typeface="Calibri" charset="0"/>
                <a:sym typeface="Calibri"/>
              </a:rPr>
              <a:t>Beschreibung des Zielkonfliktes:</a:t>
            </a:r>
            <a:endParaRPr dirty="0">
              <a:solidFill>
                <a:schemeClr val="dk1"/>
              </a:solidFill>
              <a:latin typeface="Calibri" charset="0"/>
              <a:ea typeface="Calibri" charset="0"/>
              <a:cs typeface="Calibri" charset="0"/>
              <a:sym typeface="Calibri"/>
            </a:endParaRPr>
          </a:p>
          <a:p>
            <a:pPr marL="0" lvl="0" indent="0" algn="l" rtl="0">
              <a:lnSpc>
                <a:spcPct val="100000"/>
              </a:lnSpc>
              <a:spcBef>
                <a:spcPts val="0"/>
              </a:spcBef>
              <a:spcAft>
                <a:spcPts val="0"/>
              </a:spcAft>
              <a:buSzPts val="1400"/>
              <a:buNone/>
            </a:pPr>
            <a:r>
              <a:rPr lang="de-DE" dirty="0">
                <a:solidFill>
                  <a:schemeClr val="dk1"/>
                </a:solidFill>
                <a:latin typeface="Calibri" charset="0"/>
                <a:ea typeface="Calibri" charset="0"/>
                <a:cs typeface="Calibri" charset="0"/>
                <a:sym typeface="Calibri"/>
              </a:rPr>
              <a:t>Die Orientierung auf Nachhaltigkeit beim Einkauf und / oder bei der Nutzung von Rohstoffen und Materialien bedeutet (zunächst) einen höheren Aufwand bei der Beschaffung entsprechender Informationen bzw. bei der Erlangung entsprechender Normen oder Siegel. Andererseits kann der Nachweis einen Nachhaltigkeitsorientierung zunehmend einen Wettbewerbsvorteil darstellen, bspw. bei Kreditanträgen bei der Bank, oder Fördermittelgebern, bzw. gegenüber der Versicherung, wenn es darum geht Risiken zu versichern, bzw. den aktiven Beitrag zum Klimaschutz nachzuweisen. </a:t>
            </a:r>
            <a:endParaRPr dirty="0">
              <a:latin typeface="Calibri" charset="0"/>
              <a:ea typeface="Calibri" charset="0"/>
              <a:cs typeface="Calibri" charset="0"/>
            </a:endParaRPr>
          </a:p>
          <a:p>
            <a:pPr marL="0" marR="0" lvl="0" indent="0" algn="l" rtl="0">
              <a:lnSpc>
                <a:spcPct val="100000"/>
              </a:lnSpc>
              <a:spcBef>
                <a:spcPts val="0"/>
              </a:spcBef>
              <a:spcAft>
                <a:spcPts val="0"/>
              </a:spcAft>
              <a:buClr>
                <a:srgbClr val="000000"/>
              </a:buClr>
              <a:buSzPts val="1400"/>
              <a:buFont typeface="Arial"/>
              <a:buNone/>
            </a:pPr>
            <a:r>
              <a:rPr lang="de-DE" b="1" dirty="0">
                <a:solidFill>
                  <a:schemeClr val="dk1"/>
                </a:solidFill>
                <a:latin typeface="Calibri" charset="0"/>
                <a:ea typeface="Calibri" charset="0"/>
                <a:cs typeface="Calibri" charset="0"/>
                <a:sym typeface="Calibri"/>
              </a:rPr>
              <a:t>Beschreibung der Folie:</a:t>
            </a:r>
            <a:endParaRPr dirty="0">
              <a:latin typeface="Calibri" charset="0"/>
              <a:ea typeface="Calibri" charset="0"/>
              <a:cs typeface="Calibri" charset="0"/>
            </a:endParaRPr>
          </a:p>
          <a:p>
            <a:pPr marL="0" marR="0" lvl="0" indent="0" algn="l" rtl="0">
              <a:lnSpc>
                <a:spcPct val="100000"/>
              </a:lnSpc>
              <a:spcBef>
                <a:spcPts val="0"/>
              </a:spcBef>
              <a:spcAft>
                <a:spcPts val="0"/>
              </a:spcAft>
              <a:buClr>
                <a:srgbClr val="000000"/>
              </a:buClr>
              <a:buSzPts val="1400"/>
              <a:buFont typeface="Arial"/>
              <a:buNone/>
            </a:pPr>
            <a:r>
              <a:rPr lang="de-DE" dirty="0">
                <a:solidFill>
                  <a:schemeClr val="dk1"/>
                </a:solidFill>
                <a:latin typeface="Calibri" charset="0"/>
                <a:ea typeface="Calibri" charset="0"/>
                <a:cs typeface="Calibri" charset="0"/>
                <a:sym typeface="Calibri"/>
              </a:rPr>
              <a:t>Auf der Folie sind wichtige Siegel aufgeführt und erläutert, die für die Metallindustrie einen. Rolle spielen (können).</a:t>
            </a:r>
            <a:endParaRPr dirty="0">
              <a:solidFill>
                <a:schemeClr val="dk1"/>
              </a:solidFill>
              <a:latin typeface="Calibri" charset="0"/>
              <a:ea typeface="Calibri" charset="0"/>
              <a:cs typeface="Calibri" charset="0"/>
              <a:sym typeface="Calibri"/>
            </a:endParaRPr>
          </a:p>
          <a:p>
            <a:pPr marL="0" marR="0" lvl="0" indent="0" algn="l" rtl="0">
              <a:lnSpc>
                <a:spcPct val="100000"/>
              </a:lnSpc>
              <a:spcBef>
                <a:spcPts val="0"/>
              </a:spcBef>
              <a:spcAft>
                <a:spcPts val="0"/>
              </a:spcAft>
              <a:buClr>
                <a:srgbClr val="000000"/>
              </a:buClr>
              <a:buSzPts val="1400"/>
              <a:buFont typeface="Arial"/>
              <a:buNone/>
            </a:pPr>
            <a:r>
              <a:rPr lang="de-DE" b="1" dirty="0">
                <a:solidFill>
                  <a:schemeClr val="dk1"/>
                </a:solidFill>
                <a:latin typeface="Calibri" charset="0"/>
                <a:ea typeface="Calibri" charset="0"/>
                <a:cs typeface="Calibri" charset="0"/>
                <a:sym typeface="Calibri"/>
              </a:rPr>
              <a:t>Aufgabenstellung:</a:t>
            </a:r>
            <a:endParaRPr dirty="0">
              <a:latin typeface="Calibri" charset="0"/>
              <a:ea typeface="Calibri" charset="0"/>
              <a:cs typeface="Calibri" charset="0"/>
            </a:endParaRPr>
          </a:p>
          <a:p>
            <a:pPr marL="457200" marR="0" lvl="0" indent="-457200" algn="l" rtl="0">
              <a:lnSpc>
                <a:spcPct val="100000"/>
              </a:lnSpc>
              <a:spcBef>
                <a:spcPts val="0"/>
              </a:spcBef>
              <a:spcAft>
                <a:spcPts val="0"/>
              </a:spcAft>
              <a:buClr>
                <a:srgbClr val="000000"/>
              </a:buClr>
              <a:buSzPts val="1050"/>
              <a:buFont typeface="Arial"/>
              <a:buChar char="●"/>
            </a:pPr>
            <a:r>
              <a:rPr lang="de-DE" dirty="0">
                <a:solidFill>
                  <a:schemeClr val="dk1"/>
                </a:solidFill>
                <a:latin typeface="Calibri" charset="0"/>
                <a:ea typeface="Calibri" charset="0"/>
                <a:cs typeface="Calibri" charset="0"/>
              </a:rPr>
              <a:t>Wie bewerten Sie die Siegel?</a:t>
            </a:r>
            <a:endParaRPr dirty="0">
              <a:latin typeface="Calibri" charset="0"/>
              <a:ea typeface="Calibri" charset="0"/>
              <a:cs typeface="Calibri" charset="0"/>
            </a:endParaRPr>
          </a:p>
          <a:p>
            <a:pPr marL="457200" marR="0" lvl="0" indent="-457200" algn="l" rtl="0">
              <a:lnSpc>
                <a:spcPct val="100000"/>
              </a:lnSpc>
              <a:spcBef>
                <a:spcPts val="0"/>
              </a:spcBef>
              <a:spcAft>
                <a:spcPts val="0"/>
              </a:spcAft>
              <a:buClr>
                <a:srgbClr val="000000"/>
              </a:buClr>
              <a:buSzPts val="1050"/>
              <a:buFont typeface="Arial"/>
              <a:buChar char="●"/>
            </a:pPr>
            <a:r>
              <a:rPr lang="de-DE" dirty="0">
                <a:solidFill>
                  <a:schemeClr val="dk1"/>
                </a:solidFill>
                <a:latin typeface="Calibri" charset="0"/>
                <a:ea typeface="Calibri" charset="0"/>
                <a:cs typeface="Calibri" charset="0"/>
                <a:sym typeface="Trebuchet MS"/>
              </a:rPr>
              <a:t>Wie zeigen die Siegel, dass Unternehmen Nachhaltigkeitsansätze verfolgen können?</a:t>
            </a:r>
            <a:endParaRPr dirty="0">
              <a:latin typeface="Calibri" charset="0"/>
              <a:ea typeface="Calibri" charset="0"/>
              <a:cs typeface="Calibri" charset="0"/>
            </a:endParaRPr>
          </a:p>
          <a:p>
            <a:pPr marL="457200" marR="0" lvl="0" indent="-457200" algn="l" rtl="0">
              <a:lnSpc>
                <a:spcPct val="100000"/>
              </a:lnSpc>
              <a:spcBef>
                <a:spcPts val="0"/>
              </a:spcBef>
              <a:spcAft>
                <a:spcPts val="0"/>
              </a:spcAft>
              <a:buClr>
                <a:srgbClr val="000000"/>
              </a:buClr>
              <a:buSzPts val="1050"/>
              <a:buFont typeface="Arial"/>
              <a:buChar char="●"/>
            </a:pPr>
            <a:r>
              <a:rPr lang="de-DE" dirty="0">
                <a:solidFill>
                  <a:schemeClr val="dk1"/>
                </a:solidFill>
                <a:latin typeface="Calibri" charset="0"/>
                <a:ea typeface="Calibri" charset="0"/>
                <a:cs typeface="Calibri" charset="0"/>
              </a:rPr>
              <a:t>Welche Siegel spielen bei Ihnen im Unternehmen ein Rolle bei der Beschaffung von Rohstoffen und Materialien?</a:t>
            </a:r>
            <a:endParaRPr dirty="0">
              <a:latin typeface="Calibri" charset="0"/>
              <a:ea typeface="Calibri" charset="0"/>
              <a:cs typeface="Calibri" charset="0"/>
            </a:endParaRPr>
          </a:p>
          <a:p>
            <a:pPr marL="0" marR="0" lvl="0" indent="0" algn="l" rtl="0">
              <a:lnSpc>
                <a:spcPct val="100000"/>
              </a:lnSpc>
              <a:spcBef>
                <a:spcPts val="1000"/>
              </a:spcBef>
              <a:spcAft>
                <a:spcPts val="0"/>
              </a:spcAft>
              <a:buClr>
                <a:srgbClr val="000000"/>
              </a:buClr>
              <a:buSzPts val="1400"/>
              <a:buFont typeface="Arial"/>
              <a:buNone/>
            </a:pPr>
            <a:r>
              <a:rPr lang="de-DE" b="1" dirty="0">
                <a:solidFill>
                  <a:schemeClr val="dk1"/>
                </a:solidFill>
                <a:latin typeface="Calibri" charset="0"/>
                <a:ea typeface="Calibri" charset="0"/>
                <a:cs typeface="Calibri" charset="0"/>
                <a:sym typeface="Calibri"/>
              </a:rPr>
              <a:t>Quellen für Siegel:</a:t>
            </a:r>
            <a:endParaRPr dirty="0">
              <a:latin typeface="Calibri" charset="0"/>
              <a:ea typeface="Calibri" charset="0"/>
              <a:cs typeface="Calibri" charset="0"/>
            </a:endParaRPr>
          </a:p>
          <a:p>
            <a:pPr marL="0" lvl="0" indent="0" algn="l" rtl="0">
              <a:lnSpc>
                <a:spcPct val="100000"/>
              </a:lnSpc>
              <a:spcBef>
                <a:spcPts val="1000"/>
              </a:spcBef>
              <a:spcAft>
                <a:spcPts val="0"/>
              </a:spcAft>
              <a:buSzPts val="1400"/>
              <a:buNone/>
            </a:pPr>
            <a:r>
              <a:rPr lang="de-DE" dirty="0">
                <a:latin typeface="Calibri" charset="0"/>
                <a:ea typeface="Calibri" charset="0"/>
                <a:cs typeface="Calibri" charset="0"/>
              </a:rPr>
              <a:t>Blauer Engel: https://</a:t>
            </a:r>
            <a:r>
              <a:rPr lang="de-DE" dirty="0" err="1">
                <a:latin typeface="Calibri" charset="0"/>
                <a:ea typeface="Calibri" charset="0"/>
                <a:cs typeface="Calibri" charset="0"/>
              </a:rPr>
              <a:t>www.blauer-engel.de</a:t>
            </a:r>
            <a:r>
              <a:rPr lang="de-DE" dirty="0">
                <a:latin typeface="Calibri" charset="0"/>
                <a:ea typeface="Calibri" charset="0"/>
                <a:cs typeface="Calibri" charset="0"/>
              </a:rPr>
              <a:t>/de/</a:t>
            </a:r>
            <a:r>
              <a:rPr lang="de-DE" dirty="0" err="1">
                <a:latin typeface="Calibri" charset="0"/>
                <a:ea typeface="Calibri" charset="0"/>
                <a:cs typeface="Calibri" charset="0"/>
              </a:rPr>
              <a:t>produktwelt</a:t>
            </a:r>
            <a:r>
              <a:rPr lang="de-DE" dirty="0">
                <a:latin typeface="Calibri" charset="0"/>
                <a:ea typeface="Calibri" charset="0"/>
                <a:cs typeface="Calibri" charset="0"/>
              </a:rPr>
              <a:t>/schmierstoffe-hydraulikfluessigkeiten-bis-12-2022</a:t>
            </a:r>
            <a:endParaRPr dirty="0">
              <a:latin typeface="Calibri" charset="0"/>
              <a:ea typeface="Calibri" charset="0"/>
              <a:cs typeface="Calibri" charset="0"/>
            </a:endParaRPr>
          </a:p>
          <a:p>
            <a:pPr marL="0" lvl="0" indent="0" algn="l" rtl="0">
              <a:lnSpc>
                <a:spcPct val="100000"/>
              </a:lnSpc>
              <a:spcBef>
                <a:spcPts val="1000"/>
              </a:spcBef>
              <a:spcAft>
                <a:spcPts val="0"/>
              </a:spcAft>
              <a:buSzPts val="1400"/>
              <a:buNone/>
            </a:pPr>
            <a:r>
              <a:rPr lang="de-DE" dirty="0" err="1">
                <a:latin typeface="Calibri" charset="0"/>
                <a:ea typeface="Calibri" charset="0"/>
                <a:cs typeface="Calibri" charset="0"/>
              </a:rPr>
              <a:t>Cradle-to-Cradle</a:t>
            </a:r>
            <a:r>
              <a:rPr lang="de-DE" dirty="0">
                <a:latin typeface="Calibri" charset="0"/>
                <a:ea typeface="Calibri" charset="0"/>
                <a:cs typeface="Calibri" charset="0"/>
              </a:rPr>
              <a:t>: https://c2ccertified.org/</a:t>
            </a:r>
            <a:endParaRPr dirty="0">
              <a:latin typeface="Calibri" charset="0"/>
              <a:ea typeface="Calibri" charset="0"/>
              <a:cs typeface="Calibri" charset="0"/>
            </a:endParaRPr>
          </a:p>
          <a:p>
            <a:pPr marL="0" lvl="0" indent="0" algn="l" rtl="0">
              <a:lnSpc>
                <a:spcPct val="100000"/>
              </a:lnSpc>
              <a:spcBef>
                <a:spcPts val="1000"/>
              </a:spcBef>
              <a:spcAft>
                <a:spcPts val="0"/>
              </a:spcAft>
              <a:buSzPts val="1400"/>
              <a:buNone/>
            </a:pPr>
            <a:r>
              <a:rPr lang="de-DE" dirty="0">
                <a:latin typeface="Calibri" charset="0"/>
                <a:ea typeface="Calibri" charset="0"/>
                <a:cs typeface="Calibri" charset="0"/>
              </a:rPr>
              <a:t>Zertifiziertes Energiemanagementsystem ISO 5001: https://</a:t>
            </a:r>
            <a:r>
              <a:rPr lang="de-DE" dirty="0" err="1">
                <a:latin typeface="Calibri" charset="0"/>
                <a:ea typeface="Calibri" charset="0"/>
                <a:cs typeface="Calibri" charset="0"/>
              </a:rPr>
              <a:t>www.tuvsud.com</a:t>
            </a:r>
            <a:r>
              <a:rPr lang="de-DE" dirty="0">
                <a:latin typeface="Calibri" charset="0"/>
                <a:ea typeface="Calibri" charset="0"/>
                <a:cs typeface="Calibri" charset="0"/>
              </a:rPr>
              <a:t>/de-de/</a:t>
            </a:r>
            <a:r>
              <a:rPr lang="de-DE" dirty="0" err="1">
                <a:latin typeface="Calibri" charset="0"/>
                <a:ea typeface="Calibri" charset="0"/>
                <a:cs typeface="Calibri" charset="0"/>
              </a:rPr>
              <a:t>dienstleistungen</a:t>
            </a:r>
            <a:r>
              <a:rPr lang="de-DE" dirty="0">
                <a:latin typeface="Calibri" charset="0"/>
                <a:ea typeface="Calibri" charset="0"/>
                <a:cs typeface="Calibri" charset="0"/>
              </a:rPr>
              <a:t>/</a:t>
            </a:r>
            <a:r>
              <a:rPr lang="de-DE" dirty="0" err="1">
                <a:latin typeface="Calibri" charset="0"/>
                <a:ea typeface="Calibri" charset="0"/>
                <a:cs typeface="Calibri" charset="0"/>
              </a:rPr>
              <a:t>auditierung</a:t>
            </a:r>
            <a:r>
              <a:rPr lang="de-DE" dirty="0">
                <a:latin typeface="Calibri" charset="0"/>
                <a:ea typeface="Calibri" charset="0"/>
                <a:cs typeface="Calibri" charset="0"/>
              </a:rPr>
              <a:t>-und-zertifizierung/</a:t>
            </a:r>
            <a:r>
              <a:rPr lang="de-DE" dirty="0" err="1">
                <a:latin typeface="Calibri" charset="0"/>
                <a:ea typeface="Calibri" charset="0"/>
                <a:cs typeface="Calibri" charset="0"/>
              </a:rPr>
              <a:t>energiemanagementsysteme</a:t>
            </a:r>
            <a:r>
              <a:rPr lang="de-DE" dirty="0">
                <a:latin typeface="Calibri" charset="0"/>
                <a:ea typeface="Calibri" charset="0"/>
                <a:cs typeface="Calibri" charset="0"/>
              </a:rPr>
              <a:t>/iso-50001</a:t>
            </a:r>
            <a:endParaRPr dirty="0">
              <a:latin typeface="Calibri" charset="0"/>
              <a:ea typeface="Calibri" charset="0"/>
              <a:cs typeface="Calibri" charset="0"/>
            </a:endParaRPr>
          </a:p>
          <a:p>
            <a:pPr marL="0" lvl="0" indent="0" algn="l" rtl="0">
              <a:lnSpc>
                <a:spcPct val="100000"/>
              </a:lnSpc>
              <a:spcBef>
                <a:spcPts val="1000"/>
              </a:spcBef>
              <a:spcAft>
                <a:spcPts val="0"/>
              </a:spcAft>
              <a:buSzPts val="1400"/>
              <a:buNone/>
            </a:pPr>
            <a:r>
              <a:rPr lang="de-DE" dirty="0">
                <a:latin typeface="Calibri" charset="0"/>
                <a:ea typeface="Calibri" charset="0"/>
                <a:cs typeface="Calibri" charset="0"/>
              </a:rPr>
              <a:t>Siegel Steel Sustainable Champion: https://</a:t>
            </a:r>
            <a:r>
              <a:rPr lang="de-DE" dirty="0" err="1">
                <a:latin typeface="Calibri" charset="0"/>
                <a:ea typeface="Calibri" charset="0"/>
                <a:cs typeface="Calibri" charset="0"/>
              </a:rPr>
              <a:t>worldsteel.org</a:t>
            </a:r>
            <a:r>
              <a:rPr lang="de-DE" dirty="0">
                <a:latin typeface="Calibri" charset="0"/>
                <a:ea typeface="Calibri" charset="0"/>
                <a:cs typeface="Calibri" charset="0"/>
              </a:rPr>
              <a:t>/</a:t>
            </a:r>
            <a:r>
              <a:rPr lang="de-DE" dirty="0" err="1">
                <a:latin typeface="Calibri" charset="0"/>
                <a:ea typeface="Calibri" charset="0"/>
                <a:cs typeface="Calibri" charset="0"/>
              </a:rPr>
              <a:t>steel</a:t>
            </a:r>
            <a:r>
              <a:rPr lang="de-DE" dirty="0">
                <a:latin typeface="Calibri" charset="0"/>
                <a:ea typeface="Calibri" charset="0"/>
                <a:cs typeface="Calibri" charset="0"/>
              </a:rPr>
              <a:t>-</a:t>
            </a:r>
            <a:r>
              <a:rPr lang="de-DE" dirty="0" err="1">
                <a:latin typeface="Calibri" charset="0"/>
                <a:ea typeface="Calibri" charset="0"/>
                <a:cs typeface="Calibri" charset="0"/>
              </a:rPr>
              <a:t>by</a:t>
            </a:r>
            <a:r>
              <a:rPr lang="de-DE" dirty="0">
                <a:latin typeface="Calibri" charset="0"/>
                <a:ea typeface="Calibri" charset="0"/>
                <a:cs typeface="Calibri" charset="0"/>
              </a:rPr>
              <a:t>-topic/</a:t>
            </a:r>
            <a:r>
              <a:rPr lang="de-DE" dirty="0" err="1">
                <a:latin typeface="Calibri" charset="0"/>
                <a:ea typeface="Calibri" charset="0"/>
                <a:cs typeface="Calibri" charset="0"/>
              </a:rPr>
              <a:t>sustainability</a:t>
            </a:r>
            <a:r>
              <a:rPr lang="de-DE" dirty="0">
                <a:latin typeface="Calibri" charset="0"/>
                <a:ea typeface="Calibri" charset="0"/>
                <a:cs typeface="Calibri" charset="0"/>
              </a:rPr>
              <a:t>/</a:t>
            </a:r>
            <a:r>
              <a:rPr lang="de-DE" dirty="0" err="1">
                <a:latin typeface="Calibri" charset="0"/>
                <a:ea typeface="Calibri" charset="0"/>
                <a:cs typeface="Calibri" charset="0"/>
              </a:rPr>
              <a:t>steel-recognitions</a:t>
            </a:r>
            <a:r>
              <a:rPr lang="de-DE" dirty="0" smtClean="0">
                <a:latin typeface="Calibri" charset="0"/>
                <a:ea typeface="Calibri" charset="0"/>
                <a:cs typeface="Calibri" charset="0"/>
              </a:rPr>
              <a:t>/</a:t>
            </a:r>
            <a:endParaRPr dirty="0">
              <a:solidFill>
                <a:schemeClr val="dk1"/>
              </a:solidFill>
              <a:latin typeface="Calibri" charset="0"/>
              <a:ea typeface="Calibri" charset="0"/>
              <a:cs typeface="Calibri" charset="0"/>
              <a:sym typeface="Calibri"/>
            </a:endParaRPr>
          </a:p>
        </p:txBody>
      </p:sp>
      <p:sp>
        <p:nvSpPr>
          <p:cNvPr id="451" name="Google Shape;451;g278ca3fc6d9_0_217: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278ca3fc6d9_0_235:notes"/>
          <p:cNvSpPr>
            <a:spLocks noGrp="1" noRot="1" noChangeAspect="1"/>
          </p:cNvSpPr>
          <p:nvPr>
            <p:ph type="sldImg" idx="2"/>
          </p:nvPr>
        </p:nvSpPr>
        <p:spPr>
          <a:xfrm>
            <a:off x="479425" y="288000"/>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g278ca3fc6d9_0_235:notes"/>
          <p:cNvSpPr txBox="1">
            <a:spLocks noGrp="1"/>
          </p:cNvSpPr>
          <p:nvPr>
            <p:ph type="body" idx="1"/>
          </p:nvPr>
        </p:nvSpPr>
        <p:spPr>
          <a:xfrm>
            <a:off x="479424" y="3743987"/>
            <a:ext cx="6145213" cy="6269808"/>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de-DE" b="1" dirty="0"/>
              <a:t>Beschreibung</a:t>
            </a:r>
            <a:endParaRPr b="1" dirty="0"/>
          </a:p>
          <a:p>
            <a:pPr marL="64800" marR="0" lvl="0" indent="-14399" algn="l" rtl="0">
              <a:lnSpc>
                <a:spcPct val="100000"/>
              </a:lnSpc>
              <a:spcBef>
                <a:spcPts val="0"/>
              </a:spcBef>
              <a:spcAft>
                <a:spcPts val="0"/>
              </a:spcAft>
              <a:buClr>
                <a:srgbClr val="000000"/>
              </a:buClr>
              <a:buSzPts val="1400"/>
              <a:buFont typeface="Arial"/>
              <a:buNone/>
            </a:pPr>
            <a:r>
              <a:rPr lang="de-DE" dirty="0"/>
              <a:t>Die Effekte der Einführung neuer Technologien oder Abläufe können in Unternehmen verpuffen, wenn diese auf den Widerstand der Belegschaft stoßen bzw. Konflikte verursachen. Angst vor Veränderungen und damit Widerstand entsteht, wenn die Ziele der Veränderungen nicht klar kommuniziert werden oder wenn die Betroffen nicht oder zu wenig einbezogen sind, sie keine Perspektiven der Verbesserung für sich und ihrer Arbeitssituation erkennen. Veränderte Prozesse oder Arbeitsplätze können z.B. auch veränderte Kompetenzanforderungen mit sich bringen. Werden die Beschäftigten nicht darauf vorbereitet, dafür qualifiziert, ist der Widerstand vorprogrammiert. Deshalb ist bei allen Digitalisierungsprojekten schon mit Beginn der Planung, noch vor der Umsetzung, an eine Partizipation betroffener Gruppen, von Betriebsräten und anderen Stakeholdern angeraten.</a:t>
            </a:r>
            <a:endParaRPr dirty="0"/>
          </a:p>
          <a:p>
            <a:pPr marL="0" marR="0" lvl="0" indent="0" algn="l" rtl="0">
              <a:lnSpc>
                <a:spcPct val="100000"/>
              </a:lnSpc>
              <a:spcBef>
                <a:spcPts val="0"/>
              </a:spcBef>
              <a:spcAft>
                <a:spcPts val="0"/>
              </a:spcAft>
              <a:buClr>
                <a:srgbClr val="000000"/>
              </a:buClr>
              <a:buSzPts val="1400"/>
              <a:buFont typeface="Arial"/>
              <a:buNone/>
            </a:pPr>
            <a:r>
              <a:rPr lang="de-DE" b="1" dirty="0"/>
              <a:t>Arbeitsaufgaben:</a:t>
            </a:r>
            <a:endParaRPr dirty="0"/>
          </a:p>
          <a:p>
            <a:pPr marL="169199" marR="0" lvl="0" indent="-169199" algn="l" rtl="0">
              <a:lnSpc>
                <a:spcPct val="100000"/>
              </a:lnSpc>
              <a:spcBef>
                <a:spcPts val="0"/>
              </a:spcBef>
              <a:spcAft>
                <a:spcPts val="0"/>
              </a:spcAft>
              <a:buClr>
                <a:srgbClr val="000000"/>
              </a:buClr>
              <a:buSzPts val="1400"/>
              <a:buFont typeface="Arial"/>
              <a:buChar char="•"/>
            </a:pPr>
            <a:r>
              <a:rPr lang="de-DE" sz="1200" dirty="0">
                <a:solidFill>
                  <a:schemeClr val="dk1"/>
                </a:solidFill>
                <a:latin typeface="Calibri"/>
                <a:ea typeface="Calibri"/>
                <a:cs typeface="Calibri"/>
                <a:sym typeface="Calibri"/>
              </a:rPr>
              <a:t>Welche Vorteile der Digitalisierung werden bei Ihnen genutzt? Welche Veränderungen sind noch geplant?</a:t>
            </a:r>
            <a:endParaRPr dirty="0"/>
          </a:p>
          <a:p>
            <a:pPr marL="169199" marR="0" lvl="0" indent="-169199" algn="l" rtl="0">
              <a:lnSpc>
                <a:spcPct val="100000"/>
              </a:lnSpc>
              <a:spcBef>
                <a:spcPts val="0"/>
              </a:spcBef>
              <a:spcAft>
                <a:spcPts val="0"/>
              </a:spcAft>
              <a:buClr>
                <a:srgbClr val="000000"/>
              </a:buClr>
              <a:buSzPts val="1400"/>
              <a:buFont typeface="Arial"/>
              <a:buChar char="•"/>
            </a:pPr>
            <a:r>
              <a:rPr lang="de-DE" sz="1200" dirty="0">
                <a:solidFill>
                  <a:schemeClr val="dk1"/>
                </a:solidFill>
                <a:latin typeface="Calibri"/>
                <a:ea typeface="Calibri"/>
                <a:cs typeface="Calibri"/>
                <a:sym typeface="Calibri"/>
              </a:rPr>
              <a:t>Wie gehen Sie im Unternehmen bei der Einführung neuer Technologien und Abläufe vor? </a:t>
            </a:r>
            <a:endParaRPr dirty="0"/>
          </a:p>
          <a:p>
            <a:pPr marL="169199" marR="0" lvl="0" indent="-169199" algn="l" rtl="0">
              <a:lnSpc>
                <a:spcPct val="100000"/>
              </a:lnSpc>
              <a:spcBef>
                <a:spcPts val="0"/>
              </a:spcBef>
              <a:spcAft>
                <a:spcPts val="0"/>
              </a:spcAft>
              <a:buClr>
                <a:srgbClr val="000000"/>
              </a:buClr>
              <a:buSzPts val="1400"/>
              <a:buFont typeface="Arial"/>
              <a:buChar char="•"/>
            </a:pPr>
            <a:r>
              <a:rPr lang="de-DE" sz="1200" dirty="0">
                <a:solidFill>
                  <a:schemeClr val="dk1"/>
                </a:solidFill>
                <a:latin typeface="Calibri"/>
                <a:ea typeface="Calibri"/>
                <a:cs typeface="Calibri"/>
                <a:sym typeface="Calibri"/>
              </a:rPr>
              <a:t>Wer ist in die Vorbereitung einbezogen?</a:t>
            </a:r>
            <a:endParaRPr dirty="0"/>
          </a:p>
          <a:p>
            <a:pPr marL="172800" marR="0" lvl="0" indent="-172800" algn="l" rtl="0">
              <a:lnSpc>
                <a:spcPct val="100000"/>
              </a:lnSpc>
              <a:spcBef>
                <a:spcPts val="0"/>
              </a:spcBef>
              <a:spcAft>
                <a:spcPts val="0"/>
              </a:spcAft>
              <a:buClr>
                <a:srgbClr val="000000"/>
              </a:buClr>
              <a:buSzPts val="1400"/>
              <a:buFont typeface="Arial"/>
              <a:buNone/>
            </a:pPr>
            <a:r>
              <a:rPr lang="de-DE" sz="1200" b="1" dirty="0">
                <a:solidFill>
                  <a:schemeClr val="dk1"/>
                </a:solidFill>
                <a:latin typeface="Calibri"/>
                <a:ea typeface="Calibri"/>
                <a:cs typeface="Calibri"/>
                <a:sym typeface="Calibri"/>
              </a:rPr>
              <a:t>Quellen:</a:t>
            </a:r>
            <a:endParaRPr dirty="0"/>
          </a:p>
          <a:p>
            <a:pPr marL="172800" lvl="0" indent="-172800" algn="l" rtl="0">
              <a:lnSpc>
                <a:spcPct val="100000"/>
              </a:lnSpc>
              <a:spcBef>
                <a:spcPts val="0"/>
              </a:spcBef>
              <a:spcAft>
                <a:spcPts val="0"/>
              </a:spcAft>
              <a:buSzPts val="1400"/>
              <a:buNone/>
            </a:pPr>
            <a:r>
              <a:rPr lang="de-DE" dirty="0"/>
              <a:t>Lucas (2022) 7 Vorteile der Digitalisierung: https://</a:t>
            </a:r>
            <a:r>
              <a:rPr lang="de-DE" dirty="0" err="1"/>
              <a:t>framr.tv</a:t>
            </a:r>
            <a:r>
              <a:rPr lang="de-DE" dirty="0"/>
              <a:t>/de/</a:t>
            </a:r>
            <a:r>
              <a:rPr lang="de-DE" dirty="0" err="1"/>
              <a:t>blog</a:t>
            </a:r>
            <a:r>
              <a:rPr lang="de-DE" dirty="0"/>
              <a:t>/7-unterschatzte-vorteile-der-digitalisierung-im-unternehmen/</a:t>
            </a:r>
            <a:endParaRPr dirty="0"/>
          </a:p>
          <a:p>
            <a:pPr marL="172800" lvl="0" indent="-172800" algn="l" rtl="0">
              <a:lnSpc>
                <a:spcPct val="100000"/>
              </a:lnSpc>
              <a:spcBef>
                <a:spcPts val="0"/>
              </a:spcBef>
              <a:spcAft>
                <a:spcPts val="0"/>
              </a:spcAft>
              <a:buSzPts val="1400"/>
              <a:buNone/>
            </a:pPr>
            <a:r>
              <a:rPr lang="de-DE" dirty="0" err="1"/>
              <a:t>Flixcheck</a:t>
            </a:r>
            <a:r>
              <a:rPr lang="de-DE" dirty="0"/>
              <a:t> (2022) Die Vor- und Nachteile der Digitalisierung. https://</a:t>
            </a:r>
            <a:r>
              <a:rPr lang="de-DE" dirty="0" err="1"/>
              <a:t>www.flixcheck.de</a:t>
            </a:r>
            <a:r>
              <a:rPr lang="de-DE" dirty="0"/>
              <a:t>/vor-und-nachteile-digitalisierung/</a:t>
            </a:r>
            <a:endParaRPr dirty="0"/>
          </a:p>
          <a:p>
            <a:pPr marL="172800" lvl="0" indent="-172800" algn="l" rtl="0">
              <a:lnSpc>
                <a:spcPct val="100000"/>
              </a:lnSpc>
              <a:spcBef>
                <a:spcPts val="0"/>
              </a:spcBef>
              <a:spcAft>
                <a:spcPts val="0"/>
              </a:spcAft>
              <a:buSzPts val="1400"/>
              <a:buNone/>
            </a:pPr>
            <a:r>
              <a:rPr lang="de-DE" dirty="0"/>
              <a:t>Gerd Altmann </a:t>
            </a:r>
            <a:r>
              <a:rPr lang="de-DE" dirty="0" err="1"/>
              <a:t>by</a:t>
            </a:r>
            <a:r>
              <a:rPr lang="de-DE" dirty="0"/>
              <a:t> </a:t>
            </a:r>
            <a:r>
              <a:rPr lang="de-DE" dirty="0" err="1"/>
              <a:t>pixabay</a:t>
            </a:r>
            <a:r>
              <a:rPr lang="de-DE" dirty="0"/>
              <a:t>. Online: https://</a:t>
            </a:r>
            <a:r>
              <a:rPr lang="de-DE" dirty="0" err="1"/>
              <a:t>pixabay.com</a:t>
            </a:r>
            <a:r>
              <a:rPr lang="de-DE" dirty="0"/>
              <a:t>/de/</a:t>
            </a:r>
            <a:r>
              <a:rPr lang="de-DE" dirty="0" err="1"/>
              <a:t>illustrations</a:t>
            </a:r>
            <a:r>
              <a:rPr lang="de-DE" dirty="0"/>
              <a:t>/digitalisierung-transformation-5029467/</a:t>
            </a:r>
            <a:endParaRPr dirty="0"/>
          </a:p>
          <a:p>
            <a:pPr marL="172800" marR="0" lvl="0" indent="-172800" algn="l" rtl="0">
              <a:lnSpc>
                <a:spcPct val="100000"/>
              </a:lnSpc>
              <a:spcBef>
                <a:spcPts val="0"/>
              </a:spcBef>
              <a:spcAft>
                <a:spcPts val="0"/>
              </a:spcAft>
              <a:buClr>
                <a:srgbClr val="000000"/>
              </a:buClr>
              <a:buSzPts val="1400"/>
              <a:buFont typeface="Arial"/>
              <a:buNone/>
            </a:pPr>
            <a:endParaRPr dirty="0"/>
          </a:p>
          <a:p>
            <a:pPr marL="457200" marR="0" lvl="0" indent="-228600" algn="l" rtl="0">
              <a:lnSpc>
                <a:spcPct val="100000"/>
              </a:lnSpc>
              <a:spcBef>
                <a:spcPts val="0"/>
              </a:spcBef>
              <a:spcAft>
                <a:spcPts val="0"/>
              </a:spcAft>
              <a:buClr>
                <a:srgbClr val="000000"/>
              </a:buClr>
              <a:buSzPts val="1400"/>
              <a:buFont typeface="Arial"/>
              <a:buNone/>
            </a:pPr>
            <a:endParaRPr sz="1200"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r>
              <a:rPr lang="de-DE" dirty="0"/>
              <a:t>	</a:t>
            </a:r>
            <a:endParaRPr dirty="0"/>
          </a:p>
          <a:p>
            <a:pPr marL="457200" marR="0" lvl="0" indent="-228600" algn="l" rtl="0">
              <a:lnSpc>
                <a:spcPct val="100000"/>
              </a:lnSpc>
              <a:spcBef>
                <a:spcPts val="0"/>
              </a:spcBef>
              <a:spcAft>
                <a:spcPts val="0"/>
              </a:spcAft>
              <a:buClr>
                <a:srgbClr val="000000"/>
              </a:buClr>
              <a:buSzPts val="1400"/>
              <a:buFont typeface="Arial"/>
              <a:buNone/>
            </a:pPr>
            <a:r>
              <a:rPr lang="de-DE" dirty="0"/>
              <a:t>	</a:t>
            </a:r>
            <a:endParaRPr dirty="0"/>
          </a:p>
          <a:p>
            <a:pPr marL="457200" marR="0" lvl="0" indent="-228600" algn="l" rtl="0">
              <a:lnSpc>
                <a:spcPct val="100000"/>
              </a:lnSpc>
              <a:spcBef>
                <a:spcPts val="0"/>
              </a:spcBef>
              <a:spcAft>
                <a:spcPts val="0"/>
              </a:spcAft>
              <a:buClr>
                <a:srgbClr val="000000"/>
              </a:buClr>
              <a:buSzPts val="1400"/>
              <a:buFont typeface="Arial"/>
              <a:buNone/>
            </a:pPr>
            <a:r>
              <a:rPr lang="de-DE" dirty="0"/>
              <a:t> </a:t>
            </a:r>
            <a:endParaRPr dirty="0"/>
          </a:p>
        </p:txBody>
      </p:sp>
      <p:sp>
        <p:nvSpPr>
          <p:cNvPr id="470" name="Google Shape;470;g278ca3fc6d9_0_235: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278d34895d5_0_0:notes"/>
          <p:cNvSpPr>
            <a:spLocks noGrp="1" noRot="1" noChangeAspect="1"/>
          </p:cNvSpPr>
          <p:nvPr>
            <p:ph type="sldImg" idx="2"/>
          </p:nvPr>
        </p:nvSpPr>
        <p:spPr>
          <a:xfrm>
            <a:off x="479425" y="28733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g278d34895d5_0_0:notes"/>
          <p:cNvSpPr txBox="1">
            <a:spLocks noGrp="1"/>
          </p:cNvSpPr>
          <p:nvPr>
            <p:ph type="body" idx="1"/>
          </p:nvPr>
        </p:nvSpPr>
        <p:spPr>
          <a:xfrm>
            <a:off x="479425" y="3743326"/>
            <a:ext cx="6143700" cy="607800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dirty="0">
                <a:solidFill>
                  <a:schemeClr val="dk1"/>
                </a:solidFill>
                <a:latin typeface="Calibri"/>
                <a:ea typeface="Calibri"/>
                <a:cs typeface="Calibri"/>
                <a:sym typeface="Calibri"/>
              </a:rPr>
              <a:t>Beschreibung</a:t>
            </a:r>
            <a:endParaRPr sz="1000" dirty="0">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000" dirty="0"/>
              <a:t>Aufgrund des Klimawandels ist eine Auseinandersetzung mit dem Thema der Nachhaltigkeit heute in allen Bereichen unumgänglich. Die </a:t>
            </a:r>
            <a:r>
              <a:rPr lang="de-DE" sz="1000" dirty="0">
                <a:latin typeface="Calibri"/>
                <a:ea typeface="Calibri"/>
                <a:cs typeface="Calibri"/>
                <a:sym typeface="Calibri"/>
              </a:rPr>
              <a:t>Gesellschaft kann ohne eine intakte Umwelt nicht überleben, weswegen auf die Nutzung der natürlichen Ressourcen und den Erhalt von Lebensraum besonders geachtet werden muss. Unsere Gesellschaft und unsere Wirtschaft sind in die </a:t>
            </a:r>
            <a:r>
              <a:rPr lang="de-DE" sz="1000" b="0" i="0" u="none" strike="noStrike" cap="none" dirty="0">
                <a:solidFill>
                  <a:schemeClr val="dk1"/>
                </a:solidFill>
                <a:latin typeface="Calibri"/>
                <a:ea typeface="Calibri"/>
                <a:cs typeface="Calibri"/>
                <a:sym typeface="Calibri"/>
              </a:rPr>
              <a:t>Biosphäre eingebettet, sie ist die Basis für alles. Das Cake-Prinzip bedeutet „</a:t>
            </a:r>
            <a:r>
              <a:rPr lang="de-DE" sz="1000" b="0" i="1" u="none" strike="noStrike" cap="none" dirty="0">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lang="de-DE" sz="1000" b="0" i="0" u="none" strike="noStrike" cap="none" dirty="0">
                <a:solidFill>
                  <a:schemeClr val="dk1"/>
                </a:solidFill>
                <a:latin typeface="Calibri"/>
                <a:ea typeface="Calibri"/>
                <a:cs typeface="Calibri"/>
                <a:sym typeface="Calibri"/>
              </a:rPr>
              <a:t>“</a:t>
            </a:r>
            <a:r>
              <a:rPr lang="de-DE" sz="1000" b="0" i="1" u="none" strike="noStrike" cap="none" dirty="0">
                <a:solidFill>
                  <a:schemeClr val="dk1"/>
                </a:solidFill>
                <a:latin typeface="Calibri"/>
                <a:ea typeface="Calibri"/>
                <a:cs typeface="Calibri"/>
                <a:sym typeface="Calibri"/>
              </a:rPr>
              <a:t> </a:t>
            </a:r>
            <a:r>
              <a:rPr lang="de-DE" sz="1000" b="0" i="0" u="none" strike="noStrike" cap="none" dirty="0">
                <a:solidFill>
                  <a:schemeClr val="dk1"/>
                </a:solidFill>
                <a:latin typeface="Calibri"/>
                <a:ea typeface="Calibri"/>
                <a:cs typeface="Calibri"/>
                <a:sym typeface="Calibri"/>
              </a:rPr>
              <a:t>(</a:t>
            </a:r>
            <a:r>
              <a:rPr lang="de-DE" sz="1000" b="0" i="0" dirty="0">
                <a:latin typeface="Calibri"/>
                <a:ea typeface="Calibri"/>
                <a:cs typeface="Calibri"/>
                <a:sym typeface="Calibri"/>
              </a:rPr>
              <a:t>Stockholm </a:t>
            </a:r>
            <a:r>
              <a:rPr lang="de-DE" sz="1000" b="0" i="0" dirty="0" err="1">
                <a:latin typeface="Calibri"/>
                <a:ea typeface="Calibri"/>
                <a:cs typeface="Calibri"/>
                <a:sym typeface="Calibri"/>
              </a:rPr>
              <a:t>Resilience</a:t>
            </a:r>
            <a:r>
              <a:rPr lang="de-DE" sz="1000" b="0" i="0" dirty="0">
                <a:latin typeface="Calibri"/>
                <a:ea typeface="Calibri"/>
                <a:cs typeface="Calibri"/>
                <a:sym typeface="Calibri"/>
              </a:rPr>
              <a:t> </a:t>
            </a:r>
            <a:r>
              <a:rPr lang="de-DE" sz="1000" b="0" i="0" dirty="0" err="1">
                <a:latin typeface="Calibri"/>
                <a:ea typeface="Calibri"/>
                <a:cs typeface="Calibri"/>
                <a:sym typeface="Calibri"/>
              </a:rPr>
              <a:t>Centre</a:t>
            </a:r>
            <a:r>
              <a:rPr lang="de-DE" sz="1000" b="0" i="0" dirty="0">
                <a:latin typeface="Calibri"/>
                <a:ea typeface="Calibri"/>
                <a:cs typeface="Calibri"/>
                <a:sym typeface="Calibri"/>
              </a:rPr>
              <a:t> o.J.). Auf der Basis der Biosphäre werden </a:t>
            </a:r>
            <a:r>
              <a:rPr lang="de-DE" sz="1000" dirty="0">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a:t>
            </a:r>
            <a:r>
              <a:rPr lang="de-DE" sz="1000" dirty="0" err="1">
                <a:latin typeface="Calibri"/>
                <a:ea typeface="Calibri"/>
                <a:cs typeface="Calibri"/>
                <a:sym typeface="Calibri"/>
              </a:rPr>
              <a:t>r</a:t>
            </a:r>
            <a:r>
              <a:rPr lang="de-DE" sz="1000" dirty="0">
                <a:latin typeface="Calibri"/>
                <a:ea typeface="Calibri"/>
                <a:cs typeface="Calibri"/>
                <a:sym typeface="Calibri"/>
              </a:rPr>
              <a:t> Konsum und Produktion – also alles, was eine nachhaltige Wirtschaft ausmacht. “On </a:t>
            </a:r>
            <a:r>
              <a:rPr lang="de-DE" sz="1000" dirty="0" err="1">
                <a:latin typeface="Calibri"/>
                <a:ea typeface="Calibri"/>
                <a:cs typeface="Calibri"/>
                <a:sym typeface="Calibri"/>
              </a:rPr>
              <a:t>the</a:t>
            </a:r>
            <a:r>
              <a:rPr lang="de-DE" sz="1000" dirty="0">
                <a:latin typeface="Calibri"/>
                <a:ea typeface="Calibri"/>
                <a:cs typeface="Calibri"/>
                <a:sym typeface="Calibri"/>
              </a:rPr>
              <a:t>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Ministerium bestätigen (Bundesregierung o.J.). </a:t>
            </a:r>
            <a:endParaRPr dirty="0"/>
          </a:p>
          <a:p>
            <a:pPr marL="0" lvl="0" indent="0" algn="l" rtl="0">
              <a:lnSpc>
                <a:spcPct val="100000"/>
              </a:lnSpc>
              <a:spcBef>
                <a:spcPts val="200"/>
              </a:spcBef>
              <a:spcAft>
                <a:spcPts val="0"/>
              </a:spcAft>
              <a:buSzPts val="1400"/>
              <a:buNone/>
            </a:pPr>
            <a:r>
              <a:rPr lang="de-DE" sz="1000" b="1" dirty="0">
                <a:latin typeface="Calibri"/>
                <a:ea typeface="Calibri"/>
                <a:cs typeface="Calibri"/>
                <a:sym typeface="Calibri"/>
              </a:rPr>
              <a:t>Aufgabe</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dirty="0"/>
          </a:p>
          <a:p>
            <a:pPr marL="171450" marR="0" lvl="0" indent="-171450" algn="l" rtl="0">
              <a:lnSpc>
                <a:spcPct val="100000"/>
              </a:lnSpc>
              <a:spcBef>
                <a:spcPts val="200"/>
              </a:spcBef>
              <a:spcAft>
                <a:spcPts val="0"/>
              </a:spcAft>
              <a:buClr>
                <a:srgbClr val="000000"/>
              </a:buClr>
              <a:buSzPts val="1000"/>
              <a:buFont typeface="Arial"/>
              <a:buChar char="•"/>
            </a:pPr>
            <a:r>
              <a:rPr lang="de-DE" sz="1000" dirty="0">
                <a:solidFill>
                  <a:schemeClr val="dk1"/>
                </a:solidFill>
                <a:latin typeface="Calibri"/>
                <a:ea typeface="Calibri"/>
                <a:cs typeface="Calibri"/>
                <a:sym typeface="Calibri"/>
              </a:rPr>
              <a:t>Welche Rolle spielen die SDG für Ihr Unternehmen</a:t>
            </a:r>
            <a:endParaRPr sz="10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200"/>
              </a:spcBef>
              <a:spcAft>
                <a:spcPts val="0"/>
              </a:spcAft>
              <a:buClr>
                <a:srgbClr val="000000"/>
              </a:buClr>
              <a:buSzPts val="1000"/>
              <a:buFont typeface="Arial"/>
              <a:buChar char="•"/>
            </a:pPr>
            <a:r>
              <a:rPr lang="de-DE" sz="1000" b="0" i="0" u="none" strike="noStrike" cap="none" dirty="0">
                <a:solidFill>
                  <a:schemeClr val="dk1"/>
                </a:solidFill>
                <a:latin typeface="Calibri"/>
                <a:ea typeface="Calibri"/>
                <a:cs typeface="Calibri"/>
                <a:sym typeface="Calibri"/>
              </a:rPr>
              <a:t>Wie stellen Sie Ihr Unternehmen für die Zukunft auf?</a:t>
            </a:r>
            <a:endParaRPr sz="1000" dirty="0">
              <a:latin typeface="Calibri"/>
              <a:ea typeface="Calibri"/>
              <a:cs typeface="Calibri"/>
              <a:sym typeface="Calibri"/>
            </a:endParaRPr>
          </a:p>
          <a:p>
            <a:pPr marL="0" lvl="0" indent="0" algn="l" rtl="0">
              <a:lnSpc>
                <a:spcPct val="100000"/>
              </a:lnSpc>
              <a:spcBef>
                <a:spcPts val="200"/>
              </a:spcBef>
              <a:spcAft>
                <a:spcPts val="0"/>
              </a:spcAft>
              <a:buClr>
                <a:schemeClr val="dk1"/>
              </a:buClr>
              <a:buSzPts val="1100"/>
              <a:buFont typeface="Arial"/>
              <a:buNone/>
            </a:pPr>
            <a:r>
              <a:rPr lang="de-DE" sz="1000" b="1" dirty="0">
                <a:latin typeface="Calibri"/>
                <a:ea typeface="Calibri"/>
                <a:cs typeface="Calibri"/>
                <a:sym typeface="Calibri"/>
              </a:rPr>
              <a:t>Quellen und Abbildung</a:t>
            </a:r>
            <a:endParaRPr dirty="0"/>
          </a:p>
          <a:p>
            <a:pPr marL="171450" marR="0" lvl="0" indent="-171450" algn="l" rtl="0">
              <a:lnSpc>
                <a:spcPct val="100000"/>
              </a:lnSpc>
              <a:spcBef>
                <a:spcPts val="0"/>
              </a:spcBef>
              <a:spcAft>
                <a:spcPts val="0"/>
              </a:spcAft>
              <a:buClr>
                <a:schemeClr val="dk1"/>
              </a:buClr>
              <a:buSzPts val="1200"/>
              <a:buFont typeface="Arial"/>
              <a:buChar char="•"/>
            </a:pPr>
            <a:r>
              <a:rPr lang="de-DE" sz="900" b="0" dirty="0">
                <a:latin typeface="Calibri"/>
                <a:ea typeface="Calibri"/>
                <a:cs typeface="Calibri"/>
                <a:sym typeface="Calibri"/>
              </a:rPr>
              <a:t>Cake: Stockholm </a:t>
            </a:r>
            <a:r>
              <a:rPr lang="de-DE" sz="900" b="0" dirty="0" err="1">
                <a:latin typeface="Calibri"/>
                <a:ea typeface="Calibri"/>
                <a:cs typeface="Calibri"/>
                <a:sym typeface="Calibri"/>
              </a:rPr>
              <a:t>Resilience</a:t>
            </a:r>
            <a:r>
              <a:rPr lang="de-DE" sz="900" b="0" dirty="0">
                <a:latin typeface="Calibri"/>
                <a:ea typeface="Calibri"/>
                <a:cs typeface="Calibri"/>
                <a:sym typeface="Calibri"/>
              </a:rPr>
              <a:t> </a:t>
            </a:r>
            <a:r>
              <a:rPr lang="de-DE" sz="900" b="0" dirty="0" err="1">
                <a:latin typeface="Calibri"/>
                <a:ea typeface="Calibri"/>
                <a:cs typeface="Calibri"/>
                <a:sym typeface="Calibri"/>
              </a:rPr>
              <a:t>Centre</a:t>
            </a:r>
            <a:r>
              <a:rPr lang="de-DE" sz="900" b="0" dirty="0">
                <a:latin typeface="Calibri"/>
                <a:ea typeface="Calibri"/>
                <a:cs typeface="Calibri"/>
                <a:sym typeface="Calibri"/>
              </a:rPr>
              <a:t> (o.J.): </a:t>
            </a:r>
            <a:r>
              <a:rPr lang="de-DE" sz="900" b="0" i="0" u="none" strike="noStrike" cap="none" dirty="0">
                <a:solidFill>
                  <a:schemeClr val="dk1"/>
                </a:solidFill>
                <a:latin typeface="Calibri"/>
                <a:ea typeface="Calibri"/>
                <a:cs typeface="Calibri"/>
                <a:sym typeface="Calibri"/>
              </a:rPr>
              <a:t>Eine neue Art, die Ziele für nachhaltige Entwicklung zu sehen und wie sie alle mit Lebensmitteln verbunden sind. Online: https://</a:t>
            </a:r>
            <a:r>
              <a:rPr lang="de-DE" sz="900" b="0" i="0" u="none" strike="noStrike" cap="none" dirty="0" err="1">
                <a:solidFill>
                  <a:schemeClr val="dk1"/>
                </a:solidFill>
                <a:latin typeface="Calibri"/>
                <a:ea typeface="Calibri"/>
                <a:cs typeface="Calibri"/>
                <a:sym typeface="Calibri"/>
              </a:rPr>
              <a:t>www.stockholmresilience.org</a:t>
            </a:r>
            <a:r>
              <a:rPr lang="de-DE" sz="900" b="0" i="0" u="none" strike="noStrike" cap="none" dirty="0">
                <a:solidFill>
                  <a:schemeClr val="dk1"/>
                </a:solidFill>
                <a:latin typeface="Calibri"/>
                <a:ea typeface="Calibri"/>
                <a:cs typeface="Calibri"/>
                <a:sym typeface="Calibri"/>
              </a:rPr>
              <a:t>/</a:t>
            </a:r>
            <a:r>
              <a:rPr lang="de-DE" sz="900" b="0" i="0" u="none" strike="noStrike" cap="none" dirty="0" err="1">
                <a:solidFill>
                  <a:schemeClr val="dk1"/>
                </a:solidFill>
                <a:latin typeface="Calibri"/>
                <a:ea typeface="Calibri"/>
                <a:cs typeface="Calibri"/>
                <a:sym typeface="Calibri"/>
              </a:rPr>
              <a:t>research</a:t>
            </a:r>
            <a:r>
              <a:rPr lang="de-DE" sz="900" b="0" i="0" u="none" strike="noStrike" cap="none" dirty="0">
                <a:solidFill>
                  <a:schemeClr val="dk1"/>
                </a:solidFill>
                <a:latin typeface="Calibri"/>
                <a:ea typeface="Calibri"/>
                <a:cs typeface="Calibri"/>
                <a:sym typeface="Calibri"/>
              </a:rPr>
              <a:t>/</a:t>
            </a:r>
            <a:r>
              <a:rPr lang="de-DE" sz="900" b="0" i="0" u="none" strike="noStrike" cap="none" dirty="0" err="1">
                <a:solidFill>
                  <a:schemeClr val="dk1"/>
                </a:solidFill>
                <a:latin typeface="Calibri"/>
                <a:ea typeface="Calibri"/>
                <a:cs typeface="Calibri"/>
                <a:sym typeface="Calibri"/>
              </a:rPr>
              <a:t>research</a:t>
            </a:r>
            <a:r>
              <a:rPr lang="de-DE" sz="900" b="0" i="0" u="none" strike="noStrike" cap="none" dirty="0">
                <a:solidFill>
                  <a:schemeClr val="dk1"/>
                </a:solidFill>
                <a:latin typeface="Calibri"/>
                <a:ea typeface="Calibri"/>
                <a:cs typeface="Calibri"/>
                <a:sym typeface="Calibri"/>
              </a:rPr>
              <a:t>-news/2016-06-14-the-sdgs-wedding-cake.html. </a:t>
            </a:r>
            <a:r>
              <a:rPr lang="de-DE" sz="900" dirty="0">
                <a:latin typeface="Calibri"/>
                <a:ea typeface="Calibri"/>
                <a:cs typeface="Calibri"/>
                <a:sym typeface="Calibri"/>
              </a:rPr>
              <a:t>(Lizenz: </a:t>
            </a:r>
            <a:r>
              <a:rPr lang="de-DE" sz="900" b="0" i="0" u="none" strike="noStrike" cap="none" dirty="0">
                <a:solidFill>
                  <a:schemeClr val="dk1"/>
                </a:solidFill>
                <a:latin typeface="Calibri"/>
                <a:ea typeface="Calibri"/>
                <a:cs typeface="Calibri"/>
                <a:sym typeface="Calibri"/>
              </a:rPr>
              <a:t>CC BY-ND 3.0)</a:t>
            </a:r>
            <a:endParaRPr sz="900" dirty="0"/>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Nachhaltigkeitsstrategie - eigene Darstellung in </a:t>
            </a:r>
            <a:r>
              <a:rPr lang="de-DE" sz="900" b="0" i="0" u="none" strike="noStrike" cap="none" dirty="0" err="1">
                <a:solidFill>
                  <a:schemeClr val="dk1"/>
                </a:solidFill>
                <a:latin typeface="Calibri"/>
                <a:ea typeface="Calibri"/>
                <a:cs typeface="Calibri"/>
                <a:sym typeface="Calibri"/>
              </a:rPr>
              <a:t>Anlehung</a:t>
            </a:r>
            <a:r>
              <a:rPr lang="de-DE" sz="900" b="0" i="0" u="none" strike="noStrike" cap="none" dirty="0">
                <a:solidFill>
                  <a:schemeClr val="dk1"/>
                </a:solidFill>
                <a:latin typeface="Calibri"/>
                <a:ea typeface="Calibri"/>
                <a:cs typeface="Calibri"/>
                <a:sym typeface="Calibri"/>
              </a:rPr>
              <a:t> an: </a:t>
            </a:r>
            <a:r>
              <a:rPr lang="de-DE" sz="900" b="0" i="0" u="none" strike="noStrike" cap="none" dirty="0" err="1">
                <a:solidFill>
                  <a:schemeClr val="dk1"/>
                </a:solidFill>
                <a:latin typeface="Calibri"/>
                <a:ea typeface="Calibri"/>
                <a:cs typeface="Calibri"/>
                <a:sym typeface="Calibri"/>
              </a:rPr>
              <a:t>sph</a:t>
            </a:r>
            <a:r>
              <a:rPr lang="de-DE" sz="900" b="0" i="0" u="none" strike="noStrike" cap="none" dirty="0">
                <a:solidFill>
                  <a:schemeClr val="dk1"/>
                </a:solidFill>
                <a:latin typeface="Calibri"/>
                <a:ea typeface="Calibri"/>
                <a:cs typeface="Calibri"/>
                <a:sym typeface="Calibri"/>
              </a:rPr>
              <a:t> (o.J.): Strategische Ausrichtung. Online: https://</a:t>
            </a:r>
            <a:r>
              <a:rPr lang="de-DE" sz="900" b="0" i="0" u="none" strike="noStrike" cap="none" dirty="0" err="1">
                <a:solidFill>
                  <a:schemeClr val="dk1"/>
                </a:solidFill>
                <a:latin typeface="Calibri"/>
                <a:ea typeface="Calibri"/>
                <a:cs typeface="Calibri"/>
                <a:sym typeface="Calibri"/>
              </a:rPr>
              <a:t>sph</a:t>
            </a:r>
            <a:r>
              <a:rPr lang="de-DE" sz="900" b="0" i="0" u="none" strike="noStrike" cap="none" dirty="0">
                <a:solidFill>
                  <a:schemeClr val="dk1"/>
                </a:solidFill>
                <a:latin typeface="Calibri"/>
                <a:ea typeface="Calibri"/>
                <a:cs typeface="Calibri"/>
                <a:sym typeface="Calibri"/>
              </a:rPr>
              <a:t>-nachhaltig-</a:t>
            </a:r>
            <a:r>
              <a:rPr lang="de-DE" sz="900" b="0" i="0" u="none" strike="noStrike" cap="none" dirty="0" err="1">
                <a:solidFill>
                  <a:schemeClr val="dk1"/>
                </a:solidFill>
                <a:latin typeface="Calibri"/>
                <a:ea typeface="Calibri"/>
                <a:cs typeface="Calibri"/>
                <a:sym typeface="Calibri"/>
              </a:rPr>
              <a:t>wirtschaften.de</a:t>
            </a:r>
            <a:r>
              <a:rPr lang="de-DE" sz="900" b="0" i="0" u="none" strike="noStrike" cap="none" dirty="0">
                <a:solidFill>
                  <a:schemeClr val="dk1"/>
                </a:solidFill>
                <a:latin typeface="Calibri"/>
                <a:ea typeface="Calibri"/>
                <a:cs typeface="Calibri"/>
                <a:sym typeface="Calibri"/>
              </a:rPr>
              <a:t>/nachhaltige-strategische-ausrichtung-unternehmen/</a:t>
            </a:r>
            <a:endParaRPr sz="9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Bundesregierung (o.J.): Berichte aus den Ministerien. Online: https://</a:t>
            </a:r>
            <a:r>
              <a:rPr lang="de-DE" sz="900" b="0" i="0" u="none" strike="noStrike" cap="none" dirty="0" err="1">
                <a:solidFill>
                  <a:schemeClr val="dk1"/>
                </a:solidFill>
                <a:latin typeface="Calibri"/>
                <a:ea typeface="Calibri"/>
                <a:cs typeface="Calibri"/>
                <a:sym typeface="Calibri"/>
              </a:rPr>
              <a:t>www.bundesregierung.de</a:t>
            </a:r>
            <a:r>
              <a:rPr lang="de-DE" sz="900" b="0" i="0" u="none" strike="noStrike" cap="none" dirty="0">
                <a:solidFill>
                  <a:schemeClr val="dk1"/>
                </a:solidFill>
                <a:latin typeface="Calibri"/>
                <a:ea typeface="Calibri"/>
                <a:cs typeface="Calibri"/>
                <a:sym typeface="Calibri"/>
              </a:rPr>
              <a:t>/</a:t>
            </a:r>
            <a:r>
              <a:rPr lang="de-DE" sz="900" b="0" i="0" u="none" strike="noStrike" cap="none" dirty="0" err="1">
                <a:solidFill>
                  <a:schemeClr val="dk1"/>
                </a:solidFill>
                <a:latin typeface="Calibri"/>
                <a:ea typeface="Calibri"/>
                <a:cs typeface="Calibri"/>
                <a:sym typeface="Calibri"/>
              </a:rPr>
              <a:t>breg</a:t>
            </a:r>
            <a:r>
              <a:rPr lang="de-DE" sz="900" b="0" i="0" u="none" strike="noStrike" cap="none" dirty="0">
                <a:solidFill>
                  <a:schemeClr val="dk1"/>
                </a:solidFill>
                <a:latin typeface="Calibri"/>
                <a:ea typeface="Calibri"/>
                <a:cs typeface="Calibri"/>
                <a:sym typeface="Calibri"/>
              </a:rPr>
              <a:t>-de/</a:t>
            </a:r>
            <a:r>
              <a:rPr lang="de-DE" sz="900" b="0" i="0" u="none" strike="noStrike" cap="none" dirty="0" err="1">
                <a:solidFill>
                  <a:schemeClr val="dk1"/>
                </a:solidFill>
                <a:latin typeface="Calibri"/>
                <a:ea typeface="Calibri"/>
                <a:cs typeface="Calibri"/>
                <a:sym typeface="Calibri"/>
              </a:rPr>
              <a:t>themen</a:t>
            </a:r>
            <a:r>
              <a:rPr lang="de-DE" sz="900" b="0" i="0" u="none" strike="noStrike" cap="none" dirty="0">
                <a:solidFill>
                  <a:schemeClr val="dk1"/>
                </a:solidFill>
                <a:latin typeface="Calibri"/>
                <a:ea typeface="Calibri"/>
                <a:cs typeface="Calibri"/>
                <a:sym typeface="Calibri"/>
              </a:rPr>
              <a:t>/</a:t>
            </a:r>
            <a:r>
              <a:rPr lang="de-DE" sz="900" b="0" i="0" u="none" strike="noStrike" cap="none" dirty="0" err="1">
                <a:solidFill>
                  <a:schemeClr val="dk1"/>
                </a:solidFill>
                <a:latin typeface="Calibri"/>
                <a:ea typeface="Calibri"/>
                <a:cs typeface="Calibri"/>
                <a:sym typeface="Calibri"/>
              </a:rPr>
              <a:t>nachhaltigkeitspolitik</a:t>
            </a:r>
            <a:r>
              <a:rPr lang="de-DE" sz="900" b="0" i="0" u="none" strike="noStrike" cap="none" dirty="0">
                <a:solidFill>
                  <a:schemeClr val="dk1"/>
                </a:solidFill>
                <a:latin typeface="Calibri"/>
                <a:ea typeface="Calibri"/>
                <a:cs typeface="Calibri"/>
                <a:sym typeface="Calibri"/>
              </a:rPr>
              <a:t>/berichte-und-reden-nachhaltigkeit/berichte-aus-den-ministerien-429902</a:t>
            </a:r>
            <a:endParaRPr sz="900" dirty="0">
              <a:latin typeface="Calibri"/>
              <a:ea typeface="Calibri"/>
              <a:cs typeface="Calibri"/>
              <a:sym typeface="Calibri"/>
            </a:endParaRPr>
          </a:p>
        </p:txBody>
      </p:sp>
      <p:sp>
        <p:nvSpPr>
          <p:cNvPr id="486" name="Google Shape;486;g278d34895d5_0_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SzPts val="1400"/>
              <a:buNone/>
            </a:pPr>
            <a:fld id="{00000000-1234-1234-1234-123412341234}" type="slidenum">
              <a:rPr lang="de-DE"/>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6805bd2549_0_1687:notes"/>
          <p:cNvSpPr>
            <a:spLocks noGrp="1" noRot="1" noChangeAspect="1"/>
          </p:cNvSpPr>
          <p:nvPr>
            <p:ph type="sldImg" idx="2"/>
          </p:nvPr>
        </p:nvSpPr>
        <p:spPr>
          <a:xfrm>
            <a:off x="479425" y="33178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g26805bd2549_0_1687:notes"/>
          <p:cNvSpPr txBox="1">
            <a:spLocks noGrp="1"/>
          </p:cNvSpPr>
          <p:nvPr>
            <p:ph type="body" idx="1"/>
          </p:nvPr>
        </p:nvSpPr>
        <p:spPr>
          <a:xfrm>
            <a:off x="479425" y="3888000"/>
            <a:ext cx="6143625" cy="599093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dirty="0">
                <a:solidFill>
                  <a:schemeClr val="dk1"/>
                </a:solidFill>
                <a:latin typeface="Calibri"/>
                <a:ea typeface="Calibri"/>
                <a:cs typeface="Calibri"/>
                <a:sym typeface="Calibri"/>
              </a:rPr>
              <a:t>Beschreibung</a:t>
            </a:r>
            <a:endParaRPr sz="1000" dirty="0">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000" dirty="0"/>
              <a:t>Aufgrund des Klimawandels ist eine Auseinandersetzung mit dem Thema der Nachhaltigkeit heute in allen Bereichen unumgänglich. Die </a:t>
            </a:r>
            <a:r>
              <a:rPr lang="de-DE" sz="1000" dirty="0">
                <a:latin typeface="Calibri"/>
                <a:ea typeface="Calibri"/>
                <a:cs typeface="Calibri"/>
                <a:sym typeface="Calibri"/>
              </a:rPr>
              <a:t>Gesellschaft kann ohne eine intakte Umwelt nicht überleben, weswegen auf die Nutzung der natürlichen Ressourcen und den Erhalt von Lebensraum besonders geachtet werden muss. Unsere Gesellschaft und unsere Wirtschaft sind in die </a:t>
            </a:r>
            <a:r>
              <a:rPr lang="de-DE" sz="1000" b="0" i="0" u="none" strike="noStrike" cap="none" dirty="0">
                <a:solidFill>
                  <a:schemeClr val="dk1"/>
                </a:solidFill>
                <a:latin typeface="Calibri"/>
                <a:ea typeface="Calibri"/>
                <a:cs typeface="Calibri"/>
                <a:sym typeface="Calibri"/>
              </a:rPr>
              <a:t>Biosphäre eingebettet, sie ist die Basis für alles. Das Cake-Prinzip bedeutet „</a:t>
            </a:r>
            <a:r>
              <a:rPr lang="de-DE" sz="1000" b="0" i="1" u="none" strike="noStrike" cap="none" dirty="0">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lang="de-DE" sz="1000" b="0" i="0" u="none" strike="noStrike" cap="none" dirty="0">
                <a:solidFill>
                  <a:schemeClr val="dk1"/>
                </a:solidFill>
                <a:latin typeface="Calibri"/>
                <a:ea typeface="Calibri"/>
                <a:cs typeface="Calibri"/>
                <a:sym typeface="Calibri"/>
              </a:rPr>
              <a:t>“</a:t>
            </a:r>
            <a:r>
              <a:rPr lang="de-DE" sz="1000" b="0" i="1" u="none" strike="noStrike" cap="none" dirty="0">
                <a:solidFill>
                  <a:schemeClr val="dk1"/>
                </a:solidFill>
                <a:latin typeface="Calibri"/>
                <a:ea typeface="Calibri"/>
                <a:cs typeface="Calibri"/>
                <a:sym typeface="Calibri"/>
              </a:rPr>
              <a:t> </a:t>
            </a:r>
            <a:r>
              <a:rPr lang="de-DE" sz="1000" b="0" i="0" u="none" strike="noStrike" cap="none" dirty="0">
                <a:solidFill>
                  <a:schemeClr val="dk1"/>
                </a:solidFill>
                <a:latin typeface="Calibri"/>
                <a:ea typeface="Calibri"/>
                <a:cs typeface="Calibri"/>
                <a:sym typeface="Calibri"/>
              </a:rPr>
              <a:t>(</a:t>
            </a:r>
            <a:r>
              <a:rPr lang="de-DE" sz="1000" b="0" i="0" dirty="0">
                <a:latin typeface="Calibri"/>
                <a:ea typeface="Calibri"/>
                <a:cs typeface="Calibri"/>
                <a:sym typeface="Calibri"/>
              </a:rPr>
              <a:t>Stockholm </a:t>
            </a:r>
            <a:r>
              <a:rPr lang="de-DE" sz="1000" b="0" i="0" dirty="0" err="1">
                <a:latin typeface="Calibri"/>
                <a:ea typeface="Calibri"/>
                <a:cs typeface="Calibri"/>
                <a:sym typeface="Calibri"/>
              </a:rPr>
              <a:t>Resilience</a:t>
            </a:r>
            <a:r>
              <a:rPr lang="de-DE" sz="1000" b="0" i="0" dirty="0">
                <a:latin typeface="Calibri"/>
                <a:ea typeface="Calibri"/>
                <a:cs typeface="Calibri"/>
                <a:sym typeface="Calibri"/>
              </a:rPr>
              <a:t> </a:t>
            </a:r>
            <a:r>
              <a:rPr lang="de-DE" sz="1000" b="0" i="0" dirty="0" err="1">
                <a:latin typeface="Calibri"/>
                <a:ea typeface="Calibri"/>
                <a:cs typeface="Calibri"/>
                <a:sym typeface="Calibri"/>
              </a:rPr>
              <a:t>Centre</a:t>
            </a:r>
            <a:r>
              <a:rPr lang="de-DE" sz="1000" b="0" i="0" dirty="0">
                <a:latin typeface="Calibri"/>
                <a:ea typeface="Calibri"/>
                <a:cs typeface="Calibri"/>
                <a:sym typeface="Calibri"/>
              </a:rPr>
              <a:t> o.J.). Auf der Basis der Biosphäre werden </a:t>
            </a:r>
            <a:r>
              <a:rPr lang="de-DE" sz="1000" dirty="0">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a:t>
            </a:r>
            <a:r>
              <a:rPr lang="de-DE" sz="1000" dirty="0" err="1">
                <a:latin typeface="Calibri"/>
                <a:ea typeface="Calibri"/>
                <a:cs typeface="Calibri"/>
                <a:sym typeface="Calibri"/>
              </a:rPr>
              <a:t>the</a:t>
            </a:r>
            <a:r>
              <a:rPr lang="de-DE" sz="1000" dirty="0">
                <a:latin typeface="Calibri"/>
                <a:ea typeface="Calibri"/>
                <a:cs typeface="Calibri"/>
                <a:sym typeface="Calibri"/>
              </a:rPr>
              <a:t>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Ministerium bestätigen (Bundesregierung o.J.). </a:t>
            </a:r>
            <a:endParaRPr dirty="0"/>
          </a:p>
          <a:p>
            <a:pPr marL="0" lvl="0" indent="0" algn="l" rtl="0">
              <a:lnSpc>
                <a:spcPct val="100000"/>
              </a:lnSpc>
              <a:spcBef>
                <a:spcPts val="200"/>
              </a:spcBef>
              <a:spcAft>
                <a:spcPts val="0"/>
              </a:spcAft>
              <a:buSzPts val="1400"/>
              <a:buNone/>
            </a:pPr>
            <a:r>
              <a:rPr lang="de-DE" sz="1000" b="1" dirty="0">
                <a:latin typeface="Calibri"/>
                <a:ea typeface="Calibri"/>
                <a:cs typeface="Calibri"/>
                <a:sym typeface="Calibri"/>
              </a:rPr>
              <a:t>Aufgabe</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dirty="0"/>
          </a:p>
          <a:p>
            <a:pPr marL="171450" marR="0" lvl="0" indent="-171450" algn="l" rtl="0">
              <a:lnSpc>
                <a:spcPct val="100000"/>
              </a:lnSpc>
              <a:spcBef>
                <a:spcPts val="200"/>
              </a:spcBef>
              <a:spcAft>
                <a:spcPts val="0"/>
              </a:spcAft>
              <a:buClr>
                <a:srgbClr val="000000"/>
              </a:buClr>
              <a:buSzPts val="1000"/>
              <a:buFont typeface="Arial"/>
              <a:buChar char="•"/>
            </a:pPr>
            <a:r>
              <a:rPr lang="de-DE" sz="1000" dirty="0">
                <a:solidFill>
                  <a:schemeClr val="dk1"/>
                </a:solidFill>
                <a:latin typeface="Calibri"/>
                <a:ea typeface="Calibri"/>
                <a:cs typeface="Calibri"/>
                <a:sym typeface="Calibri"/>
              </a:rPr>
              <a:t>Welche Rolle spielen die SDG für Ihr Unternehmen</a:t>
            </a:r>
            <a:endParaRPr sz="10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200"/>
              </a:spcBef>
              <a:spcAft>
                <a:spcPts val="0"/>
              </a:spcAft>
              <a:buClr>
                <a:srgbClr val="000000"/>
              </a:buClr>
              <a:buSzPts val="1000"/>
              <a:buFont typeface="Arial"/>
              <a:buChar char="•"/>
            </a:pPr>
            <a:r>
              <a:rPr lang="de-DE" sz="1000" b="0" i="0" u="none" strike="noStrike" cap="none" dirty="0">
                <a:solidFill>
                  <a:schemeClr val="dk1"/>
                </a:solidFill>
                <a:latin typeface="Calibri"/>
                <a:ea typeface="Calibri"/>
                <a:cs typeface="Calibri"/>
                <a:sym typeface="Calibri"/>
              </a:rPr>
              <a:t>Wie stellen Sie Ihr Unternehmen für die Zukunft auf?</a:t>
            </a:r>
            <a:endParaRPr sz="1000" dirty="0">
              <a:latin typeface="Calibri"/>
              <a:ea typeface="Calibri"/>
              <a:cs typeface="Calibri"/>
              <a:sym typeface="Calibri"/>
            </a:endParaRPr>
          </a:p>
          <a:p>
            <a:pPr marL="0" lvl="0" indent="0" algn="l" rtl="0">
              <a:lnSpc>
                <a:spcPct val="100000"/>
              </a:lnSpc>
              <a:spcBef>
                <a:spcPts val="200"/>
              </a:spcBef>
              <a:spcAft>
                <a:spcPts val="0"/>
              </a:spcAft>
              <a:buClr>
                <a:schemeClr val="dk1"/>
              </a:buClr>
              <a:buSzPts val="1100"/>
              <a:buFont typeface="Arial"/>
              <a:buNone/>
            </a:pPr>
            <a:r>
              <a:rPr lang="de-DE" sz="1000" b="1" dirty="0">
                <a:latin typeface="Calibri"/>
                <a:ea typeface="Calibri"/>
                <a:cs typeface="Calibri"/>
                <a:sym typeface="Calibri"/>
              </a:rPr>
              <a:t>Quellen und Abbildung</a:t>
            </a:r>
            <a:endParaRPr dirty="0"/>
          </a:p>
          <a:p>
            <a:pPr marL="171450" marR="0" lvl="0" indent="-171450" algn="l" rtl="0">
              <a:lnSpc>
                <a:spcPct val="100000"/>
              </a:lnSpc>
              <a:spcBef>
                <a:spcPts val="0"/>
              </a:spcBef>
              <a:spcAft>
                <a:spcPts val="0"/>
              </a:spcAft>
              <a:buClr>
                <a:schemeClr val="dk1"/>
              </a:buClr>
              <a:buSzPts val="1200"/>
              <a:buFont typeface="Arial"/>
              <a:buChar char="•"/>
            </a:pPr>
            <a:r>
              <a:rPr lang="de-DE" sz="900" b="0" dirty="0">
                <a:latin typeface="Calibri"/>
                <a:ea typeface="Calibri"/>
                <a:cs typeface="Calibri"/>
                <a:sym typeface="Calibri"/>
              </a:rPr>
              <a:t>Cake: Stockholm </a:t>
            </a:r>
            <a:r>
              <a:rPr lang="de-DE" sz="900" b="0" dirty="0" err="1">
                <a:latin typeface="Calibri"/>
                <a:ea typeface="Calibri"/>
                <a:cs typeface="Calibri"/>
                <a:sym typeface="Calibri"/>
              </a:rPr>
              <a:t>Resilience</a:t>
            </a:r>
            <a:r>
              <a:rPr lang="de-DE" sz="900" b="0" dirty="0">
                <a:latin typeface="Calibri"/>
                <a:ea typeface="Calibri"/>
                <a:cs typeface="Calibri"/>
                <a:sym typeface="Calibri"/>
              </a:rPr>
              <a:t> </a:t>
            </a:r>
            <a:r>
              <a:rPr lang="de-DE" sz="900" b="0" dirty="0" err="1">
                <a:latin typeface="Calibri"/>
                <a:ea typeface="Calibri"/>
                <a:cs typeface="Calibri"/>
                <a:sym typeface="Calibri"/>
              </a:rPr>
              <a:t>Centre</a:t>
            </a:r>
            <a:r>
              <a:rPr lang="de-DE" sz="900" b="0" dirty="0">
                <a:latin typeface="Calibri"/>
                <a:ea typeface="Calibri"/>
                <a:cs typeface="Calibri"/>
                <a:sym typeface="Calibri"/>
              </a:rPr>
              <a:t> (o.J.): </a:t>
            </a:r>
            <a:r>
              <a:rPr lang="de-DE" sz="900" b="0" i="0" u="none" strike="noStrike" cap="none" dirty="0">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dirty="0">
                <a:latin typeface="Calibri"/>
                <a:ea typeface="Calibri"/>
                <a:cs typeface="Calibri"/>
                <a:sym typeface="Calibri"/>
              </a:rPr>
              <a:t>(Lizenz: </a:t>
            </a:r>
            <a:r>
              <a:rPr lang="de-DE" sz="900" b="0" i="0" u="none" strike="noStrike" cap="none" dirty="0">
                <a:solidFill>
                  <a:schemeClr val="dk1"/>
                </a:solidFill>
                <a:latin typeface="Calibri"/>
                <a:ea typeface="Calibri"/>
                <a:cs typeface="Calibri"/>
                <a:sym typeface="Calibri"/>
              </a:rPr>
              <a:t>CC BY-ND 3.0)</a:t>
            </a:r>
            <a:endParaRPr sz="900" dirty="0"/>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Nachhaltigkeitsstrategie - eigene Darstellung in </a:t>
            </a:r>
            <a:r>
              <a:rPr lang="de-DE" sz="900" b="0" i="0" u="none" strike="noStrike" cap="none" dirty="0" err="1">
                <a:solidFill>
                  <a:schemeClr val="dk1"/>
                </a:solidFill>
                <a:latin typeface="Calibri"/>
                <a:ea typeface="Calibri"/>
                <a:cs typeface="Calibri"/>
                <a:sym typeface="Calibri"/>
              </a:rPr>
              <a:t>Anlehung</a:t>
            </a:r>
            <a:r>
              <a:rPr lang="de-DE" sz="900" b="0" i="0" u="none" strike="noStrike" cap="none" dirty="0">
                <a:solidFill>
                  <a:schemeClr val="dk1"/>
                </a:solidFill>
                <a:latin typeface="Calibri"/>
                <a:ea typeface="Calibri"/>
                <a:cs typeface="Calibri"/>
                <a:sym typeface="Calibri"/>
              </a:rPr>
              <a:t> an: </a:t>
            </a:r>
            <a:r>
              <a:rPr lang="de-DE" sz="900" b="0" i="0" u="none" strike="noStrike" cap="none" dirty="0" err="1">
                <a:solidFill>
                  <a:schemeClr val="dk1"/>
                </a:solidFill>
                <a:latin typeface="Calibri"/>
                <a:ea typeface="Calibri"/>
                <a:cs typeface="Calibri"/>
                <a:sym typeface="Calibri"/>
              </a:rPr>
              <a:t>sph</a:t>
            </a:r>
            <a:r>
              <a:rPr lang="de-DE" sz="900" b="0" i="0" u="none" strike="noStrike" cap="none" dirty="0">
                <a:solidFill>
                  <a:schemeClr val="dk1"/>
                </a:solidFill>
                <a:latin typeface="Calibri"/>
                <a:ea typeface="Calibri"/>
                <a:cs typeface="Calibri"/>
                <a:sym typeface="Calibri"/>
              </a:rPr>
              <a:t> (o.J.): Strategische Ausrichtung. Online: https://sph-nachhaltig-wirtschaften.de/nachhaltige-strategische-ausrichtung-unternehmen/</a:t>
            </a:r>
            <a:endParaRPr sz="9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900" dirty="0">
              <a:latin typeface="Calibri"/>
              <a:ea typeface="Calibri"/>
              <a:cs typeface="Calibri"/>
              <a:sym typeface="Calibri"/>
            </a:endParaRPr>
          </a:p>
        </p:txBody>
      </p:sp>
      <p:sp>
        <p:nvSpPr>
          <p:cNvPr id="2" name="Google Shape;154;g26805bd2549_0_0:notes">
            <a:extLst>
              <a:ext uri="{FF2B5EF4-FFF2-40B4-BE49-F238E27FC236}">
                <a16:creationId xmlns="" xmlns:a16="http://schemas.microsoft.com/office/drawing/2014/main" id="{1F2D34FA-FE4F-54E9-DD05-D185E08EAABC}"/>
              </a:ext>
            </a:extLst>
          </p:cNvPr>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24</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1089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78ca3fc6d9_0_1:notes"/>
          <p:cNvSpPr>
            <a:spLocks noGrp="1" noRot="1" noChangeAspect="1"/>
          </p:cNvSpPr>
          <p:nvPr>
            <p:ph type="sldImg" idx="2"/>
          </p:nvPr>
        </p:nvSpPr>
        <p:spPr>
          <a:xfrm>
            <a:off x="479425" y="288000"/>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g278ca3fc6d9_0_1:notes"/>
          <p:cNvSpPr txBox="1">
            <a:spLocks noGrp="1"/>
          </p:cNvSpPr>
          <p:nvPr>
            <p:ph type="body" idx="1"/>
          </p:nvPr>
        </p:nvSpPr>
        <p:spPr>
          <a:xfrm>
            <a:off x="479425" y="3743987"/>
            <a:ext cx="6145200" cy="5311213"/>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100"/>
              <a:buFont typeface="Arial"/>
              <a:buNone/>
            </a:pPr>
            <a:r>
              <a:rPr lang="de-DE" b="1" dirty="0"/>
              <a:t>Beschreibung </a:t>
            </a:r>
            <a:endParaRPr dirty="0"/>
          </a:p>
          <a:p>
            <a:pPr marL="0" lvl="0" indent="0" algn="l" rtl="0">
              <a:lnSpc>
                <a:spcPct val="100000"/>
              </a:lnSpc>
              <a:spcBef>
                <a:spcPts val="0"/>
              </a:spcBef>
              <a:spcAft>
                <a:spcPts val="0"/>
              </a:spcAft>
              <a:buClr>
                <a:schemeClr val="dk1"/>
              </a:buClr>
              <a:buSzPts val="1100"/>
              <a:buFont typeface="Arial"/>
              <a:buNone/>
            </a:pPr>
            <a:r>
              <a:rPr lang="de-DE" dirty="0"/>
              <a:t>Nachhaltige Ressourcennutzung. Earth </a:t>
            </a:r>
            <a:r>
              <a:rPr lang="de-DE" dirty="0" err="1"/>
              <a:t>Overshoot</a:t>
            </a:r>
            <a:r>
              <a:rPr lang="de-DE" dirty="0"/>
              <a:t> Day. Der Earth </a:t>
            </a:r>
            <a:r>
              <a:rPr lang="de-DE" dirty="0" err="1"/>
              <a:t>Overshoot</a:t>
            </a:r>
            <a:r>
              <a:rPr lang="de-DE" dirty="0"/>
              <a:t> Day markiert den Tag, an dem die Menschheit alle natürlichen Ressourcen, die die Erde innerhalb eines Jahres zur Verfügung stellen kann, aufgebraucht hat.</a:t>
            </a:r>
            <a:endParaRPr dirty="0"/>
          </a:p>
          <a:p>
            <a:pPr marL="0" lvl="0" indent="0" algn="l" rtl="0">
              <a:lnSpc>
                <a:spcPct val="100000"/>
              </a:lnSpc>
              <a:spcBef>
                <a:spcPts val="0"/>
              </a:spcBef>
              <a:spcAft>
                <a:spcPts val="0"/>
              </a:spcAft>
              <a:buSzPts val="1400"/>
              <a:buNone/>
            </a:pPr>
            <a:r>
              <a:rPr lang="de-DE" dirty="0"/>
              <a:t>Am 2. August 2023 wird es leider wieder soweit sein. Die natürlichen Ressourcen der Erde sind für das Kalenderjahr 2023 erschöpft. Das bedeutet, dass wir in den ersten sieben Monaten des Jahres mehr Kohlenstoff in Umlauf gebracht haben als Wälder und Ozeane in einem Jahr absorbieren können. Wir haben weltweit mehr Fische gefangen, mehr Bäume gefällt, mehr geerntet und mehr Wasser verbraucht als die Erde in derselben Zeit reproduzieren konnte. Alle zusammen nutzen wir so in einem Jahr mehr als wir eigentlich zur Verfügung hätten.</a:t>
            </a:r>
            <a:endParaRPr dirty="0"/>
          </a:p>
          <a:p>
            <a:pPr marL="0" lvl="0" indent="0" algn="l" rtl="0">
              <a:lnSpc>
                <a:spcPct val="100000"/>
              </a:lnSpc>
              <a:spcBef>
                <a:spcPts val="0"/>
              </a:spcBef>
              <a:spcAft>
                <a:spcPts val="0"/>
              </a:spcAft>
              <a:buSzPts val="1400"/>
              <a:buNone/>
            </a:pPr>
            <a:r>
              <a:rPr lang="de-DE" dirty="0"/>
              <a:t>German </a:t>
            </a:r>
            <a:r>
              <a:rPr lang="de-DE" dirty="0" err="1"/>
              <a:t>Overshoot</a:t>
            </a:r>
            <a:r>
              <a:rPr lang="de-DE" dirty="0"/>
              <a:t> Day</a:t>
            </a:r>
            <a:endParaRPr dirty="0"/>
          </a:p>
          <a:p>
            <a:pPr marL="0" lvl="0" indent="0" algn="l" rtl="0">
              <a:lnSpc>
                <a:spcPct val="100000"/>
              </a:lnSpc>
              <a:spcBef>
                <a:spcPts val="0"/>
              </a:spcBef>
              <a:spcAft>
                <a:spcPts val="0"/>
              </a:spcAft>
              <a:buSzPts val="1400"/>
              <a:buNone/>
            </a:pPr>
            <a:r>
              <a:rPr lang="de-DE" dirty="0"/>
              <a:t>Lebten alle wie die Menschen in Deutschland, bräuchte es drei Erden. Damit ist Deutschland schlecht auf die vorhersehbare Zukunft des Klimawandels und der Ressourcenknappheit vorbereitet, obwohl es viele Möglichkeiten gäbe, sich vorzubereiten. Die </a:t>
            </a:r>
            <a:r>
              <a:rPr lang="de-DE" dirty="0" err="1"/>
              <a:t>Footprint</a:t>
            </a:r>
            <a:r>
              <a:rPr lang="de-DE" dirty="0"/>
              <a:t>- und Biokapazitätstrends zeigen, dass Deutschland nicht bereit ist, seinen eigenen Wohlstand zu sichern</a:t>
            </a: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de-DE" b="1" dirty="0"/>
              <a:t>Aufgaben</a:t>
            </a:r>
            <a:endParaRPr dirty="0"/>
          </a:p>
          <a:p>
            <a:pPr marL="171450" lvl="0" indent="-171450" algn="l" rtl="0">
              <a:lnSpc>
                <a:spcPct val="100000"/>
              </a:lnSpc>
              <a:spcBef>
                <a:spcPts val="0"/>
              </a:spcBef>
              <a:spcAft>
                <a:spcPts val="0"/>
              </a:spcAft>
              <a:buSzPts val="1400"/>
              <a:buFont typeface="Arial"/>
              <a:buChar char="•"/>
            </a:pPr>
            <a:r>
              <a:rPr lang="de-DE" dirty="0"/>
              <a:t>Erklären Sie was der Earth </a:t>
            </a:r>
            <a:r>
              <a:rPr lang="de-DE" dirty="0" err="1"/>
              <a:t>Overshoot</a:t>
            </a:r>
            <a:r>
              <a:rPr lang="de-DE" dirty="0"/>
              <a:t> </a:t>
            </a:r>
            <a:r>
              <a:rPr lang="de-DE" dirty="0" err="1"/>
              <a:t>day</a:t>
            </a:r>
            <a:r>
              <a:rPr lang="de-DE" dirty="0"/>
              <a:t> ist.</a:t>
            </a:r>
            <a:endParaRPr dirty="0"/>
          </a:p>
          <a:p>
            <a:pPr marL="171450" lvl="0" indent="-171450" algn="l" rtl="0">
              <a:lnSpc>
                <a:spcPct val="100000"/>
              </a:lnSpc>
              <a:spcBef>
                <a:spcPts val="0"/>
              </a:spcBef>
              <a:spcAft>
                <a:spcPts val="0"/>
              </a:spcAft>
              <a:buSzPts val="1400"/>
              <a:buFont typeface="Arial"/>
              <a:buChar char="•"/>
            </a:pPr>
            <a:r>
              <a:rPr lang="de-DE" dirty="0"/>
              <a:t>Auf welches Datum fällt der Earth </a:t>
            </a:r>
            <a:r>
              <a:rPr lang="de-DE" dirty="0" err="1"/>
              <a:t>Overshoot</a:t>
            </a:r>
            <a:r>
              <a:rPr lang="de-DE" dirty="0"/>
              <a:t> Day im Jahr 2023?</a:t>
            </a:r>
            <a:endParaRPr dirty="0"/>
          </a:p>
          <a:p>
            <a:pPr marL="171450" lvl="0" indent="-171450" algn="l" rtl="0">
              <a:lnSpc>
                <a:spcPct val="100000"/>
              </a:lnSpc>
              <a:spcBef>
                <a:spcPts val="0"/>
              </a:spcBef>
              <a:spcAft>
                <a:spcPts val="0"/>
              </a:spcAft>
              <a:buSzPts val="1400"/>
              <a:buFont typeface="Arial"/>
              <a:buChar char="•"/>
            </a:pPr>
            <a:r>
              <a:rPr lang="de-DE" dirty="0"/>
              <a:t>Auf welches Datum fällt der German  </a:t>
            </a:r>
            <a:r>
              <a:rPr lang="de-DE" dirty="0" err="1"/>
              <a:t>Overshoot</a:t>
            </a:r>
            <a:r>
              <a:rPr lang="de-DE" dirty="0"/>
              <a:t> Day im Jahr 2023?</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Clr>
                <a:schemeClr val="dk1"/>
              </a:buClr>
              <a:buSzPts val="1100"/>
              <a:buFont typeface="Arial"/>
              <a:buNone/>
            </a:pPr>
            <a:r>
              <a:rPr lang="de-DE" b="1" dirty="0"/>
              <a:t>Quelle</a:t>
            </a:r>
            <a:endParaRPr b="1" dirty="0"/>
          </a:p>
          <a:p>
            <a:pPr marL="171450" lvl="0" indent="-171450" algn="l" rtl="0">
              <a:lnSpc>
                <a:spcPct val="100000"/>
              </a:lnSpc>
              <a:spcBef>
                <a:spcPts val="0"/>
              </a:spcBef>
              <a:spcAft>
                <a:spcPts val="0"/>
              </a:spcAft>
              <a:buSzPts val="1400"/>
              <a:buFont typeface="Arial"/>
              <a:buChar char="•"/>
            </a:pPr>
            <a:r>
              <a:rPr lang="de-DE" dirty="0"/>
              <a:t>Quelle: Earth </a:t>
            </a:r>
            <a:r>
              <a:rPr lang="de-DE" dirty="0" err="1"/>
              <a:t>overshoot</a:t>
            </a:r>
            <a:r>
              <a:rPr lang="de-DE" dirty="0"/>
              <a:t> </a:t>
            </a:r>
            <a:r>
              <a:rPr lang="de-DE" dirty="0" err="1"/>
              <a:t>day</a:t>
            </a:r>
            <a:r>
              <a:rPr lang="de-DE" dirty="0"/>
              <a:t> (2023): Earth </a:t>
            </a:r>
            <a:r>
              <a:rPr lang="de-DE" dirty="0" err="1"/>
              <a:t>Overshoot</a:t>
            </a:r>
            <a:r>
              <a:rPr lang="de-DE" dirty="0"/>
              <a:t> Day (Hrsg.): Country </a:t>
            </a:r>
            <a:r>
              <a:rPr lang="de-DE" dirty="0" err="1"/>
              <a:t>Overshoot</a:t>
            </a:r>
            <a:r>
              <a:rPr lang="de-DE" dirty="0"/>
              <a:t> Days. Global </a:t>
            </a:r>
            <a:r>
              <a:rPr lang="de-DE" dirty="0" err="1"/>
              <a:t>Footprint</a:t>
            </a:r>
            <a:r>
              <a:rPr lang="de-DE" dirty="0"/>
              <a:t> Network. CH-</a:t>
            </a:r>
            <a:r>
              <a:rPr lang="de-DE" dirty="0" err="1"/>
              <a:t>Geneva</a:t>
            </a:r>
            <a:r>
              <a:rPr lang="de-DE" dirty="0"/>
              <a:t>. Online: https://</a:t>
            </a:r>
            <a:r>
              <a:rPr lang="de-DE" dirty="0" err="1"/>
              <a:t>www.overshootday.org</a:t>
            </a:r>
            <a:r>
              <a:rPr lang="de-DE" dirty="0"/>
              <a:t>/</a:t>
            </a:r>
            <a:r>
              <a:rPr lang="de-DE" dirty="0" err="1"/>
              <a:t>newsroom</a:t>
            </a:r>
            <a:r>
              <a:rPr lang="de-DE" dirty="0"/>
              <a:t>/press-release-german-overshoot-day-2023-de/</a:t>
            </a:r>
            <a:endParaRPr dirty="0"/>
          </a:p>
        </p:txBody>
      </p:sp>
      <p:sp>
        <p:nvSpPr>
          <p:cNvPr id="220" name="Google Shape;220;g278ca3fc6d9_0_1:notes"/>
          <p:cNvSpPr txBox="1">
            <a:spLocks noGrp="1"/>
          </p:cNvSpPr>
          <p:nvPr>
            <p:ph type="sldNum" idx="12"/>
          </p:nvPr>
        </p:nvSpPr>
        <p:spPr>
          <a:xfrm>
            <a:off x="4023991" y="9768000"/>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78ca3fc6d9_0_12:notes"/>
          <p:cNvSpPr>
            <a:spLocks noGrp="1" noRot="1" noChangeAspect="1"/>
          </p:cNvSpPr>
          <p:nvPr>
            <p:ph type="sldImg" idx="2"/>
          </p:nvPr>
        </p:nvSpPr>
        <p:spPr>
          <a:xfrm>
            <a:off x="479425" y="288000"/>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g278ca3fc6d9_0_12:notes"/>
          <p:cNvSpPr txBox="1">
            <a:spLocks noGrp="1"/>
          </p:cNvSpPr>
          <p:nvPr>
            <p:ph type="body" idx="1"/>
          </p:nvPr>
        </p:nvSpPr>
        <p:spPr>
          <a:xfrm>
            <a:off x="479425" y="3743987"/>
            <a:ext cx="6145200" cy="4975813"/>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100"/>
              <a:buFont typeface="Arial"/>
              <a:buNone/>
            </a:pPr>
            <a:r>
              <a:rPr lang="de-DE" b="1" dirty="0"/>
              <a:t>Beschreibung</a:t>
            </a:r>
            <a:endParaRPr dirty="0"/>
          </a:p>
          <a:p>
            <a:pPr marL="0" lvl="0" indent="0" algn="l" rtl="0">
              <a:lnSpc>
                <a:spcPct val="100000"/>
              </a:lnSpc>
              <a:spcBef>
                <a:spcPts val="0"/>
              </a:spcBef>
              <a:spcAft>
                <a:spcPts val="0"/>
              </a:spcAft>
              <a:buSzPts val="1400"/>
              <a:buNone/>
            </a:pPr>
            <a:r>
              <a:rPr lang="de-DE" dirty="0"/>
              <a:t>Nachhaltige Ressourcennutzung. Earth </a:t>
            </a:r>
            <a:r>
              <a:rPr lang="de-DE" dirty="0" err="1"/>
              <a:t>Overshoot</a:t>
            </a:r>
            <a:r>
              <a:rPr lang="de-DE" dirty="0"/>
              <a:t> Day. </a:t>
            </a:r>
            <a:endParaRPr dirty="0"/>
          </a:p>
          <a:p>
            <a:pPr marL="0" lvl="0" indent="0" algn="l" rtl="0">
              <a:lnSpc>
                <a:spcPct val="100000"/>
              </a:lnSpc>
              <a:spcBef>
                <a:spcPts val="0"/>
              </a:spcBef>
              <a:spcAft>
                <a:spcPts val="0"/>
              </a:spcAft>
              <a:buSzPts val="1400"/>
              <a:buNone/>
            </a:pPr>
            <a:r>
              <a:rPr lang="de-DE" dirty="0"/>
              <a:t>Laut Global </a:t>
            </a:r>
            <a:r>
              <a:rPr lang="de-DE" dirty="0" err="1"/>
              <a:t>Footprint</a:t>
            </a:r>
            <a:r>
              <a:rPr lang="de-DE" dirty="0"/>
              <a:t> Network (GFN) nutzt die Weltbevölkerung derzeit pro Jahr 1,7 mal die verfügbaren natürlichen Rohstoffe, die nachhaltig entnommen werden könnten. Der Earth </a:t>
            </a:r>
            <a:r>
              <a:rPr lang="de-DE" dirty="0" err="1"/>
              <a:t>Overshoot</a:t>
            </a:r>
            <a:r>
              <a:rPr lang="de-DE" dirty="0"/>
              <a:t> Day (Welterschöpfungstag) ist somit auch eine Ermahnung, weiter dafür zu kämpfen, dass das Bewusstsein für eine achtsame Ressourcenverwendung steigt.</a:t>
            </a:r>
            <a:endParaRPr dirty="0"/>
          </a:p>
          <a:p>
            <a:pPr marL="0" lvl="0" indent="0" algn="l" rtl="0">
              <a:lnSpc>
                <a:spcPct val="100000"/>
              </a:lnSpc>
              <a:spcBef>
                <a:spcPts val="0"/>
              </a:spcBef>
              <a:spcAft>
                <a:spcPts val="0"/>
              </a:spcAft>
              <a:buSzPts val="1400"/>
              <a:buNone/>
            </a:pPr>
            <a:r>
              <a:rPr lang="de-DE" dirty="0"/>
              <a:t>Der weltweite CO₂ Fußabdruck macht ca. 60% des gesamten ökologischen Fußabdrucks der Menschheit aus. Dabei sind die CO₂ Emissionen weitaus mehr als Abgase und Flugzugkerosin. Auch die Verbrennung fossiler Brennstoffe und die Abholzung vieler Waldflächen weltweit haben großen Einfluss darauf. Dadurch wird die Fähigkeit der Natur Kohlendioxid aus der Atmosphäre zu absorbieren genauso geschwächt wie durch intensive Landwirtschaft und die Überfischung der Ozeane. Eine Veränderung des CO₂ Ausstoßes hat somit weitreichende Ausmaße. Durch gezielte Veränderung der CO₂ Emissionen im täglichen Leben ist somit auch eine Verbesserung des ökologischen Fußabdrucks machbar. Hierin liegt vielleicht eine der größten Herausforderungen unserer Zeit. Denn wer nicht weiß wieviel er verbraucht, kann auch nicht wissen wieviel er vermeiden oder kompensieren könnte.</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Clr>
                <a:schemeClr val="dk1"/>
              </a:buClr>
              <a:buSzPts val="1100"/>
              <a:buNone/>
            </a:pPr>
            <a:r>
              <a:rPr lang="de-DE" b="1" dirty="0"/>
              <a:t>Aufgabe</a:t>
            </a:r>
            <a:endParaRPr dirty="0"/>
          </a:p>
          <a:p>
            <a:pPr marL="171450" lvl="0" indent="-171450" algn="l" rtl="0">
              <a:lnSpc>
                <a:spcPct val="100000"/>
              </a:lnSpc>
              <a:spcBef>
                <a:spcPts val="0"/>
              </a:spcBef>
              <a:spcAft>
                <a:spcPts val="0"/>
              </a:spcAft>
              <a:buSzPts val="1400"/>
              <a:buFont typeface="Arial"/>
              <a:buChar char="•"/>
            </a:pPr>
            <a:r>
              <a:rPr lang="de-DE" dirty="0"/>
              <a:t>Erklären Sie warum fällt der Earth </a:t>
            </a:r>
            <a:r>
              <a:rPr lang="de-DE" dirty="0" err="1"/>
              <a:t>Overshoot</a:t>
            </a:r>
            <a:r>
              <a:rPr lang="de-DE" dirty="0"/>
              <a:t> Day auf ein immer früheres Datum im Jahr fällt?</a:t>
            </a: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SzPts val="1400"/>
              <a:buNone/>
            </a:pPr>
            <a:r>
              <a:rPr lang="de-DE" b="1" dirty="0"/>
              <a:t>Quelle</a:t>
            </a:r>
            <a:endParaRPr b="1" dirty="0"/>
          </a:p>
          <a:p>
            <a:pPr marL="171450" lvl="0" indent="-171450" algn="l" rtl="0">
              <a:lnSpc>
                <a:spcPct val="100000"/>
              </a:lnSpc>
              <a:spcBef>
                <a:spcPts val="0"/>
              </a:spcBef>
              <a:spcAft>
                <a:spcPts val="0"/>
              </a:spcAft>
              <a:buClr>
                <a:schemeClr val="dk1"/>
              </a:buClr>
              <a:buSzPts val="1100"/>
              <a:buFont typeface="Arial"/>
              <a:buChar char="•"/>
            </a:pPr>
            <a:r>
              <a:rPr lang="de-DE" dirty="0"/>
              <a:t>Klima ohne Grenzen (2023):  Earth </a:t>
            </a:r>
            <a:r>
              <a:rPr lang="de-DE" dirty="0" err="1"/>
              <a:t>Overshoot</a:t>
            </a:r>
            <a:r>
              <a:rPr lang="de-DE" dirty="0"/>
              <a:t> Day 2023 Ressourcen für dieses Jahr am 2. August aufgebraucht. Klima ohne Grenzen gemeinnützige GmbH (Hrsg.) Online: https://</a:t>
            </a:r>
            <a:r>
              <a:rPr lang="de-DE" dirty="0" err="1"/>
              <a:t>klimaohnegrenzen.de</a:t>
            </a:r>
            <a:r>
              <a:rPr lang="de-DE" dirty="0"/>
              <a:t>/</a:t>
            </a:r>
            <a:r>
              <a:rPr lang="de-DE" dirty="0" err="1"/>
              <a:t>artikel</a:t>
            </a:r>
            <a:r>
              <a:rPr lang="de-DE" dirty="0"/>
              <a:t>/2022/10/19/earth-overshoot-day-2022-ressourcen-fuer-dieses-jahr-am-28-juli-aufgebraucht</a:t>
            </a:r>
            <a:endParaRPr dirty="0"/>
          </a:p>
        </p:txBody>
      </p:sp>
      <p:sp>
        <p:nvSpPr>
          <p:cNvPr id="232" name="Google Shape;232;g278ca3fc6d9_0_12:notes"/>
          <p:cNvSpPr txBox="1">
            <a:spLocks noGrp="1"/>
          </p:cNvSpPr>
          <p:nvPr>
            <p:ph type="sldNum" idx="12"/>
          </p:nvPr>
        </p:nvSpPr>
        <p:spPr>
          <a:xfrm>
            <a:off x="4023991" y="9768000"/>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78ca3fc6d9_0_24:notes"/>
          <p:cNvSpPr>
            <a:spLocks noGrp="1" noRot="1" noChangeAspect="1"/>
          </p:cNvSpPr>
          <p:nvPr>
            <p:ph type="sldImg" idx="2"/>
          </p:nvPr>
        </p:nvSpPr>
        <p:spPr>
          <a:xfrm>
            <a:off x="479425" y="288000"/>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g278ca3fc6d9_0_24: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
        <p:nvSpPr>
          <p:cNvPr id="245" name="Google Shape;245;g278ca3fc6d9_0_24:notes"/>
          <p:cNvSpPr txBox="1">
            <a:spLocks noGrp="1"/>
          </p:cNvSpPr>
          <p:nvPr>
            <p:ph type="body" idx="1"/>
          </p:nvPr>
        </p:nvSpPr>
        <p:spPr>
          <a:xfrm>
            <a:off x="479425" y="3743987"/>
            <a:ext cx="6145200" cy="5712612"/>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b="1">
                <a:solidFill>
                  <a:schemeClr val="dk1"/>
                </a:solidFill>
                <a:latin typeface="Calibri"/>
                <a:ea typeface="Calibri"/>
                <a:cs typeface="Calibri"/>
                <a:sym typeface="Calibri"/>
              </a:rPr>
              <a:t>Beschreibung</a:t>
            </a:r>
            <a:endParaRPr dirty="0"/>
          </a:p>
          <a:p>
            <a:pPr marL="0" lvl="0" indent="0" algn="l" rtl="0">
              <a:lnSpc>
                <a:spcPct val="100000"/>
              </a:lnSpc>
              <a:spcBef>
                <a:spcPts val="0"/>
              </a:spcBef>
              <a:spcAft>
                <a:spcPts val="0"/>
              </a:spcAft>
              <a:buSzPts val="1400"/>
              <a:buNone/>
            </a:pPr>
            <a:r>
              <a:rPr lang="de-DE" b="0" dirty="0">
                <a:solidFill>
                  <a:schemeClr val="dk1"/>
                </a:solidFill>
                <a:latin typeface="Calibri"/>
                <a:ea typeface="Calibri"/>
                <a:cs typeface="Calibri"/>
                <a:sym typeface="Calibri"/>
              </a:rPr>
              <a:t>Inländische Rohstoffentnahme</a:t>
            </a:r>
            <a:endParaRPr dirty="0"/>
          </a:p>
          <a:p>
            <a:pPr marL="0" lvl="0" indent="0" algn="l" rtl="0">
              <a:lnSpc>
                <a:spcPct val="100000"/>
              </a:lnSpc>
              <a:spcBef>
                <a:spcPts val="0"/>
              </a:spcBef>
              <a:spcAft>
                <a:spcPts val="0"/>
              </a:spcAft>
              <a:buSzPts val="1400"/>
              <a:buNone/>
            </a:pPr>
            <a:r>
              <a:rPr lang="de-DE" b="0" dirty="0">
                <a:solidFill>
                  <a:schemeClr val="dk1"/>
                </a:solidFill>
                <a:latin typeface="Calibri"/>
                <a:ea typeface="Calibri"/>
                <a:cs typeface="Calibri"/>
                <a:sym typeface="Calibri"/>
              </a:rPr>
              <a:t>Nach Angaben der Bundesanstalt für Geowissenschaften und Rohstoffe wurden 2020 insgesamt 689,88 Millionen Tonnen abiotische Rohstoffe im Tagebau abgebaut. Das sind fossile Energierohstoffe wie Braunkohle, Baumineralien wie Sande, Kiese oder Steine sowie mineralische Industrierohstoffe wie Salze oder feuerfeste Tone. Statistisch gesehen wird Torf auch zu den abiotischen Rohstoffen gerechnet (siehe Abb. „Inländische Entnahme von Rohstoffen im Tagebau“).</a:t>
            </a:r>
            <a:endParaRPr dirty="0"/>
          </a:p>
          <a:p>
            <a:pPr marL="0" lvl="0" indent="0" algn="l" rtl="0">
              <a:lnSpc>
                <a:spcPct val="100000"/>
              </a:lnSpc>
              <a:spcBef>
                <a:spcPts val="0"/>
              </a:spcBef>
              <a:spcAft>
                <a:spcPts val="0"/>
              </a:spcAft>
              <a:buSzPts val="1400"/>
              <a:buNone/>
            </a:pPr>
            <a:r>
              <a:rPr lang="de-DE" b="0" dirty="0">
                <a:solidFill>
                  <a:schemeClr val="dk1"/>
                </a:solidFill>
                <a:latin typeface="Calibri"/>
                <a:ea typeface="Calibri"/>
                <a:cs typeface="Calibri"/>
                <a:sym typeface="Calibri"/>
              </a:rPr>
              <a:t>Zwischen den Jahren 1994 und 2009 ging die Masse der im Tagebau entnommenen Rohstoffe um über ein Viertel oder 28,8 % zurück. Seit 2009 verharrt der Abbau von Baumineralien mit kleinen Schwankungen allerdings auf nahezu gleichem Niveau.</a:t>
            </a:r>
            <a:endParaRPr dirty="0"/>
          </a:p>
          <a:p>
            <a:pPr marL="0" lvl="0" indent="0" algn="l" rtl="0">
              <a:lnSpc>
                <a:spcPct val="100000"/>
              </a:lnSpc>
              <a:spcBef>
                <a:spcPts val="0"/>
              </a:spcBef>
              <a:spcAft>
                <a:spcPts val="0"/>
              </a:spcAft>
              <a:buSzPts val="1400"/>
              <a:buNone/>
            </a:pPr>
            <a:endParaRPr b="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b="0" dirty="0">
                <a:solidFill>
                  <a:schemeClr val="dk1"/>
                </a:solidFill>
                <a:latin typeface="Calibri"/>
                <a:ea typeface="Calibri"/>
                <a:cs typeface="Calibri"/>
                <a:sym typeface="Calibri"/>
              </a:rPr>
              <a:t>Neu in Anspruch genommene Fläche durch Rohstoffabbau im Tagebau</a:t>
            </a:r>
            <a:endParaRPr dirty="0"/>
          </a:p>
          <a:p>
            <a:pPr marL="0" lvl="0" indent="0" algn="l" rtl="0">
              <a:lnSpc>
                <a:spcPct val="100000"/>
              </a:lnSpc>
              <a:spcBef>
                <a:spcPts val="0"/>
              </a:spcBef>
              <a:spcAft>
                <a:spcPts val="0"/>
              </a:spcAft>
              <a:buSzPts val="1400"/>
              <a:buNone/>
            </a:pPr>
            <a:r>
              <a:rPr lang="de-DE" b="0" dirty="0">
                <a:solidFill>
                  <a:schemeClr val="dk1"/>
                </a:solidFill>
                <a:latin typeface="Calibri"/>
                <a:ea typeface="Calibri"/>
                <a:cs typeface="Calibri"/>
                <a:sym typeface="Calibri"/>
              </a:rPr>
              <a:t>Der Abbau von Rohstoffen im Tagebau ist mit einem unwiderruflichen Eingriff in Landschaften und Böden verbunden. Nach Berechnungen des Umweltbundesamtes (⁠UBA⁠) auf Basis aktueller Daten der Bundesanstalt für Geowissenschaften und Rohstoffe (BGR) und des Statistischen Bundesamtes wurde 2021 eine Fläche von 2.963 Hektar (ha) neu vom Tagebau in Anspruch genommen. Das entspricht einer täglichen Flächenneuinanspruchnahme von rund 8,1 ha oder mehr als 10 Fußballfeldern.</a:t>
            </a:r>
            <a:endParaRPr dirty="0"/>
          </a:p>
          <a:p>
            <a:pPr marL="0" marR="0" lvl="0" indent="0" algn="l" rtl="0">
              <a:lnSpc>
                <a:spcPct val="100000"/>
              </a:lnSpc>
              <a:spcBef>
                <a:spcPts val="0"/>
              </a:spcBef>
              <a:spcAft>
                <a:spcPts val="0"/>
              </a:spcAft>
              <a:buClr>
                <a:srgbClr val="000000"/>
              </a:buClr>
              <a:buSzPts val="1400"/>
              <a:buFont typeface="Arial"/>
              <a:buNone/>
            </a:pPr>
            <a:r>
              <a:rPr lang="de-DE" b="0" dirty="0">
                <a:latin typeface="Calibri"/>
                <a:ea typeface="Calibri"/>
                <a:cs typeface="Calibri"/>
                <a:sym typeface="Calibri"/>
              </a:rPr>
              <a:t> </a:t>
            </a:r>
            <a:endParaRPr b="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de-DE" b="1" dirty="0">
                <a:solidFill>
                  <a:schemeClr val="dk1"/>
                </a:solidFill>
                <a:latin typeface="Calibri"/>
                <a:ea typeface="Calibri"/>
                <a:cs typeface="Calibri"/>
                <a:sym typeface="Calibri"/>
              </a:rPr>
              <a:t>Aufgaben</a:t>
            </a:r>
            <a:endParaRPr dirty="0">
              <a:latin typeface="Calibri"/>
              <a:ea typeface="Calibri"/>
              <a:cs typeface="Calibri"/>
              <a:sym typeface="Calibri"/>
            </a:endParaRPr>
          </a:p>
          <a:p>
            <a:pPr marL="171450" marR="0" lvl="0" indent="-171450" algn="l" rtl="0">
              <a:lnSpc>
                <a:spcPct val="100000"/>
              </a:lnSpc>
              <a:spcBef>
                <a:spcPts val="0"/>
              </a:spcBef>
              <a:spcAft>
                <a:spcPts val="0"/>
              </a:spcAft>
              <a:buSzPts val="1400"/>
              <a:buFont typeface="Arial"/>
              <a:buChar char="•"/>
            </a:pPr>
            <a:r>
              <a:rPr lang="de-DE" b="0" i="0" u="none" strike="noStrike" cap="none" dirty="0">
                <a:solidFill>
                  <a:schemeClr val="dk1"/>
                </a:solidFill>
                <a:latin typeface="Calibri"/>
                <a:ea typeface="Calibri"/>
                <a:cs typeface="Calibri"/>
                <a:sym typeface="Calibri"/>
              </a:rPr>
              <a:t>Woher stammen die </a:t>
            </a:r>
            <a:r>
              <a:rPr lang="de-DE" dirty="0">
                <a:solidFill>
                  <a:schemeClr val="dk1"/>
                </a:solidFill>
                <a:latin typeface="Calibri"/>
                <a:ea typeface="Calibri"/>
                <a:cs typeface="Calibri"/>
                <a:sym typeface="Calibri"/>
              </a:rPr>
              <a:t>Rohstoffe und Baumaterialien, die in ihrem Betrieb verwendet werden</a:t>
            </a:r>
            <a:r>
              <a:rPr lang="de-DE" b="0" i="0" u="none" strike="noStrike" cap="none" dirty="0">
                <a:solidFill>
                  <a:schemeClr val="dk1"/>
                </a:solidFill>
                <a:latin typeface="Calibri"/>
                <a:ea typeface="Calibri"/>
                <a:cs typeface="Calibri"/>
                <a:sym typeface="Calibri"/>
              </a:rPr>
              <a:t>? </a:t>
            </a:r>
            <a:endParaRPr dirty="0"/>
          </a:p>
          <a:p>
            <a:pPr marL="171450" marR="0" lvl="0" indent="-171450" algn="l" rtl="0">
              <a:lnSpc>
                <a:spcPct val="100000"/>
              </a:lnSpc>
              <a:spcBef>
                <a:spcPts val="0"/>
              </a:spcBef>
              <a:spcAft>
                <a:spcPts val="0"/>
              </a:spcAft>
              <a:buSzPts val="1400"/>
              <a:buFont typeface="Arial"/>
              <a:buChar char="•"/>
            </a:pPr>
            <a:r>
              <a:rPr lang="de-DE" b="0" i="0" u="none" strike="noStrike" cap="none" dirty="0">
                <a:solidFill>
                  <a:schemeClr val="dk1"/>
                </a:solidFill>
                <a:latin typeface="Calibri"/>
                <a:ea typeface="Calibri"/>
                <a:cs typeface="Calibri"/>
                <a:sym typeface="Calibri"/>
              </a:rPr>
              <a:t>Welche Informationen hat Ihr Ausbildungsbetrieb über die Lieferkette? </a:t>
            </a:r>
            <a:endParaRPr dirty="0"/>
          </a:p>
          <a:p>
            <a:pPr marL="171450" marR="0" lvl="0" indent="-171450" algn="l" rtl="0">
              <a:lnSpc>
                <a:spcPct val="100000"/>
              </a:lnSpc>
              <a:spcBef>
                <a:spcPts val="0"/>
              </a:spcBef>
              <a:spcAft>
                <a:spcPts val="0"/>
              </a:spcAft>
              <a:buSzPts val="1400"/>
              <a:buFont typeface="Arial"/>
              <a:buChar char="•"/>
            </a:pPr>
            <a:r>
              <a:rPr lang="de-DE" b="0" i="0" u="none" strike="noStrike" cap="none" dirty="0">
                <a:solidFill>
                  <a:schemeClr val="dk1"/>
                </a:solidFill>
                <a:latin typeface="Calibri"/>
                <a:ea typeface="Calibri"/>
                <a:cs typeface="Calibri"/>
                <a:sym typeface="Calibri"/>
              </a:rPr>
              <a:t>Worauf wird beim Einkauf geachtet?</a:t>
            </a:r>
            <a:endParaRPr dirty="0"/>
          </a:p>
          <a:p>
            <a:pPr marL="0" marR="0" lvl="0" indent="0" algn="l" rtl="0">
              <a:lnSpc>
                <a:spcPct val="100000"/>
              </a:lnSpc>
              <a:spcBef>
                <a:spcPts val="0"/>
              </a:spcBef>
              <a:spcAft>
                <a:spcPts val="0"/>
              </a:spcAft>
              <a:buSzPts val="1400"/>
              <a:buNone/>
            </a:pPr>
            <a:endParaRPr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de-DE" b="1" i="0" u="none" strike="noStrike" cap="none" dirty="0">
                <a:solidFill>
                  <a:schemeClr val="dk1"/>
                </a:solidFill>
                <a:latin typeface="Calibri"/>
                <a:ea typeface="Calibri"/>
                <a:cs typeface="Calibri"/>
                <a:sym typeface="Calibri"/>
              </a:rPr>
              <a:t>Quelle</a:t>
            </a:r>
            <a:endParaRPr b="1" i="0" u="none" strike="noStrike" cap="none" dirty="0">
              <a:latin typeface="Calibri"/>
              <a:ea typeface="Calibri"/>
              <a:cs typeface="Calibri"/>
              <a:sym typeface="Calibri"/>
            </a:endParaRPr>
          </a:p>
          <a:p>
            <a:pPr marL="171450" marR="0" lvl="0" indent="-171450" algn="l" rtl="0">
              <a:lnSpc>
                <a:spcPct val="100000"/>
              </a:lnSpc>
              <a:spcBef>
                <a:spcPts val="0"/>
              </a:spcBef>
              <a:spcAft>
                <a:spcPts val="0"/>
              </a:spcAft>
              <a:buSzPts val="1400"/>
              <a:buFont typeface="Arial"/>
              <a:buChar char="•"/>
            </a:pPr>
            <a:r>
              <a:rPr lang="de-DE" b="0" dirty="0">
                <a:solidFill>
                  <a:schemeClr val="dk1"/>
                </a:solidFill>
                <a:latin typeface="Calibri"/>
                <a:ea typeface="Calibri"/>
                <a:cs typeface="Calibri"/>
                <a:sym typeface="Calibri"/>
              </a:rPr>
              <a:t>Umweltbundesamt (</a:t>
            </a:r>
            <a:r>
              <a:rPr lang="de-DE" b="0" dirty="0" err="1">
                <a:solidFill>
                  <a:schemeClr val="dk1"/>
                </a:solidFill>
                <a:latin typeface="Calibri"/>
                <a:ea typeface="Calibri"/>
                <a:cs typeface="Calibri"/>
                <a:sym typeface="Calibri"/>
              </a:rPr>
              <a:t>Hrsg</a:t>
            </a:r>
            <a:r>
              <a:rPr lang="de-DE" b="0" dirty="0">
                <a:solidFill>
                  <a:schemeClr val="dk1"/>
                </a:solidFill>
                <a:latin typeface="Calibri"/>
                <a:ea typeface="Calibri"/>
                <a:cs typeface="Calibri"/>
                <a:sym typeface="Calibri"/>
              </a:rPr>
              <a:t>) (2023): </a:t>
            </a:r>
            <a:r>
              <a:rPr lang="de-DE" b="0" i="0" u="none" strike="noStrike" cap="none" dirty="0">
                <a:solidFill>
                  <a:schemeClr val="dk1"/>
                </a:solidFill>
                <a:latin typeface="Calibri"/>
                <a:ea typeface="Calibri"/>
                <a:cs typeface="Calibri"/>
                <a:sym typeface="Calibri"/>
              </a:rPr>
              <a:t>Inländische Rohstoffentnahme. Dessau-Roßlau 23.01.2023. O</a:t>
            </a:r>
            <a:r>
              <a:rPr lang="de-DE" b="0" dirty="0">
                <a:solidFill>
                  <a:schemeClr val="dk1"/>
                </a:solidFill>
                <a:latin typeface="Calibri"/>
                <a:ea typeface="Calibri"/>
                <a:cs typeface="Calibri"/>
                <a:sym typeface="Calibri"/>
              </a:rPr>
              <a:t>nline: https://</a:t>
            </a:r>
            <a:r>
              <a:rPr lang="de-DE" b="0" dirty="0" err="1">
                <a:solidFill>
                  <a:schemeClr val="dk1"/>
                </a:solidFill>
                <a:latin typeface="Calibri"/>
                <a:ea typeface="Calibri"/>
                <a:cs typeface="Calibri"/>
                <a:sym typeface="Calibri"/>
              </a:rPr>
              <a:t>www.umweltbundesamt.de</a:t>
            </a:r>
            <a:r>
              <a:rPr lang="de-DE" b="0" dirty="0">
                <a:solidFill>
                  <a:schemeClr val="dk1"/>
                </a:solidFill>
                <a:latin typeface="Calibri"/>
                <a:ea typeface="Calibri"/>
                <a:cs typeface="Calibri"/>
                <a:sym typeface="Calibri"/>
              </a:rPr>
              <a:t>/</a:t>
            </a:r>
            <a:r>
              <a:rPr lang="de-DE" b="0" dirty="0" err="1">
                <a:solidFill>
                  <a:schemeClr val="dk1"/>
                </a:solidFill>
                <a:latin typeface="Calibri"/>
                <a:ea typeface="Calibri"/>
                <a:cs typeface="Calibri"/>
                <a:sym typeface="Calibri"/>
              </a:rPr>
              <a:t>daten</a:t>
            </a:r>
            <a:r>
              <a:rPr lang="de-DE" b="0" dirty="0">
                <a:solidFill>
                  <a:schemeClr val="dk1"/>
                </a:solidFill>
                <a:latin typeface="Calibri"/>
                <a:ea typeface="Calibri"/>
                <a:cs typeface="Calibri"/>
                <a:sym typeface="Calibri"/>
              </a:rPr>
              <a:t>/</a:t>
            </a:r>
            <a:r>
              <a:rPr lang="de-DE" b="0" dirty="0" err="1">
                <a:solidFill>
                  <a:schemeClr val="dk1"/>
                </a:solidFill>
                <a:latin typeface="Calibri"/>
                <a:ea typeface="Calibri"/>
                <a:cs typeface="Calibri"/>
                <a:sym typeface="Calibri"/>
              </a:rPr>
              <a:t>flaeche</a:t>
            </a:r>
            <a:r>
              <a:rPr lang="de-DE" b="0" dirty="0">
                <a:solidFill>
                  <a:schemeClr val="dk1"/>
                </a:solidFill>
                <a:latin typeface="Calibri"/>
                <a:ea typeface="Calibri"/>
                <a:cs typeface="Calibri"/>
                <a:sym typeface="Calibri"/>
              </a:rPr>
              <a:t>-boden-land-</a:t>
            </a:r>
            <a:r>
              <a:rPr lang="de-DE" b="0" dirty="0" err="1">
                <a:solidFill>
                  <a:schemeClr val="dk1"/>
                </a:solidFill>
                <a:latin typeface="Calibri"/>
                <a:ea typeface="Calibri"/>
                <a:cs typeface="Calibri"/>
                <a:sym typeface="Calibri"/>
              </a:rPr>
              <a:t>oekosysteme</a:t>
            </a:r>
            <a:r>
              <a:rPr lang="de-DE" b="0" dirty="0">
                <a:solidFill>
                  <a:schemeClr val="dk1"/>
                </a:solidFill>
                <a:latin typeface="Calibri"/>
                <a:ea typeface="Calibri"/>
                <a:cs typeface="Calibri"/>
                <a:sym typeface="Calibri"/>
              </a:rPr>
              <a:t>/</a:t>
            </a:r>
            <a:r>
              <a:rPr lang="de-DE" b="0" dirty="0" err="1">
                <a:solidFill>
                  <a:schemeClr val="dk1"/>
                </a:solidFill>
                <a:latin typeface="Calibri"/>
                <a:ea typeface="Calibri"/>
                <a:cs typeface="Calibri"/>
                <a:sym typeface="Calibri"/>
              </a:rPr>
              <a:t>flaeche</a:t>
            </a:r>
            <a:r>
              <a:rPr lang="de-DE" b="0" dirty="0">
                <a:solidFill>
                  <a:schemeClr val="dk1"/>
                </a:solidFill>
                <a:latin typeface="Calibri"/>
                <a:ea typeface="Calibri"/>
                <a:cs typeface="Calibri"/>
                <a:sym typeface="Calibri"/>
              </a:rPr>
              <a:t>/flaechenverbrauch-fuer-rohstoffabbau#inlandische-rohstoffentnahme</a:t>
            </a:r>
            <a:endParaRPr b="0" dirty="0">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78ca3fc6d9_0_474:notes"/>
          <p:cNvSpPr>
            <a:spLocks noGrp="1" noRot="1" noChangeAspect="1"/>
          </p:cNvSpPr>
          <p:nvPr>
            <p:ph type="sldImg" idx="2"/>
          </p:nvPr>
        </p:nvSpPr>
        <p:spPr>
          <a:xfrm>
            <a:off x="478800" y="288000"/>
            <a:ext cx="6144000" cy="3456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278ca3fc6d9_0_474:notes"/>
          <p:cNvSpPr txBox="1">
            <a:spLocks noGrp="1"/>
          </p:cNvSpPr>
          <p:nvPr>
            <p:ph type="body" idx="1"/>
          </p:nvPr>
        </p:nvSpPr>
        <p:spPr>
          <a:xfrm>
            <a:off x="478800" y="3744000"/>
            <a:ext cx="6144000" cy="51177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b="1" dirty="0">
                <a:latin typeface="Calibri" charset="0"/>
                <a:ea typeface="Calibri" charset="0"/>
                <a:cs typeface="Calibri" charset="0"/>
              </a:rPr>
              <a:t>Beschreibung</a:t>
            </a:r>
            <a:endParaRPr dirty="0">
              <a:latin typeface="Calibri" charset="0"/>
              <a:ea typeface="Calibri" charset="0"/>
              <a:cs typeface="Calibri" charset="0"/>
            </a:endParaRPr>
          </a:p>
          <a:p>
            <a:pPr marL="0" lvl="0" indent="0" algn="l" rtl="0">
              <a:lnSpc>
                <a:spcPct val="100000"/>
              </a:lnSpc>
              <a:spcBef>
                <a:spcPts val="200"/>
              </a:spcBef>
              <a:spcAft>
                <a:spcPts val="0"/>
              </a:spcAft>
              <a:buSzPts val="1400"/>
              <a:buNone/>
            </a:pPr>
            <a:r>
              <a:rPr lang="de-DE" dirty="0">
                <a:latin typeface="Calibri" charset="0"/>
                <a:ea typeface="Calibri" charset="0"/>
                <a:cs typeface="Calibri" charset="0"/>
              </a:rPr>
              <a:t>Die Klimakrise wird zum größten Teil direkt durch die Verbrennung fossiler Energieträger wie Kohle, Öl und Gas hervorgebracht. Wenn wir einen Blick auf unser Leben werfen und bilanzieren, welche Teilbereiche für die Emissionen von Treibhausgas-Äquivalenten (CO</a:t>
            </a:r>
            <a:r>
              <a:rPr lang="de-DE" baseline="-25000" dirty="0">
                <a:latin typeface="Calibri" charset="0"/>
                <a:ea typeface="Calibri" charset="0"/>
                <a:cs typeface="Calibri" charset="0"/>
              </a:rPr>
              <a:t>2</a:t>
            </a:r>
            <a:r>
              <a:rPr lang="de-DE" dirty="0">
                <a:latin typeface="Calibri" charset="0"/>
                <a:ea typeface="Calibri" charset="0"/>
                <a:cs typeface="Calibri" charset="0"/>
              </a:rPr>
              <a:t>-Äq) verantwortlich sind, so zeigen sich mehrere Bereiche: Die Energiewirtschaft, die Strom zur Verfügung stellt, der Verkehr, die Industrie, Hauswärme, Landwirtschaft, Bodennutzung und Abfälle. </a:t>
            </a:r>
            <a:endParaRPr dirty="0">
              <a:latin typeface="Calibri" charset="0"/>
              <a:ea typeface="Calibri" charset="0"/>
              <a:cs typeface="Calibri" charset="0"/>
            </a:endParaRPr>
          </a:p>
          <a:p>
            <a:pPr marL="0" lvl="0" indent="0" algn="l" rtl="0">
              <a:lnSpc>
                <a:spcPct val="100000"/>
              </a:lnSpc>
              <a:spcBef>
                <a:spcPts val="0"/>
              </a:spcBef>
              <a:spcAft>
                <a:spcPts val="0"/>
              </a:spcAft>
              <a:buSzPts val="1100"/>
              <a:buFont typeface="Arial"/>
              <a:buNone/>
            </a:pPr>
            <a:endParaRPr b="1" dirty="0">
              <a:latin typeface="Calibri" charset="0"/>
              <a:ea typeface="Calibri" charset="0"/>
              <a:cs typeface="Calibri" charset="0"/>
            </a:endParaRPr>
          </a:p>
          <a:p>
            <a:pPr marL="0" lvl="0" indent="0" algn="l" rtl="0">
              <a:lnSpc>
                <a:spcPct val="100000"/>
              </a:lnSpc>
              <a:spcBef>
                <a:spcPts val="0"/>
              </a:spcBef>
              <a:spcAft>
                <a:spcPts val="0"/>
              </a:spcAft>
              <a:buSzPts val="1100"/>
              <a:buFont typeface="Arial"/>
              <a:buNone/>
            </a:pPr>
            <a:r>
              <a:rPr lang="de-DE" b="1" dirty="0">
                <a:latin typeface="Calibri" charset="0"/>
                <a:ea typeface="Calibri" charset="0"/>
                <a:cs typeface="Calibri" charset="0"/>
              </a:rPr>
              <a:t>Aufgabe </a:t>
            </a:r>
            <a:endParaRPr dirty="0">
              <a:latin typeface="Calibri" charset="0"/>
              <a:ea typeface="Calibri" charset="0"/>
              <a:cs typeface="Calibri" charset="0"/>
            </a:endParaRPr>
          </a:p>
          <a:p>
            <a:pPr marL="0" lvl="0" indent="0" algn="l" rtl="0">
              <a:lnSpc>
                <a:spcPct val="100000"/>
              </a:lnSpc>
              <a:spcBef>
                <a:spcPts val="0"/>
              </a:spcBef>
              <a:spcAft>
                <a:spcPts val="0"/>
              </a:spcAft>
              <a:buSzPts val="1100"/>
              <a:buFont typeface="Arial"/>
              <a:buNone/>
            </a:pPr>
            <a:r>
              <a:rPr lang="de-DE" dirty="0">
                <a:solidFill>
                  <a:schemeClr val="dk1"/>
                </a:solidFill>
                <a:latin typeface="Calibri" charset="0"/>
                <a:ea typeface="Calibri" charset="0"/>
                <a:cs typeface="Calibri" charset="0"/>
                <a:sym typeface="Trebuchet MS"/>
              </a:rPr>
              <a:t>In welchen Bereichen benötigt Ihr Betrieb Energie?</a:t>
            </a:r>
            <a:endParaRPr dirty="0">
              <a:latin typeface="Calibri" charset="0"/>
              <a:ea typeface="Calibri" charset="0"/>
              <a:cs typeface="Calibri" charset="0"/>
            </a:endParaRPr>
          </a:p>
          <a:p>
            <a:pPr marL="0" lvl="0" indent="0" algn="l" rtl="0">
              <a:lnSpc>
                <a:spcPct val="100000"/>
              </a:lnSpc>
              <a:spcBef>
                <a:spcPts val="0"/>
              </a:spcBef>
              <a:spcAft>
                <a:spcPts val="0"/>
              </a:spcAft>
              <a:buSzPts val="1400"/>
              <a:buNone/>
            </a:pPr>
            <a:endParaRPr b="1" dirty="0">
              <a:latin typeface="Calibri" charset="0"/>
              <a:ea typeface="Calibri" charset="0"/>
              <a:cs typeface="Calibri" charset="0"/>
            </a:endParaRPr>
          </a:p>
          <a:p>
            <a:pPr marL="0" lvl="0" indent="0" algn="l" rtl="0">
              <a:lnSpc>
                <a:spcPct val="100000"/>
              </a:lnSpc>
              <a:spcBef>
                <a:spcPts val="0"/>
              </a:spcBef>
              <a:spcAft>
                <a:spcPts val="0"/>
              </a:spcAft>
              <a:buSzPts val="1400"/>
              <a:buNone/>
            </a:pPr>
            <a:r>
              <a:rPr lang="de-DE" b="1" dirty="0">
                <a:latin typeface="Calibri" charset="0"/>
                <a:ea typeface="Calibri" charset="0"/>
                <a:cs typeface="Calibri" charset="0"/>
              </a:rPr>
              <a:t>Quelle </a:t>
            </a:r>
            <a:endParaRPr dirty="0">
              <a:latin typeface="Calibri" charset="0"/>
              <a:ea typeface="Calibri" charset="0"/>
              <a:cs typeface="Calibri" charset="0"/>
            </a:endParaRPr>
          </a:p>
          <a:p>
            <a:pPr marL="0" lvl="0" indent="0" algn="l" rtl="0">
              <a:lnSpc>
                <a:spcPct val="100000"/>
              </a:lnSpc>
              <a:spcBef>
                <a:spcPts val="0"/>
              </a:spcBef>
              <a:spcAft>
                <a:spcPts val="0"/>
              </a:spcAft>
              <a:buSzPts val="1400"/>
              <a:buNone/>
            </a:pPr>
            <a:r>
              <a:rPr lang="de-DE" dirty="0">
                <a:latin typeface="Calibri" charset="0"/>
                <a:ea typeface="Calibri" charset="0"/>
                <a:cs typeface="Calibri" charset="0"/>
                <a:sym typeface="Trebuchet MS"/>
              </a:rPr>
              <a:t>Henschel, Karl - Martin 2020: Handbuch Klimaschutz. Basiswissen, Fakten Maßnahmen. </a:t>
            </a:r>
            <a:r>
              <a:rPr lang="de-DE" dirty="0" err="1">
                <a:latin typeface="Calibri" charset="0"/>
                <a:ea typeface="Calibri" charset="0"/>
                <a:cs typeface="Calibri" charset="0"/>
                <a:sym typeface="Trebuchet MS"/>
              </a:rPr>
              <a:t>Oekom</a:t>
            </a:r>
            <a:r>
              <a:rPr lang="de-DE" dirty="0">
                <a:latin typeface="Calibri" charset="0"/>
                <a:ea typeface="Calibri" charset="0"/>
                <a:cs typeface="Calibri" charset="0"/>
                <a:sym typeface="Trebuchet MS"/>
              </a:rPr>
              <a:t> Verlag München 2020, S. 24-25</a:t>
            </a:r>
            <a:endParaRPr dirty="0">
              <a:latin typeface="Calibri" charset="0"/>
              <a:ea typeface="Calibri" charset="0"/>
              <a:cs typeface="Calibri" charset="0"/>
            </a:endParaRPr>
          </a:p>
          <a:p>
            <a:pPr marL="0" lvl="0" indent="0" algn="l" rtl="0">
              <a:lnSpc>
                <a:spcPct val="100000"/>
              </a:lnSpc>
              <a:spcBef>
                <a:spcPts val="0"/>
              </a:spcBef>
              <a:spcAft>
                <a:spcPts val="0"/>
              </a:spcAft>
              <a:buSzPts val="1400"/>
              <a:buNone/>
            </a:pPr>
            <a:endParaRPr dirty="0">
              <a:latin typeface="Calibri" charset="0"/>
              <a:ea typeface="Calibri" charset="0"/>
              <a:cs typeface="Calibri" charset="0"/>
            </a:endParaRPr>
          </a:p>
        </p:txBody>
      </p:sp>
      <p:sp>
        <p:nvSpPr>
          <p:cNvPr id="259" name="Google Shape;259;g278ca3fc6d9_0_474: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78ca3fc6d9_0_945:notes"/>
          <p:cNvSpPr>
            <a:spLocks noGrp="1" noRot="1" noChangeAspect="1"/>
          </p:cNvSpPr>
          <p:nvPr>
            <p:ph type="sldImg" idx="2"/>
          </p:nvPr>
        </p:nvSpPr>
        <p:spPr>
          <a:xfrm>
            <a:off x="479425" y="288000"/>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g278ca3fc6d9_0_945:notes"/>
          <p:cNvSpPr txBox="1"/>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
        <p:nvSpPr>
          <p:cNvPr id="274" name="Google Shape;274;g278ca3fc6d9_0_945:notes"/>
          <p:cNvSpPr txBox="1">
            <a:spLocks noGrp="1"/>
          </p:cNvSpPr>
          <p:nvPr>
            <p:ph type="body" idx="1"/>
          </p:nvPr>
        </p:nvSpPr>
        <p:spPr>
          <a:xfrm>
            <a:off x="478803" y="3743987"/>
            <a:ext cx="6143700" cy="6130263"/>
          </a:xfrm>
          <a:prstGeom prst="rect">
            <a:avLst/>
          </a:prstGeom>
          <a:noFill/>
          <a:ln>
            <a:noFill/>
          </a:ln>
        </p:spPr>
        <p:txBody>
          <a:bodyPr spcFirstLastPara="1" wrap="square" lIns="94825" tIns="94825" rIns="94825" bIns="94825" anchor="t" anchorCtr="0">
            <a:noAutofit/>
          </a:bodyPr>
          <a:lstStyle/>
          <a:p>
            <a:pPr marL="0" lvl="0" indent="0" algn="l" rtl="0">
              <a:lnSpc>
                <a:spcPct val="100000"/>
              </a:lnSpc>
              <a:spcBef>
                <a:spcPts val="0"/>
              </a:spcBef>
              <a:spcAft>
                <a:spcPts val="0"/>
              </a:spcAft>
              <a:buSzPts val="1400"/>
              <a:buNone/>
            </a:pPr>
            <a:r>
              <a:rPr lang="de-DE" sz="1100" b="1" dirty="0">
                <a:solidFill>
                  <a:schemeClr val="dk1"/>
                </a:solidFill>
                <a:latin typeface="Calibri"/>
                <a:ea typeface="Calibri"/>
                <a:cs typeface="Calibri"/>
                <a:sym typeface="Calibri"/>
              </a:rPr>
              <a:t>Beschreibung</a:t>
            </a:r>
            <a:endParaRPr sz="1100" dirty="0"/>
          </a:p>
          <a:p>
            <a:pPr marL="0" marR="0" lvl="0" indent="0" algn="l" rtl="0">
              <a:lnSpc>
                <a:spcPct val="100000"/>
              </a:lnSpc>
              <a:spcBef>
                <a:spcPts val="0"/>
              </a:spcBef>
              <a:spcAft>
                <a:spcPts val="0"/>
              </a:spcAft>
              <a:buClr>
                <a:srgbClr val="000000"/>
              </a:buClr>
              <a:buSzPts val="1600"/>
              <a:buFont typeface="Arial"/>
              <a:buNone/>
            </a:pPr>
            <a:r>
              <a:rPr lang="de-DE" sz="1100" b="0" i="0" u="none" strike="noStrike" cap="none" dirty="0">
                <a:solidFill>
                  <a:schemeClr val="dk1"/>
                </a:solidFill>
                <a:latin typeface="Calibri"/>
                <a:ea typeface="Calibri"/>
                <a:cs typeface="Calibri"/>
                <a:sym typeface="Calibri"/>
              </a:rPr>
              <a:t>Mehr als 70 % aller Treibhausgasemissionen entstehen durch die Nutzung von Kohle, Erdöl und Erdgas, v.a. um den Energiebedarf zu decken. </a:t>
            </a:r>
            <a:endParaRPr sz="1100" dirty="0"/>
          </a:p>
          <a:p>
            <a:pPr marL="0" marR="0" lvl="0" indent="0" algn="l" rtl="0">
              <a:lnSpc>
                <a:spcPct val="100000"/>
              </a:lnSpc>
              <a:spcBef>
                <a:spcPts val="0"/>
              </a:spcBef>
              <a:spcAft>
                <a:spcPts val="0"/>
              </a:spcAft>
              <a:buClr>
                <a:srgbClr val="000000"/>
              </a:buClr>
              <a:buSzPts val="1600"/>
              <a:buFont typeface="Arial"/>
              <a:buNone/>
            </a:pPr>
            <a:r>
              <a:rPr lang="de-DE" sz="1100" b="0" i="0" u="none" strike="noStrike" cap="none" dirty="0">
                <a:solidFill>
                  <a:schemeClr val="dk1"/>
                </a:solidFill>
                <a:latin typeface="Calibri"/>
                <a:ea typeface="Calibri"/>
                <a:cs typeface="Calibri"/>
                <a:sym typeface="Calibri"/>
              </a:rPr>
              <a:t>Rund 20 % aller Emissionen entstehen durch Landwirtschaft und Landnutzung, v.a. durch Konsum tierischer Produkte.</a:t>
            </a:r>
            <a:endParaRPr sz="1100" dirty="0"/>
          </a:p>
          <a:p>
            <a:pPr marL="0" lvl="0" indent="0" algn="l" rtl="0">
              <a:lnSpc>
                <a:spcPct val="100000"/>
              </a:lnSpc>
              <a:spcBef>
                <a:spcPts val="0"/>
              </a:spcBef>
              <a:spcAft>
                <a:spcPts val="0"/>
              </a:spcAft>
              <a:buSzPts val="1400"/>
              <a:buNone/>
            </a:pPr>
            <a:r>
              <a:rPr lang="de-DE" sz="1100" dirty="0">
                <a:solidFill>
                  <a:schemeClr val="dk1"/>
                </a:solidFill>
                <a:latin typeface="Calibri"/>
                <a:ea typeface="Calibri"/>
                <a:cs typeface="Calibri"/>
                <a:sym typeface="Calibri"/>
              </a:rPr>
              <a:t>Der Gebäudesektor (Wohngebäude, öffentliche und geschäftliche Gebäude insgesamt) ist für 17,1% der Emissionen verantwortlich und übersteigt damit die Emissionen, die im Verkehrssektor entstehen.</a:t>
            </a:r>
            <a:endParaRPr sz="1100" dirty="0"/>
          </a:p>
          <a:p>
            <a:pPr marL="0" marR="0" lvl="0" indent="0" algn="l" rtl="0">
              <a:lnSpc>
                <a:spcPct val="100000"/>
              </a:lnSpc>
              <a:spcBef>
                <a:spcPts val="0"/>
              </a:spcBef>
              <a:spcAft>
                <a:spcPts val="0"/>
              </a:spcAft>
              <a:buClr>
                <a:srgbClr val="000000"/>
              </a:buClr>
              <a:buSzPts val="1400"/>
              <a:buFont typeface="Arial"/>
              <a:buNone/>
            </a:pPr>
            <a:endParaRPr sz="11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de-DE" sz="1100" b="1" dirty="0">
                <a:solidFill>
                  <a:schemeClr val="dk1"/>
                </a:solidFill>
                <a:latin typeface="Calibri"/>
                <a:ea typeface="Calibri"/>
                <a:cs typeface="Calibri"/>
                <a:sym typeface="Calibri"/>
              </a:rPr>
              <a:t>Aufgabe</a:t>
            </a:r>
            <a:endParaRPr sz="1100" dirty="0"/>
          </a:p>
          <a:p>
            <a:pPr marL="171450" marR="0" lvl="0" indent="-171450" algn="l" rtl="0">
              <a:lnSpc>
                <a:spcPct val="100000"/>
              </a:lnSpc>
              <a:spcBef>
                <a:spcPts val="0"/>
              </a:spcBef>
              <a:spcAft>
                <a:spcPts val="0"/>
              </a:spcAft>
              <a:buClr>
                <a:srgbClr val="000000"/>
              </a:buClr>
              <a:buSzPts val="1400"/>
              <a:buFont typeface="Arial"/>
              <a:buChar char="•"/>
            </a:pPr>
            <a:r>
              <a:rPr lang="de-DE" sz="1100" dirty="0">
                <a:solidFill>
                  <a:schemeClr val="dk1"/>
                </a:solidFill>
                <a:latin typeface="Calibri"/>
                <a:ea typeface="Calibri"/>
                <a:cs typeface="Calibri"/>
                <a:sym typeface="Calibri"/>
              </a:rPr>
              <a:t>Wie können Sie als Schornsteinfeger oder Schornsteinfegerin dazu beitragen, dass CO</a:t>
            </a:r>
            <a:r>
              <a:rPr lang="de-DE" sz="1100" baseline="-25000" dirty="0">
                <a:solidFill>
                  <a:schemeClr val="dk1"/>
                </a:solidFill>
                <a:latin typeface="Calibri"/>
                <a:ea typeface="Calibri"/>
                <a:cs typeface="Calibri"/>
                <a:sym typeface="Calibri"/>
              </a:rPr>
              <a:t>2</a:t>
            </a:r>
            <a:r>
              <a:rPr lang="de-DE" sz="1100" dirty="0">
                <a:solidFill>
                  <a:schemeClr val="dk1"/>
                </a:solidFill>
                <a:latin typeface="Calibri"/>
                <a:ea typeface="Calibri"/>
                <a:cs typeface="Calibri"/>
                <a:sym typeface="Calibri"/>
              </a:rPr>
              <a:t>-Emissionen verringert oder vermieden werden?</a:t>
            </a:r>
            <a:endParaRPr dirty="0"/>
          </a:p>
          <a:p>
            <a:pPr marL="0" marR="0" lvl="0" indent="0" algn="l" rtl="0">
              <a:lnSpc>
                <a:spcPct val="100000"/>
              </a:lnSpc>
              <a:spcBef>
                <a:spcPts val="0"/>
              </a:spcBef>
              <a:spcAft>
                <a:spcPts val="0"/>
              </a:spcAft>
              <a:buClr>
                <a:srgbClr val="000000"/>
              </a:buClr>
              <a:buSzPts val="1400"/>
              <a:buNone/>
            </a:pPr>
            <a:endParaRPr sz="11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None/>
            </a:pPr>
            <a:r>
              <a:rPr lang="de-DE" sz="1100" b="1" dirty="0"/>
              <a:t>Beispiele</a:t>
            </a:r>
            <a:endParaRPr sz="11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de-DE" sz="1100" b="0" i="0" u="none" strike="noStrike" cap="none" dirty="0">
                <a:solidFill>
                  <a:schemeClr val="dk1"/>
                </a:solidFill>
                <a:latin typeface="Calibri"/>
                <a:ea typeface="Calibri"/>
                <a:cs typeface="Calibri"/>
                <a:sym typeface="Calibri"/>
              </a:rPr>
              <a:t>Schornsteinfegerinnen und Schornsteinfegern haben v.a. im Gebäudesektor Einfluss auf die Reduktion von Treibhausgasen. Einerseits, indem sie Heizungsanlagen regelmäßig kontrollieren und warten, Schadstoffgrenzen und auf Einhaltung gesetzlicher Vorgaben kontrollieren, bestehende Anlagen optimieren, neue Anlagen richtig dimensionieren und alte Anlagen nachrüsten oder außer Betrieb nehmen. Andererseits kommt Schornsteinfegerinnen und Schornsteinfegern zunehmend die Rolle von Energieberatern und Energieberaterinnen zu. Sie beraten zu:</a:t>
            </a:r>
            <a:endParaRPr sz="1100" dirty="0"/>
          </a:p>
          <a:p>
            <a:pPr marL="171450" marR="0" lvl="1" indent="-171450" algn="l" rtl="0">
              <a:lnSpc>
                <a:spcPct val="100000"/>
              </a:lnSpc>
              <a:spcBef>
                <a:spcPts val="0"/>
              </a:spcBef>
              <a:spcAft>
                <a:spcPts val="0"/>
              </a:spcAft>
              <a:buClr>
                <a:srgbClr val="000000"/>
              </a:buClr>
              <a:buSzPts val="1400"/>
              <a:buFont typeface="Arial"/>
              <a:buChar char="•"/>
            </a:pPr>
            <a:r>
              <a:rPr lang="de-DE" sz="1100" b="0" i="0" u="none" strike="noStrike" cap="none" dirty="0">
                <a:solidFill>
                  <a:schemeClr val="dk1"/>
                </a:solidFill>
                <a:latin typeface="Calibri"/>
                <a:ea typeface="Calibri"/>
                <a:cs typeface="Calibri"/>
                <a:sym typeface="Calibri"/>
              </a:rPr>
              <a:t>Dämmung der Gebäudehülle, um den Energiebedarf zu reduzieren</a:t>
            </a:r>
            <a:endParaRPr sz="1100" dirty="0"/>
          </a:p>
          <a:p>
            <a:pPr marL="171450" marR="0" lvl="1" indent="-171450" algn="l" rtl="0">
              <a:lnSpc>
                <a:spcPct val="100000"/>
              </a:lnSpc>
              <a:spcBef>
                <a:spcPts val="0"/>
              </a:spcBef>
              <a:spcAft>
                <a:spcPts val="0"/>
              </a:spcAft>
              <a:buClr>
                <a:srgbClr val="000000"/>
              </a:buClr>
              <a:buSzPts val="1400"/>
              <a:buFont typeface="Arial"/>
              <a:buChar char="•"/>
            </a:pPr>
            <a:r>
              <a:rPr lang="de-DE" sz="1100" b="0" i="0" u="none" strike="noStrike" cap="none" dirty="0">
                <a:solidFill>
                  <a:schemeClr val="dk1"/>
                </a:solidFill>
                <a:latin typeface="Calibri"/>
                <a:ea typeface="Calibri"/>
                <a:cs typeface="Calibri"/>
                <a:sym typeface="Calibri"/>
              </a:rPr>
              <a:t>Austausch alter Heizsysteme durch energieeffizientere Geräte</a:t>
            </a:r>
            <a:endParaRPr sz="1100" dirty="0"/>
          </a:p>
          <a:p>
            <a:pPr marL="171450" marR="0" lvl="1" indent="-171450" algn="l" rtl="0">
              <a:lnSpc>
                <a:spcPct val="100000"/>
              </a:lnSpc>
              <a:spcBef>
                <a:spcPts val="0"/>
              </a:spcBef>
              <a:spcAft>
                <a:spcPts val="0"/>
              </a:spcAft>
              <a:buClr>
                <a:srgbClr val="000000"/>
              </a:buClr>
              <a:buSzPts val="1400"/>
              <a:buFont typeface="Arial"/>
              <a:buChar char="•"/>
            </a:pPr>
            <a:r>
              <a:rPr lang="de-DE" sz="1100" b="0" i="0" u="none" strike="noStrike" cap="none" dirty="0">
                <a:solidFill>
                  <a:schemeClr val="dk1"/>
                </a:solidFill>
                <a:latin typeface="Calibri"/>
                <a:ea typeface="Calibri"/>
                <a:cs typeface="Calibri"/>
                <a:sym typeface="Calibri"/>
              </a:rPr>
              <a:t>Austausch von Öl- und Gasheizungen durch emissionsfreie bzw. –arme Heizsysteme aus Wärmepumpe, Photovoltaik, BHKW, ggf. Fernwärme etc.</a:t>
            </a:r>
            <a:endParaRPr sz="1100" dirty="0"/>
          </a:p>
          <a:p>
            <a:pPr marL="171450" marR="0" lvl="1" indent="-171450" algn="l" rtl="0">
              <a:lnSpc>
                <a:spcPct val="100000"/>
              </a:lnSpc>
              <a:spcBef>
                <a:spcPts val="0"/>
              </a:spcBef>
              <a:spcAft>
                <a:spcPts val="0"/>
              </a:spcAft>
              <a:buClr>
                <a:srgbClr val="000000"/>
              </a:buClr>
              <a:buSzPts val="1400"/>
              <a:buFont typeface="Arial"/>
              <a:buChar char="•"/>
            </a:pPr>
            <a:r>
              <a:rPr lang="de-DE" sz="1100" b="0" i="0" u="none" strike="noStrike" cap="none" dirty="0">
                <a:solidFill>
                  <a:schemeClr val="dk1"/>
                </a:solidFill>
                <a:latin typeface="Calibri"/>
                <a:ea typeface="Calibri"/>
                <a:cs typeface="Calibri"/>
                <a:sym typeface="Calibri"/>
              </a:rPr>
              <a:t>Förderprogrammen</a:t>
            </a:r>
            <a:endParaRPr sz="1100" dirty="0"/>
          </a:p>
          <a:p>
            <a:pPr marL="171450" marR="0" lvl="1" indent="-171450" algn="l" rtl="0">
              <a:lnSpc>
                <a:spcPct val="100000"/>
              </a:lnSpc>
              <a:spcBef>
                <a:spcPts val="0"/>
              </a:spcBef>
              <a:spcAft>
                <a:spcPts val="0"/>
              </a:spcAft>
              <a:buClr>
                <a:srgbClr val="000000"/>
              </a:buClr>
              <a:buSzPts val="1400"/>
              <a:buFont typeface="Arial"/>
              <a:buChar char="•"/>
            </a:pPr>
            <a:r>
              <a:rPr lang="de-DE" sz="1100" b="0" i="0" u="none" strike="noStrike" cap="none" dirty="0">
                <a:solidFill>
                  <a:schemeClr val="dk1"/>
                </a:solidFill>
                <a:latin typeface="Calibri"/>
                <a:ea typeface="Calibri"/>
                <a:cs typeface="Calibri"/>
                <a:sym typeface="Calibri"/>
              </a:rPr>
              <a:t>Ressourcenschonenden Heizungseinstellungen (z.B. Nachtabsenkung) und Emissionsarmen </a:t>
            </a:r>
            <a:r>
              <a:rPr lang="de-DE" sz="1100" b="0" i="0" u="none" strike="noStrike" cap="none" dirty="0" err="1">
                <a:solidFill>
                  <a:schemeClr val="dk1"/>
                </a:solidFill>
                <a:latin typeface="Calibri"/>
                <a:ea typeface="Calibri"/>
                <a:cs typeface="Calibri"/>
                <a:sym typeface="Calibri"/>
              </a:rPr>
              <a:t>Anheizmethoden</a:t>
            </a:r>
            <a:r>
              <a:rPr lang="de-DE" sz="1100" b="0" i="0" u="none" strike="noStrike" cap="none" dirty="0">
                <a:solidFill>
                  <a:schemeClr val="dk1"/>
                </a:solidFill>
                <a:latin typeface="Calibri"/>
                <a:ea typeface="Calibri"/>
                <a:cs typeface="Calibri"/>
                <a:sym typeface="Calibri"/>
              </a:rPr>
              <a:t> (Holzheizung)</a:t>
            </a:r>
            <a:endParaRPr sz="1100" b="0"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100" b="1"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b="1" dirty="0">
                <a:solidFill>
                  <a:schemeClr val="dk1"/>
                </a:solidFill>
                <a:latin typeface="Calibri"/>
                <a:ea typeface="Calibri"/>
                <a:cs typeface="Calibri"/>
                <a:sym typeface="Calibri"/>
              </a:rPr>
              <a:t>Quellen und Abbildung</a:t>
            </a:r>
            <a:endParaRPr sz="1100" dirty="0"/>
          </a:p>
          <a:p>
            <a:pPr marL="171450" lvl="0" indent="-171450" algn="l" rtl="0">
              <a:lnSpc>
                <a:spcPct val="100000"/>
              </a:lnSpc>
              <a:spcBef>
                <a:spcPts val="0"/>
              </a:spcBef>
              <a:spcAft>
                <a:spcPts val="0"/>
              </a:spcAft>
              <a:buSzPts val="1400"/>
              <a:buFont typeface="Arial"/>
              <a:buChar char="•"/>
            </a:pPr>
            <a:r>
              <a:rPr lang="de-DE" sz="1050" dirty="0"/>
              <a:t>Verursacher der weltweiten menschengemachten Treibhausgasemissionen im Jahr 2018 in Prozent von David Nelles und Christian </a:t>
            </a:r>
            <a:r>
              <a:rPr lang="de-DE" sz="1050" dirty="0" err="1"/>
              <a:t>Serrer</a:t>
            </a:r>
            <a:r>
              <a:rPr lang="de-DE" sz="1050" dirty="0"/>
              <a:t>, eigene Darstellung durch Stephan Arnold, lizenziert unter CC BY 4.0.</a:t>
            </a:r>
            <a:endParaRPr dirty="0"/>
          </a:p>
          <a:p>
            <a:pPr marL="171450" lvl="0" indent="-171450" algn="l" rtl="0">
              <a:lnSpc>
                <a:spcPct val="100000"/>
              </a:lnSpc>
              <a:spcBef>
                <a:spcPts val="0"/>
              </a:spcBef>
              <a:spcAft>
                <a:spcPts val="0"/>
              </a:spcAft>
              <a:buSzPts val="1400"/>
              <a:buFont typeface="Arial"/>
              <a:buChar char="•"/>
            </a:pPr>
            <a:r>
              <a:rPr lang="de-DE" sz="1050" dirty="0"/>
              <a:t>Umweltbundesamt (Hrsg. 2020): Heizen mit Holz. Ein Ratgeber zum richtigen und sauberen Heizen. Online: </a:t>
            </a:r>
            <a:r>
              <a:rPr lang="de-DE" sz="1050" dirty="0" err="1"/>
              <a:t>www.umweltbundesamt.de</a:t>
            </a:r>
            <a:r>
              <a:rPr lang="de-DE" sz="1050" dirty="0"/>
              <a:t>/</a:t>
            </a:r>
            <a:r>
              <a:rPr lang="de-DE" sz="1050" dirty="0" err="1"/>
              <a:t>sites</a:t>
            </a:r>
            <a:r>
              <a:rPr lang="de-DE" sz="1050" dirty="0"/>
              <a:t>/</a:t>
            </a:r>
            <a:r>
              <a:rPr lang="de-DE" sz="1050" dirty="0" err="1"/>
              <a:t>default</a:t>
            </a:r>
            <a:r>
              <a:rPr lang="de-DE" sz="1050" dirty="0"/>
              <a:t>/</a:t>
            </a:r>
            <a:r>
              <a:rPr lang="de-DE" sz="1050" dirty="0" err="1"/>
              <a:t>files</a:t>
            </a:r>
            <a:r>
              <a:rPr lang="de-DE" sz="1050" dirty="0"/>
              <a:t>/</a:t>
            </a:r>
            <a:r>
              <a:rPr lang="de-DE" sz="1050" dirty="0" err="1"/>
              <a:t>medien</a:t>
            </a:r>
            <a:r>
              <a:rPr lang="de-DE" sz="1050" dirty="0"/>
              <a:t>/1410/</a:t>
            </a:r>
            <a:r>
              <a:rPr lang="de-DE" sz="1050" dirty="0" err="1"/>
              <a:t>publikationen</a:t>
            </a:r>
            <a:r>
              <a:rPr lang="de-DE" sz="1050" dirty="0"/>
              <a:t>/2020_heizen_mit_holz_bf.pdf</a:t>
            </a:r>
            <a:endParaRPr dirty="0"/>
          </a:p>
          <a:p>
            <a:pPr marL="171450" lvl="0" indent="-171450" algn="l" rtl="0">
              <a:lnSpc>
                <a:spcPct val="100000"/>
              </a:lnSpc>
              <a:spcBef>
                <a:spcPts val="0"/>
              </a:spcBef>
              <a:spcAft>
                <a:spcPts val="0"/>
              </a:spcAft>
              <a:buSzPts val="1400"/>
              <a:buFont typeface="Arial"/>
              <a:buChar char="•"/>
            </a:pPr>
            <a:r>
              <a:rPr lang="de-DE" sz="1050" dirty="0"/>
              <a:t>Hentschel, Karl-Martin et al. (2020): Handbuch Klimaschutz. Wie Deutschland das 1,5-Grad-Ziel einhalten kann. </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78ca3fc6d9_0_850:notes"/>
          <p:cNvSpPr>
            <a:spLocks noGrp="1" noRot="1" noChangeAspect="1"/>
          </p:cNvSpPr>
          <p:nvPr>
            <p:ph type="sldImg" idx="2"/>
          </p:nvPr>
        </p:nvSpPr>
        <p:spPr>
          <a:xfrm>
            <a:off x="479425" y="288000"/>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g278ca3fc6d9_0_850:notes"/>
          <p:cNvSpPr txBox="1">
            <a:spLocks noGrp="1"/>
          </p:cNvSpPr>
          <p:nvPr>
            <p:ph type="body" idx="1"/>
          </p:nvPr>
        </p:nvSpPr>
        <p:spPr>
          <a:xfrm>
            <a:off x="479425" y="3743987"/>
            <a:ext cx="6145200" cy="5684113"/>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b="1" dirty="0">
                <a:solidFill>
                  <a:schemeClr val="dk1"/>
                </a:solidFill>
              </a:rPr>
              <a:t>Beschreibung</a:t>
            </a:r>
            <a:endParaRPr dirty="0">
              <a:solidFill>
                <a:schemeClr val="dk1"/>
              </a:solidFill>
            </a:endParaRPr>
          </a:p>
          <a:p>
            <a:pPr marL="0" lvl="0" indent="0" algn="l" rtl="0">
              <a:lnSpc>
                <a:spcPct val="100000"/>
              </a:lnSpc>
              <a:spcBef>
                <a:spcPts val="0"/>
              </a:spcBef>
              <a:spcAft>
                <a:spcPts val="0"/>
              </a:spcAft>
              <a:buSzPts val="1100"/>
              <a:buNone/>
            </a:pPr>
            <a:r>
              <a:rPr lang="de-DE" dirty="0">
                <a:solidFill>
                  <a:schemeClr val="dk1"/>
                </a:solidFill>
              </a:rPr>
              <a:t>In Deutschland schreitet der Ausbau der erneuerbaren Energieerzeugung zwar langsam, aber vor allem beim Strom, stetig voran. Bei der erneuerbaren Wärmeerzeugung und erneuerbaren Kraftstoffen gilt es den Ausbau zu beschleunigen. Der Anteil von erneuerbaren Energien am Endenergieverbrauch für Raumwärme und Warmwasser ist seit 1990 aber durchaus auch gestiegen. Da einige der Anlagen zum Betrieb Strom benötigen, ist für die Klimaneutralität von Heizung und Warmwasser auch der Einsatz von Strom aus erneuerbaren Quellen essentiell.</a:t>
            </a:r>
            <a:endParaRPr dirty="0">
              <a:solidFill>
                <a:schemeClr val="dk1"/>
              </a:solidFill>
            </a:endParaRPr>
          </a:p>
          <a:p>
            <a:pPr marL="171450" lvl="0" indent="-101600" algn="l" rtl="0">
              <a:lnSpc>
                <a:spcPct val="100000"/>
              </a:lnSpc>
              <a:spcBef>
                <a:spcPts val="0"/>
              </a:spcBef>
              <a:spcAft>
                <a:spcPts val="0"/>
              </a:spcAft>
              <a:buSzPts val="1100"/>
              <a:buFont typeface="Arial"/>
              <a:buNone/>
            </a:pPr>
            <a:endParaRPr dirty="0">
              <a:solidFill>
                <a:schemeClr val="dk1"/>
              </a:solidFill>
            </a:endParaRPr>
          </a:p>
          <a:p>
            <a:pPr marL="0" lvl="0" indent="0" algn="l" rtl="0">
              <a:lnSpc>
                <a:spcPct val="100000"/>
              </a:lnSpc>
              <a:spcBef>
                <a:spcPts val="0"/>
              </a:spcBef>
              <a:spcAft>
                <a:spcPts val="0"/>
              </a:spcAft>
              <a:buSzPts val="1100"/>
              <a:buFont typeface="Arial"/>
              <a:buNone/>
            </a:pPr>
            <a:r>
              <a:rPr lang="de-DE" b="1" dirty="0">
                <a:solidFill>
                  <a:schemeClr val="dk1"/>
                </a:solidFill>
              </a:rPr>
              <a:t>Aufgaben</a:t>
            </a:r>
            <a:endParaRPr dirty="0">
              <a:solidFill>
                <a:schemeClr val="dk1"/>
              </a:solidFill>
            </a:endParaRPr>
          </a:p>
          <a:p>
            <a:pPr marL="330200" lvl="0" indent="-171450" algn="l" rtl="0">
              <a:lnSpc>
                <a:spcPct val="100000"/>
              </a:lnSpc>
              <a:spcBef>
                <a:spcPts val="0"/>
              </a:spcBef>
              <a:spcAft>
                <a:spcPts val="0"/>
              </a:spcAft>
              <a:buClr>
                <a:schemeClr val="dk1"/>
              </a:buClr>
              <a:buSzPts val="1100"/>
              <a:buFont typeface="Arial"/>
              <a:buChar char="•"/>
            </a:pPr>
            <a:r>
              <a:rPr lang="de-DE" dirty="0">
                <a:solidFill>
                  <a:schemeClr val="dk1"/>
                </a:solidFill>
              </a:rPr>
              <a:t>Vergleichen und diskutieren Sie die Entwicklungen der erneuerbaren Energien in den Bereichen Strom, Wärme und Verkehr</a:t>
            </a:r>
            <a:endParaRPr dirty="0">
              <a:solidFill>
                <a:schemeClr val="dk1"/>
              </a:solidFill>
            </a:endParaRPr>
          </a:p>
          <a:p>
            <a:pPr marL="330200" lvl="0" indent="-171450" algn="l" rtl="0">
              <a:lnSpc>
                <a:spcPct val="100000"/>
              </a:lnSpc>
              <a:spcBef>
                <a:spcPts val="0"/>
              </a:spcBef>
              <a:spcAft>
                <a:spcPts val="0"/>
              </a:spcAft>
              <a:buClr>
                <a:schemeClr val="dk1"/>
              </a:buClr>
              <a:buSzPts val="1100"/>
              <a:buFont typeface="Arial"/>
              <a:buChar char="•"/>
            </a:pPr>
            <a:r>
              <a:rPr lang="de-DE" dirty="0">
                <a:solidFill>
                  <a:schemeClr val="dk1"/>
                </a:solidFill>
              </a:rPr>
              <a:t>Wie kann Ihr Betrieb zur Umstellung auf erneuerbare Energien beitragen?</a:t>
            </a:r>
            <a:endParaRPr dirty="0">
              <a:solidFill>
                <a:schemeClr val="dk1"/>
              </a:solidFill>
            </a:endParaRPr>
          </a:p>
          <a:p>
            <a:pPr marL="457200" lvl="0" indent="0" algn="l" rtl="0">
              <a:lnSpc>
                <a:spcPct val="100000"/>
              </a:lnSpc>
              <a:spcBef>
                <a:spcPts val="0"/>
              </a:spcBef>
              <a:spcAft>
                <a:spcPts val="0"/>
              </a:spcAft>
              <a:buSzPts val="1400"/>
              <a:buNone/>
            </a:pPr>
            <a:endParaRPr dirty="0">
              <a:solidFill>
                <a:schemeClr val="dk1"/>
              </a:solidFill>
            </a:endParaRPr>
          </a:p>
          <a:p>
            <a:pPr marL="0" lvl="0" indent="0" algn="l" rtl="0">
              <a:lnSpc>
                <a:spcPct val="100000"/>
              </a:lnSpc>
              <a:spcBef>
                <a:spcPts val="0"/>
              </a:spcBef>
              <a:spcAft>
                <a:spcPts val="0"/>
              </a:spcAft>
              <a:buSzPts val="1400"/>
              <a:buNone/>
            </a:pPr>
            <a:r>
              <a:rPr lang="de-DE" b="1" dirty="0">
                <a:solidFill>
                  <a:schemeClr val="dk1"/>
                </a:solidFill>
              </a:rPr>
              <a:t>Quelle</a:t>
            </a:r>
            <a:endParaRPr b="1" dirty="0">
              <a:solidFill>
                <a:schemeClr val="dk1"/>
              </a:solidFill>
            </a:endParaRPr>
          </a:p>
          <a:p>
            <a:pPr marL="330200" lvl="0" indent="-171450" algn="l" rtl="0">
              <a:lnSpc>
                <a:spcPct val="100000"/>
              </a:lnSpc>
              <a:spcBef>
                <a:spcPts val="0"/>
              </a:spcBef>
              <a:spcAft>
                <a:spcPts val="0"/>
              </a:spcAft>
              <a:buSzPts val="1100"/>
              <a:buFont typeface="Arial"/>
              <a:buChar char="•"/>
            </a:pPr>
            <a:r>
              <a:rPr lang="de-DE" sz="1100" dirty="0"/>
              <a:t>UBA Umweltbundesamt (2022): Erneuerbare Energien in Zahlen. Online: https://</a:t>
            </a:r>
            <a:r>
              <a:rPr lang="de-DE" sz="1100" dirty="0" err="1"/>
              <a:t>www.umweltbundesamt.de</a:t>
            </a:r>
            <a:r>
              <a:rPr lang="de-DE" sz="1100" dirty="0"/>
              <a:t>/</a:t>
            </a:r>
            <a:r>
              <a:rPr lang="de-DE" sz="1100" dirty="0" err="1"/>
              <a:t>themen</a:t>
            </a:r>
            <a:r>
              <a:rPr lang="de-DE" sz="1100" dirty="0"/>
              <a:t>/klima-energie/erneuerbare-energien/erneuerbare-energien-in-zahlen </a:t>
            </a:r>
            <a:endParaRPr dirty="0"/>
          </a:p>
          <a:p>
            <a:pPr marL="0" lvl="0" indent="0" algn="l" rtl="0">
              <a:lnSpc>
                <a:spcPct val="100000"/>
              </a:lnSpc>
              <a:spcBef>
                <a:spcPts val="0"/>
              </a:spcBef>
              <a:spcAft>
                <a:spcPts val="0"/>
              </a:spcAft>
              <a:buSzPts val="1400"/>
              <a:buNone/>
            </a:pPr>
            <a:endParaRPr sz="1100" dirty="0">
              <a:solidFill>
                <a:schemeClr val="dk1"/>
              </a:solidFill>
            </a:endParaRPr>
          </a:p>
          <a:p>
            <a:pPr marL="0" lvl="0" indent="0" algn="l" rtl="0">
              <a:lnSpc>
                <a:spcPct val="100000"/>
              </a:lnSpc>
              <a:spcBef>
                <a:spcPts val="0"/>
              </a:spcBef>
              <a:spcAft>
                <a:spcPts val="0"/>
              </a:spcAft>
              <a:buSzPts val="1400"/>
              <a:buNone/>
            </a:pPr>
            <a:endParaRPr sz="1100" dirty="0">
              <a:solidFill>
                <a:schemeClr val="dk1"/>
              </a:solidFill>
            </a:endParaRPr>
          </a:p>
        </p:txBody>
      </p:sp>
      <p:sp>
        <p:nvSpPr>
          <p:cNvPr id="287" name="Google Shape;287;g278ca3fc6d9_0_85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78ca3fc6d9_0_405:notes"/>
          <p:cNvSpPr>
            <a:spLocks noGrp="1" noRot="1" noChangeAspect="1"/>
          </p:cNvSpPr>
          <p:nvPr>
            <p:ph type="sldImg" idx="2"/>
          </p:nvPr>
        </p:nvSpPr>
        <p:spPr>
          <a:xfrm>
            <a:off x="478800" y="288000"/>
            <a:ext cx="6144000" cy="3456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g278ca3fc6d9_0_405:notes"/>
          <p:cNvSpPr txBox="1">
            <a:spLocks noGrp="1"/>
          </p:cNvSpPr>
          <p:nvPr>
            <p:ph type="body" idx="1"/>
          </p:nvPr>
        </p:nvSpPr>
        <p:spPr>
          <a:xfrm>
            <a:off x="478800" y="3744000"/>
            <a:ext cx="6144000" cy="613598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b="1" dirty="0">
                <a:latin typeface="Calibri"/>
                <a:ea typeface="Calibri"/>
                <a:cs typeface="Calibri"/>
                <a:sym typeface="Calibri"/>
              </a:rPr>
              <a:t>Beschreibung</a:t>
            </a:r>
            <a:endParaRPr b="1" dirty="0">
              <a:latin typeface="Calibri"/>
              <a:ea typeface="Calibri"/>
              <a:cs typeface="Calibri"/>
              <a:sym typeface="Calibri"/>
            </a:endParaRPr>
          </a:p>
          <a:p>
            <a:pPr marL="0" lvl="0" indent="0" algn="l" rtl="0">
              <a:lnSpc>
                <a:spcPct val="100000"/>
              </a:lnSpc>
              <a:spcBef>
                <a:spcPts val="0"/>
              </a:spcBef>
              <a:spcAft>
                <a:spcPts val="0"/>
              </a:spcAft>
              <a:buSzPts val="1400"/>
              <a:buNone/>
            </a:pPr>
            <a:r>
              <a:rPr lang="de-DE" dirty="0"/>
              <a:t>Zielkonflikt: Alle beruflichen Tätigkeiten tragen zu unserer Lebensqualität bei. Gleichzeitig führen sie zu Effekten, die unsere Lebensgrundlagen und die der Wirtschaft bedrohen und zerstören:   überschrittene planetare Grenzen.</a:t>
            </a:r>
            <a:endParaRPr dirty="0"/>
          </a:p>
          <a:p>
            <a:pPr marL="0" lvl="0" indent="0" algn="l" rtl="0">
              <a:lnSpc>
                <a:spcPct val="100000"/>
              </a:lnSpc>
              <a:spcBef>
                <a:spcPts val="200"/>
              </a:spcBef>
              <a:spcAft>
                <a:spcPts val="0"/>
              </a:spcAft>
              <a:buSzPts val="1400"/>
              <a:buNone/>
            </a:pPr>
            <a:r>
              <a:rPr lang="de-DE" dirty="0"/>
              <a:t>Mit dem Konzept der planetaren Grenzen werden ökologische Belastungsgrenzen beschrieben und berechnet, deren Überschreitung das Funktionieren der Ökosysteme der Erde und damit die Existenzgrundlagen der Menschheit gefährdet. Das Ziel der beschrieben und berechneten neun planetare Grenzen, ist einen sicheren Handlungsspielraum für die Menschheit festzulegen. Jedoch sind von den neun Bereichen bereits mehrere überschritten. Nach denen für die biologische Vielfalt, das Klima, Stickstoff</a:t>
            </a:r>
            <a:r>
              <a:rPr lang="de-DE" dirty="0">
                <a:latin typeface="Calibri"/>
                <a:ea typeface="Calibri"/>
                <a:cs typeface="Calibri"/>
                <a:sym typeface="Calibri"/>
              </a:rPr>
              <a:t> und Phosphorkreisläufe, müssen nun auch das pflanzenverfügbare Süßwasser als gefährdet angesehen werden, weil über mehrere Jahre hinweg nicht mehr ausreichend zur Verfügung stand. Auch die chemische Verschmutzung, die Abholzung und Ozeanversauerung haben kritische Größen erlangt. Das Konzept wurde ursprünglich von einer 28-köpfigen Gruppe von Erdsystem- und Umweltwissenschaftlern unter Leitung von Johan Rockström im Stockholm </a:t>
            </a:r>
            <a:r>
              <a:rPr lang="de-DE" dirty="0" err="1">
                <a:latin typeface="Calibri"/>
                <a:ea typeface="Calibri"/>
                <a:cs typeface="Calibri"/>
                <a:sym typeface="Calibri"/>
              </a:rPr>
              <a:t>Resilience</a:t>
            </a:r>
            <a:r>
              <a:rPr lang="de-DE" dirty="0">
                <a:latin typeface="Calibri"/>
                <a:ea typeface="Calibri"/>
                <a:cs typeface="Calibri"/>
                <a:sym typeface="Calibri"/>
              </a:rPr>
              <a:t> </a:t>
            </a:r>
            <a:r>
              <a:rPr lang="de-DE" dirty="0" err="1">
                <a:latin typeface="Calibri"/>
                <a:ea typeface="Calibri"/>
                <a:cs typeface="Calibri"/>
                <a:sym typeface="Calibri"/>
              </a:rPr>
              <a:t>Centre</a:t>
            </a:r>
            <a:r>
              <a:rPr lang="de-DE" dirty="0">
                <a:latin typeface="Calibri"/>
                <a:ea typeface="Calibri"/>
                <a:cs typeface="Calibri"/>
                <a:sym typeface="Calibri"/>
              </a:rPr>
              <a:t> entwickelt und 2009 erstmals veröffentlicht. Zu den Verfassern gehören unter anderem Will Steffen (</a:t>
            </a:r>
            <a:r>
              <a:rPr lang="de-DE" dirty="0" err="1">
                <a:latin typeface="Calibri"/>
                <a:ea typeface="Calibri"/>
                <a:cs typeface="Calibri"/>
                <a:sym typeface="Calibri"/>
              </a:rPr>
              <a:t>Australian</a:t>
            </a:r>
            <a:r>
              <a:rPr lang="de-DE" dirty="0">
                <a:latin typeface="Calibri"/>
                <a:ea typeface="Calibri"/>
                <a:cs typeface="Calibri"/>
                <a:sym typeface="Calibri"/>
              </a:rPr>
              <a:t> National University), Hans-Joachim </a:t>
            </a:r>
            <a:r>
              <a:rPr lang="de-DE" dirty="0" err="1">
                <a:latin typeface="Calibri"/>
                <a:ea typeface="Calibri"/>
                <a:cs typeface="Calibri"/>
                <a:sym typeface="Calibri"/>
              </a:rPr>
              <a:t>Schellnhuber</a:t>
            </a:r>
            <a:r>
              <a:rPr lang="de-DE" dirty="0">
                <a:latin typeface="Calibri"/>
                <a:ea typeface="Calibri"/>
                <a:cs typeface="Calibri"/>
                <a:sym typeface="Calibri"/>
              </a:rPr>
              <a:t> (Potsdam-Institut für Klimafolgenforschung), der Nobelpreisträger Paul Crutzen und zuletzt Linn Persson.</a:t>
            </a:r>
            <a:endParaRPr dirty="0"/>
          </a:p>
          <a:p>
            <a:pPr marL="0" lvl="0" indent="0" algn="l" rtl="0">
              <a:lnSpc>
                <a:spcPct val="100000"/>
              </a:lnSpc>
              <a:spcBef>
                <a:spcPts val="0"/>
              </a:spcBef>
              <a:spcAft>
                <a:spcPts val="0"/>
              </a:spcAft>
              <a:buSzPts val="1100"/>
              <a:buFont typeface="Arial"/>
              <a:buNone/>
            </a:pPr>
            <a:endParaRPr b="1" dirty="0">
              <a:latin typeface="Calibri"/>
              <a:ea typeface="Calibri"/>
              <a:cs typeface="Calibri"/>
              <a:sym typeface="Calibri"/>
            </a:endParaRPr>
          </a:p>
          <a:p>
            <a:pPr marL="0" lvl="0" indent="0" algn="l" rtl="0">
              <a:lnSpc>
                <a:spcPct val="100000"/>
              </a:lnSpc>
              <a:spcBef>
                <a:spcPts val="0"/>
              </a:spcBef>
              <a:spcAft>
                <a:spcPts val="0"/>
              </a:spcAft>
              <a:buSzPts val="1100"/>
              <a:buFont typeface="Arial"/>
              <a:buNone/>
            </a:pPr>
            <a:r>
              <a:rPr lang="de-DE" b="1" dirty="0">
                <a:latin typeface="Calibri"/>
                <a:ea typeface="Calibri"/>
                <a:cs typeface="Calibri"/>
                <a:sym typeface="Calibri"/>
              </a:rPr>
              <a:t>Aufgabe </a:t>
            </a:r>
            <a:endParaRPr dirty="0"/>
          </a:p>
          <a:p>
            <a:pPr marL="0" lvl="0" indent="0" algn="l" rtl="0">
              <a:lnSpc>
                <a:spcPct val="100000"/>
              </a:lnSpc>
              <a:spcBef>
                <a:spcPts val="0"/>
              </a:spcBef>
              <a:spcAft>
                <a:spcPts val="0"/>
              </a:spcAft>
              <a:buSzPts val="1100"/>
              <a:buFont typeface="Arial"/>
              <a:buNone/>
            </a:pPr>
            <a:r>
              <a:rPr lang="de-DE" dirty="0">
                <a:latin typeface="Calibri"/>
                <a:ea typeface="Calibri"/>
                <a:cs typeface="Calibri"/>
                <a:sym typeface="Calibri"/>
              </a:rPr>
              <a:t>In welchen Bereichen, für die die Entwicklungen beobachtet werden, trägt Ihr Betrieb bei? Falls hier nur Fragezeichen in den Augen aber keine Antworten kommen, verweisen Sie bitte auf die folgenden Folien und darauf, dass diese inhaltlich zur Klärung beitragen werden.</a:t>
            </a:r>
            <a:endParaRPr dirty="0"/>
          </a:p>
          <a:p>
            <a:pPr marL="0" lvl="0" indent="0" algn="l" rtl="0">
              <a:lnSpc>
                <a:spcPct val="100000"/>
              </a:lnSpc>
              <a:spcBef>
                <a:spcPts val="0"/>
              </a:spcBef>
              <a:spcAft>
                <a:spcPts val="0"/>
              </a:spcAft>
              <a:buSzPts val="1100"/>
              <a:buFont typeface="Arial"/>
              <a:buNone/>
            </a:pPr>
            <a:endParaRPr dirty="0">
              <a:latin typeface="Calibri"/>
              <a:ea typeface="Calibri"/>
              <a:cs typeface="Calibri"/>
              <a:sym typeface="Calibri"/>
            </a:endParaRPr>
          </a:p>
          <a:p>
            <a:pPr marL="0" lvl="0" indent="0" algn="l" rtl="0">
              <a:lnSpc>
                <a:spcPct val="100000"/>
              </a:lnSpc>
              <a:spcBef>
                <a:spcPts val="0"/>
              </a:spcBef>
              <a:spcAft>
                <a:spcPts val="0"/>
              </a:spcAft>
              <a:buSzPts val="1400"/>
              <a:buNone/>
            </a:pPr>
            <a:r>
              <a:rPr lang="de-DE" b="1" dirty="0">
                <a:latin typeface="Calibri"/>
                <a:ea typeface="Calibri"/>
                <a:cs typeface="Calibri"/>
                <a:sym typeface="Calibri"/>
              </a:rPr>
              <a:t>Quellen</a:t>
            </a:r>
            <a:endParaRPr dirty="0">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dirty="0"/>
              <a:t>Planetare Grenzen überschritten, Schmidt C. Transformierendes Arbeiten und Lernen, In: Systemwissen für die vernetzte Energie- und Mobilitätswende. 2022. S. 243. https://</a:t>
            </a:r>
            <a:r>
              <a:rPr lang="de-DE" dirty="0" err="1"/>
              <a:t>ibbf.berlin</a:t>
            </a:r>
            <a:r>
              <a:rPr lang="de-DE" dirty="0"/>
              <a:t>/</a:t>
            </a:r>
            <a:r>
              <a:rPr lang="de-DE" dirty="0" err="1"/>
              <a:t>assets</a:t>
            </a:r>
            <a:r>
              <a:rPr lang="de-DE" dirty="0"/>
              <a:t>/</a:t>
            </a:r>
            <a:r>
              <a:rPr lang="de-DE" dirty="0" err="1"/>
              <a:t>images</a:t>
            </a:r>
            <a:r>
              <a:rPr lang="de-DE" dirty="0"/>
              <a:t>/Dokumente/220627_IBBF_Kompendium_2022_WEB_final%20(1).</a:t>
            </a:r>
            <a:r>
              <a:rPr lang="de-DE" dirty="0" err="1"/>
              <a:t>pdf</a:t>
            </a:r>
            <a:r>
              <a:rPr lang="de-DE" dirty="0"/>
              <a:t>  in Anlehnung an </a:t>
            </a:r>
            <a:endParaRPr dirty="0"/>
          </a:p>
          <a:p>
            <a:pPr marL="171450" lvl="0" indent="-171450" algn="l" rtl="0">
              <a:lnSpc>
                <a:spcPct val="100000"/>
              </a:lnSpc>
              <a:spcBef>
                <a:spcPts val="0"/>
              </a:spcBef>
              <a:spcAft>
                <a:spcPts val="0"/>
              </a:spcAft>
              <a:buSzPts val="1400"/>
              <a:buFont typeface="Arial"/>
              <a:buChar char="•"/>
            </a:pPr>
            <a:r>
              <a:rPr lang="de-DE" dirty="0"/>
              <a:t>Persson et </a:t>
            </a:r>
            <a:r>
              <a:rPr lang="de-DE" dirty="0" err="1"/>
              <a:t>mult</a:t>
            </a:r>
            <a:r>
              <a:rPr lang="de-DE" dirty="0"/>
              <a:t>. al. (2022):  Outside </a:t>
            </a:r>
            <a:r>
              <a:rPr lang="de-DE" dirty="0" err="1"/>
              <a:t>the</a:t>
            </a:r>
            <a:r>
              <a:rPr lang="de-DE" dirty="0"/>
              <a:t> Safe Operating Space </a:t>
            </a:r>
            <a:r>
              <a:rPr lang="de-DE" dirty="0" err="1"/>
              <a:t>of</a:t>
            </a:r>
            <a:r>
              <a:rPr lang="de-DE" dirty="0"/>
              <a:t> </a:t>
            </a:r>
            <a:r>
              <a:rPr lang="de-DE" dirty="0" err="1"/>
              <a:t>the</a:t>
            </a:r>
            <a:r>
              <a:rPr lang="de-DE" dirty="0"/>
              <a:t> Planetary </a:t>
            </a:r>
            <a:r>
              <a:rPr lang="de-DE" dirty="0" err="1"/>
              <a:t>Boundary</a:t>
            </a:r>
            <a:r>
              <a:rPr lang="de-DE" dirty="0"/>
              <a:t> </a:t>
            </a:r>
            <a:r>
              <a:rPr lang="de-DE" dirty="0" err="1"/>
              <a:t>for</a:t>
            </a:r>
            <a:r>
              <a:rPr lang="de-DE" dirty="0"/>
              <a:t> </a:t>
            </a:r>
            <a:r>
              <a:rPr lang="de-DE" dirty="0" err="1"/>
              <a:t>Novel</a:t>
            </a:r>
            <a:r>
              <a:rPr lang="de-DE" dirty="0"/>
              <a:t> </a:t>
            </a:r>
            <a:r>
              <a:rPr lang="de-DE" dirty="0" err="1"/>
              <a:t>Entities</a:t>
            </a:r>
            <a:r>
              <a:rPr lang="de-DE" dirty="0"/>
              <a:t>. </a:t>
            </a:r>
            <a:r>
              <a:rPr lang="de-DE" dirty="0" err="1"/>
              <a:t>Environ</a:t>
            </a:r>
            <a:r>
              <a:rPr lang="de-DE" dirty="0"/>
              <a:t>. </a:t>
            </a:r>
            <a:r>
              <a:rPr lang="de-DE" dirty="0" err="1"/>
              <a:t>Sci</a:t>
            </a:r>
            <a:r>
              <a:rPr lang="de-DE" dirty="0"/>
              <a:t>. </a:t>
            </a:r>
            <a:r>
              <a:rPr lang="de-DE" dirty="0" err="1"/>
              <a:t>Technol</a:t>
            </a:r>
            <a:r>
              <a:rPr lang="de-DE" dirty="0"/>
              <a:t>. 2022, 56, 3, 1510–1521. </a:t>
            </a:r>
            <a:r>
              <a:rPr lang="de-DE" dirty="0" err="1"/>
              <a:t>January</a:t>
            </a:r>
            <a:r>
              <a:rPr lang="de-DE" dirty="0"/>
              <a:t> 18, 2022. https://</a:t>
            </a:r>
            <a:r>
              <a:rPr lang="de-DE" dirty="0" err="1"/>
              <a:t>doi.org</a:t>
            </a:r>
            <a:r>
              <a:rPr lang="de-DE" dirty="0"/>
              <a:t>/10.1021/acs.est.1c04158</a:t>
            </a:r>
            <a:endParaRPr dirty="0"/>
          </a:p>
        </p:txBody>
      </p:sp>
      <p:sp>
        <p:nvSpPr>
          <p:cNvPr id="299" name="Google Shape;299;g278ca3fc6d9_0_405: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16"/>
        <p:cNvGrpSpPr/>
        <p:nvPr/>
      </p:nvGrpSpPr>
      <p:grpSpPr>
        <a:xfrm>
          <a:off x="0" y="0"/>
          <a:ext cx="0" cy="0"/>
          <a:chOff x="0" y="0"/>
          <a:chExt cx="0" cy="0"/>
        </a:xfrm>
      </p:grpSpPr>
      <p:sp>
        <p:nvSpPr>
          <p:cNvPr id="17" name="Google Shape;17;p27"/>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19" name="Google Shape;19;p27"/>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0" name="Google Shape;20;p27"/>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1" name="Google Shape;21;p27"/>
          <p:cNvSpPr>
            <a:spLocks noGrp="1"/>
          </p:cNvSpPr>
          <p:nvPr>
            <p:ph type="pic" idx="2"/>
          </p:nvPr>
        </p:nvSpPr>
        <p:spPr>
          <a:xfrm>
            <a:off x="9091423" y="1418600"/>
            <a:ext cx="2681986" cy="1431290"/>
          </a:xfrm>
          <a:prstGeom prst="rect">
            <a:avLst/>
          </a:prstGeom>
          <a:noFill/>
          <a:ln>
            <a:noFill/>
          </a:ln>
        </p:spPr>
      </p:sp>
      <p:sp>
        <p:nvSpPr>
          <p:cNvPr id="22" name="Google Shape;22;p27"/>
          <p:cNvSpPr>
            <a:spLocks noGrp="1"/>
          </p:cNvSpPr>
          <p:nvPr>
            <p:ph type="pic" idx="3"/>
          </p:nvPr>
        </p:nvSpPr>
        <p:spPr>
          <a:xfrm>
            <a:off x="9091422" y="3009656"/>
            <a:ext cx="2681986" cy="1431290"/>
          </a:xfrm>
          <a:prstGeom prst="rect">
            <a:avLst/>
          </a:prstGeom>
          <a:noFill/>
          <a:ln>
            <a:noFill/>
          </a:ln>
        </p:spPr>
      </p:sp>
      <p:sp>
        <p:nvSpPr>
          <p:cNvPr id="23" name="Google Shape;23;p27"/>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2800"/>
              <a:buNone/>
              <a:defRPr sz="18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4" name="Google Shape;24;p27"/>
          <p:cNvSpPr/>
          <p:nvPr/>
        </p:nvSpPr>
        <p:spPr>
          <a:xfrm>
            <a:off x="309691" y="3548557"/>
            <a:ext cx="8280000" cy="24455"/>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81"/>
        <p:cNvGrpSpPr/>
        <p:nvPr/>
      </p:nvGrpSpPr>
      <p:grpSpPr>
        <a:xfrm>
          <a:off x="0" y="0"/>
          <a:ext cx="0" cy="0"/>
          <a:chOff x="0" y="0"/>
          <a:chExt cx="0" cy="0"/>
        </a:xfrm>
      </p:grpSpPr>
      <p:sp>
        <p:nvSpPr>
          <p:cNvPr id="82" name="Google Shape;82;p40"/>
          <p:cNvSpPr txBox="1">
            <a:spLocks noGrp="1"/>
          </p:cNvSpPr>
          <p:nvPr>
            <p:ph type="title"/>
          </p:nvPr>
        </p:nvSpPr>
        <p:spPr>
          <a:xfrm>
            <a:off x="360000" y="180000"/>
            <a:ext cx="9115940" cy="1080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0"/>
          <p:cNvSpPr txBox="1">
            <a:spLocks noGrp="1"/>
          </p:cNvSpPr>
          <p:nvPr>
            <p:ph type="body" idx="1"/>
          </p:nvPr>
        </p:nvSpPr>
        <p:spPr>
          <a:xfrm>
            <a:off x="334434" y="1619251"/>
            <a:ext cx="11523133" cy="4862513"/>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Font typeface="Noto Sans Symbols"/>
              <a:buChar char="−"/>
              <a:defRPr/>
            </a:lvl1pPr>
            <a:lvl2pPr marL="914400" lvl="1" indent="-381000" algn="l">
              <a:lnSpc>
                <a:spcPct val="90000"/>
              </a:lnSpc>
              <a:spcBef>
                <a:spcPts val="500"/>
              </a:spcBef>
              <a:spcAft>
                <a:spcPts val="0"/>
              </a:spcAft>
              <a:buSzPts val="2400"/>
              <a:buFont typeface="Noto Sans Symbols"/>
              <a:buChar char="−"/>
              <a:defRPr/>
            </a:lvl2pPr>
            <a:lvl3pPr marL="1371600" lvl="2" indent="-355600" algn="l">
              <a:lnSpc>
                <a:spcPct val="90000"/>
              </a:lnSpc>
              <a:spcBef>
                <a:spcPts val="500"/>
              </a:spcBef>
              <a:spcAft>
                <a:spcPts val="0"/>
              </a:spcAft>
              <a:buSzPts val="2000"/>
              <a:buFont typeface="Noto Sans Symbols"/>
              <a:buChar char="−"/>
              <a:defRPr/>
            </a:lvl3pPr>
            <a:lvl4pPr marL="1828800" lvl="3" indent="-342900" algn="l">
              <a:lnSpc>
                <a:spcPct val="90000"/>
              </a:lnSpc>
              <a:spcBef>
                <a:spcPts val="500"/>
              </a:spcBef>
              <a:spcAft>
                <a:spcPts val="0"/>
              </a:spcAft>
              <a:buSzPts val="1800"/>
              <a:buFont typeface="Noto Sans Symbols"/>
              <a:buChar char="−"/>
              <a:defRPr/>
            </a:lvl4pPr>
            <a:lvl5pPr marL="2286000" lvl="4" indent="-342900" algn="l">
              <a:lnSpc>
                <a:spcPct val="90000"/>
              </a:lnSpc>
              <a:spcBef>
                <a:spcPts val="500"/>
              </a:spcBef>
              <a:spcAft>
                <a:spcPts val="0"/>
              </a:spcAft>
              <a:buSzPts val="1800"/>
              <a:buFont typeface="Noto Sans Symbols"/>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84" name="Google Shape;84;p40"/>
          <p:cNvSpPr txBox="1">
            <a:spLocks noGrp="1"/>
          </p:cNvSpPr>
          <p:nvPr>
            <p:ph type="ftr" idx="11"/>
          </p:nvPr>
        </p:nvSpPr>
        <p:spPr>
          <a:xfrm>
            <a:off x="334434" y="6678000"/>
            <a:ext cx="7969252" cy="180000"/>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SzPts val="1800"/>
              <a:buNone/>
              <a:defRPr sz="1000" b="0">
                <a:solidFill>
                  <a:srgbClr val="5F5F5F"/>
                </a:solidFil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pic>
        <p:nvPicPr>
          <p:cNvPr id="85" name="Google Shape;85;p40"/>
          <p:cNvPicPr preferRelativeResize="0"/>
          <p:nvPr/>
        </p:nvPicPr>
        <p:blipFill rotWithShape="1">
          <a:blip r:embed="rId2">
            <a:alphaModFix/>
          </a:blip>
          <a:srcRect/>
          <a:stretch/>
        </p:blipFill>
        <p:spPr>
          <a:xfrm>
            <a:off x="10831038" y="5996205"/>
            <a:ext cx="1026529" cy="58367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tandard-D">
  <p:cSld name="Standard-D">
    <p:spTree>
      <p:nvGrpSpPr>
        <p:cNvPr id="1" name="Shape 86"/>
        <p:cNvGrpSpPr/>
        <p:nvPr/>
      </p:nvGrpSpPr>
      <p:grpSpPr>
        <a:xfrm>
          <a:off x="0" y="0"/>
          <a:ext cx="0" cy="0"/>
          <a:chOff x="0" y="0"/>
          <a:chExt cx="0" cy="0"/>
        </a:xfrm>
      </p:grpSpPr>
      <p:sp>
        <p:nvSpPr>
          <p:cNvPr id="87" name="Google Shape;87;p41"/>
          <p:cNvSpPr txBox="1">
            <a:spLocks noGrp="1"/>
          </p:cNvSpPr>
          <p:nvPr>
            <p:ph type="title"/>
          </p:nvPr>
        </p:nvSpPr>
        <p:spPr>
          <a:xfrm>
            <a:off x="0" y="304582"/>
            <a:ext cx="12192000" cy="531812"/>
          </a:xfrm>
          <a:prstGeom prst="rect">
            <a:avLst/>
          </a:prstGeom>
          <a:noFill/>
          <a:ln>
            <a:noFill/>
          </a:ln>
        </p:spPr>
        <p:txBody>
          <a:bodyPr spcFirstLastPara="1" wrap="square" lIns="36000" tIns="0" rIns="36000" bIns="0" anchor="t" anchorCtr="0">
            <a:spAutoFit/>
          </a:bodyPr>
          <a:lstStyle>
            <a:lvl1pPr lvl="0" algn="l">
              <a:lnSpc>
                <a:spcPct val="90000"/>
              </a:lnSpc>
              <a:spcBef>
                <a:spcPts val="0"/>
              </a:spcBef>
              <a:spcAft>
                <a:spcPts val="0"/>
              </a:spcAft>
              <a:buSzPts val="4000"/>
              <a:buNone/>
              <a:defRPr sz="38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41"/>
          <p:cNvSpPr txBox="1">
            <a:spLocks noGrp="1"/>
          </p:cNvSpPr>
          <p:nvPr>
            <p:ph type="body" idx="1"/>
          </p:nvPr>
        </p:nvSpPr>
        <p:spPr>
          <a:xfrm>
            <a:off x="2399282" y="6783185"/>
            <a:ext cx="9789204" cy="194733"/>
          </a:xfrm>
          <a:prstGeom prst="rect">
            <a:avLst/>
          </a:prstGeom>
          <a:noFill/>
          <a:ln>
            <a:noFill/>
          </a:ln>
        </p:spPr>
        <p:txBody>
          <a:bodyPr spcFirstLastPara="1" wrap="square" lIns="0" tIns="0" rIns="0" bIns="0" anchor="t" anchorCtr="0">
            <a:spAutoFit/>
          </a:bodyPr>
          <a:lstStyle>
            <a:lvl1pPr marL="457200" lvl="0" indent="-406400" algn="r">
              <a:lnSpc>
                <a:spcPct val="90000"/>
              </a:lnSpc>
              <a:spcBef>
                <a:spcPts val="1000"/>
              </a:spcBef>
              <a:spcAft>
                <a:spcPts val="0"/>
              </a:spcAft>
              <a:buSzPts val="2800"/>
              <a:buChar char="•"/>
              <a:defRPr sz="480">
                <a:solidFill>
                  <a:srgbClr val="BFBFBF"/>
                </a:solidFil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89" name="Google Shape;89;p41"/>
          <p:cNvSpPr txBox="1">
            <a:spLocks noGrp="1"/>
          </p:cNvSpPr>
          <p:nvPr>
            <p:ph type="body" idx="2"/>
          </p:nvPr>
        </p:nvSpPr>
        <p:spPr>
          <a:xfrm rot="-5400000">
            <a:off x="8799685" y="3337819"/>
            <a:ext cx="6696000" cy="194733"/>
          </a:xfrm>
          <a:prstGeom prst="rect">
            <a:avLst/>
          </a:prstGeom>
          <a:noFill/>
          <a:ln>
            <a:noFill/>
          </a:ln>
        </p:spPr>
        <p:txBody>
          <a:bodyPr spcFirstLastPara="1" wrap="square" lIns="0" tIns="0" rIns="0" bIns="0" anchor="t" anchorCtr="0">
            <a:spAutoFit/>
          </a:bodyPr>
          <a:lstStyle>
            <a:lvl1pPr marL="457200" lvl="0" indent="-406400" algn="ctr">
              <a:lnSpc>
                <a:spcPct val="90000"/>
              </a:lnSpc>
              <a:spcBef>
                <a:spcPts val="1000"/>
              </a:spcBef>
              <a:spcAft>
                <a:spcPts val="0"/>
              </a:spcAft>
              <a:buSzPts val="2800"/>
              <a:buChar char="•"/>
              <a:defRPr sz="480">
                <a:solidFill>
                  <a:srgbClr val="BFBFBF"/>
                </a:solidFil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90" name="Google Shape;90;p41"/>
          <p:cNvSpPr txBox="1">
            <a:spLocks noGrp="1"/>
          </p:cNvSpPr>
          <p:nvPr>
            <p:ph type="body" idx="3"/>
          </p:nvPr>
        </p:nvSpPr>
        <p:spPr>
          <a:xfrm>
            <a:off x="495300" y="1257300"/>
            <a:ext cx="11525251" cy="259574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91" name="Google Shape;91;p41"/>
          <p:cNvSpPr txBox="1">
            <a:spLocks noGrp="1"/>
          </p:cNvSpPr>
          <p:nvPr>
            <p:ph type="body" idx="4"/>
          </p:nvPr>
        </p:nvSpPr>
        <p:spPr>
          <a:xfrm>
            <a:off x="-815010" y="1"/>
            <a:ext cx="804803" cy="2215991"/>
          </a:xfrm>
          <a:prstGeom prst="rect">
            <a:avLst/>
          </a:prstGeom>
          <a:noFill/>
          <a:ln>
            <a:noFill/>
          </a:ln>
        </p:spPr>
        <p:txBody>
          <a:bodyPr spcFirstLastPara="1" wrap="square" lIns="0" tIns="0" rIns="0" bIns="0" anchor="t" anchorCtr="0">
            <a:normAutofit/>
          </a:bodyPr>
          <a:lstStyle>
            <a:lvl1pPr marL="457200" lvl="0" indent="-406400" algn="l">
              <a:lnSpc>
                <a:spcPct val="90000"/>
              </a:lnSpc>
              <a:spcBef>
                <a:spcPts val="1000"/>
              </a:spcBef>
              <a:spcAft>
                <a:spcPts val="0"/>
              </a:spcAft>
              <a:buSzPts val="2800"/>
              <a:buChar char="•"/>
              <a:defRPr sz="2400" b="0">
                <a:solidFill>
                  <a:srgbClr val="FF0000"/>
                </a:solidFill>
              </a:defRPr>
            </a:lvl1pPr>
            <a:lvl2pPr marL="914400" lvl="1" indent="-381000" algn="l">
              <a:lnSpc>
                <a:spcPct val="90000"/>
              </a:lnSpc>
              <a:spcBef>
                <a:spcPts val="500"/>
              </a:spcBef>
              <a:spcAft>
                <a:spcPts val="0"/>
              </a:spcAft>
              <a:buSzPts val="2400"/>
              <a:buChar char="•"/>
              <a:defRPr sz="2640" b="1">
                <a:solidFill>
                  <a:srgbClr val="FF0000"/>
                </a:solidFill>
              </a:defRPr>
            </a:lvl2pPr>
            <a:lvl3pPr marL="1371600" lvl="2" indent="-355600" algn="l">
              <a:lnSpc>
                <a:spcPct val="90000"/>
              </a:lnSpc>
              <a:spcBef>
                <a:spcPts val="500"/>
              </a:spcBef>
              <a:spcAft>
                <a:spcPts val="0"/>
              </a:spcAft>
              <a:buSzPts val="2000"/>
              <a:buChar char="•"/>
              <a:defRPr sz="2640" b="1">
                <a:solidFill>
                  <a:srgbClr val="FF0000"/>
                </a:solidFill>
              </a:defRPr>
            </a:lvl3pPr>
            <a:lvl4pPr marL="1828800" lvl="3" indent="-342900" algn="l">
              <a:lnSpc>
                <a:spcPct val="90000"/>
              </a:lnSpc>
              <a:spcBef>
                <a:spcPts val="500"/>
              </a:spcBef>
              <a:spcAft>
                <a:spcPts val="0"/>
              </a:spcAft>
              <a:buSzPts val="1800"/>
              <a:buChar char="•"/>
              <a:defRPr sz="2640" b="1">
                <a:solidFill>
                  <a:srgbClr val="FF0000"/>
                </a:solidFill>
              </a:defRPr>
            </a:lvl4pPr>
            <a:lvl5pPr marL="2286000" lvl="4" indent="-342900" algn="l">
              <a:lnSpc>
                <a:spcPct val="90000"/>
              </a:lnSpc>
              <a:spcBef>
                <a:spcPts val="500"/>
              </a:spcBef>
              <a:spcAft>
                <a:spcPts val="0"/>
              </a:spcAft>
              <a:buSzPts val="1800"/>
              <a:buChar char="•"/>
              <a:defRPr sz="2640" b="1">
                <a:solidFill>
                  <a:srgbClr val="FF0000"/>
                </a:solidFill>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92" name="Google Shape;92;p41"/>
          <p:cNvSpPr txBox="1">
            <a:spLocks noGrp="1"/>
          </p:cNvSpPr>
          <p:nvPr>
            <p:ph type="body" idx="5"/>
          </p:nvPr>
        </p:nvSpPr>
        <p:spPr>
          <a:xfrm>
            <a:off x="-815010" y="4642009"/>
            <a:ext cx="804803" cy="1698926"/>
          </a:xfrm>
          <a:prstGeom prst="rect">
            <a:avLst/>
          </a:prstGeom>
          <a:noFill/>
          <a:ln>
            <a:noFill/>
          </a:ln>
        </p:spPr>
        <p:txBody>
          <a:bodyPr spcFirstLastPara="1" wrap="square" lIns="0" tIns="0" rIns="0" bIns="0" anchor="t" anchorCtr="0">
            <a:normAutofit/>
          </a:bodyPr>
          <a:lstStyle>
            <a:lvl1pPr marL="457200" lvl="0" indent="-406400" algn="l">
              <a:lnSpc>
                <a:spcPct val="90000"/>
              </a:lnSpc>
              <a:spcBef>
                <a:spcPts val="1000"/>
              </a:spcBef>
              <a:spcAft>
                <a:spcPts val="0"/>
              </a:spcAft>
              <a:buSzPts val="2800"/>
              <a:buChar char="•"/>
              <a:defRPr sz="2160" b="0">
                <a:solidFill>
                  <a:srgbClr val="FF0000"/>
                </a:solidFill>
              </a:defRPr>
            </a:lvl1pPr>
            <a:lvl2pPr marL="914400" lvl="1" indent="-381000" algn="l">
              <a:lnSpc>
                <a:spcPct val="90000"/>
              </a:lnSpc>
              <a:spcBef>
                <a:spcPts val="500"/>
              </a:spcBef>
              <a:spcAft>
                <a:spcPts val="0"/>
              </a:spcAft>
              <a:buSzPts val="2400"/>
              <a:buChar char="•"/>
              <a:defRPr sz="2640" b="1">
                <a:solidFill>
                  <a:srgbClr val="FF0000"/>
                </a:solidFill>
              </a:defRPr>
            </a:lvl2pPr>
            <a:lvl3pPr marL="1371600" lvl="2" indent="-355600" algn="l">
              <a:lnSpc>
                <a:spcPct val="90000"/>
              </a:lnSpc>
              <a:spcBef>
                <a:spcPts val="500"/>
              </a:spcBef>
              <a:spcAft>
                <a:spcPts val="0"/>
              </a:spcAft>
              <a:buSzPts val="2000"/>
              <a:buChar char="•"/>
              <a:defRPr sz="2640" b="1">
                <a:solidFill>
                  <a:srgbClr val="FF0000"/>
                </a:solidFill>
              </a:defRPr>
            </a:lvl3pPr>
            <a:lvl4pPr marL="1828800" lvl="3" indent="-342900" algn="l">
              <a:lnSpc>
                <a:spcPct val="90000"/>
              </a:lnSpc>
              <a:spcBef>
                <a:spcPts val="500"/>
              </a:spcBef>
              <a:spcAft>
                <a:spcPts val="0"/>
              </a:spcAft>
              <a:buSzPts val="1800"/>
              <a:buChar char="•"/>
              <a:defRPr sz="2640" b="1">
                <a:solidFill>
                  <a:srgbClr val="FF0000"/>
                </a:solidFill>
              </a:defRPr>
            </a:lvl4pPr>
            <a:lvl5pPr marL="2286000" lvl="4" indent="-342900" algn="l">
              <a:lnSpc>
                <a:spcPct val="90000"/>
              </a:lnSpc>
              <a:spcBef>
                <a:spcPts val="500"/>
              </a:spcBef>
              <a:spcAft>
                <a:spcPts val="0"/>
              </a:spcAft>
              <a:buSzPts val="1800"/>
              <a:buChar char="•"/>
              <a:defRPr sz="2640" b="1">
                <a:solidFill>
                  <a:srgbClr val="FF0000"/>
                </a:solidFill>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elfolie" type="title">
  <p:cSld name="TITLE">
    <p:spTree>
      <p:nvGrpSpPr>
        <p:cNvPr id="1" name="Shape 93"/>
        <p:cNvGrpSpPr/>
        <p:nvPr/>
      </p:nvGrpSpPr>
      <p:grpSpPr>
        <a:xfrm>
          <a:off x="0" y="0"/>
          <a:ext cx="0" cy="0"/>
          <a:chOff x="0" y="0"/>
          <a:chExt cx="0" cy="0"/>
        </a:xfrm>
      </p:grpSpPr>
      <p:sp>
        <p:nvSpPr>
          <p:cNvPr id="94" name="Google Shape;94;p42"/>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42"/>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a:lvl1pPr>
            <a:lvl2pPr lvl="1" algn="ctr">
              <a:lnSpc>
                <a:spcPct val="90000"/>
              </a:lnSpc>
              <a:spcBef>
                <a:spcPts val="500"/>
              </a:spcBef>
              <a:spcAft>
                <a:spcPts val="0"/>
              </a:spcAft>
              <a:buSzPts val="2400"/>
              <a:buNone/>
              <a:defRPr/>
            </a:lvl2pPr>
            <a:lvl3pPr lvl="2" algn="ctr">
              <a:lnSpc>
                <a:spcPct val="90000"/>
              </a:lnSpc>
              <a:spcBef>
                <a:spcPts val="500"/>
              </a:spcBef>
              <a:spcAft>
                <a:spcPts val="0"/>
              </a:spcAft>
              <a:buSzPts val="2000"/>
              <a:buNone/>
              <a:defRPr/>
            </a:lvl3pPr>
            <a:lvl4pPr lvl="3" algn="ctr">
              <a:lnSpc>
                <a:spcPct val="90000"/>
              </a:lnSpc>
              <a:spcBef>
                <a:spcPts val="500"/>
              </a:spcBef>
              <a:spcAft>
                <a:spcPts val="0"/>
              </a:spcAft>
              <a:buSzPts val="1800"/>
              <a:buNone/>
              <a:defRPr/>
            </a:lvl4pPr>
            <a:lvl5pPr lvl="4" algn="ctr">
              <a:lnSpc>
                <a:spcPct val="90000"/>
              </a:lnSpc>
              <a:spcBef>
                <a:spcPts val="500"/>
              </a:spcBef>
              <a:spcAft>
                <a:spcPts val="0"/>
              </a:spcAft>
              <a:buSzPts val="1800"/>
              <a:buNone/>
              <a:defRPr/>
            </a:lvl5pPr>
            <a:lvl6pPr lvl="5" algn="ctr">
              <a:lnSpc>
                <a:spcPct val="90000"/>
              </a:lnSpc>
              <a:spcBef>
                <a:spcPts val="500"/>
              </a:spcBef>
              <a:spcAft>
                <a:spcPts val="0"/>
              </a:spcAft>
              <a:buSzPts val="1800"/>
              <a:buNone/>
              <a:defRPr/>
            </a:lvl6pPr>
            <a:lvl7pPr lvl="6" algn="ctr">
              <a:lnSpc>
                <a:spcPct val="90000"/>
              </a:lnSpc>
              <a:spcBef>
                <a:spcPts val="500"/>
              </a:spcBef>
              <a:spcAft>
                <a:spcPts val="0"/>
              </a:spcAft>
              <a:buSzPts val="1800"/>
              <a:buNone/>
              <a:defRPr/>
            </a:lvl7pPr>
            <a:lvl8pPr lvl="7" algn="ctr">
              <a:lnSpc>
                <a:spcPct val="90000"/>
              </a:lnSpc>
              <a:spcBef>
                <a:spcPts val="500"/>
              </a:spcBef>
              <a:spcAft>
                <a:spcPts val="0"/>
              </a:spcAft>
              <a:buSzPts val="1800"/>
              <a:buNone/>
              <a:defRPr/>
            </a:lvl8pPr>
            <a:lvl9pPr lvl="8" algn="ctr">
              <a:lnSpc>
                <a:spcPct val="90000"/>
              </a:lnSpc>
              <a:spcBef>
                <a:spcPts val="500"/>
              </a:spcBef>
              <a:spcAft>
                <a:spcPts val="0"/>
              </a:spcAft>
              <a:buSzPts val="1800"/>
              <a:buNone/>
              <a:defRPr/>
            </a:lvl9pPr>
          </a:lstStyle>
          <a:p>
            <a:endParaRPr/>
          </a:p>
        </p:txBody>
      </p:sp>
      <p:sp>
        <p:nvSpPr>
          <p:cNvPr id="96" name="Google Shape;96;p4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7" name="Google Shape;97;p42"/>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98" name="Google Shape;98;p42"/>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2">
    <p:spTree>
      <p:nvGrpSpPr>
        <p:cNvPr id="1" name="Shape 99"/>
        <p:cNvGrpSpPr/>
        <p:nvPr/>
      </p:nvGrpSpPr>
      <p:grpSpPr>
        <a:xfrm>
          <a:off x="0" y="0"/>
          <a:ext cx="0" cy="0"/>
          <a:chOff x="0" y="0"/>
          <a:chExt cx="0" cy="0"/>
        </a:xfrm>
      </p:grpSpPr>
      <p:sp>
        <p:nvSpPr>
          <p:cNvPr id="100" name="Google Shape;100;p12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12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02" name="Google Shape;102;p123"/>
          <p:cNvSpPr>
            <a:spLocks noGrp="1"/>
          </p:cNvSpPr>
          <p:nvPr>
            <p:ph type="chart" idx="2"/>
          </p:nvPr>
        </p:nvSpPr>
        <p:spPr>
          <a:xfrm>
            <a:off x="5400009" y="1367999"/>
            <a:ext cx="6400991"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123"/>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123"/>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05" name="Google Shape;105;p123"/>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06" name="Google Shape;106;p123"/>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07" name="Google Shape;107;p12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tandardfolie">
  <p:cSld name="1_Standardfolie">
    <p:spTree>
      <p:nvGrpSpPr>
        <p:cNvPr id="1" name="Shape 115"/>
        <p:cNvGrpSpPr/>
        <p:nvPr/>
      </p:nvGrpSpPr>
      <p:grpSpPr>
        <a:xfrm>
          <a:off x="0" y="0"/>
          <a:ext cx="0" cy="0"/>
          <a:chOff x="0" y="0"/>
          <a:chExt cx="0" cy="0"/>
        </a:xfrm>
      </p:grpSpPr>
      <p:sp>
        <p:nvSpPr>
          <p:cNvPr id="116" name="Google Shape;116;g278ca3fc6d9_0_266"/>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17" name="Google Shape;117;g278ca3fc6d9_0_266"/>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g278ca3fc6d9_0_266"/>
          <p:cNvSpPr/>
          <p:nvPr/>
        </p:nvSpPr>
        <p:spPr>
          <a:xfrm>
            <a:off x="1" y="1296000"/>
            <a:ext cx="12188700"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g278ca3fc6d9_0_266"/>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20" name="Google Shape;120;g278ca3fc6d9_0_266"/>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21" name="Google Shape;121;g278ca3fc6d9_0_266"/>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tandardfolie">
  <p:cSld name="Standart Text - lleer">
    <p:spTree>
      <p:nvGrpSpPr>
        <p:cNvPr id="1" name="Shape 122"/>
        <p:cNvGrpSpPr/>
        <p:nvPr/>
      </p:nvGrpSpPr>
      <p:grpSpPr>
        <a:xfrm>
          <a:off x="0" y="0"/>
          <a:ext cx="0" cy="0"/>
          <a:chOff x="0" y="0"/>
          <a:chExt cx="0" cy="0"/>
        </a:xfrm>
      </p:grpSpPr>
      <p:sp>
        <p:nvSpPr>
          <p:cNvPr id="123" name="Google Shape;123;g278ca3fc6d9_0_281"/>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24" name="Google Shape;124;g278ca3fc6d9_0_28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g278ca3fc6d9_0_281"/>
          <p:cNvSpPr/>
          <p:nvPr/>
        </p:nvSpPr>
        <p:spPr>
          <a:xfrm>
            <a:off x="1" y="1296000"/>
            <a:ext cx="12188700"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g278ca3fc6d9_0_281"/>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27" name="Google Shape;127;g278ca3fc6d9_0_281"/>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28" name="Google Shape;128;g278ca3fc6d9_0_281"/>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
        <p:nvSpPr>
          <p:cNvPr id="129" name="Google Shape;129;g278ca3fc6d9_0_281"/>
          <p:cNvSpPr txBox="1">
            <a:spLocks noGrp="1"/>
          </p:cNvSpPr>
          <p:nvPr>
            <p:ph type="body" idx="3"/>
          </p:nvPr>
        </p:nvSpPr>
        <p:spPr>
          <a:xfrm>
            <a:off x="360001" y="1465263"/>
            <a:ext cx="5871000" cy="46560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4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130"/>
        <p:cNvGrpSpPr/>
        <p:nvPr/>
      </p:nvGrpSpPr>
      <p:grpSpPr>
        <a:xfrm>
          <a:off x="0" y="0"/>
          <a:ext cx="0" cy="0"/>
          <a:chOff x="0" y="0"/>
          <a:chExt cx="0" cy="0"/>
        </a:xfrm>
      </p:grpSpPr>
      <p:sp>
        <p:nvSpPr>
          <p:cNvPr id="131" name="Google Shape;131;g278ca3fc6d9_0_257"/>
          <p:cNvSpPr txBox="1">
            <a:spLocks noGrp="1"/>
          </p:cNvSpPr>
          <p:nvPr>
            <p:ph type="ctrTitle"/>
          </p:nvPr>
        </p:nvSpPr>
        <p:spPr>
          <a:xfrm>
            <a:off x="312928" y="1122363"/>
            <a:ext cx="82785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g278ca3fc6d9_0_257"/>
          <p:cNvSpPr txBox="1">
            <a:spLocks noGrp="1"/>
          </p:cNvSpPr>
          <p:nvPr>
            <p:ph type="subTitle" idx="1"/>
          </p:nvPr>
        </p:nvSpPr>
        <p:spPr>
          <a:xfrm>
            <a:off x="312928" y="3602038"/>
            <a:ext cx="82785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133" name="Google Shape;133;g278ca3fc6d9_0_257"/>
          <p:cNvSpPr txBox="1">
            <a:spLocks noGrp="1"/>
          </p:cNvSpPr>
          <p:nvPr>
            <p:ph type="ftr" idx="11"/>
          </p:nvPr>
        </p:nvSpPr>
        <p:spPr>
          <a:xfrm>
            <a:off x="720592" y="6258560"/>
            <a:ext cx="2541000" cy="5637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34" name="Google Shape;134;g278ca3fc6d9_0_257"/>
          <p:cNvSpPr txBox="1">
            <a:spLocks noGrp="1"/>
          </p:cNvSpPr>
          <p:nvPr>
            <p:ph type="sldNum" idx="12"/>
          </p:nvPr>
        </p:nvSpPr>
        <p:spPr>
          <a:xfrm>
            <a:off x="1" y="6258560"/>
            <a:ext cx="619500" cy="563700"/>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35" name="Google Shape;135;g278ca3fc6d9_0_257"/>
          <p:cNvSpPr>
            <a:spLocks noGrp="1"/>
          </p:cNvSpPr>
          <p:nvPr>
            <p:ph type="pic" idx="2"/>
          </p:nvPr>
        </p:nvSpPr>
        <p:spPr>
          <a:xfrm>
            <a:off x="9091423" y="1418600"/>
            <a:ext cx="2682000" cy="1431300"/>
          </a:xfrm>
          <a:prstGeom prst="rect">
            <a:avLst/>
          </a:prstGeom>
          <a:noFill/>
          <a:ln>
            <a:noFill/>
          </a:ln>
        </p:spPr>
      </p:sp>
      <p:sp>
        <p:nvSpPr>
          <p:cNvPr id="136" name="Google Shape;136;g278ca3fc6d9_0_257"/>
          <p:cNvSpPr>
            <a:spLocks noGrp="1"/>
          </p:cNvSpPr>
          <p:nvPr>
            <p:ph type="pic" idx="3"/>
          </p:nvPr>
        </p:nvSpPr>
        <p:spPr>
          <a:xfrm>
            <a:off x="9091422" y="3009656"/>
            <a:ext cx="2682000" cy="1431300"/>
          </a:xfrm>
          <a:prstGeom prst="rect">
            <a:avLst/>
          </a:prstGeom>
          <a:noFill/>
          <a:ln>
            <a:noFill/>
          </a:ln>
        </p:spPr>
      </p:sp>
      <p:sp>
        <p:nvSpPr>
          <p:cNvPr id="137" name="Google Shape;137;g278ca3fc6d9_0_257"/>
          <p:cNvSpPr txBox="1">
            <a:spLocks noGrp="1"/>
          </p:cNvSpPr>
          <p:nvPr>
            <p:ph type="body" idx="4"/>
          </p:nvPr>
        </p:nvSpPr>
        <p:spPr>
          <a:xfrm>
            <a:off x="9091613" y="4531540"/>
            <a:ext cx="2681400" cy="15231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2800"/>
              <a:buNone/>
              <a:defRPr sz="18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138" name="Google Shape;138;g278ca3fc6d9_0_257"/>
          <p:cNvSpPr/>
          <p:nvPr/>
        </p:nvSpPr>
        <p:spPr>
          <a:xfrm>
            <a:off x="309691" y="3548557"/>
            <a:ext cx="8280000" cy="246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tandardfolie Abbildung">
  <p:cSld name="Abbildung Bild">
    <p:spTree>
      <p:nvGrpSpPr>
        <p:cNvPr id="1" name="Shape 139"/>
        <p:cNvGrpSpPr/>
        <p:nvPr/>
      </p:nvGrpSpPr>
      <p:grpSpPr>
        <a:xfrm>
          <a:off x="0" y="0"/>
          <a:ext cx="0" cy="0"/>
          <a:chOff x="0" y="0"/>
          <a:chExt cx="0" cy="0"/>
        </a:xfrm>
      </p:grpSpPr>
      <p:sp>
        <p:nvSpPr>
          <p:cNvPr id="140" name="Google Shape;140;g278ca3fc6d9_0_273"/>
          <p:cNvSpPr txBox="1">
            <a:spLocks noGrp="1"/>
          </p:cNvSpPr>
          <p:nvPr>
            <p:ph type="title"/>
          </p:nvPr>
        </p:nvSpPr>
        <p:spPr>
          <a:xfrm>
            <a:off x="359999"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g278ca3fc6d9_0_273"/>
          <p:cNvSpPr>
            <a:spLocks noGrp="1"/>
          </p:cNvSpPr>
          <p:nvPr>
            <p:ph type="pic" idx="2"/>
          </p:nvPr>
        </p:nvSpPr>
        <p:spPr>
          <a:xfrm>
            <a:off x="360363" y="1368000"/>
            <a:ext cx="11518800" cy="4680000"/>
          </a:xfrm>
          <a:prstGeom prst="rect">
            <a:avLst/>
          </a:prstGeom>
          <a:noFill/>
          <a:ln>
            <a:noFill/>
          </a:ln>
        </p:spPr>
      </p:sp>
      <p:sp>
        <p:nvSpPr>
          <p:cNvPr id="142" name="Google Shape;142;g278ca3fc6d9_0_273"/>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43" name="Google Shape;143;g278ca3fc6d9_0_273"/>
          <p:cNvSpPr/>
          <p:nvPr/>
        </p:nvSpPr>
        <p:spPr>
          <a:xfrm>
            <a:off x="1" y="1296000"/>
            <a:ext cx="12188700"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g278ca3fc6d9_0_273"/>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45" name="Google Shape;145;g278ca3fc6d9_0_273"/>
          <p:cNvSpPr txBox="1">
            <a:spLocks noGrp="1"/>
          </p:cNvSpPr>
          <p:nvPr>
            <p:ph type="body" idx="3"/>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46" name="Google Shape;146;g278ca3fc6d9_0_273"/>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p:spTree>
      <p:nvGrpSpPr>
        <p:cNvPr id="1" name="Shape 147"/>
        <p:cNvGrpSpPr/>
        <p:nvPr/>
      </p:nvGrpSpPr>
      <p:grpSpPr>
        <a:xfrm>
          <a:off x="0" y="0"/>
          <a:ext cx="0" cy="0"/>
          <a:chOff x="0" y="0"/>
          <a:chExt cx="0" cy="0"/>
        </a:xfrm>
      </p:grpSpPr>
      <p:sp>
        <p:nvSpPr>
          <p:cNvPr id="148" name="Google Shape;148;g278ca3fc6d9_0_289"/>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g278ca3fc6d9_0_289"/>
          <p:cNvSpPr>
            <a:spLocks noGrp="1"/>
          </p:cNvSpPr>
          <p:nvPr>
            <p:ph type="pic" idx="2"/>
          </p:nvPr>
        </p:nvSpPr>
        <p:spPr>
          <a:xfrm>
            <a:off x="5400009" y="1367999"/>
            <a:ext cx="6480000" cy="4680000"/>
          </a:xfrm>
          <a:prstGeom prst="rect">
            <a:avLst/>
          </a:prstGeom>
          <a:noFill/>
          <a:ln>
            <a:noFill/>
          </a:ln>
        </p:spPr>
      </p:sp>
      <p:sp>
        <p:nvSpPr>
          <p:cNvPr id="150" name="Google Shape;150;g278ca3fc6d9_0_289"/>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51" name="Google Shape;151;g278ca3fc6d9_0_289"/>
          <p:cNvSpPr/>
          <p:nvPr/>
        </p:nvSpPr>
        <p:spPr>
          <a:xfrm>
            <a:off x="1" y="1296000"/>
            <a:ext cx="12188700"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g278ca3fc6d9_0_289"/>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53" name="Google Shape;153;g278ca3fc6d9_0_289"/>
          <p:cNvSpPr txBox="1">
            <a:spLocks noGrp="1"/>
          </p:cNvSpPr>
          <p:nvPr>
            <p:ph type="body" idx="3"/>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54" name="Google Shape;154;g278ca3fc6d9_0_289"/>
          <p:cNvSpPr txBox="1">
            <a:spLocks noGrp="1"/>
          </p:cNvSpPr>
          <p:nvPr>
            <p:ph type="body" idx="4"/>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55" name="Google Shape;155;g278ca3fc6d9_0_289"/>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tandardfolie Abbildung">
  <p:cSld name="Abbildung Graphik">
    <p:spTree>
      <p:nvGrpSpPr>
        <p:cNvPr id="1" name="Shape 156"/>
        <p:cNvGrpSpPr/>
        <p:nvPr/>
      </p:nvGrpSpPr>
      <p:grpSpPr>
        <a:xfrm>
          <a:off x="0" y="0"/>
          <a:ext cx="0" cy="0"/>
          <a:chOff x="0" y="0"/>
          <a:chExt cx="0" cy="0"/>
        </a:xfrm>
      </p:grpSpPr>
      <p:sp>
        <p:nvSpPr>
          <p:cNvPr id="157" name="Google Shape;157;g278ca3fc6d9_0_298"/>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g278ca3fc6d9_0_298"/>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59" name="Google Shape;159;g278ca3fc6d9_0_298"/>
          <p:cNvSpPr>
            <a:spLocks noGrp="1"/>
          </p:cNvSpPr>
          <p:nvPr>
            <p:ph type="chart" idx="2"/>
          </p:nvPr>
        </p:nvSpPr>
        <p:spPr>
          <a:xfrm>
            <a:off x="360363" y="1368000"/>
            <a:ext cx="11518800" cy="468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0" name="Google Shape;160;g278ca3fc6d9_0_298"/>
          <p:cNvSpPr/>
          <p:nvPr/>
        </p:nvSpPr>
        <p:spPr>
          <a:xfrm>
            <a:off x="1" y="1296000"/>
            <a:ext cx="12188700"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g278ca3fc6d9_0_298"/>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62" name="Google Shape;162;g278ca3fc6d9_0_298"/>
          <p:cNvSpPr txBox="1">
            <a:spLocks noGrp="1"/>
          </p:cNvSpPr>
          <p:nvPr>
            <p:ph type="body" idx="3"/>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63" name="Google Shape;163;g278ca3fc6d9_0_298"/>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folie">
  <p:cSld name="1_Standardfolie">
    <p:spTree>
      <p:nvGrpSpPr>
        <p:cNvPr id="1" name="Shape 25"/>
        <p:cNvGrpSpPr/>
        <p:nvPr/>
      </p:nvGrpSpPr>
      <p:grpSpPr>
        <a:xfrm>
          <a:off x="0" y="0"/>
          <a:ext cx="0" cy="0"/>
          <a:chOff x="0" y="0"/>
          <a:chExt cx="0" cy="0"/>
        </a:xfrm>
      </p:grpSpPr>
      <p:sp>
        <p:nvSpPr>
          <p:cNvPr id="26" name="Google Shape;26;p12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7" name="Google Shape;27;p12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25"/>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2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0" name="Google Shape;30;p12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 name="Google Shape;31;p12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2">
    <p:spTree>
      <p:nvGrpSpPr>
        <p:cNvPr id="1" name="Shape 164"/>
        <p:cNvGrpSpPr/>
        <p:nvPr/>
      </p:nvGrpSpPr>
      <p:grpSpPr>
        <a:xfrm>
          <a:off x="0" y="0"/>
          <a:ext cx="0" cy="0"/>
          <a:chOff x="0" y="0"/>
          <a:chExt cx="0" cy="0"/>
        </a:xfrm>
      </p:grpSpPr>
      <p:sp>
        <p:nvSpPr>
          <p:cNvPr id="165" name="Google Shape;165;g278ca3fc6d9_0_306"/>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g278ca3fc6d9_0_306"/>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67" name="Google Shape;167;g278ca3fc6d9_0_306"/>
          <p:cNvSpPr>
            <a:spLocks noGrp="1"/>
          </p:cNvSpPr>
          <p:nvPr>
            <p:ph type="chart" idx="2"/>
          </p:nvPr>
        </p:nvSpPr>
        <p:spPr>
          <a:xfrm>
            <a:off x="5400009" y="1367999"/>
            <a:ext cx="6401100" cy="468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8" name="Google Shape;168;g278ca3fc6d9_0_306"/>
          <p:cNvSpPr/>
          <p:nvPr/>
        </p:nvSpPr>
        <p:spPr>
          <a:xfrm>
            <a:off x="1" y="1296000"/>
            <a:ext cx="12188700"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g278ca3fc6d9_0_306"/>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70" name="Google Shape;170;g278ca3fc6d9_0_306"/>
          <p:cNvSpPr txBox="1">
            <a:spLocks noGrp="1"/>
          </p:cNvSpPr>
          <p:nvPr>
            <p:ph type="body" idx="3"/>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71" name="Google Shape;171;g278ca3fc6d9_0_306"/>
          <p:cNvSpPr txBox="1">
            <a:spLocks noGrp="1"/>
          </p:cNvSpPr>
          <p:nvPr>
            <p:ph type="body" idx="4"/>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72" name="Google Shape;172;g278ca3fc6d9_0_306"/>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ndardfolie Abbildung 1">
  <p:cSld name="Abbildung Bild">
    <p:spTree>
      <p:nvGrpSpPr>
        <p:cNvPr id="1" name="Shape 32"/>
        <p:cNvGrpSpPr/>
        <p:nvPr/>
      </p:nvGrpSpPr>
      <p:grpSpPr>
        <a:xfrm>
          <a:off x="0" y="0"/>
          <a:ext cx="0" cy="0"/>
          <a:chOff x="0" y="0"/>
          <a:chExt cx="0" cy="0"/>
        </a:xfrm>
      </p:grpSpPr>
      <p:sp>
        <p:nvSpPr>
          <p:cNvPr id="33" name="Google Shape;33;g278ca3fc6d9_0_1022"/>
          <p:cNvSpPr txBox="1">
            <a:spLocks noGrp="1"/>
          </p:cNvSpPr>
          <p:nvPr>
            <p:ph type="title"/>
          </p:nvPr>
        </p:nvSpPr>
        <p:spPr>
          <a:xfrm>
            <a:off x="359999"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g278ca3fc6d9_0_1022"/>
          <p:cNvSpPr>
            <a:spLocks noGrp="1"/>
          </p:cNvSpPr>
          <p:nvPr>
            <p:ph type="pic" idx="2"/>
          </p:nvPr>
        </p:nvSpPr>
        <p:spPr>
          <a:xfrm>
            <a:off x="360363" y="1368000"/>
            <a:ext cx="11518800" cy="4680000"/>
          </a:xfrm>
          <a:prstGeom prst="rect">
            <a:avLst/>
          </a:prstGeom>
          <a:noFill/>
          <a:ln>
            <a:noFill/>
          </a:ln>
        </p:spPr>
      </p:sp>
      <p:sp>
        <p:nvSpPr>
          <p:cNvPr id="35" name="Google Shape;35;g278ca3fc6d9_0_1022"/>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36" name="Google Shape;36;g278ca3fc6d9_0_1022"/>
          <p:cNvSpPr/>
          <p:nvPr/>
        </p:nvSpPr>
        <p:spPr>
          <a:xfrm>
            <a:off x="1" y="1296000"/>
            <a:ext cx="12188700"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g278ca3fc6d9_0_1022"/>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8" name="Google Shape;38;g278ca3fc6d9_0_1022"/>
          <p:cNvSpPr txBox="1">
            <a:spLocks noGrp="1"/>
          </p:cNvSpPr>
          <p:nvPr>
            <p:ph type="body" idx="3"/>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9" name="Google Shape;39;g278ca3fc6d9_0_1022"/>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ndardfolie 1">
  <p:cSld name="Standardfolie">
    <p:spTree>
      <p:nvGrpSpPr>
        <p:cNvPr id="1" name="Shape 40"/>
        <p:cNvGrpSpPr/>
        <p:nvPr/>
      </p:nvGrpSpPr>
      <p:grpSpPr>
        <a:xfrm>
          <a:off x="0" y="0"/>
          <a:ext cx="0" cy="0"/>
          <a:chOff x="0" y="0"/>
          <a:chExt cx="0" cy="0"/>
        </a:xfrm>
      </p:grpSpPr>
      <p:sp>
        <p:nvSpPr>
          <p:cNvPr id="41" name="Google Shape;41;g278ca3fc6d9_0_766"/>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42" name="Google Shape;42;g278ca3fc6d9_0_766"/>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g278ca3fc6d9_0_766"/>
          <p:cNvSpPr/>
          <p:nvPr/>
        </p:nvSpPr>
        <p:spPr>
          <a:xfrm>
            <a:off x="1" y="1296000"/>
            <a:ext cx="12188700"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g278ca3fc6d9_0_766"/>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5" name="Google Shape;45;g278ca3fc6d9_0_766"/>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6" name="Google Shape;46;g278ca3fc6d9_0_766"/>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andardfolie 2">
  <p:cSld name="Standart Text - lleer">
    <p:spTree>
      <p:nvGrpSpPr>
        <p:cNvPr id="1" name="Shape 47"/>
        <p:cNvGrpSpPr/>
        <p:nvPr/>
      </p:nvGrpSpPr>
      <p:grpSpPr>
        <a:xfrm>
          <a:off x="0" y="0"/>
          <a:ext cx="0" cy="0"/>
          <a:chOff x="0" y="0"/>
          <a:chExt cx="0" cy="0"/>
        </a:xfrm>
      </p:grpSpPr>
      <p:sp>
        <p:nvSpPr>
          <p:cNvPr id="48" name="Google Shape;48;g278ca3fc6d9_0_842"/>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49" name="Google Shape;49;g278ca3fc6d9_0_84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g278ca3fc6d9_0_842"/>
          <p:cNvSpPr/>
          <p:nvPr/>
        </p:nvSpPr>
        <p:spPr>
          <a:xfrm>
            <a:off x="1" y="1296000"/>
            <a:ext cx="12188700"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g278ca3fc6d9_0_842"/>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2" name="Google Shape;52;g278ca3fc6d9_0_842"/>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3" name="Google Shape;53;g278ca3fc6d9_0_842"/>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
        <p:nvSpPr>
          <p:cNvPr id="54" name="Google Shape;54;g278ca3fc6d9_0_842"/>
          <p:cNvSpPr txBox="1">
            <a:spLocks noGrp="1"/>
          </p:cNvSpPr>
          <p:nvPr>
            <p:ph type="body" idx="3"/>
          </p:nvPr>
        </p:nvSpPr>
        <p:spPr>
          <a:xfrm>
            <a:off x="360001" y="1465263"/>
            <a:ext cx="5871000" cy="46560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4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andardfolie Abbildung">
  <p:cSld name="Abbildung Graphik">
    <p:spTree>
      <p:nvGrpSpPr>
        <p:cNvPr id="1" name="Shape 55"/>
        <p:cNvGrpSpPr/>
        <p:nvPr/>
      </p:nvGrpSpPr>
      <p:grpSpPr>
        <a:xfrm>
          <a:off x="0" y="0"/>
          <a:ext cx="0" cy="0"/>
          <a:chOff x="0" y="0"/>
          <a:chExt cx="0" cy="0"/>
        </a:xfrm>
      </p:grpSpPr>
      <p:sp>
        <p:nvSpPr>
          <p:cNvPr id="56" name="Google Shape;56;g13c3dcbfdba_0_38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g13c3dcbfdba_0_38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58" name="Google Shape;58;g13c3dcbfdba_0_382"/>
          <p:cNvSpPr>
            <a:spLocks noGrp="1"/>
          </p:cNvSpPr>
          <p:nvPr>
            <p:ph type="chart" idx="2"/>
          </p:nvPr>
        </p:nvSpPr>
        <p:spPr>
          <a:xfrm>
            <a:off x="360363" y="1368000"/>
            <a:ext cx="11518900"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 name="Google Shape;59;g13c3dcbfdba_0_38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g13c3dcbfdba_0_38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1" name="Google Shape;61;g13c3dcbfdba_0_382"/>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2" name="Google Shape;62;g13c3dcbfdba_0_38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p:spTree>
      <p:nvGrpSpPr>
        <p:cNvPr id="1" name="Shape 63"/>
        <p:cNvGrpSpPr/>
        <p:nvPr/>
      </p:nvGrpSpPr>
      <p:grpSpPr>
        <a:xfrm>
          <a:off x="0" y="0"/>
          <a:ext cx="0" cy="0"/>
          <a:chOff x="0" y="0"/>
          <a:chExt cx="0" cy="0"/>
        </a:xfrm>
      </p:grpSpPr>
      <p:sp>
        <p:nvSpPr>
          <p:cNvPr id="64" name="Google Shape;64;p12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22"/>
          <p:cNvSpPr>
            <a:spLocks noGrp="1"/>
          </p:cNvSpPr>
          <p:nvPr>
            <p:ph type="pic" idx="2"/>
          </p:nvPr>
        </p:nvSpPr>
        <p:spPr>
          <a:xfrm>
            <a:off x="5400009" y="1367999"/>
            <a:ext cx="6480000" cy="4680000"/>
          </a:xfrm>
          <a:prstGeom prst="rect">
            <a:avLst/>
          </a:prstGeom>
          <a:noFill/>
          <a:ln>
            <a:noFill/>
          </a:ln>
        </p:spPr>
      </p:sp>
      <p:sp>
        <p:nvSpPr>
          <p:cNvPr id="66" name="Google Shape;66;p12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7" name="Google Shape;67;p12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122"/>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9" name="Google Shape;69;p122"/>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0" name="Google Shape;70;p122"/>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1" name="Google Shape;71;p12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72"/>
        <p:cNvGrpSpPr/>
        <p:nvPr/>
      </p:nvGrpSpPr>
      <p:grpSpPr>
        <a:xfrm>
          <a:off x="0" y="0"/>
          <a:ext cx="0" cy="0"/>
          <a:chOff x="0" y="0"/>
          <a:chExt cx="0" cy="0"/>
        </a:xfrm>
      </p:grpSpPr>
      <p:sp>
        <p:nvSpPr>
          <p:cNvPr id="73" name="Google Shape;73;p37"/>
          <p:cNvSpPr txBox="1">
            <a:spLocks noGrp="1"/>
          </p:cNvSpPr>
          <p:nvPr>
            <p:ph type="title"/>
          </p:nvPr>
        </p:nvSpPr>
        <p:spPr>
          <a:xfrm>
            <a:off x="360000" y="180000"/>
            <a:ext cx="9115940" cy="1080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5" name="Google Shape;75;p37"/>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76" name="Google Shape;76;p37"/>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77"/>
        <p:cNvGrpSpPr/>
        <p:nvPr/>
      </p:nvGrpSpPr>
      <p:grpSpPr>
        <a:xfrm>
          <a:off x="0" y="0"/>
          <a:ext cx="0" cy="0"/>
          <a:chOff x="0" y="0"/>
          <a:chExt cx="0" cy="0"/>
        </a:xfrm>
      </p:grpSpPr>
      <p:sp>
        <p:nvSpPr>
          <p:cNvPr id="78" name="Google Shape;78;p3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9" name="Google Shape;79;p39"/>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80" name="Google Shape;80;p39"/>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theme" Target="../theme/theme2.xml"/><Relationship Id="rId9" Type="http://schemas.openxmlformats.org/officeDocument/2006/relationships/image" Target="../media/image1.png"/><Relationship Id="rId1" Type="http://schemas.openxmlformats.org/officeDocument/2006/relationships/slideLayout" Target="../slideLayouts/slideLayout14.xml"/><Relationship Id="rId2"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10"/>
          <p:cNvSpPr txBox="1">
            <a:spLocks noGrp="1"/>
          </p:cNvSpPr>
          <p:nvPr>
            <p:ph type="title"/>
          </p:nvPr>
        </p:nvSpPr>
        <p:spPr>
          <a:xfrm>
            <a:off x="360000" y="180000"/>
            <a:ext cx="9115940" cy="1080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10"/>
          <p:cNvSpPr txBox="1">
            <a:spLocks noGrp="1"/>
          </p:cNvSpPr>
          <p:nvPr>
            <p:ph type="body" idx="1"/>
          </p:nvPr>
        </p:nvSpPr>
        <p:spPr>
          <a:xfrm>
            <a:off x="360000" y="1440000"/>
            <a:ext cx="115200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10"/>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4" name="Google Shape;14;p110"/>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endParaRPr/>
          </a:p>
        </p:txBody>
      </p:sp>
      <p:pic>
        <p:nvPicPr>
          <p:cNvPr id="15" name="Google Shape;15;p110"/>
          <p:cNvPicPr preferRelativeResize="0"/>
          <p:nvPr/>
        </p:nvPicPr>
        <p:blipFill rotWithShape="1">
          <a:blip r:embed="rId15">
            <a:alphaModFix/>
          </a:blip>
          <a:srcRect/>
          <a:stretch/>
        </p:blipFill>
        <p:spPr>
          <a:xfrm>
            <a:off x="9573491" y="222778"/>
            <a:ext cx="2306509" cy="10372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09" name="Google Shape;109;g278ca3fc6d9_0_250"/>
          <p:cNvSpPr/>
          <p:nvPr/>
        </p:nvSpPr>
        <p:spPr>
          <a:xfrm>
            <a:off x="0" y="6176963"/>
            <a:ext cx="12192000" cy="681000"/>
          </a:xfrm>
          <a:prstGeom prst="rect">
            <a:avLst/>
          </a:prstGeom>
          <a:gradFill>
            <a:gsLst>
              <a:gs pos="0">
                <a:srgbClr val="00B050"/>
              </a:gs>
              <a:gs pos="49000">
                <a:srgbClr val="FF0000"/>
              </a:gs>
              <a:gs pos="100000">
                <a:srgbClr val="01A0D6"/>
              </a:gs>
            </a:gsLst>
            <a:lin ang="0" scaled="0"/>
          </a:gra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0" name="Google Shape;110;g278ca3fc6d9_0_250"/>
          <p:cNvSpPr txBox="1">
            <a:spLocks noGrp="1"/>
          </p:cNvSpPr>
          <p:nvPr>
            <p:ph type="title"/>
          </p:nvPr>
        </p:nvSpPr>
        <p:spPr>
          <a:xfrm>
            <a:off x="360000" y="180000"/>
            <a:ext cx="9115800" cy="1080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1" name="Google Shape;111;g278ca3fc6d9_0_250"/>
          <p:cNvSpPr txBox="1">
            <a:spLocks noGrp="1"/>
          </p:cNvSpPr>
          <p:nvPr>
            <p:ph type="body" idx="1"/>
          </p:nvPr>
        </p:nvSpPr>
        <p:spPr>
          <a:xfrm>
            <a:off x="360000" y="1440000"/>
            <a:ext cx="115200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 name="Google Shape;112;g278ca3fc6d9_0_250"/>
          <p:cNvSpPr txBox="1">
            <a:spLocks noGrp="1"/>
          </p:cNvSpPr>
          <p:nvPr>
            <p:ph type="sldNum" idx="12"/>
          </p:nvPr>
        </p:nvSpPr>
        <p:spPr>
          <a:xfrm>
            <a:off x="1" y="6258560"/>
            <a:ext cx="619500" cy="563700"/>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13" name="Google Shape;113;g278ca3fc6d9_0_250"/>
          <p:cNvSpPr txBox="1">
            <a:spLocks noGrp="1"/>
          </p:cNvSpPr>
          <p:nvPr>
            <p:ph type="ftr" idx="11"/>
          </p:nvPr>
        </p:nvSpPr>
        <p:spPr>
          <a:xfrm>
            <a:off x="720592" y="6258560"/>
            <a:ext cx="2541000" cy="5637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endParaRPr/>
          </a:p>
        </p:txBody>
      </p:sp>
      <p:pic>
        <p:nvPicPr>
          <p:cNvPr id="114" name="Google Shape;114;g278ca3fc6d9_0_250"/>
          <p:cNvPicPr preferRelativeResize="0"/>
          <p:nvPr/>
        </p:nvPicPr>
        <p:blipFill rotWithShape="1">
          <a:blip r:embed="rId9">
            <a:alphaModFix/>
          </a:blip>
          <a:srcRect/>
          <a:stretch/>
        </p:blipFill>
        <p:spPr>
          <a:xfrm>
            <a:off x="9573491" y="222778"/>
            <a:ext cx="2306508" cy="103722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zt.de/" TargetMode="External"/><Relationship Id="rId4" Type="http://schemas.openxmlformats.org/officeDocument/2006/relationships/hyperlink" Target="mailto:v.handke@izt.de" TargetMode="External"/><Relationship Id="rId5"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 Id="rId11"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jpg"/><Relationship Id="rId4" Type="http://schemas.openxmlformats.org/officeDocument/2006/relationships/image" Target="../media/image35.jpg"/><Relationship Id="rId5" Type="http://schemas.openxmlformats.org/officeDocument/2006/relationships/image" Target="../media/image36.jpg"/><Relationship Id="rId6" Type="http://schemas.openxmlformats.org/officeDocument/2006/relationships/image" Target="../media/image37.png"/><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 Id="rId3" Type="http://schemas.openxmlformats.org/officeDocument/2006/relationships/image" Target="../media/image3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39.jpg"/></Relationships>
</file>

<file path=ppt/slides/_rels/slide24.xml.rels><?xml version="1.0" encoding="UTF-8" standalone="yes"?>
<Relationships xmlns="http://schemas.openxmlformats.org/package/2006/relationships"><Relationship Id="rId3" Type="http://schemas.openxmlformats.org/officeDocument/2006/relationships/image" Target="../media/image39.jpg"/><Relationship Id="rId4" Type="http://schemas.openxmlformats.org/officeDocument/2006/relationships/image" Target="../media/image40.emf"/><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8"/>
          <p:cNvSpPr txBox="1">
            <a:spLocks noGrp="1"/>
          </p:cNvSpPr>
          <p:nvPr>
            <p:ph type="ctrTitle"/>
          </p:nvPr>
        </p:nvSpPr>
        <p:spPr>
          <a:xfrm>
            <a:off x="312928" y="836579"/>
            <a:ext cx="8278368" cy="2673384"/>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SzPct val="92592"/>
              <a:buNone/>
            </a:pPr>
            <a:r>
              <a:rPr lang="de-DE" b="1"/>
              <a:t>Werkzeugmechaniker_in</a:t>
            </a:r>
            <a:br>
              <a:rPr lang="de-DE" b="1"/>
            </a:br>
            <a:r>
              <a:rPr lang="de-DE" b="1"/>
              <a:t>Fertigungsmechaniker_in</a:t>
            </a:r>
            <a:br>
              <a:rPr lang="de-DE" b="1"/>
            </a:br>
            <a:r>
              <a:rPr lang="de-DE" b="1"/>
              <a:t>Feinwerkmechaniker_in</a:t>
            </a:r>
            <a:br>
              <a:rPr lang="de-DE" b="1"/>
            </a:br>
            <a:r>
              <a:rPr lang="de-DE" b="1"/>
              <a:t>Fachkraft Metalltechnik</a:t>
            </a:r>
            <a:endParaRPr b="1"/>
          </a:p>
        </p:txBody>
      </p:sp>
      <p:sp>
        <p:nvSpPr>
          <p:cNvPr id="179" name="Google Shape;179;p38"/>
          <p:cNvSpPr txBox="1">
            <a:spLocks noGrp="1"/>
          </p:cNvSpPr>
          <p:nvPr>
            <p:ph type="subTitle" idx="1"/>
          </p:nvPr>
        </p:nvSpPr>
        <p:spPr>
          <a:xfrm>
            <a:off x="309691" y="4048532"/>
            <a:ext cx="8278368" cy="1244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800"/>
              <a:buNone/>
            </a:pPr>
            <a:r>
              <a:rPr lang="de-DE"/>
              <a:t>Folien zur Diskussion von Zielkonflikten </a:t>
            </a:r>
            <a:br>
              <a:rPr lang="de-DE"/>
            </a:br>
            <a:r>
              <a:rPr lang="de-DE"/>
              <a:t>im Werkzeugbau und Metallbereich</a:t>
            </a:r>
            <a:endParaRPr/>
          </a:p>
        </p:txBody>
      </p:sp>
      <p:sp>
        <p:nvSpPr>
          <p:cNvPr id="180" name="Google Shape;180;p38"/>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a:t>
            </a:fld>
            <a:endParaRPr/>
          </a:p>
        </p:txBody>
      </p:sp>
      <p:sp>
        <p:nvSpPr>
          <p:cNvPr id="181" name="Google Shape;181;p38"/>
          <p:cNvSpPr txBox="1">
            <a:spLocks noGrp="1"/>
          </p:cNvSpPr>
          <p:nvPr>
            <p:ph type="body" idx="4"/>
          </p:nvPr>
        </p:nvSpPr>
        <p:spPr>
          <a:xfrm>
            <a:off x="8961121" y="4531540"/>
            <a:ext cx="2811780" cy="1523185"/>
          </a:xfrm>
          <a:prstGeom prst="rect">
            <a:avLst/>
          </a:prstGeom>
          <a:noFill/>
          <a:ln>
            <a:noFill/>
          </a:ln>
        </p:spPr>
        <p:txBody>
          <a:bodyPr spcFirstLastPara="1" wrap="square" lIns="91425" tIns="45700" rIns="91425" bIns="45700" anchor="t" anchorCtr="0">
            <a:normAutofit fontScale="85000" lnSpcReduction="10000"/>
          </a:bodyPr>
          <a:lstStyle/>
          <a:p>
            <a:pPr marL="50800" lvl="0" indent="0" algn="l" rtl="0">
              <a:lnSpc>
                <a:spcPct val="90000"/>
              </a:lnSpc>
              <a:spcBef>
                <a:spcPts val="1000"/>
              </a:spcBef>
              <a:spcAft>
                <a:spcPts val="0"/>
              </a:spcAft>
              <a:buSzPct val="248886"/>
              <a:buNone/>
            </a:pPr>
            <a:r>
              <a:rPr lang="de-DE" dirty="0"/>
              <a:t>IZT – Institut für Zukunftsstudien und Technologiebewertung</a:t>
            </a:r>
            <a:endParaRPr dirty="0"/>
          </a:p>
          <a:p>
            <a:pPr marL="50800" lvl="0" indent="0" algn="l" rtl="0">
              <a:lnSpc>
                <a:spcPct val="90000"/>
              </a:lnSpc>
              <a:spcBef>
                <a:spcPts val="1000"/>
              </a:spcBef>
              <a:spcAft>
                <a:spcPts val="0"/>
              </a:spcAft>
              <a:buSzPct val="248886"/>
              <a:buNone/>
            </a:pPr>
            <a:r>
              <a:rPr lang="de-DE" dirty="0"/>
              <a:t>Schopenhauerstraße 26; 14129 Berlin; </a:t>
            </a:r>
            <a:r>
              <a:rPr lang="de-DE" u="sng" dirty="0">
                <a:solidFill>
                  <a:schemeClr val="hlink"/>
                </a:solidFill>
                <a:hlinkClick r:id="rId3"/>
              </a:rPr>
              <a:t>www.izt.de</a:t>
            </a:r>
            <a:endParaRPr dirty="0"/>
          </a:p>
          <a:p>
            <a:pPr marL="50800" lvl="0" indent="0" algn="l" rtl="0">
              <a:lnSpc>
                <a:spcPct val="90000"/>
              </a:lnSpc>
              <a:spcBef>
                <a:spcPts val="1000"/>
              </a:spcBef>
              <a:spcAft>
                <a:spcPts val="0"/>
              </a:spcAft>
              <a:buSzPct val="248886"/>
              <a:buNone/>
            </a:pPr>
            <a:r>
              <a:rPr lang="de-DE" dirty="0"/>
              <a:t>Volker Handke </a:t>
            </a:r>
            <a:r>
              <a:rPr lang="de-DE" dirty="0">
                <a:hlinkClick r:id="rId4"/>
              </a:rPr>
              <a:t>v.handke@izt.de</a:t>
            </a:r>
            <a:r>
              <a:rPr lang="de-DE" dirty="0"/>
              <a:t> </a:t>
            </a:r>
            <a:endParaRPr dirty="0"/>
          </a:p>
        </p:txBody>
      </p:sp>
      <p:pic>
        <p:nvPicPr>
          <p:cNvPr id="182" name="Google Shape;182;p38"/>
          <p:cNvPicPr preferRelativeResize="0"/>
          <p:nvPr/>
        </p:nvPicPr>
        <p:blipFill rotWithShape="1">
          <a:blip r:embed="rId5">
            <a:alphaModFix/>
          </a:blip>
          <a:srcRect r="9867"/>
          <a:stretch/>
        </p:blipFill>
        <p:spPr>
          <a:xfrm>
            <a:off x="8922657" y="3357103"/>
            <a:ext cx="2850243" cy="1244600"/>
          </a:xfrm>
          <a:prstGeom prst="rect">
            <a:avLst/>
          </a:prstGeom>
          <a:noFill/>
          <a:ln>
            <a:noFill/>
          </a:ln>
        </p:spPr>
      </p:pic>
      <p:sp>
        <p:nvSpPr>
          <p:cNvPr id="183" name="Google Shape;183;p38"/>
          <p:cNvSpPr txBox="1"/>
          <p:nvPr/>
        </p:nvSpPr>
        <p:spPr>
          <a:xfrm>
            <a:off x="444200" y="6224222"/>
            <a:ext cx="2541000" cy="443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rgbClr val="FFFFFF"/>
                </a:solidFill>
                <a:latin typeface="Trebuchet MS"/>
                <a:ea typeface="Trebuchet MS"/>
                <a:cs typeface="Trebuchet MS"/>
                <a:sym typeface="Trebuchet MS"/>
              </a:rPr>
              <a:t>Volker Handke </a:t>
            </a:r>
            <a:endParaRPr sz="1200" b="0" i="0" u="none" strike="noStrike" cap="none" dirty="0">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rgbClr val="FFFFFF"/>
                </a:solidFill>
                <a:latin typeface="Trebuchet MS"/>
                <a:ea typeface="Trebuchet MS"/>
                <a:cs typeface="Trebuchet MS"/>
                <a:sym typeface="Trebuchet MS"/>
              </a:rPr>
              <a:t>Die Projektagentur BBNE</a:t>
            </a:r>
            <a:endParaRPr sz="1200" b="0" i="0" u="none" strike="noStrike" cap="none" dirty="0">
              <a:solidFill>
                <a:srgbClr val="FFFFFF"/>
              </a:solidFill>
              <a:latin typeface="Trebuchet MS"/>
              <a:ea typeface="Trebuchet MS"/>
              <a:cs typeface="Trebuchet MS"/>
              <a:sym typeface="Trebuchet MS"/>
            </a:endParaRPr>
          </a:p>
        </p:txBody>
      </p:sp>
      <p:sp>
        <p:nvSpPr>
          <p:cNvPr id="184" name="Google Shape;184;p38"/>
          <p:cNvSpPr txBox="1">
            <a:spLocks noGrp="1"/>
          </p:cNvSpPr>
          <p:nvPr>
            <p:ph type="body" idx="4"/>
          </p:nvPr>
        </p:nvSpPr>
        <p:spPr>
          <a:xfrm>
            <a:off x="2860250" y="6254500"/>
            <a:ext cx="54777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90000"/>
              </a:lnSpc>
              <a:spcBef>
                <a:spcPts val="0"/>
              </a:spcBef>
              <a:spcAft>
                <a:spcPts val="0"/>
              </a:spcAft>
              <a:buClr>
                <a:srgbClr val="888888"/>
              </a:buClr>
              <a:buSzPts val="930"/>
              <a:buNone/>
            </a:pPr>
            <a:r>
              <a:rPr lang="de-DE" sz="1200" dirty="0">
                <a:solidFill>
                  <a:schemeClr val="lt1"/>
                </a:solidFill>
                <a:latin typeface="Trebuchet MS"/>
                <a:ea typeface="Trebuchet MS"/>
                <a:cs typeface="Trebuchet MS"/>
                <a:sym typeface="Trebuchet MS"/>
              </a:rPr>
              <a:t>Werkzeug-, Fertigungs- und Feinwerkmechaniker und FK Metalltechnik</a:t>
            </a:r>
            <a:endParaRPr sz="1200" dirty="0">
              <a:solidFill>
                <a:schemeClr val="lt1"/>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278ca3fc6d9_0_545"/>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10</a:t>
            </a:fld>
            <a:endParaRPr/>
          </a:p>
        </p:txBody>
      </p:sp>
      <p:sp>
        <p:nvSpPr>
          <p:cNvPr id="314" name="Google Shape;314;g278ca3fc6d9_0_54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Metallberufe</a:t>
            </a:r>
            <a:r>
              <a:rPr lang="de-DE">
                <a:latin typeface="Trebuchet MS"/>
                <a:ea typeface="Trebuchet MS"/>
                <a:cs typeface="Trebuchet MS"/>
                <a:sym typeface="Trebuchet MS"/>
              </a:rPr>
              <a:t> und Rohstoffe:</a:t>
            </a:r>
            <a:br>
              <a:rPr lang="de-DE">
                <a:latin typeface="Trebuchet MS"/>
                <a:ea typeface="Trebuchet MS"/>
                <a:cs typeface="Trebuchet MS"/>
                <a:sym typeface="Trebuchet MS"/>
              </a:rPr>
            </a:br>
            <a:r>
              <a:rPr lang="de-DE">
                <a:latin typeface="Trebuchet MS"/>
                <a:ea typeface="Trebuchet MS"/>
                <a:cs typeface="Trebuchet MS"/>
                <a:sym typeface="Trebuchet MS"/>
              </a:rPr>
              <a:t>Technologie-Entwicklung und Metallverbrauch</a:t>
            </a:r>
            <a:endParaRPr>
              <a:latin typeface="Trebuchet MS"/>
              <a:ea typeface="Trebuchet MS"/>
              <a:cs typeface="Trebuchet MS"/>
              <a:sym typeface="Trebuchet MS"/>
            </a:endParaRPr>
          </a:p>
        </p:txBody>
      </p:sp>
      <p:sp>
        <p:nvSpPr>
          <p:cNvPr id="315" name="Google Shape;315;g278ca3fc6d9_0_545"/>
          <p:cNvSpPr txBox="1">
            <a:spLocks noGrp="1"/>
          </p:cNvSpPr>
          <p:nvPr>
            <p:ph type="ftr" idx="11"/>
          </p:nvPr>
        </p:nvSpPr>
        <p:spPr>
          <a:xfrm>
            <a:off x="8785185" y="6258585"/>
            <a:ext cx="31158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latin typeface="Arial"/>
                <a:ea typeface="Arial"/>
                <a:cs typeface="Arial"/>
                <a:sym typeface="Arial"/>
              </a:rPr>
              <a:t>Quelle: Heinrich-Böll-Stiftung, 2017 </a:t>
            </a:r>
            <a:endParaRPr/>
          </a:p>
        </p:txBody>
      </p:sp>
      <p:sp>
        <p:nvSpPr>
          <p:cNvPr id="316" name="Google Shape;316;g278ca3fc6d9_0_545"/>
          <p:cNvSpPr/>
          <p:nvPr/>
        </p:nvSpPr>
        <p:spPr>
          <a:xfrm>
            <a:off x="7991375" y="1795535"/>
            <a:ext cx="3909600" cy="40740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36000" tIns="0" rIns="0" bIns="0" anchor="ctr" anchorCtr="0">
            <a:noAutofit/>
          </a:bodyPr>
          <a:lstStyle/>
          <a:p>
            <a:pPr marL="457200" marR="0" lvl="0" indent="-368300" algn="l" rtl="0">
              <a:lnSpc>
                <a:spcPct val="100000"/>
              </a:lnSpc>
              <a:spcBef>
                <a:spcPts val="0"/>
              </a:spcBef>
              <a:spcAft>
                <a:spcPts val="0"/>
              </a:spcAft>
              <a:buClr>
                <a:srgbClr val="FF0000"/>
              </a:buClr>
              <a:buSzPts val="2200"/>
              <a:buFont typeface="Trebuchet MS"/>
              <a:buChar char="●"/>
            </a:pPr>
            <a:r>
              <a:rPr lang="de-DE" sz="2200" b="1" i="0" u="none" strike="noStrike" cap="none">
                <a:solidFill>
                  <a:srgbClr val="FF0000"/>
                </a:solidFill>
                <a:latin typeface="Trebuchet MS"/>
                <a:ea typeface="Trebuchet MS"/>
                <a:cs typeface="Trebuchet MS"/>
                <a:sym typeface="Trebuchet MS"/>
              </a:rPr>
              <a:t>Welche Materialien werden in ihrem Unternehmen genutzt? </a:t>
            </a:r>
            <a:endParaRPr sz="2200" b="1" i="0" u="none" strike="noStrike" cap="none">
              <a:solidFill>
                <a:srgbClr val="FF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FF0000"/>
              </a:solidFill>
              <a:latin typeface="Trebuchet MS"/>
              <a:ea typeface="Trebuchet MS"/>
              <a:cs typeface="Trebuchet MS"/>
              <a:sym typeface="Trebuchet MS"/>
            </a:endParaRPr>
          </a:p>
          <a:p>
            <a:pPr marL="457200" marR="0" lvl="0" indent="-368300" algn="l" rtl="0">
              <a:lnSpc>
                <a:spcPct val="100000"/>
              </a:lnSpc>
              <a:spcBef>
                <a:spcPts val="0"/>
              </a:spcBef>
              <a:spcAft>
                <a:spcPts val="0"/>
              </a:spcAft>
              <a:buClr>
                <a:srgbClr val="FF0000"/>
              </a:buClr>
              <a:buSzPts val="2200"/>
              <a:buFont typeface="Trebuchet MS"/>
              <a:buChar char="●"/>
            </a:pPr>
            <a:r>
              <a:rPr lang="de-DE" sz="2200" b="1" i="0" u="none" strike="noStrike" cap="none">
                <a:solidFill>
                  <a:srgbClr val="FF0000"/>
                </a:solidFill>
                <a:latin typeface="Trebuchet MS"/>
                <a:ea typeface="Trebuchet MS"/>
                <a:cs typeface="Trebuchet MS"/>
                <a:sym typeface="Trebuchet MS"/>
              </a:rPr>
              <a:t>Wie ist die Entwicklung der Materialvielfalt und der Kosten im Laufe der Zeit?</a:t>
            </a:r>
            <a:endParaRPr sz="2200" b="1" i="0" u="none" strike="noStrike" cap="none">
              <a:solidFill>
                <a:srgbClr val="FF0000"/>
              </a:solidFill>
              <a:latin typeface="Arial"/>
              <a:ea typeface="Arial"/>
              <a:cs typeface="Arial"/>
              <a:sym typeface="Arial"/>
            </a:endParaRPr>
          </a:p>
        </p:txBody>
      </p:sp>
      <p:pic>
        <p:nvPicPr>
          <p:cNvPr id="317" name="Google Shape;317;g278ca3fc6d9_0_545"/>
          <p:cNvPicPr preferRelativeResize="0"/>
          <p:nvPr/>
        </p:nvPicPr>
        <p:blipFill rotWithShape="1">
          <a:blip r:embed="rId3">
            <a:alphaModFix/>
          </a:blip>
          <a:srcRect l="18424" t="28937" r="19307" b="16938"/>
          <a:stretch/>
        </p:blipFill>
        <p:spPr>
          <a:xfrm>
            <a:off x="278977" y="1339943"/>
            <a:ext cx="7661340" cy="4642904"/>
          </a:xfrm>
          <a:prstGeom prst="rect">
            <a:avLst/>
          </a:prstGeom>
          <a:noFill/>
          <a:ln>
            <a:noFill/>
          </a:ln>
        </p:spPr>
      </p:pic>
      <p:sp>
        <p:nvSpPr>
          <p:cNvPr id="318" name="Google Shape;318;g278ca3fc6d9_0_545"/>
          <p:cNvSpPr txBox="1">
            <a:spLocks noGrp="1"/>
          </p:cNvSpPr>
          <p:nvPr>
            <p:ph type="body" idx="1"/>
          </p:nvPr>
        </p:nvSpPr>
        <p:spPr>
          <a:xfrm>
            <a:off x="2860250" y="6254500"/>
            <a:ext cx="54777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90000"/>
              </a:lnSpc>
              <a:spcBef>
                <a:spcPts val="0"/>
              </a:spcBef>
              <a:spcAft>
                <a:spcPts val="0"/>
              </a:spcAft>
              <a:buClr>
                <a:srgbClr val="888888"/>
              </a:buClr>
              <a:buSzPts val="930"/>
              <a:buNone/>
            </a:pPr>
            <a:r>
              <a:rPr lang="de-DE" sz="1200" dirty="0">
                <a:solidFill>
                  <a:schemeClr val="lt1"/>
                </a:solidFill>
              </a:rPr>
              <a:t>Werkzeug-, Fertigungs- und Feinwerkmechaniker und FK Metalltechnik</a:t>
            </a:r>
            <a:endParaRPr sz="1200" dirty="0">
              <a:solidFill>
                <a:schemeClr val="lt1"/>
              </a:solidFill>
            </a:endParaRPr>
          </a:p>
        </p:txBody>
      </p:sp>
      <p:sp>
        <p:nvSpPr>
          <p:cNvPr id="319" name="Google Shape;319;g278ca3fc6d9_0_545"/>
          <p:cNvSpPr txBox="1"/>
          <p:nvPr/>
        </p:nvSpPr>
        <p:spPr>
          <a:xfrm>
            <a:off x="444200" y="6224222"/>
            <a:ext cx="2541000" cy="443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rgbClr val="FFFFFF"/>
                </a:solidFill>
                <a:latin typeface="Trebuchet MS"/>
                <a:ea typeface="Trebuchet MS"/>
                <a:cs typeface="Trebuchet MS"/>
                <a:sym typeface="Trebuchet MS"/>
              </a:rPr>
              <a:t>Volker Handke </a:t>
            </a:r>
            <a:endParaRPr sz="1200" b="0" i="0" u="none" strike="noStrike" cap="none" dirty="0">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rgbClr val="FFFFFF"/>
                </a:solidFill>
                <a:latin typeface="Trebuchet MS"/>
                <a:ea typeface="Trebuchet MS"/>
                <a:cs typeface="Trebuchet MS"/>
                <a:sym typeface="Trebuchet MS"/>
              </a:rPr>
              <a:t>Die Projektagentur BBNE</a:t>
            </a:r>
            <a:endParaRPr sz="1200" b="0" i="0" u="none" strike="noStrike" cap="none" dirty="0">
              <a:solidFill>
                <a:srgbClr val="FFFFFF"/>
              </a:solidFill>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278ca3fc6d9_0_614"/>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11</a:t>
            </a:fld>
            <a:endParaRPr/>
          </a:p>
        </p:txBody>
      </p:sp>
      <p:sp>
        <p:nvSpPr>
          <p:cNvPr id="326" name="Google Shape;326;g278ca3fc6d9_0_614"/>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Metallberufe</a:t>
            </a:r>
            <a:r>
              <a:rPr lang="de-DE">
                <a:latin typeface="Trebuchet MS"/>
                <a:ea typeface="Trebuchet MS"/>
                <a:cs typeface="Trebuchet MS"/>
                <a:sym typeface="Trebuchet MS"/>
              </a:rPr>
              <a:t> und Rohstoffe:</a:t>
            </a:r>
            <a:br>
              <a:rPr lang="de-DE">
                <a:latin typeface="Trebuchet MS"/>
                <a:ea typeface="Trebuchet MS"/>
                <a:cs typeface="Trebuchet MS"/>
                <a:sym typeface="Trebuchet MS"/>
              </a:rPr>
            </a:br>
            <a:r>
              <a:rPr lang="de-DE">
                <a:latin typeface="Trebuchet MS"/>
                <a:ea typeface="Trebuchet MS"/>
                <a:cs typeface="Trebuchet MS"/>
                <a:sym typeface="Trebuchet MS"/>
              </a:rPr>
              <a:t>Metallvorkommen an Land und im Meer</a:t>
            </a:r>
            <a:endParaRPr>
              <a:latin typeface="Trebuchet MS"/>
              <a:ea typeface="Trebuchet MS"/>
              <a:cs typeface="Trebuchet MS"/>
              <a:sym typeface="Trebuchet MS"/>
            </a:endParaRPr>
          </a:p>
        </p:txBody>
      </p:sp>
      <p:sp>
        <p:nvSpPr>
          <p:cNvPr id="327" name="Google Shape;327;g278ca3fc6d9_0_614"/>
          <p:cNvSpPr txBox="1">
            <a:spLocks noGrp="1"/>
          </p:cNvSpPr>
          <p:nvPr>
            <p:ph type="ftr" idx="11"/>
          </p:nvPr>
        </p:nvSpPr>
        <p:spPr>
          <a:xfrm>
            <a:off x="8942518" y="6258585"/>
            <a:ext cx="29586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latin typeface="Arial"/>
                <a:ea typeface="Arial"/>
                <a:cs typeface="Arial"/>
                <a:sym typeface="Arial"/>
              </a:rPr>
              <a:t>Quelle: Heinrich-Böll-Stiftung, 2017 </a:t>
            </a:r>
            <a:endParaRPr/>
          </a:p>
        </p:txBody>
      </p:sp>
      <p:sp>
        <p:nvSpPr>
          <p:cNvPr id="328" name="Google Shape;328;g278ca3fc6d9_0_614"/>
          <p:cNvSpPr/>
          <p:nvPr/>
        </p:nvSpPr>
        <p:spPr>
          <a:xfrm>
            <a:off x="5798925" y="2550952"/>
            <a:ext cx="6262500" cy="34317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36000" tIns="0" rIns="0" bIns="0" anchor="ctr" anchorCtr="0">
            <a:noAutofit/>
          </a:bodyPr>
          <a:lstStyle/>
          <a:p>
            <a:pPr marL="457200" marR="0" lvl="0" indent="-361950" algn="l" rtl="0">
              <a:lnSpc>
                <a:spcPct val="100000"/>
              </a:lnSpc>
              <a:spcBef>
                <a:spcPts val="0"/>
              </a:spcBef>
              <a:spcAft>
                <a:spcPts val="0"/>
              </a:spcAft>
              <a:buClr>
                <a:srgbClr val="FF0000"/>
              </a:buClr>
              <a:buSzPts val="2100"/>
              <a:buFont typeface="Trebuchet MS"/>
              <a:buChar char="●"/>
            </a:pPr>
            <a:r>
              <a:rPr lang="de-DE" sz="2100" b="1" i="0" u="none" strike="noStrike" cap="none">
                <a:solidFill>
                  <a:srgbClr val="FF0000"/>
                </a:solidFill>
                <a:latin typeface="Trebuchet MS"/>
                <a:ea typeface="Trebuchet MS"/>
                <a:cs typeface="Trebuchet MS"/>
                <a:sym typeface="Trebuchet MS"/>
              </a:rPr>
              <a:t>Woher stammen die Materialien, mit denen ihr Unternehmen umgeht? </a:t>
            </a:r>
            <a:endParaRPr sz="2100" b="1" i="0" u="none" strike="noStrike" cap="none">
              <a:solidFill>
                <a:srgbClr val="FF0000"/>
              </a:solidFill>
              <a:latin typeface="Trebuchet MS"/>
              <a:ea typeface="Trebuchet MS"/>
              <a:cs typeface="Trebuchet MS"/>
              <a:sym typeface="Trebuchet MS"/>
            </a:endParaRPr>
          </a:p>
          <a:p>
            <a:pPr marL="457200" marR="0" lvl="0" indent="-361950" algn="l" rtl="0">
              <a:lnSpc>
                <a:spcPct val="100000"/>
              </a:lnSpc>
              <a:spcBef>
                <a:spcPts val="0"/>
              </a:spcBef>
              <a:spcAft>
                <a:spcPts val="0"/>
              </a:spcAft>
              <a:buClr>
                <a:srgbClr val="FF0000"/>
              </a:buClr>
              <a:buSzPts val="2100"/>
              <a:buFont typeface="Trebuchet MS"/>
              <a:buChar char="●"/>
            </a:pPr>
            <a:r>
              <a:rPr lang="de-DE" sz="2100" b="1" i="0" u="none" strike="noStrike" cap="none">
                <a:solidFill>
                  <a:srgbClr val="FF0000"/>
                </a:solidFill>
                <a:latin typeface="Trebuchet MS"/>
                <a:ea typeface="Trebuchet MS"/>
                <a:cs typeface="Trebuchet MS"/>
                <a:sym typeface="Trebuchet MS"/>
              </a:rPr>
              <a:t>Welche Informationen hat das Unternehmen noch über die Lieferkette? </a:t>
            </a:r>
            <a:endParaRPr sz="2100" b="1" i="0" u="none" strike="noStrike" cap="none">
              <a:solidFill>
                <a:srgbClr val="FF0000"/>
              </a:solidFill>
              <a:latin typeface="Trebuchet MS"/>
              <a:ea typeface="Trebuchet MS"/>
              <a:cs typeface="Trebuchet MS"/>
              <a:sym typeface="Trebuchet MS"/>
            </a:endParaRPr>
          </a:p>
          <a:p>
            <a:pPr marL="457200" marR="0" lvl="0" indent="-361950" algn="l" rtl="0">
              <a:lnSpc>
                <a:spcPct val="100000"/>
              </a:lnSpc>
              <a:spcBef>
                <a:spcPts val="0"/>
              </a:spcBef>
              <a:spcAft>
                <a:spcPts val="0"/>
              </a:spcAft>
              <a:buClr>
                <a:srgbClr val="FF0000"/>
              </a:buClr>
              <a:buSzPts val="2100"/>
              <a:buFont typeface="Trebuchet MS"/>
              <a:buChar char="●"/>
            </a:pPr>
            <a:r>
              <a:rPr lang="de-DE" sz="2100" b="1" i="0" u="none" strike="noStrike" cap="none">
                <a:solidFill>
                  <a:srgbClr val="FF0000"/>
                </a:solidFill>
                <a:latin typeface="Trebuchet MS"/>
                <a:ea typeface="Trebuchet MS"/>
                <a:cs typeface="Trebuchet MS"/>
                <a:sym typeface="Trebuchet MS"/>
              </a:rPr>
              <a:t>Worauf wird beim Einkauf geachtet?</a:t>
            </a:r>
            <a:endParaRPr sz="1400" b="1" i="0" u="none" strike="noStrike" cap="none">
              <a:solidFill>
                <a:srgbClr val="FF0000"/>
              </a:solidFill>
              <a:latin typeface="Arial"/>
              <a:ea typeface="Arial"/>
              <a:cs typeface="Arial"/>
              <a:sym typeface="Arial"/>
            </a:endParaRPr>
          </a:p>
        </p:txBody>
      </p:sp>
      <p:pic>
        <p:nvPicPr>
          <p:cNvPr id="329" name="Google Shape;329;g278ca3fc6d9_0_614"/>
          <p:cNvPicPr preferRelativeResize="0"/>
          <p:nvPr/>
        </p:nvPicPr>
        <p:blipFill rotWithShape="1">
          <a:blip r:embed="rId3">
            <a:alphaModFix/>
          </a:blip>
          <a:srcRect l="46140" t="18371" r="11517" b="13586"/>
          <a:stretch/>
        </p:blipFill>
        <p:spPr>
          <a:xfrm>
            <a:off x="360000" y="1351334"/>
            <a:ext cx="5162309" cy="4666237"/>
          </a:xfrm>
          <a:prstGeom prst="rect">
            <a:avLst/>
          </a:prstGeom>
          <a:noFill/>
          <a:ln>
            <a:noFill/>
          </a:ln>
        </p:spPr>
      </p:pic>
      <p:sp>
        <p:nvSpPr>
          <p:cNvPr id="330" name="Google Shape;330;g278ca3fc6d9_0_614"/>
          <p:cNvSpPr txBox="1">
            <a:spLocks noGrp="1"/>
          </p:cNvSpPr>
          <p:nvPr>
            <p:ph type="body" idx="1"/>
          </p:nvPr>
        </p:nvSpPr>
        <p:spPr>
          <a:xfrm>
            <a:off x="2860250" y="6254500"/>
            <a:ext cx="54777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90000"/>
              </a:lnSpc>
              <a:spcBef>
                <a:spcPts val="0"/>
              </a:spcBef>
              <a:spcAft>
                <a:spcPts val="0"/>
              </a:spcAft>
              <a:buClr>
                <a:srgbClr val="888888"/>
              </a:buClr>
              <a:buSzPts val="930"/>
              <a:buNone/>
            </a:pPr>
            <a:r>
              <a:rPr lang="de-DE" sz="1200" dirty="0">
                <a:solidFill>
                  <a:schemeClr val="lt1"/>
                </a:solidFill>
              </a:rPr>
              <a:t>Werkzeug-, Fertigungs- und Feinwerkmechaniker und FK Metalltechnik</a:t>
            </a:r>
            <a:endParaRPr sz="1200" dirty="0">
              <a:solidFill>
                <a:schemeClr val="lt1"/>
              </a:solidFill>
            </a:endParaRPr>
          </a:p>
        </p:txBody>
      </p:sp>
      <p:sp>
        <p:nvSpPr>
          <p:cNvPr id="331" name="Google Shape;331;g278ca3fc6d9_0_614"/>
          <p:cNvSpPr txBox="1"/>
          <p:nvPr/>
        </p:nvSpPr>
        <p:spPr>
          <a:xfrm>
            <a:off x="444200" y="6224222"/>
            <a:ext cx="2541000" cy="443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rgbClr val="FFFFFF"/>
                </a:solidFill>
                <a:latin typeface="Trebuchet MS"/>
                <a:ea typeface="Trebuchet MS"/>
                <a:cs typeface="Trebuchet MS"/>
                <a:sym typeface="Trebuchet MS"/>
              </a:rPr>
              <a:t>Volker Handke </a:t>
            </a:r>
            <a:endParaRPr sz="1200" b="0" i="0" u="none" strike="noStrike" cap="none" dirty="0">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rgbClr val="FFFFFF"/>
                </a:solidFill>
                <a:latin typeface="Trebuchet MS"/>
                <a:ea typeface="Trebuchet MS"/>
                <a:cs typeface="Trebuchet MS"/>
                <a:sym typeface="Trebuchet MS"/>
              </a:rPr>
              <a:t>Die Projektagentur BBNE</a:t>
            </a:r>
            <a:endParaRPr sz="1200" b="0" i="0" u="none" strike="noStrike" cap="none" dirty="0">
              <a:solidFill>
                <a:srgbClr val="FFFFFF"/>
              </a:solidFill>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g278ca3fc6d9_0_683"/>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sz="1200" b="0" i="0" u="none" strike="noStrike" cap="none">
                <a:solidFill>
                  <a:srgbClr val="FFFFFF"/>
                </a:solidFill>
                <a:latin typeface="Trebuchet MS"/>
                <a:ea typeface="Trebuchet MS"/>
                <a:cs typeface="Trebuchet MS"/>
                <a:sym typeface="Trebuchet MS"/>
              </a:rPr>
              <a:t>12</a:t>
            </a:fld>
            <a:endParaRPr sz="1200" b="0" i="0" u="none" strike="noStrike" cap="none">
              <a:solidFill>
                <a:srgbClr val="FFFFFF"/>
              </a:solidFill>
              <a:latin typeface="Trebuchet MS"/>
              <a:ea typeface="Trebuchet MS"/>
              <a:cs typeface="Trebuchet MS"/>
              <a:sym typeface="Trebuchet MS"/>
            </a:endParaRPr>
          </a:p>
        </p:txBody>
      </p:sp>
      <p:sp>
        <p:nvSpPr>
          <p:cNvPr id="338" name="Google Shape;338;g278ca3fc6d9_0_68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Metallberufe und kritische Rohstoffe:</a:t>
            </a:r>
            <a:br>
              <a:rPr lang="de-DE"/>
            </a:br>
            <a:r>
              <a:rPr lang="de-DE">
                <a:solidFill>
                  <a:srgbClr val="000000"/>
                </a:solidFill>
                <a:latin typeface="Trebuchet MS"/>
                <a:ea typeface="Trebuchet MS"/>
                <a:cs typeface="Trebuchet MS"/>
                <a:sym typeface="Trebuchet MS"/>
              </a:rPr>
              <a:t>Wichtige Lieferländer für die Europäische Union</a:t>
            </a:r>
            <a:endParaRPr/>
          </a:p>
        </p:txBody>
      </p:sp>
      <p:sp>
        <p:nvSpPr>
          <p:cNvPr id="339" name="Google Shape;339;g278ca3fc6d9_0_683"/>
          <p:cNvSpPr txBox="1">
            <a:spLocks noGrp="1"/>
          </p:cNvSpPr>
          <p:nvPr>
            <p:ph type="body" idx="2"/>
          </p:nvPr>
        </p:nvSpPr>
        <p:spPr>
          <a:xfrm>
            <a:off x="8337948" y="6254500"/>
            <a:ext cx="3542100" cy="557400"/>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Quelle: Europäische Kommission, 2020</a:t>
            </a:r>
            <a:endParaRPr/>
          </a:p>
        </p:txBody>
      </p:sp>
      <p:pic>
        <p:nvPicPr>
          <p:cNvPr id="340" name="Google Shape;340;g278ca3fc6d9_0_683"/>
          <p:cNvPicPr preferRelativeResize="0"/>
          <p:nvPr/>
        </p:nvPicPr>
        <p:blipFill rotWithShape="1">
          <a:blip r:embed="rId3">
            <a:alphaModFix/>
          </a:blip>
          <a:srcRect l="3025" t="6531" r="607" b="8193"/>
          <a:stretch/>
        </p:blipFill>
        <p:spPr>
          <a:xfrm>
            <a:off x="12350" y="1346650"/>
            <a:ext cx="8999999" cy="4729450"/>
          </a:xfrm>
          <a:prstGeom prst="rect">
            <a:avLst/>
          </a:prstGeom>
          <a:noFill/>
          <a:ln>
            <a:noFill/>
          </a:ln>
        </p:spPr>
      </p:pic>
      <p:sp>
        <p:nvSpPr>
          <p:cNvPr id="341" name="Google Shape;341;g278ca3fc6d9_0_683"/>
          <p:cNvSpPr txBox="1"/>
          <p:nvPr/>
        </p:nvSpPr>
        <p:spPr>
          <a:xfrm>
            <a:off x="6944998" y="4872913"/>
            <a:ext cx="3122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 Anteil der Produktion weltweit</a:t>
            </a:r>
            <a:endParaRPr sz="1400" b="0" i="0" u="none" strike="noStrike" cap="none">
              <a:solidFill>
                <a:srgbClr val="000000"/>
              </a:solidFill>
              <a:latin typeface="Arial"/>
              <a:ea typeface="Arial"/>
              <a:cs typeface="Arial"/>
              <a:sym typeface="Arial"/>
            </a:endParaRPr>
          </a:p>
        </p:txBody>
      </p:sp>
      <p:sp>
        <p:nvSpPr>
          <p:cNvPr id="342" name="Google Shape;342;g278ca3fc6d9_0_683"/>
          <p:cNvSpPr/>
          <p:nvPr/>
        </p:nvSpPr>
        <p:spPr>
          <a:xfrm>
            <a:off x="6121190" y="5098436"/>
            <a:ext cx="823800" cy="4761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43" name="Google Shape;343;g278ca3fc6d9_0_683"/>
          <p:cNvSpPr/>
          <p:nvPr/>
        </p:nvSpPr>
        <p:spPr>
          <a:xfrm>
            <a:off x="8811916" y="2515692"/>
            <a:ext cx="3282300" cy="35604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de-DE" sz="1800" b="1" i="0" u="none" strike="noStrike" cap="none">
                <a:solidFill>
                  <a:srgbClr val="FF0000"/>
                </a:solidFill>
                <a:latin typeface="Arial"/>
                <a:ea typeface="Arial"/>
                <a:cs typeface="Arial"/>
                <a:sym typeface="Arial"/>
              </a:rPr>
              <a:t>Welche Rohstoffe, die Ihr Betrieb bezieht sind als „kritisch“ einzustufen? </a:t>
            </a:r>
            <a:endParaRPr sz="14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18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de-DE" sz="1800" b="1" i="0" u="none" strike="noStrike" cap="none">
                <a:solidFill>
                  <a:srgbClr val="FF0000"/>
                </a:solidFill>
                <a:latin typeface="Arial"/>
                <a:ea typeface="Arial"/>
                <a:cs typeface="Arial"/>
                <a:sym typeface="Arial"/>
              </a:rPr>
              <a:t>Aus welchen Gründen sind sie „kritisch“?</a:t>
            </a:r>
            <a:endParaRPr sz="14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18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de-DE" sz="1800" b="1" i="0" u="none" strike="noStrike" cap="none">
                <a:solidFill>
                  <a:srgbClr val="FF0000"/>
                </a:solidFill>
                <a:latin typeface="Arial"/>
                <a:ea typeface="Arial"/>
                <a:cs typeface="Arial"/>
                <a:sym typeface="Arial"/>
              </a:rPr>
              <a:t>Sind dafür Alternativen vorhanden oder entwickelbar?</a:t>
            </a:r>
            <a:endParaRPr sz="1200" b="1" i="0" u="none" strike="noStrike" cap="none">
              <a:solidFill>
                <a:srgbClr val="FF0000"/>
              </a:solidFill>
              <a:latin typeface="Arial"/>
              <a:ea typeface="Arial"/>
              <a:cs typeface="Arial"/>
              <a:sym typeface="Arial"/>
            </a:endParaRPr>
          </a:p>
        </p:txBody>
      </p:sp>
      <p:sp>
        <p:nvSpPr>
          <p:cNvPr id="344" name="Google Shape;344;g278ca3fc6d9_0_683"/>
          <p:cNvSpPr txBox="1">
            <a:spLocks noGrp="1"/>
          </p:cNvSpPr>
          <p:nvPr>
            <p:ph type="body" idx="1"/>
          </p:nvPr>
        </p:nvSpPr>
        <p:spPr>
          <a:xfrm>
            <a:off x="2860250" y="6254500"/>
            <a:ext cx="54777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90000"/>
              </a:lnSpc>
              <a:spcBef>
                <a:spcPts val="0"/>
              </a:spcBef>
              <a:spcAft>
                <a:spcPts val="0"/>
              </a:spcAft>
              <a:buClr>
                <a:srgbClr val="888888"/>
              </a:buClr>
              <a:buSzPts val="930"/>
              <a:buNone/>
            </a:pPr>
            <a:r>
              <a:rPr lang="de-DE" sz="1200" dirty="0">
                <a:solidFill>
                  <a:schemeClr val="lt1"/>
                </a:solidFill>
              </a:rPr>
              <a:t>Werkzeug-, Fertigungs- und Feinwerkmechaniker und FK Metalltechnik</a:t>
            </a:r>
            <a:endParaRPr sz="1200" dirty="0">
              <a:solidFill>
                <a:schemeClr val="lt1"/>
              </a:solidFill>
            </a:endParaRPr>
          </a:p>
        </p:txBody>
      </p:sp>
      <p:sp>
        <p:nvSpPr>
          <p:cNvPr id="345" name="Google Shape;345;g278ca3fc6d9_0_683"/>
          <p:cNvSpPr txBox="1"/>
          <p:nvPr/>
        </p:nvSpPr>
        <p:spPr>
          <a:xfrm>
            <a:off x="444200" y="6224222"/>
            <a:ext cx="2541000" cy="443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rgbClr val="FFFFFF"/>
                </a:solidFill>
                <a:latin typeface="Trebuchet MS"/>
                <a:ea typeface="Trebuchet MS"/>
                <a:cs typeface="Trebuchet MS"/>
                <a:sym typeface="Trebuchet MS"/>
              </a:rPr>
              <a:t>Volker Handke </a:t>
            </a:r>
            <a:endParaRPr sz="1200" b="0" i="0" u="none" strike="noStrike" cap="none" dirty="0">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rgbClr val="FFFFFF"/>
                </a:solidFill>
                <a:latin typeface="Trebuchet MS"/>
                <a:ea typeface="Trebuchet MS"/>
                <a:cs typeface="Trebuchet MS"/>
                <a:sym typeface="Trebuchet MS"/>
              </a:rPr>
              <a:t>Die Projektagentur BBNE</a:t>
            </a:r>
            <a:endParaRPr sz="1200" b="0" i="0" u="none" strike="noStrike" cap="none" dirty="0">
              <a:solidFill>
                <a:srgbClr val="FFFFFF"/>
              </a:solidFill>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278ca3fc6d9_0_773"/>
          <p:cNvSpPr txBox="1">
            <a:spLocks noGrp="1"/>
          </p:cNvSpPr>
          <p:nvPr>
            <p:ph type="title"/>
          </p:nvPr>
        </p:nvSpPr>
        <p:spPr>
          <a:xfrm>
            <a:off x="359999" y="180000"/>
            <a:ext cx="91374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solidFill>
                  <a:srgbClr val="000000"/>
                </a:solidFill>
              </a:rPr>
              <a:t>Metallberufe und Kreislaufwirtschaft </a:t>
            </a:r>
            <a:r>
              <a:rPr lang="de-DE">
                <a:latin typeface="Calibri"/>
                <a:ea typeface="Calibri"/>
                <a:cs typeface="Calibri"/>
                <a:sym typeface="Calibri"/>
              </a:rPr>
              <a:t>:</a:t>
            </a:r>
            <a:br>
              <a:rPr lang="de-DE">
                <a:latin typeface="Calibri"/>
                <a:ea typeface="Calibri"/>
                <a:cs typeface="Calibri"/>
                <a:sym typeface="Calibri"/>
              </a:rPr>
            </a:br>
            <a:r>
              <a:rPr lang="de-DE">
                <a:solidFill>
                  <a:srgbClr val="000000"/>
                </a:solidFill>
                <a:latin typeface="Trebuchet MS"/>
                <a:ea typeface="Trebuchet MS"/>
                <a:cs typeface="Trebuchet MS"/>
                <a:sym typeface="Trebuchet MS"/>
              </a:rPr>
              <a:t>Kreislaufsystem in der Circular Economy</a:t>
            </a:r>
            <a:endParaRPr>
              <a:latin typeface="Calibri"/>
              <a:ea typeface="Calibri"/>
              <a:cs typeface="Calibri"/>
              <a:sym typeface="Calibri"/>
            </a:endParaRPr>
          </a:p>
        </p:txBody>
      </p:sp>
      <p:sp>
        <p:nvSpPr>
          <p:cNvPr id="352" name="Google Shape;352;g278ca3fc6d9_0_773"/>
          <p:cNvSpPr txBox="1">
            <a:spLocks noGrp="1"/>
          </p:cNvSpPr>
          <p:nvPr>
            <p:ph type="body" idx="1"/>
          </p:nvPr>
        </p:nvSpPr>
        <p:spPr>
          <a:xfrm>
            <a:off x="7824071" y="6254497"/>
            <a:ext cx="3834600" cy="557400"/>
          </a:xfrm>
          <a:prstGeom prst="rect">
            <a:avLst/>
          </a:prstGeom>
          <a:noFill/>
          <a:ln>
            <a:noFill/>
          </a:ln>
        </p:spPr>
        <p:txBody>
          <a:bodyPr spcFirstLastPara="1" wrap="square" lIns="91425" tIns="45700" rIns="91425" bIns="45700" anchor="ctr" anchorCtr="0">
            <a:normAutofit/>
          </a:bodyPr>
          <a:lstStyle/>
          <a:p>
            <a:pPr marL="457200" lvl="0" indent="-228600" algn="ctr" rtl="0">
              <a:lnSpc>
                <a:spcPct val="110000"/>
              </a:lnSpc>
              <a:spcBef>
                <a:spcPts val="0"/>
              </a:spcBef>
              <a:spcAft>
                <a:spcPts val="0"/>
              </a:spcAft>
              <a:buSzPts val="1200"/>
              <a:buNone/>
            </a:pPr>
            <a:r>
              <a:rPr lang="de-DE" sz="1400">
                <a:latin typeface="Calibri"/>
                <a:ea typeface="Calibri"/>
                <a:cs typeface="Calibri"/>
                <a:sym typeface="Calibri"/>
              </a:rPr>
              <a:t>Quelle: Ellen Mac Arthur Foundation 2013 </a:t>
            </a:r>
            <a:endParaRPr/>
          </a:p>
        </p:txBody>
      </p:sp>
      <p:sp>
        <p:nvSpPr>
          <p:cNvPr id="353" name="Google Shape;353;g278ca3fc6d9_0_773"/>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r>
              <a:rPr lang="de-DE" sz="1200">
                <a:latin typeface="Trebuchet MS"/>
                <a:ea typeface="Trebuchet MS"/>
                <a:cs typeface="Trebuchet MS"/>
                <a:sym typeface="Trebuchet MS"/>
              </a:rPr>
              <a:t>11</a:t>
            </a:r>
            <a:endParaRPr sz="1200">
              <a:latin typeface="Trebuchet MS"/>
              <a:ea typeface="Trebuchet MS"/>
              <a:cs typeface="Trebuchet MS"/>
              <a:sym typeface="Trebuchet MS"/>
            </a:endParaRPr>
          </a:p>
        </p:txBody>
      </p:sp>
      <p:sp>
        <p:nvSpPr>
          <p:cNvPr id="354" name="Google Shape;354;g278ca3fc6d9_0_773"/>
          <p:cNvSpPr/>
          <p:nvPr/>
        </p:nvSpPr>
        <p:spPr>
          <a:xfrm>
            <a:off x="8344725" y="1642255"/>
            <a:ext cx="3726900" cy="44430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45700" rIns="0" bIns="45700" anchor="ctr" anchorCtr="0">
            <a:noAutofit/>
          </a:bodyPr>
          <a:lstStyle/>
          <a:p>
            <a:pPr marL="457200" marR="0" lvl="0" indent="-361950" algn="l" rtl="0">
              <a:lnSpc>
                <a:spcPct val="100000"/>
              </a:lnSpc>
              <a:spcBef>
                <a:spcPts val="0"/>
              </a:spcBef>
              <a:spcAft>
                <a:spcPts val="0"/>
              </a:spcAft>
              <a:buClr>
                <a:srgbClr val="FF0000"/>
              </a:buClr>
              <a:buSzPts val="2100"/>
              <a:buFont typeface="Trebuchet MS"/>
              <a:buChar char="●"/>
            </a:pPr>
            <a:r>
              <a:rPr lang="de-DE" sz="2100" b="1" i="0" u="none" strike="noStrike" cap="none">
                <a:solidFill>
                  <a:srgbClr val="FF0000"/>
                </a:solidFill>
                <a:latin typeface="Trebuchet MS"/>
                <a:ea typeface="Trebuchet MS"/>
                <a:cs typeface="Trebuchet MS"/>
                <a:sym typeface="Trebuchet MS"/>
              </a:rPr>
              <a:t>Welche Werkstoffe oder Bauteile, die in Ihrem Betrieb hergestellt/genutzt werden, könnten zirkulär verwendet werden?  </a:t>
            </a:r>
            <a:endParaRPr sz="2100" b="1" i="0" u="none" strike="noStrike" cap="none">
              <a:solidFill>
                <a:srgbClr val="FF0000"/>
              </a:solidFill>
              <a:latin typeface="Trebuchet MS"/>
              <a:ea typeface="Trebuchet MS"/>
              <a:cs typeface="Trebuchet MS"/>
              <a:sym typeface="Trebuchet MS"/>
            </a:endParaRPr>
          </a:p>
          <a:p>
            <a:pPr marL="457200" marR="0" lvl="0" indent="-361950" algn="l" rtl="0">
              <a:lnSpc>
                <a:spcPct val="100000"/>
              </a:lnSpc>
              <a:spcBef>
                <a:spcPts val="0"/>
              </a:spcBef>
              <a:spcAft>
                <a:spcPts val="0"/>
              </a:spcAft>
              <a:buClr>
                <a:srgbClr val="FF0000"/>
              </a:buClr>
              <a:buSzPts val="2100"/>
              <a:buFont typeface="Trebuchet MS"/>
              <a:buChar char="●"/>
            </a:pPr>
            <a:r>
              <a:rPr lang="de-DE" sz="2100" b="1" i="0" u="none" strike="noStrike" cap="none">
                <a:solidFill>
                  <a:srgbClr val="FF0000"/>
                </a:solidFill>
                <a:latin typeface="Trebuchet MS"/>
                <a:ea typeface="Trebuchet MS"/>
                <a:cs typeface="Trebuchet MS"/>
                <a:sym typeface="Trebuchet MS"/>
              </a:rPr>
              <a:t>Welche Voraussetzungen müssten dafür geschaffen werden?</a:t>
            </a:r>
            <a:endParaRPr sz="2100" b="1" i="0" u="none" strike="noStrike" cap="none">
              <a:solidFill>
                <a:srgbClr val="FF0000"/>
              </a:solidFill>
              <a:latin typeface="Trebuchet MS"/>
              <a:ea typeface="Trebuchet MS"/>
              <a:cs typeface="Trebuchet MS"/>
              <a:sym typeface="Trebuchet MS"/>
            </a:endParaRPr>
          </a:p>
        </p:txBody>
      </p:sp>
      <p:pic>
        <p:nvPicPr>
          <p:cNvPr id="355" name="Google Shape;355;g278ca3fc6d9_0_773"/>
          <p:cNvPicPr preferRelativeResize="0"/>
          <p:nvPr/>
        </p:nvPicPr>
        <p:blipFill rotWithShape="1">
          <a:blip r:embed="rId3">
            <a:alphaModFix/>
          </a:blip>
          <a:srcRect l="17466" t="28188" r="17408" b="11139"/>
          <a:stretch/>
        </p:blipFill>
        <p:spPr>
          <a:xfrm>
            <a:off x="154325" y="1348599"/>
            <a:ext cx="8088077" cy="4736599"/>
          </a:xfrm>
          <a:prstGeom prst="rect">
            <a:avLst/>
          </a:prstGeom>
          <a:noFill/>
          <a:ln>
            <a:noFill/>
          </a:ln>
        </p:spPr>
      </p:pic>
      <p:sp>
        <p:nvSpPr>
          <p:cNvPr id="356" name="Google Shape;356;g278ca3fc6d9_0_773"/>
          <p:cNvSpPr txBox="1">
            <a:spLocks noGrp="1"/>
          </p:cNvSpPr>
          <p:nvPr>
            <p:ph type="body" idx="1"/>
          </p:nvPr>
        </p:nvSpPr>
        <p:spPr>
          <a:xfrm>
            <a:off x="2860250" y="6254500"/>
            <a:ext cx="54777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90000"/>
              </a:lnSpc>
              <a:spcBef>
                <a:spcPts val="0"/>
              </a:spcBef>
              <a:spcAft>
                <a:spcPts val="0"/>
              </a:spcAft>
              <a:buClr>
                <a:srgbClr val="888888"/>
              </a:buClr>
              <a:buSzPts val="930"/>
              <a:buNone/>
            </a:pPr>
            <a:r>
              <a:rPr lang="de-DE" sz="1200" dirty="0">
                <a:solidFill>
                  <a:schemeClr val="lt1"/>
                </a:solidFill>
              </a:rPr>
              <a:t>Werkzeug-, Fertigungs- und Feinwerkmechaniker und FK Metalltechnik</a:t>
            </a:r>
            <a:endParaRPr sz="1200" dirty="0">
              <a:solidFill>
                <a:schemeClr val="lt1"/>
              </a:solidFill>
            </a:endParaRPr>
          </a:p>
        </p:txBody>
      </p:sp>
      <p:sp>
        <p:nvSpPr>
          <p:cNvPr id="357" name="Google Shape;357;g278ca3fc6d9_0_773"/>
          <p:cNvSpPr txBox="1"/>
          <p:nvPr/>
        </p:nvSpPr>
        <p:spPr>
          <a:xfrm>
            <a:off x="444200" y="6224222"/>
            <a:ext cx="2541000" cy="443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rgbClr val="FFFFFF"/>
                </a:solidFill>
                <a:latin typeface="Trebuchet MS"/>
                <a:ea typeface="Trebuchet MS"/>
                <a:cs typeface="Trebuchet MS"/>
                <a:sym typeface="Trebuchet MS"/>
              </a:rPr>
              <a:t>Volker Handke </a:t>
            </a:r>
            <a:endParaRPr sz="1200" b="0" i="0" u="none" strike="noStrike" cap="none" dirty="0">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rgbClr val="FFFFFF"/>
                </a:solidFill>
                <a:latin typeface="Trebuchet MS"/>
                <a:ea typeface="Trebuchet MS"/>
                <a:cs typeface="Trebuchet MS"/>
                <a:sym typeface="Trebuchet MS"/>
              </a:rPr>
              <a:t>Die Projektagentur BBNE</a:t>
            </a:r>
            <a:endParaRPr sz="1200" b="0" i="0" u="none" strike="noStrike" cap="none" dirty="0">
              <a:solidFill>
                <a:srgbClr val="FFFFFF"/>
              </a:solidFill>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g278ca3fc6d9_0_323"/>
          <p:cNvPicPr preferRelativeResize="0"/>
          <p:nvPr/>
        </p:nvPicPr>
        <p:blipFill rotWithShape="1">
          <a:blip r:embed="rId3">
            <a:alphaModFix/>
          </a:blip>
          <a:srcRect/>
          <a:stretch/>
        </p:blipFill>
        <p:spPr>
          <a:xfrm>
            <a:off x="1535311" y="1384638"/>
            <a:ext cx="5468425" cy="2472475"/>
          </a:xfrm>
          <a:prstGeom prst="rect">
            <a:avLst/>
          </a:prstGeom>
          <a:noFill/>
          <a:ln>
            <a:noFill/>
          </a:ln>
        </p:spPr>
      </p:pic>
      <p:sp>
        <p:nvSpPr>
          <p:cNvPr id="364" name="Google Shape;364;g278ca3fc6d9_0_323"/>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14</a:t>
            </a:fld>
            <a:endParaRPr/>
          </a:p>
        </p:txBody>
      </p:sp>
      <p:sp>
        <p:nvSpPr>
          <p:cNvPr id="365" name="Google Shape;365;g278ca3fc6d9_0_32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de-DE"/>
              <a:t>Nachhaltigkeit und Kreislaufwirtschaft:</a:t>
            </a:r>
            <a:endParaRPr/>
          </a:p>
          <a:p>
            <a:pPr marL="0" lvl="0" indent="0" algn="l" rtl="0">
              <a:lnSpc>
                <a:spcPct val="100000"/>
              </a:lnSpc>
              <a:spcBef>
                <a:spcPts val="0"/>
              </a:spcBef>
              <a:spcAft>
                <a:spcPts val="0"/>
              </a:spcAft>
              <a:buSzPts val="1100"/>
              <a:buNone/>
            </a:pPr>
            <a:r>
              <a:rPr lang="de-DE"/>
              <a:t>Von der linearen zu einer zirkulären Wirtschaft</a:t>
            </a:r>
            <a:endParaRPr/>
          </a:p>
        </p:txBody>
      </p:sp>
      <p:sp>
        <p:nvSpPr>
          <p:cNvPr id="366" name="Google Shape;366;g278ca3fc6d9_0_323"/>
          <p:cNvSpPr txBox="1">
            <a:spLocks noGrp="1"/>
          </p:cNvSpPr>
          <p:nvPr>
            <p:ph type="body" idx="2"/>
          </p:nvPr>
        </p:nvSpPr>
        <p:spPr>
          <a:xfrm>
            <a:off x="9356847" y="6222275"/>
            <a:ext cx="25410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BMWK 2022</a:t>
            </a:r>
            <a:endParaRPr/>
          </a:p>
        </p:txBody>
      </p:sp>
      <p:sp>
        <p:nvSpPr>
          <p:cNvPr id="367" name="Google Shape;367;g278ca3fc6d9_0_323"/>
          <p:cNvSpPr txBox="1"/>
          <p:nvPr/>
        </p:nvSpPr>
        <p:spPr>
          <a:xfrm>
            <a:off x="1152900" y="4342175"/>
            <a:ext cx="25410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1" i="0" u="none" strike="noStrike" cap="none">
                <a:solidFill>
                  <a:srgbClr val="000000"/>
                </a:solidFill>
                <a:latin typeface="Calibri"/>
                <a:ea typeface="Calibri"/>
                <a:cs typeface="Calibri"/>
                <a:sym typeface="Calibri"/>
              </a:rPr>
              <a:t>Lineare Wirtschaft</a:t>
            </a:r>
            <a:endParaRPr sz="1800" b="1" i="0" u="none" strike="noStrike" cap="none">
              <a:solidFill>
                <a:srgbClr val="000000"/>
              </a:solidFill>
              <a:latin typeface="Calibri"/>
              <a:ea typeface="Calibri"/>
              <a:cs typeface="Calibri"/>
              <a:sym typeface="Calibri"/>
            </a:endParaRPr>
          </a:p>
        </p:txBody>
      </p:sp>
      <p:sp>
        <p:nvSpPr>
          <p:cNvPr id="368" name="Google Shape;368;g278ca3fc6d9_0_323"/>
          <p:cNvSpPr txBox="1"/>
          <p:nvPr/>
        </p:nvSpPr>
        <p:spPr>
          <a:xfrm>
            <a:off x="9084850" y="1384638"/>
            <a:ext cx="25410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1" i="0" u="none" strike="noStrike" cap="none">
                <a:solidFill>
                  <a:srgbClr val="000000"/>
                </a:solidFill>
                <a:latin typeface="Calibri"/>
                <a:ea typeface="Calibri"/>
                <a:cs typeface="Calibri"/>
                <a:sym typeface="Calibri"/>
              </a:rPr>
              <a:t>Zirkuläre Wirtschaft</a:t>
            </a:r>
            <a:endParaRPr sz="1800" b="1" i="0" u="none" strike="noStrike" cap="none">
              <a:solidFill>
                <a:srgbClr val="000000"/>
              </a:solidFill>
              <a:latin typeface="Calibri"/>
              <a:ea typeface="Calibri"/>
              <a:cs typeface="Calibri"/>
              <a:sym typeface="Calibri"/>
            </a:endParaRPr>
          </a:p>
        </p:txBody>
      </p:sp>
      <p:graphicFrame>
        <p:nvGraphicFramePr>
          <p:cNvPr id="369" name="Google Shape;369;g278ca3fc6d9_0_323"/>
          <p:cNvGraphicFramePr/>
          <p:nvPr/>
        </p:nvGraphicFramePr>
        <p:xfrm>
          <a:off x="304788" y="4794938"/>
          <a:ext cx="3691250" cy="1293830"/>
        </p:xfrm>
        <a:graphic>
          <a:graphicData uri="http://schemas.openxmlformats.org/drawingml/2006/table">
            <a:tbl>
              <a:tblPr>
                <a:noFill/>
                <a:tableStyleId>{40717F7E-B3F4-430D-A32E-75AF16C93BD3}</a:tableStyleId>
              </a:tblPr>
              <a:tblGrid>
                <a:gridCol w="1284900">
                  <a:extLst>
                    <a:ext uri="{9D8B030D-6E8A-4147-A177-3AD203B41FA5}">
                      <a16:colId xmlns="" xmlns:a16="http://schemas.microsoft.com/office/drawing/2014/main" val="20000"/>
                    </a:ext>
                  </a:extLst>
                </a:gridCol>
                <a:gridCol w="2406350">
                  <a:extLst>
                    <a:ext uri="{9D8B030D-6E8A-4147-A177-3AD203B41FA5}">
                      <a16:colId xmlns="" xmlns:a16="http://schemas.microsoft.com/office/drawing/2014/main" val="20001"/>
                    </a:ext>
                  </a:extLst>
                </a:gridCol>
              </a:tblGrid>
              <a:tr h="386300">
                <a:tc gridSpan="2">
                  <a:txBody>
                    <a:bodyPr/>
                    <a:lstStyle/>
                    <a:p>
                      <a:pPr marL="0" marR="0" lvl="0" indent="0" algn="ctr" rtl="0">
                        <a:lnSpc>
                          <a:spcPct val="100000"/>
                        </a:lnSpc>
                        <a:spcBef>
                          <a:spcPts val="0"/>
                        </a:spcBef>
                        <a:spcAft>
                          <a:spcPts val="0"/>
                        </a:spcAft>
                        <a:buClr>
                          <a:srgbClr val="000000"/>
                        </a:buClr>
                        <a:buSzPts val="1600"/>
                        <a:buFont typeface="Arial"/>
                        <a:buNone/>
                      </a:pPr>
                      <a:r>
                        <a:rPr lang="de-DE" sz="1600" b="1" u="none" strike="noStrike" cap="none">
                          <a:solidFill>
                            <a:schemeClr val="lt1"/>
                          </a:solidFill>
                        </a:rPr>
                        <a:t>Wiederverwerten von Materialien</a:t>
                      </a:r>
                      <a:endParaRPr sz="1600" b="1" u="none" strike="noStrike" cap="none">
                        <a:solidFill>
                          <a:schemeClr val="lt1"/>
                        </a:solidFill>
                      </a:endParaRPr>
                    </a:p>
                  </a:txBody>
                  <a:tcPr marL="91425" marR="91425" marT="91425" marB="91425" anchor="ctr">
                    <a:lnL w="19050" cap="flat" cmpd="sng">
                      <a:solidFill>
                        <a:schemeClr val="lt1">
                          <a:alpha val="0"/>
                        </a:scheme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dot"/>
                      <a:round/>
                      <a:headEnd type="none" w="sm" len="sm"/>
                      <a:tailEnd type="none" w="sm" len="sm"/>
                    </a:lnB>
                    <a:solidFill>
                      <a:srgbClr val="69A5D4">
                        <a:alpha val="74117"/>
                      </a:srgbClr>
                    </a:solidFill>
                  </a:tcPr>
                </a:tc>
                <a:tc hMerge="1">
                  <a:txBody>
                    <a:bodyPr/>
                    <a:lstStyle/>
                    <a:p>
                      <a:endParaRPr lang="de-DE"/>
                    </a:p>
                  </a:txBody>
                  <a:tcPr/>
                </a:tc>
                <a:extLst>
                  <a:ext uri="{0D108BD9-81ED-4DB2-BD59-A6C34878D82A}">
                    <a16:rowId xmlns="" xmlns:a16="http://schemas.microsoft.com/office/drawing/2014/main" val="10000"/>
                  </a:ext>
                </a:extLst>
              </a:tr>
              <a:tr h="440450">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solidFill>
                            <a:schemeClr val="dk1"/>
                          </a:solidFill>
                        </a:rPr>
                        <a:t>9. Recycle </a:t>
                      </a:r>
                      <a:endParaRPr sz="1600" u="none" strike="noStrike" cap="none">
                        <a:solidFill>
                          <a:schemeClr val="dk1"/>
                        </a:solidFill>
                      </a:endParaRPr>
                    </a:p>
                  </a:txBody>
                  <a:tcPr marL="91425" marR="91425" marT="91425" marB="91425" anchor="ctr">
                    <a:lnL w="19050" cap="flat" cmpd="sng">
                      <a:solidFill>
                        <a:schemeClr val="lt1">
                          <a:alpha val="0"/>
                        </a:schemeClr>
                      </a:solidFill>
                      <a:prstDash val="dot"/>
                      <a:round/>
                      <a:headEnd type="none" w="sm" len="sm"/>
                      <a:tailEnd type="none" w="sm" len="sm"/>
                    </a:lnL>
                    <a:lnR w="19050" cap="flat" cmpd="sng">
                      <a:solidFill>
                        <a:srgbClr val="69A5D4">
                          <a:alpha val="0"/>
                        </a:srgbClr>
                      </a:solidFill>
                      <a:prstDash val="dot"/>
                      <a:round/>
                      <a:headEnd type="none" w="sm" len="sm"/>
                      <a:tailEnd type="none" w="sm" len="sm"/>
                    </a:lnR>
                    <a:lnT w="19050" cap="flat" cmpd="sng">
                      <a:solidFill>
                        <a:schemeClr val="lt1">
                          <a:alpha val="0"/>
                        </a:schemeClr>
                      </a:solidFill>
                      <a:prstDash val="dot"/>
                      <a:round/>
                      <a:headEnd type="none" w="sm" len="sm"/>
                      <a:tailEnd type="none" w="sm" len="sm"/>
                    </a:lnT>
                    <a:lnB w="19050" cap="flat" cmpd="sng">
                      <a:solidFill>
                        <a:schemeClr val="lt1">
                          <a:alpha val="0"/>
                        </a:schemeClr>
                      </a:solidFill>
                      <a:prstDash val="dot"/>
                      <a:round/>
                      <a:headEnd type="none" w="sm" len="sm"/>
                      <a:tailEnd type="none" w="sm" len="sm"/>
                    </a:lnB>
                    <a:solidFill>
                      <a:srgbClr val="69A5D4">
                        <a:alpha val="74117"/>
                      </a:srgbClr>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t>Recycling</a:t>
                      </a:r>
                      <a:endParaRPr sz="1600" u="none" strike="noStrike" cap="none"/>
                    </a:p>
                  </a:txBody>
                  <a:tcPr marL="91425" marR="91425" marT="91425" marB="91425" anchor="ctr">
                    <a:lnL w="19050" cap="flat" cmpd="sng">
                      <a:solidFill>
                        <a:srgbClr val="69A5D4">
                          <a:alpha val="0"/>
                        </a:srgbClr>
                      </a:solidFill>
                      <a:prstDash val="dot"/>
                      <a:round/>
                      <a:headEnd type="none" w="sm" len="sm"/>
                      <a:tailEnd type="none" w="sm" len="sm"/>
                    </a:lnL>
                    <a:lnR w="19050" cap="flat" cmpd="sng">
                      <a:solidFill>
                        <a:schemeClr val="lt1">
                          <a:alpha val="0"/>
                        </a:schemeClr>
                      </a:solidFill>
                      <a:prstDash val="dot"/>
                      <a:round/>
                      <a:headEnd type="none" w="sm" len="sm"/>
                      <a:tailEnd type="none" w="sm" len="sm"/>
                    </a:lnR>
                    <a:lnT w="19050" cap="flat" cmpd="sng">
                      <a:solidFill>
                        <a:schemeClr val="lt1">
                          <a:alpha val="0"/>
                        </a:schemeClr>
                      </a:solidFill>
                      <a:prstDash val="dot"/>
                      <a:round/>
                      <a:headEnd type="none" w="sm" len="sm"/>
                      <a:tailEnd type="none" w="sm" len="sm"/>
                    </a:lnT>
                    <a:lnB w="19050" cap="flat" cmpd="sng">
                      <a:solidFill>
                        <a:schemeClr val="lt1">
                          <a:alpha val="0"/>
                        </a:schemeClr>
                      </a:solidFill>
                      <a:prstDash val="dot"/>
                      <a:round/>
                      <a:headEnd type="none" w="sm" len="sm"/>
                      <a:tailEnd type="none" w="sm" len="sm"/>
                    </a:lnB>
                    <a:solidFill>
                      <a:srgbClr val="69A5D4">
                        <a:alpha val="33725"/>
                      </a:srgbClr>
                    </a:solidFill>
                  </a:tcPr>
                </a:tc>
                <a:extLst>
                  <a:ext uri="{0D108BD9-81ED-4DB2-BD59-A6C34878D82A}">
                    <a16:rowId xmlns="" xmlns:a16="http://schemas.microsoft.com/office/drawing/2014/main" val="10001"/>
                  </a:ext>
                </a:extLst>
              </a:tr>
              <a:tr h="421500">
                <a:tc>
                  <a:txBody>
                    <a:bodyPr/>
                    <a:lstStyle/>
                    <a:p>
                      <a:pPr marL="0" marR="0" lvl="0" indent="0" algn="l" rtl="0">
                        <a:lnSpc>
                          <a:spcPct val="100000"/>
                        </a:lnSpc>
                        <a:spcBef>
                          <a:spcPts val="0"/>
                        </a:spcBef>
                        <a:spcAft>
                          <a:spcPts val="0"/>
                        </a:spcAft>
                        <a:buClr>
                          <a:schemeClr val="dk1"/>
                        </a:buClr>
                        <a:buSzPts val="1100"/>
                        <a:buFont typeface="Arial"/>
                        <a:buNone/>
                      </a:pPr>
                      <a:r>
                        <a:rPr lang="de-DE" sz="1600" u="none" strike="noStrike" cap="none">
                          <a:solidFill>
                            <a:schemeClr val="dk1"/>
                          </a:solidFill>
                        </a:rPr>
                        <a:t>10. Recover</a:t>
                      </a:r>
                      <a:endParaRPr sz="1600" u="none" strike="noStrike" cap="none">
                        <a:solidFill>
                          <a:schemeClr val="dk1"/>
                        </a:solidFill>
                      </a:endParaRPr>
                    </a:p>
                  </a:txBody>
                  <a:tcPr marL="91425" marR="91425" marT="91425" marB="91425" anchor="ctr">
                    <a:lnL w="19050" cap="flat" cmpd="sng">
                      <a:solidFill>
                        <a:schemeClr val="lt1">
                          <a:alpha val="0"/>
                        </a:schemeClr>
                      </a:solidFill>
                      <a:prstDash val="dot"/>
                      <a:round/>
                      <a:headEnd type="none" w="sm" len="sm"/>
                      <a:tailEnd type="none" w="sm" len="sm"/>
                    </a:lnL>
                    <a:lnR w="19050" cap="flat" cmpd="sng">
                      <a:solidFill>
                        <a:srgbClr val="69A5D4">
                          <a:alpha val="0"/>
                        </a:srgbClr>
                      </a:solidFill>
                      <a:prstDash val="dot"/>
                      <a:round/>
                      <a:headEnd type="none" w="sm" len="sm"/>
                      <a:tailEnd type="none" w="sm" len="sm"/>
                    </a:lnR>
                    <a:lnT w="19050" cap="flat" cmpd="sng">
                      <a:solidFill>
                        <a:schemeClr val="lt1">
                          <a:alpha val="0"/>
                        </a:schemeClr>
                      </a:solidFill>
                      <a:prstDash val="dot"/>
                      <a:round/>
                      <a:headEnd type="none" w="sm" len="sm"/>
                      <a:tailEnd type="none" w="sm" len="sm"/>
                    </a:lnT>
                    <a:lnB w="19050" cap="flat" cmpd="sng">
                      <a:solidFill>
                        <a:schemeClr val="lt1">
                          <a:alpha val="0"/>
                        </a:schemeClr>
                      </a:solidFill>
                      <a:prstDash val="dot"/>
                      <a:round/>
                      <a:headEnd type="none" w="sm" len="sm"/>
                      <a:tailEnd type="none" w="sm" len="sm"/>
                    </a:lnB>
                    <a:solidFill>
                      <a:srgbClr val="69A5D4">
                        <a:alpha val="74117"/>
                      </a:srgbClr>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t>Thermische Verwertung</a:t>
                      </a:r>
                      <a:endParaRPr sz="1600" u="none" strike="noStrike" cap="none"/>
                    </a:p>
                  </a:txBody>
                  <a:tcPr marL="91425" marR="91425" marT="91425" marB="91425" anchor="ctr">
                    <a:lnL w="19050" cap="flat" cmpd="sng">
                      <a:solidFill>
                        <a:srgbClr val="69A5D4">
                          <a:alpha val="0"/>
                        </a:srgbClr>
                      </a:solidFill>
                      <a:prstDash val="dot"/>
                      <a:round/>
                      <a:headEnd type="none" w="sm" len="sm"/>
                      <a:tailEnd type="none" w="sm" len="sm"/>
                    </a:lnL>
                    <a:lnR w="19050" cap="flat" cmpd="sng">
                      <a:solidFill>
                        <a:schemeClr val="lt1">
                          <a:alpha val="0"/>
                        </a:schemeClr>
                      </a:solidFill>
                      <a:prstDash val="dot"/>
                      <a:round/>
                      <a:headEnd type="none" w="sm" len="sm"/>
                      <a:tailEnd type="none" w="sm" len="sm"/>
                    </a:lnR>
                    <a:lnT w="19050" cap="flat" cmpd="sng">
                      <a:solidFill>
                        <a:schemeClr val="lt1">
                          <a:alpha val="0"/>
                        </a:schemeClr>
                      </a:solidFill>
                      <a:prstDash val="dot"/>
                      <a:round/>
                      <a:headEnd type="none" w="sm" len="sm"/>
                      <a:tailEnd type="none" w="sm" len="sm"/>
                    </a:lnT>
                    <a:lnB w="19050" cap="flat" cmpd="sng">
                      <a:solidFill>
                        <a:schemeClr val="lt1">
                          <a:alpha val="0"/>
                        </a:schemeClr>
                      </a:solidFill>
                      <a:prstDash val="dot"/>
                      <a:round/>
                      <a:headEnd type="none" w="sm" len="sm"/>
                      <a:tailEnd type="none" w="sm" len="sm"/>
                    </a:lnB>
                    <a:solidFill>
                      <a:srgbClr val="69A5D4">
                        <a:alpha val="33725"/>
                      </a:srgbClr>
                    </a:solidFill>
                  </a:tcPr>
                </a:tc>
                <a:extLst>
                  <a:ext uri="{0D108BD9-81ED-4DB2-BD59-A6C34878D82A}">
                    <a16:rowId xmlns="" xmlns:a16="http://schemas.microsoft.com/office/drawing/2014/main" val="10002"/>
                  </a:ext>
                </a:extLst>
              </a:tr>
            </a:tbl>
          </a:graphicData>
        </a:graphic>
      </p:graphicFrame>
      <p:graphicFrame>
        <p:nvGraphicFramePr>
          <p:cNvPr id="370" name="Google Shape;370;g278ca3fc6d9_0_323"/>
          <p:cNvGraphicFramePr/>
          <p:nvPr/>
        </p:nvGraphicFramePr>
        <p:xfrm>
          <a:off x="3842688" y="3119913"/>
          <a:ext cx="4071775" cy="2658010"/>
        </p:xfrm>
        <a:graphic>
          <a:graphicData uri="http://schemas.openxmlformats.org/drawingml/2006/table">
            <a:tbl>
              <a:tblPr>
                <a:noFill/>
                <a:tableStyleId>{40717F7E-B3F4-430D-A32E-75AF16C93BD3}</a:tableStyleId>
              </a:tblPr>
              <a:tblGrid>
                <a:gridCol w="1933325">
                  <a:extLst>
                    <a:ext uri="{9D8B030D-6E8A-4147-A177-3AD203B41FA5}">
                      <a16:colId xmlns="" xmlns:a16="http://schemas.microsoft.com/office/drawing/2014/main" val="20000"/>
                    </a:ext>
                  </a:extLst>
                </a:gridCol>
                <a:gridCol w="2138450">
                  <a:extLst>
                    <a:ext uri="{9D8B030D-6E8A-4147-A177-3AD203B41FA5}">
                      <a16:colId xmlns="" xmlns:a16="http://schemas.microsoft.com/office/drawing/2014/main" val="20001"/>
                    </a:ext>
                  </a:extLst>
                </a:gridCol>
              </a:tblGrid>
              <a:tr h="331500">
                <a:tc gridSpan="2">
                  <a:txBody>
                    <a:bodyPr/>
                    <a:lstStyle/>
                    <a:p>
                      <a:pPr marL="0" marR="0" lvl="0" indent="0" algn="ctr" rtl="0">
                        <a:lnSpc>
                          <a:spcPct val="100000"/>
                        </a:lnSpc>
                        <a:spcBef>
                          <a:spcPts val="0"/>
                        </a:spcBef>
                        <a:spcAft>
                          <a:spcPts val="0"/>
                        </a:spcAft>
                        <a:buClr>
                          <a:srgbClr val="000000"/>
                        </a:buClr>
                        <a:buSzPts val="1600"/>
                        <a:buFont typeface="Arial"/>
                        <a:buNone/>
                      </a:pPr>
                      <a:r>
                        <a:rPr lang="de-DE" sz="1600" b="1" u="none" strike="noStrike" cap="none">
                          <a:solidFill>
                            <a:schemeClr val="lt1"/>
                          </a:solidFill>
                        </a:rPr>
                        <a:t>Verlängerte Lebensdauer</a:t>
                      </a:r>
                      <a:endParaRPr sz="1600" b="1" u="none" strike="noStrike" cap="none">
                        <a:solidFill>
                          <a:schemeClr val="lt1"/>
                        </a:solidFill>
                      </a:endParaRPr>
                    </a:p>
                  </a:txBody>
                  <a:tcPr marL="91425" marR="91425" marT="91425" marB="91425" anchor="ctr">
                    <a:lnL w="19050" cap="flat" cmpd="sng">
                      <a:solidFill>
                        <a:schemeClr val="lt1">
                          <a:alpha val="0"/>
                        </a:scheme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solidFill>
                      <a:srgbClr val="7AB89E">
                        <a:alpha val="74117"/>
                      </a:srgbClr>
                    </a:solidFill>
                  </a:tcPr>
                </a:tc>
                <a:tc hMerge="1">
                  <a:txBody>
                    <a:bodyPr/>
                    <a:lstStyle/>
                    <a:p>
                      <a:endParaRPr lang="de-DE"/>
                    </a:p>
                  </a:txBody>
                  <a:tcPr/>
                </a:tc>
                <a:extLst>
                  <a:ext uri="{0D108BD9-81ED-4DB2-BD59-A6C34878D82A}">
                    <a16:rowId xmlns="" xmlns:a16="http://schemas.microsoft.com/office/drawing/2014/main" val="10000"/>
                  </a:ext>
                </a:extLst>
              </a:tr>
              <a:tr h="445075">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solidFill>
                            <a:schemeClr val="dk1"/>
                          </a:solidFill>
                        </a:rPr>
                        <a:t>4. Reuse </a:t>
                      </a:r>
                      <a:endParaRPr sz="1600" u="none" strike="noStrike" cap="none">
                        <a:solidFill>
                          <a:schemeClr val="dk1"/>
                        </a:solidFill>
                      </a:endParaRPr>
                    </a:p>
                  </a:txBody>
                  <a:tcPr marL="91425" marR="91425" marT="91425" marB="91425" anchor="ctr">
                    <a:lnL w="19050" cap="flat" cmpd="sng">
                      <a:solidFill>
                        <a:schemeClr val="lt1">
                          <a:alpha val="0"/>
                        </a:schemeClr>
                      </a:solidFill>
                      <a:prstDash val="solid"/>
                      <a:round/>
                      <a:headEnd type="none" w="sm" len="sm"/>
                      <a:tailEnd type="none" w="sm" len="sm"/>
                    </a:lnL>
                    <a:lnR w="19050" cap="flat" cmpd="sng">
                      <a:solidFill>
                        <a:srgbClr val="69A5D4">
                          <a:alpha val="0"/>
                        </a:srgb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solidFill>
                      <a:srgbClr val="7AB89E">
                        <a:alpha val="74117"/>
                      </a:srgbClr>
                    </a:solidFill>
                  </a:tcPr>
                </a:tc>
                <a:tc>
                  <a:txBody>
                    <a:bodyPr/>
                    <a:lstStyle/>
                    <a:p>
                      <a:pPr marL="0" marR="0" lvl="0" indent="0" algn="l" rtl="0">
                        <a:lnSpc>
                          <a:spcPct val="100000"/>
                        </a:lnSpc>
                        <a:spcBef>
                          <a:spcPts val="0"/>
                        </a:spcBef>
                        <a:spcAft>
                          <a:spcPts val="0"/>
                        </a:spcAft>
                        <a:buClr>
                          <a:srgbClr val="000000"/>
                        </a:buClr>
                        <a:buSzPts val="1700"/>
                        <a:buFont typeface="Arial"/>
                        <a:buNone/>
                      </a:pPr>
                      <a:r>
                        <a:rPr lang="de-DE" sz="1700" u="none" strike="noStrike" cap="none"/>
                        <a:t>Wiederverwenden</a:t>
                      </a:r>
                      <a:endParaRPr sz="1700" u="none" strike="noStrike" cap="none"/>
                    </a:p>
                  </a:txBody>
                  <a:tcPr marL="91425" marR="91425" marT="91425" marB="91425" anchor="ctr">
                    <a:lnL w="19050" cap="flat" cmpd="sng">
                      <a:solidFill>
                        <a:srgbClr val="69A5D4">
                          <a:alpha val="0"/>
                        </a:srgb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solidFill>
                      <a:srgbClr val="7AB89E">
                        <a:alpha val="41960"/>
                      </a:srgbClr>
                    </a:solidFill>
                  </a:tcPr>
                </a:tc>
                <a:extLst>
                  <a:ext uri="{0D108BD9-81ED-4DB2-BD59-A6C34878D82A}">
                    <a16:rowId xmlns="" xmlns:a16="http://schemas.microsoft.com/office/drawing/2014/main" val="10001"/>
                  </a:ext>
                </a:extLst>
              </a:tr>
              <a:tr h="425900">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solidFill>
                            <a:schemeClr val="dk1"/>
                          </a:solidFill>
                        </a:rPr>
                        <a:t>5. Repair</a:t>
                      </a:r>
                      <a:endParaRPr sz="1600" u="none" strike="noStrike" cap="none">
                        <a:solidFill>
                          <a:schemeClr val="dk1"/>
                        </a:solidFill>
                      </a:endParaRPr>
                    </a:p>
                  </a:txBody>
                  <a:tcPr marL="91425" marR="91425" marT="91425" marB="91425" anchor="ctr">
                    <a:lnL w="19050" cap="flat" cmpd="sng">
                      <a:solidFill>
                        <a:schemeClr val="lt1">
                          <a:alpha val="0"/>
                        </a:schemeClr>
                      </a:solidFill>
                      <a:prstDash val="solid"/>
                      <a:round/>
                      <a:headEnd type="none" w="sm" len="sm"/>
                      <a:tailEnd type="none" w="sm" len="sm"/>
                    </a:lnL>
                    <a:lnR w="19050" cap="flat" cmpd="sng">
                      <a:solidFill>
                        <a:srgbClr val="69A5D4">
                          <a:alpha val="0"/>
                        </a:srgb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solidFill>
                      <a:srgbClr val="7AB89E">
                        <a:alpha val="74117"/>
                      </a:srgbClr>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t>Reparatur</a:t>
                      </a:r>
                      <a:endParaRPr sz="1600" u="none" strike="noStrike" cap="none"/>
                    </a:p>
                  </a:txBody>
                  <a:tcPr marL="91425" marR="91425" marT="91425" marB="91425" anchor="ctr">
                    <a:lnL w="19050" cap="flat" cmpd="sng">
                      <a:solidFill>
                        <a:srgbClr val="69A5D4">
                          <a:alpha val="0"/>
                        </a:srgb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solidFill>
                      <a:srgbClr val="7AB89E">
                        <a:alpha val="41960"/>
                      </a:srgbClr>
                    </a:solidFill>
                  </a:tcPr>
                </a:tc>
                <a:extLst>
                  <a:ext uri="{0D108BD9-81ED-4DB2-BD59-A6C34878D82A}">
                    <a16:rowId xmlns="" xmlns:a16="http://schemas.microsoft.com/office/drawing/2014/main" val="10002"/>
                  </a:ext>
                </a:extLst>
              </a:tr>
              <a:tr h="425900">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solidFill>
                            <a:schemeClr val="dk1"/>
                          </a:solidFill>
                        </a:rPr>
                        <a:t>6. Refurbish</a:t>
                      </a:r>
                      <a:endParaRPr sz="1600" u="none" strike="noStrike" cap="none">
                        <a:solidFill>
                          <a:schemeClr val="dk1"/>
                        </a:solidFill>
                      </a:endParaRPr>
                    </a:p>
                  </a:txBody>
                  <a:tcPr marL="91425" marR="91425" marT="91425" marB="91425" anchor="ctr">
                    <a:lnL w="19050" cap="flat" cmpd="sng">
                      <a:solidFill>
                        <a:schemeClr val="lt1">
                          <a:alpha val="0"/>
                        </a:schemeClr>
                      </a:solidFill>
                      <a:prstDash val="solid"/>
                      <a:round/>
                      <a:headEnd type="none" w="sm" len="sm"/>
                      <a:tailEnd type="none" w="sm" len="sm"/>
                    </a:lnL>
                    <a:lnR w="19050" cap="flat" cmpd="sng">
                      <a:solidFill>
                        <a:srgbClr val="69A5D4">
                          <a:alpha val="0"/>
                        </a:srgb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solidFill>
                      <a:srgbClr val="7AB89E">
                        <a:alpha val="74117"/>
                      </a:srgbClr>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t>Verbessern</a:t>
                      </a:r>
                      <a:endParaRPr sz="1600" u="none" strike="noStrike" cap="none"/>
                    </a:p>
                  </a:txBody>
                  <a:tcPr marL="91425" marR="91425" marT="91425" marB="91425" anchor="ctr">
                    <a:lnL w="19050" cap="flat" cmpd="sng">
                      <a:solidFill>
                        <a:srgbClr val="69A5D4">
                          <a:alpha val="0"/>
                        </a:srgb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solidFill>
                      <a:srgbClr val="7AB89E">
                        <a:alpha val="41960"/>
                      </a:srgbClr>
                    </a:solidFill>
                  </a:tcPr>
                </a:tc>
                <a:extLst>
                  <a:ext uri="{0D108BD9-81ED-4DB2-BD59-A6C34878D82A}">
                    <a16:rowId xmlns="" xmlns:a16="http://schemas.microsoft.com/office/drawing/2014/main" val="10003"/>
                  </a:ext>
                </a:extLst>
              </a:tr>
              <a:tr h="506175">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solidFill>
                            <a:schemeClr val="dk1"/>
                          </a:solidFill>
                        </a:rPr>
                        <a:t>7. Remanufacture</a:t>
                      </a:r>
                      <a:endParaRPr sz="1600" u="none" strike="noStrike" cap="none">
                        <a:solidFill>
                          <a:schemeClr val="dk1"/>
                        </a:solidFill>
                      </a:endParaRPr>
                    </a:p>
                  </a:txBody>
                  <a:tcPr marL="91425" marR="91425" marT="91425" marB="91425" anchor="ctr">
                    <a:lnL w="19050" cap="flat" cmpd="sng">
                      <a:solidFill>
                        <a:schemeClr val="lt1">
                          <a:alpha val="0"/>
                        </a:schemeClr>
                      </a:solidFill>
                      <a:prstDash val="solid"/>
                      <a:round/>
                      <a:headEnd type="none" w="sm" len="sm"/>
                      <a:tailEnd type="none" w="sm" len="sm"/>
                    </a:lnL>
                    <a:lnR w="19050" cap="flat" cmpd="sng">
                      <a:solidFill>
                        <a:srgbClr val="69A5D4">
                          <a:alpha val="0"/>
                        </a:srgb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solidFill>
                      <a:srgbClr val="7AB89E">
                        <a:alpha val="74117"/>
                      </a:srgbClr>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t>Wiederaufbereiten</a:t>
                      </a:r>
                      <a:endParaRPr sz="1600" u="none" strike="noStrike" cap="none"/>
                    </a:p>
                  </a:txBody>
                  <a:tcPr marL="91425" marR="91425" marT="91425" marB="91425" anchor="ctr">
                    <a:lnL w="19050" cap="flat" cmpd="sng">
                      <a:solidFill>
                        <a:srgbClr val="69A5D4">
                          <a:alpha val="0"/>
                        </a:srgb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solidFill>
                      <a:srgbClr val="7AB89E">
                        <a:alpha val="41960"/>
                      </a:srgbClr>
                    </a:solidFill>
                  </a:tcPr>
                </a:tc>
                <a:extLst>
                  <a:ext uri="{0D108BD9-81ED-4DB2-BD59-A6C34878D82A}">
                    <a16:rowId xmlns="" xmlns:a16="http://schemas.microsoft.com/office/drawing/2014/main" val="10004"/>
                  </a:ext>
                </a:extLst>
              </a:tr>
              <a:tr h="425900">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solidFill>
                            <a:schemeClr val="dk1"/>
                          </a:solidFill>
                        </a:rPr>
                        <a:t>8. Repurpose</a:t>
                      </a:r>
                      <a:endParaRPr sz="1600" u="none" strike="noStrike" cap="none">
                        <a:solidFill>
                          <a:schemeClr val="dk1"/>
                        </a:solidFill>
                      </a:endParaRPr>
                    </a:p>
                  </a:txBody>
                  <a:tcPr marL="91425" marR="91425" marT="91425" marB="91425" anchor="ctr">
                    <a:lnL w="19050" cap="flat" cmpd="sng">
                      <a:solidFill>
                        <a:schemeClr val="lt1">
                          <a:alpha val="0"/>
                        </a:schemeClr>
                      </a:solidFill>
                      <a:prstDash val="solid"/>
                      <a:round/>
                      <a:headEnd type="none" w="sm" len="sm"/>
                      <a:tailEnd type="none" w="sm" len="sm"/>
                    </a:lnL>
                    <a:lnR w="19050" cap="flat" cmpd="sng">
                      <a:solidFill>
                        <a:srgbClr val="69A5D4">
                          <a:alpha val="0"/>
                        </a:srgb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solidFill>
                      <a:srgbClr val="7AB89E">
                        <a:alpha val="74117"/>
                      </a:srgbClr>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t>Anders weiternutzen</a:t>
                      </a:r>
                      <a:endParaRPr sz="1600" u="none" strike="noStrike" cap="none"/>
                    </a:p>
                  </a:txBody>
                  <a:tcPr marL="91425" marR="91425" marT="91425" marB="91425" anchor="ctr">
                    <a:lnL w="19050" cap="flat" cmpd="sng">
                      <a:solidFill>
                        <a:srgbClr val="69A5D4">
                          <a:alpha val="0"/>
                        </a:srgb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solidFill>
                      <a:srgbClr val="7AB89E">
                        <a:alpha val="41960"/>
                      </a:srgbClr>
                    </a:solidFill>
                  </a:tcPr>
                </a:tc>
                <a:extLst>
                  <a:ext uri="{0D108BD9-81ED-4DB2-BD59-A6C34878D82A}">
                    <a16:rowId xmlns="" xmlns:a16="http://schemas.microsoft.com/office/drawing/2014/main" val="10005"/>
                  </a:ext>
                </a:extLst>
              </a:tr>
            </a:tbl>
          </a:graphicData>
        </a:graphic>
      </p:graphicFrame>
      <p:graphicFrame>
        <p:nvGraphicFramePr>
          <p:cNvPr id="371" name="Google Shape;371;g278ca3fc6d9_0_323"/>
          <p:cNvGraphicFramePr/>
          <p:nvPr/>
        </p:nvGraphicFramePr>
        <p:xfrm>
          <a:off x="7730875" y="1844663"/>
          <a:ext cx="4071775" cy="1950600"/>
        </p:xfrm>
        <a:graphic>
          <a:graphicData uri="http://schemas.openxmlformats.org/drawingml/2006/table">
            <a:tbl>
              <a:tblPr>
                <a:noFill/>
                <a:tableStyleId>{40717F7E-B3F4-430D-A32E-75AF16C93BD3}</a:tableStyleId>
              </a:tblPr>
              <a:tblGrid>
                <a:gridCol w="1933325">
                  <a:extLst>
                    <a:ext uri="{9D8B030D-6E8A-4147-A177-3AD203B41FA5}">
                      <a16:colId xmlns="" xmlns:a16="http://schemas.microsoft.com/office/drawing/2014/main" val="20000"/>
                    </a:ext>
                  </a:extLst>
                </a:gridCol>
                <a:gridCol w="2138450">
                  <a:extLst>
                    <a:ext uri="{9D8B030D-6E8A-4147-A177-3AD203B41FA5}">
                      <a16:colId xmlns="" xmlns:a16="http://schemas.microsoft.com/office/drawing/2014/main" val="20001"/>
                    </a:ext>
                  </a:extLst>
                </a:gridCol>
              </a:tblGrid>
              <a:tr h="331500">
                <a:tc gridSpan="2">
                  <a:txBody>
                    <a:bodyPr/>
                    <a:lstStyle/>
                    <a:p>
                      <a:pPr marL="0" marR="0" lvl="0" indent="0" algn="ctr" rtl="0">
                        <a:lnSpc>
                          <a:spcPct val="100000"/>
                        </a:lnSpc>
                        <a:spcBef>
                          <a:spcPts val="0"/>
                        </a:spcBef>
                        <a:spcAft>
                          <a:spcPts val="0"/>
                        </a:spcAft>
                        <a:buClr>
                          <a:srgbClr val="000000"/>
                        </a:buClr>
                        <a:buSzPts val="1600"/>
                        <a:buFont typeface="Arial"/>
                        <a:buNone/>
                      </a:pPr>
                      <a:r>
                        <a:rPr lang="de-DE" sz="1600" b="1" u="none" strike="noStrike" cap="none">
                          <a:solidFill>
                            <a:schemeClr val="lt1"/>
                          </a:solidFill>
                        </a:rPr>
                        <a:t>Intelligente Nutzung und Herstellung</a:t>
                      </a:r>
                      <a:endParaRPr sz="1600" b="1" u="none" strike="noStrike" cap="none">
                        <a:solidFill>
                          <a:schemeClr val="lt1"/>
                        </a:solidFill>
                      </a:endParaRPr>
                    </a:p>
                  </a:txBody>
                  <a:tcPr marL="91425" marR="91425" marT="91425" marB="91425" anchor="ctr">
                    <a:lnL w="19050" cap="flat" cmpd="sng">
                      <a:solidFill>
                        <a:schemeClr val="lt1">
                          <a:alpha val="0"/>
                        </a:scheme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solidFill>
                      <a:srgbClr val="ADDA98">
                        <a:alpha val="74117"/>
                      </a:srgbClr>
                    </a:solidFill>
                  </a:tcPr>
                </a:tc>
                <a:tc hMerge="1">
                  <a:txBody>
                    <a:bodyPr/>
                    <a:lstStyle/>
                    <a:p>
                      <a:endParaRPr lang="de-DE"/>
                    </a:p>
                  </a:txBody>
                  <a:tcPr/>
                </a:tc>
                <a:extLst>
                  <a:ext uri="{0D108BD9-81ED-4DB2-BD59-A6C34878D82A}">
                    <a16:rowId xmlns="" xmlns:a16="http://schemas.microsoft.com/office/drawing/2014/main" val="10000"/>
                  </a:ext>
                </a:extLst>
              </a:tr>
              <a:tr h="425900">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solidFill>
                            <a:schemeClr val="dk1"/>
                          </a:solidFill>
                        </a:rPr>
                        <a:t>1. Refuse</a:t>
                      </a:r>
                      <a:endParaRPr sz="1600" u="none" strike="noStrike" cap="none">
                        <a:solidFill>
                          <a:schemeClr val="dk1"/>
                        </a:solidFill>
                      </a:endParaRPr>
                    </a:p>
                  </a:txBody>
                  <a:tcPr marL="91425" marR="91425" marT="91425" marB="91425" anchor="ctr">
                    <a:lnL w="19050" cap="flat" cmpd="sng">
                      <a:solidFill>
                        <a:schemeClr val="lt1">
                          <a:alpha val="0"/>
                        </a:schemeClr>
                      </a:solidFill>
                      <a:prstDash val="solid"/>
                      <a:round/>
                      <a:headEnd type="none" w="sm" len="sm"/>
                      <a:tailEnd type="none" w="sm" len="sm"/>
                    </a:lnL>
                    <a:lnR w="19050" cap="flat" cmpd="sng">
                      <a:solidFill>
                        <a:srgbClr val="69A5D4">
                          <a:alpha val="0"/>
                        </a:srgb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solidFill>
                      <a:srgbClr val="ADDA98">
                        <a:alpha val="74117"/>
                      </a:srgbClr>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t>Überflüssig machen</a:t>
                      </a:r>
                      <a:endParaRPr sz="1600" u="none" strike="noStrike" cap="none"/>
                    </a:p>
                  </a:txBody>
                  <a:tcPr marL="91425" marR="91425" marT="91425" marB="91425" anchor="ctr">
                    <a:lnL w="19050" cap="flat" cmpd="sng">
                      <a:solidFill>
                        <a:srgbClr val="69A5D4">
                          <a:alpha val="0"/>
                        </a:srgb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solidFill>
                      <a:srgbClr val="ADDA98">
                        <a:alpha val="29411"/>
                      </a:srgbClr>
                    </a:solidFill>
                  </a:tcPr>
                </a:tc>
                <a:extLst>
                  <a:ext uri="{0D108BD9-81ED-4DB2-BD59-A6C34878D82A}">
                    <a16:rowId xmlns="" xmlns:a16="http://schemas.microsoft.com/office/drawing/2014/main" val="10001"/>
                  </a:ext>
                </a:extLst>
              </a:tr>
              <a:tr h="506175">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solidFill>
                            <a:schemeClr val="dk1"/>
                          </a:solidFill>
                        </a:rPr>
                        <a:t>2. Rethink</a:t>
                      </a:r>
                      <a:endParaRPr sz="1600" u="none" strike="noStrike" cap="none">
                        <a:solidFill>
                          <a:schemeClr val="dk1"/>
                        </a:solidFill>
                      </a:endParaRPr>
                    </a:p>
                  </a:txBody>
                  <a:tcPr marL="91425" marR="91425" marT="91425" marB="91425" anchor="ctr">
                    <a:lnL w="19050" cap="flat" cmpd="sng">
                      <a:solidFill>
                        <a:schemeClr val="lt1">
                          <a:alpha val="0"/>
                        </a:schemeClr>
                      </a:solidFill>
                      <a:prstDash val="solid"/>
                      <a:round/>
                      <a:headEnd type="none" w="sm" len="sm"/>
                      <a:tailEnd type="none" w="sm" len="sm"/>
                    </a:lnL>
                    <a:lnR w="19050" cap="flat" cmpd="sng">
                      <a:solidFill>
                        <a:srgbClr val="69A5D4">
                          <a:alpha val="0"/>
                        </a:srgb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solidFill>
                      <a:srgbClr val="ADDA98">
                        <a:alpha val="74117"/>
                      </a:srgbClr>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t>Neu denken und zirkulär designen</a:t>
                      </a:r>
                      <a:endParaRPr sz="1600" u="none" strike="noStrike" cap="none"/>
                    </a:p>
                  </a:txBody>
                  <a:tcPr marL="91425" marR="91425" marT="91425" marB="91425" anchor="ctr">
                    <a:lnL w="19050" cap="flat" cmpd="sng">
                      <a:solidFill>
                        <a:srgbClr val="69A5D4">
                          <a:alpha val="0"/>
                        </a:srgb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solidFill>
                      <a:srgbClr val="ADDA98">
                        <a:alpha val="29411"/>
                      </a:srgbClr>
                    </a:solidFill>
                  </a:tcPr>
                </a:tc>
                <a:extLst>
                  <a:ext uri="{0D108BD9-81ED-4DB2-BD59-A6C34878D82A}">
                    <a16:rowId xmlns="" xmlns:a16="http://schemas.microsoft.com/office/drawing/2014/main" val="10002"/>
                  </a:ext>
                </a:extLst>
              </a:tr>
              <a:tr h="425900">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solidFill>
                            <a:schemeClr val="dk1"/>
                          </a:solidFill>
                        </a:rPr>
                        <a:t>3. Reduce</a:t>
                      </a:r>
                      <a:endParaRPr sz="1600" u="none" strike="noStrike" cap="none">
                        <a:solidFill>
                          <a:schemeClr val="dk1"/>
                        </a:solidFill>
                      </a:endParaRPr>
                    </a:p>
                  </a:txBody>
                  <a:tcPr marL="91425" marR="91425" marT="91425" marB="91425" anchor="ctr">
                    <a:lnL w="19050" cap="flat" cmpd="sng">
                      <a:solidFill>
                        <a:schemeClr val="lt1">
                          <a:alpha val="0"/>
                        </a:schemeClr>
                      </a:solidFill>
                      <a:prstDash val="solid"/>
                      <a:round/>
                      <a:headEnd type="none" w="sm" len="sm"/>
                      <a:tailEnd type="none" w="sm" len="sm"/>
                    </a:lnL>
                    <a:lnR w="19050" cap="flat" cmpd="sng">
                      <a:solidFill>
                        <a:srgbClr val="69A5D4">
                          <a:alpha val="0"/>
                        </a:srgb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solidFill>
                      <a:srgbClr val="ADDA98">
                        <a:alpha val="74117"/>
                      </a:srgbClr>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t>Reduzieren</a:t>
                      </a:r>
                      <a:endParaRPr sz="1600" u="none" strike="noStrike" cap="none"/>
                    </a:p>
                  </a:txBody>
                  <a:tcPr marL="91425" marR="91425" marT="91425" marB="91425" anchor="ctr">
                    <a:lnL w="19050" cap="flat" cmpd="sng">
                      <a:solidFill>
                        <a:srgbClr val="69A5D4">
                          <a:alpha val="0"/>
                        </a:srgb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solidFill>
                      <a:srgbClr val="ADDA98">
                        <a:alpha val="29411"/>
                      </a:srgbClr>
                    </a:solidFill>
                  </a:tcPr>
                </a:tc>
                <a:extLst>
                  <a:ext uri="{0D108BD9-81ED-4DB2-BD59-A6C34878D82A}">
                    <a16:rowId xmlns="" xmlns:a16="http://schemas.microsoft.com/office/drawing/2014/main" val="10003"/>
                  </a:ext>
                </a:extLst>
              </a:tr>
            </a:tbl>
          </a:graphicData>
        </a:graphic>
      </p:graphicFrame>
      <p:sp>
        <p:nvSpPr>
          <p:cNvPr id="372" name="Google Shape;372;g278ca3fc6d9_0_323"/>
          <p:cNvSpPr/>
          <p:nvPr/>
        </p:nvSpPr>
        <p:spPr>
          <a:xfrm>
            <a:off x="8063251" y="4211642"/>
            <a:ext cx="3834600" cy="15942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57200" marR="0" lvl="0" indent="-342900" algn="l" rtl="0">
              <a:lnSpc>
                <a:spcPct val="100000"/>
              </a:lnSpc>
              <a:spcBef>
                <a:spcPts val="0"/>
              </a:spcBef>
              <a:spcAft>
                <a:spcPts val="0"/>
              </a:spcAft>
              <a:buClr>
                <a:srgbClr val="FF0000"/>
              </a:buClr>
              <a:buSzPts val="1800"/>
              <a:buFont typeface="Arial"/>
              <a:buChar char="●"/>
            </a:pPr>
            <a:r>
              <a:rPr lang="de-DE" sz="1800" b="0" i="0" u="none" strike="noStrike" cap="none">
                <a:solidFill>
                  <a:srgbClr val="FF0000"/>
                </a:solidFill>
                <a:latin typeface="Arial"/>
                <a:ea typeface="Arial"/>
                <a:cs typeface="Arial"/>
                <a:sym typeface="Arial"/>
              </a:rPr>
              <a:t>Welche Prinzipien ließen sich in Ihrem Betrieb möglicherweise verwirklichen? </a:t>
            </a:r>
            <a:endParaRPr sz="1800" b="0" i="0" u="none" strike="noStrike" cap="none">
              <a:solidFill>
                <a:srgbClr val="FF0000"/>
              </a:solidFill>
              <a:latin typeface="Arial"/>
              <a:ea typeface="Arial"/>
              <a:cs typeface="Arial"/>
              <a:sym typeface="Arial"/>
            </a:endParaRPr>
          </a:p>
          <a:p>
            <a:pPr marL="457200" marR="0" lvl="0" indent="-342900" algn="l" rtl="0">
              <a:lnSpc>
                <a:spcPct val="100000"/>
              </a:lnSpc>
              <a:spcBef>
                <a:spcPts val="0"/>
              </a:spcBef>
              <a:spcAft>
                <a:spcPts val="0"/>
              </a:spcAft>
              <a:buClr>
                <a:srgbClr val="FF0000"/>
              </a:buClr>
              <a:buSzPts val="1800"/>
              <a:buFont typeface="Arial"/>
              <a:buChar char="●"/>
            </a:pPr>
            <a:r>
              <a:rPr lang="de-DE" sz="1800" b="0" i="0" u="none" strike="noStrike" cap="none">
                <a:solidFill>
                  <a:srgbClr val="FF0000"/>
                </a:solidFill>
                <a:latin typeface="Arial"/>
                <a:ea typeface="Arial"/>
                <a:cs typeface="Arial"/>
                <a:sym typeface="Arial"/>
              </a:rPr>
              <a:t>Diskutieren Sie Strategien und Möglichkeiten </a:t>
            </a:r>
            <a:endParaRPr sz="1800" b="0" i="0" u="none" strike="noStrike" cap="none">
              <a:solidFill>
                <a:srgbClr val="FF0000"/>
              </a:solidFill>
              <a:latin typeface="Arial"/>
              <a:ea typeface="Arial"/>
              <a:cs typeface="Arial"/>
              <a:sym typeface="Arial"/>
            </a:endParaRPr>
          </a:p>
        </p:txBody>
      </p:sp>
      <p:sp>
        <p:nvSpPr>
          <p:cNvPr id="373" name="Google Shape;373;g278ca3fc6d9_0_323"/>
          <p:cNvSpPr txBox="1">
            <a:spLocks noGrp="1"/>
          </p:cNvSpPr>
          <p:nvPr>
            <p:ph type="body" idx="1"/>
          </p:nvPr>
        </p:nvSpPr>
        <p:spPr>
          <a:xfrm>
            <a:off x="2860250" y="6254500"/>
            <a:ext cx="54777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90000"/>
              </a:lnSpc>
              <a:spcBef>
                <a:spcPts val="0"/>
              </a:spcBef>
              <a:spcAft>
                <a:spcPts val="0"/>
              </a:spcAft>
              <a:buClr>
                <a:srgbClr val="888888"/>
              </a:buClr>
              <a:buSzPts val="930"/>
              <a:buNone/>
            </a:pPr>
            <a:r>
              <a:rPr lang="de-DE" sz="1200" dirty="0">
                <a:solidFill>
                  <a:schemeClr val="lt1"/>
                </a:solidFill>
              </a:rPr>
              <a:t>Werkzeug-, Fertigungs- und Feinwerkmechaniker und FK Metalltechnik</a:t>
            </a:r>
            <a:endParaRPr sz="1200" dirty="0">
              <a:solidFill>
                <a:schemeClr val="lt1"/>
              </a:solidFill>
            </a:endParaRPr>
          </a:p>
        </p:txBody>
      </p:sp>
      <p:sp>
        <p:nvSpPr>
          <p:cNvPr id="374" name="Google Shape;374;g278ca3fc6d9_0_323"/>
          <p:cNvSpPr txBox="1"/>
          <p:nvPr/>
        </p:nvSpPr>
        <p:spPr>
          <a:xfrm>
            <a:off x="444200" y="6224222"/>
            <a:ext cx="2541000" cy="443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rgbClr val="FFFFFF"/>
                </a:solidFill>
                <a:latin typeface="Trebuchet MS"/>
                <a:ea typeface="Trebuchet MS"/>
                <a:cs typeface="Trebuchet MS"/>
                <a:sym typeface="Trebuchet MS"/>
              </a:rPr>
              <a:t>Volker Handke </a:t>
            </a:r>
            <a:endParaRPr sz="1200" b="0" i="0" u="none" strike="noStrike" cap="none" dirty="0">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rgbClr val="FFFFFF"/>
                </a:solidFill>
                <a:latin typeface="Trebuchet MS"/>
                <a:ea typeface="Trebuchet MS"/>
                <a:cs typeface="Trebuchet MS"/>
                <a:sym typeface="Trebuchet MS"/>
              </a:rPr>
              <a:t>Die Projektagentur BBNE</a:t>
            </a:r>
            <a:endParaRPr sz="1200" b="0" i="0" u="none" strike="noStrike" cap="none" dirty="0">
              <a:solidFill>
                <a:srgbClr val="FFFFFF"/>
              </a:solidFill>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278ca3fc6d9_0_932"/>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15</a:t>
            </a:fld>
            <a:endParaRPr/>
          </a:p>
        </p:txBody>
      </p:sp>
      <p:sp>
        <p:nvSpPr>
          <p:cNvPr id="381" name="Google Shape;381;g278ca3fc6d9_0_932"/>
          <p:cNvSpPr txBox="1">
            <a:spLocks noGrp="1"/>
          </p:cNvSpPr>
          <p:nvPr>
            <p:ph type="body" idx="3"/>
          </p:nvPr>
        </p:nvSpPr>
        <p:spPr>
          <a:xfrm>
            <a:off x="9503097" y="6254500"/>
            <a:ext cx="2376900" cy="557400"/>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Quelle: Reller, A. et al 2011</a:t>
            </a:r>
            <a:endParaRPr/>
          </a:p>
        </p:txBody>
      </p:sp>
      <p:pic>
        <p:nvPicPr>
          <p:cNvPr id="382" name="Google Shape;382;g278ca3fc6d9_0_932"/>
          <p:cNvPicPr preferRelativeResize="0"/>
          <p:nvPr/>
        </p:nvPicPr>
        <p:blipFill rotWithShape="1">
          <a:blip r:embed="rId3">
            <a:alphaModFix/>
          </a:blip>
          <a:srcRect t="7723"/>
          <a:stretch/>
        </p:blipFill>
        <p:spPr>
          <a:xfrm>
            <a:off x="0" y="1430325"/>
            <a:ext cx="5616475" cy="4675150"/>
          </a:xfrm>
          <a:prstGeom prst="rect">
            <a:avLst/>
          </a:prstGeom>
          <a:noFill/>
          <a:ln>
            <a:noFill/>
          </a:ln>
        </p:spPr>
      </p:pic>
      <p:sp>
        <p:nvSpPr>
          <p:cNvPr id="383" name="Google Shape;383;g278ca3fc6d9_0_932"/>
          <p:cNvSpPr/>
          <p:nvPr/>
        </p:nvSpPr>
        <p:spPr>
          <a:xfrm>
            <a:off x="7630949" y="1731525"/>
            <a:ext cx="4365600" cy="40077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342900" marR="0" lvl="0" indent="-330200" algn="l" rtl="0">
              <a:lnSpc>
                <a:spcPct val="100000"/>
              </a:lnSpc>
              <a:spcBef>
                <a:spcPts val="0"/>
              </a:spcBef>
              <a:spcAft>
                <a:spcPts val="0"/>
              </a:spcAft>
              <a:buClr>
                <a:srgbClr val="FF0000"/>
              </a:buClr>
              <a:buSzPts val="1800"/>
              <a:buFont typeface="Arial"/>
              <a:buChar char="●"/>
            </a:pPr>
            <a:r>
              <a:rPr lang="de-DE" sz="1800" b="1" i="0" u="none" strike="noStrike" cap="none">
                <a:solidFill>
                  <a:srgbClr val="FF0000"/>
                </a:solidFill>
                <a:latin typeface="Arial"/>
                <a:ea typeface="Arial"/>
                <a:cs typeface="Arial"/>
                <a:sym typeface="Arial"/>
              </a:rPr>
              <a:t>Welche Werkstoffe oder Bauteile, die in Ihrem Betrieb hergestellt oder genutzt werden, könnten in den einzelnen Stufen der Stufen der Kreislaufwirtschaft weiter verwendet werden?</a:t>
            </a:r>
            <a:endParaRPr sz="1800" b="1" i="0" u="none" strike="noStrike" cap="none">
              <a:solidFill>
                <a:srgbClr val="FF0000"/>
              </a:solidFill>
              <a:latin typeface="Arial"/>
              <a:ea typeface="Arial"/>
              <a:cs typeface="Arial"/>
              <a:sym typeface="Arial"/>
            </a:endParaRPr>
          </a:p>
          <a:p>
            <a:pPr marL="228600" marR="0" lvl="0" indent="-215900" algn="l" rtl="0">
              <a:lnSpc>
                <a:spcPct val="100000"/>
              </a:lnSpc>
              <a:spcBef>
                <a:spcPts val="0"/>
              </a:spcBef>
              <a:spcAft>
                <a:spcPts val="0"/>
              </a:spcAft>
              <a:buClr>
                <a:srgbClr val="FF0000"/>
              </a:buClr>
              <a:buSzPts val="1800"/>
              <a:buFont typeface="Arial"/>
              <a:buChar char="●"/>
            </a:pPr>
            <a:r>
              <a:rPr lang="de-DE" sz="1800" b="1" i="0" u="none" strike="noStrike" cap="none">
                <a:solidFill>
                  <a:srgbClr val="FF0000"/>
                </a:solidFill>
                <a:latin typeface="Arial"/>
                <a:ea typeface="Arial"/>
                <a:cs typeface="Arial"/>
                <a:sym typeface="Arial"/>
              </a:rPr>
              <a:t> Welche Voraussetzungen müssten geschaffen werden, dass dies in größerem Umfang möglich werden würde?</a:t>
            </a:r>
            <a:endParaRPr sz="1800" b="1" i="0" u="none" strike="noStrike" cap="none">
              <a:solidFill>
                <a:srgbClr val="FF0000"/>
              </a:solidFill>
              <a:latin typeface="Arial"/>
              <a:ea typeface="Arial"/>
              <a:cs typeface="Arial"/>
              <a:sym typeface="Arial"/>
            </a:endParaRPr>
          </a:p>
        </p:txBody>
      </p:sp>
      <p:sp>
        <p:nvSpPr>
          <p:cNvPr id="384" name="Google Shape;384;g278ca3fc6d9_0_932"/>
          <p:cNvSpPr txBox="1">
            <a:spLocks noGrp="1"/>
          </p:cNvSpPr>
          <p:nvPr>
            <p:ph type="title"/>
          </p:nvPr>
        </p:nvSpPr>
        <p:spPr>
          <a:xfrm>
            <a:off x="156725" y="310550"/>
            <a:ext cx="9115800" cy="807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000"/>
              <a:buNone/>
            </a:pPr>
            <a:r>
              <a:rPr lang="de-DE"/>
              <a:t>Wertstoffnutzung in Kreislaufwirtschaft</a:t>
            </a:r>
            <a:endParaRPr/>
          </a:p>
        </p:txBody>
      </p:sp>
      <p:sp>
        <p:nvSpPr>
          <p:cNvPr id="385" name="Google Shape;385;g278ca3fc6d9_0_932"/>
          <p:cNvSpPr txBox="1">
            <a:spLocks noGrp="1"/>
          </p:cNvSpPr>
          <p:nvPr>
            <p:ph type="body" idx="1"/>
          </p:nvPr>
        </p:nvSpPr>
        <p:spPr>
          <a:xfrm>
            <a:off x="2860250" y="6254500"/>
            <a:ext cx="54777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90000"/>
              </a:lnSpc>
              <a:spcBef>
                <a:spcPts val="0"/>
              </a:spcBef>
              <a:spcAft>
                <a:spcPts val="0"/>
              </a:spcAft>
              <a:buClr>
                <a:srgbClr val="888888"/>
              </a:buClr>
              <a:buSzPts val="930"/>
              <a:buNone/>
            </a:pPr>
            <a:r>
              <a:rPr lang="de-DE" sz="1200" dirty="0">
                <a:solidFill>
                  <a:schemeClr val="lt1"/>
                </a:solidFill>
              </a:rPr>
              <a:t>Werkzeug-, Fertigungs- und Feinwerkmechaniker und FK Metalltechnik</a:t>
            </a:r>
            <a:endParaRPr sz="1200" dirty="0">
              <a:solidFill>
                <a:schemeClr val="lt1"/>
              </a:solidFill>
            </a:endParaRPr>
          </a:p>
        </p:txBody>
      </p:sp>
      <p:sp>
        <p:nvSpPr>
          <p:cNvPr id="386" name="Google Shape;386;g278ca3fc6d9_0_932"/>
          <p:cNvSpPr txBox="1"/>
          <p:nvPr/>
        </p:nvSpPr>
        <p:spPr>
          <a:xfrm>
            <a:off x="78825" y="1349300"/>
            <a:ext cx="2249100" cy="30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highlight>
                  <a:schemeClr val="lt1"/>
                </a:highlight>
                <a:latin typeface="Calibri"/>
                <a:ea typeface="Calibri"/>
                <a:cs typeface="Calibri"/>
                <a:sym typeface="Calibri"/>
              </a:rPr>
              <a:t>Circular processing ladder</a:t>
            </a:r>
            <a:endParaRPr sz="1400" b="0" i="0" u="none" strike="noStrike" cap="none">
              <a:solidFill>
                <a:srgbClr val="000000"/>
              </a:solidFill>
              <a:highlight>
                <a:schemeClr val="lt1"/>
              </a:highlight>
              <a:latin typeface="Calibri"/>
              <a:ea typeface="Calibri"/>
              <a:cs typeface="Calibri"/>
              <a:sym typeface="Calibri"/>
            </a:endParaRPr>
          </a:p>
        </p:txBody>
      </p:sp>
      <p:sp>
        <p:nvSpPr>
          <p:cNvPr id="387" name="Google Shape;387;g278ca3fc6d9_0_932"/>
          <p:cNvSpPr txBox="1"/>
          <p:nvPr/>
        </p:nvSpPr>
        <p:spPr>
          <a:xfrm>
            <a:off x="444200" y="6224222"/>
            <a:ext cx="2541000" cy="443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rgbClr val="FFFFFF"/>
                </a:solidFill>
                <a:latin typeface="Trebuchet MS"/>
                <a:ea typeface="Trebuchet MS"/>
                <a:cs typeface="Trebuchet MS"/>
                <a:sym typeface="Trebuchet MS"/>
              </a:rPr>
              <a:t>Volker Handke </a:t>
            </a:r>
            <a:endParaRPr sz="1200" b="0" i="0" u="none" strike="noStrike" cap="none" dirty="0">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rgbClr val="FFFFFF"/>
                </a:solidFill>
                <a:latin typeface="Trebuchet MS"/>
                <a:ea typeface="Trebuchet MS"/>
                <a:cs typeface="Trebuchet MS"/>
                <a:sym typeface="Trebuchet MS"/>
              </a:rPr>
              <a:t>Die Projektagentur BBNE</a:t>
            </a:r>
            <a:endParaRPr sz="1200" b="0" i="0" u="none" strike="noStrike" cap="none" dirty="0">
              <a:solidFill>
                <a:srgbClr val="FFFFFF"/>
              </a:solidFill>
              <a:latin typeface="Trebuchet MS"/>
              <a:ea typeface="Trebuchet MS"/>
              <a:cs typeface="Trebuchet MS"/>
              <a:sym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26"/>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None/>
            </a:pPr>
            <a:r>
              <a:rPr lang="de-DE"/>
              <a:t>Immer mehr Elemente und Verbundwerkstoffe</a:t>
            </a:r>
            <a:endParaRPr/>
          </a:p>
        </p:txBody>
      </p:sp>
      <p:sp>
        <p:nvSpPr>
          <p:cNvPr id="394" name="Google Shape;394;p26"/>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16</a:t>
            </a:fld>
            <a:endParaRPr/>
          </a:p>
        </p:txBody>
      </p:sp>
      <p:pic>
        <p:nvPicPr>
          <p:cNvPr id="395" name="Google Shape;395;p26"/>
          <p:cNvPicPr preferRelativeResize="0">
            <a:picLocks noGrp="1"/>
          </p:cNvPicPr>
          <p:nvPr>
            <p:ph type="chart" idx="2"/>
          </p:nvPr>
        </p:nvPicPr>
        <p:blipFill rotWithShape="1">
          <a:blip r:embed="rId3">
            <a:alphaModFix/>
          </a:blip>
          <a:srcRect t="8359"/>
          <a:stretch/>
        </p:blipFill>
        <p:spPr>
          <a:xfrm>
            <a:off x="63117" y="1403153"/>
            <a:ext cx="8579700" cy="4708200"/>
          </a:xfrm>
          <a:prstGeom prst="rect">
            <a:avLst/>
          </a:prstGeom>
          <a:noFill/>
          <a:ln>
            <a:noFill/>
          </a:ln>
        </p:spPr>
      </p:pic>
      <p:sp>
        <p:nvSpPr>
          <p:cNvPr id="396" name="Google Shape;396;p26"/>
          <p:cNvSpPr/>
          <p:nvPr/>
        </p:nvSpPr>
        <p:spPr>
          <a:xfrm>
            <a:off x="8714825" y="1731525"/>
            <a:ext cx="3281700" cy="40077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342900" marR="0" lvl="0" indent="-330200" algn="l" rtl="0">
              <a:lnSpc>
                <a:spcPct val="100000"/>
              </a:lnSpc>
              <a:spcBef>
                <a:spcPts val="0"/>
              </a:spcBef>
              <a:spcAft>
                <a:spcPts val="0"/>
              </a:spcAft>
              <a:buClr>
                <a:srgbClr val="FF0000"/>
              </a:buClr>
              <a:buSzPts val="1800"/>
              <a:buFont typeface="Arial"/>
              <a:buChar char="●"/>
            </a:pPr>
            <a:r>
              <a:rPr lang="de-DE" sz="1800" b="1" i="0" u="none" strike="noStrike" cap="none">
                <a:solidFill>
                  <a:srgbClr val="FF0000"/>
                </a:solidFill>
                <a:latin typeface="Arial"/>
                <a:ea typeface="Arial"/>
                <a:cs typeface="Arial"/>
                <a:sym typeface="Arial"/>
              </a:rPr>
              <a:t>Welche der genannten Werkstoffe oder Bauteile kommen in Ihrem Betrieb zum Einsatz?</a:t>
            </a:r>
            <a:endParaRPr sz="1800" b="1" i="0" u="none" strike="noStrike" cap="none">
              <a:solidFill>
                <a:srgbClr val="FF0000"/>
              </a:solidFill>
              <a:latin typeface="Arial"/>
              <a:ea typeface="Arial"/>
              <a:cs typeface="Arial"/>
              <a:sym typeface="Arial"/>
            </a:endParaRPr>
          </a:p>
          <a:p>
            <a:pPr marL="342900" marR="0" lvl="0" indent="-330200" algn="l" rtl="0">
              <a:lnSpc>
                <a:spcPct val="100000"/>
              </a:lnSpc>
              <a:spcBef>
                <a:spcPts val="0"/>
              </a:spcBef>
              <a:spcAft>
                <a:spcPts val="0"/>
              </a:spcAft>
              <a:buClr>
                <a:srgbClr val="FF0000"/>
              </a:buClr>
              <a:buSzPts val="1800"/>
              <a:buFont typeface="Arial"/>
              <a:buChar char="●"/>
            </a:pPr>
            <a:r>
              <a:rPr lang="de-DE" sz="1800" b="1" i="0" u="none" strike="noStrike" cap="none">
                <a:solidFill>
                  <a:srgbClr val="FF0000"/>
                </a:solidFill>
                <a:latin typeface="Arial"/>
                <a:ea typeface="Arial"/>
                <a:cs typeface="Arial"/>
                <a:sym typeface="Arial"/>
              </a:rPr>
              <a:t>Spezifizieren Sie die eingesetzten Werkstoffe und Bauteile so genau wie möglich.</a:t>
            </a:r>
            <a:endParaRPr sz="1800" b="1" i="0" u="none" strike="noStrike" cap="none">
              <a:solidFill>
                <a:srgbClr val="FF0000"/>
              </a:solidFill>
              <a:latin typeface="Arial"/>
              <a:ea typeface="Arial"/>
              <a:cs typeface="Arial"/>
              <a:sym typeface="Arial"/>
            </a:endParaRPr>
          </a:p>
          <a:p>
            <a:pPr marL="342900" marR="0" lvl="0" indent="-330200" algn="l" rtl="0">
              <a:lnSpc>
                <a:spcPct val="100000"/>
              </a:lnSpc>
              <a:spcBef>
                <a:spcPts val="0"/>
              </a:spcBef>
              <a:spcAft>
                <a:spcPts val="0"/>
              </a:spcAft>
              <a:buClr>
                <a:srgbClr val="FF0000"/>
              </a:buClr>
              <a:buSzPts val="1800"/>
              <a:buFont typeface="Arial"/>
              <a:buChar char="●"/>
            </a:pPr>
            <a:r>
              <a:rPr lang="de-DE" sz="1800" b="1" i="0" u="none" strike="noStrike" cap="none">
                <a:solidFill>
                  <a:srgbClr val="FF0000"/>
                </a:solidFill>
                <a:latin typeface="Arial"/>
                <a:ea typeface="Arial"/>
                <a:cs typeface="Arial"/>
                <a:sym typeface="Arial"/>
              </a:rPr>
              <a:t>Welche chemischen Elemente sind in ihnen enthalten? </a:t>
            </a:r>
            <a:endParaRPr sz="1800" b="1" i="0" u="none" strike="noStrike" cap="none">
              <a:solidFill>
                <a:srgbClr val="FF0000"/>
              </a:solidFill>
              <a:latin typeface="Arial"/>
              <a:ea typeface="Arial"/>
              <a:cs typeface="Arial"/>
              <a:sym typeface="Arial"/>
            </a:endParaRPr>
          </a:p>
        </p:txBody>
      </p:sp>
      <p:sp>
        <p:nvSpPr>
          <p:cNvPr id="397" name="Google Shape;397;p26"/>
          <p:cNvSpPr txBox="1">
            <a:spLocks noGrp="1"/>
          </p:cNvSpPr>
          <p:nvPr>
            <p:ph type="body" idx="3"/>
          </p:nvPr>
        </p:nvSpPr>
        <p:spPr>
          <a:xfrm>
            <a:off x="8966647" y="6254500"/>
            <a:ext cx="2913300" cy="557400"/>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Quelle: Reller, A. et al 2011</a:t>
            </a:r>
            <a:endParaRPr/>
          </a:p>
        </p:txBody>
      </p:sp>
      <p:sp>
        <p:nvSpPr>
          <p:cNvPr id="398" name="Google Shape;398;p26"/>
          <p:cNvSpPr txBox="1">
            <a:spLocks noGrp="1"/>
          </p:cNvSpPr>
          <p:nvPr>
            <p:ph type="body" idx="1"/>
          </p:nvPr>
        </p:nvSpPr>
        <p:spPr>
          <a:xfrm>
            <a:off x="2860250" y="6254500"/>
            <a:ext cx="54777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90000"/>
              </a:lnSpc>
              <a:spcBef>
                <a:spcPts val="0"/>
              </a:spcBef>
              <a:spcAft>
                <a:spcPts val="0"/>
              </a:spcAft>
              <a:buClr>
                <a:srgbClr val="888888"/>
              </a:buClr>
              <a:buSzPts val="930"/>
              <a:buNone/>
            </a:pPr>
            <a:r>
              <a:rPr lang="de-DE" sz="1200" dirty="0">
                <a:solidFill>
                  <a:schemeClr val="lt1"/>
                </a:solidFill>
              </a:rPr>
              <a:t>Werkzeug-, Fertigungs- und Feinwerkmechaniker und FK Metalltechnik</a:t>
            </a:r>
            <a:endParaRPr sz="1200" dirty="0">
              <a:solidFill>
                <a:schemeClr val="lt1"/>
              </a:solidFill>
            </a:endParaRPr>
          </a:p>
        </p:txBody>
      </p:sp>
      <p:sp>
        <p:nvSpPr>
          <p:cNvPr id="399" name="Google Shape;399;p26"/>
          <p:cNvSpPr txBox="1"/>
          <p:nvPr/>
        </p:nvSpPr>
        <p:spPr>
          <a:xfrm>
            <a:off x="444200" y="6224222"/>
            <a:ext cx="2541000" cy="443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rgbClr val="FFFFFF"/>
                </a:solidFill>
                <a:latin typeface="Trebuchet MS"/>
                <a:ea typeface="Trebuchet MS"/>
                <a:cs typeface="Trebuchet MS"/>
                <a:sym typeface="Trebuchet MS"/>
              </a:rPr>
              <a:t>Volker Handke </a:t>
            </a:r>
            <a:endParaRPr sz="1200" b="0" i="0" u="none" strike="noStrike" cap="none" dirty="0">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rgbClr val="FFFFFF"/>
                </a:solidFill>
                <a:latin typeface="Trebuchet MS"/>
                <a:ea typeface="Trebuchet MS"/>
                <a:cs typeface="Trebuchet MS"/>
                <a:sym typeface="Trebuchet MS"/>
              </a:rPr>
              <a:t>Die Projektagentur BBNE</a:t>
            </a:r>
            <a:endParaRPr sz="1200" b="0" i="0" u="none" strike="noStrike" cap="none" dirty="0">
              <a:solidFill>
                <a:srgbClr val="FFFFFF"/>
              </a:solidFill>
              <a:latin typeface="Trebuchet MS"/>
              <a:ea typeface="Trebuchet MS"/>
              <a:cs typeface="Trebuchet MS"/>
              <a:sym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9"/>
          <p:cNvSpPr txBox="1">
            <a:spLocks noGrp="1"/>
          </p:cNvSpPr>
          <p:nvPr>
            <p:ph type="title"/>
          </p:nvPr>
        </p:nvSpPr>
        <p:spPr>
          <a:xfrm>
            <a:off x="360000" y="180000"/>
            <a:ext cx="9165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None/>
            </a:pPr>
            <a:r>
              <a:rPr lang="de-DE"/>
              <a:t>Zielkonflikte im Werkzeugbau und Metallbereich</a:t>
            </a:r>
            <a:endParaRPr/>
          </a:p>
        </p:txBody>
      </p:sp>
      <p:pic>
        <p:nvPicPr>
          <p:cNvPr id="406" name="Google Shape;406;p29"/>
          <p:cNvPicPr preferRelativeResize="0">
            <a:picLocks noGrp="1"/>
          </p:cNvPicPr>
          <p:nvPr>
            <p:ph type="pic" idx="2"/>
          </p:nvPr>
        </p:nvPicPr>
        <p:blipFill rotWithShape="1">
          <a:blip r:embed="rId3">
            <a:alphaModFix/>
          </a:blip>
          <a:srcRect l="4697" t="8349" r="5479" b="16827"/>
          <a:stretch/>
        </p:blipFill>
        <p:spPr>
          <a:xfrm>
            <a:off x="0" y="1441688"/>
            <a:ext cx="7871824" cy="4631125"/>
          </a:xfrm>
          <a:prstGeom prst="rect">
            <a:avLst/>
          </a:prstGeom>
          <a:noFill/>
          <a:ln>
            <a:noFill/>
          </a:ln>
        </p:spPr>
      </p:pic>
      <p:sp>
        <p:nvSpPr>
          <p:cNvPr id="407" name="Google Shape;407;p29"/>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17</a:t>
            </a:fld>
            <a:endParaRPr/>
          </a:p>
        </p:txBody>
      </p:sp>
      <p:sp>
        <p:nvSpPr>
          <p:cNvPr id="408" name="Google Shape;408;p29"/>
          <p:cNvSpPr txBox="1">
            <a:spLocks noGrp="1"/>
          </p:cNvSpPr>
          <p:nvPr>
            <p:ph type="body" idx="4"/>
          </p:nvPr>
        </p:nvSpPr>
        <p:spPr>
          <a:xfrm>
            <a:off x="8714825" y="6254500"/>
            <a:ext cx="3165300" cy="557400"/>
          </a:xfrm>
          <a:prstGeom prst="rect">
            <a:avLst/>
          </a:prstGeom>
          <a:noFill/>
          <a:ln>
            <a:noFill/>
          </a:ln>
        </p:spPr>
        <p:txBody>
          <a:bodyPr spcFirstLastPara="1" wrap="square" lIns="91425" tIns="45700" rIns="91425" bIns="45700" anchor="ctr" anchorCtr="0">
            <a:normAutofit/>
          </a:bodyPr>
          <a:lstStyle/>
          <a:p>
            <a:pPr marL="228600" lvl="0" indent="0" algn="l" rtl="0">
              <a:lnSpc>
                <a:spcPct val="110000"/>
              </a:lnSpc>
              <a:spcBef>
                <a:spcPts val="0"/>
              </a:spcBef>
              <a:spcAft>
                <a:spcPts val="0"/>
              </a:spcAft>
              <a:buClr>
                <a:srgbClr val="888888"/>
              </a:buClr>
              <a:buSzPts val="1200"/>
              <a:buFont typeface="Arial"/>
              <a:buNone/>
            </a:pPr>
            <a:r>
              <a:rPr lang="de-DE"/>
              <a:t>Quelle: DESTATIS 2021 nach IAO</a:t>
            </a:r>
            <a:endParaRPr/>
          </a:p>
        </p:txBody>
      </p:sp>
      <p:sp>
        <p:nvSpPr>
          <p:cNvPr id="409" name="Google Shape;409;p29"/>
          <p:cNvSpPr/>
          <p:nvPr/>
        </p:nvSpPr>
        <p:spPr>
          <a:xfrm>
            <a:off x="8714825" y="1731525"/>
            <a:ext cx="3281700" cy="24069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342900" marR="0" lvl="0" indent="-330200" algn="l" rtl="0">
              <a:lnSpc>
                <a:spcPct val="100000"/>
              </a:lnSpc>
              <a:spcBef>
                <a:spcPts val="0"/>
              </a:spcBef>
              <a:spcAft>
                <a:spcPts val="0"/>
              </a:spcAft>
              <a:buClr>
                <a:srgbClr val="FF0000"/>
              </a:buClr>
              <a:buSzPts val="1800"/>
              <a:buFont typeface="Arial"/>
              <a:buChar char="●"/>
            </a:pPr>
            <a:r>
              <a:rPr lang="de-DE" sz="1800" b="1" i="0" u="none" strike="noStrike" cap="none">
                <a:solidFill>
                  <a:srgbClr val="FF0000"/>
                </a:solidFill>
                <a:latin typeface="Arial"/>
                <a:ea typeface="Arial"/>
                <a:cs typeface="Arial"/>
                <a:sym typeface="Arial"/>
              </a:rPr>
              <a:t>Warum nimmt die Arbeitszeit je Erwerbstätigen ab?</a:t>
            </a:r>
            <a:endParaRPr sz="1800" b="1" i="0" u="none" strike="noStrike" cap="none">
              <a:solidFill>
                <a:srgbClr val="FF0000"/>
              </a:solidFill>
              <a:latin typeface="Arial"/>
              <a:ea typeface="Arial"/>
              <a:cs typeface="Arial"/>
              <a:sym typeface="Arial"/>
            </a:endParaRPr>
          </a:p>
          <a:p>
            <a:pPr marL="342900" marR="0" lvl="0" indent="-330200" algn="l" rtl="0">
              <a:lnSpc>
                <a:spcPct val="100000"/>
              </a:lnSpc>
              <a:spcBef>
                <a:spcPts val="0"/>
              </a:spcBef>
              <a:spcAft>
                <a:spcPts val="0"/>
              </a:spcAft>
              <a:buClr>
                <a:srgbClr val="FF0000"/>
              </a:buClr>
              <a:buSzPts val="1800"/>
              <a:buFont typeface="Arial"/>
              <a:buChar char="●"/>
            </a:pPr>
            <a:r>
              <a:rPr lang="de-DE" sz="1800" b="1" i="0" u="none" strike="noStrike" cap="none">
                <a:solidFill>
                  <a:srgbClr val="FF0000"/>
                </a:solidFill>
                <a:latin typeface="Arial"/>
                <a:ea typeface="Arial"/>
                <a:cs typeface="Arial"/>
                <a:sym typeface="Arial"/>
              </a:rPr>
              <a:t>Warum stagniert das Arbeitsvolumen</a:t>
            </a:r>
            <a:endParaRPr sz="1800" b="1" i="0" u="none" strike="noStrike" cap="none">
              <a:solidFill>
                <a:srgbClr val="FF0000"/>
              </a:solidFill>
              <a:latin typeface="Arial"/>
              <a:ea typeface="Arial"/>
              <a:cs typeface="Arial"/>
              <a:sym typeface="Arial"/>
            </a:endParaRPr>
          </a:p>
        </p:txBody>
      </p:sp>
      <p:sp>
        <p:nvSpPr>
          <p:cNvPr id="410" name="Google Shape;410;p29"/>
          <p:cNvSpPr txBox="1">
            <a:spLocks noGrp="1"/>
          </p:cNvSpPr>
          <p:nvPr>
            <p:ph type="body" idx="1"/>
          </p:nvPr>
        </p:nvSpPr>
        <p:spPr>
          <a:xfrm>
            <a:off x="2860250" y="6254500"/>
            <a:ext cx="54777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90000"/>
              </a:lnSpc>
              <a:spcBef>
                <a:spcPts val="0"/>
              </a:spcBef>
              <a:spcAft>
                <a:spcPts val="0"/>
              </a:spcAft>
              <a:buClr>
                <a:srgbClr val="888888"/>
              </a:buClr>
              <a:buSzPts val="930"/>
              <a:buNone/>
            </a:pPr>
            <a:r>
              <a:rPr lang="de-DE" sz="1200" dirty="0">
                <a:solidFill>
                  <a:schemeClr val="lt1"/>
                </a:solidFill>
              </a:rPr>
              <a:t>Werkzeug-, Fertigungs- und Feinwerkmechaniker und FK Metalltechnik</a:t>
            </a:r>
            <a:endParaRPr sz="1200" dirty="0">
              <a:solidFill>
                <a:schemeClr val="lt1"/>
              </a:solidFill>
            </a:endParaRPr>
          </a:p>
        </p:txBody>
      </p:sp>
      <p:sp>
        <p:nvSpPr>
          <p:cNvPr id="411" name="Google Shape;411;p29"/>
          <p:cNvSpPr txBox="1"/>
          <p:nvPr/>
        </p:nvSpPr>
        <p:spPr>
          <a:xfrm>
            <a:off x="444200" y="6224222"/>
            <a:ext cx="2541000" cy="443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rgbClr val="FFFFFF"/>
                </a:solidFill>
                <a:latin typeface="Trebuchet MS"/>
                <a:ea typeface="Trebuchet MS"/>
                <a:cs typeface="Trebuchet MS"/>
                <a:sym typeface="Trebuchet MS"/>
              </a:rPr>
              <a:t>Volker Handke </a:t>
            </a:r>
            <a:endParaRPr sz="1200" b="0" i="0" u="none" strike="noStrike" cap="none" dirty="0">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rgbClr val="FFFFFF"/>
                </a:solidFill>
                <a:latin typeface="Trebuchet MS"/>
                <a:ea typeface="Trebuchet MS"/>
                <a:cs typeface="Trebuchet MS"/>
                <a:sym typeface="Trebuchet MS"/>
              </a:rPr>
              <a:t>Die Projektagentur BBNE</a:t>
            </a:r>
            <a:endParaRPr sz="1200" b="0" i="0" u="none" strike="noStrike" cap="none" dirty="0">
              <a:solidFill>
                <a:srgbClr val="FFFFFF"/>
              </a:solidFill>
              <a:latin typeface="Trebuchet MS"/>
              <a:ea typeface="Trebuchet MS"/>
              <a:cs typeface="Trebuchet MS"/>
              <a:sym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800"/>
              <a:buNone/>
            </a:pPr>
            <a:r>
              <a:rPr lang="de-DE"/>
              <a:t>Emissionen von Luftschadstoffen aus der Roheisen- und Stahlerzeugung</a:t>
            </a:r>
            <a:endParaRPr/>
          </a:p>
        </p:txBody>
      </p:sp>
      <p:sp>
        <p:nvSpPr>
          <p:cNvPr id="418" name="Google Shape;418;p3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18</a:t>
            </a:fld>
            <a:endParaRPr/>
          </a:p>
        </p:txBody>
      </p:sp>
      <p:sp>
        <p:nvSpPr>
          <p:cNvPr id="419" name="Google Shape;419;p33"/>
          <p:cNvSpPr txBox="1">
            <a:spLocks noGrp="1"/>
          </p:cNvSpPr>
          <p:nvPr>
            <p:ph type="body" idx="4"/>
          </p:nvPr>
        </p:nvSpPr>
        <p:spPr>
          <a:xfrm>
            <a:off x="8714825" y="6254500"/>
            <a:ext cx="3165300" cy="557400"/>
          </a:xfrm>
          <a:prstGeom prst="rect">
            <a:avLst/>
          </a:prstGeom>
          <a:noFill/>
          <a:ln>
            <a:noFill/>
          </a:ln>
        </p:spPr>
        <p:txBody>
          <a:bodyPr spcFirstLastPara="1" wrap="square" lIns="91425" tIns="45700" rIns="91425" bIns="45700" anchor="ctr" anchorCtr="0">
            <a:normAutofit/>
          </a:bodyPr>
          <a:lstStyle/>
          <a:p>
            <a:pPr marL="228600" lvl="0" indent="0" algn="l" rtl="0">
              <a:lnSpc>
                <a:spcPct val="110000"/>
              </a:lnSpc>
              <a:spcBef>
                <a:spcPts val="0"/>
              </a:spcBef>
              <a:spcAft>
                <a:spcPts val="0"/>
              </a:spcAft>
              <a:buClr>
                <a:srgbClr val="888888"/>
              </a:buClr>
              <a:buSzPts val="1200"/>
              <a:buNone/>
            </a:pPr>
            <a:r>
              <a:rPr lang="de-DE"/>
              <a:t>Quelle:  UBA 2023</a:t>
            </a:r>
            <a:endParaRPr/>
          </a:p>
        </p:txBody>
      </p:sp>
      <p:sp>
        <p:nvSpPr>
          <p:cNvPr id="422" name="Google Shape;422;p33"/>
          <p:cNvSpPr txBox="1">
            <a:spLocks noGrp="1"/>
          </p:cNvSpPr>
          <p:nvPr>
            <p:ph type="body" idx="1"/>
          </p:nvPr>
        </p:nvSpPr>
        <p:spPr>
          <a:xfrm>
            <a:off x="2816450" y="6290400"/>
            <a:ext cx="54777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90000"/>
              </a:lnSpc>
              <a:spcBef>
                <a:spcPts val="0"/>
              </a:spcBef>
              <a:spcAft>
                <a:spcPts val="0"/>
              </a:spcAft>
              <a:buClr>
                <a:srgbClr val="888888"/>
              </a:buClr>
              <a:buSzPts val="930"/>
              <a:buNone/>
            </a:pPr>
            <a:r>
              <a:rPr lang="de-DE" sz="1200" dirty="0">
                <a:solidFill>
                  <a:schemeClr val="lt1"/>
                </a:solidFill>
              </a:rPr>
              <a:t>Werkzeug-, Fertigungs- und Feinwerkmechaniker und FK Metalltechnik</a:t>
            </a:r>
            <a:endParaRPr sz="1200" dirty="0">
              <a:solidFill>
                <a:schemeClr val="lt1"/>
              </a:solidFill>
            </a:endParaRPr>
          </a:p>
        </p:txBody>
      </p:sp>
      <p:sp>
        <p:nvSpPr>
          <p:cNvPr id="423" name="Google Shape;423;p33"/>
          <p:cNvSpPr txBox="1"/>
          <p:nvPr/>
        </p:nvSpPr>
        <p:spPr>
          <a:xfrm>
            <a:off x="444200" y="6224222"/>
            <a:ext cx="2541000" cy="443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rgbClr val="FFFFFF"/>
                </a:solidFill>
                <a:latin typeface="Trebuchet MS"/>
                <a:ea typeface="Trebuchet MS"/>
                <a:cs typeface="Trebuchet MS"/>
                <a:sym typeface="Trebuchet MS"/>
              </a:rPr>
              <a:t>Volker Handke </a:t>
            </a:r>
            <a:endParaRPr sz="1200" b="0" i="0" u="none" strike="noStrike" cap="none" dirty="0">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rgbClr val="FFFFFF"/>
                </a:solidFill>
                <a:latin typeface="Trebuchet MS"/>
                <a:ea typeface="Trebuchet MS"/>
                <a:cs typeface="Trebuchet MS"/>
                <a:sym typeface="Trebuchet MS"/>
              </a:rPr>
              <a:t>Die Projektagentur BBNE</a:t>
            </a:r>
            <a:endParaRPr sz="1200" b="0" i="0" u="none" strike="noStrike" cap="none" dirty="0">
              <a:solidFill>
                <a:srgbClr val="FFFFFF"/>
              </a:solidFill>
              <a:latin typeface="Trebuchet MS"/>
              <a:ea typeface="Trebuchet MS"/>
              <a:cs typeface="Trebuchet MS"/>
              <a:sym typeface="Trebuchet MS"/>
            </a:endParaRPr>
          </a:p>
        </p:txBody>
      </p:sp>
      <p:pic>
        <p:nvPicPr>
          <p:cNvPr id="3" name="Grafik 2">
            <a:extLst>
              <a:ext uri="{FF2B5EF4-FFF2-40B4-BE49-F238E27FC236}">
                <a16:creationId xmlns="" xmlns:a16="http://schemas.microsoft.com/office/drawing/2014/main" id="{05BB544E-823E-9844-B9C7-3D819BD0A12D}"/>
              </a:ext>
            </a:extLst>
          </p:cNvPr>
          <p:cNvPicPr>
            <a:picLocks noChangeAspect="1"/>
          </p:cNvPicPr>
          <p:nvPr/>
        </p:nvPicPr>
        <p:blipFill>
          <a:blip r:embed="rId3"/>
          <a:stretch>
            <a:fillRect/>
          </a:stretch>
        </p:blipFill>
        <p:spPr>
          <a:xfrm>
            <a:off x="87630" y="1521944"/>
            <a:ext cx="9780270" cy="4470606"/>
          </a:xfrm>
          <a:prstGeom prst="rect">
            <a:avLst/>
          </a:prstGeom>
        </p:spPr>
      </p:pic>
      <p:sp>
        <p:nvSpPr>
          <p:cNvPr id="421" name="Google Shape;421;p33"/>
          <p:cNvSpPr/>
          <p:nvPr/>
        </p:nvSpPr>
        <p:spPr>
          <a:xfrm>
            <a:off x="8780525" y="2430525"/>
            <a:ext cx="3281700" cy="33423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342900" marR="0" lvl="0" indent="-323850" algn="l" rtl="0">
              <a:lnSpc>
                <a:spcPct val="100000"/>
              </a:lnSpc>
              <a:spcBef>
                <a:spcPts val="0"/>
              </a:spcBef>
              <a:spcAft>
                <a:spcPts val="0"/>
              </a:spcAft>
              <a:buClr>
                <a:srgbClr val="FF0000"/>
              </a:buClr>
              <a:buSzPts val="1700"/>
              <a:buFont typeface="Arial"/>
              <a:buChar char="●"/>
            </a:pPr>
            <a:r>
              <a:rPr lang="de-DE" sz="1700" b="1" i="0" u="none" strike="noStrike" cap="none">
                <a:solidFill>
                  <a:srgbClr val="FF0000"/>
                </a:solidFill>
                <a:latin typeface="Arial"/>
                <a:ea typeface="Arial"/>
                <a:cs typeface="Arial"/>
                <a:sym typeface="Arial"/>
              </a:rPr>
              <a:t>Beschreiben Sie die Wirkung der genannten Schadstoffe auf das Klima, die Umwelt und die menschliche Gesundheit</a:t>
            </a:r>
            <a:endParaRPr sz="1700" b="1" i="0" u="none" strike="noStrike" cap="none">
              <a:solidFill>
                <a:srgbClr val="FF0000"/>
              </a:solidFill>
              <a:latin typeface="Arial"/>
              <a:ea typeface="Arial"/>
              <a:cs typeface="Arial"/>
              <a:sym typeface="Arial"/>
            </a:endParaRPr>
          </a:p>
          <a:p>
            <a:pPr marL="342900" marR="0" lvl="0" indent="-323850" algn="l" rtl="0">
              <a:lnSpc>
                <a:spcPct val="100000"/>
              </a:lnSpc>
              <a:spcBef>
                <a:spcPts val="0"/>
              </a:spcBef>
              <a:spcAft>
                <a:spcPts val="0"/>
              </a:spcAft>
              <a:buClr>
                <a:srgbClr val="FF0000"/>
              </a:buClr>
              <a:buSzPts val="1700"/>
              <a:buFont typeface="Arial"/>
              <a:buChar char="●"/>
            </a:pPr>
            <a:r>
              <a:rPr lang="de-DE" sz="1700" b="1" i="0" u="none" strike="noStrike" cap="none">
                <a:solidFill>
                  <a:srgbClr val="FF0000"/>
                </a:solidFill>
                <a:latin typeface="Arial"/>
                <a:ea typeface="Arial"/>
                <a:cs typeface="Arial"/>
                <a:sym typeface="Arial"/>
              </a:rPr>
              <a:t>Welche Schadstoffe sind vordringlich zu vermeiden?</a:t>
            </a:r>
            <a:endParaRPr sz="1700" b="1" i="0" u="none" strike="noStrike" cap="none">
              <a:solidFill>
                <a:srgbClr val="FF0000"/>
              </a:solidFill>
              <a:latin typeface="Arial"/>
              <a:ea typeface="Arial"/>
              <a:cs typeface="Arial"/>
              <a:sym typeface="Arial"/>
            </a:endParaRPr>
          </a:p>
          <a:p>
            <a:pPr marL="342900" marR="0" lvl="0" indent="-323850" algn="l" rtl="0">
              <a:lnSpc>
                <a:spcPct val="100000"/>
              </a:lnSpc>
              <a:spcBef>
                <a:spcPts val="0"/>
              </a:spcBef>
              <a:spcAft>
                <a:spcPts val="0"/>
              </a:spcAft>
              <a:buClr>
                <a:srgbClr val="FF0000"/>
              </a:buClr>
              <a:buSzPts val="1700"/>
              <a:buFont typeface="Arial"/>
              <a:buChar char="●"/>
            </a:pPr>
            <a:r>
              <a:rPr lang="de-DE" sz="1700" b="1" i="0" u="none" strike="noStrike" cap="none">
                <a:solidFill>
                  <a:srgbClr val="FF0000"/>
                </a:solidFill>
                <a:latin typeface="Arial"/>
                <a:ea typeface="Arial"/>
                <a:cs typeface="Arial"/>
                <a:sym typeface="Arial"/>
              </a:rPr>
              <a:t>Begründen Sie Ihre Entscheidung</a:t>
            </a:r>
            <a:endParaRPr sz="1700" b="1" i="0" u="none" strike="noStrike" cap="none">
              <a:solidFill>
                <a:srgbClr val="FF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34"/>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None/>
            </a:pPr>
            <a:r>
              <a:rPr lang="de-DE"/>
              <a:t>Emissionen von Luftschadstoffen aus Gießereien</a:t>
            </a:r>
            <a:endParaRPr/>
          </a:p>
        </p:txBody>
      </p:sp>
      <p:sp>
        <p:nvSpPr>
          <p:cNvPr id="430" name="Google Shape;430;p34"/>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19</a:t>
            </a:fld>
            <a:endParaRPr/>
          </a:p>
        </p:txBody>
      </p:sp>
      <p:sp>
        <p:nvSpPr>
          <p:cNvPr id="431" name="Google Shape;431;p34"/>
          <p:cNvSpPr txBox="1">
            <a:spLocks noGrp="1"/>
          </p:cNvSpPr>
          <p:nvPr>
            <p:ph type="body" idx="4"/>
          </p:nvPr>
        </p:nvSpPr>
        <p:spPr>
          <a:xfrm>
            <a:off x="8780525" y="6238750"/>
            <a:ext cx="3165300" cy="557400"/>
          </a:xfrm>
          <a:prstGeom prst="rect">
            <a:avLst/>
          </a:prstGeom>
          <a:noFill/>
          <a:ln>
            <a:noFill/>
          </a:ln>
        </p:spPr>
        <p:txBody>
          <a:bodyPr spcFirstLastPara="1" wrap="square" lIns="91425" tIns="45700" rIns="91425" bIns="45700" anchor="ctr" anchorCtr="0">
            <a:normAutofit/>
          </a:bodyPr>
          <a:lstStyle/>
          <a:p>
            <a:pPr marL="228600" lvl="0" indent="0" algn="l" rtl="0">
              <a:lnSpc>
                <a:spcPct val="110000"/>
              </a:lnSpc>
              <a:spcBef>
                <a:spcPts val="0"/>
              </a:spcBef>
              <a:spcAft>
                <a:spcPts val="0"/>
              </a:spcAft>
              <a:buClr>
                <a:srgbClr val="888888"/>
              </a:buClr>
              <a:buSzPts val="1200"/>
              <a:buNone/>
            </a:pPr>
            <a:r>
              <a:rPr lang="de-DE"/>
              <a:t>Quelle:  UBA 2023 </a:t>
            </a:r>
            <a:endParaRPr/>
          </a:p>
        </p:txBody>
      </p:sp>
      <p:sp>
        <p:nvSpPr>
          <p:cNvPr id="434" name="Google Shape;434;p34"/>
          <p:cNvSpPr txBox="1">
            <a:spLocks noGrp="1"/>
          </p:cNvSpPr>
          <p:nvPr>
            <p:ph type="body" idx="1"/>
          </p:nvPr>
        </p:nvSpPr>
        <p:spPr>
          <a:xfrm>
            <a:off x="2860250" y="6254500"/>
            <a:ext cx="54777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90000"/>
              </a:lnSpc>
              <a:spcBef>
                <a:spcPts val="0"/>
              </a:spcBef>
              <a:spcAft>
                <a:spcPts val="0"/>
              </a:spcAft>
              <a:buClr>
                <a:srgbClr val="888888"/>
              </a:buClr>
              <a:buSzPts val="930"/>
              <a:buNone/>
            </a:pPr>
            <a:r>
              <a:rPr lang="de-DE" sz="1200" dirty="0">
                <a:solidFill>
                  <a:schemeClr val="lt1"/>
                </a:solidFill>
              </a:rPr>
              <a:t>Werkzeug-, Fertigungs- und Feinwerkmechaniker und FK Metalltechnik</a:t>
            </a:r>
            <a:endParaRPr sz="1200" dirty="0">
              <a:solidFill>
                <a:schemeClr val="lt1"/>
              </a:solidFill>
            </a:endParaRPr>
          </a:p>
        </p:txBody>
      </p:sp>
      <p:sp>
        <p:nvSpPr>
          <p:cNvPr id="435" name="Google Shape;435;p34"/>
          <p:cNvSpPr txBox="1"/>
          <p:nvPr/>
        </p:nvSpPr>
        <p:spPr>
          <a:xfrm>
            <a:off x="444200" y="6224222"/>
            <a:ext cx="2541000" cy="443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rgbClr val="FFFFFF"/>
                </a:solidFill>
                <a:latin typeface="Trebuchet MS"/>
                <a:ea typeface="Trebuchet MS"/>
                <a:cs typeface="Trebuchet MS"/>
                <a:sym typeface="Trebuchet MS"/>
              </a:rPr>
              <a:t>Volker Handke </a:t>
            </a:r>
            <a:endParaRPr sz="1200" b="0" i="0" u="none" strike="noStrike" cap="none" dirty="0">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rgbClr val="FFFFFF"/>
                </a:solidFill>
                <a:latin typeface="Trebuchet MS"/>
                <a:ea typeface="Trebuchet MS"/>
                <a:cs typeface="Trebuchet MS"/>
                <a:sym typeface="Trebuchet MS"/>
              </a:rPr>
              <a:t>Die Projektagentur BBNE</a:t>
            </a:r>
            <a:endParaRPr sz="1200" b="0" i="0" u="none" strike="noStrike" cap="none" dirty="0">
              <a:solidFill>
                <a:srgbClr val="FFFFFF"/>
              </a:solidFill>
              <a:latin typeface="Trebuchet MS"/>
              <a:ea typeface="Trebuchet MS"/>
              <a:cs typeface="Trebuchet MS"/>
              <a:sym typeface="Trebuchet MS"/>
            </a:endParaRPr>
          </a:p>
        </p:txBody>
      </p:sp>
      <p:pic>
        <p:nvPicPr>
          <p:cNvPr id="3" name="Grafik 2">
            <a:extLst>
              <a:ext uri="{FF2B5EF4-FFF2-40B4-BE49-F238E27FC236}">
                <a16:creationId xmlns="" xmlns:a16="http://schemas.microsoft.com/office/drawing/2014/main" id="{843F8CD6-26E9-0E47-ACEB-58C574DFC706}"/>
              </a:ext>
            </a:extLst>
          </p:cNvPr>
          <p:cNvPicPr>
            <a:picLocks noChangeAspect="1"/>
          </p:cNvPicPr>
          <p:nvPr/>
        </p:nvPicPr>
        <p:blipFill>
          <a:blip r:embed="rId3"/>
          <a:stretch>
            <a:fillRect/>
          </a:stretch>
        </p:blipFill>
        <p:spPr>
          <a:xfrm>
            <a:off x="186690" y="1433725"/>
            <a:ext cx="10367010" cy="4647045"/>
          </a:xfrm>
          <a:prstGeom prst="rect">
            <a:avLst/>
          </a:prstGeom>
        </p:spPr>
      </p:pic>
      <p:sp>
        <p:nvSpPr>
          <p:cNvPr id="433" name="Google Shape;433;p34"/>
          <p:cNvSpPr/>
          <p:nvPr/>
        </p:nvSpPr>
        <p:spPr>
          <a:xfrm>
            <a:off x="8780525" y="2430525"/>
            <a:ext cx="3281700" cy="33423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342900" marR="0" lvl="0" indent="-323850" algn="l" rtl="0">
              <a:lnSpc>
                <a:spcPct val="100000"/>
              </a:lnSpc>
              <a:spcBef>
                <a:spcPts val="0"/>
              </a:spcBef>
              <a:spcAft>
                <a:spcPts val="0"/>
              </a:spcAft>
              <a:buClr>
                <a:srgbClr val="FF0000"/>
              </a:buClr>
              <a:buSzPts val="1700"/>
              <a:buFont typeface="Arial"/>
              <a:buChar char="●"/>
            </a:pPr>
            <a:r>
              <a:rPr lang="de-DE" sz="1700" b="1" i="0" u="none" strike="noStrike" cap="none">
                <a:solidFill>
                  <a:srgbClr val="FF0000"/>
                </a:solidFill>
                <a:latin typeface="Arial"/>
                <a:ea typeface="Arial"/>
                <a:cs typeface="Arial"/>
                <a:sym typeface="Arial"/>
              </a:rPr>
              <a:t>Beschreiben Sie die Wirkung der genannten Schadstoffe auf das Klima, die Umwelt und die menschliche Gesundheit</a:t>
            </a:r>
            <a:endParaRPr sz="1700" b="1" i="0" u="none" strike="noStrike" cap="none">
              <a:solidFill>
                <a:srgbClr val="FF0000"/>
              </a:solidFill>
              <a:latin typeface="Arial"/>
              <a:ea typeface="Arial"/>
              <a:cs typeface="Arial"/>
              <a:sym typeface="Arial"/>
            </a:endParaRPr>
          </a:p>
          <a:p>
            <a:pPr marL="342900" marR="0" lvl="0" indent="-323850" algn="l" rtl="0">
              <a:lnSpc>
                <a:spcPct val="100000"/>
              </a:lnSpc>
              <a:spcBef>
                <a:spcPts val="0"/>
              </a:spcBef>
              <a:spcAft>
                <a:spcPts val="0"/>
              </a:spcAft>
              <a:buClr>
                <a:srgbClr val="FF0000"/>
              </a:buClr>
              <a:buSzPts val="1700"/>
              <a:buFont typeface="Arial"/>
              <a:buChar char="●"/>
            </a:pPr>
            <a:r>
              <a:rPr lang="de-DE" sz="1700" b="1" i="0" u="none" strike="noStrike" cap="none">
                <a:solidFill>
                  <a:srgbClr val="FF0000"/>
                </a:solidFill>
                <a:latin typeface="Arial"/>
                <a:ea typeface="Arial"/>
                <a:cs typeface="Arial"/>
                <a:sym typeface="Arial"/>
              </a:rPr>
              <a:t>Welche Schadstoffe sind vordringlich zu vermeiden?</a:t>
            </a:r>
            <a:endParaRPr sz="1700" b="1" i="0" u="none" strike="noStrike" cap="none">
              <a:solidFill>
                <a:srgbClr val="FF0000"/>
              </a:solidFill>
              <a:latin typeface="Arial"/>
              <a:ea typeface="Arial"/>
              <a:cs typeface="Arial"/>
              <a:sym typeface="Arial"/>
            </a:endParaRPr>
          </a:p>
          <a:p>
            <a:pPr marL="342900" marR="0" lvl="0" indent="-323850" algn="l" rtl="0">
              <a:lnSpc>
                <a:spcPct val="100000"/>
              </a:lnSpc>
              <a:spcBef>
                <a:spcPts val="0"/>
              </a:spcBef>
              <a:spcAft>
                <a:spcPts val="0"/>
              </a:spcAft>
              <a:buClr>
                <a:srgbClr val="FF0000"/>
              </a:buClr>
              <a:buSzPts val="1700"/>
              <a:buFont typeface="Arial"/>
              <a:buChar char="●"/>
            </a:pPr>
            <a:r>
              <a:rPr lang="de-DE" sz="1700" b="1" i="0" u="none" strike="noStrike" cap="none">
                <a:solidFill>
                  <a:srgbClr val="FF0000"/>
                </a:solidFill>
                <a:latin typeface="Arial"/>
                <a:ea typeface="Arial"/>
                <a:cs typeface="Arial"/>
                <a:sym typeface="Arial"/>
              </a:rPr>
              <a:t>Begründen Sie Ihre Entscheidung</a:t>
            </a:r>
            <a:endParaRPr sz="1700" b="1" i="0" u="none" strike="noStrike" cap="none">
              <a:solidFill>
                <a:srgbClr val="FF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1915bba6a60_0_10"/>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2</a:t>
            </a:fld>
            <a:endParaRPr/>
          </a:p>
        </p:txBody>
      </p:sp>
      <p:sp>
        <p:nvSpPr>
          <p:cNvPr id="191" name="Google Shape;191;g1915bba6a60_0_1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Klimawandel:</a:t>
            </a:r>
            <a:br>
              <a:rPr lang="de-DE"/>
            </a:br>
            <a:r>
              <a:rPr lang="de-DE"/>
              <a:t>Woher kommen die Emissionen im Alltag?</a:t>
            </a:r>
            <a:endParaRPr/>
          </a:p>
        </p:txBody>
      </p:sp>
      <p:sp>
        <p:nvSpPr>
          <p:cNvPr id="192" name="Google Shape;192;g1915bba6a60_0_10"/>
          <p:cNvSpPr txBox="1">
            <a:spLocks noGrp="1"/>
          </p:cNvSpPr>
          <p:nvPr>
            <p:ph type="body" idx="1"/>
          </p:nvPr>
        </p:nvSpPr>
        <p:spPr>
          <a:xfrm>
            <a:off x="2860250" y="6254500"/>
            <a:ext cx="5477700" cy="557400"/>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dirty="0"/>
              <a:t>Werkzeug-,  Fertigungs- und Feinwerkmechaniker und FK Metalltechnik</a:t>
            </a:r>
            <a:endParaRPr dirty="0"/>
          </a:p>
        </p:txBody>
      </p:sp>
      <p:sp>
        <p:nvSpPr>
          <p:cNvPr id="193" name="Google Shape;193;g1915bba6a60_0_10"/>
          <p:cNvSpPr txBox="1">
            <a:spLocks noGrp="1"/>
          </p:cNvSpPr>
          <p:nvPr>
            <p:ph type="body" idx="2"/>
          </p:nvPr>
        </p:nvSpPr>
        <p:spPr>
          <a:xfrm>
            <a:off x="8580775" y="6254500"/>
            <a:ext cx="3299100" cy="557400"/>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Quelle: UBA 2021</a:t>
            </a:r>
            <a:endParaRPr/>
          </a:p>
        </p:txBody>
      </p:sp>
      <p:sp>
        <p:nvSpPr>
          <p:cNvPr id="194" name="Google Shape;194;g1915bba6a60_0_10"/>
          <p:cNvSpPr/>
          <p:nvPr/>
        </p:nvSpPr>
        <p:spPr>
          <a:xfrm>
            <a:off x="181216" y="4945797"/>
            <a:ext cx="4030368" cy="756000"/>
          </a:xfrm>
          <a:prstGeom prst="rect">
            <a:avLst/>
          </a:prstGeom>
          <a:solidFill>
            <a:srgbClr val="7CB2E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Wohnen 2,1 t CO</a:t>
            </a:r>
            <a:r>
              <a:rPr lang="de-DE" sz="1800" b="1" i="0" u="none" strike="noStrike" cap="none" baseline="-25000">
                <a:solidFill>
                  <a:schemeClr val="lt1"/>
                </a:solidFill>
                <a:latin typeface="Calibri"/>
                <a:ea typeface="Calibri"/>
                <a:cs typeface="Calibri"/>
                <a:sym typeface="Calibri"/>
              </a:rPr>
              <a:t>2</a:t>
            </a:r>
            <a:r>
              <a:rPr lang="de-DE" sz="1800" b="1" i="0" u="none" strike="noStrike" cap="none">
                <a:solidFill>
                  <a:schemeClr val="lt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195" name="Google Shape;195;g1915bba6a60_0_10"/>
          <p:cNvSpPr/>
          <p:nvPr/>
        </p:nvSpPr>
        <p:spPr>
          <a:xfrm>
            <a:off x="181216" y="4693797"/>
            <a:ext cx="4030368" cy="252000"/>
          </a:xfrm>
          <a:prstGeom prst="rect">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Strom 0,7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196" name="Google Shape;196;g1915bba6a60_0_10"/>
          <p:cNvSpPr/>
          <p:nvPr/>
        </p:nvSpPr>
        <p:spPr>
          <a:xfrm>
            <a:off x="181216" y="3937797"/>
            <a:ext cx="4030368" cy="756000"/>
          </a:xfrm>
          <a:prstGeom prst="rect">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Mobilität 2,1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197" name="Google Shape;197;g1915bba6a60_0_10"/>
          <p:cNvSpPr/>
          <p:nvPr/>
        </p:nvSpPr>
        <p:spPr>
          <a:xfrm>
            <a:off x="181216" y="3315574"/>
            <a:ext cx="4030368" cy="612000"/>
          </a:xfrm>
          <a:prstGeom prst="rect">
            <a:avLst/>
          </a:prstGeom>
          <a:solidFill>
            <a:srgbClr val="92D05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Ernährung 1,7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198" name="Google Shape;198;g1915bba6a60_0_10"/>
          <p:cNvSpPr/>
          <p:nvPr/>
        </p:nvSpPr>
        <p:spPr>
          <a:xfrm>
            <a:off x="181216" y="1942463"/>
            <a:ext cx="4030368" cy="1368000"/>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Sonstiger Konsum </a:t>
            </a:r>
            <a:br>
              <a:rPr lang="de-DE" sz="1800" b="1" i="0" u="none" strike="noStrike" cap="none">
                <a:solidFill>
                  <a:schemeClr val="lt1"/>
                </a:solidFill>
                <a:latin typeface="Calibri"/>
                <a:ea typeface="Calibri"/>
                <a:cs typeface="Calibri"/>
                <a:sym typeface="Calibri"/>
              </a:rPr>
            </a:br>
            <a:r>
              <a:rPr lang="de-DE" sz="1800" b="1" i="0" u="none" strike="noStrike" cap="none">
                <a:solidFill>
                  <a:schemeClr val="lt1"/>
                </a:solidFill>
                <a:latin typeface="Calibri"/>
                <a:ea typeface="Calibri"/>
                <a:cs typeface="Calibri"/>
                <a:sym typeface="Calibri"/>
              </a:rPr>
              <a:t>3,8 t CO</a:t>
            </a:r>
            <a:r>
              <a:rPr lang="de-DE" sz="1800" b="1" i="0" u="none" strike="noStrike" cap="none" baseline="-25000">
                <a:solidFill>
                  <a:schemeClr val="lt1"/>
                </a:solidFill>
                <a:latin typeface="Calibri"/>
                <a:ea typeface="Calibri"/>
                <a:cs typeface="Calibri"/>
                <a:sym typeface="Calibri"/>
              </a:rPr>
              <a:t>2</a:t>
            </a:r>
            <a:r>
              <a:rPr lang="de-DE" sz="1800" b="1" i="0" u="none" strike="noStrike" cap="none">
                <a:solidFill>
                  <a:schemeClr val="lt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199" name="Google Shape;199;g1915bba6a60_0_10"/>
          <p:cNvSpPr/>
          <p:nvPr/>
        </p:nvSpPr>
        <p:spPr>
          <a:xfrm>
            <a:off x="181216" y="1618463"/>
            <a:ext cx="4030368" cy="324000"/>
          </a:xfrm>
          <a:prstGeom prst="rect">
            <a:avLst/>
          </a:prstGeom>
          <a:solidFill>
            <a:srgbClr val="7030A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Calibri"/>
                <a:ea typeface="Calibri"/>
                <a:cs typeface="Calibri"/>
                <a:sym typeface="Calibri"/>
              </a:rPr>
              <a:t>Öffentliche Infrastruktur 0,9 t CO</a:t>
            </a:r>
            <a:r>
              <a:rPr lang="de-DE" sz="1600" b="1" i="0" u="none" strike="noStrike" cap="none" baseline="-25000">
                <a:solidFill>
                  <a:schemeClr val="lt1"/>
                </a:solidFill>
                <a:latin typeface="Calibri"/>
                <a:ea typeface="Calibri"/>
                <a:cs typeface="Calibri"/>
                <a:sym typeface="Calibri"/>
              </a:rPr>
              <a:t>2</a:t>
            </a:r>
            <a:r>
              <a:rPr lang="de-DE" sz="1600" b="1" i="0" u="none" strike="noStrike" cap="none">
                <a:solidFill>
                  <a:schemeClr val="lt1"/>
                </a:solidFill>
                <a:latin typeface="Calibri"/>
                <a:ea typeface="Calibri"/>
                <a:cs typeface="Calibri"/>
                <a:sym typeface="Calibri"/>
              </a:rPr>
              <a:t>-e</a:t>
            </a:r>
            <a:endParaRPr sz="1400" b="0" i="0" u="none" strike="noStrike" cap="none">
              <a:solidFill>
                <a:srgbClr val="000000"/>
              </a:solidFill>
              <a:latin typeface="Arial"/>
              <a:ea typeface="Arial"/>
              <a:cs typeface="Arial"/>
              <a:sym typeface="Arial"/>
            </a:endParaRPr>
          </a:p>
        </p:txBody>
      </p:sp>
      <p:sp>
        <p:nvSpPr>
          <p:cNvPr id="200" name="Google Shape;200;g1915bba6a60_0_10"/>
          <p:cNvSpPr/>
          <p:nvPr/>
        </p:nvSpPr>
        <p:spPr>
          <a:xfrm>
            <a:off x="4207711" y="4953417"/>
            <a:ext cx="712470" cy="756000"/>
          </a:xfrm>
          <a:prstGeom prst="rect">
            <a:avLst/>
          </a:prstGeom>
          <a:solidFill>
            <a:srgbClr val="7CB2E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18 %</a:t>
            </a:r>
            <a:endParaRPr sz="1400" b="0" i="0" u="none" strike="noStrike" cap="none">
              <a:solidFill>
                <a:srgbClr val="000000"/>
              </a:solidFill>
              <a:latin typeface="Arial"/>
              <a:ea typeface="Arial"/>
              <a:cs typeface="Arial"/>
              <a:sym typeface="Arial"/>
            </a:endParaRPr>
          </a:p>
        </p:txBody>
      </p:sp>
      <p:sp>
        <p:nvSpPr>
          <p:cNvPr id="201" name="Google Shape;201;g1915bba6a60_0_10"/>
          <p:cNvSpPr/>
          <p:nvPr/>
        </p:nvSpPr>
        <p:spPr>
          <a:xfrm>
            <a:off x="4207711" y="4701417"/>
            <a:ext cx="712470" cy="252000"/>
          </a:xfrm>
          <a:prstGeom prst="rect">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6 %</a:t>
            </a:r>
            <a:endParaRPr sz="1400" b="0" i="0" u="none" strike="noStrike" cap="none">
              <a:solidFill>
                <a:srgbClr val="000000"/>
              </a:solidFill>
              <a:latin typeface="Arial"/>
              <a:ea typeface="Arial"/>
              <a:cs typeface="Arial"/>
              <a:sym typeface="Arial"/>
            </a:endParaRPr>
          </a:p>
        </p:txBody>
      </p:sp>
      <p:sp>
        <p:nvSpPr>
          <p:cNvPr id="202" name="Google Shape;202;g1915bba6a60_0_10"/>
          <p:cNvSpPr/>
          <p:nvPr/>
        </p:nvSpPr>
        <p:spPr>
          <a:xfrm>
            <a:off x="4207711" y="3945417"/>
            <a:ext cx="712470" cy="756000"/>
          </a:xfrm>
          <a:prstGeom prst="rect">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19 %</a:t>
            </a:r>
            <a:endParaRPr sz="1400" b="0" i="0" u="none" strike="noStrike" cap="none">
              <a:solidFill>
                <a:srgbClr val="000000"/>
              </a:solidFill>
              <a:latin typeface="Arial"/>
              <a:ea typeface="Arial"/>
              <a:cs typeface="Arial"/>
              <a:sym typeface="Arial"/>
            </a:endParaRPr>
          </a:p>
        </p:txBody>
      </p:sp>
      <p:sp>
        <p:nvSpPr>
          <p:cNvPr id="203" name="Google Shape;203;g1915bba6a60_0_10"/>
          <p:cNvSpPr/>
          <p:nvPr/>
        </p:nvSpPr>
        <p:spPr>
          <a:xfrm>
            <a:off x="4207711" y="3323194"/>
            <a:ext cx="712470" cy="612000"/>
          </a:xfrm>
          <a:prstGeom prst="rect">
            <a:avLst/>
          </a:prstGeom>
          <a:solidFill>
            <a:srgbClr val="92D05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15 %</a:t>
            </a:r>
            <a:endParaRPr sz="1400" b="0" i="0" u="none" strike="noStrike" cap="none">
              <a:solidFill>
                <a:srgbClr val="000000"/>
              </a:solidFill>
              <a:latin typeface="Arial"/>
              <a:ea typeface="Arial"/>
              <a:cs typeface="Arial"/>
              <a:sym typeface="Arial"/>
            </a:endParaRPr>
          </a:p>
        </p:txBody>
      </p:sp>
      <p:sp>
        <p:nvSpPr>
          <p:cNvPr id="204" name="Google Shape;204;g1915bba6a60_0_10"/>
          <p:cNvSpPr/>
          <p:nvPr/>
        </p:nvSpPr>
        <p:spPr>
          <a:xfrm>
            <a:off x="4207711" y="1950083"/>
            <a:ext cx="712470" cy="1368000"/>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34 %</a:t>
            </a:r>
            <a:endParaRPr sz="1400" b="0" i="0" u="none" strike="noStrike" cap="none">
              <a:solidFill>
                <a:srgbClr val="000000"/>
              </a:solidFill>
              <a:latin typeface="Arial"/>
              <a:ea typeface="Arial"/>
              <a:cs typeface="Arial"/>
              <a:sym typeface="Arial"/>
            </a:endParaRPr>
          </a:p>
        </p:txBody>
      </p:sp>
      <p:sp>
        <p:nvSpPr>
          <p:cNvPr id="205" name="Google Shape;205;g1915bba6a60_0_10"/>
          <p:cNvSpPr/>
          <p:nvPr/>
        </p:nvSpPr>
        <p:spPr>
          <a:xfrm>
            <a:off x="4207711" y="1626083"/>
            <a:ext cx="712470" cy="324000"/>
          </a:xfrm>
          <a:prstGeom prst="rect">
            <a:avLst/>
          </a:prstGeom>
          <a:solidFill>
            <a:srgbClr val="7030A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Calibri"/>
                <a:ea typeface="Calibri"/>
                <a:cs typeface="Calibri"/>
                <a:sym typeface="Calibri"/>
              </a:rPr>
              <a:t>8 %</a:t>
            </a:r>
            <a:endParaRPr sz="1400" b="0" i="0" u="none" strike="noStrike" cap="none">
              <a:solidFill>
                <a:srgbClr val="000000"/>
              </a:solidFill>
              <a:latin typeface="Arial"/>
              <a:ea typeface="Arial"/>
              <a:cs typeface="Arial"/>
              <a:sym typeface="Arial"/>
            </a:endParaRPr>
          </a:p>
        </p:txBody>
      </p:sp>
      <p:pic>
        <p:nvPicPr>
          <p:cNvPr id="206" name="Google Shape;206;g1915bba6a60_0_10"/>
          <p:cNvPicPr preferRelativeResize="0"/>
          <p:nvPr/>
        </p:nvPicPr>
        <p:blipFill rotWithShape="1">
          <a:blip r:embed="rId3">
            <a:alphaModFix/>
          </a:blip>
          <a:srcRect/>
          <a:stretch/>
        </p:blipFill>
        <p:spPr>
          <a:xfrm>
            <a:off x="321015" y="3996613"/>
            <a:ext cx="613183" cy="613183"/>
          </a:xfrm>
          <a:prstGeom prst="rect">
            <a:avLst/>
          </a:prstGeom>
          <a:noFill/>
          <a:ln>
            <a:noFill/>
          </a:ln>
        </p:spPr>
      </p:pic>
      <p:pic>
        <p:nvPicPr>
          <p:cNvPr id="207" name="Google Shape;207;g1915bba6a60_0_10"/>
          <p:cNvPicPr preferRelativeResize="0"/>
          <p:nvPr/>
        </p:nvPicPr>
        <p:blipFill rotWithShape="1">
          <a:blip r:embed="rId4">
            <a:alphaModFix/>
          </a:blip>
          <a:srcRect/>
          <a:stretch/>
        </p:blipFill>
        <p:spPr>
          <a:xfrm>
            <a:off x="1216650" y="4015271"/>
            <a:ext cx="543287" cy="543287"/>
          </a:xfrm>
          <a:prstGeom prst="rect">
            <a:avLst/>
          </a:prstGeom>
          <a:noFill/>
          <a:ln>
            <a:noFill/>
          </a:ln>
        </p:spPr>
      </p:pic>
      <p:pic>
        <p:nvPicPr>
          <p:cNvPr id="208" name="Google Shape;208;g1915bba6a60_0_10"/>
          <p:cNvPicPr preferRelativeResize="0"/>
          <p:nvPr/>
        </p:nvPicPr>
        <p:blipFill rotWithShape="1">
          <a:blip r:embed="rId5">
            <a:alphaModFix/>
          </a:blip>
          <a:srcRect/>
          <a:stretch/>
        </p:blipFill>
        <p:spPr>
          <a:xfrm>
            <a:off x="321013" y="3397018"/>
            <a:ext cx="464352" cy="464352"/>
          </a:xfrm>
          <a:prstGeom prst="rect">
            <a:avLst/>
          </a:prstGeom>
          <a:noFill/>
          <a:ln>
            <a:noFill/>
          </a:ln>
        </p:spPr>
      </p:pic>
      <p:pic>
        <p:nvPicPr>
          <p:cNvPr id="209" name="Google Shape;209;g1915bba6a60_0_10"/>
          <p:cNvPicPr preferRelativeResize="0"/>
          <p:nvPr/>
        </p:nvPicPr>
        <p:blipFill rotWithShape="1">
          <a:blip r:embed="rId6">
            <a:alphaModFix/>
          </a:blip>
          <a:srcRect/>
          <a:stretch/>
        </p:blipFill>
        <p:spPr>
          <a:xfrm>
            <a:off x="1169004" y="2493841"/>
            <a:ext cx="638576" cy="638576"/>
          </a:xfrm>
          <a:prstGeom prst="rect">
            <a:avLst/>
          </a:prstGeom>
          <a:noFill/>
          <a:ln>
            <a:noFill/>
          </a:ln>
        </p:spPr>
      </p:pic>
      <p:pic>
        <p:nvPicPr>
          <p:cNvPr id="210" name="Google Shape;210;g1915bba6a60_0_10"/>
          <p:cNvPicPr preferRelativeResize="0"/>
          <p:nvPr/>
        </p:nvPicPr>
        <p:blipFill rotWithShape="1">
          <a:blip r:embed="rId7">
            <a:alphaModFix/>
          </a:blip>
          <a:srcRect/>
          <a:stretch/>
        </p:blipFill>
        <p:spPr>
          <a:xfrm>
            <a:off x="408678" y="2175906"/>
            <a:ext cx="532862" cy="532862"/>
          </a:xfrm>
          <a:prstGeom prst="rect">
            <a:avLst/>
          </a:prstGeom>
          <a:noFill/>
          <a:ln>
            <a:noFill/>
          </a:ln>
        </p:spPr>
      </p:pic>
      <p:pic>
        <p:nvPicPr>
          <p:cNvPr id="211" name="Google Shape;211;g1915bba6a60_0_10"/>
          <p:cNvPicPr preferRelativeResize="0"/>
          <p:nvPr/>
        </p:nvPicPr>
        <p:blipFill rotWithShape="1">
          <a:blip r:embed="rId8">
            <a:alphaModFix/>
          </a:blip>
          <a:srcRect/>
          <a:stretch/>
        </p:blipFill>
        <p:spPr>
          <a:xfrm>
            <a:off x="925164" y="3277677"/>
            <a:ext cx="706758" cy="706758"/>
          </a:xfrm>
          <a:prstGeom prst="rect">
            <a:avLst/>
          </a:prstGeom>
          <a:noFill/>
          <a:ln>
            <a:noFill/>
          </a:ln>
        </p:spPr>
      </p:pic>
      <p:pic>
        <p:nvPicPr>
          <p:cNvPr id="212" name="Google Shape;212;g1915bba6a60_0_10"/>
          <p:cNvPicPr preferRelativeResize="0"/>
          <p:nvPr/>
        </p:nvPicPr>
        <p:blipFill rotWithShape="1">
          <a:blip r:embed="rId9">
            <a:alphaModFix/>
          </a:blip>
          <a:srcRect/>
          <a:stretch/>
        </p:blipFill>
        <p:spPr>
          <a:xfrm>
            <a:off x="817021" y="4589393"/>
            <a:ext cx="460813" cy="460813"/>
          </a:xfrm>
          <a:prstGeom prst="rect">
            <a:avLst/>
          </a:prstGeom>
          <a:noFill/>
          <a:ln>
            <a:noFill/>
          </a:ln>
        </p:spPr>
      </p:pic>
      <p:pic>
        <p:nvPicPr>
          <p:cNvPr id="213" name="Google Shape;213;g1915bba6a60_0_10"/>
          <p:cNvPicPr preferRelativeResize="0"/>
          <p:nvPr/>
        </p:nvPicPr>
        <p:blipFill rotWithShape="1">
          <a:blip r:embed="rId10">
            <a:alphaModFix/>
          </a:blip>
          <a:srcRect/>
          <a:stretch/>
        </p:blipFill>
        <p:spPr>
          <a:xfrm>
            <a:off x="1291266" y="5064105"/>
            <a:ext cx="534624" cy="534624"/>
          </a:xfrm>
          <a:prstGeom prst="rect">
            <a:avLst/>
          </a:prstGeom>
          <a:noFill/>
          <a:ln>
            <a:noFill/>
          </a:ln>
        </p:spPr>
      </p:pic>
      <p:pic>
        <p:nvPicPr>
          <p:cNvPr id="214" name="Google Shape;214;g1915bba6a60_0_10"/>
          <p:cNvPicPr preferRelativeResize="0"/>
          <p:nvPr/>
        </p:nvPicPr>
        <p:blipFill rotWithShape="1">
          <a:blip r:embed="rId11">
            <a:alphaModFix/>
          </a:blip>
          <a:srcRect/>
          <a:stretch/>
        </p:blipFill>
        <p:spPr>
          <a:xfrm flipH="1">
            <a:off x="431187" y="1456513"/>
            <a:ext cx="512736" cy="512736"/>
          </a:xfrm>
          <a:prstGeom prst="rect">
            <a:avLst/>
          </a:prstGeom>
          <a:solidFill>
            <a:schemeClr val="lt1"/>
          </a:solidFill>
          <a:ln>
            <a:noFill/>
          </a:ln>
        </p:spPr>
      </p:pic>
      <p:sp>
        <p:nvSpPr>
          <p:cNvPr id="215" name="Google Shape;215;g1915bba6a60_0_10"/>
          <p:cNvSpPr/>
          <p:nvPr/>
        </p:nvSpPr>
        <p:spPr>
          <a:xfrm>
            <a:off x="5925786" y="1721922"/>
            <a:ext cx="6139543" cy="3328284"/>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57200" marR="0" lvl="0" indent="-438150" algn="l" rtl="0">
              <a:lnSpc>
                <a:spcPct val="100000"/>
              </a:lnSpc>
              <a:spcBef>
                <a:spcPts val="0"/>
              </a:spcBef>
              <a:spcAft>
                <a:spcPts val="0"/>
              </a:spcAft>
              <a:buClr>
                <a:srgbClr val="FF0000"/>
              </a:buClr>
              <a:buSzPts val="2100"/>
              <a:buFont typeface="Arial"/>
              <a:buChar char="●"/>
            </a:pPr>
            <a:r>
              <a:rPr lang="de-DE" sz="2100" b="1" i="0" u="none" strike="noStrike" cap="none">
                <a:solidFill>
                  <a:srgbClr val="FF0000"/>
                </a:solidFill>
                <a:latin typeface="Arial"/>
                <a:ea typeface="Arial"/>
                <a:cs typeface="Arial"/>
                <a:sym typeface="Arial"/>
              </a:rPr>
              <a:t>In welchen Bereichen verursacht Ihr Betrieb Emissionen?</a:t>
            </a:r>
            <a:endParaRPr sz="2100" b="1" i="0" u="none" strike="noStrike" cap="none">
              <a:solidFill>
                <a:srgbClr val="FF0000"/>
              </a:solidFill>
              <a:latin typeface="Arial"/>
              <a:ea typeface="Arial"/>
              <a:cs typeface="Arial"/>
              <a:sym typeface="Arial"/>
            </a:endParaRPr>
          </a:p>
          <a:p>
            <a:pPr marL="457200" marR="0" lvl="0" indent="-438150" algn="l" rtl="0">
              <a:lnSpc>
                <a:spcPct val="100000"/>
              </a:lnSpc>
              <a:spcBef>
                <a:spcPts val="0"/>
              </a:spcBef>
              <a:spcAft>
                <a:spcPts val="0"/>
              </a:spcAft>
              <a:buClr>
                <a:srgbClr val="FF0000"/>
              </a:buClr>
              <a:buSzPts val="2100"/>
              <a:buFont typeface="Arial"/>
              <a:buChar char="●"/>
            </a:pPr>
            <a:r>
              <a:rPr lang="de-DE" sz="2100" b="1" i="0" u="none" strike="noStrike" cap="none">
                <a:solidFill>
                  <a:srgbClr val="FF0000"/>
                </a:solidFill>
                <a:latin typeface="Arial"/>
                <a:ea typeface="Arial"/>
                <a:cs typeface="Arial"/>
                <a:sym typeface="Arial"/>
              </a:rPr>
              <a:t>Benennen Sie die Prozesse, von denen Sie glauben, dass sie viele Emissionen verursachen.</a:t>
            </a:r>
            <a:endParaRPr sz="2100" b="1" i="0" u="none" strike="noStrike" cap="none">
              <a:solidFill>
                <a:srgbClr val="FF0000"/>
              </a:solidFill>
              <a:latin typeface="Arial"/>
              <a:ea typeface="Arial"/>
              <a:cs typeface="Arial"/>
              <a:sym typeface="Arial"/>
            </a:endParaRPr>
          </a:p>
          <a:p>
            <a:pPr marL="457200" marR="0" lvl="0" indent="-438150" algn="l" rtl="0">
              <a:lnSpc>
                <a:spcPct val="100000"/>
              </a:lnSpc>
              <a:spcBef>
                <a:spcPts val="0"/>
              </a:spcBef>
              <a:spcAft>
                <a:spcPts val="0"/>
              </a:spcAft>
              <a:buClr>
                <a:srgbClr val="FF0000"/>
              </a:buClr>
              <a:buSzPts val="2100"/>
              <a:buFont typeface="Arial"/>
              <a:buChar char="●"/>
            </a:pPr>
            <a:r>
              <a:rPr lang="de-DE" sz="2100" b="1" i="0" u="none" strike="noStrike" cap="none">
                <a:solidFill>
                  <a:srgbClr val="FF0000"/>
                </a:solidFill>
                <a:latin typeface="Arial"/>
                <a:ea typeface="Arial"/>
                <a:cs typeface="Arial"/>
                <a:sym typeface="Arial"/>
              </a:rPr>
              <a:t>Was unternehmen Sie in Ihrem Betrieb, um CO</a:t>
            </a:r>
            <a:r>
              <a:rPr lang="de-DE" sz="2100" b="1" i="0" u="none" strike="noStrike" cap="none" baseline="-25000">
                <a:solidFill>
                  <a:srgbClr val="FF0000"/>
                </a:solidFill>
                <a:latin typeface="Arial"/>
                <a:ea typeface="Arial"/>
                <a:cs typeface="Arial"/>
                <a:sym typeface="Arial"/>
              </a:rPr>
              <a:t>2</a:t>
            </a:r>
            <a:r>
              <a:rPr lang="de-DE" sz="2100" b="1" i="0" u="none" strike="noStrike" cap="none">
                <a:solidFill>
                  <a:srgbClr val="FF0000"/>
                </a:solidFill>
                <a:latin typeface="Arial"/>
                <a:ea typeface="Arial"/>
                <a:cs typeface="Arial"/>
                <a:sym typeface="Arial"/>
              </a:rPr>
              <a:t>-Emissionen zu verringern?</a:t>
            </a:r>
            <a:endParaRPr sz="2100" b="1" i="0" u="none" strike="noStrike" cap="none">
              <a:solidFill>
                <a:srgbClr val="FF0000"/>
              </a:solidFill>
              <a:latin typeface="Arial"/>
              <a:ea typeface="Arial"/>
              <a:cs typeface="Arial"/>
              <a:sym typeface="Arial"/>
            </a:endParaRPr>
          </a:p>
        </p:txBody>
      </p:sp>
      <p:sp>
        <p:nvSpPr>
          <p:cNvPr id="216" name="Google Shape;216;g1915bba6a60_0_10"/>
          <p:cNvSpPr txBox="1"/>
          <p:nvPr/>
        </p:nvSpPr>
        <p:spPr>
          <a:xfrm>
            <a:off x="444200" y="6224222"/>
            <a:ext cx="2541000" cy="443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rgbClr val="FFFFFF"/>
                </a:solidFill>
                <a:latin typeface="Trebuchet MS"/>
                <a:ea typeface="Trebuchet MS"/>
                <a:cs typeface="Trebuchet MS"/>
                <a:sym typeface="Trebuchet MS"/>
              </a:rPr>
              <a:t>Volker Handke </a:t>
            </a:r>
            <a:endParaRPr sz="1200" b="0" i="0" u="none" strike="noStrike" cap="none" dirty="0">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rgbClr val="FFFFFF"/>
                </a:solidFill>
                <a:latin typeface="Trebuchet MS"/>
                <a:ea typeface="Trebuchet MS"/>
                <a:cs typeface="Trebuchet MS"/>
                <a:sym typeface="Trebuchet MS"/>
              </a:rPr>
              <a:t>Die Projektagentur BBNE</a:t>
            </a:r>
            <a:endParaRPr sz="1200" b="0" i="0" u="none" strike="noStrike" cap="none" dirty="0">
              <a:solidFill>
                <a:srgbClr val="FFFFFF"/>
              </a:solidFill>
              <a:latin typeface="Trebuchet MS"/>
              <a:ea typeface="Trebuchet MS"/>
              <a:cs typeface="Trebuchet MS"/>
              <a:sym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3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None/>
            </a:pPr>
            <a:r>
              <a:rPr lang="de-DE"/>
              <a:t>Nachhaltigkeit und grüner Wasserstoff</a:t>
            </a:r>
            <a:endParaRPr/>
          </a:p>
        </p:txBody>
      </p:sp>
      <p:sp>
        <p:nvSpPr>
          <p:cNvPr id="442" name="Google Shape;442;p3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20</a:t>
            </a:fld>
            <a:endParaRPr/>
          </a:p>
        </p:txBody>
      </p:sp>
      <p:sp>
        <p:nvSpPr>
          <p:cNvPr id="443" name="Google Shape;443;p35"/>
          <p:cNvSpPr txBox="1">
            <a:spLocks noGrp="1"/>
          </p:cNvSpPr>
          <p:nvPr>
            <p:ph type="body" idx="4"/>
          </p:nvPr>
        </p:nvSpPr>
        <p:spPr>
          <a:xfrm>
            <a:off x="8714825" y="6254500"/>
            <a:ext cx="3165300" cy="557400"/>
          </a:xfrm>
          <a:prstGeom prst="rect">
            <a:avLst/>
          </a:prstGeom>
          <a:noFill/>
          <a:ln>
            <a:noFill/>
          </a:ln>
        </p:spPr>
        <p:txBody>
          <a:bodyPr spcFirstLastPara="1" wrap="square" lIns="91425" tIns="45700" rIns="91425" bIns="45700" anchor="ctr" anchorCtr="0">
            <a:normAutofit/>
          </a:bodyPr>
          <a:lstStyle/>
          <a:p>
            <a:pPr marL="228600" lvl="0" indent="0" algn="l" rtl="0">
              <a:lnSpc>
                <a:spcPct val="110000"/>
              </a:lnSpc>
              <a:spcBef>
                <a:spcPts val="0"/>
              </a:spcBef>
              <a:spcAft>
                <a:spcPts val="0"/>
              </a:spcAft>
              <a:buClr>
                <a:srgbClr val="888888"/>
              </a:buClr>
              <a:buSzPts val="1200"/>
              <a:buNone/>
            </a:pPr>
            <a:r>
              <a:rPr lang="de-DE"/>
              <a:t>Quelle: Hagedorn et al. 2021 cc</a:t>
            </a:r>
            <a:endParaRPr/>
          </a:p>
        </p:txBody>
      </p:sp>
      <p:sp>
        <p:nvSpPr>
          <p:cNvPr id="444" name="Google Shape;444;p35"/>
          <p:cNvSpPr/>
          <p:nvPr/>
        </p:nvSpPr>
        <p:spPr>
          <a:xfrm>
            <a:off x="8506800" y="1487275"/>
            <a:ext cx="3492600" cy="33300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36000" tIns="0" rIns="0" bIns="0" anchor="ctr" anchorCtr="0">
            <a:noAutofit/>
          </a:bodyPr>
          <a:lstStyle/>
          <a:p>
            <a:pPr marL="457200" marR="0" lvl="0" indent="-342900" algn="l" rtl="0">
              <a:lnSpc>
                <a:spcPct val="100000"/>
              </a:lnSpc>
              <a:spcBef>
                <a:spcPts val="0"/>
              </a:spcBef>
              <a:spcAft>
                <a:spcPts val="0"/>
              </a:spcAft>
              <a:buClr>
                <a:srgbClr val="FF0000"/>
              </a:buClr>
              <a:buSzPts val="1800"/>
              <a:buFont typeface="Trebuchet MS"/>
              <a:buChar char="●"/>
            </a:pPr>
            <a:r>
              <a:rPr lang="de-DE" sz="1800" b="1" i="0" u="none" strike="noStrike" cap="none">
                <a:solidFill>
                  <a:srgbClr val="FF0000"/>
                </a:solidFill>
                <a:latin typeface="Arial"/>
                <a:ea typeface="Arial"/>
                <a:cs typeface="Arial"/>
                <a:sym typeface="Arial"/>
              </a:rPr>
              <a:t>In welchen Ihrer beruflichen Bereiche ist der zukünftige Einsatz von grünem Wasserstoff sehr wahrscheinlich und in welchen Bereichen eher nicht?</a:t>
            </a:r>
            <a:endParaRPr sz="1800" b="1" i="0" u="none" strike="noStrike" cap="none">
              <a:solidFill>
                <a:srgbClr val="FF0000"/>
              </a:solidFill>
              <a:latin typeface="Arial"/>
              <a:ea typeface="Arial"/>
              <a:cs typeface="Arial"/>
              <a:sym typeface="Arial"/>
            </a:endParaRPr>
          </a:p>
          <a:p>
            <a:pPr marL="457200" marR="0" lvl="0" indent="-342900" algn="l" rtl="0">
              <a:lnSpc>
                <a:spcPct val="100000"/>
              </a:lnSpc>
              <a:spcBef>
                <a:spcPts val="0"/>
              </a:spcBef>
              <a:spcAft>
                <a:spcPts val="0"/>
              </a:spcAft>
              <a:buClr>
                <a:srgbClr val="FF0000"/>
              </a:buClr>
              <a:buSzPts val="1800"/>
              <a:buFont typeface="Trebuchet MS"/>
              <a:buChar char="●"/>
            </a:pPr>
            <a:r>
              <a:rPr lang="de-DE" sz="1800" b="1" i="0" u="none" strike="noStrike" cap="none">
                <a:solidFill>
                  <a:srgbClr val="FF0000"/>
                </a:solidFill>
                <a:latin typeface="Arial"/>
                <a:ea typeface="Arial"/>
                <a:cs typeface="Arial"/>
                <a:sym typeface="Arial"/>
              </a:rPr>
              <a:t>Begründen Sie Ihre Auswahl.</a:t>
            </a:r>
            <a:endParaRPr sz="1800" b="1" i="0" u="none" strike="noStrike" cap="none">
              <a:solidFill>
                <a:srgbClr val="FF0000"/>
              </a:solidFill>
              <a:latin typeface="Arial"/>
              <a:ea typeface="Arial"/>
              <a:cs typeface="Arial"/>
              <a:sym typeface="Arial"/>
            </a:endParaRPr>
          </a:p>
        </p:txBody>
      </p:sp>
      <p:pic>
        <p:nvPicPr>
          <p:cNvPr id="445" name="Google Shape;445;p35"/>
          <p:cNvPicPr preferRelativeResize="0"/>
          <p:nvPr/>
        </p:nvPicPr>
        <p:blipFill rotWithShape="1">
          <a:blip r:embed="rId3">
            <a:alphaModFix/>
          </a:blip>
          <a:srcRect l="2295" t="3341" r="1661" b="5116"/>
          <a:stretch/>
        </p:blipFill>
        <p:spPr>
          <a:xfrm>
            <a:off x="109475" y="1347925"/>
            <a:ext cx="8221174" cy="4728374"/>
          </a:xfrm>
          <a:prstGeom prst="rect">
            <a:avLst/>
          </a:prstGeom>
          <a:noFill/>
          <a:ln>
            <a:noFill/>
          </a:ln>
        </p:spPr>
      </p:pic>
      <p:sp>
        <p:nvSpPr>
          <p:cNvPr id="446" name="Google Shape;446;p35"/>
          <p:cNvSpPr txBox="1">
            <a:spLocks noGrp="1"/>
          </p:cNvSpPr>
          <p:nvPr>
            <p:ph type="body" idx="1"/>
          </p:nvPr>
        </p:nvSpPr>
        <p:spPr>
          <a:xfrm>
            <a:off x="2860250" y="6254500"/>
            <a:ext cx="54777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90000"/>
              </a:lnSpc>
              <a:spcBef>
                <a:spcPts val="0"/>
              </a:spcBef>
              <a:spcAft>
                <a:spcPts val="0"/>
              </a:spcAft>
              <a:buClr>
                <a:srgbClr val="888888"/>
              </a:buClr>
              <a:buSzPts val="930"/>
              <a:buNone/>
            </a:pPr>
            <a:r>
              <a:rPr lang="de-DE" sz="1200" dirty="0">
                <a:solidFill>
                  <a:schemeClr val="lt1"/>
                </a:solidFill>
              </a:rPr>
              <a:t>Werkzeug-, Fertigungs- und Feinwerkmechaniker und FK Metalltechnik</a:t>
            </a:r>
            <a:endParaRPr sz="1200" dirty="0">
              <a:solidFill>
                <a:schemeClr val="lt1"/>
              </a:solidFill>
            </a:endParaRPr>
          </a:p>
        </p:txBody>
      </p:sp>
      <p:sp>
        <p:nvSpPr>
          <p:cNvPr id="447" name="Google Shape;447;p35"/>
          <p:cNvSpPr txBox="1"/>
          <p:nvPr/>
        </p:nvSpPr>
        <p:spPr>
          <a:xfrm>
            <a:off x="444200" y="6224222"/>
            <a:ext cx="2541000" cy="443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rgbClr val="FFFFFF"/>
                </a:solidFill>
                <a:latin typeface="Trebuchet MS"/>
                <a:ea typeface="Trebuchet MS"/>
                <a:cs typeface="Trebuchet MS"/>
                <a:sym typeface="Trebuchet MS"/>
              </a:rPr>
              <a:t>Volker Handke </a:t>
            </a:r>
            <a:endParaRPr sz="1200" b="0" i="0" u="none" strike="noStrike" cap="none" dirty="0">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rgbClr val="FFFFFF"/>
                </a:solidFill>
                <a:latin typeface="Trebuchet MS"/>
                <a:ea typeface="Trebuchet MS"/>
                <a:cs typeface="Trebuchet MS"/>
                <a:sym typeface="Trebuchet MS"/>
              </a:rPr>
              <a:t>Die Projektagentur BBNE</a:t>
            </a:r>
            <a:endParaRPr sz="1200" b="0" i="0" u="none" strike="noStrike" cap="none" dirty="0">
              <a:solidFill>
                <a:srgbClr val="FFFFFF"/>
              </a:solidFill>
              <a:latin typeface="Trebuchet MS"/>
              <a:ea typeface="Trebuchet MS"/>
              <a:cs typeface="Trebuchet MS"/>
              <a:sym typeface="Trebuchet M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g278ca3fc6d9_0_21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21</a:t>
            </a:fld>
            <a:endParaRPr/>
          </a:p>
        </p:txBody>
      </p:sp>
      <p:sp>
        <p:nvSpPr>
          <p:cNvPr id="454" name="Google Shape;454;g278ca3fc6d9_0_21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latin typeface="Trebuchet MS"/>
                <a:ea typeface="Trebuchet MS"/>
                <a:cs typeface="Trebuchet MS"/>
                <a:sym typeface="Trebuchet MS"/>
              </a:rPr>
              <a:t>Nachhaltigkeit und Kommunikation: Nachhaltigkeitssiegel</a:t>
            </a:r>
            <a:endParaRPr>
              <a:latin typeface="Trebuchet MS"/>
              <a:ea typeface="Trebuchet MS"/>
              <a:cs typeface="Trebuchet MS"/>
              <a:sym typeface="Trebuchet MS"/>
            </a:endParaRPr>
          </a:p>
        </p:txBody>
      </p:sp>
      <p:sp>
        <p:nvSpPr>
          <p:cNvPr id="455" name="Google Shape;455;g278ca3fc6d9_0_217"/>
          <p:cNvSpPr txBox="1">
            <a:spLocks noGrp="1"/>
          </p:cNvSpPr>
          <p:nvPr>
            <p:ph type="ftr" idx="11"/>
          </p:nvPr>
        </p:nvSpPr>
        <p:spPr>
          <a:xfrm>
            <a:off x="8530542" y="6258585"/>
            <a:ext cx="33705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Quelle: eigene Darstellung nach BUND</a:t>
            </a:r>
            <a:endParaRPr/>
          </a:p>
        </p:txBody>
      </p:sp>
      <p:sp>
        <p:nvSpPr>
          <p:cNvPr id="456" name="Google Shape;456;g278ca3fc6d9_0_217"/>
          <p:cNvSpPr/>
          <p:nvPr/>
        </p:nvSpPr>
        <p:spPr>
          <a:xfrm>
            <a:off x="6528400" y="2582125"/>
            <a:ext cx="5569500" cy="20511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36000" tIns="0" rIns="0" bIns="0" anchor="ctr" anchorCtr="0">
            <a:noAutofit/>
          </a:bodyPr>
          <a:lstStyle/>
          <a:p>
            <a:pPr marL="457200" marR="0" lvl="0" indent="-342900" algn="l" rtl="0">
              <a:lnSpc>
                <a:spcPct val="100000"/>
              </a:lnSpc>
              <a:spcBef>
                <a:spcPts val="0"/>
              </a:spcBef>
              <a:spcAft>
                <a:spcPts val="0"/>
              </a:spcAft>
              <a:buClr>
                <a:srgbClr val="FF0000"/>
              </a:buClr>
              <a:buSzPts val="1800"/>
              <a:buFont typeface="Trebuchet MS"/>
              <a:buChar char="●"/>
            </a:pPr>
            <a:r>
              <a:rPr lang="de-DE" sz="1800" b="1" i="0" u="none" strike="noStrike" cap="none">
                <a:solidFill>
                  <a:srgbClr val="FF0000"/>
                </a:solidFill>
                <a:latin typeface="Trebuchet MS"/>
                <a:ea typeface="Trebuchet MS"/>
                <a:cs typeface="Trebuchet MS"/>
                <a:sym typeface="Trebuchet MS"/>
              </a:rPr>
              <a:t>Wie bewerten Sie diese Siegel?</a:t>
            </a:r>
            <a:endParaRPr sz="1800" b="1" i="0" u="none" strike="noStrike" cap="none">
              <a:solidFill>
                <a:srgbClr val="FF0000"/>
              </a:solidFill>
              <a:latin typeface="Arial"/>
              <a:ea typeface="Arial"/>
              <a:cs typeface="Arial"/>
              <a:sym typeface="Arial"/>
            </a:endParaRPr>
          </a:p>
          <a:p>
            <a:pPr marL="457200" marR="0" lvl="0" indent="-342900" algn="l" rtl="0">
              <a:lnSpc>
                <a:spcPct val="100000"/>
              </a:lnSpc>
              <a:spcBef>
                <a:spcPts val="0"/>
              </a:spcBef>
              <a:spcAft>
                <a:spcPts val="0"/>
              </a:spcAft>
              <a:buClr>
                <a:srgbClr val="FF0000"/>
              </a:buClr>
              <a:buSzPts val="1800"/>
              <a:buFont typeface="Trebuchet MS"/>
              <a:buChar char="●"/>
            </a:pPr>
            <a:r>
              <a:rPr lang="de-DE" sz="1800" b="1" i="0" u="none" strike="noStrike" cap="none">
                <a:solidFill>
                  <a:srgbClr val="FF0000"/>
                </a:solidFill>
                <a:latin typeface="Trebuchet MS"/>
                <a:ea typeface="Trebuchet MS"/>
                <a:cs typeface="Trebuchet MS"/>
                <a:sym typeface="Trebuchet MS"/>
              </a:rPr>
              <a:t>Wie zeigen die Siegel, dass Unternehmen  Nachhaltigkeitsansätze verfolgen können?</a:t>
            </a:r>
            <a:endParaRPr sz="1800" b="1" i="0" u="none" strike="noStrike" cap="none">
              <a:solidFill>
                <a:srgbClr val="FF0000"/>
              </a:solidFill>
              <a:latin typeface="Arial"/>
              <a:ea typeface="Arial"/>
              <a:cs typeface="Arial"/>
              <a:sym typeface="Arial"/>
            </a:endParaRPr>
          </a:p>
          <a:p>
            <a:pPr marL="457200" marR="0" lvl="0" indent="-342900" algn="l" rtl="0">
              <a:lnSpc>
                <a:spcPct val="100000"/>
              </a:lnSpc>
              <a:spcBef>
                <a:spcPts val="0"/>
              </a:spcBef>
              <a:spcAft>
                <a:spcPts val="0"/>
              </a:spcAft>
              <a:buClr>
                <a:srgbClr val="FF0000"/>
              </a:buClr>
              <a:buSzPts val="1800"/>
              <a:buFont typeface="Trebuchet MS"/>
              <a:buChar char="●"/>
            </a:pPr>
            <a:r>
              <a:rPr lang="de-DE" sz="1800" b="1" i="0" u="none" strike="noStrike" cap="none">
                <a:solidFill>
                  <a:srgbClr val="FF0000"/>
                </a:solidFill>
                <a:latin typeface="Trebuchet MS"/>
                <a:ea typeface="Trebuchet MS"/>
                <a:cs typeface="Trebuchet MS"/>
                <a:sym typeface="Trebuchet MS"/>
              </a:rPr>
              <a:t>Welche Siegel spiegeln bei Ihnen im Unternehmen ein Rolle bei der Beschaffung von Rohstoffen und Materialien?</a:t>
            </a:r>
            <a:endParaRPr sz="1800" b="1" i="0" u="none" strike="noStrike" cap="none">
              <a:solidFill>
                <a:srgbClr val="FF0000"/>
              </a:solidFill>
              <a:latin typeface="Arial"/>
              <a:ea typeface="Arial"/>
              <a:cs typeface="Arial"/>
              <a:sym typeface="Arial"/>
            </a:endParaRPr>
          </a:p>
        </p:txBody>
      </p:sp>
      <p:pic>
        <p:nvPicPr>
          <p:cNvPr id="457" name="Google Shape;457;g278ca3fc6d9_0_217"/>
          <p:cNvPicPr preferRelativeResize="0"/>
          <p:nvPr/>
        </p:nvPicPr>
        <p:blipFill rotWithShape="1">
          <a:blip r:embed="rId3">
            <a:alphaModFix/>
          </a:blip>
          <a:srcRect/>
          <a:stretch/>
        </p:blipFill>
        <p:spPr>
          <a:xfrm>
            <a:off x="335606" y="1376306"/>
            <a:ext cx="3076460" cy="1029355"/>
          </a:xfrm>
          <a:prstGeom prst="rect">
            <a:avLst/>
          </a:prstGeom>
          <a:noFill/>
          <a:ln>
            <a:noFill/>
          </a:ln>
        </p:spPr>
      </p:pic>
      <p:sp>
        <p:nvSpPr>
          <p:cNvPr id="458" name="Google Shape;458;g278ca3fc6d9_0_217"/>
          <p:cNvSpPr txBox="1"/>
          <p:nvPr/>
        </p:nvSpPr>
        <p:spPr>
          <a:xfrm>
            <a:off x="1288656" y="1409393"/>
            <a:ext cx="10903200" cy="10620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de-DE" sz="2100" b="0" i="0" u="none" strike="noStrike" cap="none">
                <a:solidFill>
                  <a:srgbClr val="000000"/>
                </a:solidFill>
                <a:latin typeface="Trebuchet MS"/>
                <a:ea typeface="Trebuchet MS"/>
                <a:cs typeface="Trebuchet MS"/>
                <a:sym typeface="Trebuchet MS"/>
              </a:rPr>
              <a:t>Umweltzeichen, u.a. genutzt für biologisch abbaubare Schmierstoffe und Hydraulikflüssigkeiten. Anwender wählen z. B. Produkte aus nachwachsenden Rohstoffen, die sich durch eine gute biologische Abbaubarkeit auszeichnen</a:t>
            </a:r>
            <a:r>
              <a:rPr lang="de-DE" sz="1400" b="0"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459" name="Google Shape;459;g278ca3fc6d9_0_217"/>
          <p:cNvPicPr preferRelativeResize="0"/>
          <p:nvPr/>
        </p:nvPicPr>
        <p:blipFill rotWithShape="1">
          <a:blip r:embed="rId4">
            <a:alphaModFix/>
          </a:blip>
          <a:srcRect/>
          <a:stretch/>
        </p:blipFill>
        <p:spPr>
          <a:xfrm>
            <a:off x="225951" y="4535916"/>
            <a:ext cx="964897" cy="945778"/>
          </a:xfrm>
          <a:prstGeom prst="rect">
            <a:avLst/>
          </a:prstGeom>
          <a:noFill/>
          <a:ln>
            <a:noFill/>
          </a:ln>
        </p:spPr>
      </p:pic>
      <p:sp>
        <p:nvSpPr>
          <p:cNvPr id="460" name="Google Shape;460;g278ca3fc6d9_0_217"/>
          <p:cNvSpPr txBox="1"/>
          <p:nvPr/>
        </p:nvSpPr>
        <p:spPr>
          <a:xfrm>
            <a:off x="1190848" y="4730348"/>
            <a:ext cx="81192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de-DE" sz="2100" b="0" i="0" u="none" strike="noStrike" cap="none">
                <a:solidFill>
                  <a:srgbClr val="000000"/>
                </a:solidFill>
                <a:latin typeface="Trebuchet MS"/>
                <a:ea typeface="Trebuchet MS"/>
                <a:cs typeface="Trebuchet MS"/>
                <a:sym typeface="Trebuchet MS"/>
              </a:rPr>
              <a:t>Worldsteel spielen bei der Schaffung einer wirklich nachhaltigen Stahlindustrie und Gesellschaft eine Vorreiterrolle. Unternehmen mit Engagement für Nachhaltigkeit und Kreislaufwirtschaft, werden als Steel Sustainability Champions ausgezeichnet.</a:t>
            </a:r>
            <a:endParaRPr sz="1400" b="0" i="0" u="none" strike="noStrike" cap="none">
              <a:solidFill>
                <a:srgbClr val="000000"/>
              </a:solidFill>
              <a:latin typeface="Arial"/>
              <a:ea typeface="Arial"/>
              <a:cs typeface="Arial"/>
              <a:sym typeface="Arial"/>
            </a:endParaRPr>
          </a:p>
        </p:txBody>
      </p:sp>
      <p:pic>
        <p:nvPicPr>
          <p:cNvPr id="461" name="Google Shape;461;g278ca3fc6d9_0_217"/>
          <p:cNvPicPr preferRelativeResize="0"/>
          <p:nvPr/>
        </p:nvPicPr>
        <p:blipFill rotWithShape="1">
          <a:blip r:embed="rId5">
            <a:alphaModFix/>
          </a:blip>
          <a:srcRect/>
          <a:stretch/>
        </p:blipFill>
        <p:spPr>
          <a:xfrm>
            <a:off x="46509" y="3429000"/>
            <a:ext cx="1242146" cy="1029355"/>
          </a:xfrm>
          <a:prstGeom prst="rect">
            <a:avLst/>
          </a:prstGeom>
          <a:noFill/>
          <a:ln>
            <a:noFill/>
          </a:ln>
        </p:spPr>
      </p:pic>
      <p:sp>
        <p:nvSpPr>
          <p:cNvPr id="462" name="Google Shape;462;g278ca3fc6d9_0_217"/>
          <p:cNvSpPr txBox="1"/>
          <p:nvPr/>
        </p:nvSpPr>
        <p:spPr>
          <a:xfrm>
            <a:off x="1207905" y="3700993"/>
            <a:ext cx="5320500" cy="1062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de-DE" sz="2100" b="0" i="0" u="none" strike="noStrike" cap="none">
                <a:solidFill>
                  <a:srgbClr val="000000"/>
                </a:solidFill>
                <a:latin typeface="Trebuchet MS"/>
                <a:ea typeface="Trebuchet MS"/>
                <a:cs typeface="Trebuchet MS"/>
                <a:sym typeface="Trebuchet MS"/>
              </a:rPr>
              <a:t>Energiemanagementsystems im Unternehmen analysieren und optimieren energierelevante Abläufe und Vorgänge. </a:t>
            </a:r>
            <a:endParaRPr sz="1400" b="0" i="0" u="none" strike="noStrike" cap="none">
              <a:solidFill>
                <a:srgbClr val="000000"/>
              </a:solidFill>
              <a:latin typeface="Arial"/>
              <a:ea typeface="Arial"/>
              <a:cs typeface="Arial"/>
              <a:sym typeface="Arial"/>
            </a:endParaRPr>
          </a:p>
        </p:txBody>
      </p:sp>
      <p:pic>
        <p:nvPicPr>
          <p:cNvPr id="463" name="Google Shape;463;g278ca3fc6d9_0_217"/>
          <p:cNvPicPr preferRelativeResize="0"/>
          <p:nvPr/>
        </p:nvPicPr>
        <p:blipFill rotWithShape="1">
          <a:blip r:embed="rId6">
            <a:alphaModFix/>
          </a:blip>
          <a:srcRect l="8442" r="8376" b="-8225"/>
          <a:stretch/>
        </p:blipFill>
        <p:spPr>
          <a:xfrm>
            <a:off x="46509" y="2522138"/>
            <a:ext cx="1255921" cy="906862"/>
          </a:xfrm>
          <a:prstGeom prst="rect">
            <a:avLst/>
          </a:prstGeom>
          <a:noFill/>
          <a:ln>
            <a:noFill/>
          </a:ln>
        </p:spPr>
      </p:pic>
      <p:sp>
        <p:nvSpPr>
          <p:cNvPr id="464" name="Google Shape;464;g278ca3fc6d9_0_217"/>
          <p:cNvSpPr txBox="1"/>
          <p:nvPr/>
        </p:nvSpPr>
        <p:spPr>
          <a:xfrm>
            <a:off x="1302430" y="2591753"/>
            <a:ext cx="5472300" cy="1062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de-DE" sz="2100" b="0" i="0" u="none" strike="noStrike" cap="none">
                <a:solidFill>
                  <a:srgbClr val="000000"/>
                </a:solidFill>
                <a:latin typeface="Trebuchet MS"/>
                <a:ea typeface="Trebuchet MS"/>
                <a:cs typeface="Trebuchet MS"/>
                <a:sym typeface="Trebuchet MS"/>
              </a:rPr>
              <a:t>Produkte werden u.a. entsprechend ihrer Eignung für zirkuläres Wirtschaften zertifiziert. </a:t>
            </a:r>
            <a:endParaRPr sz="1400" b="0" i="0" u="none" strike="noStrike" cap="none">
              <a:solidFill>
                <a:srgbClr val="000000"/>
              </a:solidFill>
              <a:latin typeface="Arial"/>
              <a:ea typeface="Arial"/>
              <a:cs typeface="Arial"/>
              <a:sym typeface="Arial"/>
            </a:endParaRPr>
          </a:p>
        </p:txBody>
      </p:sp>
      <p:sp>
        <p:nvSpPr>
          <p:cNvPr id="465" name="Google Shape;465;g278ca3fc6d9_0_217"/>
          <p:cNvSpPr txBox="1">
            <a:spLocks noGrp="1"/>
          </p:cNvSpPr>
          <p:nvPr>
            <p:ph type="body" idx="1"/>
          </p:nvPr>
        </p:nvSpPr>
        <p:spPr>
          <a:xfrm>
            <a:off x="2860250" y="6254500"/>
            <a:ext cx="54777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dirty="0"/>
              <a:t>Werkzeug-, Fertigungs- und Feinwerkmechaniker und FK Metalltechnik</a:t>
            </a:r>
            <a:endParaRPr dirty="0"/>
          </a:p>
        </p:txBody>
      </p:sp>
      <p:sp>
        <p:nvSpPr>
          <p:cNvPr id="466" name="Google Shape;466;g278ca3fc6d9_0_217"/>
          <p:cNvSpPr txBox="1"/>
          <p:nvPr/>
        </p:nvSpPr>
        <p:spPr>
          <a:xfrm>
            <a:off x="444200" y="6224222"/>
            <a:ext cx="2541000" cy="443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rgbClr val="FFFFFF"/>
                </a:solidFill>
                <a:latin typeface="Trebuchet MS"/>
                <a:ea typeface="Trebuchet MS"/>
                <a:cs typeface="Trebuchet MS"/>
                <a:sym typeface="Trebuchet MS"/>
              </a:rPr>
              <a:t>Volker Handke </a:t>
            </a:r>
            <a:endParaRPr sz="1200" b="0" i="0" u="none" strike="noStrike" cap="none" dirty="0">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rgbClr val="FFFFFF"/>
                </a:solidFill>
                <a:latin typeface="Trebuchet MS"/>
                <a:ea typeface="Trebuchet MS"/>
                <a:cs typeface="Trebuchet MS"/>
                <a:sym typeface="Trebuchet MS"/>
              </a:rPr>
              <a:t>Die Projektagentur BBNE</a:t>
            </a:r>
            <a:endParaRPr sz="1200" b="0" i="0" u="none" strike="noStrike" cap="none" dirty="0">
              <a:solidFill>
                <a:srgbClr val="FFFFFF"/>
              </a:solidFill>
              <a:latin typeface="Trebuchet MS"/>
              <a:ea typeface="Trebuchet MS"/>
              <a:cs typeface="Trebuchet MS"/>
              <a:sym typeface="Trebuchet M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pic>
        <p:nvPicPr>
          <p:cNvPr id="472" name="Google Shape;472;g278ca3fc6d9_0_235"/>
          <p:cNvPicPr preferRelativeResize="0"/>
          <p:nvPr/>
        </p:nvPicPr>
        <p:blipFill rotWithShape="1">
          <a:blip r:embed="rId3">
            <a:alphaModFix/>
          </a:blip>
          <a:srcRect/>
          <a:stretch/>
        </p:blipFill>
        <p:spPr>
          <a:xfrm flipH="1">
            <a:off x="-1" y="88424"/>
            <a:ext cx="9325401" cy="6013022"/>
          </a:xfrm>
          <a:prstGeom prst="rect">
            <a:avLst/>
          </a:prstGeom>
          <a:noFill/>
          <a:ln>
            <a:noFill/>
          </a:ln>
        </p:spPr>
      </p:pic>
      <p:sp>
        <p:nvSpPr>
          <p:cNvPr id="473" name="Google Shape;473;g278ca3fc6d9_0_235"/>
          <p:cNvSpPr txBox="1"/>
          <p:nvPr/>
        </p:nvSpPr>
        <p:spPr>
          <a:xfrm>
            <a:off x="6803600" y="1391213"/>
            <a:ext cx="5216100" cy="3633900"/>
          </a:xfrm>
          <a:prstGeom prst="rect">
            <a:avLst/>
          </a:prstGeom>
          <a:noFill/>
          <a:ln>
            <a:noFill/>
          </a:ln>
        </p:spPr>
        <p:txBody>
          <a:bodyPr spcFirstLastPara="1" wrap="square" lIns="91425" tIns="45700" rIns="91425" bIns="45700" anchor="t" anchorCtr="0">
            <a:normAutofit lnSpcReduction="10000"/>
          </a:bodyPr>
          <a:lstStyle/>
          <a:p>
            <a:pPr marL="50800" marR="0" lvl="0" indent="0" algn="l" rtl="0">
              <a:lnSpc>
                <a:spcPct val="90000"/>
              </a:lnSpc>
              <a:spcBef>
                <a:spcPts val="1000"/>
              </a:spcBef>
              <a:spcAft>
                <a:spcPts val="0"/>
              </a:spcAft>
              <a:buClr>
                <a:schemeClr val="dk1"/>
              </a:buClr>
              <a:buSzPts val="2800"/>
              <a:buFont typeface="Arial"/>
              <a:buNone/>
            </a:pPr>
            <a:r>
              <a:rPr lang="de-DE" sz="2000" b="1" i="0" u="none" strike="noStrike" cap="none">
                <a:solidFill>
                  <a:schemeClr val="dk1"/>
                </a:solidFill>
                <a:highlight>
                  <a:schemeClr val="lt1"/>
                </a:highlight>
                <a:latin typeface="Trebuchet MS"/>
                <a:ea typeface="Trebuchet MS"/>
                <a:cs typeface="Trebuchet MS"/>
                <a:sym typeface="Trebuchet MS"/>
              </a:rPr>
              <a:t>Mögliche Nachteile : </a:t>
            </a:r>
            <a:endParaRPr sz="2000" b="0" i="0" u="none" strike="noStrike" cap="none">
              <a:solidFill>
                <a:srgbClr val="000000"/>
              </a:solidFill>
              <a:highlight>
                <a:schemeClr val="lt1"/>
              </a:highlight>
              <a:latin typeface="Trebuchet MS"/>
              <a:ea typeface="Trebuchet MS"/>
              <a:cs typeface="Trebuchet MS"/>
              <a:sym typeface="Trebuchet MS"/>
            </a:endParaRPr>
          </a:p>
          <a:p>
            <a:pPr marL="457200" marR="0" lvl="0" indent="-355600" algn="l" rtl="0">
              <a:lnSpc>
                <a:spcPct val="90000"/>
              </a:lnSpc>
              <a:spcBef>
                <a:spcPts val="1000"/>
              </a:spcBef>
              <a:spcAft>
                <a:spcPts val="0"/>
              </a:spcAft>
              <a:buClr>
                <a:schemeClr val="dk1"/>
              </a:buClr>
              <a:buSzPts val="2000"/>
              <a:buFont typeface="Trebuchet MS"/>
              <a:buChar char="•"/>
            </a:pPr>
            <a:r>
              <a:rPr lang="de-DE" sz="2000" b="0" i="0" u="none" strike="noStrike" cap="none">
                <a:solidFill>
                  <a:schemeClr val="dk1"/>
                </a:solidFill>
                <a:highlight>
                  <a:schemeClr val="lt1"/>
                </a:highlight>
                <a:latin typeface="Trebuchet MS"/>
                <a:ea typeface="Trebuchet MS"/>
                <a:cs typeface="Trebuchet MS"/>
                <a:sym typeface="Trebuchet MS"/>
              </a:rPr>
              <a:t>Investitionen werden notwendig</a:t>
            </a:r>
            <a:endParaRPr sz="2000" b="0" i="0" u="none" strike="noStrike" cap="none">
              <a:solidFill>
                <a:schemeClr val="dk1"/>
              </a:solidFill>
              <a:highlight>
                <a:schemeClr val="lt1"/>
              </a:highlight>
              <a:latin typeface="Trebuchet MS"/>
              <a:ea typeface="Trebuchet MS"/>
              <a:cs typeface="Trebuchet MS"/>
              <a:sym typeface="Trebuchet MS"/>
            </a:endParaRPr>
          </a:p>
          <a:p>
            <a:pPr marL="457200" marR="0" lvl="0" indent="-355600" algn="l" rtl="0">
              <a:lnSpc>
                <a:spcPct val="90000"/>
              </a:lnSpc>
              <a:spcBef>
                <a:spcPts val="1000"/>
              </a:spcBef>
              <a:spcAft>
                <a:spcPts val="0"/>
              </a:spcAft>
              <a:buClr>
                <a:schemeClr val="dk1"/>
              </a:buClr>
              <a:buSzPts val="2000"/>
              <a:buFont typeface="Trebuchet MS"/>
              <a:buChar char="•"/>
            </a:pPr>
            <a:r>
              <a:rPr lang="de-DE" sz="2000" b="0" i="0" u="none" strike="noStrike" cap="none">
                <a:solidFill>
                  <a:schemeClr val="dk1"/>
                </a:solidFill>
                <a:highlight>
                  <a:schemeClr val="lt1"/>
                </a:highlight>
                <a:latin typeface="Trebuchet MS"/>
                <a:ea typeface="Trebuchet MS"/>
                <a:cs typeface="Trebuchet MS"/>
                <a:sym typeface="Trebuchet MS"/>
              </a:rPr>
              <a:t>Veränderung verursachen Angst</a:t>
            </a:r>
            <a:endParaRPr sz="2000" b="0" i="0" u="none" strike="noStrike" cap="none">
              <a:solidFill>
                <a:schemeClr val="dk1"/>
              </a:solidFill>
              <a:highlight>
                <a:schemeClr val="lt1"/>
              </a:highlight>
              <a:latin typeface="Trebuchet MS"/>
              <a:ea typeface="Trebuchet MS"/>
              <a:cs typeface="Trebuchet MS"/>
              <a:sym typeface="Trebuchet MS"/>
            </a:endParaRPr>
          </a:p>
          <a:p>
            <a:pPr marL="457200" marR="0" lvl="0" indent="-355600" algn="l" rtl="0">
              <a:lnSpc>
                <a:spcPct val="90000"/>
              </a:lnSpc>
              <a:spcBef>
                <a:spcPts val="1000"/>
              </a:spcBef>
              <a:spcAft>
                <a:spcPts val="0"/>
              </a:spcAft>
              <a:buClr>
                <a:schemeClr val="dk1"/>
              </a:buClr>
              <a:buSzPts val="2000"/>
              <a:buFont typeface="Trebuchet MS"/>
              <a:buChar char="•"/>
            </a:pPr>
            <a:r>
              <a:rPr lang="de-DE" sz="2000" b="0" i="0" u="none" strike="noStrike" cap="none">
                <a:solidFill>
                  <a:schemeClr val="dk1"/>
                </a:solidFill>
                <a:highlight>
                  <a:schemeClr val="lt1"/>
                </a:highlight>
                <a:latin typeface="Trebuchet MS"/>
                <a:ea typeface="Trebuchet MS"/>
                <a:cs typeface="Trebuchet MS"/>
                <a:sym typeface="Trebuchet MS"/>
              </a:rPr>
              <a:t>Soziale Konstrukte zerbrechen</a:t>
            </a:r>
            <a:endParaRPr sz="2000" b="0" i="0" u="none" strike="noStrike" cap="none">
              <a:solidFill>
                <a:schemeClr val="dk1"/>
              </a:solidFill>
              <a:highlight>
                <a:schemeClr val="lt1"/>
              </a:highlight>
              <a:latin typeface="Trebuchet MS"/>
              <a:ea typeface="Trebuchet MS"/>
              <a:cs typeface="Trebuchet MS"/>
              <a:sym typeface="Trebuchet MS"/>
            </a:endParaRPr>
          </a:p>
          <a:p>
            <a:pPr marL="457200" marR="0" lvl="0" indent="-355600" algn="l" rtl="0">
              <a:lnSpc>
                <a:spcPct val="90000"/>
              </a:lnSpc>
              <a:spcBef>
                <a:spcPts val="1000"/>
              </a:spcBef>
              <a:spcAft>
                <a:spcPts val="0"/>
              </a:spcAft>
              <a:buClr>
                <a:schemeClr val="dk1"/>
              </a:buClr>
              <a:buSzPts val="2000"/>
              <a:buFont typeface="Trebuchet MS"/>
              <a:buChar char="•"/>
            </a:pPr>
            <a:r>
              <a:rPr lang="de-DE" sz="2000" b="0" i="0" u="none" strike="noStrike" cap="none">
                <a:solidFill>
                  <a:schemeClr val="dk1"/>
                </a:solidFill>
                <a:highlight>
                  <a:schemeClr val="lt1"/>
                </a:highlight>
                <a:latin typeface="Trebuchet MS"/>
                <a:ea typeface="Trebuchet MS"/>
                <a:cs typeface="Trebuchet MS"/>
                <a:sym typeface="Trebuchet MS"/>
              </a:rPr>
              <a:t>Gefahr der Cyberkriminalität</a:t>
            </a:r>
            <a:endParaRPr sz="2000" b="0" i="0" u="none" strike="noStrike" cap="none">
              <a:solidFill>
                <a:schemeClr val="dk1"/>
              </a:solidFill>
              <a:highlight>
                <a:schemeClr val="lt1"/>
              </a:highlight>
              <a:latin typeface="Trebuchet MS"/>
              <a:ea typeface="Trebuchet MS"/>
              <a:cs typeface="Trebuchet MS"/>
              <a:sym typeface="Trebuchet MS"/>
            </a:endParaRPr>
          </a:p>
          <a:p>
            <a:pPr marL="457200" marR="0" lvl="0" indent="-355600" algn="l" rtl="0">
              <a:lnSpc>
                <a:spcPct val="90000"/>
              </a:lnSpc>
              <a:spcBef>
                <a:spcPts val="1000"/>
              </a:spcBef>
              <a:spcAft>
                <a:spcPts val="0"/>
              </a:spcAft>
              <a:buClr>
                <a:schemeClr val="dk1"/>
              </a:buClr>
              <a:buSzPts val="2000"/>
              <a:buFont typeface="Trebuchet MS"/>
              <a:buChar char="•"/>
            </a:pPr>
            <a:r>
              <a:rPr lang="de-DE" sz="2000" b="0" i="0" u="none" strike="noStrike" cap="none">
                <a:solidFill>
                  <a:schemeClr val="dk1"/>
                </a:solidFill>
                <a:highlight>
                  <a:schemeClr val="lt1"/>
                </a:highlight>
                <a:latin typeface="Trebuchet MS"/>
                <a:ea typeface="Trebuchet MS"/>
                <a:cs typeface="Trebuchet MS"/>
                <a:sym typeface="Trebuchet MS"/>
              </a:rPr>
              <a:t>Verlust an Handlungssouveränität</a:t>
            </a:r>
            <a:endParaRPr sz="2000" b="0" i="0" u="none" strike="noStrike" cap="none">
              <a:solidFill>
                <a:schemeClr val="dk1"/>
              </a:solidFill>
              <a:highlight>
                <a:schemeClr val="lt1"/>
              </a:highlight>
              <a:latin typeface="Trebuchet MS"/>
              <a:ea typeface="Trebuchet MS"/>
              <a:cs typeface="Trebuchet MS"/>
              <a:sym typeface="Trebuchet MS"/>
            </a:endParaRPr>
          </a:p>
          <a:p>
            <a:pPr marL="457200" marR="0" lvl="0" indent="-355600" algn="l" rtl="0">
              <a:lnSpc>
                <a:spcPct val="90000"/>
              </a:lnSpc>
              <a:spcBef>
                <a:spcPts val="1000"/>
              </a:spcBef>
              <a:spcAft>
                <a:spcPts val="0"/>
              </a:spcAft>
              <a:buClr>
                <a:schemeClr val="dk1"/>
              </a:buClr>
              <a:buSzPts val="2000"/>
              <a:buFont typeface="Trebuchet MS"/>
              <a:buChar char="•"/>
            </a:pPr>
            <a:r>
              <a:rPr lang="de-DE" sz="2000" b="0" i="0" u="none" strike="noStrike" cap="none">
                <a:solidFill>
                  <a:schemeClr val="dk1"/>
                </a:solidFill>
                <a:highlight>
                  <a:schemeClr val="lt1"/>
                </a:highlight>
                <a:latin typeface="Trebuchet MS"/>
                <a:ea typeface="Trebuchet MS"/>
                <a:cs typeface="Trebuchet MS"/>
                <a:sym typeface="Trebuchet MS"/>
              </a:rPr>
              <a:t>Arbeitsplatzverluste</a:t>
            </a:r>
            <a:endParaRPr sz="2000" b="0" i="0" u="none" strike="noStrike" cap="none">
              <a:solidFill>
                <a:schemeClr val="dk1"/>
              </a:solidFill>
              <a:highlight>
                <a:schemeClr val="lt1"/>
              </a:highlight>
              <a:latin typeface="Trebuchet MS"/>
              <a:ea typeface="Trebuchet MS"/>
              <a:cs typeface="Trebuchet MS"/>
              <a:sym typeface="Trebuchet MS"/>
            </a:endParaRPr>
          </a:p>
          <a:p>
            <a:pPr marL="457200" marR="0" lvl="0" indent="-355600" algn="l" rtl="0">
              <a:lnSpc>
                <a:spcPct val="90000"/>
              </a:lnSpc>
              <a:spcBef>
                <a:spcPts val="1000"/>
              </a:spcBef>
              <a:spcAft>
                <a:spcPts val="0"/>
              </a:spcAft>
              <a:buClr>
                <a:schemeClr val="dk1"/>
              </a:buClr>
              <a:buSzPts val="2000"/>
              <a:buFont typeface="Trebuchet MS"/>
              <a:buChar char="•"/>
            </a:pPr>
            <a:r>
              <a:rPr lang="de-DE" sz="2000" b="0" i="0" u="none" strike="noStrike" cap="none">
                <a:solidFill>
                  <a:schemeClr val="dk1"/>
                </a:solidFill>
                <a:highlight>
                  <a:schemeClr val="lt1"/>
                </a:highlight>
                <a:latin typeface="Trebuchet MS"/>
                <a:ea typeface="Trebuchet MS"/>
                <a:cs typeface="Trebuchet MS"/>
                <a:sym typeface="Trebuchet MS"/>
              </a:rPr>
              <a:t>Ständige berufliche Erreichbarkeit</a:t>
            </a:r>
            <a:endParaRPr sz="2000" b="0" i="0" u="none" strike="noStrike" cap="none">
              <a:solidFill>
                <a:schemeClr val="dk1"/>
              </a:solidFill>
              <a:highlight>
                <a:schemeClr val="lt1"/>
              </a:highlight>
              <a:latin typeface="Trebuchet MS"/>
              <a:ea typeface="Trebuchet MS"/>
              <a:cs typeface="Trebuchet MS"/>
              <a:sym typeface="Trebuchet MS"/>
            </a:endParaRPr>
          </a:p>
          <a:p>
            <a:pPr marL="457200" marR="0" lvl="0" indent="-355600" algn="l" rtl="0">
              <a:lnSpc>
                <a:spcPct val="90000"/>
              </a:lnSpc>
              <a:spcBef>
                <a:spcPts val="1000"/>
              </a:spcBef>
              <a:spcAft>
                <a:spcPts val="0"/>
              </a:spcAft>
              <a:buClr>
                <a:schemeClr val="dk1"/>
              </a:buClr>
              <a:buSzPts val="2000"/>
              <a:buFont typeface="Trebuchet MS"/>
              <a:buChar char="•"/>
            </a:pPr>
            <a:r>
              <a:rPr lang="de-DE" sz="2000" b="0" i="0" u="none" strike="noStrike" cap="none">
                <a:solidFill>
                  <a:schemeClr val="dk1"/>
                </a:solidFill>
                <a:highlight>
                  <a:schemeClr val="lt1"/>
                </a:highlight>
                <a:latin typeface="Trebuchet MS"/>
                <a:ea typeface="Trebuchet MS"/>
                <a:cs typeface="Trebuchet MS"/>
                <a:sym typeface="Trebuchet MS"/>
              </a:rPr>
              <a:t>Kontrolle und Überwachung</a:t>
            </a:r>
            <a:endParaRPr sz="2000" b="0" i="0" u="none" strike="noStrike" cap="none">
              <a:solidFill>
                <a:schemeClr val="dk1"/>
              </a:solidFill>
              <a:highlight>
                <a:schemeClr val="lt1"/>
              </a:highlight>
              <a:latin typeface="Trebuchet MS"/>
              <a:ea typeface="Trebuchet MS"/>
              <a:cs typeface="Trebuchet MS"/>
              <a:sym typeface="Trebuchet MS"/>
            </a:endParaRPr>
          </a:p>
        </p:txBody>
      </p:sp>
      <p:sp>
        <p:nvSpPr>
          <p:cNvPr id="474" name="Google Shape;474;g278ca3fc6d9_0_235"/>
          <p:cNvSpPr txBox="1">
            <a:spLocks noGrp="1"/>
          </p:cNvSpPr>
          <p:nvPr>
            <p:ph type="title"/>
          </p:nvPr>
        </p:nvSpPr>
        <p:spPr>
          <a:xfrm>
            <a:off x="359999" y="180000"/>
            <a:ext cx="91374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b="1">
                <a:highlight>
                  <a:schemeClr val="lt1"/>
                </a:highlight>
              </a:rPr>
              <a:t> Nachhaltige Digitalisierung</a:t>
            </a:r>
            <a:r>
              <a:rPr lang="de-DE" b="1">
                <a:solidFill>
                  <a:schemeClr val="lt1"/>
                </a:solidFill>
                <a:highlight>
                  <a:schemeClr val="lt1"/>
                </a:highlight>
              </a:rPr>
              <a:t>-</a:t>
            </a:r>
            <a:r>
              <a:rPr lang="de-DE" b="1">
                <a:highlight>
                  <a:schemeClr val="lt1"/>
                </a:highlight>
              </a:rPr>
              <a:t> </a:t>
            </a:r>
            <a:endParaRPr b="1">
              <a:highlight>
                <a:schemeClr val="lt1"/>
              </a:highlight>
            </a:endParaRPr>
          </a:p>
        </p:txBody>
      </p:sp>
      <p:sp>
        <p:nvSpPr>
          <p:cNvPr id="475" name="Google Shape;475;g278ca3fc6d9_0_235"/>
          <p:cNvSpPr txBox="1">
            <a:spLocks noGrp="1"/>
          </p:cNvSpPr>
          <p:nvPr>
            <p:ph type="body" idx="3"/>
          </p:nvPr>
        </p:nvSpPr>
        <p:spPr>
          <a:xfrm>
            <a:off x="0" y="1402574"/>
            <a:ext cx="5476500" cy="3293700"/>
          </a:xfrm>
          <a:prstGeom prst="rect">
            <a:avLst/>
          </a:prstGeom>
          <a:noFill/>
          <a:ln>
            <a:noFill/>
          </a:ln>
        </p:spPr>
        <p:txBody>
          <a:bodyPr spcFirstLastPara="1" wrap="square" lIns="91425" tIns="45700" rIns="91425" bIns="45700" anchor="t" anchorCtr="0">
            <a:noAutofit/>
          </a:bodyPr>
          <a:lstStyle/>
          <a:p>
            <a:pPr marL="50800" lvl="0" indent="0" algn="l" rtl="0">
              <a:lnSpc>
                <a:spcPct val="90000"/>
              </a:lnSpc>
              <a:spcBef>
                <a:spcPts val="1000"/>
              </a:spcBef>
              <a:spcAft>
                <a:spcPts val="0"/>
              </a:spcAft>
              <a:buSzPts val="2800"/>
              <a:buNone/>
            </a:pPr>
            <a:r>
              <a:rPr lang="de-DE" sz="2000" b="1">
                <a:highlight>
                  <a:schemeClr val="lt1"/>
                </a:highlight>
                <a:latin typeface="Trebuchet MS"/>
                <a:ea typeface="Trebuchet MS"/>
                <a:cs typeface="Trebuchet MS"/>
                <a:sym typeface="Trebuchet MS"/>
              </a:rPr>
              <a:t>Mögliche Vorteile :</a:t>
            </a:r>
            <a:r>
              <a:rPr lang="de-DE" sz="2000" b="1">
                <a:solidFill>
                  <a:schemeClr val="lt1"/>
                </a:solidFill>
                <a:highlight>
                  <a:schemeClr val="lt1"/>
                </a:highlight>
                <a:latin typeface="Trebuchet MS"/>
                <a:ea typeface="Trebuchet MS"/>
                <a:cs typeface="Trebuchet MS"/>
                <a:sym typeface="Trebuchet MS"/>
              </a:rPr>
              <a:t>_</a:t>
            </a:r>
            <a:endParaRPr sz="2000">
              <a:solidFill>
                <a:schemeClr val="lt1"/>
              </a:solidFill>
              <a:highlight>
                <a:schemeClr val="lt1"/>
              </a:highlight>
              <a:latin typeface="Trebuchet MS"/>
              <a:ea typeface="Trebuchet MS"/>
              <a:cs typeface="Trebuchet MS"/>
              <a:sym typeface="Trebuchet MS"/>
            </a:endParaRPr>
          </a:p>
          <a:p>
            <a:pPr marL="457200" lvl="0" indent="-355600" algn="l" rtl="0">
              <a:lnSpc>
                <a:spcPct val="90000"/>
              </a:lnSpc>
              <a:spcBef>
                <a:spcPts val="1000"/>
              </a:spcBef>
              <a:spcAft>
                <a:spcPts val="0"/>
              </a:spcAft>
              <a:buSzPts val="2000"/>
              <a:buFont typeface="Trebuchet MS"/>
              <a:buChar char="•"/>
            </a:pPr>
            <a:r>
              <a:rPr lang="de-DE" sz="2000">
                <a:highlight>
                  <a:schemeClr val="lt1"/>
                </a:highlight>
                <a:latin typeface="Trebuchet MS"/>
                <a:ea typeface="Trebuchet MS"/>
                <a:cs typeface="Trebuchet MS"/>
                <a:sym typeface="Trebuchet MS"/>
              </a:rPr>
              <a:t>Einfachere, sichere Abläufe</a:t>
            </a:r>
            <a:r>
              <a:rPr lang="de-DE" sz="2000">
                <a:solidFill>
                  <a:schemeClr val="lt1"/>
                </a:solidFill>
                <a:highlight>
                  <a:schemeClr val="lt1"/>
                </a:highlight>
                <a:latin typeface="Trebuchet MS"/>
                <a:ea typeface="Trebuchet MS"/>
                <a:cs typeface="Trebuchet MS"/>
                <a:sym typeface="Trebuchet MS"/>
              </a:rPr>
              <a:t>_</a:t>
            </a:r>
            <a:r>
              <a:rPr lang="de-DE" sz="2000">
                <a:highlight>
                  <a:schemeClr val="lt1"/>
                </a:highlight>
                <a:latin typeface="Trebuchet MS"/>
                <a:ea typeface="Trebuchet MS"/>
                <a:cs typeface="Trebuchet MS"/>
                <a:sym typeface="Trebuchet MS"/>
              </a:rPr>
              <a:t>  </a:t>
            </a:r>
            <a:endParaRPr sz="2000">
              <a:highlight>
                <a:schemeClr val="lt1"/>
              </a:highlight>
              <a:latin typeface="Trebuchet MS"/>
              <a:ea typeface="Trebuchet MS"/>
              <a:cs typeface="Trebuchet MS"/>
              <a:sym typeface="Trebuchet MS"/>
            </a:endParaRPr>
          </a:p>
          <a:p>
            <a:pPr marL="457200" lvl="0" indent="-355600" algn="l" rtl="0">
              <a:lnSpc>
                <a:spcPct val="90000"/>
              </a:lnSpc>
              <a:spcBef>
                <a:spcPts val="1000"/>
              </a:spcBef>
              <a:spcAft>
                <a:spcPts val="0"/>
              </a:spcAft>
              <a:buSzPts val="2000"/>
              <a:buFont typeface="Trebuchet MS"/>
              <a:buChar char="•"/>
            </a:pPr>
            <a:r>
              <a:rPr lang="de-DE" sz="2000">
                <a:highlight>
                  <a:schemeClr val="lt1"/>
                </a:highlight>
                <a:latin typeface="Trebuchet MS"/>
                <a:ea typeface="Trebuchet MS"/>
                <a:cs typeface="Trebuchet MS"/>
                <a:sym typeface="Trebuchet MS"/>
              </a:rPr>
              <a:t>Neue Arbeitszeit- und</a:t>
            </a:r>
            <a:r>
              <a:rPr lang="de-DE" sz="2000">
                <a:solidFill>
                  <a:schemeClr val="lt1"/>
                </a:solidFill>
                <a:highlight>
                  <a:schemeClr val="lt1"/>
                </a:highlight>
                <a:latin typeface="Trebuchet MS"/>
                <a:ea typeface="Trebuchet MS"/>
                <a:cs typeface="Trebuchet MS"/>
                <a:sym typeface="Trebuchet MS"/>
              </a:rPr>
              <a:t>_</a:t>
            </a:r>
            <a:r>
              <a:rPr lang="de-DE" sz="2000">
                <a:highlight>
                  <a:schemeClr val="lt1"/>
                </a:highlight>
                <a:latin typeface="Trebuchet MS"/>
                <a:ea typeface="Trebuchet MS"/>
                <a:cs typeface="Trebuchet MS"/>
                <a:sym typeface="Trebuchet MS"/>
              </a:rPr>
              <a:t> Arbeitsplatzmodelle entstehen</a:t>
            </a:r>
            <a:r>
              <a:rPr lang="de-DE" sz="2000">
                <a:solidFill>
                  <a:schemeClr val="lt1"/>
                </a:solidFill>
                <a:highlight>
                  <a:schemeClr val="lt1"/>
                </a:highlight>
                <a:latin typeface="Trebuchet MS"/>
                <a:ea typeface="Trebuchet MS"/>
                <a:cs typeface="Trebuchet MS"/>
                <a:sym typeface="Trebuchet MS"/>
              </a:rPr>
              <a:t>_</a:t>
            </a:r>
            <a:endParaRPr sz="2000">
              <a:highlight>
                <a:schemeClr val="lt1"/>
              </a:highlight>
              <a:latin typeface="Trebuchet MS"/>
              <a:ea typeface="Trebuchet MS"/>
              <a:cs typeface="Trebuchet MS"/>
              <a:sym typeface="Trebuchet MS"/>
            </a:endParaRPr>
          </a:p>
          <a:p>
            <a:pPr marL="457200" lvl="0" indent="-355600" algn="l" rtl="0">
              <a:lnSpc>
                <a:spcPct val="90000"/>
              </a:lnSpc>
              <a:spcBef>
                <a:spcPts val="1000"/>
              </a:spcBef>
              <a:spcAft>
                <a:spcPts val="0"/>
              </a:spcAft>
              <a:buSzPts val="2000"/>
              <a:buFont typeface="Trebuchet MS"/>
              <a:buChar char="•"/>
            </a:pPr>
            <a:r>
              <a:rPr lang="de-DE" sz="2000">
                <a:highlight>
                  <a:schemeClr val="lt1"/>
                </a:highlight>
                <a:latin typeface="Trebuchet MS"/>
                <a:ea typeface="Trebuchet MS"/>
                <a:cs typeface="Trebuchet MS"/>
                <a:sym typeface="Trebuchet MS"/>
              </a:rPr>
              <a:t>Schnelle Übertragung und Verarbeitung</a:t>
            </a:r>
            <a:r>
              <a:rPr lang="de-DE" sz="2000">
                <a:solidFill>
                  <a:schemeClr val="lt1"/>
                </a:solidFill>
                <a:highlight>
                  <a:schemeClr val="lt1"/>
                </a:highlight>
                <a:latin typeface="Trebuchet MS"/>
                <a:ea typeface="Trebuchet MS"/>
                <a:cs typeface="Trebuchet MS"/>
                <a:sym typeface="Trebuchet MS"/>
              </a:rPr>
              <a:t>_</a:t>
            </a:r>
            <a:r>
              <a:rPr lang="de-DE" sz="2000">
                <a:highlight>
                  <a:schemeClr val="lt1"/>
                </a:highlight>
                <a:latin typeface="Trebuchet MS"/>
                <a:ea typeface="Trebuchet MS"/>
                <a:cs typeface="Trebuchet MS"/>
                <a:sym typeface="Trebuchet MS"/>
              </a:rPr>
              <a:t> von</a:t>
            </a:r>
            <a:r>
              <a:rPr lang="de-DE" sz="2000">
                <a:solidFill>
                  <a:schemeClr val="lt1"/>
                </a:solidFill>
                <a:highlight>
                  <a:schemeClr val="lt1"/>
                </a:highlight>
                <a:latin typeface="Trebuchet MS"/>
                <a:ea typeface="Trebuchet MS"/>
                <a:cs typeface="Trebuchet MS"/>
                <a:sym typeface="Trebuchet MS"/>
              </a:rPr>
              <a:t> </a:t>
            </a:r>
            <a:r>
              <a:rPr lang="de-DE" sz="2000">
                <a:highlight>
                  <a:schemeClr val="lt1"/>
                </a:highlight>
                <a:latin typeface="Trebuchet MS"/>
                <a:ea typeface="Trebuchet MS"/>
                <a:cs typeface="Trebuchet MS"/>
                <a:sym typeface="Trebuchet MS"/>
              </a:rPr>
              <a:t>Informationen  werden möglich</a:t>
            </a:r>
            <a:r>
              <a:rPr lang="de-DE" sz="2000">
                <a:solidFill>
                  <a:schemeClr val="lt1"/>
                </a:solidFill>
                <a:highlight>
                  <a:schemeClr val="lt1"/>
                </a:highlight>
                <a:latin typeface="Trebuchet MS"/>
                <a:ea typeface="Trebuchet MS"/>
                <a:cs typeface="Trebuchet MS"/>
                <a:sym typeface="Trebuchet MS"/>
              </a:rPr>
              <a:t>_</a:t>
            </a:r>
            <a:endParaRPr sz="2000">
              <a:highlight>
                <a:schemeClr val="lt1"/>
              </a:highlight>
              <a:latin typeface="Trebuchet MS"/>
              <a:ea typeface="Trebuchet MS"/>
              <a:cs typeface="Trebuchet MS"/>
              <a:sym typeface="Trebuchet MS"/>
            </a:endParaRPr>
          </a:p>
          <a:p>
            <a:pPr marL="457200" lvl="0" indent="-355600" algn="l" rtl="0">
              <a:lnSpc>
                <a:spcPct val="90000"/>
              </a:lnSpc>
              <a:spcBef>
                <a:spcPts val="1000"/>
              </a:spcBef>
              <a:spcAft>
                <a:spcPts val="0"/>
              </a:spcAft>
              <a:buSzPts val="2000"/>
              <a:buChar char="•"/>
            </a:pPr>
            <a:r>
              <a:rPr lang="de-DE" sz="2000">
                <a:highlight>
                  <a:schemeClr val="lt1"/>
                </a:highlight>
                <a:latin typeface="Trebuchet MS"/>
                <a:ea typeface="Trebuchet MS"/>
                <a:cs typeface="Trebuchet MS"/>
                <a:sym typeface="Trebuchet MS"/>
              </a:rPr>
              <a:t>Optimierung von Produkten/Prozessen</a:t>
            </a:r>
            <a:r>
              <a:rPr lang="de-DE" sz="2000">
                <a:solidFill>
                  <a:schemeClr val="lt1"/>
                </a:solidFill>
                <a:highlight>
                  <a:schemeClr val="lt1"/>
                </a:highlight>
                <a:latin typeface="Trebuchet MS"/>
                <a:ea typeface="Trebuchet MS"/>
                <a:cs typeface="Trebuchet MS"/>
                <a:sym typeface="Trebuchet MS"/>
              </a:rPr>
              <a:t>_</a:t>
            </a:r>
            <a:endParaRPr sz="2000">
              <a:highlight>
                <a:schemeClr val="lt1"/>
              </a:highlight>
              <a:latin typeface="Trebuchet MS"/>
              <a:ea typeface="Trebuchet MS"/>
              <a:cs typeface="Trebuchet MS"/>
              <a:sym typeface="Trebuchet MS"/>
            </a:endParaRPr>
          </a:p>
          <a:p>
            <a:pPr marL="457200" lvl="0" indent="-355600" algn="l" rtl="0">
              <a:lnSpc>
                <a:spcPct val="90000"/>
              </a:lnSpc>
              <a:spcBef>
                <a:spcPts val="1000"/>
              </a:spcBef>
              <a:spcAft>
                <a:spcPts val="0"/>
              </a:spcAft>
              <a:buSzPts val="2000"/>
              <a:buFont typeface="Trebuchet MS"/>
              <a:buChar char="•"/>
            </a:pPr>
            <a:r>
              <a:rPr lang="de-DE" sz="2000">
                <a:highlight>
                  <a:schemeClr val="lt1"/>
                </a:highlight>
                <a:latin typeface="Trebuchet MS"/>
                <a:ea typeface="Trebuchet MS"/>
                <a:cs typeface="Trebuchet MS"/>
                <a:sym typeface="Trebuchet MS"/>
              </a:rPr>
              <a:t>Entlastung von monotonen Tätigkeiten</a:t>
            </a:r>
            <a:r>
              <a:rPr lang="de-DE" sz="2000">
                <a:solidFill>
                  <a:schemeClr val="lt1"/>
                </a:solidFill>
                <a:highlight>
                  <a:schemeClr val="lt1"/>
                </a:highlight>
                <a:latin typeface="Trebuchet MS"/>
                <a:ea typeface="Trebuchet MS"/>
                <a:cs typeface="Trebuchet MS"/>
                <a:sym typeface="Trebuchet MS"/>
              </a:rPr>
              <a:t>_</a:t>
            </a:r>
            <a:endParaRPr sz="2000">
              <a:highlight>
                <a:schemeClr val="lt1"/>
              </a:highlight>
              <a:latin typeface="Trebuchet MS"/>
              <a:ea typeface="Trebuchet MS"/>
              <a:cs typeface="Trebuchet MS"/>
              <a:sym typeface="Trebuchet MS"/>
            </a:endParaRPr>
          </a:p>
        </p:txBody>
      </p:sp>
      <p:sp>
        <p:nvSpPr>
          <p:cNvPr id="476" name="Google Shape;476;g278ca3fc6d9_0_235"/>
          <p:cNvSpPr/>
          <p:nvPr/>
        </p:nvSpPr>
        <p:spPr>
          <a:xfrm>
            <a:off x="305350" y="5102116"/>
            <a:ext cx="11768400" cy="10065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342900" marR="0" lvl="0" indent="-336550" algn="l" rtl="0">
              <a:lnSpc>
                <a:spcPct val="100000"/>
              </a:lnSpc>
              <a:spcBef>
                <a:spcPts val="0"/>
              </a:spcBef>
              <a:spcAft>
                <a:spcPts val="0"/>
              </a:spcAft>
              <a:buClr>
                <a:srgbClr val="FF0000"/>
              </a:buClr>
              <a:buSzPts val="2000"/>
              <a:buFont typeface="Arial"/>
              <a:buChar char="•"/>
            </a:pPr>
            <a:r>
              <a:rPr lang="de-DE" sz="2000" b="1" i="0" u="none" strike="noStrike" cap="none">
                <a:solidFill>
                  <a:srgbClr val="FF0000"/>
                </a:solidFill>
                <a:latin typeface="Arial"/>
                <a:ea typeface="Arial"/>
                <a:cs typeface="Arial"/>
                <a:sym typeface="Arial"/>
              </a:rPr>
              <a:t>Welche Vorteile der Digitalisierung werden genutzt? </a:t>
            </a:r>
            <a:endParaRPr sz="2000" b="1" i="0" u="none" strike="noStrike" cap="none">
              <a:solidFill>
                <a:srgbClr val="FF0000"/>
              </a:solidFill>
              <a:latin typeface="Arial"/>
              <a:ea typeface="Arial"/>
              <a:cs typeface="Arial"/>
              <a:sym typeface="Arial"/>
            </a:endParaRPr>
          </a:p>
          <a:p>
            <a:pPr marL="342900" marR="0" lvl="0" indent="-336550" algn="l" rtl="0">
              <a:lnSpc>
                <a:spcPct val="100000"/>
              </a:lnSpc>
              <a:spcBef>
                <a:spcPts val="0"/>
              </a:spcBef>
              <a:spcAft>
                <a:spcPts val="0"/>
              </a:spcAft>
              <a:buClr>
                <a:srgbClr val="FF0000"/>
              </a:buClr>
              <a:buSzPts val="2000"/>
              <a:buFont typeface="Arial"/>
              <a:buChar char="•"/>
            </a:pPr>
            <a:r>
              <a:rPr lang="de-DE" sz="2000" b="1" i="0" u="none" strike="noStrike" cap="none">
                <a:solidFill>
                  <a:srgbClr val="FF0000"/>
                </a:solidFill>
                <a:latin typeface="Arial"/>
                <a:ea typeface="Arial"/>
                <a:cs typeface="Arial"/>
                <a:sym typeface="Arial"/>
              </a:rPr>
              <a:t>Welche Veränderungen sind noch geplant?</a:t>
            </a:r>
            <a:endParaRPr sz="2000" b="1" i="0" u="none" strike="noStrike" cap="none">
              <a:solidFill>
                <a:srgbClr val="FF0000"/>
              </a:solidFill>
              <a:latin typeface="Arial"/>
              <a:ea typeface="Arial"/>
              <a:cs typeface="Arial"/>
              <a:sym typeface="Arial"/>
            </a:endParaRPr>
          </a:p>
          <a:p>
            <a:pPr marL="342900" marR="0" lvl="0" indent="-336550" algn="l" rtl="0">
              <a:lnSpc>
                <a:spcPct val="100000"/>
              </a:lnSpc>
              <a:spcBef>
                <a:spcPts val="0"/>
              </a:spcBef>
              <a:spcAft>
                <a:spcPts val="0"/>
              </a:spcAft>
              <a:buClr>
                <a:srgbClr val="FF0000"/>
              </a:buClr>
              <a:buSzPts val="2000"/>
              <a:buFont typeface="Arial"/>
              <a:buChar char="•"/>
            </a:pPr>
            <a:r>
              <a:rPr lang="de-DE" sz="2000" b="1" i="0" u="none" strike="noStrike" cap="none">
                <a:solidFill>
                  <a:srgbClr val="FF0000"/>
                </a:solidFill>
                <a:latin typeface="Arial"/>
                <a:ea typeface="Arial"/>
                <a:cs typeface="Arial"/>
                <a:sym typeface="Arial"/>
              </a:rPr>
              <a:t>Wie geht Ihr Ausbildungsbetrieb bei der Einführung digitaler Technologien vor?</a:t>
            </a:r>
            <a:endParaRPr sz="2000" b="1" i="0" u="none" strike="noStrike" cap="none">
              <a:solidFill>
                <a:srgbClr val="FF0000"/>
              </a:solidFill>
              <a:latin typeface="Arial"/>
              <a:ea typeface="Arial"/>
              <a:cs typeface="Arial"/>
              <a:sym typeface="Arial"/>
            </a:endParaRPr>
          </a:p>
        </p:txBody>
      </p:sp>
      <p:sp>
        <p:nvSpPr>
          <p:cNvPr id="477" name="Google Shape;477;g278ca3fc6d9_0_235"/>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22</a:t>
            </a:fld>
            <a:endParaRPr/>
          </a:p>
        </p:txBody>
      </p:sp>
      <p:sp>
        <p:nvSpPr>
          <p:cNvPr id="478" name="Google Shape;478;g278ca3fc6d9_0_235"/>
          <p:cNvSpPr txBox="1">
            <a:spLocks noGrp="1"/>
          </p:cNvSpPr>
          <p:nvPr>
            <p:ph type="ftr" idx="11"/>
          </p:nvPr>
        </p:nvSpPr>
        <p:spPr>
          <a:xfrm>
            <a:off x="8530542" y="6258585"/>
            <a:ext cx="33705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Quelle: Pixabay</a:t>
            </a:r>
            <a:endParaRPr/>
          </a:p>
        </p:txBody>
      </p:sp>
      <p:cxnSp>
        <p:nvCxnSpPr>
          <p:cNvPr id="479" name="Google Shape;479;g278ca3fc6d9_0_235"/>
          <p:cNvCxnSpPr/>
          <p:nvPr/>
        </p:nvCxnSpPr>
        <p:spPr>
          <a:xfrm rot="10800000">
            <a:off x="0" y="1316940"/>
            <a:ext cx="1296600" cy="2700"/>
          </a:xfrm>
          <a:prstGeom prst="straightConnector1">
            <a:avLst/>
          </a:prstGeom>
          <a:noFill/>
          <a:ln w="38100" cap="flat" cmpd="sng">
            <a:solidFill>
              <a:srgbClr val="FF7E79"/>
            </a:solidFill>
            <a:prstDash val="solid"/>
            <a:round/>
            <a:headEnd type="none" w="sm" len="sm"/>
            <a:tailEnd type="none" w="sm" len="sm"/>
          </a:ln>
        </p:spPr>
      </p:cxnSp>
      <p:cxnSp>
        <p:nvCxnSpPr>
          <p:cNvPr id="480" name="Google Shape;480;g278ca3fc6d9_0_235"/>
          <p:cNvCxnSpPr/>
          <p:nvPr/>
        </p:nvCxnSpPr>
        <p:spPr>
          <a:xfrm flipH="1">
            <a:off x="7925700" y="1313602"/>
            <a:ext cx="4211100" cy="600"/>
          </a:xfrm>
          <a:prstGeom prst="straightConnector1">
            <a:avLst/>
          </a:prstGeom>
          <a:noFill/>
          <a:ln w="38100" cap="flat" cmpd="sng">
            <a:solidFill>
              <a:srgbClr val="FF7E79"/>
            </a:solidFill>
            <a:prstDash val="solid"/>
            <a:round/>
            <a:headEnd type="none" w="sm" len="sm"/>
            <a:tailEnd type="none" w="sm" len="sm"/>
          </a:ln>
          <a:effectLst>
            <a:reflection endPos="30000" dist="38100" dir="5400000" fadeDir="5400012" sy="-100000" algn="bl" rotWithShape="0"/>
          </a:effectLst>
        </p:spPr>
      </p:cxnSp>
      <p:sp>
        <p:nvSpPr>
          <p:cNvPr id="481" name="Google Shape;481;g278ca3fc6d9_0_235"/>
          <p:cNvSpPr txBox="1">
            <a:spLocks noGrp="1"/>
          </p:cNvSpPr>
          <p:nvPr>
            <p:ph type="body" idx="1"/>
          </p:nvPr>
        </p:nvSpPr>
        <p:spPr>
          <a:xfrm>
            <a:off x="2860250" y="6254500"/>
            <a:ext cx="54777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dirty="0"/>
              <a:t>Werkzeug-, Fertigungs- und Feinwerkmechaniker und FK Metalltechnik</a:t>
            </a:r>
            <a:endParaRPr dirty="0"/>
          </a:p>
        </p:txBody>
      </p:sp>
      <p:sp>
        <p:nvSpPr>
          <p:cNvPr id="482" name="Google Shape;482;g278ca3fc6d9_0_235"/>
          <p:cNvSpPr txBox="1"/>
          <p:nvPr/>
        </p:nvSpPr>
        <p:spPr>
          <a:xfrm>
            <a:off x="444200" y="6224222"/>
            <a:ext cx="2541000" cy="443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rgbClr val="FFFFFF"/>
                </a:solidFill>
                <a:latin typeface="Trebuchet MS"/>
                <a:ea typeface="Trebuchet MS"/>
                <a:cs typeface="Trebuchet MS"/>
                <a:sym typeface="Trebuchet MS"/>
              </a:rPr>
              <a:t>Volker Handke </a:t>
            </a:r>
            <a:endParaRPr sz="1200" b="0" i="0" u="none" strike="noStrike" cap="none" dirty="0">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rgbClr val="FFFFFF"/>
                </a:solidFill>
                <a:latin typeface="Trebuchet MS"/>
                <a:ea typeface="Trebuchet MS"/>
                <a:cs typeface="Trebuchet MS"/>
                <a:sym typeface="Trebuchet MS"/>
              </a:rPr>
              <a:t>Die Projektagentur BBNE</a:t>
            </a:r>
            <a:endParaRPr sz="1200" b="0" i="0" u="none" strike="noStrike" cap="none" dirty="0">
              <a:solidFill>
                <a:srgbClr val="FFFFFF"/>
              </a:solidFill>
              <a:latin typeface="Trebuchet MS"/>
              <a:ea typeface="Trebuchet MS"/>
              <a:cs typeface="Trebuchet MS"/>
              <a:sym typeface="Trebuchet M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g278d34895d5_0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23</a:t>
            </a:fld>
            <a:endParaRPr/>
          </a:p>
        </p:txBody>
      </p:sp>
      <p:sp>
        <p:nvSpPr>
          <p:cNvPr id="489" name="Google Shape;489;g278d34895d5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490" name="Google Shape;490;g278d34895d5_0_0"/>
          <p:cNvSpPr txBox="1">
            <a:spLocks noGrp="1"/>
          </p:cNvSpPr>
          <p:nvPr>
            <p:ph type="body" idx="2"/>
          </p:nvPr>
        </p:nvSpPr>
        <p:spPr>
          <a:xfrm>
            <a:off x="8075849" y="6254500"/>
            <a:ext cx="3786900" cy="557400"/>
          </a:xfrm>
          <a:prstGeom prst="rect">
            <a:avLst/>
          </a:prstGeom>
          <a:noFill/>
          <a:ln>
            <a:noFill/>
          </a:ln>
        </p:spPr>
        <p:txBody>
          <a:bodyPr spcFirstLastPara="1" wrap="square" lIns="91425" tIns="45700" rIns="91425" bIns="45700" anchor="ctr" anchorCtr="0">
            <a:normAutofit fontScale="92500"/>
          </a:bodyPr>
          <a:lstStyle/>
          <a:p>
            <a:pPr marL="0" lvl="0" indent="0" algn="l" rtl="0">
              <a:lnSpc>
                <a:spcPct val="110000"/>
              </a:lnSpc>
              <a:spcBef>
                <a:spcPts val="0"/>
              </a:spcBef>
              <a:spcAft>
                <a:spcPts val="0"/>
              </a:spcAft>
              <a:buClr>
                <a:srgbClr val="888888"/>
              </a:buClr>
              <a:buSzPct val="100000"/>
              <a:buNone/>
            </a:pPr>
            <a:r>
              <a:rPr lang="de-DE"/>
              <a:t>Bildquellen: links - Stockholm Resilience Centre o.J., </a:t>
            </a:r>
            <a:br>
              <a:rPr lang="de-DE"/>
            </a:br>
            <a:r>
              <a:rPr lang="de-DE"/>
              <a:t>rechts - eigene Abbildung nach sph o.J.</a:t>
            </a:r>
            <a:endParaRPr/>
          </a:p>
        </p:txBody>
      </p:sp>
      <p:sp>
        <p:nvSpPr>
          <p:cNvPr id="491" name="Google Shape;491;g278d34895d5_0_0"/>
          <p:cNvSpPr txBox="1"/>
          <p:nvPr/>
        </p:nvSpPr>
        <p:spPr>
          <a:xfrm>
            <a:off x="6425612" y="3335413"/>
            <a:ext cx="1821300" cy="400200"/>
          </a:xfrm>
          <a:prstGeom prst="rect">
            <a:avLst/>
          </a:prstGeom>
          <a:solidFill>
            <a:srgbClr val="0096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492" name="Google Shape;492;g278d34895d5_0_0"/>
          <p:cNvSpPr txBox="1"/>
          <p:nvPr/>
        </p:nvSpPr>
        <p:spPr>
          <a:xfrm>
            <a:off x="8346662"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sz="1400" b="0" i="0" u="none" strike="noStrike" cap="none">
              <a:solidFill>
                <a:srgbClr val="000000"/>
              </a:solidFill>
              <a:latin typeface="Arial"/>
              <a:ea typeface="Arial"/>
              <a:cs typeface="Arial"/>
              <a:sym typeface="Arial"/>
            </a:endParaRPr>
          </a:p>
        </p:txBody>
      </p:sp>
      <p:sp>
        <p:nvSpPr>
          <p:cNvPr id="493" name="Google Shape;493;g278d34895d5_0_0"/>
          <p:cNvSpPr txBox="1"/>
          <p:nvPr/>
        </p:nvSpPr>
        <p:spPr>
          <a:xfrm>
            <a:off x="10267712"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494" name="Google Shape;494;g278d34895d5_0_0"/>
          <p:cNvSpPr/>
          <p:nvPr/>
        </p:nvSpPr>
        <p:spPr>
          <a:xfrm>
            <a:off x="6425613"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495" name="Google Shape;495;g278d34895d5_0_0"/>
          <p:cNvSpPr/>
          <p:nvPr/>
        </p:nvSpPr>
        <p:spPr>
          <a:xfrm>
            <a:off x="6461977"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Lieferkette, Energie und Ressourcen, Produkte, Recycling,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Mitarbeiter*innen, Gesellschafter*innen, Eigentümer*innen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sz="1400" b="0" i="0" u="none" strike="noStrike" cap="none">
              <a:solidFill>
                <a:srgbClr val="000000"/>
              </a:solidFill>
              <a:latin typeface="Arial"/>
              <a:ea typeface="Arial"/>
              <a:cs typeface="Arial"/>
              <a:sym typeface="Arial"/>
            </a:endParaRPr>
          </a:p>
        </p:txBody>
      </p:sp>
      <p:sp>
        <p:nvSpPr>
          <p:cNvPr id="496" name="Google Shape;496;g278d34895d5_0_0"/>
          <p:cNvSpPr txBox="1"/>
          <p:nvPr/>
        </p:nvSpPr>
        <p:spPr>
          <a:xfrm>
            <a:off x="7199169" y="2741183"/>
            <a:ext cx="1821300" cy="400200"/>
          </a:xfrm>
          <a:prstGeom prst="rect">
            <a:avLst/>
          </a:prstGeom>
          <a:solidFill>
            <a:srgbClr val="FF2F92"/>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497" name="Google Shape;497;g278d34895d5_0_0"/>
          <p:cNvSpPr txBox="1"/>
          <p:nvPr/>
        </p:nvSpPr>
        <p:spPr>
          <a:xfrm>
            <a:off x="9682179" y="2741183"/>
            <a:ext cx="1821300" cy="400200"/>
          </a:xfrm>
          <a:prstGeom prst="rect">
            <a:avLst/>
          </a:prstGeom>
          <a:solidFill>
            <a:srgbClr val="FF40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pic>
        <p:nvPicPr>
          <p:cNvPr id="498" name="Google Shape;498;g278d34895d5_0_0"/>
          <p:cNvPicPr preferRelativeResize="0"/>
          <p:nvPr/>
        </p:nvPicPr>
        <p:blipFill rotWithShape="1">
          <a:blip r:embed="rId3">
            <a:alphaModFix/>
          </a:blip>
          <a:srcRect/>
          <a:stretch/>
        </p:blipFill>
        <p:spPr>
          <a:xfrm>
            <a:off x="72050" y="1469757"/>
            <a:ext cx="6357067" cy="4589516"/>
          </a:xfrm>
          <a:prstGeom prst="rect">
            <a:avLst/>
          </a:prstGeom>
          <a:noFill/>
          <a:ln>
            <a:noFill/>
          </a:ln>
        </p:spPr>
      </p:pic>
      <p:sp>
        <p:nvSpPr>
          <p:cNvPr id="499" name="Google Shape;499;g278d34895d5_0_0"/>
          <p:cNvSpPr/>
          <p:nvPr/>
        </p:nvSpPr>
        <p:spPr>
          <a:xfrm>
            <a:off x="5374800" y="5228225"/>
            <a:ext cx="6714300" cy="84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457200" marR="0" lvl="0" indent="-342900" algn="l" rtl="0">
              <a:lnSpc>
                <a:spcPct val="100000"/>
              </a:lnSpc>
              <a:spcBef>
                <a:spcPts val="0"/>
              </a:spcBef>
              <a:spcAft>
                <a:spcPts val="0"/>
              </a:spcAft>
              <a:buClr>
                <a:srgbClr val="FF0000"/>
              </a:buClr>
              <a:buSzPts val="1800"/>
              <a:buFont typeface="Arial"/>
              <a:buChar char="●"/>
            </a:pPr>
            <a:r>
              <a:rPr lang="de-DE" sz="1800" b="1" i="0" u="none" strike="noStrike" cap="none">
                <a:solidFill>
                  <a:srgbClr val="FF0000"/>
                </a:solidFill>
                <a:latin typeface="Arial"/>
                <a:ea typeface="Arial"/>
                <a:cs typeface="Arial"/>
                <a:sym typeface="Arial"/>
              </a:rPr>
              <a:t>Welche Rolle spielen die SDG für Ihr Unternehmen</a:t>
            </a:r>
            <a:endParaRPr sz="1800" b="1" i="0" u="none" strike="noStrike" cap="none">
              <a:solidFill>
                <a:srgbClr val="FF0000"/>
              </a:solidFill>
              <a:latin typeface="Arial"/>
              <a:ea typeface="Arial"/>
              <a:cs typeface="Arial"/>
              <a:sym typeface="Arial"/>
            </a:endParaRPr>
          </a:p>
          <a:p>
            <a:pPr marL="457200" marR="0" lvl="0" indent="-342900" algn="l" rtl="0">
              <a:lnSpc>
                <a:spcPct val="100000"/>
              </a:lnSpc>
              <a:spcBef>
                <a:spcPts val="0"/>
              </a:spcBef>
              <a:spcAft>
                <a:spcPts val="0"/>
              </a:spcAft>
              <a:buClr>
                <a:srgbClr val="FF0000"/>
              </a:buClr>
              <a:buSzPts val="1800"/>
              <a:buFont typeface="Arial"/>
              <a:buChar char="●"/>
            </a:pPr>
            <a:r>
              <a:rPr lang="de-DE" sz="1800" b="1" i="0" u="none" strike="noStrike" cap="none">
                <a:solidFill>
                  <a:srgbClr val="FF0000"/>
                </a:solidFill>
                <a:latin typeface="Arial"/>
                <a:ea typeface="Arial"/>
                <a:cs typeface="Arial"/>
                <a:sym typeface="Arial"/>
              </a:rPr>
              <a:t>Wie stellen Sie Ihr Unternehmen für die Zukunft auf?</a:t>
            </a:r>
            <a:endParaRPr sz="1800" b="1" i="0" u="none" strike="noStrike" cap="none">
              <a:solidFill>
                <a:srgbClr val="FF0000"/>
              </a:solidFill>
              <a:latin typeface="Arial"/>
              <a:ea typeface="Arial"/>
              <a:cs typeface="Arial"/>
              <a:sym typeface="Arial"/>
            </a:endParaRPr>
          </a:p>
        </p:txBody>
      </p:sp>
      <p:sp>
        <p:nvSpPr>
          <p:cNvPr id="500" name="Google Shape;500;g278d34895d5_0_0"/>
          <p:cNvSpPr txBox="1"/>
          <p:nvPr/>
        </p:nvSpPr>
        <p:spPr>
          <a:xfrm>
            <a:off x="444200" y="6224222"/>
            <a:ext cx="2541000" cy="443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rgbClr val="FFFFFF"/>
                </a:solidFill>
                <a:latin typeface="Trebuchet MS"/>
                <a:ea typeface="Trebuchet MS"/>
                <a:cs typeface="Trebuchet MS"/>
                <a:sym typeface="Trebuchet MS"/>
              </a:rPr>
              <a:t>Volker Handke </a:t>
            </a:r>
            <a:endParaRPr sz="1200" b="0" i="0" u="none" strike="noStrike" cap="none" dirty="0">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rgbClr val="FFFFFF"/>
                </a:solidFill>
                <a:latin typeface="Trebuchet MS"/>
                <a:ea typeface="Trebuchet MS"/>
                <a:cs typeface="Trebuchet MS"/>
                <a:sym typeface="Trebuchet MS"/>
              </a:rPr>
              <a:t>Die Projektagentur BBNE</a:t>
            </a:r>
            <a:endParaRPr sz="1200" b="0" i="0" u="none" strike="noStrike" cap="none" dirty="0">
              <a:solidFill>
                <a:srgbClr val="FFFFFF"/>
              </a:solidFill>
              <a:latin typeface="Trebuchet MS"/>
              <a:ea typeface="Trebuchet MS"/>
              <a:cs typeface="Trebuchet MS"/>
              <a:sym typeface="Trebuchet MS"/>
            </a:endParaRPr>
          </a:p>
        </p:txBody>
      </p:sp>
      <p:sp>
        <p:nvSpPr>
          <p:cNvPr id="501" name="Google Shape;501;g278d34895d5_0_0"/>
          <p:cNvSpPr txBox="1">
            <a:spLocks noGrp="1"/>
          </p:cNvSpPr>
          <p:nvPr>
            <p:ph type="body" idx="1"/>
          </p:nvPr>
        </p:nvSpPr>
        <p:spPr>
          <a:xfrm>
            <a:off x="2860250" y="6254500"/>
            <a:ext cx="54777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dirty="0"/>
              <a:t>Werkzeug-, Fertigungs- und Feinwerkmechaniker und FK Metalltechnik</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g26805bd2549_0_168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24</a:t>
            </a:fld>
            <a:endParaRPr/>
          </a:p>
        </p:txBody>
      </p:sp>
      <p:sp>
        <p:nvSpPr>
          <p:cNvPr id="510" name="Google Shape;510;g26805bd2549_0_168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511" name="Google Shape;511;g26805bd2549_0_1687"/>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512" name="Google Shape;512;g26805bd2549_0_1687"/>
          <p:cNvSpPr txBox="1"/>
          <p:nvPr/>
        </p:nvSpPr>
        <p:spPr>
          <a:xfrm>
            <a:off x="6425612" y="3335413"/>
            <a:ext cx="1821300" cy="400200"/>
          </a:xfrm>
          <a:prstGeom prst="rect">
            <a:avLst/>
          </a:prstGeom>
          <a:solidFill>
            <a:srgbClr val="0096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513" name="Google Shape;513;g26805bd2549_0_1687"/>
          <p:cNvSpPr txBox="1"/>
          <p:nvPr/>
        </p:nvSpPr>
        <p:spPr>
          <a:xfrm>
            <a:off x="8346662"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sz="1400" b="0" i="0" u="none" strike="noStrike" cap="none">
              <a:solidFill>
                <a:srgbClr val="000000"/>
              </a:solidFill>
              <a:latin typeface="Arial"/>
              <a:ea typeface="Arial"/>
              <a:cs typeface="Arial"/>
              <a:sym typeface="Arial"/>
            </a:endParaRPr>
          </a:p>
        </p:txBody>
      </p:sp>
      <p:sp>
        <p:nvSpPr>
          <p:cNvPr id="514" name="Google Shape;514;g26805bd2549_0_1687"/>
          <p:cNvSpPr txBox="1"/>
          <p:nvPr/>
        </p:nvSpPr>
        <p:spPr>
          <a:xfrm>
            <a:off x="10267712"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515" name="Google Shape;515;g26805bd2549_0_1687"/>
          <p:cNvSpPr/>
          <p:nvPr/>
        </p:nvSpPr>
        <p:spPr>
          <a:xfrm>
            <a:off x="6425613"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516" name="Google Shape;516;g26805bd2549_0_1687"/>
          <p:cNvSpPr/>
          <p:nvPr/>
        </p:nvSpPr>
        <p:spPr>
          <a:xfrm>
            <a:off x="6461977"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Lieferkette, Energie und Ressourcen, Produkte, Recycling,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Mitarbeiter*innen, Gesellschafter*innen, Eigentümer*innen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sz="1400" b="0" i="0" u="none" strike="noStrike" cap="none">
              <a:solidFill>
                <a:srgbClr val="000000"/>
              </a:solidFill>
              <a:latin typeface="Arial"/>
              <a:ea typeface="Arial"/>
              <a:cs typeface="Arial"/>
              <a:sym typeface="Arial"/>
            </a:endParaRPr>
          </a:p>
        </p:txBody>
      </p:sp>
      <p:sp>
        <p:nvSpPr>
          <p:cNvPr id="517" name="Google Shape;517;g26805bd2549_0_1687"/>
          <p:cNvSpPr txBox="1"/>
          <p:nvPr/>
        </p:nvSpPr>
        <p:spPr>
          <a:xfrm>
            <a:off x="7199169" y="2741183"/>
            <a:ext cx="1821300" cy="400200"/>
          </a:xfrm>
          <a:prstGeom prst="rect">
            <a:avLst/>
          </a:prstGeom>
          <a:solidFill>
            <a:srgbClr val="FF2F92"/>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518" name="Google Shape;518;g26805bd2549_0_1687"/>
          <p:cNvSpPr txBox="1"/>
          <p:nvPr/>
        </p:nvSpPr>
        <p:spPr>
          <a:xfrm>
            <a:off x="9682179" y="2741183"/>
            <a:ext cx="1821300" cy="400200"/>
          </a:xfrm>
          <a:prstGeom prst="rect">
            <a:avLst/>
          </a:prstGeom>
          <a:solidFill>
            <a:srgbClr val="FF40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pic>
        <p:nvPicPr>
          <p:cNvPr id="519" name="Google Shape;519;g26805bd2549_0_1687"/>
          <p:cNvPicPr preferRelativeResize="0"/>
          <p:nvPr/>
        </p:nvPicPr>
        <p:blipFill rotWithShape="1">
          <a:blip r:embed="rId3">
            <a:alphaModFix/>
          </a:blip>
          <a:srcRect/>
          <a:stretch/>
        </p:blipFill>
        <p:spPr>
          <a:xfrm>
            <a:off x="72050" y="1469757"/>
            <a:ext cx="6357067" cy="4589516"/>
          </a:xfrm>
          <a:prstGeom prst="rect">
            <a:avLst/>
          </a:prstGeom>
          <a:noFill/>
          <a:ln>
            <a:noFill/>
          </a:ln>
        </p:spPr>
      </p:pic>
      <p:sp>
        <p:nvSpPr>
          <p:cNvPr id="520" name="Google Shape;520;g26805bd2549_0_1687"/>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Pia Paust-Lassen</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sp>
        <p:nvSpPr>
          <p:cNvPr id="521" name="Google Shape;521;g26805bd2549_0_1687"/>
          <p:cNvSpPr/>
          <p:nvPr/>
        </p:nvSpPr>
        <p:spPr>
          <a:xfrm>
            <a:off x="5591907" y="5228230"/>
            <a:ext cx="6497100" cy="84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Welche Rolle spielen die SDG für Ihr Unternehmen</a:t>
            </a:r>
            <a:endParaRPr sz="1800" dirty="0">
              <a:solidFill>
                <a:srgbClr val="C00000"/>
              </a:solidFill>
            </a:endParaRPr>
          </a:p>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Wie stellen Sie Ihr Unternehmen für die Zukunft auf?</a:t>
            </a:r>
            <a:endParaRPr sz="1800" dirty="0">
              <a:solidFill>
                <a:srgbClr val="C00000"/>
              </a:solidFill>
            </a:endParaRPr>
          </a:p>
        </p:txBody>
      </p:sp>
      <p:sp>
        <p:nvSpPr>
          <p:cNvPr id="522" name="Google Shape;522;g26805bd2549_0_1687"/>
          <p:cNvSpPr txBox="1"/>
          <p:nvPr/>
        </p:nvSpPr>
        <p:spPr>
          <a:xfrm>
            <a:off x="3338502" y="6236050"/>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Rohrleitungs- und Kanalbau</a:t>
            </a:r>
            <a:endParaRPr sz="1400" b="0" i="0" u="none" strike="noStrike" cap="none">
              <a:solidFill>
                <a:schemeClr val="lt1"/>
              </a:solidFill>
              <a:latin typeface="Arial"/>
              <a:ea typeface="Arial"/>
              <a:cs typeface="Arial"/>
              <a:sym typeface="Arial"/>
            </a:endParaRPr>
          </a:p>
        </p:txBody>
      </p:sp>
      <p:pic>
        <p:nvPicPr>
          <p:cNvPr id="3" name="Bild 2"/>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413138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278ca3fc6d9_0_1"/>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3</a:t>
            </a:fld>
            <a:endParaRPr/>
          </a:p>
        </p:txBody>
      </p:sp>
      <p:sp>
        <p:nvSpPr>
          <p:cNvPr id="223" name="Google Shape;223;g278ca3fc6d9_0_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Nachhaltige Ressourcennutzung</a:t>
            </a:r>
            <a:endParaRPr/>
          </a:p>
        </p:txBody>
      </p:sp>
      <p:sp>
        <p:nvSpPr>
          <p:cNvPr id="224" name="Google Shape;224;g278ca3fc6d9_0_1"/>
          <p:cNvSpPr txBox="1">
            <a:spLocks noGrp="1"/>
          </p:cNvSpPr>
          <p:nvPr>
            <p:ph type="body" idx="2"/>
          </p:nvPr>
        </p:nvSpPr>
        <p:spPr>
          <a:xfrm>
            <a:off x="8459298" y="6254500"/>
            <a:ext cx="34206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Quelle: Global Footprint Network  2023</a:t>
            </a:r>
            <a:endParaRPr/>
          </a:p>
        </p:txBody>
      </p:sp>
      <p:sp>
        <p:nvSpPr>
          <p:cNvPr id="225" name="Google Shape;225;g278ca3fc6d9_0_1"/>
          <p:cNvSpPr/>
          <p:nvPr/>
        </p:nvSpPr>
        <p:spPr>
          <a:xfrm>
            <a:off x="7181683" y="2078156"/>
            <a:ext cx="4474500" cy="33882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57200" marR="0" lvl="0" indent="-368300" algn="l" rtl="0">
              <a:lnSpc>
                <a:spcPct val="100000"/>
              </a:lnSpc>
              <a:spcBef>
                <a:spcPts val="600"/>
              </a:spcBef>
              <a:spcAft>
                <a:spcPts val="0"/>
              </a:spcAft>
              <a:buClr>
                <a:srgbClr val="FF0000"/>
              </a:buClr>
              <a:buSzPts val="2200"/>
              <a:buFont typeface="Arial"/>
              <a:buChar char="•"/>
            </a:pPr>
            <a:r>
              <a:rPr lang="de-DE" sz="1800" b="1" i="0" u="none" strike="noStrike" cap="none">
                <a:solidFill>
                  <a:srgbClr val="FF0000"/>
                </a:solidFill>
                <a:latin typeface="Arial"/>
                <a:ea typeface="Arial"/>
                <a:cs typeface="Arial"/>
                <a:sym typeface="Arial"/>
              </a:rPr>
              <a:t>Erklären Sie was der Earth Overshoot day ist.</a:t>
            </a:r>
            <a:endParaRPr sz="1800" b="1" i="0" u="none" strike="noStrike" cap="none">
              <a:solidFill>
                <a:srgbClr val="FF0000"/>
              </a:solidFill>
              <a:latin typeface="Arial"/>
              <a:ea typeface="Arial"/>
              <a:cs typeface="Arial"/>
              <a:sym typeface="Arial"/>
            </a:endParaRPr>
          </a:p>
          <a:p>
            <a:pPr marL="457200" marR="0" lvl="0" indent="-368300" algn="l" rtl="0">
              <a:lnSpc>
                <a:spcPct val="100000"/>
              </a:lnSpc>
              <a:spcBef>
                <a:spcPts val="600"/>
              </a:spcBef>
              <a:spcAft>
                <a:spcPts val="0"/>
              </a:spcAft>
              <a:buClr>
                <a:srgbClr val="FF0000"/>
              </a:buClr>
              <a:buSzPts val="2200"/>
              <a:buFont typeface="Arial"/>
              <a:buChar char="•"/>
            </a:pPr>
            <a:r>
              <a:rPr lang="de-DE" sz="1800" b="1" i="0" u="none" strike="noStrike" cap="none">
                <a:solidFill>
                  <a:srgbClr val="FF0000"/>
                </a:solidFill>
                <a:latin typeface="Arial"/>
                <a:ea typeface="Arial"/>
                <a:cs typeface="Arial"/>
                <a:sym typeface="Arial"/>
              </a:rPr>
              <a:t>Auf welches Datum fällt der Earth Overshoot Day im Jahr 2023</a:t>
            </a:r>
            <a:endParaRPr sz="1800" b="1" i="0" u="none" strike="noStrike" cap="none">
              <a:solidFill>
                <a:srgbClr val="FF0000"/>
              </a:solidFill>
              <a:latin typeface="Arial"/>
              <a:ea typeface="Arial"/>
              <a:cs typeface="Arial"/>
              <a:sym typeface="Arial"/>
            </a:endParaRPr>
          </a:p>
          <a:p>
            <a:pPr marL="457200" marR="0" lvl="0" indent="-368300" algn="l" rtl="0">
              <a:lnSpc>
                <a:spcPct val="100000"/>
              </a:lnSpc>
              <a:spcBef>
                <a:spcPts val="600"/>
              </a:spcBef>
              <a:spcAft>
                <a:spcPts val="0"/>
              </a:spcAft>
              <a:buClr>
                <a:srgbClr val="FF0000"/>
              </a:buClr>
              <a:buSzPts val="2200"/>
              <a:buFont typeface="Arial"/>
              <a:buChar char="•"/>
            </a:pPr>
            <a:r>
              <a:rPr lang="de-DE" sz="1800" b="1" i="0" u="none" strike="noStrike" cap="none">
                <a:solidFill>
                  <a:srgbClr val="FF0000"/>
                </a:solidFill>
                <a:latin typeface="Arial"/>
                <a:ea typeface="Arial"/>
                <a:cs typeface="Arial"/>
                <a:sym typeface="Arial"/>
              </a:rPr>
              <a:t>Auf welches Datum fällt der German  Overshoot Day im Jahr 2023</a:t>
            </a:r>
            <a:endParaRPr sz="1800" b="1" i="0" u="none" strike="noStrike" cap="none">
              <a:solidFill>
                <a:srgbClr val="FF0000"/>
              </a:solidFill>
              <a:latin typeface="Arial"/>
              <a:ea typeface="Arial"/>
              <a:cs typeface="Arial"/>
              <a:sym typeface="Arial"/>
            </a:endParaRPr>
          </a:p>
        </p:txBody>
      </p:sp>
      <p:pic>
        <p:nvPicPr>
          <p:cNvPr id="226" name="Google Shape;226;g278ca3fc6d9_0_1"/>
          <p:cNvPicPr preferRelativeResize="0"/>
          <p:nvPr/>
        </p:nvPicPr>
        <p:blipFill rotWithShape="1">
          <a:blip r:embed="rId3">
            <a:alphaModFix/>
          </a:blip>
          <a:srcRect/>
          <a:stretch/>
        </p:blipFill>
        <p:spPr>
          <a:xfrm>
            <a:off x="613577" y="1412400"/>
            <a:ext cx="4945498" cy="4689696"/>
          </a:xfrm>
          <a:prstGeom prst="rect">
            <a:avLst/>
          </a:prstGeom>
          <a:noFill/>
          <a:ln>
            <a:noFill/>
          </a:ln>
        </p:spPr>
      </p:pic>
      <p:sp>
        <p:nvSpPr>
          <p:cNvPr id="227" name="Google Shape;227;g278ca3fc6d9_0_1"/>
          <p:cNvSpPr txBox="1">
            <a:spLocks noGrp="1"/>
          </p:cNvSpPr>
          <p:nvPr>
            <p:ph type="body" idx="1"/>
          </p:nvPr>
        </p:nvSpPr>
        <p:spPr>
          <a:xfrm>
            <a:off x="2860250" y="6254500"/>
            <a:ext cx="54777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dirty="0"/>
              <a:t>Werkzeug-,  Fertigungs- und Feinwerkmechaniker und FK Metalltechnik</a:t>
            </a:r>
            <a:endParaRPr dirty="0"/>
          </a:p>
        </p:txBody>
      </p:sp>
      <p:sp>
        <p:nvSpPr>
          <p:cNvPr id="228" name="Google Shape;228;g278ca3fc6d9_0_1"/>
          <p:cNvSpPr txBox="1"/>
          <p:nvPr/>
        </p:nvSpPr>
        <p:spPr>
          <a:xfrm>
            <a:off x="444200" y="6224222"/>
            <a:ext cx="2541000" cy="443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rgbClr val="FFFFFF"/>
                </a:solidFill>
                <a:latin typeface="Trebuchet MS"/>
                <a:ea typeface="Trebuchet MS"/>
                <a:cs typeface="Trebuchet MS"/>
                <a:sym typeface="Trebuchet MS"/>
              </a:rPr>
              <a:t>Volker Handke </a:t>
            </a:r>
            <a:endParaRPr sz="1200" b="0" i="0" u="none" strike="noStrike" cap="none" dirty="0">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rgbClr val="FFFFFF"/>
                </a:solidFill>
                <a:latin typeface="Trebuchet MS"/>
                <a:ea typeface="Trebuchet MS"/>
                <a:cs typeface="Trebuchet MS"/>
                <a:sym typeface="Trebuchet MS"/>
              </a:rPr>
              <a:t>Die Projektagentur BBNE</a:t>
            </a:r>
            <a:endParaRPr sz="1200" b="0" i="0" u="none" strike="noStrike" cap="none" dirty="0">
              <a:solidFill>
                <a:srgbClr val="FFFFFF"/>
              </a:solidFill>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278ca3fc6d9_0_12"/>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4</a:t>
            </a:fld>
            <a:endParaRPr/>
          </a:p>
        </p:txBody>
      </p:sp>
      <p:sp>
        <p:nvSpPr>
          <p:cNvPr id="235" name="Google Shape;235;g278ca3fc6d9_0_1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de-DE"/>
              <a:t>Nachhaltige Ressourcennutzung</a:t>
            </a:r>
            <a:endParaRPr/>
          </a:p>
        </p:txBody>
      </p:sp>
      <p:sp>
        <p:nvSpPr>
          <p:cNvPr id="236" name="Google Shape;236;g278ca3fc6d9_0_12"/>
          <p:cNvSpPr txBox="1">
            <a:spLocks noGrp="1"/>
          </p:cNvSpPr>
          <p:nvPr>
            <p:ph type="body" idx="2"/>
          </p:nvPr>
        </p:nvSpPr>
        <p:spPr>
          <a:xfrm>
            <a:off x="8635998" y="6254500"/>
            <a:ext cx="32439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Quelle: Klima ohne Grenzen 2023</a:t>
            </a:r>
            <a:endParaRPr/>
          </a:p>
        </p:txBody>
      </p:sp>
      <p:sp>
        <p:nvSpPr>
          <p:cNvPr id="237" name="Google Shape;237;g278ca3fc6d9_0_12"/>
          <p:cNvSpPr/>
          <p:nvPr/>
        </p:nvSpPr>
        <p:spPr>
          <a:xfrm>
            <a:off x="8543443" y="2806553"/>
            <a:ext cx="3336600" cy="19014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57200" marR="0" lvl="0" indent="-368300" algn="l" rtl="0">
              <a:lnSpc>
                <a:spcPct val="100000"/>
              </a:lnSpc>
              <a:spcBef>
                <a:spcPts val="0"/>
              </a:spcBef>
              <a:spcAft>
                <a:spcPts val="0"/>
              </a:spcAft>
              <a:buClr>
                <a:srgbClr val="FF0000"/>
              </a:buClr>
              <a:buSzPts val="2200"/>
              <a:buFont typeface="Arial"/>
              <a:buChar char="•"/>
            </a:pPr>
            <a:r>
              <a:rPr lang="de-DE" sz="1800" b="1" i="0" u="none" strike="noStrike" cap="none">
                <a:solidFill>
                  <a:srgbClr val="FF0000"/>
                </a:solidFill>
                <a:latin typeface="Arial"/>
                <a:ea typeface="Arial"/>
                <a:cs typeface="Arial"/>
                <a:sym typeface="Arial"/>
              </a:rPr>
              <a:t>Warum fällt der Earth Overshoot Day auf ein immer früheres Datum im Jahr?</a:t>
            </a:r>
            <a:endParaRPr sz="1800" b="1" i="0" u="none" strike="noStrike" cap="none">
              <a:solidFill>
                <a:srgbClr val="FF0000"/>
              </a:solidFill>
              <a:latin typeface="Arial"/>
              <a:ea typeface="Arial"/>
              <a:cs typeface="Arial"/>
              <a:sym typeface="Arial"/>
            </a:endParaRPr>
          </a:p>
        </p:txBody>
      </p:sp>
      <p:pic>
        <p:nvPicPr>
          <p:cNvPr id="238" name="Google Shape;238;g278ca3fc6d9_0_12"/>
          <p:cNvPicPr preferRelativeResize="0"/>
          <p:nvPr/>
        </p:nvPicPr>
        <p:blipFill rotWithShape="1">
          <a:blip r:embed="rId3">
            <a:alphaModFix/>
          </a:blip>
          <a:srcRect/>
          <a:stretch/>
        </p:blipFill>
        <p:spPr>
          <a:xfrm>
            <a:off x="0" y="1411938"/>
            <a:ext cx="7986757" cy="4690637"/>
          </a:xfrm>
          <a:prstGeom prst="rect">
            <a:avLst/>
          </a:prstGeom>
          <a:noFill/>
          <a:ln>
            <a:noFill/>
          </a:ln>
        </p:spPr>
      </p:pic>
      <p:pic>
        <p:nvPicPr>
          <p:cNvPr id="239" name="Google Shape;239;g278ca3fc6d9_0_12"/>
          <p:cNvPicPr preferRelativeResize="0"/>
          <p:nvPr/>
        </p:nvPicPr>
        <p:blipFill rotWithShape="1">
          <a:blip r:embed="rId4">
            <a:alphaModFix/>
          </a:blip>
          <a:srcRect/>
          <a:stretch/>
        </p:blipFill>
        <p:spPr>
          <a:xfrm>
            <a:off x="619500" y="4111200"/>
            <a:ext cx="7314350" cy="982325"/>
          </a:xfrm>
          <a:prstGeom prst="rect">
            <a:avLst/>
          </a:prstGeom>
          <a:noFill/>
          <a:ln>
            <a:noFill/>
          </a:ln>
        </p:spPr>
      </p:pic>
      <p:sp>
        <p:nvSpPr>
          <p:cNvPr id="240" name="Google Shape;240;g278ca3fc6d9_0_12"/>
          <p:cNvSpPr txBox="1">
            <a:spLocks noGrp="1"/>
          </p:cNvSpPr>
          <p:nvPr>
            <p:ph type="body" idx="1"/>
          </p:nvPr>
        </p:nvSpPr>
        <p:spPr>
          <a:xfrm>
            <a:off x="2860250" y="6254500"/>
            <a:ext cx="54777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dirty="0"/>
              <a:t>Werkzeug-,  Fertigungs- und Feinwerkmechaniker und FK Metalltechnik</a:t>
            </a:r>
            <a:endParaRPr dirty="0"/>
          </a:p>
        </p:txBody>
      </p:sp>
      <p:sp>
        <p:nvSpPr>
          <p:cNvPr id="241" name="Google Shape;241;g278ca3fc6d9_0_12"/>
          <p:cNvSpPr txBox="1"/>
          <p:nvPr/>
        </p:nvSpPr>
        <p:spPr>
          <a:xfrm>
            <a:off x="444200" y="6224222"/>
            <a:ext cx="2541000" cy="443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rgbClr val="FFFFFF"/>
                </a:solidFill>
                <a:latin typeface="Trebuchet MS"/>
                <a:ea typeface="Trebuchet MS"/>
                <a:cs typeface="Trebuchet MS"/>
                <a:sym typeface="Trebuchet MS"/>
              </a:rPr>
              <a:t>Volker Handke </a:t>
            </a:r>
            <a:endParaRPr sz="1200" b="0" i="0" u="none" strike="noStrike" cap="none" dirty="0">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rgbClr val="FFFFFF"/>
                </a:solidFill>
                <a:latin typeface="Trebuchet MS"/>
                <a:ea typeface="Trebuchet MS"/>
                <a:cs typeface="Trebuchet MS"/>
                <a:sym typeface="Trebuchet MS"/>
              </a:rPr>
              <a:t>Die Projektagentur BBNE</a:t>
            </a:r>
            <a:endParaRPr sz="1200" b="0" i="0" u="none" strike="noStrike" cap="none" dirty="0">
              <a:solidFill>
                <a:srgbClr val="FFFFFF"/>
              </a:solidFill>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278ca3fc6d9_0_24"/>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5</a:t>
            </a:fld>
            <a:endParaRPr/>
          </a:p>
        </p:txBody>
      </p:sp>
      <p:sp>
        <p:nvSpPr>
          <p:cNvPr id="248" name="Google Shape;248;g278ca3fc6d9_0_24"/>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56250"/>
              <a:buNone/>
            </a:pPr>
            <a:r>
              <a:rPr lang="de-DE"/>
              <a:t>Nachhaltigkeit und Rohstoffschonung:</a:t>
            </a:r>
            <a:endParaRPr/>
          </a:p>
          <a:p>
            <a:pPr marL="0" lvl="0" indent="0" algn="l" rtl="0">
              <a:lnSpc>
                <a:spcPct val="100000"/>
              </a:lnSpc>
              <a:spcBef>
                <a:spcPts val="0"/>
              </a:spcBef>
              <a:spcAft>
                <a:spcPts val="0"/>
              </a:spcAft>
              <a:buSzPct val="56250"/>
              <a:buNone/>
            </a:pPr>
            <a:r>
              <a:rPr lang="de-DE"/>
              <a:t>Inländische Rohstoffentnahme</a:t>
            </a:r>
            <a:r>
              <a:rPr lang="de-DE">
                <a:latin typeface="Trebuchet MS"/>
                <a:ea typeface="Trebuchet MS"/>
                <a:cs typeface="Trebuchet MS"/>
                <a:sym typeface="Trebuchet MS"/>
              </a:rPr>
              <a:t/>
            </a:r>
            <a:br>
              <a:rPr lang="de-DE">
                <a:latin typeface="Trebuchet MS"/>
                <a:ea typeface="Trebuchet MS"/>
                <a:cs typeface="Trebuchet MS"/>
                <a:sym typeface="Trebuchet MS"/>
              </a:rPr>
            </a:br>
            <a:endParaRPr>
              <a:latin typeface="Trebuchet MS"/>
              <a:ea typeface="Trebuchet MS"/>
              <a:cs typeface="Trebuchet MS"/>
              <a:sym typeface="Trebuchet MS"/>
            </a:endParaRPr>
          </a:p>
        </p:txBody>
      </p:sp>
      <p:pic>
        <p:nvPicPr>
          <p:cNvPr id="249" name="Google Shape;249;g278ca3fc6d9_0_24"/>
          <p:cNvPicPr preferRelativeResize="0"/>
          <p:nvPr/>
        </p:nvPicPr>
        <p:blipFill rotWithShape="1">
          <a:blip r:embed="rId3">
            <a:alphaModFix/>
          </a:blip>
          <a:srcRect/>
          <a:stretch/>
        </p:blipFill>
        <p:spPr>
          <a:xfrm>
            <a:off x="6804264" y="1419782"/>
            <a:ext cx="2138254" cy="4679005"/>
          </a:xfrm>
          <a:prstGeom prst="rect">
            <a:avLst/>
          </a:prstGeom>
          <a:noFill/>
          <a:ln>
            <a:noFill/>
          </a:ln>
        </p:spPr>
      </p:pic>
      <p:pic>
        <p:nvPicPr>
          <p:cNvPr id="250" name="Google Shape;250;g278ca3fc6d9_0_24" descr="https://www.umweltbundesamt.de/sites/default/files/medien/384/bilder/2_abb_inlaend-entnahme-rohstoffe_2023-01-23.png"/>
          <p:cNvPicPr preferRelativeResize="0"/>
          <p:nvPr/>
        </p:nvPicPr>
        <p:blipFill rotWithShape="1">
          <a:blip r:embed="rId4">
            <a:alphaModFix/>
          </a:blip>
          <a:srcRect l="12567" t="10804" r="28562" b="13521"/>
          <a:stretch/>
        </p:blipFill>
        <p:spPr>
          <a:xfrm>
            <a:off x="107755" y="1417747"/>
            <a:ext cx="6448687" cy="4679002"/>
          </a:xfrm>
          <a:prstGeom prst="rect">
            <a:avLst/>
          </a:prstGeom>
          <a:noFill/>
          <a:ln>
            <a:noFill/>
          </a:ln>
        </p:spPr>
      </p:pic>
      <p:pic>
        <p:nvPicPr>
          <p:cNvPr id="251" name="Google Shape;251;g278ca3fc6d9_0_24"/>
          <p:cNvPicPr preferRelativeResize="0"/>
          <p:nvPr/>
        </p:nvPicPr>
        <p:blipFill rotWithShape="1">
          <a:blip r:embed="rId5">
            <a:alphaModFix/>
          </a:blip>
          <a:srcRect/>
          <a:stretch/>
        </p:blipFill>
        <p:spPr>
          <a:xfrm>
            <a:off x="1780239" y="1810508"/>
            <a:ext cx="4776204" cy="491286"/>
          </a:xfrm>
          <a:prstGeom prst="rect">
            <a:avLst/>
          </a:prstGeom>
          <a:noFill/>
          <a:ln>
            <a:noFill/>
          </a:ln>
        </p:spPr>
      </p:pic>
      <p:sp>
        <p:nvSpPr>
          <p:cNvPr id="252" name="Google Shape;252;g278ca3fc6d9_0_24"/>
          <p:cNvSpPr/>
          <p:nvPr/>
        </p:nvSpPr>
        <p:spPr>
          <a:xfrm>
            <a:off x="8839153" y="1639577"/>
            <a:ext cx="3249600" cy="43194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36000" tIns="0" rIns="0" bIns="0" anchor="ctr" anchorCtr="0">
            <a:noAutofit/>
          </a:bodyPr>
          <a:lstStyle/>
          <a:p>
            <a:pPr marL="342900" marR="0" lvl="0" indent="-342900" algn="l" rtl="0">
              <a:lnSpc>
                <a:spcPct val="100000"/>
              </a:lnSpc>
              <a:spcBef>
                <a:spcPts val="600"/>
              </a:spcBef>
              <a:spcAft>
                <a:spcPts val="0"/>
              </a:spcAft>
              <a:buClr>
                <a:srgbClr val="FF0000"/>
              </a:buClr>
              <a:buSzPts val="2000"/>
              <a:buFont typeface="Arial"/>
              <a:buChar char="•"/>
            </a:pPr>
            <a:r>
              <a:rPr lang="de-DE" sz="2000" b="1" i="0" u="none" strike="noStrike" cap="none">
                <a:solidFill>
                  <a:srgbClr val="FF0000"/>
                </a:solidFill>
                <a:latin typeface="Arial"/>
                <a:ea typeface="Arial"/>
                <a:cs typeface="Arial"/>
                <a:sym typeface="Arial"/>
              </a:rPr>
              <a:t>Woher stammen die Rohstoffe und Baumaterialien die in ihrem Betrieb verwendet werden?</a:t>
            </a:r>
            <a:endParaRPr sz="2000" b="1" i="0" u="none" strike="noStrike" cap="none">
              <a:solidFill>
                <a:srgbClr val="FF0000"/>
              </a:solidFill>
              <a:latin typeface="Arial"/>
              <a:ea typeface="Arial"/>
              <a:cs typeface="Arial"/>
              <a:sym typeface="Arial"/>
            </a:endParaRPr>
          </a:p>
          <a:p>
            <a:pPr marL="342900" marR="0" lvl="0" indent="-342900" algn="l" rtl="0">
              <a:lnSpc>
                <a:spcPct val="100000"/>
              </a:lnSpc>
              <a:spcBef>
                <a:spcPts val="600"/>
              </a:spcBef>
              <a:spcAft>
                <a:spcPts val="0"/>
              </a:spcAft>
              <a:buClr>
                <a:srgbClr val="FF0000"/>
              </a:buClr>
              <a:buSzPts val="2000"/>
              <a:buFont typeface="Arial"/>
              <a:buChar char="•"/>
            </a:pPr>
            <a:r>
              <a:rPr lang="de-DE" sz="2000" b="1" i="0" u="none" strike="noStrike" cap="none">
                <a:solidFill>
                  <a:srgbClr val="FF0000"/>
                </a:solidFill>
                <a:latin typeface="Arial"/>
                <a:ea typeface="Arial"/>
                <a:cs typeface="Arial"/>
                <a:sym typeface="Arial"/>
              </a:rPr>
              <a:t>Welche Informationen hat Ihr Ausbildungsbetrieb über die Lieferkette? </a:t>
            </a:r>
            <a:endParaRPr sz="2000" b="1" i="0" u="none" strike="noStrike" cap="none">
              <a:solidFill>
                <a:srgbClr val="FF0000"/>
              </a:solidFill>
              <a:latin typeface="Arial"/>
              <a:ea typeface="Arial"/>
              <a:cs typeface="Arial"/>
              <a:sym typeface="Arial"/>
            </a:endParaRPr>
          </a:p>
          <a:p>
            <a:pPr marL="342900" marR="0" lvl="0" indent="-342900" algn="l" rtl="0">
              <a:lnSpc>
                <a:spcPct val="100000"/>
              </a:lnSpc>
              <a:spcBef>
                <a:spcPts val="600"/>
              </a:spcBef>
              <a:spcAft>
                <a:spcPts val="0"/>
              </a:spcAft>
              <a:buClr>
                <a:srgbClr val="FF0000"/>
              </a:buClr>
              <a:buSzPts val="2000"/>
              <a:buFont typeface="Arial"/>
              <a:buChar char="•"/>
            </a:pPr>
            <a:r>
              <a:rPr lang="de-DE" sz="2000" b="1" i="0" u="none" strike="noStrike" cap="none">
                <a:solidFill>
                  <a:srgbClr val="FF0000"/>
                </a:solidFill>
                <a:latin typeface="Arial"/>
                <a:ea typeface="Arial"/>
                <a:cs typeface="Arial"/>
                <a:sym typeface="Arial"/>
              </a:rPr>
              <a:t>Worauf wird beim Einkauf geachtet?</a:t>
            </a:r>
            <a:endParaRPr sz="2000" b="1" i="0" u="none" strike="noStrike" cap="none">
              <a:solidFill>
                <a:srgbClr val="FF0000"/>
              </a:solidFill>
              <a:latin typeface="Arial"/>
              <a:ea typeface="Arial"/>
              <a:cs typeface="Arial"/>
              <a:sym typeface="Arial"/>
            </a:endParaRPr>
          </a:p>
        </p:txBody>
      </p:sp>
      <p:sp>
        <p:nvSpPr>
          <p:cNvPr id="253" name="Google Shape;253;g278ca3fc6d9_0_24"/>
          <p:cNvSpPr txBox="1"/>
          <p:nvPr/>
        </p:nvSpPr>
        <p:spPr>
          <a:xfrm>
            <a:off x="9251297" y="6254500"/>
            <a:ext cx="2628600" cy="557400"/>
          </a:xfrm>
          <a:prstGeom prst="rect">
            <a:avLst/>
          </a:prstGeom>
          <a:noFill/>
          <a:ln>
            <a:noFill/>
          </a:ln>
        </p:spPr>
        <p:txBody>
          <a:bodyPr spcFirstLastPara="1" wrap="square" lIns="91425" tIns="45700" rIns="91425" bIns="45700" anchor="ctr" anchorCtr="0">
            <a:normAutofit/>
          </a:bodyPr>
          <a:lstStyle/>
          <a:p>
            <a:pPr marL="0" marR="0" lvl="0" indent="0" algn="l" rtl="0">
              <a:lnSpc>
                <a:spcPct val="110000"/>
              </a:lnSpc>
              <a:spcBef>
                <a:spcPts val="0"/>
              </a:spcBef>
              <a:spcAft>
                <a:spcPts val="0"/>
              </a:spcAft>
              <a:buClr>
                <a:srgbClr val="888888"/>
              </a:buClr>
              <a:buSzPts val="1200"/>
              <a:buFont typeface="Arial"/>
              <a:buNone/>
            </a:pPr>
            <a:r>
              <a:rPr lang="de-DE" sz="1200" b="0" i="0" u="none" strike="noStrike" cap="none">
                <a:solidFill>
                  <a:schemeClr val="lt1"/>
                </a:solidFill>
                <a:latin typeface="Trebuchet MS"/>
                <a:ea typeface="Trebuchet MS"/>
                <a:cs typeface="Trebuchet MS"/>
                <a:sym typeface="Trebuchet MS"/>
              </a:rPr>
              <a:t>Quelle: UBA 2023</a:t>
            </a:r>
            <a:endParaRPr sz="1400" b="0" i="0" u="none" strike="noStrike" cap="none">
              <a:solidFill>
                <a:srgbClr val="000000"/>
              </a:solidFill>
              <a:latin typeface="Arial"/>
              <a:ea typeface="Arial"/>
              <a:cs typeface="Arial"/>
              <a:sym typeface="Arial"/>
            </a:endParaRPr>
          </a:p>
        </p:txBody>
      </p:sp>
      <p:sp>
        <p:nvSpPr>
          <p:cNvPr id="254" name="Google Shape;254;g278ca3fc6d9_0_24"/>
          <p:cNvSpPr txBox="1">
            <a:spLocks noGrp="1"/>
          </p:cNvSpPr>
          <p:nvPr>
            <p:ph type="body" idx="1"/>
          </p:nvPr>
        </p:nvSpPr>
        <p:spPr>
          <a:xfrm>
            <a:off x="2860250" y="6254500"/>
            <a:ext cx="54777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dirty="0"/>
              <a:t>Werkzeug-,  Fertigungs- und Feinwerkmechaniker und FK Metalltechnik</a:t>
            </a:r>
            <a:endParaRPr dirty="0"/>
          </a:p>
        </p:txBody>
      </p:sp>
      <p:sp>
        <p:nvSpPr>
          <p:cNvPr id="255" name="Google Shape;255;g278ca3fc6d9_0_24"/>
          <p:cNvSpPr txBox="1"/>
          <p:nvPr/>
        </p:nvSpPr>
        <p:spPr>
          <a:xfrm>
            <a:off x="444200" y="6224222"/>
            <a:ext cx="2541000" cy="443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rgbClr val="FFFFFF"/>
                </a:solidFill>
                <a:latin typeface="Trebuchet MS"/>
                <a:ea typeface="Trebuchet MS"/>
                <a:cs typeface="Trebuchet MS"/>
                <a:sym typeface="Trebuchet MS"/>
              </a:rPr>
              <a:t>Volker Handke </a:t>
            </a:r>
            <a:endParaRPr sz="1200" b="0" i="0" u="none" strike="noStrike" cap="none" dirty="0">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rgbClr val="FFFFFF"/>
                </a:solidFill>
                <a:latin typeface="Trebuchet MS"/>
                <a:ea typeface="Trebuchet MS"/>
                <a:cs typeface="Trebuchet MS"/>
                <a:sym typeface="Trebuchet MS"/>
              </a:rPr>
              <a:t>Die Projektagentur BBNE</a:t>
            </a:r>
            <a:endParaRPr sz="1200" b="0" i="0" u="none" strike="noStrike" cap="none" dirty="0">
              <a:solidFill>
                <a:srgbClr val="FFFFFF"/>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278ca3fc6d9_0_474"/>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Energie: </a:t>
            </a:r>
            <a:br>
              <a:rPr lang="de-DE"/>
            </a:br>
            <a:r>
              <a:rPr lang="de-DE"/>
              <a:t>Energiebedarf der Sektoren</a:t>
            </a:r>
            <a:endParaRPr/>
          </a:p>
        </p:txBody>
      </p:sp>
      <p:sp>
        <p:nvSpPr>
          <p:cNvPr id="262" name="Google Shape;262;g278ca3fc6d9_0_474"/>
          <p:cNvSpPr txBox="1">
            <a:spLocks noGrp="1"/>
          </p:cNvSpPr>
          <p:nvPr>
            <p:ph type="body" idx="2"/>
          </p:nvPr>
        </p:nvSpPr>
        <p:spPr>
          <a:xfrm>
            <a:off x="8287850" y="6357725"/>
            <a:ext cx="3615000" cy="3510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Eigene Grafik nach: Henschel, K.-M. 2020</a:t>
            </a:r>
            <a:endParaRPr/>
          </a:p>
        </p:txBody>
      </p:sp>
      <p:sp>
        <p:nvSpPr>
          <p:cNvPr id="263" name="Google Shape;263;g278ca3fc6d9_0_474"/>
          <p:cNvSpPr/>
          <p:nvPr/>
        </p:nvSpPr>
        <p:spPr>
          <a:xfrm>
            <a:off x="7760558" y="4152318"/>
            <a:ext cx="4041000" cy="10800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9050" marR="0" lvl="0" indent="0" algn="l" rtl="0">
              <a:lnSpc>
                <a:spcPct val="100000"/>
              </a:lnSpc>
              <a:spcBef>
                <a:spcPts val="0"/>
              </a:spcBef>
              <a:spcAft>
                <a:spcPts val="0"/>
              </a:spcAft>
              <a:buClr>
                <a:srgbClr val="000000"/>
              </a:buClr>
              <a:buSzPts val="2100"/>
              <a:buFont typeface="Arial"/>
              <a:buNone/>
            </a:pPr>
            <a:r>
              <a:rPr lang="de-DE" sz="1900" b="1" i="0" u="none" strike="noStrike" cap="none">
                <a:solidFill>
                  <a:srgbClr val="FF0000"/>
                </a:solidFill>
                <a:latin typeface="Arial"/>
                <a:ea typeface="Arial"/>
                <a:cs typeface="Arial"/>
                <a:sym typeface="Arial"/>
              </a:rPr>
              <a:t>In welchen der nebenstehenden Bereiche benötigt Ihr Betrieb Energie? </a:t>
            </a:r>
            <a:endParaRPr sz="1900" b="1" i="0" u="none" strike="noStrike" cap="none">
              <a:solidFill>
                <a:srgbClr val="FF0000"/>
              </a:solidFill>
              <a:latin typeface="Arial"/>
              <a:ea typeface="Arial"/>
              <a:cs typeface="Arial"/>
              <a:sym typeface="Arial"/>
            </a:endParaRPr>
          </a:p>
        </p:txBody>
      </p:sp>
      <p:sp>
        <p:nvSpPr>
          <p:cNvPr id="264" name="Google Shape;264;g278ca3fc6d9_0_474"/>
          <p:cNvSpPr/>
          <p:nvPr/>
        </p:nvSpPr>
        <p:spPr>
          <a:xfrm>
            <a:off x="56800" y="1348955"/>
            <a:ext cx="2235300" cy="842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5" name="Google Shape;265;g278ca3fc6d9_0_474"/>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6</a:t>
            </a:fld>
            <a:endParaRPr/>
          </a:p>
        </p:txBody>
      </p:sp>
      <p:sp>
        <p:nvSpPr>
          <p:cNvPr id="266" name="Google Shape;266;g278ca3fc6d9_0_474"/>
          <p:cNvSpPr txBox="1"/>
          <p:nvPr/>
        </p:nvSpPr>
        <p:spPr>
          <a:xfrm>
            <a:off x="7561358" y="1680605"/>
            <a:ext cx="4240200" cy="170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de-DE" sz="2100" b="1" i="0" u="none" strike="noStrike" cap="none">
                <a:solidFill>
                  <a:srgbClr val="000000"/>
                </a:solidFill>
                <a:latin typeface="Trebuchet MS"/>
                <a:ea typeface="Trebuchet MS"/>
                <a:cs typeface="Trebuchet MS"/>
                <a:sym typeface="Trebuchet MS"/>
              </a:rPr>
              <a:t>Zielkonflikt: </a:t>
            </a:r>
            <a:r>
              <a:rPr lang="de-DE" sz="2100" b="0" i="0" u="none" strike="noStrike" cap="none">
                <a:solidFill>
                  <a:srgbClr val="000000"/>
                </a:solidFill>
                <a:latin typeface="Trebuchet MS"/>
                <a:ea typeface="Trebuchet MS"/>
                <a:cs typeface="Trebuchet MS"/>
                <a:sym typeface="Trebuchet MS"/>
              </a:rPr>
              <a:t>Wirtschaftliche Tätigkeiten benötigen Energie, ohne sie entstehen auch keine bspw. Erzeugungsanlagen für erneuerbare Energie. </a:t>
            </a:r>
            <a:endParaRPr sz="1400" b="0" i="0" u="none" strike="noStrike" cap="none">
              <a:solidFill>
                <a:srgbClr val="000000"/>
              </a:solidFill>
              <a:latin typeface="Arial"/>
              <a:ea typeface="Arial"/>
              <a:cs typeface="Arial"/>
              <a:sym typeface="Arial"/>
            </a:endParaRPr>
          </a:p>
        </p:txBody>
      </p:sp>
      <p:pic>
        <p:nvPicPr>
          <p:cNvPr id="267" name="Google Shape;267;g278ca3fc6d9_0_474"/>
          <p:cNvPicPr preferRelativeResize="0"/>
          <p:nvPr/>
        </p:nvPicPr>
        <p:blipFill rotWithShape="1">
          <a:blip r:embed="rId3">
            <a:alphaModFix/>
          </a:blip>
          <a:srcRect/>
          <a:stretch/>
        </p:blipFill>
        <p:spPr>
          <a:xfrm>
            <a:off x="88505" y="1348955"/>
            <a:ext cx="5295063" cy="4776271"/>
          </a:xfrm>
          <a:prstGeom prst="rect">
            <a:avLst/>
          </a:prstGeom>
          <a:noFill/>
          <a:ln>
            <a:noFill/>
          </a:ln>
        </p:spPr>
      </p:pic>
      <p:sp>
        <p:nvSpPr>
          <p:cNvPr id="268" name="Google Shape;268;g278ca3fc6d9_0_474"/>
          <p:cNvSpPr txBox="1"/>
          <p:nvPr/>
        </p:nvSpPr>
        <p:spPr>
          <a:xfrm>
            <a:off x="2072064" y="1493346"/>
            <a:ext cx="4500000" cy="2769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de-DE" sz="1200" b="1" i="0" u="none" strike="noStrike" cap="none">
                <a:solidFill>
                  <a:srgbClr val="000000"/>
                </a:solidFill>
                <a:latin typeface="Trebuchet MS"/>
                <a:ea typeface="Trebuchet MS"/>
                <a:cs typeface="Trebuchet MS"/>
                <a:sym typeface="Trebuchet MS"/>
              </a:rPr>
              <a:t>Treibhausgasquellen in Deutschland im Jahr 2017</a:t>
            </a:r>
            <a:endParaRPr sz="1200" b="1" i="0" u="none" strike="noStrike" cap="none">
              <a:solidFill>
                <a:srgbClr val="000000"/>
              </a:solidFill>
              <a:latin typeface="Arial"/>
              <a:ea typeface="Arial"/>
              <a:cs typeface="Arial"/>
              <a:sym typeface="Arial"/>
            </a:endParaRPr>
          </a:p>
        </p:txBody>
      </p:sp>
      <p:sp>
        <p:nvSpPr>
          <p:cNvPr id="269" name="Google Shape;269;g278ca3fc6d9_0_474"/>
          <p:cNvSpPr txBox="1">
            <a:spLocks noGrp="1"/>
          </p:cNvSpPr>
          <p:nvPr>
            <p:ph type="body" idx="1"/>
          </p:nvPr>
        </p:nvSpPr>
        <p:spPr>
          <a:xfrm>
            <a:off x="2860250" y="6254500"/>
            <a:ext cx="54777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90000"/>
              </a:lnSpc>
              <a:spcBef>
                <a:spcPts val="0"/>
              </a:spcBef>
              <a:spcAft>
                <a:spcPts val="0"/>
              </a:spcAft>
              <a:buClr>
                <a:srgbClr val="888888"/>
              </a:buClr>
              <a:buSzPts val="930"/>
              <a:buNone/>
            </a:pPr>
            <a:r>
              <a:rPr lang="de-DE" sz="1200" dirty="0">
                <a:solidFill>
                  <a:schemeClr val="lt1"/>
                </a:solidFill>
              </a:rPr>
              <a:t>Werkzeug-, Fertigungs- und Feinwerkmechaniker und FK Metalltechnik</a:t>
            </a:r>
            <a:endParaRPr sz="1200" dirty="0">
              <a:solidFill>
                <a:schemeClr val="lt1"/>
              </a:solidFill>
            </a:endParaRPr>
          </a:p>
        </p:txBody>
      </p:sp>
      <p:sp>
        <p:nvSpPr>
          <p:cNvPr id="270" name="Google Shape;270;g278ca3fc6d9_0_474"/>
          <p:cNvSpPr txBox="1"/>
          <p:nvPr/>
        </p:nvSpPr>
        <p:spPr>
          <a:xfrm>
            <a:off x="444200" y="6224222"/>
            <a:ext cx="2541000" cy="443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rgbClr val="FFFFFF"/>
                </a:solidFill>
                <a:latin typeface="Trebuchet MS"/>
                <a:ea typeface="Trebuchet MS"/>
                <a:cs typeface="Trebuchet MS"/>
                <a:sym typeface="Trebuchet MS"/>
              </a:rPr>
              <a:t>Volker Handke </a:t>
            </a:r>
            <a:endParaRPr sz="1200" b="0" i="0" u="none" strike="noStrike" cap="none" dirty="0">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rgbClr val="FFFFFF"/>
                </a:solidFill>
                <a:latin typeface="Trebuchet MS"/>
                <a:ea typeface="Trebuchet MS"/>
                <a:cs typeface="Trebuchet MS"/>
                <a:sym typeface="Trebuchet MS"/>
              </a:rPr>
              <a:t>Die Projektagentur BBNE</a:t>
            </a:r>
            <a:endParaRPr sz="1200" b="0" i="0" u="none" strike="noStrike" cap="none" dirty="0">
              <a:solidFill>
                <a:srgbClr val="FFFFFF"/>
              </a:solidFill>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Google Shape;276;g278ca3fc6d9_0_945"/>
          <p:cNvPicPr preferRelativeResize="0"/>
          <p:nvPr/>
        </p:nvPicPr>
        <p:blipFill rotWithShape="1">
          <a:blip r:embed="rId3">
            <a:alphaModFix/>
          </a:blip>
          <a:srcRect t="4348" b="14071"/>
          <a:stretch/>
        </p:blipFill>
        <p:spPr>
          <a:xfrm>
            <a:off x="0" y="1437775"/>
            <a:ext cx="9795150" cy="4441450"/>
          </a:xfrm>
          <a:prstGeom prst="rect">
            <a:avLst/>
          </a:prstGeom>
          <a:noFill/>
          <a:ln>
            <a:noFill/>
          </a:ln>
        </p:spPr>
      </p:pic>
      <p:sp>
        <p:nvSpPr>
          <p:cNvPr id="277" name="Google Shape;277;g278ca3fc6d9_0_945"/>
          <p:cNvSpPr txBox="1">
            <a:spLocks noGrp="1"/>
          </p:cNvSpPr>
          <p:nvPr>
            <p:ph type="title"/>
          </p:nvPr>
        </p:nvSpPr>
        <p:spPr>
          <a:xfrm>
            <a:off x="360000" y="180000"/>
            <a:ext cx="9138900" cy="10800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SzPct val="89210"/>
              <a:buNone/>
            </a:pPr>
            <a:r>
              <a:rPr lang="de-DE" sz="3100">
                <a:highlight>
                  <a:schemeClr val="lt1"/>
                </a:highlight>
              </a:rPr>
              <a:t>Nachhaltigkeit und Klimawandel:</a:t>
            </a:r>
            <a:r>
              <a:rPr lang="de-DE" sz="2200">
                <a:highlight>
                  <a:schemeClr val="lt1"/>
                </a:highlight>
              </a:rPr>
              <a:t/>
            </a:r>
            <a:br>
              <a:rPr lang="de-DE" sz="2200">
                <a:highlight>
                  <a:schemeClr val="lt1"/>
                </a:highlight>
              </a:rPr>
            </a:br>
            <a:r>
              <a:rPr lang="de-DE" sz="3100">
                <a:highlight>
                  <a:schemeClr val="lt1"/>
                </a:highlight>
              </a:rPr>
              <a:t>Treibhausgasemissionen weltweit</a:t>
            </a:r>
            <a:endParaRPr sz="2700">
              <a:highlight>
                <a:schemeClr val="lt1"/>
              </a:highlight>
            </a:endParaRPr>
          </a:p>
        </p:txBody>
      </p:sp>
      <p:sp>
        <p:nvSpPr>
          <p:cNvPr id="278" name="Google Shape;278;g278ca3fc6d9_0_945"/>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7</a:t>
            </a:fld>
            <a:endParaRPr/>
          </a:p>
        </p:txBody>
      </p:sp>
      <p:sp>
        <p:nvSpPr>
          <p:cNvPr id="279" name="Google Shape;279;g278ca3fc6d9_0_945"/>
          <p:cNvSpPr txBox="1">
            <a:spLocks noGrp="1"/>
          </p:cNvSpPr>
          <p:nvPr>
            <p:ph type="body" idx="3"/>
          </p:nvPr>
        </p:nvSpPr>
        <p:spPr>
          <a:xfrm>
            <a:off x="8145524" y="6254500"/>
            <a:ext cx="3805200" cy="557400"/>
          </a:xfrm>
          <a:prstGeom prst="rect">
            <a:avLst/>
          </a:prstGeom>
          <a:noFill/>
          <a:ln>
            <a:noFill/>
          </a:ln>
        </p:spPr>
        <p:txBody>
          <a:bodyPr spcFirstLastPara="1" wrap="square" lIns="91425" tIns="45700" rIns="91425" bIns="45700" anchor="ctr" anchorCtr="0">
            <a:noAutofit/>
          </a:bodyPr>
          <a:lstStyle/>
          <a:p>
            <a:pPr marL="4762" lvl="0" indent="0" algn="l" rtl="0">
              <a:lnSpc>
                <a:spcPct val="110000"/>
              </a:lnSpc>
              <a:spcBef>
                <a:spcPts val="0"/>
              </a:spcBef>
              <a:spcAft>
                <a:spcPts val="0"/>
              </a:spcAft>
              <a:buSzPts val="1000"/>
              <a:buNone/>
            </a:pPr>
            <a:r>
              <a:rPr lang="de-DE">
                <a:solidFill>
                  <a:schemeClr val="lt1"/>
                </a:solidFill>
              </a:rPr>
              <a:t>Quelle: eigene Abbildung nach Nelles / Serrer 2018.</a:t>
            </a:r>
            <a:endParaRPr>
              <a:solidFill>
                <a:schemeClr val="lt1"/>
              </a:solidFill>
            </a:endParaRPr>
          </a:p>
        </p:txBody>
      </p:sp>
      <p:sp>
        <p:nvSpPr>
          <p:cNvPr id="280" name="Google Shape;280;g278ca3fc6d9_0_945"/>
          <p:cNvSpPr txBox="1"/>
          <p:nvPr/>
        </p:nvSpPr>
        <p:spPr>
          <a:xfrm>
            <a:off x="7811249" y="1437775"/>
            <a:ext cx="40689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281" name="Google Shape;281;g278ca3fc6d9_0_945"/>
          <p:cNvSpPr/>
          <p:nvPr/>
        </p:nvSpPr>
        <p:spPr>
          <a:xfrm>
            <a:off x="9498891" y="2826699"/>
            <a:ext cx="2638500" cy="29175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179999" marR="0" lvl="0" indent="-179999" algn="l" rtl="0">
              <a:lnSpc>
                <a:spcPct val="100000"/>
              </a:lnSpc>
              <a:spcBef>
                <a:spcPts val="600"/>
              </a:spcBef>
              <a:spcAft>
                <a:spcPts val="0"/>
              </a:spcAft>
              <a:buClr>
                <a:srgbClr val="FF0000"/>
              </a:buClr>
              <a:buSzPts val="1600"/>
              <a:buFont typeface="Noto Sans Symbols"/>
              <a:buChar char="▪"/>
            </a:pPr>
            <a:r>
              <a:rPr lang="de-DE" sz="1800" b="1" i="0" u="none" strike="noStrike" cap="none">
                <a:solidFill>
                  <a:srgbClr val="FF0000"/>
                </a:solidFill>
                <a:latin typeface="Arial"/>
                <a:ea typeface="Arial"/>
                <a:cs typeface="Arial"/>
                <a:sym typeface="Arial"/>
              </a:rPr>
              <a:t>Wie können Sie in Ihrem Beruf dazu beitragen, dass </a:t>
            </a:r>
            <a:br>
              <a:rPr lang="de-DE" sz="1800" b="1" i="0" u="none" strike="noStrike" cap="none">
                <a:solidFill>
                  <a:srgbClr val="FF0000"/>
                </a:solidFill>
                <a:latin typeface="Arial"/>
                <a:ea typeface="Arial"/>
                <a:cs typeface="Arial"/>
                <a:sym typeface="Arial"/>
              </a:rPr>
            </a:br>
            <a:r>
              <a:rPr lang="de-DE" sz="1800" b="1" i="0" u="none" strike="noStrike" cap="none">
                <a:solidFill>
                  <a:srgbClr val="FF0000"/>
                </a:solidFill>
                <a:latin typeface="Arial"/>
                <a:ea typeface="Arial"/>
                <a:cs typeface="Arial"/>
                <a:sym typeface="Arial"/>
              </a:rPr>
              <a:t>CO</a:t>
            </a:r>
            <a:r>
              <a:rPr lang="de-DE" sz="1800" b="1" i="0" u="none" strike="noStrike" cap="none" baseline="-25000">
                <a:solidFill>
                  <a:srgbClr val="FF0000"/>
                </a:solidFill>
                <a:latin typeface="Arial"/>
                <a:ea typeface="Arial"/>
                <a:cs typeface="Arial"/>
                <a:sym typeface="Arial"/>
              </a:rPr>
              <a:t>2</a:t>
            </a:r>
            <a:r>
              <a:rPr lang="de-DE" sz="1800" b="1" i="0" u="none" strike="noStrike" cap="none">
                <a:solidFill>
                  <a:srgbClr val="FF0000"/>
                </a:solidFill>
                <a:latin typeface="Arial"/>
                <a:ea typeface="Arial"/>
                <a:cs typeface="Arial"/>
                <a:sym typeface="Arial"/>
              </a:rPr>
              <a:t>-Emissionen verringert oder vermieden werden?</a:t>
            </a:r>
            <a:endParaRPr sz="1800" b="1" i="0" u="none" strike="noStrike" cap="none">
              <a:solidFill>
                <a:srgbClr val="FF0000"/>
              </a:solidFill>
              <a:latin typeface="Arial"/>
              <a:ea typeface="Arial"/>
              <a:cs typeface="Arial"/>
              <a:sym typeface="Arial"/>
            </a:endParaRPr>
          </a:p>
        </p:txBody>
      </p:sp>
      <p:sp>
        <p:nvSpPr>
          <p:cNvPr id="282" name="Google Shape;282;g278ca3fc6d9_0_945"/>
          <p:cNvSpPr txBox="1">
            <a:spLocks noGrp="1"/>
          </p:cNvSpPr>
          <p:nvPr>
            <p:ph type="body" idx="1"/>
          </p:nvPr>
        </p:nvSpPr>
        <p:spPr>
          <a:xfrm>
            <a:off x="2860250" y="6254500"/>
            <a:ext cx="54777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90000"/>
              </a:lnSpc>
              <a:spcBef>
                <a:spcPts val="0"/>
              </a:spcBef>
              <a:spcAft>
                <a:spcPts val="0"/>
              </a:spcAft>
              <a:buClr>
                <a:srgbClr val="888888"/>
              </a:buClr>
              <a:buSzPts val="930"/>
              <a:buNone/>
            </a:pPr>
            <a:r>
              <a:rPr lang="de-DE" sz="1200" dirty="0">
                <a:solidFill>
                  <a:schemeClr val="lt1"/>
                </a:solidFill>
              </a:rPr>
              <a:t>Werkzeug-, Fertigungs- und Feinwerkmechaniker und FK Metalltechnik</a:t>
            </a:r>
            <a:endParaRPr sz="1200" dirty="0">
              <a:solidFill>
                <a:schemeClr val="lt1"/>
              </a:solidFill>
            </a:endParaRPr>
          </a:p>
        </p:txBody>
      </p:sp>
      <p:sp>
        <p:nvSpPr>
          <p:cNvPr id="283" name="Google Shape;283;g278ca3fc6d9_0_945"/>
          <p:cNvSpPr txBox="1"/>
          <p:nvPr/>
        </p:nvSpPr>
        <p:spPr>
          <a:xfrm>
            <a:off x="444200" y="6224222"/>
            <a:ext cx="2541000" cy="443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rgbClr val="FFFFFF"/>
                </a:solidFill>
                <a:latin typeface="Trebuchet MS"/>
                <a:ea typeface="Trebuchet MS"/>
                <a:cs typeface="Trebuchet MS"/>
                <a:sym typeface="Trebuchet MS"/>
              </a:rPr>
              <a:t>Volker Handke </a:t>
            </a:r>
            <a:endParaRPr sz="1200" b="0" i="0" u="none" strike="noStrike" cap="none" dirty="0">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rgbClr val="FFFFFF"/>
                </a:solidFill>
                <a:latin typeface="Trebuchet MS"/>
                <a:ea typeface="Trebuchet MS"/>
                <a:cs typeface="Trebuchet MS"/>
                <a:sym typeface="Trebuchet MS"/>
              </a:rPr>
              <a:t>Die Projektagentur BBNE</a:t>
            </a:r>
            <a:endParaRPr sz="1200" b="0" i="0" u="none" strike="noStrike" cap="none" dirty="0">
              <a:solidFill>
                <a:srgbClr val="FFFFFF"/>
              </a:solidFill>
              <a:latin typeface="Trebuchet MS"/>
              <a:ea typeface="Trebuchet MS"/>
              <a:cs typeface="Trebuchet MS"/>
              <a:sym typeface="Trebuchet M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278ca3fc6d9_0_85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8</a:t>
            </a:fld>
            <a:endParaRPr/>
          </a:p>
        </p:txBody>
      </p:sp>
      <p:sp>
        <p:nvSpPr>
          <p:cNvPr id="290" name="Google Shape;290;g278ca3fc6d9_0_85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Erneuerbare Energien:</a:t>
            </a:r>
            <a:br>
              <a:rPr lang="de-DE"/>
            </a:br>
            <a:r>
              <a:rPr lang="de-DE"/>
              <a:t>Entwicklung erneuerbare Energien</a:t>
            </a:r>
            <a:endParaRPr/>
          </a:p>
        </p:txBody>
      </p:sp>
      <p:sp>
        <p:nvSpPr>
          <p:cNvPr id="291" name="Google Shape;291;g278ca3fc6d9_0_850"/>
          <p:cNvSpPr txBox="1">
            <a:spLocks noGrp="1"/>
          </p:cNvSpPr>
          <p:nvPr>
            <p:ph type="body" idx="2"/>
          </p:nvPr>
        </p:nvSpPr>
        <p:spPr>
          <a:xfrm>
            <a:off x="8988522" y="6254500"/>
            <a:ext cx="2891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UBA 2022</a:t>
            </a:r>
            <a:endParaRPr/>
          </a:p>
        </p:txBody>
      </p:sp>
      <p:sp>
        <p:nvSpPr>
          <p:cNvPr id="292" name="Google Shape;292;g278ca3fc6d9_0_850"/>
          <p:cNvSpPr/>
          <p:nvPr/>
        </p:nvSpPr>
        <p:spPr>
          <a:xfrm>
            <a:off x="9689200" y="1376550"/>
            <a:ext cx="2441400" cy="46779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00050" marR="0" lvl="0" indent="-285750" algn="l" rtl="0">
              <a:lnSpc>
                <a:spcPct val="100000"/>
              </a:lnSpc>
              <a:spcBef>
                <a:spcPts val="0"/>
              </a:spcBef>
              <a:spcAft>
                <a:spcPts val="0"/>
              </a:spcAft>
              <a:buClr>
                <a:srgbClr val="FF0000"/>
              </a:buClr>
              <a:buSzPts val="2160"/>
              <a:buFont typeface="Arial"/>
              <a:buChar char="•"/>
            </a:pPr>
            <a:r>
              <a:rPr lang="de-DE" sz="1800" b="1" i="0" u="none" strike="noStrike" cap="none">
                <a:solidFill>
                  <a:srgbClr val="FF0000"/>
                </a:solidFill>
                <a:latin typeface="Arial"/>
                <a:ea typeface="Arial"/>
                <a:cs typeface="Arial"/>
                <a:sym typeface="Arial"/>
              </a:rPr>
              <a:t>Vergleichen Sie die Entwicklungen der erneuerbaren Energien in den Bereichen Strom, Wärme und Verkehr</a:t>
            </a:r>
            <a:endParaRPr sz="1800" b="1" i="0" u="none" strike="noStrike" cap="none">
              <a:solidFill>
                <a:srgbClr val="FF0000"/>
              </a:solidFill>
              <a:latin typeface="Arial"/>
              <a:ea typeface="Arial"/>
              <a:cs typeface="Arial"/>
              <a:sym typeface="Arial"/>
            </a:endParaRPr>
          </a:p>
          <a:p>
            <a:pPr marL="400050" marR="0" lvl="0" indent="-285750" algn="l" rtl="0">
              <a:lnSpc>
                <a:spcPct val="100000"/>
              </a:lnSpc>
              <a:spcBef>
                <a:spcPts val="0"/>
              </a:spcBef>
              <a:spcAft>
                <a:spcPts val="0"/>
              </a:spcAft>
              <a:buClr>
                <a:srgbClr val="FF0000"/>
              </a:buClr>
              <a:buSzPts val="2160"/>
              <a:buFont typeface="Arial"/>
              <a:buChar char="•"/>
            </a:pPr>
            <a:r>
              <a:rPr lang="de-DE" sz="1800" b="1" i="0" u="none" strike="noStrike" cap="none">
                <a:solidFill>
                  <a:srgbClr val="FF0000"/>
                </a:solidFill>
                <a:latin typeface="Arial"/>
                <a:ea typeface="Arial"/>
                <a:cs typeface="Arial"/>
                <a:sym typeface="Arial"/>
              </a:rPr>
              <a:t>Wie kann Ihr Betrieb zur Umstellung auf erneuerbare Energien beitragen?</a:t>
            </a:r>
            <a:endParaRPr sz="1800" b="1" i="0" u="none" strike="noStrike" cap="none">
              <a:solidFill>
                <a:srgbClr val="FF0000"/>
              </a:solidFill>
              <a:latin typeface="Arial"/>
              <a:ea typeface="Arial"/>
              <a:cs typeface="Arial"/>
              <a:sym typeface="Arial"/>
            </a:endParaRPr>
          </a:p>
        </p:txBody>
      </p:sp>
      <p:pic>
        <p:nvPicPr>
          <p:cNvPr id="293" name="Google Shape;293;g278ca3fc6d9_0_850"/>
          <p:cNvPicPr preferRelativeResize="0"/>
          <p:nvPr/>
        </p:nvPicPr>
        <p:blipFill rotWithShape="1">
          <a:blip r:embed="rId3">
            <a:alphaModFix/>
          </a:blip>
          <a:srcRect l="3493" t="4760" r="2582" b="7078"/>
          <a:stretch/>
        </p:blipFill>
        <p:spPr>
          <a:xfrm>
            <a:off x="0" y="1376551"/>
            <a:ext cx="9594866" cy="4747000"/>
          </a:xfrm>
          <a:prstGeom prst="rect">
            <a:avLst/>
          </a:prstGeom>
          <a:noFill/>
          <a:ln>
            <a:noFill/>
          </a:ln>
        </p:spPr>
      </p:pic>
      <p:sp>
        <p:nvSpPr>
          <p:cNvPr id="294" name="Google Shape;294;g278ca3fc6d9_0_850"/>
          <p:cNvSpPr txBox="1">
            <a:spLocks noGrp="1"/>
          </p:cNvSpPr>
          <p:nvPr>
            <p:ph type="body" idx="1"/>
          </p:nvPr>
        </p:nvSpPr>
        <p:spPr>
          <a:xfrm>
            <a:off x="2860250" y="6254500"/>
            <a:ext cx="54777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90000"/>
              </a:lnSpc>
              <a:spcBef>
                <a:spcPts val="0"/>
              </a:spcBef>
              <a:spcAft>
                <a:spcPts val="0"/>
              </a:spcAft>
              <a:buClr>
                <a:srgbClr val="888888"/>
              </a:buClr>
              <a:buSzPts val="930"/>
              <a:buNone/>
            </a:pPr>
            <a:r>
              <a:rPr lang="de-DE" sz="1200" dirty="0">
                <a:solidFill>
                  <a:schemeClr val="lt1"/>
                </a:solidFill>
              </a:rPr>
              <a:t>Werkzeug-, Fertigungs- und Feinwerkmechaniker und FK Metalltechnik</a:t>
            </a:r>
            <a:endParaRPr sz="1200" dirty="0">
              <a:solidFill>
                <a:schemeClr val="lt1"/>
              </a:solidFill>
            </a:endParaRPr>
          </a:p>
        </p:txBody>
      </p:sp>
      <p:sp>
        <p:nvSpPr>
          <p:cNvPr id="295" name="Google Shape;295;g278ca3fc6d9_0_850"/>
          <p:cNvSpPr txBox="1"/>
          <p:nvPr/>
        </p:nvSpPr>
        <p:spPr>
          <a:xfrm>
            <a:off x="444200" y="6224222"/>
            <a:ext cx="2541000" cy="443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rgbClr val="FFFFFF"/>
                </a:solidFill>
                <a:latin typeface="Trebuchet MS"/>
                <a:ea typeface="Trebuchet MS"/>
                <a:cs typeface="Trebuchet MS"/>
                <a:sym typeface="Trebuchet MS"/>
              </a:rPr>
              <a:t>Volker Handke </a:t>
            </a:r>
            <a:endParaRPr sz="1200" b="0" i="0" u="none" strike="noStrike" cap="none" dirty="0">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rgbClr val="FFFFFF"/>
                </a:solidFill>
                <a:latin typeface="Trebuchet MS"/>
                <a:ea typeface="Trebuchet MS"/>
                <a:cs typeface="Trebuchet MS"/>
                <a:sym typeface="Trebuchet MS"/>
              </a:rPr>
              <a:t>Die Projektagentur BBNE</a:t>
            </a:r>
            <a:endParaRPr sz="1200" b="0" i="0" u="none" strike="noStrike" cap="none" dirty="0">
              <a:solidFill>
                <a:srgbClr val="FFFFFF"/>
              </a:solidFill>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g278ca3fc6d9_0_40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solidFill>
                  <a:schemeClr val="dk1"/>
                </a:solidFill>
              </a:rPr>
              <a:t>Metallberufe und nachhaltige Entwicklung:</a:t>
            </a:r>
            <a:br>
              <a:rPr lang="de-DE">
                <a:solidFill>
                  <a:schemeClr val="dk1"/>
                </a:solidFill>
              </a:rPr>
            </a:br>
            <a:r>
              <a:rPr lang="de-DE">
                <a:solidFill>
                  <a:schemeClr val="dk1"/>
                </a:solidFill>
              </a:rPr>
              <a:t>Der Status Quo der planetaren Grenzen</a:t>
            </a:r>
            <a:endParaRPr>
              <a:solidFill>
                <a:schemeClr val="dk1"/>
              </a:solidFill>
            </a:endParaRPr>
          </a:p>
        </p:txBody>
      </p:sp>
      <p:sp>
        <p:nvSpPr>
          <p:cNvPr id="302" name="Google Shape;302;g278ca3fc6d9_0_405"/>
          <p:cNvSpPr txBox="1">
            <a:spLocks noGrp="1"/>
          </p:cNvSpPr>
          <p:nvPr>
            <p:ph type="body" idx="2"/>
          </p:nvPr>
        </p:nvSpPr>
        <p:spPr>
          <a:xfrm>
            <a:off x="8172425" y="6357725"/>
            <a:ext cx="3629100" cy="351000"/>
          </a:xfrm>
          <a:prstGeom prst="rect">
            <a:avLst/>
          </a:prstGeom>
          <a:noFill/>
          <a:ln>
            <a:noFill/>
          </a:ln>
        </p:spPr>
        <p:txBody>
          <a:bodyPr spcFirstLastPara="1" wrap="square" lIns="91425" tIns="45700" rIns="91425" bIns="45700" anchor="ctr" anchorCtr="0">
            <a:normAutofit fontScale="85000" lnSpcReduction="10000"/>
          </a:bodyPr>
          <a:lstStyle/>
          <a:p>
            <a:pPr marL="35999" lvl="0" indent="-35999" algn="l" rtl="0">
              <a:lnSpc>
                <a:spcPct val="110000"/>
              </a:lnSpc>
              <a:spcBef>
                <a:spcPts val="0"/>
              </a:spcBef>
              <a:spcAft>
                <a:spcPts val="0"/>
              </a:spcAft>
              <a:buClr>
                <a:srgbClr val="888888"/>
              </a:buClr>
              <a:buSzPct val="100000"/>
              <a:buNone/>
            </a:pPr>
            <a:r>
              <a:rPr lang="de-DE"/>
              <a:t>Quelle: eigene Abbildung, basiert auf Persson et al. 2022</a:t>
            </a:r>
            <a:endParaRPr/>
          </a:p>
        </p:txBody>
      </p:sp>
      <p:sp>
        <p:nvSpPr>
          <p:cNvPr id="303" name="Google Shape;303;g278ca3fc6d9_0_405"/>
          <p:cNvSpPr/>
          <p:nvPr/>
        </p:nvSpPr>
        <p:spPr>
          <a:xfrm>
            <a:off x="8172425" y="1711950"/>
            <a:ext cx="3848100" cy="3434100"/>
          </a:xfrm>
          <a:prstGeom prst="roundRect">
            <a:avLst>
              <a:gd name="adj" fmla="val 16667"/>
            </a:avLst>
          </a:prstGeom>
          <a:solidFill>
            <a:srgbClr val="FFC000"/>
          </a:solidFill>
          <a:ln w="25400" cap="flat" cmpd="sng">
            <a:solidFill>
              <a:schemeClr val="accent1"/>
            </a:solidFill>
            <a:prstDash val="solid"/>
            <a:round/>
            <a:headEnd type="none" w="sm" len="sm"/>
            <a:tailEnd type="none" w="sm" len="sm"/>
          </a:ln>
        </p:spPr>
        <p:txBody>
          <a:bodyPr spcFirstLastPara="1" wrap="square" lIns="0" tIns="0" rIns="0" bIns="0" anchor="ctr" anchorCtr="0">
            <a:noAutofit/>
          </a:bodyPr>
          <a:lstStyle/>
          <a:p>
            <a:pPr marL="19050" marR="0" lvl="0" indent="0" algn="l" rtl="0">
              <a:lnSpc>
                <a:spcPct val="100000"/>
              </a:lnSpc>
              <a:spcBef>
                <a:spcPts val="0"/>
              </a:spcBef>
              <a:spcAft>
                <a:spcPts val="0"/>
              </a:spcAft>
              <a:buClr>
                <a:srgbClr val="000000"/>
              </a:buClr>
              <a:buSzPts val="2100"/>
              <a:buFont typeface="Arial"/>
              <a:buNone/>
            </a:pPr>
            <a:r>
              <a:rPr lang="de-DE" sz="2200" b="1" i="0" u="none" strike="noStrike" cap="none">
                <a:solidFill>
                  <a:srgbClr val="FF0000"/>
                </a:solidFill>
                <a:latin typeface="Trebuchet MS"/>
                <a:ea typeface="Trebuchet MS"/>
                <a:cs typeface="Trebuchet MS"/>
                <a:sym typeface="Trebuchet MS"/>
              </a:rPr>
              <a:t>In welchen Bereichen dieser Darstellung trägt Ihr Betrieb auf welche Weise bei?</a:t>
            </a:r>
            <a:endParaRPr sz="2200" b="1" i="0" u="none" strike="noStrike" cap="none">
              <a:solidFill>
                <a:srgbClr val="FF0000"/>
              </a:solidFill>
              <a:latin typeface="Trebuchet MS"/>
              <a:ea typeface="Trebuchet MS"/>
              <a:cs typeface="Trebuchet MS"/>
              <a:sym typeface="Trebuchet MS"/>
            </a:endParaRPr>
          </a:p>
        </p:txBody>
      </p:sp>
      <p:pic>
        <p:nvPicPr>
          <p:cNvPr id="304" name="Google Shape;304;g278ca3fc6d9_0_405"/>
          <p:cNvPicPr preferRelativeResize="0"/>
          <p:nvPr/>
        </p:nvPicPr>
        <p:blipFill rotWithShape="1">
          <a:blip r:embed="rId3">
            <a:alphaModFix/>
          </a:blip>
          <a:srcRect l="8734"/>
          <a:stretch/>
        </p:blipFill>
        <p:spPr>
          <a:xfrm>
            <a:off x="0" y="1364650"/>
            <a:ext cx="6705651" cy="4759375"/>
          </a:xfrm>
          <a:prstGeom prst="rect">
            <a:avLst/>
          </a:prstGeom>
          <a:noFill/>
          <a:ln>
            <a:noFill/>
          </a:ln>
        </p:spPr>
      </p:pic>
      <p:sp>
        <p:nvSpPr>
          <p:cNvPr id="305" name="Google Shape;305;g278ca3fc6d9_0_405"/>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9</a:t>
            </a:fld>
            <a:endParaRPr/>
          </a:p>
        </p:txBody>
      </p:sp>
      <p:sp>
        <p:nvSpPr>
          <p:cNvPr id="306" name="Google Shape;306;g278ca3fc6d9_0_405"/>
          <p:cNvSpPr txBox="1">
            <a:spLocks noGrp="1"/>
          </p:cNvSpPr>
          <p:nvPr>
            <p:ph type="body" idx="1"/>
          </p:nvPr>
        </p:nvSpPr>
        <p:spPr>
          <a:xfrm>
            <a:off x="2860250" y="6254500"/>
            <a:ext cx="54777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90000"/>
              </a:lnSpc>
              <a:spcBef>
                <a:spcPts val="0"/>
              </a:spcBef>
              <a:spcAft>
                <a:spcPts val="0"/>
              </a:spcAft>
              <a:buClr>
                <a:srgbClr val="888888"/>
              </a:buClr>
              <a:buSzPts val="930"/>
              <a:buNone/>
            </a:pPr>
            <a:r>
              <a:rPr lang="de-DE" sz="1200" dirty="0">
                <a:solidFill>
                  <a:schemeClr val="lt1"/>
                </a:solidFill>
              </a:rPr>
              <a:t>Werkzeug-, Fertigungs- und Feinwerkmechaniker und FK Metalltechnik</a:t>
            </a:r>
            <a:endParaRPr sz="1200" dirty="0">
              <a:solidFill>
                <a:schemeClr val="lt1"/>
              </a:solidFill>
            </a:endParaRPr>
          </a:p>
        </p:txBody>
      </p:sp>
      <p:sp>
        <p:nvSpPr>
          <p:cNvPr id="307" name="Google Shape;307;g278ca3fc6d9_0_405"/>
          <p:cNvSpPr txBox="1"/>
          <p:nvPr/>
        </p:nvSpPr>
        <p:spPr>
          <a:xfrm>
            <a:off x="444200" y="6224222"/>
            <a:ext cx="2541000" cy="443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rgbClr val="FFFFFF"/>
                </a:solidFill>
                <a:latin typeface="Trebuchet MS"/>
                <a:ea typeface="Trebuchet MS"/>
                <a:cs typeface="Trebuchet MS"/>
                <a:sym typeface="Trebuchet MS"/>
              </a:rPr>
              <a:t>Volker Handke </a:t>
            </a:r>
            <a:endParaRPr sz="1200" b="0" i="0" u="none" strike="noStrike" cap="none" dirty="0">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rgbClr val="FFFFFF"/>
                </a:solidFill>
                <a:latin typeface="Trebuchet MS"/>
                <a:ea typeface="Trebuchet MS"/>
                <a:cs typeface="Trebuchet MS"/>
                <a:sym typeface="Trebuchet MS"/>
              </a:rPr>
              <a:t>Die Projektagentur BBNE</a:t>
            </a:r>
            <a:endParaRPr sz="1200" b="0" i="0" u="none" strike="noStrike" cap="none" dirty="0">
              <a:solidFill>
                <a:srgbClr val="FFFFFF"/>
              </a:solidFill>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7677</Words>
  <Application>Microsoft Macintosh PowerPoint</Application>
  <PresentationFormat>Breitbild</PresentationFormat>
  <Paragraphs>581</Paragraphs>
  <Slides>24</Slides>
  <Notes>24</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24</vt:i4>
      </vt:variant>
    </vt:vector>
  </HeadingPairs>
  <TitlesOfParts>
    <vt:vector size="30" baseType="lpstr">
      <vt:lpstr>Arial</vt:lpstr>
      <vt:lpstr>Calibri</vt:lpstr>
      <vt:lpstr>Noto Sans Symbols</vt:lpstr>
      <vt:lpstr>Trebuchet MS</vt:lpstr>
      <vt:lpstr>Office</vt:lpstr>
      <vt:lpstr>Office</vt:lpstr>
      <vt:lpstr>Werkzeugmechaniker_in Fertigungsmechaniker_in Feinwerkmechaniker_in Fachkraft Metalltechnik</vt:lpstr>
      <vt:lpstr>Nachhaltigkeit und Klimawandel: Woher kommen die Emissionen im Alltag?</vt:lpstr>
      <vt:lpstr>Nachhaltige Ressourcennutzung</vt:lpstr>
      <vt:lpstr>Nachhaltige Ressourcennutzung</vt:lpstr>
      <vt:lpstr>Nachhaltigkeit und Rohstoffschonung: Inländische Rohstoffentnahme </vt:lpstr>
      <vt:lpstr>Nachhaltigkeit und Energie:  Energiebedarf der Sektoren</vt:lpstr>
      <vt:lpstr>Nachhaltigkeit und Klimawandel: Treibhausgasemissionen weltweit</vt:lpstr>
      <vt:lpstr>Erneuerbare Energien: Entwicklung erneuerbare Energien</vt:lpstr>
      <vt:lpstr>Metallberufe und nachhaltige Entwicklung: Der Status Quo der planetaren Grenzen</vt:lpstr>
      <vt:lpstr>Metallberufe und Rohstoffe: Technologie-Entwicklung und Metallverbrauch</vt:lpstr>
      <vt:lpstr>Metallberufe und Rohstoffe: Metallvorkommen an Land und im Meer</vt:lpstr>
      <vt:lpstr>Metallberufe und kritische Rohstoffe: Wichtige Lieferländer für die Europäische Union</vt:lpstr>
      <vt:lpstr>Metallberufe und Kreislaufwirtschaft : Kreislaufsystem in der Circular Economy</vt:lpstr>
      <vt:lpstr>Nachhaltigkeit und Kreislaufwirtschaft: Von der linearen zu einer zirkulären Wirtschaft</vt:lpstr>
      <vt:lpstr>Wertstoffnutzung in Kreislaufwirtschaft</vt:lpstr>
      <vt:lpstr>Immer mehr Elemente und Verbundwerkstoffe</vt:lpstr>
      <vt:lpstr>Zielkonflikte im Werkzeugbau und Metallbereich</vt:lpstr>
      <vt:lpstr>Emissionen von Luftschadstoffen aus der Roheisen- und Stahlerzeugung</vt:lpstr>
      <vt:lpstr>Emissionen von Luftschadstoffen aus Gießereien</vt:lpstr>
      <vt:lpstr>Nachhaltigkeit und grüner Wasserstoff</vt:lpstr>
      <vt:lpstr>Nachhaltigkeit und Kommunikation: Nachhaltigkeitssiegel</vt:lpstr>
      <vt:lpstr> Nachhaltige Digitalisierung- </vt:lpstr>
      <vt:lpstr>Nachhaltigkeit als gemeinsames Projekt Ganzheitliche Unternehmensführung</vt:lpstr>
      <vt:lpstr>Nachhaltigkeit als gemeinsames Projekt Ganzheitliche Unternehmensführung</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Werkzeugmechaniker_in Fertigungsmechaniker_in Feinwerkmechaniker_in Fachkraft Metalltechnik</dc:title>
  <dc:creator>Microsoft Office User</dc:creator>
  <cp:lastModifiedBy>Michael Scharp</cp:lastModifiedBy>
  <cp:revision>5</cp:revision>
  <cp:lastPrinted>2023-09-27T01:38:25Z</cp:lastPrinted>
  <dcterms:created xsi:type="dcterms:W3CDTF">2021-10-18T14:46:33Z</dcterms:created>
  <dcterms:modified xsi:type="dcterms:W3CDTF">2023-09-27T01:39:18Z</dcterms:modified>
</cp:coreProperties>
</file>