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ciF0ySQjAoXYUKFSJrIv6mt2I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3CDEE8-4FC0-4999-A4AA-27A77DD73FC7}">
  <a:tblStyle styleId="{1A3CDEE8-4FC0-4999-A4AA-27A77DD73FC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4668"/>
  </p:normalViewPr>
  <p:slideViewPr>
    <p:cSldViewPr snapToGrid="0">
      <p:cViewPr varScale="1">
        <p:scale>
          <a:sx n="142" d="100"/>
          <a:sy n="142" d="100"/>
        </p:scale>
        <p:origin x="208" y="164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8" Type="http://customschemas.google.com/relationships/presentationmetadata" Target="metadata"/><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2" Type="http://schemas.openxmlformats.org/officeDocument/2006/relationships/tableStyles" Target="tableStyles.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fdoc.ffg.at/s/vdb/public/node/content/8nKEL-hcRnqkwYOL8MHgxg/1.0?a=tru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umweltbundesamt.de/themen/wirtschaft-konsum/konsum-umwelt-zentrale-handlungsfelder#bedarfsfeld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ag-energiebilanzen.de/ag-energiebilanzen-legt-bericht-fuer-2022-vo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umweltbundesamt.de/themen/klima-energie/erneuerbare-energien/erneuerbare-energien-in-zahl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agesschau.de/wirtschaft/technologie/waermepumpen-energie-heizen-101.html" TargetMode="External"/><Relationship Id="rId4" Type="http://schemas.openxmlformats.org/officeDocument/2006/relationships/hyperlink" Target="https://www.umweltbundesamt.de/daten/energie/energieverbrauch-fuer-fossile-erneuerbare-waerme"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ma-sunny.com/5-gruende-warum-sektorenkopplung-wichtig-ist/" TargetMode="External"/><Relationship Id="rId4" Type="http://schemas.openxmlformats.org/officeDocument/2006/relationships/hyperlink" Target="https://www.unendlich-viel-energie.de/projekte/forum-synergiewende/grafiken-filme/aee-grafiken-zur-sektorenkopplung"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nendlich-viel-energie.de/mediathek/grafiken/grafik-dossier-waermespeicher" TargetMode="External"/><Relationship Id="rId4" Type="http://schemas.openxmlformats.org/officeDocument/2006/relationships/hyperlink" Target="https://www.energie-experten.org/erneuerbare-energien/oekostrom/energiespeicher"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tkom.org/sites/main/files/2021-11/211111_st_klimaschutz-und-energieeffizienz.pdf" TargetMode="External"/><Relationship Id="rId4" Type="http://schemas.openxmlformats.org/officeDocument/2006/relationships/hyperlink" Target="https://www.ressource-deutschland.de/werkzeuge/loesungsentwicklung/strategien-massnahmen/effiziente-gebaeudeinfrastruktur/"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479424" y="3960000"/>
            <a:ext cx="6145213" cy="6113898"/>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 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ede7e167af_0_0: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ede7e167af_0_0:notes"/>
          <p:cNvSpPr txBox="1">
            <a:spLocks noGrp="1"/>
          </p:cNvSpPr>
          <p:nvPr>
            <p:ph type="body" idx="1"/>
          </p:nvPr>
        </p:nvSpPr>
        <p:spPr>
          <a:xfrm>
            <a:off x="479424" y="3960000"/>
            <a:ext cx="6145213" cy="547744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solidFill>
                  <a:schemeClr val="dk1"/>
                </a:solidFill>
              </a:rPr>
              <a:t>Beschreibung</a:t>
            </a:r>
            <a:endParaRPr sz="1100">
              <a:solidFill>
                <a:schemeClr val="dk1"/>
              </a:solidFill>
            </a:endParaRPr>
          </a:p>
          <a:p>
            <a:pPr marL="0" lvl="0" indent="0" algn="l" rtl="0">
              <a:lnSpc>
                <a:spcPct val="100000"/>
              </a:lnSpc>
              <a:spcBef>
                <a:spcPts val="0"/>
              </a:spcBef>
              <a:spcAft>
                <a:spcPts val="0"/>
              </a:spcAft>
              <a:buClr>
                <a:srgbClr val="000000"/>
              </a:buClr>
              <a:buSzPts val="1400"/>
              <a:buFont typeface="Arial"/>
              <a:buNone/>
            </a:pPr>
            <a:r>
              <a:rPr lang="de-DE" sz="1100">
                <a:solidFill>
                  <a:schemeClr val="dk1"/>
                </a:solidFill>
              </a:rPr>
              <a:t>Hierarchische Typologie kreislaufwirtschaftlicher Maßnahmen zur Erhöhung der Zirkularität. </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1. Refuse: Überflüssig machen. Produkte werden überflüssig, der Produktnutzen wird anders erbracht</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2. Rethink: Neu denken und zirkulär designen. Produkte neu gestalten und intensiver nutzen, z.B. durch Teilen.</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3. Reduce: Reduzieren. Steigerung der Effizienz bei der Produktherstellung oder -nutzung durch geringeren Verbrauch von natürlichen Ressourcen und Materialien</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4. Reuse: Wiederverwenden. Funktionsfähige Produkte wiederverwenden</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5. Repair: Reparatur. Produkte warten und durch Reparatur weiternutzen</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6. Refurbish: Verbessern. Alte Produkte aufarbeiten und auf den neuesten Stand bringen</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7. Remanufacture: Wiederaufbereiten. Teile aus defekten Produkten für neue Produkte nutzen, die dieselben Funktionen erfüllen</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8. Repurpose: Anders weiternutzen. Teile aus defekten Produkten für neue Produkte nutzen, die andere Funktionen erfüllen</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9. Recycle: Recycling. Aufbereiten von Materialien, um eine hohe Qualität zu erhalten und sie wieder in den Materialkreislauf zurückführen</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10. Recover: Thermische Verwertung mit Energierückgewinnung</a:t>
            </a:r>
            <a:endParaRPr sz="1100">
              <a:solidFill>
                <a:schemeClr val="dk1"/>
              </a:solidFill>
            </a:endParaRPr>
          </a:p>
          <a:p>
            <a:pPr marL="0" lvl="0" indent="0" algn="l" rtl="0">
              <a:lnSpc>
                <a:spcPct val="100000"/>
              </a:lnSpc>
              <a:spcBef>
                <a:spcPts val="0"/>
              </a:spcBef>
              <a:spcAft>
                <a:spcPts val="0"/>
              </a:spcAft>
              <a:buSzPts val="1100"/>
              <a:buFont typeface="Arial"/>
              <a:buNone/>
            </a:pPr>
            <a:endParaRPr sz="1100">
              <a:solidFill>
                <a:schemeClr val="dk1"/>
              </a:solidFill>
            </a:endParaRPr>
          </a:p>
          <a:p>
            <a:pPr marL="0" lvl="0" indent="0" algn="l" rtl="0">
              <a:lnSpc>
                <a:spcPct val="100000"/>
              </a:lnSpc>
              <a:spcBef>
                <a:spcPts val="0"/>
              </a:spcBef>
              <a:spcAft>
                <a:spcPts val="0"/>
              </a:spcAft>
              <a:buSzPts val="1100"/>
              <a:buFont typeface="Arial"/>
              <a:buNone/>
            </a:pPr>
            <a:r>
              <a:rPr lang="de-DE" sz="1100" b="1">
                <a:solidFill>
                  <a:schemeClr val="dk1"/>
                </a:solidFill>
              </a:rPr>
              <a:t>Aufgabe</a:t>
            </a:r>
            <a:endParaRPr sz="1100">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sz="1100">
                <a:solidFill>
                  <a:schemeClr val="dk1"/>
                </a:solidFill>
              </a:rPr>
              <a:t>Welche Prinzipien ließen sich in Ihrem Betrieb möglicherweise verwirklichen? Diskutieren Sie Strategien und Möglichkeiten</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a:p>
            <a:pPr marL="0" lvl="0" indent="0" algn="l" rtl="0">
              <a:lnSpc>
                <a:spcPct val="100000"/>
              </a:lnSpc>
              <a:spcBef>
                <a:spcPts val="0"/>
              </a:spcBef>
              <a:spcAft>
                <a:spcPts val="0"/>
              </a:spcAft>
              <a:buSzPts val="1400"/>
              <a:buNone/>
            </a:pPr>
            <a:r>
              <a:rPr lang="de-DE" sz="1100" b="1">
                <a:solidFill>
                  <a:schemeClr val="dk1"/>
                </a:solidFill>
              </a:rPr>
              <a:t>Quelle</a:t>
            </a:r>
            <a:endParaRPr sz="1100">
              <a:solidFill>
                <a:schemeClr val="dk1"/>
              </a:solidFill>
            </a:endParaRPr>
          </a:p>
          <a:p>
            <a:pPr marL="330200" lvl="0" indent="-171450" algn="l" rtl="0">
              <a:lnSpc>
                <a:spcPct val="100000"/>
              </a:lnSpc>
              <a:spcBef>
                <a:spcPts val="0"/>
              </a:spcBef>
              <a:spcAft>
                <a:spcPts val="0"/>
              </a:spcAft>
              <a:buSzPts val="1100"/>
              <a:buFont typeface="Arial"/>
              <a:buChar char="•"/>
            </a:pPr>
            <a:r>
              <a:rPr lang="de-DE" sz="1100">
                <a:solidFill>
                  <a:schemeClr val="dk1"/>
                </a:solidFill>
              </a:rPr>
              <a:t>(BMWK 2022): Österreichisches Bundesministerium für Klimaschutz, Umwelt, Energie, Mobilität, Innovation und Technologie (BMWK): FTI-Initiative Kreislaufwirtschaft - Österreich auf dem Weg zu einer nachhaltigen und zirkulären Gesellschaft. Online: </a:t>
            </a:r>
            <a:r>
              <a:rPr lang="de-DE" sz="1100" u="sng">
                <a:solidFill>
                  <a:schemeClr val="dk1"/>
                </a:solidFill>
                <a:hlinkClick r:id="rId3">
                  <a:extLst>
                    <a:ext uri="{A12FA001-AC4F-418D-AE19-62706E023703}">
                      <ahyp:hlinkClr xmlns:ahyp="http://schemas.microsoft.com/office/drawing/2018/hyperlinkcolor" xmlns="" val="tx"/>
                    </a:ext>
                  </a:extLst>
                </a:hlinkClick>
              </a:rPr>
              <a:t>https://fdoc.ffg.at/s/vdb/public/node/content/8nKEL-hcRnqkwYOL8MHgxg/1.0?a=true</a:t>
            </a:r>
            <a:r>
              <a:rPr lang="de-DE" sz="1100">
                <a:solidFill>
                  <a:schemeClr val="dk1"/>
                </a:solidFill>
              </a:rPr>
              <a:t> </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p:txBody>
      </p:sp>
      <p:sp>
        <p:nvSpPr>
          <p:cNvPr id="216" name="Google Shape;216;g1ede7e167af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5ef550c55a_0_84:notes"/>
          <p:cNvSpPr>
            <a:spLocks noGrp="1" noRot="1" noChangeAspect="1"/>
          </p:cNvSpPr>
          <p:nvPr>
            <p:ph type="sldImg" idx="2"/>
          </p:nvPr>
        </p:nvSpPr>
        <p:spPr>
          <a:xfrm>
            <a:off x="479425" y="287338"/>
            <a:ext cx="61437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5ef550c55a_0_84:notes"/>
          <p:cNvSpPr txBox="1">
            <a:spLocks noGrp="1"/>
          </p:cNvSpPr>
          <p:nvPr>
            <p:ph type="body" idx="1"/>
          </p:nvPr>
        </p:nvSpPr>
        <p:spPr>
          <a:xfrm>
            <a:off x="479425" y="3892474"/>
            <a:ext cx="6143700" cy="59880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a:t>Das Cake-Prinzip bietet einen Ansatzpunkt für eine ganzheitliche Unternehmensführung im Sinne einer „Verschiebung weg vom aktuellen sektoralen Ansatz, bei dem soziale, wirtschaftliche und ökologische Entwicklung als separate Teile angesehen werden“ (Stockholm Resilience Centre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a:t>
            </a:r>
            <a:endParaRPr sz="1000"/>
          </a:p>
          <a:p>
            <a:pPr marL="0" lvl="0" indent="0" algn="l" rtl="0">
              <a:lnSpc>
                <a:spcPct val="100000"/>
              </a:lnSpc>
              <a:spcBef>
                <a:spcPts val="0"/>
              </a:spcBef>
              <a:spcAft>
                <a:spcPts val="0"/>
              </a:spcAft>
              <a:buSzPts val="1400"/>
              <a:buNone/>
            </a:pPr>
            <a:r>
              <a:rPr lang="de-DE" sz="100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Ministerien bestätigt (Bundesregierung o.J.).</a:t>
            </a:r>
            <a:endParaRPr sz="1000"/>
          </a:p>
          <a:p>
            <a:pPr marL="0" lvl="0" indent="0" algn="l" rtl="0">
              <a:lnSpc>
                <a:spcPct val="100000"/>
              </a:lnSpc>
              <a:spcBef>
                <a:spcPts val="0"/>
              </a:spcBef>
              <a:spcAft>
                <a:spcPts val="0"/>
              </a:spcAft>
              <a:buSzPts val="1400"/>
              <a:buNone/>
            </a:pPr>
            <a:r>
              <a:rPr lang="de-DE" sz="10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a:t>
            </a:r>
            <a:endParaRPr/>
          </a:p>
          <a:p>
            <a:pPr marL="0" lvl="0" indent="0" algn="l" rtl="0">
              <a:lnSpc>
                <a:spcPct val="100000"/>
              </a:lnSpc>
              <a:spcBef>
                <a:spcPts val="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71450" marR="0" lvl="0" indent="-171450" algn="l" rtl="0">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 und Abbildung</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a:latin typeface="Calibri"/>
                <a:ea typeface="Calibri"/>
                <a:cs typeface="Calibri"/>
                <a:sym typeface="Calibri"/>
              </a:rPr>
              <a:t>Cake: Stockholm Resilience Centre (o.J.): </a:t>
            </a:r>
            <a:r>
              <a:rPr lang="de-DE" sz="10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lang="de-DE" sz="1000" b="0" i="0" u="none" strike="noStrike" cap="none">
                <a:solidFill>
                  <a:schemeClr val="dk1"/>
                </a:solidFill>
                <a:latin typeface="Calibri"/>
                <a:ea typeface="Calibri"/>
                <a:cs typeface="Calibri"/>
                <a:sym typeface="Calibri"/>
              </a:rPr>
              <a:t>CC BY-ND 3.0)</a:t>
            </a:r>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10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10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233" name="Google Shape;233;g25ef550c55a_0_8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lvl="0" indent="0" algn="l"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951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479425" y="3959999"/>
            <a:ext cx="6145212" cy="57611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solidFill>
                  <a:schemeClr val="dk1"/>
                </a:solidFill>
              </a:rPr>
              <a:t>Beschreibung</a:t>
            </a:r>
            <a:endParaRPr sz="1100">
              <a:solidFill>
                <a:schemeClr val="dk1"/>
              </a:solidFill>
            </a:endParaRPr>
          </a:p>
          <a:p>
            <a:pPr marL="0" lvl="0" indent="0" algn="l" rtl="0">
              <a:lnSpc>
                <a:spcPct val="100000"/>
              </a:lnSpc>
              <a:spcBef>
                <a:spcPts val="0"/>
              </a:spcBef>
              <a:spcAft>
                <a:spcPts val="0"/>
              </a:spcAft>
              <a:buSzPts val="1400"/>
              <a:buNone/>
            </a:pPr>
            <a:r>
              <a:rPr lang="de-DE" sz="1100">
                <a:solidFill>
                  <a:schemeClr val="dk1"/>
                </a:solidFill>
              </a:rPr>
              <a:t>Der Klimawandel wird durch die Emission von THG verursacht. Wenn wir einen Blick auf unser Leben werfen und bilanzieren, welche Teilbereiche für die Emissionen von Treibhausgasen (CO</a:t>
            </a:r>
            <a:r>
              <a:rPr lang="de-DE" sz="1100" baseline="-25000">
                <a:solidFill>
                  <a:schemeClr val="dk1"/>
                </a:solidFill>
              </a:rPr>
              <a:t>2</a:t>
            </a:r>
            <a:r>
              <a:rPr lang="de-DE" sz="1100">
                <a:solidFill>
                  <a:schemeClr val="dk1"/>
                </a:solidFill>
              </a:rPr>
              <a:t>-Äq) verantwortlich sind, so zeigen sich 5 Bereiche: Das Wohnen, die Stromnutzung, die Mobilität, die Ernährung, die öffentliche Infrastruktur und der Konsum. Am meisten trägt unser Konsum zum Klimawandel bei. Bei den meisten Bereichen kann man durch Verhaltensänderungen einen Beitrag leisten, um die Emissionen zu mindern. Der durchschnittliche CO₂-Fußabdruck pro Kopf in Deutschland verteilt sich folgendermaßen auf die Bereiche: </a:t>
            </a:r>
            <a:endParaRPr sz="1100">
              <a:solidFill>
                <a:schemeClr val="dk1"/>
              </a:solidFill>
            </a:endParaRPr>
          </a:p>
          <a:p>
            <a:pPr marL="171450" lvl="0" indent="-165100" algn="l" rtl="0">
              <a:lnSpc>
                <a:spcPct val="100000"/>
              </a:lnSpc>
              <a:spcBef>
                <a:spcPts val="0"/>
              </a:spcBef>
              <a:spcAft>
                <a:spcPts val="0"/>
              </a:spcAft>
              <a:buSzPts val="1000"/>
              <a:buFont typeface="Arial"/>
              <a:buChar char="•"/>
            </a:pPr>
            <a:r>
              <a:rPr lang="de-DE" sz="1100">
                <a:solidFill>
                  <a:schemeClr val="dk1"/>
                </a:solidFill>
              </a:rPr>
              <a:t>Wohnen mit 18%: Hier kann Heizwärme eingespart werden durch ein Herunterdrehen der Heizung, die Installation von erneuerbaren Heizsystemen, die Reduktion der Wohnfläche, oder durch eine Wärmedämmung des Gebäudes. Auch durch einen bewussten Umgang mit Warmwasser können Emissionen reduziert werden.</a:t>
            </a:r>
            <a:endParaRPr sz="1100">
              <a:solidFill>
                <a:schemeClr val="dk1"/>
              </a:solidFill>
            </a:endParaRPr>
          </a:p>
          <a:p>
            <a:pPr marL="171450" lvl="0" indent="-165100" algn="l" rtl="0">
              <a:lnSpc>
                <a:spcPct val="100000"/>
              </a:lnSpc>
              <a:spcBef>
                <a:spcPts val="0"/>
              </a:spcBef>
              <a:spcAft>
                <a:spcPts val="0"/>
              </a:spcAft>
              <a:buSzPts val="1000"/>
              <a:buFont typeface="Arial"/>
              <a:buChar char="•"/>
            </a:pPr>
            <a:r>
              <a:rPr lang="de-DE" sz="1100">
                <a:solidFill>
                  <a:schemeClr val="dk1"/>
                </a:solidFill>
              </a:rPr>
              <a:t>Strom mit 6%: Durch die Nutzung möglichst stromsparender Geräte (hohe Energieeffizienzklassen wie B oder A) kann eine gleiche Leistung erbracht werden, die aber viel weniger Strom verbraucht. Bei der Nutzung von Wärme- oder Klimaanlagen, die mit Strom betrieben werden, helfen gezielte Einstellungen (z.B. wann wird in welchem Raum welche Temperatur tatsächlich benötigt) und effiziente Anlagen.</a:t>
            </a:r>
            <a:endParaRPr sz="1100">
              <a:solidFill>
                <a:schemeClr val="dk1"/>
              </a:solidFill>
            </a:endParaRPr>
          </a:p>
          <a:p>
            <a:pPr marL="171450" lvl="0" indent="-165100" algn="l" rtl="0">
              <a:lnSpc>
                <a:spcPct val="100000"/>
              </a:lnSpc>
              <a:spcBef>
                <a:spcPts val="0"/>
              </a:spcBef>
              <a:spcAft>
                <a:spcPts val="0"/>
              </a:spcAft>
              <a:buSzPts val="1000"/>
              <a:buFont typeface="Arial"/>
              <a:buChar char="•"/>
            </a:pPr>
            <a:r>
              <a:rPr lang="de-DE" sz="1100">
                <a:solidFill>
                  <a:schemeClr val="dk1"/>
                </a:solidFill>
              </a:rPr>
              <a:t>Mobilität mit 19%: Einfach weniger Autofahren und stattdessen Bahn, Bus oder Fahrrad nutzen oder viele Strecken zu Fuß zurücklegen. Den Urlaub lieber mit der Bahn oder dem Fernbus antreten.</a:t>
            </a:r>
            <a:endParaRPr sz="1100">
              <a:solidFill>
                <a:schemeClr val="dk1"/>
              </a:solidFill>
            </a:endParaRPr>
          </a:p>
          <a:p>
            <a:pPr marL="171450" lvl="0" indent="-165100" algn="l" rtl="0">
              <a:lnSpc>
                <a:spcPct val="100000"/>
              </a:lnSpc>
              <a:spcBef>
                <a:spcPts val="0"/>
              </a:spcBef>
              <a:spcAft>
                <a:spcPts val="0"/>
              </a:spcAft>
              <a:buSzPts val="1000"/>
              <a:buFont typeface="Arial"/>
              <a:buChar char="•"/>
            </a:pPr>
            <a:r>
              <a:rPr lang="de-DE" sz="1100">
                <a:solidFill>
                  <a:schemeClr val="dk1"/>
                </a:solidFill>
              </a:rPr>
              <a:t>Ernährung mit 15%: Man muss sich nicht vegan ernähren, es bringt schon viel wenn man den Konsum von Rindfleisch reduziert, insgesamt weniger Fleisch und Reis isst sowie den Anteil an hochfetthaltigen Milchprodukten (vor allem Käse und Butter) verringert.</a:t>
            </a:r>
            <a:endParaRPr sz="1100">
              <a:solidFill>
                <a:schemeClr val="dk1"/>
              </a:solidFill>
            </a:endParaRPr>
          </a:p>
          <a:p>
            <a:pPr marL="171450" lvl="0" indent="-101600" algn="l" rtl="0">
              <a:lnSpc>
                <a:spcPct val="100000"/>
              </a:lnSpc>
              <a:spcBef>
                <a:spcPts val="0"/>
              </a:spcBef>
              <a:spcAft>
                <a:spcPts val="0"/>
              </a:spcAft>
              <a:buSzPts val="1100"/>
              <a:buFont typeface="Arial"/>
              <a:buNone/>
            </a:pPr>
            <a:endParaRPr sz="1100">
              <a:solidFill>
                <a:schemeClr val="dk1"/>
              </a:solidFill>
            </a:endParaRPr>
          </a:p>
          <a:p>
            <a:pPr marL="0" lvl="0" indent="0" algn="l" rtl="0">
              <a:lnSpc>
                <a:spcPct val="100000"/>
              </a:lnSpc>
              <a:spcBef>
                <a:spcPts val="0"/>
              </a:spcBef>
              <a:spcAft>
                <a:spcPts val="0"/>
              </a:spcAft>
              <a:buSzPts val="1100"/>
              <a:buFont typeface="Arial"/>
              <a:buNone/>
            </a:pPr>
            <a:r>
              <a:rPr lang="de-DE" sz="1100" b="1">
                <a:solidFill>
                  <a:schemeClr val="dk1"/>
                </a:solidFill>
              </a:rPr>
              <a:t>Aufgabe</a:t>
            </a:r>
            <a:endParaRPr sz="1100">
              <a:solidFill>
                <a:schemeClr val="dk1"/>
              </a:solidFill>
            </a:endParaRPr>
          </a:p>
          <a:p>
            <a:pPr marL="171450" lvl="0" indent="-165100" algn="l" rtl="0">
              <a:lnSpc>
                <a:spcPct val="100000"/>
              </a:lnSpc>
              <a:spcBef>
                <a:spcPts val="0"/>
              </a:spcBef>
              <a:spcAft>
                <a:spcPts val="0"/>
              </a:spcAft>
              <a:buSzPts val="1000"/>
              <a:buChar char="•"/>
            </a:pPr>
            <a:r>
              <a:rPr lang="de-DE" sz="1100">
                <a:solidFill>
                  <a:schemeClr val="dk1"/>
                </a:solidFill>
              </a:rPr>
              <a:t>Welchen Beitrag leistet Ihr Betrieb zum Klimawandel?</a:t>
            </a:r>
            <a:endParaRPr sz="1100">
              <a:solidFill>
                <a:schemeClr val="dk1"/>
              </a:solidFill>
            </a:endParaRPr>
          </a:p>
          <a:p>
            <a:pPr marL="171450" lvl="0" indent="-165100" algn="l" rtl="0">
              <a:lnSpc>
                <a:spcPct val="100000"/>
              </a:lnSpc>
              <a:spcBef>
                <a:spcPts val="0"/>
              </a:spcBef>
              <a:spcAft>
                <a:spcPts val="0"/>
              </a:spcAft>
              <a:buSzPts val="1000"/>
              <a:buChar char="•"/>
            </a:pPr>
            <a:r>
              <a:rPr lang="de-DE" sz="1100">
                <a:solidFill>
                  <a:schemeClr val="dk1"/>
                </a:solidFill>
              </a:rPr>
              <a:t>Welche Bereiche, in denen CO2-Emissionen stattfinden, sind für Ihren Betrieb am relevantesten?</a:t>
            </a:r>
            <a:endParaRPr sz="1100">
              <a:solidFill>
                <a:schemeClr val="dk1"/>
              </a:solidFill>
            </a:endParaRPr>
          </a:p>
          <a:p>
            <a:pPr marL="171450" lvl="0" indent="-165100" algn="l" rtl="0">
              <a:lnSpc>
                <a:spcPct val="100000"/>
              </a:lnSpc>
              <a:spcBef>
                <a:spcPts val="0"/>
              </a:spcBef>
              <a:spcAft>
                <a:spcPts val="0"/>
              </a:spcAft>
              <a:buSzPts val="1000"/>
              <a:buFont typeface="Arial"/>
              <a:buChar char="•"/>
            </a:pPr>
            <a:r>
              <a:rPr lang="de-DE" sz="1100">
                <a:solidFill>
                  <a:schemeClr val="dk1"/>
                </a:solidFill>
              </a:rPr>
              <a:t>Was unternehmen Sie in Ihrem Betrieb, um CO2-Emissionen zu verringern?</a:t>
            </a:r>
            <a:endParaRPr sz="1100">
              <a:solidFill>
                <a:schemeClr val="dk1"/>
              </a:solidFill>
            </a:endParaRPr>
          </a:p>
          <a:p>
            <a:pPr marL="0" lvl="0" indent="0" algn="l" rtl="0">
              <a:lnSpc>
                <a:spcPct val="100000"/>
              </a:lnSpc>
              <a:spcBef>
                <a:spcPts val="0"/>
              </a:spcBef>
              <a:spcAft>
                <a:spcPts val="0"/>
              </a:spcAft>
              <a:buClr>
                <a:schemeClr val="dk1"/>
              </a:buClr>
              <a:buSzPts val="1100"/>
              <a:buNone/>
            </a:pPr>
            <a:endParaRPr sz="1100">
              <a:solidFill>
                <a:schemeClr val="dk1"/>
              </a:solidFill>
            </a:endParaRPr>
          </a:p>
          <a:p>
            <a:pPr marL="0" lvl="0" indent="0" algn="l" rtl="0">
              <a:lnSpc>
                <a:spcPct val="100000"/>
              </a:lnSpc>
              <a:spcBef>
                <a:spcPts val="0"/>
              </a:spcBef>
              <a:spcAft>
                <a:spcPts val="0"/>
              </a:spcAft>
              <a:buSzPts val="1400"/>
              <a:buNone/>
            </a:pPr>
            <a:r>
              <a:rPr lang="de-DE" sz="1100" b="1">
                <a:solidFill>
                  <a:schemeClr val="dk1"/>
                </a:solidFill>
              </a:rPr>
              <a:t>Quelle</a:t>
            </a:r>
            <a:endParaRPr sz="1100" b="1">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Umweltbundesamt (UBA) 2021: Konsum und Umwelt: Zentrale Handlungsfelder. Online: </a:t>
            </a:r>
            <a:r>
              <a:rPr lang="de-DE" sz="1100" u="sng">
                <a:solidFill>
                  <a:schemeClr val="dk1"/>
                </a:solidFill>
                <a:hlinkClick r:id="rId3">
                  <a:extLst>
                    <a:ext uri="{A12FA001-AC4F-418D-AE19-62706E023703}">
                      <ahyp:hlinkClr xmlns:ahyp="http://schemas.microsoft.com/office/drawing/2018/hyperlinkcolor" xmlns="" val="tx"/>
                    </a:ext>
                  </a:extLst>
                </a:hlinkClick>
              </a:rPr>
              <a:t>https://www.umweltbundesamt.de/themen/wirtschaft-konsum/konsum-umwelt-zentrale-handlungsfelder#bedarfsfelder</a:t>
            </a:r>
            <a:r>
              <a:rPr lang="de-DE" sz="1100">
                <a:solidFill>
                  <a:schemeClr val="dk1"/>
                </a:solidFill>
              </a:rPr>
              <a:t> </a:t>
            </a:r>
            <a:endParaRPr sz="1100">
              <a:solidFill>
                <a:schemeClr val="dk1"/>
              </a:solidFill>
            </a:endParaRPr>
          </a:p>
        </p:txBody>
      </p:sp>
      <p:sp>
        <p:nvSpPr>
          <p:cNvPr id="90" name="Google Shape;90;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479424" y="3960000"/>
            <a:ext cx="6145213" cy="532966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rPr>
              <a:t>Beschreibung</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Der Klimawandel wird zum größten Teil direkt durch die Verbrennung fossiler Energieträger wie Kohle, Öl und Gas hervorgebracht. Energie wiederum fließt in viele unterschiedliche Bereiche: die Produktion und den Transport von Konsumgütern und Lebensmitteln, den Verkehr, die Benutzung von elektrischen Geräten, die Erzeugung von warmem Wasser und die Raumheizung. Ein wichtiger Beitrag wird durch Verhaltensänderung in diesen Bereichen geleistet. Ein weiterer wichtiger Faktor ist jedoch die Umstellung auf nachhaltige Energiequellen in allen Bereichen. </a:t>
            </a:r>
            <a:endParaRPr>
              <a:solidFill>
                <a:schemeClr val="dk1"/>
              </a:solidFill>
            </a:endParaRPr>
          </a:p>
          <a:p>
            <a:pPr marL="171450" lvl="0" indent="-101600" algn="l" rtl="0">
              <a:lnSpc>
                <a:spcPct val="100000"/>
              </a:lnSpc>
              <a:spcBef>
                <a:spcPts val="0"/>
              </a:spcBef>
              <a:spcAft>
                <a:spcPts val="0"/>
              </a:spcAft>
              <a:buSzPts val="1100"/>
              <a:buFont typeface="Arial"/>
              <a:buNone/>
            </a:pPr>
            <a:endParaRPr>
              <a:solidFill>
                <a:schemeClr val="dk1"/>
              </a:solidFill>
            </a:endParaRPr>
          </a:p>
          <a:p>
            <a:pPr marL="0" lvl="0" indent="0" algn="l" rtl="0">
              <a:lnSpc>
                <a:spcPct val="100000"/>
              </a:lnSpc>
              <a:spcBef>
                <a:spcPts val="0"/>
              </a:spcBef>
              <a:spcAft>
                <a:spcPts val="0"/>
              </a:spcAft>
              <a:buSzPts val="1100"/>
              <a:buFont typeface="Arial"/>
              <a:buNone/>
            </a:pPr>
            <a:r>
              <a:rPr lang="de-DE" b="1">
                <a:solidFill>
                  <a:schemeClr val="dk1"/>
                </a:solidFill>
              </a:rPr>
              <a:t>Aufgabe</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Denken Sie an unterschiedliche Energiequellen:</a:t>
            </a:r>
            <a:endParaRPr>
              <a:solidFill>
                <a:schemeClr val="dk1"/>
              </a:solidFill>
            </a:endParaRPr>
          </a:p>
          <a:p>
            <a:pPr marL="171450" lvl="0" indent="-165100" algn="l" rtl="0">
              <a:lnSpc>
                <a:spcPct val="100000"/>
              </a:lnSpc>
              <a:spcBef>
                <a:spcPts val="0"/>
              </a:spcBef>
              <a:spcAft>
                <a:spcPts val="0"/>
              </a:spcAft>
              <a:buClr>
                <a:schemeClr val="dk1"/>
              </a:buClr>
              <a:buSzPts val="1440"/>
              <a:buChar char="•"/>
            </a:pPr>
            <a:r>
              <a:rPr lang="de-DE">
                <a:solidFill>
                  <a:schemeClr val="dk1"/>
                </a:solidFill>
              </a:rPr>
              <a:t>Was denken Sie, welche sind vor allem für die hohen THG-Emissionen verantwortlich?</a:t>
            </a:r>
            <a:endParaRPr>
              <a:solidFill>
                <a:schemeClr val="dk1"/>
              </a:solidFill>
            </a:endParaRPr>
          </a:p>
          <a:p>
            <a:pPr marL="171450" lvl="0" indent="-165100" algn="l" rtl="0">
              <a:lnSpc>
                <a:spcPct val="100000"/>
              </a:lnSpc>
              <a:spcBef>
                <a:spcPts val="0"/>
              </a:spcBef>
              <a:spcAft>
                <a:spcPts val="0"/>
              </a:spcAft>
              <a:buClr>
                <a:schemeClr val="dk1"/>
              </a:buClr>
              <a:buSzPts val="1440"/>
              <a:buChar char="•"/>
            </a:pPr>
            <a:r>
              <a:rPr lang="de-DE">
                <a:solidFill>
                  <a:schemeClr val="dk1"/>
                </a:solidFill>
              </a:rPr>
              <a:t>Welche Energiequellen spielen in Ihrem Beruf eine besonders große Rolle?</a:t>
            </a:r>
            <a:endParaRPr>
              <a:solidFill>
                <a:schemeClr val="dk1"/>
              </a:solidFill>
            </a:endParaRPr>
          </a:p>
          <a:p>
            <a:pPr marL="171450" lvl="0" indent="-165100" algn="l" rtl="0">
              <a:lnSpc>
                <a:spcPct val="100000"/>
              </a:lnSpc>
              <a:spcBef>
                <a:spcPts val="0"/>
              </a:spcBef>
              <a:spcAft>
                <a:spcPts val="0"/>
              </a:spcAft>
              <a:buClr>
                <a:schemeClr val="dk1"/>
              </a:buClr>
              <a:buSzPts val="1440"/>
              <a:buChar char="•"/>
            </a:pPr>
            <a:r>
              <a:rPr lang="de-DE">
                <a:solidFill>
                  <a:schemeClr val="dk1"/>
                </a:solidFill>
              </a:rPr>
              <a:t>Welche erneuerbaren Energiequellen gibt es? </a:t>
            </a:r>
            <a:endParaRPr>
              <a:solidFill>
                <a:schemeClr val="dk1"/>
              </a:solidFill>
            </a:endParaRPr>
          </a:p>
          <a:p>
            <a:pPr marL="0" lvl="0" indent="0" algn="l" rtl="0">
              <a:lnSpc>
                <a:spcPct val="100000"/>
              </a:lnSpc>
              <a:spcBef>
                <a:spcPts val="0"/>
              </a:spcBef>
              <a:spcAft>
                <a:spcPts val="0"/>
              </a:spcAft>
              <a:buClr>
                <a:schemeClr val="dk1"/>
              </a:buClr>
              <a:buSzPts val="1440"/>
              <a:buNone/>
            </a:pPr>
            <a:endParaRPr>
              <a:solidFill>
                <a:schemeClr val="dk1"/>
              </a:solidFill>
            </a:endParaRPr>
          </a:p>
          <a:p>
            <a:pPr marL="0" lvl="0" indent="0" algn="l" rtl="0">
              <a:lnSpc>
                <a:spcPct val="100000"/>
              </a:lnSpc>
              <a:spcBef>
                <a:spcPts val="0"/>
              </a:spcBef>
              <a:spcAft>
                <a:spcPts val="0"/>
              </a:spcAft>
              <a:buSzPts val="1400"/>
              <a:buNone/>
            </a:pPr>
            <a:r>
              <a:rPr lang="de-DE" b="1">
                <a:solidFill>
                  <a:schemeClr val="dk1"/>
                </a:solidFill>
              </a:rPr>
              <a:t>Quelle</a:t>
            </a:r>
            <a:endParaRPr b="1">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Umweltbundesamt (UBA) 2022: Treibhausgas-Emissionen in Deutschland. Online: https://www.umweltbundesamt.de/daten/klima/treibhausgas-emissionen-in-deutschland#treibhausgas-emissionen-nach-kategorien</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p:txBody>
      </p:sp>
      <p:sp>
        <p:nvSpPr>
          <p:cNvPr id="123" name="Google Shape;123;p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4a673fe644_0_0:notes"/>
          <p:cNvSpPr>
            <a:spLocks noGrp="1" noRot="1" noChangeAspect="1"/>
          </p:cNvSpPr>
          <p:nvPr>
            <p:ph type="sldImg" idx="2"/>
          </p:nvPr>
        </p:nvSpPr>
        <p:spPr>
          <a:xfrm>
            <a:off x="479425" y="287338"/>
            <a:ext cx="61452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4a673fe644_0_0:notes"/>
          <p:cNvSpPr txBox="1">
            <a:spLocks noGrp="1"/>
          </p:cNvSpPr>
          <p:nvPr>
            <p:ph type="body" idx="1"/>
          </p:nvPr>
        </p:nvSpPr>
        <p:spPr>
          <a:xfrm>
            <a:off x="479424" y="3960000"/>
            <a:ext cx="6145200" cy="53298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rPr>
              <a:t>Beschreibung</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Verschiebungen im Energiemix</a:t>
            </a:r>
            <a:endParaRPr/>
          </a:p>
          <a:p>
            <a:pPr marL="0" lvl="0" indent="0" algn="l" rtl="0">
              <a:lnSpc>
                <a:spcPct val="100000"/>
              </a:lnSpc>
              <a:spcBef>
                <a:spcPts val="0"/>
              </a:spcBef>
              <a:spcAft>
                <a:spcPts val="0"/>
              </a:spcAft>
              <a:buSzPts val="1400"/>
              <a:buNone/>
            </a:pPr>
            <a:r>
              <a:rPr lang="de-DE" sz="1200"/>
              <a:t>Im Gesamtmix lag der Anteil der Erneuerbaren Energien im Jahr 2022 bei 17,2 %. Neben der Kernenergie mit 3,2 % entfallen also rund 80 % auf den Verbrauch an fossilen Energieträgern und dem damit verbundenen Ausstoß an klimaschädlichen C02-Emissionen.</a:t>
            </a:r>
            <a:endParaRPr sz="1200"/>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Wichtigster Energieträger blieb das Mineralöl mit einem Anteil von 35,3 (Vorjahr: 32,5) Prozent, gefolgt vom Erdgas mit 23,6 (Vorjahr: 26,6) Prozent. Auf die Steinkohle entfiel ein Anteil von 9,8 (Vorjahr 8,9) Prozent. Die Braunkohle erhöhte ihren Anteil auf 10,0 (Vorjahr: 9,1) Prozent. Der Beitrag der Kernenergie lag bei 3,2 (Vorjahr: 6,1) Prozent.</a:t>
            </a:r>
            <a:endParaRPr/>
          </a:p>
          <a:p>
            <a:pPr marL="171450" lvl="0" indent="-101600" algn="l" rtl="0">
              <a:lnSpc>
                <a:spcPct val="100000"/>
              </a:lnSpc>
              <a:spcBef>
                <a:spcPts val="0"/>
              </a:spcBef>
              <a:spcAft>
                <a:spcPts val="0"/>
              </a:spcAft>
              <a:buSzPts val="1100"/>
              <a:buFont typeface="Arial"/>
              <a:buNone/>
            </a:pPr>
            <a:endParaRPr>
              <a:solidFill>
                <a:schemeClr val="dk1"/>
              </a:solidFill>
            </a:endParaRPr>
          </a:p>
          <a:p>
            <a:pPr marL="0" lvl="0" indent="0" algn="l" rtl="0">
              <a:lnSpc>
                <a:spcPct val="100000"/>
              </a:lnSpc>
              <a:spcBef>
                <a:spcPts val="0"/>
              </a:spcBef>
              <a:spcAft>
                <a:spcPts val="0"/>
              </a:spcAft>
              <a:buSzPts val="1100"/>
              <a:buFont typeface="Arial"/>
              <a:buNone/>
            </a:pPr>
            <a:r>
              <a:rPr lang="de-DE" b="1">
                <a:solidFill>
                  <a:schemeClr val="dk1"/>
                </a:solidFill>
              </a:rPr>
              <a:t>Aufgabe</a:t>
            </a:r>
            <a:endParaRPr>
              <a:solidFill>
                <a:schemeClr val="dk1"/>
              </a:solidFill>
            </a:endParaRPr>
          </a:p>
          <a:p>
            <a:pPr marL="171450" lvl="0" indent="-165100" algn="l" rtl="0">
              <a:lnSpc>
                <a:spcPct val="100000"/>
              </a:lnSpc>
              <a:spcBef>
                <a:spcPts val="0"/>
              </a:spcBef>
              <a:spcAft>
                <a:spcPts val="0"/>
              </a:spcAft>
              <a:buClr>
                <a:schemeClr val="dk1"/>
              </a:buClr>
              <a:buSzPts val="1440"/>
              <a:buChar char="•"/>
            </a:pPr>
            <a:r>
              <a:rPr lang="de-DE">
                <a:solidFill>
                  <a:schemeClr val="dk1"/>
                </a:solidFill>
              </a:rPr>
              <a:t>Schätzen Sie ein, wie hoch der Anteil an fossilen Energieträgern in ihrem Arbeits- oder Kundenumfeld ist</a:t>
            </a:r>
            <a:endParaRPr/>
          </a:p>
          <a:p>
            <a:pPr marL="171450" lvl="0" indent="-165100" algn="l" rtl="0">
              <a:lnSpc>
                <a:spcPct val="100000"/>
              </a:lnSpc>
              <a:spcBef>
                <a:spcPts val="0"/>
              </a:spcBef>
              <a:spcAft>
                <a:spcPts val="0"/>
              </a:spcAft>
              <a:buClr>
                <a:schemeClr val="dk1"/>
              </a:buClr>
              <a:buSzPts val="1440"/>
              <a:buChar char="•"/>
            </a:pPr>
            <a:r>
              <a:rPr lang="de-DE">
                <a:solidFill>
                  <a:schemeClr val="dk1"/>
                </a:solidFill>
              </a:rPr>
              <a:t>Welche Energieträger werden hauptsächlich eingesetzt?</a:t>
            </a:r>
            <a:endParaRPr/>
          </a:p>
          <a:p>
            <a:pPr marL="171450" lvl="0" indent="-165100" algn="l" rtl="0">
              <a:lnSpc>
                <a:spcPct val="100000"/>
              </a:lnSpc>
              <a:spcBef>
                <a:spcPts val="0"/>
              </a:spcBef>
              <a:spcAft>
                <a:spcPts val="0"/>
              </a:spcAft>
              <a:buClr>
                <a:schemeClr val="dk1"/>
              </a:buClr>
              <a:buSzPts val="1440"/>
              <a:buChar char="•"/>
            </a:pPr>
            <a:r>
              <a:rPr lang="de-DE">
                <a:solidFill>
                  <a:schemeClr val="dk1"/>
                </a:solidFill>
              </a:rPr>
              <a:t>Welche Maßnahmen sind zum Ausbau der EE geeignet? </a:t>
            </a:r>
            <a:endParaRPr>
              <a:solidFill>
                <a:schemeClr val="dk1"/>
              </a:solidFill>
            </a:endParaRPr>
          </a:p>
          <a:p>
            <a:pPr marL="0" lvl="0" indent="0" algn="l" rtl="0">
              <a:lnSpc>
                <a:spcPct val="100000"/>
              </a:lnSpc>
              <a:spcBef>
                <a:spcPts val="0"/>
              </a:spcBef>
              <a:spcAft>
                <a:spcPts val="0"/>
              </a:spcAft>
              <a:buClr>
                <a:schemeClr val="dk1"/>
              </a:buClr>
              <a:buSzPts val="1440"/>
              <a:buNone/>
            </a:pPr>
            <a:endParaRPr>
              <a:solidFill>
                <a:schemeClr val="dk1"/>
              </a:solidFill>
            </a:endParaRPr>
          </a:p>
          <a:p>
            <a:pPr marL="0" lvl="0" indent="0" algn="l" rtl="0">
              <a:lnSpc>
                <a:spcPct val="100000"/>
              </a:lnSpc>
              <a:spcBef>
                <a:spcPts val="0"/>
              </a:spcBef>
              <a:spcAft>
                <a:spcPts val="0"/>
              </a:spcAft>
              <a:buSzPts val="1400"/>
              <a:buNone/>
            </a:pPr>
            <a:r>
              <a:rPr lang="de-DE" b="1">
                <a:solidFill>
                  <a:schemeClr val="dk1"/>
                </a:solidFill>
              </a:rPr>
              <a:t>Quelle</a:t>
            </a:r>
            <a:endParaRPr b="1">
              <a:solidFill>
                <a:schemeClr val="dk1"/>
              </a:solidFill>
            </a:endParaRPr>
          </a:p>
          <a:p>
            <a:pPr marL="171450" lvl="0" indent="-171450" algn="l" rtl="0">
              <a:lnSpc>
                <a:spcPct val="100000"/>
              </a:lnSpc>
              <a:spcBef>
                <a:spcPts val="0"/>
              </a:spcBef>
              <a:spcAft>
                <a:spcPts val="0"/>
              </a:spcAft>
              <a:buSzPts val="1400"/>
              <a:buFont typeface="Arial"/>
              <a:buChar char="•"/>
            </a:pPr>
            <a:r>
              <a:rPr lang="de-DE" sz="1100">
                <a:solidFill>
                  <a:schemeClr val="dk1"/>
                </a:solidFill>
              </a:rPr>
              <a:t>AG Energiebilanzen e.V. (AGEB), 2023: AG Energiebilanzen legt Bericht für 2022 vor. Online:</a:t>
            </a:r>
            <a:br>
              <a:rPr lang="de-DE" sz="1100">
                <a:solidFill>
                  <a:schemeClr val="dk1"/>
                </a:solidFill>
              </a:rPr>
            </a:br>
            <a:r>
              <a:rPr lang="de-DE" sz="1100" u="sng">
                <a:solidFill>
                  <a:schemeClr val="dk1"/>
                </a:solidFill>
                <a:hlinkClick r:id="rId3">
                  <a:extLst>
                    <a:ext uri="{A12FA001-AC4F-418D-AE19-62706E023703}">
                      <ahyp:hlinkClr xmlns:ahyp="http://schemas.microsoft.com/office/drawing/2018/hyperlinkcolor" xmlns="" val="tx"/>
                    </a:ext>
                  </a:extLst>
                </a:hlinkClick>
              </a:rPr>
              <a:t>https://ag-energiebilanzen.de/ag-energiebilanzen-legt-bericht-fuer-2022-vor/</a:t>
            </a:r>
            <a:r>
              <a:rPr lang="de-DE" sz="1100">
                <a:solidFill>
                  <a:schemeClr val="dk1"/>
                </a:solidFill>
              </a:rPr>
              <a:t> </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p:txBody>
      </p:sp>
      <p:sp>
        <p:nvSpPr>
          <p:cNvPr id="135" name="Google Shape;135;g24a673fe644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728c74042_0_8:notes"/>
          <p:cNvSpPr>
            <a:spLocks noGrp="1" noRot="1" noChangeAspect="1"/>
          </p:cNvSpPr>
          <p:nvPr>
            <p:ph type="sldImg" idx="2"/>
          </p:nvPr>
        </p:nvSpPr>
        <p:spPr>
          <a:xfrm>
            <a:off x="479425" y="28098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d728c74042_0_8:notes"/>
          <p:cNvSpPr txBox="1">
            <a:spLocks noGrp="1"/>
          </p:cNvSpPr>
          <p:nvPr>
            <p:ph type="body" idx="1"/>
          </p:nvPr>
        </p:nvSpPr>
        <p:spPr>
          <a:xfrm>
            <a:off x="479425" y="3960000"/>
            <a:ext cx="6145212" cy="5468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rPr>
              <a:t>Beschreibung</a:t>
            </a:r>
            <a:endParaRPr>
              <a:solidFill>
                <a:schemeClr val="dk1"/>
              </a:solidFill>
            </a:endParaRPr>
          </a:p>
          <a:p>
            <a:pPr marL="0" lvl="0" indent="0" algn="l" rtl="0">
              <a:lnSpc>
                <a:spcPct val="100000"/>
              </a:lnSpc>
              <a:spcBef>
                <a:spcPts val="0"/>
              </a:spcBef>
              <a:spcAft>
                <a:spcPts val="0"/>
              </a:spcAft>
              <a:buSzPts val="1100"/>
              <a:buNone/>
            </a:pPr>
            <a:r>
              <a:rPr lang="de-DE">
                <a:solidFill>
                  <a:schemeClr val="dk1"/>
                </a:solidFill>
              </a:rPr>
              <a:t>In Deutschland schreitet der Ausbau der erneuerbaren Energieerzeugung zwar langsam, aber vor allem beim Strom, stetig voran. Bei der erneuerbaren Wärmeerzeugung und erneuerbaren Kraftstoffen gilt es den Ausbau zu beschleunigen. Der Anteil von erneuerbaren Energien am Endenergieverbrauch für Raumwärme und Warmwasser ist seit 1990 aber durchaus auch gestiegen. Da einige der Anlagen zum Betrieb Strom benötigen, ist für die Klimaneutralität von Heizung und Warmwasser auch der Einsatz von Strom aus erneuerbaren Quellen essentiell.</a:t>
            </a:r>
            <a:endParaRPr>
              <a:solidFill>
                <a:schemeClr val="dk1"/>
              </a:solidFill>
            </a:endParaRPr>
          </a:p>
          <a:p>
            <a:pPr marL="171450" lvl="0" indent="-101600" algn="l" rtl="0">
              <a:lnSpc>
                <a:spcPct val="100000"/>
              </a:lnSpc>
              <a:spcBef>
                <a:spcPts val="0"/>
              </a:spcBef>
              <a:spcAft>
                <a:spcPts val="0"/>
              </a:spcAft>
              <a:buSzPts val="1100"/>
              <a:buFont typeface="Arial"/>
              <a:buNone/>
            </a:pPr>
            <a:endParaRPr>
              <a:solidFill>
                <a:schemeClr val="dk1"/>
              </a:solidFill>
            </a:endParaRPr>
          </a:p>
          <a:p>
            <a:pPr marL="0" lvl="0" indent="0" algn="l" rtl="0">
              <a:lnSpc>
                <a:spcPct val="100000"/>
              </a:lnSpc>
              <a:spcBef>
                <a:spcPts val="0"/>
              </a:spcBef>
              <a:spcAft>
                <a:spcPts val="0"/>
              </a:spcAft>
              <a:buSzPts val="1100"/>
              <a:buFont typeface="Arial"/>
              <a:buNone/>
            </a:pPr>
            <a:r>
              <a:rPr lang="de-DE" b="1">
                <a:solidFill>
                  <a:schemeClr val="dk1"/>
                </a:solidFill>
              </a:rPr>
              <a:t>Aufgaben</a:t>
            </a:r>
            <a:endParaRPr>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a:solidFill>
                  <a:schemeClr val="dk1"/>
                </a:solidFill>
              </a:rPr>
              <a:t>Vergleichen und diskutieren Sie die Entwicklungen der erneuerbaren Energien in den Bereichen Strom, Wärme und Verkehr</a:t>
            </a:r>
            <a:endParaRPr>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a:solidFill>
                  <a:schemeClr val="dk1"/>
                </a:solidFill>
              </a:rPr>
              <a:t>Wie kann Ihr Betrieb zur Umstellung auf erneuerbare Energien beitragen?</a:t>
            </a:r>
            <a:endParaRPr>
              <a:solidFill>
                <a:schemeClr val="dk1"/>
              </a:solidFill>
            </a:endParaRPr>
          </a:p>
          <a:p>
            <a:pPr marL="45720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de-DE" b="1">
                <a:solidFill>
                  <a:schemeClr val="dk1"/>
                </a:solidFill>
              </a:rPr>
              <a:t>Quelle</a:t>
            </a:r>
            <a:endParaRPr b="1">
              <a:solidFill>
                <a:schemeClr val="dk1"/>
              </a:solidFill>
            </a:endParaRPr>
          </a:p>
          <a:p>
            <a:pPr marL="330200" lvl="0" indent="-171450" algn="l" rtl="0">
              <a:lnSpc>
                <a:spcPct val="100000"/>
              </a:lnSpc>
              <a:spcBef>
                <a:spcPts val="0"/>
              </a:spcBef>
              <a:spcAft>
                <a:spcPts val="0"/>
              </a:spcAft>
              <a:buSzPts val="1100"/>
              <a:buFont typeface="Arial"/>
              <a:buChar char="•"/>
            </a:pPr>
            <a:r>
              <a:rPr lang="de-DE" sz="1100">
                <a:solidFill>
                  <a:schemeClr val="dk1"/>
                </a:solidFill>
              </a:rPr>
              <a:t>UBA Umweltbundesamt (2022): Erneuerbare Energien in Zahlen. Online: </a:t>
            </a:r>
            <a:r>
              <a:rPr lang="de-DE" sz="1100" u="sng">
                <a:solidFill>
                  <a:schemeClr val="dk1"/>
                </a:solidFill>
                <a:hlinkClick r:id="rId3">
                  <a:extLst>
                    <a:ext uri="{A12FA001-AC4F-418D-AE19-62706E023703}">
                      <ahyp:hlinkClr xmlns:ahyp="http://schemas.microsoft.com/office/drawing/2018/hyperlinkcolor" xmlns="" val="tx"/>
                    </a:ext>
                  </a:extLst>
                </a:hlinkClick>
              </a:rPr>
              <a:t>https://www.umweltbundesamt.de/themen/klima-energie/erneuerbare-energien/erneuerbare-energien-in-zahlen</a:t>
            </a:r>
            <a:r>
              <a:rPr lang="de-DE" sz="1100">
                <a:solidFill>
                  <a:schemeClr val="dk1"/>
                </a:solidFill>
              </a:rPr>
              <a:t> </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p:txBody>
      </p:sp>
      <p:sp>
        <p:nvSpPr>
          <p:cNvPr id="148" name="Google Shape;148;g1d728c74042_0_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06ad8a7381_0_2: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06ad8a7381_0_2:notes"/>
          <p:cNvSpPr txBox="1">
            <a:spLocks noGrp="1"/>
          </p:cNvSpPr>
          <p:nvPr>
            <p:ph type="body" idx="1"/>
          </p:nvPr>
        </p:nvSpPr>
        <p:spPr>
          <a:xfrm>
            <a:off x="479424" y="3960000"/>
            <a:ext cx="6145213" cy="540355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rPr>
              <a:t>Beschreibung</a:t>
            </a:r>
            <a:endParaRPr>
              <a:solidFill>
                <a:schemeClr val="dk1"/>
              </a:solidFill>
            </a:endParaRPr>
          </a:p>
          <a:p>
            <a:pPr marL="0" lvl="0" indent="0" algn="l" rtl="0">
              <a:lnSpc>
                <a:spcPct val="100000"/>
              </a:lnSpc>
              <a:spcBef>
                <a:spcPts val="0"/>
              </a:spcBef>
              <a:spcAft>
                <a:spcPts val="0"/>
              </a:spcAft>
              <a:buSzPts val="1400"/>
              <a:buNone/>
            </a:pPr>
            <a:r>
              <a:rPr lang="de-DE">
                <a:solidFill>
                  <a:schemeClr val="dk1"/>
                </a:solidFill>
              </a:rPr>
              <a:t>Von den erneuerbaren Energiequellen, die zur Wärmeversorgung genutzt werden, macht derzeit feste Biomasse (vor allem Holz und Holzprodukte) einen Großteil aus. Die Verbrennung von Holz hat aber auch Nachteile. Zum Beispiel werden Luftschadstoffe freigesetzt. Der Wald dient außerdem als großer CO₂-Speicher, Holz sollte also nur in Maßen abgebaut werden. Darüber hinaus müssen Holz und Holzprodukte verarbeitet und transportiert werden - und verursachen so indirekte THG. Als besonders vielversprechend gelten Anlagen, die oberflächennahe Geothermie bzw. Umweltwärme nutzen. Zusammen mit Solarthermie stellen sie derzeit 14% der erneuerbaren Wärme zur Verfügung. Die Bundesregierung hat das Ziel formuliert, dass ab 2024 jedes Jahr 500.000 neue Wärmepumpen installiert werden sollen. Die Nachfrage nach Wärmepumpen ist in den letzten Jahren sehr deutlich gestiegen und ein weiterer Anstieg wird erwartet. </a:t>
            </a:r>
            <a:endParaRPr>
              <a:solidFill>
                <a:schemeClr val="dk1"/>
              </a:solidFill>
            </a:endParaRPr>
          </a:p>
          <a:p>
            <a:pPr marL="171450" lvl="0" indent="-101600" algn="l" rtl="0">
              <a:lnSpc>
                <a:spcPct val="100000"/>
              </a:lnSpc>
              <a:spcBef>
                <a:spcPts val="0"/>
              </a:spcBef>
              <a:spcAft>
                <a:spcPts val="0"/>
              </a:spcAft>
              <a:buSzPts val="1100"/>
              <a:buFont typeface="Arial"/>
              <a:buNone/>
            </a:pPr>
            <a:endParaRPr>
              <a:solidFill>
                <a:schemeClr val="dk1"/>
              </a:solidFill>
            </a:endParaRPr>
          </a:p>
          <a:p>
            <a:pPr marL="0" lvl="0" indent="0" algn="l" rtl="0">
              <a:lnSpc>
                <a:spcPct val="100000"/>
              </a:lnSpc>
              <a:spcBef>
                <a:spcPts val="0"/>
              </a:spcBef>
              <a:spcAft>
                <a:spcPts val="0"/>
              </a:spcAft>
              <a:buSzPts val="1100"/>
              <a:buFont typeface="Arial"/>
              <a:buNone/>
            </a:pPr>
            <a:r>
              <a:rPr lang="de-DE" b="1">
                <a:solidFill>
                  <a:schemeClr val="dk1"/>
                </a:solidFill>
              </a:rPr>
              <a:t>Aufgabe</a:t>
            </a:r>
            <a:endParaRPr>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a:solidFill>
                  <a:schemeClr val="dk1"/>
                </a:solidFill>
              </a:rPr>
              <a:t>Diskutieren Sie Vor- und Nachteile der verschiedenen Energieträger</a:t>
            </a:r>
            <a:endParaRPr>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a:solidFill>
                  <a:schemeClr val="dk1"/>
                </a:solidFill>
              </a:rPr>
              <a:t>Listen Sie Vor- und Nachteile von unterschiedlichen Typen von Wärmepumpen auf </a:t>
            </a:r>
            <a:r>
              <a:rPr lang="de-DE">
                <a:solidFill>
                  <a:schemeClr val="dk1"/>
                </a:solidFill>
                <a:latin typeface="Calibri"/>
                <a:ea typeface="Calibri"/>
                <a:cs typeface="Calibri"/>
                <a:sym typeface="Calibri"/>
              </a:rPr>
              <a:t>(</a:t>
            </a:r>
            <a:r>
              <a:rPr lang="de-DE" i="0" u="none" strike="noStrike">
                <a:solidFill>
                  <a:srgbClr val="000000"/>
                </a:solidFill>
                <a:latin typeface="Calibri"/>
                <a:ea typeface="Calibri"/>
                <a:cs typeface="Calibri"/>
                <a:sym typeface="Calibri"/>
              </a:rPr>
              <a:t>Luft-Wasser-Wärmepumpen, Luft-Luft-Wärmepumpen, Sole-Wasser-Wärmepumpen, Wasser-Wasser-Wärmepumpen).</a:t>
            </a:r>
            <a:endParaRPr>
              <a:solidFill>
                <a:schemeClr val="dk1"/>
              </a:solidFill>
              <a:latin typeface="Calibri"/>
              <a:ea typeface="Calibri"/>
              <a:cs typeface="Calibri"/>
              <a:sym typeface="Calibri"/>
            </a:endParaRPr>
          </a:p>
          <a:p>
            <a:pPr marL="330200" lvl="0" indent="-171450" algn="l" rtl="0">
              <a:lnSpc>
                <a:spcPct val="100000"/>
              </a:lnSpc>
              <a:spcBef>
                <a:spcPts val="0"/>
              </a:spcBef>
              <a:spcAft>
                <a:spcPts val="0"/>
              </a:spcAft>
              <a:buClr>
                <a:schemeClr val="dk1"/>
              </a:buClr>
              <a:buSzPts val="1100"/>
              <a:buFont typeface="Arial"/>
              <a:buChar char="•"/>
            </a:pPr>
            <a:r>
              <a:rPr lang="de-DE">
                <a:solidFill>
                  <a:schemeClr val="dk1"/>
                </a:solidFill>
              </a:rPr>
              <a:t>Was braucht es Ihrer Meinung nach, um das Ziel der Bundesregierung zu erreichen?</a:t>
            </a:r>
            <a:endParaRPr>
              <a:solidFill>
                <a:schemeClr val="dk1"/>
              </a:solidFill>
            </a:endParaRPr>
          </a:p>
          <a:p>
            <a:pPr marL="0" lvl="0" indent="0" algn="l" rtl="0">
              <a:lnSpc>
                <a:spcPct val="100000"/>
              </a:lnSpc>
              <a:spcBef>
                <a:spcPts val="0"/>
              </a:spcBef>
              <a:spcAft>
                <a:spcPts val="0"/>
              </a:spcAft>
              <a:buClr>
                <a:schemeClr val="dk1"/>
              </a:buClr>
              <a:buSzPts val="1400"/>
              <a:buNone/>
            </a:pPr>
            <a:endParaRPr>
              <a:solidFill>
                <a:schemeClr val="dk1"/>
              </a:solidFill>
            </a:endParaRPr>
          </a:p>
          <a:p>
            <a:pPr marL="0" lvl="0" indent="0" algn="l" rtl="0">
              <a:lnSpc>
                <a:spcPct val="100000"/>
              </a:lnSpc>
              <a:spcBef>
                <a:spcPts val="0"/>
              </a:spcBef>
              <a:spcAft>
                <a:spcPts val="0"/>
              </a:spcAft>
              <a:buSzPts val="1400"/>
              <a:buNone/>
            </a:pPr>
            <a:r>
              <a:rPr lang="de-DE" b="1">
                <a:solidFill>
                  <a:schemeClr val="dk1"/>
                </a:solidFill>
              </a:rPr>
              <a:t>Quelle</a:t>
            </a:r>
            <a:endParaRPr>
              <a:solidFill>
                <a:schemeClr val="dk1"/>
              </a:solidFill>
            </a:endParaRPr>
          </a:p>
          <a:p>
            <a:pPr marL="330200" lvl="0" indent="-171450" algn="l" rtl="0">
              <a:lnSpc>
                <a:spcPct val="100000"/>
              </a:lnSpc>
              <a:spcBef>
                <a:spcPts val="0"/>
              </a:spcBef>
              <a:spcAft>
                <a:spcPts val="0"/>
              </a:spcAft>
              <a:buSzPts val="1100"/>
              <a:buFont typeface="Arial"/>
              <a:buChar char="•"/>
            </a:pPr>
            <a:r>
              <a:rPr lang="de-DE" sz="1100">
                <a:solidFill>
                  <a:schemeClr val="dk1"/>
                </a:solidFill>
              </a:rPr>
              <a:t>Tagesschau (2022): 350.000 neue Wärmepumpen erwartet </a:t>
            </a:r>
            <a:r>
              <a:rPr lang="de-DE" sz="1100" u="sng">
                <a:solidFill>
                  <a:schemeClr val="dk1"/>
                </a:solidFill>
                <a:hlinkClick r:id="rId3">
                  <a:extLst>
                    <a:ext uri="{A12FA001-AC4F-418D-AE19-62706E023703}">
                      <ahyp:hlinkClr xmlns:ahyp="http://schemas.microsoft.com/office/drawing/2018/hyperlinkcolor" xmlns="" val="tx"/>
                    </a:ext>
                  </a:extLst>
                </a:hlinkClick>
              </a:rPr>
              <a:t>https://www.tagesschau.de/wirtschaft/technologie/waermepumpen-energie-heizen-101.html</a:t>
            </a:r>
            <a:r>
              <a:rPr lang="de-DE" sz="1100">
                <a:solidFill>
                  <a:schemeClr val="dk1"/>
                </a:solidFill>
              </a:rPr>
              <a:t> </a:t>
            </a:r>
            <a:endParaRPr sz="1100">
              <a:solidFill>
                <a:schemeClr val="dk1"/>
              </a:solidFill>
            </a:endParaRPr>
          </a:p>
          <a:p>
            <a:pPr marL="330200" lvl="0" indent="-171450" algn="l" rtl="0">
              <a:lnSpc>
                <a:spcPct val="100000"/>
              </a:lnSpc>
              <a:spcBef>
                <a:spcPts val="0"/>
              </a:spcBef>
              <a:spcAft>
                <a:spcPts val="0"/>
              </a:spcAft>
              <a:buSzPts val="1100"/>
              <a:buFont typeface="Arial"/>
              <a:buChar char="•"/>
            </a:pPr>
            <a:r>
              <a:rPr lang="de-DE" sz="1100">
                <a:solidFill>
                  <a:schemeClr val="dk1"/>
                </a:solidFill>
              </a:rPr>
              <a:t>UBA Umweltbundesamt (2022): Energieverbrauch für fossile und erneuerbare Wärme. Online: </a:t>
            </a:r>
            <a:r>
              <a:rPr lang="de-DE" sz="1100" u="sng">
                <a:solidFill>
                  <a:schemeClr val="dk1"/>
                </a:solidFill>
                <a:hlinkClick r:id="rId4">
                  <a:extLst>
                    <a:ext uri="{A12FA001-AC4F-418D-AE19-62706E023703}">
                      <ahyp:hlinkClr xmlns:ahyp="http://schemas.microsoft.com/office/drawing/2018/hyperlinkcolor" xmlns="" val="tx"/>
                    </a:ext>
                  </a:extLst>
                </a:hlinkClick>
              </a:rPr>
              <a:t>https://www.umweltbundesamt.de/daten/energie/energieverbrauch-fuer-fossile-erneuerbare-waerme</a:t>
            </a:r>
            <a:r>
              <a:rPr lang="de-DE" sz="1100">
                <a:solidFill>
                  <a:schemeClr val="dk1"/>
                </a:solidFill>
              </a:rPr>
              <a:t>   </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p:txBody>
      </p:sp>
      <p:sp>
        <p:nvSpPr>
          <p:cNvPr id="160" name="Google Shape;160;g206ad8a7381_0_2: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479424" y="3960000"/>
            <a:ext cx="6145213" cy="540355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Beschreibung</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0">
                <a:solidFill>
                  <a:schemeClr val="dk1"/>
                </a:solidFill>
                <a:latin typeface="Calibri"/>
                <a:ea typeface="Calibri"/>
                <a:cs typeface="Calibri"/>
                <a:sym typeface="Calibri"/>
              </a:rPr>
              <a:t>Die Verknüpfung von Strom, Wärme und Verkehr im Energiesystem der Zukunft.</a:t>
            </a:r>
            <a:endParaRPr/>
          </a:p>
          <a:p>
            <a:pPr marL="0" lvl="0" indent="0" algn="l" rtl="0">
              <a:lnSpc>
                <a:spcPct val="100000"/>
              </a:lnSpc>
              <a:spcBef>
                <a:spcPts val="0"/>
              </a:spcBef>
              <a:spcAft>
                <a:spcPts val="0"/>
              </a:spcAft>
              <a:buSzPts val="1400"/>
              <a:buNone/>
            </a:pPr>
            <a:r>
              <a:rPr lang="de-DE" b="0" i="0">
                <a:solidFill>
                  <a:srgbClr val="000000"/>
                </a:solidFill>
                <a:latin typeface="Calibri"/>
                <a:ea typeface="Calibri"/>
                <a:cs typeface="Calibri"/>
                <a:sym typeface="Calibri"/>
              </a:rPr>
              <a:t>Die Umstellung des Wärmesektors auf Erneuerbare Energien hinkt der Energiewende im Stromsektor schwer hinterher – dabei lässt sich beides nur gemeinsam lösen. </a:t>
            </a:r>
            <a:endParaRPr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b="0" i="0">
                <a:solidFill>
                  <a:srgbClr val="333333"/>
                </a:solidFill>
                <a:latin typeface="Calibri"/>
                <a:ea typeface="Calibri"/>
                <a:cs typeface="Calibri"/>
                <a:sym typeface="Calibri"/>
              </a:rPr>
              <a:t>Die Wärmeversorgung von morgen basiert auf dem Zusammenspiel verschiedener Technologien und Akteure; dazu kommen Maßnahmen zur Energieeffizienzsteigerung, die Nutzung von Abwärme und aller natürlich vorhandener Wärmequellen sowie Speicherung von Wärme – und nicht zuletzt eine effiziente Kopplung mit dem Stromsektor und dem Ausbau von Wärmenetzen. Kraft-Wärme-Kopplungs-Anlagen (KWK-Anlagen) sind effizient, weil sie neben Strom auch Wärme produzieren. Der eingesetzte Brennstoff – etwa Biomasse – wird damit effektiver und sparsamer verwendet</a:t>
            </a:r>
            <a:endParaRPr/>
          </a:p>
          <a:p>
            <a:pPr marL="0" lvl="0" indent="0" algn="l" rtl="0">
              <a:lnSpc>
                <a:spcPct val="100000"/>
              </a:lnSpc>
              <a:spcBef>
                <a:spcPts val="0"/>
              </a:spcBef>
              <a:spcAft>
                <a:spcPts val="0"/>
              </a:spcAft>
              <a:buSzPts val="1400"/>
              <a:buNone/>
            </a:pPr>
            <a:r>
              <a:rPr lang="de-DE">
                <a:solidFill>
                  <a:schemeClr val="dk1"/>
                </a:solidFill>
                <a:latin typeface="Calibri"/>
                <a:ea typeface="Calibri"/>
                <a:cs typeface="Calibri"/>
                <a:sym typeface="Calibri"/>
              </a:rPr>
              <a:t>Die Sektorenkopplung ermöglicht neben der Dekarbonisierung von Wärme und Verkehr zeitgleich eine Flexibilität für den Stromsektor, die dringend benötigt wird: Einige Erneuerbare Energien unterliegen wetterbedingt Schwankungen, manchmal produzieren sie mehr und ein anderes Mal weniger Strom, als gerade verbraucht wird. Dies führt dazu, dass teilweise sogar Strom aus Wind- und Solaranlagen abgeregelt wird und diese Klimaschutzpotenziale verschenkt werden. Daher ist es sinnvoll, in Zeiten mit viel Wind und Sonne den regional nicht nutzbaren bzw. nicht abtransportierbaren sauberen Strom mit Hilfe der Sektorenkopplung für Verkehr und Wärme zu nutzen. </a:t>
            </a:r>
            <a:endParaRPr>
              <a:solidFill>
                <a:schemeClr val="dk1"/>
              </a:solidFill>
            </a:endParaRPr>
          </a:p>
          <a:p>
            <a:pPr marL="0" lvl="0" indent="0" algn="l" rtl="0">
              <a:lnSpc>
                <a:spcPct val="100000"/>
              </a:lnSpc>
              <a:spcBef>
                <a:spcPts val="0"/>
              </a:spcBef>
              <a:spcAft>
                <a:spcPts val="0"/>
              </a:spcAft>
              <a:buSzPts val="1100"/>
              <a:buFont typeface="Arial"/>
              <a:buNone/>
            </a:pPr>
            <a:r>
              <a:rPr lang="de-DE" b="1">
                <a:solidFill>
                  <a:schemeClr val="dk1"/>
                </a:solidFill>
              </a:rPr>
              <a:t>Aufgabe</a:t>
            </a:r>
            <a:endParaRPr>
              <a:solidFill>
                <a:schemeClr val="dk1"/>
              </a:solidFill>
            </a:endParaRPr>
          </a:p>
          <a:p>
            <a:pPr marL="400050" lvl="0" indent="-285750" algn="l" rtl="0">
              <a:lnSpc>
                <a:spcPct val="100000"/>
              </a:lnSpc>
              <a:spcBef>
                <a:spcPts val="0"/>
              </a:spcBef>
              <a:spcAft>
                <a:spcPts val="0"/>
              </a:spcAft>
              <a:buClr>
                <a:srgbClr val="941651"/>
              </a:buClr>
              <a:buSzPts val="1440"/>
              <a:buFont typeface="Arial"/>
              <a:buChar char="•"/>
            </a:pPr>
            <a:r>
              <a:rPr lang="de-DE">
                <a:solidFill>
                  <a:srgbClr val="C00000"/>
                </a:solidFill>
              </a:rPr>
              <a:t>Diskutieren Sie die wesentlichen Änderungen der Sektorenkopplung im Vergleich zur herkömmlichen Energieversorgung</a:t>
            </a:r>
            <a:endParaRPr/>
          </a:p>
          <a:p>
            <a:pPr marL="400050" marR="0" lvl="0" indent="-285750" algn="l" rtl="0">
              <a:lnSpc>
                <a:spcPct val="100000"/>
              </a:lnSpc>
              <a:spcBef>
                <a:spcPts val="0"/>
              </a:spcBef>
              <a:spcAft>
                <a:spcPts val="0"/>
              </a:spcAft>
              <a:buClr>
                <a:srgbClr val="941651"/>
              </a:buClr>
              <a:buSzPts val="1440"/>
              <a:buFont typeface="Arial"/>
              <a:buChar char="•"/>
            </a:pPr>
            <a:r>
              <a:rPr lang="de-DE">
                <a:solidFill>
                  <a:srgbClr val="C00000"/>
                </a:solidFill>
              </a:rPr>
              <a:t>Listen Sie Vorteile auf, die sich durch die Sektorenkopplung ergeben </a:t>
            </a:r>
            <a:endParaRPr/>
          </a:p>
          <a:p>
            <a:pPr marL="400050" marR="0" lvl="0" indent="-285750" algn="l" rtl="0">
              <a:lnSpc>
                <a:spcPct val="100000"/>
              </a:lnSpc>
              <a:spcBef>
                <a:spcPts val="0"/>
              </a:spcBef>
              <a:spcAft>
                <a:spcPts val="0"/>
              </a:spcAft>
              <a:buClr>
                <a:srgbClr val="941651"/>
              </a:buClr>
              <a:buSzPts val="1440"/>
              <a:buFont typeface="Arial"/>
              <a:buChar char="•"/>
            </a:pPr>
            <a:r>
              <a:rPr lang="de-DE">
                <a:solidFill>
                  <a:srgbClr val="C00000"/>
                </a:solidFill>
              </a:rPr>
              <a:t>Welche Maßnahmen kann die Bundesregierung zur Beschleunigung unternehmen?</a:t>
            </a:r>
            <a:endParaRPr/>
          </a:p>
          <a:p>
            <a:pPr marL="0" lvl="0" indent="0" algn="l" rtl="0">
              <a:lnSpc>
                <a:spcPct val="100000"/>
              </a:lnSpc>
              <a:spcBef>
                <a:spcPts val="0"/>
              </a:spcBef>
              <a:spcAft>
                <a:spcPts val="0"/>
              </a:spcAft>
              <a:buSzPts val="1400"/>
              <a:buNone/>
            </a:pPr>
            <a:r>
              <a:rPr lang="de-DE" b="1">
                <a:solidFill>
                  <a:schemeClr val="dk1"/>
                </a:solidFill>
              </a:rPr>
              <a:t>Quelle</a:t>
            </a:r>
            <a:endParaRPr>
              <a:solidFill>
                <a:schemeClr val="dk1"/>
              </a:solidFill>
            </a:endParaRPr>
          </a:p>
          <a:p>
            <a:pPr marL="330200" lvl="0" indent="-171450" algn="l" rtl="0">
              <a:lnSpc>
                <a:spcPct val="100000"/>
              </a:lnSpc>
              <a:spcBef>
                <a:spcPts val="0"/>
              </a:spcBef>
              <a:spcAft>
                <a:spcPts val="0"/>
              </a:spcAft>
              <a:buSzPts val="1100"/>
              <a:buFont typeface="Arial"/>
              <a:buChar char="•"/>
            </a:pPr>
            <a:r>
              <a:rPr lang="de-DE" sz="1100">
                <a:solidFill>
                  <a:schemeClr val="dk1"/>
                </a:solidFill>
              </a:rPr>
              <a:t>SUNNY, SMA Corporate Blog (2023). Online:</a:t>
            </a:r>
            <a:br>
              <a:rPr lang="de-DE" sz="1100">
                <a:solidFill>
                  <a:schemeClr val="dk1"/>
                </a:solidFill>
              </a:rPr>
            </a:br>
            <a:r>
              <a:rPr lang="de-DE" sz="1100" u="sng">
                <a:solidFill>
                  <a:schemeClr val="dk1"/>
                </a:solidFill>
                <a:hlinkClick r:id="rId3">
                  <a:extLst>
                    <a:ext uri="{A12FA001-AC4F-418D-AE19-62706E023703}">
                      <ahyp:hlinkClr xmlns:ahyp="http://schemas.microsoft.com/office/drawing/2018/hyperlinkcolor" xmlns="" val="tx"/>
                    </a:ext>
                  </a:extLst>
                </a:hlinkClick>
              </a:rPr>
              <a:t>https://www.sma-sunny.com/5-gruende-warum-sektorenkopplung-wichtig-ist/</a:t>
            </a:r>
            <a:endParaRPr sz="1100">
              <a:solidFill>
                <a:schemeClr val="dk1"/>
              </a:solidFill>
            </a:endParaRPr>
          </a:p>
          <a:p>
            <a:pPr marL="330200" lvl="0" indent="-171450" algn="l" rtl="0">
              <a:lnSpc>
                <a:spcPct val="100000"/>
              </a:lnSpc>
              <a:spcBef>
                <a:spcPts val="0"/>
              </a:spcBef>
              <a:spcAft>
                <a:spcPts val="0"/>
              </a:spcAft>
              <a:buSzPts val="1100"/>
              <a:buFont typeface="Arial"/>
              <a:buChar char="•"/>
            </a:pPr>
            <a:r>
              <a:rPr lang="de-DE" sz="1100" b="0" i="0">
                <a:solidFill>
                  <a:srgbClr val="444444"/>
                </a:solidFill>
                <a:latin typeface="Calibri"/>
                <a:ea typeface="Calibri"/>
                <a:cs typeface="Calibri"/>
                <a:sym typeface="Calibri"/>
              </a:rPr>
              <a:t>Die Agentur für Erneuerbare Energien e.V. (AEE) (2023). Online:</a:t>
            </a:r>
            <a:br>
              <a:rPr lang="de-DE" sz="1100" b="0" i="0">
                <a:solidFill>
                  <a:srgbClr val="444444"/>
                </a:solidFill>
                <a:latin typeface="Calibri"/>
                <a:ea typeface="Calibri"/>
                <a:cs typeface="Calibri"/>
                <a:sym typeface="Calibri"/>
              </a:rPr>
            </a:br>
            <a:r>
              <a:rPr lang="de-DE" sz="1100" u="sng">
                <a:solidFill>
                  <a:schemeClr val="dk1"/>
                </a:solidFill>
                <a:hlinkClick r:id="rId4">
                  <a:extLst>
                    <a:ext uri="{A12FA001-AC4F-418D-AE19-62706E023703}">
                      <ahyp:hlinkClr xmlns:ahyp="http://schemas.microsoft.com/office/drawing/2018/hyperlinkcolor" xmlns="" val="tx"/>
                    </a:ext>
                  </a:extLst>
                </a:hlinkClick>
              </a:rPr>
              <a:t>https://www.unendlich-viel-energie.de/projekte/forum-synergiewende/grafiken-filme/aee-grafiken-zur-sektorenkopplung</a:t>
            </a:r>
            <a:r>
              <a:rPr lang="de-DE" sz="1100">
                <a:solidFill>
                  <a:schemeClr val="dk1"/>
                </a:solidFill>
              </a:rPr>
              <a:t>    </a:t>
            </a:r>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p:txBody>
      </p:sp>
      <p:sp>
        <p:nvSpPr>
          <p:cNvPr id="173" name="Google Shape;173;p4: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479424" y="3960000"/>
            <a:ext cx="6145213" cy="540355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Beschreibung</a:t>
            </a:r>
            <a:endParaRPr/>
          </a:p>
          <a:p>
            <a:pPr marL="0" lvl="0" indent="0" algn="l" rtl="0">
              <a:lnSpc>
                <a:spcPct val="100000"/>
              </a:lnSpc>
              <a:spcBef>
                <a:spcPts val="0"/>
              </a:spcBef>
              <a:spcAft>
                <a:spcPts val="0"/>
              </a:spcAft>
              <a:buSzPts val="1400"/>
              <a:buNone/>
            </a:pPr>
            <a:r>
              <a:rPr lang="de-DE" b="1" i="0">
                <a:solidFill>
                  <a:srgbClr val="444444"/>
                </a:solidFill>
                <a:latin typeface="Calibri"/>
                <a:ea typeface="Calibri"/>
                <a:cs typeface="Calibri"/>
                <a:sym typeface="Calibri"/>
              </a:rPr>
              <a:t>Große Wärmespeicher sind zentraler Baustein einer flexiblen Strom- und Wärmeversorgung der Zukunft.</a:t>
            </a:r>
            <a:endParaRPr/>
          </a:p>
          <a:p>
            <a:pPr marL="0" lvl="0" indent="0" algn="l" rtl="0">
              <a:lnSpc>
                <a:spcPct val="100000"/>
              </a:lnSpc>
              <a:spcBef>
                <a:spcPts val="0"/>
              </a:spcBef>
              <a:spcAft>
                <a:spcPts val="0"/>
              </a:spcAft>
              <a:buSzPts val="1400"/>
              <a:buNone/>
            </a:pPr>
            <a:r>
              <a:rPr lang="de-DE">
                <a:solidFill>
                  <a:schemeClr val="dk1"/>
                </a:solidFill>
                <a:latin typeface="Calibri"/>
                <a:ea typeface="Calibri"/>
                <a:cs typeface="Calibri"/>
                <a:sym typeface="Calibri"/>
              </a:rPr>
              <a:t>Nicht nur die Speicherung von Strom, sondern auch von Wärme ist eine der Schlüsselfragen der Energiewende. Insbesondere große Speicherlösungen sind zentrale Bausteine effizienter und klimafreundlicher Wärmenetze auf Basis von Erneuerbaren Energien. Auch für die zunehmende Integration von Strom- und Wärmesektor im Zuge der Energiewende sind Wärmespeicher unverzichtbar.</a:t>
            </a:r>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Technologisch unterscheidet man Energiespeicher</a:t>
            </a:r>
            <a:r>
              <a:rPr lang="de-DE">
                <a:latin typeface="Calibri"/>
                <a:ea typeface="Calibri"/>
                <a:cs typeface="Calibri"/>
                <a:sym typeface="Calibri"/>
              </a:rPr>
              <a:t> in:</a:t>
            </a:r>
            <a:endParaRPr/>
          </a:p>
          <a:p>
            <a:pPr marL="457200" lvl="0" indent="-228600" algn="l" rtl="0">
              <a:lnSpc>
                <a:spcPct val="100000"/>
              </a:lnSpc>
              <a:spcBef>
                <a:spcPts val="0"/>
              </a:spcBef>
              <a:spcAft>
                <a:spcPts val="0"/>
              </a:spcAft>
              <a:buSzPts val="1400"/>
              <a:buFont typeface="Arial"/>
              <a:buChar char="•"/>
            </a:pPr>
            <a:r>
              <a:rPr lang="de-DE">
                <a:latin typeface="Calibri"/>
                <a:ea typeface="Calibri"/>
                <a:cs typeface="Calibri"/>
                <a:sym typeface="Calibri"/>
              </a:rPr>
              <a:t>mechanische Energiespeicher</a:t>
            </a:r>
            <a:endParaRPr/>
          </a:p>
          <a:p>
            <a:pPr marL="457200" lvl="0" indent="-228600" algn="l" rtl="0">
              <a:lnSpc>
                <a:spcPct val="100000"/>
              </a:lnSpc>
              <a:spcBef>
                <a:spcPts val="0"/>
              </a:spcBef>
              <a:spcAft>
                <a:spcPts val="0"/>
              </a:spcAft>
              <a:buSzPts val="1400"/>
              <a:buFont typeface="Arial"/>
              <a:buChar char="•"/>
            </a:pPr>
            <a:r>
              <a:rPr lang="de-DE">
                <a:latin typeface="Calibri"/>
                <a:ea typeface="Calibri"/>
                <a:cs typeface="Calibri"/>
                <a:sym typeface="Calibri"/>
              </a:rPr>
              <a:t>chemische Energiespeicher</a:t>
            </a:r>
            <a:endParaRPr/>
          </a:p>
          <a:p>
            <a:pPr marL="457200" lvl="0" indent="-228600" algn="l" rtl="0">
              <a:lnSpc>
                <a:spcPct val="100000"/>
              </a:lnSpc>
              <a:spcBef>
                <a:spcPts val="0"/>
              </a:spcBef>
              <a:spcAft>
                <a:spcPts val="0"/>
              </a:spcAft>
              <a:buSzPts val="1400"/>
              <a:buFont typeface="Arial"/>
              <a:buChar char="•"/>
            </a:pPr>
            <a:r>
              <a:rPr lang="de-DE">
                <a:latin typeface="Calibri"/>
                <a:ea typeface="Calibri"/>
                <a:cs typeface="Calibri"/>
                <a:sym typeface="Calibri"/>
              </a:rPr>
              <a:t>elektrochemische Energiespeicher</a:t>
            </a:r>
            <a:endParaRPr/>
          </a:p>
          <a:p>
            <a:pPr marL="457200" lvl="0" indent="-228600" algn="l" rtl="0">
              <a:lnSpc>
                <a:spcPct val="100000"/>
              </a:lnSpc>
              <a:spcBef>
                <a:spcPts val="0"/>
              </a:spcBef>
              <a:spcAft>
                <a:spcPts val="0"/>
              </a:spcAft>
              <a:buSzPts val="1400"/>
              <a:buFont typeface="Arial"/>
              <a:buChar char="•"/>
            </a:pPr>
            <a:r>
              <a:rPr lang="de-DE">
                <a:latin typeface="Calibri"/>
                <a:ea typeface="Calibri"/>
                <a:cs typeface="Calibri"/>
                <a:sym typeface="Calibri"/>
              </a:rPr>
              <a:t>elektrische Energiespeicher</a:t>
            </a:r>
            <a:endParaRPr/>
          </a:p>
          <a:p>
            <a:pPr marL="457200" lvl="0" indent="-228600" algn="l" rtl="0">
              <a:lnSpc>
                <a:spcPct val="100000"/>
              </a:lnSpc>
              <a:spcBef>
                <a:spcPts val="0"/>
              </a:spcBef>
              <a:spcAft>
                <a:spcPts val="0"/>
              </a:spcAft>
              <a:buSzPts val="1400"/>
              <a:buFont typeface="Arial"/>
              <a:buChar char="•"/>
            </a:pPr>
            <a:r>
              <a:rPr lang="de-DE">
                <a:latin typeface="Calibri"/>
                <a:ea typeface="Calibri"/>
                <a:cs typeface="Calibri"/>
                <a:sym typeface="Calibri"/>
              </a:rPr>
              <a:t>thermische Energiespeicher </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b="1">
                <a:solidFill>
                  <a:schemeClr val="dk1"/>
                </a:solidFill>
                <a:latin typeface="Calibri"/>
                <a:ea typeface="Calibri"/>
                <a:cs typeface="Calibri"/>
                <a:sym typeface="Calibri"/>
              </a:rPr>
              <a:t>Aufgabe</a:t>
            </a:r>
            <a:endParaRPr>
              <a:solidFill>
                <a:schemeClr val="dk1"/>
              </a:solidFill>
              <a:latin typeface="Calibri"/>
              <a:ea typeface="Calibri"/>
              <a:cs typeface="Calibri"/>
              <a:sym typeface="Calibri"/>
            </a:endParaRPr>
          </a:p>
          <a:p>
            <a:pPr marL="400050" lvl="0" indent="-285750" algn="l" rtl="0">
              <a:lnSpc>
                <a:spcPct val="100000"/>
              </a:lnSpc>
              <a:spcBef>
                <a:spcPts val="0"/>
              </a:spcBef>
              <a:spcAft>
                <a:spcPts val="0"/>
              </a:spcAft>
              <a:buClr>
                <a:srgbClr val="941651"/>
              </a:buClr>
              <a:buSzPts val="1440"/>
              <a:buFont typeface="Arial"/>
              <a:buChar char="•"/>
            </a:pPr>
            <a:r>
              <a:rPr lang="de-DE">
                <a:solidFill>
                  <a:srgbClr val="C00000"/>
                </a:solidFill>
                <a:latin typeface="Calibri"/>
                <a:ea typeface="Calibri"/>
                <a:cs typeface="Calibri"/>
                <a:sym typeface="Calibri"/>
              </a:rPr>
              <a:t>Diskutieren Sie die Bedeutung von Speicherlösungen mit Blick auf eine zukunftsfähige Energieversorgung</a:t>
            </a:r>
            <a:endParaRPr/>
          </a:p>
          <a:p>
            <a:pPr marL="400050" marR="0" lvl="0" indent="-285750" algn="l" rtl="0">
              <a:lnSpc>
                <a:spcPct val="100000"/>
              </a:lnSpc>
              <a:spcBef>
                <a:spcPts val="0"/>
              </a:spcBef>
              <a:spcAft>
                <a:spcPts val="0"/>
              </a:spcAft>
              <a:buClr>
                <a:srgbClr val="941651"/>
              </a:buClr>
              <a:buSzPts val="1440"/>
              <a:buFont typeface="Arial"/>
              <a:buChar char="•"/>
            </a:pPr>
            <a:r>
              <a:rPr lang="de-DE">
                <a:solidFill>
                  <a:srgbClr val="C00000"/>
                </a:solidFill>
                <a:latin typeface="Calibri"/>
                <a:ea typeface="Calibri"/>
                <a:cs typeface="Calibri"/>
                <a:sym typeface="Calibri"/>
              </a:rPr>
              <a:t>Listen Sie verschiedene Varianten der Speicherung auf</a:t>
            </a:r>
            <a:endParaRPr/>
          </a:p>
          <a:p>
            <a:pPr marL="400050" marR="0" lvl="0" indent="-285750" algn="l" rtl="0">
              <a:lnSpc>
                <a:spcPct val="100000"/>
              </a:lnSpc>
              <a:spcBef>
                <a:spcPts val="0"/>
              </a:spcBef>
              <a:spcAft>
                <a:spcPts val="0"/>
              </a:spcAft>
              <a:buClr>
                <a:srgbClr val="941651"/>
              </a:buClr>
              <a:buSzPts val="1440"/>
              <a:buFont typeface="Arial"/>
              <a:buChar char="•"/>
            </a:pPr>
            <a:r>
              <a:rPr lang="de-DE">
                <a:solidFill>
                  <a:srgbClr val="C00000"/>
                </a:solidFill>
                <a:latin typeface="Calibri"/>
                <a:ea typeface="Calibri"/>
                <a:cs typeface="Calibri"/>
                <a:sym typeface="Calibri"/>
              </a:rPr>
              <a:t>Welche Möglichkeiten der Speicherung ergeben sich in Ihrem Arbeitsumfeld?</a:t>
            </a:r>
            <a:endParaRPr/>
          </a:p>
          <a:p>
            <a:pPr marL="0" lvl="0" indent="0" algn="l" rtl="0">
              <a:lnSpc>
                <a:spcPct val="100000"/>
              </a:lnSpc>
              <a:spcBef>
                <a:spcPts val="0"/>
              </a:spcBef>
              <a:spcAft>
                <a:spcPts val="0"/>
              </a:spcAft>
              <a:buSzPts val="1400"/>
              <a:buNone/>
            </a:pPr>
            <a:r>
              <a:rPr lang="de-DE" b="1">
                <a:solidFill>
                  <a:schemeClr val="dk1"/>
                </a:solidFill>
                <a:latin typeface="Calibri"/>
                <a:ea typeface="Calibri"/>
                <a:cs typeface="Calibri"/>
                <a:sym typeface="Calibri"/>
              </a:rPr>
              <a:t>Quelle</a:t>
            </a:r>
            <a:endParaRPr>
              <a:solidFill>
                <a:schemeClr val="dk1"/>
              </a:solidFill>
              <a:latin typeface="Calibri"/>
              <a:ea typeface="Calibri"/>
              <a:cs typeface="Calibri"/>
              <a:sym typeface="Calibri"/>
            </a:endParaRPr>
          </a:p>
          <a:p>
            <a:pPr marL="330200" lvl="0" indent="-171450" algn="l" rtl="0">
              <a:lnSpc>
                <a:spcPct val="100000"/>
              </a:lnSpc>
              <a:spcBef>
                <a:spcPts val="0"/>
              </a:spcBef>
              <a:spcAft>
                <a:spcPts val="0"/>
              </a:spcAft>
              <a:buSzPts val="1100"/>
              <a:buFont typeface="Arial"/>
              <a:buChar char="•"/>
            </a:pPr>
            <a:r>
              <a:rPr lang="de-DE" sz="1100" b="0" i="0">
                <a:solidFill>
                  <a:srgbClr val="444444"/>
                </a:solidFill>
                <a:latin typeface="Calibri"/>
                <a:ea typeface="Calibri"/>
                <a:cs typeface="Calibri"/>
                <a:sym typeface="Calibri"/>
              </a:rPr>
              <a:t>Die Agentur für Erneuerbare Energien e.V. (AEE) (2023). Online:</a:t>
            </a: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r>
            <a:b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br>
            <a:r>
              <a:rPr lang="de-DE"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https://www.unendlich-viel-energie.de/mediathek/grafiken/grafik-dossier-waermespeicher</a:t>
            </a:r>
            <a:endParaRPr sz="1100" b="0" i="0" u="none" strike="noStrike" cap="none">
              <a:solidFill>
                <a:schemeClr val="dk1"/>
              </a:solidFill>
              <a:latin typeface="Calibri"/>
              <a:ea typeface="Calibri"/>
              <a:cs typeface="Calibri"/>
              <a:sym typeface="Calibri"/>
            </a:endParaRPr>
          </a:p>
          <a:p>
            <a:pPr marL="330200" lvl="0" indent="-171450" algn="l" rtl="0">
              <a:lnSpc>
                <a:spcPct val="100000"/>
              </a:lnSpc>
              <a:spcBef>
                <a:spcPts val="0"/>
              </a:spcBef>
              <a:spcAft>
                <a:spcPts val="0"/>
              </a:spcAft>
              <a:buSzPts val="1100"/>
              <a:buFont typeface="Arial"/>
              <a:buChar char="•"/>
            </a:pPr>
            <a:r>
              <a:rPr lang="de-DE" sz="1100" i="0" u="none" strike="noStrike">
                <a:solidFill>
                  <a:srgbClr val="000000"/>
                </a:solidFill>
                <a:latin typeface="Calibri"/>
                <a:ea typeface="Calibri"/>
                <a:cs typeface="Calibri"/>
                <a:sym typeface="Calibri"/>
              </a:rPr>
              <a:t>Energie-Experten (2021). </a:t>
            </a:r>
            <a:r>
              <a:rPr lang="de-DE" sz="1100"/>
              <a:t>Energiespeicher-Technologien im Überblick. </a:t>
            </a:r>
            <a:r>
              <a:rPr lang="de-DE" sz="1100" i="0" u="none" strike="noStrike">
                <a:solidFill>
                  <a:srgbClr val="000000"/>
                </a:solidFill>
                <a:latin typeface="Calibri"/>
                <a:ea typeface="Calibri"/>
                <a:cs typeface="Calibri"/>
                <a:sym typeface="Calibri"/>
              </a:rPr>
              <a:t>Online:</a:t>
            </a:r>
            <a:r>
              <a:rPr lang="de-DE"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r>
            <a:br>
              <a:rPr lang="de-DE"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br>
            <a:r>
              <a:rPr lang="de-DE" sz="11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https://www.energie-experten.org/erneuerbare-energien/oekostrom/energiespeicher</a:t>
            </a:r>
            <a:endParaRPr sz="1100">
              <a:solidFill>
                <a:schemeClr val="dk1"/>
              </a:solidFill>
              <a:latin typeface="Calibri"/>
              <a:ea typeface="Calibri"/>
              <a:cs typeface="Calibri"/>
              <a:sym typeface="Calibri"/>
            </a:endParaRPr>
          </a:p>
          <a:p>
            <a:pPr marL="330200" lvl="0" indent="-101600" algn="l" rtl="0">
              <a:lnSpc>
                <a:spcPct val="100000"/>
              </a:lnSpc>
              <a:spcBef>
                <a:spcPts val="0"/>
              </a:spcBef>
              <a:spcAft>
                <a:spcPts val="0"/>
              </a:spcAft>
              <a:buSzPts val="1100"/>
              <a:buFont typeface="Arial"/>
              <a:buNone/>
            </a:pPr>
            <a:endParaRPr sz="1100" b="0" i="0" u="none" strike="noStrike" cap="none">
              <a:solidFill>
                <a:schemeClr val="dk1"/>
              </a:solidFill>
              <a:latin typeface="Calibri"/>
              <a:ea typeface="Calibri"/>
              <a:cs typeface="Calibri"/>
              <a:sym typeface="Calibri"/>
            </a:endParaRPr>
          </a:p>
          <a:p>
            <a:pPr marL="330200" lvl="0" indent="-101600" algn="l" rtl="0">
              <a:lnSpc>
                <a:spcPct val="100000"/>
              </a:lnSpc>
              <a:spcBef>
                <a:spcPts val="0"/>
              </a:spcBef>
              <a:spcAft>
                <a:spcPts val="0"/>
              </a:spcAft>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a:solidFill>
                <a:schemeClr val="dk1"/>
              </a:solidFill>
            </a:endParaRPr>
          </a:p>
        </p:txBody>
      </p:sp>
      <p:sp>
        <p:nvSpPr>
          <p:cNvPr id="186" name="Google Shape;186;p5: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d728c74042_0_26:notes"/>
          <p:cNvSpPr>
            <a:spLocks noGrp="1" noRot="1" noChangeAspect="1"/>
          </p:cNvSpPr>
          <p:nvPr>
            <p:ph type="sldImg" idx="2"/>
          </p:nvPr>
        </p:nvSpPr>
        <p:spPr>
          <a:xfrm>
            <a:off x="479425" y="2873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d728c74042_0_26:notes"/>
          <p:cNvSpPr txBox="1">
            <a:spLocks noGrp="1"/>
          </p:cNvSpPr>
          <p:nvPr>
            <p:ph type="body" idx="1"/>
          </p:nvPr>
        </p:nvSpPr>
        <p:spPr>
          <a:xfrm>
            <a:off x="479425" y="3959999"/>
            <a:ext cx="6145212" cy="5987275"/>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b="1">
                <a:solidFill>
                  <a:schemeClr val="dk1"/>
                </a:solidFill>
              </a:rPr>
              <a:t>Beschreibung</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de-DE">
                <a:solidFill>
                  <a:schemeClr val="dk1"/>
                </a:solidFill>
              </a:rPr>
              <a:t>Sind die bestehenden Anlagen älter, liegt im Austausch häufig ein großes Einsparpotential (VDI Zentrum Ressourceneffizienz o.J.).  In Deutschland trifft das auf einen großen Anteil der derzeit genutzten Heizungen  zu, vor allem bei Heizungen, die noch fossile Brennstoffe nutzen: mehr als ein Drittel der Gas- und rund die Hälfte der Ölheizungen in Deutschland sind älter als 20 Jahre. </a:t>
            </a:r>
            <a:endParaRPr>
              <a:solidFill>
                <a:schemeClr val="dk1"/>
              </a:solidFill>
            </a:endParaRPr>
          </a:p>
          <a:p>
            <a:pPr marL="0" lvl="0" indent="0" algn="l" rtl="0">
              <a:lnSpc>
                <a:spcPct val="100000"/>
              </a:lnSpc>
              <a:spcBef>
                <a:spcPts val="400"/>
              </a:spcBef>
              <a:spcAft>
                <a:spcPts val="0"/>
              </a:spcAft>
              <a:buClr>
                <a:schemeClr val="dk1"/>
              </a:buClr>
              <a:buSzPts val="1100"/>
              <a:buFont typeface="Arial"/>
              <a:buNone/>
            </a:pPr>
            <a:r>
              <a:rPr lang="de-DE">
                <a:solidFill>
                  <a:schemeClr val="dk1"/>
                </a:solidFill>
              </a:rPr>
              <a:t>Zu einer effizienten Nutzung und Energieeinsparung trägt auch die Optimierung von bestehenden Anlagen bei. Hier sind regelmäßige Wartung, optimierte Einstellungen,  und gegebenenfalls Austausch von Anlagenteilen durch modernere Bestandteile wichtig (VDI Zentrum Ressourceneffizienz o.J.). </a:t>
            </a:r>
            <a:endParaRPr>
              <a:solidFill>
                <a:schemeClr val="dk1"/>
              </a:solidFill>
            </a:endParaRPr>
          </a:p>
          <a:p>
            <a:pPr marL="0" lvl="0" indent="0" algn="l" rtl="0">
              <a:lnSpc>
                <a:spcPct val="100000"/>
              </a:lnSpc>
              <a:spcBef>
                <a:spcPts val="400"/>
              </a:spcBef>
              <a:spcAft>
                <a:spcPts val="0"/>
              </a:spcAft>
              <a:buSzPts val="1400"/>
              <a:buNone/>
            </a:pPr>
            <a:r>
              <a:rPr lang="de-DE">
                <a:solidFill>
                  <a:schemeClr val="dk1"/>
                </a:solidFill>
              </a:rPr>
              <a:t>Im Falle eines ambitionierten Ausbaus von Gebäudeautomation in den kommenden Jahren, können allein durch die Reduktion der Energiebedarfs für Wärme und Strom durch Automation im Jahr 2030 bis zu 10,1 Millionen Tonnen weniger CO2 im Gebäudesektor ausgestoßen werden (Bitkom 2021).</a:t>
            </a:r>
            <a:endParaRPr>
              <a:solidFill>
                <a:schemeClr val="dk1"/>
              </a:solidFill>
            </a:endParaRPr>
          </a:p>
          <a:p>
            <a:pPr marL="0" lvl="0" indent="0" algn="l" rtl="0">
              <a:lnSpc>
                <a:spcPct val="100000"/>
              </a:lnSpc>
              <a:spcBef>
                <a:spcPts val="0"/>
              </a:spcBef>
              <a:spcAft>
                <a:spcPts val="0"/>
              </a:spcAft>
              <a:buSzPts val="1100"/>
              <a:buFont typeface="Arial"/>
              <a:buNone/>
            </a:pPr>
            <a:endParaRPr>
              <a:solidFill>
                <a:schemeClr val="dk1"/>
              </a:solidFill>
            </a:endParaRPr>
          </a:p>
          <a:p>
            <a:pPr marL="0" lvl="0" indent="0" algn="l" rtl="0">
              <a:lnSpc>
                <a:spcPct val="100000"/>
              </a:lnSpc>
              <a:spcBef>
                <a:spcPts val="0"/>
              </a:spcBef>
              <a:spcAft>
                <a:spcPts val="0"/>
              </a:spcAft>
              <a:buSzPts val="1100"/>
              <a:buFont typeface="Arial"/>
              <a:buNone/>
            </a:pPr>
            <a:r>
              <a:rPr lang="de-DE" b="1">
                <a:solidFill>
                  <a:schemeClr val="dk1"/>
                </a:solidFill>
              </a:rPr>
              <a:t>Aufgaben</a:t>
            </a:r>
            <a:endParaRPr>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a:solidFill>
                  <a:schemeClr val="dk1"/>
                </a:solidFill>
              </a:rPr>
              <a:t>Erstellen Sie eine Liste mit Anlagenparametern, die häufig ineffizient eingestellt sind.</a:t>
            </a:r>
            <a:endParaRPr>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a:solidFill>
                  <a:schemeClr val="dk1"/>
                </a:solidFill>
              </a:rPr>
              <a:t>Wie können Sie in Ihrem Beruf zu einem effizienten Nutzungsverhalten beitragen?</a:t>
            </a:r>
            <a:endParaRPr>
              <a:solidFill>
                <a:schemeClr val="dk1"/>
              </a:solidFill>
            </a:endParaRPr>
          </a:p>
          <a:p>
            <a:pPr marL="330200" lvl="0" indent="-171450" algn="l" rtl="0">
              <a:lnSpc>
                <a:spcPct val="100000"/>
              </a:lnSpc>
              <a:spcBef>
                <a:spcPts val="0"/>
              </a:spcBef>
              <a:spcAft>
                <a:spcPts val="0"/>
              </a:spcAft>
              <a:buClr>
                <a:schemeClr val="dk1"/>
              </a:buClr>
              <a:buSzPts val="1100"/>
              <a:buFont typeface="Arial"/>
              <a:buChar char="•"/>
            </a:pPr>
            <a:r>
              <a:rPr lang="de-DE">
                <a:solidFill>
                  <a:schemeClr val="dk1"/>
                </a:solidFill>
              </a:rPr>
              <a:t>Ermitteln Sie die CO₂-Emissionen bei unterschiedlichen Raumtemperaturen u.Ä. für verschiedene Energieträger mit dem Rechner auf der Website: https://uba.co2-rechner.de/de_DE/living-hs</a:t>
            </a: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r>
              <a:rPr lang="de-DE" b="1">
                <a:solidFill>
                  <a:schemeClr val="dk1"/>
                </a:solidFill>
              </a:rPr>
              <a:t>Quellen</a:t>
            </a:r>
            <a:endParaRPr>
              <a:solidFill>
                <a:schemeClr val="dk1"/>
              </a:solidFill>
            </a:endParaRPr>
          </a:p>
          <a:p>
            <a:pPr marL="330200" lvl="0" indent="-171450" algn="l" rtl="0">
              <a:lnSpc>
                <a:spcPct val="100000"/>
              </a:lnSpc>
              <a:spcBef>
                <a:spcPts val="0"/>
              </a:spcBef>
              <a:spcAft>
                <a:spcPts val="0"/>
              </a:spcAft>
              <a:buSzPts val="1100"/>
              <a:buFont typeface="Arial"/>
              <a:buChar char="•"/>
            </a:pPr>
            <a:r>
              <a:rPr lang="de-DE" sz="1100">
                <a:solidFill>
                  <a:schemeClr val="dk1"/>
                </a:solidFill>
              </a:rPr>
              <a:t>Bitkom (Hrsg.) (2021): Klimaschutz und Energieeffizienz durch digitale Gebäudetechnologien </a:t>
            </a:r>
            <a:r>
              <a:rPr lang="de-DE" sz="1100" u="sng">
                <a:solidFill>
                  <a:schemeClr val="dk1"/>
                </a:solidFill>
                <a:hlinkClick r:id="rId3">
                  <a:extLst>
                    <a:ext uri="{A12FA001-AC4F-418D-AE19-62706E023703}">
                      <ahyp:hlinkClr xmlns:ahyp="http://schemas.microsoft.com/office/drawing/2018/hyperlinkcolor" xmlns="" val="tx"/>
                    </a:ext>
                  </a:extLst>
                </a:hlinkClick>
              </a:rPr>
              <a:t>https://www.bitkom.org/sites/main/files/2021-11/211111_st_klimaschutz-und-energieeffizienz.pdf</a:t>
            </a:r>
            <a:r>
              <a:rPr lang="de-DE" sz="1100">
                <a:solidFill>
                  <a:schemeClr val="dk1"/>
                </a:solidFill>
              </a:rPr>
              <a:t> </a:t>
            </a:r>
            <a:endParaRPr sz="1100">
              <a:solidFill>
                <a:schemeClr val="dk1"/>
              </a:solidFill>
            </a:endParaRPr>
          </a:p>
          <a:p>
            <a:pPr marL="330200" lvl="0" indent="-171450" algn="l" rtl="0">
              <a:lnSpc>
                <a:spcPct val="100000"/>
              </a:lnSpc>
              <a:spcBef>
                <a:spcPts val="0"/>
              </a:spcBef>
              <a:spcAft>
                <a:spcPts val="0"/>
              </a:spcAft>
              <a:buSzPts val="1100"/>
              <a:buFont typeface="Arial"/>
              <a:buChar char="•"/>
            </a:pPr>
            <a:r>
              <a:rPr lang="de-DE" sz="1100">
                <a:solidFill>
                  <a:schemeClr val="dk1"/>
                </a:solidFill>
              </a:rPr>
              <a:t>VDI Zentrum Ressourceneffizienz (o.J.): Effiziente Gebäudeinfrastruktur. Online: </a:t>
            </a:r>
            <a:r>
              <a:rPr lang="de-DE" sz="1100" u="sng">
                <a:solidFill>
                  <a:schemeClr val="dk1"/>
                </a:solidFill>
                <a:hlinkClick r:id="rId4">
                  <a:extLst>
                    <a:ext uri="{A12FA001-AC4F-418D-AE19-62706E023703}">
                      <ahyp:hlinkClr xmlns:ahyp="http://schemas.microsoft.com/office/drawing/2018/hyperlinkcolor" xmlns="" val="tx"/>
                    </a:ext>
                  </a:extLst>
                </a:hlinkClick>
              </a:rPr>
              <a:t>https://www.ressource-deutschland.de/werkzeuge/loesungsentwicklung/strategien-massnahmen/effiziente-gebaeudeinfrastruktur/</a:t>
            </a:r>
            <a:r>
              <a:rPr lang="de-DE" sz="1100">
                <a:solidFill>
                  <a:schemeClr val="dk1"/>
                </a:solidFill>
              </a:rPr>
              <a:t> </a:t>
            </a:r>
            <a:endParaRPr sz="1100">
              <a:solidFill>
                <a:schemeClr val="dk1"/>
              </a:solidFill>
            </a:endParaRPr>
          </a:p>
          <a:p>
            <a:pPr marL="330200" lvl="0" indent="-171450" algn="l" rtl="0">
              <a:lnSpc>
                <a:spcPct val="100000"/>
              </a:lnSpc>
              <a:spcBef>
                <a:spcPts val="0"/>
              </a:spcBef>
              <a:spcAft>
                <a:spcPts val="0"/>
              </a:spcAft>
              <a:buSzPts val="1100"/>
              <a:buFont typeface="Arial"/>
              <a:buChar char="•"/>
            </a:pPr>
            <a:r>
              <a:rPr lang="de-DE" sz="1100">
                <a:solidFill>
                  <a:schemeClr val="dk1"/>
                </a:solidFill>
              </a:rPr>
              <a:t>Icon: &lt;a href="https://www.flaticon.com/free-icons/smart-heating" title="smart heating icons"&gt;Smart heating icons created by krafticon - Flaticon&lt;/a&gt; </a:t>
            </a:r>
            <a:endParaRPr sz="1100">
              <a:solidFill>
                <a:schemeClr val="dk1"/>
              </a:solidFill>
            </a:endParaRPr>
          </a:p>
          <a:p>
            <a:pPr marL="0" lvl="0" indent="0" algn="l" rtl="0">
              <a:lnSpc>
                <a:spcPct val="100000"/>
              </a:lnSpc>
              <a:spcBef>
                <a:spcPts val="0"/>
              </a:spcBef>
              <a:spcAft>
                <a:spcPts val="0"/>
              </a:spcAft>
              <a:buSzPts val="1400"/>
              <a:buNone/>
            </a:pPr>
            <a:endParaRPr sz="1100">
              <a:solidFill>
                <a:schemeClr val="dk1"/>
              </a:solidFill>
            </a:endParaRPr>
          </a:p>
        </p:txBody>
      </p:sp>
      <p:sp>
        <p:nvSpPr>
          <p:cNvPr id="199" name="Google Shape;199;g1d728c74042_0_26: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hyperlink" Target="http://www.izt.de/" TargetMode="External"/><Relationship Id="rId6" Type="http://schemas.openxmlformats.org/officeDocument/2006/relationships/hyperlink" Target="mailto:m.scharp@izt.de" TargetMode="External"/><Relationship Id="rId7" Type="http://schemas.openxmlformats.org/officeDocument/2006/relationships/hyperlink" Target="http://www.ufu.d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5" y="1122375"/>
            <a:ext cx="8278368" cy="16557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Anlagenmechaniker/in</a:t>
            </a:r>
            <a:endParaRPr/>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a:t>
            </a:r>
            <a:br>
              <a:rPr lang="de-DE"/>
            </a:br>
            <a:r>
              <a:rPr lang="de-DE"/>
              <a:t>im Beruf der Anlagenmechanik</a:t>
            </a:r>
            <a:endParaRPr/>
          </a:p>
        </p:txBody>
      </p:sp>
      <p:sp>
        <p:nvSpPr>
          <p:cNvPr id="81" name="Google Shape;81;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pic>
        <p:nvPicPr>
          <p:cNvPr id="82" name="Google Shape;82;p38"/>
          <p:cNvPicPr preferRelativeResize="0"/>
          <p:nvPr/>
        </p:nvPicPr>
        <p:blipFill rotWithShape="1">
          <a:blip r:embed="rId3">
            <a:alphaModFix/>
          </a:blip>
          <a:srcRect r="9867"/>
          <a:stretch/>
        </p:blipFill>
        <p:spPr>
          <a:xfrm>
            <a:off x="8909405" y="3595640"/>
            <a:ext cx="2850243" cy="1244600"/>
          </a:xfrm>
          <a:prstGeom prst="rect">
            <a:avLst/>
          </a:prstGeom>
          <a:noFill/>
          <a:ln>
            <a:noFill/>
          </a:ln>
        </p:spPr>
      </p:pic>
      <p:sp>
        <p:nvSpPr>
          <p:cNvPr id="83" name="Google Shape;83;p3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pic>
        <p:nvPicPr>
          <p:cNvPr id="84" name="Google Shape;84;p38"/>
          <p:cNvPicPr preferRelativeResize="0"/>
          <p:nvPr/>
        </p:nvPicPr>
        <p:blipFill rotWithShape="1">
          <a:blip r:embed="rId4">
            <a:alphaModFix/>
          </a:blip>
          <a:srcRect/>
          <a:stretch/>
        </p:blipFill>
        <p:spPr>
          <a:xfrm>
            <a:off x="9091613" y="2073604"/>
            <a:ext cx="2903934" cy="580787"/>
          </a:xfrm>
          <a:prstGeom prst="rect">
            <a:avLst/>
          </a:prstGeom>
          <a:noFill/>
          <a:ln>
            <a:noFill/>
          </a:ln>
        </p:spPr>
      </p:pic>
      <p:sp>
        <p:nvSpPr>
          <p:cNvPr id="85" name="Google Shape;85;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800"/>
              </a:spcBef>
              <a:spcAft>
                <a:spcPts val="0"/>
              </a:spcAft>
              <a:buSzPct val="248886"/>
              <a:buNone/>
            </a:pPr>
            <a:r>
              <a:rPr lang="de-DE"/>
              <a:t>Schopenhauerstraße 26; 14129 Berlin; </a:t>
            </a:r>
            <a:r>
              <a:rPr lang="de-DE" u="sng">
                <a:solidFill>
                  <a:schemeClr val="hlink"/>
                </a:solidFill>
                <a:hlinkClick r:id="rId5"/>
              </a:rPr>
              <a:t>www.izt.de</a:t>
            </a:r>
            <a:endParaRPr/>
          </a:p>
          <a:p>
            <a:pPr marL="50800" lvl="0" indent="0" algn="l" rtl="0">
              <a:lnSpc>
                <a:spcPct val="90000"/>
              </a:lnSpc>
              <a:spcBef>
                <a:spcPts val="800"/>
              </a:spcBef>
              <a:spcAft>
                <a:spcPts val="0"/>
              </a:spcAft>
              <a:buSzPct val="248886"/>
              <a:buNone/>
            </a:pPr>
            <a:r>
              <a:rPr lang="de-DE"/>
              <a:t>Dr. Michael Scharp (</a:t>
            </a:r>
            <a:r>
              <a:rPr lang="de-DE" u="sng">
                <a:solidFill>
                  <a:schemeClr val="hlink"/>
                </a:solidFill>
                <a:hlinkClick r:id="rId6"/>
              </a:rPr>
              <a:t>m.scharp@izt.de</a:t>
            </a:r>
            <a:endParaRPr/>
          </a:p>
        </p:txBody>
      </p:sp>
      <p:sp>
        <p:nvSpPr>
          <p:cNvPr id="86" name="Google Shape;86;p38"/>
          <p:cNvSpPr txBox="1"/>
          <p:nvPr/>
        </p:nvSpPr>
        <p:spPr>
          <a:xfrm>
            <a:off x="9152963" y="2693390"/>
            <a:ext cx="2540426" cy="833498"/>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UfU – Unabhämgiges Institut für Umweltfragen e.V.</a:t>
            </a:r>
            <a:endParaRPr sz="1400" b="0" i="0" u="none" strike="noStrike" cap="none">
              <a:solidFill>
                <a:srgbClr val="000000"/>
              </a:solidFill>
              <a:latin typeface="Arial"/>
              <a:ea typeface="Arial"/>
              <a:cs typeface="Arial"/>
              <a:sym typeface="Arial"/>
            </a:endParaRPr>
          </a:p>
          <a:p>
            <a:pPr marL="0" marR="0" lvl="0" indent="0" algn="l" rtl="0">
              <a:lnSpc>
                <a:spcPct val="70000"/>
              </a:lnSpc>
              <a:spcBef>
                <a:spcPts val="80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Greifswalderstraße 4; 10405 Berlin; </a:t>
            </a:r>
            <a:r>
              <a:rPr lang="de-DE" sz="1400" b="0" i="0"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www.ufu.de</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1ede7e167af_0_0"/>
          <p:cNvPicPr preferRelativeResize="0"/>
          <p:nvPr/>
        </p:nvPicPr>
        <p:blipFill rotWithShape="1">
          <a:blip r:embed="rId3">
            <a:alphaModFix/>
          </a:blip>
          <a:srcRect/>
          <a:stretch/>
        </p:blipFill>
        <p:spPr>
          <a:xfrm>
            <a:off x="1535311" y="1384638"/>
            <a:ext cx="5468425" cy="2472475"/>
          </a:xfrm>
          <a:prstGeom prst="rect">
            <a:avLst/>
          </a:prstGeom>
          <a:noFill/>
          <a:ln>
            <a:noFill/>
          </a:ln>
        </p:spPr>
      </p:pic>
      <p:sp>
        <p:nvSpPr>
          <p:cNvPr id="219" name="Google Shape;219;g1ede7e167af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20" name="Google Shape;220;g1ede7e167af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a:t>Nachhaltigkeit und Kreislaufwirtschaft:</a:t>
            </a:r>
            <a:endParaRPr/>
          </a:p>
          <a:p>
            <a:pPr marL="0" lvl="0" indent="0" algn="l" rtl="0">
              <a:lnSpc>
                <a:spcPct val="100000"/>
              </a:lnSpc>
              <a:spcBef>
                <a:spcPts val="0"/>
              </a:spcBef>
              <a:spcAft>
                <a:spcPts val="0"/>
              </a:spcAft>
              <a:buSzPts val="1100"/>
              <a:buNone/>
            </a:pPr>
            <a:r>
              <a:rPr lang="de-DE"/>
              <a:t>Von der linearen zu einer zirkulären Wirtschaft</a:t>
            </a:r>
            <a:endParaRPr/>
          </a:p>
        </p:txBody>
      </p:sp>
      <p:sp>
        <p:nvSpPr>
          <p:cNvPr id="221" name="Google Shape;221;g1ede7e167af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Anlagenmechaniker/in</a:t>
            </a:r>
            <a:endParaRPr/>
          </a:p>
        </p:txBody>
      </p:sp>
      <p:sp>
        <p:nvSpPr>
          <p:cNvPr id="222" name="Google Shape;222;g1ede7e167af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BMWK 2022</a:t>
            </a:r>
            <a:endParaRPr/>
          </a:p>
        </p:txBody>
      </p:sp>
      <p:sp>
        <p:nvSpPr>
          <p:cNvPr id="223" name="Google Shape;223;g1ede7e167af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sp>
        <p:nvSpPr>
          <p:cNvPr id="224" name="Google Shape;224;g1ede7e167af_0_0"/>
          <p:cNvSpPr txBox="1"/>
          <p:nvPr/>
        </p:nvSpPr>
        <p:spPr>
          <a:xfrm>
            <a:off x="1152900" y="4342175"/>
            <a:ext cx="2541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Calibri"/>
                <a:ea typeface="Calibri"/>
                <a:cs typeface="Calibri"/>
                <a:sym typeface="Calibri"/>
              </a:rPr>
              <a:t>Lineare Wirtschaft</a:t>
            </a:r>
            <a:endParaRPr sz="1800" b="1" i="0" u="none" strike="noStrike" cap="none">
              <a:solidFill>
                <a:srgbClr val="000000"/>
              </a:solidFill>
              <a:latin typeface="Calibri"/>
              <a:ea typeface="Calibri"/>
              <a:cs typeface="Calibri"/>
              <a:sym typeface="Calibri"/>
            </a:endParaRPr>
          </a:p>
        </p:txBody>
      </p:sp>
      <p:sp>
        <p:nvSpPr>
          <p:cNvPr id="225" name="Google Shape;225;g1ede7e167af_0_0"/>
          <p:cNvSpPr txBox="1"/>
          <p:nvPr/>
        </p:nvSpPr>
        <p:spPr>
          <a:xfrm>
            <a:off x="9084850" y="1384638"/>
            <a:ext cx="2541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rgbClr val="000000"/>
                </a:solidFill>
                <a:latin typeface="Calibri"/>
                <a:ea typeface="Calibri"/>
                <a:cs typeface="Calibri"/>
                <a:sym typeface="Calibri"/>
              </a:rPr>
              <a:t>Zirkuläre Wirtschaft</a:t>
            </a:r>
            <a:endParaRPr sz="1800" b="1" i="0" u="none" strike="noStrike" cap="none">
              <a:solidFill>
                <a:srgbClr val="000000"/>
              </a:solidFill>
              <a:latin typeface="Calibri"/>
              <a:ea typeface="Calibri"/>
              <a:cs typeface="Calibri"/>
              <a:sym typeface="Calibri"/>
            </a:endParaRPr>
          </a:p>
        </p:txBody>
      </p:sp>
      <p:graphicFrame>
        <p:nvGraphicFramePr>
          <p:cNvPr id="226" name="Google Shape;226;g1ede7e167af_0_0"/>
          <p:cNvGraphicFramePr/>
          <p:nvPr/>
        </p:nvGraphicFramePr>
        <p:xfrm>
          <a:off x="304788" y="4794938"/>
          <a:ext cx="3691250" cy="1293830"/>
        </p:xfrm>
        <a:graphic>
          <a:graphicData uri="http://schemas.openxmlformats.org/drawingml/2006/table">
            <a:tbl>
              <a:tblPr>
                <a:noFill/>
                <a:tableStyleId>{1A3CDEE8-4FC0-4999-A4AA-27A77DD73FC7}</a:tableStyleId>
              </a:tblPr>
              <a:tblGrid>
                <a:gridCol w="1284900">
                  <a:extLst>
                    <a:ext uri="{9D8B030D-6E8A-4147-A177-3AD203B41FA5}">
                      <a16:colId xmlns:a16="http://schemas.microsoft.com/office/drawing/2014/main" xmlns="" val="20000"/>
                    </a:ext>
                  </a:extLst>
                </a:gridCol>
                <a:gridCol w="2406350">
                  <a:extLst>
                    <a:ext uri="{9D8B030D-6E8A-4147-A177-3AD203B41FA5}">
                      <a16:colId xmlns:a16="http://schemas.microsoft.com/office/drawing/2014/main" xmlns="" val="20001"/>
                    </a:ext>
                  </a:extLst>
                </a:gridCol>
              </a:tblGrid>
              <a:tr h="386300">
                <a:tc gridSpan="2">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lt1"/>
                          </a:solidFill>
                        </a:rPr>
                        <a:t>Wiederverwerten von Materialien</a:t>
                      </a:r>
                      <a:endParaRPr sz="1600" b="1" u="none" strike="noStrike" cap="none">
                        <a:solidFill>
                          <a:schemeClr val="lt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74509"/>
                      </a:srgbClr>
                    </a:solidFill>
                  </a:tcPr>
                </a:tc>
                <a:tc hMerge="1">
                  <a:txBody>
                    <a:bodyPr/>
                    <a:lstStyle/>
                    <a:p>
                      <a:endParaRPr lang="de-DE"/>
                    </a:p>
                  </a:txBody>
                  <a:tcPr/>
                </a:tc>
                <a:extLst>
                  <a:ext uri="{0D108BD9-81ED-4DB2-BD59-A6C34878D82A}">
                    <a16:rowId xmlns:a16="http://schemas.microsoft.com/office/drawing/2014/main" xmlns="" val="10000"/>
                  </a:ext>
                </a:extLst>
              </a:tr>
              <a:tr h="4404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9. Recycle </a:t>
                      </a:r>
                      <a:endParaRPr sz="1600" u="none" strike="noStrike" cap="none">
                        <a:solidFill>
                          <a:schemeClr val="dk1"/>
                        </a:solidFill>
                      </a:endParaRPr>
                    </a:p>
                  </a:txBody>
                  <a:tcPr marL="91425" marR="91425" marT="91425" marB="91425" anchor="ctr">
                    <a:lnL w="19050" cap="flat" cmpd="sng">
                      <a:solidFill>
                        <a:schemeClr val="lt1">
                          <a:alpha val="0"/>
                        </a:schemeClr>
                      </a:solidFill>
                      <a:prstDash val="dot"/>
                      <a:round/>
                      <a:headEnd type="none" w="sm" len="sm"/>
                      <a:tailEnd type="none" w="sm" len="sm"/>
                    </a:lnL>
                    <a:lnR w="19050" cap="flat" cmpd="sng">
                      <a:solidFill>
                        <a:srgbClr val="69A5D4">
                          <a:alpha val="0"/>
                        </a:srgb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Recycling</a:t>
                      </a:r>
                      <a:endParaRPr sz="1600" u="none" strike="noStrike" cap="none"/>
                    </a:p>
                  </a:txBody>
                  <a:tcPr marL="91425" marR="91425" marT="91425" marB="91425" anchor="ctr">
                    <a:lnL w="19050" cap="flat" cmpd="sng">
                      <a:solidFill>
                        <a:srgbClr val="69A5D4">
                          <a:alpha val="0"/>
                        </a:srgbClr>
                      </a:solidFill>
                      <a:prstDash val="dot"/>
                      <a:round/>
                      <a:headEnd type="none" w="sm" len="sm"/>
                      <a:tailEnd type="none" w="sm" len="sm"/>
                    </a:lnL>
                    <a:lnR w="19050" cap="flat" cmpd="sng">
                      <a:solidFill>
                        <a:schemeClr val="lt1">
                          <a:alpha val="0"/>
                        </a:scheme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34117"/>
                      </a:srgbClr>
                    </a:solidFill>
                  </a:tcPr>
                </a:tc>
                <a:extLst>
                  <a:ext uri="{0D108BD9-81ED-4DB2-BD59-A6C34878D82A}">
                    <a16:rowId xmlns:a16="http://schemas.microsoft.com/office/drawing/2014/main" xmlns="" val="10001"/>
                  </a:ext>
                </a:extLst>
              </a:tr>
              <a:tr h="421500">
                <a:tc>
                  <a:txBody>
                    <a:bodyPr/>
                    <a:lstStyle/>
                    <a:p>
                      <a:pPr marL="0" marR="0" lvl="0" indent="0" algn="l" rtl="0">
                        <a:lnSpc>
                          <a:spcPct val="100000"/>
                        </a:lnSpc>
                        <a:spcBef>
                          <a:spcPts val="0"/>
                        </a:spcBef>
                        <a:spcAft>
                          <a:spcPts val="0"/>
                        </a:spcAft>
                        <a:buClr>
                          <a:schemeClr val="dk1"/>
                        </a:buClr>
                        <a:buSzPts val="1100"/>
                        <a:buFont typeface="Arial"/>
                        <a:buNone/>
                      </a:pPr>
                      <a:r>
                        <a:rPr lang="de-DE" sz="1600" u="none" strike="noStrike" cap="none">
                          <a:solidFill>
                            <a:schemeClr val="dk1"/>
                          </a:solidFill>
                        </a:rPr>
                        <a:t>10. Recover</a:t>
                      </a:r>
                      <a:endParaRPr sz="1600" u="none" strike="noStrike" cap="none">
                        <a:solidFill>
                          <a:schemeClr val="dk1"/>
                        </a:solidFill>
                      </a:endParaRPr>
                    </a:p>
                  </a:txBody>
                  <a:tcPr marL="91425" marR="91425" marT="91425" marB="91425" anchor="ctr">
                    <a:lnL w="19050" cap="flat" cmpd="sng">
                      <a:solidFill>
                        <a:schemeClr val="lt1">
                          <a:alpha val="0"/>
                        </a:schemeClr>
                      </a:solidFill>
                      <a:prstDash val="dot"/>
                      <a:round/>
                      <a:headEnd type="none" w="sm" len="sm"/>
                      <a:tailEnd type="none" w="sm" len="sm"/>
                    </a:lnL>
                    <a:lnR w="19050" cap="flat" cmpd="sng">
                      <a:solidFill>
                        <a:srgbClr val="69A5D4">
                          <a:alpha val="0"/>
                        </a:srgb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Thermische Verwertung</a:t>
                      </a:r>
                      <a:endParaRPr sz="1600" u="none" strike="noStrike" cap="none"/>
                    </a:p>
                  </a:txBody>
                  <a:tcPr marL="91425" marR="91425" marT="91425" marB="91425" anchor="ctr">
                    <a:lnL w="19050" cap="flat" cmpd="sng">
                      <a:solidFill>
                        <a:srgbClr val="69A5D4">
                          <a:alpha val="0"/>
                        </a:srgbClr>
                      </a:solidFill>
                      <a:prstDash val="dot"/>
                      <a:round/>
                      <a:headEnd type="none" w="sm" len="sm"/>
                      <a:tailEnd type="none" w="sm" len="sm"/>
                    </a:lnL>
                    <a:lnR w="19050" cap="flat" cmpd="sng">
                      <a:solidFill>
                        <a:schemeClr val="lt1">
                          <a:alpha val="0"/>
                        </a:schemeClr>
                      </a:solidFill>
                      <a:prstDash val="dot"/>
                      <a:round/>
                      <a:headEnd type="none" w="sm" len="sm"/>
                      <a:tailEnd type="none" w="sm" len="sm"/>
                    </a:lnR>
                    <a:lnT w="19050" cap="flat" cmpd="sng">
                      <a:solidFill>
                        <a:schemeClr val="lt1">
                          <a:alpha val="0"/>
                        </a:schemeClr>
                      </a:solidFill>
                      <a:prstDash val="dot"/>
                      <a:round/>
                      <a:headEnd type="none" w="sm" len="sm"/>
                      <a:tailEnd type="none" w="sm" len="sm"/>
                    </a:lnT>
                    <a:lnB w="19050" cap="flat" cmpd="sng">
                      <a:solidFill>
                        <a:schemeClr val="lt1">
                          <a:alpha val="0"/>
                        </a:schemeClr>
                      </a:solidFill>
                      <a:prstDash val="dot"/>
                      <a:round/>
                      <a:headEnd type="none" w="sm" len="sm"/>
                      <a:tailEnd type="none" w="sm" len="sm"/>
                    </a:lnB>
                    <a:solidFill>
                      <a:srgbClr val="69A5D4">
                        <a:alpha val="34117"/>
                      </a:srgbClr>
                    </a:solidFill>
                  </a:tcPr>
                </a:tc>
                <a:extLst>
                  <a:ext uri="{0D108BD9-81ED-4DB2-BD59-A6C34878D82A}">
                    <a16:rowId xmlns:a16="http://schemas.microsoft.com/office/drawing/2014/main" xmlns="" val="10002"/>
                  </a:ext>
                </a:extLst>
              </a:tr>
            </a:tbl>
          </a:graphicData>
        </a:graphic>
      </p:graphicFrame>
      <p:graphicFrame>
        <p:nvGraphicFramePr>
          <p:cNvPr id="227" name="Google Shape;227;g1ede7e167af_0_0"/>
          <p:cNvGraphicFramePr/>
          <p:nvPr/>
        </p:nvGraphicFramePr>
        <p:xfrm>
          <a:off x="3842688" y="3119913"/>
          <a:ext cx="4071775" cy="2658010"/>
        </p:xfrm>
        <a:graphic>
          <a:graphicData uri="http://schemas.openxmlformats.org/drawingml/2006/table">
            <a:tbl>
              <a:tblPr>
                <a:noFill/>
                <a:tableStyleId>{1A3CDEE8-4FC0-4999-A4AA-27A77DD73FC7}</a:tableStyleId>
              </a:tblPr>
              <a:tblGrid>
                <a:gridCol w="1933325">
                  <a:extLst>
                    <a:ext uri="{9D8B030D-6E8A-4147-A177-3AD203B41FA5}">
                      <a16:colId xmlns:a16="http://schemas.microsoft.com/office/drawing/2014/main" xmlns="" val="20000"/>
                    </a:ext>
                  </a:extLst>
                </a:gridCol>
                <a:gridCol w="2138450">
                  <a:extLst>
                    <a:ext uri="{9D8B030D-6E8A-4147-A177-3AD203B41FA5}">
                      <a16:colId xmlns:a16="http://schemas.microsoft.com/office/drawing/2014/main" xmlns="" val="20001"/>
                    </a:ext>
                  </a:extLst>
                </a:gridCol>
              </a:tblGrid>
              <a:tr h="331500">
                <a:tc gridSpan="2">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lt1"/>
                          </a:solidFill>
                        </a:rPr>
                        <a:t>Verlängerte Lebensdauer</a:t>
                      </a:r>
                      <a:endParaRPr sz="1600" b="1" u="none" strike="noStrike" cap="none">
                        <a:solidFill>
                          <a:schemeClr val="lt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hMerge="1">
                  <a:txBody>
                    <a:bodyPr/>
                    <a:lstStyle/>
                    <a:p>
                      <a:endParaRPr lang="de-DE"/>
                    </a:p>
                  </a:txBody>
                  <a:tcPr/>
                </a:tc>
                <a:extLst>
                  <a:ext uri="{0D108BD9-81ED-4DB2-BD59-A6C34878D82A}">
                    <a16:rowId xmlns:a16="http://schemas.microsoft.com/office/drawing/2014/main" xmlns="" val="10000"/>
                  </a:ext>
                </a:extLst>
              </a:tr>
              <a:tr h="445075">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4. Reuse </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de-DE" sz="1700" u="none" strike="noStrike" cap="none"/>
                        <a:t>Wiederverwenden</a:t>
                      </a:r>
                      <a:endParaRPr sz="17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2745"/>
                      </a:srgbClr>
                    </a:solidFill>
                  </a:tcPr>
                </a:tc>
                <a:extLst>
                  <a:ext uri="{0D108BD9-81ED-4DB2-BD59-A6C34878D82A}">
                    <a16:rowId xmlns:a16="http://schemas.microsoft.com/office/drawing/2014/main" xmlns="" val="10001"/>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5. Repair</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Reparatur</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2745"/>
                      </a:srgbClr>
                    </a:solidFill>
                  </a:tcPr>
                </a:tc>
                <a:extLst>
                  <a:ext uri="{0D108BD9-81ED-4DB2-BD59-A6C34878D82A}">
                    <a16:rowId xmlns:a16="http://schemas.microsoft.com/office/drawing/2014/main" xmlns="" val="10002"/>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6. Refurbish</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Verbessern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2745"/>
                      </a:srgbClr>
                    </a:solidFill>
                  </a:tcPr>
                </a:tc>
                <a:extLst>
                  <a:ext uri="{0D108BD9-81ED-4DB2-BD59-A6C34878D82A}">
                    <a16:rowId xmlns:a16="http://schemas.microsoft.com/office/drawing/2014/main" xmlns="" val="10003"/>
                  </a:ext>
                </a:extLst>
              </a:tr>
              <a:tr h="506175">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7. Remanufacture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Wiederaufbereiten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2745"/>
                      </a:srgbClr>
                    </a:solidFill>
                  </a:tcPr>
                </a:tc>
                <a:extLst>
                  <a:ext uri="{0D108BD9-81ED-4DB2-BD59-A6C34878D82A}">
                    <a16:rowId xmlns:a16="http://schemas.microsoft.com/office/drawing/2014/main" xmlns="" val="10004"/>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8. Repurpose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Anders weiternutzen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7AB89E">
                        <a:alpha val="42745"/>
                      </a:srgbClr>
                    </a:solidFill>
                  </a:tcPr>
                </a:tc>
                <a:extLst>
                  <a:ext uri="{0D108BD9-81ED-4DB2-BD59-A6C34878D82A}">
                    <a16:rowId xmlns:a16="http://schemas.microsoft.com/office/drawing/2014/main" xmlns="" val="10005"/>
                  </a:ext>
                </a:extLst>
              </a:tr>
            </a:tbl>
          </a:graphicData>
        </a:graphic>
      </p:graphicFrame>
      <p:graphicFrame>
        <p:nvGraphicFramePr>
          <p:cNvPr id="228" name="Google Shape;228;g1ede7e167af_0_0"/>
          <p:cNvGraphicFramePr/>
          <p:nvPr/>
        </p:nvGraphicFramePr>
        <p:xfrm>
          <a:off x="7730875" y="1844663"/>
          <a:ext cx="4071775" cy="1950600"/>
        </p:xfrm>
        <a:graphic>
          <a:graphicData uri="http://schemas.openxmlformats.org/drawingml/2006/table">
            <a:tbl>
              <a:tblPr>
                <a:noFill/>
                <a:tableStyleId>{1A3CDEE8-4FC0-4999-A4AA-27A77DD73FC7}</a:tableStyleId>
              </a:tblPr>
              <a:tblGrid>
                <a:gridCol w="1933325">
                  <a:extLst>
                    <a:ext uri="{9D8B030D-6E8A-4147-A177-3AD203B41FA5}">
                      <a16:colId xmlns:a16="http://schemas.microsoft.com/office/drawing/2014/main" xmlns="" val="20000"/>
                    </a:ext>
                  </a:extLst>
                </a:gridCol>
                <a:gridCol w="2138450">
                  <a:extLst>
                    <a:ext uri="{9D8B030D-6E8A-4147-A177-3AD203B41FA5}">
                      <a16:colId xmlns:a16="http://schemas.microsoft.com/office/drawing/2014/main" xmlns="" val="20001"/>
                    </a:ext>
                  </a:extLst>
                </a:gridCol>
              </a:tblGrid>
              <a:tr h="331500">
                <a:tc gridSpan="2">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lt1"/>
                          </a:solidFill>
                        </a:rPr>
                        <a:t>Intelligente Nutzung und Herstellung</a:t>
                      </a:r>
                      <a:endParaRPr sz="1600" b="1" u="none" strike="noStrike" cap="none">
                        <a:solidFill>
                          <a:schemeClr val="lt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509"/>
                      </a:srgbClr>
                    </a:solidFill>
                  </a:tcPr>
                </a:tc>
                <a:tc hMerge="1">
                  <a:txBody>
                    <a:bodyPr/>
                    <a:lstStyle/>
                    <a:p>
                      <a:endParaRPr lang="de-DE"/>
                    </a:p>
                  </a:txBody>
                  <a:tcPr/>
                </a:tc>
                <a:extLst>
                  <a:ext uri="{0D108BD9-81ED-4DB2-BD59-A6C34878D82A}">
                    <a16:rowId xmlns:a16="http://schemas.microsoft.com/office/drawing/2014/main" xmlns="" val="10000"/>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1. Refuse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Überflüssig machen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30196"/>
                      </a:srgbClr>
                    </a:solidFill>
                  </a:tcPr>
                </a:tc>
                <a:extLst>
                  <a:ext uri="{0D108BD9-81ED-4DB2-BD59-A6C34878D82A}">
                    <a16:rowId xmlns:a16="http://schemas.microsoft.com/office/drawing/2014/main" xmlns="" val="10001"/>
                  </a:ext>
                </a:extLst>
              </a:tr>
              <a:tr h="506175">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2. Rethink</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Neu denken und zirkulär designen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30196"/>
                      </a:srgbClr>
                    </a:solidFill>
                  </a:tcPr>
                </a:tc>
                <a:extLst>
                  <a:ext uri="{0D108BD9-81ED-4DB2-BD59-A6C34878D82A}">
                    <a16:rowId xmlns:a16="http://schemas.microsoft.com/office/drawing/2014/main" xmlns="" val="10002"/>
                  </a:ext>
                </a:extLst>
              </a:tr>
              <a:tr h="42590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3. Reduce</a:t>
                      </a:r>
                      <a:endParaRPr sz="1600" u="none" strike="noStrike" cap="none">
                        <a:solidFill>
                          <a:schemeClr val="dk1"/>
                        </a:solidFill>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rgbClr val="69A5D4">
                          <a:alpha val="0"/>
                        </a:srgb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74509"/>
                      </a:srgb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Reduzieren</a:t>
                      </a:r>
                      <a:endParaRPr sz="1600" u="none" strike="noStrike" cap="none"/>
                    </a:p>
                  </a:txBody>
                  <a:tcPr marL="91425" marR="91425" marT="91425" marB="91425" anchor="ctr">
                    <a:lnL w="19050" cap="flat" cmpd="sng">
                      <a:solidFill>
                        <a:srgbClr val="69A5D4">
                          <a:alpha val="0"/>
                        </a:srgb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solidFill>
                      <a:srgbClr val="ADDA98">
                        <a:alpha val="30196"/>
                      </a:srgbClr>
                    </a:solidFill>
                  </a:tcPr>
                </a:tc>
                <a:extLst>
                  <a:ext uri="{0D108BD9-81ED-4DB2-BD59-A6C34878D82A}">
                    <a16:rowId xmlns:a16="http://schemas.microsoft.com/office/drawing/2014/main" xmlns="" val="10003"/>
                  </a:ext>
                </a:extLst>
              </a:tr>
            </a:tbl>
          </a:graphicData>
        </a:graphic>
      </p:graphicFrame>
      <p:sp>
        <p:nvSpPr>
          <p:cNvPr id="229" name="Google Shape;229;g1ede7e167af_0_0"/>
          <p:cNvSpPr/>
          <p:nvPr/>
        </p:nvSpPr>
        <p:spPr>
          <a:xfrm>
            <a:off x="8063251" y="4211642"/>
            <a:ext cx="3834600" cy="159433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1430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941651"/>
                </a:solidFill>
                <a:latin typeface="Arial"/>
                <a:ea typeface="Arial"/>
                <a:cs typeface="Arial"/>
                <a:sym typeface="Arial"/>
              </a:rPr>
              <a:t>Welche Prinzipien ließen sich in Ihrem Betrieb möglicherweise verwirklichen? Diskutieren Sie Strategien und Möglichkeiten </a:t>
            </a:r>
            <a:endParaRPr sz="1800" b="0" i="0" u="none" strike="noStrike" cap="none">
              <a:solidFill>
                <a:srgbClr val="94165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5ef550c55a_0_8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236" name="Google Shape;236;g25ef550c55a_0_8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in der Kreditwirtschaft</a:t>
            </a:r>
            <a:br>
              <a:rPr lang="de-DE"/>
            </a:br>
            <a:r>
              <a:rPr lang="de-DE"/>
              <a:t>Ganzheitliche Unternehmensführung</a:t>
            </a:r>
            <a:endParaRPr/>
          </a:p>
        </p:txBody>
      </p:sp>
      <p:sp>
        <p:nvSpPr>
          <p:cNvPr id="237" name="Google Shape;237;g25ef550c55a_0_8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2" lvl="0" indent="-233362" algn="l" rtl="0">
              <a:lnSpc>
                <a:spcPct val="110000"/>
              </a:lnSpc>
              <a:spcBef>
                <a:spcPts val="0"/>
              </a:spcBef>
              <a:spcAft>
                <a:spcPts val="0"/>
              </a:spcAft>
              <a:buSzPts val="1200"/>
              <a:buNone/>
            </a:pPr>
            <a:r>
              <a:rPr lang="de-DE"/>
              <a:t>Koch und Köchin, Fachkraft Küche</a:t>
            </a:r>
            <a:endParaRPr/>
          </a:p>
        </p:txBody>
      </p:sp>
      <p:sp>
        <p:nvSpPr>
          <p:cNvPr id="238" name="Google Shape;238;g25ef550c55a_0_8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39" name="Google Shape;239;g25ef550c55a_0_8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Costanza Müller</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grpSp>
        <p:nvGrpSpPr>
          <p:cNvPr id="240" name="Google Shape;240;g25ef550c55a_0_84"/>
          <p:cNvGrpSpPr/>
          <p:nvPr/>
        </p:nvGrpSpPr>
        <p:grpSpPr>
          <a:xfrm>
            <a:off x="6425612" y="1454200"/>
            <a:ext cx="5663465" cy="4537299"/>
            <a:chOff x="6095999" y="1454200"/>
            <a:chExt cx="5663465" cy="4537299"/>
          </a:xfrm>
        </p:grpSpPr>
        <p:sp>
          <p:nvSpPr>
            <p:cNvPr id="241" name="Google Shape;241;g25ef550c55a_0_84"/>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42" name="Google Shape;242;g25ef550c55a_0_84"/>
            <p:cNvSpPr/>
            <p:nvPr/>
          </p:nvSpPr>
          <p:spPr>
            <a:xfrm>
              <a:off x="6096000" y="5144899"/>
              <a:ext cx="56634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Welche Rolle spielen die SDG für Ihr Unternehmen</a:t>
              </a:r>
              <a:endParaRPr sz="1800" b="0" i="0" u="none" strike="noStrike" cap="none">
                <a:solidFill>
                  <a:srgbClr val="C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rgbClr val="C00000"/>
                  </a:solidFill>
                  <a:latin typeface="Arial"/>
                  <a:ea typeface="Arial"/>
                  <a:cs typeface="Arial"/>
                  <a:sym typeface="Arial"/>
                </a:rPr>
                <a:t>Wie stellen Sie Ihr Unternehmen für die Zukunft auf?</a:t>
              </a:r>
              <a:endParaRPr sz="1200" b="0" i="0" u="none" strike="noStrike" cap="none">
                <a:solidFill>
                  <a:srgbClr val="000000"/>
                </a:solidFill>
                <a:latin typeface="Arial"/>
                <a:ea typeface="Arial"/>
                <a:cs typeface="Arial"/>
                <a:sym typeface="Arial"/>
              </a:endParaRPr>
            </a:p>
          </p:txBody>
        </p:sp>
        <p:sp>
          <p:nvSpPr>
            <p:cNvPr id="243" name="Google Shape;243;g25ef550c55a_0_84"/>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44" name="Google Shape;244;g25ef550c55a_0_84"/>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45" name="Google Shape;245;g25ef550c55a_0_84"/>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46" name="Google Shape;246;g25ef550c55a_0_84"/>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247" name="Google Shape;247;g25ef550c55a_0_84"/>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48" name="Google Shape;248;g25ef550c55a_0_84"/>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49" name="Google Shape;249;g25ef550c55a_0_84"/>
          <p:cNvPicPr preferRelativeResize="0"/>
          <p:nvPr/>
        </p:nvPicPr>
        <p:blipFill rotWithShape="1">
          <a:blip r:embed="rId3">
            <a:alphaModFix/>
          </a:blip>
          <a:srcRect r="11016" b="7475"/>
          <a:stretch/>
        </p:blipFill>
        <p:spPr>
          <a:xfrm>
            <a:off x="72050" y="1469757"/>
            <a:ext cx="6357069" cy="45895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19345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3" name="Google Shape;93;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 entstehen </a:t>
            </a:r>
            <a:r>
              <a:rPr lang="de-DE" sz="3200">
                <a:solidFill>
                  <a:schemeClr val="dk1"/>
                </a:solidFill>
              </a:rPr>
              <a:t>CO</a:t>
            </a:r>
            <a:r>
              <a:rPr lang="de-DE" sz="3200" baseline="-25000">
                <a:solidFill>
                  <a:schemeClr val="dk1"/>
                </a:solidFill>
              </a:rPr>
              <a:t>2</a:t>
            </a:r>
            <a:r>
              <a:rPr lang="de-DE" sz="3200">
                <a:solidFill>
                  <a:schemeClr val="dk1"/>
                </a:solidFill>
              </a:rPr>
              <a:t>-</a:t>
            </a:r>
            <a:r>
              <a:rPr lang="de-DE">
                <a:solidFill>
                  <a:schemeClr val="dk1"/>
                </a:solidFill>
              </a:rPr>
              <a:t>Emi</a:t>
            </a:r>
            <a:r>
              <a:rPr lang="de-DE"/>
              <a:t>ssionen im Alltag?</a:t>
            </a:r>
            <a:endParaRPr/>
          </a:p>
        </p:txBody>
      </p:sp>
      <p:sp>
        <p:nvSpPr>
          <p:cNvPr id="94" name="Google Shape;94;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Anlagenmechaniker/in</a:t>
            </a:r>
            <a:endParaRPr/>
          </a:p>
        </p:txBody>
      </p:sp>
      <p:sp>
        <p:nvSpPr>
          <p:cNvPr id="95" name="Google Shape;95;p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6" name="Google Shape;96;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sp>
        <p:nvSpPr>
          <p:cNvPr id="97" name="Google Shape;97;p1"/>
          <p:cNvSpPr/>
          <p:nvPr/>
        </p:nvSpPr>
        <p:spPr>
          <a:xfrm>
            <a:off x="409816" y="5250597"/>
            <a:ext cx="45065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409816" y="4998597"/>
            <a:ext cx="45065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409816" y="4242597"/>
            <a:ext cx="45065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409816" y="3620374"/>
            <a:ext cx="45065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09816" y="2247263"/>
            <a:ext cx="45065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09816" y="1923263"/>
            <a:ext cx="45065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5015166" y="5247884"/>
            <a:ext cx="89571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5015166" y="4995884"/>
            <a:ext cx="89571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5015166" y="4239884"/>
            <a:ext cx="89571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5015166" y="3617661"/>
            <a:ext cx="89571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5015166" y="2244550"/>
            <a:ext cx="89571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015166" y="1920550"/>
            <a:ext cx="89571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9" name="Google Shape;109;p1"/>
          <p:cNvPicPr preferRelativeResize="0"/>
          <p:nvPr/>
        </p:nvPicPr>
        <p:blipFill rotWithShape="1">
          <a:blip r:embed="rId3">
            <a:alphaModFix/>
          </a:blip>
          <a:srcRect/>
          <a:stretch/>
        </p:blipFill>
        <p:spPr>
          <a:xfrm>
            <a:off x="549615" y="4301413"/>
            <a:ext cx="685610" cy="613183"/>
          </a:xfrm>
          <a:prstGeom prst="rect">
            <a:avLst/>
          </a:prstGeom>
          <a:noFill/>
          <a:ln>
            <a:noFill/>
          </a:ln>
        </p:spPr>
      </p:pic>
      <p:pic>
        <p:nvPicPr>
          <p:cNvPr id="110" name="Google Shape;110;p1"/>
          <p:cNvPicPr preferRelativeResize="0"/>
          <p:nvPr/>
        </p:nvPicPr>
        <p:blipFill rotWithShape="1">
          <a:blip r:embed="rId4">
            <a:alphaModFix/>
          </a:blip>
          <a:srcRect/>
          <a:stretch/>
        </p:blipFill>
        <p:spPr>
          <a:xfrm>
            <a:off x="1445250" y="4320071"/>
            <a:ext cx="607458" cy="543287"/>
          </a:xfrm>
          <a:prstGeom prst="rect">
            <a:avLst/>
          </a:prstGeom>
          <a:noFill/>
          <a:ln>
            <a:noFill/>
          </a:ln>
        </p:spPr>
      </p:pic>
      <p:pic>
        <p:nvPicPr>
          <p:cNvPr id="111" name="Google Shape;111;p1"/>
          <p:cNvPicPr preferRelativeResize="0"/>
          <p:nvPr/>
        </p:nvPicPr>
        <p:blipFill rotWithShape="1">
          <a:blip r:embed="rId5">
            <a:alphaModFix/>
          </a:blip>
          <a:srcRect/>
          <a:stretch/>
        </p:blipFill>
        <p:spPr>
          <a:xfrm>
            <a:off x="549613" y="3701818"/>
            <a:ext cx="519200" cy="464352"/>
          </a:xfrm>
          <a:prstGeom prst="rect">
            <a:avLst/>
          </a:prstGeom>
          <a:noFill/>
          <a:ln>
            <a:noFill/>
          </a:ln>
        </p:spPr>
      </p:pic>
      <p:pic>
        <p:nvPicPr>
          <p:cNvPr id="112" name="Google Shape;112;p1"/>
          <p:cNvPicPr preferRelativeResize="0"/>
          <p:nvPr/>
        </p:nvPicPr>
        <p:blipFill rotWithShape="1">
          <a:blip r:embed="rId6">
            <a:alphaModFix/>
          </a:blip>
          <a:srcRect/>
          <a:stretch/>
        </p:blipFill>
        <p:spPr>
          <a:xfrm>
            <a:off x="1397604" y="2798641"/>
            <a:ext cx="714002" cy="638576"/>
          </a:xfrm>
          <a:prstGeom prst="rect">
            <a:avLst/>
          </a:prstGeom>
          <a:noFill/>
          <a:ln>
            <a:noFill/>
          </a:ln>
        </p:spPr>
      </p:pic>
      <p:pic>
        <p:nvPicPr>
          <p:cNvPr id="113" name="Google Shape;113;p1"/>
          <p:cNvPicPr preferRelativeResize="0"/>
          <p:nvPr/>
        </p:nvPicPr>
        <p:blipFill rotWithShape="1">
          <a:blip r:embed="rId7">
            <a:alphaModFix/>
          </a:blip>
          <a:srcRect/>
          <a:stretch/>
        </p:blipFill>
        <p:spPr>
          <a:xfrm>
            <a:off x="637278" y="2480706"/>
            <a:ext cx="595802" cy="532862"/>
          </a:xfrm>
          <a:prstGeom prst="rect">
            <a:avLst/>
          </a:prstGeom>
          <a:noFill/>
          <a:ln>
            <a:noFill/>
          </a:ln>
        </p:spPr>
      </p:pic>
      <p:pic>
        <p:nvPicPr>
          <p:cNvPr id="114" name="Google Shape;114;p1"/>
          <p:cNvPicPr preferRelativeResize="0"/>
          <p:nvPr/>
        </p:nvPicPr>
        <p:blipFill rotWithShape="1">
          <a:blip r:embed="rId8">
            <a:alphaModFix/>
          </a:blip>
          <a:srcRect/>
          <a:stretch/>
        </p:blipFill>
        <p:spPr>
          <a:xfrm>
            <a:off x="1153764" y="3582477"/>
            <a:ext cx="790238" cy="706758"/>
          </a:xfrm>
          <a:prstGeom prst="rect">
            <a:avLst/>
          </a:prstGeom>
          <a:noFill/>
          <a:ln>
            <a:noFill/>
          </a:ln>
        </p:spPr>
      </p:pic>
      <p:pic>
        <p:nvPicPr>
          <p:cNvPr id="115" name="Google Shape;115;p1"/>
          <p:cNvPicPr preferRelativeResize="0"/>
          <p:nvPr/>
        </p:nvPicPr>
        <p:blipFill rotWithShape="1">
          <a:blip r:embed="rId9">
            <a:alphaModFix/>
          </a:blip>
          <a:srcRect/>
          <a:stretch/>
        </p:blipFill>
        <p:spPr>
          <a:xfrm>
            <a:off x="1045621" y="4894193"/>
            <a:ext cx="515243" cy="460813"/>
          </a:xfrm>
          <a:prstGeom prst="rect">
            <a:avLst/>
          </a:prstGeom>
          <a:noFill/>
          <a:ln>
            <a:noFill/>
          </a:ln>
        </p:spPr>
      </p:pic>
      <p:pic>
        <p:nvPicPr>
          <p:cNvPr id="116" name="Google Shape;116;p1"/>
          <p:cNvPicPr preferRelativeResize="0"/>
          <p:nvPr/>
        </p:nvPicPr>
        <p:blipFill rotWithShape="1">
          <a:blip r:embed="rId10">
            <a:alphaModFix/>
          </a:blip>
          <a:srcRect/>
          <a:stretch/>
        </p:blipFill>
        <p:spPr>
          <a:xfrm>
            <a:off x="1519866" y="5368905"/>
            <a:ext cx="597772" cy="534624"/>
          </a:xfrm>
          <a:prstGeom prst="rect">
            <a:avLst/>
          </a:prstGeom>
          <a:noFill/>
          <a:ln>
            <a:noFill/>
          </a:ln>
        </p:spPr>
      </p:pic>
      <p:pic>
        <p:nvPicPr>
          <p:cNvPr id="117" name="Google Shape;117;p1"/>
          <p:cNvPicPr preferRelativeResize="0"/>
          <p:nvPr/>
        </p:nvPicPr>
        <p:blipFill rotWithShape="1">
          <a:blip r:embed="rId11">
            <a:alphaModFix/>
          </a:blip>
          <a:srcRect/>
          <a:stretch/>
        </p:blipFill>
        <p:spPr>
          <a:xfrm flipH="1">
            <a:off x="659786" y="1761313"/>
            <a:ext cx="573299" cy="512736"/>
          </a:xfrm>
          <a:prstGeom prst="rect">
            <a:avLst/>
          </a:prstGeom>
          <a:solidFill>
            <a:schemeClr val="lt1"/>
          </a:solidFill>
          <a:ln>
            <a:noFill/>
          </a:ln>
        </p:spPr>
      </p:pic>
      <p:sp>
        <p:nvSpPr>
          <p:cNvPr id="118" name="Google Shape;118;p1"/>
          <p:cNvSpPr/>
          <p:nvPr/>
        </p:nvSpPr>
        <p:spPr>
          <a:xfrm>
            <a:off x="6756138" y="2784561"/>
            <a:ext cx="4703400" cy="2278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00050" marR="0" lvl="0" indent="-285750" algn="l" rtl="0">
              <a:lnSpc>
                <a:spcPct val="100000"/>
              </a:lnSpc>
              <a:spcBef>
                <a:spcPts val="0"/>
              </a:spcBef>
              <a:spcAft>
                <a:spcPts val="0"/>
              </a:spcAft>
              <a:buClr>
                <a:srgbClr val="941651"/>
              </a:buClr>
              <a:buSzPts val="1800"/>
              <a:buFont typeface="Arial"/>
              <a:buChar char="•"/>
            </a:pPr>
            <a:r>
              <a:rPr lang="de-DE" sz="1800" b="0" i="0" u="none" strike="noStrike" cap="none">
                <a:solidFill>
                  <a:srgbClr val="941651"/>
                </a:solidFill>
                <a:latin typeface="Arial"/>
                <a:ea typeface="Arial"/>
                <a:cs typeface="Arial"/>
                <a:sym typeface="Arial"/>
              </a:rPr>
              <a:t>Welchen Beitrag leistet Ihr Betrieb zum Klimawandel?</a:t>
            </a:r>
            <a:endParaRPr sz="1800" b="0" i="0" u="none" strike="noStrike" cap="none">
              <a:solidFill>
                <a:srgbClr val="0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1800"/>
              <a:buFont typeface="Arial"/>
              <a:buChar char="•"/>
            </a:pPr>
            <a:r>
              <a:rPr lang="de-DE" sz="1800" b="0" i="0" u="none" strike="noStrike" cap="none">
                <a:solidFill>
                  <a:srgbClr val="941651"/>
                </a:solidFill>
                <a:latin typeface="Arial"/>
                <a:ea typeface="Arial"/>
                <a:cs typeface="Arial"/>
                <a:sym typeface="Arial"/>
              </a:rPr>
              <a:t>Welche Bereiche, in denen CO</a:t>
            </a:r>
            <a:r>
              <a:rPr lang="de-DE" sz="1800" b="0" i="0" u="none" strike="noStrike" cap="none" baseline="-25000">
                <a:solidFill>
                  <a:srgbClr val="941651"/>
                </a:solidFill>
                <a:latin typeface="Arial"/>
                <a:ea typeface="Arial"/>
                <a:cs typeface="Arial"/>
                <a:sym typeface="Arial"/>
              </a:rPr>
              <a:t>2</a:t>
            </a:r>
            <a:r>
              <a:rPr lang="de-DE" sz="1800" b="0" i="0" u="none" strike="noStrike" cap="none">
                <a:solidFill>
                  <a:srgbClr val="941651"/>
                </a:solidFill>
                <a:latin typeface="Arial"/>
                <a:ea typeface="Arial"/>
                <a:cs typeface="Arial"/>
                <a:sym typeface="Arial"/>
              </a:rPr>
              <a:t>-Emissionen stattfinden, sind für Ihren Betrieb am relevantesten?</a:t>
            </a:r>
            <a:endParaRPr sz="1800" b="0" i="0" u="none" strike="noStrike" cap="none">
              <a:solidFill>
                <a:srgbClr val="941651"/>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1800"/>
              <a:buFont typeface="Arial"/>
              <a:buChar char="•"/>
            </a:pPr>
            <a:r>
              <a:rPr lang="de-DE" sz="1800" b="0" i="0" u="none" strike="noStrike" cap="none">
                <a:solidFill>
                  <a:srgbClr val="941651"/>
                </a:solidFill>
                <a:latin typeface="Arial"/>
                <a:ea typeface="Arial"/>
                <a:cs typeface="Arial"/>
                <a:sym typeface="Arial"/>
              </a:rPr>
              <a:t>Was unternehmen Sie in Ihrem Betrieb, um CO</a:t>
            </a:r>
            <a:r>
              <a:rPr lang="de-DE" sz="1800" b="0" i="0" u="none" strike="noStrike" cap="none" baseline="-25000">
                <a:solidFill>
                  <a:srgbClr val="941651"/>
                </a:solidFill>
                <a:latin typeface="Arial"/>
                <a:ea typeface="Arial"/>
                <a:cs typeface="Arial"/>
                <a:sym typeface="Arial"/>
              </a:rPr>
              <a:t>2</a:t>
            </a:r>
            <a:r>
              <a:rPr lang="de-DE" sz="1800" b="0" i="0" u="none" strike="noStrike" cap="none">
                <a:solidFill>
                  <a:srgbClr val="941651"/>
                </a:solidFill>
                <a:latin typeface="Arial"/>
                <a:ea typeface="Arial"/>
                <a:cs typeface="Arial"/>
                <a:sym typeface="Arial"/>
              </a:rPr>
              <a:t>-Emissionen zu verringern?</a:t>
            </a:r>
            <a:endParaRPr sz="1800" b="0" i="0" u="none" strike="noStrike" cap="none">
              <a:solidFill>
                <a:srgbClr val="000000"/>
              </a:solidFill>
              <a:latin typeface="Arial"/>
              <a:ea typeface="Arial"/>
              <a:cs typeface="Arial"/>
              <a:sym typeface="Arial"/>
            </a:endParaRPr>
          </a:p>
        </p:txBody>
      </p:sp>
      <p:sp>
        <p:nvSpPr>
          <p:cNvPr id="119" name="Google Shape;119;p1"/>
          <p:cNvSpPr txBox="1"/>
          <p:nvPr/>
        </p:nvSpPr>
        <p:spPr>
          <a:xfrm>
            <a:off x="409825" y="1390175"/>
            <a:ext cx="5148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Arial"/>
                <a:ea typeface="Arial"/>
                <a:cs typeface="Arial"/>
                <a:sym typeface="Arial"/>
              </a:rPr>
              <a:t>Durchschnittlicher CO</a:t>
            </a:r>
            <a:r>
              <a:rPr lang="de-DE" sz="1800" b="0" i="0" u="none" strike="noStrike" cap="none" baseline="-25000">
                <a:solidFill>
                  <a:schemeClr val="dk1"/>
                </a:solidFill>
                <a:latin typeface="Arial"/>
                <a:ea typeface="Arial"/>
                <a:cs typeface="Arial"/>
                <a:sym typeface="Arial"/>
              </a:rPr>
              <a:t>2</a:t>
            </a:r>
            <a:r>
              <a:rPr lang="de-DE" sz="1800" b="0" i="0" u="none" strike="noStrike" cap="none">
                <a:solidFill>
                  <a:schemeClr val="dk1"/>
                </a:solidFill>
                <a:latin typeface="Arial"/>
                <a:ea typeface="Arial"/>
                <a:cs typeface="Arial"/>
                <a:sym typeface="Arial"/>
              </a:rPr>
              <a:t>-Fußabdruck pro Kopf</a:t>
            </a:r>
            <a:r>
              <a:rPr lang="de-DE"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26" name="Google Shape;126;p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6597"/>
              <a:buNone/>
            </a:pPr>
            <a:r>
              <a:rPr lang="de-DE"/>
              <a:t>Energie und Klimawandel:</a:t>
            </a:r>
            <a:br>
              <a:rPr lang="de-DE"/>
            </a:br>
            <a:r>
              <a:rPr lang="de-DE" sz="3100"/>
              <a:t>Welcher Sektor ist für </a:t>
            </a:r>
            <a:r>
              <a:rPr lang="de-DE" sz="3100">
                <a:solidFill>
                  <a:schemeClr val="dk1"/>
                </a:solidFill>
              </a:rPr>
              <a:t>CO</a:t>
            </a:r>
            <a:r>
              <a:rPr lang="de-DE" sz="3100" baseline="-25000">
                <a:solidFill>
                  <a:schemeClr val="dk1"/>
                </a:solidFill>
              </a:rPr>
              <a:t>2</a:t>
            </a:r>
            <a:r>
              <a:rPr lang="de-DE" sz="3100">
                <a:solidFill>
                  <a:schemeClr val="dk1"/>
                </a:solidFill>
              </a:rPr>
              <a:t>-Emi</a:t>
            </a:r>
            <a:r>
              <a:rPr lang="de-DE" sz="3100"/>
              <a:t>ssionen verantwortlich?</a:t>
            </a:r>
            <a:endParaRPr sz="3100"/>
          </a:p>
        </p:txBody>
      </p:sp>
      <p:sp>
        <p:nvSpPr>
          <p:cNvPr id="127" name="Google Shape;127;p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Anlagenmechaniker/in</a:t>
            </a:r>
            <a:endParaRPr/>
          </a:p>
        </p:txBody>
      </p:sp>
      <p:sp>
        <p:nvSpPr>
          <p:cNvPr id="128" name="Google Shape;128;p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2022</a:t>
            </a:r>
            <a:endParaRPr/>
          </a:p>
        </p:txBody>
      </p:sp>
      <p:sp>
        <p:nvSpPr>
          <p:cNvPr id="129" name="Google Shape;129;p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sp>
        <p:nvSpPr>
          <p:cNvPr id="130" name="Google Shape;130;p2"/>
          <p:cNvSpPr/>
          <p:nvPr/>
        </p:nvSpPr>
        <p:spPr>
          <a:xfrm>
            <a:off x="7339850" y="2635875"/>
            <a:ext cx="4223400" cy="25458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941651"/>
                </a:solidFill>
                <a:latin typeface="Arial"/>
                <a:ea typeface="Arial"/>
                <a:cs typeface="Arial"/>
                <a:sym typeface="Arial"/>
              </a:rPr>
              <a:t>Denken Sie an unterschiedliche Energiequellen:</a:t>
            </a:r>
            <a:endParaRPr sz="1800" b="0" i="0" u="none" strike="noStrike" cap="none">
              <a:solidFill>
                <a:srgbClr val="0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941651"/>
                </a:solidFill>
                <a:latin typeface="Arial"/>
                <a:ea typeface="Arial"/>
                <a:cs typeface="Arial"/>
                <a:sym typeface="Arial"/>
              </a:rPr>
              <a:t>Was glauben Sie, welche Energiequellen sind vor allem für die hohen THG-Emissionen verantwortlich?</a:t>
            </a:r>
            <a:endParaRPr sz="1800" b="0" i="0" u="none" strike="noStrike" cap="none">
              <a:solidFill>
                <a:srgbClr val="941651"/>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941651"/>
                </a:solidFill>
                <a:latin typeface="Arial"/>
                <a:ea typeface="Arial"/>
                <a:cs typeface="Arial"/>
                <a:sym typeface="Arial"/>
              </a:rPr>
              <a:t>Welche erneuerbaren Energiequellen gibt es?</a:t>
            </a:r>
            <a:endParaRPr sz="1800" b="0" i="0" u="none" strike="noStrike" cap="none">
              <a:solidFill>
                <a:srgbClr val="941651"/>
              </a:solidFill>
              <a:latin typeface="Arial"/>
              <a:ea typeface="Arial"/>
              <a:cs typeface="Arial"/>
              <a:sym typeface="Arial"/>
            </a:endParaRPr>
          </a:p>
        </p:txBody>
      </p:sp>
      <p:pic>
        <p:nvPicPr>
          <p:cNvPr id="131" name="Google Shape;131;p2" title="Points scored"/>
          <p:cNvPicPr preferRelativeResize="0"/>
          <p:nvPr/>
        </p:nvPicPr>
        <p:blipFill rotWithShape="1">
          <a:blip r:embed="rId3">
            <a:alphaModFix/>
          </a:blip>
          <a:srcRect/>
          <a:stretch/>
        </p:blipFill>
        <p:spPr>
          <a:xfrm>
            <a:off x="247650" y="1621238"/>
            <a:ext cx="6721251" cy="4155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4a673fe644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38" name="Google Shape;138;g24a673fe644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Energie und Klimawandel:</a:t>
            </a:r>
            <a:br>
              <a:rPr lang="de-DE"/>
            </a:br>
            <a:r>
              <a:rPr lang="de-DE" sz="3100"/>
              <a:t>Energiewende in Deutschland wann?</a:t>
            </a:r>
            <a:endParaRPr sz="3100"/>
          </a:p>
        </p:txBody>
      </p:sp>
      <p:sp>
        <p:nvSpPr>
          <p:cNvPr id="139" name="Google Shape;139;g24a673fe644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Anlagenmechaniker/in</a:t>
            </a:r>
            <a:endParaRPr/>
          </a:p>
        </p:txBody>
      </p:sp>
      <p:sp>
        <p:nvSpPr>
          <p:cNvPr id="140" name="Google Shape;140;g24a673fe644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AGEB 2023, eigene Darstellung</a:t>
            </a:r>
            <a:endParaRPr/>
          </a:p>
        </p:txBody>
      </p:sp>
      <p:sp>
        <p:nvSpPr>
          <p:cNvPr id="141" name="Google Shape;141;g24a673fe644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sp>
        <p:nvSpPr>
          <p:cNvPr id="142" name="Google Shape;142;g24a673fe644_0_0"/>
          <p:cNvSpPr/>
          <p:nvPr/>
        </p:nvSpPr>
        <p:spPr>
          <a:xfrm>
            <a:off x="7779026" y="3167690"/>
            <a:ext cx="3962400" cy="2636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941651"/>
                </a:solidFill>
                <a:latin typeface="Arial"/>
                <a:ea typeface="Arial"/>
                <a:cs typeface="Arial"/>
                <a:sym typeface="Arial"/>
              </a:rPr>
              <a:t>Schätzen Sie ein, wie hoch der Anteil an fossilen Energieträgern in Ihrem Arbeits- oder Kundenumfeld ist</a:t>
            </a:r>
            <a:endParaRPr sz="1400" b="0" i="0" u="none" strike="noStrike" cap="none">
              <a:solidFill>
                <a:srgbClr val="0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941651"/>
                </a:solidFill>
                <a:latin typeface="Arial"/>
                <a:ea typeface="Arial"/>
                <a:cs typeface="Arial"/>
                <a:sym typeface="Arial"/>
              </a:rPr>
              <a:t>Welche Energieträger werden hauptsächlich eingesetzt?</a:t>
            </a:r>
            <a:endParaRPr sz="1400" b="0" i="0" u="none" strike="noStrike" cap="none">
              <a:solidFill>
                <a:srgbClr val="0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941651"/>
                </a:solidFill>
                <a:latin typeface="Arial"/>
                <a:ea typeface="Arial"/>
                <a:cs typeface="Arial"/>
                <a:sym typeface="Arial"/>
              </a:rPr>
              <a:t>Welche Maßnahmen sind zum Ausbau der EE geeignet?</a:t>
            </a:r>
            <a:endParaRPr sz="1400" b="0" i="0" u="none" strike="noStrike" cap="none">
              <a:solidFill>
                <a:srgbClr val="000000"/>
              </a:solidFill>
              <a:latin typeface="Arial"/>
              <a:ea typeface="Arial"/>
              <a:cs typeface="Arial"/>
              <a:sym typeface="Arial"/>
            </a:endParaRPr>
          </a:p>
        </p:txBody>
      </p:sp>
      <p:sp>
        <p:nvSpPr>
          <p:cNvPr id="143" name="Google Shape;143;g24a673fe644_0_0"/>
          <p:cNvSpPr txBox="1"/>
          <p:nvPr/>
        </p:nvSpPr>
        <p:spPr>
          <a:xfrm>
            <a:off x="7765774" y="2032198"/>
            <a:ext cx="3834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Im Gesamtmix lag der Anteil der Erneuerbaren Energien im Jahr 2022 bei </a:t>
            </a:r>
            <a:r>
              <a:rPr lang="de-DE" sz="2000" b="1" i="0" u="none" strike="noStrike" cap="none">
                <a:solidFill>
                  <a:srgbClr val="000000"/>
                </a:solidFill>
                <a:latin typeface="Arial"/>
                <a:ea typeface="Arial"/>
                <a:cs typeface="Arial"/>
                <a:sym typeface="Arial"/>
              </a:rPr>
              <a:t>17,2 %</a:t>
            </a:r>
            <a:endParaRPr sz="2000" b="1" i="0" u="none" strike="noStrike" cap="none">
              <a:solidFill>
                <a:srgbClr val="000000"/>
              </a:solidFill>
              <a:latin typeface="Arial"/>
              <a:ea typeface="Arial"/>
              <a:cs typeface="Arial"/>
              <a:sym typeface="Arial"/>
            </a:endParaRPr>
          </a:p>
        </p:txBody>
      </p:sp>
      <p:pic>
        <p:nvPicPr>
          <p:cNvPr id="144" name="Google Shape;144;g24a673fe644_0_0"/>
          <p:cNvPicPr preferRelativeResize="0"/>
          <p:nvPr/>
        </p:nvPicPr>
        <p:blipFill rotWithShape="1">
          <a:blip r:embed="rId3">
            <a:alphaModFix/>
          </a:blip>
          <a:srcRect/>
          <a:stretch/>
        </p:blipFill>
        <p:spPr>
          <a:xfrm>
            <a:off x="152400" y="1412400"/>
            <a:ext cx="7460975" cy="45686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d728c74042_0_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51" name="Google Shape;151;g1d728c74042_0_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Erneuerbare Energien:</a:t>
            </a:r>
            <a:br>
              <a:rPr lang="de-DE"/>
            </a:br>
            <a:r>
              <a:rPr lang="de-DE"/>
              <a:t>Entwicklung erneuerbare Energien</a:t>
            </a:r>
            <a:endParaRPr/>
          </a:p>
        </p:txBody>
      </p:sp>
      <p:sp>
        <p:nvSpPr>
          <p:cNvPr id="152" name="Google Shape;152;g1d728c74042_0_8"/>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Anlagenmechaniker/in</a:t>
            </a:r>
            <a:endParaRPr/>
          </a:p>
        </p:txBody>
      </p:sp>
      <p:sp>
        <p:nvSpPr>
          <p:cNvPr id="153" name="Google Shape;153;g1d728c74042_0_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2022</a:t>
            </a:r>
            <a:endParaRPr/>
          </a:p>
        </p:txBody>
      </p:sp>
      <p:sp>
        <p:nvSpPr>
          <p:cNvPr id="154" name="Google Shape;154;g1d728c74042_0_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sp>
        <p:nvSpPr>
          <p:cNvPr id="155" name="Google Shape;155;g1d728c74042_0_8"/>
          <p:cNvSpPr/>
          <p:nvPr/>
        </p:nvSpPr>
        <p:spPr>
          <a:xfrm>
            <a:off x="172750" y="2334800"/>
            <a:ext cx="3612300" cy="2844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Vergleichen Sie die Entwicklungen der erneuerbaren Energien in den Bereichen Strom, Wärme und Verkehr</a:t>
            </a:r>
            <a:endParaRPr sz="1800" b="0" i="0" u="none" strike="noStrike" cap="none">
              <a:solidFill>
                <a:srgbClr val="C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Wie kann Ihr Betrieb zur Umstellung auf erneuerbare Energien beitragen?</a:t>
            </a:r>
            <a:endParaRPr sz="1800" b="0" i="0" u="none" strike="noStrike" cap="none">
              <a:solidFill>
                <a:srgbClr val="C00000"/>
              </a:solidFill>
              <a:latin typeface="Arial"/>
              <a:ea typeface="Arial"/>
              <a:cs typeface="Arial"/>
              <a:sym typeface="Arial"/>
            </a:endParaRPr>
          </a:p>
        </p:txBody>
      </p:sp>
      <p:pic>
        <p:nvPicPr>
          <p:cNvPr id="156" name="Google Shape;156;g1d728c74042_0_8"/>
          <p:cNvPicPr preferRelativeResize="0"/>
          <p:nvPr/>
        </p:nvPicPr>
        <p:blipFill rotWithShape="1">
          <a:blip r:embed="rId3">
            <a:alphaModFix/>
          </a:blip>
          <a:srcRect/>
          <a:stretch/>
        </p:blipFill>
        <p:spPr>
          <a:xfrm>
            <a:off x="3965125" y="1620534"/>
            <a:ext cx="8107526" cy="42734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06ad8a7381_0_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63" name="Google Shape;163;g206ad8a7381_0_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Erneuerbare Energien:</a:t>
            </a:r>
            <a:br>
              <a:rPr lang="de-DE"/>
            </a:br>
            <a:r>
              <a:rPr lang="de-DE"/>
              <a:t>Wärme aus erneuerbaren Energien</a:t>
            </a:r>
            <a:endParaRPr/>
          </a:p>
        </p:txBody>
      </p:sp>
      <p:sp>
        <p:nvSpPr>
          <p:cNvPr id="164" name="Google Shape;164;g206ad8a7381_0_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Anlagenmechaniker/in</a:t>
            </a:r>
            <a:endParaRPr/>
          </a:p>
        </p:txBody>
      </p:sp>
      <p:sp>
        <p:nvSpPr>
          <p:cNvPr id="165" name="Google Shape;165;g206ad8a7381_0_2"/>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UBA 2022, tagesschau 2022</a:t>
            </a:r>
            <a:endParaRPr/>
          </a:p>
        </p:txBody>
      </p:sp>
      <p:sp>
        <p:nvSpPr>
          <p:cNvPr id="166" name="Google Shape;166;g206ad8a7381_0_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sp>
        <p:nvSpPr>
          <p:cNvPr id="167" name="Google Shape;167;g206ad8a7381_0_2"/>
          <p:cNvSpPr/>
          <p:nvPr/>
        </p:nvSpPr>
        <p:spPr>
          <a:xfrm>
            <a:off x="7584175" y="3686350"/>
            <a:ext cx="4481100" cy="222713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Diskutieren Sie Vor- und Nachteile der verschiedenen Energieträger</a:t>
            </a:r>
            <a:endParaRPr sz="1800" b="0" i="0" u="none" strike="noStrike" cap="none">
              <a:solidFill>
                <a:srgbClr val="C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Listen Sie Vor- und Nachteile von unterschiedlichen Wärmepumpen auf </a:t>
            </a:r>
            <a:endParaRPr sz="1800" b="0" i="0" u="none" strike="noStrike" cap="none">
              <a:solidFill>
                <a:srgbClr val="C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Was braucht es Ihrer Meinung nach, um das Ziel der Bundesregierung zu erreichen?</a:t>
            </a:r>
            <a:endParaRPr sz="1800" b="0" i="0" u="none" strike="noStrike" cap="none">
              <a:solidFill>
                <a:srgbClr val="C00000"/>
              </a:solidFill>
              <a:latin typeface="Arial"/>
              <a:ea typeface="Arial"/>
              <a:cs typeface="Arial"/>
              <a:sym typeface="Arial"/>
            </a:endParaRPr>
          </a:p>
        </p:txBody>
      </p:sp>
      <p:sp>
        <p:nvSpPr>
          <p:cNvPr id="168" name="Google Shape;168;g206ad8a7381_0_2"/>
          <p:cNvSpPr txBox="1"/>
          <p:nvPr/>
        </p:nvSpPr>
        <p:spPr>
          <a:xfrm>
            <a:off x="7864475" y="2297325"/>
            <a:ext cx="38346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Bundesregierung: jährlich sollen 500.000 neue Wärmepumpen installiert werden</a:t>
            </a:r>
            <a:endParaRPr sz="2000" b="0" i="0" u="none" strike="noStrike" cap="none">
              <a:solidFill>
                <a:srgbClr val="000000"/>
              </a:solidFill>
              <a:latin typeface="Arial"/>
              <a:ea typeface="Arial"/>
              <a:cs typeface="Arial"/>
              <a:sym typeface="Arial"/>
            </a:endParaRPr>
          </a:p>
        </p:txBody>
      </p:sp>
      <p:pic>
        <p:nvPicPr>
          <p:cNvPr id="169" name="Google Shape;169;g206ad8a7381_0_2" title="Chart"/>
          <p:cNvPicPr preferRelativeResize="0"/>
          <p:nvPr/>
        </p:nvPicPr>
        <p:blipFill rotWithShape="1">
          <a:blip r:embed="rId3">
            <a:alphaModFix/>
          </a:blip>
          <a:srcRect/>
          <a:stretch/>
        </p:blipFill>
        <p:spPr>
          <a:xfrm>
            <a:off x="152400" y="1412400"/>
            <a:ext cx="7279374" cy="45010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76" name="Google Shape;176;p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Sektorenkopplung:</a:t>
            </a:r>
            <a:br>
              <a:rPr lang="de-DE"/>
            </a:br>
            <a:r>
              <a:rPr lang="de-DE"/>
              <a:t>Energiesystem der Zukunft</a:t>
            </a:r>
            <a:endParaRPr/>
          </a:p>
        </p:txBody>
      </p:sp>
      <p:sp>
        <p:nvSpPr>
          <p:cNvPr id="177" name="Google Shape;177;p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Anlagenmechaniker/in</a:t>
            </a:r>
            <a:endParaRPr/>
          </a:p>
        </p:txBody>
      </p:sp>
      <p:sp>
        <p:nvSpPr>
          <p:cNvPr id="178" name="Google Shape;178;p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AEE 2023</a:t>
            </a:r>
            <a:endParaRPr/>
          </a:p>
        </p:txBody>
      </p:sp>
      <p:sp>
        <p:nvSpPr>
          <p:cNvPr id="179" name="Google Shape;179;p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sp>
        <p:nvSpPr>
          <p:cNvPr id="180" name="Google Shape;180;p4"/>
          <p:cNvSpPr/>
          <p:nvPr/>
        </p:nvSpPr>
        <p:spPr>
          <a:xfrm>
            <a:off x="7584175" y="3131072"/>
            <a:ext cx="4481100" cy="2782408"/>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Diskutieren Sie die wesentlichen Änderungen der Sektorenkopplung im Vergleich zur herkömmlichen Energieversorgung</a:t>
            </a:r>
            <a:endParaRPr sz="1800" b="0" i="0" u="none" strike="noStrike" cap="none">
              <a:solidFill>
                <a:srgbClr val="C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Listen Sie Vorteile auf, die sich durch die Sektorenkopplung ergeben </a:t>
            </a:r>
            <a:endParaRPr sz="1800" b="0" i="0" u="none" strike="noStrike" cap="none">
              <a:solidFill>
                <a:srgbClr val="C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Welche Maßnahmen kann die Bundesregierung zur Beschleunigung unternehmen?</a:t>
            </a:r>
            <a:endParaRPr sz="1800" b="0" i="0" u="none" strike="noStrike" cap="none">
              <a:solidFill>
                <a:srgbClr val="C00000"/>
              </a:solidFill>
              <a:latin typeface="Arial"/>
              <a:ea typeface="Arial"/>
              <a:cs typeface="Arial"/>
              <a:sym typeface="Arial"/>
            </a:endParaRPr>
          </a:p>
        </p:txBody>
      </p:sp>
      <p:sp>
        <p:nvSpPr>
          <p:cNvPr id="181" name="Google Shape;181;p4"/>
          <p:cNvSpPr txBox="1"/>
          <p:nvPr/>
        </p:nvSpPr>
        <p:spPr>
          <a:xfrm>
            <a:off x="7654543" y="1601017"/>
            <a:ext cx="38346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In Zeiten mit viel Wind und Sonne den Stromüberschuss für Verkehr und Wärmeversorgung nutzen</a:t>
            </a:r>
            <a:endParaRPr sz="2000" b="0" i="0" u="none" strike="noStrike" cap="none">
              <a:solidFill>
                <a:srgbClr val="000000"/>
              </a:solidFill>
              <a:latin typeface="Arial"/>
              <a:ea typeface="Arial"/>
              <a:cs typeface="Arial"/>
              <a:sym typeface="Arial"/>
            </a:endParaRPr>
          </a:p>
        </p:txBody>
      </p:sp>
      <p:pic>
        <p:nvPicPr>
          <p:cNvPr id="182" name="Google Shape;182;p4" descr="Ein Bild, das Text, Screenshot, Diagramm, Grafikdesign enthält.&#10;&#10;Automatisch generierte Beschreibung"/>
          <p:cNvPicPr preferRelativeResize="0"/>
          <p:nvPr/>
        </p:nvPicPr>
        <p:blipFill rotWithShape="1">
          <a:blip r:embed="rId3">
            <a:alphaModFix/>
          </a:blip>
          <a:srcRect/>
          <a:stretch/>
        </p:blipFill>
        <p:spPr>
          <a:xfrm>
            <a:off x="893355" y="1448980"/>
            <a:ext cx="4725565" cy="4518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89" name="Google Shape;189;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Wärmespeicher:</a:t>
            </a:r>
            <a:br>
              <a:rPr lang="de-DE"/>
            </a:br>
            <a:r>
              <a:rPr lang="de-DE"/>
              <a:t>Zentraler Baustein der Wärmeversorgung</a:t>
            </a:r>
            <a:endParaRPr/>
          </a:p>
        </p:txBody>
      </p:sp>
      <p:sp>
        <p:nvSpPr>
          <p:cNvPr id="190" name="Google Shape;190;p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Anlagenmechaniker/in</a:t>
            </a:r>
            <a:endParaRPr/>
          </a:p>
        </p:txBody>
      </p:sp>
      <p:sp>
        <p:nvSpPr>
          <p:cNvPr id="191" name="Google Shape;191;p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AEE 2017</a:t>
            </a:r>
            <a:endParaRPr/>
          </a:p>
        </p:txBody>
      </p:sp>
      <p:sp>
        <p:nvSpPr>
          <p:cNvPr id="192" name="Google Shape;192;p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sp>
        <p:nvSpPr>
          <p:cNvPr id="193" name="Google Shape;193;p5"/>
          <p:cNvSpPr/>
          <p:nvPr/>
        </p:nvSpPr>
        <p:spPr>
          <a:xfrm>
            <a:off x="7584175" y="3429000"/>
            <a:ext cx="4481100" cy="248448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Diskutieren Sie die Bedeutung von Speicherlösungen mit Blick auf eine zukunftsfähige Energieversorgung</a:t>
            </a:r>
            <a:endParaRPr sz="1800" b="0" i="0" u="none" strike="noStrike" cap="none">
              <a:solidFill>
                <a:srgbClr val="C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Listen Sie verschiedene Varianten der Speicherung auf</a:t>
            </a:r>
            <a:endParaRPr sz="1800" b="0" i="0" u="none" strike="noStrike" cap="none">
              <a:solidFill>
                <a:srgbClr val="C00000"/>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2160"/>
              <a:buFont typeface="Arial"/>
              <a:buChar char="•"/>
            </a:pPr>
            <a:r>
              <a:rPr lang="de-DE" sz="1800" b="0" i="0" u="none" strike="noStrike" cap="none">
                <a:solidFill>
                  <a:srgbClr val="C00000"/>
                </a:solidFill>
                <a:latin typeface="Arial"/>
                <a:ea typeface="Arial"/>
                <a:cs typeface="Arial"/>
                <a:sym typeface="Arial"/>
              </a:rPr>
              <a:t>Welche Möglichkeiten der Speicherung ergeben sich in Ihrem Arbeitsumfeld?</a:t>
            </a:r>
            <a:endParaRPr sz="1800" b="0" i="0" u="none" strike="noStrike" cap="none">
              <a:solidFill>
                <a:srgbClr val="C00000"/>
              </a:solidFill>
              <a:latin typeface="Arial"/>
              <a:ea typeface="Arial"/>
              <a:cs typeface="Arial"/>
              <a:sym typeface="Arial"/>
            </a:endParaRPr>
          </a:p>
        </p:txBody>
      </p:sp>
      <p:sp>
        <p:nvSpPr>
          <p:cNvPr id="194" name="Google Shape;194;p5"/>
          <p:cNvSpPr txBox="1"/>
          <p:nvPr/>
        </p:nvSpPr>
        <p:spPr>
          <a:xfrm>
            <a:off x="7864475" y="1740733"/>
            <a:ext cx="4015568"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Große Wärmespeicher sind für eine zukunftsfähige Strom- und Wärmeversorgung essentiell</a:t>
            </a:r>
            <a:endParaRPr sz="2000" b="0" i="0" u="none" strike="noStrike" cap="none">
              <a:solidFill>
                <a:srgbClr val="000000"/>
              </a:solidFill>
              <a:latin typeface="Arial"/>
              <a:ea typeface="Arial"/>
              <a:cs typeface="Arial"/>
              <a:sym typeface="Arial"/>
            </a:endParaRPr>
          </a:p>
        </p:txBody>
      </p:sp>
      <p:pic>
        <p:nvPicPr>
          <p:cNvPr id="195" name="Google Shape;195;p5" descr="Ein Bild, das Text, Screenshot, Design enthält.&#10;&#10;Automatisch generierte Beschreibung"/>
          <p:cNvPicPr preferRelativeResize="0"/>
          <p:nvPr/>
        </p:nvPicPr>
        <p:blipFill rotWithShape="1">
          <a:blip r:embed="rId3">
            <a:alphaModFix/>
          </a:blip>
          <a:srcRect/>
          <a:stretch/>
        </p:blipFill>
        <p:spPr>
          <a:xfrm>
            <a:off x="360000" y="1498318"/>
            <a:ext cx="7026783" cy="44151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d728c74042_0_2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02" name="Google Shape;202;g1d728c74042_0_26"/>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Energieeffizienz und Energiesparen:</a:t>
            </a:r>
            <a:br>
              <a:rPr lang="de-DE"/>
            </a:br>
            <a:r>
              <a:rPr lang="de-DE"/>
              <a:t>Reduktion des Energieverbrauchs</a:t>
            </a:r>
            <a:endParaRPr/>
          </a:p>
        </p:txBody>
      </p:sp>
      <p:sp>
        <p:nvSpPr>
          <p:cNvPr id="203" name="Google Shape;203;g1d728c74042_0_26"/>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Anlagenmechaniker/in</a:t>
            </a:r>
            <a:endParaRPr/>
          </a:p>
        </p:txBody>
      </p:sp>
      <p:sp>
        <p:nvSpPr>
          <p:cNvPr id="204" name="Google Shape;204;g1d728c74042_0_26"/>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VDI o.J., Bitkom 2021</a:t>
            </a:r>
            <a:endParaRPr/>
          </a:p>
        </p:txBody>
      </p:sp>
      <p:sp>
        <p:nvSpPr>
          <p:cNvPr id="205" name="Google Shape;205;g1d728c74042_0_2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Bernhard Schwandt - UfU</a:t>
            </a:r>
            <a:endParaRPr/>
          </a:p>
        </p:txBody>
      </p:sp>
      <p:pic>
        <p:nvPicPr>
          <p:cNvPr id="206" name="Google Shape;206;g1d728c74042_0_26"/>
          <p:cNvPicPr preferRelativeResize="0"/>
          <p:nvPr/>
        </p:nvPicPr>
        <p:blipFill rotWithShape="1">
          <a:blip r:embed="rId3">
            <a:alphaModFix/>
          </a:blip>
          <a:srcRect/>
          <a:stretch/>
        </p:blipFill>
        <p:spPr>
          <a:xfrm>
            <a:off x="6303499" y="3939650"/>
            <a:ext cx="1802725" cy="1802725"/>
          </a:xfrm>
          <a:prstGeom prst="rect">
            <a:avLst/>
          </a:prstGeom>
          <a:noFill/>
          <a:ln>
            <a:noFill/>
          </a:ln>
        </p:spPr>
      </p:pic>
      <p:sp>
        <p:nvSpPr>
          <p:cNvPr id="207" name="Google Shape;207;g1d728c74042_0_26"/>
          <p:cNvSpPr/>
          <p:nvPr/>
        </p:nvSpPr>
        <p:spPr>
          <a:xfrm>
            <a:off x="5712031" y="1447204"/>
            <a:ext cx="6272369" cy="244742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00050" marR="0" lvl="0" indent="-285750" algn="l" rtl="0">
              <a:lnSpc>
                <a:spcPct val="100000"/>
              </a:lnSpc>
              <a:spcBef>
                <a:spcPts val="0"/>
              </a:spcBef>
              <a:spcAft>
                <a:spcPts val="0"/>
              </a:spcAft>
              <a:buClr>
                <a:srgbClr val="941651"/>
              </a:buClr>
              <a:buSzPts val="1800"/>
              <a:buFont typeface="Arial"/>
              <a:buChar char="•"/>
            </a:pPr>
            <a:r>
              <a:rPr lang="de-DE" sz="1800" b="0" i="0" u="none" strike="noStrike" cap="none">
                <a:solidFill>
                  <a:srgbClr val="941651"/>
                </a:solidFill>
                <a:latin typeface="Arial"/>
                <a:ea typeface="Arial"/>
                <a:cs typeface="Arial"/>
                <a:sym typeface="Arial"/>
              </a:rPr>
              <a:t>Erstellen Sie eine Liste mit Anlagenparametern, die häufig ineffizient eingestellt sind.   </a:t>
            </a:r>
            <a:endParaRPr sz="1800" b="0" i="0" u="none" strike="noStrike" cap="none">
              <a:solidFill>
                <a:srgbClr val="941651"/>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1800"/>
              <a:buFont typeface="Arial"/>
              <a:buChar char="•"/>
            </a:pPr>
            <a:r>
              <a:rPr lang="de-DE" sz="1800" b="0" i="0" u="none" strike="noStrike" cap="none">
                <a:solidFill>
                  <a:srgbClr val="941651"/>
                </a:solidFill>
                <a:latin typeface="Arial"/>
                <a:ea typeface="Arial"/>
                <a:cs typeface="Arial"/>
                <a:sym typeface="Arial"/>
              </a:rPr>
              <a:t>Wie können Sie in Ihrem Beruf zu einem effizienten Nutzungsverhalten beitragen?</a:t>
            </a:r>
            <a:endParaRPr sz="1800" b="0" i="0" u="none" strike="noStrike" cap="none">
              <a:solidFill>
                <a:srgbClr val="941651"/>
              </a:solidFill>
              <a:latin typeface="Arial"/>
              <a:ea typeface="Arial"/>
              <a:cs typeface="Arial"/>
              <a:sym typeface="Arial"/>
            </a:endParaRPr>
          </a:p>
          <a:p>
            <a:pPr marL="400050" marR="0" lvl="0" indent="-285750" algn="l" rtl="0">
              <a:lnSpc>
                <a:spcPct val="100000"/>
              </a:lnSpc>
              <a:spcBef>
                <a:spcPts val="0"/>
              </a:spcBef>
              <a:spcAft>
                <a:spcPts val="0"/>
              </a:spcAft>
              <a:buClr>
                <a:srgbClr val="941651"/>
              </a:buClr>
              <a:buSzPts val="1800"/>
              <a:buFont typeface="Arial"/>
              <a:buChar char="•"/>
            </a:pPr>
            <a:r>
              <a:rPr lang="de-DE" sz="1800" b="0" i="0" u="none" strike="noStrike" cap="none">
                <a:solidFill>
                  <a:srgbClr val="941651"/>
                </a:solidFill>
                <a:latin typeface="Arial"/>
                <a:ea typeface="Arial"/>
                <a:cs typeface="Arial"/>
                <a:sym typeface="Arial"/>
              </a:rPr>
              <a:t>Ermitteln Sie die CO₂-Emissionen bei unterschiedlichen Raumtemperaturen u.Ä. für verschiedene Energieträger mit dem Rechner des UBA</a:t>
            </a:r>
            <a:endParaRPr sz="1800" b="0" i="0" u="none" strike="noStrike" cap="none">
              <a:solidFill>
                <a:srgbClr val="941651"/>
              </a:solidFill>
              <a:latin typeface="Arial"/>
              <a:ea typeface="Arial"/>
              <a:cs typeface="Arial"/>
              <a:sym typeface="Arial"/>
            </a:endParaRPr>
          </a:p>
        </p:txBody>
      </p:sp>
      <p:sp>
        <p:nvSpPr>
          <p:cNvPr id="208" name="Google Shape;208;g1d728c74042_0_26"/>
          <p:cNvSpPr txBox="1"/>
          <p:nvPr/>
        </p:nvSpPr>
        <p:spPr>
          <a:xfrm>
            <a:off x="207600" y="1641275"/>
            <a:ext cx="5034300" cy="1313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Austausch alter Geräte</a:t>
            </a:r>
            <a:endParaRPr sz="20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Arial"/>
                <a:ea typeface="Arial"/>
                <a:cs typeface="Arial"/>
                <a:sym typeface="Arial"/>
              </a:rPr>
              <a:t>Viele Heizungsanlagen in Deutschland sind älter als 20 Jahre und sehr ineffizient und/oder überdimensioniert</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Arial"/>
              <a:ea typeface="Arial"/>
              <a:cs typeface="Arial"/>
              <a:sym typeface="Arial"/>
            </a:endParaRPr>
          </a:p>
        </p:txBody>
      </p:sp>
      <p:sp>
        <p:nvSpPr>
          <p:cNvPr id="209" name="Google Shape;209;g1d728c74042_0_26"/>
          <p:cNvSpPr txBox="1"/>
          <p:nvPr/>
        </p:nvSpPr>
        <p:spPr>
          <a:xfrm>
            <a:off x="207600" y="2861287"/>
            <a:ext cx="5410500" cy="1508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Optimierung von Anlageneinstellungen</a:t>
            </a:r>
            <a:endParaRPr sz="20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Arial"/>
                <a:ea typeface="Arial"/>
                <a:cs typeface="Arial"/>
                <a:sym typeface="Arial"/>
              </a:rPr>
              <a:t>Viele Anlagen sind nicht optimal eingestellt </a:t>
            </a: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Arial"/>
                <a:ea typeface="Arial"/>
                <a:cs typeface="Arial"/>
                <a:sym typeface="Arial"/>
              </a:rPr>
              <a:t>Die Nachrüstung mit modernen Anlagenteilen oder mit digitalen Elementen kann die Effizienz erhöhen</a:t>
            </a:r>
            <a:endParaRPr sz="1800" b="0" i="0" u="none" strike="noStrike" cap="none">
              <a:solidFill>
                <a:schemeClr val="dk1"/>
              </a:solidFill>
              <a:latin typeface="Arial"/>
              <a:ea typeface="Arial"/>
              <a:cs typeface="Arial"/>
              <a:sym typeface="Arial"/>
            </a:endParaRPr>
          </a:p>
        </p:txBody>
      </p:sp>
      <p:sp>
        <p:nvSpPr>
          <p:cNvPr id="210" name="Google Shape;210;g1d728c74042_0_26"/>
          <p:cNvSpPr txBox="1"/>
          <p:nvPr/>
        </p:nvSpPr>
        <p:spPr>
          <a:xfrm>
            <a:off x="207600" y="4483300"/>
            <a:ext cx="5736000" cy="123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Nutzungsverhalten</a:t>
            </a:r>
            <a:endParaRPr sz="2000" b="1"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Arial"/>
                <a:ea typeface="Arial"/>
                <a:cs typeface="Arial"/>
                <a:sym typeface="Arial"/>
              </a:rPr>
              <a:t>Nutzungsverhalten, z.B. Lüftungsverhalten, trägt erheblich zur Energieeffizienz bei</a:t>
            </a: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de-DE" sz="1800" b="0" i="0" u="none" strike="noStrike" cap="none">
                <a:solidFill>
                  <a:schemeClr val="dk1"/>
                </a:solidFill>
                <a:latin typeface="Arial"/>
                <a:ea typeface="Arial"/>
                <a:cs typeface="Arial"/>
                <a:sym typeface="Arial"/>
              </a:rPr>
              <a:t>Automation (z.B. von Temperatureinstellungen) </a:t>
            </a:r>
            <a:endParaRPr sz="1800" b="0" i="0" u="none" strike="noStrike" cap="none">
              <a:solidFill>
                <a:schemeClr val="dk1"/>
              </a:solidFill>
              <a:latin typeface="Arial"/>
              <a:ea typeface="Arial"/>
              <a:cs typeface="Arial"/>
              <a:sym typeface="Arial"/>
            </a:endParaRPr>
          </a:p>
        </p:txBody>
      </p:sp>
      <p:sp>
        <p:nvSpPr>
          <p:cNvPr id="211" name="Google Shape;211;g1d728c74042_0_26"/>
          <p:cNvSpPr/>
          <p:nvPr/>
        </p:nvSpPr>
        <p:spPr>
          <a:xfrm>
            <a:off x="5951288" y="5430800"/>
            <a:ext cx="2541000" cy="646500"/>
          </a:xfrm>
          <a:prstGeom prst="flowChartAlternateProcess">
            <a:avLst/>
          </a:prstGeom>
          <a:solidFill>
            <a:srgbClr val="00B050"/>
          </a:solidFill>
          <a:ln w="952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Gebäudeautomation/digitale Heizung</a:t>
            </a:r>
            <a:endParaRPr sz="1800" b="1" i="0" u="none" strike="noStrike" cap="none">
              <a:solidFill>
                <a:schemeClr val="lt1"/>
              </a:solidFill>
              <a:latin typeface="Arial"/>
              <a:ea typeface="Arial"/>
              <a:cs typeface="Arial"/>
              <a:sym typeface="Arial"/>
            </a:endParaRPr>
          </a:p>
        </p:txBody>
      </p:sp>
      <p:sp>
        <p:nvSpPr>
          <p:cNvPr id="212" name="Google Shape;212;g1d728c74042_0_26"/>
          <p:cNvSpPr txBox="1"/>
          <p:nvPr/>
        </p:nvSpPr>
        <p:spPr>
          <a:xfrm>
            <a:off x="8313725" y="4132375"/>
            <a:ext cx="3834600" cy="1233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800" b="0" i="1" u="none" strike="noStrike" cap="none">
                <a:solidFill>
                  <a:schemeClr val="dk1"/>
                </a:solidFill>
                <a:latin typeface="Arial"/>
                <a:ea typeface="Arial"/>
                <a:cs typeface="Arial"/>
                <a:sym typeface="Arial"/>
              </a:rPr>
              <a:t>Ein ambitionierter Ausbau von Gebäudeautomation könnte 2030 bis zu 10 Millionen Tonnen CO</a:t>
            </a:r>
            <a:r>
              <a:rPr lang="de-DE" sz="1800" b="0" i="1" u="none" strike="noStrike" cap="none" baseline="-25000">
                <a:solidFill>
                  <a:schemeClr val="dk1"/>
                </a:solidFill>
                <a:latin typeface="Arial"/>
                <a:ea typeface="Arial"/>
                <a:cs typeface="Arial"/>
                <a:sym typeface="Arial"/>
              </a:rPr>
              <a:t>2</a:t>
            </a:r>
            <a:r>
              <a:rPr lang="de-DE" sz="1800" b="0" i="1" u="none" strike="noStrike" cap="none">
                <a:solidFill>
                  <a:schemeClr val="dk1"/>
                </a:solidFill>
                <a:latin typeface="Arial"/>
                <a:ea typeface="Arial"/>
                <a:cs typeface="Arial"/>
                <a:sym typeface="Arial"/>
              </a:rPr>
              <a:t> einsparen</a:t>
            </a:r>
            <a:endParaRPr sz="2000" b="1" i="1"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3993</Words>
  <Application>Microsoft Macintosh PowerPoint</Application>
  <PresentationFormat>Breitbild</PresentationFormat>
  <Paragraphs>334</Paragraphs>
  <Slides>12</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Trebuchet MS</vt:lpstr>
      <vt:lpstr>Office</vt:lpstr>
      <vt:lpstr>Anlagenmechaniker/in</vt:lpstr>
      <vt:lpstr>Nachhaltigkeit und Klimawandel: Wo entstehen CO2-Emissionen im Alltag?</vt:lpstr>
      <vt:lpstr>Energie und Klimawandel: Welcher Sektor ist für CO2-Emissionen verantwortlich?</vt:lpstr>
      <vt:lpstr>Energie und Klimawandel: Energiewende in Deutschland wann?</vt:lpstr>
      <vt:lpstr>Erneuerbare Energien: Entwicklung erneuerbare Energien</vt:lpstr>
      <vt:lpstr>Erneuerbare Energien: Wärme aus erneuerbaren Energien</vt:lpstr>
      <vt:lpstr>Sektorenkopplung: Energiesystem der Zukunft</vt:lpstr>
      <vt:lpstr>Wärmespeicher: Zentraler Baustein der Wärmeversorgung</vt:lpstr>
      <vt:lpstr>Energieeffizienz und Energiesparen: Reduktion des Energieverbrauchs</vt:lpstr>
      <vt:lpstr>Nachhaltigkeit und Kreislaufwirtschaft: Von der linearen zu einer zirkulären Wirtschaft</vt:lpstr>
      <vt:lpstr>Nachhaltigkeit in der Kreditwirtschaft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Anlagenmechaniker/in</dc:title>
  <dc:creator>Microsoft Office User</dc:creator>
  <cp:lastModifiedBy>Michael Scharp</cp:lastModifiedBy>
  <cp:revision>2</cp:revision>
  <cp:lastPrinted>2023-09-26T03:09:38Z</cp:lastPrinted>
  <dcterms:created xsi:type="dcterms:W3CDTF">2021-10-18T14:46:33Z</dcterms:created>
  <dcterms:modified xsi:type="dcterms:W3CDTF">2023-09-26T03:09:42Z</dcterms:modified>
</cp:coreProperties>
</file>