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6">
          <p15:clr>
            <a:srgbClr val="A4A3A4"/>
          </p15:clr>
        </p15:guide>
        <p15:guide id="2" pos="2237">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w3/x8y4wPN6ugMLGxFgbhbEDXP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ker Hand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45142" autoAdjust="0"/>
  </p:normalViewPr>
  <p:slideViewPr>
    <p:cSldViewPr snapToGrid="0">
      <p:cViewPr varScale="1">
        <p:scale>
          <a:sx n="93" d="100"/>
          <a:sy n="93" d="100"/>
        </p:scale>
        <p:origin x="2128" y="208"/>
      </p:cViewPr>
      <p:guideLst>
        <p:guide orient="horz" pos="2183"/>
        <p:guide pos="3840"/>
      </p:guideLst>
    </p:cSldViewPr>
  </p:slideViewPr>
  <p:notesTextViewPr>
    <p:cViewPr>
      <p:scale>
        <a:sx n="1" d="1"/>
        <a:sy n="1" d="1"/>
      </p:scale>
      <p:origin x="0" y="0"/>
    </p:cViewPr>
  </p:notesTextViewPr>
  <p:notesViewPr>
    <p:cSldViewPr snapToGrid="0">
      <p:cViewPr varScale="1">
        <p:scale>
          <a:sx n="83" d="100"/>
          <a:sy n="83" d="100"/>
        </p:scale>
        <p:origin x="4176" y="72"/>
      </p:cViewPr>
      <p:guideLst>
        <p:guide orient="horz" pos="3226"/>
        <p:guide pos="2237"/>
      </p:guideLst>
    </p:cSldViewPr>
  </p:notesViewPr>
  <p:gridSpacing cx="72008" cy="72008"/>
</p:viewPr>
</file>

<file path=ppt/_rels/presentation.xml.rels><?xml version="1.0" encoding="UTF-8" standalone="yes"?>
<Relationships xmlns="http://schemas.openxmlformats.org/package/2006/relationships"><Relationship Id="rId21" Type="http://customschemas.google.com/relationships/presentationmetadata" Target="metadata"/><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mweltbundesamt.de/daten/verkehr/emissionen-des-verkehrs#strassenguterverkehr" TargetMode="External"/><Relationship Id="rId4" Type="http://schemas.openxmlformats.org/officeDocument/2006/relationships/hyperlink" Target="https://www.umweltbundesamt.de/sites/default/files/medien/384/bilder/dateien/2_abb_spezifische-emissionen-pkw_2022-04-22.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umweltbundesamt.de/daten/verkehr/emissionen-des-verkehrs#strassenguterverkeh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4" Type="http://schemas.openxmlformats.org/officeDocument/2006/relationships/hyperlink" Target="https://www.tuvsud.com/de-de/dienstleistungen/auditierung-und-zertifizierung/energiemanagementsysteme/iso-50001" TargetMode="External"/><Relationship Id="rId5" Type="http://schemas.openxmlformats.org/officeDocument/2006/relationships/hyperlink" Target="https://worldsteel.org/steel-by-topic/sustainability/steel-recognitions/"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sites/default/files/medien/361/dokumente/2021_03_10_trendtabellen_thg_nach_sektoren_v1.0.xlsx" TargetMode="External"/><Relationship Id="rId4" Type="http://schemas.openxmlformats.org/officeDocument/2006/relationships/hyperlink" Target="https://fdoc.ffg.at/s/vdb/public/node/content/8nKEL-hcRnqkwYOL8MHgxg/1.0?a=true"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weltbundesamt.de/themen/wirtschaft-konsum/konsum-umwelt-zentrale-handlungsfelder#bedarfsfelder" TargetMode="External"/><Relationship Id="rId4" Type="http://schemas.openxmlformats.org/officeDocument/2006/relationships/hyperlink" Target="https://zerowasteeurope.eu/wp-content/uploads/2020/11/Landfill-emission-reductions-only-tell-half-the-story-as-GHG-emissions-from-waste-to-energy-incineration-double.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mweltbundesamt.de/sites/default/files/medien/479/publikationen/texte_113-2020_analyse_von_siedlungsrestabfaellen_abschlussbericht.pdf" TargetMode="External"/><Relationship Id="rId4" Type="http://schemas.openxmlformats.org/officeDocument/2006/relationships/hyperlink" Target="https://zerowasteeurope.eu/wp-content/uploads/2020/11/Landfill-emission-reductions-only-tell-half-the-story-as-GHG-emissions-from-waste-to-energy-incineration-double.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zerowasteeurope.eu/wp-content/uploads/2020/11/Landfill-emission-reductions-only-tell-half-the-story-as-GHG-emissions-from-waste-to-energy-incineration-double.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fdoc.ffg.at/s/vdb/public/node/content/8nKEL-hcRnqkwYOL8MHgxg/1.0?a=tru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fdoc.ffg.at/s/vdb/public/node/content/8nKEL-hcRnqkwYOL8MHgxg/1.0?a=tr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215900" y="4073888"/>
            <a:ext cx="6654800" cy="5536329"/>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a:t>
            </a:r>
            <a:r>
              <a:rPr lang="de-DE" sz="1100" b="0" i="0" u="none" strike="noStrike" cap="none" dirty="0" err="1">
                <a:solidFill>
                  <a:schemeClr val="dk1"/>
                </a:solidFill>
                <a:latin typeface="Calibri"/>
                <a:ea typeface="Calibri"/>
                <a:cs typeface="Calibri"/>
                <a:sym typeface="Calibri"/>
              </a:rPr>
              <a:t>Sustainable</a:t>
            </a:r>
            <a:r>
              <a:rPr lang="de-DE" sz="1100" b="0" i="0" u="none" strike="noStrike" cap="none" dirty="0">
                <a:solidFill>
                  <a:schemeClr val="dk1"/>
                </a:solidFill>
                <a:latin typeface="Calibri"/>
                <a:ea typeface="Calibri"/>
                <a:cs typeface="Calibri"/>
                <a:sym typeface="Calibri"/>
              </a:rPr>
              <a:t>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215900" y="3995738"/>
            <a:ext cx="6654800"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Im Rahmen der sogenannten Verkehrswende spielt die Dekarbonisierung der Antriebe eine zentrale Rolle, denn die Treibhausgasemissionen der Mobilität sind, mit rund 149 Mio. t CO2-Äq bzw. fast 20% aller CO2-Emissionen allein in  Deutschland im Jahr 2021, maßgeblich für den Klimawandel verantwortlich (UBA 2022a). Differenziert nach verschiedenen Verkehrsarten zeigt sich, dass der Straßengüterverkehr 2020 rund 46 Mio. t CO2-Äq bzw. 30% der Verkehrsemissionen verursacht (ebd.) hat. Es sind somit zwei Trends wirksam: Zum einen eine Minderung der Emissionen (insbesondere der Schadstoffe), die aber bei LKWs deutlich größer sind (-32%) als bei PKWs (-5%). Zum anderen stieg für beide die Zahl der gefahrenen Kilometer - die PKW-Fahrleistung hat sich seit 1995 verdoppelt, die des Güterverkehrs per LKW ist um 74% gestiegen (UBA 2022b).</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ts val="1100"/>
              <a:buChar char="•"/>
            </a:pPr>
            <a:r>
              <a:rPr lang="de-DE" dirty="0"/>
              <a:t>Welchen Beitrag leistet Ihr Betrieb im Mobilitätsbereich zum Klimawandel?</a:t>
            </a:r>
            <a:endParaRPr dirty="0"/>
          </a:p>
          <a:p>
            <a:pPr marL="171450" lvl="0" indent="-171450" algn="l" rtl="0">
              <a:lnSpc>
                <a:spcPct val="100000"/>
              </a:lnSpc>
              <a:spcBef>
                <a:spcPts val="0"/>
              </a:spcBef>
              <a:spcAft>
                <a:spcPts val="0"/>
              </a:spcAft>
              <a:buClr>
                <a:schemeClr val="dk1"/>
              </a:buClr>
              <a:buSzPts val="1100"/>
              <a:buChar char="•"/>
            </a:pPr>
            <a:r>
              <a:rPr lang="de-DE" dirty="0"/>
              <a:t>Was unternehmen Sie in Ihrem Betrieb, um CO</a:t>
            </a:r>
            <a:r>
              <a:rPr lang="de-DE" baseline="-25000" dirty="0"/>
              <a:t>2</a:t>
            </a:r>
            <a:r>
              <a:rPr lang="de-DE" dirty="0"/>
              <a:t>-Emissionen aus der betriebseigenen PKW-Flotte zu verringern?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de-DE" b="1" dirty="0"/>
              <a:t>Quelle</a:t>
            </a:r>
            <a:endParaRPr b="1" dirty="0"/>
          </a:p>
          <a:p>
            <a:pPr marL="182563" lvl="0" indent="-182563" algn="l" rtl="0">
              <a:lnSpc>
                <a:spcPct val="100000"/>
              </a:lnSpc>
              <a:spcBef>
                <a:spcPts val="0"/>
              </a:spcBef>
              <a:spcAft>
                <a:spcPts val="0"/>
              </a:spcAft>
              <a:buSzPts val="1100"/>
              <a:buFont typeface="Arial" panose="020B0604020202020204" pitchFamily="34" charset="0"/>
              <a:buChar char="•"/>
            </a:pPr>
            <a:r>
              <a:rPr lang="de-DE" sz="1000" dirty="0"/>
              <a:t>UBA Umweltbundesamt (2022a): Spezifische Emissionen des Straßenverkehrs. Online: </a:t>
            </a:r>
            <a:r>
              <a:rPr lang="de-DE" sz="1000" u="sng" dirty="0">
                <a:solidFill>
                  <a:schemeClr val="hlink"/>
                </a:solidFill>
                <a:hlinkClick r:id="rId3"/>
              </a:rPr>
              <a:t>https://www.umweltbundesamt.de/daten/verkehr/emissionen-des-verkehrs#strassenguterverkehr</a:t>
            </a:r>
            <a:endParaRPr sz="1000" u="sng" dirty="0"/>
          </a:p>
          <a:p>
            <a:pPr marL="182563" lvl="0" indent="-182563" algn="l" rtl="0">
              <a:lnSpc>
                <a:spcPct val="100000"/>
              </a:lnSpc>
              <a:spcBef>
                <a:spcPts val="0"/>
              </a:spcBef>
              <a:spcAft>
                <a:spcPts val="0"/>
              </a:spcAft>
              <a:buSzPts val="1100"/>
              <a:buFont typeface="Arial" panose="020B0604020202020204" pitchFamily="34" charset="0"/>
              <a:buChar char="•"/>
            </a:pPr>
            <a:r>
              <a:rPr lang="de-DE" sz="1000" dirty="0"/>
              <a:t>Umweltbundesamt (2022b)Spezifische Emissionen PKW. Online: </a:t>
            </a:r>
            <a:r>
              <a:rPr lang="de-DE" sz="1000" u="sng" dirty="0">
                <a:solidFill>
                  <a:schemeClr val="hlink"/>
                </a:solidFill>
                <a:hlinkClick r:id="rId4"/>
              </a:rPr>
              <a:t>https://www.umweltbundesamt.de/sites/default/files/medien/384/bilder/dateien/2_abb_spezifische-emissionen-pkw_2022-04-22.pdf</a:t>
            </a:r>
            <a:endParaRPr sz="1000" dirty="0"/>
          </a:p>
          <a:p>
            <a:pPr marL="457200" lvl="0" indent="-228600" algn="l" rtl="0">
              <a:lnSpc>
                <a:spcPct val="100000"/>
              </a:lnSpc>
              <a:spcBef>
                <a:spcPts val="0"/>
              </a:spcBef>
              <a:spcAft>
                <a:spcPts val="0"/>
              </a:spcAft>
              <a:buSzPts val="1100"/>
              <a:buNone/>
            </a:pPr>
            <a:endParaRPr sz="1100" b="1" dirty="0"/>
          </a:p>
        </p:txBody>
      </p:sp>
      <p:sp>
        <p:nvSpPr>
          <p:cNvPr id="214" name="Google Shape;214;p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215900" y="3995738"/>
            <a:ext cx="6656388" cy="62388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00" b="1" dirty="0"/>
              <a:t>Beschreibung</a:t>
            </a:r>
            <a:endParaRPr sz="900" dirty="0"/>
          </a:p>
          <a:p>
            <a:pPr marL="0" lvl="0" indent="0" algn="l" rtl="0">
              <a:lnSpc>
                <a:spcPct val="100000"/>
              </a:lnSpc>
              <a:spcBef>
                <a:spcPts val="0"/>
              </a:spcBef>
              <a:spcAft>
                <a:spcPts val="0"/>
              </a:spcAft>
              <a:buClr>
                <a:schemeClr val="dk1"/>
              </a:buClr>
              <a:buSzPts val="1800"/>
              <a:buNone/>
            </a:pPr>
            <a:r>
              <a:rPr lang="de-DE" sz="900" dirty="0"/>
              <a:t>Differenziert nach verschiedenen Verkehrsarten zeigt sich, dass der Straßengüterverkehr 2020 rund 46 Mio. t CO2-Äq bzw. 30% der Verkehrsemissionen verursacht (UBA 2022) hat. Es sind somit zwei Trends wirksam: Zum einen eine Minderung der Emissionen (insbesondere der Schadstoffe), die aber bei LKWs deutlich größer sind (-32%) als bei PKWs (-5%). Zum anderen stieg für beide die Zahl der gefahrenen Kilometer - die PKW-Fahrleistung hat sich seit 1995 verdoppelt, die des Güterverkehrs per LKW ist um 74% gestiegen (UBA 2022b). Für den LKW-Verkehr bieten sich verschiedene Alternativen an:</a:t>
            </a:r>
            <a:endParaRPr dirty="0"/>
          </a:p>
          <a:p>
            <a:pPr marL="90488" lvl="0" indent="-80963" algn="l" rtl="0">
              <a:lnSpc>
                <a:spcPct val="100000"/>
              </a:lnSpc>
              <a:spcBef>
                <a:spcPts val="0"/>
              </a:spcBef>
              <a:spcAft>
                <a:spcPts val="0"/>
              </a:spcAft>
              <a:buClr>
                <a:schemeClr val="dk1"/>
              </a:buClr>
              <a:buSzPts val="810"/>
              <a:buFont typeface="Arial"/>
              <a:buChar char="•"/>
            </a:pPr>
            <a:r>
              <a:rPr lang="de-DE" sz="900" dirty="0"/>
              <a:t>Die USB Bochum GmbH (Umweltservice Bochum), ein kommunales Unternehmen der Abfall- und Entsorgungswirtschaft in der nordrhein-westfälischen Stadt Bochum, hat im Juni 2021 das erste mit Wasserstoff angetriebene Abfallsammelfahrzeug in seine Flotte aufgenommen. In der Stadtreinigung sind mittlerweile 4 umgebaute Kehricht Sammelwagen (Lkw-Kipper) unterwegs, die als konventionelle Diesel-Fahrzeuge auf E-Antrieb umgerüstet wurden. Für die Abfallsammlung zum Transport von Kühlgeräten wird ein Orten E 100 (vormals Mercedes </a:t>
            </a:r>
            <a:r>
              <a:rPr lang="de-DE" sz="900" dirty="0" err="1"/>
              <a:t>Atego</a:t>
            </a:r>
            <a:r>
              <a:rPr lang="de-DE" sz="900" dirty="0"/>
              <a:t>) als vollelektrischer Lkw eingesetzt (www.usb-bochum.de)</a:t>
            </a:r>
            <a:endParaRPr dirty="0"/>
          </a:p>
          <a:p>
            <a:pPr marL="90488" lvl="0" indent="-80963" algn="l" rtl="0">
              <a:lnSpc>
                <a:spcPct val="100000"/>
              </a:lnSpc>
              <a:spcBef>
                <a:spcPts val="0"/>
              </a:spcBef>
              <a:spcAft>
                <a:spcPts val="0"/>
              </a:spcAft>
              <a:buClr>
                <a:schemeClr val="dk1"/>
              </a:buClr>
              <a:buSzPts val="810"/>
              <a:buFont typeface="Arial"/>
              <a:buChar char="•"/>
            </a:pPr>
            <a:r>
              <a:rPr lang="de-DE" sz="900" dirty="0"/>
              <a:t>Der Zweckverband Abfallwirtschaft Region Hannover  (aha) erprobt zur Zeit den Einsatz eines Abfallsammelfahrzeugen mit Brennstoffzellenantrieb im Betriebsalltag (www.aha-region.de)</a:t>
            </a:r>
            <a:endParaRPr dirty="0"/>
          </a:p>
          <a:p>
            <a:pPr marL="90488" lvl="0" indent="-80963" algn="l" rtl="0">
              <a:lnSpc>
                <a:spcPct val="100000"/>
              </a:lnSpc>
              <a:spcBef>
                <a:spcPts val="0"/>
              </a:spcBef>
              <a:spcAft>
                <a:spcPts val="0"/>
              </a:spcAft>
              <a:buClr>
                <a:schemeClr val="dk1"/>
              </a:buClr>
              <a:buSzPts val="810"/>
              <a:buFont typeface="Arial"/>
              <a:buChar char="•"/>
            </a:pPr>
            <a:r>
              <a:rPr lang="de-DE" sz="900" dirty="0"/>
              <a:t>Bei den Wirtschaftsbetriebe Duisburg, Anstalt des öffentlichen Rechts  und entsorgungspflichtige Körperschaft,  kommt seit Mai 2021 ein mit 3Brennstoffzellen ausgestattetes Abfallsammelfahrzeug vom Typ </a:t>
            </a:r>
            <a:r>
              <a:rPr lang="de-DE" sz="900" dirty="0" err="1"/>
              <a:t>Bluepower</a:t>
            </a:r>
            <a:r>
              <a:rPr lang="de-DE" sz="900" dirty="0"/>
              <a:t> in der Hausmüllsammlung zum Einsatz. Es handelt sich hierbei um ein vollelektrisches Fahrgestell mit Batterie und Wasserstoff-Brennstoffzellen. Die Brennstoffzellen wandeln den getankten Wasserstoff in Strom und Wasser um. Über den erzeugten Strom wird zum einen der Fahrantrieb mit Energie versorgt und zum anderen die verbaute Batterie geladen; diese dient dem Fahrzeug zur Abdeckung von „Leistungsspitzen“, zum Beispiel bei der Beschleunigung und beim Anfahren mit einem voll beladenen Fahrzeug. Die Betankung erfolgt an einer zentral in Duisburg gelegenen öffentlichen Tankstelle. Grundsätzlich ist der Aufwand für die Betankung mit dem bei einem konventionellen Fahrzeug gleichzusetzen (www.wb-duisburg.de)</a:t>
            </a:r>
            <a:endParaRPr dirty="0"/>
          </a:p>
          <a:p>
            <a:pPr marL="90488" lvl="0" indent="-80963" algn="l" rtl="0">
              <a:lnSpc>
                <a:spcPct val="100000"/>
              </a:lnSpc>
              <a:spcBef>
                <a:spcPts val="0"/>
              </a:spcBef>
              <a:spcAft>
                <a:spcPts val="0"/>
              </a:spcAft>
              <a:buClr>
                <a:schemeClr val="dk1"/>
              </a:buClr>
              <a:buSzPts val="810"/>
              <a:buFont typeface="Arial"/>
              <a:buChar char="•"/>
            </a:pPr>
            <a:r>
              <a:rPr lang="de-DE" sz="900" dirty="0"/>
              <a:t>Der kommunale Entsorgungsbetrieb AWM München setzt seit dem Jahr 2020 den vollelektrischen Abrollkipper Volvo FE Electric (27 Tonnen) im Stadtgebiet für die Containerlogistik der Wertstoffhöfe ein. Das Fahrzeug ist für die Aufnahme verschiedener Arten von Containern ausgelegt. Für diesen speziellen Einsatz hat das Fahrzeug eine Reichweite von ca. 120 Kilometern. Der Lkw verfügt über zwei Synchron-Wechselstrom-Elektromotoren. Vier Lithium-Ionen-Batterien mit je 50 kWh sorgen hierbei für die nötige Energie (www.awm-muenchen.de).</a:t>
            </a:r>
            <a:endParaRPr dirty="0"/>
          </a:p>
          <a:p>
            <a:pPr marL="90488" lvl="0" indent="-80963" algn="l" rtl="0">
              <a:lnSpc>
                <a:spcPct val="100000"/>
              </a:lnSpc>
              <a:spcBef>
                <a:spcPts val="0"/>
              </a:spcBef>
              <a:spcAft>
                <a:spcPts val="0"/>
              </a:spcAft>
              <a:buClr>
                <a:schemeClr val="dk1"/>
              </a:buClr>
              <a:buSzPts val="810"/>
              <a:buFont typeface="Arial"/>
              <a:buChar char="•"/>
            </a:pPr>
            <a:r>
              <a:rPr lang="de-DE" sz="900" dirty="0"/>
              <a:t>Die Stadtreinigung Hamburg (SRH) setzt seit 2020 eine vollelektrische Großkehrmaschine zur Reinigung auf dem Gelände des St. Pauli Fischmarkts ein. Zum Einsatz kommt der Maschinentyp VS 6e der Fa. Brock. Die Kehrmaschinen haben, wie die Diesel angetriebene Standard-Maschinen der SRH,  ein zulässiges maximales Gesamtgewicht von 15 t. Der Elektro-Antriebsmotor verfügt über eine maximale Leistung von 250 kW und ein maximales Drehmoment von 3.400 Nm. Die CO2-Ersparnis gegenüber einem baugleichen Fahrzeug mit Dieselantrieb beträgt rund 30 Tonnen pro Jahr und darüber hinaus ist dieser Prototyp mit 57 Dezibel um etwa 20 Dezibel leiser als herkömmliche Großkehrmaschinen (</a:t>
            </a:r>
            <a:r>
              <a:rPr lang="de-DE" sz="900" dirty="0" err="1"/>
              <a:t>ZfK</a:t>
            </a:r>
            <a:r>
              <a:rPr lang="de-DE" sz="900" dirty="0"/>
              <a:t> 2020). Die Stadtreinigung Hamburg setzt schon seit vielen Jahren verstärkt auf das Thema E-Mobilität. Dabei lag der Fokus bisher auf umweltfreundlichen und emissionsarmen </a:t>
            </a:r>
            <a:r>
              <a:rPr lang="de-DE" sz="900" dirty="0" err="1"/>
              <a:t>Pkw’s</a:t>
            </a:r>
            <a:r>
              <a:rPr lang="de-DE" sz="900" dirty="0"/>
              <a:t> und Kleintransportern. Die SRH hat aktuell mehr als 90 elektrische Fahrzeuge bis 3,5 Tonnen im Einsatz (www.stadtreinigung.hamburg)</a:t>
            </a:r>
            <a:endParaRPr dirty="0"/>
          </a:p>
          <a:p>
            <a:pPr marL="90488" lvl="0" indent="-80963" algn="l" rtl="0">
              <a:lnSpc>
                <a:spcPct val="100000"/>
              </a:lnSpc>
              <a:spcBef>
                <a:spcPts val="0"/>
              </a:spcBef>
              <a:spcAft>
                <a:spcPts val="0"/>
              </a:spcAft>
              <a:buClr>
                <a:schemeClr val="dk1"/>
              </a:buClr>
              <a:buSzPts val="810"/>
              <a:buFont typeface="Arial"/>
              <a:buChar char="•"/>
            </a:pPr>
            <a:r>
              <a:rPr lang="de-DE" sz="900" dirty="0"/>
              <a:t>Das mittelständische Unternehmen FAUN Umwelttechnik entwickelt  Abfallsammel- und Kehrfahrzeuge auf  Brennstoffzellenbasis. Diese basieren auf herkömmlichen Nutzfahrzeugen, können jedoch modular an die Bedürfnisse der Kunden angepasst werden und sind durch ihren Antrieb emissionsfrei und leise. Im Emsland wird ab Ende 2022 ein erstes, von FAUN hergestelltes Sperrmüllfahrzeug auf Brennstoffzellenbasis unterwegs sein (www.faun.com)</a:t>
            </a:r>
            <a:endParaRPr sz="900" dirty="0"/>
          </a:p>
          <a:p>
            <a:pPr marL="0" lvl="0" indent="0" algn="l" rtl="0">
              <a:lnSpc>
                <a:spcPct val="100000"/>
              </a:lnSpc>
              <a:spcBef>
                <a:spcPts val="0"/>
              </a:spcBef>
              <a:spcAft>
                <a:spcPts val="0"/>
              </a:spcAft>
              <a:buSzPts val="1100"/>
              <a:buFont typeface="Arial"/>
              <a:buNone/>
            </a:pPr>
            <a:r>
              <a:rPr lang="de-DE" sz="900" b="1" dirty="0"/>
              <a:t>Aufgabe</a:t>
            </a:r>
            <a:endParaRPr sz="900" dirty="0"/>
          </a:p>
          <a:p>
            <a:pPr marL="171450" lvl="0" indent="-171450" algn="l" rtl="0">
              <a:lnSpc>
                <a:spcPct val="100000"/>
              </a:lnSpc>
              <a:spcBef>
                <a:spcPts val="0"/>
              </a:spcBef>
              <a:spcAft>
                <a:spcPts val="0"/>
              </a:spcAft>
              <a:buSzPts val="1100"/>
              <a:buFont typeface="Arial"/>
              <a:buChar char="•"/>
            </a:pPr>
            <a:r>
              <a:rPr lang="de-DE" sz="900" dirty="0"/>
              <a:t>Welchen Beitrag leistet Ihr Betrieb im Mobilitätsbereich zum Klimawandel?</a:t>
            </a:r>
            <a:endParaRPr sz="900" dirty="0"/>
          </a:p>
          <a:p>
            <a:pPr marL="171450" lvl="0" indent="-171450" algn="l" rtl="0">
              <a:lnSpc>
                <a:spcPct val="100000"/>
              </a:lnSpc>
              <a:spcBef>
                <a:spcPts val="0"/>
              </a:spcBef>
              <a:spcAft>
                <a:spcPts val="0"/>
              </a:spcAft>
              <a:buSzPts val="1100"/>
              <a:buFont typeface="Arial"/>
              <a:buChar char="•"/>
            </a:pPr>
            <a:r>
              <a:rPr lang="de-DE" sz="900" dirty="0"/>
              <a:t>Was unternehmen Sie in Ihrem Betrieb, um CO</a:t>
            </a:r>
            <a:r>
              <a:rPr lang="de-DE" sz="900" baseline="-25000" dirty="0"/>
              <a:t>2</a:t>
            </a:r>
            <a:r>
              <a:rPr lang="de-DE" sz="900" dirty="0"/>
              <a:t>-Emissionen aus der betriebseigenen PKW-Flotte zu verringern</a:t>
            </a:r>
            <a:r>
              <a:rPr lang="de-DE" sz="900" b="1" dirty="0"/>
              <a:t>?</a:t>
            </a:r>
            <a:endParaRPr b="1" dirty="0"/>
          </a:p>
          <a:p>
            <a:pPr marL="0" lvl="0" indent="0" algn="l" rtl="0">
              <a:lnSpc>
                <a:spcPct val="100000"/>
              </a:lnSpc>
              <a:spcBef>
                <a:spcPts val="0"/>
              </a:spcBef>
              <a:spcAft>
                <a:spcPts val="0"/>
              </a:spcAft>
              <a:buSzPts val="1100"/>
              <a:buNone/>
            </a:pPr>
            <a:r>
              <a:rPr lang="de-DE" sz="900" b="1" dirty="0"/>
              <a:t>Quelle</a:t>
            </a:r>
            <a:endParaRPr b="1" dirty="0"/>
          </a:p>
          <a:p>
            <a:pPr marL="171450" lvl="0" indent="-171450" algn="l" rtl="0">
              <a:lnSpc>
                <a:spcPct val="100000"/>
              </a:lnSpc>
              <a:spcBef>
                <a:spcPts val="0"/>
              </a:spcBef>
              <a:spcAft>
                <a:spcPts val="0"/>
              </a:spcAft>
              <a:buSzPts val="1100"/>
              <a:buFont typeface="Arial"/>
              <a:buChar char="•"/>
            </a:pPr>
            <a:r>
              <a:rPr lang="de-DE" sz="900" dirty="0"/>
              <a:t>UBA Umweltbundesamt (2022a): Spezifische Emissionen des Straßenverkehrs. Online: </a:t>
            </a:r>
            <a:r>
              <a:rPr lang="de-DE" sz="900" u="sng" dirty="0">
                <a:solidFill>
                  <a:schemeClr val="hlink"/>
                </a:solidFill>
                <a:hlinkClick r:id="rId3"/>
              </a:rPr>
              <a:t>https://www.umweltbundesamt.de/daten/verkehr/emissionen-des-verkehrs#strassenguterverkehr</a:t>
            </a:r>
            <a:endParaRPr sz="900" dirty="0"/>
          </a:p>
        </p:txBody>
      </p:sp>
      <p:sp>
        <p:nvSpPr>
          <p:cNvPr id="226" name="Google Shape;226;p1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60d8011edd_0_0:notes"/>
          <p:cNvSpPr>
            <a:spLocks noGrp="1" noRot="1" noChangeAspect="1"/>
          </p:cNvSpPr>
          <p:nvPr>
            <p:ph type="sldImg" idx="2"/>
          </p:nvPr>
        </p:nvSpPr>
        <p:spPr>
          <a:xfrm>
            <a:off x="217488" y="252413"/>
            <a:ext cx="6656387"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60d8011edd_0_0:notes"/>
          <p:cNvSpPr txBox="1">
            <a:spLocks noGrp="1"/>
          </p:cNvSpPr>
          <p:nvPr>
            <p:ph type="body" idx="1"/>
          </p:nvPr>
        </p:nvSpPr>
        <p:spPr>
          <a:xfrm>
            <a:off x="216000" y="3995999"/>
            <a:ext cx="6643687" cy="5515323"/>
          </a:xfrm>
          <a:prstGeom prst="rect">
            <a:avLst/>
          </a:prstGeom>
          <a:noFill/>
          <a:ln>
            <a:noFill/>
          </a:ln>
        </p:spPr>
        <p:txBody>
          <a:bodyPr spcFirstLastPara="1" wrap="square" lIns="94825" tIns="47400" rIns="94825" bIns="47400" anchor="t" anchorCtr="0">
            <a:noAutofit/>
          </a:bodyPr>
          <a:lstStyle/>
          <a:p>
            <a:pPr marL="0" lvl="0" indent="0"/>
            <a:r>
              <a:rPr lang="de-DE" b="1" dirty="0">
                <a:latin typeface="Calibri" panose="020F0502020204030204" pitchFamily="34" charset="0"/>
                <a:cs typeface="Calibri" panose="020F0502020204030204" pitchFamily="34" charset="0"/>
              </a:rPr>
              <a:t>Beschreibung</a:t>
            </a:r>
            <a:endParaRPr lang="de-DE" dirty="0">
              <a:latin typeface="Calibri" panose="020F0502020204030204" pitchFamily="34" charset="0"/>
              <a:cs typeface="Calibri" panose="020F0502020204030204" pitchFamily="34" charset="0"/>
            </a:endParaRPr>
          </a:p>
          <a:p>
            <a:pPr marL="0" lvl="0" indent="0"/>
            <a:r>
              <a:rPr lang="de-DE" dirty="0">
                <a:latin typeface="Calibri" panose="020F0502020204030204" pitchFamily="34" charset="0"/>
                <a:cs typeface="Calibri" panose="020F0502020204030204" pitchFamily="34" charset="0"/>
              </a:rPr>
              <a:t>Auf der Folie sind wichtige Siegel aufgeführt und erläutert, die für die Metallindustrie einen Rolle spielen.</a:t>
            </a:r>
          </a:p>
          <a:p>
            <a:pPr marL="0" lvl="0" indent="0" algn="l" rtl="0">
              <a:lnSpc>
                <a:spcPct val="100000"/>
              </a:lnSpc>
              <a:spcBef>
                <a:spcPts val="0"/>
              </a:spcBef>
              <a:spcAft>
                <a:spcPts val="0"/>
              </a:spcAft>
              <a:buSzPts val="1400"/>
              <a:buNone/>
            </a:pPr>
            <a:r>
              <a:rPr lang="de-DE" dirty="0">
                <a:solidFill>
                  <a:schemeClr val="dk1"/>
                </a:solidFill>
                <a:latin typeface="Calibri" panose="020F0502020204030204" pitchFamily="34" charset="0"/>
                <a:cs typeface="Calibri" panose="020F0502020204030204" pitchFamily="34" charset="0"/>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lang="de-DE" b="1" dirty="0">
              <a:solidFill>
                <a:schemeClr val="dk1"/>
              </a:solidFill>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panose="020F0502020204030204" pitchFamily="34" charset="0"/>
                <a:cs typeface="Calibri" panose="020F0502020204030204" pitchFamily="34" charset="0"/>
                <a:sym typeface="Calibri"/>
              </a:rPr>
              <a:t>Aufgabenstellung:</a:t>
            </a:r>
            <a:endParaRPr dirty="0">
              <a:latin typeface="Calibri" panose="020F0502020204030204" pitchFamily="34" charset="0"/>
              <a:cs typeface="Calibri" panose="020F0502020204030204" pitchFamily="34" charset="0"/>
            </a:endParaRPr>
          </a:p>
          <a:p>
            <a:pPr marL="171450" indent="-171450">
              <a:buSzPts val="1050"/>
              <a:buFont typeface="Arial" panose="020B0604020202020204" pitchFamily="34" charset="0"/>
              <a:buChar char="•"/>
            </a:pPr>
            <a:r>
              <a:rPr lang="de-DE" dirty="0">
                <a:latin typeface="Calibri" panose="020F0502020204030204" pitchFamily="34" charset="0"/>
                <a:ea typeface="Trebuchet MS"/>
                <a:cs typeface="Calibri" panose="020F0502020204030204" pitchFamily="34" charset="0"/>
                <a:sym typeface="Trebuchet MS"/>
              </a:rPr>
              <a:t>Wie zeigen die Siegel, dass Unternehmen Nachhaltigkeitsansätze verfolgen können?</a:t>
            </a:r>
            <a:endParaRPr lang="de-DE"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050"/>
              <a:buFont typeface="Arial" panose="020B0604020202020204" pitchFamily="34" charset="0"/>
              <a:buChar char="•"/>
            </a:pPr>
            <a:r>
              <a:rPr lang="de-DE" dirty="0">
                <a:solidFill>
                  <a:schemeClr val="dk1"/>
                </a:solidFill>
                <a:latin typeface="Calibri" panose="020F0502020204030204" pitchFamily="34" charset="0"/>
                <a:cs typeface="Calibri" panose="020F0502020204030204" pitchFamily="34" charset="0"/>
              </a:rPr>
              <a:t>Wie bewerten Sie die Siegel?</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050"/>
              <a:buFont typeface="Arial" panose="020B0604020202020204" pitchFamily="34" charset="0"/>
              <a:buChar char="•"/>
            </a:pPr>
            <a:r>
              <a:rPr lang="de-DE" dirty="0">
                <a:solidFill>
                  <a:schemeClr val="dk1"/>
                </a:solidFill>
                <a:latin typeface="Calibri" panose="020F0502020204030204" pitchFamily="34" charset="0"/>
                <a:cs typeface="Calibri" panose="020F0502020204030204" pitchFamily="34" charset="0"/>
              </a:rPr>
              <a:t>Welche Siegel spielen bei Ihnen im Unternehmen ein Rolle bei der Beschaffung von Rohstoffen und Materialien?</a:t>
            </a:r>
            <a:endParaRPr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rgbClr val="000000"/>
              </a:buClr>
              <a:buSzPts val="1400"/>
              <a:buFont typeface="Arial"/>
              <a:buNone/>
            </a:pPr>
            <a:r>
              <a:rPr lang="de-DE" b="1" dirty="0">
                <a:solidFill>
                  <a:schemeClr val="dk1"/>
                </a:solidFill>
                <a:latin typeface="Calibri" panose="020F0502020204030204" pitchFamily="34" charset="0"/>
                <a:cs typeface="Calibri" panose="020F0502020204030204" pitchFamily="34" charset="0"/>
                <a:sym typeface="Calibri"/>
              </a:rPr>
              <a:t>Quellen für Siegel</a:t>
            </a:r>
            <a:endParaRPr dirty="0">
              <a:latin typeface="Calibri" panose="020F0502020204030204" pitchFamily="34" charset="0"/>
              <a:cs typeface="Calibri" panose="020F0502020204030204" pitchFamily="34" charset="0"/>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000" dirty="0">
                <a:solidFill>
                  <a:schemeClr val="dk1"/>
                </a:solidFill>
                <a:latin typeface="Calibri" panose="020F0502020204030204" pitchFamily="34" charset="0"/>
                <a:cs typeface="Calibri" panose="020F0502020204030204" pitchFamily="34" charset="0"/>
                <a:sym typeface="Calibri"/>
              </a:rPr>
              <a:t>Blauer Engel: </a:t>
            </a:r>
            <a:r>
              <a:rPr lang="de-DE" sz="1000" u="sng" dirty="0">
                <a:solidFill>
                  <a:schemeClr val="dk1"/>
                </a:solidFill>
                <a:latin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xmlns="" val="tx"/>
                    </a:ext>
                  </a:extLst>
                </a:hlinkClick>
              </a:rPr>
              <a:t>https://www.blauer-engel.de/de/produktwelt/schmierstoffe-hydraulikfluessigkeiten-bis-12-2022</a:t>
            </a:r>
            <a:endParaRPr sz="1000" dirty="0">
              <a:solidFill>
                <a:schemeClr val="dk1"/>
              </a:solidFill>
              <a:latin typeface="Calibri" panose="020F0502020204030204" pitchFamily="34" charset="0"/>
              <a:cs typeface="Calibri" panose="020F0502020204030204" pitchFamily="34" charset="0"/>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000" dirty="0" err="1">
                <a:solidFill>
                  <a:schemeClr val="dk1"/>
                </a:solidFill>
                <a:latin typeface="Calibri" panose="020F0502020204030204" pitchFamily="34" charset="0"/>
                <a:cs typeface="Calibri" panose="020F0502020204030204" pitchFamily="34" charset="0"/>
                <a:sym typeface="Calibri"/>
              </a:rPr>
              <a:t>Cradle</a:t>
            </a:r>
            <a:r>
              <a:rPr lang="de-DE" sz="1000" dirty="0">
                <a:solidFill>
                  <a:schemeClr val="dk1"/>
                </a:solidFill>
                <a:latin typeface="Calibri" panose="020F0502020204030204" pitchFamily="34" charset="0"/>
                <a:cs typeface="Calibri" panose="020F0502020204030204" pitchFamily="34" charset="0"/>
                <a:sym typeface="Calibri"/>
              </a:rPr>
              <a:t>-to-</a:t>
            </a:r>
            <a:r>
              <a:rPr lang="de-DE" sz="1000" dirty="0" err="1">
                <a:solidFill>
                  <a:schemeClr val="dk1"/>
                </a:solidFill>
                <a:latin typeface="Calibri" panose="020F0502020204030204" pitchFamily="34" charset="0"/>
                <a:cs typeface="Calibri" panose="020F0502020204030204" pitchFamily="34" charset="0"/>
                <a:sym typeface="Calibri"/>
              </a:rPr>
              <a:t>Cradle</a:t>
            </a:r>
            <a:r>
              <a:rPr lang="de-DE" sz="1000" dirty="0">
                <a:solidFill>
                  <a:schemeClr val="dk1"/>
                </a:solidFill>
                <a:latin typeface="Calibri" panose="020F0502020204030204" pitchFamily="34" charset="0"/>
                <a:cs typeface="Calibri" panose="020F0502020204030204" pitchFamily="34" charset="0"/>
                <a:sym typeface="Calibri"/>
              </a:rPr>
              <a:t>: https://c2ccertified.org/</a:t>
            </a:r>
            <a:endParaRPr sz="1000" dirty="0">
              <a:latin typeface="Calibri" panose="020F0502020204030204" pitchFamily="34" charset="0"/>
              <a:cs typeface="Calibri" panose="020F0502020204030204" pitchFamily="34" charset="0"/>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000" dirty="0">
                <a:solidFill>
                  <a:schemeClr val="dk1"/>
                </a:solidFill>
                <a:latin typeface="Calibri" panose="020F0502020204030204" pitchFamily="34" charset="0"/>
                <a:cs typeface="Calibri" panose="020F0502020204030204" pitchFamily="34" charset="0"/>
                <a:sym typeface="Calibri"/>
              </a:rPr>
              <a:t>Zertifiziertes Energiemanagementsystem ISO 5001: </a:t>
            </a:r>
            <a:r>
              <a:rPr lang="de-DE" sz="1000" u="sng" dirty="0">
                <a:solidFill>
                  <a:schemeClr val="dk1"/>
                </a:solidFill>
                <a:latin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xmlns="" val="tx"/>
                    </a:ext>
                  </a:extLst>
                </a:hlinkClick>
              </a:rPr>
              <a:t>https://www.tuvsud.com/de-de/dienstleistungen/auditierung-und-zertifizierung/energiemanagementsysteme/iso-50001</a:t>
            </a:r>
            <a:endParaRPr sz="1000" dirty="0">
              <a:solidFill>
                <a:schemeClr val="dk1"/>
              </a:solidFill>
              <a:latin typeface="Calibri" panose="020F0502020204030204" pitchFamily="34" charset="0"/>
              <a:cs typeface="Calibri" panose="020F0502020204030204" pitchFamily="34" charset="0"/>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000" dirty="0">
                <a:solidFill>
                  <a:schemeClr val="dk1"/>
                </a:solidFill>
                <a:latin typeface="Calibri" panose="020F0502020204030204" pitchFamily="34" charset="0"/>
                <a:cs typeface="Calibri" panose="020F0502020204030204" pitchFamily="34" charset="0"/>
                <a:sym typeface="Calibri"/>
              </a:rPr>
              <a:t>Siegel Steel </a:t>
            </a:r>
            <a:r>
              <a:rPr lang="de-DE" sz="1000" dirty="0" err="1">
                <a:solidFill>
                  <a:schemeClr val="dk1"/>
                </a:solidFill>
                <a:latin typeface="Calibri" panose="020F0502020204030204" pitchFamily="34" charset="0"/>
                <a:cs typeface="Calibri" panose="020F0502020204030204" pitchFamily="34" charset="0"/>
                <a:sym typeface="Calibri"/>
              </a:rPr>
              <a:t>Sustainable</a:t>
            </a:r>
            <a:r>
              <a:rPr lang="de-DE" sz="1000" dirty="0">
                <a:solidFill>
                  <a:schemeClr val="dk1"/>
                </a:solidFill>
                <a:latin typeface="Calibri" panose="020F0502020204030204" pitchFamily="34" charset="0"/>
                <a:cs typeface="Calibri" panose="020F0502020204030204" pitchFamily="34" charset="0"/>
                <a:sym typeface="Calibri"/>
              </a:rPr>
              <a:t> Champion: </a:t>
            </a:r>
            <a:r>
              <a:rPr lang="de-DE" sz="1000" u="sng" dirty="0">
                <a:solidFill>
                  <a:schemeClr val="dk1"/>
                </a:solidFill>
                <a:latin typeface="Calibri" panose="020F0502020204030204" pitchFamily="34" charset="0"/>
                <a:cs typeface="Calibri" panose="020F0502020204030204" pitchFamily="34" charset="0"/>
                <a:sym typeface="Calibri"/>
                <a:hlinkClick r:id="rId5">
                  <a:extLst>
                    <a:ext uri="{A12FA001-AC4F-418D-AE19-62706E023703}">
                      <ahyp:hlinkClr xmlns:ahyp="http://schemas.microsoft.com/office/drawing/2018/hyperlinkcolor" xmlns="" val="tx"/>
                    </a:ext>
                  </a:extLst>
                </a:hlinkClick>
              </a:rPr>
              <a:t>https://worldsteel.org/steel-by-topic/sustainability/steel-recognitions/</a:t>
            </a:r>
            <a:r>
              <a:rPr lang="de-DE" sz="1000" u="sng" dirty="0">
                <a:latin typeface="Calibri" panose="020F0502020204030204" pitchFamily="34" charset="0"/>
                <a:cs typeface="Calibri" panose="020F0502020204030204" pitchFamily="34" charset="0"/>
              </a:rPr>
              <a:t> </a:t>
            </a:r>
            <a:endParaRPr sz="1000" dirty="0">
              <a:solidFill>
                <a:schemeClr val="dk1"/>
              </a:solidFill>
              <a:latin typeface="Calibri" panose="020F0502020204030204" pitchFamily="34" charset="0"/>
              <a:cs typeface="Calibri" panose="020F0502020204030204" pitchFamily="34" charset="0"/>
              <a:sym typeface="Calibri"/>
            </a:endParaRPr>
          </a:p>
        </p:txBody>
      </p:sp>
      <p:sp>
        <p:nvSpPr>
          <p:cNvPr id="238" name="Google Shape;238;g260d8011edd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0d8011edd_0_18:notes"/>
          <p:cNvSpPr>
            <a:spLocks noGrp="1" noRot="1" noChangeAspect="1"/>
          </p:cNvSpPr>
          <p:nvPr>
            <p:ph type="sldImg" idx="2"/>
          </p:nvPr>
        </p:nvSpPr>
        <p:spPr>
          <a:xfrm>
            <a:off x="215900" y="252413"/>
            <a:ext cx="6656388"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60d8011edd_0_18:notes"/>
          <p:cNvSpPr txBox="1">
            <a:spLocks noGrp="1"/>
          </p:cNvSpPr>
          <p:nvPr>
            <p:ph type="body" idx="1"/>
          </p:nvPr>
        </p:nvSpPr>
        <p:spPr>
          <a:xfrm>
            <a:off x="216000" y="3996000"/>
            <a:ext cx="6656388" cy="4606800"/>
          </a:xfrm>
          <a:prstGeom prst="rect">
            <a:avLst/>
          </a:prstGeom>
          <a:noFill/>
          <a:ln>
            <a:noFill/>
          </a:ln>
        </p:spPr>
        <p:txBody>
          <a:bodyPr spcFirstLastPara="1" wrap="square" lIns="94825" tIns="47400" rIns="94825" bIns="47400" anchor="t" anchorCtr="0">
            <a:noAutofit/>
          </a:bodyPr>
          <a:lstStyle/>
          <a:p>
            <a:pPr marL="0" marR="0" lvl="0" indent="0" rtl="0">
              <a:lnSpc>
                <a:spcPct val="100000"/>
              </a:lnSpc>
              <a:spcBef>
                <a:spcPts val="0"/>
              </a:spcBef>
              <a:spcAft>
                <a:spcPts val="0"/>
              </a:spcAft>
              <a:buClr>
                <a:srgbClr val="000000"/>
              </a:buClr>
              <a:buSzPts val="1400"/>
            </a:pPr>
            <a:r>
              <a:rPr lang="de-DE" b="1" dirty="0"/>
              <a:t>Beschreibung</a:t>
            </a:r>
            <a:endParaRPr b="1" dirty="0"/>
          </a:p>
          <a:p>
            <a:pPr marL="50400" marR="0" lvl="0" indent="0" rtl="0">
              <a:lnSpc>
                <a:spcPct val="100000"/>
              </a:lnSpc>
              <a:spcBef>
                <a:spcPts val="0"/>
              </a:spcBef>
              <a:spcAft>
                <a:spcPts val="0"/>
              </a:spcAft>
              <a:buClr>
                <a:srgbClr val="000000"/>
              </a:buClr>
              <a:buSzPts val="1400"/>
            </a:pPr>
            <a:r>
              <a:rPr lang="de-DE" dirty="0"/>
              <a:t>Die Effekte der Einführung neuer Technologien oder Abläufe können in Unternehmen verpuffen, wenn diese auf den Widerstand der Belegschaft stoßen bzw. Konflikte verursachen. Angst vor Veränderungen kann zu Widerstand führen, wenn die Ziele der Veränderungen nicht klar kommuniziert werden oder wenn die Betroffen nicht oder zu wenig einbezogen sind und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dirty="0"/>
          </a:p>
          <a:p>
            <a:pPr marL="228600" marR="0" lvl="0" indent="0" rtl="0">
              <a:lnSpc>
                <a:spcPct val="100000"/>
              </a:lnSpc>
              <a:spcBef>
                <a:spcPts val="0"/>
              </a:spcBef>
              <a:spcAft>
                <a:spcPts val="0"/>
              </a:spcAft>
              <a:buClr>
                <a:srgbClr val="000000"/>
              </a:buClr>
              <a:buSzPts val="1400"/>
            </a:pPr>
            <a:endParaRPr dirty="0"/>
          </a:p>
          <a:p>
            <a:pPr marL="0" marR="0" lvl="0" indent="0" rtl="0">
              <a:lnSpc>
                <a:spcPct val="100000"/>
              </a:lnSpc>
              <a:spcBef>
                <a:spcPts val="0"/>
              </a:spcBef>
              <a:spcAft>
                <a:spcPts val="0"/>
              </a:spcAft>
              <a:buClr>
                <a:srgbClr val="000000"/>
              </a:buClr>
              <a:buSzPts val="1400"/>
            </a:pPr>
            <a:r>
              <a:rPr lang="de-DE" b="1" dirty="0"/>
              <a:t>Arbeitsaufgaben:</a:t>
            </a:r>
            <a:endParaRPr dirty="0"/>
          </a:p>
          <a:p>
            <a:pPr marL="171450" marR="0" lvl="0" indent="-171450" rtl="0">
              <a:lnSpc>
                <a:spcPct val="100000"/>
              </a:lnSpc>
              <a:spcBef>
                <a:spcPts val="0"/>
              </a:spcBef>
              <a:spcAft>
                <a:spcPts val="0"/>
              </a:spcAft>
              <a:buClr>
                <a:srgbClr val="000000"/>
              </a:buClr>
              <a:buSzPts val="1400"/>
              <a:buFont typeface="Arial" panose="020B0604020202020204" pitchFamily="34" charset="0"/>
              <a:buChar char="•"/>
            </a:pPr>
            <a:r>
              <a:rPr lang="de-DE" sz="1200" dirty="0">
                <a:solidFill>
                  <a:schemeClr val="dk1"/>
                </a:solidFill>
                <a:latin typeface="Calibri"/>
                <a:ea typeface="Calibri"/>
                <a:cs typeface="Calibri"/>
                <a:sym typeface="Calibri"/>
              </a:rPr>
              <a:t>Welche Vorteile der Digitalisierung werden bei Ihnen genutzt? Welche Veränderungen sind noch geplant?</a:t>
            </a:r>
            <a:endParaRPr dirty="0"/>
          </a:p>
          <a:p>
            <a:pPr marL="171450" marR="0" lvl="0" indent="-171450" rtl="0">
              <a:lnSpc>
                <a:spcPct val="100000"/>
              </a:lnSpc>
              <a:spcBef>
                <a:spcPts val="0"/>
              </a:spcBef>
              <a:spcAft>
                <a:spcPts val="0"/>
              </a:spcAft>
              <a:buClr>
                <a:srgbClr val="000000"/>
              </a:buClr>
              <a:buSzPts val="1400"/>
              <a:buFont typeface="Arial" panose="020B0604020202020204" pitchFamily="34" charset="0"/>
              <a:buChar char="•"/>
            </a:pPr>
            <a:r>
              <a:rPr lang="de-DE" sz="1200" dirty="0">
                <a:solidFill>
                  <a:schemeClr val="dk1"/>
                </a:solidFill>
                <a:latin typeface="Calibri"/>
                <a:ea typeface="Calibri"/>
                <a:cs typeface="Calibri"/>
                <a:sym typeface="Calibri"/>
              </a:rPr>
              <a:t>Wie gehen Sie im Unternehmen bei der Einführung neuer Technologien und Abläufe vor? </a:t>
            </a:r>
            <a:endParaRPr dirty="0"/>
          </a:p>
          <a:p>
            <a:pPr marL="171450" marR="0" lvl="0" indent="-171450" rtl="0">
              <a:lnSpc>
                <a:spcPct val="100000"/>
              </a:lnSpc>
              <a:spcBef>
                <a:spcPts val="0"/>
              </a:spcBef>
              <a:spcAft>
                <a:spcPts val="0"/>
              </a:spcAft>
              <a:buClr>
                <a:srgbClr val="000000"/>
              </a:buClr>
              <a:buSzPts val="1400"/>
              <a:buFont typeface="Arial" panose="020B0604020202020204" pitchFamily="34" charset="0"/>
              <a:buChar char="•"/>
            </a:pPr>
            <a:r>
              <a:rPr lang="de-DE" sz="1200" dirty="0">
                <a:solidFill>
                  <a:schemeClr val="dk1"/>
                </a:solidFill>
                <a:latin typeface="Calibri"/>
                <a:ea typeface="Calibri"/>
                <a:cs typeface="Calibri"/>
                <a:sym typeface="Calibri"/>
              </a:rPr>
              <a:t>Wer ist in die Vorbereitung einbezogen?</a:t>
            </a:r>
            <a:endParaRPr dirty="0"/>
          </a:p>
          <a:p>
            <a:pPr marL="228600" marR="0" lvl="0" indent="0" rtl="0">
              <a:lnSpc>
                <a:spcPct val="100000"/>
              </a:lnSpc>
              <a:spcBef>
                <a:spcPts val="0"/>
              </a:spcBef>
              <a:spcAft>
                <a:spcPts val="0"/>
              </a:spcAft>
              <a:buClr>
                <a:srgbClr val="000000"/>
              </a:buClr>
              <a:buSzPts val="1400"/>
            </a:pPr>
            <a:endParaRPr b="1"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400"/>
            </a:pPr>
            <a:r>
              <a:rPr lang="de-DE" sz="1200" b="1" dirty="0">
                <a:solidFill>
                  <a:schemeClr val="dk1"/>
                </a:solidFill>
                <a:latin typeface="Calibri"/>
                <a:ea typeface="Calibri"/>
                <a:cs typeface="Calibri"/>
                <a:sym typeface="Calibri"/>
              </a:rPr>
              <a:t>Quellen:</a:t>
            </a:r>
            <a:endParaRPr dirty="0"/>
          </a:p>
          <a:p>
            <a:pPr marL="171450" marR="0" lvl="0" indent="-171450" rtl="0">
              <a:lnSpc>
                <a:spcPct val="100000"/>
              </a:lnSpc>
              <a:spcBef>
                <a:spcPts val="0"/>
              </a:spcBef>
              <a:spcAft>
                <a:spcPts val="0"/>
              </a:spcAft>
              <a:buClr>
                <a:srgbClr val="000000"/>
              </a:buClr>
              <a:buSzPts val="1400"/>
              <a:buFont typeface="Arial" panose="020B0604020202020204" pitchFamily="34" charset="0"/>
              <a:buChar char="•"/>
            </a:pPr>
            <a:r>
              <a:rPr lang="de-DE" sz="1000" dirty="0">
                <a:solidFill>
                  <a:schemeClr val="dk1"/>
                </a:solidFill>
                <a:latin typeface="Calibri"/>
                <a:ea typeface="Calibri"/>
                <a:cs typeface="Calibri"/>
                <a:sym typeface="Calibri"/>
              </a:rPr>
              <a:t>Lucas (2022) 7 Vorteile der Digitalisierung: </a:t>
            </a:r>
            <a:r>
              <a:rPr lang="de-DE" sz="1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https://framr.tv/de/blog/7-unterschatzte-vorteile-der-digitalisierung-im-unternehmen/</a:t>
            </a:r>
            <a:endParaRPr sz="1000" dirty="0">
              <a:solidFill>
                <a:schemeClr val="dk1"/>
              </a:solidFill>
              <a:latin typeface="Calibri"/>
              <a:ea typeface="Calibri"/>
              <a:cs typeface="Calibri"/>
              <a:sym typeface="Calibri"/>
            </a:endParaRPr>
          </a:p>
          <a:p>
            <a:pPr marL="171450" marR="0" lvl="0" indent="-171450" rtl="0">
              <a:lnSpc>
                <a:spcPct val="100000"/>
              </a:lnSpc>
              <a:spcBef>
                <a:spcPts val="0"/>
              </a:spcBef>
              <a:spcAft>
                <a:spcPts val="0"/>
              </a:spcAft>
              <a:buClr>
                <a:srgbClr val="000000"/>
              </a:buClr>
              <a:buSzPts val="1400"/>
              <a:buFont typeface="Arial" panose="020B0604020202020204" pitchFamily="34" charset="0"/>
              <a:buChar char="•"/>
            </a:pPr>
            <a:r>
              <a:rPr lang="de-DE" sz="1000" dirty="0" err="1">
                <a:solidFill>
                  <a:schemeClr val="dk1"/>
                </a:solidFill>
                <a:latin typeface="Calibri"/>
                <a:ea typeface="Calibri"/>
                <a:cs typeface="Calibri"/>
                <a:sym typeface="Calibri"/>
              </a:rPr>
              <a:t>Flixcheck</a:t>
            </a:r>
            <a:r>
              <a:rPr lang="de-DE" sz="1000" dirty="0">
                <a:solidFill>
                  <a:schemeClr val="dk1"/>
                </a:solidFill>
                <a:latin typeface="Calibri"/>
                <a:ea typeface="Calibri"/>
                <a:cs typeface="Calibri"/>
                <a:sym typeface="Calibri"/>
              </a:rPr>
              <a:t> (2022) Die Vor- und Nachteile der Digitalisierung. </a:t>
            </a:r>
            <a:r>
              <a:rPr lang="de-DE"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https://www.flixcheck.de/vor-und-nachteile-digitalisierung/</a:t>
            </a:r>
            <a:endParaRPr sz="1000" dirty="0">
              <a:solidFill>
                <a:schemeClr val="dk1"/>
              </a:solidFill>
              <a:latin typeface="Calibri"/>
              <a:ea typeface="Calibri"/>
              <a:cs typeface="Calibri"/>
              <a:sym typeface="Calibri"/>
            </a:endParaRPr>
          </a:p>
        </p:txBody>
      </p:sp>
      <p:sp>
        <p:nvSpPr>
          <p:cNvPr id="257" name="Google Shape;257;g260d8011edd_0_1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0d8011edd_0_31:notes"/>
          <p:cNvSpPr>
            <a:spLocks noGrp="1" noRot="1" noChangeAspect="1"/>
          </p:cNvSpPr>
          <p:nvPr>
            <p:ph type="sldImg" idx="2"/>
          </p:nvPr>
        </p:nvSpPr>
        <p:spPr>
          <a:xfrm>
            <a:off x="215900" y="252413"/>
            <a:ext cx="6656388"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60d8011edd_0_31:notes"/>
          <p:cNvSpPr txBox="1">
            <a:spLocks noGrp="1"/>
          </p:cNvSpPr>
          <p:nvPr>
            <p:ph type="body" idx="1"/>
          </p:nvPr>
        </p:nvSpPr>
        <p:spPr>
          <a:xfrm>
            <a:off x="215900" y="3996000"/>
            <a:ext cx="6672263"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latin typeface="Calibri"/>
                <a:ea typeface="Calibri"/>
                <a:cs typeface="Calibri"/>
                <a:sym typeface="Calibri"/>
              </a:rPr>
              <a:t>Beschreibung</a:t>
            </a:r>
            <a:endParaRPr sz="105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dirty="0"/>
              <a:t>Aufgrund des Klimawandels ist eine Auseinandersetzung mit dem Thema der Nachhaltigkeit heute in allen Bereichen unumgänglich. Die </a:t>
            </a:r>
            <a:r>
              <a:rPr lang="de-DE" sz="105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50" b="0" i="0" u="none" strike="noStrike" cap="none" dirty="0">
                <a:solidFill>
                  <a:schemeClr val="dk1"/>
                </a:solidFill>
                <a:latin typeface="Calibri"/>
                <a:ea typeface="Calibri"/>
                <a:cs typeface="Calibri"/>
                <a:sym typeface="Calibri"/>
              </a:rPr>
              <a:t>Biosphäre eingebettet, sie ist die Basis für alles. Das Cake-Prinzip bedeutet „</a:t>
            </a:r>
            <a:r>
              <a:rPr lang="de-DE" sz="105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50" b="0" i="0" u="none" strike="noStrike" cap="none" dirty="0">
                <a:solidFill>
                  <a:schemeClr val="dk1"/>
                </a:solidFill>
                <a:latin typeface="Calibri"/>
                <a:ea typeface="Calibri"/>
                <a:cs typeface="Calibri"/>
                <a:sym typeface="Calibri"/>
              </a:rPr>
              <a:t>“</a:t>
            </a:r>
            <a:r>
              <a:rPr lang="de-DE" sz="1050" b="0" i="1"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a:t>
            </a:r>
            <a:r>
              <a:rPr lang="de-DE" sz="1050" b="0" i="0" dirty="0">
                <a:latin typeface="Calibri"/>
                <a:ea typeface="Calibri"/>
                <a:cs typeface="Calibri"/>
                <a:sym typeface="Calibri"/>
              </a:rPr>
              <a:t>Stockholm </a:t>
            </a:r>
            <a:r>
              <a:rPr lang="de-DE" sz="1050" b="0" i="0" dirty="0" err="1">
                <a:latin typeface="Calibri"/>
                <a:ea typeface="Calibri"/>
                <a:cs typeface="Calibri"/>
                <a:sym typeface="Calibri"/>
              </a:rPr>
              <a:t>Resilience</a:t>
            </a:r>
            <a:r>
              <a:rPr lang="de-DE" sz="1050" b="0" i="0" dirty="0">
                <a:latin typeface="Calibri"/>
                <a:ea typeface="Calibri"/>
                <a:cs typeface="Calibri"/>
                <a:sym typeface="Calibri"/>
              </a:rPr>
              <a:t> </a:t>
            </a:r>
            <a:r>
              <a:rPr lang="de-DE" sz="1050" b="0" i="0" dirty="0" err="1">
                <a:latin typeface="Calibri"/>
                <a:ea typeface="Calibri"/>
                <a:cs typeface="Calibri"/>
                <a:sym typeface="Calibri"/>
              </a:rPr>
              <a:t>Centre</a:t>
            </a:r>
            <a:r>
              <a:rPr lang="de-DE" sz="1050" b="0" i="0" dirty="0">
                <a:latin typeface="Calibri"/>
                <a:ea typeface="Calibri"/>
                <a:cs typeface="Calibri"/>
                <a:sym typeface="Calibri"/>
              </a:rPr>
              <a:t> o.J.). Auf der Basis der Biosphäre werden </a:t>
            </a:r>
            <a:r>
              <a:rPr lang="de-DE" sz="105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50" dirty="0" err="1">
                <a:latin typeface="Calibri"/>
                <a:ea typeface="Calibri"/>
                <a:cs typeface="Calibri"/>
                <a:sym typeface="Calibri"/>
              </a:rPr>
              <a:t>the</a:t>
            </a:r>
            <a:r>
              <a:rPr lang="de-DE" sz="105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50" dirty="0"/>
          </a:p>
          <a:p>
            <a:pPr marL="0" lvl="0" indent="0" algn="l" rtl="0">
              <a:lnSpc>
                <a:spcPct val="100000"/>
              </a:lnSpc>
              <a:spcBef>
                <a:spcPts val="200"/>
              </a:spcBef>
              <a:spcAft>
                <a:spcPts val="0"/>
              </a:spcAft>
              <a:buSzPts val="1400"/>
              <a:buNone/>
            </a:pPr>
            <a:r>
              <a:rPr lang="de-DE" sz="105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sz="1050" dirty="0"/>
          </a:p>
          <a:p>
            <a:pPr marL="0" lvl="0" indent="0" algn="l" rtl="0">
              <a:lnSpc>
                <a:spcPct val="100000"/>
              </a:lnSpc>
              <a:spcBef>
                <a:spcPts val="200"/>
              </a:spcBef>
              <a:spcAft>
                <a:spcPts val="0"/>
              </a:spcAft>
              <a:buSzPts val="1400"/>
              <a:buNone/>
            </a:pPr>
            <a:r>
              <a:rPr lang="de-DE" sz="1050" b="1" dirty="0">
                <a:latin typeface="Calibri"/>
                <a:ea typeface="Calibri"/>
                <a:cs typeface="Calibri"/>
                <a:sym typeface="Calibri"/>
              </a:rPr>
              <a:t>Aufgabe</a:t>
            </a:r>
            <a:endParaRPr sz="1050" dirty="0"/>
          </a:p>
          <a:p>
            <a:pPr marL="0" lvl="0" indent="0" algn="l" rtl="0">
              <a:lnSpc>
                <a:spcPct val="100000"/>
              </a:lnSpc>
              <a:spcBef>
                <a:spcPts val="200"/>
              </a:spcBef>
              <a:spcAft>
                <a:spcPts val="0"/>
              </a:spcAft>
              <a:buSzPts val="1400"/>
              <a:buNone/>
            </a:pPr>
            <a:r>
              <a:rPr lang="de-DE" sz="105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50" dirty="0"/>
          </a:p>
          <a:p>
            <a:pPr marL="171450" marR="0" lvl="0" indent="-171450" algn="l" rtl="0">
              <a:lnSpc>
                <a:spcPct val="100000"/>
              </a:lnSpc>
              <a:spcBef>
                <a:spcPts val="200"/>
              </a:spcBef>
              <a:spcAft>
                <a:spcPts val="0"/>
              </a:spcAft>
              <a:buClr>
                <a:srgbClr val="000000"/>
              </a:buClr>
              <a:buSzPts val="1000"/>
              <a:buFont typeface="Arial"/>
              <a:buChar char="•"/>
            </a:pPr>
            <a:r>
              <a:rPr lang="de-DE" sz="1050" dirty="0">
                <a:solidFill>
                  <a:schemeClr val="dk1"/>
                </a:solidFill>
                <a:latin typeface="Calibri"/>
                <a:ea typeface="Calibri"/>
                <a:cs typeface="Calibri"/>
                <a:sym typeface="Calibri"/>
              </a:rPr>
              <a:t>Welche Rolle spielen die SDG für Ihr Unternehmen</a:t>
            </a:r>
            <a:endParaRPr sz="105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50" b="0" i="0" u="none" strike="noStrike" cap="none" dirty="0">
                <a:solidFill>
                  <a:schemeClr val="dk1"/>
                </a:solidFill>
                <a:latin typeface="Calibri"/>
                <a:ea typeface="Calibri"/>
                <a:cs typeface="Calibri"/>
                <a:sym typeface="Calibri"/>
              </a:rPr>
              <a:t>Wie stellen Sie Ihr Unternehmen für die Zukunft auf?</a:t>
            </a:r>
            <a:endParaRPr sz="105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50" b="1" dirty="0">
                <a:latin typeface="Calibri"/>
                <a:ea typeface="Calibri"/>
                <a:cs typeface="Calibri"/>
                <a:sym typeface="Calibri"/>
              </a:rPr>
              <a:t>Quellen und Abbildung</a:t>
            </a:r>
            <a:endParaRPr sz="1050"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47;p5:notes">
            <a:extLst>
              <a:ext uri="{FF2B5EF4-FFF2-40B4-BE49-F238E27FC236}">
                <a16:creationId xmlns:a16="http://schemas.microsoft.com/office/drawing/2014/main" xmlns="" id="{7A059732-5964-670C-2138-CF7FDA398ACE}"/>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011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dirty="0"/>
              <a:t>2</a:t>
            </a:r>
            <a:r>
              <a:rPr lang="de-DE" sz="12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b="1" dirty="0"/>
          </a:p>
          <a:p>
            <a:pPr marL="177800" lvl="0" indent="-177800" algn="l" rtl="0">
              <a:lnSpc>
                <a:spcPct val="100000"/>
              </a:lnSpc>
              <a:spcBef>
                <a:spcPts val="0"/>
              </a:spcBef>
              <a:spcAft>
                <a:spcPts val="0"/>
              </a:spcAft>
              <a:buSzPts val="1100"/>
              <a:buFont typeface="Arial" panose="020B0604020202020204" pitchFamily="34" charset="0"/>
              <a:buChar char="•"/>
            </a:pPr>
            <a:r>
              <a:rPr lang="de-DE" sz="1100" dirty="0"/>
              <a:t>Umweltbundesamt 2021: Konsum und Umwelt: Zentrale Handlungsfelder. Online: https://www.umweltbundesamt.de/themen/wirtschaft-konsum/konsum-umwelt-zentrale-handlungsfelder#bedarfsfelder</a:t>
            </a:r>
            <a:endParaRPr sz="1100" dirty="0"/>
          </a:p>
        </p:txBody>
      </p:sp>
      <p:sp>
        <p:nvSpPr>
          <p:cNvPr id="88" name="Google Shape;88;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215900" y="3995737"/>
            <a:ext cx="6656388" cy="62388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t>Beschreibung</a:t>
            </a:r>
            <a:r>
              <a:rPr lang="de-DE" sz="1000" dirty="0"/>
              <a:t>:</a:t>
            </a:r>
            <a:endParaRPr sz="1000" dirty="0"/>
          </a:p>
          <a:p>
            <a:pPr marL="0" lvl="0" indent="0" algn="l" rtl="0">
              <a:lnSpc>
                <a:spcPct val="100000"/>
              </a:lnSpc>
              <a:spcBef>
                <a:spcPts val="0"/>
              </a:spcBef>
              <a:spcAft>
                <a:spcPts val="0"/>
              </a:spcAft>
              <a:buSzPts val="1400"/>
              <a:buNone/>
            </a:pPr>
            <a:r>
              <a:rPr lang="de-DE" sz="1000" dirty="0"/>
              <a:t>Der gemäß Klimarahmenkonvention der UN (UNFCCC 1992) und Kyoto-Protokoll (UNFCCC 1997) erstellte nationale Inventarbericht zum Deutschen Treibhausgasinventar (NIR 2022) beziffert die Menge an CO</a:t>
            </a:r>
            <a:r>
              <a:rPr lang="de-DE" sz="1000" baseline="-25000" dirty="0"/>
              <a:t>2</a:t>
            </a:r>
            <a:r>
              <a:rPr lang="de-DE" sz="1000" dirty="0"/>
              <a:t>-Äquivalenten, welche von der Abfallwirtschaft emittiert werden, für das Jahr 2020 auf 9 Millionen Tonnen. Das entspricht einem Anteil an den gesamten nationalen Treibhausgas-Emissionen von 1,2% (UBA 2022). Damit bleibt der Abfallsektor unter der im Bundesklimaschutzgesetz festgelegten Jahresemissionsmenge von 9 Mio. Tonnen CO2-Äquivalenten. </a:t>
            </a:r>
            <a:endParaRPr dirty="0"/>
          </a:p>
          <a:p>
            <a:pPr marL="171450" lvl="0" indent="-171450" algn="l" rtl="0">
              <a:lnSpc>
                <a:spcPct val="100000"/>
              </a:lnSpc>
              <a:spcBef>
                <a:spcPts val="0"/>
              </a:spcBef>
              <a:spcAft>
                <a:spcPts val="0"/>
              </a:spcAft>
              <a:buSzPct val="120000"/>
              <a:buFont typeface="Arial"/>
              <a:buChar char="•"/>
            </a:pPr>
            <a:r>
              <a:rPr lang="de-DE" sz="1000" dirty="0"/>
              <a:t>Bei der biologischen Abfallbehandlung (CRF 5.B) entweichen CH4- und N2O- Emissionen aus Kompostierungsanlagen (CRF 5.B.1) und aus der Vergärung von Bioabfall in Biogasanlagen (CRF 5.B.2). Die biologische Abfallbehandlung ist eine Hauptkategorie für CH4- und für N2O-Emissionen nach dem Trend. D.h.: Die CH4- und N2O-Emissionen die aus der biologischen Abfallbehandlung entweichen, bestimmen wesentlich die zeitliche Entwicklung der Gesamtemissionen dieser Schadstoffe  </a:t>
            </a:r>
            <a:endParaRPr dirty="0"/>
          </a:p>
          <a:p>
            <a:pPr marL="171450" lvl="0" indent="-171450" algn="l" rtl="0">
              <a:lnSpc>
                <a:spcPct val="100000"/>
              </a:lnSpc>
              <a:spcBef>
                <a:spcPts val="0"/>
              </a:spcBef>
              <a:spcAft>
                <a:spcPts val="0"/>
              </a:spcAft>
              <a:buSzPct val="120000"/>
              <a:buFont typeface="Arial"/>
              <a:buChar char="•"/>
            </a:pPr>
            <a:r>
              <a:rPr lang="de-DE" sz="1000" dirty="0"/>
              <a:t>Bei der kommunalen (CRF 5.D.1) wie auch der industriellen (CRF 5.D.2) Abwasserbehandlung entweichen CH4- und N2O-Emissionen. Emissionsquellen sind Kläranlagen, Anaerob-Anlagen zur Abwasserbehandlung sowie Vorfluter bzw. Gewässer. Die kommunale Abwasserbehandlung in der Kategorie Abwasserbehandlung ist für CH4-Emissionen sowie für N2O-Emissionen dem Trend nach eine Hauptquellgruppe.</a:t>
            </a:r>
            <a:endParaRPr dirty="0"/>
          </a:p>
          <a:p>
            <a:pPr marL="171450" lvl="0" indent="-171450" algn="l" rtl="0">
              <a:lnSpc>
                <a:spcPct val="100000"/>
              </a:lnSpc>
              <a:spcBef>
                <a:spcPts val="0"/>
              </a:spcBef>
              <a:spcAft>
                <a:spcPts val="0"/>
              </a:spcAft>
              <a:buSzPct val="120000"/>
              <a:buFont typeface="Arial"/>
              <a:buChar char="•"/>
            </a:pPr>
            <a:r>
              <a:rPr lang="de-DE" sz="1000" dirty="0"/>
              <a:t>Bei der mechanisch-biologischen Abfallbehandlung (CRF 5.E.1) wird insbesondere N2O freigesetzt. Die N2O-Emissionen entstehen während des biologischen Umsatzes der organischen Substanz im Zuge der Rotte (primäres Lachgas) aber auch bei der biologischen und der thermischen Abluftreinigung (sekundäres Lachgas, BMLFUW.at 2012) </a:t>
            </a:r>
            <a:endParaRPr dirty="0"/>
          </a:p>
          <a:p>
            <a:pPr marL="0" lvl="0" indent="0" algn="l" rtl="0">
              <a:lnSpc>
                <a:spcPct val="100000"/>
              </a:lnSpc>
              <a:spcBef>
                <a:spcPts val="0"/>
              </a:spcBef>
              <a:spcAft>
                <a:spcPts val="0"/>
              </a:spcAft>
              <a:buSzPts val="1400"/>
              <a:buNone/>
            </a:pPr>
            <a:r>
              <a:rPr lang="de-DE" sz="1000" dirty="0"/>
              <a:t>Der ⁠Trend⁠ wird im Wesentlichen durch die sinkenden Emissionen der Abfalldeponierung bestimmt. Zudem hat die Einführung eines verstärkten Recyclings von wiederverwertbaren Stoffen (Gelber Sack, Verpackungsverordnung </a:t>
            </a:r>
            <a:r>
              <a:rPr lang="de-DE" sz="1000" dirty="0" err="1"/>
              <a:t>u.a</a:t>
            </a:r>
            <a:r>
              <a:rPr lang="de-DE" sz="1000" dirty="0"/>
              <a:t> .) sowie die seit Juni 2005 nicht mehr zugelassene Deponierung von biologisch abbaubaren Abfällen (zum überwiegenden Teil realisiert durch die Mechanisch Biologische Abfallbehandlung) zu einer Verringerung der jährlich deponierten Abfallmengen geführt und damit eine Minderung von 80,2 % im Bereich der Deponieemissionen verursacht. Die ebenfalls zu dieser Kategorie gehörenden Emissionen aus der Abwasserbehandlung treten mengenmäßig deutlich hinter den Deponieemissionen zurück, sanken jedoch ebenfalls sehr stark (NIR 2022).</a:t>
            </a:r>
            <a:br>
              <a:rPr lang="de-DE" sz="1000" dirty="0"/>
            </a:br>
            <a:endParaRPr sz="1000" dirty="0"/>
          </a:p>
          <a:p>
            <a:pPr marL="0" lvl="0" indent="0" algn="l" rtl="0">
              <a:lnSpc>
                <a:spcPct val="100000"/>
              </a:lnSpc>
              <a:spcBef>
                <a:spcPts val="0"/>
              </a:spcBef>
              <a:spcAft>
                <a:spcPts val="0"/>
              </a:spcAft>
              <a:buSzPts val="1100"/>
              <a:buFont typeface="Arial"/>
              <a:buNone/>
            </a:pPr>
            <a:r>
              <a:rPr lang="de-DE" sz="1000" b="1" dirty="0"/>
              <a:t>Aufgabe</a:t>
            </a:r>
            <a:endParaRPr sz="1000" dirty="0"/>
          </a:p>
          <a:p>
            <a:pPr marL="182563" lvl="0" indent="-182563" algn="l" rtl="0">
              <a:lnSpc>
                <a:spcPct val="100000"/>
              </a:lnSpc>
              <a:spcBef>
                <a:spcPts val="0"/>
              </a:spcBef>
              <a:spcAft>
                <a:spcPts val="0"/>
              </a:spcAft>
              <a:buSzPct val="120000"/>
              <a:buFont typeface="Arial" panose="020B0604020202020204" pitchFamily="34" charset="0"/>
              <a:buChar char="•"/>
            </a:pPr>
            <a:r>
              <a:rPr lang="de-DE" sz="1000" dirty="0"/>
              <a:t>Welchen Art der Abfallbehandlung trägt in welcher Höhe zum Klimawandel bei?</a:t>
            </a:r>
            <a:endParaRPr sz="1000" dirty="0"/>
          </a:p>
          <a:p>
            <a:pPr marL="182563" lvl="0" indent="-182563" algn="l" rtl="0">
              <a:lnSpc>
                <a:spcPct val="100000"/>
              </a:lnSpc>
              <a:spcBef>
                <a:spcPts val="0"/>
              </a:spcBef>
              <a:spcAft>
                <a:spcPts val="0"/>
              </a:spcAft>
              <a:buSzPct val="120000"/>
              <a:buFont typeface="Arial" panose="020B0604020202020204" pitchFamily="34" charset="0"/>
              <a:buChar char="•"/>
            </a:pPr>
            <a:r>
              <a:rPr lang="de-DE" sz="1000" dirty="0"/>
              <a:t>Welchen Beitrag leistet Ihr Betrieb zum Klimawandel?</a:t>
            </a:r>
            <a:endParaRPr sz="1000" dirty="0"/>
          </a:p>
          <a:p>
            <a:pPr marL="182563" lvl="0" indent="-182563" algn="l" rtl="0">
              <a:lnSpc>
                <a:spcPct val="100000"/>
              </a:lnSpc>
              <a:spcBef>
                <a:spcPts val="0"/>
              </a:spcBef>
              <a:spcAft>
                <a:spcPts val="0"/>
              </a:spcAft>
              <a:buSzPct val="120000"/>
              <a:buFont typeface="Arial" panose="020B0604020202020204" pitchFamily="34" charset="0"/>
              <a:buChar char="•"/>
            </a:pPr>
            <a:r>
              <a:rPr lang="de-DE" sz="1000" dirty="0"/>
              <a:t>Was unternehmen Sie in Ihrem Betrieb, um Emissionen von Treibhausgasen zu verringern?</a:t>
            </a:r>
            <a:endParaRPr sz="1000" dirty="0"/>
          </a:p>
          <a:p>
            <a:pPr marL="0" lvl="0" indent="0" algn="l" rtl="0">
              <a:lnSpc>
                <a:spcPct val="100000"/>
              </a:lnSpc>
              <a:spcBef>
                <a:spcPts val="0"/>
              </a:spcBef>
              <a:spcAft>
                <a:spcPts val="0"/>
              </a:spcAft>
              <a:buClr>
                <a:schemeClr val="dk1"/>
              </a:buClr>
              <a:buSzPts val="1100"/>
              <a:buNone/>
            </a:pPr>
            <a:endParaRPr sz="1000" dirty="0"/>
          </a:p>
          <a:p>
            <a:pPr marL="0" lvl="0" indent="0" algn="l" rtl="0">
              <a:lnSpc>
                <a:spcPct val="100000"/>
              </a:lnSpc>
              <a:spcBef>
                <a:spcPts val="0"/>
              </a:spcBef>
              <a:spcAft>
                <a:spcPts val="0"/>
              </a:spcAft>
              <a:buSzPts val="1400"/>
              <a:buNone/>
            </a:pPr>
            <a:r>
              <a:rPr lang="de-DE" sz="1000" b="1" dirty="0"/>
              <a:t>Quelle</a:t>
            </a:r>
            <a:endParaRPr sz="1000" b="1" dirty="0"/>
          </a:p>
          <a:p>
            <a:pPr marL="171450" lvl="0" indent="-171450" algn="l" rtl="0">
              <a:lnSpc>
                <a:spcPct val="100000"/>
              </a:lnSpc>
              <a:spcBef>
                <a:spcPts val="0"/>
              </a:spcBef>
              <a:spcAft>
                <a:spcPts val="0"/>
              </a:spcAft>
              <a:buSzPts val="1100"/>
              <a:buFont typeface="Arial" panose="020B0604020202020204" pitchFamily="34" charset="0"/>
              <a:buChar char="•"/>
            </a:pPr>
            <a:r>
              <a:rPr lang="de-DE" sz="1000" dirty="0"/>
              <a:t>Umweltbundesamt 2022: </a:t>
            </a:r>
            <a:r>
              <a:rPr lang="de-DE" sz="1000" dirty="0">
                <a:solidFill>
                  <a:schemeClr val="hlink"/>
                </a:solidFill>
                <a:uFill>
                  <a:noFill/>
                </a:uFill>
                <a:hlinkClick r:id="rId3"/>
              </a:rPr>
              <a:t>Emissionsübersichten in den Sektoren des Bundesklimaschutzgesetzes</a:t>
            </a:r>
            <a:r>
              <a:rPr lang="de-DE" sz="1000" dirty="0"/>
              <a:t> Online: </a:t>
            </a:r>
            <a:r>
              <a:rPr lang="de-DE" sz="1000" u="sng" dirty="0">
                <a:solidFill>
                  <a:schemeClr val="hlink"/>
                </a:solidFill>
                <a:hlinkClick r:id="rId3"/>
              </a:rPr>
              <a:t>https://www.umweltbundesamt.de/sites/default/files/medien/361/dokumente/2021_03_10_trendtabellen_thg_nach_sektoren_v1.0.xlsx</a:t>
            </a:r>
            <a:endParaRPr sz="1000" u="sng" dirty="0">
              <a:solidFill>
                <a:schemeClr val="hlink"/>
              </a:solidFill>
            </a:endParaRPr>
          </a:p>
          <a:p>
            <a:pPr marL="171450" lvl="0" indent="-171450" algn="l" rtl="0">
              <a:lnSpc>
                <a:spcPct val="100000"/>
              </a:lnSpc>
              <a:spcBef>
                <a:spcPts val="0"/>
              </a:spcBef>
              <a:spcAft>
                <a:spcPts val="0"/>
              </a:spcAft>
              <a:buSzPts val="1100"/>
              <a:buFont typeface="Arial" panose="020B0604020202020204" pitchFamily="34" charset="0"/>
              <a:buChar char="•"/>
            </a:pPr>
            <a:r>
              <a:rPr lang="de-DE" sz="1000" dirty="0"/>
              <a:t>BMWK (2022): Österreichisches Bundesministerium für Klimaschutz, Umwelt, Energie, Mobilität, Innovation und Technologie (BMWK): FTI-Initiative Kreislaufwirtschaft - Österreich auf dem Weg zu einer nachhaltigen und zirkulären Gesellschaft. Online:</a:t>
            </a:r>
            <a:r>
              <a:rPr lang="de-DE" sz="1000" u="sng" dirty="0">
                <a:solidFill>
                  <a:schemeClr val="hlink"/>
                </a:solidFill>
                <a:hlinkClick r:id="rId4"/>
              </a:rPr>
              <a:t> https://fdoc.ffg.at/s/vdb/public/node/content/8nKEL-hcRnqkwYOL8MHgxg/1.0?a=true</a:t>
            </a:r>
            <a:endParaRPr sz="1000" dirty="0"/>
          </a:p>
        </p:txBody>
      </p:sp>
      <p:sp>
        <p:nvSpPr>
          <p:cNvPr id="120" name="Google Shape;120;p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215900" y="3995738"/>
            <a:ext cx="6654800"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dirty="0"/>
          </a:p>
          <a:p>
            <a:pPr marL="0" lvl="0" indent="0" algn="l" rtl="0">
              <a:lnSpc>
                <a:spcPct val="100000"/>
              </a:lnSpc>
              <a:spcBef>
                <a:spcPts val="0"/>
              </a:spcBef>
              <a:spcAft>
                <a:spcPts val="0"/>
              </a:spcAft>
              <a:buSzPts val="1400"/>
              <a:buNone/>
            </a:pPr>
            <a:r>
              <a:rPr lang="de-DE" dirty="0"/>
              <a:t>Für das Jahr 2018 betrug die Menge an Abfall, die in Müllverbrennungsanlagen und die Menge an festen, flüssigen oder gasförmigen Abfällen, die als Ersatzbrennstoffen (EBS) die in EBS-Kraftwerken der Industrie verbrannt wurden insgesamt 26,3 Mio. Tonnen (NABU 2019) . Zum Vergleich: Das jährliche Aufkommen an haushaltstypischen Siedlungsabfällen wie Restmüll, Sperrmüll, Bioabfälle, Glas, Papier und Verpackungen betrug in Deutschland im Jahr 2020 insgesamt 46 Mio. Tonnen. Dabei wurden fast 24 Millionen Tonnen CO2 freigesetzt. Davon stammen 13,1 Mio. aus fossiler Herkunft und 10,3 aus der Verbrennung von Biomasse (Zero </a:t>
            </a:r>
            <a:r>
              <a:rPr lang="de-DE" dirty="0" err="1"/>
              <a:t>Waste</a:t>
            </a:r>
            <a:r>
              <a:rPr lang="de-DE" dirty="0"/>
              <a:t> Europe 2020). Für einen maximalen Klima- und Ressourcenschutz sollten Abfälle jedoch in erster Linie vermieden oder recycelt und die enthaltenen Wertstoffe nicht verheizt werden. Die CO2-intensive Abfallverbrennung, bei der zusätzlich giftige Rückstände wie Schlacken und Filterstäube zurückbleiben, erschwert daher die Transformation zu einer Kreislaufwirtschaft. </a:t>
            </a:r>
            <a:endParaRPr dirty="0"/>
          </a:p>
          <a:p>
            <a:pPr marL="0" lvl="0" indent="0" algn="l" rtl="0">
              <a:lnSpc>
                <a:spcPct val="100000"/>
              </a:lnSpc>
              <a:spcBef>
                <a:spcPts val="0"/>
              </a:spcBef>
              <a:spcAft>
                <a:spcPts val="0"/>
              </a:spcAft>
              <a:buSzPts val="1400"/>
              <a:buNone/>
            </a:pPr>
            <a:r>
              <a:rPr lang="de-DE" dirty="0"/>
              <a:t>Ein besonders hohes Verwertungspotential besitzen Baurestmassen, denn sie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Dabei sind größere Mengen an Aushubmaterial, wie Boden und Steine, typisch für bauvorbereitende Handlungen im Hoch- und Tiefbau. Abbruchabfälle hingegen sind inhomogene Gemische, die aus einer Vielzahl von Materialien, wie Boden, Sand, Natursteinen, Betonstücken, Keramik, Ziegel, Fliesen, behandelten und unbehandelten Hölzern, Metallteilen oder Asphalt zusammengesetzt sein können.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96850" lvl="0" indent="-171450" algn="l" rtl="0">
              <a:lnSpc>
                <a:spcPct val="100000"/>
              </a:lnSpc>
              <a:spcBef>
                <a:spcPts val="0"/>
              </a:spcBef>
              <a:spcAft>
                <a:spcPts val="0"/>
              </a:spcAft>
              <a:buClr>
                <a:schemeClr val="dk1"/>
              </a:buClr>
              <a:buSzPct val="100000"/>
              <a:buFont typeface="Arial" panose="020B0604020202020204" pitchFamily="34" charset="0"/>
              <a:buChar char="•"/>
            </a:pPr>
            <a:r>
              <a:rPr lang="de-DE" dirty="0"/>
              <a:t>Welche Arten von Abfällen werden in Ihrem Ausbildungsbetrieb angeliefert oder eingesammelt?</a:t>
            </a:r>
            <a:endParaRPr dirty="0"/>
          </a:p>
          <a:p>
            <a:pPr marL="265430" lvl="0" indent="-171450" algn="l" rtl="0">
              <a:lnSpc>
                <a:spcPct val="100000"/>
              </a:lnSpc>
              <a:spcBef>
                <a:spcPts val="0"/>
              </a:spcBef>
              <a:spcAft>
                <a:spcPts val="0"/>
              </a:spcAft>
              <a:buClr>
                <a:schemeClr val="dk1"/>
              </a:buClr>
              <a:buSzPts val="1080"/>
              <a:buFont typeface="Arial" panose="020B0604020202020204" pitchFamily="34" charset="0"/>
              <a:buChar char="•"/>
            </a:pPr>
            <a:endParaRPr b="1" dirty="0"/>
          </a:p>
          <a:p>
            <a:pPr marL="0" lvl="0" indent="0" algn="l" rtl="0">
              <a:lnSpc>
                <a:spcPct val="100000"/>
              </a:lnSpc>
              <a:spcBef>
                <a:spcPts val="0"/>
              </a:spcBef>
              <a:spcAft>
                <a:spcPts val="0"/>
              </a:spcAft>
              <a:buSzPts val="1400"/>
            </a:pPr>
            <a:r>
              <a:rPr lang="de-DE" b="1" dirty="0"/>
              <a:t>Quelle</a:t>
            </a:r>
            <a:endParaRPr b="1" dirty="0"/>
          </a:p>
          <a:p>
            <a:pPr marL="187325" lvl="0" indent="-171450" algn="l" rtl="0">
              <a:lnSpc>
                <a:spcPct val="100000"/>
              </a:lnSpc>
              <a:spcBef>
                <a:spcPts val="0"/>
              </a:spcBef>
              <a:spcAft>
                <a:spcPts val="0"/>
              </a:spcAft>
              <a:buSzPct val="100000"/>
              <a:buFont typeface="Arial" panose="020B0604020202020204" pitchFamily="34" charset="0"/>
              <a:buChar char="•"/>
            </a:pPr>
            <a:r>
              <a:rPr lang="de-DE" sz="1000" dirty="0"/>
              <a:t>Destatis Statistisches Bundesamt 2022 Abfallbilanz 2020 https://www.destatis.de/DE/Themen/Gesellschaft-Umwelt/Umwelt/Abfallwirtschaft/Publikationen/Downloads-Abfallwirtschaft/abfallbilanz-pdf-5321001.pdf</a:t>
            </a:r>
            <a:endParaRPr sz="1000" dirty="0"/>
          </a:p>
        </p:txBody>
      </p:sp>
      <p:sp>
        <p:nvSpPr>
          <p:cNvPr id="133" name="Google Shape;133;p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215900" y="3995738"/>
            <a:ext cx="6654800" cy="57253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100"/>
              <a:buNone/>
            </a:pPr>
            <a:r>
              <a:rPr lang="de-DE" dirty="0"/>
              <a:t>Das jährliche Aufkommen an haushaltstypischen Siedlungsabfällen wie Restmüll, Sperrmüll, Bioabfälle, Glas, Papier und Verpackungen betrug in Deutschland im Jahr 2020 insgesamt 46 Mio. Tonnen. Dabei wurden fast 24 Millionen Tonnen CO2 freigesetzt. Davon stammen 13,1 Mio. aus fossiler Herkunft und 10,3 aus der Verbrennung von Biomasse (Zero </a:t>
            </a:r>
            <a:r>
              <a:rPr lang="de-DE" dirty="0" err="1"/>
              <a:t>Waste</a:t>
            </a:r>
            <a:r>
              <a:rPr lang="de-DE" dirty="0"/>
              <a:t> Europe 2020). </a:t>
            </a:r>
            <a:endParaRPr dirty="0"/>
          </a:p>
          <a:p>
            <a:pPr marL="0" lvl="0" indent="0" algn="l" rtl="0">
              <a:lnSpc>
                <a:spcPct val="100000"/>
              </a:lnSpc>
              <a:spcBef>
                <a:spcPts val="0"/>
              </a:spcBef>
              <a:spcAft>
                <a:spcPts val="0"/>
              </a:spcAft>
              <a:buSzPts val="1100"/>
              <a:buNone/>
            </a:pPr>
            <a:r>
              <a:rPr lang="de-DE" dirty="0"/>
              <a:t>Ein besonderes Potential der Abfallvermeidung findet sich bei den Verpackungsabfällen. Im Jahr 2020 fielen ca. 6,4 Mio. t. Verpackungsabfälle an (Destatis 2022). Das entspricht ca. 14% aller haushaltstypischen Siedlungsabfälle (ebd.). Davon entfielen je ca. 30% auf Verpackungen aus Glas sowie aus Papier, Pappe und Karton. 20% entfielen auf Kunststoffverpackungen und ca. 6% auf Metallverpackungen. Bei dem Rest handelt es sich um Sortierreste und sonstiges Verpackungsmaterial. Seit 2010 ist das Verpackungsaufkommen um 18% gestiegen. Maßgeblich ursächlich sind die zunehmenden Umverpackungen, die zunehmende Verbreitung von verpackungsintensiven </a:t>
            </a:r>
            <a:r>
              <a:rPr lang="de-DE" dirty="0" err="1"/>
              <a:t>convenience</a:t>
            </a:r>
            <a:r>
              <a:rPr lang="de-DE" dirty="0"/>
              <a:t> Food, der steigende Anteil von separat verpackten Einzelportionen sowie die zunehmende Nutzung des Onlinehandels und die Inanspruchnahme von Lieferservice.</a:t>
            </a:r>
            <a:endParaRPr dirty="0"/>
          </a:p>
          <a:p>
            <a:pPr marL="0" lvl="0" indent="0" algn="l" rtl="0">
              <a:lnSpc>
                <a:spcPct val="100000"/>
              </a:lnSpc>
              <a:spcBef>
                <a:spcPts val="0"/>
              </a:spcBef>
              <a:spcAft>
                <a:spcPts val="0"/>
              </a:spcAft>
              <a:buSzPts val="1100"/>
              <a:buNone/>
            </a:pPr>
            <a:r>
              <a:rPr lang="de-DE" dirty="0"/>
              <a:t>Beim Sperrmüll gibt es hinsichtlich der Wiederverwendbarkeit die größten Potenziale bei den Polster- und Verbundmöbeln, im Besonderen bei den im Bringsystem erfassten Mengen mit bundesweit ca. 14 </a:t>
            </a:r>
            <a:r>
              <a:rPr lang="de-DE" dirty="0" err="1"/>
              <a:t>Gew</a:t>
            </a:r>
            <a:r>
              <a:rPr lang="de-DE" dirty="0"/>
              <a:t>.-%. Von den Holzmöbeln sind etwa 11 </a:t>
            </a:r>
            <a:r>
              <a:rPr lang="de-DE" dirty="0" err="1"/>
              <a:t>Gew</a:t>
            </a:r>
            <a:r>
              <a:rPr lang="de-DE" dirty="0"/>
              <a:t>.-% für eine Wiederverwendung geeignet. Bei vollständiger Ausschleusung der als wiederverwendbar eingeschätzten Anteile würde die aktuelle Sperrmüllmenge in Deutschland um ca. 240.000 Mg zurückgehen (UBA Texte 113/2020)</a:t>
            </a: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82563" lvl="0" indent="-182563" algn="l" rtl="0">
              <a:lnSpc>
                <a:spcPct val="100000"/>
              </a:lnSpc>
              <a:spcBef>
                <a:spcPts val="0"/>
              </a:spcBef>
              <a:spcAft>
                <a:spcPts val="0"/>
              </a:spcAft>
              <a:buClr>
                <a:schemeClr val="dk1"/>
              </a:buClr>
              <a:buSzPts val="1000"/>
              <a:buFont typeface="Calibri"/>
              <a:buChar char="•"/>
            </a:pPr>
            <a:r>
              <a:rPr lang="de-DE" dirty="0"/>
              <a:t>Welche Haushaltsabfälle werden in Ihrem Ausbildungsbetrieb angeliefert?</a:t>
            </a:r>
            <a:endParaRPr dirty="0"/>
          </a:p>
          <a:p>
            <a:pPr marL="182563" lvl="0" indent="-182563" algn="l" rtl="0">
              <a:lnSpc>
                <a:spcPct val="100000"/>
              </a:lnSpc>
              <a:spcBef>
                <a:spcPts val="0"/>
              </a:spcBef>
              <a:spcAft>
                <a:spcPts val="0"/>
              </a:spcAft>
              <a:buClr>
                <a:schemeClr val="dk1"/>
              </a:buClr>
              <a:buSzPts val="1000"/>
              <a:buFont typeface="Calibri"/>
              <a:buChar char="•"/>
            </a:pPr>
            <a:r>
              <a:rPr lang="de-DE" dirty="0"/>
              <a:t>Welche Abfälle lassen sich z.B. durch Wieder- und Weiterverwendung vermeiden?</a:t>
            </a:r>
            <a:endParaRPr sz="800" dirty="0"/>
          </a:p>
          <a:p>
            <a:pPr marL="0" lvl="0" indent="0" algn="l" rtl="0">
              <a:lnSpc>
                <a:spcPct val="100000"/>
              </a:lnSpc>
              <a:spcBef>
                <a:spcPts val="0"/>
              </a:spcBef>
              <a:spcAft>
                <a:spcPts val="0"/>
              </a:spcAft>
              <a:buSzPts val="1400"/>
              <a:buNone/>
            </a:pPr>
            <a:r>
              <a:rPr lang="de-DE" sz="1200" b="1" dirty="0"/>
              <a:t>Quelle</a:t>
            </a:r>
            <a:endParaRPr b="1" dirty="0"/>
          </a:p>
          <a:p>
            <a:pPr marL="180975" lvl="0" indent="-165100" algn="l" rtl="0">
              <a:lnSpc>
                <a:spcPct val="100000"/>
              </a:lnSpc>
              <a:spcBef>
                <a:spcPts val="0"/>
              </a:spcBef>
              <a:spcAft>
                <a:spcPts val="0"/>
              </a:spcAft>
              <a:buSzPts val="1100"/>
              <a:buFont typeface="Arial"/>
              <a:buChar char="•"/>
            </a:pPr>
            <a:r>
              <a:rPr lang="de-DE" sz="1000" dirty="0"/>
              <a:t>Destatis Statistisches Bundesamt 2022 Abfallbilanz 2020 https://www.destatis.de/DE/Themen/Gesellschaft-Umwelt/Umwelt/Abfallwirtschaft/Publikationen/Downloads-Abfallwirtschaft/abfallbilanz-pdf-5321001.pdf</a:t>
            </a:r>
            <a:endParaRPr dirty="0"/>
          </a:p>
          <a:p>
            <a:pPr marL="180975" lvl="0" indent="-165100" algn="l" rtl="0">
              <a:lnSpc>
                <a:spcPct val="100000"/>
              </a:lnSpc>
              <a:spcBef>
                <a:spcPts val="0"/>
              </a:spcBef>
              <a:spcAft>
                <a:spcPts val="0"/>
              </a:spcAft>
              <a:buSzPts val="1100"/>
              <a:buFont typeface="Arial"/>
              <a:buChar char="•"/>
            </a:pPr>
            <a:r>
              <a:rPr lang="de-DE" sz="1000" dirty="0"/>
              <a:t>Umweltbundesamt 2021: Konsum und Umwelt: Zentrale Handlungsfelder. Online: </a:t>
            </a:r>
            <a:r>
              <a:rPr lang="de-DE" sz="1000" u="sng" dirty="0">
                <a:solidFill>
                  <a:schemeClr val="hlink"/>
                </a:solidFill>
                <a:hlinkClick r:id="rId3"/>
              </a:rPr>
              <a:t>https://www.umweltbundesamt.de/themen/wirtschaft-konsum/konsum-umwelt-zentrale-handlungsfelder#bedarfsfelder</a:t>
            </a:r>
            <a:endParaRPr sz="1000" dirty="0"/>
          </a:p>
          <a:p>
            <a:pPr marL="180975" lvl="0" indent="-165100" algn="l" rtl="0">
              <a:lnSpc>
                <a:spcPct val="100000"/>
              </a:lnSpc>
              <a:spcBef>
                <a:spcPts val="0"/>
              </a:spcBef>
              <a:spcAft>
                <a:spcPts val="0"/>
              </a:spcAft>
              <a:buSzPts val="1100"/>
              <a:buFont typeface="Arial"/>
              <a:buChar char="•"/>
            </a:pPr>
            <a:r>
              <a:rPr lang="de-DE" sz="1000" dirty="0"/>
              <a:t>Zero </a:t>
            </a:r>
            <a:r>
              <a:rPr lang="de-DE" sz="1000" dirty="0" err="1"/>
              <a:t>Waste</a:t>
            </a:r>
            <a:r>
              <a:rPr lang="de-DE" sz="1000" dirty="0"/>
              <a:t> Europe (2020): Janek </a:t>
            </a:r>
            <a:r>
              <a:rPr lang="de-DE" sz="1000" dirty="0" err="1"/>
              <a:t>Vahk</a:t>
            </a:r>
            <a:r>
              <a:rPr lang="de-DE" sz="1000" dirty="0"/>
              <a:t> (2020): </a:t>
            </a:r>
            <a:r>
              <a:rPr lang="de-DE" sz="1000" dirty="0" err="1"/>
              <a:t>Landfill</a:t>
            </a:r>
            <a:r>
              <a:rPr lang="de-DE" sz="1000" dirty="0"/>
              <a:t> </a:t>
            </a:r>
            <a:r>
              <a:rPr lang="de-DE" sz="1000" dirty="0" err="1"/>
              <a:t>emission</a:t>
            </a:r>
            <a:r>
              <a:rPr lang="de-DE" sz="1000" dirty="0"/>
              <a:t> </a:t>
            </a:r>
            <a:r>
              <a:rPr lang="de-DE" sz="1000" dirty="0" err="1"/>
              <a:t>reductions</a:t>
            </a:r>
            <a:r>
              <a:rPr lang="de-DE" sz="1000" dirty="0"/>
              <a:t> </a:t>
            </a:r>
            <a:r>
              <a:rPr lang="de-DE" sz="1000" dirty="0" err="1"/>
              <a:t>only</a:t>
            </a:r>
            <a:r>
              <a:rPr lang="de-DE" sz="1000" dirty="0"/>
              <a:t> </a:t>
            </a:r>
            <a:r>
              <a:rPr lang="de-DE" sz="1000" dirty="0" err="1"/>
              <a:t>tell</a:t>
            </a:r>
            <a:r>
              <a:rPr lang="de-DE" sz="1000" dirty="0"/>
              <a:t> half </a:t>
            </a:r>
            <a:r>
              <a:rPr lang="de-DE" sz="1000" dirty="0" err="1"/>
              <a:t>the</a:t>
            </a:r>
            <a:r>
              <a:rPr lang="de-DE" sz="1000" dirty="0"/>
              <a:t> </a:t>
            </a:r>
            <a:r>
              <a:rPr lang="de-DE" sz="1000" dirty="0" err="1"/>
              <a:t>story</a:t>
            </a:r>
            <a:r>
              <a:rPr lang="de-DE" sz="1000" dirty="0"/>
              <a:t> </a:t>
            </a:r>
            <a:r>
              <a:rPr lang="de-DE" sz="1000" dirty="0" err="1"/>
              <a:t>as</a:t>
            </a:r>
            <a:r>
              <a:rPr lang="de-DE" sz="1000" dirty="0"/>
              <a:t> GHG </a:t>
            </a:r>
            <a:r>
              <a:rPr lang="de-DE" sz="1000" dirty="0" err="1"/>
              <a:t>emissions</a:t>
            </a:r>
            <a:r>
              <a:rPr lang="de-DE" sz="1000" dirty="0"/>
              <a:t> </a:t>
            </a:r>
            <a:r>
              <a:rPr lang="de-DE" sz="1000" dirty="0" err="1"/>
              <a:t>from</a:t>
            </a:r>
            <a:r>
              <a:rPr lang="de-DE" sz="1000" dirty="0"/>
              <a:t> </a:t>
            </a:r>
            <a:r>
              <a:rPr lang="de-DE" sz="1000" dirty="0" err="1"/>
              <a:t>Waste</a:t>
            </a:r>
            <a:r>
              <a:rPr lang="de-DE" sz="1000" dirty="0"/>
              <a:t>-to-Energy </a:t>
            </a:r>
            <a:r>
              <a:rPr lang="de-DE" sz="1000" dirty="0" err="1"/>
              <a:t>incineration</a:t>
            </a:r>
            <a:r>
              <a:rPr lang="de-DE" sz="1000" dirty="0"/>
              <a:t> double - Policy Briefing. Zero </a:t>
            </a:r>
            <a:r>
              <a:rPr lang="de-DE" sz="1000" dirty="0" err="1"/>
              <a:t>Waste</a:t>
            </a:r>
            <a:r>
              <a:rPr lang="de-DE" sz="1000" dirty="0"/>
              <a:t> Europe. 27.11.2020. Online: </a:t>
            </a:r>
            <a:r>
              <a:rPr lang="de-DE" sz="1000" u="sng" dirty="0">
                <a:solidFill>
                  <a:schemeClr val="hlink"/>
                </a:solidFill>
                <a:hlinkClick r:id="rId4"/>
              </a:rPr>
              <a:t>https://zerowasteeurope.eu/wp-content/uploads/2020/11/Landfill-emission-reductions-only-tell-half-the-story-as-GHG-emissions-from-waste-to-energy-incineration-double.pdf</a:t>
            </a:r>
            <a:r>
              <a:rPr lang="de-DE" sz="1000" dirty="0"/>
              <a:t> </a:t>
            </a:r>
            <a:endParaRPr sz="10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
        <p:nvSpPr>
          <p:cNvPr id="147" name="Google Shape;147;p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215900" y="3995738"/>
            <a:ext cx="6654800"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Das jährliche Aufkommen an haushaltstypischen Siedlungsabfällen wie Restmüll, Sperrmüll, Bioabfälle, Glas, Papier und Verpackungen betrug in Deutschland im Jahr 2020 insgesamt 46 Mio. Tonnen. Dabei wurden fast 24 Millionen Tonnen CO2 freigesetzt. Davon stammen 13,1 </a:t>
            </a:r>
            <a:r>
              <a:rPr lang="de-DE" dirty="0" err="1"/>
              <a:t>Mio</a:t>
            </a:r>
            <a:r>
              <a:rPr lang="de-DE" dirty="0"/>
              <a:t> aus fossiler Herkunft und 10,3 aus der Verbrennung von Biomasse (Zero </a:t>
            </a:r>
            <a:r>
              <a:rPr lang="de-DE" dirty="0" err="1"/>
              <a:t>Waste</a:t>
            </a:r>
            <a:r>
              <a:rPr lang="de-DE" dirty="0"/>
              <a:t> Europe 2020).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100"/>
              <a:buFont typeface="Arial"/>
              <a:buNone/>
            </a:pPr>
            <a:r>
              <a:rPr lang="de-DE" sz="1200" b="1" dirty="0"/>
              <a:t>Aufgabe</a:t>
            </a:r>
            <a:endParaRPr dirty="0"/>
          </a:p>
          <a:p>
            <a:pPr marL="182563" lvl="0" indent="-182563" algn="l" rtl="0">
              <a:lnSpc>
                <a:spcPct val="100000"/>
              </a:lnSpc>
              <a:spcBef>
                <a:spcPts val="0"/>
              </a:spcBef>
              <a:spcAft>
                <a:spcPts val="0"/>
              </a:spcAft>
              <a:buClr>
                <a:schemeClr val="dk1"/>
              </a:buClr>
              <a:buSzPct val="100000"/>
              <a:buFont typeface="Calibri"/>
              <a:buChar char="•"/>
            </a:pPr>
            <a:r>
              <a:rPr lang="de-DE" dirty="0"/>
              <a:t>Was gehört nicht in den Restabfall?</a:t>
            </a:r>
            <a:endParaRPr dirty="0"/>
          </a:p>
          <a:p>
            <a:pPr marL="182563" lvl="0" indent="-182563" algn="l" rtl="0">
              <a:lnSpc>
                <a:spcPct val="100000"/>
              </a:lnSpc>
              <a:spcBef>
                <a:spcPts val="0"/>
              </a:spcBef>
              <a:spcAft>
                <a:spcPts val="0"/>
              </a:spcAft>
              <a:buClr>
                <a:schemeClr val="dk1"/>
              </a:buClr>
              <a:buSzPct val="100000"/>
              <a:buFont typeface="Calibri"/>
              <a:buChar char="•"/>
            </a:pPr>
            <a:r>
              <a:rPr lang="de-DE" dirty="0"/>
              <a:t>Wie lassen sich Fehlwürfe in die Restmülltonne vermeiden?</a:t>
            </a:r>
            <a:endParaRPr dirty="0"/>
          </a:p>
          <a:p>
            <a:pPr marL="182563" lvl="0" indent="-182563" algn="l" rtl="0">
              <a:lnSpc>
                <a:spcPct val="100000"/>
              </a:lnSpc>
              <a:spcBef>
                <a:spcPts val="0"/>
              </a:spcBef>
              <a:spcAft>
                <a:spcPts val="0"/>
              </a:spcAft>
              <a:buClr>
                <a:schemeClr val="dk1"/>
              </a:buClr>
              <a:buSzPct val="100000"/>
              <a:buFont typeface="Calibri"/>
              <a:buChar char="•"/>
            </a:pPr>
            <a:r>
              <a:rPr lang="de-DE" dirty="0"/>
              <a:t>Wie lässt sich die Menge an organischen Abfälle in der Restmülltonne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b="1" dirty="0"/>
          </a:p>
          <a:p>
            <a:pPr marL="182563" lvl="0" indent="-182563" algn="l" rtl="0">
              <a:lnSpc>
                <a:spcPct val="110000"/>
              </a:lnSpc>
              <a:spcBef>
                <a:spcPts val="0"/>
              </a:spcBef>
              <a:spcAft>
                <a:spcPts val="0"/>
              </a:spcAft>
              <a:buSzPts val="1100"/>
              <a:buFont typeface="Arial" panose="020B0604020202020204" pitchFamily="34" charset="0"/>
              <a:buChar char="•"/>
            </a:pPr>
            <a:r>
              <a:rPr lang="de-DE" sz="1000" dirty="0"/>
              <a:t>Heinz-Josef Dornbusch, Lara Hannes, Manfred </a:t>
            </a:r>
            <a:r>
              <a:rPr lang="de-DE" sz="1000" dirty="0" err="1"/>
              <a:t>Santjer</a:t>
            </a:r>
            <a:r>
              <a:rPr lang="de-DE" sz="1000" dirty="0"/>
              <a:t>, Carsten Böhm, Susanne Wüst, Bertram </a:t>
            </a:r>
            <a:r>
              <a:rPr lang="de-DE" sz="1000" dirty="0" err="1"/>
              <a:t>Zwisele</a:t>
            </a:r>
            <a:r>
              <a:rPr lang="de-DE" sz="1000" dirty="0"/>
              <a:t>, Michael Kern, Hans-Jörg </a:t>
            </a:r>
            <a:r>
              <a:rPr lang="de-DE" sz="1000" dirty="0" err="1"/>
              <a:t>Siepenkothen</a:t>
            </a:r>
            <a:r>
              <a:rPr lang="de-DE" sz="1000" dirty="0"/>
              <a:t>, Manfred Kanthak (2020): Vergleichende Analyse von Siedlungsrestabfällen aus repräsentativen Regionen in Deutschland zur Bestimmung des Anteils an Problemstoffen und verwertbaren Materialien: Online: </a:t>
            </a:r>
            <a:r>
              <a:rPr lang="de-DE" sz="1000" u="sng" dirty="0">
                <a:solidFill>
                  <a:schemeClr val="hlink"/>
                </a:solidFill>
                <a:hlinkClick r:id="rId3"/>
              </a:rPr>
              <a:t>https://www.umweltbundesamt.de/sites/default/files/medien/479/publikationen/texte_113-2020_analyse_von_siedlungsrestabfaellen_abschlussbericht.pdf</a:t>
            </a:r>
            <a:endParaRPr sz="1000" dirty="0"/>
          </a:p>
          <a:p>
            <a:pPr marL="182563" lvl="0" indent="-182563" algn="l" rtl="0">
              <a:lnSpc>
                <a:spcPct val="110000"/>
              </a:lnSpc>
              <a:spcBef>
                <a:spcPts val="0"/>
              </a:spcBef>
              <a:spcAft>
                <a:spcPts val="0"/>
              </a:spcAft>
              <a:buSzPts val="1100"/>
              <a:buFont typeface="Arial" panose="020B0604020202020204" pitchFamily="34" charset="0"/>
              <a:buChar char="•"/>
            </a:pPr>
            <a:r>
              <a:rPr lang="de-DE" sz="1000" dirty="0"/>
              <a:t>Zero </a:t>
            </a:r>
            <a:r>
              <a:rPr lang="de-DE" sz="1000" dirty="0" err="1"/>
              <a:t>Waste</a:t>
            </a:r>
            <a:r>
              <a:rPr lang="de-DE" sz="1000" dirty="0"/>
              <a:t> Europe (2020): Janek </a:t>
            </a:r>
            <a:r>
              <a:rPr lang="de-DE" sz="1000" dirty="0" err="1"/>
              <a:t>Vahk</a:t>
            </a:r>
            <a:r>
              <a:rPr lang="de-DE" sz="1000" dirty="0"/>
              <a:t> (2020): </a:t>
            </a:r>
            <a:r>
              <a:rPr lang="de-DE" sz="1000" dirty="0" err="1"/>
              <a:t>Landfill</a:t>
            </a:r>
            <a:r>
              <a:rPr lang="de-DE" sz="1000" dirty="0"/>
              <a:t> </a:t>
            </a:r>
            <a:r>
              <a:rPr lang="de-DE" sz="1000" dirty="0" err="1"/>
              <a:t>emission</a:t>
            </a:r>
            <a:r>
              <a:rPr lang="de-DE" sz="1000" dirty="0"/>
              <a:t> </a:t>
            </a:r>
            <a:r>
              <a:rPr lang="de-DE" sz="1000" dirty="0" err="1"/>
              <a:t>reductions</a:t>
            </a:r>
            <a:r>
              <a:rPr lang="de-DE" sz="1000" dirty="0"/>
              <a:t> </a:t>
            </a:r>
            <a:r>
              <a:rPr lang="de-DE" sz="1000" dirty="0" err="1"/>
              <a:t>only</a:t>
            </a:r>
            <a:r>
              <a:rPr lang="de-DE" sz="1000" dirty="0"/>
              <a:t> </a:t>
            </a:r>
            <a:r>
              <a:rPr lang="de-DE" sz="1000" dirty="0" err="1"/>
              <a:t>tell</a:t>
            </a:r>
            <a:r>
              <a:rPr lang="de-DE" sz="1000" dirty="0"/>
              <a:t> half </a:t>
            </a:r>
            <a:r>
              <a:rPr lang="de-DE" sz="1000" dirty="0" err="1"/>
              <a:t>the</a:t>
            </a:r>
            <a:r>
              <a:rPr lang="de-DE" sz="1000" dirty="0"/>
              <a:t> </a:t>
            </a:r>
            <a:r>
              <a:rPr lang="de-DE" sz="1000" dirty="0" err="1"/>
              <a:t>story</a:t>
            </a:r>
            <a:r>
              <a:rPr lang="de-DE" sz="1000" dirty="0"/>
              <a:t> </a:t>
            </a:r>
            <a:r>
              <a:rPr lang="de-DE" sz="1000" dirty="0" err="1"/>
              <a:t>as</a:t>
            </a:r>
            <a:r>
              <a:rPr lang="de-DE" sz="1000" dirty="0"/>
              <a:t> GHG </a:t>
            </a:r>
            <a:r>
              <a:rPr lang="de-DE" sz="1000" dirty="0" err="1"/>
              <a:t>emissions</a:t>
            </a:r>
            <a:r>
              <a:rPr lang="de-DE" sz="1000" dirty="0"/>
              <a:t> </a:t>
            </a:r>
            <a:r>
              <a:rPr lang="de-DE" sz="1000" dirty="0" err="1"/>
              <a:t>from</a:t>
            </a:r>
            <a:r>
              <a:rPr lang="de-DE" sz="1000" dirty="0"/>
              <a:t> </a:t>
            </a:r>
            <a:r>
              <a:rPr lang="de-DE" sz="1000" dirty="0" err="1"/>
              <a:t>Waste</a:t>
            </a:r>
            <a:r>
              <a:rPr lang="de-DE" sz="1000" dirty="0"/>
              <a:t>-to-Energy </a:t>
            </a:r>
            <a:r>
              <a:rPr lang="de-DE" sz="1000" dirty="0" err="1"/>
              <a:t>incineration</a:t>
            </a:r>
            <a:r>
              <a:rPr lang="de-DE" sz="1000" dirty="0"/>
              <a:t> double - Policy Briefing. Zero </a:t>
            </a:r>
            <a:r>
              <a:rPr lang="de-DE" sz="1000" dirty="0" err="1"/>
              <a:t>Waste</a:t>
            </a:r>
            <a:r>
              <a:rPr lang="de-DE" sz="1000" dirty="0"/>
              <a:t> Europe. 27.11.2020. Online: </a:t>
            </a:r>
            <a:r>
              <a:rPr lang="de-DE" sz="1000" u="sng" dirty="0">
                <a:solidFill>
                  <a:schemeClr val="hlink"/>
                </a:solidFill>
                <a:hlinkClick r:id="rId4"/>
              </a:rPr>
              <a:t>https://zerowasteeurope.eu/wp-content/uploads/2020/11/Landfill-emission-reductions-only-tell-half-the-story-as-GHG-emissions-from-waste-to-energy-incineration-double.pdf</a:t>
            </a:r>
            <a:r>
              <a:rPr lang="de-DE" sz="1000" dirty="0"/>
              <a:t> </a:t>
            </a:r>
            <a:endParaRPr sz="1000" dirty="0"/>
          </a:p>
        </p:txBody>
      </p:sp>
      <p:sp>
        <p:nvSpPr>
          <p:cNvPr id="159" name="Google Shape;159;p6: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215900" y="3995738"/>
            <a:ext cx="6654800" cy="577758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b="1" dirty="0"/>
          </a:p>
          <a:p>
            <a:pPr marL="0" lvl="0" indent="0" algn="l" rtl="0">
              <a:lnSpc>
                <a:spcPct val="100000"/>
              </a:lnSpc>
              <a:spcBef>
                <a:spcPts val="0"/>
              </a:spcBef>
              <a:spcAft>
                <a:spcPts val="0"/>
              </a:spcAft>
              <a:buSzPts val="1400"/>
              <a:buNone/>
            </a:pPr>
            <a:r>
              <a:rPr lang="de-DE" dirty="0"/>
              <a:t>Für das Jahr 2018 betrug die Menge an Abfall, die in Müllverbrennungsanlagen und die Menge an feste, flüssige oder gasförmige Abfälle die als Ersatzbrennstoffen (EBS) die in EBS-Kraftwerken der Industrie verbrannt wurden insgesamt 26,3 Mio. Tonnen (NABU 2019) . Zum Vergleich: Das jährliche Aufkommen an haushaltstypischen Siedlungsabfällen wie Restmüll, Sperrmüll, Bioabfälle, Glas, Papier und Verpackungen betrug in Deutschland im Jahr 2020 insgesamt 46 Mio. Tonnen. Dabei wurden fast 24 Millionen Tonnen CO2 freigesetzt. Davon stammen 13,1 </a:t>
            </a:r>
            <a:r>
              <a:rPr lang="de-DE" dirty="0" err="1"/>
              <a:t>Mio</a:t>
            </a:r>
            <a:r>
              <a:rPr lang="de-DE" dirty="0"/>
              <a:t> aus fossiler Herkunft und 10,3 aus der Verbrennung von Biomasse (Zero </a:t>
            </a:r>
            <a:r>
              <a:rPr lang="de-DE" dirty="0" err="1"/>
              <a:t>Waste</a:t>
            </a:r>
            <a:r>
              <a:rPr lang="de-DE" dirty="0"/>
              <a:t> Europe 2020). </a:t>
            </a:r>
            <a:endParaRPr dirty="0"/>
          </a:p>
          <a:p>
            <a:pPr marL="0" lvl="0" indent="0" algn="l" rtl="0">
              <a:lnSpc>
                <a:spcPct val="100000"/>
              </a:lnSpc>
              <a:spcBef>
                <a:spcPts val="0"/>
              </a:spcBef>
              <a:spcAft>
                <a:spcPts val="0"/>
              </a:spcAft>
              <a:buSzPts val="1400"/>
              <a:buNone/>
            </a:pPr>
            <a:r>
              <a:rPr lang="de-DE" dirty="0"/>
              <a:t>Insgesamt fielen im Jahr 2021 in Deutschland 5,7 Mio. t Kunststoffabfälle an. Der Mengenanteil der Post-Consumer-Abfälle betrug rund 5,44 Mio. t, während Post-Industrial-Abfälle rund 0,24 Mio. t ausmachten. 5,67 Mio. t. aller Kunststoffabfälle und damit über 99% wurden verwertet. Mit knapp 3 </a:t>
            </a:r>
            <a:r>
              <a:rPr lang="de-DE" dirty="0" err="1"/>
              <a:t>Mio</a:t>
            </a:r>
            <a:r>
              <a:rPr lang="de-DE" dirty="0"/>
              <a:t> t wurde ca. die Hälfte der Kunststoffabfälle in Müllverbrennungsanlagen oder als Ersatzbrennstoff thermisch verwertet. Der Rest in Höhe von ca. 2,5 Mio. t wurde im Wesentlichen werkstofflich verwertet. Die rohstoffliche Verwertung ist mit 0,03 Mio. t weitgehend vernachlässigbar. Lediglich ca. 40.000 t und damit unter einem Prozent aller Kunststoffabfälle wurden durch Deponierung oder durch Verbrennung in Anlagen ohne hinreichende Auskopplung von Energie beseitigt (UBA </a:t>
            </a:r>
            <a:r>
              <a:rPr lang="de-DE" dirty="0" err="1"/>
              <a:t>o.J.c</a:t>
            </a:r>
            <a:r>
              <a:rPr lang="de-DE" dirty="0"/>
              <a:t>).</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de-DE" b="1" dirty="0"/>
              <a:t>Aufgaben</a:t>
            </a:r>
            <a:endParaRPr b="1" dirty="0"/>
          </a:p>
          <a:p>
            <a:pPr marL="182563" lvl="0" indent="-182563" algn="l" rtl="0">
              <a:lnSpc>
                <a:spcPct val="100000"/>
              </a:lnSpc>
              <a:spcBef>
                <a:spcPts val="0"/>
              </a:spcBef>
              <a:spcAft>
                <a:spcPts val="0"/>
              </a:spcAft>
              <a:buClr>
                <a:schemeClr val="dk1"/>
              </a:buClr>
              <a:buSzPts val="1200"/>
              <a:buFont typeface="Calibri"/>
              <a:buChar char="•"/>
            </a:pPr>
            <a:r>
              <a:rPr lang="de-DE" dirty="0"/>
              <a:t>Welche der genannten Abfallarten werden in Ihrem Ausbildungsbetrieb angeliefert oder eingesammelt?</a:t>
            </a:r>
            <a:endParaRPr dirty="0"/>
          </a:p>
          <a:p>
            <a:pPr marL="182563" lvl="0" indent="-182563" algn="l" rtl="0">
              <a:lnSpc>
                <a:spcPct val="100000"/>
              </a:lnSpc>
              <a:spcBef>
                <a:spcPts val="0"/>
              </a:spcBef>
              <a:spcAft>
                <a:spcPts val="0"/>
              </a:spcAft>
              <a:buClr>
                <a:schemeClr val="dk1"/>
              </a:buClr>
              <a:buSzPts val="1200"/>
              <a:buFont typeface="Calibri"/>
              <a:buChar char="•"/>
            </a:pPr>
            <a:r>
              <a:rPr lang="de-DE" dirty="0"/>
              <a:t>Welche Abfallarten in Ihrem Ausbildungsbetrieb werden thermisch verwertet?</a:t>
            </a:r>
            <a:endParaRPr dirty="0"/>
          </a:p>
          <a:p>
            <a:pPr marL="182563" lvl="0" indent="-182563" algn="l" rtl="0">
              <a:lnSpc>
                <a:spcPct val="100000"/>
              </a:lnSpc>
              <a:spcBef>
                <a:spcPts val="0"/>
              </a:spcBef>
              <a:spcAft>
                <a:spcPts val="0"/>
              </a:spcAft>
              <a:buClr>
                <a:schemeClr val="dk1"/>
              </a:buClr>
              <a:buSzPts val="1200"/>
              <a:buFont typeface="Calibri"/>
              <a:buChar char="•"/>
            </a:pPr>
            <a:r>
              <a:rPr lang="de-DE" dirty="0"/>
              <a:t>Wie lassen sich die thermisch verwertet Abfälle in Ihrem Ausbildungsbetrieb reduzieren?</a:t>
            </a:r>
            <a:endParaRPr sz="800"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de-DE" b="1" dirty="0"/>
              <a:t>Quelle</a:t>
            </a:r>
            <a:endParaRPr b="1" dirty="0"/>
          </a:p>
          <a:p>
            <a:pPr marL="182563" lvl="0" indent="-182563" algn="l" rtl="0">
              <a:lnSpc>
                <a:spcPct val="100000"/>
              </a:lnSpc>
              <a:spcBef>
                <a:spcPts val="0"/>
              </a:spcBef>
              <a:spcAft>
                <a:spcPts val="0"/>
              </a:spcAft>
              <a:buSzPts val="1100"/>
              <a:buFont typeface="Arial"/>
              <a:buChar char="•"/>
            </a:pPr>
            <a:r>
              <a:rPr lang="de-DE" sz="1000" dirty="0"/>
              <a:t>UBA- Umweltbundesamt (</a:t>
            </a:r>
            <a:r>
              <a:rPr lang="de-DE" sz="1000" dirty="0" err="1"/>
              <a:t>o.J.c</a:t>
            </a:r>
            <a:r>
              <a:rPr lang="de-DE" sz="1000" dirty="0"/>
              <a:t>): Kunststoffabfälle. </a:t>
            </a:r>
            <a:r>
              <a:rPr lang="de-DE" sz="1000" dirty="0" err="1"/>
              <a:t>Desssau</a:t>
            </a:r>
            <a:r>
              <a:rPr lang="de-DE" sz="1000" dirty="0"/>
              <a:t>-Roßlau (o.J.). Online: https://www.umweltbundesamt.de/daten/ressourcen-abfall/verwertung-entsorgung-ausgewaehlter-abfallarten/kunststoffabfaelle#kunststoffe-produktion-verwendung-und-verwertung</a:t>
            </a:r>
            <a:endParaRPr sz="1000" dirty="0"/>
          </a:p>
          <a:p>
            <a:pPr marL="182563" lvl="0" indent="-182563" algn="l" rtl="0">
              <a:lnSpc>
                <a:spcPct val="100000"/>
              </a:lnSpc>
              <a:spcBef>
                <a:spcPts val="0"/>
              </a:spcBef>
              <a:spcAft>
                <a:spcPts val="0"/>
              </a:spcAft>
              <a:buSzPts val="1100"/>
              <a:buFont typeface="Arial"/>
              <a:buChar char="•"/>
            </a:pPr>
            <a:r>
              <a:rPr lang="de-DE" sz="1000" dirty="0"/>
              <a:t>Zero </a:t>
            </a:r>
            <a:r>
              <a:rPr lang="de-DE" sz="1000" dirty="0" err="1"/>
              <a:t>Waste</a:t>
            </a:r>
            <a:r>
              <a:rPr lang="de-DE" sz="1000" dirty="0"/>
              <a:t> Europe 2020: Janek </a:t>
            </a:r>
            <a:r>
              <a:rPr lang="de-DE" sz="1000" dirty="0" err="1"/>
              <a:t>Vahk</a:t>
            </a:r>
            <a:r>
              <a:rPr lang="de-DE" sz="1000" dirty="0"/>
              <a:t> (2020): </a:t>
            </a:r>
            <a:r>
              <a:rPr lang="de-DE" sz="1000" dirty="0" err="1"/>
              <a:t>Landfill</a:t>
            </a:r>
            <a:r>
              <a:rPr lang="de-DE" sz="1000" dirty="0"/>
              <a:t> </a:t>
            </a:r>
            <a:r>
              <a:rPr lang="de-DE" sz="1000" dirty="0" err="1"/>
              <a:t>emission</a:t>
            </a:r>
            <a:r>
              <a:rPr lang="de-DE" sz="1000" dirty="0"/>
              <a:t> </a:t>
            </a:r>
            <a:r>
              <a:rPr lang="de-DE" sz="1000" dirty="0" err="1"/>
              <a:t>reductions</a:t>
            </a:r>
            <a:r>
              <a:rPr lang="de-DE" sz="1000" dirty="0"/>
              <a:t> </a:t>
            </a:r>
            <a:r>
              <a:rPr lang="de-DE" sz="1000" dirty="0" err="1"/>
              <a:t>only</a:t>
            </a:r>
            <a:r>
              <a:rPr lang="de-DE" sz="1000" dirty="0"/>
              <a:t> </a:t>
            </a:r>
            <a:r>
              <a:rPr lang="de-DE" sz="1000" dirty="0" err="1"/>
              <a:t>tell</a:t>
            </a:r>
            <a:r>
              <a:rPr lang="de-DE" sz="1000" dirty="0"/>
              <a:t> half </a:t>
            </a:r>
            <a:r>
              <a:rPr lang="de-DE" sz="1000" dirty="0" err="1"/>
              <a:t>the</a:t>
            </a:r>
            <a:r>
              <a:rPr lang="de-DE" sz="1000" dirty="0"/>
              <a:t> </a:t>
            </a:r>
            <a:r>
              <a:rPr lang="de-DE" sz="1000" dirty="0" err="1"/>
              <a:t>story</a:t>
            </a:r>
            <a:r>
              <a:rPr lang="de-DE" sz="1000" dirty="0"/>
              <a:t> </a:t>
            </a:r>
            <a:r>
              <a:rPr lang="de-DE" sz="1000" dirty="0" err="1"/>
              <a:t>as</a:t>
            </a:r>
            <a:r>
              <a:rPr lang="de-DE" sz="1000" dirty="0"/>
              <a:t> GHG </a:t>
            </a:r>
            <a:r>
              <a:rPr lang="de-DE" sz="1000" dirty="0" err="1"/>
              <a:t>emissions</a:t>
            </a:r>
            <a:r>
              <a:rPr lang="de-DE" sz="1000" dirty="0"/>
              <a:t> </a:t>
            </a:r>
            <a:r>
              <a:rPr lang="de-DE" sz="1000" dirty="0" err="1"/>
              <a:t>from</a:t>
            </a:r>
            <a:r>
              <a:rPr lang="de-DE" sz="1000" dirty="0"/>
              <a:t> </a:t>
            </a:r>
            <a:r>
              <a:rPr lang="de-DE" sz="1000" dirty="0" err="1"/>
              <a:t>Waste</a:t>
            </a:r>
            <a:r>
              <a:rPr lang="de-DE" sz="1000" dirty="0"/>
              <a:t>-to-Energy </a:t>
            </a:r>
            <a:r>
              <a:rPr lang="de-DE" sz="1000" dirty="0" err="1"/>
              <a:t>incineration</a:t>
            </a:r>
            <a:r>
              <a:rPr lang="de-DE" sz="1000" dirty="0"/>
              <a:t> double - Policy Briefing. Zero </a:t>
            </a:r>
            <a:r>
              <a:rPr lang="de-DE" sz="1000" dirty="0" err="1"/>
              <a:t>Waste</a:t>
            </a:r>
            <a:r>
              <a:rPr lang="de-DE" sz="1000" dirty="0"/>
              <a:t> Europe. 27.11.2020. Online:</a:t>
            </a:r>
            <a:r>
              <a:rPr lang="de-DE" sz="1000" dirty="0">
                <a:solidFill>
                  <a:schemeClr val="hlink"/>
                </a:solidFill>
                <a:uFill>
                  <a:noFill/>
                </a:uFill>
                <a:hlinkClick r:id="rId3"/>
              </a:rPr>
              <a:t> </a:t>
            </a:r>
            <a:r>
              <a:rPr lang="de-DE" sz="1000" u="sng" dirty="0">
                <a:solidFill>
                  <a:schemeClr val="hlink"/>
                </a:solidFill>
                <a:hlinkClick r:id="rId3"/>
              </a:rPr>
              <a:t>https://zerowasteeurope.eu/wp-content/uploads/2020/11/Landfill-emission-reductions-only-tell-half-the-story-as-GHG-emissions-from-waste-to-energy-incineration-double.pdf</a:t>
            </a:r>
            <a:endParaRPr sz="1000" dirty="0"/>
          </a:p>
        </p:txBody>
      </p:sp>
      <p:sp>
        <p:nvSpPr>
          <p:cNvPr id="2" name="Google Shape;147;p5:notes">
            <a:extLst>
              <a:ext uri="{FF2B5EF4-FFF2-40B4-BE49-F238E27FC236}">
                <a16:creationId xmlns:a16="http://schemas.microsoft.com/office/drawing/2014/main" xmlns="" id="{7DAA08EC-FF50-5A4D-2950-9908687FF749}"/>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215900" y="3995738"/>
            <a:ext cx="6654800"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sz="1200" b="1" dirty="0"/>
          </a:p>
          <a:p>
            <a:pPr marL="0" lvl="0" indent="0" algn="l" rtl="0">
              <a:lnSpc>
                <a:spcPct val="100000"/>
              </a:lnSpc>
              <a:spcBef>
                <a:spcPts val="0"/>
              </a:spcBef>
              <a:spcAft>
                <a:spcPts val="0"/>
              </a:spcAft>
              <a:buSzPts val="1400"/>
              <a:buNone/>
            </a:pPr>
            <a:r>
              <a:rPr lang="de-DE" dirty="0"/>
              <a:t>Das SDG 12 fordert im Kern zu nachhaltigem Konsum und nachhaltigen Produktionsmustern auf. Die Ent­wick­lung ei­ner funk­tio­nie­ren­den Ab­fall- und Kreis­lauf­wirt­schaft kann die folgenden Ziele fördern:</a:t>
            </a:r>
            <a:endParaRPr dirty="0"/>
          </a:p>
          <a:p>
            <a:pPr marL="171450" lvl="0" indent="-171450" algn="l" rtl="0">
              <a:lnSpc>
                <a:spcPct val="100000"/>
              </a:lnSpc>
              <a:spcBef>
                <a:spcPts val="0"/>
              </a:spcBef>
              <a:spcAft>
                <a:spcPts val="0"/>
              </a:spcAft>
              <a:buSzPts val="1400"/>
              <a:buFont typeface="Arial"/>
              <a:buChar char="•"/>
            </a:pPr>
            <a:r>
              <a:rPr lang="de-DE" dirty="0"/>
              <a:t>SDG 12.2: “Bis 2030 die nachhaltige Bewirtschaftung und effiziente Nutzung der natürlichen Ressourcen erreichen.”</a:t>
            </a:r>
            <a:endParaRPr dirty="0"/>
          </a:p>
          <a:p>
            <a:pPr marL="171450" lvl="0" indent="-171450" algn="l" rtl="0">
              <a:lnSpc>
                <a:spcPct val="100000"/>
              </a:lnSpc>
              <a:spcBef>
                <a:spcPts val="0"/>
              </a:spcBef>
              <a:spcAft>
                <a:spcPts val="0"/>
              </a:spcAft>
              <a:buSzPts val="1400"/>
              <a:buFont typeface="Arial"/>
              <a:buChar char="•"/>
            </a:pPr>
            <a:r>
              <a:rPr lang="de-DE" dirty="0"/>
              <a:t>SDG 12.4: "Bis 2020 einen um­welt­ver­träglichen Umgang mit Chemikalien und allen Abfällen während ihres gesamten Lebens­zyklus in Über­ein­stimmung mit den verein­barten internationalen Rahmen­regelungen erreichen und ihre Frei­setzung in Luft, Wasser und Boden erheblich verringern, um ihre nachteiligen Aus­wirkungen auf die menschliche Gesundheit und die Umwelt auf ein Mindest­maß zu beschränken."</a:t>
            </a:r>
            <a:endParaRPr dirty="0"/>
          </a:p>
          <a:p>
            <a:pPr marL="171450" lvl="0" indent="-171450" algn="l" rtl="0">
              <a:lnSpc>
                <a:spcPct val="100000"/>
              </a:lnSpc>
              <a:spcBef>
                <a:spcPts val="0"/>
              </a:spcBef>
              <a:spcAft>
                <a:spcPts val="0"/>
              </a:spcAft>
              <a:buSzPts val="1400"/>
              <a:buFont typeface="Arial"/>
              <a:buChar char="•"/>
            </a:pPr>
            <a:r>
              <a:rPr lang="de-DE" dirty="0"/>
              <a:t>​SDG 12.5: "Bis 2030 das Abfall­auf­kommen durch Ver­meidung, Ver­minderung, Wieder­ver­wertung und Wieder­ver­wendung deutlich verringern."</a:t>
            </a:r>
            <a:endParaRPr dirty="0"/>
          </a:p>
          <a:p>
            <a:pPr marL="171450" lvl="0" indent="-171450" algn="l" rtl="0">
              <a:lnSpc>
                <a:spcPct val="100000"/>
              </a:lnSpc>
              <a:spcBef>
                <a:spcPts val="0"/>
              </a:spcBef>
              <a:spcAft>
                <a:spcPts val="0"/>
              </a:spcAft>
              <a:buSzPts val="1400"/>
              <a:buFont typeface="Arial"/>
              <a:buChar char="•"/>
            </a:pPr>
            <a:r>
              <a:rPr lang="de-DE" dirty="0"/>
              <a:t>Darüber hinaus sind erwähnenswert:</a:t>
            </a:r>
            <a:endParaRPr dirty="0"/>
          </a:p>
          <a:p>
            <a:pPr marL="171450" lvl="0" indent="-171450" algn="l" rtl="0">
              <a:lnSpc>
                <a:spcPct val="100000"/>
              </a:lnSpc>
              <a:spcBef>
                <a:spcPts val="0"/>
              </a:spcBef>
              <a:spcAft>
                <a:spcPts val="0"/>
              </a:spcAft>
              <a:buSzPts val="1400"/>
              <a:buFont typeface="Arial"/>
              <a:buChar char="•"/>
            </a:pPr>
            <a:r>
              <a:rPr lang="de-DE" dirty="0"/>
              <a:t>SDG 12.1: “Die Umsetzung des Zehnjahresprogramms für nachhaltige Konsum- und Produktionsmuster der UNO.”</a:t>
            </a:r>
            <a:endParaRPr dirty="0"/>
          </a:p>
          <a:p>
            <a:pPr marL="171450" lvl="0" indent="-171450" algn="l" rtl="0">
              <a:lnSpc>
                <a:spcPct val="100000"/>
              </a:lnSpc>
              <a:spcBef>
                <a:spcPts val="0"/>
              </a:spcBef>
              <a:spcAft>
                <a:spcPts val="0"/>
              </a:spcAft>
              <a:buSzPts val="1400"/>
              <a:buFont typeface="Arial"/>
              <a:buChar char="•"/>
            </a:pPr>
            <a:r>
              <a:rPr lang="de-DE" dirty="0"/>
              <a:t>SDG 12.3: “Bis 2030 die weltweite Nahrungsmittelverschwendung pro Kopf auf Einzelhandels- und Verbraucherebene halbieren.”</a:t>
            </a:r>
            <a:endParaRPr dirty="0"/>
          </a:p>
          <a:p>
            <a:pPr marL="171450" lvl="0" indent="-171450" algn="l" rtl="0">
              <a:lnSpc>
                <a:spcPct val="100000"/>
              </a:lnSpc>
              <a:spcBef>
                <a:spcPts val="0"/>
              </a:spcBef>
              <a:spcAft>
                <a:spcPts val="0"/>
              </a:spcAft>
              <a:buSzPts val="1400"/>
              <a:buFont typeface="Arial"/>
              <a:buChar char="•"/>
            </a:pPr>
            <a:r>
              <a:rPr lang="de-DE" dirty="0"/>
              <a:t>SDG 12.6: “Unternehmen zu einer nachhaltigen Unternehmensführung ermutigen.”</a:t>
            </a:r>
            <a:endParaRPr dirty="0"/>
          </a:p>
          <a:p>
            <a:pPr marL="171450" lvl="0" indent="-171450" algn="l" rtl="0">
              <a:lnSpc>
                <a:spcPct val="100000"/>
              </a:lnSpc>
              <a:spcBef>
                <a:spcPts val="0"/>
              </a:spcBef>
              <a:spcAft>
                <a:spcPts val="0"/>
              </a:spcAft>
              <a:buSzPts val="1400"/>
              <a:buFont typeface="Arial"/>
              <a:buChar char="•"/>
            </a:pPr>
            <a:r>
              <a:rPr lang="de-DE" dirty="0"/>
              <a:t>SDG 12.7: “Nachhaltigkeitskriterien im öffentlichen Beschaffungswesen fördern.”</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100"/>
              <a:buFont typeface="Arial"/>
              <a:buNone/>
            </a:pPr>
            <a:r>
              <a:rPr lang="de-DE" sz="1200" b="1" dirty="0"/>
              <a:t>Aufgabe</a:t>
            </a:r>
            <a:endParaRPr dirty="0"/>
          </a:p>
          <a:p>
            <a:pPr marL="187325" lvl="0" indent="-171450" algn="l" rtl="0">
              <a:lnSpc>
                <a:spcPct val="100000"/>
              </a:lnSpc>
              <a:spcBef>
                <a:spcPts val="0"/>
              </a:spcBef>
              <a:spcAft>
                <a:spcPts val="0"/>
              </a:spcAft>
              <a:buClr>
                <a:schemeClr val="dk1"/>
              </a:buClr>
              <a:buSzPts val="1200"/>
              <a:buFont typeface="Arial" panose="020B0604020202020204" pitchFamily="34" charset="0"/>
              <a:buChar char="•"/>
            </a:pPr>
            <a:r>
              <a:rPr lang="de-DE" dirty="0"/>
              <a:t>In welchem Handlungsfeld kann Ihr Betrieb einen Beitrag zur Kreislaufwirtschaft leisten?</a:t>
            </a:r>
            <a:endParaRPr dirty="0"/>
          </a:p>
          <a:p>
            <a:pPr marL="187325" lvl="0" indent="-171450" algn="l" rtl="0">
              <a:lnSpc>
                <a:spcPct val="100000"/>
              </a:lnSpc>
              <a:spcBef>
                <a:spcPts val="0"/>
              </a:spcBef>
              <a:spcAft>
                <a:spcPts val="0"/>
              </a:spcAft>
              <a:buClr>
                <a:schemeClr val="dk1"/>
              </a:buClr>
              <a:buSzPts val="1200"/>
              <a:buFont typeface="Arial" panose="020B0604020202020204" pitchFamily="34" charset="0"/>
              <a:buChar char="•"/>
            </a:pPr>
            <a:r>
              <a:rPr lang="de-DE" dirty="0"/>
              <a:t>Wie kann Ihr Betrieb dazu beitragen die Mengen an Restabfall zu reduzieren? </a:t>
            </a:r>
            <a:endParaRPr dirty="0"/>
          </a:p>
          <a:p>
            <a:pPr marL="187325" lvl="0" indent="-171450" algn="l" rtl="0">
              <a:lnSpc>
                <a:spcPct val="100000"/>
              </a:lnSpc>
              <a:spcBef>
                <a:spcPts val="0"/>
              </a:spcBef>
              <a:spcAft>
                <a:spcPts val="0"/>
              </a:spcAft>
              <a:buClr>
                <a:schemeClr val="dk1"/>
              </a:buClr>
              <a:buSzPts val="1100"/>
              <a:buFont typeface="Arial" panose="020B0604020202020204" pitchFamily="34" charset="0"/>
              <a:buChar char="•"/>
            </a:pPr>
            <a:endParaRPr sz="1200" dirty="0"/>
          </a:p>
          <a:p>
            <a:pPr marL="15875" lvl="0" indent="0" algn="l" rtl="0">
              <a:lnSpc>
                <a:spcPct val="100000"/>
              </a:lnSpc>
              <a:spcBef>
                <a:spcPts val="0"/>
              </a:spcBef>
              <a:spcAft>
                <a:spcPts val="0"/>
              </a:spcAft>
              <a:buSzPts val="1400"/>
            </a:pPr>
            <a:r>
              <a:rPr lang="de-DE" sz="1200" b="1" dirty="0"/>
              <a:t>Quelle</a:t>
            </a:r>
            <a:endParaRPr b="1" dirty="0"/>
          </a:p>
          <a:p>
            <a:pPr marL="187325" lvl="0" indent="-171450" algn="l" rtl="0">
              <a:lnSpc>
                <a:spcPct val="115000"/>
              </a:lnSpc>
              <a:spcBef>
                <a:spcPts val="0"/>
              </a:spcBef>
              <a:spcAft>
                <a:spcPts val="0"/>
              </a:spcAft>
              <a:buSzPts val="1100"/>
              <a:buFont typeface="Arial" panose="020B0604020202020204" pitchFamily="34" charset="0"/>
              <a:buChar char="•"/>
            </a:pPr>
            <a:r>
              <a:rPr lang="de-DE" sz="1000" dirty="0"/>
              <a:t>(BMWK 2022): Österreichisches Bundesministerium für Klimaschutz, Umwelt, Energie, Mobilität, Innovation und Technologie (BMWK): FTI-Initiative Kreislaufwirtschaft - Österreich auf dem Weg zu einer nachhaltigen und zirkulären Gesellschaft. Online: </a:t>
            </a:r>
            <a:r>
              <a:rPr lang="de-DE" sz="1000" dirty="0">
                <a:solidFill>
                  <a:schemeClr val="hlink"/>
                </a:solidFill>
                <a:uFill>
                  <a:noFill/>
                </a:uFill>
                <a:hlinkClick r:id="rId3"/>
              </a:rPr>
              <a:t>https://fdoc.ffg.at/s/vdb/public/node/content/8nKEL-hcRnqkwYOL8MHgxg/1.0?a=true</a:t>
            </a:r>
            <a:endParaRPr sz="1000" dirty="0"/>
          </a:p>
          <a:p>
            <a:pPr marL="0" lvl="0" indent="0" algn="l" rtl="0">
              <a:lnSpc>
                <a:spcPct val="100000"/>
              </a:lnSpc>
              <a:spcBef>
                <a:spcPts val="100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
        <p:nvSpPr>
          <p:cNvPr id="183" name="Google Shape;183;p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215900" y="3995738"/>
            <a:ext cx="6654800" cy="62388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t>Beschreibung</a:t>
            </a:r>
            <a:endParaRPr sz="1000" dirty="0"/>
          </a:p>
          <a:p>
            <a:pPr marL="0" lvl="0" indent="0" algn="l" rtl="0">
              <a:lnSpc>
                <a:spcPct val="100000"/>
              </a:lnSpc>
              <a:spcBef>
                <a:spcPts val="0"/>
              </a:spcBef>
              <a:spcAft>
                <a:spcPts val="0"/>
              </a:spcAft>
              <a:buSzPts val="1400"/>
              <a:buNone/>
            </a:pPr>
            <a:r>
              <a:rPr lang="de-DE" sz="1000" dirty="0"/>
              <a:t>Die Abfallwirtschaft mit ihrer Sammlung und der Annahme von Abfällen zählt zu den zentralen Infrastrukturen der öffentlichen Hand. Sie entscheidet maßgeblich über die Menge der anfallenden Abfälle und das Abfallverhalten der Bürger und Bürgerinnen. Zu den wesentliche Faktoren der </a:t>
            </a:r>
            <a:r>
              <a:rPr lang="de-DE" sz="1000" dirty="0" err="1"/>
              <a:t>Einflußnahme</a:t>
            </a:r>
            <a:r>
              <a:rPr lang="de-DE" sz="1000" dirty="0"/>
              <a:t> auf das Abfallverhalten zählen insbesondere die Preisgestaltung für die Abholung der Abfälle, die angebotenen Abfallbehälter für die Getrenntsammlung, aber auch das Behältervolumen selbst und die entsprechend gestaffelten Gebühren haben </a:t>
            </a:r>
            <a:r>
              <a:rPr lang="de-DE" sz="1000" dirty="0" err="1"/>
              <a:t>Einfluß</a:t>
            </a:r>
            <a:r>
              <a:rPr lang="de-DE" sz="1000" dirty="0"/>
              <a:t> auf das Abfallverhalten. Zudem entscheidet das Angebot, welche Abfälle, z.B. auf Wertstoffhöfen, von Abfallerzeugern angeliefert und an Sammelstellen angenommen werden.  Die Kosten, die dabei für den Abfallerzeuger entstehen, und in welchem Maße derartige Angebote wahrgenommen und Abfälle getrennt erfasst werden oder doch über die Restmülltonnen “entsorgt” werden. Entsprechende Anreize stellen die Gebühren für die Restmülltonne dar. Die Gebühren für die Abholung der Getrenntsammlungen sollten deutlich unter denen der Restmülltonne liegen. Um z.B. den Anteil der organischen Abfälle im Restmüll zu verringern, bietet sich an, die Abholung von entsprechenden Abfällen über eine Biotonne kostenfrei anzubieten.</a:t>
            </a:r>
            <a:endParaRPr dirty="0"/>
          </a:p>
          <a:p>
            <a:pPr marL="0" lvl="0" indent="0" algn="l" rtl="0">
              <a:lnSpc>
                <a:spcPct val="100000"/>
              </a:lnSpc>
              <a:spcBef>
                <a:spcPts val="0"/>
              </a:spcBef>
              <a:spcAft>
                <a:spcPts val="0"/>
              </a:spcAft>
              <a:buSzPts val="1400"/>
              <a:buNone/>
            </a:pPr>
            <a:r>
              <a:rPr lang="de-DE" sz="1000" dirty="0"/>
              <a:t>Bei der Transformation von einer linearen Wirtschaft hin zu einer zirkulär organisierten Kreislaufwirtschaft spielt die Infrastruktur der Abfallwirtschaft eine entscheidende Rolle. Das zentrale Ziel einer zirkulär organisierten Kreislaufwirtschaft ist es möglichst viele Anfälle zu vermeiden, indem Altprodukte </a:t>
            </a:r>
            <a:r>
              <a:rPr lang="de-DE" sz="1000" dirty="0" err="1"/>
              <a:t>wieder-oder</a:t>
            </a:r>
            <a:r>
              <a:rPr lang="de-DE" sz="1000" dirty="0"/>
              <a:t> weiterverwendet, repariert oder aufgearbeitet werden. Um diese Art der Abfallvermeidung zu realisieren kommt den Entsorgungsbetrieben eine zentrale Rolle zu, indem sie z.B. wiederverwendbare Altprodukte aus der gängigen Abfallbehandlung wie der thermischen Verwertung ausschleusen und als Gebrauchsgüter anbieten. </a:t>
            </a:r>
            <a:endParaRPr dirty="0"/>
          </a:p>
          <a:p>
            <a:pPr marL="0" lvl="0" indent="0" algn="l" rtl="0">
              <a:lnSpc>
                <a:spcPct val="100000"/>
              </a:lnSpc>
              <a:spcBef>
                <a:spcPts val="0"/>
              </a:spcBef>
              <a:spcAft>
                <a:spcPts val="0"/>
              </a:spcAft>
              <a:buSzPts val="1400"/>
              <a:buNone/>
            </a:pPr>
            <a:r>
              <a:rPr lang="de-DE" sz="1000" dirty="0"/>
              <a:t>Allerdings ist auch in einer kreislauforientierten Gesellschaft die Entstehung von Reststoffen und Abfall nicht in Gänze vermeidbar. Kreislauffähiges Wirtschaften zielt dabei darauf ab, mittels Recycling unvermeidbarer Abfälle anfallende Reststoffe optimal zu nutzen und Abfallströme ressourceneffizient zu Sekundärrohstoffen aufzubereiten und anschließend in den Produktionskreislauf zurückzuführen. Dabei versteht man unter Recycling die Rückführung von Produktions- und Konsumabfällen in den Wirtschaftskreislauf. Voraussetzung dafür ist jedoch eine Infrastruktur, die über Prozesse und Verfahren verfügt, die in der Lage ist, verschiedenste Materialien sortenrein zu trennen und in unterschiedliche Fraktionen aufzuteilen. Besonders digitale Technologien bergen durch intelligente Datenanalyse, Robotik, Sensorik und Automatisation großes Potenzial, hochwertige Fraktionen zu gewinnen. Mit ihrer Hilfe lassen sich potenzieller Sekundärrohstoffe effektiv und effizient erkennen, abtrennen und fraktionieren.</a:t>
            </a:r>
            <a:endParaRPr sz="1000" dirty="0"/>
          </a:p>
          <a:p>
            <a:pPr marL="0" lvl="0" indent="0" algn="l" rtl="0">
              <a:lnSpc>
                <a:spcPct val="100000"/>
              </a:lnSpc>
              <a:spcBef>
                <a:spcPts val="0"/>
              </a:spcBef>
              <a:spcAft>
                <a:spcPts val="0"/>
              </a:spcAft>
              <a:buSzPts val="1100"/>
              <a:buFont typeface="Arial"/>
              <a:buNone/>
            </a:pPr>
            <a:r>
              <a:rPr lang="de-DE" sz="1000" b="1" dirty="0"/>
              <a:t>Aufgabe</a:t>
            </a:r>
            <a:endParaRPr sz="1000" dirty="0"/>
          </a:p>
          <a:p>
            <a:pPr marL="457200" lvl="0" indent="-298450" algn="l" rtl="0">
              <a:lnSpc>
                <a:spcPct val="100000"/>
              </a:lnSpc>
              <a:spcBef>
                <a:spcPts val="0"/>
              </a:spcBef>
              <a:spcAft>
                <a:spcPts val="0"/>
              </a:spcAft>
              <a:buClr>
                <a:schemeClr val="dk1"/>
              </a:buClr>
              <a:buSzPts val="1100"/>
              <a:buFont typeface="Calibri"/>
              <a:buChar char="•"/>
            </a:pPr>
            <a:r>
              <a:rPr lang="de-DE" sz="1000" dirty="0"/>
              <a:t>Ordnen Sie die Abfälle und Altprodukte, die in Ihrer Ausbildungsstätte angeliefert werden, die zu empfehlende kreislaufwirtschaftliche Strategie zur Erhöhung der Zirkularität zu.</a:t>
            </a:r>
            <a:endParaRPr sz="1000" dirty="0"/>
          </a:p>
          <a:p>
            <a:pPr marL="457200" lvl="0" indent="-298450" algn="l" rtl="0">
              <a:lnSpc>
                <a:spcPct val="100000"/>
              </a:lnSpc>
              <a:spcBef>
                <a:spcPts val="0"/>
              </a:spcBef>
              <a:spcAft>
                <a:spcPts val="0"/>
              </a:spcAft>
              <a:buClr>
                <a:schemeClr val="dk1"/>
              </a:buClr>
              <a:buSzPts val="1100"/>
              <a:buFont typeface="Calibri"/>
              <a:buChar char="•"/>
            </a:pPr>
            <a:r>
              <a:rPr lang="de-DE" sz="1000" dirty="0"/>
              <a:t>Formulieren Sie strategische Maßnahmen zur Umsetzung der zugeordneten kreislaufwirtschaftlichen Strategie für die Abfälle und Altprodukte, die in Ihrer Ausbildungsstätte angeliefert werden</a:t>
            </a:r>
            <a:endParaRPr sz="1000" b="1" dirty="0"/>
          </a:p>
          <a:p>
            <a:pPr marL="0" lvl="0" indent="0" algn="l" rtl="0">
              <a:lnSpc>
                <a:spcPct val="100000"/>
              </a:lnSpc>
              <a:spcBef>
                <a:spcPts val="0"/>
              </a:spcBef>
              <a:spcAft>
                <a:spcPts val="0"/>
              </a:spcAft>
              <a:buClr>
                <a:schemeClr val="dk1"/>
              </a:buClr>
              <a:buSzPts val="1100"/>
              <a:buNone/>
            </a:pPr>
            <a:endParaRPr sz="1000" dirty="0"/>
          </a:p>
          <a:p>
            <a:pPr marL="0" lvl="0" indent="0" algn="l" rtl="0">
              <a:lnSpc>
                <a:spcPct val="100000"/>
              </a:lnSpc>
              <a:spcBef>
                <a:spcPts val="0"/>
              </a:spcBef>
              <a:spcAft>
                <a:spcPts val="0"/>
              </a:spcAft>
              <a:buSzPts val="1400"/>
              <a:buNone/>
            </a:pPr>
            <a:r>
              <a:rPr lang="de-DE" sz="1000" b="1" dirty="0"/>
              <a:t>Quelle</a:t>
            </a:r>
            <a:endParaRPr sz="1000" b="1" dirty="0"/>
          </a:p>
          <a:p>
            <a:pPr marL="457200" lvl="0" indent="-298450" algn="l" rtl="0">
              <a:lnSpc>
                <a:spcPct val="115000"/>
              </a:lnSpc>
              <a:spcBef>
                <a:spcPts val="0"/>
              </a:spcBef>
              <a:spcAft>
                <a:spcPts val="0"/>
              </a:spcAft>
              <a:buSzPts val="1100"/>
              <a:buFont typeface="Arial"/>
              <a:buChar char="•"/>
            </a:pPr>
            <a:r>
              <a:rPr lang="de-DE" sz="1000" dirty="0"/>
              <a:t>(BMWK 2022): Österreichisches Bundesministerium für Klimaschutz, Umwelt, Energie, Mobilität, Innovation und Technologie (BMWK): FTI-Initiative Kreislaufwirtschaft - Österreich auf dem Weg zu einer nachhaltigen und zirkulären Gesellschaft. Online: </a:t>
            </a:r>
            <a:r>
              <a:rPr lang="de-DE" sz="1000" dirty="0">
                <a:solidFill>
                  <a:schemeClr val="hlink"/>
                </a:solidFill>
                <a:uFill>
                  <a:noFill/>
                </a:uFill>
                <a:hlinkClick r:id="rId3"/>
              </a:rPr>
              <a:t>https://fdoc.ffg.at/s/vdb/public/node/content/8nKEL-hcRnqkwYOL8MHgxg/1.0?a=true</a:t>
            </a:r>
            <a:endParaRPr sz="1000" dirty="0"/>
          </a:p>
        </p:txBody>
      </p:sp>
      <p:sp>
        <p:nvSpPr>
          <p:cNvPr id="196" name="Google Shape;196;p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14"/>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14"/>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14"/>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14"/>
          <p:cNvSpPr>
            <a:spLocks noGrp="1"/>
          </p:cNvSpPr>
          <p:nvPr>
            <p:ph type="pic" idx="2"/>
          </p:nvPr>
        </p:nvSpPr>
        <p:spPr>
          <a:xfrm>
            <a:off x="9091423" y="1418600"/>
            <a:ext cx="2681986" cy="1431290"/>
          </a:xfrm>
          <a:prstGeom prst="rect">
            <a:avLst/>
          </a:prstGeom>
          <a:noFill/>
          <a:ln>
            <a:noFill/>
          </a:ln>
        </p:spPr>
      </p:sp>
      <p:sp>
        <p:nvSpPr>
          <p:cNvPr id="22" name="Google Shape;22;p14"/>
          <p:cNvSpPr>
            <a:spLocks noGrp="1"/>
          </p:cNvSpPr>
          <p:nvPr>
            <p:ph type="pic" idx="3"/>
          </p:nvPr>
        </p:nvSpPr>
        <p:spPr>
          <a:xfrm>
            <a:off x="9091422" y="3009656"/>
            <a:ext cx="2681986" cy="1431290"/>
          </a:xfrm>
          <a:prstGeom prst="rect">
            <a:avLst/>
          </a:prstGeom>
          <a:noFill/>
          <a:ln>
            <a:noFill/>
          </a:ln>
        </p:spPr>
      </p:sp>
      <p:sp>
        <p:nvSpPr>
          <p:cNvPr id="23" name="Google Shape;23;p14"/>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14"/>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a:spLocks noGrp="1"/>
          </p:cNvSpPr>
          <p:nvPr>
            <p:ph type="pic" idx="2"/>
          </p:nvPr>
        </p:nvSpPr>
        <p:spPr>
          <a:xfrm>
            <a:off x="360363" y="1368000"/>
            <a:ext cx="11518900" cy="4680000"/>
          </a:xfrm>
          <a:prstGeom prst="rect">
            <a:avLst/>
          </a:prstGeom>
          <a:noFill/>
          <a:ln>
            <a:noFill/>
          </a:ln>
        </p:spPr>
      </p:sp>
      <p:sp>
        <p:nvSpPr>
          <p:cNvPr id="35" name="Google Shape;35;p1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6"/>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6"/>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1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17"/>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a:spLocks noGrp="1"/>
          </p:cNvSpPr>
          <p:nvPr>
            <p:ph type="pic" idx="2"/>
          </p:nvPr>
        </p:nvSpPr>
        <p:spPr>
          <a:xfrm>
            <a:off x="5400009" y="1367999"/>
            <a:ext cx="6480000" cy="4680000"/>
          </a:xfrm>
          <a:prstGeom prst="rect">
            <a:avLst/>
          </a:prstGeom>
          <a:noFill/>
          <a:ln>
            <a:noFill/>
          </a:ln>
        </p:spPr>
      </p:sp>
      <p:sp>
        <p:nvSpPr>
          <p:cNvPr id="51" name="Google Shape;51;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8"/>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8"/>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8"/>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8"/>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9"/>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20"/>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0"/>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0"/>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2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2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3"/>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3"/>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v.handke@izt.de" TargetMode="External"/><Relationship Id="rId5" Type="http://schemas.openxmlformats.org/officeDocument/2006/relationships/hyperlink" Target="mailto:m.scharp@izt.de"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Fachkraft für </a:t>
            </a:r>
            <a:endParaRPr b="1"/>
          </a:p>
          <a:p>
            <a:pPr marL="0" lvl="0" indent="0" algn="ctr" rtl="0">
              <a:lnSpc>
                <a:spcPct val="90000"/>
              </a:lnSpc>
              <a:spcBef>
                <a:spcPts val="0"/>
              </a:spcBef>
              <a:spcAft>
                <a:spcPts val="0"/>
              </a:spcAft>
              <a:buSzPts val="4444"/>
              <a:buNone/>
            </a:pPr>
            <a:r>
              <a:rPr lang="de-DE" b="1"/>
              <a:t>Kreislauf- und Abfallwirtschaft</a:t>
            </a:r>
            <a:endParaRPr b="1"/>
          </a:p>
        </p:txBody>
      </p:sp>
      <p:sp>
        <p:nvSpPr>
          <p:cNvPr id="80" name="Google Shape;80;p1"/>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der Kreislauf- und Abfallwirtschaft</a:t>
            </a:r>
            <a:endParaRPr/>
          </a:p>
        </p:txBody>
      </p:sp>
      <p:sp>
        <p:nvSpPr>
          <p:cNvPr id="81" name="Google Shape;81;p1"/>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82" name="Google Shape;82;p1"/>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1"/>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62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Dipl.-Ing. Volker Handke (</a:t>
            </a:r>
            <a:r>
              <a:rPr lang="de-DE" u="sng">
                <a:solidFill>
                  <a:schemeClr val="hlink"/>
                </a:solidFill>
                <a:hlinkClick r:id="rId4"/>
              </a:rPr>
              <a:t>v.handke@izt.de</a:t>
            </a:r>
            <a:r>
              <a:rPr lang="de-DE"/>
              <a:t>)</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5"/>
              </a:rPr>
              <a:t>m.scharp@izt.de</a:t>
            </a:r>
            <a:r>
              <a:rPr lang="de-DE"/>
              <a:t>) </a:t>
            </a:r>
            <a:endParaRPr/>
          </a:p>
        </p:txBody>
      </p:sp>
      <p:pic>
        <p:nvPicPr>
          <p:cNvPr id="84" name="Google Shape;84;p1"/>
          <p:cNvPicPr preferRelativeResize="0"/>
          <p:nvPr/>
        </p:nvPicPr>
        <p:blipFill rotWithShape="1">
          <a:blip r:embed="rId6">
            <a:alphaModFix/>
          </a:blip>
          <a:srcRect r="9867"/>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17" name="Google Shape;217;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Klima- und Umweltwirkung Verkehr:</a:t>
            </a:r>
            <a:endParaRPr/>
          </a:p>
          <a:p>
            <a:pPr marL="0" lvl="0" indent="0" algn="l" rtl="0">
              <a:lnSpc>
                <a:spcPct val="100000"/>
              </a:lnSpc>
              <a:spcBef>
                <a:spcPts val="0"/>
              </a:spcBef>
              <a:spcAft>
                <a:spcPts val="0"/>
              </a:spcAft>
              <a:buSzPts val="1800"/>
              <a:buNone/>
            </a:pPr>
            <a:r>
              <a:rPr lang="de-DE"/>
              <a:t>Atmosphärische Emissionen Pkw-Verkehr</a:t>
            </a:r>
            <a:endParaRPr/>
          </a:p>
        </p:txBody>
      </p:sp>
      <p:sp>
        <p:nvSpPr>
          <p:cNvPr id="218" name="Google Shape;218;p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219" name="Google Shape;219;p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Umweltbundesamt (2022)</a:t>
            </a:r>
            <a:endParaRPr/>
          </a:p>
        </p:txBody>
      </p:sp>
      <p:sp>
        <p:nvSpPr>
          <p:cNvPr id="220" name="Google Shape;220;p1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21" name="Google Shape;221;p10"/>
          <p:cNvPicPr preferRelativeResize="0"/>
          <p:nvPr/>
        </p:nvPicPr>
        <p:blipFill rotWithShape="1">
          <a:blip r:embed="rId3">
            <a:alphaModFix/>
          </a:blip>
          <a:srcRect/>
          <a:stretch/>
        </p:blipFill>
        <p:spPr>
          <a:xfrm>
            <a:off x="0" y="1412400"/>
            <a:ext cx="7480114" cy="4689698"/>
          </a:xfrm>
          <a:prstGeom prst="rect">
            <a:avLst/>
          </a:prstGeom>
          <a:noFill/>
          <a:ln>
            <a:noFill/>
          </a:ln>
        </p:spPr>
      </p:pic>
      <p:sp>
        <p:nvSpPr>
          <p:cNvPr id="222" name="Google Shape;222;p10"/>
          <p:cNvSpPr/>
          <p:nvPr/>
        </p:nvSpPr>
        <p:spPr>
          <a:xfrm>
            <a:off x="7632173" y="2420168"/>
            <a:ext cx="4360500" cy="26741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C00000"/>
              </a:buClr>
              <a:buSzPts val="1600"/>
              <a:buFont typeface="Arial"/>
              <a:buChar char="●"/>
            </a:pPr>
            <a:r>
              <a:rPr lang="de-DE" sz="1800" b="0" i="0" u="none" strike="noStrike" cap="none" dirty="0">
                <a:solidFill>
                  <a:srgbClr val="C00000"/>
                </a:solidFill>
                <a:latin typeface="Arial"/>
                <a:ea typeface="Arial"/>
                <a:cs typeface="Arial"/>
                <a:sym typeface="Arial"/>
              </a:rPr>
              <a:t>Welchen Beitrag leistet Ihr Betrieb im Mobilitätsbereich zum Klimawandel?</a:t>
            </a:r>
            <a:endParaRPr sz="1800" b="0"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C00000"/>
              </a:buClr>
              <a:buSzPts val="1600"/>
              <a:buFont typeface="Arial"/>
              <a:buChar char="●"/>
            </a:pPr>
            <a:r>
              <a:rPr lang="de-DE" sz="1800" b="0" i="0" u="none" strike="noStrike" cap="none" dirty="0">
                <a:solidFill>
                  <a:srgbClr val="C00000"/>
                </a:solidFill>
                <a:latin typeface="Arial"/>
                <a:ea typeface="Arial"/>
                <a:cs typeface="Arial"/>
                <a:sym typeface="Arial"/>
              </a:rPr>
              <a:t>Was unternehmen Sie in Ihrem Betrieb, um die Emissionen von CO</a:t>
            </a:r>
            <a:r>
              <a:rPr lang="de-DE" sz="1800" b="0" i="0" u="none" strike="noStrike" cap="none" baseline="-25000" dirty="0">
                <a:solidFill>
                  <a:srgbClr val="C00000"/>
                </a:solidFill>
                <a:latin typeface="Arial"/>
                <a:ea typeface="Arial"/>
                <a:cs typeface="Arial"/>
                <a:sym typeface="Arial"/>
              </a:rPr>
              <a:t>2</a:t>
            </a:r>
            <a:r>
              <a:rPr lang="de-DE" sz="1800" b="0" i="0" u="none" strike="noStrike" cap="none" dirty="0">
                <a:solidFill>
                  <a:srgbClr val="C00000"/>
                </a:solidFill>
                <a:latin typeface="Arial"/>
                <a:ea typeface="Arial"/>
                <a:cs typeface="Arial"/>
                <a:sym typeface="Arial"/>
              </a:rPr>
              <a:t> und anderer Luftschadstoffe aus der betriebseigenen PKW-Flotte zu verringern?</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29" name="Google Shape;229;p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Klima- und Umweltwirkung Verkehr:</a:t>
            </a:r>
            <a:endParaRPr/>
          </a:p>
          <a:p>
            <a:pPr marL="0" lvl="0" indent="0" algn="l" rtl="0">
              <a:lnSpc>
                <a:spcPct val="100000"/>
              </a:lnSpc>
              <a:spcBef>
                <a:spcPts val="0"/>
              </a:spcBef>
              <a:spcAft>
                <a:spcPts val="0"/>
              </a:spcAft>
              <a:buSzPts val="1800"/>
              <a:buNone/>
            </a:pPr>
            <a:r>
              <a:rPr lang="de-DE"/>
              <a:t>Atmosphärische Emissionen Lkw-Verkehr</a:t>
            </a:r>
            <a:endParaRPr/>
          </a:p>
        </p:txBody>
      </p:sp>
      <p:sp>
        <p:nvSpPr>
          <p:cNvPr id="230" name="Google Shape;230;p1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231" name="Google Shape;231;p1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Umweltbundesamt (2022)</a:t>
            </a:r>
            <a:endParaRPr dirty="0"/>
          </a:p>
        </p:txBody>
      </p:sp>
      <p:sp>
        <p:nvSpPr>
          <p:cNvPr id="232" name="Google Shape;232;p1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33" name="Google Shape;233;p11"/>
          <p:cNvSpPr/>
          <p:nvPr/>
        </p:nvSpPr>
        <p:spPr>
          <a:xfrm>
            <a:off x="7428350" y="2816128"/>
            <a:ext cx="4603800" cy="228147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C00000"/>
              </a:buClr>
              <a:buSzPts val="1600"/>
              <a:buFont typeface="Arial"/>
              <a:buChar char="•"/>
            </a:pPr>
            <a:r>
              <a:rPr lang="de-DE" sz="1800" b="0" i="0" u="none" strike="noStrike" cap="none" dirty="0">
                <a:solidFill>
                  <a:srgbClr val="C00000"/>
                </a:solidFill>
                <a:latin typeface="Arial"/>
                <a:ea typeface="Arial"/>
                <a:cs typeface="Arial"/>
                <a:sym typeface="Arial"/>
              </a:rPr>
              <a:t>Welchen Beitrag leistet Ihr Betrieb im Mobilitätsbereich zum Klimawandel?</a:t>
            </a:r>
            <a:endParaRPr sz="1800" b="0"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C00000"/>
              </a:buClr>
              <a:buSzPts val="1600"/>
              <a:buFont typeface="Arial"/>
              <a:buChar char="•"/>
            </a:pPr>
            <a:r>
              <a:rPr lang="de-DE" sz="1800" b="0" i="0" u="none" strike="noStrike" cap="none" dirty="0">
                <a:solidFill>
                  <a:srgbClr val="C00000"/>
                </a:solidFill>
                <a:latin typeface="Arial"/>
                <a:ea typeface="Arial"/>
                <a:cs typeface="Arial"/>
                <a:sym typeface="Arial"/>
              </a:rPr>
              <a:t>Was unternehmen Sie in Ihrem Betrieb, um die Emissionen von CO</a:t>
            </a:r>
            <a:r>
              <a:rPr lang="de-DE" sz="1800" b="0" i="0" u="none" strike="noStrike" cap="none" baseline="-25000" dirty="0">
                <a:solidFill>
                  <a:srgbClr val="C00000"/>
                </a:solidFill>
                <a:latin typeface="Arial"/>
                <a:ea typeface="Arial"/>
                <a:cs typeface="Arial"/>
                <a:sym typeface="Arial"/>
              </a:rPr>
              <a:t>2</a:t>
            </a:r>
            <a:r>
              <a:rPr lang="de-DE" sz="1800" b="0" i="0" u="none" strike="noStrike" cap="none" dirty="0">
                <a:solidFill>
                  <a:srgbClr val="C00000"/>
                </a:solidFill>
                <a:latin typeface="Arial"/>
                <a:ea typeface="Arial"/>
                <a:cs typeface="Arial"/>
                <a:sym typeface="Arial"/>
              </a:rPr>
              <a:t> und anderer Luftschadstoffe aus der betriebseigenen LKW-Flotte zu verringern?</a:t>
            </a:r>
            <a:endParaRPr sz="1600" b="0" i="0" u="none" strike="noStrike" cap="none" dirty="0">
              <a:solidFill>
                <a:srgbClr val="000000"/>
              </a:solidFill>
              <a:latin typeface="Arial"/>
              <a:ea typeface="Arial"/>
              <a:cs typeface="Arial"/>
              <a:sym typeface="Arial"/>
            </a:endParaRPr>
          </a:p>
        </p:txBody>
      </p:sp>
      <p:pic>
        <p:nvPicPr>
          <p:cNvPr id="234" name="Google Shape;234;p11"/>
          <p:cNvPicPr preferRelativeResize="0"/>
          <p:nvPr/>
        </p:nvPicPr>
        <p:blipFill rotWithShape="1">
          <a:blip r:embed="rId3">
            <a:alphaModFix/>
          </a:blip>
          <a:srcRect/>
          <a:stretch/>
        </p:blipFill>
        <p:spPr>
          <a:xfrm>
            <a:off x="0" y="1400100"/>
            <a:ext cx="7428348" cy="4609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60d8011edd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241" name="Google Shape;241;g260d8011edd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243" name="Google Shape;243;g260d8011edd_0_0"/>
          <p:cNvSpPr/>
          <p:nvPr/>
        </p:nvSpPr>
        <p:spPr>
          <a:xfrm>
            <a:off x="6528405" y="2574441"/>
            <a:ext cx="5663700" cy="2051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00050" marR="0" lvl="0" indent="-285750" algn="l" rtl="0">
              <a:lnSpc>
                <a:spcPct val="100000"/>
              </a:lnSpc>
              <a:spcBef>
                <a:spcPts val="0"/>
              </a:spcBef>
              <a:spcAft>
                <a:spcPts val="0"/>
              </a:spcAft>
              <a:buClr>
                <a:srgbClr val="C00000"/>
              </a:buClr>
              <a:buSzPts val="1800"/>
              <a:buFont typeface="Arial" panose="020B0604020202020204" pitchFamily="34" charset="0"/>
              <a:buChar char="•"/>
            </a:pPr>
            <a:r>
              <a:rPr lang="de-DE" sz="1800" i="0" u="none" strike="noStrike" cap="none" dirty="0">
                <a:solidFill>
                  <a:srgbClr val="C00000"/>
                </a:solidFill>
                <a:latin typeface="+mn-lt"/>
                <a:ea typeface="Trebuchet MS"/>
                <a:cs typeface="Trebuchet MS"/>
                <a:sym typeface="Trebuchet MS"/>
              </a:rPr>
              <a:t>Wie bewerten Sie diese Siegel?</a:t>
            </a:r>
            <a:endParaRPr sz="1800" i="0" u="none" strike="noStrike" cap="none" dirty="0">
              <a:solidFill>
                <a:srgbClr val="C00000"/>
              </a:solidFill>
              <a:latin typeface="+mn-lt"/>
            </a:endParaRPr>
          </a:p>
          <a:p>
            <a:pPr marL="400050" marR="0" lvl="0" indent="-285750" algn="l" rtl="0">
              <a:lnSpc>
                <a:spcPct val="100000"/>
              </a:lnSpc>
              <a:spcBef>
                <a:spcPts val="0"/>
              </a:spcBef>
              <a:spcAft>
                <a:spcPts val="0"/>
              </a:spcAft>
              <a:buClr>
                <a:srgbClr val="C00000"/>
              </a:buClr>
              <a:buSzPts val="1800"/>
              <a:buFont typeface="Arial" panose="020B0604020202020204" pitchFamily="34" charset="0"/>
              <a:buChar char="•"/>
            </a:pPr>
            <a:r>
              <a:rPr lang="de-DE" sz="1800" i="0" u="none" strike="noStrike" cap="none" dirty="0">
                <a:solidFill>
                  <a:srgbClr val="C00000"/>
                </a:solidFill>
                <a:latin typeface="+mn-lt"/>
                <a:ea typeface="Trebuchet MS"/>
                <a:cs typeface="Trebuchet MS"/>
                <a:sym typeface="Trebuchet MS"/>
              </a:rPr>
              <a:t>Wie zeigen die Siegel, dass Unternehmen  Nachhaltigkeitsansätze verfolgen können?</a:t>
            </a:r>
            <a:endParaRPr sz="1800" i="0" u="none" strike="noStrike" cap="none" dirty="0">
              <a:solidFill>
                <a:srgbClr val="C00000"/>
              </a:solidFill>
              <a:latin typeface="+mn-lt"/>
            </a:endParaRPr>
          </a:p>
          <a:p>
            <a:pPr marL="400050" marR="0" lvl="0" indent="-285750" algn="l" rtl="0">
              <a:lnSpc>
                <a:spcPct val="100000"/>
              </a:lnSpc>
              <a:spcBef>
                <a:spcPts val="0"/>
              </a:spcBef>
              <a:spcAft>
                <a:spcPts val="0"/>
              </a:spcAft>
              <a:buClr>
                <a:srgbClr val="C00000"/>
              </a:buClr>
              <a:buSzPts val="1800"/>
              <a:buFont typeface="Arial" panose="020B0604020202020204" pitchFamily="34" charset="0"/>
              <a:buChar char="•"/>
            </a:pPr>
            <a:r>
              <a:rPr lang="de-DE" sz="1800" i="0" u="none" strike="noStrike" cap="none" dirty="0">
                <a:solidFill>
                  <a:srgbClr val="C00000"/>
                </a:solidFill>
                <a:latin typeface="+mn-lt"/>
                <a:ea typeface="Trebuchet MS"/>
                <a:cs typeface="Trebuchet MS"/>
                <a:sym typeface="Trebuchet MS"/>
              </a:rPr>
              <a:t>Welche Siegel spiegeln bei Ihnen im Unternehmen ein Rolle bei der Beschaffung von Rohstoffen und Materialien?</a:t>
            </a:r>
            <a:endParaRPr sz="1800" i="0" u="none" strike="noStrike" cap="none" dirty="0">
              <a:solidFill>
                <a:srgbClr val="C00000"/>
              </a:solidFill>
              <a:latin typeface="+mn-lt"/>
            </a:endParaRPr>
          </a:p>
        </p:txBody>
      </p:sp>
      <p:pic>
        <p:nvPicPr>
          <p:cNvPr id="244" name="Google Shape;244;g260d8011edd_0_0"/>
          <p:cNvPicPr preferRelativeResize="0"/>
          <p:nvPr/>
        </p:nvPicPr>
        <p:blipFill rotWithShape="1">
          <a:blip r:embed="rId3">
            <a:alphaModFix/>
          </a:blip>
          <a:srcRect/>
          <a:stretch/>
        </p:blipFill>
        <p:spPr>
          <a:xfrm>
            <a:off x="335606" y="1376306"/>
            <a:ext cx="3076460" cy="1029355"/>
          </a:xfrm>
          <a:prstGeom prst="rect">
            <a:avLst/>
          </a:prstGeom>
          <a:noFill/>
          <a:ln>
            <a:noFill/>
          </a:ln>
        </p:spPr>
      </p:pic>
      <p:sp>
        <p:nvSpPr>
          <p:cNvPr id="245" name="Google Shape;245;g260d8011edd_0_0"/>
          <p:cNvSpPr txBox="1"/>
          <p:nvPr/>
        </p:nvSpPr>
        <p:spPr>
          <a:xfrm>
            <a:off x="1288656" y="1409393"/>
            <a:ext cx="10903200" cy="106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lang="de-DE"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46" name="Google Shape;246;g260d8011edd_0_0"/>
          <p:cNvPicPr preferRelativeResize="0"/>
          <p:nvPr/>
        </p:nvPicPr>
        <p:blipFill rotWithShape="1">
          <a:blip r:embed="rId4">
            <a:alphaModFix/>
          </a:blip>
          <a:srcRect/>
          <a:stretch/>
        </p:blipFill>
        <p:spPr>
          <a:xfrm>
            <a:off x="225951" y="4535916"/>
            <a:ext cx="964897" cy="945778"/>
          </a:xfrm>
          <a:prstGeom prst="rect">
            <a:avLst/>
          </a:prstGeom>
          <a:noFill/>
          <a:ln>
            <a:noFill/>
          </a:ln>
        </p:spPr>
      </p:pic>
      <p:sp>
        <p:nvSpPr>
          <p:cNvPr id="247" name="Google Shape;247;g260d8011edd_0_0"/>
          <p:cNvSpPr txBox="1"/>
          <p:nvPr/>
        </p:nvSpPr>
        <p:spPr>
          <a:xfrm>
            <a:off x="1190848" y="4730348"/>
            <a:ext cx="811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sz="1400" b="0" i="0" u="none" strike="noStrike" cap="none">
              <a:solidFill>
                <a:srgbClr val="000000"/>
              </a:solidFill>
              <a:latin typeface="Arial"/>
              <a:ea typeface="Arial"/>
              <a:cs typeface="Arial"/>
              <a:sym typeface="Arial"/>
            </a:endParaRPr>
          </a:p>
        </p:txBody>
      </p:sp>
      <p:pic>
        <p:nvPicPr>
          <p:cNvPr id="248" name="Google Shape;248;g260d8011edd_0_0"/>
          <p:cNvPicPr preferRelativeResize="0"/>
          <p:nvPr/>
        </p:nvPicPr>
        <p:blipFill rotWithShape="1">
          <a:blip r:embed="rId5">
            <a:alphaModFix/>
          </a:blip>
          <a:srcRect/>
          <a:stretch/>
        </p:blipFill>
        <p:spPr>
          <a:xfrm>
            <a:off x="46509" y="3429000"/>
            <a:ext cx="1242146" cy="1029355"/>
          </a:xfrm>
          <a:prstGeom prst="rect">
            <a:avLst/>
          </a:prstGeom>
          <a:noFill/>
          <a:ln>
            <a:noFill/>
          </a:ln>
        </p:spPr>
      </p:pic>
      <p:sp>
        <p:nvSpPr>
          <p:cNvPr id="249" name="Google Shape;249;g260d8011edd_0_0"/>
          <p:cNvSpPr txBox="1"/>
          <p:nvPr/>
        </p:nvSpPr>
        <p:spPr>
          <a:xfrm>
            <a:off x="1207905" y="3700993"/>
            <a:ext cx="53205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dirty="0">
                <a:solidFill>
                  <a:srgbClr val="000000"/>
                </a:solidFill>
                <a:latin typeface="Trebuchet MS"/>
                <a:ea typeface="Trebuchet MS"/>
                <a:cs typeface="Trebuchet MS"/>
                <a:sym typeface="Trebuchet MS"/>
              </a:rPr>
              <a:t>Energiemanagementsystems im Unternehmen analysieren und optimieren energierelevante Abläufe und Vorgänge. </a:t>
            </a:r>
            <a:endParaRPr sz="1400" b="0" i="0" u="none" strike="noStrike" cap="none" dirty="0">
              <a:solidFill>
                <a:srgbClr val="000000"/>
              </a:solidFill>
              <a:latin typeface="Arial"/>
              <a:ea typeface="Arial"/>
              <a:cs typeface="Arial"/>
              <a:sym typeface="Arial"/>
            </a:endParaRPr>
          </a:p>
        </p:txBody>
      </p:sp>
      <p:pic>
        <p:nvPicPr>
          <p:cNvPr id="250" name="Google Shape;250;g260d8011edd_0_0"/>
          <p:cNvPicPr preferRelativeResize="0"/>
          <p:nvPr/>
        </p:nvPicPr>
        <p:blipFill rotWithShape="1">
          <a:blip r:embed="rId6">
            <a:alphaModFix/>
          </a:blip>
          <a:srcRect l="8442" r="8376" b="-8225"/>
          <a:stretch/>
        </p:blipFill>
        <p:spPr>
          <a:xfrm>
            <a:off x="46509" y="2522138"/>
            <a:ext cx="1255921" cy="906862"/>
          </a:xfrm>
          <a:prstGeom prst="rect">
            <a:avLst/>
          </a:prstGeom>
          <a:noFill/>
          <a:ln>
            <a:noFill/>
          </a:ln>
        </p:spPr>
      </p:pic>
      <p:sp>
        <p:nvSpPr>
          <p:cNvPr id="251" name="Google Shape;251;g260d8011edd_0_0"/>
          <p:cNvSpPr txBox="1"/>
          <p:nvPr/>
        </p:nvSpPr>
        <p:spPr>
          <a:xfrm>
            <a:off x="1302430" y="2591753"/>
            <a:ext cx="54723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Produkte werden u.a. entsprechend ihrer Eignung für zirkuläres Wirtschaften zertifiziert. </a:t>
            </a:r>
            <a:endParaRPr sz="1400" b="0" i="0" u="none" strike="noStrike" cap="none">
              <a:solidFill>
                <a:srgbClr val="000000"/>
              </a:solidFill>
              <a:latin typeface="Arial"/>
              <a:ea typeface="Arial"/>
              <a:cs typeface="Arial"/>
              <a:sym typeface="Arial"/>
            </a:endParaRPr>
          </a:p>
        </p:txBody>
      </p:sp>
      <p:sp>
        <p:nvSpPr>
          <p:cNvPr id="252" name="Google Shape;252;g260d8011edd_0_0"/>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sz="1200" b="0" i="0" u="none" strike="noStrike" cap="none">
              <a:solidFill>
                <a:schemeClr val="lt1"/>
              </a:solidFill>
              <a:latin typeface="Trebuchet MS"/>
              <a:ea typeface="Trebuchet MS"/>
              <a:cs typeface="Trebuchet MS"/>
              <a:sym typeface="Trebuchet MS"/>
            </a:endParaRPr>
          </a:p>
        </p:txBody>
      </p:sp>
      <p:sp>
        <p:nvSpPr>
          <p:cNvPr id="253" name="Google Shape;253;g260d8011edd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2" name="Google Shape;231;p11">
            <a:extLst>
              <a:ext uri="{FF2B5EF4-FFF2-40B4-BE49-F238E27FC236}">
                <a16:creationId xmlns:a16="http://schemas.microsoft.com/office/drawing/2014/main" xmlns="" id="{B1E8A0DC-AEB0-856E-2C78-04F46C0C5A66}"/>
              </a:ext>
            </a:extLst>
          </p:cNvPr>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eigene Darstellung nach BUND</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60d8011edd_0_18"/>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Digitale Transformastion</a:t>
            </a:r>
            <a:endParaRPr/>
          </a:p>
        </p:txBody>
      </p:sp>
      <p:sp>
        <p:nvSpPr>
          <p:cNvPr id="261" name="Google Shape;261;g260d8011edd_0_18"/>
          <p:cNvSpPr txBox="1">
            <a:spLocks noGrp="1"/>
          </p:cNvSpPr>
          <p:nvPr>
            <p:ph type="body" idx="3"/>
          </p:nvPr>
        </p:nvSpPr>
        <p:spPr>
          <a:xfrm>
            <a:off x="0" y="1334951"/>
            <a:ext cx="5476500" cy="3010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100" b="1">
                <a:latin typeface="Trebuchet MS"/>
                <a:ea typeface="Trebuchet MS"/>
                <a:cs typeface="Trebuchet MS"/>
                <a:sym typeface="Trebuchet MS"/>
              </a:rPr>
              <a:t>Mögliche Vorteile</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262" name="Google Shape;262;g260d8011edd_0_18"/>
          <p:cNvSpPr txBox="1"/>
          <p:nvPr/>
        </p:nvSpPr>
        <p:spPr>
          <a:xfrm>
            <a:off x="6442300" y="1316213"/>
            <a:ext cx="5216100" cy="2594100"/>
          </a:xfrm>
          <a:prstGeom prst="rect">
            <a:avLst/>
          </a:prstGeom>
          <a:noFill/>
          <a:ln>
            <a:noFill/>
          </a:ln>
        </p:spPr>
        <p:txBody>
          <a:bodyPr spcFirstLastPara="1" wrap="square" lIns="91425" tIns="45700" rIns="91425" bIns="45700" anchor="t" anchorCtr="0">
            <a:normAutofit/>
          </a:bodyPr>
          <a:lstStyle/>
          <a:p>
            <a:pPr marL="50800" marR="0" lvl="0" indent="0" algn="l" rtl="0">
              <a:lnSpc>
                <a:spcPct val="90000"/>
              </a:lnSpc>
              <a:spcBef>
                <a:spcPts val="1000"/>
              </a:spcBef>
              <a:spcAft>
                <a:spcPts val="0"/>
              </a:spcAft>
              <a:buClr>
                <a:schemeClr val="dk1"/>
              </a:buClr>
              <a:buSzPts val="2800"/>
              <a:buFont typeface="Arial"/>
              <a:buNone/>
            </a:pPr>
            <a:r>
              <a:rPr lang="de-DE" sz="2100" b="1" i="0" u="none" strike="noStrike" cap="none">
                <a:solidFill>
                  <a:schemeClr val="dk1"/>
                </a:solidFill>
                <a:latin typeface="Trebuchet MS"/>
                <a:ea typeface="Trebuchet MS"/>
                <a:cs typeface="Trebuchet MS"/>
                <a:sym typeface="Trebuchet MS"/>
              </a:rPr>
              <a:t>Mögliche Nachteile</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Investitionen werden notwendig</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Veränderung verursachen Angst</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Soziale Konstrukte zerbrechen</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Gefahr der Cyberkriminalität</a:t>
            </a:r>
            <a:endParaRPr sz="1400" b="0" i="0" u="none" strike="noStrike" cap="none">
              <a:solidFill>
                <a:srgbClr val="000000"/>
              </a:solidFill>
              <a:latin typeface="Arial"/>
              <a:ea typeface="Arial"/>
              <a:cs typeface="Arial"/>
              <a:sym typeface="Arial"/>
            </a:endParaRPr>
          </a:p>
        </p:txBody>
      </p:sp>
      <p:sp>
        <p:nvSpPr>
          <p:cNvPr id="263" name="Google Shape;263;g260d8011edd_0_1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264" name="Google Shape;264;g260d8011edd_0_18"/>
          <p:cNvSpPr/>
          <p:nvPr/>
        </p:nvSpPr>
        <p:spPr>
          <a:xfrm>
            <a:off x="5476500" y="4168238"/>
            <a:ext cx="6540600" cy="1651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42900" marR="0" lvl="0" indent="-323850" algn="l" rtl="0">
              <a:lnSpc>
                <a:spcPct val="100000"/>
              </a:lnSpc>
              <a:spcBef>
                <a:spcPts val="0"/>
              </a:spcBef>
              <a:spcAft>
                <a:spcPts val="0"/>
              </a:spcAft>
              <a:buClr>
                <a:srgbClr val="980000"/>
              </a:buClr>
              <a:buSzPts val="1800"/>
              <a:buFont typeface="Arial"/>
              <a:buChar char="•"/>
            </a:pPr>
            <a:r>
              <a:rPr lang="de-DE" sz="1800" i="0" u="none" strike="noStrike" cap="none" dirty="0">
                <a:solidFill>
                  <a:srgbClr val="980000"/>
                </a:solidFill>
                <a:latin typeface="Arial"/>
                <a:ea typeface="Arial"/>
                <a:cs typeface="Arial"/>
                <a:sym typeface="Arial"/>
              </a:rPr>
              <a:t>Welche Vorteile der Digitalisierung werden</a:t>
            </a:r>
            <a:r>
              <a:rPr lang="de-DE" sz="1800" dirty="0">
                <a:solidFill>
                  <a:srgbClr val="980000"/>
                </a:solidFill>
              </a:rPr>
              <a:t> </a:t>
            </a:r>
            <a:r>
              <a:rPr lang="de-DE" sz="1800" i="0" u="none" strike="noStrike" cap="none" dirty="0">
                <a:solidFill>
                  <a:srgbClr val="980000"/>
                </a:solidFill>
                <a:latin typeface="Arial"/>
                <a:ea typeface="Arial"/>
                <a:cs typeface="Arial"/>
                <a:sym typeface="Arial"/>
              </a:rPr>
              <a:t>genutzt? </a:t>
            </a:r>
            <a:endParaRPr sz="1800" i="0" u="none" strike="noStrike" cap="none" dirty="0">
              <a:solidFill>
                <a:srgbClr val="980000"/>
              </a:solidFill>
              <a:latin typeface="Arial"/>
              <a:ea typeface="Arial"/>
              <a:cs typeface="Arial"/>
              <a:sym typeface="Arial"/>
            </a:endParaRPr>
          </a:p>
          <a:p>
            <a:pPr marL="342900" marR="0" lvl="0" indent="-323850" algn="l" rtl="0">
              <a:lnSpc>
                <a:spcPct val="100000"/>
              </a:lnSpc>
              <a:spcBef>
                <a:spcPts val="0"/>
              </a:spcBef>
              <a:spcAft>
                <a:spcPts val="0"/>
              </a:spcAft>
              <a:buClr>
                <a:srgbClr val="980000"/>
              </a:buClr>
              <a:buSzPts val="1800"/>
              <a:buFont typeface="Arial"/>
              <a:buChar char="•"/>
            </a:pPr>
            <a:r>
              <a:rPr lang="de-DE" sz="1800" i="0" u="none" strike="noStrike" cap="none" dirty="0">
                <a:solidFill>
                  <a:srgbClr val="980000"/>
                </a:solidFill>
                <a:latin typeface="Arial"/>
                <a:ea typeface="Arial"/>
                <a:cs typeface="Arial"/>
                <a:sym typeface="Arial"/>
              </a:rPr>
              <a:t>Welche Veränderungen sind noch geplant?</a:t>
            </a:r>
            <a:endParaRPr sz="1800" i="0" u="none" strike="noStrike" cap="none" dirty="0">
              <a:solidFill>
                <a:srgbClr val="980000"/>
              </a:solidFill>
              <a:latin typeface="Arial"/>
              <a:ea typeface="Arial"/>
              <a:cs typeface="Arial"/>
              <a:sym typeface="Arial"/>
            </a:endParaRPr>
          </a:p>
          <a:p>
            <a:pPr marL="342900" marR="0" lvl="0" indent="-323850" algn="l" rtl="0">
              <a:lnSpc>
                <a:spcPct val="100000"/>
              </a:lnSpc>
              <a:spcBef>
                <a:spcPts val="0"/>
              </a:spcBef>
              <a:spcAft>
                <a:spcPts val="0"/>
              </a:spcAft>
              <a:buClr>
                <a:srgbClr val="980000"/>
              </a:buClr>
              <a:buSzPts val="1800"/>
              <a:buFont typeface="Arial"/>
              <a:buChar char="•"/>
            </a:pPr>
            <a:r>
              <a:rPr lang="de-DE" sz="1800" i="0" u="none" strike="noStrike" cap="none" dirty="0">
                <a:solidFill>
                  <a:srgbClr val="980000"/>
                </a:solidFill>
                <a:latin typeface="Arial"/>
                <a:ea typeface="Arial"/>
                <a:cs typeface="Arial"/>
                <a:sym typeface="Arial"/>
              </a:rPr>
              <a:t>Wie geht Ihr Ausbildungsbetrieb bei der Einführung digitaler Technologien vor?</a:t>
            </a:r>
            <a:endParaRPr sz="1800" i="0" u="none" strike="noStrike" cap="none" dirty="0">
              <a:solidFill>
                <a:srgbClr val="980000"/>
              </a:solidFill>
              <a:latin typeface="Arial"/>
              <a:ea typeface="Arial"/>
              <a:cs typeface="Arial"/>
              <a:sym typeface="Arial"/>
            </a:endParaRPr>
          </a:p>
        </p:txBody>
      </p:sp>
      <p:sp>
        <p:nvSpPr>
          <p:cNvPr id="265" name="Google Shape;265;g260d8011edd_0_1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66" name="Google Shape;266;g260d8011edd_0_18"/>
          <p:cNvPicPr preferRelativeResize="0"/>
          <p:nvPr/>
        </p:nvPicPr>
        <p:blipFill>
          <a:blip r:embed="rId3">
            <a:alphaModFix/>
          </a:blip>
          <a:stretch>
            <a:fillRect/>
          </a:stretch>
        </p:blipFill>
        <p:spPr>
          <a:xfrm>
            <a:off x="790950" y="4270212"/>
            <a:ext cx="2961121" cy="1850712"/>
          </a:xfrm>
          <a:prstGeom prst="rect">
            <a:avLst/>
          </a:prstGeom>
          <a:noFill/>
          <a:ln>
            <a:noFill/>
          </a:ln>
        </p:spPr>
      </p:pic>
      <p:sp>
        <p:nvSpPr>
          <p:cNvPr id="267" name="Google Shape;267;g260d8011edd_0_1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4" name="Google Shape;231;p11">
            <a:extLst>
              <a:ext uri="{FF2B5EF4-FFF2-40B4-BE49-F238E27FC236}">
                <a16:creationId xmlns:a16="http://schemas.microsoft.com/office/drawing/2014/main" xmlns="" id="{4389A04C-DA6D-6E36-4EB8-206EBAAC192C}"/>
              </a:ext>
            </a:extLst>
          </p:cNvPr>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freeimg.net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60d8011edd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274" name="Google Shape;274;g260d8011edd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75" name="Google Shape;275;g260d8011edd_0_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76" name="Google Shape;276;g260d8011edd_0_31"/>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77" name="Google Shape;277;g260d8011edd_0_31"/>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278" name="Google Shape;278;g260d8011edd_0_31"/>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79" name="Google Shape;279;g260d8011edd_0_31"/>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80" name="Google Shape;280;g260d8011edd_0_31"/>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281" name="Google Shape;281;g260d8011edd_0_31"/>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82" name="Google Shape;282;g260d8011edd_0_31"/>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283" name="Google Shape;283;g260d8011edd_0_31"/>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284" name="Google Shape;284;g260d8011edd_0_31"/>
          <p:cNvSpPr/>
          <p:nvPr/>
        </p:nvSpPr>
        <p:spPr>
          <a:xfrm>
            <a:off x="5570546" y="5228225"/>
            <a:ext cx="6518553"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980000"/>
              </a:buClr>
              <a:buSzPts val="1800"/>
              <a:buFont typeface="Arial"/>
              <a:buChar char="●"/>
            </a:pPr>
            <a:r>
              <a:rPr lang="de-DE" sz="1800" i="0" u="none" strike="noStrike" cap="none" dirty="0">
                <a:solidFill>
                  <a:srgbClr val="980000"/>
                </a:solidFill>
                <a:latin typeface="Arial"/>
                <a:ea typeface="Arial"/>
                <a:cs typeface="Arial"/>
                <a:sym typeface="Arial"/>
              </a:rPr>
              <a:t>Welche Rolle spielen die SDG für Ihr Unternehmen</a:t>
            </a:r>
            <a:endParaRPr sz="1800" dirty="0">
              <a:solidFill>
                <a:srgbClr val="980000"/>
              </a:solidFill>
            </a:endParaRPr>
          </a:p>
          <a:p>
            <a:pPr marL="457200" marR="0" lvl="0" indent="-342900" algn="l" rtl="0">
              <a:lnSpc>
                <a:spcPct val="100000"/>
              </a:lnSpc>
              <a:spcBef>
                <a:spcPts val="0"/>
              </a:spcBef>
              <a:spcAft>
                <a:spcPts val="0"/>
              </a:spcAft>
              <a:buClr>
                <a:srgbClr val="980000"/>
              </a:buClr>
              <a:buSzPts val="1800"/>
              <a:buFont typeface="Arial"/>
              <a:buChar char="●"/>
            </a:pPr>
            <a:r>
              <a:rPr lang="de-DE" sz="1800" i="0" u="none" strike="noStrike" cap="none" dirty="0">
                <a:solidFill>
                  <a:srgbClr val="980000"/>
                </a:solidFill>
                <a:latin typeface="Arial"/>
                <a:ea typeface="Arial"/>
                <a:cs typeface="Arial"/>
                <a:sym typeface="Arial"/>
              </a:rPr>
              <a:t>Wie stellen Sie Ihr Unternehmen für die Zukunft auf?</a:t>
            </a:r>
            <a:endParaRPr sz="1800" i="0" u="none" strike="noStrike" cap="none" dirty="0">
              <a:solidFill>
                <a:srgbClr val="980000"/>
              </a:solidFill>
              <a:latin typeface="Arial"/>
              <a:ea typeface="Arial"/>
              <a:cs typeface="Arial"/>
              <a:sym typeface="Arial"/>
            </a:endParaRPr>
          </a:p>
        </p:txBody>
      </p:sp>
      <p:sp>
        <p:nvSpPr>
          <p:cNvPr id="285" name="Google Shape;285;g260d8011edd_0_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86" name="Google Shape;286;g260d8011edd_0_3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15</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6686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Abfall und Kreislaufwirtschaft (FK)</a:t>
            </a:r>
            <a:endParaRPr/>
          </a:p>
        </p:txBody>
      </p:sp>
      <p:sp>
        <p:nvSpPr>
          <p:cNvPr id="93" name="Google Shape;93;p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sp>
        <p:nvSpPr>
          <p:cNvPr id="95" name="Google Shape;95;p2"/>
          <p:cNvSpPr/>
          <p:nvPr/>
        </p:nvSpPr>
        <p:spPr>
          <a:xfrm>
            <a:off x="714625" y="4945806"/>
            <a:ext cx="41850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714625" y="4693806"/>
            <a:ext cx="41850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714625" y="3937807"/>
            <a:ext cx="41850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714625" y="3315584"/>
            <a:ext cx="41850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714625" y="1942475"/>
            <a:ext cx="41850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714625" y="1623225"/>
            <a:ext cx="4185000" cy="319249"/>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dirty="0">
                <a:solidFill>
                  <a:schemeClr val="lt1"/>
                </a:solidFill>
                <a:latin typeface="Calibri"/>
                <a:ea typeface="Calibri"/>
                <a:cs typeface="Calibri"/>
                <a:sym typeface="Calibri"/>
              </a:rPr>
              <a:t>Öffentliche Infrastruktur 0,9 t CO</a:t>
            </a:r>
            <a:r>
              <a:rPr lang="de-DE" sz="1600" b="1" i="0" u="none" strike="noStrike" cap="none" baseline="-25000" dirty="0">
                <a:solidFill>
                  <a:schemeClr val="lt1"/>
                </a:solidFill>
                <a:latin typeface="Calibri"/>
                <a:ea typeface="Calibri"/>
                <a:cs typeface="Calibri"/>
                <a:sym typeface="Calibri"/>
              </a:rPr>
              <a:t>2</a:t>
            </a:r>
            <a:r>
              <a:rPr lang="de-DE" sz="1600" b="1" i="0" u="none" strike="noStrike" cap="none" dirty="0">
                <a:solidFill>
                  <a:schemeClr val="lt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101" name="Google Shape;101;p2"/>
          <p:cNvSpPr/>
          <p:nvPr/>
        </p:nvSpPr>
        <p:spPr>
          <a:xfrm>
            <a:off x="4895358" y="4953426"/>
            <a:ext cx="7398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4895358" y="4701426"/>
            <a:ext cx="7398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4895358" y="3945427"/>
            <a:ext cx="7398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4895358" y="3323204"/>
            <a:ext cx="7398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4895358" y="1950095"/>
            <a:ext cx="7398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4895358" y="1623225"/>
            <a:ext cx="739800" cy="32687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dirty="0">
                <a:solidFill>
                  <a:schemeClr val="lt1"/>
                </a:solidFill>
                <a:latin typeface="Calibri"/>
                <a:ea typeface="Calibri"/>
                <a:cs typeface="Calibri"/>
                <a:sym typeface="Calibri"/>
              </a:rPr>
              <a:t>8 %</a:t>
            </a:r>
            <a:endParaRPr sz="1400" b="0" i="0" u="none" strike="noStrike" cap="none" dirty="0">
              <a:solidFill>
                <a:srgbClr val="000000"/>
              </a:solidFill>
              <a:latin typeface="Arial"/>
              <a:ea typeface="Arial"/>
              <a:cs typeface="Arial"/>
              <a:sym typeface="Arial"/>
            </a:endParaRPr>
          </a:p>
        </p:txBody>
      </p:sp>
      <p:pic>
        <p:nvPicPr>
          <p:cNvPr id="107" name="Google Shape;107;p2"/>
          <p:cNvPicPr preferRelativeResize="0"/>
          <p:nvPr/>
        </p:nvPicPr>
        <p:blipFill rotWithShape="1">
          <a:blip r:embed="rId3">
            <a:alphaModFix/>
          </a:blip>
          <a:srcRect/>
          <a:stretch/>
        </p:blipFill>
        <p:spPr>
          <a:xfrm>
            <a:off x="859779" y="3996623"/>
            <a:ext cx="636671" cy="613182"/>
          </a:xfrm>
          <a:prstGeom prst="rect">
            <a:avLst/>
          </a:prstGeom>
          <a:noFill/>
          <a:ln>
            <a:noFill/>
          </a:ln>
        </p:spPr>
      </p:pic>
      <p:pic>
        <p:nvPicPr>
          <p:cNvPr id="108" name="Google Shape;108;p2"/>
          <p:cNvPicPr preferRelativeResize="0"/>
          <p:nvPr/>
        </p:nvPicPr>
        <p:blipFill rotWithShape="1">
          <a:blip r:embed="rId4">
            <a:alphaModFix/>
          </a:blip>
          <a:srcRect/>
          <a:stretch/>
        </p:blipFill>
        <p:spPr>
          <a:xfrm>
            <a:off x="1789722" y="4015281"/>
            <a:ext cx="564098" cy="543286"/>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859777" y="3397028"/>
            <a:ext cx="482139" cy="464351"/>
          </a:xfrm>
          <a:prstGeom prst="rect">
            <a:avLst/>
          </a:prstGeom>
          <a:noFill/>
          <a:ln>
            <a:noFill/>
          </a:ln>
        </p:spPr>
      </p:pic>
      <p:pic>
        <p:nvPicPr>
          <p:cNvPr id="110" name="Google Shape;110;p2"/>
          <p:cNvPicPr preferRelativeResize="0"/>
          <p:nvPr/>
        </p:nvPicPr>
        <p:blipFill rotWithShape="1">
          <a:blip r:embed="rId6">
            <a:alphaModFix/>
          </a:blip>
          <a:srcRect/>
          <a:stretch/>
        </p:blipFill>
        <p:spPr>
          <a:xfrm>
            <a:off x="1740251" y="2493852"/>
            <a:ext cx="663037" cy="638575"/>
          </a:xfrm>
          <a:prstGeom prst="rect">
            <a:avLst/>
          </a:prstGeom>
          <a:noFill/>
          <a:ln>
            <a:noFill/>
          </a:ln>
        </p:spPr>
      </p:pic>
      <p:pic>
        <p:nvPicPr>
          <p:cNvPr id="111" name="Google Shape;111;p2"/>
          <p:cNvPicPr preferRelativeResize="0"/>
          <p:nvPr/>
        </p:nvPicPr>
        <p:blipFill rotWithShape="1">
          <a:blip r:embed="rId7">
            <a:alphaModFix/>
          </a:blip>
          <a:srcRect/>
          <a:stretch/>
        </p:blipFill>
        <p:spPr>
          <a:xfrm>
            <a:off x="950800" y="2175917"/>
            <a:ext cx="553274" cy="532861"/>
          </a:xfrm>
          <a:prstGeom prst="rect">
            <a:avLst/>
          </a:prstGeom>
          <a:noFill/>
          <a:ln>
            <a:noFill/>
          </a:ln>
        </p:spPr>
      </p:pic>
      <p:pic>
        <p:nvPicPr>
          <p:cNvPr id="112" name="Google Shape;112;p2"/>
          <p:cNvPicPr preferRelativeResize="0"/>
          <p:nvPr/>
        </p:nvPicPr>
        <p:blipFill rotWithShape="1">
          <a:blip r:embed="rId8">
            <a:alphaModFix/>
          </a:blip>
          <a:srcRect/>
          <a:stretch/>
        </p:blipFill>
        <p:spPr>
          <a:xfrm>
            <a:off x="1487071" y="3277687"/>
            <a:ext cx="733831" cy="706757"/>
          </a:xfrm>
          <a:prstGeom prst="rect">
            <a:avLst/>
          </a:prstGeom>
          <a:noFill/>
          <a:ln>
            <a:noFill/>
          </a:ln>
        </p:spPr>
      </p:pic>
      <p:pic>
        <p:nvPicPr>
          <p:cNvPr id="113" name="Google Shape;113;p2"/>
          <p:cNvPicPr preferRelativeResize="0"/>
          <p:nvPr/>
        </p:nvPicPr>
        <p:blipFill rotWithShape="1">
          <a:blip r:embed="rId9">
            <a:alphaModFix/>
          </a:blip>
          <a:srcRect/>
          <a:stretch/>
        </p:blipFill>
        <p:spPr>
          <a:xfrm>
            <a:off x="1374785" y="4589402"/>
            <a:ext cx="478465" cy="460812"/>
          </a:xfrm>
          <a:prstGeom prst="rect">
            <a:avLst/>
          </a:prstGeom>
          <a:noFill/>
          <a:ln>
            <a:noFill/>
          </a:ln>
        </p:spPr>
      </p:pic>
      <p:pic>
        <p:nvPicPr>
          <p:cNvPr id="114" name="Google Shape;114;p2"/>
          <p:cNvPicPr preferRelativeResize="0"/>
          <p:nvPr/>
        </p:nvPicPr>
        <p:blipFill rotWithShape="1">
          <a:blip r:embed="rId10">
            <a:alphaModFix/>
          </a:blip>
          <a:srcRect/>
          <a:stretch/>
        </p:blipFill>
        <p:spPr>
          <a:xfrm>
            <a:off x="1867196" y="5064114"/>
            <a:ext cx="555103" cy="534623"/>
          </a:xfrm>
          <a:prstGeom prst="rect">
            <a:avLst/>
          </a:prstGeom>
          <a:noFill/>
          <a:ln>
            <a:noFill/>
          </a:ln>
        </p:spPr>
      </p:pic>
      <p:pic>
        <p:nvPicPr>
          <p:cNvPr id="115" name="Google Shape;115;p2"/>
          <p:cNvPicPr preferRelativeResize="0"/>
          <p:nvPr/>
        </p:nvPicPr>
        <p:blipFill rotWithShape="1">
          <a:blip r:embed="rId11">
            <a:alphaModFix/>
          </a:blip>
          <a:srcRect/>
          <a:stretch/>
        </p:blipFill>
        <p:spPr>
          <a:xfrm flipH="1">
            <a:off x="974172" y="1456525"/>
            <a:ext cx="532377" cy="512735"/>
          </a:xfrm>
          <a:prstGeom prst="rect">
            <a:avLst/>
          </a:prstGeom>
          <a:solidFill>
            <a:schemeClr val="lt1"/>
          </a:solidFill>
          <a:ln>
            <a:noFill/>
          </a:ln>
        </p:spPr>
      </p:pic>
      <p:sp>
        <p:nvSpPr>
          <p:cNvPr id="116" name="Google Shape;116;p2"/>
          <p:cNvSpPr/>
          <p:nvPr/>
        </p:nvSpPr>
        <p:spPr>
          <a:xfrm>
            <a:off x="6931900" y="2716625"/>
            <a:ext cx="3834600" cy="2064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15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Welchen Beitrag leistet Ihr Betrieb zum Klimawandel?</a:t>
            </a:r>
            <a:endParaRPr sz="1800" b="0" i="0" u="none" strike="noStrike" cap="none">
              <a:solidFill>
                <a:srgbClr val="C00000"/>
              </a:solidFill>
              <a:latin typeface="Arial"/>
              <a:ea typeface="Arial"/>
              <a:cs typeface="Arial"/>
              <a:sym typeface="Arial"/>
            </a:endParaRPr>
          </a:p>
          <a:p>
            <a:pPr marL="171450" marR="0" lvl="0" indent="-171450" algn="l" rtl="0">
              <a:lnSpc>
                <a:spcPct val="115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Was unternehmen Sie in Ihrem Betrieb, um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-Emissionen zu verringern?</a:t>
            </a:r>
            <a:endParaRPr sz="1800" b="0" i="0" u="none" strike="noStrike" cap="none">
              <a:solidFill>
                <a:srgbClr val="C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3" name="Google Shape;123;p3"/>
          <p:cNvSpPr txBox="1">
            <a:spLocks noGrp="1"/>
          </p:cNvSpPr>
          <p:nvPr>
            <p:ph type="title"/>
          </p:nvPr>
        </p:nvSpPr>
        <p:spPr>
          <a:xfrm>
            <a:off x="360000" y="180000"/>
            <a:ext cx="91515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Klimawandel:</a:t>
            </a:r>
            <a:br>
              <a:rPr lang="de-DE"/>
            </a:br>
            <a:r>
              <a:rPr lang="de-DE"/>
              <a:t>Emissionen von Treibhausgase aus der Abfallwirtschaft</a:t>
            </a:r>
            <a:endParaRPr/>
          </a:p>
        </p:txBody>
      </p:sp>
      <p:sp>
        <p:nvSpPr>
          <p:cNvPr id="124" name="Google Shape;124;p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125" name="Google Shape;125;p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a:t>
            </a:r>
            <a:endParaRPr/>
          </a:p>
        </p:txBody>
      </p:sp>
      <p:sp>
        <p:nvSpPr>
          <p:cNvPr id="126" name="Google Shape;126;p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27" name="Google Shape;127;p3"/>
          <p:cNvPicPr preferRelativeResize="0"/>
          <p:nvPr/>
        </p:nvPicPr>
        <p:blipFill rotWithShape="1">
          <a:blip r:embed="rId3">
            <a:alphaModFix/>
          </a:blip>
          <a:srcRect b="17314"/>
          <a:stretch/>
        </p:blipFill>
        <p:spPr>
          <a:xfrm>
            <a:off x="0" y="1373038"/>
            <a:ext cx="7357700" cy="4768425"/>
          </a:xfrm>
          <a:prstGeom prst="rect">
            <a:avLst/>
          </a:prstGeom>
          <a:noFill/>
          <a:ln>
            <a:noFill/>
          </a:ln>
        </p:spPr>
      </p:pic>
      <p:sp>
        <p:nvSpPr>
          <p:cNvPr id="128" name="Google Shape;128;p3"/>
          <p:cNvSpPr/>
          <p:nvPr/>
        </p:nvSpPr>
        <p:spPr>
          <a:xfrm>
            <a:off x="7366550" y="2660000"/>
            <a:ext cx="4616400" cy="2437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C00000"/>
              </a:buClr>
              <a:buSzPts val="1300"/>
              <a:buFont typeface="Arial"/>
              <a:buChar char="•"/>
            </a:pPr>
            <a:r>
              <a:rPr lang="de-DE" sz="1800" b="0" i="0" u="none" strike="noStrike" cap="none">
                <a:solidFill>
                  <a:srgbClr val="C00000"/>
                </a:solidFill>
                <a:latin typeface="Arial"/>
                <a:ea typeface="Arial"/>
                <a:cs typeface="Arial"/>
                <a:sym typeface="Arial"/>
              </a:rPr>
              <a:t>Welchen Art der Abfallbehandlung trägt in welcher Höhe zum Klimawandel bei?</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C00000"/>
              </a:buClr>
              <a:buSzPts val="1300"/>
              <a:buFont typeface="Arial"/>
              <a:buChar char="•"/>
            </a:pPr>
            <a:r>
              <a:rPr lang="de-DE" sz="1800" b="0" i="0" u="none" strike="noStrike" cap="none">
                <a:solidFill>
                  <a:srgbClr val="C00000"/>
                </a:solidFill>
                <a:latin typeface="Arial"/>
                <a:ea typeface="Arial"/>
                <a:cs typeface="Arial"/>
                <a:sym typeface="Arial"/>
              </a:rPr>
              <a:t>Welchen Beitrag leistet Ihr Betrieb zum Klimawandel?</a:t>
            </a: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C00000"/>
              </a:buClr>
              <a:buSzPts val="1300"/>
              <a:buFont typeface="Arial"/>
              <a:buChar char="•"/>
            </a:pPr>
            <a:r>
              <a:rPr lang="de-DE" sz="1800" b="0" i="0" u="none" strike="noStrike" cap="none">
                <a:solidFill>
                  <a:srgbClr val="C00000"/>
                </a:solidFill>
                <a:latin typeface="Arial"/>
                <a:ea typeface="Arial"/>
                <a:cs typeface="Arial"/>
                <a:sym typeface="Arial"/>
              </a:rPr>
              <a:t>Was unternehmen Sie in Ihrem Betrieb, um Emissionen von Treibhausgasen zu verringern?</a:t>
            </a:r>
            <a:endParaRPr sz="1600" b="0" i="0" u="none" strike="noStrike" cap="none">
              <a:solidFill>
                <a:srgbClr val="C00000"/>
              </a:solidFill>
              <a:latin typeface="Arial"/>
              <a:ea typeface="Arial"/>
              <a:cs typeface="Arial"/>
              <a:sym typeface="Arial"/>
            </a:endParaRPr>
          </a:p>
        </p:txBody>
      </p:sp>
      <p:pic>
        <p:nvPicPr>
          <p:cNvPr id="129" name="Google Shape;129;p3"/>
          <p:cNvPicPr preferRelativeResize="0"/>
          <p:nvPr/>
        </p:nvPicPr>
        <p:blipFill rotWithShape="1">
          <a:blip r:embed="rId3">
            <a:alphaModFix/>
          </a:blip>
          <a:srcRect t="82923" r="20133"/>
          <a:stretch/>
        </p:blipFill>
        <p:spPr>
          <a:xfrm>
            <a:off x="906550" y="4790275"/>
            <a:ext cx="4393100" cy="835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6" name="Google Shape;136;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Welche Abfälle fallen insgesamt an?</a:t>
            </a:r>
            <a:endParaRPr/>
          </a:p>
        </p:txBody>
      </p:sp>
      <p:sp>
        <p:nvSpPr>
          <p:cNvPr id="137" name="Google Shape;137;p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138" name="Google Shape;138;p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DESTATIS 2022</a:t>
            </a:r>
            <a:endParaRPr/>
          </a:p>
        </p:txBody>
      </p:sp>
      <p:sp>
        <p:nvSpPr>
          <p:cNvPr id="139" name="Google Shape;139;p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40" name="Google Shape;140;p4"/>
          <p:cNvPicPr preferRelativeResize="0"/>
          <p:nvPr/>
        </p:nvPicPr>
        <p:blipFill rotWithShape="1">
          <a:blip r:embed="rId3">
            <a:alphaModFix/>
          </a:blip>
          <a:srcRect/>
          <a:stretch/>
        </p:blipFill>
        <p:spPr>
          <a:xfrm>
            <a:off x="619500" y="1412400"/>
            <a:ext cx="1733550" cy="257175"/>
          </a:xfrm>
          <a:prstGeom prst="rect">
            <a:avLst/>
          </a:prstGeom>
          <a:noFill/>
          <a:ln>
            <a:noFill/>
          </a:ln>
        </p:spPr>
      </p:pic>
      <p:pic>
        <p:nvPicPr>
          <p:cNvPr id="141" name="Google Shape;141;p4"/>
          <p:cNvPicPr preferRelativeResize="0"/>
          <p:nvPr/>
        </p:nvPicPr>
        <p:blipFill rotWithShape="1">
          <a:blip r:embed="rId4">
            <a:alphaModFix/>
          </a:blip>
          <a:srcRect/>
          <a:stretch/>
        </p:blipFill>
        <p:spPr>
          <a:xfrm>
            <a:off x="0" y="1808886"/>
            <a:ext cx="6322103" cy="4310987"/>
          </a:xfrm>
          <a:prstGeom prst="rect">
            <a:avLst/>
          </a:prstGeom>
          <a:noFill/>
          <a:ln>
            <a:noFill/>
          </a:ln>
        </p:spPr>
      </p:pic>
      <p:sp>
        <p:nvSpPr>
          <p:cNvPr id="142" name="Google Shape;142;p4"/>
          <p:cNvSpPr txBox="1"/>
          <p:nvPr/>
        </p:nvSpPr>
        <p:spPr>
          <a:xfrm>
            <a:off x="0" y="1393375"/>
            <a:ext cx="44544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rgbClr val="000000"/>
                </a:solidFill>
                <a:latin typeface="Calibri"/>
                <a:ea typeface="Calibri"/>
                <a:cs typeface="Calibri"/>
                <a:sym typeface="Calibri"/>
              </a:rPr>
              <a:t>Gesamtes Abfallaufkommen 2020</a:t>
            </a:r>
            <a:endParaRPr sz="1700" b="1" i="0" u="none" strike="noStrike" cap="none">
              <a:solidFill>
                <a:srgbClr val="000000"/>
              </a:solidFill>
              <a:latin typeface="Calibri"/>
              <a:ea typeface="Calibri"/>
              <a:cs typeface="Calibri"/>
              <a:sym typeface="Calibri"/>
            </a:endParaRPr>
          </a:p>
        </p:txBody>
      </p:sp>
      <p:sp>
        <p:nvSpPr>
          <p:cNvPr id="143" name="Google Shape;143;p4"/>
          <p:cNvSpPr/>
          <p:nvPr/>
        </p:nvSpPr>
        <p:spPr>
          <a:xfrm>
            <a:off x="6870625" y="2922025"/>
            <a:ext cx="4836300" cy="2084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Arten von Abfällen werden in Ihrem Ausbildungsbetrieb angeliefert oder eingesammelt?</a:t>
            </a:r>
            <a:endParaRPr sz="1800" b="0" i="0" u="none" strike="noStrike" cap="non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0" name="Google Shape;150;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Welche Abfälle fallen im Haushalt an?</a:t>
            </a:r>
            <a:endParaRPr/>
          </a:p>
        </p:txBody>
      </p:sp>
      <p:sp>
        <p:nvSpPr>
          <p:cNvPr id="151" name="Google Shape;151;p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152" name="Google Shape;152;p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Statistisches Bundesamt (Destatis) 2022</a:t>
            </a:r>
            <a:endParaRPr/>
          </a:p>
        </p:txBody>
      </p:sp>
      <p:sp>
        <p:nvSpPr>
          <p:cNvPr id="153" name="Google Shape;153;p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54" name="Google Shape;154;p5"/>
          <p:cNvPicPr preferRelativeResize="0"/>
          <p:nvPr/>
        </p:nvPicPr>
        <p:blipFill rotWithShape="1">
          <a:blip r:embed="rId3">
            <a:alphaModFix/>
          </a:blip>
          <a:srcRect/>
          <a:stretch/>
        </p:blipFill>
        <p:spPr>
          <a:xfrm>
            <a:off x="152400" y="1412400"/>
            <a:ext cx="6041860" cy="4689697"/>
          </a:xfrm>
          <a:prstGeom prst="rect">
            <a:avLst/>
          </a:prstGeom>
          <a:noFill/>
          <a:ln>
            <a:noFill/>
          </a:ln>
        </p:spPr>
      </p:pic>
      <p:sp>
        <p:nvSpPr>
          <p:cNvPr id="155" name="Google Shape;155;p5"/>
          <p:cNvSpPr/>
          <p:nvPr/>
        </p:nvSpPr>
        <p:spPr>
          <a:xfrm>
            <a:off x="6787125" y="2698100"/>
            <a:ext cx="4793700" cy="2118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Haushaltsabfälle werden in Ihrem Ausbildungsbetrieb angeliefert?</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Abfälle lassen sich z.B.durch Wieder- und Weiterverwendung vermeiden?</a:t>
            </a:r>
            <a:endParaRPr sz="1800" b="0" i="0" u="none" strike="noStrike" cap="none">
              <a:solidFill>
                <a:srgbClr val="C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2" name="Google Shape;162;p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Klimawandel:</a:t>
            </a:r>
            <a:br>
              <a:rPr lang="de-DE"/>
            </a:br>
            <a:r>
              <a:rPr lang="de-DE"/>
              <a:t>Wie setzt sich der Restmüll der Haushalte zusammen?</a:t>
            </a:r>
            <a:endParaRPr/>
          </a:p>
        </p:txBody>
      </p:sp>
      <p:sp>
        <p:nvSpPr>
          <p:cNvPr id="163" name="Google Shape;163;p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164" name="Google Shape;164;p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Texte 113/2020. </a:t>
            </a:r>
            <a:endParaRPr/>
          </a:p>
        </p:txBody>
      </p:sp>
      <p:sp>
        <p:nvSpPr>
          <p:cNvPr id="165" name="Google Shape;165;p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66" name="Google Shape;166;p6"/>
          <p:cNvSpPr/>
          <p:nvPr/>
        </p:nvSpPr>
        <p:spPr>
          <a:xfrm>
            <a:off x="7718150" y="2640450"/>
            <a:ext cx="4161900" cy="2566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Was gehört nicht in den Restabfall?</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Wie lassen sich Fehlwürfe in die Restmülltonne vermeiden?</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Wie lässt sich die Menge an organischen Abfälle in der Restmülltonne verringern?</a:t>
            </a:r>
            <a:endParaRPr sz="1600" b="0" i="0" u="none" strike="noStrike" cap="none">
              <a:solidFill>
                <a:srgbClr val="000000"/>
              </a:solidFill>
              <a:latin typeface="Arial"/>
              <a:ea typeface="Arial"/>
              <a:cs typeface="Arial"/>
              <a:sym typeface="Arial"/>
            </a:endParaRPr>
          </a:p>
        </p:txBody>
      </p:sp>
      <p:pic>
        <p:nvPicPr>
          <p:cNvPr id="167" name="Google Shape;167;p6"/>
          <p:cNvPicPr preferRelativeResize="0"/>
          <p:nvPr/>
        </p:nvPicPr>
        <p:blipFill rotWithShape="1">
          <a:blip r:embed="rId3">
            <a:alphaModFix/>
          </a:blip>
          <a:srcRect/>
          <a:stretch/>
        </p:blipFill>
        <p:spPr>
          <a:xfrm>
            <a:off x="152400" y="1412400"/>
            <a:ext cx="7295783" cy="46896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4" name="Google Shape;174;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Abfallverbrennung in Deutschland:</a:t>
            </a:r>
            <a:endParaRPr/>
          </a:p>
          <a:p>
            <a:pPr marL="0" lvl="0" indent="0" algn="l" rtl="0">
              <a:lnSpc>
                <a:spcPct val="100000"/>
              </a:lnSpc>
              <a:spcBef>
                <a:spcPts val="0"/>
              </a:spcBef>
              <a:spcAft>
                <a:spcPts val="0"/>
              </a:spcAft>
              <a:buSzPts val="1800"/>
              <a:buNone/>
            </a:pPr>
            <a:r>
              <a:rPr lang="de-DE"/>
              <a:t>Abfallarten die verbrannt werden</a:t>
            </a:r>
            <a:endParaRPr/>
          </a:p>
        </p:txBody>
      </p:sp>
      <p:sp>
        <p:nvSpPr>
          <p:cNvPr id="175" name="Google Shape;175;p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Abfall- und Kreislaufwirtschaft (FK)</a:t>
            </a:r>
            <a:endParaRPr/>
          </a:p>
        </p:txBody>
      </p:sp>
      <p:sp>
        <p:nvSpPr>
          <p:cNvPr id="176" name="Google Shape;176;p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Zero Waste Europe 2020</a:t>
            </a:r>
            <a:endParaRPr/>
          </a:p>
        </p:txBody>
      </p:sp>
      <p:pic>
        <p:nvPicPr>
          <p:cNvPr id="177" name="Google Shape;177;p7"/>
          <p:cNvPicPr preferRelativeResize="0"/>
          <p:nvPr/>
        </p:nvPicPr>
        <p:blipFill rotWithShape="1">
          <a:blip r:embed="rId3">
            <a:alphaModFix/>
          </a:blip>
          <a:srcRect/>
          <a:stretch/>
        </p:blipFill>
        <p:spPr>
          <a:xfrm>
            <a:off x="76750" y="1412400"/>
            <a:ext cx="6741815" cy="4689696"/>
          </a:xfrm>
          <a:prstGeom prst="rect">
            <a:avLst/>
          </a:prstGeom>
          <a:noFill/>
          <a:ln>
            <a:noFill/>
          </a:ln>
        </p:spPr>
      </p:pic>
      <p:sp>
        <p:nvSpPr>
          <p:cNvPr id="178" name="Google Shape;178;p7"/>
          <p:cNvSpPr/>
          <p:nvPr/>
        </p:nvSpPr>
        <p:spPr>
          <a:xfrm>
            <a:off x="6685250" y="2147000"/>
            <a:ext cx="5283900" cy="3220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der genannten Abfallarten werden in Ihrem Ausbildungsbetrieb angeliefert oder eingesammelt?</a:t>
            </a:r>
            <a:endParaRPr sz="1800" b="0" i="0" u="none" strike="noStrike" cap="none">
              <a:solidFill>
                <a:srgbClr val="C00000"/>
              </a:solidFill>
              <a:latin typeface="Arial"/>
              <a:ea typeface="Arial"/>
              <a:cs typeface="Arial"/>
              <a:sym typeface="Arial"/>
            </a:endParaRPr>
          </a:p>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Abfallarten in Ihrem Ausbildungsbetrieb werden thermisch verwertet?</a:t>
            </a:r>
            <a:endParaRPr sz="1800" b="0" i="0" u="none" strike="noStrike" cap="none">
              <a:solidFill>
                <a:srgbClr val="C00000"/>
              </a:solidFill>
              <a:latin typeface="Arial"/>
              <a:ea typeface="Arial"/>
              <a:cs typeface="Arial"/>
              <a:sym typeface="Arial"/>
            </a:endParaRPr>
          </a:p>
          <a:p>
            <a:pPr marL="457200" marR="0" lvl="0" indent="-330200" algn="l" rtl="0">
              <a:lnSpc>
                <a:spcPct val="100000"/>
              </a:lnSpc>
              <a:spcBef>
                <a:spcPts val="1000"/>
              </a:spcBef>
              <a:spcAft>
                <a:spcPts val="0"/>
              </a:spcAft>
              <a:buClr>
                <a:srgbClr val="C00000"/>
              </a:buClr>
              <a:buSzPts val="1600"/>
              <a:buFont typeface="Arial"/>
              <a:buChar char="•"/>
            </a:pPr>
            <a:r>
              <a:rPr lang="de-DE" sz="1800" b="0" i="0" u="none" strike="noStrike" cap="none">
                <a:solidFill>
                  <a:srgbClr val="C00000"/>
                </a:solidFill>
                <a:latin typeface="Arial"/>
                <a:ea typeface="Arial"/>
                <a:cs typeface="Arial"/>
                <a:sym typeface="Arial"/>
              </a:rPr>
              <a:t>Wie lassen sich die thermisch verwertet Abfälle in Ihrem Ausbildungsbetrieb reduzieren?</a:t>
            </a:r>
            <a:r>
              <a:rPr lang="de-DE" sz="1600" b="0" i="0" u="none" strike="noStrike" cap="none">
                <a:solidFill>
                  <a:srgbClr val="C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9" name="Google Shape;179;p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86" name="Google Shape;186;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Kreislaufwirtschaft:</a:t>
            </a:r>
            <a:br>
              <a:rPr lang="de-DE"/>
            </a:br>
            <a:r>
              <a:rPr lang="de-DE"/>
              <a:t>Welche Handlungsfelder gibt es?</a:t>
            </a:r>
            <a:endParaRPr/>
          </a:p>
        </p:txBody>
      </p:sp>
      <p:sp>
        <p:nvSpPr>
          <p:cNvPr id="187" name="Google Shape;187;p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188" name="Google Shape;188;p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BMWK 2022</a:t>
            </a:r>
            <a:endParaRPr/>
          </a:p>
        </p:txBody>
      </p:sp>
      <p:sp>
        <p:nvSpPr>
          <p:cNvPr id="189" name="Google Shape;189;p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rgbClr val="7F7F7F"/>
              </a:buClr>
              <a:buSzPts val="1800"/>
              <a:buFont typeface="Calibri"/>
              <a:buNone/>
            </a:pPr>
            <a:r>
              <a:rPr lang="de-DE"/>
              <a:t>Die Projektagentur BBNE</a:t>
            </a:r>
            <a:endParaRPr/>
          </a:p>
        </p:txBody>
      </p:sp>
      <p:pic>
        <p:nvPicPr>
          <p:cNvPr id="190" name="Google Shape;190;p8"/>
          <p:cNvPicPr preferRelativeResize="0"/>
          <p:nvPr/>
        </p:nvPicPr>
        <p:blipFill rotWithShape="1">
          <a:blip r:embed="rId3">
            <a:alphaModFix/>
          </a:blip>
          <a:srcRect/>
          <a:stretch/>
        </p:blipFill>
        <p:spPr>
          <a:xfrm>
            <a:off x="95774" y="1412400"/>
            <a:ext cx="4797712" cy="4689696"/>
          </a:xfrm>
          <a:prstGeom prst="rect">
            <a:avLst/>
          </a:prstGeom>
          <a:noFill/>
          <a:ln>
            <a:noFill/>
          </a:ln>
        </p:spPr>
      </p:pic>
      <p:sp>
        <p:nvSpPr>
          <p:cNvPr id="191" name="Google Shape;191;p8"/>
          <p:cNvSpPr/>
          <p:nvPr/>
        </p:nvSpPr>
        <p:spPr>
          <a:xfrm>
            <a:off x="4806890" y="4689446"/>
            <a:ext cx="7290035" cy="143349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dirty="0">
                <a:solidFill>
                  <a:srgbClr val="C00000"/>
                </a:solidFill>
                <a:latin typeface="Arial"/>
                <a:ea typeface="Arial"/>
                <a:cs typeface="Arial"/>
                <a:sym typeface="Arial"/>
              </a:rPr>
              <a:t>In welchem Handlungsfeld kann Ihr Betrieb einen Beitrag zur Kreislaufwirtschaft leisten?</a:t>
            </a:r>
            <a:endParaRPr sz="1800" b="0" i="0" u="none" strike="noStrike" cap="none" dirty="0">
              <a:solidFill>
                <a:srgbClr val="C00000"/>
              </a:solidFill>
              <a:latin typeface="Arial"/>
              <a:ea typeface="Arial"/>
              <a:cs typeface="Arial"/>
              <a:sym typeface="Arial"/>
            </a:endParaRPr>
          </a:p>
          <a:p>
            <a:pPr marL="457200" marR="0" lvl="0" indent="-342900" algn="l" rtl="0">
              <a:lnSpc>
                <a:spcPct val="100000"/>
              </a:lnSpc>
              <a:spcBef>
                <a:spcPts val="1000"/>
              </a:spcBef>
              <a:spcAft>
                <a:spcPts val="0"/>
              </a:spcAft>
              <a:buClr>
                <a:srgbClr val="C00000"/>
              </a:buClr>
              <a:buSzPts val="1800"/>
              <a:buFont typeface="Arial"/>
              <a:buChar char="●"/>
            </a:pPr>
            <a:r>
              <a:rPr lang="de-DE" sz="1800" b="0" i="0" u="none" strike="noStrike" cap="none" dirty="0">
                <a:solidFill>
                  <a:srgbClr val="C00000"/>
                </a:solidFill>
                <a:latin typeface="Arial"/>
                <a:ea typeface="Arial"/>
                <a:cs typeface="Arial"/>
                <a:sym typeface="Arial"/>
              </a:rPr>
              <a:t>Wie kann Ihr Betrieb dazu beitragen die Mengen an Restabfall zu reduzieren? </a:t>
            </a:r>
            <a:endParaRPr sz="1800" b="0" i="0" u="none" strike="noStrike" cap="none" dirty="0">
              <a:solidFill>
                <a:srgbClr val="C00000"/>
              </a:solidFill>
              <a:latin typeface="Arial"/>
              <a:ea typeface="Arial"/>
              <a:cs typeface="Arial"/>
              <a:sym typeface="Arial"/>
            </a:endParaRPr>
          </a:p>
        </p:txBody>
      </p:sp>
      <p:sp>
        <p:nvSpPr>
          <p:cNvPr id="192" name="Google Shape;192;p8"/>
          <p:cNvSpPr/>
          <p:nvPr/>
        </p:nvSpPr>
        <p:spPr>
          <a:xfrm>
            <a:off x="4806892" y="1391553"/>
            <a:ext cx="7290033" cy="3145492"/>
          </a:xfrm>
          <a:prstGeom prst="roundRect">
            <a:avLst>
              <a:gd name="adj" fmla="val 16667"/>
            </a:avLst>
          </a:prstGeom>
          <a:solidFill>
            <a:srgbClr val="FFD57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12.2: “Bis 2030 die nachhaltige Bewirtschaftung und effiziente Nutzung der natürlichen Ressourcen erreichen.”</a:t>
            </a:r>
            <a:endParaRPr/>
          </a:p>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12.4: "Bis 2020 einen um­welt­ver­träglichen Umgang mit Chemikalien und allen Abfällen während ihres gesamten Lebens­zyklus … erreichen …."</a:t>
            </a:r>
            <a:endParaRPr/>
          </a:p>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12.5: "Bis 2030 das Abfall­auf­kommen durch Ver­meidung, Ver­minderung, Wieder­ver­wertung und Wieder­ver­wendung deutlich verringern."</a:t>
            </a:r>
            <a:endParaRPr/>
          </a:p>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12.1: “Die Umsetzung des Zehnjahresprogramms für nachhaltige Konsum- und Produktionsmuster der UNO.”</a:t>
            </a:r>
            <a:endParaRPr/>
          </a:p>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12.3: “Bis 2030 die weltweite Nahrungsmittelverschwendung pro Kopf auf Einzelhandels- und Verbraucherebene halbieren.”</a:t>
            </a:r>
            <a:endParaRPr/>
          </a:p>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12.6: “Unternehmen zu einer nachhaltigen Unternehmensführung ermutigen.”</a:t>
            </a:r>
            <a:endParaRPr/>
          </a:p>
          <a:p>
            <a:pPr marL="171450" marR="0" lvl="0" indent="-1714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SDG 12.7: “Nachhaltigkeitskriterien im öffentlichen Beschaffungswesen fördern.”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t="4725"/>
          <a:stretch/>
        </p:blipFill>
        <p:spPr>
          <a:xfrm>
            <a:off x="2395275" y="1494750"/>
            <a:ext cx="5554400" cy="2355600"/>
          </a:xfrm>
          <a:prstGeom prst="rect">
            <a:avLst/>
          </a:prstGeom>
          <a:noFill/>
          <a:ln>
            <a:noFill/>
          </a:ln>
        </p:spPr>
      </p:pic>
      <p:sp>
        <p:nvSpPr>
          <p:cNvPr id="199" name="Google Shape;199;p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00" name="Google Shape;200;p9"/>
          <p:cNvSpPr txBox="1">
            <a:spLocks noGrp="1"/>
          </p:cNvSpPr>
          <p:nvPr>
            <p:ph type="title"/>
          </p:nvPr>
        </p:nvSpPr>
        <p:spPr>
          <a:xfrm>
            <a:off x="316925" y="22845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Kreislaufwirtschaft </a:t>
            </a:r>
            <a:endParaRPr/>
          </a:p>
          <a:p>
            <a:pPr marL="0" lvl="0" indent="0" algn="l" rtl="0">
              <a:lnSpc>
                <a:spcPct val="100000"/>
              </a:lnSpc>
              <a:spcBef>
                <a:spcPts val="0"/>
              </a:spcBef>
              <a:spcAft>
                <a:spcPts val="0"/>
              </a:spcAft>
              <a:buSzPct val="56250"/>
              <a:buNone/>
            </a:pPr>
            <a:r>
              <a:rPr lang="de-DE"/>
              <a:t>Von einer linearen zu einer zirkulären Wirtschaft</a:t>
            </a:r>
            <a:endParaRPr/>
          </a:p>
        </p:txBody>
      </p:sp>
      <p:sp>
        <p:nvSpPr>
          <p:cNvPr id="201" name="Google Shape;201;p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Abfall- und Kreislaufwirtschaft (FK)</a:t>
            </a:r>
            <a:endParaRPr/>
          </a:p>
        </p:txBody>
      </p:sp>
      <p:sp>
        <p:nvSpPr>
          <p:cNvPr id="202" name="Google Shape;202;p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BMWK 2022</a:t>
            </a:r>
            <a:endParaRPr/>
          </a:p>
        </p:txBody>
      </p:sp>
      <p:sp>
        <p:nvSpPr>
          <p:cNvPr id="203" name="Google Shape;203;p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04" name="Google Shape;204;p9"/>
          <p:cNvPicPr preferRelativeResize="0"/>
          <p:nvPr/>
        </p:nvPicPr>
        <p:blipFill rotWithShape="1">
          <a:blip r:embed="rId4">
            <a:alphaModFix/>
          </a:blip>
          <a:srcRect b="-17756"/>
          <a:stretch/>
        </p:blipFill>
        <p:spPr>
          <a:xfrm>
            <a:off x="8361825" y="1384650"/>
            <a:ext cx="3293076" cy="2799125"/>
          </a:xfrm>
          <a:prstGeom prst="rect">
            <a:avLst/>
          </a:prstGeom>
          <a:noFill/>
          <a:ln>
            <a:noFill/>
          </a:ln>
        </p:spPr>
      </p:pic>
      <p:pic>
        <p:nvPicPr>
          <p:cNvPr id="205" name="Google Shape;205;p9"/>
          <p:cNvPicPr preferRelativeResize="0"/>
          <p:nvPr/>
        </p:nvPicPr>
        <p:blipFill rotWithShape="1">
          <a:blip r:embed="rId5">
            <a:alphaModFix/>
          </a:blip>
          <a:srcRect/>
          <a:stretch/>
        </p:blipFill>
        <p:spPr>
          <a:xfrm>
            <a:off x="4156701" y="3306525"/>
            <a:ext cx="3665976" cy="2559375"/>
          </a:xfrm>
          <a:prstGeom prst="rect">
            <a:avLst/>
          </a:prstGeom>
          <a:noFill/>
          <a:ln>
            <a:noFill/>
          </a:ln>
        </p:spPr>
      </p:pic>
      <p:pic>
        <p:nvPicPr>
          <p:cNvPr id="206" name="Google Shape;206;p9"/>
          <p:cNvPicPr preferRelativeResize="0"/>
          <p:nvPr/>
        </p:nvPicPr>
        <p:blipFill rotWithShape="1">
          <a:blip r:embed="rId6">
            <a:alphaModFix/>
          </a:blip>
          <a:srcRect/>
          <a:stretch/>
        </p:blipFill>
        <p:spPr>
          <a:xfrm>
            <a:off x="97075" y="4075150"/>
            <a:ext cx="3763649" cy="1878349"/>
          </a:xfrm>
          <a:prstGeom prst="rect">
            <a:avLst/>
          </a:prstGeom>
          <a:noFill/>
          <a:ln>
            <a:noFill/>
          </a:ln>
        </p:spPr>
      </p:pic>
      <p:sp>
        <p:nvSpPr>
          <p:cNvPr id="207" name="Google Shape;207;p9"/>
          <p:cNvSpPr txBox="1"/>
          <p:nvPr/>
        </p:nvSpPr>
        <p:spPr>
          <a:xfrm>
            <a:off x="1154300" y="5854300"/>
            <a:ext cx="152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Lineare Wirtschaft</a:t>
            </a:r>
            <a:endParaRPr sz="1400" b="0" i="0" u="none" strike="noStrike" cap="none">
              <a:solidFill>
                <a:srgbClr val="000000"/>
              </a:solidFill>
              <a:latin typeface="Calibri"/>
              <a:ea typeface="Calibri"/>
              <a:cs typeface="Calibri"/>
              <a:sym typeface="Calibri"/>
            </a:endParaRPr>
          </a:p>
        </p:txBody>
      </p:sp>
      <p:sp>
        <p:nvSpPr>
          <p:cNvPr id="208" name="Google Shape;208;p9"/>
          <p:cNvSpPr/>
          <p:nvPr/>
        </p:nvSpPr>
        <p:spPr>
          <a:xfrm>
            <a:off x="76200" y="1384650"/>
            <a:ext cx="3365400" cy="1603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Arial"/>
                <a:ea typeface="Arial"/>
                <a:cs typeface="Arial"/>
                <a:sym typeface="Arial"/>
              </a:rPr>
              <a:t>Formulieren Sie strategische Maßnahmen zur Umsetzung der zugeordneten kreislaufwirtschaftlichen Strategie.</a:t>
            </a:r>
            <a:endParaRPr sz="1600" b="0" i="0" u="none" strike="noStrike" cap="none">
              <a:solidFill>
                <a:srgbClr val="000000"/>
              </a:solidFill>
              <a:latin typeface="Arial"/>
              <a:ea typeface="Arial"/>
              <a:cs typeface="Arial"/>
              <a:sym typeface="Arial"/>
            </a:endParaRPr>
          </a:p>
        </p:txBody>
      </p:sp>
      <p:sp>
        <p:nvSpPr>
          <p:cNvPr id="209" name="Google Shape;209;p9"/>
          <p:cNvSpPr txBox="1"/>
          <p:nvPr/>
        </p:nvSpPr>
        <p:spPr>
          <a:xfrm>
            <a:off x="8765450" y="1418538"/>
            <a:ext cx="2541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Zirkuläre Wirtschaft</a:t>
            </a:r>
            <a:endParaRPr sz="1400" b="0" i="0" u="none" strike="noStrike" cap="none">
              <a:solidFill>
                <a:srgbClr val="000000"/>
              </a:solidFill>
              <a:latin typeface="Calibri"/>
              <a:ea typeface="Calibri"/>
              <a:cs typeface="Calibri"/>
              <a:sym typeface="Calibri"/>
            </a:endParaRPr>
          </a:p>
        </p:txBody>
      </p:sp>
      <p:sp>
        <p:nvSpPr>
          <p:cNvPr id="210" name="Google Shape;210;p9"/>
          <p:cNvSpPr/>
          <p:nvPr/>
        </p:nvSpPr>
        <p:spPr>
          <a:xfrm>
            <a:off x="8118650" y="3976475"/>
            <a:ext cx="3834600" cy="2075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Arial"/>
                <a:ea typeface="Arial"/>
                <a:cs typeface="Arial"/>
                <a:sym typeface="Arial"/>
              </a:rPr>
              <a:t>Ordnen Sie die Abfälle und Altprodukte, die in Ihrer Ausbildungsstätte angeliefert werden, die zu empfehlende kreislaufwirtschaftliche Strategie zur Erhöhung der Zirkularität zu.</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6060</Words>
  <Application>Microsoft Macintosh PowerPoint</Application>
  <PresentationFormat>Breitbild</PresentationFormat>
  <Paragraphs>373</Paragraphs>
  <Slides>15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Trebuchet MS</vt:lpstr>
      <vt:lpstr>Office</vt:lpstr>
      <vt:lpstr>Fachkraft für  Kreislauf- und Abfallwirtschaft</vt:lpstr>
      <vt:lpstr>Nachhaltigkeit und Klimawandel: Woher kommen die Emissionen im Alltag?</vt:lpstr>
      <vt:lpstr>Nachhaltigkeit und Klimawandel: Emissionen von Treibhausgase aus der Abfallwirtschaft</vt:lpstr>
      <vt:lpstr>Nachhaltigkeit und Klimawandel: Welche Abfälle fallen insgesamt an?</vt:lpstr>
      <vt:lpstr>Nachhaltigkeit und Klimawandel: Welche Abfälle fallen im Haushalt an?</vt:lpstr>
      <vt:lpstr>Nachhaltigkeit und Klimawandel: Wie setzt sich der Restmüll der Haushalte zusammen?</vt:lpstr>
      <vt:lpstr>Abfallverbrennung in Deutschland: Abfallarten die verbrannt werden</vt:lpstr>
      <vt:lpstr>Nachhaltigkeit und Kreislaufwirtschaft: Welche Handlungsfelder gibt es?</vt:lpstr>
      <vt:lpstr>Nachhaltigkeit und Kreislaufwirtschaft  Von einer linearen zu einer zirkulären Wirtschaft</vt:lpstr>
      <vt:lpstr>Klima- und Umweltwirkung Verkehr: Atmosphärische Emissionen Pkw-Verkehr</vt:lpstr>
      <vt:lpstr>Klima- und Umweltwirkung Verkehr: Atmosphärische Emissionen Lkw-Verkehr</vt:lpstr>
      <vt:lpstr>Nachhaltigkeit und Kommunikation: Nachhaltigkeitssiegel</vt:lpstr>
      <vt:lpstr>Digitale Transformastion</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Fachkraft für  Kreislauf- und Abfallwirtschaft</dc:title>
  <dc:creator>Malte</dc:creator>
  <cp:lastModifiedBy>Michael Scharp</cp:lastModifiedBy>
  <cp:revision>6</cp:revision>
  <cp:lastPrinted>2023-09-26T03:10:39Z</cp:lastPrinted>
  <dcterms:modified xsi:type="dcterms:W3CDTF">2023-09-26T03:10:44Z</dcterms:modified>
</cp:coreProperties>
</file>