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83" r:id="rId4"/>
    <p:sldId id="281" r:id="rId5"/>
    <p:sldId id="258" r:id="rId6"/>
    <p:sldId id="259" r:id="rId7"/>
    <p:sldId id="260" r:id="rId8"/>
    <p:sldId id="261" r:id="rId9"/>
    <p:sldId id="262" r:id="rId10"/>
    <p:sldId id="263" r:id="rId11"/>
    <p:sldId id="264" r:id="rId12"/>
    <p:sldId id="282" r:id="rId1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fit4WCRcq4C+3WlQGfkRls59r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te Schmidthals" initials="MS" lastIdx="3" clrIdx="0">
    <p:extLst/>
  </p:cmAuthor>
  <p:cmAuthor id="2" name="Dirk" initials="DS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682AD9-CC1F-4BEE-9C67-7DA8EB6744C5}">
  <a:tblStyle styleId="{6E682AD9-CC1F-4BEE-9C67-7DA8EB6744C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935" autoAdjust="0"/>
    <p:restoredTop sz="37520" autoAdjust="0"/>
  </p:normalViewPr>
  <p:slideViewPr>
    <p:cSldViewPr snapToGrid="0">
      <p:cViewPr varScale="1">
        <p:scale>
          <a:sx n="80" d="100"/>
          <a:sy n="80" d="100"/>
        </p:scale>
        <p:origin x="3432" y="184"/>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9" d="100"/>
          <a:sy n="149" d="100"/>
        </p:scale>
        <p:origin x="3408" y="19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7" Type="http://customschemas.google.com/relationships/presentationmetadata" Target="metadata"/><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0T14:28:05.258" idx="2">
    <p:pos x="10" y="10"/>
    <p:text>Dies ist die Beschreibung und Aufgabenstellung von Folie 7. Bitte schreibe passende Absätze für diese Folie (8).</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20T14:30:50.443" idx="3">
    <p:pos x="24" y="150"/>
    <p:text>Ist diese Folie sinnvoll für Dachdeckerinnen?</p:text>
    <p:extLst mod="1">
      <p:ext uri="{C676402C-5697-4E1C-873F-D02D1690AC5C}">
        <p15:threadingInfo xmlns:p15="http://schemas.microsoft.com/office/powerpoint/2012/main" timeZoneBias="-120"/>
      </p:ext>
    </p:extLst>
  </p:cm>
  <p:cm authorId="2" dt="2023-09-27T14:25:53.520" idx="1">
    <p:pos x="24" y="286"/>
    <p:text>Ja, Dachdecker:innen dämmen auch Dächer.</p:text>
    <p:extLst>
      <p:ext uri="{C676402C-5697-4E1C-873F-D02D1690AC5C}">
        <p15:threadingInfo xmlns:p15="http://schemas.microsoft.com/office/powerpoint/2012/main" timeZoneBias="-12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4" y="702546"/>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79424" y="4347567"/>
            <a:ext cx="6145213" cy="518450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2361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uindustrie.de/zahlen-fakten/bauwirtschaft-im-zahlenbild/energieverbrauch-im-baugewerbe" TargetMode="External"/><Relationship Id="rId4" Type="http://schemas.openxmlformats.org/officeDocument/2006/relationships/hyperlink" Target="https://www.umweltbundesamt.de/umweltatlas/bauen-wohnen/wirkungen-bauen/energieverbrauch-bauen/wie-viel-energie-wird-fuer-bauen-benoetigt" TargetMode="External"/><Relationship Id="rId5" Type="http://schemas.openxmlformats.org/officeDocument/2006/relationships/hyperlink" Target="https://www.umweltbundesamt.de/sites/default/files/medien/1968/publikationen/co2-emissionsfaktoren_fur_fossile_brennstoffe_korrektur.pdf"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sr.bund.de/BBSR/DE/veroeffentlichungen/bbsr-online/2020/bbsr-online-17-2020-dl.pdf?__blob=publicationFile&amp;v=3" TargetMode="External"/><Relationship Id="rId4" Type="http://schemas.openxmlformats.org/officeDocument/2006/relationships/hyperlink" Target="http://dpaq.de/fO8Dt" TargetMode="External"/><Relationship Id="rId5" Type="http://schemas.openxmlformats.org/officeDocument/2006/relationships/hyperlink" Target="https://www.destatis.de/DE/Themen/Gesellschaft-Umwelt/Umwelt/Abfallwirtschaft/_inhalt.html"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bbsr.bund.de/BBSR/DE/veroeffentlichungen/bbsr-online/2020/bbsr-online-17-2020-dl.pdf?__blob=publicationFile&amp;v=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bbsr.bund.de/BBSR/DE/veroeffentlichungen/bbsr-online/2020/bbsr-online-17-2020-dl.pdf?__blob=publicationFile&amp;v=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bbsr.bund.de/BBSR/DE/veroeffentlichungen/bbsr-online/2020/bbsr-online-17-2020-dl.pdf?__blob=publicationFile&amp;v=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statista.com/statistik/daten/studie/587785/umfrage/produktion-von-dachziegeln-in-deutschland/#statisticContainer" TargetMode="External"/><Relationship Id="rId4" Type="http://schemas.openxmlformats.org/officeDocument/2006/relationships/hyperlink" Target="https://www.oeko.de/oekodoc/754/2008-218-de.pdf" TargetMode="External"/><Relationship Id="rId5" Type="http://schemas.openxmlformats.org/officeDocument/2006/relationships/hyperlink" Target="https://www.dach.de/aktuell/7-fragen-zu-baustoffen-fuers-dach-ziegel-schiefer-glaswolle-und-zink-12291/"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ffizienzhaus-online.de/materialien-zur-dacheindeckung/" TargetMode="External"/><Relationship Id="rId4" Type="http://schemas.openxmlformats.org/officeDocument/2006/relationships/hyperlink" Target="https://de.statista.com/statistik/daten/studie/1339621/umfrage/absatz-ausgewaehlter-dachmaterialen-in-deutschland/" TargetMode="External"/><Relationship Id="rId5" Type="http://schemas.openxmlformats.org/officeDocument/2006/relationships/hyperlink" Target="https://www.enev-online.eu/"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9425" y="360363"/>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311149" y="4164184"/>
            <a:ext cx="6480175" cy="578309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855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7b80a665ea_0_1: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7b80a665ea_0_1:notes"/>
          <p:cNvSpPr txBox="1">
            <a:spLocks noGrp="1"/>
          </p:cNvSpPr>
          <p:nvPr>
            <p:ph type="body" idx="1"/>
          </p:nvPr>
        </p:nvSpPr>
        <p:spPr>
          <a:xfrm>
            <a:off x="311149" y="4032752"/>
            <a:ext cx="6480300" cy="518816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Clr>
                <a:schemeClr val="dk1"/>
              </a:buClr>
              <a:buSzPts val="1800"/>
              <a:buFont typeface="Arial"/>
              <a:buNone/>
            </a:pPr>
            <a:r>
              <a:rPr lang="de-DE" sz="1050" b="1" dirty="0"/>
              <a:t>Beschreibung</a:t>
            </a:r>
            <a:endParaRPr sz="1050" b="1" dirty="0"/>
          </a:p>
          <a:p>
            <a:pPr marL="0" lvl="0" indent="0" algn="l" rtl="0">
              <a:spcBef>
                <a:spcPts val="0"/>
              </a:spcBef>
              <a:spcAft>
                <a:spcPts val="0"/>
              </a:spcAft>
              <a:buNone/>
            </a:pPr>
            <a:r>
              <a:rPr lang="de-DE" sz="1050" dirty="0"/>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sz="1050" dirty="0"/>
          </a:p>
          <a:p>
            <a:pPr marL="0" lvl="0" indent="0" algn="l" rtl="0">
              <a:spcBef>
                <a:spcPts val="0"/>
              </a:spcBef>
              <a:spcAft>
                <a:spcPts val="0"/>
              </a:spcAft>
              <a:buNone/>
            </a:pPr>
            <a:r>
              <a:rPr lang="de-DE" sz="1050" dirty="0"/>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lang="de-DE" sz="1050" baseline="-25000" dirty="0"/>
              <a:t>2</a:t>
            </a:r>
            <a:r>
              <a:rPr lang="de-DE" sz="1050" dirty="0"/>
              <a:t> der jeweiligen Energieträger in Form einer Tabelle ergänzt worden. Dies soll den Auszubildenden einen Vergleich der Klimawirksamkeit unterschiedlicher Energieträger ermöglichen. Zudem sind der Tabelle auch die CO</a:t>
            </a:r>
            <a:r>
              <a:rPr lang="de-DE" sz="1050" baseline="-25000" dirty="0"/>
              <a:t>2</a:t>
            </a:r>
            <a:r>
              <a:rPr lang="de-DE" sz="1050" dirty="0"/>
              <a:t>-Emissionsfaktoren biogener Kraftstoffe zu entnehmen. Mit deren Hilfe soll den Auszubildenden Alternativen zu fossilen Kraftstoffen und deren verminderte Klimawirkung aufgezeigt werden. </a:t>
            </a:r>
            <a:endParaRPr sz="1050" dirty="0"/>
          </a:p>
          <a:p>
            <a:pPr marL="0" lvl="0" indent="0" algn="l" rtl="0">
              <a:spcBef>
                <a:spcPts val="0"/>
              </a:spcBef>
              <a:spcAft>
                <a:spcPts val="0"/>
              </a:spcAft>
              <a:buClr>
                <a:schemeClr val="dk1"/>
              </a:buClr>
              <a:buSzPts val="1800"/>
              <a:buFont typeface="Arial"/>
              <a:buNone/>
            </a:pPr>
            <a:endParaRPr sz="1050" dirty="0"/>
          </a:p>
          <a:p>
            <a:pPr marL="0" lvl="0" indent="0" algn="l" rtl="0">
              <a:spcBef>
                <a:spcPts val="0"/>
              </a:spcBef>
              <a:spcAft>
                <a:spcPts val="0"/>
              </a:spcAft>
              <a:buClr>
                <a:schemeClr val="dk1"/>
              </a:buClr>
              <a:buSzPts val="1800"/>
              <a:buFont typeface="Arial"/>
              <a:buNone/>
            </a:pPr>
            <a:r>
              <a:rPr lang="de-DE" sz="1050" b="1" dirty="0"/>
              <a:t>Aufgabe</a:t>
            </a:r>
            <a:endParaRPr sz="1050" b="1" dirty="0"/>
          </a:p>
          <a:p>
            <a:pPr marL="171450" lvl="0" indent="-171450" algn="l" rtl="0">
              <a:spcBef>
                <a:spcPts val="0"/>
              </a:spcBef>
              <a:spcAft>
                <a:spcPts val="0"/>
              </a:spcAft>
              <a:buClr>
                <a:schemeClr val="dk1"/>
              </a:buClr>
              <a:buSzPts val="1260"/>
              <a:buChar char="•"/>
            </a:pPr>
            <a:r>
              <a:rPr lang="de-DE" sz="1050" dirty="0"/>
              <a:t>Erfassen Sie die Art und die Menge an Energieträger die auf Ihrer Baustelle an einem typischen Tag eingesetzt werden </a:t>
            </a:r>
            <a:endParaRPr sz="1050" dirty="0"/>
          </a:p>
          <a:p>
            <a:pPr marL="171450" lvl="0" indent="-171450" algn="l" rtl="0">
              <a:spcBef>
                <a:spcPts val="0"/>
              </a:spcBef>
              <a:spcAft>
                <a:spcPts val="0"/>
              </a:spcAft>
              <a:buClr>
                <a:schemeClr val="dk1"/>
              </a:buClr>
              <a:buSzPts val="1260"/>
              <a:buChar char="•"/>
            </a:pPr>
            <a:r>
              <a:rPr lang="de-DE" sz="1050" dirty="0"/>
              <a:t>Berechnen Sie die THG-Emissionen welche durch die eingesetzte Art und Menge an Energieträger freigesetzt werden </a:t>
            </a:r>
            <a:endParaRPr sz="1050" dirty="0"/>
          </a:p>
          <a:p>
            <a:pPr marL="171450" lvl="0" indent="-171450" algn="l" rtl="0">
              <a:spcBef>
                <a:spcPts val="0"/>
              </a:spcBef>
              <a:spcAft>
                <a:spcPts val="0"/>
              </a:spcAft>
              <a:buClr>
                <a:schemeClr val="dk1"/>
              </a:buClr>
              <a:buSzPts val="1260"/>
              <a:buChar char="•"/>
            </a:pPr>
            <a:r>
              <a:rPr lang="de-DE" sz="1050" dirty="0"/>
              <a:t>Berechnen Sie wieviel THG -Emissionen sich vermeiden ließen, wenn Biodiesel statt Diesel und Bioethanol anstelle von Ottokraftstoffen eingesetzt würde  </a:t>
            </a:r>
            <a:endParaRPr sz="1050" dirty="0"/>
          </a:p>
          <a:p>
            <a:pPr marL="0" lvl="0" indent="0" algn="l" rtl="0">
              <a:spcBef>
                <a:spcPts val="0"/>
              </a:spcBef>
              <a:spcAft>
                <a:spcPts val="0"/>
              </a:spcAft>
              <a:buClr>
                <a:schemeClr val="dk1"/>
              </a:buClr>
              <a:buSzPts val="1100"/>
              <a:buFont typeface="Arial"/>
              <a:buNone/>
            </a:pPr>
            <a:endParaRPr sz="1050" dirty="0"/>
          </a:p>
          <a:p>
            <a:pPr marL="0" lvl="0" indent="0" algn="l" rtl="0">
              <a:spcBef>
                <a:spcPts val="0"/>
              </a:spcBef>
              <a:spcAft>
                <a:spcPts val="0"/>
              </a:spcAft>
              <a:buClr>
                <a:schemeClr val="dk1"/>
              </a:buClr>
              <a:buSzPts val="900"/>
              <a:buFont typeface="Arial"/>
              <a:buNone/>
            </a:pPr>
            <a:r>
              <a:rPr lang="de-DE" sz="900" b="1" dirty="0"/>
              <a:t>Quellen:</a:t>
            </a:r>
            <a:endParaRPr sz="900" b="1" dirty="0"/>
          </a:p>
          <a:p>
            <a:pPr marL="171450" lvl="0" indent="-171450" algn="l" rtl="0">
              <a:spcBef>
                <a:spcPts val="0"/>
              </a:spcBef>
              <a:spcAft>
                <a:spcPts val="0"/>
              </a:spcAft>
              <a:buClr>
                <a:schemeClr val="dk1"/>
              </a:buClr>
              <a:buSzPts val="800"/>
              <a:buFont typeface="Arial" panose="020B0604020202020204" pitchFamily="34" charset="0"/>
              <a:buChar char="•"/>
            </a:pPr>
            <a:r>
              <a:rPr lang="de-DE" sz="800" dirty="0"/>
              <a:t>Hauptverband der Deutschen Bauindustrie e.V. (Hrsg.) (2022) Petra Kraus: Energieverbrauch im Baugewerbe. Berlin, 17.05.2022. Online: </a:t>
            </a:r>
            <a:r>
              <a:rPr lang="de-DE" sz="800" u="sng" dirty="0">
                <a:solidFill>
                  <a:schemeClr val="hlink"/>
                </a:solidFill>
                <a:hlinkClick r:id="rId3"/>
              </a:rPr>
              <a:t>https://www.bauindustrie.de/zahlen-fakten/bauwirtschaft-im-zahlenbild/energieverbrauch-im-baugewerbe</a:t>
            </a:r>
            <a:r>
              <a:rPr lang="de-DE" sz="800" dirty="0"/>
              <a:t>  </a:t>
            </a:r>
            <a:endParaRPr sz="800" dirty="0"/>
          </a:p>
          <a:p>
            <a:pPr marL="171450" lvl="0" indent="-171450" algn="l" rtl="0">
              <a:spcBef>
                <a:spcPts val="0"/>
              </a:spcBef>
              <a:spcAft>
                <a:spcPts val="0"/>
              </a:spcAft>
              <a:buClr>
                <a:schemeClr val="dk1"/>
              </a:buClr>
              <a:buSzPts val="800"/>
              <a:buFont typeface="Arial" panose="020B0604020202020204" pitchFamily="34" charset="0"/>
              <a:buChar char="•"/>
            </a:pPr>
            <a:r>
              <a:rPr lang="de-DE" sz="800" dirty="0"/>
              <a:t>UBA -Umweltbundesamt (2022b): Wie viel Energie wird für Bauen benötigt? Bauarbeiten - Verwendung Energie nach Energieträgern 2000 - 2018. Online: </a:t>
            </a:r>
            <a:r>
              <a:rPr lang="de-DE" sz="800" u="sng" dirty="0">
                <a:solidFill>
                  <a:schemeClr val="hlink"/>
                </a:solidFill>
                <a:hlinkClick r:id="rId4"/>
              </a:rPr>
              <a:t>https://www.umweltbundesamt.de/umweltatlas/bauen-wohnen/wirkungen-bauen/energieverbrauch-bauen/wie-viel-energie-wird-fuer-bauen-benoetigt</a:t>
            </a:r>
            <a:r>
              <a:rPr lang="de-DE" sz="800" dirty="0"/>
              <a:t> </a:t>
            </a:r>
            <a:endParaRPr sz="800" dirty="0"/>
          </a:p>
          <a:p>
            <a:pPr marL="171450" lvl="0" indent="-171450" algn="l" rtl="0">
              <a:spcBef>
                <a:spcPts val="0"/>
              </a:spcBef>
              <a:spcAft>
                <a:spcPts val="0"/>
              </a:spcAft>
              <a:buClr>
                <a:schemeClr val="dk1"/>
              </a:buClr>
              <a:buSzPts val="800"/>
              <a:buFont typeface="Arial" panose="020B0604020202020204" pitchFamily="34" charset="0"/>
              <a:buChar char="•"/>
            </a:pPr>
            <a:r>
              <a:rPr lang="de-DE" sz="800" dirty="0"/>
              <a:t>UBA-Umweltbundesamt  (Hrsg.) (2016): </a:t>
            </a:r>
            <a:r>
              <a:rPr lang="de-DE" sz="800" dirty="0" err="1"/>
              <a:t>Juhrich</a:t>
            </a:r>
            <a:r>
              <a:rPr lang="de-DE" sz="800" dirty="0"/>
              <a:t>, Kristina (2016): CO</a:t>
            </a:r>
            <a:r>
              <a:rPr lang="de-DE" sz="800" baseline="-25000" dirty="0"/>
              <a:t>2</a:t>
            </a:r>
            <a:r>
              <a:rPr lang="de-DE" sz="800" dirty="0"/>
              <a:t>-Emissionsfaktoren für fossile Brennstoffe Umweltbundesamt. Fachgebiet Emissionssituation (I 2.6) Dessau-Roßlau, Juni 2016. Online: </a:t>
            </a:r>
            <a:r>
              <a:rPr lang="de-DE" sz="800" u="sng" dirty="0">
                <a:solidFill>
                  <a:schemeClr val="hlink"/>
                </a:solidFill>
                <a:hlinkClick r:id="rId5"/>
              </a:rPr>
              <a:t>https://www.umweltbundesamt.de/sites/default/files/medien/1968/publikationen/co2-emissionsfaktoren_fur_fossile_brennstoffe_korrektur.pdf</a:t>
            </a:r>
            <a:r>
              <a:rPr lang="de-DE" sz="800" dirty="0"/>
              <a:t> </a:t>
            </a:r>
            <a:endParaRPr sz="800" dirty="0"/>
          </a:p>
        </p:txBody>
      </p:sp>
      <p:sp>
        <p:nvSpPr>
          <p:cNvPr id="215" name="Google Shape;215;g27b80a665ea_0_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563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9837b6ed7_0_83:notes"/>
          <p:cNvSpPr>
            <a:spLocks noGrp="1" noRot="1" noChangeAspect="1"/>
          </p:cNvSpPr>
          <p:nvPr>
            <p:ph type="sldImg" idx="2"/>
          </p:nvPr>
        </p:nvSpPr>
        <p:spPr>
          <a:xfrm>
            <a:off x="479425" y="3603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39837b6ed7_0_83:notes"/>
          <p:cNvSpPr txBox="1">
            <a:spLocks noGrp="1"/>
          </p:cNvSpPr>
          <p:nvPr>
            <p:ph type="body" idx="1"/>
          </p:nvPr>
        </p:nvSpPr>
        <p:spPr>
          <a:xfrm>
            <a:off x="311150" y="3897413"/>
            <a:ext cx="6480300" cy="5983486"/>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Clr>
                <a:schemeClr val="dk1"/>
              </a:buClr>
              <a:buSzPts val="1800"/>
              <a:buFont typeface="Arial"/>
              <a:buNone/>
            </a:pPr>
            <a:r>
              <a:rPr lang="de-DE" sz="1050" b="1" dirty="0"/>
              <a:t>Beschreibung</a:t>
            </a:r>
            <a:endParaRPr sz="1050" b="1" dirty="0"/>
          </a:p>
          <a:p>
            <a:pPr marL="0" lvl="0" indent="0" algn="l" rtl="0">
              <a:spcBef>
                <a:spcPts val="0"/>
              </a:spcBef>
              <a:spcAft>
                <a:spcPts val="0"/>
              </a:spcAft>
              <a:buSzPts val="1800"/>
              <a:buNone/>
            </a:pPr>
            <a:r>
              <a:rPr lang="de-DE" sz="1000" dirty="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a:t>
            </a:r>
            <a:r>
              <a:rPr lang="de-DE" sz="1000" dirty="0" err="1"/>
              <a:t>bbs</a:t>
            </a:r>
            <a:r>
              <a:rPr lang="de-DE" sz="1000" dirty="0"/>
              <a:t>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a:t>
            </a:r>
            <a:r>
              <a:rPr lang="de-DE" sz="1000" dirty="0" err="1"/>
              <a:t>Rezyklate</a:t>
            </a:r>
            <a:r>
              <a:rPr lang="de-DE" sz="1000" dirty="0"/>
              <a:t>. Daher sind selektive Rückbau- und Abbruchverfahren, bei denen die Baustofffraktionen bereits an der Abbruchstelle getrennt und Schadstoffe ausgeschleust werden, von zentraler Bedeutung. (UBA 2010). </a:t>
            </a:r>
            <a:endParaRPr sz="1000" dirty="0"/>
          </a:p>
          <a:p>
            <a:pPr marL="0" lvl="0" indent="0" algn="l" rtl="0">
              <a:spcBef>
                <a:spcPts val="0"/>
              </a:spcBef>
              <a:spcAft>
                <a:spcPts val="0"/>
              </a:spcAft>
              <a:buSzPts val="1800"/>
              <a:buNone/>
            </a:pPr>
            <a:r>
              <a:rPr lang="de-DE" sz="1000" dirty="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dirty="0"/>
          </a:p>
          <a:p>
            <a:pPr marL="0" lvl="0" indent="0" algn="l" rtl="0">
              <a:spcBef>
                <a:spcPts val="0"/>
              </a:spcBef>
              <a:spcAft>
                <a:spcPts val="0"/>
              </a:spcAft>
              <a:buSzPts val="1800"/>
              <a:buNone/>
            </a:pPr>
            <a:endParaRPr sz="1050" dirty="0"/>
          </a:p>
          <a:p>
            <a:pPr marL="0" lvl="0" indent="0" algn="l" rtl="0">
              <a:spcBef>
                <a:spcPts val="0"/>
              </a:spcBef>
              <a:spcAft>
                <a:spcPts val="0"/>
              </a:spcAft>
              <a:buClr>
                <a:schemeClr val="dk1"/>
              </a:buClr>
              <a:buSzPts val="1800"/>
              <a:buFont typeface="Arial"/>
              <a:buNone/>
            </a:pPr>
            <a:r>
              <a:rPr lang="de-DE" sz="1050" b="1" dirty="0"/>
              <a:t>Aufgabe</a:t>
            </a:r>
            <a:endParaRPr sz="1050" b="1" dirty="0"/>
          </a:p>
          <a:p>
            <a:pPr marL="0" lvl="0" indent="0" algn="l" rtl="0">
              <a:spcBef>
                <a:spcPts val="0"/>
              </a:spcBef>
              <a:spcAft>
                <a:spcPts val="0"/>
              </a:spcAft>
              <a:buNone/>
            </a:pPr>
            <a:r>
              <a:rPr lang="de-DE" sz="1050" dirty="0"/>
              <a:t>Recherchieren Sie</a:t>
            </a:r>
          </a:p>
          <a:p>
            <a:pPr marL="171450" lvl="0" indent="-171450" algn="l" rtl="0">
              <a:spcBef>
                <a:spcPts val="0"/>
              </a:spcBef>
              <a:spcAft>
                <a:spcPts val="0"/>
              </a:spcAft>
              <a:buFont typeface="Arial" panose="020B0604020202020204" pitchFamily="34" charset="0"/>
              <a:buChar char="•"/>
            </a:pPr>
            <a:r>
              <a:rPr lang="de-DE" sz="1050" dirty="0"/>
              <a:t>welche Bauabfälle fallen auf der Baustelle an?</a:t>
            </a:r>
          </a:p>
          <a:p>
            <a:pPr marL="171450" lvl="0" indent="-171450" algn="l" rtl="0">
              <a:spcBef>
                <a:spcPts val="0"/>
              </a:spcBef>
              <a:spcAft>
                <a:spcPts val="0"/>
              </a:spcAft>
              <a:buFont typeface="Arial" panose="020B0604020202020204" pitchFamily="34" charset="0"/>
              <a:buChar char="•"/>
            </a:pPr>
            <a:r>
              <a:rPr lang="de-DE" sz="1050" dirty="0"/>
              <a:t>In welchen Mengen fallen sie an?</a:t>
            </a:r>
          </a:p>
          <a:p>
            <a:pPr marL="171450" lvl="0" indent="-171450" algn="l" rtl="0">
              <a:spcBef>
                <a:spcPts val="0"/>
              </a:spcBef>
              <a:spcAft>
                <a:spcPts val="0"/>
              </a:spcAft>
              <a:buFont typeface="Arial" panose="020B0604020202020204" pitchFamily="34" charset="0"/>
              <a:buChar char="•"/>
            </a:pPr>
            <a:r>
              <a:rPr lang="de-DE" sz="1050" dirty="0"/>
              <a:t>Wo bleiben die anfallenden Bauabfälle?</a:t>
            </a:r>
            <a:endParaRPr sz="1050" dirty="0"/>
          </a:p>
          <a:p>
            <a:pPr marL="0" lvl="0" indent="0" algn="l" rtl="0">
              <a:spcBef>
                <a:spcPts val="0"/>
              </a:spcBef>
              <a:spcAft>
                <a:spcPts val="0"/>
              </a:spcAft>
              <a:buSzPts val="1800"/>
              <a:buNone/>
            </a:pPr>
            <a:endParaRPr sz="1050" dirty="0"/>
          </a:p>
          <a:p>
            <a:pPr marL="0" lvl="0" indent="0" algn="l" rtl="0">
              <a:spcBef>
                <a:spcPts val="0"/>
              </a:spcBef>
              <a:spcAft>
                <a:spcPts val="0"/>
              </a:spcAft>
              <a:buSzPts val="900"/>
              <a:buNone/>
            </a:pPr>
            <a:r>
              <a:rPr lang="de-DE" sz="900" b="1" dirty="0"/>
              <a:t>Quellen:</a:t>
            </a:r>
            <a:endParaRPr sz="900" b="1" dirty="0"/>
          </a:p>
          <a:p>
            <a:pPr marL="171450" lvl="0" indent="-171450" algn="l" rtl="0">
              <a:spcBef>
                <a:spcPts val="0"/>
              </a:spcBef>
              <a:spcAft>
                <a:spcPts val="0"/>
              </a:spcAft>
              <a:buClr>
                <a:schemeClr val="dk1"/>
              </a:buClr>
              <a:buSzPts val="800"/>
              <a:buFont typeface="Arial" panose="020B0604020202020204" pitchFamily="34" charset="0"/>
              <a:buChar char="•"/>
            </a:pPr>
            <a:r>
              <a:rPr lang="de-DE" sz="800" dirty="0"/>
              <a:t>DESTATIS-Statistisches Bundesamt (2022b): Abfallbilanz 2020. Online: </a:t>
            </a:r>
            <a:r>
              <a:rPr lang="de-DE" sz="800" u="sng" dirty="0">
                <a:solidFill>
                  <a:schemeClr val="hlink"/>
                </a:solidFill>
                <a:hlinkClick r:id="rId3"/>
              </a:rPr>
              <a:t>https://www.destatis.de/DE/Themen/Gesellschaft-Umwelt/Umwelt/Abfallwirtschaft/Publikationen/Downloads-Abfallwirtschaft/abfallbilanz-pdf-5321001.pdf?__blob=publicationFile</a:t>
            </a:r>
            <a:r>
              <a:rPr lang="de-DE" sz="800" dirty="0"/>
              <a:t> </a:t>
            </a:r>
            <a:endParaRPr sz="800" dirty="0"/>
          </a:p>
          <a:p>
            <a:pPr marL="171450" lvl="0" indent="-171450" algn="l" rtl="0">
              <a:spcBef>
                <a:spcPts val="0"/>
              </a:spcBef>
              <a:spcAft>
                <a:spcPts val="0"/>
              </a:spcAft>
              <a:buClr>
                <a:schemeClr val="dk1"/>
              </a:buClr>
              <a:buSzPts val="800"/>
              <a:buFont typeface="Arial" panose="020B0604020202020204" pitchFamily="34" charset="0"/>
              <a:buChar char="•"/>
            </a:pPr>
            <a:r>
              <a:rPr lang="de-DE" sz="800" dirty="0"/>
              <a:t>UBA (2010): Georg Schiller, Clemens </a:t>
            </a:r>
            <a:r>
              <a:rPr lang="de-DE" sz="800" dirty="0" err="1"/>
              <a:t>Deilmann</a:t>
            </a:r>
            <a:r>
              <a:rPr lang="de-DE" sz="800" dirty="0"/>
              <a:t>, Karin </a:t>
            </a:r>
            <a:r>
              <a:rPr lang="de-DE" sz="800" dirty="0" err="1"/>
              <a:t>Gruhler</a:t>
            </a:r>
            <a:r>
              <a:rPr lang="de-DE" sz="800" dirty="0"/>
              <a:t>,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800" u="sng" dirty="0">
                <a:solidFill>
                  <a:schemeClr val="hlink"/>
                </a:solidFill>
                <a:hlinkClick r:id="rId4"/>
              </a:rPr>
              <a:t>https://www.umweltbundesamt.de/sites/default/files/medien/publikation/long/4040.pdf</a:t>
            </a:r>
            <a:r>
              <a:rPr lang="de-DE" sz="800" dirty="0"/>
              <a:t> </a:t>
            </a:r>
            <a:endParaRPr sz="800" dirty="0"/>
          </a:p>
          <a:p>
            <a:pPr marL="171450" lvl="0" indent="-171450" algn="l" rtl="0">
              <a:spcBef>
                <a:spcPts val="0"/>
              </a:spcBef>
              <a:spcAft>
                <a:spcPts val="0"/>
              </a:spcAft>
              <a:buClr>
                <a:schemeClr val="dk1"/>
              </a:buClr>
              <a:buSzPts val="800"/>
              <a:buFont typeface="Arial" panose="020B0604020202020204" pitchFamily="34" charset="0"/>
              <a:buChar char="•"/>
            </a:pPr>
            <a:r>
              <a:rPr lang="de-DE" sz="800" dirty="0" err="1"/>
              <a:t>bbs</a:t>
            </a:r>
            <a:r>
              <a:rPr lang="de-DE" sz="800" dirty="0"/>
              <a:t> (2021b): Initiative Kreislaufwirtschaft Bau Bundesverband Baustoffe–Steine und Erden (Hrsg.)(2021): Mineralische Bauabfälle. Monitoring 2018 - Bericht zum Aufkommen und zum Verbleib mineralischer Bauabfälle. Online: </a:t>
            </a:r>
            <a:r>
              <a:rPr lang="de-DE" sz="800" u="sng" dirty="0">
                <a:solidFill>
                  <a:schemeClr val="hlink"/>
                </a:solidFill>
                <a:hlinkClick r:id="rId5"/>
              </a:rPr>
              <a:t>https://kreislaufwirtschaft-bau.de/Download/Bericht-12.pdf</a:t>
            </a:r>
            <a:r>
              <a:rPr lang="de-DE" sz="800" dirty="0"/>
              <a:t> </a:t>
            </a:r>
            <a:endParaRPr sz="800"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a:p>
            <a:pPr marL="0" lvl="0" indent="0" algn="l" rtl="0">
              <a:spcBef>
                <a:spcPts val="0"/>
              </a:spcBef>
              <a:spcAft>
                <a:spcPts val="0"/>
              </a:spcAft>
              <a:buSzPts val="1800"/>
              <a:buNone/>
            </a:pPr>
            <a:endParaRPr sz="1050" dirty="0"/>
          </a:p>
          <a:p>
            <a:pPr marL="0" lvl="0" indent="0" algn="l" rtl="0">
              <a:spcBef>
                <a:spcPts val="0"/>
              </a:spcBef>
              <a:spcAft>
                <a:spcPts val="0"/>
              </a:spcAft>
              <a:buSzPts val="1800"/>
              <a:buNone/>
            </a:pPr>
            <a:endParaRPr sz="1050" dirty="0"/>
          </a:p>
          <a:p>
            <a:pPr marL="0" lvl="0" indent="0" algn="l" rtl="0">
              <a:spcBef>
                <a:spcPts val="0"/>
              </a:spcBef>
              <a:spcAft>
                <a:spcPts val="0"/>
              </a:spcAft>
              <a:buSzPts val="1800"/>
              <a:buNone/>
            </a:pPr>
            <a:endParaRPr sz="1050" dirty="0"/>
          </a:p>
          <a:p>
            <a:pPr marL="0" lvl="0" indent="0" algn="l" rtl="0">
              <a:spcBef>
                <a:spcPts val="0"/>
              </a:spcBef>
              <a:spcAft>
                <a:spcPts val="0"/>
              </a:spcAft>
              <a:buSzPts val="1800"/>
              <a:buNone/>
            </a:pPr>
            <a:endParaRPr sz="1050" dirty="0"/>
          </a:p>
          <a:p>
            <a:pPr marL="0" lvl="0" indent="0" algn="l" rtl="0">
              <a:spcBef>
                <a:spcPts val="0"/>
              </a:spcBef>
              <a:spcAft>
                <a:spcPts val="0"/>
              </a:spcAft>
              <a:buClr>
                <a:schemeClr val="dk1"/>
              </a:buClr>
              <a:buSzPts val="1800"/>
              <a:buFont typeface="Arial"/>
              <a:buNone/>
            </a:pPr>
            <a:endParaRPr sz="800" dirty="0"/>
          </a:p>
        </p:txBody>
      </p:sp>
      <p:sp>
        <p:nvSpPr>
          <p:cNvPr id="228" name="Google Shape;228;g239837b6ed7_0_8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066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7d927d5bb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27d927d5bbc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dirty="0"/>
              <a:t>Die Projektagentur Berufliche Bildung für nachhaltige Entwicklung (PA-BBNE) des Partnernetzwerkes Berufliche Bildung am IZT wurde vom BMBF Bundesministerium für Bildung und Forschung unter dem Förderkennzeichen 01JO2204 </a:t>
            </a:r>
            <a:r>
              <a:rPr lang="de-DE" sz="1100" dirty="0" err="1"/>
              <a:t>gefördert.Im</a:t>
            </a:r>
            <a:r>
              <a:rPr lang="de-DE" sz="1100" dirty="0"/>
              <a:t>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100" dirty="0"/>
          </a:p>
          <a:p>
            <a:pPr marL="457200" lvl="0" indent="-317500" algn="l" rtl="0">
              <a:lnSpc>
                <a:spcPct val="100000"/>
              </a:lnSpc>
              <a:spcBef>
                <a:spcPts val="0"/>
              </a:spcBef>
              <a:spcAft>
                <a:spcPts val="0"/>
              </a:spcAft>
              <a:buSzPts val="1400"/>
              <a:buChar char="●"/>
            </a:pPr>
            <a:r>
              <a:rPr lang="de-DE" sz="1100" dirty="0"/>
              <a:t>BBNE-Impulspapier (IP): Betrachtung der Schnittstellen von Ausbildungsordnung in dem jeweiligen Berufsbild, Rahmenlehrplan und den Herausforderungen der Nachhaltigkeit in Anlehnung an die SDGs der Agenda 2030; Zielkonflikte und Aufgabenstellungen</a:t>
            </a:r>
            <a:endParaRPr sz="1100" dirty="0"/>
          </a:p>
          <a:p>
            <a:pPr marL="457200" lvl="0" indent="-317500" algn="l" rtl="0">
              <a:lnSpc>
                <a:spcPct val="100000"/>
              </a:lnSpc>
              <a:spcBef>
                <a:spcPts val="0"/>
              </a:spcBef>
              <a:spcAft>
                <a:spcPts val="0"/>
              </a:spcAft>
              <a:buSzPts val="1400"/>
              <a:buChar char="●"/>
            </a:pPr>
            <a:r>
              <a:rPr lang="de-DE" sz="1100" dirty="0"/>
              <a:t>BBBNE-Hintergrundmaterial (HGM): 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a:t>
            </a:r>
            <a:r>
              <a:rPr lang="de-DE" sz="1100" dirty="0" err="1"/>
              <a:t>SDG’s</a:t>
            </a:r>
            <a:endParaRPr sz="1100" dirty="0"/>
          </a:p>
          <a:p>
            <a:pPr marL="457200" lvl="0" indent="-317500" algn="l" rtl="0">
              <a:lnSpc>
                <a:spcPct val="100000"/>
              </a:lnSpc>
              <a:spcBef>
                <a:spcPts val="0"/>
              </a:spcBef>
              <a:spcAft>
                <a:spcPts val="0"/>
              </a:spcAft>
              <a:buSzPts val="1400"/>
              <a:buChar char="●"/>
            </a:pPr>
            <a:r>
              <a:rPr lang="de-DE" sz="1100" dirty="0"/>
              <a:t>BBNE-Foliensammlung (FS): Folien mit wichtigen Zielkonflikten für das betrachtete Berufsbild, dargestellt mit Hilfe von Grafiken, Bildern und Smart Arts , die Anlass zur Diskussion der spezifischen Herausforderungen der Nachhaltigkeit bieten.</a:t>
            </a:r>
            <a:endParaRPr sz="1100" dirty="0"/>
          </a:p>
          <a:p>
            <a:pPr marL="457200" lvl="0" indent="-317500" algn="l" rtl="0">
              <a:lnSpc>
                <a:spcPct val="100000"/>
              </a:lnSpc>
              <a:spcBef>
                <a:spcPts val="0"/>
              </a:spcBef>
              <a:spcAft>
                <a:spcPts val="0"/>
              </a:spcAft>
              <a:buSzPts val="1400"/>
              <a:buChar char="●"/>
            </a:pPr>
            <a:r>
              <a:rPr lang="de-DE" sz="1100" dirty="0"/>
              <a:t>BBNE-Handreichung (HR): Foliensammlung mit einem Notiztext für das jeweilige Berufsbild, der Notiztext erläutert die Inhalte der Folie; diese Handreichung kann als Unterrichtsmaterial für Berufsschüler und Berufsschülerinnen und auch für Auszubildende genutzt werden.</a:t>
            </a:r>
            <a:endParaRPr sz="1100" dirty="0"/>
          </a:p>
          <a:p>
            <a:pPr marL="457200" lvl="0" indent="-317500" algn="l" rtl="0">
              <a:lnSpc>
                <a:spcPct val="100000"/>
              </a:lnSpc>
              <a:spcBef>
                <a:spcPts val="0"/>
              </a:spcBef>
              <a:spcAft>
                <a:spcPts val="0"/>
              </a:spcAft>
              <a:buSzPts val="1400"/>
              <a:buChar char="●"/>
            </a:pPr>
            <a:r>
              <a:rPr lang="de-DE" sz="1100" dirty="0"/>
              <a:t>BBNE-Begleitmaterialien (BGM): Dies Materialien geben Informationen zu den Themen Kompetenzen, Zielkonflikte und Widersprüche, das SDG 8 und die soziale Dimension der Nachhaltigkeit sowie eine Perspektive der Zukunftsforschung auf die berufliche Bildung (Postkarten aus der Zukunft”.</a:t>
            </a:r>
            <a:endParaRPr sz="1100" dirty="0"/>
          </a:p>
          <a:p>
            <a:pPr marL="0" lvl="0" indent="0" algn="l" rtl="0">
              <a:lnSpc>
                <a:spcPct val="100000"/>
              </a:lnSpc>
              <a:spcBef>
                <a:spcPts val="1000"/>
              </a:spcBef>
              <a:spcAft>
                <a:spcPts val="0"/>
              </a:spcAft>
              <a:buSzPts val="1400"/>
              <a:buNone/>
            </a:pPr>
            <a:r>
              <a:rPr lang="de-DE" sz="1100" dirty="0"/>
              <a:t>Primäre Zielgruppen sind Lehrkräfte an Berufsschulen und deren Berufsschülerinnen sowie Ausbildende und ihre Auszubildenden in den Betrieben. Sekundäre Zielgruppen sind Umweltbildner*innen, Wissenschaftler*innen der Berufsbildung, </a:t>
            </a:r>
            <a:r>
              <a:rPr lang="de-DE" sz="1100" dirty="0" err="1"/>
              <a:t>Pädagog</a:t>
            </a:r>
            <a:r>
              <a:rPr lang="de-DE" sz="1100" dirty="0"/>
              <a:t>*innen sowie Institutionen der beruflichen Bildung. Die Materialien wurden als OER-Materialien entwickelt und stehen als Download unter www.pa-bbne.de zur Verfügung.</a:t>
            </a:r>
            <a:endParaRPr sz="1100" dirty="0"/>
          </a:p>
        </p:txBody>
      </p:sp>
      <p:sp>
        <p:nvSpPr>
          <p:cNvPr id="567" name="Google Shape;567;g27d927d5bb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extLst>
      <p:ext uri="{BB962C8B-B14F-4D97-AF65-F5344CB8AC3E}">
        <p14:creationId xmlns:p14="http://schemas.microsoft.com/office/powerpoint/2010/main" val="318057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479425" y="360363"/>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311149" y="4096894"/>
            <a:ext cx="6480175" cy="559405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lang="de-DE" sz="1200" baseline="-25000" dirty="0"/>
              <a:t>2</a:t>
            </a:r>
            <a:r>
              <a:rPr lang="de-DE" sz="1200" dirty="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a:t>
            </a:r>
            <a:r>
              <a:rPr lang="de-DE" sz="1200" dirty="0" err="1"/>
              <a:t>Fernbus</a:t>
            </a:r>
            <a:r>
              <a:rPr lang="de-DE" sz="1200" dirty="0"/>
              <a:t>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900" b="1" dirty="0"/>
              <a:t>Quellen:</a:t>
            </a:r>
            <a:endParaRPr sz="900" b="1" dirty="0"/>
          </a:p>
          <a:p>
            <a:pPr marL="171450" lvl="0" indent="-171450" algn="l" rtl="0">
              <a:lnSpc>
                <a:spcPct val="100000"/>
              </a:lnSpc>
              <a:spcBef>
                <a:spcPts val="0"/>
              </a:spcBef>
              <a:spcAft>
                <a:spcPts val="0"/>
              </a:spcAft>
              <a:buClr>
                <a:schemeClr val="dk1"/>
              </a:buClr>
              <a:buSzPts val="1100"/>
              <a:buChar char="•"/>
            </a:pPr>
            <a:r>
              <a:rPr lang="de-DE" sz="900" dirty="0"/>
              <a:t>Umweltbundesamt 2021: Konsum und Umwelt: Zentrale Handlungsfelder. Online:</a:t>
            </a:r>
            <a:r>
              <a:rPr lang="de-DE" sz="900" dirty="0">
                <a:solidFill>
                  <a:schemeClr val="hlink"/>
                </a:solidFill>
                <a:uFill>
                  <a:noFill/>
                </a:uFill>
                <a:hlinkClick r:id="rId3"/>
              </a:rPr>
              <a:t> </a:t>
            </a:r>
            <a:r>
              <a:rPr lang="de-DE" sz="900" u="sng" dirty="0">
                <a:solidFill>
                  <a:srgbClr val="0563C1"/>
                </a:solidFill>
                <a:hlinkClick r:id="rId3">
                  <a:extLst>
                    <a:ext uri="{A12FA001-AC4F-418D-AE19-62706E023703}">
                      <ahyp:hlinkClr xmlns:ahyp="http://schemas.microsoft.com/office/drawing/2018/hyperlinkcolor" xmlns="" val="tx"/>
                    </a:ext>
                  </a:extLst>
                </a:hlinkClick>
              </a:rPr>
              <a:t>https://www.umweltbundesamt.de/themen/wirtschaft-konsum/konsum-umwelt-zentrale-handlungsfelder#bedarfsfelder</a:t>
            </a:r>
            <a:endParaRPr dirty="0"/>
          </a:p>
        </p:txBody>
      </p:sp>
      <p:sp>
        <p:nvSpPr>
          <p:cNvPr id="89" name="Google Shape;8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74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6dae9e7bab_0_777: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2;g26da99438ff_0_830:notes">
            <a:extLst>
              <a:ext uri="{FF2B5EF4-FFF2-40B4-BE49-F238E27FC236}">
                <a16:creationId xmlns:a16="http://schemas.microsoft.com/office/drawing/2014/main" xmlns="" id="{BCFE8352-43C5-4540-BFB2-61B0BFBAD2EE}"/>
              </a:ext>
            </a:extLst>
          </p:cNvPr>
          <p:cNvSpPr txBox="1">
            <a:spLocks noGrp="1"/>
          </p:cNvSpPr>
          <p:nvPr>
            <p:ph type="body" idx="1"/>
          </p:nvPr>
        </p:nvSpPr>
        <p:spPr>
          <a:xfrm>
            <a:off x="479425" y="3924000"/>
            <a:ext cx="6145213" cy="5131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 </a:t>
            </a:r>
            <a:endParaRPr dirty="0"/>
          </a:p>
          <a:p>
            <a:pPr marL="0" lvl="0" indent="0" algn="l" rtl="0">
              <a:lnSpc>
                <a:spcPct val="100000"/>
              </a:lnSpc>
              <a:spcBef>
                <a:spcPts val="0"/>
              </a:spcBef>
              <a:spcAft>
                <a:spcPts val="0"/>
              </a:spcAft>
              <a:buClr>
                <a:schemeClr val="dk1"/>
              </a:buClr>
              <a:buSzPts val="1100"/>
              <a:buFont typeface="Arial"/>
              <a:buNone/>
            </a:pPr>
            <a:r>
              <a:rPr lang="de-DE" dirty="0"/>
              <a:t>Nachhaltige Ressourcennutzung. Earth Overshoot Day. Der Earth Overshoot Day markiert den Tag, an dem die Menschheit alle natürlichen Ressourcen, die die Erde innerhalb eines Jahres zur Verfügung stellen kann, aufgebraucht hat.</a:t>
            </a:r>
            <a:endParaRPr dirty="0"/>
          </a:p>
          <a:p>
            <a:pPr marL="0" lvl="0" indent="0" algn="l" rtl="0">
              <a:lnSpc>
                <a:spcPct val="100000"/>
              </a:lnSpc>
              <a:spcBef>
                <a:spcPts val="0"/>
              </a:spcBef>
              <a:spcAft>
                <a:spcPts val="0"/>
              </a:spcAft>
              <a:buSzPts val="1400"/>
              <a:buNone/>
            </a:pPr>
            <a:r>
              <a:rPr lang="de-DE" dirty="0"/>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dirty="0"/>
          </a:p>
          <a:p>
            <a:pPr marL="0" lvl="0" indent="0" algn="l" rtl="0">
              <a:lnSpc>
                <a:spcPct val="100000"/>
              </a:lnSpc>
              <a:spcBef>
                <a:spcPts val="0"/>
              </a:spcBef>
              <a:spcAft>
                <a:spcPts val="0"/>
              </a:spcAft>
              <a:buSzPts val="1400"/>
              <a:buNone/>
            </a:pPr>
            <a:r>
              <a:rPr lang="de-DE" dirty="0"/>
              <a:t>German Overshoot Day</a:t>
            </a:r>
            <a:endParaRPr dirty="0"/>
          </a:p>
          <a:p>
            <a:pPr marL="0" lvl="0" indent="0" algn="l" rtl="0">
              <a:lnSpc>
                <a:spcPct val="100000"/>
              </a:lnSpc>
              <a:spcBef>
                <a:spcPts val="0"/>
              </a:spcBef>
              <a:spcAft>
                <a:spcPts val="0"/>
              </a:spcAft>
              <a:buSzPts val="1400"/>
              <a:buNone/>
            </a:pPr>
            <a:r>
              <a:rPr lang="de-DE" dirty="0"/>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Erklären Sie was der Earth Overshoot Day ist.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Earth Overshoot Day im Jahr 2023?</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German  Overshoot Day im Jahr 2023?</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Quelle: Earth </a:t>
            </a:r>
            <a:r>
              <a:rPr lang="de-DE" dirty="0" err="1"/>
              <a:t>overshoot</a:t>
            </a:r>
            <a:r>
              <a:rPr lang="de-DE" dirty="0"/>
              <a:t> </a:t>
            </a:r>
            <a:r>
              <a:rPr lang="de-DE" dirty="0" err="1"/>
              <a:t>day</a:t>
            </a:r>
            <a:r>
              <a:rPr lang="de-DE" dirty="0"/>
              <a:t> (2023): Earth Overshoot Day (Hrsg.): Country Overshoot Days. Global Footprint Network. CH-Geneva. Online: https://www.overshootday.org/newsroom/press-release-german-overshoot-day-2023-de/</a:t>
            </a:r>
            <a:endParaRPr dirty="0"/>
          </a:p>
        </p:txBody>
      </p:sp>
      <p:sp>
        <p:nvSpPr>
          <p:cNvPr id="3" name="Google Shape;77;p38:notes">
            <a:extLst>
              <a:ext uri="{FF2B5EF4-FFF2-40B4-BE49-F238E27FC236}">
                <a16:creationId xmlns:a16="http://schemas.microsoft.com/office/drawing/2014/main" xmlns="" id="{B70DEC9B-0AD3-28B3-EE56-524861CE3B06}"/>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25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dae9e7bab_0_358: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5;g26805bd2549_0_95:notes">
            <a:extLst>
              <a:ext uri="{FF2B5EF4-FFF2-40B4-BE49-F238E27FC236}">
                <a16:creationId xmlns:a16="http://schemas.microsoft.com/office/drawing/2014/main" xmlns="" id="{13163E61-1562-41BF-B6E5-1A4C9F5802E0}"/>
              </a:ext>
            </a:extLst>
          </p:cNvPr>
          <p:cNvSpPr txBox="1">
            <a:spLocks noGrp="1"/>
          </p:cNvSpPr>
          <p:nvPr>
            <p:ph type="body" idx="1"/>
          </p:nvPr>
        </p:nvSpPr>
        <p:spPr>
          <a:xfrm>
            <a:off x="479425" y="3924000"/>
            <a:ext cx="6144399" cy="57514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None/>
            </a:pPr>
            <a:r>
              <a:rPr lang="de-DE" dirty="0"/>
              <a:t>Ökologische Nachhaltigkeit des Bau- und Immobiliensektors. Zentrale Indikatoren des ökologischen Fußabdrucks des Bau- und Immobiliensektors</a:t>
            </a:r>
          </a:p>
          <a:p>
            <a:pPr marL="0" lvl="0" indent="0" algn="l" rtl="0">
              <a:lnSpc>
                <a:spcPct val="100000"/>
              </a:lnSpc>
              <a:spcBef>
                <a:spcPts val="0"/>
              </a:spcBef>
              <a:spcAft>
                <a:spcPts val="0"/>
              </a:spcAft>
              <a:buClr>
                <a:schemeClr val="dk1"/>
              </a:buClr>
              <a:buSzPts val="1800"/>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Für wieviel % der Treibhausgas-Emissionen ist die Baubranche verantwortlich?</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globalen Ressourcen werden durch die gebaute Umwelt verbraucht?</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Flächenveränderungen in Deutschland  entstehen durch die Baubranche?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des Abfallaufkommens in Deutschland sind Bau- und Abbruchabfälle?</a:t>
            </a:r>
            <a:endParaRPr dirty="0"/>
          </a:p>
          <a:p>
            <a:pPr marL="0" lvl="0" indent="0" algn="l" rtl="0">
              <a:lnSpc>
                <a:spcPct val="100000"/>
              </a:lnSpc>
              <a:spcBef>
                <a:spcPts val="0"/>
              </a:spcBef>
              <a:spcAft>
                <a:spcPts val="0"/>
              </a:spcAft>
              <a:buSzPts val="1400"/>
              <a:buNone/>
            </a:pPr>
            <a:r>
              <a:rPr lang="de-DE" dirty="0"/>
              <a:t>=&gt; 40% der Treibhausgase in Deutschland werden direkt oder indirekt durch die Baubrache freigesetzt (BBSR 2020)</a:t>
            </a:r>
            <a:endParaRPr dirty="0"/>
          </a:p>
          <a:p>
            <a:pPr marL="0" lvl="0" indent="0" algn="l" rtl="0">
              <a:lnSpc>
                <a:spcPct val="100000"/>
              </a:lnSpc>
              <a:spcBef>
                <a:spcPts val="0"/>
              </a:spcBef>
              <a:spcAft>
                <a:spcPts val="0"/>
              </a:spcAft>
              <a:buSzPts val="1400"/>
              <a:buNone/>
            </a:pPr>
            <a:r>
              <a:rPr lang="de-DE" dirty="0"/>
              <a:t>=&gt; 70% der Flächenveränderungen in Deutschland entstehen durch die Baubranche (DtST2021)</a:t>
            </a:r>
            <a:endParaRPr dirty="0"/>
          </a:p>
          <a:p>
            <a:pPr marL="0" lvl="0" indent="0" algn="l" rtl="0">
              <a:lnSpc>
                <a:spcPct val="100000"/>
              </a:lnSpc>
              <a:spcBef>
                <a:spcPts val="0"/>
              </a:spcBef>
              <a:spcAft>
                <a:spcPts val="0"/>
              </a:spcAft>
              <a:buClr>
                <a:schemeClr val="dk1"/>
              </a:buClr>
              <a:buSzPts val="1100"/>
              <a:buFont typeface="Arial"/>
              <a:buNone/>
            </a:pPr>
            <a:r>
              <a:rPr lang="de-DE" dirty="0"/>
              <a:t>=&gt; 1/3 der globalen Ressourcen werden durch die gebaute Umwelt verbraucht (GAfBC2019)</a:t>
            </a:r>
            <a:endParaRPr dirty="0"/>
          </a:p>
          <a:p>
            <a:pPr marL="0" lvl="0" indent="0" algn="l" rtl="0">
              <a:lnSpc>
                <a:spcPct val="100000"/>
              </a:lnSpc>
              <a:spcBef>
                <a:spcPts val="0"/>
              </a:spcBef>
              <a:spcAft>
                <a:spcPts val="0"/>
              </a:spcAft>
              <a:buSzPts val="1400"/>
              <a:buNone/>
            </a:pPr>
            <a:r>
              <a:rPr lang="de-DE" dirty="0"/>
              <a:t>=&gt; 55% des Abfallaufkommens in Deutschland wird durch Bau- und Abbruchabfälle verursacht  (</a:t>
            </a:r>
            <a:r>
              <a:rPr lang="de-DE" dirty="0" err="1"/>
              <a:t>Desatis</a:t>
            </a:r>
            <a:r>
              <a:rPr lang="de-DE" dirty="0"/>
              <a:t> 2022) </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a:t>
            </a:r>
            <a:endParaRPr b="1"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dirty="0">
                <a:solidFill>
                  <a:schemeClr val="hlink"/>
                </a:solidFill>
                <a:hlinkClick r:id="rId3"/>
              </a:rPr>
              <a:t>https://www.bbsr.bund.de/BBSR/DE/veroeffentlichungen/bbsr-online/2020/bbsr-online-17-2020-dl.pdf?__blob=publicationFile&amp;v=3</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DtST</a:t>
            </a:r>
            <a:r>
              <a:rPr lang="de-DE" sz="1100" dirty="0"/>
              <a:t> 2021: Deutscher Städtetag, 2021 (Hrsg.): Nachhaltiges und suffizientes Bauen in den Städten. Online: </a:t>
            </a:r>
            <a:r>
              <a:rPr lang="de-DE" sz="1100" u="sng" dirty="0">
                <a:solidFill>
                  <a:schemeClr val="hlink"/>
                </a:solidFill>
                <a:hlinkClick r:id="rId4"/>
              </a:rPr>
              <a:t>http://dpaq.de/fO8Dt</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Desatis</a:t>
            </a:r>
            <a:r>
              <a:rPr lang="de-DE" sz="1100" dirty="0"/>
              <a:t> 2022:  Statistisches Bundesamt (Hrsg.): Abfallaufkommen 2019. Online: </a:t>
            </a:r>
            <a:r>
              <a:rPr lang="de-DE" sz="1100" u="sng" dirty="0">
                <a:solidFill>
                  <a:schemeClr val="hlink"/>
                </a:solidFill>
                <a:hlinkClick r:id="rId5"/>
              </a:rPr>
              <a:t>https://www.destatis.de/DE/Themen/Gesellschaft-Umwelt/Umwelt/Abfallwirtschaft/_inhalt.html</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GAfBC</a:t>
            </a:r>
            <a:r>
              <a:rPr lang="de-DE" sz="1100" dirty="0"/>
              <a:t> 2019: Global Alliance </a:t>
            </a:r>
            <a:r>
              <a:rPr lang="de-DE" sz="1100" dirty="0" err="1"/>
              <a:t>for</a:t>
            </a:r>
            <a:r>
              <a:rPr lang="de-DE" sz="1100" dirty="0"/>
              <a:t> Buildings and Construction (2019): Global Status Report </a:t>
            </a:r>
            <a:r>
              <a:rPr lang="de-DE" sz="1100" dirty="0" err="1"/>
              <a:t>for</a:t>
            </a:r>
            <a:r>
              <a:rPr lang="de-DE" sz="1100" dirty="0"/>
              <a:t> Buildings and Construction. Online: https://globalabc.org/sites/default/files/2020-03/GSR2019.pdf</a:t>
            </a:r>
            <a:endParaRPr sz="1100" dirty="0"/>
          </a:p>
        </p:txBody>
      </p:sp>
      <p:sp>
        <p:nvSpPr>
          <p:cNvPr id="2" name="Google Shape;77;p38:notes">
            <a:extLst>
              <a:ext uri="{FF2B5EF4-FFF2-40B4-BE49-F238E27FC236}">
                <a16:creationId xmlns:a16="http://schemas.microsoft.com/office/drawing/2014/main" xmlns="" id="{87A40D88-056C-C2D3-8092-CBA56F666BD0}"/>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671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a9b7458ce_0_31:notes"/>
          <p:cNvSpPr>
            <a:spLocks noGrp="1" noRot="1" noChangeAspect="1"/>
          </p:cNvSpPr>
          <p:nvPr>
            <p:ph type="sldImg" idx="2"/>
          </p:nvPr>
        </p:nvSpPr>
        <p:spPr>
          <a:xfrm>
            <a:off x="479425" y="3603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14a9b7458ce_0_31:notes"/>
          <p:cNvSpPr txBox="1">
            <a:spLocks noGrp="1"/>
          </p:cNvSpPr>
          <p:nvPr>
            <p:ph type="body" idx="1"/>
          </p:nvPr>
        </p:nvSpPr>
        <p:spPr>
          <a:xfrm>
            <a:off x="311149" y="4032752"/>
            <a:ext cx="6480175" cy="596648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050" b="1" dirty="0"/>
              <a:t>Definition “CO2-Äquivalente”</a:t>
            </a:r>
            <a:endParaRPr sz="1050" b="1" dirty="0"/>
          </a:p>
          <a:p>
            <a:pPr marL="0" lvl="0" indent="0">
              <a:buClr>
                <a:schemeClr val="dk1"/>
              </a:buClr>
              <a:buSzPts val="1100"/>
            </a:pPr>
            <a:r>
              <a:rPr lang="de-DE" sz="1000" dirty="0"/>
              <a:t>Die verschiedenen Treibhausgase (THG), z.B. Kohlenstoffdioxid (CO2), Methan (CH4), Lachgas (N2O), </a:t>
            </a:r>
            <a:r>
              <a:rPr lang="de-DE" sz="1000" dirty="0" err="1"/>
              <a:t>Schwefelhexafluorid</a:t>
            </a:r>
            <a:r>
              <a:rPr lang="de-DE" sz="1000" dirty="0"/>
              <a:t> (SF6) haben eine unterschiedlich starke Treibhauswirkung. Zur Vereinfachung wird die Stärke ihrer Wirkung wird in Bezug gesetzt zur Wirkung von Kohlenstoffdioxid (CO2). So hat Methan eine ca. 25-fach stärkere Treibhausgaswirkung als CO</a:t>
            </a:r>
            <a:r>
              <a:rPr lang="de-DE" sz="1000" baseline="-25000" dirty="0"/>
              <a:t>2</a:t>
            </a:r>
            <a:r>
              <a:rPr lang="de-DE" sz="1000" dirty="0"/>
              <a:t>, abgekürzt “25 CO2</a:t>
            </a:r>
            <a:r>
              <a:rPr lang="de-DE" sz="1000" baseline="-25000" dirty="0"/>
              <a:t>e</a:t>
            </a:r>
            <a:r>
              <a:rPr lang="de-DE" sz="1000" dirty="0"/>
              <a:t>/g Methan” oder “25 g CO</a:t>
            </a:r>
            <a:r>
              <a:rPr lang="de-DE" sz="1000" baseline="-25000" dirty="0"/>
              <a:t>2</a:t>
            </a:r>
            <a:r>
              <a:rPr lang="de-DE" sz="1000" dirty="0"/>
              <a:t>-Äq /g Methan” - beides steht für “Äquivalente” (Entsprechung).</a:t>
            </a:r>
            <a:endParaRPr sz="1000"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000" dirty="0"/>
              <a:t>Beispiel Lachgas: ca. 298 g CO</a:t>
            </a:r>
            <a:r>
              <a:rPr lang="de-DE" sz="1000" baseline="-25000" dirty="0"/>
              <a:t>2</a:t>
            </a:r>
            <a:r>
              <a:rPr lang="de-DE" sz="1000" dirty="0"/>
              <a:t>-Äq/g</a:t>
            </a:r>
            <a:endParaRPr sz="1000" dirty="0"/>
          </a:p>
          <a:p>
            <a:pPr marL="171450" lvl="0" indent="-171450">
              <a:buClr>
                <a:schemeClr val="dk1"/>
              </a:buClr>
              <a:buSzPts val="1100"/>
              <a:buFont typeface="Arial" panose="020B0604020202020204" pitchFamily="34" charset="0"/>
              <a:buChar char="•"/>
            </a:pPr>
            <a:r>
              <a:rPr lang="de-DE" sz="1000" dirty="0"/>
              <a:t>Beispiel </a:t>
            </a:r>
            <a:r>
              <a:rPr lang="de-DE" sz="1000" dirty="0" err="1"/>
              <a:t>Schwefelhexafluorid</a:t>
            </a:r>
            <a:r>
              <a:rPr lang="de-DE" sz="1000" dirty="0"/>
              <a:t>: ca. 22.800 g CO</a:t>
            </a:r>
            <a:r>
              <a:rPr lang="de-DE" sz="1000" baseline="-25000" dirty="0"/>
              <a:t>2</a:t>
            </a:r>
            <a:r>
              <a:rPr lang="de-DE" sz="1000" dirty="0"/>
              <a:t>-Äq/g</a:t>
            </a:r>
            <a:endParaRPr sz="1000" dirty="0"/>
          </a:p>
          <a:p>
            <a:pPr marL="0" lvl="0" indent="0" algn="l" rtl="0">
              <a:lnSpc>
                <a:spcPct val="100000"/>
              </a:lnSpc>
              <a:spcBef>
                <a:spcPts val="0"/>
              </a:spcBef>
              <a:spcAft>
                <a:spcPts val="0"/>
              </a:spcAft>
              <a:buClr>
                <a:schemeClr val="dk1"/>
              </a:buClr>
              <a:buSzPts val="1400"/>
              <a:buFont typeface="Arial"/>
              <a:buNone/>
            </a:pPr>
            <a:r>
              <a:rPr lang="de-DE" sz="1050" b="1" dirty="0"/>
              <a:t>Beschreibung</a:t>
            </a:r>
            <a:endParaRPr sz="1050" b="1" dirty="0"/>
          </a:p>
          <a:p>
            <a:pPr marL="0" lvl="0" indent="0" algn="l" rtl="0">
              <a:lnSpc>
                <a:spcPct val="100000"/>
              </a:lnSpc>
              <a:spcBef>
                <a:spcPts val="0"/>
              </a:spcBef>
              <a:spcAft>
                <a:spcPts val="0"/>
              </a:spcAft>
              <a:buClr>
                <a:schemeClr val="dk1"/>
              </a:buClr>
              <a:buSzPts val="1800"/>
              <a:buFont typeface="Arial"/>
              <a:buNone/>
            </a:pPr>
            <a:r>
              <a:rPr lang="de-DE" sz="1000" dirty="0"/>
              <a:t>In dieser Abbildung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a:t>
            </a:r>
            <a:r>
              <a:rPr lang="de-DE" sz="1000" dirty="0" err="1"/>
              <a:t>Mio</a:t>
            </a:r>
            <a:r>
              <a:rPr lang="de-DE" sz="1000" dirty="0"/>
              <a:t> 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00" dirty="0"/>
          </a:p>
          <a:p>
            <a:pPr marL="0" lvl="0" indent="0" algn="l" rtl="0">
              <a:lnSpc>
                <a:spcPct val="100000"/>
              </a:lnSpc>
              <a:spcBef>
                <a:spcPts val="0"/>
              </a:spcBef>
              <a:spcAft>
                <a:spcPts val="0"/>
              </a:spcAft>
              <a:buClr>
                <a:schemeClr val="dk1"/>
              </a:buClr>
              <a:buSzPts val="1800"/>
              <a:buFont typeface="Arial"/>
              <a:buNone/>
            </a:pPr>
            <a:r>
              <a:rPr lang="de-DE" sz="1000" dirty="0"/>
              <a:t>25 % des THG-Fußabdruckes des Handlungsfelds «Errichtung und Nutzung von Hochbauten» (65 Mio. Tonnen CO2-Äquivalente im Inland und damit 7 % der nationalen THG-Emissionen, 35 </a:t>
            </a:r>
            <a:r>
              <a:rPr lang="de-DE" sz="1000" dirty="0" err="1"/>
              <a:t>Mio</a:t>
            </a:r>
            <a:r>
              <a:rPr lang="de-DE" sz="1000" dirty="0"/>
              <a:t> Tonnen CO2-Äquivalente im Ausland) wurde durch die vorgelagerten Lieferketten der Herstellung, Errichtung und Modernisierung der Wohn- und Nichtwohngebäuden und durch die direkten Emissionen der Bauwirtschaft (Anteil Hochbau) verursacht.</a:t>
            </a:r>
            <a:endParaRPr sz="1000" dirty="0"/>
          </a:p>
          <a:p>
            <a:pPr marL="0" lvl="0" indent="0" algn="l" rtl="0">
              <a:lnSpc>
                <a:spcPct val="100000"/>
              </a:lnSpc>
              <a:spcBef>
                <a:spcPts val="0"/>
              </a:spcBef>
              <a:spcAft>
                <a:spcPts val="0"/>
              </a:spcAft>
              <a:buClr>
                <a:schemeClr val="dk1"/>
              </a:buClr>
              <a:buSzPts val="1800"/>
              <a:buFont typeface="Arial"/>
              <a:buNone/>
            </a:pPr>
            <a:r>
              <a:rPr lang="de-DE" sz="1000" dirty="0"/>
              <a:t>Die Bauwirtschaft (Anteil Hochbau) selbst trägt statistisch zwar 45 % zur Bruttowertschöpfung bei, verursacht aber über Bauprozesse nur 2.6 % (10.3 </a:t>
            </a:r>
            <a:r>
              <a:rPr lang="de-DE" sz="1000" dirty="0" err="1"/>
              <a:t>Mio</a:t>
            </a:r>
            <a:r>
              <a:rPr lang="de-DE" sz="1000" dirty="0"/>
              <a:t> Tonnen CO2-Äquivalente) des gesamten THG-Fußabdruckes. Die restlichen 22.8 % im Handlungsfeld «Errichtung und Nutzung von Hochbauten» werden durch die Grundstoffindustrie (2.3 %, 9 </a:t>
            </a:r>
            <a:r>
              <a:rPr lang="de-DE" sz="1000" dirty="0" err="1"/>
              <a:t>Mio</a:t>
            </a:r>
            <a:r>
              <a:rPr lang="de-DE" sz="1000" dirty="0"/>
              <a:t> Tonnen CO2-Äquivalente), die vorgelagerten Zulieferer (10.6 %, 42 </a:t>
            </a:r>
            <a:r>
              <a:rPr lang="de-DE" sz="1000" dirty="0" err="1"/>
              <a:t>Mio</a:t>
            </a:r>
            <a:r>
              <a:rPr lang="de-DE" sz="1000" dirty="0"/>
              <a:t> Tonnen CO2-Äquivalente) der Baustoffindustrie inkl. weiterer direkter Zulieferer (9.9 %, 39 </a:t>
            </a:r>
            <a:r>
              <a:rPr lang="de-DE" sz="1000" dirty="0" err="1"/>
              <a:t>Mio</a:t>
            </a:r>
            <a:r>
              <a:rPr lang="de-DE" sz="1000" dirty="0"/>
              <a:t> Tonnen CO2-Äquivalente) verursacht. Bei den anderen Umweltfußabdrücken werden 33 % bis 70 % der Umweltauswirkungen durch Nutzung und Betrieb der Hochbauten verursacht." (BBSR 2020)</a:t>
            </a:r>
            <a:endParaRPr sz="1000" dirty="0"/>
          </a:p>
          <a:p>
            <a:pPr marL="0" lvl="0" indent="0" algn="l" rtl="0">
              <a:lnSpc>
                <a:spcPct val="100000"/>
              </a:lnSpc>
              <a:spcBef>
                <a:spcPts val="0"/>
              </a:spcBef>
              <a:spcAft>
                <a:spcPts val="0"/>
              </a:spcAft>
              <a:buClr>
                <a:schemeClr val="dk1"/>
              </a:buClr>
              <a:buSzPts val="1800"/>
              <a:buFont typeface="Arial"/>
              <a:buNone/>
            </a:pPr>
            <a:r>
              <a:rPr lang="de-DE" sz="1050" b="1" dirty="0"/>
              <a:t>Aufgaben</a:t>
            </a:r>
            <a:endParaRPr sz="1050" dirty="0"/>
          </a:p>
          <a:p>
            <a:pPr marL="171450" lvl="0" indent="-171450" algn="l" rtl="0">
              <a:lnSpc>
                <a:spcPct val="100000"/>
              </a:lnSpc>
              <a:spcBef>
                <a:spcPts val="0"/>
              </a:spcBef>
              <a:spcAft>
                <a:spcPts val="0"/>
              </a:spcAft>
              <a:buClr>
                <a:schemeClr val="dk1"/>
              </a:buClr>
              <a:buSzPts val="1100"/>
              <a:buChar char="•"/>
            </a:pPr>
            <a:r>
              <a:rPr lang="de-DE" sz="1000" dirty="0"/>
              <a:t>Welchen Beitrag leistet Ihr Dachdeckerbetrieb im Bereich Betriebsgebäude und Maschinen zum Klimawandel?</a:t>
            </a:r>
            <a:endParaRPr sz="1000" dirty="0"/>
          </a:p>
          <a:p>
            <a:pPr marL="171450" lvl="0" indent="-168275" algn="l" rtl="0">
              <a:lnSpc>
                <a:spcPct val="100000"/>
              </a:lnSpc>
              <a:spcBef>
                <a:spcPts val="0"/>
              </a:spcBef>
              <a:spcAft>
                <a:spcPts val="0"/>
              </a:spcAft>
              <a:buSzPts val="1050"/>
              <a:buChar char="•"/>
            </a:pPr>
            <a:r>
              <a:rPr lang="de-DE" sz="1000" dirty="0"/>
              <a:t>Was unternehmen Sie in Ihrem Dachdeckerbetrieb, um CO2-Emissionen bei der Nutzung von Betriebsgebäuden und Maschinen zu verringern?</a:t>
            </a:r>
            <a:endParaRPr sz="1000" dirty="0"/>
          </a:p>
          <a:p>
            <a:pPr marL="171450" lvl="0" indent="-168275" algn="l" rtl="0">
              <a:lnSpc>
                <a:spcPct val="100000"/>
              </a:lnSpc>
              <a:spcBef>
                <a:spcPts val="0"/>
              </a:spcBef>
              <a:spcAft>
                <a:spcPts val="0"/>
              </a:spcAft>
              <a:buSzPts val="1050"/>
              <a:buChar char="•"/>
            </a:pPr>
            <a:r>
              <a:rPr lang="de-DE" sz="1000" dirty="0"/>
              <a:t>Welchen Beitrag leistet Ihr Betrieb im Bereich der eingesetzten Materialien zum Klimawandel?</a:t>
            </a:r>
            <a:endParaRPr sz="1000" dirty="0"/>
          </a:p>
          <a:p>
            <a:pPr marL="171450" lvl="0" indent="-168275" algn="l" rtl="0">
              <a:lnSpc>
                <a:spcPct val="100000"/>
              </a:lnSpc>
              <a:spcBef>
                <a:spcPts val="0"/>
              </a:spcBef>
              <a:spcAft>
                <a:spcPts val="0"/>
              </a:spcAft>
              <a:buSzPts val="1050"/>
              <a:buChar char="•"/>
            </a:pPr>
            <a:r>
              <a:rPr lang="de-DE" sz="1000" dirty="0"/>
              <a:t>Was unternehmen Sie in Ihrem Betrieb, um CO2-Emissionen durch die Auswahl und Verarbeitung der Materialien zu verringern?</a:t>
            </a:r>
            <a:endParaRPr sz="1000" dirty="0"/>
          </a:p>
          <a:p>
            <a:pPr marL="171450" lvl="0" indent="-171450" algn="l" rtl="0">
              <a:lnSpc>
                <a:spcPct val="100000"/>
              </a:lnSpc>
              <a:spcBef>
                <a:spcPts val="0"/>
              </a:spcBef>
              <a:spcAft>
                <a:spcPts val="0"/>
              </a:spcAft>
              <a:buClr>
                <a:schemeClr val="dk1"/>
              </a:buClr>
              <a:buSzPts val="1100"/>
              <a:buChar char="•"/>
            </a:pPr>
            <a:r>
              <a:rPr lang="de-DE" sz="1000" dirty="0"/>
              <a:t>Welchen Beitrag leistet Ihr Betrieb im Bereich Mobilität zum Klimawandel?</a:t>
            </a:r>
            <a:endParaRPr sz="1000" dirty="0"/>
          </a:p>
          <a:p>
            <a:pPr marL="171450" lvl="0" indent="-171450" algn="l" rtl="0">
              <a:lnSpc>
                <a:spcPct val="100000"/>
              </a:lnSpc>
              <a:spcBef>
                <a:spcPts val="0"/>
              </a:spcBef>
              <a:spcAft>
                <a:spcPts val="0"/>
              </a:spcAft>
              <a:buClr>
                <a:schemeClr val="dk1"/>
              </a:buClr>
              <a:buSzPts val="1100"/>
              <a:buChar char="•"/>
            </a:pPr>
            <a:r>
              <a:rPr lang="de-DE" sz="1000" dirty="0"/>
              <a:t>Was unternehmen Sie in Ihrem Betrieb, um CO2-Emissionen aus der betriebseigenen PKW-Flotte zu verringern?</a:t>
            </a:r>
            <a:endParaRPr sz="1000"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180975" lvl="0" indent="-180975" algn="l" rtl="0">
              <a:lnSpc>
                <a:spcPct val="100000"/>
              </a:lnSpc>
              <a:spcBef>
                <a:spcPts val="0"/>
              </a:spcBef>
              <a:spcAft>
                <a:spcPts val="0"/>
              </a:spcAft>
              <a:buClr>
                <a:schemeClr val="dk1"/>
              </a:buClr>
              <a:buSzPts val="800"/>
              <a:buFont typeface="Calibri"/>
              <a:buChar char="●"/>
            </a:pPr>
            <a:r>
              <a:rPr lang="de-DE" sz="800" dirty="0"/>
              <a:t>BBSR (2020): Umweltfußabdruck von Gebäude in Deutschland. Kurzstudie zu </a:t>
            </a:r>
            <a:r>
              <a:rPr lang="de-DE" sz="800" dirty="0" err="1"/>
              <a:t>sektorübergreifenden</a:t>
            </a:r>
            <a:r>
              <a:rPr lang="de-DE" sz="800" dirty="0"/>
              <a:t> Wirkungen des Handlungsfelds “Errichtung und Nutzung von Hochbauten” auf Klima und Umwelt. </a:t>
            </a:r>
            <a:r>
              <a:rPr lang="de-DE" sz="800" u="sng" dirty="0">
                <a:solidFill>
                  <a:schemeClr val="hlink"/>
                </a:solidFill>
                <a:hlinkClick r:id="rId3"/>
              </a:rPr>
              <a:t>https://www.bbsr.bund.de/BBSR/DE/veroeffentlichungen/bbsr-online/2020/bbsr-online-17-2020-dl.pdf?__blob=publicationFile&amp;v=3</a:t>
            </a:r>
            <a:r>
              <a:rPr lang="de-DE" sz="800" dirty="0"/>
              <a:t> </a:t>
            </a:r>
            <a:endParaRPr sz="800" b="1" dirty="0"/>
          </a:p>
          <a:p>
            <a:pPr marL="0" lvl="0" indent="0" algn="l" rtl="0">
              <a:lnSpc>
                <a:spcPct val="100000"/>
              </a:lnSpc>
              <a:spcBef>
                <a:spcPts val="0"/>
              </a:spcBef>
              <a:spcAft>
                <a:spcPts val="0"/>
              </a:spcAft>
              <a:buSzPts val="1400"/>
              <a:buNone/>
            </a:pPr>
            <a:endParaRPr sz="800" dirty="0"/>
          </a:p>
        </p:txBody>
      </p:sp>
      <p:sp>
        <p:nvSpPr>
          <p:cNvPr id="121" name="Google Shape;121;g14a9b7458ce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613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9837b6ed7_0_1:notes"/>
          <p:cNvSpPr>
            <a:spLocks noGrp="1" noRot="1" noChangeAspect="1"/>
          </p:cNvSpPr>
          <p:nvPr>
            <p:ph type="sldImg" idx="2"/>
          </p:nvPr>
        </p:nvSpPr>
        <p:spPr>
          <a:xfrm>
            <a:off x="477838" y="360363"/>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39837b6ed7_0_1: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50" b="1" dirty="0"/>
              <a:t>Beschreibung</a:t>
            </a:r>
            <a:endParaRPr sz="1050" b="1" dirty="0"/>
          </a:p>
          <a:p>
            <a:pPr marL="0" lvl="0" indent="0" algn="l" rtl="0">
              <a:lnSpc>
                <a:spcPct val="100000"/>
              </a:lnSpc>
              <a:spcBef>
                <a:spcPts val="0"/>
              </a:spcBef>
              <a:spcAft>
                <a:spcPts val="0"/>
              </a:spcAft>
              <a:buClr>
                <a:schemeClr val="dk1"/>
              </a:buClr>
              <a:buSzPts val="1400"/>
              <a:buFont typeface="Arial"/>
              <a:buNone/>
            </a:pPr>
            <a:r>
              <a:rPr lang="de-DE" sz="1050" dirty="0"/>
              <a:t>In der Abbildung sind die Anteile der Umweltfußabdrücke der Herstellung, Errichtung, der Modernisierung und der Nutzung und des Betriebes von Wohn- und Nichtwohngebäuden an den</a:t>
            </a:r>
            <a:endParaRPr sz="1050" dirty="0"/>
          </a:p>
          <a:p>
            <a:pPr marL="0" lvl="0" indent="0" algn="l" rtl="0">
              <a:lnSpc>
                <a:spcPct val="100000"/>
              </a:lnSpc>
              <a:spcBef>
                <a:spcPts val="0"/>
              </a:spcBef>
              <a:spcAft>
                <a:spcPts val="0"/>
              </a:spcAft>
              <a:buClr>
                <a:schemeClr val="dk1"/>
              </a:buClr>
              <a:buSzPts val="1400"/>
              <a:buFont typeface="Arial"/>
              <a:buNone/>
            </a:pPr>
            <a:r>
              <a:rPr lang="de-DE" sz="1050" dirty="0"/>
              <a:t>globalen Umweltfußabdrücken in Parts per Million (ppm) dargestellt. Als Vergleichsgröße ist der Anteil der Wertschöpfung des Handlungsfelds «Errichtung und Nutzung von Hochbauten» an der Wertschöpfung der gesamten Weltwirtschaft in ppm (Parts per Million) dargestellt. Die Pfeile zeigen die notwendige Reduktion (...) der jeweiligen Umweltfußabdrücke zur Einhaltung der planetaren Grenzen.</a:t>
            </a:r>
            <a:endParaRPr sz="1050" dirty="0"/>
          </a:p>
          <a:p>
            <a:pPr marL="0" lvl="0" indent="0" algn="l" rtl="0">
              <a:lnSpc>
                <a:spcPct val="100000"/>
              </a:lnSpc>
              <a:spcBef>
                <a:spcPts val="0"/>
              </a:spcBef>
              <a:spcAft>
                <a:spcPts val="0"/>
              </a:spcAft>
              <a:buClr>
                <a:schemeClr val="dk1"/>
              </a:buClr>
              <a:buSzPts val="1400"/>
              <a:buFont typeface="Arial"/>
              <a:buNone/>
            </a:pPr>
            <a:r>
              <a:rPr lang="de-DE" sz="1050" dirty="0"/>
              <a:t>Den größten Anteil an den globalen Umweltauswirkungen (in ppm) hat das Handlungsfeld «Errichtung und Nutzung von Hochbauten» beim THG-Fußabdruck, gefolgt vom Luftverschmutzungs-Fußabdruck. Die Anteile beider Fußabdrücke an den globalen Fußabdrücken sind höher als der Anteil des Handlungsfelds «Errichtung und Nutzung von Hochbauten» an der globalen Wertschöpfung.</a:t>
            </a:r>
            <a:endParaRPr sz="1050" dirty="0"/>
          </a:p>
          <a:p>
            <a:pPr marL="0" lvl="0" indent="0" algn="l" rtl="0">
              <a:lnSpc>
                <a:spcPct val="100000"/>
              </a:lnSpc>
              <a:spcBef>
                <a:spcPts val="0"/>
              </a:spcBef>
              <a:spcAft>
                <a:spcPts val="0"/>
              </a:spcAft>
              <a:buClr>
                <a:schemeClr val="dk1"/>
              </a:buClr>
              <a:buSzPts val="1400"/>
              <a:buFont typeface="Arial"/>
              <a:buNone/>
            </a:pPr>
            <a:r>
              <a:rPr lang="de-DE" sz="1050" dirty="0"/>
              <a:t>Die in der Abbildung aufgezeigte Reduktion der THG-Emissionen basiert auf dem globalen Grenzwert berechnet nach Dao et al. (2015). Die Berechnungen nach Dao et al. (2015)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fordert das IPCC (der Weltklimarat) deshalb Netto-Null Emissionen bis spätestens 2050.” (BBSR 2020).</a:t>
            </a:r>
            <a:endParaRPr sz="1050" dirty="0"/>
          </a:p>
          <a:p>
            <a:pPr marL="0" lvl="0" indent="0" algn="l" rtl="0">
              <a:lnSpc>
                <a:spcPct val="100000"/>
              </a:lnSpc>
              <a:spcBef>
                <a:spcPts val="0"/>
              </a:spcBef>
              <a:spcAft>
                <a:spcPts val="0"/>
              </a:spcAft>
              <a:buClr>
                <a:schemeClr val="dk1"/>
              </a:buClr>
              <a:buSzPts val="1400"/>
              <a:buFont typeface="Arial"/>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b="1" dirty="0"/>
          </a:p>
          <a:p>
            <a:pPr marL="171450" lvl="0" indent="-171450" algn="l" rtl="0">
              <a:lnSpc>
                <a:spcPct val="100000"/>
              </a:lnSpc>
              <a:spcBef>
                <a:spcPts val="0"/>
              </a:spcBef>
              <a:spcAft>
                <a:spcPts val="0"/>
              </a:spcAft>
              <a:buClr>
                <a:schemeClr val="dk1"/>
              </a:buClr>
              <a:buSzPts val="1100"/>
              <a:buChar char="•"/>
            </a:pPr>
            <a:r>
              <a:rPr lang="de-DE" sz="1050" dirty="0"/>
              <a:t>In welchen Bereichen und in welchem Umfang muss der Gebäudesektor seinen Fußabdruck besonders stark reduzieren, um die Klimaziele zu erreichen? </a:t>
            </a:r>
            <a:endParaRPr sz="1050" b="1" dirty="0"/>
          </a:p>
          <a:p>
            <a:pPr marL="0" lvl="0" indent="0" algn="l" rtl="0">
              <a:lnSpc>
                <a:spcPct val="100000"/>
              </a:lnSpc>
              <a:spcBef>
                <a:spcPts val="0"/>
              </a:spcBef>
              <a:spcAft>
                <a:spcPts val="0"/>
              </a:spcAft>
              <a:buClr>
                <a:schemeClr val="dk1"/>
              </a:buClr>
              <a:buSzPts val="900"/>
              <a:buFont typeface="Arial"/>
              <a:buNone/>
            </a:pPr>
            <a:endParaRPr sz="900" b="1"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171450" lvl="0" indent="-171450" algn="l" rtl="0">
              <a:lnSpc>
                <a:spcPct val="100000"/>
              </a:lnSpc>
              <a:spcBef>
                <a:spcPts val="0"/>
              </a:spcBef>
              <a:spcAft>
                <a:spcPts val="0"/>
              </a:spcAft>
              <a:buClr>
                <a:schemeClr val="dk1"/>
              </a:buClr>
              <a:buSzPts val="800"/>
              <a:buFont typeface="Arial" panose="020B0604020202020204" pitchFamily="34" charset="0"/>
              <a:buChar char="•"/>
            </a:pPr>
            <a:r>
              <a:rPr lang="de-DE" sz="800" dirty="0"/>
              <a:t>BBSR (2020): Umweltfußabdruck von Gebäude in Deutschland. Kurzstudie zu sektorübergreifenden Wirkungen des Handlungsfelds “Errichtung und Nutzung von Hochbauten” auf Klima und Umwelt. </a:t>
            </a:r>
            <a:r>
              <a:rPr lang="de-DE" sz="800" u="sng" dirty="0">
                <a:solidFill>
                  <a:schemeClr val="hlink"/>
                </a:solidFill>
                <a:hlinkClick r:id="rId3"/>
              </a:rPr>
              <a:t>https://www.bbsr.bund.de/BBSR/DE/veroeffentlichungen/bbsr-online/2020/bbsr-online-17-2020-dl.pdf?__blob=publicationFile&amp;v=3</a:t>
            </a:r>
            <a:r>
              <a:rPr lang="de-DE" sz="800" dirty="0"/>
              <a:t> </a:t>
            </a:r>
            <a:endParaRPr sz="800" b="1" dirty="0"/>
          </a:p>
          <a:p>
            <a:pPr marL="0" lvl="0" indent="0" algn="l" rtl="0">
              <a:lnSpc>
                <a:spcPct val="100000"/>
              </a:lnSpc>
              <a:spcBef>
                <a:spcPts val="0"/>
              </a:spcBef>
              <a:spcAft>
                <a:spcPts val="0"/>
              </a:spcAft>
              <a:buSzPts val="1400"/>
              <a:buNone/>
            </a:pPr>
            <a:endParaRPr sz="800" dirty="0"/>
          </a:p>
        </p:txBody>
      </p:sp>
      <p:sp>
        <p:nvSpPr>
          <p:cNvPr id="133" name="Google Shape;133;g239837b6ed7_0_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915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39837b6ed7_0_13:notes"/>
          <p:cNvSpPr>
            <a:spLocks noGrp="1" noRot="1" noChangeAspect="1"/>
          </p:cNvSpPr>
          <p:nvPr>
            <p:ph type="sldImg" idx="2"/>
          </p:nvPr>
        </p:nvSpPr>
        <p:spPr>
          <a:xfrm>
            <a:off x="479425" y="360363"/>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39837b6ed7_0_1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lnSpc>
                <a:spcPct val="100000"/>
              </a:lnSpc>
              <a:spcBef>
                <a:spcPts val="0"/>
              </a:spcBef>
              <a:spcAft>
                <a:spcPts val="0"/>
              </a:spcAft>
              <a:buSzPts val="1400"/>
              <a:buNone/>
            </a:pPr>
            <a:r>
              <a:rPr lang="de-DE" sz="1050" dirty="0"/>
              <a:t>In dieser Abbildung ist der THG-Fußabdruck der Herstellung, Errichtung und der Modernisierung von Wohn- und Nichtwohngebäuden nach direkten Zulieferern inklusive der THG-Emissionen ihrer Lieferketten dargestellt. „Gemäß dieser Perspektive trugen die direkten Emissionen der Bauwirtschaft infolge von Bauprozessen (Anteil Hochbau) 10 % zum THG-Fußabdruck von rund 101 Mio. Tonnen CO</a:t>
            </a:r>
            <a:r>
              <a:rPr lang="de-DE" sz="1050" baseline="-25000" dirty="0"/>
              <a:t>2</a:t>
            </a:r>
            <a:r>
              <a:rPr lang="de-DE" sz="1050" dirty="0"/>
              <a:t>-Äquivalenten bei. Mit 25 % (25.6 Mio. Tonnen CO</a:t>
            </a:r>
            <a:r>
              <a:rPr lang="de-DE" sz="1050" baseline="-25000" dirty="0"/>
              <a:t>2</a:t>
            </a:r>
            <a:r>
              <a:rPr lang="de-DE" sz="1050" dirty="0"/>
              <a:t>-Äquivalente) trug die Herstellung von Zement, Kalk und Gips inkl. deren Lieferketten am meisten zum THG-Fußabdruck im Bereich der «</a:t>
            </a:r>
            <a:r>
              <a:rPr lang="de-DE" sz="1050" dirty="0" err="1"/>
              <a:t>embodied</a:t>
            </a:r>
            <a:r>
              <a:rPr lang="de-DE" sz="1050" dirty="0"/>
              <a:t> </a:t>
            </a:r>
            <a:r>
              <a:rPr lang="de-DE" sz="1050" dirty="0" err="1"/>
              <a:t>impacts</a:t>
            </a:r>
            <a:r>
              <a:rPr lang="de-DE" sz="1050" dirty="0"/>
              <a:t>» bei. Knapp 5 % des Beitrags stammten von der Herstellung von Zement, Kalk und Gips im Ausland. Im Weiteren verursachten die Herstellung von Kunststoffprodukten und die Herstellung von Metallerzeugnissen (inkl. deren Lieferketten) 8.1 % (8,1 Mio. Tonnen CO</a:t>
            </a:r>
            <a:r>
              <a:rPr lang="de-DE" sz="1050" baseline="-25000" dirty="0"/>
              <a:t>2</a:t>
            </a:r>
            <a:r>
              <a:rPr lang="de-DE" sz="1050" dirty="0"/>
              <a:t>-Äquivalente) resp. 7,6 % (7,6 Mio. Tonnen CO</a:t>
            </a:r>
            <a:r>
              <a:rPr lang="de-DE" sz="1050" baseline="-25000" dirty="0"/>
              <a:t>2</a:t>
            </a:r>
            <a:r>
              <a:rPr lang="de-DE" sz="1050" dirty="0"/>
              <a:t>-Äquivalente des THG-Fußabdruckes.” (BBSR 2020).</a:t>
            </a:r>
            <a:endParaRPr sz="1050" dirty="0"/>
          </a:p>
          <a:p>
            <a:pPr marL="0" lvl="0" indent="0" algn="l" rtl="0">
              <a:lnSpc>
                <a:spcPct val="100000"/>
              </a:lnSpc>
              <a:spcBef>
                <a:spcPts val="0"/>
              </a:spcBef>
              <a:spcAft>
                <a:spcPts val="0"/>
              </a:spcAft>
              <a:buSzPts val="1400"/>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de-DE" sz="1050" dirty="0"/>
              <a:t>Vergleichen Sie die Emissionen, die sich aus der Herstellung von Beton und Holz ergeben</a:t>
            </a:r>
            <a:endParaRPr sz="1050" dirty="0"/>
          </a:p>
          <a:p>
            <a:pPr marL="457200" lvl="0" indent="0" algn="l" rtl="0">
              <a:lnSpc>
                <a:spcPct val="100000"/>
              </a:lnSpc>
              <a:spcBef>
                <a:spcPts val="0"/>
              </a:spcBef>
              <a:spcAft>
                <a:spcPts val="0"/>
              </a:spcAft>
              <a:buSzPts val="1400"/>
              <a:buNone/>
            </a:pPr>
            <a:endParaRPr sz="1050"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171450" lvl="0" indent="-171450" algn="l" rtl="0">
              <a:lnSpc>
                <a:spcPct val="100000"/>
              </a:lnSpc>
              <a:spcBef>
                <a:spcPts val="0"/>
              </a:spcBef>
              <a:spcAft>
                <a:spcPts val="0"/>
              </a:spcAft>
              <a:buClr>
                <a:schemeClr val="dk1"/>
              </a:buClr>
              <a:buSzPts val="800"/>
              <a:buFont typeface="Arial" panose="020B0604020202020204" pitchFamily="34" charset="0"/>
              <a:buChar char="•"/>
            </a:pPr>
            <a:r>
              <a:rPr lang="de-DE" sz="800" dirty="0"/>
              <a:t>BBSR (2020): Umweltfußabdruck von Gebäude in Deutschland. Kurzstudie zu sektorübergreifenden Wirkungen des Handlungsfelds “Errichtung und Nutzung von Hochbauten” auf Klima und Umwelt. </a:t>
            </a:r>
            <a:r>
              <a:rPr lang="de-DE" sz="800" u="sng" dirty="0">
                <a:solidFill>
                  <a:schemeClr val="hlink"/>
                </a:solidFill>
                <a:hlinkClick r:id="rId3"/>
              </a:rPr>
              <a:t>https://www.bbsr.bund.de/BBSR/DE/veroeffentlichungen/bbsr-online/2020/bbsr-online-17-2020-dl.pdf?__blob=publicationFile&amp;v=3</a:t>
            </a:r>
            <a:r>
              <a:rPr lang="de-DE" sz="800" dirty="0"/>
              <a:t> </a:t>
            </a:r>
            <a:endParaRPr sz="800" dirty="0"/>
          </a:p>
          <a:p>
            <a:pPr marL="457200" lvl="0" indent="0" algn="l" rtl="0">
              <a:lnSpc>
                <a:spcPct val="100000"/>
              </a:lnSpc>
              <a:spcBef>
                <a:spcPts val="0"/>
              </a:spcBef>
              <a:spcAft>
                <a:spcPts val="0"/>
              </a:spcAft>
              <a:buSzPts val="1400"/>
              <a:buNone/>
            </a:pPr>
            <a:endParaRPr sz="800" dirty="0"/>
          </a:p>
          <a:p>
            <a:pPr marL="457200" lvl="0" indent="0" algn="l" rtl="0">
              <a:lnSpc>
                <a:spcPct val="100000"/>
              </a:lnSpc>
              <a:spcBef>
                <a:spcPts val="0"/>
              </a:spcBef>
              <a:spcAft>
                <a:spcPts val="0"/>
              </a:spcAft>
              <a:buSzPts val="1400"/>
              <a:buNone/>
            </a:pPr>
            <a:endParaRPr sz="800" dirty="0"/>
          </a:p>
        </p:txBody>
      </p:sp>
      <p:sp>
        <p:nvSpPr>
          <p:cNvPr id="149" name="Google Shape;149;g239837b6ed7_0_1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25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f28143b30_0_5:notes"/>
          <p:cNvSpPr>
            <a:spLocks noGrp="1" noRot="1" noChangeAspect="1"/>
          </p:cNvSpPr>
          <p:nvPr>
            <p:ph type="sldImg" idx="2"/>
          </p:nvPr>
        </p:nvSpPr>
        <p:spPr>
          <a:xfrm>
            <a:off x="477838" y="360363"/>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7f28143b30_0_5:notes"/>
          <p:cNvSpPr txBox="1">
            <a:spLocks noGrp="1"/>
          </p:cNvSpPr>
          <p:nvPr>
            <p:ph type="body" idx="1"/>
          </p:nvPr>
        </p:nvSpPr>
        <p:spPr>
          <a:xfrm>
            <a:off x="311149" y="4032752"/>
            <a:ext cx="6480300" cy="595034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900" b="1" dirty="0">
                <a:latin typeface="Calibri" panose="020F0502020204030204" pitchFamily="34" charset="0"/>
                <a:cs typeface="Calibri" panose="020F0502020204030204" pitchFamily="34" charset="0"/>
              </a:rPr>
              <a:t>Beschreibung</a:t>
            </a:r>
          </a:p>
          <a:p>
            <a:pPr marL="0" lvl="0" indent="0" algn="l" rtl="0">
              <a:lnSpc>
                <a:spcPct val="100000"/>
              </a:lnSpc>
              <a:spcBef>
                <a:spcPts val="0"/>
              </a:spcBef>
              <a:spcAft>
                <a:spcPts val="0"/>
              </a:spcAft>
              <a:buClr>
                <a:schemeClr val="dk1"/>
              </a:buClr>
              <a:buSzPts val="1800"/>
              <a:buNone/>
            </a:pPr>
            <a:r>
              <a:rPr lang="de-DE" sz="900" b="0" i="0" u="none" strike="noStrike" dirty="0">
                <a:solidFill>
                  <a:srgbClr val="000000"/>
                </a:solidFill>
                <a:effectLst/>
                <a:latin typeface="Calibri" panose="020F0502020204030204" pitchFamily="34" charset="0"/>
                <a:cs typeface="Calibri" panose="020F0502020204030204" pitchFamily="34" charset="0"/>
              </a:rPr>
              <a:t>Im Jahr 2021 wurden in Deutschland rund 563 Millionen Dachziegel produziert. Der Anteil der in 2021 in Deutschland abgesetzten Tondachziegel und Betondachsteine betrug ca. 71% aller Dacheindeckungen und Fassadenelemente. (</a:t>
            </a:r>
            <a:r>
              <a:rPr lang="de-DE" sz="900" b="0" i="0" u="none" strike="noStrike" dirty="0" err="1">
                <a:solidFill>
                  <a:srgbClr val="000000"/>
                </a:solidFill>
                <a:effectLst/>
                <a:latin typeface="Calibri" panose="020F0502020204030204" pitchFamily="34" charset="0"/>
                <a:cs typeface="Calibri" panose="020F0502020204030204" pitchFamily="34" charset="0"/>
              </a:rPr>
              <a:t>Statista</a:t>
            </a:r>
            <a:r>
              <a:rPr lang="de-DE" sz="900" b="0" i="0" u="none" strike="noStrike" dirty="0">
                <a:solidFill>
                  <a:srgbClr val="000000"/>
                </a:solidFill>
                <a:effectLst/>
                <a:latin typeface="Calibri" panose="020F0502020204030204" pitchFamily="34" charset="0"/>
                <a:cs typeface="Calibri" panose="020F0502020204030204" pitchFamily="34" charset="0"/>
              </a:rPr>
              <a:t> 2023). Bei der im folgenden vorgestellten vergleichenden Ökobilanz zwischen Tondachziegeln und Betondachsteinen werden folgende Prozessketten betrachtet: Die Rohstoffbereitstellung, die Produktion, die Verpackung und die Distribution. Bei den absoluten Werten wird von einer Dachfläche von 160 m² ausgegangen. Die aufgeführten prozentualen Werte gehen von 100% des kumulierten Energieaufwandes aus (Ökoinstitut 2008). </a:t>
            </a:r>
            <a:endParaRPr lang="de-DE" sz="900" b="0" dirty="0">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de-DE" sz="900" b="0" i="0" u="none" strike="noStrike" dirty="0">
                <a:solidFill>
                  <a:srgbClr val="000000"/>
                </a:solidFill>
                <a:effectLst/>
                <a:latin typeface="Calibri" panose="020F0502020204030204" pitchFamily="34" charset="0"/>
                <a:cs typeface="Calibri" panose="020F0502020204030204" pitchFamily="34" charset="0"/>
              </a:rPr>
              <a:t>Die Rohstoffbereitstellung macht bei Dachziegeln aufgrund der natürlichen Rohstoffe einen Anteil von 4,5% aus, während der Wert der aus Beton hergestellten Dachsteine hier bei 67,2% liegt. </a:t>
            </a:r>
          </a:p>
          <a:p>
            <a:pPr rtl="0" fontAlgn="base">
              <a:spcBef>
                <a:spcPts val="0"/>
              </a:spcBef>
              <a:spcAft>
                <a:spcPts val="0"/>
              </a:spcAft>
              <a:buFont typeface="Arial" panose="020B0604020202020204" pitchFamily="34" charset="0"/>
              <a:buChar char="•"/>
            </a:pPr>
            <a:r>
              <a:rPr lang="de-DE" sz="900" b="0" i="0" u="none" strike="noStrike" dirty="0">
                <a:solidFill>
                  <a:srgbClr val="000000"/>
                </a:solidFill>
                <a:effectLst/>
                <a:latin typeface="Calibri" panose="020F0502020204030204" pitchFamily="34" charset="0"/>
                <a:cs typeface="Calibri" panose="020F0502020204030204" pitchFamily="34" charset="0"/>
              </a:rPr>
              <a:t>Bei der Produktion liegen die Werte bei Dachziegeln bei 88,2%, bei Dachsteinen bei 22,2%. Das liegt primär an dem hohen Energieaufwand durch den Brennvorgang von Tonziegeln.</a:t>
            </a:r>
          </a:p>
          <a:p>
            <a:pPr rtl="0" fontAlgn="base">
              <a:spcBef>
                <a:spcPts val="0"/>
              </a:spcBef>
              <a:spcAft>
                <a:spcPts val="0"/>
              </a:spcAft>
              <a:buFont typeface="Arial" panose="020B0604020202020204" pitchFamily="34" charset="0"/>
              <a:buChar char="•"/>
            </a:pPr>
            <a:r>
              <a:rPr lang="de-DE" sz="900" b="0" i="0" u="none" strike="noStrike" dirty="0">
                <a:solidFill>
                  <a:srgbClr val="000000"/>
                </a:solidFill>
                <a:effectLst/>
                <a:latin typeface="Calibri" panose="020F0502020204030204" pitchFamily="34" charset="0"/>
                <a:cs typeface="Calibri" panose="020F0502020204030204" pitchFamily="34" charset="0"/>
              </a:rPr>
              <a:t>Die Verpackung macht bei Dachziegeln einen Anteil von 0,4% aus, bei Dachsteinen von 4,1%. </a:t>
            </a:r>
          </a:p>
          <a:p>
            <a:pPr rtl="0" fontAlgn="base">
              <a:spcBef>
                <a:spcPts val="0"/>
              </a:spcBef>
              <a:buFont typeface="Arial" panose="020B0604020202020204" pitchFamily="34" charset="0"/>
              <a:buChar char="•"/>
            </a:pPr>
            <a:r>
              <a:rPr lang="de-DE" sz="900" b="0" i="0" u="none" strike="noStrike" dirty="0">
                <a:solidFill>
                  <a:srgbClr val="000000"/>
                </a:solidFill>
                <a:effectLst/>
                <a:latin typeface="Calibri" panose="020F0502020204030204" pitchFamily="34" charset="0"/>
                <a:cs typeface="Calibri" panose="020F0502020204030204" pitchFamily="34" charset="0"/>
              </a:rPr>
              <a:t>Bei der Distribution liegen die Werte fast gleichauf, mit 6,9% bei Dachziegeln und 6,5% bei Dachsteinen.</a:t>
            </a:r>
            <a:endParaRPr lang="de-DE" sz="9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900" dirty="0">
                <a:latin typeface="Calibri" panose="020F0502020204030204" pitchFamily="34" charset="0"/>
                <a:cs typeface="Calibri" panose="020F0502020204030204" pitchFamily="34" charset="0"/>
              </a:rPr>
              <a:t>Betrachtet man die absoluten Werte des kumulierten Energieaufwandes bezogen auf die 160m² Dachfläche, so ergeben sich für Dachziegel 55.964 MJ, für die Dachsteine ein Wert von 16.090 MJ. Damit liegt der kumulierte Energieaufwand von Dachsteinen bei ca. 3o% im Vergleich zu Dachziegeln. Diese Werte spiegeln sich auch in der Betrachtung des TGH-Potentials, die bei Dachziegeln bei 3.404 kg und bei Dachsteinen bei 1.542 kg CO2-Äquivalent liegen (ebd.).</a:t>
            </a:r>
          </a:p>
          <a:p>
            <a:pPr marL="0" lvl="0" indent="0" algn="l" rtl="0">
              <a:lnSpc>
                <a:spcPct val="100000"/>
              </a:lnSpc>
              <a:spcBef>
                <a:spcPts val="0"/>
              </a:spcBef>
              <a:spcAft>
                <a:spcPts val="0"/>
              </a:spcAft>
              <a:buSzPts val="1400"/>
              <a:buNone/>
            </a:pPr>
            <a:r>
              <a:rPr lang="de-DE" sz="900" dirty="0">
                <a:latin typeface="Calibri" panose="020F0502020204030204" pitchFamily="34" charset="0"/>
                <a:cs typeface="Calibri" panose="020F0502020204030204" pitchFamily="34" charset="0"/>
              </a:rPr>
              <a:t>Auch bei der Betrachtung anderer bilanzierter Indikatoren, dem Versauerungspotential, dem Eutrophierungspotential, sowie dem Feinstaubpotential liegen die Werte von Dachsteinen jeweils bei ca. 45% im Vergleich zu den Werten von Dachziegeln. Bei dem </a:t>
            </a:r>
            <a:r>
              <a:rPr lang="de-DE" sz="900" dirty="0" err="1">
                <a:latin typeface="Calibri" panose="020F0502020204030204" pitchFamily="34" charset="0"/>
                <a:cs typeface="Calibri" panose="020F0502020204030204" pitchFamily="34" charset="0"/>
              </a:rPr>
              <a:t>Photooxidantien</a:t>
            </a:r>
            <a:r>
              <a:rPr lang="de-DE" sz="900" dirty="0">
                <a:latin typeface="Calibri" panose="020F0502020204030204" pitchFamily="34" charset="0"/>
                <a:cs typeface="Calibri" panose="020F0502020204030204" pitchFamily="34" charset="0"/>
              </a:rPr>
              <a:t> Potential liegen die Werte bei Dachsteinen gegenüber Dachziegeln bei 85% (ebd.).</a:t>
            </a:r>
          </a:p>
          <a:p>
            <a:pPr marL="0" lvl="0" indent="0" algn="l" rtl="0">
              <a:lnSpc>
                <a:spcPct val="100000"/>
              </a:lnSpc>
              <a:spcBef>
                <a:spcPts val="0"/>
              </a:spcBef>
              <a:spcAft>
                <a:spcPts val="0"/>
              </a:spcAft>
              <a:buSzPts val="1400"/>
              <a:buNone/>
            </a:pPr>
            <a:r>
              <a:rPr lang="de-DE" sz="900" dirty="0">
                <a:latin typeface="Calibri" panose="020F0502020204030204" pitchFamily="34" charset="0"/>
                <a:cs typeface="Calibri" panose="020F0502020204030204" pitchFamily="34" charset="0"/>
              </a:rPr>
              <a:t>Das Humantoxizität Potential von atmosphärischen Quecksilberemissionen liegt bei Dachsteinen um den Faktor 4 schlechter als bei Dachziegeln. Dafür verantwortlich sind maßgeblich Emissionen bei der Zementherstellung, die sich aus Verunreinigungen in den Brennstoffen und den Bestandteile der Rohstoffe ergeben. Im direkten Vergleich der beiden Materialien Dachziegel und Dachstein braucht die Herstellung von Dachstein über 70% weniger Energie und verursacht 55% weniger klimaschädliche CO2-Emissionen. Dies liegt vor allem daran, dass energieintensives Brennen nur für den Zementanteil erforderlich ist, der fertige Dachstein benötigt dann nur noch eine Trocknungsphase. Dachziegel hingegen müssen als Ganzes gebrannt werden. Den Rohstoff Sand gibt es in unbegrenzter Menge und in guter Qualität. Für seinen Abbau sind auf technischer wie logistischer Ebene keine besonders aufwändigen Prozesse nötig. Der Transportweg fällt kurz und damit ökologisch vorteilhaft aus – die Herstellungsstätten liegen häufig in unmittelbarer Nachbarschaft von Sandvorkommen. In den Produktionsprozessen wird vorrangig aufgefangenes Oberflächenwasser verwendet. Die Grundwasserschicht wird so geschont. Den Zement gewinnt man aus Kalkmergel – einer natürlichen Mischung aus Ton und Kalkstein, der ebenfalls als nicht ressourcenkritisch gilt (dach.de o.J.). </a:t>
            </a:r>
          </a:p>
          <a:p>
            <a:pPr marL="0" lvl="0" indent="0" algn="l" rtl="0">
              <a:lnSpc>
                <a:spcPct val="100000"/>
              </a:lnSpc>
              <a:spcBef>
                <a:spcPts val="0"/>
              </a:spcBef>
              <a:spcAft>
                <a:spcPts val="0"/>
              </a:spcAft>
              <a:buSzPts val="1400"/>
              <a:buNone/>
            </a:pPr>
            <a:endParaRPr sz="9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800"/>
              <a:buFont typeface="Arial"/>
              <a:buNone/>
            </a:pPr>
            <a:r>
              <a:rPr lang="de-DE" sz="900" b="1" dirty="0">
                <a:latin typeface="Calibri" panose="020F0502020204030204" pitchFamily="34" charset="0"/>
                <a:cs typeface="Calibri" panose="020F0502020204030204" pitchFamily="34" charset="0"/>
              </a:rPr>
              <a:t>Aufgabe</a:t>
            </a:r>
            <a:endParaRPr sz="900" dirty="0">
              <a:latin typeface="Calibri" panose="020F0502020204030204" pitchFamily="34" charset="0"/>
              <a:cs typeface="Calibri" panose="020F0502020204030204" pitchFamily="34" charset="0"/>
            </a:endParaRPr>
          </a:p>
          <a:p>
            <a:pPr marL="457200" lvl="0" indent="-298450" algn="l" rtl="0">
              <a:lnSpc>
                <a:spcPct val="100000"/>
              </a:lnSpc>
              <a:spcBef>
                <a:spcPts val="0"/>
              </a:spcBef>
              <a:spcAft>
                <a:spcPts val="0"/>
              </a:spcAft>
              <a:buClr>
                <a:schemeClr val="dk1"/>
              </a:buClr>
              <a:buSzPts val="1100"/>
              <a:buChar char="•"/>
            </a:pPr>
            <a:r>
              <a:rPr lang="de-DE" sz="900" dirty="0">
                <a:latin typeface="Calibri" panose="020F0502020204030204" pitchFamily="34" charset="0"/>
                <a:cs typeface="Calibri" panose="020F0502020204030204" pitchFamily="34" charset="0"/>
              </a:rPr>
              <a:t>Diskutieren Sie die Vor- und Nachteile im Vergleich zwischen Tondachziegeln  und Betondachsteinen </a:t>
            </a:r>
          </a:p>
          <a:p>
            <a:pPr marL="457200" lvl="0" indent="0" algn="l" rtl="0">
              <a:lnSpc>
                <a:spcPct val="100000"/>
              </a:lnSpc>
              <a:spcBef>
                <a:spcPts val="0"/>
              </a:spcBef>
              <a:spcAft>
                <a:spcPts val="0"/>
              </a:spcAft>
              <a:buSzPts val="1400"/>
              <a:buNone/>
            </a:pPr>
            <a:endParaRPr sz="9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900"/>
              <a:buFont typeface="Arial"/>
              <a:buNone/>
            </a:pPr>
            <a:r>
              <a:rPr lang="de-DE" sz="900" b="1" dirty="0">
                <a:latin typeface="Calibri" panose="020F0502020204030204" pitchFamily="34" charset="0"/>
                <a:cs typeface="Calibri" panose="020F0502020204030204" pitchFamily="34" charset="0"/>
              </a:rPr>
              <a:t>Quellen:</a:t>
            </a:r>
            <a:endParaRPr sz="900" b="1" dirty="0">
              <a:latin typeface="Calibri" panose="020F0502020204030204" pitchFamily="34" charset="0"/>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
                <a:schemeClr val="dk1"/>
              </a:buClr>
              <a:buSzPts val="800"/>
              <a:buFont typeface="Calibri"/>
              <a:buChar char="●"/>
              <a:tabLst/>
              <a:defRPr/>
            </a:pPr>
            <a:r>
              <a:rPr lang="de-DE" sz="900" dirty="0">
                <a:latin typeface="Calibri" panose="020F0502020204030204" pitchFamily="34" charset="0"/>
                <a:cs typeface="Calibri" panose="020F0502020204030204" pitchFamily="34" charset="0"/>
              </a:rPr>
              <a:t> </a:t>
            </a:r>
            <a:r>
              <a:rPr lang="de-DE" sz="900" b="0" i="0" u="none" strike="noStrike" cap="none" dirty="0" err="1">
                <a:solidFill>
                  <a:schemeClr val="dk1"/>
                </a:solidFill>
                <a:effectLst/>
                <a:latin typeface="Calibri" panose="020F0502020204030204" pitchFamily="34" charset="0"/>
                <a:cs typeface="Calibri" panose="020F0502020204030204" pitchFamily="34" charset="0"/>
                <a:sym typeface="Calibri"/>
              </a:rPr>
              <a:t>Statista</a:t>
            </a: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 (2023). Produktion Dachziegel. Online: </a:t>
            </a:r>
            <a:r>
              <a:rPr lang="de-DE" sz="900" b="0" i="0" u="sng" strike="noStrike" cap="none" dirty="0">
                <a:solidFill>
                  <a:schemeClr val="dk1"/>
                </a:solidFill>
                <a:effectLst/>
                <a:latin typeface="Calibri" panose="020F0502020204030204" pitchFamily="34" charset="0"/>
                <a:cs typeface="Calibri" panose="020F0502020204030204" pitchFamily="34" charset="0"/>
                <a:sym typeface="Calibri"/>
                <a:hlinkClick r:id="rId3"/>
              </a:rPr>
              <a:t>https://de.statista.com/statistik/daten/studie/587785/umfrage/produktion-von-dachziegeln-in-deutschland/#statisticContainer</a:t>
            </a: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 </a:t>
            </a:r>
          </a:p>
          <a:p>
            <a:pPr marL="180975" marR="0" lvl="0" indent="-180975" algn="l" defTabSz="914400" rtl="0" eaLnBrk="1" fontAlgn="auto" latinLnBrk="0" hangingPunct="1">
              <a:lnSpc>
                <a:spcPct val="100000"/>
              </a:lnSpc>
              <a:spcBef>
                <a:spcPts val="0"/>
              </a:spcBef>
              <a:spcAft>
                <a:spcPts val="0"/>
              </a:spcAft>
              <a:buClr>
                <a:schemeClr val="dk1"/>
              </a:buClr>
              <a:buSzPts val="800"/>
              <a:buFont typeface="Calibri"/>
              <a:buChar char="●"/>
              <a:tabLst/>
              <a:defRPr/>
            </a:pP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Ökoinstitut (2008): Ökobilanzieller Vergleich Dachziegel-Dachstein. Online:</a:t>
            </a: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hlinkClick r:id="rId4"/>
              </a:rPr>
              <a:t> </a:t>
            </a:r>
            <a:r>
              <a:rPr lang="de-DE" sz="900" b="0" i="0" u="sng" strike="noStrike" cap="none" dirty="0">
                <a:solidFill>
                  <a:schemeClr val="dk1"/>
                </a:solidFill>
                <a:effectLst/>
                <a:latin typeface="Calibri" panose="020F0502020204030204" pitchFamily="34" charset="0"/>
                <a:cs typeface="Calibri" panose="020F0502020204030204" pitchFamily="34" charset="0"/>
                <a:sym typeface="Calibri"/>
                <a:hlinkClick r:id="rId4"/>
              </a:rPr>
              <a:t>https://www.oeko.de/oekodoc/754/2008-218-de.pdf</a:t>
            </a:r>
            <a:endParaRPr lang="de-DE" sz="900" b="0" i="0" u="sng" strike="noStrike" cap="none" dirty="0">
              <a:solidFill>
                <a:schemeClr val="dk1"/>
              </a:solidFill>
              <a:effectLst/>
              <a:latin typeface="Calibri" panose="020F0502020204030204" pitchFamily="34" charset="0"/>
              <a:cs typeface="Calibri" panose="020F0502020204030204" pitchFamily="34" charset="0"/>
              <a:sym typeface="Calibri"/>
            </a:endParaRPr>
          </a:p>
          <a:p>
            <a:pPr marL="180975" lvl="0" indent="-180975" algn="l" rtl="0">
              <a:lnSpc>
                <a:spcPct val="100000"/>
              </a:lnSpc>
              <a:spcBef>
                <a:spcPts val="0"/>
              </a:spcBef>
              <a:spcAft>
                <a:spcPts val="0"/>
              </a:spcAft>
              <a:buClr>
                <a:schemeClr val="dk1"/>
              </a:buClr>
              <a:buSzPts val="800"/>
              <a:buFont typeface="Calibri"/>
              <a:buChar char="●"/>
            </a:pP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Dach.de (o.J.): Fragen zu Baustoffen für das Dach. Online:</a:t>
            </a: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hlinkClick r:id="rId5"/>
              </a:rPr>
              <a:t> </a:t>
            </a:r>
            <a:r>
              <a:rPr lang="de-DE" sz="900" b="0" i="0" u="sng" strike="noStrike" cap="none" dirty="0">
                <a:solidFill>
                  <a:schemeClr val="dk1"/>
                </a:solidFill>
                <a:effectLst/>
                <a:latin typeface="Calibri" panose="020F0502020204030204" pitchFamily="34" charset="0"/>
                <a:cs typeface="Calibri" panose="020F0502020204030204" pitchFamily="34" charset="0"/>
                <a:sym typeface="Calibri"/>
                <a:hlinkClick r:id="rId5"/>
              </a:rPr>
              <a:t>https://www.dach.de/aktuell/7-fragen-zu-baustoffen-fuers-dach-ziegel-schiefer-glaswolle-und-zink-12291/</a:t>
            </a: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 </a:t>
            </a:r>
            <a:endParaRPr sz="900" dirty="0">
              <a:latin typeface="Calibri" panose="020F0502020204030204" pitchFamily="34" charset="0"/>
              <a:cs typeface="Calibri" panose="020F0502020204030204" pitchFamily="34" charset="0"/>
            </a:endParaRPr>
          </a:p>
          <a:p>
            <a:pPr marL="457200" lvl="0" indent="0" algn="l" rtl="0">
              <a:lnSpc>
                <a:spcPct val="100000"/>
              </a:lnSpc>
              <a:spcBef>
                <a:spcPts val="0"/>
              </a:spcBef>
              <a:spcAft>
                <a:spcPts val="0"/>
              </a:spcAft>
              <a:buSzPts val="1400"/>
              <a:buNone/>
            </a:pPr>
            <a:endParaRPr sz="900" dirty="0">
              <a:latin typeface="Calibri" panose="020F0502020204030204" pitchFamily="34" charset="0"/>
              <a:cs typeface="Calibri" panose="020F0502020204030204" pitchFamily="34" charset="0"/>
            </a:endParaRPr>
          </a:p>
        </p:txBody>
      </p:sp>
      <p:sp>
        <p:nvSpPr>
          <p:cNvPr id="161" name="Google Shape;161;g27f28143b30_0_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261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b20710b09_0_59:notes"/>
          <p:cNvSpPr>
            <a:spLocks noGrp="1" noRot="1" noChangeAspect="1"/>
          </p:cNvSpPr>
          <p:nvPr>
            <p:ph type="sldImg" idx="2"/>
          </p:nvPr>
        </p:nvSpPr>
        <p:spPr>
          <a:xfrm>
            <a:off x="479425" y="360363"/>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7b20710b09_0_59: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Clr>
                <a:schemeClr val="dk1"/>
              </a:buClr>
              <a:buSzPts val="1800"/>
              <a:buFont typeface="Arial"/>
              <a:buNone/>
            </a:pPr>
            <a:r>
              <a:rPr lang="de-DE" sz="1000" b="1" dirty="0">
                <a:latin typeface="Calibri" panose="020F0502020204030204" pitchFamily="34" charset="0"/>
                <a:cs typeface="Calibri" panose="020F0502020204030204" pitchFamily="34" charset="0"/>
              </a:rPr>
              <a:t>Beschreibung</a:t>
            </a:r>
            <a:endParaRPr lang="de-DE" sz="1000" b="1" i="0" u="none" strike="noStrike" dirty="0">
              <a:solidFill>
                <a:srgbClr val="000000"/>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800"/>
              <a:buFont typeface="Arial"/>
              <a:buNone/>
            </a:pPr>
            <a:r>
              <a:rPr lang="de-DE" sz="1000" b="0" i="0" u="none" strike="noStrike" dirty="0">
                <a:solidFill>
                  <a:srgbClr val="000000"/>
                </a:solidFill>
                <a:effectLst/>
                <a:latin typeface="Calibri" panose="020F0502020204030204" pitchFamily="34" charset="0"/>
                <a:cs typeface="Calibri" panose="020F0502020204030204" pitchFamily="34" charset="0"/>
              </a:rPr>
              <a:t>Bei einer Sanierung oder Modernisierung eines Gebäudes sowie bei einem Neubau sind Dämmmaßnahmen heutzutage wichtige Bestandteile, um zukunftssicher zu werden. Jede durch eine gute Dämmmaßnahme eingesparte Kilowattstunde Heizenergie reduziert die Treibhausgasemissionen und trägt damit zur Umsetzung der vorgegebenen Ziele hin zur Klimaneutralität bei. Hinzu kommt eine Steigerung des Komforts und die Einsparung von Geld für den Energieeinkauf. Je besser die Ökobilanz des </a:t>
            </a:r>
            <a:r>
              <a:rPr lang="de-DE" sz="1000" b="0" i="0" u="none" strike="noStrike" dirty="0">
                <a:solidFill>
                  <a:schemeClr val="tx1"/>
                </a:solidFill>
                <a:effectLst/>
                <a:latin typeface="Calibri" panose="020F0502020204030204" pitchFamily="34" charset="0"/>
                <a:cs typeface="Calibri" panose="020F0502020204030204" pitchFamily="34" charset="0"/>
              </a:rPr>
              <a:t>verwendeten Dämmstoffes, </a:t>
            </a:r>
            <a:r>
              <a:rPr lang="de-DE" sz="1000" b="0" i="0" u="none" strike="noStrike" dirty="0">
                <a:solidFill>
                  <a:srgbClr val="000000"/>
                </a:solidFill>
                <a:effectLst/>
                <a:latin typeface="Calibri" panose="020F0502020204030204" pitchFamily="34" charset="0"/>
                <a:cs typeface="Calibri" panose="020F0502020204030204" pitchFamily="34" charset="0"/>
              </a:rPr>
              <a:t>desto mehr profitieren auch Klima und Umwelt. Dazu gehören der Energie- und Rohstoffaufwand bei der Herstellung und beim Einbau ebenso wie eine spätere stoffliche Verwertungsmöglichkeit oder Entsorgung. Die Nachhaltigkeit der Dämmstoffe gelangt immer mehr in den Fokus bei der Materialauswahl (effizienzhaus online o.J.).</a:t>
            </a:r>
          </a:p>
          <a:p>
            <a:pPr marL="0" lvl="0" indent="0" algn="l" rtl="0">
              <a:spcBef>
                <a:spcPts val="0"/>
              </a:spcBef>
              <a:spcAft>
                <a:spcPts val="0"/>
              </a:spcAft>
              <a:buClr>
                <a:schemeClr val="dk1"/>
              </a:buClr>
              <a:buSzPts val="1800"/>
              <a:buFont typeface="Arial"/>
              <a:buNone/>
            </a:pPr>
            <a:r>
              <a:rPr lang="de-DE" sz="1000" b="0" i="0" u="none" strike="noStrike" dirty="0">
                <a:solidFill>
                  <a:srgbClr val="000000"/>
                </a:solidFill>
                <a:effectLst/>
                <a:latin typeface="Calibri" panose="020F0502020204030204" pitchFamily="34" charset="0"/>
                <a:cs typeface="Calibri" panose="020F0502020204030204" pitchFamily="34" charset="0"/>
              </a:rPr>
              <a:t>In Deutschland wurden 2021 ca. 824.000 t Dämmstoff produziert (</a:t>
            </a:r>
            <a:r>
              <a:rPr lang="de-DE" sz="1000" b="0" i="0" u="none" strike="noStrike" dirty="0" err="1">
                <a:solidFill>
                  <a:srgbClr val="000000"/>
                </a:solidFill>
                <a:effectLst/>
                <a:latin typeface="Calibri" panose="020F0502020204030204" pitchFamily="34" charset="0"/>
                <a:cs typeface="Calibri" panose="020F0502020204030204" pitchFamily="34" charset="0"/>
              </a:rPr>
              <a:t>Statista</a:t>
            </a:r>
            <a:r>
              <a:rPr lang="de-DE" sz="1000" b="0" i="0" u="none" strike="noStrike" dirty="0">
                <a:solidFill>
                  <a:srgbClr val="000000"/>
                </a:solidFill>
                <a:effectLst/>
                <a:latin typeface="Calibri" panose="020F0502020204030204" pitchFamily="34" charset="0"/>
                <a:cs typeface="Calibri" panose="020F0502020204030204" pitchFamily="34" charset="0"/>
              </a:rPr>
              <a:t> 2022). Dieser war vor allem erdölbasiert, circa 160.000 t waren Mineralwolle. Ca. 50 Prozent der in Deutschland verwendeten Dämmstoffe sind mineralischen Ursprungs wie Stein- und Glaswolle (Stand: 2022). Neben der sogenannten Mineralwolle finden Polystyrol (EPS), Polyurethan und Dämmschäume Verwendung, die als synthetische Dämmstoffe meist aus Erdöl produziert werden. Diese konventionellen Dämmstoffe haben insgesamt einen Marktanteil von ca. 90 Prozent. Alternative Dämmstoffe wie Schafwolle, Hanf, Zellulose/ Papier oder Holzwolle-Dämmplatten kommen auf einen Marktanteil von weniger als 10 Prozent. Konventionelle Dämmstoffe sind auch aufgrund ihres Produktionsvolumens meist kostengünstiger als ökologische aus nachwachsenden Rohstoffen. Betrachtet man den Kosten-Nutzen-Effekt, so ergeben sich bei Dämmstoffen schon nach mehreren Monaten erhebliche Einsparungen von Ressourcen (Energie) sowie eine Verringerung der THG-Emissionen (z.B. CO</a:t>
            </a:r>
            <a:r>
              <a:rPr lang="de-DE" sz="1000" b="0" i="0" u="none" strike="noStrike" baseline="-25000" dirty="0">
                <a:solidFill>
                  <a:srgbClr val="000000"/>
                </a:solidFill>
                <a:effectLst/>
                <a:latin typeface="Calibri" panose="020F0502020204030204" pitchFamily="34" charset="0"/>
                <a:cs typeface="Calibri" panose="020F0502020204030204" pitchFamily="34" charset="0"/>
              </a:rPr>
              <a:t>2</a:t>
            </a:r>
            <a:r>
              <a:rPr lang="de-DE" sz="1000" b="0" i="0" u="none" strike="noStrike" dirty="0">
                <a:solidFill>
                  <a:srgbClr val="000000"/>
                </a:solidFill>
                <a:effectLst/>
                <a:latin typeface="Calibri" panose="020F0502020204030204" pitchFamily="34" charset="0"/>
                <a:cs typeface="Calibri" panose="020F0502020204030204" pitchFamily="34" charset="0"/>
              </a:rPr>
              <a:t>). In diesem Punkt unterscheiden sich alle gängigen Dämmstoffe nicht.</a:t>
            </a:r>
            <a:r>
              <a:rPr lang="de-DE" sz="1000" b="0" i="0" u="none" strike="noStrike" baseline="0" dirty="0">
                <a:solidFill>
                  <a:srgbClr val="000000"/>
                </a:solidFill>
                <a:effectLst/>
                <a:latin typeface="Calibri" panose="020F0502020204030204" pitchFamily="34" charset="0"/>
                <a:cs typeface="Calibri" panose="020F0502020204030204" pitchFamily="34" charset="0"/>
              </a:rPr>
              <a:t> </a:t>
            </a:r>
          </a:p>
          <a:p>
            <a:pPr marL="0" lvl="0" indent="0" algn="l" rtl="0">
              <a:spcBef>
                <a:spcPts val="0"/>
              </a:spcBef>
              <a:spcAft>
                <a:spcPts val="0"/>
              </a:spcAft>
              <a:buClr>
                <a:schemeClr val="dk1"/>
              </a:buClr>
              <a:buSzPts val="1800"/>
              <a:buFont typeface="Arial"/>
              <a:buNone/>
            </a:pPr>
            <a:r>
              <a:rPr lang="de-DE" sz="1000" b="0" i="0" u="none" strike="noStrike" dirty="0">
                <a:solidFill>
                  <a:srgbClr val="000000"/>
                </a:solidFill>
                <a:effectLst/>
                <a:latin typeface="Calibri" panose="020F0502020204030204" pitchFamily="34" charset="0"/>
                <a:cs typeface="Calibri" panose="020F0502020204030204" pitchFamily="34" charset="0"/>
              </a:rPr>
              <a:t>Die verschiedenen Dämmstoffe haben bei gleicher Dämmstärke unterschiedliche Dämmwirkungen und Kosten. Aufgrund der jeweiligen Marktsituation des Bausektors können nicht nur die Baustoffpreise, sondern auch die Dämmstoffpreise stark schwanken. Grundsätzlich sind Dämmstoffe auf mineralischer und fossiler Rohstoffbasis jedoch kostengünstiger als Dämmstoffe auf Naturbasis. Im Gebäude-Energie-Gesetz ist festgelegt, wie viel Wärmeenergie die jeweiligen Gebäudeteile nach einer Dämmmaßnahme noch durchlassen dürfen. Das bedeutet, dass der vorgesehene Dämmstoff, der eingesetzt werden soll, die gesetzlichen Vorgaben erfüllen muss und in einer entsprechenden Dämmstärke eingesetzt werden muss. (EnEV-online o.J</a:t>
            </a:r>
            <a:r>
              <a:rPr lang="de-DE" sz="1000" b="0" i="0" u="none" strike="noStrike" dirty="0" smtClean="0">
                <a:solidFill>
                  <a:srgbClr val="000000"/>
                </a:solidFill>
                <a:effectLst/>
                <a:latin typeface="Calibri" panose="020F0502020204030204" pitchFamily="34" charset="0"/>
                <a:cs typeface="Calibri" panose="020F0502020204030204" pitchFamily="34" charset="0"/>
              </a:rPr>
              <a:t>.)</a:t>
            </a:r>
            <a:endParaRPr lang="de-DE" sz="1000" b="0" i="0" u="none" strike="noStrike" dirty="0">
              <a:solidFill>
                <a:schemeClr val="dk1"/>
              </a:solidFill>
              <a:effectLs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800"/>
              <a:buFont typeface="Arial"/>
              <a:buNone/>
            </a:pPr>
            <a:r>
              <a:rPr lang="de-DE" sz="1000" b="1" dirty="0">
                <a:latin typeface="Calibri" panose="020F0502020204030204" pitchFamily="34" charset="0"/>
                <a:cs typeface="Calibri" panose="020F0502020204030204" pitchFamily="34" charset="0"/>
              </a:rPr>
              <a:t>Aufgabe</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de-DE" sz="1000" dirty="0">
                <a:latin typeface="Calibri" panose="020F0502020204030204" pitchFamily="34" charset="0"/>
                <a:cs typeface="Calibri" panose="020F0502020204030204" pitchFamily="34" charset="0"/>
              </a:rPr>
              <a:t>Recherchieren Sie die Vor- und Nachteile ausgewählter Dämmstoffe vor dem Hintergrund einer Lebenszyklus-Betrachtung (Rohstoffe/ Herstellung/ Nutzungsdauer/ Wiederverwertung oder Entsorgung) </a:t>
            </a:r>
            <a:endParaRPr sz="10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900"/>
              <a:buFont typeface="Arial"/>
              <a:buNone/>
            </a:pPr>
            <a:endParaRPr sz="900"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900"/>
              <a:buFont typeface="Arial"/>
              <a:buNone/>
            </a:pPr>
            <a:r>
              <a:rPr lang="de-DE" sz="900" b="1" dirty="0">
                <a:latin typeface="Calibri" panose="020F0502020204030204" pitchFamily="34" charset="0"/>
                <a:cs typeface="Calibri" panose="020F0502020204030204" pitchFamily="34" charset="0"/>
              </a:rPr>
              <a:t>Quellen:</a:t>
            </a:r>
            <a:endParaRPr sz="900" b="1"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800"/>
              <a:buFont typeface="Arial" panose="020B0604020202020204" pitchFamily="34" charset="0"/>
              <a:buChar char="•"/>
              <a:tabLst/>
              <a:defRPr/>
            </a:pP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Effizienzhaus-online (o.J.): Materialien</a:t>
            </a:r>
            <a:r>
              <a:rPr lang="de-DE" sz="900" b="0" i="0" u="none" strike="noStrike" cap="none" baseline="0" dirty="0">
                <a:solidFill>
                  <a:schemeClr val="dk1"/>
                </a:solidFill>
                <a:effectLst/>
                <a:latin typeface="Calibri" panose="020F0502020204030204" pitchFamily="34" charset="0"/>
                <a:cs typeface="Calibri" panose="020F0502020204030204" pitchFamily="34" charset="0"/>
                <a:sym typeface="Calibri"/>
              </a:rPr>
              <a:t> zur Dacheindeckung. Online: </a:t>
            </a:r>
            <a:r>
              <a:rPr lang="de-DE" sz="900" b="0" i="0" u="sng" strike="noStrike" cap="none" dirty="0">
                <a:solidFill>
                  <a:schemeClr val="dk1"/>
                </a:solidFill>
                <a:effectLst/>
                <a:latin typeface="Calibri" panose="020F0502020204030204" pitchFamily="34" charset="0"/>
                <a:cs typeface="Calibri" panose="020F0502020204030204" pitchFamily="34" charset="0"/>
                <a:sym typeface="Calibri"/>
                <a:hlinkClick r:id="rId3"/>
              </a:rPr>
              <a:t>https://www.effizienzhaus-online.de/materialien-zur-dacheindeckung/</a:t>
            </a:r>
            <a:endParaRPr lang="de-DE" sz="900" b="0" i="0" u="sng" strike="noStrike" cap="none" dirty="0">
              <a:solidFill>
                <a:schemeClr val="dk1"/>
              </a:solidFill>
              <a:effectLst/>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800"/>
              <a:buFont typeface="Arial" panose="020B0604020202020204" pitchFamily="34" charset="0"/>
              <a:buChar char="•"/>
              <a:tabLst/>
              <a:defRPr/>
            </a:pPr>
            <a:r>
              <a:rPr lang="de-DE" sz="900" b="0" i="0" u="none" strike="noStrike" cap="none" dirty="0" err="1">
                <a:solidFill>
                  <a:schemeClr val="dk1"/>
                </a:solidFill>
                <a:effectLst/>
                <a:latin typeface="Calibri" panose="020F0502020204030204" pitchFamily="34" charset="0"/>
                <a:cs typeface="Calibri" panose="020F0502020204030204" pitchFamily="34" charset="0"/>
                <a:sym typeface="Calibri"/>
              </a:rPr>
              <a:t>Statista</a:t>
            </a: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 (2022): Absatz ausgewählter Dachmaterialien. Online: </a:t>
            </a:r>
            <a:r>
              <a:rPr lang="de-DE" sz="900" b="0" i="0" u="sng" strike="noStrike" cap="none" dirty="0">
                <a:solidFill>
                  <a:schemeClr val="dk1"/>
                </a:solidFill>
                <a:effectLst/>
                <a:latin typeface="Calibri" panose="020F0502020204030204" pitchFamily="34" charset="0"/>
                <a:cs typeface="Calibri" panose="020F0502020204030204" pitchFamily="34" charset="0"/>
                <a:sym typeface="Calibri"/>
                <a:hlinkClick r:id="rId4"/>
              </a:rPr>
              <a:t>https://de.statista.com/statistik/daten/studie/1339621/umfrage/absatz-ausgewaehlter-dachmaterialen-in-deutschland/</a:t>
            </a: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 </a:t>
            </a:r>
          </a:p>
          <a:p>
            <a:pPr marL="171450" marR="0" lvl="0" indent="-171450" algn="l" defTabSz="914400" rtl="0" eaLnBrk="1" fontAlgn="auto" latinLnBrk="0" hangingPunct="1">
              <a:lnSpc>
                <a:spcPct val="100000"/>
              </a:lnSpc>
              <a:spcBef>
                <a:spcPts val="0"/>
              </a:spcBef>
              <a:spcAft>
                <a:spcPts val="0"/>
              </a:spcAft>
              <a:buClr>
                <a:schemeClr val="dk1"/>
              </a:buClr>
              <a:buSzPts val="800"/>
              <a:buFont typeface="Arial" panose="020B0604020202020204" pitchFamily="34" charset="0"/>
              <a:buChar char="•"/>
              <a:tabLst/>
              <a:defRPr/>
            </a:pPr>
            <a:r>
              <a:rPr lang="de-DE" sz="900" b="0" i="0" u="none" strike="noStrike" cap="none" dirty="0">
                <a:solidFill>
                  <a:schemeClr val="dk1"/>
                </a:solidFill>
                <a:effectLst/>
                <a:latin typeface="Calibri" panose="020F0502020204030204" pitchFamily="34" charset="0"/>
                <a:cs typeface="Calibri" panose="020F0502020204030204" pitchFamily="34" charset="0"/>
                <a:sym typeface="Calibri"/>
              </a:rPr>
              <a:t>EnEV-online (o.J.): Wärmedämmung. Online: </a:t>
            </a:r>
            <a:r>
              <a:rPr lang="de-DE" sz="900" b="0" i="0" u="sng" strike="noStrike" cap="none" dirty="0">
                <a:solidFill>
                  <a:schemeClr val="dk1"/>
                </a:solidFill>
                <a:effectLst/>
                <a:latin typeface="Calibri" panose="020F0502020204030204" pitchFamily="34" charset="0"/>
                <a:cs typeface="Calibri" panose="020F0502020204030204" pitchFamily="34" charset="0"/>
                <a:sym typeface="Calibri"/>
                <a:hlinkClick r:id="rId5"/>
              </a:rPr>
              <a:t>https://www.enev-online.eu/</a:t>
            </a:r>
            <a:endParaRPr lang="de-DE" sz="900" b="0" i="0" u="none" strike="noStrike" cap="none" dirty="0">
              <a:solidFill>
                <a:schemeClr val="dk1"/>
              </a:solidFill>
              <a:effectLst/>
              <a:latin typeface="Calibri" panose="020F0502020204030204" pitchFamily="34" charset="0"/>
              <a:cs typeface="Calibri" panose="020F0502020204030204" pitchFamily="34" charset="0"/>
              <a:sym typeface="Calibri"/>
            </a:endParaRPr>
          </a:p>
        </p:txBody>
      </p:sp>
      <p:sp>
        <p:nvSpPr>
          <p:cNvPr id="203" name="Google Shape;203;g27b20710b09_0_5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848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schroeder-brandi@e-u-z.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73953" y="1077913"/>
            <a:ext cx="8278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Dachdecker</a:t>
            </a:r>
            <a:endParaRPr b="1"/>
          </a:p>
          <a:p>
            <a:pPr marL="0" lvl="0" indent="0" algn="ctr" rtl="0">
              <a:lnSpc>
                <a:spcPct val="90000"/>
              </a:lnSpc>
              <a:spcBef>
                <a:spcPts val="0"/>
              </a:spcBef>
              <a:spcAft>
                <a:spcPts val="0"/>
              </a:spcAft>
              <a:buSzPts val="4444"/>
              <a:buNone/>
            </a:pPr>
            <a:r>
              <a:rPr lang="de-DE" b="1"/>
              <a:t>und</a:t>
            </a:r>
            <a:endParaRPr b="1"/>
          </a:p>
          <a:p>
            <a:pPr marL="0" lvl="0" indent="0" algn="ctr" rtl="0">
              <a:lnSpc>
                <a:spcPct val="90000"/>
              </a:lnSpc>
              <a:spcBef>
                <a:spcPts val="0"/>
              </a:spcBef>
              <a:spcAft>
                <a:spcPts val="0"/>
              </a:spcAft>
              <a:buSzPts val="4444"/>
              <a:buNone/>
            </a:pPr>
            <a:r>
              <a:rPr lang="de-DE" b="1"/>
              <a:t>Dachdeckerin</a:t>
            </a:r>
            <a:endParaRPr b="1"/>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dirty="0"/>
              <a:t>Folien zur Diskussion von Zielkonflikten im Dachdecker-Handwerk</a:t>
            </a:r>
            <a:endParaRPr dirty="0"/>
          </a:p>
        </p:txBody>
      </p:sp>
      <p:sp>
        <p:nvSpPr>
          <p:cNvPr id="81" name="Google Shape;81;p38"/>
          <p:cNvSpPr txBox="1">
            <a:spLocks noGrp="1"/>
          </p:cNvSpPr>
          <p:nvPr>
            <p:ph type="ftr" idx="11"/>
          </p:nvPr>
        </p:nvSpPr>
        <p:spPr>
          <a:xfrm>
            <a:off x="720602" y="6258550"/>
            <a:ext cx="31869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8591297" y="3810000"/>
            <a:ext cx="3451808" cy="2244725"/>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ct val="248886"/>
              <a:buNone/>
            </a:pPr>
            <a:r>
              <a:rPr lang="de-DE" dirty="0"/>
              <a:t>IZT – Institut für Zukunftsstudien und Technologiebewertung</a:t>
            </a:r>
            <a:endParaRPr dirty="0"/>
          </a:p>
          <a:p>
            <a:pPr marL="50800" lvl="0" indent="0" algn="l" rtl="0">
              <a:lnSpc>
                <a:spcPct val="90000"/>
              </a:lnSpc>
              <a:spcBef>
                <a:spcPts val="1000"/>
              </a:spcBef>
              <a:spcAft>
                <a:spcPts val="0"/>
              </a:spcAft>
              <a:buSzPct val="248886"/>
              <a:buNone/>
            </a:pPr>
            <a:r>
              <a:rPr lang="de-DE" dirty="0"/>
              <a:t>Schopenhauerstraße 26; 14129 Berlin; </a:t>
            </a:r>
            <a:r>
              <a:rPr lang="de-DE" u="sng" dirty="0">
                <a:solidFill>
                  <a:schemeClr val="hlink"/>
                </a:solidFill>
                <a:hlinkClick r:id="rId3"/>
              </a:rPr>
              <a:t>www.izt.de</a:t>
            </a:r>
            <a:endParaRPr dirty="0"/>
          </a:p>
          <a:p>
            <a:pPr marL="50800" lvl="0" indent="0" algn="l" rtl="0">
              <a:lnSpc>
                <a:spcPct val="90000"/>
              </a:lnSpc>
              <a:spcBef>
                <a:spcPts val="1000"/>
              </a:spcBef>
              <a:spcAft>
                <a:spcPts val="0"/>
              </a:spcAft>
              <a:buSzPct val="248886"/>
              <a:buNone/>
            </a:pPr>
            <a:r>
              <a:rPr lang="de-DE" dirty="0"/>
              <a:t>Dipl.-Päd. Dirk Schröder-Brandi </a:t>
            </a:r>
            <a:br>
              <a:rPr lang="de-DE" dirty="0"/>
            </a:br>
            <a:r>
              <a:rPr lang="de-DE" dirty="0"/>
              <a:t>(</a:t>
            </a:r>
            <a:r>
              <a:rPr lang="de-DE" dirty="0">
                <a:hlinkClick r:id="rId4"/>
              </a:rPr>
              <a:t>schroeder-brandi@e-u-z.de</a:t>
            </a:r>
            <a:r>
              <a:rPr lang="de-DE" dirty="0" smtClean="0">
                <a:hlinkClick r:id="rId4"/>
              </a:rPr>
              <a:t>)</a:t>
            </a:r>
            <a:endParaRPr lang="de-DE" dirty="0" smtClean="0"/>
          </a:p>
          <a:p>
            <a:pPr marL="50800" lvl="0" indent="0" algn="l" rtl="0">
              <a:lnSpc>
                <a:spcPct val="90000"/>
              </a:lnSpc>
              <a:spcBef>
                <a:spcPts val="1000"/>
              </a:spcBef>
              <a:spcAft>
                <a:spcPts val="0"/>
              </a:spcAft>
              <a:buSzPct val="248886"/>
              <a:buNone/>
            </a:pPr>
            <a:endParaRPr dirty="0"/>
          </a:p>
        </p:txBody>
      </p:sp>
      <p:pic>
        <p:nvPicPr>
          <p:cNvPr id="84" name="Google Shape;84;p38"/>
          <p:cNvPicPr preferRelativeResize="0"/>
          <p:nvPr/>
        </p:nvPicPr>
        <p:blipFill rotWithShape="1">
          <a:blip r:embed="rId5">
            <a:alphaModFix/>
          </a:blip>
          <a:srcRect r="9867"/>
          <a:stretch/>
        </p:blipFill>
        <p:spPr>
          <a:xfrm>
            <a:off x="8922657" y="2722428"/>
            <a:ext cx="2850243" cy="1244600"/>
          </a:xfrm>
          <a:prstGeom prst="rect">
            <a:avLst/>
          </a:prstGeom>
          <a:noFill/>
          <a:ln>
            <a:noFill/>
          </a:ln>
        </p:spPr>
      </p:pic>
      <p:sp>
        <p:nvSpPr>
          <p:cNvPr id="85" name="Google Shape;85;p38"/>
          <p:cNvSpPr txBox="1">
            <a:spLocks noGrp="1"/>
          </p:cNvSpPr>
          <p:nvPr>
            <p:ph type="body" idx="4"/>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sz="1200">
                <a:solidFill>
                  <a:schemeClr val="lt1"/>
                </a:solidFill>
                <a:latin typeface="Trebuchet MS"/>
                <a:ea typeface="Trebuchet MS"/>
                <a:cs typeface="Trebuchet MS"/>
                <a:sym typeface="Trebuchet MS"/>
              </a:rPr>
              <a:t>Dachdecker und Dachdeckerin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7b80a665ea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18" name="Google Shape;218;g27b80a665ea_0_1"/>
          <p:cNvSpPr txBox="1">
            <a:spLocks noGrp="1"/>
          </p:cNvSpPr>
          <p:nvPr>
            <p:ph type="title"/>
          </p:nvPr>
        </p:nvSpPr>
        <p:spPr>
          <a:xfrm>
            <a:off x="236700" y="286325"/>
            <a:ext cx="9340200" cy="108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56250"/>
              <a:buFont typeface="Arial"/>
              <a:buNone/>
            </a:pPr>
            <a:r>
              <a:rPr lang="de-DE"/>
              <a:t>Energieeinsatz im Baugewerbe und ihre Klimawirkung</a:t>
            </a:r>
            <a:endParaRPr/>
          </a:p>
          <a:p>
            <a:pPr marL="0" lvl="0" indent="0" algn="l" rtl="0">
              <a:lnSpc>
                <a:spcPct val="100000"/>
              </a:lnSpc>
              <a:spcBef>
                <a:spcPts val="0"/>
              </a:spcBef>
              <a:spcAft>
                <a:spcPts val="0"/>
              </a:spcAft>
              <a:buSzPct val="56250"/>
              <a:buNone/>
            </a:pPr>
            <a:endParaRPr/>
          </a:p>
        </p:txBody>
      </p:sp>
      <p:sp>
        <p:nvSpPr>
          <p:cNvPr id="219" name="Google Shape;219;g27b80a665ea_0_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Altbau neu gedacht (2021), eigene Darstellung </a:t>
            </a:r>
            <a:endParaRPr/>
          </a:p>
        </p:txBody>
      </p:sp>
      <p:sp>
        <p:nvSpPr>
          <p:cNvPr id="220" name="Google Shape;220;g27b80a665ea_0_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pic>
        <p:nvPicPr>
          <p:cNvPr id="221" name="Google Shape;221;g27b80a665ea_0_1"/>
          <p:cNvPicPr preferRelativeResize="0"/>
          <p:nvPr/>
        </p:nvPicPr>
        <p:blipFill rotWithShape="1">
          <a:blip r:embed="rId3">
            <a:alphaModFix/>
          </a:blip>
          <a:srcRect/>
          <a:stretch/>
        </p:blipFill>
        <p:spPr>
          <a:xfrm>
            <a:off x="152400" y="1708937"/>
            <a:ext cx="6711400" cy="4271838"/>
          </a:xfrm>
          <a:prstGeom prst="rect">
            <a:avLst/>
          </a:prstGeom>
          <a:noFill/>
          <a:ln>
            <a:noFill/>
          </a:ln>
        </p:spPr>
      </p:pic>
      <p:sp>
        <p:nvSpPr>
          <p:cNvPr id="222" name="Google Shape;222;g27b80a665ea_0_1"/>
          <p:cNvSpPr/>
          <p:nvPr/>
        </p:nvSpPr>
        <p:spPr>
          <a:xfrm>
            <a:off x="6695075" y="1366324"/>
            <a:ext cx="5328300" cy="14988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de-DE" sz="1500"/>
              <a:t>Welche Energieträger werden auf der Baustelle in welchen Mengen eingesetzt?</a:t>
            </a:r>
            <a:endParaRPr sz="1500"/>
          </a:p>
          <a:p>
            <a:pPr marL="457200" marR="0" lvl="0" indent="-323850" algn="l" rtl="0">
              <a:lnSpc>
                <a:spcPct val="100000"/>
              </a:lnSpc>
              <a:spcBef>
                <a:spcPts val="0"/>
              </a:spcBef>
              <a:spcAft>
                <a:spcPts val="0"/>
              </a:spcAft>
              <a:buClr>
                <a:srgbClr val="000000"/>
              </a:buClr>
              <a:buSzPts val="1500"/>
              <a:buFont typeface="Arial"/>
              <a:buChar char="•"/>
            </a:pPr>
            <a:r>
              <a:rPr lang="de-DE" sz="1500" b="0" i="0" u="none" strike="noStrike" cap="none">
                <a:solidFill>
                  <a:srgbClr val="000000"/>
                </a:solidFill>
                <a:latin typeface="Arial"/>
                <a:ea typeface="Arial"/>
                <a:cs typeface="Arial"/>
                <a:sym typeface="Arial"/>
              </a:rPr>
              <a:t>Wieviel THG-Emissionen werden dadurch freigesetzt?</a:t>
            </a:r>
            <a:endParaRPr sz="15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de-DE" sz="1500" b="0" i="0" u="none" strike="noStrike" cap="none">
                <a:solidFill>
                  <a:srgbClr val="000000"/>
                </a:solidFill>
                <a:latin typeface="Arial"/>
                <a:ea typeface="Arial"/>
                <a:cs typeface="Arial"/>
                <a:sym typeface="Arial"/>
              </a:rPr>
              <a:t>Wieviel THG-Emissionen lassen sich vermeiden, wenn statt Diesel Biodiesel und statt Ottokraftstoffe Strom (aus Strommix) eingesetzt würde?</a:t>
            </a:r>
            <a:endParaRPr sz="1500" b="0" i="0" u="none" strike="noStrike" cap="none">
              <a:solidFill>
                <a:srgbClr val="000000"/>
              </a:solidFill>
              <a:latin typeface="Arial"/>
              <a:ea typeface="Arial"/>
              <a:cs typeface="Arial"/>
              <a:sym typeface="Arial"/>
            </a:endParaRPr>
          </a:p>
        </p:txBody>
      </p:sp>
      <p:graphicFrame>
        <p:nvGraphicFramePr>
          <p:cNvPr id="223" name="Google Shape;223;g27b80a665ea_0_1"/>
          <p:cNvGraphicFramePr/>
          <p:nvPr/>
        </p:nvGraphicFramePr>
        <p:xfrm>
          <a:off x="7182088" y="2939625"/>
          <a:ext cx="4354275" cy="3200100"/>
        </p:xfrm>
        <a:graphic>
          <a:graphicData uri="http://schemas.openxmlformats.org/drawingml/2006/table">
            <a:tbl>
              <a:tblPr>
                <a:noFill/>
                <a:tableStyleId>{6E682AD9-CC1F-4BEE-9C67-7DA8EB6744C5}</a:tableStyleId>
              </a:tblPr>
              <a:tblGrid>
                <a:gridCol w="2460775">
                  <a:extLst>
                    <a:ext uri="{9D8B030D-6E8A-4147-A177-3AD203B41FA5}">
                      <a16:colId xmlns:a16="http://schemas.microsoft.com/office/drawing/2014/main" xmlns="" val="20000"/>
                    </a:ext>
                  </a:extLst>
                </a:gridCol>
                <a:gridCol w="1893500">
                  <a:extLst>
                    <a:ext uri="{9D8B030D-6E8A-4147-A177-3AD203B41FA5}">
                      <a16:colId xmlns:a16="http://schemas.microsoft.com/office/drawing/2014/main" xmlns="" val="20001"/>
                    </a:ext>
                  </a:extLst>
                </a:gridCol>
              </a:tblGrid>
              <a:tr h="3013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0"/>
                  </a:ext>
                </a:extLst>
              </a:tr>
              <a:tr h="3013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0,402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1"/>
                  </a:ext>
                </a:extLst>
              </a:tr>
              <a:tr h="3013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0,318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2"/>
                  </a:ext>
                </a:extLst>
              </a:tr>
              <a:tr h="3013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0,433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3"/>
                  </a:ext>
                </a:extLst>
              </a:tr>
              <a:tr h="3013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Flüssiggas</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2,158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-äq./liter</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4"/>
                  </a:ext>
                </a:extLst>
              </a:tr>
              <a:tr h="3013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Dieselkraftstoff</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3,137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5"/>
                  </a:ext>
                </a:extLst>
              </a:tr>
              <a:tr h="3013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Biodiesel</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1,545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6"/>
                  </a:ext>
                </a:extLst>
              </a:tr>
              <a:tr h="3013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Ottokraftstoff </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2,891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7"/>
                  </a:ext>
                </a:extLst>
              </a:tr>
              <a:tr h="3013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Bioethanol</a:t>
                      </a:r>
                      <a:endParaRPr sz="900" u="none" strike="noStrike" cap="none">
                        <a:solidFill>
                          <a:srgbClr val="000000"/>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1,261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-äq./lJ</a:t>
                      </a:r>
                      <a:endParaRPr sz="900" u="none" strike="noStrike" cap="none">
                        <a:solidFill>
                          <a:srgbClr val="000000"/>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8"/>
                  </a:ext>
                </a:extLst>
              </a:tr>
              <a:tr h="3013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Sonstige Mineralölprodukte </a:t>
                      </a:r>
                      <a:endParaRPr sz="900" u="none" strike="noStrike" cap="none">
                        <a:solidFill>
                          <a:srgbClr val="000000"/>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82,9 t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/TJ</a:t>
                      </a:r>
                      <a:endParaRPr sz="900" u="none" strike="noStrike" cap="none">
                        <a:solidFill>
                          <a:srgbClr val="000000"/>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9"/>
                  </a:ext>
                </a:extLst>
              </a:tr>
            </a:tbl>
          </a:graphicData>
        </a:graphic>
      </p:graphicFrame>
      <p:sp>
        <p:nvSpPr>
          <p:cNvPr id="224" name="Google Shape;224;g27b80a665ea_0_1"/>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39837b6ed7_0_8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31" name="Google Shape;231;g239837b6ed7_0_83"/>
          <p:cNvSpPr txBox="1">
            <a:spLocks noGrp="1"/>
          </p:cNvSpPr>
          <p:nvPr>
            <p:ph type="body" idx="2"/>
          </p:nvPr>
        </p:nvSpPr>
        <p:spPr>
          <a:xfrm>
            <a:off x="6842125" y="6254500"/>
            <a:ext cx="50379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destatis 2022b; UBA 2010; bbs 2021b; eigene Darstellung</a:t>
            </a:r>
            <a:endParaRPr/>
          </a:p>
        </p:txBody>
      </p:sp>
      <p:sp>
        <p:nvSpPr>
          <p:cNvPr id="232" name="Google Shape;232;g239837b6ed7_0_8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pic>
        <p:nvPicPr>
          <p:cNvPr id="233" name="Google Shape;233;g239837b6ed7_0_83"/>
          <p:cNvPicPr preferRelativeResize="0"/>
          <p:nvPr/>
        </p:nvPicPr>
        <p:blipFill rotWithShape="1">
          <a:blip r:embed="rId3">
            <a:alphaModFix/>
          </a:blip>
          <a:srcRect/>
          <a:stretch/>
        </p:blipFill>
        <p:spPr>
          <a:xfrm>
            <a:off x="3" y="1497750"/>
            <a:ext cx="10068321" cy="4672388"/>
          </a:xfrm>
          <a:prstGeom prst="rect">
            <a:avLst/>
          </a:prstGeom>
          <a:noFill/>
          <a:ln>
            <a:noFill/>
          </a:ln>
        </p:spPr>
      </p:pic>
      <p:sp>
        <p:nvSpPr>
          <p:cNvPr id="234" name="Google Shape;234;g239837b6ed7_0_83"/>
          <p:cNvSpPr/>
          <p:nvPr/>
        </p:nvSpPr>
        <p:spPr>
          <a:xfrm>
            <a:off x="7315200" y="1497750"/>
            <a:ext cx="4796875" cy="1230000"/>
          </a:xfrm>
          <a:prstGeom prst="roundRect">
            <a:avLst>
              <a:gd name="adj" fmla="val 16667"/>
            </a:avLst>
          </a:prstGeom>
          <a:solidFill>
            <a:srgbClr val="FFC000"/>
          </a:solidFill>
          <a:ln>
            <a:noFill/>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de-DE" sz="1600" dirty="0"/>
              <a:t>Ermitteln Sie, welche Bauabfälle an einer konkreten Baustelle anfallen und in welcher Menge. Recherchieren Sie die Weiterverwendung oder Entsorgung der Bauabfälle.</a:t>
            </a:r>
            <a:endParaRPr sz="1600" b="0" i="0" u="none" strike="noStrike" cap="none" dirty="0">
              <a:solidFill>
                <a:srgbClr val="000000"/>
              </a:solidFill>
              <a:latin typeface="Arial"/>
              <a:ea typeface="Arial"/>
              <a:cs typeface="Arial"/>
              <a:sym typeface="Arial"/>
            </a:endParaRPr>
          </a:p>
        </p:txBody>
      </p:sp>
      <p:sp>
        <p:nvSpPr>
          <p:cNvPr id="235" name="Google Shape;235;g239837b6ed7_0_83"/>
          <p:cNvSpPr txBox="1">
            <a:spLocks noGrp="1"/>
          </p:cNvSpPr>
          <p:nvPr>
            <p:ph type="body" idx="1"/>
          </p:nvPr>
        </p:nvSpPr>
        <p:spPr>
          <a:xfrm>
            <a:off x="3339275" y="6254550"/>
            <a:ext cx="2541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Dachdecker und Dachdeckerin</a:t>
            </a:r>
            <a:endParaRPr/>
          </a:p>
        </p:txBody>
      </p:sp>
      <p:sp>
        <p:nvSpPr>
          <p:cNvPr id="236" name="Google Shape;236;g239837b6ed7_0_83"/>
          <p:cNvSpPr txBox="1">
            <a:spLocks noGrp="1"/>
          </p:cNvSpPr>
          <p:nvPr>
            <p:ph type="title"/>
          </p:nvPr>
        </p:nvSpPr>
        <p:spPr>
          <a:xfrm>
            <a:off x="236700" y="286325"/>
            <a:ext cx="9340200" cy="108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de-DE"/>
              <a:t>Bauabfälle und ihre jeweiligen Anteile</a:t>
            </a:r>
            <a:endParaRPr/>
          </a:p>
          <a:p>
            <a:pPr marL="0" lvl="0" indent="0" algn="l" rtl="0">
              <a:lnSpc>
                <a:spcPct val="100000"/>
              </a:lnSpc>
              <a:spcBef>
                <a:spcPts val="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7d927d5bb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570" name="Google Shape;570;g27d927d5bb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71" name="Google Shape;571;g27d927d5bb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572" name="Google Shape;572;g27d927d5bbc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573" name="Google Shape;573;g27d927d5bbc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575" name="Google Shape;575;g27d927d5bbc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576" name="Google Shape;576;g27d927d5bbc_0_0"/>
          <p:cNvSpPr txBox="1"/>
          <p:nvPr/>
        </p:nvSpPr>
        <p:spPr>
          <a:xfrm>
            <a:off x="5590635" y="1499687"/>
            <a:ext cx="5232600" cy="2215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dirty="0">
                <a:solidFill>
                  <a:srgbClr val="000000"/>
                </a:solidFill>
                <a:latin typeface="Merriweather"/>
                <a:ea typeface="Merriweather"/>
                <a:cs typeface="Merriweather"/>
                <a:sym typeface="Merriweather"/>
              </a:rPr>
            </a:br>
            <a:r>
              <a:rPr lang="de-DE" sz="1200" b="0" i="0" u="none" strike="noStrike" cap="none" dirty="0">
                <a:solidFill>
                  <a:srgbClr val="000000"/>
                </a:solidFill>
                <a:latin typeface="Merriweather"/>
                <a:ea typeface="Merriweather"/>
                <a:cs typeface="Merriweather"/>
                <a:sym typeface="Merriweather"/>
              </a:rPr>
              <a:t>Die Verantwortung der Veröffentlichung liegt bei den Autorinnen und Autoren. </a:t>
            </a:r>
          </a:p>
          <a:p>
            <a:pPr marL="0" marR="0" lvl="0" indent="0" algn="l" rtl="0">
              <a:lnSpc>
                <a:spcPct val="100000"/>
              </a:lnSpc>
              <a:spcBef>
                <a:spcPts val="0"/>
              </a:spcBef>
              <a:spcAft>
                <a:spcPts val="0"/>
              </a:spcAft>
              <a:buClr>
                <a:srgbClr val="000000"/>
              </a:buClr>
              <a:buSzPts val="1200"/>
              <a:buFont typeface="Arial"/>
              <a:buNone/>
            </a:pPr>
            <a:endParaRPr lang="de-DE" sz="1200" dirty="0">
              <a:latin typeface="Merriweather"/>
              <a:sym typeface="Merriweather"/>
            </a:endParaRPr>
          </a:p>
          <a:p>
            <a:pPr lvl="0">
              <a:buSzPts val="1200"/>
            </a:pPr>
            <a:r>
              <a:rPr lang="de-DE" i="1" dirty="0"/>
              <a:t>Dieses Bildungsmaterial berücksichtigt die Gütekriterien für digitale BNE-Materialien gemäß Beschluss der Nationalen Plattform BNE vom 09. Dezember 2022.</a:t>
            </a:r>
            <a:endParaRPr sz="1400" b="0" i="0" u="none" strike="noStrike" cap="none" dirty="0">
              <a:solidFill>
                <a:srgbClr val="000000"/>
              </a:solidFill>
              <a:latin typeface="Arial"/>
              <a:ea typeface="Arial"/>
              <a:cs typeface="Arial"/>
              <a:sym typeface="Arial"/>
            </a:endParaRPr>
          </a:p>
        </p:txBody>
      </p:sp>
      <p:pic>
        <p:nvPicPr>
          <p:cNvPr id="577" name="Google Shape;577;g27d927d5bbc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578" name="Google Shape;578;g27d927d5bbc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extLst>
      <p:ext uri="{BB962C8B-B14F-4D97-AF65-F5344CB8AC3E}">
        <p14:creationId xmlns:p14="http://schemas.microsoft.com/office/powerpoint/2010/main" val="71139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2" name="Google Shape;92;p1"/>
          <p:cNvSpPr txBox="1">
            <a:spLocks noGrp="1"/>
          </p:cNvSpPr>
          <p:nvPr>
            <p:ph type="title"/>
          </p:nvPr>
        </p:nvSpPr>
        <p:spPr>
          <a:xfrm>
            <a:off x="408675" y="169875"/>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6931903" y="2800040"/>
            <a:ext cx="3695066" cy="1558525"/>
          </a:xfrm>
          <a:prstGeom prst="roundRect">
            <a:avLst>
              <a:gd name="adj" fmla="val 16667"/>
            </a:avLst>
          </a:prstGeom>
          <a:solidFill>
            <a:srgbClr val="FFC000"/>
          </a:solidFill>
          <a:ln>
            <a:noFill/>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404040"/>
              </a:buClr>
              <a:buSzPct val="100000"/>
              <a:buFont typeface="Arial"/>
              <a:buChar char="•"/>
            </a:pPr>
            <a:r>
              <a:rPr lang="de-DE" sz="1600" b="0" i="0" u="none" strike="noStrike" cap="none" dirty="0">
                <a:solidFill>
                  <a:srgbClr val="404040"/>
                </a:solidFill>
                <a:latin typeface="Arial"/>
                <a:ea typeface="Arial"/>
                <a:cs typeface="Arial"/>
                <a:sym typeface="Arial"/>
              </a:rPr>
              <a:t>Welchen Beitrag leistet Ihr Betrieb zum Klimawandel?</a:t>
            </a:r>
            <a:endParaRPr sz="1400" b="0" i="0" u="none" strike="noStrike" cap="none" dirty="0">
              <a:solidFill>
                <a:srgbClr val="404040"/>
              </a:solidFill>
              <a:latin typeface="Arial"/>
              <a:ea typeface="Arial"/>
              <a:cs typeface="Arial"/>
              <a:sym typeface="Arial"/>
            </a:endParaRPr>
          </a:p>
          <a:p>
            <a:pPr marL="171450" marR="0" lvl="0" indent="-171450" algn="l" rtl="0">
              <a:lnSpc>
                <a:spcPct val="100000"/>
              </a:lnSpc>
              <a:spcBef>
                <a:spcPts val="0"/>
              </a:spcBef>
              <a:spcAft>
                <a:spcPts val="0"/>
              </a:spcAft>
              <a:buClr>
                <a:srgbClr val="404040"/>
              </a:buClr>
              <a:buSzPct val="100000"/>
              <a:buFont typeface="Arial"/>
              <a:buChar char="•"/>
            </a:pPr>
            <a:r>
              <a:rPr lang="de-DE" sz="1600" b="0" i="0" u="none" strike="noStrike" cap="none" dirty="0">
                <a:solidFill>
                  <a:srgbClr val="404040"/>
                </a:solidFill>
                <a:latin typeface="Arial"/>
                <a:ea typeface="Arial"/>
                <a:cs typeface="Arial"/>
                <a:sym typeface="Arial"/>
              </a:rPr>
              <a:t>Was unternehmen Sie in Ihrem Betrieb, um CO</a:t>
            </a:r>
            <a:r>
              <a:rPr lang="de-DE" sz="1600" b="0" i="0" u="none" strike="noStrike" cap="none" baseline="-25000" dirty="0">
                <a:solidFill>
                  <a:srgbClr val="404040"/>
                </a:solidFill>
                <a:latin typeface="Arial"/>
                <a:ea typeface="Arial"/>
                <a:cs typeface="Arial"/>
                <a:sym typeface="Arial"/>
              </a:rPr>
              <a:t>2</a:t>
            </a:r>
            <a:r>
              <a:rPr lang="de-DE" sz="1600" b="0" i="0" u="none" strike="noStrike" cap="none" dirty="0">
                <a:solidFill>
                  <a:srgbClr val="404040"/>
                </a:solidFill>
                <a:latin typeface="Arial"/>
                <a:ea typeface="Arial"/>
                <a:cs typeface="Arial"/>
                <a:sym typeface="Arial"/>
              </a:rPr>
              <a:t>-Emissionen zu verringern?</a:t>
            </a:r>
            <a:endParaRPr sz="1400" b="0" i="0" u="none" strike="noStrike" cap="none" dirty="0">
              <a:solidFill>
                <a:srgbClr val="404040"/>
              </a:solidFill>
              <a:latin typeface="Arial"/>
              <a:ea typeface="Arial"/>
              <a:cs typeface="Arial"/>
              <a:sym typeface="Arial"/>
            </a:endParaRPr>
          </a:p>
        </p:txBody>
      </p:sp>
      <p:sp>
        <p:nvSpPr>
          <p:cNvPr id="117" name="Google Shape;117;p1"/>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Dachdecker und Dachdeckerin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6dae9e7bab_0_77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a:t>
            </a:fld>
            <a:endParaRPr/>
          </a:p>
        </p:txBody>
      </p:sp>
      <p:sp>
        <p:nvSpPr>
          <p:cNvPr id="234" name="Google Shape;234;g26dae9e7bab_0_77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235" name="Google Shape;235;g26dae9e7bab_0_77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236" name="Google Shape;236;g26dae9e7bab_0_777"/>
          <p:cNvSpPr/>
          <p:nvPr/>
        </p:nvSpPr>
        <p:spPr>
          <a:xfrm>
            <a:off x="7181683" y="2078156"/>
            <a:ext cx="4474500" cy="25301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600"/>
              </a:spcBef>
              <a:spcAft>
                <a:spcPts val="0"/>
              </a:spcAft>
              <a:buClr>
                <a:schemeClr val="tx1"/>
              </a:buClr>
              <a:buSzPts val="2200"/>
              <a:buFont typeface="Arial"/>
              <a:buChar char="•"/>
            </a:pPr>
            <a:r>
              <a:rPr lang="de-DE" sz="1800" i="0" u="none" strike="noStrike" cap="none" dirty="0">
                <a:solidFill>
                  <a:schemeClr val="tx1"/>
                </a:solidFill>
                <a:latin typeface="Arial"/>
                <a:ea typeface="Arial"/>
                <a:cs typeface="Arial"/>
                <a:sym typeface="Arial"/>
              </a:rPr>
              <a:t>Erklären Sie was der Earth </a:t>
            </a:r>
            <a:r>
              <a:rPr lang="de-DE" sz="1800" i="0" u="none" strike="noStrike" cap="none" dirty="0" err="1">
                <a:solidFill>
                  <a:schemeClr val="tx1"/>
                </a:solidFill>
                <a:latin typeface="Arial"/>
                <a:ea typeface="Arial"/>
                <a:cs typeface="Arial"/>
                <a:sym typeface="Arial"/>
              </a:rPr>
              <a:t>Overshoot</a:t>
            </a:r>
            <a:r>
              <a:rPr lang="de-DE" sz="1800" i="0" u="none" strike="noStrike" cap="none" dirty="0">
                <a:solidFill>
                  <a:schemeClr val="tx1"/>
                </a:solidFill>
                <a:latin typeface="Arial"/>
                <a:ea typeface="Arial"/>
                <a:cs typeface="Arial"/>
                <a:sym typeface="Arial"/>
              </a:rPr>
              <a:t> </a:t>
            </a:r>
            <a:r>
              <a:rPr lang="de-DE" sz="1800" i="0" u="none" strike="noStrike" cap="none" dirty="0" err="1">
                <a:solidFill>
                  <a:schemeClr val="tx1"/>
                </a:solidFill>
                <a:latin typeface="Arial"/>
                <a:ea typeface="Arial"/>
                <a:cs typeface="Arial"/>
                <a:sym typeface="Arial"/>
              </a:rPr>
              <a:t>day</a:t>
            </a:r>
            <a:r>
              <a:rPr lang="de-DE" sz="1800" i="0" u="none" strike="noStrike" cap="none" dirty="0">
                <a:solidFill>
                  <a:schemeClr val="tx1"/>
                </a:solidFill>
                <a:latin typeface="Arial"/>
                <a:ea typeface="Arial"/>
                <a:cs typeface="Arial"/>
                <a:sym typeface="Arial"/>
              </a:rPr>
              <a:t> ist.</a:t>
            </a:r>
            <a:endParaRPr sz="1800" i="0" u="none" strike="noStrike" cap="none" dirty="0">
              <a:solidFill>
                <a:schemeClr val="tx1"/>
              </a:solidFill>
              <a:latin typeface="Arial"/>
              <a:ea typeface="Arial"/>
              <a:cs typeface="Arial"/>
              <a:sym typeface="Arial"/>
            </a:endParaRPr>
          </a:p>
          <a:p>
            <a:pPr marL="457200" marR="0" lvl="0" indent="-368300" algn="l" rtl="0">
              <a:lnSpc>
                <a:spcPct val="100000"/>
              </a:lnSpc>
              <a:spcBef>
                <a:spcPts val="600"/>
              </a:spcBef>
              <a:spcAft>
                <a:spcPts val="0"/>
              </a:spcAft>
              <a:buClr>
                <a:schemeClr val="tx1"/>
              </a:buClr>
              <a:buSzPts val="2200"/>
              <a:buFont typeface="Arial"/>
              <a:buChar char="•"/>
            </a:pPr>
            <a:r>
              <a:rPr lang="de-DE" sz="1800" i="0" u="none" strike="noStrike" cap="none" dirty="0">
                <a:solidFill>
                  <a:schemeClr val="tx1"/>
                </a:solidFill>
                <a:latin typeface="Arial"/>
                <a:ea typeface="Arial"/>
                <a:cs typeface="Arial"/>
                <a:sym typeface="Arial"/>
              </a:rPr>
              <a:t>Auf welches Datum fällt der Earth </a:t>
            </a:r>
            <a:r>
              <a:rPr lang="de-DE" sz="1800" i="0" u="none" strike="noStrike" cap="none" dirty="0" err="1">
                <a:solidFill>
                  <a:schemeClr val="tx1"/>
                </a:solidFill>
                <a:latin typeface="Arial"/>
                <a:ea typeface="Arial"/>
                <a:cs typeface="Arial"/>
                <a:sym typeface="Arial"/>
              </a:rPr>
              <a:t>Overshoot</a:t>
            </a:r>
            <a:r>
              <a:rPr lang="de-DE" sz="1800" i="0" u="none" strike="noStrike" cap="none" dirty="0">
                <a:solidFill>
                  <a:schemeClr val="tx1"/>
                </a:solidFill>
                <a:latin typeface="Arial"/>
                <a:ea typeface="Arial"/>
                <a:cs typeface="Arial"/>
                <a:sym typeface="Arial"/>
              </a:rPr>
              <a:t> Day im Jahr 2023</a:t>
            </a:r>
            <a:endParaRPr sz="1800" i="0" u="none" strike="noStrike" cap="none" dirty="0">
              <a:solidFill>
                <a:schemeClr val="tx1"/>
              </a:solidFill>
              <a:latin typeface="Arial"/>
              <a:ea typeface="Arial"/>
              <a:cs typeface="Arial"/>
              <a:sym typeface="Arial"/>
            </a:endParaRPr>
          </a:p>
          <a:p>
            <a:pPr marL="457200" marR="0" lvl="0" indent="-368300" algn="l" rtl="0">
              <a:lnSpc>
                <a:spcPct val="100000"/>
              </a:lnSpc>
              <a:spcBef>
                <a:spcPts val="600"/>
              </a:spcBef>
              <a:spcAft>
                <a:spcPts val="0"/>
              </a:spcAft>
              <a:buClr>
                <a:schemeClr val="tx1"/>
              </a:buClr>
              <a:buSzPts val="2200"/>
              <a:buFont typeface="Arial"/>
              <a:buChar char="•"/>
            </a:pPr>
            <a:r>
              <a:rPr lang="de-DE" sz="1800" i="0" u="none" strike="noStrike" cap="none" dirty="0">
                <a:solidFill>
                  <a:schemeClr val="tx1"/>
                </a:solidFill>
                <a:latin typeface="Arial"/>
                <a:ea typeface="Arial"/>
                <a:cs typeface="Arial"/>
                <a:sym typeface="Arial"/>
              </a:rPr>
              <a:t>Auf welches Datum fällt der German  </a:t>
            </a:r>
            <a:r>
              <a:rPr lang="de-DE" sz="1800" i="0" u="none" strike="noStrike" cap="none" dirty="0" err="1">
                <a:solidFill>
                  <a:schemeClr val="tx1"/>
                </a:solidFill>
                <a:latin typeface="Arial"/>
                <a:ea typeface="Arial"/>
                <a:cs typeface="Arial"/>
                <a:sym typeface="Arial"/>
              </a:rPr>
              <a:t>Overshoot</a:t>
            </a:r>
            <a:r>
              <a:rPr lang="de-DE" sz="1800" i="0" u="none" strike="noStrike" cap="none" dirty="0">
                <a:solidFill>
                  <a:schemeClr val="tx1"/>
                </a:solidFill>
                <a:latin typeface="Arial"/>
                <a:ea typeface="Arial"/>
                <a:cs typeface="Arial"/>
                <a:sym typeface="Arial"/>
              </a:rPr>
              <a:t> Day im Jahr 2023</a:t>
            </a:r>
            <a:endParaRPr sz="1800" i="0" u="none" strike="noStrike" cap="none" dirty="0">
              <a:solidFill>
                <a:schemeClr val="tx1"/>
              </a:solidFill>
              <a:latin typeface="Arial"/>
              <a:ea typeface="Arial"/>
              <a:cs typeface="Arial"/>
              <a:sym typeface="Arial"/>
            </a:endParaRPr>
          </a:p>
        </p:txBody>
      </p:sp>
      <p:pic>
        <p:nvPicPr>
          <p:cNvPr id="237" name="Google Shape;237;g26dae9e7bab_0_777"/>
          <p:cNvPicPr preferRelativeResize="0"/>
          <p:nvPr/>
        </p:nvPicPr>
        <p:blipFill rotWithShape="1">
          <a:blip r:embed="rId3">
            <a:alphaModFix/>
          </a:blip>
          <a:srcRect/>
          <a:stretch/>
        </p:blipFill>
        <p:spPr>
          <a:xfrm>
            <a:off x="613577" y="1412400"/>
            <a:ext cx="4945498" cy="4689696"/>
          </a:xfrm>
          <a:prstGeom prst="rect">
            <a:avLst/>
          </a:prstGeom>
          <a:noFill/>
          <a:ln>
            <a:noFill/>
          </a:ln>
        </p:spPr>
      </p:pic>
      <p:sp>
        <p:nvSpPr>
          <p:cNvPr id="238" name="Google Shape;238;g26dae9e7bab_0_777"/>
          <p:cNvSpPr txBox="1">
            <a:spLocks noGrp="1"/>
          </p:cNvSpPr>
          <p:nvPr>
            <p:ph type="ftr" idx="11"/>
          </p:nvPr>
        </p:nvSpPr>
        <p:spPr>
          <a:xfrm>
            <a:off x="708400" y="6266072"/>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 name="Google Shape;92;p1">
            <a:extLst>
              <a:ext uri="{FF2B5EF4-FFF2-40B4-BE49-F238E27FC236}">
                <a16:creationId xmlns:a16="http://schemas.microsoft.com/office/drawing/2014/main" xmlns="" id="{B33AD0C1-12CD-21FE-2FA8-1109F72B0547}"/>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Tischler und Tischlerin</a:t>
            </a:r>
            <a:endParaRPr dirty="0"/>
          </a:p>
        </p:txBody>
      </p:sp>
    </p:spTree>
    <p:extLst>
      <p:ext uri="{BB962C8B-B14F-4D97-AF65-F5344CB8AC3E}">
        <p14:creationId xmlns:p14="http://schemas.microsoft.com/office/powerpoint/2010/main" val="210200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6dae9e7bab_0_35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4</a:t>
            </a:fld>
            <a:endParaRPr/>
          </a:p>
        </p:txBody>
      </p:sp>
      <p:sp>
        <p:nvSpPr>
          <p:cNvPr id="124" name="Google Shape;124;g26dae9e7bab_0_35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Ökologische Nachhaltigkeit des Bau- und Immobiliensektors</a:t>
            </a:r>
            <a:endParaRPr dirty="0"/>
          </a:p>
        </p:txBody>
      </p:sp>
      <p:sp>
        <p:nvSpPr>
          <p:cNvPr id="125" name="Google Shape;125;g26dae9e7bab_0_358"/>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Quellen: BBSR 2020, DtST2021, GAfBC2019, Desatis2022 </a:t>
            </a:r>
            <a:endParaRPr dirty="0"/>
          </a:p>
        </p:txBody>
      </p:sp>
      <p:sp>
        <p:nvSpPr>
          <p:cNvPr id="126" name="Google Shape;126;g26dae9e7bab_0_358"/>
          <p:cNvSpPr/>
          <p:nvPr/>
        </p:nvSpPr>
        <p:spPr>
          <a:xfrm>
            <a:off x="7740336" y="1483129"/>
            <a:ext cx="3152075" cy="861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chemeClr val="tx1"/>
              </a:buClr>
              <a:buSzPts val="2200"/>
              <a:buFont typeface="Arial"/>
              <a:buChar char="•"/>
            </a:pPr>
            <a:r>
              <a:rPr lang="de-DE" sz="1800" b="1" i="0" u="none" strike="noStrike" cap="none" dirty="0">
                <a:solidFill>
                  <a:schemeClr val="tx1"/>
                </a:solidFill>
                <a:latin typeface="Arial"/>
                <a:ea typeface="Arial"/>
                <a:cs typeface="Arial"/>
                <a:sym typeface="Arial"/>
              </a:rPr>
              <a:t>Schätzen Sie mal….</a:t>
            </a:r>
            <a:endParaRPr sz="1600" b="1" i="0" u="none" strike="noStrike" cap="none" dirty="0">
              <a:solidFill>
                <a:schemeClr val="tx1"/>
              </a:solidFill>
              <a:latin typeface="Arial"/>
              <a:ea typeface="Arial"/>
              <a:cs typeface="Arial"/>
              <a:sym typeface="Arial"/>
            </a:endParaRPr>
          </a:p>
        </p:txBody>
      </p:sp>
      <p:pic>
        <p:nvPicPr>
          <p:cNvPr id="127" name="Google Shape;127;g26dae9e7bab_0_358"/>
          <p:cNvPicPr preferRelativeResize="0"/>
          <p:nvPr/>
        </p:nvPicPr>
        <p:blipFill rotWithShape="1">
          <a:blip r:embed="rId3">
            <a:alphaModFix/>
          </a:blip>
          <a:srcRect/>
          <a:stretch/>
        </p:blipFill>
        <p:spPr>
          <a:xfrm>
            <a:off x="3350675" y="1540725"/>
            <a:ext cx="1765526" cy="1674020"/>
          </a:xfrm>
          <a:prstGeom prst="rect">
            <a:avLst/>
          </a:prstGeom>
          <a:noFill/>
          <a:ln>
            <a:noFill/>
          </a:ln>
        </p:spPr>
      </p:pic>
      <p:pic>
        <p:nvPicPr>
          <p:cNvPr id="128" name="Google Shape;128;g26dae9e7bab_0_358"/>
          <p:cNvPicPr preferRelativeResize="0"/>
          <p:nvPr/>
        </p:nvPicPr>
        <p:blipFill rotWithShape="1">
          <a:blip r:embed="rId4">
            <a:alphaModFix/>
          </a:blip>
          <a:srcRect/>
          <a:stretch/>
        </p:blipFill>
        <p:spPr>
          <a:xfrm>
            <a:off x="8429875" y="2802826"/>
            <a:ext cx="1415356" cy="1325400"/>
          </a:xfrm>
          <a:prstGeom prst="rect">
            <a:avLst/>
          </a:prstGeom>
          <a:noFill/>
          <a:ln>
            <a:noFill/>
          </a:ln>
        </p:spPr>
      </p:pic>
      <p:sp>
        <p:nvSpPr>
          <p:cNvPr id="129" name="Google Shape;129;g26dae9e7bab_0_358"/>
          <p:cNvSpPr/>
          <p:nvPr/>
        </p:nvSpPr>
        <p:spPr>
          <a:xfrm>
            <a:off x="135200" y="1540725"/>
            <a:ext cx="3570300" cy="1027500"/>
          </a:xfrm>
          <a:prstGeom prst="ellipse">
            <a:avLst/>
          </a:prstGeom>
          <a:solidFill>
            <a:srgbClr val="C9DAF8"/>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deutschen Treibhausgas-Emissionen werden von der Baubranche verursacht</a:t>
            </a:r>
            <a:endParaRPr sz="1400" b="1" i="0" u="none" strike="noStrike" cap="none">
              <a:solidFill>
                <a:srgbClr val="000000"/>
              </a:solidFill>
              <a:latin typeface="Arial"/>
              <a:ea typeface="Arial"/>
              <a:cs typeface="Arial"/>
              <a:sym typeface="Arial"/>
            </a:endParaRPr>
          </a:p>
        </p:txBody>
      </p:sp>
      <p:pic>
        <p:nvPicPr>
          <p:cNvPr id="130" name="Google Shape;130;g26dae9e7bab_0_358"/>
          <p:cNvPicPr preferRelativeResize="0"/>
          <p:nvPr/>
        </p:nvPicPr>
        <p:blipFill rotWithShape="1">
          <a:blip r:embed="rId5">
            <a:alphaModFix/>
          </a:blip>
          <a:srcRect/>
          <a:stretch/>
        </p:blipFill>
        <p:spPr>
          <a:xfrm>
            <a:off x="3073800" y="4035947"/>
            <a:ext cx="1765524" cy="1717349"/>
          </a:xfrm>
          <a:prstGeom prst="rect">
            <a:avLst/>
          </a:prstGeom>
          <a:noFill/>
          <a:ln>
            <a:noFill/>
          </a:ln>
        </p:spPr>
      </p:pic>
      <p:pic>
        <p:nvPicPr>
          <p:cNvPr id="131" name="Google Shape;131;g26dae9e7bab_0_358"/>
          <p:cNvPicPr preferRelativeResize="0"/>
          <p:nvPr/>
        </p:nvPicPr>
        <p:blipFill rotWithShape="1">
          <a:blip r:embed="rId6">
            <a:alphaModFix/>
          </a:blip>
          <a:srcRect/>
          <a:stretch/>
        </p:blipFill>
        <p:spPr>
          <a:xfrm>
            <a:off x="10505967" y="4610335"/>
            <a:ext cx="1549258" cy="1387400"/>
          </a:xfrm>
          <a:prstGeom prst="rect">
            <a:avLst/>
          </a:prstGeom>
          <a:noFill/>
          <a:ln>
            <a:noFill/>
          </a:ln>
        </p:spPr>
      </p:pic>
      <p:sp>
        <p:nvSpPr>
          <p:cNvPr id="132" name="Google Shape;132;g26dae9e7bab_0_358"/>
          <p:cNvSpPr/>
          <p:nvPr/>
        </p:nvSpPr>
        <p:spPr>
          <a:xfrm>
            <a:off x="61750" y="3897613"/>
            <a:ext cx="3570300" cy="1027500"/>
          </a:xfrm>
          <a:prstGeom prst="ellipse">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globalen Ressourcen werden durch die gebaute Umwelt verbraucht?</a:t>
            </a:r>
            <a:endParaRPr sz="1400" b="1" i="0" u="none" strike="noStrike" cap="none">
              <a:solidFill>
                <a:srgbClr val="000000"/>
              </a:solidFill>
              <a:latin typeface="Arial"/>
              <a:ea typeface="Arial"/>
              <a:cs typeface="Arial"/>
              <a:sym typeface="Arial"/>
            </a:endParaRPr>
          </a:p>
        </p:txBody>
      </p:sp>
      <p:sp>
        <p:nvSpPr>
          <p:cNvPr id="133" name="Google Shape;133;g26dae9e7bab_0_358"/>
          <p:cNvSpPr/>
          <p:nvPr/>
        </p:nvSpPr>
        <p:spPr>
          <a:xfrm>
            <a:off x="7352400" y="4449663"/>
            <a:ext cx="3570300" cy="1027500"/>
          </a:xfrm>
          <a:prstGeom prst="ellipse">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des Abfallaufkommens in Deutschland sind Bau- und Abbruchabfälle?</a:t>
            </a:r>
            <a:endParaRPr sz="1400" b="1" i="0" u="none" strike="noStrike" cap="none">
              <a:solidFill>
                <a:srgbClr val="000000"/>
              </a:solidFill>
              <a:latin typeface="Arial"/>
              <a:ea typeface="Arial"/>
              <a:cs typeface="Arial"/>
              <a:sym typeface="Arial"/>
            </a:endParaRPr>
          </a:p>
        </p:txBody>
      </p:sp>
      <p:sp>
        <p:nvSpPr>
          <p:cNvPr id="134" name="Google Shape;134;g26dae9e7bab_0_35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35" name="Google Shape;135;g26dae9e7bab_0_358"/>
          <p:cNvSpPr/>
          <p:nvPr/>
        </p:nvSpPr>
        <p:spPr>
          <a:xfrm>
            <a:off x="5295750" y="2644838"/>
            <a:ext cx="3570300" cy="1027500"/>
          </a:xfrm>
          <a:prstGeom prst="ellipse">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Flächenveränderungen in Deutschland  entstehen durch die Baubranches?</a:t>
            </a:r>
            <a:endParaRPr sz="1400" b="1" i="0" u="none" strike="noStrike" cap="none">
              <a:solidFill>
                <a:srgbClr val="000000"/>
              </a:solidFill>
              <a:latin typeface="Arial"/>
              <a:ea typeface="Arial"/>
              <a:cs typeface="Arial"/>
              <a:sym typeface="Arial"/>
            </a:endParaRPr>
          </a:p>
        </p:txBody>
      </p:sp>
      <p:sp>
        <p:nvSpPr>
          <p:cNvPr id="136" name="Google Shape;136;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137" name="Google Shape;137;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2" name="Google Shape;92;p1">
            <a:extLst>
              <a:ext uri="{FF2B5EF4-FFF2-40B4-BE49-F238E27FC236}">
                <a16:creationId xmlns:a16="http://schemas.microsoft.com/office/drawing/2014/main" xmlns="" id="{7919B053-F77E-37D1-7D80-ADFC0F601171}"/>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r>
              <a:rPr lang="de-DE" dirty="0"/>
              <a:t>Dachdecker und Dachdeckerin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4a9b7458ce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24" name="Google Shape;124;g14a9b7458ce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Wertschöpfung und Umweltfußabdruck bei der</a:t>
            </a:r>
            <a:endParaRPr/>
          </a:p>
          <a:p>
            <a:pPr marL="0" lvl="0" indent="0" algn="l" rtl="0">
              <a:lnSpc>
                <a:spcPct val="100000"/>
              </a:lnSpc>
              <a:spcBef>
                <a:spcPts val="0"/>
              </a:spcBef>
              <a:spcAft>
                <a:spcPts val="0"/>
              </a:spcAft>
              <a:buSzPts val="1800"/>
              <a:buNone/>
            </a:pPr>
            <a:r>
              <a:rPr lang="de-DE"/>
              <a:t>Errichtung und Nutzung von Hochbauten</a:t>
            </a:r>
            <a:endParaRPr/>
          </a:p>
        </p:txBody>
      </p:sp>
      <p:sp>
        <p:nvSpPr>
          <p:cNvPr id="125" name="Google Shape;125;g14a9b7458ce_0_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126" name="Google Shape;126;g14a9b7458ce_0_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27" name="Google Shape;127;g14a9b7458ce_0_3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Welche Bereiche der Umwelt sind vom Gebäudesektor besonders betroffen?</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Welche Bereiche des Gebäudesektors haben den größten Umweltfußabdruck?</a:t>
            </a:r>
            <a:endParaRPr sz="1600" b="0" i="0" u="none" strike="noStrike" cap="none" dirty="0">
              <a:solidFill>
                <a:schemeClr val="dk1"/>
              </a:solidFill>
              <a:latin typeface="Arial"/>
              <a:ea typeface="Arial"/>
              <a:cs typeface="Arial"/>
              <a:sym typeface="Arial"/>
            </a:endParaRPr>
          </a:p>
        </p:txBody>
      </p:sp>
      <p:pic>
        <p:nvPicPr>
          <p:cNvPr id="128" name="Google Shape;128;g14a9b7458ce_0_31"/>
          <p:cNvPicPr preferRelativeResize="0"/>
          <p:nvPr/>
        </p:nvPicPr>
        <p:blipFill rotWithShape="1">
          <a:blip r:embed="rId3">
            <a:alphaModFix/>
          </a:blip>
          <a:srcRect/>
          <a:stretch/>
        </p:blipFill>
        <p:spPr>
          <a:xfrm>
            <a:off x="-171450" y="1021800"/>
            <a:ext cx="7473152" cy="5283748"/>
          </a:xfrm>
          <a:prstGeom prst="rect">
            <a:avLst/>
          </a:prstGeom>
          <a:noFill/>
          <a:ln>
            <a:noFill/>
          </a:ln>
        </p:spPr>
      </p:pic>
      <p:sp>
        <p:nvSpPr>
          <p:cNvPr id="129" name="Google Shape;129;g14a9b7458ce_0_31"/>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239837b6ed7_0_1"/>
          <p:cNvPicPr preferRelativeResize="0"/>
          <p:nvPr/>
        </p:nvPicPr>
        <p:blipFill rotWithShape="1">
          <a:blip r:embed="rId3">
            <a:alphaModFix/>
          </a:blip>
          <a:srcRect/>
          <a:stretch/>
        </p:blipFill>
        <p:spPr>
          <a:xfrm>
            <a:off x="438150" y="1412400"/>
            <a:ext cx="7167545" cy="4706801"/>
          </a:xfrm>
          <a:prstGeom prst="rect">
            <a:avLst/>
          </a:prstGeom>
          <a:noFill/>
          <a:ln>
            <a:noFill/>
          </a:ln>
        </p:spPr>
      </p:pic>
      <p:sp>
        <p:nvSpPr>
          <p:cNvPr id="136" name="Google Shape;136;g239837b6ed7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37" name="Google Shape;137;g239837b6ed7_0_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Anteil Bau am globalen Umweltfußabdruck:</a:t>
            </a:r>
            <a:endParaRPr/>
          </a:p>
          <a:p>
            <a:pPr marL="0" lvl="0" indent="0" algn="l" rtl="0">
              <a:lnSpc>
                <a:spcPct val="100000"/>
              </a:lnSpc>
              <a:spcBef>
                <a:spcPts val="0"/>
              </a:spcBef>
              <a:spcAft>
                <a:spcPts val="0"/>
              </a:spcAft>
              <a:buSzPts val="1800"/>
              <a:buNone/>
            </a:pPr>
            <a:r>
              <a:rPr lang="de-DE"/>
              <a:t>Notwendige Reduktion für planetare Grenzen</a:t>
            </a:r>
            <a:endParaRPr/>
          </a:p>
        </p:txBody>
      </p:sp>
      <p:sp>
        <p:nvSpPr>
          <p:cNvPr id="138" name="Google Shape;138;g239837b6ed7_0_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a:t>
            </a:r>
            <a:endParaRPr/>
          </a:p>
        </p:txBody>
      </p:sp>
      <p:sp>
        <p:nvSpPr>
          <p:cNvPr id="139" name="Google Shape;139;g239837b6ed7_0_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40" name="Google Shape;140;g239837b6ed7_0_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800" b="0" i="0" u="none" strike="noStrike" cap="none" dirty="0">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sz="1800" b="0" i="0" u="none" strike="noStrike" cap="none" dirty="0">
              <a:solidFill>
                <a:schemeClr val="dk1"/>
              </a:solidFill>
              <a:latin typeface="Arial"/>
              <a:ea typeface="Arial"/>
              <a:cs typeface="Arial"/>
              <a:sym typeface="Arial"/>
            </a:endParaRPr>
          </a:p>
        </p:txBody>
      </p:sp>
      <p:sp>
        <p:nvSpPr>
          <p:cNvPr id="141" name="Google Shape;141;g239837b6ed7_0_1"/>
          <p:cNvSpPr/>
          <p:nvPr/>
        </p:nvSpPr>
        <p:spPr>
          <a:xfrm rot="10800000" flipH="1">
            <a:off x="2981325" y="3967200"/>
            <a:ext cx="2190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39837b6ed7_0_1"/>
          <p:cNvSpPr/>
          <p:nvPr/>
        </p:nvSpPr>
        <p:spPr>
          <a:xfrm rot="10800000" flipH="1">
            <a:off x="2981325" y="4495825"/>
            <a:ext cx="4014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39837b6ed7_0_1"/>
          <p:cNvSpPr/>
          <p:nvPr/>
        </p:nvSpPr>
        <p:spPr>
          <a:xfrm rot="10800000" flipH="1">
            <a:off x="1971700" y="3433775"/>
            <a:ext cx="4623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39837b6ed7_0_1"/>
          <p:cNvSpPr/>
          <p:nvPr/>
        </p:nvSpPr>
        <p:spPr>
          <a:xfrm rot="10800000" flipH="1">
            <a:off x="1676500" y="2387050"/>
            <a:ext cx="6048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239837b6ed7_0_1"/>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39837b6ed7_0_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52" name="Google Shape;152;g239837b6ed7_0_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Nichtwohngebäuden</a:t>
            </a:r>
            <a:endParaRPr/>
          </a:p>
        </p:txBody>
      </p:sp>
      <p:sp>
        <p:nvSpPr>
          <p:cNvPr id="153" name="Google Shape;153;g239837b6ed7_0_1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154" name="Google Shape;154;g239837b6ed7_0_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55" name="Google Shape;155;g239837b6ed7_0_13"/>
          <p:cNvSpPr/>
          <p:nvPr/>
        </p:nvSpPr>
        <p:spPr>
          <a:xfrm>
            <a:off x="7746575" y="3309325"/>
            <a:ext cx="3777000" cy="13473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800" b="0" i="0" u="none" strike="noStrike" cap="none" dirty="0">
                <a:solidFill>
                  <a:schemeClr val="dk1"/>
                </a:solidFill>
                <a:latin typeface="Arial"/>
                <a:ea typeface="Arial"/>
                <a:cs typeface="Arial"/>
                <a:sym typeface="Arial"/>
              </a:rPr>
              <a:t>Vergleichen Sie die Emissionen, die sich aus der Herstellung von Kunststoffen, Metall- und Holzerzeugnissen ergeben.</a:t>
            </a:r>
            <a:endParaRPr sz="1800" b="0" i="0" u="none" strike="noStrike" cap="none" dirty="0">
              <a:solidFill>
                <a:schemeClr val="dk1"/>
              </a:solidFill>
              <a:latin typeface="Arial"/>
              <a:ea typeface="Arial"/>
              <a:cs typeface="Arial"/>
              <a:sym typeface="Arial"/>
            </a:endParaRPr>
          </a:p>
        </p:txBody>
      </p:sp>
      <p:pic>
        <p:nvPicPr>
          <p:cNvPr id="156" name="Google Shape;156;g239837b6ed7_0_13"/>
          <p:cNvPicPr preferRelativeResize="0"/>
          <p:nvPr/>
        </p:nvPicPr>
        <p:blipFill rotWithShape="1">
          <a:blip r:embed="rId3">
            <a:alphaModFix/>
          </a:blip>
          <a:srcRect/>
          <a:stretch/>
        </p:blipFill>
        <p:spPr>
          <a:xfrm>
            <a:off x="152400" y="1412400"/>
            <a:ext cx="7198970" cy="4689696"/>
          </a:xfrm>
          <a:prstGeom prst="rect">
            <a:avLst/>
          </a:prstGeom>
          <a:noFill/>
          <a:ln>
            <a:noFill/>
          </a:ln>
        </p:spPr>
      </p:pic>
      <p:sp>
        <p:nvSpPr>
          <p:cNvPr id="157" name="Google Shape;157;g239837b6ed7_0_13"/>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7f28143b30_0_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64" name="Google Shape;164;g27f28143b30_0_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Eigene Darstellung </a:t>
            </a:r>
            <a:endParaRPr dirty="0"/>
          </a:p>
        </p:txBody>
      </p:sp>
      <p:sp>
        <p:nvSpPr>
          <p:cNvPr id="165" name="Google Shape;165;g27f28143b30_0_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66" name="Google Shape;166;g27f28143b30_0_5"/>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Dachdecker und Dachdeckerin</a:t>
            </a:r>
            <a:endParaRPr/>
          </a:p>
        </p:txBody>
      </p:sp>
      <p:sp>
        <p:nvSpPr>
          <p:cNvPr id="167" name="Google Shape;167;g27f28143b30_0_5"/>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de-DE" sz="3200">
                <a:solidFill>
                  <a:srgbClr val="000000"/>
                </a:solidFill>
                <a:latin typeface="Trebuchet MS"/>
                <a:ea typeface="Trebuchet MS"/>
                <a:cs typeface="Trebuchet MS"/>
                <a:sym typeface="Trebuchet MS"/>
              </a:rPr>
              <a:t>Vergleich Tondachziegel und Betondachsteine</a:t>
            </a:r>
            <a:endParaRPr sz="3200">
              <a:solidFill>
                <a:srgbClr val="000000"/>
              </a:solidFill>
              <a:latin typeface="Trebuchet MS"/>
              <a:ea typeface="Trebuchet MS"/>
              <a:cs typeface="Trebuchet MS"/>
              <a:sym typeface="Trebuchet MS"/>
            </a:endParaRPr>
          </a:p>
        </p:txBody>
      </p:sp>
      <p:sp>
        <p:nvSpPr>
          <p:cNvPr id="168" name="Google Shape;168;g27f28143b30_0_5"/>
          <p:cNvSpPr txBox="1"/>
          <p:nvPr/>
        </p:nvSpPr>
        <p:spPr>
          <a:xfrm>
            <a:off x="2402417" y="1483372"/>
            <a:ext cx="1608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Tondachziegel</a:t>
            </a:r>
            <a:endParaRPr sz="1600" b="1" i="0" u="none" strike="noStrike" cap="none">
              <a:solidFill>
                <a:srgbClr val="000000"/>
              </a:solidFill>
              <a:latin typeface="Arial"/>
              <a:ea typeface="Arial"/>
              <a:cs typeface="Arial"/>
              <a:sym typeface="Arial"/>
            </a:endParaRPr>
          </a:p>
        </p:txBody>
      </p:sp>
      <p:sp>
        <p:nvSpPr>
          <p:cNvPr id="169" name="Google Shape;169;g27f28143b30_0_5"/>
          <p:cNvSpPr txBox="1"/>
          <p:nvPr/>
        </p:nvSpPr>
        <p:spPr>
          <a:xfrm>
            <a:off x="8189220" y="1471959"/>
            <a:ext cx="1835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Betondachsteine</a:t>
            </a:r>
            <a:endParaRPr sz="1600" b="1" i="0" u="none" strike="noStrike" cap="none">
              <a:solidFill>
                <a:srgbClr val="000000"/>
              </a:solidFill>
              <a:latin typeface="Arial"/>
              <a:ea typeface="Arial"/>
              <a:cs typeface="Arial"/>
              <a:sym typeface="Arial"/>
            </a:endParaRPr>
          </a:p>
        </p:txBody>
      </p:sp>
      <p:pic>
        <p:nvPicPr>
          <p:cNvPr id="170" name="Google Shape;170;g27f28143b30_0_5"/>
          <p:cNvPicPr preferRelativeResize="0"/>
          <p:nvPr/>
        </p:nvPicPr>
        <p:blipFill rotWithShape="1">
          <a:blip r:embed="rId3">
            <a:alphaModFix/>
          </a:blip>
          <a:srcRect/>
          <a:stretch/>
        </p:blipFill>
        <p:spPr>
          <a:xfrm>
            <a:off x="6632217" y="1909482"/>
            <a:ext cx="5344160" cy="4046474"/>
          </a:xfrm>
          <a:prstGeom prst="rect">
            <a:avLst/>
          </a:prstGeom>
          <a:noFill/>
          <a:ln>
            <a:noFill/>
          </a:ln>
        </p:spPr>
      </p:pic>
      <p:pic>
        <p:nvPicPr>
          <p:cNvPr id="171" name="Google Shape;171;g27f28143b30_0_5"/>
          <p:cNvPicPr preferRelativeResize="0"/>
          <p:nvPr/>
        </p:nvPicPr>
        <p:blipFill rotWithShape="1">
          <a:blip r:embed="rId4">
            <a:alphaModFix/>
          </a:blip>
          <a:srcRect/>
          <a:stretch/>
        </p:blipFill>
        <p:spPr>
          <a:xfrm>
            <a:off x="237412" y="1909482"/>
            <a:ext cx="5177870" cy="4046474"/>
          </a:xfrm>
          <a:prstGeom prst="rect">
            <a:avLst/>
          </a:prstGeom>
          <a:noFill/>
          <a:ln>
            <a:noFill/>
          </a:ln>
        </p:spPr>
      </p:pic>
      <p:sp>
        <p:nvSpPr>
          <p:cNvPr id="172" name="Google Shape;172;g27f28143b30_0_5"/>
          <p:cNvSpPr/>
          <p:nvPr/>
        </p:nvSpPr>
        <p:spPr>
          <a:xfrm>
            <a:off x="10855193" y="37726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7f28143b30_0_5"/>
          <p:cNvSpPr/>
          <p:nvPr/>
        </p:nvSpPr>
        <p:spPr>
          <a:xfrm>
            <a:off x="667222" y="48526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27f28143b30_0_5"/>
          <p:cNvSpPr/>
          <p:nvPr/>
        </p:nvSpPr>
        <p:spPr>
          <a:xfrm>
            <a:off x="245337" y="260786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7f28143b30_0_5"/>
          <p:cNvSpPr/>
          <p:nvPr/>
        </p:nvSpPr>
        <p:spPr>
          <a:xfrm>
            <a:off x="4420313" y="4657950"/>
            <a:ext cx="3127200" cy="14694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rgbClr val="000000"/>
              </a:buClr>
              <a:buSzPts val="1600"/>
            </a:pPr>
            <a:r>
              <a:rPr lang="de-DE" sz="1600" b="0" i="0" u="none" strike="noStrike" cap="none" dirty="0">
                <a:solidFill>
                  <a:srgbClr val="000000"/>
                </a:solidFill>
                <a:latin typeface="Arial"/>
                <a:ea typeface="Arial"/>
                <a:cs typeface="Arial"/>
                <a:sym typeface="Arial"/>
              </a:rPr>
              <a:t>Diskutieren Sie die Vor- und Nachteile im Vergleich zwischen Tondachziegeln  und Betondachsteinen </a:t>
            </a:r>
            <a:endParaRPr sz="1600" b="0" i="0" u="none" strike="noStrike" cap="none" dirty="0">
              <a:solidFill>
                <a:srgbClr val="000000"/>
              </a:solidFill>
              <a:latin typeface="Arial"/>
              <a:ea typeface="Arial"/>
              <a:cs typeface="Arial"/>
              <a:sym typeface="Arial"/>
            </a:endParaRPr>
          </a:p>
        </p:txBody>
      </p:sp>
      <p:pic>
        <p:nvPicPr>
          <p:cNvPr id="176" name="Google Shape;176;g27f28143b30_0_5"/>
          <p:cNvPicPr preferRelativeResize="0"/>
          <p:nvPr/>
        </p:nvPicPr>
        <p:blipFill rotWithShape="1">
          <a:blip r:embed="rId5">
            <a:alphaModFix/>
          </a:blip>
          <a:srcRect l="6954" t="27422" r="58533" b="32072"/>
          <a:stretch/>
        </p:blipFill>
        <p:spPr>
          <a:xfrm>
            <a:off x="419148" y="2831253"/>
            <a:ext cx="772352" cy="640888"/>
          </a:xfrm>
          <a:prstGeom prst="rect">
            <a:avLst/>
          </a:prstGeom>
          <a:noFill/>
          <a:ln>
            <a:noFill/>
          </a:ln>
        </p:spPr>
      </p:pic>
      <p:sp>
        <p:nvSpPr>
          <p:cNvPr id="177" name="Google Shape;177;g27f28143b30_0_5"/>
          <p:cNvSpPr/>
          <p:nvPr/>
        </p:nvSpPr>
        <p:spPr>
          <a:xfrm>
            <a:off x="10324493" y="1652783"/>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g27f28143b30_0_5"/>
          <p:cNvPicPr preferRelativeResize="0"/>
          <p:nvPr/>
        </p:nvPicPr>
        <p:blipFill rotWithShape="1">
          <a:blip r:embed="rId6">
            <a:alphaModFix/>
          </a:blip>
          <a:srcRect l="42395" t="15721" r="29445" b="32886"/>
          <a:stretch/>
        </p:blipFill>
        <p:spPr>
          <a:xfrm>
            <a:off x="11138106" y="3865201"/>
            <a:ext cx="578376" cy="746325"/>
          </a:xfrm>
          <a:prstGeom prst="rect">
            <a:avLst/>
          </a:prstGeom>
          <a:noFill/>
          <a:ln>
            <a:noFill/>
          </a:ln>
        </p:spPr>
      </p:pic>
      <p:sp>
        <p:nvSpPr>
          <p:cNvPr id="179" name="Google Shape;179;g27f28143b30_0_5"/>
          <p:cNvSpPr txBox="1"/>
          <p:nvPr/>
        </p:nvSpPr>
        <p:spPr>
          <a:xfrm>
            <a:off x="8095129" y="2050097"/>
            <a:ext cx="22356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Geringere Umweltbelastung</a:t>
            </a:r>
            <a:endParaRPr sz="1400" b="0" i="0" u="none" strike="noStrike" cap="none">
              <a:solidFill>
                <a:srgbClr val="000000"/>
              </a:solidFill>
              <a:latin typeface="Calibri"/>
              <a:ea typeface="Calibri"/>
              <a:cs typeface="Calibri"/>
              <a:sym typeface="Calibri"/>
            </a:endParaRPr>
          </a:p>
        </p:txBody>
      </p:sp>
      <p:sp>
        <p:nvSpPr>
          <p:cNvPr id="180" name="Google Shape;180;g27f28143b30_0_5"/>
          <p:cNvSpPr txBox="1"/>
          <p:nvPr/>
        </p:nvSpPr>
        <p:spPr>
          <a:xfrm>
            <a:off x="1347494" y="2956943"/>
            <a:ext cx="18699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Höhere Lebensdauer</a:t>
            </a:r>
            <a:endParaRPr sz="1400" b="0" i="0" u="none" strike="noStrike" cap="none">
              <a:solidFill>
                <a:srgbClr val="000000"/>
              </a:solidFill>
              <a:latin typeface="Calibri"/>
              <a:ea typeface="Calibri"/>
              <a:cs typeface="Calibri"/>
              <a:sym typeface="Calibri"/>
            </a:endParaRPr>
          </a:p>
        </p:txBody>
      </p:sp>
      <p:sp>
        <p:nvSpPr>
          <p:cNvPr id="181" name="Google Shape;181;g27f28143b30_0_5"/>
          <p:cNvSpPr txBox="1"/>
          <p:nvPr/>
        </p:nvSpPr>
        <p:spPr>
          <a:xfrm>
            <a:off x="7547376" y="4089114"/>
            <a:ext cx="33078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Geringerer Energieeinsatz bei Herstellung</a:t>
            </a:r>
            <a:endParaRPr sz="1400" b="0" i="0" u="none" strike="noStrike" cap="none">
              <a:solidFill>
                <a:srgbClr val="000000"/>
              </a:solidFill>
              <a:latin typeface="Calibri"/>
              <a:ea typeface="Calibri"/>
              <a:cs typeface="Calibri"/>
              <a:sym typeface="Calibri"/>
            </a:endParaRPr>
          </a:p>
        </p:txBody>
      </p:sp>
      <p:sp>
        <p:nvSpPr>
          <p:cNvPr id="182" name="Google Shape;182;g27f28143b30_0_5"/>
          <p:cNvSpPr txBox="1"/>
          <p:nvPr/>
        </p:nvSpPr>
        <p:spPr>
          <a:xfrm>
            <a:off x="1747911" y="5192609"/>
            <a:ext cx="17016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Natürliche Rohstoffe</a:t>
            </a:r>
            <a:endParaRPr sz="1400" b="0" i="0" u="none" strike="noStrike" cap="none">
              <a:solidFill>
                <a:srgbClr val="000000"/>
              </a:solidFill>
              <a:latin typeface="Calibri"/>
              <a:ea typeface="Calibri"/>
              <a:cs typeface="Calibri"/>
              <a:sym typeface="Calibri"/>
            </a:endParaRPr>
          </a:p>
        </p:txBody>
      </p:sp>
      <p:sp>
        <p:nvSpPr>
          <p:cNvPr id="183" name="Google Shape;183;g27f28143b30_0_5"/>
          <p:cNvSpPr/>
          <p:nvPr/>
        </p:nvSpPr>
        <p:spPr>
          <a:xfrm>
            <a:off x="10886109" y="2641183"/>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7f28143b30_0_5"/>
          <p:cNvSpPr/>
          <p:nvPr/>
        </p:nvSpPr>
        <p:spPr>
          <a:xfrm>
            <a:off x="772477" y="1640277"/>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7f28143b30_0_5"/>
          <p:cNvSpPr/>
          <p:nvPr/>
        </p:nvSpPr>
        <p:spPr>
          <a:xfrm>
            <a:off x="289107" y="376160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7f28143b30_0_5"/>
          <p:cNvSpPr txBox="1"/>
          <p:nvPr/>
        </p:nvSpPr>
        <p:spPr>
          <a:xfrm>
            <a:off x="1875277" y="2050097"/>
            <a:ext cx="22656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Calibri"/>
                <a:ea typeface="Calibri"/>
                <a:cs typeface="Calibri"/>
                <a:sym typeface="Calibri"/>
              </a:rPr>
              <a:t>Geringerer Rohstoffaufwand</a:t>
            </a:r>
            <a:endParaRPr sz="1400" b="0" i="0" u="none" strike="noStrike" cap="none">
              <a:solidFill>
                <a:srgbClr val="000000"/>
              </a:solidFill>
              <a:latin typeface="Calibri"/>
              <a:ea typeface="Calibri"/>
              <a:cs typeface="Calibri"/>
              <a:sym typeface="Calibri"/>
            </a:endParaRPr>
          </a:p>
        </p:txBody>
      </p:sp>
      <p:sp>
        <p:nvSpPr>
          <p:cNvPr id="187" name="Google Shape;187;g27f28143b30_0_5"/>
          <p:cNvSpPr txBox="1"/>
          <p:nvPr/>
        </p:nvSpPr>
        <p:spPr>
          <a:xfrm>
            <a:off x="1391907" y="4084221"/>
            <a:ext cx="25926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Geringerer Oberflächenbewuchs</a:t>
            </a:r>
            <a:endParaRPr sz="1400" b="0" i="0" u="none" strike="noStrike" cap="none">
              <a:solidFill>
                <a:srgbClr val="000000"/>
              </a:solidFill>
              <a:latin typeface="Calibri"/>
              <a:ea typeface="Calibri"/>
              <a:cs typeface="Calibri"/>
              <a:sym typeface="Calibri"/>
            </a:endParaRPr>
          </a:p>
        </p:txBody>
      </p:sp>
      <p:pic>
        <p:nvPicPr>
          <p:cNvPr id="188" name="Google Shape;188;g27f28143b30_0_5"/>
          <p:cNvPicPr preferRelativeResize="0"/>
          <p:nvPr/>
        </p:nvPicPr>
        <p:blipFill rotWithShape="1">
          <a:blip r:embed="rId7">
            <a:alphaModFix/>
          </a:blip>
          <a:srcRect l="15451" t="15766" r="71916" b="69233"/>
          <a:stretch/>
        </p:blipFill>
        <p:spPr>
          <a:xfrm>
            <a:off x="11074798" y="2879997"/>
            <a:ext cx="725422" cy="612453"/>
          </a:xfrm>
          <a:prstGeom prst="rect">
            <a:avLst/>
          </a:prstGeom>
          <a:noFill/>
          <a:ln>
            <a:noFill/>
          </a:ln>
        </p:spPr>
      </p:pic>
      <p:pic>
        <p:nvPicPr>
          <p:cNvPr id="189" name="Google Shape;189;g27f28143b30_0_5"/>
          <p:cNvPicPr preferRelativeResize="0"/>
          <p:nvPr/>
        </p:nvPicPr>
        <p:blipFill rotWithShape="1">
          <a:blip r:embed="rId8">
            <a:alphaModFix/>
          </a:blip>
          <a:srcRect l="16135" t="20030" r="58936" b="27506"/>
          <a:stretch/>
        </p:blipFill>
        <p:spPr>
          <a:xfrm>
            <a:off x="949266" y="5000263"/>
            <a:ext cx="501545" cy="746325"/>
          </a:xfrm>
          <a:prstGeom prst="rect">
            <a:avLst/>
          </a:prstGeom>
          <a:noFill/>
          <a:ln>
            <a:noFill/>
          </a:ln>
        </p:spPr>
      </p:pic>
      <p:pic>
        <p:nvPicPr>
          <p:cNvPr id="190" name="Google Shape;190;g27f28143b30_0_5"/>
          <p:cNvPicPr preferRelativeResize="0"/>
          <p:nvPr/>
        </p:nvPicPr>
        <p:blipFill rotWithShape="1">
          <a:blip r:embed="rId9">
            <a:alphaModFix/>
          </a:blip>
          <a:srcRect l="7837" t="9656" r="64281" b="51672"/>
          <a:stretch/>
        </p:blipFill>
        <p:spPr>
          <a:xfrm>
            <a:off x="427687" y="3908279"/>
            <a:ext cx="772352" cy="757398"/>
          </a:xfrm>
          <a:prstGeom prst="rect">
            <a:avLst/>
          </a:prstGeom>
          <a:noFill/>
          <a:ln>
            <a:noFill/>
          </a:ln>
        </p:spPr>
      </p:pic>
      <p:pic>
        <p:nvPicPr>
          <p:cNvPr id="191" name="Google Shape;191;g27f28143b30_0_5"/>
          <p:cNvPicPr preferRelativeResize="0"/>
          <p:nvPr/>
        </p:nvPicPr>
        <p:blipFill rotWithShape="1">
          <a:blip r:embed="rId10">
            <a:alphaModFix/>
          </a:blip>
          <a:srcRect l="41600" t="36564" r="43103" b="40820"/>
          <a:stretch/>
        </p:blipFill>
        <p:spPr>
          <a:xfrm>
            <a:off x="10471010" y="1853514"/>
            <a:ext cx="772352" cy="807372"/>
          </a:xfrm>
          <a:prstGeom prst="rect">
            <a:avLst/>
          </a:prstGeom>
          <a:noFill/>
          <a:ln>
            <a:noFill/>
          </a:ln>
        </p:spPr>
      </p:pic>
      <p:sp>
        <p:nvSpPr>
          <p:cNvPr id="192" name="Google Shape;192;g27f28143b30_0_5"/>
          <p:cNvSpPr/>
          <p:nvPr/>
        </p:nvSpPr>
        <p:spPr>
          <a:xfrm>
            <a:off x="10443788" y="4824956"/>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g27f28143b30_0_5"/>
          <p:cNvPicPr preferRelativeResize="0"/>
          <p:nvPr/>
        </p:nvPicPr>
        <p:blipFill rotWithShape="1">
          <a:blip r:embed="rId9">
            <a:alphaModFix/>
          </a:blip>
          <a:srcRect l="7837" t="9656" r="64281" b="51672"/>
          <a:stretch/>
        </p:blipFill>
        <p:spPr>
          <a:xfrm flipH="1">
            <a:off x="10614285" y="4990831"/>
            <a:ext cx="761805" cy="757398"/>
          </a:xfrm>
          <a:prstGeom prst="rect">
            <a:avLst/>
          </a:prstGeom>
          <a:noFill/>
          <a:ln>
            <a:noFill/>
          </a:ln>
        </p:spPr>
      </p:pic>
      <p:sp>
        <p:nvSpPr>
          <p:cNvPr id="194" name="Google Shape;194;g27f28143b30_0_5"/>
          <p:cNvSpPr txBox="1"/>
          <p:nvPr/>
        </p:nvSpPr>
        <p:spPr>
          <a:xfrm>
            <a:off x="8910535" y="5192610"/>
            <a:ext cx="15429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Bessere Ökobilanz</a:t>
            </a:r>
            <a:endParaRPr sz="1400" b="0" i="0" u="none" strike="noStrike" cap="none">
              <a:solidFill>
                <a:srgbClr val="000000"/>
              </a:solidFill>
              <a:latin typeface="Calibri"/>
              <a:ea typeface="Calibri"/>
              <a:cs typeface="Calibri"/>
              <a:sym typeface="Calibri"/>
            </a:endParaRPr>
          </a:p>
        </p:txBody>
      </p:sp>
      <p:sp>
        <p:nvSpPr>
          <p:cNvPr id="195" name="Google Shape;195;g27f28143b30_0_5"/>
          <p:cNvSpPr txBox="1"/>
          <p:nvPr/>
        </p:nvSpPr>
        <p:spPr>
          <a:xfrm>
            <a:off x="9360000" y="2956821"/>
            <a:ext cx="15540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Geringere Kosten</a:t>
            </a:r>
            <a:endParaRPr sz="1400" b="0" i="0" u="none" strike="noStrike" cap="none">
              <a:solidFill>
                <a:srgbClr val="000000"/>
              </a:solidFill>
              <a:latin typeface="Calibri"/>
              <a:ea typeface="Calibri"/>
              <a:cs typeface="Calibri"/>
              <a:sym typeface="Calibri"/>
            </a:endParaRPr>
          </a:p>
        </p:txBody>
      </p:sp>
      <p:sp>
        <p:nvSpPr>
          <p:cNvPr id="196" name="Google Shape;196;g27f28143b30_0_5"/>
          <p:cNvSpPr/>
          <p:nvPr/>
        </p:nvSpPr>
        <p:spPr>
          <a:xfrm rot="-8104062">
            <a:off x="1030398" y="1991781"/>
            <a:ext cx="538604" cy="544756"/>
          </a:xfrm>
          <a:prstGeom prst="diagStripe">
            <a:avLst>
              <a:gd name="adj" fmla="val 50000"/>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g27f28143b30_0_5"/>
          <p:cNvSpPr/>
          <p:nvPr/>
        </p:nvSpPr>
        <p:spPr>
          <a:xfrm rot="-2882986">
            <a:off x="1088852" y="2104521"/>
            <a:ext cx="518336" cy="609249"/>
          </a:xfrm>
          <a:prstGeom prst="arc">
            <a:avLst>
              <a:gd name="adj1" fmla="val 16200000"/>
              <a:gd name="adj2" fmla="val 0"/>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g27f28143b30_0_5"/>
          <p:cNvSpPr txBox="1"/>
          <p:nvPr/>
        </p:nvSpPr>
        <p:spPr>
          <a:xfrm>
            <a:off x="2402417" y="1483372"/>
            <a:ext cx="1608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Tondachziegel</a:t>
            </a:r>
            <a:endParaRPr sz="1600" b="1" i="0" u="none" strike="noStrike" cap="none">
              <a:solidFill>
                <a:srgbClr val="000000"/>
              </a:solidFill>
              <a:latin typeface="Arial"/>
              <a:ea typeface="Arial"/>
              <a:cs typeface="Arial"/>
              <a:sym typeface="Arial"/>
            </a:endParaRPr>
          </a:p>
        </p:txBody>
      </p:sp>
      <p:sp>
        <p:nvSpPr>
          <p:cNvPr id="199" name="Google Shape;199;g27f28143b30_0_5"/>
          <p:cNvSpPr txBox="1"/>
          <p:nvPr/>
        </p:nvSpPr>
        <p:spPr>
          <a:xfrm>
            <a:off x="8189220" y="1471959"/>
            <a:ext cx="1835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Betondachsteine</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7b20710b09_0_5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06" name="Google Shape;206;g27b20710b09_0_59"/>
          <p:cNvSpPr txBox="1">
            <a:spLocks noGrp="1"/>
          </p:cNvSpPr>
          <p:nvPr>
            <p:ph type="body" idx="2"/>
          </p:nvPr>
        </p:nvSpPr>
        <p:spPr>
          <a:xfrm>
            <a:off x="6700200" y="6254500"/>
            <a:ext cx="50979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t>Quelle: </a:t>
            </a:r>
            <a:r>
              <a:rPr lang="de-DE" dirty="0" err="1"/>
              <a:t>IpeG</a:t>
            </a:r>
            <a:r>
              <a:rPr lang="de-DE" dirty="0"/>
              <a:t>-Institut / Deutsche Bauzeitung 2019, eigene Darstellung</a:t>
            </a:r>
            <a:endParaRPr dirty="0"/>
          </a:p>
        </p:txBody>
      </p:sp>
      <p:sp>
        <p:nvSpPr>
          <p:cNvPr id="207" name="Google Shape;207;g27b20710b09_0_5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pic>
        <p:nvPicPr>
          <p:cNvPr id="208" name="Google Shape;208;g27b20710b09_0_59"/>
          <p:cNvPicPr preferRelativeResize="0"/>
          <p:nvPr/>
        </p:nvPicPr>
        <p:blipFill>
          <a:blip r:embed="rId3">
            <a:alphaModFix/>
          </a:blip>
          <a:stretch>
            <a:fillRect/>
          </a:stretch>
        </p:blipFill>
        <p:spPr>
          <a:xfrm>
            <a:off x="859450" y="1521699"/>
            <a:ext cx="6314425" cy="4528401"/>
          </a:xfrm>
          <a:prstGeom prst="rect">
            <a:avLst/>
          </a:prstGeom>
          <a:noFill/>
          <a:ln>
            <a:noFill/>
          </a:ln>
        </p:spPr>
      </p:pic>
      <p:sp>
        <p:nvSpPr>
          <p:cNvPr id="209" name="Google Shape;209;g27b20710b09_0_59"/>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Dachdecker und Dachdeckerin</a:t>
            </a:r>
            <a:endParaRPr/>
          </a:p>
        </p:txBody>
      </p:sp>
      <p:sp>
        <p:nvSpPr>
          <p:cNvPr id="210" name="Google Shape;210;g27b20710b09_0_59"/>
          <p:cNvSpPr/>
          <p:nvPr/>
        </p:nvSpPr>
        <p:spPr>
          <a:xfrm>
            <a:off x="7849594" y="2816750"/>
            <a:ext cx="38373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rgbClr val="000000"/>
              </a:buClr>
              <a:buSzPts val="1600"/>
            </a:pPr>
            <a:r>
              <a:rPr lang="de-DE" sz="1600" b="0" i="0" u="none" strike="noStrike" cap="none" dirty="0">
                <a:solidFill>
                  <a:srgbClr val="000000"/>
                </a:solidFill>
                <a:latin typeface="Arial"/>
                <a:ea typeface="Arial"/>
                <a:cs typeface="Arial"/>
                <a:sym typeface="Arial"/>
              </a:rPr>
              <a:t>Recherchieren Sie die Vor- und Nachteile ausgewählter Dämmstoffe vor dem Hintergrund einer Lebenszyklus-Betrachtung (Rohstoffe/ Herstellung/ Nutzungsdauer/ Wiederverwertung oder Entsorgung)</a:t>
            </a:r>
            <a:endParaRPr sz="1600" b="0" i="0" u="none" strike="noStrike" cap="none" dirty="0">
              <a:solidFill>
                <a:srgbClr val="000000"/>
              </a:solidFill>
              <a:latin typeface="Arial"/>
              <a:ea typeface="Arial"/>
              <a:cs typeface="Arial"/>
              <a:sym typeface="Arial"/>
            </a:endParaRPr>
          </a:p>
        </p:txBody>
      </p:sp>
      <p:sp>
        <p:nvSpPr>
          <p:cNvPr id="211" name="Google Shape;211;g27b20710b09_0_59"/>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de-DE" sz="3200">
                <a:solidFill>
                  <a:srgbClr val="000000"/>
                </a:solidFill>
                <a:latin typeface="Trebuchet MS"/>
                <a:ea typeface="Trebuchet MS"/>
                <a:cs typeface="Trebuchet MS"/>
                <a:sym typeface="Trebuchet MS"/>
              </a:rPr>
              <a:t>Dämmmaterialien Vergleich </a:t>
            </a:r>
            <a:endParaRPr sz="3200">
              <a:solidFill>
                <a:srgbClr val="00000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4513</Words>
  <Application>Microsoft Macintosh PowerPoint</Application>
  <PresentationFormat>Breitbild</PresentationFormat>
  <Paragraphs>322</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Merriweather</vt:lpstr>
      <vt:lpstr>Trebuchet MS</vt:lpstr>
      <vt:lpstr>Calibri</vt:lpstr>
      <vt:lpstr>Office</vt:lpstr>
      <vt:lpstr>Dachdecker und Dachdeckerin</vt:lpstr>
      <vt:lpstr>Nachhaltigkeit und Klimawandel: Woher kommen die Emissionen im Alltag?</vt:lpstr>
      <vt:lpstr>Nachhaltige Ressourcennutzung</vt:lpstr>
      <vt:lpstr>Ökologische Nachhaltigkeit des Bau- und Immobiliensektors</vt:lpstr>
      <vt:lpstr>Wertschöpfung und Umweltfußabdruck bei der Errichtung und Nutzung von Hochbauten</vt:lpstr>
      <vt:lpstr>Anteil Bau am globalen Umweltfußabdruck: Notwendige Reduktion für planetare Grenzen</vt:lpstr>
      <vt:lpstr>TGH-Fußabdruck: Herstellung, Errichtung, Modernisierung Wohn- und Nichtwohngebäuden</vt:lpstr>
      <vt:lpstr>PowerPoint-Präsentation</vt:lpstr>
      <vt:lpstr>PowerPoint-Präsentation</vt:lpstr>
      <vt:lpstr>Energieeinsatz im Baugewerbe und ihre Klimawirkung </vt:lpstr>
      <vt:lpstr>Bauabfälle und ihre jeweiligen Anteile </vt:lpstr>
      <vt:lpstr>Impressum</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Dachdecker und Dachdeckerin</dc:title>
  <dc:creator>Microsoft Office User</dc:creator>
  <cp:lastModifiedBy>Michael Scharp</cp:lastModifiedBy>
  <cp:revision>18</cp:revision>
  <cp:lastPrinted>2023-10-01T08:03:19Z</cp:lastPrinted>
  <dcterms:created xsi:type="dcterms:W3CDTF">2021-10-18T14:46:33Z</dcterms:created>
  <dcterms:modified xsi:type="dcterms:W3CDTF">2023-10-01T08:05:33Z</dcterms:modified>
</cp:coreProperties>
</file>