
<file path=[Content_Types].xml><?xml version="1.0" encoding="utf-8"?>
<Types xmlns="http://schemas.openxmlformats.org/package/2006/content-types">
  <Default Extension="xml" ContentType="application/xml"/>
  <Default Extension="xlsx" ContentType="application/vnd.openxmlformats-officedocument.spreadsheetml.sheet"/>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88" r:id="rId3"/>
    <p:sldId id="258" r:id="rId4"/>
    <p:sldId id="259" r:id="rId5"/>
    <p:sldId id="260" r:id="rId6"/>
    <p:sldId id="261" r:id="rId7"/>
    <p:sldId id="262" r:id="rId8"/>
    <p:sldId id="289" r:id="rId9"/>
    <p:sldId id="264" r:id="rId10"/>
    <p:sldId id="265" r:id="rId11"/>
    <p:sldId id="266" r:id="rId12"/>
    <p:sldId id="267" r:id="rId13"/>
    <p:sldId id="280" r:id="rId14"/>
    <p:sldId id="279" r:id="rId15"/>
    <p:sldId id="270" r:id="rId16"/>
    <p:sldId id="271" r:id="rId17"/>
    <p:sldId id="272" r:id="rId18"/>
    <p:sldId id="273" r:id="rId19"/>
    <p:sldId id="274" r:id="rId20"/>
    <p:sldId id="275" r:id="rId21"/>
    <p:sldId id="290" r:id="rId22"/>
    <p:sldId id="291" r:id="rId23"/>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6" userDrawn="1">
          <p15:clr>
            <a:srgbClr val="A4A3A4"/>
          </p15:clr>
        </p15:guide>
        <p15:guide id="2" pos="2237"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KK/1b7gHa+eQEYAa4EEGf2YoZ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FAFBE6-5141-4D20-8B1B-0D67F63FF813}">
  <a:tblStyle styleId="{52FAFBE6-5141-4D20-8B1B-0D67F63FF813}" styleName="Table_0">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9F0F1"/>
          </a:solidFill>
        </a:fill>
      </a:tcStyle>
    </a:wholeTbl>
    <a:band1H>
      <a:tcTxStyle/>
      <a:tcStyle>
        <a:tcBdr/>
        <a:fill>
          <a:solidFill>
            <a:srgbClr val="D0DFE3"/>
          </a:solidFill>
        </a:fill>
      </a:tcStyle>
    </a:band1H>
    <a:band2H>
      <a:tcTxStyle/>
      <a:tcStyle>
        <a:tcBdr/>
      </a:tcStyle>
    </a:band2H>
    <a:band1V>
      <a:tcTxStyle/>
      <a:tcStyle>
        <a:tcBdr/>
        <a:fill>
          <a:solidFill>
            <a:srgbClr val="D0DFE3"/>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9F0F1"/>
          </a:solidFill>
        </a:fill>
      </a:tcStyle>
    </a:lastRow>
    <a:seCell>
      <a:tcTxStyle/>
      <a:tcStyle>
        <a:tcBdr/>
      </a:tcStyle>
    </a:seCell>
    <a:swCell>
      <a:tcTxStyle/>
      <a:tcStyle>
        <a:tcBdr/>
      </a:tcStyle>
    </a:swCell>
    <a:firstRow>
      <a:tcTxStyle b="on" i="off"/>
      <a:tcStyle>
        <a:tcBdr/>
        <a:fill>
          <a:solidFill>
            <a:srgbClr val="E9F0F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77" autoAdjust="0"/>
    <p:restoredTop sz="86374" autoAdjust="0"/>
  </p:normalViewPr>
  <p:slideViewPr>
    <p:cSldViewPr snapToGrid="0">
      <p:cViewPr varScale="1">
        <p:scale>
          <a:sx n="118" d="100"/>
          <a:sy n="118" d="100"/>
        </p:scale>
        <p:origin x="232" y="1752"/>
      </p:cViewPr>
      <p:guideLst>
        <p:guide orient="horz" pos="2183"/>
        <p:guide pos="3840"/>
      </p:guideLst>
    </p:cSldViewPr>
  </p:slideViewPr>
  <p:outlineViewPr>
    <p:cViewPr>
      <p:scale>
        <a:sx n="33" d="100"/>
        <a:sy n="33" d="100"/>
      </p:scale>
      <p:origin x="0" y="-4092"/>
    </p:cViewPr>
  </p:outlineViewPr>
  <p:notesTextViewPr>
    <p:cViewPr>
      <p:scale>
        <a:sx n="140" d="100"/>
        <a:sy n="140" d="100"/>
      </p:scale>
      <p:origin x="0" y="0"/>
    </p:cViewPr>
  </p:notesTextViewPr>
  <p:sorterViewPr>
    <p:cViewPr>
      <p:scale>
        <a:sx n="200" d="100"/>
        <a:sy n="200" d="100"/>
      </p:scale>
      <p:origin x="0" y="0"/>
    </p:cViewPr>
  </p:sorterViewPr>
  <p:notesViewPr>
    <p:cSldViewPr snapToGrid="0" showGuides="1">
      <p:cViewPr varScale="1">
        <p:scale>
          <a:sx n="83" d="100"/>
          <a:sy n="83" d="100"/>
        </p:scale>
        <p:origin x="4176" y="72"/>
      </p:cViewPr>
      <p:guideLst>
        <p:guide orient="horz" pos="3226"/>
        <p:guide pos="223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37" Type="http://customschemas.google.com/relationships/presentationmetadata" Target="metadata"/><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dirty="0"/>
              <a:t>THG-Emissionen durch Glas-Verpackung für Wein</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Tabelle1!$B$1</c:f>
              <c:strCache>
                <c:ptCount val="1"/>
                <c:pt idx="0">
                  <c:v>Emissionen durch Verpackung für Wein</c:v>
                </c:pt>
              </c:strCache>
            </c:strRef>
          </c:tx>
          <c:spPr>
            <a:solidFill>
              <a:schemeClr val="accent1"/>
            </a:solidFill>
            <a:ln>
              <a:noFill/>
            </a:ln>
            <a:effectLst/>
          </c:spPr>
          <c:invertIfNegative val="0"/>
          <c:cat>
            <c:strRef>
              <c:f>Tabelle1!$A$2:$A$5</c:f>
              <c:strCache>
                <c:ptCount val="4"/>
                <c:pt idx="0">
                  <c:v>Einweg Glas (530 gr)</c:v>
                </c:pt>
                <c:pt idx="1">
                  <c:v>Einweg Glas (400 gr)</c:v>
                </c:pt>
                <c:pt idx="2">
                  <c:v>Mehrweg Glas (400 gr)</c:v>
                </c:pt>
                <c:pt idx="3">
                  <c:v>Bag-in-Box</c:v>
                </c:pt>
              </c:strCache>
            </c:strRef>
          </c:cat>
          <c:val>
            <c:numRef>
              <c:f>Tabelle1!$B$2:$B$5</c:f>
              <c:numCache>
                <c:formatCode>General</c:formatCode>
                <c:ptCount val="4"/>
                <c:pt idx="0">
                  <c:v>0.39</c:v>
                </c:pt>
                <c:pt idx="1">
                  <c:v>0.297</c:v>
                </c:pt>
                <c:pt idx="2">
                  <c:v>0.074</c:v>
                </c:pt>
                <c:pt idx="3">
                  <c:v>0.052</c:v>
                </c:pt>
              </c:numCache>
            </c:numRef>
          </c:val>
          <c:extLst xmlns:c16r2="http://schemas.microsoft.com/office/drawing/2015/06/chart">
            <c:ext xmlns:c16="http://schemas.microsoft.com/office/drawing/2014/chart" uri="{C3380CC4-5D6E-409C-BE32-E72D297353CC}">
              <c16:uniqueId val="{00000000-03ED-5B41-8282-9F7B4B288071}"/>
            </c:ext>
          </c:extLst>
        </c:ser>
        <c:dLbls>
          <c:showLegendKey val="0"/>
          <c:showVal val="0"/>
          <c:showCatName val="0"/>
          <c:showSerName val="0"/>
          <c:showPercent val="0"/>
          <c:showBubbleSize val="0"/>
        </c:dLbls>
        <c:gapWidth val="219"/>
        <c:axId val="1701681856"/>
        <c:axId val="1701454912"/>
      </c:barChart>
      <c:catAx>
        <c:axId val="1701681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01454912"/>
        <c:crosses val="autoZero"/>
        <c:auto val="1"/>
        <c:lblAlgn val="ctr"/>
        <c:lblOffset val="100"/>
        <c:noMultiLvlLbl val="0"/>
      </c:catAx>
      <c:valAx>
        <c:axId val="170145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701681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7938"/>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7"/>
            <a:ext cx="568325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pixabay.com/de/users/josethestoryteller-5100055/?utm_source=link-attribution&amp;amp;utm_medium=referral&amp;amp;utm_campaign=image&amp;amp;utm_content=248032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ge.de/wissenschaft/referenzwerte/alkohol/" TargetMode="External"/><Relationship Id="rId4" Type="http://schemas.openxmlformats.org/officeDocument/2006/relationships/hyperlink" Target="https://www.lebensmittelzeitung.net/industrie/nachrichten/spirituosen-alkoholfreie-drinks-wachsen-kraeftig-161900?crefresh=1"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pixabay.com/de/users/openclipart-vectors-3036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s-geisenheim.de/fileadmin/redaktion/FORSCHUNG/Institut_fuer_Wein-_und_Getraenkewirtschaft/Ueberblick_Institut_fuer_Wein_und_Getraenkewirtschaft/Aktuelles/2018_07_Bioland_Interview_Oekowein_Szolnoki_Hauck.pdf" TargetMode="External"/><Relationship Id="rId4" Type="http://schemas.openxmlformats.org/officeDocument/2006/relationships/hyperlink" Target="https://www.bmel.de/SharedDocs/Downloads/DE/Broschueren/ackerbaustrategie2035.pdf?__blob=publicationFile&amp;v=8" TargetMode="External"/><Relationship Id="rId5" Type="http://schemas.openxmlformats.org/officeDocument/2006/relationships/hyperlink" Target="https://www.codecheck.info/news/Wie-umweltvertraeglich-ist-konventioneller-Weinanbau-219207" TargetMode="External"/><Relationship Id="rId6" Type="http://schemas.openxmlformats.org/officeDocument/2006/relationships/hyperlink" Target="https://www.deutscheweine.de/wissen/weinbau-weinbereitung/piwis-pilzwiderstandsfaehige-reben/" TargetMode="External"/><Relationship Id="rId7" Type="http://schemas.openxmlformats.org/officeDocument/2006/relationships/hyperlink" Target="https://www.oekolandbau.de/landwirtschaft/pflanze/spezieller-pflanzenbau/weinbau/begruenungsmanagement/#:~:text=Die%20Begr%C3%BCnung%20als%20Ersatz%20einer%20Fruchtfolge%20in%20der,eine%20hohe%20biologische%20Aktivit%C3%A4t%20und%20N%C3%A4hrstoffdynamik%20Weitere%20Elemente" TargetMode="External"/><Relationship Id="rId8" Type="http://schemas.openxmlformats.org/officeDocument/2006/relationships/hyperlink" Target="https://www.oekoreich.com/medium/pestizide-schaden-wildbienen-89-prozent-weniger-nachkommen"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ubt.opus.hbz-nrw.de/opus45-ubtr/frontdoor/deliver/index/docId/1608/file/BRUNS+-+no+more+riesling-anpassung+an+den+klimawandel+im+mosel-weinbau.pdf" TargetMode="External"/><Relationship Id="rId4" Type="http://schemas.openxmlformats.org/officeDocument/2006/relationships/hyperlink" Target="https://www.dlr-rheinpfalz.rlp.de/internet/global/themen.nsf/b81d6f06b181d7e7c1256e920051ac19/e151848191dc0f6ec12576a3002c1514?OpenDocument" TargetMode="External"/><Relationship Id="rId5" Type="http://schemas.openxmlformats.org/officeDocument/2006/relationships/hyperlink" Target="https://www.klett.de/alias/1006208" TargetMode="External"/><Relationship Id="rId6" Type="http://schemas.openxmlformats.org/officeDocument/2006/relationships/hyperlink" Target="https://www.umweltbundesamt.de/themen/boden-landwirtschaft/bodenbelastungen/erosion-jede-krume-zaehlt#undefined" TargetMode="External"/><Relationship Id="rId7" Type="http://schemas.openxmlformats.org/officeDocument/2006/relationships/hyperlink" Target="https://glossar.wein.plus/flurbereinigung" TargetMode="External"/><Relationship Id="rId8" Type="http://schemas.openxmlformats.org/officeDocument/2006/relationships/hyperlink" Target="https://pixabay.com/de/users/piro4d-2707530/?utm_source=link-attribution&amp;amp;utm_medium=referral&amp;amp;utm_campaign=image&amp;amp;utm_content=1609611"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odensee-stiftung.org/wp-content/uploads/Factsheet_dt_2017_final_1_Lizenz.pdf" TargetMode="External"/><Relationship Id="rId4" Type="http://schemas.openxmlformats.org/officeDocument/2006/relationships/hyperlink" Target="https://pixabay.com/de/users/frantisek_krejci-810589/?utm_source=link-attribution&amp;amp;utm_medium=referral&amp;amp;utm_campaign=image&amp;amp;utm_content=2273883"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vglas.de/presse/publikationen/" TargetMode="External"/><Relationship Id="rId4" Type="http://schemas.openxmlformats.org/officeDocument/2006/relationships/hyperlink" Target="https://de.statista.com/statistik/daten/studie/150008/umfrage/weinkonsum-pro-kopf-in-deutschland-seit-2003/" TargetMode="External"/><Relationship Id="rId5" Type="http://schemas.openxmlformats.org/officeDocument/2006/relationships/hyperlink" Target="https://klimaneutralerwein.de/wp-content/uploads/2022/02/dwm_26_21_s30_31_Dr.Ponstein_Klimaschutz_Teil-4_Kellerwirtschaft.pdf" TargetMode="External"/><Relationship Id="rId6" Type="http://schemas.openxmlformats.org/officeDocument/2006/relationships/hyperlink" Target="https://www.vinum.eu/de/news/vinophiles/2023/wuerttemberger-bringen-075-liter-mehrweg-flaschen-heraus/"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undesregierung.de/breg-de/themen/klimaschutz/weniger-co2-emissionen-1790134" TargetMode="External"/><Relationship Id="rId4" Type="http://schemas.openxmlformats.org/officeDocument/2006/relationships/hyperlink" Target="https://www.wiwo.de/finanzen/steuern-recht/co2-steuer-in-deutschland-2022-kosten-berechnung-und-co-alles-was-sie-zur-kohlenstoffsteuer-wissen-muessen/25533826.html" TargetMode="External"/><Relationship Id="rId5" Type="http://schemas.openxmlformats.org/officeDocument/2006/relationships/hyperlink" Target="https://pixabay.com/de/users/car1s0n-4662799/?utm_source=link-attribution&amp;amp;utm_medium=referral&amp;amp;utm_campaign=image&amp;amp;utm_content=5315528"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8:notes"/>
          <p:cNvSpPr>
            <a:spLocks noGrp="1" noRot="1" noChangeAspect="1"/>
          </p:cNvSpPr>
          <p:nvPr>
            <p:ph type="sldImg" idx="2"/>
          </p:nvPr>
        </p:nvSpPr>
        <p:spPr>
          <a:xfrm>
            <a:off x="479425" y="276225"/>
            <a:ext cx="6145213" cy="3455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8:notes"/>
          <p:cNvSpPr txBox="1">
            <a:spLocks noGrp="1"/>
          </p:cNvSpPr>
          <p:nvPr>
            <p:ph type="body" idx="1"/>
          </p:nvPr>
        </p:nvSpPr>
        <p:spPr>
          <a:xfrm>
            <a:off x="479425" y="3914078"/>
            <a:ext cx="6145212" cy="6044310"/>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a:p>
            <a:pPr marL="0" marR="0" lvl="0" indent="0" algn="l" rtl="0">
              <a:lnSpc>
                <a:spcPct val="100000"/>
              </a:lnSpc>
              <a:spcBef>
                <a:spcPts val="600"/>
              </a:spcBef>
              <a:spcAft>
                <a:spcPts val="0"/>
              </a:spcAft>
              <a:buClr>
                <a:srgbClr val="000000"/>
              </a:buClr>
              <a:buSzPts val="1400"/>
              <a:buFont typeface="Arial"/>
              <a:buNone/>
            </a:pPr>
            <a:endParaRPr dirty="0"/>
          </a:p>
        </p:txBody>
      </p:sp>
      <p:sp>
        <p:nvSpPr>
          <p:cNvPr id="69" name="Google Shape;69;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9:notes"/>
          <p:cNvSpPr txBox="1">
            <a:spLocks noGrp="1"/>
          </p:cNvSpPr>
          <p:nvPr>
            <p:ph type="body" idx="1"/>
          </p:nvPr>
        </p:nvSpPr>
        <p:spPr>
          <a:xfrm>
            <a:off x="215900" y="3995738"/>
            <a:ext cx="6656388"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 (s. Folie 3)</a:t>
            </a:r>
            <a:endParaRPr b="1" dirty="0"/>
          </a:p>
          <a:p>
            <a:pPr marL="0" lvl="0" indent="0"/>
            <a:r>
              <a:rPr lang="de-DE" dirty="0"/>
              <a:t>Die Produktion einer neuen Einweg-Glasflasche hat in Deutschland einen durchschnittlichen Anteil von etwa 47 % am CO</a:t>
            </a:r>
            <a:r>
              <a:rPr lang="de-DE" baseline="-25000" dirty="0"/>
              <a:t>2</a:t>
            </a:r>
            <a:r>
              <a:rPr lang="de-DE" dirty="0"/>
              <a:t>-Fußabdruck einer Flasche Wein (Wein-Anbau bis Abfüllung und Verpackung). Es bietet sich daher an, die Klimawirksamkeit von Alternativen zur Einweg-Glasflasche im Ausbildungsbetrieb unter die Lupe zu nehmen. Die Umstellung auf Mehrweg-Flaschen oder Bag-in-Box hat in der Weinwirtschaft größtes Potential als Klimaschutzmaßnahme. </a:t>
            </a:r>
            <a:br>
              <a:rPr lang="de-DE" dirty="0"/>
            </a:br>
            <a:r>
              <a:rPr lang="de-DE" dirty="0"/>
              <a:t>Der CO</a:t>
            </a:r>
            <a:r>
              <a:rPr lang="de-DE" baseline="-25000" dirty="0"/>
              <a:t>2</a:t>
            </a:r>
            <a:r>
              <a:rPr lang="de-DE" dirty="0"/>
              <a:t>-Fußabdruck ist gleichzusetzen mit der Emission der Treibhausgase (THG). Diese werden jeweils in Kilogramm Kohlendioxid-Äquivalenten pro kg Glas (kg CO</a:t>
            </a:r>
            <a:r>
              <a:rPr lang="de-DE" baseline="-25000" dirty="0"/>
              <a:t>2</a:t>
            </a:r>
            <a:r>
              <a:rPr lang="de-DE" dirty="0"/>
              <a:t>-Äq) angegeben. Diese Äquivalente fassen alle Treibhausgase zusammen und rechnen sie in Kohlendioxid um.</a:t>
            </a:r>
          </a:p>
          <a:p>
            <a:pPr marL="0" lvl="0" indent="0"/>
            <a:r>
              <a:rPr lang="de-DE" dirty="0"/>
              <a:t>Weintrinker*innen in Deutschland sind daran gewöhnt, dass sie ihr Lieblingsprodukt in einer Einweg-Glasflasche erhalten. In der Kund*innen-Wahrnehmung bedeutet, je schwerer das Produkt desto edler. Wie kann es da gelingen, leichtere Flaschen, ein Pfandsystem oder gar Bag-in-Box-Lösungen zu etablieren?</a:t>
            </a:r>
          </a:p>
          <a:p>
            <a:pPr marL="0" lvl="0" indent="0"/>
            <a:r>
              <a:rPr lang="de-DE" dirty="0"/>
              <a:t>Vor allem bedarf es geschickter Marketing-Lösungen und guter Argumente.</a:t>
            </a:r>
          </a:p>
          <a:p>
            <a:pPr marL="0" lvl="0" indent="0"/>
            <a:r>
              <a:rPr lang="de-DE" dirty="0"/>
              <a:t>Für die Recherche und anschließende Diskussion können Sie folgende Stichpunkte unterstützen: </a:t>
            </a:r>
          </a:p>
          <a:p>
            <a:pPr marL="171450" lvl="0" indent="-171450">
              <a:buClr>
                <a:schemeClr val="dk1"/>
              </a:buClr>
              <a:buSzPts val="1200"/>
              <a:buFont typeface="Arial" panose="020B0604020202020204" pitchFamily="34" charset="0"/>
              <a:buChar char="•"/>
            </a:pPr>
            <a:r>
              <a:rPr lang="de-DE" dirty="0"/>
              <a:t>Zielgruppenspezifisches Marketing</a:t>
            </a:r>
          </a:p>
          <a:p>
            <a:pPr marL="171450" lvl="0" indent="-171450">
              <a:buClr>
                <a:schemeClr val="dk1"/>
              </a:buClr>
              <a:buSzPts val="1200"/>
              <a:buFont typeface="Arial" panose="020B0604020202020204" pitchFamily="34" charset="0"/>
              <a:buChar char="•"/>
            </a:pPr>
            <a:r>
              <a:rPr lang="de-DE" dirty="0"/>
              <a:t>Bag-in-Box-Vorbild Skandinavien  </a:t>
            </a:r>
          </a:p>
          <a:p>
            <a:pPr marL="171450" lvl="0" indent="-171450">
              <a:buClr>
                <a:schemeClr val="dk1"/>
              </a:buClr>
              <a:buSzPts val="1200"/>
              <a:buFont typeface="Arial" panose="020B0604020202020204" pitchFamily="34" charset="0"/>
              <a:buChar char="•"/>
            </a:pPr>
            <a:r>
              <a:rPr lang="de-DE" dirty="0"/>
              <a:t>Klimasensible Generation </a:t>
            </a:r>
            <a:r>
              <a:rPr lang="de-DE" dirty="0" err="1"/>
              <a:t>z</a:t>
            </a:r>
            <a:r>
              <a:rPr lang="de-DE" dirty="0"/>
              <a:t> (auch </a:t>
            </a:r>
            <a:r>
              <a:rPr lang="de-DE" dirty="0" err="1"/>
              <a:t>y</a:t>
            </a:r>
            <a:r>
              <a:rPr lang="de-DE" dirty="0"/>
              <a:t>), </a:t>
            </a:r>
            <a:r>
              <a:rPr lang="de-DE" dirty="0" err="1"/>
              <a:t>Multiplikatoreffekt</a:t>
            </a:r>
            <a:r>
              <a:rPr lang="de-DE" dirty="0"/>
              <a:t> für ältere Generationen</a:t>
            </a:r>
          </a:p>
          <a:p>
            <a:pPr marL="171450" lvl="0" indent="-171450">
              <a:buClr>
                <a:schemeClr val="dk1"/>
              </a:buClr>
              <a:buSzPts val="1200"/>
              <a:buFont typeface="Arial" panose="020B0604020202020204" pitchFamily="34" charset="0"/>
              <a:buChar char="•"/>
            </a:pPr>
            <a:r>
              <a:rPr lang="de-DE" dirty="0"/>
              <a:t>Bag-in-Box: komplett </a:t>
            </a:r>
            <a:r>
              <a:rPr lang="de-DE" dirty="0" err="1"/>
              <a:t>recyclebar</a:t>
            </a:r>
            <a:r>
              <a:rPr lang="de-DE" dirty="0"/>
              <a:t>, lange Haltbarkeit des Weins</a:t>
            </a:r>
          </a:p>
          <a:p>
            <a:pPr marL="171450" lvl="0" indent="-171450">
              <a:buClr>
                <a:schemeClr val="dk1"/>
              </a:buClr>
              <a:buSzPts val="1200"/>
              <a:buFont typeface="Arial" panose="020B0604020202020204" pitchFamily="34" charset="0"/>
              <a:buChar char="•"/>
            </a:pPr>
            <a:r>
              <a:rPr lang="de-DE" dirty="0"/>
              <a:t>Einsatzort Gastronomie: Bag-in-Box   </a:t>
            </a:r>
          </a:p>
          <a:p>
            <a:pPr marL="0" lvl="0" indent="0"/>
            <a:endParaRPr lang="de-DE" dirty="0"/>
          </a:p>
          <a:p>
            <a:pPr marL="0" lvl="0" indent="0"/>
            <a:r>
              <a:rPr lang="de-DE" b="1" dirty="0"/>
              <a:t>Aufgaben: </a:t>
            </a:r>
            <a:endParaRPr lang="de-DE" dirty="0"/>
          </a:p>
          <a:p>
            <a:pPr marL="171450" indent="-171450">
              <a:buSzPct val="100000"/>
              <a:buFont typeface="Arial" panose="020B0604020202020204" pitchFamily="34" charset="0"/>
              <a:buChar char="•"/>
            </a:pPr>
            <a:r>
              <a:rPr lang="de-DE" dirty="0">
                <a:sym typeface="Arial"/>
              </a:rPr>
              <a:t>Wo ist die Verwendung von Bag-in-Box denkbar?</a:t>
            </a:r>
          </a:p>
          <a:p>
            <a:pPr marL="171450" indent="-171450">
              <a:buSzPct val="100000"/>
              <a:buFont typeface="Arial" panose="020B0604020202020204" pitchFamily="34" charset="0"/>
              <a:buChar char="•"/>
            </a:pPr>
            <a:r>
              <a:rPr lang="de-DE" dirty="0">
                <a:sym typeface="Arial"/>
              </a:rPr>
              <a:t>Wer nutzt Bag-in-Box schon heute – national / international? </a:t>
            </a:r>
          </a:p>
          <a:p>
            <a:pPr marL="171450" lvl="0" indent="-171450" algn="l" rtl="0">
              <a:lnSpc>
                <a:spcPct val="100000"/>
              </a:lnSpc>
              <a:spcBef>
                <a:spcPts val="0"/>
              </a:spcBef>
              <a:spcAft>
                <a:spcPts val="0"/>
              </a:spcAft>
              <a:buSzPct val="100000"/>
              <a:buFont typeface="Arial" panose="020B0604020202020204" pitchFamily="34" charset="0"/>
              <a:buChar char="•"/>
            </a:pPr>
            <a:r>
              <a:rPr lang="de-DE" dirty="0"/>
              <a:t>Entwickeln und Diskutieren sie sens</a:t>
            </a:r>
            <a:r>
              <a:rPr lang="de-DE" sz="1200" i="0" u="none" strike="noStrike" cap="none" dirty="0">
                <a:solidFill>
                  <a:schemeClr val="dk1"/>
                </a:solidFill>
                <a:latin typeface="Calibri"/>
                <a:ea typeface="Calibri"/>
                <a:cs typeface="Calibri"/>
                <a:sym typeface="Calibri"/>
              </a:rPr>
              <a:t>ible Beratungsargumente für Kundinnen und Kunden sowie Geschäftspartner*innen</a:t>
            </a:r>
            <a:endParaRPr dirty="0"/>
          </a:p>
          <a:p>
            <a:pPr marL="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Calibri"/>
              <a:buNone/>
            </a:pPr>
            <a:r>
              <a:rPr lang="de-DE" b="1" dirty="0"/>
              <a:t>Bild: </a:t>
            </a:r>
          </a:p>
          <a:p>
            <a:pPr marL="171450" lvl="0" indent="-171450" algn="l" rtl="0">
              <a:lnSpc>
                <a:spcPct val="100000"/>
              </a:lnSpc>
              <a:spcBef>
                <a:spcPts val="0"/>
              </a:spcBef>
              <a:spcAft>
                <a:spcPts val="0"/>
              </a:spcAft>
              <a:buClr>
                <a:schemeClr val="dk1"/>
              </a:buClr>
              <a:buSzPts val="1200"/>
              <a:buFont typeface="Arial" panose="020B0604020202020204" pitchFamily="34" charset="0"/>
              <a:buChar char="•"/>
            </a:pPr>
            <a:r>
              <a:rPr lang="de-DE" u="sng" dirty="0">
                <a:solidFill>
                  <a:schemeClr val="hlink"/>
                </a:solidFill>
                <a:hlinkClick r:id="rId3"/>
              </a:rPr>
              <a:t>Jose R. Cabello</a:t>
            </a:r>
            <a:r>
              <a:rPr lang="de-DE" dirty="0"/>
              <a:t>, </a:t>
            </a:r>
            <a:r>
              <a:rPr lang="de-DE" dirty="0" err="1"/>
              <a:t>Pixabay</a:t>
            </a:r>
            <a:endParaRPr dirty="0"/>
          </a:p>
        </p:txBody>
      </p:sp>
      <p:sp>
        <p:nvSpPr>
          <p:cNvPr id="218" name="Google Shape;218;p9: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0: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0:notes"/>
          <p:cNvSpPr txBox="1">
            <a:spLocks noGrp="1"/>
          </p:cNvSpPr>
          <p:nvPr>
            <p:ph type="body" idx="1"/>
          </p:nvPr>
        </p:nvSpPr>
        <p:spPr>
          <a:xfrm>
            <a:off x="215900" y="3995738"/>
            <a:ext cx="6654800" cy="5825994"/>
          </a:xfrm>
          <a:prstGeom prst="rect">
            <a:avLst/>
          </a:prstGeom>
          <a:noFill/>
          <a:ln>
            <a:noFill/>
          </a:ln>
        </p:spPr>
        <p:txBody>
          <a:bodyPr spcFirstLastPara="1" wrap="square" lIns="94825" tIns="47400" rIns="94825" bIns="47400" anchor="t" anchorCtr="0">
            <a:noAutofit/>
          </a:bodyPr>
          <a:lstStyle/>
          <a:p>
            <a:pPr marL="0" lvl="0" indent="0"/>
            <a:r>
              <a:rPr lang="de-DE" sz="1100" b="1" dirty="0"/>
              <a:t>Beschreibung</a:t>
            </a:r>
            <a:endParaRPr lang="de-DE" sz="1100" dirty="0"/>
          </a:p>
          <a:p>
            <a:pPr marL="0" lvl="0" indent="0"/>
            <a:r>
              <a:rPr lang="de-DE" sz="1100" dirty="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lang="de-DE" sz="1100" dirty="0"/>
            </a:br>
            <a:r>
              <a:rPr lang="de-DE" sz="1100" dirty="0"/>
              <a:t>Der Einstieg in jungen Jahren erhöht die Wahrscheinlichkeit für Alkoholmissbrauch im Erwachsenenalter bis hin zur Abhängigkeit. Dies wiederum stellt einen wesentlichen Risikofaktor für Adipositas, Krebserkrankungen und Herz-Kreislauf-Erkrankungen dar.</a:t>
            </a:r>
          </a:p>
          <a:p>
            <a:pPr marL="0" lvl="0" indent="0"/>
            <a:r>
              <a:rPr lang="de-DE" sz="1100" dirty="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p>
          <a:p>
            <a:pPr marL="0" lvl="0" indent="0"/>
            <a:r>
              <a:rPr lang="de-DE" sz="1100" dirty="0"/>
              <a:t>„SDG 3.5. Die Prävention und Behandlung des Substanzmissbrauchs, namentlich des Suchtstoffmissbrauchs und des schädlichen Gebrauchs von Alkohol, verstärken.“</a:t>
            </a:r>
          </a:p>
          <a:p>
            <a:pPr marL="0" lvl="0" indent="0"/>
            <a:r>
              <a:rPr lang="de-DE" sz="1100" b="1" dirty="0"/>
              <a:t>Aufgaben</a:t>
            </a:r>
          </a:p>
          <a:p>
            <a:pPr marL="0" lvl="0" indent="0"/>
            <a:r>
              <a:rPr lang="de-DE" sz="1100" dirty="0"/>
              <a:t>Sie führen eine Verkostung durch. Doch wie soll diese ablaufen, wenn sich die Gäste an die DGE-Richtlinie halten sollen? Denken Sie zunächst an das offensichtliche: alkoholfreie “Spirituosen”! Die haben Sie nicht im Portfolio? Dann wird es höchste Zeit darüber nachzudenken! Das Trinkverhalten ändert sich. Alkoholfreies Bier hat einen Marktanteil von 10 %, Sekt von 5 % und Spirituosen sind (noch) bei unter zwei Prozent. Wichtig ist aber in erster Linie, dass Sie für das nachhaltige Thema Alkohol sensibilisiert sind. Denn als Produzenten tragen Sie eine Mitverantwortung – speziell auch der Jugend gegenüber!</a:t>
            </a:r>
          </a:p>
          <a:p>
            <a:pPr marL="171450" lvl="0" indent="-171450">
              <a:buFont typeface="Arial" panose="020B0604020202020204" pitchFamily="34" charset="0"/>
              <a:buChar char="•"/>
            </a:pPr>
            <a:r>
              <a:rPr lang="de-DE" sz="1100" dirty="0"/>
              <a:t>Entwerfen Sie einen Ablaufplan für eine Verkostung in ihrem Betrieb, bei der die DGE-Richtwerte möglichst eingehalten werden sollen. </a:t>
            </a:r>
          </a:p>
          <a:p>
            <a:pPr marL="171450" lvl="0" indent="-171450">
              <a:buFont typeface="Arial"/>
              <a:buChar char="•"/>
            </a:pPr>
            <a:r>
              <a:rPr lang="de-DE" sz="1100" dirty="0"/>
              <a:t>Diskutieren Sie ihre Ideen im Klassenverbund.</a:t>
            </a:r>
          </a:p>
          <a:p>
            <a:pPr marL="0" lvl="0" indent="0"/>
            <a:r>
              <a:rPr lang="de-DE" b="1" dirty="0"/>
              <a:t>Quellen </a:t>
            </a:r>
            <a:endParaRPr lang="de-DE" dirty="0"/>
          </a:p>
          <a:p>
            <a:pPr marL="171450" lvl="0" indent="-171450">
              <a:buFont typeface="Arial"/>
              <a:buChar char="•"/>
            </a:pPr>
            <a:r>
              <a:rPr lang="de-DE" sz="900" dirty="0"/>
              <a:t>Deutsche Gesellschaft für Ernährung e. V., Alkohol. Online: </a:t>
            </a:r>
            <a:r>
              <a:rPr lang="de-DE" sz="900" dirty="0">
                <a:hlinkClick r:id="rId3"/>
              </a:rPr>
              <a:t>https://www.dge.de/wissenschaft/referenzwerte/alkohol/</a:t>
            </a:r>
            <a:endParaRPr lang="de-DE" sz="900" dirty="0"/>
          </a:p>
          <a:p>
            <a:pPr marL="171450" indent="-171450">
              <a:buFont typeface="Arial"/>
              <a:buChar char="•"/>
            </a:pPr>
            <a:r>
              <a:rPr lang="de-DE" sz="900" dirty="0"/>
              <a:t>Heidrun </a:t>
            </a:r>
            <a:r>
              <a:rPr lang="de-DE" sz="900" dirty="0" err="1"/>
              <a:t>Krost</a:t>
            </a:r>
            <a:r>
              <a:rPr lang="de-DE" sz="900" u="sng" dirty="0">
                <a:solidFill>
                  <a:schemeClr val="hlink"/>
                </a:solidFill>
                <a:hlinkClick r:id="rId4"/>
              </a:rPr>
              <a:t>, Alkoholfreie Drinks wachsen kräftig</a:t>
            </a:r>
            <a:r>
              <a:rPr lang="de-DE" sz="900" dirty="0"/>
              <a:t>, 11. Oktober 2021, </a:t>
            </a:r>
            <a:r>
              <a:rPr lang="de-DE" sz="900" dirty="0" err="1"/>
              <a:t>Lebensmittelzeitung.net</a:t>
            </a:r>
            <a:r>
              <a:rPr lang="de-DE" sz="900" dirty="0"/>
              <a:t> (Deutscher Fachverlag GmbH)</a:t>
            </a:r>
          </a:p>
          <a:p>
            <a:pPr marL="171450" lvl="0" indent="-171450">
              <a:buFont typeface="Arial"/>
              <a:buChar char="•"/>
            </a:pPr>
            <a:r>
              <a:rPr lang="de-DE" sz="900" dirty="0"/>
              <a:t>Verlag W. </a:t>
            </a:r>
            <a:r>
              <a:rPr lang="de-DE" sz="900" dirty="0" err="1"/>
              <a:t>Sachon</a:t>
            </a:r>
            <a:r>
              <a:rPr lang="de-DE" sz="900" dirty="0"/>
              <a:t>, Alkoholkonsum und das Werbeinstrument „Smart </a:t>
            </a:r>
            <a:r>
              <a:rPr lang="de-DE" sz="900" dirty="0" err="1"/>
              <a:t>Drinking</a:t>
            </a:r>
            <a:r>
              <a:rPr lang="de-DE" sz="900" dirty="0"/>
              <a:t>“, 12/2021. Online: https://</a:t>
            </a:r>
            <a:r>
              <a:rPr lang="de-DE" sz="900" dirty="0" err="1"/>
              <a:t>blog.drinktec.com</a:t>
            </a:r>
            <a:r>
              <a:rPr lang="de-DE" sz="900" dirty="0"/>
              <a:t>/de/alkoholfreie-</a:t>
            </a:r>
            <a:r>
              <a:rPr lang="de-DE" sz="900" dirty="0" err="1"/>
              <a:t>getraenke</a:t>
            </a:r>
            <a:r>
              <a:rPr lang="de-DE" sz="900" dirty="0"/>
              <a:t>/alkoholkonsum-und-das-</a:t>
            </a:r>
            <a:r>
              <a:rPr lang="de-DE" sz="900" dirty="0" err="1"/>
              <a:t>werbeinstrument</a:t>
            </a:r>
            <a:r>
              <a:rPr lang="de-DE" sz="900" dirty="0"/>
              <a:t>-smart-</a:t>
            </a:r>
            <a:r>
              <a:rPr lang="de-DE" sz="900" dirty="0" err="1"/>
              <a:t>drinking</a:t>
            </a:r>
            <a:r>
              <a:rPr lang="de-DE" sz="900" dirty="0"/>
              <a:t>/</a:t>
            </a:r>
          </a:p>
          <a:p>
            <a:pPr marL="171450" lvl="0" indent="-171450">
              <a:buFont typeface="Arial"/>
              <a:buChar char="•"/>
            </a:pPr>
            <a:r>
              <a:rPr lang="de-DE" sz="900" dirty="0" err="1"/>
              <a:t>lebensmittelzeitung.net</a:t>
            </a:r>
            <a:r>
              <a:rPr lang="de-DE" sz="900" dirty="0"/>
              <a:t> 11.10.2021, Heidrun </a:t>
            </a:r>
            <a:r>
              <a:rPr lang="de-DE" sz="900" dirty="0" err="1"/>
              <a:t>Krost</a:t>
            </a:r>
            <a:r>
              <a:rPr lang="de-DE" sz="900" dirty="0"/>
              <a:t>, Alkoholfreie Drinks wachsen kräftig. Online: https://</a:t>
            </a:r>
            <a:r>
              <a:rPr lang="de-DE" sz="900" dirty="0" err="1"/>
              <a:t>www.lebensmittelzeitung.net</a:t>
            </a:r>
            <a:r>
              <a:rPr lang="de-DE" sz="900" dirty="0"/>
              <a:t>/</a:t>
            </a:r>
            <a:r>
              <a:rPr lang="de-DE" sz="900" dirty="0" err="1"/>
              <a:t>industrie</a:t>
            </a:r>
            <a:r>
              <a:rPr lang="de-DE" sz="900" dirty="0"/>
              <a:t>/</a:t>
            </a:r>
            <a:r>
              <a:rPr lang="de-DE" sz="900" dirty="0" err="1"/>
              <a:t>nachrichten</a:t>
            </a:r>
            <a:r>
              <a:rPr lang="de-DE" sz="900" dirty="0"/>
              <a:t>/spirituosen-alkoholfreie-drinks-wachsen-kraeftig-161900</a:t>
            </a:r>
            <a:endParaRPr lang="de-DE" dirty="0"/>
          </a:p>
          <a:p>
            <a:pPr marL="0" lvl="0" indent="0"/>
            <a:r>
              <a:rPr lang="de-DE" b="1" dirty="0"/>
              <a:t>Bildquelle</a:t>
            </a:r>
            <a:endParaRPr lang="de-DE" dirty="0"/>
          </a:p>
          <a:p>
            <a:pPr marL="171450" lvl="0" indent="-171450">
              <a:buFont typeface="Arial"/>
              <a:buChar char="•"/>
            </a:pPr>
            <a:r>
              <a:rPr lang="de-DE" sz="1100" dirty="0"/>
              <a:t>Carlson Yeung, </a:t>
            </a:r>
            <a:r>
              <a:rPr lang="de-DE" sz="1100" dirty="0" err="1"/>
              <a:t>Pixabay</a:t>
            </a:r>
            <a:endParaRPr lang="de-DE" sz="1100" b="1" dirty="0"/>
          </a:p>
        </p:txBody>
      </p:sp>
      <p:sp>
        <p:nvSpPr>
          <p:cNvPr id="234" name="Google Shape;234;p10: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228600" algn="l" rtl="0">
              <a:lnSpc>
                <a:spcPct val="100000"/>
              </a:lnSpc>
              <a:spcBef>
                <a:spcPts val="0"/>
              </a:spcBef>
              <a:spcAft>
                <a:spcPts val="0"/>
              </a:spcAft>
              <a:buSzPts val="1400"/>
              <a:buNone/>
            </a:pPr>
            <a:r>
              <a:rPr lang="de-DE" sz="1200" b="1" i="0" u="none" strike="noStrike" cap="none" dirty="0">
                <a:solidFill>
                  <a:schemeClr val="dk1"/>
                </a:solidFill>
                <a:latin typeface="Calibri"/>
                <a:ea typeface="Calibri"/>
                <a:cs typeface="Calibri"/>
                <a:sym typeface="Calibri"/>
              </a:rPr>
              <a:t>Bedeutung des Alkoholkonsums bei jungen Menschen</a:t>
            </a:r>
            <a:endParaRPr b="1" dirty="0"/>
          </a:p>
          <a:p>
            <a:pPr marL="0" lvl="0" indent="-2286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Die erste psychoaktive Substanz mit der junge Menschen in Verbindung kommen ist in der Regel Alkohol. Kontaktpersonen wie Familie oder das Vereinsleben haben Alkohol wie selbstverständlich in ihr Alltags- und Freizeitverhalten integriert – ein Glas Wein zum Essen, zur Entspannung nach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lang="de-DE" sz="1200" b="0" i="0" u="none" strike="noStrike" cap="none" dirty="0">
                <a:solidFill>
                  <a:schemeClr val="dk1"/>
                </a:solidFill>
                <a:latin typeface="Calibri"/>
                <a:ea typeface="Calibri"/>
                <a:cs typeface="Calibri"/>
                <a:sym typeface="Calibri"/>
              </a:rPr>
            </a:br>
            <a:r>
              <a:rPr lang="de-DE" sz="1200" b="0" i="0" u="none" strike="noStrike" cap="none" dirty="0">
                <a:solidFill>
                  <a:schemeClr val="dk1"/>
                </a:solidFill>
                <a:latin typeface="Calibri"/>
                <a:ea typeface="Calibri"/>
                <a:cs typeface="Calibri"/>
                <a:sym typeface="Calibri"/>
              </a:rPr>
              <a:t>Der Einstieg in jungen Jahren erhöht die Wahrscheinlichkeit für Alkoholmissbrauch im Erwachsenenalter bis hin zur Abhängigkeit. Dies wiederum stellt einen wesentlichen Risikofaktor für Adipositas, Krebserkrankungen und Herz-Kreislauf-Erkrankungen dar.</a:t>
            </a:r>
            <a:endParaRPr b="0" dirty="0"/>
          </a:p>
          <a:p>
            <a:pPr marL="0" lvl="0" indent="-2286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Weintechnolog*innen haben täglich mit Alkohol zu tun. Die Vermarktung, besonders auch das Durchführen von Verkostungen, stellt einen wichtigen Teil Ihrer Arbeit dar. Sie sollten daher im Sinne des dritten Nachhaltigkeitsziels für das Thema Alkoholkonsum sensibilisiert sein:    </a:t>
            </a:r>
            <a:endParaRPr b="0" dirty="0"/>
          </a:p>
          <a:p>
            <a:pPr marL="0" lvl="0" indent="-228600" algn="l" rtl="0">
              <a:lnSpc>
                <a:spcPct val="100000"/>
              </a:lnSpc>
              <a:spcBef>
                <a:spcPts val="0"/>
              </a:spcBef>
              <a:spcAft>
                <a:spcPts val="0"/>
              </a:spcAft>
              <a:buSzPts val="1400"/>
              <a:buNone/>
            </a:pPr>
            <a:r>
              <a:rPr lang="de-DE" sz="1200" b="0" i="1" u="none" strike="noStrike" cap="none" dirty="0">
                <a:solidFill>
                  <a:schemeClr val="dk1"/>
                </a:solidFill>
                <a:latin typeface="Calibri"/>
                <a:ea typeface="Calibri"/>
                <a:cs typeface="Calibri"/>
                <a:sym typeface="Calibri"/>
              </a:rPr>
              <a:t>SDG 3.5. Die Prävention und Behandlung des Substanzmissbrauchs, namentlich des Suchtstoffmissbrauchs und des schädlichen Gebrauchs von Alkohol, verstärken.</a:t>
            </a:r>
            <a:endParaRPr b="0" dirty="0"/>
          </a:p>
          <a:p>
            <a:pPr marL="0" lvl="0" indent="-2286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Durch die Bearbeitung der folgenden Module setzen Sie sich ausführlich mit dem Thema Alkohol auseinander. </a:t>
            </a:r>
            <a:endParaRPr dirty="0"/>
          </a:p>
          <a:p>
            <a:pPr marL="0" lvl="0" indent="-22860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228600" algn="l" rtl="0">
              <a:lnSpc>
                <a:spcPct val="100000"/>
              </a:lnSpc>
              <a:spcBef>
                <a:spcPts val="0"/>
              </a:spcBef>
              <a:spcAft>
                <a:spcPts val="0"/>
              </a:spcAft>
              <a:buSzPts val="1400"/>
              <a:buNone/>
            </a:pPr>
            <a:r>
              <a:rPr lang="de-DE" sz="1200" b="1" i="0" u="none" strike="noStrike" cap="none" dirty="0">
                <a:solidFill>
                  <a:schemeClr val="dk1"/>
                </a:solidFill>
                <a:latin typeface="Calibri"/>
                <a:ea typeface="Calibri"/>
                <a:cs typeface="Calibri"/>
                <a:sym typeface="Calibri"/>
              </a:rPr>
              <a:t>Quellen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b="0" dirty="0"/>
              <a:t>Bundesgesundheitsblatt 2021 (64), Bühler, Anneke , </a:t>
            </a:r>
            <a:r>
              <a:rPr lang="de-DE" b="0" dirty="0" err="1"/>
              <a:t>Thrul</a:t>
            </a:r>
            <a:r>
              <a:rPr lang="de-DE" b="0" dirty="0"/>
              <a:t>, Johannes, Gomes de Matos, Elena: Evidenzbasierte Alkoholprävention – Was empfiehlt die Wirksamkeitsforschung? Online: https://</a:t>
            </a:r>
            <a:r>
              <a:rPr lang="de-DE" b="0" dirty="0" err="1"/>
              <a:t>link.springer.com</a:t>
            </a:r>
            <a:r>
              <a:rPr lang="de-DE" b="0" dirty="0"/>
              <a:t>/</a:t>
            </a:r>
            <a:r>
              <a:rPr lang="de-DE" b="0" dirty="0" err="1"/>
              <a:t>article</a:t>
            </a:r>
            <a:r>
              <a:rPr lang="de-DE" b="0" dirty="0"/>
              <a:t>/10.1007/s00103-021-03342-9</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b="0" dirty="0"/>
              <a:t>Bundesgesundheitsblatt 2022 (65), Stock, Christiane, Prediger, Christina, </a:t>
            </a:r>
            <a:r>
              <a:rPr lang="de-DE" b="0" dirty="0" err="1"/>
              <a:t>Hrynyschyn</a:t>
            </a:r>
            <a:r>
              <a:rPr lang="de-DE" b="0" dirty="0"/>
              <a:t>, Robert, Helmer, Stefanie: Schulische Alkoholprävention mittels Virtual Reality. Online: https://</a:t>
            </a:r>
            <a:r>
              <a:rPr lang="de-DE" b="0" dirty="0" err="1"/>
              <a:t>link.springer.com</a:t>
            </a:r>
            <a:r>
              <a:rPr lang="de-DE" b="0" dirty="0"/>
              <a:t>/</a:t>
            </a:r>
            <a:r>
              <a:rPr lang="de-DE" b="0" dirty="0" err="1"/>
              <a:t>article</a:t>
            </a:r>
            <a:r>
              <a:rPr lang="de-DE" b="0" dirty="0"/>
              <a:t>/10.1007/s00103-022-03541-y</a:t>
            </a:r>
            <a:endParaRPr b="0" dirty="0"/>
          </a:p>
          <a:p>
            <a:pPr marL="0" marR="0" lvl="0" indent="0" algn="l" rtl="0">
              <a:lnSpc>
                <a:spcPct val="100000"/>
              </a:lnSpc>
              <a:spcBef>
                <a:spcPts val="0"/>
              </a:spcBef>
              <a:spcAft>
                <a:spcPts val="0"/>
              </a:spcAft>
              <a:buSzPts val="1400"/>
              <a:buNone/>
            </a:pPr>
            <a:r>
              <a:rPr lang="de-DE" dirty="0"/>
              <a:t/>
            </a:r>
            <a:br>
              <a:rPr lang="de-DE" dirty="0"/>
            </a:br>
            <a:r>
              <a:rPr lang="de-DE" b="1" dirty="0"/>
              <a:t>Bild </a:t>
            </a:r>
          </a:p>
          <a:p>
            <a:pPr marL="171450" marR="0" lvl="0" indent="-171450" algn="l" rtl="0">
              <a:lnSpc>
                <a:spcPct val="100000"/>
              </a:lnSpc>
              <a:spcBef>
                <a:spcPts val="0"/>
              </a:spcBef>
              <a:spcAft>
                <a:spcPts val="0"/>
              </a:spcAft>
              <a:buSzPts val="1400"/>
              <a:buFont typeface="Arial" panose="020B0604020202020204" pitchFamily="34" charset="0"/>
              <a:buChar char="•"/>
            </a:pPr>
            <a:r>
              <a:rPr lang="de-DE" u="sng" dirty="0" err="1">
                <a:solidFill>
                  <a:schemeClr val="hlink"/>
                </a:solidFill>
                <a:hlinkClick r:id="rId3"/>
              </a:rPr>
              <a:t>OpenClipart-Vectors</a:t>
            </a:r>
            <a:r>
              <a:rPr lang="de-DE" dirty="0"/>
              <a:t>, </a:t>
            </a:r>
            <a:r>
              <a:rPr lang="de-DE" dirty="0" err="1"/>
              <a:t>Pixabay</a:t>
            </a:r>
            <a:endParaRPr dirty="0"/>
          </a:p>
        </p:txBody>
      </p:sp>
      <p:sp>
        <p:nvSpPr>
          <p:cNvPr id="251" name="Google Shape;251;p1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215900" y="3995738"/>
            <a:ext cx="6656388" cy="5884242"/>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b="0" dirty="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a:t>
            </a:r>
            <a:br>
              <a:rPr lang="de-DE" sz="1200" b="0" dirty="0"/>
            </a:br>
            <a:r>
              <a:rPr lang="de-DE" sz="1200" b="0" dirty="0"/>
              <a:t>Der Einstieg in jungen Jahren erhöht die Wahrscheinlichkeit für Alkoholmissbrauch im Erwachsenenalter bis hin zur Abhängigkeit. Dies wiederum stellt einen wesentlichen Risikofaktor für Adipositas, Krebserkrankungen und Herz-Kreislauf-Erkrankungen dar.</a:t>
            </a:r>
            <a:endParaRPr sz="1200" b="0" dirty="0"/>
          </a:p>
          <a:p>
            <a:pPr marL="0" lvl="0" indent="0" algn="l" rtl="0">
              <a:lnSpc>
                <a:spcPct val="100000"/>
              </a:lnSpc>
              <a:spcBef>
                <a:spcPts val="0"/>
              </a:spcBef>
              <a:spcAft>
                <a:spcPts val="0"/>
              </a:spcAft>
              <a:buSzPts val="1400"/>
              <a:buNone/>
            </a:pPr>
            <a:r>
              <a:rPr lang="de-DE" sz="1200" b="0" dirty="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endParaRPr dirty="0"/>
          </a:p>
          <a:p>
            <a:pPr marL="0" lvl="0" indent="0" algn="l" rtl="0">
              <a:lnSpc>
                <a:spcPct val="100000"/>
              </a:lnSpc>
              <a:spcBef>
                <a:spcPts val="0"/>
              </a:spcBef>
              <a:spcAft>
                <a:spcPts val="0"/>
              </a:spcAft>
              <a:buSzPts val="1400"/>
              <a:buNone/>
            </a:pPr>
            <a:r>
              <a:rPr lang="de-DE" sz="1200" b="0" dirty="0"/>
              <a:t>„SDG 3.5. Die Prävention und Behandlung des Substanzmissbrauchs, namentlich des Suchtstoffmissbrauchs und des schädlichen Gebrauchs von Alkohol, verstärken.“</a:t>
            </a:r>
            <a:endParaRPr sz="1200" b="0" dirty="0"/>
          </a:p>
          <a:p>
            <a:pPr marL="0" lvl="0" indent="0" algn="l" rtl="0">
              <a:lnSpc>
                <a:spcPct val="100000"/>
              </a:lnSpc>
              <a:spcBef>
                <a:spcPts val="0"/>
              </a:spcBef>
              <a:spcAft>
                <a:spcPts val="0"/>
              </a:spcAft>
              <a:buSzPts val="1400"/>
              <a:buNone/>
            </a:pPr>
            <a:endParaRPr sz="1200" b="0" dirty="0"/>
          </a:p>
          <a:p>
            <a:pPr marL="0" lvl="0" indent="0" algn="l" rtl="0">
              <a:lnSpc>
                <a:spcPct val="100000"/>
              </a:lnSpc>
              <a:spcBef>
                <a:spcPts val="0"/>
              </a:spcBef>
              <a:spcAft>
                <a:spcPts val="0"/>
              </a:spcAft>
              <a:buSzPts val="1400"/>
              <a:buNone/>
            </a:pPr>
            <a:r>
              <a:rPr lang="de-DE" sz="1200" b="1" dirty="0"/>
              <a:t>Aufgaben</a:t>
            </a:r>
            <a:endParaRPr dirty="0"/>
          </a:p>
          <a:p>
            <a:pPr marL="171450" lvl="0" indent="-171450" algn="l" rtl="0">
              <a:lnSpc>
                <a:spcPct val="100000"/>
              </a:lnSpc>
              <a:spcBef>
                <a:spcPts val="0"/>
              </a:spcBef>
              <a:spcAft>
                <a:spcPts val="0"/>
              </a:spcAft>
              <a:buSzPts val="1400"/>
              <a:buFont typeface="Arial"/>
              <a:buChar char="•"/>
            </a:pPr>
            <a:r>
              <a:rPr lang="de-DE" sz="1200" b="0" dirty="0"/>
              <a:t>Setzen Sie sich mit Promillerechnern auseinander. Spielen Sie verschiedene Szenarien durch. </a:t>
            </a:r>
            <a:endParaRPr dirty="0"/>
          </a:p>
          <a:p>
            <a:pPr marL="171450" lvl="0" indent="-171450" algn="l" rtl="0">
              <a:lnSpc>
                <a:spcPct val="100000"/>
              </a:lnSpc>
              <a:spcBef>
                <a:spcPts val="0"/>
              </a:spcBef>
              <a:spcAft>
                <a:spcPts val="0"/>
              </a:spcAft>
              <a:buSzPts val="1400"/>
              <a:buFont typeface="Arial"/>
              <a:buChar char="•"/>
            </a:pPr>
            <a:r>
              <a:rPr lang="de-DE" sz="1200" b="0" dirty="0"/>
              <a:t>Stellen Sie Ihrer Klasse verschiedene Promillerechner und ihre Funktionen vor.</a:t>
            </a:r>
            <a:endParaRPr dirty="0"/>
          </a:p>
          <a:p>
            <a:pPr marL="0" lvl="0" indent="0" algn="l" rtl="0">
              <a:lnSpc>
                <a:spcPct val="100000"/>
              </a:lnSpc>
              <a:spcBef>
                <a:spcPts val="0"/>
              </a:spcBef>
              <a:spcAft>
                <a:spcPts val="0"/>
              </a:spcAft>
              <a:buSzPts val="1400"/>
              <a:buNone/>
            </a:pPr>
            <a:endParaRPr sz="1200" b="0" dirty="0"/>
          </a:p>
          <a:p>
            <a:pPr marL="0" lvl="0" indent="0" algn="l" rtl="0">
              <a:lnSpc>
                <a:spcPct val="100000"/>
              </a:lnSpc>
              <a:spcBef>
                <a:spcPts val="0"/>
              </a:spcBef>
              <a:spcAft>
                <a:spcPts val="0"/>
              </a:spcAft>
              <a:buSzPts val="1400"/>
              <a:buNone/>
            </a:pPr>
            <a:r>
              <a:rPr lang="de-DE" sz="1200" b="1" dirty="0"/>
              <a:t>Quellen</a:t>
            </a:r>
            <a:r>
              <a:rPr lang="de-DE" sz="1200" b="0" dirty="0"/>
              <a:t> </a:t>
            </a:r>
            <a:endParaRPr dirty="0"/>
          </a:p>
          <a:p>
            <a:pPr marL="171450" lvl="0" indent="-171450" algn="l" rtl="0">
              <a:lnSpc>
                <a:spcPct val="100000"/>
              </a:lnSpc>
              <a:spcBef>
                <a:spcPts val="0"/>
              </a:spcBef>
              <a:spcAft>
                <a:spcPts val="0"/>
              </a:spcAft>
              <a:buSzPts val="1400"/>
              <a:buFont typeface="Arial"/>
              <a:buChar char="•"/>
            </a:pPr>
            <a:r>
              <a:rPr lang="de-DE" sz="1200" b="0" dirty="0"/>
              <a:t>Bundeszentrale für gesundheitliche Aufklärung (</a:t>
            </a:r>
            <a:r>
              <a:rPr lang="de-DE" sz="1200" b="0" dirty="0" err="1"/>
              <a:t>BZgA</a:t>
            </a:r>
            <a:r>
              <a:rPr lang="de-DE" sz="1200" b="0" dirty="0"/>
              <a:t>) </a:t>
            </a:r>
            <a:r>
              <a:rPr lang="de-DE" sz="1200" b="0" dirty="0" err="1"/>
              <a:t>oJ</a:t>
            </a:r>
            <a:r>
              <a:rPr lang="de-DE" sz="1200" b="0" dirty="0"/>
              <a:t>, Promillerechner. Online: https://</a:t>
            </a:r>
            <a:r>
              <a:rPr lang="de-DE" sz="1200" b="0" dirty="0" err="1"/>
              <a:t>www.kenn</a:t>
            </a:r>
            <a:r>
              <a:rPr lang="de-DE" sz="1200" b="0" dirty="0"/>
              <a:t>-dein-</a:t>
            </a:r>
            <a:r>
              <a:rPr lang="de-DE" sz="1200" b="0" dirty="0" err="1"/>
              <a:t>limit.de</a:t>
            </a:r>
            <a:r>
              <a:rPr lang="de-DE" sz="1200" b="0" dirty="0"/>
              <a:t>/alkohol-tests/</a:t>
            </a:r>
            <a:r>
              <a:rPr lang="de-DE" sz="1200" b="0" dirty="0" err="1"/>
              <a:t>promillerechner</a:t>
            </a:r>
            <a:r>
              <a:rPr lang="de-DE" sz="1200" b="0" dirty="0"/>
              <a:t>/</a:t>
            </a:r>
            <a:endParaRPr dirty="0"/>
          </a:p>
          <a:p>
            <a:pPr marL="171450" lvl="0" indent="-171450" algn="l" rtl="0">
              <a:lnSpc>
                <a:spcPct val="100000"/>
              </a:lnSpc>
              <a:spcBef>
                <a:spcPts val="0"/>
              </a:spcBef>
              <a:spcAft>
                <a:spcPts val="0"/>
              </a:spcAft>
              <a:buSzPts val="1400"/>
              <a:buFont typeface="Arial"/>
              <a:buChar char="•"/>
            </a:pPr>
            <a:r>
              <a:rPr lang="de-DE" sz="1200" b="0" dirty="0" err="1"/>
              <a:t>beratung.help</a:t>
            </a:r>
            <a:r>
              <a:rPr lang="de-DE" sz="1200" b="0" dirty="0"/>
              <a:t> 2017, Promillerechner - Alkoholrechner. Online: https://</a:t>
            </a:r>
            <a:r>
              <a:rPr lang="de-DE" sz="1200" b="0" dirty="0" err="1"/>
              <a:t>www.beratung.help</a:t>
            </a:r>
            <a:r>
              <a:rPr lang="de-DE" sz="1200" b="0" dirty="0"/>
              <a:t>/a/</a:t>
            </a:r>
            <a:r>
              <a:rPr lang="de-DE" sz="1200" b="0" dirty="0" err="1"/>
              <a:t>promillerechner</a:t>
            </a:r>
            <a:endParaRPr sz="1200" b="0" dirty="0"/>
          </a:p>
          <a:p>
            <a:pPr marL="0" lvl="0" indent="0" algn="l" rtl="0">
              <a:lnSpc>
                <a:spcPct val="100000"/>
              </a:lnSpc>
              <a:spcBef>
                <a:spcPts val="0"/>
              </a:spcBef>
              <a:spcAft>
                <a:spcPts val="0"/>
              </a:spcAft>
              <a:buSzPts val="1400"/>
              <a:buNone/>
            </a:pPr>
            <a:endParaRPr sz="1200" b="0" dirty="0"/>
          </a:p>
          <a:p>
            <a:pPr marL="0" lvl="0" indent="0" algn="l" rtl="0">
              <a:lnSpc>
                <a:spcPct val="100000"/>
              </a:lnSpc>
              <a:spcBef>
                <a:spcPts val="0"/>
              </a:spcBef>
              <a:spcAft>
                <a:spcPts val="0"/>
              </a:spcAft>
              <a:buSzPts val="1400"/>
              <a:buNone/>
            </a:pPr>
            <a:r>
              <a:rPr lang="de-DE" sz="1200" b="1" dirty="0"/>
              <a:t>Bildquelle</a:t>
            </a:r>
            <a:endParaRPr dirty="0"/>
          </a:p>
          <a:p>
            <a:pPr marL="171450" lvl="0" indent="-171450" algn="l" rtl="0">
              <a:lnSpc>
                <a:spcPct val="100000"/>
              </a:lnSpc>
              <a:spcBef>
                <a:spcPts val="0"/>
              </a:spcBef>
              <a:spcAft>
                <a:spcPts val="0"/>
              </a:spcAft>
              <a:buSzPts val="1400"/>
              <a:buFont typeface="Arial"/>
              <a:buChar char="•"/>
            </a:pPr>
            <a:r>
              <a:rPr lang="de-DE" sz="1200" b="0" dirty="0" err="1"/>
              <a:t>OpenClipart-Vectors</a:t>
            </a:r>
            <a:r>
              <a:rPr lang="de-DE" sz="1200" b="0" dirty="0"/>
              <a:t>, </a:t>
            </a:r>
            <a:r>
              <a:rPr lang="de-DE" sz="1200" b="0" dirty="0" err="1"/>
              <a:t>Pixabay</a:t>
            </a:r>
            <a:endParaRPr sz="1200" dirty="0"/>
          </a:p>
        </p:txBody>
      </p:sp>
      <p:sp>
        <p:nvSpPr>
          <p:cNvPr id="208" name="Google Shape;208;p1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161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1: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1:notes"/>
          <p:cNvSpPr txBox="1">
            <a:spLocks noGrp="1"/>
          </p:cNvSpPr>
          <p:nvPr>
            <p:ph type="body" idx="1"/>
          </p:nvPr>
        </p:nvSpPr>
        <p:spPr>
          <a:xfrm>
            <a:off x="215900" y="3995738"/>
            <a:ext cx="6654800" cy="57253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b="0" dirty="0"/>
              <a:t>Bedeutung des Alkoholkonsums bei jungen Menschen: Die erste psychoaktive Substanz mit der junge Menschen in Verbindung kommen ist in der Regel Alkohol. Kontaktpersonen wie Familie oder das Vereinsleben haben Alkohol wie selbstverständlich in ihr Alltags- und Freizeitverhalten integriert – ein Glas Schnaps zur besseren Verdauung nach dem Essen, ein Glas Bier zur Entspannung zum Feierabend oder zum geselligen Zusammensein. Jugendliche sind mit vielschichtigen Anforderungen und Herausforderungen des Jugendalters konfrontiert: Wo stehe ich im Leben? Wie gehe ich mit meinem Sexualverlangen um? Wo fühle ich mich geborgen? Die Peer Group rückt in den Mittelpunkt und damit nicht selten der soziale Druck mitzutrinken. Der Einstieg in jungen Jahren erhöht die Wahrscheinlichkeit für Alkoholmissbrauch im Erwachsenenalter bis hin zur Abhängigkeit. Dies wiederum stellt einen wesentlichen Risikofaktor für Adipositas, Krebserkrankungen und Herz-Kreislauf-Erkrankungen dar.</a:t>
            </a:r>
            <a:endParaRPr dirty="0"/>
          </a:p>
          <a:p>
            <a:pPr marL="0" lvl="0" indent="0" algn="l" rtl="0">
              <a:lnSpc>
                <a:spcPct val="100000"/>
              </a:lnSpc>
              <a:spcBef>
                <a:spcPts val="0"/>
              </a:spcBef>
              <a:spcAft>
                <a:spcPts val="0"/>
              </a:spcAft>
              <a:buSzPts val="1400"/>
              <a:buNone/>
            </a:pPr>
            <a:endParaRPr sz="1200" b="0" dirty="0"/>
          </a:p>
          <a:p>
            <a:pPr marL="0" lvl="0" indent="0" algn="l" rtl="0">
              <a:lnSpc>
                <a:spcPct val="100000"/>
              </a:lnSpc>
              <a:spcBef>
                <a:spcPts val="0"/>
              </a:spcBef>
              <a:spcAft>
                <a:spcPts val="0"/>
              </a:spcAft>
              <a:buSzPts val="1400"/>
              <a:buNone/>
            </a:pPr>
            <a:r>
              <a:rPr lang="de-DE" sz="1200" b="0" dirty="0"/>
              <a:t>Destillateur*innen haben täglich mit Alkohol zu tun. Die Vermarktung, besonders auch das Durchführen von Verkostungen, stellt einen wichtigen Teil Ihrer Arbeit dar. Sie sollten daher im Sinne des dritten Nachhaltigkeitsziels für das Thema Alkoholkonsum sensibilisiert sein:    </a:t>
            </a:r>
            <a:endParaRPr dirty="0"/>
          </a:p>
          <a:p>
            <a:pPr marL="0" lvl="0" indent="0" algn="l" rtl="0">
              <a:lnSpc>
                <a:spcPct val="100000"/>
              </a:lnSpc>
              <a:spcBef>
                <a:spcPts val="0"/>
              </a:spcBef>
              <a:spcAft>
                <a:spcPts val="0"/>
              </a:spcAft>
              <a:buSzPts val="1400"/>
              <a:buNone/>
            </a:pPr>
            <a:r>
              <a:rPr lang="de-DE" sz="1200" b="0" dirty="0"/>
              <a:t>„SDG 3.5. Die Prävention und Behandlung des Substanzmissbrauchs, namentlich des Suchtstoffmissbrauchs und des schädlichen Gebrauchs von Alkohol, verstärken.“</a:t>
            </a:r>
            <a:endParaRPr dirty="0"/>
          </a:p>
          <a:p>
            <a:pPr marL="0" lvl="0" indent="0" algn="l" rtl="0">
              <a:lnSpc>
                <a:spcPct val="100000"/>
              </a:lnSpc>
              <a:spcBef>
                <a:spcPts val="0"/>
              </a:spcBef>
              <a:spcAft>
                <a:spcPts val="0"/>
              </a:spcAft>
              <a:buSzPts val="1400"/>
              <a:buNone/>
            </a:pPr>
            <a:r>
              <a:rPr lang="de-DE" sz="1200" b="0" dirty="0"/>
              <a:t> </a:t>
            </a:r>
            <a:endParaRPr sz="1200" b="0" dirty="0"/>
          </a:p>
          <a:p>
            <a:pPr marL="0" lvl="0" indent="0" algn="l" rtl="0">
              <a:lnSpc>
                <a:spcPct val="100000"/>
              </a:lnSpc>
              <a:spcBef>
                <a:spcPts val="0"/>
              </a:spcBef>
              <a:spcAft>
                <a:spcPts val="0"/>
              </a:spcAft>
              <a:buSzPts val="1400"/>
              <a:buNone/>
            </a:pPr>
            <a:r>
              <a:rPr lang="de-DE" sz="1200" b="1" dirty="0"/>
              <a:t>Aufgaben</a:t>
            </a:r>
            <a:endParaRPr dirty="0"/>
          </a:p>
          <a:p>
            <a:pPr marL="171450" lvl="0" indent="-171450" algn="l" rtl="0">
              <a:lnSpc>
                <a:spcPct val="100000"/>
              </a:lnSpc>
              <a:spcBef>
                <a:spcPts val="0"/>
              </a:spcBef>
              <a:spcAft>
                <a:spcPts val="0"/>
              </a:spcAft>
              <a:buSzPts val="1400"/>
              <a:buFont typeface="Arial"/>
              <a:buChar char="•"/>
            </a:pPr>
            <a:r>
              <a:rPr lang="de-DE" sz="1200" b="0" dirty="0"/>
              <a:t>Setzen Sie sich mit Promillerechnern auseinander. Spielen Sie verschiedene Szenarien durch. </a:t>
            </a:r>
            <a:endParaRPr dirty="0"/>
          </a:p>
          <a:p>
            <a:pPr marL="171450" lvl="0" indent="-171450" algn="l" rtl="0">
              <a:lnSpc>
                <a:spcPct val="100000"/>
              </a:lnSpc>
              <a:spcBef>
                <a:spcPts val="0"/>
              </a:spcBef>
              <a:spcAft>
                <a:spcPts val="0"/>
              </a:spcAft>
              <a:buSzPts val="1400"/>
              <a:buFont typeface="Arial"/>
              <a:buChar char="•"/>
            </a:pPr>
            <a:r>
              <a:rPr lang="de-DE" sz="1200" b="0" dirty="0"/>
              <a:t>Stellen Sie Ihrer Klasse verschiedene Promillerechner und ihre Funktionen vor.</a:t>
            </a:r>
          </a:p>
          <a:p>
            <a:pPr marL="171450" lvl="0" indent="-171450">
              <a:buFont typeface="Arial"/>
              <a:buChar char="•"/>
            </a:pPr>
            <a:r>
              <a:rPr lang="de-DE" dirty="0"/>
              <a:t>Was tun bei Verdacht auf Alkoholvergiftung?</a:t>
            </a:r>
            <a:endParaRPr sz="1200" b="0"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Quellen</a:t>
            </a:r>
            <a:r>
              <a:rPr lang="de-DE" sz="1200" b="0" dirty="0"/>
              <a:t> </a:t>
            </a:r>
            <a:endParaRPr dirty="0"/>
          </a:p>
          <a:p>
            <a:pPr marL="171450" lvl="0" indent="-171450" algn="l" rtl="0">
              <a:lnSpc>
                <a:spcPct val="100000"/>
              </a:lnSpc>
              <a:spcBef>
                <a:spcPts val="0"/>
              </a:spcBef>
              <a:spcAft>
                <a:spcPts val="0"/>
              </a:spcAft>
              <a:buSzPts val="1400"/>
              <a:buFont typeface="Arial"/>
              <a:buChar char="•"/>
            </a:pPr>
            <a:r>
              <a:rPr lang="de-DE" sz="1200" b="0" dirty="0"/>
              <a:t>Bundeszentrale für gesundheitliche Aufklärung (</a:t>
            </a:r>
            <a:r>
              <a:rPr lang="de-DE" sz="1200" b="0" dirty="0" err="1"/>
              <a:t>BZgA</a:t>
            </a:r>
            <a:r>
              <a:rPr lang="de-DE" sz="1200" b="0" dirty="0"/>
              <a:t>) </a:t>
            </a:r>
            <a:r>
              <a:rPr lang="de-DE" sz="1200" b="0" dirty="0" err="1"/>
              <a:t>oJ</a:t>
            </a:r>
            <a:r>
              <a:rPr lang="de-DE" sz="1200" b="0" dirty="0"/>
              <a:t>, Alkoholvergiftung – und jetzt?. Online: https://</a:t>
            </a:r>
            <a:r>
              <a:rPr lang="de-DE" sz="1200" b="0" dirty="0" err="1"/>
              <a:t>www.kenn</a:t>
            </a:r>
            <a:r>
              <a:rPr lang="de-DE" sz="1200" b="0" dirty="0"/>
              <a:t>-dein-</a:t>
            </a:r>
            <a:r>
              <a:rPr lang="de-DE" sz="1200" b="0" dirty="0" err="1"/>
              <a:t>limit.info</a:t>
            </a:r>
            <a:r>
              <a:rPr lang="de-DE" sz="1200" b="0" dirty="0"/>
              <a:t>/</a:t>
            </a:r>
            <a:r>
              <a:rPr lang="de-DE" sz="1200" b="0" dirty="0" err="1"/>
              <a:t>wirkung</a:t>
            </a:r>
            <a:r>
              <a:rPr lang="de-DE" sz="1200" b="0" dirty="0"/>
              <a:t>-folgen/</a:t>
            </a:r>
            <a:r>
              <a:rPr lang="de-DE" sz="1200" b="0" dirty="0" err="1"/>
              <a:t>alkoholvergiftung</a:t>
            </a:r>
            <a:r>
              <a:rPr lang="de-DE" sz="1200" b="0" dirty="0"/>
              <a:t>-was-tun/</a:t>
            </a:r>
            <a:endParaRPr sz="1200" b="1" dirty="0"/>
          </a:p>
          <a:p>
            <a:pPr marL="0" lvl="0" indent="0" algn="l" rtl="0">
              <a:lnSpc>
                <a:spcPct val="100000"/>
              </a:lnSpc>
              <a:spcBef>
                <a:spcPts val="0"/>
              </a:spcBef>
              <a:spcAft>
                <a:spcPts val="0"/>
              </a:spcAft>
              <a:buSzPts val="1400"/>
              <a:buNone/>
            </a:pPr>
            <a:endParaRPr lang="de-DE" sz="1200" b="1" dirty="0"/>
          </a:p>
          <a:p>
            <a:pPr marL="0" lvl="0" indent="0" algn="l" rtl="0">
              <a:lnSpc>
                <a:spcPct val="100000"/>
              </a:lnSpc>
              <a:spcBef>
                <a:spcPts val="0"/>
              </a:spcBef>
              <a:spcAft>
                <a:spcPts val="0"/>
              </a:spcAft>
              <a:buSzPts val="1400"/>
              <a:buNone/>
            </a:pPr>
            <a:r>
              <a:rPr lang="de-DE" sz="1200" b="1" dirty="0"/>
              <a:t>Bildquelle</a:t>
            </a:r>
            <a:endParaRPr dirty="0"/>
          </a:p>
          <a:p>
            <a:pPr marL="171450" lvl="0" indent="-171450" algn="l" rtl="0">
              <a:lnSpc>
                <a:spcPct val="100000"/>
              </a:lnSpc>
              <a:spcBef>
                <a:spcPts val="0"/>
              </a:spcBef>
              <a:spcAft>
                <a:spcPts val="0"/>
              </a:spcAft>
              <a:buSzPts val="1400"/>
              <a:buFont typeface="Arial"/>
              <a:buChar char="•"/>
            </a:pPr>
            <a:r>
              <a:rPr lang="de-DE" sz="1200" b="0" dirty="0" err="1"/>
              <a:t>Clker</a:t>
            </a:r>
            <a:r>
              <a:rPr lang="de-DE" sz="1200" b="0" dirty="0"/>
              <a:t>-Free-</a:t>
            </a:r>
            <a:r>
              <a:rPr lang="de-DE" sz="1200" b="0" dirty="0" err="1"/>
              <a:t>Vector</a:t>
            </a:r>
            <a:r>
              <a:rPr lang="de-DE" sz="1200" b="0" dirty="0"/>
              <a:t>-Images, </a:t>
            </a:r>
            <a:r>
              <a:rPr lang="de-DE" sz="1200" b="0" dirty="0" err="1"/>
              <a:t>Pixabay</a:t>
            </a:r>
            <a:endParaRPr sz="1200" dirty="0"/>
          </a:p>
        </p:txBody>
      </p:sp>
      <p:sp>
        <p:nvSpPr>
          <p:cNvPr id="241" name="Google Shape;241;p2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6620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4: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4:notes"/>
          <p:cNvSpPr txBox="1">
            <a:spLocks noGrp="1"/>
          </p:cNvSpPr>
          <p:nvPr>
            <p:ph type="body" idx="1"/>
          </p:nvPr>
        </p:nvSpPr>
        <p:spPr>
          <a:xfrm>
            <a:off x="215900" y="3995738"/>
            <a:ext cx="6654800" cy="5986462"/>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Bio-Wein</a:t>
            </a:r>
          </a:p>
          <a:p>
            <a:pPr marL="0" lvl="0" indent="0"/>
            <a:r>
              <a:rPr lang="de-DE" sz="1050" dirty="0"/>
              <a:t>Produkte in Bioqualität stellen einen großen Schritt in Richtung Nachhaltigkeit für unser Ernährungssystem dar. </a:t>
            </a:r>
            <a:r>
              <a:rPr lang="de-DE" sz="1050" i="1" dirty="0"/>
              <a:t>Der ökologische Landbau ist eine besonders ressourcenschonende und umweltverträgliche Wirtschaftsform, die sich am Prinzip der Nachhaltigkeit orientiert</a:t>
            </a:r>
            <a:r>
              <a:rPr lang="de-DE" sz="1050" dirty="0"/>
              <a:t> (BMEL o.J.). In Deutschland soll der Anteil der ökologischen Ackerflächen bis 2030 auf 30% der gesamten Landwirtschaftsfläche steigen (ebd.). Die Vorteile des ökologischen Landbaus sind ohne Frage der Schutz der Biodiversität, des Bodens und des (Grund-) Wassers sowie die Wahrung des Ökosystems. 10,5% der Rebflächen in Deutschland werden mittlerweile ökologisch bewirtschaftet. 2015 lag der Anteil bei 5%, 2001 bei einem Prozent (Ökolandbau 2021; Weinlaube o.J.). Das heißt, der Umstieg auf einen ökologischen Weinanbau ist dezent gestiegen - dieser Anstieg soll sich fortziehen (ebd.). Zwei Nachteile gibt es aber auch: Aufgrund des fehlenden Kunstdüngereinsatzes sind die Erträge geringer und aufgrund des Verzichts von Pestiziden ist das Ausfallrisiko höher.</a:t>
            </a:r>
          </a:p>
          <a:p>
            <a:pPr marL="0" lvl="0" indent="0"/>
            <a:r>
              <a:rPr lang="de-DE" sz="1050" dirty="0"/>
              <a:t>Extreme Hitzesommer, Spätfrost, starke Niederschläge und hohe Erosionsgefahr sind klimatische Herausforderungen, die den Weinbau gefährden können. Im Juli 2021 wurden 60 von 65 Winzerbetrieben schwer von den Folgen des Starkregenereignisses im Ahrtal getroffen. 50 Hektar Rebfläche wurden im Ahrtal zerstört. Durch die hohe Luftfeuchtigkeit waren die Weinreben zudem anfälliger für Pilzkrankheiten wie den falsche Mehltau, was bei starkem Befall zum Verlust der Weinernte führen kann. Bio-Weingüter bauen deswegen pilzwiderstandsfähige Rebsorten an. Diese haben eine  besonders starke Widerstandskraft gegen die </a:t>
            </a:r>
            <a:r>
              <a:rPr lang="de-DE" sz="1050" dirty="0" err="1"/>
              <a:t>Rebkrankheiten</a:t>
            </a:r>
            <a:r>
              <a:rPr lang="de-DE" sz="1050" dirty="0"/>
              <a:t> Echter und Falscher Mehltau (Deutsches Weininstitut, o.J.).</a:t>
            </a:r>
          </a:p>
          <a:p>
            <a:pPr marL="0" lvl="0" indent="0"/>
            <a:r>
              <a:rPr lang="de-DE" sz="1050" dirty="0"/>
              <a:t>Für den Beitrag zum Klimaschutz greift der biologische Weinanbau zu klimafreundlichen Methoden, verwendet ausschließlich natürliche Pestizide (Herbizide, Fungizide und Insektizide), Düngemittel und Wein Schönungsmittel, fördert die biologische Vielfalt und Bodenfruchtbarkeit und baut in Misch-statt Monokulturen an. Laut Codecheck werden für den Weinbau allein 15 Prozent der gesamten in Europa eingesetzten Pestizide verwendet. Dabei macht dieser nur 3,5 Prozent der gesamten europäischen Ackerflächen aus (Codecheck 2017). Davon sind vor allem Insekten wie die Wildbienen betroffen. Eine Studie aus Kanada hebt hervor, dass Bienen auf Flächen, deren Böden mit Pestiziden behandelt wurden, im Vergleich zu unbehandelten Flächen deutlich weniger Pollen sammeln und weniger Nester bauen. Auf behandelten Böden bringen Wildbienen 89 Prozent weniger Nachkommen hervor (</a:t>
            </a:r>
            <a:r>
              <a:rPr lang="de-DE" sz="1050" dirty="0" err="1"/>
              <a:t>ökoreich</a:t>
            </a:r>
            <a:r>
              <a:rPr lang="de-DE" sz="1050" dirty="0"/>
              <a:t> 2021).</a:t>
            </a:r>
            <a:endParaRPr lang="de-DE" b="1" dirty="0"/>
          </a:p>
          <a:p>
            <a:pPr marL="0" marR="0" lvl="0" indent="0" algn="l" rtl="0">
              <a:lnSpc>
                <a:spcPct val="100000"/>
              </a:lnSpc>
              <a:spcBef>
                <a:spcPts val="0"/>
              </a:spcBef>
              <a:spcAft>
                <a:spcPts val="0"/>
              </a:spcAft>
              <a:buClr>
                <a:srgbClr val="000000"/>
              </a:buClr>
              <a:buSzPts val="1400"/>
              <a:buFont typeface="Arial"/>
              <a:buNone/>
            </a:pPr>
            <a:endParaRPr lang="de-DE" b="1" dirty="0"/>
          </a:p>
          <a:p>
            <a:pPr marL="0" marR="0" lvl="0" indent="0" algn="l" rtl="0">
              <a:lnSpc>
                <a:spcPct val="100000"/>
              </a:lnSpc>
              <a:spcBef>
                <a:spcPts val="0"/>
              </a:spcBef>
              <a:spcAft>
                <a:spcPts val="0"/>
              </a:spcAft>
              <a:buClr>
                <a:srgbClr val="000000"/>
              </a:buClr>
              <a:buSzPts val="1400"/>
              <a:buFont typeface="Arial"/>
              <a:buNone/>
            </a:pPr>
            <a:r>
              <a:rPr lang="de-DE" b="1" dirty="0"/>
              <a:t>Quellen</a:t>
            </a:r>
            <a:endParaRPr b="1" dirty="0"/>
          </a:p>
          <a:p>
            <a:pPr marL="133350" indent="-128588">
              <a:buSzPct val="100000"/>
              <a:buFont typeface="Arial"/>
              <a:buChar char="•"/>
            </a:pPr>
            <a:r>
              <a:rPr lang="de-DE" sz="900" dirty="0"/>
              <a:t>Annegret Grafen, </a:t>
            </a:r>
            <a:r>
              <a:rPr lang="de-DE" sz="900" u="sng" dirty="0">
                <a:solidFill>
                  <a:schemeClr val="hlink"/>
                </a:solidFill>
                <a:hlinkClick r:id="rId3"/>
              </a:rPr>
              <a:t>Bio-Wein – kein Selbstläufer</a:t>
            </a:r>
            <a:r>
              <a:rPr lang="de-DE" sz="900" dirty="0"/>
              <a:t> (Prof. Dr. </a:t>
            </a:r>
            <a:r>
              <a:rPr lang="de-DE" sz="900" dirty="0" err="1"/>
              <a:t>Gergely</a:t>
            </a:r>
            <a:r>
              <a:rPr lang="de-DE" sz="900" dirty="0"/>
              <a:t> </a:t>
            </a:r>
            <a:r>
              <a:rPr lang="de-DE" sz="900" dirty="0" err="1"/>
              <a:t>Szolnoki</a:t>
            </a:r>
            <a:r>
              <a:rPr lang="de-DE" sz="900" dirty="0"/>
              <a:t> und Katharina Hauck im Interview), Bioland 07/2018</a:t>
            </a:r>
          </a:p>
          <a:p>
            <a:pPr marL="133350" indent="-128588">
              <a:buSzPct val="100000"/>
              <a:buFont typeface="Arial"/>
              <a:buChar char="•"/>
            </a:pPr>
            <a:r>
              <a:rPr lang="de-DE" sz="900" dirty="0"/>
              <a:t>BMEL Bundesministerium für Ernährung und Landwirtschaft (2021): Ackerbaustrategie 2035 Perspektiven </a:t>
            </a:r>
            <a:r>
              <a:rPr lang="de-DE" sz="900" dirty="0" err="1"/>
              <a:t>für</a:t>
            </a:r>
            <a:r>
              <a:rPr lang="de-DE" sz="900" dirty="0"/>
              <a:t> einen produktiven und </a:t>
            </a:r>
            <a:r>
              <a:rPr lang="de-DE" sz="900" dirty="0" err="1"/>
              <a:t>vielfältigen</a:t>
            </a:r>
            <a:r>
              <a:rPr lang="de-DE" sz="900" dirty="0"/>
              <a:t> Pflanzenbau. Online:</a:t>
            </a:r>
            <a:r>
              <a:rPr lang="de-DE" sz="900" dirty="0">
                <a:hlinkClick r:id="rId4"/>
              </a:rPr>
              <a:t> </a:t>
            </a:r>
            <a:r>
              <a:rPr lang="de-DE" sz="900" u="sng" dirty="0"/>
              <a:t>https://</a:t>
            </a:r>
            <a:r>
              <a:rPr lang="de-DE" sz="900" u="sng" dirty="0" err="1"/>
              <a:t>www.bmel.de</a:t>
            </a:r>
            <a:r>
              <a:rPr lang="de-DE" sz="900" u="sng" dirty="0"/>
              <a:t>/</a:t>
            </a:r>
            <a:r>
              <a:rPr lang="de-DE" sz="900" u="sng" dirty="0" err="1"/>
              <a:t>SharedDocs</a:t>
            </a:r>
            <a:r>
              <a:rPr lang="de-DE" sz="900" u="sng" dirty="0"/>
              <a:t>/Downloads/DE/</a:t>
            </a:r>
            <a:r>
              <a:rPr lang="de-DE" sz="900" u="sng" dirty="0" err="1"/>
              <a:t>Broschueren</a:t>
            </a:r>
            <a:r>
              <a:rPr lang="de-DE" sz="900" u="sng" dirty="0"/>
              <a:t>/ackerbaustrategie2035.pdf?__blob=</a:t>
            </a:r>
            <a:r>
              <a:rPr lang="de-DE" sz="900" u="sng" dirty="0" err="1"/>
              <a:t>publicationFile&amp;v</a:t>
            </a:r>
            <a:r>
              <a:rPr lang="de-DE" sz="900" u="sng" dirty="0"/>
              <a:t>=8 </a:t>
            </a:r>
          </a:p>
          <a:p>
            <a:pPr marL="133350" indent="-128588">
              <a:buSzPct val="100000"/>
              <a:buFont typeface="Arial"/>
              <a:buChar char="•"/>
            </a:pPr>
            <a:r>
              <a:rPr lang="de-DE" sz="900" dirty="0"/>
              <a:t>Codecheck (2017): Wie umweltfreundlich ist konventioneller Weinbau? Online: </a:t>
            </a:r>
            <a:r>
              <a:rPr lang="de-DE" sz="900" u="sng" dirty="0">
                <a:hlinkClick r:id="rId5"/>
              </a:rPr>
              <a:t>Codecheck </a:t>
            </a:r>
            <a:endParaRPr lang="de-DE" sz="900" dirty="0"/>
          </a:p>
          <a:p>
            <a:pPr marL="133350" indent="-128588">
              <a:buSzPct val="100000"/>
              <a:buFont typeface="Arial"/>
              <a:buChar char="•"/>
            </a:pPr>
            <a:r>
              <a:rPr lang="de-DE" sz="900" dirty="0"/>
              <a:t>Deutsches Weininstitut (o.J.): PIWIs - pilzwiderstandsfähige Reben. Online: </a:t>
            </a:r>
            <a:r>
              <a:rPr lang="de-DE" sz="900" u="sng" dirty="0">
                <a:hlinkClick r:id="rId6"/>
              </a:rPr>
              <a:t>PIWIs – pilzwiderstandsfähige Reben | (deutscheweine.de)</a:t>
            </a:r>
            <a:r>
              <a:rPr lang="de-DE" sz="900" dirty="0"/>
              <a:t> </a:t>
            </a:r>
          </a:p>
          <a:p>
            <a:pPr marL="133350" indent="-128588">
              <a:buSzPct val="100000"/>
              <a:buFont typeface="Arial"/>
              <a:buChar char="•"/>
            </a:pPr>
            <a:r>
              <a:rPr lang="de-DE" sz="900" dirty="0" err="1"/>
              <a:t>Ökolandbau.de</a:t>
            </a:r>
            <a:r>
              <a:rPr lang="de-DE" sz="900" dirty="0"/>
              <a:t> (2021): Begrünungsmanagement im Öko-Weinbau. Online: </a:t>
            </a:r>
            <a:r>
              <a:rPr lang="de-DE" sz="900" u="sng" dirty="0">
                <a:hlinkClick r:id="rId7"/>
              </a:rPr>
              <a:t>Begrünungsmanagement (oekolandbau.de)</a:t>
            </a:r>
            <a:endParaRPr lang="de-DE" sz="900" u="sng" dirty="0"/>
          </a:p>
          <a:p>
            <a:pPr marL="133350" indent="-128588">
              <a:buSzPct val="100000"/>
              <a:buFont typeface="Arial"/>
              <a:buChar char="•"/>
            </a:pPr>
            <a:r>
              <a:rPr lang="de-DE" sz="900" dirty="0" err="1"/>
              <a:t>Ökoreich</a:t>
            </a:r>
            <a:r>
              <a:rPr lang="de-DE" sz="900" dirty="0"/>
              <a:t> (2021): Pestizide schaden Wildbienen. Online: </a:t>
            </a:r>
            <a:r>
              <a:rPr lang="de-DE" sz="900" u="sng" dirty="0">
                <a:hlinkClick r:id="rId8"/>
              </a:rPr>
              <a:t>Pestizide schaden Wildbienen: 89 Prozent weniger Nachkommen | oekoreich</a:t>
            </a:r>
            <a:r>
              <a:rPr lang="de-DE" sz="900" dirty="0"/>
              <a:t> </a:t>
            </a:r>
            <a:endParaRPr sz="900" dirty="0"/>
          </a:p>
          <a:p>
            <a:pPr marL="228600" marR="0" lvl="0" indent="0" algn="l" rtl="0">
              <a:lnSpc>
                <a:spcPct val="100000"/>
              </a:lnSpc>
              <a:spcBef>
                <a:spcPts val="0"/>
              </a:spcBef>
              <a:spcAft>
                <a:spcPts val="0"/>
              </a:spcAft>
              <a:buClr>
                <a:srgbClr val="000000"/>
              </a:buClr>
              <a:buSzPts val="1400"/>
              <a:buFont typeface="Arial"/>
              <a:buNone/>
            </a:pPr>
            <a:endParaRPr dirty="0"/>
          </a:p>
        </p:txBody>
      </p:sp>
      <p:sp>
        <p:nvSpPr>
          <p:cNvPr id="313" name="Google Shape;313;p3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5: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35:notes"/>
          <p:cNvSpPr txBox="1">
            <a:spLocks noGrp="1"/>
          </p:cNvSpPr>
          <p:nvPr>
            <p:ph type="body" idx="1"/>
          </p:nvPr>
        </p:nvSpPr>
        <p:spPr>
          <a:xfrm>
            <a:off x="215900" y="3995738"/>
            <a:ext cx="6656388" cy="5986462"/>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0" indent="0"/>
            <a:r>
              <a:rPr lang="de-DE" dirty="0"/>
              <a:t>In der Landwirtschaft erfolgte in der zweiten Hälfte des 20. Jahrhunderts ein umfangreiches, staatlich gesteuertes Flurbereinigungsprogramm. Durch Zusammenlegung wurden durch die Erbteilung aufgesplitterte landwirtschaftliche Flure bzw. Grundstücke effizienter zu bewirtschaften. Durch das Zusammenlegen reduzierte sich die Anzahl von 30.000 Einzellagen auf weniger als 3.000. Die Umstrukturierung brachte jedoch auch Nachteile mit sich. Es entstanden große Monokulturen, die zu vermehrter Erosion und Schädlingspopulation führten, in deren Folge der Einsatz von Stickstoff und Pflanzenschutzmitteln zunahm (</a:t>
            </a:r>
            <a:r>
              <a:rPr lang="de-DE" dirty="0" err="1"/>
              <a:t>wein.plus</a:t>
            </a:r>
            <a:r>
              <a:rPr lang="de-DE" dirty="0"/>
              <a:t> o.J.). Im Bereich der Weinwirtschaft konnte damit die weinbauliche Nutzung auch unter schwierigen topografischen Bedingungen gesichert und historische Kulturlandschaften erhalten werden – nicht zuletzt mit dem Ziel der Tourismusförderung (Dienstleistungszentren, Ländlicher Raum o.J.). Auch durch die Aufgabe des Systems kleinerer Terrassen und die Neuanlage von Reben im Hinblick auf die Durchfahrt mit Traktoren und </a:t>
            </a:r>
            <a:r>
              <a:rPr lang="de-DE" dirty="0" err="1"/>
              <a:t>Vollerntern</a:t>
            </a:r>
            <a:r>
              <a:rPr lang="de-DE" dirty="0"/>
              <a:t> stieg das Erosionsrisiko. Die Entwässerung der Weinberge in Hanglage erfolgte ungebremst in Richtung Tal bzw. Flüsse und Bäche. Mancherorts, wie etwa am Kaiserstuhl, führten die ungeschützten Hänge bei Starkregen zu Rutschungen (Klett o.J.).</a:t>
            </a:r>
            <a:br>
              <a:rPr lang="de-DE" dirty="0"/>
            </a:br>
            <a:r>
              <a:rPr lang="de-DE" dirty="0"/>
              <a:t>Die Folgen von Bodenerosion sind Humusverarmung und der Verlust wichtiger Nährstoffe. Es braucht mindestens 100 Jahre bis ein Zentimeter humoser Boden entsteht und nur ein Extremwetterereignis für den Humusrückgang. Der Erhalt der natürlichen Bodenfruchtbarkeit sorgt nicht nur für eine Nährstoffspeicherung, qualitativ hochwertige Weinqualität, sondern mindert auch Gewässerbelastungen</a:t>
            </a:r>
          </a:p>
          <a:p>
            <a:pPr marL="0" indent="0"/>
            <a:endParaRPr dirty="0"/>
          </a:p>
          <a:p>
            <a:pPr marL="0" marR="0" lvl="0" indent="0" algn="l" rtl="0">
              <a:lnSpc>
                <a:spcPct val="100000"/>
              </a:lnSpc>
              <a:spcBef>
                <a:spcPts val="0"/>
              </a:spcBef>
              <a:spcAft>
                <a:spcPts val="0"/>
              </a:spcAft>
              <a:buClr>
                <a:srgbClr val="000000"/>
              </a:buClr>
              <a:buSzPts val="1400"/>
            </a:pPr>
            <a:r>
              <a:rPr lang="de-DE" b="1" dirty="0"/>
              <a:t>Quellen</a:t>
            </a:r>
            <a:endParaRPr b="1" dirty="0"/>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de-DE" sz="1000" i="0" u="none" strike="noStrike" dirty="0">
                <a:solidFill>
                  <a:srgbClr val="000000"/>
                </a:solidFill>
              </a:rPr>
              <a:t>Bruns, Antje (2020). Mosel-</a:t>
            </a:r>
            <a:r>
              <a:rPr lang="de-DE" sz="1000" i="0" u="none" strike="noStrike" dirty="0" err="1">
                <a:solidFill>
                  <a:srgbClr val="000000"/>
                </a:solidFill>
              </a:rPr>
              <a:t>AdapTiV</a:t>
            </a:r>
            <a:r>
              <a:rPr lang="de-DE" sz="1000" i="0" u="none" strike="noStrike" dirty="0">
                <a:solidFill>
                  <a:srgbClr val="000000"/>
                </a:solidFill>
              </a:rPr>
              <a:t> Ergebnisbericht 1 -</a:t>
            </a:r>
            <a:r>
              <a:rPr lang="de-DE" sz="1000" i="0" u="none" strike="noStrike" dirty="0" err="1">
                <a:solidFill>
                  <a:srgbClr val="000000"/>
                </a:solidFill>
              </a:rPr>
              <a:t>No</a:t>
            </a:r>
            <a:r>
              <a:rPr lang="de-DE" sz="1000" i="0" u="none" strike="noStrike" dirty="0">
                <a:solidFill>
                  <a:srgbClr val="000000"/>
                </a:solidFill>
              </a:rPr>
              <a:t> </a:t>
            </a:r>
            <a:r>
              <a:rPr lang="de-DE" sz="1000" i="0" u="none" strike="noStrike" dirty="0" err="1">
                <a:solidFill>
                  <a:srgbClr val="000000"/>
                </a:solidFill>
              </a:rPr>
              <a:t>more</a:t>
            </a:r>
            <a:r>
              <a:rPr lang="de-DE" sz="1000" i="0" u="none" strike="noStrike" dirty="0">
                <a:solidFill>
                  <a:srgbClr val="000000"/>
                </a:solidFill>
              </a:rPr>
              <a:t> Riesling? Anpassung an den Klimawandel im Mosel-Weinbau. Online: </a:t>
            </a:r>
            <a:r>
              <a:rPr lang="de-DE" sz="1000" i="0" u="sng" strike="noStrike" dirty="0">
                <a:solidFill>
                  <a:srgbClr val="1155CC"/>
                </a:solidFill>
                <a:hlinkClick r:id="rId3">
                  <a:extLst>
                    <a:ext uri="{A12FA001-AC4F-418D-AE19-62706E023703}">
                      <ahyp:hlinkClr xmlns:ahyp="http://schemas.microsoft.com/office/drawing/2018/hyperlinkcolor" xmlns="" val="tx"/>
                    </a:ext>
                  </a:extLst>
                </a:hlinkClick>
              </a:rPr>
              <a:t>https://ubt.opus.hbz-nrw.de/opus45-ubtr/frontdoor/deliver/index/docId/1608/file/BRUNS+-+no+more+riesling-anpassung+an+den+klimawandel+im+mosel-weinbau.pdf</a:t>
            </a:r>
            <a:r>
              <a:rPr lang="de-DE" sz="1000" i="0" u="none" strike="noStrike" dirty="0">
                <a:solidFill>
                  <a:srgbClr val="000000"/>
                </a:solidFill>
              </a:rPr>
              <a:t> </a:t>
            </a:r>
            <a:endParaRPr sz="1000" dirty="0"/>
          </a:p>
          <a:p>
            <a:pPr marL="171450" indent="-171450">
              <a:buSzPts val="1200"/>
              <a:buFont typeface="Arial" panose="020B0604020202020204" pitchFamily="34" charset="0"/>
              <a:buChar char="•"/>
            </a:pPr>
            <a:r>
              <a:rPr lang="de-DE" sz="1000" dirty="0"/>
              <a:t>Dienstleistungszentren Ländlicher Raum (o.J.). </a:t>
            </a:r>
            <a:r>
              <a:rPr lang="de-DE" sz="1000" dirty="0" err="1"/>
              <a:t>Weinbergsflurbereinigung</a:t>
            </a:r>
            <a:r>
              <a:rPr lang="de-DE" sz="1000" dirty="0"/>
              <a:t> in der Pfalz. Online: </a:t>
            </a:r>
            <a:r>
              <a:rPr lang="de-DE" sz="1000" u="sng" dirty="0">
                <a:hlinkClick r:id="rId4"/>
              </a:rPr>
              <a:t>https://www.dlr-rheinpfalz.rlp.de/internet/global/themen.nsf/b81d6f06b181d7e7c1256e920051ac19/e151848191dc0f6ec12576a3002c1514?OpenDocument</a:t>
            </a:r>
            <a:r>
              <a:rPr lang="de-DE" sz="1000" dirty="0"/>
              <a:t> </a:t>
            </a:r>
          </a:p>
          <a:p>
            <a:pPr marL="171450" indent="-171450">
              <a:buSzPts val="1200"/>
              <a:buFont typeface="Arial" panose="020B0604020202020204" pitchFamily="34" charset="0"/>
              <a:buChar char="•"/>
            </a:pPr>
            <a:r>
              <a:rPr lang="de-DE" sz="1000" dirty="0"/>
              <a:t>Klett (o.J.): Infoblatt Flurbereinigung im Kaiserstuhl. Online: </a:t>
            </a:r>
            <a:r>
              <a:rPr lang="de-DE" sz="1000" u="sng" dirty="0">
                <a:hlinkClick r:id="rId5"/>
              </a:rPr>
              <a:t>https://www.klett.de/alias/1006208</a:t>
            </a:r>
            <a:r>
              <a:rPr lang="de-DE" sz="1000" dirty="0"/>
              <a:t> </a:t>
            </a: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de-DE" sz="1000" i="0" u="none" strike="noStrike" dirty="0">
                <a:solidFill>
                  <a:srgbClr val="000000"/>
                </a:solidFill>
              </a:rPr>
              <a:t>UBA Umweltbundesamt (2022). Erosion - jede Krume zählt. Online: </a:t>
            </a:r>
            <a:r>
              <a:rPr lang="de-DE" sz="1000" i="0" u="sng" strike="noStrike" dirty="0">
                <a:solidFill>
                  <a:srgbClr val="1155CC"/>
                </a:solidFill>
                <a:hlinkClick r:id="rId6">
                  <a:extLst>
                    <a:ext uri="{A12FA001-AC4F-418D-AE19-62706E023703}">
                      <ahyp:hlinkClr xmlns:ahyp="http://schemas.microsoft.com/office/drawing/2018/hyperlinkcolor" xmlns="" val="tx"/>
                    </a:ext>
                  </a:extLst>
                </a:hlinkClick>
              </a:rPr>
              <a:t>https://www.umweltbundesamt.de/themen/boden-landwirtschaft/bodenbelastungen/erosion-jede-krume-zaehlt#undefined</a:t>
            </a:r>
            <a:endParaRPr lang="de-DE" sz="1000" i="0" u="sng" strike="noStrike" dirty="0">
              <a:solidFill>
                <a:srgbClr val="1155CC"/>
              </a:solidFill>
            </a:endParaRPr>
          </a:p>
          <a:p>
            <a:pPr marL="171450" lvl="0" indent="-171450">
              <a:buSzPts val="1200"/>
              <a:buFont typeface="Arial" panose="020B0604020202020204" pitchFamily="34" charset="0"/>
              <a:buChar char="•"/>
            </a:pPr>
            <a:r>
              <a:rPr lang="de-DE" sz="1000" dirty="0" err="1"/>
              <a:t>Wein.plus</a:t>
            </a:r>
            <a:r>
              <a:rPr lang="de-DE" sz="1000" dirty="0"/>
              <a:t> (o.J.): Flurbereinigung. Online: </a:t>
            </a:r>
            <a:r>
              <a:rPr lang="de-DE" sz="1000" u="sng" dirty="0">
                <a:hlinkClick r:id="rId7"/>
              </a:rPr>
              <a:t>https://glossar.wein.plus/flurbereinigung</a:t>
            </a:r>
            <a:r>
              <a:rPr lang="de-DE" sz="1000" dirty="0"/>
              <a:t> </a:t>
            </a:r>
            <a:endParaRPr lang="de-DE" sz="1000" u="sng" dirty="0">
              <a:solidFill>
                <a:srgbClr val="1155CC"/>
              </a:solidFill>
              <a:latin typeface="Merriweather"/>
              <a:sym typeface="Merriweather"/>
            </a:endParaRPr>
          </a:p>
          <a:p>
            <a:pPr marL="171450" lvl="0" indent="-171450">
              <a:buSzPts val="1200"/>
              <a:buFont typeface="Arial" panose="020B0604020202020204" pitchFamily="34" charset="0"/>
              <a:buChar char="•"/>
            </a:pPr>
            <a:r>
              <a:rPr lang="de-DE" sz="1000" u="sng" dirty="0">
                <a:solidFill>
                  <a:srgbClr val="1155CC"/>
                </a:solidFill>
                <a:latin typeface="Calibri" panose="020F0502020204030204" pitchFamily="34" charset="0"/>
                <a:cs typeface="Calibri" panose="020F0502020204030204" pitchFamily="34" charset="0"/>
                <a:sym typeface="Merriweather"/>
                <a:hlinkClick r:id="rId8"/>
              </a:rPr>
              <a:t>Bild: </a:t>
            </a:r>
            <a:r>
              <a:rPr lang="de-DE" sz="1000" u="sng" dirty="0">
                <a:solidFill>
                  <a:schemeClr val="hlink"/>
                </a:solidFill>
                <a:latin typeface="Calibri" panose="020F0502020204030204" pitchFamily="34" charset="0"/>
                <a:cs typeface="Calibri" panose="020F0502020204030204" pitchFamily="34" charset="0"/>
                <a:hlinkClick r:id="rId8"/>
              </a:rPr>
              <a:t>PIRO</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Pixabay</a:t>
            </a:r>
            <a:endParaRPr sz="1000" dirty="0">
              <a:latin typeface="Calibri" panose="020F0502020204030204" pitchFamily="34" charset="0"/>
              <a:cs typeface="Calibri" panose="020F0502020204030204" pitchFamily="34" charset="0"/>
            </a:endParaRPr>
          </a:p>
        </p:txBody>
      </p:sp>
      <p:sp>
        <p:nvSpPr>
          <p:cNvPr id="329" name="Google Shape;329;p35: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6: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6: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de-DE" b="1" dirty="0"/>
              <a:t>Beschreibung</a:t>
            </a:r>
            <a:endParaRPr b="1" dirty="0"/>
          </a:p>
          <a:p>
            <a:pPr marL="0" marR="0" lvl="0" indent="0" algn="l" rtl="0">
              <a:lnSpc>
                <a:spcPct val="100000"/>
              </a:lnSpc>
              <a:spcBef>
                <a:spcPts val="0"/>
              </a:spcBef>
              <a:spcAft>
                <a:spcPts val="0"/>
              </a:spcAft>
              <a:buClr>
                <a:srgbClr val="000000"/>
              </a:buClr>
              <a:buSzPts val="1400"/>
              <a:buFont typeface="Arial"/>
              <a:buNone/>
            </a:pPr>
            <a:r>
              <a:rPr lang="de-DE" dirty="0"/>
              <a:t>Vorteil ist, dass Weine mit Stevin Caps weniger Schwefel benötigen, da sie nicht oxidieren können. Vor allem aber für die Biodiversität ist der Erhalt der artenreichen Korkenwälder im Mittelmeerraum wichtig. Die Rinde schützt die Korkeiche vor den häufigen Waldbränden in der Region. Ihr Überleben verhindert Bodenerosion und Wüstenbildung.</a:t>
            </a:r>
          </a:p>
          <a:p>
            <a:pPr marL="0" marR="0" lvl="0" indent="0" algn="l" rtl="0">
              <a:lnSpc>
                <a:spcPct val="100000"/>
              </a:lnSpc>
              <a:spcBef>
                <a:spcPts val="0"/>
              </a:spcBef>
              <a:spcAft>
                <a:spcPts val="0"/>
              </a:spcAft>
              <a:buClr>
                <a:srgbClr val="000000"/>
              </a:buClr>
              <a:buSzPts val="1400"/>
              <a:buFont typeface="Arial"/>
              <a:buNone/>
            </a:pPr>
            <a:endParaRPr lang="de-DE" dirty="0"/>
          </a:p>
          <a:p>
            <a:pPr marL="0" marR="0" lvl="0" indent="0" algn="l" rtl="0">
              <a:lnSpc>
                <a:spcPct val="100000"/>
              </a:lnSpc>
              <a:spcBef>
                <a:spcPts val="0"/>
              </a:spcBef>
              <a:spcAft>
                <a:spcPts val="0"/>
              </a:spcAft>
              <a:buClr>
                <a:srgbClr val="000000"/>
              </a:buClr>
              <a:buSzPts val="1400"/>
              <a:buFont typeface="Arial"/>
              <a:buNone/>
            </a:pPr>
            <a:r>
              <a:rPr lang="de-DE" b="1" dirty="0"/>
              <a:t>Aufgaben:</a:t>
            </a:r>
            <a:endParaRPr b="1" dirty="0"/>
          </a:p>
          <a:p>
            <a:pPr marL="0" indent="0"/>
            <a:r>
              <a:rPr lang="de-DE" dirty="0">
                <a:sym typeface="Arial"/>
              </a:rPr>
              <a:t>Recherchieren und diskutieren Sie die Vor- und Nachteile unterschiedlicher Korken:</a:t>
            </a:r>
          </a:p>
          <a:p>
            <a:pPr marL="171450" indent="-171450">
              <a:buFont typeface="Arial" panose="020B0604020202020204" pitchFamily="34" charset="0"/>
              <a:buChar char="•"/>
            </a:pPr>
            <a:r>
              <a:rPr lang="de-DE" dirty="0">
                <a:sym typeface="Arial"/>
              </a:rPr>
              <a:t>Naturkorken</a:t>
            </a:r>
          </a:p>
          <a:p>
            <a:pPr marL="171450" indent="-171450">
              <a:buFont typeface="Arial" panose="020B0604020202020204" pitchFamily="34" charset="0"/>
              <a:buChar char="•"/>
            </a:pPr>
            <a:r>
              <a:rPr lang="de-DE" dirty="0">
                <a:sym typeface="Arial"/>
              </a:rPr>
              <a:t>Glasverschluss</a:t>
            </a:r>
          </a:p>
          <a:p>
            <a:pPr marL="171450" indent="-171450">
              <a:buFont typeface="Arial" panose="020B0604020202020204" pitchFamily="34" charset="0"/>
              <a:buChar char="•"/>
            </a:pPr>
            <a:r>
              <a:rPr lang="de-DE" dirty="0">
                <a:sym typeface="Arial"/>
              </a:rPr>
              <a:t>Stevin Caps (Drehverschluss)</a:t>
            </a:r>
          </a:p>
          <a:p>
            <a:pPr marL="171450" indent="-171450">
              <a:buFont typeface="Arial" panose="020B0604020202020204" pitchFamily="34" charset="0"/>
              <a:buChar char="•"/>
            </a:pPr>
            <a:r>
              <a:rPr lang="de-DE" dirty="0">
                <a:sym typeface="Arial"/>
              </a:rPr>
              <a:t>Kunststoffkorken</a:t>
            </a:r>
          </a:p>
          <a:p>
            <a:pPr marL="0" indent="0"/>
            <a:endParaRPr dirty="0"/>
          </a:p>
          <a:p>
            <a:pPr marL="0" marR="0" lvl="0" indent="0" algn="l" rtl="0">
              <a:lnSpc>
                <a:spcPct val="100000"/>
              </a:lnSpc>
              <a:spcBef>
                <a:spcPts val="0"/>
              </a:spcBef>
              <a:spcAft>
                <a:spcPts val="0"/>
              </a:spcAft>
              <a:buClr>
                <a:srgbClr val="000000"/>
              </a:buClr>
              <a:buSzPts val="1400"/>
              <a:buFont typeface="Arial"/>
              <a:buNone/>
            </a:pPr>
            <a:r>
              <a:rPr lang="de-DE" b="1" dirty="0"/>
              <a:t>Quelle</a:t>
            </a:r>
            <a:endParaRPr b="1"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t>Partnership </a:t>
            </a:r>
            <a:r>
              <a:rPr lang="de-DE" dirty="0" err="1"/>
              <a:t>for</a:t>
            </a:r>
            <a:r>
              <a:rPr lang="de-DE" dirty="0"/>
              <a:t> </a:t>
            </a:r>
            <a:r>
              <a:rPr lang="de-DE" dirty="0" err="1"/>
              <a:t>Biodiversity</a:t>
            </a:r>
            <a:r>
              <a:rPr lang="de-DE" dirty="0"/>
              <a:t> </a:t>
            </a:r>
            <a:r>
              <a:rPr lang="de-DE" dirty="0" err="1"/>
              <a:t>Protection</a:t>
            </a:r>
            <a:r>
              <a:rPr lang="de-DE" dirty="0"/>
              <a:t> in </a:t>
            </a:r>
            <a:r>
              <a:rPr lang="de-DE" dirty="0" err="1"/>
              <a:t>Viticulture</a:t>
            </a:r>
            <a:r>
              <a:rPr lang="de-DE" dirty="0"/>
              <a:t> in Europe, </a:t>
            </a:r>
            <a:r>
              <a:rPr lang="de-DE" u="sng" dirty="0">
                <a:solidFill>
                  <a:schemeClr val="hlink"/>
                </a:solidFill>
                <a:hlinkClick r:id="rId3"/>
              </a:rPr>
              <a:t>Schutz der Biologischen Vielfalt im europäischen Weinbau</a:t>
            </a:r>
            <a:r>
              <a:rPr lang="de-DE" dirty="0"/>
              <a:t>, 2017</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dirty="0"/>
              <a:t>Bild: </a:t>
            </a:r>
            <a:r>
              <a:rPr lang="de-DE" u="sng" dirty="0">
                <a:solidFill>
                  <a:schemeClr val="hlink"/>
                </a:solidFill>
                <a:hlinkClick r:id="rId4"/>
              </a:rPr>
              <a:t>Frantisek Krejci</a:t>
            </a:r>
            <a:r>
              <a:rPr lang="de-DE" dirty="0"/>
              <a:t>, </a:t>
            </a:r>
            <a:r>
              <a:rPr lang="de-DE" dirty="0" err="1"/>
              <a:t>Pixabay</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43" name="Google Shape;343;p3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2: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2: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marR="0" lvl="0" indent="-228600" algn="l" rtl="0">
              <a:lnSpc>
                <a:spcPct val="100000"/>
              </a:lnSpc>
              <a:spcBef>
                <a:spcPts val="0"/>
              </a:spcBef>
              <a:spcAft>
                <a:spcPts val="0"/>
              </a:spcAft>
              <a:buClr>
                <a:srgbClr val="000000"/>
              </a:buClr>
              <a:buSzPts val="1400"/>
              <a:buFont typeface="Arial"/>
              <a:buNone/>
            </a:pPr>
            <a:r>
              <a:rPr lang="de-DE" b="1" dirty="0"/>
              <a:t>Beschreibung</a:t>
            </a:r>
          </a:p>
          <a:p>
            <a:pPr marL="0" lvl="0"/>
            <a:r>
              <a:rPr lang="de-DE" dirty="0"/>
              <a:t>Welches Gefäß für einen Wein hat die geringsten Umweltauswirkungen? Eine grüne Einheitsglasflasche, ein Glasflasche mit einer speziellen Form wie der Boxbeutel oder ein Bag-in-Box? Diese Frage wurde in den vorangegangenen Berechnungen schon erläutert. An dieser Stelle sollen die Transportemissionen näher betrachtet werden. </a:t>
            </a:r>
          </a:p>
          <a:p>
            <a:pPr marL="0" lvl="0"/>
            <a:r>
              <a:rPr lang="de-DE" dirty="0"/>
              <a:t>Hierzu wird der Transport einer „Ladung“ mit einem LKW betrachtet, der 30 Paletten fasst. Auf jeder Palette sind unterschiedliche </a:t>
            </a:r>
            <a:r>
              <a:rPr lang="de-DE" dirty="0" err="1"/>
              <a:t>Gebindezahlen</a:t>
            </a:r>
            <a:r>
              <a:rPr lang="de-DE" dirty="0"/>
              <a:t> (d.h. Anzahl Kartons): 76 Kartons mit Flaschen und 63 Kartons mit Bag-in-Box. Die Flaschenkartons enthalten 6 Flaschen Wein bzw. 4 Bag-in-Box. </a:t>
            </a:r>
          </a:p>
          <a:p>
            <a:pPr marL="0" lvl="0"/>
            <a:endParaRPr lang="de-DE" dirty="0"/>
          </a:p>
          <a:p>
            <a:pPr marL="0" lvl="0"/>
            <a:r>
              <a:rPr lang="de-DE" b="1" dirty="0"/>
              <a:t>Aufgabe</a:t>
            </a:r>
            <a:r>
              <a:rPr lang="de-DE" dirty="0"/>
              <a:t>:</a:t>
            </a:r>
          </a:p>
          <a:p>
            <a:pPr marL="0" lvl="0"/>
            <a:r>
              <a:rPr lang="de-DE" dirty="0"/>
              <a:t>Berechnen sie die Gewichte und die Füllmengen.</a:t>
            </a:r>
          </a:p>
        </p:txBody>
      </p:sp>
      <p:sp>
        <p:nvSpPr>
          <p:cNvPr id="358" name="Google Shape;358;p1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3: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13: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a:r>
              <a:rPr lang="de-DE" b="1" dirty="0"/>
              <a:t>Beschreibung</a:t>
            </a:r>
          </a:p>
          <a:p>
            <a:pPr marL="0" lvl="0"/>
            <a:r>
              <a:rPr lang="de-DE" dirty="0"/>
              <a:t>Welches Gefäß für einen Wein hat die geringsten Umweltauswirkungen? Eine grüne Einheitsglasflasche, ein Glasflasche mit einer speziellen Form wie der Boxbeutel oder ein Bag-in-Box? Diese Frage wurde in den vorangegangenen Berechnungen schon erläutert. An dieser Stelle sollen die Transportemissionen näher betrachtet werden. </a:t>
            </a:r>
          </a:p>
          <a:p>
            <a:pPr marL="0" lvl="0"/>
            <a:r>
              <a:rPr lang="de-DE" dirty="0"/>
              <a:t>Hierzu wird der Transport einer „Ladung“ mit einem LKW betrachtet, der 30 Paletten fasst. Auf jeder Palette sind unterschiedliche </a:t>
            </a:r>
            <a:r>
              <a:rPr lang="de-DE" dirty="0" err="1"/>
              <a:t>Gebindezahlen</a:t>
            </a:r>
            <a:r>
              <a:rPr lang="de-DE" dirty="0"/>
              <a:t> (d.h. Anzahl Kartons): 76 Kartons mit Flaschen und 63 Kartons mit Bag-in-Box. Die Flaschenkartons enthalten 6 Flaschen Wein bzw. 4 Bag-in-Box. </a:t>
            </a:r>
          </a:p>
          <a:p>
            <a:pPr marL="0" lvl="0"/>
            <a:endParaRPr lang="de-DE" dirty="0"/>
          </a:p>
          <a:p>
            <a:pPr marL="0" lvl="0"/>
            <a:r>
              <a:rPr lang="de-DE" b="1" dirty="0"/>
              <a:t>Aufgabe</a:t>
            </a:r>
            <a:r>
              <a:rPr lang="de-DE" dirty="0"/>
              <a:t>:</a:t>
            </a:r>
          </a:p>
          <a:p>
            <a:pPr marL="0" lvl="0"/>
            <a:r>
              <a:rPr lang="de-DE" dirty="0"/>
              <a:t>Berechnen sie die Gewichte und die Füllmengen.</a:t>
            </a:r>
          </a:p>
          <a:p>
            <a:pPr marL="0" lvl="0"/>
            <a:endParaRPr lang="de-DE" dirty="0"/>
          </a:p>
          <a:p>
            <a:pPr marL="0" lvl="0"/>
            <a:r>
              <a:rPr lang="de-DE" dirty="0"/>
              <a:t>Lösung:</a:t>
            </a:r>
          </a:p>
          <a:p>
            <a:pPr marL="0" lvl="0"/>
            <a:r>
              <a:rPr lang="de-DE" dirty="0"/>
              <a:t>Das Gewicht der Ladung beträgt für die Weinflaschen 17,7 t und für die Bag-in-Box 23,3 t. Die zugehörigen Füllmengen belaufen sich auf 10.200 l Wein in Flaschen und 22.700 l in Bag-in-Box.</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371" name="Google Shape;371;p1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Treibhausgas-Äquivalenten (CO</a:t>
            </a:r>
            <a:r>
              <a:rPr lang="de-DE" sz="1200" baseline="-25000" dirty="0"/>
              <a:t>2</a:t>
            </a:r>
            <a:r>
              <a:rPr lang="de-DE" sz="1200" dirty="0"/>
              <a:t>-Äq)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a:t>
            </a:r>
            <a:r>
              <a:rPr lang="de-DE" sz="1200" dirty="0" err="1"/>
              <a:t>Fernbus</a:t>
            </a:r>
            <a:r>
              <a:rPr lang="de-DE" sz="1200" dirty="0"/>
              <a:t>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dirty="0"/>
              <a:t>Benennen Sie die Prozesse, von denen Sie glauben, dass sie viele Emissionen verursachen.</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ts val="1400"/>
              <a:buFont typeface="Arial"/>
              <a:buChar char="•"/>
            </a:pPr>
            <a:r>
              <a:rPr lang="de-DE" sz="1200" dirty="0"/>
              <a:t>Umweltbundesamt 2021: Konsum und Umwelt: Zentrale Handlungsfelder. Online: https://www.umweltbundesamt.de/</a:t>
            </a:r>
            <a:r>
              <a:rPr lang="de-DE" sz="1200" dirty="0" err="1"/>
              <a:t>themen</a:t>
            </a:r>
            <a:r>
              <a:rPr lang="de-DE" sz="1200" dirty="0"/>
              <a:t>/</a:t>
            </a:r>
            <a:r>
              <a:rPr lang="de-DE" sz="1200" dirty="0" err="1"/>
              <a:t>wirtschaft</a:t>
            </a:r>
            <a:r>
              <a:rPr lang="de-DE" sz="1200" dirty="0"/>
              <a:t>-konsum/</a:t>
            </a:r>
            <a:r>
              <a:rPr lang="de-DE" sz="1200" dirty="0" err="1"/>
              <a:t>konsum-umwelt-zentrale-handlungsfelder#bedarfsfelder</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80" name="Google Shape;80;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6438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4: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a:r>
              <a:rPr lang="de-DE" b="1" dirty="0"/>
              <a:t> Beschreibung</a:t>
            </a:r>
          </a:p>
          <a:p>
            <a:pPr marL="0"/>
            <a:r>
              <a:rPr lang="de-DE" dirty="0"/>
              <a:t>Das Gewicht der Ladung beträgt für die Weinflaschen 17,7 t und für die Bag-in-Box 23,3 t. Die zugehörigen Füllmengen belaufen sich auf 10,2 t Wein in Flaschen und 22,7 t in Bag-in-Box.</a:t>
            </a:r>
          </a:p>
          <a:p>
            <a:pPr marL="0" lvl="0"/>
            <a:r>
              <a:rPr lang="de-DE" dirty="0"/>
              <a:t>Mit welchen Emissionen ist nun der Transport verbunden?</a:t>
            </a:r>
          </a:p>
          <a:p>
            <a:pPr marL="0" lvl="0"/>
            <a:endParaRPr lang="de-DE" dirty="0"/>
          </a:p>
          <a:p>
            <a:pPr marL="0" lvl="0"/>
            <a:r>
              <a:rPr lang="de-DE" dirty="0"/>
              <a:t>Hierzu müssen einige Annahmen getroffen werden.</a:t>
            </a:r>
          </a:p>
          <a:p>
            <a:pPr marL="171450" lvl="0" indent="-171450">
              <a:buFont typeface="Arial" panose="020B0604020202020204" pitchFamily="34" charset="0"/>
              <a:buChar char="•"/>
            </a:pPr>
            <a:r>
              <a:rPr lang="de-DE" dirty="0"/>
              <a:t>Der Wein wird von Süddeutschland in den Norden oder Osten geliefert. Es wird eine Transportdistanz von 400 km angenommen.</a:t>
            </a:r>
          </a:p>
          <a:p>
            <a:pPr marL="171450" lvl="0" indent="-171450">
              <a:buFont typeface="Arial" panose="020B0604020202020204" pitchFamily="34" charset="0"/>
              <a:buChar char="•"/>
            </a:pPr>
            <a:r>
              <a:rPr lang="de-DE" dirty="0"/>
              <a:t>Da die Ladung mit den Glasflaschen leichter ist, ist auch der Dieselverbrauch um ein Drittel geringer.</a:t>
            </a:r>
          </a:p>
          <a:p>
            <a:pPr marL="171450" lvl="0" indent="-171450">
              <a:buFont typeface="Arial" panose="020B0604020202020204" pitchFamily="34" charset="0"/>
              <a:buChar char="•"/>
            </a:pPr>
            <a:r>
              <a:rPr lang="de-DE" dirty="0"/>
              <a:t>Nach den Konsum werden die Flaschen und die Verpackungen über den Glasabfall oder die gelbe Tonne entsorgt. Das Glas und die Bag-in-Box werden zu Recyclinghöfen und vor dort zu </a:t>
            </a:r>
            <a:r>
              <a:rPr lang="de-DE" dirty="0" err="1"/>
              <a:t>Recyclern</a:t>
            </a:r>
            <a:r>
              <a:rPr lang="de-DE" dirty="0"/>
              <a:t> gefahren. Während es für den Verpackungsabfall es eine Vielzahl von spezialisierten </a:t>
            </a:r>
            <a:r>
              <a:rPr lang="de-DE" dirty="0" err="1"/>
              <a:t>Recyclern</a:t>
            </a:r>
            <a:r>
              <a:rPr lang="de-DE" dirty="0"/>
              <a:t> gibt, sind es für Glasabfälle weniger Betriebe. Begründen lässt sich dies durch den hohen Energieaufwand des Glasrecyclings und den damit verbundenen hohen Investitionskosten. Die Distanz für die unterschiedlichen Recycling-Pfade ist somit unterschiedlich.</a:t>
            </a:r>
          </a:p>
          <a:p>
            <a:pPr marL="171450" lvl="0" indent="-171450">
              <a:buFont typeface="Arial" panose="020B0604020202020204" pitchFamily="34" charset="0"/>
              <a:buChar char="•"/>
            </a:pPr>
            <a:r>
              <a:rPr lang="de-DE" dirty="0"/>
              <a:t>Das Leergewicht der Flaschen beträgt 7,7 t, das von Bag-in-Bag weniger als 1 Tonne. Für den Verpackungsabfall wird nur ein Kleintransporter benötigt, der deutlich weniger als ein LKW beträgt (bzw. darf nur anteilig an der Gesamtladung eines LKW berechnet werden). </a:t>
            </a:r>
          </a:p>
          <a:p>
            <a:pPr marL="0" lvl="0"/>
            <a:endParaRPr lang="de-DE" dirty="0"/>
          </a:p>
          <a:p>
            <a:pPr marL="0" lvl="0"/>
            <a:r>
              <a:rPr lang="de-DE" b="1" dirty="0"/>
              <a:t>Aufgabe</a:t>
            </a:r>
            <a:r>
              <a:rPr lang="de-DE" dirty="0"/>
              <a:t>:</a:t>
            </a:r>
          </a:p>
          <a:p>
            <a:pPr marL="0" lvl="0">
              <a:buFont typeface="Arial" panose="020B0604020202020204" pitchFamily="34" charset="0"/>
              <a:buChar char="•"/>
            </a:pPr>
            <a:r>
              <a:rPr lang="de-DE" dirty="0"/>
              <a:t>Berechnen Sie den Dieselverbrauch</a:t>
            </a:r>
          </a:p>
          <a:p>
            <a:pPr marL="0" lvl="0">
              <a:buFont typeface="Arial" panose="020B0604020202020204" pitchFamily="34" charset="0"/>
              <a:buChar char="•"/>
            </a:pPr>
            <a:r>
              <a:rPr lang="de-DE" dirty="0"/>
              <a:t>Berechnen Sie die Emissionen des Dieselverbrauchs</a:t>
            </a:r>
          </a:p>
          <a:p>
            <a:pPr marL="0" lvl="0">
              <a:buFont typeface="Arial" panose="020B0604020202020204" pitchFamily="34" charset="0"/>
              <a:buChar char="•"/>
            </a:pPr>
            <a:r>
              <a:rPr lang="de-DE" dirty="0"/>
              <a:t>Berechnen Sie die Emissionen je LKW-Ladung</a:t>
            </a:r>
          </a:p>
          <a:p>
            <a:pPr marL="0" lvl="0">
              <a:buFont typeface="Arial" panose="020B0604020202020204" pitchFamily="34" charset="0"/>
              <a:buChar char="•"/>
            </a:pPr>
            <a:r>
              <a:rPr lang="de-DE" dirty="0"/>
              <a:t>Berechnen Sie die Emissionen je Liter Wein in Gramm und Kilogramm</a:t>
            </a:r>
          </a:p>
          <a:p>
            <a:pPr marL="0" lvl="0">
              <a:buFont typeface="Arial" panose="020B0604020202020204" pitchFamily="34" charset="0"/>
              <a:buChar char="•"/>
            </a:pPr>
            <a:endParaRPr lang="de-DE" dirty="0"/>
          </a:p>
          <a:p>
            <a:pPr marL="0" lvl="0"/>
            <a:endParaRPr lang="de-DE" dirty="0"/>
          </a:p>
          <a:p>
            <a:pPr marL="0" lvl="0"/>
            <a:r>
              <a:rPr lang="de-DE" dirty="0"/>
              <a:t>Lösung: s. nächste Folie</a:t>
            </a:r>
          </a:p>
          <a:p>
            <a:pPr marL="0" marR="0" lvl="0" indent="0" algn="l" rtl="0">
              <a:lnSpc>
                <a:spcPct val="100000"/>
              </a:lnSpc>
              <a:spcBef>
                <a:spcPts val="0"/>
              </a:spcBef>
              <a:spcAft>
                <a:spcPts val="0"/>
              </a:spcAft>
              <a:buClr>
                <a:srgbClr val="000000"/>
              </a:buClr>
              <a:buSzPts val="1400"/>
              <a:buFont typeface="Arial"/>
              <a:buNone/>
            </a:pPr>
            <a:endParaRPr dirty="0"/>
          </a:p>
        </p:txBody>
      </p:sp>
      <p:sp>
        <p:nvSpPr>
          <p:cNvPr id="384" name="Google Shape;384;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4: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4: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b="1" dirty="0"/>
              <a:t>Lösung:</a:t>
            </a:r>
            <a:r>
              <a:rPr lang="de-DE" dirty="0"/>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de-DE" b="0" dirty="0"/>
              <a:t>Der Transport der Bag-in-Boxes verursacht viel weniger Emissionen, nur etwa 60% der Emissionen des Flaschentransports. Bei diesem Vergleich ist eines zu beachten: Der Transport stellt nur einen kleinen Teil der Energie und der CO</a:t>
            </a:r>
            <a:r>
              <a:rPr lang="de-DE" b="0" baseline="-25000" dirty="0"/>
              <a:t>2</a:t>
            </a:r>
            <a:r>
              <a:rPr lang="de-DE" b="0" dirty="0"/>
              <a:t>- Emissionen im Lebenszyklus des Weines. Die Rohstoffgewinnung für Glas, Plastik und Papier, die Produktion des Behältnisses und das Recycling benötigen ebenfalls viel Energie, aber jeweils unterschiedliche Mengen.</a:t>
            </a:r>
            <a:endParaRPr lang="de-DE" dirty="0"/>
          </a:p>
          <a:p>
            <a:pPr marL="0" lvl="0"/>
            <a:endParaRPr lang="de-DE" dirty="0"/>
          </a:p>
          <a:p>
            <a:pPr marL="0" marR="0" lvl="0" indent="0" algn="l" rtl="0">
              <a:lnSpc>
                <a:spcPct val="100000"/>
              </a:lnSpc>
              <a:spcBef>
                <a:spcPts val="0"/>
              </a:spcBef>
              <a:spcAft>
                <a:spcPts val="0"/>
              </a:spcAft>
              <a:buClr>
                <a:srgbClr val="000000"/>
              </a:buClr>
              <a:buSzPts val="1400"/>
              <a:buFont typeface="Arial"/>
              <a:buNone/>
            </a:pPr>
            <a:endParaRPr dirty="0"/>
          </a:p>
        </p:txBody>
      </p:sp>
      <p:sp>
        <p:nvSpPr>
          <p:cNvPr id="384" name="Google Shape;384;p1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0799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a16="http://schemas.microsoft.com/office/drawing/2014/main" xmlns=""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22</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14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marR="0" lvl="0" indent="0" algn="l" rtl="0">
              <a:lnSpc>
                <a:spcPct val="100000"/>
              </a:lnSpc>
              <a:spcBef>
                <a:spcPts val="0"/>
              </a:spcBef>
              <a:spcAft>
                <a:spcPts val="0"/>
              </a:spcAft>
              <a:buClr>
                <a:srgbClr val="000000"/>
              </a:buClr>
              <a:buSzPts val="1400"/>
              <a:buFont typeface="Arial"/>
              <a:buNone/>
            </a:pPr>
            <a:r>
              <a:rPr lang="de-DE" sz="1200" b="0" i="0" u="none" strike="noStrike" cap="none" dirty="0">
                <a:solidFill>
                  <a:schemeClr val="dk1"/>
                </a:solidFill>
                <a:latin typeface="Calibri"/>
                <a:ea typeface="Calibri"/>
                <a:cs typeface="Calibri"/>
                <a:sym typeface="Calibri"/>
              </a:rPr>
              <a:t>Die Produktion einer neuen Einweg-Glasflasche hat in Deutschland einen durchschnittlichen Anteil von etwa 47 % am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-Fußabdruck einer Weinflasche (Anbau bis Abfüllung und Verpackung). Die Umstellung auf Mehrweg-Flaschen oder Bag-in-Box hat in der Weinwirtschaft größtes Potential als Klimaschutzmaßnahme. Es bietet sich daher an, die Klimawirksamkeit von Alternativen zur Einweg-Glasflasche im Ausbildungsbetrieb unter die Lupe zu nehmen.</a:t>
            </a:r>
            <a:br>
              <a:rPr lang="de-DE" sz="1200" b="0" i="0" u="none" strike="noStrike" cap="none" dirty="0">
                <a:solidFill>
                  <a:schemeClr val="dk1"/>
                </a:solidFill>
                <a:latin typeface="Calibri"/>
                <a:ea typeface="Calibri"/>
                <a:cs typeface="Calibri"/>
                <a:sym typeface="Calibri"/>
              </a:rPr>
            </a:br>
            <a:r>
              <a:rPr lang="de-DE" sz="1200" b="0" i="0" u="none" strike="noStrike" cap="none" dirty="0">
                <a:solidFill>
                  <a:schemeClr val="dk1"/>
                </a:solidFill>
                <a:latin typeface="Calibri"/>
                <a:ea typeface="Calibri"/>
                <a:cs typeface="Calibri"/>
                <a:sym typeface="Calibri"/>
              </a:rPr>
              <a:t>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-Fußabdruck ist gleichzusetzen mit der Emission der Treibhausgase (THG). Diese werden jeweils in Kilogramm Kohlendioxid-Äquivalenten pro kg Glas (kg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-Äq) angegeben. Diese Äquivalente fassen alle Treibhausgase zusammen und rechnen sie in Kohlendioxid um.</a:t>
            </a:r>
            <a:endParaRPr b="0" dirty="0"/>
          </a:p>
          <a:p>
            <a:pPr marL="0" lvl="0" indent="0" algn="l" rtl="0">
              <a:lnSpc>
                <a:spcPct val="100000"/>
              </a:lnSpc>
              <a:spcBef>
                <a:spcPts val="0"/>
              </a:spcBef>
              <a:spcAft>
                <a:spcPts val="0"/>
              </a:spcAft>
              <a:buSzPts val="1400"/>
            </a:pPr>
            <a:r>
              <a:rPr lang="de-DE" sz="12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400"/>
            </a:pPr>
            <a:r>
              <a:rPr lang="de-DE" b="1" dirty="0"/>
              <a:t>Quellen</a:t>
            </a:r>
            <a:r>
              <a:rPr lang="de-DE" dirty="0"/>
              <a:t>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dirty="0"/>
              <a:t>ifeu - Institut für </a:t>
            </a:r>
            <a:r>
              <a:rPr lang="de-DE" sz="1050" dirty="0" err="1"/>
              <a:t>Energieund</a:t>
            </a:r>
            <a:r>
              <a:rPr lang="de-DE" sz="1050" dirty="0"/>
              <a:t> Umweltforschung Heidelberg GmbH, Nachhaltigkeitsbetrachtung für Rheinhessenwein: Treibhausgasbilanz für Wein aus Rheinhessen Endbericht, Heidelberg, 30. April 2012. Online: https://</a:t>
            </a:r>
            <a:r>
              <a:rPr lang="de-DE" sz="1050" dirty="0" err="1"/>
              <a:t>www.ifeu.de</a:t>
            </a:r>
            <a:r>
              <a:rPr lang="de-DE" sz="1050" dirty="0"/>
              <a:t>/</a:t>
            </a:r>
            <a:r>
              <a:rPr lang="de-DE" sz="1050" dirty="0" err="1"/>
              <a:t>fileadmin</a:t>
            </a:r>
            <a:r>
              <a:rPr lang="de-DE" sz="1050" dirty="0"/>
              <a:t>/</a:t>
            </a:r>
            <a:r>
              <a:rPr lang="de-DE" sz="1050" dirty="0" err="1"/>
              <a:t>uploads</a:t>
            </a:r>
            <a:r>
              <a:rPr lang="de-DE" sz="1050" dirty="0"/>
              <a:t>/IFEU_Rheinhessen_CO2_2012.pdf</a:t>
            </a:r>
            <a:endParaRPr sz="1050"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dirty="0"/>
              <a:t>Das deutsche Weinmagazin, Dr. </a:t>
            </a:r>
            <a:r>
              <a:rPr lang="de-DE" sz="1050" dirty="0" err="1"/>
              <a:t>Ponstein</a:t>
            </a:r>
            <a:r>
              <a:rPr lang="de-DE" sz="1050" dirty="0"/>
              <a:t>, Helena (2021): Klimaschutz im Weinkeller. Online: https://</a:t>
            </a:r>
            <a:r>
              <a:rPr lang="de-DE" sz="1050" dirty="0" err="1"/>
              <a:t>klimaneutralerwein.de</a:t>
            </a:r>
            <a:r>
              <a:rPr lang="de-DE" sz="1050" dirty="0"/>
              <a:t>/</a:t>
            </a:r>
            <a:r>
              <a:rPr lang="de-DE" sz="1050" dirty="0" err="1"/>
              <a:t>wp</a:t>
            </a:r>
            <a:r>
              <a:rPr lang="de-DE" sz="1050" dirty="0"/>
              <a:t>-content/</a:t>
            </a:r>
            <a:r>
              <a:rPr lang="de-DE" sz="1050" dirty="0" err="1"/>
              <a:t>uploads</a:t>
            </a:r>
            <a:r>
              <a:rPr lang="de-DE" sz="1050" dirty="0"/>
              <a:t>/2022/02/dwm_26_21_s30_31_Dr.Ponstein_Klimaschutz_Teil-4_Kellerwirtschaft.pdf</a:t>
            </a:r>
            <a:br>
              <a:rPr lang="de-DE" sz="1050" dirty="0"/>
            </a:br>
            <a:endParaRPr sz="1050" dirty="0"/>
          </a:p>
        </p:txBody>
      </p:sp>
      <p:sp>
        <p:nvSpPr>
          <p:cNvPr id="112" name="Google Shape;112;p2: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3:notes"/>
          <p:cNvSpPr txBox="1">
            <a:spLocks noGrp="1"/>
          </p:cNvSpPr>
          <p:nvPr>
            <p:ph type="body" idx="1"/>
          </p:nvPr>
        </p:nvSpPr>
        <p:spPr>
          <a:xfrm>
            <a:off x="215900" y="3995738"/>
            <a:ext cx="6654800" cy="5839638"/>
          </a:xfrm>
          <a:prstGeom prst="rect">
            <a:avLst/>
          </a:prstGeom>
          <a:noFill/>
          <a:ln>
            <a:noFill/>
          </a:ln>
        </p:spPr>
        <p:txBody>
          <a:bodyPr spcFirstLastPara="1" wrap="square" lIns="94825" tIns="47400" rIns="94825" bIns="47400" anchor="t" anchorCtr="0">
            <a:noAutofit/>
          </a:bodyPr>
          <a:lstStyle/>
          <a:p>
            <a:pPr marL="0" lvl="0" indent="0"/>
            <a:r>
              <a:rPr lang="de-DE" sz="1000" b="1" dirty="0"/>
              <a:t>Beschreibung</a:t>
            </a:r>
            <a:endParaRPr lang="de-DE" sz="1000" dirty="0"/>
          </a:p>
          <a:p>
            <a:pPr marL="0" lvl="0" indent="0"/>
            <a:r>
              <a:rPr lang="de-DE" sz="1000" dirty="0"/>
              <a:t>Die Herstellung von Glas geht mit einem hohen Energieaufwand einher, wofür überwiegend fossile Energien zum Einsatz kommen.  Bedingt durch den Gebrauch von Erdgas stellen Glas-Weinflaschen eine hohe Klimabilanz dar. Im Jahre 2021 wurden rund 3,8 Mio. t Behälterglas (Getränkeflaschen und Lebensmittelgläser) für die Nahrungsmittelindustrie produziert, sowohl für den heimischen Verbrauch als auch für den Export (</a:t>
            </a:r>
            <a:r>
              <a:rPr lang="de-DE" sz="1000" dirty="0" err="1"/>
              <a:t>bvglas</a:t>
            </a:r>
            <a:r>
              <a:rPr lang="de-DE" sz="1000" dirty="0"/>
              <a:t> 2021). Das entspricht etwa 3 Mio. t an THG-Emissionen (geschätzt nach ifeu). Eine einfache Maßnahme, um den Glaseinsatz in Bereich Behälterglas zu reduzieren, stellt die Umstellung in Ihrem Betrieb auf leichtere Falschen dar. Eine einfache Maßnahme, um den Glaseinsatz in Bereich Behälterglas zu reduzieren, stellt die Umstellung in Ihrem Betrieb auf leichtere Falschen dar. </a:t>
            </a:r>
          </a:p>
          <a:p>
            <a:pPr marL="0" lvl="0" indent="0"/>
            <a:r>
              <a:rPr lang="de-DE" sz="1000" dirty="0"/>
              <a:t>Lernen Sie exemplarisch eine Folge der Nutzung unterschiedlicher Verpackungen kennen: Die Auswirkungen unterschiedlicher Gewichte von Glasflaschen auf die THG-Emissionen.</a:t>
            </a:r>
          </a:p>
          <a:p>
            <a:pPr marL="0" indent="0"/>
            <a:r>
              <a:rPr lang="de-DE" sz="1000" dirty="0"/>
              <a:t>Dem in der Beispielrechnung zu Grunde liegender Wert für die THG-Emissionen für ein Kilogramm CO2-Äquivalente für die Produktion von Hohlglas ist der Forschungsarbeit ifeu (s.u.) aus dem Jahre 2012 entlehnt. Das deutsche Weinmagazin veröffentlichte 2021 einen fast identischen Wert (</a:t>
            </a:r>
            <a:r>
              <a:rPr lang="de-DE" sz="1000" dirty="0" err="1"/>
              <a:t>Ponstein</a:t>
            </a:r>
            <a:r>
              <a:rPr lang="de-DE" sz="1000" dirty="0"/>
              <a:t> 2021). Geringere Werte finden sich beispielsweise in einer Übersicht über die Hohlglasherstellung der </a:t>
            </a:r>
            <a:r>
              <a:rPr lang="de-DE" sz="1000" dirty="0" err="1"/>
              <a:t>FfE</a:t>
            </a:r>
            <a:r>
              <a:rPr lang="de-DE" sz="1000" dirty="0"/>
              <a:t> von 2014 mit TGH-Emissionen in Höhe von 0,49 kg CO2-Äq für 1 kg Glas und beim Bundesverband Glas mit 0,36 kg CO2-Äq (telefonische Auskunft 11/2022).</a:t>
            </a:r>
          </a:p>
          <a:p>
            <a:pPr marL="0" lvl="0" indent="0">
              <a:buSzPts val="1100"/>
            </a:pPr>
            <a:endParaRPr lang="de-DE" sz="1000" b="1" dirty="0"/>
          </a:p>
          <a:p>
            <a:pPr marL="0" lvl="0" indent="0">
              <a:buSzPts val="1100"/>
            </a:pPr>
            <a:r>
              <a:rPr lang="de-DE" sz="1000" b="1" dirty="0"/>
              <a:t>Aufgaben</a:t>
            </a:r>
            <a:endParaRPr lang="de-DE" sz="1000" dirty="0"/>
          </a:p>
          <a:p>
            <a:pPr marL="0" lvl="0" indent="0">
              <a:buSzPts val="1100"/>
            </a:pPr>
            <a:r>
              <a:rPr lang="de-DE" sz="1000" dirty="0"/>
              <a:t>Berechnen Sie die THG-Einsparung durch den Umstieg einer Brennerei auf Leichtglasflaschen:</a:t>
            </a:r>
          </a:p>
          <a:p>
            <a:pPr marL="171450" lvl="0" indent="-171450">
              <a:buSzPts val="1100"/>
              <a:buFont typeface="Arial"/>
              <a:buChar char="•"/>
            </a:pPr>
            <a:r>
              <a:rPr lang="de-DE" sz="1000" dirty="0"/>
              <a:t>Wie hoch ist das Gewicht der Glas-Verpackung?</a:t>
            </a:r>
          </a:p>
          <a:p>
            <a:pPr marL="171450" lvl="0" indent="-171450">
              <a:buSzPts val="1100"/>
              <a:buFont typeface="Arial"/>
              <a:buChar char="•"/>
            </a:pPr>
            <a:r>
              <a:rPr lang="de-DE" sz="1000" dirty="0"/>
              <a:t>Wie hoch sind die Treibhausgasemissionen (THG) der Glas-Verpackungen?</a:t>
            </a:r>
          </a:p>
          <a:p>
            <a:pPr marL="0" lvl="0" indent="0">
              <a:buSzPts val="1100"/>
            </a:pPr>
            <a:endParaRPr lang="de-DE" sz="1000" dirty="0"/>
          </a:p>
          <a:p>
            <a:pPr marL="0" lvl="0" indent="0">
              <a:buSzPts val="1100"/>
            </a:pPr>
            <a:r>
              <a:rPr lang="de-DE" sz="1000" dirty="0"/>
              <a:t>Berechnen Sie die THG-Einsparung durch den Umstieg ihres Betriebs auf Leichtglasflaschen:</a:t>
            </a:r>
          </a:p>
          <a:p>
            <a:pPr marL="171450" lvl="0" indent="-171450">
              <a:buSzPts val="1100"/>
              <a:buFont typeface="Arial"/>
              <a:buChar char="•"/>
            </a:pPr>
            <a:r>
              <a:rPr lang="de-DE" sz="1000" dirty="0"/>
              <a:t>Welche Glasflaschen kommen in ihrem Betrieb zum Einsatz? Bestimmen Sie deren THG?</a:t>
            </a:r>
          </a:p>
          <a:p>
            <a:pPr marL="171450" lvl="0" indent="-171450">
              <a:buSzPts val="1100"/>
              <a:buFont typeface="Arial"/>
              <a:buChar char="•"/>
            </a:pPr>
            <a:r>
              <a:rPr lang="de-DE" sz="1000" dirty="0"/>
              <a:t>Wie viele THG ließen sich einsparen durch einen Umstieg auf Leichtglasflaschen?</a:t>
            </a:r>
          </a:p>
          <a:p>
            <a:pPr marL="0" lvl="0" indent="0">
              <a:buSzPts val="1100"/>
            </a:pPr>
            <a:endParaRPr lang="de-DE" sz="1000" b="1" dirty="0"/>
          </a:p>
          <a:p>
            <a:pPr marL="0" lvl="0" indent="0">
              <a:buSzPts val="1100"/>
            </a:pPr>
            <a:r>
              <a:rPr lang="de-DE" sz="1000" b="1" dirty="0"/>
              <a:t>Quellen</a:t>
            </a:r>
            <a:endParaRPr lang="de-DE" sz="1000" dirty="0"/>
          </a:p>
          <a:p>
            <a:pPr marL="171450" lvl="0" indent="-171450">
              <a:buSzPts val="1100"/>
              <a:buFont typeface="Arial"/>
              <a:buChar char="•"/>
            </a:pPr>
            <a:r>
              <a:rPr lang="de-DE" sz="900" dirty="0" err="1"/>
              <a:t>bvglas</a:t>
            </a:r>
            <a:r>
              <a:rPr lang="de-DE" sz="900" dirty="0"/>
              <a:t> Bundesverband Glas (2022): Jahresbericht 2021. </a:t>
            </a:r>
            <a:r>
              <a:rPr lang="de-DE" sz="900" dirty="0" err="1"/>
              <a:t>Online:https</a:t>
            </a:r>
            <a:r>
              <a:rPr lang="de-DE" sz="900" dirty="0"/>
              <a:t>://</a:t>
            </a:r>
            <a:r>
              <a:rPr lang="de-DE" sz="900" dirty="0" err="1"/>
              <a:t>www.bvglas.de</a:t>
            </a:r>
            <a:r>
              <a:rPr lang="de-DE" sz="900" dirty="0"/>
              <a:t>/presse/</a:t>
            </a:r>
            <a:r>
              <a:rPr lang="de-DE" sz="900" dirty="0" err="1"/>
              <a:t>publikationen</a:t>
            </a:r>
            <a:r>
              <a:rPr lang="de-DE" sz="900" dirty="0"/>
              <a:t>/ </a:t>
            </a:r>
          </a:p>
          <a:p>
            <a:pPr marL="171450" lvl="0" indent="-171450">
              <a:buSzPts val="1100"/>
              <a:buFont typeface="Arial"/>
              <a:buChar char="•"/>
            </a:pPr>
            <a:r>
              <a:rPr lang="de-DE" sz="900" dirty="0"/>
              <a:t>Das deutsche Weinmagazin, Dr. </a:t>
            </a:r>
            <a:r>
              <a:rPr lang="de-DE" sz="900" dirty="0" err="1"/>
              <a:t>Ponstein</a:t>
            </a:r>
            <a:r>
              <a:rPr lang="de-DE" sz="900" dirty="0"/>
              <a:t>, Helena (2021): Klimaschutz im Weinkeller. Online: https://</a:t>
            </a:r>
            <a:r>
              <a:rPr lang="de-DE" sz="900" dirty="0" err="1"/>
              <a:t>klimaneutralerwein.de</a:t>
            </a:r>
            <a:r>
              <a:rPr lang="de-DE" sz="900" dirty="0"/>
              <a:t>/</a:t>
            </a:r>
            <a:r>
              <a:rPr lang="de-DE" sz="900" dirty="0" err="1"/>
              <a:t>wp</a:t>
            </a:r>
            <a:r>
              <a:rPr lang="de-DE" sz="900" dirty="0"/>
              <a:t>-content/</a:t>
            </a:r>
            <a:r>
              <a:rPr lang="de-DE" sz="900" dirty="0" err="1"/>
              <a:t>uploads</a:t>
            </a:r>
            <a:r>
              <a:rPr lang="de-DE" sz="900" dirty="0"/>
              <a:t>/2022/02/dwm_26_21_s30_31_Dr.Ponstein_Klimaschutz_Teil-4_Kellerwirtschaft.pdf</a:t>
            </a:r>
          </a:p>
          <a:p>
            <a:pPr marL="171450" lvl="0" indent="-171450">
              <a:buSzPts val="1100"/>
              <a:buFont typeface="Arial"/>
              <a:buChar char="•"/>
            </a:pPr>
            <a:r>
              <a:rPr lang="de-DE" sz="900" dirty="0"/>
              <a:t>Forschungsstelle für Energiewirtschaft e. V. (</a:t>
            </a:r>
            <a:r>
              <a:rPr lang="de-DE" sz="900" dirty="0" err="1"/>
              <a:t>FfE</a:t>
            </a:r>
            <a:r>
              <a:rPr lang="de-DE" sz="900" dirty="0"/>
              <a:t>): CO2-Verminderung in der Hohlglasherstellung (2019): https://</a:t>
            </a:r>
            <a:r>
              <a:rPr lang="de-DE" sz="900" dirty="0" err="1"/>
              <a:t>www.bmwk.de</a:t>
            </a:r>
            <a:r>
              <a:rPr lang="de-DE" sz="900" dirty="0"/>
              <a:t>/Redaktion/DE/Downloads/E/energiewende-in-der-industrie-ap2a-branchensteckbrief-glas.pdf?__blob=</a:t>
            </a:r>
            <a:r>
              <a:rPr lang="de-DE" sz="900" dirty="0" err="1"/>
              <a:t>publicationFile&amp;v</a:t>
            </a:r>
            <a:r>
              <a:rPr lang="de-DE" sz="900" dirty="0"/>
              <a:t>=4</a:t>
            </a:r>
          </a:p>
          <a:p>
            <a:pPr marL="171450" lvl="0" indent="-171450">
              <a:buSzPts val="1100"/>
              <a:buFont typeface="Arial"/>
              <a:buChar char="•"/>
            </a:pPr>
            <a:r>
              <a:rPr lang="de-DE" sz="900" dirty="0" err="1"/>
              <a:t>Hillebrandt</a:t>
            </a:r>
            <a:r>
              <a:rPr lang="de-DE" sz="900" dirty="0"/>
              <a:t> Glas: Spirituosenflaschen mit Gewichtsangeben: https://</a:t>
            </a:r>
            <a:r>
              <a:rPr lang="de-DE" sz="900" dirty="0" err="1"/>
              <a:t>www.hillebrandt-glas.de</a:t>
            </a:r>
            <a:r>
              <a:rPr lang="de-DE" sz="900" dirty="0"/>
              <a:t>/</a:t>
            </a:r>
            <a:r>
              <a:rPr lang="de-DE" sz="900" dirty="0" err="1"/>
              <a:t>category</a:t>
            </a:r>
            <a:r>
              <a:rPr lang="de-DE" sz="900" dirty="0"/>
              <a:t>/</a:t>
            </a:r>
            <a:r>
              <a:rPr lang="de-DE" sz="900" dirty="0" err="1"/>
              <a:t>spirituosenflaschen</a:t>
            </a:r>
            <a:r>
              <a:rPr lang="de-DE" sz="900" dirty="0"/>
              <a:t>/</a:t>
            </a:r>
            <a:r>
              <a:rPr lang="de-DE" sz="900" dirty="0" err="1"/>
              <a:t>kirschwasserflaschen</a:t>
            </a:r>
            <a:r>
              <a:rPr lang="de-DE" sz="900" dirty="0"/>
              <a:t>/</a:t>
            </a:r>
          </a:p>
          <a:p>
            <a:pPr marL="171450" lvl="0" indent="-171450">
              <a:buSzPts val="1100"/>
              <a:buFont typeface="Arial"/>
              <a:buChar char="•"/>
            </a:pPr>
            <a:r>
              <a:rPr lang="de-DE" sz="900" dirty="0"/>
              <a:t>ifeu - Institut für Energie und Umweltforschung Heidelberg GmbH, Nachhaltigkeitsbetrachtung für Rheinhessenwein: Treibhausgasbilanz für Wein aus Rheinhessen Endbericht, Heidelberg, 30. April 2012. Online: https://</a:t>
            </a:r>
            <a:r>
              <a:rPr lang="de-DE" sz="900" dirty="0" err="1"/>
              <a:t>www.ifeu.de</a:t>
            </a:r>
            <a:r>
              <a:rPr lang="de-DE" sz="900" dirty="0"/>
              <a:t>/</a:t>
            </a:r>
            <a:r>
              <a:rPr lang="de-DE" sz="900" dirty="0" err="1"/>
              <a:t>fileadmin</a:t>
            </a:r>
            <a:r>
              <a:rPr lang="de-DE" sz="900" dirty="0"/>
              <a:t>/</a:t>
            </a:r>
            <a:r>
              <a:rPr lang="de-DE" sz="900" dirty="0" err="1"/>
              <a:t>uploads</a:t>
            </a:r>
            <a:r>
              <a:rPr lang="de-DE" sz="900" dirty="0"/>
              <a:t>/IFEU_Rheinhessen_CO2_2012.pdf</a:t>
            </a:r>
          </a:p>
        </p:txBody>
      </p:sp>
      <p:sp>
        <p:nvSpPr>
          <p:cNvPr id="139" name="Google Shape;139;p3: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215900" y="3995738"/>
            <a:ext cx="6654800" cy="5536329"/>
          </a:xfrm>
          <a:prstGeom prst="rect">
            <a:avLst/>
          </a:prstGeom>
          <a:noFill/>
          <a:ln>
            <a:noFill/>
          </a:ln>
        </p:spPr>
        <p:txBody>
          <a:bodyPr spcFirstLastPara="1" wrap="square" lIns="94825" tIns="47400" rIns="94825" bIns="47400" anchor="t" anchorCtr="0">
            <a:noAutofit/>
          </a:bodyPr>
          <a:lstStyle/>
          <a:p>
            <a:pPr marL="0" lvl="0" indent="0"/>
            <a:r>
              <a:rPr lang="de-DE" b="1" dirty="0"/>
              <a:t>Ergebnis</a:t>
            </a:r>
            <a:endParaRPr lang="de-DE" dirty="0"/>
          </a:p>
          <a:p>
            <a:pPr marL="0" lvl="0" indent="0"/>
            <a:r>
              <a:rPr lang="de-DE" dirty="0"/>
              <a:t>Die THG zur Gasproduktion verringern sich durch Nutzung der Leichtglasflaschen von 103,5 t auf 93,25 t. Es werden also knapp 20 t oder 19,5 % THG-Emissionen eingespart.</a:t>
            </a:r>
          </a:p>
          <a:p>
            <a:pPr marL="0" lvl="0" indent="0" algn="l" rtl="0">
              <a:lnSpc>
                <a:spcPct val="100000"/>
              </a:lnSpc>
              <a:spcBef>
                <a:spcPts val="0"/>
              </a:spcBef>
              <a:spcAft>
                <a:spcPts val="0"/>
              </a:spcAft>
              <a:buSzPts val="1400"/>
            </a:pPr>
            <a:r>
              <a:rPr lang="de-DE" sz="1200" b="0" i="0" u="none" strike="noStrike" cap="none"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rgbClr val="000000"/>
              </a:buClr>
              <a:buSzPts val="1400"/>
            </a:pPr>
            <a:r>
              <a:rPr lang="de-DE" b="1" dirty="0"/>
              <a:t>Quellen</a:t>
            </a:r>
            <a:r>
              <a:rPr lang="de-DE" dirty="0"/>
              <a:t>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dirty="0"/>
              <a:t>ifeu - Institut für </a:t>
            </a:r>
            <a:r>
              <a:rPr lang="de-DE" sz="1050" dirty="0" err="1"/>
              <a:t>Energieund</a:t>
            </a:r>
            <a:r>
              <a:rPr lang="de-DE" sz="1050" dirty="0"/>
              <a:t> Umweltforschung Heidelberg GmbH, Nachhaltigkeitsbetrachtung für Rheinhessenwein: Treibhausgasbilanz für Wein aus Rheinhessen Endbericht, Heidelberg, 30. April 2012. Online: https://</a:t>
            </a:r>
            <a:r>
              <a:rPr lang="de-DE" sz="1050" dirty="0" err="1"/>
              <a:t>www.ifeu.de</a:t>
            </a:r>
            <a:r>
              <a:rPr lang="de-DE" sz="1050" dirty="0"/>
              <a:t>/</a:t>
            </a:r>
            <a:r>
              <a:rPr lang="de-DE" sz="1050" dirty="0" err="1"/>
              <a:t>fileadmin</a:t>
            </a:r>
            <a:r>
              <a:rPr lang="de-DE" sz="1050" dirty="0"/>
              <a:t>/</a:t>
            </a:r>
            <a:r>
              <a:rPr lang="de-DE" sz="1050" dirty="0" err="1"/>
              <a:t>uploads</a:t>
            </a:r>
            <a:r>
              <a:rPr lang="de-DE" sz="1050" dirty="0"/>
              <a:t>/IFEU_Rheinhessen_CO2_2012.pdf</a:t>
            </a:r>
            <a:endParaRPr sz="1050" dirty="0"/>
          </a:p>
          <a:p>
            <a:pPr marL="171450" lvl="0" indent="-171450" algn="l" rtl="0">
              <a:lnSpc>
                <a:spcPct val="100000"/>
              </a:lnSpc>
              <a:spcBef>
                <a:spcPts val="0"/>
              </a:spcBef>
              <a:spcAft>
                <a:spcPts val="0"/>
              </a:spcAft>
              <a:buSzPts val="1400"/>
              <a:buFont typeface="Arial" panose="020B0604020202020204" pitchFamily="34" charset="0"/>
              <a:buChar char="•"/>
            </a:pPr>
            <a:r>
              <a:rPr lang="de-DE" sz="1050" dirty="0"/>
              <a:t>Das deutsche Weinmagazin, Dr. </a:t>
            </a:r>
            <a:r>
              <a:rPr lang="de-DE" sz="1050" dirty="0" err="1"/>
              <a:t>Ponstein</a:t>
            </a:r>
            <a:r>
              <a:rPr lang="de-DE" sz="1050" dirty="0"/>
              <a:t>, Helena (2021): Klimaschutz im Weinkeller. Online: https://</a:t>
            </a:r>
            <a:r>
              <a:rPr lang="de-DE" sz="1050" dirty="0" err="1"/>
              <a:t>klimaneutralerwein.de</a:t>
            </a:r>
            <a:r>
              <a:rPr lang="de-DE" sz="1050" dirty="0"/>
              <a:t>/</a:t>
            </a:r>
            <a:r>
              <a:rPr lang="de-DE" sz="1050" dirty="0" err="1"/>
              <a:t>wp</a:t>
            </a:r>
            <a:r>
              <a:rPr lang="de-DE" sz="1050" dirty="0"/>
              <a:t>-content/</a:t>
            </a:r>
            <a:r>
              <a:rPr lang="de-DE" sz="1050" dirty="0" err="1"/>
              <a:t>uploads</a:t>
            </a:r>
            <a:r>
              <a:rPr lang="de-DE" sz="1050" dirty="0"/>
              <a:t>/2022/02/dwm_26_21_s30_31_Dr.Ponstein_Klimaschutz_Teil-4_Kellerwirtschaft.pdf</a:t>
            </a:r>
            <a:endParaRPr sz="1050" dirty="0"/>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de-DE" sz="1050" dirty="0"/>
              <a:t>Forschungsstelle für Energiewirtschaft e. V. (</a:t>
            </a:r>
            <a:r>
              <a:rPr lang="de-DE" sz="1050" dirty="0" err="1"/>
              <a:t>FfE</a:t>
            </a:r>
            <a:r>
              <a:rPr lang="de-DE" sz="1050" dirty="0"/>
              <a:t>): CO2-Verminderung in der Hohlglasherstellung (2019): https://</a:t>
            </a:r>
            <a:r>
              <a:rPr lang="de-DE" sz="1050" dirty="0" err="1"/>
              <a:t>www.bmwk.de</a:t>
            </a:r>
            <a:r>
              <a:rPr lang="de-DE" sz="1050" dirty="0"/>
              <a:t>/Redaktion/DE/Downloads/E/energiewende-in-der-industrie-ap2a-branchensteckbrief-glas.pdf?__blob=</a:t>
            </a:r>
            <a:r>
              <a:rPr lang="de-DE" sz="1050" dirty="0" err="1"/>
              <a:t>publicationFile&amp;v</a:t>
            </a:r>
            <a:r>
              <a:rPr lang="de-DE" sz="1050" dirty="0"/>
              <a:t>=4</a:t>
            </a:r>
            <a:endParaRPr sz="1050" dirty="0"/>
          </a:p>
          <a:p>
            <a:pPr marL="457200" lvl="0" indent="-228600" algn="l" rtl="0">
              <a:lnSpc>
                <a:spcPct val="100000"/>
              </a:lnSpc>
              <a:spcBef>
                <a:spcPts val="0"/>
              </a:spcBef>
              <a:spcAft>
                <a:spcPts val="0"/>
              </a:spcAft>
              <a:buSzPts val="1400"/>
              <a:buNone/>
            </a:pPr>
            <a:endParaRPr dirty="0"/>
          </a:p>
        </p:txBody>
      </p:sp>
      <p:sp>
        <p:nvSpPr>
          <p:cNvPr id="152" name="Google Shape;152;p4: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a:spLocks noGrp="1" noRot="1" noChangeAspect="1"/>
          </p:cNvSpPr>
          <p:nvPr>
            <p:ph type="sldImg" idx="2"/>
          </p:nvPr>
        </p:nvSpPr>
        <p:spPr>
          <a:xfrm>
            <a:off x="215900" y="215900"/>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7:notes"/>
          <p:cNvSpPr txBox="1">
            <a:spLocks noGrp="1"/>
          </p:cNvSpPr>
          <p:nvPr>
            <p:ph type="body" idx="1"/>
          </p:nvPr>
        </p:nvSpPr>
        <p:spPr>
          <a:xfrm>
            <a:off x="215900" y="3959224"/>
            <a:ext cx="6656388" cy="58761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b="1" dirty="0"/>
          </a:p>
          <a:p>
            <a:pPr marL="0" lvl="0" indent="0"/>
            <a:r>
              <a:rPr lang="de-DE" sz="1100" dirty="0"/>
              <a:t>Im Jahre 2021 wurden rund 3,8 Mio. t Behälterglas (Getränkeflaschen und Lebensmittelgläser) für die Nahrungsmittelindustrie produziert, sowohl für den heimischen Verbrauch als auch für den Export (</a:t>
            </a:r>
            <a:r>
              <a:rPr lang="de-DE" sz="1100" dirty="0" err="1"/>
              <a:t>bvglas</a:t>
            </a:r>
            <a:r>
              <a:rPr lang="de-DE" sz="1100" dirty="0"/>
              <a:t> 2021). Nimmt man die Ifeu-Zahlen als Grundlage - nur um abschätzen zu können, welche Bedeutung Behälterglas für Lebensmittel und Getränke haben - so verursacht die Glasproduktion für die Nahrungsmittelindustrie schätzungsweise 3 Mio. t an THG-Emissionen. Die privaten Haushalte verantworten in 2019 ca. 219 Mio. t CO</a:t>
            </a:r>
            <a:r>
              <a:rPr lang="de-DE" sz="1100" baseline="-25000" dirty="0"/>
              <a:t>2</a:t>
            </a:r>
            <a:r>
              <a:rPr lang="de-DE" sz="1100" dirty="0"/>
              <a:t>-Emissionen (destatis 2021). Nimmt man an, dass sich Export und Import von Behälterglas die Waage hält, verursacht der Glasverbrauch - sofern es neu produziert wird - 1,5% der Emissionen der Haushalte. Dies ist eine Größenordnung, bei sich alle Beteiligten überlegen sollten, ob nicht Mehrweg der bessere Weg wäre (wenn nicht der Rücktransport und die Reinigung größer als die Ersparnis wären).</a:t>
            </a:r>
          </a:p>
          <a:p>
            <a:pPr marL="0" lvl="0" indent="0"/>
            <a:r>
              <a:rPr lang="de-DE" sz="1100" dirty="0"/>
              <a:t>Das erste Pfandsystem für 0,75-Liter-Mehrweg-Weinflaschen soll auf der Fachmesse Pro Wein 2023 in Düsseldorf vorgestellt und noch in 2023 eingeführt werden. Ausgangspunkt für das Mehrwegsystem ist die Weinheimat Württemberg, ein Zusammenschluss von zwölf Württemberger Genossenschaften. Angeboten werden sollen die Pfandflaschen in örtlichen Weinhandlungen und Getränkemärkten mit anschließender Ausweitung auf Supermärkte. Um das Pfandsystem auf Bundesebene zu implementieren, wurde die Wein-Mehrweg eG gegründet. Laut ihrem Vorsitzenden Werner Bender seien die Flaschen bis zu 50 mal </a:t>
            </a:r>
            <a:r>
              <a:rPr lang="de-DE" sz="1100" dirty="0" err="1"/>
              <a:t>befüllbar</a:t>
            </a:r>
            <a:r>
              <a:rPr lang="de-DE" sz="1100" dirty="0"/>
              <a:t>. In Baden-Württemberg gibt es bereits ein Pfandsystem für 1-Liter-Mehrweg-Weinflaschen. Das Sammeln und Spülen läuft hierbei zentral über die WSG Weingärtner-Servicegesellschaft. Laut Weinheimat Württemberg lassen sich pro Jahr rund 24 Millionen Liter-Flaschen wiederverwenden (</a:t>
            </a:r>
            <a:r>
              <a:rPr lang="de-DE" sz="1100" dirty="0" err="1"/>
              <a:t>vinum</a:t>
            </a:r>
            <a:r>
              <a:rPr lang="de-DE" sz="1100" dirty="0"/>
              <a:t> 2023). </a:t>
            </a:r>
          </a:p>
          <a:p>
            <a:pPr marL="0" lvl="0" indent="0"/>
            <a:endParaRPr sz="1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de-DE" sz="1100" b="1" dirty="0"/>
              <a:t>Quellen</a:t>
            </a:r>
            <a:r>
              <a:rPr lang="de-DE" sz="1100" dirty="0"/>
              <a:t> </a:t>
            </a:r>
            <a:endParaRPr sz="1100" dirty="0"/>
          </a:p>
          <a:p>
            <a:pPr marL="180975" indent="-144463">
              <a:buFont typeface="Arial"/>
              <a:buChar char="•"/>
            </a:pPr>
            <a:r>
              <a:rPr lang="de-DE" sz="1000" dirty="0" err="1"/>
              <a:t>bvglas</a:t>
            </a:r>
            <a:r>
              <a:rPr lang="de-DE" sz="1000" dirty="0"/>
              <a:t> Bundesverband Glas (2022): Jahresbericht 2021. </a:t>
            </a:r>
            <a:r>
              <a:rPr lang="de-DE" sz="1000" dirty="0" err="1"/>
              <a:t>Online:</a:t>
            </a:r>
            <a:r>
              <a:rPr lang="de-DE" sz="1000" u="sng" dirty="0" err="1">
                <a:hlinkClick r:id="rId3"/>
              </a:rPr>
              <a:t>https</a:t>
            </a:r>
            <a:r>
              <a:rPr lang="de-DE" sz="1000" u="sng" dirty="0">
                <a:hlinkClick r:id="rId3"/>
              </a:rPr>
              <a:t>://www.bvglas.de/presse/publikationen/</a:t>
            </a:r>
            <a:r>
              <a:rPr lang="de-DE" sz="1000" dirty="0"/>
              <a:t>     </a:t>
            </a:r>
          </a:p>
          <a:p>
            <a:pPr marL="180975" indent="-144463">
              <a:buFont typeface="Arial"/>
              <a:buChar char="•"/>
            </a:pPr>
            <a:r>
              <a:rPr lang="de-DE" sz="1000" dirty="0"/>
              <a:t>Destatis/ Statistisches Bundesamt (2022): Pro-Kopf-Konsum von Wein und Schaumwein in Deutschland in den Jahren 2008 bis 2021. Online: </a:t>
            </a:r>
            <a:r>
              <a:rPr lang="de-DE" sz="1000" u="sng" dirty="0">
                <a:hlinkClick r:id="rId4"/>
              </a:rPr>
              <a:t>https://de.statista.com/statistik/daten/studie/150008/umfrage/weinkonsum-pro-kopf-in-deutschland-seit-2003/</a:t>
            </a:r>
            <a:r>
              <a:rPr lang="de-DE" sz="1000" dirty="0"/>
              <a:t> </a:t>
            </a:r>
          </a:p>
          <a:p>
            <a:pPr marL="180975" lvl="0" indent="-144463" algn="l" rtl="0">
              <a:lnSpc>
                <a:spcPct val="100000"/>
              </a:lnSpc>
              <a:spcBef>
                <a:spcPts val="0"/>
              </a:spcBef>
              <a:spcAft>
                <a:spcPts val="0"/>
              </a:spcAft>
              <a:buSzPts val="1400"/>
              <a:buFont typeface="Arial"/>
              <a:buChar char="•"/>
            </a:pPr>
            <a:r>
              <a:rPr lang="de-DE" sz="1000" dirty="0"/>
              <a:t>ifeu - Institut für </a:t>
            </a:r>
            <a:r>
              <a:rPr lang="de-DE" sz="1000" dirty="0" err="1"/>
              <a:t>Energieund</a:t>
            </a:r>
            <a:r>
              <a:rPr lang="de-DE" sz="1000" dirty="0"/>
              <a:t> Umweltforschung Heidelberg GmbH, Nachhaltigkeitsbetrachtung für Rheinhessenwein: Treibhausgasbilanz für Wein aus Rheinhessen Endbericht, Heidelberg, 30. April 2012. Online: https://</a:t>
            </a:r>
            <a:r>
              <a:rPr lang="de-DE" sz="1000" dirty="0" err="1"/>
              <a:t>www.ifeu.de</a:t>
            </a:r>
            <a:r>
              <a:rPr lang="de-DE" sz="1000" dirty="0"/>
              <a:t>/</a:t>
            </a:r>
            <a:r>
              <a:rPr lang="de-DE" sz="1000" dirty="0" err="1"/>
              <a:t>fileadmin</a:t>
            </a:r>
            <a:r>
              <a:rPr lang="de-DE" sz="1000" dirty="0"/>
              <a:t>/</a:t>
            </a:r>
            <a:r>
              <a:rPr lang="de-DE" sz="1000" dirty="0" err="1"/>
              <a:t>uploads</a:t>
            </a:r>
            <a:r>
              <a:rPr lang="de-DE" sz="1000" dirty="0"/>
              <a:t>/IFEU_Rheinhessen_CO2_2012.pdf</a:t>
            </a:r>
            <a:endParaRPr sz="1000" dirty="0"/>
          </a:p>
          <a:p>
            <a:pPr marL="180975" lvl="0" indent="-144463" algn="l" rtl="0">
              <a:lnSpc>
                <a:spcPct val="100000"/>
              </a:lnSpc>
              <a:spcBef>
                <a:spcPts val="0"/>
              </a:spcBef>
              <a:spcAft>
                <a:spcPts val="0"/>
              </a:spcAft>
              <a:buSzPts val="1400"/>
              <a:buFont typeface="Arial"/>
              <a:buChar char="•"/>
            </a:pPr>
            <a:r>
              <a:rPr lang="de-DE" sz="1000" dirty="0"/>
              <a:t>Das deutsche Weinmagazin, Dr. </a:t>
            </a:r>
            <a:r>
              <a:rPr lang="de-DE" sz="1000" dirty="0" err="1"/>
              <a:t>Ponstein</a:t>
            </a:r>
            <a:r>
              <a:rPr lang="de-DE" sz="1000" dirty="0"/>
              <a:t>, Helena (2021): Klimaschutz im Weinkeller. Online: </a:t>
            </a:r>
            <a:r>
              <a:rPr lang="de-DE" sz="1000" dirty="0">
                <a:hlinkClick r:id="rId5"/>
              </a:rPr>
              <a:t>https://klimaneutralerwein.de/wp-content/uploads/2022/02/dwm_26_21_s30_31_Dr.Ponstein_Klimaschutz_Teil-4_Kellerwirtschaft.pdf</a:t>
            </a:r>
            <a:endParaRPr lang="de-DE" sz="1000" dirty="0"/>
          </a:p>
          <a:p>
            <a:pPr marL="180975" indent="-144463">
              <a:buFont typeface="Arial"/>
              <a:buChar char="•"/>
            </a:pPr>
            <a:r>
              <a:rPr lang="de-DE" sz="1000" dirty="0" err="1"/>
              <a:t>vinum</a:t>
            </a:r>
            <a:r>
              <a:rPr lang="de-DE" sz="1000" dirty="0"/>
              <a:t> (2023): </a:t>
            </a:r>
            <a:r>
              <a:rPr lang="de-DE" sz="1000" dirty="0" err="1"/>
              <a:t>Württemberger</a:t>
            </a:r>
            <a:r>
              <a:rPr lang="de-DE" sz="1000" dirty="0"/>
              <a:t> bringen 0,75-Liter-Mehrweg-Flaschen heraus. Online: </a:t>
            </a:r>
            <a:r>
              <a:rPr lang="de-DE" sz="1000" u="sng" dirty="0">
                <a:hlinkClick r:id="rId6"/>
              </a:rPr>
              <a:t>https://www.vinum.eu/de/news/vinophiles/2023/wuerttemberger-bringen-075-liter-mehrweg-flaschen-heraus/</a:t>
            </a:r>
            <a:endParaRPr sz="1000"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165" name="Google Shape;165;p7: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a:spLocks noGrp="1" noRot="1" noChangeAspect="1"/>
          </p:cNvSpPr>
          <p:nvPr>
            <p:ph type="sldImg" idx="2"/>
          </p:nvPr>
        </p:nvSpPr>
        <p:spPr>
          <a:xfrm>
            <a:off x="215900" y="252413"/>
            <a:ext cx="6656388"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p:cNvSpPr txBox="1">
            <a:spLocks noGrp="1"/>
          </p:cNvSpPr>
          <p:nvPr>
            <p:ph type="body" idx="1"/>
          </p:nvPr>
        </p:nvSpPr>
        <p:spPr>
          <a:xfrm>
            <a:off x="215900" y="3995737"/>
            <a:ext cx="6656388" cy="6238876"/>
          </a:xfrm>
          <a:prstGeom prst="rect">
            <a:avLst/>
          </a:prstGeom>
          <a:noFill/>
          <a:ln>
            <a:noFill/>
          </a:ln>
        </p:spPr>
        <p:txBody>
          <a:bodyPr spcFirstLastPara="1" wrap="square" lIns="94825" tIns="47400" rIns="94825" bIns="47400" anchor="t" anchorCtr="0">
            <a:noAutofit/>
          </a:bodyPr>
          <a:lstStyle/>
          <a:p>
            <a:pPr marL="0" lvl="0" indent="0"/>
            <a:r>
              <a:rPr lang="de-DE" sz="1000" b="1" dirty="0"/>
              <a:t>Beschreibung</a:t>
            </a:r>
            <a:endParaRPr lang="de-DE" sz="1000" dirty="0"/>
          </a:p>
          <a:p>
            <a:pPr marL="0" lvl="0" indent="0"/>
            <a:r>
              <a:rPr lang="de-DE" sz="1000" dirty="0"/>
              <a:t>Die Herstellung von Glas geht mit einem hohen Energieaufwand einher, wofür überwiegend fossile Energien zum Einsatz kommen.  Bedingt durch den Gebrauch von Erdgas stellen Glas-Weinflaschen eine hohe Klimabilanz dar. Im Jahre 2021 wurden rund 3,8 Mio. t Behälterglas (Getränkeflaschen und Lebensmittelgläser) für die Nahrungsmittelindustrie produziert, sowohl für den heimischen Verbrauch als auch für den Export (</a:t>
            </a:r>
            <a:r>
              <a:rPr lang="de-DE" sz="1000" dirty="0" err="1"/>
              <a:t>bvglas</a:t>
            </a:r>
            <a:r>
              <a:rPr lang="de-DE" sz="1000" dirty="0"/>
              <a:t> 2021). Das entspricht etwa 3 Mio. t an THG-Emissionen (geschätzt nach ifeu). Eine einfache Maßnahme, um den Glaseinsatz in Bereich Behälterglas zu reduzieren, stellt die Umstellung in Ihrem Betrieb auf leichtere Falschen dar. </a:t>
            </a:r>
          </a:p>
          <a:p>
            <a:pPr marL="0" lvl="0" indent="0"/>
            <a:r>
              <a:rPr lang="de-DE" sz="1000" dirty="0"/>
              <a:t>Eine einfache Maßnahme, um den Glaseinsatz im Spirituosenmarkt zu reduzieren, wäre der Umstieg auf Leichtglasflaschen, aber etwa auch der Einsatz von Bag-in-Box-Systemen für die Gastronomie. Mehrwegsysteme, bei denen auch tatsächlich hohe Umlaufzahlen erreicht werden, sind am umweltfreundlichsten. Voraussetzung wären jedoch die Einführung von Standardflaschen, um lange Transporte zu vermeiden. Diese wären weniger umweltfreundlich (</a:t>
            </a:r>
            <a:r>
              <a:rPr lang="de-DE" sz="1000" dirty="0" err="1"/>
              <a:t>uba</a:t>
            </a:r>
            <a:r>
              <a:rPr lang="de-DE" sz="1000" dirty="0"/>
              <a:t> 2002, Phase 2).</a:t>
            </a:r>
          </a:p>
          <a:p>
            <a:pPr marL="0" indent="0"/>
            <a:r>
              <a:rPr lang="de-DE" sz="1000" dirty="0"/>
              <a:t>Dem in der Beispielrechnung zu Grunde liegender Wert für die THG-Emissionen für ein Kilogramm CO2-Äquivalente für die Produktion von Hohlglas ist der Forschungsarbeit ifeu (s.u.) aus dem Jahre 2012 entlehnt. Das deutsche Weinmagazin veröffentlichte 2021 einen fast identischen Wert (</a:t>
            </a:r>
            <a:r>
              <a:rPr lang="de-DE" sz="1000" dirty="0" err="1"/>
              <a:t>Ponstein</a:t>
            </a:r>
            <a:r>
              <a:rPr lang="de-DE" sz="1000" dirty="0"/>
              <a:t> 2021). Geringere Werte finden sich beispielsweise in einer Übersicht über die Hohlglasherstellung der </a:t>
            </a:r>
            <a:r>
              <a:rPr lang="de-DE" sz="1000" dirty="0" err="1"/>
              <a:t>FfE</a:t>
            </a:r>
            <a:r>
              <a:rPr lang="de-DE" sz="1000" dirty="0"/>
              <a:t> von 2014 mit TGH-Emissionen in Höhe von 0,49 kg CO2-Äq für 1 kg Glas und beim Bundesverband Glas mit 0,36 kg CO2-Äq (telefonische Auskunft 11/2022).</a:t>
            </a:r>
          </a:p>
          <a:p>
            <a:pPr marL="0" indent="0"/>
            <a:r>
              <a:rPr lang="de-DE" sz="1000" dirty="0"/>
              <a:t>Die Berechnung vertieft, wie hoch der Anteil der Glas-Verpackung an den THG in der Weinproduktion ist und wie hoch die potentiale zur Einsparung sind durch einen Wechsel von Einweg-Glasflaschen zu Leichtflaschen, Mehrweg-Glasflaschen und Bag-in-Box-Verpackungen.</a:t>
            </a:r>
          </a:p>
          <a:p>
            <a:pPr marL="0" lvl="0" indent="0">
              <a:buSzPts val="1100"/>
            </a:pPr>
            <a:endParaRPr lang="de-DE" sz="1000" b="1" dirty="0"/>
          </a:p>
          <a:p>
            <a:pPr marL="0" lvl="0" indent="0">
              <a:buSzPts val="1100"/>
            </a:pPr>
            <a:r>
              <a:rPr lang="de-DE" sz="1000" b="1" dirty="0"/>
              <a:t>Aufgaben</a:t>
            </a:r>
            <a:endParaRPr lang="de-DE" sz="1000" dirty="0"/>
          </a:p>
          <a:p>
            <a:pPr marL="0" lvl="0" indent="0">
              <a:buSzPts val="1100"/>
            </a:pPr>
            <a:r>
              <a:rPr lang="de-DE" sz="1000" dirty="0"/>
              <a:t>Berechnen Sie die THG-Einsparung durch den Umstieg einer Brennerei auf Leichtglasflaschen, Mehrweg-Glasflaschen und Bag-in-Box-Verpackungen:</a:t>
            </a:r>
          </a:p>
          <a:p>
            <a:pPr marL="171450" lvl="0" indent="-171450">
              <a:buSzPts val="1100"/>
              <a:buFont typeface="Arial"/>
              <a:buChar char="•"/>
            </a:pPr>
            <a:r>
              <a:rPr lang="de-DE" sz="1000" dirty="0"/>
              <a:t>Wie viele THG-Emissionen lassen sich im Verpackungsbereich im Beispiel einsparen?</a:t>
            </a:r>
          </a:p>
          <a:p>
            <a:pPr marL="171450" lvl="0" indent="-171450">
              <a:buSzPts val="1100"/>
              <a:buFont typeface="Arial"/>
              <a:buChar char="•"/>
            </a:pPr>
            <a:r>
              <a:rPr lang="de-DE" sz="1000" dirty="0"/>
              <a:t>Diskutieren Sie im Klassenverband den Einsatz von Mehrwegsystemen für Glasflaschen und für Bag-in-Box-Systeme. Wo könnten diese sinnvoll eingesetzt werden?</a:t>
            </a:r>
            <a:endParaRPr lang="de-DE" sz="1000" b="1" dirty="0"/>
          </a:p>
          <a:p>
            <a:pPr marL="0" lvl="0" indent="0">
              <a:buSzPts val="1100"/>
            </a:pPr>
            <a:endParaRPr lang="de-DE" sz="1000" b="1" dirty="0"/>
          </a:p>
          <a:p>
            <a:pPr marL="0" lvl="0" indent="0">
              <a:buSzPts val="1100"/>
            </a:pPr>
            <a:r>
              <a:rPr lang="de-DE" sz="1000" b="1" dirty="0"/>
              <a:t>Quellen</a:t>
            </a:r>
            <a:endParaRPr lang="de-DE" sz="1000" dirty="0"/>
          </a:p>
          <a:p>
            <a:pPr marL="171450" lvl="0" indent="-171450">
              <a:buSzPts val="1100"/>
              <a:buFont typeface="Arial"/>
              <a:buChar char="•"/>
            </a:pPr>
            <a:r>
              <a:rPr lang="de-DE" sz="900" dirty="0" err="1"/>
              <a:t>bvglas</a:t>
            </a:r>
            <a:r>
              <a:rPr lang="de-DE" sz="900" dirty="0"/>
              <a:t> Bundesverband Glas (2022): Jahresbericht 2021. </a:t>
            </a:r>
            <a:r>
              <a:rPr lang="de-DE" sz="900" dirty="0" err="1"/>
              <a:t>Online:https</a:t>
            </a:r>
            <a:r>
              <a:rPr lang="de-DE" sz="900" dirty="0"/>
              <a:t>://</a:t>
            </a:r>
            <a:r>
              <a:rPr lang="de-DE" sz="900" dirty="0" err="1"/>
              <a:t>www.bvglas.de</a:t>
            </a:r>
            <a:r>
              <a:rPr lang="de-DE" sz="900" dirty="0"/>
              <a:t>/presse/</a:t>
            </a:r>
            <a:r>
              <a:rPr lang="de-DE" sz="900" dirty="0" err="1"/>
              <a:t>publikationen</a:t>
            </a:r>
            <a:r>
              <a:rPr lang="de-DE" sz="900" dirty="0"/>
              <a:t>/ </a:t>
            </a:r>
          </a:p>
          <a:p>
            <a:pPr marL="171450" lvl="0" indent="-171450">
              <a:buSzPts val="1100"/>
              <a:buFont typeface="Arial"/>
              <a:buChar char="•"/>
            </a:pPr>
            <a:r>
              <a:rPr lang="de-DE" sz="900" dirty="0"/>
              <a:t>Das deutsche Weinmagazin, Dr. </a:t>
            </a:r>
            <a:r>
              <a:rPr lang="de-DE" sz="900" dirty="0" err="1"/>
              <a:t>Ponstein</a:t>
            </a:r>
            <a:r>
              <a:rPr lang="de-DE" sz="900" dirty="0"/>
              <a:t>, Helena (2021): Klimaschutz im Weinkeller. Online: https://</a:t>
            </a:r>
            <a:r>
              <a:rPr lang="de-DE" sz="900" dirty="0" err="1"/>
              <a:t>klimaneutralerwein.de</a:t>
            </a:r>
            <a:r>
              <a:rPr lang="de-DE" sz="900" dirty="0"/>
              <a:t>/</a:t>
            </a:r>
            <a:r>
              <a:rPr lang="de-DE" sz="900" dirty="0" err="1"/>
              <a:t>wp</a:t>
            </a:r>
            <a:r>
              <a:rPr lang="de-DE" sz="900" dirty="0"/>
              <a:t>-content/</a:t>
            </a:r>
            <a:r>
              <a:rPr lang="de-DE" sz="900" dirty="0" err="1"/>
              <a:t>uploads</a:t>
            </a:r>
            <a:r>
              <a:rPr lang="de-DE" sz="900" dirty="0"/>
              <a:t>/2022/02/dwm_26_21_s30_31_Dr.Ponstein_Klimaschutz_Teil-4_Kellerwirtschaft.pdf</a:t>
            </a:r>
          </a:p>
          <a:p>
            <a:pPr marL="171450" lvl="0" indent="-171450">
              <a:buSzPts val="1100"/>
              <a:buFont typeface="Arial"/>
              <a:buChar char="•"/>
            </a:pPr>
            <a:r>
              <a:rPr lang="de-DE" sz="900" dirty="0"/>
              <a:t>Forschungsstelle für Energiewirtschaft e. V. (</a:t>
            </a:r>
            <a:r>
              <a:rPr lang="de-DE" sz="900" dirty="0" err="1"/>
              <a:t>FfE</a:t>
            </a:r>
            <a:r>
              <a:rPr lang="de-DE" sz="900" dirty="0"/>
              <a:t>): CO2-Verminderung in der Hohlglasherstellung (2019): https://</a:t>
            </a:r>
            <a:r>
              <a:rPr lang="de-DE" sz="900" dirty="0" err="1"/>
              <a:t>www.bmwk.de</a:t>
            </a:r>
            <a:r>
              <a:rPr lang="de-DE" sz="900" dirty="0"/>
              <a:t>/Redaktion/DE/Downloads/E/energiewende-in-der-industrie-ap2a-branchensteckbrief-glas.pdf?__blob=</a:t>
            </a:r>
            <a:r>
              <a:rPr lang="de-DE" sz="900" dirty="0" err="1"/>
              <a:t>publicationFile&amp;v</a:t>
            </a:r>
            <a:r>
              <a:rPr lang="de-DE" sz="900" dirty="0"/>
              <a:t>=4</a:t>
            </a:r>
          </a:p>
          <a:p>
            <a:pPr marL="171450" lvl="0" indent="-171450">
              <a:buSzPts val="1100"/>
              <a:buFont typeface="Arial"/>
              <a:buChar char="•"/>
            </a:pPr>
            <a:r>
              <a:rPr lang="de-DE" sz="900" dirty="0" err="1"/>
              <a:t>Hillebrandt</a:t>
            </a:r>
            <a:r>
              <a:rPr lang="de-DE" sz="900" dirty="0"/>
              <a:t> Glas: Spirituosenflaschen mit Gewichtsangeben: https://</a:t>
            </a:r>
            <a:r>
              <a:rPr lang="de-DE" sz="900" dirty="0" err="1"/>
              <a:t>www.hillebrandt-glas.de</a:t>
            </a:r>
            <a:r>
              <a:rPr lang="de-DE" sz="900" dirty="0"/>
              <a:t>/</a:t>
            </a:r>
            <a:r>
              <a:rPr lang="de-DE" sz="900" dirty="0" err="1"/>
              <a:t>category</a:t>
            </a:r>
            <a:r>
              <a:rPr lang="de-DE" sz="900" dirty="0"/>
              <a:t>/</a:t>
            </a:r>
            <a:r>
              <a:rPr lang="de-DE" sz="900" dirty="0" err="1"/>
              <a:t>spirituosenflaschen</a:t>
            </a:r>
            <a:r>
              <a:rPr lang="de-DE" sz="900" dirty="0"/>
              <a:t>/</a:t>
            </a:r>
            <a:r>
              <a:rPr lang="de-DE" sz="900" dirty="0" err="1"/>
              <a:t>kirschwasserflaschen</a:t>
            </a:r>
            <a:r>
              <a:rPr lang="de-DE" sz="900" dirty="0"/>
              <a:t>/</a:t>
            </a:r>
          </a:p>
          <a:p>
            <a:pPr marL="171450" lvl="0" indent="-171450">
              <a:buSzPts val="1100"/>
              <a:buFont typeface="Arial"/>
              <a:buChar char="•"/>
            </a:pPr>
            <a:r>
              <a:rPr lang="de-DE" sz="900" dirty="0"/>
              <a:t>ifeu - Institut für Energie und Umweltforschung Heidelberg GmbH, Nachhaltigkeitsbetrachtung für Rheinhessenwein: Treibhausgasbilanz für Wein aus Rheinhessen Endbericht, Heidelberg, 30. April 2012. Online: https://</a:t>
            </a:r>
            <a:r>
              <a:rPr lang="de-DE" sz="900" dirty="0" err="1"/>
              <a:t>www.ifeu.de</a:t>
            </a:r>
            <a:r>
              <a:rPr lang="de-DE" sz="900" dirty="0"/>
              <a:t>/</a:t>
            </a:r>
            <a:r>
              <a:rPr lang="de-DE" sz="900" dirty="0" err="1"/>
              <a:t>fileadmin</a:t>
            </a:r>
            <a:r>
              <a:rPr lang="de-DE" sz="900" dirty="0"/>
              <a:t>/</a:t>
            </a:r>
            <a:r>
              <a:rPr lang="de-DE" sz="900" dirty="0" err="1"/>
              <a:t>uploads</a:t>
            </a:r>
            <a:r>
              <a:rPr lang="de-DE" sz="900" dirty="0"/>
              <a:t>/IFEU_Rheinhessen_CO2_2012.pdf</a:t>
            </a:r>
          </a:p>
          <a:p>
            <a:pPr marL="171450" lvl="0" indent="-171450">
              <a:buSzPts val="1100"/>
              <a:buFont typeface="Arial"/>
              <a:buChar char="•"/>
            </a:pPr>
            <a:r>
              <a:rPr lang="de-DE" sz="900" dirty="0"/>
              <a:t>UBA (2002): Ökobilanz für Getränkeverpackungen II. Online: https://www.umweltbundesamt.de/</a:t>
            </a:r>
            <a:r>
              <a:rPr lang="de-DE" sz="900" dirty="0" err="1"/>
              <a:t>sites</a:t>
            </a:r>
            <a:r>
              <a:rPr lang="de-DE" sz="900" dirty="0"/>
              <a:t>/</a:t>
            </a:r>
            <a:r>
              <a:rPr lang="de-DE" sz="900" dirty="0" err="1"/>
              <a:t>default</a:t>
            </a:r>
            <a:r>
              <a:rPr lang="de-DE" sz="900" dirty="0"/>
              <a:t>/</a:t>
            </a:r>
            <a:r>
              <a:rPr lang="de-DE" sz="900" dirty="0" err="1"/>
              <a:t>files</a:t>
            </a:r>
            <a:r>
              <a:rPr lang="de-DE" sz="900" dirty="0"/>
              <a:t>/</a:t>
            </a:r>
            <a:r>
              <a:rPr lang="de-DE" sz="900" dirty="0" err="1"/>
              <a:t>medien</a:t>
            </a:r>
            <a:r>
              <a:rPr lang="de-DE" sz="900" dirty="0"/>
              <a:t>/</a:t>
            </a:r>
            <a:r>
              <a:rPr lang="de-DE" sz="900" dirty="0" err="1"/>
              <a:t>publikation</a:t>
            </a:r>
            <a:r>
              <a:rPr lang="de-DE" sz="900" dirty="0"/>
              <a:t>/</a:t>
            </a:r>
            <a:r>
              <a:rPr lang="de-DE" sz="900" dirty="0" err="1"/>
              <a:t>long</a:t>
            </a:r>
            <a:r>
              <a:rPr lang="de-DE" sz="900" dirty="0"/>
              <a:t>/2180.pdf </a:t>
            </a:r>
          </a:p>
        </p:txBody>
      </p:sp>
      <p:sp>
        <p:nvSpPr>
          <p:cNvPr id="178" name="Google Shape;178;p5:notes"/>
          <p:cNvSpPr txBox="1">
            <a:spLocks noGrp="1"/>
          </p:cNvSpPr>
          <p:nvPr>
            <p:ph type="sldNum" idx="12"/>
          </p:nvPr>
        </p:nvSpPr>
        <p:spPr>
          <a:xfrm>
            <a:off x="4023991" y="9721107"/>
            <a:ext cx="2848297" cy="4042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a:spLocks noGrp="1" noRot="1" noChangeAspect="1"/>
          </p:cNvSpPr>
          <p:nvPr>
            <p:ph type="sldImg" idx="2"/>
          </p:nvPr>
        </p:nvSpPr>
        <p:spPr>
          <a:xfrm>
            <a:off x="215900"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6:notes"/>
          <p:cNvSpPr txBox="1">
            <a:spLocks noGrp="1"/>
          </p:cNvSpPr>
          <p:nvPr>
            <p:ph type="body" idx="1"/>
          </p:nvPr>
        </p:nvSpPr>
        <p:spPr>
          <a:xfrm>
            <a:off x="215900" y="3995738"/>
            <a:ext cx="6654800" cy="583137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50" b="1" dirty="0"/>
              <a:t>Lösung</a:t>
            </a:r>
            <a:endParaRPr sz="1050" dirty="0"/>
          </a:p>
          <a:p>
            <a:pPr marL="0" indent="0">
              <a:buSzPts val="1100"/>
            </a:pPr>
            <a:r>
              <a:rPr lang="de-DE" sz="1050" dirty="0"/>
              <a:t>Eine Optimierung der Verpackung kann bis 87% der Emissionen einsparen helfen. Durch die Nutzung von Mehrweg-Glasflaschen können über 80% der Emissionen eingespart werden. Hierbei geht auch das Gefühl, „aus einer Glasflasche einzuschenken“, nicht verloren. Der einzige Nachteil ist, dass die Individualität der Flasche stark eingeschränkt ist, wenn z.B. nur eine bestimmte Anzahl unterschiedlicher Mehrwegflaschen am Markt ist.</a:t>
            </a:r>
            <a:endParaRPr lang="de-DE" sz="1050" b="1" dirty="0"/>
          </a:p>
          <a:p>
            <a:pPr marL="0" lvl="0" indent="0" algn="l" rtl="0">
              <a:lnSpc>
                <a:spcPct val="100000"/>
              </a:lnSpc>
              <a:spcBef>
                <a:spcPts val="0"/>
              </a:spcBef>
              <a:spcAft>
                <a:spcPts val="0"/>
              </a:spcAft>
              <a:buSzPts val="1100"/>
              <a:buFont typeface="Arial"/>
              <a:buNone/>
            </a:pPr>
            <a:endParaRPr lang="de-DE" sz="1050" b="1" dirty="0"/>
          </a:p>
          <a:p>
            <a:pPr marL="0" lvl="0" indent="0" algn="l" rtl="0">
              <a:lnSpc>
                <a:spcPct val="100000"/>
              </a:lnSpc>
              <a:spcBef>
                <a:spcPts val="0"/>
              </a:spcBef>
              <a:spcAft>
                <a:spcPts val="0"/>
              </a:spcAft>
              <a:buSzPts val="1100"/>
              <a:buFont typeface="Arial"/>
              <a:buNone/>
            </a:pPr>
            <a:r>
              <a:rPr lang="de-DE" sz="1050" b="1" dirty="0"/>
              <a:t>Quellen</a:t>
            </a:r>
            <a:endParaRPr sz="1050" dirty="0"/>
          </a:p>
          <a:p>
            <a:pPr marL="171450" lvl="0" indent="-171450" algn="l" rtl="0">
              <a:lnSpc>
                <a:spcPct val="100000"/>
              </a:lnSpc>
              <a:spcBef>
                <a:spcPts val="0"/>
              </a:spcBef>
              <a:spcAft>
                <a:spcPts val="0"/>
              </a:spcAft>
              <a:buSzPts val="1100"/>
              <a:buFont typeface="Arial"/>
              <a:buChar char="•"/>
            </a:pPr>
            <a:r>
              <a:rPr lang="de-DE" sz="900" dirty="0" err="1"/>
              <a:t>bvglas</a:t>
            </a:r>
            <a:r>
              <a:rPr lang="de-DE" sz="900" dirty="0"/>
              <a:t> Bundesverband Glas (2022): Jahresbericht 2021. </a:t>
            </a:r>
            <a:r>
              <a:rPr lang="de-DE" sz="900" dirty="0" err="1"/>
              <a:t>Online:https</a:t>
            </a:r>
            <a:r>
              <a:rPr lang="de-DE" sz="900" dirty="0"/>
              <a:t>://</a:t>
            </a:r>
            <a:r>
              <a:rPr lang="de-DE" sz="900" dirty="0" err="1"/>
              <a:t>www.bvglas.de</a:t>
            </a:r>
            <a:r>
              <a:rPr lang="de-DE" sz="900" dirty="0"/>
              <a:t>/presse/</a:t>
            </a:r>
            <a:r>
              <a:rPr lang="de-DE" sz="900" dirty="0" err="1"/>
              <a:t>publikationen</a:t>
            </a:r>
            <a:r>
              <a:rPr lang="de-DE" sz="900" dirty="0"/>
              <a:t>/ </a:t>
            </a:r>
            <a:endParaRPr sz="900" dirty="0"/>
          </a:p>
          <a:p>
            <a:pPr marL="171450" lvl="0" indent="-171450" algn="l" rtl="0">
              <a:lnSpc>
                <a:spcPct val="100000"/>
              </a:lnSpc>
              <a:spcBef>
                <a:spcPts val="0"/>
              </a:spcBef>
              <a:spcAft>
                <a:spcPts val="0"/>
              </a:spcAft>
              <a:buSzPts val="1100"/>
              <a:buFont typeface="Arial"/>
              <a:buChar char="•"/>
            </a:pPr>
            <a:r>
              <a:rPr lang="de-DE" sz="900" dirty="0"/>
              <a:t>Das deutsche Weinmagazin, Dr. </a:t>
            </a:r>
            <a:r>
              <a:rPr lang="de-DE" sz="900" dirty="0" err="1"/>
              <a:t>Ponstein</a:t>
            </a:r>
            <a:r>
              <a:rPr lang="de-DE" sz="900" dirty="0"/>
              <a:t>, Helena (2021): Klimaschutz im Weinkeller. Online: https://</a:t>
            </a:r>
            <a:r>
              <a:rPr lang="de-DE" sz="900" dirty="0" err="1"/>
              <a:t>klimaneutralerwein.de</a:t>
            </a:r>
            <a:r>
              <a:rPr lang="de-DE" sz="900" dirty="0"/>
              <a:t>/</a:t>
            </a:r>
            <a:r>
              <a:rPr lang="de-DE" sz="900" dirty="0" err="1"/>
              <a:t>wp</a:t>
            </a:r>
            <a:r>
              <a:rPr lang="de-DE" sz="900" dirty="0"/>
              <a:t>-content/</a:t>
            </a:r>
            <a:r>
              <a:rPr lang="de-DE" sz="900" dirty="0" err="1"/>
              <a:t>uploads</a:t>
            </a:r>
            <a:r>
              <a:rPr lang="de-DE" sz="900" dirty="0"/>
              <a:t>/2022/02/dwm_26_21_s30_31_Dr.Ponstein_Klimaschutz_Teil-4_Kellerwirtschaft.pdf</a:t>
            </a:r>
            <a:endParaRPr sz="900" dirty="0"/>
          </a:p>
          <a:p>
            <a:pPr marL="171450" lvl="0" indent="-171450" algn="l" rtl="0">
              <a:lnSpc>
                <a:spcPct val="100000"/>
              </a:lnSpc>
              <a:spcBef>
                <a:spcPts val="0"/>
              </a:spcBef>
              <a:spcAft>
                <a:spcPts val="0"/>
              </a:spcAft>
              <a:buSzPts val="1100"/>
              <a:buFont typeface="Arial"/>
              <a:buChar char="•"/>
            </a:pPr>
            <a:r>
              <a:rPr lang="de-DE" sz="900" dirty="0"/>
              <a:t>Forschungsstelle für Energiewirtschaft e. V. (</a:t>
            </a:r>
            <a:r>
              <a:rPr lang="de-DE" sz="900" dirty="0" err="1"/>
              <a:t>FfE</a:t>
            </a:r>
            <a:r>
              <a:rPr lang="de-DE" sz="900" dirty="0"/>
              <a:t>): CO2-Verminderung in der Hohlglasherstellung (2019): https://</a:t>
            </a:r>
            <a:r>
              <a:rPr lang="de-DE" sz="900" dirty="0" err="1"/>
              <a:t>www.bmwk.de</a:t>
            </a:r>
            <a:r>
              <a:rPr lang="de-DE" sz="900" dirty="0"/>
              <a:t>/Redaktion/DE/Downloads/E/energiewende-in-der-industrie-ap2a-branchensteckbrief-glas.pdf?__blob=</a:t>
            </a:r>
            <a:r>
              <a:rPr lang="de-DE" sz="900" dirty="0" err="1"/>
              <a:t>publicationFile&amp;v</a:t>
            </a:r>
            <a:r>
              <a:rPr lang="de-DE" sz="900" dirty="0"/>
              <a:t>=4</a:t>
            </a:r>
            <a:endParaRPr sz="900" dirty="0"/>
          </a:p>
          <a:p>
            <a:pPr marL="171450" lvl="0" indent="-171450" algn="l" rtl="0">
              <a:lnSpc>
                <a:spcPct val="100000"/>
              </a:lnSpc>
              <a:spcBef>
                <a:spcPts val="0"/>
              </a:spcBef>
              <a:spcAft>
                <a:spcPts val="0"/>
              </a:spcAft>
              <a:buSzPts val="1100"/>
              <a:buFont typeface="Arial"/>
              <a:buChar char="•"/>
            </a:pPr>
            <a:r>
              <a:rPr lang="de-DE" sz="900" dirty="0" err="1"/>
              <a:t>Hillebrandt</a:t>
            </a:r>
            <a:r>
              <a:rPr lang="de-DE" sz="900" dirty="0"/>
              <a:t> Glas: Spirituosenflaschen mit Gewichtsangeben: https://</a:t>
            </a:r>
            <a:r>
              <a:rPr lang="de-DE" sz="900" dirty="0" err="1"/>
              <a:t>www.hillebrandt-glas.de</a:t>
            </a:r>
            <a:r>
              <a:rPr lang="de-DE" sz="900" dirty="0"/>
              <a:t>/</a:t>
            </a:r>
            <a:r>
              <a:rPr lang="de-DE" sz="900" dirty="0" err="1"/>
              <a:t>category</a:t>
            </a:r>
            <a:r>
              <a:rPr lang="de-DE" sz="900" dirty="0"/>
              <a:t>/</a:t>
            </a:r>
            <a:r>
              <a:rPr lang="de-DE" sz="900" dirty="0" err="1"/>
              <a:t>spirituosenflaschen</a:t>
            </a:r>
            <a:r>
              <a:rPr lang="de-DE" sz="900" dirty="0"/>
              <a:t>/</a:t>
            </a:r>
            <a:r>
              <a:rPr lang="de-DE" sz="900" dirty="0" err="1"/>
              <a:t>kirschwasserflaschen</a:t>
            </a:r>
            <a:r>
              <a:rPr lang="de-DE" sz="900" dirty="0"/>
              <a:t>/</a:t>
            </a:r>
            <a:endParaRPr sz="900" dirty="0"/>
          </a:p>
          <a:p>
            <a:pPr marL="171450" marR="0" lvl="0" indent="-171450" algn="l" rtl="0">
              <a:lnSpc>
                <a:spcPct val="100000"/>
              </a:lnSpc>
              <a:spcBef>
                <a:spcPts val="0"/>
              </a:spcBef>
              <a:spcAft>
                <a:spcPts val="0"/>
              </a:spcAft>
              <a:buClr>
                <a:srgbClr val="000000"/>
              </a:buClr>
              <a:buSzPts val="1100"/>
              <a:buFont typeface="Arial"/>
              <a:buChar char="•"/>
            </a:pPr>
            <a:r>
              <a:rPr lang="de-DE" sz="900" dirty="0"/>
              <a:t>ifeu - Institut für Energie und Umweltforschung Heidelberg GmbH, Nachhaltigkeitsbetrachtung für Rheinhessenwein: Treibhausgasbilanz für Wein aus Rheinhessen Endbericht, Heidelberg, 30. April 2012. Online: https://</a:t>
            </a:r>
            <a:r>
              <a:rPr lang="de-DE" sz="900" dirty="0" err="1"/>
              <a:t>www.ifeu.de</a:t>
            </a:r>
            <a:r>
              <a:rPr lang="de-DE" sz="900" dirty="0"/>
              <a:t>/</a:t>
            </a:r>
            <a:r>
              <a:rPr lang="de-DE" sz="900" dirty="0" err="1"/>
              <a:t>fileadmin</a:t>
            </a:r>
            <a:r>
              <a:rPr lang="de-DE" sz="900" dirty="0"/>
              <a:t>/</a:t>
            </a:r>
            <a:r>
              <a:rPr lang="de-DE" sz="900" dirty="0" err="1"/>
              <a:t>uploads</a:t>
            </a:r>
            <a:r>
              <a:rPr lang="de-DE" sz="900" dirty="0"/>
              <a:t>/IFEU_Rheinhessen_CO2_2012.pdf</a:t>
            </a:r>
            <a:endParaRPr sz="900" dirty="0"/>
          </a:p>
          <a:p>
            <a:pPr marL="171450" marR="0" lvl="0" indent="-171450" algn="l" rtl="0">
              <a:lnSpc>
                <a:spcPct val="100000"/>
              </a:lnSpc>
              <a:spcBef>
                <a:spcPts val="0"/>
              </a:spcBef>
              <a:spcAft>
                <a:spcPts val="0"/>
              </a:spcAft>
              <a:buClr>
                <a:srgbClr val="000000"/>
              </a:buClr>
              <a:buSzPts val="1100"/>
              <a:buFont typeface="Arial"/>
              <a:buChar char="•"/>
            </a:pPr>
            <a:r>
              <a:rPr lang="de-DE" sz="900" dirty="0"/>
              <a:t>UBA (2002): Ökobilanz für Getränkeverpackungen II. Online: https://www.umweltbundesamt.de/</a:t>
            </a:r>
            <a:r>
              <a:rPr lang="de-DE" sz="900" dirty="0" err="1"/>
              <a:t>sites</a:t>
            </a:r>
            <a:r>
              <a:rPr lang="de-DE" sz="900" dirty="0"/>
              <a:t>/</a:t>
            </a:r>
            <a:r>
              <a:rPr lang="de-DE" sz="900" dirty="0" err="1"/>
              <a:t>default</a:t>
            </a:r>
            <a:r>
              <a:rPr lang="de-DE" sz="900" dirty="0"/>
              <a:t>/</a:t>
            </a:r>
            <a:r>
              <a:rPr lang="de-DE" sz="900" dirty="0" err="1"/>
              <a:t>files</a:t>
            </a:r>
            <a:r>
              <a:rPr lang="de-DE" sz="900" dirty="0"/>
              <a:t>/</a:t>
            </a:r>
            <a:r>
              <a:rPr lang="de-DE" sz="900" dirty="0" err="1"/>
              <a:t>medien</a:t>
            </a:r>
            <a:r>
              <a:rPr lang="de-DE" sz="900" dirty="0"/>
              <a:t>/</a:t>
            </a:r>
            <a:r>
              <a:rPr lang="de-DE" sz="900" dirty="0" err="1"/>
              <a:t>publikation</a:t>
            </a:r>
            <a:r>
              <a:rPr lang="de-DE" sz="900" dirty="0"/>
              <a:t>/</a:t>
            </a:r>
            <a:r>
              <a:rPr lang="de-DE" sz="900" dirty="0" err="1"/>
              <a:t>long</a:t>
            </a:r>
            <a:r>
              <a:rPr lang="de-DE" sz="900" dirty="0"/>
              <a:t>/2180.pdf </a:t>
            </a:r>
            <a:endParaRPr sz="900" dirty="0"/>
          </a:p>
        </p:txBody>
      </p:sp>
      <p:sp>
        <p:nvSpPr>
          <p:cNvPr id="149" name="Google Shape;149;p6: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521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215900" y="252413"/>
            <a:ext cx="6591300" cy="370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215900" y="3960813"/>
            <a:ext cx="6591300" cy="5571254"/>
          </a:xfrm>
          <a:prstGeom prst="rect">
            <a:avLst/>
          </a:prstGeom>
          <a:noFill/>
          <a:ln>
            <a:noFill/>
          </a:ln>
        </p:spPr>
        <p:txBody>
          <a:bodyPr spcFirstLastPara="1" wrap="square" lIns="94825" tIns="47400" rIns="94825" bIns="47400" anchor="t" anchorCtr="0">
            <a:noAutofit/>
          </a:bodyPr>
          <a:lstStyle/>
          <a:p>
            <a:pPr marL="0" lvl="0" indent="-45720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4572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-Preis, auch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-Steuer oder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-Bepreisung, liegt im Jahr 2022 bei 30 Euro für eine Tonne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 Die Steuer soll etwa unseren Einkauf im Supermarkt transparenter machen und den wahren Wert eines Produktes inklusive seiner Auswirkungen auf das Klima abbilden. </a:t>
            </a:r>
            <a:endParaRPr b="0" dirty="0"/>
          </a:p>
          <a:p>
            <a:pPr marL="0" lvl="0" indent="-4572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Die Regierung legt den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-Preis fest für Kohle, Öl und Gas. Die drei Produkte haben den Vorteil, dass 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-Gehalt sehr genau bekannt ist. Das hat zwei Effekte: </a:t>
            </a:r>
            <a:endParaRPr b="0" dirty="0"/>
          </a:p>
          <a:p>
            <a:pPr marL="171450" lvl="0" indent="-171450" algn="l" rtl="0">
              <a:lnSpc>
                <a:spcPct val="100000"/>
              </a:lnSpc>
              <a:spcBef>
                <a:spcPts val="0"/>
              </a:spcBef>
              <a:spcAft>
                <a:spcPts val="0"/>
              </a:spcAft>
              <a:buSzPts val="1400"/>
              <a:buFont typeface="Arial" panose="020B0604020202020204" pitchFamily="34" charset="0"/>
              <a:buChar char="•"/>
            </a:pPr>
            <a:r>
              <a:rPr lang="de-DE" sz="1200" b="0" i="0" u="none" strike="noStrike" cap="none" dirty="0">
                <a:solidFill>
                  <a:schemeClr val="dk1"/>
                </a:solidFill>
                <a:latin typeface="Calibri"/>
                <a:ea typeface="Calibri"/>
                <a:cs typeface="Calibri"/>
                <a:sym typeface="Calibri"/>
              </a:rPr>
              <a:t>Wird für ein Unternehmen 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-Ausstoß teurer, so werden auch dessen Produkte teurer – etwa Glas. Dadurch entsteht ein Marktnachteil gegenüber Unternehmen, die schon heute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-arm produzieren. </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sz="1200" b="0" i="0" u="none" strike="noStrike" cap="none" dirty="0">
                <a:solidFill>
                  <a:schemeClr val="dk1"/>
                </a:solidFill>
                <a:latin typeface="Calibri"/>
                <a:ea typeface="Calibri"/>
                <a:cs typeface="Calibri"/>
                <a:sym typeface="Calibri"/>
              </a:rPr>
              <a:t>Es wird für die Unternehmen finanziell reizvoll, ihren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-Verbrauch zu reduzieren – also klimafreundlicher zu werden. Unternehmen können ihre Produkte dann wieder zu einem geringeren Preis anbieten. </a:t>
            </a:r>
            <a:endParaRPr dirty="0"/>
          </a:p>
          <a:p>
            <a:pPr marL="0" lvl="0" indent="-457200" algn="l" rtl="0">
              <a:lnSpc>
                <a:spcPct val="100000"/>
              </a:lnSpc>
              <a:spcBef>
                <a:spcPts val="0"/>
              </a:spcBef>
              <a:spcAft>
                <a:spcPts val="0"/>
              </a:spcAft>
              <a:buSzPts val="1400"/>
              <a:buNone/>
            </a:pPr>
            <a:endParaRPr lang="de-DE" sz="1200" b="1" i="0" u="none" strike="noStrike" cap="none" dirty="0">
              <a:solidFill>
                <a:schemeClr val="dk1"/>
              </a:solidFill>
              <a:latin typeface="Calibri"/>
              <a:ea typeface="Calibri"/>
              <a:cs typeface="Calibri"/>
              <a:sym typeface="Calibri"/>
            </a:endParaRPr>
          </a:p>
          <a:p>
            <a:pPr marL="0" lvl="0" indent="-457200" algn="l" rtl="0">
              <a:lnSpc>
                <a:spcPct val="100000"/>
              </a:lnSpc>
              <a:spcBef>
                <a:spcPts val="0"/>
              </a:spcBef>
              <a:spcAft>
                <a:spcPts val="0"/>
              </a:spcAft>
              <a:buSzPts val="1400"/>
              <a:buNone/>
            </a:pPr>
            <a:r>
              <a:rPr lang="de-DE" sz="1200" b="1" i="0" u="none" strike="noStrike" cap="none" dirty="0">
                <a:solidFill>
                  <a:schemeClr val="dk1"/>
                </a:solidFill>
                <a:latin typeface="Calibri"/>
                <a:ea typeface="Calibri"/>
                <a:cs typeface="Calibri"/>
                <a:sym typeface="Calibri"/>
              </a:rPr>
              <a:t>Aufgabe:</a:t>
            </a:r>
          </a:p>
          <a:p>
            <a:pPr marL="0" lvl="0" indent="-4572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Zur Bestimmung der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-Kosten für die in Folie 4 ermittelten THG-Emissions-Einsparungen für die eingesetzte Menge Glas in einem bestimmten Jahrgang multiplizieren Sie den aktuellen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-Preis mit den THG-Emissionen.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sz="1200" b="0" i="0" u="none" strike="noStrike" cap="none" dirty="0">
                <a:solidFill>
                  <a:schemeClr val="dk1"/>
                </a:solidFill>
                <a:latin typeface="Calibri"/>
                <a:ea typeface="Calibri"/>
                <a:cs typeface="Calibri"/>
                <a:sym typeface="Calibri"/>
              </a:rPr>
              <a:t>Für die Beispielrechnung aus 6.1 ergibt sich für das Jahr 2022:</a:t>
            </a:r>
            <a:endParaRPr b="0" dirty="0"/>
          </a:p>
          <a:p>
            <a:pPr marL="171450" lvl="0" indent="-171450" algn="l" rtl="0">
              <a:lnSpc>
                <a:spcPct val="100000"/>
              </a:lnSpc>
              <a:spcBef>
                <a:spcPts val="0"/>
              </a:spcBef>
              <a:spcAft>
                <a:spcPts val="0"/>
              </a:spcAft>
              <a:buSzPts val="1400"/>
              <a:buFont typeface="Arial" panose="020B0604020202020204" pitchFamily="34" charset="0"/>
              <a:buChar char="•"/>
            </a:pPr>
            <a:r>
              <a:rPr lang="de-DE" sz="1200" b="0" i="0" u="none" strike="noStrike" cap="none" dirty="0">
                <a:solidFill>
                  <a:schemeClr val="dk1"/>
                </a:solidFill>
                <a:latin typeface="Calibri"/>
                <a:ea typeface="Calibri"/>
                <a:cs typeface="Calibri"/>
                <a:sym typeface="Calibri"/>
              </a:rPr>
              <a:t>30 €/t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 Äq x 22,25 t CO</a:t>
            </a:r>
            <a:r>
              <a:rPr lang="de-DE" sz="1200" b="0" i="0" u="none" strike="noStrike" cap="none" baseline="-25000" dirty="0">
                <a:solidFill>
                  <a:schemeClr val="dk1"/>
                </a:solidFill>
                <a:latin typeface="Calibri"/>
                <a:ea typeface="Calibri"/>
                <a:cs typeface="Calibri"/>
                <a:sym typeface="Calibri"/>
              </a:rPr>
              <a:t>2</a:t>
            </a:r>
            <a:r>
              <a:rPr lang="de-DE" sz="1200" b="0" i="0" u="none" strike="noStrike" cap="none" dirty="0">
                <a:solidFill>
                  <a:schemeClr val="dk1"/>
                </a:solidFill>
                <a:latin typeface="Calibri"/>
                <a:ea typeface="Calibri"/>
                <a:cs typeface="Calibri"/>
                <a:sym typeface="Calibri"/>
              </a:rPr>
              <a:t> Äq = 667,5 €</a:t>
            </a:r>
            <a:endParaRPr dirty="0"/>
          </a:p>
          <a:p>
            <a:pPr marL="0" lvl="0" indent="-457200" algn="l" rtl="0">
              <a:lnSpc>
                <a:spcPct val="100000"/>
              </a:lnSpc>
              <a:spcBef>
                <a:spcPts val="0"/>
              </a:spcBef>
              <a:spcAft>
                <a:spcPts val="0"/>
              </a:spcAft>
              <a:buSzPts val="1400"/>
              <a:buNone/>
            </a:pPr>
            <a:endParaRPr b="0" dirty="0"/>
          </a:p>
          <a:p>
            <a:pPr marL="0" lvl="0" indent="-457200" algn="l" rtl="0">
              <a:lnSpc>
                <a:spcPct val="100000"/>
              </a:lnSpc>
              <a:spcBef>
                <a:spcPts val="0"/>
              </a:spcBef>
              <a:spcAft>
                <a:spcPts val="0"/>
              </a:spcAft>
              <a:buSzPts val="1400"/>
              <a:buNone/>
            </a:pPr>
            <a:r>
              <a:rPr lang="de-DE" sz="1200" b="0" i="0" u="none" strike="noStrike" cap="none" dirty="0">
                <a:solidFill>
                  <a:schemeClr val="dk1"/>
                </a:solidFill>
                <a:latin typeface="Calibri"/>
                <a:ea typeface="Calibri"/>
                <a:cs typeface="Calibri"/>
                <a:sym typeface="Calibri"/>
              </a:rPr>
              <a:t>Wie oben angeführt, handelt es sich um keine direkte Steuer. Den Anteil für das Glas etwa haben Sie mit dem Einkauf der Glasflaschen bezahlt, ohne dass dieser gesondert ausgewiesen ist.  </a:t>
            </a:r>
            <a:endParaRPr dirty="0"/>
          </a:p>
          <a:p>
            <a:pPr marL="0" marR="0" lvl="0" indent="-457200" algn="l" rtl="0">
              <a:lnSpc>
                <a:spcPct val="100000"/>
              </a:lnSpc>
              <a:spcBef>
                <a:spcPts val="0"/>
              </a:spcBef>
              <a:spcAft>
                <a:spcPts val="0"/>
              </a:spcAft>
              <a:buClr>
                <a:srgbClr val="000000"/>
              </a:buClr>
              <a:buSzPts val="1400"/>
              <a:buFont typeface="Arial"/>
              <a:buNone/>
            </a:pPr>
            <a:endParaRPr dirty="0"/>
          </a:p>
          <a:p>
            <a:pPr marL="0" marR="0" lvl="0" indent="-457200" algn="l" rtl="0">
              <a:lnSpc>
                <a:spcPct val="100000"/>
              </a:lnSpc>
              <a:spcBef>
                <a:spcPts val="0"/>
              </a:spcBef>
              <a:spcAft>
                <a:spcPts val="0"/>
              </a:spcAft>
              <a:buClr>
                <a:srgbClr val="000000"/>
              </a:buClr>
              <a:buSzPts val="1400"/>
              <a:buFont typeface="Arial"/>
              <a:buNone/>
            </a:pPr>
            <a:r>
              <a:rPr lang="de-DE" b="1" dirty="0"/>
              <a:t>Quellen</a:t>
            </a:r>
            <a:r>
              <a:rPr lang="de-DE" dirty="0"/>
              <a:t> </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dirty="0"/>
              <a:t>Die Bundesregierung, </a:t>
            </a:r>
            <a:r>
              <a:rPr lang="de-DE" u="sng" dirty="0">
                <a:solidFill>
                  <a:schemeClr val="hlink"/>
                </a:solidFill>
                <a:hlinkClick r:id="rId3"/>
              </a:rPr>
              <a:t>Anreiz für weniger CO2-Emissionen</a:t>
            </a:r>
            <a:endParaRPr dirty="0"/>
          </a:p>
          <a:p>
            <a:pPr marL="171450" marR="0" lvl="0" indent="-171450" algn="l" rtl="0">
              <a:lnSpc>
                <a:spcPct val="100000"/>
              </a:lnSpc>
              <a:spcBef>
                <a:spcPts val="0"/>
              </a:spcBef>
              <a:spcAft>
                <a:spcPts val="0"/>
              </a:spcAft>
              <a:buSzPts val="1400"/>
              <a:buFont typeface="Arial" panose="020B0604020202020204" pitchFamily="34" charset="0"/>
              <a:buChar char="•"/>
            </a:pPr>
            <a:r>
              <a:rPr lang="de-DE" dirty="0" err="1"/>
              <a:t>WirtschaftsWoche</a:t>
            </a:r>
            <a:r>
              <a:rPr lang="de-DE" dirty="0"/>
              <a:t>, </a:t>
            </a:r>
            <a:r>
              <a:rPr lang="de-DE" u="sng" dirty="0">
                <a:solidFill>
                  <a:schemeClr val="hlink"/>
                </a:solidFill>
                <a:hlinkClick r:id="rId4"/>
              </a:rPr>
              <a:t>CO2-STEUER IN DEUTSCHLAND 2022</a:t>
            </a:r>
            <a:r>
              <a:rPr lang="de-DE" dirty="0"/>
              <a:t>, 30. Mai 2022</a:t>
            </a:r>
            <a:endParaRPr dirty="0"/>
          </a:p>
          <a:p>
            <a:pPr marL="0" marR="0" lvl="0" indent="-457200" algn="l" rtl="0">
              <a:lnSpc>
                <a:spcPct val="100000"/>
              </a:lnSpc>
              <a:spcBef>
                <a:spcPts val="0"/>
              </a:spcBef>
              <a:spcAft>
                <a:spcPts val="0"/>
              </a:spcAft>
              <a:buSzPts val="1400"/>
              <a:buNone/>
            </a:pPr>
            <a:endParaRPr dirty="0"/>
          </a:p>
          <a:p>
            <a:pPr marL="0" marR="0" lvl="0" indent="-457200" algn="l" rtl="0">
              <a:lnSpc>
                <a:spcPct val="100000"/>
              </a:lnSpc>
              <a:spcBef>
                <a:spcPts val="0"/>
              </a:spcBef>
              <a:spcAft>
                <a:spcPts val="0"/>
              </a:spcAft>
              <a:buSzPts val="1400"/>
              <a:buNone/>
            </a:pPr>
            <a:r>
              <a:rPr lang="de-DE" b="1" dirty="0"/>
              <a:t>Bild: </a:t>
            </a:r>
          </a:p>
          <a:p>
            <a:pPr marL="171450" marR="0" lvl="0" indent="-171450" algn="l" rtl="0">
              <a:lnSpc>
                <a:spcPct val="100000"/>
              </a:lnSpc>
              <a:spcBef>
                <a:spcPts val="0"/>
              </a:spcBef>
              <a:spcAft>
                <a:spcPts val="0"/>
              </a:spcAft>
              <a:buSzPts val="1400"/>
              <a:buFont typeface="Arial" panose="020B0604020202020204" pitchFamily="34" charset="0"/>
              <a:buChar char="•"/>
            </a:pPr>
            <a:r>
              <a:rPr lang="de-DE" u="sng" dirty="0">
                <a:solidFill>
                  <a:schemeClr val="hlink"/>
                </a:solidFill>
                <a:hlinkClick r:id="rId5"/>
              </a:rPr>
              <a:t>Carlson Yeung</a:t>
            </a:r>
            <a:r>
              <a:rPr lang="de-DE" dirty="0"/>
              <a:t>, </a:t>
            </a:r>
            <a:r>
              <a:rPr lang="de-DE" dirty="0" err="1"/>
              <a:t>Pixabay</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04" name="Google Shape;204;p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32"/>
        <p:cNvGrpSpPr/>
        <p:nvPr/>
      </p:nvGrpSpPr>
      <p:grpSpPr>
        <a:xfrm>
          <a:off x="0" y="0"/>
          <a:ext cx="0" cy="0"/>
          <a:chOff x="0" y="0"/>
          <a:chExt cx="0" cy="0"/>
        </a:xfrm>
      </p:grpSpPr>
      <p:sp>
        <p:nvSpPr>
          <p:cNvPr id="33" name="Google Shape;33;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4" name="Google Shape;34;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7" name="Google Shape;37;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39" name="Google Shape;39;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0"/>
        <p:cNvGrpSpPr/>
        <p:nvPr/>
      </p:nvGrpSpPr>
      <p:grpSpPr>
        <a:xfrm>
          <a:off x="0" y="0"/>
          <a:ext cx="0" cy="0"/>
          <a:chOff x="0" y="0"/>
          <a:chExt cx="0" cy="0"/>
        </a:xfrm>
      </p:grpSpPr>
      <p:sp>
        <p:nvSpPr>
          <p:cNvPr id="41" name="Google Shape;41;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22"/>
          <p:cNvSpPr>
            <a:spLocks noGrp="1"/>
          </p:cNvSpPr>
          <p:nvPr>
            <p:ph type="pic" idx="2"/>
          </p:nvPr>
        </p:nvSpPr>
        <p:spPr>
          <a:xfrm>
            <a:off x="5400009" y="1367999"/>
            <a:ext cx="6480000" cy="4680000"/>
          </a:xfrm>
          <a:prstGeom prst="rect">
            <a:avLst/>
          </a:prstGeom>
          <a:noFill/>
          <a:ln>
            <a:noFill/>
          </a:ln>
        </p:spPr>
      </p:sp>
      <p:sp>
        <p:nvSpPr>
          <p:cNvPr id="43" name="Google Shape;43;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4" name="Google Shape;44;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7" name="Google Shape;47;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8" name="Google Shape;48;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49"/>
        <p:cNvGrpSpPr/>
        <p:nvPr/>
      </p:nvGrpSpPr>
      <p:grpSpPr>
        <a:xfrm>
          <a:off x="0" y="0"/>
          <a:ext cx="0" cy="0"/>
          <a:chOff x="0" y="0"/>
          <a:chExt cx="0" cy="0"/>
        </a:xfrm>
      </p:grpSpPr>
      <p:sp>
        <p:nvSpPr>
          <p:cNvPr id="50" name="Google Shape;50;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57"/>
        <p:cNvGrpSpPr/>
        <p:nvPr/>
      </p:nvGrpSpPr>
      <p:grpSpPr>
        <a:xfrm>
          <a:off x="0" y="0"/>
          <a:ext cx="0" cy="0"/>
          <a:chOff x="0" y="0"/>
          <a:chExt cx="0" cy="0"/>
        </a:xfrm>
      </p:grpSpPr>
      <p:sp>
        <p:nvSpPr>
          <p:cNvPr id="58" name="Google Shape;58;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5" name="Google Shape;65;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8">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hyperlink" Target="https://www.kenn-dein-limit.de/alkohol-tests/promillerechner/" TargetMode="External"/><Relationship Id="rId7" Type="http://schemas.openxmlformats.org/officeDocument/2006/relationships/hyperlink" Target="https://www.beratung.help/a/promillerechner"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8"/>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000"/>
              <a:buNone/>
            </a:pPr>
            <a:r>
              <a:rPr lang="de-DE" b="1" dirty="0"/>
              <a:t>Weintechnolog*in /</a:t>
            </a:r>
            <a:br>
              <a:rPr lang="de-DE" b="1" dirty="0"/>
            </a:br>
            <a:r>
              <a:rPr lang="de-DE" b="1" dirty="0"/>
              <a:t>Winzer*in</a:t>
            </a:r>
            <a:r>
              <a:rPr lang="de-DE" dirty="0"/>
              <a:t/>
            </a:r>
            <a:br>
              <a:rPr lang="de-DE" dirty="0"/>
            </a:br>
            <a:endParaRPr dirty="0"/>
          </a:p>
        </p:txBody>
      </p:sp>
      <p:sp>
        <p:nvSpPr>
          <p:cNvPr id="72" name="Google Shape;72;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in der Weinwirtschaft</a:t>
            </a:r>
            <a:endParaRPr/>
          </a:p>
        </p:txBody>
      </p:sp>
      <p:sp>
        <p:nvSpPr>
          <p:cNvPr id="73" name="Google Shape;73;p38"/>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a:t>Dirk Klaiber / KBU</a:t>
            </a:r>
            <a:br>
              <a:rPr lang="de-DE"/>
            </a:br>
            <a:r>
              <a:rPr lang="de-DE"/>
              <a:t>Projektagentur BBNE</a:t>
            </a:r>
            <a:endParaRPr/>
          </a:p>
        </p:txBody>
      </p:sp>
      <p:sp>
        <p:nvSpPr>
          <p:cNvPr id="74" name="Google Shape;74;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75" name="Google Shape;75;p38"/>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76" name="Google Shape;76;p38"/>
          <p:cNvPicPr preferRelativeResize="0"/>
          <p:nvPr/>
        </p:nvPicPr>
        <p:blipFill rotWithShape="1">
          <a:blip r:embed="rId5">
            <a:alphaModFix/>
          </a:blip>
          <a:srcRect r="9867"/>
          <a:stretch/>
        </p:blipFill>
        <p:spPr>
          <a:xfrm>
            <a:off x="8922657" y="335710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21" name="Google Shape;221;p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Riesling aus Bag-in-Box?</a:t>
            </a:r>
            <a:endParaRPr/>
          </a:p>
        </p:txBody>
      </p:sp>
      <p:sp>
        <p:nvSpPr>
          <p:cNvPr id="222" name="Google Shape;222;p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23" name="Google Shape;223;p9"/>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224" name="Google Shape;224;p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25" name="Google Shape;225;p9"/>
          <p:cNvSpPr/>
          <p:nvPr/>
        </p:nvSpPr>
        <p:spPr>
          <a:xfrm>
            <a:off x="8292353" y="1568725"/>
            <a:ext cx="3587722" cy="447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dirty="0">
                <a:solidFill>
                  <a:srgbClr val="941651"/>
                </a:solidFill>
                <a:latin typeface="Arial"/>
                <a:ea typeface="Arial"/>
                <a:cs typeface="Arial"/>
                <a:sym typeface="Arial"/>
              </a:rPr>
              <a:t>Entwickeln Sie sensible Argumente für einen Einsatz von Bag-in-Box-</a:t>
            </a:r>
            <a:br>
              <a:rPr lang="de-DE" sz="1600" b="1" i="0" u="none" strike="noStrike" cap="none" dirty="0">
                <a:solidFill>
                  <a:srgbClr val="941651"/>
                </a:solidFill>
                <a:latin typeface="Arial"/>
                <a:ea typeface="Arial"/>
                <a:cs typeface="Arial"/>
                <a:sym typeface="Arial"/>
              </a:rPr>
            </a:br>
            <a:r>
              <a:rPr lang="de-DE" sz="1600" b="1" i="0" u="none" strike="noStrike" cap="none" dirty="0">
                <a:solidFill>
                  <a:srgbClr val="941651"/>
                </a:solidFill>
                <a:latin typeface="Arial"/>
                <a:ea typeface="Arial"/>
                <a:cs typeface="Arial"/>
                <a:sym typeface="Arial"/>
              </a:rPr>
              <a:t>Verpackungen in der Weinwirtschaft:</a:t>
            </a:r>
            <a:endParaRPr sz="1400" b="1" i="0" u="none" strike="noStrike" cap="none" dirty="0">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dirty="0">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dirty="0">
                <a:solidFill>
                  <a:srgbClr val="941651"/>
                </a:solidFill>
                <a:latin typeface="Arial"/>
                <a:ea typeface="Arial"/>
                <a:cs typeface="Arial"/>
                <a:sym typeface="Arial"/>
              </a:rPr>
              <a:t>Wo ist die Verwendung von Bag-in-Box denkbar?</a:t>
            </a:r>
            <a:endParaRPr sz="14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dirty="0">
                <a:solidFill>
                  <a:srgbClr val="941651"/>
                </a:solidFill>
                <a:latin typeface="Arial"/>
                <a:ea typeface="Arial"/>
                <a:cs typeface="Arial"/>
                <a:sym typeface="Arial"/>
              </a:rPr>
              <a:t>Wer nutzt Bag-in-Box schon heute – national / international?</a:t>
            </a:r>
          </a:p>
          <a:p>
            <a:pPr marL="171450" marR="0" lvl="0" indent="-171450" algn="l" rtl="0">
              <a:lnSpc>
                <a:spcPct val="100000"/>
              </a:lnSpc>
              <a:spcBef>
                <a:spcPts val="0"/>
              </a:spcBef>
              <a:spcAft>
                <a:spcPts val="0"/>
              </a:spcAft>
              <a:buClr>
                <a:srgbClr val="000000"/>
              </a:buClr>
              <a:buSzPts val="1100"/>
              <a:buFont typeface="Arial"/>
              <a:buChar char="•"/>
            </a:pPr>
            <a:r>
              <a:rPr lang="de-DE" sz="1600" dirty="0">
                <a:solidFill>
                  <a:srgbClr val="941651"/>
                </a:solidFill>
              </a:rPr>
              <a:t>Welche Beratungsargumente sind zur Überzeugung denkbar für Kund*innen und Geschäftspartner*innen</a:t>
            </a:r>
            <a:r>
              <a:rPr lang="de-DE" sz="1600" b="0" i="0" u="none" strike="noStrike" cap="none" dirty="0">
                <a:solidFill>
                  <a:srgbClr val="941651"/>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226" name="Google Shape;226;p9"/>
          <p:cNvPicPr preferRelativeResize="0"/>
          <p:nvPr/>
        </p:nvPicPr>
        <p:blipFill rotWithShape="1">
          <a:blip r:embed="rId3">
            <a:alphaModFix/>
          </a:blip>
          <a:srcRect/>
          <a:stretch/>
        </p:blipFill>
        <p:spPr>
          <a:xfrm>
            <a:off x="309692" y="3274495"/>
            <a:ext cx="1499654" cy="2567310"/>
          </a:xfrm>
          <a:prstGeom prst="rect">
            <a:avLst/>
          </a:prstGeom>
          <a:noFill/>
          <a:ln>
            <a:noFill/>
          </a:ln>
        </p:spPr>
      </p:pic>
      <p:pic>
        <p:nvPicPr>
          <p:cNvPr id="227" name="Google Shape;227;p9"/>
          <p:cNvPicPr preferRelativeResize="0"/>
          <p:nvPr/>
        </p:nvPicPr>
        <p:blipFill rotWithShape="1">
          <a:blip r:embed="rId4">
            <a:alphaModFix/>
          </a:blip>
          <a:srcRect/>
          <a:stretch/>
        </p:blipFill>
        <p:spPr>
          <a:xfrm>
            <a:off x="5893953" y="1789295"/>
            <a:ext cx="1763955" cy="4253630"/>
          </a:xfrm>
          <a:prstGeom prst="rect">
            <a:avLst/>
          </a:prstGeom>
          <a:noFill/>
          <a:ln>
            <a:noFill/>
          </a:ln>
        </p:spPr>
      </p:pic>
      <p:sp>
        <p:nvSpPr>
          <p:cNvPr id="228" name="Google Shape;228;p9"/>
          <p:cNvSpPr/>
          <p:nvPr/>
        </p:nvSpPr>
        <p:spPr>
          <a:xfrm>
            <a:off x="1781052" y="1450046"/>
            <a:ext cx="2641541" cy="2567311"/>
          </a:xfrm>
          <a:prstGeom prst="wedgeEllipseCallout">
            <a:avLst>
              <a:gd name="adj1" fmla="val -20833"/>
              <a:gd name="adj2" fmla="val 62500"/>
            </a:avLst>
          </a:prstGeom>
          <a:solidFill>
            <a:schemeClr val="lt1"/>
          </a:solidFill>
          <a:ln w="25400" cap="flat" cmpd="sng">
            <a:solidFill>
              <a:srgbClr val="34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Arial"/>
                <a:ea typeface="Arial"/>
                <a:cs typeface="Arial"/>
                <a:sym typeface="Arial"/>
              </a:rPr>
              <a:t>Wein aus dem Plastikschlauch?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Arial"/>
                <a:ea typeface="Arial"/>
                <a:cs typeface="Arial"/>
                <a:sym typeface="Arial"/>
              </a:rPr>
              <a:t>Zu einem guten Wein gehört eine Flasche, die gut und schwer in der Hand liegt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Arial"/>
                <a:ea typeface="Arial"/>
                <a:cs typeface="Arial"/>
                <a:sym typeface="Arial"/>
              </a:rPr>
              <a:t>und der Plopp des Korkens!</a:t>
            </a:r>
            <a:endParaRPr sz="1400" b="0" i="0" u="none" strike="noStrike" cap="none">
              <a:solidFill>
                <a:srgbClr val="000000"/>
              </a:solidFill>
              <a:latin typeface="Arial"/>
              <a:ea typeface="Arial"/>
              <a:cs typeface="Arial"/>
              <a:sym typeface="Arial"/>
            </a:endParaRPr>
          </a:p>
        </p:txBody>
      </p:sp>
      <p:sp>
        <p:nvSpPr>
          <p:cNvPr id="229" name="Google Shape;229;p9"/>
          <p:cNvSpPr/>
          <p:nvPr/>
        </p:nvSpPr>
        <p:spPr>
          <a:xfrm rot="-8100000">
            <a:off x="3611148" y="3334299"/>
            <a:ext cx="2533989" cy="2533942"/>
          </a:xfrm>
          <a:prstGeom prst="wedgeEllipseCallout">
            <a:avLst>
              <a:gd name="adj1" fmla="val -20833"/>
              <a:gd name="adj2" fmla="val 62500"/>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0" name="Google Shape;230;p9"/>
          <p:cNvSpPr txBox="1"/>
          <p:nvPr/>
        </p:nvSpPr>
        <p:spPr>
          <a:xfrm>
            <a:off x="3884244" y="3915975"/>
            <a:ext cx="1995029"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dirty="0">
                <a:solidFill>
                  <a:schemeClr val="dk2"/>
                </a:solidFill>
                <a:latin typeface="Arial"/>
                <a:ea typeface="Arial"/>
                <a:cs typeface="Arial"/>
                <a:sym typeface="Arial"/>
              </a:rPr>
              <a:t>Hast du schon einmal in Schweden Wein gekauft? Da ist es ganz natürlich, dass das Klima das Füllgebinde mitbestimmt!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37" name="Google Shape;237;p1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DGE-Richtwerte zum Alkoholkonsum</a:t>
            </a:r>
            <a:endParaRPr/>
          </a:p>
        </p:txBody>
      </p:sp>
      <p:sp>
        <p:nvSpPr>
          <p:cNvPr id="238" name="Google Shape;238;p10"/>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39" name="Google Shape;239;p10"/>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240" name="Google Shape;240;p10"/>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41" name="Google Shape;241;p10"/>
          <p:cNvSpPr/>
          <p:nvPr/>
        </p:nvSpPr>
        <p:spPr>
          <a:xfrm>
            <a:off x="6760723" y="1498060"/>
            <a:ext cx="5119277" cy="448445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Sie führen eine Verkostung durch. Doch wie soll diese ablaufen, wenn sich die Gäste an die DGE-Richtlinie halten?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Denken Sie zunächst an das offensichtliche: alkoholfreie “Weine”!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1" u="none" strike="noStrike" cap="none">
                <a:solidFill>
                  <a:srgbClr val="941651"/>
                </a:solidFill>
                <a:latin typeface="Arial"/>
                <a:ea typeface="Arial"/>
                <a:cs typeface="Arial"/>
                <a:sym typeface="Arial"/>
              </a:rPr>
              <a:t>Die haben Sie nicht im Portfolio?</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Dann wird es höchste Zeit darüber nachzudenken… Das Trinkverhalten ändert sich. Alkoholfreies Bier hat einen Marktanteil von 10 %, Sekt von 5 % und Wein ist (noch) weit abgeschlagen bei einem Prozent.</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Wichtig ist aber in erster Linie, dass Sie für das nachhaltige Thema Alkohol sensibilisiert sind. Denn als Produzenten tragen Sie eine Mitverwantwortung – speziell auch der Jugend gegenüber!</a:t>
            </a:r>
            <a:endParaRPr sz="1400" b="0" i="0" u="none" strike="noStrike" cap="none">
              <a:solidFill>
                <a:srgbClr val="000000"/>
              </a:solidFill>
              <a:latin typeface="Arial"/>
              <a:ea typeface="Arial"/>
              <a:cs typeface="Arial"/>
              <a:sym typeface="Arial"/>
            </a:endParaRPr>
          </a:p>
        </p:txBody>
      </p:sp>
      <p:pic>
        <p:nvPicPr>
          <p:cNvPr id="242" name="Google Shape;242;p10"/>
          <p:cNvPicPr preferRelativeResize="0"/>
          <p:nvPr/>
        </p:nvPicPr>
        <p:blipFill rotWithShape="1">
          <a:blip r:embed="rId3">
            <a:alphaModFix/>
          </a:blip>
          <a:srcRect/>
          <a:stretch/>
        </p:blipFill>
        <p:spPr>
          <a:xfrm>
            <a:off x="1892683" y="1686767"/>
            <a:ext cx="2897654" cy="4567730"/>
          </a:xfrm>
          <a:prstGeom prst="rect">
            <a:avLst/>
          </a:prstGeom>
          <a:noFill/>
          <a:ln>
            <a:noFill/>
          </a:ln>
        </p:spPr>
      </p:pic>
      <p:pic>
        <p:nvPicPr>
          <p:cNvPr id="243" name="Google Shape;243;p10"/>
          <p:cNvPicPr preferRelativeResize="0"/>
          <p:nvPr/>
        </p:nvPicPr>
        <p:blipFill rotWithShape="1">
          <a:blip r:embed="rId4">
            <a:alphaModFix/>
          </a:blip>
          <a:srcRect/>
          <a:stretch/>
        </p:blipFill>
        <p:spPr>
          <a:xfrm>
            <a:off x="1336055" y="2602033"/>
            <a:ext cx="316960" cy="615275"/>
          </a:xfrm>
          <a:prstGeom prst="rect">
            <a:avLst/>
          </a:prstGeom>
          <a:noFill/>
          <a:ln>
            <a:noFill/>
          </a:ln>
        </p:spPr>
      </p:pic>
      <p:sp>
        <p:nvSpPr>
          <p:cNvPr id="244" name="Google Shape;244;p10"/>
          <p:cNvSpPr txBox="1"/>
          <p:nvPr/>
        </p:nvSpPr>
        <p:spPr>
          <a:xfrm>
            <a:off x="324936" y="1873370"/>
            <a:ext cx="164005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20 g/Tag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a:t>
            </a:r>
            <a:r>
              <a:rPr lang="de-DE" sz="1400" b="0" i="0" u="none" strike="noStrike" cap="none">
                <a:solidFill>
                  <a:srgbClr val="000000"/>
                </a:solidFill>
                <a:latin typeface="Arial"/>
                <a:ea typeface="Arial"/>
                <a:cs typeface="Arial"/>
                <a:sym typeface="Arial"/>
              </a:rPr>
              <a:t> 2 Achtel Wein</a:t>
            </a:r>
            <a:endParaRPr sz="1400" b="0" i="0" u="none" strike="noStrike" cap="none">
              <a:solidFill>
                <a:srgbClr val="000000"/>
              </a:solidFill>
              <a:latin typeface="Arial"/>
              <a:ea typeface="Arial"/>
              <a:cs typeface="Arial"/>
              <a:sym typeface="Arial"/>
            </a:endParaRPr>
          </a:p>
        </p:txBody>
      </p:sp>
      <p:sp>
        <p:nvSpPr>
          <p:cNvPr id="245" name="Google Shape;245;p10"/>
          <p:cNvSpPr txBox="1"/>
          <p:nvPr/>
        </p:nvSpPr>
        <p:spPr>
          <a:xfrm>
            <a:off x="4770476" y="1873370"/>
            <a:ext cx="164005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10 g/Tag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a:t>
            </a:r>
            <a:r>
              <a:rPr lang="de-DE" sz="1400" b="0" i="0" u="none" strike="noStrike" cap="none">
                <a:solidFill>
                  <a:srgbClr val="000000"/>
                </a:solidFill>
                <a:latin typeface="Arial"/>
                <a:ea typeface="Arial"/>
                <a:cs typeface="Arial"/>
                <a:sym typeface="Arial"/>
              </a:rPr>
              <a:t> 1 Achtel Wein</a:t>
            </a:r>
            <a:endParaRPr sz="1400" b="0" i="0" u="none" strike="noStrike" cap="none">
              <a:solidFill>
                <a:srgbClr val="000000"/>
              </a:solidFill>
              <a:latin typeface="Arial"/>
              <a:ea typeface="Arial"/>
              <a:cs typeface="Arial"/>
              <a:sym typeface="Arial"/>
            </a:endParaRPr>
          </a:p>
        </p:txBody>
      </p:sp>
      <p:pic>
        <p:nvPicPr>
          <p:cNvPr id="246" name="Google Shape;246;p10"/>
          <p:cNvPicPr preferRelativeResize="0"/>
          <p:nvPr/>
        </p:nvPicPr>
        <p:blipFill rotWithShape="1">
          <a:blip r:embed="rId4">
            <a:alphaModFix/>
          </a:blip>
          <a:srcRect/>
          <a:stretch/>
        </p:blipFill>
        <p:spPr>
          <a:xfrm>
            <a:off x="1005315" y="2602033"/>
            <a:ext cx="316960" cy="615275"/>
          </a:xfrm>
          <a:prstGeom prst="rect">
            <a:avLst/>
          </a:prstGeom>
          <a:noFill/>
          <a:ln>
            <a:noFill/>
          </a:ln>
        </p:spPr>
      </p:pic>
      <p:pic>
        <p:nvPicPr>
          <p:cNvPr id="247" name="Google Shape;247;p10"/>
          <p:cNvPicPr preferRelativeResize="0"/>
          <p:nvPr/>
        </p:nvPicPr>
        <p:blipFill rotWithShape="1">
          <a:blip r:embed="rId4">
            <a:alphaModFix/>
          </a:blip>
          <a:srcRect/>
          <a:stretch/>
        </p:blipFill>
        <p:spPr>
          <a:xfrm>
            <a:off x="4828285" y="2602033"/>
            <a:ext cx="316960" cy="615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54" name="Google Shape;254;p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2500"/>
              <a:buNone/>
            </a:pPr>
            <a:r>
              <a:rPr lang="de-DE"/>
              <a:t>Nachhaltigkeit in der Weinwirtschaft:</a:t>
            </a:r>
            <a:br>
              <a:rPr lang="de-DE"/>
            </a:br>
            <a:r>
              <a:rPr lang="de-DE"/>
              <a:t>Bedeutung des Alkoholkonsums bei jungen Menschen</a:t>
            </a:r>
            <a:endParaRPr/>
          </a:p>
        </p:txBody>
      </p:sp>
      <p:sp>
        <p:nvSpPr>
          <p:cNvPr id="255" name="Google Shape;255;p1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56" name="Google Shape;256;p1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257" name="Google Shape;257;p1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58" name="Google Shape;258;p11"/>
          <p:cNvSpPr/>
          <p:nvPr/>
        </p:nvSpPr>
        <p:spPr>
          <a:xfrm>
            <a:off x="8035047" y="1498060"/>
            <a:ext cx="3844953" cy="4484451"/>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941651"/>
                </a:solidFill>
                <a:latin typeface="Arial"/>
                <a:ea typeface="Arial"/>
                <a:cs typeface="Arial"/>
                <a:sym typeface="Arial"/>
              </a:rPr>
              <a:t>Erstellen Sie in Kleingruppen:</a:t>
            </a:r>
            <a:r>
              <a:rPr lang="de-DE" sz="1600" b="0" i="0" u="none" strike="noStrike" cap="none">
                <a:solidFill>
                  <a:srgbClr val="941651"/>
                </a:solidFill>
                <a:latin typeface="Arial"/>
                <a:ea typeface="Arial"/>
                <a:cs typeface="Arial"/>
                <a:sym typeface="Arial"/>
              </a:rPr>
              <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einen Fragenkatalog mit 15 Fragen. Beginnen Sie mit der Recherche von Wissenswertem rund um das Thema Alkohol. Geben Sie zu jeder Frage drei Antwortmöglichkeiten.</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15 Aussagen zum eigenen Umgang und dem Umgang Ihres Umfelds (Familie, Freunde, Verein, Peer Group) mit Alkohol. Formulieren Sie die Fragen so, dass als Antwortmöglichkeiten ja oder nein passen.</a:t>
            </a:r>
            <a:endParaRPr sz="1400" b="0" i="0" u="none" strike="noStrike" cap="none">
              <a:solidFill>
                <a:srgbClr val="000000"/>
              </a:solidFill>
              <a:latin typeface="Arial"/>
              <a:ea typeface="Arial"/>
              <a:cs typeface="Arial"/>
              <a:sym typeface="Arial"/>
            </a:endParaRPr>
          </a:p>
        </p:txBody>
      </p:sp>
      <p:sp>
        <p:nvSpPr>
          <p:cNvPr id="259" name="Google Shape;259;p11"/>
          <p:cNvSpPr txBox="1"/>
          <p:nvPr/>
        </p:nvSpPr>
        <p:spPr>
          <a:xfrm>
            <a:off x="2278905" y="1482396"/>
            <a:ext cx="2136000" cy="4402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Beispielfragen </a:t>
            </a:r>
            <a:br>
              <a:rPr lang="de-DE" sz="1400" b="1" i="0" u="none" strike="noStrike" cap="none">
                <a:solidFill>
                  <a:srgbClr val="000000"/>
                </a:solidFill>
                <a:latin typeface="Arial"/>
                <a:ea typeface="Arial"/>
                <a:cs typeface="Arial"/>
                <a:sym typeface="Arial"/>
              </a:rPr>
            </a:br>
            <a:r>
              <a:rPr lang="de-DE" sz="1400" b="1" i="0" u="none" strike="noStrike" cap="none">
                <a:solidFill>
                  <a:srgbClr val="000000"/>
                </a:solidFill>
                <a:latin typeface="Arial"/>
                <a:ea typeface="Arial"/>
                <a:cs typeface="Arial"/>
                <a:sym typeface="Arial"/>
              </a:rPr>
              <a:t>Wissenswertes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Was ist binge drinking?</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Wie viele Stücke Würfelzucker enthält ein durchschnittlicher Alkopop?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Für welche Krebsart wird erhöhter Alkoholkonsum besonders oft verantwortlich gemacht?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Wie oft ist Alkohol im Spiel, wenn Menschen aggressiv aus der Rolle fallen?</a:t>
            </a:r>
            <a:endParaRPr sz="1400" b="0" i="0" u="none" strike="noStrike" cap="none">
              <a:solidFill>
                <a:srgbClr val="000000"/>
              </a:solidFill>
              <a:latin typeface="Arial"/>
              <a:ea typeface="Arial"/>
              <a:cs typeface="Arial"/>
              <a:sym typeface="Arial"/>
            </a:endParaRPr>
          </a:p>
        </p:txBody>
      </p:sp>
      <p:pic>
        <p:nvPicPr>
          <p:cNvPr id="260" name="Google Shape;260;p11"/>
          <p:cNvPicPr preferRelativeResize="0"/>
          <p:nvPr/>
        </p:nvPicPr>
        <p:blipFill rotWithShape="1">
          <a:blip r:embed="rId3">
            <a:alphaModFix/>
          </a:blip>
          <a:srcRect/>
          <a:stretch/>
        </p:blipFill>
        <p:spPr>
          <a:xfrm>
            <a:off x="6669273" y="2686432"/>
            <a:ext cx="1585166" cy="3170333"/>
          </a:xfrm>
          <a:prstGeom prst="rect">
            <a:avLst/>
          </a:prstGeom>
          <a:noFill/>
          <a:ln>
            <a:noFill/>
          </a:ln>
        </p:spPr>
      </p:pic>
      <p:pic>
        <p:nvPicPr>
          <p:cNvPr id="261" name="Google Shape;261;p11"/>
          <p:cNvPicPr preferRelativeResize="0"/>
          <p:nvPr/>
        </p:nvPicPr>
        <p:blipFill rotWithShape="1">
          <a:blip r:embed="rId4">
            <a:alphaModFix/>
          </a:blip>
          <a:srcRect/>
          <a:stretch/>
        </p:blipFill>
        <p:spPr>
          <a:xfrm>
            <a:off x="133121" y="2674718"/>
            <a:ext cx="2281486" cy="3570051"/>
          </a:xfrm>
          <a:prstGeom prst="rect">
            <a:avLst/>
          </a:prstGeom>
          <a:noFill/>
          <a:ln>
            <a:noFill/>
          </a:ln>
        </p:spPr>
      </p:pic>
      <p:sp>
        <p:nvSpPr>
          <p:cNvPr id="262" name="Google Shape;262;p11"/>
          <p:cNvSpPr txBox="1"/>
          <p:nvPr/>
        </p:nvSpPr>
        <p:spPr>
          <a:xfrm>
            <a:off x="4928096" y="1482396"/>
            <a:ext cx="1897058" cy="44012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Beispielaussagen  </a:t>
            </a:r>
            <a:br>
              <a:rPr lang="de-DE" sz="1400" b="1" i="0" u="none" strike="noStrike" cap="none">
                <a:solidFill>
                  <a:srgbClr val="000000"/>
                </a:solidFill>
                <a:latin typeface="Arial"/>
                <a:ea typeface="Arial"/>
                <a:cs typeface="Arial"/>
                <a:sym typeface="Arial"/>
              </a:rPr>
            </a:br>
            <a:r>
              <a:rPr lang="de-DE" sz="1400" b="1" i="0" u="none" strike="noStrike" cap="none">
                <a:solidFill>
                  <a:srgbClr val="000000"/>
                </a:solidFill>
                <a:latin typeface="Arial"/>
                <a:ea typeface="Arial"/>
                <a:cs typeface="Arial"/>
                <a:sym typeface="Arial"/>
              </a:rPr>
              <a:t>Selbstcheck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Ich trinke Alkohol, auch wenn ich alleine bin.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In meiner Peer Group wird oft und viel Alkohol getrunken.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Alkohol macht mich selbstbewusster und kontaktfreudiger.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400" b="0" i="0" u="none" strike="noStrike" cap="none">
                <a:solidFill>
                  <a:srgbClr val="000000"/>
                </a:solidFill>
                <a:latin typeface="Arial"/>
                <a:ea typeface="Arial"/>
                <a:cs typeface="Arial"/>
                <a:sym typeface="Arial"/>
              </a:rPr>
              <a:t>Ich hatte mindestens einmal einen Filmriss nach dem Trinken.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11" name="Google Shape;211;p1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Verschiedene Promillerechner</a:t>
            </a:r>
            <a:endParaRPr dirty="0"/>
          </a:p>
        </p:txBody>
      </p:sp>
      <p:sp>
        <p:nvSpPr>
          <p:cNvPr id="212" name="Google Shape;212;p1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13" name="Google Shape;213;p1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BZgA</a:t>
            </a:r>
            <a:endParaRPr/>
          </a:p>
        </p:txBody>
      </p:sp>
      <p:sp>
        <p:nvSpPr>
          <p:cNvPr id="214" name="Google Shape;214;p18"/>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215" name="Google Shape;215;p18"/>
          <p:cNvSpPr/>
          <p:nvPr/>
        </p:nvSpPr>
        <p:spPr>
          <a:xfrm>
            <a:off x="7585166" y="1541335"/>
            <a:ext cx="4294834" cy="446599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ct val="90000"/>
              <a:buFont typeface="Arial"/>
              <a:buAutoNum type="arabicPeriod"/>
            </a:pPr>
            <a:r>
              <a:rPr lang="de-DE" sz="2400" b="0" i="0" u="none" strike="noStrike" cap="none" dirty="0">
                <a:solidFill>
                  <a:srgbClr val="941651"/>
                </a:solidFill>
                <a:latin typeface="Arial"/>
                <a:ea typeface="Arial"/>
                <a:cs typeface="Arial"/>
                <a:sym typeface="Arial"/>
              </a:rPr>
              <a:t>Setzen Sie sich mit Promillerechnern auseinander. </a:t>
            </a:r>
          </a:p>
          <a:p>
            <a:pPr marL="171450" marR="0" lvl="0" indent="-171450" algn="l" rtl="0">
              <a:lnSpc>
                <a:spcPct val="100000"/>
              </a:lnSpc>
              <a:spcBef>
                <a:spcPts val="0"/>
              </a:spcBef>
              <a:spcAft>
                <a:spcPts val="0"/>
              </a:spcAft>
              <a:buClr>
                <a:srgbClr val="000000"/>
              </a:buClr>
              <a:buSzPct val="90000"/>
              <a:buFont typeface="Arial"/>
              <a:buAutoNum type="arabicPeriod"/>
            </a:pPr>
            <a:r>
              <a:rPr lang="de-DE" sz="2400" b="0" i="0" u="none" strike="noStrike" cap="none" dirty="0">
                <a:solidFill>
                  <a:srgbClr val="941651"/>
                </a:solidFill>
                <a:latin typeface="Arial"/>
                <a:ea typeface="Arial"/>
                <a:cs typeface="Arial"/>
                <a:sym typeface="Arial"/>
              </a:rPr>
              <a:t>Spielen Sie verschiedene Szenarien durch. </a:t>
            </a:r>
            <a:endParaRPr sz="2400" dirty="0">
              <a:solidFill>
                <a:srgbClr val="941651"/>
              </a:solidFill>
            </a:endParaRPr>
          </a:p>
          <a:p>
            <a:pPr marL="171450" marR="0" lvl="0" indent="-171450" algn="l" rtl="0">
              <a:lnSpc>
                <a:spcPct val="100000"/>
              </a:lnSpc>
              <a:spcBef>
                <a:spcPts val="0"/>
              </a:spcBef>
              <a:spcAft>
                <a:spcPts val="0"/>
              </a:spcAft>
              <a:buClr>
                <a:srgbClr val="000000"/>
              </a:buClr>
              <a:buSzPct val="90000"/>
              <a:buFont typeface="Arial"/>
              <a:buAutoNum type="arabicPeriod"/>
            </a:pPr>
            <a:r>
              <a:rPr lang="de-DE" sz="2400" b="0" i="0" u="none" strike="noStrike" cap="none" dirty="0">
                <a:solidFill>
                  <a:srgbClr val="941651"/>
                </a:solidFill>
                <a:latin typeface="Arial"/>
                <a:ea typeface="Arial"/>
                <a:cs typeface="Arial"/>
                <a:sym typeface="Arial"/>
              </a:rPr>
              <a:t>Stellen Sie Ihrer Klasse verschiedene Promillerechner und ihre Funktionen vor.</a:t>
            </a:r>
            <a:endParaRPr sz="2000" b="0" i="0" u="none" strike="noStrike" cap="none" dirty="0">
              <a:solidFill>
                <a:srgbClr val="000000"/>
              </a:solidFill>
              <a:latin typeface="Arial"/>
              <a:ea typeface="Arial"/>
              <a:cs typeface="Arial"/>
              <a:sym typeface="Arial"/>
            </a:endParaRPr>
          </a:p>
        </p:txBody>
      </p:sp>
      <p:pic>
        <p:nvPicPr>
          <p:cNvPr id="216" name="Google Shape;216;p18"/>
          <p:cNvPicPr preferRelativeResize="0"/>
          <p:nvPr/>
        </p:nvPicPr>
        <p:blipFill rotWithShape="1">
          <a:blip r:embed="rId3">
            <a:alphaModFix/>
          </a:blip>
          <a:srcRect/>
          <a:stretch/>
        </p:blipFill>
        <p:spPr>
          <a:xfrm>
            <a:off x="447550" y="1486188"/>
            <a:ext cx="3136660" cy="4465990"/>
          </a:xfrm>
          <a:prstGeom prst="rect">
            <a:avLst/>
          </a:prstGeom>
          <a:noFill/>
          <a:ln>
            <a:noFill/>
          </a:ln>
        </p:spPr>
      </p:pic>
      <p:pic>
        <p:nvPicPr>
          <p:cNvPr id="217" name="Google Shape;217;p18"/>
          <p:cNvPicPr preferRelativeResize="0"/>
          <p:nvPr/>
        </p:nvPicPr>
        <p:blipFill rotWithShape="1">
          <a:blip r:embed="rId4">
            <a:alphaModFix/>
          </a:blip>
          <a:srcRect/>
          <a:stretch/>
        </p:blipFill>
        <p:spPr>
          <a:xfrm>
            <a:off x="757566" y="3774330"/>
            <a:ext cx="165370" cy="321013"/>
          </a:xfrm>
          <a:prstGeom prst="rect">
            <a:avLst/>
          </a:prstGeom>
          <a:noFill/>
          <a:ln>
            <a:noFill/>
          </a:ln>
        </p:spPr>
      </p:pic>
      <p:pic>
        <p:nvPicPr>
          <p:cNvPr id="218" name="Google Shape;218;p18"/>
          <p:cNvPicPr preferRelativeResize="0"/>
          <p:nvPr/>
        </p:nvPicPr>
        <p:blipFill rotWithShape="1">
          <a:blip r:embed="rId4">
            <a:alphaModFix/>
          </a:blip>
          <a:srcRect/>
          <a:stretch/>
        </p:blipFill>
        <p:spPr>
          <a:xfrm>
            <a:off x="1408791" y="3774330"/>
            <a:ext cx="165370" cy="321013"/>
          </a:xfrm>
          <a:prstGeom prst="rect">
            <a:avLst/>
          </a:prstGeom>
          <a:noFill/>
          <a:ln>
            <a:noFill/>
          </a:ln>
        </p:spPr>
      </p:pic>
      <p:pic>
        <p:nvPicPr>
          <p:cNvPr id="219" name="Google Shape;219;p18"/>
          <p:cNvPicPr preferRelativeResize="0"/>
          <p:nvPr/>
        </p:nvPicPr>
        <p:blipFill rotWithShape="1">
          <a:blip r:embed="rId4">
            <a:alphaModFix/>
          </a:blip>
          <a:srcRect/>
          <a:stretch/>
        </p:blipFill>
        <p:spPr>
          <a:xfrm>
            <a:off x="1554706" y="3774330"/>
            <a:ext cx="165370" cy="321013"/>
          </a:xfrm>
          <a:prstGeom prst="rect">
            <a:avLst/>
          </a:prstGeom>
          <a:noFill/>
          <a:ln>
            <a:noFill/>
          </a:ln>
        </p:spPr>
      </p:pic>
      <p:pic>
        <p:nvPicPr>
          <p:cNvPr id="220" name="Google Shape;220;p18"/>
          <p:cNvPicPr preferRelativeResize="0"/>
          <p:nvPr/>
        </p:nvPicPr>
        <p:blipFill rotWithShape="1">
          <a:blip r:embed="rId4">
            <a:alphaModFix/>
          </a:blip>
          <a:srcRect/>
          <a:stretch/>
        </p:blipFill>
        <p:spPr>
          <a:xfrm>
            <a:off x="2070271" y="3774330"/>
            <a:ext cx="165370" cy="321013"/>
          </a:xfrm>
          <a:prstGeom prst="rect">
            <a:avLst/>
          </a:prstGeom>
          <a:noFill/>
          <a:ln>
            <a:noFill/>
          </a:ln>
        </p:spPr>
      </p:pic>
      <p:pic>
        <p:nvPicPr>
          <p:cNvPr id="221" name="Google Shape;221;p18"/>
          <p:cNvPicPr preferRelativeResize="0"/>
          <p:nvPr/>
        </p:nvPicPr>
        <p:blipFill rotWithShape="1">
          <a:blip r:embed="rId4">
            <a:alphaModFix/>
          </a:blip>
          <a:srcRect/>
          <a:stretch/>
        </p:blipFill>
        <p:spPr>
          <a:xfrm>
            <a:off x="2216186" y="3774330"/>
            <a:ext cx="165370" cy="321013"/>
          </a:xfrm>
          <a:prstGeom prst="rect">
            <a:avLst/>
          </a:prstGeom>
          <a:noFill/>
          <a:ln>
            <a:noFill/>
          </a:ln>
        </p:spPr>
      </p:pic>
      <p:pic>
        <p:nvPicPr>
          <p:cNvPr id="222" name="Google Shape;222;p18"/>
          <p:cNvPicPr preferRelativeResize="0"/>
          <p:nvPr/>
        </p:nvPicPr>
        <p:blipFill rotWithShape="1">
          <a:blip r:embed="rId4">
            <a:alphaModFix/>
          </a:blip>
          <a:srcRect/>
          <a:stretch/>
        </p:blipFill>
        <p:spPr>
          <a:xfrm>
            <a:off x="2371828" y="3774330"/>
            <a:ext cx="165370" cy="321013"/>
          </a:xfrm>
          <a:prstGeom prst="rect">
            <a:avLst/>
          </a:prstGeom>
          <a:noFill/>
          <a:ln>
            <a:noFill/>
          </a:ln>
        </p:spPr>
      </p:pic>
      <p:pic>
        <p:nvPicPr>
          <p:cNvPr id="223" name="Google Shape;223;p18"/>
          <p:cNvPicPr preferRelativeResize="0"/>
          <p:nvPr/>
        </p:nvPicPr>
        <p:blipFill rotWithShape="1">
          <a:blip r:embed="rId5">
            <a:alphaModFix/>
          </a:blip>
          <a:srcRect/>
          <a:stretch/>
        </p:blipFill>
        <p:spPr>
          <a:xfrm>
            <a:off x="757566" y="4234434"/>
            <a:ext cx="94395" cy="321013"/>
          </a:xfrm>
          <a:prstGeom prst="rect">
            <a:avLst/>
          </a:prstGeom>
          <a:noFill/>
          <a:ln>
            <a:noFill/>
          </a:ln>
        </p:spPr>
      </p:pic>
      <p:pic>
        <p:nvPicPr>
          <p:cNvPr id="224" name="Google Shape;224;p18"/>
          <p:cNvPicPr preferRelativeResize="0"/>
          <p:nvPr/>
        </p:nvPicPr>
        <p:blipFill rotWithShape="1">
          <a:blip r:embed="rId5">
            <a:alphaModFix/>
          </a:blip>
          <a:srcRect/>
          <a:stretch/>
        </p:blipFill>
        <p:spPr>
          <a:xfrm>
            <a:off x="1419047" y="4234434"/>
            <a:ext cx="94395" cy="321013"/>
          </a:xfrm>
          <a:prstGeom prst="rect">
            <a:avLst/>
          </a:prstGeom>
          <a:noFill/>
          <a:ln>
            <a:noFill/>
          </a:ln>
        </p:spPr>
      </p:pic>
      <p:pic>
        <p:nvPicPr>
          <p:cNvPr id="225" name="Google Shape;225;p18"/>
          <p:cNvPicPr preferRelativeResize="0"/>
          <p:nvPr/>
        </p:nvPicPr>
        <p:blipFill rotWithShape="1">
          <a:blip r:embed="rId5">
            <a:alphaModFix/>
          </a:blip>
          <a:srcRect/>
          <a:stretch/>
        </p:blipFill>
        <p:spPr>
          <a:xfrm>
            <a:off x="1535779" y="4234434"/>
            <a:ext cx="94395" cy="321013"/>
          </a:xfrm>
          <a:prstGeom prst="rect">
            <a:avLst/>
          </a:prstGeom>
          <a:noFill/>
          <a:ln>
            <a:noFill/>
          </a:ln>
        </p:spPr>
      </p:pic>
      <p:pic>
        <p:nvPicPr>
          <p:cNvPr id="226" name="Google Shape;226;p18"/>
          <p:cNvPicPr preferRelativeResize="0"/>
          <p:nvPr/>
        </p:nvPicPr>
        <p:blipFill rotWithShape="1">
          <a:blip r:embed="rId5">
            <a:alphaModFix/>
          </a:blip>
          <a:srcRect/>
          <a:stretch/>
        </p:blipFill>
        <p:spPr>
          <a:xfrm>
            <a:off x="2314902" y="4234434"/>
            <a:ext cx="94395" cy="321013"/>
          </a:xfrm>
          <a:prstGeom prst="rect">
            <a:avLst/>
          </a:prstGeom>
          <a:noFill/>
          <a:ln>
            <a:noFill/>
          </a:ln>
        </p:spPr>
      </p:pic>
      <p:pic>
        <p:nvPicPr>
          <p:cNvPr id="227" name="Google Shape;227;p18"/>
          <p:cNvPicPr preferRelativeResize="0"/>
          <p:nvPr/>
        </p:nvPicPr>
        <p:blipFill rotWithShape="1">
          <a:blip r:embed="rId5">
            <a:alphaModFix/>
          </a:blip>
          <a:srcRect/>
          <a:stretch/>
        </p:blipFill>
        <p:spPr>
          <a:xfrm>
            <a:off x="2080529" y="4234434"/>
            <a:ext cx="94395" cy="321013"/>
          </a:xfrm>
          <a:prstGeom prst="rect">
            <a:avLst/>
          </a:prstGeom>
          <a:noFill/>
          <a:ln>
            <a:noFill/>
          </a:ln>
        </p:spPr>
      </p:pic>
      <p:pic>
        <p:nvPicPr>
          <p:cNvPr id="228" name="Google Shape;228;p18"/>
          <p:cNvPicPr preferRelativeResize="0"/>
          <p:nvPr/>
        </p:nvPicPr>
        <p:blipFill rotWithShape="1">
          <a:blip r:embed="rId5">
            <a:alphaModFix/>
          </a:blip>
          <a:srcRect/>
          <a:stretch/>
        </p:blipFill>
        <p:spPr>
          <a:xfrm>
            <a:off x="2197260" y="4234434"/>
            <a:ext cx="94395" cy="321013"/>
          </a:xfrm>
          <a:prstGeom prst="rect">
            <a:avLst/>
          </a:prstGeom>
          <a:noFill/>
          <a:ln>
            <a:noFill/>
          </a:ln>
        </p:spPr>
      </p:pic>
      <p:pic>
        <p:nvPicPr>
          <p:cNvPr id="229" name="Google Shape;229;p18"/>
          <p:cNvPicPr preferRelativeResize="0"/>
          <p:nvPr/>
        </p:nvPicPr>
        <p:blipFill rotWithShape="1">
          <a:blip r:embed="rId5">
            <a:alphaModFix/>
          </a:blip>
          <a:srcRect/>
          <a:stretch/>
        </p:blipFill>
        <p:spPr>
          <a:xfrm>
            <a:off x="757566" y="4730545"/>
            <a:ext cx="94395" cy="321013"/>
          </a:xfrm>
          <a:prstGeom prst="rect">
            <a:avLst/>
          </a:prstGeom>
          <a:noFill/>
          <a:ln>
            <a:noFill/>
          </a:ln>
        </p:spPr>
      </p:pic>
      <p:pic>
        <p:nvPicPr>
          <p:cNvPr id="230" name="Google Shape;230;p18"/>
          <p:cNvPicPr preferRelativeResize="0"/>
          <p:nvPr/>
        </p:nvPicPr>
        <p:blipFill rotWithShape="1">
          <a:blip r:embed="rId4">
            <a:alphaModFix/>
          </a:blip>
          <a:srcRect/>
          <a:stretch/>
        </p:blipFill>
        <p:spPr>
          <a:xfrm>
            <a:off x="864570" y="4727641"/>
            <a:ext cx="165370" cy="321013"/>
          </a:xfrm>
          <a:prstGeom prst="rect">
            <a:avLst/>
          </a:prstGeom>
          <a:noFill/>
          <a:ln>
            <a:noFill/>
          </a:ln>
        </p:spPr>
      </p:pic>
      <p:pic>
        <p:nvPicPr>
          <p:cNvPr id="231" name="Google Shape;231;p18"/>
          <p:cNvPicPr preferRelativeResize="0"/>
          <p:nvPr/>
        </p:nvPicPr>
        <p:blipFill rotWithShape="1">
          <a:blip r:embed="rId5">
            <a:alphaModFix/>
          </a:blip>
          <a:srcRect/>
          <a:stretch/>
        </p:blipFill>
        <p:spPr>
          <a:xfrm>
            <a:off x="1419047" y="4730545"/>
            <a:ext cx="94395" cy="321013"/>
          </a:xfrm>
          <a:prstGeom prst="rect">
            <a:avLst/>
          </a:prstGeom>
          <a:noFill/>
          <a:ln>
            <a:noFill/>
          </a:ln>
        </p:spPr>
      </p:pic>
      <p:pic>
        <p:nvPicPr>
          <p:cNvPr id="232" name="Google Shape;232;p18"/>
          <p:cNvPicPr preferRelativeResize="0"/>
          <p:nvPr/>
        </p:nvPicPr>
        <p:blipFill rotWithShape="1">
          <a:blip r:embed="rId4">
            <a:alphaModFix/>
          </a:blip>
          <a:srcRect/>
          <a:stretch/>
        </p:blipFill>
        <p:spPr>
          <a:xfrm>
            <a:off x="1526051" y="4727641"/>
            <a:ext cx="165370" cy="321013"/>
          </a:xfrm>
          <a:prstGeom prst="rect">
            <a:avLst/>
          </a:prstGeom>
          <a:noFill/>
          <a:ln>
            <a:noFill/>
          </a:ln>
        </p:spPr>
      </p:pic>
      <p:pic>
        <p:nvPicPr>
          <p:cNvPr id="233" name="Google Shape;233;p18"/>
          <p:cNvPicPr preferRelativeResize="0"/>
          <p:nvPr/>
        </p:nvPicPr>
        <p:blipFill rotWithShape="1">
          <a:blip r:embed="rId4">
            <a:alphaModFix/>
          </a:blip>
          <a:srcRect/>
          <a:stretch/>
        </p:blipFill>
        <p:spPr>
          <a:xfrm>
            <a:off x="1661711" y="4727641"/>
            <a:ext cx="165370" cy="321013"/>
          </a:xfrm>
          <a:prstGeom prst="rect">
            <a:avLst/>
          </a:prstGeom>
          <a:noFill/>
          <a:ln>
            <a:noFill/>
          </a:ln>
        </p:spPr>
      </p:pic>
      <p:pic>
        <p:nvPicPr>
          <p:cNvPr id="234" name="Google Shape;234;p18"/>
          <p:cNvPicPr preferRelativeResize="0"/>
          <p:nvPr/>
        </p:nvPicPr>
        <p:blipFill rotWithShape="1">
          <a:blip r:embed="rId5">
            <a:alphaModFix/>
          </a:blip>
          <a:srcRect/>
          <a:stretch/>
        </p:blipFill>
        <p:spPr>
          <a:xfrm>
            <a:off x="2080529" y="4730545"/>
            <a:ext cx="94395" cy="321013"/>
          </a:xfrm>
          <a:prstGeom prst="rect">
            <a:avLst/>
          </a:prstGeom>
          <a:noFill/>
          <a:ln>
            <a:noFill/>
          </a:ln>
        </p:spPr>
      </p:pic>
      <p:pic>
        <p:nvPicPr>
          <p:cNvPr id="235" name="Google Shape;235;p18"/>
          <p:cNvPicPr preferRelativeResize="0"/>
          <p:nvPr/>
        </p:nvPicPr>
        <p:blipFill rotWithShape="1">
          <a:blip r:embed="rId5">
            <a:alphaModFix/>
          </a:blip>
          <a:srcRect/>
          <a:stretch/>
        </p:blipFill>
        <p:spPr>
          <a:xfrm>
            <a:off x="2197260" y="4730545"/>
            <a:ext cx="94395" cy="321013"/>
          </a:xfrm>
          <a:prstGeom prst="rect">
            <a:avLst/>
          </a:prstGeom>
          <a:noFill/>
          <a:ln>
            <a:noFill/>
          </a:ln>
        </p:spPr>
      </p:pic>
      <p:pic>
        <p:nvPicPr>
          <p:cNvPr id="236" name="Google Shape;236;p18"/>
          <p:cNvPicPr preferRelativeResize="0"/>
          <p:nvPr/>
        </p:nvPicPr>
        <p:blipFill rotWithShape="1">
          <a:blip r:embed="rId4">
            <a:alphaModFix/>
          </a:blip>
          <a:srcRect/>
          <a:stretch/>
        </p:blipFill>
        <p:spPr>
          <a:xfrm>
            <a:off x="2332916" y="4727640"/>
            <a:ext cx="165370" cy="321013"/>
          </a:xfrm>
          <a:prstGeom prst="rect">
            <a:avLst/>
          </a:prstGeom>
          <a:noFill/>
          <a:ln>
            <a:noFill/>
          </a:ln>
        </p:spPr>
      </p:pic>
      <p:sp>
        <p:nvSpPr>
          <p:cNvPr id="237" name="Google Shape;237;p18"/>
          <p:cNvSpPr txBox="1"/>
          <p:nvPr/>
        </p:nvSpPr>
        <p:spPr>
          <a:xfrm>
            <a:off x="708400" y="2217910"/>
            <a:ext cx="28570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FF2F92"/>
                </a:solidFill>
                <a:latin typeface="Arial"/>
                <a:ea typeface="Arial"/>
                <a:cs typeface="Arial"/>
                <a:sym typeface="Arial"/>
              </a:rPr>
              <a:t>Promillerechner</a:t>
            </a:r>
            <a:endParaRPr sz="1400" b="0" i="0" u="none" strike="noStrike" cap="none">
              <a:solidFill>
                <a:srgbClr val="000000"/>
              </a:solidFill>
              <a:latin typeface="Arial"/>
              <a:ea typeface="Arial"/>
              <a:cs typeface="Arial"/>
              <a:sym typeface="Arial"/>
            </a:endParaRPr>
          </a:p>
        </p:txBody>
      </p:sp>
      <p:sp>
        <p:nvSpPr>
          <p:cNvPr id="30" name="Google Shape;295;p18">
            <a:extLst>
              <a:ext uri="{FF2B5EF4-FFF2-40B4-BE49-F238E27FC236}">
                <a16:creationId xmlns:a16="http://schemas.microsoft.com/office/drawing/2014/main" xmlns="" id="{92032626-B412-224A-B9F9-09EEA7DD7998}"/>
              </a:ext>
            </a:extLst>
          </p:cNvPr>
          <p:cNvSpPr txBox="1"/>
          <p:nvPr/>
        </p:nvSpPr>
        <p:spPr>
          <a:xfrm>
            <a:off x="3772610" y="2640912"/>
            <a:ext cx="3521413" cy="2308284"/>
          </a:xfrm>
          <a:prstGeom prst="rect">
            <a:avLst/>
          </a:prstGeom>
          <a:solidFill>
            <a:srgbClr val="FFD57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800" b="1" i="0" u="none" strike="noStrike" cap="none" dirty="0">
                <a:solidFill>
                  <a:srgbClr val="000000"/>
                </a:solidFill>
                <a:latin typeface="Arial"/>
                <a:ea typeface="Arial"/>
                <a:cs typeface="Arial"/>
                <a:sym typeface="Arial"/>
              </a:rPr>
              <a:t>Nutzen Sie beispielsweise diese Online-Rechner: </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800" b="0" i="0" u="sng" strike="noStrike" cap="none" dirty="0">
                <a:solidFill>
                  <a:srgbClr val="000000"/>
                </a:solidFill>
                <a:latin typeface="Arial"/>
                <a:ea typeface="Arial"/>
                <a:cs typeface="Arial"/>
                <a:sym typeface="Arial"/>
                <a:hlinkClick r:id="rId6">
                  <a:extLst>
                    <a:ext uri="{A12FA001-AC4F-418D-AE19-62706E023703}">
                      <ahyp:hlinkClr xmlns:ahyp="http://schemas.microsoft.com/office/drawing/2018/hyperlinkcolor" xmlns="" val="tx"/>
                    </a:ext>
                  </a:extLst>
                </a:hlinkClick>
              </a:rPr>
              <a:t>Kenn dein Limit – Bundeszentrale für gesundheitliche Aufklärung</a:t>
            </a:r>
            <a:endParaRPr sz="18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8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de-DE" sz="1800" b="0" i="0" u="sng" strike="noStrike" cap="none" dirty="0">
                <a:solidFill>
                  <a:srgbClr val="000000"/>
                </a:solidFill>
                <a:latin typeface="Arial"/>
                <a:ea typeface="Arial"/>
                <a:cs typeface="Arial"/>
                <a:sym typeface="Arial"/>
                <a:hlinkClick r:id="rId7">
                  <a:extLst>
                    <a:ext uri="{A12FA001-AC4F-418D-AE19-62706E023703}">
                      <ahyp:hlinkClr xmlns:ahyp="http://schemas.microsoft.com/office/drawing/2018/hyperlinkcolor" xmlns="" val="tx"/>
                    </a:ext>
                  </a:extLst>
                </a:hlinkClick>
              </a:rPr>
              <a:t>beratung.help</a:t>
            </a:r>
            <a:endParaRPr sz="1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50263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244" name="Google Shape;244;p21"/>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Was tun bei Verdacht auf Alkoholvergiftung?</a:t>
            </a:r>
            <a:endParaRPr dirty="0"/>
          </a:p>
        </p:txBody>
      </p:sp>
      <p:sp>
        <p:nvSpPr>
          <p:cNvPr id="245" name="Google Shape;245;p2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46" name="Google Shape;246;p2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BZgA</a:t>
            </a:r>
            <a:endParaRPr/>
          </a:p>
        </p:txBody>
      </p:sp>
      <p:sp>
        <p:nvSpPr>
          <p:cNvPr id="247" name="Google Shape;247;p21"/>
          <p:cNvSpPr txBox="1">
            <a:spLocks noGrp="1"/>
          </p:cNvSpPr>
          <p:nvPr>
            <p:ph type="ftr" idx="11"/>
          </p:nvPr>
        </p:nvSpPr>
        <p:spPr>
          <a:xfrm>
            <a:off x="708400" y="6254500"/>
            <a:ext cx="26937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248" name="Google Shape;248;p21"/>
          <p:cNvSpPr/>
          <p:nvPr/>
        </p:nvSpPr>
        <p:spPr>
          <a:xfrm>
            <a:off x="9805481" y="1566153"/>
            <a:ext cx="2080465" cy="440663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AutoNum type="arabicPeriod"/>
            </a:pPr>
            <a:r>
              <a:rPr lang="de-DE" sz="1600" b="0" i="0" u="none" strike="noStrike" cap="none">
                <a:solidFill>
                  <a:srgbClr val="941651"/>
                </a:solidFill>
                <a:latin typeface="Arial"/>
                <a:ea typeface="Arial"/>
                <a:cs typeface="Arial"/>
                <a:sym typeface="Arial"/>
              </a:rPr>
              <a:t>Recherchieren und erstellen Sie einen Anforderungs-</a:t>
            </a:r>
            <a:br>
              <a:rPr lang="de-DE" sz="1600" b="0" i="0" u="none" strike="noStrike" cap="none">
                <a:solidFill>
                  <a:srgbClr val="941651"/>
                </a:solidFill>
                <a:latin typeface="Arial"/>
                <a:ea typeface="Arial"/>
                <a:cs typeface="Arial"/>
                <a:sym typeface="Arial"/>
              </a:rPr>
            </a:br>
            <a:r>
              <a:rPr lang="de-DE" sz="1600" b="0" i="0" u="none" strike="noStrike" cap="none">
                <a:solidFill>
                  <a:srgbClr val="941651"/>
                </a:solidFill>
                <a:latin typeface="Arial"/>
                <a:ea typeface="Arial"/>
                <a:cs typeface="Arial"/>
                <a:sym typeface="Arial"/>
              </a:rPr>
              <a:t>katalog, was zu tun ist, wenn Sie auf eine Person mit Verdacht auf eine Alkohol- vergiftung treffen.</a:t>
            </a:r>
            <a:endParaRPr/>
          </a:p>
          <a:p>
            <a:pPr marL="171450" marR="0" lvl="0" indent="-171450" algn="l" rtl="0">
              <a:lnSpc>
                <a:spcPct val="100000"/>
              </a:lnSpc>
              <a:spcBef>
                <a:spcPts val="0"/>
              </a:spcBef>
              <a:spcAft>
                <a:spcPts val="0"/>
              </a:spcAft>
              <a:buClr>
                <a:srgbClr val="000000"/>
              </a:buClr>
              <a:buSzPts val="1100"/>
              <a:buFont typeface="Arial"/>
              <a:buAutoNum type="arabicPeriod"/>
            </a:pPr>
            <a:r>
              <a:rPr lang="de-DE" sz="1600" b="0" i="0" u="none" strike="noStrike" cap="none">
                <a:solidFill>
                  <a:srgbClr val="941651"/>
                </a:solidFill>
                <a:latin typeface="Arial"/>
                <a:ea typeface="Arial"/>
                <a:cs typeface="Arial"/>
                <a:sym typeface="Arial"/>
              </a:rPr>
              <a:t>Stellen Sie das Vorgehen in Ihrer Klasse vor. </a:t>
            </a:r>
            <a:endParaRPr sz="1400" b="0" i="0" u="none" strike="noStrike" cap="none">
              <a:solidFill>
                <a:srgbClr val="000000"/>
              </a:solidFill>
              <a:latin typeface="Arial"/>
              <a:ea typeface="Arial"/>
              <a:cs typeface="Arial"/>
              <a:sym typeface="Arial"/>
            </a:endParaRPr>
          </a:p>
        </p:txBody>
      </p:sp>
      <p:sp>
        <p:nvSpPr>
          <p:cNvPr id="249" name="Google Shape;249;p21"/>
          <p:cNvSpPr txBox="1"/>
          <p:nvPr/>
        </p:nvSpPr>
        <p:spPr>
          <a:xfrm>
            <a:off x="5622587" y="2266545"/>
            <a:ext cx="3521413"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de-DE" sz="2800" b="1" i="0" u="none" strike="noStrike" cap="none">
                <a:solidFill>
                  <a:srgbClr val="FF2F92"/>
                </a:solidFill>
                <a:latin typeface="Arial"/>
                <a:ea typeface="Arial"/>
                <a:cs typeface="Arial"/>
                <a:sym typeface="Arial"/>
              </a:rPr>
              <a:t>Was tun bei Verdacht auf Alkoholvergiftung?</a:t>
            </a:r>
            <a:endParaRPr sz="2800" b="0" i="0" u="none" strike="noStrike" cap="none">
              <a:solidFill>
                <a:srgbClr val="FF2F92"/>
              </a:solidFill>
              <a:latin typeface="Arial"/>
              <a:ea typeface="Arial"/>
              <a:cs typeface="Arial"/>
              <a:sym typeface="Arial"/>
            </a:endParaRPr>
          </a:p>
        </p:txBody>
      </p:sp>
      <p:pic>
        <p:nvPicPr>
          <p:cNvPr id="250" name="Google Shape;250;p21"/>
          <p:cNvPicPr preferRelativeResize="0"/>
          <p:nvPr/>
        </p:nvPicPr>
        <p:blipFill rotWithShape="1">
          <a:blip r:embed="rId3">
            <a:alphaModFix/>
          </a:blip>
          <a:srcRect/>
          <a:stretch/>
        </p:blipFill>
        <p:spPr>
          <a:xfrm>
            <a:off x="953310" y="1692238"/>
            <a:ext cx="4616357" cy="4562259"/>
          </a:xfrm>
          <a:prstGeom prst="rect">
            <a:avLst/>
          </a:prstGeom>
          <a:noFill/>
          <a:ln>
            <a:noFill/>
          </a:ln>
        </p:spPr>
      </p:pic>
    </p:spTree>
    <p:extLst>
      <p:ext uri="{BB962C8B-B14F-4D97-AF65-F5344CB8AC3E}">
        <p14:creationId xmlns:p14="http://schemas.microsoft.com/office/powerpoint/2010/main" val="1386048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15</a:t>
            </a:fld>
            <a:endParaRPr/>
          </a:p>
        </p:txBody>
      </p:sp>
      <p:sp>
        <p:nvSpPr>
          <p:cNvPr id="316" name="Google Shape;316;p34"/>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Akzeptanz von Biowein</a:t>
            </a:r>
            <a:endParaRPr/>
          </a:p>
        </p:txBody>
      </p:sp>
      <p:sp>
        <p:nvSpPr>
          <p:cNvPr id="317" name="Google Shape;317;p3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18" name="Google Shape;318;p3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319" name="Google Shape;319;p3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20" name="Google Shape;320;p34"/>
          <p:cNvSpPr/>
          <p:nvPr/>
        </p:nvSpPr>
        <p:spPr>
          <a:xfrm>
            <a:off x="9688749" y="1568720"/>
            <a:ext cx="2191251" cy="442405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Entwickeln Sie:</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sensible Argumente für Bio-Weine</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Marketing-</a:t>
            </a: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   Konzepte für     </a:t>
            </a: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   Verkaufsraum,   </a:t>
            </a: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   Verkostungsraum, </a:t>
            </a: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   Website</a:t>
            </a:r>
            <a:endParaRPr sz="1400" b="0" i="0" u="none" strike="noStrike" cap="none">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einen Plan für das Aktivwerden von Produzenten, Handel, Verbände, Politik </a:t>
            </a:r>
            <a:endParaRPr sz="1400" b="0" i="0" u="none" strike="noStrike" cap="none">
              <a:solidFill>
                <a:srgbClr val="000000"/>
              </a:solidFill>
              <a:latin typeface="Arial"/>
              <a:ea typeface="Arial"/>
              <a:cs typeface="Arial"/>
              <a:sym typeface="Arial"/>
            </a:endParaRPr>
          </a:p>
        </p:txBody>
      </p:sp>
      <p:pic>
        <p:nvPicPr>
          <p:cNvPr id="321" name="Google Shape;321;p34"/>
          <p:cNvPicPr preferRelativeResize="0"/>
          <p:nvPr/>
        </p:nvPicPr>
        <p:blipFill rotWithShape="1">
          <a:blip r:embed="rId3">
            <a:alphaModFix/>
          </a:blip>
          <a:srcRect/>
          <a:stretch/>
        </p:blipFill>
        <p:spPr>
          <a:xfrm>
            <a:off x="309692" y="3274495"/>
            <a:ext cx="1499654" cy="2567310"/>
          </a:xfrm>
          <a:prstGeom prst="rect">
            <a:avLst/>
          </a:prstGeom>
          <a:noFill/>
          <a:ln>
            <a:noFill/>
          </a:ln>
        </p:spPr>
      </p:pic>
      <p:pic>
        <p:nvPicPr>
          <p:cNvPr id="322" name="Google Shape;322;p34"/>
          <p:cNvPicPr preferRelativeResize="0"/>
          <p:nvPr/>
        </p:nvPicPr>
        <p:blipFill rotWithShape="1">
          <a:blip r:embed="rId4">
            <a:alphaModFix/>
          </a:blip>
          <a:srcRect/>
          <a:stretch/>
        </p:blipFill>
        <p:spPr>
          <a:xfrm>
            <a:off x="7369604" y="1789427"/>
            <a:ext cx="1763955" cy="4253630"/>
          </a:xfrm>
          <a:prstGeom prst="rect">
            <a:avLst/>
          </a:prstGeom>
          <a:noFill/>
          <a:ln>
            <a:noFill/>
          </a:ln>
        </p:spPr>
      </p:pic>
      <p:sp>
        <p:nvSpPr>
          <p:cNvPr id="323" name="Google Shape;323;p34"/>
          <p:cNvSpPr/>
          <p:nvPr/>
        </p:nvSpPr>
        <p:spPr>
          <a:xfrm>
            <a:off x="1781053" y="1450046"/>
            <a:ext cx="3834468" cy="3569426"/>
          </a:xfrm>
          <a:prstGeom prst="wedgeEllipseCallout">
            <a:avLst>
              <a:gd name="adj1" fmla="val -20833"/>
              <a:gd name="adj2" fmla="val 62500"/>
            </a:avLst>
          </a:prstGeom>
          <a:solidFill>
            <a:schemeClr val="lt1"/>
          </a:solidFill>
          <a:ln w="25400" cap="flat" cmpd="sng">
            <a:solidFill>
              <a:srgbClr val="34497D"/>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ctr" rtl="0">
              <a:lnSpc>
                <a:spcPct val="100000"/>
              </a:lnSpc>
              <a:spcBef>
                <a:spcPts val="0"/>
              </a:spcBef>
              <a:spcAft>
                <a:spcPts val="0"/>
              </a:spcAft>
              <a:buClr>
                <a:srgbClr val="000000"/>
              </a:buClr>
              <a:buSzPts val="1400"/>
              <a:buFont typeface="Arial"/>
              <a:buChar char="•"/>
            </a:pPr>
            <a:r>
              <a:rPr lang="de-DE" sz="1400" b="0" i="0" u="none" strike="noStrike" cap="none">
                <a:solidFill>
                  <a:schemeClr val="dk2"/>
                </a:solidFill>
                <a:latin typeface="Arial"/>
                <a:ea typeface="Arial"/>
                <a:cs typeface="Arial"/>
                <a:sym typeface="Arial"/>
              </a:rPr>
              <a:t>Bio­-Weine sind mir gar nicht aufgefallen.</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400"/>
              <a:buFont typeface="Arial"/>
              <a:buChar char="•"/>
            </a:pPr>
            <a:r>
              <a:rPr lang="de-DE" sz="1400" b="0" i="0" u="none" strike="noStrike" cap="none">
                <a:solidFill>
                  <a:schemeClr val="dk2"/>
                </a:solidFill>
                <a:latin typeface="Arial"/>
                <a:ea typeface="Arial"/>
                <a:cs typeface="Arial"/>
                <a:sym typeface="Arial"/>
              </a:rPr>
              <a:t>Ich weiß zu wenig über Bio­-Wein.</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400"/>
              <a:buFont typeface="Arial"/>
              <a:buChar char="•"/>
            </a:pPr>
            <a:r>
              <a:rPr lang="de-DE" sz="1400" b="0" i="0" u="none" strike="noStrike" cap="none">
                <a:solidFill>
                  <a:schemeClr val="dk2"/>
                </a:solidFill>
                <a:latin typeface="Arial"/>
                <a:ea typeface="Arial"/>
                <a:cs typeface="Arial"/>
                <a:sym typeface="Arial"/>
              </a:rPr>
              <a:t>Biowein ist sowieso schlechter!</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400"/>
              <a:buFont typeface="Arial"/>
              <a:buChar char="•"/>
            </a:pPr>
            <a:r>
              <a:rPr lang="de-DE" sz="1400" b="0" i="0" u="none" strike="noStrike" cap="none">
                <a:solidFill>
                  <a:schemeClr val="dk2"/>
                </a:solidFill>
                <a:latin typeface="Arial"/>
                <a:ea typeface="Arial"/>
                <a:cs typeface="Arial"/>
                <a:sym typeface="Arial"/>
              </a:rPr>
              <a:t>Wein ist insgesamt ein ökologisches Produkt. </a:t>
            </a:r>
            <a:endParaRPr sz="1400" b="0" i="0" u="none"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400"/>
              <a:buFont typeface="Arial"/>
              <a:buChar char="•"/>
            </a:pPr>
            <a:r>
              <a:rPr lang="de-DE" sz="1400" b="0" i="0" u="none" strike="noStrike" cap="none">
                <a:solidFill>
                  <a:schemeClr val="dk2"/>
                </a:solidFill>
                <a:latin typeface="Arial"/>
                <a:ea typeface="Arial"/>
                <a:cs typeface="Arial"/>
                <a:sym typeface="Arial"/>
              </a:rPr>
              <a:t>Die Herstellung ist nicht umweltschonender als bei konventionellem Wein.</a:t>
            </a:r>
            <a:endParaRPr sz="1400" b="0" i="0" u="none" strike="noStrike" cap="none">
              <a:solidFill>
                <a:srgbClr val="000000"/>
              </a:solidFill>
              <a:latin typeface="Arial"/>
              <a:ea typeface="Arial"/>
              <a:cs typeface="Arial"/>
              <a:sym typeface="Arial"/>
            </a:endParaRPr>
          </a:p>
        </p:txBody>
      </p:sp>
      <p:sp>
        <p:nvSpPr>
          <p:cNvPr id="324" name="Google Shape;324;p34"/>
          <p:cNvSpPr/>
          <p:nvPr/>
        </p:nvSpPr>
        <p:spPr>
          <a:xfrm rot="-9756765">
            <a:off x="5219297" y="3138110"/>
            <a:ext cx="2533989" cy="2533942"/>
          </a:xfrm>
          <a:prstGeom prst="wedgeEllipseCallout">
            <a:avLst>
              <a:gd name="adj1" fmla="val -20833"/>
              <a:gd name="adj2" fmla="val 62500"/>
            </a:avLst>
          </a:prstGeom>
          <a:solidFill>
            <a:schemeClr val="l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5" name="Google Shape;325;p34"/>
          <p:cNvSpPr txBox="1"/>
          <p:nvPr/>
        </p:nvSpPr>
        <p:spPr>
          <a:xfrm>
            <a:off x="5488776" y="3824523"/>
            <a:ext cx="1995029" cy="138499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Arial"/>
                <a:ea typeface="Arial"/>
                <a:cs typeface="Arial"/>
                <a:sym typeface="Arial"/>
              </a:rPr>
              <a:t>Alles Vorurteile!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2"/>
                </a:solidFill>
                <a:latin typeface="Arial"/>
                <a:ea typeface="Arial"/>
                <a:cs typeface="Arial"/>
                <a:sym typeface="Arial"/>
              </a:rPr>
              <a:t>Im Bio-Wein steckt Naturschutz, Qualität und Liebe!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16</a:t>
            </a:fld>
            <a:endParaRPr/>
          </a:p>
        </p:txBody>
      </p:sp>
      <p:sp>
        <p:nvSpPr>
          <p:cNvPr id="332" name="Google Shape;332;p35"/>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Weinbau: Produktivität vs. Bodenerosion</a:t>
            </a:r>
            <a:endParaRPr dirty="0"/>
          </a:p>
        </p:txBody>
      </p:sp>
      <p:sp>
        <p:nvSpPr>
          <p:cNvPr id="333" name="Google Shape;333;p3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34" name="Google Shape;334;p3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335" name="Google Shape;335;p3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36" name="Google Shape;336;p35"/>
          <p:cNvSpPr/>
          <p:nvPr/>
        </p:nvSpPr>
        <p:spPr>
          <a:xfrm>
            <a:off x="8198778" y="1568725"/>
            <a:ext cx="3681197" cy="4424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941651"/>
                </a:solidFill>
                <a:latin typeface="Arial"/>
                <a:ea typeface="Arial"/>
                <a:cs typeface="Arial"/>
                <a:sym typeface="Arial"/>
              </a:rPr>
              <a:t>Diskutieren Sie vor dem Hintergrund der Klimaerwärmung und der Zunahme von Wetterextremen:</a:t>
            </a:r>
            <a:r>
              <a:rPr lang="de-DE" sz="1600" b="0" i="0" u="none" strike="noStrike" cap="none">
                <a:solidFill>
                  <a:srgbClr val="941651"/>
                </a:solidFill>
                <a:latin typeface="Arial"/>
                <a:ea typeface="Arial"/>
                <a:cs typeface="Arial"/>
                <a:sym typeface="Arial"/>
              </a:rPr>
              <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Ist es sinnvoll, zum Terrassenanbau zurückzukehren?</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Welche Rolle wird die Biodiversität im Weinbau zukünftig einnehmen?</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Welche Maßnahmen scheinen Ihnen sinnvoll, um der Bodenerosion im Weinberg entgegenzuwirken? </a:t>
            </a:r>
            <a:endParaRPr sz="1400" b="0" i="0" u="none" strike="noStrike" cap="none">
              <a:solidFill>
                <a:srgbClr val="000000"/>
              </a:solidFill>
              <a:latin typeface="Arial"/>
              <a:ea typeface="Arial"/>
              <a:cs typeface="Arial"/>
              <a:sym typeface="Arial"/>
            </a:endParaRPr>
          </a:p>
        </p:txBody>
      </p:sp>
      <p:pic>
        <p:nvPicPr>
          <p:cNvPr id="337" name="Google Shape;337;p35"/>
          <p:cNvPicPr preferRelativeResize="0"/>
          <p:nvPr/>
        </p:nvPicPr>
        <p:blipFill rotWithShape="1">
          <a:blip r:embed="rId3">
            <a:alphaModFix/>
          </a:blip>
          <a:srcRect/>
          <a:stretch/>
        </p:blipFill>
        <p:spPr>
          <a:xfrm>
            <a:off x="359999" y="1499614"/>
            <a:ext cx="7235755" cy="4493161"/>
          </a:xfrm>
          <a:prstGeom prst="rect">
            <a:avLst/>
          </a:prstGeom>
          <a:noFill/>
          <a:ln>
            <a:noFill/>
          </a:ln>
        </p:spPr>
      </p:pic>
      <p:sp>
        <p:nvSpPr>
          <p:cNvPr id="338" name="Google Shape;338;p35"/>
          <p:cNvSpPr txBox="1"/>
          <p:nvPr/>
        </p:nvSpPr>
        <p:spPr>
          <a:xfrm>
            <a:off x="515473" y="3299693"/>
            <a:ext cx="6914027" cy="646290"/>
          </a:xfrm>
          <a:prstGeom prst="rect">
            <a:avLst/>
          </a:prstGeom>
          <a:solidFill>
            <a:schemeClr val="lt1">
              <a:alpha val="73333"/>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Arial"/>
                <a:ea typeface="Arial"/>
                <a:cs typeface="Arial"/>
                <a:sym typeface="Arial"/>
              </a:rPr>
              <a:t>Beim konventionellen Weinbau stehen kurzfristige, ökonomische Aspekte im Vordergrund. Dies geht zu Lasten der Biodiversität. </a:t>
            </a:r>
            <a:endParaRPr sz="1400" b="0" i="0" u="none" strike="noStrike" cap="none">
              <a:solidFill>
                <a:srgbClr val="000000"/>
              </a:solidFill>
              <a:latin typeface="Arial"/>
              <a:ea typeface="Arial"/>
              <a:cs typeface="Arial"/>
              <a:sym typeface="Arial"/>
            </a:endParaRPr>
          </a:p>
        </p:txBody>
      </p:sp>
      <p:sp>
        <p:nvSpPr>
          <p:cNvPr id="339" name="Google Shape;339;p35"/>
          <p:cNvSpPr txBox="1"/>
          <p:nvPr/>
        </p:nvSpPr>
        <p:spPr>
          <a:xfrm>
            <a:off x="515473" y="4022439"/>
            <a:ext cx="6914027" cy="1477287"/>
          </a:xfrm>
          <a:prstGeom prst="rect">
            <a:avLst/>
          </a:prstGeom>
          <a:solidFill>
            <a:schemeClr val="lt1">
              <a:alpha val="73333"/>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Arial"/>
                <a:ea typeface="Arial"/>
                <a:cs typeface="Arial"/>
                <a:sym typeface="Arial"/>
              </a:rPr>
              <a:t>Seit der Flurbereinigung werden Reben am Hang weniger in Terrassen angelegt, sondern in Reihen senkrecht zum Tal, so dass Vollleser komfortabel eingesetzt werden können. Dies ermöglicht speziell bei Starkregen Bodenerosion. Regenwasser wird nicht aufgenommen, fließt ab und nimmt die Nährstoffe mit.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36"/>
          <p:cNvPicPr preferRelativeResize="0"/>
          <p:nvPr/>
        </p:nvPicPr>
        <p:blipFill rotWithShape="1">
          <a:blip r:embed="rId3">
            <a:alphaModFix/>
          </a:blip>
          <a:srcRect/>
          <a:stretch/>
        </p:blipFill>
        <p:spPr>
          <a:xfrm>
            <a:off x="309691" y="1436819"/>
            <a:ext cx="7286063" cy="4618301"/>
          </a:xfrm>
          <a:prstGeom prst="rect">
            <a:avLst/>
          </a:prstGeom>
          <a:noFill/>
          <a:ln>
            <a:noFill/>
          </a:ln>
        </p:spPr>
      </p:pic>
      <p:sp>
        <p:nvSpPr>
          <p:cNvPr id="346" name="Google Shape;346;p3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17</a:t>
            </a:fld>
            <a:endParaRPr/>
          </a:p>
        </p:txBody>
      </p:sp>
      <p:sp>
        <p:nvSpPr>
          <p:cNvPr id="347" name="Google Shape;347;p36"/>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Verpackung: Korken</a:t>
            </a:r>
            <a:endParaRPr dirty="0"/>
          </a:p>
        </p:txBody>
      </p:sp>
      <p:sp>
        <p:nvSpPr>
          <p:cNvPr id="348" name="Google Shape;348;p3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49" name="Google Shape;349;p3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350" name="Google Shape;350;p36"/>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51" name="Google Shape;351;p36"/>
          <p:cNvSpPr/>
          <p:nvPr/>
        </p:nvSpPr>
        <p:spPr>
          <a:xfrm>
            <a:off x="7802880" y="1568720"/>
            <a:ext cx="4077121" cy="442405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2000" b="1" i="0" u="none" strike="noStrike" cap="none" dirty="0">
                <a:solidFill>
                  <a:srgbClr val="941651"/>
                </a:solidFill>
                <a:latin typeface="Arial"/>
                <a:ea typeface="Arial"/>
                <a:cs typeface="Arial"/>
                <a:sym typeface="Arial"/>
              </a:rPr>
              <a:t>Recherchieren und diskutieren Sie die Vor- und Nachteile unterschiedlicher Korken:</a:t>
            </a:r>
            <a:endParaRPr sz="1800" b="1" i="0" u="none" strike="noStrike" cap="none" dirty="0">
              <a:solidFill>
                <a:srgbClr val="000000"/>
              </a:solidFill>
              <a:latin typeface="Arial"/>
              <a:ea typeface="Arial"/>
              <a:cs typeface="Arial"/>
              <a:sym typeface="Arial"/>
            </a:endParaRPr>
          </a:p>
          <a:p>
            <a:pPr marL="171450" marR="0" lvl="0" indent="-101600" algn="l" rtl="0">
              <a:lnSpc>
                <a:spcPct val="100000"/>
              </a:lnSpc>
              <a:spcBef>
                <a:spcPts val="0"/>
              </a:spcBef>
              <a:spcAft>
                <a:spcPts val="0"/>
              </a:spcAft>
              <a:buClr>
                <a:srgbClr val="000000"/>
              </a:buClr>
              <a:buSzPts val="1100"/>
              <a:buFont typeface="Arial"/>
              <a:buNone/>
            </a:pPr>
            <a:endParaRPr sz="2000" b="0" i="0" u="none" strike="noStrike" cap="none" dirty="0">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2000" b="0" i="0" u="none" strike="noStrike" cap="none" dirty="0">
                <a:solidFill>
                  <a:srgbClr val="941651"/>
                </a:solidFill>
                <a:latin typeface="Arial"/>
                <a:ea typeface="Arial"/>
                <a:cs typeface="Arial"/>
                <a:sym typeface="Arial"/>
              </a:rPr>
              <a:t>Naturkorken</a:t>
            </a:r>
            <a:endParaRPr sz="1800" b="0" i="0" u="none" strike="noStrike" cap="none"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2000" b="0" i="0" u="none" strike="noStrike" cap="none" dirty="0">
                <a:solidFill>
                  <a:srgbClr val="941651"/>
                </a:solidFill>
                <a:latin typeface="Arial"/>
                <a:ea typeface="Arial"/>
                <a:cs typeface="Arial"/>
                <a:sym typeface="Arial"/>
              </a:rPr>
              <a:t>Glasverschluss</a:t>
            </a:r>
            <a:br>
              <a:rPr lang="de-DE" sz="2000" b="0" i="0" u="none" strike="noStrike" cap="none" dirty="0">
                <a:solidFill>
                  <a:srgbClr val="941651"/>
                </a:solidFill>
                <a:latin typeface="Arial"/>
                <a:ea typeface="Arial"/>
                <a:cs typeface="Arial"/>
                <a:sym typeface="Arial"/>
              </a:rPr>
            </a:br>
            <a:r>
              <a:rPr lang="de-DE" sz="2000" b="0" i="0" u="none" strike="noStrike" cap="none" dirty="0">
                <a:solidFill>
                  <a:srgbClr val="941651"/>
                </a:solidFill>
                <a:latin typeface="Arial"/>
                <a:ea typeface="Arial"/>
                <a:cs typeface="Arial"/>
                <a:sym typeface="Arial"/>
              </a:rPr>
              <a:t>Stevin Caps (Drehverschluss)</a:t>
            </a:r>
            <a:br>
              <a:rPr lang="de-DE" sz="2000" b="0" i="0" u="none" strike="noStrike" cap="none" dirty="0">
                <a:solidFill>
                  <a:srgbClr val="941651"/>
                </a:solidFill>
                <a:latin typeface="Arial"/>
                <a:ea typeface="Arial"/>
                <a:cs typeface="Arial"/>
                <a:sym typeface="Arial"/>
              </a:rPr>
            </a:br>
            <a:r>
              <a:rPr lang="de-DE" sz="2000" b="0" i="0" u="none" strike="noStrike" cap="none" dirty="0">
                <a:solidFill>
                  <a:srgbClr val="941651"/>
                </a:solidFill>
                <a:latin typeface="Arial"/>
                <a:ea typeface="Arial"/>
                <a:cs typeface="Arial"/>
                <a:sym typeface="Arial"/>
              </a:rPr>
              <a:t>Kunststoffkorken</a:t>
            </a:r>
            <a:endParaRPr sz="1800" b="0" i="0" u="none" strike="noStrike" cap="none" dirty="0">
              <a:solidFill>
                <a:srgbClr val="000000"/>
              </a:solidFill>
              <a:latin typeface="Arial"/>
              <a:ea typeface="Arial"/>
              <a:cs typeface="Arial"/>
              <a:sym typeface="Arial"/>
            </a:endParaRPr>
          </a:p>
        </p:txBody>
      </p:sp>
      <p:sp>
        <p:nvSpPr>
          <p:cNvPr id="352" name="Google Shape;352;p36"/>
          <p:cNvSpPr txBox="1"/>
          <p:nvPr/>
        </p:nvSpPr>
        <p:spPr>
          <a:xfrm>
            <a:off x="5683827" y="1615241"/>
            <a:ext cx="1776846" cy="3693278"/>
          </a:xfrm>
          <a:prstGeom prst="rect">
            <a:avLst/>
          </a:prstGeom>
          <a:solidFill>
            <a:schemeClr val="lt1">
              <a:alpha val="72941"/>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a:solidFill>
                  <a:schemeClr val="dk1"/>
                </a:solidFill>
                <a:latin typeface="Arial"/>
                <a:ea typeface="Arial"/>
                <a:cs typeface="Arial"/>
                <a:sym typeface="Arial"/>
              </a:rPr>
              <a:t>Naturkorken haben Konkurrenz – in Form von Drehverschluss (Stevin Caps), Glas- und Kunstoffkorken.Vor allem der Drehverschluss gilt als Alternative zum Naturkork.</a:t>
            </a:r>
            <a:endParaRPr sz="1400" b="0" i="0" u="none" strike="noStrike" cap="none">
              <a:solidFill>
                <a:srgbClr val="000000"/>
              </a:solidFill>
              <a:latin typeface="Arial"/>
              <a:ea typeface="Arial"/>
              <a:cs typeface="Arial"/>
              <a:sym typeface="Arial"/>
            </a:endParaRPr>
          </a:p>
        </p:txBody>
      </p:sp>
      <p:pic>
        <p:nvPicPr>
          <p:cNvPr id="353" name="Google Shape;353;p36"/>
          <p:cNvPicPr preferRelativeResize="0"/>
          <p:nvPr/>
        </p:nvPicPr>
        <p:blipFill rotWithShape="1">
          <a:blip r:embed="rId4">
            <a:alphaModFix/>
          </a:blip>
          <a:srcRect/>
          <a:stretch/>
        </p:blipFill>
        <p:spPr>
          <a:xfrm>
            <a:off x="38847" y="4640806"/>
            <a:ext cx="911688" cy="1560750"/>
          </a:xfrm>
          <a:prstGeom prst="rect">
            <a:avLst/>
          </a:prstGeom>
          <a:noFill/>
          <a:ln>
            <a:noFill/>
          </a:ln>
        </p:spPr>
      </p:pic>
      <p:sp>
        <p:nvSpPr>
          <p:cNvPr id="354" name="Google Shape;354;p36"/>
          <p:cNvSpPr/>
          <p:nvPr/>
        </p:nvSpPr>
        <p:spPr>
          <a:xfrm>
            <a:off x="708400" y="3053586"/>
            <a:ext cx="2053850" cy="1560749"/>
          </a:xfrm>
          <a:prstGeom prst="wedgeEllipseCallout">
            <a:avLst>
              <a:gd name="adj1" fmla="val -20833"/>
              <a:gd name="adj2" fmla="val 62500"/>
            </a:avLst>
          </a:prstGeom>
          <a:solidFill>
            <a:schemeClr val="lt1"/>
          </a:solidFill>
          <a:ln w="25400" cap="flat" cmpd="sng">
            <a:solidFill>
              <a:srgbClr val="3449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600" b="0" i="0" u="none" strike="noStrike" cap="none" dirty="0">
                <a:solidFill>
                  <a:schemeClr val="dk2"/>
                </a:solidFill>
                <a:latin typeface="Arial"/>
                <a:ea typeface="Arial"/>
                <a:cs typeface="Arial"/>
                <a:sym typeface="Arial"/>
              </a:rPr>
              <a:t>Schon vergessen? </a:t>
            </a: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600" b="0" i="0" u="none" strike="noStrike" cap="none" dirty="0">
                <a:solidFill>
                  <a:schemeClr val="dk2"/>
                </a:solidFill>
                <a:latin typeface="Arial"/>
                <a:ea typeface="Arial"/>
                <a:cs typeface="Arial"/>
                <a:sym typeface="Arial"/>
              </a:rPr>
              <a:t>Plopp!</a:t>
            </a:r>
            <a:endParaRPr sz="16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18</a:t>
            </a:fld>
            <a:endParaRPr/>
          </a:p>
        </p:txBody>
      </p:sp>
      <p:sp>
        <p:nvSpPr>
          <p:cNvPr id="361" name="Google Shape;361;p12"/>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Transport: Gewicht und Weinvolumen</a:t>
            </a:r>
            <a:endParaRPr dirty="0"/>
          </a:p>
        </p:txBody>
      </p:sp>
      <p:sp>
        <p:nvSpPr>
          <p:cNvPr id="362" name="Google Shape;362;p1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63" name="Google Shape;363;p1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364" name="Google Shape;364;p1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65" name="Google Shape;365;p12"/>
          <p:cNvSpPr/>
          <p:nvPr/>
        </p:nvSpPr>
        <p:spPr>
          <a:xfrm>
            <a:off x="8623005" y="4759276"/>
            <a:ext cx="3256996"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941651"/>
                </a:solidFill>
                <a:latin typeface="Arial"/>
                <a:ea typeface="Arial"/>
                <a:cs typeface="Arial"/>
                <a:sym typeface="Arial"/>
              </a:rPr>
              <a:t>Berechnen Sie wie viele Einweg-Glasflaschen und Bag-in-Boxes ein Lkw (Sattelzug 40 t) fasst.</a:t>
            </a:r>
            <a:endParaRPr sz="1600" b="0" i="0" u="none" strike="noStrike" cap="none">
              <a:solidFill>
                <a:srgbClr val="941651"/>
              </a:solidFill>
              <a:latin typeface="Arial"/>
              <a:ea typeface="Arial"/>
              <a:cs typeface="Arial"/>
              <a:sym typeface="Arial"/>
            </a:endParaRPr>
          </a:p>
        </p:txBody>
      </p:sp>
      <p:sp>
        <p:nvSpPr>
          <p:cNvPr id="366" name="Google Shape;366;p12"/>
          <p:cNvSpPr txBox="1"/>
          <p:nvPr/>
        </p:nvSpPr>
        <p:spPr>
          <a:xfrm>
            <a:off x="8623003" y="1554837"/>
            <a:ext cx="3256996" cy="3108503"/>
          </a:xfrm>
          <a:prstGeom prst="rect">
            <a:avLst/>
          </a:prstGeom>
          <a:solidFill>
            <a:schemeClr val="lt1">
              <a:alpha val="72941"/>
            </a:schemeClr>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400" b="0" i="0" u="none" strike="noStrike" cap="none">
                <a:solidFill>
                  <a:schemeClr val="dk1"/>
                </a:solidFill>
                <a:latin typeface="Arial"/>
                <a:ea typeface="Arial"/>
                <a:cs typeface="Arial"/>
                <a:sym typeface="Arial"/>
              </a:rPr>
              <a:t>Wie hoch ist das Transportgewicht und das Weinvolumen? </a:t>
            </a:r>
            <a:endParaRPr/>
          </a:p>
          <a:p>
            <a:pPr marL="285750" marR="0" lvl="0" indent="-285750" algn="l" rtl="0">
              <a:lnSpc>
                <a:spcPct val="100000"/>
              </a:lnSpc>
              <a:spcBef>
                <a:spcPts val="0"/>
              </a:spcBef>
              <a:spcAft>
                <a:spcPts val="0"/>
              </a:spcAft>
              <a:buClr>
                <a:srgbClr val="000000"/>
              </a:buClr>
              <a:buSzPts val="1800"/>
              <a:buFont typeface="Arial"/>
              <a:buChar char="•"/>
            </a:pPr>
            <a:r>
              <a:rPr lang="de-DE" sz="1400" b="0" i="0" u="none" strike="noStrike" cap="none">
                <a:solidFill>
                  <a:schemeClr val="dk1"/>
                </a:solidFill>
                <a:latin typeface="Arial"/>
                <a:ea typeface="Arial"/>
                <a:cs typeface="Arial"/>
                <a:sym typeface="Arial"/>
              </a:rPr>
              <a:t>Welches Gefäß für einen Wein hat die geringeren Umweltauswirkungen: eine Einweg-Glasflasche oder eine Bag-in-Box? </a:t>
            </a:r>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400" b="0" i="0" u="none" strike="noStrike" cap="none">
                <a:solidFill>
                  <a:schemeClr val="dk1"/>
                </a:solidFill>
                <a:latin typeface="Arial"/>
                <a:ea typeface="Arial"/>
                <a:cs typeface="Arial"/>
                <a:sym typeface="Arial"/>
              </a:rPr>
              <a:t>Lernen Sie exemplarisch eine Folge der unterschiedlichen Rohstoffnutzung kennen: Die Transportenergie für Wein – und zwar vom Weingut zum Kunden und nach dem Verzehr zum nächsten Recyclinghof.</a:t>
            </a:r>
            <a:endParaRPr sz="1400" b="0" i="0" u="none" strike="noStrike" cap="none">
              <a:solidFill>
                <a:srgbClr val="000000"/>
              </a:solidFill>
              <a:latin typeface="Arial"/>
              <a:ea typeface="Arial"/>
              <a:cs typeface="Arial"/>
              <a:sym typeface="Arial"/>
            </a:endParaRPr>
          </a:p>
        </p:txBody>
      </p:sp>
      <p:graphicFrame>
        <p:nvGraphicFramePr>
          <p:cNvPr id="367" name="Google Shape;367;p12"/>
          <p:cNvGraphicFramePr/>
          <p:nvPr>
            <p:extLst>
              <p:ext uri="{D42A27DB-BD31-4B8C-83A1-F6EECF244321}">
                <p14:modId xmlns:p14="http://schemas.microsoft.com/office/powerpoint/2010/main" val="3530141255"/>
              </p:ext>
            </p:extLst>
          </p:nvPr>
        </p:nvGraphicFramePr>
        <p:xfrm>
          <a:off x="224465" y="1680038"/>
          <a:ext cx="8128025" cy="4266020"/>
        </p:xfrm>
        <a:graphic>
          <a:graphicData uri="http://schemas.openxmlformats.org/drawingml/2006/table">
            <a:tbl>
              <a:tblPr firstRow="1" bandRow="1">
                <a:noFill/>
                <a:tableStyleId>{52FAFBE6-5141-4D20-8B1B-0D67F63FF813}</a:tableStyleId>
              </a:tblPr>
              <a:tblGrid>
                <a:gridCol w="1161150">
                  <a:extLst>
                    <a:ext uri="{9D8B030D-6E8A-4147-A177-3AD203B41FA5}">
                      <a16:colId xmlns:a16="http://schemas.microsoft.com/office/drawing/2014/main" xmlns="" val="20000"/>
                    </a:ext>
                  </a:extLst>
                </a:gridCol>
                <a:gridCol w="387425">
                  <a:extLst>
                    <a:ext uri="{9D8B030D-6E8A-4147-A177-3AD203B41FA5}">
                      <a16:colId xmlns:a16="http://schemas.microsoft.com/office/drawing/2014/main" xmlns="" val="20001"/>
                    </a:ext>
                  </a:extLst>
                </a:gridCol>
                <a:gridCol w="773700">
                  <a:extLst>
                    <a:ext uri="{9D8B030D-6E8A-4147-A177-3AD203B41FA5}">
                      <a16:colId xmlns:a16="http://schemas.microsoft.com/office/drawing/2014/main" xmlns="" val="20002"/>
                    </a:ext>
                  </a:extLst>
                </a:gridCol>
                <a:gridCol w="1161150">
                  <a:extLst>
                    <a:ext uri="{9D8B030D-6E8A-4147-A177-3AD203B41FA5}">
                      <a16:colId xmlns:a16="http://schemas.microsoft.com/office/drawing/2014/main" xmlns="" val="20003"/>
                    </a:ext>
                  </a:extLst>
                </a:gridCol>
                <a:gridCol w="1161150">
                  <a:extLst>
                    <a:ext uri="{9D8B030D-6E8A-4147-A177-3AD203B41FA5}">
                      <a16:colId xmlns:a16="http://schemas.microsoft.com/office/drawing/2014/main" xmlns="" val="20004"/>
                    </a:ext>
                  </a:extLst>
                </a:gridCol>
                <a:gridCol w="1161150">
                  <a:extLst>
                    <a:ext uri="{9D8B030D-6E8A-4147-A177-3AD203B41FA5}">
                      <a16:colId xmlns:a16="http://schemas.microsoft.com/office/drawing/2014/main" xmlns="" val="20005"/>
                    </a:ext>
                  </a:extLst>
                </a:gridCol>
                <a:gridCol w="1161150">
                  <a:extLst>
                    <a:ext uri="{9D8B030D-6E8A-4147-A177-3AD203B41FA5}">
                      <a16:colId xmlns:a16="http://schemas.microsoft.com/office/drawing/2014/main" xmlns="" val="20006"/>
                    </a:ext>
                  </a:extLst>
                </a:gridCol>
                <a:gridCol w="1161150">
                  <a:extLst>
                    <a:ext uri="{9D8B030D-6E8A-4147-A177-3AD203B41FA5}">
                      <a16:colId xmlns:a16="http://schemas.microsoft.com/office/drawing/2014/main" xmlns="" val="20007"/>
                    </a:ext>
                  </a:extLst>
                </a:gridCol>
              </a:tblGrid>
              <a:tr h="370850">
                <a:tc gridSpan="2">
                  <a:txBody>
                    <a:bodyPr/>
                    <a:lstStyle/>
                    <a:p>
                      <a:pPr marL="0" marR="0" lvl="0" indent="0" algn="l" rtl="0">
                        <a:lnSpc>
                          <a:spcPct val="100000"/>
                        </a:lnSpc>
                        <a:spcBef>
                          <a:spcPts val="0"/>
                        </a:spcBef>
                        <a:spcAft>
                          <a:spcPts val="0"/>
                        </a:spcAft>
                        <a:buNone/>
                      </a:pPr>
                      <a:endParaRPr sz="1500" u="none" strike="noStrike" cap="none" dirty="0"/>
                    </a:p>
                  </a:txBody>
                  <a:tcPr marL="91450" marR="91450" marT="45725" marB="45725"/>
                </a:tc>
                <a:tc hMerge="1">
                  <a:txBody>
                    <a:bodyPr/>
                    <a:lstStyle/>
                    <a:p>
                      <a:endParaRPr lang="de-DE"/>
                    </a:p>
                  </a:txBody>
                  <a:tcPr/>
                </a:tc>
                <a:tc gridSpan="3">
                  <a:txBody>
                    <a:bodyPr/>
                    <a:lstStyle/>
                    <a:p>
                      <a:pPr marL="0" marR="0" lvl="0" indent="0" algn="l" rtl="0">
                        <a:lnSpc>
                          <a:spcPct val="100000"/>
                        </a:lnSpc>
                        <a:spcBef>
                          <a:spcPts val="0"/>
                        </a:spcBef>
                        <a:spcAft>
                          <a:spcPts val="0"/>
                        </a:spcAft>
                        <a:buNone/>
                      </a:pPr>
                      <a:r>
                        <a:rPr lang="de-DE" sz="1500" u="none" strike="noStrike" cap="none" dirty="0"/>
                        <a:t>Basiswerte</a:t>
                      </a:r>
                      <a:endParaRPr sz="1500" dirty="0"/>
                    </a:p>
                  </a:txBody>
                  <a:tcPr marL="91450" marR="91450" marT="45725" marB="45725"/>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500" u="none" strike="noStrike" cap="none" dirty="0"/>
                    </a:p>
                  </a:txBody>
                  <a:tcPr marL="91450" marR="91450" marT="45725" marB="45725"/>
                </a:tc>
                <a:tc gridSpan="2">
                  <a:txBody>
                    <a:bodyPr/>
                    <a:lstStyle/>
                    <a:p>
                      <a:pPr marL="0" marR="0" lvl="0" indent="0" algn="l" rtl="0">
                        <a:lnSpc>
                          <a:spcPct val="100000"/>
                        </a:lnSpc>
                        <a:spcBef>
                          <a:spcPts val="0"/>
                        </a:spcBef>
                        <a:spcAft>
                          <a:spcPts val="0"/>
                        </a:spcAft>
                        <a:buNone/>
                      </a:pPr>
                      <a:r>
                        <a:rPr lang="de-DE" sz="1500" u="none" strike="noStrike" cap="none" dirty="0"/>
                        <a:t>Gesamtwerte pro Lkw</a:t>
                      </a:r>
                      <a:endParaRPr sz="1500" dirty="0"/>
                    </a:p>
                  </a:txBody>
                  <a:tcPr marL="91450" marR="91450" marT="45725" marB="45725"/>
                </a:tc>
                <a:tc hMerge="1">
                  <a:txBody>
                    <a:bodyPr/>
                    <a:lstStyle/>
                    <a:p>
                      <a:endParaRPr lang="de-DE"/>
                    </a:p>
                  </a:txBody>
                  <a:tcPr/>
                </a:tc>
                <a:extLst>
                  <a:ext uri="{0D108BD9-81ED-4DB2-BD59-A6C34878D82A}">
                    <a16:rowId xmlns:a16="http://schemas.microsoft.com/office/drawing/2014/main" xmlns="" val="10000"/>
                  </a:ext>
                </a:extLst>
              </a:tr>
              <a:tr h="370850">
                <a:tc gridSpan="2">
                  <a:txBody>
                    <a:bodyPr/>
                    <a:lstStyle/>
                    <a:p>
                      <a:pPr marL="0" marR="0" lvl="0" indent="0" algn="l" rtl="0">
                        <a:lnSpc>
                          <a:spcPct val="100000"/>
                        </a:lnSpc>
                        <a:spcBef>
                          <a:spcPts val="0"/>
                        </a:spcBef>
                        <a:spcAft>
                          <a:spcPts val="0"/>
                        </a:spcAft>
                        <a:buNone/>
                      </a:pPr>
                      <a:endParaRPr sz="1300" u="none" strike="noStrike" cap="none" dirty="0"/>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1" u="none" strike="noStrike" cap="none"/>
                        <a:t>je…</a:t>
                      </a:r>
                      <a:endParaRPr sz="13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de-DE" sz="1300" b="1" u="none" strike="noStrike" cap="none" dirty="0"/>
                        <a:t>Einweg-Flasche</a:t>
                      </a:r>
                      <a:endParaRPr sz="1300" dirty="0"/>
                    </a:p>
                  </a:txBody>
                  <a:tcPr marL="91450" marR="91450" marT="45725" marB="45725"/>
                </a:tc>
                <a:tc>
                  <a:txBody>
                    <a:bodyPr/>
                    <a:lstStyle/>
                    <a:p>
                      <a:pPr marL="0" marR="0" lvl="0" indent="0" algn="l" rtl="0">
                        <a:lnSpc>
                          <a:spcPct val="100000"/>
                        </a:lnSpc>
                        <a:spcBef>
                          <a:spcPts val="0"/>
                        </a:spcBef>
                        <a:spcAft>
                          <a:spcPts val="0"/>
                        </a:spcAft>
                        <a:buNone/>
                      </a:pPr>
                      <a:r>
                        <a:rPr lang="de-DE" sz="1300" b="1" u="none" strike="noStrike" cap="none" dirty="0"/>
                        <a:t>Bag-in-Box</a:t>
                      </a:r>
                      <a:endParaRPr sz="1300" dirty="0"/>
                    </a:p>
                  </a:txBody>
                  <a:tcPr marL="91450" marR="91450" marT="45725" marB="45725"/>
                </a:tc>
                <a:tc>
                  <a:txBody>
                    <a:bodyPr/>
                    <a:lstStyle/>
                    <a:p>
                      <a:pPr marL="0" marR="0" lvl="0" indent="0" algn="l" rtl="0">
                        <a:lnSpc>
                          <a:spcPct val="100000"/>
                        </a:lnSpc>
                        <a:spcBef>
                          <a:spcPts val="0"/>
                        </a:spcBef>
                        <a:spcAft>
                          <a:spcPts val="0"/>
                        </a:spcAft>
                        <a:buNone/>
                      </a:pPr>
                      <a:endParaRPr sz="1300" b="1" u="none" strike="noStrike" cap="none" dirty="0"/>
                    </a:p>
                  </a:txBody>
                  <a:tcPr marL="91450" marR="91450" marT="45725" marB="45725"/>
                </a:tc>
                <a:tc>
                  <a:txBody>
                    <a:bodyPr/>
                    <a:lstStyle/>
                    <a:p>
                      <a:pPr marL="0" marR="0" lvl="0" indent="0" algn="l" rtl="0">
                        <a:lnSpc>
                          <a:spcPct val="100000"/>
                        </a:lnSpc>
                        <a:spcBef>
                          <a:spcPts val="0"/>
                        </a:spcBef>
                        <a:spcAft>
                          <a:spcPts val="0"/>
                        </a:spcAft>
                        <a:buNone/>
                      </a:pPr>
                      <a:r>
                        <a:rPr lang="de-DE" sz="1300" b="1" u="none" strike="noStrike" cap="none" dirty="0"/>
                        <a:t>Einweg-Flasche</a:t>
                      </a:r>
                      <a:endParaRPr sz="1300" dirty="0"/>
                    </a:p>
                  </a:txBody>
                  <a:tcPr marL="91450" marR="91450" marT="45725" marB="45725"/>
                </a:tc>
                <a:tc>
                  <a:txBody>
                    <a:bodyPr/>
                    <a:lstStyle/>
                    <a:p>
                      <a:pPr marL="0" marR="0" lvl="0" indent="0" algn="l" rtl="0">
                        <a:lnSpc>
                          <a:spcPct val="100000"/>
                        </a:lnSpc>
                        <a:spcBef>
                          <a:spcPts val="0"/>
                        </a:spcBef>
                        <a:spcAft>
                          <a:spcPts val="0"/>
                        </a:spcAft>
                        <a:buNone/>
                      </a:pPr>
                      <a:r>
                        <a:rPr lang="de-DE" sz="1300" b="1" u="none" strike="noStrike" cap="none" dirty="0"/>
                        <a:t>Bag-in-Box</a:t>
                      </a:r>
                      <a:endParaRPr sz="1300" dirty="0"/>
                    </a:p>
                  </a:txBody>
                  <a:tcPr marL="91450" marR="91450" marT="45725" marB="45725"/>
                </a:tc>
                <a:extLst>
                  <a:ext uri="{0D108BD9-81ED-4DB2-BD59-A6C34878D82A}">
                    <a16:rowId xmlns:a16="http://schemas.microsoft.com/office/drawing/2014/main" xmlns="" val="10001"/>
                  </a:ext>
                </a:extLst>
              </a:tr>
              <a:tr h="370850">
                <a:tc gridSpan="2">
                  <a:txBody>
                    <a:bodyPr/>
                    <a:lstStyle/>
                    <a:p>
                      <a:pPr marL="0" marR="0" lvl="0" indent="0" algn="l" rtl="0">
                        <a:lnSpc>
                          <a:spcPct val="100000"/>
                        </a:lnSpc>
                        <a:spcBef>
                          <a:spcPts val="0"/>
                        </a:spcBef>
                        <a:spcAft>
                          <a:spcPts val="0"/>
                        </a:spcAft>
                        <a:buNone/>
                      </a:pPr>
                      <a:r>
                        <a:rPr lang="de-DE" sz="1300" b="1" i="0" u="none" strike="noStrike" cap="none" dirty="0">
                          <a:solidFill>
                            <a:srgbClr val="000000"/>
                          </a:solidFill>
                          <a:latin typeface="Calibri"/>
                          <a:ea typeface="Calibri"/>
                          <a:cs typeface="Calibri"/>
                          <a:sym typeface="Calibri"/>
                        </a:rPr>
                        <a:t>Anzahl Paletten</a:t>
                      </a:r>
                      <a:endParaRPr sz="1300" dirty="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0" i="0" u="none" strike="noStrike" cap="none" dirty="0">
                          <a:solidFill>
                            <a:srgbClr val="000000"/>
                          </a:solidFill>
                          <a:latin typeface="Calibri"/>
                          <a:ea typeface="Calibri"/>
                          <a:cs typeface="Calibri"/>
                          <a:sym typeface="Calibri"/>
                        </a:rPr>
                        <a:t>Lkw </a:t>
                      </a:r>
                      <a:endParaRPr sz="13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30</a:t>
                      </a:r>
                      <a:endParaRPr sz="1800"/>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2"/>
                  </a:ext>
                </a:extLst>
              </a:tr>
              <a:tr h="370850">
                <a:tc gridSpan="2">
                  <a:txBody>
                    <a:bodyPr/>
                    <a:lstStyle/>
                    <a:p>
                      <a:pPr marL="0" marR="0" lvl="0" indent="0" algn="l" rtl="0">
                        <a:lnSpc>
                          <a:spcPct val="100000"/>
                        </a:lnSpc>
                        <a:spcBef>
                          <a:spcPts val="0"/>
                        </a:spcBef>
                        <a:spcAft>
                          <a:spcPts val="0"/>
                        </a:spcAft>
                        <a:buNone/>
                      </a:pPr>
                      <a:r>
                        <a:rPr lang="de-DE" sz="1300" b="1" i="0" u="none" strike="noStrike" cap="none">
                          <a:solidFill>
                            <a:srgbClr val="000000"/>
                          </a:solidFill>
                          <a:latin typeface="Calibri"/>
                          <a:ea typeface="Calibri"/>
                          <a:cs typeface="Calibri"/>
                          <a:sym typeface="Calibri"/>
                        </a:rPr>
                        <a:t>Gewicht (kg)</a:t>
                      </a:r>
                      <a:endParaRPr sz="130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0" i="0" u="none" strike="noStrike" cap="none" dirty="0">
                          <a:solidFill>
                            <a:srgbClr val="000000"/>
                          </a:solidFill>
                          <a:latin typeface="Calibri"/>
                          <a:ea typeface="Calibri"/>
                          <a:cs typeface="Calibri"/>
                          <a:sym typeface="Calibri"/>
                        </a:rPr>
                        <a:t>Palette</a:t>
                      </a:r>
                      <a:endParaRPr sz="13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3"/>
                  </a:ext>
                </a:extLst>
              </a:tr>
              <a:tr h="370850">
                <a:tc gridSpan="2">
                  <a:txBody>
                    <a:bodyPr/>
                    <a:lstStyle/>
                    <a:p>
                      <a:pPr marL="0" marR="0" lvl="0" indent="0" algn="l" rtl="0">
                        <a:lnSpc>
                          <a:spcPct val="100000"/>
                        </a:lnSpc>
                        <a:spcBef>
                          <a:spcPts val="0"/>
                        </a:spcBef>
                        <a:spcAft>
                          <a:spcPts val="0"/>
                        </a:spcAft>
                        <a:buNone/>
                      </a:pPr>
                      <a:r>
                        <a:rPr lang="de-DE" sz="1300" b="1" i="0" u="none" strike="noStrike" cap="none">
                          <a:solidFill>
                            <a:srgbClr val="000000"/>
                          </a:solidFill>
                          <a:latin typeface="Calibri"/>
                          <a:ea typeface="Calibri"/>
                          <a:cs typeface="Calibri"/>
                          <a:sym typeface="Calibri"/>
                        </a:rPr>
                        <a:t>Anzahl Gebinde (Karton)</a:t>
                      </a:r>
                      <a:endParaRPr sz="130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0" i="0" u="none" strike="noStrike" cap="none">
                          <a:solidFill>
                            <a:srgbClr val="000000"/>
                          </a:solidFill>
                          <a:latin typeface="Calibri"/>
                          <a:ea typeface="Calibri"/>
                          <a:cs typeface="Calibri"/>
                          <a:sym typeface="Calibri"/>
                        </a:rPr>
                        <a:t>Palette</a:t>
                      </a:r>
                      <a:endParaRPr sz="13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76</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63</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4"/>
                  </a:ext>
                </a:extLst>
              </a:tr>
              <a:tr h="370850">
                <a:tc gridSpan="2">
                  <a:txBody>
                    <a:bodyPr/>
                    <a:lstStyle/>
                    <a:p>
                      <a:pPr marL="0" marR="0" lvl="0" indent="0" algn="l" rtl="0">
                        <a:lnSpc>
                          <a:spcPct val="100000"/>
                        </a:lnSpc>
                        <a:spcBef>
                          <a:spcPts val="0"/>
                        </a:spcBef>
                        <a:spcAft>
                          <a:spcPts val="0"/>
                        </a:spcAft>
                        <a:buNone/>
                      </a:pPr>
                      <a:r>
                        <a:rPr lang="de-DE" sz="1300" b="1" i="0" u="none" strike="noStrike" cap="none">
                          <a:solidFill>
                            <a:srgbClr val="000000"/>
                          </a:solidFill>
                          <a:latin typeface="Calibri"/>
                          <a:ea typeface="Calibri"/>
                          <a:cs typeface="Calibri"/>
                          <a:sym typeface="Calibri"/>
                        </a:rPr>
                        <a:t>Anzahl Flaschen/</a:t>
                      </a:r>
                      <a:br>
                        <a:rPr lang="de-DE" sz="1300" b="1" i="0" u="none" strike="noStrike" cap="none">
                          <a:solidFill>
                            <a:srgbClr val="000000"/>
                          </a:solidFill>
                          <a:latin typeface="Calibri"/>
                          <a:ea typeface="Calibri"/>
                          <a:cs typeface="Calibri"/>
                          <a:sym typeface="Calibri"/>
                        </a:rPr>
                      </a:br>
                      <a:r>
                        <a:rPr lang="de-DE" sz="1300" b="1" i="0" u="none" strike="noStrike" cap="none">
                          <a:solidFill>
                            <a:srgbClr val="000000"/>
                          </a:solidFill>
                          <a:latin typeface="Calibri"/>
                          <a:ea typeface="Calibri"/>
                          <a:cs typeface="Calibri"/>
                          <a:sym typeface="Calibri"/>
                        </a:rPr>
                        <a:t>Bag-in-Box</a:t>
                      </a:r>
                      <a:endParaRPr sz="130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0" i="0" u="none" strike="noStrike" cap="none">
                          <a:solidFill>
                            <a:srgbClr val="000000"/>
                          </a:solidFill>
                          <a:latin typeface="Calibri"/>
                          <a:ea typeface="Calibri"/>
                          <a:cs typeface="Calibri"/>
                          <a:sym typeface="Calibri"/>
                        </a:rPr>
                        <a:t>Gebinde</a:t>
                      </a:r>
                      <a:endParaRPr sz="13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6</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5"/>
                  </a:ext>
                </a:extLst>
              </a:tr>
              <a:tr h="370850">
                <a:tc gridSpan="2">
                  <a:txBody>
                    <a:bodyPr/>
                    <a:lstStyle/>
                    <a:p>
                      <a:pPr marL="0" marR="0" lvl="0" indent="0" algn="l" rtl="0">
                        <a:lnSpc>
                          <a:spcPct val="100000"/>
                        </a:lnSpc>
                        <a:spcBef>
                          <a:spcPts val="0"/>
                        </a:spcBef>
                        <a:spcAft>
                          <a:spcPts val="0"/>
                        </a:spcAft>
                        <a:buNone/>
                      </a:pPr>
                      <a:r>
                        <a:rPr lang="de-DE" sz="1300" b="1" i="0" u="none" strike="noStrike" cap="none">
                          <a:solidFill>
                            <a:srgbClr val="000000"/>
                          </a:solidFill>
                          <a:latin typeface="Calibri"/>
                          <a:ea typeface="Calibri"/>
                          <a:cs typeface="Calibri"/>
                          <a:sym typeface="Calibri"/>
                        </a:rPr>
                        <a:t>Gewicht (kg)</a:t>
                      </a:r>
                      <a:endParaRPr sz="130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300" b="0" i="0" u="none" strike="noStrike" cap="none">
                          <a:solidFill>
                            <a:srgbClr val="000000"/>
                          </a:solidFill>
                          <a:latin typeface="Calibri"/>
                          <a:ea typeface="Calibri"/>
                          <a:cs typeface="Calibri"/>
                          <a:sym typeface="Calibri"/>
                        </a:rPr>
                        <a:t>Gebinde</a:t>
                      </a:r>
                      <a:endParaRPr sz="13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7,5</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12</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6"/>
                  </a:ext>
                </a:extLst>
              </a:tr>
              <a:tr h="370850">
                <a:tc gridSpan="2">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None/>
                      </a:pPr>
                      <a:endParaRPr sz="1300" u="none" strike="noStrike" cap="none" dirty="0"/>
                    </a:p>
                  </a:txBody>
                  <a:tcPr marL="91450" marR="91450" marT="45725" marB="45725"/>
                </a:tc>
                <a:tc>
                  <a:txBody>
                    <a:bodyPr/>
                    <a:lstStyle/>
                    <a:p>
                      <a:pPr marL="0" marR="0" lvl="0" indent="0" algn="l" rtl="0">
                        <a:lnSpc>
                          <a:spcPct val="100000"/>
                        </a:lnSpc>
                        <a:spcBef>
                          <a:spcPts val="0"/>
                        </a:spcBef>
                        <a:spcAft>
                          <a:spcPts val="0"/>
                        </a:spcAft>
                        <a:buNone/>
                      </a:pPr>
                      <a:endParaRPr sz="1300" u="none" strike="noStrike" cap="none" dirty="0"/>
                    </a:p>
                  </a:txBody>
                  <a:tcPr marL="91450" marR="91450" marT="45725" marB="45725"/>
                </a:tc>
                <a:tc>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extLst>
                  <a:ext uri="{0D108BD9-81ED-4DB2-BD59-A6C34878D82A}">
                    <a16:rowId xmlns:a16="http://schemas.microsoft.com/office/drawing/2014/main" xmlns="" val="10007"/>
                  </a:ext>
                </a:extLst>
              </a:tr>
              <a:tr h="370850">
                <a:tc gridSpan="5">
                  <a:txBody>
                    <a:bodyPr/>
                    <a:lstStyle/>
                    <a:p>
                      <a:pPr marL="0" marR="0" lvl="0" indent="0" algn="r" rtl="0">
                        <a:lnSpc>
                          <a:spcPct val="100000"/>
                        </a:lnSpc>
                        <a:spcBef>
                          <a:spcPts val="0"/>
                        </a:spcBef>
                        <a:spcAft>
                          <a:spcPts val="0"/>
                        </a:spcAft>
                        <a:buNone/>
                      </a:pPr>
                      <a:r>
                        <a:rPr lang="de-DE" sz="1500" b="1" u="none" strike="noStrike" cap="none" dirty="0"/>
                        <a:t>Ladung Gebinde + Paletten (kg)</a:t>
                      </a:r>
                      <a:endParaRPr sz="1500" dirty="0"/>
                    </a:p>
                  </a:txBody>
                  <a:tcPr marL="91450" marR="91450" marT="45725" marB="45725"/>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300" u="none" strike="noStrike" cap="none" dirty="0"/>
                    </a:p>
                  </a:txBody>
                  <a:tcPr marL="91450" marR="91450" marT="45725" marB="45725"/>
                </a:tc>
                <a:tc>
                  <a:txBody>
                    <a:bodyPr/>
                    <a:lstStyle/>
                    <a:p>
                      <a:pPr marL="0" marR="0" lvl="0" indent="0" algn="r" rtl="0">
                        <a:lnSpc>
                          <a:spcPct val="100000"/>
                        </a:lnSpc>
                        <a:spcBef>
                          <a:spcPts val="0"/>
                        </a:spcBef>
                        <a:spcAft>
                          <a:spcPts val="0"/>
                        </a:spcAft>
                        <a:buNone/>
                      </a:pPr>
                      <a:endParaRPr sz="1300" b="1"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1"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8"/>
                  </a:ext>
                </a:extLst>
              </a:tr>
              <a:tr h="370850">
                <a:tc>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tc gridSpan="2">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800" u="none" strike="noStrike" cap="none" dirty="0"/>
                    </a:p>
                  </a:txBody>
                  <a:tcPr marL="91450" marR="91450" marT="45725" marB="45725"/>
                </a:tc>
                <a:tc>
                  <a:txBody>
                    <a:bodyPr/>
                    <a:lstStyle/>
                    <a:p>
                      <a:pPr marL="0" marR="0" lvl="0" indent="0" algn="l" rtl="0">
                        <a:lnSpc>
                          <a:spcPct val="100000"/>
                        </a:lnSpc>
                        <a:spcBef>
                          <a:spcPts val="0"/>
                        </a:spcBef>
                        <a:spcAft>
                          <a:spcPts val="0"/>
                        </a:spcAft>
                        <a:buNone/>
                      </a:pPr>
                      <a:endParaRPr sz="1300" u="none" strike="noStrike" cap="none" dirty="0"/>
                    </a:p>
                  </a:txBody>
                  <a:tcPr marL="91450" marR="91450" marT="45725" marB="45725"/>
                </a:tc>
                <a:tc>
                  <a:txBody>
                    <a:bodyPr/>
                    <a:lstStyle/>
                    <a:p>
                      <a:pPr marL="0" marR="0" lvl="0" indent="0" algn="l"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9"/>
                  </a:ext>
                </a:extLst>
              </a:tr>
              <a:tr h="370850">
                <a:tc gridSpan="3">
                  <a:txBody>
                    <a:bodyPr/>
                    <a:lstStyle/>
                    <a:p>
                      <a:pPr marL="0" marR="0" lvl="0" indent="0" algn="ctr" rtl="0">
                        <a:lnSpc>
                          <a:spcPct val="100000"/>
                        </a:lnSpc>
                        <a:spcBef>
                          <a:spcPts val="0"/>
                        </a:spcBef>
                        <a:spcAft>
                          <a:spcPts val="0"/>
                        </a:spcAft>
                        <a:buNone/>
                      </a:pPr>
                      <a:r>
                        <a:rPr lang="de-DE" sz="1300" b="1" i="0" u="none" strike="noStrike" cap="none" dirty="0">
                          <a:solidFill>
                            <a:srgbClr val="000000"/>
                          </a:solidFill>
                          <a:latin typeface="Calibri"/>
                          <a:ea typeface="Calibri"/>
                          <a:cs typeface="Calibri"/>
                          <a:sym typeface="Calibri"/>
                        </a:rPr>
                        <a:t>Füllmenge Wein in Liter (l)</a:t>
                      </a:r>
                      <a:endParaRPr sz="1300" dirty="0"/>
                    </a:p>
                  </a:txBody>
                  <a:tcPr marL="9525" marR="9525" marT="9525" marB="0" anchor="b"/>
                </a:tc>
                <a:tc hMerge="1">
                  <a:txBody>
                    <a:bodyPr/>
                    <a:lstStyle/>
                    <a:p>
                      <a:pPr marL="0" marR="0" lvl="0" indent="0" algn="l" rtl="0">
                        <a:lnSpc>
                          <a:spcPct val="100000"/>
                        </a:lnSpc>
                        <a:spcBef>
                          <a:spcPts val="0"/>
                        </a:spcBef>
                        <a:spcAft>
                          <a:spcPts val="0"/>
                        </a:spcAft>
                        <a:buNone/>
                      </a:pPr>
                      <a:endParaRPr sz="1300" dirty="0"/>
                    </a:p>
                  </a:txBody>
                  <a:tcPr marL="9525" marR="9525" marT="9525" marB="0" anchor="b"/>
                </a:tc>
                <a:tc hMerge="1">
                  <a:txBody>
                    <a:bodyPr/>
                    <a:lstStyle/>
                    <a:p>
                      <a:endParaRPr lang="de-DE"/>
                    </a:p>
                  </a:txBody>
                  <a:tcPr/>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0,75</a:t>
                      </a:r>
                      <a:endParaRPr sz="18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300" u="none" strike="noStrike" cap="none"/>
                    </a:p>
                  </a:txBody>
                  <a:tcPr marL="91450" marR="91450" marT="45725" marB="45725"/>
                </a:tc>
                <a:tc>
                  <a:txBody>
                    <a:bodyPr/>
                    <a:lstStyle/>
                    <a:p>
                      <a:pPr marL="0" marR="0" lvl="0" indent="0" algn="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3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1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19</a:t>
            </a:fld>
            <a:endParaRPr/>
          </a:p>
        </p:txBody>
      </p:sp>
      <p:sp>
        <p:nvSpPr>
          <p:cNvPr id="374" name="Google Shape;374;p13"/>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Transport: Gewicht und Weinvolumen</a:t>
            </a:r>
            <a:endParaRPr dirty="0"/>
          </a:p>
        </p:txBody>
      </p:sp>
      <p:sp>
        <p:nvSpPr>
          <p:cNvPr id="375" name="Google Shape;375;p1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76" name="Google Shape;376;p1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377" name="Google Shape;377;p1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378" name="Google Shape;378;p13"/>
          <p:cNvSpPr/>
          <p:nvPr/>
        </p:nvSpPr>
        <p:spPr>
          <a:xfrm>
            <a:off x="8623005" y="4759276"/>
            <a:ext cx="3256996"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1" i="0" u="none" strike="noStrike" cap="none">
                <a:solidFill>
                  <a:srgbClr val="941651"/>
                </a:solidFill>
                <a:latin typeface="Arial"/>
                <a:ea typeface="Arial"/>
                <a:cs typeface="Arial"/>
                <a:sym typeface="Arial"/>
              </a:rPr>
              <a:t>Berechnen Sie wie viele Einweg-Glasflaschen und Bag-in-Boxes ein Lkw (Sattelzug 40 t) fasst.</a:t>
            </a:r>
            <a:endParaRPr sz="1600" b="0" i="0" u="none" strike="noStrike" cap="none">
              <a:solidFill>
                <a:srgbClr val="941651"/>
              </a:solidFill>
              <a:latin typeface="Arial"/>
              <a:ea typeface="Arial"/>
              <a:cs typeface="Arial"/>
              <a:sym typeface="Arial"/>
            </a:endParaRPr>
          </a:p>
        </p:txBody>
      </p:sp>
      <p:graphicFrame>
        <p:nvGraphicFramePr>
          <p:cNvPr id="380" name="Google Shape;380;p13"/>
          <p:cNvGraphicFramePr/>
          <p:nvPr>
            <p:extLst>
              <p:ext uri="{D42A27DB-BD31-4B8C-83A1-F6EECF244321}">
                <p14:modId xmlns:p14="http://schemas.microsoft.com/office/powerpoint/2010/main" val="3587034735"/>
              </p:ext>
            </p:extLst>
          </p:nvPr>
        </p:nvGraphicFramePr>
        <p:xfrm>
          <a:off x="220481" y="1675221"/>
          <a:ext cx="8128025" cy="4092655"/>
        </p:xfrm>
        <a:graphic>
          <a:graphicData uri="http://schemas.openxmlformats.org/drawingml/2006/table">
            <a:tbl>
              <a:tblPr firstRow="1" bandRow="1">
                <a:noFill/>
                <a:tableStyleId>{52FAFBE6-5141-4D20-8B1B-0D67F63FF813}</a:tableStyleId>
              </a:tblPr>
              <a:tblGrid>
                <a:gridCol w="1161150">
                  <a:extLst>
                    <a:ext uri="{9D8B030D-6E8A-4147-A177-3AD203B41FA5}">
                      <a16:colId xmlns:a16="http://schemas.microsoft.com/office/drawing/2014/main" xmlns="" val="20000"/>
                    </a:ext>
                  </a:extLst>
                </a:gridCol>
                <a:gridCol w="387425">
                  <a:extLst>
                    <a:ext uri="{9D8B030D-6E8A-4147-A177-3AD203B41FA5}">
                      <a16:colId xmlns:a16="http://schemas.microsoft.com/office/drawing/2014/main" xmlns="" val="20001"/>
                    </a:ext>
                  </a:extLst>
                </a:gridCol>
                <a:gridCol w="773700">
                  <a:extLst>
                    <a:ext uri="{9D8B030D-6E8A-4147-A177-3AD203B41FA5}">
                      <a16:colId xmlns:a16="http://schemas.microsoft.com/office/drawing/2014/main" xmlns="" val="20002"/>
                    </a:ext>
                  </a:extLst>
                </a:gridCol>
                <a:gridCol w="1161150">
                  <a:extLst>
                    <a:ext uri="{9D8B030D-6E8A-4147-A177-3AD203B41FA5}">
                      <a16:colId xmlns:a16="http://schemas.microsoft.com/office/drawing/2014/main" xmlns="" val="20003"/>
                    </a:ext>
                  </a:extLst>
                </a:gridCol>
                <a:gridCol w="1161150">
                  <a:extLst>
                    <a:ext uri="{9D8B030D-6E8A-4147-A177-3AD203B41FA5}">
                      <a16:colId xmlns:a16="http://schemas.microsoft.com/office/drawing/2014/main" xmlns="" val="20004"/>
                    </a:ext>
                  </a:extLst>
                </a:gridCol>
                <a:gridCol w="1161150">
                  <a:extLst>
                    <a:ext uri="{9D8B030D-6E8A-4147-A177-3AD203B41FA5}">
                      <a16:colId xmlns:a16="http://schemas.microsoft.com/office/drawing/2014/main" xmlns="" val="20005"/>
                    </a:ext>
                  </a:extLst>
                </a:gridCol>
                <a:gridCol w="1161150">
                  <a:extLst>
                    <a:ext uri="{9D8B030D-6E8A-4147-A177-3AD203B41FA5}">
                      <a16:colId xmlns:a16="http://schemas.microsoft.com/office/drawing/2014/main" xmlns="" val="20006"/>
                    </a:ext>
                  </a:extLst>
                </a:gridCol>
                <a:gridCol w="1161150">
                  <a:extLst>
                    <a:ext uri="{9D8B030D-6E8A-4147-A177-3AD203B41FA5}">
                      <a16:colId xmlns:a16="http://schemas.microsoft.com/office/drawing/2014/main" xmlns="" val="20007"/>
                    </a:ext>
                  </a:extLst>
                </a:gridCol>
              </a:tblGrid>
              <a:tr h="370850">
                <a:tc gridSpan="2">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hMerge="1">
                  <a:txBody>
                    <a:bodyPr/>
                    <a:lstStyle/>
                    <a:p>
                      <a:endParaRPr lang="de-DE"/>
                    </a:p>
                  </a:txBody>
                  <a:tcPr/>
                </a:tc>
                <a:tc gridSpan="3">
                  <a:txBody>
                    <a:bodyPr/>
                    <a:lstStyle/>
                    <a:p>
                      <a:pPr marL="0" marR="0" lvl="0" indent="0" algn="l" rtl="0">
                        <a:lnSpc>
                          <a:spcPct val="100000"/>
                        </a:lnSpc>
                        <a:spcBef>
                          <a:spcPts val="0"/>
                        </a:spcBef>
                        <a:spcAft>
                          <a:spcPts val="0"/>
                        </a:spcAft>
                        <a:buNone/>
                      </a:pPr>
                      <a:r>
                        <a:rPr lang="de-DE" sz="1400" u="none" strike="noStrike" cap="none"/>
                        <a:t>Basiswerte</a:t>
                      </a:r>
                      <a:endParaRPr/>
                    </a:p>
                  </a:txBody>
                  <a:tcPr marL="91450" marR="91450" marT="45725" marB="45725"/>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tc>
                <a:tc gridSpan="2">
                  <a:txBody>
                    <a:bodyPr/>
                    <a:lstStyle/>
                    <a:p>
                      <a:pPr marL="0" marR="0" lvl="0" indent="0" algn="l" rtl="0">
                        <a:lnSpc>
                          <a:spcPct val="100000"/>
                        </a:lnSpc>
                        <a:spcBef>
                          <a:spcPts val="0"/>
                        </a:spcBef>
                        <a:spcAft>
                          <a:spcPts val="0"/>
                        </a:spcAft>
                        <a:buNone/>
                      </a:pPr>
                      <a:r>
                        <a:rPr lang="de-DE" sz="1400" u="none" strike="noStrike" cap="none"/>
                        <a:t>Gesamtwerte pro Lkw</a:t>
                      </a:r>
                      <a:endParaRPr/>
                    </a:p>
                  </a:txBody>
                  <a:tcPr marL="91450" marR="91450" marT="45725" marB="45725"/>
                </a:tc>
                <a:tc hMerge="1">
                  <a:txBody>
                    <a:bodyPr/>
                    <a:lstStyle/>
                    <a:p>
                      <a:endParaRPr lang="de-DE"/>
                    </a:p>
                  </a:txBody>
                  <a:tcPr/>
                </a:tc>
                <a:extLst>
                  <a:ext uri="{0D108BD9-81ED-4DB2-BD59-A6C34878D82A}">
                    <a16:rowId xmlns:a16="http://schemas.microsoft.com/office/drawing/2014/main" xmlns="" val="10000"/>
                  </a:ext>
                </a:extLst>
              </a:tr>
              <a:tr h="370850">
                <a:tc gridSpan="2">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1" u="none" strike="noStrike" cap="none"/>
                        <a:t>je…</a:t>
                      </a: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t>Einweg-Glas</a:t>
                      </a:r>
                      <a:endParaRPr/>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t>Bag-in-Box</a:t>
                      </a:r>
                      <a:endParaRPr/>
                    </a:p>
                  </a:txBody>
                  <a:tcPr marL="91450" marR="91450" marT="45725" marB="45725"/>
                </a:tc>
                <a:tc>
                  <a:txBody>
                    <a:bodyPr/>
                    <a:lstStyle/>
                    <a:p>
                      <a:pPr marL="0" marR="0" lvl="0" indent="0" algn="l" rtl="0">
                        <a:lnSpc>
                          <a:spcPct val="100000"/>
                        </a:lnSpc>
                        <a:spcBef>
                          <a:spcPts val="0"/>
                        </a:spcBef>
                        <a:spcAft>
                          <a:spcPts val="0"/>
                        </a:spcAft>
                        <a:buNone/>
                      </a:pPr>
                      <a:endParaRPr sz="1200" b="1" u="none" strike="noStrike" cap="none"/>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t>Einweg-Glas</a:t>
                      </a:r>
                      <a:endParaRPr/>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t>Bag-in-Box</a:t>
                      </a:r>
                      <a:endParaRPr/>
                    </a:p>
                  </a:txBody>
                  <a:tcPr marL="91450" marR="91450" marT="45725" marB="45725"/>
                </a:tc>
                <a:extLst>
                  <a:ext uri="{0D108BD9-81ED-4DB2-BD59-A6C34878D82A}">
                    <a16:rowId xmlns:a16="http://schemas.microsoft.com/office/drawing/2014/main" xmlns="" val="10001"/>
                  </a:ext>
                </a:extLst>
              </a:tr>
              <a:tr h="370850">
                <a:tc gridSpan="2">
                  <a:txBody>
                    <a:bodyPr/>
                    <a:lstStyle/>
                    <a:p>
                      <a:pPr marL="0" marR="0" lvl="0" indent="0" algn="l" rtl="0">
                        <a:lnSpc>
                          <a:spcPct val="100000"/>
                        </a:lnSpc>
                        <a:spcBef>
                          <a:spcPts val="0"/>
                        </a:spcBef>
                        <a:spcAft>
                          <a:spcPts val="0"/>
                        </a:spcAft>
                        <a:buNone/>
                      </a:pPr>
                      <a:r>
                        <a:rPr lang="de-DE" sz="1200" b="1" i="0" u="none" strike="noStrike" cap="none">
                          <a:solidFill>
                            <a:srgbClr val="000000"/>
                          </a:solidFill>
                          <a:latin typeface="Calibri"/>
                          <a:ea typeface="Calibri"/>
                          <a:cs typeface="Calibri"/>
                          <a:sym typeface="Calibri"/>
                        </a:rPr>
                        <a:t>Anzahl Paletten</a:t>
                      </a:r>
                      <a:endParaRPr/>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0" i="0" u="none" strike="noStrike" cap="none" dirty="0">
                          <a:solidFill>
                            <a:srgbClr val="000000"/>
                          </a:solidFill>
                          <a:latin typeface="Calibri"/>
                          <a:ea typeface="Calibri"/>
                          <a:cs typeface="Calibri"/>
                          <a:sym typeface="Calibri"/>
                        </a:rPr>
                        <a:t>Lkw </a:t>
                      </a:r>
                      <a:endParaRPr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30</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30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30</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2"/>
                  </a:ext>
                </a:extLst>
              </a:tr>
              <a:tr h="370850">
                <a:tc gridSpan="2">
                  <a:txBody>
                    <a:bodyPr/>
                    <a:lstStyle/>
                    <a:p>
                      <a:pPr marL="0" marR="0" lvl="0" indent="0" algn="l" rtl="0">
                        <a:lnSpc>
                          <a:spcPct val="100000"/>
                        </a:lnSpc>
                        <a:spcBef>
                          <a:spcPts val="0"/>
                        </a:spcBef>
                        <a:spcAft>
                          <a:spcPts val="0"/>
                        </a:spcAft>
                        <a:buNone/>
                      </a:pPr>
                      <a:r>
                        <a:rPr lang="de-DE" sz="1200" b="1" i="0" u="none" strike="noStrike" cap="none" dirty="0">
                          <a:solidFill>
                            <a:srgbClr val="000000"/>
                          </a:solidFill>
                          <a:latin typeface="Calibri"/>
                          <a:ea typeface="Calibri"/>
                          <a:cs typeface="Calibri"/>
                          <a:sym typeface="Calibri"/>
                        </a:rPr>
                        <a:t>Gewicht (kg)</a:t>
                      </a:r>
                      <a:endParaRPr dirty="0"/>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0" i="0" u="none" strike="noStrike" cap="none" dirty="0">
                          <a:solidFill>
                            <a:srgbClr val="000000"/>
                          </a:solidFill>
                          <a:latin typeface="Calibri"/>
                          <a:ea typeface="Calibri"/>
                          <a:cs typeface="Calibri"/>
                          <a:sym typeface="Calibri"/>
                        </a:rPr>
                        <a:t>Palette</a:t>
                      </a:r>
                      <a:endParaRPr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660</a:t>
                      </a:r>
                      <a:endParaRPr sz="18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a:solidFill>
                            <a:srgbClr val="000000"/>
                          </a:solidFill>
                          <a:latin typeface="Calibri"/>
                          <a:ea typeface="Calibri"/>
                          <a:cs typeface="Calibri"/>
                          <a:sym typeface="Calibri"/>
                        </a:rPr>
                        <a:t>660</a:t>
                      </a:r>
                      <a:endParaRPr sz="18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3"/>
                  </a:ext>
                </a:extLst>
              </a:tr>
              <a:tr h="370850">
                <a:tc gridSpan="2">
                  <a:txBody>
                    <a:bodyPr/>
                    <a:lstStyle/>
                    <a:p>
                      <a:pPr marL="0" marR="0" lvl="0" indent="0" algn="l" rtl="0">
                        <a:lnSpc>
                          <a:spcPct val="100000"/>
                        </a:lnSpc>
                        <a:spcBef>
                          <a:spcPts val="0"/>
                        </a:spcBef>
                        <a:spcAft>
                          <a:spcPts val="0"/>
                        </a:spcAft>
                        <a:buNone/>
                      </a:pPr>
                      <a:r>
                        <a:rPr lang="de-DE" sz="1200" b="1" i="0" u="none" strike="noStrike" cap="none">
                          <a:solidFill>
                            <a:srgbClr val="000000"/>
                          </a:solidFill>
                          <a:latin typeface="Calibri"/>
                          <a:ea typeface="Calibri"/>
                          <a:cs typeface="Calibri"/>
                          <a:sym typeface="Calibri"/>
                        </a:rPr>
                        <a:t>Anzahl Gebinde (Karton)</a:t>
                      </a:r>
                      <a:endParaRPr/>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Calibri"/>
                          <a:ea typeface="Calibri"/>
                          <a:cs typeface="Calibri"/>
                          <a:sym typeface="Calibri"/>
                        </a:rPr>
                        <a:t>Palette</a:t>
                      </a:r>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76</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63</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2.280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1.890</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4"/>
                  </a:ext>
                </a:extLst>
              </a:tr>
              <a:tr h="370850">
                <a:tc gridSpan="2">
                  <a:txBody>
                    <a:bodyPr/>
                    <a:lstStyle/>
                    <a:p>
                      <a:pPr marL="0" marR="0" lvl="0" indent="0" algn="l" rtl="0">
                        <a:lnSpc>
                          <a:spcPct val="100000"/>
                        </a:lnSpc>
                        <a:spcBef>
                          <a:spcPts val="0"/>
                        </a:spcBef>
                        <a:spcAft>
                          <a:spcPts val="0"/>
                        </a:spcAft>
                        <a:buNone/>
                      </a:pPr>
                      <a:r>
                        <a:rPr lang="de-DE" sz="1200" b="1" i="0" u="none" strike="noStrike" cap="none">
                          <a:solidFill>
                            <a:srgbClr val="000000"/>
                          </a:solidFill>
                          <a:latin typeface="Calibri"/>
                          <a:ea typeface="Calibri"/>
                          <a:cs typeface="Calibri"/>
                          <a:sym typeface="Calibri"/>
                        </a:rPr>
                        <a:t>Anzahl Flaschen/</a:t>
                      </a:r>
                      <a:br>
                        <a:rPr lang="de-DE" sz="1200" b="1" i="0" u="none" strike="noStrike" cap="none">
                          <a:solidFill>
                            <a:srgbClr val="000000"/>
                          </a:solidFill>
                          <a:latin typeface="Calibri"/>
                          <a:ea typeface="Calibri"/>
                          <a:cs typeface="Calibri"/>
                          <a:sym typeface="Calibri"/>
                        </a:rPr>
                      </a:br>
                      <a:r>
                        <a:rPr lang="de-DE" sz="1200" b="1" i="0" u="none" strike="noStrike" cap="none">
                          <a:solidFill>
                            <a:srgbClr val="000000"/>
                          </a:solidFill>
                          <a:latin typeface="Calibri"/>
                          <a:ea typeface="Calibri"/>
                          <a:cs typeface="Calibri"/>
                          <a:sym typeface="Calibri"/>
                        </a:rPr>
                        <a:t>Bag-in-Box</a:t>
                      </a:r>
                      <a:endParaRPr/>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Calibri"/>
                          <a:ea typeface="Calibri"/>
                          <a:cs typeface="Calibri"/>
                          <a:sym typeface="Calibri"/>
                        </a:rPr>
                        <a:t>Gebinde</a:t>
                      </a:r>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6</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13.680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7.560</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5"/>
                  </a:ext>
                </a:extLst>
              </a:tr>
              <a:tr h="370850">
                <a:tc gridSpan="2">
                  <a:txBody>
                    <a:bodyPr/>
                    <a:lstStyle/>
                    <a:p>
                      <a:pPr marL="0" marR="0" lvl="0" indent="0" algn="l" rtl="0">
                        <a:lnSpc>
                          <a:spcPct val="100000"/>
                        </a:lnSpc>
                        <a:spcBef>
                          <a:spcPts val="0"/>
                        </a:spcBef>
                        <a:spcAft>
                          <a:spcPts val="0"/>
                        </a:spcAft>
                        <a:buNone/>
                      </a:pPr>
                      <a:r>
                        <a:rPr lang="de-DE" sz="1200" b="1" i="0" u="none" strike="noStrike" cap="none">
                          <a:solidFill>
                            <a:srgbClr val="000000"/>
                          </a:solidFill>
                          <a:latin typeface="Calibri"/>
                          <a:ea typeface="Calibri"/>
                          <a:cs typeface="Calibri"/>
                          <a:sym typeface="Calibri"/>
                        </a:rPr>
                        <a:t>Gewicht (kg)</a:t>
                      </a:r>
                      <a:endParaRPr/>
                    </a:p>
                  </a:txBody>
                  <a:tcPr marL="9525" marR="9525" marT="9525" marB="0" anchor="b"/>
                </a:tc>
                <a:tc hMerge="1">
                  <a:txBody>
                    <a:bodyPr/>
                    <a:lstStyle/>
                    <a:p>
                      <a:endParaRPr lang="de-DE"/>
                    </a:p>
                  </a:txBody>
                  <a:tcPr/>
                </a:tc>
                <a:tc>
                  <a:txBody>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Calibri"/>
                          <a:ea typeface="Calibri"/>
                          <a:cs typeface="Calibri"/>
                          <a:sym typeface="Calibri"/>
                        </a:rPr>
                        <a:t>Gebinde</a:t>
                      </a:r>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7,5</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12</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17.100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22.680</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6"/>
                  </a:ext>
                </a:extLst>
              </a:tr>
              <a:tr h="370850">
                <a:tc gridSpan="2">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dirty="0"/>
                    </a:p>
                  </a:txBody>
                  <a:tcPr marL="91450" marR="91450" marT="45725" marB="45725"/>
                </a:tc>
                <a:extLst>
                  <a:ext uri="{0D108BD9-81ED-4DB2-BD59-A6C34878D82A}">
                    <a16:rowId xmlns:a16="http://schemas.microsoft.com/office/drawing/2014/main" xmlns="" val="10007"/>
                  </a:ext>
                </a:extLst>
              </a:tr>
              <a:tr h="370850">
                <a:tc gridSpan="5">
                  <a:txBody>
                    <a:bodyPr/>
                    <a:lstStyle/>
                    <a:p>
                      <a:pPr marL="0" marR="0" lvl="0" indent="0" algn="r" rtl="0">
                        <a:lnSpc>
                          <a:spcPct val="100000"/>
                        </a:lnSpc>
                        <a:spcBef>
                          <a:spcPts val="0"/>
                        </a:spcBef>
                        <a:spcAft>
                          <a:spcPts val="0"/>
                        </a:spcAft>
                        <a:buNone/>
                      </a:pPr>
                      <a:r>
                        <a:rPr lang="de-DE" sz="1200" b="1" u="none" strike="noStrike" cap="none"/>
                        <a:t>Ladung Gebinde + Paletten (kg)</a:t>
                      </a:r>
                      <a:endParaRPr/>
                    </a:p>
                  </a:txBody>
                  <a:tcPr marL="91450" marR="91450" marT="45725" marB="45725"/>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17.760</a:t>
                      </a:r>
                      <a:endParaRPr sz="1800" b="1"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23.340</a:t>
                      </a:r>
                      <a:endParaRPr sz="1800" b="1"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8"/>
                  </a:ext>
                </a:extLst>
              </a:tr>
              <a:tr h="370850">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gridSpan="2">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hMerge="1">
                  <a:txBody>
                    <a:bodyPr/>
                    <a:lstStyle/>
                    <a:p>
                      <a:endParaRPr lang="de-DE"/>
                    </a:p>
                  </a:txBody>
                  <a:tcPr/>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9"/>
                  </a:ext>
                </a:extLst>
              </a:tr>
              <a:tr h="370850">
                <a:tc>
                  <a:txBody>
                    <a:bodyPr/>
                    <a:lstStyle/>
                    <a:p>
                      <a:pPr marL="0" marR="0" lvl="0" indent="0" algn="l" rtl="0">
                        <a:lnSpc>
                          <a:spcPct val="100000"/>
                        </a:lnSpc>
                        <a:spcBef>
                          <a:spcPts val="0"/>
                        </a:spcBef>
                        <a:spcAft>
                          <a:spcPts val="0"/>
                        </a:spcAft>
                        <a:buNone/>
                      </a:pPr>
                      <a:r>
                        <a:rPr lang="de-DE" sz="1200" b="1" i="0" u="none" strike="noStrike" cap="none">
                          <a:solidFill>
                            <a:srgbClr val="000000"/>
                          </a:solidFill>
                          <a:latin typeface="Calibri"/>
                          <a:ea typeface="Calibri"/>
                          <a:cs typeface="Calibri"/>
                          <a:sym typeface="Calibri"/>
                        </a:rPr>
                        <a:t>Füllmenge Wein in Liter (l)</a:t>
                      </a:r>
                      <a:endParaRPr/>
                    </a:p>
                  </a:txBody>
                  <a:tcPr marL="9525" marR="9525" marT="9525" marB="0" anchor="b"/>
                </a:tc>
                <a:tc gridSpan="2">
                  <a:txBody>
                    <a:bodyPr/>
                    <a:lstStyle/>
                    <a:p>
                      <a:pPr marL="0" marR="0" lvl="0" indent="0" algn="l" rtl="0">
                        <a:lnSpc>
                          <a:spcPct val="100000"/>
                        </a:lnSpc>
                        <a:spcBef>
                          <a:spcPts val="0"/>
                        </a:spcBef>
                        <a:spcAft>
                          <a:spcPts val="0"/>
                        </a:spcAft>
                        <a:buNone/>
                      </a:pPr>
                      <a:r>
                        <a:rPr lang="de-DE" sz="1200" b="0" i="0" u="none" strike="noStrike" cap="none">
                          <a:solidFill>
                            <a:srgbClr val="000000"/>
                          </a:solidFill>
                          <a:latin typeface="Calibri"/>
                          <a:ea typeface="Calibri"/>
                          <a:cs typeface="Calibri"/>
                          <a:sym typeface="Calibri"/>
                        </a:rPr>
                        <a:t>Flasche/Bag-in-Box</a:t>
                      </a:r>
                      <a:endParaRPr/>
                    </a:p>
                  </a:txBody>
                  <a:tcPr marL="9525" marR="9525" marT="9525" marB="0" anchor="b"/>
                </a:tc>
                <a:tc hMerge="1">
                  <a:txBody>
                    <a:bodyPr/>
                    <a:lstStyle/>
                    <a:p>
                      <a:endParaRPr lang="de-DE"/>
                    </a:p>
                  </a:txBody>
                  <a:tcPr/>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0,75</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a:t>
                      </a:r>
                      <a:endParaRPr sz="1800" dirty="0"/>
                    </a:p>
                  </a:txBody>
                  <a:tcPr marL="9525" marR="9525" marT="9525" marB="0" anchor="b"/>
                </a:tc>
                <a:tc>
                  <a:txBody>
                    <a:bodyPr/>
                    <a:lstStyle/>
                    <a:p>
                      <a:pPr marL="0" marR="0" lvl="0" indent="0" algn="l" rtl="0">
                        <a:lnSpc>
                          <a:spcPct val="100000"/>
                        </a:lnSpc>
                        <a:spcBef>
                          <a:spcPts val="0"/>
                        </a:spcBef>
                        <a:spcAft>
                          <a:spcPts val="0"/>
                        </a:spcAft>
                        <a:buNone/>
                      </a:pPr>
                      <a:endParaRPr sz="1800" u="none" strike="noStrike" cap="none" dirty="0"/>
                    </a:p>
                  </a:txBody>
                  <a:tcPr marL="91450" marR="91450" marT="45725" marB="45725"/>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10.260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22.680</a:t>
                      </a:r>
                      <a:endParaRPr sz="1800" dirty="0"/>
                    </a:p>
                  </a:txBody>
                  <a:tcPr marL="9525" marR="9525" marT="9525" marB="0" anchor="b"/>
                </a:tc>
                <a:extLst>
                  <a:ext uri="{0D108BD9-81ED-4DB2-BD59-A6C34878D82A}">
                    <a16:rowId xmlns:a16="http://schemas.microsoft.com/office/drawing/2014/main" xmlns="" val="1001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83" name="Google Shape;83;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Klimawandel:</a:t>
            </a:r>
            <a:br>
              <a:rPr lang="de-DE"/>
            </a:br>
            <a:r>
              <a:rPr lang="de-DE"/>
              <a:t>Woher kommen die Emissionen im Alltag?</a:t>
            </a:r>
            <a:endParaRPr/>
          </a:p>
        </p:txBody>
      </p:sp>
      <p:sp>
        <p:nvSpPr>
          <p:cNvPr id="84" name="Google Shape;84;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85" name="Google Shape;85;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86" name="Google Shape;86;p1"/>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sp>
        <p:nvSpPr>
          <p:cNvPr id="87" name="Google Shape;87;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99" name="Google Shape;99;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0" name="Google Shape;100;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1" name="Google Shape;101;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02" name="Google Shape;102;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03" name="Google Shape;103;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04" name="Google Shape;104;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05" name="Google Shape;105;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06" name="Google Shape;106;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07" name="Google Shape;107;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08" name="Google Shape;108;p1"/>
          <p:cNvSpPr/>
          <p:nvPr/>
        </p:nvSpPr>
        <p:spPr>
          <a:xfrm>
            <a:off x="5731442" y="1764858"/>
            <a:ext cx="6139543" cy="332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In welchen Bereichen verursacht Ihr Betrieb Emissionen?</a:t>
            </a:r>
            <a:endParaRPr sz="1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Benennen Sie die Prozesse, von denen Sie glauben, dass sie viele Emissionen verursachen.</a:t>
            </a:r>
            <a:endParaRPr sz="24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400"/>
              <a:buFont typeface="Arial"/>
              <a:buAutoNum type="arabicPeriod"/>
            </a:pPr>
            <a:r>
              <a:rPr lang="de-DE" sz="2400" b="0" i="0" u="none" strike="noStrike" cap="none">
                <a:solidFill>
                  <a:srgbClr val="941651"/>
                </a:solidFill>
                <a:latin typeface="Arial"/>
                <a:ea typeface="Arial"/>
                <a:cs typeface="Arial"/>
                <a:sym typeface="Arial"/>
              </a:rPr>
              <a:t>Was unternehmen Sie in Ihrem Betrieb, um CO</a:t>
            </a:r>
            <a:r>
              <a:rPr lang="de-DE" sz="2400" b="0" i="0" u="none" strike="noStrike" cap="none" baseline="-25000">
                <a:solidFill>
                  <a:srgbClr val="941651"/>
                </a:solidFill>
                <a:latin typeface="Arial"/>
                <a:ea typeface="Arial"/>
                <a:cs typeface="Arial"/>
                <a:sym typeface="Arial"/>
              </a:rPr>
              <a:t>2</a:t>
            </a:r>
            <a:r>
              <a:rPr lang="de-DE" sz="2400" b="0" i="0" u="none" strike="noStrike" cap="none">
                <a:solidFill>
                  <a:srgbClr val="941651"/>
                </a:solidFill>
                <a:latin typeface="Arial"/>
                <a:ea typeface="Arial"/>
                <a:cs typeface="Arial"/>
                <a:sym typeface="Arial"/>
              </a:rPr>
              <a:t>-Emissionen zu verringern?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06636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20</a:t>
            </a:fld>
            <a:endParaRPr/>
          </a:p>
        </p:txBody>
      </p:sp>
      <p:sp>
        <p:nvSpPr>
          <p:cNvPr id="387" name="Google Shape;387;p14"/>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Transport: Dieselverbrauch</a:t>
            </a:r>
            <a:endParaRPr dirty="0"/>
          </a:p>
        </p:txBody>
      </p:sp>
      <p:sp>
        <p:nvSpPr>
          <p:cNvPr id="388" name="Google Shape;388;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89" name="Google Shape;389;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dirty="0"/>
          </a:p>
        </p:txBody>
      </p:sp>
      <p:sp>
        <p:nvSpPr>
          <p:cNvPr id="390" name="Google Shape;390;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graphicFrame>
        <p:nvGraphicFramePr>
          <p:cNvPr id="391" name="Google Shape;391;p14"/>
          <p:cNvGraphicFramePr/>
          <p:nvPr>
            <p:extLst>
              <p:ext uri="{D42A27DB-BD31-4B8C-83A1-F6EECF244321}">
                <p14:modId xmlns:p14="http://schemas.microsoft.com/office/powerpoint/2010/main" val="3998928211"/>
              </p:ext>
            </p:extLst>
          </p:nvPr>
        </p:nvGraphicFramePr>
        <p:xfrm>
          <a:off x="309689" y="1516398"/>
          <a:ext cx="6875461" cy="3919440"/>
        </p:xfrm>
        <a:graphic>
          <a:graphicData uri="http://schemas.openxmlformats.org/drawingml/2006/table">
            <a:tbl>
              <a:tblPr firstRow="1" bandRow="1">
                <a:noFill/>
                <a:tableStyleId>{52FAFBE6-5141-4D20-8B1B-0D67F63FF813}</a:tableStyleId>
              </a:tblPr>
              <a:tblGrid>
                <a:gridCol w="4367295">
                  <a:extLst>
                    <a:ext uri="{9D8B030D-6E8A-4147-A177-3AD203B41FA5}">
                      <a16:colId xmlns:a16="http://schemas.microsoft.com/office/drawing/2014/main" xmlns="" val="20000"/>
                    </a:ext>
                  </a:extLst>
                </a:gridCol>
                <a:gridCol w="1052411">
                  <a:extLst>
                    <a:ext uri="{9D8B030D-6E8A-4147-A177-3AD203B41FA5}">
                      <a16:colId xmlns:a16="http://schemas.microsoft.com/office/drawing/2014/main" xmlns="" val="20001"/>
                    </a:ext>
                  </a:extLst>
                </a:gridCol>
                <a:gridCol w="1455755">
                  <a:extLst>
                    <a:ext uri="{9D8B030D-6E8A-4147-A177-3AD203B41FA5}">
                      <a16:colId xmlns:a16="http://schemas.microsoft.com/office/drawing/2014/main" xmlns="" val="20002"/>
                    </a:ext>
                  </a:extLst>
                </a:gridCol>
              </a:tblGrid>
              <a:tr h="373475">
                <a:tc>
                  <a:txBody>
                    <a:bodyPr/>
                    <a:lstStyle/>
                    <a:p>
                      <a:pPr marL="0" marR="0" lvl="0" indent="0" algn="l" rtl="0">
                        <a:lnSpc>
                          <a:spcPct val="10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Einweg-Glas</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Bag-in-Box</a:t>
                      </a:r>
                      <a:endParaRPr sz="2000" dirty="0"/>
                    </a:p>
                  </a:txBody>
                  <a:tcPr marL="9525" marR="9525" marT="9525" marB="0" anchor="b"/>
                </a:tc>
                <a:extLst>
                  <a:ext uri="{0D108BD9-81ED-4DB2-BD59-A6C34878D82A}">
                    <a16:rowId xmlns:a16="http://schemas.microsoft.com/office/drawing/2014/main" xmlns="" val="10000"/>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Verbrauch Hinweg (l/100 km)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45</a:t>
                      </a:r>
                      <a:endParaRPr sz="2000" dirty="0"/>
                    </a:p>
                  </a:txBody>
                  <a:tcPr marL="9525" marR="9525" marT="9525" marB="0" anchor="b"/>
                </a:tc>
                <a:extLst>
                  <a:ext uri="{0D108BD9-81ED-4DB2-BD59-A6C34878D82A}">
                    <a16:rowId xmlns:a16="http://schemas.microsoft.com/office/drawing/2014/main" xmlns="" val="10001"/>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Distanz Hinweg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400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400</a:t>
                      </a:r>
                      <a:endParaRPr sz="2000" dirty="0"/>
                    </a:p>
                  </a:txBody>
                  <a:tcPr marL="9525" marR="9525" marT="9525" marB="0" anchor="b"/>
                </a:tc>
                <a:extLst>
                  <a:ext uri="{0D108BD9-81ED-4DB2-BD59-A6C34878D82A}">
                    <a16:rowId xmlns:a16="http://schemas.microsoft.com/office/drawing/2014/main" xmlns="" val="10002"/>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Verbrauch Rückweg (l/100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a:t>
                      </a:r>
                      <a:endParaRPr sz="2000" dirty="0"/>
                    </a:p>
                  </a:txBody>
                  <a:tcPr marL="9525" marR="9525" marT="9525" marB="0" anchor="b"/>
                </a:tc>
                <a:extLst>
                  <a:ext uri="{0D108BD9-81ED-4DB2-BD59-A6C34878D82A}">
                    <a16:rowId xmlns:a16="http://schemas.microsoft.com/office/drawing/2014/main" xmlns="" val="10003"/>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Distanz Rückweg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50</a:t>
                      </a:r>
                      <a:endParaRPr sz="2000" dirty="0"/>
                    </a:p>
                  </a:txBody>
                  <a:tcPr marL="9525" marR="9525" marT="9525" marB="0" anchor="b"/>
                </a:tc>
                <a:extLst>
                  <a:ext uri="{0D108BD9-81ED-4DB2-BD59-A6C34878D82A}">
                    <a16:rowId xmlns:a16="http://schemas.microsoft.com/office/drawing/2014/main" xmlns="" val="10004"/>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Dieselverbrauch (l) </a:t>
                      </a:r>
                      <a:endParaRPr sz="2000"/>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5"/>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in kg je Liter Diesel (kg / l)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2,6</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2,6</a:t>
                      </a:r>
                      <a:endParaRPr sz="2000" dirty="0"/>
                    </a:p>
                  </a:txBody>
                  <a:tcPr marL="9525" marR="9525" marT="9525" marB="0" anchor="b"/>
                </a:tc>
                <a:extLst>
                  <a:ext uri="{0D108BD9-81ED-4DB2-BD59-A6C34878D82A}">
                    <a16:rowId xmlns:a16="http://schemas.microsoft.com/office/drawing/2014/main" xmlns="" val="908689582"/>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je Lkw-Ladung Wein (kg) </a:t>
                      </a:r>
                      <a:endParaRPr sz="2000" dirty="0"/>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3088577057"/>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Liter Wein pro Lkw (l) </a:t>
                      </a:r>
                      <a:endParaRPr sz="2000" dirty="0"/>
                    </a:p>
                  </a:txBody>
                  <a:tcPr marL="9525" marR="9525" marT="9525" marB="0" anchor="b"/>
                </a:tc>
                <a:tc>
                  <a:txBody>
                    <a:bodyPr/>
                    <a:lstStyle/>
                    <a:p>
                      <a:pPr marL="0" marR="0" lvl="0" indent="0" algn="r" rtl="0">
                        <a:lnSpc>
                          <a:spcPct val="100000"/>
                        </a:lnSpc>
                        <a:spcBef>
                          <a:spcPts val="0"/>
                        </a:spcBef>
                        <a:spcAft>
                          <a:spcPts val="0"/>
                        </a:spcAft>
                        <a:buNone/>
                      </a:pPr>
                      <a:endParaRPr sz="1800" dirty="0"/>
                    </a:p>
                  </a:txBody>
                  <a:tcPr marL="9525" marR="9525" marT="9525" marB="0" anchor="b"/>
                </a:tc>
                <a:tc>
                  <a:txBody>
                    <a:bodyPr/>
                    <a:lstStyle/>
                    <a:p>
                      <a:pPr marL="0" marR="0" lvl="0" indent="0" algn="r" rtl="0">
                        <a:lnSpc>
                          <a:spcPct val="100000"/>
                        </a:lnSpc>
                        <a:spcBef>
                          <a:spcPts val="0"/>
                        </a:spcBef>
                        <a:spcAft>
                          <a:spcPts val="0"/>
                        </a:spcAft>
                        <a:buNone/>
                      </a:pPr>
                      <a:endParaRPr sz="1800" dirty="0"/>
                    </a:p>
                  </a:txBody>
                  <a:tcPr marL="9525" marR="9525" marT="9525" marB="0" anchor="b"/>
                </a:tc>
                <a:extLst>
                  <a:ext uri="{0D108BD9-81ED-4DB2-BD59-A6C34878D82A}">
                    <a16:rowId xmlns:a16="http://schemas.microsoft.com/office/drawing/2014/main" xmlns="" val="4190060283"/>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in g je Liter Wein (g / l) </a:t>
                      </a:r>
                      <a:endParaRPr sz="2000" dirty="0"/>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3581911211"/>
                  </a:ext>
                </a:extLst>
              </a:tr>
            </a:tbl>
          </a:graphicData>
        </a:graphic>
      </p:graphicFrame>
      <p:sp>
        <p:nvSpPr>
          <p:cNvPr id="392" name="Google Shape;392;p14"/>
          <p:cNvSpPr/>
          <p:nvPr/>
        </p:nvSpPr>
        <p:spPr>
          <a:xfrm>
            <a:off x="7358743" y="3962400"/>
            <a:ext cx="4521256" cy="21074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2000" b="1" i="0" u="none" strike="noStrike" cap="none" dirty="0">
                <a:solidFill>
                  <a:srgbClr val="941651"/>
                </a:solidFill>
                <a:latin typeface="Arial"/>
                <a:ea typeface="Arial"/>
                <a:cs typeface="Arial"/>
                <a:sym typeface="Arial"/>
              </a:rPr>
              <a:t>Berechnen Sie wie viel Diesel der LKW verbraucht</a:t>
            </a:r>
            <a:r>
              <a:rPr lang="de-DE" sz="2000" b="1" dirty="0">
                <a:solidFill>
                  <a:srgbClr val="941651"/>
                </a:solidFill>
              </a:rPr>
              <a:t> für den Transport zum Verkaufsgeschäft sowie für den Transport des </a:t>
            </a:r>
            <a:r>
              <a:rPr lang="de-DE" sz="2000" b="1" dirty="0" err="1">
                <a:solidFill>
                  <a:srgbClr val="941651"/>
                </a:solidFill>
              </a:rPr>
              <a:t>Leegutes</a:t>
            </a:r>
            <a:r>
              <a:rPr lang="de-DE" sz="2000" b="1" dirty="0">
                <a:solidFill>
                  <a:srgbClr val="941651"/>
                </a:solidFill>
              </a:rPr>
              <a:t> bzw. der Verpackung zum Recycler</a:t>
            </a:r>
            <a:endParaRPr sz="1800" dirty="0"/>
          </a:p>
        </p:txBody>
      </p:sp>
      <p:sp>
        <p:nvSpPr>
          <p:cNvPr id="393" name="Google Shape;393;p14"/>
          <p:cNvSpPr txBox="1"/>
          <p:nvPr/>
        </p:nvSpPr>
        <p:spPr>
          <a:xfrm>
            <a:off x="7358743" y="1554837"/>
            <a:ext cx="4521256" cy="2246729"/>
          </a:xfrm>
          <a:prstGeom prst="rect">
            <a:avLst/>
          </a:prstGeom>
          <a:solidFill>
            <a:srgbClr val="FFD579">
              <a:alpha val="7294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none" strike="noStrike" cap="none" dirty="0">
                <a:solidFill>
                  <a:schemeClr val="dk1"/>
                </a:solidFill>
                <a:latin typeface="Arial"/>
                <a:ea typeface="Arial"/>
                <a:cs typeface="Arial"/>
                <a:sym typeface="Arial"/>
              </a:rPr>
              <a:t>Jede Einweg-Glasflasche sowie jede Bag-in-Box muss vom Weingut zum Laden geliefert werden. Nach dem Verzehr führt der Weg der Verpackung zum nächsten Recyclinghof</a:t>
            </a:r>
            <a:r>
              <a:rPr lang="de-DE" sz="2000" dirty="0">
                <a:solidFill>
                  <a:schemeClr val="dk1"/>
                </a:solidFill>
              </a:rPr>
              <a:t> und von dort zu spezialisierten Betrieben</a:t>
            </a:r>
            <a:endParaRPr sz="20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21</a:t>
            </a:fld>
            <a:endParaRPr/>
          </a:p>
        </p:txBody>
      </p:sp>
      <p:sp>
        <p:nvSpPr>
          <p:cNvPr id="387" name="Google Shape;387;p14"/>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Transport: Dieselverbrauch</a:t>
            </a:r>
            <a:endParaRPr dirty="0"/>
          </a:p>
        </p:txBody>
      </p:sp>
      <p:sp>
        <p:nvSpPr>
          <p:cNvPr id="388" name="Google Shape;388;p1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389" name="Google Shape;389;p1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dirty="0"/>
          </a:p>
        </p:txBody>
      </p:sp>
      <p:sp>
        <p:nvSpPr>
          <p:cNvPr id="390" name="Google Shape;390;p1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graphicFrame>
        <p:nvGraphicFramePr>
          <p:cNvPr id="391" name="Google Shape;391;p14"/>
          <p:cNvGraphicFramePr/>
          <p:nvPr/>
        </p:nvGraphicFramePr>
        <p:xfrm>
          <a:off x="309689" y="1516398"/>
          <a:ext cx="6875461" cy="3919440"/>
        </p:xfrm>
        <a:graphic>
          <a:graphicData uri="http://schemas.openxmlformats.org/drawingml/2006/table">
            <a:tbl>
              <a:tblPr firstRow="1" bandRow="1">
                <a:noFill/>
                <a:tableStyleId>{52FAFBE6-5141-4D20-8B1B-0D67F63FF813}</a:tableStyleId>
              </a:tblPr>
              <a:tblGrid>
                <a:gridCol w="4367295">
                  <a:extLst>
                    <a:ext uri="{9D8B030D-6E8A-4147-A177-3AD203B41FA5}">
                      <a16:colId xmlns:a16="http://schemas.microsoft.com/office/drawing/2014/main" xmlns="" val="20000"/>
                    </a:ext>
                  </a:extLst>
                </a:gridCol>
                <a:gridCol w="1052411">
                  <a:extLst>
                    <a:ext uri="{9D8B030D-6E8A-4147-A177-3AD203B41FA5}">
                      <a16:colId xmlns:a16="http://schemas.microsoft.com/office/drawing/2014/main" xmlns="" val="20001"/>
                    </a:ext>
                  </a:extLst>
                </a:gridCol>
                <a:gridCol w="1455755">
                  <a:extLst>
                    <a:ext uri="{9D8B030D-6E8A-4147-A177-3AD203B41FA5}">
                      <a16:colId xmlns:a16="http://schemas.microsoft.com/office/drawing/2014/main" xmlns="" val="20002"/>
                    </a:ext>
                  </a:extLst>
                </a:gridCol>
              </a:tblGrid>
              <a:tr h="373475">
                <a:tc>
                  <a:txBody>
                    <a:bodyPr/>
                    <a:lstStyle/>
                    <a:p>
                      <a:pPr marL="0" marR="0" lvl="0" indent="0" algn="l" rtl="0">
                        <a:lnSpc>
                          <a:spcPct val="100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Einweg-Glas</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Bag-in-Box</a:t>
                      </a:r>
                      <a:endParaRPr sz="2000" dirty="0"/>
                    </a:p>
                  </a:txBody>
                  <a:tcPr marL="9525" marR="9525" marT="9525" marB="0" anchor="b"/>
                </a:tc>
                <a:extLst>
                  <a:ext uri="{0D108BD9-81ED-4DB2-BD59-A6C34878D82A}">
                    <a16:rowId xmlns:a16="http://schemas.microsoft.com/office/drawing/2014/main" xmlns="" val="10000"/>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Verbrauch Hinweg (l/100 km)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45</a:t>
                      </a:r>
                      <a:endParaRPr sz="2000" dirty="0"/>
                    </a:p>
                  </a:txBody>
                  <a:tcPr marL="9525" marR="9525" marT="9525" marB="0" anchor="b"/>
                </a:tc>
                <a:extLst>
                  <a:ext uri="{0D108BD9-81ED-4DB2-BD59-A6C34878D82A}">
                    <a16:rowId xmlns:a16="http://schemas.microsoft.com/office/drawing/2014/main" xmlns="" val="10001"/>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Distanz Hinweg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400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400</a:t>
                      </a:r>
                      <a:endParaRPr sz="2000" dirty="0"/>
                    </a:p>
                  </a:txBody>
                  <a:tcPr marL="9525" marR="9525" marT="9525" marB="0" anchor="b"/>
                </a:tc>
                <a:extLst>
                  <a:ext uri="{0D108BD9-81ED-4DB2-BD59-A6C34878D82A}">
                    <a16:rowId xmlns:a16="http://schemas.microsoft.com/office/drawing/2014/main" xmlns="" val="10002"/>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Verbrauch Rückweg (l/100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a:t>
                      </a:r>
                      <a:endParaRPr sz="2000" dirty="0"/>
                    </a:p>
                  </a:txBody>
                  <a:tcPr marL="9525" marR="9525" marT="9525" marB="0" anchor="b"/>
                </a:tc>
                <a:extLst>
                  <a:ext uri="{0D108BD9-81ED-4DB2-BD59-A6C34878D82A}">
                    <a16:rowId xmlns:a16="http://schemas.microsoft.com/office/drawing/2014/main" xmlns="" val="10003"/>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Distanz Rückweg (km)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100</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50</a:t>
                      </a:r>
                      <a:endParaRPr sz="2000" dirty="0"/>
                    </a:p>
                  </a:txBody>
                  <a:tcPr marL="9525" marR="9525" marT="9525" marB="0" anchor="b"/>
                </a:tc>
                <a:extLst>
                  <a:ext uri="{0D108BD9-81ED-4DB2-BD59-A6C34878D82A}">
                    <a16:rowId xmlns:a16="http://schemas.microsoft.com/office/drawing/2014/main" xmlns="" val="10004"/>
                  </a:ext>
                </a:extLst>
              </a:tr>
              <a:tr h="373475">
                <a:tc>
                  <a:txBody>
                    <a:bodyPr/>
                    <a:lstStyle/>
                    <a:p>
                      <a:pPr marL="0" marR="0" lvl="0" indent="0" algn="l" rtl="0">
                        <a:lnSpc>
                          <a:spcPct val="100000"/>
                        </a:lnSpc>
                        <a:spcBef>
                          <a:spcPts val="0"/>
                        </a:spcBef>
                        <a:spcAft>
                          <a:spcPts val="0"/>
                        </a:spcAft>
                        <a:buNone/>
                      </a:pPr>
                      <a:r>
                        <a:rPr lang="de-DE" sz="1800" b="1" i="0" u="none" strike="noStrike" cap="none">
                          <a:solidFill>
                            <a:srgbClr val="000000"/>
                          </a:solidFill>
                          <a:latin typeface="Calibri"/>
                          <a:ea typeface="Calibri"/>
                          <a:cs typeface="Calibri"/>
                          <a:sym typeface="Calibri"/>
                        </a:rPr>
                        <a:t>Dieselverbrauch (l) </a:t>
                      </a:r>
                      <a:endParaRPr sz="200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140</a:t>
                      </a: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185</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10005"/>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in kg je Liter Diesel (kg / l)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2,6</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2,6</a:t>
                      </a:r>
                      <a:endParaRPr sz="2000" dirty="0"/>
                    </a:p>
                  </a:txBody>
                  <a:tcPr marL="9525" marR="9525" marT="9525" marB="0" anchor="b"/>
                </a:tc>
                <a:extLst>
                  <a:ext uri="{0D108BD9-81ED-4DB2-BD59-A6C34878D82A}">
                    <a16:rowId xmlns:a16="http://schemas.microsoft.com/office/drawing/2014/main" xmlns="" val="908689582"/>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je Lkw-Ladung Wein (kg)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364</a:t>
                      </a: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481</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3088577057"/>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Liter Wein pro Lkw (l)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10.260</a:t>
                      </a:r>
                      <a:endParaRPr sz="18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22.680</a:t>
                      </a:r>
                      <a:endParaRPr sz="1800" dirty="0"/>
                    </a:p>
                  </a:txBody>
                  <a:tcPr marL="9525" marR="9525" marT="9525" marB="0" anchor="b"/>
                </a:tc>
                <a:extLst>
                  <a:ext uri="{0D108BD9-81ED-4DB2-BD59-A6C34878D82A}">
                    <a16:rowId xmlns:a16="http://schemas.microsoft.com/office/drawing/2014/main" xmlns="" val="4190060283"/>
                  </a:ext>
                </a:extLst>
              </a:tr>
              <a:tr h="373475">
                <a:tc>
                  <a:txBody>
                    <a:bodyPr/>
                    <a:lstStyle/>
                    <a:p>
                      <a:pPr marL="0" marR="0" lvl="0" indent="0" algn="l" rtl="0">
                        <a:lnSpc>
                          <a:spcPct val="100000"/>
                        </a:lnSpc>
                        <a:spcBef>
                          <a:spcPts val="0"/>
                        </a:spcBef>
                        <a:spcAft>
                          <a:spcPts val="0"/>
                        </a:spcAft>
                        <a:buNone/>
                      </a:pPr>
                      <a:r>
                        <a:rPr lang="de-DE" sz="1800" b="1" i="0" u="none" strike="noStrike" cap="none" dirty="0">
                          <a:solidFill>
                            <a:srgbClr val="000000"/>
                          </a:solidFill>
                          <a:latin typeface="Calibri"/>
                          <a:ea typeface="Calibri"/>
                          <a:cs typeface="Calibri"/>
                          <a:sym typeface="Calibri"/>
                        </a:rPr>
                        <a:t>CO</a:t>
                      </a:r>
                      <a:r>
                        <a:rPr lang="de-DE" sz="1800" b="1" i="0" u="none" strike="noStrike" cap="none" baseline="-25000" dirty="0">
                          <a:solidFill>
                            <a:srgbClr val="000000"/>
                          </a:solidFill>
                          <a:latin typeface="Calibri"/>
                          <a:ea typeface="Calibri"/>
                          <a:cs typeface="Calibri"/>
                          <a:sym typeface="Calibri"/>
                        </a:rPr>
                        <a:t>2</a:t>
                      </a:r>
                      <a:r>
                        <a:rPr lang="de-DE" sz="1800" b="1" i="0" u="none" strike="noStrike" cap="none" dirty="0">
                          <a:solidFill>
                            <a:srgbClr val="000000"/>
                          </a:solidFill>
                          <a:latin typeface="Calibri"/>
                          <a:ea typeface="Calibri"/>
                          <a:cs typeface="Calibri"/>
                          <a:sym typeface="Calibri"/>
                        </a:rPr>
                        <a:t>-Emissionen in g je Liter Wein (g / l) </a:t>
                      </a:r>
                      <a:endParaRPr sz="2000" dirty="0"/>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35</a:t>
                      </a:r>
                      <a:endParaRPr sz="1800" b="0" i="0" u="none" strike="noStrike" cap="none" dirty="0">
                        <a:solidFill>
                          <a:srgbClr val="000000"/>
                        </a:solidFill>
                        <a:latin typeface="Calibri"/>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r>
                        <a:rPr lang="de-DE" sz="1800" b="0" i="0" u="none" strike="noStrike" cap="none" dirty="0">
                          <a:solidFill>
                            <a:srgbClr val="000000"/>
                          </a:solidFill>
                          <a:latin typeface="Calibri"/>
                          <a:ea typeface="Calibri"/>
                          <a:cs typeface="Calibri"/>
                          <a:sym typeface="Calibri"/>
                        </a:rPr>
                        <a:t>21</a:t>
                      </a:r>
                      <a:endParaRPr sz="1800" b="0" i="0" u="none" strike="noStrike" cap="none" dirty="0">
                        <a:solidFill>
                          <a:srgbClr val="000000"/>
                        </a:solidFill>
                        <a:latin typeface="Calibri"/>
                        <a:ea typeface="Calibri"/>
                        <a:cs typeface="Calibri"/>
                        <a:sym typeface="Calibri"/>
                      </a:endParaRPr>
                    </a:p>
                  </a:txBody>
                  <a:tcPr marL="9525" marR="9525" marT="9525" marB="0" anchor="b"/>
                </a:tc>
                <a:extLst>
                  <a:ext uri="{0D108BD9-81ED-4DB2-BD59-A6C34878D82A}">
                    <a16:rowId xmlns:a16="http://schemas.microsoft.com/office/drawing/2014/main" xmlns="" val="3581911211"/>
                  </a:ext>
                </a:extLst>
              </a:tr>
            </a:tbl>
          </a:graphicData>
        </a:graphic>
      </p:graphicFrame>
      <p:sp>
        <p:nvSpPr>
          <p:cNvPr id="392" name="Google Shape;392;p14"/>
          <p:cNvSpPr/>
          <p:nvPr/>
        </p:nvSpPr>
        <p:spPr>
          <a:xfrm>
            <a:off x="7358743" y="3962400"/>
            <a:ext cx="4521256" cy="21074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2000" b="1" i="0" u="none" strike="noStrike" cap="none" dirty="0">
                <a:solidFill>
                  <a:srgbClr val="941651"/>
                </a:solidFill>
                <a:latin typeface="Arial"/>
                <a:ea typeface="Arial"/>
                <a:cs typeface="Arial"/>
                <a:sym typeface="Arial"/>
              </a:rPr>
              <a:t>Berechnen Sie wie viel Diesel der LKW verbraucht</a:t>
            </a:r>
            <a:r>
              <a:rPr lang="de-DE" sz="2000" b="1" dirty="0">
                <a:solidFill>
                  <a:srgbClr val="941651"/>
                </a:solidFill>
              </a:rPr>
              <a:t> für den Transport zum Verkaufsgeschäft sowie für den Transport des </a:t>
            </a:r>
            <a:r>
              <a:rPr lang="de-DE" sz="2000" b="1" dirty="0" err="1">
                <a:solidFill>
                  <a:srgbClr val="941651"/>
                </a:solidFill>
              </a:rPr>
              <a:t>Leegutes</a:t>
            </a:r>
            <a:r>
              <a:rPr lang="de-DE" sz="2000" b="1" dirty="0">
                <a:solidFill>
                  <a:srgbClr val="941651"/>
                </a:solidFill>
              </a:rPr>
              <a:t> bzw. der Verpackung zum Recycler</a:t>
            </a:r>
            <a:endParaRPr sz="1800" dirty="0"/>
          </a:p>
        </p:txBody>
      </p:sp>
      <p:sp>
        <p:nvSpPr>
          <p:cNvPr id="393" name="Google Shape;393;p14"/>
          <p:cNvSpPr txBox="1"/>
          <p:nvPr/>
        </p:nvSpPr>
        <p:spPr>
          <a:xfrm>
            <a:off x="7358743" y="1554837"/>
            <a:ext cx="4521256" cy="1323399"/>
          </a:xfrm>
          <a:prstGeom prst="rect">
            <a:avLst/>
          </a:prstGeom>
          <a:solidFill>
            <a:srgbClr val="FFD579">
              <a:alpha val="72941"/>
            </a:srgbClr>
          </a:solidFill>
          <a:ln>
            <a:noFill/>
          </a:ln>
        </p:spPr>
        <p:txBody>
          <a:bodyPr spcFirstLastPara="1" wrap="square" lIns="91425" tIns="45700" rIns="91425" bIns="45700" anchor="t" anchorCtr="0">
            <a:spAutoFit/>
          </a:bodyPr>
          <a:lstStyle/>
          <a:p>
            <a:pPr lvl="0"/>
            <a:r>
              <a:rPr lang="de-DE" sz="2000" dirty="0"/>
              <a:t>Der Transport der Bag-in-Boxes verursacht viel weniger Emissionen, nur etwa 60% der Emissionen des Flaschentransports. </a:t>
            </a:r>
            <a:endParaRPr sz="2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3920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22</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5897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15" name="Google Shape;115;p2"/>
          <p:cNvSpPr txBox="1">
            <a:spLocks noGrp="1"/>
          </p:cNvSpPr>
          <p:nvPr>
            <p:ph type="title"/>
          </p:nvPr>
        </p:nvSpPr>
        <p:spPr>
          <a:xfrm>
            <a:off x="360000" y="180000"/>
            <a:ext cx="9000816" cy="1080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CO</a:t>
            </a:r>
            <a:r>
              <a:rPr lang="de-DE" baseline="-25000" dirty="0"/>
              <a:t>2</a:t>
            </a:r>
            <a:r>
              <a:rPr lang="de-DE" dirty="0"/>
              <a:t>-Fußabdruck von Wein</a:t>
            </a:r>
            <a:endParaRPr dirty="0"/>
          </a:p>
        </p:txBody>
      </p:sp>
      <p:sp>
        <p:nvSpPr>
          <p:cNvPr id="116" name="Google Shape;116;p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17" name="Google Shape;117;p2"/>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Ponstein 2021 </a:t>
            </a:r>
            <a:endParaRPr/>
          </a:p>
        </p:txBody>
      </p:sp>
      <p:sp>
        <p:nvSpPr>
          <p:cNvPr id="118" name="Google Shape;118;p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119" name="Google Shape;119;p2"/>
          <p:cNvSpPr/>
          <p:nvPr/>
        </p:nvSpPr>
        <p:spPr>
          <a:xfrm>
            <a:off x="9022345" y="1570892"/>
            <a:ext cx="2892789" cy="4292579"/>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Arbeit Ihr Betrieb mit Mehrweg-Flaschen oder Bag-in-Box-Verpackungen ?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94165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rgbClr val="941651"/>
                </a:solidFill>
                <a:latin typeface="Arial"/>
                <a:ea typeface="Arial"/>
                <a:cs typeface="Arial"/>
                <a:sym typeface="Arial"/>
              </a:rPr>
              <a:t>Die Produktion einer Einweg-Glasflasche hat einen durchschnittlichen Anteil von Ca. 47 % am CO</a:t>
            </a:r>
            <a:r>
              <a:rPr lang="de-DE" sz="1600" b="0" i="0" u="none" strike="noStrike" cap="none" baseline="-25000">
                <a:solidFill>
                  <a:srgbClr val="941651"/>
                </a:solidFill>
                <a:latin typeface="Arial"/>
                <a:ea typeface="Arial"/>
                <a:cs typeface="Arial"/>
                <a:sym typeface="Arial"/>
              </a:rPr>
              <a:t>2</a:t>
            </a:r>
            <a:r>
              <a:rPr lang="de-DE" sz="1600" b="0" i="0" u="none" strike="noStrike" cap="none">
                <a:solidFill>
                  <a:srgbClr val="941651"/>
                </a:solidFill>
                <a:latin typeface="Arial"/>
                <a:ea typeface="Arial"/>
                <a:cs typeface="Arial"/>
                <a:sym typeface="Arial"/>
              </a:rPr>
              <a:t>-Fußabdruck einer Flasche Wein. Ein Wert von knapp 50 % legt nahe, dass das Einsparungspotenzial im Bereich Verpackung, speziell bei den Einweg-Glasflaschen, sehr hoch ist.</a:t>
            </a:r>
            <a:endParaRPr/>
          </a:p>
        </p:txBody>
      </p:sp>
      <p:sp>
        <p:nvSpPr>
          <p:cNvPr id="120" name="Google Shape;120;p2"/>
          <p:cNvSpPr txBox="1"/>
          <p:nvPr/>
        </p:nvSpPr>
        <p:spPr>
          <a:xfrm>
            <a:off x="477181" y="2271261"/>
            <a:ext cx="10768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Weinberg</a:t>
            </a:r>
            <a:endParaRPr sz="1400" b="0" i="0" u="none" strike="noStrike" cap="none">
              <a:solidFill>
                <a:srgbClr val="000000"/>
              </a:solidFill>
              <a:latin typeface="Arial"/>
              <a:ea typeface="Arial"/>
              <a:cs typeface="Arial"/>
              <a:sym typeface="Arial"/>
            </a:endParaRPr>
          </a:p>
        </p:txBody>
      </p:sp>
      <p:sp>
        <p:nvSpPr>
          <p:cNvPr id="121" name="Google Shape;121;p2"/>
          <p:cNvSpPr txBox="1"/>
          <p:nvPr/>
        </p:nvSpPr>
        <p:spPr>
          <a:xfrm>
            <a:off x="469130" y="5058497"/>
            <a:ext cx="8126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Anteile am CO</a:t>
            </a:r>
            <a:r>
              <a:rPr lang="de-DE" sz="1400" b="0" i="0" u="none" strike="noStrike" cap="none" baseline="-25000">
                <a:solidFill>
                  <a:srgbClr val="000000"/>
                </a:solidFill>
                <a:latin typeface="Arial"/>
                <a:ea typeface="Arial"/>
                <a:cs typeface="Arial"/>
                <a:sym typeface="Arial"/>
              </a:rPr>
              <a:t>2</a:t>
            </a:r>
            <a:r>
              <a:rPr lang="de-DE" sz="1400" b="0" i="0" u="none" strike="noStrike" cap="none">
                <a:solidFill>
                  <a:srgbClr val="000000"/>
                </a:solidFill>
                <a:latin typeface="Arial"/>
                <a:ea typeface="Arial"/>
                <a:cs typeface="Arial"/>
                <a:sym typeface="Arial"/>
              </a:rPr>
              <a:t>-Fußabdruck einer 0,75 l Flasche Wein (cradle to gate)</a:t>
            </a:r>
            <a:endParaRPr sz="1400" b="0" i="0" u="none" strike="noStrike" cap="none">
              <a:solidFill>
                <a:srgbClr val="000000"/>
              </a:solidFill>
              <a:latin typeface="Arial"/>
              <a:ea typeface="Arial"/>
              <a:cs typeface="Arial"/>
              <a:sym typeface="Arial"/>
            </a:endParaRPr>
          </a:p>
        </p:txBody>
      </p:sp>
      <p:cxnSp>
        <p:nvCxnSpPr>
          <p:cNvPr id="122" name="Google Shape;122;p2"/>
          <p:cNvCxnSpPr/>
          <p:nvPr/>
        </p:nvCxnSpPr>
        <p:spPr>
          <a:xfrm>
            <a:off x="564216" y="2612148"/>
            <a:ext cx="0" cy="1618132"/>
          </a:xfrm>
          <a:prstGeom prst="straightConnector1">
            <a:avLst/>
          </a:prstGeom>
          <a:noFill/>
          <a:ln w="9525" cap="flat" cmpd="sng">
            <a:solidFill>
              <a:schemeClr val="dk1"/>
            </a:solidFill>
            <a:prstDash val="solid"/>
            <a:round/>
            <a:headEnd type="none" w="sm" len="sm"/>
            <a:tailEnd type="none" w="sm" len="sm"/>
          </a:ln>
        </p:spPr>
      </p:cxnSp>
      <p:sp>
        <p:nvSpPr>
          <p:cNvPr id="123" name="Google Shape;123;p2"/>
          <p:cNvSpPr txBox="1"/>
          <p:nvPr/>
        </p:nvSpPr>
        <p:spPr>
          <a:xfrm>
            <a:off x="652745" y="2668711"/>
            <a:ext cx="226956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Material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Diesel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Dünger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Pflanzenschutzmittel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Anfahrt Mitarbeiter*innen</a:t>
            </a: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a:off x="508115" y="4313521"/>
            <a:ext cx="1580634" cy="475434"/>
          </a:xfrm>
          <a:prstGeom prst="rect">
            <a:avLst/>
          </a:prstGeom>
          <a:solidFill>
            <a:srgbClr val="A9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5" name="Google Shape;125;p2"/>
          <p:cNvSpPr/>
          <p:nvPr/>
        </p:nvSpPr>
        <p:spPr>
          <a:xfrm>
            <a:off x="2121454" y="4313521"/>
            <a:ext cx="1940866" cy="475434"/>
          </a:xfrm>
          <a:prstGeom prst="rect">
            <a:avLst/>
          </a:prstGeom>
          <a:solidFill>
            <a:srgbClr val="E5501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6" name="Google Shape;126;p2"/>
          <p:cNvSpPr/>
          <p:nvPr/>
        </p:nvSpPr>
        <p:spPr>
          <a:xfrm>
            <a:off x="4088733" y="4313521"/>
            <a:ext cx="4611899" cy="475434"/>
          </a:xfrm>
          <a:prstGeom prst="rect">
            <a:avLst/>
          </a:prstGeom>
          <a:solidFill>
            <a:srgbClr val="F4B0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7" name="Google Shape;127;p2"/>
          <p:cNvSpPr txBox="1"/>
          <p:nvPr/>
        </p:nvSpPr>
        <p:spPr>
          <a:xfrm>
            <a:off x="3182674" y="2271261"/>
            <a:ext cx="10768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Kellerei</a:t>
            </a:r>
            <a:endParaRPr sz="1400" b="0" i="0" u="none" strike="noStrike" cap="none">
              <a:solidFill>
                <a:srgbClr val="000000"/>
              </a:solidFill>
              <a:latin typeface="Arial"/>
              <a:ea typeface="Arial"/>
              <a:cs typeface="Arial"/>
              <a:sym typeface="Arial"/>
            </a:endParaRPr>
          </a:p>
        </p:txBody>
      </p:sp>
      <p:cxnSp>
        <p:nvCxnSpPr>
          <p:cNvPr id="128" name="Google Shape;128;p2"/>
          <p:cNvCxnSpPr/>
          <p:nvPr/>
        </p:nvCxnSpPr>
        <p:spPr>
          <a:xfrm>
            <a:off x="3279136" y="2612148"/>
            <a:ext cx="0" cy="1618132"/>
          </a:xfrm>
          <a:prstGeom prst="straightConnector1">
            <a:avLst/>
          </a:prstGeom>
          <a:noFill/>
          <a:ln w="9525" cap="flat" cmpd="sng">
            <a:solidFill>
              <a:schemeClr val="dk1"/>
            </a:solidFill>
            <a:prstDash val="solid"/>
            <a:round/>
            <a:headEnd type="none" w="sm" len="sm"/>
            <a:tailEnd type="none" w="sm" len="sm"/>
          </a:ln>
        </p:spPr>
      </p:cxnSp>
      <p:sp>
        <p:nvSpPr>
          <p:cNvPr id="129" name="Google Shape;129;p2"/>
          <p:cNvSpPr txBox="1"/>
          <p:nvPr/>
        </p:nvSpPr>
        <p:spPr>
          <a:xfrm>
            <a:off x="3367665" y="2668711"/>
            <a:ext cx="226956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Elektrizität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Wärme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Fuhrpark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Anfahrt Mitarbeiter*innen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Önologische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Reinigungsmittel</a:t>
            </a:r>
            <a:endParaRPr sz="1400" b="0" i="0" u="none" strike="noStrike" cap="none">
              <a:solidFill>
                <a:srgbClr val="000000"/>
              </a:solidFill>
              <a:latin typeface="Arial"/>
              <a:ea typeface="Arial"/>
              <a:cs typeface="Arial"/>
              <a:sym typeface="Arial"/>
            </a:endParaRPr>
          </a:p>
        </p:txBody>
      </p:sp>
      <p:sp>
        <p:nvSpPr>
          <p:cNvPr id="130" name="Google Shape;130;p2"/>
          <p:cNvSpPr txBox="1"/>
          <p:nvPr/>
        </p:nvSpPr>
        <p:spPr>
          <a:xfrm>
            <a:off x="7533506" y="2271261"/>
            <a:ext cx="217472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Verpackung</a:t>
            </a:r>
            <a:endParaRPr sz="1400" b="0" i="0" u="none" strike="noStrike" cap="none">
              <a:solidFill>
                <a:srgbClr val="000000"/>
              </a:solidFill>
              <a:latin typeface="Arial"/>
              <a:ea typeface="Arial"/>
              <a:cs typeface="Arial"/>
              <a:sym typeface="Arial"/>
            </a:endParaRPr>
          </a:p>
        </p:txBody>
      </p:sp>
      <p:cxnSp>
        <p:nvCxnSpPr>
          <p:cNvPr id="131" name="Google Shape;131;p2"/>
          <p:cNvCxnSpPr/>
          <p:nvPr/>
        </p:nvCxnSpPr>
        <p:spPr>
          <a:xfrm>
            <a:off x="8614707" y="2612148"/>
            <a:ext cx="0" cy="1618132"/>
          </a:xfrm>
          <a:prstGeom prst="straightConnector1">
            <a:avLst/>
          </a:prstGeom>
          <a:noFill/>
          <a:ln w="9525" cap="flat" cmpd="sng">
            <a:solidFill>
              <a:schemeClr val="dk1"/>
            </a:solidFill>
            <a:prstDash val="solid"/>
            <a:round/>
            <a:headEnd type="none" w="sm" len="sm"/>
            <a:tailEnd type="none" w="sm" len="sm"/>
          </a:ln>
        </p:spPr>
      </p:cxnSp>
      <p:sp>
        <p:nvSpPr>
          <p:cNvPr id="132" name="Google Shape;132;p2"/>
          <p:cNvSpPr txBox="1"/>
          <p:nvPr/>
        </p:nvSpPr>
        <p:spPr>
          <a:xfrm>
            <a:off x="6242140" y="2668711"/>
            <a:ext cx="2269561" cy="101562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a:t>
            </a:r>
            <a:r>
              <a:rPr lang="de-DE" sz="1200" b="1" i="0" u="none" strike="noStrike" cap="none">
                <a:solidFill>
                  <a:srgbClr val="FF2F92"/>
                </a:solidFill>
                <a:latin typeface="Arial"/>
                <a:ea typeface="Arial"/>
                <a:cs typeface="Arial"/>
                <a:sym typeface="Arial"/>
              </a:rPr>
              <a:t>Einweg-Glasflasche (47 %)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Verschluss</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Etikett</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Karton</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200"/>
              <a:buFont typeface="Arial"/>
              <a:buNone/>
            </a:pPr>
            <a:r>
              <a:rPr lang="de-DE" sz="1200" b="0" i="0" u="none" strike="noStrike" cap="none">
                <a:solidFill>
                  <a:srgbClr val="000000"/>
                </a:solidFill>
                <a:latin typeface="Arial"/>
                <a:ea typeface="Arial"/>
                <a:cs typeface="Arial"/>
                <a:sym typeface="Arial"/>
              </a:rPr>
              <a:t>• Folie</a:t>
            </a:r>
            <a:endParaRPr sz="1400" b="0" i="0" u="none" strike="noStrike" cap="none">
              <a:solidFill>
                <a:srgbClr val="000000"/>
              </a:solidFill>
              <a:latin typeface="Arial"/>
              <a:ea typeface="Arial"/>
              <a:cs typeface="Arial"/>
              <a:sym typeface="Arial"/>
            </a:endParaRPr>
          </a:p>
        </p:txBody>
      </p:sp>
      <p:sp>
        <p:nvSpPr>
          <p:cNvPr id="133" name="Google Shape;133;p2"/>
          <p:cNvSpPr txBox="1"/>
          <p:nvPr/>
        </p:nvSpPr>
        <p:spPr>
          <a:xfrm>
            <a:off x="708400" y="4397349"/>
            <a:ext cx="6903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19 %</a:t>
            </a:r>
            <a:endParaRPr sz="1400" b="0" i="0" u="none" strike="noStrike" cap="none">
              <a:solidFill>
                <a:srgbClr val="000000"/>
              </a:solidFill>
              <a:latin typeface="Arial"/>
              <a:ea typeface="Arial"/>
              <a:cs typeface="Arial"/>
              <a:sym typeface="Arial"/>
            </a:endParaRPr>
          </a:p>
        </p:txBody>
      </p:sp>
      <p:sp>
        <p:nvSpPr>
          <p:cNvPr id="134" name="Google Shape;134;p2"/>
          <p:cNvSpPr txBox="1"/>
          <p:nvPr/>
        </p:nvSpPr>
        <p:spPr>
          <a:xfrm>
            <a:off x="2339236" y="4397349"/>
            <a:ext cx="6903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24 %</a:t>
            </a:r>
            <a:endParaRPr sz="1400" b="0" i="0" u="none" strike="noStrike" cap="none">
              <a:solidFill>
                <a:srgbClr val="000000"/>
              </a:solidFill>
              <a:latin typeface="Arial"/>
              <a:ea typeface="Arial"/>
              <a:cs typeface="Arial"/>
              <a:sym typeface="Arial"/>
            </a:endParaRPr>
          </a:p>
        </p:txBody>
      </p:sp>
      <p:sp>
        <p:nvSpPr>
          <p:cNvPr id="135" name="Google Shape;135;p2"/>
          <p:cNvSpPr txBox="1"/>
          <p:nvPr/>
        </p:nvSpPr>
        <p:spPr>
          <a:xfrm>
            <a:off x="4318865" y="4397349"/>
            <a:ext cx="690367"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57 %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42" name="Google Shape;142;p3"/>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CO</a:t>
            </a:r>
            <a:r>
              <a:rPr lang="de-DE" baseline="-25000" dirty="0"/>
              <a:t>2</a:t>
            </a:r>
            <a:r>
              <a:rPr lang="de-DE" dirty="0"/>
              <a:t>-Fußabdruck von Einweg-Glasflaschen</a:t>
            </a:r>
            <a:endParaRPr dirty="0"/>
          </a:p>
        </p:txBody>
      </p:sp>
      <p:sp>
        <p:nvSpPr>
          <p:cNvPr id="143" name="Google Shape;143;p3"/>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44" name="Google Shape;144;p3"/>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45" name="Google Shape;145;p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46" name="Google Shape;146;p3"/>
          <p:cNvSpPr/>
          <p:nvPr/>
        </p:nvSpPr>
        <p:spPr>
          <a:xfrm>
            <a:off x="8623005" y="4759276"/>
            <a:ext cx="3256996" cy="12414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rgbClr val="941651"/>
                </a:solidFill>
                <a:latin typeface="Arial"/>
                <a:ea typeface="Arial"/>
                <a:cs typeface="Arial"/>
                <a:sym typeface="Arial"/>
              </a:rPr>
              <a:t>Berechnen Sie die THG-Einsparung durch den Umstieg eines Wein-Betriebs auf Leichtglasflaschen.</a:t>
            </a:r>
            <a:endParaRPr sz="1600" b="0" i="0" u="none" strike="noStrike" cap="none" dirty="0">
              <a:solidFill>
                <a:srgbClr val="941651"/>
              </a:solidFill>
              <a:latin typeface="Arial"/>
              <a:ea typeface="Arial"/>
              <a:cs typeface="Arial"/>
              <a:sym typeface="Arial"/>
            </a:endParaRPr>
          </a:p>
        </p:txBody>
      </p:sp>
      <p:sp>
        <p:nvSpPr>
          <p:cNvPr id="147" name="Google Shape;147;p3"/>
          <p:cNvSpPr txBox="1"/>
          <p:nvPr/>
        </p:nvSpPr>
        <p:spPr>
          <a:xfrm>
            <a:off x="8623003" y="1554837"/>
            <a:ext cx="3256996" cy="2677616"/>
          </a:xfrm>
          <a:prstGeom prst="rect">
            <a:avLst/>
          </a:prstGeom>
          <a:solidFill>
            <a:schemeClr val="lt1">
              <a:alpha val="72941"/>
            </a:schemeClr>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de-DE" sz="1400" b="0" i="0" u="none" strike="noStrike" cap="none">
                <a:solidFill>
                  <a:schemeClr val="dk1"/>
                </a:solidFill>
                <a:latin typeface="Arial"/>
                <a:ea typeface="Arial"/>
                <a:cs typeface="Arial"/>
                <a:sym typeface="Arial"/>
              </a:rPr>
              <a:t>Wie hoch ist das Gewicht der Glas-Verpackung? </a:t>
            </a:r>
            <a:endParaRPr/>
          </a:p>
          <a:p>
            <a:pPr marL="285750" marR="0" lvl="0" indent="-285750" algn="l" rtl="0">
              <a:lnSpc>
                <a:spcPct val="100000"/>
              </a:lnSpc>
              <a:spcBef>
                <a:spcPts val="0"/>
              </a:spcBef>
              <a:spcAft>
                <a:spcPts val="0"/>
              </a:spcAft>
              <a:buClr>
                <a:srgbClr val="000000"/>
              </a:buClr>
              <a:buSzPts val="1800"/>
              <a:buFont typeface="Arial"/>
              <a:buChar char="•"/>
            </a:pPr>
            <a:r>
              <a:rPr lang="de-DE" sz="1400" b="0" i="0" u="none" strike="noStrike" cap="none">
                <a:solidFill>
                  <a:schemeClr val="dk1"/>
                </a:solidFill>
                <a:latin typeface="Arial"/>
                <a:ea typeface="Arial"/>
                <a:cs typeface="Arial"/>
                <a:sym typeface="Arial"/>
              </a:rPr>
              <a:t>Wie hoch sind die Treibhausgasemissionen (THG) der Glas-Verpackungen? </a:t>
            </a:r>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de-DE" sz="1400" b="0" i="0" u="none" strike="noStrike" cap="none">
                <a:solidFill>
                  <a:schemeClr val="dk1"/>
                </a:solidFill>
                <a:latin typeface="Arial"/>
                <a:ea typeface="Arial"/>
                <a:cs typeface="Arial"/>
                <a:sym typeface="Arial"/>
              </a:rPr>
              <a:t>Lernen Sie exemplarisch eine Folge der Nutzung unterschiedlicher Verpackungen kennen: Die Auswirkungen unterschiedlicher Gewichte von Glasflaschen auf die THG.</a:t>
            </a:r>
            <a:endParaRPr sz="1400" b="0" i="0" u="none" strike="noStrike" cap="none">
              <a:solidFill>
                <a:srgbClr val="000000"/>
              </a:solidFill>
              <a:latin typeface="Arial"/>
              <a:ea typeface="Arial"/>
              <a:cs typeface="Arial"/>
              <a:sym typeface="Arial"/>
            </a:endParaRPr>
          </a:p>
        </p:txBody>
      </p:sp>
      <p:graphicFrame>
        <p:nvGraphicFramePr>
          <p:cNvPr id="148" name="Google Shape;148;p3"/>
          <p:cNvGraphicFramePr/>
          <p:nvPr>
            <p:extLst>
              <p:ext uri="{D42A27DB-BD31-4B8C-83A1-F6EECF244321}">
                <p14:modId xmlns:p14="http://schemas.microsoft.com/office/powerpoint/2010/main" val="260943167"/>
              </p:ext>
            </p:extLst>
          </p:nvPr>
        </p:nvGraphicFramePr>
        <p:xfrm>
          <a:off x="224465" y="1654490"/>
          <a:ext cx="8215375" cy="3452475"/>
        </p:xfrm>
        <a:graphic>
          <a:graphicData uri="http://schemas.openxmlformats.org/drawingml/2006/table">
            <a:tbl>
              <a:tblPr firstRow="1" bandRow="1">
                <a:noFill/>
                <a:tableStyleId>{52FAFBE6-5141-4D20-8B1B-0D67F63FF813}</a:tableStyleId>
              </a:tblPr>
              <a:tblGrid>
                <a:gridCol w="1565225">
                  <a:extLst>
                    <a:ext uri="{9D8B030D-6E8A-4147-A177-3AD203B41FA5}">
                      <a16:colId xmlns:a16="http://schemas.microsoft.com/office/drawing/2014/main" xmlns="" val="20000"/>
                    </a:ext>
                  </a:extLst>
                </a:gridCol>
                <a:gridCol w="782025">
                  <a:extLst>
                    <a:ext uri="{9D8B030D-6E8A-4147-A177-3AD203B41FA5}">
                      <a16:colId xmlns:a16="http://schemas.microsoft.com/office/drawing/2014/main" xmlns="" val="20001"/>
                    </a:ext>
                  </a:extLst>
                </a:gridCol>
                <a:gridCol w="1173625">
                  <a:extLst>
                    <a:ext uri="{9D8B030D-6E8A-4147-A177-3AD203B41FA5}">
                      <a16:colId xmlns:a16="http://schemas.microsoft.com/office/drawing/2014/main" xmlns="" val="20002"/>
                    </a:ext>
                  </a:extLst>
                </a:gridCol>
                <a:gridCol w="1173625">
                  <a:extLst>
                    <a:ext uri="{9D8B030D-6E8A-4147-A177-3AD203B41FA5}">
                      <a16:colId xmlns:a16="http://schemas.microsoft.com/office/drawing/2014/main" xmlns="" val="20003"/>
                    </a:ext>
                  </a:extLst>
                </a:gridCol>
                <a:gridCol w="1173625">
                  <a:extLst>
                    <a:ext uri="{9D8B030D-6E8A-4147-A177-3AD203B41FA5}">
                      <a16:colId xmlns:a16="http://schemas.microsoft.com/office/drawing/2014/main" xmlns="" val="20004"/>
                    </a:ext>
                  </a:extLst>
                </a:gridCol>
                <a:gridCol w="1173625">
                  <a:extLst>
                    <a:ext uri="{9D8B030D-6E8A-4147-A177-3AD203B41FA5}">
                      <a16:colId xmlns:a16="http://schemas.microsoft.com/office/drawing/2014/main" xmlns="" val="20005"/>
                    </a:ext>
                  </a:extLst>
                </a:gridCol>
                <a:gridCol w="1173625">
                  <a:extLst>
                    <a:ext uri="{9D8B030D-6E8A-4147-A177-3AD203B41FA5}">
                      <a16:colId xmlns:a16="http://schemas.microsoft.com/office/drawing/2014/main" xmlns="" val="20006"/>
                    </a:ext>
                  </a:extLst>
                </a:gridCol>
              </a:tblGrid>
              <a:tr h="396260">
                <a:tc>
                  <a:txBody>
                    <a:bodyPr/>
                    <a:lstStyle/>
                    <a:p>
                      <a:pPr marL="0" marR="0" lvl="0" indent="0" algn="ctr" rtl="0">
                        <a:lnSpc>
                          <a:spcPct val="100000"/>
                        </a:lnSpc>
                        <a:spcBef>
                          <a:spcPts val="0"/>
                        </a:spcBef>
                        <a:spcAft>
                          <a:spcPts val="0"/>
                        </a:spcAft>
                        <a:buNone/>
                      </a:pPr>
                      <a:endParaRPr sz="1400" u="none" strike="noStrike" cap="none" dirty="0">
                        <a:latin typeface="+mj-lt"/>
                      </a:endParaRPr>
                    </a:p>
                  </a:txBody>
                  <a:tcPr marL="91450" marR="91450" marT="45725" marB="45725"/>
                </a:tc>
                <a:tc gridSpan="3">
                  <a:txBody>
                    <a:bodyPr/>
                    <a:lstStyle/>
                    <a:p>
                      <a:pPr marL="0" marR="0" lvl="0" indent="0" algn="l" rtl="0">
                        <a:lnSpc>
                          <a:spcPct val="100000"/>
                        </a:lnSpc>
                        <a:spcBef>
                          <a:spcPts val="0"/>
                        </a:spcBef>
                        <a:spcAft>
                          <a:spcPts val="0"/>
                        </a:spcAft>
                        <a:buNone/>
                      </a:pPr>
                      <a:r>
                        <a:rPr lang="de-DE" sz="1400" u="none" strike="noStrike" cap="none">
                          <a:latin typeface="+mj-lt"/>
                        </a:rPr>
                        <a:t>Gewicht Glas-Verpackung</a:t>
                      </a:r>
                      <a:endParaRPr sz="1400">
                        <a:latin typeface="+mj-lt"/>
                      </a:endParaRPr>
                    </a:p>
                  </a:txBody>
                  <a:tcPr marL="91450" marR="91450" marT="50292" marB="50292"/>
                </a:tc>
                <a:tc hMerge="1">
                  <a:txBody>
                    <a:bodyPr/>
                    <a:lstStyle/>
                    <a:p>
                      <a:endParaRPr lang="de-DE"/>
                    </a:p>
                  </a:txBody>
                  <a:tcPr/>
                </a:tc>
                <a:tc hMerge="1">
                  <a:txBody>
                    <a:bodyPr/>
                    <a:lstStyle/>
                    <a:p>
                      <a:endParaRPr lang="de-DE"/>
                    </a:p>
                  </a:txBody>
                  <a:tcPr/>
                </a:tc>
                <a:tc gridSpan="3">
                  <a:txBody>
                    <a:bodyPr/>
                    <a:lstStyle/>
                    <a:p>
                      <a:pPr marL="0" marR="0" lvl="0" indent="0" algn="r" rtl="0">
                        <a:lnSpc>
                          <a:spcPct val="100000"/>
                        </a:lnSpc>
                        <a:spcBef>
                          <a:spcPts val="0"/>
                        </a:spcBef>
                        <a:spcAft>
                          <a:spcPts val="0"/>
                        </a:spcAft>
                        <a:buNone/>
                      </a:pPr>
                      <a:r>
                        <a:rPr lang="de-DE" sz="1400" u="none" strike="noStrike" cap="none">
                          <a:latin typeface="+mj-lt"/>
                        </a:rPr>
                        <a:t>THG </a:t>
                      </a:r>
                      <a:r>
                        <a:rPr lang="de-DE" sz="1400" b="0" i="0" u="none" strike="noStrike" cap="none">
                          <a:solidFill>
                            <a:srgbClr val="000000"/>
                          </a:solidFill>
                          <a:latin typeface="+mj-lt"/>
                          <a:ea typeface="Calibri"/>
                          <a:cs typeface="Calibri"/>
                          <a:sym typeface="Calibri"/>
                        </a:rPr>
                        <a:t>(1 kg Glas ≙ 0,75 kg CO</a:t>
                      </a:r>
                      <a:r>
                        <a:rPr lang="de-DE" sz="1400" b="0" i="0" u="none" strike="noStrike" cap="none" baseline="-25000">
                          <a:solidFill>
                            <a:srgbClr val="000000"/>
                          </a:solidFill>
                          <a:latin typeface="+mj-lt"/>
                          <a:ea typeface="Calibri"/>
                          <a:cs typeface="Calibri"/>
                          <a:sym typeface="Calibri"/>
                        </a:rPr>
                        <a:t>2</a:t>
                      </a:r>
                      <a:r>
                        <a:rPr lang="de-DE" sz="1400" b="0" i="0" u="none" strike="noStrike" cap="none">
                          <a:solidFill>
                            <a:srgbClr val="000000"/>
                          </a:solidFill>
                          <a:latin typeface="+mj-lt"/>
                          <a:ea typeface="Calibri"/>
                          <a:cs typeface="Calibri"/>
                          <a:sym typeface="Calibri"/>
                        </a:rPr>
                        <a:t>-Äq*)</a:t>
                      </a:r>
                      <a:endParaRPr sz="1400" u="none" strike="noStrike" cap="none">
                        <a:latin typeface="+mj-lt"/>
                      </a:endParaRPr>
                    </a:p>
                  </a:txBody>
                  <a:tcPr marL="91450" marR="91450" marT="50292" marB="50292"/>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0"/>
                  </a:ext>
                </a:extLst>
              </a:tr>
              <a:tr h="460258">
                <a:tc>
                  <a:txBody>
                    <a:bodyPr/>
                    <a:lstStyle/>
                    <a:p>
                      <a:pPr marL="0" marR="0" lvl="0" indent="0" algn="ctr" rtl="0">
                        <a:lnSpc>
                          <a:spcPct val="100000"/>
                        </a:lnSpc>
                        <a:spcBef>
                          <a:spcPts val="0"/>
                        </a:spcBef>
                        <a:spcAft>
                          <a:spcPts val="0"/>
                        </a:spcAft>
                        <a:buNone/>
                      </a:pPr>
                      <a:r>
                        <a:rPr lang="de-DE" sz="1200" b="1" u="none" strike="noStrike" cap="none" dirty="0">
                          <a:latin typeface="+mj-lt"/>
                        </a:rPr>
                        <a:t>Glasflasche in l</a:t>
                      </a:r>
                      <a:endParaRPr sz="1400" dirty="0">
                        <a:latin typeface="+mj-lt"/>
                      </a:endParaRPr>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latin typeface="+mj-lt"/>
                        </a:rPr>
                        <a:t>Gewicht Flasche</a:t>
                      </a:r>
                      <a:endParaRPr sz="1400">
                        <a:latin typeface="+mj-lt"/>
                      </a:endParaRPr>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latin typeface="+mj-lt"/>
                        </a:rPr>
                        <a:t>Anzahl</a:t>
                      </a:r>
                      <a:endParaRPr sz="1400">
                        <a:latin typeface="+mj-lt"/>
                      </a:endParaRPr>
                    </a:p>
                  </a:txBody>
                  <a:tcPr marL="91450" marR="91450" marT="45725" marB="45725"/>
                </a:tc>
                <a:tc>
                  <a:txBody>
                    <a:bodyPr/>
                    <a:lstStyle/>
                    <a:p>
                      <a:pPr marL="0" marR="0" lvl="0" indent="0" algn="l" rtl="0">
                        <a:lnSpc>
                          <a:spcPct val="100000"/>
                        </a:lnSpc>
                        <a:spcBef>
                          <a:spcPts val="0"/>
                        </a:spcBef>
                        <a:spcAft>
                          <a:spcPts val="0"/>
                        </a:spcAft>
                        <a:buNone/>
                      </a:pPr>
                      <a:r>
                        <a:rPr lang="de-DE" sz="1200" b="1" u="none" strike="noStrike" cap="none">
                          <a:latin typeface="+mj-lt"/>
                        </a:rPr>
                        <a:t>Gewicht in t</a:t>
                      </a:r>
                      <a:endParaRPr sz="1400">
                        <a:latin typeface="+mj-l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j-lt"/>
                        <a:ea typeface="Calibri"/>
                        <a:cs typeface="Calibri"/>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j-lt"/>
                          <a:ea typeface="Calibri"/>
                          <a:cs typeface="Calibri"/>
                          <a:sym typeface="Calibri"/>
                        </a:rPr>
                        <a:t>THG</a:t>
                      </a:r>
                      <a:r>
                        <a:rPr lang="de-DE" sz="1200" b="0" i="0" u="none" strike="noStrike" cap="none">
                          <a:solidFill>
                            <a:srgbClr val="000000"/>
                          </a:solidFill>
                          <a:latin typeface="+mj-lt"/>
                          <a:ea typeface="Calibri"/>
                          <a:cs typeface="Calibri"/>
                          <a:sym typeface="Calibri"/>
                        </a:rPr>
                        <a:t> in kg pro Flasche</a:t>
                      </a:r>
                      <a:endParaRPr sz="1400">
                        <a:latin typeface="+mj-l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200"/>
                        <a:buFont typeface="Arial"/>
                        <a:buNone/>
                      </a:pPr>
                      <a:r>
                        <a:rPr lang="de-DE" sz="1200" b="1" i="0" u="none" strike="noStrike" cap="none">
                          <a:solidFill>
                            <a:srgbClr val="000000"/>
                          </a:solidFill>
                          <a:latin typeface="+mj-lt"/>
                          <a:ea typeface="Calibri"/>
                          <a:cs typeface="Calibri"/>
                          <a:sym typeface="Calibri"/>
                        </a:rPr>
                        <a:t>Gesamt-THG</a:t>
                      </a:r>
                      <a:r>
                        <a:rPr lang="de-DE" sz="1200" b="0" i="0" u="none" strike="noStrike" cap="none">
                          <a:solidFill>
                            <a:srgbClr val="000000"/>
                          </a:solidFill>
                          <a:latin typeface="+mj-lt"/>
                          <a:ea typeface="Calibri"/>
                          <a:cs typeface="Calibri"/>
                          <a:sym typeface="Calibri"/>
                        </a:rPr>
                        <a:t> in t</a:t>
                      </a:r>
                      <a:endParaRPr sz="1400">
                        <a:latin typeface="+mj-lt"/>
                      </a:endParaRPr>
                    </a:p>
                  </a:txBody>
                  <a:tcPr marL="91450" marR="91450" marT="45725" marB="45725"/>
                </a:tc>
                <a:extLst>
                  <a:ext uri="{0D108BD9-81ED-4DB2-BD59-A6C34878D82A}">
                    <a16:rowId xmlns:a16="http://schemas.microsoft.com/office/drawing/2014/main" xmlns="" val="10001"/>
                  </a:ext>
                </a:extLst>
              </a:tr>
              <a:tr h="370851">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0,75</a:t>
                      </a:r>
                      <a:endParaRPr sz="14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500  g</a:t>
                      </a:r>
                      <a:endParaRPr sz="17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a:solidFill>
                            <a:srgbClr val="000000"/>
                          </a:solidFill>
                          <a:latin typeface="+mj-lt"/>
                          <a:ea typeface="Calibri"/>
                          <a:cs typeface="Calibri"/>
                          <a:sym typeface="Calibri"/>
                        </a:rPr>
                        <a:t>240.000</a:t>
                      </a:r>
                      <a:endParaRPr sz="1700">
                        <a:latin typeface="+mj-lt"/>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2"/>
                  </a:ext>
                </a:extLst>
              </a:tr>
              <a:tr h="370851">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1</a:t>
                      </a:r>
                      <a:endParaRPr sz="14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600 g</a:t>
                      </a:r>
                      <a:endParaRPr sz="17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30.000</a:t>
                      </a:r>
                      <a:endParaRPr sz="1700" dirty="0">
                        <a:latin typeface="+mj-lt"/>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3"/>
                  </a:ext>
                </a:extLst>
              </a:tr>
              <a:tr h="370851">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0,75 l (Leichtflasche)</a:t>
                      </a:r>
                      <a:endParaRPr sz="14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400 g</a:t>
                      </a:r>
                      <a:endParaRPr sz="17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de-DE" sz="1700" b="0" i="0" u="none" strike="noStrike" cap="none" dirty="0">
                          <a:solidFill>
                            <a:srgbClr val="000000"/>
                          </a:solidFill>
                          <a:latin typeface="+mj-lt"/>
                          <a:ea typeface="Calibri"/>
                          <a:cs typeface="Calibri"/>
                          <a:sym typeface="Calibri"/>
                        </a:rPr>
                        <a:t>240.000</a:t>
                      </a:r>
                      <a:endParaRPr sz="1700" dirty="0">
                        <a:latin typeface="+mj-lt"/>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4"/>
                  </a:ext>
                </a:extLst>
              </a:tr>
              <a:tr h="370851">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1 l (Leichtflasche)</a:t>
                      </a:r>
                      <a:endParaRPr sz="14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500 g  </a:t>
                      </a:r>
                      <a:endParaRPr sz="17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700" b="0" i="0" u="none" strike="noStrike" cap="none" dirty="0">
                          <a:solidFill>
                            <a:srgbClr val="000000"/>
                          </a:solidFill>
                          <a:latin typeface="+mj-lt"/>
                          <a:ea typeface="Calibri"/>
                          <a:cs typeface="Calibri"/>
                          <a:sym typeface="Calibri"/>
                        </a:rPr>
                        <a:t>30.000</a:t>
                      </a:r>
                      <a:endParaRPr sz="1700" dirty="0">
                        <a:latin typeface="+mj-lt"/>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5"/>
                  </a:ext>
                </a:extLst>
              </a:tr>
              <a:tr h="370851">
                <a:tc>
                  <a:txBody>
                    <a:bodyPr/>
                    <a:lstStyle/>
                    <a:p>
                      <a:pPr marL="0" marR="0" lvl="0" indent="0" algn="ctr" rtl="0">
                        <a:lnSpc>
                          <a:spcPct val="100000"/>
                        </a:lnSpc>
                        <a:spcBef>
                          <a:spcPts val="0"/>
                        </a:spcBef>
                        <a:spcAft>
                          <a:spcPts val="0"/>
                        </a:spcAft>
                        <a:buNone/>
                      </a:pPr>
                      <a:endParaRPr sz="1200" b="1"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l" rtl="0">
                        <a:lnSpc>
                          <a:spcPct val="100000"/>
                        </a:lnSpc>
                        <a:spcBef>
                          <a:spcPts val="0"/>
                        </a:spcBef>
                        <a:spcAft>
                          <a:spcPts val="0"/>
                        </a:spcAft>
                        <a:buNone/>
                      </a:pPr>
                      <a:endParaRPr sz="12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r" rtl="0">
                        <a:lnSpc>
                          <a:spcPct val="100000"/>
                        </a:lnSpc>
                        <a:spcBef>
                          <a:spcPts val="0"/>
                        </a:spcBef>
                        <a:spcAft>
                          <a:spcPts val="0"/>
                        </a:spcAft>
                        <a:buNone/>
                      </a:pPr>
                      <a:endParaRPr sz="1200" b="0" i="0" u="none" strike="noStrike" cap="none">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6"/>
                  </a:ext>
                </a:extLst>
              </a:tr>
              <a:tr h="370851">
                <a:tc gridSpan="3">
                  <a:txBody>
                    <a:bodyPr/>
                    <a:lstStyle/>
                    <a:p>
                      <a:pPr marL="0" marR="0" lvl="0" indent="0" algn="r" rtl="0">
                        <a:lnSpc>
                          <a:spcPct val="100000"/>
                        </a:lnSpc>
                        <a:spcBef>
                          <a:spcPts val="0"/>
                        </a:spcBef>
                        <a:spcAft>
                          <a:spcPts val="0"/>
                        </a:spcAft>
                        <a:buClr>
                          <a:srgbClr val="000000"/>
                        </a:buClr>
                        <a:buSzPts val="1200"/>
                        <a:buFont typeface="Arial"/>
                        <a:buNone/>
                      </a:pPr>
                      <a:r>
                        <a:rPr lang="de-DE" sz="1200" b="1" u="none" strike="noStrike" cap="none" dirty="0">
                          <a:latin typeface="+mj-lt"/>
                        </a:rPr>
                        <a:t>Gesamteinsparung Glas durch Leichtflaschen</a:t>
                      </a:r>
                      <a:endParaRPr sz="1400" dirty="0">
                        <a:latin typeface="+mj-lt"/>
                      </a:endParaRPr>
                    </a:p>
                  </a:txBody>
                  <a:tcPr marL="91450" marR="91450" marT="50292" marB="50292"/>
                </a:tc>
                <a:tc hMerge="1">
                  <a:txBody>
                    <a:bodyPr/>
                    <a:lstStyle/>
                    <a:p>
                      <a:endParaRPr lang="de-DE"/>
                    </a:p>
                  </a:txBody>
                  <a:tcPr/>
                </a:tc>
                <a:tc hMerge="1">
                  <a:txBody>
                    <a:bodyPr/>
                    <a:lstStyle/>
                    <a:p>
                      <a:endParaRPr lang="de-DE"/>
                    </a:p>
                  </a:txBody>
                  <a:tcPr/>
                </a:tc>
                <a:tc>
                  <a:txBody>
                    <a:bodyPr/>
                    <a:lstStyle/>
                    <a:p>
                      <a:pPr marL="0" marR="0" lvl="0" indent="0" algn="r" rtl="0">
                        <a:lnSpc>
                          <a:spcPct val="100000"/>
                        </a:lnSpc>
                        <a:spcBef>
                          <a:spcPts val="0"/>
                        </a:spcBef>
                        <a:spcAft>
                          <a:spcPts val="0"/>
                        </a:spcAft>
                        <a:buClr>
                          <a:srgbClr val="000000"/>
                        </a:buClr>
                        <a:buSzPts val="1200"/>
                        <a:buFont typeface="Arial"/>
                        <a:buNone/>
                      </a:pPr>
                      <a:endParaRPr sz="1200" b="1" u="none" strike="noStrike" cap="none">
                        <a:latin typeface="+mj-lt"/>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200"/>
                        <a:buFont typeface="Arial"/>
                        <a:buNone/>
                      </a:pPr>
                      <a:endParaRPr sz="1200" b="1" u="none" strike="noStrike" cap="none" dirty="0">
                        <a:latin typeface="+mj-lt"/>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200"/>
                        <a:buFont typeface="Arial"/>
                        <a:buNone/>
                      </a:pPr>
                      <a:endParaRPr sz="1200" b="1" u="none" strike="noStrike" cap="none" dirty="0">
                        <a:latin typeface="+mj-lt"/>
                      </a:endParaRPr>
                    </a:p>
                  </a:txBody>
                  <a:tcPr marL="91450" marR="91450" marT="45725" marB="45725"/>
                </a:tc>
                <a:tc>
                  <a:txBody>
                    <a:bodyPr/>
                    <a:lstStyle/>
                    <a:p>
                      <a:pPr marL="0" marR="0" lvl="0" indent="0" algn="r" rtl="0">
                        <a:lnSpc>
                          <a:spcPct val="100000"/>
                        </a:lnSpc>
                        <a:spcBef>
                          <a:spcPts val="0"/>
                        </a:spcBef>
                        <a:spcAft>
                          <a:spcPts val="0"/>
                        </a:spcAft>
                        <a:buNone/>
                      </a:pPr>
                      <a:endParaRPr sz="1200" u="none" strike="noStrike" cap="none">
                        <a:latin typeface="+mj-lt"/>
                      </a:endParaRPr>
                    </a:p>
                  </a:txBody>
                  <a:tcPr marL="91450" marR="91450" marT="45725" marB="45725"/>
                </a:tc>
                <a:extLst>
                  <a:ext uri="{0D108BD9-81ED-4DB2-BD59-A6C34878D82A}">
                    <a16:rowId xmlns:a16="http://schemas.microsoft.com/office/drawing/2014/main" xmlns="" val="10007"/>
                  </a:ext>
                </a:extLst>
              </a:tr>
              <a:tr h="370851">
                <a:tc gridSpan="6">
                  <a:txBody>
                    <a:bodyPr/>
                    <a:lstStyle/>
                    <a:p>
                      <a:pPr marL="0" marR="0" lvl="0" indent="0" algn="r" rtl="0">
                        <a:lnSpc>
                          <a:spcPct val="100000"/>
                        </a:lnSpc>
                        <a:spcBef>
                          <a:spcPts val="0"/>
                        </a:spcBef>
                        <a:spcAft>
                          <a:spcPts val="0"/>
                        </a:spcAft>
                        <a:buClr>
                          <a:srgbClr val="000000"/>
                        </a:buClr>
                        <a:buSzPts val="1200"/>
                        <a:buFont typeface="Arial"/>
                        <a:buNone/>
                      </a:pPr>
                      <a:r>
                        <a:rPr lang="de-DE" sz="1200" b="1" u="none" strike="noStrike" cap="none" dirty="0">
                          <a:latin typeface="+mj-lt"/>
                        </a:rPr>
                        <a:t>Gesamteinsparung THG durch Leichtflaschen</a:t>
                      </a:r>
                      <a:endParaRPr sz="1400" dirty="0">
                        <a:latin typeface="+mj-lt"/>
                      </a:endParaRPr>
                    </a:p>
                  </a:txBody>
                  <a:tcPr marL="91450" marR="91450" marT="50292" marB="50292"/>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r" rtl="0">
                        <a:lnSpc>
                          <a:spcPct val="100000"/>
                        </a:lnSpc>
                        <a:spcBef>
                          <a:spcPts val="0"/>
                        </a:spcBef>
                        <a:spcAft>
                          <a:spcPts val="0"/>
                        </a:spcAft>
                        <a:buNone/>
                      </a:pPr>
                      <a:endParaRPr sz="1200" b="1" u="none" strike="noStrike" cap="none" dirty="0">
                        <a:latin typeface="+mj-lt"/>
                      </a:endParaRPr>
                    </a:p>
                  </a:txBody>
                  <a:tcPr marL="91450" marR="91450" marT="45725" marB="45725"/>
                </a:tc>
                <a:extLst>
                  <a:ext uri="{0D108BD9-81ED-4DB2-BD59-A6C34878D82A}">
                    <a16:rowId xmlns:a16="http://schemas.microsoft.com/office/drawing/2014/main" xmlns=""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55" name="Google Shape;155;p4"/>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in der Weinwirtschaft:</a:t>
            </a:r>
            <a:br>
              <a:rPr lang="de-DE" dirty="0"/>
            </a:br>
            <a:r>
              <a:rPr lang="de-DE" dirty="0"/>
              <a:t>CO</a:t>
            </a:r>
            <a:r>
              <a:rPr lang="de-DE" baseline="-25000" dirty="0"/>
              <a:t>2</a:t>
            </a:r>
            <a:r>
              <a:rPr lang="de-DE" dirty="0"/>
              <a:t>-Fußabdruck von Einweg-Glasflaschen</a:t>
            </a:r>
            <a:endParaRPr dirty="0"/>
          </a:p>
        </p:txBody>
      </p:sp>
      <p:sp>
        <p:nvSpPr>
          <p:cNvPr id="156" name="Google Shape;156;p4"/>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57" name="Google Shape;157;p4"/>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58" name="Google Shape;158;p4"/>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59" name="Google Shape;159;p4"/>
          <p:cNvSpPr/>
          <p:nvPr/>
        </p:nvSpPr>
        <p:spPr>
          <a:xfrm>
            <a:off x="8623005" y="4759276"/>
            <a:ext cx="3256996" cy="124147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rgbClr val="941651"/>
                </a:solidFill>
                <a:latin typeface="Arial"/>
                <a:ea typeface="Arial"/>
                <a:cs typeface="Arial"/>
                <a:sym typeface="Arial"/>
              </a:rPr>
              <a:t>Berechnen Sie die THG-Einsparung durch den Umstieg eines Wein-Betriebs auf Leichtglasflaschen.</a:t>
            </a:r>
            <a:endParaRPr sz="1600" b="0" i="0" u="none" strike="noStrike" cap="none" dirty="0">
              <a:solidFill>
                <a:srgbClr val="941651"/>
              </a:solidFill>
              <a:latin typeface="Arial"/>
              <a:ea typeface="Arial"/>
              <a:cs typeface="Arial"/>
              <a:sym typeface="Arial"/>
            </a:endParaRPr>
          </a:p>
        </p:txBody>
      </p:sp>
      <p:graphicFrame>
        <p:nvGraphicFramePr>
          <p:cNvPr id="161" name="Google Shape;161;p4"/>
          <p:cNvGraphicFramePr/>
          <p:nvPr>
            <p:extLst>
              <p:ext uri="{D42A27DB-BD31-4B8C-83A1-F6EECF244321}">
                <p14:modId xmlns:p14="http://schemas.microsoft.com/office/powerpoint/2010/main" val="3927500962"/>
              </p:ext>
            </p:extLst>
          </p:nvPr>
        </p:nvGraphicFramePr>
        <p:xfrm>
          <a:off x="224465" y="1680038"/>
          <a:ext cx="8077706" cy="3432880"/>
        </p:xfrm>
        <a:graphic>
          <a:graphicData uri="http://schemas.openxmlformats.org/drawingml/2006/table">
            <a:tbl>
              <a:tblPr firstRow="1" bandRow="1">
                <a:noFill/>
                <a:tableStyleId>{52FAFBE6-5141-4D20-8B1B-0D67F63FF813}</a:tableStyleId>
              </a:tblPr>
              <a:tblGrid>
                <a:gridCol w="1600122">
                  <a:extLst>
                    <a:ext uri="{9D8B030D-6E8A-4147-A177-3AD203B41FA5}">
                      <a16:colId xmlns:a16="http://schemas.microsoft.com/office/drawing/2014/main" xmlns="" val="20000"/>
                    </a:ext>
                  </a:extLst>
                </a:gridCol>
                <a:gridCol w="799461">
                  <a:extLst>
                    <a:ext uri="{9D8B030D-6E8A-4147-A177-3AD203B41FA5}">
                      <a16:colId xmlns:a16="http://schemas.microsoft.com/office/drawing/2014/main" xmlns="" val="20001"/>
                    </a:ext>
                  </a:extLst>
                </a:gridCol>
                <a:gridCol w="1199791">
                  <a:extLst>
                    <a:ext uri="{9D8B030D-6E8A-4147-A177-3AD203B41FA5}">
                      <a16:colId xmlns:a16="http://schemas.microsoft.com/office/drawing/2014/main" xmlns="" val="20002"/>
                    </a:ext>
                  </a:extLst>
                </a:gridCol>
                <a:gridCol w="1199791">
                  <a:extLst>
                    <a:ext uri="{9D8B030D-6E8A-4147-A177-3AD203B41FA5}">
                      <a16:colId xmlns:a16="http://schemas.microsoft.com/office/drawing/2014/main" xmlns="" val="20003"/>
                    </a:ext>
                  </a:extLst>
                </a:gridCol>
                <a:gridCol w="593399">
                  <a:extLst>
                    <a:ext uri="{9D8B030D-6E8A-4147-A177-3AD203B41FA5}">
                      <a16:colId xmlns:a16="http://schemas.microsoft.com/office/drawing/2014/main" xmlns="" val="20004"/>
                    </a:ext>
                  </a:extLst>
                </a:gridCol>
                <a:gridCol w="1248228">
                  <a:extLst>
                    <a:ext uri="{9D8B030D-6E8A-4147-A177-3AD203B41FA5}">
                      <a16:colId xmlns:a16="http://schemas.microsoft.com/office/drawing/2014/main" xmlns="" val="20005"/>
                    </a:ext>
                  </a:extLst>
                </a:gridCol>
                <a:gridCol w="1436914">
                  <a:extLst>
                    <a:ext uri="{9D8B030D-6E8A-4147-A177-3AD203B41FA5}">
                      <a16:colId xmlns:a16="http://schemas.microsoft.com/office/drawing/2014/main" xmlns="" val="20006"/>
                    </a:ext>
                  </a:extLst>
                </a:gridCol>
              </a:tblGrid>
              <a:tr h="370850">
                <a:tc>
                  <a:txBody>
                    <a:bodyPr/>
                    <a:lstStyle/>
                    <a:p>
                      <a:pPr marL="0" marR="0" lvl="0" indent="0" algn="l" rtl="0">
                        <a:lnSpc>
                          <a:spcPct val="100000"/>
                        </a:lnSpc>
                        <a:spcBef>
                          <a:spcPts val="0"/>
                        </a:spcBef>
                        <a:spcAft>
                          <a:spcPts val="0"/>
                        </a:spcAft>
                        <a:buNone/>
                      </a:pPr>
                      <a:endParaRPr sz="1200" u="none" strike="noStrike" cap="none" dirty="0">
                        <a:latin typeface="+mj-lt"/>
                      </a:endParaRPr>
                    </a:p>
                  </a:txBody>
                  <a:tcPr marL="91450" marR="91450" marT="45725" marB="45725"/>
                </a:tc>
                <a:tc gridSpan="3">
                  <a:txBody>
                    <a:bodyPr/>
                    <a:lstStyle/>
                    <a:p>
                      <a:pPr marL="0" marR="0" lvl="0" indent="0" algn="l" rtl="0">
                        <a:lnSpc>
                          <a:spcPct val="100000"/>
                        </a:lnSpc>
                        <a:spcBef>
                          <a:spcPts val="0"/>
                        </a:spcBef>
                        <a:spcAft>
                          <a:spcPts val="0"/>
                        </a:spcAft>
                        <a:buNone/>
                      </a:pPr>
                      <a:r>
                        <a:rPr lang="de-DE" sz="1200" u="none" strike="noStrike" cap="none" dirty="0">
                          <a:latin typeface="+mj-lt"/>
                        </a:rPr>
                        <a:t>Gewicht Glas-Verpackung</a:t>
                      </a:r>
                      <a:endParaRPr sz="1200" dirty="0">
                        <a:latin typeface="+mj-lt"/>
                      </a:endParaRPr>
                    </a:p>
                  </a:txBody>
                  <a:tcPr marL="91450" marR="91450" marT="45725" marB="45725"/>
                </a:tc>
                <a:tc hMerge="1">
                  <a:txBody>
                    <a:bodyPr/>
                    <a:lstStyle/>
                    <a:p>
                      <a:endParaRPr lang="de-DE"/>
                    </a:p>
                  </a:txBody>
                  <a:tcPr/>
                </a:tc>
                <a:tc hMerge="1">
                  <a:txBody>
                    <a:bodyPr/>
                    <a:lstStyle/>
                    <a:p>
                      <a:endParaRPr lang="de-DE"/>
                    </a:p>
                  </a:txBody>
                  <a:tcPr/>
                </a:tc>
                <a:tc gridSpan="3">
                  <a:txBody>
                    <a:bodyPr/>
                    <a:lstStyle/>
                    <a:p>
                      <a:pPr marL="0" marR="0" lvl="0" indent="0" algn="r" rtl="0">
                        <a:lnSpc>
                          <a:spcPct val="100000"/>
                        </a:lnSpc>
                        <a:spcBef>
                          <a:spcPts val="0"/>
                        </a:spcBef>
                        <a:spcAft>
                          <a:spcPts val="0"/>
                        </a:spcAft>
                        <a:buNone/>
                      </a:pPr>
                      <a:r>
                        <a:rPr lang="de-DE" sz="1200" u="none" strike="noStrike" cap="none">
                          <a:latin typeface="+mj-lt"/>
                        </a:rPr>
                        <a:t>THG </a:t>
                      </a:r>
                      <a:r>
                        <a:rPr lang="de-DE" sz="1200" b="0" i="0" u="none" strike="noStrike" cap="none">
                          <a:solidFill>
                            <a:srgbClr val="000000"/>
                          </a:solidFill>
                          <a:latin typeface="+mj-lt"/>
                          <a:ea typeface="Calibri"/>
                          <a:cs typeface="Calibri"/>
                          <a:sym typeface="Calibri"/>
                        </a:rPr>
                        <a:t>(1 kg Glas ≙ 0,75 kg CO</a:t>
                      </a:r>
                      <a:r>
                        <a:rPr lang="de-DE" sz="1200" b="0" i="0" u="none" strike="noStrike" cap="none" baseline="-25000">
                          <a:solidFill>
                            <a:srgbClr val="000000"/>
                          </a:solidFill>
                          <a:latin typeface="+mj-lt"/>
                          <a:ea typeface="Calibri"/>
                          <a:cs typeface="Calibri"/>
                          <a:sym typeface="Calibri"/>
                        </a:rPr>
                        <a:t>2</a:t>
                      </a:r>
                      <a:r>
                        <a:rPr lang="de-DE" sz="1200" b="0" i="0" u="none" strike="noStrike" cap="none">
                          <a:solidFill>
                            <a:srgbClr val="000000"/>
                          </a:solidFill>
                          <a:latin typeface="+mj-lt"/>
                          <a:ea typeface="Calibri"/>
                          <a:cs typeface="Calibri"/>
                          <a:sym typeface="Calibri"/>
                        </a:rPr>
                        <a:t>-Äq)</a:t>
                      </a:r>
                      <a:endParaRPr sz="1200" u="none" strike="noStrike" cap="none">
                        <a:latin typeface="+mj-lt"/>
                      </a:endParaRPr>
                    </a:p>
                  </a:txBody>
                  <a:tcPr marL="91450" marR="91450" marT="45725" marB="45725"/>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xmlns="" val="10000"/>
                  </a:ext>
                </a:extLst>
              </a:tr>
              <a:tr h="370850">
                <a:tc>
                  <a:txBody>
                    <a:bodyPr/>
                    <a:lstStyle/>
                    <a:p>
                      <a:pPr marL="0" marR="0" lvl="0" indent="0" algn="ctr" rtl="0">
                        <a:lnSpc>
                          <a:spcPct val="100000"/>
                        </a:lnSpc>
                        <a:spcBef>
                          <a:spcPts val="0"/>
                        </a:spcBef>
                        <a:spcAft>
                          <a:spcPts val="0"/>
                        </a:spcAft>
                        <a:buNone/>
                      </a:pPr>
                      <a:r>
                        <a:rPr lang="de-DE" sz="1200" b="1" u="none" strike="noStrike" cap="none" dirty="0">
                          <a:latin typeface="+mj-lt"/>
                        </a:rPr>
                        <a:t>Glasflasche in l</a:t>
                      </a:r>
                      <a:endParaRPr sz="1200" dirty="0">
                        <a:latin typeface="+mj-lt"/>
                      </a:endParaRPr>
                    </a:p>
                  </a:txBody>
                  <a:tcPr marL="91450" marR="91450" marT="45725" marB="45725"/>
                </a:tc>
                <a:tc>
                  <a:txBody>
                    <a:bodyPr/>
                    <a:lstStyle/>
                    <a:p>
                      <a:pPr marL="0" marR="0" lvl="0" indent="0" algn="ctr" rtl="0">
                        <a:lnSpc>
                          <a:spcPct val="100000"/>
                        </a:lnSpc>
                        <a:spcBef>
                          <a:spcPts val="0"/>
                        </a:spcBef>
                        <a:spcAft>
                          <a:spcPts val="0"/>
                        </a:spcAft>
                        <a:buNone/>
                      </a:pPr>
                      <a:r>
                        <a:rPr lang="de-DE" sz="1200" b="1" u="none" strike="noStrike" cap="none" dirty="0">
                          <a:latin typeface="+mj-lt"/>
                        </a:rPr>
                        <a:t>Gewicht Flasche</a:t>
                      </a:r>
                      <a:endParaRPr sz="1200" dirty="0">
                        <a:latin typeface="+mj-lt"/>
                      </a:endParaRPr>
                    </a:p>
                  </a:txBody>
                  <a:tcPr marL="91450" marR="91450" marT="45725" marB="45725"/>
                </a:tc>
                <a:tc>
                  <a:txBody>
                    <a:bodyPr/>
                    <a:lstStyle/>
                    <a:p>
                      <a:pPr marL="0" marR="0" lvl="0" indent="0" algn="ctr" rtl="0">
                        <a:lnSpc>
                          <a:spcPct val="100000"/>
                        </a:lnSpc>
                        <a:spcBef>
                          <a:spcPts val="0"/>
                        </a:spcBef>
                        <a:spcAft>
                          <a:spcPts val="0"/>
                        </a:spcAft>
                        <a:buNone/>
                      </a:pPr>
                      <a:r>
                        <a:rPr lang="de-DE" sz="1200" b="1" u="none" strike="noStrike" cap="none" dirty="0">
                          <a:latin typeface="+mj-lt"/>
                        </a:rPr>
                        <a:t>Anzahl</a:t>
                      </a:r>
                      <a:endParaRPr sz="1200" dirty="0">
                        <a:latin typeface="+mj-lt"/>
                      </a:endParaRPr>
                    </a:p>
                  </a:txBody>
                  <a:tcPr marL="91450" marR="91450" marT="45725" marB="45725"/>
                </a:tc>
                <a:tc>
                  <a:txBody>
                    <a:bodyPr/>
                    <a:lstStyle/>
                    <a:p>
                      <a:pPr marL="0" marR="0" lvl="0" indent="0" algn="ctr" rtl="0">
                        <a:lnSpc>
                          <a:spcPct val="100000"/>
                        </a:lnSpc>
                        <a:spcBef>
                          <a:spcPts val="0"/>
                        </a:spcBef>
                        <a:spcAft>
                          <a:spcPts val="0"/>
                        </a:spcAft>
                        <a:buNone/>
                      </a:pPr>
                      <a:r>
                        <a:rPr lang="de-DE" sz="1200" b="1" u="none" strike="noStrike" cap="none" dirty="0">
                          <a:latin typeface="+mj-lt"/>
                        </a:rPr>
                        <a:t>Gewicht in t</a:t>
                      </a:r>
                      <a:endParaRPr sz="1200" dirty="0">
                        <a:latin typeface="+mj-lt"/>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mj-lt"/>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dirty="0">
                          <a:solidFill>
                            <a:srgbClr val="000000"/>
                          </a:solidFill>
                          <a:latin typeface="+mj-lt"/>
                          <a:ea typeface="Calibri"/>
                          <a:cs typeface="Calibri"/>
                          <a:sym typeface="Calibri"/>
                        </a:rPr>
                        <a:t>THG</a:t>
                      </a:r>
                      <a:r>
                        <a:rPr lang="de-DE" sz="1200" b="0" i="0" u="none" strike="noStrike" cap="none" dirty="0">
                          <a:solidFill>
                            <a:srgbClr val="000000"/>
                          </a:solidFill>
                          <a:latin typeface="+mj-lt"/>
                          <a:ea typeface="Calibri"/>
                          <a:cs typeface="Calibri"/>
                          <a:sym typeface="Calibri"/>
                        </a:rPr>
                        <a:t> in kg pro Flasche</a:t>
                      </a:r>
                      <a:endParaRPr sz="1200" dirty="0">
                        <a:latin typeface="+mj-lt"/>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dirty="0">
                          <a:solidFill>
                            <a:srgbClr val="000000"/>
                          </a:solidFill>
                          <a:latin typeface="+mj-lt"/>
                          <a:ea typeface="Calibri"/>
                          <a:cs typeface="Calibri"/>
                          <a:sym typeface="Calibri"/>
                        </a:rPr>
                        <a:t>Gesamt-THG</a:t>
                      </a:r>
                      <a:r>
                        <a:rPr lang="de-DE" sz="1200" b="0" i="0" u="none" strike="noStrike" cap="none" dirty="0">
                          <a:solidFill>
                            <a:srgbClr val="000000"/>
                          </a:solidFill>
                          <a:latin typeface="+mj-lt"/>
                          <a:ea typeface="Calibri"/>
                          <a:cs typeface="Calibri"/>
                          <a:sym typeface="Calibri"/>
                        </a:rPr>
                        <a:t> in t</a:t>
                      </a:r>
                      <a:endParaRPr sz="1200" dirty="0">
                        <a:latin typeface="+mj-lt"/>
                      </a:endParaRPr>
                    </a:p>
                  </a:txBody>
                  <a:tcPr marL="91450" marR="91450" marT="45725" marB="45725"/>
                </a:tc>
                <a:extLst>
                  <a:ext uri="{0D108BD9-81ED-4DB2-BD59-A6C34878D82A}">
                    <a16:rowId xmlns:a16="http://schemas.microsoft.com/office/drawing/2014/main" xmlns="" val="10001"/>
                  </a:ext>
                </a:extLst>
              </a:tr>
              <a:tr h="370850">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0,75</a:t>
                      </a:r>
                      <a:endParaRPr sz="12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500  g</a:t>
                      </a: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240.000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120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0,375</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90</a:t>
                      </a:r>
                      <a:endParaRPr sz="1600" dirty="0">
                        <a:latin typeface="+mj-lt"/>
                      </a:endParaRPr>
                    </a:p>
                  </a:txBody>
                  <a:tcPr marL="9525" marR="9525" marT="9525" marB="0" anchor="b"/>
                </a:tc>
                <a:extLst>
                  <a:ext uri="{0D108BD9-81ED-4DB2-BD59-A6C34878D82A}">
                    <a16:rowId xmlns:a16="http://schemas.microsoft.com/office/drawing/2014/main" xmlns="" val="10002"/>
                  </a:ext>
                </a:extLst>
              </a:tr>
              <a:tr h="370850">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1</a:t>
                      </a:r>
                      <a:endParaRPr sz="12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600 g</a:t>
                      </a: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30.000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18</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0,450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13,5</a:t>
                      </a:r>
                      <a:endParaRPr sz="1600" dirty="0">
                        <a:latin typeface="+mj-lt"/>
                      </a:endParaRPr>
                    </a:p>
                  </a:txBody>
                  <a:tcPr marL="9525" marR="9525" marT="9525" marB="0" anchor="b"/>
                </a:tc>
                <a:extLst>
                  <a:ext uri="{0D108BD9-81ED-4DB2-BD59-A6C34878D82A}">
                    <a16:rowId xmlns:a16="http://schemas.microsoft.com/office/drawing/2014/main" xmlns="" val="10003"/>
                  </a:ext>
                </a:extLst>
              </a:tr>
              <a:tr h="370850">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0,75 l </a:t>
                      </a:r>
                      <a:br>
                        <a:rPr lang="de-DE" sz="1200" b="1" i="0" u="none" strike="noStrike" cap="none" dirty="0">
                          <a:solidFill>
                            <a:srgbClr val="000000"/>
                          </a:solidFill>
                          <a:latin typeface="+mj-lt"/>
                          <a:ea typeface="Calibri"/>
                          <a:cs typeface="Calibri"/>
                          <a:sym typeface="Calibri"/>
                        </a:rPr>
                      </a:br>
                      <a:r>
                        <a:rPr lang="de-DE" sz="1200" b="1" i="0" u="none" strike="noStrike" cap="none" dirty="0">
                          <a:solidFill>
                            <a:srgbClr val="000000"/>
                          </a:solidFill>
                          <a:latin typeface="+mj-lt"/>
                          <a:ea typeface="Calibri"/>
                          <a:cs typeface="Calibri"/>
                          <a:sym typeface="Calibri"/>
                        </a:rPr>
                        <a:t>(Leichtflasche)</a:t>
                      </a:r>
                      <a:endParaRPr sz="12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400 g</a:t>
                      </a: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200"/>
                        <a:buFont typeface="Arial"/>
                        <a:buNone/>
                      </a:pPr>
                      <a:r>
                        <a:rPr lang="de-DE" sz="1600" b="0" i="0" u="none" strike="noStrike" cap="none" dirty="0">
                          <a:solidFill>
                            <a:srgbClr val="000000"/>
                          </a:solidFill>
                          <a:latin typeface="+mj-lt"/>
                          <a:ea typeface="Calibri"/>
                          <a:cs typeface="Calibri"/>
                          <a:sym typeface="Calibri"/>
                        </a:rPr>
                        <a:t>240.000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96</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0,300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72</a:t>
                      </a:r>
                      <a:endParaRPr sz="1600" dirty="0">
                        <a:latin typeface="+mj-lt"/>
                      </a:endParaRPr>
                    </a:p>
                  </a:txBody>
                  <a:tcPr marL="9525" marR="9525" marT="9525" marB="0" anchor="b"/>
                </a:tc>
                <a:extLst>
                  <a:ext uri="{0D108BD9-81ED-4DB2-BD59-A6C34878D82A}">
                    <a16:rowId xmlns:a16="http://schemas.microsoft.com/office/drawing/2014/main" xmlns="" val="10004"/>
                  </a:ext>
                </a:extLst>
              </a:tr>
              <a:tr h="370850">
                <a:tc>
                  <a:txBody>
                    <a:bodyPr/>
                    <a:lstStyle/>
                    <a:p>
                      <a:pPr marL="0" marR="0" lvl="0" indent="0" algn="ctr" rtl="0">
                        <a:lnSpc>
                          <a:spcPct val="100000"/>
                        </a:lnSpc>
                        <a:spcBef>
                          <a:spcPts val="0"/>
                        </a:spcBef>
                        <a:spcAft>
                          <a:spcPts val="0"/>
                        </a:spcAft>
                        <a:buNone/>
                      </a:pPr>
                      <a:r>
                        <a:rPr lang="de-DE" sz="1200" b="1" i="0" u="none" strike="noStrike" cap="none" dirty="0">
                          <a:solidFill>
                            <a:srgbClr val="000000"/>
                          </a:solidFill>
                          <a:latin typeface="+mj-lt"/>
                          <a:ea typeface="Calibri"/>
                          <a:cs typeface="Calibri"/>
                          <a:sym typeface="Calibri"/>
                        </a:rPr>
                        <a:t>1 l </a:t>
                      </a:r>
                      <a:br>
                        <a:rPr lang="de-DE" sz="1200" b="1" i="0" u="none" strike="noStrike" cap="none" dirty="0">
                          <a:solidFill>
                            <a:srgbClr val="000000"/>
                          </a:solidFill>
                          <a:latin typeface="+mj-lt"/>
                          <a:ea typeface="Calibri"/>
                          <a:cs typeface="Calibri"/>
                          <a:sym typeface="Calibri"/>
                        </a:rPr>
                      </a:br>
                      <a:r>
                        <a:rPr lang="de-DE" sz="1200" b="1" i="0" u="none" strike="noStrike" cap="none" dirty="0">
                          <a:solidFill>
                            <a:srgbClr val="000000"/>
                          </a:solidFill>
                          <a:latin typeface="+mj-lt"/>
                          <a:ea typeface="Calibri"/>
                          <a:cs typeface="Calibri"/>
                          <a:sym typeface="Calibri"/>
                        </a:rPr>
                        <a:t>(Leichtflasche)</a:t>
                      </a:r>
                      <a:endParaRPr sz="12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500 g</a:t>
                      </a: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30.000</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15</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0,375</a:t>
                      </a:r>
                      <a:endParaRPr sz="1600" dirty="0">
                        <a:latin typeface="+mj-lt"/>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mj-lt"/>
                          <a:ea typeface="Calibri"/>
                          <a:cs typeface="Calibri"/>
                          <a:sym typeface="Calibri"/>
                        </a:rPr>
                        <a:t>11,25</a:t>
                      </a:r>
                      <a:endParaRPr sz="1600" dirty="0">
                        <a:latin typeface="+mj-lt"/>
                      </a:endParaRPr>
                    </a:p>
                  </a:txBody>
                  <a:tcPr marL="9525" marR="9525" marT="9525" marB="0" anchor="b"/>
                </a:tc>
                <a:extLst>
                  <a:ext uri="{0D108BD9-81ED-4DB2-BD59-A6C34878D82A}">
                    <a16:rowId xmlns:a16="http://schemas.microsoft.com/office/drawing/2014/main" xmlns="" val="10005"/>
                  </a:ext>
                </a:extLst>
              </a:tr>
              <a:tr h="370850">
                <a:tc>
                  <a:txBody>
                    <a:bodyPr/>
                    <a:lstStyle/>
                    <a:p>
                      <a:pPr marL="0" marR="0" lvl="0" indent="0" algn="ctr" rtl="0">
                        <a:lnSpc>
                          <a:spcPct val="100000"/>
                        </a:lnSpc>
                        <a:spcBef>
                          <a:spcPts val="0"/>
                        </a:spcBef>
                        <a:spcAft>
                          <a:spcPts val="0"/>
                        </a:spcAft>
                        <a:buNone/>
                      </a:pPr>
                      <a:endParaRPr sz="1200" b="1"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mj-lt"/>
                        <a:ea typeface="Calibri"/>
                        <a:cs typeface="Calibri"/>
                        <a:sym typeface="Calibri"/>
                      </a:endParaRPr>
                    </a:p>
                  </a:txBody>
                  <a:tcPr marL="9525" marR="9525" marT="9525" marB="0" anchor="b"/>
                </a:tc>
                <a:extLst>
                  <a:ext uri="{0D108BD9-81ED-4DB2-BD59-A6C34878D82A}">
                    <a16:rowId xmlns:a16="http://schemas.microsoft.com/office/drawing/2014/main" xmlns="" val="10006"/>
                  </a:ext>
                </a:extLst>
              </a:tr>
              <a:tr h="370850">
                <a:tc gridSpan="3">
                  <a:txBody>
                    <a:bodyPr/>
                    <a:lstStyle/>
                    <a:p>
                      <a:pPr marL="0" marR="0" lvl="0" indent="0" algn="r" rtl="0">
                        <a:lnSpc>
                          <a:spcPct val="100000"/>
                        </a:lnSpc>
                        <a:spcBef>
                          <a:spcPts val="0"/>
                        </a:spcBef>
                        <a:spcAft>
                          <a:spcPts val="0"/>
                        </a:spcAft>
                        <a:buClr>
                          <a:srgbClr val="000000"/>
                        </a:buClr>
                        <a:buSzPts val="1200"/>
                        <a:buFont typeface="Arial"/>
                        <a:buNone/>
                      </a:pPr>
                      <a:r>
                        <a:rPr lang="de-DE" sz="1200" b="1" u="none" strike="noStrike" cap="none" dirty="0">
                          <a:latin typeface="+mj-lt"/>
                        </a:rPr>
                        <a:t>Gesamteinsparung Glas durch Leichtflaschen</a:t>
                      </a:r>
                      <a:endParaRPr dirty="0">
                        <a:latin typeface="+mj-lt"/>
                      </a:endParaRPr>
                    </a:p>
                  </a:txBody>
                  <a:tcPr marL="91450" marR="91450" marT="45725" marB="45725"/>
                </a:tc>
                <a:tc hMerge="1">
                  <a:txBody>
                    <a:bodyPr/>
                    <a:lstStyle/>
                    <a:p>
                      <a:endParaRPr lang="de-DE"/>
                    </a:p>
                  </a:txBody>
                  <a:tcPr/>
                </a:tc>
                <a:tc hMerge="1">
                  <a:txBody>
                    <a:bodyPr/>
                    <a:lstStyle/>
                    <a:p>
                      <a:endParaRPr lang="de-DE"/>
                    </a:p>
                  </a:txBody>
                  <a:tcPr/>
                </a:tc>
                <a:tc>
                  <a:txBody>
                    <a:bodyPr/>
                    <a:lstStyle/>
                    <a:p>
                      <a:pPr marL="0" marR="0" lvl="0" indent="0" algn="ctr" rtl="0">
                        <a:lnSpc>
                          <a:spcPct val="100000"/>
                        </a:lnSpc>
                        <a:spcBef>
                          <a:spcPts val="0"/>
                        </a:spcBef>
                        <a:spcAft>
                          <a:spcPts val="0"/>
                        </a:spcAft>
                        <a:buClr>
                          <a:srgbClr val="000000"/>
                        </a:buClr>
                        <a:buSzPts val="1200"/>
                        <a:buFont typeface="Arial"/>
                        <a:buNone/>
                      </a:pPr>
                      <a:r>
                        <a:rPr lang="de-DE" sz="1600" b="1" u="none" strike="noStrike" cap="none" dirty="0">
                          <a:latin typeface="+mj-lt"/>
                        </a:rPr>
                        <a:t>27</a:t>
                      </a:r>
                      <a:endParaRPr sz="1600" dirty="0">
                        <a:latin typeface="+mj-lt"/>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200"/>
                        <a:buFont typeface="Arial"/>
                        <a:buNone/>
                      </a:pPr>
                      <a:endParaRPr sz="1600" b="1" u="none" strike="noStrike" cap="none" dirty="0">
                        <a:latin typeface="+mj-lt"/>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200"/>
                        <a:buFont typeface="Arial"/>
                        <a:buNone/>
                      </a:pPr>
                      <a:endParaRPr sz="1600" b="1" u="none" strike="noStrike" cap="none" dirty="0">
                        <a:latin typeface="+mj-lt"/>
                      </a:endParaRPr>
                    </a:p>
                  </a:txBody>
                  <a:tcPr marL="91450" marR="91450" marT="45725" marB="45725"/>
                </a:tc>
                <a:tc>
                  <a:txBody>
                    <a:bodyPr/>
                    <a:lstStyle/>
                    <a:p>
                      <a:pPr marL="0" marR="0" lvl="0" indent="0" algn="r" rtl="0">
                        <a:lnSpc>
                          <a:spcPct val="100000"/>
                        </a:lnSpc>
                        <a:spcBef>
                          <a:spcPts val="0"/>
                        </a:spcBef>
                        <a:spcAft>
                          <a:spcPts val="0"/>
                        </a:spcAft>
                        <a:buNone/>
                      </a:pPr>
                      <a:endParaRPr sz="1600" u="none" strike="noStrike" cap="none" dirty="0">
                        <a:latin typeface="+mj-lt"/>
                      </a:endParaRPr>
                    </a:p>
                  </a:txBody>
                  <a:tcPr marL="91450" marR="91450" marT="45725" marB="45725"/>
                </a:tc>
                <a:extLst>
                  <a:ext uri="{0D108BD9-81ED-4DB2-BD59-A6C34878D82A}">
                    <a16:rowId xmlns:a16="http://schemas.microsoft.com/office/drawing/2014/main" xmlns="" val="10007"/>
                  </a:ext>
                </a:extLst>
              </a:tr>
              <a:tr h="370850">
                <a:tc gridSpan="6">
                  <a:txBody>
                    <a:bodyPr/>
                    <a:lstStyle/>
                    <a:p>
                      <a:pPr marL="0" marR="0" lvl="0" indent="0" algn="r" rtl="0">
                        <a:lnSpc>
                          <a:spcPct val="100000"/>
                        </a:lnSpc>
                        <a:spcBef>
                          <a:spcPts val="0"/>
                        </a:spcBef>
                        <a:spcAft>
                          <a:spcPts val="0"/>
                        </a:spcAft>
                        <a:buClr>
                          <a:srgbClr val="000000"/>
                        </a:buClr>
                        <a:buSzPts val="1200"/>
                        <a:buFont typeface="Arial"/>
                        <a:buNone/>
                      </a:pPr>
                      <a:r>
                        <a:rPr lang="de-DE" sz="1200" b="1" u="none" strike="noStrike" cap="none">
                          <a:latin typeface="+mj-lt"/>
                        </a:rPr>
                        <a:t>Gesamteinsparung THG durch Leichtflaschen</a:t>
                      </a:r>
                      <a:endParaRPr>
                        <a:latin typeface="+mj-lt"/>
                      </a:endParaRPr>
                    </a:p>
                  </a:txBody>
                  <a:tcPr marL="91450" marR="91450" marT="45725" marB="45725"/>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ctr" rtl="0">
                        <a:lnSpc>
                          <a:spcPct val="100000"/>
                        </a:lnSpc>
                        <a:spcBef>
                          <a:spcPts val="0"/>
                        </a:spcBef>
                        <a:spcAft>
                          <a:spcPts val="0"/>
                        </a:spcAft>
                        <a:buNone/>
                      </a:pPr>
                      <a:r>
                        <a:rPr lang="de-DE" sz="1600" b="1" u="none" strike="noStrike" cap="none" dirty="0">
                          <a:latin typeface="+mj-lt"/>
                        </a:rPr>
                        <a:t>20,25</a:t>
                      </a:r>
                      <a:endParaRPr sz="1600" dirty="0">
                        <a:latin typeface="+mj-lt"/>
                      </a:endParaRPr>
                    </a:p>
                  </a:txBody>
                  <a:tcPr marL="91450" marR="91450" marT="45725" marB="45725"/>
                </a:tc>
                <a:extLst>
                  <a:ext uri="{0D108BD9-81ED-4DB2-BD59-A6C34878D82A}">
                    <a16:rowId xmlns:a16="http://schemas.microsoft.com/office/drawing/2014/main" xmlns="" val="1000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7"/>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8" name="Google Shape;168;p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Einsparpotential alternativer Verpackungen</a:t>
            </a:r>
            <a:endParaRPr/>
          </a:p>
        </p:txBody>
      </p:sp>
      <p:sp>
        <p:nvSpPr>
          <p:cNvPr id="169" name="Google Shape;169;p7"/>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70" name="Google Shape;170;p7"/>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Eigene Darstellung nach Ponstein 2021 </a:t>
            </a:r>
            <a:endParaRPr/>
          </a:p>
        </p:txBody>
      </p:sp>
      <p:sp>
        <p:nvSpPr>
          <p:cNvPr id="171" name="Google Shape;171;p7"/>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72" name="Google Shape;172;p7"/>
          <p:cNvSpPr/>
          <p:nvPr/>
        </p:nvSpPr>
        <p:spPr>
          <a:xfrm>
            <a:off x="9711217" y="1866507"/>
            <a:ext cx="2174729" cy="376372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171450" marR="0" lvl="0" indent="-101600" algn="l" rtl="0">
              <a:lnSpc>
                <a:spcPct val="100000"/>
              </a:lnSpc>
              <a:spcBef>
                <a:spcPts val="0"/>
              </a:spcBef>
              <a:spcAft>
                <a:spcPts val="0"/>
              </a:spcAft>
              <a:buClr>
                <a:srgbClr val="000000"/>
              </a:buClr>
              <a:buSzPts val="1100"/>
              <a:buFont typeface="Arial"/>
              <a:buNone/>
            </a:pPr>
            <a:r>
              <a:rPr lang="de-DE" sz="1600" b="0" i="0" u="none" strike="noStrike" cap="none">
                <a:solidFill>
                  <a:srgbClr val="941651"/>
                </a:solidFill>
                <a:latin typeface="Arial"/>
                <a:ea typeface="Arial"/>
                <a:cs typeface="Arial"/>
                <a:sym typeface="Arial"/>
              </a:rPr>
              <a:t>Übersicht über die THG- Emissionen verschiedener Verpackungen:</a:t>
            </a:r>
            <a:endParaRPr/>
          </a:p>
          <a:p>
            <a:pPr marL="171450" marR="0" lvl="0" indent="-101600" algn="l" rtl="0">
              <a:lnSpc>
                <a:spcPct val="100000"/>
              </a:lnSpc>
              <a:spcBef>
                <a:spcPts val="0"/>
              </a:spcBef>
              <a:spcAft>
                <a:spcPts val="0"/>
              </a:spcAft>
              <a:buClr>
                <a:srgbClr val="000000"/>
              </a:buClr>
              <a:buSzPts val="1100"/>
              <a:buFont typeface="Arial"/>
              <a:buNone/>
            </a:pP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0,75 l Flasche Wein (400 gr) Einweg</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0,75 l Flasche Wein (400 gr) Mehrweg</a:t>
            </a:r>
            <a:br>
              <a:rPr lang="de-DE" sz="1600" b="0" i="0" u="none" strike="noStrike" cap="none">
                <a:solidFill>
                  <a:srgbClr val="941651"/>
                </a:solidFill>
                <a:latin typeface="Arial"/>
                <a:ea typeface="Arial"/>
                <a:cs typeface="Arial"/>
                <a:sym typeface="Arial"/>
              </a:rPr>
            </a:br>
            <a:endParaRPr sz="1600" b="0" i="0" u="none" strike="noStrike" cap="none">
              <a:solidFill>
                <a:srgbClr val="941651"/>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100"/>
              <a:buFont typeface="Arial"/>
              <a:buChar char="•"/>
            </a:pPr>
            <a:r>
              <a:rPr lang="de-DE" sz="1600" b="0" i="0" u="none" strike="noStrike" cap="none">
                <a:solidFill>
                  <a:srgbClr val="941651"/>
                </a:solidFill>
                <a:latin typeface="Arial"/>
                <a:ea typeface="Arial"/>
                <a:cs typeface="Arial"/>
                <a:sym typeface="Arial"/>
              </a:rPr>
              <a:t>Bag-in-Box (0,75 l)</a:t>
            </a:r>
            <a:endParaRPr sz="1400" b="0" i="0" u="none" strike="noStrike" cap="none">
              <a:solidFill>
                <a:srgbClr val="000000"/>
              </a:solidFill>
              <a:latin typeface="Arial"/>
              <a:ea typeface="Arial"/>
              <a:cs typeface="Arial"/>
              <a:sym typeface="Arial"/>
            </a:endParaRPr>
          </a:p>
        </p:txBody>
      </p:sp>
      <p:graphicFrame>
        <p:nvGraphicFramePr>
          <p:cNvPr id="173" name="Google Shape;173;p7"/>
          <p:cNvGraphicFramePr/>
          <p:nvPr/>
        </p:nvGraphicFramePr>
        <p:xfrm>
          <a:off x="807473" y="1866507"/>
          <a:ext cx="7830689" cy="3561706"/>
        </p:xfrm>
        <a:graphic>
          <a:graphicData uri="http://schemas.openxmlformats.org/drawingml/2006/chart">
            <c:chart xmlns:c="http://schemas.openxmlformats.org/drawingml/2006/chart" xmlns:r="http://schemas.openxmlformats.org/officeDocument/2006/relationships" r:id="rId3"/>
          </a:graphicData>
        </a:graphic>
      </p:graphicFrame>
      <p:sp>
        <p:nvSpPr>
          <p:cNvPr id="174" name="Google Shape;174;p7"/>
          <p:cNvSpPr txBox="1"/>
          <p:nvPr/>
        </p:nvSpPr>
        <p:spPr>
          <a:xfrm rot="-5400000">
            <a:off x="-988772" y="3625288"/>
            <a:ext cx="288907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Arial"/>
                <a:ea typeface="Arial"/>
                <a:cs typeface="Arial"/>
                <a:sym typeface="Arial"/>
              </a:rPr>
              <a:t>kg CO e pro 0,75 l Füllvolumen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81" name="Google Shape;181;p5"/>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Einsparpotential alternativer Verpackungen</a:t>
            </a:r>
            <a:endParaRPr/>
          </a:p>
        </p:txBody>
      </p:sp>
      <p:sp>
        <p:nvSpPr>
          <p:cNvPr id="182" name="Google Shape;182;p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83" name="Google Shape;183;p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endParaRPr/>
          </a:p>
        </p:txBody>
      </p:sp>
      <p:sp>
        <p:nvSpPr>
          <p:cNvPr id="184" name="Google Shape;184;p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185" name="Google Shape;185;p5"/>
          <p:cNvSpPr/>
          <p:nvPr/>
        </p:nvSpPr>
        <p:spPr>
          <a:xfrm>
            <a:off x="6096000" y="4415644"/>
            <a:ext cx="5784001" cy="1585105"/>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800" b="0" i="0" u="none" strike="noStrike" cap="none" dirty="0">
                <a:solidFill>
                  <a:srgbClr val="941651"/>
                </a:solidFill>
                <a:latin typeface="Arial"/>
                <a:ea typeface="Arial"/>
                <a:cs typeface="Arial"/>
                <a:sym typeface="Arial"/>
              </a:rPr>
              <a:t>Berechnen Sie die THG-Einsparung durch den Umstieg eines Wein-Betriebs auf Leichtglasflaschen, Mehrweg-Glasflaschen und Bag-in-Box-Verpackungen.</a:t>
            </a:r>
            <a:endParaRPr sz="1800" b="0" i="0" u="none" strike="noStrike" cap="none" dirty="0">
              <a:solidFill>
                <a:srgbClr val="941651"/>
              </a:solidFill>
              <a:latin typeface="Arial"/>
              <a:ea typeface="Arial"/>
              <a:cs typeface="Arial"/>
              <a:sym typeface="Arial"/>
            </a:endParaRPr>
          </a:p>
        </p:txBody>
      </p:sp>
      <p:sp>
        <p:nvSpPr>
          <p:cNvPr id="186" name="Google Shape;186;p5"/>
          <p:cNvSpPr txBox="1"/>
          <p:nvPr/>
        </p:nvSpPr>
        <p:spPr>
          <a:xfrm>
            <a:off x="7757652" y="1603199"/>
            <a:ext cx="4122347" cy="2469247"/>
          </a:xfrm>
          <a:prstGeom prst="rect">
            <a:avLst/>
          </a:prstGeom>
          <a:solidFill>
            <a:srgbClr val="FFD579"/>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defPPr marR="0" lvl="0" algn="l" rtl="0">
              <a:lnSpc>
                <a:spcPct val="100000"/>
              </a:lnSpc>
              <a:spcBef>
                <a:spcPts val="0"/>
              </a:spcBef>
              <a:spcAft>
                <a:spcPts val="0"/>
              </a:spcAft>
            </a:defPPr>
            <a:lvl1pPr marL="0" indent="0">
              <a:buSzPts val="1600"/>
              <a:buNone/>
              <a:defRPr sz="1600">
                <a:solidFill>
                  <a:srgbClr val="941651"/>
                </a:solidFill>
              </a:defRPr>
            </a:lvl1pPr>
          </a:lstStyle>
          <a:p>
            <a:r>
              <a:rPr lang="de-DE" sz="1800" dirty="0"/>
              <a:t>Lernen Sie exemplarisch eine Folge der Nutzung unterschiedlicher Verpackungen kennen: Die Auswirkungen unterschiedlicher Gewichte von Glasflaschen, von Einweg vs. Mehrweg-System und von Bag-in-Box auf die THG-emissionen eines Winzer-Betriebs.</a:t>
            </a:r>
            <a:endParaRPr sz="1800" dirty="0"/>
          </a:p>
        </p:txBody>
      </p:sp>
      <p:graphicFrame>
        <p:nvGraphicFramePr>
          <p:cNvPr id="187" name="Google Shape;187;p5"/>
          <p:cNvGraphicFramePr/>
          <p:nvPr>
            <p:extLst>
              <p:ext uri="{D42A27DB-BD31-4B8C-83A1-F6EECF244321}">
                <p14:modId xmlns:p14="http://schemas.microsoft.com/office/powerpoint/2010/main" val="2756556663"/>
              </p:ext>
            </p:extLst>
          </p:nvPr>
        </p:nvGraphicFramePr>
        <p:xfrm>
          <a:off x="224465" y="1911680"/>
          <a:ext cx="7090950" cy="2263950"/>
        </p:xfrm>
        <a:graphic>
          <a:graphicData uri="http://schemas.openxmlformats.org/drawingml/2006/table">
            <a:tbl>
              <a:tblPr firstRow="1" bandRow="1">
                <a:noFill/>
                <a:tableStyleId>{52FAFBE6-5141-4D20-8B1B-0D67F63FF813}</a:tableStyleId>
              </a:tblPr>
              <a:tblGrid>
                <a:gridCol w="2063650">
                  <a:extLst>
                    <a:ext uri="{9D8B030D-6E8A-4147-A177-3AD203B41FA5}">
                      <a16:colId xmlns:a16="http://schemas.microsoft.com/office/drawing/2014/main" xmlns="" val="20000"/>
                    </a:ext>
                  </a:extLst>
                </a:gridCol>
                <a:gridCol w="1571750">
                  <a:extLst>
                    <a:ext uri="{9D8B030D-6E8A-4147-A177-3AD203B41FA5}">
                      <a16:colId xmlns:a16="http://schemas.microsoft.com/office/drawing/2014/main" xmlns="" val="20001"/>
                    </a:ext>
                  </a:extLst>
                </a:gridCol>
                <a:gridCol w="1753650">
                  <a:extLst>
                    <a:ext uri="{9D8B030D-6E8A-4147-A177-3AD203B41FA5}">
                      <a16:colId xmlns:a16="http://schemas.microsoft.com/office/drawing/2014/main" xmlns="" val="20002"/>
                    </a:ext>
                  </a:extLst>
                </a:gridCol>
                <a:gridCol w="1701900">
                  <a:extLst>
                    <a:ext uri="{9D8B030D-6E8A-4147-A177-3AD203B41FA5}">
                      <a16:colId xmlns:a16="http://schemas.microsoft.com/office/drawing/2014/main" xmlns="" val="20003"/>
                    </a:ext>
                  </a:extLst>
                </a:gridCol>
              </a:tblGrid>
              <a:tr h="377325">
                <a:tc>
                  <a:txBody>
                    <a:bodyPr/>
                    <a:lstStyle/>
                    <a:p>
                      <a:pPr marL="0" marR="0" lvl="0" indent="0" algn="l" rtl="0">
                        <a:lnSpc>
                          <a:spcPct val="100000"/>
                        </a:lnSpc>
                        <a:spcBef>
                          <a:spcPts val="0"/>
                        </a:spcBef>
                        <a:spcAft>
                          <a:spcPts val="0"/>
                        </a:spcAft>
                        <a:buNone/>
                      </a:pPr>
                      <a:endParaRPr sz="1200" b="1" u="none" strike="noStrike" cap="none">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a:latin typeface="Arial"/>
                        <a:ea typeface="Arial"/>
                        <a:cs typeface="Arial"/>
                        <a:sym typeface="Arial"/>
                      </a:endParaRPr>
                    </a:p>
                  </a:txBody>
                  <a:tcPr marL="91450" marR="91450" marT="45725" marB="45725"/>
                </a:tc>
                <a:tc gridSpan="2">
                  <a:txBody>
                    <a:bodyPr/>
                    <a:lstStyle/>
                    <a:p>
                      <a:pPr marL="0" marR="0" lvl="0" indent="0" algn="l" rtl="0">
                        <a:lnSpc>
                          <a:spcPct val="100000"/>
                        </a:lnSpc>
                        <a:spcBef>
                          <a:spcPts val="0"/>
                        </a:spcBef>
                        <a:spcAft>
                          <a:spcPts val="0"/>
                        </a:spcAft>
                        <a:buClr>
                          <a:srgbClr val="000000"/>
                        </a:buClr>
                        <a:buSzPts val="1100"/>
                        <a:buFont typeface="Arial"/>
                        <a:buNone/>
                      </a:pPr>
                      <a:r>
                        <a:rPr lang="de-DE" sz="1200" b="1" u="none" strike="noStrike" cap="none">
                          <a:latin typeface="Arial"/>
                          <a:ea typeface="Arial"/>
                          <a:cs typeface="Arial"/>
                          <a:sym typeface="Arial"/>
                        </a:rPr>
                        <a:t>THG-Einsparung durch Verpackungswechsel</a:t>
                      </a:r>
                      <a:endParaRPr sz="1200"/>
                    </a:p>
                  </a:txBody>
                  <a:tcPr marL="91450" marR="91450" marT="50300" marB="50300"/>
                </a:tc>
                <a:tc hMerge="1">
                  <a:txBody>
                    <a:bodyPr/>
                    <a:lstStyle/>
                    <a:p>
                      <a:endParaRPr lang="de-DE"/>
                    </a:p>
                  </a:txBody>
                  <a:tcPr/>
                </a:tc>
                <a:extLst>
                  <a:ext uri="{0D108BD9-81ED-4DB2-BD59-A6C34878D82A}">
                    <a16:rowId xmlns:a16="http://schemas.microsoft.com/office/drawing/2014/main" xmlns="" val="10000"/>
                  </a:ext>
                </a:extLst>
              </a:tr>
              <a:tr h="377325">
                <a:tc>
                  <a:txBody>
                    <a:bodyPr/>
                    <a:lstStyle/>
                    <a:p>
                      <a:pPr marL="0" marR="0" lvl="0" indent="0" algn="l" rtl="0">
                        <a:lnSpc>
                          <a:spcPct val="100000"/>
                        </a:lnSpc>
                        <a:spcBef>
                          <a:spcPts val="0"/>
                        </a:spcBef>
                        <a:spcAft>
                          <a:spcPts val="0"/>
                        </a:spcAft>
                        <a:buNone/>
                      </a:pPr>
                      <a:r>
                        <a:rPr lang="de-DE" sz="1200" b="1" u="none" strike="noStrike" cap="none" dirty="0">
                          <a:latin typeface="Arial"/>
                          <a:ea typeface="Arial"/>
                          <a:cs typeface="Arial"/>
                          <a:sym typeface="Arial"/>
                        </a:rPr>
                        <a:t>Verpackung (0,75 l)</a:t>
                      </a:r>
                      <a:endParaRPr sz="1200" dirty="0"/>
                    </a:p>
                  </a:txBody>
                  <a:tcPr marL="91450" marR="91450" marT="45725" marB="45725"/>
                </a:tc>
                <a:tc>
                  <a:txBody>
                    <a:bodyPr/>
                    <a:lstStyle/>
                    <a:p>
                      <a:pPr marL="0" marR="0" lvl="0" indent="0" algn="r"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THG</a:t>
                      </a:r>
                      <a:r>
                        <a:rPr lang="de-DE" sz="1200" b="0" i="0" u="none" strike="noStrike" cap="none" dirty="0">
                          <a:solidFill>
                            <a:srgbClr val="000000"/>
                          </a:solidFill>
                          <a:latin typeface="Arial"/>
                          <a:ea typeface="Arial"/>
                          <a:cs typeface="Arial"/>
                          <a:sym typeface="Arial"/>
                        </a:rPr>
                        <a:t> </a:t>
                      </a:r>
                      <a:r>
                        <a:rPr lang="de-DE" sz="1200" b="1" i="0" u="none" strike="noStrike" cap="none" dirty="0">
                          <a:solidFill>
                            <a:srgbClr val="000000"/>
                          </a:solidFill>
                          <a:latin typeface="Arial"/>
                          <a:ea typeface="Arial"/>
                          <a:cs typeface="Arial"/>
                          <a:sym typeface="Arial"/>
                        </a:rPr>
                        <a:t>in kg CO</a:t>
                      </a:r>
                      <a:r>
                        <a:rPr lang="de-DE" sz="1200" b="1" i="0" u="none" strike="noStrike" cap="none" baseline="-25000" dirty="0">
                          <a:solidFill>
                            <a:srgbClr val="000000"/>
                          </a:solidFill>
                          <a:latin typeface="Arial"/>
                          <a:ea typeface="Arial"/>
                          <a:cs typeface="Arial"/>
                          <a:sym typeface="Arial"/>
                        </a:rPr>
                        <a:t>2</a:t>
                      </a:r>
                      <a:r>
                        <a:rPr lang="de-DE" sz="1200" b="1" i="0" u="none" strike="noStrike" cap="none" dirty="0">
                          <a:solidFill>
                            <a:srgbClr val="000000"/>
                          </a:solidFill>
                          <a:latin typeface="Arial"/>
                          <a:ea typeface="Arial"/>
                          <a:cs typeface="Arial"/>
                          <a:sym typeface="Arial"/>
                        </a:rPr>
                        <a:t>-Äq </a:t>
                      </a:r>
                      <a:endParaRPr sz="1200" b="1" u="none" strike="noStrike" cap="none" dirty="0">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in kg CO</a:t>
                      </a:r>
                      <a:r>
                        <a:rPr lang="de-DE" sz="1200" b="1" i="0" u="none" strike="noStrike" cap="none" baseline="-25000" dirty="0">
                          <a:solidFill>
                            <a:srgbClr val="000000"/>
                          </a:solidFill>
                          <a:latin typeface="Arial"/>
                          <a:ea typeface="Arial"/>
                          <a:cs typeface="Arial"/>
                          <a:sym typeface="Arial"/>
                        </a:rPr>
                        <a:t>2</a:t>
                      </a:r>
                      <a:r>
                        <a:rPr lang="de-DE" sz="1200" b="1" i="0" u="none" strike="noStrike" cap="none" dirty="0">
                          <a:solidFill>
                            <a:srgbClr val="000000"/>
                          </a:solidFill>
                          <a:latin typeface="Arial"/>
                          <a:ea typeface="Arial"/>
                          <a:cs typeface="Arial"/>
                          <a:sym typeface="Arial"/>
                        </a:rPr>
                        <a:t>-Äq </a:t>
                      </a:r>
                      <a:endParaRPr sz="1200" b="1" u="none" strike="noStrike" cap="none" dirty="0">
                        <a:latin typeface="Arial"/>
                        <a:ea typeface="Arial"/>
                        <a:cs typeface="Arial"/>
                        <a:sym typeface="Arial"/>
                      </a:endParaRPr>
                    </a:p>
                  </a:txBody>
                  <a:tcPr marL="91450" marR="91450" marT="45725" marB="45725"/>
                </a:tc>
                <a:tc>
                  <a:txBody>
                    <a:bodyPr/>
                    <a:lstStyle/>
                    <a:p>
                      <a:pPr marL="0" marR="0" lvl="0" indent="0" algn="r" rtl="0">
                        <a:lnSpc>
                          <a:spcPct val="100000"/>
                        </a:lnSpc>
                        <a:spcBef>
                          <a:spcPts val="0"/>
                        </a:spcBef>
                        <a:spcAft>
                          <a:spcPts val="0"/>
                        </a:spcAft>
                        <a:buClr>
                          <a:srgbClr val="000000"/>
                        </a:buClr>
                        <a:buSzPts val="1100"/>
                        <a:buFont typeface="Arial"/>
                        <a:buNone/>
                      </a:pPr>
                      <a:r>
                        <a:rPr lang="de-DE" sz="1200" b="1" u="none" strike="noStrike" cap="none" dirty="0">
                          <a:latin typeface="Arial"/>
                          <a:ea typeface="Arial"/>
                          <a:cs typeface="Arial"/>
                          <a:sym typeface="Arial"/>
                        </a:rPr>
                        <a:t>in Prozent</a:t>
                      </a:r>
                      <a:endParaRPr sz="1200" dirty="0"/>
                    </a:p>
                  </a:txBody>
                  <a:tcPr marL="91450" marR="91450" marT="45725" marB="45725"/>
                </a:tc>
                <a:extLst>
                  <a:ext uri="{0D108BD9-81ED-4DB2-BD59-A6C34878D82A}">
                    <a16:rowId xmlns:a16="http://schemas.microsoft.com/office/drawing/2014/main" xmlns="" val="10001"/>
                  </a:ext>
                </a:extLst>
              </a:tr>
              <a:tr h="377325">
                <a:tc>
                  <a:txBody>
                    <a:bodyPr/>
                    <a:lstStyle/>
                    <a:p>
                      <a:pPr marL="0" marR="0" lvl="0" indent="0" algn="l"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Einweg-Glasflasche 533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Arial"/>
                          <a:ea typeface="Arial"/>
                          <a:cs typeface="Arial"/>
                          <a:sym typeface="Arial"/>
                        </a:rPr>
                        <a:t>0,390</a:t>
                      </a:r>
                      <a:endParaRPr sz="1600" dirty="0"/>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0,000</a:t>
                      </a:r>
                      <a:endParaRPr sz="1600"/>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0</a:t>
                      </a:r>
                      <a:endParaRPr sz="1600"/>
                    </a:p>
                  </a:txBody>
                  <a:tcPr marL="9525" marR="9525" marT="9525" marB="0" anchor="b"/>
                </a:tc>
                <a:extLst>
                  <a:ext uri="{0D108BD9-81ED-4DB2-BD59-A6C34878D82A}">
                    <a16:rowId xmlns:a16="http://schemas.microsoft.com/office/drawing/2014/main" xmlns="" val="10002"/>
                  </a:ext>
                </a:extLst>
              </a:tr>
              <a:tr h="377325">
                <a:tc>
                  <a:txBody>
                    <a:bodyPr/>
                    <a:lstStyle/>
                    <a:p>
                      <a:pPr marL="0" marR="0" lvl="0" indent="0" algn="l"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Einweg-Glasflasche 400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dirty="0">
                          <a:solidFill>
                            <a:srgbClr val="000000"/>
                          </a:solidFill>
                          <a:latin typeface="Arial"/>
                          <a:ea typeface="Arial"/>
                          <a:cs typeface="Arial"/>
                          <a:sym typeface="Arial"/>
                        </a:rPr>
                        <a:t>0,297</a:t>
                      </a:r>
                      <a:endParaRPr sz="1600"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600" b="0"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xmlns="" val="10003"/>
                  </a:ext>
                </a:extLst>
              </a:tr>
              <a:tr h="377325">
                <a:tc>
                  <a:txBody>
                    <a:bodyPr/>
                    <a:lstStyle/>
                    <a:p>
                      <a:pPr marL="0" marR="0" lvl="0" indent="0" algn="l"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Mehrweg-Glasflasche 400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0,074</a:t>
                      </a:r>
                      <a:endParaRPr sz="1600"/>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600" b="0"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endParaRPr sz="1600" b="0" i="0" u="none" strike="noStrike" cap="none" dirty="0">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xmlns="" val="10004"/>
                  </a:ext>
                </a:extLst>
              </a:tr>
              <a:tr h="377325">
                <a:tc>
                  <a:txBody>
                    <a:bodyPr/>
                    <a:lstStyle/>
                    <a:p>
                      <a:pPr marL="0" marR="0" lvl="0" indent="0" algn="l" rtl="0">
                        <a:lnSpc>
                          <a:spcPct val="100000"/>
                        </a:lnSpc>
                        <a:spcBef>
                          <a:spcPts val="0"/>
                        </a:spcBef>
                        <a:spcAft>
                          <a:spcPts val="0"/>
                        </a:spcAft>
                        <a:buNone/>
                      </a:pPr>
                      <a:r>
                        <a:rPr lang="de-DE" sz="1200" b="1" i="0" u="none" strike="noStrike" cap="none" dirty="0">
                          <a:solidFill>
                            <a:srgbClr val="000000"/>
                          </a:solidFill>
                          <a:latin typeface="Arial"/>
                          <a:ea typeface="Arial"/>
                          <a:cs typeface="Arial"/>
                          <a:sym typeface="Arial"/>
                        </a:rPr>
                        <a:t>Bag-in-Box</a:t>
                      </a:r>
                      <a:endParaRPr sz="1200" dirty="0"/>
                    </a:p>
                  </a:txBody>
                  <a:tcPr marL="9525" marR="9525" marT="9525" marB="0" anchor="b"/>
                </a:tc>
                <a:tc>
                  <a:txBody>
                    <a:bodyPr/>
                    <a:lstStyle/>
                    <a:p>
                      <a:pPr marL="0" marR="0" lvl="0" indent="0" algn="ctr" rtl="0">
                        <a:lnSpc>
                          <a:spcPct val="100000"/>
                        </a:lnSpc>
                        <a:spcBef>
                          <a:spcPts val="0"/>
                        </a:spcBef>
                        <a:spcAft>
                          <a:spcPts val="0"/>
                        </a:spcAft>
                        <a:buNone/>
                      </a:pPr>
                      <a:r>
                        <a:rPr lang="de-DE" sz="1600" b="0" i="0" u="none" strike="noStrike" cap="none">
                          <a:solidFill>
                            <a:srgbClr val="000000"/>
                          </a:solidFill>
                          <a:latin typeface="Arial"/>
                          <a:ea typeface="Arial"/>
                          <a:cs typeface="Arial"/>
                          <a:sym typeface="Arial"/>
                        </a:rPr>
                        <a:t>0,052</a:t>
                      </a:r>
                      <a:endParaRPr sz="1600"/>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txBody>
                  <a:tcPr marL="9525" marR="9525" marT="9525" marB="0" anchor="b"/>
                </a:tc>
                <a:extLst>
                  <a:ext uri="{0D108BD9-81ED-4DB2-BD59-A6C34878D82A}">
                    <a16:rowId xmlns:a16="http://schemas.microsoft.com/office/drawing/2014/main" xmlns="" val="10005"/>
                  </a:ext>
                </a:extLst>
              </a:tr>
            </a:tbl>
          </a:graphicData>
        </a:graphic>
      </p:graphicFrame>
      <p:sp>
        <p:nvSpPr>
          <p:cNvPr id="10" name="Google Shape;185;p5">
            <a:extLst>
              <a:ext uri="{FF2B5EF4-FFF2-40B4-BE49-F238E27FC236}">
                <a16:creationId xmlns:a16="http://schemas.microsoft.com/office/drawing/2014/main" xmlns="" id="{509E3F7D-D61B-2C46-9A3C-05F7C1C459D0}"/>
              </a:ext>
            </a:extLst>
          </p:cNvPr>
          <p:cNvSpPr/>
          <p:nvPr/>
        </p:nvSpPr>
        <p:spPr>
          <a:xfrm>
            <a:off x="2462311" y="4393120"/>
            <a:ext cx="2805606" cy="1674556"/>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p>
            <a:pPr algn="ctr">
              <a:buSzPts val="1600"/>
            </a:pPr>
            <a:r>
              <a:rPr lang="de-DE" sz="1800" dirty="0">
                <a:solidFill>
                  <a:srgbClr val="941651"/>
                </a:solidFill>
              </a:rPr>
              <a:t>Wie viele THG-Emissionen lassen sich im Verpackungsbereich eines Betriebes einsparen?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52" name="Google Shape;152;p6"/>
          <p:cNvSpPr txBox="1">
            <a:spLocks noGrp="1"/>
          </p:cNvSpPr>
          <p:nvPr>
            <p:ph type="title"/>
          </p:nvPr>
        </p:nvSpPr>
        <p:spPr>
          <a:xfrm>
            <a:off x="360000" y="180000"/>
            <a:ext cx="8784000" cy="1080000"/>
          </a:xfrm>
          <a:prstGeom prst="rect">
            <a:avLst/>
          </a:prstGeom>
          <a:noFill/>
          <a:ln>
            <a:noFill/>
          </a:ln>
        </p:spPr>
        <p:txBody>
          <a:bodyPr spcFirstLastPara="1" wrap="square" lIns="91425" tIns="45700" rIns="91425" bIns="45700" anchor="ctr" anchorCtr="0">
            <a:normAutofit fontScale="90000"/>
          </a:bodyPr>
          <a:lstStyle/>
          <a:p>
            <a:pPr lvl="0">
              <a:buSzPct val="62500"/>
            </a:pPr>
            <a:r>
              <a:rPr lang="de-DE" dirty="0"/>
              <a:t>Nachhaltigkeit in der Weinwirtschaft:</a:t>
            </a:r>
            <a:br>
              <a:rPr lang="de-DE" dirty="0"/>
            </a:br>
            <a:r>
              <a:rPr lang="de-DE" dirty="0"/>
              <a:t>THG: Einsparpotential alternativer Verpackungen</a:t>
            </a:r>
            <a:endParaRPr dirty="0"/>
          </a:p>
        </p:txBody>
      </p:sp>
      <p:sp>
        <p:nvSpPr>
          <p:cNvPr id="153" name="Google Shape;153;p6"/>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154" name="Google Shape;154;p6"/>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SzPts val="1200"/>
              <a:buNone/>
            </a:pPr>
            <a:r>
              <a:rPr lang="de-DE"/>
              <a:t>Quelle: Ifeu 2012, Ponstein 2021</a:t>
            </a:r>
            <a:endParaRPr/>
          </a:p>
        </p:txBody>
      </p:sp>
      <p:sp>
        <p:nvSpPr>
          <p:cNvPr id="155" name="Google Shape;155;p6"/>
          <p:cNvSpPr txBox="1">
            <a:spLocks noGrp="1"/>
          </p:cNvSpPr>
          <p:nvPr>
            <p:ph type="ftr" idx="11"/>
          </p:nvPr>
        </p:nvSpPr>
        <p:spPr>
          <a:xfrm>
            <a:off x="708400" y="6254500"/>
            <a:ext cx="26424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a:t>
            </a:r>
            <a:r>
              <a:rPr lang="de-DE">
                <a:latin typeface="Arial"/>
                <a:ea typeface="Arial"/>
                <a:cs typeface="Arial"/>
                <a:sym typeface="Arial"/>
              </a:rPr>
              <a:t>, Gamze Coecen</a:t>
            </a:r>
            <a:r>
              <a:rPr lang="de-DE"/>
              <a:t> / KBU</a:t>
            </a:r>
            <a:br>
              <a:rPr lang="de-DE"/>
            </a:br>
            <a:r>
              <a:rPr lang="de-DE"/>
              <a:t>Projektagentur BBNE</a:t>
            </a:r>
            <a:endParaRPr/>
          </a:p>
        </p:txBody>
      </p:sp>
      <p:graphicFrame>
        <p:nvGraphicFramePr>
          <p:cNvPr id="157" name="Google Shape;157;p6"/>
          <p:cNvGraphicFramePr/>
          <p:nvPr>
            <p:extLst>
              <p:ext uri="{D42A27DB-BD31-4B8C-83A1-F6EECF244321}">
                <p14:modId xmlns:p14="http://schemas.microsoft.com/office/powerpoint/2010/main" val="1780409511"/>
              </p:ext>
            </p:extLst>
          </p:nvPr>
        </p:nvGraphicFramePr>
        <p:xfrm>
          <a:off x="224465" y="1911680"/>
          <a:ext cx="7090950" cy="2535865"/>
        </p:xfrm>
        <a:graphic>
          <a:graphicData uri="http://schemas.openxmlformats.org/drawingml/2006/table">
            <a:tbl>
              <a:tblPr firstRow="1" bandRow="1">
                <a:tableStyleId>{52FAFBE6-5141-4D20-8B1B-0D67F63FF813}</a:tableStyleId>
              </a:tblPr>
              <a:tblGrid>
                <a:gridCol w="2063650">
                  <a:extLst>
                    <a:ext uri="{9D8B030D-6E8A-4147-A177-3AD203B41FA5}">
                      <a16:colId xmlns:a16="http://schemas.microsoft.com/office/drawing/2014/main" xmlns="" val="20000"/>
                    </a:ext>
                  </a:extLst>
                </a:gridCol>
                <a:gridCol w="1571750">
                  <a:extLst>
                    <a:ext uri="{9D8B030D-6E8A-4147-A177-3AD203B41FA5}">
                      <a16:colId xmlns:a16="http://schemas.microsoft.com/office/drawing/2014/main" xmlns="" val="20001"/>
                    </a:ext>
                  </a:extLst>
                </a:gridCol>
                <a:gridCol w="1753650">
                  <a:extLst>
                    <a:ext uri="{9D8B030D-6E8A-4147-A177-3AD203B41FA5}">
                      <a16:colId xmlns:a16="http://schemas.microsoft.com/office/drawing/2014/main" xmlns="" val="20002"/>
                    </a:ext>
                  </a:extLst>
                </a:gridCol>
                <a:gridCol w="1701900">
                  <a:extLst>
                    <a:ext uri="{9D8B030D-6E8A-4147-A177-3AD203B41FA5}">
                      <a16:colId xmlns:a16="http://schemas.microsoft.com/office/drawing/2014/main" xmlns="" val="20003"/>
                    </a:ext>
                  </a:extLst>
                </a:gridCol>
              </a:tblGrid>
              <a:tr h="377325">
                <a:tc>
                  <a:txBody>
                    <a:bodyPr/>
                    <a:lstStyle/>
                    <a:p>
                      <a:pPr marL="0" marR="0" lvl="0" indent="0" algn="l" rtl="0">
                        <a:lnSpc>
                          <a:spcPct val="100000"/>
                        </a:lnSpc>
                        <a:spcBef>
                          <a:spcPts val="0"/>
                        </a:spcBef>
                        <a:spcAft>
                          <a:spcPts val="0"/>
                        </a:spcAft>
                        <a:buNone/>
                      </a:pPr>
                      <a:endParaRPr sz="1200" b="1" u="none" strike="noStrike" cap="none" dirty="0">
                        <a:latin typeface="Arial"/>
                        <a:ea typeface="Arial"/>
                        <a:cs typeface="Arial"/>
                        <a:sym typeface="Aria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endParaRPr sz="1200" b="1" u="none" strike="noStrike" cap="none" dirty="0">
                        <a:latin typeface="Arial"/>
                        <a:ea typeface="Arial"/>
                        <a:cs typeface="Arial"/>
                        <a:sym typeface="Arial"/>
                      </a:endParaRPr>
                    </a:p>
                  </a:txBody>
                  <a:tcPr marL="91450" marR="91450" marT="45725" marB="45725"/>
                </a:tc>
                <a:tc gridSpan="2">
                  <a:txBody>
                    <a:bodyPr/>
                    <a:lstStyle/>
                    <a:p>
                      <a:pPr marL="0" marR="0" lvl="0" indent="0" algn="ctr" rtl="0">
                        <a:lnSpc>
                          <a:spcPct val="100000"/>
                        </a:lnSpc>
                        <a:spcBef>
                          <a:spcPts val="0"/>
                        </a:spcBef>
                        <a:spcAft>
                          <a:spcPts val="0"/>
                        </a:spcAft>
                        <a:buClr>
                          <a:srgbClr val="000000"/>
                        </a:buClr>
                        <a:buSzPts val="1100"/>
                        <a:buFont typeface="Arial"/>
                        <a:buNone/>
                      </a:pPr>
                      <a:r>
                        <a:rPr lang="de-DE" sz="1200" b="1" u="none" strike="noStrike" cap="none" dirty="0">
                          <a:sym typeface="Arial"/>
                        </a:rPr>
                        <a:t>THG-Einsparung durch Verpackungswechsel</a:t>
                      </a:r>
                    </a:p>
                    <a:p>
                      <a:pPr marL="0" marR="0" lvl="0" indent="0" algn="ctr" rtl="0">
                        <a:lnSpc>
                          <a:spcPct val="100000"/>
                        </a:lnSpc>
                        <a:spcBef>
                          <a:spcPts val="0"/>
                        </a:spcBef>
                        <a:spcAft>
                          <a:spcPts val="0"/>
                        </a:spcAft>
                        <a:buClr>
                          <a:srgbClr val="000000"/>
                        </a:buClr>
                        <a:buSzPts val="1100"/>
                        <a:buFont typeface="Arial"/>
                        <a:buNone/>
                      </a:pPr>
                      <a:r>
                        <a:rPr lang="de-DE" sz="1200" b="1" u="none" strike="noStrike" cap="none" dirty="0">
                          <a:sym typeface="Arial"/>
                        </a:rPr>
                        <a:t>Im Vergleich zur (normalen) Einweg-Glasflasche</a:t>
                      </a:r>
                      <a:endParaRPr sz="1200" b="1" dirty="0"/>
                    </a:p>
                  </a:txBody>
                  <a:tcPr marL="91450" marR="91450" marT="50300" marB="50300"/>
                </a:tc>
                <a:tc hMerge="1">
                  <a:txBody>
                    <a:bodyPr/>
                    <a:lstStyle/>
                    <a:p>
                      <a:endParaRPr lang="de-DE"/>
                    </a:p>
                  </a:txBody>
                  <a:tcPr/>
                </a:tc>
                <a:extLst>
                  <a:ext uri="{0D108BD9-81ED-4DB2-BD59-A6C34878D82A}">
                    <a16:rowId xmlns:a16="http://schemas.microsoft.com/office/drawing/2014/main" xmlns="" val="10000"/>
                  </a:ext>
                </a:extLst>
              </a:tr>
              <a:tr h="377325">
                <a:tc>
                  <a:txBody>
                    <a:bodyPr/>
                    <a:lstStyle/>
                    <a:p>
                      <a:pPr marL="0" marR="0" lvl="0" indent="0" algn="l" rtl="0">
                        <a:lnSpc>
                          <a:spcPct val="100000"/>
                        </a:lnSpc>
                        <a:spcBef>
                          <a:spcPts val="0"/>
                        </a:spcBef>
                        <a:spcAft>
                          <a:spcPts val="0"/>
                        </a:spcAft>
                        <a:buNone/>
                      </a:pPr>
                      <a:r>
                        <a:rPr lang="de-DE" sz="1200" b="1" u="none" strike="noStrike" cap="none" dirty="0">
                          <a:sym typeface="Arial"/>
                        </a:rPr>
                        <a:t>Verpackung (0,75 l)</a:t>
                      </a:r>
                      <a:endParaRPr sz="1200" b="1" dirty="0"/>
                    </a:p>
                  </a:txBody>
                  <a:tcPr marL="91450" marR="91450" marT="45725" marB="45725"/>
                </a:tc>
                <a:tc>
                  <a:txBody>
                    <a:bodyPr/>
                    <a:lstStyle/>
                    <a:p>
                      <a:pPr marL="0" marR="0" lvl="0" indent="0" algn="ctr" rtl="0">
                        <a:lnSpc>
                          <a:spcPct val="100000"/>
                        </a:lnSpc>
                        <a:spcBef>
                          <a:spcPts val="0"/>
                        </a:spcBef>
                        <a:spcAft>
                          <a:spcPts val="0"/>
                        </a:spcAft>
                        <a:buNone/>
                      </a:pPr>
                      <a:r>
                        <a:rPr lang="de-DE" sz="1200" b="1" u="none" strike="noStrike" cap="none" dirty="0">
                          <a:sym typeface="Arial"/>
                        </a:rPr>
                        <a:t>THG in kg CO</a:t>
                      </a:r>
                      <a:r>
                        <a:rPr lang="de-DE" sz="1200" b="1" u="none" strike="noStrike" cap="none" baseline="-25000" dirty="0">
                          <a:sym typeface="Arial"/>
                        </a:rPr>
                        <a:t>2</a:t>
                      </a:r>
                      <a:r>
                        <a:rPr lang="de-DE" sz="1200" b="1" u="none" strike="noStrike" cap="none" dirty="0">
                          <a:sym typeface="Arial"/>
                        </a:rPr>
                        <a:t>-Äq </a:t>
                      </a:r>
                      <a:endParaRPr sz="1200" b="1"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r>
                        <a:rPr lang="de-DE" sz="1200" b="1" u="none" strike="noStrike" cap="none" dirty="0">
                          <a:sym typeface="Arial"/>
                        </a:rPr>
                        <a:t>in kg CO</a:t>
                      </a:r>
                      <a:r>
                        <a:rPr lang="de-DE" sz="1200" b="1" u="none" strike="noStrike" cap="none" baseline="-25000" dirty="0">
                          <a:sym typeface="Arial"/>
                        </a:rPr>
                        <a:t>2</a:t>
                      </a:r>
                      <a:r>
                        <a:rPr lang="de-DE" sz="1200" b="1" u="none" strike="noStrike" cap="none" dirty="0">
                          <a:sym typeface="Arial"/>
                        </a:rPr>
                        <a:t>-Äq </a:t>
                      </a:r>
                      <a:endParaRPr sz="1200" b="1" u="none" strike="noStrike" cap="none" dirty="0">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100"/>
                        <a:buFont typeface="Arial"/>
                        <a:buNone/>
                      </a:pPr>
                      <a:r>
                        <a:rPr lang="de-DE" sz="1200" b="1" u="none" strike="noStrike" cap="none">
                          <a:sym typeface="Arial"/>
                        </a:rPr>
                        <a:t>in % </a:t>
                      </a:r>
                      <a:endParaRPr sz="1200" b="1" dirty="0"/>
                    </a:p>
                  </a:txBody>
                  <a:tcPr marL="91450" marR="91450" marT="45725" marB="45725"/>
                </a:tc>
                <a:extLst>
                  <a:ext uri="{0D108BD9-81ED-4DB2-BD59-A6C34878D82A}">
                    <a16:rowId xmlns:a16="http://schemas.microsoft.com/office/drawing/2014/main" xmlns="" val="10001"/>
                  </a:ext>
                </a:extLst>
              </a:tr>
              <a:tr h="377325">
                <a:tc>
                  <a:txBody>
                    <a:bodyPr/>
                    <a:lstStyle/>
                    <a:p>
                      <a:pPr marL="0" marR="0" lvl="0" indent="0" algn="l" rtl="0">
                        <a:lnSpc>
                          <a:spcPct val="100000"/>
                        </a:lnSpc>
                        <a:spcBef>
                          <a:spcPts val="0"/>
                        </a:spcBef>
                        <a:spcAft>
                          <a:spcPts val="0"/>
                        </a:spcAft>
                        <a:buNone/>
                      </a:pPr>
                      <a:r>
                        <a:rPr lang="de-DE" sz="1200" b="1" u="none" strike="noStrike" cap="none" dirty="0">
                          <a:sym typeface="Arial"/>
                        </a:rPr>
                        <a:t>Einweg-Glasflasche 533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0,390</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0,000</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0</a:t>
                      </a:r>
                      <a:endParaRPr sz="2000" dirty="0"/>
                    </a:p>
                  </a:txBody>
                  <a:tcPr marL="9525" marR="9525" marT="9525" marB="0" anchor="b"/>
                </a:tc>
                <a:extLst>
                  <a:ext uri="{0D108BD9-81ED-4DB2-BD59-A6C34878D82A}">
                    <a16:rowId xmlns:a16="http://schemas.microsoft.com/office/drawing/2014/main" xmlns="" val="10002"/>
                  </a:ext>
                </a:extLst>
              </a:tr>
              <a:tr h="377325">
                <a:tc>
                  <a:txBody>
                    <a:bodyPr/>
                    <a:lstStyle/>
                    <a:p>
                      <a:pPr marL="0" marR="0" lvl="0" indent="0" algn="l" rtl="0">
                        <a:lnSpc>
                          <a:spcPct val="100000"/>
                        </a:lnSpc>
                        <a:spcBef>
                          <a:spcPts val="0"/>
                        </a:spcBef>
                        <a:spcAft>
                          <a:spcPts val="0"/>
                        </a:spcAft>
                        <a:buNone/>
                      </a:pPr>
                      <a:r>
                        <a:rPr lang="de-DE" sz="1200" b="1" u="none" strike="noStrike" cap="none" dirty="0">
                          <a:sym typeface="Arial"/>
                        </a:rPr>
                        <a:t>Einweg-Glasflasche 400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a:sym typeface="Arial"/>
                        </a:rPr>
                        <a:t>0,297</a:t>
                      </a:r>
                      <a:endParaRPr sz="2000"/>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de-DE" sz="1600" u="none" strike="noStrike" cap="none" dirty="0">
                          <a:sym typeface="Arial"/>
                        </a:rPr>
                        <a:t>0,093</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24</a:t>
                      </a:r>
                      <a:endParaRPr sz="2000" dirty="0"/>
                    </a:p>
                  </a:txBody>
                  <a:tcPr marL="9525" marR="9525" marT="9525" marB="0" anchor="b"/>
                </a:tc>
                <a:extLst>
                  <a:ext uri="{0D108BD9-81ED-4DB2-BD59-A6C34878D82A}">
                    <a16:rowId xmlns:a16="http://schemas.microsoft.com/office/drawing/2014/main" xmlns="" val="10003"/>
                  </a:ext>
                </a:extLst>
              </a:tr>
              <a:tr h="377325">
                <a:tc>
                  <a:txBody>
                    <a:bodyPr/>
                    <a:lstStyle/>
                    <a:p>
                      <a:pPr marL="0" marR="0" lvl="0" indent="0" algn="l" rtl="0">
                        <a:lnSpc>
                          <a:spcPct val="100000"/>
                        </a:lnSpc>
                        <a:spcBef>
                          <a:spcPts val="0"/>
                        </a:spcBef>
                        <a:spcAft>
                          <a:spcPts val="0"/>
                        </a:spcAft>
                        <a:buNone/>
                      </a:pPr>
                      <a:r>
                        <a:rPr lang="de-DE" sz="1200" b="1" u="none" strike="noStrike" cap="none" dirty="0">
                          <a:sym typeface="Arial"/>
                        </a:rPr>
                        <a:t>Mehrweg-Glasflasche 400 g</a:t>
                      </a:r>
                      <a:endParaRPr sz="1200" b="1" i="0" u="none" strike="noStrike" cap="none" dirty="0">
                        <a:solidFill>
                          <a:srgbClr val="000000"/>
                        </a:solidFill>
                        <a:latin typeface="Arial"/>
                        <a:ea typeface="Arial"/>
                        <a:cs typeface="Arial"/>
                        <a:sym typeface="Arial"/>
                      </a:endParaRPr>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a:sym typeface="Arial"/>
                        </a:rPr>
                        <a:t>0,074</a:t>
                      </a:r>
                      <a:endParaRPr sz="2000"/>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de-DE" sz="1600" u="none" strike="noStrike" cap="none" dirty="0">
                          <a:sym typeface="Arial"/>
                        </a:rPr>
                        <a:t>0,316</a:t>
                      </a:r>
                      <a:endParaRPr sz="2000" dirty="0"/>
                    </a:p>
                  </a:txBody>
                  <a:tcPr marL="9525" marR="9525" marT="9525" marB="0" anchor="b"/>
                </a:tc>
                <a:tc>
                  <a:txBody>
                    <a:bodyPr/>
                    <a:lstStyle/>
                    <a:p>
                      <a:pPr marL="0" marR="0" lvl="0" indent="0" algn="ctr" rtl="0">
                        <a:lnSpc>
                          <a:spcPct val="100000"/>
                        </a:lnSpc>
                        <a:spcBef>
                          <a:spcPts val="0"/>
                        </a:spcBef>
                        <a:spcAft>
                          <a:spcPts val="0"/>
                        </a:spcAft>
                        <a:buClr>
                          <a:srgbClr val="000000"/>
                        </a:buClr>
                        <a:buSzPts val="1100"/>
                        <a:buFont typeface="Arial"/>
                        <a:buNone/>
                      </a:pPr>
                      <a:r>
                        <a:rPr lang="de-DE" sz="1600" u="none" strike="noStrike" cap="none" dirty="0">
                          <a:sym typeface="Arial"/>
                        </a:rPr>
                        <a:t>81</a:t>
                      </a:r>
                      <a:endParaRPr sz="2000" dirty="0"/>
                    </a:p>
                  </a:txBody>
                  <a:tcPr marL="9525" marR="9525" marT="9525" marB="0" anchor="b"/>
                </a:tc>
                <a:extLst>
                  <a:ext uri="{0D108BD9-81ED-4DB2-BD59-A6C34878D82A}">
                    <a16:rowId xmlns:a16="http://schemas.microsoft.com/office/drawing/2014/main" xmlns="" val="10004"/>
                  </a:ext>
                </a:extLst>
              </a:tr>
              <a:tr h="377325">
                <a:tc>
                  <a:txBody>
                    <a:bodyPr/>
                    <a:lstStyle/>
                    <a:p>
                      <a:pPr marL="0" marR="0" lvl="0" indent="0" algn="l" rtl="0">
                        <a:lnSpc>
                          <a:spcPct val="100000"/>
                        </a:lnSpc>
                        <a:spcBef>
                          <a:spcPts val="0"/>
                        </a:spcBef>
                        <a:spcAft>
                          <a:spcPts val="0"/>
                        </a:spcAft>
                        <a:buNone/>
                      </a:pPr>
                      <a:r>
                        <a:rPr lang="de-DE" sz="1200" b="1" u="none" strike="noStrike" cap="none">
                          <a:sym typeface="Arial"/>
                        </a:rPr>
                        <a:t>Bag-in-Box</a:t>
                      </a:r>
                      <a:endParaRPr sz="1200" b="1"/>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a:sym typeface="Arial"/>
                        </a:rPr>
                        <a:t>0,052</a:t>
                      </a:r>
                      <a:endParaRPr sz="2000"/>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0,338</a:t>
                      </a:r>
                      <a:endParaRPr sz="2000" dirty="0"/>
                    </a:p>
                  </a:txBody>
                  <a:tcPr marL="9525" marR="9525" marT="9525" marB="0" anchor="b"/>
                </a:tc>
                <a:tc>
                  <a:txBody>
                    <a:bodyPr/>
                    <a:lstStyle/>
                    <a:p>
                      <a:pPr marL="0" marR="0" lvl="0" indent="0" algn="ctr" rtl="0">
                        <a:lnSpc>
                          <a:spcPct val="100000"/>
                        </a:lnSpc>
                        <a:spcBef>
                          <a:spcPts val="0"/>
                        </a:spcBef>
                        <a:spcAft>
                          <a:spcPts val="0"/>
                        </a:spcAft>
                        <a:buNone/>
                      </a:pPr>
                      <a:r>
                        <a:rPr lang="de-DE" sz="1600" u="none" strike="noStrike" cap="none" dirty="0">
                          <a:sym typeface="Arial"/>
                        </a:rPr>
                        <a:t>87</a:t>
                      </a:r>
                      <a:endParaRPr sz="2000" dirty="0"/>
                    </a:p>
                  </a:txBody>
                  <a:tcPr marL="9525" marR="9525" marT="9525" marB="0" anchor="b"/>
                </a:tc>
                <a:extLst>
                  <a:ext uri="{0D108BD9-81ED-4DB2-BD59-A6C34878D82A}">
                    <a16:rowId xmlns:a16="http://schemas.microsoft.com/office/drawing/2014/main" xmlns="" val="10005"/>
                  </a:ext>
                </a:extLst>
              </a:tr>
            </a:tbl>
          </a:graphicData>
        </a:graphic>
      </p:graphicFrame>
      <p:sp>
        <p:nvSpPr>
          <p:cNvPr id="158" name="Google Shape;158;p6"/>
          <p:cNvSpPr/>
          <p:nvPr/>
        </p:nvSpPr>
        <p:spPr>
          <a:xfrm>
            <a:off x="7678994" y="1661160"/>
            <a:ext cx="4201007" cy="433959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72000" tIns="0" rIns="7200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dirty="0">
                <a:solidFill>
                  <a:srgbClr val="941651"/>
                </a:solidFill>
                <a:latin typeface="Arial"/>
                <a:ea typeface="Arial"/>
                <a:cs typeface="Arial"/>
                <a:sym typeface="Arial"/>
              </a:rPr>
              <a:t>Berechnen Sie die THG-Einsparung durch den Umstieg einer Brennerei auf Leichtglasflaschen, Mehrweg-Glasflaschen und Bag-in-Box-Verpackungen:</a:t>
            </a:r>
            <a:endParaRPr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941651"/>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600"/>
              <a:buFont typeface="Arial"/>
              <a:buAutoNum type="arabicPeriod"/>
            </a:pPr>
            <a:r>
              <a:rPr lang="de-DE" sz="1600" b="0" i="0" u="none" strike="noStrike" cap="none" dirty="0">
                <a:solidFill>
                  <a:srgbClr val="941651"/>
                </a:solidFill>
                <a:latin typeface="Arial"/>
                <a:ea typeface="Arial"/>
                <a:cs typeface="Arial"/>
                <a:sym typeface="Arial"/>
              </a:rPr>
              <a:t>Wie viele THG-Emissionen lassen sich im Verpackungsbereich im Beispiel einsparen?</a:t>
            </a:r>
            <a:endParaRPr dirty="0"/>
          </a:p>
          <a:p>
            <a:pPr marL="342900" marR="0" lvl="0" indent="-342900" algn="l" rtl="0">
              <a:lnSpc>
                <a:spcPct val="100000"/>
              </a:lnSpc>
              <a:spcBef>
                <a:spcPts val="0"/>
              </a:spcBef>
              <a:spcAft>
                <a:spcPts val="0"/>
              </a:spcAft>
              <a:buClr>
                <a:srgbClr val="000000"/>
              </a:buClr>
              <a:buSzPts val="1600"/>
              <a:buFont typeface="Arial"/>
              <a:buAutoNum type="arabicPeriod"/>
            </a:pPr>
            <a:r>
              <a:rPr lang="de-DE" sz="1600" b="0" i="0" u="none" strike="noStrike" cap="none" dirty="0">
                <a:solidFill>
                  <a:srgbClr val="941651"/>
                </a:solidFill>
                <a:latin typeface="Arial"/>
                <a:ea typeface="Arial"/>
                <a:cs typeface="Arial"/>
                <a:sym typeface="Arial"/>
              </a:rPr>
              <a:t>Diskutieren Sie im Klassenverband den Einsatz von Mehrwegsystemen für Glasflaschen und für Bag-in-Box-Systeme. Wo könnten diese sinnvoll eingesetzt werden?</a:t>
            </a:r>
            <a:endParaRPr sz="1600" b="0" i="0" u="none" strike="noStrike" cap="none" dirty="0">
              <a:solidFill>
                <a:srgbClr val="941651"/>
              </a:solidFill>
              <a:latin typeface="Arial"/>
              <a:ea typeface="Arial"/>
              <a:cs typeface="Arial"/>
              <a:sym typeface="Arial"/>
            </a:endParaRPr>
          </a:p>
        </p:txBody>
      </p:sp>
    </p:spTree>
    <p:extLst>
      <p:ext uri="{BB962C8B-B14F-4D97-AF65-F5344CB8AC3E}">
        <p14:creationId xmlns:p14="http://schemas.microsoft.com/office/powerpoint/2010/main" val="2837226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8"/>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07" name="Google Shape;207;p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in der Weinwirtschaft:</a:t>
            </a:r>
            <a:br>
              <a:rPr lang="de-DE"/>
            </a:br>
            <a:r>
              <a:rPr lang="de-DE"/>
              <a:t>CO</a:t>
            </a:r>
            <a:r>
              <a:rPr lang="de-DE" baseline="-25000"/>
              <a:t>2</a:t>
            </a:r>
            <a:r>
              <a:rPr lang="de-DE"/>
              <a:t>-Preis für Glasflaschen</a:t>
            </a:r>
            <a:endParaRPr/>
          </a:p>
        </p:txBody>
      </p:sp>
      <p:sp>
        <p:nvSpPr>
          <p:cNvPr id="208" name="Google Shape;208;p8"/>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6000" lvl="0" indent="-36000"/>
            <a:r>
              <a:rPr lang="de-DE" dirty="0">
                <a:solidFill>
                  <a:schemeClr val="bg1"/>
                </a:solidFill>
              </a:rPr>
              <a:t>Weintechnolog*in / Winzer*in</a:t>
            </a:r>
          </a:p>
        </p:txBody>
      </p:sp>
      <p:sp>
        <p:nvSpPr>
          <p:cNvPr id="209" name="Google Shape;209;p8"/>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Bildquelle: Pixabay</a:t>
            </a:r>
            <a:endParaRPr/>
          </a:p>
        </p:txBody>
      </p:sp>
      <p:sp>
        <p:nvSpPr>
          <p:cNvPr id="210" name="Google Shape;210;p8"/>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Dirk Klaiber / KBU</a:t>
            </a:r>
            <a:br>
              <a:rPr lang="de-DE"/>
            </a:br>
            <a:r>
              <a:rPr lang="de-DE"/>
              <a:t>Projektagentur BBNE</a:t>
            </a:r>
            <a:endParaRPr/>
          </a:p>
        </p:txBody>
      </p:sp>
      <p:sp>
        <p:nvSpPr>
          <p:cNvPr id="211" name="Google Shape;211;p8"/>
          <p:cNvSpPr/>
          <p:nvPr/>
        </p:nvSpPr>
        <p:spPr>
          <a:xfrm>
            <a:off x="8335926" y="1614791"/>
            <a:ext cx="3476122" cy="428701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R="0" lvl="0" algn="l" rtl="0">
              <a:lnSpc>
                <a:spcPct val="100000"/>
              </a:lnSpc>
              <a:spcBef>
                <a:spcPts val="0"/>
              </a:spcBef>
              <a:spcAft>
                <a:spcPts val="0"/>
              </a:spcAft>
              <a:buClr>
                <a:srgbClr val="000000"/>
              </a:buClr>
              <a:buSzPts val="1100"/>
            </a:pPr>
            <a:r>
              <a:rPr lang="de-DE" sz="2000" b="0" i="0" u="none" strike="noStrike" cap="none" dirty="0">
                <a:solidFill>
                  <a:srgbClr val="941651"/>
                </a:solidFill>
                <a:latin typeface="Arial"/>
                <a:ea typeface="Arial"/>
                <a:cs typeface="Arial"/>
                <a:sym typeface="Arial"/>
              </a:rPr>
              <a:t>Bestimmen Sie die CO</a:t>
            </a:r>
            <a:r>
              <a:rPr lang="de-DE" sz="2000" b="0" i="0" u="none" strike="noStrike" cap="none" baseline="-25000" dirty="0">
                <a:solidFill>
                  <a:srgbClr val="941651"/>
                </a:solidFill>
                <a:latin typeface="Arial"/>
                <a:ea typeface="Arial"/>
                <a:cs typeface="Arial"/>
                <a:sym typeface="Arial"/>
              </a:rPr>
              <a:t>2</a:t>
            </a:r>
            <a:r>
              <a:rPr lang="de-DE" sz="2000" b="0" i="0" u="none" strike="noStrike" cap="none" dirty="0">
                <a:solidFill>
                  <a:srgbClr val="941651"/>
                </a:solidFill>
                <a:latin typeface="Arial"/>
                <a:ea typeface="Arial"/>
                <a:cs typeface="Arial"/>
                <a:sym typeface="Arial"/>
              </a:rPr>
              <a:t>-Kosten für die in Folie 4 eingesparte Menge THG von 22,25 t CO</a:t>
            </a:r>
            <a:r>
              <a:rPr lang="de-DE" sz="2000" b="0" i="0" u="none" strike="noStrike" cap="none" baseline="-25000" dirty="0">
                <a:solidFill>
                  <a:srgbClr val="941651"/>
                </a:solidFill>
                <a:latin typeface="Arial"/>
                <a:ea typeface="Arial"/>
                <a:cs typeface="Arial"/>
                <a:sym typeface="Arial"/>
              </a:rPr>
              <a:t>2</a:t>
            </a:r>
            <a:r>
              <a:rPr lang="de-DE" sz="2000" b="0" i="0" u="none" strike="noStrike" cap="none" dirty="0">
                <a:solidFill>
                  <a:srgbClr val="941651"/>
                </a:solidFill>
                <a:latin typeface="Arial"/>
                <a:ea typeface="Arial"/>
                <a:cs typeface="Arial"/>
                <a:sym typeface="Arial"/>
              </a:rPr>
              <a:t>-Äq</a:t>
            </a:r>
            <a:endParaRPr sz="2000" b="0" i="0" u="none" strike="noStrike" cap="none" dirty="0">
              <a:solidFill>
                <a:srgbClr val="000000"/>
              </a:solidFill>
              <a:latin typeface="Arial"/>
              <a:ea typeface="Arial"/>
              <a:cs typeface="Arial"/>
              <a:sym typeface="Arial"/>
            </a:endParaRPr>
          </a:p>
        </p:txBody>
      </p:sp>
      <p:pic>
        <p:nvPicPr>
          <p:cNvPr id="212" name="Google Shape;212;p8"/>
          <p:cNvPicPr preferRelativeResize="0"/>
          <p:nvPr/>
        </p:nvPicPr>
        <p:blipFill rotWithShape="1">
          <a:blip r:embed="rId3">
            <a:alphaModFix/>
          </a:blip>
          <a:srcRect/>
          <a:stretch/>
        </p:blipFill>
        <p:spPr>
          <a:xfrm>
            <a:off x="458080" y="1493196"/>
            <a:ext cx="3132546" cy="4460132"/>
          </a:xfrm>
          <a:prstGeom prst="rect">
            <a:avLst/>
          </a:prstGeom>
          <a:noFill/>
          <a:ln>
            <a:noFill/>
          </a:ln>
        </p:spPr>
      </p:pic>
      <p:sp>
        <p:nvSpPr>
          <p:cNvPr id="213" name="Google Shape;213;p8"/>
          <p:cNvSpPr txBox="1"/>
          <p:nvPr/>
        </p:nvSpPr>
        <p:spPr>
          <a:xfrm>
            <a:off x="708400" y="2217910"/>
            <a:ext cx="285701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FF2F92"/>
                </a:solidFill>
                <a:latin typeface="Arial"/>
                <a:ea typeface="Arial"/>
                <a:cs typeface="Arial"/>
                <a:sym typeface="Arial"/>
              </a:rPr>
              <a:t>CO</a:t>
            </a:r>
            <a:r>
              <a:rPr lang="de-DE" sz="2000" b="1" i="0" u="none" strike="noStrike" cap="none" baseline="-25000">
                <a:solidFill>
                  <a:srgbClr val="FF2F92"/>
                </a:solidFill>
                <a:latin typeface="Arial"/>
                <a:ea typeface="Arial"/>
                <a:cs typeface="Arial"/>
                <a:sym typeface="Arial"/>
              </a:rPr>
              <a:t>2</a:t>
            </a:r>
            <a:r>
              <a:rPr lang="de-DE" sz="2000" b="1" i="0" u="none" strike="noStrike" cap="none">
                <a:solidFill>
                  <a:srgbClr val="FF2F92"/>
                </a:solidFill>
                <a:latin typeface="Arial"/>
                <a:ea typeface="Arial"/>
                <a:cs typeface="Arial"/>
                <a:sym typeface="Arial"/>
              </a:rPr>
              <a:t>-Preis-Rechner</a:t>
            </a:r>
            <a:endParaRPr sz="1400" b="0" i="0" u="none" strike="noStrike" cap="none">
              <a:solidFill>
                <a:srgbClr val="000000"/>
              </a:solidFill>
              <a:latin typeface="Arial"/>
              <a:ea typeface="Arial"/>
              <a:cs typeface="Arial"/>
              <a:sym typeface="Arial"/>
            </a:endParaRPr>
          </a:p>
        </p:txBody>
      </p:sp>
      <p:sp>
        <p:nvSpPr>
          <p:cNvPr id="214" name="Google Shape;214;p8"/>
          <p:cNvSpPr txBox="1"/>
          <p:nvPr/>
        </p:nvSpPr>
        <p:spPr>
          <a:xfrm>
            <a:off x="3910520" y="1614791"/>
            <a:ext cx="3910518"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Arial"/>
                <a:ea typeface="Arial"/>
                <a:cs typeface="Arial"/>
                <a:sym typeface="Arial"/>
              </a:rPr>
              <a:t>Was ist der CO</a:t>
            </a:r>
            <a:r>
              <a:rPr lang="de-DE" sz="1800" b="1" i="0" u="none" strike="noStrike" cap="none" baseline="-25000">
                <a:solidFill>
                  <a:schemeClr val="dk1"/>
                </a:solidFill>
                <a:latin typeface="Arial"/>
                <a:ea typeface="Arial"/>
                <a:cs typeface="Arial"/>
                <a:sym typeface="Arial"/>
              </a:rPr>
              <a:t>2</a:t>
            </a:r>
            <a:r>
              <a:rPr lang="de-DE" sz="1800" b="1" i="0" u="none" strike="noStrike" cap="none">
                <a:solidFill>
                  <a:schemeClr val="dk1"/>
                </a:solidFill>
                <a:latin typeface="Arial"/>
                <a:ea typeface="Arial"/>
                <a:cs typeface="Arial"/>
                <a:sym typeface="Arial"/>
              </a:rPr>
              <a:t>-Preis?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Der CO</a:t>
            </a:r>
            <a:r>
              <a:rPr lang="de-DE" sz="1600" b="0" i="0" u="none" strike="noStrike" cap="none" baseline="-25000">
                <a:solidFill>
                  <a:schemeClr val="dk1"/>
                </a:solidFill>
                <a:latin typeface="Arial"/>
                <a:ea typeface="Arial"/>
                <a:cs typeface="Arial"/>
                <a:sym typeface="Arial"/>
              </a:rPr>
              <a:t>2</a:t>
            </a:r>
            <a:r>
              <a:rPr lang="de-DE" sz="1600" b="0" i="0" u="none" strike="noStrike" cap="none">
                <a:solidFill>
                  <a:schemeClr val="dk1"/>
                </a:solidFill>
                <a:latin typeface="Arial"/>
                <a:ea typeface="Arial"/>
                <a:cs typeface="Arial"/>
                <a:sym typeface="Arial"/>
              </a:rPr>
              <a:t>-Preis wird auch CO</a:t>
            </a:r>
            <a:r>
              <a:rPr lang="de-DE" sz="1600" b="0" i="0" u="none" strike="noStrike" cap="none" baseline="-25000">
                <a:solidFill>
                  <a:schemeClr val="dk1"/>
                </a:solidFill>
                <a:latin typeface="Arial"/>
                <a:ea typeface="Arial"/>
                <a:cs typeface="Arial"/>
                <a:sym typeface="Arial"/>
              </a:rPr>
              <a:t>2</a:t>
            </a:r>
            <a:r>
              <a:rPr lang="de-DE" sz="1600" b="0" i="0" u="none" strike="noStrike" cap="none">
                <a:solidFill>
                  <a:schemeClr val="dk1"/>
                </a:solidFill>
                <a:latin typeface="Arial"/>
                <a:ea typeface="Arial"/>
                <a:cs typeface="Arial"/>
                <a:sym typeface="Arial"/>
              </a:rPr>
              <a:t>-Steuer oder CO</a:t>
            </a:r>
            <a:r>
              <a:rPr lang="de-DE" sz="1600" b="0" i="0" u="none" strike="noStrike" cap="none" baseline="-25000">
                <a:solidFill>
                  <a:schemeClr val="dk1"/>
                </a:solidFill>
                <a:latin typeface="Arial"/>
                <a:ea typeface="Arial"/>
                <a:cs typeface="Arial"/>
                <a:sym typeface="Arial"/>
              </a:rPr>
              <a:t>2</a:t>
            </a:r>
            <a:r>
              <a:rPr lang="de-DE" sz="1600" b="0" i="0" u="none" strike="noStrike" cap="none">
                <a:solidFill>
                  <a:schemeClr val="dk1"/>
                </a:solidFill>
                <a:latin typeface="Arial"/>
                <a:ea typeface="Arial"/>
                <a:cs typeface="Arial"/>
                <a:sym typeface="Arial"/>
              </a:rPr>
              <a:t>-Bepreisung genannt.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Die Steuer soll etwa unseren Einkauf im Supermarkt transparenter machen und den wahren Wert eines Produktes inklusive seiner Auswirkungen auf das Klima abbilden. </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de-DE" sz="1600" b="0" i="0" u="none" strike="noStrike" cap="none">
                <a:solidFill>
                  <a:schemeClr val="dk1"/>
                </a:solidFill>
                <a:latin typeface="Arial"/>
                <a:ea typeface="Arial"/>
                <a:cs typeface="Arial"/>
                <a:sym typeface="Arial"/>
              </a:rPr>
              <a:t>Im Jahr 2022 liegt der CO</a:t>
            </a:r>
            <a:r>
              <a:rPr lang="de-DE" sz="1600" b="0" i="0" u="none" strike="noStrike" cap="none" baseline="-25000">
                <a:solidFill>
                  <a:schemeClr val="dk1"/>
                </a:solidFill>
                <a:latin typeface="Arial"/>
                <a:ea typeface="Arial"/>
                <a:cs typeface="Arial"/>
                <a:sym typeface="Arial"/>
              </a:rPr>
              <a:t>2</a:t>
            </a:r>
            <a:r>
              <a:rPr lang="de-DE" sz="1600" b="0" i="0" u="none" strike="noStrike" cap="none">
                <a:solidFill>
                  <a:schemeClr val="dk1"/>
                </a:solidFill>
                <a:latin typeface="Arial"/>
                <a:ea typeface="Arial"/>
                <a:cs typeface="Arial"/>
                <a:sym typeface="Arial"/>
              </a:rPr>
              <a:t>-Preis bei 30 Euro für eine Tonne CO</a:t>
            </a:r>
            <a:r>
              <a:rPr lang="de-DE" sz="1600" b="0" i="0" u="none" strike="noStrike" cap="none" baseline="-25000">
                <a:solidFill>
                  <a:schemeClr val="dk1"/>
                </a:solidFill>
                <a:latin typeface="Arial"/>
                <a:ea typeface="Arial"/>
                <a:cs typeface="Arial"/>
                <a:sym typeface="Arial"/>
              </a:rPr>
              <a:t>2-</a:t>
            </a:r>
            <a:r>
              <a:rPr lang="de-DE" sz="1600" b="0" i="0" u="none" strike="noStrike" cap="none">
                <a:solidFill>
                  <a:schemeClr val="dk1"/>
                </a:solidFill>
                <a:latin typeface="Arial"/>
                <a:ea typeface="Arial"/>
                <a:cs typeface="Arial"/>
                <a:sym typeface="Arial"/>
              </a:rPr>
              <a:t>Emissionen. Ab 2025 soll er sich zwischen 55 und 65 Euro bewegen.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5353</Words>
  <Application>Microsoft Macintosh PowerPoint</Application>
  <PresentationFormat>Breitbild</PresentationFormat>
  <Paragraphs>787</Paragraphs>
  <Slides>22</Slides>
  <Notes>22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Calibri</vt:lpstr>
      <vt:lpstr>Merriweather</vt:lpstr>
      <vt:lpstr>Arial</vt:lpstr>
      <vt:lpstr>Trebuchet MS</vt:lpstr>
      <vt:lpstr>Office</vt:lpstr>
      <vt:lpstr>Weintechnolog*in / Winzer*in </vt:lpstr>
      <vt:lpstr>Nachhaltigkeit und Klimawandel: Woher kommen die Emissionen im Alltag?</vt:lpstr>
      <vt:lpstr>Nachhaltigkeit in der Weinwirtschaft: CO2-Fußabdruck von Wein</vt:lpstr>
      <vt:lpstr>Nachhaltigkeit in der Weinwirtschaft: CO2-Fußabdruck von Einweg-Glasflaschen</vt:lpstr>
      <vt:lpstr>Nachhaltigkeit in der Weinwirtschaft: CO2-Fußabdruck von Einweg-Glasflaschen</vt:lpstr>
      <vt:lpstr>Nachhaltigkeit in der Weinwirtschaft: Einsparpotential alternativer Verpackungen</vt:lpstr>
      <vt:lpstr>Nachhaltigkeit in der Weinwirtschaft: Einsparpotential alternativer Verpackungen</vt:lpstr>
      <vt:lpstr>Nachhaltigkeit in der Weinwirtschaft: THG: Einsparpotential alternativer Verpackungen</vt:lpstr>
      <vt:lpstr>Nachhaltigkeit in der Weinwirtschaft: CO2-Preis für Glasflaschen</vt:lpstr>
      <vt:lpstr>Nachhaltigkeit in der Weinwirtschaft: Riesling aus Bag-in-Box?</vt:lpstr>
      <vt:lpstr>Nachhaltigkeit in der Weinwirtschaft: DGE-Richtwerte zum Alkoholkonsum</vt:lpstr>
      <vt:lpstr>Nachhaltigkeit in der Weinwirtschaft: Bedeutung des Alkoholkonsums bei jungen Menschen</vt:lpstr>
      <vt:lpstr>Nachhaltigkeit in der Weinwirtschaft: Verschiedene Promillerechner</vt:lpstr>
      <vt:lpstr>Nachhaltigkeit in der Weinwirtschaft: Was tun bei Verdacht auf Alkoholvergiftung?</vt:lpstr>
      <vt:lpstr>Nachhaltigkeit in der Weinwirtschaft: Akzeptanz von Biowein</vt:lpstr>
      <vt:lpstr>Nachhaltigkeit in der Weinwirtschaft: Weinbau: Produktivität vs. Bodenerosion</vt:lpstr>
      <vt:lpstr>Nachhaltigkeit in der Weinwirtschaft: Verpackung: Korken</vt:lpstr>
      <vt:lpstr>Nachhaltigkeit in der Weinwirtschaft: Transport: Gewicht und Weinvolumen</vt:lpstr>
      <vt:lpstr>Nachhaltigkeit in der Weinwirtschaft: Transport: Gewicht und Weinvolumen</vt:lpstr>
      <vt:lpstr>Nachhaltigkeit in der Weinwirtschaft: Transport: Dieselverbrauch</vt:lpstr>
      <vt:lpstr>Nachhaltigkeit in der Weinwirtschaft: Transport: Dieselverbrauch</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Weintechnolog*in / Winzer*in</dc:title>
  <dc:creator>Microsoft Office User</dc:creator>
  <cp:lastModifiedBy>Michael Scharp</cp:lastModifiedBy>
  <cp:revision>27</cp:revision>
  <cp:lastPrinted>2023-09-26T02:07:44Z</cp:lastPrinted>
  <dcterms:created xsi:type="dcterms:W3CDTF">2021-10-18T14:46:33Z</dcterms:created>
  <dcterms:modified xsi:type="dcterms:W3CDTF">2023-09-26T02:07:52Z</dcterms:modified>
</cp:coreProperties>
</file>