
<file path=[Content_Types].xml><?xml version="1.0" encoding="utf-8"?>
<Types xmlns="http://schemas.openxmlformats.org/package/2006/content-types">
  <Default Extension="xml" ContentType="application/xml"/>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12192000" cy="6858000"/>
  <p:notesSz cx="7104063"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3">
          <p15:clr>
            <a:srgbClr val="A4A3A4"/>
          </p15:clr>
        </p15:guide>
        <p15:guide id="2" pos="3840">
          <p15:clr>
            <a:srgbClr val="A4A3A4"/>
          </p15:clr>
        </p15:guide>
      </p15:sldGuideLst>
    </p:ext>
    <p:ext uri="{2D200454-40CA-4A62-9FC3-DE9A4176ACB9}">
      <p15:notesGuideLst xmlns:p15="http://schemas.microsoft.com/office/powerpoint/2012/main">
        <p15:guide id="1" orient="horz" pos="3223" userDrawn="1">
          <p15:clr>
            <a:srgbClr val="A4A3A4"/>
          </p15:clr>
        </p15:guide>
        <p15:guide id="2" pos="2237" userDrawn="1">
          <p15:clr>
            <a:srgbClr val="A4A3A4"/>
          </p15:clr>
        </p15:guide>
      </p15:notes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8" roundtripDataSignature="AMtx7mgYsped6/BBJN1y3E7Sx+sIArnl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EF15D4-6F22-42D0-92A8-892442F6C735}">
  <a:tblStyle styleId="{D5EF15D4-6F22-42D0-92A8-892442F6C735}" styleName="Table_0">
    <a:wholeTbl>
      <a:tcTxStyle b="off" i="off">
        <a:font>
          <a:latin typeface="Arial"/>
          <a:ea typeface="Arial"/>
          <a:cs typeface="Arial"/>
        </a:font>
        <a:schemeClr val="dk1"/>
      </a:tcTxStyle>
      <a:tcStyle>
        <a:tcBdr>
          <a:left>
            <a:ln w="12700" cap="flat" cmpd="sng">
              <a:solidFill>
                <a:schemeClr val="accent5"/>
              </a:solidFill>
              <a:prstDash val="solid"/>
              <a:round/>
              <a:headEnd type="none" w="sm" len="sm"/>
              <a:tailEnd type="none" w="sm" len="sm"/>
            </a:ln>
          </a:left>
          <a:right>
            <a:ln w="12700" cap="flat" cmpd="sng">
              <a:solidFill>
                <a:schemeClr val="accent5"/>
              </a:solidFill>
              <a:prstDash val="solid"/>
              <a:round/>
              <a:headEnd type="none" w="sm" len="sm"/>
              <a:tailEnd type="none" w="sm" len="sm"/>
            </a:ln>
          </a:right>
          <a:top>
            <a:ln w="12700" cap="flat" cmpd="sng">
              <a:solidFill>
                <a:schemeClr val="accent5"/>
              </a:solidFill>
              <a:prstDash val="solid"/>
              <a:round/>
              <a:headEnd type="none" w="sm" len="sm"/>
              <a:tailEnd type="none" w="sm" len="sm"/>
            </a:ln>
          </a:top>
          <a:bottom>
            <a:ln w="12700" cap="flat" cmpd="sng">
              <a:solidFill>
                <a:schemeClr val="accent5"/>
              </a:solidFill>
              <a:prstDash val="solid"/>
              <a:round/>
              <a:headEnd type="none" w="sm" len="sm"/>
              <a:tailEnd type="none" w="sm" len="sm"/>
            </a:ln>
          </a:bottom>
          <a:insideH>
            <a:ln w="12700" cap="flat" cmpd="sng">
              <a:solidFill>
                <a:schemeClr val="accent5"/>
              </a:solidFill>
              <a:prstDash val="solid"/>
              <a:round/>
              <a:headEnd type="none" w="sm" len="sm"/>
              <a:tailEnd type="none" w="sm" len="sm"/>
            </a:ln>
          </a:insideH>
          <a:insideV>
            <a:ln w="12700" cap="flat" cmpd="sng">
              <a:solidFill>
                <a:schemeClr val="accent5"/>
              </a:solidFill>
              <a:prstDash val="solid"/>
              <a:round/>
              <a:headEnd type="none" w="sm" len="sm"/>
              <a:tailEnd type="none" w="sm" len="sm"/>
            </a:ln>
          </a:insideV>
        </a:tcBdr>
        <a:fill>
          <a:solidFill>
            <a:srgbClr val="E9F0F1"/>
          </a:solidFill>
        </a:fill>
      </a:tcStyle>
    </a:wholeTbl>
    <a:band1H>
      <a:tcTxStyle/>
      <a:tcStyle>
        <a:tcBdr/>
        <a:fill>
          <a:solidFill>
            <a:srgbClr val="D0DFE3"/>
          </a:solidFill>
        </a:fill>
      </a:tcStyle>
    </a:band1H>
    <a:band2H>
      <a:tcTxStyle/>
      <a:tcStyle>
        <a:tcBdr/>
      </a:tcStyle>
    </a:band2H>
    <a:band1V>
      <a:tcTxStyle/>
      <a:tcStyle>
        <a:tcBdr/>
        <a:fill>
          <a:solidFill>
            <a:srgbClr val="D0DFE3"/>
          </a:solidFill>
        </a:fill>
      </a:tcStyle>
    </a:band1V>
    <a:band2V>
      <a:tcTxStyle/>
      <a:tcStyle>
        <a:tcBdr/>
      </a:tcStyle>
    </a:band2V>
    <a:lastCol>
      <a:tcTxStyle b="on" i="off"/>
      <a:tcStyle>
        <a:tcBdr/>
      </a:tcStyle>
    </a:lastCol>
    <a:firstCol>
      <a:tcTxStyle b="on" i="off"/>
      <a:tcStyle>
        <a:tcBdr/>
      </a:tcStyle>
    </a:firstCol>
    <a:lastRow>
      <a:tcTxStyle b="on" i="off"/>
      <a:tcStyle>
        <a:tcBdr>
          <a:top>
            <a:ln w="25400" cap="flat" cmpd="sng">
              <a:solidFill>
                <a:schemeClr val="accent5"/>
              </a:solidFill>
              <a:prstDash val="solid"/>
              <a:round/>
              <a:headEnd type="none" w="sm" len="sm"/>
              <a:tailEnd type="none" w="sm" len="sm"/>
            </a:ln>
          </a:top>
        </a:tcBdr>
        <a:fill>
          <a:solidFill>
            <a:srgbClr val="E9F0F1"/>
          </a:solidFill>
        </a:fill>
      </a:tcStyle>
    </a:lastRow>
    <a:seCell>
      <a:tcTxStyle/>
      <a:tcStyle>
        <a:tcBdr/>
      </a:tcStyle>
    </a:seCell>
    <a:swCell>
      <a:tcTxStyle/>
      <a:tcStyle>
        <a:tcBdr/>
      </a:tcStyle>
    </a:swCell>
    <a:firstRow>
      <a:tcTxStyle b="on" i="off"/>
      <a:tcStyle>
        <a:tcBdr/>
        <a:fill>
          <a:solidFill>
            <a:srgbClr val="E9F0F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58"/>
    <p:restoredTop sz="46880" autoAdjust="0"/>
  </p:normalViewPr>
  <p:slideViewPr>
    <p:cSldViewPr snapToGrid="0">
      <p:cViewPr varScale="1">
        <p:scale>
          <a:sx n="97" d="100"/>
          <a:sy n="97" d="100"/>
        </p:scale>
        <p:origin x="2320" y="200"/>
      </p:cViewPr>
      <p:guideLst>
        <p:guide orient="horz" pos="2183"/>
        <p:guide pos="3840"/>
      </p:guideLst>
    </p:cSldViewPr>
  </p:slideViewPr>
  <p:notesTextViewPr>
    <p:cViewPr>
      <p:scale>
        <a:sx n="1" d="1"/>
        <a:sy n="1" d="1"/>
      </p:scale>
      <p:origin x="0" y="0"/>
    </p:cViewPr>
  </p:notesTextViewPr>
  <p:sorterViewPr>
    <p:cViewPr>
      <p:scale>
        <a:sx n="200" d="100"/>
        <a:sy n="200" d="100"/>
      </p:scale>
      <p:origin x="0" y="0"/>
    </p:cViewPr>
  </p:sorterViewPr>
  <p:notesViewPr>
    <p:cSldViewPr snapToGrid="0" showGuides="1">
      <p:cViewPr varScale="1">
        <p:scale>
          <a:sx n="83" d="100"/>
          <a:sy n="83" d="100"/>
        </p:scale>
        <p:origin x="4176" y="72"/>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8" Type="http://customschemas.google.com/relationships/presentationmetadata" Target="metadata"/><Relationship Id="rId19" Type="http://schemas.openxmlformats.org/officeDocument/2006/relationships/presProps" Target="presProps.xml"/><Relationship Id="rId20" Type="http://schemas.openxmlformats.org/officeDocument/2006/relationships/viewProps" Target="viewProps.xml"/><Relationship Id="rId21"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22" Type="http://schemas.openxmlformats.org/officeDocument/2006/relationships/tableStyles" Target="tableStyles.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3"/>
            <a:ext cx="3078428" cy="513509"/>
          </a:xfrm>
          <a:prstGeom prst="rect">
            <a:avLst/>
          </a:prstGeom>
          <a:noFill/>
          <a:ln>
            <a:noFill/>
          </a:ln>
        </p:spPr>
        <p:txBody>
          <a:bodyPr spcFirstLastPara="1" wrap="square" lIns="94825" tIns="47400" rIns="94825" bIns="474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4023991" y="3"/>
            <a:ext cx="3078428" cy="513509"/>
          </a:xfrm>
          <a:prstGeom prst="rect">
            <a:avLst/>
          </a:prstGeom>
          <a:noFill/>
          <a:ln>
            <a:noFill/>
          </a:ln>
        </p:spPr>
        <p:txBody>
          <a:bodyPr spcFirstLastPara="1" wrap="square" lIns="94825" tIns="47400" rIns="94825" bIns="474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79425" y="1277938"/>
            <a:ext cx="6145213"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10407" y="4925407"/>
            <a:ext cx="5683250" cy="4606660"/>
          </a:xfrm>
          <a:prstGeom prst="rect">
            <a:avLst/>
          </a:prstGeom>
          <a:noFill/>
          <a:ln>
            <a:noFill/>
          </a:ln>
        </p:spPr>
        <p:txBody>
          <a:bodyPr spcFirstLastPara="1" wrap="square" lIns="94825" tIns="47400" rIns="94825" bIns="474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721107"/>
            <a:ext cx="3078428" cy="513506"/>
          </a:xfrm>
          <a:prstGeom prst="rect">
            <a:avLst/>
          </a:prstGeom>
          <a:noFill/>
          <a:ln>
            <a:noFill/>
          </a:ln>
        </p:spPr>
        <p:txBody>
          <a:bodyPr spcFirstLastPara="1" wrap="square" lIns="94825" tIns="47400" rIns="94825" bIns="474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9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38:notes"/>
          <p:cNvSpPr>
            <a:spLocks noGrp="1" noRot="1" noChangeAspect="1"/>
          </p:cNvSpPr>
          <p:nvPr>
            <p:ph type="sldImg" idx="2"/>
          </p:nvPr>
        </p:nvSpPr>
        <p:spPr>
          <a:xfrm>
            <a:off x="217488" y="252413"/>
            <a:ext cx="6654800" cy="37433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 name="Google Shape;68;p38:notes"/>
          <p:cNvSpPr txBox="1">
            <a:spLocks noGrp="1"/>
          </p:cNvSpPr>
          <p:nvPr>
            <p:ph type="body" idx="1"/>
          </p:nvPr>
        </p:nvSpPr>
        <p:spPr>
          <a:xfrm>
            <a:off x="217488" y="3995738"/>
            <a:ext cx="6654800" cy="5536329"/>
          </a:xfrm>
          <a:prstGeom prst="rect">
            <a:avLst/>
          </a:prstGeom>
          <a:noFill/>
          <a:ln>
            <a:noFill/>
          </a:ln>
        </p:spPr>
        <p:txBody>
          <a:bodyPr spcFirstLastPara="1" wrap="square" lIns="94825" tIns="47400" rIns="94825" bIns="47400" anchor="t" anchorCtr="0">
            <a:noAutofit/>
          </a:bodyPr>
          <a:lstStyle/>
          <a:p>
            <a:pPr marL="171450" lvl="0" indent="-171450" algn="l" rtl="0">
              <a:lnSpc>
                <a:spcPct val="100000"/>
              </a:lnSpc>
              <a:spcBef>
                <a:spcPts val="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Ziel des Projektes ist die Gründung einer </a:t>
            </a:r>
            <a:r>
              <a:rPr lang="de-DE" sz="1100" b="0" i="1" u="none" strike="noStrike" cap="none" dirty="0">
                <a:solidFill>
                  <a:schemeClr val="dk1"/>
                </a:solidFill>
                <a:latin typeface="Calibri"/>
                <a:ea typeface="Calibri"/>
                <a:cs typeface="Calibri"/>
                <a:sym typeface="Calibri"/>
              </a:rPr>
              <a:t>Projektagentur Berufliche Bildung für Nachhaltige Entwicklung (PA-BBNE) des Partnernetzwerkes Berufliche Bildung am IZT. </a:t>
            </a:r>
            <a:r>
              <a:rPr lang="de-DE" sz="1100" b="0" i="0" u="none" strike="noStrike" cap="none" dirty="0">
                <a:solidFill>
                  <a:schemeClr val="dk1"/>
                </a:solidFill>
                <a:latin typeface="Calibri"/>
                <a:ea typeface="Calibri"/>
                <a:cs typeface="Calibri"/>
                <a:sym typeface="Calibri"/>
              </a:rPr>
              <a:t>Für eine Vielzahl von Ausbildungsberufen erstellt die Projektagentur Begleitmaterialien zur </a:t>
            </a:r>
            <a:r>
              <a:rPr lang="de-DE" sz="1100" b="0" i="1" u="none" strike="noStrike" cap="none" dirty="0">
                <a:solidFill>
                  <a:schemeClr val="dk1"/>
                </a:solidFill>
                <a:latin typeface="Calibri"/>
                <a:ea typeface="Calibri"/>
                <a:cs typeface="Calibri"/>
                <a:sym typeface="Calibri"/>
              </a:rPr>
              <a:t>Beruflichen Bildung für Nachhaltige Entwicklung </a:t>
            </a:r>
            <a:r>
              <a:rPr lang="de-DE" sz="1100" b="0" i="0" u="none" strike="noStrike" cap="none" dirty="0">
                <a:solidFill>
                  <a:schemeClr val="dk1"/>
                </a:solidFill>
                <a:latin typeface="Calibri"/>
                <a:ea typeface="Calibri"/>
                <a:cs typeface="Calibri"/>
                <a:sym typeface="Calibri"/>
              </a:rPr>
              <a:t>(BBNE). Dabei werden alle für die Berufsausbildung relevanten Dimensionen der Nachhaltigkeit berücksichtigt. Diese Impulspapiere und Weiterbildungsmaterialien sollen Anregungen für mehr Nachhaltigkeit in der beruflichen Bildung geben.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Primäre Zielgruppen sind Lehrkräfte an Berufsschulen, sowie deren Berufsschüler*innen, aber auch Ausbildende und ihre Auszubildenden in Betrieben. Sekundäre Zielgruppen sind Umweltbildner*innen, Wissenschaftler*innen der Berufsbildung, </a:t>
            </a:r>
            <a:r>
              <a:rPr lang="de-DE" sz="1100" b="0" i="0" u="none" strike="noStrike" cap="none" dirty="0" err="1">
                <a:solidFill>
                  <a:schemeClr val="dk1"/>
                </a:solidFill>
                <a:latin typeface="Calibri"/>
                <a:ea typeface="Calibri"/>
                <a:cs typeface="Calibri"/>
                <a:sym typeface="Calibri"/>
              </a:rPr>
              <a:t>Pädagog</a:t>
            </a:r>
            <a:r>
              <a:rPr lang="de-DE" sz="1100" b="0" i="0" u="none" strike="noStrike" cap="none" dirty="0">
                <a:solidFill>
                  <a:schemeClr val="dk1"/>
                </a:solidFill>
                <a:latin typeface="Calibri"/>
                <a:ea typeface="Calibri"/>
                <a:cs typeface="Calibri"/>
                <a:sym typeface="Calibri"/>
              </a:rPr>
              <a:t>*innen sowie Institutionen der beruflichen Bildung.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Die Intention dieses Projektes ist es, kompakt und schnell den Zielgruppen Anregungen zum Thema “Nachhaltigkeit” durch eine integrative Darstellung der Nachhaltigkeitsthemen in der Bildung und der Ausbildung zu geben. Weiterhin wird durch einen sehr umfangreichen Materialpool der Stand des Wissens zu den Nachhaltigkeitszielen (SDG Sustainable Development Goals, Ziele für die nachhaltige Entwicklung) gegeben und so die Bildung gemäß SDG 4 “Hochwertige Bildung” unterstützt.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Im Mittelpunkt steht die neue Standardberufsbildposition "Umweltschutz und Nachhaltigkeit" unter der Annahme, dass diese auch zeitnah in allen Berufsbildern verankert wird. In dem Projekt wird herausgearbeitet, was "Nachhaltigkeit" aus wissenschaftlicher Perspektive für diese Position sowie </a:t>
            </a:r>
            <a:r>
              <a:rPr lang="de-DE" sz="1100" b="0" i="0" u="none" strike="noStrike" cap="none" dirty="0" err="1">
                <a:solidFill>
                  <a:schemeClr val="dk1"/>
                </a:solidFill>
                <a:latin typeface="Calibri"/>
                <a:ea typeface="Calibri"/>
                <a:cs typeface="Calibri"/>
                <a:sym typeface="Calibri"/>
              </a:rPr>
              <a:t>für</a:t>
            </a:r>
            <a:r>
              <a:rPr lang="de-DE" sz="1100" b="0" i="0" u="none" strike="noStrike" cap="none" dirty="0">
                <a:solidFill>
                  <a:schemeClr val="dk1"/>
                </a:solidFill>
                <a:latin typeface="Calibri"/>
                <a:ea typeface="Calibri"/>
                <a:cs typeface="Calibri"/>
                <a:sym typeface="Calibri"/>
              </a:rPr>
              <a:t> die berufsprofilgebenden Fertigkeiten, Kenntnisse und Fähigkeiten bedeutet. Im Kern sollen deshalb folgende drei Materialien je Berufsbild entwickelt werden: </a:t>
            </a:r>
            <a:endParaRPr sz="1100" dirty="0"/>
          </a:p>
          <a:p>
            <a:pPr marL="628650" lvl="1"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die tabellarische didaktische Einordnung (Didaktisches Impulspapier, IP), </a:t>
            </a:r>
            <a:endParaRPr sz="1100" dirty="0"/>
          </a:p>
          <a:p>
            <a:pPr marL="628650" lvl="1"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ein Dokument zur Weiterbildung für Lehrende und Unterrichtende zu den Nachhaltigkeitszielen mit dem Bezug auf die spezifische Berufsausbildung (Hintergrundmaterial, HGM) </a:t>
            </a:r>
            <a:endParaRPr sz="1100" dirty="0"/>
          </a:p>
          <a:p>
            <a:pPr marL="628650" lvl="1"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Ein Handout (FS) z. B. mit der Darstellung von Zielkonflikten oder weiteren Aufgabenstellungen. </a:t>
            </a:r>
            <a:endParaRPr sz="1100" dirty="0"/>
          </a:p>
          <a:p>
            <a:pPr marL="171450" lvl="0" indent="-171450" algn="l" rtl="0">
              <a:lnSpc>
                <a:spcPct val="100000"/>
              </a:lnSpc>
              <a:spcBef>
                <a:spcPts val="600"/>
              </a:spcBef>
              <a:spcAft>
                <a:spcPts val="0"/>
              </a:spcAft>
              <a:buSzPts val="1400"/>
              <a:buFont typeface="Arial"/>
              <a:buChar char="•"/>
            </a:pPr>
            <a:r>
              <a:rPr lang="de-DE" sz="1100" b="0" i="0" u="none" strike="noStrike" cap="none" dirty="0">
                <a:solidFill>
                  <a:schemeClr val="dk1"/>
                </a:solidFill>
                <a:latin typeface="Calibri"/>
                <a:ea typeface="Calibri"/>
                <a:cs typeface="Calibri"/>
                <a:sym typeface="Calibri"/>
              </a:rPr>
              <a:t>Die Materialien sollen Impulse und Orientierung geben, wie Nachhaltigkeit in die verschiedenen Berufsbilder integriert werden kann. Alle Materialien werden als Open Educational </a:t>
            </a:r>
            <a:r>
              <a:rPr lang="de-DE" sz="1100" b="0" i="0" u="none" strike="noStrike" cap="none" dirty="0" err="1">
                <a:solidFill>
                  <a:schemeClr val="dk1"/>
                </a:solidFill>
                <a:latin typeface="Calibri"/>
                <a:ea typeface="Calibri"/>
                <a:cs typeface="Calibri"/>
                <a:sym typeface="Calibri"/>
              </a:rPr>
              <a:t>Ressources</a:t>
            </a:r>
            <a:r>
              <a:rPr lang="de-DE" sz="1100" b="0" i="0" u="none" strike="noStrike" cap="none" dirty="0">
                <a:solidFill>
                  <a:schemeClr val="dk1"/>
                </a:solidFill>
                <a:latin typeface="Calibri"/>
                <a:ea typeface="Calibri"/>
                <a:cs typeface="Calibri"/>
                <a:sym typeface="Calibri"/>
              </a:rPr>
              <a:t> (OER-Materialien) im PDF-Format und als </a:t>
            </a:r>
            <a:r>
              <a:rPr lang="de-DE" sz="1100" b="0" i="0" u="none" strike="noStrike" cap="none" dirty="0" err="1">
                <a:solidFill>
                  <a:schemeClr val="dk1"/>
                </a:solidFill>
                <a:latin typeface="Calibri"/>
                <a:ea typeface="Calibri"/>
                <a:cs typeface="Calibri"/>
                <a:sym typeface="Calibri"/>
              </a:rPr>
              <a:t>Oce</a:t>
            </a:r>
            <a:r>
              <a:rPr lang="de-DE" sz="1100" b="0" i="0" u="none" strike="noStrike" cap="none" dirty="0">
                <a:solidFill>
                  <a:schemeClr val="dk1"/>
                </a:solidFill>
                <a:latin typeface="Calibri"/>
                <a:ea typeface="Calibri"/>
                <a:cs typeface="Calibri"/>
                <a:sym typeface="Calibri"/>
              </a:rPr>
              <a:t>-Dokumente (Word und PowerPoint) zur weiteren Verwendung veröffentlicht, d. h. sie können von den Nutzer*innen kopiert, ergänzt oder umstrukturiert werden. </a:t>
            </a:r>
            <a:endParaRPr sz="1100" dirty="0"/>
          </a:p>
        </p:txBody>
      </p:sp>
      <p:sp>
        <p:nvSpPr>
          <p:cNvPr id="69" name="Google Shape;69;p38: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18:notes"/>
          <p:cNvSpPr>
            <a:spLocks noGrp="1" noRot="1" noChangeAspect="1"/>
          </p:cNvSpPr>
          <p:nvPr>
            <p:ph type="sldImg" idx="2"/>
          </p:nvPr>
        </p:nvSpPr>
        <p:spPr>
          <a:xfrm>
            <a:off x="215900" y="252413"/>
            <a:ext cx="6656388" cy="37433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7" name="Google Shape;207;p18:notes"/>
          <p:cNvSpPr txBox="1">
            <a:spLocks noGrp="1"/>
          </p:cNvSpPr>
          <p:nvPr>
            <p:ph type="body" idx="1"/>
          </p:nvPr>
        </p:nvSpPr>
        <p:spPr>
          <a:xfrm>
            <a:off x="215900" y="3995738"/>
            <a:ext cx="6656388" cy="5919787"/>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200" b="1" dirty="0"/>
              <a:t>Beschreibung</a:t>
            </a:r>
            <a:endParaRPr dirty="0"/>
          </a:p>
          <a:p>
            <a:pPr marL="0" lvl="0" indent="0" algn="l" rtl="0">
              <a:lnSpc>
                <a:spcPct val="100000"/>
              </a:lnSpc>
              <a:spcBef>
                <a:spcPts val="0"/>
              </a:spcBef>
              <a:spcAft>
                <a:spcPts val="0"/>
              </a:spcAft>
              <a:buSzPts val="1400"/>
              <a:buNone/>
            </a:pPr>
            <a:r>
              <a:rPr lang="de-DE" sz="1200" b="0" dirty="0"/>
              <a:t>Bedeutung des Alkoholkonsums bei jungen Menschen: Die erste psychoaktive Substanz mit der junge Menschen in Verbindung kommen ist in der Regel Alkohol. Kontaktpersonen wie Familie oder das Vereinsleben haben Alkohol wie selbstverständlich in ihr Alltags- und Freizeitverhalten integriert – ein Glas Schnaps zur besseren Verdauung nach dem Essen, ein Glas Bier zur Entspannung zum Feierabend oder zum geselligen Zusammensein. Jugendliche sind mit vielschichtigen Anforderungen und Herausforderungen des Jugendalters konfrontiert: Wo stehe ich im Leben? Wie gehe ich mit meinem Sexualverlangen um? Wo fühle ich mich geborgen? Die Peer Group rückt in den Mittelpunkt und damit nicht selten der soziale Druck mitzutrinken. </a:t>
            </a:r>
            <a:br>
              <a:rPr lang="de-DE" sz="1200" b="0" dirty="0"/>
            </a:br>
            <a:r>
              <a:rPr lang="de-DE" sz="1200" b="0" dirty="0"/>
              <a:t>Der Einstieg in jungen Jahren erhöht die Wahrscheinlichkeit für Alkoholmissbrauch im Erwachsenenalter bis hin zur Abhängigkeit. Dies wiederum stellt einen wesentlichen Risikofaktor für Adipositas, Krebserkrankungen und Herz-Kreislauf-Erkrankungen dar.</a:t>
            </a:r>
            <a:endParaRPr sz="1200" b="0" dirty="0"/>
          </a:p>
          <a:p>
            <a:pPr marL="0" lvl="0" indent="0" algn="l" rtl="0">
              <a:lnSpc>
                <a:spcPct val="100000"/>
              </a:lnSpc>
              <a:spcBef>
                <a:spcPts val="0"/>
              </a:spcBef>
              <a:spcAft>
                <a:spcPts val="0"/>
              </a:spcAft>
              <a:buSzPts val="1400"/>
              <a:buNone/>
            </a:pPr>
            <a:r>
              <a:rPr lang="de-DE" sz="1200" b="0" dirty="0"/>
              <a:t>Destillateur*innen haben täglich mit Alkohol zu tun. Die Vermarktung, besonders auch das Durchführen von Verkostungen, stellt einen wichtigen Teil Ihrer Arbeit dar. Sie sollten daher im Sinne des dritten Nachhaltigkeitsziels für das Thema Alkoholkonsum sensibilisiert sein:    </a:t>
            </a:r>
            <a:endParaRPr dirty="0"/>
          </a:p>
          <a:p>
            <a:pPr marL="0" lvl="0" indent="0" algn="l" rtl="0">
              <a:lnSpc>
                <a:spcPct val="100000"/>
              </a:lnSpc>
              <a:spcBef>
                <a:spcPts val="0"/>
              </a:spcBef>
              <a:spcAft>
                <a:spcPts val="0"/>
              </a:spcAft>
              <a:buSzPts val="1400"/>
              <a:buNone/>
            </a:pPr>
            <a:r>
              <a:rPr lang="de-DE" sz="1200" b="0" dirty="0"/>
              <a:t>„SDG 3.5. Die Prävention und Behandlung des Substanzmissbrauchs, namentlich des Suchtstoffmissbrauchs und des schädlichen Gebrauchs von Alkohol, verstärken.“</a:t>
            </a:r>
            <a:endParaRPr sz="1200" b="0" dirty="0"/>
          </a:p>
          <a:p>
            <a:pPr marL="0" lvl="0" indent="0" algn="l" rtl="0">
              <a:lnSpc>
                <a:spcPct val="100000"/>
              </a:lnSpc>
              <a:spcBef>
                <a:spcPts val="0"/>
              </a:spcBef>
              <a:spcAft>
                <a:spcPts val="0"/>
              </a:spcAft>
              <a:buSzPts val="1400"/>
              <a:buNone/>
            </a:pPr>
            <a:endParaRPr sz="1200" b="0" dirty="0"/>
          </a:p>
          <a:p>
            <a:pPr marL="0" lvl="0" indent="0" algn="l" rtl="0">
              <a:lnSpc>
                <a:spcPct val="100000"/>
              </a:lnSpc>
              <a:spcBef>
                <a:spcPts val="0"/>
              </a:spcBef>
              <a:spcAft>
                <a:spcPts val="0"/>
              </a:spcAft>
              <a:buSzPts val="1400"/>
              <a:buNone/>
            </a:pPr>
            <a:r>
              <a:rPr lang="de-DE" sz="1200" b="1" dirty="0"/>
              <a:t>Aufgaben</a:t>
            </a:r>
            <a:endParaRPr dirty="0"/>
          </a:p>
          <a:p>
            <a:pPr marL="171450" lvl="0" indent="-171450" algn="l" rtl="0">
              <a:lnSpc>
                <a:spcPct val="100000"/>
              </a:lnSpc>
              <a:spcBef>
                <a:spcPts val="0"/>
              </a:spcBef>
              <a:spcAft>
                <a:spcPts val="0"/>
              </a:spcAft>
              <a:buSzPts val="1400"/>
              <a:buFont typeface="Arial"/>
              <a:buChar char="•"/>
            </a:pPr>
            <a:r>
              <a:rPr lang="de-DE" sz="1200" b="0" dirty="0"/>
              <a:t>Setzen Sie sich mit Promillerechnern auseinander. Spielen Sie verschiedene Szenarien durch. </a:t>
            </a:r>
            <a:endParaRPr dirty="0"/>
          </a:p>
          <a:p>
            <a:pPr marL="171450" lvl="0" indent="-171450" algn="l" rtl="0">
              <a:lnSpc>
                <a:spcPct val="100000"/>
              </a:lnSpc>
              <a:spcBef>
                <a:spcPts val="0"/>
              </a:spcBef>
              <a:spcAft>
                <a:spcPts val="0"/>
              </a:spcAft>
              <a:buSzPts val="1400"/>
              <a:buFont typeface="Arial"/>
              <a:buChar char="•"/>
            </a:pPr>
            <a:r>
              <a:rPr lang="de-DE" sz="1200" b="0" dirty="0"/>
              <a:t>Stellen Sie Ihrer Klasse verschiedene Promillerechner und ihre Funktionen vor.</a:t>
            </a:r>
            <a:endParaRPr dirty="0"/>
          </a:p>
          <a:p>
            <a:pPr marL="0" lvl="0" indent="0" algn="l" rtl="0">
              <a:lnSpc>
                <a:spcPct val="100000"/>
              </a:lnSpc>
              <a:spcBef>
                <a:spcPts val="0"/>
              </a:spcBef>
              <a:spcAft>
                <a:spcPts val="0"/>
              </a:spcAft>
              <a:buSzPts val="1400"/>
              <a:buNone/>
            </a:pPr>
            <a:endParaRPr sz="1200" b="0" dirty="0"/>
          </a:p>
          <a:p>
            <a:pPr marL="0" lvl="0" indent="0" algn="l" rtl="0">
              <a:lnSpc>
                <a:spcPct val="100000"/>
              </a:lnSpc>
              <a:spcBef>
                <a:spcPts val="0"/>
              </a:spcBef>
              <a:spcAft>
                <a:spcPts val="0"/>
              </a:spcAft>
              <a:buSzPts val="1400"/>
              <a:buNone/>
            </a:pPr>
            <a:r>
              <a:rPr lang="de-DE" sz="1200" b="1" dirty="0"/>
              <a:t>Quellen</a:t>
            </a:r>
            <a:r>
              <a:rPr lang="de-DE" sz="1200" b="0" dirty="0"/>
              <a:t> </a:t>
            </a:r>
            <a:endParaRPr dirty="0"/>
          </a:p>
          <a:p>
            <a:pPr marL="171450" lvl="0" indent="-171450" algn="l" rtl="0">
              <a:lnSpc>
                <a:spcPct val="100000"/>
              </a:lnSpc>
              <a:spcBef>
                <a:spcPts val="0"/>
              </a:spcBef>
              <a:spcAft>
                <a:spcPts val="0"/>
              </a:spcAft>
              <a:buSzPts val="1400"/>
              <a:buFont typeface="Arial"/>
              <a:buChar char="•"/>
            </a:pPr>
            <a:r>
              <a:rPr lang="de-DE" sz="1200" b="0" dirty="0"/>
              <a:t>Bundeszentrale für gesundheitliche Aufklärung (</a:t>
            </a:r>
            <a:r>
              <a:rPr lang="de-DE" sz="1200" b="0" dirty="0" err="1"/>
              <a:t>BZgA</a:t>
            </a:r>
            <a:r>
              <a:rPr lang="de-DE" sz="1200" b="0" dirty="0"/>
              <a:t>) </a:t>
            </a:r>
            <a:r>
              <a:rPr lang="de-DE" sz="1200" b="0" dirty="0" err="1"/>
              <a:t>oJ</a:t>
            </a:r>
            <a:r>
              <a:rPr lang="de-DE" sz="1200" b="0" dirty="0"/>
              <a:t>, Promillerechner. Online: https://</a:t>
            </a:r>
            <a:r>
              <a:rPr lang="de-DE" sz="1200" b="0" dirty="0" err="1"/>
              <a:t>www.kenn</a:t>
            </a:r>
            <a:r>
              <a:rPr lang="de-DE" sz="1200" b="0" dirty="0"/>
              <a:t>-dein-</a:t>
            </a:r>
            <a:r>
              <a:rPr lang="de-DE" sz="1200" b="0" dirty="0" err="1"/>
              <a:t>limit.de</a:t>
            </a:r>
            <a:r>
              <a:rPr lang="de-DE" sz="1200" b="0" dirty="0"/>
              <a:t>/alkohol-tests/</a:t>
            </a:r>
            <a:r>
              <a:rPr lang="de-DE" sz="1200" b="0" dirty="0" err="1"/>
              <a:t>promillerechner</a:t>
            </a:r>
            <a:r>
              <a:rPr lang="de-DE" sz="1200" b="0" dirty="0"/>
              <a:t>/</a:t>
            </a:r>
            <a:endParaRPr dirty="0"/>
          </a:p>
          <a:p>
            <a:pPr marL="171450" lvl="0" indent="-171450" algn="l" rtl="0">
              <a:lnSpc>
                <a:spcPct val="100000"/>
              </a:lnSpc>
              <a:spcBef>
                <a:spcPts val="0"/>
              </a:spcBef>
              <a:spcAft>
                <a:spcPts val="0"/>
              </a:spcAft>
              <a:buSzPts val="1400"/>
              <a:buFont typeface="Arial"/>
              <a:buChar char="•"/>
            </a:pPr>
            <a:r>
              <a:rPr lang="de-DE" sz="1200" b="0" dirty="0" err="1"/>
              <a:t>beratung.help</a:t>
            </a:r>
            <a:r>
              <a:rPr lang="de-DE" sz="1200" b="0" dirty="0"/>
              <a:t> 2017, Promillerechner - Alkoholrechner. Online: https://</a:t>
            </a:r>
            <a:r>
              <a:rPr lang="de-DE" sz="1200" b="0" dirty="0" err="1"/>
              <a:t>www.beratung.help</a:t>
            </a:r>
            <a:r>
              <a:rPr lang="de-DE" sz="1200" b="0" dirty="0"/>
              <a:t>/a/</a:t>
            </a:r>
            <a:r>
              <a:rPr lang="de-DE" sz="1200" b="0" dirty="0" err="1"/>
              <a:t>promillerechner</a:t>
            </a:r>
            <a:endParaRPr sz="1200" b="0" dirty="0"/>
          </a:p>
          <a:p>
            <a:pPr marL="0" lvl="0" indent="0" algn="l" rtl="0">
              <a:lnSpc>
                <a:spcPct val="100000"/>
              </a:lnSpc>
              <a:spcBef>
                <a:spcPts val="0"/>
              </a:spcBef>
              <a:spcAft>
                <a:spcPts val="0"/>
              </a:spcAft>
              <a:buSzPts val="1400"/>
              <a:buNone/>
            </a:pPr>
            <a:endParaRPr sz="1200" b="0" dirty="0"/>
          </a:p>
          <a:p>
            <a:pPr marL="0" lvl="0" indent="0" algn="l" rtl="0">
              <a:lnSpc>
                <a:spcPct val="100000"/>
              </a:lnSpc>
              <a:spcBef>
                <a:spcPts val="0"/>
              </a:spcBef>
              <a:spcAft>
                <a:spcPts val="0"/>
              </a:spcAft>
              <a:buSzPts val="1400"/>
              <a:buNone/>
            </a:pPr>
            <a:r>
              <a:rPr lang="de-DE" sz="1200" b="1" dirty="0"/>
              <a:t>Bildquelle</a:t>
            </a:r>
            <a:endParaRPr dirty="0"/>
          </a:p>
          <a:p>
            <a:pPr marL="171450" lvl="0" indent="-171450" algn="l" rtl="0">
              <a:lnSpc>
                <a:spcPct val="100000"/>
              </a:lnSpc>
              <a:spcBef>
                <a:spcPts val="0"/>
              </a:spcBef>
              <a:spcAft>
                <a:spcPts val="0"/>
              </a:spcAft>
              <a:buSzPts val="1400"/>
              <a:buFont typeface="Arial"/>
              <a:buChar char="•"/>
            </a:pPr>
            <a:r>
              <a:rPr lang="de-DE" sz="1200" b="0" dirty="0" err="1"/>
              <a:t>OpenClipart-Vectors</a:t>
            </a:r>
            <a:r>
              <a:rPr lang="de-DE" sz="1200" b="0" dirty="0"/>
              <a:t>, </a:t>
            </a:r>
            <a:r>
              <a:rPr lang="de-DE" sz="1200" b="0" dirty="0" err="1"/>
              <a:t>Pixabay</a:t>
            </a:r>
            <a:endParaRPr sz="1200" dirty="0"/>
          </a:p>
        </p:txBody>
      </p:sp>
      <p:sp>
        <p:nvSpPr>
          <p:cNvPr id="208" name="Google Shape;208;p18: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10</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1:notes"/>
          <p:cNvSpPr>
            <a:spLocks noGrp="1" noRot="1" noChangeAspect="1"/>
          </p:cNvSpPr>
          <p:nvPr>
            <p:ph type="sldImg" idx="2"/>
          </p:nvPr>
        </p:nvSpPr>
        <p:spPr>
          <a:xfrm>
            <a:off x="215900" y="252413"/>
            <a:ext cx="6654800" cy="37433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0" name="Google Shape;240;p21:notes"/>
          <p:cNvSpPr txBox="1">
            <a:spLocks noGrp="1"/>
          </p:cNvSpPr>
          <p:nvPr>
            <p:ph type="body" idx="1"/>
          </p:nvPr>
        </p:nvSpPr>
        <p:spPr>
          <a:xfrm>
            <a:off x="215900" y="3995738"/>
            <a:ext cx="6654800" cy="5725369"/>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200" b="1" dirty="0"/>
              <a:t>Beschreibung</a:t>
            </a:r>
            <a:endParaRPr dirty="0"/>
          </a:p>
          <a:p>
            <a:pPr marL="0" lvl="0" indent="0" algn="l" rtl="0">
              <a:lnSpc>
                <a:spcPct val="100000"/>
              </a:lnSpc>
              <a:spcBef>
                <a:spcPts val="0"/>
              </a:spcBef>
              <a:spcAft>
                <a:spcPts val="0"/>
              </a:spcAft>
              <a:buSzPts val="1400"/>
              <a:buNone/>
            </a:pPr>
            <a:r>
              <a:rPr lang="de-DE" sz="1200" b="0" dirty="0"/>
              <a:t>Bedeutung des Alkoholkonsums bei jungen Menschen: Die erste psychoaktive Substanz mit der junge Menschen in Verbindung kommen ist in der Regel Alkohol. Kontaktpersonen wie Familie oder das Vereinsleben haben Alkohol wie selbstverständlich in ihr Alltags- und Freizeitverhalten integriert – ein Glas Schnaps zur besseren Verdauung nach dem Essen, ein Glas Bier zur Entspannung zum Feierabend oder zum geselligen Zusammensein. Jugendliche sind mit vielschichtigen Anforderungen und Herausforderungen des Jugendalters konfrontiert: Wo stehe ich im Leben? Wie gehe ich mit meinem Sexualverlangen um? Wo fühle ich mich geborgen? Die Peer Group rückt in den Mittelpunkt und damit nicht selten der soziale Druck mitzutrinken. Der Einstieg in jungen Jahren erhöht die Wahrscheinlichkeit für Alkoholmissbrauch im Erwachsenenalter bis hin zur Abhängigkeit. Dies wiederum stellt einen wesentlichen Risikofaktor für Adipositas, Krebserkrankungen und Herz-Kreislauf-Erkrankungen dar.</a:t>
            </a:r>
            <a:endParaRPr dirty="0"/>
          </a:p>
          <a:p>
            <a:pPr marL="0" lvl="0" indent="0" algn="l" rtl="0">
              <a:lnSpc>
                <a:spcPct val="100000"/>
              </a:lnSpc>
              <a:spcBef>
                <a:spcPts val="0"/>
              </a:spcBef>
              <a:spcAft>
                <a:spcPts val="0"/>
              </a:spcAft>
              <a:buSzPts val="1400"/>
              <a:buNone/>
            </a:pPr>
            <a:endParaRPr sz="1200" b="0" dirty="0"/>
          </a:p>
          <a:p>
            <a:pPr marL="0" lvl="0" indent="0" algn="l" rtl="0">
              <a:lnSpc>
                <a:spcPct val="100000"/>
              </a:lnSpc>
              <a:spcBef>
                <a:spcPts val="0"/>
              </a:spcBef>
              <a:spcAft>
                <a:spcPts val="0"/>
              </a:spcAft>
              <a:buSzPts val="1400"/>
              <a:buNone/>
            </a:pPr>
            <a:r>
              <a:rPr lang="de-DE" sz="1200" b="0" dirty="0"/>
              <a:t>Destillateur*innen haben täglich mit Alkohol zu tun. Die Vermarktung, besonders auch das Durchführen von Verkostungen, stellt einen wichtigen Teil Ihrer Arbeit dar. Sie sollten daher im Sinne des dritten Nachhaltigkeitsziels für das Thema Alkoholkonsum sensibilisiert sein:    </a:t>
            </a:r>
            <a:endParaRPr dirty="0"/>
          </a:p>
          <a:p>
            <a:pPr marL="0" lvl="0" indent="0" algn="l" rtl="0">
              <a:lnSpc>
                <a:spcPct val="100000"/>
              </a:lnSpc>
              <a:spcBef>
                <a:spcPts val="0"/>
              </a:spcBef>
              <a:spcAft>
                <a:spcPts val="0"/>
              </a:spcAft>
              <a:buSzPts val="1400"/>
              <a:buNone/>
            </a:pPr>
            <a:r>
              <a:rPr lang="de-DE" sz="1200" b="0" dirty="0"/>
              <a:t>„SDG 3.5. Die Prävention und Behandlung des Substanzmissbrauchs, namentlich des Suchtstoffmissbrauchs und des schädlichen Gebrauchs von Alkohol, verstärken.“</a:t>
            </a:r>
            <a:endParaRPr dirty="0"/>
          </a:p>
          <a:p>
            <a:pPr marL="0" lvl="0" indent="0" algn="l" rtl="0">
              <a:lnSpc>
                <a:spcPct val="100000"/>
              </a:lnSpc>
              <a:spcBef>
                <a:spcPts val="0"/>
              </a:spcBef>
              <a:spcAft>
                <a:spcPts val="0"/>
              </a:spcAft>
              <a:buSzPts val="1400"/>
              <a:buNone/>
            </a:pPr>
            <a:r>
              <a:rPr lang="de-DE" sz="1200" b="0" dirty="0"/>
              <a:t> </a:t>
            </a:r>
            <a:endParaRPr sz="1200" b="0" dirty="0"/>
          </a:p>
          <a:p>
            <a:pPr marL="0" lvl="0" indent="0" algn="l" rtl="0">
              <a:lnSpc>
                <a:spcPct val="100000"/>
              </a:lnSpc>
              <a:spcBef>
                <a:spcPts val="0"/>
              </a:spcBef>
              <a:spcAft>
                <a:spcPts val="0"/>
              </a:spcAft>
              <a:buSzPts val="1400"/>
              <a:buNone/>
            </a:pPr>
            <a:r>
              <a:rPr lang="de-DE" sz="1200" b="1" dirty="0"/>
              <a:t>Aufgaben</a:t>
            </a:r>
            <a:endParaRPr dirty="0"/>
          </a:p>
          <a:p>
            <a:pPr marL="171450" lvl="0" indent="-171450" algn="l" rtl="0">
              <a:lnSpc>
                <a:spcPct val="100000"/>
              </a:lnSpc>
              <a:spcBef>
                <a:spcPts val="0"/>
              </a:spcBef>
              <a:spcAft>
                <a:spcPts val="0"/>
              </a:spcAft>
              <a:buSzPts val="1400"/>
              <a:buFont typeface="Arial"/>
              <a:buChar char="•"/>
            </a:pPr>
            <a:r>
              <a:rPr lang="de-DE" sz="1200" b="0" dirty="0"/>
              <a:t>Setzen Sie sich mit Promillerechnern auseinander. Spielen Sie verschiedene Szenarien durch. </a:t>
            </a:r>
            <a:endParaRPr dirty="0"/>
          </a:p>
          <a:p>
            <a:pPr marL="171450" lvl="0" indent="-171450" algn="l" rtl="0">
              <a:lnSpc>
                <a:spcPct val="100000"/>
              </a:lnSpc>
              <a:spcBef>
                <a:spcPts val="0"/>
              </a:spcBef>
              <a:spcAft>
                <a:spcPts val="0"/>
              </a:spcAft>
              <a:buSzPts val="1400"/>
              <a:buFont typeface="Arial"/>
              <a:buChar char="•"/>
            </a:pPr>
            <a:r>
              <a:rPr lang="de-DE" sz="1200" b="0" dirty="0"/>
              <a:t>Stellen Sie Ihrer Klasse verschiedene Promillerechner und ihre Funktionen vor.</a:t>
            </a:r>
          </a:p>
          <a:p>
            <a:pPr marL="171450" lvl="0" indent="-171450">
              <a:buFont typeface="Arial"/>
              <a:buChar char="•"/>
            </a:pPr>
            <a:r>
              <a:rPr lang="de-DE" dirty="0"/>
              <a:t>Was tun bei Verdacht auf Alkoholvergiftung?</a:t>
            </a:r>
            <a:endParaRPr sz="1200" b="0" dirty="0"/>
          </a:p>
          <a:p>
            <a:pPr marL="0" lvl="0" indent="0" algn="l" rtl="0">
              <a:lnSpc>
                <a:spcPct val="100000"/>
              </a:lnSpc>
              <a:spcBef>
                <a:spcPts val="0"/>
              </a:spcBef>
              <a:spcAft>
                <a:spcPts val="0"/>
              </a:spcAft>
              <a:buSzPts val="1400"/>
              <a:buNone/>
            </a:pPr>
            <a:r>
              <a:rPr lang="de-DE" sz="1200" b="1" dirty="0"/>
              <a:t>Quellen</a:t>
            </a:r>
            <a:r>
              <a:rPr lang="de-DE" sz="1200" b="0" dirty="0"/>
              <a:t> </a:t>
            </a:r>
            <a:endParaRPr dirty="0"/>
          </a:p>
          <a:p>
            <a:pPr marL="171450" lvl="0" indent="-171450" algn="l" rtl="0">
              <a:lnSpc>
                <a:spcPct val="100000"/>
              </a:lnSpc>
              <a:spcBef>
                <a:spcPts val="0"/>
              </a:spcBef>
              <a:spcAft>
                <a:spcPts val="0"/>
              </a:spcAft>
              <a:buSzPts val="1400"/>
              <a:buFont typeface="Arial"/>
              <a:buChar char="•"/>
            </a:pPr>
            <a:r>
              <a:rPr lang="de-DE" sz="1200" b="0" dirty="0"/>
              <a:t>Bundeszentrale für gesundheitliche Aufklärung (</a:t>
            </a:r>
            <a:r>
              <a:rPr lang="de-DE" sz="1200" b="0" dirty="0" err="1"/>
              <a:t>BZgA</a:t>
            </a:r>
            <a:r>
              <a:rPr lang="de-DE" sz="1200" b="0" dirty="0"/>
              <a:t>) </a:t>
            </a:r>
            <a:r>
              <a:rPr lang="de-DE" sz="1200" b="0" dirty="0" err="1"/>
              <a:t>oJ</a:t>
            </a:r>
            <a:r>
              <a:rPr lang="de-DE" sz="1200" b="0" dirty="0"/>
              <a:t>, Alkoholvergiftung – und jetzt?. Online: https://</a:t>
            </a:r>
            <a:r>
              <a:rPr lang="de-DE" sz="1200" b="0" dirty="0" err="1"/>
              <a:t>www.kenn</a:t>
            </a:r>
            <a:r>
              <a:rPr lang="de-DE" sz="1200" b="0" dirty="0"/>
              <a:t>-dein-</a:t>
            </a:r>
            <a:r>
              <a:rPr lang="de-DE" sz="1200" b="0" dirty="0" err="1"/>
              <a:t>limit.info</a:t>
            </a:r>
            <a:r>
              <a:rPr lang="de-DE" sz="1200" b="0" dirty="0"/>
              <a:t>/</a:t>
            </a:r>
            <a:r>
              <a:rPr lang="de-DE" sz="1200" b="0" dirty="0" err="1"/>
              <a:t>wirkung</a:t>
            </a:r>
            <a:r>
              <a:rPr lang="de-DE" sz="1200" b="0" dirty="0"/>
              <a:t>-folgen/</a:t>
            </a:r>
            <a:r>
              <a:rPr lang="de-DE" sz="1200" b="0" dirty="0" err="1"/>
              <a:t>alkoholvergiftung</a:t>
            </a:r>
            <a:r>
              <a:rPr lang="de-DE" sz="1200" b="0" dirty="0"/>
              <a:t>-was-tun/</a:t>
            </a:r>
            <a:endParaRPr sz="1200" b="1" dirty="0"/>
          </a:p>
          <a:p>
            <a:pPr marL="0" lvl="0" indent="0" algn="l" rtl="0">
              <a:lnSpc>
                <a:spcPct val="100000"/>
              </a:lnSpc>
              <a:spcBef>
                <a:spcPts val="0"/>
              </a:spcBef>
              <a:spcAft>
                <a:spcPts val="0"/>
              </a:spcAft>
              <a:buSzPts val="1400"/>
              <a:buNone/>
            </a:pPr>
            <a:r>
              <a:rPr lang="de-DE" sz="1200" b="1" dirty="0"/>
              <a:t>Bildquelle</a:t>
            </a:r>
            <a:endParaRPr dirty="0"/>
          </a:p>
          <a:p>
            <a:pPr marL="171450" lvl="0" indent="-171450" algn="l" rtl="0">
              <a:lnSpc>
                <a:spcPct val="100000"/>
              </a:lnSpc>
              <a:spcBef>
                <a:spcPts val="0"/>
              </a:spcBef>
              <a:spcAft>
                <a:spcPts val="0"/>
              </a:spcAft>
              <a:buSzPts val="1400"/>
              <a:buFont typeface="Arial"/>
              <a:buChar char="•"/>
            </a:pPr>
            <a:r>
              <a:rPr lang="de-DE" sz="1200" b="0" dirty="0" err="1"/>
              <a:t>Clker</a:t>
            </a:r>
            <a:r>
              <a:rPr lang="de-DE" sz="1200" b="0" dirty="0"/>
              <a:t>-Free-</a:t>
            </a:r>
            <a:r>
              <a:rPr lang="de-DE" sz="1200" b="0" dirty="0" err="1"/>
              <a:t>Vector</a:t>
            </a:r>
            <a:r>
              <a:rPr lang="de-DE" sz="1200" b="0" dirty="0"/>
              <a:t>-Images, </a:t>
            </a:r>
            <a:r>
              <a:rPr lang="de-DE" sz="1200" b="0" dirty="0" err="1"/>
              <a:t>Pixabay</a:t>
            </a:r>
            <a:endParaRPr sz="1200" dirty="0"/>
          </a:p>
        </p:txBody>
      </p:sp>
      <p:sp>
        <p:nvSpPr>
          <p:cNvPr id="241" name="Google Shape;241;p21: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11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4"/>
        <p:cNvGrpSpPr/>
        <p:nvPr/>
      </p:nvGrpSpPr>
      <p:grpSpPr>
        <a:xfrm>
          <a:off x="0" y="0"/>
          <a:ext cx="0" cy="0"/>
          <a:chOff x="0" y="0"/>
          <a:chExt cx="0" cy="0"/>
        </a:xfrm>
      </p:grpSpPr>
      <p:sp>
        <p:nvSpPr>
          <p:cNvPr id="505" name="Google Shape;505;g26805bd2549_0_1687:notes"/>
          <p:cNvSpPr>
            <a:spLocks noGrp="1" noRot="1" noChangeAspect="1"/>
          </p:cNvSpPr>
          <p:nvPr>
            <p:ph type="sldImg" idx="2"/>
          </p:nvPr>
        </p:nvSpPr>
        <p:spPr>
          <a:xfrm>
            <a:off x="479425" y="331788"/>
            <a:ext cx="6143625" cy="3455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06" name="Google Shape;506;g26805bd2549_0_1687:notes"/>
          <p:cNvSpPr txBox="1">
            <a:spLocks noGrp="1"/>
          </p:cNvSpPr>
          <p:nvPr>
            <p:ph type="body" idx="1"/>
          </p:nvPr>
        </p:nvSpPr>
        <p:spPr>
          <a:xfrm>
            <a:off x="479425" y="3888000"/>
            <a:ext cx="6143625" cy="5990938"/>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Font typeface="Arial"/>
              <a:buNone/>
            </a:pPr>
            <a:r>
              <a:rPr lang="de-DE" sz="1000" b="1" i="0" u="none" strike="noStrike" dirty="0">
                <a:solidFill>
                  <a:schemeClr val="dk1"/>
                </a:solidFill>
                <a:latin typeface="Calibri"/>
                <a:ea typeface="Calibri"/>
                <a:cs typeface="Calibri"/>
                <a:sym typeface="Calibri"/>
              </a:rPr>
              <a:t>Beschreibung</a:t>
            </a:r>
            <a:endParaRPr sz="1000" dirty="0">
              <a:latin typeface="Calibri"/>
              <a:ea typeface="Calibri"/>
              <a:cs typeface="Calibri"/>
              <a:sym typeface="Calibri"/>
            </a:endParaRPr>
          </a:p>
          <a:p>
            <a:pPr marL="0" lvl="0" indent="0" algn="l" rtl="0">
              <a:lnSpc>
                <a:spcPct val="100000"/>
              </a:lnSpc>
              <a:spcBef>
                <a:spcPts val="200"/>
              </a:spcBef>
              <a:spcAft>
                <a:spcPts val="0"/>
              </a:spcAft>
              <a:buSzPts val="1400"/>
              <a:buNone/>
            </a:pPr>
            <a:r>
              <a:rPr lang="de-DE" sz="1000" dirty="0"/>
              <a:t>Aufgrund des Klimawandels ist eine Auseinandersetzung mit dem Thema der Nachhaltigkeit heute in allen Bereichen unumgänglich. Die </a:t>
            </a:r>
            <a:r>
              <a:rPr lang="de-DE" sz="1000" dirty="0">
                <a:latin typeface="Calibri"/>
                <a:ea typeface="Calibri"/>
                <a:cs typeface="Calibri"/>
                <a:sym typeface="Calibri"/>
              </a:rPr>
              <a:t>Gesellschaft kann ohne eine intakte Umwelt nicht überleben, weswegen auf die Nutzung der natürlichen Ressourcen und den Erhalt von Lebensraum besonders geachtet werden muss. Unsere Gesellschaft und unsere Wirtschaft sind in die </a:t>
            </a:r>
            <a:r>
              <a:rPr lang="de-DE" sz="1000" b="0" i="0" u="none" strike="noStrike" cap="none" dirty="0">
                <a:solidFill>
                  <a:schemeClr val="dk1"/>
                </a:solidFill>
                <a:latin typeface="Calibri"/>
                <a:ea typeface="Calibri"/>
                <a:cs typeface="Calibri"/>
                <a:sym typeface="Calibri"/>
              </a:rPr>
              <a:t>Biosphäre eingebettet, sie ist die Basis für alles. Das Cake-Prinzip bedeutet „</a:t>
            </a:r>
            <a:r>
              <a:rPr lang="de-DE" sz="1000" b="0" i="1" u="none" strike="noStrike" cap="none" dirty="0">
                <a:solidFill>
                  <a:schemeClr val="dk1"/>
                </a:solidFill>
                <a:latin typeface="Calibri"/>
                <a:ea typeface="Calibri"/>
                <a:cs typeface="Calibri"/>
                <a:sym typeface="Calibri"/>
              </a:rPr>
              <a:t>eine Verschiebung weg vom aktuellen sektoralen Ansatz, bei dem soziale, wirtschaftliche und ökologische Entwicklung als separate Teile angesehen werden</a:t>
            </a:r>
            <a:r>
              <a:rPr lang="de-DE" sz="1000" b="0" i="0" u="none" strike="noStrike" cap="none" dirty="0">
                <a:solidFill>
                  <a:schemeClr val="dk1"/>
                </a:solidFill>
                <a:latin typeface="Calibri"/>
                <a:ea typeface="Calibri"/>
                <a:cs typeface="Calibri"/>
                <a:sym typeface="Calibri"/>
              </a:rPr>
              <a:t>“</a:t>
            </a:r>
            <a:r>
              <a:rPr lang="de-DE" sz="1000" b="0" i="1" u="none" strike="noStrike" cap="none" dirty="0">
                <a:solidFill>
                  <a:schemeClr val="dk1"/>
                </a:solidFill>
                <a:latin typeface="Calibri"/>
                <a:ea typeface="Calibri"/>
                <a:cs typeface="Calibri"/>
                <a:sym typeface="Calibri"/>
              </a:rPr>
              <a:t> </a:t>
            </a:r>
            <a:r>
              <a:rPr lang="de-DE" sz="1000" b="0" i="0" u="none" strike="noStrike" cap="none" dirty="0">
                <a:solidFill>
                  <a:schemeClr val="dk1"/>
                </a:solidFill>
                <a:latin typeface="Calibri"/>
                <a:ea typeface="Calibri"/>
                <a:cs typeface="Calibri"/>
                <a:sym typeface="Calibri"/>
              </a:rPr>
              <a:t>(</a:t>
            </a:r>
            <a:r>
              <a:rPr lang="de-DE" sz="1000" b="0" i="0" dirty="0">
                <a:latin typeface="Calibri"/>
                <a:ea typeface="Calibri"/>
                <a:cs typeface="Calibri"/>
                <a:sym typeface="Calibri"/>
              </a:rPr>
              <a:t>Stockholm </a:t>
            </a:r>
            <a:r>
              <a:rPr lang="de-DE" sz="1000" b="0" i="0" dirty="0" err="1">
                <a:latin typeface="Calibri"/>
                <a:ea typeface="Calibri"/>
                <a:cs typeface="Calibri"/>
                <a:sym typeface="Calibri"/>
              </a:rPr>
              <a:t>Resilience</a:t>
            </a:r>
            <a:r>
              <a:rPr lang="de-DE" sz="1000" b="0" i="0" dirty="0">
                <a:latin typeface="Calibri"/>
                <a:ea typeface="Calibri"/>
                <a:cs typeface="Calibri"/>
                <a:sym typeface="Calibri"/>
              </a:rPr>
              <a:t> </a:t>
            </a:r>
            <a:r>
              <a:rPr lang="de-DE" sz="1000" b="0" i="0" dirty="0" err="1">
                <a:latin typeface="Calibri"/>
                <a:ea typeface="Calibri"/>
                <a:cs typeface="Calibri"/>
                <a:sym typeface="Calibri"/>
              </a:rPr>
              <a:t>Centre</a:t>
            </a:r>
            <a:r>
              <a:rPr lang="de-DE" sz="1000" b="0" i="0" dirty="0">
                <a:latin typeface="Calibri"/>
                <a:ea typeface="Calibri"/>
                <a:cs typeface="Calibri"/>
                <a:sym typeface="Calibri"/>
              </a:rPr>
              <a:t> o.J.). Auf der Basis der Biosphäre werden </a:t>
            </a:r>
            <a:r>
              <a:rPr lang="de-DE" sz="1000" dirty="0">
                <a:latin typeface="Calibri"/>
                <a:ea typeface="Calibri"/>
                <a:cs typeface="Calibri"/>
                <a:sym typeface="Calibri"/>
              </a:rPr>
              <a:t>alle anderen SDGs eingeordnet werden müssen. Die nächste Ebene nach der Biosphäre bildet die Gesellschaft mit den jeweiligen SDG 1 bis 4, 7, 11 und 16. Die dritte Ebene bildet die Wirtschaft, denn diese ist abhängig von einer funktionierenden Gesellschaft. Diese Schichtung ist wohlbegründet, denn gesunde (3 Gesundheit und Wohlergehen) und wohlhabende (SDG 1 Keine Armut) Kund*innen sind auch die Konsument*innen der Unternehmen ohne die sie nicht existieren würden. Die dritte Ebene – die Wirtschaft – umfasst die SDG 8 Menschwürdige Arbeit und Wirtschaftswachstum, 9 Industrie, Innovation und Infrastruktur, 10 Ungleichheit sowie 12 Nachhaltige/r Konsum und Produktion – also alles, was eine nachhaltige Wirtschaft ausmacht. “On </a:t>
            </a:r>
            <a:r>
              <a:rPr lang="de-DE" sz="1000" dirty="0" err="1">
                <a:latin typeface="Calibri"/>
                <a:ea typeface="Calibri"/>
                <a:cs typeface="Calibri"/>
                <a:sym typeface="Calibri"/>
              </a:rPr>
              <a:t>the</a:t>
            </a:r>
            <a:r>
              <a:rPr lang="de-DE" sz="1000" dirty="0">
                <a:latin typeface="Calibri"/>
                <a:ea typeface="Calibri"/>
                <a:cs typeface="Calibri"/>
                <a:sym typeface="Calibri"/>
              </a:rPr>
              <a:t> Top“ steht das SDG 17 „Partnerschaften zur Erreichung der Ziele, das in diesem Modell als Dreh- und Angelpunkt zwischen allen Ebenen der Interaktion funktioniert. Ohne das Zusammenwirken von mehreren Stakeholdern, Gemeinschaften und Staaten, wird es nur sehr schwer sein, die 17 SDGs bis 2030 umzusetzen. </a:t>
            </a:r>
            <a:endParaRPr dirty="0"/>
          </a:p>
          <a:p>
            <a:pPr marL="0" lvl="0" indent="0" algn="l" rtl="0">
              <a:lnSpc>
                <a:spcPct val="100000"/>
              </a:lnSpc>
              <a:spcBef>
                <a:spcPts val="200"/>
              </a:spcBef>
              <a:spcAft>
                <a:spcPts val="0"/>
              </a:spcAft>
              <a:buSzPts val="1400"/>
              <a:buNone/>
            </a:pPr>
            <a:r>
              <a:rPr lang="de-DE" sz="1000" dirty="0">
                <a:latin typeface="Calibri"/>
                <a:ea typeface="Calibri"/>
                <a:cs typeface="Calibri"/>
                <a:sym typeface="Calibri"/>
              </a:rPr>
              <a:t>Auch wenn das SDG 4 Hochwertige Bildung keine besondere Rolle in diesem Modell hat (und nur eingereiht ist zwischen allen anderen) – so kann nur Bildung den Teufelskreis der Armut durchbrechen, Krisen vermeiden und dysfunktionale Gesellschaften (Korruption, Rechtsunsicherheit, Umweltzerstörung, Verletzung der Menschenrechte) verändern. Aber auch in demokratischen Gesellschaften mit einer Wirtschaftsstruktur, die schon in vielen Teilen im Sinne der Nachhaltigkeit reguliert ist, werden die Ziele der nachhaltigen Entwicklung noch bei weitem nicht erreicht, zu groß sind die Defizite der SDG wie selbst die Bundesregierung in den jeweiligen Nachhaltigkeitsberichten der Ministerium bestätigen (Bundesregierung o.J.). </a:t>
            </a:r>
            <a:endParaRPr dirty="0"/>
          </a:p>
          <a:p>
            <a:pPr marL="0" lvl="0" indent="0" algn="l" rtl="0">
              <a:lnSpc>
                <a:spcPct val="100000"/>
              </a:lnSpc>
              <a:spcBef>
                <a:spcPts val="200"/>
              </a:spcBef>
              <a:spcAft>
                <a:spcPts val="0"/>
              </a:spcAft>
              <a:buSzPts val="1400"/>
              <a:buNone/>
            </a:pPr>
            <a:r>
              <a:rPr lang="de-DE" sz="1000" b="1" dirty="0">
                <a:latin typeface="Calibri"/>
                <a:ea typeface="Calibri"/>
                <a:cs typeface="Calibri"/>
                <a:sym typeface="Calibri"/>
              </a:rPr>
              <a:t>Aufgabe</a:t>
            </a:r>
            <a:endParaRPr dirty="0"/>
          </a:p>
          <a:p>
            <a:pPr marL="0" lvl="0" indent="0" algn="l" rtl="0">
              <a:lnSpc>
                <a:spcPct val="100000"/>
              </a:lnSpc>
              <a:spcBef>
                <a:spcPts val="200"/>
              </a:spcBef>
              <a:spcAft>
                <a:spcPts val="0"/>
              </a:spcAft>
              <a:buSzPts val="1400"/>
              <a:buNone/>
            </a:pPr>
            <a:r>
              <a:rPr lang="de-DE" sz="1000" dirty="0">
                <a:latin typeface="Calibri"/>
                <a:ea typeface="Calibri"/>
                <a:cs typeface="Calibri"/>
                <a:sym typeface="Calibri"/>
              </a:rPr>
              <a:t>Die SDG können auch nur erreicht werden, wenn alle betroffenen Akteure gemeinsam an der Umsetzung arbeiten. Deshalb stellt sich die Frage für jedes einzelne Unternehmen, für die Geschäftsführung, die Eigentümer*innen und für alle Mitarbeiter*innen:</a:t>
            </a:r>
            <a:endParaRPr dirty="0"/>
          </a:p>
          <a:p>
            <a:pPr marL="171450" marR="0" lvl="0" indent="-171450" algn="l" rtl="0">
              <a:lnSpc>
                <a:spcPct val="100000"/>
              </a:lnSpc>
              <a:spcBef>
                <a:spcPts val="200"/>
              </a:spcBef>
              <a:spcAft>
                <a:spcPts val="0"/>
              </a:spcAft>
              <a:buClr>
                <a:srgbClr val="000000"/>
              </a:buClr>
              <a:buSzPts val="1000"/>
              <a:buFont typeface="Arial"/>
              <a:buChar char="•"/>
            </a:pPr>
            <a:r>
              <a:rPr lang="de-DE" sz="1000" dirty="0">
                <a:solidFill>
                  <a:schemeClr val="dk1"/>
                </a:solidFill>
                <a:latin typeface="Calibri"/>
                <a:ea typeface="Calibri"/>
                <a:cs typeface="Calibri"/>
                <a:sym typeface="Calibri"/>
              </a:rPr>
              <a:t>Welche Rolle spielen die SDG für Ihr Unternehmen</a:t>
            </a:r>
            <a:endParaRPr sz="1000" b="0" i="0" u="none" strike="noStrike" cap="none" dirty="0">
              <a:solidFill>
                <a:schemeClr val="dk1"/>
              </a:solidFill>
              <a:latin typeface="Calibri"/>
              <a:ea typeface="Calibri"/>
              <a:cs typeface="Calibri"/>
              <a:sym typeface="Calibri"/>
            </a:endParaRPr>
          </a:p>
          <a:p>
            <a:pPr marL="171450" marR="0" lvl="0" indent="-171450" algn="l" rtl="0">
              <a:lnSpc>
                <a:spcPct val="100000"/>
              </a:lnSpc>
              <a:spcBef>
                <a:spcPts val="200"/>
              </a:spcBef>
              <a:spcAft>
                <a:spcPts val="0"/>
              </a:spcAft>
              <a:buClr>
                <a:srgbClr val="000000"/>
              </a:buClr>
              <a:buSzPts val="1000"/>
              <a:buFont typeface="Arial"/>
              <a:buChar char="•"/>
            </a:pPr>
            <a:r>
              <a:rPr lang="de-DE" sz="1000" b="0" i="0" u="none" strike="noStrike" cap="none" dirty="0">
                <a:solidFill>
                  <a:schemeClr val="dk1"/>
                </a:solidFill>
                <a:latin typeface="Calibri"/>
                <a:ea typeface="Calibri"/>
                <a:cs typeface="Calibri"/>
                <a:sym typeface="Calibri"/>
              </a:rPr>
              <a:t>Wie stellen Sie Ihr Unternehmen für die Zukunft auf?</a:t>
            </a:r>
            <a:endParaRPr sz="1000" dirty="0">
              <a:latin typeface="Calibri"/>
              <a:ea typeface="Calibri"/>
              <a:cs typeface="Calibri"/>
              <a:sym typeface="Calibri"/>
            </a:endParaRPr>
          </a:p>
          <a:p>
            <a:pPr marL="0" lvl="0" indent="0" algn="l" rtl="0">
              <a:lnSpc>
                <a:spcPct val="100000"/>
              </a:lnSpc>
              <a:spcBef>
                <a:spcPts val="200"/>
              </a:spcBef>
              <a:spcAft>
                <a:spcPts val="0"/>
              </a:spcAft>
              <a:buClr>
                <a:schemeClr val="dk1"/>
              </a:buClr>
              <a:buSzPts val="1100"/>
              <a:buFont typeface="Arial"/>
              <a:buNone/>
            </a:pPr>
            <a:r>
              <a:rPr lang="de-DE" sz="1000" b="1" dirty="0">
                <a:latin typeface="Calibri"/>
                <a:ea typeface="Calibri"/>
                <a:cs typeface="Calibri"/>
                <a:sym typeface="Calibri"/>
              </a:rPr>
              <a:t>Quellen und Abbildung</a:t>
            </a:r>
            <a:endParaRPr dirty="0"/>
          </a:p>
          <a:p>
            <a:pPr marL="171450" marR="0" lvl="0" indent="-171450" algn="l" rtl="0">
              <a:lnSpc>
                <a:spcPct val="100000"/>
              </a:lnSpc>
              <a:spcBef>
                <a:spcPts val="0"/>
              </a:spcBef>
              <a:spcAft>
                <a:spcPts val="0"/>
              </a:spcAft>
              <a:buClr>
                <a:schemeClr val="dk1"/>
              </a:buClr>
              <a:buSzPts val="1200"/>
              <a:buFont typeface="Arial"/>
              <a:buChar char="•"/>
            </a:pPr>
            <a:r>
              <a:rPr lang="de-DE" sz="900" b="0" dirty="0">
                <a:latin typeface="Calibri"/>
                <a:ea typeface="Calibri"/>
                <a:cs typeface="Calibri"/>
                <a:sym typeface="Calibri"/>
              </a:rPr>
              <a:t>Cake: Stockholm </a:t>
            </a:r>
            <a:r>
              <a:rPr lang="de-DE" sz="900" b="0" dirty="0" err="1">
                <a:latin typeface="Calibri"/>
                <a:ea typeface="Calibri"/>
                <a:cs typeface="Calibri"/>
                <a:sym typeface="Calibri"/>
              </a:rPr>
              <a:t>Resilience</a:t>
            </a:r>
            <a:r>
              <a:rPr lang="de-DE" sz="900" b="0" dirty="0">
                <a:latin typeface="Calibri"/>
                <a:ea typeface="Calibri"/>
                <a:cs typeface="Calibri"/>
                <a:sym typeface="Calibri"/>
              </a:rPr>
              <a:t> </a:t>
            </a:r>
            <a:r>
              <a:rPr lang="de-DE" sz="900" b="0" dirty="0" err="1">
                <a:latin typeface="Calibri"/>
                <a:ea typeface="Calibri"/>
                <a:cs typeface="Calibri"/>
                <a:sym typeface="Calibri"/>
              </a:rPr>
              <a:t>Centre</a:t>
            </a:r>
            <a:r>
              <a:rPr lang="de-DE" sz="900" b="0" dirty="0">
                <a:latin typeface="Calibri"/>
                <a:ea typeface="Calibri"/>
                <a:cs typeface="Calibri"/>
                <a:sym typeface="Calibri"/>
              </a:rPr>
              <a:t> (o.J.): </a:t>
            </a:r>
            <a:r>
              <a:rPr lang="de-DE" sz="900" b="0" i="0" u="none" strike="noStrike" cap="none" dirty="0">
                <a:solidFill>
                  <a:schemeClr val="dk1"/>
                </a:solidFill>
                <a:latin typeface="Calibri"/>
                <a:ea typeface="Calibri"/>
                <a:cs typeface="Calibri"/>
                <a:sym typeface="Calibri"/>
              </a:rPr>
              <a:t>Eine neue Art, die Ziele für nachhaltige Entwicklung zu sehen und wie sie alle mit Lebensmitteln verbunden sind. Online: https://www.stockholmresilience.org/research/research-news/2016-06-14-the-sdgs-wedding-cake.html. </a:t>
            </a:r>
            <a:r>
              <a:rPr lang="de-DE" sz="900" dirty="0">
                <a:latin typeface="Calibri"/>
                <a:ea typeface="Calibri"/>
                <a:cs typeface="Calibri"/>
                <a:sym typeface="Calibri"/>
              </a:rPr>
              <a:t>(Lizenz: </a:t>
            </a:r>
            <a:r>
              <a:rPr lang="de-DE" sz="900" b="0" i="0" u="none" strike="noStrike" cap="none" dirty="0">
                <a:solidFill>
                  <a:schemeClr val="dk1"/>
                </a:solidFill>
                <a:latin typeface="Calibri"/>
                <a:ea typeface="Calibri"/>
                <a:cs typeface="Calibri"/>
                <a:sym typeface="Calibri"/>
              </a:rPr>
              <a:t>CC BY-ND 3.0)</a:t>
            </a:r>
            <a:endParaRPr sz="900" dirty="0"/>
          </a:p>
          <a:p>
            <a:pPr marL="171450" marR="0" lvl="0" indent="-171450" algn="l" rtl="0">
              <a:lnSpc>
                <a:spcPct val="100000"/>
              </a:lnSpc>
              <a:spcBef>
                <a:spcPts val="0"/>
              </a:spcBef>
              <a:spcAft>
                <a:spcPts val="0"/>
              </a:spcAft>
              <a:buClr>
                <a:schemeClr val="dk1"/>
              </a:buClr>
              <a:buSzPts val="1200"/>
              <a:buFont typeface="Arial"/>
              <a:buChar char="•"/>
            </a:pPr>
            <a:r>
              <a:rPr lang="de-DE" sz="900" b="0" i="0" u="none" strike="noStrike" cap="none" dirty="0">
                <a:solidFill>
                  <a:schemeClr val="dk1"/>
                </a:solidFill>
                <a:latin typeface="Calibri"/>
                <a:ea typeface="Calibri"/>
                <a:cs typeface="Calibri"/>
                <a:sym typeface="Calibri"/>
              </a:rPr>
              <a:t>Nachhaltigkeitsstrategie - eigene Darstellung in </a:t>
            </a:r>
            <a:r>
              <a:rPr lang="de-DE" sz="900" b="0" i="0" u="none" strike="noStrike" cap="none" dirty="0" err="1">
                <a:solidFill>
                  <a:schemeClr val="dk1"/>
                </a:solidFill>
                <a:latin typeface="Calibri"/>
                <a:ea typeface="Calibri"/>
                <a:cs typeface="Calibri"/>
                <a:sym typeface="Calibri"/>
              </a:rPr>
              <a:t>Anlehung</a:t>
            </a:r>
            <a:r>
              <a:rPr lang="de-DE" sz="900" b="0" i="0" u="none" strike="noStrike" cap="none" dirty="0">
                <a:solidFill>
                  <a:schemeClr val="dk1"/>
                </a:solidFill>
                <a:latin typeface="Calibri"/>
                <a:ea typeface="Calibri"/>
                <a:cs typeface="Calibri"/>
                <a:sym typeface="Calibri"/>
              </a:rPr>
              <a:t> an: </a:t>
            </a:r>
            <a:r>
              <a:rPr lang="de-DE" sz="900" b="0" i="0" u="none" strike="noStrike" cap="none" dirty="0" err="1">
                <a:solidFill>
                  <a:schemeClr val="dk1"/>
                </a:solidFill>
                <a:latin typeface="Calibri"/>
                <a:ea typeface="Calibri"/>
                <a:cs typeface="Calibri"/>
                <a:sym typeface="Calibri"/>
              </a:rPr>
              <a:t>sph</a:t>
            </a:r>
            <a:r>
              <a:rPr lang="de-DE" sz="900" b="0" i="0" u="none" strike="noStrike" cap="none" dirty="0">
                <a:solidFill>
                  <a:schemeClr val="dk1"/>
                </a:solidFill>
                <a:latin typeface="Calibri"/>
                <a:ea typeface="Calibri"/>
                <a:cs typeface="Calibri"/>
                <a:sym typeface="Calibri"/>
              </a:rPr>
              <a:t> (o.J.): Strategische Ausrichtung. Online: https://sph-nachhaltig-wirtschaften.de/nachhaltige-strategische-ausrichtung-unternehmen/</a:t>
            </a:r>
            <a:endParaRPr sz="900" b="0" i="0" u="none" strike="noStrike" cap="none" dirty="0">
              <a:solidFill>
                <a:schemeClr val="dk1"/>
              </a:solidFill>
              <a:latin typeface="Calibri"/>
              <a:ea typeface="Calibri"/>
              <a:cs typeface="Calibri"/>
              <a:sym typeface="Calibri"/>
            </a:endParaRPr>
          </a:p>
          <a:p>
            <a:pPr marL="171450" marR="0" lvl="0" indent="-171450" algn="l" rtl="0">
              <a:lnSpc>
                <a:spcPct val="100000"/>
              </a:lnSpc>
              <a:spcBef>
                <a:spcPts val="0"/>
              </a:spcBef>
              <a:spcAft>
                <a:spcPts val="0"/>
              </a:spcAft>
              <a:buClr>
                <a:schemeClr val="dk1"/>
              </a:buClr>
              <a:buSzPts val="1200"/>
              <a:buFont typeface="Arial"/>
              <a:buChar char="•"/>
            </a:pPr>
            <a:r>
              <a:rPr lang="de-DE" sz="900" b="0" i="0" u="none" strike="noStrike" cap="none" dirty="0">
                <a:solidFill>
                  <a:schemeClr val="dk1"/>
                </a:solidFill>
                <a:latin typeface="Calibri"/>
                <a:ea typeface="Calibri"/>
                <a:cs typeface="Calibri"/>
                <a:sym typeface="Calibri"/>
              </a:rPr>
              <a:t>Bundesregierung (o.J.): Berichte aus den Ministerien. Online: https://www.bundesregierung.de/breg-de/themen/nachhaltigkeitspolitik/berichte-und-reden-nachhaltigkeit/berichte-aus-den-ministerien-429902</a:t>
            </a:r>
            <a:endParaRPr sz="900" dirty="0">
              <a:latin typeface="Calibri"/>
              <a:ea typeface="Calibri"/>
              <a:cs typeface="Calibri"/>
              <a:sym typeface="Calibri"/>
            </a:endParaRPr>
          </a:p>
        </p:txBody>
      </p:sp>
      <p:sp>
        <p:nvSpPr>
          <p:cNvPr id="2" name="Google Shape;154;g26805bd2549_0_0:notes">
            <a:extLst>
              <a:ext uri="{FF2B5EF4-FFF2-40B4-BE49-F238E27FC236}">
                <a16:creationId xmlns="" xmlns:a16="http://schemas.microsoft.com/office/drawing/2014/main" id="{1F2D34FA-FE4F-54E9-DD05-D185E08EAABC}"/>
              </a:ext>
            </a:extLst>
          </p:cNvPr>
          <p:cNvSpPr txBox="1">
            <a:spLocks noGrp="1"/>
          </p:cNvSpPr>
          <p:nvPr>
            <p:ph type="sldNum" idx="12"/>
          </p:nvPr>
        </p:nvSpPr>
        <p:spPr>
          <a:xfrm>
            <a:off x="4023991" y="9721107"/>
            <a:ext cx="3078300" cy="513600"/>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12</a:t>
            </a:fld>
            <a:endParaRPr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90483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p1:notes"/>
          <p:cNvSpPr>
            <a:spLocks noGrp="1" noRot="1" noChangeAspect="1"/>
          </p:cNvSpPr>
          <p:nvPr>
            <p:ph type="sldImg" idx="2"/>
          </p:nvPr>
        </p:nvSpPr>
        <p:spPr>
          <a:xfrm>
            <a:off x="215900" y="252413"/>
            <a:ext cx="6654800" cy="37433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9" name="Google Shape;79;p1:notes"/>
          <p:cNvSpPr txBox="1">
            <a:spLocks noGrp="1"/>
          </p:cNvSpPr>
          <p:nvPr>
            <p:ph type="body" idx="1"/>
          </p:nvPr>
        </p:nvSpPr>
        <p:spPr>
          <a:xfrm>
            <a:off x="215900" y="3995738"/>
            <a:ext cx="6654800" cy="5536329"/>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200" b="1" dirty="0"/>
              <a:t>Beschreibung</a:t>
            </a:r>
            <a:endParaRPr dirty="0"/>
          </a:p>
          <a:p>
            <a:pPr marL="0" lvl="0" indent="0" algn="l" rtl="0">
              <a:lnSpc>
                <a:spcPct val="100000"/>
              </a:lnSpc>
              <a:spcBef>
                <a:spcPts val="0"/>
              </a:spcBef>
              <a:spcAft>
                <a:spcPts val="0"/>
              </a:spcAft>
              <a:buSzPts val="1400"/>
              <a:buNone/>
            </a:pPr>
            <a:r>
              <a:rPr lang="de-DE" sz="1200" dirty="0"/>
              <a:t>Der Klimawandel wird zum größten Teil direkt durch die Verbrennung fossiler Energieträger wie Kohle, Öl und Gas hervorgebracht. Wenn wir einen Blick auf unser Leben werfen und bilanzieren, welche Teilbereiche für die Emissionen von Treibhausgas-Äquivalenten (CO</a:t>
            </a:r>
            <a:r>
              <a:rPr lang="de-DE" sz="1200" baseline="-25000" dirty="0"/>
              <a:t>2</a:t>
            </a:r>
            <a:r>
              <a:rPr lang="de-DE" sz="1200" dirty="0"/>
              <a:t>-Äq) verantwortlich sind, so zeigen sich 5 Bereiche: Das Wohnen, die Stromnutzung, die Mobilität, die Ernährung, die öffentliche Infrastruktur und der Konsum. Am meisten trägt unser Konsum zum Klimawandel bei. Bei den ersten 4 Bereichen kann man leicht einen Beitrag leisten, um die Emissionen durch Verhaltensänderungen zu mindern:</a:t>
            </a:r>
            <a:endParaRPr dirty="0"/>
          </a:p>
          <a:p>
            <a:pPr marL="171450" lvl="0" indent="-171450" algn="l" rtl="0">
              <a:lnSpc>
                <a:spcPct val="100000"/>
              </a:lnSpc>
              <a:spcBef>
                <a:spcPts val="0"/>
              </a:spcBef>
              <a:spcAft>
                <a:spcPts val="0"/>
              </a:spcAft>
              <a:buSzPts val="1100"/>
              <a:buFont typeface="Arial"/>
              <a:buChar char="•"/>
            </a:pPr>
            <a:r>
              <a:rPr lang="de-DE" sz="1200" dirty="0"/>
              <a:t>Wohnen mit 18%: Hier kann Heizwärme eingespart werden durch ein Herunterdrehen der Heizung oder durch eine Wärmedämmung des Gebäudes.</a:t>
            </a:r>
            <a:endParaRPr dirty="0"/>
          </a:p>
          <a:p>
            <a:pPr marL="171450" lvl="0" indent="-171450" algn="l" rtl="0">
              <a:lnSpc>
                <a:spcPct val="100000"/>
              </a:lnSpc>
              <a:spcBef>
                <a:spcPts val="0"/>
              </a:spcBef>
              <a:spcAft>
                <a:spcPts val="0"/>
              </a:spcAft>
              <a:buSzPts val="1100"/>
              <a:buFont typeface="Arial"/>
              <a:buChar char="•"/>
            </a:pPr>
            <a:r>
              <a:rPr lang="de-DE" sz="1200" dirty="0"/>
              <a:t>Strom mit 6%: Durch die Nutzung möglichst stromsparender Geräte (hohe Energieeffizienzklassen wie B oder A) kann eine gleiche Leistung erbracht werden, die aber viel weniger Strom verbraucht.</a:t>
            </a:r>
            <a:endParaRPr dirty="0"/>
          </a:p>
          <a:p>
            <a:pPr marL="171450" lvl="0" indent="-171450" algn="l" rtl="0">
              <a:lnSpc>
                <a:spcPct val="100000"/>
              </a:lnSpc>
              <a:spcBef>
                <a:spcPts val="0"/>
              </a:spcBef>
              <a:spcAft>
                <a:spcPts val="0"/>
              </a:spcAft>
              <a:buSzPts val="1100"/>
              <a:buFont typeface="Arial"/>
              <a:buChar char="•"/>
            </a:pPr>
            <a:r>
              <a:rPr lang="de-DE" sz="1200" dirty="0"/>
              <a:t>Mobilität mit 19%: Einfach weniger Autofahren und stattdessen Bahn, Bus oder Fahrrad nutzen oder viele Strecken zu Fuß zurücklegen. Den Urlaub lieber mit der Bahn oder dem </a:t>
            </a:r>
            <a:r>
              <a:rPr lang="de-DE" sz="1200" dirty="0" err="1"/>
              <a:t>Fernbus</a:t>
            </a:r>
            <a:r>
              <a:rPr lang="de-DE" sz="1200" dirty="0"/>
              <a:t> antreten.</a:t>
            </a:r>
            <a:endParaRPr dirty="0"/>
          </a:p>
          <a:p>
            <a:pPr marL="171450" lvl="0" indent="-171450" algn="l" rtl="0">
              <a:lnSpc>
                <a:spcPct val="100000"/>
              </a:lnSpc>
              <a:spcBef>
                <a:spcPts val="0"/>
              </a:spcBef>
              <a:spcAft>
                <a:spcPts val="0"/>
              </a:spcAft>
              <a:buSzPts val="1100"/>
              <a:buFont typeface="Arial"/>
              <a:buChar char="•"/>
            </a:pPr>
            <a:r>
              <a:rPr lang="de-DE" sz="1200" dirty="0"/>
              <a:t>Ernährung mit 15%: Man muss nicht Veganer werden, es bringt schon viel wenn man den Konsum von Rindfleisch reduziert,  insgesamt weniger Fleisch und Reis isst sowie den Anteil an hochfetthaltigen Milchprodukten (vor allem Käse und Butter) verringert.</a:t>
            </a:r>
            <a:endParaRPr dirty="0"/>
          </a:p>
          <a:p>
            <a:pPr marL="171450" lvl="0" indent="-101600" algn="l" rtl="0">
              <a:lnSpc>
                <a:spcPct val="100000"/>
              </a:lnSpc>
              <a:spcBef>
                <a:spcPts val="0"/>
              </a:spcBef>
              <a:spcAft>
                <a:spcPts val="0"/>
              </a:spcAft>
              <a:buSzPts val="1100"/>
              <a:buFont typeface="Arial"/>
              <a:buNone/>
            </a:pPr>
            <a:endParaRPr sz="1200" dirty="0"/>
          </a:p>
          <a:p>
            <a:pPr marL="0" lvl="0" indent="0" algn="l" rtl="0">
              <a:lnSpc>
                <a:spcPct val="100000"/>
              </a:lnSpc>
              <a:spcBef>
                <a:spcPts val="0"/>
              </a:spcBef>
              <a:spcAft>
                <a:spcPts val="0"/>
              </a:spcAft>
              <a:buSzPts val="1100"/>
              <a:buFont typeface="Arial"/>
              <a:buNone/>
            </a:pPr>
            <a:r>
              <a:rPr lang="de-DE" sz="1200" b="1" dirty="0"/>
              <a:t>Aufgabe</a:t>
            </a:r>
            <a:endParaRPr dirty="0"/>
          </a:p>
          <a:p>
            <a:pPr marL="171450" lvl="0" indent="-171450" algn="l" rtl="0">
              <a:lnSpc>
                <a:spcPct val="100000"/>
              </a:lnSpc>
              <a:spcBef>
                <a:spcPts val="0"/>
              </a:spcBef>
              <a:spcAft>
                <a:spcPts val="0"/>
              </a:spcAft>
              <a:buSzPts val="1100"/>
              <a:buFont typeface="Arial"/>
              <a:buChar char="•"/>
            </a:pPr>
            <a:r>
              <a:rPr lang="de-DE" sz="1200" dirty="0"/>
              <a:t>Welchen Beitrag leistet Ihr Betrieb zum Klimawandel?</a:t>
            </a:r>
            <a:endParaRPr dirty="0"/>
          </a:p>
          <a:p>
            <a:pPr marL="171450" lvl="0" indent="-171450" algn="l" rtl="0">
              <a:lnSpc>
                <a:spcPct val="100000"/>
              </a:lnSpc>
              <a:spcBef>
                <a:spcPts val="0"/>
              </a:spcBef>
              <a:spcAft>
                <a:spcPts val="0"/>
              </a:spcAft>
              <a:buSzPts val="1100"/>
              <a:buFont typeface="Arial"/>
              <a:buChar char="•"/>
            </a:pPr>
            <a:r>
              <a:rPr lang="de-DE" dirty="0"/>
              <a:t>Benennen Sie die Prozesse, von denen Sie glauben, dass sie viele Emissionen verursachen.</a:t>
            </a:r>
            <a:endParaRPr dirty="0"/>
          </a:p>
          <a:p>
            <a:pPr marL="171450" lvl="0" indent="-171450" algn="l" rtl="0">
              <a:lnSpc>
                <a:spcPct val="100000"/>
              </a:lnSpc>
              <a:spcBef>
                <a:spcPts val="0"/>
              </a:spcBef>
              <a:spcAft>
                <a:spcPts val="0"/>
              </a:spcAft>
              <a:buSzPts val="1100"/>
              <a:buFont typeface="Arial"/>
              <a:buChar char="•"/>
            </a:pPr>
            <a:r>
              <a:rPr lang="de-DE" sz="1200" dirty="0"/>
              <a:t>Was unternehmen Sie in Ihrem Betrieb, um CO</a:t>
            </a:r>
            <a:r>
              <a:rPr lang="de-DE" sz="1200" baseline="-25000" dirty="0"/>
              <a:t>2</a:t>
            </a:r>
            <a:r>
              <a:rPr lang="de-DE" sz="1200" dirty="0"/>
              <a:t>-Emissionen zu verringern?</a:t>
            </a:r>
            <a:endParaRPr dirty="0"/>
          </a:p>
          <a:p>
            <a:pPr marL="0" lvl="0" indent="0" algn="l" rtl="0">
              <a:lnSpc>
                <a:spcPct val="100000"/>
              </a:lnSpc>
              <a:spcBef>
                <a:spcPts val="0"/>
              </a:spcBef>
              <a:spcAft>
                <a:spcPts val="0"/>
              </a:spcAft>
              <a:buClr>
                <a:schemeClr val="dk1"/>
              </a:buClr>
              <a:buSzPts val="1100"/>
              <a:buNone/>
            </a:pPr>
            <a:endParaRPr sz="1200" dirty="0"/>
          </a:p>
          <a:p>
            <a:pPr marL="0" lvl="0" indent="0" algn="l" rtl="0">
              <a:lnSpc>
                <a:spcPct val="100000"/>
              </a:lnSpc>
              <a:spcBef>
                <a:spcPts val="0"/>
              </a:spcBef>
              <a:spcAft>
                <a:spcPts val="0"/>
              </a:spcAft>
              <a:buSzPts val="1400"/>
              <a:buNone/>
            </a:pPr>
            <a:r>
              <a:rPr lang="de-DE" sz="1200" b="1" dirty="0"/>
              <a:t>Quelle</a:t>
            </a:r>
            <a:endParaRPr b="1" dirty="0"/>
          </a:p>
          <a:p>
            <a:pPr marL="171450" lvl="0" indent="-171450" algn="l" rtl="0">
              <a:lnSpc>
                <a:spcPct val="100000"/>
              </a:lnSpc>
              <a:spcBef>
                <a:spcPts val="0"/>
              </a:spcBef>
              <a:spcAft>
                <a:spcPts val="0"/>
              </a:spcAft>
              <a:buSzPct val="100000"/>
              <a:buFont typeface="Arial" panose="020B0604020202020204" pitchFamily="34" charset="0"/>
              <a:buChar char="•"/>
            </a:pPr>
            <a:r>
              <a:rPr lang="de-DE" sz="1200" dirty="0"/>
              <a:t>Umweltbundesamt 2021: Konsum und Umwelt: Zentrale Handlungsfelder. Online: https://www.umweltbundesamt.de/themen/wirtschaft-konsum/konsum-umwelt-zentrale-handlungsfelder#bedarfsfelder</a:t>
            </a:r>
            <a:endParaRPr sz="1200" dirty="0"/>
          </a:p>
        </p:txBody>
      </p:sp>
      <p:sp>
        <p:nvSpPr>
          <p:cNvPr id="80" name="Google Shape;80;p1: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2</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3:notes"/>
          <p:cNvSpPr>
            <a:spLocks noGrp="1" noRot="1" noChangeAspect="1"/>
          </p:cNvSpPr>
          <p:nvPr>
            <p:ph type="sldImg" idx="2"/>
          </p:nvPr>
        </p:nvSpPr>
        <p:spPr>
          <a:xfrm>
            <a:off x="215900" y="252413"/>
            <a:ext cx="6654800" cy="37433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3:notes"/>
          <p:cNvSpPr txBox="1">
            <a:spLocks noGrp="1"/>
          </p:cNvSpPr>
          <p:nvPr>
            <p:ph type="body" idx="1"/>
          </p:nvPr>
        </p:nvSpPr>
        <p:spPr>
          <a:xfrm>
            <a:off x="215900" y="3995738"/>
            <a:ext cx="6654800" cy="5725369"/>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000" b="1" dirty="0"/>
              <a:t>Beschreibung</a:t>
            </a:r>
            <a:endParaRPr sz="1000" dirty="0"/>
          </a:p>
          <a:p>
            <a:pPr marL="0" lvl="0" indent="0" algn="l" rtl="0">
              <a:lnSpc>
                <a:spcPct val="100000"/>
              </a:lnSpc>
              <a:spcBef>
                <a:spcPts val="0"/>
              </a:spcBef>
              <a:spcAft>
                <a:spcPts val="0"/>
              </a:spcAft>
              <a:buSzPts val="1400"/>
              <a:buNone/>
            </a:pPr>
            <a:r>
              <a:rPr lang="de-DE" sz="1000" dirty="0"/>
              <a:t>Die Herstellung von Glas geht mit einem hohen Energieaufwand einher, wofür überwiegend fossile Energien zum Einsatz kommen.  Bedingt durch den Gebrauch von Erdgas stellen Glas-Weinflaschen eine hohe Klimabilanz dar. Im Jahre 2021 wurden rund 3,8 Mio. t Behälterglas (Getränkeflaschen und Lebensmittelgläser) für die Nahrungsmittelindustrie produziert, sowohl für den heimischen Verbrauch als auch für den Export (</a:t>
            </a:r>
            <a:r>
              <a:rPr lang="de-DE" sz="1000" dirty="0" err="1"/>
              <a:t>bvglas</a:t>
            </a:r>
            <a:r>
              <a:rPr lang="de-DE" sz="1000" dirty="0"/>
              <a:t> 2021). Das entspricht etwa 3 Mio. t an THG-Emissionen (geschätzt nach ifeu). Eine einfache Maßnahme, um den Glaseinsatz in Bereich Behälterglas zu reduzieren, stellt die Umstellung in Ihrem Betrieb auf leichtere Falschen dar. Eine einfache Maßnahme, um den Glaseinsatz in Bereich Behälterglas zu reduzieren, stellt die Umstellung in Ihrem Betrieb auf leichtere Falschen dar. </a:t>
            </a:r>
            <a:endParaRPr sz="1000" dirty="0"/>
          </a:p>
          <a:p>
            <a:pPr marL="0" lvl="0" indent="0" algn="l" rtl="0">
              <a:lnSpc>
                <a:spcPct val="100000"/>
              </a:lnSpc>
              <a:spcBef>
                <a:spcPts val="0"/>
              </a:spcBef>
              <a:spcAft>
                <a:spcPts val="0"/>
              </a:spcAft>
              <a:buSzPts val="1400"/>
              <a:buNone/>
            </a:pPr>
            <a:r>
              <a:rPr lang="de-DE" sz="1000" dirty="0"/>
              <a:t>Lernen Sie exemplarisch eine Folge der Nutzung unterschiedlicher Verpackungen kennen: Die Auswirkungen unterschiedlicher Gewichte von Glasflaschen auf die THG-Emissionen.</a:t>
            </a:r>
          </a:p>
          <a:p>
            <a:pPr marL="0" indent="0"/>
            <a:r>
              <a:rPr lang="de-DE" sz="1000" dirty="0"/>
              <a:t>Dem in der Beispielrechnung zu Grunde liegender Wert für die THG-Emissionen für ein Kilogramm CO2-Äquivalente für die Produktion von Hohlglas ist der Forschungsarbeit ifeu (s.u.) aus dem Jahre 2012 entlehnt. Das deutsche Weinmagazin veröffentlichte 2021 einen fast identischen Wert (</a:t>
            </a:r>
            <a:r>
              <a:rPr lang="de-DE" sz="1000" dirty="0" err="1"/>
              <a:t>Ponstein</a:t>
            </a:r>
            <a:r>
              <a:rPr lang="de-DE" sz="1000" dirty="0"/>
              <a:t> 2021). Geringere Werte finden sich beispielsweise in einer Übersicht über die Hohlglasherstellung der </a:t>
            </a:r>
            <a:r>
              <a:rPr lang="de-DE" sz="1000" dirty="0" err="1"/>
              <a:t>FfE</a:t>
            </a:r>
            <a:r>
              <a:rPr lang="de-DE" sz="1000" dirty="0"/>
              <a:t> von 2014 mit TGH-Emissionen in Höhe von 0,49 kg CO2-Äq für 1 kg Glas und beim Bundesverband Glas mit 0,36 kg CO2-Äq (telefonische Auskunft 11/2022).</a:t>
            </a:r>
            <a:endParaRPr sz="1000" dirty="0"/>
          </a:p>
          <a:p>
            <a:pPr marL="0" lvl="0" indent="0" algn="l" rtl="0">
              <a:lnSpc>
                <a:spcPct val="100000"/>
              </a:lnSpc>
              <a:spcBef>
                <a:spcPts val="0"/>
              </a:spcBef>
              <a:spcAft>
                <a:spcPts val="0"/>
              </a:spcAft>
              <a:buSzPts val="1100"/>
              <a:buFont typeface="Arial"/>
              <a:buNone/>
            </a:pPr>
            <a:endParaRPr sz="1000" b="1" dirty="0"/>
          </a:p>
          <a:p>
            <a:pPr marL="0" lvl="0" indent="0" algn="l" rtl="0">
              <a:lnSpc>
                <a:spcPct val="100000"/>
              </a:lnSpc>
              <a:spcBef>
                <a:spcPts val="0"/>
              </a:spcBef>
              <a:spcAft>
                <a:spcPts val="0"/>
              </a:spcAft>
              <a:buSzPts val="1100"/>
              <a:buFont typeface="Arial"/>
              <a:buNone/>
            </a:pPr>
            <a:r>
              <a:rPr lang="de-DE" sz="1000" b="1" dirty="0"/>
              <a:t>Aufgaben</a:t>
            </a:r>
            <a:endParaRPr sz="1000" b="0" dirty="0"/>
          </a:p>
          <a:p>
            <a:pPr marL="0" lvl="0" indent="0" algn="l" rtl="0">
              <a:lnSpc>
                <a:spcPct val="100000"/>
              </a:lnSpc>
              <a:spcBef>
                <a:spcPts val="0"/>
              </a:spcBef>
              <a:spcAft>
                <a:spcPts val="0"/>
              </a:spcAft>
              <a:buSzPts val="1100"/>
              <a:buFont typeface="Arial"/>
              <a:buNone/>
            </a:pPr>
            <a:r>
              <a:rPr lang="de-DE" sz="1000" b="0" dirty="0"/>
              <a:t>Berechnen Sie die THG-Einsparung durch den Umstieg einer Brennerei auf Leichtglasflaschen:</a:t>
            </a:r>
            <a:endParaRPr sz="1000" dirty="0"/>
          </a:p>
          <a:p>
            <a:pPr marL="171450" lvl="0" indent="-171450" algn="l" rtl="0">
              <a:lnSpc>
                <a:spcPct val="100000"/>
              </a:lnSpc>
              <a:spcBef>
                <a:spcPts val="0"/>
              </a:spcBef>
              <a:spcAft>
                <a:spcPts val="0"/>
              </a:spcAft>
              <a:buSzPts val="1100"/>
              <a:buFont typeface="Arial"/>
              <a:buChar char="•"/>
            </a:pPr>
            <a:r>
              <a:rPr lang="de-DE" sz="1000" b="0" dirty="0"/>
              <a:t>Wie hoch ist das Gewicht der Glas-Verpackung?</a:t>
            </a:r>
            <a:endParaRPr sz="1000" dirty="0"/>
          </a:p>
          <a:p>
            <a:pPr marL="171450" lvl="0" indent="-171450" algn="l" rtl="0">
              <a:lnSpc>
                <a:spcPct val="100000"/>
              </a:lnSpc>
              <a:spcBef>
                <a:spcPts val="0"/>
              </a:spcBef>
              <a:spcAft>
                <a:spcPts val="0"/>
              </a:spcAft>
              <a:buSzPts val="1100"/>
              <a:buFont typeface="Arial"/>
              <a:buChar char="•"/>
            </a:pPr>
            <a:r>
              <a:rPr lang="de-DE" sz="1000" b="0" dirty="0"/>
              <a:t>Wie hoch sind die Treibhausgasemissionen (THG) der Glas-Verpackungen?</a:t>
            </a:r>
            <a:endParaRPr sz="1000" dirty="0"/>
          </a:p>
          <a:p>
            <a:pPr marL="0" lvl="0" indent="0" algn="l" rtl="0">
              <a:lnSpc>
                <a:spcPct val="100000"/>
              </a:lnSpc>
              <a:spcBef>
                <a:spcPts val="0"/>
              </a:spcBef>
              <a:spcAft>
                <a:spcPts val="0"/>
              </a:spcAft>
              <a:buSzPts val="1100"/>
              <a:buFont typeface="Arial"/>
              <a:buNone/>
            </a:pPr>
            <a:endParaRPr sz="1000" b="0" dirty="0"/>
          </a:p>
          <a:p>
            <a:pPr marL="0" lvl="0" indent="0" algn="l" rtl="0">
              <a:lnSpc>
                <a:spcPct val="100000"/>
              </a:lnSpc>
              <a:spcBef>
                <a:spcPts val="0"/>
              </a:spcBef>
              <a:spcAft>
                <a:spcPts val="0"/>
              </a:spcAft>
              <a:buSzPts val="1100"/>
              <a:buFont typeface="Arial"/>
              <a:buNone/>
            </a:pPr>
            <a:r>
              <a:rPr lang="de-DE" sz="1000" b="0" dirty="0"/>
              <a:t>Berechnen Sie die THG-Einsparung durch den Umstieg ihres Betriebs auf Leichtglasflaschen:</a:t>
            </a:r>
            <a:endParaRPr sz="1000" dirty="0"/>
          </a:p>
          <a:p>
            <a:pPr marL="171450" lvl="0" indent="-171450" algn="l" rtl="0">
              <a:lnSpc>
                <a:spcPct val="100000"/>
              </a:lnSpc>
              <a:spcBef>
                <a:spcPts val="0"/>
              </a:spcBef>
              <a:spcAft>
                <a:spcPts val="0"/>
              </a:spcAft>
              <a:buSzPts val="1100"/>
              <a:buFont typeface="Arial"/>
              <a:buChar char="•"/>
            </a:pPr>
            <a:r>
              <a:rPr lang="de-DE" sz="1000" b="0" dirty="0"/>
              <a:t>Welche Glasflaschen kommen in ihrem Betrieb zum Einsatz? Bestimmen Sie deren THG?</a:t>
            </a:r>
            <a:endParaRPr sz="1000" dirty="0"/>
          </a:p>
          <a:p>
            <a:pPr marL="171450" lvl="0" indent="-171450" algn="l" rtl="0">
              <a:lnSpc>
                <a:spcPct val="100000"/>
              </a:lnSpc>
              <a:spcBef>
                <a:spcPts val="0"/>
              </a:spcBef>
              <a:spcAft>
                <a:spcPts val="0"/>
              </a:spcAft>
              <a:buSzPts val="1100"/>
              <a:buFont typeface="Arial"/>
              <a:buChar char="•"/>
            </a:pPr>
            <a:r>
              <a:rPr lang="de-DE" sz="1000" b="0" dirty="0"/>
              <a:t>Wie viele THG ließen sich einsparen durch einen Umstieg auf Leichtglasflaschen?</a:t>
            </a:r>
            <a:endParaRPr sz="1000" dirty="0"/>
          </a:p>
          <a:p>
            <a:pPr marL="0" lvl="0" indent="0" algn="l" rtl="0">
              <a:lnSpc>
                <a:spcPct val="100000"/>
              </a:lnSpc>
              <a:spcBef>
                <a:spcPts val="0"/>
              </a:spcBef>
              <a:spcAft>
                <a:spcPts val="0"/>
              </a:spcAft>
              <a:buSzPts val="1100"/>
              <a:buFont typeface="Arial"/>
              <a:buNone/>
            </a:pPr>
            <a:endParaRPr sz="1000" b="1" dirty="0"/>
          </a:p>
          <a:p>
            <a:pPr marL="0" lvl="0" indent="0" algn="l" rtl="0">
              <a:lnSpc>
                <a:spcPct val="100000"/>
              </a:lnSpc>
              <a:spcBef>
                <a:spcPts val="0"/>
              </a:spcBef>
              <a:spcAft>
                <a:spcPts val="0"/>
              </a:spcAft>
              <a:buSzPts val="1100"/>
              <a:buFont typeface="Arial"/>
              <a:buNone/>
            </a:pPr>
            <a:r>
              <a:rPr lang="de-DE" sz="1000" b="1" dirty="0"/>
              <a:t>Quellen</a:t>
            </a:r>
            <a:endParaRPr sz="1000" dirty="0"/>
          </a:p>
          <a:p>
            <a:pPr marL="171450" lvl="0" indent="-171450" algn="l" rtl="0">
              <a:lnSpc>
                <a:spcPct val="100000"/>
              </a:lnSpc>
              <a:spcBef>
                <a:spcPts val="0"/>
              </a:spcBef>
              <a:spcAft>
                <a:spcPts val="0"/>
              </a:spcAft>
              <a:buSzPts val="1100"/>
              <a:buFont typeface="Arial"/>
              <a:buChar char="•"/>
            </a:pPr>
            <a:r>
              <a:rPr lang="de-DE" sz="900" dirty="0" err="1"/>
              <a:t>bvglas</a:t>
            </a:r>
            <a:r>
              <a:rPr lang="de-DE" sz="900" dirty="0"/>
              <a:t> Bundesverband Glas (2022): Jahresbericht 2021. </a:t>
            </a:r>
            <a:r>
              <a:rPr lang="de-DE" sz="900" dirty="0" err="1"/>
              <a:t>Online:https</a:t>
            </a:r>
            <a:r>
              <a:rPr lang="de-DE" sz="900" dirty="0"/>
              <a:t>://</a:t>
            </a:r>
            <a:r>
              <a:rPr lang="de-DE" sz="900" dirty="0" err="1"/>
              <a:t>www.bvglas.de</a:t>
            </a:r>
            <a:r>
              <a:rPr lang="de-DE" sz="900" dirty="0"/>
              <a:t>/presse/</a:t>
            </a:r>
            <a:r>
              <a:rPr lang="de-DE" sz="900" dirty="0" err="1"/>
              <a:t>publikationen</a:t>
            </a:r>
            <a:r>
              <a:rPr lang="de-DE" sz="900" dirty="0"/>
              <a:t>/ </a:t>
            </a:r>
            <a:endParaRPr sz="900" dirty="0"/>
          </a:p>
          <a:p>
            <a:pPr marL="171450" lvl="0" indent="-171450" algn="l" rtl="0">
              <a:lnSpc>
                <a:spcPct val="100000"/>
              </a:lnSpc>
              <a:spcBef>
                <a:spcPts val="0"/>
              </a:spcBef>
              <a:spcAft>
                <a:spcPts val="0"/>
              </a:spcAft>
              <a:buSzPts val="1100"/>
              <a:buFont typeface="Arial"/>
              <a:buChar char="•"/>
            </a:pPr>
            <a:r>
              <a:rPr lang="de-DE" sz="900" dirty="0"/>
              <a:t>Das deutsche Weinmagazin, Dr. </a:t>
            </a:r>
            <a:r>
              <a:rPr lang="de-DE" sz="900" dirty="0" err="1"/>
              <a:t>Ponstein</a:t>
            </a:r>
            <a:r>
              <a:rPr lang="de-DE" sz="900" dirty="0"/>
              <a:t>, Helena (2021): Klimaschutz im Weinkeller. Online: https://</a:t>
            </a:r>
            <a:r>
              <a:rPr lang="de-DE" sz="900" dirty="0" err="1"/>
              <a:t>klimaneutralerwein.de</a:t>
            </a:r>
            <a:r>
              <a:rPr lang="de-DE" sz="900" dirty="0"/>
              <a:t>/</a:t>
            </a:r>
            <a:r>
              <a:rPr lang="de-DE" sz="900" dirty="0" err="1"/>
              <a:t>wp</a:t>
            </a:r>
            <a:r>
              <a:rPr lang="de-DE" sz="900" dirty="0"/>
              <a:t>-content/</a:t>
            </a:r>
            <a:r>
              <a:rPr lang="de-DE" sz="900" dirty="0" err="1"/>
              <a:t>uploads</a:t>
            </a:r>
            <a:r>
              <a:rPr lang="de-DE" sz="900" dirty="0"/>
              <a:t>/2022/02/dwm_26_21_s30_31_Dr.Ponstein_Klimaschutz_Teil-4_Kellerwirtschaft.pdf</a:t>
            </a:r>
            <a:endParaRPr sz="900" dirty="0"/>
          </a:p>
          <a:p>
            <a:pPr marL="171450" lvl="0" indent="-171450" algn="l" rtl="0">
              <a:lnSpc>
                <a:spcPct val="100000"/>
              </a:lnSpc>
              <a:spcBef>
                <a:spcPts val="0"/>
              </a:spcBef>
              <a:spcAft>
                <a:spcPts val="0"/>
              </a:spcAft>
              <a:buSzPts val="1100"/>
              <a:buFont typeface="Arial"/>
              <a:buChar char="•"/>
            </a:pPr>
            <a:r>
              <a:rPr lang="de-DE" sz="900" dirty="0"/>
              <a:t>Forschungsstelle für Energiewirtschaft e. V. (</a:t>
            </a:r>
            <a:r>
              <a:rPr lang="de-DE" sz="900" dirty="0" err="1"/>
              <a:t>FfE</a:t>
            </a:r>
            <a:r>
              <a:rPr lang="de-DE" sz="900" dirty="0"/>
              <a:t>): CO2-Verminderung in der Hohlglasherstellung (2019): https://</a:t>
            </a:r>
            <a:r>
              <a:rPr lang="de-DE" sz="900" dirty="0" err="1"/>
              <a:t>www.bmwk.de</a:t>
            </a:r>
            <a:r>
              <a:rPr lang="de-DE" sz="900" dirty="0"/>
              <a:t>/Redaktion/DE/Downloads/E/energiewende-in-der-industrie-ap2a-branchensteckbrief-glas.pdf?__blob=</a:t>
            </a:r>
            <a:r>
              <a:rPr lang="de-DE" sz="900" dirty="0" err="1"/>
              <a:t>publicationFile&amp;v</a:t>
            </a:r>
            <a:r>
              <a:rPr lang="de-DE" sz="900" dirty="0"/>
              <a:t>=4</a:t>
            </a:r>
            <a:endParaRPr sz="900" dirty="0"/>
          </a:p>
          <a:p>
            <a:pPr marL="171450" lvl="0" indent="-171450" algn="l" rtl="0">
              <a:lnSpc>
                <a:spcPct val="100000"/>
              </a:lnSpc>
              <a:spcBef>
                <a:spcPts val="0"/>
              </a:spcBef>
              <a:spcAft>
                <a:spcPts val="0"/>
              </a:spcAft>
              <a:buSzPts val="1100"/>
              <a:buFont typeface="Arial"/>
              <a:buChar char="•"/>
            </a:pPr>
            <a:r>
              <a:rPr lang="de-DE" sz="900" dirty="0" err="1"/>
              <a:t>Hillebrandt</a:t>
            </a:r>
            <a:r>
              <a:rPr lang="de-DE" sz="900" dirty="0"/>
              <a:t> Glas: Spirituosenflaschen mit Gewichtsangeben: https://</a:t>
            </a:r>
            <a:r>
              <a:rPr lang="de-DE" sz="900" dirty="0" err="1"/>
              <a:t>www.hillebrandt-glas.de</a:t>
            </a:r>
            <a:r>
              <a:rPr lang="de-DE" sz="900" dirty="0"/>
              <a:t>/</a:t>
            </a:r>
            <a:r>
              <a:rPr lang="de-DE" sz="900" dirty="0" err="1"/>
              <a:t>category</a:t>
            </a:r>
            <a:r>
              <a:rPr lang="de-DE" sz="900" dirty="0"/>
              <a:t>/</a:t>
            </a:r>
            <a:r>
              <a:rPr lang="de-DE" sz="900" dirty="0" err="1"/>
              <a:t>spirituosenflaschen</a:t>
            </a:r>
            <a:r>
              <a:rPr lang="de-DE" sz="900" dirty="0"/>
              <a:t>/</a:t>
            </a:r>
            <a:r>
              <a:rPr lang="de-DE" sz="900" dirty="0" err="1"/>
              <a:t>kirschwasserflaschen</a:t>
            </a:r>
            <a:r>
              <a:rPr lang="de-DE" sz="900" dirty="0"/>
              <a:t>/</a:t>
            </a:r>
            <a:endParaRPr sz="900" dirty="0"/>
          </a:p>
          <a:p>
            <a:pPr marL="171450" marR="0" lvl="0" indent="-171450" algn="l" rtl="0">
              <a:lnSpc>
                <a:spcPct val="100000"/>
              </a:lnSpc>
              <a:spcBef>
                <a:spcPts val="0"/>
              </a:spcBef>
              <a:spcAft>
                <a:spcPts val="0"/>
              </a:spcAft>
              <a:buClr>
                <a:srgbClr val="000000"/>
              </a:buClr>
              <a:buSzPts val="1100"/>
              <a:buFont typeface="Arial"/>
              <a:buChar char="•"/>
            </a:pPr>
            <a:r>
              <a:rPr lang="de-DE" sz="900" dirty="0"/>
              <a:t>ifeu - Institut für Energie und Umweltforschung Heidelberg GmbH, Nachhaltigkeitsbetrachtung für Rheinhessenwein: Treibhausgasbilanz für Wein aus Rheinhessen Endbericht, Heidelberg, 30. April 2012. Online: https://</a:t>
            </a:r>
            <a:r>
              <a:rPr lang="de-DE" sz="900" dirty="0" err="1"/>
              <a:t>www.ifeu.de</a:t>
            </a:r>
            <a:r>
              <a:rPr lang="de-DE" sz="900" dirty="0"/>
              <a:t>/</a:t>
            </a:r>
            <a:r>
              <a:rPr lang="de-DE" sz="900" dirty="0" err="1"/>
              <a:t>fileadmin</a:t>
            </a:r>
            <a:r>
              <a:rPr lang="de-DE" sz="900" dirty="0"/>
              <a:t>/</a:t>
            </a:r>
            <a:r>
              <a:rPr lang="de-DE" sz="900" dirty="0" err="1"/>
              <a:t>uploads</a:t>
            </a:r>
            <a:r>
              <a:rPr lang="de-DE" sz="900" dirty="0"/>
              <a:t>/IFEU_Rheinhessen_CO2_2012.pdf</a:t>
            </a:r>
            <a:endParaRPr sz="900" dirty="0"/>
          </a:p>
        </p:txBody>
      </p:sp>
      <p:sp>
        <p:nvSpPr>
          <p:cNvPr id="112" name="Google Shape;112;p3: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3</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4:notes"/>
          <p:cNvSpPr>
            <a:spLocks noGrp="1" noRot="1" noChangeAspect="1"/>
          </p:cNvSpPr>
          <p:nvPr>
            <p:ph type="sldImg" idx="2"/>
          </p:nvPr>
        </p:nvSpPr>
        <p:spPr>
          <a:xfrm>
            <a:off x="215900" y="252413"/>
            <a:ext cx="6654800" cy="37433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3" name="Google Shape;123;p4:notes"/>
          <p:cNvSpPr txBox="1">
            <a:spLocks noGrp="1"/>
          </p:cNvSpPr>
          <p:nvPr>
            <p:ph type="body" idx="1"/>
          </p:nvPr>
        </p:nvSpPr>
        <p:spPr>
          <a:xfrm>
            <a:off x="215900" y="3995738"/>
            <a:ext cx="6654800" cy="5901297"/>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050" b="1" dirty="0"/>
              <a:t>Ergebnis</a:t>
            </a:r>
            <a:endParaRPr sz="1050" dirty="0"/>
          </a:p>
          <a:p>
            <a:pPr marL="0" lvl="0" indent="0" algn="l" rtl="0">
              <a:lnSpc>
                <a:spcPct val="100000"/>
              </a:lnSpc>
              <a:spcBef>
                <a:spcPts val="0"/>
              </a:spcBef>
              <a:spcAft>
                <a:spcPts val="0"/>
              </a:spcAft>
              <a:buSzPts val="1400"/>
              <a:buNone/>
            </a:pPr>
            <a:r>
              <a:rPr lang="de-DE" sz="1050" dirty="0"/>
              <a:t>Durch Leichtglasflaschen können 2,4 t THG-Emissionen eingespart werden.</a:t>
            </a:r>
          </a:p>
          <a:p>
            <a:pPr marL="0" lvl="0" indent="0" algn="l" rtl="0">
              <a:lnSpc>
                <a:spcPct val="100000"/>
              </a:lnSpc>
              <a:spcBef>
                <a:spcPts val="0"/>
              </a:spcBef>
              <a:spcAft>
                <a:spcPts val="0"/>
              </a:spcAft>
              <a:buSzPts val="1100"/>
              <a:buFont typeface="Arial"/>
              <a:buNone/>
            </a:pPr>
            <a:endParaRPr sz="1050" b="1" dirty="0"/>
          </a:p>
          <a:p>
            <a:pPr marL="0" lvl="0" indent="0" algn="l" rtl="0">
              <a:lnSpc>
                <a:spcPct val="100000"/>
              </a:lnSpc>
              <a:spcBef>
                <a:spcPts val="0"/>
              </a:spcBef>
              <a:spcAft>
                <a:spcPts val="0"/>
              </a:spcAft>
              <a:buSzPts val="1100"/>
              <a:buFont typeface="Arial"/>
              <a:buNone/>
            </a:pPr>
            <a:r>
              <a:rPr lang="de-DE" sz="1050" b="1" dirty="0"/>
              <a:t>Quellen</a:t>
            </a:r>
            <a:endParaRPr sz="1050" dirty="0"/>
          </a:p>
          <a:p>
            <a:pPr marL="171450" lvl="0" indent="-171450" algn="l" rtl="0">
              <a:lnSpc>
                <a:spcPct val="100000"/>
              </a:lnSpc>
              <a:spcBef>
                <a:spcPts val="0"/>
              </a:spcBef>
              <a:spcAft>
                <a:spcPts val="0"/>
              </a:spcAft>
              <a:buSzPts val="1100"/>
              <a:buFont typeface="Arial"/>
              <a:buChar char="•"/>
            </a:pPr>
            <a:r>
              <a:rPr lang="de-DE" sz="900" dirty="0" err="1"/>
              <a:t>bvglas</a:t>
            </a:r>
            <a:r>
              <a:rPr lang="de-DE" sz="900" dirty="0"/>
              <a:t> Bundesverband Glas (2022): Jahresbericht 2021. </a:t>
            </a:r>
            <a:r>
              <a:rPr lang="de-DE" sz="900" dirty="0" err="1"/>
              <a:t>Online:https</a:t>
            </a:r>
            <a:r>
              <a:rPr lang="de-DE" sz="900" dirty="0"/>
              <a:t>://</a:t>
            </a:r>
            <a:r>
              <a:rPr lang="de-DE" sz="900" dirty="0" err="1"/>
              <a:t>www.bvglas.de</a:t>
            </a:r>
            <a:r>
              <a:rPr lang="de-DE" sz="900" dirty="0"/>
              <a:t>/presse/</a:t>
            </a:r>
            <a:r>
              <a:rPr lang="de-DE" sz="900" dirty="0" err="1"/>
              <a:t>publikationen</a:t>
            </a:r>
            <a:r>
              <a:rPr lang="de-DE" sz="900" dirty="0"/>
              <a:t>/ </a:t>
            </a:r>
            <a:endParaRPr sz="900" dirty="0"/>
          </a:p>
          <a:p>
            <a:pPr marL="171450" lvl="0" indent="-171450" algn="l" rtl="0">
              <a:lnSpc>
                <a:spcPct val="100000"/>
              </a:lnSpc>
              <a:spcBef>
                <a:spcPts val="0"/>
              </a:spcBef>
              <a:spcAft>
                <a:spcPts val="0"/>
              </a:spcAft>
              <a:buSzPts val="1100"/>
              <a:buFont typeface="Arial"/>
              <a:buChar char="•"/>
            </a:pPr>
            <a:r>
              <a:rPr lang="de-DE" sz="900" dirty="0"/>
              <a:t>Das deutsche Weinmagazin, Dr. </a:t>
            </a:r>
            <a:r>
              <a:rPr lang="de-DE" sz="900" dirty="0" err="1"/>
              <a:t>Ponstein</a:t>
            </a:r>
            <a:r>
              <a:rPr lang="de-DE" sz="900" dirty="0"/>
              <a:t>, Helena (2021): Klimaschutz im Weinkeller. Online: https://</a:t>
            </a:r>
            <a:r>
              <a:rPr lang="de-DE" sz="900" dirty="0" err="1"/>
              <a:t>klimaneutralerwein.de</a:t>
            </a:r>
            <a:r>
              <a:rPr lang="de-DE" sz="900" dirty="0"/>
              <a:t>/</a:t>
            </a:r>
            <a:r>
              <a:rPr lang="de-DE" sz="900" dirty="0" err="1"/>
              <a:t>wp</a:t>
            </a:r>
            <a:r>
              <a:rPr lang="de-DE" sz="900" dirty="0"/>
              <a:t>-content/</a:t>
            </a:r>
            <a:r>
              <a:rPr lang="de-DE" sz="900" dirty="0" err="1"/>
              <a:t>uploads</a:t>
            </a:r>
            <a:r>
              <a:rPr lang="de-DE" sz="900" dirty="0"/>
              <a:t>/2022/02/dwm_26_21_s30_31_Dr.Ponstein_Klimaschutz_Teil-4_Kellerwirtschaft.pdf</a:t>
            </a:r>
            <a:endParaRPr sz="900" dirty="0"/>
          </a:p>
          <a:p>
            <a:pPr marL="171450" lvl="0" indent="-171450" algn="l" rtl="0">
              <a:lnSpc>
                <a:spcPct val="100000"/>
              </a:lnSpc>
              <a:spcBef>
                <a:spcPts val="0"/>
              </a:spcBef>
              <a:spcAft>
                <a:spcPts val="0"/>
              </a:spcAft>
              <a:buSzPts val="1100"/>
              <a:buFont typeface="Arial"/>
              <a:buChar char="•"/>
            </a:pPr>
            <a:r>
              <a:rPr lang="de-DE" sz="900" dirty="0"/>
              <a:t>Forschungsstelle für Energiewirtschaft e. V. (</a:t>
            </a:r>
            <a:r>
              <a:rPr lang="de-DE" sz="900" dirty="0" err="1"/>
              <a:t>FfE</a:t>
            </a:r>
            <a:r>
              <a:rPr lang="de-DE" sz="900" dirty="0"/>
              <a:t>): CO2-Verminderung in der Hohlglasherstellung (2019): https://</a:t>
            </a:r>
            <a:r>
              <a:rPr lang="de-DE" sz="900" dirty="0" err="1"/>
              <a:t>www.bmwk.de</a:t>
            </a:r>
            <a:r>
              <a:rPr lang="de-DE" sz="900" dirty="0"/>
              <a:t>/Redaktion/DE/Downloads/E/energiewende-in-der-industrie-ap2a-branchensteckbrief-glas.pdf?__blob=</a:t>
            </a:r>
            <a:r>
              <a:rPr lang="de-DE" sz="900" dirty="0" err="1"/>
              <a:t>publicationFile&amp;v</a:t>
            </a:r>
            <a:r>
              <a:rPr lang="de-DE" sz="900" dirty="0"/>
              <a:t>=4</a:t>
            </a:r>
            <a:endParaRPr sz="900" dirty="0"/>
          </a:p>
          <a:p>
            <a:pPr marL="171450" lvl="0" indent="-171450" algn="l" rtl="0">
              <a:lnSpc>
                <a:spcPct val="100000"/>
              </a:lnSpc>
              <a:spcBef>
                <a:spcPts val="0"/>
              </a:spcBef>
              <a:spcAft>
                <a:spcPts val="0"/>
              </a:spcAft>
              <a:buSzPts val="1100"/>
              <a:buFont typeface="Arial"/>
              <a:buChar char="•"/>
            </a:pPr>
            <a:r>
              <a:rPr lang="de-DE" sz="900" dirty="0" err="1"/>
              <a:t>Hillebrandt</a:t>
            </a:r>
            <a:r>
              <a:rPr lang="de-DE" sz="900" dirty="0"/>
              <a:t> Glas: Spirituosenflaschen mit Gewichtsangeben: https://</a:t>
            </a:r>
            <a:r>
              <a:rPr lang="de-DE" sz="900" dirty="0" err="1"/>
              <a:t>www.hillebrandt-glas.de</a:t>
            </a:r>
            <a:r>
              <a:rPr lang="de-DE" sz="900" dirty="0"/>
              <a:t>/</a:t>
            </a:r>
            <a:r>
              <a:rPr lang="de-DE" sz="900" dirty="0" err="1"/>
              <a:t>category</a:t>
            </a:r>
            <a:r>
              <a:rPr lang="de-DE" sz="900" dirty="0"/>
              <a:t>/</a:t>
            </a:r>
            <a:r>
              <a:rPr lang="de-DE" sz="900" dirty="0" err="1"/>
              <a:t>spirituosenflaschen</a:t>
            </a:r>
            <a:r>
              <a:rPr lang="de-DE" sz="900" dirty="0"/>
              <a:t>/</a:t>
            </a:r>
            <a:r>
              <a:rPr lang="de-DE" sz="900" dirty="0" err="1"/>
              <a:t>kirschwasserflaschen</a:t>
            </a:r>
            <a:r>
              <a:rPr lang="de-DE" sz="900" dirty="0"/>
              <a:t>/</a:t>
            </a:r>
            <a:endParaRPr sz="900" dirty="0"/>
          </a:p>
          <a:p>
            <a:pPr marL="171450" marR="0" lvl="0" indent="-171450" algn="l" rtl="0">
              <a:lnSpc>
                <a:spcPct val="100000"/>
              </a:lnSpc>
              <a:spcBef>
                <a:spcPts val="0"/>
              </a:spcBef>
              <a:spcAft>
                <a:spcPts val="0"/>
              </a:spcAft>
              <a:buClr>
                <a:srgbClr val="000000"/>
              </a:buClr>
              <a:buSzPts val="1100"/>
              <a:buFont typeface="Arial"/>
              <a:buChar char="•"/>
            </a:pPr>
            <a:r>
              <a:rPr lang="de-DE" sz="900" dirty="0"/>
              <a:t>ifeu - Institut für Energie und Umweltforschung Heidelberg GmbH, Nachhaltigkeitsbetrachtung für Rheinhessenwein: Treibhausgasbilanz für Wein aus Rheinhessen Endbericht, Heidelberg, 30. April 2012. Online: https://</a:t>
            </a:r>
            <a:r>
              <a:rPr lang="de-DE" sz="900" dirty="0" err="1"/>
              <a:t>www.ifeu.de</a:t>
            </a:r>
            <a:r>
              <a:rPr lang="de-DE" sz="900" dirty="0"/>
              <a:t>/</a:t>
            </a:r>
            <a:r>
              <a:rPr lang="de-DE" sz="900" dirty="0" err="1"/>
              <a:t>fileadmin</a:t>
            </a:r>
            <a:r>
              <a:rPr lang="de-DE" sz="900" dirty="0"/>
              <a:t>/</a:t>
            </a:r>
            <a:r>
              <a:rPr lang="de-DE" sz="900" dirty="0" err="1"/>
              <a:t>uploads</a:t>
            </a:r>
            <a:r>
              <a:rPr lang="de-DE" sz="900" dirty="0"/>
              <a:t>/IFEU_Rheinhessen_CO2_2012.pdf</a:t>
            </a:r>
            <a:endParaRPr sz="900" dirty="0"/>
          </a:p>
        </p:txBody>
      </p:sp>
      <p:sp>
        <p:nvSpPr>
          <p:cNvPr id="124" name="Google Shape;124;p4: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4</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5:notes"/>
          <p:cNvSpPr>
            <a:spLocks noGrp="1" noRot="1" noChangeAspect="1"/>
          </p:cNvSpPr>
          <p:nvPr>
            <p:ph type="sldImg" idx="2"/>
          </p:nvPr>
        </p:nvSpPr>
        <p:spPr>
          <a:xfrm>
            <a:off x="215900" y="252413"/>
            <a:ext cx="6654800" cy="37433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5:notes"/>
          <p:cNvSpPr txBox="1">
            <a:spLocks noGrp="1"/>
          </p:cNvSpPr>
          <p:nvPr>
            <p:ph type="body" idx="1"/>
          </p:nvPr>
        </p:nvSpPr>
        <p:spPr>
          <a:xfrm>
            <a:off x="215900" y="3995738"/>
            <a:ext cx="6654800" cy="6053137"/>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000" b="1" dirty="0"/>
              <a:t>Beschreibung</a:t>
            </a:r>
            <a:endParaRPr sz="1000" dirty="0"/>
          </a:p>
          <a:p>
            <a:pPr marL="0" lvl="0" indent="0" algn="l" rtl="0">
              <a:lnSpc>
                <a:spcPct val="100000"/>
              </a:lnSpc>
              <a:spcBef>
                <a:spcPts val="0"/>
              </a:spcBef>
              <a:spcAft>
                <a:spcPts val="0"/>
              </a:spcAft>
              <a:buSzPts val="1400"/>
              <a:buNone/>
            </a:pPr>
            <a:r>
              <a:rPr lang="de-DE" sz="1000" dirty="0"/>
              <a:t>Die Herstellung von Glas geht mit einem hohen Energieaufwand einher, wofür überwiegend fossile Energien zum Einsatz kommen.  Bedingt durch den Gebrauch von Erdgas stellen Glas-Weinflaschen eine hohe Klimabilanz dar. Im Jahre 2021 wurden rund 3,8 Mio. t Behälterglas (Getränkeflaschen und Lebensmittelgläser) für die Nahrungsmittelindustrie produziert, sowohl für den heimischen Verbrauch als auch für den Export (</a:t>
            </a:r>
            <a:r>
              <a:rPr lang="de-DE" sz="1000" dirty="0" err="1"/>
              <a:t>bvglas</a:t>
            </a:r>
            <a:r>
              <a:rPr lang="de-DE" sz="1000" dirty="0"/>
              <a:t> 2021). Das entspricht etwa 3 Mio. t an THG-Emissionen (geschätzt nach ifeu). Eine einfache Maßnahme, um den Glaseinsatz in Bereich Behälterglas zu reduzieren, stellt die Umstellung in Ihrem Betrieb auf leichtere Falschen dar. </a:t>
            </a:r>
            <a:endParaRPr sz="1000" dirty="0"/>
          </a:p>
          <a:p>
            <a:pPr marL="0" lvl="0" indent="0" algn="l" rtl="0">
              <a:lnSpc>
                <a:spcPct val="100000"/>
              </a:lnSpc>
              <a:spcBef>
                <a:spcPts val="0"/>
              </a:spcBef>
              <a:spcAft>
                <a:spcPts val="0"/>
              </a:spcAft>
              <a:buSzPts val="1400"/>
              <a:buNone/>
            </a:pPr>
            <a:r>
              <a:rPr lang="de-DE" sz="1000" dirty="0"/>
              <a:t>Eine einfache Maßnahme, um den Glaseinsatz im Spirituosenmarkt zu reduzieren, wäre der Umstieg auf Leichtglasflaschen, aber etwa auch der Einsatz von Bag-in-Box-Systemen für die Gastronomie. Mehrwegsysteme, bei denen auch tatsächlich hohe Umlaufzahlen erreicht werden, sind am umweltfreundlichsten. Voraussetzung wären jedoch die Einführung von Standardflaschen, um lange Transporte zu vermeiden. Diese wären weniger umweltfreundlich (</a:t>
            </a:r>
            <a:r>
              <a:rPr lang="de-DE" sz="1000" dirty="0" err="1"/>
              <a:t>uba</a:t>
            </a:r>
            <a:r>
              <a:rPr lang="de-DE" sz="1000" dirty="0"/>
              <a:t> 2002, Phase 2).</a:t>
            </a:r>
          </a:p>
          <a:p>
            <a:pPr marL="0" indent="0"/>
            <a:r>
              <a:rPr lang="de-DE" sz="1000" dirty="0"/>
              <a:t>Dem in der Beispielrechnung zu Grunde liegender Wert für die THG-Emissionen für ein Kilogramm CO2-Äquivalente für die Produktion von Hohlglas ist der Forschungsarbeit ifeu (s.u.) aus dem Jahre 2012 entlehnt. Das deutsche Weinmagazin veröffentlichte 2021 einen fast identischen Wert (</a:t>
            </a:r>
            <a:r>
              <a:rPr lang="de-DE" sz="1000" dirty="0" err="1"/>
              <a:t>Ponstein</a:t>
            </a:r>
            <a:r>
              <a:rPr lang="de-DE" sz="1000" dirty="0"/>
              <a:t> 2021). Geringere Werte finden sich beispielsweise in einer Übersicht über die Hohlglasherstellung der </a:t>
            </a:r>
            <a:r>
              <a:rPr lang="de-DE" sz="1000" dirty="0" err="1"/>
              <a:t>FfE</a:t>
            </a:r>
            <a:r>
              <a:rPr lang="de-DE" sz="1000" dirty="0"/>
              <a:t> von 2014 mit TGH-Emissionen in Höhe von 0,49 kg CO2-Äq für 1 kg Glas und beim Bundesverband Glas mit 0,36 kg CO2-Äq (telefonische Auskunft 11/2022).</a:t>
            </a:r>
          </a:p>
          <a:p>
            <a:pPr marL="0" lvl="0" indent="0" algn="l" rtl="0">
              <a:lnSpc>
                <a:spcPct val="100000"/>
              </a:lnSpc>
              <a:spcBef>
                <a:spcPts val="0"/>
              </a:spcBef>
              <a:spcAft>
                <a:spcPts val="0"/>
              </a:spcAft>
              <a:buSzPts val="1100"/>
              <a:buFont typeface="Arial"/>
              <a:buNone/>
            </a:pPr>
            <a:r>
              <a:rPr lang="de-DE" sz="1000" b="1" dirty="0"/>
              <a:t>Aufgaben</a:t>
            </a:r>
            <a:endParaRPr sz="1000" dirty="0"/>
          </a:p>
          <a:p>
            <a:pPr marL="0" lvl="0" indent="0" algn="l" rtl="0">
              <a:lnSpc>
                <a:spcPct val="100000"/>
              </a:lnSpc>
              <a:spcBef>
                <a:spcPts val="0"/>
              </a:spcBef>
              <a:spcAft>
                <a:spcPts val="0"/>
              </a:spcAft>
              <a:buSzPts val="1100"/>
              <a:buFont typeface="Arial"/>
              <a:buNone/>
            </a:pPr>
            <a:r>
              <a:rPr lang="de-DE" sz="1000" b="0" dirty="0"/>
              <a:t>Berechnen Sie die THG-Einsparung durch den Umstieg einer Brennerei auf Leichtglasflaschen, Mehrweg-Glasflaschen und Bag-in-Box-Verpackungen:</a:t>
            </a:r>
            <a:endParaRPr sz="1000" dirty="0"/>
          </a:p>
          <a:p>
            <a:pPr marL="171450" lvl="0" indent="-171450" algn="l" rtl="0">
              <a:lnSpc>
                <a:spcPct val="100000"/>
              </a:lnSpc>
              <a:spcBef>
                <a:spcPts val="0"/>
              </a:spcBef>
              <a:spcAft>
                <a:spcPts val="0"/>
              </a:spcAft>
              <a:buSzPts val="1100"/>
              <a:buFont typeface="Arial"/>
              <a:buChar char="•"/>
            </a:pPr>
            <a:r>
              <a:rPr lang="de-DE" sz="1000" b="0" dirty="0"/>
              <a:t>Wie viele THG-Emissionen lassen sich im Verpackungsbereich im Beispiel einsparen?</a:t>
            </a:r>
            <a:endParaRPr sz="1000" dirty="0"/>
          </a:p>
          <a:p>
            <a:pPr marL="171450" lvl="0" indent="-171450" algn="l" rtl="0">
              <a:lnSpc>
                <a:spcPct val="100000"/>
              </a:lnSpc>
              <a:spcBef>
                <a:spcPts val="0"/>
              </a:spcBef>
              <a:spcAft>
                <a:spcPts val="0"/>
              </a:spcAft>
              <a:buSzPts val="1100"/>
              <a:buFont typeface="Arial"/>
              <a:buChar char="•"/>
            </a:pPr>
            <a:r>
              <a:rPr lang="de-DE" sz="1000" b="0" dirty="0"/>
              <a:t>Diskutieren Sie im Klassenverband den Einsatz von Mehrwegsystemen für Glasflaschen und für Bag-in-Box-Systeme. Wo könnten diese sinnvoll eingesetzt werden?</a:t>
            </a:r>
            <a:endParaRPr sz="1000" b="1" dirty="0"/>
          </a:p>
          <a:p>
            <a:pPr marL="0" lvl="0" indent="0" algn="l" rtl="0">
              <a:lnSpc>
                <a:spcPct val="100000"/>
              </a:lnSpc>
              <a:spcBef>
                <a:spcPts val="0"/>
              </a:spcBef>
              <a:spcAft>
                <a:spcPts val="0"/>
              </a:spcAft>
              <a:buSzPts val="1100"/>
              <a:buFont typeface="Arial"/>
              <a:buNone/>
            </a:pPr>
            <a:r>
              <a:rPr lang="de-DE" sz="1000" b="1" dirty="0"/>
              <a:t>Quellen</a:t>
            </a:r>
            <a:endParaRPr sz="1000" dirty="0"/>
          </a:p>
          <a:p>
            <a:pPr marL="171450" lvl="0" indent="-171450" algn="l" rtl="0">
              <a:lnSpc>
                <a:spcPct val="100000"/>
              </a:lnSpc>
              <a:spcBef>
                <a:spcPts val="0"/>
              </a:spcBef>
              <a:spcAft>
                <a:spcPts val="0"/>
              </a:spcAft>
              <a:buSzPts val="1100"/>
              <a:buFont typeface="Arial"/>
              <a:buChar char="•"/>
            </a:pPr>
            <a:r>
              <a:rPr lang="de-DE" sz="1000" dirty="0" err="1"/>
              <a:t>bvglas</a:t>
            </a:r>
            <a:r>
              <a:rPr lang="de-DE" sz="1000" dirty="0"/>
              <a:t> Bundesverband Glas (2022): Jahresbericht 2021. </a:t>
            </a:r>
            <a:r>
              <a:rPr lang="de-DE" sz="1000" dirty="0" err="1"/>
              <a:t>Online:https</a:t>
            </a:r>
            <a:r>
              <a:rPr lang="de-DE" sz="1000" dirty="0"/>
              <a:t>://</a:t>
            </a:r>
            <a:r>
              <a:rPr lang="de-DE" sz="1000" dirty="0" err="1"/>
              <a:t>www.bvglas.de</a:t>
            </a:r>
            <a:r>
              <a:rPr lang="de-DE" sz="1000" dirty="0"/>
              <a:t>/presse/</a:t>
            </a:r>
            <a:r>
              <a:rPr lang="de-DE" sz="1000" dirty="0" err="1"/>
              <a:t>publikationen</a:t>
            </a:r>
            <a:r>
              <a:rPr lang="de-DE" sz="1000" dirty="0"/>
              <a:t>/ </a:t>
            </a:r>
            <a:endParaRPr sz="1000" dirty="0"/>
          </a:p>
          <a:p>
            <a:pPr marL="171450" lvl="0" indent="-171450" algn="l" rtl="0">
              <a:lnSpc>
                <a:spcPct val="100000"/>
              </a:lnSpc>
              <a:spcBef>
                <a:spcPts val="0"/>
              </a:spcBef>
              <a:spcAft>
                <a:spcPts val="0"/>
              </a:spcAft>
              <a:buSzPts val="1100"/>
              <a:buFont typeface="Arial"/>
              <a:buChar char="•"/>
            </a:pPr>
            <a:r>
              <a:rPr lang="de-DE" sz="1000" dirty="0"/>
              <a:t>Das deutsche Weinmagazin, Dr. </a:t>
            </a:r>
            <a:r>
              <a:rPr lang="de-DE" sz="1000" dirty="0" err="1"/>
              <a:t>Ponstein</a:t>
            </a:r>
            <a:r>
              <a:rPr lang="de-DE" sz="1000" dirty="0"/>
              <a:t>, Helena (2021): Klimaschutz im Weinkeller. Online: https://</a:t>
            </a:r>
            <a:r>
              <a:rPr lang="de-DE" sz="1000" dirty="0" err="1"/>
              <a:t>klimaneutralerwein.de</a:t>
            </a:r>
            <a:r>
              <a:rPr lang="de-DE" sz="1000" dirty="0"/>
              <a:t>/</a:t>
            </a:r>
            <a:r>
              <a:rPr lang="de-DE" sz="1000" dirty="0" err="1"/>
              <a:t>wp</a:t>
            </a:r>
            <a:r>
              <a:rPr lang="de-DE" sz="1000" dirty="0"/>
              <a:t>-content/</a:t>
            </a:r>
            <a:r>
              <a:rPr lang="de-DE" sz="1000" dirty="0" err="1"/>
              <a:t>uploads</a:t>
            </a:r>
            <a:r>
              <a:rPr lang="de-DE" sz="1000" dirty="0"/>
              <a:t>/2022/02/dwm_26_21_s30_31_Dr.Ponstein_Klimaschutz_Teil-4_Kellerwirtschaft.pdf</a:t>
            </a:r>
            <a:endParaRPr sz="1000" dirty="0"/>
          </a:p>
          <a:p>
            <a:pPr marL="171450" lvl="0" indent="-171450" algn="l" rtl="0">
              <a:lnSpc>
                <a:spcPct val="100000"/>
              </a:lnSpc>
              <a:spcBef>
                <a:spcPts val="0"/>
              </a:spcBef>
              <a:spcAft>
                <a:spcPts val="0"/>
              </a:spcAft>
              <a:buSzPts val="1100"/>
              <a:buFont typeface="Arial"/>
              <a:buChar char="•"/>
            </a:pPr>
            <a:r>
              <a:rPr lang="de-DE" sz="1000" dirty="0"/>
              <a:t>Forschungsstelle für Energiewirtschaft e. V. (</a:t>
            </a:r>
            <a:r>
              <a:rPr lang="de-DE" sz="1000" dirty="0" err="1"/>
              <a:t>FfE</a:t>
            </a:r>
            <a:r>
              <a:rPr lang="de-DE" sz="1000" dirty="0"/>
              <a:t>): CO2-Verminderung in der Hohlglasherstellung (2019): https://</a:t>
            </a:r>
            <a:r>
              <a:rPr lang="de-DE" sz="1000" dirty="0" err="1"/>
              <a:t>www.bmwk.de</a:t>
            </a:r>
            <a:r>
              <a:rPr lang="de-DE" sz="1000" dirty="0"/>
              <a:t>/Redaktion/DE/Downloads/E/energiewende-in-der-industrie-ap2a-branchensteckbrief-glas.pdf?__blob=</a:t>
            </a:r>
            <a:r>
              <a:rPr lang="de-DE" sz="1000" dirty="0" err="1"/>
              <a:t>publicationFile&amp;v</a:t>
            </a:r>
            <a:r>
              <a:rPr lang="de-DE" sz="1000" dirty="0"/>
              <a:t>=4</a:t>
            </a:r>
            <a:endParaRPr sz="1000" dirty="0"/>
          </a:p>
          <a:p>
            <a:pPr marL="171450" lvl="0" indent="-171450" algn="l" rtl="0">
              <a:lnSpc>
                <a:spcPct val="100000"/>
              </a:lnSpc>
              <a:spcBef>
                <a:spcPts val="0"/>
              </a:spcBef>
              <a:spcAft>
                <a:spcPts val="0"/>
              </a:spcAft>
              <a:buSzPts val="1100"/>
              <a:buFont typeface="Arial"/>
              <a:buChar char="•"/>
            </a:pPr>
            <a:r>
              <a:rPr lang="de-DE" sz="1000" dirty="0" err="1"/>
              <a:t>Hillebrandt</a:t>
            </a:r>
            <a:r>
              <a:rPr lang="de-DE" sz="1000" dirty="0"/>
              <a:t> Glas: Spirituosenflaschen mit Gewichtsangeben: https://</a:t>
            </a:r>
            <a:r>
              <a:rPr lang="de-DE" sz="1000" dirty="0" err="1"/>
              <a:t>www.hillebrandt-glas.de</a:t>
            </a:r>
            <a:r>
              <a:rPr lang="de-DE" sz="1000" dirty="0"/>
              <a:t>/</a:t>
            </a:r>
            <a:r>
              <a:rPr lang="de-DE" sz="1000" dirty="0" err="1"/>
              <a:t>category</a:t>
            </a:r>
            <a:r>
              <a:rPr lang="de-DE" sz="1000" dirty="0"/>
              <a:t>/</a:t>
            </a:r>
            <a:r>
              <a:rPr lang="de-DE" sz="1000" dirty="0" err="1"/>
              <a:t>spirituosenflaschen</a:t>
            </a:r>
            <a:r>
              <a:rPr lang="de-DE" sz="1000" dirty="0"/>
              <a:t>/</a:t>
            </a:r>
            <a:r>
              <a:rPr lang="de-DE" sz="1000" dirty="0" err="1"/>
              <a:t>kirschwasserflaschen</a:t>
            </a:r>
            <a:r>
              <a:rPr lang="de-DE" sz="1000" dirty="0"/>
              <a:t>/</a:t>
            </a:r>
            <a:endParaRPr sz="1000" dirty="0"/>
          </a:p>
          <a:p>
            <a:pPr marL="171450" marR="0" lvl="0" indent="-171450" algn="l" rtl="0">
              <a:lnSpc>
                <a:spcPct val="100000"/>
              </a:lnSpc>
              <a:spcBef>
                <a:spcPts val="0"/>
              </a:spcBef>
              <a:spcAft>
                <a:spcPts val="0"/>
              </a:spcAft>
              <a:buClr>
                <a:srgbClr val="000000"/>
              </a:buClr>
              <a:buSzPts val="1100"/>
              <a:buFont typeface="Arial"/>
              <a:buChar char="•"/>
            </a:pPr>
            <a:r>
              <a:rPr lang="de-DE" sz="1000" dirty="0"/>
              <a:t>ifeu - Institut für Energie und Umweltforschung Heidelberg GmbH, Nachhaltigkeitsbetrachtung für Rheinhessenwein: Treibhausgasbilanz für Wein aus Rheinhessen Endbericht, Heidelberg, 30. April 2012. Online: https://</a:t>
            </a:r>
            <a:r>
              <a:rPr lang="de-DE" sz="1000" dirty="0" err="1"/>
              <a:t>www.ifeu.de</a:t>
            </a:r>
            <a:r>
              <a:rPr lang="de-DE" sz="1000" dirty="0"/>
              <a:t>/</a:t>
            </a:r>
            <a:r>
              <a:rPr lang="de-DE" sz="1000" dirty="0" err="1"/>
              <a:t>fileadmin</a:t>
            </a:r>
            <a:r>
              <a:rPr lang="de-DE" sz="1000" dirty="0"/>
              <a:t>/</a:t>
            </a:r>
            <a:r>
              <a:rPr lang="de-DE" sz="1000" dirty="0" err="1"/>
              <a:t>uploads</a:t>
            </a:r>
            <a:r>
              <a:rPr lang="de-DE" sz="1000" dirty="0"/>
              <a:t>/IFEU_Rheinhessen_CO2_2012.pdf</a:t>
            </a:r>
            <a:endParaRPr sz="1000" dirty="0"/>
          </a:p>
          <a:p>
            <a:pPr marL="171450" marR="0" lvl="0" indent="-171450" algn="l" rtl="0">
              <a:lnSpc>
                <a:spcPct val="100000"/>
              </a:lnSpc>
              <a:spcBef>
                <a:spcPts val="0"/>
              </a:spcBef>
              <a:spcAft>
                <a:spcPts val="0"/>
              </a:spcAft>
              <a:buClr>
                <a:srgbClr val="000000"/>
              </a:buClr>
              <a:buSzPts val="1100"/>
              <a:buFont typeface="Arial"/>
              <a:buChar char="•"/>
            </a:pPr>
            <a:r>
              <a:rPr lang="de-DE" sz="1000" dirty="0"/>
              <a:t>UBA (2002): Ökobilanz für Getränkeverpackungen II. Online: https://www.umweltbundesamt.de/</a:t>
            </a:r>
            <a:r>
              <a:rPr lang="de-DE" sz="1000" dirty="0" err="1"/>
              <a:t>sites</a:t>
            </a:r>
            <a:r>
              <a:rPr lang="de-DE" sz="1000" dirty="0"/>
              <a:t>/</a:t>
            </a:r>
            <a:r>
              <a:rPr lang="de-DE" sz="1000" dirty="0" err="1"/>
              <a:t>default</a:t>
            </a:r>
            <a:r>
              <a:rPr lang="de-DE" sz="1000" dirty="0"/>
              <a:t>/</a:t>
            </a:r>
            <a:r>
              <a:rPr lang="de-DE" sz="1000" dirty="0" err="1"/>
              <a:t>files</a:t>
            </a:r>
            <a:r>
              <a:rPr lang="de-DE" sz="1000" dirty="0"/>
              <a:t>/</a:t>
            </a:r>
            <a:r>
              <a:rPr lang="de-DE" sz="1000" dirty="0" err="1"/>
              <a:t>medien</a:t>
            </a:r>
            <a:r>
              <a:rPr lang="de-DE" sz="1000" dirty="0"/>
              <a:t>/</a:t>
            </a:r>
            <a:r>
              <a:rPr lang="de-DE" sz="1000" dirty="0" err="1"/>
              <a:t>publikation</a:t>
            </a:r>
            <a:r>
              <a:rPr lang="de-DE" sz="1000" dirty="0"/>
              <a:t>/</a:t>
            </a:r>
            <a:r>
              <a:rPr lang="de-DE" sz="1000" dirty="0" err="1"/>
              <a:t>long</a:t>
            </a:r>
            <a:r>
              <a:rPr lang="de-DE" sz="1000" dirty="0"/>
              <a:t>/2180.pdf </a:t>
            </a:r>
            <a:endParaRPr sz="1000" dirty="0"/>
          </a:p>
        </p:txBody>
      </p:sp>
      <p:sp>
        <p:nvSpPr>
          <p:cNvPr id="137" name="Google Shape;137;p5: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5</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6:notes"/>
          <p:cNvSpPr>
            <a:spLocks noGrp="1" noRot="1" noChangeAspect="1"/>
          </p:cNvSpPr>
          <p:nvPr>
            <p:ph type="sldImg" idx="2"/>
          </p:nvPr>
        </p:nvSpPr>
        <p:spPr>
          <a:xfrm>
            <a:off x="215900" y="252413"/>
            <a:ext cx="6654800" cy="37433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8" name="Google Shape;148;p6:notes"/>
          <p:cNvSpPr txBox="1">
            <a:spLocks noGrp="1"/>
          </p:cNvSpPr>
          <p:nvPr>
            <p:ph type="body" idx="1"/>
          </p:nvPr>
        </p:nvSpPr>
        <p:spPr>
          <a:xfrm>
            <a:off x="215900" y="3995738"/>
            <a:ext cx="6654800" cy="5831373"/>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050" b="1" dirty="0"/>
              <a:t>Lösung</a:t>
            </a:r>
            <a:endParaRPr sz="1050" dirty="0"/>
          </a:p>
          <a:p>
            <a:pPr marL="0" lvl="0" indent="0" algn="l" rtl="0">
              <a:lnSpc>
                <a:spcPct val="100000"/>
              </a:lnSpc>
              <a:spcBef>
                <a:spcPts val="0"/>
              </a:spcBef>
              <a:spcAft>
                <a:spcPts val="0"/>
              </a:spcAft>
              <a:buSzPts val="1400"/>
              <a:buNone/>
            </a:pPr>
            <a:r>
              <a:rPr lang="de-DE" sz="1050" dirty="0"/>
              <a:t>Eine Optimierung der Verpackung kann bis 87% der Emissionen einsparen helfen. Durch die Nutzung von Mehrweg-Glasflaschen können über 80% der Emissionen eingespart werden. Hierbei geht auch das Gefühl, „aus einer Glasflasche einzuschenken“, nicht verloren. Der einzige Nachteil ist, dass die Individualität der Flasche stark eingeschränkt ist, wenn z.B. nur eine bestimmte Anzahl unterschiedlicher Mehrwegflaschen am Markt ist.</a:t>
            </a:r>
          </a:p>
          <a:p>
            <a:pPr marL="0" lvl="0" indent="0" algn="l" rtl="0">
              <a:lnSpc>
                <a:spcPct val="100000"/>
              </a:lnSpc>
              <a:spcBef>
                <a:spcPts val="0"/>
              </a:spcBef>
              <a:spcAft>
                <a:spcPts val="0"/>
              </a:spcAft>
              <a:buSzPts val="1400"/>
              <a:buNone/>
            </a:pPr>
            <a:endParaRPr sz="1050" dirty="0"/>
          </a:p>
          <a:p>
            <a:pPr marL="0" lvl="0" indent="0" algn="l" rtl="0">
              <a:lnSpc>
                <a:spcPct val="100000"/>
              </a:lnSpc>
              <a:spcBef>
                <a:spcPts val="0"/>
              </a:spcBef>
              <a:spcAft>
                <a:spcPts val="0"/>
              </a:spcAft>
              <a:buSzPts val="1100"/>
              <a:buFont typeface="Arial"/>
              <a:buNone/>
            </a:pPr>
            <a:r>
              <a:rPr lang="de-DE" sz="1050" b="1" dirty="0"/>
              <a:t>Quellen</a:t>
            </a:r>
            <a:endParaRPr sz="1050" dirty="0"/>
          </a:p>
          <a:p>
            <a:pPr marL="171450" lvl="0" indent="-171450" algn="l" rtl="0">
              <a:lnSpc>
                <a:spcPct val="100000"/>
              </a:lnSpc>
              <a:spcBef>
                <a:spcPts val="0"/>
              </a:spcBef>
              <a:spcAft>
                <a:spcPts val="0"/>
              </a:spcAft>
              <a:buSzPts val="1100"/>
              <a:buFont typeface="Arial"/>
              <a:buChar char="•"/>
            </a:pPr>
            <a:r>
              <a:rPr lang="de-DE" sz="900" dirty="0" err="1"/>
              <a:t>bvglas</a:t>
            </a:r>
            <a:r>
              <a:rPr lang="de-DE" sz="900" dirty="0"/>
              <a:t> Bundesverband Glas (2022): Jahresbericht 2021. </a:t>
            </a:r>
            <a:r>
              <a:rPr lang="de-DE" sz="900" dirty="0" err="1"/>
              <a:t>Online:https</a:t>
            </a:r>
            <a:r>
              <a:rPr lang="de-DE" sz="900" dirty="0"/>
              <a:t>://</a:t>
            </a:r>
            <a:r>
              <a:rPr lang="de-DE" sz="900" dirty="0" err="1"/>
              <a:t>www.bvglas.de</a:t>
            </a:r>
            <a:r>
              <a:rPr lang="de-DE" sz="900" dirty="0"/>
              <a:t>/presse/</a:t>
            </a:r>
            <a:r>
              <a:rPr lang="de-DE" sz="900" dirty="0" err="1"/>
              <a:t>publikationen</a:t>
            </a:r>
            <a:r>
              <a:rPr lang="de-DE" sz="900" dirty="0"/>
              <a:t>/ </a:t>
            </a:r>
            <a:endParaRPr sz="900" dirty="0"/>
          </a:p>
          <a:p>
            <a:pPr marL="171450" lvl="0" indent="-171450" algn="l" rtl="0">
              <a:lnSpc>
                <a:spcPct val="100000"/>
              </a:lnSpc>
              <a:spcBef>
                <a:spcPts val="0"/>
              </a:spcBef>
              <a:spcAft>
                <a:spcPts val="0"/>
              </a:spcAft>
              <a:buSzPts val="1100"/>
              <a:buFont typeface="Arial"/>
              <a:buChar char="•"/>
            </a:pPr>
            <a:r>
              <a:rPr lang="de-DE" sz="900" dirty="0"/>
              <a:t>Das deutsche Weinmagazin, Dr. </a:t>
            </a:r>
            <a:r>
              <a:rPr lang="de-DE" sz="900" dirty="0" err="1"/>
              <a:t>Ponstein</a:t>
            </a:r>
            <a:r>
              <a:rPr lang="de-DE" sz="900" dirty="0"/>
              <a:t>, Helena (2021): Klimaschutz im Weinkeller. Online: https://</a:t>
            </a:r>
            <a:r>
              <a:rPr lang="de-DE" sz="900" dirty="0" err="1"/>
              <a:t>klimaneutralerwein.de</a:t>
            </a:r>
            <a:r>
              <a:rPr lang="de-DE" sz="900" dirty="0"/>
              <a:t>/</a:t>
            </a:r>
            <a:r>
              <a:rPr lang="de-DE" sz="900" dirty="0" err="1"/>
              <a:t>wp</a:t>
            </a:r>
            <a:r>
              <a:rPr lang="de-DE" sz="900" dirty="0"/>
              <a:t>-content/</a:t>
            </a:r>
            <a:r>
              <a:rPr lang="de-DE" sz="900" dirty="0" err="1"/>
              <a:t>uploads</a:t>
            </a:r>
            <a:r>
              <a:rPr lang="de-DE" sz="900" dirty="0"/>
              <a:t>/2022/02/dwm_26_21_s30_31_Dr.Ponstein_Klimaschutz_Teil-4_Kellerwirtschaft.pdf</a:t>
            </a:r>
            <a:endParaRPr sz="900" dirty="0"/>
          </a:p>
          <a:p>
            <a:pPr marL="171450" lvl="0" indent="-171450" algn="l" rtl="0">
              <a:lnSpc>
                <a:spcPct val="100000"/>
              </a:lnSpc>
              <a:spcBef>
                <a:spcPts val="0"/>
              </a:spcBef>
              <a:spcAft>
                <a:spcPts val="0"/>
              </a:spcAft>
              <a:buSzPts val="1100"/>
              <a:buFont typeface="Arial"/>
              <a:buChar char="•"/>
            </a:pPr>
            <a:r>
              <a:rPr lang="de-DE" sz="900" dirty="0"/>
              <a:t>Forschungsstelle für Energiewirtschaft e. V. (</a:t>
            </a:r>
            <a:r>
              <a:rPr lang="de-DE" sz="900" dirty="0" err="1"/>
              <a:t>FfE</a:t>
            </a:r>
            <a:r>
              <a:rPr lang="de-DE" sz="900" dirty="0"/>
              <a:t>): CO2-Verminderung in der Hohlglasherstellung (2019): https://</a:t>
            </a:r>
            <a:r>
              <a:rPr lang="de-DE" sz="900" dirty="0" err="1"/>
              <a:t>www.bmwk.de</a:t>
            </a:r>
            <a:r>
              <a:rPr lang="de-DE" sz="900" dirty="0"/>
              <a:t>/Redaktion/DE/Downloads/E/energiewende-in-der-industrie-ap2a-branchensteckbrief-glas.pdf?__blob=</a:t>
            </a:r>
            <a:r>
              <a:rPr lang="de-DE" sz="900" dirty="0" err="1"/>
              <a:t>publicationFile&amp;v</a:t>
            </a:r>
            <a:r>
              <a:rPr lang="de-DE" sz="900" dirty="0"/>
              <a:t>=4</a:t>
            </a:r>
            <a:endParaRPr sz="900" dirty="0"/>
          </a:p>
          <a:p>
            <a:pPr marL="171450" lvl="0" indent="-171450" algn="l" rtl="0">
              <a:lnSpc>
                <a:spcPct val="100000"/>
              </a:lnSpc>
              <a:spcBef>
                <a:spcPts val="0"/>
              </a:spcBef>
              <a:spcAft>
                <a:spcPts val="0"/>
              </a:spcAft>
              <a:buSzPts val="1100"/>
              <a:buFont typeface="Arial"/>
              <a:buChar char="•"/>
            </a:pPr>
            <a:r>
              <a:rPr lang="de-DE" sz="900" dirty="0" err="1"/>
              <a:t>Hillebrandt</a:t>
            </a:r>
            <a:r>
              <a:rPr lang="de-DE" sz="900" dirty="0"/>
              <a:t> Glas: Spirituosenflaschen mit Gewichtsangeben: https://</a:t>
            </a:r>
            <a:r>
              <a:rPr lang="de-DE" sz="900" dirty="0" err="1"/>
              <a:t>www.hillebrandt-glas.de</a:t>
            </a:r>
            <a:r>
              <a:rPr lang="de-DE" sz="900" dirty="0"/>
              <a:t>/</a:t>
            </a:r>
            <a:r>
              <a:rPr lang="de-DE" sz="900" dirty="0" err="1"/>
              <a:t>category</a:t>
            </a:r>
            <a:r>
              <a:rPr lang="de-DE" sz="900" dirty="0"/>
              <a:t>/</a:t>
            </a:r>
            <a:r>
              <a:rPr lang="de-DE" sz="900" dirty="0" err="1"/>
              <a:t>spirituosenflaschen</a:t>
            </a:r>
            <a:r>
              <a:rPr lang="de-DE" sz="900" dirty="0"/>
              <a:t>/</a:t>
            </a:r>
            <a:r>
              <a:rPr lang="de-DE" sz="900" dirty="0" err="1"/>
              <a:t>kirschwasserflaschen</a:t>
            </a:r>
            <a:r>
              <a:rPr lang="de-DE" sz="900" dirty="0"/>
              <a:t>/</a:t>
            </a:r>
            <a:endParaRPr sz="900" dirty="0"/>
          </a:p>
          <a:p>
            <a:pPr marL="171450" marR="0" lvl="0" indent="-171450" algn="l" rtl="0">
              <a:lnSpc>
                <a:spcPct val="100000"/>
              </a:lnSpc>
              <a:spcBef>
                <a:spcPts val="0"/>
              </a:spcBef>
              <a:spcAft>
                <a:spcPts val="0"/>
              </a:spcAft>
              <a:buClr>
                <a:srgbClr val="000000"/>
              </a:buClr>
              <a:buSzPts val="1100"/>
              <a:buFont typeface="Arial"/>
              <a:buChar char="•"/>
            </a:pPr>
            <a:r>
              <a:rPr lang="de-DE" sz="900" dirty="0"/>
              <a:t>ifeu - Institut für Energie und Umweltforschung Heidelberg GmbH, Nachhaltigkeitsbetrachtung für Rheinhessenwein: Treibhausgasbilanz für Wein aus Rheinhessen Endbericht, Heidelberg, 30. April 2012. Online: https://</a:t>
            </a:r>
            <a:r>
              <a:rPr lang="de-DE" sz="900" dirty="0" err="1"/>
              <a:t>www.ifeu.de</a:t>
            </a:r>
            <a:r>
              <a:rPr lang="de-DE" sz="900" dirty="0"/>
              <a:t>/</a:t>
            </a:r>
            <a:r>
              <a:rPr lang="de-DE" sz="900" dirty="0" err="1"/>
              <a:t>fileadmin</a:t>
            </a:r>
            <a:r>
              <a:rPr lang="de-DE" sz="900" dirty="0"/>
              <a:t>/</a:t>
            </a:r>
            <a:r>
              <a:rPr lang="de-DE" sz="900" dirty="0" err="1"/>
              <a:t>uploads</a:t>
            </a:r>
            <a:r>
              <a:rPr lang="de-DE" sz="900" dirty="0"/>
              <a:t>/IFEU_Rheinhessen_CO2_2012.pdf</a:t>
            </a:r>
            <a:endParaRPr sz="900" dirty="0"/>
          </a:p>
          <a:p>
            <a:pPr marL="171450" marR="0" lvl="0" indent="-171450" algn="l" rtl="0">
              <a:lnSpc>
                <a:spcPct val="100000"/>
              </a:lnSpc>
              <a:spcBef>
                <a:spcPts val="0"/>
              </a:spcBef>
              <a:spcAft>
                <a:spcPts val="0"/>
              </a:spcAft>
              <a:buClr>
                <a:srgbClr val="000000"/>
              </a:buClr>
              <a:buSzPts val="1100"/>
              <a:buFont typeface="Arial"/>
              <a:buChar char="•"/>
            </a:pPr>
            <a:r>
              <a:rPr lang="de-DE" sz="900" dirty="0"/>
              <a:t>UBA (2002): Ökobilanz für Getränkeverpackungen II. Online: https://www.umweltbundesamt.de/</a:t>
            </a:r>
            <a:r>
              <a:rPr lang="de-DE" sz="900" dirty="0" err="1"/>
              <a:t>sites</a:t>
            </a:r>
            <a:r>
              <a:rPr lang="de-DE" sz="900" dirty="0"/>
              <a:t>/</a:t>
            </a:r>
            <a:r>
              <a:rPr lang="de-DE" sz="900" dirty="0" err="1"/>
              <a:t>default</a:t>
            </a:r>
            <a:r>
              <a:rPr lang="de-DE" sz="900" dirty="0"/>
              <a:t>/</a:t>
            </a:r>
            <a:r>
              <a:rPr lang="de-DE" sz="900" dirty="0" err="1"/>
              <a:t>files</a:t>
            </a:r>
            <a:r>
              <a:rPr lang="de-DE" sz="900" dirty="0"/>
              <a:t>/</a:t>
            </a:r>
            <a:r>
              <a:rPr lang="de-DE" sz="900" dirty="0" err="1"/>
              <a:t>medien</a:t>
            </a:r>
            <a:r>
              <a:rPr lang="de-DE" sz="900" dirty="0"/>
              <a:t>/</a:t>
            </a:r>
            <a:r>
              <a:rPr lang="de-DE" sz="900" dirty="0" err="1"/>
              <a:t>publikation</a:t>
            </a:r>
            <a:r>
              <a:rPr lang="de-DE" sz="900" dirty="0"/>
              <a:t>/</a:t>
            </a:r>
            <a:r>
              <a:rPr lang="de-DE" sz="900" dirty="0" err="1"/>
              <a:t>long</a:t>
            </a:r>
            <a:r>
              <a:rPr lang="de-DE" sz="900" dirty="0"/>
              <a:t>/2180.pdf </a:t>
            </a:r>
            <a:endParaRPr sz="900" dirty="0"/>
          </a:p>
        </p:txBody>
      </p:sp>
      <p:sp>
        <p:nvSpPr>
          <p:cNvPr id="149" name="Google Shape;149;p6: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8:notes"/>
          <p:cNvSpPr>
            <a:spLocks noGrp="1" noRot="1" noChangeAspect="1"/>
          </p:cNvSpPr>
          <p:nvPr>
            <p:ph type="sldImg" idx="2"/>
          </p:nvPr>
        </p:nvSpPr>
        <p:spPr>
          <a:xfrm>
            <a:off x="215900" y="252413"/>
            <a:ext cx="6654800" cy="37433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1" name="Google Shape;161;p8:notes"/>
          <p:cNvSpPr txBox="1">
            <a:spLocks noGrp="1"/>
          </p:cNvSpPr>
          <p:nvPr>
            <p:ph type="body" idx="1"/>
          </p:nvPr>
        </p:nvSpPr>
        <p:spPr>
          <a:xfrm>
            <a:off x="215900" y="3995738"/>
            <a:ext cx="6654800" cy="5536329"/>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100" b="1" dirty="0"/>
              <a:t>Beschreibung</a:t>
            </a:r>
            <a:endParaRPr sz="1100" dirty="0"/>
          </a:p>
          <a:p>
            <a:pPr marL="0" lvl="0" indent="0" algn="l" rtl="0">
              <a:lnSpc>
                <a:spcPct val="100000"/>
              </a:lnSpc>
              <a:spcBef>
                <a:spcPts val="0"/>
              </a:spcBef>
              <a:spcAft>
                <a:spcPts val="0"/>
              </a:spcAft>
              <a:buSzPts val="1400"/>
              <a:buNone/>
            </a:pPr>
            <a:r>
              <a:rPr lang="de-DE" sz="1100" dirty="0"/>
              <a:t>Der CO</a:t>
            </a:r>
            <a:r>
              <a:rPr lang="de-DE" sz="1100" baseline="-25000" dirty="0"/>
              <a:t>2</a:t>
            </a:r>
            <a:r>
              <a:rPr lang="de-DE" sz="1100" dirty="0"/>
              <a:t>-Preis, auch CO</a:t>
            </a:r>
            <a:r>
              <a:rPr lang="de-DE" sz="1100" baseline="-25000" dirty="0"/>
              <a:t>2</a:t>
            </a:r>
            <a:r>
              <a:rPr lang="de-DE" sz="1100" dirty="0"/>
              <a:t>-Steuer oder CO</a:t>
            </a:r>
            <a:r>
              <a:rPr lang="de-DE" sz="1100" baseline="-25000" dirty="0"/>
              <a:t>2</a:t>
            </a:r>
            <a:r>
              <a:rPr lang="de-DE" sz="1100" dirty="0"/>
              <a:t>-Bepreisung, liegt im Jahr 2022 bei 30 Euro für eine Tonne CO</a:t>
            </a:r>
            <a:r>
              <a:rPr lang="de-DE" sz="1100" baseline="-25000" dirty="0"/>
              <a:t>2</a:t>
            </a:r>
            <a:r>
              <a:rPr lang="de-DE" sz="1100" dirty="0"/>
              <a:t>. Ab 2025 soll er sich zwischen 55 und 65 Euro bewegen. Die Steuer soll etwa unseren Einkauf im Supermarkt transparenter machen und den wahren Wert eines Produktes inklusive seiner Auswirkungen auf das Klima abbilden. Es handelt sich also um keine direkte Steuer. Den Anteil für das Glas etwa haben Sie mit dem Einkauf der Glasflaschen bezahlt, ohne dass dieser gesondert ausgewiesen ist.  </a:t>
            </a:r>
            <a:endParaRPr sz="1100" dirty="0"/>
          </a:p>
          <a:p>
            <a:pPr marL="0" lvl="0" indent="0" algn="l" rtl="0">
              <a:lnSpc>
                <a:spcPct val="100000"/>
              </a:lnSpc>
              <a:spcBef>
                <a:spcPts val="0"/>
              </a:spcBef>
              <a:spcAft>
                <a:spcPts val="0"/>
              </a:spcAft>
              <a:buSzPts val="1400"/>
              <a:buNone/>
            </a:pPr>
            <a:r>
              <a:rPr lang="de-DE" sz="1100" dirty="0"/>
              <a:t>Die Regierung legt den CO</a:t>
            </a:r>
            <a:r>
              <a:rPr lang="de-DE" sz="1100" baseline="-25000" dirty="0"/>
              <a:t>2</a:t>
            </a:r>
            <a:r>
              <a:rPr lang="de-DE" sz="1100" dirty="0"/>
              <a:t>-Preis fest für Kohle, Öl und Gas. Die drei Produkte haben den Vorteil, dass der CO2-Gehalt sehr genau bekannt ist. Das hat zwei Effekte: </a:t>
            </a:r>
            <a:endParaRPr sz="1100" dirty="0"/>
          </a:p>
          <a:p>
            <a:pPr marL="171450" lvl="0" indent="-171450" algn="l" rtl="0">
              <a:lnSpc>
                <a:spcPct val="100000"/>
              </a:lnSpc>
              <a:spcBef>
                <a:spcPts val="0"/>
              </a:spcBef>
              <a:spcAft>
                <a:spcPts val="0"/>
              </a:spcAft>
              <a:buSzPts val="1400"/>
              <a:buFont typeface="Arial"/>
              <a:buChar char="•"/>
            </a:pPr>
            <a:r>
              <a:rPr lang="de-DE" sz="1100" dirty="0"/>
              <a:t>Wird für ein Unternehmen der CO</a:t>
            </a:r>
            <a:r>
              <a:rPr lang="de-DE" sz="1100" baseline="-25000" dirty="0"/>
              <a:t>2</a:t>
            </a:r>
            <a:r>
              <a:rPr lang="de-DE" sz="1100" dirty="0"/>
              <a:t>-Ausstoß teurer, so werden auch dessen Produkte teurer – etwa Glas. Dadurch entsteht ein Marktnachteil gegenüber Unternehmen, die schon heute CO</a:t>
            </a:r>
            <a:r>
              <a:rPr lang="de-DE" sz="1100" baseline="-25000" dirty="0"/>
              <a:t>2</a:t>
            </a:r>
            <a:r>
              <a:rPr lang="de-DE" sz="1100" dirty="0"/>
              <a:t>-arm produzieren. </a:t>
            </a:r>
            <a:endParaRPr sz="1100" dirty="0"/>
          </a:p>
          <a:p>
            <a:pPr marL="171450" lvl="0" indent="-171450" algn="l" rtl="0">
              <a:lnSpc>
                <a:spcPct val="100000"/>
              </a:lnSpc>
              <a:spcBef>
                <a:spcPts val="0"/>
              </a:spcBef>
              <a:spcAft>
                <a:spcPts val="0"/>
              </a:spcAft>
              <a:buSzPts val="1400"/>
              <a:buFont typeface="Arial"/>
              <a:buChar char="•"/>
            </a:pPr>
            <a:r>
              <a:rPr lang="de-DE" sz="1100" dirty="0"/>
              <a:t>Es wird für die Unternehmen finanziell reizvoll, ihren CO</a:t>
            </a:r>
            <a:r>
              <a:rPr lang="de-DE" sz="1100" baseline="-25000" dirty="0"/>
              <a:t>2</a:t>
            </a:r>
            <a:r>
              <a:rPr lang="de-DE" sz="1100" dirty="0"/>
              <a:t>-Verbrauch zu reduzieren – also klimafreundlicher zu werden. Unternehmen können ihre Produkte dann wieder zu einem geringeren Preis anbieten. </a:t>
            </a:r>
            <a:endParaRPr sz="1100" dirty="0"/>
          </a:p>
          <a:p>
            <a:pPr marL="0" lvl="0" indent="0" algn="l" rtl="0">
              <a:lnSpc>
                <a:spcPct val="100000"/>
              </a:lnSpc>
              <a:spcBef>
                <a:spcPts val="0"/>
              </a:spcBef>
              <a:spcAft>
                <a:spcPts val="0"/>
              </a:spcAft>
              <a:buSzPts val="1400"/>
              <a:buNone/>
            </a:pPr>
            <a:r>
              <a:rPr lang="de-DE" sz="1100" dirty="0"/>
              <a:t>Zur Bestimmung des CO</a:t>
            </a:r>
            <a:r>
              <a:rPr lang="de-DE" sz="1100" baseline="-25000" dirty="0"/>
              <a:t>2</a:t>
            </a:r>
            <a:r>
              <a:rPr lang="de-DE" sz="1100" dirty="0"/>
              <a:t>-Preises für die in Folie 3 ermittelten THG-Emissions-Einsparungen für die eingesetzte Menge Glas multiplizieren Sie den aktuellen CO</a:t>
            </a:r>
            <a:r>
              <a:rPr lang="de-DE" sz="1100" baseline="-25000" dirty="0"/>
              <a:t>2</a:t>
            </a:r>
            <a:r>
              <a:rPr lang="de-DE" sz="1100" dirty="0"/>
              <a:t>-Preis mit den THG-Emissionen. Für 2022 wäre dies: 30 €/t CO2 Äq x 2,438 t CO2 Äq = 73,14 €</a:t>
            </a:r>
            <a:endParaRPr sz="1100" dirty="0"/>
          </a:p>
          <a:p>
            <a:pPr marL="0" lvl="0" indent="0" algn="l" rtl="0">
              <a:lnSpc>
                <a:spcPct val="100000"/>
              </a:lnSpc>
              <a:spcBef>
                <a:spcPts val="0"/>
              </a:spcBef>
              <a:spcAft>
                <a:spcPts val="0"/>
              </a:spcAft>
              <a:buSzPts val="1400"/>
              <a:buNone/>
            </a:pPr>
            <a:endParaRPr sz="1100" dirty="0"/>
          </a:p>
          <a:p>
            <a:pPr marL="0" lvl="0" indent="0" algn="l" rtl="0">
              <a:lnSpc>
                <a:spcPct val="100000"/>
              </a:lnSpc>
              <a:spcBef>
                <a:spcPts val="0"/>
              </a:spcBef>
              <a:spcAft>
                <a:spcPts val="0"/>
              </a:spcAft>
              <a:buSzPts val="1400"/>
              <a:buNone/>
            </a:pPr>
            <a:r>
              <a:rPr lang="de-DE" sz="1100" b="1" dirty="0"/>
              <a:t>Aufgaben</a:t>
            </a:r>
            <a:endParaRPr sz="1100" dirty="0"/>
          </a:p>
          <a:p>
            <a:pPr marL="171450" lvl="0" indent="-171450" algn="l" rtl="0">
              <a:lnSpc>
                <a:spcPct val="100000"/>
              </a:lnSpc>
              <a:spcBef>
                <a:spcPts val="0"/>
              </a:spcBef>
              <a:spcAft>
                <a:spcPts val="0"/>
              </a:spcAft>
              <a:buSzPts val="1400"/>
              <a:buFont typeface="Arial"/>
              <a:buChar char="•"/>
            </a:pPr>
            <a:r>
              <a:rPr lang="de-DE" sz="1100" dirty="0"/>
              <a:t>Recherchieren Sie den aktuellen CO</a:t>
            </a:r>
            <a:r>
              <a:rPr lang="de-DE" sz="1100" baseline="-25000" dirty="0"/>
              <a:t>2</a:t>
            </a:r>
            <a:r>
              <a:rPr lang="de-DE" sz="1100" dirty="0"/>
              <a:t>-Preis – auch C=2-Steuer oder CO</a:t>
            </a:r>
            <a:r>
              <a:rPr lang="de-DE" sz="1100" baseline="-25000" dirty="0"/>
              <a:t>2</a:t>
            </a:r>
            <a:r>
              <a:rPr lang="de-DE" sz="1100" dirty="0"/>
              <a:t>-Bepreisung</a:t>
            </a:r>
            <a:endParaRPr sz="1100" dirty="0"/>
          </a:p>
          <a:p>
            <a:pPr marL="171450" lvl="0" indent="-171450" algn="l" rtl="0">
              <a:lnSpc>
                <a:spcPct val="100000"/>
              </a:lnSpc>
              <a:spcBef>
                <a:spcPts val="0"/>
              </a:spcBef>
              <a:spcAft>
                <a:spcPts val="0"/>
              </a:spcAft>
              <a:buSzPts val="1400"/>
              <a:buFont typeface="Arial"/>
              <a:buChar char="•"/>
            </a:pPr>
            <a:r>
              <a:rPr lang="de-DE" sz="1100" dirty="0"/>
              <a:t>Bestimmen Sie den CO</a:t>
            </a:r>
            <a:r>
              <a:rPr lang="de-DE" sz="1100" baseline="-25000" dirty="0"/>
              <a:t>2</a:t>
            </a:r>
            <a:r>
              <a:rPr lang="de-DE" sz="1100" dirty="0"/>
              <a:t>-Preis für die in Folie 3 eingesparte Menge THG von 2,4 t CO</a:t>
            </a:r>
            <a:r>
              <a:rPr lang="de-DE" sz="1100" baseline="-25000" dirty="0"/>
              <a:t>2</a:t>
            </a:r>
            <a:r>
              <a:rPr lang="de-DE" sz="1100" dirty="0"/>
              <a:t>-Äq</a:t>
            </a:r>
            <a:endParaRPr sz="1100" dirty="0"/>
          </a:p>
          <a:p>
            <a:pPr marL="0" lvl="0" indent="0" algn="l" rtl="0">
              <a:lnSpc>
                <a:spcPct val="100000"/>
              </a:lnSpc>
              <a:spcBef>
                <a:spcPts val="0"/>
              </a:spcBef>
              <a:spcAft>
                <a:spcPts val="0"/>
              </a:spcAft>
              <a:buSzPts val="1400"/>
              <a:buNone/>
            </a:pPr>
            <a:endParaRPr sz="1100" dirty="0"/>
          </a:p>
          <a:p>
            <a:pPr marL="0" lvl="0" indent="0" algn="l" rtl="0">
              <a:lnSpc>
                <a:spcPct val="100000"/>
              </a:lnSpc>
              <a:spcBef>
                <a:spcPts val="0"/>
              </a:spcBef>
              <a:spcAft>
                <a:spcPts val="0"/>
              </a:spcAft>
              <a:buSzPts val="1400"/>
              <a:buNone/>
            </a:pPr>
            <a:r>
              <a:rPr lang="de-DE" sz="1100" b="1" dirty="0"/>
              <a:t>Quellen </a:t>
            </a:r>
            <a:endParaRPr sz="1100" dirty="0"/>
          </a:p>
          <a:p>
            <a:pPr marL="171450" lvl="0" indent="-171450" algn="l" rtl="0">
              <a:lnSpc>
                <a:spcPct val="100000"/>
              </a:lnSpc>
              <a:spcBef>
                <a:spcPts val="0"/>
              </a:spcBef>
              <a:spcAft>
                <a:spcPts val="0"/>
              </a:spcAft>
              <a:buSzPts val="1400"/>
              <a:buFont typeface="Arial"/>
              <a:buChar char="•"/>
            </a:pPr>
            <a:r>
              <a:rPr lang="de-DE" sz="1100" dirty="0"/>
              <a:t>Die Bundesregierung </a:t>
            </a:r>
            <a:r>
              <a:rPr lang="de-DE" sz="1100" dirty="0" err="1"/>
              <a:t>oJ</a:t>
            </a:r>
            <a:r>
              <a:rPr lang="de-DE" sz="1100" dirty="0"/>
              <a:t>, Anreiz für weniger CO</a:t>
            </a:r>
            <a:r>
              <a:rPr lang="de-DE" sz="1100" baseline="-25000" dirty="0"/>
              <a:t>2</a:t>
            </a:r>
            <a:r>
              <a:rPr lang="de-DE" sz="1100" dirty="0"/>
              <a:t>-Emissionen. Online: https://</a:t>
            </a:r>
            <a:r>
              <a:rPr lang="de-DE" sz="1100" dirty="0" err="1"/>
              <a:t>www.bundesregierung.de</a:t>
            </a:r>
            <a:r>
              <a:rPr lang="de-DE" sz="1100" dirty="0"/>
              <a:t>/</a:t>
            </a:r>
            <a:r>
              <a:rPr lang="de-DE" sz="1100" dirty="0" err="1"/>
              <a:t>breg</a:t>
            </a:r>
            <a:r>
              <a:rPr lang="de-DE" sz="1100" dirty="0"/>
              <a:t>-de/</a:t>
            </a:r>
            <a:r>
              <a:rPr lang="de-DE" sz="1100" dirty="0" err="1"/>
              <a:t>themen</a:t>
            </a:r>
            <a:r>
              <a:rPr lang="de-DE" sz="1100" dirty="0"/>
              <a:t>/</a:t>
            </a:r>
            <a:r>
              <a:rPr lang="de-DE" sz="1100" dirty="0" err="1"/>
              <a:t>klimaschutz</a:t>
            </a:r>
            <a:r>
              <a:rPr lang="de-DE" sz="1100" dirty="0"/>
              <a:t>/weniger-co2-emissionen-1810636</a:t>
            </a:r>
            <a:endParaRPr sz="1100" dirty="0"/>
          </a:p>
          <a:p>
            <a:pPr marL="171450" lvl="0" indent="-171450" algn="l" rtl="0">
              <a:lnSpc>
                <a:spcPct val="100000"/>
              </a:lnSpc>
              <a:spcBef>
                <a:spcPts val="0"/>
              </a:spcBef>
              <a:spcAft>
                <a:spcPts val="0"/>
              </a:spcAft>
              <a:buSzPts val="1400"/>
              <a:buFont typeface="Arial"/>
              <a:buChar char="•"/>
            </a:pPr>
            <a:r>
              <a:rPr lang="de-DE" sz="1100" dirty="0" err="1"/>
              <a:t>WirtschaftsWoche</a:t>
            </a:r>
            <a:r>
              <a:rPr lang="de-DE" sz="1100" dirty="0"/>
              <a:t> 30. Mai 2022, CO</a:t>
            </a:r>
            <a:r>
              <a:rPr lang="de-DE" sz="1100" baseline="-25000" dirty="0"/>
              <a:t>2</a:t>
            </a:r>
            <a:r>
              <a:rPr lang="de-DE" sz="1100" dirty="0"/>
              <a:t>-STEUER IN DEUTSCHLAND 2022. Online: https://</a:t>
            </a:r>
            <a:r>
              <a:rPr lang="de-DE" sz="1100" dirty="0" err="1"/>
              <a:t>www.wiwo.de</a:t>
            </a:r>
            <a:r>
              <a:rPr lang="de-DE" sz="1100" dirty="0"/>
              <a:t>/</a:t>
            </a:r>
            <a:r>
              <a:rPr lang="de-DE" sz="1100" dirty="0" err="1"/>
              <a:t>finanzen</a:t>
            </a:r>
            <a:r>
              <a:rPr lang="de-DE" sz="1100" dirty="0"/>
              <a:t>/steuern-recht/co2-steuer-in-deutschland-2022-kosten-berechnung-und-co-alles-was-sie-zur-kohlenstoffsteuer-wissen-muessen/25533826.html#:~:</a:t>
            </a:r>
            <a:r>
              <a:rPr lang="de-DE" sz="1100" dirty="0" err="1"/>
              <a:t>text</a:t>
            </a:r>
            <a:r>
              <a:rPr lang="de-DE" sz="1100" dirty="0"/>
              <a:t>=Nach%20einer%20Berechnung%20des%20Umweltbundesamtes,55%20Euro%20pro%20Tonne%20kosten.</a:t>
            </a:r>
            <a:endParaRPr sz="1100" dirty="0"/>
          </a:p>
          <a:p>
            <a:pPr marL="0" lvl="0" indent="0" algn="l" rtl="0">
              <a:lnSpc>
                <a:spcPct val="100000"/>
              </a:lnSpc>
              <a:spcBef>
                <a:spcPts val="0"/>
              </a:spcBef>
              <a:spcAft>
                <a:spcPts val="0"/>
              </a:spcAft>
              <a:buSzPts val="1400"/>
              <a:buNone/>
            </a:pPr>
            <a:r>
              <a:rPr lang="de-DE" sz="1100" b="1" dirty="0"/>
              <a:t>Bildquelle</a:t>
            </a:r>
            <a:endParaRPr sz="1100" dirty="0"/>
          </a:p>
          <a:p>
            <a:pPr marL="171450" lvl="0" indent="-171450" algn="l" rtl="0">
              <a:lnSpc>
                <a:spcPct val="100000"/>
              </a:lnSpc>
              <a:spcBef>
                <a:spcPts val="0"/>
              </a:spcBef>
              <a:spcAft>
                <a:spcPts val="0"/>
              </a:spcAft>
              <a:buSzPts val="1400"/>
              <a:buFont typeface="Arial"/>
              <a:buChar char="•"/>
            </a:pPr>
            <a:r>
              <a:rPr lang="de-DE" sz="1100" dirty="0"/>
              <a:t>Carlson Yeung, </a:t>
            </a:r>
            <a:r>
              <a:rPr lang="de-DE" sz="1100" dirty="0" err="1"/>
              <a:t>Pixabay</a:t>
            </a:r>
            <a:endParaRPr sz="1100" dirty="0"/>
          </a:p>
        </p:txBody>
      </p:sp>
      <p:sp>
        <p:nvSpPr>
          <p:cNvPr id="162" name="Google Shape;162;p8: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p10:notes"/>
          <p:cNvSpPr>
            <a:spLocks noGrp="1" noRot="1" noChangeAspect="1"/>
          </p:cNvSpPr>
          <p:nvPr>
            <p:ph type="sldImg" idx="2"/>
          </p:nvPr>
        </p:nvSpPr>
        <p:spPr>
          <a:xfrm>
            <a:off x="215900" y="252413"/>
            <a:ext cx="6592888" cy="37084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4" name="Google Shape;174;p10:notes"/>
          <p:cNvSpPr txBox="1">
            <a:spLocks noGrp="1"/>
          </p:cNvSpPr>
          <p:nvPr>
            <p:ph type="body" idx="1"/>
          </p:nvPr>
        </p:nvSpPr>
        <p:spPr>
          <a:xfrm>
            <a:off x="215900" y="3960813"/>
            <a:ext cx="6592888" cy="5571254"/>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000" b="1" dirty="0"/>
              <a:t>Beschreibung</a:t>
            </a:r>
            <a:endParaRPr sz="1000" dirty="0"/>
          </a:p>
          <a:p>
            <a:pPr marL="0" lvl="0" indent="0" algn="l" rtl="0">
              <a:lnSpc>
                <a:spcPct val="100000"/>
              </a:lnSpc>
              <a:spcBef>
                <a:spcPts val="0"/>
              </a:spcBef>
              <a:spcAft>
                <a:spcPts val="0"/>
              </a:spcAft>
              <a:buSzPts val="1400"/>
              <a:buNone/>
            </a:pPr>
            <a:r>
              <a:rPr lang="de-DE" sz="1000" b="0" dirty="0"/>
              <a:t>Bedeutung des Alkoholkonsums bei jungen Menschen: Die erste psychoaktive Substanz mit der junge Menschen in Verbindung kommen ist in der Regel Alkohol. Kontaktpersonen wie Familie oder das Vereinsleben haben Alkohol wie selbstverständlich in ihr Alltags- und Freizeitverhalten integriert – ein Glas Schnaps zur besseren Verdauung nach dem Essen, ein Glas Bier zur Entspannung zum Feierabend oder zum geselligen Zusammensein. Jugendliche sind mit vielschichtigen Anforderungen und Herausforderungen des Jugendalters konfrontiert: Wo stehe ich im Leben? Wie gehe ich mit meinem Sexualverlangen um? Wo fühle ich mich geborgen? Die Peer Group rückt in den Mittelpunkt und damit nicht selten der soziale Druck mitzutrinken. </a:t>
            </a:r>
            <a:br>
              <a:rPr lang="de-DE" sz="1000" b="0" dirty="0"/>
            </a:br>
            <a:r>
              <a:rPr lang="de-DE" sz="1000" b="0" dirty="0"/>
              <a:t>Der Einstieg in jungen Jahren erhöht die Wahrscheinlichkeit für Alkoholmissbrauch im Erwachsenenalter bis hin zur Abhängigkeit. Dies wiederum stellt einen wesentlichen Risikofaktor für Adipositas, Krebserkrankungen und Herz-Kreislauf-Erkrankungen dar.</a:t>
            </a:r>
            <a:endParaRPr sz="1000" dirty="0"/>
          </a:p>
          <a:p>
            <a:pPr marL="0" lvl="0" indent="0" algn="l" rtl="0">
              <a:lnSpc>
                <a:spcPct val="100000"/>
              </a:lnSpc>
              <a:spcBef>
                <a:spcPts val="0"/>
              </a:spcBef>
              <a:spcAft>
                <a:spcPts val="0"/>
              </a:spcAft>
              <a:buSzPts val="1400"/>
              <a:buNone/>
            </a:pPr>
            <a:r>
              <a:rPr lang="de-DE" sz="1000" b="0" dirty="0"/>
              <a:t>Destillateur*innen haben täglich mit Alkohol zu tun. Die Vermarktung, besonders auch das Durchführen von Verkostungen, stellt einen wichtigen Teil Ihrer Arbeit dar. Sie sollten daher im Sinne des dritten Nachhaltigkeitsziels für das Thema Alkoholkonsum sensibilisiert sein:    </a:t>
            </a:r>
            <a:endParaRPr sz="1000" dirty="0"/>
          </a:p>
          <a:p>
            <a:pPr marL="0" lvl="0" indent="0" algn="l" rtl="0">
              <a:lnSpc>
                <a:spcPct val="100000"/>
              </a:lnSpc>
              <a:spcBef>
                <a:spcPts val="0"/>
              </a:spcBef>
              <a:spcAft>
                <a:spcPts val="0"/>
              </a:spcAft>
              <a:buSzPts val="1400"/>
              <a:buNone/>
            </a:pPr>
            <a:r>
              <a:rPr lang="de-DE" sz="1000" b="0" dirty="0"/>
              <a:t>„SDG 3.5. Die Prävention und Behandlung des Substanzmissbrauchs, namentlich des Suchtstoffmissbrauchs und des schädlichen Gebrauchs von Alkohol, verstärken.“</a:t>
            </a:r>
            <a:endParaRPr sz="1000" dirty="0"/>
          </a:p>
          <a:p>
            <a:pPr marL="0" lvl="0" indent="0" algn="l" rtl="0">
              <a:lnSpc>
                <a:spcPct val="100000"/>
              </a:lnSpc>
              <a:spcBef>
                <a:spcPts val="0"/>
              </a:spcBef>
              <a:spcAft>
                <a:spcPts val="0"/>
              </a:spcAft>
              <a:buSzPts val="1400"/>
              <a:buNone/>
            </a:pPr>
            <a:endParaRPr lang="de-DE" sz="1000" b="1" dirty="0"/>
          </a:p>
          <a:p>
            <a:pPr marL="0" lvl="0" indent="0" algn="l" rtl="0">
              <a:lnSpc>
                <a:spcPct val="100000"/>
              </a:lnSpc>
              <a:spcBef>
                <a:spcPts val="0"/>
              </a:spcBef>
              <a:spcAft>
                <a:spcPts val="0"/>
              </a:spcAft>
              <a:buSzPts val="1400"/>
              <a:buNone/>
            </a:pPr>
            <a:r>
              <a:rPr lang="de-DE" sz="1000" b="1" dirty="0"/>
              <a:t>Aufgaben</a:t>
            </a:r>
            <a:endParaRPr sz="1000" b="1" dirty="0"/>
          </a:p>
          <a:p>
            <a:pPr marL="0" lvl="0" indent="0" algn="l" rtl="0">
              <a:lnSpc>
                <a:spcPct val="100000"/>
              </a:lnSpc>
              <a:spcBef>
                <a:spcPts val="0"/>
              </a:spcBef>
              <a:spcAft>
                <a:spcPts val="0"/>
              </a:spcAft>
              <a:buSzPts val="1400"/>
              <a:buNone/>
            </a:pPr>
            <a:r>
              <a:rPr lang="de-DE" sz="1000" dirty="0"/>
              <a:t>Sie führen eine Verkostung durch. Doch wie soll diese ablaufen, wenn sich die Gäste an die DGE-Richtlinie halten sollen? Denken Sie zunächst an das offensichtliche: alkoholfreie “Spirituosen”! Die haben Sie nicht im Portfolio? Dann wird es höchste Zeit darüber nachzudenken! Das Trinkverhalten ändert sich. Alkoholfreies Bier hat einen Marktanteil von 10 %, Sekt von 5 % und Spirituosen sind (noch) bei unter zwei Prozent. Wichtig ist aber in erster Linie, dass Sie für das nachhaltige Thema Alkohol sensibilisiert sind. Denn als Produzenten tragen Sie eine Mitverantwortung – speziell auch der Jugend gegenüber!</a:t>
            </a:r>
          </a:p>
          <a:p>
            <a:pPr marL="171450" lvl="0" indent="-171450" algn="l" rtl="0">
              <a:lnSpc>
                <a:spcPct val="100000"/>
              </a:lnSpc>
              <a:spcBef>
                <a:spcPts val="0"/>
              </a:spcBef>
              <a:spcAft>
                <a:spcPts val="0"/>
              </a:spcAft>
              <a:buSzPts val="1400"/>
              <a:buFont typeface="Arial" panose="020B0604020202020204" pitchFamily="34" charset="0"/>
              <a:buChar char="•"/>
            </a:pPr>
            <a:r>
              <a:rPr lang="de-DE" sz="1000" dirty="0"/>
              <a:t>Entwerfen Sie einen Ablaufplan für eine Verkostung in ihrem Betrieb, bei der die DGE-Richtwerte möglichst eingehalten werden sollen. </a:t>
            </a:r>
            <a:endParaRPr sz="1000" dirty="0"/>
          </a:p>
          <a:p>
            <a:pPr marL="171450" lvl="0" indent="-171450" algn="l" rtl="0">
              <a:lnSpc>
                <a:spcPct val="100000"/>
              </a:lnSpc>
              <a:spcBef>
                <a:spcPts val="0"/>
              </a:spcBef>
              <a:spcAft>
                <a:spcPts val="0"/>
              </a:spcAft>
              <a:buSzPts val="1400"/>
              <a:buFont typeface="Arial"/>
              <a:buChar char="•"/>
            </a:pPr>
            <a:r>
              <a:rPr lang="de-DE" sz="1000" dirty="0"/>
              <a:t>Diskutieren Sie ihre Ideen im Klassenverbund.</a:t>
            </a:r>
            <a:endParaRPr sz="1000" dirty="0"/>
          </a:p>
          <a:p>
            <a:pPr marL="0" lvl="0" indent="0" algn="l" rtl="0">
              <a:lnSpc>
                <a:spcPct val="100000"/>
              </a:lnSpc>
              <a:spcBef>
                <a:spcPts val="0"/>
              </a:spcBef>
              <a:spcAft>
                <a:spcPts val="0"/>
              </a:spcAft>
              <a:buSzPts val="1400"/>
              <a:buNone/>
            </a:pPr>
            <a:endParaRPr lang="de-DE" sz="1000" b="1" dirty="0"/>
          </a:p>
          <a:p>
            <a:pPr marL="0" lvl="0" indent="0" algn="l" rtl="0">
              <a:lnSpc>
                <a:spcPct val="100000"/>
              </a:lnSpc>
              <a:spcBef>
                <a:spcPts val="0"/>
              </a:spcBef>
              <a:spcAft>
                <a:spcPts val="0"/>
              </a:spcAft>
              <a:buSzPts val="1400"/>
              <a:buNone/>
            </a:pPr>
            <a:r>
              <a:rPr lang="de-DE" sz="1000" b="1" dirty="0"/>
              <a:t>Quellen </a:t>
            </a:r>
            <a:endParaRPr sz="1000" dirty="0"/>
          </a:p>
          <a:p>
            <a:pPr marL="171450" lvl="0" indent="-171450" algn="l" rtl="0">
              <a:lnSpc>
                <a:spcPct val="100000"/>
              </a:lnSpc>
              <a:spcBef>
                <a:spcPts val="0"/>
              </a:spcBef>
              <a:spcAft>
                <a:spcPts val="0"/>
              </a:spcAft>
              <a:buSzPts val="1400"/>
              <a:buFont typeface="Arial"/>
              <a:buChar char="•"/>
            </a:pPr>
            <a:r>
              <a:rPr lang="de-DE" sz="1000" dirty="0"/>
              <a:t>Deutsche Gesellschaft für Ernährung e. V., Alkohol. Online: https://</a:t>
            </a:r>
            <a:r>
              <a:rPr lang="de-DE" sz="1000" dirty="0" err="1"/>
              <a:t>www.dge.de</a:t>
            </a:r>
            <a:r>
              <a:rPr lang="de-DE" sz="1000" dirty="0"/>
              <a:t>/</a:t>
            </a:r>
            <a:r>
              <a:rPr lang="de-DE" sz="1000" dirty="0" err="1"/>
              <a:t>wissenschaft</a:t>
            </a:r>
            <a:r>
              <a:rPr lang="de-DE" sz="1000" dirty="0"/>
              <a:t>/referenzwerte/</a:t>
            </a:r>
            <a:r>
              <a:rPr lang="de-DE" sz="1000" dirty="0" err="1"/>
              <a:t>alkohol</a:t>
            </a:r>
            <a:r>
              <a:rPr lang="de-DE" sz="1000" dirty="0"/>
              <a:t>/</a:t>
            </a:r>
            <a:endParaRPr sz="1000" dirty="0"/>
          </a:p>
          <a:p>
            <a:pPr marL="171450" lvl="0" indent="-171450" algn="l" rtl="0">
              <a:lnSpc>
                <a:spcPct val="100000"/>
              </a:lnSpc>
              <a:spcBef>
                <a:spcPts val="0"/>
              </a:spcBef>
              <a:spcAft>
                <a:spcPts val="0"/>
              </a:spcAft>
              <a:buSzPts val="1400"/>
              <a:buFont typeface="Arial"/>
              <a:buChar char="•"/>
            </a:pPr>
            <a:r>
              <a:rPr lang="de-DE" sz="1000" dirty="0"/>
              <a:t>Verlag W. </a:t>
            </a:r>
            <a:r>
              <a:rPr lang="de-DE" sz="1000" dirty="0" err="1"/>
              <a:t>Sachon</a:t>
            </a:r>
            <a:r>
              <a:rPr lang="de-DE" sz="1000" dirty="0"/>
              <a:t>, Alkoholkonsum und das Werbeinstrument „Smart </a:t>
            </a:r>
            <a:r>
              <a:rPr lang="de-DE" sz="1000" dirty="0" err="1"/>
              <a:t>Drinking</a:t>
            </a:r>
            <a:r>
              <a:rPr lang="de-DE" sz="1000" dirty="0"/>
              <a:t>“, 12/2021. Online: https://</a:t>
            </a:r>
            <a:r>
              <a:rPr lang="de-DE" sz="1000" dirty="0" err="1"/>
              <a:t>blog.drinktec.com</a:t>
            </a:r>
            <a:r>
              <a:rPr lang="de-DE" sz="1000" dirty="0"/>
              <a:t>/de/alkoholfreie-</a:t>
            </a:r>
            <a:r>
              <a:rPr lang="de-DE" sz="1000" dirty="0" err="1"/>
              <a:t>getraenke</a:t>
            </a:r>
            <a:r>
              <a:rPr lang="de-DE" sz="1000" dirty="0"/>
              <a:t>/alkoholkonsum-und-das-</a:t>
            </a:r>
            <a:r>
              <a:rPr lang="de-DE" sz="1000" dirty="0" err="1"/>
              <a:t>werbeinstrument</a:t>
            </a:r>
            <a:r>
              <a:rPr lang="de-DE" sz="1000" dirty="0"/>
              <a:t>-smart-</a:t>
            </a:r>
            <a:r>
              <a:rPr lang="de-DE" sz="1000" dirty="0" err="1"/>
              <a:t>drinking</a:t>
            </a:r>
            <a:r>
              <a:rPr lang="de-DE" sz="1000" dirty="0"/>
              <a:t>/</a:t>
            </a:r>
            <a:endParaRPr sz="1000" dirty="0"/>
          </a:p>
          <a:p>
            <a:pPr marL="171450" lvl="0" indent="-171450" algn="l" rtl="0">
              <a:lnSpc>
                <a:spcPct val="100000"/>
              </a:lnSpc>
              <a:spcBef>
                <a:spcPts val="0"/>
              </a:spcBef>
              <a:spcAft>
                <a:spcPts val="0"/>
              </a:spcAft>
              <a:buSzPts val="1400"/>
              <a:buFont typeface="Arial"/>
              <a:buChar char="•"/>
            </a:pPr>
            <a:r>
              <a:rPr lang="de-DE" sz="1000" dirty="0" err="1"/>
              <a:t>lebensmittelzeitung.net</a:t>
            </a:r>
            <a:r>
              <a:rPr lang="de-DE" sz="1000" dirty="0"/>
              <a:t> 11.10.2021, Heidrun </a:t>
            </a:r>
            <a:r>
              <a:rPr lang="de-DE" sz="1000" dirty="0" err="1"/>
              <a:t>Krost</a:t>
            </a:r>
            <a:r>
              <a:rPr lang="de-DE" sz="1000" dirty="0"/>
              <a:t>, Alkoholfreie Drinks wachsen kräftig. Online: https://www.lebensmittelzeitung.net/industrie/nachrichten/spirituosen-alkoholfreie-drinks-wachsen-kraeftig-161900</a:t>
            </a:r>
            <a:endParaRPr sz="1000" dirty="0"/>
          </a:p>
          <a:p>
            <a:pPr marL="171450" lvl="0" indent="-171450" algn="l" rtl="0">
              <a:lnSpc>
                <a:spcPct val="100000"/>
              </a:lnSpc>
              <a:spcBef>
                <a:spcPts val="0"/>
              </a:spcBef>
              <a:spcAft>
                <a:spcPts val="0"/>
              </a:spcAft>
              <a:buSzPts val="1400"/>
              <a:buFont typeface="Arial"/>
              <a:buChar char="•"/>
            </a:pPr>
            <a:r>
              <a:rPr lang="de-DE" sz="1000" dirty="0"/>
              <a:t>Bild: Carlson Yeung, </a:t>
            </a:r>
            <a:r>
              <a:rPr lang="de-DE" sz="1000" dirty="0" err="1"/>
              <a:t>Pixabay</a:t>
            </a:r>
            <a:endParaRPr sz="1000" b="1" dirty="0"/>
          </a:p>
        </p:txBody>
      </p:sp>
      <p:sp>
        <p:nvSpPr>
          <p:cNvPr id="175" name="Google Shape;175;p10: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8</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1:notes"/>
          <p:cNvSpPr>
            <a:spLocks noGrp="1" noRot="1" noChangeAspect="1"/>
          </p:cNvSpPr>
          <p:nvPr>
            <p:ph type="sldImg" idx="2"/>
          </p:nvPr>
        </p:nvSpPr>
        <p:spPr>
          <a:xfrm>
            <a:off x="215900" y="252413"/>
            <a:ext cx="6654800" cy="37433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11:notes"/>
          <p:cNvSpPr txBox="1">
            <a:spLocks noGrp="1"/>
          </p:cNvSpPr>
          <p:nvPr>
            <p:ph type="body" idx="1"/>
          </p:nvPr>
        </p:nvSpPr>
        <p:spPr>
          <a:xfrm>
            <a:off x="215900" y="3995738"/>
            <a:ext cx="6654800" cy="6138862"/>
          </a:xfrm>
          <a:prstGeom prst="rect">
            <a:avLst/>
          </a:prstGeom>
          <a:noFill/>
          <a:ln>
            <a:noFill/>
          </a:ln>
        </p:spPr>
        <p:txBody>
          <a:bodyPr spcFirstLastPara="1" wrap="square" lIns="94825" tIns="47400" rIns="94825" bIns="47400" anchor="t" anchorCtr="0">
            <a:noAutofit/>
          </a:bodyPr>
          <a:lstStyle/>
          <a:p>
            <a:pPr marL="0" lvl="0" indent="0" algn="l" rtl="0">
              <a:lnSpc>
                <a:spcPct val="100000"/>
              </a:lnSpc>
              <a:spcBef>
                <a:spcPts val="0"/>
              </a:spcBef>
              <a:spcAft>
                <a:spcPts val="0"/>
              </a:spcAft>
              <a:buSzPts val="1400"/>
              <a:buNone/>
            </a:pPr>
            <a:r>
              <a:rPr lang="de-DE" sz="1000" b="1" dirty="0"/>
              <a:t>Beschreibung</a:t>
            </a:r>
            <a:endParaRPr sz="1000" dirty="0"/>
          </a:p>
          <a:p>
            <a:pPr marL="0" lvl="0" indent="0" algn="l" rtl="0">
              <a:lnSpc>
                <a:spcPct val="100000"/>
              </a:lnSpc>
              <a:spcBef>
                <a:spcPts val="0"/>
              </a:spcBef>
              <a:spcAft>
                <a:spcPts val="0"/>
              </a:spcAft>
              <a:buSzPts val="1400"/>
              <a:buNone/>
            </a:pPr>
            <a:r>
              <a:rPr lang="de-DE" sz="1000" b="0" dirty="0"/>
              <a:t>Bedeutung des Alkoholkonsums bei jungen Menschen: Die erste psychoaktive Substanz mit der junge Menschen in Verbindung kommen ist in der Regel Alkohol. Kontaktpersonen wie Familie oder das Vereinsleben haben Alkohol wie selbstverständlich in ihr Alltags- und Freizeitverhalten integriert – ein Glas Schnaps zur besseren Verdauung nach dem Essen, ein Glas Bier zur Entspannung zum Feierabend oder zum geselligen Zusammensein. Jugendliche sind mit vielschichtigen Anforderungen und Herausforderungen des Jugendalters konfrontiert: Wo stehe ich im Leben? Wie gehe ich mit meinem Sexualverlangen um? Wo fühle ich mich geborgen? Die Peer Group rückt in den Mittelpunkt und damit nicht selten der soziale Druck mitzutrinken. Der Einstieg in jungen Jahren erhöht die Wahrscheinlichkeit für Alkoholmissbrauch im Erwachsenenalter bis hin zur Abhängigkeit. Dies wiederum stellt einen wesentlichen Risikofaktor für Adipositas, Krebserkrankungen und Herz-Kreislauf-Erkrankungen dar. Destillateur*innen haben täglich mit Alkohol zu tun. Die Vermarktung, besonders auch das Durchführen von Verkostungen, stellt einen wichtigen Teil Ihrer Arbeit dar. Sie sollten daher im Sinne des dritten Nachhaltigkeitsziels für das Thema Alkoholkonsum sensibilisiert sein: „SDG 3.5. Die Prävention und Behandlung des Substanzmissbrauchs, namentlich des Suchtstoffmissbrauchs und des schädlichen Gebrauchs von Alkohol, verstärken.“</a:t>
            </a:r>
            <a:br>
              <a:rPr lang="de-DE" sz="1000" b="0" dirty="0"/>
            </a:br>
            <a:r>
              <a:rPr lang="de-DE" sz="1000" b="1" dirty="0"/>
              <a:t>Fragestellungen</a:t>
            </a:r>
            <a:endParaRPr sz="1000" b="1" dirty="0"/>
          </a:p>
          <a:p>
            <a:pPr marL="171450" lvl="0" indent="-171450" algn="l" rtl="0">
              <a:lnSpc>
                <a:spcPct val="100000"/>
              </a:lnSpc>
              <a:spcBef>
                <a:spcPts val="0"/>
              </a:spcBef>
              <a:spcAft>
                <a:spcPts val="0"/>
              </a:spcAft>
              <a:buSzPts val="1400"/>
              <a:buFont typeface="Arial"/>
              <a:buChar char="•"/>
            </a:pPr>
            <a:r>
              <a:rPr lang="de-DE" sz="1000" b="0" dirty="0"/>
              <a:t>Was ist </a:t>
            </a:r>
            <a:r>
              <a:rPr lang="de-DE" sz="1000" b="0" dirty="0" err="1"/>
              <a:t>binge</a:t>
            </a:r>
            <a:r>
              <a:rPr lang="de-DE" sz="1000" b="0" dirty="0"/>
              <a:t> </a:t>
            </a:r>
            <a:r>
              <a:rPr lang="de-DE" sz="1000" b="0" dirty="0" err="1"/>
              <a:t>drinking</a:t>
            </a:r>
            <a:r>
              <a:rPr lang="de-DE" sz="1000" b="0" dirty="0"/>
              <a:t>?</a:t>
            </a:r>
            <a:endParaRPr sz="1000" dirty="0"/>
          </a:p>
          <a:p>
            <a:pPr marL="171450" lvl="0" indent="-171450" algn="l" rtl="0">
              <a:lnSpc>
                <a:spcPct val="100000"/>
              </a:lnSpc>
              <a:spcBef>
                <a:spcPts val="0"/>
              </a:spcBef>
              <a:spcAft>
                <a:spcPts val="0"/>
              </a:spcAft>
              <a:buSzPts val="1400"/>
              <a:buFont typeface="Arial"/>
              <a:buChar char="•"/>
            </a:pPr>
            <a:r>
              <a:rPr lang="de-DE" sz="1000" b="0" dirty="0"/>
              <a:t>Wie viele Stücke Würfelzucker enthält ein durchschnittlicher Alkopop?</a:t>
            </a:r>
            <a:endParaRPr sz="1000" dirty="0"/>
          </a:p>
          <a:p>
            <a:pPr marL="171450" lvl="0" indent="-171450" algn="l" rtl="0">
              <a:lnSpc>
                <a:spcPct val="100000"/>
              </a:lnSpc>
              <a:spcBef>
                <a:spcPts val="0"/>
              </a:spcBef>
              <a:spcAft>
                <a:spcPts val="0"/>
              </a:spcAft>
              <a:buSzPts val="1400"/>
              <a:buFont typeface="Arial"/>
              <a:buChar char="•"/>
            </a:pPr>
            <a:r>
              <a:rPr lang="de-DE" sz="1000" b="0" dirty="0"/>
              <a:t>Für welche Krebsart wird erhöhter Alkoholkonsum besonders oft verantwortlich gemacht?</a:t>
            </a:r>
            <a:endParaRPr sz="1000" dirty="0"/>
          </a:p>
          <a:p>
            <a:pPr marL="171450" lvl="0" indent="-171450" algn="l" rtl="0">
              <a:lnSpc>
                <a:spcPct val="100000"/>
              </a:lnSpc>
              <a:spcBef>
                <a:spcPts val="0"/>
              </a:spcBef>
              <a:spcAft>
                <a:spcPts val="0"/>
              </a:spcAft>
              <a:buSzPts val="1400"/>
              <a:buFont typeface="Arial"/>
              <a:buChar char="•"/>
            </a:pPr>
            <a:r>
              <a:rPr lang="de-DE" sz="1000" b="0" dirty="0"/>
              <a:t>Wie oft ist Alkohol im Spiel, wenn Menschen aggressiv aus der Rolle fallen?</a:t>
            </a:r>
            <a:endParaRPr sz="1000" b="0" dirty="0"/>
          </a:p>
          <a:p>
            <a:pPr marL="0" lvl="0" indent="0" algn="l" rtl="0">
              <a:lnSpc>
                <a:spcPct val="100000"/>
              </a:lnSpc>
              <a:spcBef>
                <a:spcPts val="0"/>
              </a:spcBef>
              <a:spcAft>
                <a:spcPts val="0"/>
              </a:spcAft>
              <a:buSzPts val="1400"/>
              <a:buNone/>
            </a:pPr>
            <a:r>
              <a:rPr lang="de-DE" sz="1000" b="1" dirty="0"/>
              <a:t>Beispielaussagen Selbstcheck:</a:t>
            </a:r>
            <a:endParaRPr sz="1000" b="1" dirty="0"/>
          </a:p>
          <a:p>
            <a:pPr marL="171450" lvl="0" indent="-171450" algn="l" rtl="0">
              <a:lnSpc>
                <a:spcPct val="100000"/>
              </a:lnSpc>
              <a:spcBef>
                <a:spcPts val="0"/>
              </a:spcBef>
              <a:spcAft>
                <a:spcPts val="0"/>
              </a:spcAft>
              <a:buSzPts val="1400"/>
              <a:buFont typeface="Arial"/>
              <a:buChar char="•"/>
            </a:pPr>
            <a:r>
              <a:rPr lang="de-DE" sz="1000" b="0" dirty="0"/>
              <a:t>Ich trinke Alkohol, auch wenn ich alleine bin.</a:t>
            </a:r>
            <a:endParaRPr sz="1000" dirty="0"/>
          </a:p>
          <a:p>
            <a:pPr marL="171450" lvl="0" indent="-171450" algn="l" rtl="0">
              <a:lnSpc>
                <a:spcPct val="100000"/>
              </a:lnSpc>
              <a:spcBef>
                <a:spcPts val="0"/>
              </a:spcBef>
              <a:spcAft>
                <a:spcPts val="0"/>
              </a:spcAft>
              <a:buSzPts val="1400"/>
              <a:buFont typeface="Arial"/>
              <a:buChar char="•"/>
            </a:pPr>
            <a:r>
              <a:rPr lang="de-DE" sz="1000" b="0" dirty="0"/>
              <a:t>In meiner Peer Group wird oft und viel Alkohol getrunken.</a:t>
            </a:r>
            <a:endParaRPr sz="1000" dirty="0"/>
          </a:p>
          <a:p>
            <a:pPr marL="171450" lvl="0" indent="-171450" algn="l" rtl="0">
              <a:lnSpc>
                <a:spcPct val="100000"/>
              </a:lnSpc>
              <a:spcBef>
                <a:spcPts val="0"/>
              </a:spcBef>
              <a:spcAft>
                <a:spcPts val="0"/>
              </a:spcAft>
              <a:buSzPts val="1400"/>
              <a:buFont typeface="Arial"/>
              <a:buChar char="•"/>
            </a:pPr>
            <a:r>
              <a:rPr lang="de-DE" sz="1000" b="0" dirty="0"/>
              <a:t>Alkohol macht mich selbstbewusster und kontaktfreudiger.</a:t>
            </a:r>
            <a:endParaRPr sz="1000" dirty="0"/>
          </a:p>
          <a:p>
            <a:pPr marL="171450" lvl="0" indent="-171450" algn="l" rtl="0">
              <a:lnSpc>
                <a:spcPct val="100000"/>
              </a:lnSpc>
              <a:spcBef>
                <a:spcPts val="0"/>
              </a:spcBef>
              <a:spcAft>
                <a:spcPts val="0"/>
              </a:spcAft>
              <a:buSzPts val="1400"/>
              <a:buFont typeface="Arial"/>
              <a:buChar char="•"/>
            </a:pPr>
            <a:r>
              <a:rPr lang="de-DE" sz="1000" b="0" dirty="0"/>
              <a:t>Ich hatte mindestens einmal einen Filmriss nach dem Trinken.</a:t>
            </a:r>
            <a:endParaRPr sz="1000" b="0" dirty="0"/>
          </a:p>
          <a:p>
            <a:pPr marL="0" lvl="0" indent="0" algn="l" rtl="0">
              <a:lnSpc>
                <a:spcPct val="100000"/>
              </a:lnSpc>
              <a:spcBef>
                <a:spcPts val="0"/>
              </a:spcBef>
              <a:spcAft>
                <a:spcPts val="0"/>
              </a:spcAft>
              <a:buSzPts val="1400"/>
              <a:buNone/>
            </a:pPr>
            <a:r>
              <a:rPr lang="de-DE" sz="1000" b="1" dirty="0"/>
              <a:t>Aufgaben</a:t>
            </a:r>
            <a:endParaRPr sz="1000" dirty="0"/>
          </a:p>
          <a:p>
            <a:pPr marL="171450" lvl="0" indent="-171450" algn="l" rtl="0">
              <a:lnSpc>
                <a:spcPct val="100000"/>
              </a:lnSpc>
              <a:spcBef>
                <a:spcPts val="0"/>
              </a:spcBef>
              <a:spcAft>
                <a:spcPts val="0"/>
              </a:spcAft>
              <a:buSzPts val="1400"/>
              <a:buFont typeface="Arial"/>
              <a:buChar char="•"/>
            </a:pPr>
            <a:r>
              <a:rPr lang="de-DE" sz="1000" b="0" dirty="0"/>
              <a:t>Erstellen Sie in Kleingruppen einen Fragenkatalog mit 15 Fragen. Beginnen Sie mit der Recherche von Wissenswertem rund um das Thema Alkohol. Geben Sie zu jeder Frage drei Antwortmöglichkeiten.</a:t>
            </a:r>
            <a:endParaRPr sz="1000" dirty="0"/>
          </a:p>
          <a:p>
            <a:pPr marL="171450" lvl="0" indent="-171450" algn="l" rtl="0">
              <a:lnSpc>
                <a:spcPct val="100000"/>
              </a:lnSpc>
              <a:spcBef>
                <a:spcPts val="0"/>
              </a:spcBef>
              <a:spcAft>
                <a:spcPts val="0"/>
              </a:spcAft>
              <a:buSzPts val="1400"/>
              <a:buFont typeface="Arial"/>
              <a:buChar char="•"/>
            </a:pPr>
            <a:r>
              <a:rPr lang="de-DE" sz="1000" b="0" dirty="0"/>
              <a:t>Erstellen Sie in Kleingruppen 15 Aussagen zum eigenen Umgang und dem Umgang Ihres Umfelds (Familie, Freunde, Verein, Peer Group) mit Alkohol. Formulieren Sie die Fragen so, dass als Antwortmöglichkeiten ja oder nein passen.</a:t>
            </a:r>
            <a:endParaRPr sz="1000" dirty="0"/>
          </a:p>
          <a:p>
            <a:pPr marL="171450" lvl="0" indent="-171450" algn="l" rtl="0">
              <a:lnSpc>
                <a:spcPct val="100000"/>
              </a:lnSpc>
              <a:spcBef>
                <a:spcPts val="0"/>
              </a:spcBef>
              <a:spcAft>
                <a:spcPts val="0"/>
              </a:spcAft>
              <a:buSzPts val="1400"/>
              <a:buFont typeface="Arial"/>
              <a:buChar char="•"/>
            </a:pPr>
            <a:r>
              <a:rPr lang="de-DE" sz="1000" b="0" dirty="0"/>
              <a:t>Besprechen Sie die ihre Ergebnisse in ihrer Klasse.</a:t>
            </a:r>
            <a:endParaRPr sz="1000" b="0" dirty="0"/>
          </a:p>
          <a:p>
            <a:pPr marL="0" lvl="0" indent="0" algn="l" rtl="0">
              <a:lnSpc>
                <a:spcPct val="100000"/>
              </a:lnSpc>
              <a:spcBef>
                <a:spcPts val="0"/>
              </a:spcBef>
              <a:spcAft>
                <a:spcPts val="0"/>
              </a:spcAft>
              <a:buSzPts val="1400"/>
              <a:buNone/>
            </a:pPr>
            <a:r>
              <a:rPr lang="de-DE" sz="1000" b="1" dirty="0"/>
              <a:t>Quellen</a:t>
            </a:r>
            <a:r>
              <a:rPr lang="de-DE" sz="1000" b="0" dirty="0"/>
              <a:t> </a:t>
            </a:r>
            <a:endParaRPr sz="1000" dirty="0"/>
          </a:p>
          <a:p>
            <a:pPr marL="171450" lvl="0" indent="-171450" algn="l" rtl="0">
              <a:lnSpc>
                <a:spcPct val="100000"/>
              </a:lnSpc>
              <a:spcBef>
                <a:spcPts val="0"/>
              </a:spcBef>
              <a:spcAft>
                <a:spcPts val="0"/>
              </a:spcAft>
              <a:buSzPts val="1400"/>
              <a:buFont typeface="Arial"/>
              <a:buChar char="•"/>
            </a:pPr>
            <a:r>
              <a:rPr lang="de-DE" sz="1000" b="0" dirty="0"/>
              <a:t>Bundesgesundheitsblatt 2021 (64), Bühler, Anneke , </a:t>
            </a:r>
            <a:r>
              <a:rPr lang="de-DE" sz="1000" b="0" dirty="0" err="1"/>
              <a:t>Thrul</a:t>
            </a:r>
            <a:r>
              <a:rPr lang="de-DE" sz="1000" b="0" dirty="0"/>
              <a:t>, Johannes, Gomes de Matos, Elena: Evidenzbasierte Alkoholprävention – Was empfiehlt die Wirksamkeitsforschung? Online: https://</a:t>
            </a:r>
            <a:r>
              <a:rPr lang="de-DE" sz="1000" b="0" dirty="0" err="1"/>
              <a:t>link.springer.com</a:t>
            </a:r>
            <a:r>
              <a:rPr lang="de-DE" sz="1000" b="0" dirty="0"/>
              <a:t>/</a:t>
            </a:r>
            <a:r>
              <a:rPr lang="de-DE" sz="1000" b="0" dirty="0" err="1"/>
              <a:t>article</a:t>
            </a:r>
            <a:r>
              <a:rPr lang="de-DE" sz="1000" b="0" dirty="0"/>
              <a:t>/10.1007/s00103-021-03342-9</a:t>
            </a:r>
            <a:endParaRPr sz="1000" dirty="0"/>
          </a:p>
          <a:p>
            <a:pPr marL="171450" lvl="0" indent="-171450" algn="l" rtl="0">
              <a:lnSpc>
                <a:spcPct val="100000"/>
              </a:lnSpc>
              <a:spcBef>
                <a:spcPts val="0"/>
              </a:spcBef>
              <a:spcAft>
                <a:spcPts val="0"/>
              </a:spcAft>
              <a:buSzPts val="1400"/>
              <a:buFont typeface="Arial"/>
              <a:buChar char="•"/>
            </a:pPr>
            <a:r>
              <a:rPr lang="de-DE" sz="1000" b="0" dirty="0"/>
              <a:t>Bundesgesundheitsblatt 2022 (65), Stock, Christiane, Prediger, Christina, </a:t>
            </a:r>
            <a:r>
              <a:rPr lang="de-DE" sz="1000" b="0" dirty="0" err="1"/>
              <a:t>Hrynyschyn</a:t>
            </a:r>
            <a:r>
              <a:rPr lang="de-DE" sz="1000" b="0" dirty="0"/>
              <a:t>, Robert, Helmer, Stefanie: Schulische Alkoholprävention mittels Virtual Reality. Online: https://</a:t>
            </a:r>
            <a:r>
              <a:rPr lang="de-DE" sz="1000" b="0" dirty="0" err="1"/>
              <a:t>link.springer.com</a:t>
            </a:r>
            <a:r>
              <a:rPr lang="de-DE" sz="1000" b="0" dirty="0"/>
              <a:t>/</a:t>
            </a:r>
            <a:r>
              <a:rPr lang="de-DE" sz="1000" b="0" dirty="0" err="1"/>
              <a:t>article</a:t>
            </a:r>
            <a:r>
              <a:rPr lang="de-DE" sz="1000" b="0" dirty="0"/>
              <a:t>/10.1007/s00103-022-03541-y</a:t>
            </a:r>
            <a:endParaRPr sz="1000" b="0" dirty="0"/>
          </a:p>
          <a:p>
            <a:pPr marL="0" lvl="0" indent="0" algn="l" rtl="0">
              <a:lnSpc>
                <a:spcPct val="100000"/>
              </a:lnSpc>
              <a:spcBef>
                <a:spcPts val="0"/>
              </a:spcBef>
              <a:spcAft>
                <a:spcPts val="0"/>
              </a:spcAft>
              <a:buSzPts val="1400"/>
              <a:buNone/>
            </a:pPr>
            <a:r>
              <a:rPr lang="de-DE" sz="1000" b="1" dirty="0"/>
              <a:t>Bildquelle</a:t>
            </a:r>
            <a:endParaRPr sz="1000" dirty="0"/>
          </a:p>
          <a:p>
            <a:pPr marL="171450" lvl="0" indent="-171450" algn="l" rtl="0">
              <a:lnSpc>
                <a:spcPct val="100000"/>
              </a:lnSpc>
              <a:spcBef>
                <a:spcPts val="0"/>
              </a:spcBef>
              <a:spcAft>
                <a:spcPts val="0"/>
              </a:spcAft>
              <a:buSzPts val="1400"/>
              <a:buFont typeface="Arial"/>
              <a:buChar char="•"/>
            </a:pPr>
            <a:r>
              <a:rPr lang="de-DE" sz="1000" b="0" dirty="0" err="1"/>
              <a:t>OpenClipart-Vectors</a:t>
            </a:r>
            <a:r>
              <a:rPr lang="de-DE" sz="1000" b="0" dirty="0"/>
              <a:t>, </a:t>
            </a:r>
            <a:r>
              <a:rPr lang="de-DE" sz="1000" b="0" dirty="0" err="1"/>
              <a:t>Pixabay</a:t>
            </a:r>
            <a:endParaRPr sz="1000" dirty="0"/>
          </a:p>
        </p:txBody>
      </p:sp>
      <p:sp>
        <p:nvSpPr>
          <p:cNvPr id="192" name="Google Shape;192;p11:notes"/>
          <p:cNvSpPr txBox="1">
            <a:spLocks noGrp="1"/>
          </p:cNvSpPr>
          <p:nvPr>
            <p:ph type="sldNum" idx="12"/>
          </p:nvPr>
        </p:nvSpPr>
        <p:spPr>
          <a:xfrm>
            <a:off x="4023991" y="9721107"/>
            <a:ext cx="3078428" cy="513506"/>
          </a:xfrm>
          <a:prstGeom prst="rect">
            <a:avLst/>
          </a:prstGeom>
          <a:noFill/>
          <a:ln>
            <a:noFill/>
          </a:ln>
        </p:spPr>
        <p:txBody>
          <a:bodyPr spcFirstLastPara="1" wrap="square" lIns="94825" tIns="47400" rIns="94825" bIns="474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de-DE" sz="1200" b="0" i="0" u="none" strike="noStrike" cap="none">
                <a:solidFill>
                  <a:schemeClr val="dk1"/>
                </a:solidFill>
                <a:latin typeface="Calibri"/>
                <a:ea typeface="Calibri"/>
                <a:cs typeface="Calibri"/>
                <a:sym typeface="Calibri"/>
              </a:rPr>
              <a:t>9</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folie">
  <p:cSld name="Titelfolie">
    <p:spTree>
      <p:nvGrpSpPr>
        <p:cNvPr id="1" name="Shape 16"/>
        <p:cNvGrpSpPr/>
        <p:nvPr/>
      </p:nvGrpSpPr>
      <p:grpSpPr>
        <a:xfrm>
          <a:off x="0" y="0"/>
          <a:ext cx="0" cy="0"/>
          <a:chOff x="0" y="0"/>
          <a:chExt cx="0" cy="0"/>
        </a:xfrm>
      </p:grpSpPr>
      <p:sp>
        <p:nvSpPr>
          <p:cNvPr id="17" name="Google Shape;17;p27"/>
          <p:cNvSpPr txBox="1">
            <a:spLocks noGrp="1"/>
          </p:cNvSpPr>
          <p:nvPr>
            <p:ph type="ctrTitle"/>
          </p:nvPr>
        </p:nvSpPr>
        <p:spPr>
          <a:xfrm>
            <a:off x="312928" y="1122363"/>
            <a:ext cx="8278368"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SzPts val="4000"/>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27"/>
          <p:cNvSpPr txBox="1">
            <a:spLocks noGrp="1"/>
          </p:cNvSpPr>
          <p:nvPr>
            <p:ph type="subTitle" idx="1"/>
          </p:nvPr>
        </p:nvSpPr>
        <p:spPr>
          <a:xfrm>
            <a:off x="312928" y="3602038"/>
            <a:ext cx="8278368"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SzPts val="2800"/>
              <a:buNone/>
              <a:defRPr sz="3200">
                <a:solidFill>
                  <a:srgbClr val="FF2F92"/>
                </a:solidFill>
              </a:defRPr>
            </a:lvl1pPr>
            <a:lvl2pPr lvl="1" algn="ctr">
              <a:lnSpc>
                <a:spcPct val="90000"/>
              </a:lnSpc>
              <a:spcBef>
                <a:spcPts val="500"/>
              </a:spcBef>
              <a:spcAft>
                <a:spcPts val="0"/>
              </a:spcAft>
              <a:buSzPts val="2400"/>
              <a:buNone/>
              <a:defRPr sz="2000"/>
            </a:lvl2pPr>
            <a:lvl3pPr lvl="2" algn="ctr">
              <a:lnSpc>
                <a:spcPct val="90000"/>
              </a:lnSpc>
              <a:spcBef>
                <a:spcPts val="500"/>
              </a:spcBef>
              <a:spcAft>
                <a:spcPts val="0"/>
              </a:spcAft>
              <a:buSzPts val="2000"/>
              <a:buNone/>
              <a:defRPr sz="1800"/>
            </a:lvl3pPr>
            <a:lvl4pPr lvl="3" algn="ctr">
              <a:lnSpc>
                <a:spcPct val="90000"/>
              </a:lnSpc>
              <a:spcBef>
                <a:spcPts val="500"/>
              </a:spcBef>
              <a:spcAft>
                <a:spcPts val="0"/>
              </a:spcAft>
              <a:buSzPts val="1800"/>
              <a:buNone/>
              <a:defRPr sz="1600"/>
            </a:lvl4pPr>
            <a:lvl5pPr lvl="4" algn="ctr">
              <a:lnSpc>
                <a:spcPct val="90000"/>
              </a:lnSpc>
              <a:spcBef>
                <a:spcPts val="500"/>
              </a:spcBef>
              <a:spcAft>
                <a:spcPts val="0"/>
              </a:spcAft>
              <a:buSzPts val="1800"/>
              <a:buNone/>
              <a:defRPr sz="1600"/>
            </a:lvl5pPr>
            <a:lvl6pPr lvl="5" algn="ctr">
              <a:lnSpc>
                <a:spcPct val="90000"/>
              </a:lnSpc>
              <a:spcBef>
                <a:spcPts val="500"/>
              </a:spcBef>
              <a:spcAft>
                <a:spcPts val="0"/>
              </a:spcAft>
              <a:buSzPts val="1800"/>
              <a:buNone/>
              <a:defRPr sz="1600"/>
            </a:lvl6pPr>
            <a:lvl7pPr lvl="6" algn="ctr">
              <a:lnSpc>
                <a:spcPct val="90000"/>
              </a:lnSpc>
              <a:spcBef>
                <a:spcPts val="500"/>
              </a:spcBef>
              <a:spcAft>
                <a:spcPts val="0"/>
              </a:spcAft>
              <a:buSzPts val="1800"/>
              <a:buNone/>
              <a:defRPr sz="1600"/>
            </a:lvl7pPr>
            <a:lvl8pPr lvl="7" algn="ctr">
              <a:lnSpc>
                <a:spcPct val="90000"/>
              </a:lnSpc>
              <a:spcBef>
                <a:spcPts val="500"/>
              </a:spcBef>
              <a:spcAft>
                <a:spcPts val="0"/>
              </a:spcAft>
              <a:buSzPts val="1800"/>
              <a:buNone/>
              <a:defRPr sz="1600"/>
            </a:lvl8pPr>
            <a:lvl9pPr lvl="8" algn="ctr">
              <a:lnSpc>
                <a:spcPct val="90000"/>
              </a:lnSpc>
              <a:spcBef>
                <a:spcPts val="500"/>
              </a:spcBef>
              <a:spcAft>
                <a:spcPts val="0"/>
              </a:spcAft>
              <a:buSzPts val="1800"/>
              <a:buNone/>
              <a:defRPr sz="1600"/>
            </a:lvl9pPr>
          </a:lstStyle>
          <a:p>
            <a:endParaRPr/>
          </a:p>
        </p:txBody>
      </p:sp>
      <p:sp>
        <p:nvSpPr>
          <p:cNvPr id="19" name="Google Shape;19;p27"/>
          <p:cNvSpPr txBox="1">
            <a:spLocks noGrp="1"/>
          </p:cNvSpPr>
          <p:nvPr>
            <p:ph type="ftr" idx="11"/>
          </p:nvPr>
        </p:nvSpPr>
        <p:spPr>
          <a:xfrm>
            <a:off x="720592" y="6258560"/>
            <a:ext cx="2541084" cy="56372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8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a:endParaRPr/>
          </a:p>
        </p:txBody>
      </p:sp>
      <p:sp>
        <p:nvSpPr>
          <p:cNvPr id="20" name="Google Shape;20;p27"/>
          <p:cNvSpPr txBox="1">
            <a:spLocks noGrp="1"/>
          </p:cNvSpPr>
          <p:nvPr>
            <p:ph type="sldNum" idx="12"/>
          </p:nvPr>
        </p:nvSpPr>
        <p:spPr>
          <a:xfrm>
            <a:off x="1" y="6258560"/>
            <a:ext cx="619381" cy="563723"/>
          </a:xfrm>
          <a:prstGeom prst="rect">
            <a:avLst/>
          </a:prstGeom>
          <a:noFill/>
          <a:ln>
            <a:noFill/>
          </a:ln>
        </p:spPr>
        <p:txBody>
          <a:bodyPr spcFirstLastPara="1" wrap="square" lIns="0" tIns="45700" rIns="0"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21" name="Google Shape;21;p27"/>
          <p:cNvSpPr>
            <a:spLocks noGrp="1"/>
          </p:cNvSpPr>
          <p:nvPr>
            <p:ph type="pic" idx="2"/>
          </p:nvPr>
        </p:nvSpPr>
        <p:spPr>
          <a:xfrm>
            <a:off x="9091423" y="1418600"/>
            <a:ext cx="2681986" cy="1431290"/>
          </a:xfrm>
          <a:prstGeom prst="rect">
            <a:avLst/>
          </a:prstGeom>
          <a:noFill/>
          <a:ln>
            <a:noFill/>
          </a:ln>
        </p:spPr>
      </p:sp>
      <p:sp>
        <p:nvSpPr>
          <p:cNvPr id="22" name="Google Shape;22;p27"/>
          <p:cNvSpPr>
            <a:spLocks noGrp="1"/>
          </p:cNvSpPr>
          <p:nvPr>
            <p:ph type="pic" idx="3"/>
          </p:nvPr>
        </p:nvSpPr>
        <p:spPr>
          <a:xfrm>
            <a:off x="9091422" y="3009656"/>
            <a:ext cx="2681986" cy="1431290"/>
          </a:xfrm>
          <a:prstGeom prst="rect">
            <a:avLst/>
          </a:prstGeom>
          <a:noFill/>
          <a:ln>
            <a:noFill/>
          </a:ln>
        </p:spPr>
      </p:sp>
      <p:sp>
        <p:nvSpPr>
          <p:cNvPr id="23" name="Google Shape;23;p27"/>
          <p:cNvSpPr txBox="1">
            <a:spLocks noGrp="1"/>
          </p:cNvSpPr>
          <p:nvPr>
            <p:ph type="body" idx="4"/>
          </p:nvPr>
        </p:nvSpPr>
        <p:spPr>
          <a:xfrm>
            <a:off x="9091613" y="4531540"/>
            <a:ext cx="2681287" cy="1523185"/>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0"/>
              </a:spcBef>
              <a:spcAft>
                <a:spcPts val="0"/>
              </a:spcAft>
              <a:buSzPts val="2800"/>
              <a:buNone/>
              <a:defRPr sz="1800"/>
            </a:lvl1pPr>
            <a:lvl2pPr marL="914400" lvl="1" indent="-381000" algn="l">
              <a:lnSpc>
                <a:spcPct val="90000"/>
              </a:lnSpc>
              <a:spcBef>
                <a:spcPts val="500"/>
              </a:spcBef>
              <a:spcAft>
                <a:spcPts val="0"/>
              </a:spcAft>
              <a:buSzPts val="2400"/>
              <a:buChar char="•"/>
              <a:defRPr/>
            </a:lvl2pPr>
            <a:lvl3pPr marL="1371600" lvl="2" indent="-355600" algn="l">
              <a:lnSpc>
                <a:spcPct val="90000"/>
              </a:lnSpc>
              <a:spcBef>
                <a:spcPts val="500"/>
              </a:spcBef>
              <a:spcAft>
                <a:spcPts val="0"/>
              </a:spcAft>
              <a:buSzPts val="20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sp>
        <p:nvSpPr>
          <p:cNvPr id="24" name="Google Shape;24;p27"/>
          <p:cNvSpPr/>
          <p:nvPr/>
        </p:nvSpPr>
        <p:spPr>
          <a:xfrm>
            <a:off x="309691" y="3548557"/>
            <a:ext cx="8280000" cy="24455"/>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tandardfolie">
  <p:cSld name="1_Standardfolie">
    <p:spTree>
      <p:nvGrpSpPr>
        <p:cNvPr id="1" name="Shape 25"/>
        <p:cNvGrpSpPr/>
        <p:nvPr/>
      </p:nvGrpSpPr>
      <p:grpSpPr>
        <a:xfrm>
          <a:off x="0" y="0"/>
          <a:ext cx="0" cy="0"/>
          <a:chOff x="0" y="0"/>
          <a:chExt cx="0" cy="0"/>
        </a:xfrm>
      </p:grpSpPr>
      <p:sp>
        <p:nvSpPr>
          <p:cNvPr id="26" name="Google Shape;26;p125"/>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27" name="Google Shape;27;p125"/>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125"/>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9" name="Google Shape;29;p125"/>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30" name="Google Shape;30;p125"/>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31" name="Google Shape;31;p125"/>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andardfolie">
  <p:cSld name="Standart Text - lleer">
    <p:spTree>
      <p:nvGrpSpPr>
        <p:cNvPr id="1" name="Shape 32"/>
        <p:cNvGrpSpPr/>
        <p:nvPr/>
      </p:nvGrpSpPr>
      <p:grpSpPr>
        <a:xfrm>
          <a:off x="0" y="0"/>
          <a:ext cx="0" cy="0"/>
          <a:chOff x="0" y="0"/>
          <a:chExt cx="0" cy="0"/>
        </a:xfrm>
      </p:grpSpPr>
      <p:sp>
        <p:nvSpPr>
          <p:cNvPr id="33" name="Google Shape;33;p31"/>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34" name="Google Shape;34;p31"/>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Font typeface="Calibri"/>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31"/>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6" name="Google Shape;36;p31"/>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37" name="Google Shape;37;p31"/>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38" name="Google Shape;38;p31"/>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
        <p:nvSpPr>
          <p:cNvPr id="39" name="Google Shape;39;p31"/>
          <p:cNvSpPr txBox="1">
            <a:spLocks noGrp="1"/>
          </p:cNvSpPr>
          <p:nvPr>
            <p:ph type="body" idx="3"/>
          </p:nvPr>
        </p:nvSpPr>
        <p:spPr>
          <a:xfrm>
            <a:off x="360001" y="1465263"/>
            <a:ext cx="5870938" cy="4656137"/>
          </a:xfrm>
          <a:prstGeom prst="rect">
            <a:avLst/>
          </a:prstGeom>
          <a:noFill/>
          <a:ln>
            <a:noFill/>
          </a:ln>
        </p:spPr>
        <p:txBody>
          <a:bodyPr spcFirstLastPara="1" wrap="square" lIns="91425" tIns="45700" rIns="91425" bIns="45700" anchor="t" anchorCtr="0">
            <a:normAutofit/>
          </a:bodyPr>
          <a:lstStyle>
            <a:lvl1pPr marL="457200" lvl="0" indent="-406400" algn="l">
              <a:lnSpc>
                <a:spcPct val="90000"/>
              </a:lnSpc>
              <a:spcBef>
                <a:spcPts val="1000"/>
              </a:spcBef>
              <a:spcAft>
                <a:spcPts val="0"/>
              </a:spcAft>
              <a:buSzPts val="2800"/>
              <a:buChar char="•"/>
              <a:defRPr sz="2400"/>
            </a:lvl1pPr>
            <a:lvl2pPr marL="914400" lvl="1" indent="-381000" algn="l">
              <a:lnSpc>
                <a:spcPct val="90000"/>
              </a:lnSpc>
              <a:spcBef>
                <a:spcPts val="500"/>
              </a:spcBef>
              <a:spcAft>
                <a:spcPts val="0"/>
              </a:spcAft>
              <a:buSzPts val="2400"/>
              <a:buChar char="•"/>
              <a:defRPr/>
            </a:lvl2pPr>
            <a:lvl3pPr marL="1371600" lvl="2" indent="-355600" algn="l">
              <a:lnSpc>
                <a:spcPct val="90000"/>
              </a:lnSpc>
              <a:spcBef>
                <a:spcPts val="500"/>
              </a:spcBef>
              <a:spcAft>
                <a:spcPts val="0"/>
              </a:spcAft>
              <a:buSzPts val="20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SzPts val="1800"/>
              <a:buChar char="•"/>
              <a:defRPr/>
            </a:lvl6pPr>
            <a:lvl7pPr marL="3200400" lvl="6" indent="-342900" algn="l">
              <a:lnSpc>
                <a:spcPct val="90000"/>
              </a:lnSpc>
              <a:spcBef>
                <a:spcPts val="500"/>
              </a:spcBef>
              <a:spcAft>
                <a:spcPts val="0"/>
              </a:spcAft>
              <a:buSzPts val="1800"/>
              <a:buChar char="•"/>
              <a:defRPr/>
            </a:lvl7pPr>
            <a:lvl8pPr marL="3657600" lvl="7" indent="-342900" algn="l">
              <a:lnSpc>
                <a:spcPct val="90000"/>
              </a:lnSpc>
              <a:spcBef>
                <a:spcPts val="500"/>
              </a:spcBef>
              <a:spcAft>
                <a:spcPts val="0"/>
              </a:spcAft>
              <a:buSzPts val="1800"/>
              <a:buChar char="•"/>
              <a:defRPr/>
            </a:lvl8pPr>
            <a:lvl9pPr marL="4114800" lvl="8" indent="-342900" algn="l">
              <a:lnSpc>
                <a:spcPct val="90000"/>
              </a:lnSpc>
              <a:spcBef>
                <a:spcPts val="500"/>
              </a:spcBef>
              <a:spcAft>
                <a:spcPts val="0"/>
              </a:spcAft>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andardfolie Abbildung">
  <p:cSld name="1_Standardfolie Abbildung">
    <p:spTree>
      <p:nvGrpSpPr>
        <p:cNvPr id="1" name="Shape 40"/>
        <p:cNvGrpSpPr/>
        <p:nvPr/>
      </p:nvGrpSpPr>
      <p:grpSpPr>
        <a:xfrm>
          <a:off x="0" y="0"/>
          <a:ext cx="0" cy="0"/>
          <a:chOff x="0" y="0"/>
          <a:chExt cx="0" cy="0"/>
        </a:xfrm>
      </p:grpSpPr>
      <p:sp>
        <p:nvSpPr>
          <p:cNvPr id="41" name="Google Shape;41;p12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22"/>
          <p:cNvSpPr>
            <a:spLocks noGrp="1"/>
          </p:cNvSpPr>
          <p:nvPr>
            <p:ph type="pic" idx="2"/>
          </p:nvPr>
        </p:nvSpPr>
        <p:spPr>
          <a:xfrm>
            <a:off x="5400009" y="1367999"/>
            <a:ext cx="6480000" cy="4680000"/>
          </a:xfrm>
          <a:prstGeom prst="rect">
            <a:avLst/>
          </a:prstGeom>
          <a:noFill/>
          <a:ln>
            <a:noFill/>
          </a:ln>
        </p:spPr>
      </p:sp>
      <p:sp>
        <p:nvSpPr>
          <p:cNvPr id="43" name="Google Shape;43;p122"/>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44" name="Google Shape;44;p122"/>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 name="Google Shape;45;p122"/>
          <p:cNvSpPr txBox="1">
            <a:spLocks noGrp="1"/>
          </p:cNvSpPr>
          <p:nvPr>
            <p:ph type="body" idx="1"/>
          </p:nvPr>
        </p:nvSpPr>
        <p:spPr>
          <a:xfrm>
            <a:off x="360009" y="1367999"/>
            <a:ext cx="5040000" cy="4680000"/>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marL="914400" marR="0" lvl="1" indent="-330200" algn="l">
              <a:lnSpc>
                <a:spcPct val="11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lvl="2" indent="-317500" algn="l">
              <a:lnSpc>
                <a:spcPct val="90000"/>
              </a:lnSpc>
              <a:spcBef>
                <a:spcPts val="5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lvl="3" indent="-330200" algn="l">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lvl="4" indent="-330200" algn="l">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46" name="Google Shape;46;p122"/>
          <p:cNvSpPr txBox="1">
            <a:spLocks noGrp="1"/>
          </p:cNvSpPr>
          <p:nvPr>
            <p:ph type="body" idx="3"/>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47" name="Google Shape;47;p122"/>
          <p:cNvSpPr txBox="1">
            <a:spLocks noGrp="1"/>
          </p:cNvSpPr>
          <p:nvPr>
            <p:ph type="body" idx="4"/>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48" name="Google Shape;48;p122"/>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tandardfolie Abbildung">
  <p:cSld name="Abbildung Graphik">
    <p:spTree>
      <p:nvGrpSpPr>
        <p:cNvPr id="1" name="Shape 49"/>
        <p:cNvGrpSpPr/>
        <p:nvPr/>
      </p:nvGrpSpPr>
      <p:grpSpPr>
        <a:xfrm>
          <a:off x="0" y="0"/>
          <a:ext cx="0" cy="0"/>
          <a:chOff x="0" y="0"/>
          <a:chExt cx="0" cy="0"/>
        </a:xfrm>
      </p:grpSpPr>
      <p:sp>
        <p:nvSpPr>
          <p:cNvPr id="50" name="Google Shape;50;g13c3dcbfdba_0_382"/>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g13c3dcbfdba_0_382"/>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52" name="Google Shape;52;g13c3dcbfdba_0_382"/>
          <p:cNvSpPr>
            <a:spLocks noGrp="1"/>
          </p:cNvSpPr>
          <p:nvPr>
            <p:ph type="chart" idx="2"/>
          </p:nvPr>
        </p:nvSpPr>
        <p:spPr>
          <a:xfrm>
            <a:off x="360363" y="1368000"/>
            <a:ext cx="11518900" cy="468000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None/>
              <a:defRPr sz="20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53" name="Google Shape;53;g13c3dcbfdba_0_382"/>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Google Shape;54;g13c3dcbfdba_0_382"/>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55" name="Google Shape;55;g13c3dcbfdba_0_382"/>
          <p:cNvSpPr txBox="1">
            <a:spLocks noGrp="1"/>
          </p:cNvSpPr>
          <p:nvPr>
            <p:ph type="body" idx="3"/>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56" name="Google Shape;56;g13c3dcbfdba_0_382"/>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tandardfolie Abbildung">
  <p:cSld name="1_Standardfolie Abbildung 2">
    <p:spTree>
      <p:nvGrpSpPr>
        <p:cNvPr id="1" name="Shape 57"/>
        <p:cNvGrpSpPr/>
        <p:nvPr/>
      </p:nvGrpSpPr>
      <p:grpSpPr>
        <a:xfrm>
          <a:off x="0" y="0"/>
          <a:ext cx="0" cy="0"/>
          <a:chOff x="0" y="0"/>
          <a:chExt cx="0" cy="0"/>
        </a:xfrm>
      </p:grpSpPr>
      <p:sp>
        <p:nvSpPr>
          <p:cNvPr id="58" name="Google Shape;58;p123"/>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lvl1pPr lvl="0" algn="l">
              <a:lnSpc>
                <a:spcPct val="100000"/>
              </a:lnSpc>
              <a:spcBef>
                <a:spcPts val="0"/>
              </a:spcBef>
              <a:spcAft>
                <a:spcPts val="0"/>
              </a:spcAft>
              <a:buClr>
                <a:srgbClr val="000000"/>
              </a:buClr>
              <a:buSzPts val="1800"/>
              <a:buNone/>
              <a:defRPr sz="3200">
                <a:latin typeface="Trebuchet MS"/>
                <a:ea typeface="Trebuchet MS"/>
                <a:cs typeface="Trebuchet MS"/>
                <a:sym typeface="Trebuchet MS"/>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23"/>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60" name="Google Shape;60;p123"/>
          <p:cNvSpPr>
            <a:spLocks noGrp="1"/>
          </p:cNvSpPr>
          <p:nvPr>
            <p:ph type="chart" idx="2"/>
          </p:nvPr>
        </p:nvSpPr>
        <p:spPr>
          <a:xfrm>
            <a:off x="5400009" y="1367999"/>
            <a:ext cx="6400991" cy="4680000"/>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None/>
              <a:defRPr sz="20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61" name="Google Shape;61;p123"/>
          <p:cNvSpPr/>
          <p:nvPr/>
        </p:nvSpPr>
        <p:spPr>
          <a:xfrm>
            <a:off x="1" y="1296000"/>
            <a:ext cx="12188826" cy="36000"/>
          </a:xfrm>
          <a:prstGeom prst="rect">
            <a:avLst/>
          </a:prstGeom>
          <a:solidFill>
            <a:srgbClr val="FF7E79"/>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62" name="Google Shape;62;p123"/>
          <p:cNvSpPr txBox="1">
            <a:spLocks noGrp="1"/>
          </p:cNvSpPr>
          <p:nvPr>
            <p:ph type="body" idx="1"/>
          </p:nvPr>
        </p:nvSpPr>
        <p:spPr>
          <a:xfrm>
            <a:off x="360009" y="1367999"/>
            <a:ext cx="5040000" cy="4680000"/>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0"/>
              </a:spcBef>
              <a:spcAft>
                <a:spcPts val="0"/>
              </a:spcAft>
              <a:buClr>
                <a:schemeClr val="dk1"/>
              </a:buClr>
              <a:buSzPts val="1800"/>
              <a:buChar char="•"/>
              <a:defRPr sz="2000">
                <a:latin typeface="Trebuchet MS"/>
                <a:ea typeface="Trebuchet MS"/>
                <a:cs typeface="Trebuchet MS"/>
                <a:sym typeface="Trebuchet MS"/>
              </a:defRPr>
            </a:lvl1pPr>
            <a:lvl2pPr marL="914400" marR="0" lvl="1" indent="-330200" algn="l">
              <a:lnSpc>
                <a:spcPct val="110000"/>
              </a:lnSpc>
              <a:spcBef>
                <a:spcPts val="3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2pPr>
            <a:lvl3pPr marL="1371600" lvl="2" indent="-317500" algn="l">
              <a:lnSpc>
                <a:spcPct val="90000"/>
              </a:lnSpc>
              <a:spcBef>
                <a:spcPts val="500"/>
              </a:spcBef>
              <a:spcAft>
                <a:spcPts val="0"/>
              </a:spcAft>
              <a:buClr>
                <a:schemeClr val="dk1"/>
              </a:buClr>
              <a:buSzPts val="1400"/>
              <a:buFont typeface="Arial"/>
              <a:buChar char="•"/>
              <a:defRPr sz="1400" b="0" i="0" u="none" strike="noStrike" cap="none">
                <a:solidFill>
                  <a:schemeClr val="dk1"/>
                </a:solidFill>
                <a:latin typeface="Arial"/>
                <a:ea typeface="Arial"/>
                <a:cs typeface="Arial"/>
                <a:sym typeface="Arial"/>
              </a:defRPr>
            </a:lvl3pPr>
            <a:lvl4pPr marL="1828800" lvl="3" indent="-330200" algn="l">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lvl="4" indent="-330200" algn="l">
              <a:lnSpc>
                <a:spcPct val="90000"/>
              </a:lnSpc>
              <a:spcBef>
                <a:spcPts val="50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63" name="Google Shape;63;p123"/>
          <p:cNvSpPr txBox="1">
            <a:spLocks noGrp="1"/>
          </p:cNvSpPr>
          <p:nvPr>
            <p:ph type="body" idx="3"/>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64" name="Google Shape;64;p123"/>
          <p:cNvSpPr txBox="1">
            <a:spLocks noGrp="1"/>
          </p:cNvSpPr>
          <p:nvPr>
            <p:ph type="body" idx="4"/>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lvl1pPr marL="457200" lvl="0" indent="-228600" algn="l">
              <a:lnSpc>
                <a:spcPct val="110000"/>
              </a:lnSpc>
              <a:spcBef>
                <a:spcPts val="0"/>
              </a:spcBef>
              <a:spcAft>
                <a:spcPts val="0"/>
              </a:spcAft>
              <a:buClr>
                <a:srgbClr val="888888"/>
              </a:buClr>
              <a:buSzPts val="1200"/>
              <a:buNone/>
              <a:defRPr sz="1200">
                <a:solidFill>
                  <a:schemeClr val="lt1"/>
                </a:solidFill>
                <a:latin typeface="Trebuchet MS"/>
                <a:ea typeface="Trebuchet MS"/>
                <a:cs typeface="Trebuchet MS"/>
                <a:sym typeface="Trebuchet MS"/>
              </a:defRPr>
            </a:lvl1pPr>
            <a:lvl2pPr marL="914400" lvl="1" indent="-342900" algn="l">
              <a:lnSpc>
                <a:spcPct val="110000"/>
              </a:lnSpc>
              <a:spcBef>
                <a:spcPts val="0"/>
              </a:spcBef>
              <a:spcAft>
                <a:spcPts val="0"/>
              </a:spcAft>
              <a:buClr>
                <a:schemeClr val="dk1"/>
              </a:buClr>
              <a:buSzPts val="1800"/>
              <a:buChar char="•"/>
              <a:defRPr/>
            </a:lvl2pPr>
            <a:lvl3pPr marL="1371600" lvl="2" indent="-342900" algn="l">
              <a:lnSpc>
                <a:spcPct val="110000"/>
              </a:lnSpc>
              <a:spcBef>
                <a:spcPts val="300"/>
              </a:spcBef>
              <a:spcAft>
                <a:spcPts val="0"/>
              </a:spcAft>
              <a:buClr>
                <a:schemeClr val="dk1"/>
              </a:buClr>
              <a:buSzPts val="1800"/>
              <a:buChar char="•"/>
              <a:defRPr/>
            </a:lvl3pPr>
            <a:lvl4pPr marL="1828800" lvl="3" indent="-342900" algn="l">
              <a:lnSpc>
                <a:spcPct val="110000"/>
              </a:lnSpc>
              <a:spcBef>
                <a:spcPts val="300"/>
              </a:spcBef>
              <a:spcAft>
                <a:spcPts val="0"/>
              </a:spcAft>
              <a:buClr>
                <a:schemeClr val="dk1"/>
              </a:buClr>
              <a:buSzPts val="1800"/>
              <a:buChar char="•"/>
              <a:defRPr/>
            </a:lvl4pPr>
            <a:lvl5pPr marL="2286000" lvl="4" indent="-342900" algn="l">
              <a:lnSpc>
                <a:spcPct val="110000"/>
              </a:lnSpc>
              <a:spcBef>
                <a:spcPts val="0"/>
              </a:spcBef>
              <a:spcAft>
                <a:spcPts val="0"/>
              </a:spcAft>
              <a:buClr>
                <a:schemeClr val="dk1"/>
              </a:buClr>
              <a:buSzPts val="1800"/>
              <a:buChar char="•"/>
              <a:defRPr/>
            </a:lvl5pPr>
            <a:lvl6pPr marL="2743200" lvl="5" indent="-228600" algn="l">
              <a:lnSpc>
                <a:spcPct val="100000"/>
              </a:lnSpc>
              <a:spcBef>
                <a:spcPts val="300"/>
              </a:spcBef>
              <a:spcAft>
                <a:spcPts val="0"/>
              </a:spcAft>
              <a:buClr>
                <a:srgbClr val="000000"/>
              </a:buClr>
              <a:buSzPts val="1800"/>
              <a:buNone/>
              <a:defRPr/>
            </a:lvl6pPr>
            <a:lvl7pPr marL="3200400" lvl="6" indent="-228600" algn="l">
              <a:lnSpc>
                <a:spcPct val="100000"/>
              </a:lnSpc>
              <a:spcBef>
                <a:spcPts val="0"/>
              </a:spcBef>
              <a:spcAft>
                <a:spcPts val="0"/>
              </a:spcAft>
              <a:buClr>
                <a:srgbClr val="000000"/>
              </a:buClr>
              <a:buSzPts val="1800"/>
              <a:buNone/>
              <a:defRPr/>
            </a:lvl7pPr>
            <a:lvl8pPr marL="3657600" lvl="7" indent="-228600" algn="l">
              <a:lnSpc>
                <a:spcPct val="100000"/>
              </a:lnSpc>
              <a:spcBef>
                <a:spcPts val="0"/>
              </a:spcBef>
              <a:spcAft>
                <a:spcPts val="0"/>
              </a:spcAft>
              <a:buClr>
                <a:srgbClr val="000000"/>
              </a:buClr>
              <a:buSzPts val="1800"/>
              <a:buNone/>
              <a:defRPr/>
            </a:lvl8pPr>
            <a:lvl9pPr marL="4114800" lvl="8" indent="-228600" algn="l">
              <a:lnSpc>
                <a:spcPct val="100000"/>
              </a:lnSpc>
              <a:spcBef>
                <a:spcPts val="0"/>
              </a:spcBef>
              <a:spcAft>
                <a:spcPts val="0"/>
              </a:spcAft>
              <a:buClr>
                <a:srgbClr val="000000"/>
              </a:buClr>
              <a:buSzPts val="1800"/>
              <a:buNone/>
              <a:defRPr/>
            </a:lvl9pPr>
          </a:lstStyle>
          <a:p>
            <a:endParaRPr/>
          </a:p>
        </p:txBody>
      </p:sp>
      <p:sp>
        <p:nvSpPr>
          <p:cNvPr id="65" name="Google Shape;65;p123"/>
          <p:cNvSpPr txBox="1">
            <a:spLocks noGrp="1"/>
          </p:cNvSpPr>
          <p:nvPr>
            <p:ph type="ftr" idx="11"/>
          </p:nvPr>
        </p:nvSpPr>
        <p:spPr>
          <a:xfrm>
            <a:off x="708400" y="6254497"/>
            <a:ext cx="2541084" cy="557468"/>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7F7F7F"/>
              </a:buClr>
              <a:buSzPts val="1800"/>
              <a:buFont typeface="Calibri"/>
              <a:buNone/>
              <a:defRPr sz="1200">
                <a:solidFill>
                  <a:schemeClr val="lt1"/>
                </a:solidFill>
                <a:latin typeface="Trebuchet MS"/>
                <a:ea typeface="Trebuchet MS"/>
                <a:cs typeface="Trebuchet MS"/>
                <a:sym typeface="Trebuchet MS"/>
              </a:defRPr>
            </a:lvl1pPr>
            <a:lvl2pPr lvl="1" algn="l">
              <a:lnSpc>
                <a:spcPct val="100000"/>
              </a:lnSpc>
              <a:spcBef>
                <a:spcPts val="0"/>
              </a:spcBef>
              <a:spcAft>
                <a:spcPts val="0"/>
              </a:spcAft>
              <a:buClr>
                <a:srgbClr val="000000"/>
              </a:buClr>
              <a:buSzPts val="1800"/>
              <a:buFont typeface="Calibri"/>
              <a:buNone/>
              <a:defRPr/>
            </a:lvl2pPr>
            <a:lvl3pPr lvl="2" algn="l">
              <a:lnSpc>
                <a:spcPct val="100000"/>
              </a:lnSpc>
              <a:spcBef>
                <a:spcPts val="0"/>
              </a:spcBef>
              <a:spcAft>
                <a:spcPts val="0"/>
              </a:spcAft>
              <a:buClr>
                <a:srgbClr val="000000"/>
              </a:buClr>
              <a:buSzPts val="1800"/>
              <a:buFont typeface="Calibri"/>
              <a:buNone/>
              <a:defRPr/>
            </a:lvl3pPr>
            <a:lvl4pPr lvl="3" algn="l">
              <a:lnSpc>
                <a:spcPct val="100000"/>
              </a:lnSpc>
              <a:spcBef>
                <a:spcPts val="0"/>
              </a:spcBef>
              <a:spcAft>
                <a:spcPts val="0"/>
              </a:spcAft>
              <a:buClr>
                <a:srgbClr val="000000"/>
              </a:buClr>
              <a:buSzPts val="1800"/>
              <a:buFont typeface="Calibri"/>
              <a:buNone/>
              <a:defRPr/>
            </a:lvl4pPr>
            <a:lvl5pPr lvl="4" algn="l">
              <a:lnSpc>
                <a:spcPct val="100000"/>
              </a:lnSpc>
              <a:spcBef>
                <a:spcPts val="0"/>
              </a:spcBef>
              <a:spcAft>
                <a:spcPts val="0"/>
              </a:spcAft>
              <a:buClr>
                <a:srgbClr val="000000"/>
              </a:buClr>
              <a:buSzPts val="1800"/>
              <a:buFont typeface="Calibri"/>
              <a:buNone/>
              <a:defRPr/>
            </a:lvl5pPr>
            <a:lvl6pPr lvl="5" algn="l">
              <a:lnSpc>
                <a:spcPct val="100000"/>
              </a:lnSpc>
              <a:spcBef>
                <a:spcPts val="0"/>
              </a:spcBef>
              <a:spcAft>
                <a:spcPts val="0"/>
              </a:spcAft>
              <a:buClr>
                <a:srgbClr val="000000"/>
              </a:buClr>
              <a:buSzPts val="1800"/>
              <a:buFont typeface="Calibri"/>
              <a:buNone/>
              <a:defRPr/>
            </a:lvl6pPr>
            <a:lvl7pPr lvl="6" algn="l">
              <a:lnSpc>
                <a:spcPct val="100000"/>
              </a:lnSpc>
              <a:spcBef>
                <a:spcPts val="0"/>
              </a:spcBef>
              <a:spcAft>
                <a:spcPts val="0"/>
              </a:spcAft>
              <a:buClr>
                <a:srgbClr val="000000"/>
              </a:buClr>
              <a:buSzPts val="1800"/>
              <a:buFont typeface="Calibri"/>
              <a:buNone/>
              <a:defRPr/>
            </a:lvl7pPr>
            <a:lvl8pPr lvl="7" algn="l">
              <a:lnSpc>
                <a:spcPct val="100000"/>
              </a:lnSpc>
              <a:spcBef>
                <a:spcPts val="0"/>
              </a:spcBef>
              <a:spcAft>
                <a:spcPts val="0"/>
              </a:spcAft>
              <a:buClr>
                <a:srgbClr val="000000"/>
              </a:buClr>
              <a:buSzPts val="1800"/>
              <a:buFont typeface="Calibri"/>
              <a:buNone/>
              <a:defRPr/>
            </a:lvl8pPr>
            <a:lvl9pPr lvl="8" algn="l">
              <a:lnSpc>
                <a:spcPct val="100000"/>
              </a:lnSpc>
              <a:spcBef>
                <a:spcPts val="0"/>
              </a:spcBef>
              <a:spcAft>
                <a:spcPts val="0"/>
              </a:spcAft>
              <a:buClr>
                <a:srgbClr val="000000"/>
              </a:buClr>
              <a:buSzPts val="1800"/>
              <a:buFont typeface="Calibri"/>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0"/>
          <p:cNvSpPr/>
          <p:nvPr/>
        </p:nvSpPr>
        <p:spPr>
          <a:xfrm>
            <a:off x="0" y="6176963"/>
            <a:ext cx="12192000" cy="681037"/>
          </a:xfrm>
          <a:prstGeom prst="rect">
            <a:avLst/>
          </a:prstGeom>
          <a:gradFill>
            <a:gsLst>
              <a:gs pos="0">
                <a:srgbClr val="00B050"/>
              </a:gs>
              <a:gs pos="49000">
                <a:srgbClr val="FF0000"/>
              </a:gs>
              <a:gs pos="100000">
                <a:srgbClr val="01A0D6"/>
              </a:gs>
            </a:gsLst>
            <a:lin ang="0" scaled="0"/>
          </a:gradFill>
          <a:ln w="12700" cap="flat" cmpd="sng">
            <a:solidFill>
              <a:srgbClr val="364A7D"/>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 name="Google Shape;11;p110"/>
          <p:cNvSpPr txBox="1">
            <a:spLocks noGrp="1"/>
          </p:cNvSpPr>
          <p:nvPr>
            <p:ph type="title"/>
          </p:nvPr>
        </p:nvSpPr>
        <p:spPr>
          <a:xfrm>
            <a:off x="360000" y="180000"/>
            <a:ext cx="9115940" cy="10800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000"/>
              <a:buFont typeface="Calibri"/>
              <a:buNone/>
              <a:defRPr sz="4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 name="Google Shape;12;p110"/>
          <p:cNvSpPr txBox="1">
            <a:spLocks noGrp="1"/>
          </p:cNvSpPr>
          <p:nvPr>
            <p:ph type="body" idx="1"/>
          </p:nvPr>
        </p:nvSpPr>
        <p:spPr>
          <a:xfrm>
            <a:off x="360000" y="1440000"/>
            <a:ext cx="115200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3" name="Google Shape;13;p110"/>
          <p:cNvSpPr txBox="1">
            <a:spLocks noGrp="1"/>
          </p:cNvSpPr>
          <p:nvPr>
            <p:ph type="sldNum" idx="12"/>
          </p:nvPr>
        </p:nvSpPr>
        <p:spPr>
          <a:xfrm>
            <a:off x="1" y="6258560"/>
            <a:ext cx="619381" cy="563723"/>
          </a:xfrm>
          <a:prstGeom prst="rect">
            <a:avLst/>
          </a:prstGeom>
          <a:noFill/>
          <a:ln>
            <a:noFill/>
          </a:ln>
        </p:spPr>
        <p:txBody>
          <a:bodyPr spcFirstLastPara="1" wrap="square" lIns="0" tIns="45700" rIns="0" bIns="45700" anchor="ctr" anchorCtr="0">
            <a:noAutofit/>
          </a:bodyPr>
          <a:lstStyle>
            <a:lvl1pPr marL="0" marR="0" lvl="0"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1pPr>
            <a:lvl2pPr marL="0" marR="0" lvl="1"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2pPr>
            <a:lvl3pPr marL="0" marR="0" lvl="2"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3pPr>
            <a:lvl4pPr marL="0" marR="0" lvl="3"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4pPr>
            <a:lvl5pPr marL="0" marR="0" lvl="4"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5pPr>
            <a:lvl6pPr marL="0" marR="0" lvl="5"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6pPr>
            <a:lvl7pPr marL="0" marR="0" lvl="6"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7pPr>
            <a:lvl8pPr marL="0" marR="0" lvl="7"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8pPr>
            <a:lvl9pPr marL="0" marR="0" lvl="8" indent="0" algn="ctr" rtl="0">
              <a:lnSpc>
                <a:spcPct val="100000"/>
              </a:lnSpc>
              <a:spcBef>
                <a:spcPts val="0"/>
              </a:spcBef>
              <a:spcAft>
                <a:spcPts val="0"/>
              </a:spcAft>
              <a:buClr>
                <a:srgbClr val="888888"/>
              </a:buClr>
              <a:buSzPts val="1200"/>
              <a:buFont typeface="Arial"/>
              <a:buNone/>
              <a:defRPr sz="1600" b="0" i="0" u="none" strike="noStrike" cap="none">
                <a:solidFill>
                  <a:schemeClr val="lt1"/>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de-DE"/>
              <a:t>‹Nr.›</a:t>
            </a:fld>
            <a:endParaRPr/>
          </a:p>
        </p:txBody>
      </p:sp>
      <p:sp>
        <p:nvSpPr>
          <p:cNvPr id="14" name="Google Shape;14;p110"/>
          <p:cNvSpPr txBox="1">
            <a:spLocks noGrp="1"/>
          </p:cNvSpPr>
          <p:nvPr>
            <p:ph type="ftr" idx="11"/>
          </p:nvPr>
        </p:nvSpPr>
        <p:spPr>
          <a:xfrm>
            <a:off x="720592" y="6258560"/>
            <a:ext cx="2541084" cy="56372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7F7F7F"/>
              </a:buClr>
              <a:buSzPts val="1800"/>
              <a:buFont typeface="Calibri"/>
              <a:buNone/>
              <a:defRPr sz="1400" b="0"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Calibri"/>
              <a:buNone/>
              <a:defRPr sz="1400" b="0" i="0" u="none" strike="noStrike" cap="none">
                <a:solidFill>
                  <a:srgbClr val="000000"/>
                </a:solidFill>
                <a:latin typeface="Arial"/>
                <a:ea typeface="Arial"/>
                <a:cs typeface="Arial"/>
                <a:sym typeface="Arial"/>
              </a:defRPr>
            </a:lvl9pPr>
          </a:lstStyle>
          <a:p>
            <a:endParaRPr/>
          </a:p>
        </p:txBody>
      </p:sp>
      <p:pic>
        <p:nvPicPr>
          <p:cNvPr id="15" name="Google Shape;15;p110"/>
          <p:cNvPicPr preferRelativeResize="0"/>
          <p:nvPr/>
        </p:nvPicPr>
        <p:blipFill rotWithShape="1">
          <a:blip r:embed="rId8">
            <a:alphaModFix/>
          </a:blip>
          <a:srcRect/>
          <a:stretch/>
        </p:blipFill>
        <p:spPr>
          <a:xfrm>
            <a:off x="9573491" y="222778"/>
            <a:ext cx="2306509" cy="103722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zt.de/" TargetMode="External"/><Relationship Id="rId4" Type="http://schemas.openxmlformats.org/officeDocument/2006/relationships/hyperlink" Target="mailto:m.scharp@izt.de" TargetMode="External"/><Relationship Id="rId5"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14.png"/><Relationship Id="rId5"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9.png"/></Relationships>
</file>

<file path=ppt/slides/_rels/slide12.xml.rels><?xml version="1.0" encoding="UTF-8" standalone="yes"?>
<Relationships xmlns="http://schemas.openxmlformats.org/package/2006/relationships"><Relationship Id="rId3" Type="http://schemas.openxmlformats.org/officeDocument/2006/relationships/image" Target="../media/image20.jpg"/><Relationship Id="rId4" Type="http://schemas.openxmlformats.org/officeDocument/2006/relationships/image" Target="../media/image21.emf"/><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9" Type="http://schemas.openxmlformats.org/officeDocument/2006/relationships/image" Target="../media/image9.png"/><Relationship Id="rId10" Type="http://schemas.openxmlformats.org/officeDocument/2006/relationships/image" Target="../media/image10.png"/><Relationship Id="rId11"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16.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38"/>
          <p:cNvSpPr txBox="1">
            <a:spLocks noGrp="1"/>
          </p:cNvSpPr>
          <p:nvPr>
            <p:ph type="ctrTitle"/>
          </p:nvPr>
        </p:nvSpPr>
        <p:spPr>
          <a:xfrm>
            <a:off x="312928" y="1122363"/>
            <a:ext cx="8278368" cy="186772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SzPts val="4000"/>
              <a:buNone/>
            </a:pPr>
            <a:r>
              <a:rPr lang="de-DE" b="1"/>
              <a:t>Destillateurin/Destillateur</a:t>
            </a:r>
            <a:br>
              <a:rPr lang="de-DE" b="1"/>
            </a:br>
            <a:r>
              <a:rPr lang="de-DE" b="1"/>
              <a:t>Brennerin/Brenner</a:t>
            </a:r>
            <a:endParaRPr/>
          </a:p>
        </p:txBody>
      </p:sp>
      <p:sp>
        <p:nvSpPr>
          <p:cNvPr id="72" name="Google Shape;72;p38"/>
          <p:cNvSpPr txBox="1">
            <a:spLocks noGrp="1"/>
          </p:cNvSpPr>
          <p:nvPr>
            <p:ph type="subTitle" idx="1"/>
          </p:nvPr>
        </p:nvSpPr>
        <p:spPr>
          <a:xfrm>
            <a:off x="312928" y="3602038"/>
            <a:ext cx="8278368"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1000"/>
              </a:spcBef>
              <a:spcAft>
                <a:spcPts val="0"/>
              </a:spcAft>
              <a:buSzPts val="2800"/>
              <a:buNone/>
            </a:pPr>
            <a:r>
              <a:rPr lang="de-DE"/>
              <a:t>Folien zur Diskussion von Zielkonflikten in der Spirituosenwirtschaft</a:t>
            </a:r>
            <a:endParaRPr/>
          </a:p>
        </p:txBody>
      </p:sp>
      <p:sp>
        <p:nvSpPr>
          <p:cNvPr id="73" name="Google Shape;73;p38"/>
          <p:cNvSpPr txBox="1">
            <a:spLocks noGrp="1"/>
          </p:cNvSpPr>
          <p:nvPr>
            <p:ph type="ftr" idx="11"/>
          </p:nvPr>
        </p:nvSpPr>
        <p:spPr>
          <a:xfrm>
            <a:off x="720600" y="6258550"/>
            <a:ext cx="3099600" cy="5637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de-DE"/>
              <a:t>Dirk Klaiber, Gamze Coecen / KBU</a:t>
            </a:r>
            <a:br>
              <a:rPr lang="de-DE"/>
            </a:br>
            <a:r>
              <a:rPr lang="de-DE"/>
              <a:t>Projektagentur BBNE</a:t>
            </a:r>
            <a:endParaRPr/>
          </a:p>
        </p:txBody>
      </p:sp>
      <p:sp>
        <p:nvSpPr>
          <p:cNvPr id="74" name="Google Shape;74;p38"/>
          <p:cNvSpPr txBox="1">
            <a:spLocks noGrp="1"/>
          </p:cNvSpPr>
          <p:nvPr>
            <p:ph type="sldNum" idx="12"/>
          </p:nvPr>
        </p:nvSpPr>
        <p:spPr>
          <a:xfrm>
            <a:off x="1" y="6258560"/>
            <a:ext cx="619381" cy="563723"/>
          </a:xfrm>
          <a:prstGeom prst="rect">
            <a:avLst/>
          </a:prstGeom>
          <a:noFill/>
          <a:ln>
            <a:noFill/>
          </a:ln>
        </p:spPr>
        <p:txBody>
          <a:bodyPr spcFirstLastPara="1" wrap="square" lIns="0" tIns="45700" rIns="0" bIns="45700" anchor="ctr" anchorCtr="0">
            <a:noAutofit/>
          </a:bodyPr>
          <a:lstStyle/>
          <a:p>
            <a:pPr marL="0" lvl="0" indent="0" algn="ctr" rtl="0">
              <a:lnSpc>
                <a:spcPct val="100000"/>
              </a:lnSpc>
              <a:spcBef>
                <a:spcPts val="0"/>
              </a:spcBef>
              <a:spcAft>
                <a:spcPts val="0"/>
              </a:spcAft>
              <a:buSzPts val="1200"/>
              <a:buNone/>
            </a:pPr>
            <a:fld id="{00000000-1234-1234-1234-123412341234}" type="slidenum">
              <a:rPr lang="de-DE"/>
              <a:t>1</a:t>
            </a:fld>
            <a:endParaRPr/>
          </a:p>
        </p:txBody>
      </p:sp>
      <p:sp>
        <p:nvSpPr>
          <p:cNvPr id="75" name="Google Shape;75;p38"/>
          <p:cNvSpPr txBox="1">
            <a:spLocks noGrp="1"/>
          </p:cNvSpPr>
          <p:nvPr>
            <p:ph type="body" idx="4"/>
          </p:nvPr>
        </p:nvSpPr>
        <p:spPr>
          <a:xfrm>
            <a:off x="9091613" y="4531540"/>
            <a:ext cx="2681287" cy="1523185"/>
          </a:xfrm>
          <a:prstGeom prst="rect">
            <a:avLst/>
          </a:prstGeom>
          <a:noFill/>
          <a:ln>
            <a:noFill/>
          </a:ln>
        </p:spPr>
        <p:txBody>
          <a:bodyPr spcFirstLastPara="1" wrap="square" lIns="91425" tIns="45700" rIns="91425" bIns="45700" anchor="t" anchorCtr="0">
            <a:normAutofit fontScale="77500" lnSpcReduction="20000"/>
          </a:bodyPr>
          <a:lstStyle/>
          <a:p>
            <a:pPr marL="50800" lvl="0" indent="0" algn="l" rtl="0">
              <a:lnSpc>
                <a:spcPct val="90000"/>
              </a:lnSpc>
              <a:spcBef>
                <a:spcPts val="1000"/>
              </a:spcBef>
              <a:spcAft>
                <a:spcPts val="0"/>
              </a:spcAft>
              <a:buSzPct val="248886"/>
              <a:buNone/>
            </a:pPr>
            <a:r>
              <a:rPr lang="de-DE"/>
              <a:t>IZT – Institut für Zukunftsstudien und Technologiebewertung</a:t>
            </a:r>
            <a:endParaRPr/>
          </a:p>
          <a:p>
            <a:pPr marL="50800" lvl="0" indent="0" algn="l" rtl="0">
              <a:lnSpc>
                <a:spcPct val="90000"/>
              </a:lnSpc>
              <a:spcBef>
                <a:spcPts val="1000"/>
              </a:spcBef>
              <a:spcAft>
                <a:spcPts val="0"/>
              </a:spcAft>
              <a:buSzPct val="248886"/>
              <a:buNone/>
            </a:pPr>
            <a:r>
              <a:rPr lang="de-DE"/>
              <a:t>Schopenhauerstraße 26; 14129 Berlin; </a:t>
            </a:r>
            <a:r>
              <a:rPr lang="de-DE" u="sng">
                <a:solidFill>
                  <a:schemeClr val="hlink"/>
                </a:solidFill>
                <a:hlinkClick r:id="rId3"/>
              </a:rPr>
              <a:t>www.izt.de</a:t>
            </a:r>
            <a:endParaRPr/>
          </a:p>
          <a:p>
            <a:pPr marL="50800" lvl="0" indent="0" algn="l" rtl="0">
              <a:lnSpc>
                <a:spcPct val="90000"/>
              </a:lnSpc>
              <a:spcBef>
                <a:spcPts val="1000"/>
              </a:spcBef>
              <a:spcAft>
                <a:spcPts val="0"/>
              </a:spcAft>
              <a:buSzPct val="248886"/>
              <a:buNone/>
            </a:pPr>
            <a:r>
              <a:rPr lang="de-DE"/>
              <a:t>Dr. Michael Scharp (</a:t>
            </a:r>
            <a:r>
              <a:rPr lang="de-DE" u="sng">
                <a:solidFill>
                  <a:schemeClr val="hlink"/>
                </a:solidFill>
                <a:hlinkClick r:id="rId4"/>
              </a:rPr>
              <a:t>m.scharp@izt.de</a:t>
            </a:r>
            <a:r>
              <a:rPr lang="de-DE"/>
              <a:t>)</a:t>
            </a:r>
            <a:endParaRPr/>
          </a:p>
        </p:txBody>
      </p:sp>
      <p:pic>
        <p:nvPicPr>
          <p:cNvPr id="76" name="Google Shape;76;p38"/>
          <p:cNvPicPr preferRelativeResize="0"/>
          <p:nvPr/>
        </p:nvPicPr>
        <p:blipFill rotWithShape="1">
          <a:blip r:embed="rId5">
            <a:alphaModFix/>
          </a:blip>
          <a:srcRect r="9867"/>
          <a:stretch/>
        </p:blipFill>
        <p:spPr>
          <a:xfrm>
            <a:off x="8922657" y="3357103"/>
            <a:ext cx="2850243" cy="12446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18"/>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10</a:t>
            </a:fld>
            <a:endParaRPr/>
          </a:p>
        </p:txBody>
      </p:sp>
      <p:sp>
        <p:nvSpPr>
          <p:cNvPr id="211" name="Google Shape;211;p18"/>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800"/>
              <a:buNone/>
            </a:pPr>
            <a:r>
              <a:rPr lang="de-DE"/>
              <a:t>Nachhaltigkeit in der Brennerei:</a:t>
            </a:r>
            <a:br>
              <a:rPr lang="de-DE"/>
            </a:br>
            <a:r>
              <a:rPr lang="de-DE"/>
              <a:t>Verschiedene Promillerechner</a:t>
            </a:r>
            <a:endParaRPr/>
          </a:p>
        </p:txBody>
      </p:sp>
      <p:sp>
        <p:nvSpPr>
          <p:cNvPr id="212" name="Google Shape;212;p18"/>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dirty="0"/>
              <a:t>Destillateurin/Destillateur </a:t>
            </a:r>
            <a:endParaRPr dirty="0"/>
          </a:p>
        </p:txBody>
      </p:sp>
      <p:sp>
        <p:nvSpPr>
          <p:cNvPr id="213" name="Google Shape;213;p18"/>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a:t>Quelle: BZgA</a:t>
            </a:r>
            <a:endParaRPr/>
          </a:p>
        </p:txBody>
      </p:sp>
      <p:sp>
        <p:nvSpPr>
          <p:cNvPr id="214" name="Google Shape;214;p18"/>
          <p:cNvSpPr txBox="1">
            <a:spLocks noGrp="1"/>
          </p:cNvSpPr>
          <p:nvPr>
            <p:ph type="ftr" idx="11"/>
          </p:nvPr>
        </p:nvSpPr>
        <p:spPr>
          <a:xfrm>
            <a:off x="708400" y="6254500"/>
            <a:ext cx="26424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215" name="Google Shape;215;p18"/>
          <p:cNvSpPr/>
          <p:nvPr/>
        </p:nvSpPr>
        <p:spPr>
          <a:xfrm>
            <a:off x="4090045" y="1486188"/>
            <a:ext cx="2437076" cy="446599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171450" marR="0" lvl="0" indent="-171450" algn="l" rtl="0">
              <a:lnSpc>
                <a:spcPct val="100000"/>
              </a:lnSpc>
              <a:spcBef>
                <a:spcPts val="0"/>
              </a:spcBef>
              <a:spcAft>
                <a:spcPts val="0"/>
              </a:spcAft>
              <a:buClr>
                <a:srgbClr val="000000"/>
              </a:buClr>
              <a:buSzPts val="1100"/>
              <a:buFont typeface="Arial"/>
              <a:buAutoNum type="arabicPeriod"/>
            </a:pPr>
            <a:r>
              <a:rPr lang="de-DE" sz="1600" b="0" i="0" u="none" strike="noStrike" cap="none">
                <a:solidFill>
                  <a:srgbClr val="941651"/>
                </a:solidFill>
                <a:latin typeface="Arial"/>
                <a:ea typeface="Arial"/>
                <a:cs typeface="Arial"/>
                <a:sym typeface="Arial"/>
              </a:rPr>
              <a:t>Setzen Sie sich mit Promillerechnern auseinander. Spielen Sie verschiedene Szenarien durch. </a:t>
            </a:r>
            <a:endParaRPr sz="1600">
              <a:solidFill>
                <a:srgbClr val="941651"/>
              </a:solidFill>
            </a:endParaRPr>
          </a:p>
          <a:p>
            <a:pPr marL="171450" marR="0" lvl="0" indent="-171450" algn="l" rtl="0">
              <a:lnSpc>
                <a:spcPct val="100000"/>
              </a:lnSpc>
              <a:spcBef>
                <a:spcPts val="0"/>
              </a:spcBef>
              <a:spcAft>
                <a:spcPts val="0"/>
              </a:spcAft>
              <a:buClr>
                <a:srgbClr val="000000"/>
              </a:buClr>
              <a:buSzPts val="1100"/>
              <a:buFont typeface="Arial"/>
              <a:buAutoNum type="arabicPeriod"/>
            </a:pPr>
            <a:r>
              <a:rPr lang="de-DE" sz="1600" b="0" i="0" u="none" strike="noStrike" cap="none">
                <a:solidFill>
                  <a:srgbClr val="941651"/>
                </a:solidFill>
                <a:latin typeface="Arial"/>
                <a:ea typeface="Arial"/>
                <a:cs typeface="Arial"/>
                <a:sym typeface="Arial"/>
              </a:rPr>
              <a:t>Stellen Sie Ihrer Klasse verschiedene Promillerechner und ihre Funktionen vor.</a:t>
            </a:r>
            <a:endParaRPr sz="1400" b="0" i="0" u="none" strike="noStrike" cap="none">
              <a:solidFill>
                <a:srgbClr val="000000"/>
              </a:solidFill>
              <a:latin typeface="Arial"/>
              <a:ea typeface="Arial"/>
              <a:cs typeface="Arial"/>
              <a:sym typeface="Arial"/>
            </a:endParaRPr>
          </a:p>
        </p:txBody>
      </p:sp>
      <p:pic>
        <p:nvPicPr>
          <p:cNvPr id="216" name="Google Shape;216;p18"/>
          <p:cNvPicPr preferRelativeResize="0"/>
          <p:nvPr/>
        </p:nvPicPr>
        <p:blipFill rotWithShape="1">
          <a:blip r:embed="rId3">
            <a:alphaModFix/>
          </a:blip>
          <a:srcRect/>
          <a:stretch/>
        </p:blipFill>
        <p:spPr>
          <a:xfrm>
            <a:off x="447550" y="1486188"/>
            <a:ext cx="3136660" cy="4465990"/>
          </a:xfrm>
          <a:prstGeom prst="rect">
            <a:avLst/>
          </a:prstGeom>
          <a:noFill/>
          <a:ln>
            <a:noFill/>
          </a:ln>
        </p:spPr>
      </p:pic>
      <p:pic>
        <p:nvPicPr>
          <p:cNvPr id="217" name="Google Shape;217;p18"/>
          <p:cNvPicPr preferRelativeResize="0"/>
          <p:nvPr/>
        </p:nvPicPr>
        <p:blipFill rotWithShape="1">
          <a:blip r:embed="rId4">
            <a:alphaModFix/>
          </a:blip>
          <a:srcRect/>
          <a:stretch/>
        </p:blipFill>
        <p:spPr>
          <a:xfrm>
            <a:off x="757566" y="3774330"/>
            <a:ext cx="165370" cy="321013"/>
          </a:xfrm>
          <a:prstGeom prst="rect">
            <a:avLst/>
          </a:prstGeom>
          <a:noFill/>
          <a:ln>
            <a:noFill/>
          </a:ln>
        </p:spPr>
      </p:pic>
      <p:pic>
        <p:nvPicPr>
          <p:cNvPr id="218" name="Google Shape;218;p18"/>
          <p:cNvPicPr preferRelativeResize="0"/>
          <p:nvPr/>
        </p:nvPicPr>
        <p:blipFill rotWithShape="1">
          <a:blip r:embed="rId4">
            <a:alphaModFix/>
          </a:blip>
          <a:srcRect/>
          <a:stretch/>
        </p:blipFill>
        <p:spPr>
          <a:xfrm>
            <a:off x="1408791" y="3774330"/>
            <a:ext cx="165370" cy="321013"/>
          </a:xfrm>
          <a:prstGeom prst="rect">
            <a:avLst/>
          </a:prstGeom>
          <a:noFill/>
          <a:ln>
            <a:noFill/>
          </a:ln>
        </p:spPr>
      </p:pic>
      <p:pic>
        <p:nvPicPr>
          <p:cNvPr id="219" name="Google Shape;219;p18"/>
          <p:cNvPicPr preferRelativeResize="0"/>
          <p:nvPr/>
        </p:nvPicPr>
        <p:blipFill rotWithShape="1">
          <a:blip r:embed="rId4">
            <a:alphaModFix/>
          </a:blip>
          <a:srcRect/>
          <a:stretch/>
        </p:blipFill>
        <p:spPr>
          <a:xfrm>
            <a:off x="1554706" y="3774330"/>
            <a:ext cx="165370" cy="321013"/>
          </a:xfrm>
          <a:prstGeom prst="rect">
            <a:avLst/>
          </a:prstGeom>
          <a:noFill/>
          <a:ln>
            <a:noFill/>
          </a:ln>
        </p:spPr>
      </p:pic>
      <p:pic>
        <p:nvPicPr>
          <p:cNvPr id="220" name="Google Shape;220;p18"/>
          <p:cNvPicPr preferRelativeResize="0"/>
          <p:nvPr/>
        </p:nvPicPr>
        <p:blipFill rotWithShape="1">
          <a:blip r:embed="rId4">
            <a:alphaModFix/>
          </a:blip>
          <a:srcRect/>
          <a:stretch/>
        </p:blipFill>
        <p:spPr>
          <a:xfrm>
            <a:off x="2070271" y="3774330"/>
            <a:ext cx="165370" cy="321013"/>
          </a:xfrm>
          <a:prstGeom prst="rect">
            <a:avLst/>
          </a:prstGeom>
          <a:noFill/>
          <a:ln>
            <a:noFill/>
          </a:ln>
        </p:spPr>
      </p:pic>
      <p:pic>
        <p:nvPicPr>
          <p:cNvPr id="221" name="Google Shape;221;p18"/>
          <p:cNvPicPr preferRelativeResize="0"/>
          <p:nvPr/>
        </p:nvPicPr>
        <p:blipFill rotWithShape="1">
          <a:blip r:embed="rId4">
            <a:alphaModFix/>
          </a:blip>
          <a:srcRect/>
          <a:stretch/>
        </p:blipFill>
        <p:spPr>
          <a:xfrm>
            <a:off x="2216186" y="3774330"/>
            <a:ext cx="165370" cy="321013"/>
          </a:xfrm>
          <a:prstGeom prst="rect">
            <a:avLst/>
          </a:prstGeom>
          <a:noFill/>
          <a:ln>
            <a:noFill/>
          </a:ln>
        </p:spPr>
      </p:pic>
      <p:pic>
        <p:nvPicPr>
          <p:cNvPr id="222" name="Google Shape;222;p18"/>
          <p:cNvPicPr preferRelativeResize="0"/>
          <p:nvPr/>
        </p:nvPicPr>
        <p:blipFill rotWithShape="1">
          <a:blip r:embed="rId4">
            <a:alphaModFix/>
          </a:blip>
          <a:srcRect/>
          <a:stretch/>
        </p:blipFill>
        <p:spPr>
          <a:xfrm>
            <a:off x="2371828" y="3774330"/>
            <a:ext cx="165370" cy="321013"/>
          </a:xfrm>
          <a:prstGeom prst="rect">
            <a:avLst/>
          </a:prstGeom>
          <a:noFill/>
          <a:ln>
            <a:noFill/>
          </a:ln>
        </p:spPr>
      </p:pic>
      <p:pic>
        <p:nvPicPr>
          <p:cNvPr id="223" name="Google Shape;223;p18"/>
          <p:cNvPicPr preferRelativeResize="0"/>
          <p:nvPr/>
        </p:nvPicPr>
        <p:blipFill rotWithShape="1">
          <a:blip r:embed="rId5">
            <a:alphaModFix/>
          </a:blip>
          <a:srcRect/>
          <a:stretch/>
        </p:blipFill>
        <p:spPr>
          <a:xfrm>
            <a:off x="757566" y="4234434"/>
            <a:ext cx="94395" cy="321013"/>
          </a:xfrm>
          <a:prstGeom prst="rect">
            <a:avLst/>
          </a:prstGeom>
          <a:noFill/>
          <a:ln>
            <a:noFill/>
          </a:ln>
        </p:spPr>
      </p:pic>
      <p:pic>
        <p:nvPicPr>
          <p:cNvPr id="224" name="Google Shape;224;p18"/>
          <p:cNvPicPr preferRelativeResize="0"/>
          <p:nvPr/>
        </p:nvPicPr>
        <p:blipFill rotWithShape="1">
          <a:blip r:embed="rId5">
            <a:alphaModFix/>
          </a:blip>
          <a:srcRect/>
          <a:stretch/>
        </p:blipFill>
        <p:spPr>
          <a:xfrm>
            <a:off x="1419047" y="4234434"/>
            <a:ext cx="94395" cy="321013"/>
          </a:xfrm>
          <a:prstGeom prst="rect">
            <a:avLst/>
          </a:prstGeom>
          <a:noFill/>
          <a:ln>
            <a:noFill/>
          </a:ln>
        </p:spPr>
      </p:pic>
      <p:pic>
        <p:nvPicPr>
          <p:cNvPr id="225" name="Google Shape;225;p18"/>
          <p:cNvPicPr preferRelativeResize="0"/>
          <p:nvPr/>
        </p:nvPicPr>
        <p:blipFill rotWithShape="1">
          <a:blip r:embed="rId5">
            <a:alphaModFix/>
          </a:blip>
          <a:srcRect/>
          <a:stretch/>
        </p:blipFill>
        <p:spPr>
          <a:xfrm>
            <a:off x="1535779" y="4234434"/>
            <a:ext cx="94395" cy="321013"/>
          </a:xfrm>
          <a:prstGeom prst="rect">
            <a:avLst/>
          </a:prstGeom>
          <a:noFill/>
          <a:ln>
            <a:noFill/>
          </a:ln>
        </p:spPr>
      </p:pic>
      <p:pic>
        <p:nvPicPr>
          <p:cNvPr id="226" name="Google Shape;226;p18"/>
          <p:cNvPicPr preferRelativeResize="0"/>
          <p:nvPr/>
        </p:nvPicPr>
        <p:blipFill rotWithShape="1">
          <a:blip r:embed="rId5">
            <a:alphaModFix/>
          </a:blip>
          <a:srcRect/>
          <a:stretch/>
        </p:blipFill>
        <p:spPr>
          <a:xfrm>
            <a:off x="2314902" y="4234434"/>
            <a:ext cx="94395" cy="321013"/>
          </a:xfrm>
          <a:prstGeom prst="rect">
            <a:avLst/>
          </a:prstGeom>
          <a:noFill/>
          <a:ln>
            <a:noFill/>
          </a:ln>
        </p:spPr>
      </p:pic>
      <p:pic>
        <p:nvPicPr>
          <p:cNvPr id="227" name="Google Shape;227;p18"/>
          <p:cNvPicPr preferRelativeResize="0"/>
          <p:nvPr/>
        </p:nvPicPr>
        <p:blipFill rotWithShape="1">
          <a:blip r:embed="rId5">
            <a:alphaModFix/>
          </a:blip>
          <a:srcRect/>
          <a:stretch/>
        </p:blipFill>
        <p:spPr>
          <a:xfrm>
            <a:off x="2080529" y="4234434"/>
            <a:ext cx="94395" cy="321013"/>
          </a:xfrm>
          <a:prstGeom prst="rect">
            <a:avLst/>
          </a:prstGeom>
          <a:noFill/>
          <a:ln>
            <a:noFill/>
          </a:ln>
        </p:spPr>
      </p:pic>
      <p:pic>
        <p:nvPicPr>
          <p:cNvPr id="228" name="Google Shape;228;p18"/>
          <p:cNvPicPr preferRelativeResize="0"/>
          <p:nvPr/>
        </p:nvPicPr>
        <p:blipFill rotWithShape="1">
          <a:blip r:embed="rId5">
            <a:alphaModFix/>
          </a:blip>
          <a:srcRect/>
          <a:stretch/>
        </p:blipFill>
        <p:spPr>
          <a:xfrm>
            <a:off x="2197260" y="4234434"/>
            <a:ext cx="94395" cy="321013"/>
          </a:xfrm>
          <a:prstGeom prst="rect">
            <a:avLst/>
          </a:prstGeom>
          <a:noFill/>
          <a:ln>
            <a:noFill/>
          </a:ln>
        </p:spPr>
      </p:pic>
      <p:pic>
        <p:nvPicPr>
          <p:cNvPr id="229" name="Google Shape;229;p18"/>
          <p:cNvPicPr preferRelativeResize="0"/>
          <p:nvPr/>
        </p:nvPicPr>
        <p:blipFill rotWithShape="1">
          <a:blip r:embed="rId5">
            <a:alphaModFix/>
          </a:blip>
          <a:srcRect/>
          <a:stretch/>
        </p:blipFill>
        <p:spPr>
          <a:xfrm>
            <a:off x="757566" y="4730545"/>
            <a:ext cx="94395" cy="321013"/>
          </a:xfrm>
          <a:prstGeom prst="rect">
            <a:avLst/>
          </a:prstGeom>
          <a:noFill/>
          <a:ln>
            <a:noFill/>
          </a:ln>
        </p:spPr>
      </p:pic>
      <p:pic>
        <p:nvPicPr>
          <p:cNvPr id="230" name="Google Shape;230;p18"/>
          <p:cNvPicPr preferRelativeResize="0"/>
          <p:nvPr/>
        </p:nvPicPr>
        <p:blipFill rotWithShape="1">
          <a:blip r:embed="rId4">
            <a:alphaModFix/>
          </a:blip>
          <a:srcRect/>
          <a:stretch/>
        </p:blipFill>
        <p:spPr>
          <a:xfrm>
            <a:off x="864570" y="4727641"/>
            <a:ext cx="165370" cy="321013"/>
          </a:xfrm>
          <a:prstGeom prst="rect">
            <a:avLst/>
          </a:prstGeom>
          <a:noFill/>
          <a:ln>
            <a:noFill/>
          </a:ln>
        </p:spPr>
      </p:pic>
      <p:pic>
        <p:nvPicPr>
          <p:cNvPr id="231" name="Google Shape;231;p18"/>
          <p:cNvPicPr preferRelativeResize="0"/>
          <p:nvPr/>
        </p:nvPicPr>
        <p:blipFill rotWithShape="1">
          <a:blip r:embed="rId5">
            <a:alphaModFix/>
          </a:blip>
          <a:srcRect/>
          <a:stretch/>
        </p:blipFill>
        <p:spPr>
          <a:xfrm>
            <a:off x="1419047" y="4730545"/>
            <a:ext cx="94395" cy="321013"/>
          </a:xfrm>
          <a:prstGeom prst="rect">
            <a:avLst/>
          </a:prstGeom>
          <a:noFill/>
          <a:ln>
            <a:noFill/>
          </a:ln>
        </p:spPr>
      </p:pic>
      <p:pic>
        <p:nvPicPr>
          <p:cNvPr id="232" name="Google Shape;232;p18"/>
          <p:cNvPicPr preferRelativeResize="0"/>
          <p:nvPr/>
        </p:nvPicPr>
        <p:blipFill rotWithShape="1">
          <a:blip r:embed="rId4">
            <a:alphaModFix/>
          </a:blip>
          <a:srcRect/>
          <a:stretch/>
        </p:blipFill>
        <p:spPr>
          <a:xfrm>
            <a:off x="1526051" y="4727641"/>
            <a:ext cx="165370" cy="321013"/>
          </a:xfrm>
          <a:prstGeom prst="rect">
            <a:avLst/>
          </a:prstGeom>
          <a:noFill/>
          <a:ln>
            <a:noFill/>
          </a:ln>
        </p:spPr>
      </p:pic>
      <p:pic>
        <p:nvPicPr>
          <p:cNvPr id="233" name="Google Shape;233;p18"/>
          <p:cNvPicPr preferRelativeResize="0"/>
          <p:nvPr/>
        </p:nvPicPr>
        <p:blipFill rotWithShape="1">
          <a:blip r:embed="rId4">
            <a:alphaModFix/>
          </a:blip>
          <a:srcRect/>
          <a:stretch/>
        </p:blipFill>
        <p:spPr>
          <a:xfrm>
            <a:off x="1661711" y="4727641"/>
            <a:ext cx="165370" cy="321013"/>
          </a:xfrm>
          <a:prstGeom prst="rect">
            <a:avLst/>
          </a:prstGeom>
          <a:noFill/>
          <a:ln>
            <a:noFill/>
          </a:ln>
        </p:spPr>
      </p:pic>
      <p:pic>
        <p:nvPicPr>
          <p:cNvPr id="234" name="Google Shape;234;p18"/>
          <p:cNvPicPr preferRelativeResize="0"/>
          <p:nvPr/>
        </p:nvPicPr>
        <p:blipFill rotWithShape="1">
          <a:blip r:embed="rId5">
            <a:alphaModFix/>
          </a:blip>
          <a:srcRect/>
          <a:stretch/>
        </p:blipFill>
        <p:spPr>
          <a:xfrm>
            <a:off x="2080529" y="4730545"/>
            <a:ext cx="94395" cy="321013"/>
          </a:xfrm>
          <a:prstGeom prst="rect">
            <a:avLst/>
          </a:prstGeom>
          <a:noFill/>
          <a:ln>
            <a:noFill/>
          </a:ln>
        </p:spPr>
      </p:pic>
      <p:pic>
        <p:nvPicPr>
          <p:cNvPr id="235" name="Google Shape;235;p18"/>
          <p:cNvPicPr preferRelativeResize="0"/>
          <p:nvPr/>
        </p:nvPicPr>
        <p:blipFill rotWithShape="1">
          <a:blip r:embed="rId5">
            <a:alphaModFix/>
          </a:blip>
          <a:srcRect/>
          <a:stretch/>
        </p:blipFill>
        <p:spPr>
          <a:xfrm>
            <a:off x="2197260" y="4730545"/>
            <a:ext cx="94395" cy="321013"/>
          </a:xfrm>
          <a:prstGeom prst="rect">
            <a:avLst/>
          </a:prstGeom>
          <a:noFill/>
          <a:ln>
            <a:noFill/>
          </a:ln>
        </p:spPr>
      </p:pic>
      <p:pic>
        <p:nvPicPr>
          <p:cNvPr id="236" name="Google Shape;236;p18"/>
          <p:cNvPicPr preferRelativeResize="0"/>
          <p:nvPr/>
        </p:nvPicPr>
        <p:blipFill rotWithShape="1">
          <a:blip r:embed="rId4">
            <a:alphaModFix/>
          </a:blip>
          <a:srcRect/>
          <a:stretch/>
        </p:blipFill>
        <p:spPr>
          <a:xfrm>
            <a:off x="2332916" y="4727640"/>
            <a:ext cx="165370" cy="321013"/>
          </a:xfrm>
          <a:prstGeom prst="rect">
            <a:avLst/>
          </a:prstGeom>
          <a:noFill/>
          <a:ln>
            <a:noFill/>
          </a:ln>
        </p:spPr>
      </p:pic>
      <p:sp>
        <p:nvSpPr>
          <p:cNvPr id="237" name="Google Shape;237;p18"/>
          <p:cNvSpPr txBox="1"/>
          <p:nvPr/>
        </p:nvSpPr>
        <p:spPr>
          <a:xfrm>
            <a:off x="708400" y="2217910"/>
            <a:ext cx="2857013"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de-DE" sz="2000" b="1" i="0" u="none" strike="noStrike" cap="none">
                <a:solidFill>
                  <a:srgbClr val="FF2F92"/>
                </a:solidFill>
                <a:latin typeface="Arial"/>
                <a:ea typeface="Arial"/>
                <a:cs typeface="Arial"/>
                <a:sym typeface="Arial"/>
              </a:rPr>
              <a:t>Promillerechner</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21"/>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11</a:t>
            </a:fld>
            <a:endParaRPr/>
          </a:p>
        </p:txBody>
      </p:sp>
      <p:sp>
        <p:nvSpPr>
          <p:cNvPr id="244" name="Google Shape;244;p21"/>
          <p:cNvSpPr txBox="1">
            <a:spLocks noGrp="1"/>
          </p:cNvSpPr>
          <p:nvPr>
            <p:ph type="title"/>
          </p:nvPr>
        </p:nvSpPr>
        <p:spPr>
          <a:xfrm>
            <a:off x="360000" y="180000"/>
            <a:ext cx="8784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Nachhaltigkeit in der Brennerei:</a:t>
            </a:r>
            <a:br>
              <a:rPr lang="de-DE"/>
            </a:br>
            <a:r>
              <a:rPr lang="de-DE"/>
              <a:t>Was tun bei Verdacht auf Alkoholvergiftung?</a:t>
            </a:r>
            <a:endParaRPr/>
          </a:p>
        </p:txBody>
      </p:sp>
      <p:sp>
        <p:nvSpPr>
          <p:cNvPr id="245" name="Google Shape;245;p21"/>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dirty="0"/>
              <a:t>Destillateurin/Destillateur </a:t>
            </a:r>
            <a:endParaRPr dirty="0"/>
          </a:p>
        </p:txBody>
      </p:sp>
      <p:sp>
        <p:nvSpPr>
          <p:cNvPr id="246" name="Google Shape;246;p21"/>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a:t>Quelle: BZgA</a:t>
            </a:r>
            <a:endParaRPr/>
          </a:p>
        </p:txBody>
      </p:sp>
      <p:sp>
        <p:nvSpPr>
          <p:cNvPr id="247" name="Google Shape;247;p21"/>
          <p:cNvSpPr txBox="1">
            <a:spLocks noGrp="1"/>
          </p:cNvSpPr>
          <p:nvPr>
            <p:ph type="ftr" idx="11"/>
          </p:nvPr>
        </p:nvSpPr>
        <p:spPr>
          <a:xfrm>
            <a:off x="708400" y="6254500"/>
            <a:ext cx="26937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248" name="Google Shape;248;p21"/>
          <p:cNvSpPr/>
          <p:nvPr/>
        </p:nvSpPr>
        <p:spPr>
          <a:xfrm>
            <a:off x="9805481" y="1566153"/>
            <a:ext cx="2080465" cy="440663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171450" marR="0" lvl="0" indent="-171450" algn="l" rtl="0">
              <a:lnSpc>
                <a:spcPct val="100000"/>
              </a:lnSpc>
              <a:spcBef>
                <a:spcPts val="0"/>
              </a:spcBef>
              <a:spcAft>
                <a:spcPts val="0"/>
              </a:spcAft>
              <a:buClr>
                <a:srgbClr val="000000"/>
              </a:buClr>
              <a:buSzPts val="1100"/>
              <a:buFont typeface="Arial"/>
              <a:buAutoNum type="arabicPeriod"/>
            </a:pPr>
            <a:r>
              <a:rPr lang="de-DE" sz="1600" b="0" i="0" u="none" strike="noStrike" cap="none">
                <a:solidFill>
                  <a:srgbClr val="941651"/>
                </a:solidFill>
                <a:latin typeface="Arial"/>
                <a:ea typeface="Arial"/>
                <a:cs typeface="Arial"/>
                <a:sym typeface="Arial"/>
              </a:rPr>
              <a:t>Recherchieren und erstellen Sie einen Anforderungs-</a:t>
            </a:r>
            <a:br>
              <a:rPr lang="de-DE" sz="1600" b="0" i="0" u="none" strike="noStrike" cap="none">
                <a:solidFill>
                  <a:srgbClr val="941651"/>
                </a:solidFill>
                <a:latin typeface="Arial"/>
                <a:ea typeface="Arial"/>
                <a:cs typeface="Arial"/>
                <a:sym typeface="Arial"/>
              </a:rPr>
            </a:br>
            <a:r>
              <a:rPr lang="de-DE" sz="1600" b="0" i="0" u="none" strike="noStrike" cap="none">
                <a:solidFill>
                  <a:srgbClr val="941651"/>
                </a:solidFill>
                <a:latin typeface="Arial"/>
                <a:ea typeface="Arial"/>
                <a:cs typeface="Arial"/>
                <a:sym typeface="Arial"/>
              </a:rPr>
              <a:t>katalog, was zu tun ist, wenn Sie auf eine Person mit Verdacht auf eine Alkohol- vergiftung treffen.</a:t>
            </a:r>
            <a:endParaRPr/>
          </a:p>
          <a:p>
            <a:pPr marL="171450" marR="0" lvl="0" indent="-171450" algn="l" rtl="0">
              <a:lnSpc>
                <a:spcPct val="100000"/>
              </a:lnSpc>
              <a:spcBef>
                <a:spcPts val="0"/>
              </a:spcBef>
              <a:spcAft>
                <a:spcPts val="0"/>
              </a:spcAft>
              <a:buClr>
                <a:srgbClr val="000000"/>
              </a:buClr>
              <a:buSzPts val="1100"/>
              <a:buFont typeface="Arial"/>
              <a:buAutoNum type="arabicPeriod"/>
            </a:pPr>
            <a:r>
              <a:rPr lang="de-DE" sz="1600" b="0" i="0" u="none" strike="noStrike" cap="none">
                <a:solidFill>
                  <a:srgbClr val="941651"/>
                </a:solidFill>
                <a:latin typeface="Arial"/>
                <a:ea typeface="Arial"/>
                <a:cs typeface="Arial"/>
                <a:sym typeface="Arial"/>
              </a:rPr>
              <a:t>Stellen Sie das Vorgehen in Ihrer Klasse vor. </a:t>
            </a:r>
            <a:endParaRPr sz="1400" b="0" i="0" u="none" strike="noStrike" cap="none">
              <a:solidFill>
                <a:srgbClr val="000000"/>
              </a:solidFill>
              <a:latin typeface="Arial"/>
              <a:ea typeface="Arial"/>
              <a:cs typeface="Arial"/>
              <a:sym typeface="Arial"/>
            </a:endParaRPr>
          </a:p>
        </p:txBody>
      </p:sp>
      <p:sp>
        <p:nvSpPr>
          <p:cNvPr id="249" name="Google Shape;249;p21"/>
          <p:cNvSpPr txBox="1"/>
          <p:nvPr/>
        </p:nvSpPr>
        <p:spPr>
          <a:xfrm>
            <a:off x="5622587" y="2266545"/>
            <a:ext cx="3521413" cy="138499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800"/>
              <a:buFont typeface="Arial"/>
              <a:buNone/>
            </a:pPr>
            <a:r>
              <a:rPr lang="de-DE" sz="2800" b="1" i="0" u="none" strike="noStrike" cap="none">
                <a:solidFill>
                  <a:srgbClr val="FF2F92"/>
                </a:solidFill>
                <a:latin typeface="Arial"/>
                <a:ea typeface="Arial"/>
                <a:cs typeface="Arial"/>
                <a:sym typeface="Arial"/>
              </a:rPr>
              <a:t>Was tun bei Verdacht auf Alkoholvergiftung?</a:t>
            </a:r>
            <a:endParaRPr sz="2800" b="0" i="0" u="none" strike="noStrike" cap="none">
              <a:solidFill>
                <a:srgbClr val="FF2F92"/>
              </a:solidFill>
              <a:latin typeface="Arial"/>
              <a:ea typeface="Arial"/>
              <a:cs typeface="Arial"/>
              <a:sym typeface="Arial"/>
            </a:endParaRPr>
          </a:p>
        </p:txBody>
      </p:sp>
      <p:pic>
        <p:nvPicPr>
          <p:cNvPr id="250" name="Google Shape;250;p21"/>
          <p:cNvPicPr preferRelativeResize="0"/>
          <p:nvPr/>
        </p:nvPicPr>
        <p:blipFill rotWithShape="1">
          <a:blip r:embed="rId3">
            <a:alphaModFix/>
          </a:blip>
          <a:srcRect/>
          <a:stretch/>
        </p:blipFill>
        <p:spPr>
          <a:xfrm>
            <a:off x="953310" y="1692238"/>
            <a:ext cx="4616357" cy="4562259"/>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08"/>
        <p:cNvGrpSpPr/>
        <p:nvPr/>
      </p:nvGrpSpPr>
      <p:grpSpPr>
        <a:xfrm>
          <a:off x="0" y="0"/>
          <a:ext cx="0" cy="0"/>
          <a:chOff x="0" y="0"/>
          <a:chExt cx="0" cy="0"/>
        </a:xfrm>
      </p:grpSpPr>
      <p:sp>
        <p:nvSpPr>
          <p:cNvPr id="509" name="Google Shape;509;g26805bd2549_0_1687"/>
          <p:cNvSpPr txBox="1">
            <a:spLocks noGrp="1"/>
          </p:cNvSpPr>
          <p:nvPr>
            <p:ph type="sldNum" idx="12"/>
          </p:nvPr>
        </p:nvSpPr>
        <p:spPr>
          <a:xfrm>
            <a:off x="1" y="6254497"/>
            <a:ext cx="619500" cy="5574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888888"/>
              </a:buClr>
              <a:buSzPts val="1200"/>
              <a:buFont typeface="Arial"/>
              <a:buNone/>
            </a:pPr>
            <a:fld id="{00000000-1234-1234-1234-123412341234}" type="slidenum">
              <a:rPr lang="de-DE"/>
              <a:t>12</a:t>
            </a:fld>
            <a:endParaRPr/>
          </a:p>
        </p:txBody>
      </p:sp>
      <p:sp>
        <p:nvSpPr>
          <p:cNvPr id="510" name="Google Shape;510;g26805bd2549_0_1687"/>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Clr>
                <a:srgbClr val="000000"/>
              </a:buClr>
              <a:buSzPts val="1800"/>
              <a:buFont typeface="Calibri"/>
              <a:buNone/>
            </a:pPr>
            <a:r>
              <a:rPr lang="de-DE"/>
              <a:t>Nachhaltigkeit als gemeinsames Projekt</a:t>
            </a:r>
            <a:br>
              <a:rPr lang="de-DE"/>
            </a:br>
            <a:r>
              <a:rPr lang="de-DE"/>
              <a:t>Ganzheitliche Unternehmensführung</a:t>
            </a:r>
            <a:endParaRPr/>
          </a:p>
        </p:txBody>
      </p:sp>
      <p:sp>
        <p:nvSpPr>
          <p:cNvPr id="511" name="Google Shape;511;g26805bd2549_0_1687"/>
          <p:cNvSpPr txBox="1">
            <a:spLocks noGrp="1"/>
          </p:cNvSpPr>
          <p:nvPr>
            <p:ph type="body" idx="2"/>
          </p:nvPr>
        </p:nvSpPr>
        <p:spPr>
          <a:xfrm>
            <a:off x="7263643" y="6254497"/>
            <a:ext cx="4616400" cy="557400"/>
          </a:xfrm>
          <a:prstGeom prst="rect">
            <a:avLst/>
          </a:prstGeom>
          <a:noFill/>
          <a:ln>
            <a:noFill/>
          </a:ln>
        </p:spPr>
        <p:txBody>
          <a:bodyPr spcFirstLastPara="1" wrap="square" lIns="91425" tIns="45700" rIns="91425" bIns="45700" anchor="ctr" anchorCtr="0">
            <a:normAutofit/>
          </a:bodyPr>
          <a:lstStyle/>
          <a:p>
            <a:pPr marL="0" lvl="0" indent="0" algn="l" rtl="0">
              <a:lnSpc>
                <a:spcPct val="110000"/>
              </a:lnSpc>
              <a:spcBef>
                <a:spcPts val="0"/>
              </a:spcBef>
              <a:spcAft>
                <a:spcPts val="0"/>
              </a:spcAft>
              <a:buClr>
                <a:srgbClr val="888888"/>
              </a:buClr>
              <a:buSzPts val="1200"/>
              <a:buNone/>
            </a:pPr>
            <a:r>
              <a:rPr lang="de-DE"/>
              <a:t>Bildquellen: links - Stockholm Resilience Centre o.J., </a:t>
            </a:r>
            <a:br>
              <a:rPr lang="de-DE"/>
            </a:br>
            <a:r>
              <a:rPr lang="de-DE"/>
              <a:t>rechts - eigene Abbildung nach sph o.J.</a:t>
            </a:r>
            <a:endParaRPr/>
          </a:p>
        </p:txBody>
      </p:sp>
      <p:sp>
        <p:nvSpPr>
          <p:cNvPr id="512" name="Google Shape;512;g26805bd2549_0_1687"/>
          <p:cNvSpPr txBox="1"/>
          <p:nvPr/>
        </p:nvSpPr>
        <p:spPr>
          <a:xfrm>
            <a:off x="6425612" y="3335413"/>
            <a:ext cx="1821300" cy="400200"/>
          </a:xfrm>
          <a:prstGeom prst="rect">
            <a:avLst/>
          </a:prstGeom>
          <a:solidFill>
            <a:srgbClr val="0096FF"/>
          </a:solidFill>
          <a:ln>
            <a:noFill/>
          </a:ln>
          <a:effectLst>
            <a:outerShdw blurRad="57150" dist="19050" dir="5400000" algn="bl" rotWithShape="0">
              <a:srgbClr val="000000">
                <a:alpha val="48240"/>
              </a:srgbClr>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chemeClr val="lt1"/>
                </a:solidFill>
                <a:latin typeface="Arial"/>
                <a:ea typeface="Arial"/>
                <a:cs typeface="Arial"/>
                <a:sym typeface="Arial"/>
              </a:rPr>
              <a:t>Analyse</a:t>
            </a:r>
            <a:endParaRPr sz="2000" b="1" i="0" u="none" strike="noStrike" cap="none">
              <a:solidFill>
                <a:schemeClr val="lt1"/>
              </a:solidFill>
              <a:latin typeface="Arial"/>
              <a:ea typeface="Arial"/>
              <a:cs typeface="Arial"/>
              <a:sym typeface="Arial"/>
            </a:endParaRPr>
          </a:p>
        </p:txBody>
      </p:sp>
      <p:sp>
        <p:nvSpPr>
          <p:cNvPr id="513" name="Google Shape;513;g26805bd2549_0_1687"/>
          <p:cNvSpPr txBox="1"/>
          <p:nvPr/>
        </p:nvSpPr>
        <p:spPr>
          <a:xfrm>
            <a:off x="8346662" y="3335413"/>
            <a:ext cx="1821300" cy="400200"/>
          </a:xfrm>
          <a:prstGeom prst="rect">
            <a:avLst/>
          </a:prstGeom>
          <a:solidFill>
            <a:srgbClr val="0432FF"/>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chemeClr val="lt1"/>
                </a:solidFill>
                <a:latin typeface="Arial"/>
                <a:ea typeface="Arial"/>
                <a:cs typeface="Arial"/>
                <a:sym typeface="Arial"/>
              </a:rPr>
              <a:t>Ziele</a:t>
            </a:r>
            <a:endParaRPr sz="1400" b="0" i="0" u="none" strike="noStrike" cap="none">
              <a:solidFill>
                <a:srgbClr val="000000"/>
              </a:solidFill>
              <a:latin typeface="Arial"/>
              <a:ea typeface="Arial"/>
              <a:cs typeface="Arial"/>
              <a:sym typeface="Arial"/>
            </a:endParaRPr>
          </a:p>
        </p:txBody>
      </p:sp>
      <p:sp>
        <p:nvSpPr>
          <p:cNvPr id="514" name="Google Shape;514;g26805bd2549_0_1687"/>
          <p:cNvSpPr txBox="1"/>
          <p:nvPr/>
        </p:nvSpPr>
        <p:spPr>
          <a:xfrm>
            <a:off x="10267712" y="3335412"/>
            <a:ext cx="1821300" cy="400200"/>
          </a:xfrm>
          <a:prstGeom prst="rect">
            <a:avLst/>
          </a:prstGeom>
          <a:solidFill>
            <a:srgbClr val="9437FF"/>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chemeClr val="lt1"/>
                </a:solidFill>
                <a:latin typeface="Arial"/>
                <a:ea typeface="Arial"/>
                <a:cs typeface="Arial"/>
                <a:sym typeface="Arial"/>
              </a:rPr>
              <a:t>Maßnahmen</a:t>
            </a:r>
            <a:endParaRPr sz="2000" b="1" i="0" u="none" strike="noStrike" cap="none">
              <a:solidFill>
                <a:schemeClr val="lt1"/>
              </a:solidFill>
              <a:latin typeface="Arial"/>
              <a:ea typeface="Arial"/>
              <a:cs typeface="Arial"/>
              <a:sym typeface="Arial"/>
            </a:endParaRPr>
          </a:p>
        </p:txBody>
      </p:sp>
      <p:sp>
        <p:nvSpPr>
          <p:cNvPr id="515" name="Google Shape;515;g26805bd2549_0_1687"/>
          <p:cNvSpPr/>
          <p:nvPr/>
        </p:nvSpPr>
        <p:spPr>
          <a:xfrm>
            <a:off x="6425613" y="1454200"/>
            <a:ext cx="5663399" cy="1178250"/>
          </a:xfrm>
          <a:prstGeom prst="flowChartExtract">
            <a:avLst/>
          </a:prstGeom>
          <a:solidFill>
            <a:srgbClr val="F1C232"/>
          </a:solidFill>
          <a:ln w="9525" cap="flat" cmpd="sng">
            <a:solidFill>
              <a:schemeClr val="dk2"/>
            </a:solidFill>
            <a:prstDash val="solid"/>
            <a:round/>
            <a:headEnd type="none" w="sm" len="sm"/>
            <a:tailEnd type="none" w="sm" len="sm"/>
          </a:ln>
        </p:spPr>
        <p:txBody>
          <a:bodyPr spcFirstLastPara="1" wrap="square" lIns="91425" tIns="91425" rIns="91425" bIns="288000" anchor="ctr" anchorCtr="0">
            <a:no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rgbClr val="000000"/>
                </a:solidFill>
                <a:latin typeface="Arial"/>
                <a:ea typeface="Arial"/>
                <a:cs typeface="Arial"/>
                <a:sym typeface="Arial"/>
              </a:rPr>
              <a:t>Nachhaltigkeits- strategie</a:t>
            </a:r>
            <a:endParaRPr sz="2000" b="1" i="0" u="none" strike="noStrike" cap="none">
              <a:solidFill>
                <a:srgbClr val="000000"/>
              </a:solidFill>
              <a:latin typeface="Arial"/>
              <a:ea typeface="Arial"/>
              <a:cs typeface="Arial"/>
              <a:sym typeface="Arial"/>
            </a:endParaRPr>
          </a:p>
        </p:txBody>
      </p:sp>
      <p:sp>
        <p:nvSpPr>
          <p:cNvPr id="516" name="Google Shape;516;g26805bd2549_0_1687"/>
          <p:cNvSpPr/>
          <p:nvPr/>
        </p:nvSpPr>
        <p:spPr>
          <a:xfrm>
            <a:off x="6461977" y="3895854"/>
            <a:ext cx="5627100" cy="1122600"/>
          </a:xfrm>
          <a:prstGeom prst="rect">
            <a:avLst/>
          </a:prstGeom>
          <a:solidFill>
            <a:schemeClr val="accent1"/>
          </a:solidFill>
          <a:ln w="25400" cap="flat" cmpd="sng">
            <a:solidFill>
              <a:srgbClr val="364A7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de-DE" sz="1600" b="0" i="0" u="none" strike="noStrike" cap="none">
                <a:solidFill>
                  <a:schemeClr val="lt1"/>
                </a:solidFill>
                <a:latin typeface="Arial"/>
                <a:ea typeface="Arial"/>
                <a:cs typeface="Arial"/>
                <a:sym typeface="Arial"/>
              </a:rPr>
              <a:t>Lieferkette, Energie und Ressourcen, Produkte, Recycling, </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600"/>
              <a:buFont typeface="Arial"/>
              <a:buNone/>
            </a:pPr>
            <a:r>
              <a:rPr lang="de-DE" sz="1600" b="0" i="0" u="none" strike="noStrike" cap="none">
                <a:solidFill>
                  <a:schemeClr val="lt1"/>
                </a:solidFill>
                <a:latin typeface="Arial"/>
                <a:ea typeface="Arial"/>
                <a:cs typeface="Arial"/>
                <a:sym typeface="Arial"/>
              </a:rPr>
              <a:t>Mitarbeiter*innen, Gesellschafter*innen, Eigentümer*innen</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400"/>
              <a:buFont typeface="Arial"/>
              <a:buNone/>
            </a:pPr>
            <a:r>
              <a:rPr lang="de-DE" sz="1400" b="0" i="0" u="none" strike="noStrike" cap="none">
                <a:solidFill>
                  <a:schemeClr val="lt1"/>
                </a:solidFill>
                <a:latin typeface="Arial"/>
                <a:ea typeface="Arial"/>
                <a:cs typeface="Arial"/>
                <a:sym typeface="Arial"/>
              </a:rPr>
              <a:t>Gleichberechtigung, </a:t>
            </a:r>
            <a:r>
              <a:rPr lang="de-DE" sz="1600" b="0" i="0" u="none" strike="noStrike" cap="none">
                <a:solidFill>
                  <a:schemeClr val="lt1"/>
                </a:solidFill>
                <a:latin typeface="Arial"/>
                <a:ea typeface="Arial"/>
                <a:cs typeface="Arial"/>
                <a:sym typeface="Arial"/>
              </a:rPr>
              <a:t>Arbeitssicherheit</a:t>
            </a:r>
            <a:r>
              <a:rPr lang="de-DE" sz="1400" b="0" i="0" u="none" strike="noStrike" cap="none">
                <a:solidFill>
                  <a:schemeClr val="lt1"/>
                </a:solidFill>
                <a:latin typeface="Arial"/>
                <a:ea typeface="Arial"/>
                <a:cs typeface="Arial"/>
                <a:sym typeface="Arial"/>
              </a:rPr>
              <a:t>,  Weiterbildung, Ausbildung</a:t>
            </a:r>
            <a:endParaRPr sz="1400" b="0" i="0" u="none" strike="noStrike" cap="none">
              <a:solidFill>
                <a:srgbClr val="000000"/>
              </a:solidFill>
              <a:latin typeface="Arial"/>
              <a:ea typeface="Arial"/>
              <a:cs typeface="Arial"/>
              <a:sym typeface="Arial"/>
            </a:endParaRPr>
          </a:p>
        </p:txBody>
      </p:sp>
      <p:sp>
        <p:nvSpPr>
          <p:cNvPr id="517" name="Google Shape;517;g26805bd2549_0_1687"/>
          <p:cNvSpPr txBox="1"/>
          <p:nvPr/>
        </p:nvSpPr>
        <p:spPr>
          <a:xfrm>
            <a:off x="7199169" y="2741183"/>
            <a:ext cx="1821300" cy="400200"/>
          </a:xfrm>
          <a:prstGeom prst="rect">
            <a:avLst/>
          </a:prstGeom>
          <a:solidFill>
            <a:srgbClr val="FF2F92"/>
          </a:solidFill>
          <a:ln>
            <a:noFill/>
          </a:ln>
          <a:effectLst>
            <a:outerShdw blurRad="57150" dist="19050" dir="5400000" algn="bl" rotWithShape="0">
              <a:srgbClr val="000000">
                <a:alpha val="48240"/>
              </a:srgbClr>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chemeClr val="lt1"/>
                </a:solidFill>
                <a:latin typeface="Arial"/>
                <a:ea typeface="Arial"/>
                <a:cs typeface="Arial"/>
                <a:sym typeface="Arial"/>
              </a:rPr>
              <a:t>Kennzahlen</a:t>
            </a:r>
            <a:endParaRPr sz="2000" b="1" i="0" u="none" strike="noStrike" cap="none">
              <a:solidFill>
                <a:schemeClr val="lt1"/>
              </a:solidFill>
              <a:latin typeface="Arial"/>
              <a:ea typeface="Arial"/>
              <a:cs typeface="Arial"/>
              <a:sym typeface="Arial"/>
            </a:endParaRPr>
          </a:p>
        </p:txBody>
      </p:sp>
      <p:sp>
        <p:nvSpPr>
          <p:cNvPr id="518" name="Google Shape;518;g26805bd2549_0_1687"/>
          <p:cNvSpPr txBox="1"/>
          <p:nvPr/>
        </p:nvSpPr>
        <p:spPr>
          <a:xfrm>
            <a:off x="9682179" y="2741183"/>
            <a:ext cx="1821300" cy="400200"/>
          </a:xfrm>
          <a:prstGeom prst="rect">
            <a:avLst/>
          </a:prstGeom>
          <a:solidFill>
            <a:srgbClr val="FF40FF"/>
          </a:solidFill>
          <a:ln>
            <a:noFill/>
          </a:ln>
          <a:effectLst>
            <a:outerShdw blurRad="57150" dist="19050" dir="5400000" algn="bl" rotWithShape="0">
              <a:srgbClr val="000000">
                <a:alpha val="48240"/>
              </a:srgbClr>
            </a:outerShdw>
          </a:effectLst>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de-DE" sz="2000" b="1" i="0" u="none" strike="noStrike" cap="none">
                <a:solidFill>
                  <a:schemeClr val="lt1"/>
                </a:solidFill>
                <a:latin typeface="Arial"/>
                <a:ea typeface="Arial"/>
                <a:cs typeface="Arial"/>
                <a:sym typeface="Arial"/>
              </a:rPr>
              <a:t>Bewertung</a:t>
            </a:r>
            <a:endParaRPr sz="2000" b="1" i="0" u="none" strike="noStrike" cap="none">
              <a:solidFill>
                <a:schemeClr val="lt1"/>
              </a:solidFill>
              <a:latin typeface="Arial"/>
              <a:ea typeface="Arial"/>
              <a:cs typeface="Arial"/>
              <a:sym typeface="Arial"/>
            </a:endParaRPr>
          </a:p>
        </p:txBody>
      </p:sp>
      <p:pic>
        <p:nvPicPr>
          <p:cNvPr id="519" name="Google Shape;519;g26805bd2549_0_1687"/>
          <p:cNvPicPr preferRelativeResize="0"/>
          <p:nvPr/>
        </p:nvPicPr>
        <p:blipFill rotWithShape="1">
          <a:blip r:embed="rId3">
            <a:alphaModFix/>
          </a:blip>
          <a:srcRect/>
          <a:stretch/>
        </p:blipFill>
        <p:spPr>
          <a:xfrm>
            <a:off x="72050" y="1469757"/>
            <a:ext cx="6357067" cy="4589516"/>
          </a:xfrm>
          <a:prstGeom prst="rect">
            <a:avLst/>
          </a:prstGeom>
          <a:noFill/>
          <a:ln>
            <a:noFill/>
          </a:ln>
        </p:spPr>
      </p:pic>
      <p:sp>
        <p:nvSpPr>
          <p:cNvPr id="520" name="Google Shape;520;g26805bd2549_0_1687"/>
          <p:cNvSpPr txBox="1">
            <a:spLocks noGrp="1"/>
          </p:cNvSpPr>
          <p:nvPr>
            <p:ph type="ftr" idx="11"/>
          </p:nvPr>
        </p:nvSpPr>
        <p:spPr>
          <a:xfrm>
            <a:off x="708400" y="6254497"/>
            <a:ext cx="25410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Pia Paust-Lassen</a:t>
            </a:r>
            <a:endParaRPr/>
          </a:p>
          <a:p>
            <a:pPr marL="0" lvl="0" indent="0" algn="l" rtl="0">
              <a:lnSpc>
                <a:spcPct val="100000"/>
              </a:lnSpc>
              <a:spcBef>
                <a:spcPts val="0"/>
              </a:spcBef>
              <a:spcAft>
                <a:spcPts val="0"/>
              </a:spcAft>
              <a:buClr>
                <a:srgbClr val="7F7F7F"/>
              </a:buClr>
              <a:buSzPts val="1800"/>
              <a:buFont typeface="Calibri"/>
              <a:buNone/>
            </a:pPr>
            <a:r>
              <a:rPr lang="de-DE"/>
              <a:t>Projektagentur BBNE</a:t>
            </a:r>
            <a:endParaRPr/>
          </a:p>
        </p:txBody>
      </p:sp>
      <p:sp>
        <p:nvSpPr>
          <p:cNvPr id="521" name="Google Shape;521;g26805bd2549_0_1687"/>
          <p:cNvSpPr/>
          <p:nvPr/>
        </p:nvSpPr>
        <p:spPr>
          <a:xfrm>
            <a:off x="5591907" y="5228230"/>
            <a:ext cx="6497100" cy="84660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91425" tIns="45700" rIns="91425" bIns="45700" anchor="ctr" anchorCtr="0">
            <a:noAutofit/>
          </a:bodyPr>
          <a:lstStyle/>
          <a:p>
            <a:pPr marL="342900" marR="0" lvl="0" indent="-342900" algn="l" rtl="0">
              <a:lnSpc>
                <a:spcPct val="100000"/>
              </a:lnSpc>
              <a:spcBef>
                <a:spcPts val="200"/>
              </a:spcBef>
              <a:spcAft>
                <a:spcPts val="0"/>
              </a:spcAft>
              <a:buClr>
                <a:srgbClr val="C00000"/>
              </a:buClr>
              <a:buSzPts val="2000"/>
              <a:buFont typeface="Arial"/>
              <a:buChar char="•"/>
            </a:pPr>
            <a:r>
              <a:rPr lang="de-DE" sz="1800" b="1" i="0" u="none" strike="noStrike" cap="none" dirty="0">
                <a:solidFill>
                  <a:srgbClr val="C00000"/>
                </a:solidFill>
                <a:latin typeface="Arial"/>
                <a:ea typeface="Arial"/>
                <a:cs typeface="Arial"/>
                <a:sym typeface="Arial"/>
              </a:rPr>
              <a:t>Welche Rolle spielen die SDG für Ihr Unternehmen</a:t>
            </a:r>
            <a:endParaRPr sz="1800" dirty="0">
              <a:solidFill>
                <a:srgbClr val="C00000"/>
              </a:solidFill>
            </a:endParaRPr>
          </a:p>
          <a:p>
            <a:pPr marL="342900" marR="0" lvl="0" indent="-342900" algn="l" rtl="0">
              <a:lnSpc>
                <a:spcPct val="100000"/>
              </a:lnSpc>
              <a:spcBef>
                <a:spcPts val="200"/>
              </a:spcBef>
              <a:spcAft>
                <a:spcPts val="0"/>
              </a:spcAft>
              <a:buClr>
                <a:srgbClr val="C00000"/>
              </a:buClr>
              <a:buSzPts val="2000"/>
              <a:buFont typeface="Arial"/>
              <a:buChar char="•"/>
            </a:pPr>
            <a:r>
              <a:rPr lang="de-DE" sz="1800" b="1" i="0" u="none" strike="noStrike" cap="none" dirty="0">
                <a:solidFill>
                  <a:srgbClr val="C00000"/>
                </a:solidFill>
                <a:latin typeface="Arial"/>
                <a:ea typeface="Arial"/>
                <a:cs typeface="Arial"/>
                <a:sym typeface="Arial"/>
              </a:rPr>
              <a:t>Wie stellen Sie Ihr Unternehmen für die Zukunft auf?</a:t>
            </a:r>
            <a:endParaRPr sz="1800" dirty="0">
              <a:solidFill>
                <a:srgbClr val="C00000"/>
              </a:solidFill>
            </a:endParaRPr>
          </a:p>
        </p:txBody>
      </p:sp>
      <p:sp>
        <p:nvSpPr>
          <p:cNvPr id="522" name="Google Shape;522;g26805bd2549_0_1687"/>
          <p:cNvSpPr txBox="1"/>
          <p:nvPr/>
        </p:nvSpPr>
        <p:spPr>
          <a:xfrm>
            <a:off x="3338502" y="6236050"/>
            <a:ext cx="2541000" cy="5637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800"/>
              <a:buFont typeface="Arial"/>
              <a:buNone/>
            </a:pPr>
            <a:r>
              <a:rPr lang="de-DE" sz="1200" b="0" i="0" u="none" strike="noStrike" cap="none">
                <a:solidFill>
                  <a:schemeClr val="lt1"/>
                </a:solidFill>
                <a:latin typeface="Trebuchet MS"/>
                <a:ea typeface="Trebuchet MS"/>
                <a:cs typeface="Trebuchet MS"/>
                <a:sym typeface="Trebuchet MS"/>
              </a:rPr>
              <a:t>Rohrleitungs- und Kanalbau</a:t>
            </a:r>
            <a:endParaRPr sz="1400" b="0" i="0" u="none" strike="noStrike" cap="none">
              <a:solidFill>
                <a:schemeClr val="lt1"/>
              </a:solidFill>
              <a:latin typeface="Arial"/>
              <a:ea typeface="Arial"/>
              <a:cs typeface="Arial"/>
              <a:sym typeface="Arial"/>
            </a:endParaRPr>
          </a:p>
        </p:txBody>
      </p:sp>
      <p:pic>
        <p:nvPicPr>
          <p:cNvPr id="3" name="Bild 2"/>
          <p:cNvPicPr>
            <a:picLocks noChangeAspect="1"/>
          </p:cNvPicPr>
          <p:nvPr/>
        </p:nvPicPr>
        <p:blipFill>
          <a:blip r:embed="rId4"/>
          <a:stretch>
            <a:fillRect/>
          </a:stretch>
        </p:blipFill>
        <p:spPr>
          <a:xfrm>
            <a:off x="0" y="0"/>
            <a:ext cx="12192000" cy="6858000"/>
          </a:xfrm>
          <a:prstGeom prst="rect">
            <a:avLst/>
          </a:prstGeom>
        </p:spPr>
      </p:pic>
    </p:spTree>
    <p:extLst>
      <p:ext uri="{BB962C8B-B14F-4D97-AF65-F5344CB8AC3E}">
        <p14:creationId xmlns:p14="http://schemas.microsoft.com/office/powerpoint/2010/main" val="1181583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2</a:t>
            </a:fld>
            <a:endParaRPr/>
          </a:p>
        </p:txBody>
      </p:sp>
      <p:sp>
        <p:nvSpPr>
          <p:cNvPr id="83" name="Google Shape;83;p1"/>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Nachhaltigkeit und Klimawandel:</a:t>
            </a:r>
            <a:br>
              <a:rPr lang="de-DE"/>
            </a:br>
            <a:r>
              <a:rPr lang="de-DE"/>
              <a:t>Woher kommen die Emissionen im Alltag?</a:t>
            </a:r>
            <a:endParaRPr/>
          </a:p>
        </p:txBody>
      </p:sp>
      <p:sp>
        <p:nvSpPr>
          <p:cNvPr id="84" name="Google Shape;84;p1"/>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dirty="0"/>
              <a:t>Destillateurin/Destillateur </a:t>
            </a:r>
            <a:endParaRPr dirty="0"/>
          </a:p>
        </p:txBody>
      </p:sp>
      <p:sp>
        <p:nvSpPr>
          <p:cNvPr id="85" name="Google Shape;85;p1"/>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a:t>Quelle: UBA 2021</a:t>
            </a:r>
            <a:endParaRPr/>
          </a:p>
        </p:txBody>
      </p:sp>
      <p:sp>
        <p:nvSpPr>
          <p:cNvPr id="86" name="Google Shape;86;p1"/>
          <p:cNvSpPr txBox="1">
            <a:spLocks noGrp="1"/>
          </p:cNvSpPr>
          <p:nvPr>
            <p:ph type="ftr" idx="11"/>
          </p:nvPr>
        </p:nvSpPr>
        <p:spPr>
          <a:xfrm>
            <a:off x="708400" y="6254500"/>
            <a:ext cx="26424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87" name="Google Shape;87;p1"/>
          <p:cNvSpPr/>
          <p:nvPr/>
        </p:nvSpPr>
        <p:spPr>
          <a:xfrm>
            <a:off x="181216" y="4945797"/>
            <a:ext cx="4030368" cy="756000"/>
          </a:xfrm>
          <a:prstGeom prst="rect">
            <a:avLst/>
          </a:prstGeom>
          <a:solidFill>
            <a:srgbClr val="7CB2E6"/>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r>
              <a:rPr lang="de-DE" sz="1800" b="1" i="0" u="none" strike="noStrike" cap="none">
                <a:solidFill>
                  <a:schemeClr val="lt1"/>
                </a:solidFill>
                <a:latin typeface="Calibri"/>
                <a:ea typeface="Calibri"/>
                <a:cs typeface="Calibri"/>
                <a:sym typeface="Calibri"/>
              </a:rPr>
              <a:t>Wohnen 2,1 t CO</a:t>
            </a:r>
            <a:r>
              <a:rPr lang="de-DE" sz="1800" b="1" i="0" u="none" strike="noStrike" cap="none" baseline="-25000">
                <a:solidFill>
                  <a:schemeClr val="lt1"/>
                </a:solidFill>
                <a:latin typeface="Calibri"/>
                <a:ea typeface="Calibri"/>
                <a:cs typeface="Calibri"/>
                <a:sym typeface="Calibri"/>
              </a:rPr>
              <a:t>2</a:t>
            </a:r>
            <a:r>
              <a:rPr lang="de-DE" sz="1800" b="1" i="0" u="none" strike="noStrike" cap="none">
                <a:solidFill>
                  <a:schemeClr val="lt1"/>
                </a:solidFill>
                <a:latin typeface="Calibri"/>
                <a:ea typeface="Calibri"/>
                <a:cs typeface="Calibri"/>
                <a:sym typeface="Calibri"/>
              </a:rPr>
              <a:t>-Äq</a:t>
            </a:r>
            <a:endParaRPr sz="1400" b="0" i="0" u="none" strike="noStrike" cap="none">
              <a:solidFill>
                <a:srgbClr val="000000"/>
              </a:solidFill>
              <a:latin typeface="Arial"/>
              <a:ea typeface="Arial"/>
              <a:cs typeface="Arial"/>
              <a:sym typeface="Arial"/>
            </a:endParaRPr>
          </a:p>
        </p:txBody>
      </p:sp>
      <p:sp>
        <p:nvSpPr>
          <p:cNvPr id="88" name="Google Shape;88;p1"/>
          <p:cNvSpPr/>
          <p:nvPr/>
        </p:nvSpPr>
        <p:spPr>
          <a:xfrm>
            <a:off x="181216" y="4693797"/>
            <a:ext cx="4030368" cy="252000"/>
          </a:xfrm>
          <a:prstGeom prst="rect">
            <a:avLst/>
          </a:prstGeom>
          <a:solidFill>
            <a:srgbClr val="FFFF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Strom 0,7 t CO</a:t>
            </a:r>
            <a:r>
              <a:rPr lang="de-DE" sz="1800" b="1" i="0" u="none" strike="noStrike" cap="none" baseline="-25000">
                <a:solidFill>
                  <a:schemeClr val="dk1"/>
                </a:solidFill>
                <a:latin typeface="Calibri"/>
                <a:ea typeface="Calibri"/>
                <a:cs typeface="Calibri"/>
                <a:sym typeface="Calibri"/>
              </a:rPr>
              <a:t>2</a:t>
            </a:r>
            <a:r>
              <a:rPr lang="de-DE" sz="1800" b="1" i="0" u="none" strike="noStrike" cap="none">
                <a:solidFill>
                  <a:schemeClr val="dk1"/>
                </a:solidFill>
                <a:latin typeface="Calibri"/>
                <a:ea typeface="Calibri"/>
                <a:cs typeface="Calibri"/>
                <a:sym typeface="Calibri"/>
              </a:rPr>
              <a:t>-Äq</a:t>
            </a:r>
            <a:endParaRPr sz="1400" b="0" i="0" u="none" strike="noStrike" cap="none">
              <a:solidFill>
                <a:srgbClr val="000000"/>
              </a:solidFill>
              <a:latin typeface="Arial"/>
              <a:ea typeface="Arial"/>
              <a:cs typeface="Arial"/>
              <a:sym typeface="Arial"/>
            </a:endParaRPr>
          </a:p>
        </p:txBody>
      </p:sp>
      <p:sp>
        <p:nvSpPr>
          <p:cNvPr id="89" name="Google Shape;89;p1"/>
          <p:cNvSpPr/>
          <p:nvPr/>
        </p:nvSpPr>
        <p:spPr>
          <a:xfrm>
            <a:off x="181216" y="3937797"/>
            <a:ext cx="4030368" cy="756000"/>
          </a:xfrm>
          <a:prstGeom prst="rect">
            <a:avLst/>
          </a:prstGeom>
          <a:solidFill>
            <a:srgbClr val="BFBFBF"/>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Mobilität 2,1 t CO</a:t>
            </a:r>
            <a:r>
              <a:rPr lang="de-DE" sz="1800" b="1" i="0" u="none" strike="noStrike" cap="none" baseline="-25000">
                <a:solidFill>
                  <a:schemeClr val="dk1"/>
                </a:solidFill>
                <a:latin typeface="Calibri"/>
                <a:ea typeface="Calibri"/>
                <a:cs typeface="Calibri"/>
                <a:sym typeface="Calibri"/>
              </a:rPr>
              <a:t>2</a:t>
            </a:r>
            <a:r>
              <a:rPr lang="de-DE" sz="1800" b="1" i="0" u="none" strike="noStrike" cap="none">
                <a:solidFill>
                  <a:schemeClr val="dk1"/>
                </a:solidFill>
                <a:latin typeface="Calibri"/>
                <a:ea typeface="Calibri"/>
                <a:cs typeface="Calibri"/>
                <a:sym typeface="Calibri"/>
              </a:rPr>
              <a:t>-Äq</a:t>
            </a:r>
            <a:endParaRPr sz="1400" b="0" i="0" u="none" strike="noStrike" cap="none">
              <a:solidFill>
                <a:srgbClr val="000000"/>
              </a:solidFill>
              <a:latin typeface="Arial"/>
              <a:ea typeface="Arial"/>
              <a:cs typeface="Arial"/>
              <a:sym typeface="Arial"/>
            </a:endParaRPr>
          </a:p>
        </p:txBody>
      </p:sp>
      <p:sp>
        <p:nvSpPr>
          <p:cNvPr id="90" name="Google Shape;90;p1"/>
          <p:cNvSpPr/>
          <p:nvPr/>
        </p:nvSpPr>
        <p:spPr>
          <a:xfrm>
            <a:off x="181216" y="3315574"/>
            <a:ext cx="4030368" cy="612000"/>
          </a:xfrm>
          <a:prstGeom prst="rect">
            <a:avLst/>
          </a:prstGeom>
          <a:solidFill>
            <a:srgbClr val="92D05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Ernährung 1,7 t CO</a:t>
            </a:r>
            <a:r>
              <a:rPr lang="de-DE" sz="1800" b="1" i="0" u="none" strike="noStrike" cap="none" baseline="-25000">
                <a:solidFill>
                  <a:schemeClr val="dk1"/>
                </a:solidFill>
                <a:latin typeface="Calibri"/>
                <a:ea typeface="Calibri"/>
                <a:cs typeface="Calibri"/>
                <a:sym typeface="Calibri"/>
              </a:rPr>
              <a:t>2</a:t>
            </a:r>
            <a:r>
              <a:rPr lang="de-DE" sz="1800" b="1" i="0" u="none" strike="noStrike" cap="none">
                <a:solidFill>
                  <a:schemeClr val="dk1"/>
                </a:solidFill>
                <a:latin typeface="Calibri"/>
                <a:ea typeface="Calibri"/>
                <a:cs typeface="Calibri"/>
                <a:sym typeface="Calibri"/>
              </a:rPr>
              <a:t>-Äq</a:t>
            </a:r>
            <a:endParaRPr sz="1400" b="0" i="0" u="none" strike="noStrike" cap="none">
              <a:solidFill>
                <a:srgbClr val="000000"/>
              </a:solidFill>
              <a:latin typeface="Arial"/>
              <a:ea typeface="Arial"/>
              <a:cs typeface="Arial"/>
              <a:sym typeface="Arial"/>
            </a:endParaRPr>
          </a:p>
        </p:txBody>
      </p:sp>
      <p:sp>
        <p:nvSpPr>
          <p:cNvPr id="91" name="Google Shape;91;p1"/>
          <p:cNvSpPr/>
          <p:nvPr/>
        </p:nvSpPr>
        <p:spPr>
          <a:xfrm>
            <a:off x="181216" y="1942463"/>
            <a:ext cx="4030368" cy="1368000"/>
          </a:xfrm>
          <a:prstGeom prst="rect">
            <a:avLst/>
          </a:prstGeom>
          <a:solidFill>
            <a:srgbClr val="FFC0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800"/>
              <a:buFont typeface="Arial"/>
              <a:buNone/>
            </a:pPr>
            <a:r>
              <a:rPr lang="de-DE" sz="1800" b="1" i="0" u="none" strike="noStrike" cap="none">
                <a:solidFill>
                  <a:schemeClr val="lt1"/>
                </a:solidFill>
                <a:latin typeface="Calibri"/>
                <a:ea typeface="Calibri"/>
                <a:cs typeface="Calibri"/>
                <a:sym typeface="Calibri"/>
              </a:rPr>
              <a:t>Sonstiger Konsum </a:t>
            </a:r>
            <a:br>
              <a:rPr lang="de-DE" sz="1800" b="1" i="0" u="none" strike="noStrike" cap="none">
                <a:solidFill>
                  <a:schemeClr val="lt1"/>
                </a:solidFill>
                <a:latin typeface="Calibri"/>
                <a:ea typeface="Calibri"/>
                <a:cs typeface="Calibri"/>
                <a:sym typeface="Calibri"/>
              </a:rPr>
            </a:br>
            <a:r>
              <a:rPr lang="de-DE" sz="1800" b="1" i="0" u="none" strike="noStrike" cap="none">
                <a:solidFill>
                  <a:schemeClr val="lt1"/>
                </a:solidFill>
                <a:latin typeface="Calibri"/>
                <a:ea typeface="Calibri"/>
                <a:cs typeface="Calibri"/>
                <a:sym typeface="Calibri"/>
              </a:rPr>
              <a:t>3,8 t CO</a:t>
            </a:r>
            <a:r>
              <a:rPr lang="de-DE" sz="1800" b="1" i="0" u="none" strike="noStrike" cap="none" baseline="-25000">
                <a:solidFill>
                  <a:schemeClr val="lt1"/>
                </a:solidFill>
                <a:latin typeface="Calibri"/>
                <a:ea typeface="Calibri"/>
                <a:cs typeface="Calibri"/>
                <a:sym typeface="Calibri"/>
              </a:rPr>
              <a:t>2</a:t>
            </a:r>
            <a:r>
              <a:rPr lang="de-DE" sz="1800" b="1" i="0" u="none" strike="noStrike" cap="none">
                <a:solidFill>
                  <a:schemeClr val="lt1"/>
                </a:solidFill>
                <a:latin typeface="Calibri"/>
                <a:ea typeface="Calibri"/>
                <a:cs typeface="Calibri"/>
                <a:sym typeface="Calibri"/>
              </a:rPr>
              <a:t>-Äq</a:t>
            </a:r>
            <a:endParaRPr sz="1400" b="0" i="0" u="none" strike="noStrike" cap="none">
              <a:solidFill>
                <a:srgbClr val="000000"/>
              </a:solidFill>
              <a:latin typeface="Arial"/>
              <a:ea typeface="Arial"/>
              <a:cs typeface="Arial"/>
              <a:sym typeface="Arial"/>
            </a:endParaRPr>
          </a:p>
        </p:txBody>
      </p:sp>
      <p:sp>
        <p:nvSpPr>
          <p:cNvPr id="92" name="Google Shape;92;p1"/>
          <p:cNvSpPr/>
          <p:nvPr/>
        </p:nvSpPr>
        <p:spPr>
          <a:xfrm>
            <a:off x="181216" y="1618463"/>
            <a:ext cx="4030368" cy="324000"/>
          </a:xfrm>
          <a:prstGeom prst="rect">
            <a:avLst/>
          </a:prstGeom>
          <a:solidFill>
            <a:srgbClr val="7030A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600"/>
              <a:buFont typeface="Arial"/>
              <a:buNone/>
            </a:pPr>
            <a:r>
              <a:rPr lang="de-DE" sz="1600" b="1" i="0" u="none" strike="noStrike" cap="none">
                <a:solidFill>
                  <a:schemeClr val="lt1"/>
                </a:solidFill>
                <a:latin typeface="Calibri"/>
                <a:ea typeface="Calibri"/>
                <a:cs typeface="Calibri"/>
                <a:sym typeface="Calibri"/>
              </a:rPr>
              <a:t>Öffentliche Infrastruktur 0,9 t CO</a:t>
            </a:r>
            <a:r>
              <a:rPr lang="de-DE" sz="1600" b="1" i="0" u="none" strike="noStrike" cap="none" baseline="-25000">
                <a:solidFill>
                  <a:schemeClr val="lt1"/>
                </a:solidFill>
                <a:latin typeface="Calibri"/>
                <a:ea typeface="Calibri"/>
                <a:cs typeface="Calibri"/>
                <a:sym typeface="Calibri"/>
              </a:rPr>
              <a:t>2</a:t>
            </a:r>
            <a:r>
              <a:rPr lang="de-DE" sz="1600" b="1" i="0" u="none" strike="noStrike" cap="none">
                <a:solidFill>
                  <a:schemeClr val="lt1"/>
                </a:solidFill>
                <a:latin typeface="Calibri"/>
                <a:ea typeface="Calibri"/>
                <a:cs typeface="Calibri"/>
                <a:sym typeface="Calibri"/>
              </a:rPr>
              <a:t>-e</a:t>
            </a:r>
            <a:endParaRPr sz="1400" b="0" i="0" u="none" strike="noStrike" cap="none">
              <a:solidFill>
                <a:srgbClr val="000000"/>
              </a:solidFill>
              <a:latin typeface="Arial"/>
              <a:ea typeface="Arial"/>
              <a:cs typeface="Arial"/>
              <a:sym typeface="Arial"/>
            </a:endParaRPr>
          </a:p>
        </p:txBody>
      </p:sp>
      <p:sp>
        <p:nvSpPr>
          <p:cNvPr id="93" name="Google Shape;93;p1"/>
          <p:cNvSpPr/>
          <p:nvPr/>
        </p:nvSpPr>
        <p:spPr>
          <a:xfrm>
            <a:off x="4207711" y="4953417"/>
            <a:ext cx="712470" cy="756000"/>
          </a:xfrm>
          <a:prstGeom prst="rect">
            <a:avLst/>
          </a:prstGeom>
          <a:solidFill>
            <a:srgbClr val="7CB2E6"/>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800" b="1" i="0" u="none" strike="noStrike" cap="none">
                <a:solidFill>
                  <a:schemeClr val="lt1"/>
                </a:solidFill>
                <a:latin typeface="Calibri"/>
                <a:ea typeface="Calibri"/>
                <a:cs typeface="Calibri"/>
                <a:sym typeface="Calibri"/>
              </a:rPr>
              <a:t>18 %</a:t>
            </a:r>
            <a:endParaRPr sz="1400" b="0" i="0" u="none" strike="noStrike" cap="none">
              <a:solidFill>
                <a:srgbClr val="000000"/>
              </a:solidFill>
              <a:latin typeface="Arial"/>
              <a:ea typeface="Arial"/>
              <a:cs typeface="Arial"/>
              <a:sym typeface="Arial"/>
            </a:endParaRPr>
          </a:p>
        </p:txBody>
      </p:sp>
      <p:sp>
        <p:nvSpPr>
          <p:cNvPr id="94" name="Google Shape;94;p1"/>
          <p:cNvSpPr/>
          <p:nvPr/>
        </p:nvSpPr>
        <p:spPr>
          <a:xfrm>
            <a:off x="4207711" y="4701417"/>
            <a:ext cx="712470" cy="252000"/>
          </a:xfrm>
          <a:prstGeom prst="rect">
            <a:avLst/>
          </a:prstGeom>
          <a:solidFill>
            <a:srgbClr val="FFFF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6 %</a:t>
            </a:r>
            <a:endParaRPr sz="1400" b="0" i="0" u="none" strike="noStrike" cap="none">
              <a:solidFill>
                <a:srgbClr val="000000"/>
              </a:solidFill>
              <a:latin typeface="Arial"/>
              <a:ea typeface="Arial"/>
              <a:cs typeface="Arial"/>
              <a:sym typeface="Arial"/>
            </a:endParaRPr>
          </a:p>
        </p:txBody>
      </p:sp>
      <p:sp>
        <p:nvSpPr>
          <p:cNvPr id="95" name="Google Shape;95;p1"/>
          <p:cNvSpPr/>
          <p:nvPr/>
        </p:nvSpPr>
        <p:spPr>
          <a:xfrm>
            <a:off x="4207711" y="3945417"/>
            <a:ext cx="712470" cy="756000"/>
          </a:xfrm>
          <a:prstGeom prst="rect">
            <a:avLst/>
          </a:prstGeom>
          <a:solidFill>
            <a:srgbClr val="BFBFBF"/>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19 %</a:t>
            </a:r>
            <a:endParaRPr sz="1400" b="0" i="0" u="none" strike="noStrike" cap="none">
              <a:solidFill>
                <a:srgbClr val="000000"/>
              </a:solidFill>
              <a:latin typeface="Arial"/>
              <a:ea typeface="Arial"/>
              <a:cs typeface="Arial"/>
              <a:sym typeface="Arial"/>
            </a:endParaRPr>
          </a:p>
        </p:txBody>
      </p:sp>
      <p:sp>
        <p:nvSpPr>
          <p:cNvPr id="96" name="Google Shape;96;p1"/>
          <p:cNvSpPr/>
          <p:nvPr/>
        </p:nvSpPr>
        <p:spPr>
          <a:xfrm>
            <a:off x="4207711" y="3323194"/>
            <a:ext cx="712470" cy="612000"/>
          </a:xfrm>
          <a:prstGeom prst="rect">
            <a:avLst/>
          </a:prstGeom>
          <a:solidFill>
            <a:srgbClr val="92D05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800" b="1" i="0" u="none" strike="noStrike" cap="none">
                <a:solidFill>
                  <a:schemeClr val="dk1"/>
                </a:solidFill>
                <a:latin typeface="Calibri"/>
                <a:ea typeface="Calibri"/>
                <a:cs typeface="Calibri"/>
                <a:sym typeface="Calibri"/>
              </a:rPr>
              <a:t>15 %</a:t>
            </a:r>
            <a:endParaRPr sz="1400" b="0" i="0" u="none" strike="noStrike" cap="none">
              <a:solidFill>
                <a:srgbClr val="000000"/>
              </a:solidFill>
              <a:latin typeface="Arial"/>
              <a:ea typeface="Arial"/>
              <a:cs typeface="Arial"/>
              <a:sym typeface="Arial"/>
            </a:endParaRPr>
          </a:p>
        </p:txBody>
      </p:sp>
      <p:sp>
        <p:nvSpPr>
          <p:cNvPr id="97" name="Google Shape;97;p1"/>
          <p:cNvSpPr/>
          <p:nvPr/>
        </p:nvSpPr>
        <p:spPr>
          <a:xfrm>
            <a:off x="4207711" y="1950083"/>
            <a:ext cx="712470" cy="1368000"/>
          </a:xfrm>
          <a:prstGeom prst="rect">
            <a:avLst/>
          </a:prstGeom>
          <a:solidFill>
            <a:srgbClr val="FFC00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de-DE" sz="1800" b="1" i="0" u="none" strike="noStrike" cap="none">
                <a:solidFill>
                  <a:schemeClr val="lt1"/>
                </a:solidFill>
                <a:latin typeface="Calibri"/>
                <a:ea typeface="Calibri"/>
                <a:cs typeface="Calibri"/>
                <a:sym typeface="Calibri"/>
              </a:rPr>
              <a:t>34 %</a:t>
            </a:r>
            <a:endParaRPr sz="1400" b="0" i="0" u="none" strike="noStrike" cap="none">
              <a:solidFill>
                <a:srgbClr val="000000"/>
              </a:solidFill>
              <a:latin typeface="Arial"/>
              <a:ea typeface="Arial"/>
              <a:cs typeface="Arial"/>
              <a:sym typeface="Arial"/>
            </a:endParaRPr>
          </a:p>
        </p:txBody>
      </p:sp>
      <p:sp>
        <p:nvSpPr>
          <p:cNvPr id="98" name="Google Shape;98;p1"/>
          <p:cNvSpPr/>
          <p:nvPr/>
        </p:nvSpPr>
        <p:spPr>
          <a:xfrm>
            <a:off x="4207711" y="1626083"/>
            <a:ext cx="712470" cy="324000"/>
          </a:xfrm>
          <a:prstGeom prst="rect">
            <a:avLst/>
          </a:prstGeom>
          <a:solidFill>
            <a:srgbClr val="7030A0"/>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de-DE" sz="1600" b="1" i="0" u="none" strike="noStrike" cap="none">
                <a:solidFill>
                  <a:schemeClr val="lt1"/>
                </a:solidFill>
                <a:latin typeface="Calibri"/>
                <a:ea typeface="Calibri"/>
                <a:cs typeface="Calibri"/>
                <a:sym typeface="Calibri"/>
              </a:rPr>
              <a:t>8 %</a:t>
            </a:r>
            <a:endParaRPr sz="1400" b="0" i="0" u="none" strike="noStrike" cap="none">
              <a:solidFill>
                <a:srgbClr val="000000"/>
              </a:solidFill>
              <a:latin typeface="Arial"/>
              <a:ea typeface="Arial"/>
              <a:cs typeface="Arial"/>
              <a:sym typeface="Arial"/>
            </a:endParaRPr>
          </a:p>
        </p:txBody>
      </p:sp>
      <p:pic>
        <p:nvPicPr>
          <p:cNvPr id="99" name="Google Shape;99;p1"/>
          <p:cNvPicPr preferRelativeResize="0"/>
          <p:nvPr/>
        </p:nvPicPr>
        <p:blipFill rotWithShape="1">
          <a:blip r:embed="rId3">
            <a:alphaModFix/>
          </a:blip>
          <a:srcRect/>
          <a:stretch/>
        </p:blipFill>
        <p:spPr>
          <a:xfrm>
            <a:off x="321015" y="3996613"/>
            <a:ext cx="613183" cy="613183"/>
          </a:xfrm>
          <a:prstGeom prst="rect">
            <a:avLst/>
          </a:prstGeom>
          <a:noFill/>
          <a:ln>
            <a:noFill/>
          </a:ln>
        </p:spPr>
      </p:pic>
      <p:pic>
        <p:nvPicPr>
          <p:cNvPr id="100" name="Google Shape;100;p1"/>
          <p:cNvPicPr preferRelativeResize="0"/>
          <p:nvPr/>
        </p:nvPicPr>
        <p:blipFill rotWithShape="1">
          <a:blip r:embed="rId4">
            <a:alphaModFix/>
          </a:blip>
          <a:srcRect/>
          <a:stretch/>
        </p:blipFill>
        <p:spPr>
          <a:xfrm>
            <a:off x="1216650" y="4015271"/>
            <a:ext cx="543287" cy="543287"/>
          </a:xfrm>
          <a:prstGeom prst="rect">
            <a:avLst/>
          </a:prstGeom>
          <a:noFill/>
          <a:ln>
            <a:noFill/>
          </a:ln>
        </p:spPr>
      </p:pic>
      <p:pic>
        <p:nvPicPr>
          <p:cNvPr id="101" name="Google Shape;101;p1"/>
          <p:cNvPicPr preferRelativeResize="0"/>
          <p:nvPr/>
        </p:nvPicPr>
        <p:blipFill rotWithShape="1">
          <a:blip r:embed="rId5">
            <a:alphaModFix/>
          </a:blip>
          <a:srcRect/>
          <a:stretch/>
        </p:blipFill>
        <p:spPr>
          <a:xfrm>
            <a:off x="321013" y="3397018"/>
            <a:ext cx="464352" cy="464352"/>
          </a:xfrm>
          <a:prstGeom prst="rect">
            <a:avLst/>
          </a:prstGeom>
          <a:noFill/>
          <a:ln>
            <a:noFill/>
          </a:ln>
        </p:spPr>
      </p:pic>
      <p:pic>
        <p:nvPicPr>
          <p:cNvPr id="102" name="Google Shape;102;p1"/>
          <p:cNvPicPr preferRelativeResize="0"/>
          <p:nvPr/>
        </p:nvPicPr>
        <p:blipFill rotWithShape="1">
          <a:blip r:embed="rId6">
            <a:alphaModFix/>
          </a:blip>
          <a:srcRect/>
          <a:stretch/>
        </p:blipFill>
        <p:spPr>
          <a:xfrm>
            <a:off x="1169004" y="2493841"/>
            <a:ext cx="638576" cy="638576"/>
          </a:xfrm>
          <a:prstGeom prst="rect">
            <a:avLst/>
          </a:prstGeom>
          <a:noFill/>
          <a:ln>
            <a:noFill/>
          </a:ln>
        </p:spPr>
      </p:pic>
      <p:pic>
        <p:nvPicPr>
          <p:cNvPr id="103" name="Google Shape;103;p1"/>
          <p:cNvPicPr preferRelativeResize="0"/>
          <p:nvPr/>
        </p:nvPicPr>
        <p:blipFill rotWithShape="1">
          <a:blip r:embed="rId7">
            <a:alphaModFix/>
          </a:blip>
          <a:srcRect/>
          <a:stretch/>
        </p:blipFill>
        <p:spPr>
          <a:xfrm>
            <a:off x="408678" y="2175906"/>
            <a:ext cx="532862" cy="532862"/>
          </a:xfrm>
          <a:prstGeom prst="rect">
            <a:avLst/>
          </a:prstGeom>
          <a:noFill/>
          <a:ln>
            <a:noFill/>
          </a:ln>
        </p:spPr>
      </p:pic>
      <p:pic>
        <p:nvPicPr>
          <p:cNvPr id="104" name="Google Shape;104;p1"/>
          <p:cNvPicPr preferRelativeResize="0"/>
          <p:nvPr/>
        </p:nvPicPr>
        <p:blipFill rotWithShape="1">
          <a:blip r:embed="rId8">
            <a:alphaModFix/>
          </a:blip>
          <a:srcRect/>
          <a:stretch/>
        </p:blipFill>
        <p:spPr>
          <a:xfrm>
            <a:off x="925164" y="3277677"/>
            <a:ext cx="706758" cy="706758"/>
          </a:xfrm>
          <a:prstGeom prst="rect">
            <a:avLst/>
          </a:prstGeom>
          <a:noFill/>
          <a:ln>
            <a:noFill/>
          </a:ln>
        </p:spPr>
      </p:pic>
      <p:pic>
        <p:nvPicPr>
          <p:cNvPr id="105" name="Google Shape;105;p1"/>
          <p:cNvPicPr preferRelativeResize="0"/>
          <p:nvPr/>
        </p:nvPicPr>
        <p:blipFill rotWithShape="1">
          <a:blip r:embed="rId9">
            <a:alphaModFix/>
          </a:blip>
          <a:srcRect/>
          <a:stretch/>
        </p:blipFill>
        <p:spPr>
          <a:xfrm>
            <a:off x="817021" y="4589393"/>
            <a:ext cx="460813" cy="460813"/>
          </a:xfrm>
          <a:prstGeom prst="rect">
            <a:avLst/>
          </a:prstGeom>
          <a:noFill/>
          <a:ln>
            <a:noFill/>
          </a:ln>
        </p:spPr>
      </p:pic>
      <p:pic>
        <p:nvPicPr>
          <p:cNvPr id="106" name="Google Shape;106;p1"/>
          <p:cNvPicPr preferRelativeResize="0"/>
          <p:nvPr/>
        </p:nvPicPr>
        <p:blipFill rotWithShape="1">
          <a:blip r:embed="rId10">
            <a:alphaModFix/>
          </a:blip>
          <a:srcRect/>
          <a:stretch/>
        </p:blipFill>
        <p:spPr>
          <a:xfrm>
            <a:off x="1291266" y="5064105"/>
            <a:ext cx="534624" cy="534624"/>
          </a:xfrm>
          <a:prstGeom prst="rect">
            <a:avLst/>
          </a:prstGeom>
          <a:noFill/>
          <a:ln>
            <a:noFill/>
          </a:ln>
        </p:spPr>
      </p:pic>
      <p:pic>
        <p:nvPicPr>
          <p:cNvPr id="107" name="Google Shape;107;p1"/>
          <p:cNvPicPr preferRelativeResize="0"/>
          <p:nvPr/>
        </p:nvPicPr>
        <p:blipFill rotWithShape="1">
          <a:blip r:embed="rId11">
            <a:alphaModFix/>
          </a:blip>
          <a:srcRect/>
          <a:stretch/>
        </p:blipFill>
        <p:spPr>
          <a:xfrm flipH="1">
            <a:off x="431187" y="1456513"/>
            <a:ext cx="512736" cy="512736"/>
          </a:xfrm>
          <a:prstGeom prst="rect">
            <a:avLst/>
          </a:prstGeom>
          <a:solidFill>
            <a:schemeClr val="lt1"/>
          </a:solidFill>
          <a:ln>
            <a:noFill/>
          </a:ln>
        </p:spPr>
      </p:pic>
      <p:sp>
        <p:nvSpPr>
          <p:cNvPr id="108" name="Google Shape;108;p1"/>
          <p:cNvSpPr/>
          <p:nvPr/>
        </p:nvSpPr>
        <p:spPr>
          <a:xfrm>
            <a:off x="5731442" y="1764858"/>
            <a:ext cx="6139543" cy="3328284"/>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457200" marR="0" lvl="0" indent="-457200" algn="l" rtl="0">
              <a:lnSpc>
                <a:spcPct val="100000"/>
              </a:lnSpc>
              <a:spcBef>
                <a:spcPts val="0"/>
              </a:spcBef>
              <a:spcAft>
                <a:spcPts val="0"/>
              </a:spcAft>
              <a:buClr>
                <a:srgbClr val="000000"/>
              </a:buClr>
              <a:buSzPts val="2400"/>
              <a:buFont typeface="Arial"/>
              <a:buAutoNum type="arabicPeriod"/>
            </a:pPr>
            <a:r>
              <a:rPr lang="de-DE" sz="2400" b="0" i="0" u="none" strike="noStrike" cap="none">
                <a:solidFill>
                  <a:srgbClr val="941651"/>
                </a:solidFill>
                <a:latin typeface="Arial"/>
                <a:ea typeface="Arial"/>
                <a:cs typeface="Arial"/>
                <a:sym typeface="Arial"/>
              </a:rPr>
              <a:t>In welchen Bereichen verursacht Ihr Betrieb Emissionen?</a:t>
            </a:r>
            <a:endParaRPr sz="1400" b="0" i="0" u="none" strike="noStrike" cap="none">
              <a:solidFill>
                <a:srgbClr val="000000"/>
              </a:solidFill>
              <a:latin typeface="Arial"/>
              <a:ea typeface="Arial"/>
              <a:cs typeface="Arial"/>
              <a:sym typeface="Arial"/>
            </a:endParaRPr>
          </a:p>
          <a:p>
            <a:pPr marL="457200" marR="0" lvl="0" indent="-457200" algn="l" rtl="0">
              <a:lnSpc>
                <a:spcPct val="100000"/>
              </a:lnSpc>
              <a:spcBef>
                <a:spcPts val="0"/>
              </a:spcBef>
              <a:spcAft>
                <a:spcPts val="0"/>
              </a:spcAft>
              <a:buClr>
                <a:srgbClr val="000000"/>
              </a:buClr>
              <a:buSzPts val="2400"/>
              <a:buFont typeface="Arial"/>
              <a:buAutoNum type="arabicPeriod"/>
            </a:pPr>
            <a:r>
              <a:rPr lang="de-DE" sz="2400" b="0" i="0" u="none" strike="noStrike" cap="none">
                <a:solidFill>
                  <a:srgbClr val="941651"/>
                </a:solidFill>
                <a:latin typeface="Arial"/>
                <a:ea typeface="Arial"/>
                <a:cs typeface="Arial"/>
                <a:sym typeface="Arial"/>
              </a:rPr>
              <a:t>Benennen Sie die Prozesse, von denen Sie glauben, dass sie viele Emissionen verursachen.</a:t>
            </a:r>
            <a:endParaRPr sz="2400" b="0" i="0" u="none" strike="noStrike" cap="none">
              <a:solidFill>
                <a:srgbClr val="000000"/>
              </a:solidFill>
              <a:latin typeface="Arial"/>
              <a:ea typeface="Arial"/>
              <a:cs typeface="Arial"/>
              <a:sym typeface="Arial"/>
            </a:endParaRPr>
          </a:p>
          <a:p>
            <a:pPr marL="457200" marR="0" lvl="0" indent="-457200" algn="l" rtl="0">
              <a:lnSpc>
                <a:spcPct val="100000"/>
              </a:lnSpc>
              <a:spcBef>
                <a:spcPts val="0"/>
              </a:spcBef>
              <a:spcAft>
                <a:spcPts val="0"/>
              </a:spcAft>
              <a:buClr>
                <a:srgbClr val="000000"/>
              </a:buClr>
              <a:buSzPts val="2400"/>
              <a:buFont typeface="Arial"/>
              <a:buAutoNum type="arabicPeriod"/>
            </a:pPr>
            <a:r>
              <a:rPr lang="de-DE" sz="2400" b="0" i="0" u="none" strike="noStrike" cap="none">
                <a:solidFill>
                  <a:srgbClr val="941651"/>
                </a:solidFill>
                <a:latin typeface="Arial"/>
                <a:ea typeface="Arial"/>
                <a:cs typeface="Arial"/>
                <a:sym typeface="Arial"/>
              </a:rPr>
              <a:t>Was unternehmen Sie in Ihrem Betrieb, um CO</a:t>
            </a:r>
            <a:r>
              <a:rPr lang="de-DE" sz="2400" b="0" i="0" u="none" strike="noStrike" cap="none" baseline="-25000">
                <a:solidFill>
                  <a:srgbClr val="941651"/>
                </a:solidFill>
                <a:latin typeface="Arial"/>
                <a:ea typeface="Arial"/>
                <a:cs typeface="Arial"/>
                <a:sym typeface="Arial"/>
              </a:rPr>
              <a:t>2</a:t>
            </a:r>
            <a:r>
              <a:rPr lang="de-DE" sz="2400" b="0" i="0" u="none" strike="noStrike" cap="none">
                <a:solidFill>
                  <a:srgbClr val="941651"/>
                </a:solidFill>
                <a:latin typeface="Arial"/>
                <a:ea typeface="Arial"/>
                <a:cs typeface="Arial"/>
                <a:sym typeface="Arial"/>
              </a:rPr>
              <a:t>-Emissionen zu verringern?</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3"/>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3</a:t>
            </a:fld>
            <a:endParaRPr/>
          </a:p>
        </p:txBody>
      </p:sp>
      <p:sp>
        <p:nvSpPr>
          <p:cNvPr id="115" name="Google Shape;115;p3"/>
          <p:cNvSpPr txBox="1">
            <a:spLocks noGrp="1"/>
          </p:cNvSpPr>
          <p:nvPr>
            <p:ph type="title"/>
          </p:nvPr>
        </p:nvSpPr>
        <p:spPr>
          <a:xfrm>
            <a:off x="360000" y="180000"/>
            <a:ext cx="8784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Nachhaltigkeit in der Brennerei:</a:t>
            </a:r>
            <a:br>
              <a:rPr lang="de-DE"/>
            </a:br>
            <a:r>
              <a:rPr lang="de-DE"/>
              <a:t>CO</a:t>
            </a:r>
            <a:r>
              <a:rPr lang="de-DE" baseline="-25000"/>
              <a:t>2</a:t>
            </a:r>
            <a:r>
              <a:rPr lang="de-DE"/>
              <a:t>-Fußabdruck von Einweg-Glasflaschen</a:t>
            </a:r>
            <a:endParaRPr/>
          </a:p>
        </p:txBody>
      </p:sp>
      <p:sp>
        <p:nvSpPr>
          <p:cNvPr id="116" name="Google Shape;116;p3"/>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dirty="0"/>
              <a:t>Destillateurin/Destillateur </a:t>
            </a:r>
            <a:endParaRPr dirty="0"/>
          </a:p>
        </p:txBody>
      </p:sp>
      <p:sp>
        <p:nvSpPr>
          <p:cNvPr id="117" name="Google Shape;117;p3"/>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a:t>Quelle: Ifeu 2012, Ponstein 2021</a:t>
            </a:r>
            <a:endParaRPr/>
          </a:p>
        </p:txBody>
      </p:sp>
      <p:sp>
        <p:nvSpPr>
          <p:cNvPr id="118" name="Google Shape;118;p3"/>
          <p:cNvSpPr txBox="1">
            <a:spLocks noGrp="1"/>
          </p:cNvSpPr>
          <p:nvPr>
            <p:ph type="ftr" idx="11"/>
          </p:nvPr>
        </p:nvSpPr>
        <p:spPr>
          <a:xfrm>
            <a:off x="708400" y="6254500"/>
            <a:ext cx="26424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119" name="Google Shape;119;p3"/>
          <p:cNvSpPr/>
          <p:nvPr/>
        </p:nvSpPr>
        <p:spPr>
          <a:xfrm>
            <a:off x="8732521" y="1569720"/>
            <a:ext cx="3147480" cy="443103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72000" tIns="0" rIns="72000" bIns="0"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de-DE" sz="1400" b="0" i="0" u="none" strike="noStrike" cap="none">
                <a:solidFill>
                  <a:srgbClr val="941651"/>
                </a:solidFill>
                <a:latin typeface="Arial"/>
                <a:ea typeface="Arial"/>
                <a:cs typeface="Arial"/>
                <a:sym typeface="Arial"/>
              </a:rPr>
              <a:t>Berechnen Sie die THG-Einsparung durch den Umstieg einer Brennerei auf Leichtglasflaschen:</a:t>
            </a:r>
            <a:endParaRPr/>
          </a:p>
          <a:p>
            <a:pPr marL="0" marR="0" lvl="0" indent="0" algn="l" rtl="0">
              <a:lnSpc>
                <a:spcPct val="100000"/>
              </a:lnSpc>
              <a:spcBef>
                <a:spcPts val="0"/>
              </a:spcBef>
              <a:spcAft>
                <a:spcPts val="0"/>
              </a:spcAft>
              <a:buClr>
                <a:srgbClr val="000000"/>
              </a:buClr>
              <a:buSzPts val="1600"/>
              <a:buFont typeface="Arial"/>
              <a:buNone/>
            </a:pPr>
            <a:endParaRPr sz="1400" b="0" i="0" u="none" strike="noStrike" cap="none">
              <a:solidFill>
                <a:srgbClr val="941651"/>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400" b="0" i="0" u="none" strike="noStrike" cap="none">
                <a:solidFill>
                  <a:srgbClr val="941651"/>
                </a:solidFill>
                <a:latin typeface="Arial"/>
                <a:ea typeface="Arial"/>
                <a:cs typeface="Arial"/>
                <a:sym typeface="Arial"/>
              </a:rPr>
              <a:t>Wie hoch ist das Gewicht der Glas-Verpackung?</a:t>
            </a:r>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400" b="0" i="0" u="none" strike="noStrike" cap="none">
                <a:solidFill>
                  <a:srgbClr val="941651"/>
                </a:solidFill>
                <a:latin typeface="Arial"/>
                <a:ea typeface="Arial"/>
                <a:cs typeface="Arial"/>
                <a:sym typeface="Arial"/>
              </a:rPr>
              <a:t>Wie hoch sind die Treibhausgasemissionen (THG) der Glas-Verpackungen?</a:t>
            </a:r>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400" b="0" i="0" u="none" strike="noStrike" cap="none">
                <a:solidFill>
                  <a:srgbClr val="941651"/>
                </a:solidFill>
                <a:latin typeface="Arial"/>
                <a:ea typeface="Arial"/>
                <a:cs typeface="Arial"/>
                <a:sym typeface="Arial"/>
              </a:rPr>
              <a:t>Welche Glasflaschen kommen in ihrem Betrieb zum Einsatz? Bestimmen Sie deren THG?</a:t>
            </a:r>
            <a:endParaRPr sz="1400" b="0" i="0" u="none" strike="noStrike" cap="none">
              <a:solidFill>
                <a:srgbClr val="941651"/>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400" b="0" i="0" u="none" strike="noStrike" cap="none">
                <a:solidFill>
                  <a:srgbClr val="941651"/>
                </a:solidFill>
                <a:latin typeface="Arial"/>
                <a:ea typeface="Arial"/>
                <a:cs typeface="Arial"/>
                <a:sym typeface="Arial"/>
              </a:rPr>
              <a:t>Wie viele THG ließen sich einsparen durch einen Umstieg auf Leichtglasflaschen?</a:t>
            </a:r>
            <a:endParaRPr/>
          </a:p>
        </p:txBody>
      </p:sp>
      <p:graphicFrame>
        <p:nvGraphicFramePr>
          <p:cNvPr id="120" name="Google Shape;120;p3"/>
          <p:cNvGraphicFramePr/>
          <p:nvPr>
            <p:extLst>
              <p:ext uri="{D42A27DB-BD31-4B8C-83A1-F6EECF244321}">
                <p14:modId xmlns:p14="http://schemas.microsoft.com/office/powerpoint/2010/main" val="3984161068"/>
              </p:ext>
            </p:extLst>
          </p:nvPr>
        </p:nvGraphicFramePr>
        <p:xfrm>
          <a:off x="224465" y="1680038"/>
          <a:ext cx="8215375" cy="3424010"/>
        </p:xfrm>
        <a:graphic>
          <a:graphicData uri="http://schemas.openxmlformats.org/drawingml/2006/table">
            <a:tbl>
              <a:tblPr firstRow="1" bandRow="1">
                <a:noFill/>
                <a:tableStyleId>{D5EF15D4-6F22-42D0-92A8-892442F6C735}</a:tableStyleId>
              </a:tblPr>
              <a:tblGrid>
                <a:gridCol w="1565225">
                  <a:extLst>
                    <a:ext uri="{9D8B030D-6E8A-4147-A177-3AD203B41FA5}">
                      <a16:colId xmlns:a16="http://schemas.microsoft.com/office/drawing/2014/main" xmlns="" val="20000"/>
                    </a:ext>
                  </a:extLst>
                </a:gridCol>
                <a:gridCol w="782025">
                  <a:extLst>
                    <a:ext uri="{9D8B030D-6E8A-4147-A177-3AD203B41FA5}">
                      <a16:colId xmlns:a16="http://schemas.microsoft.com/office/drawing/2014/main" xmlns="" val="20001"/>
                    </a:ext>
                  </a:extLst>
                </a:gridCol>
                <a:gridCol w="1173625">
                  <a:extLst>
                    <a:ext uri="{9D8B030D-6E8A-4147-A177-3AD203B41FA5}">
                      <a16:colId xmlns:a16="http://schemas.microsoft.com/office/drawing/2014/main" xmlns="" val="20002"/>
                    </a:ext>
                  </a:extLst>
                </a:gridCol>
                <a:gridCol w="1173625">
                  <a:extLst>
                    <a:ext uri="{9D8B030D-6E8A-4147-A177-3AD203B41FA5}">
                      <a16:colId xmlns:a16="http://schemas.microsoft.com/office/drawing/2014/main" xmlns="" val="20003"/>
                    </a:ext>
                  </a:extLst>
                </a:gridCol>
                <a:gridCol w="1173625">
                  <a:extLst>
                    <a:ext uri="{9D8B030D-6E8A-4147-A177-3AD203B41FA5}">
                      <a16:colId xmlns:a16="http://schemas.microsoft.com/office/drawing/2014/main" xmlns="" val="20004"/>
                    </a:ext>
                  </a:extLst>
                </a:gridCol>
                <a:gridCol w="1173625">
                  <a:extLst>
                    <a:ext uri="{9D8B030D-6E8A-4147-A177-3AD203B41FA5}">
                      <a16:colId xmlns:a16="http://schemas.microsoft.com/office/drawing/2014/main" xmlns="" val="20005"/>
                    </a:ext>
                  </a:extLst>
                </a:gridCol>
                <a:gridCol w="1173625">
                  <a:extLst>
                    <a:ext uri="{9D8B030D-6E8A-4147-A177-3AD203B41FA5}">
                      <a16:colId xmlns:a16="http://schemas.microsoft.com/office/drawing/2014/main" xmlns="" val="20006"/>
                    </a:ext>
                  </a:extLst>
                </a:gridCol>
              </a:tblGrid>
              <a:tr h="370850">
                <a:tc>
                  <a:txBody>
                    <a:bodyPr/>
                    <a:lstStyle/>
                    <a:p>
                      <a:pPr marL="0" marR="0" lvl="0" indent="0" algn="l" rtl="0">
                        <a:lnSpc>
                          <a:spcPct val="100000"/>
                        </a:lnSpc>
                        <a:spcBef>
                          <a:spcPts val="0"/>
                        </a:spcBef>
                        <a:spcAft>
                          <a:spcPts val="0"/>
                        </a:spcAft>
                        <a:buNone/>
                      </a:pPr>
                      <a:endParaRPr sz="1400" u="none" strike="noStrike" cap="none"/>
                    </a:p>
                  </a:txBody>
                  <a:tcPr marL="91450" marR="91450" marT="45725" marB="45725"/>
                </a:tc>
                <a:tc gridSpan="3">
                  <a:txBody>
                    <a:bodyPr/>
                    <a:lstStyle/>
                    <a:p>
                      <a:pPr marL="0" marR="0" lvl="0" indent="0" algn="l" rtl="0">
                        <a:lnSpc>
                          <a:spcPct val="100000"/>
                        </a:lnSpc>
                        <a:spcBef>
                          <a:spcPts val="0"/>
                        </a:spcBef>
                        <a:spcAft>
                          <a:spcPts val="0"/>
                        </a:spcAft>
                        <a:buNone/>
                      </a:pPr>
                      <a:r>
                        <a:rPr lang="de-DE" sz="1400" u="none" strike="noStrike" cap="none"/>
                        <a:t>Gewicht Glas-Verpackung</a:t>
                      </a:r>
                      <a:endParaRPr/>
                    </a:p>
                  </a:txBody>
                  <a:tcPr marL="91450" marR="91450" marT="45725" marB="45725"/>
                </a:tc>
                <a:tc hMerge="1">
                  <a:txBody>
                    <a:bodyPr/>
                    <a:lstStyle/>
                    <a:p>
                      <a:endParaRPr lang="de-DE"/>
                    </a:p>
                  </a:txBody>
                  <a:tcPr/>
                </a:tc>
                <a:tc hMerge="1">
                  <a:txBody>
                    <a:bodyPr/>
                    <a:lstStyle/>
                    <a:p>
                      <a:endParaRPr lang="de-DE"/>
                    </a:p>
                  </a:txBody>
                  <a:tcPr/>
                </a:tc>
                <a:tc gridSpan="3">
                  <a:txBody>
                    <a:bodyPr/>
                    <a:lstStyle/>
                    <a:p>
                      <a:pPr marL="0" marR="0" lvl="0" indent="0" algn="r" rtl="0">
                        <a:lnSpc>
                          <a:spcPct val="100000"/>
                        </a:lnSpc>
                        <a:spcBef>
                          <a:spcPts val="0"/>
                        </a:spcBef>
                        <a:spcAft>
                          <a:spcPts val="0"/>
                        </a:spcAft>
                        <a:buNone/>
                      </a:pPr>
                      <a:r>
                        <a:rPr lang="de-DE" sz="1400" u="none" strike="noStrike" cap="none"/>
                        <a:t>THG </a:t>
                      </a:r>
                      <a:r>
                        <a:rPr lang="de-DE" sz="1400" b="0" i="0" u="none" strike="noStrike" cap="none">
                          <a:solidFill>
                            <a:srgbClr val="000000"/>
                          </a:solidFill>
                          <a:latin typeface="Calibri"/>
                          <a:ea typeface="Calibri"/>
                          <a:cs typeface="Calibri"/>
                          <a:sym typeface="Calibri"/>
                        </a:rPr>
                        <a:t>(1 kg Hohlglas ≙ 0,75 kg CO</a:t>
                      </a:r>
                      <a:r>
                        <a:rPr lang="de-DE" sz="1400" b="0" i="0" u="none" strike="noStrike" cap="none" baseline="-25000">
                          <a:solidFill>
                            <a:srgbClr val="000000"/>
                          </a:solidFill>
                          <a:latin typeface="Calibri"/>
                          <a:ea typeface="Calibri"/>
                          <a:cs typeface="Calibri"/>
                          <a:sym typeface="Calibri"/>
                        </a:rPr>
                        <a:t>2</a:t>
                      </a:r>
                      <a:r>
                        <a:rPr lang="de-DE" sz="1400" b="0" i="0" u="none" strike="noStrike" cap="none">
                          <a:solidFill>
                            <a:srgbClr val="000000"/>
                          </a:solidFill>
                          <a:latin typeface="Calibri"/>
                          <a:ea typeface="Calibri"/>
                          <a:cs typeface="Calibri"/>
                          <a:sym typeface="Calibri"/>
                        </a:rPr>
                        <a:t>-Äq*)</a:t>
                      </a:r>
                      <a:endParaRPr sz="1400" u="none" strike="noStrike" cap="none"/>
                    </a:p>
                  </a:txBody>
                  <a:tcPr marL="91450" marR="91450" marT="45725" marB="45725"/>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xmlns="" val="10000"/>
                  </a:ext>
                </a:extLst>
              </a:tr>
              <a:tr h="370850">
                <a:tc>
                  <a:txBody>
                    <a:bodyPr/>
                    <a:lstStyle/>
                    <a:p>
                      <a:pPr marL="0" marR="0" lvl="0" indent="0" algn="l" rtl="0">
                        <a:lnSpc>
                          <a:spcPct val="100000"/>
                        </a:lnSpc>
                        <a:spcBef>
                          <a:spcPts val="0"/>
                        </a:spcBef>
                        <a:spcAft>
                          <a:spcPts val="0"/>
                        </a:spcAft>
                        <a:buNone/>
                      </a:pPr>
                      <a:r>
                        <a:rPr lang="de-DE" sz="1200" b="1" u="none" strike="noStrike" cap="none"/>
                        <a:t>Glasflasche in l</a:t>
                      </a:r>
                      <a:endParaRPr/>
                    </a:p>
                  </a:txBody>
                  <a:tcPr marL="91450" marR="91450" marT="45725" marB="45725"/>
                </a:tc>
                <a:tc>
                  <a:txBody>
                    <a:bodyPr/>
                    <a:lstStyle/>
                    <a:p>
                      <a:pPr marL="0" marR="0" lvl="0" indent="0" algn="l" rtl="0">
                        <a:lnSpc>
                          <a:spcPct val="100000"/>
                        </a:lnSpc>
                        <a:spcBef>
                          <a:spcPts val="0"/>
                        </a:spcBef>
                        <a:spcAft>
                          <a:spcPts val="0"/>
                        </a:spcAft>
                        <a:buNone/>
                      </a:pPr>
                      <a:r>
                        <a:rPr lang="de-DE" sz="1200" b="1" u="none" strike="noStrike" cap="none"/>
                        <a:t>Gewicht Flasche</a:t>
                      </a:r>
                      <a:endParaRPr/>
                    </a:p>
                  </a:txBody>
                  <a:tcPr marL="91450" marR="91450" marT="45725" marB="45725"/>
                </a:tc>
                <a:tc>
                  <a:txBody>
                    <a:bodyPr/>
                    <a:lstStyle/>
                    <a:p>
                      <a:pPr marL="0" marR="0" lvl="0" indent="0" algn="l" rtl="0">
                        <a:lnSpc>
                          <a:spcPct val="100000"/>
                        </a:lnSpc>
                        <a:spcBef>
                          <a:spcPts val="0"/>
                        </a:spcBef>
                        <a:spcAft>
                          <a:spcPts val="0"/>
                        </a:spcAft>
                        <a:buNone/>
                      </a:pPr>
                      <a:r>
                        <a:rPr lang="de-DE" sz="1200" b="1" u="none" strike="noStrike" cap="none"/>
                        <a:t>Anzahl</a:t>
                      </a:r>
                      <a:endParaRPr/>
                    </a:p>
                  </a:txBody>
                  <a:tcPr marL="91450" marR="91450" marT="45725" marB="45725"/>
                </a:tc>
                <a:tc>
                  <a:txBody>
                    <a:bodyPr/>
                    <a:lstStyle/>
                    <a:p>
                      <a:pPr marL="0" marR="0" lvl="0" indent="0" algn="l" rtl="0">
                        <a:lnSpc>
                          <a:spcPct val="100000"/>
                        </a:lnSpc>
                        <a:spcBef>
                          <a:spcPts val="0"/>
                        </a:spcBef>
                        <a:spcAft>
                          <a:spcPts val="0"/>
                        </a:spcAft>
                        <a:buNone/>
                      </a:pPr>
                      <a:r>
                        <a:rPr lang="de-DE" sz="1200" b="1" u="none" strike="noStrike" cap="none"/>
                        <a:t>Gewicht in t</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200"/>
                        <a:buFont typeface="Arial"/>
                        <a:buNone/>
                      </a:pPr>
                      <a:r>
                        <a:rPr lang="de-DE" sz="1200" b="1" i="0" u="none" strike="noStrike" cap="none">
                          <a:solidFill>
                            <a:srgbClr val="000000"/>
                          </a:solidFill>
                          <a:latin typeface="Calibri"/>
                          <a:ea typeface="Calibri"/>
                          <a:cs typeface="Calibri"/>
                          <a:sym typeface="Calibri"/>
                        </a:rPr>
                        <a:t>THG</a:t>
                      </a:r>
                      <a:r>
                        <a:rPr lang="de-DE" sz="1200" b="0" i="0" u="none" strike="noStrike" cap="none">
                          <a:solidFill>
                            <a:srgbClr val="000000"/>
                          </a:solidFill>
                          <a:latin typeface="Calibri"/>
                          <a:ea typeface="Calibri"/>
                          <a:cs typeface="Calibri"/>
                          <a:sym typeface="Calibri"/>
                        </a:rPr>
                        <a:t> in kg pro Flasche</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200"/>
                        <a:buFont typeface="Arial"/>
                        <a:buNone/>
                      </a:pPr>
                      <a:r>
                        <a:rPr lang="de-DE" sz="1200" b="1" i="0" u="none" strike="noStrike" cap="none">
                          <a:solidFill>
                            <a:srgbClr val="000000"/>
                          </a:solidFill>
                          <a:latin typeface="Calibri"/>
                          <a:ea typeface="Calibri"/>
                          <a:cs typeface="Calibri"/>
                          <a:sym typeface="Calibri"/>
                        </a:rPr>
                        <a:t>Gesamt-THG</a:t>
                      </a:r>
                      <a:r>
                        <a:rPr lang="de-DE" sz="1200" b="0" i="0" u="none" strike="noStrike" cap="none">
                          <a:solidFill>
                            <a:srgbClr val="000000"/>
                          </a:solidFill>
                          <a:latin typeface="Calibri"/>
                          <a:ea typeface="Calibri"/>
                          <a:cs typeface="Calibri"/>
                          <a:sym typeface="Calibri"/>
                        </a:rPr>
                        <a:t> in t</a:t>
                      </a:r>
                      <a:endParaRPr/>
                    </a:p>
                  </a:txBody>
                  <a:tcPr marL="91450" marR="91450" marT="45725" marB="45725"/>
                </a:tc>
                <a:extLst>
                  <a:ext uri="{0D108BD9-81ED-4DB2-BD59-A6C34878D82A}">
                    <a16:rowId xmlns:a16="http://schemas.microsoft.com/office/drawing/2014/main" xmlns="" val="10001"/>
                  </a:ext>
                </a:extLst>
              </a:tr>
              <a:tr h="370850">
                <a:tc>
                  <a:txBody>
                    <a:bodyPr/>
                    <a:lstStyle/>
                    <a:p>
                      <a:pPr marL="0" marR="0" lvl="0" indent="0" algn="l" rtl="0">
                        <a:lnSpc>
                          <a:spcPct val="100000"/>
                        </a:lnSpc>
                        <a:spcBef>
                          <a:spcPts val="0"/>
                        </a:spcBef>
                        <a:spcAft>
                          <a:spcPts val="0"/>
                        </a:spcAft>
                        <a:buNone/>
                      </a:pPr>
                      <a:r>
                        <a:rPr lang="de-DE" sz="1200" b="1" i="0" u="none" strike="noStrike" cap="none" dirty="0">
                          <a:solidFill>
                            <a:srgbClr val="000000"/>
                          </a:solidFill>
                          <a:latin typeface="Calibri"/>
                          <a:ea typeface="Calibri"/>
                          <a:cs typeface="Calibri"/>
                          <a:sym typeface="Calibri"/>
                        </a:rPr>
                        <a:t>0,7</a:t>
                      </a:r>
                      <a:endParaRPr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650  g</a:t>
                      </a:r>
                      <a:endParaRPr sz="1600" b="0" i="0" u="none" strike="noStrike" cap="none" dirty="0">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10.000</a:t>
                      </a:r>
                      <a:endParaRPr sz="1800"/>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xmlns="" val="10002"/>
                  </a:ext>
                </a:extLst>
              </a:tr>
              <a:tr h="370850">
                <a:tc>
                  <a:txBody>
                    <a:bodyPr/>
                    <a:lstStyle/>
                    <a:p>
                      <a:pPr marL="0" marR="0" lvl="0" indent="0" algn="l" rtl="0">
                        <a:lnSpc>
                          <a:spcPct val="100000"/>
                        </a:lnSpc>
                        <a:spcBef>
                          <a:spcPts val="0"/>
                        </a:spcBef>
                        <a:spcAft>
                          <a:spcPts val="0"/>
                        </a:spcAft>
                        <a:buNone/>
                      </a:pPr>
                      <a:r>
                        <a:rPr lang="de-DE" sz="1200" b="1" i="0" u="none" strike="noStrike" cap="none">
                          <a:solidFill>
                            <a:srgbClr val="000000"/>
                          </a:solidFill>
                          <a:latin typeface="Calibri"/>
                          <a:ea typeface="Calibri"/>
                          <a:cs typeface="Calibri"/>
                          <a:sym typeface="Calibri"/>
                        </a:rPr>
                        <a:t>1</a:t>
                      </a:r>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650 g</a:t>
                      </a:r>
                      <a:endParaRPr sz="1600" b="0" i="0" u="none" strike="noStrike" cap="none" dirty="0">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5.000</a:t>
                      </a:r>
                      <a:endParaRPr sz="1800" dirty="0"/>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xmlns="" val="10003"/>
                  </a:ext>
                </a:extLst>
              </a:tr>
              <a:tr h="370850">
                <a:tc>
                  <a:txBody>
                    <a:bodyPr/>
                    <a:lstStyle/>
                    <a:p>
                      <a:pPr marL="0" marR="0" lvl="0" indent="0" algn="l" rtl="0">
                        <a:lnSpc>
                          <a:spcPct val="100000"/>
                        </a:lnSpc>
                        <a:spcBef>
                          <a:spcPts val="0"/>
                        </a:spcBef>
                        <a:spcAft>
                          <a:spcPts val="0"/>
                        </a:spcAft>
                        <a:buNone/>
                      </a:pPr>
                      <a:r>
                        <a:rPr lang="de-DE" sz="1200" b="1" i="0" u="none" strike="noStrike" cap="none">
                          <a:solidFill>
                            <a:srgbClr val="000000"/>
                          </a:solidFill>
                          <a:latin typeface="Calibri"/>
                          <a:ea typeface="Calibri"/>
                          <a:cs typeface="Calibri"/>
                          <a:sym typeface="Calibri"/>
                        </a:rPr>
                        <a:t>0,7 l (Leichtflasche)</a:t>
                      </a:r>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400  g</a:t>
                      </a:r>
                      <a:endParaRPr sz="16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Clr>
                          <a:srgbClr val="000000"/>
                        </a:buClr>
                        <a:buSzPts val="1200"/>
                        <a:buFont typeface="Arial"/>
                        <a:buNone/>
                      </a:pPr>
                      <a:r>
                        <a:rPr lang="de-DE" sz="1600" b="0" i="0" u="none" strike="noStrike" cap="none" dirty="0">
                          <a:solidFill>
                            <a:srgbClr val="000000"/>
                          </a:solidFill>
                          <a:latin typeface="Calibri"/>
                          <a:ea typeface="Calibri"/>
                          <a:cs typeface="Calibri"/>
                          <a:sym typeface="Calibri"/>
                        </a:rPr>
                        <a:t>10.000</a:t>
                      </a:r>
                      <a:endParaRPr sz="1800" dirty="0"/>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xmlns="" val="10004"/>
                  </a:ext>
                </a:extLst>
              </a:tr>
              <a:tr h="370850">
                <a:tc>
                  <a:txBody>
                    <a:bodyPr/>
                    <a:lstStyle/>
                    <a:p>
                      <a:pPr marL="0" marR="0" lvl="0" indent="0" algn="l" rtl="0">
                        <a:lnSpc>
                          <a:spcPct val="100000"/>
                        </a:lnSpc>
                        <a:spcBef>
                          <a:spcPts val="0"/>
                        </a:spcBef>
                        <a:spcAft>
                          <a:spcPts val="0"/>
                        </a:spcAft>
                        <a:buNone/>
                      </a:pPr>
                      <a:r>
                        <a:rPr lang="de-DE" sz="1200" b="1" i="0" u="none" strike="noStrike" cap="none">
                          <a:solidFill>
                            <a:srgbClr val="000000"/>
                          </a:solidFill>
                          <a:latin typeface="Calibri"/>
                          <a:ea typeface="Calibri"/>
                          <a:cs typeface="Calibri"/>
                          <a:sym typeface="Calibri"/>
                        </a:rPr>
                        <a:t>1 l (Leichtflasche)</a:t>
                      </a:r>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500  g</a:t>
                      </a:r>
                      <a:endParaRPr sz="16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5.000</a:t>
                      </a:r>
                      <a:endParaRPr sz="1800" dirty="0"/>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xmlns="" val="10005"/>
                  </a:ext>
                </a:extLst>
              </a:tr>
              <a:tr h="370850">
                <a:tc>
                  <a:txBody>
                    <a:bodyPr/>
                    <a:lstStyle/>
                    <a:p>
                      <a:pPr marL="0" marR="0" lvl="0" indent="0" algn="l" rtl="0">
                        <a:lnSpc>
                          <a:spcPct val="100000"/>
                        </a:lnSpc>
                        <a:spcBef>
                          <a:spcPts val="0"/>
                        </a:spcBef>
                        <a:spcAft>
                          <a:spcPts val="0"/>
                        </a:spcAft>
                        <a:buNone/>
                      </a:pPr>
                      <a:endParaRPr sz="1200" b="1"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None/>
                      </a:pPr>
                      <a:endParaRPr sz="16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600" b="0" i="0" u="none" strike="noStrike" cap="none" dirty="0">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l"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r" rtl="0">
                        <a:lnSpc>
                          <a:spcPct val="100000"/>
                        </a:lnSpc>
                        <a:spcBef>
                          <a:spcPts val="0"/>
                        </a:spcBef>
                        <a:spcAft>
                          <a:spcPts val="0"/>
                        </a:spcAft>
                        <a:buNone/>
                      </a:pPr>
                      <a:endParaRPr sz="1200" b="0" i="0" u="none" strike="noStrike" cap="none">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xmlns="" val="10006"/>
                  </a:ext>
                </a:extLst>
              </a:tr>
              <a:tr h="370850">
                <a:tc gridSpan="3">
                  <a:txBody>
                    <a:bodyPr/>
                    <a:lstStyle/>
                    <a:p>
                      <a:pPr marL="0" marR="0" lvl="0" indent="0" algn="r" rtl="0">
                        <a:lnSpc>
                          <a:spcPct val="100000"/>
                        </a:lnSpc>
                        <a:spcBef>
                          <a:spcPts val="0"/>
                        </a:spcBef>
                        <a:spcAft>
                          <a:spcPts val="0"/>
                        </a:spcAft>
                        <a:buClr>
                          <a:srgbClr val="000000"/>
                        </a:buClr>
                        <a:buSzPts val="1200"/>
                        <a:buFont typeface="Arial"/>
                        <a:buNone/>
                      </a:pPr>
                      <a:r>
                        <a:rPr lang="de-DE" sz="1200" b="1" u="none" strike="noStrike" cap="none"/>
                        <a:t>Gesamteinsparung Glas durch Leichtflaschen</a:t>
                      </a:r>
                      <a:endParaRPr/>
                    </a:p>
                  </a:txBody>
                  <a:tcPr marL="91450" marR="91450" marT="45725" marB="45725"/>
                </a:tc>
                <a:tc hMerge="1">
                  <a:txBody>
                    <a:bodyPr/>
                    <a:lstStyle/>
                    <a:p>
                      <a:endParaRPr lang="de-DE"/>
                    </a:p>
                  </a:txBody>
                  <a:tcPr/>
                </a:tc>
                <a:tc hMerge="1">
                  <a:txBody>
                    <a:bodyPr/>
                    <a:lstStyle/>
                    <a:p>
                      <a:endParaRPr lang="de-DE"/>
                    </a:p>
                  </a:txBody>
                  <a:tcPr/>
                </a:tc>
                <a:tc>
                  <a:txBody>
                    <a:bodyPr/>
                    <a:lstStyle/>
                    <a:p>
                      <a:pPr marL="0" marR="0" lvl="0" indent="0" algn="r" rtl="0">
                        <a:lnSpc>
                          <a:spcPct val="100000"/>
                        </a:lnSpc>
                        <a:spcBef>
                          <a:spcPts val="0"/>
                        </a:spcBef>
                        <a:spcAft>
                          <a:spcPts val="0"/>
                        </a:spcAft>
                        <a:buClr>
                          <a:srgbClr val="000000"/>
                        </a:buClr>
                        <a:buSzPts val="1200"/>
                        <a:buFont typeface="Arial"/>
                        <a:buNone/>
                      </a:pPr>
                      <a:endParaRPr sz="1200" b="1" u="none" strike="noStrike" cap="none"/>
                    </a:p>
                  </a:txBody>
                  <a:tcPr marL="91450" marR="91450" marT="45725" marB="45725"/>
                </a:tc>
                <a:tc>
                  <a:txBody>
                    <a:bodyPr/>
                    <a:lstStyle/>
                    <a:p>
                      <a:pPr marL="0" marR="0" lvl="0" indent="0" algn="r" rtl="0">
                        <a:lnSpc>
                          <a:spcPct val="100000"/>
                        </a:lnSpc>
                        <a:spcBef>
                          <a:spcPts val="0"/>
                        </a:spcBef>
                        <a:spcAft>
                          <a:spcPts val="0"/>
                        </a:spcAft>
                        <a:buClr>
                          <a:srgbClr val="000000"/>
                        </a:buClr>
                        <a:buSzPts val="1200"/>
                        <a:buFont typeface="Arial"/>
                        <a:buNone/>
                      </a:pPr>
                      <a:endParaRPr sz="1200" b="1" u="none" strike="noStrike" cap="none"/>
                    </a:p>
                  </a:txBody>
                  <a:tcPr marL="91450" marR="91450" marT="45725" marB="45725"/>
                </a:tc>
                <a:tc>
                  <a:txBody>
                    <a:bodyPr/>
                    <a:lstStyle/>
                    <a:p>
                      <a:pPr marL="0" marR="0" lvl="0" indent="0" algn="r" rtl="0">
                        <a:lnSpc>
                          <a:spcPct val="100000"/>
                        </a:lnSpc>
                        <a:spcBef>
                          <a:spcPts val="0"/>
                        </a:spcBef>
                        <a:spcAft>
                          <a:spcPts val="0"/>
                        </a:spcAft>
                        <a:buClr>
                          <a:srgbClr val="000000"/>
                        </a:buClr>
                        <a:buSzPts val="1200"/>
                        <a:buFont typeface="Arial"/>
                        <a:buNone/>
                      </a:pPr>
                      <a:endParaRPr sz="1200" b="1" u="none" strike="noStrike" cap="none"/>
                    </a:p>
                  </a:txBody>
                  <a:tcPr marL="91450" marR="91450" marT="45725" marB="45725"/>
                </a:tc>
                <a:tc>
                  <a:txBody>
                    <a:bodyPr/>
                    <a:lstStyle/>
                    <a:p>
                      <a:pPr marL="0" marR="0" lvl="0" indent="0" algn="r" rtl="0">
                        <a:lnSpc>
                          <a:spcPct val="100000"/>
                        </a:lnSpc>
                        <a:spcBef>
                          <a:spcPts val="0"/>
                        </a:spcBef>
                        <a:spcAft>
                          <a:spcPts val="0"/>
                        </a:spcAft>
                        <a:buNone/>
                      </a:pPr>
                      <a:endParaRPr sz="1200" u="none" strike="noStrike" cap="none"/>
                    </a:p>
                  </a:txBody>
                  <a:tcPr marL="91450" marR="91450" marT="45725" marB="45725"/>
                </a:tc>
                <a:extLst>
                  <a:ext uri="{0D108BD9-81ED-4DB2-BD59-A6C34878D82A}">
                    <a16:rowId xmlns:a16="http://schemas.microsoft.com/office/drawing/2014/main" xmlns="" val="10007"/>
                  </a:ext>
                </a:extLst>
              </a:tr>
              <a:tr h="370850">
                <a:tc gridSpan="6">
                  <a:txBody>
                    <a:bodyPr/>
                    <a:lstStyle/>
                    <a:p>
                      <a:pPr marL="0" marR="0" lvl="0" indent="0" algn="r" rtl="0">
                        <a:lnSpc>
                          <a:spcPct val="100000"/>
                        </a:lnSpc>
                        <a:spcBef>
                          <a:spcPts val="0"/>
                        </a:spcBef>
                        <a:spcAft>
                          <a:spcPts val="0"/>
                        </a:spcAft>
                        <a:buClr>
                          <a:srgbClr val="000000"/>
                        </a:buClr>
                        <a:buSzPts val="1200"/>
                        <a:buFont typeface="Arial"/>
                        <a:buNone/>
                      </a:pPr>
                      <a:r>
                        <a:rPr lang="de-DE" sz="1200" b="1" u="none" strike="noStrike" cap="none"/>
                        <a:t>Gesamteinsparung THG durch Leichtflaschen</a:t>
                      </a:r>
                      <a:endParaRPr/>
                    </a:p>
                  </a:txBody>
                  <a:tcPr marL="91450" marR="91450" marT="45725" marB="45725"/>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rtl="0">
                        <a:lnSpc>
                          <a:spcPct val="100000"/>
                        </a:lnSpc>
                        <a:spcBef>
                          <a:spcPts val="0"/>
                        </a:spcBef>
                        <a:spcAft>
                          <a:spcPts val="0"/>
                        </a:spcAft>
                        <a:buNone/>
                      </a:pPr>
                      <a:endParaRPr sz="1200" b="1" u="none" strike="noStrike" cap="none" dirty="0"/>
                    </a:p>
                  </a:txBody>
                  <a:tcPr marL="91450" marR="91450" marT="45725" marB="45725"/>
                </a:tc>
                <a:extLst>
                  <a:ext uri="{0D108BD9-81ED-4DB2-BD59-A6C34878D82A}">
                    <a16:rowId xmlns:a16="http://schemas.microsoft.com/office/drawing/2014/main" xmlns="" val="10008"/>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4"/>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4</a:t>
            </a:fld>
            <a:endParaRPr/>
          </a:p>
        </p:txBody>
      </p:sp>
      <p:sp>
        <p:nvSpPr>
          <p:cNvPr id="127" name="Google Shape;127;p4"/>
          <p:cNvSpPr txBox="1">
            <a:spLocks noGrp="1"/>
          </p:cNvSpPr>
          <p:nvPr>
            <p:ph type="title"/>
          </p:nvPr>
        </p:nvSpPr>
        <p:spPr>
          <a:xfrm>
            <a:off x="360000" y="180000"/>
            <a:ext cx="8784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Nachhaltigkeit in der Brennerei:</a:t>
            </a:r>
            <a:br>
              <a:rPr lang="de-DE"/>
            </a:br>
            <a:r>
              <a:rPr lang="de-DE"/>
              <a:t>CO</a:t>
            </a:r>
            <a:r>
              <a:rPr lang="de-DE" baseline="-25000"/>
              <a:t>2</a:t>
            </a:r>
            <a:r>
              <a:rPr lang="de-DE"/>
              <a:t>-Fußabdruck von Einweg-Glasflaschen</a:t>
            </a:r>
            <a:endParaRPr/>
          </a:p>
        </p:txBody>
      </p:sp>
      <p:sp>
        <p:nvSpPr>
          <p:cNvPr id="128" name="Google Shape;128;p4"/>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dirty="0"/>
              <a:t>Destillateurin/Destillateur </a:t>
            </a:r>
            <a:endParaRPr dirty="0"/>
          </a:p>
        </p:txBody>
      </p:sp>
      <p:sp>
        <p:nvSpPr>
          <p:cNvPr id="129" name="Google Shape;129;p4"/>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a:t>Quelle: Ifeu 2012, Ponstein 2021</a:t>
            </a:r>
            <a:endParaRPr/>
          </a:p>
        </p:txBody>
      </p:sp>
      <p:sp>
        <p:nvSpPr>
          <p:cNvPr id="130" name="Google Shape;130;p4"/>
          <p:cNvSpPr txBox="1">
            <a:spLocks noGrp="1"/>
          </p:cNvSpPr>
          <p:nvPr>
            <p:ph type="ftr" idx="11"/>
          </p:nvPr>
        </p:nvSpPr>
        <p:spPr>
          <a:xfrm>
            <a:off x="708400" y="6254500"/>
            <a:ext cx="26424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graphicFrame>
        <p:nvGraphicFramePr>
          <p:cNvPr id="132" name="Google Shape;132;p4"/>
          <p:cNvGraphicFramePr/>
          <p:nvPr>
            <p:extLst>
              <p:ext uri="{D42A27DB-BD31-4B8C-83A1-F6EECF244321}">
                <p14:modId xmlns:p14="http://schemas.microsoft.com/office/powerpoint/2010/main" val="664561070"/>
              </p:ext>
            </p:extLst>
          </p:nvPr>
        </p:nvGraphicFramePr>
        <p:xfrm>
          <a:off x="224465" y="1680038"/>
          <a:ext cx="8215375" cy="3432880"/>
        </p:xfrm>
        <a:graphic>
          <a:graphicData uri="http://schemas.openxmlformats.org/drawingml/2006/table">
            <a:tbl>
              <a:tblPr firstRow="1" bandRow="1">
                <a:noFill/>
                <a:tableStyleId>{D5EF15D4-6F22-42D0-92A8-892442F6C735}</a:tableStyleId>
              </a:tblPr>
              <a:tblGrid>
                <a:gridCol w="1565225">
                  <a:extLst>
                    <a:ext uri="{9D8B030D-6E8A-4147-A177-3AD203B41FA5}">
                      <a16:colId xmlns:a16="http://schemas.microsoft.com/office/drawing/2014/main" xmlns="" val="20000"/>
                    </a:ext>
                  </a:extLst>
                </a:gridCol>
                <a:gridCol w="782025">
                  <a:extLst>
                    <a:ext uri="{9D8B030D-6E8A-4147-A177-3AD203B41FA5}">
                      <a16:colId xmlns:a16="http://schemas.microsoft.com/office/drawing/2014/main" xmlns="" val="20001"/>
                    </a:ext>
                  </a:extLst>
                </a:gridCol>
                <a:gridCol w="1173625">
                  <a:extLst>
                    <a:ext uri="{9D8B030D-6E8A-4147-A177-3AD203B41FA5}">
                      <a16:colId xmlns:a16="http://schemas.microsoft.com/office/drawing/2014/main" xmlns="" val="20002"/>
                    </a:ext>
                  </a:extLst>
                </a:gridCol>
                <a:gridCol w="1173625">
                  <a:extLst>
                    <a:ext uri="{9D8B030D-6E8A-4147-A177-3AD203B41FA5}">
                      <a16:colId xmlns:a16="http://schemas.microsoft.com/office/drawing/2014/main" xmlns="" val="20003"/>
                    </a:ext>
                  </a:extLst>
                </a:gridCol>
                <a:gridCol w="567435">
                  <a:extLst>
                    <a:ext uri="{9D8B030D-6E8A-4147-A177-3AD203B41FA5}">
                      <a16:colId xmlns:a16="http://schemas.microsoft.com/office/drawing/2014/main" xmlns="" val="20004"/>
                    </a:ext>
                  </a:extLst>
                </a:gridCol>
                <a:gridCol w="1502979">
                  <a:extLst>
                    <a:ext uri="{9D8B030D-6E8A-4147-A177-3AD203B41FA5}">
                      <a16:colId xmlns:a16="http://schemas.microsoft.com/office/drawing/2014/main" xmlns="" val="20005"/>
                    </a:ext>
                  </a:extLst>
                </a:gridCol>
                <a:gridCol w="1450461">
                  <a:extLst>
                    <a:ext uri="{9D8B030D-6E8A-4147-A177-3AD203B41FA5}">
                      <a16:colId xmlns:a16="http://schemas.microsoft.com/office/drawing/2014/main" xmlns="" val="20006"/>
                    </a:ext>
                  </a:extLst>
                </a:gridCol>
              </a:tblGrid>
              <a:tr h="370850">
                <a:tc>
                  <a:txBody>
                    <a:bodyPr/>
                    <a:lstStyle/>
                    <a:p>
                      <a:pPr marL="0" marR="0" lvl="0" indent="0" algn="ctr" rtl="0">
                        <a:lnSpc>
                          <a:spcPct val="100000"/>
                        </a:lnSpc>
                        <a:spcBef>
                          <a:spcPts val="0"/>
                        </a:spcBef>
                        <a:spcAft>
                          <a:spcPts val="0"/>
                        </a:spcAft>
                        <a:buNone/>
                      </a:pPr>
                      <a:endParaRPr sz="1400" u="none" strike="noStrike" cap="none" dirty="0"/>
                    </a:p>
                  </a:txBody>
                  <a:tcPr marL="91450" marR="91450" marT="45725" marB="45725"/>
                </a:tc>
                <a:tc gridSpan="3">
                  <a:txBody>
                    <a:bodyPr/>
                    <a:lstStyle/>
                    <a:p>
                      <a:pPr marL="0" marR="0" lvl="0" indent="0" algn="l" rtl="0">
                        <a:lnSpc>
                          <a:spcPct val="100000"/>
                        </a:lnSpc>
                        <a:spcBef>
                          <a:spcPts val="0"/>
                        </a:spcBef>
                        <a:spcAft>
                          <a:spcPts val="0"/>
                        </a:spcAft>
                        <a:buNone/>
                      </a:pPr>
                      <a:r>
                        <a:rPr lang="de-DE" sz="1400" u="none" strike="noStrike" cap="none"/>
                        <a:t>Gewicht Glas-Verpackung</a:t>
                      </a:r>
                      <a:endParaRPr/>
                    </a:p>
                  </a:txBody>
                  <a:tcPr marL="91450" marR="91450" marT="45725" marB="45725"/>
                </a:tc>
                <a:tc hMerge="1">
                  <a:txBody>
                    <a:bodyPr/>
                    <a:lstStyle/>
                    <a:p>
                      <a:endParaRPr lang="de-DE"/>
                    </a:p>
                  </a:txBody>
                  <a:tcPr/>
                </a:tc>
                <a:tc hMerge="1">
                  <a:txBody>
                    <a:bodyPr/>
                    <a:lstStyle/>
                    <a:p>
                      <a:endParaRPr lang="de-DE"/>
                    </a:p>
                  </a:txBody>
                  <a:tcPr/>
                </a:tc>
                <a:tc gridSpan="3">
                  <a:txBody>
                    <a:bodyPr/>
                    <a:lstStyle/>
                    <a:p>
                      <a:pPr marL="0" marR="0" lvl="0" indent="0" algn="r" rtl="0">
                        <a:lnSpc>
                          <a:spcPct val="100000"/>
                        </a:lnSpc>
                        <a:spcBef>
                          <a:spcPts val="0"/>
                        </a:spcBef>
                        <a:spcAft>
                          <a:spcPts val="0"/>
                        </a:spcAft>
                        <a:buNone/>
                      </a:pPr>
                      <a:r>
                        <a:rPr lang="de-DE" sz="1400" u="none" strike="noStrike" cap="none"/>
                        <a:t>THG </a:t>
                      </a:r>
                      <a:r>
                        <a:rPr lang="de-DE" sz="1400" b="0" i="0" u="none" strike="noStrike" cap="none">
                          <a:solidFill>
                            <a:srgbClr val="000000"/>
                          </a:solidFill>
                          <a:latin typeface="Calibri"/>
                          <a:ea typeface="Calibri"/>
                          <a:cs typeface="Calibri"/>
                          <a:sym typeface="Calibri"/>
                        </a:rPr>
                        <a:t>(1 kg Glas ≙ 0,75 kg CO</a:t>
                      </a:r>
                      <a:r>
                        <a:rPr lang="de-DE" sz="1400" b="0" i="0" u="none" strike="noStrike" cap="none" baseline="-25000">
                          <a:solidFill>
                            <a:srgbClr val="000000"/>
                          </a:solidFill>
                          <a:latin typeface="Calibri"/>
                          <a:ea typeface="Calibri"/>
                          <a:cs typeface="Calibri"/>
                          <a:sym typeface="Calibri"/>
                        </a:rPr>
                        <a:t>2</a:t>
                      </a:r>
                      <a:r>
                        <a:rPr lang="de-DE" sz="1400" b="0" i="0" u="none" strike="noStrike" cap="none">
                          <a:solidFill>
                            <a:srgbClr val="000000"/>
                          </a:solidFill>
                          <a:latin typeface="Calibri"/>
                          <a:ea typeface="Calibri"/>
                          <a:cs typeface="Calibri"/>
                          <a:sym typeface="Calibri"/>
                        </a:rPr>
                        <a:t>-Äq)</a:t>
                      </a:r>
                      <a:endParaRPr sz="1400" u="none" strike="noStrike" cap="none"/>
                    </a:p>
                  </a:txBody>
                  <a:tcPr marL="91450" marR="91450" marT="45725" marB="45725"/>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xmlns="" val="10000"/>
                  </a:ext>
                </a:extLst>
              </a:tr>
              <a:tr h="370850">
                <a:tc>
                  <a:txBody>
                    <a:bodyPr/>
                    <a:lstStyle/>
                    <a:p>
                      <a:pPr marL="0" marR="0" lvl="0" indent="0" algn="ctr" rtl="0">
                        <a:lnSpc>
                          <a:spcPct val="100000"/>
                        </a:lnSpc>
                        <a:spcBef>
                          <a:spcPts val="0"/>
                        </a:spcBef>
                        <a:spcAft>
                          <a:spcPts val="0"/>
                        </a:spcAft>
                        <a:buNone/>
                      </a:pPr>
                      <a:r>
                        <a:rPr lang="de-DE" sz="1200" b="1" u="none" strike="noStrike" cap="none" dirty="0"/>
                        <a:t>Glasflasche in l</a:t>
                      </a:r>
                      <a:endParaRPr dirty="0"/>
                    </a:p>
                  </a:txBody>
                  <a:tcPr marL="91450" marR="91450" marT="45725" marB="45725"/>
                </a:tc>
                <a:tc>
                  <a:txBody>
                    <a:bodyPr/>
                    <a:lstStyle/>
                    <a:p>
                      <a:pPr marL="0" marR="0" lvl="0" indent="0" algn="l" rtl="0">
                        <a:lnSpc>
                          <a:spcPct val="100000"/>
                        </a:lnSpc>
                        <a:spcBef>
                          <a:spcPts val="0"/>
                        </a:spcBef>
                        <a:spcAft>
                          <a:spcPts val="0"/>
                        </a:spcAft>
                        <a:buNone/>
                      </a:pPr>
                      <a:r>
                        <a:rPr lang="de-DE" sz="1200" b="1" u="none" strike="noStrike" cap="none"/>
                        <a:t>Gewicht Flasche</a:t>
                      </a:r>
                      <a:endParaRPr/>
                    </a:p>
                  </a:txBody>
                  <a:tcPr marL="91450" marR="91450" marT="45725" marB="45725"/>
                </a:tc>
                <a:tc>
                  <a:txBody>
                    <a:bodyPr/>
                    <a:lstStyle/>
                    <a:p>
                      <a:pPr marL="0" marR="0" lvl="0" indent="0" algn="l" rtl="0">
                        <a:lnSpc>
                          <a:spcPct val="100000"/>
                        </a:lnSpc>
                        <a:spcBef>
                          <a:spcPts val="0"/>
                        </a:spcBef>
                        <a:spcAft>
                          <a:spcPts val="0"/>
                        </a:spcAft>
                        <a:buNone/>
                      </a:pPr>
                      <a:r>
                        <a:rPr lang="de-DE" sz="1200" b="1" u="none" strike="noStrike" cap="none"/>
                        <a:t>Anzahl</a:t>
                      </a:r>
                      <a:endParaRPr/>
                    </a:p>
                  </a:txBody>
                  <a:tcPr marL="91450" marR="91450" marT="45725" marB="45725"/>
                </a:tc>
                <a:tc>
                  <a:txBody>
                    <a:bodyPr/>
                    <a:lstStyle/>
                    <a:p>
                      <a:pPr marL="0" marR="0" lvl="0" indent="0" algn="l" rtl="0">
                        <a:lnSpc>
                          <a:spcPct val="100000"/>
                        </a:lnSpc>
                        <a:spcBef>
                          <a:spcPts val="0"/>
                        </a:spcBef>
                        <a:spcAft>
                          <a:spcPts val="0"/>
                        </a:spcAft>
                        <a:buNone/>
                      </a:pPr>
                      <a:r>
                        <a:rPr lang="de-DE" sz="1200" b="1" u="none" strike="noStrike" cap="none"/>
                        <a:t>Gewicht in t</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200"/>
                        <a:buFont typeface="Arial"/>
                        <a:buNone/>
                      </a:pPr>
                      <a:r>
                        <a:rPr lang="de-DE" sz="1200" b="1" i="0" u="none" strike="noStrike" cap="none">
                          <a:solidFill>
                            <a:srgbClr val="000000"/>
                          </a:solidFill>
                          <a:latin typeface="Calibri"/>
                          <a:ea typeface="Calibri"/>
                          <a:cs typeface="Calibri"/>
                          <a:sym typeface="Calibri"/>
                        </a:rPr>
                        <a:t>THG</a:t>
                      </a:r>
                      <a:r>
                        <a:rPr lang="de-DE" sz="1200" b="0" i="0" u="none" strike="noStrike" cap="none">
                          <a:solidFill>
                            <a:srgbClr val="000000"/>
                          </a:solidFill>
                          <a:latin typeface="Calibri"/>
                          <a:ea typeface="Calibri"/>
                          <a:cs typeface="Calibri"/>
                          <a:sym typeface="Calibri"/>
                        </a:rPr>
                        <a:t> in kg pro Flasche</a:t>
                      </a:r>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200"/>
                        <a:buFont typeface="Arial"/>
                        <a:buNone/>
                      </a:pPr>
                      <a:r>
                        <a:rPr lang="de-DE" sz="1200" b="1" i="0" u="none" strike="noStrike" cap="none">
                          <a:solidFill>
                            <a:srgbClr val="000000"/>
                          </a:solidFill>
                          <a:latin typeface="Calibri"/>
                          <a:ea typeface="Calibri"/>
                          <a:cs typeface="Calibri"/>
                          <a:sym typeface="Calibri"/>
                        </a:rPr>
                        <a:t>Gesamt-THG</a:t>
                      </a:r>
                      <a:r>
                        <a:rPr lang="de-DE" sz="1200" b="0" i="0" u="none" strike="noStrike" cap="none">
                          <a:solidFill>
                            <a:srgbClr val="000000"/>
                          </a:solidFill>
                          <a:latin typeface="Calibri"/>
                          <a:ea typeface="Calibri"/>
                          <a:cs typeface="Calibri"/>
                          <a:sym typeface="Calibri"/>
                        </a:rPr>
                        <a:t> in t</a:t>
                      </a:r>
                      <a:endParaRPr/>
                    </a:p>
                  </a:txBody>
                  <a:tcPr marL="91450" marR="91450" marT="45725" marB="45725"/>
                </a:tc>
                <a:extLst>
                  <a:ext uri="{0D108BD9-81ED-4DB2-BD59-A6C34878D82A}">
                    <a16:rowId xmlns:a16="http://schemas.microsoft.com/office/drawing/2014/main" xmlns="" val="10001"/>
                  </a:ext>
                </a:extLst>
              </a:tr>
              <a:tr h="370850">
                <a:tc>
                  <a:txBody>
                    <a:bodyPr/>
                    <a:lstStyle/>
                    <a:p>
                      <a:pPr marL="0" marR="0" lvl="0" indent="0" algn="ctr" rtl="0">
                        <a:lnSpc>
                          <a:spcPct val="100000"/>
                        </a:lnSpc>
                        <a:spcBef>
                          <a:spcPts val="0"/>
                        </a:spcBef>
                        <a:spcAft>
                          <a:spcPts val="0"/>
                        </a:spcAft>
                        <a:buNone/>
                      </a:pPr>
                      <a:r>
                        <a:rPr lang="de-DE" sz="1200" b="1" i="0" u="none" strike="noStrike" cap="none" dirty="0">
                          <a:solidFill>
                            <a:srgbClr val="000000"/>
                          </a:solidFill>
                          <a:latin typeface="Calibri"/>
                          <a:ea typeface="Calibri"/>
                          <a:cs typeface="Calibri"/>
                          <a:sym typeface="Calibri"/>
                        </a:rPr>
                        <a:t>0,7</a:t>
                      </a:r>
                      <a:endParaRPr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650  g</a:t>
                      </a:r>
                      <a:endParaRPr sz="1600" b="0" i="0" u="none" strike="noStrike" cap="none" dirty="0">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10.000</a:t>
                      </a:r>
                      <a:endParaRPr sz="1800"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6,50</a:t>
                      </a:r>
                      <a:endParaRPr sz="1800"/>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0,488</a:t>
                      </a:r>
                      <a:endParaRPr sz="180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4,875</a:t>
                      </a:r>
                      <a:endParaRPr sz="1800"/>
                    </a:p>
                  </a:txBody>
                  <a:tcPr marL="9525" marR="9525" marT="9525" marB="0" anchor="b"/>
                </a:tc>
                <a:extLst>
                  <a:ext uri="{0D108BD9-81ED-4DB2-BD59-A6C34878D82A}">
                    <a16:rowId xmlns:a16="http://schemas.microsoft.com/office/drawing/2014/main" xmlns="" val="10002"/>
                  </a:ext>
                </a:extLst>
              </a:tr>
              <a:tr h="370850">
                <a:tc>
                  <a:txBody>
                    <a:bodyPr/>
                    <a:lstStyle/>
                    <a:p>
                      <a:pPr marL="0" marR="0" lvl="0" indent="0" algn="ctr" rtl="0">
                        <a:lnSpc>
                          <a:spcPct val="100000"/>
                        </a:lnSpc>
                        <a:spcBef>
                          <a:spcPts val="0"/>
                        </a:spcBef>
                        <a:spcAft>
                          <a:spcPts val="0"/>
                        </a:spcAft>
                        <a:buNone/>
                      </a:pPr>
                      <a:r>
                        <a:rPr lang="de-DE" sz="1200" b="1" i="0" u="none" strike="noStrike" cap="none" dirty="0">
                          <a:solidFill>
                            <a:srgbClr val="000000"/>
                          </a:solidFill>
                          <a:latin typeface="Calibri"/>
                          <a:ea typeface="Calibri"/>
                          <a:cs typeface="Calibri"/>
                          <a:sym typeface="Calibri"/>
                        </a:rPr>
                        <a:t>1</a:t>
                      </a:r>
                      <a:endParaRPr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650 g</a:t>
                      </a:r>
                      <a:endParaRPr sz="16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5.000</a:t>
                      </a:r>
                      <a:endParaRPr sz="1800"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3,25</a:t>
                      </a:r>
                      <a:endParaRPr sz="1800" dirty="0"/>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0,488</a:t>
                      </a:r>
                      <a:endParaRPr sz="1800"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2,438</a:t>
                      </a:r>
                      <a:endParaRPr sz="1800"/>
                    </a:p>
                  </a:txBody>
                  <a:tcPr marL="9525" marR="9525" marT="9525" marB="0" anchor="b"/>
                </a:tc>
                <a:extLst>
                  <a:ext uri="{0D108BD9-81ED-4DB2-BD59-A6C34878D82A}">
                    <a16:rowId xmlns:a16="http://schemas.microsoft.com/office/drawing/2014/main" xmlns="" val="10003"/>
                  </a:ext>
                </a:extLst>
              </a:tr>
              <a:tr h="370850">
                <a:tc>
                  <a:txBody>
                    <a:bodyPr/>
                    <a:lstStyle/>
                    <a:p>
                      <a:pPr marL="0" marR="0" lvl="0" indent="0" algn="ctr" rtl="0">
                        <a:lnSpc>
                          <a:spcPct val="100000"/>
                        </a:lnSpc>
                        <a:spcBef>
                          <a:spcPts val="0"/>
                        </a:spcBef>
                        <a:spcAft>
                          <a:spcPts val="0"/>
                        </a:spcAft>
                        <a:buNone/>
                      </a:pPr>
                      <a:r>
                        <a:rPr lang="de-DE" sz="1200" b="1" i="0" u="none" strike="noStrike" cap="none" dirty="0">
                          <a:solidFill>
                            <a:srgbClr val="000000"/>
                          </a:solidFill>
                          <a:latin typeface="Calibri"/>
                          <a:ea typeface="Calibri"/>
                          <a:cs typeface="Calibri"/>
                          <a:sym typeface="Calibri"/>
                        </a:rPr>
                        <a:t>0,7 l </a:t>
                      </a:r>
                    </a:p>
                    <a:p>
                      <a:pPr marL="0" marR="0" lvl="0" indent="0" algn="ctr" rtl="0">
                        <a:lnSpc>
                          <a:spcPct val="100000"/>
                        </a:lnSpc>
                        <a:spcBef>
                          <a:spcPts val="0"/>
                        </a:spcBef>
                        <a:spcAft>
                          <a:spcPts val="0"/>
                        </a:spcAft>
                        <a:buNone/>
                      </a:pPr>
                      <a:r>
                        <a:rPr lang="de-DE" sz="1200" b="1" i="0" u="none" strike="noStrike" cap="none" dirty="0">
                          <a:solidFill>
                            <a:srgbClr val="000000"/>
                          </a:solidFill>
                          <a:latin typeface="Calibri"/>
                          <a:ea typeface="Calibri"/>
                          <a:cs typeface="Calibri"/>
                          <a:sym typeface="Calibri"/>
                        </a:rPr>
                        <a:t>(Leichtflasche)</a:t>
                      </a:r>
                      <a:endParaRPr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400  g</a:t>
                      </a:r>
                      <a:endParaRPr sz="16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Clr>
                          <a:srgbClr val="000000"/>
                        </a:buClr>
                        <a:buSzPts val="1200"/>
                        <a:buFont typeface="Arial"/>
                        <a:buNone/>
                      </a:pPr>
                      <a:r>
                        <a:rPr lang="de-DE" sz="1600" b="0" i="0" u="none" strike="noStrike" cap="none" dirty="0">
                          <a:solidFill>
                            <a:srgbClr val="000000"/>
                          </a:solidFill>
                          <a:latin typeface="Calibri"/>
                          <a:ea typeface="Calibri"/>
                          <a:cs typeface="Calibri"/>
                          <a:sym typeface="Calibri"/>
                        </a:rPr>
                        <a:t>10.000</a:t>
                      </a:r>
                      <a:endParaRPr sz="1800"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4,00</a:t>
                      </a:r>
                      <a:endParaRPr sz="1800" dirty="0"/>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dirty="0">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0,300</a:t>
                      </a:r>
                      <a:endParaRPr sz="180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3,000</a:t>
                      </a:r>
                      <a:endParaRPr sz="1800"/>
                    </a:p>
                  </a:txBody>
                  <a:tcPr marL="9525" marR="9525" marT="9525" marB="0" anchor="b"/>
                </a:tc>
                <a:extLst>
                  <a:ext uri="{0D108BD9-81ED-4DB2-BD59-A6C34878D82A}">
                    <a16:rowId xmlns:a16="http://schemas.microsoft.com/office/drawing/2014/main" xmlns="" val="10004"/>
                  </a:ext>
                </a:extLst>
              </a:tr>
              <a:tr h="370850">
                <a:tc>
                  <a:txBody>
                    <a:bodyPr/>
                    <a:lstStyle/>
                    <a:p>
                      <a:pPr marL="0" marR="0" lvl="0" indent="0" algn="ctr" rtl="0">
                        <a:lnSpc>
                          <a:spcPct val="100000"/>
                        </a:lnSpc>
                        <a:spcBef>
                          <a:spcPts val="0"/>
                        </a:spcBef>
                        <a:spcAft>
                          <a:spcPts val="0"/>
                        </a:spcAft>
                        <a:buNone/>
                      </a:pPr>
                      <a:r>
                        <a:rPr lang="de-DE" sz="1200" b="1" i="0" u="none" strike="noStrike" cap="none" dirty="0">
                          <a:solidFill>
                            <a:srgbClr val="000000"/>
                          </a:solidFill>
                          <a:latin typeface="Calibri"/>
                          <a:ea typeface="Calibri"/>
                          <a:cs typeface="Calibri"/>
                          <a:sym typeface="Calibri"/>
                        </a:rPr>
                        <a:t>1 l </a:t>
                      </a:r>
                    </a:p>
                    <a:p>
                      <a:pPr marL="0" marR="0" lvl="0" indent="0" algn="ctr" rtl="0">
                        <a:lnSpc>
                          <a:spcPct val="100000"/>
                        </a:lnSpc>
                        <a:spcBef>
                          <a:spcPts val="0"/>
                        </a:spcBef>
                        <a:spcAft>
                          <a:spcPts val="0"/>
                        </a:spcAft>
                        <a:buNone/>
                      </a:pPr>
                      <a:r>
                        <a:rPr lang="de-DE" sz="1200" b="1" i="0" u="none" strike="noStrike" cap="none" dirty="0">
                          <a:solidFill>
                            <a:srgbClr val="000000"/>
                          </a:solidFill>
                          <a:latin typeface="Calibri"/>
                          <a:ea typeface="Calibri"/>
                          <a:cs typeface="Calibri"/>
                          <a:sym typeface="Calibri"/>
                        </a:rPr>
                        <a:t>(Leichtflasche)</a:t>
                      </a:r>
                      <a:endParaRPr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500  g</a:t>
                      </a:r>
                      <a:endParaRPr sz="1600" b="0" i="0" u="none" strike="noStrike" cap="none" dirty="0">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5.000</a:t>
                      </a:r>
                      <a:endParaRPr sz="180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2,50</a:t>
                      </a:r>
                      <a:endParaRPr sz="1800" dirty="0"/>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dirty="0">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Calibri"/>
                          <a:ea typeface="Calibri"/>
                          <a:cs typeface="Calibri"/>
                          <a:sym typeface="Calibri"/>
                        </a:rPr>
                        <a:t>0,375</a:t>
                      </a:r>
                      <a:endParaRPr sz="1800"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Calibri"/>
                          <a:ea typeface="Calibri"/>
                          <a:cs typeface="Calibri"/>
                          <a:sym typeface="Calibri"/>
                        </a:rPr>
                        <a:t>1,875</a:t>
                      </a:r>
                      <a:endParaRPr sz="1800"/>
                    </a:p>
                  </a:txBody>
                  <a:tcPr marL="9525" marR="9525" marT="9525" marB="0" anchor="b"/>
                </a:tc>
                <a:extLst>
                  <a:ext uri="{0D108BD9-81ED-4DB2-BD59-A6C34878D82A}">
                    <a16:rowId xmlns:a16="http://schemas.microsoft.com/office/drawing/2014/main" xmlns="" val="10005"/>
                  </a:ext>
                </a:extLst>
              </a:tr>
              <a:tr h="370850">
                <a:tc>
                  <a:txBody>
                    <a:bodyPr/>
                    <a:lstStyle/>
                    <a:p>
                      <a:pPr marL="0" marR="0" lvl="0" indent="0" algn="ctr" rtl="0">
                        <a:lnSpc>
                          <a:spcPct val="100000"/>
                        </a:lnSpc>
                        <a:spcBef>
                          <a:spcPts val="0"/>
                        </a:spcBef>
                        <a:spcAft>
                          <a:spcPts val="0"/>
                        </a:spcAft>
                        <a:buNone/>
                      </a:pPr>
                      <a:endParaRPr sz="1200" b="1" i="0" u="none" strike="noStrike" cap="none" dirty="0">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dirty="0">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dirty="0">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dirty="0">
                        <a:solidFill>
                          <a:srgbClr val="000000"/>
                        </a:solidFill>
                        <a:latin typeface="Calibri"/>
                        <a:ea typeface="Calibri"/>
                        <a:cs typeface="Calibri"/>
                        <a:sym typeface="Calibri"/>
                      </a:endParaRPr>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dirty="0">
                        <a:solidFill>
                          <a:srgbClr val="000000"/>
                        </a:solidFill>
                        <a:latin typeface="Calibri"/>
                        <a:ea typeface="Calibri"/>
                        <a:cs typeface="Calibri"/>
                        <a:sym typeface="Calibri"/>
                      </a:endParaRPr>
                    </a:p>
                  </a:txBody>
                  <a:tcPr marL="9525" marR="9525" marT="9525" marB="0" anchor="b"/>
                </a:tc>
                <a:extLst>
                  <a:ext uri="{0D108BD9-81ED-4DB2-BD59-A6C34878D82A}">
                    <a16:rowId xmlns:a16="http://schemas.microsoft.com/office/drawing/2014/main" xmlns="" val="10006"/>
                  </a:ext>
                </a:extLst>
              </a:tr>
              <a:tr h="370850">
                <a:tc gridSpan="3">
                  <a:txBody>
                    <a:bodyPr/>
                    <a:lstStyle/>
                    <a:p>
                      <a:pPr marL="0" marR="0" lvl="0" indent="0" algn="r" rtl="0">
                        <a:lnSpc>
                          <a:spcPct val="100000"/>
                        </a:lnSpc>
                        <a:spcBef>
                          <a:spcPts val="0"/>
                        </a:spcBef>
                        <a:spcAft>
                          <a:spcPts val="0"/>
                        </a:spcAft>
                        <a:buClr>
                          <a:srgbClr val="000000"/>
                        </a:buClr>
                        <a:buSzPts val="1200"/>
                        <a:buFont typeface="Arial"/>
                        <a:buNone/>
                      </a:pPr>
                      <a:r>
                        <a:rPr lang="de-DE" sz="1200" b="1" u="none" strike="noStrike" cap="none"/>
                        <a:t>Gesamteinsparung Glas durch Leichtflaschen</a:t>
                      </a:r>
                      <a:endParaRPr/>
                    </a:p>
                  </a:txBody>
                  <a:tcPr marL="91450" marR="91450" marT="45725" marB="45725"/>
                </a:tc>
                <a:tc hMerge="1">
                  <a:txBody>
                    <a:bodyPr/>
                    <a:lstStyle/>
                    <a:p>
                      <a:endParaRPr lang="de-DE"/>
                    </a:p>
                  </a:txBody>
                  <a:tcPr/>
                </a:tc>
                <a:tc hMerge="1">
                  <a:txBody>
                    <a:bodyPr/>
                    <a:lstStyle/>
                    <a:p>
                      <a:endParaRPr lang="de-DE"/>
                    </a:p>
                  </a:txBody>
                  <a:tcPr/>
                </a:tc>
                <a:tc>
                  <a:txBody>
                    <a:bodyPr/>
                    <a:lstStyle/>
                    <a:p>
                      <a:pPr marL="0" marR="0" lvl="0" indent="0" algn="r" rtl="0">
                        <a:lnSpc>
                          <a:spcPct val="100000"/>
                        </a:lnSpc>
                        <a:spcBef>
                          <a:spcPts val="0"/>
                        </a:spcBef>
                        <a:spcAft>
                          <a:spcPts val="0"/>
                        </a:spcAft>
                        <a:buClr>
                          <a:srgbClr val="000000"/>
                        </a:buClr>
                        <a:buSzPts val="1200"/>
                        <a:buFont typeface="Arial"/>
                        <a:buNone/>
                      </a:pPr>
                      <a:r>
                        <a:rPr lang="de-DE" sz="1200" b="1" u="none" strike="noStrike" cap="none"/>
                        <a:t>3,25</a:t>
                      </a:r>
                      <a:endParaRPr/>
                    </a:p>
                  </a:txBody>
                  <a:tcPr marL="91450" marR="91450" marT="45725" marB="45725"/>
                </a:tc>
                <a:tc>
                  <a:txBody>
                    <a:bodyPr/>
                    <a:lstStyle/>
                    <a:p>
                      <a:pPr marL="0" marR="0" lvl="0" indent="0" algn="r" rtl="0">
                        <a:lnSpc>
                          <a:spcPct val="100000"/>
                        </a:lnSpc>
                        <a:spcBef>
                          <a:spcPts val="0"/>
                        </a:spcBef>
                        <a:spcAft>
                          <a:spcPts val="0"/>
                        </a:spcAft>
                        <a:buClr>
                          <a:srgbClr val="000000"/>
                        </a:buClr>
                        <a:buSzPts val="1200"/>
                        <a:buFont typeface="Arial"/>
                        <a:buNone/>
                      </a:pPr>
                      <a:endParaRPr sz="1200" b="1" u="none" strike="noStrike" cap="none"/>
                    </a:p>
                  </a:txBody>
                  <a:tcPr marL="91450" marR="91450" marT="45725" marB="45725"/>
                </a:tc>
                <a:tc>
                  <a:txBody>
                    <a:bodyPr/>
                    <a:lstStyle/>
                    <a:p>
                      <a:pPr marL="0" marR="0" lvl="0" indent="0" algn="r" rtl="0">
                        <a:lnSpc>
                          <a:spcPct val="100000"/>
                        </a:lnSpc>
                        <a:spcBef>
                          <a:spcPts val="0"/>
                        </a:spcBef>
                        <a:spcAft>
                          <a:spcPts val="0"/>
                        </a:spcAft>
                        <a:buClr>
                          <a:srgbClr val="000000"/>
                        </a:buClr>
                        <a:buSzPts val="1200"/>
                        <a:buFont typeface="Arial"/>
                        <a:buNone/>
                      </a:pPr>
                      <a:endParaRPr sz="1200" b="1" u="none" strike="noStrike" cap="none" dirty="0"/>
                    </a:p>
                  </a:txBody>
                  <a:tcPr marL="91450" marR="91450" marT="45725" marB="45725"/>
                </a:tc>
                <a:tc>
                  <a:txBody>
                    <a:bodyPr/>
                    <a:lstStyle/>
                    <a:p>
                      <a:pPr marL="0" marR="0" lvl="0" indent="0" algn="r" rtl="0">
                        <a:lnSpc>
                          <a:spcPct val="100000"/>
                        </a:lnSpc>
                        <a:spcBef>
                          <a:spcPts val="0"/>
                        </a:spcBef>
                        <a:spcAft>
                          <a:spcPts val="0"/>
                        </a:spcAft>
                        <a:buNone/>
                      </a:pPr>
                      <a:endParaRPr sz="1200" u="none" strike="noStrike" cap="none" dirty="0"/>
                    </a:p>
                  </a:txBody>
                  <a:tcPr marL="91450" marR="91450" marT="45725" marB="45725"/>
                </a:tc>
                <a:extLst>
                  <a:ext uri="{0D108BD9-81ED-4DB2-BD59-A6C34878D82A}">
                    <a16:rowId xmlns:a16="http://schemas.microsoft.com/office/drawing/2014/main" xmlns="" val="10007"/>
                  </a:ext>
                </a:extLst>
              </a:tr>
              <a:tr h="370850">
                <a:tc gridSpan="6">
                  <a:txBody>
                    <a:bodyPr/>
                    <a:lstStyle/>
                    <a:p>
                      <a:pPr marL="0" marR="0" lvl="0" indent="0" algn="r" rtl="0">
                        <a:lnSpc>
                          <a:spcPct val="100000"/>
                        </a:lnSpc>
                        <a:spcBef>
                          <a:spcPts val="0"/>
                        </a:spcBef>
                        <a:spcAft>
                          <a:spcPts val="0"/>
                        </a:spcAft>
                        <a:buClr>
                          <a:srgbClr val="000000"/>
                        </a:buClr>
                        <a:buSzPts val="1200"/>
                        <a:buFont typeface="Arial"/>
                        <a:buNone/>
                      </a:pPr>
                      <a:r>
                        <a:rPr lang="de-DE" sz="1200" b="1" u="none" strike="noStrike" cap="none"/>
                        <a:t>Gesamteinsparung THG durch Leichtflaschen</a:t>
                      </a:r>
                      <a:endParaRPr/>
                    </a:p>
                  </a:txBody>
                  <a:tcPr marL="91450" marR="91450" marT="45725" marB="45725"/>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r" rtl="0">
                        <a:lnSpc>
                          <a:spcPct val="100000"/>
                        </a:lnSpc>
                        <a:spcBef>
                          <a:spcPts val="0"/>
                        </a:spcBef>
                        <a:spcAft>
                          <a:spcPts val="0"/>
                        </a:spcAft>
                        <a:buNone/>
                      </a:pPr>
                      <a:r>
                        <a:rPr lang="de-DE" sz="1200" b="1" u="none" strike="noStrike" cap="none" dirty="0"/>
                        <a:t>2,438</a:t>
                      </a:r>
                      <a:endParaRPr dirty="0"/>
                    </a:p>
                  </a:txBody>
                  <a:tcPr marL="91450" marR="91450" marT="45725" marB="45725"/>
                </a:tc>
                <a:extLst>
                  <a:ext uri="{0D108BD9-81ED-4DB2-BD59-A6C34878D82A}">
                    <a16:rowId xmlns:a16="http://schemas.microsoft.com/office/drawing/2014/main" xmlns="" val="10008"/>
                  </a:ext>
                </a:extLst>
              </a:tr>
            </a:tbl>
          </a:graphicData>
        </a:graphic>
      </p:graphicFrame>
      <p:sp>
        <p:nvSpPr>
          <p:cNvPr id="133" name="Google Shape;133;p4"/>
          <p:cNvSpPr/>
          <p:nvPr/>
        </p:nvSpPr>
        <p:spPr>
          <a:xfrm>
            <a:off x="8732521" y="1569720"/>
            <a:ext cx="3147480" cy="443103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72000" tIns="0" rIns="72000" bIns="0"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de-DE" sz="1400" b="0" i="0" u="none" strike="noStrike" cap="none">
                <a:solidFill>
                  <a:srgbClr val="941651"/>
                </a:solidFill>
                <a:latin typeface="Arial"/>
                <a:ea typeface="Arial"/>
                <a:cs typeface="Arial"/>
                <a:sym typeface="Arial"/>
              </a:rPr>
              <a:t>Berechnen Sie die THG-Einsparung durch den Umstieg einer Brennerei auf Leichtglasflaschen:</a:t>
            </a:r>
            <a:endParaRPr/>
          </a:p>
          <a:p>
            <a:pPr marL="0" marR="0" lvl="0" indent="0" algn="l" rtl="0">
              <a:lnSpc>
                <a:spcPct val="100000"/>
              </a:lnSpc>
              <a:spcBef>
                <a:spcPts val="0"/>
              </a:spcBef>
              <a:spcAft>
                <a:spcPts val="0"/>
              </a:spcAft>
              <a:buClr>
                <a:srgbClr val="000000"/>
              </a:buClr>
              <a:buSzPts val="1600"/>
              <a:buFont typeface="Arial"/>
              <a:buNone/>
            </a:pPr>
            <a:endParaRPr sz="1400" b="0" i="0" u="none" strike="noStrike" cap="none">
              <a:solidFill>
                <a:srgbClr val="941651"/>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400" b="0" i="0" u="none" strike="noStrike" cap="none">
                <a:solidFill>
                  <a:srgbClr val="941651"/>
                </a:solidFill>
                <a:latin typeface="Arial"/>
                <a:ea typeface="Arial"/>
                <a:cs typeface="Arial"/>
                <a:sym typeface="Arial"/>
              </a:rPr>
              <a:t>Wie hoch ist das Gewicht der Glas-Verpackung?</a:t>
            </a:r>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400" b="0" i="0" u="none" strike="noStrike" cap="none">
                <a:solidFill>
                  <a:srgbClr val="941651"/>
                </a:solidFill>
                <a:latin typeface="Arial"/>
                <a:ea typeface="Arial"/>
                <a:cs typeface="Arial"/>
                <a:sym typeface="Arial"/>
              </a:rPr>
              <a:t>Wie hoch sind die Treibhausgasemissionen (THG) der Glas-Verpackungen?</a:t>
            </a:r>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400" b="0" i="0" u="none" strike="noStrike" cap="none">
                <a:solidFill>
                  <a:srgbClr val="941651"/>
                </a:solidFill>
                <a:latin typeface="Arial"/>
                <a:ea typeface="Arial"/>
                <a:cs typeface="Arial"/>
                <a:sym typeface="Arial"/>
              </a:rPr>
              <a:t>Welche Glasflaschen kommen in ihrem Betrieb zum Einsatz? Bestimmen Sie deren THG?</a:t>
            </a:r>
            <a:endParaRPr sz="1400" b="0" i="0" u="none" strike="noStrike" cap="none">
              <a:solidFill>
                <a:srgbClr val="941651"/>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400" b="0" i="0" u="none" strike="noStrike" cap="none">
                <a:solidFill>
                  <a:srgbClr val="941651"/>
                </a:solidFill>
                <a:latin typeface="Arial"/>
                <a:ea typeface="Arial"/>
                <a:cs typeface="Arial"/>
                <a:sym typeface="Arial"/>
              </a:rPr>
              <a:t>Wie viele THG ließen sich einsparen durch einen Umstieg auf Leichtglasflaschen?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5"/>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5</a:t>
            </a:fld>
            <a:endParaRPr/>
          </a:p>
        </p:txBody>
      </p:sp>
      <p:sp>
        <p:nvSpPr>
          <p:cNvPr id="140" name="Google Shape;140;p5"/>
          <p:cNvSpPr txBox="1">
            <a:spLocks noGrp="1"/>
          </p:cNvSpPr>
          <p:nvPr>
            <p:ph type="title"/>
          </p:nvPr>
        </p:nvSpPr>
        <p:spPr>
          <a:xfrm>
            <a:off x="360000" y="180000"/>
            <a:ext cx="8784000" cy="1080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62500"/>
              <a:buNone/>
            </a:pPr>
            <a:r>
              <a:rPr lang="de-DE"/>
              <a:t>Nachhaltigkeit in der Brennerei:</a:t>
            </a:r>
            <a:br>
              <a:rPr lang="de-DE"/>
            </a:br>
            <a:r>
              <a:rPr lang="de-DE"/>
              <a:t>THG: Einsparpotential alternativer Verpackungen</a:t>
            </a:r>
            <a:endParaRPr/>
          </a:p>
        </p:txBody>
      </p:sp>
      <p:sp>
        <p:nvSpPr>
          <p:cNvPr id="141" name="Google Shape;141;p5"/>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dirty="0"/>
              <a:t>Destillateurin/Destillateur </a:t>
            </a:r>
            <a:endParaRPr dirty="0"/>
          </a:p>
        </p:txBody>
      </p:sp>
      <p:sp>
        <p:nvSpPr>
          <p:cNvPr id="142" name="Google Shape;142;p5"/>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a:t>Quelle: Ifeu 2012, Ponstein 2021</a:t>
            </a:r>
            <a:endParaRPr/>
          </a:p>
        </p:txBody>
      </p:sp>
      <p:sp>
        <p:nvSpPr>
          <p:cNvPr id="143" name="Google Shape;143;p5"/>
          <p:cNvSpPr txBox="1">
            <a:spLocks noGrp="1"/>
          </p:cNvSpPr>
          <p:nvPr>
            <p:ph type="ftr" idx="11"/>
          </p:nvPr>
        </p:nvSpPr>
        <p:spPr>
          <a:xfrm>
            <a:off x="708400" y="6254500"/>
            <a:ext cx="26424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144" name="Google Shape;144;p5"/>
          <p:cNvSpPr/>
          <p:nvPr/>
        </p:nvSpPr>
        <p:spPr>
          <a:xfrm>
            <a:off x="7678994" y="1661160"/>
            <a:ext cx="4201007" cy="433959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72000" tIns="0" rIns="72000" bIns="0"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de-DE" sz="1600" b="0" i="0" u="none" strike="noStrike" cap="none">
                <a:solidFill>
                  <a:srgbClr val="941651"/>
                </a:solidFill>
                <a:latin typeface="Arial"/>
                <a:ea typeface="Arial"/>
                <a:cs typeface="Arial"/>
                <a:sym typeface="Arial"/>
              </a:rPr>
              <a:t>Berechnen Sie die THG-Einsparung durch den Umstieg einer Brennerei auf Leichtglasflaschen, Mehrweg-Glasflaschen und Bag-in-Box-Verpackungen:</a:t>
            </a:r>
            <a:endParaRPr/>
          </a:p>
          <a:p>
            <a:pPr marL="0" marR="0" lvl="0" indent="0" algn="l" rtl="0">
              <a:lnSpc>
                <a:spcPct val="100000"/>
              </a:lnSpc>
              <a:spcBef>
                <a:spcPts val="0"/>
              </a:spcBef>
              <a:spcAft>
                <a:spcPts val="0"/>
              </a:spcAft>
              <a:buClr>
                <a:srgbClr val="000000"/>
              </a:buClr>
              <a:buSzPts val="1600"/>
              <a:buFont typeface="Arial"/>
              <a:buNone/>
            </a:pPr>
            <a:endParaRPr sz="1600" b="0" i="0" u="none" strike="noStrike" cap="none">
              <a:solidFill>
                <a:srgbClr val="941651"/>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600" b="0" i="0" u="none" strike="noStrike" cap="none">
                <a:solidFill>
                  <a:srgbClr val="941651"/>
                </a:solidFill>
                <a:latin typeface="Arial"/>
                <a:ea typeface="Arial"/>
                <a:cs typeface="Arial"/>
                <a:sym typeface="Arial"/>
              </a:rPr>
              <a:t>Wie viele THG-Emissionen lassen sich im Verpackungsbereich im Beispiel einsparen?</a:t>
            </a:r>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600" b="0" i="0" u="none" strike="noStrike" cap="none">
                <a:solidFill>
                  <a:srgbClr val="941651"/>
                </a:solidFill>
                <a:latin typeface="Arial"/>
                <a:ea typeface="Arial"/>
                <a:cs typeface="Arial"/>
                <a:sym typeface="Arial"/>
              </a:rPr>
              <a:t>Diskutieren Sie im Klassenverband den Einsatz von Mehrwegsystemen für Glasflaschen und für Bag-in-Box-Systeme. Wo könnten diese sinnvoll eingesetzt werden?</a:t>
            </a:r>
            <a:endParaRPr sz="1600" b="0" i="0" u="none" strike="noStrike" cap="none">
              <a:solidFill>
                <a:srgbClr val="941651"/>
              </a:solidFill>
              <a:latin typeface="Arial"/>
              <a:ea typeface="Arial"/>
              <a:cs typeface="Arial"/>
              <a:sym typeface="Arial"/>
            </a:endParaRPr>
          </a:p>
        </p:txBody>
      </p:sp>
      <p:graphicFrame>
        <p:nvGraphicFramePr>
          <p:cNvPr id="145" name="Google Shape;145;p5"/>
          <p:cNvGraphicFramePr/>
          <p:nvPr>
            <p:extLst>
              <p:ext uri="{D42A27DB-BD31-4B8C-83A1-F6EECF244321}">
                <p14:modId xmlns:p14="http://schemas.microsoft.com/office/powerpoint/2010/main" val="895119345"/>
              </p:ext>
            </p:extLst>
          </p:nvPr>
        </p:nvGraphicFramePr>
        <p:xfrm>
          <a:off x="224465" y="1911680"/>
          <a:ext cx="7090950" cy="2263950"/>
        </p:xfrm>
        <a:graphic>
          <a:graphicData uri="http://schemas.openxmlformats.org/drawingml/2006/table">
            <a:tbl>
              <a:tblPr firstRow="1" bandRow="1">
                <a:noFill/>
                <a:tableStyleId>{D5EF15D4-6F22-42D0-92A8-892442F6C735}</a:tableStyleId>
              </a:tblPr>
              <a:tblGrid>
                <a:gridCol w="2063650">
                  <a:extLst>
                    <a:ext uri="{9D8B030D-6E8A-4147-A177-3AD203B41FA5}">
                      <a16:colId xmlns:a16="http://schemas.microsoft.com/office/drawing/2014/main" xmlns="" val="20000"/>
                    </a:ext>
                  </a:extLst>
                </a:gridCol>
                <a:gridCol w="1571750">
                  <a:extLst>
                    <a:ext uri="{9D8B030D-6E8A-4147-A177-3AD203B41FA5}">
                      <a16:colId xmlns:a16="http://schemas.microsoft.com/office/drawing/2014/main" xmlns="" val="20001"/>
                    </a:ext>
                  </a:extLst>
                </a:gridCol>
                <a:gridCol w="1753650">
                  <a:extLst>
                    <a:ext uri="{9D8B030D-6E8A-4147-A177-3AD203B41FA5}">
                      <a16:colId xmlns:a16="http://schemas.microsoft.com/office/drawing/2014/main" xmlns="" val="20002"/>
                    </a:ext>
                  </a:extLst>
                </a:gridCol>
                <a:gridCol w="1701900">
                  <a:extLst>
                    <a:ext uri="{9D8B030D-6E8A-4147-A177-3AD203B41FA5}">
                      <a16:colId xmlns:a16="http://schemas.microsoft.com/office/drawing/2014/main" xmlns="" val="20003"/>
                    </a:ext>
                  </a:extLst>
                </a:gridCol>
              </a:tblGrid>
              <a:tr h="377325">
                <a:tc>
                  <a:txBody>
                    <a:bodyPr/>
                    <a:lstStyle/>
                    <a:p>
                      <a:pPr marL="0" marR="0" lvl="0" indent="0" algn="l" rtl="0">
                        <a:lnSpc>
                          <a:spcPct val="100000"/>
                        </a:lnSpc>
                        <a:spcBef>
                          <a:spcPts val="0"/>
                        </a:spcBef>
                        <a:spcAft>
                          <a:spcPts val="0"/>
                        </a:spcAft>
                        <a:buNone/>
                      </a:pPr>
                      <a:endParaRPr sz="1100" b="1" u="none" strike="noStrike" cap="none" dirty="0">
                        <a:latin typeface="Arial"/>
                        <a:ea typeface="Arial"/>
                        <a:cs typeface="Arial"/>
                        <a:sym typeface="Arial"/>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endParaRPr sz="1100" b="1" u="none" strike="noStrike" cap="none">
                        <a:latin typeface="Arial"/>
                        <a:ea typeface="Arial"/>
                        <a:cs typeface="Arial"/>
                        <a:sym typeface="Arial"/>
                      </a:endParaRPr>
                    </a:p>
                  </a:txBody>
                  <a:tcPr marL="91450" marR="91450" marT="45725" marB="45725"/>
                </a:tc>
                <a:tc gridSpan="2">
                  <a:txBody>
                    <a:bodyPr/>
                    <a:lstStyle/>
                    <a:p>
                      <a:pPr marL="0" marR="0" lvl="0" indent="0" algn="l" rtl="0">
                        <a:lnSpc>
                          <a:spcPct val="100000"/>
                        </a:lnSpc>
                        <a:spcBef>
                          <a:spcPts val="0"/>
                        </a:spcBef>
                        <a:spcAft>
                          <a:spcPts val="0"/>
                        </a:spcAft>
                        <a:buClr>
                          <a:srgbClr val="000000"/>
                        </a:buClr>
                        <a:buSzPts val="1100"/>
                        <a:buFont typeface="Arial"/>
                        <a:buNone/>
                      </a:pPr>
                      <a:r>
                        <a:rPr lang="de-DE" sz="1100" b="1" u="none" strike="noStrike" cap="none">
                          <a:latin typeface="Arial"/>
                          <a:ea typeface="Arial"/>
                          <a:cs typeface="Arial"/>
                          <a:sym typeface="Arial"/>
                        </a:rPr>
                        <a:t>THG-Einsparung durch Verpackungswechsel</a:t>
                      </a:r>
                      <a:endParaRPr/>
                    </a:p>
                  </a:txBody>
                  <a:tcPr marL="91450" marR="91450" marT="50300" marB="50300"/>
                </a:tc>
                <a:tc hMerge="1">
                  <a:txBody>
                    <a:bodyPr/>
                    <a:lstStyle/>
                    <a:p>
                      <a:endParaRPr lang="de-DE"/>
                    </a:p>
                  </a:txBody>
                  <a:tcPr/>
                </a:tc>
                <a:extLst>
                  <a:ext uri="{0D108BD9-81ED-4DB2-BD59-A6C34878D82A}">
                    <a16:rowId xmlns:a16="http://schemas.microsoft.com/office/drawing/2014/main" xmlns="" val="10000"/>
                  </a:ext>
                </a:extLst>
              </a:tr>
              <a:tr h="377325">
                <a:tc>
                  <a:txBody>
                    <a:bodyPr/>
                    <a:lstStyle/>
                    <a:p>
                      <a:pPr marL="0" marR="0" lvl="0" indent="0" algn="l" rtl="0">
                        <a:lnSpc>
                          <a:spcPct val="100000"/>
                        </a:lnSpc>
                        <a:spcBef>
                          <a:spcPts val="0"/>
                        </a:spcBef>
                        <a:spcAft>
                          <a:spcPts val="0"/>
                        </a:spcAft>
                        <a:buNone/>
                      </a:pPr>
                      <a:r>
                        <a:rPr lang="de-DE" sz="1100" b="1" u="none" strike="noStrike" cap="none" dirty="0">
                          <a:latin typeface="Arial"/>
                          <a:ea typeface="Arial"/>
                          <a:cs typeface="Arial"/>
                          <a:sym typeface="Arial"/>
                        </a:rPr>
                        <a:t>Verpackung (0,75 l)</a:t>
                      </a:r>
                      <a:endParaRPr dirty="0"/>
                    </a:p>
                  </a:txBody>
                  <a:tcPr marL="91450" marR="91450" marT="45725" marB="45725"/>
                </a:tc>
                <a:tc>
                  <a:txBody>
                    <a:bodyPr/>
                    <a:lstStyle/>
                    <a:p>
                      <a:pPr marL="0" marR="0" lvl="0" indent="0" algn="r" rtl="0">
                        <a:lnSpc>
                          <a:spcPct val="100000"/>
                        </a:lnSpc>
                        <a:spcBef>
                          <a:spcPts val="0"/>
                        </a:spcBef>
                        <a:spcAft>
                          <a:spcPts val="0"/>
                        </a:spcAft>
                        <a:buNone/>
                      </a:pPr>
                      <a:r>
                        <a:rPr lang="de-DE" sz="1100" b="1" i="0" u="none" strike="noStrike" cap="none" dirty="0">
                          <a:solidFill>
                            <a:srgbClr val="000000"/>
                          </a:solidFill>
                          <a:latin typeface="Arial"/>
                          <a:ea typeface="Arial"/>
                          <a:cs typeface="Arial"/>
                          <a:sym typeface="Arial"/>
                        </a:rPr>
                        <a:t>THG</a:t>
                      </a:r>
                      <a:r>
                        <a:rPr lang="de-DE" sz="1100" b="0" i="0" u="none" strike="noStrike" cap="none" dirty="0">
                          <a:solidFill>
                            <a:srgbClr val="000000"/>
                          </a:solidFill>
                          <a:latin typeface="Arial"/>
                          <a:ea typeface="Arial"/>
                          <a:cs typeface="Arial"/>
                          <a:sym typeface="Arial"/>
                        </a:rPr>
                        <a:t> </a:t>
                      </a:r>
                      <a:r>
                        <a:rPr lang="de-DE" sz="1100" b="1" i="0" u="none" strike="noStrike" cap="none" dirty="0">
                          <a:solidFill>
                            <a:srgbClr val="000000"/>
                          </a:solidFill>
                          <a:latin typeface="Arial"/>
                          <a:ea typeface="Arial"/>
                          <a:cs typeface="Arial"/>
                          <a:sym typeface="Arial"/>
                        </a:rPr>
                        <a:t>in kg CO</a:t>
                      </a:r>
                      <a:r>
                        <a:rPr lang="de-DE" sz="1100" b="1" i="0" u="none" strike="noStrike" cap="none" baseline="-25000" dirty="0">
                          <a:solidFill>
                            <a:srgbClr val="000000"/>
                          </a:solidFill>
                          <a:latin typeface="Arial"/>
                          <a:ea typeface="Arial"/>
                          <a:cs typeface="Arial"/>
                          <a:sym typeface="Arial"/>
                        </a:rPr>
                        <a:t>2</a:t>
                      </a:r>
                      <a:r>
                        <a:rPr lang="de-DE" sz="1100" b="1" i="0" u="none" strike="noStrike" cap="none" dirty="0">
                          <a:solidFill>
                            <a:srgbClr val="000000"/>
                          </a:solidFill>
                          <a:latin typeface="Arial"/>
                          <a:ea typeface="Arial"/>
                          <a:cs typeface="Arial"/>
                          <a:sym typeface="Arial"/>
                        </a:rPr>
                        <a:t>-Äq </a:t>
                      </a:r>
                      <a:endParaRPr sz="1100" b="1" u="none" strike="noStrike" cap="none" dirty="0">
                        <a:latin typeface="Arial"/>
                        <a:ea typeface="Arial"/>
                        <a:cs typeface="Arial"/>
                        <a:sym typeface="Arial"/>
                      </a:endParaRPr>
                    </a:p>
                  </a:txBody>
                  <a:tcPr marL="91450" marR="91450" marT="45725" marB="45725"/>
                </a:tc>
                <a:tc>
                  <a:txBody>
                    <a:bodyPr/>
                    <a:lstStyle/>
                    <a:p>
                      <a:pPr marL="0" marR="0" lvl="0" indent="0" algn="r" rtl="0">
                        <a:lnSpc>
                          <a:spcPct val="100000"/>
                        </a:lnSpc>
                        <a:spcBef>
                          <a:spcPts val="0"/>
                        </a:spcBef>
                        <a:spcAft>
                          <a:spcPts val="0"/>
                        </a:spcAft>
                        <a:buNone/>
                      </a:pPr>
                      <a:r>
                        <a:rPr lang="de-DE" sz="1100" b="1" i="0" u="none" strike="noStrike" cap="none">
                          <a:solidFill>
                            <a:srgbClr val="000000"/>
                          </a:solidFill>
                          <a:latin typeface="Arial"/>
                          <a:ea typeface="Arial"/>
                          <a:cs typeface="Arial"/>
                          <a:sym typeface="Arial"/>
                        </a:rPr>
                        <a:t>in kg CO</a:t>
                      </a:r>
                      <a:r>
                        <a:rPr lang="de-DE" sz="1100" b="1" i="0" u="none" strike="noStrike" cap="none" baseline="-25000">
                          <a:solidFill>
                            <a:srgbClr val="000000"/>
                          </a:solidFill>
                          <a:latin typeface="Arial"/>
                          <a:ea typeface="Arial"/>
                          <a:cs typeface="Arial"/>
                          <a:sym typeface="Arial"/>
                        </a:rPr>
                        <a:t>2</a:t>
                      </a:r>
                      <a:r>
                        <a:rPr lang="de-DE" sz="1100" b="1" i="0" u="none" strike="noStrike" cap="none">
                          <a:solidFill>
                            <a:srgbClr val="000000"/>
                          </a:solidFill>
                          <a:latin typeface="Arial"/>
                          <a:ea typeface="Arial"/>
                          <a:cs typeface="Arial"/>
                          <a:sym typeface="Arial"/>
                        </a:rPr>
                        <a:t>-Äq</a:t>
                      </a:r>
                      <a:endParaRPr sz="1100" b="1" u="none" strike="noStrike" cap="none">
                        <a:latin typeface="Arial"/>
                        <a:ea typeface="Arial"/>
                        <a:cs typeface="Arial"/>
                        <a:sym typeface="Arial"/>
                      </a:endParaRPr>
                    </a:p>
                  </a:txBody>
                  <a:tcPr marL="91450" marR="91450" marT="45725" marB="45725"/>
                </a:tc>
                <a:tc>
                  <a:txBody>
                    <a:bodyPr/>
                    <a:lstStyle/>
                    <a:p>
                      <a:pPr marL="0" marR="0" lvl="0" indent="0" algn="r" rtl="0">
                        <a:lnSpc>
                          <a:spcPct val="100000"/>
                        </a:lnSpc>
                        <a:spcBef>
                          <a:spcPts val="0"/>
                        </a:spcBef>
                        <a:spcAft>
                          <a:spcPts val="0"/>
                        </a:spcAft>
                        <a:buClr>
                          <a:srgbClr val="000000"/>
                        </a:buClr>
                        <a:buSzPts val="1100"/>
                        <a:buFont typeface="Arial"/>
                        <a:buNone/>
                      </a:pPr>
                      <a:r>
                        <a:rPr lang="de-DE" sz="1100" b="1" u="none" strike="noStrike" cap="none">
                          <a:latin typeface="Arial"/>
                          <a:ea typeface="Arial"/>
                          <a:cs typeface="Arial"/>
                          <a:sym typeface="Arial"/>
                        </a:rPr>
                        <a:t>in Prozent</a:t>
                      </a:r>
                      <a:endParaRPr/>
                    </a:p>
                  </a:txBody>
                  <a:tcPr marL="91450" marR="91450" marT="45725" marB="45725"/>
                </a:tc>
                <a:extLst>
                  <a:ext uri="{0D108BD9-81ED-4DB2-BD59-A6C34878D82A}">
                    <a16:rowId xmlns:a16="http://schemas.microsoft.com/office/drawing/2014/main" xmlns="" val="10001"/>
                  </a:ext>
                </a:extLst>
              </a:tr>
              <a:tr h="377325">
                <a:tc>
                  <a:txBody>
                    <a:bodyPr/>
                    <a:lstStyle/>
                    <a:p>
                      <a:pPr marL="0" marR="0" lvl="0" indent="0" algn="l" rtl="0">
                        <a:lnSpc>
                          <a:spcPct val="100000"/>
                        </a:lnSpc>
                        <a:spcBef>
                          <a:spcPts val="0"/>
                        </a:spcBef>
                        <a:spcAft>
                          <a:spcPts val="0"/>
                        </a:spcAft>
                        <a:buNone/>
                      </a:pPr>
                      <a:r>
                        <a:rPr lang="de-DE" sz="1100" b="1" i="0" u="none" strike="noStrike" cap="none">
                          <a:solidFill>
                            <a:srgbClr val="000000"/>
                          </a:solidFill>
                          <a:latin typeface="Arial"/>
                          <a:ea typeface="Arial"/>
                          <a:cs typeface="Arial"/>
                          <a:sym typeface="Arial"/>
                        </a:rPr>
                        <a:t>Einweg-Glasflasche 533 g</a:t>
                      </a:r>
                      <a:endParaRPr sz="1100" b="1" i="0" u="none" strike="noStrike" cap="none">
                        <a:solidFill>
                          <a:srgbClr val="000000"/>
                        </a:solidFill>
                        <a:latin typeface="Arial"/>
                        <a:ea typeface="Arial"/>
                        <a:cs typeface="Arial"/>
                        <a:sym typeface="Arial"/>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Arial"/>
                          <a:ea typeface="Arial"/>
                          <a:cs typeface="Arial"/>
                          <a:sym typeface="Arial"/>
                        </a:rPr>
                        <a:t>0,390</a:t>
                      </a:r>
                      <a:endParaRPr sz="2000"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Arial"/>
                          <a:ea typeface="Arial"/>
                          <a:cs typeface="Arial"/>
                          <a:sym typeface="Arial"/>
                        </a:rPr>
                        <a:t>0,000</a:t>
                      </a:r>
                      <a:endParaRPr sz="2000"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Arial"/>
                          <a:ea typeface="Arial"/>
                          <a:cs typeface="Arial"/>
                          <a:sym typeface="Arial"/>
                        </a:rPr>
                        <a:t>0</a:t>
                      </a:r>
                      <a:endParaRPr sz="2000"/>
                    </a:p>
                  </a:txBody>
                  <a:tcPr marL="9525" marR="9525" marT="9525" marB="0" anchor="b"/>
                </a:tc>
                <a:extLst>
                  <a:ext uri="{0D108BD9-81ED-4DB2-BD59-A6C34878D82A}">
                    <a16:rowId xmlns:a16="http://schemas.microsoft.com/office/drawing/2014/main" xmlns="" val="10002"/>
                  </a:ext>
                </a:extLst>
              </a:tr>
              <a:tr h="377325">
                <a:tc>
                  <a:txBody>
                    <a:bodyPr/>
                    <a:lstStyle/>
                    <a:p>
                      <a:pPr marL="0" marR="0" lvl="0" indent="0" algn="l" rtl="0">
                        <a:lnSpc>
                          <a:spcPct val="100000"/>
                        </a:lnSpc>
                        <a:spcBef>
                          <a:spcPts val="0"/>
                        </a:spcBef>
                        <a:spcAft>
                          <a:spcPts val="0"/>
                        </a:spcAft>
                        <a:buNone/>
                      </a:pPr>
                      <a:r>
                        <a:rPr lang="de-DE" sz="1100" b="1" i="0" u="none" strike="noStrike" cap="none">
                          <a:solidFill>
                            <a:srgbClr val="000000"/>
                          </a:solidFill>
                          <a:latin typeface="Arial"/>
                          <a:ea typeface="Arial"/>
                          <a:cs typeface="Arial"/>
                          <a:sym typeface="Arial"/>
                        </a:rPr>
                        <a:t>Einweg-Glasflasche 400 g</a:t>
                      </a:r>
                      <a:endParaRPr sz="1100" b="1" i="0" u="none" strike="noStrike" cap="none">
                        <a:solidFill>
                          <a:srgbClr val="000000"/>
                        </a:solidFill>
                        <a:latin typeface="Arial"/>
                        <a:ea typeface="Arial"/>
                        <a:cs typeface="Arial"/>
                        <a:sym typeface="Arial"/>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Arial"/>
                          <a:ea typeface="Arial"/>
                          <a:cs typeface="Arial"/>
                          <a:sym typeface="Arial"/>
                        </a:rPr>
                        <a:t>0,297</a:t>
                      </a:r>
                      <a:endParaRPr sz="2000" dirty="0"/>
                    </a:p>
                  </a:txBody>
                  <a:tcPr marL="9525" marR="9525" marT="9525" marB="0" anchor="b"/>
                </a:tc>
                <a:tc>
                  <a:txBody>
                    <a:bodyPr/>
                    <a:lstStyle/>
                    <a:p>
                      <a:pPr marL="0" marR="0" lvl="0" indent="0" algn="ctr" rtl="0">
                        <a:lnSpc>
                          <a:spcPct val="100000"/>
                        </a:lnSpc>
                        <a:spcBef>
                          <a:spcPts val="0"/>
                        </a:spcBef>
                        <a:spcAft>
                          <a:spcPts val="0"/>
                        </a:spcAft>
                        <a:buClr>
                          <a:srgbClr val="000000"/>
                        </a:buClr>
                        <a:buSzPts val="1100"/>
                        <a:buFont typeface="Arial"/>
                        <a:buNone/>
                      </a:pPr>
                      <a:endParaRPr sz="1600" b="0" i="0" u="none" strike="noStrike" cap="none" dirty="0">
                        <a:solidFill>
                          <a:srgbClr val="000000"/>
                        </a:solidFill>
                        <a:latin typeface="Arial"/>
                        <a:ea typeface="Arial"/>
                        <a:cs typeface="Arial"/>
                        <a:sym typeface="Arial"/>
                      </a:endParaRPr>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a:solidFill>
                          <a:srgbClr val="000000"/>
                        </a:solidFill>
                        <a:latin typeface="Arial"/>
                        <a:ea typeface="Arial"/>
                        <a:cs typeface="Arial"/>
                        <a:sym typeface="Arial"/>
                      </a:endParaRPr>
                    </a:p>
                  </a:txBody>
                  <a:tcPr marL="9525" marR="9525" marT="9525" marB="0" anchor="b"/>
                </a:tc>
                <a:extLst>
                  <a:ext uri="{0D108BD9-81ED-4DB2-BD59-A6C34878D82A}">
                    <a16:rowId xmlns:a16="http://schemas.microsoft.com/office/drawing/2014/main" xmlns="" val="10003"/>
                  </a:ext>
                </a:extLst>
              </a:tr>
              <a:tr h="377325">
                <a:tc>
                  <a:txBody>
                    <a:bodyPr/>
                    <a:lstStyle/>
                    <a:p>
                      <a:pPr marL="0" marR="0" lvl="0" indent="0" algn="l" rtl="0">
                        <a:lnSpc>
                          <a:spcPct val="100000"/>
                        </a:lnSpc>
                        <a:spcBef>
                          <a:spcPts val="0"/>
                        </a:spcBef>
                        <a:spcAft>
                          <a:spcPts val="0"/>
                        </a:spcAft>
                        <a:buNone/>
                      </a:pPr>
                      <a:r>
                        <a:rPr lang="de-DE" sz="1100" b="1" i="0" u="none" strike="noStrike" cap="none">
                          <a:solidFill>
                            <a:srgbClr val="000000"/>
                          </a:solidFill>
                          <a:latin typeface="Arial"/>
                          <a:ea typeface="Arial"/>
                          <a:cs typeface="Arial"/>
                          <a:sym typeface="Arial"/>
                        </a:rPr>
                        <a:t>Mehrweg-Glasflasche 400 g</a:t>
                      </a:r>
                      <a:endParaRPr sz="1100" b="1" i="0" u="none" strike="noStrike" cap="none">
                        <a:solidFill>
                          <a:srgbClr val="000000"/>
                        </a:solidFill>
                        <a:latin typeface="Arial"/>
                        <a:ea typeface="Arial"/>
                        <a:cs typeface="Arial"/>
                        <a:sym typeface="Arial"/>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Arial"/>
                          <a:ea typeface="Arial"/>
                          <a:cs typeface="Arial"/>
                          <a:sym typeface="Arial"/>
                        </a:rPr>
                        <a:t>0,074</a:t>
                      </a:r>
                      <a:endParaRPr sz="2000"/>
                    </a:p>
                  </a:txBody>
                  <a:tcPr marL="9525" marR="9525" marT="9525" marB="0" anchor="b"/>
                </a:tc>
                <a:tc>
                  <a:txBody>
                    <a:bodyPr/>
                    <a:lstStyle/>
                    <a:p>
                      <a:pPr marL="0" marR="0" lvl="0" indent="0" algn="ctr" rtl="0">
                        <a:lnSpc>
                          <a:spcPct val="100000"/>
                        </a:lnSpc>
                        <a:spcBef>
                          <a:spcPts val="0"/>
                        </a:spcBef>
                        <a:spcAft>
                          <a:spcPts val="0"/>
                        </a:spcAft>
                        <a:buClr>
                          <a:srgbClr val="000000"/>
                        </a:buClr>
                        <a:buSzPts val="1100"/>
                        <a:buFont typeface="Arial"/>
                        <a:buNone/>
                      </a:pPr>
                      <a:endParaRPr sz="1600" b="0" i="0" u="none" strike="noStrike" cap="none" dirty="0">
                        <a:solidFill>
                          <a:srgbClr val="000000"/>
                        </a:solidFill>
                        <a:latin typeface="Arial"/>
                        <a:ea typeface="Arial"/>
                        <a:cs typeface="Arial"/>
                        <a:sym typeface="Arial"/>
                      </a:endParaRPr>
                    </a:p>
                  </a:txBody>
                  <a:tcPr marL="9525" marR="9525" marT="9525" marB="0" anchor="b"/>
                </a:tc>
                <a:tc>
                  <a:txBody>
                    <a:bodyPr/>
                    <a:lstStyle/>
                    <a:p>
                      <a:pPr marL="0" marR="0" lvl="0" indent="0" algn="ctr" rtl="0">
                        <a:lnSpc>
                          <a:spcPct val="100000"/>
                        </a:lnSpc>
                        <a:spcBef>
                          <a:spcPts val="0"/>
                        </a:spcBef>
                        <a:spcAft>
                          <a:spcPts val="0"/>
                        </a:spcAft>
                        <a:buClr>
                          <a:srgbClr val="000000"/>
                        </a:buClr>
                        <a:buSzPts val="1100"/>
                        <a:buFont typeface="Arial"/>
                        <a:buNone/>
                      </a:pPr>
                      <a:endParaRPr sz="1600" b="0" i="0" u="none" strike="noStrike" cap="none" dirty="0">
                        <a:solidFill>
                          <a:srgbClr val="000000"/>
                        </a:solidFill>
                        <a:latin typeface="Arial"/>
                        <a:ea typeface="Arial"/>
                        <a:cs typeface="Arial"/>
                        <a:sym typeface="Arial"/>
                      </a:endParaRPr>
                    </a:p>
                  </a:txBody>
                  <a:tcPr marL="9525" marR="9525" marT="9525" marB="0" anchor="b"/>
                </a:tc>
                <a:extLst>
                  <a:ext uri="{0D108BD9-81ED-4DB2-BD59-A6C34878D82A}">
                    <a16:rowId xmlns:a16="http://schemas.microsoft.com/office/drawing/2014/main" xmlns="" val="10004"/>
                  </a:ext>
                </a:extLst>
              </a:tr>
              <a:tr h="377325">
                <a:tc>
                  <a:txBody>
                    <a:bodyPr/>
                    <a:lstStyle/>
                    <a:p>
                      <a:pPr marL="0" marR="0" lvl="0" indent="0" algn="l" rtl="0">
                        <a:lnSpc>
                          <a:spcPct val="100000"/>
                        </a:lnSpc>
                        <a:spcBef>
                          <a:spcPts val="0"/>
                        </a:spcBef>
                        <a:spcAft>
                          <a:spcPts val="0"/>
                        </a:spcAft>
                        <a:buNone/>
                      </a:pPr>
                      <a:r>
                        <a:rPr lang="de-DE" sz="1100" b="1" i="0" u="none" strike="noStrike" cap="none">
                          <a:solidFill>
                            <a:srgbClr val="000000"/>
                          </a:solidFill>
                          <a:latin typeface="Arial"/>
                          <a:ea typeface="Arial"/>
                          <a:cs typeface="Arial"/>
                          <a:sym typeface="Arial"/>
                        </a:rPr>
                        <a:t>Bag-in-Box</a:t>
                      </a:r>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Arial"/>
                          <a:ea typeface="Arial"/>
                          <a:cs typeface="Arial"/>
                          <a:sym typeface="Arial"/>
                        </a:rPr>
                        <a:t>0,052</a:t>
                      </a:r>
                      <a:endParaRPr sz="2000"/>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dirty="0">
                        <a:solidFill>
                          <a:srgbClr val="000000"/>
                        </a:solidFill>
                        <a:latin typeface="Arial"/>
                        <a:ea typeface="Arial"/>
                        <a:cs typeface="Arial"/>
                        <a:sym typeface="Arial"/>
                      </a:endParaRPr>
                    </a:p>
                  </a:txBody>
                  <a:tcPr marL="9525" marR="9525" marT="9525" marB="0" anchor="b"/>
                </a:tc>
                <a:tc>
                  <a:txBody>
                    <a:bodyPr/>
                    <a:lstStyle/>
                    <a:p>
                      <a:pPr marL="0" marR="0" lvl="0" indent="0" algn="ctr" rtl="0">
                        <a:lnSpc>
                          <a:spcPct val="100000"/>
                        </a:lnSpc>
                        <a:spcBef>
                          <a:spcPts val="0"/>
                        </a:spcBef>
                        <a:spcAft>
                          <a:spcPts val="0"/>
                        </a:spcAft>
                        <a:buNone/>
                      </a:pPr>
                      <a:endParaRPr sz="1600" b="0" i="0" u="none" strike="noStrike" cap="none" dirty="0">
                        <a:solidFill>
                          <a:srgbClr val="000000"/>
                        </a:solidFill>
                        <a:latin typeface="Arial"/>
                        <a:ea typeface="Arial"/>
                        <a:cs typeface="Arial"/>
                        <a:sym typeface="Arial"/>
                      </a:endParaRPr>
                    </a:p>
                  </a:txBody>
                  <a:tcPr marL="9525" marR="9525" marT="9525" marB="0" anchor="b"/>
                </a:tc>
                <a:extLst>
                  <a:ext uri="{0D108BD9-81ED-4DB2-BD59-A6C34878D82A}">
                    <a16:rowId xmlns:a16="http://schemas.microsoft.com/office/drawing/2014/main" xmlns="" val="1000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6"/>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6</a:t>
            </a:fld>
            <a:endParaRPr/>
          </a:p>
        </p:txBody>
      </p:sp>
      <p:sp>
        <p:nvSpPr>
          <p:cNvPr id="152" name="Google Shape;152;p6"/>
          <p:cNvSpPr txBox="1">
            <a:spLocks noGrp="1"/>
          </p:cNvSpPr>
          <p:nvPr>
            <p:ph type="title"/>
          </p:nvPr>
        </p:nvSpPr>
        <p:spPr>
          <a:xfrm>
            <a:off x="360000" y="180000"/>
            <a:ext cx="8784000" cy="1080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62500"/>
              <a:buNone/>
            </a:pPr>
            <a:r>
              <a:rPr lang="de-DE"/>
              <a:t>Nachhaltigkeit in der Brennerei:</a:t>
            </a:r>
            <a:br>
              <a:rPr lang="de-DE"/>
            </a:br>
            <a:r>
              <a:rPr lang="de-DE"/>
              <a:t>THG: Einsparpotential alternativer Verpackungen</a:t>
            </a:r>
            <a:endParaRPr/>
          </a:p>
        </p:txBody>
      </p:sp>
      <p:sp>
        <p:nvSpPr>
          <p:cNvPr id="153" name="Google Shape;153;p6"/>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dirty="0"/>
              <a:t>Destillateurin/Destillateur </a:t>
            </a:r>
            <a:endParaRPr dirty="0"/>
          </a:p>
        </p:txBody>
      </p:sp>
      <p:sp>
        <p:nvSpPr>
          <p:cNvPr id="154" name="Google Shape;154;p6"/>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a:t>Quelle: Ifeu 2012, Ponstein 2021</a:t>
            </a:r>
            <a:endParaRPr/>
          </a:p>
        </p:txBody>
      </p:sp>
      <p:sp>
        <p:nvSpPr>
          <p:cNvPr id="155" name="Google Shape;155;p6"/>
          <p:cNvSpPr txBox="1">
            <a:spLocks noGrp="1"/>
          </p:cNvSpPr>
          <p:nvPr>
            <p:ph type="ftr" idx="11"/>
          </p:nvPr>
        </p:nvSpPr>
        <p:spPr>
          <a:xfrm>
            <a:off x="708400" y="6254500"/>
            <a:ext cx="26424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graphicFrame>
        <p:nvGraphicFramePr>
          <p:cNvPr id="157" name="Google Shape;157;p6"/>
          <p:cNvGraphicFramePr/>
          <p:nvPr>
            <p:extLst>
              <p:ext uri="{D42A27DB-BD31-4B8C-83A1-F6EECF244321}">
                <p14:modId xmlns:p14="http://schemas.microsoft.com/office/powerpoint/2010/main" val="3781068389"/>
              </p:ext>
            </p:extLst>
          </p:nvPr>
        </p:nvGraphicFramePr>
        <p:xfrm>
          <a:off x="224465" y="1911680"/>
          <a:ext cx="7090950" cy="2263950"/>
        </p:xfrm>
        <a:graphic>
          <a:graphicData uri="http://schemas.openxmlformats.org/drawingml/2006/table">
            <a:tbl>
              <a:tblPr firstRow="1" bandRow="1">
                <a:noFill/>
                <a:tableStyleId>{D5EF15D4-6F22-42D0-92A8-892442F6C735}</a:tableStyleId>
              </a:tblPr>
              <a:tblGrid>
                <a:gridCol w="2063650">
                  <a:extLst>
                    <a:ext uri="{9D8B030D-6E8A-4147-A177-3AD203B41FA5}">
                      <a16:colId xmlns:a16="http://schemas.microsoft.com/office/drawing/2014/main" xmlns="" val="20000"/>
                    </a:ext>
                  </a:extLst>
                </a:gridCol>
                <a:gridCol w="1571750">
                  <a:extLst>
                    <a:ext uri="{9D8B030D-6E8A-4147-A177-3AD203B41FA5}">
                      <a16:colId xmlns:a16="http://schemas.microsoft.com/office/drawing/2014/main" xmlns="" val="20001"/>
                    </a:ext>
                  </a:extLst>
                </a:gridCol>
                <a:gridCol w="1753650">
                  <a:extLst>
                    <a:ext uri="{9D8B030D-6E8A-4147-A177-3AD203B41FA5}">
                      <a16:colId xmlns:a16="http://schemas.microsoft.com/office/drawing/2014/main" xmlns="" val="20002"/>
                    </a:ext>
                  </a:extLst>
                </a:gridCol>
                <a:gridCol w="1701900">
                  <a:extLst>
                    <a:ext uri="{9D8B030D-6E8A-4147-A177-3AD203B41FA5}">
                      <a16:colId xmlns:a16="http://schemas.microsoft.com/office/drawing/2014/main" xmlns="" val="20003"/>
                    </a:ext>
                  </a:extLst>
                </a:gridCol>
              </a:tblGrid>
              <a:tr h="377325">
                <a:tc>
                  <a:txBody>
                    <a:bodyPr/>
                    <a:lstStyle/>
                    <a:p>
                      <a:pPr marL="0" marR="0" lvl="0" indent="0" algn="l" rtl="0">
                        <a:lnSpc>
                          <a:spcPct val="100000"/>
                        </a:lnSpc>
                        <a:spcBef>
                          <a:spcPts val="0"/>
                        </a:spcBef>
                        <a:spcAft>
                          <a:spcPts val="0"/>
                        </a:spcAft>
                        <a:buNone/>
                      </a:pPr>
                      <a:endParaRPr sz="1100" b="1" u="none" strike="noStrike" cap="none">
                        <a:latin typeface="Arial"/>
                        <a:ea typeface="Arial"/>
                        <a:cs typeface="Arial"/>
                        <a:sym typeface="Arial"/>
                      </a:endParaRPr>
                    </a:p>
                  </a:txBody>
                  <a:tcPr marL="91450" marR="91450" marT="45725" marB="45725"/>
                </a:tc>
                <a:tc>
                  <a:txBody>
                    <a:bodyPr/>
                    <a:lstStyle/>
                    <a:p>
                      <a:pPr marL="0" marR="0" lvl="0" indent="0" algn="l" rtl="0">
                        <a:lnSpc>
                          <a:spcPct val="100000"/>
                        </a:lnSpc>
                        <a:spcBef>
                          <a:spcPts val="0"/>
                        </a:spcBef>
                        <a:spcAft>
                          <a:spcPts val="0"/>
                        </a:spcAft>
                        <a:buClr>
                          <a:srgbClr val="000000"/>
                        </a:buClr>
                        <a:buSzPts val="1100"/>
                        <a:buFont typeface="Arial"/>
                        <a:buNone/>
                      </a:pPr>
                      <a:endParaRPr sz="1100" b="1" u="none" strike="noStrike" cap="none">
                        <a:latin typeface="Arial"/>
                        <a:ea typeface="Arial"/>
                        <a:cs typeface="Arial"/>
                        <a:sym typeface="Arial"/>
                      </a:endParaRPr>
                    </a:p>
                  </a:txBody>
                  <a:tcPr marL="91450" marR="91450" marT="45725" marB="45725"/>
                </a:tc>
                <a:tc gridSpan="2">
                  <a:txBody>
                    <a:bodyPr/>
                    <a:lstStyle/>
                    <a:p>
                      <a:pPr marL="0" marR="0" lvl="0" indent="0" algn="l" rtl="0">
                        <a:lnSpc>
                          <a:spcPct val="100000"/>
                        </a:lnSpc>
                        <a:spcBef>
                          <a:spcPts val="0"/>
                        </a:spcBef>
                        <a:spcAft>
                          <a:spcPts val="0"/>
                        </a:spcAft>
                        <a:buClr>
                          <a:srgbClr val="000000"/>
                        </a:buClr>
                        <a:buSzPts val="1100"/>
                        <a:buFont typeface="Arial"/>
                        <a:buNone/>
                      </a:pPr>
                      <a:r>
                        <a:rPr lang="de-DE" sz="1100" b="1" u="none" strike="noStrike" cap="none">
                          <a:latin typeface="Arial"/>
                          <a:ea typeface="Arial"/>
                          <a:cs typeface="Arial"/>
                          <a:sym typeface="Arial"/>
                        </a:rPr>
                        <a:t>THG-Einsparung durch Verpackungswechsel</a:t>
                      </a:r>
                      <a:endParaRPr/>
                    </a:p>
                  </a:txBody>
                  <a:tcPr marL="91450" marR="91450" marT="50300" marB="50300"/>
                </a:tc>
                <a:tc hMerge="1">
                  <a:txBody>
                    <a:bodyPr/>
                    <a:lstStyle/>
                    <a:p>
                      <a:endParaRPr lang="de-DE"/>
                    </a:p>
                  </a:txBody>
                  <a:tcPr/>
                </a:tc>
                <a:extLst>
                  <a:ext uri="{0D108BD9-81ED-4DB2-BD59-A6C34878D82A}">
                    <a16:rowId xmlns:a16="http://schemas.microsoft.com/office/drawing/2014/main" xmlns="" val="10000"/>
                  </a:ext>
                </a:extLst>
              </a:tr>
              <a:tr h="377325">
                <a:tc>
                  <a:txBody>
                    <a:bodyPr/>
                    <a:lstStyle/>
                    <a:p>
                      <a:pPr marL="0" marR="0" lvl="0" indent="0" algn="l" rtl="0">
                        <a:lnSpc>
                          <a:spcPct val="100000"/>
                        </a:lnSpc>
                        <a:spcBef>
                          <a:spcPts val="0"/>
                        </a:spcBef>
                        <a:spcAft>
                          <a:spcPts val="0"/>
                        </a:spcAft>
                        <a:buNone/>
                      </a:pPr>
                      <a:r>
                        <a:rPr lang="de-DE" sz="1100" b="1" u="none" strike="noStrike" cap="none">
                          <a:latin typeface="Arial"/>
                          <a:ea typeface="Arial"/>
                          <a:cs typeface="Arial"/>
                          <a:sym typeface="Arial"/>
                        </a:rPr>
                        <a:t>Verpackung (0,75 l)</a:t>
                      </a:r>
                      <a:endParaRPr/>
                    </a:p>
                  </a:txBody>
                  <a:tcPr marL="91450" marR="91450" marT="45725" marB="45725"/>
                </a:tc>
                <a:tc>
                  <a:txBody>
                    <a:bodyPr/>
                    <a:lstStyle/>
                    <a:p>
                      <a:pPr marL="0" marR="0" lvl="0" indent="0" algn="r" rtl="0">
                        <a:lnSpc>
                          <a:spcPct val="100000"/>
                        </a:lnSpc>
                        <a:spcBef>
                          <a:spcPts val="0"/>
                        </a:spcBef>
                        <a:spcAft>
                          <a:spcPts val="0"/>
                        </a:spcAft>
                        <a:buNone/>
                      </a:pPr>
                      <a:r>
                        <a:rPr lang="de-DE" sz="1100" b="1" i="0" u="none" strike="noStrike" cap="none">
                          <a:solidFill>
                            <a:srgbClr val="000000"/>
                          </a:solidFill>
                          <a:latin typeface="Arial"/>
                          <a:ea typeface="Arial"/>
                          <a:cs typeface="Arial"/>
                          <a:sym typeface="Arial"/>
                        </a:rPr>
                        <a:t>THG</a:t>
                      </a:r>
                      <a:r>
                        <a:rPr lang="de-DE" sz="1100" b="0" i="0" u="none" strike="noStrike" cap="none">
                          <a:solidFill>
                            <a:srgbClr val="000000"/>
                          </a:solidFill>
                          <a:latin typeface="Arial"/>
                          <a:ea typeface="Arial"/>
                          <a:cs typeface="Arial"/>
                          <a:sym typeface="Arial"/>
                        </a:rPr>
                        <a:t> </a:t>
                      </a:r>
                      <a:r>
                        <a:rPr lang="de-DE" sz="1100" b="1" i="0" u="none" strike="noStrike" cap="none">
                          <a:solidFill>
                            <a:srgbClr val="000000"/>
                          </a:solidFill>
                          <a:latin typeface="Arial"/>
                          <a:ea typeface="Arial"/>
                          <a:cs typeface="Arial"/>
                          <a:sym typeface="Arial"/>
                        </a:rPr>
                        <a:t>in kg CO</a:t>
                      </a:r>
                      <a:r>
                        <a:rPr lang="de-DE" sz="1100" b="1" i="0" u="none" strike="noStrike" cap="none" baseline="-25000">
                          <a:solidFill>
                            <a:srgbClr val="000000"/>
                          </a:solidFill>
                          <a:latin typeface="Arial"/>
                          <a:ea typeface="Arial"/>
                          <a:cs typeface="Arial"/>
                          <a:sym typeface="Arial"/>
                        </a:rPr>
                        <a:t>2</a:t>
                      </a:r>
                      <a:r>
                        <a:rPr lang="de-DE" sz="1100" b="1" i="0" u="none" strike="noStrike" cap="none">
                          <a:solidFill>
                            <a:srgbClr val="000000"/>
                          </a:solidFill>
                          <a:latin typeface="Arial"/>
                          <a:ea typeface="Arial"/>
                          <a:cs typeface="Arial"/>
                          <a:sym typeface="Arial"/>
                        </a:rPr>
                        <a:t>-Äq </a:t>
                      </a:r>
                      <a:endParaRPr sz="1100" b="1" u="none" strike="noStrike" cap="none">
                        <a:latin typeface="Arial"/>
                        <a:ea typeface="Arial"/>
                        <a:cs typeface="Arial"/>
                        <a:sym typeface="Arial"/>
                      </a:endParaRPr>
                    </a:p>
                  </a:txBody>
                  <a:tcPr marL="91450" marR="91450" marT="45725" marB="45725"/>
                </a:tc>
                <a:tc>
                  <a:txBody>
                    <a:bodyPr/>
                    <a:lstStyle/>
                    <a:p>
                      <a:pPr marL="0" marR="0" lvl="0" indent="0" algn="r" rtl="0">
                        <a:lnSpc>
                          <a:spcPct val="100000"/>
                        </a:lnSpc>
                        <a:spcBef>
                          <a:spcPts val="0"/>
                        </a:spcBef>
                        <a:spcAft>
                          <a:spcPts val="0"/>
                        </a:spcAft>
                        <a:buNone/>
                      </a:pPr>
                      <a:r>
                        <a:rPr lang="de-DE" sz="1100" b="1" i="0" u="none" strike="noStrike" cap="none">
                          <a:solidFill>
                            <a:srgbClr val="000000"/>
                          </a:solidFill>
                          <a:latin typeface="Arial"/>
                          <a:ea typeface="Arial"/>
                          <a:cs typeface="Arial"/>
                          <a:sym typeface="Arial"/>
                        </a:rPr>
                        <a:t>in kg CO</a:t>
                      </a:r>
                      <a:r>
                        <a:rPr lang="de-DE" sz="1100" b="1" i="0" u="none" strike="noStrike" cap="none" baseline="-25000">
                          <a:solidFill>
                            <a:srgbClr val="000000"/>
                          </a:solidFill>
                          <a:latin typeface="Arial"/>
                          <a:ea typeface="Arial"/>
                          <a:cs typeface="Arial"/>
                          <a:sym typeface="Arial"/>
                        </a:rPr>
                        <a:t>2</a:t>
                      </a:r>
                      <a:r>
                        <a:rPr lang="de-DE" sz="1100" b="1" i="0" u="none" strike="noStrike" cap="none">
                          <a:solidFill>
                            <a:srgbClr val="000000"/>
                          </a:solidFill>
                          <a:latin typeface="Arial"/>
                          <a:ea typeface="Arial"/>
                          <a:cs typeface="Arial"/>
                          <a:sym typeface="Arial"/>
                        </a:rPr>
                        <a:t>-Äq </a:t>
                      </a:r>
                      <a:endParaRPr sz="1100" b="1" u="none" strike="noStrike" cap="none">
                        <a:latin typeface="Arial"/>
                        <a:ea typeface="Arial"/>
                        <a:cs typeface="Arial"/>
                        <a:sym typeface="Arial"/>
                      </a:endParaRPr>
                    </a:p>
                  </a:txBody>
                  <a:tcPr marL="91450" marR="91450" marT="45725" marB="45725"/>
                </a:tc>
                <a:tc>
                  <a:txBody>
                    <a:bodyPr/>
                    <a:lstStyle/>
                    <a:p>
                      <a:pPr marL="0" marR="0" lvl="0" indent="0" algn="r" rtl="0">
                        <a:lnSpc>
                          <a:spcPct val="100000"/>
                        </a:lnSpc>
                        <a:spcBef>
                          <a:spcPts val="0"/>
                        </a:spcBef>
                        <a:spcAft>
                          <a:spcPts val="0"/>
                        </a:spcAft>
                        <a:buClr>
                          <a:srgbClr val="000000"/>
                        </a:buClr>
                        <a:buSzPts val="1100"/>
                        <a:buFont typeface="Arial"/>
                        <a:buNone/>
                      </a:pPr>
                      <a:r>
                        <a:rPr lang="de-DE" sz="1100" b="1" u="none" strike="noStrike" cap="none">
                          <a:latin typeface="Arial"/>
                          <a:ea typeface="Arial"/>
                          <a:cs typeface="Arial"/>
                          <a:sym typeface="Arial"/>
                        </a:rPr>
                        <a:t>in Prozent</a:t>
                      </a:r>
                      <a:endParaRPr/>
                    </a:p>
                  </a:txBody>
                  <a:tcPr marL="91450" marR="91450" marT="45725" marB="45725"/>
                </a:tc>
                <a:extLst>
                  <a:ext uri="{0D108BD9-81ED-4DB2-BD59-A6C34878D82A}">
                    <a16:rowId xmlns:a16="http://schemas.microsoft.com/office/drawing/2014/main" xmlns="" val="10001"/>
                  </a:ext>
                </a:extLst>
              </a:tr>
              <a:tr h="377325">
                <a:tc>
                  <a:txBody>
                    <a:bodyPr/>
                    <a:lstStyle/>
                    <a:p>
                      <a:pPr marL="0" marR="0" lvl="0" indent="0" algn="l" rtl="0">
                        <a:lnSpc>
                          <a:spcPct val="100000"/>
                        </a:lnSpc>
                        <a:spcBef>
                          <a:spcPts val="0"/>
                        </a:spcBef>
                        <a:spcAft>
                          <a:spcPts val="0"/>
                        </a:spcAft>
                        <a:buNone/>
                      </a:pPr>
                      <a:r>
                        <a:rPr lang="de-DE" sz="1100" b="1" i="0" u="none" strike="noStrike" cap="none">
                          <a:solidFill>
                            <a:srgbClr val="000000"/>
                          </a:solidFill>
                          <a:latin typeface="Arial"/>
                          <a:ea typeface="Arial"/>
                          <a:cs typeface="Arial"/>
                          <a:sym typeface="Arial"/>
                        </a:rPr>
                        <a:t>Einweg-Glasflasche 533 g</a:t>
                      </a:r>
                      <a:endParaRPr sz="1100" b="1" i="0" u="none" strike="noStrike" cap="none">
                        <a:solidFill>
                          <a:srgbClr val="000000"/>
                        </a:solidFill>
                        <a:latin typeface="Arial"/>
                        <a:ea typeface="Arial"/>
                        <a:cs typeface="Arial"/>
                        <a:sym typeface="Arial"/>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Arial"/>
                          <a:ea typeface="Arial"/>
                          <a:cs typeface="Arial"/>
                          <a:sym typeface="Arial"/>
                        </a:rPr>
                        <a:t>0,390</a:t>
                      </a:r>
                      <a:endParaRPr sz="2000"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Arial"/>
                          <a:ea typeface="Arial"/>
                          <a:cs typeface="Arial"/>
                          <a:sym typeface="Arial"/>
                        </a:rPr>
                        <a:t>0,000</a:t>
                      </a:r>
                      <a:endParaRPr sz="200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Arial"/>
                          <a:ea typeface="Arial"/>
                          <a:cs typeface="Arial"/>
                          <a:sym typeface="Arial"/>
                        </a:rPr>
                        <a:t>0</a:t>
                      </a:r>
                      <a:endParaRPr sz="2000"/>
                    </a:p>
                  </a:txBody>
                  <a:tcPr marL="9525" marR="9525" marT="9525" marB="0" anchor="b"/>
                </a:tc>
                <a:extLst>
                  <a:ext uri="{0D108BD9-81ED-4DB2-BD59-A6C34878D82A}">
                    <a16:rowId xmlns:a16="http://schemas.microsoft.com/office/drawing/2014/main" xmlns="" val="10002"/>
                  </a:ext>
                </a:extLst>
              </a:tr>
              <a:tr h="377325">
                <a:tc>
                  <a:txBody>
                    <a:bodyPr/>
                    <a:lstStyle/>
                    <a:p>
                      <a:pPr marL="0" marR="0" lvl="0" indent="0" algn="l" rtl="0">
                        <a:lnSpc>
                          <a:spcPct val="100000"/>
                        </a:lnSpc>
                        <a:spcBef>
                          <a:spcPts val="0"/>
                        </a:spcBef>
                        <a:spcAft>
                          <a:spcPts val="0"/>
                        </a:spcAft>
                        <a:buNone/>
                      </a:pPr>
                      <a:r>
                        <a:rPr lang="de-DE" sz="1100" b="1" i="0" u="none" strike="noStrike" cap="none">
                          <a:solidFill>
                            <a:srgbClr val="000000"/>
                          </a:solidFill>
                          <a:latin typeface="Arial"/>
                          <a:ea typeface="Arial"/>
                          <a:cs typeface="Arial"/>
                          <a:sym typeface="Arial"/>
                        </a:rPr>
                        <a:t>Einweg-Glasflasche 400 g</a:t>
                      </a:r>
                      <a:endParaRPr sz="1100" b="1" i="0" u="none" strike="noStrike" cap="none">
                        <a:solidFill>
                          <a:srgbClr val="000000"/>
                        </a:solidFill>
                        <a:latin typeface="Arial"/>
                        <a:ea typeface="Arial"/>
                        <a:cs typeface="Arial"/>
                        <a:sym typeface="Arial"/>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Arial"/>
                          <a:ea typeface="Arial"/>
                          <a:cs typeface="Arial"/>
                          <a:sym typeface="Arial"/>
                        </a:rPr>
                        <a:t>0,297</a:t>
                      </a:r>
                      <a:endParaRPr sz="2000" dirty="0"/>
                    </a:p>
                  </a:txBody>
                  <a:tcPr marL="9525" marR="9525" marT="9525" marB="0" anchor="b"/>
                </a:tc>
                <a:tc>
                  <a:txBody>
                    <a:bodyPr/>
                    <a:lstStyle/>
                    <a:p>
                      <a:pPr marL="0" marR="0" lvl="0" indent="0" algn="ctr" rtl="0">
                        <a:lnSpc>
                          <a:spcPct val="100000"/>
                        </a:lnSpc>
                        <a:spcBef>
                          <a:spcPts val="0"/>
                        </a:spcBef>
                        <a:spcAft>
                          <a:spcPts val="0"/>
                        </a:spcAft>
                        <a:buClr>
                          <a:srgbClr val="000000"/>
                        </a:buClr>
                        <a:buSzPts val="1100"/>
                        <a:buFont typeface="Arial"/>
                        <a:buNone/>
                      </a:pPr>
                      <a:r>
                        <a:rPr lang="de-DE" sz="1600" b="0" i="0" u="none" strike="noStrike" cap="none" dirty="0">
                          <a:solidFill>
                            <a:srgbClr val="000000"/>
                          </a:solidFill>
                          <a:latin typeface="Arial"/>
                          <a:ea typeface="Arial"/>
                          <a:cs typeface="Arial"/>
                          <a:sym typeface="Arial"/>
                        </a:rPr>
                        <a:t>0,093</a:t>
                      </a:r>
                      <a:endParaRPr sz="2000"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Arial"/>
                          <a:ea typeface="Arial"/>
                          <a:cs typeface="Arial"/>
                          <a:sym typeface="Arial"/>
                        </a:rPr>
                        <a:t>24</a:t>
                      </a:r>
                      <a:endParaRPr sz="2000"/>
                    </a:p>
                  </a:txBody>
                  <a:tcPr marL="9525" marR="9525" marT="9525" marB="0" anchor="b"/>
                </a:tc>
                <a:extLst>
                  <a:ext uri="{0D108BD9-81ED-4DB2-BD59-A6C34878D82A}">
                    <a16:rowId xmlns:a16="http://schemas.microsoft.com/office/drawing/2014/main" xmlns="" val="10003"/>
                  </a:ext>
                </a:extLst>
              </a:tr>
              <a:tr h="377325">
                <a:tc>
                  <a:txBody>
                    <a:bodyPr/>
                    <a:lstStyle/>
                    <a:p>
                      <a:pPr marL="0" marR="0" lvl="0" indent="0" algn="l" rtl="0">
                        <a:lnSpc>
                          <a:spcPct val="100000"/>
                        </a:lnSpc>
                        <a:spcBef>
                          <a:spcPts val="0"/>
                        </a:spcBef>
                        <a:spcAft>
                          <a:spcPts val="0"/>
                        </a:spcAft>
                        <a:buNone/>
                      </a:pPr>
                      <a:r>
                        <a:rPr lang="de-DE" sz="1100" b="1" i="0" u="none" strike="noStrike" cap="none">
                          <a:solidFill>
                            <a:srgbClr val="000000"/>
                          </a:solidFill>
                          <a:latin typeface="Arial"/>
                          <a:ea typeface="Arial"/>
                          <a:cs typeface="Arial"/>
                          <a:sym typeface="Arial"/>
                        </a:rPr>
                        <a:t>Mehrweg-Glasflasche 400 g</a:t>
                      </a:r>
                      <a:endParaRPr sz="1100" b="1" i="0" u="none" strike="noStrike" cap="none">
                        <a:solidFill>
                          <a:srgbClr val="000000"/>
                        </a:solidFill>
                        <a:latin typeface="Arial"/>
                        <a:ea typeface="Arial"/>
                        <a:cs typeface="Arial"/>
                        <a:sym typeface="Arial"/>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Arial"/>
                          <a:ea typeface="Arial"/>
                          <a:cs typeface="Arial"/>
                          <a:sym typeface="Arial"/>
                        </a:rPr>
                        <a:t>0,074</a:t>
                      </a:r>
                      <a:endParaRPr sz="2000"/>
                    </a:p>
                  </a:txBody>
                  <a:tcPr marL="9525" marR="9525" marT="9525" marB="0" anchor="b"/>
                </a:tc>
                <a:tc>
                  <a:txBody>
                    <a:bodyPr/>
                    <a:lstStyle/>
                    <a:p>
                      <a:pPr marL="0" marR="0" lvl="0" indent="0" algn="ctr" rtl="0">
                        <a:lnSpc>
                          <a:spcPct val="100000"/>
                        </a:lnSpc>
                        <a:spcBef>
                          <a:spcPts val="0"/>
                        </a:spcBef>
                        <a:spcAft>
                          <a:spcPts val="0"/>
                        </a:spcAft>
                        <a:buClr>
                          <a:srgbClr val="000000"/>
                        </a:buClr>
                        <a:buSzPts val="1100"/>
                        <a:buFont typeface="Arial"/>
                        <a:buNone/>
                      </a:pPr>
                      <a:r>
                        <a:rPr lang="de-DE" sz="1600" b="0" i="0" u="none" strike="noStrike" cap="none" dirty="0">
                          <a:solidFill>
                            <a:srgbClr val="000000"/>
                          </a:solidFill>
                          <a:latin typeface="Arial"/>
                          <a:ea typeface="Arial"/>
                          <a:cs typeface="Arial"/>
                          <a:sym typeface="Arial"/>
                        </a:rPr>
                        <a:t>0,316</a:t>
                      </a:r>
                      <a:endParaRPr sz="2000" dirty="0"/>
                    </a:p>
                  </a:txBody>
                  <a:tcPr marL="9525" marR="9525" marT="9525" marB="0" anchor="b"/>
                </a:tc>
                <a:tc>
                  <a:txBody>
                    <a:bodyPr/>
                    <a:lstStyle/>
                    <a:p>
                      <a:pPr marL="0" marR="0" lvl="0" indent="0" algn="ctr" rtl="0">
                        <a:lnSpc>
                          <a:spcPct val="100000"/>
                        </a:lnSpc>
                        <a:spcBef>
                          <a:spcPts val="0"/>
                        </a:spcBef>
                        <a:spcAft>
                          <a:spcPts val="0"/>
                        </a:spcAft>
                        <a:buClr>
                          <a:srgbClr val="000000"/>
                        </a:buClr>
                        <a:buSzPts val="1100"/>
                        <a:buFont typeface="Arial"/>
                        <a:buNone/>
                      </a:pPr>
                      <a:r>
                        <a:rPr lang="de-DE" sz="1600" b="0" i="0" u="none" strike="noStrike" cap="none" dirty="0">
                          <a:solidFill>
                            <a:srgbClr val="000000"/>
                          </a:solidFill>
                          <a:latin typeface="Arial"/>
                          <a:ea typeface="Arial"/>
                          <a:cs typeface="Arial"/>
                          <a:sym typeface="Arial"/>
                        </a:rPr>
                        <a:t>81</a:t>
                      </a:r>
                      <a:endParaRPr sz="2000" dirty="0"/>
                    </a:p>
                  </a:txBody>
                  <a:tcPr marL="9525" marR="9525" marT="9525" marB="0" anchor="b"/>
                </a:tc>
                <a:extLst>
                  <a:ext uri="{0D108BD9-81ED-4DB2-BD59-A6C34878D82A}">
                    <a16:rowId xmlns:a16="http://schemas.microsoft.com/office/drawing/2014/main" xmlns="" val="10004"/>
                  </a:ext>
                </a:extLst>
              </a:tr>
              <a:tr h="377325">
                <a:tc>
                  <a:txBody>
                    <a:bodyPr/>
                    <a:lstStyle/>
                    <a:p>
                      <a:pPr marL="0" marR="0" lvl="0" indent="0" algn="l" rtl="0">
                        <a:lnSpc>
                          <a:spcPct val="100000"/>
                        </a:lnSpc>
                        <a:spcBef>
                          <a:spcPts val="0"/>
                        </a:spcBef>
                        <a:spcAft>
                          <a:spcPts val="0"/>
                        </a:spcAft>
                        <a:buNone/>
                      </a:pPr>
                      <a:r>
                        <a:rPr lang="de-DE" sz="1100" b="1" i="0" u="none" strike="noStrike" cap="none">
                          <a:solidFill>
                            <a:srgbClr val="000000"/>
                          </a:solidFill>
                          <a:latin typeface="Arial"/>
                          <a:ea typeface="Arial"/>
                          <a:cs typeface="Arial"/>
                          <a:sym typeface="Arial"/>
                        </a:rPr>
                        <a:t>Bag-in-Box</a:t>
                      </a:r>
                      <a:endParaRPr/>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a:solidFill>
                            <a:srgbClr val="000000"/>
                          </a:solidFill>
                          <a:latin typeface="Arial"/>
                          <a:ea typeface="Arial"/>
                          <a:cs typeface="Arial"/>
                          <a:sym typeface="Arial"/>
                        </a:rPr>
                        <a:t>0,052</a:t>
                      </a:r>
                      <a:endParaRPr sz="200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Arial"/>
                          <a:ea typeface="Arial"/>
                          <a:cs typeface="Arial"/>
                          <a:sym typeface="Arial"/>
                        </a:rPr>
                        <a:t>0,338</a:t>
                      </a:r>
                      <a:endParaRPr sz="2000" dirty="0"/>
                    </a:p>
                  </a:txBody>
                  <a:tcPr marL="9525" marR="9525" marT="9525" marB="0" anchor="b"/>
                </a:tc>
                <a:tc>
                  <a:txBody>
                    <a:bodyPr/>
                    <a:lstStyle/>
                    <a:p>
                      <a:pPr marL="0" marR="0" lvl="0" indent="0" algn="ctr" rtl="0">
                        <a:lnSpc>
                          <a:spcPct val="100000"/>
                        </a:lnSpc>
                        <a:spcBef>
                          <a:spcPts val="0"/>
                        </a:spcBef>
                        <a:spcAft>
                          <a:spcPts val="0"/>
                        </a:spcAft>
                        <a:buNone/>
                      </a:pPr>
                      <a:r>
                        <a:rPr lang="de-DE" sz="1600" b="0" i="0" u="none" strike="noStrike" cap="none" dirty="0">
                          <a:solidFill>
                            <a:srgbClr val="000000"/>
                          </a:solidFill>
                          <a:latin typeface="Arial"/>
                          <a:ea typeface="Arial"/>
                          <a:cs typeface="Arial"/>
                          <a:sym typeface="Arial"/>
                        </a:rPr>
                        <a:t>87</a:t>
                      </a:r>
                      <a:endParaRPr sz="2000" dirty="0"/>
                    </a:p>
                  </a:txBody>
                  <a:tcPr marL="9525" marR="9525" marT="9525" marB="0" anchor="b"/>
                </a:tc>
                <a:extLst>
                  <a:ext uri="{0D108BD9-81ED-4DB2-BD59-A6C34878D82A}">
                    <a16:rowId xmlns:a16="http://schemas.microsoft.com/office/drawing/2014/main" xmlns="" val="10005"/>
                  </a:ext>
                </a:extLst>
              </a:tr>
            </a:tbl>
          </a:graphicData>
        </a:graphic>
      </p:graphicFrame>
      <p:sp>
        <p:nvSpPr>
          <p:cNvPr id="158" name="Google Shape;158;p6"/>
          <p:cNvSpPr/>
          <p:nvPr/>
        </p:nvSpPr>
        <p:spPr>
          <a:xfrm>
            <a:off x="7678994" y="1661160"/>
            <a:ext cx="4201007" cy="433959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72000" tIns="0" rIns="72000" bIns="0" anchor="ctr" anchorCtr="0">
            <a:noAutofit/>
          </a:bodyPr>
          <a:lstStyle/>
          <a:p>
            <a:pPr marL="0" marR="0" lvl="0" indent="0" algn="l" rtl="0">
              <a:lnSpc>
                <a:spcPct val="100000"/>
              </a:lnSpc>
              <a:spcBef>
                <a:spcPts val="0"/>
              </a:spcBef>
              <a:spcAft>
                <a:spcPts val="0"/>
              </a:spcAft>
              <a:buClr>
                <a:srgbClr val="000000"/>
              </a:buClr>
              <a:buSzPts val="1600"/>
              <a:buFont typeface="Arial"/>
              <a:buNone/>
            </a:pPr>
            <a:r>
              <a:rPr lang="de-DE" sz="1600" b="0" i="0" u="none" strike="noStrike" cap="none">
                <a:solidFill>
                  <a:srgbClr val="941651"/>
                </a:solidFill>
                <a:latin typeface="Arial"/>
                <a:ea typeface="Arial"/>
                <a:cs typeface="Arial"/>
                <a:sym typeface="Arial"/>
              </a:rPr>
              <a:t>Berechnen Sie die THG-Einsparung durch den Umstieg einer Brennerei auf Leichtglasflaschen, Mehrweg-Glasflaschen und Bag-in-Box-Verpackungen:</a:t>
            </a:r>
            <a:endParaRPr/>
          </a:p>
          <a:p>
            <a:pPr marL="0" marR="0" lvl="0" indent="0" algn="l" rtl="0">
              <a:lnSpc>
                <a:spcPct val="100000"/>
              </a:lnSpc>
              <a:spcBef>
                <a:spcPts val="0"/>
              </a:spcBef>
              <a:spcAft>
                <a:spcPts val="0"/>
              </a:spcAft>
              <a:buClr>
                <a:srgbClr val="000000"/>
              </a:buClr>
              <a:buSzPts val="1600"/>
              <a:buFont typeface="Arial"/>
              <a:buNone/>
            </a:pPr>
            <a:endParaRPr sz="1600" b="0" i="0" u="none" strike="noStrike" cap="none">
              <a:solidFill>
                <a:srgbClr val="941651"/>
              </a:solidFill>
              <a:latin typeface="Arial"/>
              <a:ea typeface="Arial"/>
              <a:cs typeface="Arial"/>
              <a:sym typeface="Arial"/>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600" b="0" i="0" u="none" strike="noStrike" cap="none">
                <a:solidFill>
                  <a:srgbClr val="941651"/>
                </a:solidFill>
                <a:latin typeface="Arial"/>
                <a:ea typeface="Arial"/>
                <a:cs typeface="Arial"/>
                <a:sym typeface="Arial"/>
              </a:rPr>
              <a:t>Wie viele THG-Emissionen lassen sich im Verpackungsbereich im Beispiel einsparen?</a:t>
            </a:r>
            <a:endParaRPr/>
          </a:p>
          <a:p>
            <a:pPr marL="342900" marR="0" lvl="0" indent="-342900" algn="l" rtl="0">
              <a:lnSpc>
                <a:spcPct val="100000"/>
              </a:lnSpc>
              <a:spcBef>
                <a:spcPts val="0"/>
              </a:spcBef>
              <a:spcAft>
                <a:spcPts val="0"/>
              </a:spcAft>
              <a:buClr>
                <a:srgbClr val="000000"/>
              </a:buClr>
              <a:buSzPts val="1600"/>
              <a:buFont typeface="Arial"/>
              <a:buAutoNum type="arabicPeriod"/>
            </a:pPr>
            <a:r>
              <a:rPr lang="de-DE" sz="1600" b="0" i="0" u="none" strike="noStrike" cap="none">
                <a:solidFill>
                  <a:srgbClr val="941651"/>
                </a:solidFill>
                <a:latin typeface="Arial"/>
                <a:ea typeface="Arial"/>
                <a:cs typeface="Arial"/>
                <a:sym typeface="Arial"/>
              </a:rPr>
              <a:t>Diskutieren Sie im Klassenverband den Einsatz von Mehrwegsystemen für Glasflaschen und für Bag-in-Box-Systeme. Wo könnten diese sinnvoll eingesetzt werden?</a:t>
            </a:r>
            <a:endParaRPr sz="1600" b="0" i="0" u="none" strike="noStrike" cap="none">
              <a:solidFill>
                <a:srgbClr val="94165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8"/>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7</a:t>
            </a:fld>
            <a:endParaRPr/>
          </a:p>
        </p:txBody>
      </p:sp>
      <p:sp>
        <p:nvSpPr>
          <p:cNvPr id="165" name="Google Shape;165;p8"/>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Nachhaltigkeit in der Brennerei:</a:t>
            </a:r>
            <a:br>
              <a:rPr lang="de-DE"/>
            </a:br>
            <a:r>
              <a:rPr lang="de-DE"/>
              <a:t>CO</a:t>
            </a:r>
            <a:r>
              <a:rPr lang="de-DE" baseline="-25000"/>
              <a:t>2</a:t>
            </a:r>
            <a:r>
              <a:rPr lang="de-DE"/>
              <a:t>-Preis für Glasflaschen</a:t>
            </a:r>
            <a:endParaRPr/>
          </a:p>
        </p:txBody>
      </p:sp>
      <p:sp>
        <p:nvSpPr>
          <p:cNvPr id="166" name="Google Shape;166;p8"/>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dirty="0"/>
              <a:t>Destillateurin/Destillateur </a:t>
            </a:r>
            <a:endParaRPr dirty="0"/>
          </a:p>
        </p:txBody>
      </p:sp>
      <p:sp>
        <p:nvSpPr>
          <p:cNvPr id="167" name="Google Shape;167;p8"/>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a:t>Quelle: Die Bundesregierung</a:t>
            </a:r>
            <a:endParaRPr/>
          </a:p>
        </p:txBody>
      </p:sp>
      <p:sp>
        <p:nvSpPr>
          <p:cNvPr id="168" name="Google Shape;168;p8"/>
          <p:cNvSpPr txBox="1">
            <a:spLocks noGrp="1"/>
          </p:cNvSpPr>
          <p:nvPr>
            <p:ph type="ftr" idx="11"/>
          </p:nvPr>
        </p:nvSpPr>
        <p:spPr>
          <a:xfrm>
            <a:off x="708400" y="6254500"/>
            <a:ext cx="26424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169" name="Google Shape;169;p8"/>
          <p:cNvSpPr/>
          <p:nvPr/>
        </p:nvSpPr>
        <p:spPr>
          <a:xfrm>
            <a:off x="5267917" y="1575760"/>
            <a:ext cx="3476122" cy="2393329"/>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171450" marR="0" lvl="0" indent="-171450" algn="l" rtl="0">
              <a:lnSpc>
                <a:spcPct val="100000"/>
              </a:lnSpc>
              <a:spcBef>
                <a:spcPts val="0"/>
              </a:spcBef>
              <a:spcAft>
                <a:spcPts val="0"/>
              </a:spcAft>
              <a:buClr>
                <a:srgbClr val="000000"/>
              </a:buClr>
              <a:buSzPts val="1100"/>
              <a:buFont typeface="Arial"/>
              <a:buAutoNum type="arabicPeriod"/>
            </a:pPr>
            <a:r>
              <a:rPr lang="de-DE" sz="1600" b="0" i="0" u="none" strike="noStrike" cap="none">
                <a:solidFill>
                  <a:srgbClr val="941651"/>
                </a:solidFill>
                <a:latin typeface="Arial"/>
                <a:ea typeface="Arial"/>
                <a:cs typeface="Arial"/>
                <a:sym typeface="Arial"/>
              </a:rPr>
              <a:t>Recherchieren Sie den aktuellen CO</a:t>
            </a:r>
            <a:r>
              <a:rPr lang="de-DE" sz="1600" b="0" i="0" u="none" strike="noStrike" cap="none" baseline="-25000">
                <a:solidFill>
                  <a:srgbClr val="941651"/>
                </a:solidFill>
                <a:latin typeface="Arial"/>
                <a:ea typeface="Arial"/>
                <a:cs typeface="Arial"/>
                <a:sym typeface="Arial"/>
              </a:rPr>
              <a:t>2</a:t>
            </a:r>
            <a:r>
              <a:rPr lang="de-DE" sz="1600" b="0" i="0" u="none" strike="noStrike" cap="none">
                <a:solidFill>
                  <a:srgbClr val="941651"/>
                </a:solidFill>
                <a:latin typeface="Arial"/>
                <a:ea typeface="Arial"/>
                <a:cs typeface="Arial"/>
                <a:sym typeface="Arial"/>
              </a:rPr>
              <a:t>-Preis – auch CO</a:t>
            </a:r>
            <a:r>
              <a:rPr lang="de-DE" sz="1600" b="0" i="0" u="none" strike="noStrike" cap="none" baseline="-25000">
                <a:solidFill>
                  <a:srgbClr val="941651"/>
                </a:solidFill>
                <a:latin typeface="Arial"/>
                <a:ea typeface="Arial"/>
                <a:cs typeface="Arial"/>
                <a:sym typeface="Arial"/>
              </a:rPr>
              <a:t>2</a:t>
            </a:r>
            <a:r>
              <a:rPr lang="de-DE" sz="1600" b="0" i="0" u="none" strike="noStrike" cap="none">
                <a:solidFill>
                  <a:srgbClr val="941651"/>
                </a:solidFill>
                <a:latin typeface="Arial"/>
                <a:ea typeface="Arial"/>
                <a:cs typeface="Arial"/>
                <a:sym typeface="Arial"/>
              </a:rPr>
              <a:t>-Steuer oder CO2-Bepreisung.</a:t>
            </a:r>
            <a:endParaRPr/>
          </a:p>
          <a:p>
            <a:pPr marL="171450" marR="0" lvl="0" indent="-171450" algn="l" rtl="0">
              <a:lnSpc>
                <a:spcPct val="100000"/>
              </a:lnSpc>
              <a:spcBef>
                <a:spcPts val="0"/>
              </a:spcBef>
              <a:spcAft>
                <a:spcPts val="0"/>
              </a:spcAft>
              <a:buClr>
                <a:srgbClr val="000000"/>
              </a:buClr>
              <a:buSzPts val="1100"/>
              <a:buFont typeface="Arial"/>
              <a:buAutoNum type="arabicPeriod"/>
            </a:pPr>
            <a:r>
              <a:rPr lang="de-DE" sz="1600" b="0" i="0" u="none" strike="noStrike" cap="none">
                <a:solidFill>
                  <a:srgbClr val="941651"/>
                </a:solidFill>
                <a:latin typeface="Arial"/>
                <a:ea typeface="Arial"/>
                <a:cs typeface="Arial"/>
                <a:sym typeface="Arial"/>
              </a:rPr>
              <a:t>Bestimmen Sie den CO</a:t>
            </a:r>
            <a:r>
              <a:rPr lang="de-DE" sz="1600" b="0" i="0" u="none" strike="noStrike" cap="none" baseline="-25000">
                <a:solidFill>
                  <a:srgbClr val="941651"/>
                </a:solidFill>
                <a:latin typeface="Arial"/>
                <a:ea typeface="Arial"/>
                <a:cs typeface="Arial"/>
                <a:sym typeface="Arial"/>
              </a:rPr>
              <a:t>2</a:t>
            </a:r>
            <a:r>
              <a:rPr lang="de-DE" sz="1600" b="0" i="0" u="none" strike="noStrike" cap="none">
                <a:solidFill>
                  <a:srgbClr val="941651"/>
                </a:solidFill>
                <a:latin typeface="Arial"/>
                <a:ea typeface="Arial"/>
                <a:cs typeface="Arial"/>
                <a:sym typeface="Arial"/>
              </a:rPr>
              <a:t>-Preis für die in Folie 3 eingesparte Menge THG von 2,438 t CO</a:t>
            </a:r>
            <a:r>
              <a:rPr lang="de-DE" sz="1600" b="0" i="0" u="none" strike="noStrike" cap="none" baseline="-25000">
                <a:solidFill>
                  <a:srgbClr val="941651"/>
                </a:solidFill>
                <a:latin typeface="Arial"/>
                <a:ea typeface="Arial"/>
                <a:cs typeface="Arial"/>
                <a:sym typeface="Arial"/>
              </a:rPr>
              <a:t>2</a:t>
            </a:r>
            <a:r>
              <a:rPr lang="de-DE" sz="1600" b="0" i="0" u="none" strike="noStrike" cap="none">
                <a:solidFill>
                  <a:srgbClr val="941651"/>
                </a:solidFill>
                <a:latin typeface="Arial"/>
                <a:ea typeface="Arial"/>
                <a:cs typeface="Arial"/>
                <a:sym typeface="Arial"/>
              </a:rPr>
              <a:t>-Äq.</a:t>
            </a:r>
            <a:endParaRPr/>
          </a:p>
        </p:txBody>
      </p:sp>
      <p:pic>
        <p:nvPicPr>
          <p:cNvPr id="170" name="Google Shape;170;p8"/>
          <p:cNvPicPr preferRelativeResize="0"/>
          <p:nvPr/>
        </p:nvPicPr>
        <p:blipFill rotWithShape="1">
          <a:blip r:embed="rId3">
            <a:alphaModFix/>
          </a:blip>
          <a:srcRect/>
          <a:stretch/>
        </p:blipFill>
        <p:spPr>
          <a:xfrm>
            <a:off x="1265800" y="1493196"/>
            <a:ext cx="3132546" cy="4460132"/>
          </a:xfrm>
          <a:prstGeom prst="rect">
            <a:avLst/>
          </a:prstGeom>
          <a:noFill/>
          <a:ln>
            <a:noFill/>
          </a:ln>
        </p:spPr>
      </p:pic>
      <p:sp>
        <p:nvSpPr>
          <p:cNvPr id="171" name="Google Shape;171;p8"/>
          <p:cNvSpPr txBox="1"/>
          <p:nvPr/>
        </p:nvSpPr>
        <p:spPr>
          <a:xfrm>
            <a:off x="1516119" y="2217910"/>
            <a:ext cx="2857014" cy="40011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Arial"/>
              <a:buNone/>
            </a:pPr>
            <a:r>
              <a:rPr lang="de-DE" sz="2000" b="1" i="0" u="none" strike="noStrike" cap="none">
                <a:solidFill>
                  <a:srgbClr val="FF2F92"/>
                </a:solidFill>
                <a:latin typeface="Arial"/>
                <a:ea typeface="Arial"/>
                <a:cs typeface="Arial"/>
                <a:sym typeface="Arial"/>
              </a:rPr>
              <a:t>CO</a:t>
            </a:r>
            <a:r>
              <a:rPr lang="de-DE" sz="2000" b="1" i="0" u="none" strike="noStrike" cap="none" baseline="-25000">
                <a:solidFill>
                  <a:srgbClr val="FF2F92"/>
                </a:solidFill>
                <a:latin typeface="Arial"/>
                <a:ea typeface="Arial"/>
                <a:cs typeface="Arial"/>
                <a:sym typeface="Arial"/>
              </a:rPr>
              <a:t>2</a:t>
            </a:r>
            <a:r>
              <a:rPr lang="de-DE" sz="2000" b="1" i="0" u="none" strike="noStrike" cap="none">
                <a:solidFill>
                  <a:srgbClr val="FF2F92"/>
                </a:solidFill>
                <a:latin typeface="Arial"/>
                <a:ea typeface="Arial"/>
                <a:cs typeface="Arial"/>
                <a:sym typeface="Arial"/>
              </a:rPr>
              <a:t>-Preis-Rechner</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10"/>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8</a:t>
            </a:fld>
            <a:endParaRPr/>
          </a:p>
        </p:txBody>
      </p:sp>
      <p:sp>
        <p:nvSpPr>
          <p:cNvPr id="178" name="Google Shape;178;p10"/>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a:bodyPr>
          <a:lstStyle/>
          <a:p>
            <a:pPr marL="0" lvl="0" indent="0" algn="l" rtl="0">
              <a:lnSpc>
                <a:spcPct val="100000"/>
              </a:lnSpc>
              <a:spcBef>
                <a:spcPts val="0"/>
              </a:spcBef>
              <a:spcAft>
                <a:spcPts val="0"/>
              </a:spcAft>
              <a:buSzPts val="1800"/>
              <a:buNone/>
            </a:pPr>
            <a:r>
              <a:rPr lang="de-DE"/>
              <a:t>Nachhaltigkeit in der Brennerei:</a:t>
            </a:r>
            <a:br>
              <a:rPr lang="de-DE"/>
            </a:br>
            <a:r>
              <a:rPr lang="de-DE"/>
              <a:t>DGE-Richtwerte zum Alkoholkonsum</a:t>
            </a:r>
            <a:endParaRPr/>
          </a:p>
        </p:txBody>
      </p:sp>
      <p:sp>
        <p:nvSpPr>
          <p:cNvPr id="179" name="Google Shape;179;p10"/>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dirty="0"/>
              <a:t>Destillateurin/Destillateur </a:t>
            </a:r>
            <a:endParaRPr dirty="0"/>
          </a:p>
        </p:txBody>
      </p:sp>
      <p:sp>
        <p:nvSpPr>
          <p:cNvPr id="180" name="Google Shape;180;p10"/>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a:t>Quelle: DGE</a:t>
            </a:r>
            <a:endParaRPr/>
          </a:p>
        </p:txBody>
      </p:sp>
      <p:sp>
        <p:nvSpPr>
          <p:cNvPr id="181" name="Google Shape;181;p10"/>
          <p:cNvSpPr txBox="1">
            <a:spLocks noGrp="1"/>
          </p:cNvSpPr>
          <p:nvPr>
            <p:ph type="ftr" idx="11"/>
          </p:nvPr>
        </p:nvSpPr>
        <p:spPr>
          <a:xfrm>
            <a:off x="708400" y="6254500"/>
            <a:ext cx="26424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182" name="Google Shape;182;p10"/>
          <p:cNvSpPr/>
          <p:nvPr/>
        </p:nvSpPr>
        <p:spPr>
          <a:xfrm>
            <a:off x="8533638" y="1498061"/>
            <a:ext cx="3369564" cy="2830100"/>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171450" marR="0" lvl="0" indent="-171450" algn="l" rtl="0">
              <a:lnSpc>
                <a:spcPct val="100000"/>
              </a:lnSpc>
              <a:spcBef>
                <a:spcPts val="0"/>
              </a:spcBef>
              <a:spcAft>
                <a:spcPts val="0"/>
              </a:spcAft>
              <a:buClr>
                <a:srgbClr val="000000"/>
              </a:buClr>
              <a:buSzPts val="1100"/>
              <a:buFont typeface="Arial"/>
              <a:buAutoNum type="arabicPeriod"/>
            </a:pPr>
            <a:r>
              <a:rPr lang="de-DE" sz="1600" b="0" i="0" u="none" strike="noStrike" cap="none">
                <a:solidFill>
                  <a:srgbClr val="941651"/>
                </a:solidFill>
                <a:latin typeface="Arial"/>
                <a:ea typeface="Arial"/>
                <a:cs typeface="Arial"/>
                <a:sym typeface="Arial"/>
              </a:rPr>
              <a:t>Entwerfen Sie einen Ablaufplan für eine Verkostung in ihrem Betrieb, bei der die DGE-Richtwerte möglichst eingehalten werden sollen. </a:t>
            </a:r>
            <a:endParaRPr/>
          </a:p>
          <a:p>
            <a:pPr marL="171450" marR="0" lvl="0" indent="-171450" algn="l" rtl="0">
              <a:lnSpc>
                <a:spcPct val="100000"/>
              </a:lnSpc>
              <a:spcBef>
                <a:spcPts val="0"/>
              </a:spcBef>
              <a:spcAft>
                <a:spcPts val="0"/>
              </a:spcAft>
              <a:buClr>
                <a:srgbClr val="000000"/>
              </a:buClr>
              <a:buSzPts val="1100"/>
              <a:buFont typeface="Arial"/>
              <a:buAutoNum type="arabicPeriod"/>
            </a:pPr>
            <a:r>
              <a:rPr lang="de-DE" sz="1600" b="0" i="0" u="none" strike="noStrike" cap="none">
                <a:solidFill>
                  <a:srgbClr val="941651"/>
                </a:solidFill>
                <a:latin typeface="Arial"/>
                <a:ea typeface="Arial"/>
                <a:cs typeface="Arial"/>
                <a:sym typeface="Arial"/>
              </a:rPr>
              <a:t>Diskutieren Sie ihre Ideen im Klassenverbund.</a:t>
            </a:r>
            <a:endParaRPr sz="1400" b="0" i="0" u="none" strike="noStrike" cap="none">
              <a:solidFill>
                <a:srgbClr val="000000"/>
              </a:solidFill>
              <a:latin typeface="Arial"/>
              <a:ea typeface="Arial"/>
              <a:cs typeface="Arial"/>
              <a:sym typeface="Arial"/>
            </a:endParaRPr>
          </a:p>
        </p:txBody>
      </p:sp>
      <p:pic>
        <p:nvPicPr>
          <p:cNvPr id="183" name="Google Shape;183;p10"/>
          <p:cNvPicPr preferRelativeResize="0"/>
          <p:nvPr/>
        </p:nvPicPr>
        <p:blipFill rotWithShape="1">
          <a:blip r:embed="rId3">
            <a:alphaModFix/>
          </a:blip>
          <a:srcRect/>
          <a:stretch/>
        </p:blipFill>
        <p:spPr>
          <a:xfrm>
            <a:off x="1892683" y="1686767"/>
            <a:ext cx="2897654" cy="4567730"/>
          </a:xfrm>
          <a:prstGeom prst="rect">
            <a:avLst/>
          </a:prstGeom>
          <a:noFill/>
          <a:ln>
            <a:noFill/>
          </a:ln>
        </p:spPr>
      </p:pic>
      <p:pic>
        <p:nvPicPr>
          <p:cNvPr id="184" name="Google Shape;184;p10"/>
          <p:cNvPicPr preferRelativeResize="0"/>
          <p:nvPr/>
        </p:nvPicPr>
        <p:blipFill rotWithShape="1">
          <a:blip r:embed="rId4">
            <a:alphaModFix/>
          </a:blip>
          <a:srcRect/>
          <a:stretch/>
        </p:blipFill>
        <p:spPr>
          <a:xfrm>
            <a:off x="1336055" y="3336549"/>
            <a:ext cx="316960" cy="615275"/>
          </a:xfrm>
          <a:prstGeom prst="rect">
            <a:avLst/>
          </a:prstGeom>
          <a:noFill/>
          <a:ln>
            <a:noFill/>
          </a:ln>
        </p:spPr>
      </p:pic>
      <p:sp>
        <p:nvSpPr>
          <p:cNvPr id="185" name="Google Shape;185;p10"/>
          <p:cNvSpPr txBox="1"/>
          <p:nvPr/>
        </p:nvSpPr>
        <p:spPr>
          <a:xfrm>
            <a:off x="324936" y="1873370"/>
            <a:ext cx="1640051" cy="73862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de-DE" sz="1400" b="0" i="0" u="none" strike="noStrike" cap="none">
                <a:solidFill>
                  <a:srgbClr val="000000"/>
                </a:solidFill>
                <a:latin typeface="Arial"/>
                <a:ea typeface="Arial"/>
                <a:cs typeface="Arial"/>
                <a:sym typeface="Arial"/>
              </a:rPr>
              <a:t>20 g/Tag</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de-DE" sz="1400" b="1" i="0" u="none" strike="noStrike" cap="none">
                <a:solidFill>
                  <a:srgbClr val="000000"/>
                </a:solidFill>
                <a:latin typeface="Arial"/>
                <a:ea typeface="Arial"/>
                <a:cs typeface="Arial"/>
                <a:sym typeface="Arial"/>
              </a:rPr>
              <a:t>≙</a:t>
            </a:r>
            <a:r>
              <a:rPr lang="de-DE" sz="1400" b="0" i="0" u="none" strike="noStrike" cap="none">
                <a:solidFill>
                  <a:srgbClr val="000000"/>
                </a:solidFill>
                <a:latin typeface="Arial"/>
                <a:ea typeface="Arial"/>
                <a:cs typeface="Arial"/>
                <a:sym typeface="Arial"/>
              </a:rPr>
              <a:t> 2 x 0,4 dl Spirituosen</a:t>
            </a:r>
            <a:endParaRPr sz="1400" b="0" i="0" u="none" strike="noStrike" cap="none">
              <a:solidFill>
                <a:srgbClr val="000000"/>
              </a:solidFill>
              <a:latin typeface="Arial"/>
              <a:ea typeface="Arial"/>
              <a:cs typeface="Arial"/>
              <a:sym typeface="Arial"/>
            </a:endParaRPr>
          </a:p>
        </p:txBody>
      </p:sp>
      <p:sp>
        <p:nvSpPr>
          <p:cNvPr id="186" name="Google Shape;186;p10"/>
          <p:cNvSpPr txBox="1"/>
          <p:nvPr/>
        </p:nvSpPr>
        <p:spPr>
          <a:xfrm>
            <a:off x="4770476" y="1873370"/>
            <a:ext cx="1640051" cy="73862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de-DE" sz="1400" b="0" i="0" u="none" strike="noStrike" cap="none">
                <a:solidFill>
                  <a:srgbClr val="000000"/>
                </a:solidFill>
                <a:latin typeface="Arial"/>
                <a:ea typeface="Arial"/>
                <a:cs typeface="Arial"/>
                <a:sym typeface="Arial"/>
              </a:rPr>
              <a:t>10 g/Tag</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de-DE" sz="1400" b="1" i="0" u="none" strike="noStrike" cap="none">
                <a:solidFill>
                  <a:srgbClr val="000000"/>
                </a:solidFill>
                <a:latin typeface="Arial"/>
                <a:ea typeface="Arial"/>
                <a:cs typeface="Arial"/>
                <a:sym typeface="Arial"/>
              </a:rPr>
              <a:t>≙</a:t>
            </a:r>
            <a:r>
              <a:rPr lang="de-DE" sz="1400" b="0" i="0" u="none" strike="noStrike" cap="none">
                <a:solidFill>
                  <a:srgbClr val="000000"/>
                </a:solidFill>
                <a:latin typeface="Arial"/>
                <a:ea typeface="Arial"/>
                <a:cs typeface="Arial"/>
                <a:sym typeface="Arial"/>
              </a:rPr>
              <a:t> 1 x 0,4 dl Spirituosen</a:t>
            </a:r>
            <a:endParaRPr sz="1400" b="0" i="0" u="none" strike="noStrike" cap="none">
              <a:solidFill>
                <a:srgbClr val="000000"/>
              </a:solidFill>
              <a:latin typeface="Arial"/>
              <a:ea typeface="Arial"/>
              <a:cs typeface="Arial"/>
              <a:sym typeface="Arial"/>
            </a:endParaRPr>
          </a:p>
        </p:txBody>
      </p:sp>
      <p:pic>
        <p:nvPicPr>
          <p:cNvPr id="187" name="Google Shape;187;p10"/>
          <p:cNvPicPr preferRelativeResize="0"/>
          <p:nvPr/>
        </p:nvPicPr>
        <p:blipFill rotWithShape="1">
          <a:blip r:embed="rId4">
            <a:alphaModFix/>
          </a:blip>
          <a:srcRect/>
          <a:stretch/>
        </p:blipFill>
        <p:spPr>
          <a:xfrm>
            <a:off x="1005315" y="3336549"/>
            <a:ext cx="316960" cy="615275"/>
          </a:xfrm>
          <a:prstGeom prst="rect">
            <a:avLst/>
          </a:prstGeom>
          <a:noFill/>
          <a:ln>
            <a:noFill/>
          </a:ln>
        </p:spPr>
      </p:pic>
      <p:pic>
        <p:nvPicPr>
          <p:cNvPr id="188" name="Google Shape;188;p10"/>
          <p:cNvPicPr preferRelativeResize="0"/>
          <p:nvPr/>
        </p:nvPicPr>
        <p:blipFill rotWithShape="1">
          <a:blip r:embed="rId4">
            <a:alphaModFix/>
          </a:blip>
          <a:srcRect/>
          <a:stretch/>
        </p:blipFill>
        <p:spPr>
          <a:xfrm>
            <a:off x="4828285" y="3339031"/>
            <a:ext cx="316960" cy="6152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11"/>
          <p:cNvSpPr txBox="1">
            <a:spLocks noGrp="1"/>
          </p:cNvSpPr>
          <p:nvPr>
            <p:ph type="sldNum" idx="12"/>
          </p:nvPr>
        </p:nvSpPr>
        <p:spPr>
          <a:xfrm>
            <a:off x="1" y="6254497"/>
            <a:ext cx="619381" cy="557467"/>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88888"/>
              </a:buClr>
              <a:buSzPts val="1200"/>
              <a:buFont typeface="Arial"/>
              <a:buNone/>
            </a:pPr>
            <a:fld id="{00000000-1234-1234-1234-123412341234}" type="slidenum">
              <a:rPr lang="de-DE"/>
              <a:t>9</a:t>
            </a:fld>
            <a:endParaRPr/>
          </a:p>
        </p:txBody>
      </p:sp>
      <p:sp>
        <p:nvSpPr>
          <p:cNvPr id="195" name="Google Shape;195;p11"/>
          <p:cNvSpPr txBox="1">
            <a:spLocks noGrp="1"/>
          </p:cNvSpPr>
          <p:nvPr>
            <p:ph type="title"/>
          </p:nvPr>
        </p:nvSpPr>
        <p:spPr>
          <a:xfrm>
            <a:off x="360000" y="180000"/>
            <a:ext cx="9000000" cy="1080000"/>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100000"/>
              </a:lnSpc>
              <a:spcBef>
                <a:spcPts val="0"/>
              </a:spcBef>
              <a:spcAft>
                <a:spcPts val="0"/>
              </a:spcAft>
              <a:buSzPct val="62500"/>
              <a:buNone/>
            </a:pPr>
            <a:r>
              <a:rPr lang="de-DE"/>
              <a:t>Nachhaltigkeit in der Brennerei:</a:t>
            </a:r>
            <a:br>
              <a:rPr lang="de-DE"/>
            </a:br>
            <a:r>
              <a:rPr lang="de-DE"/>
              <a:t>Bedeutung des Alkoholkonsums bei jungen Menschen</a:t>
            </a:r>
            <a:endParaRPr/>
          </a:p>
        </p:txBody>
      </p:sp>
      <p:sp>
        <p:nvSpPr>
          <p:cNvPr id="196" name="Google Shape;196;p11"/>
          <p:cNvSpPr txBox="1">
            <a:spLocks noGrp="1"/>
          </p:cNvSpPr>
          <p:nvPr>
            <p:ph type="body" idx="1"/>
          </p:nvPr>
        </p:nvSpPr>
        <p:spPr>
          <a:xfrm>
            <a:off x="3350684" y="6254497"/>
            <a:ext cx="383446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SzPts val="1200"/>
              <a:buNone/>
            </a:pPr>
            <a:r>
              <a:rPr lang="de-DE" dirty="0"/>
              <a:t>Destillateurin/Destillateur </a:t>
            </a:r>
            <a:endParaRPr dirty="0"/>
          </a:p>
        </p:txBody>
      </p:sp>
      <p:sp>
        <p:nvSpPr>
          <p:cNvPr id="197" name="Google Shape;197;p11"/>
          <p:cNvSpPr txBox="1">
            <a:spLocks noGrp="1"/>
          </p:cNvSpPr>
          <p:nvPr>
            <p:ph type="body" idx="2"/>
          </p:nvPr>
        </p:nvSpPr>
        <p:spPr>
          <a:xfrm>
            <a:off x="7263643" y="6254497"/>
            <a:ext cx="4616357" cy="557468"/>
          </a:xfrm>
          <a:prstGeom prst="rect">
            <a:avLst/>
          </a:prstGeom>
          <a:noFill/>
          <a:ln>
            <a:noFill/>
          </a:ln>
        </p:spPr>
        <p:txBody>
          <a:bodyPr spcFirstLastPara="1" wrap="square" lIns="91425" tIns="45700" rIns="91425" bIns="45700" anchor="ctr" anchorCtr="0">
            <a:normAutofit/>
          </a:bodyPr>
          <a:lstStyle/>
          <a:p>
            <a:pPr marL="36000" lvl="0" indent="-36000" algn="l" rtl="0">
              <a:lnSpc>
                <a:spcPct val="110000"/>
              </a:lnSpc>
              <a:spcBef>
                <a:spcPts val="0"/>
              </a:spcBef>
              <a:spcAft>
                <a:spcPts val="0"/>
              </a:spcAft>
              <a:buClr>
                <a:srgbClr val="888888"/>
              </a:buClr>
              <a:buSzPts val="1200"/>
              <a:buNone/>
            </a:pPr>
            <a:r>
              <a:rPr lang="de-DE"/>
              <a:t>Quelle: Bundesgesundheitsblatt</a:t>
            </a:r>
            <a:endParaRPr/>
          </a:p>
        </p:txBody>
      </p:sp>
      <p:sp>
        <p:nvSpPr>
          <p:cNvPr id="198" name="Google Shape;198;p11"/>
          <p:cNvSpPr txBox="1">
            <a:spLocks noGrp="1"/>
          </p:cNvSpPr>
          <p:nvPr>
            <p:ph type="ftr" idx="11"/>
          </p:nvPr>
        </p:nvSpPr>
        <p:spPr>
          <a:xfrm>
            <a:off x="708400" y="6254500"/>
            <a:ext cx="2641500" cy="5574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7F7F7F"/>
              </a:buClr>
              <a:buSzPts val="1800"/>
              <a:buFont typeface="Calibri"/>
              <a:buNone/>
            </a:pPr>
            <a:r>
              <a:rPr lang="de-DE"/>
              <a:t>Dirk Klaiber</a:t>
            </a:r>
            <a:r>
              <a:rPr lang="de-DE">
                <a:latin typeface="Arial"/>
                <a:ea typeface="Arial"/>
                <a:cs typeface="Arial"/>
                <a:sym typeface="Arial"/>
              </a:rPr>
              <a:t>, Gamze Coecen</a:t>
            </a:r>
            <a:r>
              <a:rPr lang="de-DE"/>
              <a:t> / KBU</a:t>
            </a:r>
            <a:br>
              <a:rPr lang="de-DE"/>
            </a:br>
            <a:r>
              <a:rPr lang="de-DE"/>
              <a:t>Projektagentur BBNE</a:t>
            </a:r>
            <a:endParaRPr/>
          </a:p>
        </p:txBody>
      </p:sp>
      <p:sp>
        <p:nvSpPr>
          <p:cNvPr id="199" name="Google Shape;199;p11"/>
          <p:cNvSpPr/>
          <p:nvPr/>
        </p:nvSpPr>
        <p:spPr>
          <a:xfrm>
            <a:off x="6988629" y="1498060"/>
            <a:ext cx="4891371" cy="4484451"/>
          </a:xfrm>
          <a:prstGeom prst="roundRect">
            <a:avLst>
              <a:gd name="adj" fmla="val 16667"/>
            </a:avLst>
          </a:prstGeom>
          <a:solidFill>
            <a:srgbClr val="FFC000"/>
          </a:solidFill>
          <a:ln w="25400" cap="flat" cmpd="sng">
            <a:solidFill>
              <a:srgbClr val="364A7D"/>
            </a:solidFill>
            <a:prstDash val="solid"/>
            <a:round/>
            <a:headEnd type="none" w="sm" len="sm"/>
            <a:tailEnd type="none" w="sm" len="sm"/>
          </a:ln>
        </p:spPr>
        <p:txBody>
          <a:bodyPr spcFirstLastPara="1" wrap="square" lIns="0" tIns="0" rIns="0" bIns="0" anchor="ctr" anchorCtr="0">
            <a:noAutofit/>
          </a:bodyPr>
          <a:lstStyle/>
          <a:p>
            <a:pPr marL="342900" marR="0" lvl="0" indent="-342900" algn="l" rtl="0">
              <a:lnSpc>
                <a:spcPct val="100000"/>
              </a:lnSpc>
              <a:spcBef>
                <a:spcPts val="0"/>
              </a:spcBef>
              <a:spcAft>
                <a:spcPts val="0"/>
              </a:spcAft>
              <a:buClr>
                <a:srgbClr val="000000"/>
              </a:buClr>
              <a:buSzPts val="1100"/>
              <a:buFont typeface="Arial"/>
              <a:buAutoNum type="arabicPeriod"/>
            </a:pPr>
            <a:r>
              <a:rPr lang="de-DE" sz="1600" b="0" i="0" u="none" strike="noStrike" cap="none">
                <a:solidFill>
                  <a:srgbClr val="941651"/>
                </a:solidFill>
                <a:latin typeface="Arial"/>
                <a:ea typeface="Arial"/>
                <a:cs typeface="Arial"/>
                <a:sym typeface="Arial"/>
              </a:rPr>
              <a:t>Erstellen Sie in Kleingruppen einen Fragenkatalog mit 15 Fragen. Beginnen Sie mit der Recherche von Wissenswertem rund um das Thema Alkohol. Geben Sie zu jeder Frage drei Antwortmöglichkeiten.</a:t>
            </a:r>
            <a:endParaRPr/>
          </a:p>
          <a:p>
            <a:pPr marL="342900" marR="0" lvl="0" indent="-342900" algn="l" rtl="0">
              <a:lnSpc>
                <a:spcPct val="100000"/>
              </a:lnSpc>
              <a:spcBef>
                <a:spcPts val="0"/>
              </a:spcBef>
              <a:spcAft>
                <a:spcPts val="0"/>
              </a:spcAft>
              <a:buClr>
                <a:srgbClr val="000000"/>
              </a:buClr>
              <a:buSzPts val="1100"/>
              <a:buFont typeface="Arial"/>
              <a:buAutoNum type="arabicPeriod"/>
            </a:pPr>
            <a:r>
              <a:rPr lang="de-DE" sz="1600" b="0" i="0" u="none" strike="noStrike" cap="none">
                <a:solidFill>
                  <a:srgbClr val="941651"/>
                </a:solidFill>
                <a:latin typeface="Arial"/>
                <a:ea typeface="Arial"/>
                <a:cs typeface="Arial"/>
                <a:sym typeface="Arial"/>
              </a:rPr>
              <a:t>Erstellen Sie in Kleingruppen 15 Aussagen zum eigenen Umgang und dem Umgang Ihres Umfelds (Familie, Freunde, Verein, Peer Group) mit Alkohol. Formulieren Sie die Fragen so, dass als Antwortmöglichkeiten ja oder nein passen.</a:t>
            </a:r>
            <a:endParaRPr/>
          </a:p>
          <a:p>
            <a:pPr marL="342900" marR="0" lvl="0" indent="-342900" algn="l" rtl="0">
              <a:lnSpc>
                <a:spcPct val="100000"/>
              </a:lnSpc>
              <a:spcBef>
                <a:spcPts val="0"/>
              </a:spcBef>
              <a:spcAft>
                <a:spcPts val="0"/>
              </a:spcAft>
              <a:buClr>
                <a:srgbClr val="000000"/>
              </a:buClr>
              <a:buSzPts val="1100"/>
              <a:buFont typeface="Arial"/>
              <a:buAutoNum type="arabicPeriod"/>
            </a:pPr>
            <a:r>
              <a:rPr lang="de-DE" sz="1600" b="0" i="0" u="none" strike="noStrike" cap="none">
                <a:solidFill>
                  <a:srgbClr val="941651"/>
                </a:solidFill>
                <a:latin typeface="Arial"/>
                <a:ea typeface="Arial"/>
                <a:cs typeface="Arial"/>
                <a:sym typeface="Arial"/>
              </a:rPr>
              <a:t>Besprechen Sie ihre Ergebnisse in ihrer Klasse</a:t>
            </a:r>
            <a:r>
              <a:rPr lang="de-DE" sz="1400" b="0" i="0" u="none" strike="noStrike" cap="none">
                <a:solidFill>
                  <a:srgbClr val="000000"/>
                </a:solidFill>
                <a:latin typeface="Arial"/>
                <a:ea typeface="Arial"/>
                <a:cs typeface="Arial"/>
                <a:sym typeface="Arial"/>
              </a:rPr>
              <a:t>.</a:t>
            </a:r>
            <a:endParaRPr sz="1600" b="0" i="0" u="none" strike="noStrike" cap="none">
              <a:solidFill>
                <a:srgbClr val="941651"/>
              </a:solidFill>
              <a:latin typeface="Arial"/>
              <a:ea typeface="Arial"/>
              <a:cs typeface="Arial"/>
              <a:sym typeface="Arial"/>
            </a:endParaRPr>
          </a:p>
        </p:txBody>
      </p:sp>
      <p:pic>
        <p:nvPicPr>
          <p:cNvPr id="200" name="Google Shape;200;p11"/>
          <p:cNvPicPr preferRelativeResize="0"/>
          <p:nvPr/>
        </p:nvPicPr>
        <p:blipFill rotWithShape="1">
          <a:blip r:embed="rId3">
            <a:alphaModFix/>
          </a:blip>
          <a:srcRect/>
          <a:stretch/>
        </p:blipFill>
        <p:spPr>
          <a:xfrm>
            <a:off x="5624244" y="2686432"/>
            <a:ext cx="1585166" cy="3170333"/>
          </a:xfrm>
          <a:prstGeom prst="rect">
            <a:avLst/>
          </a:prstGeom>
          <a:noFill/>
          <a:ln>
            <a:noFill/>
          </a:ln>
        </p:spPr>
      </p:pic>
      <p:pic>
        <p:nvPicPr>
          <p:cNvPr id="201" name="Google Shape;201;p11"/>
          <p:cNvPicPr preferRelativeResize="0"/>
          <p:nvPr/>
        </p:nvPicPr>
        <p:blipFill rotWithShape="1">
          <a:blip r:embed="rId4">
            <a:alphaModFix/>
          </a:blip>
          <a:srcRect/>
          <a:stretch/>
        </p:blipFill>
        <p:spPr>
          <a:xfrm>
            <a:off x="133121" y="2674718"/>
            <a:ext cx="2281486" cy="3570051"/>
          </a:xfrm>
          <a:prstGeom prst="rect">
            <a:avLst/>
          </a:prstGeom>
          <a:noFill/>
          <a:ln>
            <a:noFill/>
          </a:ln>
        </p:spPr>
      </p:pic>
      <p:sp>
        <p:nvSpPr>
          <p:cNvPr id="202" name="Google Shape;202;p11"/>
          <p:cNvSpPr/>
          <p:nvPr/>
        </p:nvSpPr>
        <p:spPr>
          <a:xfrm>
            <a:off x="1624296" y="1476173"/>
            <a:ext cx="2641541" cy="1593600"/>
          </a:xfrm>
          <a:prstGeom prst="wedgeEllipseCallout">
            <a:avLst>
              <a:gd name="adj1" fmla="val -20833"/>
              <a:gd name="adj2" fmla="val 62500"/>
            </a:avLst>
          </a:prstGeom>
          <a:solidFill>
            <a:schemeClr val="lt1"/>
          </a:solidFill>
          <a:ln w="25400" cap="flat" cmpd="sng">
            <a:solidFill>
              <a:srgbClr val="34497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de-DE" sz="1400" b="0" i="0" u="none" strike="noStrike" cap="none">
                <a:solidFill>
                  <a:schemeClr val="dk2"/>
                </a:solidFill>
                <a:latin typeface="Arial"/>
                <a:ea typeface="Arial"/>
                <a:cs typeface="Arial"/>
                <a:sym typeface="Arial"/>
              </a:rPr>
              <a:t>Wie viele Stücke Würfelzucker enthält ein durchschnittlicher Alkopop?</a:t>
            </a:r>
            <a:endParaRPr sz="1400" b="0" i="0" u="none" strike="noStrike" cap="none">
              <a:solidFill>
                <a:srgbClr val="000000"/>
              </a:solidFill>
              <a:latin typeface="Arial"/>
              <a:ea typeface="Arial"/>
              <a:cs typeface="Arial"/>
              <a:sym typeface="Arial"/>
            </a:endParaRPr>
          </a:p>
        </p:txBody>
      </p:sp>
      <p:sp>
        <p:nvSpPr>
          <p:cNvPr id="203" name="Google Shape;203;p11"/>
          <p:cNvSpPr/>
          <p:nvPr/>
        </p:nvSpPr>
        <p:spPr>
          <a:xfrm rot="-8100000">
            <a:off x="3636733" y="3126576"/>
            <a:ext cx="1908205" cy="2035617"/>
          </a:xfrm>
          <a:prstGeom prst="wedgeEllipseCallout">
            <a:avLst>
              <a:gd name="adj1" fmla="val -20833"/>
              <a:gd name="adj2" fmla="val 62500"/>
            </a:avLst>
          </a:prstGeom>
          <a:solidFill>
            <a:schemeClr val="lt1"/>
          </a:solidFill>
          <a:ln w="25400" cap="flat" cmpd="sng">
            <a:solidFill>
              <a:srgbClr val="364A7D"/>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04" name="Google Shape;204;p11"/>
          <p:cNvSpPr txBox="1"/>
          <p:nvPr/>
        </p:nvSpPr>
        <p:spPr>
          <a:xfrm>
            <a:off x="3593320" y="3785533"/>
            <a:ext cx="1995029" cy="73862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400"/>
              <a:buFont typeface="Arial"/>
              <a:buNone/>
            </a:pPr>
            <a:r>
              <a:rPr lang="de-DE" sz="1400" b="0" i="0" u="none" strike="noStrike" cap="none">
                <a:solidFill>
                  <a:schemeClr val="dk2"/>
                </a:solidFill>
                <a:latin typeface="Arial"/>
                <a:ea typeface="Arial"/>
                <a:cs typeface="Arial"/>
                <a:sym typeface="Arial"/>
              </a:rPr>
              <a:t>Alkohol macht mich selbstbewusster und kontaktfreudiger.</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a:themeElements>
    <a:clrScheme name="Warmes Blau">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3116</Words>
  <Application>Microsoft Macintosh PowerPoint</Application>
  <PresentationFormat>Breitbild</PresentationFormat>
  <Paragraphs>404</Paragraphs>
  <Slides>12</Slides>
  <Notes>12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12</vt:i4>
      </vt:variant>
    </vt:vector>
  </HeadingPairs>
  <TitlesOfParts>
    <vt:vector size="16" baseType="lpstr">
      <vt:lpstr>Arial</vt:lpstr>
      <vt:lpstr>Calibri</vt:lpstr>
      <vt:lpstr>Trebuchet MS</vt:lpstr>
      <vt:lpstr>Office</vt:lpstr>
      <vt:lpstr>Destillateurin/Destillateur Brennerin/Brenner</vt:lpstr>
      <vt:lpstr>Nachhaltigkeit und Klimawandel: Woher kommen die Emissionen im Alltag?</vt:lpstr>
      <vt:lpstr>Nachhaltigkeit in der Brennerei: CO2-Fußabdruck von Einweg-Glasflaschen</vt:lpstr>
      <vt:lpstr>Nachhaltigkeit in der Brennerei: CO2-Fußabdruck von Einweg-Glasflaschen</vt:lpstr>
      <vt:lpstr>Nachhaltigkeit in der Brennerei: THG: Einsparpotential alternativer Verpackungen</vt:lpstr>
      <vt:lpstr>Nachhaltigkeit in der Brennerei: THG: Einsparpotential alternativer Verpackungen</vt:lpstr>
      <vt:lpstr>Nachhaltigkeit in der Brennerei: CO2-Preis für Glasflaschen</vt:lpstr>
      <vt:lpstr>Nachhaltigkeit in der Brennerei: DGE-Richtwerte zum Alkoholkonsum</vt:lpstr>
      <vt:lpstr>Nachhaltigkeit in der Brennerei: Bedeutung des Alkoholkonsums bei jungen Menschen</vt:lpstr>
      <vt:lpstr>Nachhaltigkeit in der Brennerei: Verschiedene Promillerechner</vt:lpstr>
      <vt:lpstr>Nachhaltigkeit in der Brennerei: Was tun bei Verdacht auf Alkoholvergiftung?</vt:lpstr>
      <vt:lpstr>Nachhaltigkeit als gemeinsames Projekt Ganzheitliche Unternehmensführung</vt:lpstr>
    </vt:vector>
  </TitlesOfParts>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Destillateurin/Destillateur Brennerin/Brenner</dc:title>
  <dc:creator>Microsoft Office User</dc:creator>
  <cp:lastModifiedBy>Michael Scharp</cp:lastModifiedBy>
  <cp:revision>11</cp:revision>
  <cp:lastPrinted>2023-09-26T02:38:50Z</cp:lastPrinted>
  <dcterms:created xsi:type="dcterms:W3CDTF">2021-10-18T14:46:33Z</dcterms:created>
  <dcterms:modified xsi:type="dcterms:W3CDTF">2023-09-26T02:38:54Z</dcterms:modified>
</cp:coreProperties>
</file>