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Lst>
  <p:notesMasterIdLst>
    <p:notesMasterId r:id="rId15"/>
  </p:notesMasterIdLst>
  <p:sldIdLst>
    <p:sldId id="256" r:id="rId3"/>
    <p:sldId id="294" r:id="rId4"/>
    <p:sldId id="274" r:id="rId5"/>
    <p:sldId id="282" r:id="rId6"/>
    <p:sldId id="298" r:id="rId7"/>
    <p:sldId id="3872" r:id="rId8"/>
    <p:sldId id="3875" r:id="rId9"/>
    <p:sldId id="4055" r:id="rId10"/>
    <p:sldId id="4056" r:id="rId11"/>
    <p:sldId id="284" r:id="rId12"/>
    <p:sldId id="3876" r:id="rId13"/>
    <p:sldId id="263" r:id="rId14"/>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j9+gDKHAqKEHzjiCEEh55yagnv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DC8523-0582-4197-9FD8-FA3397C18556}">
  <a:tblStyle styleId="{D8DC8523-0582-4197-9FD8-FA3397C1855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451834E-3BA5-4405-8A16-11AACDE06821}"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a:tcStyle>
        <a:tcBdr/>
        <a:fill>
          <a:solidFill>
            <a:srgbClr val="CED2E2"/>
          </a:solidFill>
        </a:fill>
      </a:tcStyle>
    </a:band1H>
    <a:band2H>
      <a:tcTxStyle/>
      <a:tcStyle>
        <a:tcBdr/>
      </a:tcStyle>
    </a:band2H>
    <a:band1V>
      <a:tcTxStyle/>
      <a:tcStyle>
        <a:tcBdr/>
        <a:fill>
          <a:solidFill>
            <a:srgbClr val="CED2E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5"/>
    <p:restoredTop sz="64810" autoAdjust="0"/>
  </p:normalViewPr>
  <p:slideViewPr>
    <p:cSldViewPr snapToGrid="0">
      <p:cViewPr varScale="1">
        <p:scale>
          <a:sx n="140" d="100"/>
          <a:sy n="140" d="100"/>
        </p:scale>
        <p:origin x="752" y="184"/>
      </p:cViewPr>
      <p:guideLst>
        <p:guide orient="horz" pos="2183"/>
        <p:guide pos="3840"/>
      </p:guideLst>
    </p:cSldViewPr>
  </p:slideViewPr>
  <p:notesTextViewPr>
    <p:cViewPr>
      <p:scale>
        <a:sx n="1" d="1"/>
        <a:sy n="1" d="1"/>
      </p:scale>
      <p:origin x="0" y="0"/>
    </p:cViewPr>
  </p:notesTextViewPr>
  <p:notesViewPr>
    <p:cSldViewPr snapToGrid="0" showGuides="1">
      <p:cViewPr varScale="1">
        <p:scale>
          <a:sx n="86" d="100"/>
          <a:sy n="86" d="100"/>
        </p:scale>
        <p:origin x="3720"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53" Type="http://customschemas.google.com/relationships/presentationmetadata" Target="metadata"/><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5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auer-engel.de/de/produktwelt/schmierstoffe-hydraulikfluessigkeiten-bis-12-2022" TargetMode="External"/><Relationship Id="rId4" Type="http://schemas.openxmlformats.org/officeDocument/2006/relationships/hyperlink" Target="https://www.tuvsud.com/de-de/dienstleistungen/auditierung-und-zertifizierung/energiemanagementsysteme/iso-50001" TargetMode="External"/><Relationship Id="rId5" Type="http://schemas.openxmlformats.org/officeDocument/2006/relationships/hyperlink" Target="https://worldsteel.org/steel-by-topic/sustainability/steel-recognitions/"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https://doi.org/10.1021/acs.est.1c04158"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ww.bne-portal.de/bne/de/einstieg/was-ist-bne/was-ist-bne.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pixabay.com/de/illustrations/windkraftanlage-windrad-windkraft-1578336/"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ramr.tv/de/blog/7-unterschatzte-vorteile-der-digitalisierung-im-unternehmen/" TargetMode="External"/><Relationship Id="rId4" Type="http://schemas.openxmlformats.org/officeDocument/2006/relationships/hyperlink" Target="https://www.flixcheck.de/vor-und-nachteile-digitalisierung/"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8: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8:notes"/>
          <p:cNvSpPr txBox="1">
            <a:spLocks noGrp="1"/>
          </p:cNvSpPr>
          <p:nvPr>
            <p:ph type="sldNum" idx="12"/>
          </p:nvPr>
        </p:nvSpPr>
        <p:spPr>
          <a:xfrm>
            <a:off x="4023991" y="9721107"/>
            <a:ext cx="3078428" cy="415352"/>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
        <p:nvSpPr>
          <p:cNvPr id="3" name="Notizenplatzhalter 2">
            <a:extLst>
              <a:ext uri="{FF2B5EF4-FFF2-40B4-BE49-F238E27FC236}">
                <a16:creationId xmlns:a16="http://schemas.microsoft.com/office/drawing/2014/main" xmlns="" id="{F338ADD3-BA5A-3D47-BFCC-C60912470FB1}"/>
              </a:ext>
            </a:extLst>
          </p:cNvPr>
          <p:cNvSpPr>
            <a:spLocks noGrp="1"/>
          </p:cNvSpPr>
          <p:nvPr>
            <p:ph type="body" idx="1"/>
          </p:nvPr>
        </p:nvSpPr>
        <p:spPr>
          <a:xfrm>
            <a:off x="215900" y="3995737"/>
            <a:ext cx="6656388" cy="6238876"/>
          </a:xfrm>
        </p:spPr>
        <p:txBody>
          <a:bodyPr/>
          <a:lstStyle/>
          <a:p>
            <a:pPr marL="165364" indent="-165364">
              <a:buFont typeface="Arial"/>
              <a:buChar char="•"/>
            </a:pPr>
            <a:r>
              <a:rPr lang="de-DE" dirty="0"/>
              <a:t>Ziel des Projektes ist die Gründung einer </a:t>
            </a:r>
            <a:r>
              <a:rPr lang="de-DE" i="1" dirty="0"/>
              <a:t>Projektagentur Berufliche Bildung für Nachhaltige Entwicklung (PA-BBNE) des Partnernetzwerkes Berufliche Bildung am IZT. </a:t>
            </a:r>
            <a:r>
              <a:rPr lang="de-DE" dirty="0"/>
              <a:t>Für eine Vielzahl von Ausbildungsberufen erstellt die Projektagentur Begleitmaterialien zur </a:t>
            </a:r>
            <a:r>
              <a:rPr lang="de-DE" i="1" dirty="0"/>
              <a:t>Beruflichen Bildung für Nachhaltige Entwicklung </a:t>
            </a:r>
            <a:r>
              <a:rPr lang="de-DE" dirty="0"/>
              <a:t>(BBNE). Dabei werden alle für die Berufsausbildung relevanten Dimensionen der Nachhaltigkeit berücksichtigt. Diese Impulspapiere und Weiterbildungsmaterialien sollen Anregungen für mehr Nachhaltigkeit in der beruflichen Bildung geben. </a:t>
            </a:r>
          </a:p>
          <a:p>
            <a:pPr marL="165364" indent="-165364">
              <a:spcBef>
                <a:spcPts val="579"/>
              </a:spcBef>
              <a:buFont typeface="Arial"/>
              <a:buChar char="•"/>
            </a:pPr>
            <a:r>
              <a:rPr lang="de-DE" dirty="0"/>
              <a:t>Primäre Zielgruppen sind Lehrkräfte an Berufsschulen, sowie deren Berufsschüler*innen, aber auch Ausbildende und ihre Auszubildenden in Betrieben. Sekundäre Zielgruppen sind Umweltbildner*innen, Wissenschaftler*innen der Berufsbildung, </a:t>
            </a:r>
            <a:r>
              <a:rPr lang="de-DE" dirty="0" err="1"/>
              <a:t>Pädagog</a:t>
            </a:r>
            <a:r>
              <a:rPr lang="de-DE" dirty="0"/>
              <a:t>*innen sowie Institutionen der beruflichen Bildung. </a:t>
            </a:r>
          </a:p>
          <a:p>
            <a:pPr marL="165364" indent="-165364">
              <a:spcBef>
                <a:spcPts val="579"/>
              </a:spcBef>
              <a:buFont typeface="Arial"/>
              <a:buChar char="•"/>
            </a:pPr>
            <a:r>
              <a:rPr lang="de-DE" dirty="0"/>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p>
          <a:p>
            <a:pPr marL="165364" indent="-165364">
              <a:spcBef>
                <a:spcPts val="579"/>
              </a:spcBef>
              <a:buFont typeface="Arial"/>
              <a:buChar char="•"/>
            </a:pPr>
            <a:r>
              <a:rPr lang="de-DE" dirty="0"/>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dirty="0" err="1"/>
              <a:t>für</a:t>
            </a:r>
            <a:r>
              <a:rPr lang="de-DE" dirty="0"/>
              <a:t> die berufsprofilgebenden Fertigkeiten, Kenntnisse und Fähigkeiten bedeutet. Im Kern sollen deshalb folgende drei Materialien je Berufsbild entwickelt werden: </a:t>
            </a:r>
          </a:p>
          <a:p>
            <a:pPr marL="606333" lvl="1" indent="-165363">
              <a:buFont typeface="Arial"/>
              <a:buChar char="•"/>
            </a:pPr>
            <a:r>
              <a:rPr lang="de-DE" dirty="0"/>
              <a:t>die tabellarische didaktische Einordnung (Didaktisches Impulspapier, IP), </a:t>
            </a:r>
          </a:p>
          <a:p>
            <a:pPr marL="606333" lvl="1" indent="-165363">
              <a:buFont typeface="Arial"/>
              <a:buChar char="•"/>
            </a:pPr>
            <a:r>
              <a:rPr lang="de-DE" dirty="0"/>
              <a:t>ein Dokument zur Weiterbildung für Lehrende und Unterrichtende zu den Nachhaltigkeitszielen mit dem Bezug auf die spezifische Berufsausbildung (Hintergrundmaterial, HGM) </a:t>
            </a:r>
          </a:p>
          <a:p>
            <a:pPr marL="606333" lvl="1" indent="-165363">
              <a:buFont typeface="Arial"/>
              <a:buChar char="•"/>
            </a:pPr>
            <a:r>
              <a:rPr lang="de-DE" dirty="0"/>
              <a:t>Ein Handout (FS) z. B. mit der Darstellung von Zielkonflikten oder weiteren Aufgabenstellungen. </a:t>
            </a:r>
          </a:p>
          <a:p>
            <a:pPr marL="165364" indent="-165364">
              <a:spcBef>
                <a:spcPts val="579"/>
              </a:spcBef>
              <a:buFont typeface="Arial"/>
              <a:buChar char="•"/>
            </a:pPr>
            <a:r>
              <a:rPr lang="de-DE" dirty="0"/>
              <a:t>Die Materialien sollen Impulse und Orientierung geben, wie Nachhaltigkeit in die verschiedenen Berufsbilder integriert werden kann. Alle Materialien werden als Open Educational </a:t>
            </a:r>
            <a:r>
              <a:rPr lang="de-DE" dirty="0" err="1"/>
              <a:t>Ressources</a:t>
            </a:r>
            <a:r>
              <a:rPr lang="de-DE" dirty="0"/>
              <a:t> (OER-Materialien) im PDF-Format und als </a:t>
            </a:r>
            <a:r>
              <a:rPr lang="de-DE" dirty="0" err="1"/>
              <a:t>Oce</a:t>
            </a:r>
            <a:r>
              <a:rPr lang="de-DE" dirty="0"/>
              <a:t>-Dokumente (Word und PowerPoint) zur weiteren Verwendung veröffentlicht, d. h. sie können von den Nutzer*innen kopiert, ergänzt oder umstrukturiert werden. </a:t>
            </a:r>
          </a:p>
          <a:p>
            <a:pPr marL="0" indent="0"/>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5900" y="252413"/>
            <a:ext cx="6656388" cy="3743325"/>
          </a:xfrm>
        </p:spPr>
      </p:sp>
      <p:sp>
        <p:nvSpPr>
          <p:cNvPr id="3" name="Notizenplatzhalter 2"/>
          <p:cNvSpPr>
            <a:spLocks noGrp="1"/>
          </p:cNvSpPr>
          <p:nvPr>
            <p:ph type="body" idx="1"/>
          </p:nvPr>
        </p:nvSpPr>
        <p:spPr>
          <a:xfrm>
            <a:off x="215900" y="3995738"/>
            <a:ext cx="6656388" cy="5536329"/>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defRPr/>
            </a:pPr>
            <a:r>
              <a:rPr lang="de-DE" sz="1200" b="1" dirty="0">
                <a:solidFill>
                  <a:schemeClr val="tx1"/>
                </a:solidFill>
                <a:latin typeface="Calibri" panose="020F0502020204030204" pitchFamily="34" charset="0"/>
                <a:cs typeface="Calibri" panose="020F0502020204030204" pitchFamily="34" charset="0"/>
              </a:rPr>
              <a:t>Beschreibung</a:t>
            </a:r>
          </a:p>
          <a:p>
            <a:pPr marL="0" lvl="0" indent="0">
              <a:defRPr/>
            </a:pPr>
            <a:r>
              <a:rPr lang="de-DE" dirty="0">
                <a:solidFill>
                  <a:schemeClr val="tx1"/>
                </a:solidFill>
                <a:latin typeface="Calibri" panose="020F0502020204030204" pitchFamily="34" charset="0"/>
                <a:cs typeface="Calibri" panose="020F0502020204030204" pitchFamily="34" charset="0"/>
              </a:rPr>
              <a:t>Die internationale Spezialisierung und Arbeitsteilung  bringt einen </a:t>
            </a:r>
            <a:r>
              <a:rPr lang="de-DE" sz="1200" b="0" dirty="0">
                <a:solidFill>
                  <a:schemeClr val="tx1"/>
                </a:solidFill>
                <a:latin typeface="Calibri" panose="020F0502020204030204" pitchFamily="34" charset="0"/>
                <a:cs typeface="Calibri" panose="020F0502020204030204" pitchFamily="34" charset="0"/>
              </a:rPr>
              <a:t>Zielkonflikt mit sich: Lieferketten sind global organisiert. Einzelne Materialien und Komponenten werden zum Teil nur in einem Land hergestellt. Spezialisierung hat Vorteile, schafft jedoch auch Abhängigkeiten von Anbietern. </a:t>
            </a:r>
          </a:p>
          <a:p>
            <a:pPr marL="0" marR="0" lvl="0" indent="0" algn="l" defTabSz="914400" rtl="0" eaLnBrk="1" fontAlgn="auto" latinLnBrk="0" hangingPunct="1">
              <a:lnSpc>
                <a:spcPct val="100000"/>
              </a:lnSpc>
              <a:spcBef>
                <a:spcPts val="0"/>
              </a:spcBef>
              <a:spcAft>
                <a:spcPts val="0"/>
              </a:spcAft>
              <a:buClr>
                <a:srgbClr val="000000"/>
              </a:buClr>
              <a:buSzPts val="1400"/>
              <a:defRPr/>
            </a:pPr>
            <a:endParaRPr lang="de-DE" sz="1200" b="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defRPr/>
            </a:pPr>
            <a:r>
              <a:rPr lang="de-DE" sz="1200" b="0" dirty="0">
                <a:solidFill>
                  <a:schemeClr val="tx1"/>
                </a:solidFill>
                <a:latin typeface="Calibri" panose="020F0502020204030204" pitchFamily="34" charset="0"/>
                <a:cs typeface="Calibri" panose="020F0502020204030204" pitchFamily="34" charset="0"/>
              </a:rPr>
              <a:t>Zu modernen Produktionsmethoden gehören Sensoren und andere digitale Tools, die Einwegartikel sind. Es bestehen Abhängigkeiten von den Rohstofflieferanten, teils in Ländern ohne Demokratie oder Sozialstandards. Auch und gerade weil wir die Vorteile der digitalisierten Wirtschaft hoch schätzen, gilt:</a:t>
            </a:r>
          </a:p>
          <a:p>
            <a:pPr marL="0" indent="0"/>
            <a:r>
              <a:rPr lang="de-DE" dirty="0">
                <a:latin typeface="Calibri" panose="020F0502020204030204" pitchFamily="34" charset="0"/>
                <a:cs typeface="Calibri" panose="020F0502020204030204" pitchFamily="34" charset="0"/>
              </a:rPr>
              <a:t>„</a:t>
            </a:r>
            <a:r>
              <a:rPr lang="de-DE" i="1" dirty="0">
                <a:latin typeface="Calibri" panose="020F0502020204030204" pitchFamily="34" charset="0"/>
                <a:cs typeface="Calibri" panose="020F0502020204030204" pitchFamily="34" charset="0"/>
              </a:rPr>
              <a:t>Der Zugang zu Ressourcen ist von strategischer Bedeutung für das Ziel Europas, den Grünen Deal zu verwirklichen. Die neue Industriestrategie für Europa sieht vor, die offene strategische Autonomie Europas zu stärken, und es wird davor gewarnt, dass der Übergang Europas zur Klimaneutralität die aktuelle Abhängigkeit von fossilen Brennstoffen auf Rohstoffe verlagern könnte, die zum Großteil aus dem Ausland stammen und um die sich der globale Wettbewerb zunehmend verschärft. Die offene strategische Autonomie der EU in diesen Sektoren wird daher weiterhin in einem diversifizierten und von Marktverzerrungen unbeeinträchtigten Zugang zu den globalen Rohstoffmärkten verankert sein müssen. Gleichzeitig, und um externe Abhängigkeiten und Umweltbelastungen zu verringern, muss das zugrunde liegende Problem des rasch steigenden weltweiten Ressourcenbedarfs angegangen werden, indem der Materialeinsatz verringert und Materialien wiederverwendet werden, bevor sie recycelt werden.“</a:t>
            </a:r>
          </a:p>
          <a:p>
            <a:pPr marL="0" indent="0"/>
            <a:endParaRPr lang="de-DE" dirty="0">
              <a:latin typeface="Calibri" panose="020F0502020204030204" pitchFamily="34" charset="0"/>
              <a:cs typeface="Calibri" panose="020F0502020204030204" pitchFamily="34" charset="0"/>
            </a:endParaRPr>
          </a:p>
          <a:p>
            <a:pPr marL="0" indent="0"/>
            <a:r>
              <a:rPr lang="de-DE" b="1" dirty="0">
                <a:latin typeface="Calibri" panose="020F0502020204030204" pitchFamily="34" charset="0"/>
                <a:cs typeface="Calibri" panose="020F0502020204030204" pitchFamily="34" charset="0"/>
              </a:rPr>
              <a:t>Aufgabe:</a:t>
            </a:r>
          </a:p>
          <a:p>
            <a:pPr marL="268288" indent="-268288">
              <a:buFont typeface="Arial" panose="020B0604020202020204" pitchFamily="34" charset="0"/>
              <a:buChar char="•"/>
            </a:pPr>
            <a:r>
              <a:rPr lang="de-DE" dirty="0">
                <a:latin typeface="Calibri" panose="020F0502020204030204" pitchFamily="34" charset="0"/>
                <a:cs typeface="Calibri" panose="020F0502020204030204" pitchFamily="34" charset="0"/>
              </a:rPr>
              <a:t>Welche Rohstoffe, die Ihr Betrieb bezieht, sind als „kritisch“ einzustufen? Aus welchen Gründen sind sie „kritisch“? Sind Alternativen existent/entwickelbar?</a:t>
            </a:r>
          </a:p>
          <a:p>
            <a:pPr marL="268288" indent="-268288">
              <a:buFont typeface="Arial" panose="020B0604020202020204" pitchFamily="34" charset="0"/>
              <a:buChar char="•"/>
            </a:pPr>
            <a:endParaRPr lang="de-DE" dirty="0">
              <a:latin typeface="Calibri" panose="020F0502020204030204" pitchFamily="34" charset="0"/>
              <a:cs typeface="Calibri" panose="020F0502020204030204" pitchFamily="34" charset="0"/>
            </a:endParaRPr>
          </a:p>
          <a:p>
            <a:pPr marL="0" indent="0"/>
            <a:r>
              <a:rPr lang="de-DE" b="1" dirty="0">
                <a:latin typeface="Calibri" panose="020F0502020204030204" pitchFamily="34" charset="0"/>
                <a:cs typeface="Calibri" panose="020F0502020204030204" pitchFamily="34" charset="0"/>
              </a:rPr>
              <a:t>Quelle:</a:t>
            </a:r>
          </a:p>
          <a:p>
            <a:pPr marL="268288" indent="-268288">
              <a:buFont typeface="Arial" panose="020B0604020202020204" pitchFamily="34" charset="0"/>
              <a:buChar char="•"/>
            </a:pPr>
            <a:r>
              <a:rPr lang="de-DE" dirty="0">
                <a:latin typeface="Calibri" panose="020F0502020204030204" pitchFamily="34" charset="0"/>
                <a:cs typeface="Calibri" panose="020F0502020204030204" pitchFamily="34" charset="0"/>
              </a:rPr>
              <a:t>Europäische Kommission (2020): </a:t>
            </a:r>
            <a:r>
              <a:rPr lang="de-DE" dirty="0">
                <a:effectLst/>
                <a:latin typeface="Calibri" panose="020F0502020204030204" pitchFamily="34" charset="0"/>
                <a:cs typeface="Calibri" panose="020F0502020204030204" pitchFamily="34" charset="0"/>
              </a:rPr>
              <a:t>Widerstandsfähigkeit der EU bei kritischen Rohstoffen: Einen Pfad hin zu größerer Sicherheit und Nachhaltigkeit abstecken. </a:t>
            </a:r>
            <a:r>
              <a:rPr lang="de-DE" dirty="0">
                <a:latin typeface="Calibri" panose="020F0502020204030204" pitchFamily="34" charset="0"/>
                <a:cs typeface="Calibri" panose="020F0502020204030204" pitchFamily="34" charset="0"/>
              </a:rPr>
              <a:t>https://www.re-source.com/wp-content/uploads/2022/05/EU-KOM-2020-Kritische-Rohstoffe.pdf</a:t>
            </a:r>
          </a:p>
          <a:p>
            <a:endParaRPr lang="de-DE" dirty="0"/>
          </a:p>
        </p:txBody>
      </p:sp>
      <p:sp>
        <p:nvSpPr>
          <p:cNvPr id="4" name="Foliennummernplatzhalt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de-DE"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de-DE"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80844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5900" y="252413"/>
            <a:ext cx="6654800" cy="3743325"/>
          </a:xfrm>
        </p:spPr>
      </p:sp>
      <p:sp>
        <p:nvSpPr>
          <p:cNvPr id="3" name="Notizenplatzhalter 2"/>
          <p:cNvSpPr>
            <a:spLocks noGrp="1"/>
          </p:cNvSpPr>
          <p:nvPr>
            <p:ph type="body" idx="1"/>
          </p:nvPr>
        </p:nvSpPr>
        <p:spPr>
          <a:xfrm>
            <a:off x="215900" y="3995738"/>
            <a:ext cx="6654800" cy="5536329"/>
          </a:xfrm>
        </p:spPr>
        <p:txBody>
          <a:bodyPr/>
          <a:lstStyle/>
          <a:p>
            <a:pPr marL="0" indent="0"/>
            <a:r>
              <a:rPr lang="de-DE" b="1" dirty="0">
                <a:latin typeface="Calibri" panose="020F0502020204030204" pitchFamily="34" charset="0"/>
                <a:cs typeface="Calibri" panose="020F0502020204030204" pitchFamily="34" charset="0"/>
              </a:rPr>
              <a:t>Beschreibung</a:t>
            </a:r>
          </a:p>
          <a:p>
            <a:pPr marL="0" indent="0"/>
            <a:r>
              <a:rPr lang="de-DE" b="0" dirty="0">
                <a:latin typeface="Calibri" panose="020F0502020204030204" pitchFamily="34" charset="0"/>
                <a:cs typeface="Calibri" panose="020F0502020204030204" pitchFamily="34" charset="0"/>
              </a:rPr>
              <a:t>Wenn es möglich ist zirkulär resourcenerhaltend zu wirtschaften und dies bisher nicht geschieht, ist die Frage: Warum? Bisherige Wirtschaftsweisen sind in der Regel nicht zirkulär organisiert und die Verantwortlichen können Veränderungen als bedrohlich auffassen, zumindest aber als zu aufwendig und tiefgreifend.</a:t>
            </a:r>
          </a:p>
          <a:p>
            <a:pPr marL="0" marR="0" lvl="0" indent="0" algn="l" defTabSz="914400" rtl="0" eaLnBrk="1" fontAlgn="auto" latinLnBrk="0" hangingPunct="1">
              <a:lnSpc>
                <a:spcPct val="100000"/>
              </a:lnSpc>
              <a:spcBef>
                <a:spcPts val="0"/>
              </a:spcBef>
              <a:spcAft>
                <a:spcPts val="0"/>
              </a:spcAft>
              <a:buClr>
                <a:srgbClr val="000000"/>
              </a:buClr>
              <a:buSzPts val="1400"/>
              <a:tabLst/>
              <a:defRPr/>
            </a:pPr>
            <a:r>
              <a:rPr lang="de-DE" sz="1200" b="0" dirty="0">
                <a:latin typeface="Calibri" panose="020F0502020204030204" pitchFamily="34" charset="0"/>
                <a:cs typeface="Calibri" panose="020F0502020204030204" pitchFamily="34" charset="0"/>
              </a:rPr>
              <a:t>Es ergibt sich also ein Zielkonflikt zwischen dem eingeübten, gewohnten und erfolgreichen „Weiter so“ und den längerfristig notwendigen aber zunächst ungemütlichen, unsicheren und gewachsene Hierarchien Infrage stellenden Änderungen: </a:t>
            </a:r>
          </a:p>
          <a:p>
            <a:pPr marL="0" marR="0" lvl="0" indent="0" algn="l" defTabSz="914400" rtl="0" eaLnBrk="1" fontAlgn="auto" latinLnBrk="0" hangingPunct="1">
              <a:lnSpc>
                <a:spcPct val="100000"/>
              </a:lnSpc>
              <a:spcBef>
                <a:spcPts val="0"/>
              </a:spcBef>
              <a:spcAft>
                <a:spcPts val="0"/>
              </a:spcAft>
              <a:buClr>
                <a:srgbClr val="000000"/>
              </a:buClr>
              <a:buSzPts val="1400"/>
              <a:tabLst/>
              <a:defRPr/>
            </a:pPr>
            <a:r>
              <a:rPr lang="de-DE" sz="1200" dirty="0">
                <a:latin typeface="Calibri" panose="020F0502020204030204" pitchFamily="34" charset="0"/>
                <a:cs typeface="Calibri" panose="020F0502020204030204" pitchFamily="34" charset="0"/>
              </a:rPr>
              <a:t>Produkte können so designt werden, dass sie reparierbar, recycelbar und weiter nutzbar sind, mit vielen Vorteilen. Die Umstellungen in den Wertschöpfungsketten sind jedoch aufwendig/tiefgreifend.</a:t>
            </a:r>
          </a:p>
          <a:p>
            <a:pPr marL="0" indent="0"/>
            <a:endParaRPr lang="de-DE" b="0" dirty="0">
              <a:latin typeface="Calibri" panose="020F0502020204030204" pitchFamily="34" charset="0"/>
              <a:cs typeface="Calibri" panose="020F0502020204030204" pitchFamily="34" charset="0"/>
            </a:endParaRPr>
          </a:p>
          <a:p>
            <a:pPr marL="0" indent="0"/>
            <a:r>
              <a:rPr lang="de-DE" b="1" dirty="0">
                <a:latin typeface="Calibri" panose="020F0502020204030204" pitchFamily="34" charset="0"/>
                <a:cs typeface="Calibri" panose="020F0502020204030204" pitchFamily="34" charset="0"/>
              </a:rPr>
              <a:t>Arbeitsaufgaben:</a:t>
            </a:r>
          </a:p>
          <a:p>
            <a:pPr marL="171450" lvl="0" indent="-171450" algn="l">
              <a:buSzPct val="90000"/>
              <a:buFont typeface="Arial" panose="020B0604020202020204" pitchFamily="34" charset="0"/>
              <a:buChar char="•"/>
            </a:pPr>
            <a:r>
              <a:rPr kumimoji="0" lang="de-DE"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Welche Werkstoffe oder Bauteile, die in Ihrem Betrieb hergestellt/genutzt werden, könnten im Sinne der </a:t>
            </a:r>
            <a:r>
              <a:rPr lang="de-DE" sz="1200" dirty="0">
                <a:solidFill>
                  <a:schemeClr val="tx1"/>
                </a:solidFill>
                <a:latin typeface="Calibri" panose="020F0502020204030204" pitchFamily="34" charset="0"/>
                <a:cs typeface="Calibri" panose="020F0502020204030204" pitchFamily="34" charset="0"/>
              </a:rPr>
              <a:t>Kreislaufwirtschaft </a:t>
            </a:r>
            <a:r>
              <a:rPr kumimoji="0" lang="de-DE"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verwendet werden?</a:t>
            </a:r>
          </a:p>
          <a:p>
            <a:pPr marL="171450" lvl="0" indent="-171450" algn="l">
              <a:buSzPct val="90000"/>
              <a:buFont typeface="Arial" panose="020B0604020202020204" pitchFamily="34" charset="0"/>
              <a:buChar char="•"/>
            </a:pPr>
            <a:r>
              <a:rPr kumimoji="0" lang="de-DE"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Welche Voraussetzungen müssten geschaffen werden, dass dies in größerem Umfang möglich wäre?</a:t>
            </a:r>
          </a:p>
          <a:p>
            <a:pPr marL="171450" lvl="0" indent="-171450" algn="l">
              <a:buSzPct val="90000"/>
              <a:buFont typeface="Arial" panose="020B0604020202020204" pitchFamily="34" charset="0"/>
              <a:buChar char="•"/>
            </a:pPr>
            <a:endParaRPr kumimoji="0" lang="de-DE" sz="12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a:p>
            <a:pPr marL="0" indent="0"/>
            <a:r>
              <a:rPr lang="de-DE" sz="1200" b="1" dirty="0">
                <a:solidFill>
                  <a:schemeClr val="tx1"/>
                </a:solidFill>
                <a:latin typeface="Calibri" panose="020F0502020204030204" pitchFamily="34" charset="0"/>
                <a:cs typeface="Calibri" panose="020F0502020204030204" pitchFamily="34" charset="0"/>
                <a:sym typeface="Arial"/>
              </a:rPr>
              <a:t>Quellen:</a:t>
            </a:r>
          </a:p>
          <a:p>
            <a:pPr marL="171450" indent="-171450">
              <a:buSzPct val="10000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sym typeface="Arial"/>
              </a:rPr>
              <a:t>Jane. Penty (</a:t>
            </a:r>
            <a:r>
              <a:rPr lang="en-US" sz="1200" dirty="0" err="1">
                <a:solidFill>
                  <a:schemeClr val="tx1"/>
                </a:solidFill>
                <a:latin typeface="Calibri" panose="020F0502020204030204" pitchFamily="34" charset="0"/>
                <a:cs typeface="Calibri" panose="020F0502020204030204" pitchFamily="34" charset="0"/>
                <a:sym typeface="Arial"/>
              </a:rPr>
              <a:t>ohne</a:t>
            </a:r>
            <a:r>
              <a:rPr lang="en-US" sz="1200" dirty="0">
                <a:solidFill>
                  <a:schemeClr val="tx1"/>
                </a:solidFill>
                <a:latin typeface="Calibri" panose="020F0502020204030204" pitchFamily="34" charset="0"/>
                <a:cs typeface="Calibri" panose="020F0502020204030204" pitchFamily="34" charset="0"/>
                <a:sym typeface="Arial"/>
              </a:rPr>
              <a:t> </a:t>
            </a:r>
            <a:r>
              <a:rPr lang="en-US" sz="1200" dirty="0" err="1">
                <a:solidFill>
                  <a:schemeClr val="tx1"/>
                </a:solidFill>
                <a:latin typeface="Calibri" panose="020F0502020204030204" pitchFamily="34" charset="0"/>
                <a:cs typeface="Calibri" panose="020F0502020204030204" pitchFamily="34" charset="0"/>
                <a:sym typeface="Arial"/>
              </a:rPr>
              <a:t>Jahr</a:t>
            </a:r>
            <a:r>
              <a:rPr lang="en-US" sz="1200" dirty="0">
                <a:solidFill>
                  <a:schemeClr val="tx1"/>
                </a:solidFill>
                <a:latin typeface="Calibri" panose="020F0502020204030204" pitchFamily="34" charset="0"/>
                <a:cs typeface="Calibri" panose="020F0502020204030204" pitchFamily="34" charset="0"/>
                <a:sym typeface="Arial"/>
              </a:rPr>
              <a:t>): Changing How Young Designers Think About Circular Economy. Online: </a:t>
            </a:r>
            <a:r>
              <a:rPr lang="de-DE" sz="1200" dirty="0">
                <a:solidFill>
                  <a:schemeClr val="tx1"/>
                </a:solidFill>
                <a:latin typeface="Calibri" panose="020F0502020204030204" pitchFamily="34" charset="0"/>
                <a:cs typeface="Calibri" panose="020F0502020204030204" pitchFamily="34" charset="0"/>
                <a:sym typeface="Arial"/>
              </a:rPr>
              <a:t>https://ellenmacarthurfoundation.org/videos/changing-how-young-designers-think-about-circular-economy</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defRPr/>
            </a:pPr>
            <a:r>
              <a:rPr lang="en-US" dirty="0">
                <a:latin typeface="Calibri" panose="020F0502020204030204" pitchFamily="34" charset="0"/>
                <a:cs typeface="Calibri" panose="020F0502020204030204" pitchFamily="34" charset="0"/>
              </a:rPr>
              <a:t>Ellen Mac Arthur Foundation (2013): Towards a circular economy - </a:t>
            </a:r>
            <a:r>
              <a:rPr lang="en-US" dirty="0">
                <a:effectLst/>
                <a:latin typeface="Calibri" panose="020F0502020204030204" pitchFamily="34" charset="0"/>
                <a:cs typeface="Calibri" panose="020F0502020204030204" pitchFamily="34" charset="0"/>
              </a:rPr>
              <a:t>Economic and business rationale for an accelerated transition. P. 24. </a:t>
            </a:r>
            <a:r>
              <a:rPr lang="en-US" dirty="0">
                <a:latin typeface="Calibri" panose="020F0502020204030204" pitchFamily="34" charset="0"/>
                <a:cs typeface="Calibri" panose="020F0502020204030204" pitchFamily="34" charset="0"/>
              </a:rPr>
              <a:t>Online: </a:t>
            </a:r>
            <a:r>
              <a:rPr lang="en-US" dirty="0">
                <a:effectLst/>
                <a:latin typeface="Calibri" panose="020F0502020204030204" pitchFamily="34" charset="0"/>
                <a:cs typeface="Calibri" panose="020F0502020204030204" pitchFamily="34" charset="0"/>
              </a:rPr>
              <a:t>https://ellenmacarthurfoundation.org/towards-the-circular-economy-vol-1-an-economic-and-business-rationale-for-an</a:t>
            </a:r>
            <a:endParaRPr lang="de-DE" sz="1200" dirty="0">
              <a:solidFill>
                <a:schemeClr val="tx1"/>
              </a:solidFill>
              <a:latin typeface="Calibri" panose="020F0502020204030204" pitchFamily="34" charset="0"/>
              <a:cs typeface="Calibri" panose="020F0502020204030204" pitchFamily="34" charset="0"/>
              <a:sym typeface="Arial"/>
            </a:endParaRPr>
          </a:p>
          <a:p>
            <a:endParaRPr lang="de-DE" sz="1200" dirty="0">
              <a:solidFill>
                <a:schemeClr val="tx1"/>
              </a:solidFill>
              <a:latin typeface="Calibri" panose="020F0502020204030204" pitchFamily="34" charset="0"/>
              <a:cs typeface="Calibri" panose="020F0502020204030204" pitchFamily="34" charset="0"/>
              <a:sym typeface="Arial"/>
            </a:endParaRPr>
          </a:p>
          <a:p>
            <a:r>
              <a:rPr lang="de-DE" dirty="0"/>
              <a:t>	</a:t>
            </a:r>
          </a:p>
          <a:p>
            <a:r>
              <a:rPr lang="de-DE" dirty="0"/>
              <a:t>	</a:t>
            </a:r>
          </a:p>
          <a:p>
            <a:r>
              <a:rPr lang="de-DE" dirty="0"/>
              <a:t> </a:t>
            </a:r>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11</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3559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41f1a7caba_0_31:notes"/>
          <p:cNvSpPr>
            <a:spLocks noGrp="1" noRot="1" noChangeAspect="1"/>
          </p:cNvSpPr>
          <p:nvPr>
            <p:ph type="sldImg" idx="2"/>
          </p:nvPr>
        </p:nvSpPr>
        <p:spPr>
          <a:xfrm>
            <a:off x="215900" y="252413"/>
            <a:ext cx="6591300" cy="37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41f1a7caba_0_31:notes"/>
          <p:cNvSpPr txBox="1">
            <a:spLocks noGrp="1"/>
          </p:cNvSpPr>
          <p:nvPr>
            <p:ph type="body" idx="1"/>
          </p:nvPr>
        </p:nvSpPr>
        <p:spPr>
          <a:xfrm>
            <a:off x="215900" y="3960000"/>
            <a:ext cx="6591300" cy="6134166"/>
          </a:xfrm>
          <a:prstGeom prst="rect">
            <a:avLst/>
          </a:prstGeom>
          <a:noFill/>
          <a:ln>
            <a:noFill/>
          </a:ln>
        </p:spPr>
        <p:txBody>
          <a:bodyPr spcFirstLastPara="1" wrap="square" lIns="94825" tIns="47400" rIns="94825" bIns="47400" anchor="t" anchorCtr="0">
            <a:noAutofit/>
          </a:bodyPr>
          <a:lstStyle/>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b="1" dirty="0">
                <a:solidFill>
                  <a:schemeClr val="tx1"/>
                </a:solidFill>
                <a:latin typeface="Calibri" panose="020F0502020204030204" pitchFamily="34" charset="0"/>
                <a:ea typeface="Merriweather"/>
                <a:cs typeface="Calibri" panose="020F0502020204030204" pitchFamily="34" charset="0"/>
                <a:sym typeface="Merriweather"/>
              </a:rPr>
              <a:t>Beschreibung:</a:t>
            </a: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dirty="0">
                <a:solidFill>
                  <a:schemeClr val="tx1"/>
                </a:solidFill>
                <a:latin typeface="Calibri" panose="020F0502020204030204" pitchFamily="34" charset="0"/>
                <a:ea typeface="Merriweather"/>
                <a:cs typeface="Calibri" panose="020F0502020204030204" pitchFamily="34" charset="0"/>
                <a:sym typeface="Merriweather"/>
              </a:rPr>
              <a:t>Auf der Folie sind wichtige Siegel aufgeführt und erläutert, die für die Metallindustrie einen. Rolle spielen (können).</a:t>
            </a:r>
          </a:p>
          <a:p>
            <a:pPr marL="0" indent="0">
              <a:defRPr/>
            </a:pPr>
            <a:r>
              <a:rPr lang="de-DE" dirty="0">
                <a:solidFill>
                  <a:schemeClr val="tx1"/>
                </a:solidFill>
                <a:latin typeface="Calibri" panose="020F0502020204030204" pitchFamily="34" charset="0"/>
                <a:ea typeface="Merriweather"/>
                <a:cs typeface="Calibri" panose="020F0502020204030204" pitchFamily="34" charset="0"/>
                <a:sym typeface="Merriweather"/>
              </a:rPr>
              <a:t>Die Orientierung auf Nachhaltigkeit beim Einkauf und / oder bei der Nutzung von Rohstoffen und Materialien bedeutet (zunächst) einen höheren Aufwand bei der Beschaffung entsprechender Informationen bzw. bei der Erlangung entsprechender Normen oder Siegel. Andererseits kann der Nachweis einen Nachhaltigkeitsorientierung zunehmend einen Wettbewerbsvorteil darstellen, bspw. bei Kreditanträgen bei der Bank, oder Fördermittelgebern, bzw. gegenüber der Versicherung, wenn es darum geht Risiken zu versichern, bzw. den aktiven Beitrag zum Klimaschutz nachzuweisen. </a:t>
            </a:r>
          </a:p>
          <a:p>
            <a:pPr marL="0" marR="0" lvl="0" indent="0" algn="l" defTabSz="914400" rtl="0" eaLnBrk="1" fontAlgn="auto" latinLnBrk="0" hangingPunct="1">
              <a:spcBef>
                <a:spcPts val="0"/>
              </a:spcBef>
              <a:spcAft>
                <a:spcPts val="0"/>
              </a:spcAft>
              <a:buClr>
                <a:srgbClr val="000000"/>
              </a:buClr>
              <a:buSzPts val="1400"/>
              <a:buFont typeface="Arial"/>
              <a:buNone/>
              <a:tabLst/>
              <a:defRPr/>
            </a:pPr>
            <a:endParaRPr lang="de-DE"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spcBef>
                <a:spcPts val="0"/>
              </a:spcBef>
              <a:spcAft>
                <a:spcPts val="0"/>
              </a:spcAft>
              <a:buClr>
                <a:srgbClr val="000000"/>
              </a:buClr>
              <a:buSzPct val="100000"/>
              <a:tabLst/>
              <a:defRPr/>
            </a:pPr>
            <a:r>
              <a:rPr lang="de-DE" b="1" dirty="0">
                <a:solidFill>
                  <a:schemeClr val="tx1"/>
                </a:solidFill>
                <a:latin typeface="Calibri" panose="020F0502020204030204" pitchFamily="34" charset="0"/>
                <a:cs typeface="Calibri" panose="020F0502020204030204" pitchFamily="34" charset="0"/>
                <a:sym typeface="Calibri"/>
              </a:rPr>
              <a:t>Aufgabenstellung:</a:t>
            </a:r>
          </a:p>
          <a:p>
            <a:pPr marL="171450" marR="0" lvl="0" indent="-171450" algn="l" rtl="0">
              <a:lnSpc>
                <a:spcPct val="100000"/>
              </a:lnSpc>
              <a:spcBef>
                <a:spcPts val="0"/>
              </a:spcBef>
              <a:spcAft>
                <a:spcPts val="0"/>
              </a:spcAft>
              <a:buClr>
                <a:srgbClr val="000000"/>
              </a:buClr>
              <a:buSzPct val="100000"/>
              <a:buFont typeface="Arial" panose="020B0604020202020204" pitchFamily="34" charset="0"/>
              <a:buChar char="•"/>
            </a:pPr>
            <a:r>
              <a:rPr lang="de-DE" dirty="0">
                <a:solidFill>
                  <a:schemeClr val="tx1"/>
                </a:solidFill>
                <a:latin typeface="Calibri" panose="020F0502020204030204" pitchFamily="34" charset="0"/>
                <a:cs typeface="Calibri" panose="020F0502020204030204" pitchFamily="34" charset="0"/>
              </a:rPr>
              <a:t>Wie bewerten Sie die Siegel?</a:t>
            </a:r>
          </a:p>
          <a:p>
            <a:pPr marL="171450" marR="0" lvl="0" indent="-171450" algn="l" rtl="0">
              <a:lnSpc>
                <a:spcPct val="100000"/>
              </a:lnSpc>
              <a:spcBef>
                <a:spcPts val="0"/>
              </a:spcBef>
              <a:spcAft>
                <a:spcPts val="0"/>
              </a:spcAft>
              <a:buClr>
                <a:srgbClr val="000000"/>
              </a:buClr>
              <a:buSzPct val="100000"/>
              <a:buFont typeface="Arial" panose="020B0604020202020204" pitchFamily="34" charset="0"/>
              <a:buChar char="•"/>
            </a:pPr>
            <a:r>
              <a:rPr lang="de-DE" dirty="0">
                <a:solidFill>
                  <a:schemeClr val="tx1"/>
                </a:solidFill>
                <a:latin typeface="Calibri" panose="020F0502020204030204" pitchFamily="34" charset="0"/>
                <a:cs typeface="Calibri" panose="020F0502020204030204" pitchFamily="34" charset="0"/>
              </a:rPr>
              <a:t>Wie zeigen die Siegel, dass Unternehmen Nachhaltigkeitsansätze verfolgen können?</a:t>
            </a:r>
          </a:p>
          <a:p>
            <a:pPr marL="171450" marR="0" lvl="0" indent="-171450" algn="l" rtl="0">
              <a:lnSpc>
                <a:spcPct val="100000"/>
              </a:lnSpc>
              <a:spcBef>
                <a:spcPts val="0"/>
              </a:spcBef>
              <a:spcAft>
                <a:spcPts val="0"/>
              </a:spcAft>
              <a:buClr>
                <a:srgbClr val="000000"/>
              </a:buClr>
              <a:buSzPct val="100000"/>
              <a:buFont typeface="Arial" panose="020B0604020202020204" pitchFamily="34" charset="0"/>
              <a:buChar char="•"/>
            </a:pPr>
            <a:r>
              <a:rPr lang="de-DE" dirty="0">
                <a:solidFill>
                  <a:schemeClr val="tx1"/>
                </a:solidFill>
                <a:latin typeface="Calibri" panose="020F0502020204030204" pitchFamily="34" charset="0"/>
                <a:cs typeface="Calibri" panose="020F0502020204030204" pitchFamily="34" charset="0"/>
              </a:rPr>
              <a:t>Welche Siegel spielen bei Ihnen im Unternehmen ein Rolle bei der Beschaffung von Rohstoffen und Materialien</a:t>
            </a:r>
            <a:r>
              <a:rPr lang="de-DE" dirty="0">
                <a:solidFill>
                  <a:schemeClr val="tx1"/>
                </a:solidFill>
              </a:rPr>
              <a:t>?</a:t>
            </a:r>
          </a:p>
          <a:p>
            <a:pPr marL="0" marR="0" lvl="0" indent="0" algn="l" defTabSz="914400" rtl="0" eaLnBrk="1" fontAlgn="auto" latinLnBrk="0" hangingPunct="1">
              <a:spcBef>
                <a:spcPts val="1000"/>
              </a:spcBef>
              <a:spcAft>
                <a:spcPts val="0"/>
              </a:spcAft>
              <a:buClr>
                <a:srgbClr val="000000"/>
              </a:buClr>
              <a:buSzPct val="100000"/>
              <a:tabLst/>
              <a:defRPr/>
            </a:pPr>
            <a:r>
              <a:rPr lang="de-DE" b="1" dirty="0">
                <a:solidFill>
                  <a:schemeClr val="tx1"/>
                </a:solidFill>
                <a:latin typeface="Calibri" panose="020F0502020204030204" pitchFamily="34" charset="0"/>
                <a:ea typeface="Merriweather"/>
                <a:cs typeface="Calibri" panose="020F0502020204030204" pitchFamily="34" charset="0"/>
                <a:sym typeface="Merriweather"/>
              </a:rPr>
              <a:t>Quellen für Siegel:</a:t>
            </a:r>
          </a:p>
          <a:p>
            <a:pPr marL="171450" marR="0" lvl="0" indent="-171450" algn="l" defTabSz="914400" rtl="0" eaLnBrk="1" fontAlgn="auto" latinLnBrk="0" hangingPunct="1">
              <a:spcAft>
                <a:spcPts val="0"/>
              </a:spcAft>
              <a:buClr>
                <a:srgbClr val="000000"/>
              </a:buClr>
              <a:buSzPct val="100000"/>
              <a:buFont typeface="Arial" panose="020B0604020202020204" pitchFamily="34" charset="0"/>
              <a:buChar char="•"/>
              <a:tabLst/>
              <a:defRPr/>
            </a:pPr>
            <a:r>
              <a:rPr lang="de-DE" dirty="0">
                <a:solidFill>
                  <a:schemeClr val="tx1"/>
                </a:solidFill>
                <a:latin typeface="Calibri" panose="020F0502020204030204" pitchFamily="34" charset="0"/>
                <a:ea typeface="Merriweather"/>
                <a:cs typeface="Calibri" panose="020F0502020204030204" pitchFamily="34" charset="0"/>
                <a:sym typeface="Merriweather"/>
              </a:rPr>
              <a:t>Blauer Engel: </a:t>
            </a:r>
            <a:r>
              <a:rPr lang="de-DE" dirty="0">
                <a:solidFill>
                  <a:schemeClr val="tx1"/>
                </a:solidFill>
                <a:latin typeface="Calibri" panose="020F0502020204030204" pitchFamily="34" charset="0"/>
                <a:ea typeface="Merriweather"/>
                <a:cs typeface="Calibri" panose="020F0502020204030204" pitchFamily="34" charset="0"/>
                <a:sym typeface="Merriweather"/>
                <a:hlinkClick r:id="rId3"/>
              </a:rPr>
              <a:t>https://www.blauer-engel.de/de/produktwelt/schmierstoffe-hydraulikfluessigkeiten-bis-12-2022</a:t>
            </a:r>
            <a:endParaRPr lang="de-DE" dirty="0">
              <a:solidFill>
                <a:schemeClr val="tx1"/>
              </a:solidFill>
              <a:latin typeface="Calibri" panose="020F0502020204030204" pitchFamily="34" charset="0"/>
              <a:ea typeface="Merriweather"/>
              <a:cs typeface="Calibri" panose="020F0502020204030204" pitchFamily="34" charset="0"/>
              <a:sym typeface="Merriweather"/>
            </a:endParaRPr>
          </a:p>
          <a:p>
            <a:pPr marL="171450" marR="0" lvl="0" indent="-171450" algn="l" defTabSz="914400" rtl="0" eaLnBrk="1" fontAlgn="auto" latinLnBrk="0" hangingPunct="1">
              <a:spcAft>
                <a:spcPts val="0"/>
              </a:spcAft>
              <a:buClr>
                <a:srgbClr val="000000"/>
              </a:buClr>
              <a:buSzPct val="100000"/>
              <a:buFont typeface="Arial" panose="020B0604020202020204" pitchFamily="34" charset="0"/>
              <a:buChar char="•"/>
              <a:tabLst/>
              <a:defRPr/>
            </a:pPr>
            <a:r>
              <a:rPr lang="de-DE" dirty="0" err="1">
                <a:solidFill>
                  <a:schemeClr val="tx1"/>
                </a:solidFill>
                <a:latin typeface="Calibri" panose="020F0502020204030204" pitchFamily="34" charset="0"/>
                <a:ea typeface="Merriweather"/>
                <a:cs typeface="Calibri" panose="020F0502020204030204" pitchFamily="34" charset="0"/>
                <a:sym typeface="Merriweather"/>
              </a:rPr>
              <a:t>Cradle-to-Cradle</a:t>
            </a:r>
            <a:r>
              <a:rPr lang="de-DE" dirty="0">
                <a:solidFill>
                  <a:schemeClr val="tx1"/>
                </a:solidFill>
                <a:latin typeface="Calibri" panose="020F0502020204030204" pitchFamily="34" charset="0"/>
                <a:ea typeface="Merriweather"/>
                <a:cs typeface="Calibri" panose="020F0502020204030204" pitchFamily="34" charset="0"/>
                <a:sym typeface="Merriweather"/>
              </a:rPr>
              <a:t>: https://c2ccertified.org/</a:t>
            </a:r>
          </a:p>
          <a:p>
            <a:pPr marL="171450" marR="0" lvl="0" indent="-171450" algn="l" defTabSz="914400" rtl="0" eaLnBrk="1" fontAlgn="auto" latinLnBrk="0" hangingPunct="1">
              <a:spcAft>
                <a:spcPts val="0"/>
              </a:spcAft>
              <a:buClr>
                <a:srgbClr val="000000"/>
              </a:buClr>
              <a:buSzPct val="100000"/>
              <a:buFont typeface="Arial" panose="020B0604020202020204" pitchFamily="34" charset="0"/>
              <a:buChar char="•"/>
              <a:tabLst/>
              <a:defRPr/>
            </a:pPr>
            <a:r>
              <a:rPr lang="de-DE" dirty="0">
                <a:solidFill>
                  <a:schemeClr val="tx1"/>
                </a:solidFill>
                <a:latin typeface="Calibri" panose="020F0502020204030204" pitchFamily="34" charset="0"/>
                <a:ea typeface="Merriweather"/>
                <a:cs typeface="Calibri" panose="020F0502020204030204" pitchFamily="34" charset="0"/>
                <a:sym typeface="Merriweather"/>
              </a:rPr>
              <a:t>Zertifiziertes Energiemanagementsystem ISO 5001: </a:t>
            </a:r>
            <a:r>
              <a:rPr lang="de-DE" dirty="0">
                <a:solidFill>
                  <a:schemeClr val="tx1"/>
                </a:solidFill>
                <a:latin typeface="Calibri" panose="020F0502020204030204" pitchFamily="34" charset="0"/>
                <a:ea typeface="Merriweather"/>
                <a:cs typeface="Calibri" panose="020F0502020204030204" pitchFamily="34" charset="0"/>
                <a:sym typeface="Merriweather"/>
                <a:hlinkClick r:id="rId4"/>
              </a:rPr>
              <a:t>https://www.tuvsud.com/de-de/dienstleistungen/auditierung-und-zertifizierung/energiemanagementsysteme/iso-50001</a:t>
            </a:r>
            <a:endParaRPr lang="de-DE" dirty="0">
              <a:solidFill>
                <a:schemeClr val="tx1"/>
              </a:solidFill>
              <a:latin typeface="Calibri" panose="020F0502020204030204" pitchFamily="34" charset="0"/>
              <a:ea typeface="Merriweather"/>
              <a:cs typeface="Calibri" panose="020F0502020204030204" pitchFamily="34" charset="0"/>
              <a:sym typeface="Merriweather"/>
            </a:endParaRPr>
          </a:p>
          <a:p>
            <a:pPr marL="171450" marR="0" lvl="0" indent="-171450" algn="l" defTabSz="914400" rtl="0" eaLnBrk="1" fontAlgn="auto" latinLnBrk="0" hangingPunct="1">
              <a:spcAft>
                <a:spcPts val="0"/>
              </a:spcAft>
              <a:buClr>
                <a:srgbClr val="000000"/>
              </a:buClr>
              <a:buSzPct val="100000"/>
              <a:buFont typeface="Arial" panose="020B0604020202020204" pitchFamily="34" charset="0"/>
              <a:buChar char="•"/>
              <a:tabLst/>
              <a:defRPr/>
            </a:pPr>
            <a:r>
              <a:rPr lang="de-DE" dirty="0">
                <a:solidFill>
                  <a:schemeClr val="tx1"/>
                </a:solidFill>
                <a:latin typeface="Calibri" panose="020F0502020204030204" pitchFamily="34" charset="0"/>
                <a:ea typeface="Merriweather"/>
                <a:cs typeface="Calibri" panose="020F0502020204030204" pitchFamily="34" charset="0"/>
                <a:sym typeface="Merriweather"/>
              </a:rPr>
              <a:t>Siegel Steel </a:t>
            </a:r>
            <a:r>
              <a:rPr lang="de-DE" dirty="0" err="1">
                <a:solidFill>
                  <a:schemeClr val="tx1"/>
                </a:solidFill>
                <a:latin typeface="Calibri" panose="020F0502020204030204" pitchFamily="34" charset="0"/>
                <a:ea typeface="Merriweather"/>
                <a:cs typeface="Calibri" panose="020F0502020204030204" pitchFamily="34" charset="0"/>
                <a:sym typeface="Merriweather"/>
              </a:rPr>
              <a:t>Sustainable</a:t>
            </a:r>
            <a:r>
              <a:rPr lang="de-DE" dirty="0">
                <a:solidFill>
                  <a:schemeClr val="tx1"/>
                </a:solidFill>
                <a:latin typeface="Calibri" panose="020F0502020204030204" pitchFamily="34" charset="0"/>
                <a:ea typeface="Merriweather"/>
                <a:cs typeface="Calibri" panose="020F0502020204030204" pitchFamily="34" charset="0"/>
                <a:sym typeface="Merriweather"/>
              </a:rPr>
              <a:t> Champion: </a:t>
            </a:r>
            <a:r>
              <a:rPr lang="de-DE" dirty="0">
                <a:solidFill>
                  <a:schemeClr val="tx1"/>
                </a:solidFill>
                <a:latin typeface="Calibri" panose="020F0502020204030204" pitchFamily="34" charset="0"/>
                <a:ea typeface="Merriweather"/>
                <a:cs typeface="Calibri" panose="020F0502020204030204" pitchFamily="34" charset="0"/>
                <a:sym typeface="Merriweather"/>
                <a:hlinkClick r:id="rId5"/>
              </a:rPr>
              <a:t>https://worldsteel.org/steel-by-topic/sustainability/steel-recognitions/</a:t>
            </a:r>
            <a:endParaRPr lang="de-DE" dirty="0">
              <a:solidFill>
                <a:schemeClr val="tx1"/>
              </a:solidFill>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1000"/>
              </a:spcBef>
              <a:spcAft>
                <a:spcPts val="0"/>
              </a:spcAft>
              <a:buClr>
                <a:srgbClr val="000000"/>
              </a:buClr>
              <a:buSzPts val="1400"/>
              <a:buFont typeface="Arial"/>
              <a:buNone/>
              <a:tabLst/>
              <a:defRPr/>
            </a:pPr>
            <a:r>
              <a:rPr lang="de-DE" dirty="0">
                <a:solidFill>
                  <a:schemeClr val="tx1"/>
                </a:solidFill>
                <a:latin typeface="Calibri" panose="020F0502020204030204" pitchFamily="34" charset="0"/>
                <a:ea typeface="Merriweather"/>
                <a:cs typeface="Calibri" panose="020F0502020204030204" pitchFamily="34" charset="0"/>
                <a:sym typeface="Merriweather"/>
              </a:rPr>
              <a:t/>
            </a:r>
            <a:br>
              <a:rPr lang="de-DE" dirty="0">
                <a:solidFill>
                  <a:schemeClr val="tx1"/>
                </a:solidFill>
                <a:latin typeface="Calibri" panose="020F0502020204030204" pitchFamily="34" charset="0"/>
                <a:ea typeface="Merriweather"/>
                <a:cs typeface="Calibri" panose="020F0502020204030204" pitchFamily="34" charset="0"/>
                <a:sym typeface="Merriweather"/>
              </a:rPr>
            </a:br>
            <a:endParaRPr lang="de-DE" dirty="0">
              <a:solidFill>
                <a:schemeClr val="tx1"/>
              </a:solidFill>
              <a:latin typeface="Calibri" panose="020F0502020204030204" pitchFamily="34" charset="0"/>
              <a:ea typeface="Merriweather"/>
              <a:cs typeface="Calibri" panose="020F0502020204030204" pitchFamily="34" charset="0"/>
              <a:sym typeface="Merriweather"/>
            </a:endParaRPr>
          </a:p>
        </p:txBody>
      </p:sp>
      <p:sp>
        <p:nvSpPr>
          <p:cNvPr id="239" name="Google Shape;239;g141f1a7caba_0_31:notes"/>
          <p:cNvSpPr txBox="1">
            <a:spLocks noGrp="1"/>
          </p:cNvSpPr>
          <p:nvPr>
            <p:ph type="sldNum" idx="12"/>
          </p:nvPr>
        </p:nvSpPr>
        <p:spPr>
          <a:xfrm>
            <a:off x="3728900" y="9580566"/>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223838" y="3995738"/>
            <a:ext cx="6654799" cy="567538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latin typeface="Calibri" panose="020F0502020204030204" pitchFamily="34" charset="0"/>
                <a:cs typeface="Calibri" panose="020F0502020204030204" pitchFamily="34" charset="0"/>
              </a:rPr>
              <a:t>Beschreibung</a:t>
            </a:r>
            <a:endParaRPr lang="de-DE" dirty="0">
              <a:latin typeface="Calibri" panose="020F0502020204030204" pitchFamily="34" charset="0"/>
              <a:cs typeface="Calibri" panose="020F0502020204030204" pitchFamily="34" charset="0"/>
            </a:endParaRPr>
          </a:p>
          <a:p>
            <a:pPr marL="0" lvl="0" indent="0" algn="l" rtl="0">
              <a:lnSpc>
                <a:spcPct val="100000"/>
              </a:lnSpc>
              <a:spcBef>
                <a:spcPts val="200"/>
              </a:spcBef>
              <a:spcAft>
                <a:spcPts val="0"/>
              </a:spcAft>
              <a:buSzPts val="1400"/>
              <a:buNone/>
            </a:pPr>
            <a:r>
              <a:rPr lang="de-DE" dirty="0">
                <a:latin typeface="Calibri" panose="020F0502020204030204" pitchFamily="34" charset="0"/>
                <a:cs typeface="Calibri" panose="020F0502020204030204" pitchFamily="34" charset="0"/>
              </a:rPr>
              <a:t>Mit dem Konzept der planetaren Grenzen werden ökologische Belastungsgrenzen beschrieben und berechnet, deren Überschreitung das Funktionieren der Ökosysteme der Erde und damit die Existenzgrundlagen der Menschheit gefährdet. Das Ziel der beschrieben und berechneten neun planetare Grenzen, ist einen sicheren Handlungsspielraum für die Menschheit festzulegen. Jedoch sind von den neun Bereichen bereits mehrere überschritten. Nach denen für die biologische Vielfalt, das Klima, Stickstoff und Phosphorkreisläufe, müssen nun auch das pflanzenverfügbare Süßwasser als gefährdet angesehen werden, weil über mehrere Jahre hinweg nicht mehr ausreichend zur Verfügung stand. Auch die chemische Verschmutzung, die Abholzung und Ozeanversauerung haben kritische Größen erlangt. Das Konzept wurde ursprünglich von einer 28-köpfigen Gruppe von Erdsystem- und Umweltwissenschaftlern unter Leitung von Johan Rockström im Stockholm </a:t>
            </a:r>
            <a:r>
              <a:rPr lang="de-DE" dirty="0" err="1">
                <a:latin typeface="Calibri" panose="020F0502020204030204" pitchFamily="34" charset="0"/>
                <a:cs typeface="Calibri" panose="020F0502020204030204" pitchFamily="34" charset="0"/>
              </a:rPr>
              <a:t>Resilience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Centre</a:t>
            </a:r>
            <a:r>
              <a:rPr lang="de-DE" dirty="0">
                <a:latin typeface="Calibri" panose="020F0502020204030204" pitchFamily="34" charset="0"/>
                <a:cs typeface="Calibri" panose="020F0502020204030204" pitchFamily="34" charset="0"/>
              </a:rPr>
              <a:t> entwickelt und 2009 erstmals veröffentlicht. Zu den Verfassern gehören unter anderem Will Steffen (</a:t>
            </a:r>
            <a:r>
              <a:rPr lang="de-DE" dirty="0" err="1">
                <a:latin typeface="Calibri" panose="020F0502020204030204" pitchFamily="34" charset="0"/>
                <a:cs typeface="Calibri" panose="020F0502020204030204" pitchFamily="34" charset="0"/>
              </a:rPr>
              <a:t>Australian</a:t>
            </a:r>
            <a:r>
              <a:rPr lang="de-DE" dirty="0">
                <a:latin typeface="Calibri" panose="020F0502020204030204" pitchFamily="34" charset="0"/>
                <a:cs typeface="Calibri" panose="020F0502020204030204" pitchFamily="34" charset="0"/>
              </a:rPr>
              <a:t> National University), Hans-Joachim </a:t>
            </a:r>
            <a:r>
              <a:rPr lang="de-DE" dirty="0" err="1">
                <a:latin typeface="Calibri" panose="020F0502020204030204" pitchFamily="34" charset="0"/>
                <a:cs typeface="Calibri" panose="020F0502020204030204" pitchFamily="34" charset="0"/>
              </a:rPr>
              <a:t>Schellnhuber</a:t>
            </a:r>
            <a:r>
              <a:rPr lang="de-DE" dirty="0">
                <a:latin typeface="Calibri" panose="020F0502020204030204" pitchFamily="34" charset="0"/>
                <a:cs typeface="Calibri" panose="020F0502020204030204" pitchFamily="34" charset="0"/>
              </a:rPr>
              <a:t> (Potsdam-Institut für Klimafolgenforschung), der Nobelpreisträger Paul Crutzen und zuletzt Linn Persson.</a:t>
            </a:r>
          </a:p>
          <a:p>
            <a:pPr marL="0" lvl="0" indent="0" algn="l" rtl="0">
              <a:lnSpc>
                <a:spcPct val="100000"/>
              </a:lnSpc>
              <a:spcBef>
                <a:spcPts val="0"/>
              </a:spcBef>
              <a:spcAft>
                <a:spcPts val="0"/>
              </a:spcAft>
              <a:buSzPts val="1100"/>
              <a:buFont typeface="Arial"/>
              <a:buNone/>
            </a:pPr>
            <a:endParaRPr lang="de-DE"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Font typeface="Arial"/>
              <a:buNone/>
            </a:pPr>
            <a:r>
              <a:rPr lang="de-DE" b="1" dirty="0">
                <a:latin typeface="Calibri" panose="020F0502020204030204" pitchFamily="34" charset="0"/>
                <a:cs typeface="Calibri" panose="020F0502020204030204" pitchFamily="34" charset="0"/>
              </a:rPr>
              <a:t>Aufgabe </a:t>
            </a:r>
          </a:p>
          <a:p>
            <a:pPr marL="0" lvl="0" indent="0" algn="l" rtl="0">
              <a:lnSpc>
                <a:spcPct val="100000"/>
              </a:lnSpc>
              <a:spcBef>
                <a:spcPts val="0"/>
              </a:spcBef>
              <a:spcAft>
                <a:spcPts val="0"/>
              </a:spcAft>
              <a:buSzPts val="1100"/>
              <a:buFont typeface="Arial"/>
              <a:buNone/>
            </a:pPr>
            <a:r>
              <a:rPr lang="de-DE" dirty="0">
                <a:latin typeface="Calibri" panose="020F0502020204030204" pitchFamily="34" charset="0"/>
                <a:cs typeface="Calibri" panose="020F0502020204030204" pitchFamily="34" charset="0"/>
              </a:rPr>
              <a:t>In welchen Bereichen, für die die Entwicklungen beobachtet werden, trägt Ihr Betrieb bei? Falls hier nur Fragezeichen in den Augen aber keine Antworten kommen, verweisen Sie bitte auf die folgenden Folien und darauf, dass diese inhaltlich zur Klärung beitragen werden.</a:t>
            </a:r>
          </a:p>
          <a:p>
            <a:pPr marL="0" lvl="0" indent="0" algn="l" rtl="0">
              <a:lnSpc>
                <a:spcPct val="100000"/>
              </a:lnSpc>
              <a:spcBef>
                <a:spcPts val="0"/>
              </a:spcBef>
              <a:spcAft>
                <a:spcPts val="0"/>
              </a:spcAft>
              <a:buSzPts val="1100"/>
              <a:buFont typeface="Arial"/>
              <a:buNone/>
            </a:pPr>
            <a:endParaRPr lang="de-DE"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b="1" dirty="0">
                <a:latin typeface="Calibri" panose="020F0502020204030204" pitchFamily="34" charset="0"/>
                <a:cs typeface="Calibri" panose="020F0502020204030204" pitchFamily="34" charset="0"/>
              </a:rPr>
              <a:t>Quellen</a:t>
            </a:r>
            <a:endParaRPr lang="de-DE"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de-DE" dirty="0">
                <a:latin typeface="Calibri" panose="020F0502020204030204" pitchFamily="34" charset="0"/>
                <a:cs typeface="Calibri" panose="020F0502020204030204" pitchFamily="34" charset="0"/>
              </a:rPr>
              <a:t>Planetare Grenzen überschritten, Schmidt C. Transformierendes Arbeiten und Lernen, In: Systemwissen für die vernetzte Energie- und Mobilitätswende. 2022. S. 243.</a:t>
            </a:r>
            <a:r>
              <a:rPr lang="de-DE" dirty="0">
                <a:uFill>
                  <a:noFill/>
                </a:uFill>
                <a:latin typeface="Calibri" panose="020F0502020204030204" pitchFamily="34" charset="0"/>
                <a:cs typeface="Calibri" panose="020F0502020204030204" pitchFamily="34" charset="0"/>
                <a:hlinkClick r:id="rId3" invalidUrl="https://ibbf.berlin/assets/images/Dokumente/220627_IBBF_Kompendium_2022_WEB_final (1).pdf"/>
              </a:rPr>
              <a:t> </a:t>
            </a:r>
            <a:r>
              <a:rPr lang="de-DE" u="sng" dirty="0">
                <a:solidFill>
                  <a:schemeClr val="hlink"/>
                </a:solidFill>
                <a:latin typeface="Calibri" panose="020F0502020204030204" pitchFamily="34" charset="0"/>
                <a:cs typeface="Calibri" panose="020F0502020204030204" pitchFamily="34" charset="0"/>
                <a:hlinkClick r:id="rId4" invalidUrl="https://ibbf.berlin/assets/images/Dokumente/220627_IBBF_Kompendium_2022_WEB_final (1).pdf"/>
              </a:rPr>
              <a:t>https://ibbf.berlin/assets/images/Dokumente/220627_IBBF_Kompendium_2022_WEB_final%20(1).pdf</a:t>
            </a:r>
            <a:r>
              <a:rPr lang="de-DE" dirty="0">
                <a:latin typeface="Calibri" panose="020F0502020204030204" pitchFamily="34" charset="0"/>
                <a:cs typeface="Calibri" panose="020F0502020204030204" pitchFamily="34" charset="0"/>
              </a:rPr>
              <a:t>  in Anlehnung an </a:t>
            </a:r>
          </a:p>
          <a:p>
            <a:pPr marL="171450" lvl="0" indent="-171450" algn="l" rtl="0">
              <a:lnSpc>
                <a:spcPct val="100000"/>
              </a:lnSpc>
              <a:spcBef>
                <a:spcPts val="0"/>
              </a:spcBef>
              <a:spcAft>
                <a:spcPts val="0"/>
              </a:spcAft>
              <a:buSzPts val="1400"/>
              <a:buFont typeface="Arial" panose="020B0604020202020204" pitchFamily="34" charset="0"/>
              <a:buChar char="•"/>
            </a:pPr>
            <a:r>
              <a:rPr lang="de-DE" b="0" i="0" u="none" strike="noStrike" dirty="0">
                <a:solidFill>
                  <a:srgbClr val="000000"/>
                </a:solidFill>
                <a:latin typeface="Calibri" panose="020F0502020204030204" pitchFamily="34" charset="0"/>
                <a:ea typeface="Merriweather"/>
                <a:cs typeface="Calibri" panose="020F0502020204030204" pitchFamily="34" charset="0"/>
                <a:sym typeface="Merriweather"/>
              </a:rPr>
              <a:t>Persson et </a:t>
            </a:r>
            <a:r>
              <a:rPr lang="de-DE" b="0" i="0" u="none" strike="noStrike" dirty="0" err="1">
                <a:solidFill>
                  <a:srgbClr val="000000"/>
                </a:solidFill>
                <a:latin typeface="Calibri" panose="020F0502020204030204" pitchFamily="34" charset="0"/>
                <a:ea typeface="Merriweather"/>
                <a:cs typeface="Calibri" panose="020F0502020204030204" pitchFamily="34" charset="0"/>
                <a:sym typeface="Merriweather"/>
              </a:rPr>
              <a:t>mult</a:t>
            </a:r>
            <a:r>
              <a:rPr lang="de-DE" b="0" i="0" u="none" strike="noStrike" dirty="0">
                <a:solidFill>
                  <a:srgbClr val="000000"/>
                </a:solidFill>
                <a:latin typeface="Calibri" panose="020F0502020204030204" pitchFamily="34" charset="0"/>
                <a:ea typeface="Merriweather"/>
                <a:cs typeface="Calibri" panose="020F0502020204030204" pitchFamily="34" charset="0"/>
                <a:sym typeface="Merriweather"/>
              </a:rPr>
              <a:t>. al. (2022):  Outside </a:t>
            </a:r>
            <a:r>
              <a:rPr lang="de-DE" b="0" i="0" u="none" strike="noStrike" dirty="0" err="1">
                <a:solidFill>
                  <a:srgbClr val="000000"/>
                </a:solidFill>
                <a:latin typeface="Calibri" panose="020F0502020204030204" pitchFamily="34" charset="0"/>
                <a:ea typeface="Merriweather"/>
                <a:cs typeface="Calibri" panose="020F0502020204030204" pitchFamily="34" charset="0"/>
                <a:sym typeface="Merriweather"/>
              </a:rPr>
              <a:t>the</a:t>
            </a:r>
            <a:r>
              <a:rPr lang="de-DE" b="0" i="0" u="none" strike="noStrike" dirty="0">
                <a:solidFill>
                  <a:srgbClr val="000000"/>
                </a:solidFill>
                <a:latin typeface="Calibri" panose="020F0502020204030204" pitchFamily="34" charset="0"/>
                <a:ea typeface="Merriweather"/>
                <a:cs typeface="Calibri" panose="020F0502020204030204" pitchFamily="34" charset="0"/>
                <a:sym typeface="Merriweather"/>
              </a:rPr>
              <a:t> Safe Operating Space </a:t>
            </a:r>
            <a:r>
              <a:rPr lang="de-DE" b="0" i="0" u="none" strike="noStrike" dirty="0" err="1">
                <a:solidFill>
                  <a:srgbClr val="000000"/>
                </a:solidFill>
                <a:latin typeface="Calibri" panose="020F0502020204030204" pitchFamily="34" charset="0"/>
                <a:ea typeface="Merriweather"/>
                <a:cs typeface="Calibri" panose="020F0502020204030204" pitchFamily="34" charset="0"/>
                <a:sym typeface="Merriweather"/>
              </a:rPr>
              <a:t>of</a:t>
            </a:r>
            <a:r>
              <a:rPr lang="de-DE" b="0" i="0" u="none" strike="noStrike" dirty="0">
                <a:solidFill>
                  <a:srgbClr val="000000"/>
                </a:solidFill>
                <a:latin typeface="Calibri" panose="020F0502020204030204" pitchFamily="34" charset="0"/>
                <a:ea typeface="Merriweather"/>
                <a:cs typeface="Calibri" panose="020F0502020204030204" pitchFamily="34" charset="0"/>
                <a:sym typeface="Merriweather"/>
              </a:rPr>
              <a:t> </a:t>
            </a:r>
            <a:r>
              <a:rPr lang="de-DE" b="0" i="0" u="none" strike="noStrike" dirty="0" err="1">
                <a:solidFill>
                  <a:srgbClr val="000000"/>
                </a:solidFill>
                <a:latin typeface="Calibri" panose="020F0502020204030204" pitchFamily="34" charset="0"/>
                <a:ea typeface="Merriweather"/>
                <a:cs typeface="Calibri" panose="020F0502020204030204" pitchFamily="34" charset="0"/>
                <a:sym typeface="Merriweather"/>
              </a:rPr>
              <a:t>the</a:t>
            </a:r>
            <a:r>
              <a:rPr lang="de-DE" b="0" i="0" u="none" strike="noStrike" dirty="0">
                <a:solidFill>
                  <a:srgbClr val="000000"/>
                </a:solidFill>
                <a:latin typeface="Calibri" panose="020F0502020204030204" pitchFamily="34" charset="0"/>
                <a:ea typeface="Merriweather"/>
                <a:cs typeface="Calibri" panose="020F0502020204030204" pitchFamily="34" charset="0"/>
                <a:sym typeface="Merriweather"/>
              </a:rPr>
              <a:t> Planetary </a:t>
            </a:r>
            <a:r>
              <a:rPr lang="de-DE" b="0" i="0" u="none" strike="noStrike" dirty="0" err="1">
                <a:solidFill>
                  <a:srgbClr val="000000"/>
                </a:solidFill>
                <a:latin typeface="Calibri" panose="020F0502020204030204" pitchFamily="34" charset="0"/>
                <a:ea typeface="Merriweather"/>
                <a:cs typeface="Calibri" panose="020F0502020204030204" pitchFamily="34" charset="0"/>
                <a:sym typeface="Merriweather"/>
              </a:rPr>
              <a:t>Boundary</a:t>
            </a:r>
            <a:r>
              <a:rPr lang="de-DE" b="0" i="0" u="none" strike="noStrike" dirty="0">
                <a:solidFill>
                  <a:srgbClr val="000000"/>
                </a:solidFill>
                <a:latin typeface="Calibri" panose="020F0502020204030204" pitchFamily="34" charset="0"/>
                <a:ea typeface="Merriweather"/>
                <a:cs typeface="Calibri" panose="020F0502020204030204" pitchFamily="34" charset="0"/>
                <a:sym typeface="Merriweather"/>
              </a:rPr>
              <a:t> </a:t>
            </a:r>
            <a:r>
              <a:rPr lang="de-DE" b="0" i="0" u="none" strike="noStrike" dirty="0" err="1">
                <a:solidFill>
                  <a:srgbClr val="000000"/>
                </a:solidFill>
                <a:latin typeface="Calibri" panose="020F0502020204030204" pitchFamily="34" charset="0"/>
                <a:ea typeface="Merriweather"/>
                <a:cs typeface="Calibri" panose="020F0502020204030204" pitchFamily="34" charset="0"/>
                <a:sym typeface="Merriweather"/>
              </a:rPr>
              <a:t>for</a:t>
            </a:r>
            <a:r>
              <a:rPr lang="de-DE" b="0" i="0" u="none" strike="noStrike" dirty="0">
                <a:solidFill>
                  <a:srgbClr val="000000"/>
                </a:solidFill>
                <a:latin typeface="Calibri" panose="020F0502020204030204" pitchFamily="34" charset="0"/>
                <a:ea typeface="Merriweather"/>
                <a:cs typeface="Calibri" panose="020F0502020204030204" pitchFamily="34" charset="0"/>
                <a:sym typeface="Merriweather"/>
              </a:rPr>
              <a:t> </a:t>
            </a:r>
            <a:r>
              <a:rPr lang="de-DE" b="0" i="0" u="none" strike="noStrike" dirty="0" err="1">
                <a:solidFill>
                  <a:srgbClr val="000000"/>
                </a:solidFill>
                <a:latin typeface="Calibri" panose="020F0502020204030204" pitchFamily="34" charset="0"/>
                <a:ea typeface="Merriweather"/>
                <a:cs typeface="Calibri" panose="020F0502020204030204" pitchFamily="34" charset="0"/>
                <a:sym typeface="Merriweather"/>
              </a:rPr>
              <a:t>Novel</a:t>
            </a:r>
            <a:r>
              <a:rPr lang="de-DE" b="0" i="0" u="none" strike="noStrike" dirty="0">
                <a:solidFill>
                  <a:srgbClr val="000000"/>
                </a:solidFill>
                <a:latin typeface="Calibri" panose="020F0502020204030204" pitchFamily="34" charset="0"/>
                <a:ea typeface="Merriweather"/>
                <a:cs typeface="Calibri" panose="020F0502020204030204" pitchFamily="34" charset="0"/>
                <a:sym typeface="Merriweather"/>
              </a:rPr>
              <a:t> </a:t>
            </a:r>
            <a:r>
              <a:rPr lang="de-DE" b="0" i="0" u="none" strike="noStrike" dirty="0" err="1">
                <a:solidFill>
                  <a:srgbClr val="000000"/>
                </a:solidFill>
                <a:latin typeface="Calibri" panose="020F0502020204030204" pitchFamily="34" charset="0"/>
                <a:ea typeface="Merriweather"/>
                <a:cs typeface="Calibri" panose="020F0502020204030204" pitchFamily="34" charset="0"/>
                <a:sym typeface="Merriweather"/>
              </a:rPr>
              <a:t>Entities</a:t>
            </a:r>
            <a:r>
              <a:rPr lang="de-DE" b="0" i="0" u="none" strike="noStrike" dirty="0">
                <a:solidFill>
                  <a:srgbClr val="000000"/>
                </a:solidFill>
                <a:latin typeface="Calibri" panose="020F0502020204030204" pitchFamily="34" charset="0"/>
                <a:ea typeface="Merriweather"/>
                <a:cs typeface="Calibri" panose="020F0502020204030204" pitchFamily="34" charset="0"/>
                <a:sym typeface="Merriweather"/>
              </a:rPr>
              <a:t>. </a:t>
            </a:r>
            <a:r>
              <a:rPr lang="de-DE" b="0" i="1" u="none" strike="noStrike" dirty="0" err="1">
                <a:solidFill>
                  <a:srgbClr val="000000"/>
                </a:solidFill>
                <a:latin typeface="Calibri" panose="020F0502020204030204" pitchFamily="34" charset="0"/>
                <a:ea typeface="Merriweather"/>
                <a:cs typeface="Calibri" panose="020F0502020204030204" pitchFamily="34" charset="0"/>
                <a:sym typeface="Merriweather"/>
              </a:rPr>
              <a:t>Environ</a:t>
            </a:r>
            <a:r>
              <a:rPr lang="de-DE" b="0" i="1" u="none" strike="noStrike" dirty="0">
                <a:solidFill>
                  <a:srgbClr val="000000"/>
                </a:solidFill>
                <a:latin typeface="Calibri" panose="020F0502020204030204" pitchFamily="34" charset="0"/>
                <a:ea typeface="Merriweather"/>
                <a:cs typeface="Calibri" panose="020F0502020204030204" pitchFamily="34" charset="0"/>
                <a:sym typeface="Merriweather"/>
              </a:rPr>
              <a:t>. </a:t>
            </a:r>
            <a:r>
              <a:rPr lang="de-DE" b="0" i="1" u="none" strike="noStrike" dirty="0" err="1">
                <a:solidFill>
                  <a:srgbClr val="000000"/>
                </a:solidFill>
                <a:latin typeface="Calibri" panose="020F0502020204030204" pitchFamily="34" charset="0"/>
                <a:ea typeface="Merriweather"/>
                <a:cs typeface="Calibri" panose="020F0502020204030204" pitchFamily="34" charset="0"/>
                <a:sym typeface="Merriweather"/>
              </a:rPr>
              <a:t>Sci</a:t>
            </a:r>
            <a:r>
              <a:rPr lang="de-DE" b="0" i="1" u="none" strike="noStrike" dirty="0">
                <a:solidFill>
                  <a:srgbClr val="000000"/>
                </a:solidFill>
                <a:latin typeface="Calibri" panose="020F0502020204030204" pitchFamily="34" charset="0"/>
                <a:ea typeface="Merriweather"/>
                <a:cs typeface="Calibri" panose="020F0502020204030204" pitchFamily="34" charset="0"/>
                <a:sym typeface="Merriweather"/>
              </a:rPr>
              <a:t>. </a:t>
            </a:r>
            <a:r>
              <a:rPr lang="de-DE" b="0" i="1" u="none" strike="noStrike" dirty="0" err="1">
                <a:solidFill>
                  <a:srgbClr val="000000"/>
                </a:solidFill>
                <a:latin typeface="Calibri" panose="020F0502020204030204" pitchFamily="34" charset="0"/>
                <a:ea typeface="Merriweather"/>
                <a:cs typeface="Calibri" panose="020F0502020204030204" pitchFamily="34" charset="0"/>
                <a:sym typeface="Merriweather"/>
              </a:rPr>
              <a:t>Technol</a:t>
            </a:r>
            <a:r>
              <a:rPr lang="de-DE" b="0" i="1" u="none" strike="noStrike" dirty="0">
                <a:solidFill>
                  <a:srgbClr val="000000"/>
                </a:solidFill>
                <a:latin typeface="Calibri" panose="020F0502020204030204" pitchFamily="34" charset="0"/>
                <a:ea typeface="Merriweather"/>
                <a:cs typeface="Calibri" panose="020F0502020204030204" pitchFamily="34" charset="0"/>
                <a:sym typeface="Merriweather"/>
              </a:rPr>
              <a:t>.</a:t>
            </a:r>
            <a:r>
              <a:rPr lang="de-DE" b="0" i="0" u="none" strike="noStrike" dirty="0">
                <a:solidFill>
                  <a:srgbClr val="000000"/>
                </a:solidFill>
                <a:latin typeface="Calibri" panose="020F0502020204030204" pitchFamily="34" charset="0"/>
                <a:ea typeface="Merriweather"/>
                <a:cs typeface="Calibri" panose="020F0502020204030204" pitchFamily="34" charset="0"/>
                <a:sym typeface="Merriweather"/>
              </a:rPr>
              <a:t> 2022, 56, 3, 1510–1521. </a:t>
            </a:r>
            <a:r>
              <a:rPr lang="de-DE" b="0" i="0" u="none" strike="noStrike" dirty="0" err="1">
                <a:solidFill>
                  <a:srgbClr val="000000"/>
                </a:solidFill>
                <a:latin typeface="Calibri" panose="020F0502020204030204" pitchFamily="34" charset="0"/>
                <a:ea typeface="Merriweather"/>
                <a:cs typeface="Calibri" panose="020F0502020204030204" pitchFamily="34" charset="0"/>
                <a:sym typeface="Merriweather"/>
              </a:rPr>
              <a:t>January</a:t>
            </a:r>
            <a:r>
              <a:rPr lang="de-DE" b="0" i="0" u="none" strike="noStrike" dirty="0">
                <a:solidFill>
                  <a:srgbClr val="000000"/>
                </a:solidFill>
                <a:latin typeface="Calibri" panose="020F0502020204030204" pitchFamily="34" charset="0"/>
                <a:ea typeface="Merriweather"/>
                <a:cs typeface="Calibri" panose="020F0502020204030204" pitchFamily="34" charset="0"/>
                <a:sym typeface="Merriweather"/>
              </a:rPr>
              <a:t> 18, 2022. </a:t>
            </a:r>
            <a:r>
              <a:rPr lang="de-DE" b="0" i="0" u="sng" strike="noStrike" dirty="0">
                <a:solidFill>
                  <a:srgbClr val="1155CC"/>
                </a:solidFill>
                <a:latin typeface="Calibri" panose="020F0502020204030204" pitchFamily="34" charset="0"/>
                <a:ea typeface="Merriweather"/>
                <a:cs typeface="Calibri" panose="020F0502020204030204" pitchFamily="34" charset="0"/>
                <a:sym typeface="Merriweather"/>
                <a:hlinkClick r:id="rId5">
                  <a:extLst>
                    <a:ext uri="{A12FA001-AC4F-418D-AE19-62706E023703}">
                      <ahyp:hlinkClr xmlns:ahyp="http://schemas.microsoft.com/office/drawing/2018/hyperlinkcolor" xmlns="" val="tx"/>
                    </a:ext>
                  </a:extLst>
                </a:hlinkClick>
              </a:rPr>
              <a:t>https://doi.org/10.1021/acs.est.1c04158</a:t>
            </a:r>
            <a:endParaRPr lang="de-DE" dirty="0">
              <a:latin typeface="Calibri" panose="020F0502020204030204" pitchFamily="34" charset="0"/>
              <a:cs typeface="Calibri" panose="020F0502020204030204" pitchFamily="34" charset="0"/>
            </a:endParaRPr>
          </a:p>
        </p:txBody>
      </p:sp>
      <p:sp>
        <p:nvSpPr>
          <p:cNvPr id="69" name="Google Shape;6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7: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47:notes"/>
          <p:cNvSpPr txBox="1">
            <a:spLocks noGrp="1"/>
          </p:cNvSpPr>
          <p:nvPr>
            <p:ph type="body" idx="1"/>
          </p:nvPr>
        </p:nvSpPr>
        <p:spPr>
          <a:xfrm>
            <a:off x="215900" y="3995737"/>
            <a:ext cx="6656388" cy="607381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Font typeface="Arial"/>
              <a:buNone/>
            </a:pPr>
            <a:r>
              <a:rPr lang="de-DE" sz="1200" b="1" i="0" u="none" strike="noStrike" cap="none" dirty="0">
                <a:solidFill>
                  <a:schemeClr val="dk1"/>
                </a:solidFill>
                <a:latin typeface="Calibri"/>
                <a:ea typeface="Calibri"/>
                <a:cs typeface="Calibri"/>
                <a:sym typeface="Calibri"/>
              </a:rPr>
              <a:t>Beschreibung</a:t>
            </a:r>
            <a:r>
              <a:rPr lang="de-DE" sz="1200" b="0" i="0" u="none" strike="noStrike" cap="none" dirty="0">
                <a:solidFill>
                  <a:schemeClr val="dk1"/>
                </a:solidFill>
                <a:latin typeface="Calibri"/>
                <a:ea typeface="Calibri"/>
                <a:cs typeface="Calibri"/>
                <a:sym typeface="Calibri"/>
              </a:rPr>
              <a:t/>
            </a:r>
            <a:br>
              <a:rPr lang="de-DE" sz="1200" b="0" i="0" u="none" strike="noStrike" cap="none" dirty="0">
                <a:solidFill>
                  <a:schemeClr val="dk1"/>
                </a:solidFill>
                <a:latin typeface="Calibri"/>
                <a:ea typeface="Calibri"/>
                <a:cs typeface="Calibri"/>
                <a:sym typeface="Calibri"/>
              </a:rPr>
            </a:br>
            <a:r>
              <a:rPr lang="de-DE" sz="1200" b="0" i="0" u="none" strike="noStrike" cap="none" dirty="0">
                <a:solidFill>
                  <a:schemeClr val="dk1"/>
                </a:solidFill>
                <a:latin typeface="Calibri"/>
                <a:ea typeface="Calibri"/>
                <a:cs typeface="Calibri"/>
                <a:sym typeface="Calibri"/>
              </a:rPr>
              <a:t>Die Berufliche Bildung wird zunehmend zu einer beruflichen Bildung für nachhaltige Entwicklung (BBNE). Mit den Standardberufsbildpositionen sind „Möglichkeiten (gegeben) zur Vermeidung betriebsbedingter Belastungen für Umwelt und Gesellschaft im eigenen Aufgabenbereich erkennen und zu deren Weiterentwicklung bei(zu)tragen.“ Im Folgenden werden die Chancen mit beruflichem Handeln zur nachhaltigen Entwicklung beizutragen beleuchtet, damit verbundene Zielkonflikte, sowie Lösungsansätze thematisiert und als Aufgaben formuliert. Die Bildung für nachhaltige Entwicklung (BNE) meint Bildung, die Menschen zu zukunftsfähigem Denken und Handeln befähigt. Sie ermöglicht jedem Einzelnen, die Auswirkungen des eigenen Handelns auf die Welt zu verstehen (BMBF o.J.). BBNE ist somit ein Teil von BNE. Eine Entwicklung ist dann nachhaltig, wenn Menschen weltweit, gegenwärtig und in Zukunft würdig leben ihre Bedürfnisse und Talente unter Berücksichtigung planetarer Grenzen entfalten können. ... BNE ermöglicht es allen Menschen, die Auswirkungen des eigenen Handelns auf die Welt zu verstehen und verantwortungsvolle, nachhaltige Entscheidungen zu treffen (ebd.). </a:t>
            </a:r>
            <a:endParaRPr dirty="0"/>
          </a:p>
          <a:p>
            <a:pPr marL="0" marR="0" lvl="0" indent="0" algn="l" rtl="0">
              <a:lnSpc>
                <a:spcPct val="100000"/>
              </a:lnSpc>
              <a:spcBef>
                <a:spcPts val="0"/>
              </a:spcBef>
              <a:spcAft>
                <a:spcPts val="0"/>
              </a:spcAft>
              <a:buClr>
                <a:srgbClr val="000000"/>
              </a:buClr>
              <a:buSzPts val="1400"/>
              <a:buFont typeface="Arial"/>
              <a:buNone/>
            </a:pPr>
            <a:r>
              <a:rPr lang="de-DE" sz="1200" b="0" i="0" u="none" strike="noStrike" cap="none" dirty="0">
                <a:solidFill>
                  <a:schemeClr val="dk1"/>
                </a:solidFill>
                <a:latin typeface="Calibri"/>
                <a:ea typeface="Calibri"/>
                <a:cs typeface="Calibri"/>
                <a:sym typeface="Calibri"/>
              </a:rPr>
              <a:t>Grundlage für BNE ist heutzutage die Agenda 2030 mit ihren 17 SDG Sustainable Development Goals. Die </a:t>
            </a:r>
            <a:r>
              <a:rPr lang="de-DE" sz="1200" b="0" i="1" u="none" strike="noStrike" cap="none" dirty="0">
                <a:solidFill>
                  <a:schemeClr val="dk1"/>
                </a:solidFill>
                <a:latin typeface="Calibri"/>
                <a:ea typeface="Calibri"/>
                <a:cs typeface="Calibri"/>
                <a:sym typeface="Calibri"/>
              </a:rPr>
              <a:t>17 Ziele bilden den Kern der Agenda und fassen zusammen, in welchen Bereichen nachhaltige Entwicklung gestärkt und verankert werden muss (ebd.). </a:t>
            </a:r>
            <a:r>
              <a:rPr lang="de-DE" sz="1200" b="0" i="0" u="none" strike="noStrike" cap="none" dirty="0">
                <a:solidFill>
                  <a:schemeClr val="dk1"/>
                </a:solidFill>
                <a:latin typeface="Calibri"/>
                <a:ea typeface="Calibri"/>
                <a:cs typeface="Calibri"/>
                <a:sym typeface="Calibri"/>
              </a:rPr>
              <a:t>Die Materialien der Projektagentur sollen Lehrkräften an Berufsschulen und Ausbildende dabei helfen, die Ideen der SDG in die Bildungspraxis einzubringen. Sie sind somit ein wichtiges Element insbesondere für das Ziel 4 “Hochwertige Bildung”: “</a:t>
            </a:r>
            <a:r>
              <a:rPr lang="de-DE" sz="1200" b="0" i="1" u="none" strike="noStrike" cap="none" dirty="0">
                <a:solidFill>
                  <a:schemeClr val="dk1"/>
                </a:solidFill>
                <a:latin typeface="Calibri"/>
                <a:ea typeface="Calibri"/>
                <a:cs typeface="Calibri"/>
                <a:sym typeface="Calibri"/>
              </a:rPr>
              <a:t>Bis 2030 sicherstellen, dass alle Lernenden die notwendigen Kenntnisse und Qualifikationen zur Förderung nachhaltiger Entwicklung erwerben, unter anderem durch Bildung für nachhaltige Entwicklung und nachhaltige Lebensweisen, ...</a:t>
            </a:r>
            <a:r>
              <a:rPr lang="de-DE" sz="1200" b="0" i="0" u="none" strike="noStrike" cap="none" dirty="0">
                <a:solidFill>
                  <a:schemeClr val="dk1"/>
                </a:solidFill>
                <a:latin typeface="Calibri"/>
                <a:ea typeface="Calibri"/>
                <a:cs typeface="Calibri"/>
                <a:sym typeface="Calibri"/>
              </a:rPr>
              <a:t>” (ebd.).</a:t>
            </a:r>
          </a:p>
          <a:p>
            <a:pPr marL="0" marR="0" lvl="0" indent="0" algn="l" rtl="0">
              <a:lnSpc>
                <a:spcPct val="100000"/>
              </a:lnSpc>
              <a:spcBef>
                <a:spcPts val="0"/>
              </a:spcBef>
              <a:spcAft>
                <a:spcPts val="0"/>
              </a:spcAft>
              <a:buClr>
                <a:srgbClr val="000000"/>
              </a:buClr>
              <a:buSzPts val="1400"/>
              <a:buFont typeface="Arial"/>
              <a:buNone/>
            </a:pPr>
            <a:r>
              <a:rPr lang="de-DE" sz="1200" b="0" i="0" u="none" strike="noStrike" cap="none" dirty="0">
                <a:solidFill>
                  <a:schemeClr val="dk1"/>
                </a:solidFill>
                <a:latin typeface="Calibri"/>
                <a:cs typeface="Calibri"/>
                <a:sym typeface="Calibri"/>
              </a:rPr>
              <a:t>Hier rot eingekreist sind die SDGs, die im Impulspapier als relevant für die Mechatronikerausbildung identifiziert wurden.</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de-DE" b="1" dirty="0"/>
              <a:t>Quelle</a:t>
            </a:r>
            <a:endParaRPr dirty="0"/>
          </a:p>
          <a:p>
            <a:pPr marL="171450" marR="0" lvl="0" indent="-171450" algn="l" rtl="0">
              <a:lnSpc>
                <a:spcPct val="100000"/>
              </a:lnSpc>
              <a:spcBef>
                <a:spcPts val="0"/>
              </a:spcBef>
              <a:spcAft>
                <a:spcPts val="0"/>
              </a:spcAft>
              <a:buClr>
                <a:schemeClr val="dk1"/>
              </a:buClr>
              <a:buSzPts val="1100"/>
              <a:buFont typeface="Arial"/>
              <a:buChar char="•"/>
            </a:pPr>
            <a:r>
              <a:rPr lang="de-DE" sz="1200" b="0" i="0" u="none" strike="noStrike" cap="none" dirty="0">
                <a:solidFill>
                  <a:schemeClr val="dk1"/>
                </a:solidFill>
                <a:latin typeface="Calibri"/>
                <a:ea typeface="Calibri"/>
                <a:cs typeface="Calibri"/>
                <a:sym typeface="Calibri"/>
              </a:rPr>
              <a:t>BMBF Bundesministerium für Bildung und Forschung (o.J.): Was ist BNE? Online: </a:t>
            </a:r>
            <a:r>
              <a:rPr lang="de-DE"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https://www.bne-portal.de/bne/de/einstieg/was-ist-bne/was-ist-bne.html</a:t>
            </a:r>
            <a:r>
              <a:rPr lang="de-DE" sz="1200" b="0" i="0" u="none" strike="noStrike" cap="none" dirty="0">
                <a:solidFill>
                  <a:schemeClr val="dk1"/>
                </a:solidFill>
                <a:latin typeface="Calibri"/>
                <a:ea typeface="Calibri"/>
                <a:cs typeface="Calibri"/>
                <a:sym typeface="Calibri"/>
              </a:rPr>
              <a:t> </a:t>
            </a:r>
          </a:p>
          <a:p>
            <a:pPr marL="171450" marR="0" lvl="0" indent="-171450" algn="l" rtl="0">
              <a:lnSpc>
                <a:spcPct val="100000"/>
              </a:lnSpc>
              <a:spcBef>
                <a:spcPts val="0"/>
              </a:spcBef>
              <a:spcAft>
                <a:spcPts val="0"/>
              </a:spcAft>
              <a:buClr>
                <a:schemeClr val="dk1"/>
              </a:buClr>
              <a:buSzPts val="1100"/>
              <a:buFont typeface="Arial"/>
              <a:buChar char="•"/>
            </a:pPr>
            <a:endParaRPr b="0" dirty="0"/>
          </a:p>
          <a:p>
            <a:pPr marL="0" lvl="0" indent="0" algn="l" rtl="0">
              <a:lnSpc>
                <a:spcPct val="100000"/>
              </a:lnSpc>
              <a:spcBef>
                <a:spcPts val="0"/>
              </a:spcBef>
              <a:spcAft>
                <a:spcPts val="0"/>
              </a:spcAft>
              <a:buClr>
                <a:schemeClr val="dk1"/>
              </a:buClr>
              <a:buSzPts val="1100"/>
              <a:buFont typeface="Arial"/>
              <a:buNone/>
            </a:pPr>
            <a:r>
              <a:rPr lang="de-DE" b="1" dirty="0"/>
              <a:t>Bilder</a:t>
            </a:r>
            <a:endParaRPr sz="1000" b="1" dirty="0">
              <a:latin typeface="Calibri"/>
              <a:ea typeface="Calibri"/>
              <a:cs typeface="Calibri"/>
              <a:sym typeface="Calibri"/>
            </a:endParaRPr>
          </a:p>
          <a:p>
            <a:pPr marL="171450" marR="0" lvl="0" indent="-171450" algn="l" rtl="0">
              <a:lnSpc>
                <a:spcPct val="100000"/>
              </a:lnSpc>
              <a:spcBef>
                <a:spcPts val="627"/>
              </a:spcBef>
              <a:spcAft>
                <a:spcPts val="0"/>
              </a:spcAft>
              <a:buClr>
                <a:schemeClr val="dk1"/>
              </a:buClr>
              <a:buSzPct val="90000"/>
              <a:buFont typeface="Arial" panose="020B0604020202020204" pitchFamily="34" charset="0"/>
              <a:buChar char="•"/>
            </a:pPr>
            <a:r>
              <a:rPr lang="de-DE" sz="1200" b="0" i="0" u="none" strike="noStrike" cap="none" dirty="0">
                <a:solidFill>
                  <a:schemeClr val="dk1"/>
                </a:solidFill>
                <a:latin typeface="Calibri"/>
                <a:ea typeface="Calibri"/>
                <a:cs typeface="Calibri"/>
                <a:sym typeface="Calibri"/>
              </a:rPr>
              <a:t>Deutsche UNESCO-Kommission - Einfluss der Bildung auf die 17 nachhaltigen Entwicklungsziele: </a:t>
            </a:r>
            <a:r>
              <a:rPr lang="de-DE" dirty="0"/>
              <a:t>https://www.unesco.de/bildung/bildung-2030/bildung-und-sdgs.html, Zugriff April 2018</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360"/>
              </a:spcBef>
              <a:spcAft>
                <a:spcPts val="0"/>
              </a:spcAft>
              <a:buSzPts val="1200"/>
              <a:buNone/>
            </a:pPr>
            <a:endParaRPr dirty="0"/>
          </a:p>
        </p:txBody>
      </p:sp>
      <p:sp>
        <p:nvSpPr>
          <p:cNvPr id="516" name="Google Shape;516;p47:notes"/>
          <p:cNvSpPr txBox="1">
            <a:spLocks noGrp="1"/>
          </p:cNvSpPr>
          <p:nvPr>
            <p:ph type="sldNum" idx="12"/>
          </p:nvPr>
        </p:nvSpPr>
        <p:spPr>
          <a:xfrm>
            <a:off x="4021137" y="9721850"/>
            <a:ext cx="3076500" cy="511200"/>
          </a:xfrm>
          <a:prstGeom prst="rect">
            <a:avLst/>
          </a:prstGeom>
          <a:noFill/>
          <a:ln>
            <a:noFill/>
          </a:ln>
        </p:spPr>
        <p:txBody>
          <a:bodyPr spcFirstLastPara="1" wrap="square" lIns="99025" tIns="49500" rIns="99025" bIns="49500" anchor="b" anchorCtr="0">
            <a:noAutofit/>
          </a:bodyPr>
          <a:lstStyle/>
          <a:p>
            <a:pPr marL="0" lvl="0" indent="0" algn="r" rtl="0">
              <a:lnSpc>
                <a:spcPct val="100000"/>
              </a:lnSpc>
              <a:spcBef>
                <a:spcPts val="0"/>
              </a:spcBef>
              <a:spcAft>
                <a:spcPts val="0"/>
              </a:spcAft>
              <a:buClr>
                <a:schemeClr val="dk1"/>
              </a:buClr>
              <a:buSzPts val="325"/>
              <a:buFont typeface="Calibri"/>
              <a:buNone/>
            </a:pPr>
            <a:fld id="{00000000-1234-1234-1234-123412341234}" type="slidenum">
              <a:rPr lang="de-DE">
                <a:latin typeface="Calibri"/>
                <a:ea typeface="Calibri"/>
                <a:cs typeface="Calibri"/>
                <a:sym typeface="Calibri"/>
              </a:rPr>
              <a:t>3</a:t>
            </a:fld>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5be34df3b4_0_941: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25be34df3b4_0_941:notes"/>
          <p:cNvSpPr txBox="1">
            <a:spLocks noGrp="1"/>
          </p:cNvSpPr>
          <p:nvPr>
            <p:ph type="body" idx="1"/>
          </p:nvPr>
        </p:nvSpPr>
        <p:spPr>
          <a:xfrm>
            <a:off x="223838" y="4222800"/>
            <a:ext cx="6654900" cy="46389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dirty="0"/>
              <a:t>Beschreibung</a:t>
            </a:r>
            <a:endParaRPr sz="1050" dirty="0"/>
          </a:p>
          <a:p>
            <a:pPr marL="0" lvl="0" indent="0" algn="l" rtl="0">
              <a:lnSpc>
                <a:spcPct val="100000"/>
              </a:lnSpc>
              <a:spcBef>
                <a:spcPts val="200"/>
              </a:spcBef>
              <a:spcAft>
                <a:spcPts val="0"/>
              </a:spcAft>
              <a:buSzPts val="1400"/>
              <a:buNone/>
            </a:pPr>
            <a:r>
              <a:rPr lang="de-DE" sz="1050" dirty="0"/>
              <a:t>Die Klimakrise wird zum größten Teil direkt durch die Verbrennung fossiler Energieträger wie Kohle, Öl und Gas hervorgebracht. Wenn wir einen Blick auf unser Leben werfen und bilanzieren, welche Teilbereiche für die Emissionen von Treibhausgas-Äquivalenten (CO</a:t>
            </a:r>
            <a:r>
              <a:rPr lang="de-DE" sz="1050" baseline="-25000" dirty="0"/>
              <a:t>2</a:t>
            </a:r>
            <a:r>
              <a:rPr lang="de-DE" sz="1050" dirty="0"/>
              <a:t>-Äq) verantwortlich sind, so zeigen sich mehrere Bereiche: Die Energiewirtschaft, die Strom zur Verfügung stellt, der Verkehr, die Industrie, Hauswärme, Landwirtschaft, Bodennutzung und Abfälle. </a:t>
            </a:r>
            <a:endParaRPr sz="1050" dirty="0"/>
          </a:p>
          <a:p>
            <a:pPr marL="0" lvl="0" indent="0" algn="l" rtl="0">
              <a:lnSpc>
                <a:spcPct val="100000"/>
              </a:lnSpc>
              <a:spcBef>
                <a:spcPts val="0"/>
              </a:spcBef>
              <a:spcAft>
                <a:spcPts val="0"/>
              </a:spcAft>
              <a:buSzPts val="1100"/>
              <a:buFont typeface="Arial"/>
              <a:buNone/>
            </a:pPr>
            <a:endParaRPr lang="de-DE" sz="1050" b="1" dirty="0"/>
          </a:p>
          <a:p>
            <a:pPr marL="0" lvl="0" indent="0" algn="l" rtl="0">
              <a:lnSpc>
                <a:spcPct val="100000"/>
              </a:lnSpc>
              <a:spcBef>
                <a:spcPts val="0"/>
              </a:spcBef>
              <a:spcAft>
                <a:spcPts val="0"/>
              </a:spcAft>
              <a:buSzPts val="1100"/>
              <a:buFont typeface="Arial"/>
              <a:buNone/>
            </a:pPr>
            <a:r>
              <a:rPr lang="de-DE" sz="1050" b="1" dirty="0"/>
              <a:t>Aufgabe </a:t>
            </a:r>
          </a:p>
          <a:p>
            <a:pPr marL="0" lvl="0" indent="0" algn="l" rtl="0">
              <a:lnSpc>
                <a:spcPct val="100000"/>
              </a:lnSpc>
              <a:spcBef>
                <a:spcPts val="0"/>
              </a:spcBef>
              <a:spcAft>
                <a:spcPts val="0"/>
              </a:spcAft>
              <a:buSzPts val="1100"/>
              <a:buFont typeface="Arial"/>
              <a:buNone/>
            </a:pPr>
            <a:r>
              <a:rPr lang="de-DE" sz="1050" dirty="0">
                <a:solidFill>
                  <a:schemeClr val="dk1"/>
                </a:solidFill>
                <a:latin typeface="Trebuchet MS"/>
                <a:ea typeface="Trebuchet MS"/>
                <a:cs typeface="Trebuchet MS"/>
                <a:sym typeface="Trebuchet MS"/>
              </a:rPr>
              <a:t>In welchen Bereichen benötigt Ihr Betrieb Energie?</a:t>
            </a:r>
            <a:endParaRPr dirty="0"/>
          </a:p>
          <a:p>
            <a:pPr marL="0" lvl="0" indent="0" algn="l" rtl="0">
              <a:lnSpc>
                <a:spcPct val="100000"/>
              </a:lnSpc>
              <a:spcBef>
                <a:spcPts val="0"/>
              </a:spcBef>
              <a:spcAft>
                <a:spcPts val="0"/>
              </a:spcAft>
              <a:buSzPts val="1400"/>
              <a:buNone/>
            </a:pPr>
            <a:endParaRPr lang="de-DE" sz="1050" b="1" dirty="0"/>
          </a:p>
          <a:p>
            <a:pPr marL="0" lvl="0" indent="0" algn="l" rtl="0">
              <a:lnSpc>
                <a:spcPct val="100000"/>
              </a:lnSpc>
              <a:spcBef>
                <a:spcPts val="0"/>
              </a:spcBef>
              <a:spcAft>
                <a:spcPts val="0"/>
              </a:spcAft>
              <a:buSzPts val="1400"/>
              <a:buNone/>
            </a:pPr>
            <a:r>
              <a:rPr lang="de-DE" sz="1050" b="1" dirty="0"/>
              <a:t>Quelle </a:t>
            </a:r>
          </a:p>
          <a:p>
            <a:pPr marL="0" lvl="0" indent="0" algn="l" rtl="0">
              <a:lnSpc>
                <a:spcPct val="100000"/>
              </a:lnSpc>
              <a:spcBef>
                <a:spcPts val="0"/>
              </a:spcBef>
              <a:spcAft>
                <a:spcPts val="0"/>
              </a:spcAft>
              <a:buSzPts val="1400"/>
              <a:buNone/>
            </a:pPr>
            <a:r>
              <a:rPr lang="de-DE" sz="1050" dirty="0">
                <a:latin typeface="Trebuchet MS"/>
                <a:ea typeface="Trebuchet MS"/>
                <a:cs typeface="Trebuchet MS"/>
                <a:sym typeface="Trebuchet MS"/>
              </a:rPr>
              <a:t>Henschel, Karl - Martin 2020: Handbuch Klimaschutz. Basiswissen, Fakten Maßnahmen. </a:t>
            </a:r>
            <a:r>
              <a:rPr lang="de-DE" sz="1050" dirty="0" err="1">
                <a:latin typeface="Trebuchet MS"/>
                <a:ea typeface="Trebuchet MS"/>
                <a:cs typeface="Trebuchet MS"/>
                <a:sym typeface="Trebuchet MS"/>
              </a:rPr>
              <a:t>Oekom</a:t>
            </a:r>
            <a:r>
              <a:rPr lang="de-DE" sz="1050" dirty="0">
                <a:latin typeface="Trebuchet MS"/>
                <a:ea typeface="Trebuchet MS"/>
                <a:cs typeface="Trebuchet MS"/>
                <a:sym typeface="Trebuchet MS"/>
              </a:rPr>
              <a:t> Verlag München 2020, S. 24-25</a:t>
            </a:r>
            <a:endParaRPr sz="1050" dirty="0"/>
          </a:p>
          <a:p>
            <a:pPr marL="0" lvl="0" indent="0" algn="l" rtl="0">
              <a:lnSpc>
                <a:spcPct val="100000"/>
              </a:lnSpc>
              <a:spcBef>
                <a:spcPts val="0"/>
              </a:spcBef>
              <a:spcAft>
                <a:spcPts val="0"/>
              </a:spcAft>
              <a:buSzPts val="1400"/>
              <a:buNone/>
            </a:pPr>
            <a:endParaRPr sz="1050" dirty="0"/>
          </a:p>
        </p:txBody>
      </p:sp>
      <p:sp>
        <p:nvSpPr>
          <p:cNvPr id="457" name="Google Shape;457;g25be34df3b4_0_94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8: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28:notes"/>
          <p:cNvSpPr txBox="1">
            <a:spLocks noGrp="1"/>
          </p:cNvSpPr>
          <p:nvPr>
            <p:ph type="body" idx="1"/>
          </p:nvPr>
        </p:nvSpPr>
        <p:spPr>
          <a:xfrm>
            <a:off x="223838" y="3995738"/>
            <a:ext cx="6654900" cy="486596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latin typeface="Calibri" panose="020F0502020204030204" pitchFamily="34" charset="0"/>
                <a:cs typeface="Calibri" panose="020F0502020204030204" pitchFamily="34" charset="0"/>
              </a:rPr>
              <a:t>Beschreibung</a:t>
            </a:r>
            <a:endParaRPr dirty="0">
              <a:latin typeface="Calibri" panose="020F0502020204030204" pitchFamily="34" charset="0"/>
              <a:cs typeface="Calibri" panose="020F0502020204030204" pitchFamily="34" charset="0"/>
            </a:endParaRPr>
          </a:p>
          <a:p>
            <a:pPr marL="0" lvl="0" indent="0" algn="l" rtl="0">
              <a:lnSpc>
                <a:spcPct val="100000"/>
              </a:lnSpc>
              <a:spcBef>
                <a:spcPts val="200"/>
              </a:spcBef>
              <a:spcAft>
                <a:spcPts val="0"/>
              </a:spcAft>
              <a:buSzPts val="1400"/>
              <a:buNone/>
            </a:pPr>
            <a:r>
              <a:rPr lang="de-DE" dirty="0">
                <a:latin typeface="Calibri" panose="020F0502020204030204" pitchFamily="34" charset="0"/>
                <a:cs typeface="Calibri" panose="020F0502020204030204" pitchFamily="34" charset="0"/>
              </a:rPr>
              <a:t>Weil bislang alle Berufe und Wirtschaftsbereiche neben ihren Beiträgen zur Lebensqualität auch unerwünschte Effekte haben, müssen sie so angepasst werden, dass sie nicht länger zur Klimakrise, sondern zu einer nachhaltigen Entwicklung beitragen. Das verarbeitende Gewerbe und die Industrie weisen ebenso wie der Verkehr seit der Jahrtausendwende keine positive Entwicklung im Bereich des Klimaschutzes mehr auf. Die THG-Emissionen nehmen beim Verkehr wieder zu und stagnieren in der Industrie.</a:t>
            </a:r>
            <a:r>
              <a:rPr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Gerade die Arbeitsfelder der Mechatroniker liegen also in aus Klimaschutzsicht problematischen Sektoren. Um Klimaschutz dennoch stärker umzusetzen sind große Änderungen bei Produkten und Technik zu erwarten, die auch die Berufe stark beeinflussen werden.</a:t>
            </a:r>
          </a:p>
          <a:p>
            <a:pPr marL="0" lvl="0" indent="0" algn="l" rtl="0">
              <a:lnSpc>
                <a:spcPct val="100000"/>
              </a:lnSpc>
              <a:spcBef>
                <a:spcPts val="200"/>
              </a:spcBef>
              <a:spcAft>
                <a:spcPts val="0"/>
              </a:spcAft>
              <a:buSzPts val="1400"/>
              <a:buNone/>
            </a:pPr>
            <a:endParaRPr lang="de-DE" dirty="0">
              <a:latin typeface="Calibri" panose="020F0502020204030204" pitchFamily="34" charset="0"/>
              <a:cs typeface="Calibri" panose="020F0502020204030204" pitchFamily="34" charset="0"/>
            </a:endParaRPr>
          </a:p>
          <a:p>
            <a:pPr marL="0" lvl="0" indent="0" algn="l" rtl="0">
              <a:lnSpc>
                <a:spcPct val="100000"/>
              </a:lnSpc>
              <a:spcBef>
                <a:spcPts val="200"/>
              </a:spcBef>
              <a:spcAft>
                <a:spcPts val="0"/>
              </a:spcAft>
              <a:buSzPts val="1400"/>
              <a:buNone/>
            </a:pPr>
            <a:r>
              <a:rPr lang="de-DE" b="1" dirty="0">
                <a:latin typeface="Calibri" panose="020F0502020204030204" pitchFamily="34" charset="0"/>
                <a:cs typeface="Calibri" panose="020F0502020204030204" pitchFamily="34" charset="0"/>
              </a:rPr>
              <a:t>Aufgaben</a:t>
            </a:r>
            <a:endParaRPr lang="de-DE" dirty="0">
              <a:latin typeface="Calibri" panose="020F0502020204030204" pitchFamily="34" charset="0"/>
              <a:cs typeface="Calibri" panose="020F0502020204030204" pitchFamily="34" charset="0"/>
            </a:endParaRPr>
          </a:p>
          <a:p>
            <a:pPr marL="171450" lvl="0" indent="-171450" algn="l" rtl="0">
              <a:lnSpc>
                <a:spcPct val="100000"/>
              </a:lnSpc>
              <a:spcBef>
                <a:spcPts val="200"/>
              </a:spcBef>
              <a:spcAft>
                <a:spcPts val="0"/>
              </a:spcAft>
              <a:buSzPct val="90000"/>
              <a:buFont typeface="Arial" panose="020B0604020202020204" pitchFamily="34" charset="0"/>
              <a:buChar char="•"/>
            </a:pPr>
            <a:r>
              <a:rPr lang="de-DE" dirty="0">
                <a:solidFill>
                  <a:schemeClr val="dk1"/>
                </a:solidFill>
                <a:latin typeface="Calibri" panose="020F0502020204030204" pitchFamily="34" charset="0"/>
                <a:ea typeface="Trebuchet MS"/>
                <a:cs typeface="Calibri" panose="020F0502020204030204" pitchFamily="34" charset="0"/>
                <a:sym typeface="Trebuchet MS"/>
              </a:rPr>
              <a:t>Benennen Sie die Prozesse, die viele Emissionen verursachen.</a:t>
            </a:r>
            <a:endParaRPr lang="de-DE" dirty="0">
              <a:latin typeface="Calibri" panose="020F0502020204030204" pitchFamily="34" charset="0"/>
              <a:ea typeface="Trebuchet MS"/>
              <a:cs typeface="Calibri" panose="020F0502020204030204" pitchFamily="34" charset="0"/>
            </a:endParaRPr>
          </a:p>
          <a:p>
            <a:pPr marL="171450" lvl="0" indent="-171450" algn="l" rtl="0">
              <a:lnSpc>
                <a:spcPct val="100000"/>
              </a:lnSpc>
              <a:spcBef>
                <a:spcPts val="200"/>
              </a:spcBef>
              <a:spcAft>
                <a:spcPts val="0"/>
              </a:spcAft>
              <a:buSzPct val="90000"/>
              <a:buFont typeface="Arial" panose="020B0604020202020204" pitchFamily="34" charset="0"/>
              <a:buChar char="•"/>
            </a:pPr>
            <a:r>
              <a:rPr lang="de-DE" dirty="0">
                <a:solidFill>
                  <a:schemeClr val="dk1"/>
                </a:solidFill>
                <a:latin typeface="Calibri" panose="020F0502020204030204" pitchFamily="34" charset="0"/>
                <a:ea typeface="Trebuchet MS"/>
                <a:cs typeface="Calibri" panose="020F0502020204030204" pitchFamily="34" charset="0"/>
                <a:sym typeface="Trebuchet MS"/>
              </a:rPr>
              <a:t>Was unternimmt Ihr Betrieb, um CO2-Emissionen zu verringern?</a:t>
            </a:r>
          </a:p>
          <a:p>
            <a:pPr marL="171450" lvl="0" indent="-171450" algn="l" rtl="0">
              <a:lnSpc>
                <a:spcPct val="100000"/>
              </a:lnSpc>
              <a:spcBef>
                <a:spcPts val="200"/>
              </a:spcBef>
              <a:spcAft>
                <a:spcPts val="0"/>
              </a:spcAft>
              <a:buSzPct val="90000"/>
              <a:buFont typeface="Arial" panose="020B0604020202020204" pitchFamily="34" charset="0"/>
              <a:buChar char="•"/>
            </a:pPr>
            <a:endParaRPr lang="de-DE" dirty="0">
              <a:latin typeface="Calibri" panose="020F0502020204030204" pitchFamily="34" charset="0"/>
              <a:cs typeface="Calibri" panose="020F0502020204030204" pitchFamily="34" charset="0"/>
              <a:sym typeface="Trebuchet MS"/>
            </a:endParaRPr>
          </a:p>
          <a:p>
            <a:pPr marL="0" lvl="0" indent="0" algn="l" rtl="0">
              <a:lnSpc>
                <a:spcPct val="100000"/>
              </a:lnSpc>
              <a:spcBef>
                <a:spcPts val="200"/>
              </a:spcBef>
              <a:spcAft>
                <a:spcPts val="0"/>
              </a:spcAft>
              <a:buSzPct val="90000"/>
            </a:pPr>
            <a:r>
              <a:rPr lang="de-DE" b="1" dirty="0">
                <a:latin typeface="Calibri" panose="020F0502020204030204" pitchFamily="34" charset="0"/>
                <a:cs typeface="Calibri" panose="020F0502020204030204" pitchFamily="34" charset="0"/>
              </a:rPr>
              <a:t>Quelle </a:t>
            </a:r>
          </a:p>
          <a:p>
            <a:pPr marL="171450" lvl="0" indent="-171450" algn="l" rtl="0">
              <a:lnSpc>
                <a:spcPct val="100000"/>
              </a:lnSpc>
              <a:spcBef>
                <a:spcPts val="200"/>
              </a:spcBef>
              <a:spcAft>
                <a:spcPts val="0"/>
              </a:spcAft>
              <a:buSzPct val="90000"/>
              <a:buFont typeface="Arial" panose="020B0604020202020204" pitchFamily="34" charset="0"/>
              <a:buChar char="•"/>
            </a:pPr>
            <a:r>
              <a:rPr lang="de-DE" dirty="0">
                <a:latin typeface="Calibri" panose="020F0502020204030204" pitchFamily="34" charset="0"/>
                <a:cs typeface="Calibri" panose="020F0502020204030204" pitchFamily="34" charset="0"/>
              </a:rPr>
              <a:t>SRU 2017: Entwicklung der Treibhausgasemissionen ausgewählter Sektoren in Deutschland, 1990–2016; S.4. Online: www.umweltrat.de/SharedDocs/Downloads/DE/02_Sondergutachten/2016_2020/2017_11_SG_Klimaschutz_im_Verkehrssektor_KF.pdf?__blob=publicationFile&amp;v=2</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118" name="Google Shape;118;p28: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5900" y="252413"/>
            <a:ext cx="6654800" cy="3743325"/>
          </a:xfrm>
        </p:spPr>
      </p:sp>
      <p:sp>
        <p:nvSpPr>
          <p:cNvPr id="3" name="Notizenplatzhalter 2"/>
          <p:cNvSpPr>
            <a:spLocks noGrp="1"/>
          </p:cNvSpPr>
          <p:nvPr>
            <p:ph type="body" idx="1"/>
          </p:nvPr>
        </p:nvSpPr>
        <p:spPr>
          <a:xfrm>
            <a:off x="215900" y="3995738"/>
            <a:ext cx="6654800" cy="5536329"/>
          </a:xfrm>
        </p:spPr>
        <p:txBody>
          <a:bodyPr/>
          <a:lstStyle/>
          <a:p>
            <a:pPr marL="0" marR="0" lvl="0" indent="0" defTabSz="914400" rtl="0" eaLnBrk="0" fontAlgn="base" latinLnBrk="0" hangingPunct="0">
              <a:lnSpc>
                <a:spcPct val="100000"/>
              </a:lnSpc>
              <a:buClrTx/>
              <a:buSzTx/>
              <a:buFontTx/>
              <a:buNone/>
              <a:tabLst/>
              <a:defRPr/>
            </a:pPr>
            <a:r>
              <a:rPr lang="de-DE" b="1" dirty="0"/>
              <a:t>Beschreibung</a:t>
            </a:r>
          </a:p>
          <a:p>
            <a:pPr marL="0" marR="0" lvl="0" indent="0" defTabSz="914400" rtl="0" eaLnBrk="0" fontAlgn="base" latinLnBrk="0" hangingPunct="0">
              <a:lnSpc>
                <a:spcPct val="100000"/>
              </a:lnSpc>
              <a:buClrTx/>
              <a:buSzTx/>
              <a:buFontTx/>
              <a:buNone/>
              <a:tabLst/>
              <a:defRPr/>
            </a:pPr>
            <a:r>
              <a:rPr lang="de-DE" dirty="0"/>
              <a:t>Bauteile und andere Produkte von Mechatroniker*innen werden bisher in noch nicht nachhalten System genutzt und selbst auch nur teilweise aus recycelten Rohstoffen produziert. Beides muss sich ändern. </a:t>
            </a:r>
          </a:p>
          <a:p>
            <a:pPr marL="0" marR="0" lvl="0" indent="0" defTabSz="914400" rtl="0" eaLnBrk="0" fontAlgn="base" latinLnBrk="0" hangingPunct="0">
              <a:lnSpc>
                <a:spcPct val="100000"/>
              </a:lnSpc>
              <a:buClrTx/>
              <a:buSzTx/>
              <a:buFontTx/>
              <a:buNone/>
              <a:tabLst/>
              <a:defRPr/>
            </a:pPr>
            <a:r>
              <a:rPr lang="de-DE" dirty="0"/>
              <a:t>Hier ein Beispiel für eine Nutzungsänderung hin zu mehr Nachhaltigkeit und Klimaschutz: </a:t>
            </a:r>
          </a:p>
          <a:p>
            <a:pPr marL="0" marR="0" lvl="0" indent="0" defTabSz="914400" rtl="0" eaLnBrk="0" fontAlgn="base" latinLnBrk="0" hangingPunct="0">
              <a:lnSpc>
                <a:spcPct val="100000"/>
              </a:lnSpc>
              <a:buClrTx/>
              <a:buSzTx/>
              <a:buFontTx/>
              <a:buNone/>
              <a:tabLst/>
              <a:defRPr/>
            </a:pPr>
            <a:r>
              <a:rPr lang="de-DE" dirty="0"/>
              <a:t>Die Produkte unseres Unternehmens (Kugellager) kommen in Anlagen zur Verbrennung fossiler Energieträger zum Einsatz. Wenn diese nicht mehr für Kunden produziert bzw. an diese verkauft werden, sinkt der Umsatz des Unternehmens und es müssen Mitarbeitende entlassen werden. Jedoch ist der Einsatz von Produkten nicht allein von Branchen abhängig. Als Beispiel lässt sich die Herstellung von Kugellagern anführen: Wurden diese bisher in Kraftwerken eingesetzt, die fossile Energieträger verbrennen, könnte der Einbau in Windenergieanlagen eine Alternative im Bereich „grüner“ Industrie darstellen und der Umsatz weiter gesichert werden.</a:t>
            </a:r>
          </a:p>
          <a:p>
            <a:pPr marL="0" marR="0" lvl="0" indent="0" defTabSz="914400" rtl="0" eaLnBrk="0" fontAlgn="base" latinLnBrk="0" hangingPunct="0">
              <a:lnSpc>
                <a:spcPct val="100000"/>
              </a:lnSpc>
              <a:buClrTx/>
              <a:buSzTx/>
              <a:buFontTx/>
              <a:buNone/>
              <a:tabLst/>
              <a:defRPr/>
            </a:pPr>
            <a:endParaRPr lang="de-DE" dirty="0"/>
          </a:p>
          <a:p>
            <a:pPr marL="0" marR="0" lvl="0" indent="0" defTabSz="914400" rtl="0" eaLnBrk="0" fontAlgn="base" latinLnBrk="0" hangingPunct="0">
              <a:lnSpc>
                <a:spcPct val="100000"/>
              </a:lnSpc>
              <a:buClrTx/>
              <a:buSzTx/>
              <a:buFontTx/>
              <a:buNone/>
              <a:tabLst/>
              <a:defRPr/>
            </a:pPr>
            <a:r>
              <a:rPr lang="de-DE" b="1" dirty="0"/>
              <a:t>Aufgabe:</a:t>
            </a:r>
          </a:p>
          <a:p>
            <a:pPr marL="171450" indent="-171450" eaLnBrk="0" fontAlgn="base" hangingPunct="0">
              <a:buClrTx/>
              <a:buSzTx/>
              <a:buFont typeface="Arial" panose="020B0604020202020204" pitchFamily="34" charset="0"/>
              <a:buChar char="•"/>
              <a:defRPr/>
            </a:pPr>
            <a:r>
              <a:rPr lang="de-DE" dirty="0">
                <a:sym typeface="Arial"/>
              </a:rPr>
              <a:t>Welche Produkte oder Dienstleistungen Ihres Unternehmens können alternativ auch in einer „grünen Industrie“ eingesetzt werden?</a:t>
            </a:r>
          </a:p>
          <a:p>
            <a:pPr marL="0" indent="0" eaLnBrk="0" fontAlgn="base" hangingPunct="0">
              <a:buClrTx/>
              <a:buSzTx/>
              <a:defRPr/>
            </a:pPr>
            <a:endParaRPr lang="de-DE" dirty="0">
              <a:sym typeface="Arial"/>
            </a:endParaRPr>
          </a:p>
          <a:p>
            <a:pPr marL="0" marR="0" lvl="0" indent="0" defTabSz="914400" rtl="0" eaLnBrk="0" fontAlgn="base" latinLnBrk="0" hangingPunct="0">
              <a:lnSpc>
                <a:spcPct val="100000"/>
              </a:lnSpc>
              <a:buClrTx/>
              <a:buSzTx/>
              <a:buFontTx/>
              <a:buNone/>
              <a:tabLst/>
              <a:defRPr/>
            </a:pPr>
            <a:r>
              <a:rPr lang="de-DE" b="1" dirty="0"/>
              <a:t>Bilder:</a:t>
            </a:r>
            <a:r>
              <a:rPr lang="de-DE" dirty="0"/>
              <a:t> </a:t>
            </a:r>
          </a:p>
          <a:p>
            <a:pPr marL="171450" marR="0" lvl="0" indent="-171450" defTabSz="914400" rtl="0" eaLnBrk="0" fontAlgn="base" latinLnBrk="0" hangingPunct="0">
              <a:lnSpc>
                <a:spcPct val="100000"/>
              </a:lnSpc>
              <a:buClrTx/>
              <a:buSzTx/>
              <a:buFont typeface="Arial" panose="020B0604020202020204" pitchFamily="34" charset="0"/>
              <a:buChar char="•"/>
              <a:tabLst/>
              <a:defRPr/>
            </a:pPr>
            <a:r>
              <a:rPr lang="de-DE" dirty="0"/>
              <a:t>Scientists4future: Florian </a:t>
            </a:r>
            <a:r>
              <a:rPr lang="de-DE" dirty="0" err="1"/>
              <a:t>Lehmer</a:t>
            </a:r>
            <a:r>
              <a:rPr lang="de-DE" dirty="0"/>
              <a:t>, CC-BY-SA 4.0; </a:t>
            </a:r>
            <a:r>
              <a:rPr lang="de-DE" u="sng" dirty="0">
                <a:solidFill>
                  <a:schemeClr val="accent1"/>
                </a:solidFill>
              </a:rPr>
              <a:t> https//info-de.scientist4future.org</a:t>
            </a:r>
          </a:p>
          <a:p>
            <a:pPr marL="444500" lvl="1" indent="-171450" eaLnBrk="0" fontAlgn="base" hangingPunct="0">
              <a:buClrTx/>
              <a:buSzTx/>
              <a:buFont typeface="Arial" panose="020B0604020202020204" pitchFamily="34" charset="0"/>
              <a:buChar char="•"/>
              <a:defRPr/>
            </a:pPr>
            <a:r>
              <a:rPr lang="de-DE" dirty="0"/>
              <a:t>Windräder: CC0 - </a:t>
            </a:r>
            <a:r>
              <a:rPr lang="de-DE" dirty="0">
                <a:hlinkClick r:id="rId3"/>
              </a:rPr>
              <a:t>https://pixabay.com/de/illustrations/windkraftanlage-windrad-windkraft-1578336/</a:t>
            </a:r>
            <a:endParaRPr lang="de-DE" dirty="0"/>
          </a:p>
          <a:p>
            <a:pPr marL="444500" lvl="1" indent="-171450" eaLnBrk="0" fontAlgn="base" hangingPunct="0">
              <a:buClrTx/>
              <a:buSzTx/>
              <a:buFont typeface="Arial" panose="020B0604020202020204" pitchFamily="34" charset="0"/>
              <a:buChar char="•"/>
              <a:defRPr/>
            </a:pPr>
            <a:r>
              <a:rPr lang="de-DE" dirty="0"/>
              <a:t>Kohlekraftwerk: CC0 – Catherine Eckenbach.</a:t>
            </a:r>
          </a:p>
          <a:p>
            <a:pPr marL="171450" marR="0" lvl="0" indent="-171450" defTabSz="914400" rtl="0" eaLnBrk="0" fontAlgn="base" latinLnBrk="0" hangingPunct="0">
              <a:lnSpc>
                <a:spcPct val="100000"/>
              </a:lnSpc>
              <a:buClrTx/>
              <a:buSzTx/>
              <a:buFont typeface="Arial" panose="020B0604020202020204" pitchFamily="34" charset="0"/>
              <a:buChar char="•"/>
              <a:tabLst/>
              <a:defRPr/>
            </a:pPr>
            <a:r>
              <a:rPr lang="de-DE" dirty="0"/>
              <a:t>Kugellager: </a:t>
            </a:r>
            <a:r>
              <a:rPr lang="de-DE" dirty="0">
                <a:solidFill>
                  <a:schemeClr val="tx1"/>
                </a:solidFill>
                <a:latin typeface="Calibri" panose="020F0502020204030204" pitchFamily="34" charset="0"/>
              </a:rPr>
              <a:t>Magnus Manske/</a:t>
            </a:r>
            <a:r>
              <a:rPr lang="de-DE" dirty="0" err="1">
                <a:solidFill>
                  <a:schemeClr val="tx1"/>
                </a:solidFill>
                <a:latin typeface="Calibri" panose="020F0502020204030204" pitchFamily="34" charset="0"/>
              </a:rPr>
              <a:t>wikimedia</a:t>
            </a:r>
            <a:r>
              <a:rPr lang="de-DE" dirty="0">
                <a:solidFill>
                  <a:schemeClr val="tx1"/>
                </a:solidFill>
                <a:latin typeface="Calibri" panose="020F0502020204030204" pitchFamily="34" charset="0"/>
              </a:rPr>
              <a:t>,. Online: https://commons.wikimedia.org/wiki/File:Kugellager.jpg</a:t>
            </a:r>
            <a:endParaRPr lang="de-DE" dirty="0">
              <a:solidFill>
                <a:schemeClr val="tx1"/>
              </a:solidFill>
            </a:endParaRPr>
          </a:p>
          <a:p>
            <a:pPr marL="0" marR="0" lvl="0" indent="0" defTabSz="914400" rtl="0" eaLnBrk="0" fontAlgn="base" latinLnBrk="0" hangingPunct="0">
              <a:lnSpc>
                <a:spcPct val="100000"/>
              </a:lnSpc>
              <a:buClrTx/>
              <a:buSzTx/>
              <a:buFontTx/>
              <a:buNone/>
              <a:tabLst/>
              <a:defRPr/>
            </a:pPr>
            <a:endParaRPr lang="de-DE" b="1" dirty="0"/>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6</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5467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5900" y="252413"/>
            <a:ext cx="6656388" cy="3743325"/>
          </a:xfrm>
        </p:spPr>
      </p:sp>
      <p:sp>
        <p:nvSpPr>
          <p:cNvPr id="3" name="Notizenplatzhalter 2"/>
          <p:cNvSpPr>
            <a:spLocks noGrp="1"/>
          </p:cNvSpPr>
          <p:nvPr>
            <p:ph type="body" idx="1"/>
          </p:nvPr>
        </p:nvSpPr>
        <p:spPr>
          <a:xfrm>
            <a:off x="215900" y="3995738"/>
            <a:ext cx="6656388" cy="5536329"/>
          </a:xfrm>
        </p:spPr>
        <p:txBody>
          <a:bodyPr/>
          <a:lstStyle/>
          <a:p>
            <a:pPr marL="0" indent="0">
              <a:tabLst>
                <a:tab pos="0" algn="l"/>
              </a:tabLst>
            </a:pPr>
            <a:r>
              <a:rPr lang="de-DE" b="1" dirty="0">
                <a:latin typeface="Calibri" panose="020F0502020204030204" pitchFamily="34" charset="0"/>
                <a:cs typeface="Calibri" panose="020F0502020204030204" pitchFamily="34" charset="0"/>
              </a:rPr>
              <a:t>Beschreibung</a:t>
            </a:r>
          </a:p>
          <a:p>
            <a:pPr marL="0" indent="0">
              <a:tabLst>
                <a:tab pos="0" algn="l"/>
              </a:tabLst>
            </a:pPr>
            <a:r>
              <a:rPr lang="de-DE" b="0" dirty="0">
                <a:latin typeface="Calibri" panose="020F0502020204030204" pitchFamily="34" charset="0"/>
                <a:cs typeface="Calibri" panose="020F0502020204030204" pitchFamily="34" charset="0"/>
              </a:rPr>
              <a:t>Auch die gewünschten Arbeitserleichterungen und Effizienzsteigerungen durch Digitalisierung können zu Zielkonflikten führen, wenn verkomplizierte Arbeitsabläufe entstehen oder die neunen Technologien von den Beschäftigten nicht angenommen werden: </a:t>
            </a:r>
          </a:p>
          <a:p>
            <a:pPr marL="0" indent="0"/>
            <a:r>
              <a:rPr lang="de-DE" dirty="0">
                <a:latin typeface="Calibri" panose="020F0502020204030204" pitchFamily="34" charset="0"/>
                <a:cs typeface="Calibri" panose="020F0502020204030204" pitchFamily="34" charset="0"/>
              </a:rPr>
              <a:t>Die Effekte der Einführung neuer Technologien oder Abläufe können in Unternehmen verpuffen, wenn diese auf den Widerstand der Belegschaft stoßen bzw. Konflikte verursachen. Angst vor Veränderungen und damit Widerstand entsteht, wenn die Ziele der Veränderungen nicht klar kommuniziert werden oder wenn die Betroffen nicht oder zu wenig einbezogen sind, sie keine Perspektiven der Verbesserung für sich und ihrer Arbeitssituation erkennen. Veränderte Prozesse oder Arbeitsplätze können z.B. auch veränderte Kompetenzanforderungen mit sich bringen. Werden die Beschäftigten nicht darauf vorbereitet, dafür qualifiziert, ist der Widerstand vorprogrammiert. Deshalb ist bei allen Digitalisierungsprojekten schon mit Beginn der Planung, noch vor der Umsetzung, an eine Partizipation betroffener Gruppen, von Betriebsräten und anderen Stakeholdern angeraten.</a:t>
            </a:r>
          </a:p>
          <a:p>
            <a:pPr marL="0" indent="0">
              <a:tabLst>
                <a:tab pos="0" algn="l"/>
              </a:tabLst>
            </a:pPr>
            <a:endParaRPr lang="de-DE" dirty="0">
              <a:latin typeface="Calibri" panose="020F0502020204030204" pitchFamily="34" charset="0"/>
              <a:cs typeface="Calibri" panose="020F0502020204030204" pitchFamily="34" charset="0"/>
            </a:endParaRPr>
          </a:p>
          <a:p>
            <a:pPr marL="0" indent="0">
              <a:tabLst>
                <a:tab pos="0" algn="l"/>
              </a:tabLst>
            </a:pPr>
            <a:r>
              <a:rPr lang="de-DE" b="1" dirty="0">
                <a:latin typeface="Calibri" panose="020F0502020204030204" pitchFamily="34" charset="0"/>
                <a:cs typeface="Calibri" panose="020F0502020204030204" pitchFamily="34" charset="0"/>
              </a:rPr>
              <a:t>Arbeitsaufgaben:</a:t>
            </a:r>
          </a:p>
          <a:p>
            <a:pPr marL="171450" indent="-171450">
              <a:buSzPct val="90000"/>
              <a:buFont typeface="Arial" panose="020B0604020202020204" pitchFamily="34" charset="0"/>
              <a:buChar char="•"/>
              <a:tabLst>
                <a:tab pos="0" algn="l"/>
              </a:tabLst>
            </a:pPr>
            <a:r>
              <a:rPr lang="de-DE" sz="1200" dirty="0">
                <a:solidFill>
                  <a:schemeClr val="tx1"/>
                </a:solidFill>
                <a:latin typeface="Calibri" panose="020F0502020204030204" pitchFamily="34" charset="0"/>
                <a:cs typeface="Calibri" panose="020F0502020204030204" pitchFamily="34" charset="0"/>
                <a:sym typeface="Arial"/>
              </a:rPr>
              <a:t>Welche Vorteile der Digitalisierung werden bei Ihnen genutzt? Welche Veränderungen sind noch </a:t>
            </a:r>
            <a:r>
              <a:rPr lang="de-DE" dirty="0">
                <a:solidFill>
                  <a:schemeClr val="tx1"/>
                </a:solidFill>
                <a:latin typeface="Calibri" panose="020F0502020204030204" pitchFamily="34" charset="0"/>
                <a:cs typeface="Calibri" panose="020F0502020204030204" pitchFamily="34" charset="0"/>
                <a:sym typeface="Arial"/>
              </a:rPr>
              <a:t>geplant</a:t>
            </a:r>
            <a:r>
              <a:rPr lang="de-DE" sz="1200" dirty="0">
                <a:solidFill>
                  <a:schemeClr val="tx1"/>
                </a:solidFill>
                <a:latin typeface="Calibri" panose="020F0502020204030204" pitchFamily="34" charset="0"/>
                <a:cs typeface="Calibri" panose="020F0502020204030204" pitchFamily="34" charset="0"/>
                <a:sym typeface="Arial"/>
              </a:rPr>
              <a:t>?</a:t>
            </a:r>
          </a:p>
          <a:p>
            <a:pPr marL="171450" indent="-171450">
              <a:buSzPct val="90000"/>
              <a:buFont typeface="Arial" panose="020B0604020202020204" pitchFamily="34" charset="0"/>
              <a:buChar char="•"/>
              <a:tabLst>
                <a:tab pos="0" algn="l"/>
              </a:tabLst>
            </a:pPr>
            <a:r>
              <a:rPr lang="de-DE" sz="1200" dirty="0">
                <a:solidFill>
                  <a:schemeClr val="tx1"/>
                </a:solidFill>
                <a:latin typeface="Calibri" panose="020F0502020204030204" pitchFamily="34" charset="0"/>
                <a:cs typeface="Calibri" panose="020F0502020204030204" pitchFamily="34" charset="0"/>
                <a:sym typeface="Arial"/>
              </a:rPr>
              <a:t>Wie gehen Sie im Unternehmen bei der Einführung neuer Technologien und Abläufe vor? Wer ist in die Vorbereitung einbezogen? </a:t>
            </a:r>
          </a:p>
          <a:p>
            <a:pPr marL="0" indent="0">
              <a:buSzPct val="90000"/>
              <a:tabLst>
                <a:tab pos="0" algn="l"/>
              </a:tabLst>
            </a:pPr>
            <a:endParaRPr lang="de-DE" dirty="0">
              <a:solidFill>
                <a:schemeClr val="tx1"/>
              </a:solidFill>
              <a:latin typeface="Calibri" panose="020F0502020204030204" pitchFamily="34" charset="0"/>
              <a:cs typeface="Calibri" panose="020F0502020204030204" pitchFamily="34" charset="0"/>
              <a:sym typeface="Arial"/>
            </a:endParaRPr>
          </a:p>
          <a:p>
            <a:pPr marL="0" indent="0">
              <a:buSzPct val="90000"/>
              <a:tabLst>
                <a:tab pos="0" algn="l"/>
              </a:tabLst>
            </a:pPr>
            <a:r>
              <a:rPr lang="de-DE" sz="1200" b="1" dirty="0">
                <a:solidFill>
                  <a:schemeClr val="tx1"/>
                </a:solidFill>
                <a:latin typeface="Calibri" panose="020F0502020204030204" pitchFamily="34" charset="0"/>
                <a:cs typeface="Calibri" panose="020F0502020204030204" pitchFamily="34" charset="0"/>
                <a:sym typeface="Arial"/>
              </a:rPr>
              <a:t>Quellen: </a:t>
            </a:r>
          </a:p>
          <a:p>
            <a:pPr marL="171450" indent="-171450">
              <a:buSzPct val="90000"/>
              <a:buFont typeface="Arial" panose="020B0604020202020204" pitchFamily="34" charset="0"/>
              <a:buChar char="•"/>
              <a:tabLst>
                <a:tab pos="0" algn="l"/>
              </a:tabLst>
            </a:pPr>
            <a:r>
              <a:rPr lang="de-DE" dirty="0">
                <a:solidFill>
                  <a:schemeClr val="tx1"/>
                </a:solidFill>
                <a:latin typeface="Calibri" panose="020F0502020204030204" pitchFamily="34" charset="0"/>
                <a:cs typeface="Calibri" panose="020F0502020204030204" pitchFamily="34" charset="0"/>
                <a:sym typeface="Arial"/>
              </a:rPr>
              <a:t>Lucas (2022) 7 Vorteile der Digitalisierung: </a:t>
            </a:r>
            <a:r>
              <a:rPr lang="de-DE" dirty="0">
                <a:solidFill>
                  <a:schemeClr val="tx1"/>
                </a:solidFill>
                <a:latin typeface="Calibri" panose="020F0502020204030204" pitchFamily="34" charset="0"/>
                <a:cs typeface="Calibri" panose="020F0502020204030204" pitchFamily="34" charset="0"/>
                <a:sym typeface="Arial"/>
                <a:hlinkClick r:id="rId3"/>
              </a:rPr>
              <a:t>https://framr.tv/de/blog/7-unterschatzte-vorteile-der-digitalisierung-im-unternehmen/</a:t>
            </a:r>
            <a:endParaRPr lang="de-DE" dirty="0">
              <a:solidFill>
                <a:schemeClr val="tx1"/>
              </a:solidFill>
              <a:latin typeface="Calibri" panose="020F0502020204030204" pitchFamily="34" charset="0"/>
              <a:cs typeface="Calibri" panose="020F0502020204030204" pitchFamily="34" charset="0"/>
              <a:sym typeface="Arial"/>
            </a:endParaRPr>
          </a:p>
          <a:p>
            <a:pPr marL="171450" indent="-171450">
              <a:buFont typeface="Arial" panose="020B0604020202020204" pitchFamily="34" charset="0"/>
              <a:buChar char="•"/>
              <a:tabLst>
                <a:tab pos="0" algn="l"/>
              </a:tabLst>
            </a:pPr>
            <a:r>
              <a:rPr lang="de-DE" sz="1200" dirty="0" err="1">
                <a:solidFill>
                  <a:schemeClr val="tx1"/>
                </a:solidFill>
                <a:latin typeface="Calibri" panose="020F0502020204030204" pitchFamily="34" charset="0"/>
                <a:cs typeface="Calibri" panose="020F0502020204030204" pitchFamily="34" charset="0"/>
                <a:sym typeface="Arial"/>
              </a:rPr>
              <a:t>Flixcheck</a:t>
            </a:r>
            <a:r>
              <a:rPr lang="de-DE" sz="1200" dirty="0">
                <a:solidFill>
                  <a:schemeClr val="tx1"/>
                </a:solidFill>
                <a:latin typeface="Calibri" panose="020F0502020204030204" pitchFamily="34" charset="0"/>
                <a:cs typeface="Calibri" panose="020F0502020204030204" pitchFamily="34" charset="0"/>
                <a:sym typeface="Arial"/>
              </a:rPr>
              <a:t> (2022) Die Vor- und Nachteile der Digitalisierung. </a:t>
            </a:r>
            <a:r>
              <a:rPr lang="de-DE" sz="1200" dirty="0">
                <a:solidFill>
                  <a:schemeClr val="tx1"/>
                </a:solidFill>
                <a:latin typeface="Calibri" panose="020F0502020204030204" pitchFamily="34" charset="0"/>
                <a:cs typeface="Calibri" panose="020F0502020204030204" pitchFamily="34" charset="0"/>
                <a:sym typeface="Arial"/>
                <a:hlinkClick r:id="rId4"/>
              </a:rPr>
              <a:t>https://www.flixcheck.de/vor-und-nachteile-digitalisierung/</a:t>
            </a:r>
            <a:endParaRPr lang="de-DE" sz="1200" dirty="0">
              <a:solidFill>
                <a:schemeClr val="tx1"/>
              </a:solidFill>
              <a:latin typeface="Calibri" panose="020F0502020204030204" pitchFamily="34" charset="0"/>
              <a:cs typeface="Calibri" panose="020F0502020204030204" pitchFamily="34" charset="0"/>
              <a:sym typeface="Arial"/>
            </a:endParaRPr>
          </a:p>
          <a:p>
            <a:pPr marL="31750" indent="0"/>
            <a:endParaRPr lang="de-DE" sz="1200" dirty="0">
              <a:solidFill>
                <a:schemeClr val="tx1"/>
              </a:solidFill>
              <a:latin typeface="Calibri" panose="020F0502020204030204" pitchFamily="34" charset="0"/>
              <a:cs typeface="Calibri" panose="020F0502020204030204" pitchFamily="34" charset="0"/>
              <a:sym typeface="Arial"/>
            </a:endParaRPr>
          </a:p>
        </p:txBody>
      </p:sp>
      <p:sp>
        <p:nvSpPr>
          <p:cNvPr id="4" name="Foliennummernplatzhalt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7</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3468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41f1a7caba_0_31:notes"/>
          <p:cNvSpPr>
            <a:spLocks noGrp="1" noRot="1" noChangeAspect="1"/>
          </p:cNvSpPr>
          <p:nvPr>
            <p:ph type="sldImg" idx="2"/>
          </p:nvPr>
        </p:nvSpPr>
        <p:spPr>
          <a:xfrm>
            <a:off x="215900" y="252413"/>
            <a:ext cx="6591300" cy="37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41f1a7caba_0_31:notes"/>
          <p:cNvSpPr txBox="1">
            <a:spLocks noGrp="1"/>
          </p:cNvSpPr>
          <p:nvPr>
            <p:ph type="body" idx="1"/>
          </p:nvPr>
        </p:nvSpPr>
        <p:spPr>
          <a:xfrm>
            <a:off x="215900" y="3960000"/>
            <a:ext cx="6591300" cy="4606800"/>
          </a:xfrm>
          <a:prstGeom prst="rect">
            <a:avLst/>
          </a:prstGeom>
          <a:noFill/>
          <a:ln>
            <a:noFill/>
          </a:ln>
        </p:spPr>
        <p:txBody>
          <a:bodyPr spcFirstLastPara="1" wrap="square" lIns="94825" tIns="47400" rIns="94825" bIns="47400" anchor="t" anchorCtr="0">
            <a:noAutofit/>
          </a:bodyPr>
          <a:lstStyle/>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b="1" dirty="0">
                <a:solidFill>
                  <a:schemeClr val="tx1"/>
                </a:solidFill>
                <a:latin typeface="Calibri" panose="020F0502020204030204" pitchFamily="34" charset="0"/>
                <a:ea typeface="Merriweather"/>
                <a:cs typeface="Calibri" panose="020F0502020204030204" pitchFamily="34" charset="0"/>
                <a:sym typeface="Merriweather"/>
              </a:rPr>
              <a:t>Beschreibung </a:t>
            </a: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dirty="0">
                <a:solidFill>
                  <a:schemeClr val="tx1"/>
                </a:solidFill>
                <a:latin typeface="Calibri" panose="020F0502020204030204" pitchFamily="34" charset="0"/>
                <a:ea typeface="Merriweather"/>
                <a:cs typeface="Calibri" panose="020F0502020204030204" pitchFamily="34" charset="0"/>
                <a:sym typeface="Merriweather"/>
              </a:rPr>
              <a:t>Auf der Folie sind zunehmende Vielfalt an eingesetzten Metallen dargestellt, die für die Metallindustrie eine Rolle spielen (können).</a:t>
            </a:r>
            <a:endParaRPr lang="de-DE" dirty="0">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SzPts val="1400"/>
              <a:buNone/>
            </a:pPr>
            <a:r>
              <a:rPr lang="de-DE" b="0" dirty="0">
                <a:solidFill>
                  <a:schemeClr val="tx1"/>
                </a:solidFill>
                <a:latin typeface="Calibri" panose="020F0502020204030204" pitchFamily="34" charset="0"/>
                <a:cs typeface="Calibri" panose="020F0502020204030204" pitchFamily="34" charset="0"/>
              </a:rPr>
              <a:t>Auch der technische Fortschritt kann Zielkonflikte mit sich bringen: Vom technischen Fortschritt profitieren zunehmend mehr Menschen auf der Erde. Die Rohstoffe werden eingesetzt, um das Leben zu erleichtern. Doch der Aufwand, die ökologischen Folgen und die Kosten für den Rohstoffabbau steigen. </a:t>
            </a:r>
          </a:p>
          <a:p>
            <a:pPr marL="0" indent="0">
              <a:defRPr/>
            </a:pPr>
            <a:r>
              <a:rPr lang="de-DE" dirty="0">
                <a:solidFill>
                  <a:schemeClr val="tx1"/>
                </a:solidFill>
                <a:latin typeface="Calibri" panose="020F0502020204030204" pitchFamily="34" charset="0"/>
                <a:ea typeface="Merriweather"/>
                <a:cs typeface="Calibri" panose="020F0502020204030204" pitchFamily="34" charset="0"/>
                <a:sym typeface="Merriweather"/>
              </a:rPr>
              <a:t>Die steigende Bewusstheit für die Notwendigkeit einer nachhaltige Entwicklung sorgt nicht automatisch schon für Verbesserungen. Gleichzeitig werden Forschungsergebnisse und technische Entwicklungen für die Allgemeinheit verfügbar gemacht, meist als Innovationen, die jedoch den</a:t>
            </a:r>
            <a:r>
              <a:rPr lang="de-DE" dirty="0">
                <a:effectLst/>
                <a:latin typeface="Calibri" panose="020F0502020204030204" pitchFamily="34" charset="0"/>
                <a:cs typeface="Calibri" panose="020F0502020204030204" pitchFamily="34" charset="0"/>
              </a:rPr>
              <a:t> weltweiten Bedarf an Rohstoffen rasant ansteigen lassen. Neben bspw. der Auto- und Informationstechnologieproduktion, verbrauchen auch die Erzeugungsanlagen für die erneuerbare Energien enorme Mengen an Metall: „</a:t>
            </a:r>
            <a:r>
              <a:rPr lang="de-DE" i="1" dirty="0">
                <a:effectLst/>
                <a:latin typeface="Calibri" panose="020F0502020204030204" pitchFamily="34" charset="0"/>
                <a:cs typeface="Calibri" panose="020F0502020204030204" pitchFamily="34" charset="0"/>
              </a:rPr>
              <a:t>In einer Windkraftturbine sind beispielsweise 500 Kilogramm Nickel, 1.000 Kilogramm Kupfer und 1.000 Kilogramm Seltene Erden verbaut</a:t>
            </a:r>
            <a:r>
              <a:rPr lang="de-DE" dirty="0">
                <a:effectLst/>
                <a:latin typeface="Calibri" panose="020F0502020204030204" pitchFamily="34" charset="0"/>
                <a:cs typeface="Calibri" panose="020F0502020204030204" pitchFamily="34" charset="0"/>
              </a:rPr>
              <a:t>.“ </a:t>
            </a:r>
          </a:p>
          <a:p>
            <a:pPr marL="0" lvl="0" indent="0" algn="l" rtl="0">
              <a:spcBef>
                <a:spcPts val="0"/>
              </a:spcBef>
              <a:spcAft>
                <a:spcPts val="0"/>
              </a:spcAft>
              <a:buSzPts val="1800"/>
              <a:buNone/>
            </a:pPr>
            <a:endParaRPr lang="de-DE" dirty="0">
              <a:solidFill>
                <a:schemeClr val="tx1"/>
              </a:solidFill>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tabLst/>
              <a:defRPr/>
            </a:pPr>
            <a:r>
              <a:rPr lang="de-DE" b="1" dirty="0">
                <a:solidFill>
                  <a:schemeClr val="tx1"/>
                </a:solidFill>
                <a:latin typeface="Calibri" panose="020F0502020204030204" pitchFamily="34" charset="0"/>
                <a:cs typeface="Calibri" panose="020F0502020204030204" pitchFamily="34" charset="0"/>
                <a:sym typeface="Calibri"/>
              </a:rPr>
              <a:t>Aufgabenstellung: </a:t>
            </a:r>
          </a:p>
          <a:p>
            <a:pPr marL="171450" marR="0" lvl="0" indent="-171450" algn="l" defTabSz="914400" rtl="0" eaLnBrk="1" fontAlgn="auto" latinLnBrk="0" hangingPunct="1">
              <a:spcBef>
                <a:spcPts val="0"/>
              </a:spcBef>
              <a:spcAft>
                <a:spcPts val="0"/>
              </a:spcAft>
              <a:buClr>
                <a:srgbClr val="000000"/>
              </a:buClr>
              <a:buSzPct val="90000"/>
              <a:buFont typeface="Arial" panose="020B0604020202020204" pitchFamily="34" charset="0"/>
              <a:buChar char="•"/>
              <a:tabLst/>
              <a:defRPr/>
            </a:pPr>
            <a:r>
              <a:rPr lang="de-DE" dirty="0">
                <a:solidFill>
                  <a:schemeClr val="tx1"/>
                </a:solidFill>
                <a:latin typeface="Calibri" panose="020F0502020204030204" pitchFamily="34" charset="0"/>
                <a:cs typeface="Calibri" panose="020F0502020204030204" pitchFamily="34" charset="0"/>
              </a:rPr>
              <a:t>Welche Materialien werden in ihrem Unternehmen genutzt? </a:t>
            </a:r>
          </a:p>
          <a:p>
            <a:pPr marL="171450" marR="0" lvl="0" indent="-171450" algn="l" defTabSz="914400" rtl="0" eaLnBrk="1" fontAlgn="auto" latinLnBrk="0" hangingPunct="1">
              <a:spcBef>
                <a:spcPts val="0"/>
              </a:spcBef>
              <a:spcAft>
                <a:spcPts val="0"/>
              </a:spcAft>
              <a:buClr>
                <a:srgbClr val="000000"/>
              </a:buClr>
              <a:buSzPct val="90000"/>
              <a:buFont typeface="Arial" panose="020B0604020202020204" pitchFamily="34" charset="0"/>
              <a:buChar char="•"/>
              <a:tabLst/>
              <a:defRPr/>
            </a:pPr>
            <a:r>
              <a:rPr lang="de-DE" dirty="0">
                <a:solidFill>
                  <a:schemeClr val="tx1"/>
                </a:solidFill>
                <a:latin typeface="Calibri" panose="020F0502020204030204" pitchFamily="34" charset="0"/>
                <a:cs typeface="Calibri" panose="020F0502020204030204" pitchFamily="34" charset="0"/>
              </a:rPr>
              <a:t>Wie ist die Entwicklung der Materialvielfalt im Laufe der Zeit? </a:t>
            </a:r>
          </a:p>
          <a:p>
            <a:pPr marL="171450" marR="0" lvl="0" indent="-171450" algn="l" defTabSz="914400" rtl="0" eaLnBrk="1" fontAlgn="auto" latinLnBrk="0" hangingPunct="1">
              <a:spcBef>
                <a:spcPts val="0"/>
              </a:spcBef>
              <a:spcAft>
                <a:spcPts val="0"/>
              </a:spcAft>
              <a:buClr>
                <a:srgbClr val="000000"/>
              </a:buClr>
              <a:buSzPct val="90000"/>
              <a:buFont typeface="Arial" panose="020B0604020202020204" pitchFamily="34" charset="0"/>
              <a:buChar char="•"/>
              <a:tabLst/>
              <a:defRPr/>
            </a:pPr>
            <a:r>
              <a:rPr lang="de-DE" dirty="0">
                <a:solidFill>
                  <a:schemeClr val="tx1"/>
                </a:solidFill>
                <a:latin typeface="Calibri" panose="020F0502020204030204" pitchFamily="34" charset="0"/>
                <a:cs typeface="Calibri" panose="020F0502020204030204" pitchFamily="34" charset="0"/>
              </a:rPr>
              <a:t>Wie ist die Entwicklung der Kosten im Laufe der Zeit?</a:t>
            </a:r>
          </a:p>
          <a:p>
            <a:pPr marL="0" marR="0" lvl="0" indent="0" algn="l" defTabSz="914400" rtl="0" eaLnBrk="1" fontAlgn="auto" latinLnBrk="0" hangingPunct="1">
              <a:spcBef>
                <a:spcPts val="0"/>
              </a:spcBef>
              <a:spcAft>
                <a:spcPts val="0"/>
              </a:spcAft>
              <a:buClr>
                <a:srgbClr val="000000"/>
              </a:buClr>
              <a:buSzPts val="1400"/>
              <a:tabLst/>
              <a:defRPr/>
            </a:pPr>
            <a:endParaRPr lang="de-DE"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spcBef>
                <a:spcPts val="1000"/>
              </a:spcBef>
              <a:spcAft>
                <a:spcPts val="0"/>
              </a:spcAft>
              <a:buClr>
                <a:srgbClr val="000000"/>
              </a:buClr>
              <a:buSzPts val="1400"/>
              <a:tabLst/>
              <a:defRPr/>
            </a:pPr>
            <a:r>
              <a:rPr lang="de-DE" b="1" dirty="0">
                <a:solidFill>
                  <a:schemeClr val="tx1"/>
                </a:solidFill>
                <a:latin typeface="Calibri" panose="020F0502020204030204" pitchFamily="34" charset="0"/>
                <a:ea typeface="Merriweather"/>
                <a:cs typeface="Calibri" panose="020F0502020204030204" pitchFamily="34" charset="0"/>
                <a:sym typeface="Merriweather"/>
              </a:rPr>
              <a:t>Quellen und Abbildung:</a:t>
            </a:r>
          </a:p>
          <a:p>
            <a:pPr marL="171450" marR="0" lvl="0" indent="-171450" algn="l" defTabSz="914400" rtl="0" eaLnBrk="1" fontAlgn="auto" latinLnBrk="0" hangingPunct="1">
              <a:spcAft>
                <a:spcPts val="0"/>
              </a:spcAft>
              <a:buClr>
                <a:srgbClr val="000000"/>
              </a:buClr>
              <a:buSzPts val="1400"/>
              <a:buFont typeface="Arial" panose="020B0604020202020204" pitchFamily="34" charset="0"/>
              <a:buChar char="•"/>
              <a:tabLst/>
              <a:defRPr/>
            </a:pPr>
            <a:r>
              <a:rPr lang="de-DE" dirty="0">
                <a:solidFill>
                  <a:schemeClr val="tx1"/>
                </a:solidFill>
                <a:latin typeface="Calibri" panose="020F0502020204030204" pitchFamily="34" charset="0"/>
                <a:ea typeface="Merriweather"/>
                <a:cs typeface="Calibri" panose="020F0502020204030204" pitchFamily="34" charset="0"/>
                <a:sym typeface="Merriweather"/>
              </a:rPr>
              <a:t>Heinrich-Böll-Stiftung (2017): Meeresatlas. S. 34. https://meeresatlas.org/wp-content/uploads/2017/06/Meeresatlas-Web-</a:t>
            </a:r>
            <a:r>
              <a:rPr lang="de-DE" dirty="0" err="1">
                <a:solidFill>
                  <a:schemeClr val="tx1"/>
                </a:solidFill>
                <a:latin typeface="Calibri" panose="020F0502020204030204" pitchFamily="34" charset="0"/>
                <a:ea typeface="Merriweather"/>
                <a:cs typeface="Calibri" panose="020F0502020204030204" pitchFamily="34" charset="0"/>
                <a:sym typeface="Merriweather"/>
              </a:rPr>
              <a:t>DE.pdf</a:t>
            </a:r>
            <a:r>
              <a:rPr lang="de-DE" dirty="0">
                <a:solidFill>
                  <a:schemeClr val="tx1"/>
                </a:solidFill>
                <a:latin typeface="Calibri" panose="020F0502020204030204" pitchFamily="34" charset="0"/>
                <a:ea typeface="Merriweather"/>
                <a:cs typeface="Calibri" panose="020F0502020204030204" pitchFamily="34" charset="0"/>
                <a:sym typeface="Merriweather"/>
              </a:rPr>
              <a:t>, </a:t>
            </a:r>
            <a:r>
              <a:rPr lang="de-DE" dirty="0" err="1">
                <a:solidFill>
                  <a:schemeClr val="tx1"/>
                </a:solidFill>
                <a:latin typeface="Calibri" panose="020F0502020204030204" pitchFamily="34" charset="0"/>
                <a:ea typeface="Merriweather"/>
                <a:cs typeface="Calibri" panose="020F0502020204030204" pitchFamily="34" charset="0"/>
                <a:sym typeface="Merriweather"/>
              </a:rPr>
              <a:t>Lizewnz</a:t>
            </a:r>
            <a:r>
              <a:rPr lang="de-DE" dirty="0">
                <a:solidFill>
                  <a:schemeClr val="tx1"/>
                </a:solidFill>
                <a:latin typeface="Calibri" panose="020F0502020204030204" pitchFamily="34" charset="0"/>
                <a:ea typeface="Merriweather"/>
                <a:cs typeface="Calibri" panose="020F0502020204030204" pitchFamily="34" charset="0"/>
                <a:sym typeface="Merriweather"/>
              </a:rPr>
              <a:t> CC BY 4.0</a:t>
            </a:r>
          </a:p>
        </p:txBody>
      </p:sp>
      <p:sp>
        <p:nvSpPr>
          <p:cNvPr id="239" name="Google Shape;239;g141f1a7caba_0_3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0050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41f1a7caba_0_31: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41f1a7caba_0_31:notes"/>
          <p:cNvSpPr txBox="1">
            <a:spLocks noGrp="1"/>
          </p:cNvSpPr>
          <p:nvPr>
            <p:ph type="body" idx="1"/>
          </p:nvPr>
        </p:nvSpPr>
        <p:spPr>
          <a:xfrm>
            <a:off x="215900" y="3995738"/>
            <a:ext cx="6656388" cy="4571062"/>
          </a:xfrm>
          <a:prstGeom prst="rect">
            <a:avLst/>
          </a:prstGeom>
          <a:noFill/>
          <a:ln>
            <a:noFill/>
          </a:ln>
        </p:spPr>
        <p:txBody>
          <a:bodyPr spcFirstLastPara="1" wrap="square" lIns="94825" tIns="47400" rIns="94825" bIns="47400" anchor="t" anchorCtr="0">
            <a:noAutofit/>
          </a:bodyPr>
          <a:lstStyle/>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b="1" dirty="0">
                <a:solidFill>
                  <a:schemeClr val="tx1"/>
                </a:solidFill>
                <a:latin typeface="Calibri" panose="020F0502020204030204" pitchFamily="34" charset="0"/>
                <a:ea typeface="Merriweather"/>
                <a:cs typeface="Calibri" panose="020F0502020204030204" pitchFamily="34" charset="0"/>
                <a:sym typeface="Merriweather"/>
              </a:rPr>
              <a:t>Beschreibung</a:t>
            </a: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dirty="0">
                <a:solidFill>
                  <a:schemeClr val="tx1"/>
                </a:solidFill>
                <a:latin typeface="Calibri" panose="020F0502020204030204" pitchFamily="34" charset="0"/>
                <a:ea typeface="Merriweather"/>
                <a:cs typeface="Calibri" panose="020F0502020204030204" pitchFamily="34" charset="0"/>
                <a:sym typeface="Merriweather"/>
              </a:rPr>
              <a:t>Auf der Folie sind </a:t>
            </a:r>
            <a:r>
              <a:rPr lang="de-DE" dirty="0">
                <a:effectLst/>
                <a:latin typeface="Calibri" panose="020F0502020204030204" pitchFamily="34" charset="0"/>
                <a:cs typeface="Calibri" panose="020F0502020204030204" pitchFamily="34" charset="0"/>
              </a:rPr>
              <a:t>die Verhältnisse zwischen den Metallvorkommen an Land und im Meer dargestellt. </a:t>
            </a:r>
          </a:p>
          <a:p>
            <a:pPr marL="0" lvl="0" indent="0" algn="l" rtl="0">
              <a:spcBef>
                <a:spcPts val="0"/>
              </a:spcBef>
              <a:spcAft>
                <a:spcPts val="0"/>
              </a:spcAft>
              <a:buSzPts val="1400"/>
              <a:buNone/>
            </a:pPr>
            <a:r>
              <a:rPr lang="de-DE" b="1" dirty="0">
                <a:solidFill>
                  <a:schemeClr val="tx1"/>
                </a:solidFill>
                <a:latin typeface="Calibri" panose="020F0502020204030204" pitchFamily="34" charset="0"/>
                <a:cs typeface="Calibri" panose="020F0502020204030204" pitchFamily="34" charset="0"/>
              </a:rPr>
              <a:t>Beschreibung des Zielkonfliktes:</a:t>
            </a:r>
            <a:endParaRPr lang="de-DE" dirty="0">
              <a:solidFill>
                <a:schemeClr val="tx1"/>
              </a:solidFill>
              <a:latin typeface="Calibri" panose="020F0502020204030204" pitchFamily="34" charset="0"/>
              <a:cs typeface="Calibri" panose="020F0502020204030204" pitchFamily="34" charset="0"/>
            </a:endParaRPr>
          </a:p>
          <a:p>
            <a:pPr marL="0" indent="0">
              <a:defRPr/>
            </a:pPr>
            <a:r>
              <a:rPr lang="de-DE" dirty="0">
                <a:solidFill>
                  <a:schemeClr val="tx1"/>
                </a:solidFill>
                <a:latin typeface="Calibri" panose="020F0502020204030204" pitchFamily="34" charset="0"/>
                <a:ea typeface="Merriweather"/>
                <a:cs typeface="Calibri" panose="020F0502020204030204" pitchFamily="34" charset="0"/>
                <a:sym typeface="Merriweather"/>
              </a:rPr>
              <a:t>Mit zunehmenden Informationen über die Bedingungen, unter denen Rohstoffe gewonnen werden, steigen auch Bewusstheit und Verantwortung für die anderen Akteure in der Lieferkette. Doch auch die Meere brauchen Schutz. „</a:t>
            </a:r>
            <a:r>
              <a:rPr lang="de-DE" dirty="0">
                <a:effectLst/>
                <a:latin typeface="Calibri" panose="020F0502020204030204" pitchFamily="34" charset="0"/>
                <a:cs typeface="Calibri" panose="020F0502020204030204" pitchFamily="34" charset="0"/>
              </a:rPr>
              <a:t>Was hier zerstört wird, regeneriert sich lange nicht. Vor dem Abbau müsste mehr Wissen über die Folgen für die Ökosysteme der Tiefsee gesammelt werden“ (Heinrich-Böll-Stiftung (2017).</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sz="1200" dirty="0">
                <a:latin typeface="Trebuchet MS" panose="020B0603020202020204" pitchFamily="34" charset="0"/>
                <a:cs typeface="Calibri" panose="020F0502020204030204" pitchFamily="34" charset="0"/>
              </a:rPr>
              <a:t>Da die Widerstände gegenüber den Bergbaufolgen an Land wachsen, weichen Rohstoff- unternehmen in die Ozeane aus. Dort sind die Bedingungen weniger konfliktreich. Jedoch werden auf diese Weise teils unberührte Ökosystem zerstört. Beim Einkauf von Material sollte also nicht nur auf die Kosten geachtet werden. Jedoch sind Angaben von Lieferanten womöglich auch unvollständig.</a:t>
            </a:r>
            <a:endParaRPr lang="de-DE" dirty="0">
              <a:latin typeface="Calibri" panose="020F0502020204030204" pitchFamily="34" charset="0"/>
              <a:cs typeface="Calibri" panose="020F0502020204030204" pitchFamily="34" charset="0"/>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endParaRPr lang="de-DE" dirty="0">
              <a:solidFill>
                <a:schemeClr val="tx1"/>
              </a:solidFill>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b="1" dirty="0">
                <a:solidFill>
                  <a:schemeClr val="tx1"/>
                </a:solidFill>
                <a:latin typeface="Calibri" panose="020F0502020204030204" pitchFamily="34" charset="0"/>
                <a:cs typeface="Calibri" panose="020F0502020204030204" pitchFamily="34" charset="0"/>
                <a:sym typeface="Calibri"/>
              </a:rPr>
              <a:t>Aufgabenstellung: </a:t>
            </a:r>
          </a:p>
          <a:p>
            <a:pPr marL="228600" marR="0" lvl="0" indent="-228600" algn="l" defTabSz="914400" rtl="0" eaLnBrk="1" fontAlgn="auto" latinLnBrk="0" hangingPunct="1">
              <a:spcBef>
                <a:spcPts val="0"/>
              </a:spcBef>
              <a:spcAft>
                <a:spcPts val="0"/>
              </a:spcAft>
              <a:buClr>
                <a:srgbClr val="000000"/>
              </a:buClr>
              <a:buSzPct val="90000"/>
              <a:buFont typeface="Arial"/>
              <a:buAutoNum type="arabicPeriod"/>
              <a:tabLst/>
              <a:defRPr/>
            </a:pPr>
            <a:r>
              <a:rPr lang="de-DE" dirty="0">
                <a:solidFill>
                  <a:schemeClr val="tx1"/>
                </a:solidFill>
                <a:latin typeface="Calibri" panose="020F0502020204030204" pitchFamily="34" charset="0"/>
                <a:cs typeface="Calibri" panose="020F0502020204030204" pitchFamily="34" charset="0"/>
              </a:rPr>
              <a:t>Woher stammen die Materialien, mit denen ihr Unternehmen umgeht? </a:t>
            </a:r>
          </a:p>
          <a:p>
            <a:pPr marL="228600" marR="0" lvl="0" indent="-228600" algn="l" defTabSz="914400" rtl="0" eaLnBrk="1" fontAlgn="auto" latinLnBrk="0" hangingPunct="1">
              <a:spcBef>
                <a:spcPts val="0"/>
              </a:spcBef>
              <a:spcAft>
                <a:spcPts val="0"/>
              </a:spcAft>
              <a:buClr>
                <a:srgbClr val="000000"/>
              </a:buClr>
              <a:buSzPct val="90000"/>
              <a:buFont typeface="Arial"/>
              <a:buAutoNum type="arabicPeriod"/>
              <a:tabLst/>
              <a:defRPr/>
            </a:pPr>
            <a:r>
              <a:rPr lang="de-DE" dirty="0">
                <a:solidFill>
                  <a:schemeClr val="tx1"/>
                </a:solidFill>
                <a:latin typeface="Calibri" panose="020F0502020204030204" pitchFamily="34" charset="0"/>
                <a:cs typeface="Calibri" panose="020F0502020204030204" pitchFamily="34" charset="0"/>
              </a:rPr>
              <a:t>Welche Informationen hat das Unternehmen noch über die Lieferkette? </a:t>
            </a:r>
          </a:p>
          <a:p>
            <a:pPr marL="228600" marR="0" lvl="0" indent="-228600" algn="l" defTabSz="914400" rtl="0" eaLnBrk="1" fontAlgn="auto" latinLnBrk="0" hangingPunct="1">
              <a:spcBef>
                <a:spcPts val="0"/>
              </a:spcBef>
              <a:spcAft>
                <a:spcPts val="0"/>
              </a:spcAft>
              <a:buClr>
                <a:srgbClr val="000000"/>
              </a:buClr>
              <a:buSzPct val="90000"/>
              <a:buFont typeface="Arial"/>
              <a:buAutoNum type="arabicPeriod"/>
              <a:tabLst/>
              <a:defRPr/>
            </a:pPr>
            <a:r>
              <a:rPr lang="de-DE" dirty="0">
                <a:solidFill>
                  <a:schemeClr val="tx1"/>
                </a:solidFill>
                <a:latin typeface="Calibri" panose="020F0502020204030204" pitchFamily="34" charset="0"/>
                <a:cs typeface="Calibri" panose="020F0502020204030204" pitchFamily="34" charset="0"/>
              </a:rPr>
              <a:t>Worauf wird beim Einkauf geachtet?</a:t>
            </a:r>
          </a:p>
          <a:p>
            <a:pPr marL="0" marR="0" lvl="0" indent="0" algn="l" defTabSz="914400" rtl="0" eaLnBrk="1" fontAlgn="auto" latinLnBrk="0" hangingPunct="1">
              <a:spcBef>
                <a:spcPts val="1000"/>
              </a:spcBef>
              <a:spcAft>
                <a:spcPts val="0"/>
              </a:spcAft>
              <a:buClr>
                <a:srgbClr val="000000"/>
              </a:buClr>
              <a:buSzPts val="1400"/>
              <a:buFont typeface="Arial"/>
              <a:buNone/>
              <a:tabLst/>
              <a:defRPr/>
            </a:pPr>
            <a:r>
              <a:rPr lang="de-DE" b="1" dirty="0">
                <a:solidFill>
                  <a:schemeClr val="tx1"/>
                </a:solidFill>
                <a:latin typeface="Calibri" panose="020F0502020204030204" pitchFamily="34" charset="0"/>
                <a:ea typeface="Merriweather"/>
                <a:cs typeface="Calibri" panose="020F0502020204030204" pitchFamily="34" charset="0"/>
                <a:sym typeface="Merriweather"/>
              </a:rPr>
              <a:t>Quellen:</a:t>
            </a:r>
          </a:p>
          <a:p>
            <a:pPr marL="171450" marR="0" lvl="0" indent="-171450" algn="l" defTabSz="914400" rtl="0" eaLnBrk="1" fontAlgn="auto" latinLnBrk="0" hangingPunct="1">
              <a:spcAft>
                <a:spcPts val="0"/>
              </a:spcAft>
              <a:buClr>
                <a:srgbClr val="000000"/>
              </a:buClr>
              <a:buSzPts val="1400"/>
              <a:buFont typeface="Arial" panose="020B0604020202020204" pitchFamily="34" charset="0"/>
              <a:buChar char="•"/>
              <a:tabLst/>
              <a:defRPr/>
            </a:pPr>
            <a:r>
              <a:rPr lang="de-DE" dirty="0">
                <a:solidFill>
                  <a:schemeClr val="tx1"/>
                </a:solidFill>
                <a:latin typeface="Calibri" panose="020F0502020204030204" pitchFamily="34" charset="0"/>
                <a:ea typeface="Merriweather"/>
                <a:cs typeface="Calibri" panose="020F0502020204030204" pitchFamily="34" charset="0"/>
                <a:sym typeface="Merriweather"/>
              </a:rPr>
              <a:t>Heinrich-Böll-Stiftung (2017): Meeresatlas. S. 34. https://meeresatlas.org/wp-content/uploads/2017/06/Meeresatlas-Web-DE.pdf</a:t>
            </a:r>
          </a:p>
        </p:txBody>
      </p:sp>
      <p:sp>
        <p:nvSpPr>
          <p:cNvPr id="239" name="Google Shape;239;g141f1a7caba_0_3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486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extLst>
      <p:ext uri="{BB962C8B-B14F-4D97-AF65-F5344CB8AC3E}">
        <p14:creationId xmlns:p14="http://schemas.microsoft.com/office/powerpoint/2010/main" val="17118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extLst>
      <p:ext uri="{BB962C8B-B14F-4D97-AF65-F5344CB8AC3E}">
        <p14:creationId xmlns:p14="http://schemas.microsoft.com/office/powerpoint/2010/main" val="278607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xmlns="" id="{1213D166-D2AE-4462-B127-10F72D13C564}"/>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5">
            <a:extLst>
              <a:ext uri="{FF2B5EF4-FFF2-40B4-BE49-F238E27FC236}">
                <a16:creationId xmlns:a16="http://schemas.microsoft.com/office/drawing/2014/main" xmlns="" id="{E2097EEC-1CBB-40C4-A528-5944B83C697B}"/>
              </a:ext>
            </a:extLst>
          </p:cNvPr>
          <p:cNvSpPr>
            <a:spLocks noGrp="1" noChangeArrowheads="1"/>
          </p:cNvSpPr>
          <p:nvPr>
            <p:ph type="ftr" sz="quarter" idx="11"/>
          </p:nvPr>
        </p:nvSpPr>
        <p:spPr>
          <a:ln/>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xmlns="" id="{1EA4A526-FF6F-4D3F-82E6-37509384F480}"/>
              </a:ext>
            </a:extLst>
          </p:cNvPr>
          <p:cNvSpPr>
            <a:spLocks noGrp="1" noChangeArrowheads="1"/>
          </p:cNvSpPr>
          <p:nvPr>
            <p:ph type="sldNum" sz="quarter" idx="12"/>
          </p:nvPr>
        </p:nvSpPr>
        <p:spPr>
          <a:ln/>
        </p:spPr>
        <p:txBody>
          <a:bodyPr/>
          <a:lstStyle>
            <a:lvl1pPr>
              <a:defRPr/>
            </a:lvl1pPr>
          </a:lstStyle>
          <a:p>
            <a:pPr>
              <a:defRPr/>
            </a:pPr>
            <a:fld id="{22302199-E1C2-4751-B8C2-0DA46B3C94A5}" type="slidenum">
              <a:rPr lang="de-DE" altLang="de-DE"/>
              <a:pPr>
                <a:defRPr/>
              </a:pPr>
              <a:t>‹Nr.›</a:t>
            </a:fld>
            <a:endParaRPr lang="de-DE" altLang="de-DE"/>
          </a:p>
        </p:txBody>
      </p:sp>
    </p:spTree>
    <p:extLst>
      <p:ext uri="{BB962C8B-B14F-4D97-AF65-F5344CB8AC3E}">
        <p14:creationId xmlns:p14="http://schemas.microsoft.com/office/powerpoint/2010/main" val="3671854010"/>
      </p:ext>
    </p:extLst>
  </p:cSld>
  <p:clrMapOvr>
    <a:masterClrMapping/>
  </p:clrMapOvr>
  <p:transition spd="med"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xmlns="" id="{F1D4FA30-B5C4-4638-99DB-746114C3964B}"/>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xmlns="" id="{AE7BB6C6-B30C-46AF-9A8A-7A4D11DFE8C7}"/>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xmlns="" id="{F2FBA91F-8BB0-464A-A72C-5325909BC56F}"/>
              </a:ext>
            </a:extLst>
          </p:cNvPr>
          <p:cNvSpPr>
            <a:spLocks noGrp="1" noChangeArrowheads="1"/>
          </p:cNvSpPr>
          <p:nvPr>
            <p:ph type="sldNum" sz="quarter" idx="12"/>
          </p:nvPr>
        </p:nvSpPr>
        <p:spPr>
          <a:ln/>
        </p:spPr>
        <p:txBody>
          <a:bodyPr/>
          <a:lstStyle>
            <a:lvl1pPr>
              <a:defRPr/>
            </a:lvl1pPr>
          </a:lstStyle>
          <a:p>
            <a:pPr>
              <a:defRPr/>
            </a:pPr>
            <a:fld id="{7F4466D7-E68E-4B59-AE4D-D5BFB3CFFA67}" type="slidenum">
              <a:rPr lang="de-DE" altLang="de-DE"/>
              <a:pPr>
                <a:defRPr/>
              </a:pPr>
              <a:t>‹Nr.›</a:t>
            </a:fld>
            <a:endParaRPr lang="de-DE" altLang="de-DE"/>
          </a:p>
        </p:txBody>
      </p:sp>
    </p:spTree>
    <p:extLst>
      <p:ext uri="{BB962C8B-B14F-4D97-AF65-F5344CB8AC3E}">
        <p14:creationId xmlns:p14="http://schemas.microsoft.com/office/powerpoint/2010/main" val="4090610906"/>
      </p:ext>
    </p:extLst>
  </p:cSld>
  <p:clrMapOvr>
    <a:masterClrMapping/>
  </p:clrMapOvr>
  <p:transition spd="med" advTm="1000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989A5A6-0645-440B-A883-1B3136A9EA9E}"/>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5">
            <a:extLst>
              <a:ext uri="{FF2B5EF4-FFF2-40B4-BE49-F238E27FC236}">
                <a16:creationId xmlns:a16="http://schemas.microsoft.com/office/drawing/2014/main" xmlns="" id="{8245F30D-CE3E-481D-B2F6-16FBF2D44808}"/>
              </a:ext>
            </a:extLst>
          </p:cNvPr>
          <p:cNvSpPr>
            <a:spLocks noGrp="1" noChangeArrowheads="1"/>
          </p:cNvSpPr>
          <p:nvPr>
            <p:ph type="ftr" sz="quarter" idx="11"/>
          </p:nvPr>
        </p:nvSpPr>
        <p:spPr>
          <a:ln/>
        </p:spPr>
        <p:txBody>
          <a:bodyPr/>
          <a:lstStyle>
            <a:lvl1pPr>
              <a:defRPr/>
            </a:lvl1pPr>
          </a:lstStyle>
          <a:p>
            <a:pPr>
              <a:defRPr/>
            </a:pPr>
            <a:endParaRPr lang="de-DE"/>
          </a:p>
        </p:txBody>
      </p:sp>
      <p:sp>
        <p:nvSpPr>
          <p:cNvPr id="4" name="Rectangle 6">
            <a:extLst>
              <a:ext uri="{FF2B5EF4-FFF2-40B4-BE49-F238E27FC236}">
                <a16:creationId xmlns:a16="http://schemas.microsoft.com/office/drawing/2014/main" xmlns="" id="{844BC87B-77B1-44D1-B8E1-A5B3F610CFF7}"/>
              </a:ext>
            </a:extLst>
          </p:cNvPr>
          <p:cNvSpPr>
            <a:spLocks noGrp="1" noChangeArrowheads="1"/>
          </p:cNvSpPr>
          <p:nvPr>
            <p:ph type="sldNum" sz="quarter" idx="12"/>
          </p:nvPr>
        </p:nvSpPr>
        <p:spPr>
          <a:ln/>
        </p:spPr>
        <p:txBody>
          <a:bodyPr/>
          <a:lstStyle>
            <a:lvl1pPr>
              <a:defRPr/>
            </a:lvl1pPr>
          </a:lstStyle>
          <a:p>
            <a:pPr>
              <a:defRPr/>
            </a:pPr>
            <a:fld id="{C177A159-3073-4407-B604-36EE1F3B5B2B}" type="slidenum">
              <a:rPr lang="de-DE" altLang="de-DE"/>
              <a:pPr>
                <a:defRPr/>
              </a:pPr>
              <a:t>‹Nr.›</a:t>
            </a:fld>
            <a:endParaRPr lang="de-DE" altLang="de-DE"/>
          </a:p>
        </p:txBody>
      </p:sp>
    </p:spTree>
    <p:extLst>
      <p:ext uri="{BB962C8B-B14F-4D97-AF65-F5344CB8AC3E}">
        <p14:creationId xmlns:p14="http://schemas.microsoft.com/office/powerpoint/2010/main" val="3443954590"/>
      </p:ext>
    </p:extLst>
  </p:cSld>
  <p:clrMapOvr>
    <a:masterClrMapping/>
  </p:clrMapOvr>
  <p:transition spd="med"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a:xfrm>
            <a:off x="334434" y="1619251"/>
            <a:ext cx="11523133" cy="4862513"/>
          </a:xfrm>
        </p:spPr>
        <p:txBody>
          <a:bodyPr/>
          <a:lstStyle>
            <a:lvl1pPr marL="285750" indent="-285750">
              <a:buFont typeface="Symbol" panose="05050102010706020507" pitchFamily="18" charset="2"/>
              <a:buChar char="-"/>
              <a:defRPr/>
            </a:lvl1pPr>
            <a:lvl2pPr marL="355600" indent="-176213">
              <a:buFont typeface="Symbol" panose="05050102010706020507" pitchFamily="18" charset="2"/>
              <a:buChar char="-"/>
              <a:defRPr/>
            </a:lvl2pPr>
            <a:lvl3pPr marL="723900" indent="-188913">
              <a:buFont typeface="Symbol" panose="05050102010706020507" pitchFamily="18" charset="2"/>
              <a:buChar char="-"/>
              <a:defRPr/>
            </a:lvl3pPr>
            <a:lvl4pPr marL="1079500" indent="-176213">
              <a:buFont typeface="Symbol" panose="05050102010706020507" pitchFamily="18" charset="2"/>
              <a:buChar char="-"/>
              <a:defRPr/>
            </a:lvl4pPr>
            <a:lvl5pPr marL="1435100" indent="-176213">
              <a:buFont typeface="Symbol" panose="05050102010706020507" pitchFamily="18"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Rectangle 8">
            <a:extLst>
              <a:ext uri="{FF2B5EF4-FFF2-40B4-BE49-F238E27FC236}">
                <a16:creationId xmlns:a16="http://schemas.microsoft.com/office/drawing/2014/main" xmlns="" id="{BBC9A148-8D82-4A6C-AEE7-F4D738FA34F6}"/>
              </a:ext>
            </a:extLst>
          </p:cNvPr>
          <p:cNvSpPr>
            <a:spLocks noGrp="1" noChangeArrowheads="1"/>
          </p:cNvSpPr>
          <p:nvPr>
            <p:ph type="ftr" sz="quarter" idx="3"/>
          </p:nvPr>
        </p:nvSpPr>
        <p:spPr bwMode="auto">
          <a:xfrm>
            <a:off x="334434" y="6678000"/>
            <a:ext cx="7969252" cy="180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b="0">
                <a:solidFill>
                  <a:srgbClr val="5F5F5F"/>
                </a:solidFill>
              </a:defRPr>
            </a:lvl1pPr>
          </a:lstStyle>
          <a:p>
            <a:r>
              <a:rPr lang="de-DE"/>
              <a:t>© Titel, Datum, …</a:t>
            </a:r>
            <a:endParaRPr lang="de-DE" dirty="0"/>
          </a:p>
        </p:txBody>
      </p:sp>
      <p:pic>
        <p:nvPicPr>
          <p:cNvPr id="6" name="Grafik 5">
            <a:extLst>
              <a:ext uri="{FF2B5EF4-FFF2-40B4-BE49-F238E27FC236}">
                <a16:creationId xmlns:a16="http://schemas.microsoft.com/office/drawing/2014/main" xmlns="" id="{7E760749-8F94-45D0-BE13-BCBB2EDA1F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1038" y="5996205"/>
            <a:ext cx="1026529" cy="583677"/>
          </a:xfrm>
          <a:prstGeom prst="rect">
            <a:avLst/>
          </a:prstGeom>
        </p:spPr>
      </p:pic>
    </p:spTree>
    <p:extLst>
      <p:ext uri="{BB962C8B-B14F-4D97-AF65-F5344CB8AC3E}">
        <p14:creationId xmlns:p14="http://schemas.microsoft.com/office/powerpoint/2010/main" val="100569290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33"/>
        <p:cNvGrpSpPr/>
        <p:nvPr/>
      </p:nvGrpSpPr>
      <p:grpSpPr>
        <a:xfrm>
          <a:off x="0" y="0"/>
          <a:ext cx="0" cy="0"/>
          <a:chOff x="0" y="0"/>
          <a:chExt cx="0" cy="0"/>
        </a:xfrm>
      </p:grpSpPr>
      <p:sp>
        <p:nvSpPr>
          <p:cNvPr id="34" name="Google Shape;34;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5" name="Google Shape;35;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8"/>
        <p:cNvGrpSpPr/>
        <p:nvPr/>
      </p:nvGrpSpPr>
      <p:grpSpPr>
        <a:xfrm>
          <a:off x="0" y="0"/>
          <a:ext cx="0" cy="0"/>
          <a:chOff x="0" y="0"/>
          <a:chExt cx="0" cy="0"/>
        </a:xfrm>
      </p:grpSpPr>
      <p:sp>
        <p:nvSpPr>
          <p:cNvPr id="49" name="Google Shape;49;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0" name="Google Shape;50;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3" name="Google Shape;53;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55" name="Google Shape;55;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56"/>
        <p:cNvGrpSpPr/>
        <p:nvPr/>
      </p:nvGrpSpPr>
      <p:grpSpPr>
        <a:xfrm>
          <a:off x="0" y="0"/>
          <a:ext cx="0" cy="0"/>
          <a:chOff x="0" y="0"/>
          <a:chExt cx="0" cy="0"/>
        </a:xfrm>
      </p:grpSpPr>
      <p:sp>
        <p:nvSpPr>
          <p:cNvPr id="57" name="Google Shape;57;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22"/>
          <p:cNvSpPr>
            <a:spLocks noGrp="1"/>
          </p:cNvSpPr>
          <p:nvPr>
            <p:ph type="pic" idx="2"/>
          </p:nvPr>
        </p:nvSpPr>
        <p:spPr>
          <a:xfrm>
            <a:off x="5400009" y="1367999"/>
            <a:ext cx="6480000" cy="4680000"/>
          </a:xfrm>
          <a:prstGeom prst="rect">
            <a:avLst/>
          </a:prstGeom>
          <a:noFill/>
          <a:ln>
            <a:noFill/>
          </a:ln>
        </p:spPr>
      </p:sp>
      <p:sp>
        <p:nvSpPr>
          <p:cNvPr id="59" name="Google Shape;59;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2" name="Google Shape;62;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65"/>
        <p:cNvGrpSpPr/>
        <p:nvPr/>
      </p:nvGrpSpPr>
      <p:grpSpPr>
        <a:xfrm>
          <a:off x="0" y="0"/>
          <a:ext cx="0" cy="0"/>
          <a:chOff x="0" y="0"/>
          <a:chExt cx="0" cy="0"/>
        </a:xfrm>
      </p:grpSpPr>
      <p:sp>
        <p:nvSpPr>
          <p:cNvPr id="66" name="Google Shape;66;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73"/>
        <p:cNvGrpSpPr/>
        <p:nvPr/>
      </p:nvGrpSpPr>
      <p:grpSpPr>
        <a:xfrm>
          <a:off x="0" y="0"/>
          <a:ext cx="0" cy="0"/>
          <a:chOff x="0" y="0"/>
          <a:chExt cx="0" cy="0"/>
        </a:xfrm>
      </p:grpSpPr>
      <p:sp>
        <p:nvSpPr>
          <p:cNvPr id="74" name="Google Shape;74;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76" name="Google Shape;76;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9" name="Google Shape;79;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0" name="Google Shape;80;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1" name="Google Shape;81;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017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ndardfolie">
  <p:cSld name="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extLst>
      <p:ext uri="{BB962C8B-B14F-4D97-AF65-F5344CB8AC3E}">
        <p14:creationId xmlns:p14="http://schemas.microsoft.com/office/powerpoint/2010/main" val="201242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ndardfolie Abbildung">
  <p:cSld name="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extLst>
      <p:ext uri="{BB962C8B-B14F-4D97-AF65-F5344CB8AC3E}">
        <p14:creationId xmlns:p14="http://schemas.microsoft.com/office/powerpoint/2010/main" val="227523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theme" Target="../theme/theme2.xml"/><Relationship Id="rId11"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8">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11">
            <a:alphaModFix/>
          </a:blip>
          <a:srcRect/>
          <a:stretch/>
        </p:blipFill>
        <p:spPr>
          <a:xfrm>
            <a:off x="9573491" y="222778"/>
            <a:ext cx="2306509" cy="1037222"/>
          </a:xfrm>
          <a:prstGeom prst="rect">
            <a:avLst/>
          </a:prstGeom>
          <a:noFill/>
          <a:ln>
            <a:noFill/>
          </a:ln>
        </p:spPr>
      </p:pic>
    </p:spTree>
    <p:extLst>
      <p:ext uri="{BB962C8B-B14F-4D97-AF65-F5344CB8AC3E}">
        <p14:creationId xmlns:p14="http://schemas.microsoft.com/office/powerpoint/2010/main" val="893794480"/>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png"/><Relationship Id="rId7"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image" Target="../media/image11.jpg"/><Relationship Id="rId20" Type="http://schemas.openxmlformats.org/officeDocument/2006/relationships/image" Target="../media/image22.png"/><Relationship Id="rId10" Type="http://schemas.openxmlformats.org/officeDocument/2006/relationships/image" Target="../media/image12.jpg"/><Relationship Id="rId11" Type="http://schemas.openxmlformats.org/officeDocument/2006/relationships/image" Target="../media/image13.jpg"/><Relationship Id="rId12" Type="http://schemas.openxmlformats.org/officeDocument/2006/relationships/image" Target="../media/image14.jpg"/><Relationship Id="rId13" Type="http://schemas.openxmlformats.org/officeDocument/2006/relationships/image" Target="../media/image15.jpg"/><Relationship Id="rId14" Type="http://schemas.openxmlformats.org/officeDocument/2006/relationships/image" Target="../media/image16.jpg"/><Relationship Id="rId15" Type="http://schemas.openxmlformats.org/officeDocument/2006/relationships/image" Target="../media/image17.jpg"/><Relationship Id="rId16" Type="http://schemas.openxmlformats.org/officeDocument/2006/relationships/image" Target="../media/image18.jpg"/><Relationship Id="rId17" Type="http://schemas.openxmlformats.org/officeDocument/2006/relationships/image" Target="../media/image19.jpg"/><Relationship Id="rId18" Type="http://schemas.openxmlformats.org/officeDocument/2006/relationships/image" Target="../media/image20.jpg"/><Relationship Id="rId19" Type="http://schemas.openxmlformats.org/officeDocument/2006/relationships/image" Target="../media/image21.jp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9.jpg"/><Relationship Id="rId8"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000"/>
              <a:buNone/>
            </a:pPr>
            <a:r>
              <a:rPr lang="de-DE" sz="3600" b="1" dirty="0">
                <a:latin typeface="Trebuchet MS" panose="020B0603020202020204" pitchFamily="34" charset="0"/>
              </a:rPr>
              <a:t>Mechatroniker und Mechatronikerin</a:t>
            </a:r>
            <a:endParaRPr sz="3600" dirty="0">
              <a:solidFill>
                <a:srgbClr val="7F7F7F"/>
              </a:solidFill>
              <a:latin typeface="Trebuchet MS" panose="020B0603020202020204" pitchFamily="34" charset="0"/>
            </a:endParaRPr>
          </a:p>
        </p:txBody>
      </p:sp>
      <p:sp>
        <p:nvSpPr>
          <p:cNvPr id="88" name="Google Shape;88;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dirty="0">
                <a:solidFill>
                  <a:srgbClr val="0070C0"/>
                </a:solidFill>
                <a:latin typeface="Trebuchet MS" panose="020B0603020202020204" pitchFamily="34" charset="0"/>
              </a:rPr>
              <a:t>Folien zur Diskussion von Zielkonflikten </a:t>
            </a:r>
            <a:br>
              <a:rPr lang="de-DE" dirty="0">
                <a:solidFill>
                  <a:srgbClr val="0070C0"/>
                </a:solidFill>
                <a:latin typeface="Trebuchet MS" panose="020B0603020202020204" pitchFamily="34" charset="0"/>
              </a:rPr>
            </a:br>
            <a:r>
              <a:rPr lang="de-DE" dirty="0">
                <a:solidFill>
                  <a:srgbClr val="0070C0"/>
                </a:solidFill>
                <a:latin typeface="Trebuchet MS" panose="020B0603020202020204" pitchFamily="34" charset="0"/>
              </a:rPr>
              <a:t>im Werkzeugbau und Metallbereich</a:t>
            </a:r>
          </a:p>
        </p:txBody>
      </p:sp>
      <p:sp>
        <p:nvSpPr>
          <p:cNvPr id="89" name="Google Shape;89;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r>
              <a:rPr lang="de-DE" sz="1200" dirty="0">
                <a:latin typeface="Trebuchet MS" panose="020B0603020202020204" pitchFamily="34" charset="0"/>
              </a:rPr>
              <a:t>IBBF - Henry </a:t>
            </a:r>
            <a:r>
              <a:rPr lang="de-DE" sz="1200" dirty="0" err="1">
                <a:latin typeface="Trebuchet MS" panose="020B0603020202020204" pitchFamily="34" charset="0"/>
              </a:rPr>
              <a:t>Tackenberg</a:t>
            </a:r>
            <a:r>
              <a:rPr lang="de-DE" sz="1200" dirty="0">
                <a:latin typeface="Trebuchet MS" panose="020B0603020202020204" pitchFamily="34" charset="0"/>
              </a:rPr>
              <a:t> / Projektagentur BBNE</a:t>
            </a:r>
          </a:p>
        </p:txBody>
      </p:sp>
      <p:sp>
        <p:nvSpPr>
          <p:cNvPr id="90" name="Google Shape;90;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sz="1200">
                <a:latin typeface="Trebuchet MS" panose="020B0603020202020204" pitchFamily="34" charset="0"/>
              </a:rPr>
              <a:t>1</a:t>
            </a:fld>
            <a:endParaRPr sz="1200" dirty="0">
              <a:latin typeface="Trebuchet MS" panose="020B0603020202020204" pitchFamily="34" charset="0"/>
            </a:endParaRPr>
          </a:p>
        </p:txBody>
      </p:sp>
      <p:pic>
        <p:nvPicPr>
          <p:cNvPr id="94" name="Google Shape;94;p38"/>
          <p:cNvPicPr preferRelativeResize="0"/>
          <p:nvPr/>
        </p:nvPicPr>
        <p:blipFill rotWithShape="1">
          <a:blip r:embed="rId3">
            <a:alphaModFix/>
          </a:blip>
          <a:srcRect r="9867"/>
          <a:stretch/>
        </p:blipFill>
        <p:spPr>
          <a:xfrm>
            <a:off x="9088185" y="1452103"/>
            <a:ext cx="2850243" cy="1244600"/>
          </a:xfrm>
          <a:prstGeom prst="rect">
            <a:avLst/>
          </a:prstGeom>
          <a:noFill/>
          <a:ln>
            <a:noFill/>
          </a:ln>
        </p:spPr>
      </p:pic>
      <p:sp>
        <p:nvSpPr>
          <p:cNvPr id="5" name="Textfeld 4">
            <a:extLst>
              <a:ext uri="{FF2B5EF4-FFF2-40B4-BE49-F238E27FC236}">
                <a16:creationId xmlns:a16="http://schemas.microsoft.com/office/drawing/2014/main" xmlns="" id="{7FD5590E-E9FD-624C-61EE-4EA260162FEB}"/>
              </a:ext>
            </a:extLst>
          </p:cNvPr>
          <p:cNvSpPr txBox="1"/>
          <p:nvPr/>
        </p:nvSpPr>
        <p:spPr>
          <a:xfrm>
            <a:off x="9402792" y="4245716"/>
            <a:ext cx="2681287" cy="1713290"/>
          </a:xfrm>
          <a:prstGeom prst="rect">
            <a:avLst/>
          </a:prstGeom>
          <a:noFill/>
        </p:spPr>
        <p:txBody>
          <a:bodyPr wrap="square">
            <a:spAutoFit/>
          </a:bodyPr>
          <a:lstStyle/>
          <a:p>
            <a:pPr marL="50800" rtl="0">
              <a:spcBef>
                <a:spcPts val="1000"/>
              </a:spcBef>
              <a:spcAft>
                <a:spcPts val="0"/>
              </a:spcAft>
            </a:pPr>
            <a:r>
              <a:rPr lang="de-DE" sz="1200" b="0" i="0" u="none" strike="noStrike" dirty="0">
                <a:solidFill>
                  <a:srgbClr val="000000"/>
                </a:solidFill>
                <a:effectLst/>
                <a:latin typeface="Trebuchet MS" panose="020B0603020202020204" pitchFamily="34" charset="0"/>
              </a:rPr>
              <a:t>Vereinigung für Betriebliche Bildungsforschung e.V. </a:t>
            </a:r>
            <a:endParaRPr lang="de-DE" sz="1200" dirty="0">
              <a:effectLst/>
              <a:latin typeface="Trebuchet MS" panose="020B0603020202020204" pitchFamily="34" charset="0"/>
            </a:endParaRPr>
          </a:p>
          <a:p>
            <a:pPr marL="50800" rtl="0">
              <a:spcBef>
                <a:spcPts val="1000"/>
              </a:spcBef>
              <a:spcAft>
                <a:spcPts val="0"/>
              </a:spcAft>
            </a:pPr>
            <a:r>
              <a:rPr lang="de-DE" sz="1200" b="0" i="0" u="none" strike="noStrike" dirty="0">
                <a:solidFill>
                  <a:srgbClr val="000000"/>
                </a:solidFill>
                <a:effectLst/>
                <a:latin typeface="Trebuchet MS" panose="020B0603020202020204" pitchFamily="34" charset="0"/>
              </a:rPr>
              <a:t>Gubener Straße 47, 10243 Berlin</a:t>
            </a:r>
          </a:p>
          <a:p>
            <a:pPr marL="50800" rtl="0">
              <a:spcBef>
                <a:spcPts val="1000"/>
              </a:spcBef>
              <a:spcAft>
                <a:spcPts val="0"/>
              </a:spcAft>
            </a:pPr>
            <a:r>
              <a:rPr lang="de-DE" sz="1200" dirty="0">
                <a:latin typeface="Trebuchet MS" panose="020B0603020202020204" pitchFamily="34" charset="0"/>
              </a:rPr>
              <a:t>Henry </a:t>
            </a:r>
            <a:r>
              <a:rPr lang="de-DE" sz="1200" dirty="0" err="1">
                <a:latin typeface="Trebuchet MS" panose="020B0603020202020204" pitchFamily="34" charset="0"/>
              </a:rPr>
              <a:t>Tackenberg</a:t>
            </a:r>
            <a:endParaRPr lang="de-DE" sz="1200" dirty="0">
              <a:effectLst/>
              <a:latin typeface="Trebuchet MS" panose="020B0603020202020204" pitchFamily="34" charset="0"/>
            </a:endParaRPr>
          </a:p>
          <a:p>
            <a:pPr marL="50800" rtl="0">
              <a:spcBef>
                <a:spcPts val="1000"/>
              </a:spcBef>
              <a:spcAft>
                <a:spcPts val="0"/>
              </a:spcAft>
            </a:pPr>
            <a:r>
              <a:rPr lang="de-DE" sz="1200" b="0" i="0" u="none" strike="noStrike" dirty="0">
                <a:solidFill>
                  <a:srgbClr val="000000"/>
                </a:solidFill>
                <a:effectLst/>
                <a:latin typeface="Trebuchet MS" panose="020B0603020202020204" pitchFamily="34" charset="0"/>
              </a:rPr>
              <a:t>Tel: +49 30 762392300</a:t>
            </a:r>
            <a:endParaRPr lang="de-DE" sz="1200" dirty="0">
              <a:effectLst/>
              <a:latin typeface="Trebuchet MS" panose="020B0603020202020204" pitchFamily="34" charset="0"/>
            </a:endParaRPr>
          </a:p>
          <a:p>
            <a:pPr marL="50800" rtl="0">
              <a:spcBef>
                <a:spcPts val="1000"/>
              </a:spcBef>
              <a:spcAft>
                <a:spcPts val="0"/>
              </a:spcAft>
            </a:pPr>
            <a:r>
              <a:rPr lang="de-DE" sz="1200" dirty="0" err="1">
                <a:latin typeface="Trebuchet MS" panose="020B0603020202020204" pitchFamily="34" charset="0"/>
              </a:rPr>
              <a:t>Henry.Tackenberg</a:t>
            </a:r>
            <a:r>
              <a:rPr lang="de-DE" sz="1200" b="0" i="0" u="none" strike="noStrike" dirty="0" err="1">
                <a:solidFill>
                  <a:srgbClr val="000000"/>
                </a:solidFill>
                <a:effectLst/>
                <a:latin typeface="Trebuchet MS" panose="020B0603020202020204" pitchFamily="34" charset="0"/>
              </a:rPr>
              <a:t>@ibbf.berlin</a:t>
            </a:r>
            <a:endParaRPr lang="de-DE" sz="1200" dirty="0">
              <a:effectLst/>
              <a:latin typeface="Trebuchet MS" panose="020B0603020202020204" pitchFamily="34" charset="0"/>
            </a:endParaRPr>
          </a:p>
        </p:txBody>
      </p:sp>
      <p:sp>
        <p:nvSpPr>
          <p:cNvPr id="9" name="Textfeld 8">
            <a:extLst>
              <a:ext uri="{FF2B5EF4-FFF2-40B4-BE49-F238E27FC236}">
                <a16:creationId xmlns:a16="http://schemas.microsoft.com/office/drawing/2014/main" xmlns="" id="{E14C2C2A-872C-8BB4-A5D7-A357B2987BC1}"/>
              </a:ext>
            </a:extLst>
          </p:cNvPr>
          <p:cNvSpPr txBox="1"/>
          <p:nvPr/>
        </p:nvSpPr>
        <p:spPr>
          <a:xfrm>
            <a:off x="3044456" y="3280428"/>
            <a:ext cx="6103088" cy="307777"/>
          </a:xfrm>
          <a:prstGeom prst="rect">
            <a:avLst/>
          </a:prstGeom>
          <a:noFill/>
        </p:spPr>
        <p:txBody>
          <a:bodyPr wrap="square">
            <a:spAutoFit/>
          </a:bodyPr>
          <a:lstStyle/>
          <a:p>
            <a:r>
              <a:rPr lang="de-DE" dirty="0"/>
              <a:t> </a:t>
            </a:r>
          </a:p>
        </p:txBody>
      </p:sp>
      <p:sp>
        <p:nvSpPr>
          <p:cNvPr id="10" name="Google Shape;520;p47">
            <a:extLst>
              <a:ext uri="{FF2B5EF4-FFF2-40B4-BE49-F238E27FC236}">
                <a16:creationId xmlns:a16="http://schemas.microsoft.com/office/drawing/2014/main" xmlns="" id="{74BBA703-C274-034B-9742-5C36A0A2BDEC}"/>
              </a:ext>
            </a:extLst>
          </p:cNvPr>
          <p:cNvSpPr txBox="1">
            <a:spLocks/>
          </p:cNvSpPr>
          <p:nvPr/>
        </p:nvSpPr>
        <p:spPr>
          <a:xfrm>
            <a:off x="3350684" y="6254497"/>
            <a:ext cx="3834467" cy="55746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a:buClr>
                <a:srgbClr val="7F7F7F"/>
              </a:buClr>
              <a:buSzPts val="1800"/>
              <a:buFont typeface="Calibri"/>
              <a:buNone/>
              <a:defRPr sz="1200">
                <a:solidFill>
                  <a:schemeClr val="lt1"/>
                </a:solidFill>
                <a:latin typeface="Trebuchet MS" panose="020B0603020202020204" pitchFamily="34" charset="0"/>
              </a:defRPr>
            </a:lvl1pPr>
            <a:lvl2pPr>
              <a:buSzPts val="1800"/>
              <a:buFont typeface="Calibri"/>
              <a:buNone/>
            </a:lvl2pPr>
            <a:lvl3pPr>
              <a:buSzPts val="1800"/>
              <a:buFont typeface="Calibri"/>
              <a:buNone/>
            </a:lvl3pPr>
            <a:lvl4pPr>
              <a:buSzPts val="1800"/>
              <a:buFont typeface="Calibri"/>
              <a:buNone/>
            </a:lvl4pPr>
            <a:lvl5pPr>
              <a:buSzPts val="1800"/>
              <a:buFont typeface="Calibri"/>
              <a:buNone/>
            </a:lvl5pPr>
            <a:lvl6pPr>
              <a:buSzPts val="1800"/>
              <a:buFont typeface="Calibri"/>
              <a:buNone/>
            </a:lvl6pPr>
            <a:lvl7pPr>
              <a:buSzPts val="1800"/>
              <a:buFont typeface="Calibri"/>
              <a:buNone/>
            </a:lvl7pPr>
            <a:lvl8pPr>
              <a:buSzPts val="1800"/>
              <a:buFont typeface="Calibri"/>
              <a:buNone/>
            </a:lvl8pPr>
            <a:lvl9pPr>
              <a:buSzPts val="1800"/>
              <a:buFont typeface="Calibri"/>
              <a:buNone/>
            </a:lvl9pPr>
          </a:lstStyle>
          <a:p>
            <a:r>
              <a:rPr lang="de-DE" dirty="0"/>
              <a:t>Mechatroniker und Mechatronikerin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xmlns="" id="{D090CEC8-CEF6-41D2-BA7A-B080409CF5EB}"/>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888888"/>
              </a:buClr>
              <a:buSzPts val="1200"/>
              <a:buFont typeface="Arial"/>
              <a:buNone/>
              <a:tabLst/>
              <a:defRPr/>
            </a:pPr>
            <a:fld id="{00000000-1234-1234-1234-123412341234}" type="slidenum">
              <a:rPr kumimoji="0" lang="de-DE" sz="1200" b="0" i="0" u="none" strike="noStrike" kern="0" cap="none" spc="0" normalizeH="0" baseline="0" noProof="0" smtClean="0">
                <a:ln>
                  <a:noFill/>
                </a:ln>
                <a:solidFill>
                  <a:srgbClr val="FFFFFF"/>
                </a:solidFill>
                <a:effectLst/>
                <a:uLnTx/>
                <a:uFillTx/>
                <a:latin typeface="Trebuchet MS" panose="020B0603020202020204" pitchFamily="34" charset="0"/>
                <a:sym typeface="Calibri"/>
              </a:rPr>
              <a:pPr marL="0" marR="0" lvl="0" indent="0" algn="ctr" defTabSz="914400" rtl="0" eaLnBrk="1" fontAlgn="auto" latinLnBrk="0" hangingPunct="1">
                <a:lnSpc>
                  <a:spcPct val="100000"/>
                </a:lnSpc>
                <a:spcBef>
                  <a:spcPts val="0"/>
                </a:spcBef>
                <a:spcAft>
                  <a:spcPts val="0"/>
                </a:spcAft>
                <a:buClr>
                  <a:srgbClr val="888888"/>
                </a:buClr>
                <a:buSzPts val="1200"/>
                <a:buFont typeface="Arial"/>
                <a:buNone/>
                <a:tabLst/>
                <a:defRPr/>
              </a:pPr>
              <a:t>10</a:t>
            </a:fld>
            <a:endParaRPr kumimoji="0" lang="de-DE" sz="1200" b="0" i="0" u="none" strike="noStrike" kern="0" cap="none" spc="0" normalizeH="0" baseline="0" noProof="0" dirty="0">
              <a:ln>
                <a:noFill/>
              </a:ln>
              <a:solidFill>
                <a:srgbClr val="FFFFFF"/>
              </a:solidFill>
              <a:effectLst/>
              <a:uLnTx/>
              <a:uFillTx/>
              <a:latin typeface="Trebuchet MS" panose="020B0603020202020204" pitchFamily="34" charset="0"/>
              <a:sym typeface="Calibri"/>
            </a:endParaRPr>
          </a:p>
        </p:txBody>
      </p:sp>
      <p:sp>
        <p:nvSpPr>
          <p:cNvPr id="3" name="Titel 2">
            <a:extLst>
              <a:ext uri="{FF2B5EF4-FFF2-40B4-BE49-F238E27FC236}">
                <a16:creationId xmlns:a16="http://schemas.microsoft.com/office/drawing/2014/main" xmlns="" id="{53067762-B71E-4963-AF33-223028389C83}"/>
              </a:ext>
            </a:extLst>
          </p:cNvPr>
          <p:cNvSpPr>
            <a:spLocks noGrp="1"/>
          </p:cNvSpPr>
          <p:nvPr>
            <p:ph type="title"/>
          </p:nvPr>
        </p:nvSpPr>
        <p:spPr/>
        <p:txBody>
          <a:bodyPr>
            <a:normAutofit/>
          </a:bodyPr>
          <a:lstStyle/>
          <a:p>
            <a:r>
              <a:rPr lang="de-DE" dirty="0"/>
              <a:t>Mechatroniker und kritische Rohstoffe:</a:t>
            </a:r>
            <a:br>
              <a:rPr lang="de-DE" dirty="0"/>
            </a:br>
            <a:r>
              <a:rPr lang="de-DE" dirty="0">
                <a:solidFill>
                  <a:srgbClr val="000000"/>
                </a:solidFill>
                <a:latin typeface="Trebuchet MS" panose="020B0603020202020204" pitchFamily="34" charset="0"/>
              </a:rPr>
              <a:t>Wichtige Lieferländer </a:t>
            </a:r>
            <a:r>
              <a:rPr lang="de-DE" dirty="0">
                <a:solidFill>
                  <a:srgbClr val="000000"/>
                </a:solidFill>
                <a:latin typeface="Trebuchet MS" panose="020B0603020202020204" pitchFamily="34" charset="0"/>
                <a:sym typeface="Arial"/>
              </a:rPr>
              <a:t>für die Europäische Union</a:t>
            </a:r>
            <a:endParaRPr lang="de-DE" dirty="0"/>
          </a:p>
        </p:txBody>
      </p:sp>
      <p:sp>
        <p:nvSpPr>
          <p:cNvPr id="5" name="Textplatzhalter 4">
            <a:extLst>
              <a:ext uri="{FF2B5EF4-FFF2-40B4-BE49-F238E27FC236}">
                <a16:creationId xmlns:a16="http://schemas.microsoft.com/office/drawing/2014/main" xmlns="" id="{2DD060C4-6031-4F12-8E1C-DE31DE19500A}"/>
              </a:ext>
            </a:extLst>
          </p:cNvPr>
          <p:cNvSpPr>
            <a:spLocks noGrp="1"/>
          </p:cNvSpPr>
          <p:nvPr>
            <p:ph type="body" idx="2"/>
          </p:nvPr>
        </p:nvSpPr>
        <p:spPr/>
        <p:txBody>
          <a:bodyPr/>
          <a:lstStyle/>
          <a:p>
            <a:r>
              <a:rPr lang="de-DE" dirty="0"/>
              <a:t>Quelle: Europäische Kommission, 2020</a:t>
            </a:r>
          </a:p>
        </p:txBody>
      </p:sp>
      <p:pic>
        <p:nvPicPr>
          <p:cNvPr id="6" name="image5.png">
            <a:extLst>
              <a:ext uri="{FF2B5EF4-FFF2-40B4-BE49-F238E27FC236}">
                <a16:creationId xmlns:a16="http://schemas.microsoft.com/office/drawing/2014/main" xmlns="" id="{10AE1F39-3914-42EC-9855-88627147EB63}"/>
              </a:ext>
            </a:extLst>
          </p:cNvPr>
          <p:cNvPicPr/>
          <p:nvPr/>
        </p:nvPicPr>
        <p:blipFill rotWithShape="1">
          <a:blip r:embed="rId3"/>
          <a:srcRect l="3025" t="6534" r="612" b="8190"/>
          <a:stretch/>
        </p:blipFill>
        <p:spPr>
          <a:xfrm>
            <a:off x="12341" y="1438600"/>
            <a:ext cx="7986531" cy="3932055"/>
          </a:xfrm>
          <a:prstGeom prst="rect">
            <a:avLst/>
          </a:prstGeom>
          <a:ln/>
        </p:spPr>
      </p:pic>
      <p:sp>
        <p:nvSpPr>
          <p:cNvPr id="7" name="Google Shape;396;g167ea5cf659_0_125">
            <a:extLst>
              <a:ext uri="{FF2B5EF4-FFF2-40B4-BE49-F238E27FC236}">
                <a16:creationId xmlns:a16="http://schemas.microsoft.com/office/drawing/2014/main" xmlns="" id="{4679FAAC-FEB0-458D-85C2-182AE31522C1}"/>
              </a:ext>
            </a:extLst>
          </p:cNvPr>
          <p:cNvSpPr/>
          <p:nvPr/>
        </p:nvSpPr>
        <p:spPr>
          <a:xfrm>
            <a:off x="6967577" y="4561019"/>
            <a:ext cx="5130154" cy="136636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36000" rIns="0" bIns="36000" anchor="ctr" anchorCtr="0">
            <a:noAutofit/>
          </a:bodyPr>
          <a:lstStyle/>
          <a:p>
            <a:pPr marR="0" lvl="0" algn="ctr" defTabSz="914400" rtl="0" eaLnBrk="1" fontAlgn="auto" latinLnBrk="0" hangingPunct="1">
              <a:lnSpc>
                <a:spcPct val="100000"/>
              </a:lnSpc>
              <a:spcBef>
                <a:spcPts val="0"/>
              </a:spcBef>
              <a:spcAft>
                <a:spcPts val="0"/>
              </a:spcAft>
              <a:buClr>
                <a:srgbClr val="000000"/>
              </a:buClr>
              <a:buSzPts val="2000"/>
              <a:tabLst/>
              <a:defRPr/>
            </a:pPr>
            <a:r>
              <a:rPr kumimoji="0" lang="de-DE" sz="2100" b="0" i="0" u="none" strike="noStrike" kern="0" cap="none" spc="0" normalizeH="0" baseline="0" noProof="0" dirty="0">
                <a:ln>
                  <a:noFill/>
                </a:ln>
                <a:solidFill>
                  <a:schemeClr val="tx1"/>
                </a:solidFill>
                <a:effectLst/>
                <a:uLnTx/>
                <a:uFillTx/>
                <a:latin typeface="Trebuchet MS" panose="020B0603020202020204" pitchFamily="34" charset="0"/>
                <a:sym typeface="Arial"/>
              </a:rPr>
              <a:t>Welche Rohstoffe, die Ihr Betrieb bezieht, sind als „kritisch“ einzustufen? </a:t>
            </a:r>
          </a:p>
          <a:p>
            <a:pPr marR="0" lvl="0" algn="ctr" defTabSz="914400" rtl="0" eaLnBrk="1" fontAlgn="auto" latinLnBrk="0" hangingPunct="1">
              <a:lnSpc>
                <a:spcPct val="100000"/>
              </a:lnSpc>
              <a:spcBef>
                <a:spcPts val="0"/>
              </a:spcBef>
              <a:spcAft>
                <a:spcPts val="0"/>
              </a:spcAft>
              <a:buClr>
                <a:srgbClr val="000000"/>
              </a:buClr>
              <a:buSzPts val="2000"/>
              <a:tabLst/>
              <a:defRPr/>
            </a:pPr>
            <a:r>
              <a:rPr kumimoji="0" lang="de-DE" sz="2100" b="0" i="0" u="none" strike="noStrike" kern="0" cap="none" spc="0" normalizeH="0" baseline="0" noProof="0" dirty="0">
                <a:ln>
                  <a:noFill/>
                </a:ln>
                <a:solidFill>
                  <a:schemeClr val="tx1"/>
                </a:solidFill>
                <a:effectLst/>
                <a:uLnTx/>
                <a:uFillTx/>
                <a:latin typeface="Trebuchet MS" panose="020B0603020202020204" pitchFamily="34" charset="0"/>
                <a:sym typeface="Arial"/>
              </a:rPr>
              <a:t>Aus welchen Gründen sind sie „kritisch“?</a:t>
            </a:r>
          </a:p>
          <a:p>
            <a:pPr marR="0" lvl="0" algn="ctr" defTabSz="914400" rtl="0" eaLnBrk="1" fontAlgn="auto" latinLnBrk="0" hangingPunct="1">
              <a:lnSpc>
                <a:spcPct val="100000"/>
              </a:lnSpc>
              <a:spcBef>
                <a:spcPts val="0"/>
              </a:spcBef>
              <a:spcAft>
                <a:spcPts val="0"/>
              </a:spcAft>
              <a:buClr>
                <a:srgbClr val="000000"/>
              </a:buClr>
              <a:buSzPts val="2000"/>
              <a:tabLst/>
              <a:defRPr/>
            </a:pPr>
            <a:r>
              <a:rPr kumimoji="0" lang="de-DE" sz="2100" b="0" i="0" u="none" strike="noStrike" kern="0" cap="none" spc="0" normalizeH="0" baseline="0" noProof="0" dirty="0">
                <a:ln>
                  <a:noFill/>
                </a:ln>
                <a:solidFill>
                  <a:schemeClr val="tx1"/>
                </a:solidFill>
                <a:effectLst/>
                <a:uLnTx/>
                <a:uFillTx/>
                <a:latin typeface="Trebuchet MS" panose="020B0603020202020204" pitchFamily="34" charset="0"/>
                <a:sym typeface="Arial"/>
              </a:rPr>
              <a:t>Sind Alternativen existent/entwickelbar?</a:t>
            </a:r>
            <a:endParaRPr kumimoji="0" sz="2100" b="0" i="0" u="none" strike="noStrike" kern="0" cap="none" spc="0" normalizeH="0" baseline="0" noProof="0" dirty="0">
              <a:ln>
                <a:noFill/>
              </a:ln>
              <a:solidFill>
                <a:schemeClr val="tx1"/>
              </a:solidFill>
              <a:effectLst/>
              <a:uLnTx/>
              <a:uFillTx/>
              <a:latin typeface="Trebuchet MS" panose="020B0603020202020204" pitchFamily="34" charset="0"/>
              <a:sym typeface="Arial"/>
            </a:endParaRPr>
          </a:p>
        </p:txBody>
      </p:sp>
      <p:sp>
        <p:nvSpPr>
          <p:cNvPr id="9" name="Google Shape;542;p47">
            <a:extLst>
              <a:ext uri="{FF2B5EF4-FFF2-40B4-BE49-F238E27FC236}">
                <a16:creationId xmlns:a16="http://schemas.microsoft.com/office/drawing/2014/main" xmlns="" id="{3E0AECF7-3F12-BD43-8DA1-53036D25818A}"/>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IBBF - Henry </a:t>
            </a:r>
            <a:r>
              <a:rPr lang="de-DE" dirty="0" err="1"/>
              <a:t>Tackenberg</a:t>
            </a:r>
            <a:r>
              <a:rPr lang="de-DE" dirty="0"/>
              <a:t> / Projektagentur BBNE</a:t>
            </a:r>
            <a:endParaRPr dirty="0"/>
          </a:p>
        </p:txBody>
      </p:sp>
      <p:sp>
        <p:nvSpPr>
          <p:cNvPr id="11" name="Textfeld 10">
            <a:extLst>
              <a:ext uri="{FF2B5EF4-FFF2-40B4-BE49-F238E27FC236}">
                <a16:creationId xmlns:a16="http://schemas.microsoft.com/office/drawing/2014/main" xmlns="" id="{84A2CF80-70CF-BF15-15B5-368D8CD2304B}"/>
              </a:ext>
            </a:extLst>
          </p:cNvPr>
          <p:cNvSpPr txBox="1"/>
          <p:nvPr/>
        </p:nvSpPr>
        <p:spPr>
          <a:xfrm>
            <a:off x="7881977" y="1444116"/>
            <a:ext cx="4310024" cy="2354491"/>
          </a:xfrm>
          <a:prstGeom prst="rect">
            <a:avLst/>
          </a:prstGeom>
          <a:solidFill>
            <a:srgbClr val="FFD579"/>
          </a:solidFill>
        </p:spPr>
        <p:txBody>
          <a:bodyPr wrap="square" lIns="144000" rIns="0" rtlCol="0">
            <a:spAutoFit/>
          </a:bodyPr>
          <a:lstStyle/>
          <a:p>
            <a:r>
              <a:rPr lang="de-DE" sz="2100" b="1" dirty="0">
                <a:latin typeface="Trebuchet MS" panose="020B0603020202020204" pitchFamily="34" charset="0"/>
                <a:cs typeface="Calibri" panose="020F0502020204030204" pitchFamily="34" charset="0"/>
              </a:rPr>
              <a:t>Zielkonflikt: </a:t>
            </a:r>
            <a:r>
              <a:rPr lang="de-DE" sz="2100" dirty="0">
                <a:latin typeface="Trebuchet MS" panose="020B0603020202020204" pitchFamily="34" charset="0"/>
                <a:cs typeface="Calibri" panose="020F0502020204030204" pitchFamily="34" charset="0"/>
              </a:rPr>
              <a:t>Lieferketten sind global organisiert. Einzelne Materialien und Komponenten werden zum Teil nur in einem Land hergestellt. Spezialisierung hat Vorteile, schafft jedoch auch Abhängigkeiten von Anbietern. </a:t>
            </a:r>
            <a:endParaRPr lang="de-DE" dirty="0">
              <a:latin typeface="Calibri" panose="020F0502020204030204" pitchFamily="34" charset="0"/>
              <a:cs typeface="Calibri" panose="020F0502020204030204" pitchFamily="34" charset="0"/>
            </a:endParaRPr>
          </a:p>
        </p:txBody>
      </p:sp>
      <p:sp>
        <p:nvSpPr>
          <p:cNvPr id="13" name="Google Shape;520;p47">
            <a:extLst>
              <a:ext uri="{FF2B5EF4-FFF2-40B4-BE49-F238E27FC236}">
                <a16:creationId xmlns:a16="http://schemas.microsoft.com/office/drawing/2014/main" xmlns="" id="{F467D988-9A0A-8240-A826-5233F8618B65}"/>
              </a:ext>
            </a:extLst>
          </p:cNvPr>
          <p:cNvSpPr txBox="1">
            <a:spLocks/>
          </p:cNvSpPr>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rgbClr val="888888"/>
              </a:buClr>
              <a:buSzPts val="1200"/>
              <a:buFont typeface="Arial"/>
              <a:buNone/>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233363" indent="-233363"/>
            <a:r>
              <a:rPr lang="de-DE" dirty="0"/>
              <a:t>Mechatroniker und Mechatronikerin</a:t>
            </a:r>
          </a:p>
        </p:txBody>
      </p:sp>
      <p:sp>
        <p:nvSpPr>
          <p:cNvPr id="4" name="Textfeld 3">
            <a:extLst>
              <a:ext uri="{FF2B5EF4-FFF2-40B4-BE49-F238E27FC236}">
                <a16:creationId xmlns:a16="http://schemas.microsoft.com/office/drawing/2014/main" xmlns="" id="{5E358BBC-E033-5645-BC4C-2065F3F9F723}"/>
              </a:ext>
            </a:extLst>
          </p:cNvPr>
          <p:cNvSpPr txBox="1"/>
          <p:nvPr/>
        </p:nvSpPr>
        <p:spPr>
          <a:xfrm>
            <a:off x="3249484" y="5138777"/>
            <a:ext cx="2565126" cy="307777"/>
          </a:xfrm>
          <a:prstGeom prst="rect">
            <a:avLst/>
          </a:prstGeom>
          <a:noFill/>
        </p:spPr>
        <p:txBody>
          <a:bodyPr wrap="none" rtlCol="0">
            <a:spAutoFit/>
          </a:bodyPr>
          <a:lstStyle/>
          <a:p>
            <a:r>
              <a:rPr lang="de-DE" dirty="0"/>
              <a:t>* Anteil der </a:t>
            </a:r>
            <a:r>
              <a:rPr lang="de-DE" dirty="0" err="1"/>
              <a:t>Prodution</a:t>
            </a:r>
            <a:r>
              <a:rPr lang="de-DE" dirty="0"/>
              <a:t> weltweit</a:t>
            </a:r>
          </a:p>
        </p:txBody>
      </p:sp>
      <p:sp>
        <p:nvSpPr>
          <p:cNvPr id="14" name="Rechteck 13">
            <a:extLst>
              <a:ext uri="{FF2B5EF4-FFF2-40B4-BE49-F238E27FC236}">
                <a16:creationId xmlns:a16="http://schemas.microsoft.com/office/drawing/2014/main" xmlns="" id="{651335B3-DDE0-AE48-9DE6-B8885736C26F}"/>
              </a:ext>
            </a:extLst>
          </p:cNvPr>
          <p:cNvSpPr/>
          <p:nvPr/>
        </p:nvSpPr>
        <p:spPr>
          <a:xfrm>
            <a:off x="6121190" y="5098436"/>
            <a:ext cx="823716" cy="476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9236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28A4F6B9-7970-C150-CD02-67D474C763B3}"/>
              </a:ext>
            </a:extLst>
          </p:cNvPr>
          <p:cNvSpPr>
            <a:spLocks noGrp="1"/>
          </p:cNvSpPr>
          <p:nvPr>
            <p:ph type="title"/>
          </p:nvPr>
        </p:nvSpPr>
        <p:spPr>
          <a:xfrm>
            <a:off x="359999" y="180000"/>
            <a:ext cx="9137291" cy="1080000"/>
          </a:xfrm>
        </p:spPr>
        <p:txBody>
          <a:bodyPr/>
          <a:lstStyle/>
          <a:p>
            <a:r>
              <a:rPr lang="de-DE" dirty="0">
                <a:latin typeface="Calibri" panose="020F0502020204030204" pitchFamily="34" charset="0"/>
                <a:cs typeface="Calibri" panose="020F0502020204030204" pitchFamily="34" charset="0"/>
              </a:rPr>
              <a:t>Mechatroniker und Kreislaufwirtschaft :</a:t>
            </a:r>
            <a:br>
              <a:rPr lang="de-DE" dirty="0">
                <a:latin typeface="Calibri" panose="020F0502020204030204" pitchFamily="34" charset="0"/>
                <a:cs typeface="Calibri" panose="020F0502020204030204" pitchFamily="34" charset="0"/>
              </a:rPr>
            </a:br>
            <a:r>
              <a:rPr lang="de-DE" dirty="0">
                <a:solidFill>
                  <a:srgbClr val="000000"/>
                </a:solidFill>
                <a:latin typeface="Trebuchet MS" panose="020B0603020202020204" pitchFamily="34" charset="0"/>
                <a:sym typeface="Arial"/>
              </a:rPr>
              <a:t>Kreislaufsystem in der Circular Economy</a:t>
            </a:r>
            <a:endParaRPr lang="de-DE" dirty="0">
              <a:latin typeface="Calibri" panose="020F0502020204030204" pitchFamily="34" charset="0"/>
              <a:cs typeface="Calibri" panose="020F0502020204030204" pitchFamily="34" charset="0"/>
            </a:endParaRPr>
          </a:p>
        </p:txBody>
      </p:sp>
      <p:sp>
        <p:nvSpPr>
          <p:cNvPr id="4" name="Textplatzhalter 3">
            <a:extLst>
              <a:ext uri="{FF2B5EF4-FFF2-40B4-BE49-F238E27FC236}">
                <a16:creationId xmlns:a16="http://schemas.microsoft.com/office/drawing/2014/main" xmlns="" id="{59AE7855-074A-E12F-E3AC-24DCB5E58216}"/>
              </a:ext>
            </a:extLst>
          </p:cNvPr>
          <p:cNvSpPr>
            <a:spLocks noGrp="1"/>
          </p:cNvSpPr>
          <p:nvPr>
            <p:ph type="body" idx="1"/>
          </p:nvPr>
        </p:nvSpPr>
        <p:spPr>
          <a:xfrm>
            <a:off x="7824071" y="6254497"/>
            <a:ext cx="3834467" cy="557468"/>
          </a:xfrm>
        </p:spPr>
        <p:txBody>
          <a:bodyPr>
            <a:normAutofit/>
          </a:bodyPr>
          <a:lstStyle/>
          <a:p>
            <a:pPr algn="ctr"/>
            <a:r>
              <a:rPr lang="de-DE" sz="1400" dirty="0">
                <a:latin typeface="Calibri" panose="020F0502020204030204" pitchFamily="34" charset="0"/>
                <a:cs typeface="Calibri" panose="020F0502020204030204" pitchFamily="34" charset="0"/>
              </a:rPr>
              <a:t>Quelle: Ellen Mac Arthur </a:t>
            </a:r>
            <a:r>
              <a:rPr lang="de-DE" sz="1400" dirty="0" err="1">
                <a:latin typeface="Calibri" panose="020F0502020204030204" pitchFamily="34" charset="0"/>
                <a:cs typeface="Calibri" panose="020F0502020204030204" pitchFamily="34" charset="0"/>
              </a:rPr>
              <a:t>Foundation</a:t>
            </a:r>
            <a:r>
              <a:rPr lang="de-DE" sz="1400" dirty="0">
                <a:latin typeface="Calibri" panose="020F0502020204030204" pitchFamily="34" charset="0"/>
                <a:cs typeface="Calibri" panose="020F0502020204030204" pitchFamily="34" charset="0"/>
              </a:rPr>
              <a:t> 2013 </a:t>
            </a:r>
          </a:p>
        </p:txBody>
      </p:sp>
      <p:sp>
        <p:nvSpPr>
          <p:cNvPr id="5" name="Google Shape;518;p47">
            <a:extLst>
              <a:ext uri="{FF2B5EF4-FFF2-40B4-BE49-F238E27FC236}">
                <a16:creationId xmlns:a16="http://schemas.microsoft.com/office/drawing/2014/main" xmlns="" id="{29BE6967-2969-83C7-1670-8764ADAA41C0}"/>
              </a:ext>
            </a:extLst>
          </p:cNvPr>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dirty="0">
                <a:latin typeface="Trebuchet MS" panose="020B0603020202020204" pitchFamily="34" charset="0"/>
              </a:rPr>
              <a:t>11</a:t>
            </a:r>
            <a:endParaRPr sz="1200" dirty="0">
              <a:latin typeface="Trebuchet MS" panose="020B0603020202020204" pitchFamily="34" charset="0"/>
            </a:endParaRPr>
          </a:p>
        </p:txBody>
      </p:sp>
      <p:sp>
        <p:nvSpPr>
          <p:cNvPr id="14" name="Google Shape;542;p47">
            <a:extLst>
              <a:ext uri="{FF2B5EF4-FFF2-40B4-BE49-F238E27FC236}">
                <a16:creationId xmlns:a16="http://schemas.microsoft.com/office/drawing/2014/main" xmlns="" id="{8E951402-AA66-CF8B-E599-AAE179C7B512}"/>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IBBF - Henry </a:t>
            </a:r>
            <a:r>
              <a:rPr lang="de-DE" dirty="0" err="1"/>
              <a:t>Tackenberg</a:t>
            </a:r>
            <a:r>
              <a:rPr lang="de-DE" dirty="0"/>
              <a:t> / Projektagentur BBNE</a:t>
            </a:r>
            <a:endParaRPr dirty="0"/>
          </a:p>
        </p:txBody>
      </p:sp>
      <p:sp>
        <p:nvSpPr>
          <p:cNvPr id="12" name="Google Shape;396;g167ea5cf659_0_125">
            <a:extLst>
              <a:ext uri="{FF2B5EF4-FFF2-40B4-BE49-F238E27FC236}">
                <a16:creationId xmlns:a16="http://schemas.microsoft.com/office/drawing/2014/main" xmlns="" id="{04D00E38-C014-2B2E-9979-55041BBDB8B0}"/>
              </a:ext>
            </a:extLst>
          </p:cNvPr>
          <p:cNvSpPr/>
          <p:nvPr/>
        </p:nvSpPr>
        <p:spPr>
          <a:xfrm>
            <a:off x="8344734" y="3766794"/>
            <a:ext cx="3727048" cy="231852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45700" rIns="0" bIns="45700" anchor="ctr" anchorCtr="0">
            <a:noAutofit/>
          </a:bodyPr>
          <a:lstStyle/>
          <a:p>
            <a:pPr lvl="0" algn="ctr">
              <a:buSzPts val="2000"/>
            </a:pPr>
            <a:r>
              <a:rPr kumimoji="0" lang="de-DE" sz="2100" b="0" i="0" u="none" strike="noStrike" kern="0" cap="none" spc="0" normalizeH="0" baseline="0" noProof="0" dirty="0">
                <a:ln>
                  <a:noFill/>
                </a:ln>
                <a:solidFill>
                  <a:schemeClr val="tx1"/>
                </a:solidFill>
                <a:effectLst/>
                <a:uLnTx/>
                <a:uFillTx/>
                <a:latin typeface="Trebuchet MS" panose="020B0603020202020204" pitchFamily="34" charset="0"/>
                <a:sym typeface="Arial"/>
              </a:rPr>
              <a:t>Welche Werkstoffe oder Bauteile, die in Ihrem Betrieb hergestellt/genutzt werden, könnten zirkulär verwendet werden?  Welche Voraussetzungen müssten dafür geschaffen werden?</a:t>
            </a:r>
            <a:endParaRPr kumimoji="0" sz="2100" b="0" i="0" u="none" strike="noStrike" kern="0" cap="none" spc="0" normalizeH="0" baseline="0" noProof="0" dirty="0">
              <a:ln>
                <a:noFill/>
              </a:ln>
              <a:solidFill>
                <a:schemeClr val="tx1"/>
              </a:solidFill>
              <a:effectLst/>
              <a:uLnTx/>
              <a:uFillTx/>
              <a:latin typeface="Trebuchet MS" panose="020B0603020202020204" pitchFamily="34" charset="0"/>
              <a:sym typeface="Arial"/>
            </a:endParaRPr>
          </a:p>
        </p:txBody>
      </p:sp>
      <p:sp>
        <p:nvSpPr>
          <p:cNvPr id="19" name="Rechteck 18">
            <a:extLst>
              <a:ext uri="{FF2B5EF4-FFF2-40B4-BE49-F238E27FC236}">
                <a16:creationId xmlns:a16="http://schemas.microsoft.com/office/drawing/2014/main" xmlns="" id="{3023B98F-2344-7AA8-AFEA-586C77985D63}"/>
              </a:ext>
            </a:extLst>
          </p:cNvPr>
          <p:cNvSpPr/>
          <p:nvPr/>
        </p:nvSpPr>
        <p:spPr>
          <a:xfrm>
            <a:off x="8396729" y="1374576"/>
            <a:ext cx="3795271" cy="2334861"/>
          </a:xfrm>
          <a:prstGeom prst="rect">
            <a:avLst/>
          </a:prstGeom>
        </p:spPr>
        <p:txBody>
          <a:bodyPr wrap="square" lIns="0" tIns="36000" rIns="0" bIns="36000">
            <a:spAutoFit/>
          </a:bodyPr>
          <a:lstStyle/>
          <a:p>
            <a:r>
              <a:rPr lang="de-DE" sz="2100" b="1" dirty="0">
                <a:latin typeface="Trebuchet MS" panose="020B0603020202020204" pitchFamily="34" charset="0"/>
                <a:cs typeface="Calibri" panose="020F0502020204030204" pitchFamily="34" charset="0"/>
              </a:rPr>
              <a:t>Zielkonflikt: </a:t>
            </a:r>
            <a:r>
              <a:rPr lang="de-DE" sz="2100" dirty="0">
                <a:latin typeface="Trebuchet MS" panose="020B0603020202020204" pitchFamily="34" charset="0"/>
                <a:cs typeface="Calibri" panose="020F0502020204030204" pitchFamily="34" charset="0"/>
              </a:rPr>
              <a:t>Produkte können so designt werden, dass sie reparierbar, recycelbar und weiter nutzbar sind, mit vielen Vorteilen. Die Umstellungen in den Wertschöpfungsketten sind jedoch aufwendig/tiefgreifend.</a:t>
            </a:r>
          </a:p>
        </p:txBody>
      </p:sp>
      <p:pic>
        <p:nvPicPr>
          <p:cNvPr id="22" name="Grafik 21">
            <a:extLst>
              <a:ext uri="{FF2B5EF4-FFF2-40B4-BE49-F238E27FC236}">
                <a16:creationId xmlns:a16="http://schemas.microsoft.com/office/drawing/2014/main" xmlns="" id="{639323D8-0427-06B0-FD96-A88D37FDA60F}"/>
              </a:ext>
            </a:extLst>
          </p:cNvPr>
          <p:cNvPicPr>
            <a:picLocks noChangeAspect="1"/>
          </p:cNvPicPr>
          <p:nvPr/>
        </p:nvPicPr>
        <p:blipFill rotWithShape="1">
          <a:blip r:embed="rId3"/>
          <a:srcRect l="17469" t="28185" r="17405" b="11144"/>
          <a:stretch/>
        </p:blipFill>
        <p:spPr>
          <a:xfrm>
            <a:off x="154329" y="1348606"/>
            <a:ext cx="8088071" cy="4238255"/>
          </a:xfrm>
          <a:prstGeom prst="rect">
            <a:avLst/>
          </a:prstGeom>
        </p:spPr>
      </p:pic>
      <p:sp>
        <p:nvSpPr>
          <p:cNvPr id="11" name="Google Shape;520;p47">
            <a:extLst>
              <a:ext uri="{FF2B5EF4-FFF2-40B4-BE49-F238E27FC236}">
                <a16:creationId xmlns:a16="http://schemas.microsoft.com/office/drawing/2014/main" xmlns="" id="{65B4A909-4F0E-3E40-8D93-D618C9C3B5DC}"/>
              </a:ext>
            </a:extLst>
          </p:cNvPr>
          <p:cNvSpPr txBox="1">
            <a:spLocks/>
          </p:cNvSpPr>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rgbClr val="888888"/>
              </a:buClr>
              <a:buSzPts val="1200"/>
              <a:buFont typeface="Arial"/>
              <a:buNone/>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233363" indent="-233363"/>
            <a:r>
              <a:rPr lang="de-DE" dirty="0"/>
              <a:t>Mechatroniker und Mechatronikerin</a:t>
            </a:r>
          </a:p>
        </p:txBody>
      </p:sp>
    </p:spTree>
    <p:extLst>
      <p:ext uri="{BB962C8B-B14F-4D97-AF65-F5344CB8AC3E}">
        <p14:creationId xmlns:p14="http://schemas.microsoft.com/office/powerpoint/2010/main" val="14936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41f1a7caba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sz="1200">
                <a:latin typeface="Trebuchet MS" panose="020B0603020202020204" pitchFamily="34" charset="0"/>
              </a:rPr>
              <a:t>12</a:t>
            </a:fld>
            <a:endParaRPr sz="1200" dirty="0">
              <a:latin typeface="Trebuchet MS" panose="020B0603020202020204" pitchFamily="34" charset="0"/>
            </a:endParaRPr>
          </a:p>
        </p:txBody>
      </p:sp>
      <p:sp>
        <p:nvSpPr>
          <p:cNvPr id="242" name="Google Shape;242;g141f1a7caba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latin typeface="Trebuchet MS" panose="020B0603020202020204" pitchFamily="34" charset="0"/>
                <a:cs typeface="Calibri" panose="020F0502020204030204" pitchFamily="34" charset="0"/>
              </a:rPr>
              <a:t>Mechatroniker und Nachhaltigkeitssiegel</a:t>
            </a:r>
            <a:endParaRPr dirty="0">
              <a:latin typeface="Trebuchet MS" panose="020B0603020202020204" pitchFamily="34" charset="0"/>
              <a:cs typeface="Calibri" panose="020F0502020204030204" pitchFamily="34" charset="0"/>
            </a:endParaRPr>
          </a:p>
        </p:txBody>
      </p:sp>
      <p:sp>
        <p:nvSpPr>
          <p:cNvPr id="263" name="Google Shape;263;g141f1a7caba_0_31"/>
          <p:cNvSpPr txBox="1">
            <a:spLocks noGrp="1"/>
          </p:cNvSpPr>
          <p:nvPr>
            <p:ph type="ftr" idx="11"/>
          </p:nvPr>
        </p:nvSpPr>
        <p:spPr>
          <a:xfrm>
            <a:off x="8530542" y="6258585"/>
            <a:ext cx="337045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Quelle: eigene Darstellung nach BUND</a:t>
            </a:r>
            <a:endParaRPr dirty="0"/>
          </a:p>
        </p:txBody>
      </p:sp>
      <p:sp>
        <p:nvSpPr>
          <p:cNvPr id="2" name="Google Shape;127;p1">
            <a:extLst>
              <a:ext uri="{FF2B5EF4-FFF2-40B4-BE49-F238E27FC236}">
                <a16:creationId xmlns:a16="http://schemas.microsoft.com/office/drawing/2014/main" xmlns="" id="{30F7CAC8-EE98-620A-383D-EA27E033744B}"/>
              </a:ext>
            </a:extLst>
          </p:cNvPr>
          <p:cNvSpPr/>
          <p:nvPr/>
        </p:nvSpPr>
        <p:spPr>
          <a:xfrm>
            <a:off x="6719802" y="2582121"/>
            <a:ext cx="5472198" cy="205101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R="0" lvl="0" algn="ctr" rtl="0">
              <a:lnSpc>
                <a:spcPct val="100000"/>
              </a:lnSpc>
              <a:spcBef>
                <a:spcPts val="0"/>
              </a:spcBef>
              <a:spcAft>
                <a:spcPts val="0"/>
              </a:spcAft>
              <a:buClr>
                <a:srgbClr val="000000"/>
              </a:buClr>
              <a:buSzPct val="100000"/>
            </a:pPr>
            <a:r>
              <a:rPr lang="de-DE" sz="2100" dirty="0">
                <a:solidFill>
                  <a:schemeClr val="tx1"/>
                </a:solidFill>
                <a:latin typeface="Trebuchet MS" panose="020B0603020202020204" pitchFamily="34" charset="0"/>
                <a:cs typeface="Calibri" panose="020F0502020204030204" pitchFamily="34" charset="0"/>
              </a:rPr>
              <a:t>Wie bewerten Sie diese Siegel?</a:t>
            </a:r>
          </a:p>
          <a:p>
            <a:pPr marR="0" lvl="0" algn="ctr" rtl="0">
              <a:lnSpc>
                <a:spcPct val="100000"/>
              </a:lnSpc>
              <a:spcBef>
                <a:spcPts val="0"/>
              </a:spcBef>
              <a:spcAft>
                <a:spcPts val="0"/>
              </a:spcAft>
              <a:buClr>
                <a:srgbClr val="000000"/>
              </a:buClr>
              <a:buSzPct val="100000"/>
            </a:pPr>
            <a:r>
              <a:rPr lang="de-DE" sz="2100" dirty="0">
                <a:solidFill>
                  <a:schemeClr val="tx1"/>
                </a:solidFill>
                <a:latin typeface="Trebuchet MS" panose="020B0603020202020204" pitchFamily="34" charset="0"/>
                <a:cs typeface="Calibri" panose="020F0502020204030204" pitchFamily="34" charset="0"/>
              </a:rPr>
              <a:t>Wie zeigen die Siegel, dass Unternehmen  Nachhaltigkeitsansätze verfolgen können?</a:t>
            </a:r>
          </a:p>
          <a:p>
            <a:pPr marR="0" lvl="0" algn="ctr" rtl="0">
              <a:lnSpc>
                <a:spcPct val="100000"/>
              </a:lnSpc>
              <a:spcBef>
                <a:spcPts val="0"/>
              </a:spcBef>
              <a:spcAft>
                <a:spcPts val="0"/>
              </a:spcAft>
              <a:buClr>
                <a:srgbClr val="000000"/>
              </a:buClr>
              <a:buSzPct val="100000"/>
            </a:pPr>
            <a:r>
              <a:rPr lang="de-DE" sz="2100" dirty="0">
                <a:solidFill>
                  <a:schemeClr val="tx1"/>
                </a:solidFill>
                <a:latin typeface="Trebuchet MS" panose="020B0603020202020204" pitchFamily="34" charset="0"/>
                <a:cs typeface="Calibri" panose="020F0502020204030204" pitchFamily="34" charset="0"/>
              </a:rPr>
              <a:t>Welche Siegel spiegeln bei Ihnen im Unternehmen ein Rolle bei der Beschaffung von Rohstoffen und Materialien?</a:t>
            </a:r>
          </a:p>
        </p:txBody>
      </p:sp>
      <p:pic>
        <p:nvPicPr>
          <p:cNvPr id="3" name="Grafik 2">
            <a:extLst>
              <a:ext uri="{FF2B5EF4-FFF2-40B4-BE49-F238E27FC236}">
                <a16:creationId xmlns:a16="http://schemas.microsoft.com/office/drawing/2014/main" xmlns="" id="{15000FA6-DCA2-493C-B6CD-B94BAA6444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606" y="1376306"/>
            <a:ext cx="3076460" cy="1029355"/>
          </a:xfrm>
          <a:prstGeom prst="rect">
            <a:avLst/>
          </a:prstGeom>
        </p:spPr>
      </p:pic>
      <p:sp>
        <p:nvSpPr>
          <p:cNvPr id="4" name="Textfeld 3">
            <a:extLst>
              <a:ext uri="{FF2B5EF4-FFF2-40B4-BE49-F238E27FC236}">
                <a16:creationId xmlns:a16="http://schemas.microsoft.com/office/drawing/2014/main" xmlns="" id="{9C12ABED-0229-BABD-A908-DD0C0D88D89F}"/>
              </a:ext>
            </a:extLst>
          </p:cNvPr>
          <p:cNvSpPr txBox="1"/>
          <p:nvPr/>
        </p:nvSpPr>
        <p:spPr>
          <a:xfrm>
            <a:off x="1288656" y="1409393"/>
            <a:ext cx="10903344" cy="1061829"/>
          </a:xfrm>
          <a:prstGeom prst="rect">
            <a:avLst/>
          </a:prstGeom>
          <a:solidFill>
            <a:schemeClr val="bg1"/>
          </a:solidFill>
        </p:spPr>
        <p:txBody>
          <a:bodyPr wrap="square" rtlCol="0">
            <a:spAutoFit/>
          </a:bodyPr>
          <a:lstStyle/>
          <a:p>
            <a:r>
              <a:rPr lang="de-DE" sz="2100" dirty="0">
                <a:latin typeface="Trebuchet MS" panose="020B0603020202020204" pitchFamily="34" charset="0"/>
                <a:cs typeface="Calibri" panose="020F0502020204030204" pitchFamily="34" charset="0"/>
              </a:rPr>
              <a:t>Umweltzeichen, u.a. genutzt für biologisch abbaubare Schmierstoffe und Hydraulikflüssigkeiten. Anwender wählen z. B. Produkte aus nachwachsenden Rohstoffen, die sich durch eine gute biologische Abbaubarkeit auszeichnen</a:t>
            </a:r>
            <a:r>
              <a:rPr lang="de-DE" dirty="0">
                <a:latin typeface="Calibri" panose="020F0502020204030204" pitchFamily="34" charset="0"/>
                <a:cs typeface="Calibri" panose="020F0502020204030204" pitchFamily="34" charset="0"/>
              </a:rPr>
              <a:t>.</a:t>
            </a:r>
          </a:p>
        </p:txBody>
      </p:sp>
      <p:pic>
        <p:nvPicPr>
          <p:cNvPr id="5" name="Grafik 4">
            <a:extLst>
              <a:ext uri="{FF2B5EF4-FFF2-40B4-BE49-F238E27FC236}">
                <a16:creationId xmlns:a16="http://schemas.microsoft.com/office/drawing/2014/main" xmlns="" id="{8BC84760-D9A8-46AB-B727-C5921F98727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5951" y="4535916"/>
            <a:ext cx="964897" cy="94577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xmlns="" id="{E7604C2B-6C1C-F3D9-9C8C-1187F174F4DB}"/>
              </a:ext>
            </a:extLst>
          </p:cNvPr>
          <p:cNvSpPr txBox="1"/>
          <p:nvPr/>
        </p:nvSpPr>
        <p:spPr>
          <a:xfrm>
            <a:off x="1190848" y="4730348"/>
            <a:ext cx="8119075" cy="1384995"/>
          </a:xfrm>
          <a:prstGeom prst="rect">
            <a:avLst/>
          </a:prstGeom>
          <a:noFill/>
        </p:spPr>
        <p:txBody>
          <a:bodyPr wrap="square" rtlCol="0">
            <a:spAutoFit/>
          </a:bodyPr>
          <a:lstStyle/>
          <a:p>
            <a:r>
              <a:rPr lang="de-DE" sz="2100" dirty="0" err="1">
                <a:latin typeface="Trebuchet MS" panose="020B0603020202020204" pitchFamily="34" charset="0"/>
                <a:cs typeface="Calibri" panose="020F0502020204030204" pitchFamily="34" charset="0"/>
              </a:rPr>
              <a:t>Worldsteel</a:t>
            </a:r>
            <a:r>
              <a:rPr lang="de-DE" sz="2100" dirty="0">
                <a:latin typeface="Trebuchet MS" panose="020B0603020202020204" pitchFamily="34" charset="0"/>
                <a:cs typeface="Calibri" panose="020F0502020204030204" pitchFamily="34" charset="0"/>
              </a:rPr>
              <a:t> spielen bei der Schaffung einer wirklich nachhaltigen Stahlindustrie und Gesellschaft eine Vorreiterrolle. Unternehmen mit Engagement für Nachhaltigkeit und Kreislaufwirtschaft, werden als Steel </a:t>
            </a:r>
            <a:r>
              <a:rPr lang="de-DE" sz="2100" dirty="0" err="1">
                <a:latin typeface="Trebuchet MS" panose="020B0603020202020204" pitchFamily="34" charset="0"/>
                <a:cs typeface="Calibri" panose="020F0502020204030204" pitchFamily="34" charset="0"/>
              </a:rPr>
              <a:t>Sustainability</a:t>
            </a:r>
            <a:r>
              <a:rPr lang="de-DE" sz="2100" dirty="0">
                <a:latin typeface="Trebuchet MS" panose="020B0603020202020204" pitchFamily="34" charset="0"/>
                <a:cs typeface="Calibri" panose="020F0502020204030204" pitchFamily="34" charset="0"/>
              </a:rPr>
              <a:t> Champions ausgezeichnet.</a:t>
            </a:r>
          </a:p>
        </p:txBody>
      </p:sp>
      <p:pic>
        <p:nvPicPr>
          <p:cNvPr id="7" name="Grafik 6">
            <a:extLst>
              <a:ext uri="{FF2B5EF4-FFF2-40B4-BE49-F238E27FC236}">
                <a16:creationId xmlns:a16="http://schemas.microsoft.com/office/drawing/2014/main" xmlns="" id="{48780BDD-16A8-47FF-8793-ABD31CBA9B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09" y="3429000"/>
            <a:ext cx="1242146" cy="1029355"/>
          </a:xfrm>
          <a:prstGeom prst="rect">
            <a:avLst/>
          </a:prstGeom>
        </p:spPr>
      </p:pic>
      <p:sp>
        <p:nvSpPr>
          <p:cNvPr id="9" name="Textfeld 8">
            <a:extLst>
              <a:ext uri="{FF2B5EF4-FFF2-40B4-BE49-F238E27FC236}">
                <a16:creationId xmlns:a16="http://schemas.microsoft.com/office/drawing/2014/main" xmlns="" id="{7238779A-28D7-EEEF-5348-DF08721FC387}"/>
              </a:ext>
            </a:extLst>
          </p:cNvPr>
          <p:cNvSpPr txBox="1"/>
          <p:nvPr/>
        </p:nvSpPr>
        <p:spPr>
          <a:xfrm>
            <a:off x="1207905" y="3700993"/>
            <a:ext cx="5320489" cy="1061829"/>
          </a:xfrm>
          <a:prstGeom prst="rect">
            <a:avLst/>
          </a:prstGeom>
          <a:noFill/>
        </p:spPr>
        <p:txBody>
          <a:bodyPr wrap="square">
            <a:spAutoFit/>
          </a:bodyPr>
          <a:lstStyle/>
          <a:p>
            <a:r>
              <a:rPr lang="de-DE" sz="2100" dirty="0">
                <a:latin typeface="Trebuchet MS" panose="020B0603020202020204" pitchFamily="34" charset="0"/>
                <a:cs typeface="Calibri" panose="020F0502020204030204" pitchFamily="34" charset="0"/>
              </a:rPr>
              <a:t>Energiemanagementsystems im Unternehmen analysieren und optimieren energierelevante Abläufe und Vorgänge. </a:t>
            </a:r>
          </a:p>
        </p:txBody>
      </p:sp>
      <p:sp>
        <p:nvSpPr>
          <p:cNvPr id="8" name="Google Shape;542;p47">
            <a:extLst>
              <a:ext uri="{FF2B5EF4-FFF2-40B4-BE49-F238E27FC236}">
                <a16:creationId xmlns:a16="http://schemas.microsoft.com/office/drawing/2014/main" xmlns="" id="{707D8C46-BB6F-8B65-E477-9EDE8B7CFC9C}"/>
              </a:ext>
            </a:extLst>
          </p:cNvPr>
          <p:cNvSpPr txBox="1">
            <a:spLocks/>
          </p:cNvSpPr>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2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r>
              <a:rPr lang="de-DE" dirty="0"/>
              <a:t>IBBF - Henry </a:t>
            </a:r>
            <a:r>
              <a:rPr lang="de-DE" dirty="0" err="1"/>
              <a:t>Tackenberg</a:t>
            </a:r>
            <a:r>
              <a:rPr lang="de-DE" dirty="0"/>
              <a:t> / Projektagentur BBNE</a:t>
            </a:r>
          </a:p>
        </p:txBody>
      </p:sp>
      <p:pic>
        <p:nvPicPr>
          <p:cNvPr id="12" name="Grafik 11">
            <a:extLst>
              <a:ext uri="{FF2B5EF4-FFF2-40B4-BE49-F238E27FC236}">
                <a16:creationId xmlns:a16="http://schemas.microsoft.com/office/drawing/2014/main" xmlns="" id="{CB347404-33AC-2A39-B594-877202D0F81F}"/>
              </a:ext>
            </a:extLst>
          </p:cNvPr>
          <p:cNvPicPr>
            <a:picLocks noChangeAspect="1"/>
          </p:cNvPicPr>
          <p:nvPr/>
        </p:nvPicPr>
        <p:blipFill rotWithShape="1">
          <a:blip r:embed="rId6"/>
          <a:srcRect l="8446" t="1" r="8375" b="-8229"/>
          <a:stretch/>
        </p:blipFill>
        <p:spPr>
          <a:xfrm>
            <a:off x="46509" y="2522138"/>
            <a:ext cx="1255921" cy="906862"/>
          </a:xfrm>
          <a:prstGeom prst="rect">
            <a:avLst/>
          </a:prstGeom>
        </p:spPr>
      </p:pic>
      <p:sp>
        <p:nvSpPr>
          <p:cNvPr id="13" name="Textfeld 12">
            <a:extLst>
              <a:ext uri="{FF2B5EF4-FFF2-40B4-BE49-F238E27FC236}">
                <a16:creationId xmlns:a16="http://schemas.microsoft.com/office/drawing/2014/main" xmlns="" id="{3990B169-2A44-6E58-2B66-4B135CD44BD1}"/>
              </a:ext>
            </a:extLst>
          </p:cNvPr>
          <p:cNvSpPr txBox="1"/>
          <p:nvPr/>
        </p:nvSpPr>
        <p:spPr>
          <a:xfrm>
            <a:off x="1302430" y="2591753"/>
            <a:ext cx="5472198" cy="1061829"/>
          </a:xfrm>
          <a:prstGeom prst="rect">
            <a:avLst/>
          </a:prstGeom>
          <a:noFill/>
        </p:spPr>
        <p:txBody>
          <a:bodyPr wrap="square">
            <a:spAutoFit/>
          </a:bodyPr>
          <a:lstStyle/>
          <a:p>
            <a:r>
              <a:rPr lang="de-DE" sz="2100" dirty="0">
                <a:latin typeface="Trebuchet MS" panose="020B0603020202020204" pitchFamily="34" charset="0"/>
                <a:cs typeface="Calibri" panose="020F0502020204030204" pitchFamily="34" charset="0"/>
              </a:rPr>
              <a:t>Produkte werden u.a. entsprechend ihrer Eignung für zirkuläres Wirtschaften zertifiziert. </a:t>
            </a:r>
          </a:p>
        </p:txBody>
      </p:sp>
      <p:sp>
        <p:nvSpPr>
          <p:cNvPr id="15" name="Google Shape;520;p47">
            <a:extLst>
              <a:ext uri="{FF2B5EF4-FFF2-40B4-BE49-F238E27FC236}">
                <a16:creationId xmlns:a16="http://schemas.microsoft.com/office/drawing/2014/main" xmlns="" id="{1A0EEA47-AB99-454E-BB29-969084562B21}"/>
              </a:ext>
            </a:extLst>
          </p:cNvPr>
          <p:cNvSpPr txBox="1">
            <a:spLocks/>
          </p:cNvSpPr>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rgbClr val="888888"/>
              </a:buClr>
              <a:buSzPts val="1200"/>
              <a:buFont typeface="Arial"/>
              <a:buNone/>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233363" indent="-233363"/>
            <a:r>
              <a:rPr lang="de-DE" dirty="0"/>
              <a:t>Mechatroniker und Mechatronikerin</a:t>
            </a:r>
          </a:p>
        </p:txBody>
      </p:sp>
      <p:pic>
        <p:nvPicPr>
          <p:cNvPr id="10" name="Bild 9"/>
          <p:cNvPicPr>
            <a:picLocks noChangeAspect="1"/>
          </p:cNvPicPr>
          <p:nvPr/>
        </p:nvPicPr>
        <p:blipFill>
          <a:blip r:embed="rId7"/>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lvl="0"/>
            <a:r>
              <a:rPr lang="de-DE" dirty="0">
                <a:solidFill>
                  <a:schemeClr val="tx1"/>
                </a:solidFill>
              </a:rPr>
              <a:t>Mechatroniker und nachhaltige Entwicklung:</a:t>
            </a:r>
            <a:br>
              <a:rPr lang="de-DE" dirty="0">
                <a:solidFill>
                  <a:schemeClr val="tx1"/>
                </a:solidFill>
              </a:rPr>
            </a:br>
            <a:r>
              <a:rPr lang="de-DE" dirty="0">
                <a:solidFill>
                  <a:schemeClr val="tx1"/>
                </a:solidFill>
              </a:rPr>
              <a:t>Der Status Quo der planetaren Grenzen</a:t>
            </a:r>
            <a:endParaRPr dirty="0">
              <a:solidFill>
                <a:schemeClr val="tx1"/>
              </a:solidFill>
            </a:endParaRPr>
          </a:p>
        </p:txBody>
      </p:sp>
      <p:sp>
        <p:nvSpPr>
          <p:cNvPr id="73" name="Google Shape;73;p1"/>
          <p:cNvSpPr txBox="1">
            <a:spLocks noGrp="1"/>
          </p:cNvSpPr>
          <p:nvPr>
            <p:ph type="body" idx="2"/>
          </p:nvPr>
        </p:nvSpPr>
        <p:spPr>
          <a:xfrm>
            <a:off x="7185151" y="6357730"/>
            <a:ext cx="4616400" cy="3510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Quelle: eigene Abbildung, basiert auf Persson et al. 2022</a:t>
            </a:r>
            <a:endParaRPr dirty="0"/>
          </a:p>
        </p:txBody>
      </p:sp>
      <p:sp>
        <p:nvSpPr>
          <p:cNvPr id="74" name="Google Shape;74;p1"/>
          <p:cNvSpPr/>
          <p:nvPr/>
        </p:nvSpPr>
        <p:spPr>
          <a:xfrm>
            <a:off x="7953451" y="4623375"/>
            <a:ext cx="3848100" cy="1361700"/>
          </a:xfrm>
          <a:prstGeom prst="roundRect">
            <a:avLst>
              <a:gd name="adj" fmla="val 16667"/>
            </a:avLst>
          </a:prstGeom>
          <a:solidFill>
            <a:srgbClr val="FFC000"/>
          </a:solidFill>
          <a:ln w="254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19050" marR="0" lvl="0" indent="0" algn="l" rtl="0">
              <a:lnSpc>
                <a:spcPct val="100000"/>
              </a:lnSpc>
              <a:spcBef>
                <a:spcPts val="0"/>
              </a:spcBef>
              <a:spcAft>
                <a:spcPts val="0"/>
              </a:spcAft>
              <a:buNone/>
            </a:pPr>
            <a:r>
              <a:rPr lang="de-DE" sz="2100" b="0" i="0" u="none" strike="noStrike" cap="none" dirty="0">
                <a:solidFill>
                  <a:schemeClr val="tx1"/>
                </a:solidFill>
                <a:latin typeface="Trebuchet MS"/>
                <a:ea typeface="Trebuchet MS"/>
                <a:cs typeface="Trebuchet MS"/>
                <a:sym typeface="Trebuchet MS"/>
              </a:rPr>
              <a:t>In welchen Bereichen dieser Darstellung trägt Ihr Betrieb auf welche Weise bei?</a:t>
            </a:r>
            <a:endParaRPr sz="2100" b="0" i="0" u="none" strike="noStrike" cap="none" dirty="0">
              <a:solidFill>
                <a:schemeClr val="tx1"/>
              </a:solidFill>
              <a:latin typeface="Trebuchet MS"/>
              <a:ea typeface="Trebuchet MS"/>
              <a:cs typeface="Trebuchet MS"/>
              <a:sym typeface="Trebuchet MS"/>
            </a:endParaRPr>
          </a:p>
        </p:txBody>
      </p:sp>
      <p:pic>
        <p:nvPicPr>
          <p:cNvPr id="77" name="Google Shape;77;p1"/>
          <p:cNvPicPr preferRelativeResize="0"/>
          <p:nvPr/>
        </p:nvPicPr>
        <p:blipFill>
          <a:blip r:embed="rId3">
            <a:alphaModFix/>
          </a:blip>
          <a:stretch>
            <a:fillRect/>
          </a:stretch>
        </p:blipFill>
        <p:spPr>
          <a:xfrm>
            <a:off x="152399" y="1363233"/>
            <a:ext cx="7032752" cy="4621842"/>
          </a:xfrm>
          <a:prstGeom prst="rect">
            <a:avLst/>
          </a:prstGeom>
          <a:noFill/>
          <a:ln>
            <a:noFill/>
          </a:ln>
        </p:spPr>
      </p:pic>
      <p:sp>
        <p:nvSpPr>
          <p:cNvPr id="2" name="Google Shape;520;p47">
            <a:extLst>
              <a:ext uri="{FF2B5EF4-FFF2-40B4-BE49-F238E27FC236}">
                <a16:creationId xmlns:a16="http://schemas.microsoft.com/office/drawing/2014/main" xmlns="" id="{ACD54321-E742-1BF4-BFAB-3777A439D092}"/>
              </a:ext>
            </a:extLst>
          </p:cNvPr>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indent="-233363"/>
            <a:r>
              <a:rPr lang="de-DE" dirty="0"/>
              <a:t>Mechatroniker und Mechatronikerin</a:t>
            </a:r>
          </a:p>
        </p:txBody>
      </p:sp>
      <p:sp>
        <p:nvSpPr>
          <p:cNvPr id="3" name="Google Shape;542;p47">
            <a:extLst>
              <a:ext uri="{FF2B5EF4-FFF2-40B4-BE49-F238E27FC236}">
                <a16:creationId xmlns:a16="http://schemas.microsoft.com/office/drawing/2014/main" xmlns="" id="{B8C26441-6F88-FEE9-1899-D6AA27B29E2D}"/>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IBBF - Henry </a:t>
            </a:r>
            <a:r>
              <a:rPr lang="de-DE" dirty="0" err="1"/>
              <a:t>Tackenberg</a:t>
            </a:r>
            <a:r>
              <a:rPr lang="de-DE" dirty="0"/>
              <a:t> / Projektagentur BBNE</a:t>
            </a:r>
            <a:endParaRPr dirty="0"/>
          </a:p>
        </p:txBody>
      </p:sp>
      <p:sp>
        <p:nvSpPr>
          <p:cNvPr id="4" name="Google Shape;518;p47">
            <a:extLst>
              <a:ext uri="{FF2B5EF4-FFF2-40B4-BE49-F238E27FC236}">
                <a16:creationId xmlns:a16="http://schemas.microsoft.com/office/drawing/2014/main" xmlns="" id="{1853B9A8-AF64-E990-1075-5BBC9946D596}"/>
              </a:ext>
            </a:extLst>
          </p:cNvPr>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dirty="0">
                <a:latin typeface="Trebuchet MS" panose="020B0603020202020204" pitchFamily="34" charset="0"/>
              </a:rPr>
              <a:t>2</a:t>
            </a:r>
            <a:endParaRPr sz="1200" dirty="0">
              <a:latin typeface="Trebuchet MS" panose="020B0603020202020204" pitchFamily="34" charset="0"/>
            </a:endParaRPr>
          </a:p>
        </p:txBody>
      </p:sp>
      <p:sp>
        <p:nvSpPr>
          <p:cNvPr id="5" name="Textfeld 4">
            <a:extLst>
              <a:ext uri="{FF2B5EF4-FFF2-40B4-BE49-F238E27FC236}">
                <a16:creationId xmlns:a16="http://schemas.microsoft.com/office/drawing/2014/main" xmlns="" id="{58D550AD-AC6B-2AA0-F81D-945CD42BE842}"/>
              </a:ext>
            </a:extLst>
          </p:cNvPr>
          <p:cNvSpPr txBox="1"/>
          <p:nvPr/>
        </p:nvSpPr>
        <p:spPr>
          <a:xfrm>
            <a:off x="6930975" y="1674307"/>
            <a:ext cx="5261025" cy="2031325"/>
          </a:xfrm>
          <a:prstGeom prst="rect">
            <a:avLst/>
          </a:prstGeom>
          <a:noFill/>
        </p:spPr>
        <p:txBody>
          <a:bodyPr wrap="square" rtlCol="0">
            <a:spAutoFit/>
          </a:bodyPr>
          <a:lstStyle/>
          <a:p>
            <a:r>
              <a:rPr lang="de-DE" sz="2100" b="1" dirty="0">
                <a:latin typeface="Trebuchet MS" panose="020B0603020202020204" pitchFamily="34" charset="0"/>
              </a:rPr>
              <a:t>Zielkonflikt: </a:t>
            </a:r>
            <a:r>
              <a:rPr lang="de-DE" sz="2100" dirty="0">
                <a:latin typeface="Trebuchet MS" panose="020B0603020202020204" pitchFamily="34" charset="0"/>
              </a:rPr>
              <a:t>Alle beruflichen Tätigkeiten tragen zu unserer Lebensqualität bei. Gleichzeitig führen sie zu Effekten, die unsere Lebensgrundlagen und die der Wirtschaft bedrohen und zerstören:   überschrittene planetare Grenzen.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dirty="0">
                <a:latin typeface="Trebuchet MS" panose="020B0603020202020204" pitchFamily="34" charset="0"/>
              </a:rPr>
              <a:t>3</a:t>
            </a:r>
            <a:endParaRPr sz="1200" dirty="0">
              <a:latin typeface="Trebuchet MS" panose="020B0603020202020204" pitchFamily="34" charset="0"/>
            </a:endParaRPr>
          </a:p>
        </p:txBody>
      </p:sp>
      <p:sp>
        <p:nvSpPr>
          <p:cNvPr id="520" name="Google Shape;520;p47"/>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indent="-233363"/>
            <a:r>
              <a:rPr lang="de-DE" dirty="0"/>
              <a:t>Mechatroniker und Mechatronikerin</a:t>
            </a:r>
          </a:p>
        </p:txBody>
      </p:sp>
      <p:sp>
        <p:nvSpPr>
          <p:cNvPr id="521" name="Google Shape;521;p47"/>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dirty="0"/>
              <a:t>Bilder: Deutsche UNESCO-Kommission o.J.</a:t>
            </a:r>
            <a:endParaRPr dirty="0"/>
          </a:p>
        </p:txBody>
      </p:sp>
      <p:sp>
        <p:nvSpPr>
          <p:cNvPr id="522" name="Google Shape;522;p47"/>
          <p:cNvSpPr txBox="1">
            <a:spLocks noGrp="1"/>
          </p:cNvSpPr>
          <p:nvPr>
            <p:ph type="body" idx="3"/>
          </p:nvPr>
        </p:nvSpPr>
        <p:spPr>
          <a:xfrm>
            <a:off x="270407" y="1465263"/>
            <a:ext cx="3672180" cy="2722689"/>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de-DE" sz="2100" dirty="0"/>
              <a:t>Die Weltgemeinschaft hat eine Agenda 2030 </a:t>
            </a:r>
          </a:p>
          <a:p>
            <a:pPr marL="457200" lvl="0" indent="-406400" algn="l" rtl="0">
              <a:lnSpc>
                <a:spcPct val="90000"/>
              </a:lnSpc>
              <a:spcBef>
                <a:spcPts val="1000"/>
              </a:spcBef>
              <a:spcAft>
                <a:spcPts val="0"/>
              </a:spcAft>
              <a:buSzPts val="2800"/>
              <a:buChar char="•"/>
            </a:pPr>
            <a:r>
              <a:rPr lang="de-DE" sz="2100" dirty="0"/>
              <a:t>17 Ziele geben die Richtung </a:t>
            </a:r>
            <a:endParaRPr sz="2100" dirty="0"/>
          </a:p>
          <a:p>
            <a:pPr marL="457200" lvl="0" indent="-406400" algn="l" rtl="0">
              <a:lnSpc>
                <a:spcPct val="90000"/>
              </a:lnSpc>
              <a:spcBef>
                <a:spcPts val="1000"/>
              </a:spcBef>
              <a:spcAft>
                <a:spcPts val="0"/>
              </a:spcAft>
              <a:buSzPts val="2800"/>
              <a:buChar char="•"/>
            </a:pPr>
            <a:r>
              <a:rPr lang="de-DE" sz="2100" dirty="0"/>
              <a:t>Jedes Ziel ist mit</a:t>
            </a:r>
            <a:br>
              <a:rPr lang="de-DE" sz="2100" dirty="0"/>
            </a:br>
            <a:r>
              <a:rPr lang="de-DE" sz="2100" dirty="0"/>
              <a:t>Unterzielen unterlegt</a:t>
            </a:r>
            <a:endParaRPr sz="2100" dirty="0"/>
          </a:p>
          <a:p>
            <a:pPr marL="457200" lvl="0" indent="-406400" algn="l" rtl="0">
              <a:lnSpc>
                <a:spcPct val="90000"/>
              </a:lnSpc>
              <a:spcBef>
                <a:spcPts val="1000"/>
              </a:spcBef>
              <a:spcAft>
                <a:spcPts val="0"/>
              </a:spcAft>
              <a:buSzPts val="2800"/>
              <a:buChar char="•"/>
            </a:pPr>
            <a:r>
              <a:rPr lang="de-DE" sz="2100" dirty="0"/>
              <a:t>Deutschland hinterlegt Ziele mit Indikatoren</a:t>
            </a:r>
            <a:endParaRPr sz="2100" dirty="0"/>
          </a:p>
        </p:txBody>
      </p:sp>
      <p:pic>
        <p:nvPicPr>
          <p:cNvPr id="523" name="Google Shape;523;p47" descr="https://www.unesco.de/typo3temp/pics/47271eccf9.jpg"/>
          <p:cNvPicPr preferRelativeResize="0"/>
          <p:nvPr/>
        </p:nvPicPr>
        <p:blipFill rotWithShape="1">
          <a:blip r:embed="rId3">
            <a:alphaModFix/>
          </a:blip>
          <a:srcRect/>
          <a:stretch/>
        </p:blipFill>
        <p:spPr>
          <a:xfrm>
            <a:off x="5028905" y="1414104"/>
            <a:ext cx="1054013" cy="1039577"/>
          </a:xfrm>
          <a:prstGeom prst="rect">
            <a:avLst/>
          </a:prstGeom>
          <a:noFill/>
          <a:ln>
            <a:noFill/>
          </a:ln>
        </p:spPr>
      </p:pic>
      <p:pic>
        <p:nvPicPr>
          <p:cNvPr id="524" name="Google Shape;524;p47" descr="https://www.unesco.de/typo3temp/pics/458dec0140.jpg"/>
          <p:cNvPicPr preferRelativeResize="0"/>
          <p:nvPr/>
        </p:nvPicPr>
        <p:blipFill rotWithShape="1">
          <a:blip r:embed="rId4">
            <a:alphaModFix/>
          </a:blip>
          <a:srcRect/>
          <a:stretch/>
        </p:blipFill>
        <p:spPr>
          <a:xfrm>
            <a:off x="6406189" y="1414104"/>
            <a:ext cx="1054897" cy="1039577"/>
          </a:xfrm>
          <a:prstGeom prst="rect">
            <a:avLst/>
          </a:prstGeom>
          <a:noFill/>
          <a:ln>
            <a:noFill/>
          </a:ln>
        </p:spPr>
      </p:pic>
      <p:pic>
        <p:nvPicPr>
          <p:cNvPr id="525" name="Google Shape;525;p47" descr="https://www.unesco.de/typo3temp/pics/6049ab6c83.jpg"/>
          <p:cNvPicPr preferRelativeResize="0"/>
          <p:nvPr/>
        </p:nvPicPr>
        <p:blipFill rotWithShape="1">
          <a:blip r:embed="rId5">
            <a:alphaModFix/>
          </a:blip>
          <a:srcRect/>
          <a:stretch/>
        </p:blipFill>
        <p:spPr>
          <a:xfrm>
            <a:off x="7780103" y="1410736"/>
            <a:ext cx="1057085" cy="1042608"/>
          </a:xfrm>
          <a:prstGeom prst="rect">
            <a:avLst/>
          </a:prstGeom>
          <a:noFill/>
          <a:ln>
            <a:noFill/>
          </a:ln>
        </p:spPr>
      </p:pic>
      <p:pic>
        <p:nvPicPr>
          <p:cNvPr id="526" name="Google Shape;526;p47" descr="https://www.unesco.de/typo3temp/pics/2959d897b9.jpg"/>
          <p:cNvPicPr preferRelativeResize="0"/>
          <p:nvPr/>
        </p:nvPicPr>
        <p:blipFill rotWithShape="1">
          <a:blip r:embed="rId6">
            <a:alphaModFix/>
          </a:blip>
          <a:srcRect/>
          <a:stretch/>
        </p:blipFill>
        <p:spPr>
          <a:xfrm>
            <a:off x="9155279" y="1410736"/>
            <a:ext cx="1157119" cy="1042609"/>
          </a:xfrm>
          <a:prstGeom prst="rect">
            <a:avLst/>
          </a:prstGeom>
          <a:noFill/>
          <a:ln>
            <a:noFill/>
          </a:ln>
        </p:spPr>
      </p:pic>
      <p:pic>
        <p:nvPicPr>
          <p:cNvPr id="527" name="Google Shape;527;p47" descr="https://www.unesco.de/typo3temp/pics/8f362d916d.jpg"/>
          <p:cNvPicPr preferRelativeResize="0"/>
          <p:nvPr/>
        </p:nvPicPr>
        <p:blipFill rotWithShape="1">
          <a:blip r:embed="rId7">
            <a:alphaModFix/>
          </a:blip>
          <a:srcRect/>
          <a:stretch/>
        </p:blipFill>
        <p:spPr>
          <a:xfrm>
            <a:off x="10621924" y="1410735"/>
            <a:ext cx="1067672" cy="1053049"/>
          </a:xfrm>
          <a:prstGeom prst="rect">
            <a:avLst/>
          </a:prstGeom>
          <a:noFill/>
          <a:ln>
            <a:noFill/>
          </a:ln>
        </p:spPr>
      </p:pic>
      <p:pic>
        <p:nvPicPr>
          <p:cNvPr id="528" name="Google Shape;528;p47" descr="https://www.unesco.de/typo3temp/pics/059bf8eea7.jpg"/>
          <p:cNvPicPr preferRelativeResize="0"/>
          <p:nvPr/>
        </p:nvPicPr>
        <p:blipFill rotWithShape="1">
          <a:blip r:embed="rId8">
            <a:alphaModFix/>
          </a:blip>
          <a:srcRect/>
          <a:stretch/>
        </p:blipFill>
        <p:spPr>
          <a:xfrm>
            <a:off x="3702305" y="2653192"/>
            <a:ext cx="1068673" cy="1042609"/>
          </a:xfrm>
          <a:prstGeom prst="rect">
            <a:avLst/>
          </a:prstGeom>
          <a:noFill/>
          <a:ln>
            <a:noFill/>
          </a:ln>
        </p:spPr>
      </p:pic>
      <p:pic>
        <p:nvPicPr>
          <p:cNvPr id="529" name="Google Shape;529;p47" descr="https://www.unesco.de/typo3temp/pics/97a7156f3d.jpg"/>
          <p:cNvPicPr preferRelativeResize="0"/>
          <p:nvPr/>
        </p:nvPicPr>
        <p:blipFill rotWithShape="1">
          <a:blip r:embed="rId9">
            <a:alphaModFix/>
          </a:blip>
          <a:srcRect/>
          <a:stretch/>
        </p:blipFill>
        <p:spPr>
          <a:xfrm>
            <a:off x="5040971" y="2639850"/>
            <a:ext cx="1055029" cy="1040580"/>
          </a:xfrm>
          <a:prstGeom prst="rect">
            <a:avLst/>
          </a:prstGeom>
          <a:noFill/>
          <a:ln>
            <a:noFill/>
          </a:ln>
        </p:spPr>
      </p:pic>
      <p:pic>
        <p:nvPicPr>
          <p:cNvPr id="530" name="Google Shape;530;p47" descr="https://www.unesco.de/typo3temp/pics/eba77a25cd.jpg"/>
          <p:cNvPicPr preferRelativeResize="0"/>
          <p:nvPr/>
        </p:nvPicPr>
        <p:blipFill rotWithShape="1">
          <a:blip r:embed="rId10">
            <a:alphaModFix/>
          </a:blip>
          <a:srcRect/>
          <a:stretch/>
        </p:blipFill>
        <p:spPr>
          <a:xfrm>
            <a:off x="6418172" y="2639850"/>
            <a:ext cx="1055029" cy="1040580"/>
          </a:xfrm>
          <a:prstGeom prst="rect">
            <a:avLst/>
          </a:prstGeom>
          <a:noFill/>
          <a:ln>
            <a:noFill/>
          </a:ln>
        </p:spPr>
      </p:pic>
      <p:pic>
        <p:nvPicPr>
          <p:cNvPr id="531" name="Google Shape;531;p47" descr="https://www.unesco.de/typo3temp/pics/00899c8fbc.jpg"/>
          <p:cNvPicPr preferRelativeResize="0"/>
          <p:nvPr/>
        </p:nvPicPr>
        <p:blipFill rotWithShape="1">
          <a:blip r:embed="rId11">
            <a:alphaModFix/>
          </a:blip>
          <a:srcRect/>
          <a:stretch/>
        </p:blipFill>
        <p:spPr>
          <a:xfrm>
            <a:off x="7764903" y="2639850"/>
            <a:ext cx="1081443" cy="1040580"/>
          </a:xfrm>
          <a:prstGeom prst="rect">
            <a:avLst/>
          </a:prstGeom>
          <a:noFill/>
          <a:ln>
            <a:noFill/>
          </a:ln>
        </p:spPr>
      </p:pic>
      <p:pic>
        <p:nvPicPr>
          <p:cNvPr id="532" name="Google Shape;532;p47" descr="https://www.unesco.de/typo3temp/pics/fa49cc8ab6.jpg"/>
          <p:cNvPicPr preferRelativeResize="0"/>
          <p:nvPr/>
        </p:nvPicPr>
        <p:blipFill rotWithShape="1">
          <a:blip r:embed="rId12">
            <a:alphaModFix/>
          </a:blip>
          <a:srcRect/>
          <a:stretch/>
        </p:blipFill>
        <p:spPr>
          <a:xfrm>
            <a:off x="9159464" y="2639848"/>
            <a:ext cx="1164902" cy="1052518"/>
          </a:xfrm>
          <a:prstGeom prst="rect">
            <a:avLst/>
          </a:prstGeom>
          <a:noFill/>
          <a:ln>
            <a:noFill/>
          </a:ln>
        </p:spPr>
      </p:pic>
      <p:pic>
        <p:nvPicPr>
          <p:cNvPr id="533" name="Google Shape;533;p47" descr="https://www.unesco.de/typo3temp/pics/f6af721d5d.jpg"/>
          <p:cNvPicPr preferRelativeResize="0"/>
          <p:nvPr/>
        </p:nvPicPr>
        <p:blipFill rotWithShape="1">
          <a:blip r:embed="rId13">
            <a:alphaModFix/>
          </a:blip>
          <a:srcRect/>
          <a:stretch/>
        </p:blipFill>
        <p:spPr>
          <a:xfrm>
            <a:off x="10620123" y="2639849"/>
            <a:ext cx="1081443" cy="1066631"/>
          </a:xfrm>
          <a:prstGeom prst="rect">
            <a:avLst/>
          </a:prstGeom>
          <a:noFill/>
          <a:ln>
            <a:noFill/>
          </a:ln>
        </p:spPr>
      </p:pic>
      <p:pic>
        <p:nvPicPr>
          <p:cNvPr id="534" name="Google Shape;534;p47" descr="https://www.unesco.de/typo3temp/pics/15cb461b78.jpg"/>
          <p:cNvPicPr preferRelativeResize="0"/>
          <p:nvPr/>
        </p:nvPicPr>
        <p:blipFill rotWithShape="1">
          <a:blip r:embed="rId14">
            <a:alphaModFix/>
          </a:blip>
          <a:srcRect/>
          <a:stretch/>
        </p:blipFill>
        <p:spPr>
          <a:xfrm>
            <a:off x="3703527" y="3886412"/>
            <a:ext cx="1081442" cy="1066631"/>
          </a:xfrm>
          <a:prstGeom prst="rect">
            <a:avLst/>
          </a:prstGeom>
          <a:noFill/>
          <a:ln>
            <a:noFill/>
          </a:ln>
        </p:spPr>
      </p:pic>
      <p:pic>
        <p:nvPicPr>
          <p:cNvPr id="535" name="Google Shape;535;p47" descr="https://www.unesco.de/typo3temp/pics/09671ef01e.jpg"/>
          <p:cNvPicPr preferRelativeResize="0"/>
          <p:nvPr/>
        </p:nvPicPr>
        <p:blipFill rotWithShape="1">
          <a:blip r:embed="rId15">
            <a:alphaModFix/>
          </a:blip>
          <a:srcRect/>
          <a:stretch/>
        </p:blipFill>
        <p:spPr>
          <a:xfrm>
            <a:off x="5071814" y="3913152"/>
            <a:ext cx="1055917" cy="1041456"/>
          </a:xfrm>
          <a:prstGeom prst="rect">
            <a:avLst/>
          </a:prstGeom>
          <a:noFill/>
          <a:ln>
            <a:noFill/>
          </a:ln>
        </p:spPr>
      </p:pic>
      <p:pic>
        <p:nvPicPr>
          <p:cNvPr id="536" name="Google Shape;536;p47" descr="https://www.unesco.de/typo3temp/pics/9c31fea523.jpg"/>
          <p:cNvPicPr preferRelativeResize="0"/>
          <p:nvPr/>
        </p:nvPicPr>
        <p:blipFill rotWithShape="1">
          <a:blip r:embed="rId16">
            <a:alphaModFix/>
          </a:blip>
          <a:srcRect/>
          <a:stretch/>
        </p:blipFill>
        <p:spPr>
          <a:xfrm>
            <a:off x="6424442" y="3913152"/>
            <a:ext cx="1079375" cy="1041456"/>
          </a:xfrm>
          <a:prstGeom prst="rect">
            <a:avLst/>
          </a:prstGeom>
          <a:noFill/>
          <a:ln>
            <a:noFill/>
          </a:ln>
        </p:spPr>
      </p:pic>
      <p:pic>
        <p:nvPicPr>
          <p:cNvPr id="537" name="Google Shape;537;p47" descr="https://www.unesco.de/typo3temp/pics/de4742409b.jpg"/>
          <p:cNvPicPr preferRelativeResize="0"/>
          <p:nvPr/>
        </p:nvPicPr>
        <p:blipFill rotWithShape="1">
          <a:blip r:embed="rId17">
            <a:alphaModFix/>
          </a:blip>
          <a:srcRect/>
          <a:stretch/>
        </p:blipFill>
        <p:spPr>
          <a:xfrm>
            <a:off x="7795214" y="3913151"/>
            <a:ext cx="1076775" cy="1041456"/>
          </a:xfrm>
          <a:prstGeom prst="rect">
            <a:avLst/>
          </a:prstGeom>
          <a:noFill/>
          <a:ln>
            <a:noFill/>
          </a:ln>
        </p:spPr>
      </p:pic>
      <p:pic>
        <p:nvPicPr>
          <p:cNvPr id="538" name="Google Shape;538;p47" descr="https://www.unesco.de/typo3temp/pics/742d1a4f06.jpg"/>
          <p:cNvPicPr preferRelativeResize="0"/>
          <p:nvPr/>
        </p:nvPicPr>
        <p:blipFill rotWithShape="1">
          <a:blip r:embed="rId18">
            <a:alphaModFix/>
          </a:blip>
          <a:srcRect/>
          <a:stretch/>
        </p:blipFill>
        <p:spPr>
          <a:xfrm>
            <a:off x="9173434" y="3913150"/>
            <a:ext cx="1181692" cy="1041457"/>
          </a:xfrm>
          <a:prstGeom prst="rect">
            <a:avLst/>
          </a:prstGeom>
          <a:noFill/>
          <a:ln>
            <a:noFill/>
          </a:ln>
        </p:spPr>
      </p:pic>
      <p:pic>
        <p:nvPicPr>
          <p:cNvPr id="539" name="Google Shape;539;p47" descr="https://www.unesco.de/typo3temp/pics/84c1dbfb10.jpg"/>
          <p:cNvPicPr preferRelativeResize="0"/>
          <p:nvPr/>
        </p:nvPicPr>
        <p:blipFill rotWithShape="1">
          <a:blip r:embed="rId19">
            <a:alphaModFix/>
          </a:blip>
          <a:srcRect/>
          <a:stretch/>
        </p:blipFill>
        <p:spPr>
          <a:xfrm>
            <a:off x="10645789" y="3913151"/>
            <a:ext cx="1086536" cy="1041456"/>
          </a:xfrm>
          <a:prstGeom prst="rect">
            <a:avLst/>
          </a:prstGeom>
          <a:noFill/>
          <a:ln>
            <a:noFill/>
          </a:ln>
        </p:spPr>
      </p:pic>
      <p:sp>
        <p:nvSpPr>
          <p:cNvPr id="540" name="Google Shape;540;p47"/>
          <p:cNvSpPr/>
          <p:nvPr/>
        </p:nvSpPr>
        <p:spPr>
          <a:xfrm>
            <a:off x="4909050" y="3737657"/>
            <a:ext cx="1442371" cy="1310841"/>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1" name="Google Shape;541;p47"/>
          <p:cNvSpPr/>
          <p:nvPr/>
        </p:nvSpPr>
        <p:spPr>
          <a:xfrm>
            <a:off x="7606009" y="2479451"/>
            <a:ext cx="1442371" cy="1310841"/>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2" name="Google Shape;542;p4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IBBF - Henry </a:t>
            </a:r>
            <a:r>
              <a:rPr lang="de-DE" dirty="0" err="1"/>
              <a:t>Tackenberg</a:t>
            </a:r>
            <a:r>
              <a:rPr lang="de-DE" dirty="0"/>
              <a:t> / Projektagentur BBNE</a:t>
            </a:r>
            <a:endParaRPr dirty="0"/>
          </a:p>
        </p:txBody>
      </p:sp>
      <p:sp>
        <p:nvSpPr>
          <p:cNvPr id="543" name="Google Shape;543;p47"/>
          <p:cNvSpPr txBox="1"/>
          <p:nvPr/>
        </p:nvSpPr>
        <p:spPr>
          <a:xfrm>
            <a:off x="91441" y="5389280"/>
            <a:ext cx="12100559" cy="813095"/>
          </a:xfrm>
          <a:prstGeom prst="rect">
            <a:avLst/>
          </a:prstGeom>
          <a:solidFill>
            <a:schemeClr val="lt1"/>
          </a:solidFill>
          <a:ln>
            <a:noFill/>
          </a:ln>
        </p:spPr>
        <p:txBody>
          <a:bodyPr spcFirstLastPara="1" wrap="square" lIns="0" tIns="0" rIns="0" bIns="0" anchor="t" anchorCtr="0">
            <a:noAutofit/>
          </a:bodyPr>
          <a:lstStyle/>
          <a:p>
            <a:pPr marL="50800" marR="0" lvl="0" indent="0" algn="l" rtl="0">
              <a:lnSpc>
                <a:spcPct val="90000"/>
              </a:lnSpc>
              <a:spcBef>
                <a:spcPts val="1000"/>
              </a:spcBef>
              <a:spcAft>
                <a:spcPts val="0"/>
              </a:spcAft>
              <a:buClr>
                <a:schemeClr val="dk1"/>
              </a:buClr>
              <a:buSzPts val="2800"/>
              <a:buFont typeface="Arial"/>
              <a:buNone/>
            </a:pPr>
            <a:r>
              <a:rPr lang="de-DE" sz="2100" b="0" i="0" u="none" strike="noStrike" cap="none" dirty="0">
                <a:solidFill>
                  <a:schemeClr val="dk1"/>
                </a:solidFill>
                <a:latin typeface="Calibri"/>
                <a:ea typeface="Calibri"/>
                <a:cs typeface="Calibri"/>
                <a:sym typeface="Calibri"/>
              </a:rPr>
              <a:t>Standardberufsbildposition (BGB 2022): </a:t>
            </a:r>
            <a:r>
              <a:rPr lang="de-DE" sz="2100" b="0" i="1" u="none" strike="noStrike" cap="none" dirty="0">
                <a:solidFill>
                  <a:schemeClr val="dk1"/>
                </a:solidFill>
                <a:latin typeface="Calibri"/>
                <a:ea typeface="Calibri"/>
                <a:cs typeface="Calibri"/>
                <a:sym typeface="Calibri"/>
              </a:rPr>
              <a:t>Möglichkeiten zur Vermeidung betriebsbedingter </a:t>
            </a:r>
            <a:r>
              <a:rPr lang="de-DE" sz="2100" b="1" i="1" u="none" strike="noStrike" cap="none" dirty="0">
                <a:solidFill>
                  <a:srgbClr val="0070C0"/>
                </a:solidFill>
                <a:latin typeface="Calibri"/>
                <a:ea typeface="Calibri"/>
                <a:cs typeface="Calibri"/>
                <a:sym typeface="Calibri"/>
              </a:rPr>
              <a:t>Belastungen für Umwelt und Gesellschaft </a:t>
            </a:r>
            <a:r>
              <a:rPr lang="de-DE" sz="2100" b="0" i="1" u="none" strike="noStrike" cap="none" dirty="0">
                <a:solidFill>
                  <a:schemeClr val="dk1"/>
                </a:solidFill>
                <a:latin typeface="Calibri"/>
                <a:ea typeface="Calibri"/>
                <a:cs typeface="Calibri"/>
                <a:sym typeface="Calibri"/>
              </a:rPr>
              <a:t>im eigenen Aufgabenbereich erkennen und zu deren </a:t>
            </a:r>
            <a:r>
              <a:rPr lang="de-DE" sz="2100" b="0" i="1" u="none" strike="noStrike" cap="none" dirty="0">
                <a:solidFill>
                  <a:srgbClr val="0070C0"/>
                </a:solidFill>
                <a:latin typeface="Calibri"/>
                <a:ea typeface="Calibri"/>
                <a:cs typeface="Calibri"/>
                <a:sym typeface="Calibri"/>
              </a:rPr>
              <a:t>Weiterentwicklung beitragen</a:t>
            </a:r>
            <a:endParaRPr sz="2100" dirty="0">
              <a:solidFill>
                <a:srgbClr val="0070C0"/>
              </a:solidFill>
            </a:endParaRPr>
          </a:p>
        </p:txBody>
      </p:sp>
      <p:sp>
        <p:nvSpPr>
          <p:cNvPr id="545" name="Google Shape;545;p47"/>
          <p:cNvSpPr/>
          <p:nvPr/>
        </p:nvSpPr>
        <p:spPr>
          <a:xfrm>
            <a:off x="7622132" y="3763577"/>
            <a:ext cx="1442371" cy="1310841"/>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 name="Grafik 1">
            <a:extLst>
              <a:ext uri="{FF2B5EF4-FFF2-40B4-BE49-F238E27FC236}">
                <a16:creationId xmlns:a16="http://schemas.microsoft.com/office/drawing/2014/main" xmlns="" id="{AB51F2F5-A513-1A9F-3311-B13495F413E2}"/>
              </a:ext>
            </a:extLst>
          </p:cNvPr>
          <p:cNvPicPr>
            <a:picLocks noChangeAspect="1"/>
          </p:cNvPicPr>
          <p:nvPr/>
        </p:nvPicPr>
        <p:blipFill>
          <a:blip r:embed="rId20"/>
          <a:stretch>
            <a:fillRect/>
          </a:stretch>
        </p:blipFill>
        <p:spPr>
          <a:xfrm>
            <a:off x="6224050" y="2387792"/>
            <a:ext cx="1491130" cy="1379851"/>
          </a:xfrm>
          <a:prstGeom prst="rect">
            <a:avLst/>
          </a:prstGeom>
        </p:spPr>
      </p:pic>
      <p:pic>
        <p:nvPicPr>
          <p:cNvPr id="3" name="Grafik 2">
            <a:extLst>
              <a:ext uri="{FF2B5EF4-FFF2-40B4-BE49-F238E27FC236}">
                <a16:creationId xmlns:a16="http://schemas.microsoft.com/office/drawing/2014/main" xmlns="" id="{0CD82524-D242-4346-FB2B-4587E3BA52D7}"/>
              </a:ext>
            </a:extLst>
          </p:cNvPr>
          <p:cNvPicPr>
            <a:picLocks noChangeAspect="1"/>
          </p:cNvPicPr>
          <p:nvPr/>
        </p:nvPicPr>
        <p:blipFill>
          <a:blip r:embed="rId20"/>
          <a:stretch>
            <a:fillRect/>
          </a:stretch>
        </p:blipFill>
        <p:spPr>
          <a:xfrm>
            <a:off x="4821076" y="2461890"/>
            <a:ext cx="1491130" cy="1379851"/>
          </a:xfrm>
          <a:prstGeom prst="rect">
            <a:avLst/>
          </a:prstGeom>
        </p:spPr>
      </p:pic>
      <p:pic>
        <p:nvPicPr>
          <p:cNvPr id="4" name="Grafik 3">
            <a:extLst>
              <a:ext uri="{FF2B5EF4-FFF2-40B4-BE49-F238E27FC236}">
                <a16:creationId xmlns:a16="http://schemas.microsoft.com/office/drawing/2014/main" xmlns="" id="{F98A541C-02C1-B06B-1BB6-0F395F9EAAB2}"/>
              </a:ext>
            </a:extLst>
          </p:cNvPr>
          <p:cNvPicPr>
            <a:picLocks noChangeAspect="1"/>
          </p:cNvPicPr>
          <p:nvPr/>
        </p:nvPicPr>
        <p:blipFill>
          <a:blip r:embed="rId20"/>
          <a:stretch>
            <a:fillRect/>
          </a:stretch>
        </p:blipFill>
        <p:spPr>
          <a:xfrm>
            <a:off x="3562031" y="2464859"/>
            <a:ext cx="1491130" cy="1379851"/>
          </a:xfrm>
          <a:prstGeom prst="rect">
            <a:avLst/>
          </a:prstGeom>
          <a:noFill/>
          <a:ln>
            <a:noFill/>
          </a:ln>
        </p:spPr>
      </p:pic>
      <p:pic>
        <p:nvPicPr>
          <p:cNvPr id="5" name="Grafik 4">
            <a:extLst>
              <a:ext uri="{FF2B5EF4-FFF2-40B4-BE49-F238E27FC236}">
                <a16:creationId xmlns:a16="http://schemas.microsoft.com/office/drawing/2014/main" xmlns="" id="{6BFC03CC-8280-589E-D25B-7C147F0AE6E3}"/>
              </a:ext>
            </a:extLst>
          </p:cNvPr>
          <p:cNvPicPr>
            <a:picLocks noChangeAspect="1"/>
          </p:cNvPicPr>
          <p:nvPr/>
        </p:nvPicPr>
        <p:blipFill>
          <a:blip r:embed="rId20"/>
          <a:stretch>
            <a:fillRect/>
          </a:stretch>
        </p:blipFill>
        <p:spPr>
          <a:xfrm>
            <a:off x="3511296" y="3704823"/>
            <a:ext cx="1491130" cy="1379851"/>
          </a:xfrm>
          <a:prstGeom prst="rect">
            <a:avLst/>
          </a:prstGeom>
        </p:spPr>
      </p:pic>
      <p:pic>
        <p:nvPicPr>
          <p:cNvPr id="6" name="Grafik 5">
            <a:extLst>
              <a:ext uri="{FF2B5EF4-FFF2-40B4-BE49-F238E27FC236}">
                <a16:creationId xmlns:a16="http://schemas.microsoft.com/office/drawing/2014/main" xmlns="" id="{9D0F8835-4113-4A67-59E0-E6CA6FF7BA19}"/>
              </a:ext>
            </a:extLst>
          </p:cNvPr>
          <p:cNvPicPr>
            <a:picLocks noChangeAspect="1"/>
          </p:cNvPicPr>
          <p:nvPr/>
        </p:nvPicPr>
        <p:blipFill>
          <a:blip r:embed="rId20"/>
          <a:stretch>
            <a:fillRect/>
          </a:stretch>
        </p:blipFill>
        <p:spPr>
          <a:xfrm>
            <a:off x="6280369" y="3716805"/>
            <a:ext cx="1491130" cy="1379851"/>
          </a:xfrm>
          <a:prstGeom prst="rect">
            <a:avLst/>
          </a:prstGeom>
        </p:spPr>
      </p:pic>
      <p:pic>
        <p:nvPicPr>
          <p:cNvPr id="7" name="Grafik 6">
            <a:extLst>
              <a:ext uri="{FF2B5EF4-FFF2-40B4-BE49-F238E27FC236}">
                <a16:creationId xmlns:a16="http://schemas.microsoft.com/office/drawing/2014/main" xmlns="" id="{9E5A1B54-FA48-02C9-3ED3-679E8172F61C}"/>
              </a:ext>
            </a:extLst>
          </p:cNvPr>
          <p:cNvPicPr>
            <a:picLocks noChangeAspect="1"/>
          </p:cNvPicPr>
          <p:nvPr/>
        </p:nvPicPr>
        <p:blipFill>
          <a:blip r:embed="rId20"/>
          <a:stretch>
            <a:fillRect/>
          </a:stretch>
        </p:blipFill>
        <p:spPr>
          <a:xfrm>
            <a:off x="8951990" y="3720716"/>
            <a:ext cx="1491130" cy="1379851"/>
          </a:xfrm>
          <a:prstGeom prst="rect">
            <a:avLst/>
          </a:prstGeom>
        </p:spPr>
      </p:pic>
      <p:pic>
        <p:nvPicPr>
          <p:cNvPr id="8" name="Grafik 7">
            <a:extLst>
              <a:ext uri="{FF2B5EF4-FFF2-40B4-BE49-F238E27FC236}">
                <a16:creationId xmlns:a16="http://schemas.microsoft.com/office/drawing/2014/main" xmlns="" id="{D406E304-17FA-A6FF-015A-E6CA58E3774C}"/>
              </a:ext>
            </a:extLst>
          </p:cNvPr>
          <p:cNvPicPr>
            <a:picLocks noChangeAspect="1"/>
          </p:cNvPicPr>
          <p:nvPr/>
        </p:nvPicPr>
        <p:blipFill>
          <a:blip r:embed="rId20"/>
          <a:stretch>
            <a:fillRect/>
          </a:stretch>
        </p:blipFill>
        <p:spPr>
          <a:xfrm>
            <a:off x="7579668" y="1266431"/>
            <a:ext cx="1491130" cy="1379851"/>
          </a:xfrm>
          <a:prstGeom prst="rect">
            <a:avLst/>
          </a:prstGeom>
        </p:spPr>
      </p:pic>
      <p:pic>
        <p:nvPicPr>
          <p:cNvPr id="9" name="Grafik 8">
            <a:extLst>
              <a:ext uri="{FF2B5EF4-FFF2-40B4-BE49-F238E27FC236}">
                <a16:creationId xmlns:a16="http://schemas.microsoft.com/office/drawing/2014/main" xmlns="" id="{689369D5-95C2-FB7B-00E8-013275DF61B6}"/>
              </a:ext>
            </a:extLst>
          </p:cNvPr>
          <p:cNvPicPr>
            <a:picLocks noChangeAspect="1"/>
          </p:cNvPicPr>
          <p:nvPr/>
        </p:nvPicPr>
        <p:blipFill>
          <a:blip r:embed="rId20"/>
          <a:stretch>
            <a:fillRect/>
          </a:stretch>
        </p:blipFill>
        <p:spPr>
          <a:xfrm>
            <a:off x="9033525" y="1257397"/>
            <a:ext cx="1491130" cy="1379851"/>
          </a:xfrm>
          <a:prstGeom prst="rect">
            <a:avLst/>
          </a:prstGeom>
        </p:spPr>
      </p:pic>
      <p:pic>
        <p:nvPicPr>
          <p:cNvPr id="10" name="Grafik 9">
            <a:extLst>
              <a:ext uri="{FF2B5EF4-FFF2-40B4-BE49-F238E27FC236}">
                <a16:creationId xmlns:a16="http://schemas.microsoft.com/office/drawing/2014/main" xmlns="" id="{BD4E4FF2-0AFC-DF9F-30B8-C2F60DE9BBD3}"/>
              </a:ext>
            </a:extLst>
          </p:cNvPr>
          <p:cNvPicPr>
            <a:picLocks noChangeAspect="1"/>
          </p:cNvPicPr>
          <p:nvPr/>
        </p:nvPicPr>
        <p:blipFill>
          <a:blip r:embed="rId20"/>
          <a:stretch>
            <a:fillRect/>
          </a:stretch>
        </p:blipFill>
        <p:spPr>
          <a:xfrm>
            <a:off x="10430463" y="3716804"/>
            <a:ext cx="1491130" cy="1379851"/>
          </a:xfrm>
          <a:prstGeom prst="rect">
            <a:avLst/>
          </a:prstGeom>
        </p:spPr>
      </p:pic>
      <p:sp>
        <p:nvSpPr>
          <p:cNvPr id="11" name="Google Shape;114;p26">
            <a:extLst>
              <a:ext uri="{FF2B5EF4-FFF2-40B4-BE49-F238E27FC236}">
                <a16:creationId xmlns:a16="http://schemas.microsoft.com/office/drawing/2014/main" xmlns="" id="{691DC1D5-9C48-26A5-757E-C34C069EBA8D}"/>
              </a:ext>
            </a:extLst>
          </p:cNvPr>
          <p:cNvSpPr txBox="1"/>
          <p:nvPr/>
        </p:nvSpPr>
        <p:spPr>
          <a:xfrm>
            <a:off x="5071814" y="5177895"/>
            <a:ext cx="6660511"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1200" b="0" i="0" u="none" strike="noStrike" cap="none" dirty="0">
                <a:solidFill>
                  <a:srgbClr val="000000"/>
                </a:solidFill>
                <a:latin typeface="Trebuchet MS"/>
                <a:ea typeface="Trebuchet MS"/>
                <a:cs typeface="Trebuchet MS"/>
                <a:sym typeface="Trebuchet MS"/>
              </a:rPr>
              <a:t>Grafik 2: Ziele für nachhaltige Entwicklung der Vereinten Nationen, UNESCO 2018</a:t>
            </a:r>
            <a:endParaRPr sz="1200" dirty="0"/>
          </a:p>
        </p:txBody>
      </p:sp>
      <p:sp>
        <p:nvSpPr>
          <p:cNvPr id="14" name="Google Shape;72;p1">
            <a:extLst>
              <a:ext uri="{FF2B5EF4-FFF2-40B4-BE49-F238E27FC236}">
                <a16:creationId xmlns:a16="http://schemas.microsoft.com/office/drawing/2014/main" xmlns="" id="{1D98CC7E-D80E-4A77-E87B-F95FCD6AD3C9}"/>
              </a:ext>
            </a:extLst>
          </p:cNvPr>
          <p:cNvSpPr txBox="1">
            <a:spLocks noGrp="1"/>
          </p:cNvSpPr>
          <p:nvPr>
            <p:ph type="title"/>
          </p:nvPr>
        </p:nvSpPr>
        <p:spPr>
          <a:xfrm>
            <a:off x="360363" y="179388"/>
            <a:ext cx="8999537" cy="108108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solidFill>
                  <a:schemeClr val="tx1"/>
                </a:solidFill>
              </a:rPr>
              <a:t>Mechatroniker und die SDGs</a:t>
            </a:r>
            <a:endParaRPr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25be34df3b4_0_94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und Energie: </a:t>
            </a:r>
            <a:br>
              <a:rPr lang="de-DE" dirty="0"/>
            </a:br>
            <a:r>
              <a:rPr lang="de-DE" dirty="0"/>
              <a:t>Energiebedarf der Sektoren</a:t>
            </a:r>
            <a:endParaRPr dirty="0"/>
          </a:p>
        </p:txBody>
      </p:sp>
      <p:sp>
        <p:nvSpPr>
          <p:cNvPr id="460" name="Google Shape;460;g25be34df3b4_0_941"/>
          <p:cNvSpPr txBox="1">
            <a:spLocks noGrp="1"/>
          </p:cNvSpPr>
          <p:nvPr>
            <p:ph type="body" idx="2"/>
          </p:nvPr>
        </p:nvSpPr>
        <p:spPr>
          <a:xfrm>
            <a:off x="7286351" y="6357730"/>
            <a:ext cx="4616400" cy="3510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Quelle: Eigene Grafik nach: Henschel, K.-M. 2020</a:t>
            </a:r>
            <a:endParaRPr dirty="0"/>
          </a:p>
        </p:txBody>
      </p:sp>
      <p:sp>
        <p:nvSpPr>
          <p:cNvPr id="461" name="Google Shape;461;g25be34df3b4_0_941"/>
          <p:cNvSpPr/>
          <p:nvPr/>
        </p:nvSpPr>
        <p:spPr>
          <a:xfrm>
            <a:off x="7760558" y="4152318"/>
            <a:ext cx="4041000"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9050" marR="0" lvl="0" indent="0" algn="l" rtl="0">
              <a:lnSpc>
                <a:spcPct val="100000"/>
              </a:lnSpc>
              <a:spcBef>
                <a:spcPts val="0"/>
              </a:spcBef>
              <a:spcAft>
                <a:spcPts val="0"/>
              </a:spcAft>
              <a:buClr>
                <a:srgbClr val="000000"/>
              </a:buClr>
              <a:buSzPts val="2100"/>
              <a:buFont typeface="Arial"/>
              <a:buNone/>
            </a:pPr>
            <a:r>
              <a:rPr lang="de-DE" sz="1900" b="1" i="0" u="none" strike="noStrike" cap="none" dirty="0">
                <a:solidFill>
                  <a:schemeClr val="tx1"/>
                </a:solidFill>
                <a:latin typeface="+mj-lt"/>
                <a:ea typeface="Trebuchet MS"/>
                <a:cs typeface="Trebuchet MS"/>
                <a:sym typeface="Trebuchet MS"/>
              </a:rPr>
              <a:t>In welchen der nebenstehenden Bereiche benötigt Ihr Betrieb Energie? </a:t>
            </a:r>
            <a:endParaRPr sz="1900" b="1" i="0" u="none" strike="noStrike" cap="none" dirty="0">
              <a:solidFill>
                <a:schemeClr val="tx1"/>
              </a:solidFill>
              <a:latin typeface="+mj-lt"/>
              <a:ea typeface="Trebuchet MS"/>
              <a:cs typeface="Trebuchet MS"/>
              <a:sym typeface="Trebuchet MS"/>
            </a:endParaRPr>
          </a:p>
        </p:txBody>
      </p:sp>
      <p:sp>
        <p:nvSpPr>
          <p:cNvPr id="463" name="Google Shape;463;g25be34df3b4_0_941"/>
          <p:cNvSpPr/>
          <p:nvPr/>
        </p:nvSpPr>
        <p:spPr>
          <a:xfrm>
            <a:off x="56800" y="1348955"/>
            <a:ext cx="2235300" cy="84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g25be34df3b4_0_94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4</a:t>
            </a:fld>
            <a:endParaRPr/>
          </a:p>
        </p:txBody>
      </p:sp>
      <p:sp>
        <p:nvSpPr>
          <p:cNvPr id="468" name="Google Shape;468;g25be34df3b4_0_941"/>
          <p:cNvSpPr txBox="1"/>
          <p:nvPr/>
        </p:nvSpPr>
        <p:spPr>
          <a:xfrm>
            <a:off x="7561358" y="1680605"/>
            <a:ext cx="42402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100" b="1" i="0" u="none" strike="noStrike" cap="none" dirty="0">
                <a:solidFill>
                  <a:srgbClr val="000000"/>
                </a:solidFill>
                <a:latin typeface="Trebuchet MS"/>
                <a:ea typeface="Trebuchet MS"/>
                <a:cs typeface="Trebuchet MS"/>
                <a:sym typeface="Trebuchet MS"/>
              </a:rPr>
              <a:t>Zielkonflikt: </a:t>
            </a:r>
            <a:r>
              <a:rPr lang="de-DE" sz="2100" b="0" i="0" u="none" strike="noStrike" cap="none" dirty="0">
                <a:solidFill>
                  <a:srgbClr val="000000"/>
                </a:solidFill>
                <a:latin typeface="Trebuchet MS"/>
                <a:ea typeface="Trebuchet MS"/>
                <a:cs typeface="Trebuchet MS"/>
                <a:sym typeface="Trebuchet MS"/>
              </a:rPr>
              <a:t>Wirtschaftliche Tätigkeiten benötigen Energie, ohne sie entstehen auch keine bspw. Erzeugungsanlagen für erneuerbare Energie. </a:t>
            </a:r>
            <a:endParaRPr dirty="0"/>
          </a:p>
        </p:txBody>
      </p:sp>
      <p:sp>
        <p:nvSpPr>
          <p:cNvPr id="12" name="Google Shape;352;g25be34df3b4_0_1376">
            <a:extLst>
              <a:ext uri="{FF2B5EF4-FFF2-40B4-BE49-F238E27FC236}">
                <a16:creationId xmlns:a16="http://schemas.microsoft.com/office/drawing/2014/main" xmlns="" id="{43D87B1E-3E14-49FE-9BD2-D56A31D322B4}"/>
              </a:ext>
            </a:extLst>
          </p:cNvPr>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dirty="0"/>
              <a:t>Dipl.-Ing. Volker Handke </a:t>
            </a:r>
            <a:endParaRPr dirty="0"/>
          </a:p>
          <a:p>
            <a:pPr marL="0" lvl="0" indent="0" algn="l" rtl="0">
              <a:lnSpc>
                <a:spcPct val="100000"/>
              </a:lnSpc>
              <a:spcBef>
                <a:spcPts val="0"/>
              </a:spcBef>
              <a:spcAft>
                <a:spcPts val="0"/>
              </a:spcAft>
              <a:buClr>
                <a:schemeClr val="dk1"/>
              </a:buClr>
              <a:buSzPts val="1800"/>
              <a:buFont typeface="Arial"/>
              <a:buNone/>
            </a:pPr>
            <a:r>
              <a:rPr lang="de-DE" dirty="0"/>
              <a:t>Die Projektagentur BBNE</a:t>
            </a:r>
            <a:endParaRPr dirty="0"/>
          </a:p>
        </p:txBody>
      </p:sp>
      <p:pic>
        <p:nvPicPr>
          <p:cNvPr id="4" name="Grafik 3">
            <a:extLst>
              <a:ext uri="{FF2B5EF4-FFF2-40B4-BE49-F238E27FC236}">
                <a16:creationId xmlns:a16="http://schemas.microsoft.com/office/drawing/2014/main" xmlns="" id="{3DD8252B-53A8-447F-AD26-7FAE591371BD}"/>
              </a:ext>
            </a:extLst>
          </p:cNvPr>
          <p:cNvPicPr>
            <a:picLocks noChangeAspect="1"/>
          </p:cNvPicPr>
          <p:nvPr/>
        </p:nvPicPr>
        <p:blipFill>
          <a:blip r:embed="rId3"/>
          <a:stretch>
            <a:fillRect/>
          </a:stretch>
        </p:blipFill>
        <p:spPr>
          <a:xfrm>
            <a:off x="88505" y="1348955"/>
            <a:ext cx="5295064" cy="4776272"/>
          </a:xfrm>
          <a:prstGeom prst="rect">
            <a:avLst/>
          </a:prstGeom>
        </p:spPr>
      </p:pic>
      <p:sp>
        <p:nvSpPr>
          <p:cNvPr id="464" name="Google Shape;464;g25be34df3b4_0_941"/>
          <p:cNvSpPr txBox="1"/>
          <p:nvPr/>
        </p:nvSpPr>
        <p:spPr>
          <a:xfrm>
            <a:off x="2072064" y="1493346"/>
            <a:ext cx="4500000" cy="27695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dirty="0">
                <a:solidFill>
                  <a:srgbClr val="000000"/>
                </a:solidFill>
                <a:latin typeface="Trebuchet MS"/>
                <a:ea typeface="Trebuchet MS"/>
                <a:cs typeface="Trebuchet MS"/>
                <a:sym typeface="Trebuchet MS"/>
              </a:rPr>
              <a:t>Treibhausgasquellen in Deutschland im Jahr 2017</a:t>
            </a:r>
            <a:endParaRPr sz="1200" b="1" i="0" u="none" strike="noStrike" cap="none" dirty="0">
              <a:solidFill>
                <a:srgbClr val="000000"/>
              </a:solidFill>
              <a:latin typeface="Arial"/>
              <a:ea typeface="Arial"/>
              <a:cs typeface="Arial"/>
              <a:sym typeface="Arial"/>
            </a:endParaRPr>
          </a:p>
        </p:txBody>
      </p:sp>
      <p:sp>
        <p:nvSpPr>
          <p:cNvPr id="11" name="Google Shape;520;p47">
            <a:extLst>
              <a:ext uri="{FF2B5EF4-FFF2-40B4-BE49-F238E27FC236}">
                <a16:creationId xmlns:a16="http://schemas.microsoft.com/office/drawing/2014/main" xmlns="" id="{4E44F3F6-4EFC-4F97-83C7-4F32FC302B95}"/>
              </a:ext>
            </a:extLst>
          </p:cNvPr>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indent="-233363"/>
            <a:r>
              <a:rPr lang="de-DE" dirty="0"/>
              <a:t>Mechatroniker und Mechatronikerin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2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lvl="0"/>
            <a:r>
              <a:rPr lang="de-DE" sz="3000" dirty="0"/>
              <a:t>Mechatroniker und Klimakrise: THG-Emissionen </a:t>
            </a:r>
            <a:r>
              <a:rPr lang="de-DE" sz="3000" dirty="0">
                <a:solidFill>
                  <a:srgbClr val="000000"/>
                </a:solidFill>
                <a:latin typeface="Trebuchet MS" panose="020B0603020202020204" pitchFamily="34" charset="0"/>
                <a:sym typeface="Arial"/>
              </a:rPr>
              <a:t>ausgewählter Sektoren in Deutschland, 1990–2016</a:t>
            </a:r>
            <a:endParaRPr sz="3000" dirty="0"/>
          </a:p>
        </p:txBody>
      </p:sp>
      <p:sp>
        <p:nvSpPr>
          <p:cNvPr id="122" name="Google Shape;122;p28"/>
          <p:cNvSpPr txBox="1">
            <a:spLocks noGrp="1"/>
          </p:cNvSpPr>
          <p:nvPr>
            <p:ph type="body" idx="2"/>
          </p:nvPr>
        </p:nvSpPr>
        <p:spPr>
          <a:xfrm>
            <a:off x="7575600" y="6357730"/>
            <a:ext cx="4616400" cy="3510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Quelle: SRU 2017</a:t>
            </a:r>
            <a:endParaRPr dirty="0"/>
          </a:p>
        </p:txBody>
      </p:sp>
      <p:sp>
        <p:nvSpPr>
          <p:cNvPr id="123" name="Google Shape;123;p28"/>
          <p:cNvSpPr/>
          <p:nvPr/>
        </p:nvSpPr>
        <p:spPr>
          <a:xfrm>
            <a:off x="8130825" y="4630542"/>
            <a:ext cx="3888455" cy="137901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9050" marR="0" lvl="0" indent="0" algn="l" rtl="0">
              <a:lnSpc>
                <a:spcPct val="100000"/>
              </a:lnSpc>
              <a:spcBef>
                <a:spcPts val="0"/>
              </a:spcBef>
              <a:spcAft>
                <a:spcPts val="0"/>
              </a:spcAft>
              <a:buNone/>
            </a:pPr>
            <a:r>
              <a:rPr lang="de-DE" sz="2100" b="0" i="0" u="none" strike="noStrike" cap="none" dirty="0">
                <a:solidFill>
                  <a:schemeClr val="tx1"/>
                </a:solidFill>
                <a:latin typeface="Trebuchet MS"/>
                <a:ea typeface="Trebuchet MS"/>
                <a:cs typeface="Trebuchet MS"/>
                <a:sym typeface="Trebuchet MS"/>
              </a:rPr>
              <a:t>Benennen Sie Prozesse, die in ihrem Betrieb hohe Emissionen verursachen und was jeweils  dagegen unternommen wird.</a:t>
            </a:r>
            <a:endParaRPr sz="2100" b="0" i="0" u="none" strike="noStrike" cap="none" dirty="0">
              <a:solidFill>
                <a:schemeClr val="tx1"/>
              </a:solidFill>
              <a:latin typeface="Trebuchet MS"/>
              <a:ea typeface="Trebuchet MS"/>
              <a:cs typeface="Trebuchet MS"/>
              <a:sym typeface="Trebuchet MS"/>
            </a:endParaRPr>
          </a:p>
        </p:txBody>
      </p:sp>
      <p:pic>
        <p:nvPicPr>
          <p:cNvPr id="125" name="Google Shape;125;p28"/>
          <p:cNvPicPr preferRelativeResize="0"/>
          <p:nvPr/>
        </p:nvPicPr>
        <p:blipFill rotWithShape="1">
          <a:blip r:embed="rId3">
            <a:alphaModFix/>
          </a:blip>
          <a:srcRect/>
          <a:stretch/>
        </p:blipFill>
        <p:spPr>
          <a:xfrm>
            <a:off x="0" y="1392620"/>
            <a:ext cx="7387771" cy="4616615"/>
          </a:xfrm>
          <a:prstGeom prst="rect">
            <a:avLst/>
          </a:prstGeom>
          <a:noFill/>
          <a:ln>
            <a:noFill/>
          </a:ln>
        </p:spPr>
      </p:pic>
      <p:sp>
        <p:nvSpPr>
          <p:cNvPr id="2" name="Google Shape;518;p47">
            <a:extLst>
              <a:ext uri="{FF2B5EF4-FFF2-40B4-BE49-F238E27FC236}">
                <a16:creationId xmlns:a16="http://schemas.microsoft.com/office/drawing/2014/main" xmlns="" id="{40818F41-55BC-4058-E362-14C9EC0B130B}"/>
              </a:ext>
            </a:extLst>
          </p:cNvPr>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dirty="0">
                <a:latin typeface="Trebuchet MS" panose="020B0603020202020204" pitchFamily="34" charset="0"/>
              </a:rPr>
              <a:t>5</a:t>
            </a:r>
            <a:endParaRPr sz="1200" dirty="0">
              <a:latin typeface="Trebuchet MS" panose="020B0603020202020204" pitchFamily="34" charset="0"/>
            </a:endParaRPr>
          </a:p>
        </p:txBody>
      </p:sp>
      <p:sp>
        <p:nvSpPr>
          <p:cNvPr id="3" name="Google Shape;520;p47">
            <a:extLst>
              <a:ext uri="{FF2B5EF4-FFF2-40B4-BE49-F238E27FC236}">
                <a16:creationId xmlns:a16="http://schemas.microsoft.com/office/drawing/2014/main" xmlns="" id="{47778EB6-24FE-94BC-3CDC-45868B398BB3}"/>
              </a:ext>
            </a:extLst>
          </p:cNvPr>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indent="-233363"/>
            <a:r>
              <a:rPr lang="de-DE" dirty="0"/>
              <a:t>Mechatroniker und Mechatronikerin</a:t>
            </a:r>
          </a:p>
        </p:txBody>
      </p:sp>
      <p:sp>
        <p:nvSpPr>
          <p:cNvPr id="4" name="Google Shape;542;p47">
            <a:extLst>
              <a:ext uri="{FF2B5EF4-FFF2-40B4-BE49-F238E27FC236}">
                <a16:creationId xmlns:a16="http://schemas.microsoft.com/office/drawing/2014/main" xmlns="" id="{96149FC8-1CF6-4E00-0DE1-222C1FE8A3DC}"/>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IBBF - Henry </a:t>
            </a:r>
            <a:r>
              <a:rPr lang="de-DE" dirty="0" err="1"/>
              <a:t>Tackenberg</a:t>
            </a:r>
            <a:r>
              <a:rPr lang="de-DE" dirty="0"/>
              <a:t> / Projektagentur BBNE</a:t>
            </a:r>
            <a:endParaRPr dirty="0"/>
          </a:p>
        </p:txBody>
      </p:sp>
      <p:sp>
        <p:nvSpPr>
          <p:cNvPr id="5" name="Textfeld 4">
            <a:extLst>
              <a:ext uri="{FF2B5EF4-FFF2-40B4-BE49-F238E27FC236}">
                <a16:creationId xmlns:a16="http://schemas.microsoft.com/office/drawing/2014/main" xmlns="" id="{5D38F706-E6E0-8F41-BF92-6C678156778B}"/>
              </a:ext>
            </a:extLst>
          </p:cNvPr>
          <p:cNvSpPr txBox="1"/>
          <p:nvPr/>
        </p:nvSpPr>
        <p:spPr>
          <a:xfrm>
            <a:off x="7561358" y="1680605"/>
            <a:ext cx="4240193" cy="2677656"/>
          </a:xfrm>
          <a:prstGeom prst="rect">
            <a:avLst/>
          </a:prstGeom>
          <a:noFill/>
        </p:spPr>
        <p:txBody>
          <a:bodyPr wrap="square" rtlCol="0">
            <a:spAutoFit/>
          </a:bodyPr>
          <a:lstStyle/>
          <a:p>
            <a:r>
              <a:rPr lang="de-DE" sz="2100" b="1" dirty="0">
                <a:latin typeface="Trebuchet MS" panose="020B0603020202020204" pitchFamily="34" charset="0"/>
              </a:rPr>
              <a:t>Zielkonflikt: </a:t>
            </a:r>
            <a:r>
              <a:rPr lang="de-DE" sz="2100" dirty="0">
                <a:latin typeface="Trebuchet MS" panose="020B0603020202020204" pitchFamily="34" charset="0"/>
              </a:rPr>
              <a:t>Nach Anpassungen vieler Prozesse, mit dem Ziele der Emissionsminderung in den 1990er Jahren, stagnieren oder steigen die Emissionen sogar wieder an: Effizienzmaßnahmen sind ausgereizt oder haben sogar zu Reboundeffekten geführt.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xmlns="" id="{2897E11C-BC1F-054C-4F27-2E58B9679940}"/>
              </a:ext>
            </a:extLst>
          </p:cNvPr>
          <p:cNvSpPr txBox="1"/>
          <p:nvPr/>
        </p:nvSpPr>
        <p:spPr>
          <a:xfrm>
            <a:off x="7969470" y="6352649"/>
            <a:ext cx="3834467" cy="523220"/>
          </a:xfrm>
          <a:prstGeom prst="rect">
            <a:avLst/>
          </a:prstGeom>
          <a:noFill/>
        </p:spPr>
        <p:txBody>
          <a:bodyPr wrap="square">
            <a:spAutoFit/>
          </a:bodyPr>
          <a:lstStyle/>
          <a:p>
            <a:r>
              <a:rPr lang="de-DE" b="0" i="0" dirty="0">
                <a:solidFill>
                  <a:schemeClr val="bg1"/>
                </a:solidFill>
                <a:effectLst/>
                <a:latin typeface="Calibri" panose="020F0502020204030204" pitchFamily="34" charset="0"/>
              </a:rPr>
              <a:t>Quelle: </a:t>
            </a:r>
            <a:r>
              <a:rPr lang="de-DE" dirty="0">
                <a:solidFill>
                  <a:schemeClr val="bg1"/>
                </a:solidFill>
                <a:latin typeface="Calibri" panose="020F0502020204030204" pitchFamily="34" charset="0"/>
              </a:rPr>
              <a:t>S</a:t>
            </a:r>
            <a:r>
              <a:rPr lang="de-DE" b="0" i="0" dirty="0">
                <a:solidFill>
                  <a:schemeClr val="bg1"/>
                </a:solidFill>
                <a:effectLst/>
                <a:latin typeface="Calibri" panose="020F0502020204030204" pitchFamily="34" charset="0"/>
              </a:rPr>
              <a:t>cientists4future</a:t>
            </a:r>
            <a:r>
              <a:rPr lang="de-DE" dirty="0">
                <a:solidFill>
                  <a:schemeClr val="bg1"/>
                </a:solidFill>
                <a:latin typeface="Calibri" panose="020F0502020204030204" pitchFamily="34" charset="0"/>
              </a:rPr>
              <a:t> o. J.; eigene Abbildung uns Magnus Manske/</a:t>
            </a:r>
            <a:r>
              <a:rPr lang="de-DE" dirty="0" err="1">
                <a:solidFill>
                  <a:schemeClr val="bg1"/>
                </a:solidFill>
                <a:latin typeface="Calibri" panose="020F0502020204030204" pitchFamily="34" charset="0"/>
              </a:rPr>
              <a:t>wikimedia</a:t>
            </a:r>
            <a:endParaRPr lang="de-DE" dirty="0">
              <a:solidFill>
                <a:schemeClr val="bg1"/>
              </a:solidFill>
            </a:endParaRPr>
          </a:p>
        </p:txBody>
      </p:sp>
      <p:sp>
        <p:nvSpPr>
          <p:cNvPr id="14" name="Title 1">
            <a:extLst>
              <a:ext uri="{FF2B5EF4-FFF2-40B4-BE49-F238E27FC236}">
                <a16:creationId xmlns:a16="http://schemas.microsoft.com/office/drawing/2014/main" xmlns="" id="{1D6101B5-DC8E-75C2-AF7B-38A022956537}"/>
              </a:ext>
            </a:extLst>
          </p:cNvPr>
          <p:cNvSpPr>
            <a:spLocks noGrp="1"/>
          </p:cNvSpPr>
          <p:nvPr>
            <p:ph type="title"/>
          </p:nvPr>
        </p:nvSpPr>
        <p:spPr/>
        <p:txBody>
          <a:bodyPr>
            <a:normAutofit/>
          </a:bodyPr>
          <a:lstStyle/>
          <a:p>
            <a:r>
              <a:rPr lang="de-DE" dirty="0">
                <a:latin typeface="Trebuchet MS" panose="020B0603020202020204" pitchFamily="34" charset="0"/>
                <a:cs typeface="Calibri" panose="020F0502020204030204" pitchFamily="34" charset="0"/>
              </a:rPr>
              <a:t>Mechatroniker und Klimaschutz?</a:t>
            </a:r>
            <a:br>
              <a:rPr lang="de-DE" dirty="0">
                <a:latin typeface="Trebuchet MS" panose="020B0603020202020204" pitchFamily="34" charset="0"/>
                <a:cs typeface="Calibri" panose="020F0502020204030204" pitchFamily="34" charset="0"/>
              </a:rPr>
            </a:br>
            <a:r>
              <a:rPr lang="de-DE" dirty="0">
                <a:solidFill>
                  <a:srgbClr val="000000"/>
                </a:solidFill>
                <a:latin typeface="Trebuchet MS" panose="020B0603020202020204" pitchFamily="34" charset="0"/>
                <a:sym typeface="Arial"/>
              </a:rPr>
              <a:t>Produkte in alten und neuen Industrien</a:t>
            </a:r>
            <a:endParaRPr lang="de-DE" dirty="0">
              <a:latin typeface="Trebuchet MS" panose="020B0603020202020204" pitchFamily="34" charset="0"/>
              <a:cs typeface="Calibri" panose="020F0502020204030204" pitchFamily="34" charset="0"/>
            </a:endParaRPr>
          </a:p>
        </p:txBody>
      </p:sp>
      <p:sp>
        <p:nvSpPr>
          <p:cNvPr id="17" name="Rechteck 16">
            <a:extLst>
              <a:ext uri="{FF2B5EF4-FFF2-40B4-BE49-F238E27FC236}">
                <a16:creationId xmlns:a16="http://schemas.microsoft.com/office/drawing/2014/main" xmlns="" id="{5210E013-BE23-20B3-A925-458AEB62CE61}"/>
              </a:ext>
            </a:extLst>
          </p:cNvPr>
          <p:cNvSpPr/>
          <p:nvPr/>
        </p:nvSpPr>
        <p:spPr>
          <a:xfrm>
            <a:off x="7548170" y="1859629"/>
            <a:ext cx="4643830" cy="2354491"/>
          </a:xfrm>
          <a:prstGeom prst="rect">
            <a:avLst/>
          </a:prstGeom>
        </p:spPr>
        <p:txBody>
          <a:bodyPr wrap="square">
            <a:spAutoFit/>
          </a:bodyPr>
          <a:lstStyle/>
          <a:p>
            <a:r>
              <a:rPr lang="de-DE" sz="2100" b="1" dirty="0">
                <a:latin typeface="Trebuchet MS" panose="020B0603020202020204" pitchFamily="34" charset="0"/>
                <a:cs typeface="Calibri" panose="020F0502020204030204" pitchFamily="34" charset="0"/>
              </a:rPr>
              <a:t>Kein Zielkonflikt: </a:t>
            </a:r>
            <a:r>
              <a:rPr lang="de-DE" sz="2100" dirty="0">
                <a:latin typeface="Trebuchet MS" panose="020B0603020202020204" pitchFamily="34" charset="0"/>
                <a:cs typeface="Calibri" panose="020F0502020204030204" pitchFamily="34" charset="0"/>
              </a:rPr>
              <a:t>Produkte können in neuen Bereichen genutzt werden, um die weitere Produktion und damit Umsätze zu sichern! Beispiel Herstellung von Kugellagern:  Diese können in „alten“ oder in „grünen“ Industrien  eingebaut werden.</a:t>
            </a:r>
          </a:p>
        </p:txBody>
      </p:sp>
      <p:grpSp>
        <p:nvGrpSpPr>
          <p:cNvPr id="19" name="Gruppieren 18">
            <a:extLst>
              <a:ext uri="{FF2B5EF4-FFF2-40B4-BE49-F238E27FC236}">
                <a16:creationId xmlns:a16="http://schemas.microsoft.com/office/drawing/2014/main" xmlns="" id="{C1294408-46B3-E14C-1A38-46C97961A451}"/>
              </a:ext>
            </a:extLst>
          </p:cNvPr>
          <p:cNvGrpSpPr/>
          <p:nvPr/>
        </p:nvGrpSpPr>
        <p:grpSpPr>
          <a:xfrm>
            <a:off x="5134107" y="1466694"/>
            <a:ext cx="1923785" cy="1527036"/>
            <a:chOff x="1854130" y="3645865"/>
            <a:chExt cx="1623848" cy="1623848"/>
          </a:xfrm>
        </p:grpSpPr>
        <p:sp>
          <p:nvSpPr>
            <p:cNvPr id="20" name="Oval 19">
              <a:extLst>
                <a:ext uri="{FF2B5EF4-FFF2-40B4-BE49-F238E27FC236}">
                  <a16:creationId xmlns:a16="http://schemas.microsoft.com/office/drawing/2014/main" xmlns="" id="{62A929FC-C333-6607-FFCD-4129A5A8FED0}"/>
                </a:ext>
              </a:extLst>
            </p:cNvPr>
            <p:cNvSpPr/>
            <p:nvPr/>
          </p:nvSpPr>
          <p:spPr>
            <a:xfrm>
              <a:off x="1854130" y="3645865"/>
              <a:ext cx="1623848" cy="1623848"/>
            </a:xfrm>
            <a:prstGeom prst="ellipse">
              <a:avLst/>
            </a:prstGeom>
            <a:solidFill>
              <a:schemeClr val="accent1">
                <a:lumMod val="40000"/>
                <a:lumOff val="60000"/>
              </a:schemeClr>
            </a:solidFill>
            <a:ln w="12700">
              <a:noFill/>
            </a:ln>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de-DE" sz="2160" dirty="0">
                <a:latin typeface="+mn-lt"/>
              </a:endParaRPr>
            </a:p>
          </p:txBody>
        </p:sp>
        <p:pic>
          <p:nvPicPr>
            <p:cNvPr id="21" name="Grafik 20">
              <a:extLst>
                <a:ext uri="{FF2B5EF4-FFF2-40B4-BE49-F238E27FC236}">
                  <a16:creationId xmlns:a16="http://schemas.microsoft.com/office/drawing/2014/main" xmlns="" id="{2F722229-87B9-425D-5159-E30C8252E461}"/>
                </a:ext>
              </a:extLst>
            </p:cNvPr>
            <p:cNvPicPr>
              <a:picLocks noChangeAspect="1"/>
            </p:cNvPicPr>
            <p:nvPr/>
          </p:nvPicPr>
          <p:blipFill>
            <a:blip r:embed="rId3"/>
            <a:stretch>
              <a:fillRect/>
            </a:stretch>
          </p:blipFill>
          <p:spPr>
            <a:xfrm>
              <a:off x="2224782" y="3681298"/>
              <a:ext cx="765327" cy="1588415"/>
            </a:xfrm>
            <a:prstGeom prst="rect">
              <a:avLst/>
            </a:prstGeom>
          </p:spPr>
        </p:pic>
        <p:pic>
          <p:nvPicPr>
            <p:cNvPr id="22" name="Grafik 21">
              <a:extLst>
                <a:ext uri="{FF2B5EF4-FFF2-40B4-BE49-F238E27FC236}">
                  <a16:creationId xmlns:a16="http://schemas.microsoft.com/office/drawing/2014/main" xmlns="" id="{B38BD5CE-53F9-2C4F-B32C-D67CB1762F4F}"/>
                </a:ext>
              </a:extLst>
            </p:cNvPr>
            <p:cNvPicPr>
              <a:picLocks noChangeAspect="1"/>
            </p:cNvPicPr>
            <p:nvPr/>
          </p:nvPicPr>
          <p:blipFill>
            <a:blip r:embed="rId3"/>
            <a:stretch>
              <a:fillRect/>
            </a:stretch>
          </p:blipFill>
          <p:spPr>
            <a:xfrm>
              <a:off x="2935149" y="4133723"/>
              <a:ext cx="468638" cy="972645"/>
            </a:xfrm>
            <a:prstGeom prst="rect">
              <a:avLst/>
            </a:prstGeom>
          </p:spPr>
        </p:pic>
      </p:grpSp>
      <p:grpSp>
        <p:nvGrpSpPr>
          <p:cNvPr id="25" name="Gruppieren 24">
            <a:extLst>
              <a:ext uri="{FF2B5EF4-FFF2-40B4-BE49-F238E27FC236}">
                <a16:creationId xmlns:a16="http://schemas.microsoft.com/office/drawing/2014/main" xmlns="" id="{E1CC8E79-A620-E95D-C473-C253D36459B7}"/>
              </a:ext>
            </a:extLst>
          </p:cNvPr>
          <p:cNvGrpSpPr/>
          <p:nvPr/>
        </p:nvGrpSpPr>
        <p:grpSpPr>
          <a:xfrm>
            <a:off x="884087" y="1466694"/>
            <a:ext cx="1923785" cy="1527036"/>
            <a:chOff x="5855420" y="3645865"/>
            <a:chExt cx="1623848" cy="1623848"/>
          </a:xfrm>
        </p:grpSpPr>
        <p:sp>
          <p:nvSpPr>
            <p:cNvPr id="26" name="Oval 25">
              <a:extLst>
                <a:ext uri="{FF2B5EF4-FFF2-40B4-BE49-F238E27FC236}">
                  <a16:creationId xmlns:a16="http://schemas.microsoft.com/office/drawing/2014/main" xmlns="" id="{E812D041-04E2-EC73-BF15-F73988FB5107}"/>
                </a:ext>
              </a:extLst>
            </p:cNvPr>
            <p:cNvSpPr/>
            <p:nvPr/>
          </p:nvSpPr>
          <p:spPr>
            <a:xfrm>
              <a:off x="5855420" y="3645865"/>
              <a:ext cx="1623848" cy="1623848"/>
            </a:xfrm>
            <a:prstGeom prst="ellipse">
              <a:avLst/>
            </a:prstGeom>
            <a:solidFill>
              <a:schemeClr val="accent1">
                <a:lumMod val="40000"/>
                <a:lumOff val="60000"/>
              </a:schemeClr>
            </a:solidFill>
            <a:ln w="12700">
              <a:noFill/>
            </a:ln>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de-DE" sz="2160" dirty="0">
                <a:latin typeface="+mn-lt"/>
              </a:endParaRPr>
            </a:p>
          </p:txBody>
        </p:sp>
        <p:pic>
          <p:nvPicPr>
            <p:cNvPr id="27" name="Grafik 26">
              <a:extLst>
                <a:ext uri="{FF2B5EF4-FFF2-40B4-BE49-F238E27FC236}">
                  <a16:creationId xmlns:a16="http://schemas.microsoft.com/office/drawing/2014/main" xmlns="" id="{5D3FA070-FFCD-DDF1-66E2-1D040BE6D2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2009" y="3694510"/>
              <a:ext cx="1210669" cy="1486787"/>
            </a:xfrm>
            <a:prstGeom prst="rect">
              <a:avLst/>
            </a:prstGeom>
          </p:spPr>
        </p:pic>
      </p:grpSp>
      <p:sp>
        <p:nvSpPr>
          <p:cNvPr id="28" name="Rechteck 27">
            <a:extLst>
              <a:ext uri="{FF2B5EF4-FFF2-40B4-BE49-F238E27FC236}">
                <a16:creationId xmlns:a16="http://schemas.microsoft.com/office/drawing/2014/main" xmlns="" id="{3A68287A-A1D4-CFC3-82C1-77EE33DD0E7E}"/>
              </a:ext>
            </a:extLst>
          </p:cNvPr>
          <p:cNvSpPr/>
          <p:nvPr/>
        </p:nvSpPr>
        <p:spPr>
          <a:xfrm>
            <a:off x="4847775" y="3280918"/>
            <a:ext cx="2700395" cy="545972"/>
          </a:xfrm>
          <a:prstGeom prst="rect">
            <a:avLst/>
          </a:prstGeom>
          <a:solidFill>
            <a:schemeClr val="accent1"/>
          </a:solidFill>
          <a:ln w="12700">
            <a:noFill/>
          </a:ln>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de-DE" sz="2160" dirty="0">
                <a:solidFill>
                  <a:schemeClr val="bg1"/>
                </a:solidFill>
                <a:latin typeface="Calibri" panose="020F0502020204030204" pitchFamily="34" charset="0"/>
                <a:cs typeface="Calibri" panose="020F0502020204030204" pitchFamily="34" charset="0"/>
              </a:rPr>
              <a:t>Windkraftanlagen</a:t>
            </a:r>
          </a:p>
        </p:txBody>
      </p:sp>
      <p:sp>
        <p:nvSpPr>
          <p:cNvPr id="29" name="Rechteck 28">
            <a:extLst>
              <a:ext uri="{FF2B5EF4-FFF2-40B4-BE49-F238E27FC236}">
                <a16:creationId xmlns:a16="http://schemas.microsoft.com/office/drawing/2014/main" xmlns="" id="{00A5EE68-F7DA-3490-01EF-D0E4DF003F53}"/>
              </a:ext>
            </a:extLst>
          </p:cNvPr>
          <p:cNvSpPr/>
          <p:nvPr/>
        </p:nvSpPr>
        <p:spPr>
          <a:xfrm>
            <a:off x="360000" y="3280918"/>
            <a:ext cx="2700395" cy="545972"/>
          </a:xfrm>
          <a:prstGeom prst="rect">
            <a:avLst/>
          </a:prstGeom>
          <a:solidFill>
            <a:schemeClr val="accent1"/>
          </a:solidFill>
          <a:ln w="12700">
            <a:noFill/>
          </a:ln>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de-DE" sz="2160" dirty="0">
                <a:solidFill>
                  <a:schemeClr val="bg1"/>
                </a:solidFill>
                <a:latin typeface="Calibri" panose="020F0502020204030204" pitchFamily="34" charset="0"/>
                <a:cs typeface="Calibri" panose="020F0502020204030204" pitchFamily="34" charset="0"/>
              </a:rPr>
              <a:t>Kohlekraftwerke</a:t>
            </a:r>
          </a:p>
        </p:txBody>
      </p:sp>
      <p:sp>
        <p:nvSpPr>
          <p:cNvPr id="3" name="Pfeil nach rechts 2">
            <a:extLst>
              <a:ext uri="{FF2B5EF4-FFF2-40B4-BE49-F238E27FC236}">
                <a16:creationId xmlns:a16="http://schemas.microsoft.com/office/drawing/2014/main" xmlns="" id="{EFD6151E-0862-E47F-6885-BF1E6EB4D44F}"/>
              </a:ext>
            </a:extLst>
          </p:cNvPr>
          <p:cNvSpPr/>
          <p:nvPr/>
        </p:nvSpPr>
        <p:spPr>
          <a:xfrm>
            <a:off x="3246986" y="2001793"/>
            <a:ext cx="1439081" cy="509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Google Shape;518;p47">
            <a:extLst>
              <a:ext uri="{FF2B5EF4-FFF2-40B4-BE49-F238E27FC236}">
                <a16:creationId xmlns:a16="http://schemas.microsoft.com/office/drawing/2014/main" xmlns="" id="{EEA9DDB1-CF38-9EA1-85D4-444E0ED6595D}"/>
              </a:ext>
            </a:extLst>
          </p:cNvPr>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dirty="0">
                <a:latin typeface="Trebuchet MS" panose="020B0603020202020204" pitchFamily="34" charset="0"/>
              </a:rPr>
              <a:t>6</a:t>
            </a:r>
            <a:endParaRPr sz="1200" dirty="0">
              <a:latin typeface="Trebuchet MS" panose="020B0603020202020204" pitchFamily="34" charset="0"/>
            </a:endParaRPr>
          </a:p>
        </p:txBody>
      </p:sp>
      <p:sp>
        <p:nvSpPr>
          <p:cNvPr id="11" name="Google Shape;520;p47">
            <a:extLst>
              <a:ext uri="{FF2B5EF4-FFF2-40B4-BE49-F238E27FC236}">
                <a16:creationId xmlns:a16="http://schemas.microsoft.com/office/drawing/2014/main" xmlns="" id="{170884F3-C75C-6118-8961-03AD6505C51C}"/>
              </a:ext>
            </a:extLst>
          </p:cNvPr>
          <p:cNvSpPr txBox="1">
            <a:spLocks/>
          </p:cNvSpPr>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rgbClr val="888888"/>
              </a:buClr>
              <a:buSzPts val="1200"/>
              <a:buFont typeface="Arial"/>
              <a:buNone/>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233363" indent="-233363"/>
            <a:r>
              <a:rPr lang="de-DE" dirty="0"/>
              <a:t>Mechatroniker und Mechatronikerin</a:t>
            </a:r>
          </a:p>
        </p:txBody>
      </p:sp>
      <p:sp>
        <p:nvSpPr>
          <p:cNvPr id="13" name="Google Shape;542;p47">
            <a:extLst>
              <a:ext uri="{FF2B5EF4-FFF2-40B4-BE49-F238E27FC236}">
                <a16:creationId xmlns:a16="http://schemas.microsoft.com/office/drawing/2014/main" xmlns="" id="{3080AD61-7C8E-E796-F406-9EF61E420C76}"/>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IBBF - Henry </a:t>
            </a:r>
            <a:r>
              <a:rPr lang="de-DE" dirty="0" err="1"/>
              <a:t>Tackenberg</a:t>
            </a:r>
            <a:r>
              <a:rPr lang="de-DE" dirty="0"/>
              <a:t> / Projektagentur BBNE</a:t>
            </a:r>
            <a:endParaRPr dirty="0"/>
          </a:p>
        </p:txBody>
      </p:sp>
      <p:sp>
        <p:nvSpPr>
          <p:cNvPr id="23" name="Google Shape;123;p28">
            <a:extLst>
              <a:ext uri="{FF2B5EF4-FFF2-40B4-BE49-F238E27FC236}">
                <a16:creationId xmlns:a16="http://schemas.microsoft.com/office/drawing/2014/main" xmlns="" id="{EBF30B92-EE96-1BD6-B54E-7FB9EDC298FB}"/>
              </a:ext>
            </a:extLst>
          </p:cNvPr>
          <p:cNvSpPr/>
          <p:nvPr/>
        </p:nvSpPr>
        <p:spPr>
          <a:xfrm>
            <a:off x="7714685" y="4537285"/>
            <a:ext cx="4310799" cy="90282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lgn="ctr">
              <a:buClr>
                <a:srgbClr val="000000"/>
              </a:buClr>
              <a:buSzPts val="1100"/>
            </a:pPr>
            <a:r>
              <a:rPr lang="de-DE" sz="2100" dirty="0">
                <a:solidFill>
                  <a:schemeClr val="tx1"/>
                </a:solidFill>
                <a:latin typeface="Trebuchet MS" panose="020B0603020202020204" pitchFamily="34" charset="0"/>
                <a:cs typeface="Calibri" panose="020F0502020204030204" pitchFamily="34" charset="0"/>
                <a:sym typeface="Arial"/>
              </a:rPr>
              <a:t>Welche Beispiele lassen sich für ihr Unternehmen nennen ?</a:t>
            </a:r>
          </a:p>
        </p:txBody>
      </p:sp>
      <p:pic>
        <p:nvPicPr>
          <p:cNvPr id="4" name="Grafik 3">
            <a:extLst>
              <a:ext uri="{FF2B5EF4-FFF2-40B4-BE49-F238E27FC236}">
                <a16:creationId xmlns:a16="http://schemas.microsoft.com/office/drawing/2014/main" xmlns="" id="{E63B052E-8D5D-C849-9832-194C6A6BA2B3}"/>
              </a:ext>
            </a:extLst>
          </p:cNvPr>
          <p:cNvPicPr>
            <a:picLocks noChangeAspect="1"/>
          </p:cNvPicPr>
          <p:nvPr/>
        </p:nvPicPr>
        <p:blipFill>
          <a:blip r:embed="rId5"/>
          <a:stretch>
            <a:fillRect/>
          </a:stretch>
        </p:blipFill>
        <p:spPr>
          <a:xfrm>
            <a:off x="3057734" y="4079606"/>
            <a:ext cx="1802266" cy="1718949"/>
          </a:xfrm>
          <a:prstGeom prst="rect">
            <a:avLst/>
          </a:prstGeom>
        </p:spPr>
      </p:pic>
      <p:sp>
        <p:nvSpPr>
          <p:cNvPr id="30" name="Pfeil nach rechts 29">
            <a:extLst>
              <a:ext uri="{FF2B5EF4-FFF2-40B4-BE49-F238E27FC236}">
                <a16:creationId xmlns:a16="http://schemas.microsoft.com/office/drawing/2014/main" xmlns="" id="{6C6CE017-EC36-5645-B39F-35C8F7A82F56}"/>
              </a:ext>
            </a:extLst>
          </p:cNvPr>
          <p:cNvSpPr/>
          <p:nvPr/>
        </p:nvSpPr>
        <p:spPr>
          <a:xfrm rot="13977473">
            <a:off x="2631142" y="3038960"/>
            <a:ext cx="1439081" cy="50968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Pfeil nach rechts 30">
            <a:extLst>
              <a:ext uri="{FF2B5EF4-FFF2-40B4-BE49-F238E27FC236}">
                <a16:creationId xmlns:a16="http://schemas.microsoft.com/office/drawing/2014/main" xmlns="" id="{74768C42-8583-7C41-97E7-3895EF3D0A1F}"/>
              </a:ext>
            </a:extLst>
          </p:cNvPr>
          <p:cNvSpPr/>
          <p:nvPr/>
        </p:nvSpPr>
        <p:spPr>
          <a:xfrm rot="18490567">
            <a:off x="3758182" y="3061735"/>
            <a:ext cx="1439081" cy="509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6">
            <a:extLst>
              <a:ext uri="{FF2B5EF4-FFF2-40B4-BE49-F238E27FC236}">
                <a16:creationId xmlns:a16="http://schemas.microsoft.com/office/drawing/2014/main" xmlns="" id="{E378827B-69E3-C749-B414-F27E52978F79}"/>
              </a:ext>
            </a:extLst>
          </p:cNvPr>
          <p:cNvCxnSpPr/>
          <p:nvPr/>
        </p:nvCxnSpPr>
        <p:spPr>
          <a:xfrm flipH="1">
            <a:off x="3269050" y="2999035"/>
            <a:ext cx="336655" cy="6653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Gerade Verbindung 31">
            <a:extLst>
              <a:ext uri="{FF2B5EF4-FFF2-40B4-BE49-F238E27FC236}">
                <a16:creationId xmlns:a16="http://schemas.microsoft.com/office/drawing/2014/main" xmlns="" id="{D9926CD9-78EA-AD4D-9B28-CB43FB35FC5C}"/>
              </a:ext>
            </a:extLst>
          </p:cNvPr>
          <p:cNvCxnSpPr>
            <a:cxnSpLocks/>
          </p:cNvCxnSpPr>
          <p:nvPr/>
        </p:nvCxnSpPr>
        <p:spPr>
          <a:xfrm>
            <a:off x="3262726" y="2994096"/>
            <a:ext cx="336655" cy="6653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xmlns="" id="{242FD4E9-CBFB-AA41-965F-9CE8320DBD10}"/>
              </a:ext>
            </a:extLst>
          </p:cNvPr>
          <p:cNvSpPr/>
          <p:nvPr/>
        </p:nvSpPr>
        <p:spPr>
          <a:xfrm>
            <a:off x="4874859" y="4818061"/>
            <a:ext cx="1605051" cy="545972"/>
          </a:xfrm>
          <a:prstGeom prst="rect">
            <a:avLst/>
          </a:prstGeom>
          <a:solidFill>
            <a:schemeClr val="accent1"/>
          </a:solidFill>
          <a:ln w="12700">
            <a:noFill/>
          </a:ln>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de-DE" sz="2160" dirty="0">
                <a:solidFill>
                  <a:schemeClr val="bg1"/>
                </a:solidFill>
                <a:latin typeface="Calibri" panose="020F0502020204030204" pitchFamily="34" charset="0"/>
                <a:cs typeface="Calibri" panose="020F0502020204030204" pitchFamily="34" charset="0"/>
              </a:rPr>
              <a:t>Kugellager</a:t>
            </a:r>
          </a:p>
        </p:txBody>
      </p:sp>
    </p:spTree>
    <p:extLst>
      <p:ext uri="{BB962C8B-B14F-4D97-AF65-F5344CB8AC3E}">
        <p14:creationId xmlns:p14="http://schemas.microsoft.com/office/powerpoint/2010/main" val="400095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28A4F6B9-7970-C150-CD02-67D474C763B3}"/>
              </a:ext>
            </a:extLst>
          </p:cNvPr>
          <p:cNvSpPr>
            <a:spLocks noGrp="1"/>
          </p:cNvSpPr>
          <p:nvPr>
            <p:ph type="title"/>
          </p:nvPr>
        </p:nvSpPr>
        <p:spPr>
          <a:xfrm>
            <a:off x="359999" y="180000"/>
            <a:ext cx="9137291" cy="1080000"/>
          </a:xfrm>
        </p:spPr>
        <p:txBody>
          <a:bodyPr/>
          <a:lstStyle/>
          <a:p>
            <a:r>
              <a:rPr lang="de-DE" dirty="0">
                <a:latin typeface="Calibri" panose="020F0502020204030204" pitchFamily="34" charset="0"/>
                <a:cs typeface="Calibri" panose="020F0502020204030204" pitchFamily="34" charset="0"/>
              </a:rPr>
              <a:t>Mechatroniker und Digitalisierung </a:t>
            </a:r>
          </a:p>
        </p:txBody>
      </p:sp>
      <p:sp>
        <p:nvSpPr>
          <p:cNvPr id="4" name="Textplatzhalter 3">
            <a:extLst>
              <a:ext uri="{FF2B5EF4-FFF2-40B4-BE49-F238E27FC236}">
                <a16:creationId xmlns:a16="http://schemas.microsoft.com/office/drawing/2014/main" xmlns="" id="{59AE7855-074A-E12F-E3AC-24DCB5E58216}"/>
              </a:ext>
            </a:extLst>
          </p:cNvPr>
          <p:cNvSpPr>
            <a:spLocks noGrp="1"/>
          </p:cNvSpPr>
          <p:nvPr>
            <p:ph type="body" idx="1"/>
          </p:nvPr>
        </p:nvSpPr>
        <p:spPr>
          <a:xfrm>
            <a:off x="7824071" y="6254497"/>
            <a:ext cx="3834467" cy="557468"/>
          </a:xfrm>
        </p:spPr>
        <p:txBody>
          <a:bodyPr>
            <a:normAutofit/>
          </a:bodyPr>
          <a:lstStyle/>
          <a:p>
            <a:pPr algn="ctr"/>
            <a:r>
              <a:rPr lang="de-DE" sz="1400" dirty="0">
                <a:latin typeface="Calibri" panose="020F0502020204030204" pitchFamily="34" charset="0"/>
                <a:cs typeface="Calibri" panose="020F0502020204030204" pitchFamily="34" charset="0"/>
              </a:rPr>
              <a:t>Quelle: Lukas / </a:t>
            </a:r>
            <a:r>
              <a:rPr lang="de-DE" sz="1400" dirty="0" err="1">
                <a:latin typeface="Calibri" panose="020F0502020204030204" pitchFamily="34" charset="0"/>
                <a:cs typeface="Calibri" panose="020F0502020204030204" pitchFamily="34" charset="0"/>
              </a:rPr>
              <a:t>Flixcheck</a:t>
            </a:r>
            <a:r>
              <a:rPr lang="de-DE" sz="1400" dirty="0">
                <a:latin typeface="Calibri" panose="020F0502020204030204" pitchFamily="34" charset="0"/>
                <a:cs typeface="Calibri" panose="020F0502020204030204" pitchFamily="34" charset="0"/>
              </a:rPr>
              <a:t>, 2022</a:t>
            </a:r>
          </a:p>
        </p:txBody>
      </p:sp>
      <p:sp>
        <p:nvSpPr>
          <p:cNvPr id="6" name="Textplatzhalter 5">
            <a:extLst>
              <a:ext uri="{FF2B5EF4-FFF2-40B4-BE49-F238E27FC236}">
                <a16:creationId xmlns:a16="http://schemas.microsoft.com/office/drawing/2014/main" xmlns="" id="{5F8F3D04-B3E6-A6A8-1F72-39F42901936E}"/>
              </a:ext>
            </a:extLst>
          </p:cNvPr>
          <p:cNvSpPr>
            <a:spLocks noGrp="1"/>
          </p:cNvSpPr>
          <p:nvPr>
            <p:ph type="body" idx="3"/>
          </p:nvPr>
        </p:nvSpPr>
        <p:spPr>
          <a:xfrm>
            <a:off x="619382" y="1260000"/>
            <a:ext cx="5476618" cy="3010116"/>
          </a:xfrm>
        </p:spPr>
        <p:txBody>
          <a:bodyPr>
            <a:noAutofit/>
          </a:bodyPr>
          <a:lstStyle/>
          <a:p>
            <a:pPr marL="50800" indent="0">
              <a:buNone/>
            </a:pPr>
            <a:r>
              <a:rPr lang="de-DE" sz="2100" b="1" dirty="0">
                <a:latin typeface="Trebuchet MS" panose="020B0603020202020204" pitchFamily="34" charset="0"/>
              </a:rPr>
              <a:t>Mögliche Vorteile</a:t>
            </a:r>
          </a:p>
          <a:p>
            <a:r>
              <a:rPr lang="de-DE" sz="2100" dirty="0">
                <a:latin typeface="Trebuchet MS" panose="020B0603020202020204" pitchFamily="34" charset="0"/>
              </a:rPr>
              <a:t>Einfachere, sichere Abläufe </a:t>
            </a:r>
          </a:p>
          <a:p>
            <a:r>
              <a:rPr lang="de-DE" sz="2100" dirty="0">
                <a:latin typeface="Trebuchet MS" panose="020B0603020202020204" pitchFamily="34" charset="0"/>
              </a:rPr>
              <a:t>Neue Arbeitszeit- und Arbeitsplatzmodelle entstehen</a:t>
            </a:r>
          </a:p>
          <a:p>
            <a:r>
              <a:rPr lang="de-DE" sz="2100" dirty="0">
                <a:latin typeface="Trebuchet MS" panose="020B0603020202020204" pitchFamily="34" charset="0"/>
              </a:rPr>
              <a:t>Schelle Übertragung und Verarbeitung von Informationen  werden möglich</a:t>
            </a:r>
          </a:p>
          <a:p>
            <a:r>
              <a:rPr lang="de-DE" sz="2100" dirty="0">
                <a:latin typeface="Trebuchet MS" panose="020B0603020202020204" pitchFamily="34" charset="0"/>
              </a:rPr>
              <a:t>Optimierung von Produkten/Prozessen</a:t>
            </a:r>
          </a:p>
        </p:txBody>
      </p:sp>
      <p:sp>
        <p:nvSpPr>
          <p:cNvPr id="7" name="Textplatzhalter 5">
            <a:extLst>
              <a:ext uri="{FF2B5EF4-FFF2-40B4-BE49-F238E27FC236}">
                <a16:creationId xmlns:a16="http://schemas.microsoft.com/office/drawing/2014/main" xmlns="" id="{E0489801-EC77-9D01-2ACA-AAFE003CB3F5}"/>
              </a:ext>
            </a:extLst>
          </p:cNvPr>
          <p:cNvSpPr txBox="1">
            <a:spLocks/>
          </p:cNvSpPr>
          <p:nvPr/>
        </p:nvSpPr>
        <p:spPr>
          <a:xfrm>
            <a:off x="6442301" y="1260000"/>
            <a:ext cx="5216237" cy="301011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de-DE" sz="2100" b="1" dirty="0">
                <a:latin typeface="Trebuchet MS" panose="020B0603020202020204" pitchFamily="34" charset="0"/>
              </a:rPr>
              <a:t>Mögliche Nachteile</a:t>
            </a:r>
          </a:p>
          <a:p>
            <a:r>
              <a:rPr lang="de-DE" sz="2100" dirty="0">
                <a:latin typeface="Trebuchet MS" panose="020B0603020202020204" pitchFamily="34" charset="0"/>
              </a:rPr>
              <a:t>Investitionen werden notwendig</a:t>
            </a:r>
          </a:p>
          <a:p>
            <a:r>
              <a:rPr lang="de-DE" sz="2100" dirty="0">
                <a:latin typeface="Trebuchet MS" panose="020B0603020202020204" pitchFamily="34" charset="0"/>
              </a:rPr>
              <a:t>Veränderung verursachen Angst</a:t>
            </a:r>
          </a:p>
          <a:p>
            <a:r>
              <a:rPr lang="de-DE" sz="2100" dirty="0">
                <a:latin typeface="Trebuchet MS" panose="020B0603020202020204" pitchFamily="34" charset="0"/>
              </a:rPr>
              <a:t>Soziale Konstrukte zerbrechen</a:t>
            </a:r>
          </a:p>
          <a:p>
            <a:r>
              <a:rPr lang="de-DE" sz="2100" dirty="0">
                <a:latin typeface="Trebuchet MS" panose="020B0603020202020204" pitchFamily="34" charset="0"/>
              </a:rPr>
              <a:t>Gefahr der Cyberkriminalität</a:t>
            </a:r>
          </a:p>
        </p:txBody>
      </p:sp>
      <p:sp>
        <p:nvSpPr>
          <p:cNvPr id="5" name="Google Shape;518;p47">
            <a:extLst>
              <a:ext uri="{FF2B5EF4-FFF2-40B4-BE49-F238E27FC236}">
                <a16:creationId xmlns:a16="http://schemas.microsoft.com/office/drawing/2014/main" xmlns="" id="{29BE6967-2969-83C7-1670-8764ADAA41C0}"/>
              </a:ext>
            </a:extLst>
          </p:cNvPr>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dirty="0">
                <a:latin typeface="Trebuchet MS" panose="020B0603020202020204" pitchFamily="34" charset="0"/>
              </a:rPr>
              <a:t>7</a:t>
            </a:r>
            <a:endParaRPr sz="1200" dirty="0">
              <a:latin typeface="Trebuchet MS" panose="020B0603020202020204" pitchFamily="34" charset="0"/>
            </a:endParaRPr>
          </a:p>
        </p:txBody>
      </p:sp>
      <p:sp>
        <p:nvSpPr>
          <p:cNvPr id="8" name="Google Shape;520;p47">
            <a:extLst>
              <a:ext uri="{FF2B5EF4-FFF2-40B4-BE49-F238E27FC236}">
                <a16:creationId xmlns:a16="http://schemas.microsoft.com/office/drawing/2014/main" xmlns="" id="{0E42D9DE-BFE2-8CD2-A363-C6A421272E5C}"/>
              </a:ext>
            </a:extLst>
          </p:cNvPr>
          <p:cNvSpPr txBox="1">
            <a:spLocks/>
          </p:cNvSpPr>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rgbClr val="888888"/>
              </a:buClr>
              <a:buSzPts val="1200"/>
              <a:buFont typeface="Arial"/>
              <a:buNone/>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233363" indent="-233363"/>
            <a:r>
              <a:rPr lang="de-DE" dirty="0"/>
              <a:t>Mechatroniker und Mechatronikerin</a:t>
            </a:r>
          </a:p>
        </p:txBody>
      </p:sp>
      <p:sp>
        <p:nvSpPr>
          <p:cNvPr id="14" name="Google Shape;542;p47">
            <a:extLst>
              <a:ext uri="{FF2B5EF4-FFF2-40B4-BE49-F238E27FC236}">
                <a16:creationId xmlns:a16="http://schemas.microsoft.com/office/drawing/2014/main" xmlns="" id="{8E951402-AA66-CF8B-E599-AAE179C7B512}"/>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IBBF - Henry </a:t>
            </a:r>
            <a:r>
              <a:rPr lang="de-DE" dirty="0" err="1"/>
              <a:t>Tackenberg</a:t>
            </a:r>
            <a:r>
              <a:rPr lang="de-DE" dirty="0"/>
              <a:t> / Projektagentur BBNE</a:t>
            </a:r>
            <a:endParaRPr dirty="0"/>
          </a:p>
        </p:txBody>
      </p:sp>
      <p:sp>
        <p:nvSpPr>
          <p:cNvPr id="15" name="Google Shape;123;p28">
            <a:extLst>
              <a:ext uri="{FF2B5EF4-FFF2-40B4-BE49-F238E27FC236}">
                <a16:creationId xmlns:a16="http://schemas.microsoft.com/office/drawing/2014/main" xmlns="" id="{659B2A79-4C6B-BA71-08D0-FBA1D95DFBB3}"/>
              </a:ext>
            </a:extLst>
          </p:cNvPr>
          <p:cNvSpPr/>
          <p:nvPr/>
        </p:nvSpPr>
        <p:spPr>
          <a:xfrm>
            <a:off x="6355383" y="3982077"/>
            <a:ext cx="5576980" cy="147227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algn="ctr">
              <a:buClr>
                <a:srgbClr val="000000"/>
              </a:buClr>
              <a:buSzPts val="1100"/>
            </a:pPr>
            <a:r>
              <a:rPr lang="de-DE" sz="2100" dirty="0">
                <a:solidFill>
                  <a:schemeClr val="tx1"/>
                </a:solidFill>
                <a:latin typeface="Trebuchet MS" panose="020B0603020202020204" pitchFamily="34" charset="0"/>
                <a:cs typeface="Calibri" panose="020F0502020204030204" pitchFamily="34" charset="0"/>
                <a:sym typeface="Arial"/>
              </a:rPr>
              <a:t>Welche Digitalisierungspros werden genutzt? </a:t>
            </a:r>
          </a:p>
          <a:p>
            <a:pPr algn="ctr">
              <a:buClr>
                <a:srgbClr val="000000"/>
              </a:buClr>
              <a:buSzPts val="1100"/>
            </a:pPr>
            <a:r>
              <a:rPr lang="de-DE" sz="2100" dirty="0">
                <a:solidFill>
                  <a:schemeClr val="tx1"/>
                </a:solidFill>
                <a:latin typeface="Trebuchet MS" panose="020B0603020202020204" pitchFamily="34" charset="0"/>
                <a:cs typeface="Calibri" panose="020F0502020204030204" pitchFamily="34" charset="0"/>
                <a:sym typeface="Arial"/>
              </a:rPr>
              <a:t>Welche Veränderungen sind noch geplant?</a:t>
            </a:r>
          </a:p>
          <a:p>
            <a:pPr algn="ctr">
              <a:buSzPts val="1100"/>
            </a:pPr>
            <a:r>
              <a:rPr lang="de-DE" sz="2100" dirty="0">
                <a:solidFill>
                  <a:schemeClr val="tx1"/>
                </a:solidFill>
                <a:latin typeface="Trebuchet MS" panose="020B0603020202020204" pitchFamily="34" charset="0"/>
                <a:cs typeface="Calibri" panose="020F0502020204030204" pitchFamily="34" charset="0"/>
                <a:sym typeface="Arial"/>
              </a:rPr>
              <a:t>Wie geht das Unternehmen bei der Einführung digitaler Technologien vor?</a:t>
            </a:r>
          </a:p>
        </p:txBody>
      </p:sp>
      <p:sp>
        <p:nvSpPr>
          <p:cNvPr id="2" name="Textfeld 1">
            <a:extLst>
              <a:ext uri="{FF2B5EF4-FFF2-40B4-BE49-F238E27FC236}">
                <a16:creationId xmlns:a16="http://schemas.microsoft.com/office/drawing/2014/main" xmlns="" id="{C6234E90-DF9F-467C-96E4-905D679FFD93}"/>
              </a:ext>
            </a:extLst>
          </p:cNvPr>
          <p:cNvSpPr txBox="1"/>
          <p:nvPr/>
        </p:nvSpPr>
        <p:spPr>
          <a:xfrm>
            <a:off x="6807200" y="5726545"/>
            <a:ext cx="3112655" cy="369332"/>
          </a:xfrm>
          <a:prstGeom prst="rect">
            <a:avLst/>
          </a:prstGeom>
          <a:noFill/>
        </p:spPr>
        <p:txBody>
          <a:bodyPr wrap="square" rtlCol="0">
            <a:spAutoFit/>
          </a:bodyPr>
          <a:lstStyle/>
          <a:p>
            <a:r>
              <a:rPr lang="de-DE" sz="1800" dirty="0">
                <a:solidFill>
                  <a:srgbClr val="FF0000"/>
                </a:solidFill>
              </a:rPr>
              <a:t>Bild neu von Volker?</a:t>
            </a:r>
          </a:p>
        </p:txBody>
      </p:sp>
      <p:pic>
        <p:nvPicPr>
          <p:cNvPr id="1026" name="Picture 2" descr="https://lh3.googleusercontent.com/2TKcSOBBPsprDcI6iCKizblQ4hwEdqgoKyRXNHWYkLjW-6hk7yEIRYZpCWOf2_hqdauB8fpVv5FhlO8sIniaeejBLdiXVU5UT--3gEPzxVhPN9LQ4ZNGBaiAqTn_QYLQQnwW75AvAiHTHsQ=s2048">
            <a:extLst>
              <a:ext uri="{FF2B5EF4-FFF2-40B4-BE49-F238E27FC236}">
                <a16:creationId xmlns:a16="http://schemas.microsoft.com/office/drawing/2014/main" xmlns="" id="{F8052C06-8CF8-40BF-8FBA-D79EBC581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472" y="4097560"/>
            <a:ext cx="3112656" cy="194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7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41f1a7caba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sz="1200">
                <a:latin typeface="Trebuchet MS" panose="020B0603020202020204" pitchFamily="34" charset="0"/>
              </a:rPr>
              <a:t>8</a:t>
            </a:fld>
            <a:endParaRPr sz="1200" dirty="0">
              <a:latin typeface="Trebuchet MS" panose="020B0603020202020204" pitchFamily="34" charset="0"/>
            </a:endParaRPr>
          </a:p>
        </p:txBody>
      </p:sp>
      <p:sp>
        <p:nvSpPr>
          <p:cNvPr id="242" name="Google Shape;242;g141f1a7caba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lvl="0"/>
            <a:r>
              <a:rPr lang="de-DE" dirty="0">
                <a:latin typeface="Trebuchet MS" panose="020B0603020202020204" pitchFamily="34" charset="0"/>
                <a:cs typeface="Calibri" panose="020F0502020204030204" pitchFamily="34" charset="0"/>
              </a:rPr>
              <a:t>Mechatroniker und Rohstoffe:</a:t>
            </a:r>
            <a:br>
              <a:rPr lang="de-DE" dirty="0">
                <a:latin typeface="Trebuchet MS" panose="020B0603020202020204" pitchFamily="34" charset="0"/>
                <a:cs typeface="Calibri" panose="020F0502020204030204" pitchFamily="34" charset="0"/>
              </a:rPr>
            </a:br>
            <a:r>
              <a:rPr lang="de-DE" dirty="0">
                <a:latin typeface="Trebuchet MS" panose="020B0603020202020204" pitchFamily="34" charset="0"/>
              </a:rPr>
              <a:t>Technologie-Entwicklung und Metallverbrauch</a:t>
            </a:r>
            <a:endParaRPr dirty="0">
              <a:latin typeface="Trebuchet MS" panose="020B0603020202020204" pitchFamily="34" charset="0"/>
              <a:cs typeface="Calibri" panose="020F0502020204030204" pitchFamily="34" charset="0"/>
            </a:endParaRPr>
          </a:p>
        </p:txBody>
      </p:sp>
      <p:sp>
        <p:nvSpPr>
          <p:cNvPr id="263" name="Google Shape;263;g141f1a7caba_0_31"/>
          <p:cNvSpPr txBox="1">
            <a:spLocks noGrp="1"/>
          </p:cNvSpPr>
          <p:nvPr>
            <p:ph type="ftr" idx="11"/>
          </p:nvPr>
        </p:nvSpPr>
        <p:spPr>
          <a:xfrm>
            <a:off x="8785185" y="6258585"/>
            <a:ext cx="3115807"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effectLst/>
                <a:latin typeface="Arial" panose="020B0604020202020204" pitchFamily="34" charset="0"/>
              </a:rPr>
              <a:t>Quelle: Heinrich-Böll-Stiftung, 2017 </a:t>
            </a:r>
            <a:endParaRPr dirty="0"/>
          </a:p>
        </p:txBody>
      </p:sp>
      <p:sp>
        <p:nvSpPr>
          <p:cNvPr id="2" name="Google Shape;127;p1">
            <a:extLst>
              <a:ext uri="{FF2B5EF4-FFF2-40B4-BE49-F238E27FC236}">
                <a16:creationId xmlns:a16="http://schemas.microsoft.com/office/drawing/2014/main" xmlns="" id="{30F7CAC8-EE98-620A-383D-EA27E033744B}"/>
              </a:ext>
            </a:extLst>
          </p:cNvPr>
          <p:cNvSpPr/>
          <p:nvPr/>
        </p:nvSpPr>
        <p:spPr>
          <a:xfrm>
            <a:off x="7991376" y="4153143"/>
            <a:ext cx="3909616" cy="171618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R="0" lvl="0" algn="ctr" rtl="0">
              <a:lnSpc>
                <a:spcPct val="100000"/>
              </a:lnSpc>
              <a:spcBef>
                <a:spcPts val="0"/>
              </a:spcBef>
              <a:spcAft>
                <a:spcPts val="0"/>
              </a:spcAft>
              <a:buClr>
                <a:srgbClr val="000000"/>
              </a:buClr>
              <a:buSzPct val="100000"/>
            </a:pPr>
            <a:r>
              <a:rPr lang="de-DE" sz="2100" dirty="0">
                <a:solidFill>
                  <a:schemeClr val="tx1"/>
                </a:solidFill>
                <a:latin typeface="Trebuchet MS" panose="020B0603020202020204" pitchFamily="34" charset="0"/>
                <a:cs typeface="Calibri" panose="020F0502020204030204" pitchFamily="34" charset="0"/>
              </a:rPr>
              <a:t>Welche Materialien werden in ihrem Unternehmen genutzt? Wie ist die Entwicklung der Materialvielfalt und der Kosten im Laufe der Zeit?</a:t>
            </a:r>
          </a:p>
        </p:txBody>
      </p:sp>
      <p:sp>
        <p:nvSpPr>
          <p:cNvPr id="4" name="Textfeld 3">
            <a:extLst>
              <a:ext uri="{FF2B5EF4-FFF2-40B4-BE49-F238E27FC236}">
                <a16:creationId xmlns:a16="http://schemas.microsoft.com/office/drawing/2014/main" xmlns="" id="{9C12ABED-0229-BABD-A908-DD0C0D88D89F}"/>
              </a:ext>
            </a:extLst>
          </p:cNvPr>
          <p:cNvSpPr txBox="1"/>
          <p:nvPr/>
        </p:nvSpPr>
        <p:spPr>
          <a:xfrm>
            <a:off x="8021341" y="1409391"/>
            <a:ext cx="4170659" cy="2677656"/>
          </a:xfrm>
          <a:prstGeom prst="rect">
            <a:avLst/>
          </a:prstGeom>
          <a:solidFill>
            <a:schemeClr val="bg1"/>
          </a:solidFill>
        </p:spPr>
        <p:txBody>
          <a:bodyPr wrap="square" lIns="0" rIns="0" rtlCol="0">
            <a:spAutoFit/>
          </a:bodyPr>
          <a:lstStyle/>
          <a:p>
            <a:r>
              <a:rPr lang="de-DE" sz="2100" b="1" dirty="0">
                <a:latin typeface="Trebuchet MS" panose="020B0603020202020204" pitchFamily="34" charset="0"/>
                <a:cs typeface="Calibri" panose="020F0502020204030204" pitchFamily="34" charset="0"/>
              </a:rPr>
              <a:t>Zielkonflikt: </a:t>
            </a:r>
            <a:r>
              <a:rPr lang="de-DE" sz="2100" dirty="0">
                <a:latin typeface="Trebuchet MS" panose="020B0603020202020204" pitchFamily="34" charset="0"/>
                <a:cs typeface="Calibri" panose="020F0502020204030204" pitchFamily="34" charset="0"/>
              </a:rPr>
              <a:t>Vom technischen Fortschritt profitieren zunehmend mehr Menschen. </a:t>
            </a:r>
          </a:p>
          <a:p>
            <a:r>
              <a:rPr lang="de-DE" sz="2100" dirty="0">
                <a:latin typeface="Trebuchet MS" panose="020B0603020202020204" pitchFamily="34" charset="0"/>
                <a:cs typeface="Calibri" panose="020F0502020204030204" pitchFamily="34" charset="0"/>
              </a:rPr>
              <a:t>Die Rohstoffe werden eingesetzt, um das Leben zu erleichtern. Doch der Aufwand, die ökologischen Folgen und die Kosten für Rohstoffabbau steigen. </a:t>
            </a:r>
            <a:endParaRPr lang="de-DE" dirty="0">
              <a:latin typeface="Calibri" panose="020F0502020204030204" pitchFamily="34" charset="0"/>
              <a:cs typeface="Calibri" panose="020F0502020204030204" pitchFamily="34" charset="0"/>
            </a:endParaRPr>
          </a:p>
        </p:txBody>
      </p:sp>
      <p:sp>
        <p:nvSpPr>
          <p:cNvPr id="8" name="Google Shape;542;p47">
            <a:extLst>
              <a:ext uri="{FF2B5EF4-FFF2-40B4-BE49-F238E27FC236}">
                <a16:creationId xmlns:a16="http://schemas.microsoft.com/office/drawing/2014/main" xmlns="" id="{707D8C46-BB6F-8B65-E477-9EDE8B7CFC9C}"/>
              </a:ext>
            </a:extLst>
          </p:cNvPr>
          <p:cNvSpPr txBox="1">
            <a:spLocks/>
          </p:cNvSpPr>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2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r>
              <a:rPr lang="de-DE" dirty="0"/>
              <a:t>IBBF - Henry </a:t>
            </a:r>
            <a:r>
              <a:rPr lang="de-DE" dirty="0" err="1"/>
              <a:t>Tackenberg</a:t>
            </a:r>
            <a:r>
              <a:rPr lang="de-DE" dirty="0"/>
              <a:t> / Projektagentur BBNE</a:t>
            </a:r>
          </a:p>
        </p:txBody>
      </p:sp>
      <p:pic>
        <p:nvPicPr>
          <p:cNvPr id="10" name="Grafik 9">
            <a:extLst>
              <a:ext uri="{FF2B5EF4-FFF2-40B4-BE49-F238E27FC236}">
                <a16:creationId xmlns:a16="http://schemas.microsoft.com/office/drawing/2014/main" xmlns="" id="{2E7C81DA-A980-44BB-6D33-73AD2519D78E}"/>
              </a:ext>
            </a:extLst>
          </p:cNvPr>
          <p:cNvPicPr>
            <a:picLocks noChangeAspect="1"/>
          </p:cNvPicPr>
          <p:nvPr/>
        </p:nvPicPr>
        <p:blipFill rotWithShape="1">
          <a:blip r:embed="rId3"/>
          <a:srcRect l="18423" t="28936" r="19310" b="16944"/>
          <a:stretch/>
        </p:blipFill>
        <p:spPr>
          <a:xfrm>
            <a:off x="278977" y="1339943"/>
            <a:ext cx="7661341" cy="4642904"/>
          </a:xfrm>
          <a:prstGeom prst="rect">
            <a:avLst/>
          </a:prstGeom>
        </p:spPr>
      </p:pic>
      <p:sp>
        <p:nvSpPr>
          <p:cNvPr id="12" name="Google Shape;520;p47">
            <a:extLst>
              <a:ext uri="{FF2B5EF4-FFF2-40B4-BE49-F238E27FC236}">
                <a16:creationId xmlns:a16="http://schemas.microsoft.com/office/drawing/2014/main" xmlns="" id="{23CA2037-2BA5-654B-BC32-0804D9796E8E}"/>
              </a:ext>
            </a:extLst>
          </p:cNvPr>
          <p:cNvSpPr txBox="1">
            <a:spLocks/>
          </p:cNvSpPr>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rgbClr val="888888"/>
              </a:buClr>
              <a:buSzPts val="1200"/>
              <a:buFont typeface="Arial"/>
              <a:buNone/>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233363" indent="-233363"/>
            <a:r>
              <a:rPr lang="de-DE" dirty="0"/>
              <a:t>Mechatroniker und Mechatronikerin</a:t>
            </a:r>
          </a:p>
        </p:txBody>
      </p:sp>
    </p:spTree>
    <p:extLst>
      <p:ext uri="{BB962C8B-B14F-4D97-AF65-F5344CB8AC3E}">
        <p14:creationId xmlns:p14="http://schemas.microsoft.com/office/powerpoint/2010/main" val="170114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41f1a7caba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sz="1200">
                <a:latin typeface="Trebuchet MS" panose="020B0603020202020204" pitchFamily="34" charset="0"/>
              </a:rPr>
              <a:t>9</a:t>
            </a:fld>
            <a:endParaRPr sz="1200" dirty="0">
              <a:latin typeface="Trebuchet MS" panose="020B0603020202020204" pitchFamily="34" charset="0"/>
            </a:endParaRPr>
          </a:p>
        </p:txBody>
      </p:sp>
      <p:sp>
        <p:nvSpPr>
          <p:cNvPr id="242" name="Google Shape;242;g141f1a7caba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lvl="0"/>
            <a:r>
              <a:rPr lang="de-DE" dirty="0">
                <a:latin typeface="Trebuchet MS" panose="020B0603020202020204" pitchFamily="34" charset="0"/>
                <a:cs typeface="Calibri" panose="020F0502020204030204" pitchFamily="34" charset="0"/>
              </a:rPr>
              <a:t>Mechatroniker und Rohstoffe:</a:t>
            </a:r>
            <a:br>
              <a:rPr lang="de-DE" dirty="0">
                <a:latin typeface="Trebuchet MS" panose="020B0603020202020204" pitchFamily="34" charset="0"/>
                <a:cs typeface="Calibri" panose="020F0502020204030204" pitchFamily="34" charset="0"/>
              </a:rPr>
            </a:br>
            <a:r>
              <a:rPr lang="de-DE" dirty="0">
                <a:latin typeface="Trebuchet MS" panose="020B0603020202020204" pitchFamily="34" charset="0"/>
              </a:rPr>
              <a:t>Metallvorkommen Land und Meer</a:t>
            </a:r>
            <a:endParaRPr dirty="0">
              <a:latin typeface="Trebuchet MS" panose="020B0603020202020204" pitchFamily="34" charset="0"/>
              <a:cs typeface="Calibri" panose="020F0502020204030204" pitchFamily="34" charset="0"/>
            </a:endParaRPr>
          </a:p>
        </p:txBody>
      </p:sp>
      <p:sp>
        <p:nvSpPr>
          <p:cNvPr id="263" name="Google Shape;263;g141f1a7caba_0_31"/>
          <p:cNvSpPr txBox="1">
            <a:spLocks noGrp="1"/>
          </p:cNvSpPr>
          <p:nvPr>
            <p:ph type="ftr" idx="11"/>
          </p:nvPr>
        </p:nvSpPr>
        <p:spPr>
          <a:xfrm>
            <a:off x="8942518" y="6258585"/>
            <a:ext cx="2958474"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effectLst/>
                <a:latin typeface="Arial" panose="020B0604020202020204" pitchFamily="34" charset="0"/>
              </a:rPr>
              <a:t>Quelle: Heinrich-Böll-Stiftung, 2017 </a:t>
            </a:r>
            <a:endParaRPr dirty="0"/>
          </a:p>
        </p:txBody>
      </p:sp>
      <p:sp>
        <p:nvSpPr>
          <p:cNvPr id="2" name="Google Shape;127;p1">
            <a:extLst>
              <a:ext uri="{FF2B5EF4-FFF2-40B4-BE49-F238E27FC236}">
                <a16:creationId xmlns:a16="http://schemas.microsoft.com/office/drawing/2014/main" xmlns="" id="{30F7CAC8-EE98-620A-383D-EA27E033744B}"/>
              </a:ext>
            </a:extLst>
          </p:cNvPr>
          <p:cNvSpPr/>
          <p:nvPr/>
        </p:nvSpPr>
        <p:spPr>
          <a:xfrm>
            <a:off x="5798917" y="4087048"/>
            <a:ext cx="6262561" cy="18958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R="0" lvl="0" algn="ctr" rtl="0">
              <a:lnSpc>
                <a:spcPct val="100000"/>
              </a:lnSpc>
              <a:spcBef>
                <a:spcPts val="0"/>
              </a:spcBef>
              <a:spcAft>
                <a:spcPts val="0"/>
              </a:spcAft>
              <a:buClr>
                <a:srgbClr val="000000"/>
              </a:buClr>
              <a:buSzPct val="100000"/>
            </a:pPr>
            <a:r>
              <a:rPr lang="de-DE" sz="2100" dirty="0">
                <a:solidFill>
                  <a:schemeClr val="tx1"/>
                </a:solidFill>
                <a:latin typeface="Trebuchet MS" panose="020B0603020202020204" pitchFamily="34" charset="0"/>
                <a:cs typeface="Calibri" panose="020F0502020204030204" pitchFamily="34" charset="0"/>
              </a:rPr>
              <a:t>Woher stammen die Materialien, mit denen ihr Unternehmen umgeht? Welche Informationen hat das Unternehmen noch über die Lieferkette? Worauf wird beim Einkauf geachtet?</a:t>
            </a:r>
          </a:p>
        </p:txBody>
      </p:sp>
      <p:sp>
        <p:nvSpPr>
          <p:cNvPr id="4" name="Textfeld 3">
            <a:extLst>
              <a:ext uri="{FF2B5EF4-FFF2-40B4-BE49-F238E27FC236}">
                <a16:creationId xmlns:a16="http://schemas.microsoft.com/office/drawing/2014/main" xmlns="" id="{9C12ABED-0229-BABD-A908-DD0C0D88D89F}"/>
              </a:ext>
            </a:extLst>
          </p:cNvPr>
          <p:cNvSpPr txBox="1"/>
          <p:nvPr/>
        </p:nvSpPr>
        <p:spPr>
          <a:xfrm>
            <a:off x="5798917" y="1409391"/>
            <a:ext cx="6393084" cy="2677656"/>
          </a:xfrm>
          <a:prstGeom prst="rect">
            <a:avLst/>
          </a:prstGeom>
          <a:solidFill>
            <a:schemeClr val="bg1"/>
          </a:solidFill>
        </p:spPr>
        <p:txBody>
          <a:bodyPr wrap="square" lIns="0" rIns="0" rtlCol="0">
            <a:spAutoFit/>
          </a:bodyPr>
          <a:lstStyle/>
          <a:p>
            <a:r>
              <a:rPr lang="de-DE" sz="2100" b="1" dirty="0">
                <a:latin typeface="Trebuchet MS" panose="020B0603020202020204" pitchFamily="34" charset="0"/>
                <a:cs typeface="Calibri" panose="020F0502020204030204" pitchFamily="34" charset="0"/>
              </a:rPr>
              <a:t>Zielkonflikt: </a:t>
            </a:r>
            <a:r>
              <a:rPr lang="de-DE" sz="2100" dirty="0">
                <a:latin typeface="Trebuchet MS" panose="020B0603020202020204" pitchFamily="34" charset="0"/>
                <a:cs typeface="Calibri" panose="020F0502020204030204" pitchFamily="34" charset="0"/>
              </a:rPr>
              <a:t>Da die Widerstände gegenüber den Bergbaufolgen an Land wachsen, weichen Rohstoff- unternehmen in die Ozeane aus. Dort sind die Bedingungen weniger konfliktreich. Jedoch werden auf diese Weise teils unberührte Ökosystem zerstört. Beim Einkauf von Material sollte also nicht nur auf die Kosten geachtet werden. Jedoch sind Angaben von Lieferanten womöglich auch unvollständig.</a:t>
            </a:r>
            <a:endParaRPr lang="de-DE" dirty="0">
              <a:latin typeface="Calibri" panose="020F0502020204030204" pitchFamily="34" charset="0"/>
              <a:cs typeface="Calibri" panose="020F0502020204030204" pitchFamily="34" charset="0"/>
            </a:endParaRPr>
          </a:p>
        </p:txBody>
      </p:sp>
      <p:sp>
        <p:nvSpPr>
          <p:cNvPr id="8" name="Google Shape;542;p47">
            <a:extLst>
              <a:ext uri="{FF2B5EF4-FFF2-40B4-BE49-F238E27FC236}">
                <a16:creationId xmlns:a16="http://schemas.microsoft.com/office/drawing/2014/main" xmlns="" id="{707D8C46-BB6F-8B65-E477-9EDE8B7CFC9C}"/>
              </a:ext>
            </a:extLst>
          </p:cNvPr>
          <p:cNvSpPr txBox="1">
            <a:spLocks/>
          </p:cNvSpPr>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2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r>
              <a:rPr lang="de-DE" dirty="0"/>
              <a:t>IBBF - Henry </a:t>
            </a:r>
            <a:r>
              <a:rPr lang="de-DE" dirty="0" err="1"/>
              <a:t>Tackenberg</a:t>
            </a:r>
            <a:r>
              <a:rPr lang="de-DE" dirty="0"/>
              <a:t> / Projektagentur BBNE</a:t>
            </a:r>
          </a:p>
        </p:txBody>
      </p:sp>
      <p:pic>
        <p:nvPicPr>
          <p:cNvPr id="5" name="Grafik 4">
            <a:extLst>
              <a:ext uri="{FF2B5EF4-FFF2-40B4-BE49-F238E27FC236}">
                <a16:creationId xmlns:a16="http://schemas.microsoft.com/office/drawing/2014/main" xmlns="" id="{C6565D69-FEB6-9CB7-31D4-5B4893409335}"/>
              </a:ext>
            </a:extLst>
          </p:cNvPr>
          <p:cNvPicPr>
            <a:picLocks noChangeAspect="1"/>
          </p:cNvPicPr>
          <p:nvPr/>
        </p:nvPicPr>
        <p:blipFill rotWithShape="1">
          <a:blip r:embed="rId3"/>
          <a:srcRect l="46139" t="18373" r="11519" b="13587"/>
          <a:stretch/>
        </p:blipFill>
        <p:spPr>
          <a:xfrm>
            <a:off x="360000" y="1351334"/>
            <a:ext cx="5162309" cy="4666238"/>
          </a:xfrm>
          <a:prstGeom prst="rect">
            <a:avLst/>
          </a:prstGeom>
        </p:spPr>
      </p:pic>
      <p:sp>
        <p:nvSpPr>
          <p:cNvPr id="10" name="Google Shape;520;p47">
            <a:extLst>
              <a:ext uri="{FF2B5EF4-FFF2-40B4-BE49-F238E27FC236}">
                <a16:creationId xmlns:a16="http://schemas.microsoft.com/office/drawing/2014/main" xmlns="" id="{F4A062F3-276D-0F40-AFFF-37169AD771CD}"/>
              </a:ext>
            </a:extLst>
          </p:cNvPr>
          <p:cNvSpPr txBox="1">
            <a:spLocks/>
          </p:cNvSpPr>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rgbClr val="888888"/>
              </a:buClr>
              <a:buSzPts val="1200"/>
              <a:buFont typeface="Arial"/>
              <a:buNone/>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233363" indent="-233363"/>
            <a:r>
              <a:rPr lang="de-DE" dirty="0"/>
              <a:t>Mechatroniker und Mechatronikerin</a:t>
            </a:r>
          </a:p>
        </p:txBody>
      </p:sp>
    </p:spTree>
    <p:extLst>
      <p:ext uri="{BB962C8B-B14F-4D97-AF65-F5344CB8AC3E}">
        <p14:creationId xmlns:p14="http://schemas.microsoft.com/office/powerpoint/2010/main" val="2821156868"/>
      </p:ext>
    </p:extLst>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3334</Words>
  <Application>Microsoft Macintosh PowerPoint</Application>
  <PresentationFormat>Breitbild</PresentationFormat>
  <Paragraphs>262</Paragraphs>
  <Slides>12</Slides>
  <Notes>12</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12</vt:i4>
      </vt:variant>
    </vt:vector>
  </HeadingPairs>
  <TitlesOfParts>
    <vt:vector size="19" baseType="lpstr">
      <vt:lpstr>Calibri</vt:lpstr>
      <vt:lpstr>Merriweather</vt:lpstr>
      <vt:lpstr>Symbol</vt:lpstr>
      <vt:lpstr>Trebuchet MS</vt:lpstr>
      <vt:lpstr>Arial</vt:lpstr>
      <vt:lpstr>Office</vt:lpstr>
      <vt:lpstr>1_Office</vt:lpstr>
      <vt:lpstr>Mechatroniker und Mechatronikerin</vt:lpstr>
      <vt:lpstr>Mechatroniker und nachhaltige Entwicklung: Der Status Quo der planetaren Grenzen</vt:lpstr>
      <vt:lpstr>Mechatroniker und die SDGs</vt:lpstr>
      <vt:lpstr>Nachhaltigkeit und Energie:  Energiebedarf der Sektoren</vt:lpstr>
      <vt:lpstr>Mechatroniker und Klimakrise: THG-Emissionen ausgewählter Sektoren in Deutschland, 1990–2016</vt:lpstr>
      <vt:lpstr>Mechatroniker und Klimaschutz? Produkte in alten und neuen Industrien</vt:lpstr>
      <vt:lpstr>Mechatroniker und Digitalisierung </vt:lpstr>
      <vt:lpstr>Mechatroniker und Rohstoffe: Technologie-Entwicklung und Metallverbrauch</vt:lpstr>
      <vt:lpstr>Mechatroniker und Rohstoffe: Metallvorkommen Land und Meer</vt:lpstr>
      <vt:lpstr>Mechatroniker und kritische Rohstoffe: Wichtige Lieferländer für die Europäische Union</vt:lpstr>
      <vt:lpstr>Mechatroniker und Kreislaufwirtschaft : Kreislaufsystem in der Circular Economy</vt:lpstr>
      <vt:lpstr>Mechatroniker und Nachhaltigkeitssiegel</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Mechatroniker und Mechatronikerin</dc:title>
  <dc:creator>Microsoft Office User</dc:creator>
  <cp:lastModifiedBy>Michael Scharp</cp:lastModifiedBy>
  <cp:revision>28</cp:revision>
  <cp:lastPrinted>2023-09-26T01:59:05Z</cp:lastPrinted>
  <dcterms:created xsi:type="dcterms:W3CDTF">2021-10-18T14:46:33Z</dcterms:created>
  <dcterms:modified xsi:type="dcterms:W3CDTF">2023-09-26T01:59:16Z</dcterms:modified>
</cp:coreProperties>
</file>