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eBOusiRtKfcJC3OTCnMrt0B7n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6B8F0E-385C-4B8F-B389-1FA6E394A799}">
  <a:tblStyle styleId="{DF6B8F0E-385C-4B8F-B389-1FA6E394A79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notesViewPr>
    <p:cSldViewPr snapToGrid="0">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8" Type="http://customschemas.google.com/relationships/presentationmetadata" Target="metadata"/><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2" Type="http://schemas.openxmlformats.org/officeDocument/2006/relationships/tableStyles" Target="tableStyles.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76364"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4"/>
            <a:ext cx="3076364"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7838" y="12779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4"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fdoc.ffg.at/s/vdb/public/node/content/8nKEL-hcRnqkwYOL8MHgxg/1.0?a=tru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isi.fraunhofer.de/content/dam/isi/dokumente/ccx/2013/Umweltforschungsplan_FKZ-370946130.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beyondbenign.org/bbdocs/curriculum/higher-ed/Green_Chemistry_Principles_and_Lab_Practices.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umweltbundesamt.de/sites/default/files/medien/1968/publikationen/161215_uba_fb_chemikalien_dt_bf.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nd.de/wirtschaft/made-in-germany-was-die-welt-aus-deutschland-kauft-EVIREPTUV5E27FPOQIMG2SLTY4.html" TargetMode="External"/><Relationship Id="rId4" Type="http://schemas.openxmlformats.org/officeDocument/2006/relationships/hyperlink" Target="https://de.statista.com/statistik/daten/studie/5529/umfrage/export-chemischer-erzeugnisse-aus-deutschland-nach-sparten/" TargetMode="External"/><Relationship Id="rId5" Type="http://schemas.openxmlformats.org/officeDocument/2006/relationships/hyperlink" Target="http://www.hamburg-container.com/containerladung.html" TargetMode="External"/><Relationship Id="rId6" Type="http://schemas.openxmlformats.org/officeDocument/2006/relationships/hyperlink" Target="https://www.abendblatt.de/hamburg-tipps/kinder/kinder/article134171302/Eine-Seemeile-entspricht-genau-1852-Meter.html"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104" y="3888001"/>
            <a:ext cx="6141092" cy="593187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8584da1b7_0_464: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28584da1b7_0_464:notes"/>
          <p:cNvSpPr txBox="1">
            <a:spLocks noGrp="1"/>
          </p:cNvSpPr>
          <p:nvPr>
            <p:ph type="body" idx="1"/>
          </p:nvPr>
        </p:nvSpPr>
        <p:spPr>
          <a:xfrm>
            <a:off x="479103" y="3888000"/>
            <a:ext cx="6141080" cy="54774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Clr>
                <a:srgbClr val="000000"/>
              </a:buClr>
              <a:buSzPts val="1400"/>
              <a:buFont typeface="Arial"/>
              <a:buNone/>
            </a:pPr>
            <a:r>
              <a:rPr lang="de-DE">
                <a:solidFill>
                  <a:schemeClr val="dk1"/>
                </a:solidFill>
              </a:rPr>
              <a:t>Hierarchische Typologie kreislaufwirtschaftlicher Maßnahmen zur Erhöhung der Zirkularität. </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1. Refuse: Überflüssig machen. Produkte werden überflüssig, der Produktnutzen wird anders erbracht</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2. Rethink: Neu denken und zirkulär designen. Produkte neu gestalten und intensiver nutzen, z.B. durch Teilen.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3. Reduce: Reduzieren. Steigerung der Effizienz bei der Produktherstellung oder -nutzung durch geringeren Verbrauch von natürlichen Ressourcen und Materialien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4. Reuse: Wiederverwenden. Funktionsfähige Produkte wiederverwenden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5. Repair: Reparatur. Produkte warten und durch Reparatur weiternutzen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6. Refurbish: Verbessern. Alte Produkte aufarbeiten und auf den neuesten Stand bringen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7. Remanufacture: Wiederaufbereiten. Teile aus defekten Produkten für neue Produkte nutzen, die dieselben Funktionen erfüllen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8. Repurpose: Anders weiternutzen. Teile aus defekten Produkten für neue Produkte nutzen, die andere Funktionen erfüllen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9. Recycle: Recycling. Aufbereiten von Materialien, um eine hohe Qualität zu erhalten und sie wieder in den Materialkreislauf zurückführen</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10. Recover: Thermische Verwertung mit Energierückgewinnung</a:t>
            </a:r>
            <a:endParaRPr>
              <a:solidFill>
                <a:schemeClr val="dk1"/>
              </a:solidFill>
            </a:endParaRPr>
          </a:p>
          <a:p>
            <a:pPr marL="0" lvl="0" indent="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Welche Prinzipien ließen sich in Ihrem Betrieb möglicherweise verwirklichen? Diskutieren Sie Strategien und Möglichkeiten</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a:t>
            </a:r>
            <a:endParaRPr>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(BMWK 2022): Österreichisches Bundesministerium für Klimaschutz, Umwelt, Energie, Mobilität, Innovation und Technologie (BMWK): FTI-Initiative Kreislaufwirtschaft - Österreich auf dem Weg zu einer nachhaltigen und zirkulären Gesellschaft. Online: </a:t>
            </a:r>
            <a:r>
              <a:rPr lang="de-DE" sz="1100" u="sng">
                <a:solidFill>
                  <a:schemeClr val="dk1"/>
                </a:solidFill>
                <a:hlinkClick r:id="rId3">
                  <a:extLst>
                    <a:ext uri="{A12FA001-AC4F-418D-AE19-62706E023703}">
                      <ahyp:hlinkClr xmlns:ahyp="http://schemas.microsoft.com/office/drawing/2018/hyperlinkcolor" xmlns="" val="tx"/>
                    </a:ext>
                  </a:extLst>
                </a:hlinkClick>
              </a:rPr>
              <a:t>https://fdoc.ffg.at/s/vdb/public/node/content/8nKEL-hcRnqkwYOL8MHgxg/1.0?a=true</a:t>
            </a:r>
            <a:r>
              <a:rPr lang="de-DE" sz="1100">
                <a:solidFill>
                  <a:schemeClr val="dk1"/>
                </a:solidFill>
              </a:rPr>
              <a:t> </a:t>
            </a:r>
            <a:endParaRPr sz="1100">
              <a:solidFill>
                <a:schemeClr val="dk1"/>
              </a:solidFill>
            </a:endParaRPr>
          </a:p>
        </p:txBody>
      </p:sp>
      <p:sp>
        <p:nvSpPr>
          <p:cNvPr id="251" name="Google Shape;251;g228584da1b7_0_464: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ef8501f7f_0_0:notes"/>
          <p:cNvSpPr>
            <a:spLocks noGrp="1" noRot="1" noChangeAspect="1"/>
          </p:cNvSpPr>
          <p:nvPr>
            <p:ph type="sldImg" idx="2"/>
          </p:nvPr>
        </p:nvSpPr>
        <p:spPr>
          <a:xfrm>
            <a:off x="222250" y="179388"/>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5ef8501f7f_0_0:notes"/>
          <p:cNvSpPr txBox="1">
            <a:spLocks noGrp="1"/>
          </p:cNvSpPr>
          <p:nvPr>
            <p:ph type="body" idx="1"/>
          </p:nvPr>
        </p:nvSpPr>
        <p:spPr>
          <a:xfrm>
            <a:off x="223688" y="3995999"/>
            <a:ext cx="6651937" cy="6238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latin typeface="Calibri"/>
                <a:ea typeface="Calibri"/>
                <a:cs typeface="Calibri"/>
                <a:sym typeface="Calibri"/>
              </a:rPr>
              <a:t>Beschreibung</a:t>
            </a:r>
            <a:endParaRPr sz="105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O</a:t>
            </a:r>
            <a:r>
              <a:rPr lang="de-DE" sz="105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50" b="0" i="0" u="none" strike="noStrike" cap="none" dirty="0">
                <a:solidFill>
                  <a:schemeClr val="dk1"/>
                </a:solidFill>
                <a:latin typeface="Calibri"/>
                <a:ea typeface="Calibri"/>
                <a:cs typeface="Calibri"/>
                <a:sym typeface="Calibri"/>
              </a:rPr>
              <a:t>Biosphäre eingebettet, sie ist die Basis für alles. Das Cake-Prinzip bedeutet „</a:t>
            </a:r>
            <a:r>
              <a:rPr lang="de-DE" sz="105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50" b="0" i="0" u="none" strike="noStrike" cap="none" dirty="0">
                <a:solidFill>
                  <a:schemeClr val="dk1"/>
                </a:solidFill>
                <a:latin typeface="Calibri"/>
                <a:ea typeface="Calibri"/>
                <a:cs typeface="Calibri"/>
                <a:sym typeface="Calibri"/>
              </a:rPr>
              <a:t>“</a:t>
            </a:r>
            <a:r>
              <a:rPr lang="de-DE" sz="1050" b="0" i="1"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a:t>
            </a:r>
            <a:r>
              <a:rPr lang="de-DE" sz="1050" b="0" i="0" dirty="0">
                <a:solidFill>
                  <a:schemeClr val="dk1"/>
                </a:solidFill>
                <a:latin typeface="Calibri"/>
                <a:ea typeface="Calibri"/>
                <a:cs typeface="Calibri"/>
                <a:sym typeface="Calibri"/>
              </a:rPr>
              <a:t>Stockholm </a:t>
            </a:r>
            <a:r>
              <a:rPr lang="de-DE" sz="1050" b="0" i="0" dirty="0" err="1">
                <a:solidFill>
                  <a:schemeClr val="dk1"/>
                </a:solidFill>
                <a:latin typeface="Calibri"/>
                <a:ea typeface="Calibri"/>
                <a:cs typeface="Calibri"/>
                <a:sym typeface="Calibri"/>
              </a:rPr>
              <a:t>Resilience</a:t>
            </a:r>
            <a:r>
              <a:rPr lang="de-DE" sz="1050" b="0" i="0" dirty="0">
                <a:solidFill>
                  <a:schemeClr val="dk1"/>
                </a:solidFill>
                <a:latin typeface="Calibri"/>
                <a:ea typeface="Calibri"/>
                <a:cs typeface="Calibri"/>
                <a:sym typeface="Calibri"/>
              </a:rPr>
              <a:t> </a:t>
            </a:r>
            <a:r>
              <a:rPr lang="de-DE" sz="1050" b="0" i="0" dirty="0" err="1">
                <a:solidFill>
                  <a:schemeClr val="dk1"/>
                </a:solidFill>
                <a:latin typeface="Calibri"/>
                <a:ea typeface="Calibri"/>
                <a:cs typeface="Calibri"/>
                <a:sym typeface="Calibri"/>
              </a:rPr>
              <a:t>Centre</a:t>
            </a:r>
            <a:r>
              <a:rPr lang="de-DE" sz="1050" b="0" i="0" dirty="0">
                <a:solidFill>
                  <a:schemeClr val="dk1"/>
                </a:solidFill>
                <a:latin typeface="Calibri"/>
                <a:ea typeface="Calibri"/>
                <a:cs typeface="Calibri"/>
                <a:sym typeface="Calibri"/>
              </a:rPr>
              <a:t> o.J.). Auf der Basis der Biosphäre werden </a:t>
            </a:r>
            <a:r>
              <a:rPr lang="de-DE" sz="1050" dirty="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50" dirty="0" err="1">
                <a:solidFill>
                  <a:schemeClr val="dk1"/>
                </a:solidFill>
                <a:latin typeface="Calibri"/>
                <a:ea typeface="Calibri"/>
                <a:cs typeface="Calibri"/>
                <a:sym typeface="Calibri"/>
              </a:rPr>
              <a:t>the</a:t>
            </a:r>
            <a:r>
              <a:rPr lang="de-DE" sz="1050" dirty="0">
                <a:solidFill>
                  <a:schemeClr val="dk1"/>
                </a:solidFill>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400"/>
              <a:buNone/>
            </a:pPr>
            <a:r>
              <a:rPr lang="de-DE" sz="105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400"/>
              <a:buNone/>
            </a:pPr>
            <a:r>
              <a:rPr lang="de-DE" sz="105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5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50"/>
              <a:buFont typeface="Arial"/>
              <a:buChar char="•"/>
            </a:pPr>
            <a:r>
              <a:rPr lang="de-DE" sz="1050" dirty="0">
                <a:solidFill>
                  <a:schemeClr val="dk1"/>
                </a:solidFill>
                <a:latin typeface="Calibri"/>
                <a:ea typeface="Calibri"/>
                <a:cs typeface="Calibri"/>
                <a:sym typeface="Calibri"/>
              </a:rPr>
              <a:t>Welche Rolle spielen die SDG für Ihr Unternehmen</a:t>
            </a:r>
            <a:endParaRPr sz="105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sz="1050" b="0" i="0" u="none" strike="noStrike" cap="none" dirty="0">
                <a:solidFill>
                  <a:schemeClr val="dk1"/>
                </a:solidFill>
                <a:latin typeface="Calibri"/>
                <a:ea typeface="Calibri"/>
                <a:cs typeface="Calibri"/>
                <a:sym typeface="Calibri"/>
              </a:rPr>
              <a:t>Wie stellen Sie Ihr Unternehmen für die Zukunft auf?</a:t>
            </a:r>
            <a:endParaRPr sz="105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5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a:t>
            </a:r>
            <a:r>
              <a:rPr lang="de-DE" sz="900" b="0" dirty="0" err="1">
                <a:solidFill>
                  <a:schemeClr val="dk1"/>
                </a:solidFill>
                <a:latin typeface="Calibri"/>
                <a:ea typeface="Calibri"/>
                <a:cs typeface="Calibri"/>
                <a:sym typeface="Calibri"/>
              </a:rPr>
              <a:t>Resilience</a:t>
            </a:r>
            <a:r>
              <a:rPr lang="de-DE" sz="900" b="0" dirty="0">
                <a:solidFill>
                  <a:schemeClr val="dk1"/>
                </a:solidFill>
                <a:latin typeface="Calibri"/>
                <a:ea typeface="Calibri"/>
                <a:cs typeface="Calibri"/>
                <a:sym typeface="Calibri"/>
              </a:rPr>
              <a:t> </a:t>
            </a:r>
            <a:r>
              <a:rPr lang="de-DE" sz="900" b="0" dirty="0" err="1">
                <a:solidFill>
                  <a:schemeClr val="dk1"/>
                </a:solidFill>
                <a:latin typeface="Calibri"/>
                <a:ea typeface="Calibri"/>
                <a:cs typeface="Calibri"/>
                <a:sym typeface="Calibri"/>
              </a:rPr>
              <a:t>Centre</a:t>
            </a:r>
            <a:r>
              <a:rPr lang="de-DE" sz="900" b="0" dirty="0">
                <a:solidFill>
                  <a:schemeClr val="dk1"/>
                </a:solidFill>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200"/>
              </a:spcAft>
              <a:buClr>
                <a:srgbClr val="000000"/>
              </a:buClr>
              <a:buSzPts val="1400"/>
              <a:buFont typeface="Arial"/>
              <a:buNone/>
            </a:pPr>
            <a:endParaRPr sz="1050" b="1" dirty="0">
              <a:solidFill>
                <a:schemeClr val="dk1"/>
              </a:solidFill>
              <a:latin typeface="Calibri"/>
              <a:ea typeface="Calibri"/>
              <a:cs typeface="Calibri"/>
              <a:sym typeface="Calibri"/>
            </a:endParaRPr>
          </a:p>
        </p:txBody>
      </p:sp>
      <p:sp>
        <p:nvSpPr>
          <p:cNvPr id="268" name="Google Shape;268;g25ef8501f7f_0_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25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479104" y="3888001"/>
            <a:ext cx="6141092" cy="631910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Der Klimawandel wird zum größten Teil direkt durch die Verbrennung fossiler Energieträger wie Kohle, Öl und Gas hervorgebracht. Wenn wir einen Blick auf unser Leben werfen und bilanzieren, welche Teilbereiche für die Emissionen von Treibhausgas-Äquivalenten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100"/>
          </a:p>
          <a:p>
            <a:pPr marL="171450" lvl="0" indent="-171450" algn="l" rtl="0">
              <a:lnSpc>
                <a:spcPct val="100000"/>
              </a:lnSpc>
              <a:spcBef>
                <a:spcPts val="0"/>
              </a:spcBef>
              <a:spcAft>
                <a:spcPts val="0"/>
              </a:spcAft>
              <a:buSzPts val="1100"/>
              <a:buFont typeface="Arial"/>
              <a:buChar char="•"/>
            </a:pPr>
            <a:r>
              <a:rPr lang="de-DE" sz="1100"/>
              <a:t>Wohnen mit 18%: Hier kann Heizwärme eingespart werden durch ein Herunterdrehen der Heizung oder durch eine Wärmedämmung des Gebäudes. Dies trifft auf Labore und Arbeitsräume ebenso zu, wie auf Wohngebäude.</a:t>
            </a:r>
            <a:endParaRPr sz="1100"/>
          </a:p>
          <a:p>
            <a:pPr marL="171450" lvl="0" indent="-171450" algn="l" rtl="0">
              <a:lnSpc>
                <a:spcPct val="100000"/>
              </a:lnSpc>
              <a:spcBef>
                <a:spcPts val="0"/>
              </a:spcBef>
              <a:spcAft>
                <a:spcPts val="0"/>
              </a:spcAft>
              <a:buSzPts val="1100"/>
              <a:buFont typeface="Arial"/>
              <a:buChar char="•"/>
            </a:pPr>
            <a:r>
              <a:rPr lang="de-DE" sz="1100"/>
              <a:t>Strom mit 6%: Durch die Nutzung möglichst stromsparender Geräte kann eine gleiche Leistung erbracht werden, die aber viel weniger Strom verbraucht.</a:t>
            </a:r>
            <a:endParaRPr sz="1100"/>
          </a:p>
          <a:p>
            <a:pPr marL="171450" lvl="0" indent="-171450" algn="l" rtl="0">
              <a:lnSpc>
                <a:spcPct val="100000"/>
              </a:lnSpc>
              <a:spcBef>
                <a:spcPts val="0"/>
              </a:spcBef>
              <a:spcAft>
                <a:spcPts val="0"/>
              </a:spcAft>
              <a:buSzPts val="1100"/>
              <a:buFont typeface="Arial"/>
              <a:buChar char="•"/>
            </a:pPr>
            <a:r>
              <a:rPr lang="de-DE" sz="1100"/>
              <a:t>Mobilität mit 19%: Einfach weniger Autofahren und stattdessen Bahn, Bus oder Fahrrad nutzen oder viele Strecken zu Fuß zurücklegen. Den Urlaub lieber mit der Bahn oder dem Fernbus antreten.</a:t>
            </a:r>
            <a:endParaRPr sz="1100"/>
          </a:p>
          <a:p>
            <a:pPr marL="171450" lvl="0" indent="-171450" algn="l" rtl="0">
              <a:lnSpc>
                <a:spcPct val="100000"/>
              </a:lnSpc>
              <a:spcBef>
                <a:spcPts val="0"/>
              </a:spcBef>
              <a:spcAft>
                <a:spcPts val="0"/>
              </a:spcAft>
              <a:buSzPts val="1100"/>
              <a:buFont typeface="Arial"/>
              <a:buChar char="•"/>
            </a:pPr>
            <a:r>
              <a:rPr lang="de-DE" sz="1100"/>
              <a:t>Ernährung mit 15%: Man muss sich nicht vegan ernähren, es bringt schon viel, den Konsum von Rindfleisch zu reduzieren, insgesamt weniger Fleisch und Reis isst und den Anteil an hochfetthaltigen Milchprodukten (vor allem Käse und Butter) verringert.</a:t>
            </a:r>
            <a:endParaRPr sz="1100"/>
          </a:p>
          <a:p>
            <a:pPr marL="0" lvl="0" indent="0" algn="l" rtl="0">
              <a:lnSpc>
                <a:spcPct val="100000"/>
              </a:lnSpc>
              <a:spcBef>
                <a:spcPts val="300"/>
              </a:spcBef>
              <a:spcAft>
                <a:spcPts val="0"/>
              </a:spcAft>
              <a:buSzPts val="1100"/>
              <a:buFont typeface="Arial"/>
              <a:buNone/>
            </a:pPr>
            <a:r>
              <a:rPr lang="de-DE" sz="1100" b="1"/>
              <a:t>Aufgabe</a:t>
            </a:r>
            <a:endParaRPr sz="1100"/>
          </a:p>
          <a:p>
            <a:pPr marL="171450" lvl="0" indent="-171450" algn="l" rtl="0">
              <a:lnSpc>
                <a:spcPct val="100000"/>
              </a:lnSpc>
              <a:spcBef>
                <a:spcPts val="0"/>
              </a:spcBef>
              <a:spcAft>
                <a:spcPts val="0"/>
              </a:spcAft>
              <a:buSzPts val="1100"/>
              <a:buFont typeface="Arial"/>
              <a:buChar char="•"/>
            </a:pPr>
            <a:r>
              <a:rPr lang="de-DE" sz="1100"/>
              <a:t>In welchen Lebensbereichen finden die Produkte ihres Betriebes Anwendung? </a:t>
            </a:r>
            <a:endParaRPr sz="1100"/>
          </a:p>
          <a:p>
            <a:pPr marL="357188" lvl="1" indent="-174625" algn="l" rtl="0">
              <a:lnSpc>
                <a:spcPct val="100000"/>
              </a:lnSpc>
              <a:spcBef>
                <a:spcPts val="0"/>
              </a:spcBef>
              <a:spcAft>
                <a:spcPts val="0"/>
              </a:spcAft>
              <a:buSzPts val="1100"/>
              <a:buFont typeface="Arial"/>
              <a:buChar char="•"/>
            </a:pPr>
            <a:r>
              <a:rPr lang="de-DE" sz="1100"/>
              <a:t>Bsp. sonstiger Konsum: Flammschutzmittel in elektronischen Geräten, Kuscheltieren und Polstermöbeln; Weichmacher in Plastikspielzeugen, Luftmatratzen oder Elektronikprodukten; Farbstoffe (chemisch synthetisiertes Azorubin) in Arzneimitteln und Kosmetika, Enzyme u.ä. in Reinigungs- und Hygienemitteln; Arzneimittel und indirekt Diagnostika</a:t>
            </a:r>
            <a:endParaRPr sz="1100"/>
          </a:p>
          <a:p>
            <a:pPr marL="357188" lvl="1" indent="-174625" algn="l" rtl="0">
              <a:lnSpc>
                <a:spcPct val="100000"/>
              </a:lnSpc>
              <a:spcBef>
                <a:spcPts val="0"/>
              </a:spcBef>
              <a:spcAft>
                <a:spcPts val="0"/>
              </a:spcAft>
              <a:buSzPts val="1100"/>
              <a:buFont typeface="Arial"/>
              <a:buChar char="•"/>
            </a:pPr>
            <a:r>
              <a:rPr lang="de-DE" sz="1100"/>
              <a:t>Bsp. Ernährung: Farbstoffe (chemisch synthetisiertes Azorubin), Säurungsmittel (mikrobiologisch erzeugte Zitronensäure) oder Verarbeitungshilfsstoffe (mikrobiologisch erzeugte Transglutaminasen) in der Lebensmittelherstellung </a:t>
            </a:r>
            <a:endParaRPr sz="1100"/>
          </a:p>
          <a:p>
            <a:pPr marL="357188" lvl="1" indent="-174625" algn="l" rtl="0">
              <a:lnSpc>
                <a:spcPct val="100000"/>
              </a:lnSpc>
              <a:spcBef>
                <a:spcPts val="0"/>
              </a:spcBef>
              <a:spcAft>
                <a:spcPts val="0"/>
              </a:spcAft>
              <a:buSzPts val="1100"/>
              <a:buFont typeface="Arial"/>
              <a:buChar char="•"/>
            </a:pPr>
            <a:r>
              <a:rPr lang="de-DE" sz="1100"/>
              <a:t>Bsp. Mobilität: (Bio-)Kraftstoffe, Wasserstoff (Brennstoffzellen) </a:t>
            </a:r>
            <a:endParaRPr sz="1100"/>
          </a:p>
          <a:p>
            <a:pPr marL="357188" lvl="1" indent="-174625" algn="l" rtl="0">
              <a:lnSpc>
                <a:spcPct val="100000"/>
              </a:lnSpc>
              <a:spcBef>
                <a:spcPts val="0"/>
              </a:spcBef>
              <a:spcAft>
                <a:spcPts val="0"/>
              </a:spcAft>
              <a:buSzPts val="1100"/>
              <a:buFont typeface="Arial"/>
              <a:buChar char="•"/>
            </a:pPr>
            <a:r>
              <a:rPr lang="de-DE" sz="1100"/>
              <a:t>Bsp. Strom: Biogas, Wasserstoff (Brennstoffzellen) </a:t>
            </a:r>
            <a:endParaRPr sz="1100"/>
          </a:p>
          <a:p>
            <a:pPr marL="357188" lvl="1" indent="-174625" algn="l" rtl="0">
              <a:lnSpc>
                <a:spcPct val="100000"/>
              </a:lnSpc>
              <a:spcBef>
                <a:spcPts val="0"/>
              </a:spcBef>
              <a:spcAft>
                <a:spcPts val="0"/>
              </a:spcAft>
              <a:buSzPts val="1100"/>
              <a:buFont typeface="Arial"/>
              <a:buChar char="•"/>
            </a:pPr>
            <a:r>
              <a:rPr lang="de-DE" sz="1100"/>
              <a:t>Bsp. Wohnen: Organozinnverbindungen zur Herstellung von Silikondichtungsmassen; Lacke und Anstrichfarben; Dämmaterialien</a:t>
            </a:r>
            <a:endParaRPr sz="1100"/>
          </a:p>
          <a:p>
            <a:pPr marL="171450" lvl="0" indent="-171450" algn="l" rtl="0">
              <a:lnSpc>
                <a:spcPct val="100000"/>
              </a:lnSpc>
              <a:spcBef>
                <a:spcPts val="0"/>
              </a:spcBef>
              <a:spcAft>
                <a:spcPts val="0"/>
              </a:spcAft>
              <a:buSzPts val="1100"/>
              <a:buFont typeface="Arial"/>
              <a:buChar char="•"/>
            </a:pPr>
            <a:r>
              <a:rPr lang="de-DE" sz="1100"/>
              <a:t>Was unternehmen Sie in Ihrem Betrieb, um CO</a:t>
            </a:r>
            <a:r>
              <a:rPr lang="de-DE" sz="1100" baseline="-25000"/>
              <a:t>2</a:t>
            </a:r>
            <a:r>
              <a:rPr lang="de-DE" sz="1100"/>
              <a:t>-Emissionen zu verringern?</a:t>
            </a:r>
            <a:endParaRPr sz="1100"/>
          </a:p>
          <a:p>
            <a:pPr marL="0" lvl="0" indent="0" algn="l" rtl="0">
              <a:lnSpc>
                <a:spcPct val="100000"/>
              </a:lnSpc>
              <a:spcBef>
                <a:spcPts val="0"/>
              </a:spcBef>
              <a:spcAft>
                <a:spcPts val="0"/>
              </a:spcAft>
              <a:buClr>
                <a:schemeClr val="dk1"/>
              </a:buClr>
              <a:buSzPts val="1100"/>
              <a:buNone/>
            </a:pPr>
            <a:endParaRPr sz="1100"/>
          </a:p>
          <a:p>
            <a:pPr marL="0" lvl="0" indent="0" algn="l" rtl="0">
              <a:lnSpc>
                <a:spcPct val="100000"/>
              </a:lnSpc>
              <a:spcBef>
                <a:spcPts val="0"/>
              </a:spcBef>
              <a:spcAft>
                <a:spcPts val="0"/>
              </a:spcAft>
              <a:buSzPts val="1400"/>
              <a:buNone/>
            </a:pPr>
            <a:r>
              <a:rPr lang="de-DE" sz="1100" b="1"/>
              <a:t>Quelle:</a:t>
            </a:r>
            <a:endParaRPr sz="1100" b="1"/>
          </a:p>
          <a:p>
            <a:pPr marL="171450" lvl="0" indent="-171450" algn="l" rtl="0">
              <a:lnSpc>
                <a:spcPct val="100000"/>
              </a:lnSpc>
              <a:spcBef>
                <a:spcPts val="0"/>
              </a:spcBef>
              <a:spcAft>
                <a:spcPts val="0"/>
              </a:spcAft>
              <a:buSzPts val="1000"/>
              <a:buFont typeface="Arial"/>
              <a:buChar char="•"/>
            </a:pPr>
            <a:r>
              <a:rPr lang="de-DE" sz="1000"/>
              <a:t>Umweltbundesamt 2021: Konsum und Umwelt: Zentrale Handlungsfelder. Online: https://www.umweltbundesamt.de/themen/wirtschaft-konsum/konsum-umwelt-zentrale-handlungsfelder#bedarfsfelder</a:t>
            </a:r>
            <a:endParaRPr sz="1000"/>
          </a:p>
        </p:txBody>
      </p:sp>
      <p:sp>
        <p:nvSpPr>
          <p:cNvPr id="88" name="Google Shape;88;p1: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28584da1b7_0_382: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28584da1b7_0_382:notes"/>
          <p:cNvSpPr txBox="1">
            <a:spLocks noGrp="1"/>
          </p:cNvSpPr>
          <p:nvPr>
            <p:ph type="body" idx="1"/>
          </p:nvPr>
        </p:nvSpPr>
        <p:spPr>
          <a:xfrm>
            <a:off x="479104" y="3888000"/>
            <a:ext cx="6141080" cy="5560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Im Bereich Gebäude, vor allem bei Wohngebäuden, macht die Bereitstellung von Raumwärme und Warmwasser einen sehr großen Anteil des gesamten Endenergieverbrauchs aus. Bei Nichtwohngebäuden spielt der Stromverbrauch von Klimaanlagen auch eine Rolle. In Zukunft ist zu erwarten, dass Klimatisierung auch in Wohngebäuden zunehmend wichtig wird und dass der Energiebedarf für Klimaanlagen stark steigen wird. </a:t>
            </a:r>
            <a:endParaRPr>
              <a:solidFill>
                <a:schemeClr val="dk1"/>
              </a:solidFill>
            </a:endParaRPr>
          </a:p>
          <a:p>
            <a:pPr marL="171450" lvl="0" indent="-10160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Aufgaben:</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t>Wie energieeffizient sind die Geräte, die in Ihrem Betrieb genutzt werden?</a:t>
            </a:r>
            <a:endParaRPr/>
          </a:p>
          <a:p>
            <a:pPr marL="330200" lvl="0" indent="-171450" algn="l" rtl="0">
              <a:lnSpc>
                <a:spcPct val="100000"/>
              </a:lnSpc>
              <a:spcBef>
                <a:spcPts val="0"/>
              </a:spcBef>
              <a:spcAft>
                <a:spcPts val="0"/>
              </a:spcAft>
              <a:buClr>
                <a:schemeClr val="dk1"/>
              </a:buClr>
              <a:buSzPts val="1100"/>
              <a:buFont typeface="Arial"/>
              <a:buChar char="•"/>
            </a:pPr>
            <a:r>
              <a:rPr lang="de-DE"/>
              <a:t>Werden Geräte vor der Anschaffung auf ihre Energieeffizienz geprüft? </a:t>
            </a:r>
            <a:endParaRPr/>
          </a:p>
          <a:p>
            <a:pPr marL="330200" lvl="0" indent="-171450" algn="l" rtl="0">
              <a:lnSpc>
                <a:spcPct val="100000"/>
              </a:lnSpc>
              <a:spcBef>
                <a:spcPts val="0"/>
              </a:spcBef>
              <a:spcAft>
                <a:spcPts val="0"/>
              </a:spcAft>
              <a:buClr>
                <a:schemeClr val="dk1"/>
              </a:buClr>
              <a:buSzPts val="1100"/>
              <a:buFont typeface="Arial"/>
              <a:buChar char="•"/>
            </a:pPr>
            <a:r>
              <a:rPr lang="de-DE"/>
              <a:t>Werden die Geräte im Betrieb effizient genutzt? Werden die abgeschaltet, wenn sie nicht genutzt werden (Druckluft, Wärme- und Kühlprozesse, Belüftungen etc.)? Wird die Nutzung überdimensionierter Geräte und Verfahren vermieden?</a:t>
            </a:r>
            <a:endParaRPr/>
          </a:p>
          <a:p>
            <a:pPr marL="0" lvl="0" indent="0" algn="l" rtl="0">
              <a:lnSpc>
                <a:spcPct val="100000"/>
              </a:lnSpc>
              <a:spcBef>
                <a:spcPts val="0"/>
              </a:spcBef>
              <a:spcAft>
                <a:spcPts val="0"/>
              </a:spcAft>
              <a:buClr>
                <a:schemeClr val="dk1"/>
              </a:buClr>
              <a:buSzPts val="110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Quellen:</a:t>
            </a:r>
            <a:endParaRPr b="1">
              <a:solidFill>
                <a:schemeClr val="dk1"/>
              </a:solidFill>
            </a:endParaRPr>
          </a:p>
          <a:p>
            <a:pPr marL="330200" lvl="0" indent="-171450" algn="l" rtl="0">
              <a:lnSpc>
                <a:spcPct val="100000"/>
              </a:lnSpc>
              <a:spcBef>
                <a:spcPts val="0"/>
              </a:spcBef>
              <a:spcAft>
                <a:spcPts val="0"/>
              </a:spcAft>
              <a:buSzPts val="1100"/>
              <a:buFont typeface="Arial"/>
              <a:buChar char="•"/>
            </a:pPr>
            <a:r>
              <a:rPr lang="de-DE" sz="1100"/>
              <a:t>Fleiter, T.; Schlomann, B.; Eichhammer, W. (2013): Energieverbrauch und CO₂-Emissionen industrieller Prozesstechnologien – Einsparpotenziale, Hemmnisse und Instrumente. Fraunhofer Verlag. Stuttgart. ISBN: 978-3-8396-0515-8. Online: </a:t>
            </a:r>
            <a:r>
              <a:rPr lang="de-DE" sz="1100" u="sng">
                <a:solidFill>
                  <a:schemeClr val="hlink"/>
                </a:solidFill>
                <a:hlinkClick r:id="rId3"/>
              </a:rPr>
              <a:t>https://www.isi.fraunhofer.de/content/dam/isi/dokumente/ccx/2013/Umweltforschungsplan_FKZ-370946130.pdf</a:t>
            </a:r>
            <a:endParaRPr sz="1100"/>
          </a:p>
          <a:p>
            <a:pPr marL="330200" lvl="0" indent="-171450" algn="l" rtl="0">
              <a:lnSpc>
                <a:spcPct val="100000"/>
              </a:lnSpc>
              <a:spcBef>
                <a:spcPts val="0"/>
              </a:spcBef>
              <a:spcAft>
                <a:spcPts val="0"/>
              </a:spcAft>
              <a:buSzPts val="1100"/>
              <a:buFont typeface="Arial"/>
              <a:buChar char="•"/>
            </a:pPr>
            <a:r>
              <a:rPr lang="de-DE" sz="1100"/>
              <a:t>Abbildungen (3 obere): Nisa Varma und Dara und Mosaic_icon von the noun project unter https://thenounproject.com/</a:t>
            </a:r>
            <a:endParaRPr sz="1100"/>
          </a:p>
        </p:txBody>
      </p:sp>
      <p:sp>
        <p:nvSpPr>
          <p:cNvPr id="121" name="Google Shape;121;g228584da1b7_0_382: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8584da1b7_0_560: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28584da1b7_0_560:notes"/>
          <p:cNvSpPr txBox="1">
            <a:spLocks noGrp="1"/>
          </p:cNvSpPr>
          <p:nvPr>
            <p:ph type="body" idx="1"/>
          </p:nvPr>
        </p:nvSpPr>
        <p:spPr>
          <a:xfrm>
            <a:off x="479103" y="3888000"/>
            <a:ext cx="6141093" cy="546039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a:t>Beschreibung:</a:t>
            </a:r>
            <a:endParaRPr/>
          </a:p>
          <a:p>
            <a:pPr marL="0" lvl="0" indent="0" algn="l" rtl="0">
              <a:lnSpc>
                <a:spcPct val="100000"/>
              </a:lnSpc>
              <a:spcBef>
                <a:spcPts val="0"/>
              </a:spcBef>
              <a:spcAft>
                <a:spcPts val="0"/>
              </a:spcAft>
              <a:buSzPts val="1400"/>
              <a:buNone/>
            </a:pPr>
            <a:r>
              <a:rPr lang="de-DE"/>
              <a:t>Lösungsmittel werden in großen Mengen bei Reaktionen und Reinigungstechniken verwendet. Lösungsmittel bestimmen jedoch weder die Zusammensetzung des Produkts noch sind sie aktive Bestandteile eines Gemisches / einer Formulierung. In der pharmazeutischen Industrie sind etwa 50 % der zur Herstellung von pharmazeutischen Massenwirkstoffen verwendeten Materialien Lösungsmittel. Um Chemikern bei der Auswahl nachhaltigerer Lösungsmittel zu helfen, haben einige Pharmaunternehmen und Institutionen Leitfäden zur Lösungsmittelauswahl entwickelt. Diese Leitfäden verwenden in der Regel ein "Ampelsystem" und berücksichtigen Sicherheit, Gesundheitsschutz am Arbeitsplatz, Umweltaspekte, Kosten und industrielle Einschränkungen.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b="1"/>
              <a:t>Aufgaben:</a:t>
            </a:r>
            <a:endParaRPr b="1"/>
          </a:p>
          <a:p>
            <a:pPr marL="330200" lvl="0" indent="-171450" algn="l" rtl="0">
              <a:lnSpc>
                <a:spcPct val="100000"/>
              </a:lnSpc>
              <a:spcBef>
                <a:spcPts val="0"/>
              </a:spcBef>
              <a:spcAft>
                <a:spcPts val="0"/>
              </a:spcAft>
              <a:buClr>
                <a:schemeClr val="dk1"/>
              </a:buClr>
              <a:buSzPts val="1100"/>
              <a:buChar char="•"/>
            </a:pPr>
            <a:r>
              <a:rPr lang="de-DE"/>
              <a:t>Kennen Sie solche Ampelsysteme zum Ersatz von Lösungsmitteln?</a:t>
            </a:r>
            <a:endParaRPr/>
          </a:p>
          <a:p>
            <a:pPr marL="330200" lvl="0" indent="-171450" algn="l" rtl="0">
              <a:lnSpc>
                <a:spcPct val="100000"/>
              </a:lnSpc>
              <a:spcBef>
                <a:spcPts val="0"/>
              </a:spcBef>
              <a:spcAft>
                <a:spcPts val="0"/>
              </a:spcAft>
              <a:buClr>
                <a:schemeClr val="dk1"/>
              </a:buClr>
              <a:buSzPts val="1100"/>
              <a:buChar char="•"/>
            </a:pPr>
            <a:r>
              <a:rPr lang="de-DE"/>
              <a:t>Gibt es in Ihrem Betrieb eine Strategie zum Ersatz von besonders umwelt- und gesundheitsgefährdenden Lösungsmitteln?</a:t>
            </a:r>
            <a:endParaRPr/>
          </a:p>
          <a:p>
            <a:pPr marL="330200" lvl="0" indent="-171450" algn="l" rtl="0">
              <a:lnSpc>
                <a:spcPct val="100000"/>
              </a:lnSpc>
              <a:spcBef>
                <a:spcPts val="0"/>
              </a:spcBef>
              <a:spcAft>
                <a:spcPts val="0"/>
              </a:spcAft>
              <a:buClr>
                <a:schemeClr val="dk1"/>
              </a:buClr>
              <a:buSzPts val="1100"/>
              <a:buChar char="•"/>
            </a:pPr>
            <a:r>
              <a:rPr lang="de-DE"/>
              <a:t>Welche Kriterien sollten Ihrer Meinung nach berücksichtigt werden, wenn so ein Ampelsystem entwickelt wird?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de-DE" b="1"/>
              <a:t>Quelle:</a:t>
            </a:r>
            <a:endParaRPr b="1"/>
          </a:p>
          <a:p>
            <a:pPr marL="330200" lvl="0" indent="-171450" algn="l" rtl="0">
              <a:lnSpc>
                <a:spcPct val="100000"/>
              </a:lnSpc>
              <a:spcBef>
                <a:spcPts val="0"/>
              </a:spcBef>
              <a:spcAft>
                <a:spcPts val="0"/>
              </a:spcAft>
              <a:buClr>
                <a:schemeClr val="dk1"/>
              </a:buClr>
              <a:buSzPts val="1100"/>
              <a:buChar char="•"/>
            </a:pPr>
            <a:r>
              <a:rPr lang="de-DE" sz="1100"/>
              <a:t>My Green Lab (2020): A Guide to green chemistry experiments for undergraduate organic chemistry labs. v2.2020. Online: </a:t>
            </a:r>
            <a:r>
              <a:rPr lang="de-DE" sz="1100" u="sng">
                <a:solidFill>
                  <a:schemeClr val="hlink"/>
                </a:solidFill>
                <a:hlinkClick r:id="rId3"/>
              </a:rPr>
              <a:t>Green_Chemistry_Principles_and_Lab_Practices.pdf (beyondbenign.org)</a:t>
            </a:r>
            <a:r>
              <a:rPr lang="de-DE" sz="1100"/>
              <a:t> </a:t>
            </a:r>
            <a:endParaRPr sz="1100"/>
          </a:p>
        </p:txBody>
      </p:sp>
      <p:sp>
        <p:nvSpPr>
          <p:cNvPr id="142" name="Google Shape;142;g228584da1b7_0_560: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8584da1b7_0_68: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28584da1b7_0_68:notes"/>
          <p:cNvSpPr txBox="1">
            <a:spLocks noGrp="1"/>
          </p:cNvSpPr>
          <p:nvPr>
            <p:ph type="body" idx="1"/>
          </p:nvPr>
        </p:nvSpPr>
        <p:spPr>
          <a:xfrm>
            <a:off x="479104" y="3888000"/>
            <a:ext cx="6141080" cy="5961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rgbClr val="000000"/>
                </a:solidFill>
                <a:latin typeface="Calibri"/>
                <a:ea typeface="Calibri"/>
                <a:cs typeface="Calibri"/>
                <a:sym typeface="Calibri"/>
              </a:rPr>
              <a:t>Beschreibung:</a:t>
            </a:r>
            <a:endParaRPr b="1">
              <a:latin typeface="Calibri"/>
              <a:ea typeface="Calibri"/>
              <a:cs typeface="Calibri"/>
              <a:sym typeface="Calibri"/>
            </a:endParaRPr>
          </a:p>
          <a:p>
            <a:pPr marL="0" lvl="0" indent="0" algn="l" rtl="0">
              <a:lnSpc>
                <a:spcPct val="100000"/>
              </a:lnSpc>
              <a:spcBef>
                <a:spcPts val="0"/>
              </a:spcBef>
              <a:spcAft>
                <a:spcPts val="0"/>
              </a:spcAft>
              <a:buSzPts val="1400"/>
              <a:buNone/>
            </a:pPr>
            <a:r>
              <a:rPr lang="de-DE">
                <a:solidFill>
                  <a:srgbClr val="000000"/>
                </a:solidFill>
                <a:latin typeface="Calibri"/>
                <a:ea typeface="Calibri"/>
                <a:cs typeface="Calibri"/>
                <a:sym typeface="Calibri"/>
              </a:rPr>
              <a:t>Ein nachhaltiges Chemikalienmanagement im Betrieb als Ganzes oder bei einem Versuchsaufbau trägt dazu bei, dass Mitarbeitende einem geringeren Risiko ausgesetzt sind, weniger Schadstoffe sowohl durch die Anwendung des Stoffes als auch entlang der Lieferkette in Umweltmedien eingetragen werden und Umwelt- und Sozialstandards eingehalten werden. Mit zunehmendem Problembewusstsein der Bevölkerung wird die Verwendung nachhaltiger Chemikalien eine höhere Akzeptanz in der Öffentlichkeit erzielen und auch wirtschaftliche Vorteile mit sich bringen (z. B. durch reduziertes Risikomanagement und Verringerung nachgelagerter Umweltschutzmaßnahmen) (UBA 2016).</a:t>
            </a:r>
            <a:endParaRPr b="1">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a:solidFill>
                  <a:srgbClr val="000000"/>
                </a:solidFill>
                <a:latin typeface="Calibri"/>
                <a:ea typeface="Calibri"/>
                <a:cs typeface="Calibri"/>
                <a:sym typeface="Calibri"/>
              </a:rPr>
              <a:t>Nachhaltigkeitsaspekte bei der  Stoff- und Materialauswahl sowie beim Einsatz von Chemikalien bei der Planung und Durchführung von Versuchen oder der Herstellung von Produkten zu berücksichtigen, trägt langfristig dazu bei, weniger Schadstoffe in die Umweltmedien einzutragen und ressourcen- und klimaschonend zu Wirtschaften.</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a:solidFill>
                  <a:srgbClr val="000000"/>
                </a:solidFill>
                <a:latin typeface="Calibri"/>
                <a:ea typeface="Calibri"/>
                <a:cs typeface="Calibri"/>
                <a:sym typeface="Calibri"/>
              </a:rPr>
              <a:t>Aufgaben:</a:t>
            </a:r>
            <a:endParaRPr>
              <a:latin typeface="Calibri"/>
              <a:ea typeface="Calibri"/>
              <a:cs typeface="Calibri"/>
              <a:sym typeface="Calibri"/>
            </a:endParaRPr>
          </a:p>
          <a:p>
            <a:pPr marL="171450" lvl="0" indent="-171450" algn="l" rtl="0">
              <a:lnSpc>
                <a:spcPct val="100000"/>
              </a:lnSpc>
              <a:spcBef>
                <a:spcPts val="0"/>
              </a:spcBef>
              <a:spcAft>
                <a:spcPts val="0"/>
              </a:spcAft>
              <a:buSzPts val="1440"/>
              <a:buFont typeface="Arial"/>
              <a:buChar char="•"/>
            </a:pPr>
            <a:r>
              <a:rPr lang="de-DE">
                <a:solidFill>
                  <a:schemeClr val="dk1"/>
                </a:solidFill>
                <a:latin typeface="Calibri"/>
                <a:ea typeface="Calibri"/>
                <a:cs typeface="Calibri"/>
                <a:sym typeface="Calibri"/>
              </a:rPr>
              <a:t>Wählen Sie eine Chemikalie aus, die Sie in Ihrem Betrieb oder in der Berufsschule vorfinden (z. B. Ammoniak, Schwefelsäure, Salpetersäure, Königswasser, Bariumchlorid)</a:t>
            </a:r>
            <a:endParaRPr>
              <a:latin typeface="Calibri"/>
              <a:ea typeface="Calibri"/>
              <a:cs typeface="Calibri"/>
              <a:sym typeface="Calibri"/>
            </a:endParaRPr>
          </a:p>
          <a:p>
            <a:pPr marL="171450" lvl="0" indent="-171450" algn="l" rtl="0">
              <a:lnSpc>
                <a:spcPct val="100000"/>
              </a:lnSpc>
              <a:spcBef>
                <a:spcPts val="0"/>
              </a:spcBef>
              <a:spcAft>
                <a:spcPts val="0"/>
              </a:spcAft>
              <a:buSzPts val="1440"/>
              <a:buFont typeface="Arial"/>
              <a:buChar char="•"/>
            </a:pPr>
            <a:r>
              <a:rPr lang="de-DE">
                <a:solidFill>
                  <a:schemeClr val="dk1"/>
                </a:solidFill>
                <a:latin typeface="Calibri"/>
                <a:ea typeface="Calibri"/>
                <a:cs typeface="Calibri"/>
                <a:sym typeface="Calibri"/>
              </a:rPr>
              <a:t>Prüfen Sie Alternativen anhand der Grundsätze.</a:t>
            </a:r>
            <a:endParaRPr>
              <a:latin typeface="Calibri"/>
              <a:ea typeface="Calibri"/>
              <a:cs typeface="Calibri"/>
              <a:sym typeface="Calibri"/>
            </a:endParaRPr>
          </a:p>
          <a:p>
            <a:pPr marL="171450" lvl="0" indent="-171450" algn="l" rtl="0">
              <a:lnSpc>
                <a:spcPct val="100000"/>
              </a:lnSpc>
              <a:spcBef>
                <a:spcPts val="0"/>
              </a:spcBef>
              <a:spcAft>
                <a:spcPts val="0"/>
              </a:spcAft>
              <a:buSzPts val="1440"/>
              <a:buFont typeface="Arial"/>
              <a:buChar char="•"/>
            </a:pPr>
            <a:r>
              <a:rPr lang="de-DE">
                <a:solidFill>
                  <a:schemeClr val="dk1"/>
                </a:solidFill>
                <a:latin typeface="Calibri"/>
                <a:ea typeface="Calibri"/>
                <a:cs typeface="Calibri"/>
                <a:sym typeface="Calibri"/>
              </a:rPr>
              <a:t>Welcher Grundsatz ist schwierig in der Umsetzung und warum?</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a:solidFill>
                  <a:srgbClr val="000000"/>
                </a:solidFill>
                <a:latin typeface="Calibri"/>
                <a:ea typeface="Calibri"/>
                <a:cs typeface="Calibri"/>
                <a:sym typeface="Calibri"/>
              </a:rPr>
              <a:t>Quelle:</a:t>
            </a:r>
            <a:endParaRPr>
              <a:solidFill>
                <a:srgbClr val="000000"/>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UBA Umweltbundesamt (2016): Leitfaden Nachhaltige Chemikalien. Eine Entscheidungshilfe für Stoffhersteller, Formulierer und Endanwender von Chemikalien. Online: </a:t>
            </a:r>
            <a:r>
              <a:rPr lang="de-DE"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https://www.umweltbundesamt.de/sites/default/files/medien/1968/publikationen/161215_uba_fb_chemikalien_dt_bf.pdf</a:t>
            </a:r>
            <a:endParaRPr sz="1100" i="0" u="none" strike="noStrike">
              <a:solidFill>
                <a:srgbClr val="000000"/>
              </a:solidFill>
              <a:latin typeface="Calibri"/>
              <a:ea typeface="Calibri"/>
              <a:cs typeface="Calibri"/>
              <a:sym typeface="Calibri"/>
            </a:endParaRPr>
          </a:p>
        </p:txBody>
      </p:sp>
      <p:sp>
        <p:nvSpPr>
          <p:cNvPr id="155" name="Google Shape;155;g228584da1b7_0_68: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8584da1b7_0_573: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28584da1b7_0_573:notes"/>
          <p:cNvSpPr txBox="1">
            <a:spLocks noGrp="1"/>
          </p:cNvSpPr>
          <p:nvPr>
            <p:ph type="body" idx="1"/>
          </p:nvPr>
        </p:nvSpPr>
        <p:spPr>
          <a:xfrm>
            <a:off x="479104" y="3888001"/>
            <a:ext cx="6141092" cy="53978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b="1">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de-DE">
                <a:latin typeface="Calibri"/>
                <a:ea typeface="Calibri"/>
                <a:cs typeface="Calibri"/>
                <a:sym typeface="Calibri"/>
              </a:rPr>
              <a:t>Die gemeinnützige My Green Lab Gesellschaft vergibt seit 2018 in der EU das ACT-Nachhaltigkeitssiegel. Die Abkürzung ACT steht für Accountability, Consistency, and Transparency, zu deutsch: Verantwortlichkeit, Konsistenz und Transparenz.  Das ATC-Label wurde gegründet, um Einkaufsabteilungen in Laboren die Möglichkeit zu geben, zu den Zielen von Kohlenstoff-Neutralität und Nullabfall beitragen zu können. Das ACT-Label bewertet verschiedene Umweltverträglichkeits-Kriterien (s.g. Environmental Impact Factors) über die einzelnen Lebenszyklus Abschnitte der zertifizierten Laborprodukte, darunter Chemikalien und Reagenzien inkl. biotechnologischer Erzeugnisse (Antikörper, Co-Enzymen etc.). Ebenso Verbrauchsmaterialien (Agarose-Gele, Reaktionsröhrchen, Pipettenspitzen etc.) sowie Laborgeräte (Pipetten, Messbecher, Spektrometer, Gefriergeräte etc.) (gesamte ACT-Produktpalette https://actdatabase.mygreenlab.org/). Unabhängige Prüferinnen und Prüfer analysieren die Umweltwirkungen der  Lebenszyklus-Abschnitte Herstellung, Nutzung (nur bei Laborgeräten) und Verwertbarkeit des Produktes nach dessen Lebensende.</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b="1">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de-DE" b="1">
                <a:latin typeface="Calibri"/>
                <a:ea typeface="Calibri"/>
                <a:cs typeface="Calibri"/>
                <a:sym typeface="Calibri"/>
              </a:rPr>
              <a:t>Aufgabe:</a:t>
            </a:r>
            <a:endParaRPr>
              <a:latin typeface="Calibri"/>
              <a:ea typeface="Calibri"/>
              <a:cs typeface="Calibri"/>
              <a:sym typeface="Calibri"/>
            </a:endParaRPr>
          </a:p>
          <a:p>
            <a:pPr marL="177800" lvl="0" indent="-171450" algn="l" rtl="0">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Achten Sie beim Einkauf auf Nachhaltigkeitskriterien? </a:t>
            </a:r>
            <a:endParaRPr>
              <a:latin typeface="Calibri"/>
              <a:ea typeface="Calibri"/>
              <a:cs typeface="Calibri"/>
              <a:sym typeface="Calibri"/>
            </a:endParaRPr>
          </a:p>
          <a:p>
            <a:pPr marL="177800" lvl="0" indent="-171450" algn="l" rtl="0">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Gibt es Nachhaltigkeitskriterien die aus Ihrer Sicht wichtiger sind, als andere?</a:t>
            </a:r>
            <a:endParaRPr>
              <a:latin typeface="Calibri"/>
              <a:ea typeface="Calibri"/>
              <a:cs typeface="Calibri"/>
              <a:sym typeface="Calibri"/>
            </a:endParaRPr>
          </a:p>
          <a:p>
            <a:pPr marL="177800" lvl="0" indent="-171450" algn="l" rtl="0">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Welche anderen Kriterien werden im Einkaufsprozess mehr oder weniger stark berücksichtigt, als die Nachhaltigkeit?</a:t>
            </a:r>
            <a:endParaRPr>
              <a:latin typeface="Calibri"/>
              <a:ea typeface="Calibri"/>
              <a:cs typeface="Calibri"/>
              <a:sym typeface="Calibri"/>
            </a:endParaRPr>
          </a:p>
          <a:p>
            <a:pPr marL="177800" lvl="0" indent="-171450" algn="l" rtl="0">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Bestellen Sie gemeinsam mit anderen Abteilungen um Transporte zu verringern?</a:t>
            </a:r>
            <a:endParaRPr>
              <a:latin typeface="Calibri"/>
              <a:ea typeface="Calibri"/>
              <a:cs typeface="Calibri"/>
              <a:sym typeface="Calibri"/>
            </a:endParaRPr>
          </a:p>
          <a:p>
            <a:pPr marL="177800" lvl="0" indent="-171450" algn="l" rtl="0">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Teilen Sie im Betrieb selten genutzte Chemikalien, Materialien und Geräte zwischen verschiedenen Abteilungen?</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de-DE" b="1">
                <a:latin typeface="Calibri"/>
                <a:ea typeface="Calibri"/>
                <a:cs typeface="Calibri"/>
                <a:sym typeface="Calibri"/>
              </a:rPr>
              <a:t>Quelle:</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My Green Lab (2021): ACT Label Verification Guide - Version 1.1. Stand November 2021. Online: https://act.mygreenlab.org/uploads/2/1/9/4/21945752/2021_act_standard-final-small-_nov_2021.pdf</a:t>
            </a:r>
            <a:endParaRPr sz="1100">
              <a:latin typeface="Calibri"/>
              <a:ea typeface="Calibri"/>
              <a:cs typeface="Calibri"/>
              <a:sym typeface="Calibri"/>
            </a:endParaRPr>
          </a:p>
        </p:txBody>
      </p:sp>
      <p:sp>
        <p:nvSpPr>
          <p:cNvPr id="174" name="Google Shape;174;g228584da1b7_0_573: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28584da1b7_0_604: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28584da1b7_0_604:notes"/>
          <p:cNvSpPr txBox="1">
            <a:spLocks noGrp="1"/>
          </p:cNvSpPr>
          <p:nvPr>
            <p:ph type="body" idx="1"/>
          </p:nvPr>
        </p:nvSpPr>
        <p:spPr>
          <a:xfrm>
            <a:off x="479103" y="3887999"/>
            <a:ext cx="6141093"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100" b="1"/>
              <a:t>Beschreibung:</a:t>
            </a:r>
            <a:endParaRPr sz="1100" b="1"/>
          </a:p>
          <a:p>
            <a:pPr marL="0" lvl="0" indent="0" algn="l" rtl="0">
              <a:lnSpc>
                <a:spcPct val="100000"/>
              </a:lnSpc>
              <a:spcBef>
                <a:spcPts val="0"/>
              </a:spcBef>
              <a:spcAft>
                <a:spcPts val="0"/>
              </a:spcAft>
              <a:buSzPts val="1400"/>
              <a:buNone/>
            </a:pPr>
            <a:r>
              <a:rPr lang="de-DE" sz="1100"/>
              <a:t>Die Nachhaltigkeitsstrategie “Konsistenz” beschreibt die Abkehr von einer fossilen Rohstoffbasis und Hinwendung zu einer nachwachsenden Rohstoffbasis. So können Umweltschäden verringert werden, da nachwachsende Rohstoffe mit deutlich weniger THG-Emissionen verbunden sind. Bilanziell entstehen THG-Emissionen nachwachsender Rohstoffe nur durch den Betrieb von Maschinen und Prozessen, die zum Anbau, der Ernte und Weiterverarbeitung der nachwachsenden Rohstoffe genutzt werden. Wird die Energie für diese Arbeitsschritte und die Bereitstellung der Arbeitsmittel ausschließlich erneuerbar erzeugt, können nachwachsende Rohstoffe THG-neutral genutzt werden. Der Zielkonflikt hier: Nachwachsende Rohstoffe wachsen auf Böden, die auch für die Erzeugung von Nahrungs- und Futtermitteln benötigt werden.</a:t>
            </a:r>
            <a:endParaRPr sz="1100"/>
          </a:p>
          <a:p>
            <a:pPr marL="0" lvl="0" indent="0" algn="l" rtl="0">
              <a:lnSpc>
                <a:spcPct val="100000"/>
              </a:lnSpc>
              <a:spcBef>
                <a:spcPts val="0"/>
              </a:spcBef>
              <a:spcAft>
                <a:spcPts val="0"/>
              </a:spcAft>
              <a:buSzPts val="1400"/>
              <a:buNone/>
            </a:pPr>
            <a:r>
              <a:rPr lang="de-DE" sz="1100"/>
              <a:t>Bei der Nachhaltigkeitsstrategie „Suffizienz“ geht es insbesondere um den Verzicht auf den Konsum von umweltschädlichen Produkten. Zielkonflikte ergeben sich hinsichtlich der freien Entscheidungssouveränität der Konsumentinnen und Konsumenten und einem möglicherweise wahrgenommener Verlust an Wohlstand und Lebensqualität, wenn gewünschte und gewohnte Produkte aus dem Markt verschwinden. Suffizienz auf der Ebene der Produktion betrifft den Verzicht auf die Herstellung von Produkten mit negativen Umweltfolgen, beispielsweise Einwegkunststoffprodukten mit einer kurzen Lebensdauer oder Lifestyleprodukte wie Beauty- und Kosmetikprodukte, die ebenfalls nach kurzer Nutzung zu Abfall werden. Hier besteht zwischen angestrebter wirtschaftlicher Prosperität und der damit verbundenen unternehmerischen Freiheit auf der einen Seite und einer erzielbaren Umweltschonung auf der anderen Seite ein Zielkonflikt.</a:t>
            </a:r>
            <a:endParaRPr sz="1100"/>
          </a:p>
          <a:p>
            <a:pPr marL="0" lvl="0" indent="0" algn="l" rtl="0">
              <a:lnSpc>
                <a:spcPct val="100000"/>
              </a:lnSpc>
              <a:spcBef>
                <a:spcPts val="0"/>
              </a:spcBef>
              <a:spcAft>
                <a:spcPts val="0"/>
              </a:spcAft>
              <a:buSzPts val="1400"/>
              <a:buNone/>
            </a:pPr>
            <a:r>
              <a:rPr lang="de-DE" sz="1100"/>
              <a:t>Das Chemikalienleasing ist ein Geschäftsmodell, das letztlich alle Strategien berücksichtigt: Weniger Materialverbrauch, kein Abfall (Suffizienz), da wiederverwertbare Lösungsmittel eingesetzt werden (Konsistenz). Durch enge Recyclingwege wird letztlich auch Energie die für Transporte und das Auftrennen von heterogenen Flüssigabfällen gespart (Effizienz).</a:t>
            </a:r>
            <a:endParaRPr sz="1100"/>
          </a:p>
          <a:p>
            <a:pPr marL="0" lvl="0" indent="0" algn="l" rtl="0">
              <a:lnSpc>
                <a:spcPct val="100000"/>
              </a:lnSpc>
              <a:spcBef>
                <a:spcPts val="300"/>
              </a:spcBef>
              <a:spcAft>
                <a:spcPts val="0"/>
              </a:spcAft>
              <a:buClr>
                <a:schemeClr val="dk1"/>
              </a:buClr>
              <a:buSzPts val="1100"/>
              <a:buFont typeface="Arial"/>
              <a:buNone/>
            </a:pPr>
            <a:r>
              <a:rPr lang="de-DE" sz="1100" b="1"/>
              <a:t>Aufgabe:</a:t>
            </a:r>
            <a:endParaRPr sz="1100"/>
          </a:p>
          <a:p>
            <a:pPr marL="171450" lvl="0" indent="-165100" algn="l" rtl="0">
              <a:lnSpc>
                <a:spcPct val="100000"/>
              </a:lnSpc>
              <a:spcBef>
                <a:spcPts val="0"/>
              </a:spcBef>
              <a:spcAft>
                <a:spcPts val="0"/>
              </a:spcAft>
              <a:buClr>
                <a:schemeClr val="dk1"/>
              </a:buClr>
              <a:buSzPts val="1000"/>
              <a:buChar char="•"/>
            </a:pPr>
            <a:r>
              <a:rPr lang="de-DE" sz="1100"/>
              <a:t>Welche Möglichkeiten konsistent zu produzieren, sehen Sie in Ihrem Betrieb?</a:t>
            </a:r>
            <a:endParaRPr sz="1100"/>
          </a:p>
          <a:p>
            <a:pPr marL="171450" lvl="0" indent="-165100" algn="l" rtl="0">
              <a:lnSpc>
                <a:spcPct val="100000"/>
              </a:lnSpc>
              <a:spcBef>
                <a:spcPts val="0"/>
              </a:spcBef>
              <a:spcAft>
                <a:spcPts val="0"/>
              </a:spcAft>
              <a:buClr>
                <a:schemeClr val="dk1"/>
              </a:buClr>
              <a:buSzPts val="1000"/>
              <a:buChar char="•"/>
            </a:pPr>
            <a:r>
              <a:rPr lang="de-DE" sz="1100"/>
              <a:t>Kennen Sie Produkte/Analysen, die mit unterschiedlichen Verfahren er- zeugt werden können (Konsistenz)? Welches Verfahren ist nachhaltiger?</a:t>
            </a:r>
            <a:endParaRPr sz="1100"/>
          </a:p>
          <a:p>
            <a:pPr marL="171450" lvl="0" indent="-165100" algn="l" rtl="0">
              <a:lnSpc>
                <a:spcPct val="100000"/>
              </a:lnSpc>
              <a:spcBef>
                <a:spcPts val="0"/>
              </a:spcBef>
              <a:spcAft>
                <a:spcPts val="0"/>
              </a:spcAft>
              <a:buClr>
                <a:schemeClr val="dk1"/>
              </a:buClr>
              <a:buSzPts val="1000"/>
              <a:buChar char="•"/>
            </a:pPr>
            <a:r>
              <a:rPr lang="de-DE" sz="1100"/>
              <a:t>Auf welche Produkte könnten Sie im Sinne der Suffizienz verzichten? </a:t>
            </a:r>
            <a:endParaRPr sz="1100"/>
          </a:p>
          <a:p>
            <a:pPr marL="171450" lvl="0" indent="-165100" algn="l" rtl="0">
              <a:lnSpc>
                <a:spcPct val="100000"/>
              </a:lnSpc>
              <a:spcBef>
                <a:spcPts val="0"/>
              </a:spcBef>
              <a:spcAft>
                <a:spcPts val="0"/>
              </a:spcAft>
              <a:buClr>
                <a:schemeClr val="dk1"/>
              </a:buClr>
              <a:buSzPts val="1000"/>
              <a:buChar char="•"/>
            </a:pPr>
            <a:r>
              <a:rPr lang="de-DE" sz="1100"/>
              <a:t>Gibt es Produkte der Chemie- und Biotechnologie-Industrie, die Ihrerr Meinung nach im Sinne der Nachhaltigkeit anders (Konsistenz) oder weniger (Suffizienz) produziert werden sollten?</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r>
              <a:rPr lang="de-DE" sz="1100" b="1"/>
              <a:t>Quelle:</a:t>
            </a:r>
            <a:endParaRPr sz="1100" b="1"/>
          </a:p>
          <a:p>
            <a:pPr marL="171450" lvl="0" indent="-171450" algn="l" rtl="0">
              <a:lnSpc>
                <a:spcPct val="100000"/>
              </a:lnSpc>
              <a:spcBef>
                <a:spcPts val="0"/>
              </a:spcBef>
              <a:spcAft>
                <a:spcPts val="0"/>
              </a:spcAft>
              <a:buClr>
                <a:schemeClr val="dk1"/>
              </a:buClr>
              <a:buSzPts val="1100"/>
              <a:buFont typeface="Arial"/>
              <a:buChar char="•"/>
            </a:pPr>
            <a:r>
              <a:rPr lang="de-DE" sz="1000"/>
              <a:t>Bund für Umwelt und Naturschutz Deutschland (BUND), Landesverband Baden-Württemberg e.V (o.J.): Nachhaltigkeitsstrategien. Online: https://www.bund-bawue.de/themen/mensch-umwelt/nachhaltigkeit/nachhaltigkeitsstrategien/</a:t>
            </a:r>
            <a:endParaRPr sz="1000"/>
          </a:p>
        </p:txBody>
      </p:sp>
      <p:sp>
        <p:nvSpPr>
          <p:cNvPr id="197" name="Google Shape;197;g228584da1b7_0_604:notes"/>
          <p:cNvSpPr txBox="1">
            <a:spLocks noGrp="1"/>
          </p:cNvSpPr>
          <p:nvPr>
            <p:ph type="sldNum" idx="12"/>
          </p:nvPr>
        </p:nvSpPr>
        <p:spPr>
          <a:xfrm>
            <a:off x="402910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477838" y="28733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479104" y="3887999"/>
            <a:ext cx="613950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SzPts val="1400"/>
              <a:buNone/>
            </a:pPr>
            <a:r>
              <a:rPr lang="de-DE" sz="1100" dirty="0"/>
              <a:t>Der Export chemisch-pharmazeutischer Erzeugnisse (darunter Pharmazeutika, </a:t>
            </a:r>
            <a:r>
              <a:rPr lang="de-DE" sz="1100" dirty="0" err="1"/>
              <a:t>Fein-und</a:t>
            </a:r>
            <a:r>
              <a:rPr lang="de-DE" sz="1100" dirty="0"/>
              <a:t> Spezialchemikalien, Polymere, </a:t>
            </a:r>
            <a:r>
              <a:rPr lang="de-DE" sz="1100" dirty="0" err="1"/>
              <a:t>Petrochemikalien</a:t>
            </a:r>
            <a:r>
              <a:rPr lang="de-DE" sz="1100" dirty="0"/>
              <a:t>, </a:t>
            </a:r>
            <a:r>
              <a:rPr lang="de-DE" sz="1100" dirty="0" err="1"/>
              <a:t>anorg</a:t>
            </a:r>
            <a:r>
              <a:rPr lang="de-DE" sz="1100" dirty="0"/>
              <a:t>. Grundchemikalien, Wasch- und Körperpflegemittel) aus Deutschland in die gesamte Welt nimmt kontinuierlich zu (Statista 2023). Nach Maschinen, Fahrzeugen und Fahrzeugteilen sind chemisch-pharmazeutische Produkte die drittgrößte Exportwarengruppe (</a:t>
            </a:r>
            <a:r>
              <a:rPr lang="de-DE" sz="1100" dirty="0" err="1"/>
              <a:t>rnd</a:t>
            </a:r>
            <a:r>
              <a:rPr lang="de-DE" sz="1100" dirty="0"/>
              <a:t> 2020). Besonders viele dieser Erzeugnisse werden außerhalb der EU nach USA und Asien exportiert, geringere Mengen auch nach Lateinamerika, Afrika und Australien. Im Ausland gelten z.T. andere Gesundheits- und Umweltschutzstandards, so dass dort z.T. auch chemische Erzeugnisse (bspw. Biozide, Lebensmittelfarbstoffe etc.) eingesetzt werden dürfen, die wegen ihrer Gefährlichkeit in der EU nicht in Verkehr gebracht werden dürfen. Chemisch-pharmazeutische Produkte werden aber auch in großen Mengen nach Deutschland importiert (deutschland.de 2023). Die Folie zeigt den Treibstoffverbrauch von Schiffen und </a:t>
            </a:r>
            <a:r>
              <a:rPr lang="de-DE" sz="1100" dirty="0" err="1"/>
              <a:t>LKW‘s</a:t>
            </a:r>
            <a:r>
              <a:rPr lang="de-DE" sz="1100" dirty="0"/>
              <a:t> für den Transport von 22 t chemisch-pharmazeutischen und biotechnologischen Produkten. Die meisten Exporte finden in die USA statt, per Schiffscontainer. Einer der größten Häfen der USA ist der Hafen von New York. In obiger Beispielrechnung wird angenommen, ein LKW fährt von einem der größten Chemiestandorte in Deutschland, Ludwigshafen, 650km weit nach Hamburg und noch einmal ebenso weit vom Hafen New York zu einem Kunden für Chemieprodukte in </a:t>
            </a:r>
            <a:r>
              <a:rPr lang="de-DE" sz="1100" dirty="0" err="1"/>
              <a:t>Pittsbrugh</a:t>
            </a:r>
            <a:r>
              <a:rPr lang="de-DE" sz="1100" dirty="0"/>
              <a:t>. Die Berechnung zeigt, dass der Ferntransport per Schiff geringere Emissionen aufweist, als der Lkw-Transport. </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Aufgabe:</a:t>
            </a:r>
            <a:endParaRPr sz="1100" dirty="0"/>
          </a:p>
          <a:p>
            <a:pPr marL="457200" lvl="0" indent="-298450" algn="l" rtl="0">
              <a:lnSpc>
                <a:spcPct val="100000"/>
              </a:lnSpc>
              <a:spcBef>
                <a:spcPts val="0"/>
              </a:spcBef>
              <a:spcAft>
                <a:spcPts val="0"/>
              </a:spcAft>
              <a:buSzPts val="1100"/>
              <a:buChar char="●"/>
            </a:pPr>
            <a:r>
              <a:rPr lang="de-DE" sz="1100" dirty="0"/>
              <a:t>Berechnen Sie die Emissionen des Transports per LKW eines Produktes, welches Sie aus einem anderen EU-Land oder Asien beziehen.</a:t>
            </a:r>
            <a:endParaRPr sz="1100" dirty="0"/>
          </a:p>
          <a:p>
            <a:pPr marL="457200" lvl="0" indent="-298450" algn="l" rtl="0">
              <a:lnSpc>
                <a:spcPct val="100000"/>
              </a:lnSpc>
              <a:spcBef>
                <a:spcPts val="0"/>
              </a:spcBef>
              <a:spcAft>
                <a:spcPts val="0"/>
              </a:spcAft>
              <a:buSzPts val="1100"/>
              <a:buChar char="●"/>
            </a:pPr>
            <a:r>
              <a:rPr lang="de-DE" sz="1100" dirty="0"/>
              <a:t>Vergleichen Sie dies, mit Ihren Lieferprozessen zu Ihren Kunden.</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Quellen:</a:t>
            </a:r>
            <a:endParaRPr sz="1100" dirty="0"/>
          </a:p>
          <a:p>
            <a:pPr marL="457200" lvl="0" indent="-298450" algn="l" rtl="0">
              <a:lnSpc>
                <a:spcPct val="100000"/>
              </a:lnSpc>
              <a:spcBef>
                <a:spcPts val="0"/>
              </a:spcBef>
              <a:spcAft>
                <a:spcPts val="0"/>
              </a:spcAft>
              <a:buSzPts val="1100"/>
              <a:buChar char="●"/>
            </a:pPr>
            <a:r>
              <a:rPr lang="de-DE" sz="900" dirty="0"/>
              <a:t>deutschland.de (2023): Das Import-Export-Einmaleins. Stand: 11.06.2021</a:t>
            </a:r>
            <a:endParaRPr sz="900" dirty="0"/>
          </a:p>
          <a:p>
            <a:pPr marL="457200" lvl="0" indent="-298450" algn="l" rtl="0">
              <a:lnSpc>
                <a:spcPct val="100000"/>
              </a:lnSpc>
              <a:spcBef>
                <a:spcPts val="0"/>
              </a:spcBef>
              <a:spcAft>
                <a:spcPts val="0"/>
              </a:spcAft>
              <a:buSzPts val="1100"/>
              <a:buChar char="●"/>
            </a:pPr>
            <a:r>
              <a:rPr lang="de-DE" sz="900" dirty="0" err="1"/>
              <a:t>rnd</a:t>
            </a:r>
            <a:r>
              <a:rPr lang="de-DE" sz="900" dirty="0"/>
              <a:t> (2020): Made in Germany: Was die Welt aus Deutschland kauft. Stand: 09.07.2020. Online: </a:t>
            </a:r>
            <a:r>
              <a:rPr lang="de-DE" sz="900" u="sng" dirty="0">
                <a:solidFill>
                  <a:schemeClr val="hlink"/>
                </a:solidFill>
                <a:hlinkClick r:id="rId3"/>
              </a:rPr>
              <a:t>https://www.rnd.de/wirtschaft/made-in-germany-was-die-welt-aus-deutschland-kauft-EVIREPTUV5E27FPOQIMG2SLTY4.html</a:t>
            </a:r>
            <a:endParaRPr sz="900" dirty="0"/>
          </a:p>
          <a:p>
            <a:pPr marL="457200" lvl="0" indent="-298450" algn="l" rtl="0">
              <a:lnSpc>
                <a:spcPct val="100000"/>
              </a:lnSpc>
              <a:spcBef>
                <a:spcPts val="0"/>
              </a:spcBef>
              <a:spcAft>
                <a:spcPts val="0"/>
              </a:spcAft>
              <a:buSzPts val="1100"/>
              <a:buChar char="●"/>
            </a:pPr>
            <a:r>
              <a:rPr lang="de-DE" sz="900" dirty="0"/>
              <a:t>Statista (2023): Exportwert chemisch-pharmazeutischer Erzeugnisse aus Deutschland nach Sparten in den Jahren 2010 bis 2021. Stand 21.02.2023. Online: </a:t>
            </a:r>
            <a:r>
              <a:rPr lang="de-DE" sz="900" u="sng" dirty="0">
                <a:solidFill>
                  <a:schemeClr val="hlink"/>
                </a:solidFill>
                <a:hlinkClick r:id="rId4"/>
              </a:rPr>
              <a:t>https://de.statista.com/statistik/daten/studie/5529/umfrage/export-chemischer-erzeugnisse-aus-deutschland-nach-sparten/</a:t>
            </a:r>
            <a:endParaRPr sz="900" dirty="0"/>
          </a:p>
          <a:p>
            <a:pPr marL="457200" lvl="0" indent="-298450" algn="l" rtl="0">
              <a:lnSpc>
                <a:spcPct val="100000"/>
              </a:lnSpc>
              <a:spcBef>
                <a:spcPts val="0"/>
              </a:spcBef>
              <a:spcAft>
                <a:spcPts val="0"/>
              </a:spcAft>
              <a:buSzPts val="1100"/>
              <a:buChar char="●"/>
            </a:pPr>
            <a:r>
              <a:rPr lang="de-DE" sz="900" dirty="0"/>
              <a:t>Zuladung: </a:t>
            </a:r>
            <a:r>
              <a:rPr lang="de-DE" sz="900" u="sng" dirty="0">
                <a:solidFill>
                  <a:schemeClr val="hlink"/>
                </a:solidFill>
                <a:hlinkClick r:id="rId5"/>
              </a:rPr>
              <a:t>http://www.hamburg-container.com/containerladung.html</a:t>
            </a:r>
            <a:r>
              <a:rPr lang="de-DE" sz="900" dirty="0"/>
              <a:t>.</a:t>
            </a:r>
            <a:endParaRPr sz="900" dirty="0"/>
          </a:p>
          <a:p>
            <a:pPr marL="457200" lvl="0" indent="-298450" algn="l" rtl="0">
              <a:lnSpc>
                <a:spcPct val="100000"/>
              </a:lnSpc>
              <a:spcBef>
                <a:spcPts val="0"/>
              </a:spcBef>
              <a:spcAft>
                <a:spcPts val="0"/>
              </a:spcAft>
              <a:buSzPts val="1100"/>
              <a:buChar char="●"/>
            </a:pPr>
            <a:r>
              <a:rPr lang="de-DE" sz="900" dirty="0"/>
              <a:t>Schiffsentfernung: </a:t>
            </a:r>
            <a:r>
              <a:rPr lang="de-DE" sz="900" u="sng" dirty="0">
                <a:solidFill>
                  <a:schemeClr val="hlink"/>
                </a:solidFill>
                <a:hlinkClick r:id="rId6"/>
              </a:rPr>
              <a:t>https://www.abendblatt.de/hamburg-tipps/kinder/kinder/article134171302/Eine-Seemeile-entspricht-genau-1852-Meter.html</a:t>
            </a:r>
            <a:endParaRPr sz="900" dirty="0"/>
          </a:p>
          <a:p>
            <a:pPr marL="457200" lvl="0" indent="-298450" algn="l" rtl="0">
              <a:lnSpc>
                <a:spcPct val="100000"/>
              </a:lnSpc>
              <a:spcBef>
                <a:spcPts val="0"/>
              </a:spcBef>
              <a:spcAft>
                <a:spcPts val="0"/>
              </a:spcAft>
              <a:buSzPts val="1100"/>
              <a:buChar char="●"/>
            </a:pPr>
            <a:r>
              <a:rPr lang="de-DE" sz="900" dirty="0"/>
              <a:t>Emissionen von Schiffen und LKW: https://www.umweltbundesamt.de/service/uba-fragen/wie-energieeffizient-ist-ein-schiff</a:t>
            </a:r>
            <a:endParaRPr sz="900" dirty="0"/>
          </a:p>
        </p:txBody>
      </p:sp>
      <p:sp>
        <p:nvSpPr>
          <p:cNvPr id="213" name="Google Shape;213;p7: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de-DE" sz="1300" b="0" i="0" u="none" strike="noStrike" cap="none">
                <a:solidFill>
                  <a:schemeClr val="dk1"/>
                </a:solidFill>
                <a:latin typeface="Calibri"/>
                <a:ea typeface="Calibri"/>
                <a:cs typeface="Calibri"/>
                <a:sym typeface="Calibri"/>
              </a:rPr>
              <a:t>8</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8584da1b7_0_230:notes"/>
          <p:cNvSpPr>
            <a:spLocks noGrp="1" noRot="1" noChangeAspect="1"/>
          </p:cNvSpPr>
          <p:nvPr>
            <p:ph type="sldImg" idx="2"/>
          </p:nvPr>
        </p:nvSpPr>
        <p:spPr>
          <a:xfrm>
            <a:off x="477838"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28584da1b7_0_230:notes"/>
          <p:cNvSpPr txBox="1">
            <a:spLocks noGrp="1"/>
          </p:cNvSpPr>
          <p:nvPr>
            <p:ph type="body" idx="1"/>
          </p:nvPr>
        </p:nvSpPr>
        <p:spPr>
          <a:xfrm>
            <a:off x="479104" y="3888001"/>
            <a:ext cx="6141092" cy="534316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sz="1200" b="1" dirty="0"/>
          </a:p>
          <a:p>
            <a:pPr marL="0" lvl="0" indent="0" algn="l" rtl="0">
              <a:lnSpc>
                <a:spcPct val="100000"/>
              </a:lnSpc>
              <a:spcBef>
                <a:spcPts val="0"/>
              </a:spcBef>
              <a:spcAft>
                <a:spcPts val="0"/>
              </a:spcAft>
              <a:buSzPts val="1400"/>
              <a:buNone/>
            </a:pPr>
            <a:r>
              <a:rPr lang="de-DE" dirty="0"/>
              <a:t>Die Abbildung stellt kreislaufwirtschaftliche Maßnahmen im Wertschöpfungskreislauf dar. Bei der Entwicklung von nachhaltigen Produkten sollten stets kreislaufwirtschaftliche Grundsätze berücksichtigt werden. Bisher ist unser Wirtschaftssystem oftmals noch linear aufgebaut, was sich unter anderem darin ausdrückt, dass Umweltschutz nachgelagert betrieben wird, bspw. bei der Verbrennung giftiger und nicht recyclingfähiger Abfälle. Eine nachhaltige Wirtschaft ist jedoch eine Kreislaufwirtschaft, in der Abfälle wieder zu Ausgangsstoffen für Produkte werden können, wodurch Ressourcen eingespart werden.</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Clr>
                <a:schemeClr val="dk1"/>
              </a:buClr>
              <a:buSzPts val="1200"/>
              <a:buFont typeface="Calibri"/>
              <a:buChar char="•"/>
            </a:pPr>
            <a:r>
              <a:rPr lang="de-DE" dirty="0"/>
              <a:t>In welchem Handlungsfeld kann Ihr Betrieb einen Beitrag zur Kreislaufwirtschaft leisten?</a:t>
            </a:r>
            <a:endParaRPr dirty="0"/>
          </a:p>
          <a:p>
            <a:pPr marL="171450" lvl="0" indent="-171450" algn="l" rtl="0">
              <a:lnSpc>
                <a:spcPct val="100000"/>
              </a:lnSpc>
              <a:spcBef>
                <a:spcPts val="0"/>
              </a:spcBef>
              <a:spcAft>
                <a:spcPts val="0"/>
              </a:spcAft>
              <a:buClr>
                <a:schemeClr val="dk1"/>
              </a:buClr>
              <a:buSzPts val="1200"/>
              <a:buFont typeface="Calibri"/>
              <a:buChar char="•"/>
            </a:pPr>
            <a:r>
              <a:rPr lang="de-DE" dirty="0"/>
              <a:t>Wie kann Ihr Betrieb dazu beitragen die Mengen an Restabfall zu reduzieren? </a:t>
            </a:r>
            <a:endParaRPr dirty="0"/>
          </a:p>
          <a:p>
            <a:pPr marL="171450" lvl="0" indent="-171450" algn="l" rtl="0">
              <a:lnSpc>
                <a:spcPct val="100000"/>
              </a:lnSpc>
              <a:spcBef>
                <a:spcPts val="0"/>
              </a:spcBef>
              <a:spcAft>
                <a:spcPts val="0"/>
              </a:spcAft>
              <a:buSzPts val="1400"/>
              <a:buChar char="•"/>
            </a:pPr>
            <a:r>
              <a:rPr lang="de-DE" dirty="0"/>
              <a:t>Können Sie betriebliche Interessen nennen, die der Umsetzung einer Kreislaufwirtschaft entgegenstehen?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15000"/>
              </a:lnSpc>
              <a:spcBef>
                <a:spcPts val="0"/>
              </a:spcBef>
              <a:spcAft>
                <a:spcPts val="0"/>
              </a:spcAft>
              <a:buSzPts val="1400"/>
              <a:buFont typeface="Arial"/>
              <a:buChar char="•"/>
            </a:pPr>
            <a:r>
              <a:rPr lang="de-DE" sz="1100" dirty="0"/>
              <a:t>(BMWK 2022): Österreichisches Bundesministerium für Klimaschutz, Umwelt, Energie, Mobilität, Innovation und Technologie (BMWK): FTI-Initiative Kreislaufwirtschaft - Österreich auf dem Weg zu einer nachhaltigen und zirkulären Gesellschaft. Online: </a:t>
            </a:r>
            <a:r>
              <a:rPr lang="de-DE" sz="1100" dirty="0">
                <a:solidFill>
                  <a:schemeClr val="hlink"/>
                </a:solidFill>
              </a:rPr>
              <a:t>https://fdoc.ffg.at/s/vdb/public/node/content/8nKEL-hcRnqkwYOL8MHgxg/1.0?a=true</a:t>
            </a:r>
            <a:endParaRPr sz="1100" dirty="0"/>
          </a:p>
        </p:txBody>
      </p:sp>
      <p:sp>
        <p:nvSpPr>
          <p:cNvPr id="239" name="Google Shape;239;g228584da1b7_0_23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32"/>
        <p:cNvGrpSpPr/>
        <p:nvPr/>
      </p:nvGrpSpPr>
      <p:grpSpPr>
        <a:xfrm>
          <a:off x="0" y="0"/>
          <a:ext cx="0" cy="0"/>
          <a:chOff x="0" y="0"/>
          <a:chExt cx="0" cy="0"/>
        </a:xfrm>
      </p:grpSpPr>
      <p:sp>
        <p:nvSpPr>
          <p:cNvPr id="33" name="Google Shape;33;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40"/>
        <p:cNvGrpSpPr/>
        <p:nvPr/>
      </p:nvGrpSpPr>
      <p:grpSpPr>
        <a:xfrm>
          <a:off x="0" y="0"/>
          <a:ext cx="0" cy="0"/>
          <a:chOff x="0" y="0"/>
          <a:chExt cx="0" cy="0"/>
        </a:xfrm>
      </p:grpSpPr>
      <p:sp>
        <p:nvSpPr>
          <p:cNvPr id="41" name="Google Shape;41;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3c8bb42d54_0_79"/>
          <p:cNvSpPr>
            <a:spLocks noGrp="1"/>
          </p:cNvSpPr>
          <p:nvPr>
            <p:ph type="pic" idx="2"/>
          </p:nvPr>
        </p:nvSpPr>
        <p:spPr>
          <a:xfrm>
            <a:off x="360363" y="1368000"/>
            <a:ext cx="11518900" cy="4680000"/>
          </a:xfrm>
          <a:prstGeom prst="rect">
            <a:avLst/>
          </a:prstGeom>
          <a:noFill/>
          <a:ln>
            <a:noFill/>
          </a:ln>
        </p:spPr>
      </p:sp>
      <p:sp>
        <p:nvSpPr>
          <p:cNvPr id="43" name="Google Shape;43;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8"/>
        <p:cNvGrpSpPr/>
        <p:nvPr/>
      </p:nvGrpSpPr>
      <p:grpSpPr>
        <a:xfrm>
          <a:off x="0" y="0"/>
          <a:ext cx="0" cy="0"/>
          <a:chOff x="0" y="0"/>
          <a:chExt cx="0" cy="0"/>
        </a:xfrm>
      </p:grpSpPr>
      <p:sp>
        <p:nvSpPr>
          <p:cNvPr id="49" name="Google Shape;49;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0" name="Google Shape;50;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3" name="Google Shape;53;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55" name="Google Shape;55;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56"/>
        <p:cNvGrpSpPr/>
        <p:nvPr/>
      </p:nvGrpSpPr>
      <p:grpSpPr>
        <a:xfrm>
          <a:off x="0" y="0"/>
          <a:ext cx="0" cy="0"/>
          <a:chOff x="0" y="0"/>
          <a:chExt cx="0" cy="0"/>
        </a:xfrm>
      </p:grpSpPr>
      <p:sp>
        <p:nvSpPr>
          <p:cNvPr id="57" name="Google Shape;57;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2"/>
          <p:cNvSpPr>
            <a:spLocks noGrp="1"/>
          </p:cNvSpPr>
          <p:nvPr>
            <p:ph type="pic" idx="2"/>
          </p:nvPr>
        </p:nvSpPr>
        <p:spPr>
          <a:xfrm>
            <a:off x="5400009" y="1367999"/>
            <a:ext cx="6480000" cy="4680000"/>
          </a:xfrm>
          <a:prstGeom prst="rect">
            <a:avLst/>
          </a:prstGeom>
          <a:noFill/>
          <a:ln>
            <a:noFill/>
          </a:ln>
        </p:spPr>
      </p:sp>
      <p:sp>
        <p:nvSpPr>
          <p:cNvPr id="59" name="Google Shape;59;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2" name="Google Shape;62;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92582"/>
              <a:buNone/>
            </a:pPr>
            <a:r>
              <a:rPr lang="de-DE"/>
              <a:t>Biologielaborant/Biologielaborantin</a:t>
            </a:r>
            <a:endParaRPr/>
          </a:p>
          <a:p>
            <a:pPr marL="0" lvl="0" indent="0" algn="ctr" rtl="0">
              <a:lnSpc>
                <a:spcPct val="90000"/>
              </a:lnSpc>
              <a:spcBef>
                <a:spcPts val="0"/>
              </a:spcBef>
              <a:spcAft>
                <a:spcPts val="0"/>
              </a:spcAft>
              <a:buSzPct val="92582"/>
              <a:buNone/>
            </a:pPr>
            <a:r>
              <a:rPr lang="de-DE"/>
              <a:t>und </a:t>
            </a:r>
            <a:endParaRPr/>
          </a:p>
          <a:p>
            <a:pPr marL="0" lvl="0" indent="0" algn="ctr" rtl="0">
              <a:lnSpc>
                <a:spcPct val="90000"/>
              </a:lnSpc>
              <a:spcBef>
                <a:spcPts val="0"/>
              </a:spcBef>
              <a:spcAft>
                <a:spcPts val="0"/>
              </a:spcAft>
              <a:buSzPct val="92582"/>
              <a:buNone/>
            </a:pPr>
            <a:r>
              <a:rPr lang="de-DE"/>
              <a:t>Chemielaborant/Chemielaborantin</a:t>
            </a:r>
            <a:endParaRPr/>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solidFill>
                  <a:schemeClr val="dk1"/>
                </a:solidFill>
              </a:rPr>
              <a:t>Folien zur Diskussion von Zielkonflikten in den Berufsbildern</a:t>
            </a:r>
            <a:endParaRPr>
              <a:solidFill>
                <a:schemeClr val="dk1"/>
              </a:solidFill>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38"/>
          <p:cNvSpPr txBox="1">
            <a:spLocks noGrp="1"/>
          </p:cNvSpPr>
          <p:nvPr>
            <p:ph type="body" idx="4"/>
          </p:nvPr>
        </p:nvSpPr>
        <p:spPr>
          <a:xfrm>
            <a:off x="9091613" y="4607740"/>
            <a:ext cx="2681400" cy="1523100"/>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3" name="Google Shape;83;p38"/>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
        <p:nvSpPr>
          <p:cNvPr id="84" name="Google Shape;84;p38"/>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g228584da1b7_0_464"/>
          <p:cNvPicPr preferRelativeResize="0"/>
          <p:nvPr/>
        </p:nvPicPr>
        <p:blipFill rotWithShape="1">
          <a:blip r:embed="rId3">
            <a:alphaModFix/>
          </a:blip>
          <a:srcRect/>
          <a:stretch/>
        </p:blipFill>
        <p:spPr>
          <a:xfrm>
            <a:off x="1535311" y="1384638"/>
            <a:ext cx="5468425" cy="2472475"/>
          </a:xfrm>
          <a:prstGeom prst="rect">
            <a:avLst/>
          </a:prstGeom>
          <a:noFill/>
          <a:ln>
            <a:noFill/>
          </a:ln>
        </p:spPr>
      </p:pic>
      <p:sp>
        <p:nvSpPr>
          <p:cNvPr id="254" name="Google Shape;254;g228584da1b7_0_46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55" name="Google Shape;255;g228584da1b7_0_46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t>Nachhaltigkeit und Kreislaufwirtschaft:</a:t>
            </a:r>
            <a:endParaRPr/>
          </a:p>
          <a:p>
            <a:pPr marL="0" lvl="0" indent="0" algn="l" rtl="0">
              <a:lnSpc>
                <a:spcPct val="100000"/>
              </a:lnSpc>
              <a:spcBef>
                <a:spcPts val="0"/>
              </a:spcBef>
              <a:spcAft>
                <a:spcPts val="0"/>
              </a:spcAft>
              <a:buSzPts val="1100"/>
              <a:buNone/>
            </a:pPr>
            <a:r>
              <a:rPr lang="de-DE"/>
              <a:t>Von der linearen zu einer zirkulären Wirtschaft</a:t>
            </a:r>
            <a:endParaRPr/>
          </a:p>
        </p:txBody>
      </p:sp>
      <p:sp>
        <p:nvSpPr>
          <p:cNvPr id="256" name="Google Shape;256;g228584da1b7_0_46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chemeClr val="dk1"/>
              </a:buClr>
              <a:buSzPts val="1200"/>
              <a:buFont typeface="Arial"/>
              <a:buNone/>
            </a:pPr>
            <a:r>
              <a:rPr lang="de-DE"/>
              <a:t>Biologielaborant/Biologielaborantin</a:t>
            </a:r>
            <a:endParaRPr/>
          </a:p>
          <a:p>
            <a:pPr marL="35999" lvl="0" indent="-35999" algn="l" rtl="0">
              <a:lnSpc>
                <a:spcPct val="110000"/>
              </a:lnSpc>
              <a:spcBef>
                <a:spcPts val="0"/>
              </a:spcBef>
              <a:spcAft>
                <a:spcPts val="0"/>
              </a:spcAft>
              <a:buClr>
                <a:schemeClr val="dk1"/>
              </a:buClr>
              <a:buSzPts val="1200"/>
              <a:buNone/>
            </a:pPr>
            <a:r>
              <a:rPr lang="de-DE"/>
              <a:t>Chemielaborant/Chemielaborantin</a:t>
            </a:r>
            <a:endParaRPr/>
          </a:p>
        </p:txBody>
      </p:sp>
      <p:sp>
        <p:nvSpPr>
          <p:cNvPr id="257" name="Google Shape;257;g228584da1b7_0_46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BMWK 2022</a:t>
            </a:r>
            <a:endParaRPr/>
          </a:p>
        </p:txBody>
      </p:sp>
      <p:sp>
        <p:nvSpPr>
          <p:cNvPr id="258" name="Google Shape;258;g228584da1b7_0_464"/>
          <p:cNvSpPr txBox="1"/>
          <p:nvPr/>
        </p:nvSpPr>
        <p:spPr>
          <a:xfrm>
            <a:off x="1152900" y="4342175"/>
            <a:ext cx="2541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Calibri"/>
                <a:ea typeface="Calibri"/>
                <a:cs typeface="Calibri"/>
                <a:sym typeface="Calibri"/>
              </a:rPr>
              <a:t>Lineare Wirtschaft</a:t>
            </a:r>
            <a:endParaRPr sz="1800" b="1" i="0" u="none" strike="noStrike" cap="none">
              <a:solidFill>
                <a:srgbClr val="000000"/>
              </a:solidFill>
              <a:latin typeface="Calibri"/>
              <a:ea typeface="Calibri"/>
              <a:cs typeface="Calibri"/>
              <a:sym typeface="Calibri"/>
            </a:endParaRPr>
          </a:p>
        </p:txBody>
      </p:sp>
      <p:sp>
        <p:nvSpPr>
          <p:cNvPr id="259" name="Google Shape;259;g228584da1b7_0_464"/>
          <p:cNvSpPr txBox="1"/>
          <p:nvPr/>
        </p:nvSpPr>
        <p:spPr>
          <a:xfrm>
            <a:off x="9084850" y="1384638"/>
            <a:ext cx="2541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Calibri"/>
                <a:ea typeface="Calibri"/>
                <a:cs typeface="Calibri"/>
                <a:sym typeface="Calibri"/>
              </a:rPr>
              <a:t>Zirkuläre Wirtschaft</a:t>
            </a:r>
            <a:endParaRPr sz="1800" b="1" i="0" u="none" strike="noStrike" cap="none">
              <a:solidFill>
                <a:srgbClr val="000000"/>
              </a:solidFill>
              <a:latin typeface="Calibri"/>
              <a:ea typeface="Calibri"/>
              <a:cs typeface="Calibri"/>
              <a:sym typeface="Calibri"/>
            </a:endParaRPr>
          </a:p>
        </p:txBody>
      </p:sp>
      <p:graphicFrame>
        <p:nvGraphicFramePr>
          <p:cNvPr id="260" name="Google Shape;260;g228584da1b7_0_464"/>
          <p:cNvGraphicFramePr/>
          <p:nvPr/>
        </p:nvGraphicFramePr>
        <p:xfrm>
          <a:off x="304788" y="4794938"/>
          <a:ext cx="3691250" cy="1293830"/>
        </p:xfrm>
        <a:graphic>
          <a:graphicData uri="http://schemas.openxmlformats.org/drawingml/2006/table">
            <a:tbl>
              <a:tblPr>
                <a:noFill/>
                <a:tableStyleId>{DF6B8F0E-385C-4B8F-B389-1FA6E394A799}</a:tableStyleId>
              </a:tblPr>
              <a:tblGrid>
                <a:gridCol w="1284900">
                  <a:extLst>
                    <a:ext uri="{9D8B030D-6E8A-4147-A177-3AD203B41FA5}">
                      <a16:colId xmlns:a16="http://schemas.microsoft.com/office/drawing/2014/main" xmlns="" val="20000"/>
                    </a:ext>
                  </a:extLst>
                </a:gridCol>
                <a:gridCol w="2406350">
                  <a:extLst>
                    <a:ext uri="{9D8B030D-6E8A-4147-A177-3AD203B41FA5}">
                      <a16:colId xmlns:a16="http://schemas.microsoft.com/office/drawing/2014/main" xmlns="" val="20001"/>
                    </a:ext>
                  </a:extLst>
                </a:gridCol>
              </a:tblGrid>
              <a:tr h="3863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Wiederverwerten von Materialien</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509"/>
                      </a:srgbClr>
                    </a:solidFill>
                  </a:tcPr>
                </a:tc>
                <a:tc hMerge="1">
                  <a:txBody>
                    <a:bodyPr/>
                    <a:lstStyle/>
                    <a:p>
                      <a:endParaRPr lang="de-DE"/>
                    </a:p>
                  </a:txBody>
                  <a:tcPr/>
                </a:tc>
                <a:extLst>
                  <a:ext uri="{0D108BD9-81ED-4DB2-BD59-A6C34878D82A}">
                    <a16:rowId xmlns:a16="http://schemas.microsoft.com/office/drawing/2014/main" xmlns="" val="10000"/>
                  </a:ext>
                </a:extLst>
              </a:tr>
              <a:tr h="4404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9. Recycle </a:t>
                      </a:r>
                      <a:endParaRPr sz="1600" u="none" strike="noStrike" cap="none">
                        <a:solidFill>
                          <a:schemeClr val="dk1"/>
                        </a:solidFill>
                      </a:endParaRPr>
                    </a:p>
                  </a:txBody>
                  <a:tcPr marL="91425" marR="91425" marT="91425" marB="91425" anchor="ctr">
                    <a:lnL w="19050" cap="flat" cmpd="sng">
                      <a:solidFill>
                        <a:schemeClr val="lt1">
                          <a:alpha val="0"/>
                        </a:schemeClr>
                      </a:solidFill>
                      <a:prstDash val="dot"/>
                      <a:round/>
                      <a:headEnd type="none" w="sm" len="sm"/>
                      <a:tailEnd type="none" w="sm" len="sm"/>
                    </a:lnL>
                    <a:lnR w="19050" cap="flat" cmpd="sng">
                      <a:solidFill>
                        <a:srgbClr val="69A5D4">
                          <a:alpha val="0"/>
                        </a:srgb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Recycling</a:t>
                      </a:r>
                      <a:endParaRPr sz="1600" u="none" strike="noStrike" cap="none"/>
                    </a:p>
                  </a:txBody>
                  <a:tcPr marL="91425" marR="91425" marT="91425" marB="91425" anchor="ctr">
                    <a:lnL w="19050" cap="flat" cmpd="sng">
                      <a:solidFill>
                        <a:srgbClr val="69A5D4">
                          <a:alpha val="0"/>
                        </a:srgbClr>
                      </a:solidFill>
                      <a:prstDash val="dot"/>
                      <a:round/>
                      <a:headEnd type="none" w="sm" len="sm"/>
                      <a:tailEnd type="none" w="sm" len="sm"/>
                    </a:lnL>
                    <a:lnR w="19050" cap="flat" cmpd="sng">
                      <a:solidFill>
                        <a:schemeClr val="lt1">
                          <a:alpha val="0"/>
                        </a:scheme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34509"/>
                      </a:srgbClr>
                    </a:solidFill>
                  </a:tcPr>
                </a:tc>
                <a:extLst>
                  <a:ext uri="{0D108BD9-81ED-4DB2-BD59-A6C34878D82A}">
                    <a16:rowId xmlns:a16="http://schemas.microsoft.com/office/drawing/2014/main" xmlns="" val="10001"/>
                  </a:ext>
                </a:extLst>
              </a:tr>
              <a:tr h="421500">
                <a:tc>
                  <a:txBody>
                    <a:bodyPr/>
                    <a:lstStyle/>
                    <a:p>
                      <a:pPr marL="0" marR="0" lvl="0" indent="0" algn="l" rtl="0">
                        <a:lnSpc>
                          <a:spcPct val="100000"/>
                        </a:lnSpc>
                        <a:spcBef>
                          <a:spcPts val="0"/>
                        </a:spcBef>
                        <a:spcAft>
                          <a:spcPts val="0"/>
                        </a:spcAft>
                        <a:buClr>
                          <a:schemeClr val="dk1"/>
                        </a:buClr>
                        <a:buSzPts val="1100"/>
                        <a:buFont typeface="Arial"/>
                        <a:buNone/>
                      </a:pPr>
                      <a:r>
                        <a:rPr lang="de-DE" sz="1600" u="none" strike="noStrike" cap="none">
                          <a:solidFill>
                            <a:schemeClr val="dk1"/>
                          </a:solidFill>
                        </a:rPr>
                        <a:t>10. Recover</a:t>
                      </a:r>
                      <a:endParaRPr sz="1600" u="none" strike="noStrike" cap="none">
                        <a:solidFill>
                          <a:schemeClr val="dk1"/>
                        </a:solidFill>
                      </a:endParaRPr>
                    </a:p>
                  </a:txBody>
                  <a:tcPr marL="91425" marR="91425" marT="91425" marB="91425" anchor="ctr">
                    <a:lnL w="19050" cap="flat" cmpd="sng">
                      <a:solidFill>
                        <a:schemeClr val="lt1">
                          <a:alpha val="0"/>
                        </a:schemeClr>
                      </a:solidFill>
                      <a:prstDash val="dot"/>
                      <a:round/>
                      <a:headEnd type="none" w="sm" len="sm"/>
                      <a:tailEnd type="none" w="sm" len="sm"/>
                    </a:lnL>
                    <a:lnR w="19050" cap="flat" cmpd="sng">
                      <a:solidFill>
                        <a:srgbClr val="69A5D4">
                          <a:alpha val="0"/>
                        </a:srgb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Thermische Verwertung</a:t>
                      </a:r>
                      <a:endParaRPr sz="1600" u="none" strike="noStrike" cap="none"/>
                    </a:p>
                  </a:txBody>
                  <a:tcPr marL="91425" marR="91425" marT="91425" marB="91425" anchor="ctr">
                    <a:lnL w="19050" cap="flat" cmpd="sng">
                      <a:solidFill>
                        <a:srgbClr val="69A5D4">
                          <a:alpha val="0"/>
                        </a:srgbClr>
                      </a:solidFill>
                      <a:prstDash val="dot"/>
                      <a:round/>
                      <a:headEnd type="none" w="sm" len="sm"/>
                      <a:tailEnd type="none" w="sm" len="sm"/>
                    </a:lnL>
                    <a:lnR w="19050" cap="flat" cmpd="sng">
                      <a:solidFill>
                        <a:schemeClr val="lt1">
                          <a:alpha val="0"/>
                        </a:scheme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34509"/>
                      </a:srgbClr>
                    </a:solidFill>
                  </a:tcPr>
                </a:tc>
                <a:extLst>
                  <a:ext uri="{0D108BD9-81ED-4DB2-BD59-A6C34878D82A}">
                    <a16:rowId xmlns:a16="http://schemas.microsoft.com/office/drawing/2014/main" xmlns="" val="10002"/>
                  </a:ext>
                </a:extLst>
              </a:tr>
            </a:tbl>
          </a:graphicData>
        </a:graphic>
      </p:graphicFrame>
      <p:graphicFrame>
        <p:nvGraphicFramePr>
          <p:cNvPr id="261" name="Google Shape;261;g228584da1b7_0_464"/>
          <p:cNvGraphicFramePr/>
          <p:nvPr/>
        </p:nvGraphicFramePr>
        <p:xfrm>
          <a:off x="3842688" y="3119913"/>
          <a:ext cx="4071775" cy="2658010"/>
        </p:xfrm>
        <a:graphic>
          <a:graphicData uri="http://schemas.openxmlformats.org/drawingml/2006/table">
            <a:tbl>
              <a:tblPr>
                <a:noFill/>
                <a:tableStyleId>{DF6B8F0E-385C-4B8F-B389-1FA6E394A799}</a:tableStyleId>
              </a:tblPr>
              <a:tblGrid>
                <a:gridCol w="1933325">
                  <a:extLst>
                    <a:ext uri="{9D8B030D-6E8A-4147-A177-3AD203B41FA5}">
                      <a16:colId xmlns:a16="http://schemas.microsoft.com/office/drawing/2014/main" xmlns="" val="20000"/>
                    </a:ext>
                  </a:extLst>
                </a:gridCol>
                <a:gridCol w="2138450">
                  <a:extLst>
                    <a:ext uri="{9D8B030D-6E8A-4147-A177-3AD203B41FA5}">
                      <a16:colId xmlns:a16="http://schemas.microsoft.com/office/drawing/2014/main" xmlns="" val="20001"/>
                    </a:ext>
                  </a:extLst>
                </a:gridCol>
              </a:tblGrid>
              <a:tr h="3315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Verlängerte Lebensdauer</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hMerge="1">
                  <a:txBody>
                    <a:bodyPr/>
                    <a:lstStyle/>
                    <a:p>
                      <a:endParaRPr lang="de-DE"/>
                    </a:p>
                  </a:txBody>
                  <a:tcPr/>
                </a:tc>
                <a:extLst>
                  <a:ext uri="{0D108BD9-81ED-4DB2-BD59-A6C34878D82A}">
                    <a16:rowId xmlns:a16="http://schemas.microsoft.com/office/drawing/2014/main" xmlns="" val="10000"/>
                  </a:ext>
                </a:extLst>
              </a:tr>
              <a:tr h="4450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4. Reuse </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u="none" strike="noStrike" cap="none"/>
                        <a:t>Wiederverwenden</a:t>
                      </a:r>
                      <a:endParaRPr sz="17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3137"/>
                      </a:srgbClr>
                    </a:solidFill>
                  </a:tcPr>
                </a:tc>
                <a:extLst>
                  <a:ext uri="{0D108BD9-81ED-4DB2-BD59-A6C34878D82A}">
                    <a16:rowId xmlns:a16="http://schemas.microsoft.com/office/drawing/2014/main" xmlns="" val="10001"/>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5. Repair</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Reparatur</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3137"/>
                      </a:srgbClr>
                    </a:solidFill>
                  </a:tcPr>
                </a:tc>
                <a:extLst>
                  <a:ext uri="{0D108BD9-81ED-4DB2-BD59-A6C34878D82A}">
                    <a16:rowId xmlns:a16="http://schemas.microsoft.com/office/drawing/2014/main" xmlns="" val="10002"/>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6. Refurbish</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Verbessern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3137"/>
                      </a:srgbClr>
                    </a:solidFill>
                  </a:tcPr>
                </a:tc>
                <a:extLst>
                  <a:ext uri="{0D108BD9-81ED-4DB2-BD59-A6C34878D82A}">
                    <a16:rowId xmlns:a16="http://schemas.microsoft.com/office/drawing/2014/main" xmlns="" val="10003"/>
                  </a:ext>
                </a:extLst>
              </a:tr>
              <a:tr h="5061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7. Remanufacture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Wiederaufbereiten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3137"/>
                      </a:srgbClr>
                    </a:solidFill>
                  </a:tcPr>
                </a:tc>
                <a:extLst>
                  <a:ext uri="{0D108BD9-81ED-4DB2-BD59-A6C34878D82A}">
                    <a16:rowId xmlns:a16="http://schemas.microsoft.com/office/drawing/2014/main" xmlns="" val="10004"/>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8. Repurpose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Anders weiternutzen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3137"/>
                      </a:srgbClr>
                    </a:solidFill>
                  </a:tcPr>
                </a:tc>
                <a:extLst>
                  <a:ext uri="{0D108BD9-81ED-4DB2-BD59-A6C34878D82A}">
                    <a16:rowId xmlns:a16="http://schemas.microsoft.com/office/drawing/2014/main" xmlns="" val="10005"/>
                  </a:ext>
                </a:extLst>
              </a:tr>
            </a:tbl>
          </a:graphicData>
        </a:graphic>
      </p:graphicFrame>
      <p:graphicFrame>
        <p:nvGraphicFramePr>
          <p:cNvPr id="262" name="Google Shape;262;g228584da1b7_0_464"/>
          <p:cNvGraphicFramePr/>
          <p:nvPr/>
        </p:nvGraphicFramePr>
        <p:xfrm>
          <a:off x="7730875" y="1844663"/>
          <a:ext cx="4071775" cy="1950600"/>
        </p:xfrm>
        <a:graphic>
          <a:graphicData uri="http://schemas.openxmlformats.org/drawingml/2006/table">
            <a:tbl>
              <a:tblPr>
                <a:noFill/>
                <a:tableStyleId>{DF6B8F0E-385C-4B8F-B389-1FA6E394A799}</a:tableStyleId>
              </a:tblPr>
              <a:tblGrid>
                <a:gridCol w="1933325">
                  <a:extLst>
                    <a:ext uri="{9D8B030D-6E8A-4147-A177-3AD203B41FA5}">
                      <a16:colId xmlns:a16="http://schemas.microsoft.com/office/drawing/2014/main" xmlns="" val="20000"/>
                    </a:ext>
                  </a:extLst>
                </a:gridCol>
                <a:gridCol w="2138450">
                  <a:extLst>
                    <a:ext uri="{9D8B030D-6E8A-4147-A177-3AD203B41FA5}">
                      <a16:colId xmlns:a16="http://schemas.microsoft.com/office/drawing/2014/main" xmlns="" val="20001"/>
                    </a:ext>
                  </a:extLst>
                </a:gridCol>
              </a:tblGrid>
              <a:tr h="3315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Intelligente Nutzung und Herstellung</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hMerge="1">
                  <a:txBody>
                    <a:bodyPr/>
                    <a:lstStyle/>
                    <a:p>
                      <a:endParaRPr lang="de-DE"/>
                    </a:p>
                  </a:txBody>
                  <a:tcPr/>
                </a:tc>
                <a:extLst>
                  <a:ext uri="{0D108BD9-81ED-4DB2-BD59-A6C34878D82A}">
                    <a16:rowId xmlns:a16="http://schemas.microsoft.com/office/drawing/2014/main" xmlns="" val="10000"/>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1. Refuse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Überflüssig machen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30588"/>
                      </a:srgbClr>
                    </a:solidFill>
                  </a:tcPr>
                </a:tc>
                <a:extLst>
                  <a:ext uri="{0D108BD9-81ED-4DB2-BD59-A6C34878D82A}">
                    <a16:rowId xmlns:a16="http://schemas.microsoft.com/office/drawing/2014/main" xmlns="" val="10001"/>
                  </a:ext>
                </a:extLst>
              </a:tr>
              <a:tr h="5061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2. Rethink</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Neu denken und zirkulär designen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30588"/>
                      </a:srgbClr>
                    </a:solidFill>
                  </a:tcPr>
                </a:tc>
                <a:extLst>
                  <a:ext uri="{0D108BD9-81ED-4DB2-BD59-A6C34878D82A}">
                    <a16:rowId xmlns:a16="http://schemas.microsoft.com/office/drawing/2014/main" xmlns="" val="10002"/>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3. Reduce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Reduzieren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30588"/>
                      </a:srgbClr>
                    </a:solidFill>
                  </a:tcPr>
                </a:tc>
                <a:extLst>
                  <a:ext uri="{0D108BD9-81ED-4DB2-BD59-A6C34878D82A}">
                    <a16:rowId xmlns:a16="http://schemas.microsoft.com/office/drawing/2014/main" xmlns="" val="10003"/>
                  </a:ext>
                </a:extLst>
              </a:tr>
            </a:tbl>
          </a:graphicData>
        </a:graphic>
      </p:graphicFrame>
      <p:sp>
        <p:nvSpPr>
          <p:cNvPr id="263" name="Google Shape;263;g228584da1b7_0_464"/>
          <p:cNvSpPr/>
          <p:nvPr/>
        </p:nvSpPr>
        <p:spPr>
          <a:xfrm>
            <a:off x="8063251" y="4211642"/>
            <a:ext cx="3834600" cy="15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1430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Arial"/>
                <a:ea typeface="Arial"/>
                <a:cs typeface="Arial"/>
                <a:sym typeface="Arial"/>
              </a:rPr>
              <a:t>Welche Prinzipien ließen sich in Ihrem Betrieb möglicherweise verwirklichen? Diskutieren Sie Strategien und Möglichkeiten </a:t>
            </a:r>
            <a:endParaRPr sz="1800" b="0" i="0" u="none" strike="noStrike" cap="none">
              <a:solidFill>
                <a:srgbClr val="C00000"/>
              </a:solidFill>
              <a:latin typeface="Arial"/>
              <a:ea typeface="Arial"/>
              <a:cs typeface="Arial"/>
              <a:sym typeface="Arial"/>
            </a:endParaRPr>
          </a:p>
        </p:txBody>
      </p:sp>
      <p:sp>
        <p:nvSpPr>
          <p:cNvPr id="264" name="Google Shape;264;g228584da1b7_0_464"/>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5ef8501f7f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271" name="Google Shape;271;g25ef8501f7f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72" name="Google Shape;272;g25ef8501f7f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grpSp>
        <p:nvGrpSpPr>
          <p:cNvPr id="273" name="Google Shape;273;g25ef8501f7f_0_0"/>
          <p:cNvGrpSpPr/>
          <p:nvPr/>
        </p:nvGrpSpPr>
        <p:grpSpPr>
          <a:xfrm>
            <a:off x="6437818" y="1455224"/>
            <a:ext cx="5674976" cy="4537299"/>
            <a:chOff x="6095999" y="1454200"/>
            <a:chExt cx="5674976" cy="4537299"/>
          </a:xfrm>
        </p:grpSpPr>
        <p:sp>
          <p:nvSpPr>
            <p:cNvPr id="274" name="Google Shape;274;g25ef8501f7f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75" name="Google Shape;275;g25ef8501f7f_0_0"/>
            <p:cNvSpPr/>
            <p:nvPr/>
          </p:nvSpPr>
          <p:spPr>
            <a:xfrm>
              <a:off x="6107575" y="5144899"/>
              <a:ext cx="5663400" cy="846600"/>
            </a:xfrm>
            <a:prstGeom prst="roundRect">
              <a:avLst>
                <a:gd name="adj" fmla="val 16667"/>
              </a:avLst>
            </a:prstGeom>
            <a:solidFill>
              <a:srgbClr val="FFC000"/>
            </a:solid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C00000"/>
                </a:solidFill>
                <a:latin typeface="Arial"/>
                <a:ea typeface="Arial"/>
                <a:cs typeface="Arial"/>
                <a:sym typeface="Arial"/>
              </a:endParaRPr>
            </a:p>
          </p:txBody>
        </p:sp>
        <p:sp>
          <p:nvSpPr>
            <p:cNvPr id="276" name="Google Shape;276;g25ef8501f7f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77" name="Google Shape;277;g25ef8501f7f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78" name="Google Shape;278;g25ef8501f7f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79" name="Google Shape;279;g25ef8501f7f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80" name="Google Shape;280;g25ef8501f7f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81" name="Google Shape;281;g25ef8501f7f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82" name="Google Shape;282;g25ef8501f7f_0_0"/>
          <p:cNvPicPr preferRelativeResize="0"/>
          <p:nvPr/>
        </p:nvPicPr>
        <p:blipFill rotWithShape="1">
          <a:blip r:embed="rId3">
            <a:alphaModFix/>
          </a:blip>
          <a:srcRect r="11016" b="7475"/>
          <a:stretch/>
        </p:blipFill>
        <p:spPr>
          <a:xfrm>
            <a:off x="72050" y="1469757"/>
            <a:ext cx="6340325" cy="4589517"/>
          </a:xfrm>
          <a:prstGeom prst="rect">
            <a:avLst/>
          </a:prstGeom>
          <a:noFill/>
          <a:ln>
            <a:noFill/>
          </a:ln>
        </p:spPr>
      </p:pic>
      <p:sp>
        <p:nvSpPr>
          <p:cNvPr id="283" name="Google Shape;283;g25ef8501f7f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chemeClr val="dk1"/>
              </a:buClr>
              <a:buSzPts val="1200"/>
              <a:buFont typeface="Arial"/>
              <a:buNone/>
            </a:pPr>
            <a:r>
              <a:rPr lang="de-DE"/>
              <a:t>Biologielaborant/Biologielaborantin</a:t>
            </a:r>
            <a:endParaRPr/>
          </a:p>
          <a:p>
            <a:pPr marL="35999" lvl="0" indent="-35999" algn="l" rtl="0">
              <a:lnSpc>
                <a:spcPct val="110000"/>
              </a:lnSpc>
              <a:spcBef>
                <a:spcPts val="0"/>
              </a:spcBef>
              <a:spcAft>
                <a:spcPts val="0"/>
              </a:spcAft>
              <a:buClr>
                <a:schemeClr val="dk1"/>
              </a:buClr>
              <a:buSzPts val="1200"/>
              <a:buNone/>
            </a:pPr>
            <a:r>
              <a:rPr lang="de-DE"/>
              <a:t>Chemielaborant/Chemielaborantin</a:t>
            </a:r>
            <a:endParaRPr/>
          </a:p>
        </p:txBody>
      </p:sp>
      <p:sp>
        <p:nvSpPr>
          <p:cNvPr id="284" name="Google Shape;284;g25ef8501f7f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5797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Biologielaborant/Biologielaborantin</a:t>
            </a:r>
            <a:endParaRPr/>
          </a:p>
          <a:p>
            <a:pPr marL="36000" lvl="0" indent="-36000" algn="l" rtl="0">
              <a:lnSpc>
                <a:spcPct val="110000"/>
              </a:lnSpc>
              <a:spcBef>
                <a:spcPts val="0"/>
              </a:spcBef>
              <a:spcAft>
                <a:spcPts val="0"/>
              </a:spcAft>
              <a:buClr>
                <a:srgbClr val="888888"/>
              </a:buClr>
              <a:buSzPts val="1200"/>
              <a:buNone/>
            </a:pPr>
            <a:r>
              <a:rPr lang="de-DE"/>
              <a:t>Chemielaborant/Chemielaborantin</a:t>
            </a:r>
            <a:endParaRPr/>
          </a:p>
        </p:txBody>
      </p:sp>
      <p:sp>
        <p:nvSpPr>
          <p:cNvPr id="93" name="Google Shape;93;p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grpSp>
        <p:nvGrpSpPr>
          <p:cNvPr id="94" name="Google Shape;94;p1"/>
          <p:cNvGrpSpPr/>
          <p:nvPr/>
        </p:nvGrpSpPr>
        <p:grpSpPr>
          <a:xfrm>
            <a:off x="619501" y="1705273"/>
            <a:ext cx="5357050" cy="4090954"/>
            <a:chOff x="943216" y="1618463"/>
            <a:chExt cx="4738995" cy="4090954"/>
          </a:xfrm>
        </p:grpSpPr>
        <p:sp>
          <p:nvSpPr>
            <p:cNvPr id="95" name="Google Shape;95;p1"/>
            <p:cNvSpPr/>
            <p:nvPr/>
          </p:nvSpPr>
          <p:spPr>
            <a:xfrm>
              <a:off x="943216" y="4945797"/>
              <a:ext cx="4030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943216" y="4693797"/>
              <a:ext cx="4030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943216" y="3937797"/>
              <a:ext cx="4030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943216" y="3315574"/>
              <a:ext cx="4030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943216" y="1942463"/>
              <a:ext cx="4030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943216" y="1618463"/>
              <a:ext cx="4030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969711" y="4953417"/>
              <a:ext cx="712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969711" y="4701417"/>
              <a:ext cx="712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969711" y="3945417"/>
              <a:ext cx="712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969711" y="3323194"/>
              <a:ext cx="712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969711" y="1950083"/>
              <a:ext cx="712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969711" y="1626083"/>
              <a:ext cx="712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1083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978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1083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931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1170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1687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1579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2053266" y="5064105"/>
              <a:ext cx="534624" cy="534624"/>
            </a:xfrm>
            <a:prstGeom prst="rect">
              <a:avLst/>
            </a:prstGeom>
            <a:noFill/>
            <a:ln>
              <a:noFill/>
            </a:ln>
          </p:spPr>
        </p:pic>
      </p:grpSp>
      <p:pic>
        <p:nvPicPr>
          <p:cNvPr id="115" name="Google Shape;115;p1"/>
          <p:cNvPicPr preferRelativeResize="0"/>
          <p:nvPr/>
        </p:nvPicPr>
        <p:blipFill rotWithShape="1">
          <a:blip r:embed="rId11">
            <a:alphaModFix/>
          </a:blip>
          <a:srcRect/>
          <a:stretch/>
        </p:blipFill>
        <p:spPr>
          <a:xfrm flipH="1">
            <a:off x="1040787" y="1456513"/>
            <a:ext cx="512736" cy="512736"/>
          </a:xfrm>
          <a:prstGeom prst="rect">
            <a:avLst/>
          </a:prstGeom>
          <a:solidFill>
            <a:schemeClr val="lt1"/>
          </a:solidFill>
          <a:ln>
            <a:noFill/>
          </a:ln>
        </p:spPr>
      </p:pic>
      <p:sp>
        <p:nvSpPr>
          <p:cNvPr id="116" name="Google Shape;116;p1"/>
          <p:cNvSpPr/>
          <p:nvPr/>
        </p:nvSpPr>
        <p:spPr>
          <a:xfrm>
            <a:off x="6931900" y="2800050"/>
            <a:ext cx="4616400" cy="1901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In welchen Lebensbereichen finden die Produkte ihres Betriebes Anwendung und tragen so zum Treibhausgas-Fußabdruck bei?</a:t>
            </a:r>
            <a:endParaRPr sz="1800" b="0" i="0" u="none" strike="noStrike" cap="none">
              <a:solidFill>
                <a:srgbClr val="C00000"/>
              </a:solidFill>
              <a:latin typeface="Arial"/>
              <a:ea typeface="Arial"/>
              <a:cs typeface="Arial"/>
              <a:sym typeface="Arial"/>
            </a:endParaRPr>
          </a:p>
        </p:txBody>
      </p:sp>
      <p:sp>
        <p:nvSpPr>
          <p:cNvPr id="117" name="Google Shape;117;p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28584da1b7_0_38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4" name="Google Shape;124;g228584da1b7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Font typeface="Arial"/>
              <a:buNone/>
            </a:pPr>
            <a:r>
              <a:rPr lang="de-DE"/>
              <a:t>Nachhaltigkeit und Klimawandel:</a:t>
            </a:r>
            <a:endParaRPr/>
          </a:p>
          <a:p>
            <a:pPr marL="0" lvl="0" indent="0" algn="l" rtl="0">
              <a:lnSpc>
                <a:spcPct val="100000"/>
              </a:lnSpc>
              <a:spcBef>
                <a:spcPts val="0"/>
              </a:spcBef>
              <a:spcAft>
                <a:spcPts val="0"/>
              </a:spcAft>
              <a:buSzPts val="1800"/>
              <a:buNone/>
            </a:pPr>
            <a:r>
              <a:rPr lang="de-DE"/>
              <a:t>Stromverbrauch im Labor</a:t>
            </a:r>
            <a:endParaRPr/>
          </a:p>
        </p:txBody>
      </p:sp>
      <p:sp>
        <p:nvSpPr>
          <p:cNvPr id="125" name="Google Shape;125;g228584da1b7_0_38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Biologielaborant/Biologielaborantin</a:t>
            </a:r>
            <a:endParaRPr/>
          </a:p>
          <a:p>
            <a:pPr marL="35999" lvl="0" indent="-35999" algn="l" rtl="0">
              <a:lnSpc>
                <a:spcPct val="110000"/>
              </a:lnSpc>
              <a:spcBef>
                <a:spcPts val="0"/>
              </a:spcBef>
              <a:spcAft>
                <a:spcPts val="0"/>
              </a:spcAft>
              <a:buClr>
                <a:srgbClr val="888888"/>
              </a:buClr>
              <a:buSzPts val="1200"/>
              <a:buNone/>
            </a:pPr>
            <a:r>
              <a:rPr lang="de-DE"/>
              <a:t>Chemielaborant/Chemielaborantin</a:t>
            </a:r>
            <a:endParaRPr/>
          </a:p>
        </p:txBody>
      </p:sp>
      <p:sp>
        <p:nvSpPr>
          <p:cNvPr id="126" name="Google Shape;126;g228584da1b7_0_38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Fleiter et al. 2013, S. 118</a:t>
            </a:r>
            <a:endParaRPr/>
          </a:p>
        </p:txBody>
      </p:sp>
      <p:sp>
        <p:nvSpPr>
          <p:cNvPr id="127" name="Google Shape;127;g228584da1b7_0_382"/>
          <p:cNvSpPr/>
          <p:nvPr/>
        </p:nvSpPr>
        <p:spPr>
          <a:xfrm>
            <a:off x="5686425" y="1555363"/>
            <a:ext cx="6096300" cy="3192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20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Wie energieeffizient sind die Geräte, die in Ihrem Betrieb genutzt werden?</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40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Werden Geräte vor der Anschaffung auf ihre Energieeffizienz geprüft? </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400"/>
              </a:spcBef>
              <a:spcAft>
                <a:spcPts val="20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Werden die Geräte im Betrieb effizient genutzt? Werden sie abgeschaltet, wenn sie nicht genutzt werden (Druckluft, Wärme- und Kühlprozesse, Belüftungen etc.)? Wird die Nutzung überdimensionierter Geräte und Verfahren vermieden?</a:t>
            </a:r>
            <a:endParaRPr sz="1800" b="0" i="0" u="none" strike="noStrike" cap="none">
              <a:solidFill>
                <a:srgbClr val="C00000"/>
              </a:solidFill>
              <a:latin typeface="Arial"/>
              <a:ea typeface="Arial"/>
              <a:cs typeface="Arial"/>
              <a:sym typeface="Arial"/>
            </a:endParaRPr>
          </a:p>
        </p:txBody>
      </p:sp>
      <p:sp>
        <p:nvSpPr>
          <p:cNvPr id="128" name="Google Shape;128;g228584da1b7_0_382"/>
          <p:cNvSpPr txBox="1"/>
          <p:nvPr/>
        </p:nvSpPr>
        <p:spPr>
          <a:xfrm>
            <a:off x="923525" y="1457650"/>
            <a:ext cx="36627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100" b="1" i="0" u="none" strike="noStrike" cap="none">
                <a:solidFill>
                  <a:srgbClr val="000000"/>
                </a:solidFill>
                <a:latin typeface="Arial"/>
                <a:ea typeface="Arial"/>
                <a:cs typeface="Arial"/>
                <a:sym typeface="Arial"/>
              </a:rPr>
              <a:t>Stromverbrauch im Labor:</a:t>
            </a:r>
            <a:endParaRPr sz="2100" b="1" i="0" u="none" strike="noStrike" cap="none">
              <a:solidFill>
                <a:srgbClr val="000000"/>
              </a:solidFill>
              <a:latin typeface="Arial"/>
              <a:ea typeface="Arial"/>
              <a:cs typeface="Arial"/>
              <a:sym typeface="Arial"/>
            </a:endParaRPr>
          </a:p>
        </p:txBody>
      </p:sp>
      <p:sp>
        <p:nvSpPr>
          <p:cNvPr id="129" name="Google Shape;129;g228584da1b7_0_382"/>
          <p:cNvSpPr txBox="1"/>
          <p:nvPr/>
        </p:nvSpPr>
        <p:spPr>
          <a:xfrm>
            <a:off x="1604025" y="1885400"/>
            <a:ext cx="3420000" cy="108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C00000"/>
                </a:solidFill>
                <a:latin typeface="Arial"/>
                <a:ea typeface="Arial"/>
                <a:cs typeface="Arial"/>
                <a:sym typeface="Arial"/>
              </a:rPr>
              <a:t>71 % elektrische Antriebe (Pumpen, Kompressoren, Kühlungen, Gebläse etc.)</a:t>
            </a:r>
            <a:endParaRPr sz="2000" b="1" i="0" u="none" strike="noStrike" cap="none">
              <a:solidFill>
                <a:srgbClr val="C00000"/>
              </a:solidFill>
              <a:latin typeface="Arial"/>
              <a:ea typeface="Arial"/>
              <a:cs typeface="Arial"/>
              <a:sym typeface="Arial"/>
            </a:endParaRPr>
          </a:p>
        </p:txBody>
      </p:sp>
      <p:sp>
        <p:nvSpPr>
          <p:cNvPr id="130" name="Google Shape;130;g228584da1b7_0_382"/>
          <p:cNvSpPr txBox="1"/>
          <p:nvPr/>
        </p:nvSpPr>
        <p:spPr>
          <a:xfrm>
            <a:off x="1634175" y="3182921"/>
            <a:ext cx="3054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B5394"/>
                </a:solidFill>
                <a:latin typeface="Arial"/>
                <a:ea typeface="Arial"/>
                <a:cs typeface="Arial"/>
                <a:sym typeface="Arial"/>
              </a:rPr>
              <a:t>20 % elektrochemische Prozesse</a:t>
            </a:r>
            <a:endParaRPr sz="2000" b="1" i="0" u="none" strike="noStrike" cap="none">
              <a:solidFill>
                <a:srgbClr val="0B5394"/>
              </a:solidFill>
              <a:latin typeface="Arial"/>
              <a:ea typeface="Arial"/>
              <a:cs typeface="Arial"/>
              <a:sym typeface="Arial"/>
            </a:endParaRPr>
          </a:p>
        </p:txBody>
      </p:sp>
      <p:graphicFrame>
        <p:nvGraphicFramePr>
          <p:cNvPr id="131" name="Google Shape;131;g228584da1b7_0_382"/>
          <p:cNvGraphicFramePr/>
          <p:nvPr/>
        </p:nvGraphicFramePr>
        <p:xfrm>
          <a:off x="5522438" y="4917695"/>
          <a:ext cx="6412725" cy="1005810"/>
        </p:xfrm>
        <a:graphic>
          <a:graphicData uri="http://schemas.openxmlformats.org/drawingml/2006/table">
            <a:tbl>
              <a:tblPr>
                <a:noFill/>
                <a:tableStyleId>{DF6B8F0E-385C-4B8F-B389-1FA6E394A799}</a:tableStyleId>
              </a:tblPr>
              <a:tblGrid>
                <a:gridCol w="2055525">
                  <a:extLst>
                    <a:ext uri="{9D8B030D-6E8A-4147-A177-3AD203B41FA5}">
                      <a16:colId xmlns:a16="http://schemas.microsoft.com/office/drawing/2014/main" xmlns="" val="20000"/>
                    </a:ext>
                  </a:extLst>
                </a:gridCol>
                <a:gridCol w="4357200">
                  <a:extLst>
                    <a:ext uri="{9D8B030D-6E8A-4147-A177-3AD203B41FA5}">
                      <a16:colId xmlns:a16="http://schemas.microsoft.com/office/drawing/2014/main" xmlns="" val="20001"/>
                    </a:ext>
                  </a:extLst>
                </a:gridCol>
              </a:tblGrid>
              <a:tr h="502750">
                <a:tc rowSpan="2">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solidFill>
                            <a:schemeClr val="lt1"/>
                          </a:solidFill>
                        </a:rPr>
                        <a:t>Wege zur Reduktion von THG-Emissionen:</a:t>
                      </a:r>
                      <a:endParaRPr sz="1800" u="none" strike="noStrike" cap="none">
                        <a:solidFill>
                          <a:schemeClr val="lt1"/>
                        </a:solidFill>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3D93C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Verringerung des Energiebedarfs</a:t>
                      </a:r>
                      <a:endParaRPr sz="1800" u="none" strike="noStrike" cap="none"/>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7A8"/>
                    </a:solidFill>
                  </a:tcPr>
                </a:tc>
                <a:extLst>
                  <a:ext uri="{0D108BD9-81ED-4DB2-BD59-A6C34878D82A}">
                    <a16:rowId xmlns:a16="http://schemas.microsoft.com/office/drawing/2014/main" xmlns="" val="10000"/>
                  </a:ext>
                </a:extLst>
              </a:tr>
              <a:tr h="321575">
                <a:tc vMerge="1">
                  <a:txBody>
                    <a:bodyPr/>
                    <a:lstStyle/>
                    <a:p>
                      <a:endParaRPr lang="de-DE"/>
                    </a:p>
                  </a:txBody>
                  <a:tcPr/>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Umstieg auf erneuerbare Energiequellen</a:t>
                      </a:r>
                      <a:endParaRPr sz="1800" u="none" strike="noStrike" cap="none"/>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93C47D"/>
                    </a:solidFill>
                  </a:tcPr>
                </a:tc>
                <a:extLst>
                  <a:ext uri="{0D108BD9-81ED-4DB2-BD59-A6C34878D82A}">
                    <a16:rowId xmlns:a16="http://schemas.microsoft.com/office/drawing/2014/main" xmlns="" val="10001"/>
                  </a:ext>
                </a:extLst>
              </a:tr>
            </a:tbl>
          </a:graphicData>
        </a:graphic>
      </p:graphicFrame>
      <p:pic>
        <p:nvPicPr>
          <p:cNvPr id="132" name="Google Shape;132;g228584da1b7_0_382"/>
          <p:cNvPicPr preferRelativeResize="0"/>
          <p:nvPr/>
        </p:nvPicPr>
        <p:blipFill rotWithShape="1">
          <a:blip r:embed="rId3">
            <a:alphaModFix/>
          </a:blip>
          <a:srcRect l="29233" t="31856" r="22785" b="26468"/>
          <a:stretch/>
        </p:blipFill>
        <p:spPr>
          <a:xfrm>
            <a:off x="466325" y="1979300"/>
            <a:ext cx="1049969" cy="912026"/>
          </a:xfrm>
          <a:prstGeom prst="rect">
            <a:avLst/>
          </a:prstGeom>
          <a:noFill/>
          <a:ln>
            <a:noFill/>
          </a:ln>
        </p:spPr>
      </p:pic>
      <p:pic>
        <p:nvPicPr>
          <p:cNvPr id="133" name="Google Shape;133;g228584da1b7_0_382"/>
          <p:cNvPicPr preferRelativeResize="0"/>
          <p:nvPr/>
        </p:nvPicPr>
        <p:blipFill rotWithShape="1">
          <a:blip r:embed="rId4">
            <a:alphaModFix/>
          </a:blip>
          <a:srcRect l="16025" t="17656" r="17173" b="15640"/>
          <a:stretch/>
        </p:blipFill>
        <p:spPr>
          <a:xfrm>
            <a:off x="534625" y="3008321"/>
            <a:ext cx="913375" cy="912029"/>
          </a:xfrm>
          <a:prstGeom prst="rect">
            <a:avLst/>
          </a:prstGeom>
          <a:noFill/>
          <a:ln>
            <a:noFill/>
          </a:ln>
        </p:spPr>
      </p:pic>
      <p:sp>
        <p:nvSpPr>
          <p:cNvPr id="134" name="Google Shape;134;g228584da1b7_0_382"/>
          <p:cNvSpPr txBox="1"/>
          <p:nvPr/>
        </p:nvSpPr>
        <p:spPr>
          <a:xfrm>
            <a:off x="1675638" y="4409421"/>
            <a:ext cx="3054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B5394"/>
                </a:solidFill>
                <a:latin typeface="Arial"/>
                <a:ea typeface="Arial"/>
                <a:cs typeface="Arial"/>
                <a:sym typeface="Arial"/>
              </a:rPr>
              <a:t>1 % Prozessheizung</a:t>
            </a:r>
            <a:endParaRPr sz="2000" b="1" i="0" u="none" strike="noStrike" cap="none">
              <a:solidFill>
                <a:srgbClr val="0B5394"/>
              </a:solidFill>
              <a:latin typeface="Arial"/>
              <a:ea typeface="Arial"/>
              <a:cs typeface="Arial"/>
              <a:sym typeface="Arial"/>
            </a:endParaRPr>
          </a:p>
        </p:txBody>
      </p:sp>
      <p:pic>
        <p:nvPicPr>
          <p:cNvPr id="135" name="Google Shape;135;g228584da1b7_0_382"/>
          <p:cNvPicPr preferRelativeResize="0"/>
          <p:nvPr/>
        </p:nvPicPr>
        <p:blipFill rotWithShape="1">
          <a:blip r:embed="rId5">
            <a:alphaModFix/>
          </a:blip>
          <a:srcRect l="21944" t="16409" r="22383" b="17765"/>
          <a:stretch/>
        </p:blipFill>
        <p:spPr>
          <a:xfrm>
            <a:off x="546150" y="4189750"/>
            <a:ext cx="718775" cy="849899"/>
          </a:xfrm>
          <a:prstGeom prst="rect">
            <a:avLst/>
          </a:prstGeom>
          <a:noFill/>
          <a:ln>
            <a:noFill/>
          </a:ln>
        </p:spPr>
      </p:pic>
      <p:pic>
        <p:nvPicPr>
          <p:cNvPr id="136" name="Google Shape;136;g228584da1b7_0_382"/>
          <p:cNvPicPr preferRelativeResize="0"/>
          <p:nvPr/>
        </p:nvPicPr>
        <p:blipFill rotWithShape="1">
          <a:blip r:embed="rId6">
            <a:alphaModFix/>
          </a:blip>
          <a:srcRect/>
          <a:stretch/>
        </p:blipFill>
        <p:spPr>
          <a:xfrm>
            <a:off x="448847" y="5232850"/>
            <a:ext cx="913375" cy="870150"/>
          </a:xfrm>
          <a:prstGeom prst="rect">
            <a:avLst/>
          </a:prstGeom>
          <a:noFill/>
          <a:ln>
            <a:noFill/>
          </a:ln>
        </p:spPr>
      </p:pic>
      <p:sp>
        <p:nvSpPr>
          <p:cNvPr id="137" name="Google Shape;137;g228584da1b7_0_382"/>
          <p:cNvSpPr txBox="1"/>
          <p:nvPr/>
        </p:nvSpPr>
        <p:spPr>
          <a:xfrm>
            <a:off x="1713775" y="5251921"/>
            <a:ext cx="3054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B5394"/>
                </a:solidFill>
                <a:latin typeface="Arial"/>
                <a:ea typeface="Arial"/>
                <a:cs typeface="Arial"/>
                <a:sym typeface="Arial"/>
              </a:rPr>
              <a:t>8 % Sonstige (Beleuchtung, IKT etc.)</a:t>
            </a:r>
            <a:endParaRPr sz="2000" b="1" i="0" u="none" strike="noStrike" cap="none">
              <a:solidFill>
                <a:srgbClr val="0B5394"/>
              </a:solidFill>
              <a:latin typeface="Arial"/>
              <a:ea typeface="Arial"/>
              <a:cs typeface="Arial"/>
              <a:sym typeface="Arial"/>
            </a:endParaRPr>
          </a:p>
        </p:txBody>
      </p:sp>
      <p:sp>
        <p:nvSpPr>
          <p:cNvPr id="138" name="Google Shape;138;g228584da1b7_0_38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28584da1b7_0_56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im Labor:</a:t>
            </a:r>
            <a:endParaRPr/>
          </a:p>
          <a:p>
            <a:pPr marL="0" lvl="0" indent="0" algn="l" rtl="0">
              <a:lnSpc>
                <a:spcPct val="100000"/>
              </a:lnSpc>
              <a:spcBef>
                <a:spcPts val="0"/>
              </a:spcBef>
              <a:spcAft>
                <a:spcPts val="0"/>
              </a:spcAft>
              <a:buSzPts val="1800"/>
              <a:buNone/>
            </a:pPr>
            <a:r>
              <a:rPr lang="de-DE"/>
              <a:t>Lösungsmittel-Ersatz-Stratgien</a:t>
            </a:r>
            <a:endParaRPr/>
          </a:p>
        </p:txBody>
      </p:sp>
      <p:sp>
        <p:nvSpPr>
          <p:cNvPr id="145" name="Google Shape;145;g228584da1b7_0_56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46" name="Google Shape;146;g228584da1b7_0_56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chemeClr val="dk1"/>
              </a:buClr>
              <a:buSzPts val="1200"/>
              <a:buFont typeface="Arial"/>
              <a:buNone/>
            </a:pPr>
            <a:r>
              <a:rPr lang="de-DE"/>
              <a:t>Biologielaborant/Biologielaborantin</a:t>
            </a:r>
            <a:endParaRPr/>
          </a:p>
          <a:p>
            <a:pPr marL="35999" lvl="0" indent="-35999" algn="l" rtl="0">
              <a:lnSpc>
                <a:spcPct val="110000"/>
              </a:lnSpc>
              <a:spcBef>
                <a:spcPts val="0"/>
              </a:spcBef>
              <a:spcAft>
                <a:spcPts val="0"/>
              </a:spcAft>
              <a:buSzPts val="1200"/>
              <a:buNone/>
            </a:pPr>
            <a:r>
              <a:rPr lang="de-DE"/>
              <a:t>Chemielaborant/Chemielaborantin</a:t>
            </a:r>
            <a:endParaRPr/>
          </a:p>
        </p:txBody>
      </p:sp>
      <p:sp>
        <p:nvSpPr>
          <p:cNvPr id="147" name="Google Shape;147;g228584da1b7_0_560"/>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My Green Lab 2020</a:t>
            </a:r>
            <a:endParaRPr/>
          </a:p>
        </p:txBody>
      </p:sp>
      <p:pic>
        <p:nvPicPr>
          <p:cNvPr id="148" name="Google Shape;148;g228584da1b7_0_560"/>
          <p:cNvPicPr preferRelativeResize="0"/>
          <p:nvPr/>
        </p:nvPicPr>
        <p:blipFill rotWithShape="1">
          <a:blip r:embed="rId3">
            <a:alphaModFix/>
          </a:blip>
          <a:srcRect l="4587" t="7760" r="3475" b="21160"/>
          <a:stretch/>
        </p:blipFill>
        <p:spPr>
          <a:xfrm rot="-348778">
            <a:off x="282725" y="1639287"/>
            <a:ext cx="6300774" cy="3943348"/>
          </a:xfrm>
          <a:prstGeom prst="rect">
            <a:avLst/>
          </a:prstGeom>
          <a:noFill/>
          <a:ln>
            <a:noFill/>
          </a:ln>
        </p:spPr>
      </p:pic>
      <p:pic>
        <p:nvPicPr>
          <p:cNvPr id="149" name="Google Shape;149;g228584da1b7_0_560"/>
          <p:cNvPicPr preferRelativeResize="0"/>
          <p:nvPr/>
        </p:nvPicPr>
        <p:blipFill rotWithShape="1">
          <a:blip r:embed="rId4">
            <a:alphaModFix/>
          </a:blip>
          <a:srcRect l="4172" t="5828" r="10151" b="13440"/>
          <a:stretch/>
        </p:blipFill>
        <p:spPr>
          <a:xfrm rot="343060">
            <a:off x="2529725" y="2756287"/>
            <a:ext cx="5476499" cy="3161827"/>
          </a:xfrm>
          <a:prstGeom prst="rect">
            <a:avLst/>
          </a:prstGeom>
          <a:noFill/>
          <a:ln>
            <a:noFill/>
          </a:ln>
        </p:spPr>
      </p:pic>
      <p:sp>
        <p:nvSpPr>
          <p:cNvPr id="150" name="Google Shape;150;g228584da1b7_0_560"/>
          <p:cNvSpPr/>
          <p:nvPr/>
        </p:nvSpPr>
        <p:spPr>
          <a:xfrm>
            <a:off x="8179724" y="1714499"/>
            <a:ext cx="3778913" cy="41770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3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Kennen Sie solche Ampelsysteme zum Ersatz von Lösungsmitteln?</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6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Gibt es in Ihrem Betrieb eine Strategie zum Ersatz von besonders umwelt- und gesundheitsgefährdenden Lösungsmitteln?</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600"/>
              </a:spcBef>
              <a:spcAft>
                <a:spcPts val="30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Welche Kriterien sollten Ihrer Meinung nach berücksichtigt werden, wenn so ein Ampelsystem entwickelt wird?</a:t>
            </a:r>
            <a:endParaRPr sz="1600" b="0" i="0" u="none" strike="noStrike" cap="none">
              <a:solidFill>
                <a:srgbClr val="C00000"/>
              </a:solidFill>
              <a:latin typeface="Arial"/>
              <a:ea typeface="Arial"/>
              <a:cs typeface="Arial"/>
              <a:sym typeface="Arial"/>
            </a:endParaRPr>
          </a:p>
        </p:txBody>
      </p:sp>
      <p:sp>
        <p:nvSpPr>
          <p:cNvPr id="151" name="Google Shape;151;g228584da1b7_0_56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228584da1b7_0_6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8" name="Google Shape;158;g228584da1b7_0_6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im Labor:</a:t>
            </a:r>
            <a:br>
              <a:rPr lang="de-DE"/>
            </a:br>
            <a:r>
              <a:rPr lang="de-DE"/>
              <a:t>Umgang mit Chemikalien </a:t>
            </a:r>
            <a:endParaRPr/>
          </a:p>
        </p:txBody>
      </p:sp>
      <p:sp>
        <p:nvSpPr>
          <p:cNvPr id="159" name="Google Shape;159;g228584da1b7_0_6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Biologielaborant/Biologielaborantin</a:t>
            </a:r>
            <a:endParaRPr/>
          </a:p>
          <a:p>
            <a:pPr marL="35999" lvl="0" indent="-35999" algn="l" rtl="0">
              <a:lnSpc>
                <a:spcPct val="110000"/>
              </a:lnSpc>
              <a:spcBef>
                <a:spcPts val="0"/>
              </a:spcBef>
              <a:spcAft>
                <a:spcPts val="0"/>
              </a:spcAft>
              <a:buSzPts val="1200"/>
              <a:buNone/>
            </a:pPr>
            <a:r>
              <a:rPr lang="de-DE"/>
              <a:t>Chemielaborant/Chemielaborantin</a:t>
            </a:r>
            <a:endParaRPr/>
          </a:p>
        </p:txBody>
      </p:sp>
      <p:sp>
        <p:nvSpPr>
          <p:cNvPr id="160" name="Google Shape;160;g228584da1b7_0_68"/>
          <p:cNvSpPr/>
          <p:nvPr/>
        </p:nvSpPr>
        <p:spPr>
          <a:xfrm>
            <a:off x="7263650" y="2250800"/>
            <a:ext cx="4421700" cy="3012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29749" marR="0" lvl="0" indent="-285749" algn="l" rtl="0">
              <a:lnSpc>
                <a:spcPct val="100000"/>
              </a:lnSpc>
              <a:spcBef>
                <a:spcPts val="3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Wählen Sie eine Chemikalie aus, die Sie in Ihrem Betrieb oder in der Berufsschule vorfinden. </a:t>
            </a:r>
            <a:endParaRPr sz="1800" b="0" i="0" u="none" strike="noStrike" cap="none">
              <a:solidFill>
                <a:srgbClr val="C00000"/>
              </a:solidFill>
              <a:latin typeface="Arial"/>
              <a:ea typeface="Arial"/>
              <a:cs typeface="Arial"/>
              <a:sym typeface="Arial"/>
            </a:endParaRPr>
          </a:p>
          <a:p>
            <a:pPr marL="429749" marR="0" lvl="0" indent="-285749" algn="l" rtl="0">
              <a:lnSpc>
                <a:spcPct val="100000"/>
              </a:lnSpc>
              <a:spcBef>
                <a:spcPts val="6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Prüfen Sie Alternativen anhand der Grundsätze.</a:t>
            </a:r>
            <a:endParaRPr sz="1800" b="0" i="0" u="none" strike="noStrike" cap="none">
              <a:solidFill>
                <a:srgbClr val="C00000"/>
              </a:solidFill>
              <a:latin typeface="Arial"/>
              <a:ea typeface="Arial"/>
              <a:cs typeface="Arial"/>
              <a:sym typeface="Arial"/>
            </a:endParaRPr>
          </a:p>
          <a:p>
            <a:pPr marL="465138" marR="0" lvl="0" indent="-285750" algn="l" rtl="0">
              <a:lnSpc>
                <a:spcPct val="100000"/>
              </a:lnSpc>
              <a:spcBef>
                <a:spcPts val="600"/>
              </a:spcBef>
              <a:spcAft>
                <a:spcPts val="30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Welcher Grundsatz ist schwierig in der Umsetzung und warum?</a:t>
            </a:r>
            <a:endParaRPr sz="1600" b="0" i="0" u="none" strike="noStrike" cap="none">
              <a:solidFill>
                <a:srgbClr val="C00000"/>
              </a:solidFill>
              <a:latin typeface="Arial"/>
              <a:ea typeface="Arial"/>
              <a:cs typeface="Arial"/>
              <a:sym typeface="Arial"/>
            </a:endParaRPr>
          </a:p>
        </p:txBody>
      </p:sp>
      <p:sp>
        <p:nvSpPr>
          <p:cNvPr id="161" name="Google Shape;161;g228584da1b7_0_68"/>
          <p:cNvSpPr/>
          <p:nvPr/>
        </p:nvSpPr>
        <p:spPr>
          <a:xfrm>
            <a:off x="360000" y="1396800"/>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Stoffe mit Gefahrstoffeigenschaften vermeiden</a:t>
            </a:r>
            <a:endParaRPr sz="1800" b="0" i="0" u="none" strike="noStrike" cap="none">
              <a:solidFill>
                <a:schemeClr val="dk1"/>
              </a:solidFill>
              <a:latin typeface="Arial"/>
              <a:ea typeface="Arial"/>
              <a:cs typeface="Arial"/>
              <a:sym typeface="Arial"/>
            </a:endParaRPr>
          </a:p>
        </p:txBody>
      </p:sp>
      <p:sp>
        <p:nvSpPr>
          <p:cNvPr id="162" name="Google Shape;162;g228584da1b7_0_68"/>
          <p:cNvSpPr/>
          <p:nvPr/>
        </p:nvSpPr>
        <p:spPr>
          <a:xfrm>
            <a:off x="360000" y="1985431"/>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Prüfen, ob der Stoff ersetzt werden kann (Substitutionsprinzip) </a:t>
            </a:r>
            <a:endParaRPr sz="1800" b="0" i="0" u="none" strike="noStrike" cap="none">
              <a:solidFill>
                <a:schemeClr val="dk1"/>
              </a:solidFill>
              <a:latin typeface="Arial"/>
              <a:ea typeface="Arial"/>
              <a:cs typeface="Arial"/>
              <a:sym typeface="Arial"/>
            </a:endParaRPr>
          </a:p>
        </p:txBody>
      </p:sp>
      <p:sp>
        <p:nvSpPr>
          <p:cNvPr id="163" name="Google Shape;163;g228584da1b7_0_68"/>
          <p:cNvSpPr/>
          <p:nvPr/>
        </p:nvSpPr>
        <p:spPr>
          <a:xfrm>
            <a:off x="360000" y="2582911"/>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Abwägen, ob eine Verringerung, z. B. durch Wechsel der Methode, möglich ist</a:t>
            </a:r>
            <a:endParaRPr sz="1800" b="0" i="0" u="none" strike="noStrike" cap="none">
              <a:solidFill>
                <a:schemeClr val="dk1"/>
              </a:solidFill>
              <a:latin typeface="Arial"/>
              <a:ea typeface="Arial"/>
              <a:cs typeface="Arial"/>
              <a:sym typeface="Arial"/>
            </a:endParaRPr>
          </a:p>
        </p:txBody>
      </p:sp>
      <p:sp>
        <p:nvSpPr>
          <p:cNvPr id="164" name="Google Shape;164;g228584da1b7_0_68"/>
          <p:cNvSpPr/>
          <p:nvPr/>
        </p:nvSpPr>
        <p:spPr>
          <a:xfrm>
            <a:off x="360000" y="3185152"/>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Stoffe einsetzen, die nicht gesundheitsschädlich sind, in der Umwelt rasch abgebaut werden, und nicht bioakkumulieren</a:t>
            </a:r>
            <a:endParaRPr sz="1800" b="0" i="0" u="none" strike="noStrike" cap="none">
              <a:solidFill>
                <a:schemeClr val="dk1"/>
              </a:solidFill>
              <a:latin typeface="Arial"/>
              <a:ea typeface="Arial"/>
              <a:cs typeface="Arial"/>
              <a:sym typeface="Arial"/>
            </a:endParaRPr>
          </a:p>
        </p:txBody>
      </p:sp>
      <p:sp>
        <p:nvSpPr>
          <p:cNvPr id="165" name="Google Shape;165;g228584da1b7_0_68"/>
          <p:cNvSpPr/>
          <p:nvPr/>
        </p:nvSpPr>
        <p:spPr>
          <a:xfrm>
            <a:off x="360000" y="3792156"/>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Vermeiden langer Transportwege in der gesamten Lieferkette</a:t>
            </a:r>
            <a:endParaRPr sz="1800" b="0" i="0" u="none" strike="noStrike" cap="none">
              <a:solidFill>
                <a:schemeClr val="dk1"/>
              </a:solidFill>
              <a:latin typeface="Arial"/>
              <a:ea typeface="Arial"/>
              <a:cs typeface="Arial"/>
              <a:sym typeface="Arial"/>
            </a:endParaRPr>
          </a:p>
        </p:txBody>
      </p:sp>
      <p:sp>
        <p:nvSpPr>
          <p:cNvPr id="166" name="Google Shape;166;g228584da1b7_0_68"/>
          <p:cNvSpPr/>
          <p:nvPr/>
        </p:nvSpPr>
        <p:spPr>
          <a:xfrm>
            <a:off x="360000" y="4394398"/>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Stoffe einsetzen, an denen kein Mangel besteht</a:t>
            </a:r>
            <a:endParaRPr sz="1800" b="0" i="0" u="none" strike="noStrike" cap="none">
              <a:solidFill>
                <a:schemeClr val="dk1"/>
              </a:solidFill>
              <a:latin typeface="Arial"/>
              <a:ea typeface="Arial"/>
              <a:cs typeface="Arial"/>
              <a:sym typeface="Arial"/>
            </a:endParaRPr>
          </a:p>
        </p:txBody>
      </p:sp>
      <p:sp>
        <p:nvSpPr>
          <p:cNvPr id="167" name="Google Shape;167;g228584da1b7_0_68"/>
          <p:cNvSpPr/>
          <p:nvPr/>
        </p:nvSpPr>
        <p:spPr>
          <a:xfrm>
            <a:off x="360000" y="4991877"/>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Verfahren anwenden, die wenig Energie und Wasser verbrauchen &amp; wenig Abfall erzeugen</a:t>
            </a:r>
            <a:endParaRPr sz="1800" b="0" i="0" u="none" strike="noStrike" cap="none">
              <a:solidFill>
                <a:schemeClr val="dk1"/>
              </a:solidFill>
              <a:latin typeface="Arial"/>
              <a:ea typeface="Arial"/>
              <a:cs typeface="Arial"/>
              <a:sym typeface="Arial"/>
            </a:endParaRPr>
          </a:p>
        </p:txBody>
      </p:sp>
      <p:sp>
        <p:nvSpPr>
          <p:cNvPr id="168" name="Google Shape;168;g228584da1b7_0_68"/>
          <p:cNvSpPr/>
          <p:nvPr/>
        </p:nvSpPr>
        <p:spPr>
          <a:xfrm>
            <a:off x="360000" y="5584594"/>
            <a:ext cx="6505824"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800" b="0" i="0" u="none" strike="noStrike" cap="none">
                <a:solidFill>
                  <a:schemeClr val="dk1"/>
                </a:solidFill>
                <a:latin typeface="Arial"/>
                <a:ea typeface="Arial"/>
                <a:cs typeface="Arial"/>
                <a:sym typeface="Arial"/>
              </a:rPr>
              <a:t>Umwelt- und Sozialstandards im Betrieb sowie sowie entlang der Lieferkette prüfen und ausweiten</a:t>
            </a:r>
            <a:endParaRPr sz="1800" b="0" i="0" u="none" strike="noStrike" cap="none">
              <a:solidFill>
                <a:schemeClr val="dk1"/>
              </a:solidFill>
              <a:latin typeface="Arial"/>
              <a:ea typeface="Arial"/>
              <a:cs typeface="Arial"/>
              <a:sym typeface="Arial"/>
            </a:endParaRPr>
          </a:p>
        </p:txBody>
      </p:sp>
      <p:sp>
        <p:nvSpPr>
          <p:cNvPr id="169" name="Google Shape;169;g228584da1b7_0_68"/>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
        <p:nvSpPr>
          <p:cNvPr id="170" name="Google Shape;170;g228584da1b7_0_6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UBA Umweltbundesamt 2016</a:t>
            </a:r>
            <a:endParaRPr>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28584da1b7_0_57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77" name="Google Shape;177;g228584da1b7_0_57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im Labor:</a:t>
            </a:r>
            <a:endParaRPr/>
          </a:p>
          <a:p>
            <a:pPr marL="0" lvl="0" indent="0" algn="l" rtl="0">
              <a:lnSpc>
                <a:spcPct val="100000"/>
              </a:lnSpc>
              <a:spcBef>
                <a:spcPts val="0"/>
              </a:spcBef>
              <a:spcAft>
                <a:spcPts val="0"/>
              </a:spcAft>
              <a:buClr>
                <a:schemeClr val="dk1"/>
              </a:buClr>
              <a:buSzPts val="1800"/>
              <a:buFont typeface="Calibri"/>
              <a:buNone/>
            </a:pPr>
            <a:r>
              <a:rPr lang="de-DE"/>
              <a:t>Nachhaltige Beschaffung</a:t>
            </a:r>
            <a:endParaRPr/>
          </a:p>
        </p:txBody>
      </p:sp>
      <p:sp>
        <p:nvSpPr>
          <p:cNvPr id="178" name="Google Shape;178;g228584da1b7_0_57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Biologielaborant/Biologielaborantin</a:t>
            </a:r>
            <a:endParaRPr/>
          </a:p>
          <a:p>
            <a:pPr marL="35999" lvl="0" indent="-35999" algn="l" rtl="0">
              <a:lnSpc>
                <a:spcPct val="110000"/>
              </a:lnSpc>
              <a:spcBef>
                <a:spcPts val="0"/>
              </a:spcBef>
              <a:spcAft>
                <a:spcPts val="0"/>
              </a:spcAft>
              <a:buSzPts val="1200"/>
              <a:buNone/>
            </a:pPr>
            <a:r>
              <a:rPr lang="de-DE"/>
              <a:t>Chemielaborant/Chemielaborantin</a:t>
            </a:r>
            <a:endParaRPr/>
          </a:p>
        </p:txBody>
      </p:sp>
      <p:sp>
        <p:nvSpPr>
          <p:cNvPr id="179" name="Google Shape;179;g228584da1b7_0_57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My Green Lab 2021</a:t>
            </a:r>
            <a:endParaRPr/>
          </a:p>
        </p:txBody>
      </p:sp>
      <p:sp>
        <p:nvSpPr>
          <p:cNvPr id="180" name="Google Shape;180;g228584da1b7_0_573"/>
          <p:cNvSpPr/>
          <p:nvPr/>
        </p:nvSpPr>
        <p:spPr>
          <a:xfrm>
            <a:off x="7469600" y="1843088"/>
            <a:ext cx="4383000" cy="42192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4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Achten Sie beim Einkauf auf Nachhaltigkeitskriterien? Welche Nachhaltigkeitskriterien sind aus Ihrer Sicht wichtiger als andere?</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8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Welche anderen Kriterien werden im Einkaufsprozess mehr oder weniger stark berücksichtigt als die Nachhaltigkeit?</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800"/>
              </a:spcBef>
              <a:spcAft>
                <a:spcPts val="40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Teilen Sie im Betrieb selten genutzte Chemikalien, Materialien und Geräte zwischen verschiedenen Abteilungen?</a:t>
            </a:r>
            <a:endParaRPr sz="1800" b="0" i="0" u="none" strike="noStrike" cap="none">
              <a:solidFill>
                <a:srgbClr val="C00000"/>
              </a:solidFill>
              <a:latin typeface="Arial"/>
              <a:ea typeface="Arial"/>
              <a:cs typeface="Arial"/>
              <a:sym typeface="Arial"/>
            </a:endParaRPr>
          </a:p>
        </p:txBody>
      </p:sp>
      <p:pic>
        <p:nvPicPr>
          <p:cNvPr id="181" name="Google Shape;181;g228584da1b7_0_573"/>
          <p:cNvPicPr preferRelativeResize="0"/>
          <p:nvPr/>
        </p:nvPicPr>
        <p:blipFill rotWithShape="1">
          <a:blip r:embed="rId3">
            <a:alphaModFix/>
          </a:blip>
          <a:srcRect/>
          <a:stretch/>
        </p:blipFill>
        <p:spPr>
          <a:xfrm>
            <a:off x="2702705" y="1571537"/>
            <a:ext cx="2032000" cy="4523824"/>
          </a:xfrm>
          <a:prstGeom prst="rect">
            <a:avLst/>
          </a:prstGeom>
          <a:noFill/>
          <a:ln>
            <a:noFill/>
          </a:ln>
        </p:spPr>
      </p:pic>
      <p:sp>
        <p:nvSpPr>
          <p:cNvPr id="182" name="Google Shape;182;g228584da1b7_0_573"/>
          <p:cNvSpPr txBox="1"/>
          <p:nvPr/>
        </p:nvSpPr>
        <p:spPr>
          <a:xfrm>
            <a:off x="344828" y="2553550"/>
            <a:ext cx="2189400" cy="1929300"/>
          </a:xfrm>
          <a:prstGeom prst="rect">
            <a:avLst/>
          </a:prstGeom>
          <a:noFill/>
          <a:ln w="19050" cap="flat" cmpd="sng">
            <a:solidFill>
              <a:srgbClr val="4E8F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de-DE" sz="1100" b="1" i="0" u="none" strike="noStrike" cap="none">
                <a:solidFill>
                  <a:schemeClr val="dk1"/>
                </a:solidFill>
                <a:latin typeface="Arial"/>
                <a:ea typeface="Arial"/>
                <a:cs typeface="Arial"/>
                <a:sym typeface="Arial"/>
              </a:rPr>
              <a:t>Umweltauswirkungen der Herstellung</a:t>
            </a:r>
            <a:endParaRPr sz="1100" b="1" i="0" u="none" strike="noStrike" cap="none">
              <a:solidFill>
                <a:schemeClr val="dk1"/>
              </a:solidFill>
              <a:latin typeface="Arial"/>
              <a:ea typeface="Arial"/>
              <a:cs typeface="Arial"/>
              <a:sym typeface="Arial"/>
            </a:endParaRPr>
          </a:p>
          <a:p>
            <a:pPr marL="179999" marR="0" lvl="0" indent="-155575" algn="l" rtl="0">
              <a:lnSpc>
                <a:spcPct val="100000"/>
              </a:lnSpc>
              <a:spcBef>
                <a:spcPts val="400"/>
              </a:spcBef>
              <a:spcAft>
                <a:spcPts val="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Energie- und Ressourcenverbrauch</a:t>
            </a:r>
            <a:endParaRPr sz="1100" b="0" i="0" u="none" strike="noStrike" cap="none">
              <a:solidFill>
                <a:schemeClr val="dk1"/>
              </a:solidFill>
              <a:latin typeface="Arial"/>
              <a:ea typeface="Arial"/>
              <a:cs typeface="Arial"/>
              <a:sym typeface="Arial"/>
            </a:endParaRPr>
          </a:p>
          <a:p>
            <a:pPr marL="179999" marR="0" lvl="0" indent="-155575" algn="l" rtl="0">
              <a:lnSpc>
                <a:spcPct val="100000"/>
              </a:lnSpc>
              <a:spcBef>
                <a:spcPts val="0"/>
              </a:spcBef>
              <a:spcAft>
                <a:spcPts val="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Zuverlässigkeit des Chemikalienmanagement</a:t>
            </a:r>
            <a:endParaRPr sz="1100" b="0" i="0" u="none" strike="noStrike" cap="none">
              <a:solidFill>
                <a:schemeClr val="dk1"/>
              </a:solidFill>
              <a:latin typeface="Arial"/>
              <a:ea typeface="Arial"/>
              <a:cs typeface="Arial"/>
              <a:sym typeface="Arial"/>
            </a:endParaRPr>
          </a:p>
          <a:p>
            <a:pPr marL="179999" marR="0" lvl="0" indent="-155575" algn="l" rtl="0">
              <a:lnSpc>
                <a:spcPct val="100000"/>
              </a:lnSpc>
              <a:spcBef>
                <a:spcPts val="0"/>
              </a:spcBef>
              <a:spcAft>
                <a:spcPts val="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Umweltwirkungen Versand</a:t>
            </a:r>
            <a:endParaRPr sz="1100" b="0" i="0" u="none" strike="noStrike" cap="none">
              <a:solidFill>
                <a:schemeClr val="dk1"/>
              </a:solidFill>
              <a:latin typeface="Arial"/>
              <a:ea typeface="Arial"/>
              <a:cs typeface="Arial"/>
              <a:sym typeface="Arial"/>
            </a:endParaRPr>
          </a:p>
          <a:p>
            <a:pPr marL="179999" marR="0" lvl="0" indent="-155575" algn="l" rtl="0">
              <a:lnSpc>
                <a:spcPct val="100000"/>
              </a:lnSpc>
              <a:spcBef>
                <a:spcPts val="0"/>
              </a:spcBef>
              <a:spcAft>
                <a:spcPts val="60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Verwendung ungiftiger &amp; nachhaltiger Bestandteile in Produkt und Verpackung</a:t>
            </a:r>
            <a:endParaRPr sz="1100" b="0" i="0" u="none" strike="noStrike" cap="none">
              <a:solidFill>
                <a:schemeClr val="dk1"/>
              </a:solidFill>
              <a:latin typeface="Arial"/>
              <a:ea typeface="Arial"/>
              <a:cs typeface="Arial"/>
              <a:sym typeface="Arial"/>
            </a:endParaRPr>
          </a:p>
        </p:txBody>
      </p:sp>
      <p:sp>
        <p:nvSpPr>
          <p:cNvPr id="183" name="Google Shape;183;g228584da1b7_0_573"/>
          <p:cNvSpPr/>
          <p:nvPr/>
        </p:nvSpPr>
        <p:spPr>
          <a:xfrm>
            <a:off x="2768555" y="2782150"/>
            <a:ext cx="1907400" cy="1117800"/>
          </a:xfrm>
          <a:prstGeom prst="rect">
            <a:avLst/>
          </a:prstGeom>
          <a:noFill/>
          <a:ln w="19050" cap="flat" cmpd="sng">
            <a:solidFill>
              <a:srgbClr val="4E8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28584da1b7_0_573"/>
          <p:cNvSpPr/>
          <p:nvPr/>
        </p:nvSpPr>
        <p:spPr>
          <a:xfrm>
            <a:off x="2765005" y="3930253"/>
            <a:ext cx="1907400" cy="594600"/>
          </a:xfrm>
          <a:prstGeom prst="rect">
            <a:avLst/>
          </a:prstGeom>
          <a:noFill/>
          <a:ln w="19050" cap="flat" cmpd="sng">
            <a:solidFill>
              <a:srgbClr val="FF2F9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28584da1b7_0_573"/>
          <p:cNvSpPr/>
          <p:nvPr/>
        </p:nvSpPr>
        <p:spPr>
          <a:xfrm>
            <a:off x="4896317" y="3493294"/>
            <a:ext cx="2124300" cy="1216606"/>
          </a:xfrm>
          <a:prstGeom prst="rect">
            <a:avLst/>
          </a:prstGeom>
          <a:noFill/>
          <a:ln w="19050" cap="flat" cmpd="sng">
            <a:solidFill>
              <a:srgbClr val="FF2F9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de-DE" sz="1100" b="1" i="0" u="none" strike="noStrike" cap="none">
                <a:solidFill>
                  <a:schemeClr val="dk1"/>
                </a:solidFill>
                <a:latin typeface="Arial"/>
                <a:ea typeface="Arial"/>
                <a:cs typeface="Arial"/>
                <a:sym typeface="Arial"/>
              </a:rPr>
              <a:t>Umweltauswirkungen der Nutzung (nur Laborgeräte)</a:t>
            </a:r>
            <a:endParaRPr sz="1100" b="1" i="0" u="none" strike="noStrike" cap="none">
              <a:solidFill>
                <a:schemeClr val="dk1"/>
              </a:solidFill>
              <a:latin typeface="Arial"/>
              <a:ea typeface="Arial"/>
              <a:cs typeface="Arial"/>
              <a:sym typeface="Arial"/>
            </a:endParaRPr>
          </a:p>
          <a:p>
            <a:pPr marL="179999" marR="0" lvl="0" indent="-155575" algn="l" rtl="0">
              <a:lnSpc>
                <a:spcPct val="100000"/>
              </a:lnSpc>
              <a:spcBef>
                <a:spcPts val="400"/>
              </a:spcBef>
              <a:spcAft>
                <a:spcPts val="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Strom- und/oder Wasserverbrauch</a:t>
            </a:r>
            <a:endParaRPr sz="1100" b="0" i="0" u="none" strike="noStrike" cap="none">
              <a:solidFill>
                <a:schemeClr val="dk1"/>
              </a:solidFill>
              <a:latin typeface="Arial"/>
              <a:ea typeface="Arial"/>
              <a:cs typeface="Arial"/>
              <a:sym typeface="Arial"/>
            </a:endParaRPr>
          </a:p>
          <a:p>
            <a:pPr marL="179999" marR="0" lvl="0" indent="-155575" algn="l" rtl="0">
              <a:lnSpc>
                <a:spcPct val="100000"/>
              </a:lnSpc>
              <a:spcBef>
                <a:spcPts val="0"/>
              </a:spcBef>
              <a:spcAft>
                <a:spcPts val="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Langlebigkeit</a:t>
            </a:r>
            <a:endParaRPr sz="1100" b="0" i="0" u="none" strike="noStrike" cap="none">
              <a:solidFill>
                <a:schemeClr val="dk1"/>
              </a:solidFill>
              <a:latin typeface="Arial"/>
              <a:ea typeface="Arial"/>
              <a:cs typeface="Arial"/>
              <a:sym typeface="Arial"/>
            </a:endParaRPr>
          </a:p>
        </p:txBody>
      </p:sp>
      <p:sp>
        <p:nvSpPr>
          <p:cNvPr id="186" name="Google Shape;186;g228584da1b7_0_573"/>
          <p:cNvSpPr/>
          <p:nvPr/>
        </p:nvSpPr>
        <p:spPr>
          <a:xfrm>
            <a:off x="2765005" y="4560375"/>
            <a:ext cx="1907400" cy="448500"/>
          </a:xfrm>
          <a:prstGeom prst="rect">
            <a:avLst/>
          </a:prstGeom>
          <a:noFill/>
          <a:ln w="19050" cap="flat" cmpd="sng">
            <a:solidFill>
              <a:srgbClr val="7CB2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28584da1b7_0_573"/>
          <p:cNvSpPr/>
          <p:nvPr/>
        </p:nvSpPr>
        <p:spPr>
          <a:xfrm>
            <a:off x="344828" y="4545674"/>
            <a:ext cx="2189400" cy="1105032"/>
          </a:xfrm>
          <a:prstGeom prst="rect">
            <a:avLst/>
          </a:prstGeom>
          <a:noFill/>
          <a:ln w="19050" cap="flat" cmpd="sng">
            <a:solidFill>
              <a:srgbClr val="7CB2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300"/>
              </a:spcBef>
              <a:spcAft>
                <a:spcPts val="0"/>
              </a:spcAft>
              <a:buClr>
                <a:srgbClr val="000000"/>
              </a:buClr>
              <a:buSzPts val="1100"/>
              <a:buFont typeface="Arial"/>
              <a:buNone/>
            </a:pPr>
            <a:r>
              <a:rPr lang="de-DE" sz="1100" b="1" i="0" u="none" strike="noStrike" cap="none">
                <a:solidFill>
                  <a:schemeClr val="dk1"/>
                </a:solidFill>
                <a:latin typeface="Arial"/>
                <a:ea typeface="Arial"/>
                <a:cs typeface="Arial"/>
                <a:sym typeface="Arial"/>
              </a:rPr>
              <a:t>Umweltauswirkungen nach dem Ende der Lebensdauer</a:t>
            </a:r>
            <a:endParaRPr sz="1100" b="1" i="0" u="none" strike="noStrike" cap="none">
              <a:solidFill>
                <a:schemeClr val="dk1"/>
              </a:solidFill>
              <a:latin typeface="Arial"/>
              <a:ea typeface="Arial"/>
              <a:cs typeface="Arial"/>
              <a:sym typeface="Arial"/>
            </a:endParaRPr>
          </a:p>
          <a:p>
            <a:pPr marL="179999" marR="0" lvl="0" indent="-155575" algn="l" rtl="0">
              <a:lnSpc>
                <a:spcPct val="100000"/>
              </a:lnSpc>
              <a:spcBef>
                <a:spcPts val="300"/>
              </a:spcBef>
              <a:spcAft>
                <a:spcPts val="0"/>
              </a:spcAft>
              <a:buClr>
                <a:schemeClr val="dk1"/>
              </a:buClr>
              <a:buSzPts val="1100"/>
              <a:buFont typeface="Arial"/>
              <a:buChar char="●"/>
            </a:pPr>
            <a:r>
              <a:rPr lang="de-DE" sz="1100" b="0" i="0" u="none" strike="noStrike" cap="none">
                <a:solidFill>
                  <a:schemeClr val="dk1"/>
                </a:solidFill>
                <a:latin typeface="Arial"/>
                <a:ea typeface="Arial"/>
                <a:cs typeface="Arial"/>
                <a:sym typeface="Arial"/>
              </a:rPr>
              <a:t>Recycling- und Rück- nahmemöglichkeiten von Produkt und Verpackung</a:t>
            </a:r>
            <a:endParaRPr sz="1100" b="0" i="0" u="none" strike="noStrike" cap="none">
              <a:solidFill>
                <a:schemeClr val="dk1"/>
              </a:solidFill>
              <a:latin typeface="Arial"/>
              <a:ea typeface="Arial"/>
              <a:cs typeface="Arial"/>
              <a:sym typeface="Arial"/>
            </a:endParaRPr>
          </a:p>
        </p:txBody>
      </p:sp>
      <p:sp>
        <p:nvSpPr>
          <p:cNvPr id="188" name="Google Shape;188;g228584da1b7_0_573"/>
          <p:cNvSpPr/>
          <p:nvPr/>
        </p:nvSpPr>
        <p:spPr>
          <a:xfrm>
            <a:off x="2765005" y="5044400"/>
            <a:ext cx="1907400" cy="295500"/>
          </a:xfrm>
          <a:prstGeom prst="rect">
            <a:avLst/>
          </a:prstGeom>
          <a:no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28584da1b7_0_573"/>
          <p:cNvSpPr/>
          <p:nvPr/>
        </p:nvSpPr>
        <p:spPr>
          <a:xfrm>
            <a:off x="4896317" y="4931300"/>
            <a:ext cx="2124300" cy="656100"/>
          </a:xfrm>
          <a:prstGeom prst="rect">
            <a:avLst/>
          </a:prstGeom>
          <a:noFill/>
          <a:ln w="19050" cap="flat" cmpd="sng">
            <a:solidFill>
              <a:srgbClr val="FFC000"/>
            </a:solidFill>
            <a:prstDash val="solid"/>
            <a:round/>
            <a:headEnd type="none" w="sm" len="sm"/>
            <a:tailEnd type="none" w="sm" len="sm"/>
          </a:ln>
        </p:spPr>
        <p:txBody>
          <a:bodyPr spcFirstLastPara="1" wrap="square" lIns="91425" tIns="91425" rIns="91425" bIns="91425" anchor="b" anchorCtr="0">
            <a:noAutofit/>
          </a:bodyPr>
          <a:lstStyle/>
          <a:p>
            <a:pPr marL="0" marR="0" lvl="0" indent="0" algn="l" rtl="0">
              <a:lnSpc>
                <a:spcPct val="100000"/>
              </a:lnSpc>
              <a:spcBef>
                <a:spcPts val="1000"/>
              </a:spcBef>
              <a:spcAft>
                <a:spcPts val="0"/>
              </a:spcAft>
              <a:buClr>
                <a:srgbClr val="000000"/>
              </a:buClr>
              <a:buSzPts val="1100"/>
              <a:buFont typeface="Arial"/>
              <a:buNone/>
            </a:pPr>
            <a:r>
              <a:rPr lang="de-DE" sz="1100" b="1" i="0" u="none" strike="noStrike" cap="none">
                <a:solidFill>
                  <a:schemeClr val="dk1"/>
                </a:solidFill>
                <a:latin typeface="Arial"/>
                <a:ea typeface="Arial"/>
                <a:cs typeface="Arial"/>
                <a:sym typeface="Arial"/>
              </a:rPr>
              <a:t>Nachhaltigkeitsorientierte Innovationen im Herstellungsprozess</a:t>
            </a:r>
            <a:endParaRPr sz="1100" b="0" i="0" u="none" strike="noStrike" cap="none">
              <a:solidFill>
                <a:schemeClr val="dk1"/>
              </a:solidFill>
              <a:latin typeface="Arial"/>
              <a:ea typeface="Arial"/>
              <a:cs typeface="Arial"/>
              <a:sym typeface="Arial"/>
            </a:endParaRPr>
          </a:p>
        </p:txBody>
      </p:sp>
      <p:sp>
        <p:nvSpPr>
          <p:cNvPr id="190" name="Google Shape;190;g228584da1b7_0_573"/>
          <p:cNvSpPr txBox="1"/>
          <p:nvPr/>
        </p:nvSpPr>
        <p:spPr>
          <a:xfrm>
            <a:off x="3580105" y="5725325"/>
            <a:ext cx="1092300" cy="3078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act.mygreenlab.org</a:t>
            </a:r>
            <a:endParaRPr sz="400" b="0" i="0" u="none" strike="noStrike" cap="none">
              <a:solidFill>
                <a:srgbClr val="000000"/>
              </a:solidFill>
              <a:latin typeface="Arial"/>
              <a:ea typeface="Arial"/>
              <a:cs typeface="Arial"/>
              <a:sym typeface="Arial"/>
            </a:endParaRPr>
          </a:p>
        </p:txBody>
      </p:sp>
      <p:sp>
        <p:nvSpPr>
          <p:cNvPr id="191" name="Google Shape;191;g228584da1b7_0_573"/>
          <p:cNvSpPr/>
          <p:nvPr/>
        </p:nvSpPr>
        <p:spPr>
          <a:xfrm>
            <a:off x="298333" y="1485125"/>
            <a:ext cx="2244000" cy="882900"/>
          </a:xfrm>
          <a:prstGeom prst="rect">
            <a:avLst/>
          </a:prstGeom>
          <a:solidFill>
            <a:srgbClr val="ADDA98">
              <a:alpha val="30588"/>
            </a:srgbClr>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ACT-Label für nachhaltige Chemikalien/Reagenzien, Verbrauchsmaterialien, Laborgeräte</a:t>
            </a:r>
            <a:endParaRPr sz="1300" b="1" i="0" u="none" strike="noStrike" cap="none">
              <a:solidFill>
                <a:srgbClr val="000000"/>
              </a:solidFill>
              <a:latin typeface="Arial"/>
              <a:ea typeface="Arial"/>
              <a:cs typeface="Arial"/>
              <a:sym typeface="Arial"/>
            </a:endParaRPr>
          </a:p>
        </p:txBody>
      </p:sp>
      <p:sp>
        <p:nvSpPr>
          <p:cNvPr id="192" name="Google Shape;192;g228584da1b7_0_573"/>
          <p:cNvSpPr/>
          <p:nvPr/>
        </p:nvSpPr>
        <p:spPr>
          <a:xfrm>
            <a:off x="4888625" y="1485125"/>
            <a:ext cx="2124300" cy="1264500"/>
          </a:xfrm>
          <a:prstGeom prst="rect">
            <a:avLst/>
          </a:prstGeom>
          <a:solidFill>
            <a:srgbClr val="ADDA98">
              <a:alpha val="30588"/>
            </a:srgbClr>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A → Accountability            </a:t>
            </a:r>
            <a:endParaRPr sz="13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      = Verantwortlichkeit</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C → Consistency</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        = Konsistenz</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T → Transparency</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de-DE" sz="1300" b="1" i="0" u="none" strike="noStrike" cap="none">
                <a:solidFill>
                  <a:srgbClr val="000000"/>
                </a:solidFill>
                <a:latin typeface="Arial"/>
                <a:ea typeface="Arial"/>
                <a:cs typeface="Arial"/>
                <a:sym typeface="Arial"/>
              </a:rPr>
              <a:t>        = Transparenz</a:t>
            </a:r>
            <a:endParaRPr sz="1300" b="1" i="0" u="none" strike="noStrike" cap="none">
              <a:solidFill>
                <a:srgbClr val="000000"/>
              </a:solidFill>
              <a:latin typeface="Arial"/>
              <a:ea typeface="Arial"/>
              <a:cs typeface="Arial"/>
              <a:sym typeface="Arial"/>
            </a:endParaRPr>
          </a:p>
        </p:txBody>
      </p:sp>
      <p:sp>
        <p:nvSpPr>
          <p:cNvPr id="193" name="Google Shape;193;g228584da1b7_0_573"/>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28584da1b7_0_60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200" name="Google Shape;200;g228584da1b7_0_60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Konsum:</a:t>
            </a:r>
            <a:endParaRPr/>
          </a:p>
          <a:p>
            <a:pPr marL="0" lvl="0" indent="0" algn="l" rtl="0">
              <a:lnSpc>
                <a:spcPct val="100000"/>
              </a:lnSpc>
              <a:spcBef>
                <a:spcPts val="0"/>
              </a:spcBef>
              <a:spcAft>
                <a:spcPts val="0"/>
              </a:spcAft>
              <a:buSzPts val="1800"/>
              <a:buNone/>
            </a:pPr>
            <a:r>
              <a:rPr lang="de-DE"/>
              <a:t>Effizienz, Suffizienz und Konsistenz</a:t>
            </a:r>
            <a:endParaRPr/>
          </a:p>
        </p:txBody>
      </p:sp>
      <p:sp>
        <p:nvSpPr>
          <p:cNvPr id="201" name="Google Shape;201;g228584da1b7_0_60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Biologielaborant/Biologielaborantin</a:t>
            </a:r>
            <a:endParaRPr/>
          </a:p>
          <a:p>
            <a:pPr marL="35999" lvl="0" indent="-35999" algn="l" rtl="0">
              <a:lnSpc>
                <a:spcPct val="110000"/>
              </a:lnSpc>
              <a:spcBef>
                <a:spcPts val="0"/>
              </a:spcBef>
              <a:spcAft>
                <a:spcPts val="0"/>
              </a:spcAft>
              <a:buSzPts val="1200"/>
              <a:buNone/>
            </a:pPr>
            <a:r>
              <a:rPr lang="de-DE"/>
              <a:t>Chemielaborant/Chemielaborantin</a:t>
            </a:r>
            <a:endParaRPr/>
          </a:p>
        </p:txBody>
      </p:sp>
      <p:sp>
        <p:nvSpPr>
          <p:cNvPr id="202" name="Google Shape;202;g228584da1b7_0_60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(Text und Bilder Tabelle): BUND o.J.</a:t>
            </a:r>
            <a:endParaRPr/>
          </a:p>
        </p:txBody>
      </p:sp>
      <p:sp>
        <p:nvSpPr>
          <p:cNvPr id="203" name="Google Shape;203;g228584da1b7_0_604"/>
          <p:cNvSpPr/>
          <p:nvPr/>
        </p:nvSpPr>
        <p:spPr>
          <a:xfrm>
            <a:off x="223971" y="4046524"/>
            <a:ext cx="7575679" cy="2075669"/>
          </a:xfrm>
          <a:prstGeom prst="roundRect">
            <a:avLst>
              <a:gd name="adj" fmla="val 16667"/>
            </a:avLst>
          </a:prstGeom>
          <a:solidFill>
            <a:srgbClr val="FF7E79">
              <a:alpha val="36862"/>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200"/>
              </a:spcBef>
              <a:spcAft>
                <a:spcPts val="0"/>
              </a:spcAft>
              <a:buClr>
                <a:schemeClr val="dk1"/>
              </a:buClr>
              <a:buSzPts val="1100"/>
              <a:buFont typeface="Arial"/>
              <a:buNone/>
            </a:pPr>
            <a:r>
              <a:rPr lang="de-DE" sz="1200" b="0" i="0" u="none" strike="noStrike" cap="none">
                <a:solidFill>
                  <a:srgbClr val="273A59"/>
                </a:solidFill>
                <a:latin typeface="Verdana"/>
                <a:ea typeface="Verdana"/>
                <a:cs typeface="Verdana"/>
                <a:sym typeface="Verdana"/>
              </a:rPr>
              <a:t>*** WERBUNG *** </a:t>
            </a:r>
            <a:r>
              <a:rPr lang="de-DE" sz="1200" b="1" i="0" u="none" strike="noStrike" cap="none">
                <a:solidFill>
                  <a:srgbClr val="273A59"/>
                </a:solidFill>
                <a:latin typeface="Verdana"/>
                <a:ea typeface="Verdana"/>
                <a:cs typeface="Verdana"/>
                <a:sym typeface="Verdana"/>
              </a:rPr>
              <a:t>Top-Angebot: “Chemikalienleasing” </a:t>
            </a:r>
            <a:r>
              <a:rPr lang="de-DE" sz="1200" b="0" i="0" u="none" strike="noStrike" cap="none">
                <a:solidFill>
                  <a:srgbClr val="273A59"/>
                </a:solidFill>
                <a:latin typeface="Verdana"/>
                <a:ea typeface="Verdana"/>
                <a:cs typeface="Verdana"/>
                <a:sym typeface="Verdana"/>
              </a:rPr>
              <a:t>*** WERBUNG ***</a:t>
            </a:r>
            <a:endParaRPr sz="1200" b="0" i="0" u="none" strike="noStrike" cap="none">
              <a:solidFill>
                <a:srgbClr val="273A59"/>
              </a:solidFill>
              <a:latin typeface="Verdana"/>
              <a:ea typeface="Verdana"/>
              <a:cs typeface="Verdana"/>
              <a:sym typeface="Verdana"/>
            </a:endParaRPr>
          </a:p>
          <a:p>
            <a:pPr marL="0" marR="0" lvl="0" indent="0" algn="ctr" rtl="0">
              <a:lnSpc>
                <a:spcPct val="115000"/>
              </a:lnSpc>
              <a:spcBef>
                <a:spcPts val="1200"/>
              </a:spcBef>
              <a:spcAft>
                <a:spcPts val="1200"/>
              </a:spcAft>
              <a:buClr>
                <a:schemeClr val="dk1"/>
              </a:buClr>
              <a:buSzPts val="1100"/>
              <a:buFont typeface="Arial"/>
              <a:buNone/>
            </a:pPr>
            <a:r>
              <a:rPr lang="de-DE" sz="1100" b="0" i="0" u="none" strike="noStrike" cap="none">
                <a:solidFill>
                  <a:srgbClr val="273A59"/>
                </a:solidFill>
                <a:latin typeface="Verdana"/>
                <a:ea typeface="Verdana"/>
                <a:cs typeface="Verdana"/>
                <a:sym typeface="Verdana"/>
              </a:rPr>
              <a:t>Beim Chemikalienleasing erfolgt </a:t>
            </a:r>
            <a:r>
              <a:rPr lang="de-DE" sz="1100" b="1" i="1" u="none" strike="noStrike" cap="none">
                <a:solidFill>
                  <a:srgbClr val="273A59"/>
                </a:solidFill>
                <a:latin typeface="Verdana"/>
                <a:ea typeface="Verdana"/>
                <a:cs typeface="Verdana"/>
                <a:sym typeface="Verdana"/>
              </a:rPr>
              <a:t>kein Kauf </a:t>
            </a:r>
            <a:r>
              <a:rPr lang="de-DE" sz="1100" b="0" i="0" u="none" strike="noStrike" cap="none">
                <a:solidFill>
                  <a:srgbClr val="273A59"/>
                </a:solidFill>
                <a:latin typeface="Verdana"/>
                <a:ea typeface="Verdana"/>
                <a:cs typeface="Verdana"/>
                <a:sym typeface="Verdana"/>
              </a:rPr>
              <a:t>des Entlackungsmittels: Wir bleiben Eigentümer des von Ihnen verwendeten Lösungsmittels und </a:t>
            </a:r>
            <a:r>
              <a:rPr lang="de-DE" sz="1100" b="1" i="1" u="none" strike="noStrike" cap="none">
                <a:solidFill>
                  <a:srgbClr val="273A59"/>
                </a:solidFill>
                <a:latin typeface="Verdana"/>
                <a:ea typeface="Verdana"/>
                <a:cs typeface="Verdana"/>
                <a:sym typeface="Verdana"/>
              </a:rPr>
              <a:t>wir sorgen dafür, dass Ihnen immer ein funktionsfähiges Entlackungsbad zur Verfügung</a:t>
            </a:r>
            <a:r>
              <a:rPr lang="de-DE" sz="1100" b="0" i="0" u="none" strike="noStrike" cap="none">
                <a:solidFill>
                  <a:srgbClr val="273A59"/>
                </a:solidFill>
                <a:latin typeface="Verdana"/>
                <a:ea typeface="Verdana"/>
                <a:cs typeface="Verdana"/>
                <a:sym typeface="Verdana"/>
              </a:rPr>
              <a:t> steht. Die</a:t>
            </a:r>
            <a:r>
              <a:rPr lang="de-DE" sz="1100" b="1" i="1" u="none" strike="noStrike" cap="none">
                <a:solidFill>
                  <a:srgbClr val="273A59"/>
                </a:solidFill>
                <a:latin typeface="Verdana"/>
                <a:ea typeface="Verdana"/>
                <a:cs typeface="Verdana"/>
                <a:sym typeface="Verdana"/>
              </a:rPr>
              <a:t> verbrauchten Bäder mit den abgelösten Lacken werden abgeholt und hausintern von uns recycelt</a:t>
            </a:r>
            <a:r>
              <a:rPr lang="de-DE" sz="1100" b="0" i="0" u="none" strike="noStrike" cap="none">
                <a:solidFill>
                  <a:srgbClr val="273A59"/>
                </a:solidFill>
                <a:latin typeface="Verdana"/>
                <a:ea typeface="Verdana"/>
                <a:cs typeface="Verdana"/>
                <a:sym typeface="Verdana"/>
              </a:rPr>
              <a:t>. Die regenerierten Lösungsmittel </a:t>
            </a:r>
            <a:r>
              <a:rPr lang="de-DE" sz="1100" b="1" i="1" u="none" strike="noStrike" cap="none">
                <a:solidFill>
                  <a:srgbClr val="273A59"/>
                </a:solidFill>
                <a:latin typeface="Verdana"/>
                <a:ea typeface="Verdana"/>
                <a:cs typeface="Verdana"/>
                <a:sym typeface="Verdana"/>
              </a:rPr>
              <a:t>gehen wieder zurück in den Kreislauf.</a:t>
            </a:r>
            <a:r>
              <a:rPr lang="de-DE" sz="1100" b="0" i="0" u="none" strike="noStrike" cap="none">
                <a:solidFill>
                  <a:srgbClr val="273A59"/>
                </a:solidFill>
                <a:latin typeface="Verdana"/>
                <a:ea typeface="Verdana"/>
                <a:cs typeface="Verdana"/>
                <a:sym typeface="Verdana"/>
              </a:rPr>
              <a:t> Beim Chemikalienleasing sind Sie als Kunde und wir als Lieferantin daran interessiert, so wenig wie möglich Frischware in diesen Kreislauf einzubringen –</a:t>
            </a:r>
            <a:r>
              <a:rPr lang="de-DE" sz="1100" b="1" i="1" u="none" strike="noStrike" cap="none">
                <a:solidFill>
                  <a:srgbClr val="273A59"/>
                </a:solidFill>
                <a:latin typeface="Verdana"/>
                <a:ea typeface="Verdana"/>
                <a:cs typeface="Verdana"/>
                <a:sym typeface="Verdana"/>
              </a:rPr>
              <a:t> je mehr Material im Kreislauf gehalten werden kann, desto wirtschaftlicher für beide Seiten</a:t>
            </a:r>
            <a:r>
              <a:rPr lang="de-DE" sz="1100" b="0" i="0" u="none" strike="noStrike" cap="none">
                <a:solidFill>
                  <a:srgbClr val="273A59"/>
                </a:solidFill>
                <a:latin typeface="Verdana"/>
                <a:ea typeface="Verdana"/>
                <a:cs typeface="Verdana"/>
                <a:sym typeface="Verdana"/>
              </a:rPr>
              <a:t>. Zum Gelingen bekommen Sie von uns Know How, Tipps &amp; Tricks!</a:t>
            </a:r>
            <a:endParaRPr sz="1400" b="0" i="0" u="none" strike="noStrike" cap="none">
              <a:solidFill>
                <a:srgbClr val="000000"/>
              </a:solidFill>
              <a:latin typeface="Arial"/>
              <a:ea typeface="Arial"/>
              <a:cs typeface="Arial"/>
              <a:sym typeface="Arial"/>
            </a:endParaRPr>
          </a:p>
        </p:txBody>
      </p:sp>
      <p:graphicFrame>
        <p:nvGraphicFramePr>
          <p:cNvPr id="204" name="Google Shape;204;g228584da1b7_0_604"/>
          <p:cNvGraphicFramePr/>
          <p:nvPr/>
        </p:nvGraphicFramePr>
        <p:xfrm>
          <a:off x="223970" y="1392304"/>
          <a:ext cx="7498425" cy="2580610"/>
        </p:xfrm>
        <a:graphic>
          <a:graphicData uri="http://schemas.openxmlformats.org/drawingml/2006/table">
            <a:tbl>
              <a:tblPr>
                <a:noFill/>
                <a:tableStyleId>{DF6B8F0E-385C-4B8F-B389-1FA6E394A799}</a:tableStyleId>
              </a:tblPr>
              <a:tblGrid>
                <a:gridCol w="2395525">
                  <a:extLst>
                    <a:ext uri="{9D8B030D-6E8A-4147-A177-3AD203B41FA5}">
                      <a16:colId xmlns:a16="http://schemas.microsoft.com/office/drawing/2014/main" xmlns="" val="20000"/>
                    </a:ext>
                  </a:extLst>
                </a:gridCol>
                <a:gridCol w="2516050">
                  <a:extLst>
                    <a:ext uri="{9D8B030D-6E8A-4147-A177-3AD203B41FA5}">
                      <a16:colId xmlns:a16="http://schemas.microsoft.com/office/drawing/2014/main" xmlns="" val="20001"/>
                    </a:ext>
                  </a:extLst>
                </a:gridCol>
                <a:gridCol w="2586850">
                  <a:extLst>
                    <a:ext uri="{9D8B030D-6E8A-4147-A177-3AD203B41FA5}">
                      <a16:colId xmlns:a16="http://schemas.microsoft.com/office/drawing/2014/main" xmlns="" val="20002"/>
                    </a:ext>
                  </a:extLst>
                </a:gridCol>
              </a:tblGrid>
              <a:tr h="2323875">
                <a:tc>
                  <a:txBody>
                    <a:bodyPr/>
                    <a:lstStyle/>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        (1)</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  EFFIZIENZ</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de-DE" sz="1400" u="none" strike="noStrike" cap="none"/>
                        <a:t> </a:t>
                      </a:r>
                      <a:r>
                        <a:rPr lang="de-DE" sz="1400" b="1" u="none" strike="noStrike" cap="none"/>
                        <a:t> </a:t>
                      </a:r>
                      <a:r>
                        <a:rPr lang="de-DE" sz="1400" b="1" u="none" strike="noStrike" cap="none">
                          <a:solidFill>
                            <a:srgbClr val="FF2F92"/>
                          </a:solidFill>
                        </a:rPr>
                        <a:t>  “Besser </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Produzieren”</a:t>
                      </a:r>
                      <a:endParaRPr sz="1400" b="1" u="none" strike="noStrike" cap="none">
                        <a:solidFill>
                          <a:srgbClr val="FF2F92"/>
                        </a:solidFill>
                      </a:endParaRPr>
                    </a:p>
                    <a:p>
                      <a:pPr marL="0" marR="0" lvl="0" indent="0" algn="l" rtl="0">
                        <a:lnSpc>
                          <a:spcPct val="100000"/>
                        </a:lnSpc>
                        <a:spcBef>
                          <a:spcPts val="400"/>
                        </a:spcBef>
                        <a:spcAft>
                          <a:spcPts val="0"/>
                        </a:spcAft>
                        <a:buClr>
                          <a:srgbClr val="000000"/>
                        </a:buClr>
                        <a:buSzPts val="1400"/>
                        <a:buFont typeface="Arial"/>
                        <a:buNone/>
                      </a:pPr>
                      <a:r>
                        <a:rPr lang="de-DE" sz="1400" u="none" strike="noStrike" cap="none"/>
                        <a:t>gleicher Nutzen, weniger Energieverbrauch</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de-DE" sz="1400" u="none" strike="noStrike" cap="none"/>
                        <a:t>z.B. von der Glühbirne zur LED</a:t>
                      </a:r>
                      <a:endParaRPr sz="1400" u="none" strike="noStrike" cap="none"/>
                    </a:p>
                  </a:txBody>
                  <a:tcPr marL="91425" marR="91425" marT="91425" marB="91425">
                    <a:lnL w="9525" cap="flat" cmpd="sng">
                      <a:solidFill>
                        <a:srgbClr val="4E8F00"/>
                      </a:solidFill>
                      <a:prstDash val="solid"/>
                      <a:round/>
                      <a:headEnd type="none" w="sm" len="sm"/>
                      <a:tailEnd type="none" w="sm" len="sm"/>
                    </a:lnL>
                    <a:lnR w="9525" cap="flat" cmpd="sng">
                      <a:solidFill>
                        <a:srgbClr val="4E8F00"/>
                      </a:solidFill>
                      <a:prstDash val="solid"/>
                      <a:round/>
                      <a:headEnd type="none" w="sm" len="sm"/>
                      <a:tailEnd type="none" w="sm" len="sm"/>
                    </a:lnR>
                    <a:lnT w="9525" cap="flat" cmpd="sng">
                      <a:solidFill>
                        <a:srgbClr val="4E8F00"/>
                      </a:solidFill>
                      <a:prstDash val="solid"/>
                      <a:round/>
                      <a:headEnd type="none" w="sm" len="sm"/>
                      <a:tailEnd type="none" w="sm" len="sm"/>
                    </a:lnT>
                    <a:lnB w="9525" cap="flat" cmpd="sng">
                      <a:solidFill>
                        <a:srgbClr val="4E8F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     </a:t>
                      </a:r>
                      <a:r>
                        <a:rPr lang="de-DE" sz="1400" b="1" u="none" strike="noStrike" cap="none">
                          <a:solidFill>
                            <a:srgbClr val="FF2F92"/>
                          </a:solidFill>
                        </a:rPr>
                        <a:t>     (2)</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KONSISTENZ</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de-DE" sz="1400" u="none" strike="noStrike" cap="none">
                          <a:solidFill>
                            <a:schemeClr val="dk1"/>
                          </a:solidFill>
                        </a:rPr>
                        <a:t>   </a:t>
                      </a:r>
                      <a:r>
                        <a:rPr lang="de-DE" sz="1400" b="1" u="none" strike="noStrike" cap="none">
                          <a:solidFill>
                            <a:srgbClr val="FF2F92"/>
                          </a:solidFill>
                        </a:rPr>
                        <a:t> “Anders </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Produzieren”</a:t>
                      </a:r>
                      <a:endParaRPr sz="1400" b="1" u="none" strike="noStrike" cap="none">
                        <a:solidFill>
                          <a:srgbClr val="FF2F92"/>
                        </a:solidFill>
                      </a:endParaRPr>
                    </a:p>
                    <a:p>
                      <a:pPr marL="0" marR="0" lvl="0" indent="0" algn="l" rtl="0">
                        <a:lnSpc>
                          <a:spcPct val="100000"/>
                        </a:lnSpc>
                        <a:spcBef>
                          <a:spcPts val="400"/>
                        </a:spcBef>
                        <a:spcAft>
                          <a:spcPts val="0"/>
                        </a:spcAft>
                        <a:buClr>
                          <a:schemeClr val="dk1"/>
                        </a:buClr>
                        <a:buSzPts val="1100"/>
                        <a:buFont typeface="Arial"/>
                        <a:buNone/>
                      </a:pPr>
                      <a:r>
                        <a:rPr lang="de-DE" sz="1400" u="none" strike="noStrike" cap="none">
                          <a:solidFill>
                            <a:schemeClr val="dk1"/>
                          </a:solidFill>
                        </a:rPr>
                        <a:t>mit regenerativen Energien und durch wiederverwert- bare Materialien</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de-DE" sz="1400" u="none" strike="noStrike" cap="none">
                          <a:solidFill>
                            <a:schemeClr val="dk1"/>
                          </a:solidFill>
                        </a:rPr>
                        <a:t>z.B. von der Plastiktüte zur kompostierbaren Tüte aus Stärkeabfällen</a:t>
                      </a:r>
                      <a:endParaRPr sz="1400" u="none" strike="noStrike" cap="none"/>
                    </a:p>
                  </a:txBody>
                  <a:tcPr marL="91425" marR="91425" marT="91425" marB="91425">
                    <a:lnL w="9525" cap="flat" cmpd="sng">
                      <a:solidFill>
                        <a:srgbClr val="4E8F00"/>
                      </a:solidFill>
                      <a:prstDash val="solid"/>
                      <a:round/>
                      <a:headEnd type="none" w="sm" len="sm"/>
                      <a:tailEnd type="none" w="sm" len="sm"/>
                    </a:lnL>
                    <a:lnR w="9525" cap="flat" cmpd="sng">
                      <a:solidFill>
                        <a:srgbClr val="4E8F00"/>
                      </a:solidFill>
                      <a:prstDash val="solid"/>
                      <a:round/>
                      <a:headEnd type="none" w="sm" len="sm"/>
                      <a:tailEnd type="none" w="sm" len="sm"/>
                    </a:lnR>
                    <a:lnT w="9525" cap="flat" cmpd="sng">
                      <a:solidFill>
                        <a:srgbClr val="4E8F00"/>
                      </a:solidFill>
                      <a:prstDash val="solid"/>
                      <a:round/>
                      <a:headEnd type="none" w="sm" len="sm"/>
                      <a:tailEnd type="none" w="sm" len="sm"/>
                    </a:lnT>
                    <a:lnB w="9525" cap="flat" cmpd="sng">
                      <a:solidFill>
                        <a:srgbClr val="4E8F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 </a:t>
                      </a:r>
                      <a:r>
                        <a:rPr lang="de-DE" sz="1400" b="1" u="none" strike="noStrike" cap="none">
                          <a:solidFill>
                            <a:srgbClr val="FF2F92"/>
                          </a:solidFill>
                        </a:rPr>
                        <a:t>        (3)</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SUFFIZIENZ</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de-DE" sz="1400" u="none" strike="noStrike" cap="none">
                          <a:solidFill>
                            <a:schemeClr val="dk1"/>
                          </a:solidFill>
                        </a:rPr>
                        <a:t>   </a:t>
                      </a:r>
                      <a:r>
                        <a:rPr lang="de-DE" sz="1400" b="1" u="none" strike="noStrike" cap="none">
                          <a:solidFill>
                            <a:srgbClr val="FF2F92"/>
                          </a:solidFill>
                        </a:rPr>
                        <a:t>“Weniger </a:t>
                      </a:r>
                      <a:endParaRPr sz="1400" b="1" u="none" strike="noStrike" cap="none">
                        <a:solidFill>
                          <a:srgbClr val="FF2F92"/>
                        </a:solidFill>
                      </a:endParaRPr>
                    </a:p>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rgbClr val="FF2F92"/>
                          </a:solidFill>
                        </a:rPr>
                        <a:t>Produzieren &amp;</a:t>
                      </a:r>
                      <a:endParaRPr sz="1400" b="1" u="none" strike="noStrike" cap="none">
                        <a:solidFill>
                          <a:srgbClr val="FF2F92"/>
                        </a:solidFill>
                      </a:endParaRPr>
                    </a:p>
                    <a:p>
                      <a:pPr marL="0" marR="0" lvl="0" indent="0" algn="l" rtl="0">
                        <a:lnSpc>
                          <a:spcPct val="100000"/>
                        </a:lnSpc>
                        <a:spcBef>
                          <a:spcPts val="0"/>
                        </a:spcBef>
                        <a:spcAft>
                          <a:spcPts val="0"/>
                        </a:spcAft>
                        <a:buClr>
                          <a:schemeClr val="dk1"/>
                        </a:buClr>
                        <a:buSzPts val="1100"/>
                        <a:buFont typeface="Arial"/>
                        <a:buNone/>
                      </a:pPr>
                      <a:r>
                        <a:rPr lang="de-DE" sz="1400" b="1" u="none" strike="noStrike" cap="none">
                          <a:solidFill>
                            <a:srgbClr val="FF2F92"/>
                          </a:solidFill>
                        </a:rPr>
                        <a:t>Konsumieren”</a:t>
                      </a:r>
                      <a:endParaRPr sz="1400" b="1" u="none" strike="noStrike" cap="none">
                        <a:solidFill>
                          <a:srgbClr val="FF2F92"/>
                        </a:solidFill>
                      </a:endParaRPr>
                    </a:p>
                    <a:p>
                      <a:pPr marL="0" marR="0" lvl="0" indent="0" algn="l" rtl="0">
                        <a:lnSpc>
                          <a:spcPct val="100000"/>
                        </a:lnSpc>
                        <a:spcBef>
                          <a:spcPts val="400"/>
                        </a:spcBef>
                        <a:spcAft>
                          <a:spcPts val="0"/>
                        </a:spcAft>
                        <a:buClr>
                          <a:schemeClr val="dk1"/>
                        </a:buClr>
                        <a:buSzPts val="1100"/>
                        <a:buFont typeface="Arial"/>
                        <a:buNone/>
                      </a:pPr>
                      <a:r>
                        <a:rPr lang="de-DE" sz="1400" u="none" strike="noStrike" cap="none">
                          <a:solidFill>
                            <a:schemeClr val="dk1"/>
                          </a:solidFill>
                        </a:rPr>
                        <a:t>Energie- und Material- verbrauch begrenzen</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de-DE" sz="1400" u="none" strike="noStrike" cap="none">
                          <a:solidFill>
                            <a:schemeClr val="dk1"/>
                          </a:solidFill>
                        </a:rPr>
                        <a:t>z.B. durch einschränken und teilen</a:t>
                      </a:r>
                      <a:endParaRPr sz="1400" u="none" strike="noStrike" cap="none"/>
                    </a:p>
                  </a:txBody>
                  <a:tcPr marL="91425" marR="91425" marT="91425" marB="91425">
                    <a:lnL w="9525" cap="flat" cmpd="sng">
                      <a:solidFill>
                        <a:srgbClr val="4E8F00"/>
                      </a:solidFill>
                      <a:prstDash val="solid"/>
                      <a:round/>
                      <a:headEnd type="none" w="sm" len="sm"/>
                      <a:tailEnd type="none" w="sm" len="sm"/>
                    </a:lnL>
                    <a:lnR w="9525" cap="flat" cmpd="sng">
                      <a:solidFill>
                        <a:srgbClr val="4E8F00"/>
                      </a:solidFill>
                      <a:prstDash val="solid"/>
                      <a:round/>
                      <a:headEnd type="none" w="sm" len="sm"/>
                      <a:tailEnd type="none" w="sm" len="sm"/>
                    </a:lnR>
                    <a:lnT w="9525" cap="flat" cmpd="sng">
                      <a:solidFill>
                        <a:srgbClr val="4E8F00"/>
                      </a:solidFill>
                      <a:prstDash val="solid"/>
                      <a:round/>
                      <a:headEnd type="none" w="sm" len="sm"/>
                      <a:tailEnd type="none" w="sm" len="sm"/>
                    </a:lnT>
                    <a:lnB w="9525" cap="flat" cmpd="sng">
                      <a:solidFill>
                        <a:srgbClr val="4E8F00"/>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pic>
        <p:nvPicPr>
          <p:cNvPr id="205" name="Google Shape;205;g228584da1b7_0_604"/>
          <p:cNvPicPr preferRelativeResize="0"/>
          <p:nvPr/>
        </p:nvPicPr>
        <p:blipFill rotWithShape="1">
          <a:blip r:embed="rId3">
            <a:alphaModFix/>
          </a:blip>
          <a:srcRect l="60383" t="40921" r="21374" b="27025"/>
          <a:stretch/>
        </p:blipFill>
        <p:spPr>
          <a:xfrm>
            <a:off x="6601061" y="1432275"/>
            <a:ext cx="1094400" cy="1080000"/>
          </a:xfrm>
          <a:prstGeom prst="rect">
            <a:avLst/>
          </a:prstGeom>
          <a:noFill/>
          <a:ln>
            <a:noFill/>
          </a:ln>
        </p:spPr>
      </p:pic>
      <p:pic>
        <p:nvPicPr>
          <p:cNvPr id="206" name="Google Shape;206;g228584da1b7_0_604"/>
          <p:cNvPicPr preferRelativeResize="0"/>
          <p:nvPr/>
        </p:nvPicPr>
        <p:blipFill rotWithShape="1">
          <a:blip r:embed="rId3">
            <a:alphaModFix/>
          </a:blip>
          <a:srcRect l="40063" t="40921" r="41257" b="27025"/>
          <a:stretch/>
        </p:blipFill>
        <p:spPr>
          <a:xfrm>
            <a:off x="3973181" y="1432275"/>
            <a:ext cx="1118820" cy="1080000"/>
          </a:xfrm>
          <a:prstGeom prst="rect">
            <a:avLst/>
          </a:prstGeom>
          <a:noFill/>
          <a:ln>
            <a:noFill/>
          </a:ln>
        </p:spPr>
      </p:pic>
      <p:pic>
        <p:nvPicPr>
          <p:cNvPr id="207" name="Google Shape;207;g228584da1b7_0_604"/>
          <p:cNvPicPr preferRelativeResize="0"/>
          <p:nvPr/>
        </p:nvPicPr>
        <p:blipFill rotWithShape="1">
          <a:blip r:embed="rId3">
            <a:alphaModFix/>
          </a:blip>
          <a:srcRect l="20228" t="40921" r="61578" b="27025"/>
          <a:stretch/>
        </p:blipFill>
        <p:spPr>
          <a:xfrm>
            <a:off x="1446216" y="1432281"/>
            <a:ext cx="1089762" cy="1080000"/>
          </a:xfrm>
          <a:prstGeom prst="rect">
            <a:avLst/>
          </a:prstGeom>
          <a:noFill/>
          <a:ln>
            <a:noFill/>
          </a:ln>
        </p:spPr>
      </p:pic>
      <p:sp>
        <p:nvSpPr>
          <p:cNvPr id="208" name="Google Shape;208;g228584da1b7_0_604"/>
          <p:cNvSpPr/>
          <p:nvPr/>
        </p:nvSpPr>
        <p:spPr>
          <a:xfrm>
            <a:off x="7962250" y="1432275"/>
            <a:ext cx="4080000" cy="4633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89999" marR="0" lvl="0" indent="-89999" algn="l" rtl="0">
              <a:lnSpc>
                <a:spcPct val="100000"/>
              </a:lnSpc>
              <a:spcBef>
                <a:spcPts val="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Welche Möglichkeiten konsistent zu produzieren, sehen Sie in Ihrem Betrieb?</a:t>
            </a:r>
            <a:endParaRPr/>
          </a:p>
          <a:p>
            <a:pPr marL="89999" marR="0" lvl="0" indent="-89999" algn="l" rtl="0">
              <a:lnSpc>
                <a:spcPct val="100000"/>
              </a:lnSpc>
              <a:spcBef>
                <a:spcPts val="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Kennen Sie Produkte/Analysen, die mit unterschiedlichen Verfahren erzeugt werden können? Welches Verfahren ist nachhaltiger?</a:t>
            </a:r>
            <a:endParaRPr sz="1800" b="0" i="0" u="none" strike="noStrike" cap="none">
              <a:solidFill>
                <a:srgbClr val="C00000"/>
              </a:solidFill>
              <a:latin typeface="Arial"/>
              <a:ea typeface="Arial"/>
              <a:cs typeface="Arial"/>
              <a:sym typeface="Arial"/>
            </a:endParaRPr>
          </a:p>
          <a:p>
            <a:pPr marL="89999" marR="0" lvl="0" indent="-89999" algn="l" rtl="0">
              <a:lnSpc>
                <a:spcPct val="100000"/>
              </a:lnSpc>
              <a:spcBef>
                <a:spcPts val="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Auf welche Produkte könnten Sie im Sinne der Suffizienz verzichten? </a:t>
            </a:r>
            <a:endParaRPr sz="1800" b="0" i="0" u="none" strike="noStrike" cap="none">
              <a:solidFill>
                <a:srgbClr val="C00000"/>
              </a:solidFill>
              <a:latin typeface="Arial"/>
              <a:ea typeface="Arial"/>
              <a:cs typeface="Arial"/>
              <a:sym typeface="Arial"/>
            </a:endParaRPr>
          </a:p>
          <a:p>
            <a:pPr marL="89999" marR="0" lvl="0" indent="-89999" algn="l" rtl="0">
              <a:lnSpc>
                <a:spcPct val="100000"/>
              </a:lnSpc>
              <a:spcBef>
                <a:spcPts val="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Gibt es Produkte der Chemie- und Biotechnologie-Industrie, die Ihrer Meinung nach im Sinne der Nachhaltigkeit anders oder weniger produziert werden sollten?</a:t>
            </a:r>
            <a:endParaRPr sz="1800" b="0" i="0" u="none" strike="noStrike" cap="none">
              <a:solidFill>
                <a:srgbClr val="C00000"/>
              </a:solidFill>
              <a:latin typeface="Arial"/>
              <a:ea typeface="Arial"/>
              <a:cs typeface="Arial"/>
              <a:sym typeface="Arial"/>
            </a:endParaRPr>
          </a:p>
        </p:txBody>
      </p:sp>
      <p:sp>
        <p:nvSpPr>
          <p:cNvPr id="209" name="Google Shape;209;g228584da1b7_0_604"/>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16" name="Google Shape;216;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Wertschöpfungsketten:</a:t>
            </a:r>
            <a:br>
              <a:rPr lang="de-DE">
                <a:solidFill>
                  <a:schemeClr val="dk1"/>
                </a:solidFill>
              </a:rPr>
            </a:br>
            <a:r>
              <a:rPr lang="de-DE">
                <a:solidFill>
                  <a:schemeClr val="dk1"/>
                </a:solidFill>
              </a:rPr>
              <a:t>Sind (nur) Langstreckentransporte ein Problem?</a:t>
            </a:r>
            <a:endParaRPr/>
          </a:p>
        </p:txBody>
      </p:sp>
      <p:sp>
        <p:nvSpPr>
          <p:cNvPr id="217" name="Google Shape;217;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Eigene Berechnungen nach carboncare</a:t>
            </a:r>
            <a:endParaRPr/>
          </a:p>
        </p:txBody>
      </p:sp>
      <p:sp>
        <p:nvSpPr>
          <p:cNvPr id="218" name="Google Shape;218;p7"/>
          <p:cNvSpPr/>
          <p:nvPr/>
        </p:nvSpPr>
        <p:spPr>
          <a:xfrm>
            <a:off x="3060482" y="1467419"/>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Von wo nach wo?</a:t>
            </a:r>
            <a:endParaRPr sz="1400" b="0" i="0" u="none" strike="noStrike" cap="none">
              <a:solidFill>
                <a:srgbClr val="000000"/>
              </a:solidFill>
              <a:latin typeface="Arial"/>
              <a:ea typeface="Arial"/>
              <a:cs typeface="Arial"/>
              <a:sym typeface="Arial"/>
            </a:endParaRPr>
          </a:p>
        </p:txBody>
      </p:sp>
      <p:sp>
        <p:nvSpPr>
          <p:cNvPr id="219" name="Google Shape;219;p7"/>
          <p:cNvSpPr/>
          <p:nvPr/>
        </p:nvSpPr>
        <p:spPr>
          <a:xfrm>
            <a:off x="5301244" y="1467419"/>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Hamburg Hafen -</a:t>
            </a: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New York Hafen</a:t>
            </a:r>
            <a:endParaRPr sz="1800" b="1" i="0" u="none" strike="noStrike" cap="none">
              <a:solidFill>
                <a:schemeClr val="lt1"/>
              </a:solidFill>
              <a:latin typeface="Arial"/>
              <a:ea typeface="Arial"/>
              <a:cs typeface="Arial"/>
              <a:sym typeface="Arial"/>
            </a:endParaRPr>
          </a:p>
        </p:txBody>
      </p:sp>
      <p:sp>
        <p:nvSpPr>
          <p:cNvPr id="220" name="Google Shape;220;p7"/>
          <p:cNvSpPr/>
          <p:nvPr/>
        </p:nvSpPr>
        <p:spPr>
          <a:xfrm>
            <a:off x="8142700" y="1467419"/>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ctr" rtl="0">
              <a:lnSpc>
                <a:spcPct val="100000"/>
              </a:lnSpc>
              <a:spcBef>
                <a:spcPts val="0"/>
              </a:spcBef>
              <a:spcAft>
                <a:spcPts val="0"/>
              </a:spcAft>
              <a:buClr>
                <a:schemeClr val="lt1"/>
              </a:buClr>
              <a:buSzPts val="1800"/>
              <a:buFont typeface="Arial"/>
              <a:buAutoNum type="arabicParenBoth"/>
            </a:pPr>
            <a:r>
              <a:rPr lang="de-DE" sz="1800" b="1" i="0" u="none" strike="noStrike" cap="none">
                <a:solidFill>
                  <a:schemeClr val="lt1"/>
                </a:solidFill>
                <a:latin typeface="Arial"/>
                <a:ea typeface="Arial"/>
                <a:cs typeface="Arial"/>
                <a:sym typeface="Arial"/>
              </a:rPr>
              <a:t>Ludwigshafen - Hamburg</a:t>
            </a:r>
            <a:endParaRPr sz="1800" b="1" i="0" u="none" strike="noStrike" cap="none">
              <a:solidFill>
                <a:schemeClr val="lt1"/>
              </a:solidFill>
              <a:latin typeface="Arial"/>
              <a:ea typeface="Arial"/>
              <a:cs typeface="Arial"/>
              <a:sym typeface="Arial"/>
            </a:endParaRPr>
          </a:p>
          <a:p>
            <a:pPr marL="457200" marR="0" lvl="0" indent="-342900" algn="ctr" rtl="0">
              <a:lnSpc>
                <a:spcPct val="100000"/>
              </a:lnSpc>
              <a:spcBef>
                <a:spcPts val="0"/>
              </a:spcBef>
              <a:spcAft>
                <a:spcPts val="0"/>
              </a:spcAft>
              <a:buClr>
                <a:schemeClr val="lt1"/>
              </a:buClr>
              <a:buSzPts val="1800"/>
              <a:buFont typeface="Arial"/>
              <a:buAutoNum type="arabicParenBoth"/>
            </a:pPr>
            <a:r>
              <a:rPr lang="de-DE" sz="1800" b="1" i="0" u="none" strike="noStrike" cap="none">
                <a:solidFill>
                  <a:schemeClr val="lt1"/>
                </a:solidFill>
                <a:latin typeface="Arial"/>
                <a:ea typeface="Arial"/>
                <a:cs typeface="Arial"/>
                <a:sym typeface="Arial"/>
              </a:rPr>
              <a:t>New York - Pittsburgh</a:t>
            </a:r>
            <a:endParaRPr sz="1800" b="1" i="0" u="none" strike="noStrike" cap="none">
              <a:solidFill>
                <a:schemeClr val="lt1"/>
              </a:solidFill>
              <a:latin typeface="Arial"/>
              <a:ea typeface="Arial"/>
              <a:cs typeface="Arial"/>
              <a:sym typeface="Arial"/>
            </a:endParaRPr>
          </a:p>
        </p:txBody>
      </p:sp>
      <p:sp>
        <p:nvSpPr>
          <p:cNvPr id="221" name="Google Shape;221;p7"/>
          <p:cNvSpPr/>
          <p:nvPr/>
        </p:nvSpPr>
        <p:spPr>
          <a:xfrm>
            <a:off x="3060482" y="26398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Gewicht</a:t>
            </a:r>
            <a:endParaRPr sz="1400" b="0" i="0" u="none" strike="noStrike" cap="none">
              <a:solidFill>
                <a:srgbClr val="000000"/>
              </a:solidFill>
              <a:latin typeface="Arial"/>
              <a:ea typeface="Arial"/>
              <a:cs typeface="Arial"/>
              <a:sym typeface="Arial"/>
            </a:endParaRPr>
          </a:p>
        </p:txBody>
      </p:sp>
      <p:sp>
        <p:nvSpPr>
          <p:cNvPr id="222" name="Google Shape;222;p7"/>
          <p:cNvSpPr/>
          <p:nvPr/>
        </p:nvSpPr>
        <p:spPr>
          <a:xfrm>
            <a:off x="5301250" y="2510850"/>
            <a:ext cx="2401800" cy="1206900"/>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t Chemikalien in 20 Fuß-Container, ca. 25 t Gesamtgewicht</a:t>
            </a:r>
            <a:endParaRPr sz="1400" b="0" i="0" u="none" strike="noStrike" cap="none">
              <a:solidFill>
                <a:srgbClr val="000000"/>
              </a:solidFill>
              <a:latin typeface="Arial"/>
              <a:ea typeface="Arial"/>
              <a:cs typeface="Arial"/>
              <a:sym typeface="Arial"/>
            </a:endParaRPr>
          </a:p>
        </p:txBody>
      </p:sp>
      <p:sp>
        <p:nvSpPr>
          <p:cNvPr id="223" name="Google Shape;223;p7"/>
          <p:cNvSpPr/>
          <p:nvPr/>
        </p:nvSpPr>
        <p:spPr>
          <a:xfrm>
            <a:off x="8142700" y="26398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40 t Lkw:  </a:t>
            </a:r>
            <a:br>
              <a:rPr lang="de-DE" sz="1800" b="0" i="0" u="none" strike="noStrike" cap="none">
                <a:solidFill>
                  <a:schemeClr val="lt1"/>
                </a:solidFill>
                <a:latin typeface="Arial"/>
                <a:ea typeface="Arial"/>
                <a:cs typeface="Arial"/>
                <a:sym typeface="Arial"/>
              </a:rPr>
            </a:br>
            <a:r>
              <a:rPr lang="de-DE" sz="1800" b="0" i="0" u="none" strike="noStrike" cap="none">
                <a:solidFill>
                  <a:schemeClr val="lt1"/>
                </a:solidFill>
                <a:latin typeface="Arial"/>
                <a:ea typeface="Arial"/>
                <a:cs typeface="Arial"/>
                <a:sym typeface="Arial"/>
              </a:rPr>
              <a:t>18 t Fahrzeug, 22 t Chemikalien</a:t>
            </a:r>
            <a:endParaRPr sz="1400" b="0" i="0" u="none" strike="noStrike" cap="none">
              <a:solidFill>
                <a:srgbClr val="000000"/>
              </a:solidFill>
              <a:latin typeface="Arial"/>
              <a:ea typeface="Arial"/>
              <a:cs typeface="Arial"/>
              <a:sym typeface="Arial"/>
            </a:endParaRPr>
          </a:p>
        </p:txBody>
      </p:sp>
      <p:sp>
        <p:nvSpPr>
          <p:cNvPr id="224" name="Google Shape;224;p7"/>
          <p:cNvSpPr/>
          <p:nvPr/>
        </p:nvSpPr>
        <p:spPr>
          <a:xfrm>
            <a:off x="3060482" y="3812347"/>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Transport- distanz</a:t>
            </a:r>
            <a:endParaRPr sz="1400" b="0" i="0" u="none" strike="noStrike" cap="none">
              <a:solidFill>
                <a:srgbClr val="000000"/>
              </a:solidFill>
              <a:latin typeface="Arial"/>
              <a:ea typeface="Arial"/>
              <a:cs typeface="Arial"/>
              <a:sym typeface="Arial"/>
            </a:endParaRPr>
          </a:p>
        </p:txBody>
      </p:sp>
      <p:sp>
        <p:nvSpPr>
          <p:cNvPr id="225" name="Google Shape;225;p7"/>
          <p:cNvSpPr/>
          <p:nvPr/>
        </p:nvSpPr>
        <p:spPr>
          <a:xfrm>
            <a:off x="5301244" y="3812347"/>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FC000"/>
                </a:solidFill>
                <a:latin typeface="Arial"/>
                <a:ea typeface="Arial"/>
                <a:cs typeface="Arial"/>
                <a:sym typeface="Arial"/>
              </a:rPr>
              <a:t>6.700 km</a:t>
            </a:r>
            <a:endParaRPr sz="1400" b="0" i="0" u="none" strike="noStrike" cap="none">
              <a:solidFill>
                <a:srgbClr val="FFC000"/>
              </a:solidFill>
              <a:latin typeface="Arial"/>
              <a:ea typeface="Arial"/>
              <a:cs typeface="Arial"/>
              <a:sym typeface="Arial"/>
            </a:endParaRPr>
          </a:p>
        </p:txBody>
      </p:sp>
      <p:sp>
        <p:nvSpPr>
          <p:cNvPr id="226" name="Google Shape;226;p7"/>
          <p:cNvSpPr/>
          <p:nvPr/>
        </p:nvSpPr>
        <p:spPr>
          <a:xfrm>
            <a:off x="8142700" y="3812347"/>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 * 650 km = </a:t>
            </a:r>
            <a:r>
              <a:rPr lang="de-DE" sz="1800" b="1" i="0" u="none" strike="noStrike" cap="none">
                <a:solidFill>
                  <a:srgbClr val="FFC000"/>
                </a:solidFill>
                <a:latin typeface="Arial"/>
                <a:ea typeface="Arial"/>
                <a:cs typeface="Arial"/>
                <a:sym typeface="Arial"/>
              </a:rPr>
              <a:t>1.300 km</a:t>
            </a:r>
            <a:endParaRPr sz="1400" b="0" i="0" u="none" strike="noStrike" cap="none">
              <a:solidFill>
                <a:srgbClr val="FFC000"/>
              </a:solidFill>
              <a:latin typeface="Arial"/>
              <a:ea typeface="Arial"/>
              <a:cs typeface="Arial"/>
              <a:sym typeface="Arial"/>
            </a:endParaRPr>
          </a:p>
        </p:txBody>
      </p:sp>
      <p:sp>
        <p:nvSpPr>
          <p:cNvPr id="227" name="Google Shape;227;p7"/>
          <p:cNvSpPr/>
          <p:nvPr/>
        </p:nvSpPr>
        <p:spPr>
          <a:xfrm>
            <a:off x="3060482" y="49772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Emissionen für den Transport</a:t>
            </a:r>
            <a:endParaRPr sz="1400" b="0" i="0" u="none" strike="noStrike" cap="none">
              <a:solidFill>
                <a:srgbClr val="000000"/>
              </a:solidFill>
              <a:latin typeface="Arial"/>
              <a:ea typeface="Arial"/>
              <a:cs typeface="Arial"/>
              <a:sym typeface="Arial"/>
            </a:endParaRPr>
          </a:p>
        </p:txBody>
      </p:sp>
      <p:sp>
        <p:nvSpPr>
          <p:cNvPr id="228" name="Google Shape;228;p7"/>
          <p:cNvSpPr/>
          <p:nvPr/>
        </p:nvSpPr>
        <p:spPr>
          <a:xfrm>
            <a:off x="5301244" y="49772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C000"/>
                </a:solidFill>
                <a:latin typeface="Arial"/>
                <a:ea typeface="Arial"/>
                <a:cs typeface="Arial"/>
                <a:sym typeface="Arial"/>
              </a:rPr>
              <a:t>Schiff: 2,8 t CO2-Äq (17 g/t*km)</a:t>
            </a:r>
            <a:endParaRPr sz="1400" b="0" i="0" u="none" strike="noStrike" cap="none">
              <a:solidFill>
                <a:srgbClr val="FFC000"/>
              </a:solidFill>
              <a:latin typeface="Arial"/>
              <a:ea typeface="Arial"/>
              <a:cs typeface="Arial"/>
              <a:sym typeface="Arial"/>
            </a:endParaRPr>
          </a:p>
        </p:txBody>
      </p:sp>
      <p:sp>
        <p:nvSpPr>
          <p:cNvPr id="229" name="Google Shape;229;p7"/>
          <p:cNvSpPr/>
          <p:nvPr/>
        </p:nvSpPr>
        <p:spPr>
          <a:xfrm>
            <a:off x="8142700" y="49772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C000"/>
                </a:solidFill>
                <a:latin typeface="Arial"/>
                <a:ea typeface="Arial"/>
                <a:cs typeface="Arial"/>
                <a:sym typeface="Arial"/>
              </a:rPr>
              <a:t>LKW: 3,5 t CO2-Äq </a:t>
            </a:r>
            <a:br>
              <a:rPr lang="de-DE" sz="2000" b="1" i="0" u="none" strike="noStrike" cap="none">
                <a:solidFill>
                  <a:srgbClr val="FFC000"/>
                </a:solidFill>
                <a:latin typeface="Arial"/>
                <a:ea typeface="Arial"/>
                <a:cs typeface="Arial"/>
                <a:sym typeface="Arial"/>
              </a:rPr>
            </a:br>
            <a:r>
              <a:rPr lang="de-DE" sz="2000" b="1" i="0" u="none" strike="noStrike" cap="none">
                <a:solidFill>
                  <a:srgbClr val="FFC000"/>
                </a:solidFill>
                <a:latin typeface="Arial"/>
                <a:ea typeface="Arial"/>
                <a:cs typeface="Arial"/>
                <a:sym typeface="Arial"/>
              </a:rPr>
              <a:t>(68 g/t*km)</a:t>
            </a:r>
            <a:endParaRPr sz="1400" b="0" i="0" u="none" strike="noStrike" cap="none">
              <a:solidFill>
                <a:srgbClr val="FFC000"/>
              </a:solidFill>
              <a:latin typeface="Arial"/>
              <a:ea typeface="Arial"/>
              <a:cs typeface="Arial"/>
              <a:sym typeface="Arial"/>
            </a:endParaRPr>
          </a:p>
        </p:txBody>
      </p:sp>
      <p:sp>
        <p:nvSpPr>
          <p:cNvPr id="230" name="Google Shape;230;p7"/>
          <p:cNvSpPr/>
          <p:nvPr/>
        </p:nvSpPr>
        <p:spPr>
          <a:xfrm>
            <a:off x="4926577" y="1629613"/>
            <a:ext cx="348916" cy="342393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1" name="Google Shape;231;p7"/>
          <p:cNvSpPr/>
          <p:nvPr/>
        </p:nvSpPr>
        <p:spPr>
          <a:xfrm>
            <a:off x="7719912" y="1663024"/>
            <a:ext cx="348916" cy="348250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7"/>
          <p:cNvSpPr/>
          <p:nvPr/>
        </p:nvSpPr>
        <p:spPr>
          <a:xfrm>
            <a:off x="7359048" y="5301982"/>
            <a:ext cx="1184976" cy="735804"/>
          </a:xfrm>
          <a:prstGeom prst="cloud">
            <a:avLst/>
          </a:prstGeom>
          <a:solidFill>
            <a:srgbClr val="A5A5A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3" name="Google Shape;233;p7"/>
          <p:cNvSpPr/>
          <p:nvPr/>
        </p:nvSpPr>
        <p:spPr>
          <a:xfrm>
            <a:off x="119600" y="1737575"/>
            <a:ext cx="2761500" cy="4043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Berechnen Sie die Emissionen des Transports per LKW eines Produktes, welches Sie aus einem anderen EU-Land oder Asien beziehen. Vergleichen Sie dies, mit Ihren Lieferprozessen zu Ihren Kunden.</a:t>
            </a:r>
            <a:endParaRPr sz="1200" b="0" i="0" u="none" strike="noStrike" cap="none">
              <a:solidFill>
                <a:srgbClr val="C00000"/>
              </a:solidFill>
              <a:latin typeface="Arial"/>
              <a:ea typeface="Arial"/>
              <a:cs typeface="Arial"/>
              <a:sym typeface="Arial"/>
            </a:endParaRPr>
          </a:p>
        </p:txBody>
      </p:sp>
      <p:sp>
        <p:nvSpPr>
          <p:cNvPr id="234" name="Google Shape;234;p7"/>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
        <p:nvSpPr>
          <p:cNvPr id="235" name="Google Shape;235;p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Biologielaborant/Biologielaborantin</a:t>
            </a:r>
            <a:endParaRPr/>
          </a:p>
          <a:p>
            <a:pPr marL="35999" lvl="0" indent="-35999" algn="l" rtl="0">
              <a:lnSpc>
                <a:spcPct val="110000"/>
              </a:lnSpc>
              <a:spcBef>
                <a:spcPts val="0"/>
              </a:spcBef>
              <a:spcAft>
                <a:spcPts val="0"/>
              </a:spcAft>
              <a:buSzPts val="1200"/>
              <a:buNone/>
            </a:pPr>
            <a:r>
              <a:rPr lang="de-DE"/>
              <a:t>Chemielaborant/Chemielaborantin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28584da1b7_0_2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42" name="Google Shape;242;g228584da1b7_0_2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Kreislaufwirtschaft:</a:t>
            </a:r>
            <a:br>
              <a:rPr lang="de-DE"/>
            </a:br>
            <a:r>
              <a:rPr lang="de-DE"/>
              <a:t>Welche Handlungsfelder gibt es?</a:t>
            </a:r>
            <a:endParaRPr/>
          </a:p>
        </p:txBody>
      </p:sp>
      <p:sp>
        <p:nvSpPr>
          <p:cNvPr id="243" name="Google Shape;243;g228584da1b7_0_23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chemeClr val="dk1"/>
              </a:buClr>
              <a:buSzPts val="1200"/>
              <a:buFont typeface="Arial"/>
              <a:buNone/>
            </a:pPr>
            <a:r>
              <a:rPr lang="de-DE"/>
              <a:t>Biologielaborant/Biologielaborantin</a:t>
            </a:r>
            <a:endParaRPr/>
          </a:p>
          <a:p>
            <a:pPr marL="35999" lvl="0" indent="-35999" algn="l" rtl="0">
              <a:lnSpc>
                <a:spcPct val="110000"/>
              </a:lnSpc>
              <a:spcBef>
                <a:spcPts val="0"/>
              </a:spcBef>
              <a:spcAft>
                <a:spcPts val="0"/>
              </a:spcAft>
              <a:buClr>
                <a:schemeClr val="dk1"/>
              </a:buClr>
              <a:buSzPts val="1200"/>
              <a:buNone/>
            </a:pPr>
            <a:r>
              <a:rPr lang="de-DE"/>
              <a:t>Chemielaborant/Chemielaborantin</a:t>
            </a:r>
            <a:endParaRPr/>
          </a:p>
        </p:txBody>
      </p:sp>
      <p:sp>
        <p:nvSpPr>
          <p:cNvPr id="244" name="Google Shape;244;g228584da1b7_0_23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BMWK 2022</a:t>
            </a:r>
            <a:endParaRPr/>
          </a:p>
        </p:txBody>
      </p:sp>
      <p:pic>
        <p:nvPicPr>
          <p:cNvPr id="245" name="Google Shape;245;g228584da1b7_0_230"/>
          <p:cNvPicPr preferRelativeResize="0"/>
          <p:nvPr/>
        </p:nvPicPr>
        <p:blipFill rotWithShape="1">
          <a:blip r:embed="rId3">
            <a:alphaModFix/>
          </a:blip>
          <a:srcRect/>
          <a:stretch/>
        </p:blipFill>
        <p:spPr>
          <a:xfrm>
            <a:off x="309751" y="1410369"/>
            <a:ext cx="5312570" cy="4689696"/>
          </a:xfrm>
          <a:prstGeom prst="rect">
            <a:avLst/>
          </a:prstGeom>
          <a:noFill/>
          <a:ln>
            <a:noFill/>
          </a:ln>
        </p:spPr>
      </p:pic>
      <p:sp>
        <p:nvSpPr>
          <p:cNvPr id="246" name="Google Shape;246;g228584da1b7_0_230"/>
          <p:cNvSpPr/>
          <p:nvPr/>
        </p:nvSpPr>
        <p:spPr>
          <a:xfrm>
            <a:off x="6617988" y="2266648"/>
            <a:ext cx="4797712" cy="29411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3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In welchem Handlungsfeld kann Ihr Betrieb einen Beitrag zur Kreislaufwirtschaft leisten?</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600"/>
              </a:spcBef>
              <a:spcAft>
                <a:spcPts val="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Wie kann Ihr Betrieb dazu beitragen die Mengen an Restabfall zu reduzieren? </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600"/>
              </a:spcBef>
              <a:spcAft>
                <a:spcPts val="300"/>
              </a:spcAft>
              <a:buClr>
                <a:srgbClr val="941651"/>
              </a:buClr>
              <a:buSzPts val="1800"/>
              <a:buFont typeface="Arial"/>
              <a:buChar char="•"/>
            </a:pPr>
            <a:r>
              <a:rPr lang="de-DE" sz="1800" b="0" i="0" u="none" strike="noStrike" cap="none">
                <a:solidFill>
                  <a:srgbClr val="C00000"/>
                </a:solidFill>
                <a:latin typeface="Arial"/>
                <a:ea typeface="Arial"/>
                <a:cs typeface="Arial"/>
                <a:sym typeface="Arial"/>
              </a:rPr>
              <a:t>Können Sie betriebliche Interessen nennen, die der Umsetzung einer Kreislaufwirtschaft entgegenstehen?</a:t>
            </a:r>
            <a:endParaRPr sz="1800" b="0" i="0" u="none" strike="noStrike" cap="none">
              <a:solidFill>
                <a:srgbClr val="C00000"/>
              </a:solidFill>
              <a:latin typeface="Arial"/>
              <a:ea typeface="Arial"/>
              <a:cs typeface="Arial"/>
              <a:sym typeface="Arial"/>
            </a:endParaRPr>
          </a:p>
        </p:txBody>
      </p:sp>
      <p:sp>
        <p:nvSpPr>
          <p:cNvPr id="247" name="Google Shape;247;g228584da1b7_0_23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4855</Words>
  <Application>Microsoft Macintosh PowerPoint</Application>
  <PresentationFormat>Breitbild</PresentationFormat>
  <Paragraphs>392</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Trebuchet MS</vt:lpstr>
      <vt:lpstr>Verdana</vt:lpstr>
      <vt:lpstr>Office</vt:lpstr>
      <vt:lpstr>Biologielaborant/Biologielaborantin und  Chemielaborant/Chemielaborantin</vt:lpstr>
      <vt:lpstr>Nachhaltigkeit und Klimawandel: Woher kommen die Emissionen im Alltag?</vt:lpstr>
      <vt:lpstr>Nachhaltigkeit und Klimawandel: Stromverbrauch im Labor</vt:lpstr>
      <vt:lpstr>Nachhaltigkeit im Labor: Lösungsmittel-Ersatz-Stratgien</vt:lpstr>
      <vt:lpstr>Nachhaltigkeit im Labor: Umgang mit Chemikalien </vt:lpstr>
      <vt:lpstr>Nachhaltigkeit im Labor: Nachhaltige Beschaffung</vt:lpstr>
      <vt:lpstr>Nachhaltigkeit und Konsum: Effizienz, Suffizienz und Konsistenz</vt:lpstr>
      <vt:lpstr>Nachhaltigkeit und Wertschöpfungsketten: Sind (nur) Langstreckentransporte ein Problem?</vt:lpstr>
      <vt:lpstr>Nachhaltigkeit und Kreislaufwirtschaft: Welche Handlungsfelder gibt es?</vt:lpstr>
      <vt:lpstr>Nachhaltigkeit und Kreislaufwirtschaft: Von der linearen zu einer zirkulären Wirtschaft</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Biologielaborant/Biologielaborantin und  Chemielaborant/Chemielaborantin</dc:title>
  <dc:creator>Microsoft Office User</dc:creator>
  <cp:lastModifiedBy>Michael Scharp</cp:lastModifiedBy>
  <cp:revision>3</cp:revision>
  <cp:lastPrinted>2023-09-26T03:10:07Z</cp:lastPrinted>
  <dcterms:created xsi:type="dcterms:W3CDTF">2021-10-18T14:46:33Z</dcterms:created>
  <dcterms:modified xsi:type="dcterms:W3CDTF">2023-09-26T03:10:13Z</dcterms:modified>
</cp:coreProperties>
</file>