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94" r:id="rId3"/>
    <p:sldId id="3873" r:id="rId4"/>
    <p:sldId id="4057" r:id="rId5"/>
    <p:sldId id="512" r:id="rId6"/>
    <p:sldId id="298" r:id="rId7"/>
    <p:sldId id="513" r:id="rId8"/>
    <p:sldId id="290" r:id="rId9"/>
    <p:sldId id="329" r:id="rId10"/>
    <p:sldId id="4058" r:id="rId11"/>
    <p:sldId id="4060" r:id="rId12"/>
    <p:sldId id="284" r:id="rId13"/>
    <p:sldId id="272" r:id="rId14"/>
    <p:sldId id="4061" r:id="rId15"/>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MQSEYxgFp64jlYnatwb4G3yOw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ECB20-53AE-4D97-8629-BF67E1CBDAF0}" v="5" dt="2023-09-19T17:13:10.358"/>
  </p1510:revLst>
</p1510:revInfo>
</file>

<file path=ppt/tableStyles.xml><?xml version="1.0" encoding="utf-8"?>
<a:tblStyleLst xmlns:a="http://schemas.openxmlformats.org/drawingml/2006/main" def="{CFCB1173-079B-4376-AB83-8E63F31EAB7C}">
  <a:tblStyle styleId="{CFCB1173-079B-4376-AB83-8E63F31EAB7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7" autoAdjust="0"/>
    <p:restoredTop sz="60703" autoAdjust="0"/>
  </p:normalViewPr>
  <p:slideViewPr>
    <p:cSldViewPr snapToGrid="0">
      <p:cViewPr varScale="1">
        <p:scale>
          <a:sx n="130" d="100"/>
          <a:sy n="130" d="100"/>
        </p:scale>
        <p:origin x="1224" y="184"/>
      </p:cViewPr>
      <p:guideLst>
        <p:guide orient="horz" pos="2183"/>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80" d="100"/>
          <a:sy n="180" d="100"/>
        </p:scale>
        <p:origin x="3664" y="2136"/>
      </p:cViewPr>
      <p:guideLst/>
    </p:cSldViewPr>
  </p:notesViewPr>
  <p:gridSpacing cx="72008" cy="72008"/>
</p:viewPr>
</file>

<file path=ppt/_rels/presentation.xml.rels><?xml version="1.0" encoding="UTF-8" standalone="yes"?>
<Relationships xmlns="http://schemas.openxmlformats.org/package/2006/relationships"><Relationship Id="rId24" Type="http://customschemas.google.com/relationships/presentationmetadata" Target="metadata"/><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29" Type="http://schemas.microsoft.com/office/2016/11/relationships/changesInfo" Target="changesInfos/changesInfo1.xml"/><Relationship Id="rId3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y Tackenberg" userId="a5ed9e97-d76f-48d2-9aa8-5e679f3fc1d9" providerId="ADAL" clId="{BF8ECB20-53AE-4D97-8629-BF67E1CBDAF0}"/>
    <pc:docChg chg="undo custSel addSld modSld">
      <pc:chgData name="Henry Tackenberg" userId="a5ed9e97-d76f-48d2-9aa8-5e679f3fc1d9" providerId="ADAL" clId="{BF8ECB20-53AE-4D97-8629-BF67E1CBDAF0}" dt="2023-09-19T17:34:20.831" v="446" actId="20577"/>
      <pc:docMkLst>
        <pc:docMk/>
      </pc:docMkLst>
      <pc:sldChg chg="modSp mod modNotesTx">
        <pc:chgData name="Henry Tackenberg" userId="a5ed9e97-d76f-48d2-9aa8-5e679f3fc1d9" providerId="ADAL" clId="{BF8ECB20-53AE-4D97-8629-BF67E1CBDAF0}" dt="2023-09-19T17:28:23.294" v="289" actId="2"/>
        <pc:sldMkLst>
          <pc:docMk/>
          <pc:sldMk cId="4234266667" sldId="272"/>
        </pc:sldMkLst>
        <pc:spChg chg="mod">
          <ac:chgData name="Henry Tackenberg" userId="a5ed9e97-d76f-48d2-9aa8-5e679f3fc1d9" providerId="ADAL" clId="{BF8ECB20-53AE-4D97-8629-BF67E1CBDAF0}" dt="2023-09-19T17:28:20.999" v="286" actId="2"/>
          <ac:spMkLst>
            <pc:docMk/>
            <pc:sldMk cId="4234266667" sldId="272"/>
            <ac:spMk id="417" creationId="{00000000-0000-0000-0000-000000000000}"/>
          </ac:spMkLst>
        </pc:spChg>
        <pc:spChg chg="mod">
          <ac:chgData name="Henry Tackenberg" userId="a5ed9e97-d76f-48d2-9aa8-5e679f3fc1d9" providerId="ADAL" clId="{BF8ECB20-53AE-4D97-8629-BF67E1CBDAF0}" dt="2023-09-19T17:28:21.647" v="287" actId="2"/>
          <ac:spMkLst>
            <pc:docMk/>
            <pc:sldMk cId="4234266667" sldId="272"/>
            <ac:spMk id="424" creationId="{00000000-0000-0000-0000-000000000000}"/>
          </ac:spMkLst>
        </pc:spChg>
      </pc:sldChg>
      <pc:sldChg chg="modNotesTx">
        <pc:chgData name="Henry Tackenberg" userId="a5ed9e97-d76f-48d2-9aa8-5e679f3fc1d9" providerId="ADAL" clId="{BF8ECB20-53AE-4D97-8629-BF67E1CBDAF0}" dt="2023-09-19T17:28:27.062" v="295" actId="2"/>
        <pc:sldMkLst>
          <pc:docMk/>
          <pc:sldMk cId="3379415268" sldId="4058"/>
        </pc:sldMkLst>
      </pc:sldChg>
      <pc:sldChg chg="modSp mod modNotesTx">
        <pc:chgData name="Henry Tackenberg" userId="a5ed9e97-d76f-48d2-9aa8-5e679f3fc1d9" providerId="ADAL" clId="{BF8ECB20-53AE-4D97-8629-BF67E1CBDAF0}" dt="2023-09-19T17:28:26.726" v="294" actId="2"/>
        <pc:sldMkLst>
          <pc:docMk/>
          <pc:sldMk cId="1817123539" sldId="4059"/>
        </pc:sldMkLst>
        <pc:spChg chg="mod">
          <ac:chgData name="Henry Tackenberg" userId="a5ed9e97-d76f-48d2-9aa8-5e679f3fc1d9" providerId="ADAL" clId="{BF8ECB20-53AE-4D97-8629-BF67E1CBDAF0}" dt="2023-09-19T17:28:24.839" v="290" actId="2"/>
          <ac:spMkLst>
            <pc:docMk/>
            <pc:sldMk cId="1817123539" sldId="4059"/>
            <ac:spMk id="417" creationId="{00000000-0000-0000-0000-000000000000}"/>
          </ac:spMkLst>
        </pc:spChg>
        <pc:spChg chg="mod">
          <ac:chgData name="Henry Tackenberg" userId="a5ed9e97-d76f-48d2-9aa8-5e679f3fc1d9" providerId="ADAL" clId="{BF8ECB20-53AE-4D97-8629-BF67E1CBDAF0}" dt="2023-09-19T17:28:25.327" v="291" actId="2"/>
          <ac:spMkLst>
            <pc:docMk/>
            <pc:sldMk cId="1817123539" sldId="4059"/>
            <ac:spMk id="418" creationId="{00000000-0000-0000-0000-000000000000}"/>
          </ac:spMkLst>
        </pc:spChg>
        <pc:spChg chg="mod">
          <ac:chgData name="Henry Tackenberg" userId="a5ed9e97-d76f-48d2-9aa8-5e679f3fc1d9" providerId="ADAL" clId="{BF8ECB20-53AE-4D97-8629-BF67E1CBDAF0}" dt="2023-09-19T17:28:25.823" v="292" actId="2"/>
          <ac:spMkLst>
            <pc:docMk/>
            <pc:sldMk cId="1817123539" sldId="4059"/>
            <ac:spMk id="424" creationId="{00000000-0000-0000-0000-000000000000}"/>
          </ac:spMkLst>
        </pc:spChg>
      </pc:sldChg>
      <pc:sldChg chg="addSp delSp modSp add mod modNotesTx">
        <pc:chgData name="Henry Tackenberg" userId="a5ed9e97-d76f-48d2-9aa8-5e679f3fc1d9" providerId="ADAL" clId="{BF8ECB20-53AE-4D97-8629-BF67E1CBDAF0}" dt="2023-09-19T17:34:20.831" v="446" actId="20577"/>
        <pc:sldMkLst>
          <pc:docMk/>
          <pc:sldMk cId="617863287" sldId="4060"/>
        </pc:sldMkLst>
        <pc:spChg chg="mod">
          <ac:chgData name="Henry Tackenberg" userId="a5ed9e97-d76f-48d2-9aa8-5e679f3fc1d9" providerId="ADAL" clId="{BF8ECB20-53AE-4D97-8629-BF67E1CBDAF0}" dt="2023-09-19T17:34:20.831" v="446" actId="20577"/>
          <ac:spMkLst>
            <pc:docMk/>
            <pc:sldMk cId="617863287" sldId="4060"/>
            <ac:spMk id="5" creationId="{A36F57A9-9BF2-C91A-8007-0126B3445602}"/>
          </ac:spMkLst>
        </pc:spChg>
        <pc:spChg chg="mod">
          <ac:chgData name="Henry Tackenberg" userId="a5ed9e97-d76f-48d2-9aa8-5e679f3fc1d9" providerId="ADAL" clId="{BF8ECB20-53AE-4D97-8629-BF67E1CBDAF0}" dt="2023-09-19T17:19:01.271" v="100" actId="2711"/>
          <ac:spMkLst>
            <pc:docMk/>
            <pc:sldMk cId="617863287" sldId="4060"/>
            <ac:spMk id="7" creationId="{F6DF2E5E-F72D-4A46-BAA8-B4AC5BF2CA0A}"/>
          </ac:spMkLst>
        </pc:spChg>
        <pc:picChg chg="del">
          <ac:chgData name="Henry Tackenberg" userId="a5ed9e97-d76f-48d2-9aa8-5e679f3fc1d9" providerId="ADAL" clId="{BF8ECB20-53AE-4D97-8629-BF67E1CBDAF0}" dt="2023-09-19T17:12:52.376" v="85" actId="478"/>
          <ac:picMkLst>
            <pc:docMk/>
            <pc:sldMk cId="617863287" sldId="4060"/>
            <ac:picMk id="8" creationId="{82CD5AA8-6193-FF7F-EC5D-FE704595FEE6}"/>
          </ac:picMkLst>
        </pc:picChg>
        <pc:picChg chg="add mod">
          <ac:chgData name="Henry Tackenberg" userId="a5ed9e97-d76f-48d2-9aa8-5e679f3fc1d9" providerId="ADAL" clId="{BF8ECB20-53AE-4D97-8629-BF67E1CBDAF0}" dt="2023-09-19T17:13:10.357" v="90" actId="1076"/>
          <ac:picMkLst>
            <pc:docMk/>
            <pc:sldMk cId="617863287" sldId="4060"/>
            <ac:picMk id="1026" creationId="{F987B62D-7545-60C5-028C-ED0684C983EE}"/>
          </ac:picMkLst>
        </pc:picChg>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sz="1600" b="1" dirty="0">
                <a:latin typeface="Calibri" panose="020F0502020204030204" pitchFamily="34" charset="0"/>
                <a:cs typeface="Calibri" panose="020F0502020204030204" pitchFamily="34" charset="0"/>
              </a:rPr>
              <a:t>Energieverbauch in der Industrie nach Energieträgern 2022</a:t>
            </a:r>
          </a:p>
          <a:p>
            <a:pPr>
              <a:defRPr sz="1600" b="1">
                <a:latin typeface="Calibri" panose="020F0502020204030204" pitchFamily="34" charset="0"/>
                <a:cs typeface="Calibri" panose="020F0502020204030204" pitchFamily="34" charset="0"/>
              </a:defRPr>
            </a:pPr>
            <a:endParaRPr lang="de-DE" sz="1600" b="1" dirty="0">
              <a:latin typeface="Calibri" panose="020F0502020204030204" pitchFamily="34" charset="0"/>
              <a:cs typeface="Calibri" panose="020F0502020204030204" pitchFamily="34" charset="0"/>
            </a:endParaRPr>
          </a:p>
        </c:rich>
      </c:tx>
      <c:layout>
        <c:manualLayout>
          <c:xMode val="edge"/>
          <c:yMode val="edge"/>
          <c:x val="0.128470110008812"/>
          <c:y val="0.0293637846655791"/>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title>
    <c:autoTitleDeleted val="0"/>
    <c:plotArea>
      <c:layout/>
      <c:pieChart>
        <c:varyColors val="1"/>
        <c:ser>
          <c:idx val="0"/>
          <c:order val="0"/>
          <c:dPt>
            <c:idx val="0"/>
            <c:bubble3D val="0"/>
            <c:spPr>
              <a:solidFill>
                <a:schemeClr val="tx1"/>
              </a:solidFill>
              <a:ln w="19050">
                <a:solidFill>
                  <a:schemeClr val="lt1"/>
                </a:solidFill>
              </a:ln>
              <a:effectLst/>
            </c:spPr>
            <c:extLst xmlns:c16r2="http://schemas.microsoft.com/office/drawing/2015/06/chart">
              <c:ext xmlns:c16="http://schemas.microsoft.com/office/drawing/2014/chart" uri="{C3380CC4-5D6E-409C-BE32-E72D297353CC}">
                <c16:uniqueId val="{00000001-0138-2C4E-BB3D-6DEEEAB30548}"/>
              </c:ext>
            </c:extLst>
          </c:dPt>
          <c:dPt>
            <c:idx val="1"/>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3-0138-2C4E-BB3D-6DEEEAB30548}"/>
              </c:ext>
            </c:extLst>
          </c:dPt>
          <c:dPt>
            <c:idx val="2"/>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5-0138-2C4E-BB3D-6DEEEAB30548}"/>
              </c:ext>
            </c:extLst>
          </c:dPt>
          <c:dPt>
            <c:idx val="3"/>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7-0138-2C4E-BB3D-6DEEEAB30548}"/>
              </c:ext>
            </c:extLst>
          </c:dPt>
          <c:dPt>
            <c:idx val="4"/>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9-0138-2C4E-BB3D-6DEEEAB30548}"/>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0138-2C4E-BB3D-6DEEEAB30548}"/>
              </c:ext>
            </c:extLst>
          </c:dPt>
          <c:dPt>
            <c:idx val="6"/>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D-0138-2C4E-BB3D-6DEEEAB3054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Tabelle1!$B$12:$B$18</c:f>
              <c:strCache>
                <c:ptCount val="7"/>
                <c:pt idx="0">
                  <c:v>Stein-, Braunkohle</c:v>
                </c:pt>
                <c:pt idx="1">
                  <c:v>Mineralölprodukte</c:v>
                </c:pt>
                <c:pt idx="2">
                  <c:v>Gase</c:v>
                </c:pt>
                <c:pt idx="3">
                  <c:v>Strom (inkl. erneuerbarer Energien)</c:v>
                </c:pt>
                <c:pt idx="4">
                  <c:v>Fernwärme</c:v>
                </c:pt>
                <c:pt idx="5">
                  <c:v>Erneuerbare Wärme</c:v>
                </c:pt>
                <c:pt idx="6">
                  <c:v>Sonstige Energieträger</c:v>
                </c:pt>
              </c:strCache>
            </c:strRef>
          </c:cat>
          <c:val>
            <c:numRef>
              <c:f>Tabelle1!$C$12:$C$18</c:f>
              <c:numCache>
                <c:formatCode>0.00%</c:formatCode>
                <c:ptCount val="7"/>
                <c:pt idx="0">
                  <c:v>0.164</c:v>
                </c:pt>
                <c:pt idx="1">
                  <c:v>0.036</c:v>
                </c:pt>
                <c:pt idx="2">
                  <c:v>0.357</c:v>
                </c:pt>
                <c:pt idx="3">
                  <c:v>0.304</c:v>
                </c:pt>
                <c:pt idx="4">
                  <c:v>0.069</c:v>
                </c:pt>
                <c:pt idx="5">
                  <c:v>0.048</c:v>
                </c:pt>
                <c:pt idx="6">
                  <c:v>0.022</c:v>
                </c:pt>
              </c:numCache>
            </c:numRef>
          </c:val>
          <c:extLst xmlns:c16r2="http://schemas.microsoft.com/office/drawing/2015/06/chart">
            <c:ext xmlns:c16="http://schemas.microsoft.com/office/drawing/2014/chart" uri="{C3380CC4-5D6E-409C-BE32-E72D297353CC}">
              <c16:uniqueId val="{0000000E-0138-2C4E-BB3D-6DEEEAB30548}"/>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legend>
    <c:plotVisOnly val="1"/>
    <c:dispBlanksAs val="gap"/>
    <c:showDLblsOverMax val="0"/>
  </c:chart>
  <c:spPr>
    <a:solidFill>
      <a:schemeClr val="bg1">
        <a:lumMod val="85000"/>
      </a:schemeClr>
    </a:soli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https://doi.org/10.1021/acs.est.1c04158"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daten/energie/energieverbrauch-nach-energietraegern-sektoren#allgemeine-entwicklung-und-einflussfaktoren" TargetMode="External"/><Relationship Id="rId4" Type="http://schemas.openxmlformats.org/officeDocument/2006/relationships/hyperlink" Target="https://www.bundesregierung.de/breg-de/themen/entlastung-fuer-deutschland/entlastung-energieabgaben-2125006" TargetMode="External"/><Relationship Id="rId5" Type="http://schemas.openxmlformats.org/officeDocument/2006/relationships/hyperlink" Target="https://www.umweltbundesamt.de/sites/default/files/medien/1410/publikationen/2022-05-04_climate-change_19-2022_co2-preissensitivitaet-behg_0.pdf"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creativecommons.org/licenses/by/4.0/deed.de"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612775" y="24447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417513" y="3592512"/>
            <a:ext cx="5949950" cy="6387915"/>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dirty="0"/>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12775" y="244475"/>
            <a:ext cx="5951538" cy="3348038"/>
          </a:xfrm>
        </p:spPr>
      </p:sp>
      <p:sp>
        <p:nvSpPr>
          <p:cNvPr id="3" name="Notizenplatzhalter 2"/>
          <p:cNvSpPr>
            <a:spLocks noGrp="1"/>
          </p:cNvSpPr>
          <p:nvPr>
            <p:ph type="body" idx="1"/>
          </p:nvPr>
        </p:nvSpPr>
        <p:spPr>
          <a:xfrm>
            <a:off x="612775" y="3592513"/>
            <a:ext cx="5951538" cy="5939554"/>
          </a:xfrm>
        </p:spPr>
        <p:txBody>
          <a:bodyPr/>
          <a:lstStyle/>
          <a:p>
            <a:pPr marL="6350" indent="0"/>
            <a:r>
              <a:rPr lang="de-DE" b="1" dirty="0">
                <a:latin typeface="+mn-lt"/>
              </a:rPr>
              <a:t>Beschreibung</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b="0" i="0" dirty="0">
                <a:solidFill>
                  <a:srgbClr val="DEE9F2"/>
                </a:solidFill>
                <a:effectLst/>
                <a:latin typeface="Thesis"/>
              </a:rPr>
              <a:t>Als Seltene Erden werden insgesamt 17 metallische Grundstoffe bezeichnet, darunter Scandium, Yttrium und Lanthan. Die Elemente haben außergewöhnliche Eigenschaften und gelten etwa für Metalllegierungen und Spezialgläser als unentbehrlich. In vielen Schlüsseltechnologien spielen sie eine wichtige Rolle. Die Bandbreite ihrer Verwendung reicht von Batterien über Mobiltelefone, Laser bis hin zu Flachbildschirmen. Auch für die Herstellung von Elektro- und sogar Hybrid-Fahrzeugen sind die Rohstoffe kaum zu ersetzen.</a:t>
            </a:r>
            <a:r>
              <a:rPr lang="de-DE" dirty="0"/>
              <a:t/>
            </a:r>
            <a:br>
              <a:rPr lang="de-DE" dirty="0"/>
            </a:br>
            <a:r>
              <a:rPr lang="de-DE" dirty="0"/>
              <a:t/>
            </a:r>
            <a:br>
              <a:rPr lang="de-DE" dirty="0"/>
            </a:br>
            <a:r>
              <a:rPr lang="de-DE" b="0" i="0" dirty="0">
                <a:solidFill>
                  <a:srgbClr val="DEE9F2"/>
                </a:solidFill>
                <a:effectLst/>
                <a:latin typeface="Thesis"/>
              </a:rPr>
              <a:t>Die Grundstoffe selbst sind nicht selten, einige kommen sogar häufig vor. </a:t>
            </a:r>
            <a:r>
              <a:rPr lang="de-DE" b="0" i="0" dirty="0">
                <a:solidFill>
                  <a:srgbClr val="111111"/>
                </a:solidFill>
                <a:effectLst/>
                <a:latin typeface="FAZGoldSans-Regular"/>
              </a:rPr>
              <a:t>Der Abbau der Metalle ist jedoch schwierig und oft umweltschädlich, weil Seltene Erden in der Regel in Verbindungen in Erzschichten enthalten sind. Für die Gewinnung sind chemische Prozesse häufig unter Anwendung von Säuren nötig. Z</a:t>
            </a:r>
            <a:r>
              <a:rPr lang="de-DE" b="0" i="0" dirty="0">
                <a:solidFill>
                  <a:srgbClr val="DEE9F2"/>
                </a:solidFill>
                <a:effectLst/>
                <a:latin typeface="Thesis"/>
              </a:rPr>
              <a:t>u einem Großteil liegen die bekannten Vorkommen in China und werden auch fast ausschließlich dort abgebaut. Da China die Rohstoffe lange vergleichsweise günstig anbot, lohnte sich die eigene Förderung für viele Industriestaaten nicht. Einige Minen wurden sogar wieder geschlossen.</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endParaRPr lang="de-DE" b="0" i="0" dirty="0">
              <a:solidFill>
                <a:srgbClr val="000000"/>
              </a:solidFill>
              <a:effectLst/>
              <a:latin typeface="+mn-lt"/>
            </a:endParaRPr>
          </a:p>
          <a:p>
            <a:pPr marL="6350" indent="0"/>
            <a:r>
              <a:rPr lang="de-DE" b="1" dirty="0">
                <a:latin typeface="+mn-lt"/>
              </a:rPr>
              <a:t>Aufgabe</a:t>
            </a:r>
          </a:p>
          <a:p>
            <a:pPr marL="6350" indent="0"/>
            <a:r>
              <a:rPr lang="de-DE" b="0" dirty="0">
                <a:latin typeface="+mn-lt"/>
              </a:rPr>
              <a:t>Diskutieren Sie, welche Auswirkungen für ihr Unternehmen sich aus einem Export-Stop für seltene Erden seitens China ergeben könnten.</a:t>
            </a:r>
          </a:p>
          <a:p>
            <a:pPr marL="6350" indent="0"/>
            <a:endParaRPr lang="de-DE" b="1" dirty="0">
              <a:latin typeface="+mn-lt"/>
            </a:endParaRPr>
          </a:p>
          <a:p>
            <a:pPr marL="6350" indent="0"/>
            <a:r>
              <a:rPr lang="de-DE" b="1" dirty="0">
                <a:latin typeface="+mn-lt"/>
              </a:rPr>
              <a:t>Quelle</a:t>
            </a:r>
            <a:r>
              <a:rPr lang="de-DE" dirty="0">
                <a:latin typeface="+mn-lt"/>
              </a:rPr>
              <a:t>: </a:t>
            </a:r>
          </a:p>
          <a:p>
            <a:pPr marL="6350" indent="0"/>
            <a:r>
              <a:rPr lang="de-DE" dirty="0">
                <a:latin typeface="+mn-lt"/>
              </a:rPr>
              <a:t>Statista.com 2023: </a:t>
            </a:r>
            <a:r>
              <a:rPr lang="de-DE" b="0" i="0" dirty="0">
                <a:solidFill>
                  <a:srgbClr val="0F2741"/>
                </a:solidFill>
                <a:effectLst/>
                <a:latin typeface="Open Sans" panose="020B0606030504020204" pitchFamily="34" charset="0"/>
              </a:rPr>
              <a:t>Weltweite Produktionsmenge von Seltenen Erden im Zeitraum 2010 bis 2022 </a:t>
            </a:r>
            <a:r>
              <a:rPr lang="de-DE" dirty="0">
                <a:latin typeface="+mn-lt"/>
              </a:rPr>
              <a:t>Online: https://de.statista.com/statistik/daten/studie/1365374/umfrage/weltweite-produktion-von-seltenen-erden/</a:t>
            </a:r>
            <a:endParaRPr lang="de-DE"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10</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2037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12775" y="244475"/>
            <a:ext cx="5951538" cy="3348038"/>
          </a:xfrm>
        </p:spPr>
      </p:sp>
      <p:sp>
        <p:nvSpPr>
          <p:cNvPr id="3" name="Notizenplatzhalter 2"/>
          <p:cNvSpPr>
            <a:spLocks noGrp="1"/>
          </p:cNvSpPr>
          <p:nvPr>
            <p:ph type="body" idx="1"/>
          </p:nvPr>
        </p:nvSpPr>
        <p:spPr>
          <a:xfrm>
            <a:off x="612775" y="3592513"/>
            <a:ext cx="5951538" cy="5939554"/>
          </a:xfrm>
        </p:spPr>
        <p:txBody>
          <a:bodyPr/>
          <a:lstStyle/>
          <a:p>
            <a:pPr marL="6350" indent="0"/>
            <a:r>
              <a:rPr lang="de-DE" b="1" dirty="0">
                <a:latin typeface="+mn-lt"/>
              </a:rPr>
              <a:t>Beschreibung</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b="0" i="0" dirty="0">
                <a:solidFill>
                  <a:schemeClr val="tx1"/>
                </a:solidFill>
                <a:effectLst/>
                <a:latin typeface="+mn-lt"/>
              </a:rPr>
              <a:t>Der staatliche schwedische Bergbaukonzern LKBA hat im Januar 2023 die Entdeckung einer Seltenerdlagerstätte publik gemacht. Über eine Million Tonnen der Rohstoffe umfasst das Per Geijer genannte Vorkommen. </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b="0" i="0" dirty="0">
                <a:solidFill>
                  <a:srgbClr val="EBEBE1"/>
                </a:solidFill>
                <a:effectLst/>
                <a:latin typeface="+mn-lt"/>
              </a:rPr>
              <a:t>Derzeit werden in Europa keine Seltenerdelemente abgebaut, gleichzeitig wird erwartet, dass die Nachfrage durch die Elektrifizierung dramatisch ansteigt, was zu einer globalen Unterversorgung führen wird. Nach Einschätzung der Europäischen Kommission soll sich der Bedarf an Seltenen Erden unter anderem für Elektroautos und Windkraftanlagen bis 2030 mehr als verfünffachen. </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endParaRPr lang="de-DE" b="0" i="0" dirty="0">
              <a:solidFill>
                <a:srgbClr val="EBEBE1"/>
              </a:solidFill>
              <a:effectLst/>
              <a:latin typeface="+mn-lt"/>
            </a:endParaRP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b="1" dirty="0">
                <a:latin typeface="+mn-lt"/>
              </a:rPr>
              <a:t>Aufgabe</a:t>
            </a:r>
          </a:p>
          <a:p>
            <a:pPr marL="6350" indent="0"/>
            <a:r>
              <a:rPr lang="de-DE" b="0" dirty="0">
                <a:latin typeface="+mn-lt"/>
              </a:rPr>
              <a:t>Diskutieren Sie, welche weiteren Vorkommen mit entsprechenden Bodenschätzen außerhalb Chinas in Zukunft eine Rolle spielen werden (Grönland, Spanien, Norwegen) und warum sie bisher nicht gefördert werden.</a:t>
            </a:r>
          </a:p>
          <a:p>
            <a:pPr marL="6350" indent="0"/>
            <a:endParaRPr lang="de-DE" b="1" dirty="0">
              <a:latin typeface="+mn-lt"/>
            </a:endParaRPr>
          </a:p>
          <a:p>
            <a:pPr marL="6350" indent="0"/>
            <a:r>
              <a:rPr lang="de-DE" b="1" dirty="0">
                <a:latin typeface="+mn-lt"/>
              </a:rPr>
              <a:t>Quelle</a:t>
            </a:r>
            <a:r>
              <a:rPr lang="de-DE" dirty="0">
                <a:latin typeface="+mn-lt"/>
              </a:rPr>
              <a:t>: </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b="0" i="0" dirty="0">
                <a:solidFill>
                  <a:srgbClr val="555555"/>
                </a:solidFill>
                <a:effectLst/>
                <a:latin typeface="libre franklin" pitchFamily="2" charset="0"/>
              </a:rPr>
              <a:t>Institut für Seltene Erden und Metalle AG </a:t>
            </a:r>
            <a:r>
              <a:rPr lang="de-DE" dirty="0">
                <a:latin typeface="+mn-lt"/>
              </a:rPr>
              <a:t>2023: </a:t>
            </a:r>
            <a:r>
              <a:rPr lang="de-DE" b="0" i="0" dirty="0">
                <a:solidFill>
                  <a:srgbClr val="000000"/>
                </a:solidFill>
                <a:effectLst/>
                <a:latin typeface="libre franklin" pitchFamily="2" charset="0"/>
              </a:rPr>
              <a:t>Seltene Erden: China sitzt fest im Sattel, trotz Millioneninvestitionen des Pentagon</a:t>
            </a:r>
          </a:p>
          <a:p>
            <a:pPr marL="6350" indent="0"/>
            <a:r>
              <a:rPr lang="de-DE" b="0" i="0" dirty="0">
                <a:solidFill>
                  <a:srgbClr val="0F2741"/>
                </a:solidFill>
                <a:effectLst/>
                <a:latin typeface="Open Sans" panose="020B0606030504020204" pitchFamily="34" charset="0"/>
              </a:rPr>
              <a:t> </a:t>
            </a:r>
            <a:r>
              <a:rPr lang="de-DE" dirty="0">
                <a:latin typeface="+mn-lt"/>
              </a:rPr>
              <a:t>Online: https://institut-seltene-erden.de/seltene-erden-china-sitzt-fest-im-sattel-trotz-millioneninvestitionen-des-pentagon/</a:t>
            </a:r>
            <a:endParaRPr lang="de-DE"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11</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1119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12775" y="244475"/>
            <a:ext cx="5951538" cy="3348038"/>
          </a:xfrm>
        </p:spPr>
      </p:sp>
      <p:sp>
        <p:nvSpPr>
          <p:cNvPr id="3" name="Notizenplatzhalter 2"/>
          <p:cNvSpPr>
            <a:spLocks noGrp="1"/>
          </p:cNvSpPr>
          <p:nvPr>
            <p:ph type="body" idx="1"/>
          </p:nvPr>
        </p:nvSpPr>
        <p:spPr>
          <a:xfrm>
            <a:off x="612775" y="3592513"/>
            <a:ext cx="5951538" cy="5939554"/>
          </a:xfrm>
        </p:spPr>
        <p:txBody>
          <a:bodyPr/>
          <a:lstStyle/>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sz="1200" b="1" dirty="0">
                <a:solidFill>
                  <a:schemeClr val="tx1"/>
                </a:solidFill>
                <a:latin typeface="Calibri" panose="020F0502020204030204" pitchFamily="34" charset="0"/>
                <a:cs typeface="Calibri" panose="020F0502020204030204" pitchFamily="34" charset="0"/>
              </a:rPr>
              <a:t>Beschreibung</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sz="1200" b="0" dirty="0">
                <a:solidFill>
                  <a:schemeClr val="tx1"/>
                </a:solidFill>
                <a:latin typeface="Calibri" panose="020F0502020204030204" pitchFamily="34" charset="0"/>
                <a:cs typeface="Calibri" panose="020F0502020204030204" pitchFamily="34" charset="0"/>
              </a:rPr>
              <a:t>Zu modernen Produktionsmethoden gehören Sensoren und andere digitale Tools,</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sz="1200" b="0" dirty="0">
                <a:solidFill>
                  <a:schemeClr val="tx1"/>
                </a:solidFill>
                <a:latin typeface="Calibri" panose="020F0502020204030204" pitchFamily="34" charset="0"/>
                <a:cs typeface="Calibri" panose="020F0502020204030204" pitchFamily="34" charset="0"/>
              </a:rPr>
              <a:t>die Einwegartikel sind. Es bestehen Abhängigkeiten von den Rohstofflieferanten, teils in Ländern ohne Demokratie oder Sozialstandards. Auch und gerade weil wir die Vorteile der digitalisierten Wirtschaft hoch schätzen, gilt:</a:t>
            </a:r>
          </a:p>
          <a:p>
            <a:pPr marL="6350" indent="0"/>
            <a:r>
              <a:rPr lang="de-DE" dirty="0"/>
              <a:t>„Der Zugang zu Ressourcen ist von strategischer Bedeutung für das Ziel Europas, den Grünen Deal zu verwirklichen. Die neue Industriestrategie für Europa sieht vor, die offene strategische Autonomie Europas zu stärken, und es wird davor gewarnt,</a:t>
            </a:r>
          </a:p>
          <a:p>
            <a:pPr marL="6350" indent="0"/>
            <a:r>
              <a:rPr lang="de-DE" dirty="0"/>
              <a:t>dass der Übergang Europas zur Klimaneutralität die aktuelle Abhängigkeit von fossilen Brennstoffen auf Rohstoffe verlagern könnte, die zum Großteil aus dem Ausland stammen und um die sich der globale Wettbewerb zunehmend verschärft. Die</a:t>
            </a:r>
          </a:p>
          <a:p>
            <a:pPr marL="6350" indent="0"/>
            <a:r>
              <a:rPr lang="de-DE" dirty="0"/>
              <a:t>offene strategische Autonomie der EU in diesen Sektoren wird daher weiterhin in einem diversifizierten und von Marktverzerrungen unbeeinträchtigten Zugang zu den globalen Rohstoffmärkten verankert sein müssen. Gleichzeitig, und um externe</a:t>
            </a:r>
          </a:p>
          <a:p>
            <a:pPr marL="6350" indent="0"/>
            <a:r>
              <a:rPr lang="de-DE" dirty="0"/>
              <a:t>Abhängigkeiten und Umweltbelastungen zu verringern, muss das zugrunde liegende Problem des rasch steigenden weltweiten Ressourcenbedarfs angegangen werden, indem der Materialeinsatz verringert und Materialien wiederverwendet werden,</a:t>
            </a:r>
          </a:p>
          <a:p>
            <a:pPr marL="6350" indent="0"/>
            <a:r>
              <a:rPr lang="de-DE" dirty="0"/>
              <a:t>bevor sie recycelt werden.“</a:t>
            </a:r>
          </a:p>
          <a:p>
            <a:pPr marL="6350" indent="0"/>
            <a:endParaRPr lang="de-DE" dirty="0"/>
          </a:p>
          <a:p>
            <a:pPr marL="6350" indent="0"/>
            <a:r>
              <a:rPr lang="de-DE" b="1" dirty="0"/>
              <a:t>Aufgabe</a:t>
            </a:r>
          </a:p>
          <a:p>
            <a:pPr marL="6350" indent="0"/>
            <a:r>
              <a:rPr lang="de-DE" dirty="0"/>
              <a:t>Welche Rohstoffe, die Ihr Betrieb bezieht, sind als „kritisch“ einzustufen? Aus welchen Gründen sind sie „kritisch“? Sind Alternativen existent/entwickelbar?</a:t>
            </a:r>
          </a:p>
          <a:p>
            <a:pPr marL="6350" indent="0"/>
            <a:endParaRPr lang="de-DE" b="1" dirty="0"/>
          </a:p>
          <a:p>
            <a:pPr marL="6350" indent="0"/>
            <a:r>
              <a:rPr lang="de-DE" b="1" dirty="0"/>
              <a:t>Quelle: </a:t>
            </a:r>
            <a:r>
              <a:rPr lang="de-DE" dirty="0"/>
              <a:t>Europäische Kommission (2020): </a:t>
            </a:r>
            <a:r>
              <a:rPr lang="de-DE" dirty="0">
                <a:effectLst/>
                <a:latin typeface="Arial" panose="020B0604020202020204" pitchFamily="34" charset="0"/>
              </a:rPr>
              <a:t>Widerstandsfähigkeit der EU bei kritischen Rohstoffen: Einen Pfad hin zu größerer Sicherheit und Nachhaltigkeit abstecken. </a:t>
            </a:r>
            <a:r>
              <a:rPr lang="de-DE" dirty="0"/>
              <a:t>https://www.re-source.com/wp-content/uploads/2022/05/EU-KOM-2020-Kritische-Rohstoffe.pdf</a:t>
            </a:r>
          </a:p>
          <a:p>
            <a:endParaRPr lang="de-DE" dirty="0"/>
          </a:p>
        </p:txBody>
      </p:sp>
      <p:sp>
        <p:nvSpPr>
          <p:cNvPr id="4" name="Foliennummernplatzhalt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de-D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lang="de-DE"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80844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5ef2d5c6f2_0_0:notes"/>
          <p:cNvSpPr>
            <a:spLocks noGrp="1" noRot="1" noChangeAspect="1"/>
          </p:cNvSpPr>
          <p:nvPr>
            <p:ph type="sldImg" idx="2"/>
          </p:nvPr>
        </p:nvSpPr>
        <p:spPr>
          <a:xfrm>
            <a:off x="173038" y="174625"/>
            <a:ext cx="6451600" cy="3630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5ef2d5c6f2_0_0:notes"/>
          <p:cNvSpPr txBox="1">
            <a:spLocks noGrp="1"/>
          </p:cNvSpPr>
          <p:nvPr>
            <p:ph type="body" idx="1"/>
          </p:nvPr>
        </p:nvSpPr>
        <p:spPr>
          <a:xfrm>
            <a:off x="214185" y="3875754"/>
            <a:ext cx="6369300" cy="5765400"/>
          </a:xfrm>
          <a:prstGeom prst="rect">
            <a:avLst/>
          </a:prstGeom>
          <a:noFill/>
          <a:ln>
            <a:noFill/>
          </a:ln>
        </p:spPr>
        <p:txBody>
          <a:bodyPr spcFirstLastPara="1" wrap="square" lIns="91150" tIns="45550" rIns="91150" bIns="45550" anchor="t" anchorCtr="0">
            <a:noAutofit/>
          </a:bodyPr>
          <a:lstStyle/>
          <a:p>
            <a:pPr marL="0" lvl="0" indent="0" algn="l" rtl="0">
              <a:lnSpc>
                <a:spcPct val="100000"/>
              </a:lnSpc>
              <a:spcBef>
                <a:spcPts val="0"/>
              </a:spcBef>
              <a:spcAft>
                <a:spcPts val="0"/>
              </a:spcAft>
              <a:buSzPts val="1300"/>
              <a:buFont typeface="Arial"/>
              <a:buNone/>
            </a:pPr>
            <a:r>
              <a:rPr lang="de-DE" sz="1000" b="1" i="0" u="none" strike="noStrike" dirty="0">
                <a:solidFill>
                  <a:schemeClr val="dk1"/>
                </a:solidFill>
                <a:latin typeface="Calibri"/>
                <a:ea typeface="Calibri"/>
                <a:cs typeface="Calibri"/>
                <a:sym typeface="Calibri"/>
              </a:rPr>
              <a:t>Beschreibung</a:t>
            </a:r>
            <a:endParaRPr sz="1000"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300"/>
              <a:buNone/>
            </a:pPr>
            <a:r>
              <a:rPr lang="de-DE" sz="1000" b="0" i="0" u="none" strike="noStrike" cap="none" dirty="0">
                <a:solidFill>
                  <a:schemeClr val="dk1"/>
                </a:solidFill>
                <a:latin typeface="Calibri"/>
                <a:ea typeface="Calibri"/>
                <a:cs typeface="Calibri"/>
                <a:sym typeface="Calibri"/>
              </a:rPr>
              <a:t>O</a:t>
            </a:r>
            <a:r>
              <a:rPr lang="de-DE" sz="1000" dirty="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solidFill>
                  <a:schemeClr val="dk1"/>
                </a:solidFill>
                <a:latin typeface="Calibri"/>
                <a:ea typeface="Calibri"/>
                <a:cs typeface="Calibri"/>
                <a:sym typeface="Calibri"/>
              </a:rPr>
              <a:t>Stockholm Resilience Centre o.J.). Auf der Basis der Biosphäre werden </a:t>
            </a:r>
            <a:r>
              <a:rPr lang="de-DE" sz="1000" dirty="0">
                <a:solidFill>
                  <a:schemeClr val="dk1"/>
                </a:solidFill>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0"/>
              </a:spcBef>
              <a:spcAft>
                <a:spcPts val="0"/>
              </a:spcAft>
              <a:buSzPts val="1300"/>
              <a:buNone/>
            </a:pPr>
            <a:r>
              <a:rPr lang="de-DE" sz="1000" dirty="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dirty="0"/>
          </a:p>
          <a:p>
            <a:pPr marL="0" lvl="0" indent="0" algn="l" rtl="0">
              <a:lnSpc>
                <a:spcPct val="100000"/>
              </a:lnSpc>
              <a:spcBef>
                <a:spcPts val="200"/>
              </a:spcBef>
              <a:spcAft>
                <a:spcPts val="0"/>
              </a:spcAft>
              <a:buSzPts val="1300"/>
              <a:buNone/>
            </a:pPr>
            <a:r>
              <a:rPr lang="de-DE" sz="1000" b="1" dirty="0">
                <a:solidFill>
                  <a:schemeClr val="dk1"/>
                </a:solidFill>
                <a:latin typeface="Calibri"/>
                <a:ea typeface="Calibri"/>
                <a:cs typeface="Calibri"/>
                <a:sym typeface="Calibri"/>
              </a:rPr>
              <a:t>Aufgabe</a:t>
            </a:r>
            <a:endParaRPr dirty="0"/>
          </a:p>
          <a:p>
            <a:pPr marL="0" lvl="0" indent="0" algn="l" rtl="0">
              <a:lnSpc>
                <a:spcPct val="100000"/>
              </a:lnSpc>
              <a:spcBef>
                <a:spcPts val="200"/>
              </a:spcBef>
              <a:spcAft>
                <a:spcPts val="0"/>
              </a:spcAft>
              <a:buSzPts val="1300"/>
              <a:buNone/>
            </a:pPr>
            <a:r>
              <a:rPr lang="de-DE" sz="1000" dirty="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65100" marR="0" lvl="0" indent="-16510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65100" marR="0" lvl="0" indent="-165100" algn="l" rtl="0">
              <a:lnSpc>
                <a:spcPct val="100000"/>
              </a:lnSpc>
              <a:spcBef>
                <a:spcPts val="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dirty="0">
                <a:solidFill>
                  <a:schemeClr val="dk1"/>
                </a:solidFill>
                <a:latin typeface="Calibri"/>
                <a:ea typeface="Calibri"/>
                <a:cs typeface="Calibri"/>
                <a:sym typeface="Calibri"/>
              </a:rPr>
              <a:t>Quellen und Abbildung</a:t>
            </a:r>
            <a:endParaRPr dirty="0"/>
          </a:p>
          <a:p>
            <a:pPr marL="165100" marR="0" lvl="0" indent="-165100" algn="l" rtl="0">
              <a:lnSpc>
                <a:spcPct val="100000"/>
              </a:lnSpc>
              <a:spcBef>
                <a:spcPts val="200"/>
              </a:spcBef>
              <a:spcAft>
                <a:spcPts val="0"/>
              </a:spcAft>
              <a:buClr>
                <a:schemeClr val="dk1"/>
              </a:buClr>
              <a:buSzPts val="1200"/>
              <a:buFont typeface="Arial"/>
              <a:buChar char="•"/>
            </a:pPr>
            <a:r>
              <a:rPr lang="de-DE" sz="900" b="0" dirty="0">
                <a:solidFill>
                  <a:schemeClr val="dk1"/>
                </a:solidFill>
                <a:latin typeface="Calibri"/>
                <a:ea typeface="Calibri"/>
                <a:cs typeface="Calibri"/>
                <a:sym typeface="Calibri"/>
              </a:rPr>
              <a:t>Cake: Stockholm Resilience Centre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solidFill>
                  <a:schemeClr val="dk1"/>
                </a:solidFill>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dirty="0"/>
          </a:p>
          <a:p>
            <a:pPr marL="165100" marR="0" lvl="0" indent="-16510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65100" marR="0" lvl="0" indent="-16510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solidFill>
                <a:schemeClr val="dk1"/>
              </a:solidFill>
              <a:latin typeface="Calibri"/>
              <a:ea typeface="Calibri"/>
              <a:cs typeface="Calibri"/>
              <a:sym typeface="Calibri"/>
            </a:endParaRPr>
          </a:p>
          <a:p>
            <a:pPr marL="444500" marR="0" lvl="0" indent="-228600" algn="l" rtl="0">
              <a:lnSpc>
                <a:spcPct val="100000"/>
              </a:lnSpc>
              <a:spcBef>
                <a:spcPts val="0"/>
              </a:spcBef>
              <a:spcAft>
                <a:spcPts val="200"/>
              </a:spcAft>
              <a:buClr>
                <a:srgbClr val="000000"/>
              </a:buClr>
              <a:buSzPts val="1300"/>
              <a:buFont typeface="Arial"/>
              <a:buNone/>
            </a:pPr>
            <a:endParaRPr sz="1000" b="1" dirty="0">
              <a:solidFill>
                <a:schemeClr val="dk1"/>
              </a:solidFill>
              <a:latin typeface="Calibri"/>
              <a:ea typeface="Calibri"/>
              <a:cs typeface="Calibri"/>
              <a:sym typeface="Calibri"/>
            </a:endParaRPr>
          </a:p>
        </p:txBody>
      </p:sp>
      <p:sp>
        <p:nvSpPr>
          <p:cNvPr id="412" name="Google Shape;412;g25ef2d5c6f2_0_0:notes"/>
          <p:cNvSpPr txBox="1">
            <a:spLocks noGrp="1"/>
          </p:cNvSpPr>
          <p:nvPr>
            <p:ph type="sldNum" idx="12"/>
          </p:nvPr>
        </p:nvSpPr>
        <p:spPr>
          <a:xfrm>
            <a:off x="3850449" y="9428584"/>
            <a:ext cx="2945400" cy="498000"/>
          </a:xfrm>
          <a:prstGeom prst="rect">
            <a:avLst/>
          </a:prstGeom>
          <a:noFill/>
          <a:ln>
            <a:noFill/>
          </a:ln>
        </p:spPr>
        <p:txBody>
          <a:bodyPr spcFirstLastPara="1" wrap="square" lIns="91150" tIns="45550" rIns="91150" bIns="45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270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7d927d5bbc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27d927d5bbc_0_0:notes"/>
          <p:cNvSpPr txBox="1">
            <a:spLocks noGrp="1"/>
          </p:cNvSpPr>
          <p:nvPr>
            <p:ph type="body" idx="1"/>
          </p:nvPr>
        </p:nvSpPr>
        <p:spPr>
          <a:xfrm>
            <a:off x="479407" y="3744000"/>
            <a:ext cx="6145200" cy="57882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100"/>
          </a:p>
          <a:p>
            <a:pPr marL="457200" lvl="0" indent="-317500" algn="l" rtl="0">
              <a:lnSpc>
                <a:spcPct val="100000"/>
              </a:lnSpc>
              <a:spcBef>
                <a:spcPts val="0"/>
              </a:spcBef>
              <a:spcAft>
                <a:spcPts val="0"/>
              </a:spcAft>
              <a:buSzPts val="1400"/>
              <a:buChar char="●"/>
            </a:pPr>
            <a:r>
              <a:rPr lang="de-DE" sz="1100"/>
              <a:t>BBNE-Impulspapier (IP): Betrachtung der Schnittstellen von Ausbildungsordnung in dem jeweiligen Berufsbild, Rahmenlehrplan und den Herausforderungen der Nachhaltigkeit in Anlehnung an die SDGs der Agenda 2030; Zielkonflikte und Aufgabenstellungen</a:t>
            </a:r>
            <a:endParaRPr sz="1100"/>
          </a:p>
          <a:p>
            <a:pPr marL="457200" lvl="0" indent="-317500" algn="l" rtl="0">
              <a:lnSpc>
                <a:spcPct val="100000"/>
              </a:lnSpc>
              <a:spcBef>
                <a:spcPts val="0"/>
              </a:spcBef>
              <a:spcAft>
                <a:spcPts val="0"/>
              </a:spcAft>
              <a:buSzPts val="1400"/>
              <a:buChar char="●"/>
            </a:pPr>
            <a:r>
              <a:rPr lang="de-DE" sz="1100"/>
              <a:t>BBBNE-Hintergrundmaterial (HGM): 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100"/>
          </a:p>
          <a:p>
            <a:pPr marL="457200" lvl="0" indent="-317500" algn="l" rtl="0">
              <a:lnSpc>
                <a:spcPct val="100000"/>
              </a:lnSpc>
              <a:spcBef>
                <a:spcPts val="0"/>
              </a:spcBef>
              <a:spcAft>
                <a:spcPts val="0"/>
              </a:spcAft>
              <a:buSzPts val="1400"/>
              <a:buChar char="●"/>
            </a:pPr>
            <a:r>
              <a:rPr lang="de-DE" sz="1100"/>
              <a:t>BBNE-Foliensammlung (FS): Folien mit wichtigen Zielkonflikten für das betrachtete Berufsbild, dargestellt mit Hilfe von Grafiken, Bildern und Smart Arts , die Anlass zur Diskussion der spezifischen Herausforderungen der Nachhaltigkeit bieten.</a:t>
            </a:r>
            <a:endParaRPr sz="1100"/>
          </a:p>
          <a:p>
            <a:pPr marL="457200" lvl="0" indent="-317500" algn="l" rtl="0">
              <a:lnSpc>
                <a:spcPct val="100000"/>
              </a:lnSpc>
              <a:spcBef>
                <a:spcPts val="0"/>
              </a:spcBef>
              <a:spcAft>
                <a:spcPts val="0"/>
              </a:spcAft>
              <a:buSzPts val="1400"/>
              <a:buChar char="●"/>
            </a:pPr>
            <a:r>
              <a:rPr lang="de-DE" sz="1100"/>
              <a:t>BBNE-Handreichung (HR): Foliensammlung mit einem Notiztext für das jeweilige Berufsbild, der Notiztext erläutert die Inhalte der Folie; diese Handreichung kann als Unterrichtsmaterial für Berufsschüler und Berufsschülerinnen und auch für Auszubildende genutzt werden.</a:t>
            </a:r>
            <a:endParaRPr sz="1100"/>
          </a:p>
          <a:p>
            <a:pPr marL="457200" lvl="0" indent="-317500" algn="l" rtl="0">
              <a:lnSpc>
                <a:spcPct val="100000"/>
              </a:lnSpc>
              <a:spcBef>
                <a:spcPts val="0"/>
              </a:spcBef>
              <a:spcAft>
                <a:spcPts val="0"/>
              </a:spcAft>
              <a:buSzPts val="1400"/>
              <a:buChar char="●"/>
            </a:pPr>
            <a:r>
              <a:rPr lang="de-DE" sz="1100"/>
              <a:t>BBNE-Begleitmaterialien (BGM): Dies Materialien geben Informationen zu den Themen Kompetenzen, Zielkonflikte und Widersprüche, das SDG 8 und die soziale Dimension der Nachhaltigkeit sowie eine Perspektive der Zukunftsforschung auf die berufliche Bildung (Postkarten aus der Zukunft”.</a:t>
            </a:r>
            <a:endParaRPr sz="1100"/>
          </a:p>
          <a:p>
            <a:pPr marL="0" lvl="0" indent="0" algn="l" rtl="0">
              <a:lnSpc>
                <a:spcPct val="100000"/>
              </a:lnSpc>
              <a:spcBef>
                <a:spcPts val="1000"/>
              </a:spcBef>
              <a:spcAft>
                <a:spcPts val="0"/>
              </a:spcAft>
              <a:buSzPts val="1400"/>
              <a:buNone/>
            </a:pPr>
            <a:r>
              <a:rPr lang="de-DE" sz="1100"/>
              <a:t>Primäre Zielgruppen sind Lehrkräfte an Berufsschulen und deren Berufsschülerinnen sowie Ausbildende und ihre Auszubildenden in den Betrieben. Sekundäre Zielgruppen sind Umweltbildner*innen, Wissenschaftler*innen der Berufsbildung, Pädagog*innen sowie Institutionen der beruflichen Bildung. Die Materialien wurden als OER-Materialien entwickelt und stehen als Download unter www.pa-bbne.de zur Verfügung.</a:t>
            </a:r>
            <a:endParaRPr sz="1100"/>
          </a:p>
        </p:txBody>
      </p:sp>
      <p:sp>
        <p:nvSpPr>
          <p:cNvPr id="567" name="Google Shape;567;g27d927d5bbc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14</a:t>
            </a:fld>
            <a:endParaRPr/>
          </a:p>
        </p:txBody>
      </p:sp>
    </p:spTree>
    <p:extLst>
      <p:ext uri="{BB962C8B-B14F-4D97-AF65-F5344CB8AC3E}">
        <p14:creationId xmlns:p14="http://schemas.microsoft.com/office/powerpoint/2010/main" val="208534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612775" y="244475"/>
            <a:ext cx="5951538"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12775" y="3592514"/>
            <a:ext cx="5951538" cy="6203616"/>
          </a:xfrm>
          <a:prstGeom prst="rect">
            <a:avLst/>
          </a:prstGeom>
          <a:noFill/>
          <a:ln>
            <a:noFill/>
          </a:ln>
        </p:spPr>
        <p:txBody>
          <a:bodyPr spcFirstLastPara="1" wrap="square" lIns="94825" tIns="47400" rIns="94825" bIns="47400" anchor="t" anchorCtr="0">
            <a:noAutofit/>
          </a:bodyPr>
          <a:lstStyle/>
          <a:p>
            <a:pPr marL="6350" lvl="0" indent="0" algn="l" rtl="0">
              <a:lnSpc>
                <a:spcPct val="100000"/>
              </a:lnSpc>
              <a:spcBef>
                <a:spcPts val="0"/>
              </a:spcBef>
              <a:spcAft>
                <a:spcPts val="0"/>
              </a:spcAft>
              <a:buSzPts val="1400"/>
              <a:buNone/>
            </a:pPr>
            <a:r>
              <a:rPr lang="de-DE" sz="1100" b="1" dirty="0">
                <a:latin typeface="+mn-lt"/>
              </a:rPr>
              <a:t>Beschreibung</a:t>
            </a:r>
            <a:endParaRPr sz="1100" dirty="0">
              <a:latin typeface="+mn-lt"/>
            </a:endParaRPr>
          </a:p>
          <a:p>
            <a:pPr marL="6350" lvl="0" indent="0" algn="l" rtl="0">
              <a:lnSpc>
                <a:spcPct val="100000"/>
              </a:lnSpc>
              <a:spcBef>
                <a:spcPts val="200"/>
              </a:spcBef>
              <a:spcAft>
                <a:spcPts val="0"/>
              </a:spcAft>
              <a:buSzPts val="1400"/>
              <a:buNone/>
            </a:pPr>
            <a:r>
              <a:rPr lang="de-DE" sz="1100" dirty="0">
                <a:latin typeface="+mn-lt"/>
              </a:rPr>
              <a:t>Mit dem Konzept der planetaren Grenzen werden ökologische Belastungsgrenzen beschrieben und berechnet, deren Überschreitung das Funktionieren der Ökosysteme der Erde und damit die Existenzgrundlagen der Menschheit gefährdet. Das Ziel der beschrieben und berechneten neun planetare Grenzen, ist einen sicheren Handlungsspielraum für die Menschheit festzulegen. Jedoch sind von den neun Bereichen bereits mehrere überschritten. Nach denen für die biologische Vielfalt, das Klima, Stickstoff und Phosphorkreisläufe, müssen nun auch das pflanzenverfügbare Süßwasser als gefährdet angesehen werden, weil über mehrere Jahre hinweg nicht mehr ausreichend zur Verfügung stand. Auch die chemische Verschmutzung, die Abholzung und Ozeanversauerung haben kritische Größen erlangt. Das Konzept wurde ursprünglich von einer 28-köpfigen Gruppe von Erdsystem- und Umweltwissenschaftlern unter Leitung von Johan Rockström im Stockholm Resilience Centre entwickelt und 2009 erstmals veröffentlicht. Zu den Verfassern gehören unter anderem Will Steffen (Australian National University), Hans-Joachim Schellnhuber (Potsdam-Institut für Klimafolgenforschung), der Nobelpreisträger Paul Crutzen und zuletzt Linn Persson.</a:t>
            </a:r>
            <a:endParaRPr sz="1100" dirty="0">
              <a:latin typeface="+mn-lt"/>
            </a:endParaRPr>
          </a:p>
          <a:p>
            <a:pPr marL="6350" lvl="0" indent="0" algn="l" rtl="0">
              <a:lnSpc>
                <a:spcPct val="100000"/>
              </a:lnSpc>
              <a:spcBef>
                <a:spcPts val="0"/>
              </a:spcBef>
              <a:spcAft>
                <a:spcPts val="0"/>
              </a:spcAft>
              <a:buSzPts val="1100"/>
              <a:buFont typeface="Arial"/>
              <a:buNone/>
            </a:pPr>
            <a:endParaRPr sz="1100" b="1" dirty="0">
              <a:latin typeface="+mn-lt"/>
            </a:endParaRPr>
          </a:p>
          <a:p>
            <a:pPr marL="6350" lvl="0" indent="0" algn="l" rtl="0">
              <a:lnSpc>
                <a:spcPct val="100000"/>
              </a:lnSpc>
              <a:spcBef>
                <a:spcPts val="0"/>
              </a:spcBef>
              <a:spcAft>
                <a:spcPts val="0"/>
              </a:spcAft>
              <a:buSzPts val="1100"/>
              <a:buFont typeface="Arial"/>
              <a:buNone/>
            </a:pPr>
            <a:r>
              <a:rPr lang="de-DE" sz="1100" b="1" dirty="0">
                <a:latin typeface="+mn-lt"/>
              </a:rPr>
              <a:t>Aufgabe </a:t>
            </a:r>
          </a:p>
          <a:p>
            <a:pPr marL="6350" lvl="0" indent="0" algn="l" rtl="0">
              <a:lnSpc>
                <a:spcPct val="100000"/>
              </a:lnSpc>
              <a:spcBef>
                <a:spcPts val="0"/>
              </a:spcBef>
              <a:spcAft>
                <a:spcPts val="0"/>
              </a:spcAft>
              <a:buSzPts val="1100"/>
              <a:buFont typeface="Arial"/>
              <a:buNone/>
            </a:pPr>
            <a:r>
              <a:rPr lang="de-DE" sz="1100" dirty="0">
                <a:latin typeface="+mn-lt"/>
              </a:rPr>
              <a:t>In welchen Bereichen, für die die Entwicklungen beobachtet werden, trägt Ihr Betrieb bei? Falls hier nur Fragezeichen in den Augen aber keine Antworten kommen, verweisen Sie bitte auf die folgenden Folien und darauf, dass diese inhaltlich zur Klärung beitragen werden.</a:t>
            </a:r>
          </a:p>
          <a:p>
            <a:pPr marL="6350" lvl="0" indent="0" algn="l" rtl="0">
              <a:lnSpc>
                <a:spcPct val="100000"/>
              </a:lnSpc>
              <a:spcBef>
                <a:spcPts val="0"/>
              </a:spcBef>
              <a:spcAft>
                <a:spcPts val="0"/>
              </a:spcAft>
              <a:buSzPts val="1100"/>
              <a:buFont typeface="Arial"/>
              <a:buNone/>
            </a:pPr>
            <a:endParaRPr sz="1100" dirty="0">
              <a:latin typeface="+mn-lt"/>
            </a:endParaRPr>
          </a:p>
          <a:p>
            <a:pPr marL="6350" lvl="0" indent="0" algn="l" rtl="0">
              <a:lnSpc>
                <a:spcPct val="100000"/>
              </a:lnSpc>
              <a:spcBef>
                <a:spcPts val="0"/>
              </a:spcBef>
              <a:spcAft>
                <a:spcPts val="0"/>
              </a:spcAft>
              <a:buSzPts val="1400"/>
              <a:buNone/>
            </a:pPr>
            <a:r>
              <a:rPr lang="de-DE" sz="1100" b="1" dirty="0">
                <a:latin typeface="+mn-lt"/>
              </a:rPr>
              <a:t>Quelle</a:t>
            </a:r>
            <a:r>
              <a:rPr lang="de-DE" sz="1100" dirty="0">
                <a:latin typeface="+mn-lt"/>
              </a:rPr>
              <a:t>: </a:t>
            </a:r>
          </a:p>
          <a:p>
            <a:pPr marL="177800" lvl="0" indent="-171450" algn="l" rtl="0">
              <a:lnSpc>
                <a:spcPct val="100000"/>
              </a:lnSpc>
              <a:spcBef>
                <a:spcPts val="0"/>
              </a:spcBef>
              <a:spcAft>
                <a:spcPts val="0"/>
              </a:spcAft>
              <a:buSzPts val="1400"/>
              <a:buFont typeface="Arial" panose="020B0604020202020204" pitchFamily="34" charset="0"/>
              <a:buChar char="•"/>
            </a:pPr>
            <a:r>
              <a:rPr lang="de-DE" sz="1100" dirty="0">
                <a:latin typeface="+mn-lt"/>
              </a:rPr>
              <a:t>Planetare Grenzen überschritten, Schmidt C. Transformierendes Arbeiten und Lernen, In: Systemwissen für die vernetzte Energie- und Mobilitätswende. 2022. S. 243.</a:t>
            </a:r>
            <a:r>
              <a:rPr lang="de-DE" sz="1100" dirty="0">
                <a:uFill>
                  <a:noFill/>
                </a:uFill>
                <a:latin typeface="+mn-lt"/>
                <a:hlinkClick r:id="rId3" invalidUrl="https://ibbf.berlin/assets/images/Dokumente/220627_IBBF_Kompendium_2022_WEB_final (1).pdf"/>
              </a:rPr>
              <a:t> </a:t>
            </a:r>
            <a:r>
              <a:rPr lang="de-DE" sz="1100" u="sng" dirty="0">
                <a:solidFill>
                  <a:schemeClr val="hlink"/>
                </a:solidFill>
                <a:latin typeface="+mn-lt"/>
                <a:hlinkClick r:id="rId4" invalidUrl="https://ibbf.berlin/assets/images/Dokumente/220627_IBBF_Kompendium_2022_WEB_final (1).pdf"/>
              </a:rPr>
              <a:t>https://ibbf.berlin/assets/images/Dokumente/220627_IBBF_Kompendium_2022_WEB_final%20(1).pdf</a:t>
            </a:r>
            <a:r>
              <a:rPr lang="de-DE" sz="1100" dirty="0">
                <a:latin typeface="+mn-lt"/>
              </a:rPr>
              <a:t>  </a:t>
            </a:r>
          </a:p>
          <a:p>
            <a:pPr marL="177800" lvl="0" indent="-171450" algn="l" rtl="0">
              <a:lnSpc>
                <a:spcPct val="100000"/>
              </a:lnSpc>
              <a:spcBef>
                <a:spcPts val="0"/>
              </a:spcBef>
              <a:spcAft>
                <a:spcPts val="0"/>
              </a:spcAft>
              <a:buSzPts val="1400"/>
              <a:buFont typeface="Arial" panose="020B0604020202020204" pitchFamily="34" charset="0"/>
              <a:buChar char="•"/>
            </a:pPr>
            <a:r>
              <a:rPr lang="de-DE" sz="1100" dirty="0">
                <a:latin typeface="+mn-lt"/>
              </a:rPr>
              <a:t>in Anlehnung an </a:t>
            </a:r>
            <a:endParaRPr sz="1100" dirty="0">
              <a:latin typeface="+mn-lt"/>
            </a:endParaRPr>
          </a:p>
          <a:p>
            <a:pPr marL="177800" lvl="0" indent="-171450" algn="l" rtl="0">
              <a:lnSpc>
                <a:spcPct val="100000"/>
              </a:lnSpc>
              <a:spcBef>
                <a:spcPts val="0"/>
              </a:spcBef>
              <a:spcAft>
                <a:spcPts val="0"/>
              </a:spcAft>
              <a:buSzPts val="1400"/>
              <a:buFont typeface="Arial" panose="020B0604020202020204" pitchFamily="34" charset="0"/>
              <a:buChar char="•"/>
            </a:pPr>
            <a:r>
              <a:rPr lang="de-DE" sz="1100" b="0" i="0" u="none" strike="noStrike" dirty="0">
                <a:solidFill>
                  <a:srgbClr val="000000"/>
                </a:solidFill>
                <a:latin typeface="+mn-lt"/>
                <a:ea typeface="Merriweather"/>
                <a:cs typeface="Merriweather"/>
                <a:sym typeface="Merriweather"/>
              </a:rPr>
              <a:t>Persson (2022):  Outside the Safe Operating Space of the Planetary Boundary for Novel Entities. Linn Persson, Bethanie M. Carney Almroth, Christopher D. Collins, Sarah Cornell, Cynthia A. de Wit, Miriam L. Diamond, Peter Fantke, Martin Hassellöv, Matthew MacLeod, Morten W. Ryberg, Peter Søgaard Jørgensen, Patricia Villarrubia-Gómez, Zhanyun Wang, and Michael Zwicky Hauschild. </a:t>
            </a:r>
            <a:r>
              <a:rPr lang="de-DE" sz="1100" b="0" i="1" u="none" strike="noStrike" dirty="0">
                <a:solidFill>
                  <a:srgbClr val="000000"/>
                </a:solidFill>
                <a:latin typeface="+mn-lt"/>
                <a:ea typeface="Merriweather"/>
                <a:cs typeface="Merriweather"/>
                <a:sym typeface="Merriweather"/>
              </a:rPr>
              <a:t>Environ. Sci. Technol.</a:t>
            </a:r>
            <a:r>
              <a:rPr lang="de-DE" sz="1100" b="0" i="0" u="none" strike="noStrike" dirty="0">
                <a:solidFill>
                  <a:srgbClr val="000000"/>
                </a:solidFill>
                <a:latin typeface="+mn-lt"/>
                <a:ea typeface="Merriweather"/>
                <a:cs typeface="Merriweather"/>
                <a:sym typeface="Merriweather"/>
              </a:rPr>
              <a:t> 2022, 56, 3, 1510–1521. January 18, 2022. </a:t>
            </a:r>
            <a:r>
              <a:rPr lang="de-DE" sz="1100" b="0" i="0" u="sng" strike="noStrike" dirty="0">
                <a:solidFill>
                  <a:srgbClr val="1155CC"/>
                </a:solidFill>
                <a:latin typeface="+mn-lt"/>
                <a:ea typeface="Merriweather"/>
                <a:cs typeface="Merriweather"/>
                <a:sym typeface="Merriweather"/>
                <a:hlinkClick r:id="rId5">
                  <a:extLst>
                    <a:ext uri="{A12FA001-AC4F-418D-AE19-62706E023703}">
                      <ahyp:hlinkClr xmlns:ahyp="http://schemas.microsoft.com/office/drawing/2018/hyperlinkcolor" xmlns="" val="tx"/>
                    </a:ext>
                  </a:extLst>
                </a:hlinkClick>
              </a:rPr>
              <a:t>https://doi.org/10.1021/acs.est.1c04158</a:t>
            </a:r>
            <a:endParaRPr sz="1100" dirty="0">
              <a:latin typeface="+mn-lt"/>
            </a:endParaRPr>
          </a:p>
        </p:txBody>
      </p:sp>
      <p:sp>
        <p:nvSpPr>
          <p:cNvPr id="69" name="Google Shape;6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12775" y="244475"/>
            <a:ext cx="5951538" cy="3348038"/>
          </a:xfrm>
        </p:spPr>
      </p:sp>
      <p:sp>
        <p:nvSpPr>
          <p:cNvPr id="3" name="Notizenplatzhalter 2"/>
          <p:cNvSpPr>
            <a:spLocks noGrp="1"/>
          </p:cNvSpPr>
          <p:nvPr>
            <p:ph type="body" idx="1"/>
          </p:nvPr>
        </p:nvSpPr>
        <p:spPr>
          <a:xfrm>
            <a:off x="612775" y="3592513"/>
            <a:ext cx="5951538" cy="5939554"/>
          </a:xfrm>
        </p:spPr>
        <p:txBody>
          <a:bodyPr/>
          <a:lstStyle/>
          <a:p>
            <a:pPr marL="6350" indent="0"/>
            <a:r>
              <a:rPr lang="de-DE" b="1" dirty="0">
                <a:latin typeface="Calibri" panose="020F0502020204030204" pitchFamily="34" charset="0"/>
                <a:cs typeface="Calibri" panose="020F0502020204030204" pitchFamily="34" charset="0"/>
              </a:rPr>
              <a:t>Beschreibung</a:t>
            </a:r>
          </a:p>
          <a:p>
            <a:pPr marL="6350" indent="0"/>
            <a:r>
              <a:rPr lang="de-DE" dirty="0">
                <a:latin typeface="Calibri" panose="020F0502020204030204" pitchFamily="34" charset="0"/>
                <a:cs typeface="Calibri" panose="020F0502020204030204" pitchFamily="34" charset="0"/>
              </a:rPr>
              <a:t>Die Industrie hatte 2021 einen Anteil von rd. 1/3 am Gesamtenergieverbrauch in Deutschland. In vielen Industrieunternehmen kommen dabei nach wie vor überwiegend fossile Energieträger zum Einsatz. Die Nutzung erneuerbarer Energien erfordert</a:t>
            </a:r>
          </a:p>
          <a:p>
            <a:pPr marL="6350" indent="0"/>
            <a:r>
              <a:rPr lang="de-DE" dirty="0">
                <a:latin typeface="Calibri" panose="020F0502020204030204" pitchFamily="34" charset="0"/>
                <a:cs typeface="Calibri" panose="020F0502020204030204" pitchFamily="34" charset="0"/>
              </a:rPr>
              <a:t>kostenintensive Investitionen in neue Anlagen. Langfristig bewirkt ihr Einsatz jedoch eine Reduzierung von THG-Emissionen. Auch kostenseitig wirkt sich die Umrüstung langfristig betrachtet positiv aus. </a:t>
            </a:r>
            <a:r>
              <a:rPr lang="de-DE" b="0" i="0" u="none" strike="noStrike" dirty="0">
                <a:solidFill>
                  <a:srgbClr val="111314"/>
                </a:solidFill>
                <a:effectLst/>
                <a:latin typeface="Calibri" panose="020F0502020204030204" pitchFamily="34" charset="0"/>
                <a:cs typeface="Calibri" panose="020F0502020204030204" pitchFamily="34" charset="0"/>
              </a:rPr>
              <a:t>Nach der Einführung der nationalen </a:t>
            </a:r>
            <a:r>
              <a:rPr lang="de-DE" dirty="0">
                <a:latin typeface="Calibri" panose="020F0502020204030204" pitchFamily="34" charset="0"/>
                <a:cs typeface="Calibri" panose="020F0502020204030204" pitchFamily="34" charset="0"/>
              </a:rPr>
              <a:t>CO2</a:t>
            </a:r>
          </a:p>
          <a:p>
            <a:pPr marL="6350" indent="0"/>
            <a:r>
              <a:rPr lang="de-DE" b="0" i="0" u="none" strike="noStrike" dirty="0">
                <a:solidFill>
                  <a:srgbClr val="111314"/>
                </a:solidFill>
                <a:effectLst/>
                <a:latin typeface="Calibri" panose="020F0502020204030204" pitchFamily="34" charset="0"/>
                <a:cs typeface="Calibri" panose="020F0502020204030204" pitchFamily="34" charset="0"/>
              </a:rPr>
              <a:t>-Bepreisung im Januar 2021 betrug der Preis für eine Tonne zunächst 25 Euro. Im Jahr 2022 stieg der Preis auf 30 Euro pro Tonne. (1). Experten des UBA </a:t>
            </a:r>
            <a:r>
              <a:rPr lang="de-DE" dirty="0">
                <a:effectLst/>
                <a:latin typeface="Calibri" panose="020F0502020204030204" pitchFamily="34" charset="0"/>
                <a:cs typeface="Calibri" panose="020F0502020204030204" pitchFamily="34" charset="0"/>
              </a:rPr>
              <a:t>nehmen für das Jahr 2030 einen CO</a:t>
            </a:r>
            <a:r>
              <a:rPr lang="de-DE" dirty="0">
                <a:latin typeface="Calibri" panose="020F0502020204030204" pitchFamily="34" charset="0"/>
                <a:cs typeface="Calibri" panose="020F0502020204030204" pitchFamily="34" charset="0"/>
              </a:rPr>
              <a:t>2</a:t>
            </a:r>
            <a:r>
              <a:rPr lang="de-DE" dirty="0">
                <a:effectLst/>
                <a:latin typeface="Calibri" panose="020F0502020204030204" pitchFamily="34" charset="0"/>
                <a:cs typeface="Calibri" panose="020F0502020204030204" pitchFamily="34" charset="0"/>
              </a:rPr>
              <a:t>-Preis von 340 €/t an. Im Jahr 2027, zum Zeitpunkt des Starts</a:t>
            </a:r>
          </a:p>
          <a:p>
            <a:pPr marL="6350" indent="0"/>
            <a:r>
              <a:rPr lang="de-DE" dirty="0">
                <a:effectLst/>
                <a:latin typeface="Calibri" panose="020F0502020204030204" pitchFamily="34" charset="0"/>
                <a:cs typeface="Calibri" panose="020F0502020204030204" pitchFamily="34" charset="0"/>
              </a:rPr>
              <a:t> der freien Handelsphase mit Preisen, die sich am Markt bilden, wird davon ausgegangen, dass aufgrund der Knappheit der Zertifikate der CO2-Preis bereits bei 75 % des CO</a:t>
            </a:r>
            <a:r>
              <a:rPr lang="de-DE" dirty="0">
                <a:latin typeface="Calibri" panose="020F0502020204030204" pitchFamily="34" charset="0"/>
                <a:cs typeface="Calibri" panose="020F0502020204030204" pitchFamily="34" charset="0"/>
              </a:rPr>
              <a:t>2</a:t>
            </a:r>
            <a:r>
              <a:rPr lang="de-DE" dirty="0">
                <a:effectLst/>
                <a:latin typeface="Calibri" panose="020F0502020204030204" pitchFamily="34" charset="0"/>
                <a:cs typeface="Calibri" panose="020F0502020204030204" pitchFamily="34" charset="0"/>
              </a:rPr>
              <a:t>-Preises im Jahr 2030 liegt. </a:t>
            </a:r>
            <a:r>
              <a:rPr lang="de-DE" dirty="0">
                <a:latin typeface="Calibri" panose="020F0502020204030204" pitchFamily="34" charset="0"/>
                <a:cs typeface="Calibri" panose="020F0502020204030204" pitchFamily="34" charset="0"/>
              </a:rPr>
              <a:t>In </a:t>
            </a:r>
            <a:r>
              <a:rPr lang="de-DE" dirty="0">
                <a:effectLst/>
                <a:latin typeface="Calibri" panose="020F0502020204030204" pitchFamily="34" charset="0"/>
                <a:cs typeface="Calibri" panose="020F0502020204030204" pitchFamily="34" charset="0"/>
              </a:rPr>
              <a:t> der Foresight-Modellierung wird für das Jahr</a:t>
            </a:r>
          </a:p>
          <a:p>
            <a:pPr marL="6350" indent="0"/>
            <a:r>
              <a:rPr lang="de-DE" dirty="0">
                <a:effectLst/>
                <a:latin typeface="Calibri" panose="020F0502020204030204" pitchFamily="34" charset="0"/>
                <a:cs typeface="Calibri" panose="020F0502020204030204" pitchFamily="34" charset="0"/>
              </a:rPr>
              <a:t> 2050 ein realer CO2-Preis von 730 €/t angenommen.</a:t>
            </a:r>
            <a:endParaRPr lang="de-DE" dirty="0">
              <a:latin typeface="Calibri" panose="020F0502020204030204" pitchFamily="34" charset="0"/>
              <a:cs typeface="Calibri" panose="020F0502020204030204" pitchFamily="34" charset="0"/>
            </a:endParaRPr>
          </a:p>
          <a:p>
            <a:pPr marL="6350" indent="0"/>
            <a:endParaRPr lang="de-DE" dirty="0">
              <a:latin typeface="Calibri" panose="020F0502020204030204" pitchFamily="34" charset="0"/>
              <a:cs typeface="Calibri" panose="020F0502020204030204" pitchFamily="34" charset="0"/>
            </a:endParaRPr>
          </a:p>
          <a:p>
            <a:pPr marL="6350" indent="0"/>
            <a:r>
              <a:rPr lang="de-DE" b="1" dirty="0">
                <a:latin typeface="Calibri" panose="020F0502020204030204" pitchFamily="34" charset="0"/>
                <a:cs typeface="Calibri" panose="020F0502020204030204" pitchFamily="34" charset="0"/>
              </a:rPr>
              <a:t>Aufgabe</a:t>
            </a:r>
          </a:p>
          <a:p>
            <a:pPr marL="6350" indent="0"/>
            <a:r>
              <a:rPr lang="de-DE" dirty="0">
                <a:latin typeface="Calibri" panose="020F0502020204030204" pitchFamily="34" charset="0"/>
                <a:cs typeface="Calibri" panose="020F0502020204030204" pitchFamily="34" charset="0"/>
              </a:rPr>
              <a:t>Welche Energieträger sind in Ihrem Unternehmen im Einsatz? Wo bestehen Substitutionspotentiale für fossilen Energieträgern durch den Einsatz erneuerbarer Energien? </a:t>
            </a:r>
          </a:p>
          <a:p>
            <a:pPr marL="6350" indent="0"/>
            <a:endParaRPr lang="de-DE" dirty="0"/>
          </a:p>
          <a:p>
            <a:pPr marL="6350" indent="0"/>
            <a:r>
              <a:rPr lang="de-DE" b="1" dirty="0">
                <a:latin typeface="Calibri" panose="020F0502020204030204" pitchFamily="34" charset="0"/>
                <a:cs typeface="Calibri" panose="020F0502020204030204" pitchFamily="34" charset="0"/>
              </a:rPr>
              <a:t>Quellen</a:t>
            </a:r>
            <a:r>
              <a:rPr lang="de-DE" dirty="0">
                <a:latin typeface="Calibri" panose="020F0502020204030204" pitchFamily="34" charset="0"/>
                <a:cs typeface="Calibri" panose="020F0502020204030204" pitchFamily="34" charset="0"/>
              </a:rPr>
              <a:t>: </a:t>
            </a:r>
          </a:p>
          <a:p>
            <a:pPr marL="4018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UBA (2022): </a:t>
            </a:r>
            <a:r>
              <a:rPr lang="de-DE" dirty="0">
                <a:effectLst/>
                <a:latin typeface="Calibri" panose="020F0502020204030204" pitchFamily="34" charset="0"/>
                <a:ea typeface="Merriweather" pitchFamily="2" charset="77"/>
                <a:cs typeface="Calibri" panose="020F0502020204030204" pitchFamily="34" charset="0"/>
              </a:rPr>
              <a:t>Energieverbrauch nach Energieträgern und Sektoren; </a:t>
            </a:r>
            <a:r>
              <a:rPr lang="de-DE" dirty="0">
                <a:solidFill>
                  <a:srgbClr val="1155CC"/>
                </a:solidFill>
                <a:effectLst/>
                <a:latin typeface="Calibri" panose="020F0502020204030204" pitchFamily="34" charset="0"/>
                <a:ea typeface="Merriweather" pitchFamily="2" charset="77"/>
                <a:cs typeface="Calibri" panose="020F0502020204030204" pitchFamily="34" charset="0"/>
                <a:hlinkClick r:id="rId3"/>
              </a:rPr>
              <a:t>https://www.umweltbundesamt.de/daten/energie/energieverbrauch-nach-energietraegern-sektoren#allgemeine-entwicklung-und-einflussfaktoren</a:t>
            </a:r>
            <a:r>
              <a:rPr lang="de-DE" dirty="0">
                <a:effectLst/>
                <a:latin typeface="Calibri" panose="020F0502020204030204" pitchFamily="34" charset="0"/>
                <a:cs typeface="Calibri" panose="020F0502020204030204" pitchFamily="34" charset="0"/>
              </a:rPr>
              <a:t> </a:t>
            </a:r>
            <a:endParaRPr lang="de-DE" dirty="0">
              <a:latin typeface="Calibri" panose="020F0502020204030204" pitchFamily="34" charset="0"/>
              <a:cs typeface="Calibri" panose="020F0502020204030204" pitchFamily="34" charset="0"/>
            </a:endParaRPr>
          </a:p>
          <a:p>
            <a:pPr marL="401850" indent="-171450">
              <a:buFont typeface="Arial" panose="020B0604020202020204" pitchFamily="34" charset="0"/>
              <a:buChar char="•"/>
            </a:pPr>
            <a:r>
              <a:rPr lang="de-DE" dirty="0">
                <a:solidFill>
                  <a:srgbClr val="111314"/>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Bundesregierung (2022): </a:t>
            </a:r>
            <a:r>
              <a:rPr lang="de-DE" b="0" i="0" u="none" strike="noStrike" dirty="0">
                <a:solidFill>
                  <a:srgbClr val="111314"/>
                </a:solidFill>
                <a:effectLst/>
                <a:latin typeface="Calibri" panose="020F0502020204030204" pitchFamily="34" charset="0"/>
                <a:cs typeface="Calibri" panose="020F0502020204030204" pitchFamily="34" charset="0"/>
              </a:rPr>
              <a:t>Ermäßigter Steuersatz für Gas, weniger Stromkosten</a:t>
            </a:r>
            <a:r>
              <a:rPr lang="de-DE"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 </a:t>
            </a:r>
            <a:r>
              <a:rPr lang="de-DE" dirty="0">
                <a:latin typeface="Calibri" panose="020F0502020204030204" pitchFamily="34" charset="0"/>
                <a:cs typeface="Calibri" panose="020F0502020204030204" pitchFamily="34" charset="0"/>
                <a:hlinkClick r:id="rId4"/>
              </a:rPr>
              <a:t>https://www.</a:t>
            </a:r>
            <a:r>
              <a:rPr lang="de-DE" dirty="0">
                <a:solidFill>
                  <a:schemeClr val="accent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bundesregierung.de</a:t>
            </a:r>
            <a:r>
              <a:rPr lang="de-DE" dirty="0">
                <a:solidFill>
                  <a:srgbClr val="0563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/breg-de/themen/entlastung-fuer-deutschland/entlastung-energieabgaben-2125006</a:t>
            </a:r>
            <a:endParaRPr lang="de-DE" dirty="0">
              <a:latin typeface="Calibri" panose="020F0502020204030204" pitchFamily="34" charset="0"/>
              <a:cs typeface="Calibri" panose="020F0502020204030204" pitchFamily="34" charset="0"/>
            </a:endParaRPr>
          </a:p>
          <a:p>
            <a:pPr marL="401850" indent="-171450" hangingPunct="0">
              <a:buFont typeface="Arial" panose="020B0604020202020204" pitchFamily="34" charset="0"/>
              <a:buChar char="•"/>
            </a:pPr>
            <a:r>
              <a:rPr lang="de-DE" dirty="0">
                <a:hlinkClick r:id="rId5">
                  <a:extLst>
                    <a:ext uri="{A12FA001-AC4F-418D-AE19-62706E023703}">
                      <ahyp:hlinkClr xmlns:ahyp="http://schemas.microsoft.com/office/drawing/2018/hyperlinkcolor" xmlns="" val="tx"/>
                    </a:ext>
                  </a:extLst>
                </a:hlinkClick>
              </a:rPr>
              <a:t>UBA (2022:</a:t>
            </a:r>
            <a:r>
              <a:rPr lang="de-DE" dirty="0"/>
              <a:t>Klimaschutzbeitrag verschiedener CO2-Preispfade in den BEHG-Sektoren Verkehr, Gebäude und</a:t>
            </a:r>
            <a:r>
              <a:rPr lang="de-DE" dirty="0">
                <a:solidFill>
                  <a:schemeClr val="tx1"/>
                </a:solidFill>
              </a:rPr>
              <a:t> </a:t>
            </a:r>
            <a:r>
              <a:rPr lang="de-DE" dirty="0">
                <a:solidFill>
                  <a:schemeClr val="tx1"/>
                </a:solidFill>
                <a:effectLst/>
                <a:latin typeface="Calibri" panose="020F0502020204030204" pitchFamily="34" charset="0"/>
              </a:rPr>
              <a:t>Industrie</a:t>
            </a:r>
            <a:r>
              <a:rPr lang="de-DE" u="sng"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 </a:t>
            </a:r>
            <a:r>
              <a:rPr lang="de-DE" dirty="0">
                <a:solidFill>
                  <a:srgbClr val="0563C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https://www.umweltbundesamt.de/sites/default/files/medien/1410/publikationen/2022-05-04_climate-change_19-2022_co2-preissensitivitaet-behg_0.pdf</a:t>
            </a:r>
            <a:endParaRPr lang="de-DE" dirty="0">
              <a:latin typeface="Calibri" panose="020F0502020204030204" pitchFamily="34" charset="0"/>
              <a:cs typeface="Calibri" panose="020F0502020204030204" pitchFamily="34" charset="0"/>
            </a:endParaRPr>
          </a:p>
          <a:p>
            <a:pPr marL="228600" indent="0"/>
            <a:endParaRPr lang="de-DE"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3</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521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14363" y="244475"/>
            <a:ext cx="5949950" cy="3348038"/>
          </a:xfrm>
        </p:spPr>
      </p:sp>
      <p:sp>
        <p:nvSpPr>
          <p:cNvPr id="3" name="Notizenplatzhalter 2"/>
          <p:cNvSpPr>
            <a:spLocks noGrp="1"/>
          </p:cNvSpPr>
          <p:nvPr>
            <p:ph type="body" idx="1"/>
          </p:nvPr>
        </p:nvSpPr>
        <p:spPr>
          <a:xfrm>
            <a:off x="614363" y="3592513"/>
            <a:ext cx="5949950" cy="5939554"/>
          </a:xfrm>
        </p:spPr>
        <p:txBody>
          <a:bodyPr/>
          <a:lstStyle/>
          <a:p>
            <a:pPr marL="6350" marR="0" lvl="0" indent="0" defTabSz="914400" rtl="0" eaLnBrk="0" fontAlgn="base" latinLnBrk="0" hangingPunct="0">
              <a:lnSpc>
                <a:spcPct val="100000"/>
              </a:lnSpc>
              <a:buClrTx/>
              <a:buSzTx/>
              <a:buFontTx/>
              <a:buNone/>
              <a:defRPr/>
            </a:pPr>
            <a:r>
              <a:rPr lang="de-DE" b="1" dirty="0"/>
              <a:t>Beschreibung</a:t>
            </a:r>
          </a:p>
          <a:p>
            <a:pPr marL="6350" marR="0" lvl="0" indent="0" defTabSz="914400" rtl="0" eaLnBrk="0" fontAlgn="base" latinLnBrk="0" hangingPunct="0">
              <a:lnSpc>
                <a:spcPct val="100000"/>
              </a:lnSpc>
              <a:buClrTx/>
              <a:buSzTx/>
              <a:buFontTx/>
              <a:buNone/>
              <a:defRPr/>
            </a:pPr>
            <a:r>
              <a:rPr lang="de-DE" dirty="0"/>
              <a:t>Die Produkte unseres Unternehmens (Kugellager) kommen in Anlagen zur Verbrennung fossiler Energieträger zum Einsatz. Wenn diese nicht mehr für Kunden produziert bzw. an diese verkauft werden, sinkt der Umsatz des Unternehmens und es müssen Mitarbeitende entlassen werden. Jedoch ist der Einsatz von Produkten nicht allein von Branchen abhängig. Als Beispiel lässt sich die Herstellung von Kugellagern anführen: Wurden diese bisher in Kraftwerken eingesetzt, die fossile Energieträger verbrennen, könnte der Einbau in Windenergieanlagen eine Alternative im Bereich „grüner“ Industrie darstellen und der Umsatz weiter gesichert werden.</a:t>
            </a:r>
          </a:p>
          <a:p>
            <a:pPr marL="6350" marR="0" lvl="0" indent="0" defTabSz="914400" rtl="0" eaLnBrk="0" fontAlgn="base" latinLnBrk="0" hangingPunct="0">
              <a:lnSpc>
                <a:spcPct val="100000"/>
              </a:lnSpc>
              <a:buClrTx/>
              <a:buSzTx/>
              <a:buFontTx/>
              <a:buNone/>
              <a:defRPr/>
            </a:pPr>
            <a:endParaRPr lang="de-DE" b="1" dirty="0"/>
          </a:p>
          <a:p>
            <a:pPr marL="6350" marR="0" lvl="0" indent="0" defTabSz="914400" rtl="0" eaLnBrk="0" fontAlgn="base" latinLnBrk="0" hangingPunct="0">
              <a:lnSpc>
                <a:spcPct val="100000"/>
              </a:lnSpc>
              <a:buClrTx/>
              <a:buSzTx/>
              <a:buFontTx/>
              <a:buNone/>
              <a:defRPr/>
            </a:pPr>
            <a:r>
              <a:rPr lang="de-DE" b="1" dirty="0"/>
              <a:t>Aufgabe</a:t>
            </a:r>
          </a:p>
          <a:p>
            <a:pPr marL="6350" indent="0" eaLnBrk="0" fontAlgn="base" hangingPunct="0">
              <a:buClrTx/>
              <a:buSzTx/>
              <a:defRPr/>
            </a:pPr>
            <a:r>
              <a:rPr lang="de-DE" dirty="0">
                <a:sym typeface="Arial"/>
              </a:rPr>
              <a:t>Welche Produkte oder Dienstleistungen Ihres Unternehmens können alternativ auch in einer „grünen Industrie“ eingesetzt werden?</a:t>
            </a:r>
          </a:p>
          <a:p>
            <a:pPr marL="6350" marR="0" lvl="0" indent="0" defTabSz="914400" rtl="0" eaLnBrk="0" fontAlgn="base" latinLnBrk="0" hangingPunct="0">
              <a:lnSpc>
                <a:spcPct val="100000"/>
              </a:lnSpc>
              <a:buClrTx/>
              <a:buSzTx/>
              <a:buFontTx/>
              <a:buNone/>
              <a:defRPr/>
            </a:pPr>
            <a:endParaRPr lang="de-DE" b="1" dirty="0"/>
          </a:p>
          <a:p>
            <a:pPr marL="6350" marR="0" lvl="0" indent="0" defTabSz="914400" rtl="0" eaLnBrk="0" fontAlgn="base" latinLnBrk="0" hangingPunct="0">
              <a:lnSpc>
                <a:spcPct val="100000"/>
              </a:lnSpc>
              <a:buClrTx/>
              <a:buSzTx/>
              <a:buFontTx/>
              <a:buNone/>
              <a:defRPr/>
            </a:pPr>
            <a:r>
              <a:rPr lang="de-DE" b="1" dirty="0"/>
              <a:t>Quelle:</a:t>
            </a:r>
            <a:r>
              <a:rPr lang="de-DE" dirty="0"/>
              <a:t> © Scientists4future: Florian Lehmer, CC-BY-SA 4.0 | </a:t>
            </a:r>
            <a:r>
              <a:rPr lang="de-DE" u="sng" dirty="0">
                <a:solidFill>
                  <a:schemeClr val="accent1"/>
                </a:solidFill>
              </a:rPr>
              <a:t> https//info-de.scientist4future.org</a:t>
            </a:r>
            <a:r>
              <a:rPr lang="de-DE" dirty="0"/>
              <a:t/>
            </a:r>
            <a:br>
              <a:rPr lang="de-DE" dirty="0"/>
            </a:br>
            <a:r>
              <a:rPr lang="de-DE" b="1" dirty="0"/>
              <a:t>Icons: </a:t>
            </a:r>
            <a:r>
              <a:rPr lang="de-DE" dirty="0"/>
              <a:t>Windräder: CC0 - https://pixabay.com/de/illustrations/windkraftanlage-windrad-windkraft-1578336/ | Kohlekraftwerk: CC0 – Catherine Eckenbach.</a:t>
            </a:r>
          </a:p>
          <a:p>
            <a:pPr marL="0" marR="0" lvl="0" indent="0" defTabSz="914400" rtl="0" eaLnBrk="0" fontAlgn="base" latinLnBrk="0" hangingPunct="0">
              <a:lnSpc>
                <a:spcPct val="100000"/>
              </a:lnSpc>
              <a:buClrTx/>
              <a:buSzTx/>
              <a:buFontTx/>
              <a:buNone/>
              <a:tabLst/>
              <a:defRPr/>
            </a:pPr>
            <a:endParaRPr lang="de-DE" b="1"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4</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546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12775" y="244475"/>
            <a:ext cx="5951538" cy="3348038"/>
          </a:xfrm>
        </p:spPr>
      </p:sp>
      <p:sp>
        <p:nvSpPr>
          <p:cNvPr id="3" name="Notizenplatzhalter 2"/>
          <p:cNvSpPr>
            <a:spLocks noGrp="1"/>
          </p:cNvSpPr>
          <p:nvPr>
            <p:ph type="body" idx="1"/>
          </p:nvPr>
        </p:nvSpPr>
        <p:spPr>
          <a:xfrm>
            <a:off x="612775" y="3592513"/>
            <a:ext cx="5951538" cy="5939554"/>
          </a:xfrm>
        </p:spPr>
        <p:txBody>
          <a:bodyPr/>
          <a:lstStyle/>
          <a:p>
            <a:pPr marL="6350" indent="0"/>
            <a:r>
              <a:rPr lang="de-DE" b="1" dirty="0">
                <a:latin typeface="+mn-lt"/>
              </a:rPr>
              <a:t>Beschreibung</a:t>
            </a:r>
          </a:p>
          <a:p>
            <a:pPr marL="6350" indent="0"/>
            <a:r>
              <a:rPr lang="de-DE" dirty="0">
                <a:latin typeface="+mn-lt"/>
              </a:rPr>
              <a:t>Bei der Gewinnung von Nichtroheisenmetallen aus Erzen, Konzentraten oder sekundären Rohstoffen durch metallurgische, chemische oder elektrolytische Verfahren werden Emissionen frei, vorwiegend die Schadstoffe Kohlendioxid, Kohlenmonoxid, Schwefeloxide, Stickoxide und anorganische Fluorverbindungen in die Luft aus (siehe Tab. „TOP 10 Emissionen von Luftschadstoffen aus der Nichteisenrohmetall-Industrie 2021“).</a:t>
            </a:r>
          </a:p>
          <a:p>
            <a:pPr marL="6350" indent="0"/>
            <a:endParaRPr lang="de-DE" dirty="0">
              <a:latin typeface="+mn-lt"/>
            </a:endParaRPr>
          </a:p>
          <a:p>
            <a:pPr marL="6350" indent="0"/>
            <a:r>
              <a:rPr lang="de-DE" b="1" dirty="0">
                <a:latin typeface="+mn-lt"/>
              </a:rPr>
              <a:t>Aufgabe</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dirty="0">
                <a:latin typeface="+mn-lt"/>
              </a:rPr>
              <a:t>Beschreiben und Diskutieren Sie die Quellen der Emissionen Bei der Nichteisenrohmetallgewinnung und erörtern Sie CO2-arme Alternativen.</a:t>
            </a:r>
          </a:p>
          <a:p>
            <a:pPr marL="6350" indent="0"/>
            <a:endParaRPr lang="de-DE" dirty="0">
              <a:latin typeface="+mn-lt"/>
            </a:endParaRPr>
          </a:p>
          <a:p>
            <a:pPr marL="6350" indent="0"/>
            <a:r>
              <a:rPr lang="de-DE" b="1" dirty="0">
                <a:latin typeface="+mn-lt"/>
              </a:rPr>
              <a:t>Quelle</a:t>
            </a:r>
            <a:r>
              <a:rPr lang="de-DE" dirty="0">
                <a:latin typeface="+mn-lt"/>
              </a:rPr>
              <a:t>: </a:t>
            </a:r>
          </a:p>
          <a:p>
            <a:pPr marL="6350" indent="0"/>
            <a:r>
              <a:rPr lang="de-DE" dirty="0">
                <a:latin typeface="+mn-lt"/>
              </a:rPr>
              <a:t>Umweltbundesamt (8.02.2023): Emissionen aus Betrieben der Metallindustrie. Online:  https://www.umweltbundesamt.de/daten/umwelt-wirtschaft/industrie/emissionen-aus-betrieben-der-metallindustrie#emissionen-aus-prtr-betrieben-der-roheisen-und-stahlerzeugung</a:t>
            </a:r>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5</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864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8:notes"/>
          <p:cNvSpPr>
            <a:spLocks noGrp="1" noRot="1" noChangeAspect="1"/>
          </p:cNvSpPr>
          <p:nvPr>
            <p:ph type="sldImg" idx="2"/>
          </p:nvPr>
        </p:nvSpPr>
        <p:spPr>
          <a:xfrm>
            <a:off x="612775" y="252413"/>
            <a:ext cx="5951538"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28:notes"/>
          <p:cNvSpPr txBox="1">
            <a:spLocks noGrp="1"/>
          </p:cNvSpPr>
          <p:nvPr>
            <p:ph type="body" idx="1"/>
          </p:nvPr>
        </p:nvSpPr>
        <p:spPr>
          <a:xfrm>
            <a:off x="612774" y="3600450"/>
            <a:ext cx="5951539" cy="5261250"/>
          </a:xfrm>
          <a:prstGeom prst="rect">
            <a:avLst/>
          </a:prstGeom>
          <a:noFill/>
          <a:ln>
            <a:noFill/>
          </a:ln>
        </p:spPr>
        <p:txBody>
          <a:bodyPr spcFirstLastPara="1" wrap="square" lIns="94825" tIns="47400" rIns="94825" bIns="47400" anchor="t" anchorCtr="0">
            <a:noAutofit/>
          </a:bodyPr>
          <a:lstStyle/>
          <a:p>
            <a:pPr marL="6350" lvl="0" indent="0" algn="l" rtl="0">
              <a:lnSpc>
                <a:spcPct val="100000"/>
              </a:lnSpc>
              <a:spcBef>
                <a:spcPts val="0"/>
              </a:spcBef>
              <a:spcAft>
                <a:spcPts val="0"/>
              </a:spcAft>
              <a:buSzPts val="1400"/>
              <a:buNone/>
            </a:pPr>
            <a:r>
              <a:rPr lang="de-DE" b="1" dirty="0">
                <a:latin typeface="+mn-lt"/>
              </a:rPr>
              <a:t>Beschreibung</a:t>
            </a:r>
            <a:endParaRPr lang="de-DE" dirty="0">
              <a:latin typeface="+mn-lt"/>
            </a:endParaRPr>
          </a:p>
          <a:p>
            <a:pPr marL="6350" lvl="0" indent="0" algn="l" rtl="0">
              <a:lnSpc>
                <a:spcPct val="100000"/>
              </a:lnSpc>
              <a:spcBef>
                <a:spcPts val="200"/>
              </a:spcBef>
              <a:spcAft>
                <a:spcPts val="0"/>
              </a:spcAft>
              <a:buSzPts val="1400"/>
              <a:buNone/>
            </a:pPr>
            <a:r>
              <a:rPr lang="de-DE" dirty="0">
                <a:latin typeface="+mn-lt"/>
              </a:rPr>
              <a:t>Weil bislang alle Berufe und Wirtschaftsbereiche neben ihren Beiträgen zur Lebensqualität auch unerwünschte Effekte haben, müssen sie so angepasst werden, dass sie nicht länger zur Klimakrise, sondern zu einer nachhaltigen Entwicklung beitragen. Das verarbeitende Gewerbe und die Industrie weisen ebenso wie der Verkehr seit der Jahrtausendwende keine positive Entwicklung mehr auf, die THG-Emissionen nehmen wieder zu, bzw. stagnieren in der Industrie. </a:t>
            </a:r>
          </a:p>
          <a:p>
            <a:pPr marL="6350" lvl="0" indent="0" algn="l" rtl="0">
              <a:lnSpc>
                <a:spcPct val="100000"/>
              </a:lnSpc>
              <a:spcBef>
                <a:spcPts val="200"/>
              </a:spcBef>
              <a:spcAft>
                <a:spcPts val="0"/>
              </a:spcAft>
              <a:buSzPts val="1400"/>
              <a:buNone/>
            </a:pPr>
            <a:endParaRPr lang="de-DE" b="1" dirty="0">
              <a:latin typeface="+mn-lt"/>
            </a:endParaRPr>
          </a:p>
          <a:p>
            <a:pPr marL="6350" lvl="0" indent="0" algn="l" rtl="0">
              <a:lnSpc>
                <a:spcPct val="100000"/>
              </a:lnSpc>
              <a:spcBef>
                <a:spcPts val="200"/>
              </a:spcBef>
              <a:spcAft>
                <a:spcPts val="0"/>
              </a:spcAft>
              <a:buSzPts val="1400"/>
              <a:buNone/>
            </a:pPr>
            <a:r>
              <a:rPr lang="de-DE" b="1" dirty="0">
                <a:latin typeface="+mn-lt"/>
              </a:rPr>
              <a:t>Aufgaben</a:t>
            </a:r>
            <a:endParaRPr lang="de-DE" dirty="0">
              <a:latin typeface="+mn-lt"/>
            </a:endParaRPr>
          </a:p>
          <a:p>
            <a:pPr marL="6350" lvl="0" indent="0" algn="l" rtl="0">
              <a:lnSpc>
                <a:spcPct val="100000"/>
              </a:lnSpc>
              <a:spcBef>
                <a:spcPts val="200"/>
              </a:spcBef>
              <a:spcAft>
                <a:spcPts val="0"/>
              </a:spcAft>
              <a:buSzPts val="1400"/>
              <a:buNone/>
            </a:pPr>
            <a:r>
              <a:rPr lang="de-DE" dirty="0">
                <a:solidFill>
                  <a:schemeClr val="dk1"/>
                </a:solidFill>
                <a:latin typeface="+mn-lt"/>
                <a:ea typeface="Trebuchet MS"/>
                <a:cs typeface="Trebuchet MS"/>
                <a:sym typeface="Trebuchet MS"/>
              </a:rPr>
              <a:t>Benennen Sie Prozesse in ihrem Unternehmen, die viele Emissionen verursachen.</a:t>
            </a:r>
            <a:endParaRPr lang="de-DE" dirty="0">
              <a:latin typeface="+mn-lt"/>
            </a:endParaRPr>
          </a:p>
          <a:p>
            <a:pPr marL="6350" lvl="0" indent="0" algn="l" rtl="0">
              <a:lnSpc>
                <a:spcPct val="100000"/>
              </a:lnSpc>
              <a:spcBef>
                <a:spcPts val="0"/>
              </a:spcBef>
              <a:spcAft>
                <a:spcPts val="0"/>
              </a:spcAft>
              <a:buSzPts val="2100"/>
              <a:buFont typeface="Arial"/>
              <a:buNone/>
            </a:pPr>
            <a:r>
              <a:rPr lang="de-DE" dirty="0">
                <a:solidFill>
                  <a:schemeClr val="dk1"/>
                </a:solidFill>
                <a:latin typeface="+mn-lt"/>
                <a:ea typeface="Trebuchet MS"/>
                <a:cs typeface="Trebuchet MS"/>
                <a:sym typeface="Trebuchet MS"/>
              </a:rPr>
              <a:t>Was unternimmt Ihr Betrieb, um THG-Emissionen zu verringern?</a:t>
            </a:r>
            <a:endParaRPr lang="de-DE" dirty="0">
              <a:latin typeface="+mn-lt"/>
            </a:endParaRPr>
          </a:p>
          <a:p>
            <a:pPr marL="6350" lvl="0" indent="0" algn="l" rtl="0">
              <a:lnSpc>
                <a:spcPct val="100000"/>
              </a:lnSpc>
              <a:spcBef>
                <a:spcPts val="0"/>
              </a:spcBef>
              <a:spcAft>
                <a:spcPts val="0"/>
              </a:spcAft>
              <a:buSzPts val="1400"/>
              <a:buNone/>
            </a:pPr>
            <a:endParaRPr lang="de-DE" b="1" dirty="0">
              <a:latin typeface="+mn-lt"/>
            </a:endParaRPr>
          </a:p>
          <a:p>
            <a:pPr marL="6350" lvl="0" indent="0" algn="l" rtl="0">
              <a:lnSpc>
                <a:spcPct val="100000"/>
              </a:lnSpc>
              <a:spcBef>
                <a:spcPts val="0"/>
              </a:spcBef>
              <a:spcAft>
                <a:spcPts val="0"/>
              </a:spcAft>
              <a:buSzPts val="1400"/>
              <a:buNone/>
            </a:pPr>
            <a:r>
              <a:rPr lang="de-DE" b="1" dirty="0">
                <a:latin typeface="+mn-lt"/>
              </a:rPr>
              <a:t>Quelle: </a:t>
            </a:r>
          </a:p>
          <a:p>
            <a:pPr marL="6350" lvl="0" indent="0" algn="l" rtl="0">
              <a:lnSpc>
                <a:spcPct val="100000"/>
              </a:lnSpc>
              <a:spcBef>
                <a:spcPts val="0"/>
              </a:spcBef>
              <a:spcAft>
                <a:spcPts val="0"/>
              </a:spcAft>
              <a:buSzPts val="1400"/>
              <a:buNone/>
            </a:pPr>
            <a:r>
              <a:rPr lang="de-DE" dirty="0">
                <a:latin typeface="+mn-lt"/>
              </a:rPr>
              <a:t>SRU 2017: Entwicklung der Treibhausgasemissionen ausgewählter Sektoren in Deutschland, 1990–2016; S.4.  https://www.umweltrat.de/SharedDocs/Downloads/DE/02_Sondergutachten/2016_2020/2017_11_SG_Klimaschutz_im_Verkehrssektor_KF.pdf</a:t>
            </a:r>
          </a:p>
          <a:p>
            <a:pPr marL="0" lvl="0" indent="0" algn="l" rtl="0">
              <a:lnSpc>
                <a:spcPct val="100000"/>
              </a:lnSpc>
              <a:spcBef>
                <a:spcPts val="0"/>
              </a:spcBef>
              <a:spcAft>
                <a:spcPts val="0"/>
              </a:spcAft>
              <a:buSzPts val="1400"/>
              <a:buNone/>
            </a:pPr>
            <a:endParaRPr sz="1050" dirty="0"/>
          </a:p>
        </p:txBody>
      </p:sp>
      <p:sp>
        <p:nvSpPr>
          <p:cNvPr id="118" name="Google Shape;118;p2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12775" y="244475"/>
            <a:ext cx="5951538" cy="3348038"/>
          </a:xfrm>
        </p:spPr>
      </p:sp>
      <p:sp>
        <p:nvSpPr>
          <p:cNvPr id="3" name="Notizenplatzhalter 2"/>
          <p:cNvSpPr>
            <a:spLocks noGrp="1"/>
          </p:cNvSpPr>
          <p:nvPr>
            <p:ph type="body" idx="1"/>
          </p:nvPr>
        </p:nvSpPr>
        <p:spPr>
          <a:xfrm>
            <a:off x="612775" y="3592513"/>
            <a:ext cx="5951538" cy="5939554"/>
          </a:xfrm>
        </p:spPr>
        <p:txBody>
          <a:bodyPr/>
          <a:lstStyle/>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sz="1200" b="1" dirty="0">
                <a:latin typeface="+mn-lt"/>
              </a:rPr>
              <a:t>Beschreibung</a:t>
            </a:r>
            <a:endParaRPr lang="de-DE" sz="1200" dirty="0">
              <a:latin typeface="+mn-lt"/>
            </a:endParaRPr>
          </a:p>
          <a:p>
            <a:pPr marL="6350" lvl="0" indent="0"/>
            <a:r>
              <a:rPr lang="de-DE" b="0" i="0" dirty="0">
                <a:solidFill>
                  <a:srgbClr val="404040"/>
                </a:solidFill>
                <a:effectLst/>
                <a:latin typeface="+mn-lt"/>
              </a:rPr>
              <a:t>Industrieanlagen zur Herstellung und Verarbeitung von Metallen sind bedeutende Verursacher von umweltbelastenden Emissionen mit negativen Umweltauswirkungen entlang der Wertschöpfungskette. Zur Metallindustrie werden die Bereiche Eisen- und Stahlerzeugung, die Gewinnung von Nichteisenrohmetallen, die Gießerei-Industrie sowie die metallverarbeitende Industrie gezählt. </a:t>
            </a:r>
          </a:p>
          <a:p>
            <a:pPr marL="6350" lvl="0" indent="0"/>
            <a:r>
              <a:rPr lang="de-DE" dirty="0">
                <a:latin typeface="+mn-lt"/>
              </a:rPr>
              <a:t>Anlagen zur Herstellung von Roheisen oder Stahl einschließlich Stranggießen mit einer Kapazität von mehr als 2,5 Tonnen pro Stunde (t/h) stoßen u.a. erhebliche Mengen an Kohlendioxid, Kohlenmonoxid, Stickoxiden, Feinstaub und Schwefeloxiden in die Luft aus (siehe Tab. „TOP 10 Emissionen von Luftschadstoffen aus ⁠PRTR⁠-Betrieben der Roheisen- und Stahlerzeugung 2021“).</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endParaRPr lang="de-DE" sz="1200" b="1" dirty="0">
              <a:latin typeface="+mn-lt"/>
            </a:endParaRP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sz="1200" b="1" dirty="0">
                <a:latin typeface="+mn-lt"/>
              </a:rPr>
              <a:t>Aufgabe</a:t>
            </a:r>
            <a:endParaRPr lang="de-DE" sz="1200" dirty="0">
              <a:latin typeface="+mn-lt"/>
            </a:endParaRPr>
          </a:p>
          <a:p>
            <a:pPr marL="6350" lvl="0" indent="0"/>
            <a:r>
              <a:rPr lang="de-DE" dirty="0">
                <a:latin typeface="+mn-lt"/>
              </a:rPr>
              <a:t>Beschreiben und Diskutieren Sie die Quellen der Emissionen bei der Roheisen- und Stahlerzeugung und erörtern Sie CO2-arme Alternativen zum Koks.</a:t>
            </a:r>
          </a:p>
          <a:p>
            <a:pPr marL="6350" lvl="0" indent="0"/>
            <a:endParaRPr lang="de-DE" dirty="0">
              <a:latin typeface="+mn-lt"/>
            </a:endParaRPr>
          </a:p>
          <a:p>
            <a:pPr marL="6350" indent="0"/>
            <a:r>
              <a:rPr lang="de-DE" b="1" dirty="0">
                <a:latin typeface="+mn-lt"/>
              </a:rPr>
              <a:t>Quelle: </a:t>
            </a:r>
          </a:p>
          <a:p>
            <a:pPr marL="6350" indent="0"/>
            <a:r>
              <a:rPr lang="de-DE" dirty="0">
                <a:latin typeface="+mn-lt"/>
              </a:rPr>
              <a:t>Umweltbundesamt (8.02.2023</a:t>
            </a:r>
            <a:r>
              <a:rPr lang="de-DE" dirty="0"/>
              <a:t> ): Emissionen aus Betrieben der Metallindustrie. Online:</a:t>
            </a:r>
            <a:r>
              <a:rPr lang="de-DE" dirty="0">
                <a:latin typeface="+mn-lt"/>
              </a:rPr>
              <a:t> https://www.umweltbundesamt.de/daten/umwelt-wirtschaft/industrie/emissionen-aus-betrieben-der-metallindustrie#emissionen-aus-prtr-betrieben-der-roheisen-und-stahlerzeugung</a:t>
            </a:r>
          </a:p>
          <a:p>
            <a:endParaRPr lang="de-DE"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7</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0288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12775" y="244475"/>
            <a:ext cx="5951538" cy="3348038"/>
          </a:xfrm>
        </p:spPr>
      </p:sp>
      <p:sp>
        <p:nvSpPr>
          <p:cNvPr id="3" name="Notizenplatzhalter 2"/>
          <p:cNvSpPr>
            <a:spLocks noGrp="1"/>
          </p:cNvSpPr>
          <p:nvPr>
            <p:ph type="body" idx="1"/>
          </p:nvPr>
        </p:nvSpPr>
        <p:spPr>
          <a:xfrm>
            <a:off x="612775" y="3592513"/>
            <a:ext cx="5951538" cy="5939554"/>
          </a:xfrm>
        </p:spPr>
        <p:txBody>
          <a:bodyPr/>
          <a:lstStyle/>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sz="1200" b="1" dirty="0"/>
              <a:t>Beschreibung</a:t>
            </a:r>
            <a:endParaRPr lang="de-DE" sz="1200" dirty="0"/>
          </a:p>
          <a:p>
            <a:pPr marL="6350" indent="0"/>
            <a:r>
              <a:rPr lang="de-DE" dirty="0"/>
              <a:t>Wir nutzen immer mehr von dem, was sich uns auf der Ede bietet. Auch die Vielfalt der benötigten und ausgebeuteten Rohstoffe steigt</a:t>
            </a:r>
            <a:r>
              <a:rPr lang="de-DE" baseline="0" dirty="0"/>
              <a:t> ständig an, so das inzwischen alle auf der Erde verfügbaren Rohstoffe auch abgebaut und genutzt werden.</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endParaRPr lang="de-DE" sz="1200" b="1" dirty="0"/>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sz="1200" b="1" dirty="0"/>
              <a:t>Aufgabe </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sz="1200" dirty="0"/>
              <a:t>Mit welchen Rohstoffen ist ihr Unternehmen hauptsächlich befasst? Welche Legierungselemente sind maßgeblich für die Rohmaterialien notwendig? </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endParaRPr lang="de-DE" sz="1200" b="1" dirty="0"/>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sz="1200" b="1" dirty="0"/>
              <a:t>Quelle </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dirty="0"/>
              <a:t>©</a:t>
            </a:r>
            <a:r>
              <a:rPr lang="de-DE" b="0" i="0" u="none" strike="noStrike" dirty="0">
                <a:solidFill>
                  <a:srgbClr val="444444"/>
                </a:solidFill>
                <a:effectLst/>
                <a:latin typeface="dinweb"/>
                <a:hlinkClick r:id="rId3" invalidUrl="http:" action="ppaction://hlinkfile"/>
              </a:rPr>
              <a:t>petraboeckmann.de</a:t>
            </a:r>
            <a:r>
              <a:rPr lang="de-DE" sz="1200" b="1" i="0" u="none" strike="noStrike" dirty="0">
                <a:solidFill>
                  <a:srgbClr val="444444"/>
                </a:solidFill>
                <a:effectLst/>
                <a:latin typeface="dinweb"/>
              </a:rPr>
              <a:t>, </a:t>
            </a:r>
            <a:r>
              <a:rPr lang="de-DE" b="0" i="0" u="none" strike="noStrike" dirty="0">
                <a:solidFill>
                  <a:srgbClr val="444444"/>
                </a:solidFill>
                <a:effectLst/>
                <a:latin typeface="dinweb"/>
                <a:hlinkClick r:id="rId4"/>
              </a:rPr>
              <a:t>CC-BY 4.0</a:t>
            </a:r>
            <a:r>
              <a:rPr lang="de-DE" b="0" i="0" u="none" strike="noStrike" dirty="0">
                <a:solidFill>
                  <a:srgbClr val="444444"/>
                </a:solidFill>
                <a:effectLst/>
                <a:latin typeface="dinweb"/>
              </a:rPr>
              <a:t> „</a:t>
            </a:r>
            <a:r>
              <a:rPr lang="de-DE" b="0" i="0" dirty="0">
                <a:solidFill>
                  <a:srgbClr val="444444"/>
                </a:solidFill>
                <a:effectLst/>
                <a:latin typeface="dinweb"/>
              </a:rPr>
              <a:t>Aus dem Meeresatlas 2017: 300 Jahre – Technologie-Entwicklung und Metallverbrauch“ </a:t>
            </a:r>
            <a:r>
              <a:rPr lang="de-DE" sz="1200" b="0" dirty="0"/>
              <a:t>boell.de 2017</a:t>
            </a:r>
          </a:p>
          <a:p>
            <a:pPr marL="6350" marR="0" lvl="0" indent="0" algn="l" defTabSz="914400" rtl="0" eaLnBrk="1" fontAlgn="auto" latinLnBrk="0" hangingPunct="1">
              <a:lnSpc>
                <a:spcPct val="100000"/>
              </a:lnSpc>
              <a:spcBef>
                <a:spcPts val="0"/>
              </a:spcBef>
              <a:spcAft>
                <a:spcPts val="0"/>
              </a:spcAft>
              <a:buClr>
                <a:srgbClr val="000000"/>
              </a:buClr>
              <a:buSzPts val="1400"/>
              <a:buFont typeface="Arial"/>
              <a:buNone/>
              <a:defRPr/>
            </a:pPr>
            <a:r>
              <a:rPr lang="de-DE" dirty="0"/>
              <a:t>https://www.boell.de/de/2017/05/10/tiefseebergbau-welthunger-nach-rohstoffen</a:t>
            </a:r>
          </a:p>
        </p:txBody>
      </p:sp>
      <p:sp>
        <p:nvSpPr>
          <p:cNvPr id="4" name="Foliennummernplatzhalter 3"/>
          <p:cNvSpPr>
            <a:spLocks noGrp="1"/>
          </p:cNvSpPr>
          <p:nvPr>
            <p:ph type="sldNum" sz="quarter" idx="10"/>
          </p:nvPr>
        </p:nvSpPr>
        <p:spPr/>
        <p:txBody>
          <a:bodyPr/>
          <a:lstStyle/>
          <a:p>
            <a:fld id="{D3A53838-B959-4F9F-A181-32FFBE93153F}" type="slidenum">
              <a:rPr lang="de-DE" smtClean="0"/>
              <a:t>8</a:t>
            </a:fld>
            <a:endParaRPr lang="de-DE" dirty="0"/>
          </a:p>
        </p:txBody>
      </p:sp>
    </p:spTree>
    <p:extLst>
      <p:ext uri="{BB962C8B-B14F-4D97-AF65-F5344CB8AC3E}">
        <p14:creationId xmlns:p14="http://schemas.microsoft.com/office/powerpoint/2010/main" val="101979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12775" y="244475"/>
            <a:ext cx="5951538" cy="3348038"/>
          </a:xfrm>
        </p:spPr>
      </p:sp>
      <p:sp>
        <p:nvSpPr>
          <p:cNvPr id="3" name="Notizenplatzhalter 2"/>
          <p:cNvSpPr>
            <a:spLocks noGrp="1"/>
          </p:cNvSpPr>
          <p:nvPr>
            <p:ph type="body" idx="1"/>
          </p:nvPr>
        </p:nvSpPr>
        <p:spPr>
          <a:xfrm>
            <a:off x="612775" y="3592513"/>
            <a:ext cx="5951538" cy="5939554"/>
          </a:xfrm>
        </p:spPr>
        <p:txBody>
          <a:bodyPr/>
          <a:lstStyle/>
          <a:p>
            <a:pPr marL="6350" indent="0">
              <a:buFont typeface="Arial" panose="020B0604020202020204" pitchFamily="34" charset="0"/>
              <a:buNone/>
            </a:pPr>
            <a:r>
              <a:rPr lang="de-DE" b="1" dirty="0">
                <a:latin typeface="+mn-lt"/>
              </a:rPr>
              <a:t>Beschreibung</a:t>
            </a:r>
          </a:p>
          <a:p>
            <a:pPr marL="6350" indent="0">
              <a:buFont typeface="Arial" panose="020B0604020202020204" pitchFamily="34" charset="0"/>
              <a:buNone/>
            </a:pPr>
            <a:r>
              <a:rPr lang="de-DE" dirty="0">
                <a:latin typeface="+mn-lt"/>
              </a:rPr>
              <a:t>Betriebe befürchten oft, dass Mitarbeitende, die gut qualifiziert sind, für andere Unternehmen attraktiv sind und abgeworben werden können. Dabei sind auch viele andere Faktoren für Beschäftigte wichtig, die über ein Bleiben oder Gehen entscheiden. Unternehmen haben vielfältige Möglichkeiten ihre Attraktivität als Arbeitsgeber (Employer Branding) zu steigern:</a:t>
            </a:r>
          </a:p>
          <a:p>
            <a:pPr marL="177800" indent="-171450">
              <a:buFont typeface="Arial" panose="020B0604020202020204" pitchFamily="34" charset="0"/>
              <a:buChar char="•"/>
            </a:pPr>
            <a:r>
              <a:rPr lang="de-DE" dirty="0">
                <a:latin typeface="+mn-lt"/>
              </a:rPr>
              <a:t>Maßnahmen für einen gezielte Personalentwicklung/Karriereplanung</a:t>
            </a:r>
          </a:p>
          <a:p>
            <a:pPr marL="177800" indent="-171450">
              <a:buFont typeface="Arial" panose="020B0604020202020204" pitchFamily="34" charset="0"/>
              <a:buChar char="•"/>
            </a:pPr>
            <a:r>
              <a:rPr lang="de-DE" dirty="0">
                <a:latin typeface="+mn-lt"/>
              </a:rPr>
              <a:t>Maßnahmen zur Vereinbarkeit von Beruf und Familie</a:t>
            </a:r>
          </a:p>
          <a:p>
            <a:pPr marL="177800" indent="-171450">
              <a:buFont typeface="Arial" panose="020B0604020202020204" pitchFamily="34" charset="0"/>
              <a:buChar char="•"/>
            </a:pPr>
            <a:r>
              <a:rPr lang="de-DE" dirty="0">
                <a:latin typeface="+mn-lt"/>
              </a:rPr>
              <a:t>Maßnahmen zur Gesunderhaltung</a:t>
            </a:r>
          </a:p>
          <a:p>
            <a:pPr marL="177800" indent="-171450">
              <a:buFont typeface="Arial" panose="020B0604020202020204" pitchFamily="34" charset="0"/>
              <a:buChar char="•"/>
            </a:pPr>
            <a:r>
              <a:rPr lang="de-DE" dirty="0">
                <a:latin typeface="+mn-lt"/>
              </a:rPr>
              <a:t>Zusätzliche Sozialleistungen (ÖPNV-Tickets, Gesundheitskurse, Sportangebote etc.)</a:t>
            </a:r>
          </a:p>
          <a:p>
            <a:pPr marL="6350" indent="0"/>
            <a:endParaRPr lang="de-DE" dirty="0">
              <a:latin typeface="+mn-lt"/>
            </a:endParaRPr>
          </a:p>
          <a:p>
            <a:pPr marL="6350" indent="0"/>
            <a:r>
              <a:rPr lang="de-DE" b="1" dirty="0">
                <a:latin typeface="+mn-lt"/>
              </a:rPr>
              <a:t>Aufgabe</a:t>
            </a:r>
          </a:p>
          <a:p>
            <a:pPr marL="6350" indent="0"/>
            <a:r>
              <a:rPr lang="de-DE" dirty="0">
                <a:latin typeface="+mn-lt"/>
              </a:rPr>
              <a:t>Wie attraktiv ist Ihr Unternehmen als Arbeitgeber? Welche Maßnahmen zur Stärkung der Arbeitgebermarke gibt es bereits und welche fehlen noch?</a:t>
            </a:r>
          </a:p>
          <a:p>
            <a:pPr marL="6350" indent="0"/>
            <a:endParaRPr lang="de-DE" dirty="0">
              <a:latin typeface="+mn-lt"/>
            </a:endParaRPr>
          </a:p>
          <a:p>
            <a:pPr marL="6350" indent="0"/>
            <a:r>
              <a:rPr lang="de-DE" b="1" dirty="0">
                <a:latin typeface="+mn-lt"/>
              </a:rPr>
              <a:t>Quellen:</a:t>
            </a:r>
          </a:p>
          <a:p>
            <a:pPr marL="177800" indent="-171450">
              <a:buFont typeface="Arial" panose="020B0604020202020204" pitchFamily="34" charset="0"/>
              <a:buChar char="•"/>
            </a:pPr>
            <a:r>
              <a:rPr lang="de-DE" dirty="0">
                <a:latin typeface="+mn-lt"/>
              </a:rPr>
              <a:t>KOFA – Kompetenzzentrum Fachkräfte (2023): Aufbau einer Arbeitgebermarke: Online: https://www.kofa.de/personalarbeit/employer-branding/arbeitgebermarke/</a:t>
            </a:r>
          </a:p>
          <a:p>
            <a:pPr marL="177800" indent="-171450">
              <a:buFont typeface="Arial" panose="020B0604020202020204" pitchFamily="34" charset="0"/>
              <a:buChar char="•"/>
            </a:pPr>
            <a:r>
              <a:rPr lang="de-DE" dirty="0">
                <a:latin typeface="+mn-lt"/>
              </a:rPr>
              <a:t>RKW –Leitfaden (2017) Employer Branding: </a:t>
            </a:r>
            <a:r>
              <a:rPr lang="de-DE" b="0" i="0" u="none" strike="noStrike" dirty="0">
                <a:solidFill>
                  <a:srgbClr val="333333"/>
                </a:solidFill>
                <a:effectLst/>
                <a:latin typeface="+mn-lt"/>
              </a:rPr>
              <a:t>Mit unverwechselbarer Arbeitgebermarke punkten. Online: </a:t>
            </a:r>
            <a:r>
              <a:rPr lang="de-DE" dirty="0">
                <a:latin typeface="+mn-lt"/>
              </a:rPr>
              <a:t> https://www.rkw-kompetenzzentrum.de/publikationen/leitfaden/employer-branding/</a:t>
            </a:r>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9</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452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dirty="0"/>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dirty="0"/>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dirty="0"/>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dirty="0"/>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dirty="0"/>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dirty="0"/>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dirty="0"/>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dirty="0"/>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39178A8-420D-7675-DBD3-D486CF58032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4ED66CE1-D49F-AEC3-4E52-1DD22E5B9CA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52284798-586C-8D54-7B7B-5AEE0AB8F616}"/>
              </a:ext>
            </a:extLst>
          </p:cNvPr>
          <p:cNvSpPr>
            <a:spLocks noGrp="1"/>
          </p:cNvSpPr>
          <p:nvPr>
            <p:ph type="dt" sz="half" idx="10"/>
          </p:nvPr>
        </p:nvSpPr>
        <p:spPr/>
        <p:txBody>
          <a:bodyPr/>
          <a:lstStyle/>
          <a:p>
            <a:fld id="{24BF0120-C876-418D-885C-F157733EB6D2}" type="datetimeFigureOut">
              <a:rPr lang="de-DE" smtClean="0"/>
              <a:t>26.09.23</a:t>
            </a:fld>
            <a:endParaRPr lang="de-DE" dirty="0"/>
          </a:p>
        </p:txBody>
      </p:sp>
      <p:sp>
        <p:nvSpPr>
          <p:cNvPr id="5" name="Fußzeilenplatzhalter 4">
            <a:extLst>
              <a:ext uri="{FF2B5EF4-FFF2-40B4-BE49-F238E27FC236}">
                <a16:creationId xmlns:a16="http://schemas.microsoft.com/office/drawing/2014/main" xmlns="" id="{ECCB4AC7-5F18-F65A-C571-8A5DD99024E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xmlns="" id="{E684F581-82D1-1F9B-7345-A44EE0A466AC}"/>
              </a:ext>
            </a:extLst>
          </p:cNvPr>
          <p:cNvSpPr>
            <a:spLocks noGrp="1"/>
          </p:cNvSpPr>
          <p:nvPr>
            <p:ph type="sldNum" sz="quarter" idx="12"/>
          </p:nvPr>
        </p:nvSpPr>
        <p:spPr/>
        <p:txBody>
          <a:bodyPr/>
          <a:lstStyle/>
          <a:p>
            <a:fld id="{EDA99D97-A321-4D0F-92CC-03A8EF294BD0}" type="slidenum">
              <a:rPr lang="de-DE" smtClean="0"/>
              <a:t>‹Nr.›</a:t>
            </a:fld>
            <a:endParaRPr lang="de-DE" dirty="0"/>
          </a:p>
        </p:txBody>
      </p:sp>
    </p:spTree>
    <p:extLst>
      <p:ext uri="{BB962C8B-B14F-4D97-AF65-F5344CB8AC3E}">
        <p14:creationId xmlns:p14="http://schemas.microsoft.com/office/powerpoint/2010/main" val="3652773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dirty="0"/>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dirty="0"/>
          </a:p>
        </p:txBody>
      </p:sp>
      <p:pic>
        <p:nvPicPr>
          <p:cNvPr id="15" name="Google Shape;15;p11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www.boell.de/de/2017/05/10/tiefseebergbau-welthunger-nach-rohstoffen"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info-de.scientists4future.org/" TargetMode="External"/><Relationship Id="rId4"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dirty="0"/>
              <a:t>Zerspanungsmechaniker und Zerspanungsmechanikerin</a:t>
            </a:r>
            <a:endParaRPr b="1" dirty="0"/>
          </a:p>
          <a:p>
            <a:pPr marL="0" lvl="0" indent="0" algn="ctr" rtl="0">
              <a:lnSpc>
                <a:spcPct val="90000"/>
              </a:lnSpc>
              <a:spcBef>
                <a:spcPts val="0"/>
              </a:spcBef>
              <a:spcAft>
                <a:spcPts val="0"/>
              </a:spcAft>
              <a:buSzPts val="4444"/>
              <a:buNone/>
            </a:pPr>
            <a:endParaRPr b="1" dirty="0"/>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dirty="0"/>
              <a:t>Folien zur Diskussion von Zielkonflikten in der Industrie (Verarbeitendes Gewerbe)</a:t>
            </a:r>
            <a:endParaRPr dirty="0"/>
          </a:p>
        </p:txBody>
      </p:sp>
      <p:sp>
        <p:nvSpPr>
          <p:cNvPr id="81" name="Google Shape;81;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dirty="0"/>
              <a:t>Dr. Michael Scharp / Die Projektagentur BBNE</a:t>
            </a:r>
            <a:endParaRPr dirty="0"/>
          </a:p>
        </p:txBody>
      </p:sp>
      <p:sp>
        <p:nvSpPr>
          <p:cNvPr id="82" name="Google Shape;82;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latin typeface="+mn-lt"/>
              </a:rPr>
              <a:t>1</a:t>
            </a:fld>
            <a:endParaRPr dirty="0">
              <a:latin typeface="+mn-lt"/>
            </a:endParaRPr>
          </a:p>
        </p:txBody>
      </p:sp>
      <p:sp>
        <p:nvSpPr>
          <p:cNvPr id="83" name="Google Shape;83;p38"/>
          <p:cNvSpPr txBox="1">
            <a:spLocks noGrp="1"/>
          </p:cNvSpPr>
          <p:nvPr>
            <p:ph type="body" idx="4"/>
          </p:nvPr>
        </p:nvSpPr>
        <p:spPr>
          <a:xfrm>
            <a:off x="8844679"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7"/>
              <a:buNone/>
            </a:pPr>
            <a:r>
              <a:rPr lang="de-DE" dirty="0"/>
              <a:t>IZT – Institut für Zukunftsstudien und Technologiebewertung</a:t>
            </a:r>
            <a:endParaRPr dirty="0"/>
          </a:p>
          <a:p>
            <a:pPr marL="50800" lvl="0" indent="0" algn="l" rtl="0">
              <a:lnSpc>
                <a:spcPct val="90000"/>
              </a:lnSpc>
              <a:spcBef>
                <a:spcPts val="1000"/>
              </a:spcBef>
              <a:spcAft>
                <a:spcPts val="0"/>
              </a:spcAft>
              <a:buSzPct val="248887"/>
              <a:buNone/>
            </a:pPr>
            <a:r>
              <a:rPr lang="de-DE" dirty="0"/>
              <a:t>Schopenhauerstraße 26; 14129 Berlin; </a:t>
            </a:r>
            <a:r>
              <a:rPr lang="de-DE" u="sng" dirty="0">
                <a:solidFill>
                  <a:schemeClr val="hlink"/>
                </a:solidFill>
                <a:hlinkClick r:id="rId3"/>
              </a:rPr>
              <a:t>www.izt.de</a:t>
            </a:r>
            <a:endParaRPr dirty="0"/>
          </a:p>
          <a:p>
            <a:pPr marL="50800" lvl="0" indent="0" algn="l" rtl="0">
              <a:lnSpc>
                <a:spcPct val="90000"/>
              </a:lnSpc>
              <a:spcBef>
                <a:spcPts val="1000"/>
              </a:spcBef>
              <a:spcAft>
                <a:spcPts val="0"/>
              </a:spcAft>
              <a:buSzPct val="248887"/>
              <a:buNone/>
            </a:pPr>
            <a:r>
              <a:rPr lang="de-DE" dirty="0"/>
              <a:t>Dr. Michael Scharp (</a:t>
            </a:r>
            <a:r>
              <a:rPr lang="de-DE" u="sng" dirty="0">
                <a:solidFill>
                  <a:schemeClr val="hlink"/>
                </a:solidFill>
                <a:hlinkClick r:id="rId4"/>
              </a:rPr>
              <a:t>m.scharp@izt.de</a:t>
            </a:r>
            <a:r>
              <a:rPr lang="de-DE" dirty="0"/>
              <a:t>)</a:t>
            </a:r>
            <a:endParaRPr dirty="0"/>
          </a:p>
        </p:txBody>
      </p:sp>
      <p:pic>
        <p:nvPicPr>
          <p:cNvPr id="84" name="Google Shape;84;p38"/>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8844679" y="3653834"/>
            <a:ext cx="2160000" cy="943194"/>
          </a:xfrm>
          <a:prstGeom prst="rect">
            <a:avLst/>
          </a:prstGeom>
          <a:noFill/>
          <a:ln>
            <a:noFill/>
          </a:ln>
        </p:spPr>
      </p:pic>
      <p:sp>
        <p:nvSpPr>
          <p:cNvPr id="2" name="Textfeld 1">
            <a:extLst>
              <a:ext uri="{FF2B5EF4-FFF2-40B4-BE49-F238E27FC236}">
                <a16:creationId xmlns:a16="http://schemas.microsoft.com/office/drawing/2014/main" xmlns="" id="{ECAFD8CF-5D9C-174C-B9E1-E31BF8B7E54F}"/>
              </a:ext>
            </a:extLst>
          </p:cNvPr>
          <p:cNvSpPr txBox="1"/>
          <p:nvPr/>
        </p:nvSpPr>
        <p:spPr>
          <a:xfrm>
            <a:off x="8844679" y="2458585"/>
            <a:ext cx="3272050" cy="954107"/>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Institut für Betriebliche Bildungsforschung</a:t>
            </a:r>
          </a:p>
          <a:p>
            <a:r>
              <a:rPr lang="de-DE" dirty="0">
                <a:latin typeface="Calibri" panose="020F0502020204030204" pitchFamily="34" charset="0"/>
                <a:cs typeface="Calibri" panose="020F0502020204030204" pitchFamily="34" charset="0"/>
              </a:rPr>
              <a:t>Henry </a:t>
            </a:r>
            <a:r>
              <a:rPr lang="de-DE" dirty="0" err="1">
                <a:latin typeface="Calibri" panose="020F0502020204030204" pitchFamily="34" charset="0"/>
                <a:cs typeface="Calibri" panose="020F0502020204030204" pitchFamily="34" charset="0"/>
              </a:rPr>
              <a:t>Tackenberg</a:t>
            </a:r>
            <a:endParaRPr lang="de-DE" dirty="0">
              <a:latin typeface="Calibri" panose="020F0502020204030204" pitchFamily="34" charset="0"/>
              <a:cs typeface="Calibri" panose="020F0502020204030204" pitchFamily="34" charset="0"/>
            </a:endParaRPr>
          </a:p>
          <a:p>
            <a:r>
              <a:rPr lang="de-DE" dirty="0" err="1">
                <a:latin typeface="Calibri" panose="020F0502020204030204" pitchFamily="34" charset="0"/>
                <a:cs typeface="Calibri" panose="020F0502020204030204" pitchFamily="34" charset="0"/>
              </a:rPr>
              <a:t>Gubenerstr</a:t>
            </a:r>
            <a:r>
              <a:rPr lang="de-DE" dirty="0">
                <a:latin typeface="Calibri" panose="020F0502020204030204" pitchFamily="34" charset="0"/>
                <a:cs typeface="Calibri" panose="020F0502020204030204" pitchFamily="34" charset="0"/>
              </a:rPr>
              <a:t>. 47 A 10243 Berlin</a:t>
            </a:r>
          </a:p>
          <a:p>
            <a:r>
              <a:rPr lang="de-DE" dirty="0" err="1">
                <a:latin typeface="Calibri" panose="020F0502020204030204" pitchFamily="34" charset="0"/>
                <a:cs typeface="Calibri" panose="020F0502020204030204" pitchFamily="34" charset="0"/>
              </a:rPr>
              <a:t>henry.tackenberg@ibbf.berlin</a:t>
            </a:r>
            <a:endParaRPr lang="de-DE"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xmlns="" id="{B51C26C7-C6C8-BC4A-A5BE-0362D93CA477}"/>
              </a:ext>
            </a:extLst>
          </p:cNvPr>
          <p:cNvPicPr>
            <a:picLocks noChangeAspect="1"/>
          </p:cNvPicPr>
          <p:nvPr/>
        </p:nvPicPr>
        <p:blipFill>
          <a:blip r:embed="rId6"/>
          <a:stretch>
            <a:fillRect/>
          </a:stretch>
        </p:blipFill>
        <p:spPr>
          <a:xfrm>
            <a:off x="8844679" y="1770090"/>
            <a:ext cx="2520000" cy="7425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8D218B-2509-4B82-AC8E-2BF093D400BC}"/>
              </a:ext>
            </a:extLst>
          </p:cNvPr>
          <p:cNvSpPr>
            <a:spLocks noGrp="1"/>
          </p:cNvSpPr>
          <p:nvPr>
            <p:ph type="title"/>
          </p:nvPr>
        </p:nvSpPr>
        <p:spPr/>
        <p:txBody>
          <a:bodyPr/>
          <a:lstStyle/>
          <a:p>
            <a:r>
              <a:rPr lang="de-DE" dirty="0">
                <a:solidFill>
                  <a:schemeClr val="tx1"/>
                </a:solidFill>
              </a:rPr>
              <a:t>Zerspanungsmechaniker:innen</a:t>
            </a:r>
            <a:endParaRPr lang="de-DE" dirty="0"/>
          </a:p>
        </p:txBody>
      </p:sp>
      <p:sp>
        <p:nvSpPr>
          <p:cNvPr id="4" name="Foliennummernplatzhalter 3">
            <a:extLst>
              <a:ext uri="{FF2B5EF4-FFF2-40B4-BE49-F238E27FC236}">
                <a16:creationId xmlns:a16="http://schemas.microsoft.com/office/drawing/2014/main" xmlns="" id="{15F83885-B3FC-4A22-94DF-7249215949F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DE" smtClean="0"/>
              <a:t>10</a:t>
            </a:fld>
            <a:endParaRPr lang="de-DE" dirty="0"/>
          </a:p>
        </p:txBody>
      </p:sp>
      <p:sp>
        <p:nvSpPr>
          <p:cNvPr id="7" name="Textplatzhalter 6">
            <a:extLst>
              <a:ext uri="{FF2B5EF4-FFF2-40B4-BE49-F238E27FC236}">
                <a16:creationId xmlns:a16="http://schemas.microsoft.com/office/drawing/2014/main" xmlns="" id="{F6DF2E5E-F72D-4A46-BAA8-B4AC5BF2CA0A}"/>
              </a:ext>
            </a:extLst>
          </p:cNvPr>
          <p:cNvSpPr>
            <a:spLocks noGrp="1"/>
          </p:cNvSpPr>
          <p:nvPr>
            <p:ph type="body" idx="4"/>
          </p:nvPr>
        </p:nvSpPr>
        <p:spPr/>
        <p:txBody>
          <a:bodyPr>
            <a:normAutofit/>
          </a:bodyPr>
          <a:lstStyle/>
          <a:p>
            <a:r>
              <a:rPr lang="de-DE" dirty="0"/>
              <a:t>Quelle: https://www.rohstoff-welt.de</a:t>
            </a:r>
          </a:p>
        </p:txBody>
      </p:sp>
      <p:sp>
        <p:nvSpPr>
          <p:cNvPr id="9" name="Google Shape;542;p47">
            <a:extLst>
              <a:ext uri="{FF2B5EF4-FFF2-40B4-BE49-F238E27FC236}">
                <a16:creationId xmlns:a16="http://schemas.microsoft.com/office/drawing/2014/main" xmlns="" id="{0C360C9F-89E6-BD66-3A5A-F33584AB08F5}"/>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400" dirty="0">
                <a:solidFill>
                  <a:schemeClr val="bg1"/>
                </a:solidFill>
                <a:latin typeface="+mn-lt"/>
              </a:rPr>
              <a:t>Henry Tackenberg, IBBF</a:t>
            </a:r>
            <a:endParaRPr sz="1400" dirty="0">
              <a:solidFill>
                <a:schemeClr val="bg1"/>
              </a:solidFill>
              <a:latin typeface="+mn-lt"/>
            </a:endParaRPr>
          </a:p>
        </p:txBody>
      </p:sp>
      <p:sp>
        <p:nvSpPr>
          <p:cNvPr id="10" name="Textplatzhalter 3">
            <a:extLst>
              <a:ext uri="{FF2B5EF4-FFF2-40B4-BE49-F238E27FC236}">
                <a16:creationId xmlns:a16="http://schemas.microsoft.com/office/drawing/2014/main" xmlns="" id="{C068C6CF-7035-516A-76AC-AE3B34253426}"/>
              </a:ext>
            </a:extLst>
          </p:cNvPr>
          <p:cNvSpPr txBox="1">
            <a:spLocks/>
          </p:cNvSpPr>
          <p:nvPr/>
        </p:nvSpPr>
        <p:spPr>
          <a:xfrm>
            <a:off x="3350684" y="6300531"/>
            <a:ext cx="4079724" cy="55746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buNone/>
            </a:pPr>
            <a:r>
              <a:rPr lang="de-DE" sz="1400" dirty="0">
                <a:solidFill>
                  <a:schemeClr val="bg1"/>
                </a:solidFill>
                <a:latin typeface="+mn-lt"/>
                <a:cs typeface="Calibri" panose="020F0502020204030204" pitchFamily="34" charset="0"/>
              </a:rPr>
              <a:t>Industrie (verarbeitendes Gewerbe)</a:t>
            </a:r>
          </a:p>
        </p:txBody>
      </p:sp>
      <p:sp>
        <p:nvSpPr>
          <p:cNvPr id="3" name="Textfeld 2">
            <a:extLst>
              <a:ext uri="{FF2B5EF4-FFF2-40B4-BE49-F238E27FC236}">
                <a16:creationId xmlns:a16="http://schemas.microsoft.com/office/drawing/2014/main" xmlns="" id="{1182EA32-4428-A985-B2B7-B0EA1C7BB375}"/>
              </a:ext>
            </a:extLst>
          </p:cNvPr>
          <p:cNvSpPr txBox="1"/>
          <p:nvPr/>
        </p:nvSpPr>
        <p:spPr>
          <a:xfrm>
            <a:off x="6922008" y="1674307"/>
            <a:ext cx="5269992" cy="1708160"/>
          </a:xfrm>
          <a:prstGeom prst="rect">
            <a:avLst/>
          </a:prstGeom>
          <a:noFill/>
        </p:spPr>
        <p:txBody>
          <a:bodyPr wrap="square" rtlCol="0">
            <a:spAutoFit/>
          </a:bodyPr>
          <a:lstStyle/>
          <a:p>
            <a:r>
              <a:rPr lang="de-DE" sz="2100" b="1" dirty="0">
                <a:latin typeface="Trebuchet MS" panose="020B0603020202020204" pitchFamily="34" charset="0"/>
              </a:rPr>
              <a:t>Zielkonflikt: S</a:t>
            </a:r>
            <a:r>
              <a:rPr lang="de-DE" sz="2100" b="0" i="0" dirty="0">
                <a:solidFill>
                  <a:srgbClr val="000000"/>
                </a:solidFill>
                <a:effectLst/>
                <a:latin typeface="verdana" panose="020B0604030504040204" pitchFamily="34" charset="0"/>
              </a:rPr>
              <a:t>eltene Erden finden in jeweils geringer Menge in sehr vielen Technologien Anwendung, jedoch sind ihre Vorkommen begrenzt und der Abbau sehr aufwändig.</a:t>
            </a:r>
            <a:endParaRPr lang="de-DE" sz="2100" dirty="0">
              <a:latin typeface="Trebuchet MS" panose="020B0603020202020204" pitchFamily="34" charset="0"/>
            </a:endParaRPr>
          </a:p>
        </p:txBody>
      </p:sp>
      <p:sp>
        <p:nvSpPr>
          <p:cNvPr id="5" name="Google Shape;123;p28">
            <a:extLst>
              <a:ext uri="{FF2B5EF4-FFF2-40B4-BE49-F238E27FC236}">
                <a16:creationId xmlns:a16="http://schemas.microsoft.com/office/drawing/2014/main" xmlns="" id="{A36F57A9-9BF2-C91A-8007-0126B3445602}"/>
              </a:ext>
            </a:extLst>
          </p:cNvPr>
          <p:cNvSpPr/>
          <p:nvPr/>
        </p:nvSpPr>
        <p:spPr>
          <a:xfrm>
            <a:off x="7107423" y="4178064"/>
            <a:ext cx="4928795" cy="105574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buClr>
                <a:srgbClr val="000000"/>
              </a:buClr>
              <a:buSzPts val="1100"/>
            </a:pPr>
            <a:r>
              <a:rPr lang="de-DE" sz="2100" dirty="0">
                <a:solidFill>
                  <a:schemeClr val="tx1"/>
                </a:solidFill>
                <a:latin typeface="Trebuchet MS" panose="020B0603020202020204" pitchFamily="34" charset="0"/>
                <a:cs typeface="Calibri" panose="020F0502020204030204" pitchFamily="34" charset="0"/>
                <a:sym typeface="Arial"/>
              </a:rPr>
              <a:t>Welche Folgen hat ein Engpass in der Versorgung mit Seltenen Erden?</a:t>
            </a:r>
          </a:p>
        </p:txBody>
      </p:sp>
      <p:pic>
        <p:nvPicPr>
          <p:cNvPr id="8" name="Grafik 7" descr="Ein Bild, das Text, Screenshot, parallel, Reihe enthält.&#10;&#10;Automatisch generierte Beschreibung">
            <a:extLst>
              <a:ext uri="{FF2B5EF4-FFF2-40B4-BE49-F238E27FC236}">
                <a16:creationId xmlns:a16="http://schemas.microsoft.com/office/drawing/2014/main" xmlns="" id="{82CD5AA8-6193-FF7F-EC5D-FE704595FEE6}"/>
              </a:ext>
            </a:extLst>
          </p:cNvPr>
          <p:cNvPicPr>
            <a:picLocks noChangeAspect="1"/>
          </p:cNvPicPr>
          <p:nvPr/>
        </p:nvPicPr>
        <p:blipFill>
          <a:blip r:embed="rId3"/>
          <a:stretch>
            <a:fillRect/>
          </a:stretch>
        </p:blipFill>
        <p:spPr>
          <a:xfrm>
            <a:off x="46964" y="1674307"/>
            <a:ext cx="6796665" cy="4204991"/>
          </a:xfrm>
          <a:prstGeom prst="rect">
            <a:avLst/>
          </a:prstGeom>
        </p:spPr>
      </p:pic>
    </p:spTree>
    <p:extLst>
      <p:ext uri="{BB962C8B-B14F-4D97-AF65-F5344CB8AC3E}">
        <p14:creationId xmlns:p14="http://schemas.microsoft.com/office/powerpoint/2010/main" val="337941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8D218B-2509-4B82-AC8E-2BF093D400BC}"/>
              </a:ext>
            </a:extLst>
          </p:cNvPr>
          <p:cNvSpPr>
            <a:spLocks noGrp="1"/>
          </p:cNvSpPr>
          <p:nvPr>
            <p:ph type="title"/>
          </p:nvPr>
        </p:nvSpPr>
        <p:spPr/>
        <p:txBody>
          <a:bodyPr/>
          <a:lstStyle/>
          <a:p>
            <a:r>
              <a:rPr lang="de-DE" dirty="0">
                <a:solidFill>
                  <a:schemeClr val="tx1"/>
                </a:solidFill>
              </a:rPr>
              <a:t>Zerspanungsmechaniker:innen</a:t>
            </a:r>
            <a:endParaRPr lang="de-DE" dirty="0"/>
          </a:p>
        </p:txBody>
      </p:sp>
      <p:sp>
        <p:nvSpPr>
          <p:cNvPr id="4" name="Foliennummernplatzhalter 3">
            <a:extLst>
              <a:ext uri="{FF2B5EF4-FFF2-40B4-BE49-F238E27FC236}">
                <a16:creationId xmlns:a16="http://schemas.microsoft.com/office/drawing/2014/main" xmlns="" id="{15F83885-B3FC-4A22-94DF-7249215949F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DE" smtClean="0"/>
              <a:t>11</a:t>
            </a:fld>
            <a:endParaRPr lang="de-DE" dirty="0"/>
          </a:p>
        </p:txBody>
      </p:sp>
      <p:sp>
        <p:nvSpPr>
          <p:cNvPr id="7" name="Textplatzhalter 6">
            <a:extLst>
              <a:ext uri="{FF2B5EF4-FFF2-40B4-BE49-F238E27FC236}">
                <a16:creationId xmlns:a16="http://schemas.microsoft.com/office/drawing/2014/main" xmlns="" id="{F6DF2E5E-F72D-4A46-BAA8-B4AC5BF2CA0A}"/>
              </a:ext>
            </a:extLst>
          </p:cNvPr>
          <p:cNvSpPr>
            <a:spLocks noGrp="1"/>
          </p:cNvSpPr>
          <p:nvPr>
            <p:ph type="body" idx="4"/>
          </p:nvPr>
        </p:nvSpPr>
        <p:spPr/>
        <p:txBody>
          <a:bodyPr>
            <a:normAutofit/>
          </a:bodyPr>
          <a:lstStyle/>
          <a:p>
            <a:pPr algn="ctr"/>
            <a:r>
              <a:rPr lang="de-DE" b="0" i="0" dirty="0">
                <a:solidFill>
                  <a:schemeClr val="bg1"/>
                </a:solidFill>
                <a:effectLst/>
                <a:latin typeface="+mn-lt"/>
              </a:rPr>
              <a:t>Quelle: ISE AG</a:t>
            </a:r>
            <a:endParaRPr lang="de-DE" dirty="0">
              <a:solidFill>
                <a:schemeClr val="bg1"/>
              </a:solidFill>
              <a:latin typeface="+mn-lt"/>
            </a:endParaRPr>
          </a:p>
        </p:txBody>
      </p:sp>
      <p:sp>
        <p:nvSpPr>
          <p:cNvPr id="9" name="Google Shape;542;p47">
            <a:extLst>
              <a:ext uri="{FF2B5EF4-FFF2-40B4-BE49-F238E27FC236}">
                <a16:creationId xmlns:a16="http://schemas.microsoft.com/office/drawing/2014/main" xmlns="" id="{0C360C9F-89E6-BD66-3A5A-F33584AB08F5}"/>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400" dirty="0">
                <a:solidFill>
                  <a:schemeClr val="bg1"/>
                </a:solidFill>
                <a:latin typeface="+mn-lt"/>
              </a:rPr>
              <a:t>Henry Tackenberg, IBBF</a:t>
            </a:r>
            <a:endParaRPr sz="1400" dirty="0">
              <a:solidFill>
                <a:schemeClr val="bg1"/>
              </a:solidFill>
              <a:latin typeface="+mn-lt"/>
            </a:endParaRPr>
          </a:p>
        </p:txBody>
      </p:sp>
      <p:sp>
        <p:nvSpPr>
          <p:cNvPr id="10" name="Textplatzhalter 3">
            <a:extLst>
              <a:ext uri="{FF2B5EF4-FFF2-40B4-BE49-F238E27FC236}">
                <a16:creationId xmlns:a16="http://schemas.microsoft.com/office/drawing/2014/main" xmlns="" id="{C068C6CF-7035-516A-76AC-AE3B34253426}"/>
              </a:ext>
            </a:extLst>
          </p:cNvPr>
          <p:cNvSpPr txBox="1">
            <a:spLocks/>
          </p:cNvSpPr>
          <p:nvPr/>
        </p:nvSpPr>
        <p:spPr>
          <a:xfrm>
            <a:off x="3350684" y="6300531"/>
            <a:ext cx="4079724" cy="55746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buNone/>
            </a:pPr>
            <a:r>
              <a:rPr lang="de-DE" sz="1400" dirty="0">
                <a:solidFill>
                  <a:schemeClr val="bg1"/>
                </a:solidFill>
                <a:latin typeface="+mn-lt"/>
                <a:cs typeface="Calibri" panose="020F0502020204030204" pitchFamily="34" charset="0"/>
              </a:rPr>
              <a:t>Industrie (verarbeitendes Gewerbe)</a:t>
            </a:r>
          </a:p>
        </p:txBody>
      </p:sp>
      <p:sp>
        <p:nvSpPr>
          <p:cNvPr id="3" name="Textfeld 2">
            <a:extLst>
              <a:ext uri="{FF2B5EF4-FFF2-40B4-BE49-F238E27FC236}">
                <a16:creationId xmlns:a16="http://schemas.microsoft.com/office/drawing/2014/main" xmlns="" id="{1182EA32-4428-A985-B2B7-B0EA1C7BB375}"/>
              </a:ext>
            </a:extLst>
          </p:cNvPr>
          <p:cNvSpPr txBox="1"/>
          <p:nvPr/>
        </p:nvSpPr>
        <p:spPr>
          <a:xfrm>
            <a:off x="6922008" y="1674307"/>
            <a:ext cx="5269992" cy="1708160"/>
          </a:xfrm>
          <a:prstGeom prst="rect">
            <a:avLst/>
          </a:prstGeom>
          <a:noFill/>
        </p:spPr>
        <p:txBody>
          <a:bodyPr wrap="square" rtlCol="0">
            <a:spAutoFit/>
          </a:bodyPr>
          <a:lstStyle/>
          <a:p>
            <a:r>
              <a:rPr lang="de-DE" sz="2100" b="1" dirty="0">
                <a:latin typeface="Trebuchet MS" panose="020B0603020202020204" pitchFamily="34" charset="0"/>
              </a:rPr>
              <a:t>Zielkonflikt: S</a:t>
            </a:r>
            <a:r>
              <a:rPr lang="de-DE" sz="2100" b="0" i="0" dirty="0">
                <a:solidFill>
                  <a:srgbClr val="000000"/>
                </a:solidFill>
                <a:effectLst/>
                <a:latin typeface="verdana" panose="020B0604030504040204" pitchFamily="34" charset="0"/>
              </a:rPr>
              <a:t>eltene Erden finden in jeweils geringer Menge in sehr vielen Technologien Anwendung, jedoch sind ihre Vorkommen begrenzt und der Abbau sehr aufwändig.</a:t>
            </a:r>
            <a:endParaRPr lang="de-DE" sz="2100" dirty="0">
              <a:latin typeface="Trebuchet MS" panose="020B0603020202020204" pitchFamily="34" charset="0"/>
            </a:endParaRPr>
          </a:p>
        </p:txBody>
      </p:sp>
      <p:sp>
        <p:nvSpPr>
          <p:cNvPr id="5" name="Google Shape;123;p28">
            <a:extLst>
              <a:ext uri="{FF2B5EF4-FFF2-40B4-BE49-F238E27FC236}">
                <a16:creationId xmlns:a16="http://schemas.microsoft.com/office/drawing/2014/main" xmlns="" id="{A36F57A9-9BF2-C91A-8007-0126B3445602}"/>
              </a:ext>
            </a:extLst>
          </p:cNvPr>
          <p:cNvSpPr/>
          <p:nvPr/>
        </p:nvSpPr>
        <p:spPr>
          <a:xfrm>
            <a:off x="7107423" y="4178064"/>
            <a:ext cx="4928795" cy="105574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buClr>
                <a:srgbClr val="000000"/>
              </a:buClr>
              <a:buSzPts val="1100"/>
            </a:pPr>
            <a:r>
              <a:rPr lang="de-DE" sz="2100" dirty="0">
                <a:solidFill>
                  <a:schemeClr val="tx1"/>
                </a:solidFill>
                <a:latin typeface="Trebuchet MS" panose="020B0603020202020204" pitchFamily="34" charset="0"/>
                <a:cs typeface="Calibri" panose="020F0502020204030204" pitchFamily="34" charset="0"/>
                <a:sym typeface="Arial"/>
              </a:rPr>
              <a:t>Welche Vorkommen außerhalb Chinas werden in Zukunft eine Rolle spielen?</a:t>
            </a:r>
          </a:p>
        </p:txBody>
      </p:sp>
      <p:pic>
        <p:nvPicPr>
          <p:cNvPr id="1026" name="Picture 2">
            <a:extLst>
              <a:ext uri="{FF2B5EF4-FFF2-40B4-BE49-F238E27FC236}">
                <a16:creationId xmlns:a16="http://schemas.microsoft.com/office/drawing/2014/main" xmlns="" id="{F987B62D-7545-60C5-028C-ED0684C98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318"/>
            <a:ext cx="6926713" cy="461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6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xmlns="" id="{D090CEC8-CEF6-41D2-BA7A-B080409CF5EB}"/>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fld id="{00000000-1234-1234-1234-123412341234}" type="slidenum">
              <a:rPr kumimoji="0" lang="de-DE" sz="1400" b="0" i="0" u="none" strike="noStrike" kern="0" cap="none" spc="0" normalizeH="0" baseline="0" noProof="0" smtClean="0">
                <a:ln>
                  <a:noFill/>
                </a:ln>
                <a:solidFill>
                  <a:srgbClr val="FFFFFF"/>
                </a:solidFill>
                <a:effectLst/>
                <a:uLnTx/>
                <a:uFillTx/>
                <a:latin typeface="+mn-lt"/>
                <a:sym typeface="Calibri"/>
              </a:rPr>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t>12</a:t>
            </a:fld>
            <a:endParaRPr kumimoji="0" lang="de-DE" sz="1400" b="0" i="0" u="none" strike="noStrike" kern="0" cap="none" spc="0" normalizeH="0" baseline="0" noProof="0" dirty="0">
              <a:ln>
                <a:noFill/>
              </a:ln>
              <a:solidFill>
                <a:srgbClr val="FFFFFF"/>
              </a:solidFill>
              <a:effectLst/>
              <a:uLnTx/>
              <a:uFillTx/>
              <a:latin typeface="+mn-lt"/>
              <a:sym typeface="Calibri"/>
            </a:endParaRPr>
          </a:p>
        </p:txBody>
      </p:sp>
      <p:sp>
        <p:nvSpPr>
          <p:cNvPr id="3" name="Titel 2">
            <a:extLst>
              <a:ext uri="{FF2B5EF4-FFF2-40B4-BE49-F238E27FC236}">
                <a16:creationId xmlns:a16="http://schemas.microsoft.com/office/drawing/2014/main" xmlns="" id="{53067762-B71E-4963-AF33-223028389C83}"/>
              </a:ext>
            </a:extLst>
          </p:cNvPr>
          <p:cNvSpPr>
            <a:spLocks noGrp="1"/>
          </p:cNvSpPr>
          <p:nvPr>
            <p:ph type="title"/>
          </p:nvPr>
        </p:nvSpPr>
        <p:spPr/>
        <p:txBody>
          <a:bodyPr/>
          <a:lstStyle/>
          <a:p>
            <a:r>
              <a:rPr lang="de-DE" dirty="0">
                <a:solidFill>
                  <a:schemeClr val="tx1"/>
                </a:solidFill>
              </a:rPr>
              <a:t>Zerspanungsmechaniker:innen</a:t>
            </a:r>
            <a:r>
              <a:rPr lang="de-DE" dirty="0"/>
              <a:t> und kritische Rohstoffe</a:t>
            </a:r>
          </a:p>
        </p:txBody>
      </p:sp>
      <p:sp>
        <p:nvSpPr>
          <p:cNvPr id="5" name="Textplatzhalter 4">
            <a:extLst>
              <a:ext uri="{FF2B5EF4-FFF2-40B4-BE49-F238E27FC236}">
                <a16:creationId xmlns:a16="http://schemas.microsoft.com/office/drawing/2014/main" xmlns="" id="{2DD060C4-6031-4F12-8E1C-DE31DE19500A}"/>
              </a:ext>
            </a:extLst>
          </p:cNvPr>
          <p:cNvSpPr>
            <a:spLocks noGrp="1"/>
          </p:cNvSpPr>
          <p:nvPr>
            <p:ph type="body" idx="2"/>
          </p:nvPr>
        </p:nvSpPr>
        <p:spPr/>
        <p:txBody>
          <a:bodyPr>
            <a:normAutofit/>
          </a:bodyPr>
          <a:lstStyle/>
          <a:p>
            <a:r>
              <a:rPr lang="de-DE" sz="1400" dirty="0">
                <a:latin typeface="+mn-lt"/>
              </a:rPr>
              <a:t>Quelle: Europäische Kommission, 2020</a:t>
            </a:r>
          </a:p>
        </p:txBody>
      </p:sp>
      <p:pic>
        <p:nvPicPr>
          <p:cNvPr id="6" name="image5.png">
            <a:extLst>
              <a:ext uri="{FF2B5EF4-FFF2-40B4-BE49-F238E27FC236}">
                <a16:creationId xmlns:a16="http://schemas.microsoft.com/office/drawing/2014/main" xmlns="" id="{10AE1F39-3914-42EC-9855-88627147EB63}"/>
              </a:ext>
            </a:extLst>
          </p:cNvPr>
          <p:cNvPicPr/>
          <p:nvPr/>
        </p:nvPicPr>
        <p:blipFill rotWithShape="1">
          <a:blip r:embed="rId3"/>
          <a:srcRect l="3025" t="6534" r="612" b="8190"/>
          <a:stretch/>
        </p:blipFill>
        <p:spPr>
          <a:xfrm>
            <a:off x="231494" y="1438600"/>
            <a:ext cx="7986531" cy="3932055"/>
          </a:xfrm>
          <a:prstGeom prst="rect">
            <a:avLst/>
          </a:prstGeom>
          <a:ln/>
        </p:spPr>
      </p:pic>
      <p:sp>
        <p:nvSpPr>
          <p:cNvPr id="7" name="Google Shape;396;g167ea5cf659_0_125">
            <a:extLst>
              <a:ext uri="{FF2B5EF4-FFF2-40B4-BE49-F238E27FC236}">
                <a16:creationId xmlns:a16="http://schemas.microsoft.com/office/drawing/2014/main" xmlns="" id="{4679FAAC-FEB0-458D-85C2-182AE31522C1}"/>
              </a:ext>
            </a:extLst>
          </p:cNvPr>
          <p:cNvSpPr/>
          <p:nvPr/>
        </p:nvSpPr>
        <p:spPr>
          <a:xfrm>
            <a:off x="7140180" y="3837278"/>
            <a:ext cx="5051820" cy="136636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36000" rIns="0" bIns="36000" anchor="ctr" anchorCtr="0">
            <a:noAutofit/>
          </a:bodyPr>
          <a:lstStyle/>
          <a:p>
            <a:pPr marR="0" lvl="0" algn="ctr" defTabSz="914400" rtl="0" eaLnBrk="1" fontAlgn="auto" latinLnBrk="0" hangingPunct="1">
              <a:lnSpc>
                <a:spcPct val="100000"/>
              </a:lnSpc>
              <a:spcBef>
                <a:spcPts val="0"/>
              </a:spcBef>
              <a:spcAft>
                <a:spcPts val="0"/>
              </a:spcAft>
              <a:buClr>
                <a:srgbClr val="000000"/>
              </a:buClr>
              <a:buSzPts val="2000"/>
              <a:tabLst/>
              <a:defRPr/>
            </a:pPr>
            <a:r>
              <a:rPr kumimoji="0" lang="de-DE" sz="2100" b="0" i="0" u="none" strike="noStrike" kern="0" cap="none" spc="0" normalizeH="0" baseline="0" noProof="0" dirty="0">
                <a:ln>
                  <a:noFill/>
                </a:ln>
                <a:solidFill>
                  <a:schemeClr val="tx1"/>
                </a:solidFill>
                <a:effectLst/>
                <a:uLnTx/>
                <a:uFillTx/>
                <a:latin typeface="Trebuchet MS" panose="020B0603020202020204" pitchFamily="34" charset="0"/>
                <a:sym typeface="Arial"/>
              </a:rPr>
              <a:t>Welche Rohstoffe, die Ihr Betrieb bezieht, sind als „kritisch“ einzustufen? </a:t>
            </a:r>
          </a:p>
          <a:p>
            <a:pPr marR="0" lvl="0" algn="ctr" defTabSz="914400" rtl="0" eaLnBrk="1" fontAlgn="auto" latinLnBrk="0" hangingPunct="1">
              <a:lnSpc>
                <a:spcPct val="100000"/>
              </a:lnSpc>
              <a:spcBef>
                <a:spcPts val="0"/>
              </a:spcBef>
              <a:spcAft>
                <a:spcPts val="0"/>
              </a:spcAft>
              <a:buClr>
                <a:srgbClr val="000000"/>
              </a:buClr>
              <a:buSzPts val="2000"/>
              <a:tabLst/>
              <a:defRPr/>
            </a:pPr>
            <a:r>
              <a:rPr kumimoji="0" lang="de-DE" sz="2100" b="0" i="0" u="none" strike="noStrike" kern="0" cap="none" spc="0" normalizeH="0" baseline="0" noProof="0" dirty="0">
                <a:ln>
                  <a:noFill/>
                </a:ln>
                <a:solidFill>
                  <a:schemeClr val="tx1"/>
                </a:solidFill>
                <a:effectLst/>
                <a:uLnTx/>
                <a:uFillTx/>
                <a:latin typeface="Trebuchet MS" panose="020B0603020202020204" pitchFamily="34" charset="0"/>
                <a:sym typeface="Arial"/>
              </a:rPr>
              <a:t>Aus welchen Gründen sind sie „kritisch“?</a:t>
            </a:r>
          </a:p>
          <a:p>
            <a:pPr marR="0" lvl="0" algn="ctr" defTabSz="914400" rtl="0" eaLnBrk="1" fontAlgn="auto" latinLnBrk="0" hangingPunct="1">
              <a:lnSpc>
                <a:spcPct val="100000"/>
              </a:lnSpc>
              <a:spcBef>
                <a:spcPts val="0"/>
              </a:spcBef>
              <a:spcAft>
                <a:spcPts val="0"/>
              </a:spcAft>
              <a:buClr>
                <a:srgbClr val="000000"/>
              </a:buClr>
              <a:buSzPts val="2000"/>
              <a:tabLst/>
              <a:defRPr/>
            </a:pPr>
            <a:r>
              <a:rPr kumimoji="0" lang="de-DE" sz="2100" b="0" i="0" u="none" strike="noStrike" kern="0" cap="none" spc="0" normalizeH="0" baseline="0" noProof="0" dirty="0">
                <a:ln>
                  <a:noFill/>
                </a:ln>
                <a:solidFill>
                  <a:schemeClr val="tx1"/>
                </a:solidFill>
                <a:effectLst/>
                <a:uLnTx/>
                <a:uFillTx/>
                <a:latin typeface="Trebuchet MS" panose="020B0603020202020204" pitchFamily="34" charset="0"/>
                <a:sym typeface="Arial"/>
              </a:rPr>
              <a:t>Sind Alternativen existent/entwickelbar?</a:t>
            </a:r>
            <a:endParaRPr kumimoji="0" sz="2100" b="0" i="0" u="none" strike="noStrike" kern="0" cap="none" spc="0" normalizeH="0" baseline="0" noProof="0" dirty="0">
              <a:ln>
                <a:noFill/>
              </a:ln>
              <a:solidFill>
                <a:schemeClr val="tx1"/>
              </a:solidFill>
              <a:effectLst/>
              <a:uLnTx/>
              <a:uFillTx/>
              <a:latin typeface="Trebuchet MS" panose="020B0603020202020204" pitchFamily="34" charset="0"/>
              <a:sym typeface="Arial"/>
            </a:endParaRPr>
          </a:p>
        </p:txBody>
      </p:sp>
      <p:sp>
        <p:nvSpPr>
          <p:cNvPr id="10" name="Google Shape;126;p28">
            <a:extLst>
              <a:ext uri="{FF2B5EF4-FFF2-40B4-BE49-F238E27FC236}">
                <a16:creationId xmlns:a16="http://schemas.microsoft.com/office/drawing/2014/main" xmlns="" id="{0CA4895F-0906-E596-BD01-A2BD14038287}"/>
              </a:ext>
            </a:extLst>
          </p:cNvPr>
          <p:cNvSpPr txBox="1"/>
          <p:nvPr/>
        </p:nvSpPr>
        <p:spPr>
          <a:xfrm>
            <a:off x="330870" y="5754202"/>
            <a:ext cx="7670283" cy="461624"/>
          </a:xfrm>
          <a:prstGeom prst="rect">
            <a:avLst/>
          </a:prstGeom>
          <a:noFill/>
          <a:ln>
            <a:noFill/>
          </a:ln>
        </p:spPr>
        <p:txBody>
          <a:bodyPr spcFirstLastPara="1" wrap="square" lIns="91425" tIns="45700" rIns="91425" bIns="45700" anchor="t" anchorCtr="0">
            <a:spAutoFit/>
          </a:bodyPr>
          <a:lstStyle/>
          <a:p>
            <a:r>
              <a:rPr lang="de-DE" sz="1200" b="0" i="0" u="none" strike="noStrike" cap="none" dirty="0">
                <a:solidFill>
                  <a:srgbClr val="000000"/>
                </a:solidFill>
                <a:latin typeface="Trebuchet MS" panose="020B0603020202020204" pitchFamily="34" charset="0"/>
                <a:ea typeface="Trebuchet MS"/>
                <a:cs typeface="Trebuchet MS"/>
                <a:sym typeface="Trebuchet MS"/>
              </a:rPr>
              <a:t>Grafik 8: Wichtige Lieferländer </a:t>
            </a:r>
            <a:r>
              <a:rPr lang="de-DE" sz="1200" b="0" i="0" u="none" strike="noStrike" cap="none" dirty="0">
                <a:solidFill>
                  <a:srgbClr val="000000"/>
                </a:solidFill>
                <a:latin typeface="Trebuchet MS" panose="020B0603020202020204" pitchFamily="34" charset="0"/>
                <a:sym typeface="Arial"/>
              </a:rPr>
              <a:t>Kritischer Rohstoffe für die Europäische Union, </a:t>
            </a:r>
            <a:r>
              <a:rPr lang="de-DE" sz="1100" dirty="0"/>
              <a:t>Europäische Kommission</a:t>
            </a:r>
          </a:p>
          <a:p>
            <a:pPr marL="0" marR="0" lvl="0" indent="0" algn="l" rtl="0">
              <a:lnSpc>
                <a:spcPct val="100000"/>
              </a:lnSpc>
              <a:spcBef>
                <a:spcPts val="0"/>
              </a:spcBef>
              <a:spcAft>
                <a:spcPts val="0"/>
              </a:spcAft>
              <a:buNone/>
            </a:pPr>
            <a:endParaRPr sz="1200" b="0" i="0" u="none" strike="noStrike" cap="none" dirty="0">
              <a:solidFill>
                <a:srgbClr val="000000"/>
              </a:solidFill>
              <a:latin typeface="Trebuchet MS" panose="020B0603020202020204" pitchFamily="34" charset="0"/>
              <a:ea typeface="Trebuchet MS"/>
              <a:cs typeface="Trebuchet MS"/>
              <a:sym typeface="Trebuchet MS"/>
            </a:endParaRPr>
          </a:p>
        </p:txBody>
      </p:sp>
      <p:sp>
        <p:nvSpPr>
          <p:cNvPr id="11" name="Textfeld 10">
            <a:extLst>
              <a:ext uri="{FF2B5EF4-FFF2-40B4-BE49-F238E27FC236}">
                <a16:creationId xmlns:a16="http://schemas.microsoft.com/office/drawing/2014/main" xmlns="" id="{84A2CF80-70CF-BF15-15B5-368D8CD2304B}"/>
              </a:ext>
            </a:extLst>
          </p:cNvPr>
          <p:cNvSpPr txBox="1"/>
          <p:nvPr/>
        </p:nvSpPr>
        <p:spPr>
          <a:xfrm>
            <a:off x="8137003" y="1444116"/>
            <a:ext cx="4054998" cy="2354491"/>
          </a:xfrm>
          <a:prstGeom prst="rect">
            <a:avLst/>
          </a:prstGeom>
          <a:solidFill>
            <a:schemeClr val="bg1"/>
          </a:solidFill>
        </p:spPr>
        <p:txBody>
          <a:bodyPr wrap="square" lIns="0" rIns="0" rtlCol="0">
            <a:spAutoFit/>
          </a:bodyPr>
          <a:lstStyle/>
          <a:p>
            <a:r>
              <a:rPr lang="de-DE" sz="2100" b="1" dirty="0">
                <a:latin typeface="Trebuchet MS" panose="020B0603020202020204" pitchFamily="34" charset="0"/>
                <a:cs typeface="Calibri" panose="020F0502020204030204" pitchFamily="34" charset="0"/>
              </a:rPr>
              <a:t>Zielkonflikt: </a:t>
            </a:r>
            <a:r>
              <a:rPr lang="de-DE" sz="2100" dirty="0">
                <a:latin typeface="Trebuchet MS" panose="020B0603020202020204" pitchFamily="34" charset="0"/>
                <a:cs typeface="Calibri" panose="020F0502020204030204" pitchFamily="34" charset="0"/>
              </a:rPr>
              <a:t>Lieferketten sind global organisiert. Einzelne Materialien und Komponenten werden zum Teil nur in einem Land hergestellt. Spezialisierung hat Vorteile, schafft jedoch auch Abhängigkeiten von Anbietern. </a:t>
            </a:r>
            <a:endParaRPr lang="de-DE" dirty="0">
              <a:latin typeface="Calibri" panose="020F0502020204030204" pitchFamily="34" charset="0"/>
              <a:cs typeface="Calibri" panose="020F0502020204030204" pitchFamily="34" charset="0"/>
            </a:endParaRPr>
          </a:p>
        </p:txBody>
      </p:sp>
      <p:sp>
        <p:nvSpPr>
          <p:cNvPr id="4" name="Google Shape;542;p47">
            <a:extLst>
              <a:ext uri="{FF2B5EF4-FFF2-40B4-BE49-F238E27FC236}">
                <a16:creationId xmlns:a16="http://schemas.microsoft.com/office/drawing/2014/main" xmlns="" id="{FFECFB98-CE87-E477-2704-460ECB550BE4}"/>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400" dirty="0">
                <a:solidFill>
                  <a:schemeClr val="bg1"/>
                </a:solidFill>
                <a:latin typeface="+mn-lt"/>
              </a:rPr>
              <a:t>Henry Tackenberg, IBBF</a:t>
            </a:r>
            <a:endParaRPr sz="1400" dirty="0">
              <a:solidFill>
                <a:schemeClr val="bg1"/>
              </a:solidFill>
              <a:latin typeface="+mn-lt"/>
            </a:endParaRPr>
          </a:p>
        </p:txBody>
      </p:sp>
      <p:sp>
        <p:nvSpPr>
          <p:cNvPr id="12" name="Textplatzhalter 3">
            <a:extLst>
              <a:ext uri="{FF2B5EF4-FFF2-40B4-BE49-F238E27FC236}">
                <a16:creationId xmlns:a16="http://schemas.microsoft.com/office/drawing/2014/main" xmlns="" id="{BD4FBE06-2052-523D-FF47-C42485C11DB7}"/>
              </a:ext>
            </a:extLst>
          </p:cNvPr>
          <p:cNvSpPr txBox="1">
            <a:spLocks/>
          </p:cNvSpPr>
          <p:nvPr/>
        </p:nvSpPr>
        <p:spPr>
          <a:xfrm>
            <a:off x="3350684" y="6300531"/>
            <a:ext cx="4079724" cy="55746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buNone/>
            </a:pPr>
            <a:r>
              <a:rPr lang="de-DE" sz="1400" dirty="0">
                <a:solidFill>
                  <a:schemeClr val="bg1"/>
                </a:solidFill>
                <a:latin typeface="+mn-lt"/>
                <a:cs typeface="Calibri" panose="020F0502020204030204" pitchFamily="34" charset="0"/>
              </a:rPr>
              <a:t>Industrie (verarbeitendes Gewerbe)</a:t>
            </a:r>
          </a:p>
        </p:txBody>
      </p:sp>
    </p:spTree>
    <p:extLst>
      <p:ext uri="{BB962C8B-B14F-4D97-AF65-F5344CB8AC3E}">
        <p14:creationId xmlns:p14="http://schemas.microsoft.com/office/powerpoint/2010/main" val="3092366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5ef2d5c6f2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dirty="0"/>
          </a:p>
        </p:txBody>
      </p:sp>
      <p:sp>
        <p:nvSpPr>
          <p:cNvPr id="415" name="Google Shape;415;g25ef2d5c6f2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dirty="0"/>
              <a:t>Nachhaltigkeit als gemeinsames Projekt</a:t>
            </a:r>
            <a:br>
              <a:rPr lang="de-DE" dirty="0"/>
            </a:br>
            <a:r>
              <a:rPr lang="de-DE" dirty="0"/>
              <a:t>Ganzheitliche Unternehmensführung</a:t>
            </a:r>
            <a:endParaRPr dirty="0"/>
          </a:p>
        </p:txBody>
      </p:sp>
      <p:sp>
        <p:nvSpPr>
          <p:cNvPr id="417" name="Google Shape;417;g25ef2d5c6f2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dirty="0"/>
              <a:t>Bildquellen: links - Stockholm Resilience Centre o.J., </a:t>
            </a:r>
            <a:br>
              <a:rPr lang="de-DE" dirty="0"/>
            </a:br>
            <a:r>
              <a:rPr lang="de-DE" dirty="0"/>
              <a:t>rechts - eigene Abbildung nach sph o.J.</a:t>
            </a:r>
            <a:endParaRPr dirty="0"/>
          </a:p>
        </p:txBody>
      </p:sp>
      <p:sp>
        <p:nvSpPr>
          <p:cNvPr id="418" name="Google Shape;418;g25ef2d5c6f2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Dr. Michael Scharp</a:t>
            </a:r>
            <a:endParaRPr dirty="0"/>
          </a:p>
        </p:txBody>
      </p:sp>
      <p:grpSp>
        <p:nvGrpSpPr>
          <p:cNvPr id="419" name="Google Shape;419;g25ef2d5c6f2_0_0"/>
          <p:cNvGrpSpPr/>
          <p:nvPr/>
        </p:nvGrpSpPr>
        <p:grpSpPr>
          <a:xfrm>
            <a:off x="6437818" y="1455224"/>
            <a:ext cx="5674976" cy="4537299"/>
            <a:chOff x="6095999" y="1454200"/>
            <a:chExt cx="5674976" cy="4537299"/>
          </a:xfrm>
        </p:grpSpPr>
        <p:sp>
          <p:nvSpPr>
            <p:cNvPr id="420" name="Google Shape;420;g25ef2d5c6f2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chemeClr val="lt1"/>
                  </a:solidFill>
                  <a:latin typeface="Arial"/>
                  <a:ea typeface="Arial"/>
                  <a:cs typeface="Arial"/>
                  <a:sym typeface="Arial"/>
                </a:rPr>
                <a:t>Analyse</a:t>
              </a:r>
              <a:endParaRPr sz="2000" b="1" i="0" u="none" strike="noStrike" cap="none" dirty="0">
                <a:solidFill>
                  <a:schemeClr val="lt1"/>
                </a:solidFill>
                <a:latin typeface="Arial"/>
                <a:ea typeface="Arial"/>
                <a:cs typeface="Arial"/>
                <a:sym typeface="Arial"/>
              </a:endParaRPr>
            </a:p>
          </p:txBody>
        </p:sp>
        <p:sp>
          <p:nvSpPr>
            <p:cNvPr id="421" name="Google Shape;421;g25ef2d5c6f2_0_0"/>
            <p:cNvSpPr/>
            <p:nvPr/>
          </p:nvSpPr>
          <p:spPr>
            <a:xfrm>
              <a:off x="6107575" y="5144899"/>
              <a:ext cx="5663400" cy="846600"/>
            </a:xfrm>
            <a:prstGeom prst="roundRect">
              <a:avLst>
                <a:gd name="adj" fmla="val 16667"/>
              </a:avLst>
            </a:prstGeom>
            <a:noFill/>
            <a:ln w="25400" cap="flat" cmpd="sng">
              <a:solidFill>
                <a:srgbClr val="FFDB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dirty="0">
                  <a:solidFill>
                    <a:schemeClr val="dk1"/>
                  </a:solidFill>
                  <a:latin typeface="Arial"/>
                  <a:ea typeface="Arial"/>
                  <a:cs typeface="Arial"/>
                  <a:sym typeface="Arial"/>
                </a:rPr>
                <a:t>Welche Rolle spielen die SDG für Ihr Unternehmen</a:t>
              </a: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dirty="0">
                  <a:solidFill>
                    <a:schemeClr val="dk1"/>
                  </a:solidFill>
                  <a:latin typeface="Arial"/>
                  <a:ea typeface="Arial"/>
                  <a:cs typeface="Arial"/>
                  <a:sym typeface="Arial"/>
                </a:rPr>
                <a:t>Wie stellen Sie Ihr Unternehmen für die Zukunft auf?</a:t>
              </a:r>
              <a:endParaRPr sz="1200" b="0" i="0" u="none" strike="noStrike" cap="none" dirty="0">
                <a:solidFill>
                  <a:schemeClr val="dk1"/>
                </a:solidFill>
                <a:latin typeface="Arial"/>
                <a:ea typeface="Arial"/>
                <a:cs typeface="Arial"/>
                <a:sym typeface="Arial"/>
              </a:endParaRPr>
            </a:p>
          </p:txBody>
        </p:sp>
        <p:sp>
          <p:nvSpPr>
            <p:cNvPr id="422" name="Google Shape;422;g25ef2d5c6f2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chemeClr val="lt1"/>
                  </a:solidFill>
                  <a:latin typeface="Arial"/>
                  <a:ea typeface="Arial"/>
                  <a:cs typeface="Arial"/>
                  <a:sym typeface="Arial"/>
                </a:rPr>
                <a:t>Ziele</a:t>
              </a:r>
              <a:endParaRPr sz="1400" b="0" i="0" u="none" strike="noStrike" cap="none" dirty="0">
                <a:solidFill>
                  <a:srgbClr val="000000"/>
                </a:solidFill>
                <a:latin typeface="Arial"/>
                <a:ea typeface="Arial"/>
                <a:cs typeface="Arial"/>
                <a:sym typeface="Arial"/>
              </a:endParaRPr>
            </a:p>
          </p:txBody>
        </p:sp>
        <p:sp>
          <p:nvSpPr>
            <p:cNvPr id="423" name="Google Shape;423;g25ef2d5c6f2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chemeClr val="lt1"/>
                  </a:solidFill>
                  <a:latin typeface="Arial"/>
                  <a:ea typeface="Arial"/>
                  <a:cs typeface="Arial"/>
                  <a:sym typeface="Arial"/>
                </a:rPr>
                <a:t>Maßnahmen</a:t>
              </a:r>
              <a:endParaRPr sz="2000" b="1" i="0" u="none" strike="noStrike" cap="none" dirty="0">
                <a:solidFill>
                  <a:schemeClr val="lt1"/>
                </a:solidFill>
                <a:latin typeface="Arial"/>
                <a:ea typeface="Arial"/>
                <a:cs typeface="Arial"/>
                <a:sym typeface="Arial"/>
              </a:endParaRPr>
            </a:p>
          </p:txBody>
        </p:sp>
        <p:sp>
          <p:nvSpPr>
            <p:cNvPr id="424" name="Google Shape;424;g25ef2d5c6f2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rgbClr val="000000"/>
                  </a:solidFill>
                  <a:latin typeface="Arial"/>
                  <a:ea typeface="Arial"/>
                  <a:cs typeface="Arial"/>
                  <a:sym typeface="Arial"/>
                </a:rPr>
                <a:t>Nachhaltigkeits- strategie</a:t>
              </a:r>
              <a:endParaRPr sz="2000" b="1" i="0" u="none" strike="noStrike" cap="none" dirty="0">
                <a:solidFill>
                  <a:srgbClr val="000000"/>
                </a:solidFill>
                <a:latin typeface="Arial"/>
                <a:ea typeface="Arial"/>
                <a:cs typeface="Arial"/>
                <a:sym typeface="Arial"/>
              </a:endParaRPr>
            </a:p>
          </p:txBody>
        </p:sp>
        <p:sp>
          <p:nvSpPr>
            <p:cNvPr id="425" name="Google Shape;425;g25ef2d5c6f2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dirty="0">
                  <a:solidFill>
                    <a:schemeClr val="lt1"/>
                  </a:solidFill>
                  <a:latin typeface="Arial"/>
                  <a:ea typeface="Arial"/>
                  <a:cs typeface="Arial"/>
                  <a:sym typeface="Arial"/>
                </a:rPr>
                <a:t>Lieferkette, Energie und Ressourcen, Produkte, Recycling,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dirty="0">
                  <a:solidFill>
                    <a:schemeClr val="lt1"/>
                  </a:solidFill>
                  <a:latin typeface="Arial"/>
                  <a:ea typeface="Arial"/>
                  <a:cs typeface="Arial"/>
                  <a:sym typeface="Arial"/>
                </a:rPr>
                <a:t>Mitarbeiter*innen, Gesellschafter*innen, Eigentümer*innen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dirty="0">
                  <a:solidFill>
                    <a:schemeClr val="lt1"/>
                  </a:solidFill>
                  <a:latin typeface="Arial"/>
                  <a:ea typeface="Arial"/>
                  <a:cs typeface="Arial"/>
                  <a:sym typeface="Arial"/>
                </a:rPr>
                <a:t>Gleichberechtigung, </a:t>
              </a:r>
              <a:r>
                <a:rPr lang="de-DE" sz="1600" b="0" i="0" u="none" strike="noStrike" cap="none" dirty="0">
                  <a:solidFill>
                    <a:schemeClr val="lt1"/>
                  </a:solidFill>
                  <a:latin typeface="Arial"/>
                  <a:ea typeface="Arial"/>
                  <a:cs typeface="Arial"/>
                  <a:sym typeface="Arial"/>
                </a:rPr>
                <a:t>Arbeitssicherheit</a:t>
              </a:r>
              <a:r>
                <a:rPr lang="de-DE" sz="1400" b="0" i="0" u="none" strike="noStrike" cap="none" dirty="0">
                  <a:solidFill>
                    <a:schemeClr val="lt1"/>
                  </a:solidFill>
                  <a:latin typeface="Arial"/>
                  <a:ea typeface="Arial"/>
                  <a:cs typeface="Arial"/>
                  <a:sym typeface="Arial"/>
                </a:rPr>
                <a:t>,  Weiterbildung, Ausbildung</a:t>
              </a:r>
              <a:endParaRPr sz="1400" b="0" i="0" u="none" strike="noStrike" cap="none" dirty="0">
                <a:solidFill>
                  <a:srgbClr val="000000"/>
                </a:solidFill>
                <a:latin typeface="Arial"/>
                <a:ea typeface="Arial"/>
                <a:cs typeface="Arial"/>
                <a:sym typeface="Arial"/>
              </a:endParaRPr>
            </a:p>
          </p:txBody>
        </p:sp>
        <p:sp>
          <p:nvSpPr>
            <p:cNvPr id="426" name="Google Shape;426;g25ef2d5c6f2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chemeClr val="lt1"/>
                  </a:solidFill>
                  <a:latin typeface="Arial"/>
                  <a:ea typeface="Arial"/>
                  <a:cs typeface="Arial"/>
                  <a:sym typeface="Arial"/>
                </a:rPr>
                <a:t>Kennzahlen</a:t>
              </a:r>
              <a:endParaRPr sz="2000" b="1" i="0" u="none" strike="noStrike" cap="none" dirty="0">
                <a:solidFill>
                  <a:schemeClr val="lt1"/>
                </a:solidFill>
                <a:latin typeface="Arial"/>
                <a:ea typeface="Arial"/>
                <a:cs typeface="Arial"/>
                <a:sym typeface="Arial"/>
              </a:endParaRPr>
            </a:p>
          </p:txBody>
        </p:sp>
        <p:sp>
          <p:nvSpPr>
            <p:cNvPr id="427" name="Google Shape;427;g25ef2d5c6f2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chemeClr val="lt1"/>
                  </a:solidFill>
                  <a:latin typeface="Arial"/>
                  <a:ea typeface="Arial"/>
                  <a:cs typeface="Arial"/>
                  <a:sym typeface="Arial"/>
                </a:rPr>
                <a:t>Bewertung</a:t>
              </a:r>
              <a:endParaRPr sz="2000" b="1" i="0" u="none" strike="noStrike" cap="none" dirty="0">
                <a:solidFill>
                  <a:schemeClr val="lt1"/>
                </a:solidFill>
                <a:latin typeface="Arial"/>
                <a:ea typeface="Arial"/>
                <a:cs typeface="Arial"/>
                <a:sym typeface="Arial"/>
              </a:endParaRPr>
            </a:p>
          </p:txBody>
        </p:sp>
      </p:grpSp>
      <p:pic>
        <p:nvPicPr>
          <p:cNvPr id="428" name="Google Shape;428;g25ef2d5c6f2_0_0"/>
          <p:cNvPicPr preferRelativeResize="0"/>
          <p:nvPr/>
        </p:nvPicPr>
        <p:blipFill rotWithShape="1">
          <a:blip r:embed="rId3">
            <a:alphaModFix/>
          </a:blip>
          <a:srcRect r="11016" b="7474"/>
          <a:stretch/>
        </p:blipFill>
        <p:spPr>
          <a:xfrm>
            <a:off x="72050" y="1469757"/>
            <a:ext cx="6340325" cy="4589517"/>
          </a:xfrm>
          <a:prstGeom prst="rect">
            <a:avLst/>
          </a:prstGeom>
          <a:noFill/>
          <a:ln>
            <a:noFill/>
          </a:ln>
        </p:spPr>
      </p:pic>
      <p:sp>
        <p:nvSpPr>
          <p:cNvPr id="3" name="Textplatzhalter 2">
            <a:extLst>
              <a:ext uri="{FF2B5EF4-FFF2-40B4-BE49-F238E27FC236}">
                <a16:creationId xmlns:a16="http://schemas.microsoft.com/office/drawing/2014/main" xmlns="" id="{59B4AB44-A038-7544-9AB6-3F95129913C6}"/>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23426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27d927d5bbc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Impressum</a:t>
            </a:r>
            <a:endParaRPr/>
          </a:p>
        </p:txBody>
      </p:sp>
      <p:sp>
        <p:nvSpPr>
          <p:cNvPr id="570" name="Google Shape;570;g27d927d5bbc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14</a:t>
            </a:fld>
            <a:endParaRPr/>
          </a:p>
        </p:txBody>
      </p:sp>
      <p:sp>
        <p:nvSpPr>
          <p:cNvPr id="571" name="Google Shape;571;g27d927d5bbc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Projektagentur BBNE</a:t>
            </a:r>
            <a:endParaRPr/>
          </a:p>
        </p:txBody>
      </p:sp>
      <p:sp>
        <p:nvSpPr>
          <p:cNvPr id="572" name="Google Shape;572;g27d927d5bbc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endParaRPr/>
          </a:p>
        </p:txBody>
      </p:sp>
      <p:sp>
        <p:nvSpPr>
          <p:cNvPr id="573" name="Google Shape;573;g27d927d5bbc_0_0"/>
          <p:cNvSpPr txBox="1"/>
          <p:nvPr/>
        </p:nvSpPr>
        <p:spPr>
          <a:xfrm>
            <a:off x="1147864" y="1499687"/>
            <a:ext cx="37521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Herausgeber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IZT - Institut für Zukunftsstudien und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Technologiebewertung gemeinnützige GmbH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Schopenhauerstr. 26, 14129 Berlin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www.izt.de</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Projektleitung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Dr. Michael Scharp</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Forschungsleiter Bildung und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Digitale Medien am IZT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m.scharp@izt.de | T 030 80 30 88-14</a:t>
            </a:r>
            <a:endParaRPr sz="1400" b="0" i="0" u="none" strike="noStrike" cap="none">
              <a:solidFill>
                <a:srgbClr val="000000"/>
              </a:solidFill>
              <a:latin typeface="Arial"/>
              <a:ea typeface="Arial"/>
              <a:cs typeface="Arial"/>
              <a:sym typeface="Arial"/>
            </a:endParaRPr>
          </a:p>
        </p:txBody>
      </p:sp>
      <p:pic>
        <p:nvPicPr>
          <p:cNvPr id="575" name="Google Shape;575;g27d927d5bbc_0_0" descr="Ein Bild, das Text, Screenshot, Schrift, Visitenkarte enthält.&#10;&#10;Automatisch generierte Beschreibung"/>
          <p:cNvPicPr preferRelativeResize="0"/>
          <p:nvPr/>
        </p:nvPicPr>
        <p:blipFill rotWithShape="1">
          <a:blip r:embed="rId3">
            <a:alphaModFix/>
          </a:blip>
          <a:srcRect/>
          <a:stretch/>
        </p:blipFill>
        <p:spPr>
          <a:xfrm>
            <a:off x="7966583" y="4526390"/>
            <a:ext cx="2817937" cy="1427032"/>
          </a:xfrm>
          <a:prstGeom prst="rect">
            <a:avLst/>
          </a:prstGeom>
          <a:noFill/>
          <a:ln>
            <a:noFill/>
          </a:ln>
        </p:spPr>
      </p:pic>
      <p:sp>
        <p:nvSpPr>
          <p:cNvPr id="576" name="Google Shape;576;g27d927d5bbc_0_0"/>
          <p:cNvSpPr txBox="1"/>
          <p:nvPr/>
        </p:nvSpPr>
        <p:spPr>
          <a:xfrm>
            <a:off x="5590635" y="1499687"/>
            <a:ext cx="5232600" cy="22159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lang="de-DE" sz="1200" b="0" i="0" u="none" strike="noStrike" cap="none" dirty="0">
                <a:solidFill>
                  <a:srgbClr val="000000"/>
                </a:solidFill>
                <a:latin typeface="Merriweather"/>
                <a:ea typeface="Merriweather"/>
                <a:cs typeface="Merriweather"/>
                <a:sym typeface="Merriweather"/>
              </a:rPr>
            </a:br>
            <a:r>
              <a:rPr lang="de-DE" sz="1200" b="0" i="0" u="none" strike="noStrike" cap="none" dirty="0">
                <a:solidFill>
                  <a:srgbClr val="000000"/>
                </a:solidFill>
                <a:latin typeface="Merriweather"/>
                <a:ea typeface="Merriweather"/>
                <a:cs typeface="Merriweather"/>
                <a:sym typeface="Merriweather"/>
              </a:rPr>
              <a:t>Die Verantwortung der Veröffentlichung liegt bei den Autorinnen und Autoren. </a:t>
            </a:r>
          </a:p>
          <a:p>
            <a:pPr marL="0" marR="0" lvl="0" indent="0" algn="l" rtl="0">
              <a:lnSpc>
                <a:spcPct val="100000"/>
              </a:lnSpc>
              <a:spcBef>
                <a:spcPts val="0"/>
              </a:spcBef>
              <a:spcAft>
                <a:spcPts val="0"/>
              </a:spcAft>
              <a:buClr>
                <a:srgbClr val="000000"/>
              </a:buClr>
              <a:buSzPts val="1200"/>
              <a:buFont typeface="Arial"/>
              <a:buNone/>
            </a:pPr>
            <a:endParaRPr lang="de-DE" sz="1200" dirty="0">
              <a:latin typeface="Merriweather"/>
              <a:sym typeface="Merriweather"/>
            </a:endParaRPr>
          </a:p>
          <a:p>
            <a:pPr lvl="0">
              <a:buSzPts val="1200"/>
            </a:pPr>
            <a:r>
              <a:rPr lang="de-DE" i="1" dirty="0"/>
              <a:t>Dieses Bildungsmaterial berücksichtigt die Gütekriterien für digitale BNE-Materialien gemäß Beschluss der Nationalen Plattform BNE vom 09. Dezember 2022.</a:t>
            </a:r>
            <a:endParaRPr sz="1400" b="0" i="0" u="none" strike="noStrike" cap="none" dirty="0">
              <a:solidFill>
                <a:srgbClr val="000000"/>
              </a:solidFill>
              <a:latin typeface="Arial"/>
              <a:ea typeface="Arial"/>
              <a:cs typeface="Arial"/>
              <a:sym typeface="Arial"/>
            </a:endParaRPr>
          </a:p>
        </p:txBody>
      </p:sp>
      <p:pic>
        <p:nvPicPr>
          <p:cNvPr id="577" name="Google Shape;577;g27d927d5bbc_0_0"/>
          <p:cNvPicPr preferRelativeResize="0"/>
          <p:nvPr/>
        </p:nvPicPr>
        <p:blipFill rotWithShape="1">
          <a:blip r:embed="rId4">
            <a:alphaModFix/>
          </a:blip>
          <a:srcRect/>
          <a:stretch/>
        </p:blipFill>
        <p:spPr>
          <a:xfrm>
            <a:off x="4360249" y="4614860"/>
            <a:ext cx="2226311" cy="1000315"/>
          </a:xfrm>
          <a:prstGeom prst="rect">
            <a:avLst/>
          </a:prstGeom>
          <a:noFill/>
          <a:ln>
            <a:noFill/>
          </a:ln>
        </p:spPr>
      </p:pic>
      <p:pic>
        <p:nvPicPr>
          <p:cNvPr id="578" name="Google Shape;578;g27d927d5bbc_0_0"/>
          <p:cNvPicPr preferRelativeResize="0"/>
          <p:nvPr/>
        </p:nvPicPr>
        <p:blipFill rotWithShape="1">
          <a:blip r:embed="rId5">
            <a:alphaModFix/>
          </a:blip>
          <a:srcRect t="6591" b="13613"/>
          <a:stretch/>
        </p:blipFill>
        <p:spPr>
          <a:xfrm>
            <a:off x="1147864" y="4457792"/>
            <a:ext cx="2520876" cy="1427025"/>
          </a:xfrm>
          <a:prstGeom prst="rect">
            <a:avLst/>
          </a:prstGeom>
          <a:noFill/>
          <a:ln>
            <a:noFill/>
          </a:ln>
        </p:spPr>
      </p:pic>
    </p:spTree>
    <p:extLst>
      <p:ext uri="{BB962C8B-B14F-4D97-AF65-F5344CB8AC3E}">
        <p14:creationId xmlns:p14="http://schemas.microsoft.com/office/powerpoint/2010/main" val="77787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solidFill>
                  <a:schemeClr val="tx1"/>
                </a:solidFill>
              </a:rPr>
              <a:t>Zerspanungsmechaniker:innen und nachhaltige Entwicklung</a:t>
            </a:r>
            <a:endParaRPr dirty="0">
              <a:solidFill>
                <a:schemeClr val="tx1"/>
              </a:solidFill>
            </a:endParaRPr>
          </a:p>
        </p:txBody>
      </p:sp>
      <p:sp>
        <p:nvSpPr>
          <p:cNvPr id="73" name="Google Shape;73;p1"/>
          <p:cNvSpPr txBox="1">
            <a:spLocks noGrp="1"/>
          </p:cNvSpPr>
          <p:nvPr>
            <p:ph type="body" idx="2"/>
          </p:nvPr>
        </p:nvSpPr>
        <p:spPr>
          <a:xfrm>
            <a:off x="7185151" y="6357730"/>
            <a:ext cx="4616400" cy="351000"/>
          </a:xfrm>
          <a:prstGeom prst="rect">
            <a:avLst/>
          </a:prstGeom>
          <a:noFill/>
          <a:ln>
            <a:noFill/>
          </a:ln>
        </p:spPr>
        <p:txBody>
          <a:bodyPr spcFirstLastPara="1" wrap="square" lIns="91425" tIns="45700" rIns="91425" bIns="45700" anchor="ctr" anchorCtr="0">
            <a:noAutofit/>
          </a:bodyPr>
          <a:lstStyle/>
          <a:p>
            <a:pPr marL="35999" lvl="0" indent="-35999" algn="l" rtl="0">
              <a:lnSpc>
                <a:spcPct val="110000"/>
              </a:lnSpc>
              <a:spcBef>
                <a:spcPts val="0"/>
              </a:spcBef>
              <a:spcAft>
                <a:spcPts val="0"/>
              </a:spcAft>
              <a:buClr>
                <a:srgbClr val="888888"/>
              </a:buClr>
              <a:buSzPts val="1200"/>
              <a:buNone/>
            </a:pPr>
            <a:r>
              <a:rPr lang="de-DE" sz="1400" dirty="0">
                <a:latin typeface="+mn-lt"/>
              </a:rPr>
              <a:t>Quelle: eigene Abbildung, basiert auf Persson et al. 2022</a:t>
            </a:r>
            <a:endParaRPr sz="1400" dirty="0">
              <a:latin typeface="+mn-lt"/>
            </a:endParaRPr>
          </a:p>
        </p:txBody>
      </p:sp>
      <p:sp>
        <p:nvSpPr>
          <p:cNvPr id="74" name="Google Shape;74;p1"/>
          <p:cNvSpPr/>
          <p:nvPr/>
        </p:nvSpPr>
        <p:spPr>
          <a:xfrm>
            <a:off x="7953451" y="4623375"/>
            <a:ext cx="3848100" cy="1361700"/>
          </a:xfrm>
          <a:prstGeom prst="roundRect">
            <a:avLst>
              <a:gd name="adj" fmla="val 16667"/>
            </a:avLst>
          </a:prstGeom>
          <a:solidFill>
            <a:srgbClr val="FFC000"/>
          </a:solidFill>
          <a:ln w="254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None/>
            </a:pPr>
            <a:r>
              <a:rPr lang="de-DE" sz="2100" b="0" i="0" u="none" strike="noStrike" cap="none" dirty="0">
                <a:solidFill>
                  <a:schemeClr val="tx1"/>
                </a:solidFill>
                <a:latin typeface="Trebuchet MS"/>
                <a:ea typeface="Trebuchet MS"/>
                <a:cs typeface="Trebuchet MS"/>
                <a:sym typeface="Trebuchet MS"/>
              </a:rPr>
              <a:t>In welchen Bereichen dieser Darstellung trägt Ihr Betrieb auf welche Weise bei?</a:t>
            </a:r>
            <a:endParaRPr sz="2100" b="0" i="0" u="none" strike="noStrike" cap="none" dirty="0">
              <a:solidFill>
                <a:schemeClr val="tx1"/>
              </a:solidFill>
              <a:latin typeface="Trebuchet MS"/>
              <a:ea typeface="Trebuchet MS"/>
              <a:cs typeface="Trebuchet MS"/>
              <a:sym typeface="Trebuchet MS"/>
            </a:endParaRPr>
          </a:p>
        </p:txBody>
      </p:sp>
      <p:sp>
        <p:nvSpPr>
          <p:cNvPr id="76" name="Google Shape;76;p1"/>
          <p:cNvSpPr txBox="1"/>
          <p:nvPr/>
        </p:nvSpPr>
        <p:spPr>
          <a:xfrm>
            <a:off x="0" y="5949828"/>
            <a:ext cx="6993000"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1200" b="0" i="0" u="none" strike="noStrike" cap="none" dirty="0">
                <a:solidFill>
                  <a:srgbClr val="000000"/>
                </a:solidFill>
                <a:latin typeface="Trebuchet MS"/>
                <a:ea typeface="Trebuchet MS"/>
                <a:cs typeface="Trebuchet MS"/>
                <a:sym typeface="Trebuchet MS"/>
              </a:rPr>
              <a:t>Grafik 1: gemessener Zustand in Bereichen, für die planetare Grenzen festgelegt wurden/werden  </a:t>
            </a:r>
            <a:endParaRPr sz="1200" dirty="0"/>
          </a:p>
        </p:txBody>
      </p:sp>
      <p:pic>
        <p:nvPicPr>
          <p:cNvPr id="77" name="Google Shape;77;p1"/>
          <p:cNvPicPr preferRelativeResize="0"/>
          <p:nvPr/>
        </p:nvPicPr>
        <p:blipFill>
          <a:blip r:embed="rId3">
            <a:alphaModFix/>
          </a:blip>
          <a:stretch>
            <a:fillRect/>
          </a:stretch>
        </p:blipFill>
        <p:spPr>
          <a:xfrm>
            <a:off x="152399" y="1363233"/>
            <a:ext cx="7032752" cy="4621842"/>
          </a:xfrm>
          <a:prstGeom prst="rect">
            <a:avLst/>
          </a:prstGeom>
          <a:noFill/>
          <a:ln>
            <a:noFill/>
          </a:ln>
        </p:spPr>
      </p:pic>
      <p:sp>
        <p:nvSpPr>
          <p:cNvPr id="3" name="Google Shape;542;p47">
            <a:extLst>
              <a:ext uri="{FF2B5EF4-FFF2-40B4-BE49-F238E27FC236}">
                <a16:creationId xmlns:a16="http://schemas.microsoft.com/office/drawing/2014/main" xmlns="" id="{B8C26441-6F88-FEE9-1899-D6AA27B29E2D}"/>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400" dirty="0">
                <a:latin typeface="+mn-lt"/>
              </a:rPr>
              <a:t>Henry Tackenberg, IBBF</a:t>
            </a:r>
            <a:endParaRPr sz="1400" dirty="0">
              <a:latin typeface="+mn-lt"/>
            </a:endParaRPr>
          </a:p>
        </p:txBody>
      </p:sp>
      <p:sp>
        <p:nvSpPr>
          <p:cNvPr id="4" name="Google Shape;518;p47">
            <a:extLst>
              <a:ext uri="{FF2B5EF4-FFF2-40B4-BE49-F238E27FC236}">
                <a16:creationId xmlns:a16="http://schemas.microsoft.com/office/drawing/2014/main" xmlns="" id="{1853B9A8-AF64-E990-1075-5BBC9946D596}"/>
              </a:ext>
            </a:extLst>
          </p:cNvPr>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400" dirty="0">
                <a:latin typeface="+mn-lt"/>
              </a:rPr>
              <a:t>2</a:t>
            </a:r>
            <a:endParaRPr sz="1400" dirty="0">
              <a:latin typeface="+mn-lt"/>
            </a:endParaRPr>
          </a:p>
        </p:txBody>
      </p:sp>
      <p:sp>
        <p:nvSpPr>
          <p:cNvPr id="5" name="Textfeld 4">
            <a:extLst>
              <a:ext uri="{FF2B5EF4-FFF2-40B4-BE49-F238E27FC236}">
                <a16:creationId xmlns:a16="http://schemas.microsoft.com/office/drawing/2014/main" xmlns="" id="{58D550AD-AC6B-2AA0-F81D-945CD42BE842}"/>
              </a:ext>
            </a:extLst>
          </p:cNvPr>
          <p:cNvSpPr txBox="1"/>
          <p:nvPr/>
        </p:nvSpPr>
        <p:spPr>
          <a:xfrm>
            <a:off x="6930975" y="1674307"/>
            <a:ext cx="5261025" cy="2031325"/>
          </a:xfrm>
          <a:prstGeom prst="rect">
            <a:avLst/>
          </a:prstGeom>
          <a:noFill/>
        </p:spPr>
        <p:txBody>
          <a:bodyPr wrap="square" rtlCol="0">
            <a:spAutoFit/>
          </a:bodyPr>
          <a:lstStyle/>
          <a:p>
            <a:r>
              <a:rPr lang="de-DE" sz="2100" b="1" dirty="0">
                <a:latin typeface="Trebuchet MS" panose="020B0603020202020204" pitchFamily="34" charset="0"/>
              </a:rPr>
              <a:t>Zielkonflikt: </a:t>
            </a:r>
            <a:r>
              <a:rPr lang="de-DE" sz="2100" dirty="0">
                <a:latin typeface="Trebuchet MS" panose="020B0603020202020204" pitchFamily="34" charset="0"/>
              </a:rPr>
              <a:t>Alle beruflichen Tätigkeiten tragen zu unserer Lebensqualität bei. Gleichzeitig führen sie zu Effekten, die unsere Lebensgrundlagen und die der Wirtschaft bedrohen und zerstören:   überschrittene planetare Grenzen.</a:t>
            </a:r>
          </a:p>
        </p:txBody>
      </p:sp>
      <p:sp>
        <p:nvSpPr>
          <p:cNvPr id="9" name="Textplatzhalter 3">
            <a:extLst>
              <a:ext uri="{FF2B5EF4-FFF2-40B4-BE49-F238E27FC236}">
                <a16:creationId xmlns:a16="http://schemas.microsoft.com/office/drawing/2014/main" xmlns="" id="{C09D69DC-4254-DEC1-0F80-486EFC6A1327}"/>
              </a:ext>
            </a:extLst>
          </p:cNvPr>
          <p:cNvSpPr>
            <a:spLocks noGrp="1"/>
          </p:cNvSpPr>
          <p:nvPr>
            <p:ph type="body" idx="1"/>
          </p:nvPr>
        </p:nvSpPr>
        <p:spPr>
          <a:xfrm>
            <a:off x="3350684" y="6254497"/>
            <a:ext cx="3834467" cy="557468"/>
          </a:xfrm>
        </p:spPr>
        <p:txBody>
          <a:bodyPr>
            <a:normAutofit/>
          </a:bodyPr>
          <a:lstStyle/>
          <a:p>
            <a:pPr algn="ctr"/>
            <a:r>
              <a:rPr lang="de-DE" sz="1400" dirty="0">
                <a:latin typeface="+mn-lt"/>
                <a:cs typeface="Calibri" panose="020F0502020204030204" pitchFamily="34" charset="0"/>
              </a:rPr>
              <a:t>Industrie (verarbeitendes Gewerbe)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xmlns="" id="{C67FCCD5-6972-C82B-AB6A-603E75C7B82F}"/>
              </a:ext>
            </a:extLst>
          </p:cNvPr>
          <p:cNvSpPr/>
          <p:nvPr/>
        </p:nvSpPr>
        <p:spPr>
          <a:xfrm>
            <a:off x="8028432" y="2987453"/>
            <a:ext cx="3851568" cy="3096492"/>
          </a:xfrm>
          <a:prstGeom prst="roundRect">
            <a:avLst/>
          </a:prstGeom>
          <a:solidFill>
            <a:srgbClr val="FFC000"/>
          </a:solidFill>
          <a:ln>
            <a:solidFill>
              <a:schemeClr val="tx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Foliennummernplatzhalter 1">
            <a:extLst>
              <a:ext uri="{FF2B5EF4-FFF2-40B4-BE49-F238E27FC236}">
                <a16:creationId xmlns:a16="http://schemas.microsoft.com/office/drawing/2014/main" xmlns="" id="{551920CB-7AA1-4360-FFE2-9FFEA1CB950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DE" sz="1400" smtClean="0">
                <a:latin typeface="+mn-lt"/>
              </a:rPr>
              <a:t>3</a:t>
            </a:fld>
            <a:endParaRPr lang="de-DE" sz="1400" dirty="0">
              <a:latin typeface="+mn-lt"/>
            </a:endParaRPr>
          </a:p>
        </p:txBody>
      </p:sp>
      <p:sp>
        <p:nvSpPr>
          <p:cNvPr id="3" name="Titel 2">
            <a:extLst>
              <a:ext uri="{FF2B5EF4-FFF2-40B4-BE49-F238E27FC236}">
                <a16:creationId xmlns:a16="http://schemas.microsoft.com/office/drawing/2014/main" xmlns="" id="{A926DE64-A695-F2E7-2456-842F655BD823}"/>
              </a:ext>
            </a:extLst>
          </p:cNvPr>
          <p:cNvSpPr>
            <a:spLocks noGrp="1"/>
          </p:cNvSpPr>
          <p:nvPr>
            <p:ph type="title"/>
          </p:nvPr>
        </p:nvSpPr>
        <p:spPr/>
        <p:txBody>
          <a:bodyPr/>
          <a:lstStyle/>
          <a:p>
            <a:r>
              <a:rPr lang="de-DE" dirty="0"/>
              <a:t>Energiewende: Fossile Energieträger ersetzen</a:t>
            </a:r>
          </a:p>
        </p:txBody>
      </p:sp>
      <p:sp>
        <p:nvSpPr>
          <p:cNvPr id="4" name="Textplatzhalter 3">
            <a:extLst>
              <a:ext uri="{FF2B5EF4-FFF2-40B4-BE49-F238E27FC236}">
                <a16:creationId xmlns:a16="http://schemas.microsoft.com/office/drawing/2014/main" xmlns="" id="{7ABDED2B-D78E-0080-BBAB-D87C256161FA}"/>
              </a:ext>
            </a:extLst>
          </p:cNvPr>
          <p:cNvSpPr>
            <a:spLocks noGrp="1"/>
          </p:cNvSpPr>
          <p:nvPr>
            <p:ph type="body" idx="1"/>
          </p:nvPr>
        </p:nvSpPr>
        <p:spPr/>
        <p:txBody>
          <a:bodyPr>
            <a:normAutofit/>
          </a:bodyPr>
          <a:lstStyle/>
          <a:p>
            <a:pPr algn="ctr"/>
            <a:r>
              <a:rPr lang="de-DE" sz="1400" dirty="0">
                <a:latin typeface="+mn-lt"/>
                <a:cs typeface="Calibri" panose="020F0502020204030204" pitchFamily="34" charset="0"/>
              </a:rPr>
              <a:t>Industrie (verarbeitendes Gewerbe)</a:t>
            </a:r>
          </a:p>
        </p:txBody>
      </p:sp>
      <p:sp>
        <p:nvSpPr>
          <p:cNvPr id="5" name="Textplatzhalter 4">
            <a:extLst>
              <a:ext uri="{FF2B5EF4-FFF2-40B4-BE49-F238E27FC236}">
                <a16:creationId xmlns:a16="http://schemas.microsoft.com/office/drawing/2014/main" xmlns="" id="{1FF0E6D5-F6A4-C344-D061-9E486E51C84E}"/>
              </a:ext>
            </a:extLst>
          </p:cNvPr>
          <p:cNvSpPr>
            <a:spLocks noGrp="1"/>
          </p:cNvSpPr>
          <p:nvPr>
            <p:ph type="body" idx="2"/>
          </p:nvPr>
        </p:nvSpPr>
        <p:spPr/>
        <p:txBody>
          <a:bodyPr>
            <a:normAutofit/>
          </a:bodyPr>
          <a:lstStyle/>
          <a:p>
            <a:pPr algn="ctr"/>
            <a:r>
              <a:rPr lang="de-DE" sz="1400" dirty="0">
                <a:latin typeface="+mn-lt"/>
                <a:cs typeface="Calibri" panose="020F0502020204030204" pitchFamily="34" charset="0"/>
              </a:rPr>
              <a:t>Quelle: UBA 2022</a:t>
            </a:r>
          </a:p>
        </p:txBody>
      </p:sp>
      <p:graphicFrame>
        <p:nvGraphicFramePr>
          <p:cNvPr id="7" name="Diagramm 6">
            <a:extLst>
              <a:ext uri="{FF2B5EF4-FFF2-40B4-BE49-F238E27FC236}">
                <a16:creationId xmlns:a16="http://schemas.microsoft.com/office/drawing/2014/main" xmlns="" id="{CEDBBC39-BB80-C626-3228-9F34141EAD47}"/>
              </a:ext>
            </a:extLst>
          </p:cNvPr>
          <p:cNvGraphicFramePr>
            <a:graphicFrameLocks/>
          </p:cNvGraphicFramePr>
          <p:nvPr>
            <p:extLst>
              <p:ext uri="{D42A27DB-BD31-4B8C-83A1-F6EECF244321}">
                <p14:modId xmlns:p14="http://schemas.microsoft.com/office/powerpoint/2010/main" val="2173518681"/>
              </p:ext>
            </p:extLst>
          </p:nvPr>
        </p:nvGraphicFramePr>
        <p:xfrm>
          <a:off x="258348" y="2265218"/>
          <a:ext cx="7368580" cy="38030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7">
            <a:extLst>
              <a:ext uri="{FF2B5EF4-FFF2-40B4-BE49-F238E27FC236}">
                <a16:creationId xmlns:a16="http://schemas.microsoft.com/office/drawing/2014/main" xmlns="" id="{AE904EB0-0C43-000E-A45F-720FD55F1032}"/>
              </a:ext>
            </a:extLst>
          </p:cNvPr>
          <p:cNvSpPr txBox="1"/>
          <p:nvPr/>
        </p:nvSpPr>
        <p:spPr>
          <a:xfrm>
            <a:off x="8388653" y="2754924"/>
            <a:ext cx="3491347" cy="3703980"/>
          </a:xfrm>
          <a:prstGeom prst="rect">
            <a:avLst/>
          </a:prstGeom>
          <a:noFill/>
          <a:ln w="25400" cap="flat" cmpd="sng">
            <a:no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171450" indent="-171450">
              <a:buSzPts val="1100"/>
              <a:buChar char="•"/>
              <a:defRPr sz="2400">
                <a:solidFill>
                  <a:srgbClr val="941651"/>
                </a:solidFill>
                <a:latin typeface="Calibri" panose="020F0502020204030204" pitchFamily="34" charset="0"/>
                <a:cs typeface="Calibri" panose="020F0502020204030204" pitchFamily="34" charset="0"/>
              </a:defRPr>
            </a:lvl1pPr>
          </a:lstStyle>
          <a:p>
            <a:pPr marL="0" indent="0">
              <a:buNone/>
            </a:pPr>
            <a:r>
              <a:rPr lang="de-DE" dirty="0">
                <a:solidFill>
                  <a:schemeClr val="tx1"/>
                </a:solidFill>
              </a:rPr>
              <a:t>Welche Energieträger sind in Ihrem Unternehmen</a:t>
            </a:r>
            <a:br>
              <a:rPr lang="de-DE" dirty="0">
                <a:solidFill>
                  <a:schemeClr val="tx1"/>
                </a:solidFill>
              </a:rPr>
            </a:br>
            <a:r>
              <a:rPr lang="de-DE" dirty="0">
                <a:solidFill>
                  <a:schemeClr val="tx1"/>
                </a:solidFill>
              </a:rPr>
              <a:t> im Einsatz? Wo bestehen Substitutionspotentiale für </a:t>
            </a:r>
            <a:br>
              <a:rPr lang="de-DE" dirty="0">
                <a:solidFill>
                  <a:schemeClr val="tx1"/>
                </a:solidFill>
              </a:rPr>
            </a:br>
            <a:r>
              <a:rPr lang="de-DE" dirty="0">
                <a:solidFill>
                  <a:schemeClr val="tx1"/>
                </a:solidFill>
              </a:rPr>
              <a:t>fossile Energieträger durch den Einsatz erneuerbarer Energien? </a:t>
            </a:r>
          </a:p>
        </p:txBody>
      </p:sp>
      <p:sp>
        <p:nvSpPr>
          <p:cNvPr id="6" name="Textfeld 5">
            <a:extLst>
              <a:ext uri="{FF2B5EF4-FFF2-40B4-BE49-F238E27FC236}">
                <a16:creationId xmlns:a16="http://schemas.microsoft.com/office/drawing/2014/main" xmlns="" id="{17161C51-6D09-E137-25C5-D3A62C09A4D4}"/>
              </a:ext>
            </a:extLst>
          </p:cNvPr>
          <p:cNvSpPr txBox="1"/>
          <p:nvPr/>
        </p:nvSpPr>
        <p:spPr>
          <a:xfrm>
            <a:off x="297875" y="1347110"/>
            <a:ext cx="10859925" cy="830997"/>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Zielkonflikt: Infrastruktur der Industrie zu modernisieren, kostet </a:t>
            </a:r>
            <a:r>
              <a:rPr lang="de-DE" sz="2400" b="1" dirty="0">
                <a:latin typeface="Calibri" panose="020F0502020204030204" pitchFamily="34" charset="0"/>
                <a:cs typeface="Calibri" panose="020F0502020204030204" pitchFamily="34" charset="0"/>
              </a:rPr>
              <a:t>kurzfristig</a:t>
            </a:r>
            <a:r>
              <a:rPr lang="de-DE" sz="2400" dirty="0">
                <a:latin typeface="Calibri" panose="020F0502020204030204" pitchFamily="34" charset="0"/>
                <a:cs typeface="Calibri" panose="020F0502020204030204" pitchFamily="34" charset="0"/>
              </a:rPr>
              <a:t> Geld! Effekte zur THG-Emission und zur Kostensenkung wirken erst </a:t>
            </a:r>
            <a:r>
              <a:rPr lang="de-DE" sz="2400" b="1" dirty="0">
                <a:latin typeface="Calibri" panose="020F0502020204030204" pitchFamily="34" charset="0"/>
                <a:cs typeface="Calibri" panose="020F0502020204030204" pitchFamily="34" charset="0"/>
              </a:rPr>
              <a:t>langfristig</a:t>
            </a:r>
            <a:r>
              <a:rPr lang="de-DE" sz="2400" dirty="0">
                <a:latin typeface="Calibri" panose="020F0502020204030204" pitchFamily="34" charset="0"/>
                <a:cs typeface="Calibri" panose="020F0502020204030204" pitchFamily="34" charset="0"/>
              </a:rPr>
              <a:t>.</a:t>
            </a:r>
          </a:p>
        </p:txBody>
      </p:sp>
      <p:sp>
        <p:nvSpPr>
          <p:cNvPr id="9" name="Google Shape;94;p1">
            <a:extLst>
              <a:ext uri="{FF2B5EF4-FFF2-40B4-BE49-F238E27FC236}">
                <a16:creationId xmlns:a16="http://schemas.microsoft.com/office/drawing/2014/main" xmlns="" id="{F328B600-5127-0848-E181-27D9B649D947}"/>
              </a:ext>
            </a:extLst>
          </p:cNvPr>
          <p:cNvSpPr txBox="1">
            <a:spLocks/>
          </p:cNvSpPr>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7F7F7F"/>
              </a:buClr>
              <a:buSzPts val="1800"/>
              <a:buFont typeface="Calibri"/>
              <a:buNone/>
            </a:pPr>
            <a:r>
              <a:rPr lang="de-DE" dirty="0">
                <a:solidFill>
                  <a:schemeClr val="bg1"/>
                </a:solidFill>
                <a:latin typeface="+mn-lt"/>
                <a:cs typeface="Calibri" panose="020F0502020204030204" pitchFamily="34" charset="0"/>
              </a:rPr>
              <a:t>Henry Tackenberg, IBBF</a:t>
            </a:r>
          </a:p>
        </p:txBody>
      </p:sp>
    </p:spTree>
    <p:extLst>
      <p:ext uri="{BB962C8B-B14F-4D97-AF65-F5344CB8AC3E}">
        <p14:creationId xmlns:p14="http://schemas.microsoft.com/office/powerpoint/2010/main" val="338429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xmlns="" id="{2897E11C-BC1F-054C-4F27-2E58B9679940}"/>
              </a:ext>
            </a:extLst>
          </p:cNvPr>
          <p:cNvSpPr txBox="1"/>
          <p:nvPr/>
        </p:nvSpPr>
        <p:spPr>
          <a:xfrm>
            <a:off x="7969470" y="6352649"/>
            <a:ext cx="3834467" cy="307777"/>
          </a:xfrm>
          <a:prstGeom prst="rect">
            <a:avLst/>
          </a:prstGeom>
          <a:noFill/>
        </p:spPr>
        <p:txBody>
          <a:bodyPr wrap="square">
            <a:spAutoFit/>
          </a:bodyPr>
          <a:lstStyle/>
          <a:p>
            <a:pPr algn="ctr"/>
            <a:r>
              <a:rPr lang="de-DE" b="0" i="0" dirty="0">
                <a:solidFill>
                  <a:schemeClr val="bg1"/>
                </a:solidFill>
                <a:effectLst/>
                <a:latin typeface="+mn-lt"/>
              </a:rPr>
              <a:t>Quelle: </a:t>
            </a:r>
            <a:r>
              <a:rPr lang="de-DE" dirty="0">
                <a:solidFill>
                  <a:schemeClr val="bg1"/>
                </a:solidFill>
                <a:latin typeface="+mn-lt"/>
              </a:rPr>
              <a:t>S</a:t>
            </a:r>
            <a:r>
              <a:rPr lang="de-DE" b="0" i="0" dirty="0">
                <a:solidFill>
                  <a:schemeClr val="bg1"/>
                </a:solidFill>
                <a:effectLst/>
                <a:latin typeface="+mn-lt"/>
              </a:rPr>
              <a:t>cientists4future</a:t>
            </a:r>
            <a:r>
              <a:rPr lang="de-DE" dirty="0">
                <a:solidFill>
                  <a:schemeClr val="bg1"/>
                </a:solidFill>
                <a:latin typeface="+mn-lt"/>
              </a:rPr>
              <a:t> o. J.</a:t>
            </a:r>
          </a:p>
        </p:txBody>
      </p:sp>
      <p:sp>
        <p:nvSpPr>
          <p:cNvPr id="14" name="Title 1">
            <a:extLst>
              <a:ext uri="{FF2B5EF4-FFF2-40B4-BE49-F238E27FC236}">
                <a16:creationId xmlns:a16="http://schemas.microsoft.com/office/drawing/2014/main" xmlns="" id="{1D6101B5-DC8E-75C2-AF7B-38A022956537}"/>
              </a:ext>
            </a:extLst>
          </p:cNvPr>
          <p:cNvSpPr>
            <a:spLocks noGrp="1"/>
          </p:cNvSpPr>
          <p:nvPr>
            <p:ph type="title"/>
          </p:nvPr>
        </p:nvSpPr>
        <p:spPr/>
        <p:txBody>
          <a:bodyPr>
            <a:normAutofit/>
          </a:bodyPr>
          <a:lstStyle/>
          <a:p>
            <a:r>
              <a:rPr lang="de-DE" dirty="0">
                <a:solidFill>
                  <a:schemeClr val="tx1"/>
                </a:solidFill>
              </a:rPr>
              <a:t>Zerspanungsmechaniker:innen</a:t>
            </a:r>
            <a:r>
              <a:rPr lang="de-DE" dirty="0">
                <a:latin typeface="Trebuchet MS" panose="020B0603020202020204" pitchFamily="34" charset="0"/>
                <a:cs typeface="Calibri" panose="020F0502020204030204" pitchFamily="34" charset="0"/>
              </a:rPr>
              <a:t> und Klimaschutz?</a:t>
            </a:r>
          </a:p>
        </p:txBody>
      </p:sp>
      <p:sp>
        <p:nvSpPr>
          <p:cNvPr id="17" name="Rechteck 16">
            <a:extLst>
              <a:ext uri="{FF2B5EF4-FFF2-40B4-BE49-F238E27FC236}">
                <a16:creationId xmlns:a16="http://schemas.microsoft.com/office/drawing/2014/main" xmlns="" id="{5210E013-BE23-20B3-A925-458AEB62CE61}"/>
              </a:ext>
            </a:extLst>
          </p:cNvPr>
          <p:cNvSpPr/>
          <p:nvPr/>
        </p:nvSpPr>
        <p:spPr>
          <a:xfrm>
            <a:off x="7548170" y="1859629"/>
            <a:ext cx="4643830" cy="2354491"/>
          </a:xfrm>
          <a:prstGeom prst="rect">
            <a:avLst/>
          </a:prstGeom>
        </p:spPr>
        <p:txBody>
          <a:bodyPr wrap="square">
            <a:spAutoFit/>
          </a:bodyPr>
          <a:lstStyle/>
          <a:p>
            <a:r>
              <a:rPr lang="de-DE" sz="2100" b="1" dirty="0">
                <a:latin typeface="Trebuchet MS" panose="020B0603020202020204" pitchFamily="34" charset="0"/>
                <a:cs typeface="Calibri" panose="020F0502020204030204" pitchFamily="34" charset="0"/>
              </a:rPr>
              <a:t>Kein Zielkonflikt: </a:t>
            </a:r>
            <a:r>
              <a:rPr lang="de-DE" sz="2100" dirty="0">
                <a:latin typeface="Trebuchet MS" panose="020B0603020202020204" pitchFamily="34" charset="0"/>
                <a:cs typeface="Calibri" panose="020F0502020204030204" pitchFamily="34" charset="0"/>
              </a:rPr>
              <a:t>Produkte können in neuen Bereichen genutzt werden, um die weitere Produktion und damit Umsätze zu sichern! Beispiel Herstellung von Kugellagern:  Diese können in „alten“ oder in „grünen“ Industrien  eingebaut werden.</a:t>
            </a:r>
          </a:p>
        </p:txBody>
      </p:sp>
      <p:grpSp>
        <p:nvGrpSpPr>
          <p:cNvPr id="19" name="Gruppieren 18">
            <a:extLst>
              <a:ext uri="{FF2B5EF4-FFF2-40B4-BE49-F238E27FC236}">
                <a16:creationId xmlns:a16="http://schemas.microsoft.com/office/drawing/2014/main" xmlns="" id="{C1294408-46B3-E14C-1A38-46C97961A451}"/>
              </a:ext>
            </a:extLst>
          </p:cNvPr>
          <p:cNvGrpSpPr/>
          <p:nvPr/>
        </p:nvGrpSpPr>
        <p:grpSpPr>
          <a:xfrm>
            <a:off x="4774381" y="1875099"/>
            <a:ext cx="2700395" cy="2454608"/>
            <a:chOff x="1854130" y="3645865"/>
            <a:chExt cx="1623848" cy="1623848"/>
          </a:xfrm>
        </p:grpSpPr>
        <p:sp>
          <p:nvSpPr>
            <p:cNvPr id="20" name="Oval 19">
              <a:extLst>
                <a:ext uri="{FF2B5EF4-FFF2-40B4-BE49-F238E27FC236}">
                  <a16:creationId xmlns:a16="http://schemas.microsoft.com/office/drawing/2014/main" xmlns="" id="{62A929FC-C333-6607-FFCD-4129A5A8FED0}"/>
                </a:ext>
              </a:extLst>
            </p:cNvPr>
            <p:cNvSpPr/>
            <p:nvPr/>
          </p:nvSpPr>
          <p:spPr>
            <a:xfrm>
              <a:off x="1854130" y="3645865"/>
              <a:ext cx="1623848" cy="1623848"/>
            </a:xfrm>
            <a:prstGeom prst="ellipse">
              <a:avLst/>
            </a:prstGeom>
            <a:solidFill>
              <a:schemeClr val="accent1">
                <a:lumMod val="40000"/>
                <a:lumOff val="60000"/>
              </a:schemeClr>
            </a:solidFill>
            <a:ln w="12700">
              <a:noFill/>
            </a:ln>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de-DE" sz="2160" dirty="0">
                <a:latin typeface="+mn-lt"/>
              </a:endParaRPr>
            </a:p>
          </p:txBody>
        </p:sp>
        <p:pic>
          <p:nvPicPr>
            <p:cNvPr id="21" name="Grafik 20">
              <a:extLst>
                <a:ext uri="{FF2B5EF4-FFF2-40B4-BE49-F238E27FC236}">
                  <a16:creationId xmlns:a16="http://schemas.microsoft.com/office/drawing/2014/main" xmlns="" id="{2F722229-87B9-425D-5159-E30C8252E461}"/>
                </a:ext>
              </a:extLst>
            </p:cNvPr>
            <p:cNvPicPr>
              <a:picLocks noChangeAspect="1"/>
            </p:cNvPicPr>
            <p:nvPr/>
          </p:nvPicPr>
          <p:blipFill>
            <a:blip r:embed="rId3"/>
            <a:stretch>
              <a:fillRect/>
            </a:stretch>
          </p:blipFill>
          <p:spPr>
            <a:xfrm>
              <a:off x="2224782" y="3681298"/>
              <a:ext cx="765327" cy="1588415"/>
            </a:xfrm>
            <a:prstGeom prst="rect">
              <a:avLst/>
            </a:prstGeom>
          </p:spPr>
        </p:pic>
        <p:pic>
          <p:nvPicPr>
            <p:cNvPr id="22" name="Grafik 21">
              <a:extLst>
                <a:ext uri="{FF2B5EF4-FFF2-40B4-BE49-F238E27FC236}">
                  <a16:creationId xmlns:a16="http://schemas.microsoft.com/office/drawing/2014/main" xmlns="" id="{B38BD5CE-53F9-2C4F-B32C-D67CB1762F4F}"/>
                </a:ext>
              </a:extLst>
            </p:cNvPr>
            <p:cNvPicPr>
              <a:picLocks noChangeAspect="1"/>
            </p:cNvPicPr>
            <p:nvPr/>
          </p:nvPicPr>
          <p:blipFill>
            <a:blip r:embed="rId3"/>
            <a:stretch>
              <a:fillRect/>
            </a:stretch>
          </p:blipFill>
          <p:spPr>
            <a:xfrm>
              <a:off x="2935149" y="4133723"/>
              <a:ext cx="468638" cy="972645"/>
            </a:xfrm>
            <a:prstGeom prst="rect">
              <a:avLst/>
            </a:prstGeom>
          </p:spPr>
        </p:pic>
      </p:grpSp>
      <p:grpSp>
        <p:nvGrpSpPr>
          <p:cNvPr id="25" name="Gruppieren 24">
            <a:extLst>
              <a:ext uri="{FF2B5EF4-FFF2-40B4-BE49-F238E27FC236}">
                <a16:creationId xmlns:a16="http://schemas.microsoft.com/office/drawing/2014/main" xmlns="" id="{E1CC8E79-A620-E95D-C473-C253D36459B7}"/>
              </a:ext>
            </a:extLst>
          </p:cNvPr>
          <p:cNvGrpSpPr/>
          <p:nvPr/>
        </p:nvGrpSpPr>
        <p:grpSpPr>
          <a:xfrm>
            <a:off x="524361" y="1875099"/>
            <a:ext cx="2700395" cy="2454608"/>
            <a:chOff x="5855420" y="3645865"/>
            <a:chExt cx="1623848" cy="1623848"/>
          </a:xfrm>
        </p:grpSpPr>
        <p:sp>
          <p:nvSpPr>
            <p:cNvPr id="26" name="Oval 25">
              <a:extLst>
                <a:ext uri="{FF2B5EF4-FFF2-40B4-BE49-F238E27FC236}">
                  <a16:creationId xmlns:a16="http://schemas.microsoft.com/office/drawing/2014/main" xmlns="" id="{E812D041-04E2-EC73-BF15-F73988FB5107}"/>
                </a:ext>
              </a:extLst>
            </p:cNvPr>
            <p:cNvSpPr/>
            <p:nvPr/>
          </p:nvSpPr>
          <p:spPr>
            <a:xfrm>
              <a:off x="5855420" y="3645865"/>
              <a:ext cx="1623848" cy="1623848"/>
            </a:xfrm>
            <a:prstGeom prst="ellipse">
              <a:avLst/>
            </a:prstGeom>
            <a:solidFill>
              <a:schemeClr val="accent1">
                <a:lumMod val="40000"/>
                <a:lumOff val="60000"/>
              </a:schemeClr>
            </a:solidFill>
            <a:ln w="12700">
              <a:noFill/>
            </a:ln>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de-DE" sz="2160" dirty="0">
                <a:latin typeface="+mn-lt"/>
              </a:endParaRPr>
            </a:p>
          </p:txBody>
        </p:sp>
        <p:pic>
          <p:nvPicPr>
            <p:cNvPr id="27" name="Grafik 26">
              <a:extLst>
                <a:ext uri="{FF2B5EF4-FFF2-40B4-BE49-F238E27FC236}">
                  <a16:creationId xmlns:a16="http://schemas.microsoft.com/office/drawing/2014/main" xmlns="" id="{5D3FA070-FFCD-DDF1-66E2-1D040BE6D2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2009" y="3694510"/>
              <a:ext cx="1210669" cy="1486787"/>
            </a:xfrm>
            <a:prstGeom prst="rect">
              <a:avLst/>
            </a:prstGeom>
          </p:spPr>
        </p:pic>
      </p:grpSp>
      <p:sp>
        <p:nvSpPr>
          <p:cNvPr id="28" name="Rechteck 27">
            <a:extLst>
              <a:ext uri="{FF2B5EF4-FFF2-40B4-BE49-F238E27FC236}">
                <a16:creationId xmlns:a16="http://schemas.microsoft.com/office/drawing/2014/main" xmlns="" id="{3A68287A-A1D4-CFC3-82C1-77EE33DD0E7E}"/>
              </a:ext>
            </a:extLst>
          </p:cNvPr>
          <p:cNvSpPr/>
          <p:nvPr/>
        </p:nvSpPr>
        <p:spPr>
          <a:xfrm>
            <a:off x="4847775" y="4537285"/>
            <a:ext cx="2700395" cy="545972"/>
          </a:xfrm>
          <a:prstGeom prst="rect">
            <a:avLst/>
          </a:prstGeom>
          <a:solidFill>
            <a:schemeClr val="accent1"/>
          </a:solidFill>
          <a:ln w="12700">
            <a:noFill/>
          </a:ln>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de-DE" sz="2160" dirty="0">
                <a:solidFill>
                  <a:schemeClr val="bg1"/>
                </a:solidFill>
                <a:latin typeface="Calibri" panose="020F0502020204030204" pitchFamily="34" charset="0"/>
                <a:cs typeface="Calibri" panose="020F0502020204030204" pitchFamily="34" charset="0"/>
              </a:rPr>
              <a:t>Windkraftanlagen</a:t>
            </a:r>
          </a:p>
        </p:txBody>
      </p:sp>
      <p:sp>
        <p:nvSpPr>
          <p:cNvPr id="29" name="Rechteck 28">
            <a:extLst>
              <a:ext uri="{FF2B5EF4-FFF2-40B4-BE49-F238E27FC236}">
                <a16:creationId xmlns:a16="http://schemas.microsoft.com/office/drawing/2014/main" xmlns="" id="{00A5EE68-F7DA-3490-01EF-D0E4DF003F53}"/>
              </a:ext>
            </a:extLst>
          </p:cNvPr>
          <p:cNvSpPr/>
          <p:nvPr/>
        </p:nvSpPr>
        <p:spPr>
          <a:xfrm>
            <a:off x="360000" y="4537285"/>
            <a:ext cx="2700395" cy="545972"/>
          </a:xfrm>
          <a:prstGeom prst="rect">
            <a:avLst/>
          </a:prstGeom>
          <a:solidFill>
            <a:schemeClr val="accent1"/>
          </a:solidFill>
          <a:ln w="12700">
            <a:noFill/>
          </a:ln>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de-DE" sz="2160" dirty="0">
                <a:solidFill>
                  <a:schemeClr val="bg1"/>
                </a:solidFill>
                <a:latin typeface="Calibri" panose="020F0502020204030204" pitchFamily="34" charset="0"/>
                <a:cs typeface="Calibri" panose="020F0502020204030204" pitchFamily="34" charset="0"/>
              </a:rPr>
              <a:t>Kohlekraftwerke</a:t>
            </a:r>
          </a:p>
        </p:txBody>
      </p:sp>
      <p:sp>
        <p:nvSpPr>
          <p:cNvPr id="3" name="Pfeil nach rechts 2">
            <a:extLst>
              <a:ext uri="{FF2B5EF4-FFF2-40B4-BE49-F238E27FC236}">
                <a16:creationId xmlns:a16="http://schemas.microsoft.com/office/drawing/2014/main" xmlns="" id="{EFD6151E-0862-E47F-6885-BF1E6EB4D44F}"/>
              </a:ext>
            </a:extLst>
          </p:cNvPr>
          <p:cNvSpPr/>
          <p:nvPr/>
        </p:nvSpPr>
        <p:spPr>
          <a:xfrm>
            <a:off x="3283372" y="3095335"/>
            <a:ext cx="1439081" cy="50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Google Shape;518;p47">
            <a:extLst>
              <a:ext uri="{FF2B5EF4-FFF2-40B4-BE49-F238E27FC236}">
                <a16:creationId xmlns:a16="http://schemas.microsoft.com/office/drawing/2014/main" xmlns="" id="{EEA9DDB1-CF38-9EA1-85D4-444E0ED6595D}"/>
              </a:ext>
            </a:extLst>
          </p:cNvPr>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400" dirty="0">
                <a:latin typeface="+mn-lt"/>
              </a:rPr>
              <a:t>4</a:t>
            </a:r>
            <a:endParaRPr sz="1400" dirty="0">
              <a:latin typeface="+mn-lt"/>
            </a:endParaRPr>
          </a:p>
        </p:txBody>
      </p:sp>
      <p:sp>
        <p:nvSpPr>
          <p:cNvPr id="13" name="Google Shape;542;p47">
            <a:extLst>
              <a:ext uri="{FF2B5EF4-FFF2-40B4-BE49-F238E27FC236}">
                <a16:creationId xmlns:a16="http://schemas.microsoft.com/office/drawing/2014/main" xmlns="" id="{3080AD61-7C8E-E796-F406-9EF61E420C76}"/>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400" dirty="0">
                <a:latin typeface="+mn-lt"/>
              </a:rPr>
              <a:t>Henry Tackenberg, IBBF</a:t>
            </a:r>
            <a:endParaRPr sz="1400" dirty="0">
              <a:latin typeface="+mn-lt"/>
            </a:endParaRPr>
          </a:p>
        </p:txBody>
      </p:sp>
      <p:sp>
        <p:nvSpPr>
          <p:cNvPr id="23" name="Google Shape;123;p28">
            <a:extLst>
              <a:ext uri="{FF2B5EF4-FFF2-40B4-BE49-F238E27FC236}">
                <a16:creationId xmlns:a16="http://schemas.microsoft.com/office/drawing/2014/main" xmlns="" id="{EBF30B92-EE96-1BD6-B54E-7FB9EDC298FB}"/>
              </a:ext>
            </a:extLst>
          </p:cNvPr>
          <p:cNvSpPr/>
          <p:nvPr/>
        </p:nvSpPr>
        <p:spPr>
          <a:xfrm>
            <a:off x="7714685" y="4537285"/>
            <a:ext cx="4310799" cy="90282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buClr>
                <a:srgbClr val="000000"/>
              </a:buClr>
              <a:buSzPts val="1100"/>
            </a:pPr>
            <a:r>
              <a:rPr lang="de-DE" sz="2100" dirty="0">
                <a:solidFill>
                  <a:schemeClr val="tx1"/>
                </a:solidFill>
                <a:latin typeface="Trebuchet MS" panose="020B0603020202020204" pitchFamily="34" charset="0"/>
                <a:cs typeface="Calibri" panose="020F0502020204030204" pitchFamily="34" charset="0"/>
                <a:sym typeface="Arial"/>
              </a:rPr>
              <a:t>Welche Beispiele lassen sich für ihr Unternehmen nennen ?</a:t>
            </a:r>
          </a:p>
        </p:txBody>
      </p:sp>
      <p:sp>
        <p:nvSpPr>
          <p:cNvPr id="24" name="Google Shape;126;p28">
            <a:extLst>
              <a:ext uri="{FF2B5EF4-FFF2-40B4-BE49-F238E27FC236}">
                <a16:creationId xmlns:a16="http://schemas.microsoft.com/office/drawing/2014/main" xmlns="" id="{BDF13EC0-B71A-1EDD-F507-68F3C03192B5}"/>
              </a:ext>
            </a:extLst>
          </p:cNvPr>
          <p:cNvSpPr txBox="1"/>
          <p:nvPr/>
        </p:nvSpPr>
        <p:spPr>
          <a:xfrm>
            <a:off x="330870" y="5754202"/>
            <a:ext cx="767028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200" b="0" i="0" u="none" strike="noStrike" cap="none" dirty="0">
                <a:solidFill>
                  <a:srgbClr val="000000"/>
                </a:solidFill>
                <a:latin typeface="Trebuchet MS" panose="020B0603020202020204" pitchFamily="34" charset="0"/>
                <a:ea typeface="Trebuchet MS"/>
                <a:cs typeface="Trebuchet MS"/>
                <a:sym typeface="Trebuchet MS"/>
              </a:rPr>
              <a:t>Grafik 5: </a:t>
            </a:r>
            <a:r>
              <a:rPr lang="de-DE" sz="1200" b="0" i="0" u="none" strike="noStrike" cap="none" dirty="0">
                <a:solidFill>
                  <a:srgbClr val="000000"/>
                </a:solidFill>
                <a:latin typeface="Trebuchet MS" panose="020B0603020202020204" pitchFamily="34" charset="0"/>
                <a:sym typeface="Arial"/>
              </a:rPr>
              <a:t>Gegenüberstellung möglicher Einsatzgebiete von Produkten du Dienstleistungen, eigene Darstellung</a:t>
            </a:r>
            <a:endParaRPr sz="1200" b="0" i="0" u="none" strike="noStrike" cap="none" dirty="0">
              <a:solidFill>
                <a:srgbClr val="000000"/>
              </a:solidFill>
              <a:latin typeface="Trebuchet MS" panose="020B0603020202020204" pitchFamily="34" charset="0"/>
              <a:ea typeface="Trebuchet MS"/>
              <a:cs typeface="Trebuchet MS"/>
              <a:sym typeface="Trebuchet MS"/>
            </a:endParaRPr>
          </a:p>
        </p:txBody>
      </p:sp>
      <p:sp>
        <p:nvSpPr>
          <p:cNvPr id="2" name="Textplatzhalter 3">
            <a:extLst>
              <a:ext uri="{FF2B5EF4-FFF2-40B4-BE49-F238E27FC236}">
                <a16:creationId xmlns:a16="http://schemas.microsoft.com/office/drawing/2014/main" xmlns="" id="{CDBB5A00-A583-9CCA-13FE-4976888B7AFF}"/>
              </a:ext>
            </a:extLst>
          </p:cNvPr>
          <p:cNvSpPr>
            <a:spLocks noGrp="1"/>
          </p:cNvSpPr>
          <p:nvPr>
            <p:ph type="body" idx="1"/>
          </p:nvPr>
        </p:nvSpPr>
        <p:spPr>
          <a:xfrm>
            <a:off x="3350684" y="6254497"/>
            <a:ext cx="3834467" cy="557468"/>
          </a:xfrm>
        </p:spPr>
        <p:txBody>
          <a:bodyPr>
            <a:normAutofit/>
          </a:bodyPr>
          <a:lstStyle/>
          <a:p>
            <a:pPr algn="ctr"/>
            <a:r>
              <a:rPr lang="de-DE" sz="1400" dirty="0">
                <a:latin typeface="+mn-lt"/>
                <a:cs typeface="Calibri" panose="020F0502020204030204" pitchFamily="34" charset="0"/>
              </a:rPr>
              <a:t>Industrie (verarbeitendes Gewerbe)</a:t>
            </a:r>
          </a:p>
        </p:txBody>
      </p:sp>
    </p:spTree>
    <p:extLst>
      <p:ext uri="{BB962C8B-B14F-4D97-AF65-F5344CB8AC3E}">
        <p14:creationId xmlns:p14="http://schemas.microsoft.com/office/powerpoint/2010/main" val="412706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8D218B-2509-4B82-AC8E-2BF093D400BC}"/>
              </a:ext>
            </a:extLst>
          </p:cNvPr>
          <p:cNvSpPr>
            <a:spLocks noGrp="1"/>
          </p:cNvSpPr>
          <p:nvPr>
            <p:ph type="title"/>
          </p:nvPr>
        </p:nvSpPr>
        <p:spPr/>
        <p:txBody>
          <a:bodyPr/>
          <a:lstStyle/>
          <a:p>
            <a:r>
              <a:rPr lang="de-DE" dirty="0">
                <a:solidFill>
                  <a:schemeClr val="tx1"/>
                </a:solidFill>
              </a:rPr>
              <a:t>Zerspanungsmechaniker:innen</a:t>
            </a:r>
            <a:r>
              <a:rPr lang="de-DE" dirty="0"/>
              <a:t> und Klimakrise: Emissionen</a:t>
            </a:r>
          </a:p>
        </p:txBody>
      </p:sp>
      <p:sp>
        <p:nvSpPr>
          <p:cNvPr id="4" name="Foliennummernplatzhalter 3">
            <a:extLst>
              <a:ext uri="{FF2B5EF4-FFF2-40B4-BE49-F238E27FC236}">
                <a16:creationId xmlns:a16="http://schemas.microsoft.com/office/drawing/2014/main" xmlns="" id="{15F83885-B3FC-4A22-94DF-7249215949F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DE" smtClean="0"/>
              <a:t>5</a:t>
            </a:fld>
            <a:endParaRPr lang="de-DE" dirty="0"/>
          </a:p>
        </p:txBody>
      </p:sp>
      <p:sp>
        <p:nvSpPr>
          <p:cNvPr id="7" name="Textplatzhalter 6">
            <a:extLst>
              <a:ext uri="{FF2B5EF4-FFF2-40B4-BE49-F238E27FC236}">
                <a16:creationId xmlns:a16="http://schemas.microsoft.com/office/drawing/2014/main" xmlns="" id="{F6DF2E5E-F72D-4A46-BAA8-B4AC5BF2CA0A}"/>
              </a:ext>
            </a:extLst>
          </p:cNvPr>
          <p:cNvSpPr>
            <a:spLocks noGrp="1"/>
          </p:cNvSpPr>
          <p:nvPr>
            <p:ph type="body" idx="4"/>
          </p:nvPr>
        </p:nvSpPr>
        <p:spPr/>
        <p:txBody>
          <a:bodyPr/>
          <a:lstStyle/>
          <a:p>
            <a:r>
              <a:rPr lang="de-DE" sz="1200" dirty="0">
                <a:latin typeface="+mn-lt"/>
                <a:cs typeface="Calibri" panose="020F0502020204030204" pitchFamily="34" charset="0"/>
              </a:rPr>
              <a:t>Quelle: UBA 2023</a:t>
            </a:r>
            <a:endParaRPr lang="de-DE" dirty="0"/>
          </a:p>
        </p:txBody>
      </p:sp>
      <p:sp>
        <p:nvSpPr>
          <p:cNvPr id="9" name="Google Shape;542;p47">
            <a:extLst>
              <a:ext uri="{FF2B5EF4-FFF2-40B4-BE49-F238E27FC236}">
                <a16:creationId xmlns:a16="http://schemas.microsoft.com/office/drawing/2014/main" xmlns="" id="{4EDAF4DD-7AB4-036D-92F3-36F267F7A5C9}"/>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400" dirty="0">
                <a:solidFill>
                  <a:schemeClr val="bg1"/>
                </a:solidFill>
                <a:latin typeface="+mn-lt"/>
              </a:rPr>
              <a:t>Henry Tackenberg, IBBF</a:t>
            </a:r>
            <a:endParaRPr sz="1400" dirty="0">
              <a:solidFill>
                <a:schemeClr val="bg1"/>
              </a:solidFill>
              <a:latin typeface="+mn-lt"/>
            </a:endParaRPr>
          </a:p>
        </p:txBody>
      </p:sp>
      <p:sp>
        <p:nvSpPr>
          <p:cNvPr id="10" name="Textplatzhalter 3">
            <a:extLst>
              <a:ext uri="{FF2B5EF4-FFF2-40B4-BE49-F238E27FC236}">
                <a16:creationId xmlns:a16="http://schemas.microsoft.com/office/drawing/2014/main" xmlns="" id="{866705B7-1EC4-B863-458A-E99D6AF7536C}"/>
              </a:ext>
            </a:extLst>
          </p:cNvPr>
          <p:cNvSpPr txBox="1">
            <a:spLocks/>
          </p:cNvSpPr>
          <p:nvPr/>
        </p:nvSpPr>
        <p:spPr>
          <a:xfrm>
            <a:off x="3350684" y="6300531"/>
            <a:ext cx="4079724" cy="55746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buNone/>
            </a:pPr>
            <a:r>
              <a:rPr lang="de-DE" sz="1400" dirty="0">
                <a:solidFill>
                  <a:schemeClr val="bg1"/>
                </a:solidFill>
                <a:latin typeface="+mn-lt"/>
                <a:cs typeface="Calibri" panose="020F0502020204030204" pitchFamily="34" charset="0"/>
              </a:rPr>
              <a:t>Industrie (verarbeitendes Gewerbe)</a:t>
            </a:r>
          </a:p>
        </p:txBody>
      </p:sp>
      <p:pic>
        <p:nvPicPr>
          <p:cNvPr id="5" name="Grafik 4">
            <a:extLst>
              <a:ext uri="{FF2B5EF4-FFF2-40B4-BE49-F238E27FC236}">
                <a16:creationId xmlns:a16="http://schemas.microsoft.com/office/drawing/2014/main" xmlns="" id="{DC0DB4C4-AA77-B2CF-9610-432083ADC436}"/>
              </a:ext>
            </a:extLst>
          </p:cNvPr>
          <p:cNvPicPr>
            <a:picLocks noChangeAspect="1"/>
          </p:cNvPicPr>
          <p:nvPr/>
        </p:nvPicPr>
        <p:blipFill>
          <a:blip r:embed="rId3"/>
          <a:stretch>
            <a:fillRect/>
          </a:stretch>
        </p:blipFill>
        <p:spPr>
          <a:xfrm>
            <a:off x="0" y="1391154"/>
            <a:ext cx="8280000" cy="4072042"/>
          </a:xfrm>
          <a:prstGeom prst="rect">
            <a:avLst/>
          </a:prstGeom>
        </p:spPr>
      </p:pic>
      <p:sp>
        <p:nvSpPr>
          <p:cNvPr id="6" name="Textfeld 5">
            <a:extLst>
              <a:ext uri="{FF2B5EF4-FFF2-40B4-BE49-F238E27FC236}">
                <a16:creationId xmlns:a16="http://schemas.microsoft.com/office/drawing/2014/main" xmlns="" id="{3EC958DE-1DCD-ED14-99AC-9B6CF51D5500}"/>
              </a:ext>
            </a:extLst>
          </p:cNvPr>
          <p:cNvSpPr txBox="1"/>
          <p:nvPr/>
        </p:nvSpPr>
        <p:spPr>
          <a:xfrm>
            <a:off x="8280000" y="1674307"/>
            <a:ext cx="3912000" cy="2031325"/>
          </a:xfrm>
          <a:prstGeom prst="rect">
            <a:avLst/>
          </a:prstGeom>
          <a:noFill/>
        </p:spPr>
        <p:txBody>
          <a:bodyPr wrap="square" rtlCol="0">
            <a:spAutoFit/>
          </a:bodyPr>
          <a:lstStyle/>
          <a:p>
            <a:r>
              <a:rPr lang="de-DE" sz="2100" b="1" dirty="0">
                <a:latin typeface="Trebuchet MS" panose="020B0603020202020204" pitchFamily="34" charset="0"/>
              </a:rPr>
              <a:t>Zielkonflikt: </a:t>
            </a:r>
            <a:r>
              <a:rPr lang="de-DE" sz="2100" dirty="0">
                <a:latin typeface="Trebuchet MS" panose="020B0603020202020204" pitchFamily="34" charset="0"/>
              </a:rPr>
              <a:t>Unser Bedarf an Metallen wächst stetig, jedoch steigen auch dementsprechend die damit verbunden THG-Emissionen bei der Gewinnung.</a:t>
            </a:r>
          </a:p>
        </p:txBody>
      </p:sp>
      <p:sp>
        <p:nvSpPr>
          <p:cNvPr id="11" name="Google Shape;123;p28">
            <a:extLst>
              <a:ext uri="{FF2B5EF4-FFF2-40B4-BE49-F238E27FC236}">
                <a16:creationId xmlns:a16="http://schemas.microsoft.com/office/drawing/2014/main" xmlns="" id="{1D35C086-F338-9986-73B1-D07243DA0680}"/>
              </a:ext>
            </a:extLst>
          </p:cNvPr>
          <p:cNvSpPr/>
          <p:nvPr/>
        </p:nvSpPr>
        <p:spPr>
          <a:xfrm>
            <a:off x="8366760" y="3988785"/>
            <a:ext cx="3658724" cy="185140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buClr>
                <a:srgbClr val="000000"/>
              </a:buClr>
              <a:buSzPts val="1100"/>
            </a:pPr>
            <a:r>
              <a:rPr lang="de-DE" sz="2100" dirty="0">
                <a:solidFill>
                  <a:schemeClr val="tx1"/>
                </a:solidFill>
                <a:latin typeface="Trebuchet MS" panose="020B0603020202020204" pitchFamily="34" charset="0"/>
                <a:cs typeface="Calibri" panose="020F0502020204030204" pitchFamily="34" charset="0"/>
                <a:sym typeface="Arial"/>
              </a:rPr>
              <a:t>Welche Quellen für Emissionen bei der Gewinnung von Nichtroheisenmetall kennen Sie? Gibt es Alternativen?</a:t>
            </a:r>
          </a:p>
        </p:txBody>
      </p:sp>
    </p:spTree>
    <p:extLst>
      <p:ext uri="{BB962C8B-B14F-4D97-AF65-F5344CB8AC3E}">
        <p14:creationId xmlns:p14="http://schemas.microsoft.com/office/powerpoint/2010/main" val="60387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solidFill>
                  <a:schemeClr val="tx1"/>
                </a:solidFill>
              </a:rPr>
              <a:t>Zerspanungsmechaniker:innen</a:t>
            </a:r>
            <a:r>
              <a:rPr lang="de-DE" dirty="0"/>
              <a:t> und Klimakrise: Emissionen</a:t>
            </a:r>
            <a:endParaRPr dirty="0"/>
          </a:p>
        </p:txBody>
      </p:sp>
      <p:sp>
        <p:nvSpPr>
          <p:cNvPr id="122" name="Google Shape;122;p28"/>
          <p:cNvSpPr txBox="1">
            <a:spLocks noGrp="1"/>
          </p:cNvSpPr>
          <p:nvPr>
            <p:ph type="body" idx="2"/>
          </p:nvPr>
        </p:nvSpPr>
        <p:spPr>
          <a:xfrm>
            <a:off x="7575600" y="6357730"/>
            <a:ext cx="4616400" cy="351000"/>
          </a:xfrm>
          <a:prstGeom prst="rect">
            <a:avLst/>
          </a:prstGeom>
          <a:noFill/>
          <a:ln>
            <a:noFill/>
          </a:ln>
        </p:spPr>
        <p:txBody>
          <a:bodyPr spcFirstLastPara="1" wrap="square" lIns="91425" tIns="45700" rIns="91425" bIns="45700" anchor="ctr" anchorCtr="0">
            <a:normAutofit/>
          </a:bodyPr>
          <a:lstStyle/>
          <a:p>
            <a:pPr marL="35999" lvl="0" indent="-35999" algn="ctr" rtl="0">
              <a:lnSpc>
                <a:spcPct val="110000"/>
              </a:lnSpc>
              <a:spcBef>
                <a:spcPts val="0"/>
              </a:spcBef>
              <a:spcAft>
                <a:spcPts val="0"/>
              </a:spcAft>
              <a:buClr>
                <a:srgbClr val="888888"/>
              </a:buClr>
              <a:buSzPts val="1200"/>
              <a:buNone/>
            </a:pPr>
            <a:r>
              <a:rPr lang="de-DE" sz="1400" dirty="0">
                <a:latin typeface="+mn-lt"/>
              </a:rPr>
              <a:t>Quelle: SRU 2017</a:t>
            </a:r>
            <a:endParaRPr sz="1400" dirty="0">
              <a:latin typeface="+mn-lt"/>
            </a:endParaRPr>
          </a:p>
        </p:txBody>
      </p:sp>
      <p:sp>
        <p:nvSpPr>
          <p:cNvPr id="123" name="Google Shape;123;p28"/>
          <p:cNvSpPr/>
          <p:nvPr/>
        </p:nvSpPr>
        <p:spPr>
          <a:xfrm>
            <a:off x="8130825" y="4630542"/>
            <a:ext cx="3888455" cy="137901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None/>
            </a:pPr>
            <a:r>
              <a:rPr lang="de-DE" sz="2100" b="0" i="0" u="none" strike="noStrike" cap="none" dirty="0">
                <a:solidFill>
                  <a:schemeClr val="tx1"/>
                </a:solidFill>
                <a:latin typeface="Trebuchet MS"/>
                <a:ea typeface="Trebuchet MS"/>
                <a:cs typeface="Trebuchet MS"/>
                <a:sym typeface="Trebuchet MS"/>
              </a:rPr>
              <a:t>Benennen Sie Prozesse, die in ihrem Betrieb hohe Emissionen verursachen und was jeweils  dagegen unternommen wird.</a:t>
            </a:r>
            <a:endParaRPr sz="2100" b="0" i="0" u="none" strike="noStrike" cap="none" dirty="0">
              <a:solidFill>
                <a:schemeClr val="tx1"/>
              </a:solidFill>
              <a:latin typeface="Trebuchet MS"/>
              <a:ea typeface="Trebuchet MS"/>
              <a:cs typeface="Trebuchet MS"/>
              <a:sym typeface="Trebuchet MS"/>
            </a:endParaRPr>
          </a:p>
        </p:txBody>
      </p:sp>
      <p:pic>
        <p:nvPicPr>
          <p:cNvPr id="125" name="Google Shape;125;p28"/>
          <p:cNvPicPr preferRelativeResize="0"/>
          <p:nvPr/>
        </p:nvPicPr>
        <p:blipFill rotWithShape="1">
          <a:blip r:embed="rId3">
            <a:alphaModFix/>
          </a:blip>
          <a:srcRect/>
          <a:stretch/>
        </p:blipFill>
        <p:spPr>
          <a:xfrm>
            <a:off x="0" y="1392620"/>
            <a:ext cx="7387771" cy="4616615"/>
          </a:xfrm>
          <a:prstGeom prst="rect">
            <a:avLst/>
          </a:prstGeom>
          <a:noFill/>
          <a:ln>
            <a:noFill/>
          </a:ln>
        </p:spPr>
      </p:pic>
      <p:sp>
        <p:nvSpPr>
          <p:cNvPr id="126" name="Google Shape;126;p28"/>
          <p:cNvSpPr txBox="1"/>
          <p:nvPr/>
        </p:nvSpPr>
        <p:spPr>
          <a:xfrm>
            <a:off x="71685" y="5977538"/>
            <a:ext cx="740288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200" b="0" i="0" u="none" strike="noStrike" cap="none" dirty="0">
                <a:solidFill>
                  <a:srgbClr val="000000"/>
                </a:solidFill>
                <a:latin typeface="Trebuchet MS" panose="020B0603020202020204" pitchFamily="34" charset="0"/>
                <a:ea typeface="Trebuchet MS"/>
                <a:cs typeface="Trebuchet MS"/>
                <a:sym typeface="Trebuchet MS"/>
              </a:rPr>
              <a:t>Grafik 4: </a:t>
            </a:r>
            <a:r>
              <a:rPr lang="de-DE" sz="1200" b="0" i="0" u="none" strike="noStrike" cap="none" dirty="0">
                <a:solidFill>
                  <a:srgbClr val="000000"/>
                </a:solidFill>
                <a:latin typeface="Trebuchet MS" panose="020B0603020202020204" pitchFamily="34" charset="0"/>
                <a:sym typeface="Arial"/>
              </a:rPr>
              <a:t>Entwicklung der Treibhausgasemissionen ausgewählter Sektoren in Deutschland, 1990–2016</a:t>
            </a:r>
            <a:endParaRPr sz="1200" b="0" i="0" u="none" strike="noStrike" cap="none" dirty="0">
              <a:solidFill>
                <a:srgbClr val="000000"/>
              </a:solidFill>
              <a:latin typeface="Trebuchet MS" panose="020B0603020202020204" pitchFamily="34" charset="0"/>
              <a:ea typeface="Trebuchet MS"/>
              <a:cs typeface="Trebuchet MS"/>
              <a:sym typeface="Trebuchet MS"/>
            </a:endParaRPr>
          </a:p>
        </p:txBody>
      </p:sp>
      <p:sp>
        <p:nvSpPr>
          <p:cNvPr id="2" name="Google Shape;518;p47">
            <a:extLst>
              <a:ext uri="{FF2B5EF4-FFF2-40B4-BE49-F238E27FC236}">
                <a16:creationId xmlns:a16="http://schemas.microsoft.com/office/drawing/2014/main" xmlns="" id="{40818F41-55BC-4058-E362-14C9EC0B130B}"/>
              </a:ext>
            </a:extLst>
          </p:cNvPr>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400" dirty="0">
                <a:latin typeface="+mn-lt"/>
              </a:rPr>
              <a:t>5</a:t>
            </a:r>
            <a:endParaRPr sz="1400" dirty="0">
              <a:latin typeface="+mn-lt"/>
            </a:endParaRPr>
          </a:p>
        </p:txBody>
      </p:sp>
      <p:sp>
        <p:nvSpPr>
          <p:cNvPr id="4" name="Google Shape;542;p47">
            <a:extLst>
              <a:ext uri="{FF2B5EF4-FFF2-40B4-BE49-F238E27FC236}">
                <a16:creationId xmlns:a16="http://schemas.microsoft.com/office/drawing/2014/main" xmlns="" id="{96149FC8-1CF6-4E00-0DE1-222C1FE8A3DC}"/>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400" dirty="0">
                <a:latin typeface="+mn-lt"/>
              </a:rPr>
              <a:t>Henry Tackenberg, IBBF</a:t>
            </a:r>
            <a:endParaRPr sz="1400" dirty="0">
              <a:latin typeface="+mn-lt"/>
            </a:endParaRPr>
          </a:p>
        </p:txBody>
      </p:sp>
      <p:sp>
        <p:nvSpPr>
          <p:cNvPr id="5" name="Textfeld 4">
            <a:extLst>
              <a:ext uri="{FF2B5EF4-FFF2-40B4-BE49-F238E27FC236}">
                <a16:creationId xmlns:a16="http://schemas.microsoft.com/office/drawing/2014/main" xmlns="" id="{5D38F706-E6E0-8F41-BF92-6C678156778B}"/>
              </a:ext>
            </a:extLst>
          </p:cNvPr>
          <p:cNvSpPr txBox="1"/>
          <p:nvPr/>
        </p:nvSpPr>
        <p:spPr>
          <a:xfrm>
            <a:off x="7561358" y="1680605"/>
            <a:ext cx="4240193" cy="2677656"/>
          </a:xfrm>
          <a:prstGeom prst="rect">
            <a:avLst/>
          </a:prstGeom>
          <a:noFill/>
        </p:spPr>
        <p:txBody>
          <a:bodyPr wrap="square" rtlCol="0">
            <a:spAutoFit/>
          </a:bodyPr>
          <a:lstStyle/>
          <a:p>
            <a:r>
              <a:rPr lang="de-DE" sz="2100" b="1" dirty="0">
                <a:latin typeface="Trebuchet MS" panose="020B0603020202020204" pitchFamily="34" charset="0"/>
              </a:rPr>
              <a:t>Zielkonflikt: </a:t>
            </a:r>
            <a:r>
              <a:rPr lang="de-DE" sz="2100" dirty="0">
                <a:latin typeface="Trebuchet MS" panose="020B0603020202020204" pitchFamily="34" charset="0"/>
              </a:rPr>
              <a:t>Nach Anpassungen vieler Prozesse, mit dem Ziele der Emissionsminderung in den 1990er Jahren, stagnieren oder steigen die Emissionen sogar wieder an: Effizienzmaßnahmen sind ausgereizt oder haben sogar zu Reboundeffekten geführt.</a:t>
            </a:r>
          </a:p>
        </p:txBody>
      </p:sp>
      <p:sp>
        <p:nvSpPr>
          <p:cNvPr id="8" name="Textplatzhalter 3">
            <a:extLst>
              <a:ext uri="{FF2B5EF4-FFF2-40B4-BE49-F238E27FC236}">
                <a16:creationId xmlns:a16="http://schemas.microsoft.com/office/drawing/2014/main" xmlns="" id="{3E7D9E08-5733-7833-407C-2321AD31EA86}"/>
              </a:ext>
            </a:extLst>
          </p:cNvPr>
          <p:cNvSpPr>
            <a:spLocks noGrp="1"/>
          </p:cNvSpPr>
          <p:nvPr>
            <p:ph type="body" idx="1"/>
          </p:nvPr>
        </p:nvSpPr>
        <p:spPr>
          <a:xfrm>
            <a:off x="3350684" y="6254497"/>
            <a:ext cx="3834467" cy="557468"/>
          </a:xfrm>
        </p:spPr>
        <p:txBody>
          <a:bodyPr>
            <a:normAutofit/>
          </a:bodyPr>
          <a:lstStyle/>
          <a:p>
            <a:pPr algn="ctr"/>
            <a:r>
              <a:rPr lang="de-DE" sz="1400" dirty="0">
                <a:latin typeface="+mn-lt"/>
                <a:cs typeface="Calibri" panose="020F0502020204030204" pitchFamily="34" charset="0"/>
              </a:rPr>
              <a:t>Industrie (verarbeitendes Gewerbe)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E302D5-F476-4EEE-9BA7-FD64961D5AFF}"/>
              </a:ext>
            </a:extLst>
          </p:cNvPr>
          <p:cNvSpPr>
            <a:spLocks noGrp="1"/>
          </p:cNvSpPr>
          <p:nvPr>
            <p:ph type="title"/>
          </p:nvPr>
        </p:nvSpPr>
        <p:spPr/>
        <p:txBody>
          <a:bodyPr/>
          <a:lstStyle/>
          <a:p>
            <a:r>
              <a:rPr lang="de-DE" dirty="0">
                <a:solidFill>
                  <a:schemeClr val="tx1"/>
                </a:solidFill>
              </a:rPr>
              <a:t>Zerspanungsmechaniker:innen</a:t>
            </a:r>
            <a:r>
              <a:rPr lang="de-DE" dirty="0"/>
              <a:t> und Klimakrise: Emissionen</a:t>
            </a:r>
          </a:p>
        </p:txBody>
      </p:sp>
      <p:sp>
        <p:nvSpPr>
          <p:cNvPr id="4" name="Foliennummernplatzhalter 3">
            <a:extLst>
              <a:ext uri="{FF2B5EF4-FFF2-40B4-BE49-F238E27FC236}">
                <a16:creationId xmlns:a16="http://schemas.microsoft.com/office/drawing/2014/main" xmlns="" id="{D199B226-FD14-42A2-9436-9023D3D5667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DE" smtClean="0"/>
              <a:t>7</a:t>
            </a:fld>
            <a:endParaRPr lang="de-DE" dirty="0"/>
          </a:p>
        </p:txBody>
      </p:sp>
      <p:sp>
        <p:nvSpPr>
          <p:cNvPr id="7" name="Textplatzhalter 6">
            <a:extLst>
              <a:ext uri="{FF2B5EF4-FFF2-40B4-BE49-F238E27FC236}">
                <a16:creationId xmlns:a16="http://schemas.microsoft.com/office/drawing/2014/main" xmlns="" id="{218D869E-18EE-40D3-8130-28A2C98792BD}"/>
              </a:ext>
            </a:extLst>
          </p:cNvPr>
          <p:cNvSpPr>
            <a:spLocks noGrp="1"/>
          </p:cNvSpPr>
          <p:nvPr>
            <p:ph type="body" idx="4"/>
          </p:nvPr>
        </p:nvSpPr>
        <p:spPr/>
        <p:txBody>
          <a:bodyPr/>
          <a:lstStyle/>
          <a:p>
            <a:r>
              <a:rPr lang="de-DE" sz="1200" dirty="0">
                <a:latin typeface="+mn-lt"/>
                <a:cs typeface="Calibri" panose="020F0502020204030204" pitchFamily="34" charset="0"/>
              </a:rPr>
              <a:t>Quelle: UBA 2023</a:t>
            </a:r>
          </a:p>
        </p:txBody>
      </p:sp>
      <p:sp>
        <p:nvSpPr>
          <p:cNvPr id="9" name="Google Shape;542;p47">
            <a:extLst>
              <a:ext uri="{FF2B5EF4-FFF2-40B4-BE49-F238E27FC236}">
                <a16:creationId xmlns:a16="http://schemas.microsoft.com/office/drawing/2014/main" xmlns="" id="{B164FEF7-5C32-B2FD-2141-17467DDAFE7B}"/>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400" dirty="0">
                <a:solidFill>
                  <a:schemeClr val="bg1"/>
                </a:solidFill>
                <a:latin typeface="+mn-lt"/>
              </a:rPr>
              <a:t>Henry Tackenberg, IBBF</a:t>
            </a:r>
            <a:endParaRPr sz="1400" dirty="0">
              <a:solidFill>
                <a:schemeClr val="bg1"/>
              </a:solidFill>
              <a:latin typeface="+mn-lt"/>
            </a:endParaRPr>
          </a:p>
        </p:txBody>
      </p:sp>
      <p:sp>
        <p:nvSpPr>
          <p:cNvPr id="10" name="Textplatzhalter 3">
            <a:extLst>
              <a:ext uri="{FF2B5EF4-FFF2-40B4-BE49-F238E27FC236}">
                <a16:creationId xmlns:a16="http://schemas.microsoft.com/office/drawing/2014/main" xmlns="" id="{582192E9-6117-B2B2-E626-CE473D5D26FE}"/>
              </a:ext>
            </a:extLst>
          </p:cNvPr>
          <p:cNvSpPr txBox="1">
            <a:spLocks/>
          </p:cNvSpPr>
          <p:nvPr/>
        </p:nvSpPr>
        <p:spPr>
          <a:xfrm>
            <a:off x="3350684" y="6300531"/>
            <a:ext cx="4079724" cy="55746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buNone/>
            </a:pPr>
            <a:r>
              <a:rPr lang="de-DE" sz="1400" dirty="0">
                <a:solidFill>
                  <a:schemeClr val="bg1"/>
                </a:solidFill>
                <a:latin typeface="+mn-lt"/>
                <a:cs typeface="Calibri" panose="020F0502020204030204" pitchFamily="34" charset="0"/>
              </a:rPr>
              <a:t>Industrie (verarbeitendes Gewerbe)</a:t>
            </a:r>
          </a:p>
        </p:txBody>
      </p:sp>
      <p:pic>
        <p:nvPicPr>
          <p:cNvPr id="5" name="Grafik 4">
            <a:extLst>
              <a:ext uri="{FF2B5EF4-FFF2-40B4-BE49-F238E27FC236}">
                <a16:creationId xmlns:a16="http://schemas.microsoft.com/office/drawing/2014/main" xmlns="" id="{C7C19775-8BF7-1023-ED7B-5378E36C3661}"/>
              </a:ext>
            </a:extLst>
          </p:cNvPr>
          <p:cNvPicPr>
            <a:picLocks noChangeAspect="1"/>
          </p:cNvPicPr>
          <p:nvPr/>
        </p:nvPicPr>
        <p:blipFill>
          <a:blip r:embed="rId3"/>
          <a:stretch>
            <a:fillRect/>
          </a:stretch>
        </p:blipFill>
        <p:spPr>
          <a:xfrm>
            <a:off x="0" y="1412718"/>
            <a:ext cx="8280000" cy="4079601"/>
          </a:xfrm>
          <a:prstGeom prst="rect">
            <a:avLst/>
          </a:prstGeom>
        </p:spPr>
      </p:pic>
      <p:sp>
        <p:nvSpPr>
          <p:cNvPr id="11" name="Textfeld 10">
            <a:extLst>
              <a:ext uri="{FF2B5EF4-FFF2-40B4-BE49-F238E27FC236}">
                <a16:creationId xmlns:a16="http://schemas.microsoft.com/office/drawing/2014/main" xmlns="" id="{CCB746BD-0C4C-0469-CA1D-105C0C7ADB09}"/>
              </a:ext>
            </a:extLst>
          </p:cNvPr>
          <p:cNvSpPr txBox="1"/>
          <p:nvPr/>
        </p:nvSpPr>
        <p:spPr>
          <a:xfrm>
            <a:off x="8280000" y="1674307"/>
            <a:ext cx="3912000" cy="2031325"/>
          </a:xfrm>
          <a:prstGeom prst="rect">
            <a:avLst/>
          </a:prstGeom>
          <a:noFill/>
        </p:spPr>
        <p:txBody>
          <a:bodyPr wrap="square" rtlCol="0">
            <a:spAutoFit/>
          </a:bodyPr>
          <a:lstStyle/>
          <a:p>
            <a:r>
              <a:rPr lang="de-DE" sz="2100" b="1" dirty="0">
                <a:latin typeface="Trebuchet MS" panose="020B0603020202020204" pitchFamily="34" charset="0"/>
              </a:rPr>
              <a:t>Zielkonflikt: </a:t>
            </a:r>
            <a:r>
              <a:rPr lang="de-DE" sz="2100" dirty="0">
                <a:latin typeface="Trebuchet MS" panose="020B0603020202020204" pitchFamily="34" charset="0"/>
              </a:rPr>
              <a:t>Unser Stahlbedarf wächst stetig, jedoch steigen auch dementsprechend die damit verbunden THG-Emissionen bei der Erzeugung.</a:t>
            </a:r>
          </a:p>
        </p:txBody>
      </p:sp>
      <p:sp>
        <p:nvSpPr>
          <p:cNvPr id="12" name="Google Shape;123;p28">
            <a:extLst>
              <a:ext uri="{FF2B5EF4-FFF2-40B4-BE49-F238E27FC236}">
                <a16:creationId xmlns:a16="http://schemas.microsoft.com/office/drawing/2014/main" xmlns="" id="{F585B2C3-C9BA-F0E7-3487-74AB984E0DFE}"/>
              </a:ext>
            </a:extLst>
          </p:cNvPr>
          <p:cNvSpPr/>
          <p:nvPr/>
        </p:nvSpPr>
        <p:spPr>
          <a:xfrm>
            <a:off x="8366760" y="4261104"/>
            <a:ext cx="3658724" cy="157908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buClr>
                <a:srgbClr val="000000"/>
              </a:buClr>
              <a:buSzPts val="1100"/>
            </a:pPr>
            <a:r>
              <a:rPr lang="de-DE" sz="2100" dirty="0">
                <a:solidFill>
                  <a:schemeClr val="tx1"/>
                </a:solidFill>
                <a:latin typeface="Trebuchet MS" panose="020B0603020202020204" pitchFamily="34" charset="0"/>
                <a:cs typeface="Calibri" panose="020F0502020204030204" pitchFamily="34" charset="0"/>
                <a:sym typeface="Arial"/>
              </a:rPr>
              <a:t>Welche Quellen für Emissionen bei der Erzeugung von Stahl kennen Sie? Gibt es Alternativen?</a:t>
            </a:r>
          </a:p>
        </p:txBody>
      </p:sp>
    </p:spTree>
    <p:extLst>
      <p:ext uri="{BB962C8B-B14F-4D97-AF65-F5344CB8AC3E}">
        <p14:creationId xmlns:p14="http://schemas.microsoft.com/office/powerpoint/2010/main" val="209160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18423" t="28936" r="19310" b="16944"/>
          <a:stretch/>
        </p:blipFill>
        <p:spPr>
          <a:xfrm>
            <a:off x="360000" y="1375347"/>
            <a:ext cx="7070408" cy="4284789"/>
          </a:xfrm>
          <a:prstGeom prst="rect">
            <a:avLst/>
          </a:prstGeom>
        </p:spPr>
      </p:pic>
      <p:sp>
        <p:nvSpPr>
          <p:cNvPr id="5" name="Textfeld 4"/>
          <p:cNvSpPr txBox="1"/>
          <p:nvPr/>
        </p:nvSpPr>
        <p:spPr>
          <a:xfrm flipH="1">
            <a:off x="558255" y="1500155"/>
            <a:ext cx="2886344" cy="1569660"/>
          </a:xfrm>
          <a:prstGeom prst="rect">
            <a:avLst/>
          </a:prstGeom>
          <a:noFill/>
        </p:spPr>
        <p:txBody>
          <a:bodyPr wrap="square" rtlCol="0">
            <a:spAutoFit/>
          </a:bodyPr>
          <a:lstStyle/>
          <a:p>
            <a:r>
              <a:rPr lang="de-DE" sz="2400" b="1" dirty="0">
                <a:solidFill>
                  <a:schemeClr val="tx1">
                    <a:lumMod val="65000"/>
                    <a:lumOff val="35000"/>
                  </a:schemeClr>
                </a:solidFill>
              </a:rPr>
              <a:t>300 Jahre – Technologie-Entwicklung und Metallverbrauch</a:t>
            </a:r>
          </a:p>
        </p:txBody>
      </p:sp>
      <p:sp>
        <p:nvSpPr>
          <p:cNvPr id="9" name="Google Shape;121;p28">
            <a:extLst>
              <a:ext uri="{FF2B5EF4-FFF2-40B4-BE49-F238E27FC236}">
                <a16:creationId xmlns:a16="http://schemas.microsoft.com/office/drawing/2014/main" xmlns="" id="{926D3537-7038-86F2-2A2D-030C231EE36E}"/>
              </a:ext>
            </a:extLst>
          </p:cNvPr>
          <p:cNvSpPr txBox="1">
            <a:spLocks/>
          </p:cNvSpPr>
          <p:nvPr/>
        </p:nvSpPr>
        <p:spPr>
          <a:xfrm>
            <a:off x="360000" y="180000"/>
            <a:ext cx="9000000" cy="1080000"/>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SzPts val="1800"/>
            </a:pPr>
            <a:r>
              <a:rPr lang="de-DE" b="0" i="0" dirty="0">
                <a:solidFill>
                  <a:srgbClr val="444444"/>
                </a:solidFill>
                <a:effectLst/>
                <a:latin typeface="dinweb"/>
              </a:rPr>
              <a:t>Zerspanungsmechaniker:innen und Technologie</a:t>
            </a:r>
            <a:endParaRPr lang="de-DE" dirty="0"/>
          </a:p>
        </p:txBody>
      </p:sp>
      <p:sp>
        <p:nvSpPr>
          <p:cNvPr id="10" name="Google Shape;122;p28">
            <a:extLst>
              <a:ext uri="{FF2B5EF4-FFF2-40B4-BE49-F238E27FC236}">
                <a16:creationId xmlns:a16="http://schemas.microsoft.com/office/drawing/2014/main" xmlns="" id="{BDCED620-B26C-F36D-7B4E-571759E73CED}"/>
              </a:ext>
            </a:extLst>
          </p:cNvPr>
          <p:cNvSpPr txBox="1">
            <a:spLocks/>
          </p:cNvSpPr>
          <p:nvPr/>
        </p:nvSpPr>
        <p:spPr>
          <a:xfrm>
            <a:off x="7575600" y="6357730"/>
            <a:ext cx="4616400" cy="351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5999" indent="-35999" algn="ctr">
              <a:lnSpc>
                <a:spcPct val="110000"/>
              </a:lnSpc>
              <a:buClr>
                <a:srgbClr val="888888"/>
              </a:buClr>
              <a:buSzPts val="1200"/>
            </a:pPr>
            <a:r>
              <a:rPr lang="de-DE" dirty="0">
                <a:solidFill>
                  <a:schemeClr val="bg1"/>
                </a:solidFill>
                <a:latin typeface="+mn-lt"/>
              </a:rPr>
              <a:t>Quelle: </a:t>
            </a:r>
            <a:r>
              <a:rPr lang="de-DE" dirty="0">
                <a:solidFill>
                  <a:schemeClr val="bg1"/>
                </a:solidFill>
                <a:latin typeface="+mn-lt"/>
                <a:hlinkClick r:id="rId4">
                  <a:extLst>
                    <a:ext uri="{A12FA001-AC4F-418D-AE19-62706E023703}">
                      <ahyp:hlinkClr xmlns:ahyp="http://schemas.microsoft.com/office/drawing/2018/hyperlinkcolor" xmlns="" val="tx"/>
                    </a:ext>
                  </a:extLst>
                </a:hlinkClick>
              </a:rPr>
              <a:t>www.boell.de</a:t>
            </a:r>
            <a:endParaRPr lang="de-DE" dirty="0">
              <a:solidFill>
                <a:schemeClr val="bg1"/>
              </a:solidFill>
              <a:latin typeface="+mn-lt"/>
            </a:endParaRPr>
          </a:p>
        </p:txBody>
      </p:sp>
      <p:sp>
        <p:nvSpPr>
          <p:cNvPr id="11" name="Google Shape;518;p47">
            <a:extLst>
              <a:ext uri="{FF2B5EF4-FFF2-40B4-BE49-F238E27FC236}">
                <a16:creationId xmlns:a16="http://schemas.microsoft.com/office/drawing/2014/main" xmlns="" id="{A571B7F4-B778-8070-538C-52CCF3AB34EC}"/>
              </a:ext>
            </a:extLst>
          </p:cNvPr>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400" dirty="0">
                <a:latin typeface="+mn-lt"/>
              </a:rPr>
              <a:t>6</a:t>
            </a:r>
            <a:endParaRPr sz="1400" dirty="0">
              <a:latin typeface="+mn-lt"/>
            </a:endParaRPr>
          </a:p>
        </p:txBody>
      </p:sp>
      <p:sp>
        <p:nvSpPr>
          <p:cNvPr id="13" name="Google Shape;542;p47">
            <a:extLst>
              <a:ext uri="{FF2B5EF4-FFF2-40B4-BE49-F238E27FC236}">
                <a16:creationId xmlns:a16="http://schemas.microsoft.com/office/drawing/2014/main" xmlns="" id="{F471D4DE-C005-8DC1-833A-BB132E87AD34}"/>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solidFill>
                  <a:schemeClr val="bg1"/>
                </a:solidFill>
                <a:latin typeface="+mn-lt"/>
              </a:rPr>
              <a:t>Henry Tackenberg, IBBF</a:t>
            </a:r>
            <a:endParaRPr dirty="0">
              <a:solidFill>
                <a:schemeClr val="bg1"/>
              </a:solidFill>
              <a:latin typeface="+mn-lt"/>
            </a:endParaRPr>
          </a:p>
        </p:txBody>
      </p:sp>
      <p:sp>
        <p:nvSpPr>
          <p:cNvPr id="14" name="Rechteck 13">
            <a:extLst>
              <a:ext uri="{FF2B5EF4-FFF2-40B4-BE49-F238E27FC236}">
                <a16:creationId xmlns:a16="http://schemas.microsoft.com/office/drawing/2014/main" xmlns="" id="{736DB45E-4B5E-86D5-6BEC-088A0CB5352A}"/>
              </a:ext>
            </a:extLst>
          </p:cNvPr>
          <p:cNvSpPr/>
          <p:nvPr/>
        </p:nvSpPr>
        <p:spPr>
          <a:xfrm>
            <a:off x="7548170" y="1859629"/>
            <a:ext cx="4643830" cy="2354491"/>
          </a:xfrm>
          <a:prstGeom prst="rect">
            <a:avLst/>
          </a:prstGeom>
        </p:spPr>
        <p:txBody>
          <a:bodyPr wrap="square">
            <a:spAutoFit/>
          </a:bodyPr>
          <a:lstStyle/>
          <a:p>
            <a:r>
              <a:rPr lang="de-DE" sz="2100" b="1" dirty="0">
                <a:latin typeface="Trebuchet MS" panose="020B0603020202020204" pitchFamily="34" charset="0"/>
                <a:cs typeface="Calibri" panose="020F0502020204030204" pitchFamily="34" charset="0"/>
              </a:rPr>
              <a:t>Kein Zielkonflikt: </a:t>
            </a:r>
            <a:r>
              <a:rPr lang="de-DE" sz="2100" dirty="0">
                <a:latin typeface="Trebuchet MS" panose="020B0603020202020204" pitchFamily="34" charset="0"/>
                <a:cs typeface="Calibri" panose="020F0502020204030204" pitchFamily="34" charset="0"/>
              </a:rPr>
              <a:t>Produkte können in neuen Bereichen genutzt werden, um die weitere Produktion und damit Umsätze zu sichern! Beispiel Herstellung von Kugellagern:  Diese können in „alten“ oder in „grünen“ Industrien  eingebaut werden.</a:t>
            </a:r>
          </a:p>
        </p:txBody>
      </p:sp>
      <p:sp>
        <p:nvSpPr>
          <p:cNvPr id="15" name="Google Shape;123;p28">
            <a:extLst>
              <a:ext uri="{FF2B5EF4-FFF2-40B4-BE49-F238E27FC236}">
                <a16:creationId xmlns:a16="http://schemas.microsoft.com/office/drawing/2014/main" xmlns="" id="{8955954A-5C73-7163-5FE4-45728B1754A9}"/>
              </a:ext>
            </a:extLst>
          </p:cNvPr>
          <p:cNvSpPr/>
          <p:nvPr/>
        </p:nvSpPr>
        <p:spPr>
          <a:xfrm>
            <a:off x="7714685" y="4537285"/>
            <a:ext cx="4310799" cy="90282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buClr>
                <a:srgbClr val="000000"/>
              </a:buClr>
              <a:buSzPts val="1100"/>
            </a:pPr>
            <a:r>
              <a:rPr lang="de-DE" sz="2100" dirty="0">
                <a:solidFill>
                  <a:schemeClr val="tx1"/>
                </a:solidFill>
                <a:latin typeface="Trebuchet MS" panose="020B0603020202020204" pitchFamily="34" charset="0"/>
                <a:cs typeface="Calibri" panose="020F0502020204030204" pitchFamily="34" charset="0"/>
                <a:sym typeface="Arial"/>
              </a:rPr>
              <a:t>Welche Beispiele lassen sich für ihr Unternehmen nennen ?</a:t>
            </a:r>
          </a:p>
        </p:txBody>
      </p:sp>
      <p:sp>
        <p:nvSpPr>
          <p:cNvPr id="16" name="Textplatzhalter 3">
            <a:extLst>
              <a:ext uri="{FF2B5EF4-FFF2-40B4-BE49-F238E27FC236}">
                <a16:creationId xmlns:a16="http://schemas.microsoft.com/office/drawing/2014/main" xmlns="" id="{CCA7518D-0BC8-3772-258C-156AE32D2888}"/>
              </a:ext>
            </a:extLst>
          </p:cNvPr>
          <p:cNvSpPr txBox="1">
            <a:spLocks/>
          </p:cNvSpPr>
          <p:nvPr/>
        </p:nvSpPr>
        <p:spPr>
          <a:xfrm>
            <a:off x="3350684" y="6300531"/>
            <a:ext cx="4079724" cy="55746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buNone/>
            </a:pPr>
            <a:r>
              <a:rPr lang="de-DE" sz="1400" dirty="0">
                <a:solidFill>
                  <a:schemeClr val="bg1"/>
                </a:solidFill>
                <a:latin typeface="+mn-lt"/>
                <a:cs typeface="Calibri" panose="020F0502020204030204" pitchFamily="34" charset="0"/>
              </a:rPr>
              <a:t>Industrie (verarbeitendes Gewerbe)</a:t>
            </a:r>
          </a:p>
        </p:txBody>
      </p:sp>
    </p:spTree>
    <p:extLst>
      <p:ext uri="{BB962C8B-B14F-4D97-AF65-F5344CB8AC3E}">
        <p14:creationId xmlns:p14="http://schemas.microsoft.com/office/powerpoint/2010/main" val="25185019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abgerundete Ecken 13">
            <a:extLst>
              <a:ext uri="{FF2B5EF4-FFF2-40B4-BE49-F238E27FC236}">
                <a16:creationId xmlns:a16="http://schemas.microsoft.com/office/drawing/2014/main" xmlns="" id="{1219A854-42A9-23F4-F885-0715D1B51ED8}"/>
              </a:ext>
            </a:extLst>
          </p:cNvPr>
          <p:cNvSpPr/>
          <p:nvPr/>
        </p:nvSpPr>
        <p:spPr>
          <a:xfrm>
            <a:off x="7982712" y="3145536"/>
            <a:ext cx="3844951" cy="2916936"/>
          </a:xfrm>
          <a:prstGeom prst="roundRect">
            <a:avLst/>
          </a:prstGeom>
          <a:solidFill>
            <a:srgbClr val="FFC000"/>
          </a:solidFill>
          <a:ln>
            <a:solidFill>
              <a:schemeClr val="tx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Foliennummernplatzhalter 1">
            <a:extLst>
              <a:ext uri="{FF2B5EF4-FFF2-40B4-BE49-F238E27FC236}">
                <a16:creationId xmlns:a16="http://schemas.microsoft.com/office/drawing/2014/main" xmlns="" id="{06397FFB-DC06-7D1E-AB67-D532FBA3B5B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DE" smtClean="0"/>
              <a:t>9</a:t>
            </a:fld>
            <a:endParaRPr lang="de-DE" dirty="0"/>
          </a:p>
        </p:txBody>
      </p:sp>
      <p:sp>
        <p:nvSpPr>
          <p:cNvPr id="3" name="Titel 2">
            <a:extLst>
              <a:ext uri="{FF2B5EF4-FFF2-40B4-BE49-F238E27FC236}">
                <a16:creationId xmlns:a16="http://schemas.microsoft.com/office/drawing/2014/main" xmlns="" id="{05E5B25E-9737-CA1E-BC25-A3189C5729C0}"/>
              </a:ext>
            </a:extLst>
          </p:cNvPr>
          <p:cNvSpPr>
            <a:spLocks noGrp="1"/>
          </p:cNvSpPr>
          <p:nvPr>
            <p:ph type="title"/>
          </p:nvPr>
        </p:nvSpPr>
        <p:spPr>
          <a:xfrm>
            <a:off x="360000" y="197574"/>
            <a:ext cx="9000000" cy="1080000"/>
          </a:xfrm>
        </p:spPr>
        <p:txBody>
          <a:bodyPr/>
          <a:lstStyle/>
          <a:p>
            <a:r>
              <a:rPr lang="de-DE" dirty="0">
                <a:latin typeface="Calibri" panose="020F0502020204030204" pitchFamily="34" charset="0"/>
                <a:cs typeface="Calibri" panose="020F0502020204030204" pitchFamily="34" charset="0"/>
              </a:rPr>
              <a:t>Zielkonflikt: Qualifizierte Mitarbeiter*innen werden eher von Wettbewerbern abgeworben?</a:t>
            </a:r>
          </a:p>
        </p:txBody>
      </p:sp>
      <p:sp>
        <p:nvSpPr>
          <p:cNvPr id="10" name="Google Shape;90;p1">
            <a:extLst>
              <a:ext uri="{FF2B5EF4-FFF2-40B4-BE49-F238E27FC236}">
                <a16:creationId xmlns:a16="http://schemas.microsoft.com/office/drawing/2014/main" xmlns="" id="{519EC784-558F-EFB8-1E32-DF3900E68748}"/>
              </a:ext>
            </a:extLst>
          </p:cNvPr>
          <p:cNvSpPr txBox="1">
            <a:spLocks/>
          </p:cNvSpPr>
          <p:nvPr/>
        </p:nvSpPr>
        <p:spPr>
          <a:xfrm>
            <a:off x="1" y="6254497"/>
            <a:ext cx="619381" cy="55746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pPr>
            <a:fld id="{00000000-1234-1234-1234-123412341234}" type="slidenum">
              <a:rPr lang="de-DE" smtClean="0">
                <a:solidFill>
                  <a:schemeClr val="bg1"/>
                </a:solidFill>
              </a:rPr>
              <a:pPr algn="ctr">
                <a:buClr>
                  <a:srgbClr val="888888"/>
                </a:buClr>
                <a:buSzPts val="1200"/>
              </a:pPr>
              <a:t>9</a:t>
            </a:fld>
            <a:endParaRPr lang="de-DE" dirty="0">
              <a:solidFill>
                <a:schemeClr val="bg1"/>
              </a:solidFill>
            </a:endParaRPr>
          </a:p>
        </p:txBody>
      </p:sp>
      <p:sp>
        <p:nvSpPr>
          <p:cNvPr id="12" name="Textfeld 11">
            <a:extLst>
              <a:ext uri="{FF2B5EF4-FFF2-40B4-BE49-F238E27FC236}">
                <a16:creationId xmlns:a16="http://schemas.microsoft.com/office/drawing/2014/main" xmlns="" id="{2897E11C-BC1F-054C-4F27-2E58B9679940}"/>
              </a:ext>
            </a:extLst>
          </p:cNvPr>
          <p:cNvSpPr txBox="1"/>
          <p:nvPr/>
        </p:nvSpPr>
        <p:spPr>
          <a:xfrm>
            <a:off x="7845552" y="6434945"/>
            <a:ext cx="3982111" cy="307777"/>
          </a:xfrm>
          <a:prstGeom prst="rect">
            <a:avLst/>
          </a:prstGeom>
          <a:noFill/>
        </p:spPr>
        <p:txBody>
          <a:bodyPr wrap="square">
            <a:spAutoFit/>
          </a:bodyPr>
          <a:lstStyle/>
          <a:p>
            <a:pPr algn="ctr"/>
            <a:r>
              <a:rPr lang="de-DE" b="0" i="0" dirty="0">
                <a:solidFill>
                  <a:schemeClr val="bg1"/>
                </a:solidFill>
                <a:effectLst/>
                <a:latin typeface="+mn-lt"/>
              </a:rPr>
              <a:t>Quelle: </a:t>
            </a:r>
            <a:r>
              <a:rPr lang="de-DE" b="0" i="0" u="sng" dirty="0">
                <a:solidFill>
                  <a:schemeClr val="bg1"/>
                </a:solidFill>
                <a:effectLst/>
                <a:latin typeface="+mn-lt"/>
                <a:hlinkClick r:id="rId3" tooltip="https://info-de.scientists4future.org/">
                  <a:extLst>
                    <a:ext uri="{A12FA001-AC4F-418D-AE19-62706E023703}">
                      <ahyp:hlinkClr xmlns:ahyp="http://schemas.microsoft.com/office/drawing/2018/hyperlinkcolor" xmlns="" val="tx"/>
                    </a:ext>
                  </a:extLst>
                </a:hlinkClick>
              </a:rPr>
              <a:t>https://info-de.scientists4future.org/</a:t>
            </a:r>
            <a:endParaRPr lang="de-DE" dirty="0">
              <a:solidFill>
                <a:schemeClr val="bg1"/>
              </a:solidFill>
              <a:latin typeface="+mn-lt"/>
            </a:endParaRPr>
          </a:p>
        </p:txBody>
      </p:sp>
      <p:sp>
        <p:nvSpPr>
          <p:cNvPr id="15" name="Textfeld 14">
            <a:extLst>
              <a:ext uri="{FF2B5EF4-FFF2-40B4-BE49-F238E27FC236}">
                <a16:creationId xmlns:a16="http://schemas.microsoft.com/office/drawing/2014/main" xmlns="" id="{7851DCF7-D2BB-1EC5-9222-0FA6A9754381}"/>
              </a:ext>
            </a:extLst>
          </p:cNvPr>
          <p:cNvSpPr txBox="1"/>
          <p:nvPr/>
        </p:nvSpPr>
        <p:spPr>
          <a:xfrm>
            <a:off x="8220456" y="3333765"/>
            <a:ext cx="3607207" cy="2564027"/>
          </a:xfrm>
          <a:prstGeom prst="rect">
            <a:avLst/>
          </a:prstGeom>
          <a:noFill/>
          <a:ln w="25400" cap="flat" cmpd="sng">
            <a:no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171450" indent="-171450">
              <a:buSzPts val="1100"/>
              <a:buChar char="•"/>
              <a:defRPr sz="2400">
                <a:solidFill>
                  <a:srgbClr val="941651"/>
                </a:solidFill>
              </a:defRPr>
            </a:lvl1pPr>
          </a:lstStyle>
          <a:p>
            <a:pPr marL="0" indent="0">
              <a:buNone/>
            </a:pPr>
            <a:r>
              <a:rPr lang="de-DE" dirty="0">
                <a:solidFill>
                  <a:schemeClr val="tx1"/>
                </a:solidFill>
                <a:latin typeface="Calibri" panose="020F0502020204030204" pitchFamily="34" charset="0"/>
                <a:cs typeface="Calibri" panose="020F0502020204030204" pitchFamily="34" charset="0"/>
              </a:rPr>
              <a:t>Wie attraktiv ist Ihr Unternehmen als Arbeitgeber? Welche Maßnahmen zur Stärkung der Arbeitgebermarke gibt es bereits und welche fehlen noch?</a:t>
            </a:r>
          </a:p>
        </p:txBody>
      </p:sp>
      <p:pic>
        <p:nvPicPr>
          <p:cNvPr id="23" name="Grafik 22" descr="Ein Bild, das Person, drinnen, Gruppe, Personen enthält.&#10;&#10;Automatisch generierte Beschreibung">
            <a:extLst>
              <a:ext uri="{FF2B5EF4-FFF2-40B4-BE49-F238E27FC236}">
                <a16:creationId xmlns:a16="http://schemas.microsoft.com/office/drawing/2014/main" xmlns="" id="{99F9C61B-C153-4DEC-50CB-D7617B1A67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82" y="2363651"/>
            <a:ext cx="7083057" cy="3246401"/>
          </a:xfrm>
          <a:prstGeom prst="rect">
            <a:avLst/>
          </a:prstGeom>
        </p:spPr>
      </p:pic>
      <p:sp>
        <p:nvSpPr>
          <p:cNvPr id="24" name="Textfeld 23">
            <a:extLst>
              <a:ext uri="{FF2B5EF4-FFF2-40B4-BE49-F238E27FC236}">
                <a16:creationId xmlns:a16="http://schemas.microsoft.com/office/drawing/2014/main" xmlns="" id="{6A6ABA36-F7C5-3566-6C4B-E0CC9F352F7C}"/>
              </a:ext>
            </a:extLst>
          </p:cNvPr>
          <p:cNvSpPr txBox="1"/>
          <p:nvPr/>
        </p:nvSpPr>
        <p:spPr>
          <a:xfrm>
            <a:off x="619382" y="5651571"/>
            <a:ext cx="2315057" cy="246221"/>
          </a:xfrm>
          <a:prstGeom prst="rect">
            <a:avLst/>
          </a:prstGeom>
          <a:noFill/>
        </p:spPr>
        <p:txBody>
          <a:bodyPr wrap="none" rtlCol="0">
            <a:spAutoFit/>
          </a:bodyPr>
          <a:lstStyle/>
          <a:p>
            <a:r>
              <a:rPr lang="de-DE" sz="1000" dirty="0"/>
              <a:t>© iStock_615919118_ © FatCamera</a:t>
            </a:r>
          </a:p>
        </p:txBody>
      </p:sp>
      <p:sp>
        <p:nvSpPr>
          <p:cNvPr id="13" name="Textfeld 12">
            <a:extLst>
              <a:ext uri="{FF2B5EF4-FFF2-40B4-BE49-F238E27FC236}">
                <a16:creationId xmlns:a16="http://schemas.microsoft.com/office/drawing/2014/main" xmlns="" id="{78327026-1CCB-13F5-6E7E-7D8E3EFF67E2}"/>
              </a:ext>
            </a:extLst>
          </p:cNvPr>
          <p:cNvSpPr txBox="1"/>
          <p:nvPr/>
        </p:nvSpPr>
        <p:spPr>
          <a:xfrm>
            <a:off x="619382" y="1581374"/>
            <a:ext cx="5581977"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Qualifizierung fördern - ja oder nein?</a:t>
            </a:r>
          </a:p>
        </p:txBody>
      </p:sp>
      <p:sp>
        <p:nvSpPr>
          <p:cNvPr id="6" name="Google Shape;542;p47">
            <a:extLst>
              <a:ext uri="{FF2B5EF4-FFF2-40B4-BE49-F238E27FC236}">
                <a16:creationId xmlns:a16="http://schemas.microsoft.com/office/drawing/2014/main" xmlns="" id="{2E73A12B-1E01-F6DB-7CD2-AEA31D38C9EF}"/>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400" dirty="0">
                <a:solidFill>
                  <a:schemeClr val="bg1"/>
                </a:solidFill>
                <a:latin typeface="+mn-lt"/>
              </a:rPr>
              <a:t>Henry Tackenberg, IBBF</a:t>
            </a:r>
            <a:endParaRPr sz="1400" dirty="0">
              <a:solidFill>
                <a:schemeClr val="bg1"/>
              </a:solidFill>
              <a:latin typeface="+mn-lt"/>
            </a:endParaRPr>
          </a:p>
        </p:txBody>
      </p:sp>
      <p:sp>
        <p:nvSpPr>
          <p:cNvPr id="11" name="Textplatzhalter 3">
            <a:extLst>
              <a:ext uri="{FF2B5EF4-FFF2-40B4-BE49-F238E27FC236}">
                <a16:creationId xmlns:a16="http://schemas.microsoft.com/office/drawing/2014/main" xmlns="" id="{72193E30-2115-80F0-DAAE-77560B1806F3}"/>
              </a:ext>
            </a:extLst>
          </p:cNvPr>
          <p:cNvSpPr txBox="1">
            <a:spLocks/>
          </p:cNvSpPr>
          <p:nvPr/>
        </p:nvSpPr>
        <p:spPr>
          <a:xfrm>
            <a:off x="3350684" y="6300531"/>
            <a:ext cx="4079724" cy="55746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buNone/>
            </a:pPr>
            <a:r>
              <a:rPr lang="de-DE" sz="1400" dirty="0">
                <a:solidFill>
                  <a:schemeClr val="bg1"/>
                </a:solidFill>
                <a:latin typeface="+mn-lt"/>
                <a:cs typeface="Calibri" panose="020F0502020204030204" pitchFamily="34" charset="0"/>
              </a:rPr>
              <a:t>Industrie (verarbeitendes Gewerbe)</a:t>
            </a:r>
          </a:p>
        </p:txBody>
      </p:sp>
    </p:spTree>
    <p:extLst>
      <p:ext uri="{BB962C8B-B14F-4D97-AF65-F5344CB8AC3E}">
        <p14:creationId xmlns:p14="http://schemas.microsoft.com/office/powerpoint/2010/main" val="1328837091"/>
      </p:ext>
    </p:extLst>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3648</Words>
  <Application>Microsoft Macintosh PowerPoint</Application>
  <PresentationFormat>Breitbild</PresentationFormat>
  <Paragraphs>281</Paragraphs>
  <Slides>14</Slides>
  <Notes>14</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14</vt:i4>
      </vt:variant>
    </vt:vector>
  </HeadingPairs>
  <TitlesOfParts>
    <vt:vector size="25" baseType="lpstr">
      <vt:lpstr>Arial</vt:lpstr>
      <vt:lpstr>dinweb</vt:lpstr>
      <vt:lpstr>FAZGoldSans-Regular</vt:lpstr>
      <vt:lpstr>libre franklin</vt:lpstr>
      <vt:lpstr>Thesis</vt:lpstr>
      <vt:lpstr>verdana</vt:lpstr>
      <vt:lpstr>Calibri</vt:lpstr>
      <vt:lpstr>Merriweather</vt:lpstr>
      <vt:lpstr>Open Sans</vt:lpstr>
      <vt:lpstr>Trebuchet MS</vt:lpstr>
      <vt:lpstr>Office</vt:lpstr>
      <vt:lpstr>Zerspanungsmechaniker und Zerspanungsmechanikerin </vt:lpstr>
      <vt:lpstr>Zerspanungsmechaniker:innen und nachhaltige Entwicklung</vt:lpstr>
      <vt:lpstr>Energiewende: Fossile Energieträger ersetzen</vt:lpstr>
      <vt:lpstr>Zerspanungsmechaniker:innen und Klimaschutz?</vt:lpstr>
      <vt:lpstr>Zerspanungsmechaniker:innen und Klimakrise: Emissionen</vt:lpstr>
      <vt:lpstr>Zerspanungsmechaniker:innen und Klimakrise: Emissionen</vt:lpstr>
      <vt:lpstr>Zerspanungsmechaniker:innen und Klimakrise: Emissionen</vt:lpstr>
      <vt:lpstr>PowerPoint-Präsentation</vt:lpstr>
      <vt:lpstr>Zielkonflikt: Qualifizierte Mitarbeiter*innen werden eher von Wettbewerbern abgeworben?</vt:lpstr>
      <vt:lpstr>Zerspanungsmechaniker:innen</vt:lpstr>
      <vt:lpstr>Zerspanungsmechaniker:innen</vt:lpstr>
      <vt:lpstr>Zerspanungsmechaniker:innen und kritische Rohstoffe</vt:lpstr>
      <vt:lpstr>Nachhaltigkeit als gemeinsames Projekt Ganzheitliche Unternehmensführung</vt:lpstr>
      <vt:lpstr>Impressum</vt:lpstr>
    </vt:vector>
  </TitlesOfParts>
  <Manager/>
  <Company/>
  <LinksUpToDate>false</LinksUpToDate>
  <SharedDoc>false</SharedDoc>
  <HyperlinkBase/>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Industriekaufmann / Industriekauffrau</dc:title>
  <dc:subject/>
  <dc:creator>Microsoft Office User</dc:creator>
  <cp:keywords/>
  <dc:description/>
  <cp:lastModifiedBy>Michael Scharp</cp:lastModifiedBy>
  <cp:revision>45</cp:revision>
  <dcterms:created xsi:type="dcterms:W3CDTF">2021-10-18T14:46:33Z</dcterms:created>
  <dcterms:modified xsi:type="dcterms:W3CDTF">2023-09-26T01:50:25Z</dcterms:modified>
  <cp:category/>
</cp:coreProperties>
</file>