
<file path=[Content_Types].xml><?xml version="1.0" encoding="utf-8"?>
<Types xmlns="http://schemas.openxmlformats.org/package/2006/content-types">
  <Default Extension="xml" ContentType="application/xml"/>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205">
          <p15:clr>
            <a:srgbClr val="A4A3A4"/>
          </p15:clr>
        </p15:guide>
        <p15:guide id="2" pos="384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gjz/NDyLLApaFkWAJelt5d7emvV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9"/>
    <p:restoredTop sz="94668"/>
  </p:normalViewPr>
  <p:slideViewPr>
    <p:cSldViewPr snapToGrid="0">
      <p:cViewPr varScale="1">
        <p:scale>
          <a:sx n="142" d="100"/>
          <a:sy n="142" d="100"/>
        </p:scale>
        <p:origin x="208" y="1640"/>
      </p:cViewPr>
      <p:guideLst>
        <p:guide orient="horz" pos="2205"/>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32" Type="http://schemas.openxmlformats.org/officeDocument/2006/relationships/viewProps" Target="viewProps.xml"/><Relationship Id="rId33" Type="http://schemas.openxmlformats.org/officeDocument/2006/relationships/theme" Target="theme/theme1.xml"/><Relationship Id="rId3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customschemas.google.com/relationships/presentationmetadata" Target="metadata"/><Relationship Id="rId31" Type="http://schemas.openxmlformats.org/officeDocument/2006/relationships/presProps" Target="presProps.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Arbeitsmappe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Arbeitsmappe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Arbeitsmappe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dirty="0"/>
              <a:t>Kultursubstrate im Erwerbsanbau</a:t>
            </a:r>
          </a:p>
        </c:rich>
      </c:tx>
      <c:layout/>
      <c:overlay val="0"/>
    </c:title>
    <c:autoTitleDeleted val="0"/>
    <c:plotArea>
      <c:layout>
        <c:manualLayout>
          <c:layoutTarget val="inner"/>
          <c:xMode val="edge"/>
          <c:yMode val="edge"/>
          <c:x val="0.0710609405834196"/>
          <c:y val="0.295086255810944"/>
          <c:w val="0.56309333541744"/>
          <c:h val="0.573771464407657"/>
        </c:manualLayout>
      </c:layout>
      <c:pieChart>
        <c:varyColors val="1"/>
        <c:ser>
          <c:idx val="0"/>
          <c:order val="0"/>
          <c:explosion val="22"/>
          <c:dPt>
            <c:idx val="0"/>
            <c:bubble3D val="0"/>
            <c:explosion val="21"/>
            <c:extLst xmlns:c16r2="http://schemas.microsoft.com/office/drawing/2015/06/chart">
              <c:ext xmlns:c16="http://schemas.microsoft.com/office/drawing/2014/chart" uri="{C3380CC4-5D6E-409C-BE32-E72D297353CC}">
                <c16:uniqueId val="{00000000-1260-4AA0-A050-D30D9A91C70F}"/>
              </c:ext>
            </c:extLst>
          </c:dPt>
          <c:dLbls>
            <c:dLbl>
              <c:idx val="0"/>
              <c:spPr>
                <a:noFill/>
                <a:ln>
                  <a:noFill/>
                </a:ln>
                <a:effectLst/>
              </c:spPr>
              <c:txPr>
                <a:bodyPr/>
                <a:lstStyle/>
                <a:p>
                  <a:pPr>
                    <a:defRPr sz="1400">
                      <a:solidFill>
                        <a:schemeClr val="bg1"/>
                      </a:solidFill>
                    </a:defRPr>
                  </a:pPr>
                  <a:endParaRPr lang="de-DE"/>
                </a:p>
              </c:txPr>
              <c:showLegendKey val="0"/>
              <c:showVal val="0"/>
              <c:showCatName val="0"/>
              <c:showSerName val="0"/>
              <c:showPercent val="1"/>
              <c:showBubbleSize val="0"/>
            </c:dLbl>
            <c:dLbl>
              <c:idx val="3"/>
              <c:spPr>
                <a:noFill/>
                <a:ln>
                  <a:noFill/>
                </a:ln>
                <a:effectLst/>
              </c:spPr>
              <c:txPr>
                <a:bodyPr/>
                <a:lstStyle/>
                <a:p>
                  <a:pPr>
                    <a:defRPr sz="1400">
                      <a:solidFill>
                        <a:schemeClr val="bg1"/>
                      </a:solidFill>
                    </a:defRPr>
                  </a:pPr>
                  <a:endParaRPr lang="de-DE"/>
                </a:p>
              </c:txPr>
              <c:showLegendKey val="0"/>
              <c:showVal val="0"/>
              <c:showCatName val="0"/>
              <c:showSerName val="0"/>
              <c:showPercent val="1"/>
              <c:showBubbleSize val="0"/>
            </c:dLbl>
            <c:spPr>
              <a:noFill/>
              <a:ln>
                <a:noFill/>
              </a:ln>
              <a:effectLst/>
            </c:spPr>
            <c:txPr>
              <a:bodyPr/>
              <a:lstStyle/>
              <a:p>
                <a:pPr>
                  <a:defRPr sz="1400"/>
                </a:pPr>
                <a:endParaRPr lang="de-D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Blatt1!$B$3:$B$10</c:f>
              <c:strCache>
                <c:ptCount val="8"/>
                <c:pt idx="0">
                  <c:v>Weißtorf</c:v>
                </c:pt>
                <c:pt idx="1">
                  <c:v>Schwarztorf</c:v>
                </c:pt>
                <c:pt idx="2">
                  <c:v>Kokosprodukte</c:v>
                </c:pt>
                <c:pt idx="3">
                  <c:v>Holzfasern</c:v>
                </c:pt>
                <c:pt idx="4">
                  <c:v>Rindenhumus</c:v>
                </c:pt>
                <c:pt idx="5">
                  <c:v>Grüngutkompost</c:v>
                </c:pt>
                <c:pt idx="6">
                  <c:v>Sonstige organische Stoffe</c:v>
                </c:pt>
                <c:pt idx="7">
                  <c:v>Mineralische Ausgangsstoffe</c:v>
                </c:pt>
              </c:strCache>
            </c:strRef>
          </c:cat>
          <c:val>
            <c:numRef>
              <c:f>Blatt1!$C$3:$C$10</c:f>
              <c:numCache>
                <c:formatCode>General</c:formatCode>
                <c:ptCount val="8"/>
                <c:pt idx="0">
                  <c:v>43.0</c:v>
                </c:pt>
                <c:pt idx="1">
                  <c:v>35.0</c:v>
                </c:pt>
                <c:pt idx="2">
                  <c:v>2.0</c:v>
                </c:pt>
                <c:pt idx="3">
                  <c:v>11.0</c:v>
                </c:pt>
                <c:pt idx="4">
                  <c:v>1.0</c:v>
                </c:pt>
                <c:pt idx="5">
                  <c:v>3.0</c:v>
                </c:pt>
                <c:pt idx="6">
                  <c:v>1.0</c:v>
                </c:pt>
                <c:pt idx="7">
                  <c:v>4.0</c:v>
                </c:pt>
              </c:numCache>
            </c:numRef>
          </c:val>
          <c:extLst xmlns:c16r2="http://schemas.microsoft.com/office/drawing/2015/06/chart">
            <c:ext xmlns:c16="http://schemas.microsoft.com/office/drawing/2014/chart" uri="{C3380CC4-5D6E-409C-BE32-E72D297353CC}">
              <c16:uniqueId val="{00000002-1260-4AA0-A050-D30D9A91C70F}"/>
            </c:ext>
          </c:extLst>
        </c:ser>
        <c:dLbls>
          <c:showLegendKey val="0"/>
          <c:showVal val="0"/>
          <c:showCatName val="0"/>
          <c:showSerName val="0"/>
          <c:showPercent val="1"/>
          <c:showBubbleSize val="0"/>
          <c:showLeaderLines val="1"/>
        </c:dLbls>
        <c:firstSliceAng val="0"/>
      </c:pieChart>
    </c:plotArea>
    <c:legend>
      <c:legendPos val="r"/>
      <c:layout/>
      <c:overlay val="0"/>
      <c:txPr>
        <a:bodyPr/>
        <a:lstStyle/>
        <a:p>
          <a:pPr>
            <a:defRPr sz="12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a:t>Kultursubstrate im Hobbygartenbereich</a:t>
            </a:r>
          </a:p>
        </c:rich>
      </c:tx>
      <c:layout/>
      <c:overlay val="0"/>
    </c:title>
    <c:autoTitleDeleted val="0"/>
    <c:plotArea>
      <c:layout>
        <c:manualLayout>
          <c:layoutTarget val="inner"/>
          <c:xMode val="edge"/>
          <c:yMode val="edge"/>
          <c:x val="0.163775139523668"/>
          <c:y val="0.295042339755778"/>
          <c:w val="0.693738065715612"/>
          <c:h val="0.728203447311157"/>
        </c:manualLayout>
      </c:layout>
      <c:pieChart>
        <c:varyColors val="1"/>
        <c:ser>
          <c:idx val="0"/>
          <c:order val="0"/>
          <c:explosion val="25"/>
          <c:dLbls>
            <c:dLbl>
              <c:idx val="0"/>
              <c:spPr>
                <a:noFill/>
                <a:ln>
                  <a:noFill/>
                </a:ln>
                <a:effectLst/>
              </c:spPr>
              <c:txPr>
                <a:bodyPr/>
                <a:lstStyle/>
                <a:p>
                  <a:pPr>
                    <a:defRPr sz="1400">
                      <a:solidFill>
                        <a:schemeClr val="bg1"/>
                      </a:solidFill>
                    </a:defRPr>
                  </a:pPr>
                  <a:endParaRPr lang="de-DE"/>
                </a:p>
              </c:txPr>
              <c:showLegendKey val="0"/>
              <c:showVal val="0"/>
              <c:showCatName val="0"/>
              <c:showSerName val="0"/>
              <c:showPercent val="1"/>
              <c:showBubbleSize val="0"/>
            </c:dLbl>
            <c:dLbl>
              <c:idx val="3"/>
              <c:spPr>
                <a:noFill/>
                <a:ln>
                  <a:noFill/>
                </a:ln>
                <a:effectLst/>
              </c:spPr>
              <c:txPr>
                <a:bodyPr/>
                <a:lstStyle/>
                <a:p>
                  <a:pPr>
                    <a:defRPr sz="1400">
                      <a:solidFill>
                        <a:schemeClr val="bg1"/>
                      </a:solidFill>
                    </a:defRPr>
                  </a:pPr>
                  <a:endParaRPr lang="de-DE"/>
                </a:p>
              </c:txPr>
              <c:showLegendKey val="0"/>
              <c:showVal val="0"/>
              <c:showCatName val="0"/>
              <c:showSerName val="0"/>
              <c:showPercent val="1"/>
              <c:showBubbleSize val="0"/>
            </c:dLbl>
            <c:dLbl>
              <c:idx val="5"/>
              <c:spPr>
                <a:noFill/>
                <a:ln>
                  <a:noFill/>
                </a:ln>
                <a:effectLst/>
              </c:spPr>
              <c:txPr>
                <a:bodyPr/>
                <a:lstStyle/>
                <a:p>
                  <a:pPr>
                    <a:defRPr sz="1400">
                      <a:solidFill>
                        <a:schemeClr val="bg1"/>
                      </a:solidFill>
                    </a:defRPr>
                  </a:pPr>
                  <a:endParaRPr lang="de-DE"/>
                </a:p>
              </c:txPr>
              <c:showLegendKey val="0"/>
              <c:showVal val="0"/>
              <c:showCatName val="0"/>
              <c:showSerName val="0"/>
              <c:showPercent val="1"/>
              <c:showBubbleSize val="0"/>
            </c:dLbl>
            <c:spPr>
              <a:noFill/>
              <a:ln>
                <a:noFill/>
              </a:ln>
              <a:effectLst/>
            </c:spPr>
            <c:txPr>
              <a:bodyPr/>
              <a:lstStyle/>
              <a:p>
                <a:pPr>
                  <a:defRPr sz="1400"/>
                </a:pPr>
                <a:endParaRPr lang="de-D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Blatt1!$G$3:$G$10</c:f>
              <c:strCache>
                <c:ptCount val="8"/>
                <c:pt idx="0">
                  <c:v>Weißtorf</c:v>
                </c:pt>
                <c:pt idx="1">
                  <c:v>Schwarztorf</c:v>
                </c:pt>
                <c:pt idx="2">
                  <c:v>Kokosprodukte</c:v>
                </c:pt>
                <c:pt idx="3">
                  <c:v>Holzfasern</c:v>
                </c:pt>
                <c:pt idx="4">
                  <c:v>Rindenhumus</c:v>
                </c:pt>
                <c:pt idx="5">
                  <c:v>Grüngutkompost</c:v>
                </c:pt>
                <c:pt idx="6">
                  <c:v>Sonstige organische Stoffe</c:v>
                </c:pt>
                <c:pt idx="7">
                  <c:v>Mineralische Ausgangsstoffe</c:v>
                </c:pt>
              </c:strCache>
            </c:strRef>
          </c:cat>
          <c:val>
            <c:numRef>
              <c:f>Blatt1!$H$3:$H$10</c:f>
              <c:numCache>
                <c:formatCode>General</c:formatCode>
                <c:ptCount val="8"/>
                <c:pt idx="0">
                  <c:v>20.0</c:v>
                </c:pt>
                <c:pt idx="1">
                  <c:v>28.0</c:v>
                </c:pt>
                <c:pt idx="2">
                  <c:v>2.0</c:v>
                </c:pt>
                <c:pt idx="3">
                  <c:v>13.0</c:v>
                </c:pt>
                <c:pt idx="4">
                  <c:v>5.0</c:v>
                </c:pt>
                <c:pt idx="5">
                  <c:v>29.0</c:v>
                </c:pt>
                <c:pt idx="6">
                  <c:v>1.0</c:v>
                </c:pt>
                <c:pt idx="7">
                  <c:v>2.0</c:v>
                </c:pt>
              </c:numCache>
            </c:numRef>
          </c:val>
          <c:extLst xmlns:c16r2="http://schemas.microsoft.com/office/drawing/2015/06/chart">
            <c:ext xmlns:c16="http://schemas.microsoft.com/office/drawing/2014/chart" uri="{C3380CC4-5D6E-409C-BE32-E72D297353CC}">
              <c16:uniqueId val="{00000003-5AF2-4EF8-945B-4497A0DF6BB0}"/>
            </c:ext>
          </c:extLst>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a:t>Anteil gentechnisch veränderter Kulturpflanzen am weltweiten Gentechik-Anbau</a:t>
            </a:r>
          </a:p>
        </c:rich>
      </c:tx>
      <c:layout/>
      <c:overlay val="0"/>
    </c:title>
    <c:autoTitleDeleted val="0"/>
    <c:plotArea>
      <c:layout/>
      <c:pieChart>
        <c:varyColors val="1"/>
        <c:ser>
          <c:idx val="0"/>
          <c:order val="0"/>
          <c:dPt>
            <c:idx val="0"/>
            <c:bubble3D val="0"/>
            <c:spPr>
              <a:solidFill>
                <a:srgbClr val="508709"/>
              </a:solidFill>
            </c:spPr>
            <c:extLst xmlns:c16r2="http://schemas.microsoft.com/office/drawing/2015/06/chart">
              <c:ext xmlns:c16="http://schemas.microsoft.com/office/drawing/2014/chart" uri="{C3380CC4-5D6E-409C-BE32-E72D297353CC}">
                <c16:uniqueId val="{00000001-0E75-4224-97D7-E7ABE564020F}"/>
              </c:ext>
            </c:extLst>
          </c:dPt>
          <c:dPt>
            <c:idx val="1"/>
            <c:bubble3D val="0"/>
            <c:spPr>
              <a:solidFill>
                <a:srgbClr val="FFFF00"/>
              </a:solidFill>
            </c:spPr>
            <c:extLst xmlns:c16r2="http://schemas.microsoft.com/office/drawing/2015/06/chart">
              <c:ext xmlns:c16="http://schemas.microsoft.com/office/drawing/2014/chart" uri="{C3380CC4-5D6E-409C-BE32-E72D297353CC}">
                <c16:uniqueId val="{00000003-0E75-4224-97D7-E7ABE564020F}"/>
              </c:ext>
            </c:extLst>
          </c:dPt>
          <c:dPt>
            <c:idx val="2"/>
            <c:bubble3D val="0"/>
            <c:spPr>
              <a:solidFill>
                <a:srgbClr val="996633"/>
              </a:solidFill>
            </c:spPr>
            <c:extLst xmlns:c16r2="http://schemas.microsoft.com/office/drawing/2015/06/chart">
              <c:ext xmlns:c16="http://schemas.microsoft.com/office/drawing/2014/chart" uri="{C3380CC4-5D6E-409C-BE32-E72D297353CC}">
                <c16:uniqueId val="{00000005-0E75-4224-97D7-E7ABE564020F}"/>
              </c:ext>
            </c:extLst>
          </c:dPt>
          <c:dPt>
            <c:idx val="3"/>
            <c:bubble3D val="0"/>
            <c:spPr>
              <a:solidFill>
                <a:schemeClr val="accent4">
                  <a:lumMod val="60000"/>
                  <a:lumOff val="40000"/>
                </a:schemeClr>
              </a:solidFill>
            </c:spPr>
            <c:extLst xmlns:c16r2="http://schemas.microsoft.com/office/drawing/2015/06/chart">
              <c:ext xmlns:c16="http://schemas.microsoft.com/office/drawing/2014/chart" uri="{C3380CC4-5D6E-409C-BE32-E72D297353CC}">
                <c16:uniqueId val="{00000007-0E75-4224-97D7-E7ABE564020F}"/>
              </c:ext>
            </c:extLst>
          </c:dPt>
          <c:dLbls>
            <c:spPr>
              <a:noFill/>
              <a:ln>
                <a:noFill/>
              </a:ln>
              <a:effectLst/>
            </c:spPr>
            <c:txPr>
              <a:bodyPr/>
              <a:lstStyle/>
              <a:p>
                <a:pPr>
                  <a:defRPr sz="1400"/>
                </a:pPr>
                <a:endParaRPr lang="de-D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Blatt1!$L$4:$L$8</c:f>
              <c:strCache>
                <c:ptCount val="5"/>
                <c:pt idx="0">
                  <c:v>Soja</c:v>
                </c:pt>
                <c:pt idx="1">
                  <c:v>Mais</c:v>
                </c:pt>
                <c:pt idx="2">
                  <c:v>Baumwolle</c:v>
                </c:pt>
                <c:pt idx="3">
                  <c:v>Raps</c:v>
                </c:pt>
                <c:pt idx="4">
                  <c:v>Sonstige</c:v>
                </c:pt>
              </c:strCache>
            </c:strRef>
          </c:cat>
          <c:val>
            <c:numRef>
              <c:f>Blatt1!$M$4:$M$8</c:f>
              <c:numCache>
                <c:formatCode>General</c:formatCode>
                <c:ptCount val="5"/>
                <c:pt idx="0">
                  <c:v>48.0</c:v>
                </c:pt>
                <c:pt idx="1">
                  <c:v>32.0</c:v>
                </c:pt>
                <c:pt idx="2">
                  <c:v>14.0</c:v>
                </c:pt>
                <c:pt idx="3">
                  <c:v>5.0</c:v>
                </c:pt>
                <c:pt idx="4">
                  <c:v>1.0</c:v>
                </c:pt>
              </c:numCache>
            </c:numRef>
          </c:val>
          <c:extLst xmlns:c16r2="http://schemas.microsoft.com/office/drawing/2015/06/chart">
            <c:ext xmlns:c16="http://schemas.microsoft.com/office/drawing/2014/chart" uri="{C3380CC4-5D6E-409C-BE32-E72D297353CC}">
              <c16:uniqueId val="{00000008-0E75-4224-97D7-E7ABE564020F}"/>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712493385826772"/>
          <c:y val="0.305864403010519"/>
          <c:w val="0.157506614173228"/>
          <c:h val="0.311513393283496"/>
        </c:manualLayout>
      </c:layout>
      <c:overlay val="0"/>
      <c:txPr>
        <a:bodyPr/>
        <a:lstStyle/>
        <a:p>
          <a:pPr>
            <a:defRPr sz="1200"/>
          </a:pPr>
          <a:endParaRPr lang="de-DE"/>
        </a:p>
      </c:txPr>
    </c:legend>
    <c:plotVisOnly val="1"/>
    <c:dispBlanksAs val="gap"/>
    <c:showDLblsOverMax val="0"/>
  </c:chart>
  <c:txPr>
    <a:bodyPr/>
    <a:lstStyle/>
    <a:p>
      <a:pPr>
        <a:defRPr sz="1800"/>
      </a:pPr>
      <a:endParaRPr lang="de-D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3078428"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1" y="3"/>
            <a:ext cx="3078428"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9425" y="12779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925407"/>
            <a:ext cx="5683250" cy="4606660"/>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8"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deutsche-nachhaltigkeitsstrategie.de" TargetMode="External"/><Relationship Id="rId4" Type="http://schemas.openxmlformats.org/officeDocument/2006/relationships/hyperlink" Target="https://www.umweltbundesamt.de/sites/default/files/medien/1410/publikationen/221010_uba_fb_wasserrichtlinie_bf.pdf"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uchs-versand.de/20-stk-pflanztopf-aus-kunststoff-gaertnertopf-innentopf-schwarz/gartencenter/pflanzgefaesse/toepfe_1000033163_7278" TargetMode="External"/><Relationship Id="rId4" Type="http://schemas.openxmlformats.org/officeDocument/2006/relationships/hyperlink" Target="https://www.oekolandbau.de/landwirtschaft/pflanze/spezieller-pflanzenbau/zierpflanzenbau/plastiktoepfe-im-oeko-gartenbau-welche-alternativen-gibt-es/" TargetMode="External"/><Relationship Id="rId5" Type="http://schemas.openxmlformats.org/officeDocument/2006/relationships/hyperlink" Target="NULL" TargetMode="External"/><Relationship Id="rId6" Type="http://schemas.openxmlformats.org/officeDocument/2006/relationships/hyperlink" Target="https://nachhaltige-beschaffung.fnr.de/handlungsfelder/torffrei-gaertnern"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mel.de/SharedDocs/Downloads/DE/Broschueren/torfminderungsstrategie.html" TargetMode="External"/><Relationship Id="rId4" Type="http://schemas.openxmlformats.org/officeDocument/2006/relationships/hyperlink" Target="https://www.ivg.org/fileadmin/downloads/Flyer/Faktenblatt_Erden_final.pdf" TargetMode="External"/><Relationship Id="rId5" Type="http://schemas.openxmlformats.org/officeDocument/2006/relationships/hyperlink" Target="https://essd.copernicus.org/articles/11/1783/2019/" TargetMode="External"/><Relationship Id="rId6" Type="http://schemas.openxmlformats.org/officeDocument/2006/relationships/hyperlink" Target="https://www.dehst.de/SharedDocs/downloads/DE/publikationen/Factsheet_Moore.pdf?__blob=publicationFile&amp;v=6"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mel.de/SharedDocs/Downloads/DE/Broschueren/ackerbaustrategie2035.pdf?__blob=publicationFile&amp;v=8" TargetMode="External"/><Relationship Id="rId4" Type="http://schemas.openxmlformats.org/officeDocument/2006/relationships/hyperlink" Target="https://www.ecologic.eu/sites/default/files/publication/2022/50086-Umweltgifte-Broschuere-Pestizidalternativen-Ansicht.pdf" TargetMode="External"/><Relationship Id="rId5" Type="http://schemas.openxmlformats.org/officeDocument/2006/relationships/hyperlink" Target="https://www.lfl.bayern.de/publikationen/merkblaetter/040633/index.php"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cologic.eu/sites/default/files/publication/2022/50086-Umweltgifte-Broschuere-Pestizidalternativen-Ansicht.pdf" TargetMode="External"/><Relationship Id="rId4" Type="http://schemas.openxmlformats.org/officeDocument/2006/relationships/hyperlink" Target="https://www.umweltbundesamt.de/sites/default/files/medien/1410/publikationen/2022-10-17_auf_dem_weg_zu_einem_nachhaltigen_pflanzenschutz_sciop_sur_de.pdf"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i.org/10.1371/journal.pbio.3000023" TargetMode="External"/><Relationship Id="rId4" Type="http://schemas.openxmlformats.org/officeDocument/2006/relationships/hyperlink" Target="https://www.lfl.bayern.de/mam/cms07/verschiedenes/dateien/lfl-magazin-2022_denkfabrikfuernachhaltigkeit_hightech-zuechtung.pdf"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ature.com/" TargetMode="External"/><Relationship Id="rId4" Type="http://schemas.openxmlformats.org/officeDocument/2006/relationships/hyperlink" Target="https://www.nature.com/articles/513292a" TargetMode="External"/><Relationship Id="rId5" Type="http://schemas.openxmlformats.org/officeDocument/2006/relationships/hyperlink" Target="https://www.isaaa.org/resources/publications/briefs/55/executivesummary/default.asp" TargetMode="External"/><Relationship Id="rId6" Type="http://schemas.openxmlformats.org/officeDocument/2006/relationships/hyperlink" Target="https://www.transgen.de/anbau/592.gentechnisch-veraenderte-pflanzen-anbauflaechen.html"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s://www.umweltbundesamt.de/sites/default/files/medien/1968/publikationen/161215_uba_fb_chemikalien_dt_bf.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38:notes"/>
          <p:cNvSpPr>
            <a:spLocks noGrp="1" noRot="1" noChangeAspect="1"/>
          </p:cNvSpPr>
          <p:nvPr>
            <p:ph type="sldImg" idx="2"/>
          </p:nvPr>
        </p:nvSpPr>
        <p:spPr>
          <a:xfrm>
            <a:off x="478631" y="360000"/>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p38:notes"/>
          <p:cNvSpPr txBox="1">
            <a:spLocks noGrp="1"/>
          </p:cNvSpPr>
          <p:nvPr>
            <p:ph type="body" idx="1"/>
          </p:nvPr>
        </p:nvSpPr>
        <p:spPr>
          <a:xfrm>
            <a:off x="478631" y="3917002"/>
            <a:ext cx="6145213" cy="5979027"/>
          </a:xfrm>
          <a:prstGeom prst="rect">
            <a:avLst/>
          </a:prstGeom>
          <a:noFill/>
          <a:ln>
            <a:noFill/>
          </a:ln>
        </p:spPr>
        <p:txBody>
          <a:bodyPr spcFirstLastPara="1" wrap="square" lIns="94825" tIns="47400" rIns="94825" bIns="47400" anchor="t" anchorCtr="0">
            <a:noAutofit/>
          </a:bodyPr>
          <a:lstStyle/>
          <a:p>
            <a:pPr marL="171450" lvl="0" indent="-171450" algn="l" rtl="0">
              <a:lnSpc>
                <a:spcPct val="100000"/>
              </a:lnSpc>
              <a:spcBef>
                <a:spcPts val="0"/>
              </a:spcBef>
              <a:spcAft>
                <a:spcPts val="0"/>
              </a:spcAft>
              <a:buSzPts val="1400"/>
              <a:buFont typeface="Arial"/>
              <a:buChar char="•"/>
            </a:pPr>
            <a:r>
              <a:rPr lang="de-DE" sz="1000" b="0" i="0" u="none" strike="noStrike" cap="none">
                <a:solidFill>
                  <a:schemeClr val="dk1"/>
                </a:solidFill>
              </a:rPr>
              <a:t>Ziel des Projektes ist die Gründung einer </a:t>
            </a:r>
            <a:r>
              <a:rPr lang="de-DE" sz="1000" b="0" i="1" u="none" strike="noStrike" cap="none">
                <a:solidFill>
                  <a:schemeClr val="dk1"/>
                </a:solidFill>
              </a:rPr>
              <a:t>Projektagentur Berufliche Bildung für Nachhaltige Entwicklung (PA-BBNE) des Partnernetzwerkes Berufliche Bildung am IZT. </a:t>
            </a:r>
            <a:r>
              <a:rPr lang="de-DE" sz="1000" b="0" i="0" u="none" strike="noStrike" cap="none">
                <a:solidFill>
                  <a:schemeClr val="dk1"/>
                </a:solidFill>
              </a:rPr>
              <a:t>Für eine Vielzahl von Ausbildungsberufen erstellt die Projektagentur Begleitmaterialien zur </a:t>
            </a:r>
            <a:r>
              <a:rPr lang="de-DE" sz="1000" b="0" i="1" u="none" strike="noStrike" cap="none">
                <a:solidFill>
                  <a:schemeClr val="dk1"/>
                </a:solidFill>
              </a:rPr>
              <a:t>Beruflichen Bildung für Nachhaltige Entwicklung </a:t>
            </a:r>
            <a:r>
              <a:rPr lang="de-DE" sz="1000" b="0" i="0" u="none" strike="noStrike" cap="none">
                <a:solidFill>
                  <a:schemeClr val="dk1"/>
                </a:solidFill>
              </a:rPr>
              <a:t>(BBNE). Dabei werden alle für die Berufsausbildung relevanten Dimensionen der Nachhaltigkeit berücksichtigt. Diese Impulspapiere und Weiterbildungsmaterialien sollen Anregungen für mehr Nachhaltigkeit in der beruflichen Bildung geben. </a:t>
            </a:r>
            <a:endParaRPr sz="1000"/>
          </a:p>
          <a:p>
            <a:pPr marL="171450" lvl="0" indent="-171450" algn="l" rtl="0">
              <a:lnSpc>
                <a:spcPct val="100000"/>
              </a:lnSpc>
              <a:spcBef>
                <a:spcPts val="600"/>
              </a:spcBef>
              <a:spcAft>
                <a:spcPts val="0"/>
              </a:spcAft>
              <a:buSzPts val="1400"/>
              <a:buFont typeface="Arial"/>
              <a:buChar char="•"/>
            </a:pPr>
            <a:r>
              <a:rPr lang="de-DE" sz="1000" b="0" i="0" u="none" strike="noStrike" cap="none">
                <a:solidFill>
                  <a:schemeClr val="dk1"/>
                </a:solidFill>
              </a:rPr>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000"/>
          </a:p>
          <a:p>
            <a:pPr marL="171450" lvl="0" indent="-171450" algn="l" rtl="0">
              <a:lnSpc>
                <a:spcPct val="100000"/>
              </a:lnSpc>
              <a:spcBef>
                <a:spcPts val="600"/>
              </a:spcBef>
              <a:spcAft>
                <a:spcPts val="0"/>
              </a:spcAft>
              <a:buSzPts val="1400"/>
              <a:buFont typeface="Arial"/>
              <a:buChar char="•"/>
            </a:pPr>
            <a:r>
              <a:rPr lang="de-DE" sz="1000" b="0" i="0" u="none" strike="noStrike" cap="none">
                <a:solidFill>
                  <a:schemeClr val="dk1"/>
                </a:solidFill>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000"/>
          </a:p>
          <a:p>
            <a:pPr marL="171450" lvl="0" indent="-171450" algn="l" rtl="0">
              <a:lnSpc>
                <a:spcPct val="100000"/>
              </a:lnSpc>
              <a:spcBef>
                <a:spcPts val="600"/>
              </a:spcBef>
              <a:spcAft>
                <a:spcPts val="0"/>
              </a:spcAft>
              <a:buSzPts val="1400"/>
              <a:buFont typeface="Arial"/>
              <a:buChar char="•"/>
            </a:pPr>
            <a:r>
              <a:rPr lang="de-DE" sz="1000" b="0" i="0" u="none" strike="noStrike" cap="none">
                <a:solidFill>
                  <a:schemeClr val="dk1"/>
                </a:solidFill>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sz="1000"/>
          </a:p>
          <a:p>
            <a:pPr marL="628650" lvl="1" indent="-171450" algn="l" rtl="0">
              <a:lnSpc>
                <a:spcPct val="100000"/>
              </a:lnSpc>
              <a:spcBef>
                <a:spcPts val="600"/>
              </a:spcBef>
              <a:spcAft>
                <a:spcPts val="0"/>
              </a:spcAft>
              <a:buSzPts val="1400"/>
              <a:buFont typeface="Arial"/>
              <a:buChar char="•"/>
            </a:pPr>
            <a:r>
              <a:rPr lang="de-DE" sz="1000" b="0" i="0" u="none" strike="noStrike" cap="none">
                <a:solidFill>
                  <a:schemeClr val="dk1"/>
                </a:solidFill>
              </a:rPr>
              <a:t>die tabellarische didaktische Einordnung (Didaktisches Impulspapier, IP), </a:t>
            </a:r>
            <a:endParaRPr sz="1000"/>
          </a:p>
          <a:p>
            <a:pPr marL="628650" lvl="1" indent="-171450" algn="l" rtl="0">
              <a:lnSpc>
                <a:spcPct val="100000"/>
              </a:lnSpc>
              <a:spcBef>
                <a:spcPts val="600"/>
              </a:spcBef>
              <a:spcAft>
                <a:spcPts val="0"/>
              </a:spcAft>
              <a:buSzPts val="1400"/>
              <a:buFont typeface="Arial"/>
              <a:buChar char="•"/>
            </a:pPr>
            <a:r>
              <a:rPr lang="de-DE" sz="1000" b="0" i="0" u="none" strike="noStrike" cap="none">
                <a:solidFill>
                  <a:schemeClr val="dk1"/>
                </a:solidFill>
              </a:rPr>
              <a:t>ein Dokument zur Weiterbildung für Lehrende und Unterrichtende zu den Nachhaltigkeitszielen mit dem Bezug auf die spezifische Berufsausbildung (Hintergrundmaterial, HGM) </a:t>
            </a:r>
            <a:endParaRPr sz="1000"/>
          </a:p>
          <a:p>
            <a:pPr marL="628650" lvl="1" indent="-171450" algn="l" rtl="0">
              <a:lnSpc>
                <a:spcPct val="100000"/>
              </a:lnSpc>
              <a:spcBef>
                <a:spcPts val="600"/>
              </a:spcBef>
              <a:spcAft>
                <a:spcPts val="0"/>
              </a:spcAft>
              <a:buSzPts val="1400"/>
              <a:buFont typeface="Arial"/>
              <a:buChar char="•"/>
            </a:pPr>
            <a:r>
              <a:rPr lang="de-DE" sz="1000" b="0" i="0" u="none" strike="noStrike" cap="none">
                <a:solidFill>
                  <a:schemeClr val="dk1"/>
                </a:solidFill>
              </a:rPr>
              <a:t>Ein Handout (FS) z. B. mit der Darstellung von Zielkonflikten oder weiteren Aufgabenstellungen. </a:t>
            </a:r>
            <a:endParaRPr sz="1000"/>
          </a:p>
          <a:p>
            <a:pPr marL="171450" lvl="0" indent="-171450" algn="l" rtl="0">
              <a:lnSpc>
                <a:spcPct val="100000"/>
              </a:lnSpc>
              <a:spcBef>
                <a:spcPts val="600"/>
              </a:spcBef>
              <a:spcAft>
                <a:spcPts val="0"/>
              </a:spcAft>
              <a:buSzPts val="1400"/>
              <a:buFont typeface="Arial"/>
              <a:buChar char="•"/>
            </a:pPr>
            <a:r>
              <a:rPr lang="de-DE" sz="1000" b="0" i="0" u="none" strike="noStrike" cap="none">
                <a:solidFill>
                  <a:schemeClr val="dk1"/>
                </a:solidFill>
              </a:rPr>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sz="1000"/>
          </a:p>
        </p:txBody>
      </p:sp>
      <p:sp>
        <p:nvSpPr>
          <p:cNvPr id="61" name="Google Shape;61;p38: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5def2eef17_0_0:notes"/>
          <p:cNvSpPr>
            <a:spLocks noGrp="1" noRot="1" noChangeAspect="1"/>
          </p:cNvSpPr>
          <p:nvPr>
            <p:ph type="sldImg" idx="2"/>
          </p:nvPr>
        </p:nvSpPr>
        <p:spPr>
          <a:xfrm>
            <a:off x="479425" y="28733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5def2eef17_0_0:notes"/>
          <p:cNvSpPr txBox="1">
            <a:spLocks noGrp="1"/>
          </p:cNvSpPr>
          <p:nvPr>
            <p:ph type="body" idx="1"/>
          </p:nvPr>
        </p:nvSpPr>
        <p:spPr>
          <a:xfrm>
            <a:off x="479425" y="3892474"/>
            <a:ext cx="6143700" cy="59880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marL="0" lvl="0" indent="0" algn="l" rtl="0">
              <a:lnSpc>
                <a:spcPct val="100000"/>
              </a:lnSpc>
              <a:spcBef>
                <a:spcPts val="0"/>
              </a:spcBef>
              <a:spcAft>
                <a:spcPts val="0"/>
              </a:spcAft>
              <a:buSzPts val="1400"/>
              <a:buNone/>
            </a:pPr>
            <a:r>
              <a:rPr lang="de-DE" sz="1000"/>
              <a:t>Das Cake-Prinzip bietet einen Ansatzpunkt für eine ganzheitliche Unternehmensführung im Sinne einer „Verschiebung weg vom aktuellen sektoralen Ansatz, bei dem soziale, wirtschaftliche und ökologische Entwicklung als separate Teile angesehen werden“ (Stockholm Resilience Centre o.J.). Die erste Ebene ist die Biosphäre mit den SDGs 6, 13, 14 und 15. Auf der Basis der Biosphäre werden alle weiteren SDGs eingeordnet. Die nächste Ebene nach der Biosphäre bildet die Gesellschaft mit den jeweiligen SDGs 1 bis 4, 7, 11 und 16. Die dritte Ebene bildet die Wirtschaft, denn diese ist abhängig von einer funktionierenden Gesellschaft. Diese Ebene umfasst die SDGs 8, 9, 10 sowie 12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a:t>
            </a:r>
            <a:endParaRPr sz="1000"/>
          </a:p>
          <a:p>
            <a:pPr marL="0" lvl="0" indent="0" algn="l" rtl="0">
              <a:lnSpc>
                <a:spcPct val="100000"/>
              </a:lnSpc>
              <a:spcBef>
                <a:spcPts val="0"/>
              </a:spcBef>
              <a:spcAft>
                <a:spcPts val="0"/>
              </a:spcAft>
              <a:buSzPts val="1400"/>
              <a:buNone/>
            </a:pPr>
            <a:r>
              <a:rPr lang="de-DE" sz="1000"/>
              <a:t>Auch wenn das SDG 4 hochwertige Bildung keine exponierte Rolle in diesem Modell hat, so kann insbesondere Bildung Ansatzpunkte für das Vermeiden von Krisen und dysfunktionale Gesellschaften (Korruption, Rechtsunsicherheit, Umweltzerstörung, Verletzung der Menschenrechte) bieten. Auch in demokratischen Gesellschaften mit einer Wirtschaftsstruktur, die schon in vielen Teilen im Sinne der Nachhaltigkeit reguliert ist, werden die Ziele der nachhaltigen Entwicklung noch bei weitem nicht erreicht, zu groß sind die Defizite der SDGs wie selbst die Bundesregierung in den jeweiligen Nachhaltigkeitsberichten der Ministerien bestätigt (Bundesregierung o.J.).</a:t>
            </a:r>
            <a:endParaRPr sz="1000"/>
          </a:p>
          <a:p>
            <a:pPr marL="0" lvl="0" indent="0" algn="l" rtl="0">
              <a:lnSpc>
                <a:spcPct val="100000"/>
              </a:lnSpc>
              <a:spcBef>
                <a:spcPts val="0"/>
              </a:spcBef>
              <a:spcAft>
                <a:spcPts val="0"/>
              </a:spcAft>
              <a:buSzPts val="1400"/>
              <a:buNone/>
            </a:pPr>
            <a:r>
              <a:rPr lang="de-DE" sz="1000">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de-DE" sz="1000" b="1">
                <a:latin typeface="Calibri"/>
                <a:ea typeface="Calibri"/>
                <a:cs typeface="Calibri"/>
                <a:sym typeface="Calibri"/>
              </a:rPr>
              <a:t>Aufgabe</a:t>
            </a:r>
            <a:endParaRPr/>
          </a:p>
          <a:p>
            <a:pPr marL="0" lvl="0" indent="0" algn="l" rtl="0">
              <a:lnSpc>
                <a:spcPct val="100000"/>
              </a:lnSpc>
              <a:spcBef>
                <a:spcPts val="0"/>
              </a:spcBef>
              <a:spcAft>
                <a:spcPts val="0"/>
              </a:spcAft>
              <a:buSzPts val="1400"/>
              <a:buNone/>
            </a:pPr>
            <a:r>
              <a:rPr lang="de-DE" sz="100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a:p>
          <a:p>
            <a:pPr marL="171450" marR="0" lvl="0" indent="-171450" algn="l" rtl="0">
              <a:lnSpc>
                <a:spcPct val="100000"/>
              </a:lnSpc>
              <a:spcBef>
                <a:spcPts val="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Welche Rolle spielen die SDG für Ihr Unternehmen</a:t>
            </a:r>
            <a:endParaRPr sz="10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000"/>
              <a:buFont typeface="Arial"/>
              <a:buChar char="•"/>
            </a:pPr>
            <a:r>
              <a:rPr lang="de-DE" sz="1000" b="0" i="0" u="none" strike="noStrike" cap="none">
                <a:solidFill>
                  <a:schemeClr val="dk1"/>
                </a:solidFill>
                <a:latin typeface="Calibri"/>
                <a:ea typeface="Calibri"/>
                <a:cs typeface="Calibri"/>
                <a:sym typeface="Calibri"/>
              </a:rPr>
              <a:t>Wie stellen Sie Ihr Unternehmen für die Zukunft auf?</a:t>
            </a:r>
            <a:endParaRPr sz="10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de-DE" sz="1000" b="1">
                <a:latin typeface="Calibri"/>
                <a:ea typeface="Calibri"/>
                <a:cs typeface="Calibri"/>
                <a:sym typeface="Calibri"/>
              </a:rPr>
              <a:t>Quellen und Abbildung</a:t>
            </a:r>
            <a:endParaRPr/>
          </a:p>
          <a:p>
            <a:pPr marL="171450" marR="0" lvl="0" indent="-171450" algn="l" rtl="0">
              <a:lnSpc>
                <a:spcPct val="100000"/>
              </a:lnSpc>
              <a:spcBef>
                <a:spcPts val="0"/>
              </a:spcBef>
              <a:spcAft>
                <a:spcPts val="0"/>
              </a:spcAft>
              <a:buClr>
                <a:schemeClr val="dk1"/>
              </a:buClr>
              <a:buSzPts val="1200"/>
              <a:buFont typeface="Arial"/>
              <a:buChar char="•"/>
            </a:pPr>
            <a:r>
              <a:rPr lang="de-DE" sz="1000" b="0">
                <a:latin typeface="Calibri"/>
                <a:ea typeface="Calibri"/>
                <a:cs typeface="Calibri"/>
                <a:sym typeface="Calibri"/>
              </a:rPr>
              <a:t>Cake: Stockholm Resilience Centre (o.J.): </a:t>
            </a:r>
            <a:r>
              <a:rPr lang="de-DE" sz="1000" b="0" i="0" u="none" strike="noStrike" cap="non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1000">
                <a:latin typeface="Calibri"/>
                <a:ea typeface="Calibri"/>
                <a:cs typeface="Calibri"/>
                <a:sym typeface="Calibri"/>
              </a:rPr>
              <a:t>(Lizenz: </a:t>
            </a:r>
            <a:r>
              <a:rPr lang="de-DE" sz="1000" b="0" i="0" u="none" strike="noStrike" cap="none">
                <a:solidFill>
                  <a:schemeClr val="dk1"/>
                </a:solidFill>
                <a:latin typeface="Calibri"/>
                <a:ea typeface="Calibri"/>
                <a:cs typeface="Calibri"/>
                <a:sym typeface="Calibri"/>
              </a:rPr>
              <a:t>CC BY-ND 3.0)</a:t>
            </a:r>
            <a:endParaRPr/>
          </a:p>
          <a:p>
            <a:pPr marL="171450" marR="0" lvl="0" indent="-171450" algn="l" rtl="0">
              <a:lnSpc>
                <a:spcPct val="100000"/>
              </a:lnSpc>
              <a:spcBef>
                <a:spcPts val="0"/>
              </a:spcBef>
              <a:spcAft>
                <a:spcPts val="0"/>
              </a:spcAft>
              <a:buClr>
                <a:schemeClr val="dk1"/>
              </a:buClr>
              <a:buSzPts val="1200"/>
              <a:buFont typeface="Arial"/>
              <a:buChar char="•"/>
            </a:pPr>
            <a:r>
              <a:rPr lang="de-DE" sz="1000" b="0" i="0" u="none" strike="noStrike" cap="non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sz="10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1000" b="0" i="0" u="none" strike="noStrike" cap="non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b="1">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b="1">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p:txBody>
      </p:sp>
      <p:sp>
        <p:nvSpPr>
          <p:cNvPr id="191" name="Google Shape;191;g25def2eef17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l" rtl="0">
              <a:lnSpc>
                <a:spcPct val="100000"/>
              </a:lnSpc>
              <a:spcBef>
                <a:spcPts val="0"/>
              </a:spcBef>
              <a:spcAft>
                <a:spcPts val="0"/>
              </a:spcAft>
              <a:buSzPts val="1400"/>
              <a:buNone/>
            </a:pPr>
            <a:fld id="{00000000-1234-1234-1234-123412341234}" type="slidenum">
              <a:rPr lang="de-DE"/>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915bba6a60_0_10:notes"/>
          <p:cNvSpPr>
            <a:spLocks noGrp="1" noRot="1" noChangeAspect="1"/>
          </p:cNvSpPr>
          <p:nvPr>
            <p:ph type="sldImg" idx="2"/>
          </p:nvPr>
        </p:nvSpPr>
        <p:spPr>
          <a:xfrm>
            <a:off x="479425" y="360363"/>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g1915bba6a60_0_10:notes"/>
          <p:cNvSpPr txBox="1">
            <a:spLocks noGrp="1"/>
          </p:cNvSpPr>
          <p:nvPr>
            <p:ph type="body" idx="1"/>
          </p:nvPr>
        </p:nvSpPr>
        <p:spPr>
          <a:xfrm>
            <a:off x="479401" y="3815987"/>
            <a:ext cx="6145212" cy="6182592"/>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00" b="1">
                <a:solidFill>
                  <a:srgbClr val="000000"/>
                </a:solidFill>
              </a:rPr>
              <a:t>Beschreibung:</a:t>
            </a:r>
            <a:endParaRPr sz="1000">
              <a:solidFill>
                <a:srgbClr val="38761D"/>
              </a:solidFill>
            </a:endParaRPr>
          </a:p>
          <a:p>
            <a:pPr marL="0" lvl="0" indent="0" algn="l" rtl="0">
              <a:lnSpc>
                <a:spcPct val="100000"/>
              </a:lnSpc>
              <a:spcBef>
                <a:spcPts val="0"/>
              </a:spcBef>
              <a:spcAft>
                <a:spcPts val="0"/>
              </a:spcAft>
              <a:buSzPts val="1400"/>
              <a:buNone/>
            </a:pPr>
            <a:r>
              <a:rPr lang="de-DE" sz="1000">
                <a:solidFill>
                  <a:srgbClr val="000000"/>
                </a:solidFill>
              </a:rPr>
              <a:t>Nach Angaben des UBA (2022a) erreichen aktuell nur 9 Prozent aller </a:t>
            </a:r>
            <a:r>
              <a:rPr lang="de-DE" sz="1000" b="1">
                <a:solidFill>
                  <a:srgbClr val="000000"/>
                </a:solidFill>
              </a:rPr>
              <a:t>Oberflächengewässer</a:t>
            </a:r>
            <a:r>
              <a:rPr lang="de-DE" sz="1000">
                <a:solidFill>
                  <a:srgbClr val="000000"/>
                </a:solidFill>
              </a:rPr>
              <a:t> einen sehr guten oder guten </a:t>
            </a:r>
            <a:r>
              <a:rPr lang="de-DE" sz="1000" b="1">
                <a:solidFill>
                  <a:srgbClr val="000000"/>
                </a:solidFill>
              </a:rPr>
              <a:t>ökologischen</a:t>
            </a:r>
            <a:r>
              <a:rPr lang="de-DE" sz="1000">
                <a:solidFill>
                  <a:srgbClr val="000000"/>
                </a:solidFill>
              </a:rPr>
              <a:t> Zustand. Einen guten ökologischen Zustand weisen beispielsweise der Bodensee, Teile der Donau und der Isar, einige bayerische Seen sowie die Eider in Norddeutschland auf. (UBA 2022a: 54).</a:t>
            </a:r>
            <a:endParaRPr sz="1000"/>
          </a:p>
          <a:p>
            <a:pPr marL="0" lvl="0" indent="0" algn="l" rtl="0">
              <a:lnSpc>
                <a:spcPct val="100000"/>
              </a:lnSpc>
              <a:spcBef>
                <a:spcPts val="0"/>
              </a:spcBef>
              <a:spcAft>
                <a:spcPts val="0"/>
              </a:spcAft>
              <a:buSzPts val="1400"/>
              <a:buNone/>
            </a:pPr>
            <a:r>
              <a:rPr lang="de-DE" sz="1000">
                <a:solidFill>
                  <a:srgbClr val="000000"/>
                </a:solidFill>
              </a:rPr>
              <a:t>Einen guten </a:t>
            </a:r>
            <a:r>
              <a:rPr lang="de-DE" sz="1000" b="1">
                <a:solidFill>
                  <a:srgbClr val="000000"/>
                </a:solidFill>
              </a:rPr>
              <a:t>chemischen</a:t>
            </a:r>
            <a:r>
              <a:rPr lang="de-DE" sz="1000">
                <a:solidFill>
                  <a:srgbClr val="000000"/>
                </a:solidFill>
              </a:rPr>
              <a:t> Zustand erreicht hingegen keines der Oberflächengewässer in Deutschland. Die Gründe dafür sind hohe Nährstoffbelastungen, vor allem durch Phosphat und Stickstoff, beides Stoffe, die durch die Landwirtschaft und den Gartenbau eingetragen werden.  </a:t>
            </a:r>
            <a:endParaRPr sz="1000"/>
          </a:p>
          <a:p>
            <a:pPr marL="0" lvl="0" indent="0" algn="l" rtl="0">
              <a:lnSpc>
                <a:spcPct val="100000"/>
              </a:lnSpc>
              <a:spcBef>
                <a:spcPts val="0"/>
              </a:spcBef>
              <a:spcAft>
                <a:spcPts val="0"/>
              </a:spcAft>
              <a:buSzPts val="1400"/>
              <a:buNone/>
            </a:pPr>
            <a:r>
              <a:rPr lang="de-DE" sz="1000"/>
              <a:t>Um die in der WRRL festgelegten Umweltziele zu erreichen, muss die Nährstoffeffizienz auf landwirtschaftlichen Betrieben verbessert und eine Verminderung des Stickstoffeintrages ins Grundwasser sowie des Phosphoreintrages in Oberflächengewässer erreicht werden. Laut Deutscher Nachhaltigkeitsstrategie der Bundesregierung (Bundesregierung 2021) muss der Stickstoffüberschuss bis 2030 weiterhin sinken. Es wurde ein Zielwert von 70 kg/ha*a für das Saldo der landwirtschaftlichen Stickstoffbilanz (im Mittel der Jahre 2028 bis 2032) festgelegt (s. Abb.). Um dieses Ziel zu erreichen, geht es nicht nur darum, Tierbestandsgrößen zu verringern und eine gleichmäßigere Verteilung der Tiere auf der gesamten landwirtschaftliche Fläche zu erreichen. Im Kontext der Pflanzentechnologie, insbesondere beim Freilandanbau, besteht die Chance einer effizienten Stickstoffnutzung darin, das Nährstoffmanagement des Betriebes zu verbessern, Bewirtschaftungsmaßnahmen auf den Standort abzustimmen, geeignete Nutzpflanzensorten auszuwählen und Fruchtfolgesysteme zu nutzen und von den Vorteilen des Zwischenfruchtanbaus zu profitieren. Zwischenfrüchte sind nicht nur im Hinblick auf die Erfüllung der greening-Auflagen im Rahmen der Gemeinsamen Agrarpolitik zu beachten sondern bieten wertvolle Chancen für einen nachhaltigen Pflanzenbau (LLH). Im Kontext der Pflanzentechnologie ist der Einsatz von Zwischenfrüchten insbesondere im Freiland zu erwägen. Weiterhin ist der Einsatz von Zwischenfrüchten und deren Mischungen derzeit verstärkt Forschungsgegenstand in Anbauversuchen (ebd.).</a:t>
            </a:r>
            <a:endParaRPr sz="1000">
              <a:solidFill>
                <a:srgbClr val="000000"/>
              </a:solidFill>
            </a:endParaRPr>
          </a:p>
          <a:p>
            <a:pPr marL="0" lvl="0" indent="0" algn="l" rtl="0">
              <a:lnSpc>
                <a:spcPct val="100000"/>
              </a:lnSpc>
              <a:spcBef>
                <a:spcPts val="0"/>
              </a:spcBef>
              <a:spcAft>
                <a:spcPts val="0"/>
              </a:spcAft>
              <a:buSzPts val="1400"/>
              <a:buNone/>
            </a:pPr>
            <a:endParaRPr sz="1000" b="1">
              <a:solidFill>
                <a:schemeClr val="dk1"/>
              </a:solidFill>
            </a:endParaRPr>
          </a:p>
          <a:p>
            <a:pPr marL="0" lvl="0" indent="0" algn="l" rtl="0">
              <a:lnSpc>
                <a:spcPct val="100000"/>
              </a:lnSpc>
              <a:spcBef>
                <a:spcPts val="0"/>
              </a:spcBef>
              <a:spcAft>
                <a:spcPts val="0"/>
              </a:spcAft>
              <a:buSzPts val="1400"/>
              <a:buNone/>
            </a:pPr>
            <a:r>
              <a:rPr lang="de-DE" sz="1000" b="1">
                <a:solidFill>
                  <a:schemeClr val="dk1"/>
                </a:solidFill>
              </a:rPr>
              <a:t>Aufgabe:</a:t>
            </a:r>
            <a:endParaRPr sz="1000">
              <a:solidFill>
                <a:schemeClr val="dk1"/>
              </a:solidFill>
              <a:latin typeface="Arial"/>
              <a:ea typeface="Arial"/>
              <a:cs typeface="Arial"/>
              <a:sym typeface="Arial"/>
            </a:endParaRPr>
          </a:p>
          <a:p>
            <a:pPr marL="285750" lvl="0" indent="-285750" algn="l" rtl="0">
              <a:lnSpc>
                <a:spcPct val="100000"/>
              </a:lnSpc>
              <a:spcBef>
                <a:spcPts val="0"/>
              </a:spcBef>
              <a:spcAft>
                <a:spcPts val="0"/>
              </a:spcAft>
              <a:buSzPts val="1100"/>
              <a:buFont typeface="Arial"/>
              <a:buChar char="•"/>
            </a:pPr>
            <a:r>
              <a:rPr lang="de-DE" sz="1000">
                <a:solidFill>
                  <a:schemeClr val="dk1"/>
                </a:solidFill>
                <a:latin typeface="Arial"/>
                <a:ea typeface="Arial"/>
                <a:cs typeface="Arial"/>
                <a:sym typeface="Arial"/>
              </a:rPr>
              <a:t>Tragen Sie </a:t>
            </a:r>
            <a:r>
              <a:rPr lang="de-DE" sz="1000"/>
              <a:t>Maßnahmen zur Verringerung der Nährstoffeinträge in das Grundwasser und in Oberflächengewässer zusammen</a:t>
            </a:r>
            <a:endParaRPr/>
          </a:p>
          <a:p>
            <a:pPr marL="285750" lvl="0" indent="-285750" algn="l" rtl="0">
              <a:lnSpc>
                <a:spcPct val="100000"/>
              </a:lnSpc>
              <a:spcBef>
                <a:spcPts val="0"/>
              </a:spcBef>
              <a:spcAft>
                <a:spcPts val="0"/>
              </a:spcAft>
              <a:buSzPts val="1100"/>
              <a:buFont typeface="Arial"/>
              <a:buChar char="•"/>
            </a:pPr>
            <a:r>
              <a:rPr lang="de-DE" sz="1000"/>
              <a:t>Welche ökologischen und pflanzenbaulichen Vorteile bietet der Zwischenfruchtanbau?</a:t>
            </a:r>
            <a:endParaRPr/>
          </a:p>
          <a:p>
            <a:pPr marL="285750" lvl="0" indent="-285750" algn="l" rtl="0">
              <a:lnSpc>
                <a:spcPct val="100000"/>
              </a:lnSpc>
              <a:spcBef>
                <a:spcPts val="0"/>
              </a:spcBef>
              <a:spcAft>
                <a:spcPts val="0"/>
              </a:spcAft>
              <a:buSzPts val="1100"/>
              <a:buFont typeface="Arial"/>
              <a:buChar char="•"/>
            </a:pPr>
            <a:r>
              <a:rPr lang="de-DE" sz="1000"/>
              <a:t>Welche Pflanzen eignen sich für den Zwischenfruchtanbau?</a:t>
            </a:r>
            <a:endParaRPr sz="1000">
              <a:solidFill>
                <a:srgbClr val="000000"/>
              </a:solidFill>
            </a:endParaRPr>
          </a:p>
          <a:p>
            <a:pPr marL="0" lvl="0" indent="0" algn="l" rtl="0">
              <a:lnSpc>
                <a:spcPct val="100000"/>
              </a:lnSpc>
              <a:spcBef>
                <a:spcPts val="0"/>
              </a:spcBef>
              <a:spcAft>
                <a:spcPts val="0"/>
              </a:spcAft>
              <a:buSzPts val="1400"/>
              <a:buNone/>
            </a:pPr>
            <a:r>
              <a:rPr lang="de-DE" sz="1000" b="1">
                <a:solidFill>
                  <a:srgbClr val="000000"/>
                </a:solidFill>
              </a:rPr>
              <a:t>Quelle(n):</a:t>
            </a:r>
            <a:endParaRPr sz="1000">
              <a:solidFill>
                <a:srgbClr val="000000"/>
              </a:solidFill>
            </a:endParaRPr>
          </a:p>
          <a:p>
            <a:pPr marL="285750" lvl="0" indent="-285750" algn="l" rtl="0">
              <a:lnSpc>
                <a:spcPct val="100000"/>
              </a:lnSpc>
              <a:spcBef>
                <a:spcPts val="0"/>
              </a:spcBef>
              <a:spcAft>
                <a:spcPts val="0"/>
              </a:spcAft>
              <a:buSzPts val="1400"/>
              <a:buFont typeface="Arial"/>
              <a:buChar char="•"/>
            </a:pPr>
            <a:r>
              <a:rPr lang="de-DE" sz="1000"/>
              <a:t>Bundesregierung (2021): Deutsche Nachhaltigkeitsstrategie. Online:</a:t>
            </a:r>
            <a:r>
              <a:rPr lang="de-DE" sz="1000" u="sng">
                <a:solidFill>
                  <a:schemeClr val="hlink"/>
                </a:solidFill>
                <a:hlinkClick r:id="rId3"/>
              </a:rPr>
              <a:t> www.deutsche-nachhaltigkeitsstrategie.de</a:t>
            </a:r>
            <a:endParaRPr sz="1000">
              <a:solidFill>
                <a:srgbClr val="000000"/>
              </a:solidFill>
            </a:endParaRPr>
          </a:p>
          <a:p>
            <a:pPr marL="285750" lvl="0" indent="-285750" algn="l" rtl="0">
              <a:lnSpc>
                <a:spcPct val="100000"/>
              </a:lnSpc>
              <a:spcBef>
                <a:spcPts val="0"/>
              </a:spcBef>
              <a:spcAft>
                <a:spcPts val="0"/>
              </a:spcAft>
              <a:buSzPts val="1400"/>
              <a:buFont typeface="Arial"/>
              <a:buChar char="•"/>
            </a:pPr>
            <a:r>
              <a:rPr lang="de-DE" sz="1000">
                <a:solidFill>
                  <a:srgbClr val="000000"/>
                </a:solidFill>
              </a:rPr>
              <a:t>LLH </a:t>
            </a:r>
            <a:r>
              <a:rPr lang="de-DE" sz="1000"/>
              <a:t>Landesbetrieb Landwirtschaft Hessen </a:t>
            </a:r>
            <a:r>
              <a:rPr lang="de-DE" sz="1000">
                <a:solidFill>
                  <a:srgbClr val="000000"/>
                </a:solidFill>
              </a:rPr>
              <a:t>(2020): </a:t>
            </a:r>
            <a:r>
              <a:rPr lang="de-DE" sz="1000"/>
              <a:t>Zwischenfrucht-Leitfaden. Online: file:///Users/keya/Downloads/B_Zwischenfruechte_BF_20200625.pdf</a:t>
            </a:r>
            <a:endParaRPr sz="1000">
              <a:solidFill>
                <a:srgbClr val="000000"/>
              </a:solidFill>
            </a:endParaRPr>
          </a:p>
          <a:p>
            <a:pPr marL="285750" lvl="0" indent="-285750" algn="l" rtl="0">
              <a:lnSpc>
                <a:spcPct val="100000"/>
              </a:lnSpc>
              <a:spcBef>
                <a:spcPts val="0"/>
              </a:spcBef>
              <a:spcAft>
                <a:spcPts val="0"/>
              </a:spcAft>
              <a:buSzPts val="1400"/>
              <a:buFont typeface="Arial"/>
              <a:buChar char="•"/>
            </a:pPr>
            <a:r>
              <a:rPr lang="de-DE" sz="1000">
                <a:solidFill>
                  <a:srgbClr val="000000"/>
                </a:solidFill>
              </a:rPr>
              <a:t>UBA Umweltbundesamt (2022a): Die Wasserrahmenrichtlinie. Gewässer in Deutschland 2021 Fortschritte und Herausforderungen. Online</a:t>
            </a:r>
            <a:r>
              <a:rPr lang="de-DE" sz="1000" u="sng">
                <a:solidFill>
                  <a:srgbClr val="1155CC"/>
                </a:solidFill>
                <a:hlinkClick r:id="rId4">
                  <a:extLst>
                    <a:ext uri="{A12FA001-AC4F-418D-AE19-62706E023703}">
                      <ahyp:hlinkClr xmlns:ahyp="http://schemas.microsoft.com/office/drawing/2018/hyperlinkcolor" xmlns="" val="tx"/>
                    </a:ext>
                  </a:extLst>
                </a:hlinkClick>
              </a:rPr>
              <a:t>https://www.umweltbundesamt.de/sites/default/files/medien/1410/publikationen/221010_uba_fb_wasserrichtlinie_bf.pdf</a:t>
            </a:r>
            <a:endParaRPr sz="1000" u="sng">
              <a:solidFill>
                <a:srgbClr val="1155CC"/>
              </a:solidFill>
            </a:endParaRPr>
          </a:p>
          <a:p>
            <a:pPr marL="0" lvl="0" indent="0" algn="l" rtl="0">
              <a:lnSpc>
                <a:spcPct val="100000"/>
              </a:lnSpc>
              <a:spcBef>
                <a:spcPts val="0"/>
              </a:spcBef>
              <a:spcAft>
                <a:spcPts val="0"/>
              </a:spcAft>
              <a:buSzPts val="1400"/>
              <a:buNone/>
            </a:pPr>
            <a:r>
              <a:rPr lang="de-DE" sz="1000" b="1">
                <a:solidFill>
                  <a:srgbClr val="000000"/>
                </a:solidFill>
              </a:rPr>
              <a:t>Bildquelle(n):</a:t>
            </a:r>
            <a:endParaRPr/>
          </a:p>
          <a:p>
            <a:pPr marL="285750" lvl="0" indent="-285750" algn="l" rtl="0">
              <a:lnSpc>
                <a:spcPct val="100000"/>
              </a:lnSpc>
              <a:spcBef>
                <a:spcPts val="0"/>
              </a:spcBef>
              <a:spcAft>
                <a:spcPts val="0"/>
              </a:spcAft>
              <a:buSzPts val="1400"/>
              <a:buFont typeface="Arial"/>
              <a:buChar char="•"/>
            </a:pPr>
            <a:r>
              <a:rPr lang="de-DE" sz="1000">
                <a:solidFill>
                  <a:srgbClr val="000000"/>
                </a:solidFill>
              </a:rPr>
              <a:t>UBA (2022): https://www.umweltbundesamt.de/daten/land-forstwirtschaft/stickstoffeintrag-aus-der-landwirtschaft#stickstoffuberschuss-der-landwirtschaft</a:t>
            </a:r>
            <a:endParaRPr sz="1000" b="0" i="0" u="none" strike="noStrike">
              <a:solidFill>
                <a:srgbClr val="000000"/>
              </a:solidFill>
              <a:latin typeface="Arial"/>
              <a:ea typeface="Arial"/>
              <a:cs typeface="Arial"/>
              <a:sym typeface="Arial"/>
            </a:endParaRPr>
          </a:p>
        </p:txBody>
      </p:sp>
      <p:sp>
        <p:nvSpPr>
          <p:cNvPr id="71" name="Google Shape;71;g1915bba6a60_0_1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a:spLocks noGrp="1" noRot="1" noChangeAspect="1"/>
          </p:cNvSpPr>
          <p:nvPr>
            <p:ph type="sldImg" idx="2"/>
          </p:nvPr>
        </p:nvSpPr>
        <p:spPr>
          <a:xfrm>
            <a:off x="479425" y="360363"/>
            <a:ext cx="6145200" cy="345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2:notes"/>
          <p:cNvSpPr txBox="1">
            <a:spLocks noGrp="1"/>
          </p:cNvSpPr>
          <p:nvPr>
            <p:ph type="body" idx="1"/>
          </p:nvPr>
        </p:nvSpPr>
        <p:spPr>
          <a:xfrm>
            <a:off x="479425" y="3815987"/>
            <a:ext cx="6145200" cy="61314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00" b="1">
                <a:solidFill>
                  <a:srgbClr val="000000"/>
                </a:solidFill>
              </a:rPr>
              <a:t>Beschreibung:</a:t>
            </a:r>
            <a:endParaRPr sz="1000" b="1"/>
          </a:p>
          <a:p>
            <a:pPr marL="0" lvl="0" indent="0" algn="l" rtl="0">
              <a:lnSpc>
                <a:spcPct val="100000"/>
              </a:lnSpc>
              <a:spcBef>
                <a:spcPts val="0"/>
              </a:spcBef>
              <a:spcAft>
                <a:spcPts val="0"/>
              </a:spcAft>
              <a:buSzPts val="1400"/>
              <a:buNone/>
            </a:pPr>
            <a:r>
              <a:rPr lang="de-DE" sz="1000">
                <a:solidFill>
                  <a:srgbClr val="000000"/>
                </a:solidFill>
              </a:rPr>
              <a:t>Das Spektrum der nachhaltigen Beschaffung für den professionellen Anbau unter Glas reicht von nachhaltigen Produkten für Anzucht und Vermehrung über die Verwendung torfreduzierter Substrate bis hin zu alternativen Energiekonzepten zur Beheizung und Beleuchtung der Gewächshäuser (s. a. SDG 7). Sowohl im konventionellen als auch im ökologischen Gartenbau werden überwiegend Pflanztöpfe, Anzuchtplatten oder Pflanzpaletten aus Kunststoff eingesetzt. Nur ein geringer Teil davon wird recycelt (BLE 2022). Mittlerweile gibt es -vorwiegend für den Hobbygartenbereich- umweltfreundlichere Alternativen, die in Versuchsanstalten oder von den Betrieben selbst auf ihre Eignung im Erwerbsgartenbau untersucht werden (ebd.). Folgende Alternativen sind derzeit auf dem Markt erhältlich und/ oder werden erprobt:   </a:t>
            </a:r>
            <a:endParaRPr sz="1000">
              <a:solidFill>
                <a:srgbClr val="000000"/>
              </a:solidFill>
            </a:endParaRPr>
          </a:p>
          <a:p>
            <a:pPr marL="457200" lvl="0" indent="-292100" algn="l" rtl="0">
              <a:lnSpc>
                <a:spcPct val="100000"/>
              </a:lnSpc>
              <a:spcBef>
                <a:spcPts val="0"/>
              </a:spcBef>
              <a:spcAft>
                <a:spcPts val="0"/>
              </a:spcAft>
              <a:buClr>
                <a:srgbClr val="000000"/>
              </a:buClr>
              <a:buSzPts val="1000"/>
              <a:buChar char="●"/>
            </a:pPr>
            <a:r>
              <a:rPr lang="de-DE" sz="1000">
                <a:solidFill>
                  <a:srgbClr val="000000"/>
                </a:solidFill>
              </a:rPr>
              <a:t>Pflanzentöpfe aus recyceltem Kunststoff mit dem </a:t>
            </a:r>
            <a:r>
              <a:rPr lang="de-DE" sz="1000"/>
              <a:t>Potenzial, den Wertstoffkreislauf zu schließen: </a:t>
            </a:r>
            <a:r>
              <a:rPr lang="de-DE" sz="1000">
                <a:highlight>
                  <a:srgbClr val="FFFFFF"/>
                </a:highlight>
              </a:rPr>
              <a:t>Der Ausgangsstoff der Töpfe stammt  aus der haushaltsnahen Wertstoffsammlung. Nach Gebrauch können diese Töpfe dem Recycling zugeführt werden (BLE 2022)</a:t>
            </a:r>
            <a:endParaRPr sz="1000"/>
          </a:p>
          <a:p>
            <a:pPr marL="457200" lvl="0" indent="-292100" algn="l" rtl="0">
              <a:lnSpc>
                <a:spcPct val="100000"/>
              </a:lnSpc>
              <a:spcBef>
                <a:spcPts val="0"/>
              </a:spcBef>
              <a:spcAft>
                <a:spcPts val="0"/>
              </a:spcAft>
              <a:buClr>
                <a:schemeClr val="dk1"/>
              </a:buClr>
              <a:buSzPts val="1000"/>
              <a:buChar char="●"/>
            </a:pPr>
            <a:r>
              <a:rPr lang="de-DE" sz="1000"/>
              <a:t>Töpfe aus biobasiertem Kunststoff, die ganz oder teilweise aus natürlichen Ausgangsstoffen hergestellt werden, wie z. B. Mais, Zuckerrohr, Holz, Cellulose. Diese Töpfe sind biologisch abbaubar oder industriell kompostierbar, aber nicht per se nachhaltig (UBA o. J.)</a:t>
            </a:r>
            <a:endParaRPr sz="1000"/>
          </a:p>
          <a:p>
            <a:pPr marL="457200" lvl="0" indent="-292100" algn="l" rtl="0">
              <a:lnSpc>
                <a:spcPct val="100000"/>
              </a:lnSpc>
              <a:spcBef>
                <a:spcPts val="0"/>
              </a:spcBef>
              <a:spcAft>
                <a:spcPts val="0"/>
              </a:spcAft>
              <a:buClr>
                <a:srgbClr val="000000"/>
              </a:buClr>
              <a:buSzPts val="1000"/>
              <a:buChar char="●"/>
            </a:pPr>
            <a:r>
              <a:rPr lang="de-DE" sz="1000">
                <a:solidFill>
                  <a:srgbClr val="000000"/>
                </a:solidFill>
              </a:rPr>
              <a:t>Mitpflanzbare Töpfe aus schnell verrottbarem Material. Die Verwendung von verrottbaren Töpfen unterstützt ein  gutes Anwachsen der Pflanzen. Gleichzeitig spart diese Methode den Zeitaufwand für die Entfernung und Entsorgung herkömmlicher Produkte und daher Kosten (FNR o. J.)</a:t>
            </a:r>
            <a:endParaRPr sz="1000">
              <a:solidFill>
                <a:srgbClr val="000000"/>
              </a:solidFill>
            </a:endParaRPr>
          </a:p>
          <a:p>
            <a:pPr marL="0" lvl="0" indent="0" algn="l" rtl="0">
              <a:lnSpc>
                <a:spcPct val="100000"/>
              </a:lnSpc>
              <a:spcBef>
                <a:spcPts val="0"/>
              </a:spcBef>
              <a:spcAft>
                <a:spcPts val="0"/>
              </a:spcAft>
              <a:buSzPts val="1400"/>
              <a:buNone/>
            </a:pPr>
            <a:r>
              <a:rPr lang="de-DE" sz="1000" b="1">
                <a:solidFill>
                  <a:srgbClr val="000000"/>
                </a:solidFill>
              </a:rPr>
              <a:t>Aufgabe:</a:t>
            </a:r>
            <a:endParaRPr/>
          </a:p>
          <a:p>
            <a:pPr marL="0" lvl="0" indent="0" algn="l" rtl="0">
              <a:lnSpc>
                <a:spcPct val="100000"/>
              </a:lnSpc>
              <a:spcBef>
                <a:spcPts val="0"/>
              </a:spcBef>
              <a:spcAft>
                <a:spcPts val="0"/>
              </a:spcAft>
              <a:buSzPts val="1400"/>
              <a:buNone/>
            </a:pPr>
            <a:r>
              <a:rPr lang="de-DE" sz="1000">
                <a:solidFill>
                  <a:schemeClr val="dk1"/>
                </a:solidFill>
              </a:rPr>
              <a:t>Vergleichen Sie die Kosten von Produkten zur </a:t>
            </a:r>
            <a:r>
              <a:rPr lang="de-DE" sz="1000"/>
              <a:t>Anzucht bzw. Anpflanzung aus unterschiedlichen Materialien</a:t>
            </a:r>
            <a:endParaRPr sz="1000">
              <a:solidFill>
                <a:srgbClr val="000000"/>
              </a:solidFill>
            </a:endParaRPr>
          </a:p>
          <a:p>
            <a:pPr marL="171450" lvl="0" indent="-171450" algn="l" rtl="0">
              <a:lnSpc>
                <a:spcPct val="100000"/>
              </a:lnSpc>
              <a:spcBef>
                <a:spcPts val="0"/>
              </a:spcBef>
              <a:spcAft>
                <a:spcPts val="0"/>
              </a:spcAft>
              <a:buSzPts val="1400"/>
              <a:buFont typeface="Arial"/>
              <a:buChar char="•"/>
            </a:pPr>
            <a:r>
              <a:rPr lang="de-DE" sz="1000">
                <a:solidFill>
                  <a:srgbClr val="000000"/>
                </a:solidFill>
              </a:rPr>
              <a:t>Biologisch abbaubare Pflanztöpfe aus biobasiertem Kunststoff: </a:t>
            </a:r>
            <a:br>
              <a:rPr lang="de-DE" sz="1000">
                <a:solidFill>
                  <a:srgbClr val="000000"/>
                </a:solidFill>
              </a:rPr>
            </a:br>
            <a:r>
              <a:rPr lang="de-DE" sz="1000"/>
              <a:t>Plenta - Der Pflanztopf, hergestellt aus nachwachsenden Rohstoffen wie Cellulose, natürliche Wachse, Lignin und Hanffasern, Töpfe mit 12 cm Durchmesser, Set 24 Stück: 11,90€, Einzelpreis 0,50€ , www.meinwoody.de</a:t>
            </a:r>
            <a:endParaRPr sz="1000"/>
          </a:p>
          <a:p>
            <a:pPr marL="171450" lvl="0" indent="-171450" algn="l" rtl="0">
              <a:lnSpc>
                <a:spcPct val="100000"/>
              </a:lnSpc>
              <a:spcBef>
                <a:spcPts val="0"/>
              </a:spcBef>
              <a:spcAft>
                <a:spcPts val="0"/>
              </a:spcAft>
              <a:buSzPts val="1400"/>
              <a:buFont typeface="Arial"/>
              <a:buChar char="•"/>
            </a:pPr>
            <a:r>
              <a:rPr lang="de-DE" sz="1000"/>
              <a:t>Töpfe aus verrottbarem Material: </a:t>
            </a:r>
            <a:br>
              <a:rPr lang="de-DE" sz="1000"/>
            </a:br>
            <a:r>
              <a:rPr lang="de-DE" sz="1000"/>
              <a:t>Romberg Anzuchttöpfe, hergestellt aus Zellulose, Töpfe mit 11 cm Durchmesser, Set 10 Stück: 5,49€, Einzelpreis: 0,55€, https://www.romberg.de/Anzuchttoepfe-Substrate/ </a:t>
            </a:r>
            <a:endParaRPr sz="1000"/>
          </a:p>
          <a:p>
            <a:pPr marL="171450" lvl="0" indent="-171450" algn="l" rtl="0">
              <a:lnSpc>
                <a:spcPct val="100000"/>
              </a:lnSpc>
              <a:spcBef>
                <a:spcPts val="0"/>
              </a:spcBef>
              <a:spcAft>
                <a:spcPts val="0"/>
              </a:spcAft>
              <a:buSzPts val="1400"/>
              <a:buFont typeface="Arial"/>
              <a:buChar char="•"/>
            </a:pPr>
            <a:r>
              <a:rPr lang="de-DE" sz="1000"/>
              <a:t>Töpfe aus recyceltem Kunststoff:</a:t>
            </a:r>
            <a:br>
              <a:rPr lang="de-DE" sz="1000"/>
            </a:br>
            <a:r>
              <a:rPr lang="de-DE" sz="1000"/>
              <a:t>Töpfe mit 11x11x12 cm, Set 100 Stück: 38,00€, Einzelpreis: 0,38€, https://www.green24.de/Anzucht-Vermehrung/Pflanztoepfe-Anzuchttoepfe/Vierkanttoepfe/11-x-11-cm/100-Stck-Recycling-Pflanztoepfe-Profi-11x11x12cm-Farbe-Taupe-RC-Vierecktopf::3206.html</a:t>
            </a:r>
            <a:endParaRPr/>
          </a:p>
          <a:p>
            <a:pPr marL="171450" lvl="0" indent="-171450" algn="l" rtl="0">
              <a:lnSpc>
                <a:spcPct val="100000"/>
              </a:lnSpc>
              <a:spcBef>
                <a:spcPts val="0"/>
              </a:spcBef>
              <a:spcAft>
                <a:spcPts val="0"/>
              </a:spcAft>
              <a:buSzPts val="1400"/>
              <a:buFont typeface="Arial"/>
              <a:buChar char="•"/>
            </a:pPr>
            <a:r>
              <a:rPr lang="de-DE" sz="1000">
                <a:solidFill>
                  <a:srgbClr val="000000"/>
                </a:solidFill>
              </a:rPr>
              <a:t>Herkömmliche Pflanztöpfe aus Kunststoff:</a:t>
            </a:r>
            <a:br>
              <a:rPr lang="de-DE" sz="1000">
                <a:solidFill>
                  <a:srgbClr val="000000"/>
                </a:solidFill>
              </a:rPr>
            </a:br>
            <a:r>
              <a:rPr lang="de-DE" sz="1000"/>
              <a:t>11 cm Durchmesser, Set 20 Stück: 5,07€, Einzelpreis: 0,25€,</a:t>
            </a:r>
            <a:r>
              <a:rPr lang="de-DE" sz="1000" b="1"/>
              <a:t> </a:t>
            </a:r>
            <a:r>
              <a:rPr lang="de-DE" sz="1000" u="sng">
                <a:solidFill>
                  <a:srgbClr val="000000"/>
                </a:solidFill>
                <a:hlinkClick r:id="rId3">
                  <a:extLst>
                    <a:ext uri="{A12FA001-AC4F-418D-AE19-62706E023703}">
                      <ahyp:hlinkClr xmlns:ahyp="http://schemas.microsoft.com/office/drawing/2018/hyperlinkcolor" xmlns="" val="tx"/>
                    </a:ext>
                  </a:extLst>
                </a:hlinkClick>
              </a:rPr>
              <a:t>https://www.fuchs-versand.de/20-stk-pflanztopf-aus-kunststoff-gaertnertopf-innentopf-schwarz/gartencenter/pflanzgefaesse/toepfe_1000033163_7278</a:t>
            </a:r>
            <a:endParaRPr sz="1000">
              <a:solidFill>
                <a:srgbClr val="000000"/>
              </a:solidFill>
            </a:endParaRPr>
          </a:p>
          <a:p>
            <a:pPr marL="0" lvl="0" indent="0" algn="l" rtl="0">
              <a:lnSpc>
                <a:spcPct val="100000"/>
              </a:lnSpc>
              <a:spcBef>
                <a:spcPts val="0"/>
              </a:spcBef>
              <a:spcAft>
                <a:spcPts val="0"/>
              </a:spcAft>
              <a:buSzPts val="1400"/>
              <a:buNone/>
            </a:pPr>
            <a:r>
              <a:rPr lang="de-DE" sz="1000" b="1">
                <a:solidFill>
                  <a:srgbClr val="000000"/>
                </a:solidFill>
              </a:rPr>
              <a:t>Quelle(n):</a:t>
            </a:r>
            <a:endParaRPr/>
          </a:p>
          <a:p>
            <a:pPr marL="285750" lvl="0" indent="-260350" algn="l" rtl="0">
              <a:lnSpc>
                <a:spcPct val="100000"/>
              </a:lnSpc>
              <a:spcBef>
                <a:spcPts val="0"/>
              </a:spcBef>
              <a:spcAft>
                <a:spcPts val="0"/>
              </a:spcAft>
              <a:buClr>
                <a:schemeClr val="dk1"/>
              </a:buClr>
              <a:buSzPts val="1000"/>
              <a:buFont typeface="Calibri"/>
              <a:buChar char="•"/>
            </a:pPr>
            <a:r>
              <a:rPr lang="de-DE" sz="1000"/>
              <a:t>BLE 2022: </a:t>
            </a:r>
            <a:r>
              <a:rPr lang="de-DE" sz="1000">
                <a:highlight>
                  <a:srgbClr val="FFFFFF"/>
                </a:highlight>
              </a:rPr>
              <a:t>Plastiktöpfe im Öko-Gartenbau: Welche Alternativen gibt es? Online: </a:t>
            </a:r>
            <a:r>
              <a:rPr lang="de-DE" sz="1000" u="sng">
                <a:solidFill>
                  <a:schemeClr val="hlink"/>
                </a:solidFill>
                <a:highlight>
                  <a:srgbClr val="FFFFFF"/>
                </a:highlight>
                <a:hlinkClick r:id="rId4"/>
              </a:rPr>
              <a:t>https://www.oekolandbau.de/landwirtschaft/pflanze/spezieller-pflanzenbau/zierpflanzenbau/plastiktoepfe-im-oeko-gartenbau-welche-alternativen-gibt-es/</a:t>
            </a:r>
            <a:endParaRPr sz="1000">
              <a:highlight>
                <a:srgbClr val="FFFFFF"/>
              </a:highlight>
            </a:endParaRPr>
          </a:p>
          <a:p>
            <a:pPr marL="285750" lvl="0" indent="-260350" algn="l" rtl="0">
              <a:lnSpc>
                <a:spcPct val="100000"/>
              </a:lnSpc>
              <a:spcBef>
                <a:spcPts val="0"/>
              </a:spcBef>
              <a:spcAft>
                <a:spcPts val="0"/>
              </a:spcAft>
              <a:buSzPts val="1000"/>
              <a:buFont typeface="Calibri"/>
              <a:buChar char="•"/>
            </a:pPr>
            <a:r>
              <a:rPr lang="de-DE" sz="1000">
                <a:solidFill>
                  <a:srgbClr val="000000"/>
                </a:solidFill>
              </a:rPr>
              <a:t>Blauer Engel (2008): DE-UZ 17 Vergabekriterien. Online</a:t>
            </a:r>
            <a:r>
              <a:rPr lang="de-DE" sz="1000" u="sng">
                <a:solidFill>
                  <a:srgbClr val="1155CC"/>
                </a:solidFill>
                <a:hlinkClick r:id="rId5" invalidUrl="https://produktinfo.blauer-engel.de/uploads/criteriafile/de/DE-UZ 017-200801-de Kriterien-V7.pdf">
                  <a:extLst>
                    <a:ext uri="{A12FA001-AC4F-418D-AE19-62706E023703}">
                      <ahyp:hlinkClr xmlns:ahyp="http://schemas.microsoft.com/office/drawing/2018/hyperlinkcolor" xmlns="" val="tx"/>
                    </a:ext>
                  </a:extLst>
                </a:hlinkClick>
              </a:rPr>
              <a:t>https://produktinfo.blauer-engel.de/uploads/criteriafile/de/DE-UZ%20017-200801-de%20Kriterien-V7.pdf</a:t>
            </a:r>
            <a:endParaRPr sz="1000">
              <a:solidFill>
                <a:srgbClr val="000000"/>
              </a:solidFill>
            </a:endParaRPr>
          </a:p>
          <a:p>
            <a:pPr marL="285750" lvl="0" indent="-285750" algn="l" rtl="0">
              <a:lnSpc>
                <a:spcPct val="100000"/>
              </a:lnSpc>
              <a:spcBef>
                <a:spcPts val="0"/>
              </a:spcBef>
              <a:spcAft>
                <a:spcPts val="0"/>
              </a:spcAft>
              <a:buSzPts val="1400"/>
              <a:buFont typeface="Calibri"/>
              <a:buChar char="•"/>
            </a:pPr>
            <a:r>
              <a:rPr lang="de-DE" sz="1000">
                <a:solidFill>
                  <a:srgbClr val="000000"/>
                </a:solidFill>
              </a:rPr>
              <a:t>FNR Fachagentur für nachwachsende Rohstoffe (o. J.): Torfminderung in der öffentlichen Beschaffung. Online:</a:t>
            </a:r>
            <a:r>
              <a:rPr lang="de-DE" sz="1000" u="sng">
                <a:solidFill>
                  <a:srgbClr val="000000"/>
                </a:solidFill>
                <a:hlinkClick r:id="rId6">
                  <a:extLst>
                    <a:ext uri="{A12FA001-AC4F-418D-AE19-62706E023703}">
                      <ahyp:hlinkClr xmlns:ahyp="http://schemas.microsoft.com/office/drawing/2018/hyperlinkcolor" xmlns="" val="tx"/>
                    </a:ext>
                  </a:extLst>
                </a:hlinkClick>
              </a:rPr>
              <a:t> </a:t>
            </a:r>
            <a:r>
              <a:rPr lang="de-DE" sz="1000" u="sng">
                <a:solidFill>
                  <a:srgbClr val="1155CC"/>
                </a:solidFill>
                <a:hlinkClick r:id="rId6">
                  <a:extLst>
                    <a:ext uri="{A12FA001-AC4F-418D-AE19-62706E023703}">
                      <ahyp:hlinkClr xmlns:ahyp="http://schemas.microsoft.com/office/drawing/2018/hyperlinkcolor" xmlns="" val="tx"/>
                    </a:ext>
                  </a:extLst>
                </a:hlinkClick>
              </a:rPr>
              <a:t>https://nachhaltige-beschaffung.fnr.de/handlungsfelder/torffrei-gaertnern</a:t>
            </a:r>
            <a:endParaRPr sz="1000">
              <a:solidFill>
                <a:srgbClr val="000000"/>
              </a:solidFill>
            </a:endParaRPr>
          </a:p>
          <a:p>
            <a:pPr marL="0" lvl="0" indent="0" algn="l" rtl="0">
              <a:lnSpc>
                <a:spcPct val="110000"/>
              </a:lnSpc>
              <a:spcBef>
                <a:spcPts val="0"/>
              </a:spcBef>
              <a:spcAft>
                <a:spcPts val="0"/>
              </a:spcAft>
              <a:buSzPts val="1400"/>
              <a:buNone/>
            </a:pPr>
            <a:r>
              <a:rPr lang="de-DE" sz="1000" b="1"/>
              <a:t>Bildquelle(n):</a:t>
            </a:r>
            <a:endParaRPr sz="1000" b="1"/>
          </a:p>
          <a:p>
            <a:pPr marL="0" lvl="0" indent="0" algn="l" rtl="0">
              <a:lnSpc>
                <a:spcPct val="110000"/>
              </a:lnSpc>
              <a:spcBef>
                <a:spcPts val="0"/>
              </a:spcBef>
              <a:spcAft>
                <a:spcPts val="0"/>
              </a:spcAft>
              <a:buSzPts val="1400"/>
              <a:buNone/>
            </a:pPr>
            <a:r>
              <a:rPr lang="de-DE" sz="1000">
                <a:highlight>
                  <a:schemeClr val="lt1"/>
                </a:highlight>
              </a:rPr>
              <a:t>Graphik: eigene Darstellung</a:t>
            </a:r>
            <a:br>
              <a:rPr lang="de-DE" sz="1000">
                <a:highlight>
                  <a:schemeClr val="lt1"/>
                </a:highlight>
              </a:rPr>
            </a:br>
            <a:r>
              <a:rPr lang="de-DE" sz="1000">
                <a:highlight>
                  <a:schemeClr val="lt1"/>
                </a:highlight>
              </a:rPr>
              <a:t>Abfall: openclipart</a:t>
            </a:r>
            <a:endParaRPr sz="800" i="1" u="none" strike="noStrike">
              <a:highlight>
                <a:schemeClr val="lt1"/>
              </a:highlight>
            </a:endParaRPr>
          </a:p>
          <a:p>
            <a:pPr marL="0" marR="0" lvl="0" indent="0" algn="l" rtl="0">
              <a:lnSpc>
                <a:spcPct val="100000"/>
              </a:lnSpc>
              <a:spcBef>
                <a:spcPts val="0"/>
              </a:spcBef>
              <a:spcAft>
                <a:spcPts val="0"/>
              </a:spcAft>
              <a:buClr>
                <a:srgbClr val="000000"/>
              </a:buClr>
              <a:buSzPts val="1400"/>
              <a:buFont typeface="Arial"/>
              <a:buNone/>
            </a:pPr>
            <a:endParaRPr sz="1000" b="0" i="0" u="none" strike="noStrike">
              <a:solidFill>
                <a:srgbClr val="0000FF"/>
              </a:solidFill>
              <a:latin typeface="Merriweather"/>
              <a:ea typeface="Merriweather"/>
              <a:cs typeface="Merriweather"/>
              <a:sym typeface="Merriweather"/>
            </a:endParaRPr>
          </a:p>
        </p:txBody>
      </p:sp>
      <p:sp>
        <p:nvSpPr>
          <p:cNvPr id="83" name="Google Shape;83;p2: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479425" y="360363"/>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479424" y="3815986"/>
            <a:ext cx="6145213" cy="610271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00" b="1">
                <a:solidFill>
                  <a:srgbClr val="000000"/>
                </a:solidFill>
              </a:rPr>
              <a:t>Beschreibung:</a:t>
            </a:r>
            <a:endParaRPr sz="1000"/>
          </a:p>
          <a:p>
            <a:pPr marL="0" lvl="0" indent="0" algn="l" rtl="0">
              <a:lnSpc>
                <a:spcPct val="100000"/>
              </a:lnSpc>
              <a:spcBef>
                <a:spcPts val="0"/>
              </a:spcBef>
              <a:spcAft>
                <a:spcPts val="0"/>
              </a:spcAft>
              <a:buSzPts val="1400"/>
              <a:buNone/>
            </a:pPr>
            <a:r>
              <a:rPr lang="de-DE" sz="1000">
                <a:solidFill>
                  <a:srgbClr val="000000"/>
                </a:solidFill>
              </a:rPr>
              <a:t>In der Pflanzentechnologie werden bei der Durchführung von Versuchen im Freiland und im Gewächshaus sowie bei der Vermehrung von Pflanzenmaterial Kultursubstrate eingesetzt, die vollständig oder zu einem großen Anteil aus Torf bestehen. Weiterhin findet Torf als (Haupt-)Bestandteil in Blumenerden und als Bodenverbesserungsstoff Verwendung. In Deutschland wurden 2021 rund 12 Millionen Kubikmeter Kultursubstrate erzeugt. Davon gelangen 5,8 Millionen Kubikmeter auf den deutschen Markt. Für die Produktion dieser Menge an Kultursubstraten werden circa 4,2 Millionen Kubikmeter Torf benötigt. 1,6 Millionen Kubikmeter werden durch andere organische Ausgangsstoffe gedeckt (IVG 2020). Kohlenstoffsenken spielen eine zentrale Rolle im Klimaschutz, da sie große Mengen CO</a:t>
            </a:r>
            <a:r>
              <a:rPr lang="de-DE" sz="1000" baseline="-25000">
                <a:solidFill>
                  <a:srgbClr val="000000"/>
                </a:solidFill>
              </a:rPr>
              <a:t>2</a:t>
            </a:r>
            <a:r>
              <a:rPr lang="de-DE" sz="1000">
                <a:solidFill>
                  <a:srgbClr val="000000"/>
                </a:solidFill>
              </a:rPr>
              <a:t> speichern können. Moore speichern weltweit circa ein Drittel des gesamten organischen Kohlenstoffs, obwohl sie nur 3 Prozent der Landfläche der Erde bedecken. Das macht Moore, neben Wäldern und Permafrostböden, zu den Stars unter den Kohlenstoffsenken der Landbiosphäre (BMEL 2022) und damit wertvoll für den Klimaschutz. Politische, wirtschaftliche und ökologische Akteure stehen vor folgendem Dilemma: Intakte Moore könnten einerseits als wertvolle Kohlenstoffsenken dienen, überschüssiges CO2 speichern und einen wertvollen Beitrag zum Klimaschutz leisten. Andererseits spielt die Nutzung von Torf als Blumenerde, als Kultursubstrat oder zur Bodenverbesserung eine wirtschaftliche Rolle und führt dazu, dass durch den Abbau der Moorböden gebundener Kohlenstoff in großem Umfang als CO2 freigesetzt wird. Gleichzeitig wird zur Produktion und Nutzung von Torfersatzstoffen findet seit vielen Jahren geforscht, ohne dass für den Erwerbsanbau “pflanzenbaulich gleichwertige und zugleich ökonomisch konkurrenzfähige Lösungen für einen vollständigen Torfersatz (BMEL 2022)” entwickelt wurden. Ein vollständiger Torfersatz ist bisher nur für den Hobbygartenbereich gelungen</a:t>
            </a:r>
            <a:endParaRPr sz="1000"/>
          </a:p>
          <a:p>
            <a:pPr marL="0" lvl="0" indent="0" algn="l" rtl="0">
              <a:lnSpc>
                <a:spcPct val="100000"/>
              </a:lnSpc>
              <a:spcBef>
                <a:spcPts val="0"/>
              </a:spcBef>
              <a:spcAft>
                <a:spcPts val="0"/>
              </a:spcAft>
              <a:buSzPts val="1400"/>
              <a:buNone/>
            </a:pPr>
            <a:endParaRPr sz="1000" b="1">
              <a:solidFill>
                <a:srgbClr val="000000"/>
              </a:solidFill>
            </a:endParaRPr>
          </a:p>
          <a:p>
            <a:pPr marL="0" lvl="0" indent="0" algn="l" rtl="0">
              <a:lnSpc>
                <a:spcPct val="100000"/>
              </a:lnSpc>
              <a:spcBef>
                <a:spcPts val="0"/>
              </a:spcBef>
              <a:spcAft>
                <a:spcPts val="0"/>
              </a:spcAft>
              <a:buSzPts val="1400"/>
              <a:buNone/>
            </a:pPr>
            <a:r>
              <a:rPr lang="de-DE" sz="1000" b="1">
                <a:solidFill>
                  <a:srgbClr val="000000"/>
                </a:solidFill>
              </a:rPr>
              <a:t>Aufgabe:</a:t>
            </a:r>
            <a:endParaRPr/>
          </a:p>
          <a:p>
            <a:pPr marL="171450" lvl="0" indent="-171450" algn="l" rtl="0">
              <a:lnSpc>
                <a:spcPct val="100000"/>
              </a:lnSpc>
              <a:spcBef>
                <a:spcPts val="0"/>
              </a:spcBef>
              <a:spcAft>
                <a:spcPts val="0"/>
              </a:spcAft>
              <a:buSzPts val="1100"/>
              <a:buFont typeface="Arial"/>
              <a:buChar char="•"/>
            </a:pPr>
            <a:r>
              <a:rPr lang="de-DE" sz="1000">
                <a:solidFill>
                  <a:schemeClr val="dk1"/>
                </a:solidFill>
              </a:rPr>
              <a:t>Welche Substrate werden in Ihrem Betrieb genutzt?</a:t>
            </a:r>
            <a:endParaRPr/>
          </a:p>
          <a:p>
            <a:pPr marL="171450" lvl="0" indent="-171450" algn="l" rtl="0">
              <a:lnSpc>
                <a:spcPct val="100000"/>
              </a:lnSpc>
              <a:spcBef>
                <a:spcPts val="0"/>
              </a:spcBef>
              <a:spcAft>
                <a:spcPts val="0"/>
              </a:spcAft>
              <a:buSzPts val="1100"/>
              <a:buFont typeface="Arial"/>
              <a:buChar char="•"/>
            </a:pPr>
            <a:r>
              <a:rPr lang="de-DE" sz="1000">
                <a:solidFill>
                  <a:schemeClr val="dk1"/>
                </a:solidFill>
              </a:rPr>
              <a:t>Wie hoch ist der Torfanteil in diesen Substraten? </a:t>
            </a:r>
            <a:endParaRPr/>
          </a:p>
          <a:p>
            <a:pPr marL="171450" lvl="0" indent="-171450" algn="l" rtl="0">
              <a:lnSpc>
                <a:spcPct val="100000"/>
              </a:lnSpc>
              <a:spcBef>
                <a:spcPts val="0"/>
              </a:spcBef>
              <a:spcAft>
                <a:spcPts val="0"/>
              </a:spcAft>
              <a:buSzPts val="1100"/>
              <a:buFont typeface="Arial"/>
              <a:buChar char="•"/>
            </a:pPr>
            <a:r>
              <a:rPr lang="de-DE" sz="1000">
                <a:solidFill>
                  <a:schemeClr val="dk1"/>
                </a:solidFill>
              </a:rPr>
              <a:t>Diskutieren Sie die Potenziale für eine Torfminderung in Ihrem Betrieb.</a:t>
            </a:r>
            <a:endParaRPr/>
          </a:p>
          <a:p>
            <a:pPr marL="171450" lvl="0" indent="-171450" algn="l" rtl="0">
              <a:lnSpc>
                <a:spcPct val="100000"/>
              </a:lnSpc>
              <a:spcBef>
                <a:spcPts val="0"/>
              </a:spcBef>
              <a:spcAft>
                <a:spcPts val="0"/>
              </a:spcAft>
              <a:buSzPts val="1100"/>
              <a:buFont typeface="Arial"/>
              <a:buChar char="•"/>
            </a:pPr>
            <a:r>
              <a:rPr lang="de-DE" sz="1000">
                <a:solidFill>
                  <a:schemeClr val="dk1"/>
                </a:solidFill>
              </a:rPr>
              <a:t>Welche Argumente sprechen für einen verstärkten Einsatz von Torf im Hobbygarten-bereich?</a:t>
            </a:r>
            <a:endParaRPr sz="1000">
              <a:solidFill>
                <a:srgbClr val="000000"/>
              </a:solidFill>
            </a:endParaRPr>
          </a:p>
          <a:p>
            <a:pPr marL="0" lvl="0" indent="0" algn="l" rtl="0">
              <a:lnSpc>
                <a:spcPct val="100000"/>
              </a:lnSpc>
              <a:spcBef>
                <a:spcPts val="0"/>
              </a:spcBef>
              <a:spcAft>
                <a:spcPts val="0"/>
              </a:spcAft>
              <a:buSzPts val="1400"/>
              <a:buNone/>
            </a:pPr>
            <a:r>
              <a:rPr lang="de-DE" sz="1000" b="1">
                <a:solidFill>
                  <a:srgbClr val="000000"/>
                </a:solidFill>
              </a:rPr>
              <a:t>Quelle(n):</a:t>
            </a:r>
            <a:endParaRPr/>
          </a:p>
          <a:p>
            <a:pPr marL="171450" lvl="0" indent="-171450" algn="l" rtl="0">
              <a:lnSpc>
                <a:spcPct val="100000"/>
              </a:lnSpc>
              <a:spcBef>
                <a:spcPts val="0"/>
              </a:spcBef>
              <a:spcAft>
                <a:spcPts val="0"/>
              </a:spcAft>
              <a:buSzPts val="1400"/>
              <a:buFont typeface="Arial"/>
              <a:buChar char="•"/>
            </a:pPr>
            <a:r>
              <a:rPr lang="de-DE" sz="1000">
                <a:solidFill>
                  <a:srgbClr val="000000"/>
                </a:solidFill>
              </a:rPr>
              <a:t>BMEL Bundesministerium für Ernährung und Landwirtschaft (2022): Torffrei gärtnern, Klima schützen. Die Torfminderungsstrategie des BMEL. Online</a:t>
            </a:r>
            <a:r>
              <a:rPr lang="de-DE" sz="1000" u="sng">
                <a:solidFill>
                  <a:srgbClr val="1155CC"/>
                </a:solidFill>
                <a:hlinkClick r:id="rId3">
                  <a:extLst>
                    <a:ext uri="{A12FA001-AC4F-418D-AE19-62706E023703}">
                      <ahyp:hlinkClr xmlns:ahyp="http://schemas.microsoft.com/office/drawing/2018/hyperlinkcolor" xmlns="" val="tx"/>
                    </a:ext>
                  </a:extLst>
                </a:hlinkClick>
              </a:rPr>
              <a:t>https://www.bmel.de/SharedDocs/Downloads/DE/Broschueren/torfminderungsstrategie.html</a:t>
            </a:r>
            <a:endParaRPr sz="1000" u="sng">
              <a:solidFill>
                <a:srgbClr val="1155CC"/>
              </a:solidFill>
            </a:endParaRPr>
          </a:p>
          <a:p>
            <a:pPr marL="171450" lvl="0" indent="-171450" algn="l" rtl="0">
              <a:lnSpc>
                <a:spcPct val="100000"/>
              </a:lnSpc>
              <a:spcBef>
                <a:spcPts val="0"/>
              </a:spcBef>
              <a:spcAft>
                <a:spcPts val="0"/>
              </a:spcAft>
              <a:buSzPts val="1400"/>
              <a:buFont typeface="Arial"/>
              <a:buChar char="•"/>
            </a:pPr>
            <a:r>
              <a:rPr lang="de-DE" sz="1000">
                <a:solidFill>
                  <a:srgbClr val="000000"/>
                </a:solidFill>
              </a:rPr>
              <a:t>IVG Industrieverband Garten e.V (2020): </a:t>
            </a:r>
            <a:r>
              <a:rPr lang="de-DE" sz="1000" u="sng">
                <a:solidFill>
                  <a:srgbClr val="000000"/>
                </a:solidFill>
                <a:hlinkClick r:id="rId4">
                  <a:extLst>
                    <a:ext uri="{A12FA001-AC4F-418D-AE19-62706E023703}">
                      <ahyp:hlinkClr xmlns:ahyp="http://schemas.microsoft.com/office/drawing/2018/hyperlinkcolor" xmlns="" val="tx"/>
                    </a:ext>
                  </a:extLst>
                </a:hlinkClick>
              </a:rPr>
              <a:t>IVG-Faktenblatt Kultursubstrate und Hobbyerden</a:t>
            </a:r>
            <a:r>
              <a:rPr lang="de-DE" sz="1000">
                <a:solidFill>
                  <a:srgbClr val="000000"/>
                </a:solidFill>
              </a:rPr>
              <a:t>. Online: </a:t>
            </a:r>
            <a:r>
              <a:rPr lang="de-DE" sz="1000" u="sng">
                <a:solidFill>
                  <a:schemeClr val="dk2"/>
                </a:solidFill>
              </a:rPr>
              <a:t>https://www.ivg.org/fileadmin/downloads/Flyer/Faktenblatt_Erden_final.pdf</a:t>
            </a:r>
            <a:r>
              <a:rPr lang="de-DE" sz="1000" u="sng">
                <a:solidFill>
                  <a:srgbClr val="1155CC"/>
                </a:solidFill>
                <a:hlinkClick r:id="rId5">
                  <a:extLst>
                    <a:ext uri="{A12FA001-AC4F-418D-AE19-62706E023703}">
                      <ahyp:hlinkClr xmlns:ahyp="http://schemas.microsoft.com/office/drawing/2018/hyperlinkcolor" xmlns="" val="tx"/>
                    </a:ext>
                  </a:extLst>
                </a:hlinkClick>
              </a:rPr>
              <a:t>/</a:t>
            </a:r>
            <a:endParaRPr sz="1000">
              <a:solidFill>
                <a:srgbClr val="000000"/>
              </a:solidFill>
            </a:endParaRPr>
          </a:p>
          <a:p>
            <a:pPr marL="171450" lvl="0" indent="-171450" algn="l" rtl="0">
              <a:lnSpc>
                <a:spcPct val="100000"/>
              </a:lnSpc>
              <a:spcBef>
                <a:spcPts val="0"/>
              </a:spcBef>
              <a:spcAft>
                <a:spcPts val="0"/>
              </a:spcAft>
              <a:buSzPts val="1400"/>
              <a:buFont typeface="Arial"/>
              <a:buChar char="•"/>
            </a:pPr>
            <a:r>
              <a:rPr lang="de-DE" sz="1000">
                <a:solidFill>
                  <a:srgbClr val="000000"/>
                </a:solidFill>
              </a:rPr>
              <a:t>UBA &amp; DEHst (2022) - Umweltbundesamt und Deutsche Emissionshandelsstelle: Factsheet Moorschutz ist Klimaschutz. Online:</a:t>
            </a:r>
            <a:r>
              <a:rPr lang="de-DE" sz="1000" u="sng">
                <a:solidFill>
                  <a:srgbClr val="1155CC"/>
                </a:solidFill>
                <a:hlinkClick r:id="rId6">
                  <a:extLst>
                    <a:ext uri="{A12FA001-AC4F-418D-AE19-62706E023703}">
                      <ahyp:hlinkClr xmlns:ahyp="http://schemas.microsoft.com/office/drawing/2018/hyperlinkcolor" xmlns="" val="tx"/>
                    </a:ext>
                  </a:extLst>
                </a:hlinkClick>
              </a:rPr>
              <a:t>https://www.dehst.de/SharedDocs/downloads/DE/publikationen/Factsheet_Moore.pdf?__blob=publicationFile&amp;v=6</a:t>
            </a:r>
            <a:endParaRPr sz="1000" b="1">
              <a:solidFill>
                <a:srgbClr val="000000"/>
              </a:solidFill>
            </a:endParaRPr>
          </a:p>
          <a:p>
            <a:pPr marL="0" lvl="0" indent="0" algn="l" rtl="0">
              <a:lnSpc>
                <a:spcPct val="100000"/>
              </a:lnSpc>
              <a:spcBef>
                <a:spcPts val="0"/>
              </a:spcBef>
              <a:spcAft>
                <a:spcPts val="0"/>
              </a:spcAft>
              <a:buSzPts val="1400"/>
              <a:buNone/>
            </a:pPr>
            <a:r>
              <a:rPr lang="de-DE" sz="1000" b="1">
                <a:solidFill>
                  <a:srgbClr val="000000"/>
                </a:solidFill>
              </a:rPr>
              <a:t>Bildquelle(n):</a:t>
            </a:r>
            <a:endParaRPr/>
          </a:p>
          <a:p>
            <a:pPr marL="0" lvl="0" indent="0" algn="l" rtl="0">
              <a:lnSpc>
                <a:spcPct val="100000"/>
              </a:lnSpc>
              <a:spcBef>
                <a:spcPts val="0"/>
              </a:spcBef>
              <a:spcAft>
                <a:spcPts val="0"/>
              </a:spcAft>
              <a:buSzPts val="1400"/>
              <a:buNone/>
            </a:pPr>
            <a:r>
              <a:rPr lang="de-DE" sz="1000"/>
              <a:t>nach BMEL 2022 </a:t>
            </a:r>
            <a:r>
              <a:rPr lang="de-DE" sz="1000" u="sng">
                <a:solidFill>
                  <a:schemeClr val="lt1"/>
                </a:solidFill>
                <a:hlinkClick r:id="rId3">
                  <a:extLst>
                    <a:ext uri="{A12FA001-AC4F-418D-AE19-62706E023703}">
                      <ahyp:hlinkClr xmlns:ahyp="http://schemas.microsoft.com/office/drawing/2018/hyperlinkcolor" xmlns="" val="tx"/>
                    </a:ext>
                  </a:extLst>
                </a:hlinkClick>
              </a:rPr>
              <a:t>https://www.bmel.de/SharedDocs/Downloads/DE/Broschueren/torfminderungsstrategie.html</a:t>
            </a:r>
            <a:endParaRPr sz="1000" b="1">
              <a:solidFill>
                <a:srgbClr val="1155CC"/>
              </a:solidFill>
            </a:endParaRPr>
          </a:p>
          <a:p>
            <a:pPr marL="0" lvl="0" indent="0" algn="l" rtl="0">
              <a:lnSpc>
                <a:spcPct val="100000"/>
              </a:lnSpc>
              <a:spcBef>
                <a:spcPts val="0"/>
              </a:spcBef>
              <a:spcAft>
                <a:spcPts val="0"/>
              </a:spcAft>
              <a:buSzPts val="1400"/>
              <a:buNone/>
            </a:pPr>
            <a:endParaRPr sz="1000" b="1">
              <a:solidFill>
                <a:srgbClr val="1155CC"/>
              </a:solidFill>
            </a:endParaRPr>
          </a:p>
          <a:p>
            <a:pPr marL="0" lvl="0" indent="0" algn="l" rtl="0">
              <a:lnSpc>
                <a:spcPct val="100000"/>
              </a:lnSpc>
              <a:spcBef>
                <a:spcPts val="0"/>
              </a:spcBef>
              <a:spcAft>
                <a:spcPts val="0"/>
              </a:spcAft>
              <a:buSzPts val="1400"/>
              <a:buNone/>
            </a:pPr>
            <a:endParaRPr sz="1000"/>
          </a:p>
          <a:p>
            <a:pPr marL="0" marR="0" lvl="0" indent="0" algn="l" rtl="0">
              <a:lnSpc>
                <a:spcPct val="100000"/>
              </a:lnSpc>
              <a:spcBef>
                <a:spcPts val="0"/>
              </a:spcBef>
              <a:spcAft>
                <a:spcPts val="0"/>
              </a:spcAft>
              <a:buClr>
                <a:srgbClr val="000000"/>
              </a:buClr>
              <a:buSzPts val="1400"/>
              <a:buFont typeface="Arial"/>
              <a:buNone/>
            </a:pPr>
            <a:endParaRPr sz="1000" b="1" i="0" u="none" strike="noStrike">
              <a:solidFill>
                <a:srgbClr val="1155CC"/>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400"/>
              <a:buFont typeface="Arial"/>
              <a:buNone/>
            </a:pPr>
            <a:endParaRPr sz="1000" b="1" i="0" u="none" strike="noStrike">
              <a:solidFill>
                <a:srgbClr val="1155CC"/>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400"/>
              <a:buFont typeface="Arial"/>
              <a:buNone/>
            </a:pPr>
            <a:endParaRPr sz="1000"/>
          </a:p>
        </p:txBody>
      </p:sp>
      <p:sp>
        <p:nvSpPr>
          <p:cNvPr id="96" name="Google Shape;96;p3: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a:spLocks noGrp="1" noRot="1" noChangeAspect="1"/>
          </p:cNvSpPr>
          <p:nvPr>
            <p:ph type="sldImg" idx="2"/>
          </p:nvPr>
        </p:nvSpPr>
        <p:spPr>
          <a:xfrm>
            <a:off x="479425" y="360363"/>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5:notes"/>
          <p:cNvSpPr txBox="1">
            <a:spLocks noGrp="1"/>
          </p:cNvSpPr>
          <p:nvPr>
            <p:ph type="body" idx="1"/>
          </p:nvPr>
        </p:nvSpPr>
        <p:spPr>
          <a:xfrm>
            <a:off x="478631" y="3815986"/>
            <a:ext cx="6145213" cy="523911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00" b="1">
                <a:solidFill>
                  <a:srgbClr val="000000"/>
                </a:solidFill>
              </a:rPr>
              <a:t>Beschreibung:</a:t>
            </a:r>
            <a:endParaRPr sz="1000"/>
          </a:p>
          <a:p>
            <a:pPr marL="0" lvl="0" indent="0" algn="l" rtl="0">
              <a:lnSpc>
                <a:spcPct val="100000"/>
              </a:lnSpc>
              <a:spcBef>
                <a:spcPts val="0"/>
              </a:spcBef>
              <a:spcAft>
                <a:spcPts val="0"/>
              </a:spcAft>
              <a:buSzPts val="1400"/>
              <a:buNone/>
            </a:pPr>
            <a:r>
              <a:rPr lang="de-DE" sz="1000">
                <a:solidFill>
                  <a:srgbClr val="000000"/>
                </a:solidFill>
              </a:rPr>
              <a:t>Der Integrierte Pflanzenschutz stellt eine Anforderung dar, die nicht auf dem Freiwilligenprinzip basiert, sondern seit 1987 im deutschen Pflanzenschutzgesetz und seit 2013 im „Nationalen Aktionsplan der Bundesregierung zur nachhaltigen Anwendung von Pflanzenschutzmitteln (NAP) “ verankert ist. Auch die Europäische Pflanzenschutzrahmenrichtlinie (2009/128/EG) hat den IPS als Leitlinie im Pflanzenschutz in der Europäischen Union aufgenommen (BMEL 2021). Die Bedeutung des IPS als systemischer Ansatz, den Einsatz von chemisch-synthetischen Pestiziden signifikant zu reduzieren, wird in einer aktuellen Studie von BUND/ Ecologic (2022) unterstrichen.</a:t>
            </a:r>
            <a:endParaRPr sz="1000"/>
          </a:p>
          <a:p>
            <a:pPr marL="0" lvl="0" indent="0" algn="l" rtl="0">
              <a:lnSpc>
                <a:spcPct val="100000"/>
              </a:lnSpc>
              <a:spcBef>
                <a:spcPts val="0"/>
              </a:spcBef>
              <a:spcAft>
                <a:spcPts val="0"/>
              </a:spcAft>
              <a:buSzPts val="1400"/>
              <a:buNone/>
            </a:pPr>
            <a:r>
              <a:rPr lang="de-DE" sz="1000">
                <a:solidFill>
                  <a:srgbClr val="000000"/>
                </a:solidFill>
              </a:rPr>
              <a:t>“So viel wie nötig, so wenig wie möglich“ - auf diesem Grundsatz baut das Konzept des integrierten Pflanzenschutzes (IPS) auf. Bei der Umsetzung sind alle verfügbaren Maßnahmen, gemäß der Maßnahmenpyramide des IPS, sorgsam gegeneinander abzuwägen und vorbeugende Maßnahmen vor nicht-chemischen und chemischen Maßnahmen zu priorisieren. </a:t>
            </a:r>
            <a:endParaRPr/>
          </a:p>
          <a:p>
            <a:pPr marL="0" lvl="0" indent="0" algn="l" rtl="0">
              <a:lnSpc>
                <a:spcPct val="100000"/>
              </a:lnSpc>
              <a:spcBef>
                <a:spcPts val="0"/>
              </a:spcBef>
              <a:spcAft>
                <a:spcPts val="0"/>
              </a:spcAft>
              <a:buSzPts val="1400"/>
              <a:buNone/>
            </a:pPr>
            <a:r>
              <a:rPr lang="de-DE" sz="1000" b="1">
                <a:solidFill>
                  <a:srgbClr val="000000"/>
                </a:solidFill>
              </a:rPr>
              <a:t>Aufgabe:</a:t>
            </a:r>
            <a:endParaRPr/>
          </a:p>
          <a:p>
            <a:pPr marL="171450" lvl="0" indent="-171450" algn="l" rtl="0">
              <a:lnSpc>
                <a:spcPct val="100000"/>
              </a:lnSpc>
              <a:spcBef>
                <a:spcPts val="0"/>
              </a:spcBef>
              <a:spcAft>
                <a:spcPts val="0"/>
              </a:spcAft>
              <a:buSzPts val="1100"/>
              <a:buFont typeface="Arial"/>
              <a:buChar char="•"/>
            </a:pPr>
            <a:r>
              <a:rPr lang="de-DE" sz="1000">
                <a:solidFill>
                  <a:schemeClr val="dk1"/>
                </a:solidFill>
              </a:rPr>
              <a:t>Wählen Sie ein Schadbild an einer Kulturpflanze aus; </a:t>
            </a:r>
            <a:endParaRPr/>
          </a:p>
          <a:p>
            <a:pPr marL="171450" lvl="0" indent="-171450" algn="l" rtl="0">
              <a:lnSpc>
                <a:spcPct val="100000"/>
              </a:lnSpc>
              <a:spcBef>
                <a:spcPts val="0"/>
              </a:spcBef>
              <a:spcAft>
                <a:spcPts val="0"/>
              </a:spcAft>
              <a:buSzPts val="1100"/>
              <a:buFont typeface="Arial"/>
              <a:buChar char="•"/>
            </a:pPr>
            <a:r>
              <a:rPr lang="de-DE" sz="1000">
                <a:solidFill>
                  <a:schemeClr val="dk1"/>
                </a:solidFill>
              </a:rPr>
              <a:t>Stellen Sie anhand der Maßnahmenpyramide für den integrierten Pflanzenschutz alle in Frage kommenden Maßnahmen (vorbeugend - physikalisch - biologisch/ biotechnisch - chemisch) zusammen</a:t>
            </a:r>
            <a:endParaRPr/>
          </a:p>
          <a:p>
            <a:pPr marL="171450" lvl="0" indent="-171450" algn="l" rtl="0">
              <a:lnSpc>
                <a:spcPct val="100000"/>
              </a:lnSpc>
              <a:spcBef>
                <a:spcPts val="0"/>
              </a:spcBef>
              <a:spcAft>
                <a:spcPts val="0"/>
              </a:spcAft>
              <a:buSzPts val="1100"/>
              <a:buFont typeface="Arial"/>
              <a:buChar char="•"/>
            </a:pPr>
            <a:r>
              <a:rPr lang="de-DE" sz="1000">
                <a:solidFill>
                  <a:schemeClr val="dk1"/>
                </a:solidFill>
              </a:rPr>
              <a:t>Priorisieren Sie die Maßnahmen und begründen Sie diese unter Berücksichtigung der Nachhaltigkeit</a:t>
            </a:r>
            <a:endParaRPr sz="1000">
              <a:solidFill>
                <a:srgbClr val="000000"/>
              </a:solidFill>
            </a:endParaRPr>
          </a:p>
          <a:p>
            <a:pPr marL="0" lvl="0" indent="0" algn="l" rtl="0">
              <a:lnSpc>
                <a:spcPct val="100000"/>
              </a:lnSpc>
              <a:spcBef>
                <a:spcPts val="0"/>
              </a:spcBef>
              <a:spcAft>
                <a:spcPts val="0"/>
              </a:spcAft>
              <a:buSzPts val="1400"/>
              <a:buNone/>
            </a:pPr>
            <a:r>
              <a:rPr lang="de-DE" sz="1000">
                <a:solidFill>
                  <a:srgbClr val="000000"/>
                </a:solidFill>
              </a:rPr>
              <a:t>Alternativ können Sie das Merkblatt Maisschädlinge heranziehen und Maßnahmen des IPS für ausgewählte Schadbilder diskutieren (LfL 2019)</a:t>
            </a:r>
            <a:endParaRPr/>
          </a:p>
          <a:p>
            <a:pPr marL="0" lvl="0" indent="0" algn="l" rtl="0">
              <a:lnSpc>
                <a:spcPct val="100000"/>
              </a:lnSpc>
              <a:spcBef>
                <a:spcPts val="0"/>
              </a:spcBef>
              <a:spcAft>
                <a:spcPts val="0"/>
              </a:spcAft>
              <a:buSzPts val="1400"/>
              <a:buNone/>
            </a:pPr>
            <a:r>
              <a:rPr lang="de-DE" sz="1000" b="1">
                <a:solidFill>
                  <a:srgbClr val="000000"/>
                </a:solidFill>
              </a:rPr>
              <a:t>Quelle(n):</a:t>
            </a:r>
            <a:endParaRPr sz="1000">
              <a:solidFill>
                <a:srgbClr val="000000"/>
              </a:solidFill>
            </a:endParaRPr>
          </a:p>
          <a:p>
            <a:pPr marL="285750" lvl="0" indent="-285750" algn="l" rtl="0">
              <a:lnSpc>
                <a:spcPct val="100000"/>
              </a:lnSpc>
              <a:spcBef>
                <a:spcPts val="0"/>
              </a:spcBef>
              <a:spcAft>
                <a:spcPts val="0"/>
              </a:spcAft>
              <a:buSzPts val="1400"/>
              <a:buFont typeface="Arial"/>
              <a:buChar char="•"/>
            </a:pPr>
            <a:r>
              <a:rPr lang="de-DE" sz="1000">
                <a:solidFill>
                  <a:srgbClr val="000000"/>
                </a:solidFill>
              </a:rPr>
              <a:t>BMEL Bundesministerium für Ernährung und Landwirtschaft (2021): Ackerbaustrategie 2035 Perspektiven für einen produktiven und vielfältigen Pflanzenbau. Online:</a:t>
            </a:r>
            <a:r>
              <a:rPr lang="de-DE" sz="1000" u="sng">
                <a:solidFill>
                  <a:srgbClr val="000000"/>
                </a:solidFill>
                <a:hlinkClick r:id="rId3">
                  <a:extLst>
                    <a:ext uri="{A12FA001-AC4F-418D-AE19-62706E023703}">
                      <ahyp:hlinkClr xmlns:ahyp="http://schemas.microsoft.com/office/drawing/2018/hyperlinkcolor" xmlns="" val="tx"/>
                    </a:ext>
                  </a:extLst>
                </a:hlinkClick>
              </a:rPr>
              <a:t> https://www.bmel.de/SharedDocs/Downloads/DE/Broschueren/ackerbaustrategie2035.pdf?__blob=publicationFile&amp;v=8</a:t>
            </a:r>
            <a:endParaRPr sz="1000">
              <a:solidFill>
                <a:srgbClr val="000000"/>
              </a:solidFill>
            </a:endParaRPr>
          </a:p>
          <a:p>
            <a:pPr marL="285750" lvl="0" indent="-285750" algn="l" rtl="0">
              <a:lnSpc>
                <a:spcPct val="100000"/>
              </a:lnSpc>
              <a:spcBef>
                <a:spcPts val="0"/>
              </a:spcBef>
              <a:spcAft>
                <a:spcPts val="0"/>
              </a:spcAft>
              <a:buSzPts val="1400"/>
              <a:buFont typeface="Arial"/>
              <a:buChar char="•"/>
            </a:pPr>
            <a:r>
              <a:rPr lang="de-DE" sz="1000">
                <a:solidFill>
                  <a:srgbClr val="000000"/>
                </a:solidFill>
              </a:rPr>
              <a:t>BUND/ Ecologic (2022): Alternativen zu chemisch- synthetischen Pestiziden in der Landwirtschaft Zusammenfassung und Überblick zum aktuellen wissenschaftlichen Stand. Online:</a:t>
            </a:r>
            <a:r>
              <a:rPr lang="de-DE" sz="1000" u="sng">
                <a:solidFill>
                  <a:srgbClr val="1155CC"/>
                </a:solidFill>
                <a:hlinkClick r:id="rId4">
                  <a:extLst>
                    <a:ext uri="{A12FA001-AC4F-418D-AE19-62706E023703}">
                      <ahyp:hlinkClr xmlns:ahyp="http://schemas.microsoft.com/office/drawing/2018/hyperlinkcolor" xmlns="" val="tx"/>
                    </a:ext>
                  </a:extLst>
                </a:hlinkClick>
              </a:rPr>
              <a:t>https://www.ecologic.eu/sites/default/files/publication/2022/50086-Umweltgifte-Broschuere-Pestizidalternativen-Ansicht.pdf</a:t>
            </a:r>
            <a:endParaRPr sz="1000" u="sng">
              <a:solidFill>
                <a:srgbClr val="1155CC"/>
              </a:solidFill>
            </a:endParaRPr>
          </a:p>
          <a:p>
            <a:pPr marL="285750" lvl="0" indent="-285750" algn="l" rtl="0">
              <a:lnSpc>
                <a:spcPct val="100000"/>
              </a:lnSpc>
              <a:spcBef>
                <a:spcPts val="0"/>
              </a:spcBef>
              <a:spcAft>
                <a:spcPts val="0"/>
              </a:spcAft>
              <a:buSzPts val="1400"/>
              <a:buFont typeface="Arial"/>
              <a:buChar char="•"/>
            </a:pPr>
            <a:r>
              <a:rPr lang="de-DE" sz="1000">
                <a:solidFill>
                  <a:srgbClr val="1155CC"/>
                </a:solidFill>
              </a:rPr>
              <a:t>LfL 2919: Merkblatt Maisschädlinge. Online: </a:t>
            </a:r>
            <a:r>
              <a:rPr lang="de-DE" sz="1000" u="sng">
                <a:solidFill>
                  <a:srgbClr val="1155CC"/>
                </a:solidFill>
                <a:hlinkClick r:id="rId5">
                  <a:extLst>
                    <a:ext uri="{A12FA001-AC4F-418D-AE19-62706E023703}">
                      <ahyp:hlinkClr xmlns:ahyp="http://schemas.microsoft.com/office/drawing/2018/hyperlinkcolor" xmlns="" val="tx"/>
                    </a:ext>
                  </a:extLst>
                </a:hlinkClick>
              </a:rPr>
              <a:t>https://www.lfl.bayern.de/publikationen/merkblaetter/040633/index.php</a:t>
            </a:r>
            <a:endParaRPr sz="1000">
              <a:solidFill>
                <a:srgbClr val="000000"/>
              </a:solidFill>
            </a:endParaRPr>
          </a:p>
          <a:p>
            <a:pPr marL="0" lvl="0" indent="0" algn="l" rtl="0">
              <a:lnSpc>
                <a:spcPct val="100000"/>
              </a:lnSpc>
              <a:spcBef>
                <a:spcPts val="0"/>
              </a:spcBef>
              <a:spcAft>
                <a:spcPts val="0"/>
              </a:spcAft>
              <a:buSzPts val="1400"/>
              <a:buNone/>
            </a:pPr>
            <a:r>
              <a:rPr lang="de-DE" sz="1000" b="1">
                <a:solidFill>
                  <a:srgbClr val="000000"/>
                </a:solidFill>
              </a:rPr>
              <a:t>Bildquelle(n):</a:t>
            </a:r>
            <a:endParaRPr sz="1000">
              <a:solidFill>
                <a:srgbClr val="000000"/>
              </a:solidFill>
            </a:endParaRPr>
          </a:p>
          <a:p>
            <a:pPr marL="0" lvl="0" indent="0" algn="l" rtl="0">
              <a:lnSpc>
                <a:spcPct val="100000"/>
              </a:lnSpc>
              <a:spcBef>
                <a:spcPts val="0"/>
              </a:spcBef>
              <a:spcAft>
                <a:spcPts val="0"/>
              </a:spcAft>
              <a:buSzPts val="1400"/>
              <a:buNone/>
            </a:pPr>
            <a:r>
              <a:rPr lang="de-DE" sz="1000">
                <a:solidFill>
                  <a:srgbClr val="000000"/>
                </a:solidFill>
              </a:rPr>
              <a:t>BLE-NAP 2022, </a:t>
            </a:r>
            <a:r>
              <a:rPr lang="de-DE" sz="1000" u="sng">
                <a:solidFill>
                  <a:srgbClr val="000000"/>
                </a:solidFill>
              </a:rPr>
              <a:t>https://www.nap-pflanzenschutz.de/integrierter-pflanzenschutz/pflanzenschutzmassnahmen</a:t>
            </a:r>
            <a:endParaRPr sz="1000" b="0" i="0" u="none" strike="noStrik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sz="1000" b="0" i="0" u="none" strike="noStrike">
              <a:solidFill>
                <a:schemeClr val="dk1"/>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400"/>
              <a:buFont typeface="Arial"/>
              <a:buNone/>
            </a:pPr>
            <a:endParaRPr sz="1000" b="0" i="0" u="none" strike="noStrike">
              <a:solidFill>
                <a:schemeClr val="dk1"/>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400"/>
              <a:buFont typeface="Arial"/>
              <a:buNone/>
            </a:pPr>
            <a:endParaRPr sz="1000" b="1" i="0" u="none" strike="noStrike">
              <a:solidFill>
                <a:schemeClr val="dk1"/>
              </a:solidFill>
              <a:latin typeface="Merriweather"/>
              <a:ea typeface="Merriweather"/>
              <a:cs typeface="Merriweather"/>
              <a:sym typeface="Merriweather"/>
            </a:endParaRPr>
          </a:p>
        </p:txBody>
      </p:sp>
      <p:sp>
        <p:nvSpPr>
          <p:cNvPr id="109" name="Google Shape;109;p5: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2:notes"/>
          <p:cNvSpPr>
            <a:spLocks noGrp="1" noRot="1" noChangeAspect="1"/>
          </p:cNvSpPr>
          <p:nvPr>
            <p:ph type="sldImg" idx="2"/>
          </p:nvPr>
        </p:nvSpPr>
        <p:spPr>
          <a:xfrm>
            <a:off x="479425" y="360363"/>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12:notes"/>
          <p:cNvSpPr txBox="1">
            <a:spLocks noGrp="1"/>
          </p:cNvSpPr>
          <p:nvPr>
            <p:ph type="body" idx="1"/>
          </p:nvPr>
        </p:nvSpPr>
        <p:spPr>
          <a:xfrm>
            <a:off x="479426" y="3797360"/>
            <a:ext cx="6145212" cy="604514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00" b="1">
                <a:solidFill>
                  <a:srgbClr val="000000"/>
                </a:solidFill>
              </a:rPr>
              <a:t>Beschreibung:</a:t>
            </a:r>
            <a:endParaRPr sz="1000" b="1"/>
          </a:p>
          <a:p>
            <a:pPr marL="0" lvl="0" indent="0" algn="l" rtl="0">
              <a:lnSpc>
                <a:spcPct val="100000"/>
              </a:lnSpc>
              <a:spcBef>
                <a:spcPts val="0"/>
              </a:spcBef>
              <a:spcAft>
                <a:spcPts val="0"/>
              </a:spcAft>
              <a:buSzPts val="1400"/>
              <a:buNone/>
            </a:pPr>
            <a:r>
              <a:rPr lang="de-DE" sz="1000">
                <a:solidFill>
                  <a:srgbClr val="000000"/>
                </a:solidFill>
              </a:rPr>
              <a:t>Wie auf der letzten Folie dargelegt, sieht die Maßnahmenpyramide des IPS den Einsatz chemischer Pflanzenschutzmittel als letzte Maßnahme vor. Dies ließe den Schluss auf eine Verringerung des Pflanzenschutzmittelkonsums in Deutschland und des Risikos für Mensch und Umwelt zu. Trotz anspruchsvoller Ziele und rechtlicher Rahmenbedingungen belegen Zahlen jedoch, dass die jährlichen Verkaufsmengen von Pflanzenschutzmitteln in Deutschland nicht gesunken sind und das Potenzial zur Reduzierung von Pflanzenschutzmitteln bisher nicht ausreichend genutzt wurde. Laut NABU (2022) reichen die Ursachen für eine ungenügende Anwendung des IPS seitens Landwirt*innen von Nutzergewohnheiten, über einen Fokus auf der Verbesserung der Pestizideffizienz bis hin zur Ausgestaltung der EU-Agrarpolitik. Die Anwendung des IPS erfordert ein umfangreiches Wissen der Landwirt*innen zu alternativen Maßnahmen, z. B. Anwendung biologischer Schädlingsbekämpfung (ebd.). Der Integrierte Pflanzenschutz ist ein Mindeststandard, der hinter den Anforderungen der biologischen Landwirtschaft zurückfällt. Auch das Umweltbundesamt hat mit dem Scientific Opinion Paper: Auf dem Weg zu einem nachhaltigen Pflanzenschutz (2022d) zahlreiche zusätzliche Handlungsempfehlungen vorgeschlagen, die von Schulung, Aufklärung und Sensibilisierung bis hin zur Ausweisung von pestizidfreien Flächen zum Tier- und Artenschutz reichen. Nichtregierungsorganisationen (NGOs) wie der NABU schlagen ebenfalls eine stärkere finanzielle Honorierung und Förderung von Biodiversitätsleistungen seitens der Europäischen Agrarpolitik vor (NABU 2022). </a:t>
            </a:r>
            <a:endParaRPr/>
          </a:p>
          <a:p>
            <a:pPr marL="0" lvl="0" indent="0" algn="l" rtl="0">
              <a:lnSpc>
                <a:spcPct val="100000"/>
              </a:lnSpc>
              <a:spcBef>
                <a:spcPts val="0"/>
              </a:spcBef>
              <a:spcAft>
                <a:spcPts val="0"/>
              </a:spcAft>
              <a:buSzPts val="1400"/>
              <a:buNone/>
            </a:pPr>
            <a:r>
              <a:rPr lang="de-DE" sz="1000">
                <a:solidFill>
                  <a:srgbClr val="000000"/>
                </a:solidFill>
              </a:rPr>
              <a:t>Die oben stehende Graphik </a:t>
            </a:r>
            <a:r>
              <a:rPr lang="de-DE" sz="1000"/>
              <a:t>gibt einen Überblick über eine Vielzahl von nicht-chemischen Pflanzenschutzmaßnahmen und zeigt auf, wie chemisch-synthetische Pestizide reduziert oder ersetzt werden können. Zukünftig müssen diese Ansätze von entsprechenden politischen Rahmenbedingungen entsprechend flankiert werden (BUND/ Ecologic 2022).</a:t>
            </a:r>
            <a:endParaRPr sz="1000">
              <a:solidFill>
                <a:srgbClr val="000000"/>
              </a:solidFill>
            </a:endParaRPr>
          </a:p>
          <a:p>
            <a:pPr marL="0" lvl="0" indent="0" algn="l" rtl="0">
              <a:lnSpc>
                <a:spcPct val="100000"/>
              </a:lnSpc>
              <a:spcBef>
                <a:spcPts val="0"/>
              </a:spcBef>
              <a:spcAft>
                <a:spcPts val="0"/>
              </a:spcAft>
              <a:buSzPts val="1400"/>
              <a:buNone/>
            </a:pPr>
            <a:endParaRPr sz="1000" b="1">
              <a:solidFill>
                <a:srgbClr val="000000"/>
              </a:solidFill>
            </a:endParaRPr>
          </a:p>
          <a:p>
            <a:pPr marL="0" lvl="0" indent="0" algn="l" rtl="0">
              <a:lnSpc>
                <a:spcPct val="100000"/>
              </a:lnSpc>
              <a:spcBef>
                <a:spcPts val="0"/>
              </a:spcBef>
              <a:spcAft>
                <a:spcPts val="0"/>
              </a:spcAft>
              <a:buSzPts val="1400"/>
              <a:buNone/>
            </a:pPr>
            <a:r>
              <a:rPr lang="de-DE" sz="1000" b="1">
                <a:solidFill>
                  <a:srgbClr val="000000"/>
                </a:solidFill>
              </a:rPr>
              <a:t>Aufgabe:</a:t>
            </a:r>
            <a:endParaRPr sz="1000">
              <a:solidFill>
                <a:schemeClr val="dk1"/>
              </a:solidFill>
            </a:endParaRPr>
          </a:p>
          <a:p>
            <a:pPr marL="171450" lvl="0" indent="-171450" algn="l" rtl="0">
              <a:lnSpc>
                <a:spcPct val="100000"/>
              </a:lnSpc>
              <a:spcBef>
                <a:spcPts val="0"/>
              </a:spcBef>
              <a:spcAft>
                <a:spcPts val="0"/>
              </a:spcAft>
              <a:buSzPts val="1100"/>
              <a:buFont typeface="Arial"/>
              <a:buChar char="•"/>
            </a:pPr>
            <a:r>
              <a:rPr lang="de-DE" sz="1000">
                <a:solidFill>
                  <a:schemeClr val="dk1"/>
                </a:solidFill>
              </a:rPr>
              <a:t>Diskutieren Sie anhand der Graphik die Vor- und Nachteile der vorgeschlagenen Möglichkeiten, um </a:t>
            </a:r>
            <a:r>
              <a:rPr lang="de-DE" sz="1000"/>
              <a:t>chemische Pestizide in Ihrem Betrieb zu reduzieren oder zu ersetzen</a:t>
            </a:r>
            <a:endParaRPr sz="1000">
              <a:solidFill>
                <a:schemeClr val="dk1"/>
              </a:solidFill>
            </a:endParaRPr>
          </a:p>
          <a:p>
            <a:pPr marL="171450" lvl="0" indent="-171450" algn="l" rtl="0">
              <a:lnSpc>
                <a:spcPct val="100000"/>
              </a:lnSpc>
              <a:spcBef>
                <a:spcPts val="0"/>
              </a:spcBef>
              <a:spcAft>
                <a:spcPts val="0"/>
              </a:spcAft>
              <a:buSzPts val="1100"/>
              <a:buFont typeface="Arial"/>
              <a:buChar char="•"/>
            </a:pPr>
            <a:r>
              <a:rPr lang="de-DE" sz="1000">
                <a:solidFill>
                  <a:schemeClr val="dk1"/>
                </a:solidFill>
              </a:rPr>
              <a:t>Tauschen Sie Ihre Erfahrungen zum nicht-chemischen Pflanzenschutz aus</a:t>
            </a:r>
            <a:endParaRPr sz="1000">
              <a:solidFill>
                <a:srgbClr val="000000"/>
              </a:solidFill>
            </a:endParaRPr>
          </a:p>
          <a:p>
            <a:pPr marL="0" lvl="0" indent="0" algn="l" rtl="0">
              <a:lnSpc>
                <a:spcPct val="100000"/>
              </a:lnSpc>
              <a:spcBef>
                <a:spcPts val="0"/>
              </a:spcBef>
              <a:spcAft>
                <a:spcPts val="0"/>
              </a:spcAft>
              <a:buSzPts val="1400"/>
              <a:buNone/>
            </a:pPr>
            <a:r>
              <a:rPr lang="de-DE" sz="1000" b="1">
                <a:solidFill>
                  <a:srgbClr val="000000"/>
                </a:solidFill>
              </a:rPr>
              <a:t>Quelle(n):</a:t>
            </a:r>
            <a:endParaRPr/>
          </a:p>
          <a:p>
            <a:pPr marL="285750" lvl="0" indent="-285750" algn="l" rtl="0">
              <a:lnSpc>
                <a:spcPct val="100000"/>
              </a:lnSpc>
              <a:spcBef>
                <a:spcPts val="0"/>
              </a:spcBef>
              <a:spcAft>
                <a:spcPts val="0"/>
              </a:spcAft>
              <a:buSzPts val="1400"/>
              <a:buFont typeface="Arial"/>
              <a:buChar char="•"/>
            </a:pPr>
            <a:r>
              <a:rPr lang="de-DE" sz="1000">
                <a:solidFill>
                  <a:srgbClr val="000000"/>
                </a:solidFill>
              </a:rPr>
              <a:t>BUND/ Ecologic Institut (2022): Alternativen zu chemisch- synthetischen Pestiziden in der Landwirtschaft Zusammenfassung und Überblick zum aktuellen wissenschaftlichen Stand. Online: </a:t>
            </a:r>
            <a:r>
              <a:rPr lang="de-DE" sz="1000" u="sng">
                <a:solidFill>
                  <a:srgbClr val="1155CC"/>
                </a:solidFill>
                <a:hlinkClick r:id="rId3">
                  <a:extLst>
                    <a:ext uri="{A12FA001-AC4F-418D-AE19-62706E023703}">
                      <ahyp:hlinkClr xmlns:ahyp="http://schemas.microsoft.com/office/drawing/2018/hyperlinkcolor" xmlns="" val="tx"/>
                    </a:ext>
                  </a:extLst>
                </a:hlinkClick>
              </a:rPr>
              <a:t>https://www.ecologic.eu/sites/default/files/publication/2022/50086-Umweltgifte-Broschuere-Pestizidalternativen-Ansicht.pdf</a:t>
            </a:r>
            <a:endParaRPr sz="1000" u="sng">
              <a:solidFill>
                <a:srgbClr val="1155CC"/>
              </a:solidFill>
            </a:endParaRPr>
          </a:p>
          <a:p>
            <a:pPr marL="285750" lvl="0" indent="-285750" algn="l" rtl="0">
              <a:lnSpc>
                <a:spcPct val="100000"/>
              </a:lnSpc>
              <a:spcBef>
                <a:spcPts val="0"/>
              </a:spcBef>
              <a:spcAft>
                <a:spcPts val="0"/>
              </a:spcAft>
              <a:buSzPts val="1400"/>
              <a:buFont typeface="Arial"/>
              <a:buChar char="•"/>
            </a:pPr>
            <a:r>
              <a:rPr lang="de-DE" sz="1000">
                <a:solidFill>
                  <a:srgbClr val="000000"/>
                </a:solidFill>
              </a:rPr>
              <a:t>UBA Umweltbundesamt (2022d): Auf dem Weg zu einem nachhaltigen Pflanzenschutz</a:t>
            </a:r>
            <a:r>
              <a:rPr lang="de-DE" sz="1000">
                <a:solidFill>
                  <a:srgbClr val="1155CC"/>
                </a:solidFill>
              </a:rPr>
              <a:t> </a:t>
            </a:r>
            <a:r>
              <a:rPr lang="de-DE" sz="1000">
                <a:solidFill>
                  <a:srgbClr val="000000"/>
                </a:solidFill>
              </a:rPr>
              <a:t>Bewertung des Verordnungsentwurfs zur nachhaltigen Anwendung von Pflanzenschutzmitteln 2022/0196 (COD) mit Fokus auf den Umweltschutz. Online:</a:t>
            </a:r>
            <a:r>
              <a:rPr lang="de-DE" sz="1000"/>
              <a:t> </a:t>
            </a:r>
            <a:r>
              <a:rPr lang="de-DE" sz="1000" u="sng">
                <a:solidFill>
                  <a:srgbClr val="1155CC"/>
                </a:solidFill>
                <a:hlinkClick r:id="rId4">
                  <a:extLst>
                    <a:ext uri="{A12FA001-AC4F-418D-AE19-62706E023703}">
                      <ahyp:hlinkClr xmlns:ahyp="http://schemas.microsoft.com/office/drawing/2018/hyperlinkcolor" xmlns="" val="tx"/>
                    </a:ext>
                  </a:extLst>
                </a:hlinkClick>
              </a:rPr>
              <a:t>https://www.umweltbundesamt.de/sites/default/files/medien/1410/publikationen/2022-10-17_auf_dem_weg_zu_einem_nachhaltigen_pflanzenschutz_sciop_sur_de.pdf</a:t>
            </a:r>
            <a:endParaRPr sz="1000" b="1">
              <a:solidFill>
                <a:srgbClr val="000000"/>
              </a:solidFill>
            </a:endParaRPr>
          </a:p>
          <a:p>
            <a:pPr marL="0" lvl="0" indent="0" algn="l" rtl="0">
              <a:lnSpc>
                <a:spcPct val="100000"/>
              </a:lnSpc>
              <a:spcBef>
                <a:spcPts val="0"/>
              </a:spcBef>
              <a:spcAft>
                <a:spcPts val="0"/>
              </a:spcAft>
              <a:buSzPts val="1400"/>
              <a:buNone/>
            </a:pPr>
            <a:r>
              <a:rPr lang="de-DE" sz="1000" b="1">
                <a:solidFill>
                  <a:srgbClr val="000000"/>
                </a:solidFill>
              </a:rPr>
              <a:t>Bildquelle(n):</a:t>
            </a:r>
            <a:endParaRPr sz="1000">
              <a:solidFill>
                <a:srgbClr val="000000"/>
              </a:solidFill>
            </a:endParaRPr>
          </a:p>
          <a:p>
            <a:pPr marL="285750" lvl="0" indent="-285750" algn="l" rtl="0">
              <a:lnSpc>
                <a:spcPct val="100000"/>
              </a:lnSpc>
              <a:spcBef>
                <a:spcPts val="0"/>
              </a:spcBef>
              <a:spcAft>
                <a:spcPts val="0"/>
              </a:spcAft>
              <a:buSzPts val="1400"/>
              <a:buFont typeface="Arial"/>
              <a:buChar char="•"/>
            </a:pPr>
            <a:r>
              <a:rPr lang="de-DE" sz="1000"/>
              <a:t>Ecologic Institut 2022</a:t>
            </a:r>
            <a:endParaRPr sz="1000" b="0"/>
          </a:p>
          <a:p>
            <a:pPr marL="457200" marR="0" lvl="0" indent="-228600" algn="l" rtl="0">
              <a:lnSpc>
                <a:spcPct val="100000"/>
              </a:lnSpc>
              <a:spcBef>
                <a:spcPts val="0"/>
              </a:spcBef>
              <a:spcAft>
                <a:spcPts val="0"/>
              </a:spcAft>
              <a:buClr>
                <a:srgbClr val="000000"/>
              </a:buClr>
              <a:buSzPts val="1400"/>
              <a:buFont typeface="Arial"/>
              <a:buNone/>
            </a:pPr>
            <a:endParaRPr sz="1000" b="0" i="0" u="none" strike="noStrik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000" b="0"/>
          </a:p>
          <a:p>
            <a:pPr marL="457200" marR="0" lvl="0" indent="-228600" algn="l" rtl="0">
              <a:lnSpc>
                <a:spcPct val="100000"/>
              </a:lnSpc>
              <a:spcBef>
                <a:spcPts val="0"/>
              </a:spcBef>
              <a:spcAft>
                <a:spcPts val="0"/>
              </a:spcAft>
              <a:buClr>
                <a:srgbClr val="000000"/>
              </a:buClr>
              <a:buSzPts val="1400"/>
              <a:buFont typeface="Arial"/>
              <a:buNone/>
            </a:pPr>
            <a:r>
              <a:rPr lang="de-DE" sz="1000"/>
              <a:t/>
            </a:r>
            <a:br>
              <a:rPr lang="de-DE" sz="1000"/>
            </a:br>
            <a:endParaRPr sz="1000" b="0"/>
          </a:p>
          <a:p>
            <a:pPr marL="457200" marR="0" lvl="0" indent="-228600" algn="l" rtl="0">
              <a:lnSpc>
                <a:spcPct val="100000"/>
              </a:lnSpc>
              <a:spcBef>
                <a:spcPts val="0"/>
              </a:spcBef>
              <a:spcAft>
                <a:spcPts val="0"/>
              </a:spcAft>
              <a:buClr>
                <a:srgbClr val="000000"/>
              </a:buClr>
              <a:buSzPts val="1400"/>
              <a:buFont typeface="Arial"/>
              <a:buNone/>
            </a:pPr>
            <a:r>
              <a:rPr lang="de-DE" sz="1000"/>
              <a:t/>
            </a:r>
            <a:br>
              <a:rPr lang="de-DE" sz="1000"/>
            </a:br>
            <a:endParaRPr sz="1000"/>
          </a:p>
        </p:txBody>
      </p:sp>
      <p:sp>
        <p:nvSpPr>
          <p:cNvPr id="121" name="Google Shape;121;p12: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3:notes"/>
          <p:cNvSpPr>
            <a:spLocks noGrp="1" noRot="1" noChangeAspect="1"/>
          </p:cNvSpPr>
          <p:nvPr>
            <p:ph type="sldImg" idx="2"/>
          </p:nvPr>
        </p:nvSpPr>
        <p:spPr>
          <a:xfrm>
            <a:off x="479425" y="360363"/>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13:notes"/>
          <p:cNvSpPr txBox="1">
            <a:spLocks noGrp="1"/>
          </p:cNvSpPr>
          <p:nvPr>
            <p:ph type="body" idx="1"/>
          </p:nvPr>
        </p:nvSpPr>
        <p:spPr>
          <a:xfrm>
            <a:off x="479425" y="3959732"/>
            <a:ext cx="6145213" cy="599611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00" b="1">
                <a:solidFill>
                  <a:srgbClr val="000000"/>
                </a:solidFill>
              </a:rPr>
              <a:t>Beschreibung:</a:t>
            </a:r>
            <a:endParaRPr sz="1000">
              <a:solidFill>
                <a:srgbClr val="1155CC"/>
              </a:solidFill>
            </a:endParaRPr>
          </a:p>
          <a:p>
            <a:pPr marL="0" lvl="0" indent="0" algn="l" rtl="0">
              <a:lnSpc>
                <a:spcPct val="100000"/>
              </a:lnSpc>
              <a:spcBef>
                <a:spcPts val="0"/>
              </a:spcBef>
              <a:spcAft>
                <a:spcPts val="0"/>
              </a:spcAft>
              <a:buSzPts val="1400"/>
              <a:buNone/>
            </a:pPr>
            <a:r>
              <a:rPr lang="de-DE" sz="1000">
                <a:solidFill>
                  <a:srgbClr val="000000"/>
                </a:solidFill>
              </a:rPr>
              <a:t>Im pflanzenbaulichen Bereich kann die nachhaltige Bewirtschaftung und effiziente Nutzung der natürlichen Ressourcen (2.1) durch die Züchtung nachhaltiger Kultursorten unterstützt werden.  Die Ansprüche an neue Sorten für die Zukunft sind vielfältig: Sie sollen “anpassungsfähig, klimatolerant und möglichst resistent gegen Krankheitsbefall sein und gleichzeitig mit wenig Wasser und Dünger auskommen” (LfL 2022). Im konventionellen Erwerbsanbau wird die Züchtung über die rechtlichen Instrumente des Sortenschutzes und der Sortenzulassung vorangetrieben und finanziert. Parallel dazu gewinnen Initiativen, die Saatgut als Gemeingut fördern möchten, zunehmend an Bedeutung für gesamtgesellschaftliche Leistungen.Der Sortenschutz ist ein gesetzlich geregeltes Verfahren zum Schutz des geistigen Eigentums an einer neuen Pflanzensorte.Sorten landwirtschaftlicher Pflanzenarten, Gemüsearten und Reben, die für den gewerblichen Betrieb bestimmt sind, benötigen eine Sortenzulassung. Die Prozesse des Sortenschutzes und der Sortenzulassung sind aufwändig und kostspielig. Mit den Vorgaben des  Sortenrechts soll die Pflanzenzüchtung wirtschaftlich abgesichert und die Interessen der Akteure ausgeglichen werden (Bundessortenamt 2019).</a:t>
            </a:r>
            <a:r>
              <a:rPr lang="de-DE" sz="1000"/>
              <a:t> </a:t>
            </a:r>
            <a:r>
              <a:rPr lang="de-DE" sz="1000">
                <a:solidFill>
                  <a:srgbClr val="000000"/>
                </a:solidFill>
              </a:rPr>
              <a:t>Parallel zu staatlich geregelten Sortenzulassungen hat in den vergangenen Jahren die Idee der Open Source Seeds (OSS) an Bedeutung gewonnen, mit dem Ziel, Saatgut als Gemeingut zu schützen und zur Erhaltung der Biodiversität, Pflege von Kulturlandschaften und ihren Ökosystemleistungen sowie der  Anpassung an den Klimawandel beizutragen (Kotschi und Horneburg 2018). </a:t>
            </a:r>
            <a:endParaRPr/>
          </a:p>
          <a:p>
            <a:pPr marL="0" lvl="0" indent="0" algn="l" rtl="0">
              <a:lnSpc>
                <a:spcPct val="100000"/>
              </a:lnSpc>
              <a:spcBef>
                <a:spcPts val="0"/>
              </a:spcBef>
              <a:spcAft>
                <a:spcPts val="0"/>
              </a:spcAft>
              <a:buSzPts val="1400"/>
              <a:buNone/>
            </a:pPr>
            <a:endParaRPr sz="1000" b="1">
              <a:solidFill>
                <a:srgbClr val="000000"/>
              </a:solidFill>
            </a:endParaRPr>
          </a:p>
          <a:p>
            <a:pPr marL="0" lvl="0" indent="0" algn="l" rtl="0">
              <a:lnSpc>
                <a:spcPct val="100000"/>
              </a:lnSpc>
              <a:spcBef>
                <a:spcPts val="0"/>
              </a:spcBef>
              <a:spcAft>
                <a:spcPts val="0"/>
              </a:spcAft>
              <a:buSzPts val="1400"/>
              <a:buNone/>
            </a:pPr>
            <a:r>
              <a:rPr lang="de-DE" sz="1000" b="1">
                <a:solidFill>
                  <a:srgbClr val="000000"/>
                </a:solidFill>
              </a:rPr>
              <a:t>Aufgabe:</a:t>
            </a:r>
            <a:endParaRPr/>
          </a:p>
          <a:p>
            <a:pPr marL="0" lvl="0" indent="0" algn="l" rtl="0">
              <a:lnSpc>
                <a:spcPct val="100000"/>
              </a:lnSpc>
              <a:spcBef>
                <a:spcPts val="0"/>
              </a:spcBef>
              <a:spcAft>
                <a:spcPts val="0"/>
              </a:spcAft>
              <a:buSzPts val="1400"/>
              <a:buNone/>
            </a:pPr>
            <a:r>
              <a:rPr lang="de-DE" sz="1000">
                <a:solidFill>
                  <a:srgbClr val="000000"/>
                </a:solidFill>
              </a:rPr>
              <a:t>Teil 1:</a:t>
            </a:r>
            <a:endParaRPr/>
          </a:p>
          <a:p>
            <a:pPr marL="171450" lvl="0" indent="-171450" algn="l" rtl="0">
              <a:lnSpc>
                <a:spcPct val="100000"/>
              </a:lnSpc>
              <a:spcBef>
                <a:spcPts val="0"/>
              </a:spcBef>
              <a:spcAft>
                <a:spcPts val="0"/>
              </a:spcAft>
              <a:buSzPts val="1100"/>
              <a:buFont typeface="Arial"/>
              <a:buChar char="•"/>
            </a:pPr>
            <a:r>
              <a:rPr lang="de-DE" sz="1000">
                <a:solidFill>
                  <a:schemeClr val="dk1"/>
                </a:solidFill>
              </a:rPr>
              <a:t>Wie funktioniert die Open Source Saatgutlizenz? Welche 3 Regeln gibt es?</a:t>
            </a:r>
            <a:endParaRPr/>
          </a:p>
          <a:p>
            <a:pPr marL="171450" lvl="0" indent="-171450" algn="l" rtl="0">
              <a:lnSpc>
                <a:spcPct val="100000"/>
              </a:lnSpc>
              <a:spcBef>
                <a:spcPts val="0"/>
              </a:spcBef>
              <a:spcAft>
                <a:spcPts val="0"/>
              </a:spcAft>
              <a:buSzPts val="1100"/>
              <a:buFont typeface="Arial"/>
              <a:buChar char="•"/>
            </a:pPr>
            <a:r>
              <a:rPr lang="de-DE" sz="1000">
                <a:solidFill>
                  <a:schemeClr val="dk1"/>
                </a:solidFill>
              </a:rPr>
              <a:t>Welche gesamtgesellschaftliche Leistungen können mit gemeinnützigen Sorten erbracht werden?</a:t>
            </a:r>
            <a:endParaRPr/>
          </a:p>
          <a:p>
            <a:pPr marL="171450" lvl="0" indent="-171450" algn="l" rtl="0">
              <a:lnSpc>
                <a:spcPct val="100000"/>
              </a:lnSpc>
              <a:spcBef>
                <a:spcPts val="0"/>
              </a:spcBef>
              <a:spcAft>
                <a:spcPts val="0"/>
              </a:spcAft>
              <a:buSzPts val="1100"/>
              <a:buFont typeface="Arial"/>
              <a:buChar char="•"/>
            </a:pPr>
            <a:r>
              <a:rPr lang="de-DE" sz="1000">
                <a:solidFill>
                  <a:schemeClr val="dk1"/>
                </a:solidFill>
              </a:rPr>
              <a:t>Identifizieren Sie Open source Sorten für verschiedene Kulturarten</a:t>
            </a:r>
            <a:endParaRPr/>
          </a:p>
          <a:p>
            <a:pPr marL="0" lvl="0" indent="0" algn="l" rtl="0">
              <a:lnSpc>
                <a:spcPct val="100000"/>
              </a:lnSpc>
              <a:spcBef>
                <a:spcPts val="0"/>
              </a:spcBef>
              <a:spcAft>
                <a:spcPts val="0"/>
              </a:spcAft>
              <a:buSzPts val="1100"/>
              <a:buNone/>
            </a:pPr>
            <a:r>
              <a:rPr lang="de-DE" sz="1000">
                <a:solidFill>
                  <a:schemeClr val="dk1"/>
                </a:solidFill>
              </a:rPr>
              <a:t>Teil 2:</a:t>
            </a:r>
            <a:endParaRPr sz="1000">
              <a:solidFill>
                <a:srgbClr val="000000"/>
              </a:solidFill>
            </a:endParaRPr>
          </a:p>
          <a:p>
            <a:pPr marL="285750" lvl="0" indent="-285750" algn="l" rtl="0">
              <a:lnSpc>
                <a:spcPct val="100000"/>
              </a:lnSpc>
              <a:spcBef>
                <a:spcPts val="0"/>
              </a:spcBef>
              <a:spcAft>
                <a:spcPts val="0"/>
              </a:spcAft>
              <a:buSzPts val="1400"/>
              <a:buFont typeface="Arial"/>
              <a:buChar char="•"/>
            </a:pPr>
            <a:r>
              <a:rPr lang="de-DE" sz="1000">
                <a:solidFill>
                  <a:schemeClr val="dk1"/>
                </a:solidFill>
              </a:rPr>
              <a:t>Wie gestaltet sich der Verfahrensablauf einer Sortenzulassung?</a:t>
            </a:r>
            <a:endParaRPr/>
          </a:p>
          <a:p>
            <a:pPr marL="285750" lvl="0" indent="-285750" algn="l" rtl="0">
              <a:lnSpc>
                <a:spcPct val="100000"/>
              </a:lnSpc>
              <a:spcBef>
                <a:spcPts val="0"/>
              </a:spcBef>
              <a:spcAft>
                <a:spcPts val="0"/>
              </a:spcAft>
              <a:buSzPts val="1400"/>
              <a:buFont typeface="Arial"/>
              <a:buChar char="•"/>
            </a:pPr>
            <a:r>
              <a:rPr lang="de-DE" sz="1000">
                <a:solidFill>
                  <a:srgbClr val="000000"/>
                </a:solidFill>
              </a:rPr>
              <a:t>Welche Auswirkungen hat das Sortenrecht auf die Interessen unterschiedlicher Akteure (Landwirte/innen, Züchter/innen, Kleinlandwirte)? </a:t>
            </a:r>
            <a:endParaRPr/>
          </a:p>
          <a:p>
            <a:pPr marL="285750" lvl="0" indent="-285750" algn="l" rtl="0">
              <a:lnSpc>
                <a:spcPct val="100000"/>
              </a:lnSpc>
              <a:spcBef>
                <a:spcPts val="0"/>
              </a:spcBef>
              <a:spcAft>
                <a:spcPts val="0"/>
              </a:spcAft>
              <a:buSzPts val="1400"/>
              <a:buFont typeface="Arial"/>
              <a:buChar char="•"/>
            </a:pPr>
            <a:r>
              <a:rPr lang="de-DE" sz="1000">
                <a:solidFill>
                  <a:srgbClr val="000000"/>
                </a:solidFill>
              </a:rPr>
              <a:t>Identifizieren </a:t>
            </a:r>
            <a:r>
              <a:rPr lang="de-DE" sz="1000">
                <a:solidFill>
                  <a:schemeClr val="dk1"/>
                </a:solidFill>
              </a:rPr>
              <a:t>Sie geschützte Sorten für verschiedene Kulturarten</a:t>
            </a:r>
            <a:endParaRPr/>
          </a:p>
          <a:p>
            <a:pPr marL="0" lvl="0" indent="0" algn="l" rtl="0">
              <a:lnSpc>
                <a:spcPct val="100000"/>
              </a:lnSpc>
              <a:spcBef>
                <a:spcPts val="0"/>
              </a:spcBef>
              <a:spcAft>
                <a:spcPts val="0"/>
              </a:spcAft>
              <a:buSzPts val="1400"/>
              <a:buNone/>
            </a:pPr>
            <a:r>
              <a:rPr lang="de-DE" sz="1000" b="1">
                <a:solidFill>
                  <a:srgbClr val="000000"/>
                </a:solidFill>
              </a:rPr>
              <a:t>Quelle(n):</a:t>
            </a:r>
            <a:endParaRPr/>
          </a:p>
          <a:p>
            <a:pPr marL="285750" lvl="0" indent="-285750" algn="l" rtl="0">
              <a:lnSpc>
                <a:spcPct val="100000"/>
              </a:lnSpc>
              <a:spcBef>
                <a:spcPts val="0"/>
              </a:spcBef>
              <a:spcAft>
                <a:spcPts val="0"/>
              </a:spcAft>
              <a:buSzPts val="1400"/>
              <a:buFont typeface="Arial"/>
              <a:buChar char="•"/>
            </a:pPr>
            <a:r>
              <a:rPr lang="de-DE" sz="1000">
                <a:solidFill>
                  <a:srgbClr val="000000"/>
                </a:solidFill>
              </a:rPr>
              <a:t>Bundessortenamt (2019): Das Bundessortenamt Schutz und Zulassung neuer Pflanzensorten. Online: </a:t>
            </a:r>
            <a:r>
              <a:rPr lang="de-DE" sz="1000" u="sng">
                <a:solidFill>
                  <a:srgbClr val="1155CC"/>
                </a:solidFill>
              </a:rPr>
              <a:t>https://www.bundessortenamt.de/bsa/media/Files/BroschuereBSA.pdf</a:t>
            </a:r>
            <a:endParaRPr sz="1000">
              <a:solidFill>
                <a:srgbClr val="1155CC"/>
              </a:solidFill>
            </a:endParaRPr>
          </a:p>
          <a:p>
            <a:pPr marL="285750" lvl="0" indent="-285750" algn="l" rtl="0">
              <a:lnSpc>
                <a:spcPct val="100000"/>
              </a:lnSpc>
              <a:spcBef>
                <a:spcPts val="0"/>
              </a:spcBef>
              <a:spcAft>
                <a:spcPts val="0"/>
              </a:spcAft>
              <a:buSzPts val="1400"/>
              <a:buFont typeface="Arial"/>
              <a:buChar char="•"/>
            </a:pPr>
            <a:r>
              <a:rPr lang="de-DE" sz="1000">
                <a:solidFill>
                  <a:srgbClr val="000000"/>
                </a:solidFill>
              </a:rPr>
              <a:t>Kotschi J, Horneburg B (2018) The Open Source Seed Licence: A novel approach to safeguarding access to plant germplasm. PLoS Biol 16(10): e3000023. Online:</a:t>
            </a:r>
            <a:r>
              <a:rPr lang="de-DE" sz="1000" u="sng">
                <a:solidFill>
                  <a:srgbClr val="1155CC"/>
                </a:solidFill>
                <a:hlinkClick r:id="rId3">
                  <a:extLst>
                    <a:ext uri="{A12FA001-AC4F-418D-AE19-62706E023703}">
                      <ahyp:hlinkClr xmlns:ahyp="http://schemas.microsoft.com/office/drawing/2018/hyperlinkcolor" xmlns="" val="tx"/>
                    </a:ext>
                  </a:extLst>
                </a:hlinkClick>
              </a:rPr>
              <a:t> https://doi.org/10.1371/journal.pbio.3000023</a:t>
            </a:r>
            <a:endParaRPr sz="1000">
              <a:solidFill>
                <a:srgbClr val="000000"/>
              </a:solidFill>
            </a:endParaRPr>
          </a:p>
          <a:p>
            <a:pPr marL="285750" lvl="0" indent="-285750" algn="l" rtl="0">
              <a:lnSpc>
                <a:spcPct val="100000"/>
              </a:lnSpc>
              <a:spcBef>
                <a:spcPts val="0"/>
              </a:spcBef>
              <a:spcAft>
                <a:spcPts val="0"/>
              </a:spcAft>
              <a:buSzPts val="1400"/>
              <a:buFont typeface="Arial"/>
              <a:buChar char="•"/>
            </a:pPr>
            <a:r>
              <a:rPr lang="de-DE" sz="1000">
                <a:solidFill>
                  <a:srgbClr val="000000"/>
                </a:solidFill>
              </a:rPr>
              <a:t>LfL (2022): Denkfabrik für Nachhaltigkeit. Bayerische Hightech-Züchtung für Nachhaltigkeit. Online: </a:t>
            </a:r>
            <a:r>
              <a:rPr lang="de-DE" sz="1000" u="sng">
                <a:solidFill>
                  <a:srgbClr val="1155CC"/>
                </a:solidFill>
                <a:hlinkClick r:id="rId4">
                  <a:extLst>
                    <a:ext uri="{A12FA001-AC4F-418D-AE19-62706E023703}">
                      <ahyp:hlinkClr xmlns:ahyp="http://schemas.microsoft.com/office/drawing/2018/hyperlinkcolor" xmlns="" val="tx"/>
                    </a:ext>
                  </a:extLst>
                </a:hlinkClick>
              </a:rPr>
              <a:t>https://www.lfl.bayern.de/mam/cms07/verschiedenes/dateien/lfl-magazin-2022_denkfabrikfuernachhaltigkeit_hightech-zuechtung.pdf</a:t>
            </a:r>
            <a:endParaRPr sz="1000" b="1">
              <a:solidFill>
                <a:srgbClr val="000000"/>
              </a:solidFill>
            </a:endParaRPr>
          </a:p>
          <a:p>
            <a:pPr marL="0" lvl="0" indent="0" algn="l" rtl="0">
              <a:lnSpc>
                <a:spcPct val="100000"/>
              </a:lnSpc>
              <a:spcBef>
                <a:spcPts val="0"/>
              </a:spcBef>
              <a:spcAft>
                <a:spcPts val="0"/>
              </a:spcAft>
              <a:buSzPts val="1400"/>
              <a:buNone/>
            </a:pPr>
            <a:r>
              <a:rPr lang="de-DE" sz="1000" b="1">
                <a:solidFill>
                  <a:srgbClr val="000000"/>
                </a:solidFill>
              </a:rPr>
              <a:t>Bildquelle(n):</a:t>
            </a:r>
            <a:endParaRPr sz="1000">
              <a:solidFill>
                <a:srgbClr val="000000"/>
              </a:solidFill>
            </a:endParaRPr>
          </a:p>
          <a:p>
            <a:pPr marL="0" lvl="0" indent="0" algn="l" rtl="0">
              <a:lnSpc>
                <a:spcPct val="100000"/>
              </a:lnSpc>
              <a:spcBef>
                <a:spcPts val="0"/>
              </a:spcBef>
              <a:spcAft>
                <a:spcPts val="0"/>
              </a:spcAft>
              <a:buSzPts val="1400"/>
              <a:buNone/>
            </a:pPr>
            <a:r>
              <a:rPr lang="de-DE" sz="1000"/>
              <a:t>Group by Adreian Coquet from the Noun Project</a:t>
            </a:r>
            <a:endParaRPr/>
          </a:p>
          <a:p>
            <a:pPr marL="0" lvl="0" indent="0" algn="l" rtl="0">
              <a:lnSpc>
                <a:spcPct val="100000"/>
              </a:lnSpc>
              <a:spcBef>
                <a:spcPts val="0"/>
              </a:spcBef>
              <a:spcAft>
                <a:spcPts val="0"/>
              </a:spcAft>
              <a:buSzPts val="1400"/>
              <a:buNone/>
            </a:pPr>
            <a:r>
              <a:rPr lang="de-DE" sz="1000"/>
              <a:t>Single by icon 54 from the Noun Project</a:t>
            </a:r>
            <a:endParaRPr sz="1000" b="0" i="0" u="none" strike="noStrik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400"/>
              <a:buFont typeface="Arial"/>
              <a:buNone/>
            </a:pPr>
            <a:endParaRPr sz="1000" b="0" i="0" u="none" strike="noStrik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400"/>
              <a:buFont typeface="Arial"/>
              <a:buNone/>
            </a:pPr>
            <a:endParaRPr sz="1000" b="0"/>
          </a:p>
          <a:p>
            <a:pPr marL="457200" marR="0" lvl="0" indent="-228600" algn="l" rtl="0">
              <a:lnSpc>
                <a:spcPct val="100000"/>
              </a:lnSpc>
              <a:spcBef>
                <a:spcPts val="0"/>
              </a:spcBef>
              <a:spcAft>
                <a:spcPts val="0"/>
              </a:spcAft>
              <a:buClr>
                <a:srgbClr val="000000"/>
              </a:buClr>
              <a:buSzPts val="1400"/>
              <a:buFont typeface="Arial"/>
              <a:buNone/>
            </a:pPr>
            <a:r>
              <a:rPr lang="de-DE" sz="1000"/>
              <a:t/>
            </a:r>
            <a:br>
              <a:rPr lang="de-DE" sz="1000"/>
            </a:br>
            <a:endParaRPr sz="1000"/>
          </a:p>
        </p:txBody>
      </p:sp>
      <p:sp>
        <p:nvSpPr>
          <p:cNvPr id="133" name="Google Shape;133;p13: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4:notes"/>
          <p:cNvSpPr>
            <a:spLocks noGrp="1" noRot="1" noChangeAspect="1"/>
          </p:cNvSpPr>
          <p:nvPr>
            <p:ph type="sldImg" idx="2"/>
          </p:nvPr>
        </p:nvSpPr>
        <p:spPr>
          <a:xfrm>
            <a:off x="479425" y="360363"/>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14:notes"/>
          <p:cNvSpPr txBox="1">
            <a:spLocks noGrp="1"/>
          </p:cNvSpPr>
          <p:nvPr>
            <p:ph type="body" idx="1"/>
          </p:nvPr>
        </p:nvSpPr>
        <p:spPr>
          <a:xfrm>
            <a:off x="479426" y="3917003"/>
            <a:ext cx="6145212" cy="609866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00" b="1">
                <a:solidFill>
                  <a:srgbClr val="000000"/>
                </a:solidFill>
              </a:rPr>
              <a:t>Beschreibung:</a:t>
            </a:r>
            <a:endParaRPr sz="1000"/>
          </a:p>
          <a:p>
            <a:pPr marL="0" lvl="0" indent="0" algn="l" rtl="0">
              <a:lnSpc>
                <a:spcPct val="100000"/>
              </a:lnSpc>
              <a:spcBef>
                <a:spcPts val="0"/>
              </a:spcBef>
              <a:spcAft>
                <a:spcPts val="0"/>
              </a:spcAft>
              <a:buSzPts val="1400"/>
              <a:buNone/>
            </a:pPr>
            <a:r>
              <a:rPr lang="de-DE" sz="1000">
                <a:solidFill>
                  <a:srgbClr val="000000"/>
                </a:solidFill>
              </a:rPr>
              <a:t>Während der Anbau gentechnisch veränderter Pflanzen in einigen Ländern der Welt zugelassen und praktiziert wird, werden in Deutschland seit 2012 keine gentechnisch veränderten Pflanzen kommerziell angebaut (Bundesregierung o. J.). Weltweit werden hauptsächlich fünf gentechnisch veränderte Kulturarten angebaut: Sojabohnen, Mais, Baumwolle, Raps und Zuckerrüben. Die wichtigsten Herkunftsländer dieser Kulturen sind die USA, Argentinien, Brasilien, Indien, China und Kanada (ISAAA 2019). In die EU dürfen diese Produkte nur eingeführt werden, wenn sie eine der 50 existierenden Importzulassungen besitzen. Die eingeführten gentechnisch veränderten Pflanzen werden überwiegend als Futtermittel genutzt. Lebensmittel können Verarbeitungsprodukte aus diesen Pflanzen enthalten, wie z. B. Fette, Öle oder Stärke (Bundesregierung o. J.).</a:t>
            </a:r>
            <a:r>
              <a:rPr lang="de-DE" sz="1000"/>
              <a:t> </a:t>
            </a:r>
            <a:r>
              <a:rPr lang="de-DE" sz="1000">
                <a:solidFill>
                  <a:srgbClr val="000000"/>
                </a:solidFill>
              </a:rPr>
              <a:t>Mit dem "Ohne Gentechnik"-Siegel soll der Verbraucher/ die Verbraucherin zusätzlich geschützt und aufgeklärt werden. Dass Siegel gewährleistet, dass gekennzeichnete Lebensmittel  keine gentechnisch veränderten Bestandteile enthalten, also keine gentechnisch veränderten Enzyme oder Zusatzstoffe wie Vitamine, Aminosäuren oder Aromen (ebd.). </a:t>
            </a:r>
            <a:endParaRPr sz="1000"/>
          </a:p>
          <a:p>
            <a:pPr marL="0" lvl="0" indent="0" algn="l" rtl="0">
              <a:lnSpc>
                <a:spcPct val="100000"/>
              </a:lnSpc>
              <a:spcBef>
                <a:spcPts val="0"/>
              </a:spcBef>
              <a:spcAft>
                <a:spcPts val="0"/>
              </a:spcAft>
              <a:buSzPts val="1400"/>
              <a:buNone/>
            </a:pPr>
            <a:r>
              <a:rPr lang="de-DE" sz="1000">
                <a:solidFill>
                  <a:srgbClr val="000000"/>
                </a:solidFill>
              </a:rPr>
              <a:t>In der Züchtung stehen sich unterschiedliche Positionen gegenüber: Befürworter*innen gentechnisch veränderter Pflanzen argumentieren, dass Erträge gesteigert und Kosten gesenkt werden können. Weiterhin können mittels Gentechnik gezielt Pflanzen mit Eigenschaften wie Resistenz gegen Krankheiten und Schädlingsbefall gezüchtet werden.</a:t>
            </a:r>
            <a:r>
              <a:rPr lang="de-DE" sz="1000"/>
              <a:t> </a:t>
            </a:r>
            <a:r>
              <a:rPr lang="de-DE" sz="1000">
                <a:solidFill>
                  <a:srgbClr val="000000"/>
                </a:solidFill>
              </a:rPr>
              <a:t>Expert*innen der konventionellen Züchtung kommen zu dem Schluss, dass Gentechnik langwierig und kostspielig ist und die konventionelle Züchtung Probleme schneller lösen kann. Dies wird am Forschungsprojekt “Improved Maize for African Soils” deutlich: Kleinbauern in afrikanischen und vielen anderen Ländern des globalen Südens müssen auf nährstoffarmen Böden wirtschaften, können sich keinen Dünger leisten oder haben keinen Zugang dazu. </a:t>
            </a:r>
            <a:endParaRPr/>
          </a:p>
          <a:p>
            <a:pPr marL="0" lvl="0" indent="0" algn="l" rtl="0">
              <a:lnSpc>
                <a:spcPct val="100000"/>
              </a:lnSpc>
              <a:spcBef>
                <a:spcPts val="0"/>
              </a:spcBef>
              <a:spcAft>
                <a:spcPts val="0"/>
              </a:spcAft>
              <a:buSzPts val="1400"/>
              <a:buNone/>
            </a:pPr>
            <a:endParaRPr sz="1000">
              <a:solidFill>
                <a:srgbClr val="000000"/>
              </a:solidFill>
            </a:endParaRPr>
          </a:p>
          <a:p>
            <a:pPr marL="0" lvl="0" indent="0" algn="l" rtl="0">
              <a:lnSpc>
                <a:spcPct val="100000"/>
              </a:lnSpc>
              <a:spcBef>
                <a:spcPts val="0"/>
              </a:spcBef>
              <a:spcAft>
                <a:spcPts val="0"/>
              </a:spcAft>
              <a:buSzPts val="1400"/>
              <a:buNone/>
            </a:pPr>
            <a:r>
              <a:rPr lang="de-DE" sz="1000" b="1">
                <a:solidFill>
                  <a:srgbClr val="000000"/>
                </a:solidFill>
              </a:rPr>
              <a:t>Aufgabe:</a:t>
            </a:r>
            <a:endParaRPr/>
          </a:p>
          <a:p>
            <a:pPr marL="171450" lvl="0" indent="-171450" algn="l" rtl="0">
              <a:lnSpc>
                <a:spcPct val="100000"/>
              </a:lnSpc>
              <a:spcBef>
                <a:spcPts val="0"/>
              </a:spcBef>
              <a:spcAft>
                <a:spcPts val="0"/>
              </a:spcAft>
              <a:buSzPts val="1100"/>
              <a:buFont typeface="Arial"/>
              <a:buChar char="•"/>
            </a:pPr>
            <a:r>
              <a:rPr lang="de-DE" sz="1000">
                <a:solidFill>
                  <a:schemeClr val="dk1"/>
                </a:solidFill>
              </a:rPr>
              <a:t>Welches sind die Hauptanbauländer gentechnisch veränderter (gv) Pflanzen?</a:t>
            </a:r>
            <a:endParaRPr/>
          </a:p>
          <a:p>
            <a:pPr marL="171450" lvl="0" indent="-171450" algn="l" rtl="0">
              <a:lnSpc>
                <a:spcPct val="100000"/>
              </a:lnSpc>
              <a:spcBef>
                <a:spcPts val="0"/>
              </a:spcBef>
              <a:spcAft>
                <a:spcPts val="0"/>
              </a:spcAft>
              <a:buSzPts val="1100"/>
              <a:buFont typeface="Arial"/>
              <a:buChar char="•"/>
            </a:pPr>
            <a:r>
              <a:rPr lang="de-DE" sz="1000">
                <a:solidFill>
                  <a:schemeClr val="dk1"/>
                </a:solidFill>
              </a:rPr>
              <a:t>Welche gv Kulturarten werden in diesen Ländern hauptsächlich angebaut?</a:t>
            </a:r>
            <a:endParaRPr/>
          </a:p>
          <a:p>
            <a:pPr marL="171450" lvl="0" indent="-171450" algn="l" rtl="0">
              <a:lnSpc>
                <a:spcPct val="100000"/>
              </a:lnSpc>
              <a:spcBef>
                <a:spcPts val="0"/>
              </a:spcBef>
              <a:spcAft>
                <a:spcPts val="0"/>
              </a:spcAft>
              <a:buSzPts val="1100"/>
              <a:buFont typeface="Arial"/>
              <a:buChar char="•"/>
            </a:pPr>
            <a:r>
              <a:rPr lang="de-DE" sz="1000">
                <a:solidFill>
                  <a:schemeClr val="dk1"/>
                </a:solidFill>
              </a:rPr>
              <a:t>Wie werden diese gv Kulturarten genutzt?</a:t>
            </a:r>
            <a:endParaRPr/>
          </a:p>
          <a:p>
            <a:pPr marL="171450" lvl="0" indent="-171450" algn="l" rtl="0">
              <a:lnSpc>
                <a:spcPct val="100000"/>
              </a:lnSpc>
              <a:spcBef>
                <a:spcPts val="0"/>
              </a:spcBef>
              <a:spcAft>
                <a:spcPts val="0"/>
              </a:spcAft>
              <a:buSzPts val="1100"/>
              <a:buFont typeface="Arial"/>
              <a:buChar char="•"/>
            </a:pPr>
            <a:r>
              <a:rPr lang="de-DE" sz="1000">
                <a:solidFill>
                  <a:schemeClr val="dk1"/>
                </a:solidFill>
              </a:rPr>
              <a:t>Welche Eigenschaften haben diese gv Pflanzen?</a:t>
            </a:r>
            <a:endParaRPr/>
          </a:p>
          <a:p>
            <a:pPr marL="171450" lvl="0" indent="-171450" algn="l" rtl="0">
              <a:lnSpc>
                <a:spcPct val="100000"/>
              </a:lnSpc>
              <a:spcBef>
                <a:spcPts val="0"/>
              </a:spcBef>
              <a:spcAft>
                <a:spcPts val="0"/>
              </a:spcAft>
              <a:buSzPts val="1100"/>
              <a:buFont typeface="Arial"/>
              <a:buChar char="•"/>
            </a:pPr>
            <a:r>
              <a:rPr lang="de-DE" sz="1000">
                <a:solidFill>
                  <a:schemeClr val="dk1"/>
                </a:solidFill>
              </a:rPr>
              <a:t>Welche Produkte auf dem deutschen Markt tragen das „Ohne Gentechnik“-Siegel?</a:t>
            </a:r>
            <a:endParaRPr sz="1000">
              <a:solidFill>
                <a:srgbClr val="000000"/>
              </a:solidFill>
            </a:endParaRPr>
          </a:p>
          <a:p>
            <a:pPr marL="0" lvl="0" indent="0" algn="l" rtl="0">
              <a:lnSpc>
                <a:spcPct val="100000"/>
              </a:lnSpc>
              <a:spcBef>
                <a:spcPts val="0"/>
              </a:spcBef>
              <a:spcAft>
                <a:spcPts val="0"/>
              </a:spcAft>
              <a:buSzPts val="1400"/>
              <a:buNone/>
            </a:pPr>
            <a:endParaRPr sz="1000">
              <a:solidFill>
                <a:srgbClr val="000000"/>
              </a:solidFill>
            </a:endParaRPr>
          </a:p>
          <a:p>
            <a:pPr marL="0" lvl="0" indent="0" algn="l" rtl="0">
              <a:lnSpc>
                <a:spcPct val="100000"/>
              </a:lnSpc>
              <a:spcBef>
                <a:spcPts val="0"/>
              </a:spcBef>
              <a:spcAft>
                <a:spcPts val="0"/>
              </a:spcAft>
              <a:buSzPts val="1400"/>
              <a:buNone/>
            </a:pPr>
            <a:r>
              <a:rPr lang="de-DE" sz="1000" b="1">
                <a:solidFill>
                  <a:srgbClr val="000000"/>
                </a:solidFill>
              </a:rPr>
              <a:t>Quelle(n):</a:t>
            </a:r>
            <a:endParaRPr sz="1000">
              <a:solidFill>
                <a:srgbClr val="000000"/>
              </a:solidFill>
            </a:endParaRPr>
          </a:p>
          <a:p>
            <a:pPr marL="285750" lvl="0" indent="-285750" algn="l" rtl="0">
              <a:lnSpc>
                <a:spcPct val="100000"/>
              </a:lnSpc>
              <a:spcBef>
                <a:spcPts val="0"/>
              </a:spcBef>
              <a:spcAft>
                <a:spcPts val="0"/>
              </a:spcAft>
              <a:buSzPts val="1400"/>
              <a:buFont typeface="Arial"/>
              <a:buChar char="•"/>
            </a:pPr>
            <a:r>
              <a:rPr lang="de-DE" sz="1000">
                <a:solidFill>
                  <a:srgbClr val="000000"/>
                </a:solidFill>
              </a:rPr>
              <a:t>Gilbert, N. (2014): Cross-bred crops get fit faster.</a:t>
            </a:r>
            <a:r>
              <a:rPr lang="de-DE" sz="1000" u="sng">
                <a:solidFill>
                  <a:srgbClr val="000000"/>
                </a:solidFill>
                <a:hlinkClick r:id="rId3">
                  <a:extLst>
                    <a:ext uri="{A12FA001-AC4F-418D-AE19-62706E023703}">
                      <ahyp:hlinkClr xmlns:ahyp="http://schemas.microsoft.com/office/drawing/2018/hyperlinkcolor" xmlns="" val="tx"/>
                    </a:ext>
                  </a:extLst>
                </a:hlinkClick>
              </a:rPr>
              <a:t> Nature</a:t>
            </a:r>
            <a:r>
              <a:rPr lang="de-DE" sz="1000">
                <a:solidFill>
                  <a:srgbClr val="000000"/>
                </a:solidFill>
              </a:rPr>
              <a:t> Ausgabe 513. Online:</a:t>
            </a:r>
            <a:r>
              <a:rPr lang="de-DE" sz="1000" u="sng">
                <a:solidFill>
                  <a:srgbClr val="000000"/>
                </a:solidFill>
                <a:hlinkClick r:id="rId4">
                  <a:extLst>
                    <a:ext uri="{A12FA001-AC4F-418D-AE19-62706E023703}">
                      <ahyp:hlinkClr xmlns:ahyp="http://schemas.microsoft.com/office/drawing/2018/hyperlinkcolor" xmlns="" val="tx"/>
                    </a:ext>
                  </a:extLst>
                </a:hlinkClick>
              </a:rPr>
              <a:t> </a:t>
            </a:r>
            <a:r>
              <a:rPr lang="de-DE" sz="1000" u="sng">
                <a:solidFill>
                  <a:srgbClr val="1155CC"/>
                </a:solidFill>
                <a:hlinkClick r:id="rId4">
                  <a:extLst>
                    <a:ext uri="{A12FA001-AC4F-418D-AE19-62706E023703}">
                      <ahyp:hlinkClr xmlns:ahyp="http://schemas.microsoft.com/office/drawing/2018/hyperlinkcolor" xmlns="" val="tx"/>
                    </a:ext>
                  </a:extLst>
                </a:hlinkClick>
              </a:rPr>
              <a:t>https://www.nature.com/articles/513292a</a:t>
            </a:r>
            <a:endParaRPr sz="1000" u="sng">
              <a:solidFill>
                <a:srgbClr val="1155CC"/>
              </a:solidFill>
            </a:endParaRPr>
          </a:p>
          <a:p>
            <a:pPr marL="285750" lvl="0" indent="-285750" algn="l" rtl="0">
              <a:lnSpc>
                <a:spcPct val="100000"/>
              </a:lnSpc>
              <a:spcBef>
                <a:spcPts val="0"/>
              </a:spcBef>
              <a:spcAft>
                <a:spcPts val="0"/>
              </a:spcAft>
              <a:buSzPts val="1400"/>
              <a:buFont typeface="Arial"/>
              <a:buChar char="•"/>
            </a:pPr>
            <a:r>
              <a:rPr lang="de-DE" sz="1000">
                <a:solidFill>
                  <a:srgbClr val="1155CC"/>
                </a:solidFill>
              </a:rPr>
              <a:t>ISAAA (2019): ISAAA Brief 55-2019: Executive Summary. Biotech Crops Drive Socio-Economic Development and Sustainable Environment in the New Frontier. Online: </a:t>
            </a:r>
            <a:r>
              <a:rPr lang="de-DE" sz="1000" u="sng">
                <a:solidFill>
                  <a:srgbClr val="1155CC"/>
                </a:solidFill>
                <a:hlinkClick r:id="rId5">
                  <a:extLst>
                    <a:ext uri="{A12FA001-AC4F-418D-AE19-62706E023703}">
                      <ahyp:hlinkClr xmlns:ahyp="http://schemas.microsoft.com/office/drawing/2018/hyperlinkcolor" xmlns="" val="tx"/>
                    </a:ext>
                  </a:extLst>
                </a:hlinkClick>
              </a:rPr>
              <a:t>https://www.isaaa.org/resources/publications/briefs/55/executivesummary/default.asp</a:t>
            </a:r>
            <a:endParaRPr sz="1000">
              <a:solidFill>
                <a:srgbClr val="1155CC"/>
              </a:solidFill>
            </a:endParaRPr>
          </a:p>
          <a:p>
            <a:pPr marL="285750" lvl="0" indent="-285750" algn="l" rtl="0">
              <a:lnSpc>
                <a:spcPct val="100000"/>
              </a:lnSpc>
              <a:spcBef>
                <a:spcPts val="0"/>
              </a:spcBef>
              <a:spcAft>
                <a:spcPts val="0"/>
              </a:spcAft>
              <a:buSzPts val="1400"/>
              <a:buFont typeface="Arial"/>
              <a:buChar char="•"/>
            </a:pPr>
            <a:r>
              <a:rPr lang="de-DE" sz="1000">
                <a:solidFill>
                  <a:srgbClr val="1155CC"/>
                </a:solidFill>
              </a:rPr>
              <a:t>Statistik der </a:t>
            </a:r>
            <a:r>
              <a:rPr lang="de-DE" sz="1000"/>
              <a:t>Anbauflächen für gentechnisch veränderte Kulturpflanzen nach Ländern</a:t>
            </a:r>
            <a:r>
              <a:rPr lang="de-DE" sz="1000">
                <a:solidFill>
                  <a:srgbClr val="1155CC"/>
                </a:solidFill>
              </a:rPr>
              <a:t> auf deutsch unter: </a:t>
            </a:r>
            <a:r>
              <a:rPr lang="de-DE" sz="1000" u="sng">
                <a:solidFill>
                  <a:srgbClr val="1155CC"/>
                </a:solidFill>
                <a:hlinkClick r:id="rId6">
                  <a:extLst>
                    <a:ext uri="{A12FA001-AC4F-418D-AE19-62706E023703}">
                      <ahyp:hlinkClr xmlns:ahyp="http://schemas.microsoft.com/office/drawing/2018/hyperlinkcolor" xmlns="" val="tx"/>
                    </a:ext>
                  </a:extLst>
                </a:hlinkClick>
              </a:rPr>
              <a:t>https://www.transgen.de/anbau/592.gentechnisch-veraenderte-pflanzen-anbauflaechen.html</a:t>
            </a:r>
            <a:endParaRPr sz="1000" b="1">
              <a:solidFill>
                <a:srgbClr val="000000"/>
              </a:solidFill>
            </a:endParaRPr>
          </a:p>
          <a:p>
            <a:pPr marL="0" lvl="0" indent="0" algn="l" rtl="0">
              <a:lnSpc>
                <a:spcPct val="100000"/>
              </a:lnSpc>
              <a:spcBef>
                <a:spcPts val="0"/>
              </a:spcBef>
              <a:spcAft>
                <a:spcPts val="0"/>
              </a:spcAft>
              <a:buSzPts val="1400"/>
              <a:buNone/>
            </a:pPr>
            <a:r>
              <a:rPr lang="de-DE" sz="1000" b="1">
                <a:solidFill>
                  <a:srgbClr val="000000"/>
                </a:solidFill>
              </a:rPr>
              <a:t>Bildquelle(n):</a:t>
            </a:r>
            <a:endParaRPr/>
          </a:p>
          <a:p>
            <a:pPr marL="0" lvl="0" indent="0" algn="l" rtl="0">
              <a:lnSpc>
                <a:spcPct val="100000"/>
              </a:lnSpc>
              <a:spcBef>
                <a:spcPts val="0"/>
              </a:spcBef>
              <a:spcAft>
                <a:spcPts val="0"/>
              </a:spcAft>
              <a:buSzPts val="1400"/>
              <a:buNone/>
            </a:pPr>
            <a:r>
              <a:rPr lang="de-DE" sz="1000"/>
              <a:t>Graphik: nach ISAAA 2019</a:t>
            </a:r>
            <a:endParaRPr sz="1000">
              <a:solidFill>
                <a:srgbClr val="000000"/>
              </a:solidFill>
            </a:endParaRPr>
          </a:p>
          <a:p>
            <a:pPr marL="0" lvl="0" indent="0" algn="l" rtl="0">
              <a:lnSpc>
                <a:spcPct val="100000"/>
              </a:lnSpc>
              <a:spcBef>
                <a:spcPts val="0"/>
              </a:spcBef>
              <a:spcAft>
                <a:spcPts val="0"/>
              </a:spcAft>
              <a:buSzPts val="1400"/>
              <a:buNone/>
            </a:pPr>
            <a:r>
              <a:rPr lang="de-DE" sz="1000">
                <a:solidFill>
                  <a:srgbClr val="000000"/>
                </a:solidFill>
              </a:rPr>
              <a:t>Bilder (Sojabohne, Mais, Bauwolle): publicdomainvectors</a:t>
            </a:r>
            <a:endParaRPr sz="1000" b="0"/>
          </a:p>
          <a:p>
            <a:pPr marL="457200" marR="0" lvl="0" indent="-228600" algn="l" rtl="0">
              <a:lnSpc>
                <a:spcPct val="100000"/>
              </a:lnSpc>
              <a:spcBef>
                <a:spcPts val="0"/>
              </a:spcBef>
              <a:spcAft>
                <a:spcPts val="0"/>
              </a:spcAft>
              <a:buClr>
                <a:srgbClr val="000000"/>
              </a:buClr>
              <a:buSzPts val="1400"/>
              <a:buFont typeface="Arial"/>
              <a:buNone/>
            </a:pPr>
            <a:r>
              <a:rPr lang="de-DE" sz="1000"/>
              <a:t/>
            </a:r>
            <a:br>
              <a:rPr lang="de-DE" sz="1000"/>
            </a:br>
            <a:r>
              <a:rPr lang="de-DE" sz="1000"/>
              <a:t/>
            </a:r>
            <a:br>
              <a:rPr lang="de-DE" sz="1000"/>
            </a:br>
            <a:endParaRPr sz="1000"/>
          </a:p>
        </p:txBody>
      </p:sp>
      <p:sp>
        <p:nvSpPr>
          <p:cNvPr id="153" name="Google Shape;153;p14: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5:notes"/>
          <p:cNvSpPr>
            <a:spLocks noGrp="1" noRot="1" noChangeAspect="1"/>
          </p:cNvSpPr>
          <p:nvPr>
            <p:ph type="sldImg" idx="2"/>
          </p:nvPr>
        </p:nvSpPr>
        <p:spPr>
          <a:xfrm>
            <a:off x="479425" y="360363"/>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5:notes"/>
          <p:cNvSpPr txBox="1">
            <a:spLocks noGrp="1"/>
          </p:cNvSpPr>
          <p:nvPr>
            <p:ph type="body" idx="1"/>
          </p:nvPr>
        </p:nvSpPr>
        <p:spPr>
          <a:xfrm>
            <a:off x="479425" y="3831542"/>
            <a:ext cx="6145213" cy="5961935"/>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00" b="1">
                <a:solidFill>
                  <a:srgbClr val="000000"/>
                </a:solidFill>
              </a:rPr>
              <a:t>Beschreibung:</a:t>
            </a:r>
            <a:endParaRPr sz="1000" b="1"/>
          </a:p>
          <a:p>
            <a:pPr marL="0" lvl="0" indent="0" algn="l" rtl="0">
              <a:lnSpc>
                <a:spcPct val="100000"/>
              </a:lnSpc>
              <a:spcBef>
                <a:spcPts val="0"/>
              </a:spcBef>
              <a:spcAft>
                <a:spcPts val="0"/>
              </a:spcAft>
              <a:buSzPts val="1400"/>
              <a:buNone/>
            </a:pPr>
            <a:r>
              <a:rPr lang="de-DE" sz="1000">
                <a:solidFill>
                  <a:srgbClr val="000000"/>
                </a:solidFill>
                <a:latin typeface="Merriweather"/>
                <a:ea typeface="Merriweather"/>
                <a:cs typeface="Merriweather"/>
                <a:sym typeface="Merriweather"/>
              </a:rPr>
              <a:t>Ein nachhaltiges Chemikalienmanagement im Betrieb als Ganzes oder bei einem Versuchsaufbau trägt dazu bei, dass Mitarbeitende einem geringeren Risiko ausgesetzt sind, weniger Schadstoffe sowohl durch die Anwendung des Stoffes als auch entlang der Lieferkette in Umweltmedien eingetragen werden und Umwelt- und Sozialstandards eingehalten werden. Mit zunehmendem Problembewusstsein der Bevölkerung wird die Verwendung nachhaltiger Chemikalien eine höhere Akzeptanz in der Öffentlichkeit erzielen und auch wirtschaftliche Vorteile mit sich bringen (s. B. durch reduziertes Risikomanagement) (UBA 2016a).</a:t>
            </a:r>
            <a:endParaRPr sz="1000" b="1">
              <a:solidFill>
                <a:srgbClr val="1155CC"/>
              </a:solidFill>
              <a:latin typeface="Merriweather"/>
              <a:ea typeface="Merriweather"/>
              <a:cs typeface="Merriweather"/>
              <a:sym typeface="Merriweather"/>
            </a:endParaRPr>
          </a:p>
          <a:p>
            <a:pPr marL="0" lvl="0" indent="0" algn="l" rtl="0">
              <a:lnSpc>
                <a:spcPct val="100000"/>
              </a:lnSpc>
              <a:spcBef>
                <a:spcPts val="0"/>
              </a:spcBef>
              <a:spcAft>
                <a:spcPts val="0"/>
              </a:spcAft>
              <a:buSzPts val="1400"/>
              <a:buNone/>
            </a:pPr>
            <a:r>
              <a:rPr lang="de-DE" sz="1000">
                <a:solidFill>
                  <a:srgbClr val="000000"/>
                </a:solidFill>
                <a:latin typeface="Merriweather"/>
                <a:ea typeface="Merriweather"/>
                <a:cs typeface="Merriweather"/>
                <a:sym typeface="Merriweather"/>
              </a:rPr>
              <a:t>Nachhaltigkeitsaspekte bei der  Stoff- und Materialauswahl sowie beim Einsatz von Chemikalien bei der Planung und Durchführung von Versuchen zu berücksichtigen trägt langfristig dazu bei, weniger Schadstoffe in die Umweltmedien einzutragen, die Akzeptanz der Versuche und deren Ergebnisse zu erhöhen und gleichzeitig innovative  Lösungen in der Züchtung und im Pflanzenbau zu entwickeln. Materialströme und den Versuchsaufbau ressourcenschonend zu gestalten, würde dazu beitragen, nachhaltiges Wirtschaften zu etablieren und THG-Emissionen zu reduzieren. </a:t>
            </a:r>
            <a:endParaRPr/>
          </a:p>
          <a:p>
            <a:pPr marL="0" lvl="0" indent="0" algn="l" rtl="0">
              <a:lnSpc>
                <a:spcPct val="100000"/>
              </a:lnSpc>
              <a:spcBef>
                <a:spcPts val="0"/>
              </a:spcBef>
              <a:spcAft>
                <a:spcPts val="0"/>
              </a:spcAft>
              <a:buSzPts val="1400"/>
              <a:buNone/>
            </a:pPr>
            <a:endParaRPr sz="1000" b="1">
              <a:solidFill>
                <a:srgbClr val="000000"/>
              </a:solidFill>
            </a:endParaRPr>
          </a:p>
          <a:p>
            <a:pPr marL="0" lvl="0" indent="0" algn="l" rtl="0">
              <a:lnSpc>
                <a:spcPct val="100000"/>
              </a:lnSpc>
              <a:spcBef>
                <a:spcPts val="0"/>
              </a:spcBef>
              <a:spcAft>
                <a:spcPts val="0"/>
              </a:spcAft>
              <a:buSzPts val="1400"/>
              <a:buNone/>
            </a:pPr>
            <a:r>
              <a:rPr lang="de-DE" sz="1000" b="1">
                <a:solidFill>
                  <a:srgbClr val="000000"/>
                </a:solidFill>
              </a:rPr>
              <a:t>Aufgabe:</a:t>
            </a:r>
            <a:endParaRPr/>
          </a:p>
          <a:p>
            <a:pPr marL="171450" lvl="0" indent="-171450" algn="l" rtl="0">
              <a:lnSpc>
                <a:spcPct val="100000"/>
              </a:lnSpc>
              <a:spcBef>
                <a:spcPts val="0"/>
              </a:spcBef>
              <a:spcAft>
                <a:spcPts val="0"/>
              </a:spcAft>
              <a:buSzPts val="1100"/>
              <a:buFont typeface="Arial"/>
              <a:buChar char="•"/>
            </a:pPr>
            <a:r>
              <a:rPr lang="de-DE" sz="1000">
                <a:solidFill>
                  <a:schemeClr val="dk1"/>
                </a:solidFill>
                <a:latin typeface="Arial"/>
                <a:ea typeface="Arial"/>
                <a:cs typeface="Arial"/>
                <a:sym typeface="Arial"/>
              </a:rPr>
              <a:t>Wählen Sie eine Chemikalie aus, die Sie in Ihrem Betrieb oder in der Berufsschule vorfinden (z. B. Ammoniak, Schwefelsäure, Salpetersäure, Königswasser, Bariumchlorid)</a:t>
            </a:r>
            <a:endParaRPr/>
          </a:p>
          <a:p>
            <a:pPr marL="171450" lvl="0" indent="-171450" algn="l" rtl="0">
              <a:lnSpc>
                <a:spcPct val="100000"/>
              </a:lnSpc>
              <a:spcBef>
                <a:spcPts val="0"/>
              </a:spcBef>
              <a:spcAft>
                <a:spcPts val="0"/>
              </a:spcAft>
              <a:buSzPts val="1100"/>
              <a:buFont typeface="Arial"/>
              <a:buChar char="•"/>
            </a:pPr>
            <a:r>
              <a:rPr lang="de-DE" sz="1000">
                <a:solidFill>
                  <a:schemeClr val="dk1"/>
                </a:solidFill>
              </a:rPr>
              <a:t>P</a:t>
            </a:r>
            <a:r>
              <a:rPr lang="de-DE" sz="1000">
                <a:solidFill>
                  <a:schemeClr val="dk1"/>
                </a:solidFill>
                <a:latin typeface="Arial"/>
                <a:ea typeface="Arial"/>
                <a:cs typeface="Arial"/>
                <a:sym typeface="Arial"/>
              </a:rPr>
              <a:t>rüfen Sie Alternativen anhand der Grundsätze</a:t>
            </a:r>
            <a:r>
              <a:rPr lang="de-DE" sz="1000">
                <a:solidFill>
                  <a:schemeClr val="dk1"/>
                </a:solidFill>
              </a:rPr>
              <a:t>.</a:t>
            </a:r>
            <a:endParaRPr/>
          </a:p>
          <a:p>
            <a:pPr marL="171450" lvl="0" indent="-171450" algn="l" rtl="0">
              <a:lnSpc>
                <a:spcPct val="100000"/>
              </a:lnSpc>
              <a:spcBef>
                <a:spcPts val="0"/>
              </a:spcBef>
              <a:spcAft>
                <a:spcPts val="0"/>
              </a:spcAft>
              <a:buSzPts val="1100"/>
              <a:buFont typeface="Arial"/>
              <a:buChar char="•"/>
            </a:pPr>
            <a:r>
              <a:rPr lang="de-DE" sz="1000">
                <a:solidFill>
                  <a:schemeClr val="dk1"/>
                </a:solidFill>
              </a:rPr>
              <a:t>Welcher Grundsatz ist schwierig in der Umsetzung und warum?</a:t>
            </a:r>
            <a:endParaRPr sz="1000">
              <a:solidFill>
                <a:srgbClr val="000000"/>
              </a:solidFill>
            </a:endParaRPr>
          </a:p>
          <a:p>
            <a:pPr marL="0" lvl="0" indent="0" algn="l" rtl="0">
              <a:lnSpc>
                <a:spcPct val="100000"/>
              </a:lnSpc>
              <a:spcBef>
                <a:spcPts val="0"/>
              </a:spcBef>
              <a:spcAft>
                <a:spcPts val="0"/>
              </a:spcAft>
              <a:buSzPts val="1400"/>
              <a:buNone/>
            </a:pPr>
            <a:endParaRPr sz="1000">
              <a:solidFill>
                <a:srgbClr val="000000"/>
              </a:solidFill>
            </a:endParaRPr>
          </a:p>
          <a:p>
            <a:pPr marL="0" lvl="0" indent="0" algn="l" rtl="0">
              <a:lnSpc>
                <a:spcPct val="100000"/>
              </a:lnSpc>
              <a:spcBef>
                <a:spcPts val="0"/>
              </a:spcBef>
              <a:spcAft>
                <a:spcPts val="0"/>
              </a:spcAft>
              <a:buSzPts val="1400"/>
              <a:buNone/>
            </a:pPr>
            <a:r>
              <a:rPr lang="de-DE" sz="1000" b="1">
                <a:solidFill>
                  <a:srgbClr val="000000"/>
                </a:solidFill>
              </a:rPr>
              <a:t>Quelle(n):</a:t>
            </a:r>
            <a:endParaRPr sz="1000">
              <a:solidFill>
                <a:srgbClr val="000000"/>
              </a:solidFill>
              <a:latin typeface="Merriweather"/>
              <a:ea typeface="Merriweather"/>
              <a:cs typeface="Merriweather"/>
              <a:sym typeface="Merriweather"/>
            </a:endParaRPr>
          </a:p>
          <a:p>
            <a:pPr marL="0" lvl="0" indent="0" algn="l" rtl="0">
              <a:lnSpc>
                <a:spcPct val="100000"/>
              </a:lnSpc>
              <a:spcBef>
                <a:spcPts val="0"/>
              </a:spcBef>
              <a:spcAft>
                <a:spcPts val="0"/>
              </a:spcAft>
              <a:buSzPts val="1400"/>
              <a:buNone/>
            </a:pPr>
            <a:r>
              <a:rPr lang="de-DE" sz="1000">
                <a:solidFill>
                  <a:srgbClr val="000000"/>
                </a:solidFill>
                <a:latin typeface="Merriweather"/>
                <a:ea typeface="Merriweather"/>
                <a:cs typeface="Merriweather"/>
                <a:sym typeface="Merriweather"/>
              </a:rPr>
              <a:t>UBA Umweltbundesamt (2016): Leitfaden Nachhaltige Chemikalien. Eine Entscheidungshilfe für Stoffhersteller, Formulierer und Endanwender von Chemikalien. Online:</a:t>
            </a:r>
            <a:r>
              <a:rPr lang="de-DE" sz="1000" u="sng">
                <a:solidFill>
                  <a:srgbClr val="1155CC"/>
                </a:solidFill>
                <a:latin typeface="Merriweather"/>
                <a:ea typeface="Merriweather"/>
                <a:cs typeface="Merriweather"/>
                <a:sym typeface="Merriweather"/>
                <a:hlinkClick r:id="rId3">
                  <a:extLst>
                    <a:ext uri="{A12FA001-AC4F-418D-AE19-62706E023703}">
                      <ahyp:hlinkClr xmlns:ahyp="http://schemas.microsoft.com/office/drawing/2018/hyperlinkcolor" xmlns="" val="tx"/>
                    </a:ext>
                  </a:extLst>
                </a:hlinkClick>
              </a:rPr>
              <a:t>https://www.umweltbundesamt.de/sites/default/files/medien/1968/publikationen/161215_uba_fb_chemikalien_dt_bf.pdf</a:t>
            </a:r>
            <a:endParaRPr sz="1000" b="0" i="0" u="none" strike="noStrik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400"/>
              <a:buFont typeface="Arial"/>
              <a:buNone/>
            </a:pPr>
            <a:endParaRPr sz="1000" b="0" i="0" u="none" strike="noStrik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000" b="0" i="0" u="none" strike="noStrik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400"/>
              <a:buFont typeface="Arial"/>
              <a:buNone/>
            </a:pPr>
            <a:endParaRPr sz="1000" b="0" i="0" u="none" strike="noStrik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400"/>
              <a:buFont typeface="Arial"/>
              <a:buNone/>
            </a:pPr>
            <a:endParaRPr sz="1000"/>
          </a:p>
        </p:txBody>
      </p:sp>
      <p:sp>
        <p:nvSpPr>
          <p:cNvPr id="172" name="Google Shape;172;p15: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25"/>
        <p:cNvGrpSpPr/>
        <p:nvPr/>
      </p:nvGrpSpPr>
      <p:grpSpPr>
        <a:xfrm>
          <a:off x="0" y="0"/>
          <a:ext cx="0" cy="0"/>
          <a:chOff x="0" y="0"/>
          <a:chExt cx="0" cy="0"/>
        </a:xfrm>
      </p:grpSpPr>
      <p:sp>
        <p:nvSpPr>
          <p:cNvPr id="26" name="Google Shape;26;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7" name="Google Shape;27;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0" name="Google Shape;30;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32"/>
        <p:cNvGrpSpPr/>
        <p:nvPr/>
      </p:nvGrpSpPr>
      <p:grpSpPr>
        <a:xfrm>
          <a:off x="0" y="0"/>
          <a:ext cx="0" cy="0"/>
          <a:chOff x="0" y="0"/>
          <a:chExt cx="0" cy="0"/>
        </a:xfrm>
      </p:grpSpPr>
      <p:sp>
        <p:nvSpPr>
          <p:cNvPr id="33" name="Google Shape;33;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22"/>
          <p:cNvSpPr>
            <a:spLocks noGrp="1"/>
          </p:cNvSpPr>
          <p:nvPr>
            <p:ph type="pic" idx="2"/>
          </p:nvPr>
        </p:nvSpPr>
        <p:spPr>
          <a:xfrm>
            <a:off x="5400009" y="1367999"/>
            <a:ext cx="6480000" cy="4680000"/>
          </a:xfrm>
          <a:prstGeom prst="rect">
            <a:avLst/>
          </a:prstGeom>
          <a:noFill/>
          <a:ln>
            <a:noFill/>
          </a:ln>
        </p:spPr>
      </p:sp>
      <p:sp>
        <p:nvSpPr>
          <p:cNvPr id="35" name="Google Shape;35;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6" name="Google Shape;36;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0" name="Google Shape;40;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41"/>
        <p:cNvGrpSpPr/>
        <p:nvPr/>
      </p:nvGrpSpPr>
      <p:grpSpPr>
        <a:xfrm>
          <a:off x="0" y="0"/>
          <a:ext cx="0" cy="0"/>
          <a:chOff x="0" y="0"/>
          <a:chExt cx="0" cy="0"/>
        </a:xfrm>
      </p:grpSpPr>
      <p:sp>
        <p:nvSpPr>
          <p:cNvPr id="42" name="Google Shape;42;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4" name="Google Shape;44;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7" name="Google Shape;47;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8" name="Google Shape;48;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49"/>
        <p:cNvGrpSpPr/>
        <p:nvPr/>
      </p:nvGrpSpPr>
      <p:grpSpPr>
        <a:xfrm>
          <a:off x="0" y="0"/>
          <a:ext cx="0" cy="0"/>
          <a:chOff x="0" y="0"/>
          <a:chExt cx="0" cy="0"/>
        </a:xfrm>
      </p:grpSpPr>
      <p:sp>
        <p:nvSpPr>
          <p:cNvPr id="50" name="Google Shape;50;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2" name="Google Shape;52;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6" name="Google Shape;56;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7" name="Google Shape;57;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7">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chart" Target="../charts/chart3.xml"/><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38"/>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4444"/>
              <a:buNone/>
            </a:pPr>
            <a:r>
              <a:rPr lang="de-DE" b="1"/>
              <a:t>Pflanzentechnologe und Pflanzentechnologin</a:t>
            </a:r>
            <a:endParaRPr/>
          </a:p>
        </p:txBody>
      </p:sp>
      <p:sp>
        <p:nvSpPr>
          <p:cNvPr id="64" name="Google Shape;64;p38"/>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a:t>Folien zur Diskussion von Zielkonflikten in der Pflanzentechnologie</a:t>
            </a:r>
            <a:endParaRPr/>
          </a:p>
        </p:txBody>
      </p:sp>
      <p:sp>
        <p:nvSpPr>
          <p:cNvPr id="65" name="Google Shape;65;p38"/>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latin typeface="Trebuchet MS"/>
                <a:ea typeface="Trebuchet MS"/>
                <a:cs typeface="Trebuchet MS"/>
                <a:sym typeface="Trebuchet MS"/>
              </a:rPr>
              <a:t>Keya Choudhury, LIFE</a:t>
            </a:r>
            <a:endParaRPr/>
          </a:p>
          <a:p>
            <a:pPr marL="0" lvl="0" indent="0" algn="l" rtl="0">
              <a:lnSpc>
                <a:spcPct val="100000"/>
              </a:lnSpc>
              <a:spcBef>
                <a:spcPts val="0"/>
              </a:spcBef>
              <a:spcAft>
                <a:spcPts val="0"/>
              </a:spcAft>
              <a:buSzPts val="1800"/>
              <a:buNone/>
            </a:pPr>
            <a:r>
              <a:rPr lang="de-DE">
                <a:latin typeface="Trebuchet MS"/>
                <a:ea typeface="Trebuchet MS"/>
                <a:cs typeface="Trebuchet MS"/>
                <a:sym typeface="Trebuchet MS"/>
              </a:rPr>
              <a:t>Projektagentur BBNE</a:t>
            </a:r>
            <a:endParaRPr>
              <a:latin typeface="Trebuchet MS"/>
              <a:ea typeface="Trebuchet MS"/>
              <a:cs typeface="Trebuchet MS"/>
              <a:sym typeface="Trebuchet MS"/>
            </a:endParaRPr>
          </a:p>
        </p:txBody>
      </p:sp>
      <p:sp>
        <p:nvSpPr>
          <p:cNvPr id="66" name="Google Shape;66;p38"/>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sp>
        <p:nvSpPr>
          <p:cNvPr id="67" name="Google Shape;67;p38"/>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0"/>
              </a:spcBef>
              <a:spcAft>
                <a:spcPts val="0"/>
              </a:spcAft>
              <a:buSzPts val="2800"/>
              <a:buNone/>
            </a:pPr>
            <a:r>
              <a:rPr lang="de-DE"/>
              <a:t>Logo und Adresse wird von LIFE eingefügt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25def2eef17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10</a:t>
            </a:fld>
            <a:endParaRPr/>
          </a:p>
        </p:txBody>
      </p:sp>
      <p:sp>
        <p:nvSpPr>
          <p:cNvPr id="194" name="Google Shape;194;g25def2eef17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in der Kreditwirtschaft</a:t>
            </a:r>
            <a:br>
              <a:rPr lang="de-DE"/>
            </a:br>
            <a:r>
              <a:rPr lang="de-DE"/>
              <a:t>Ganzheitliche Unternehmensführung</a:t>
            </a:r>
            <a:endParaRPr/>
          </a:p>
        </p:txBody>
      </p:sp>
      <p:sp>
        <p:nvSpPr>
          <p:cNvPr id="195" name="Google Shape;195;g25def2eef17_0_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233362" lvl="0" indent="-233362" algn="l" rtl="0">
              <a:lnSpc>
                <a:spcPct val="110000"/>
              </a:lnSpc>
              <a:spcBef>
                <a:spcPts val="0"/>
              </a:spcBef>
              <a:spcAft>
                <a:spcPts val="0"/>
              </a:spcAft>
              <a:buSzPts val="1200"/>
              <a:buNone/>
            </a:pPr>
            <a:r>
              <a:rPr lang="de-DE"/>
              <a:t>Koch und Köchin, Fachkraft Küche</a:t>
            </a:r>
            <a:endParaRPr/>
          </a:p>
        </p:txBody>
      </p:sp>
      <p:sp>
        <p:nvSpPr>
          <p:cNvPr id="196" name="Google Shape;196;g25def2eef17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197" name="Google Shape;197;g25def2eef17_0_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Dr. Michael Scharp </a:t>
            </a:r>
            <a:endParaRPr/>
          </a:p>
          <a:p>
            <a:pPr marL="0" lvl="0" indent="0" algn="l" rtl="0">
              <a:lnSpc>
                <a:spcPct val="100000"/>
              </a:lnSpc>
              <a:spcBef>
                <a:spcPts val="0"/>
              </a:spcBef>
              <a:spcAft>
                <a:spcPts val="0"/>
              </a:spcAft>
              <a:buClr>
                <a:srgbClr val="7F7F7F"/>
              </a:buClr>
              <a:buSzPts val="1800"/>
              <a:buFont typeface="Calibri"/>
              <a:buNone/>
            </a:pPr>
            <a:r>
              <a:rPr lang="de-DE"/>
              <a:t>Costanza Müller</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grpSp>
        <p:nvGrpSpPr>
          <p:cNvPr id="198" name="Google Shape;198;g25def2eef17_0_0"/>
          <p:cNvGrpSpPr/>
          <p:nvPr/>
        </p:nvGrpSpPr>
        <p:grpSpPr>
          <a:xfrm>
            <a:off x="6425612" y="1454200"/>
            <a:ext cx="5663465" cy="4537299"/>
            <a:chOff x="6095999" y="1454200"/>
            <a:chExt cx="5663465" cy="4537299"/>
          </a:xfrm>
        </p:grpSpPr>
        <p:sp>
          <p:nvSpPr>
            <p:cNvPr id="199" name="Google Shape;199;g25def2eef17_0_0"/>
            <p:cNvSpPr txBox="1"/>
            <p:nvPr/>
          </p:nvSpPr>
          <p:spPr>
            <a:xfrm>
              <a:off x="6095999" y="3335413"/>
              <a:ext cx="1821300" cy="400200"/>
            </a:xfrm>
            <a:prstGeom prst="rect">
              <a:avLst/>
            </a:prstGeom>
            <a:solidFill>
              <a:srgbClr val="0096FF"/>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200" name="Google Shape;200;g25def2eef17_0_0"/>
            <p:cNvSpPr/>
            <p:nvPr/>
          </p:nvSpPr>
          <p:spPr>
            <a:xfrm>
              <a:off x="6096000" y="5144899"/>
              <a:ext cx="56634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rgbClr val="C00000"/>
                  </a:solidFill>
                  <a:latin typeface="Arial"/>
                  <a:ea typeface="Arial"/>
                  <a:cs typeface="Arial"/>
                  <a:sym typeface="Arial"/>
                </a:rPr>
                <a:t>Welche Rolle spielen die SDG für Ihr Unternehmen</a:t>
              </a:r>
              <a:endParaRPr sz="18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rgbClr val="C00000"/>
                  </a:solidFill>
                  <a:latin typeface="Arial"/>
                  <a:ea typeface="Arial"/>
                  <a:cs typeface="Arial"/>
                  <a:sym typeface="Arial"/>
                </a:rPr>
                <a:t>Wie stellen Sie Ihr Unternehmen für die Zukunft auf?</a:t>
              </a:r>
              <a:endParaRPr sz="1200" b="0" i="0" u="none" strike="noStrike" cap="none">
                <a:solidFill>
                  <a:srgbClr val="000000"/>
                </a:solidFill>
                <a:latin typeface="Arial"/>
                <a:ea typeface="Arial"/>
                <a:cs typeface="Arial"/>
                <a:sym typeface="Arial"/>
              </a:endParaRPr>
            </a:p>
          </p:txBody>
        </p:sp>
        <p:sp>
          <p:nvSpPr>
            <p:cNvPr id="201" name="Google Shape;201;g25def2eef17_0_0"/>
            <p:cNvSpPr txBox="1"/>
            <p:nvPr/>
          </p:nvSpPr>
          <p:spPr>
            <a:xfrm>
              <a:off x="8017049"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a:p>
          </p:txBody>
        </p:sp>
        <p:sp>
          <p:nvSpPr>
            <p:cNvPr id="202" name="Google Shape;202;g25def2eef17_0_0"/>
            <p:cNvSpPr txBox="1"/>
            <p:nvPr/>
          </p:nvSpPr>
          <p:spPr>
            <a:xfrm>
              <a:off x="9938099"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203" name="Google Shape;203;g25def2eef17_0_0"/>
            <p:cNvSpPr/>
            <p:nvPr/>
          </p:nvSpPr>
          <p:spPr>
            <a:xfrm>
              <a:off x="6096000"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204" name="Google Shape;204;g25def2eef17_0_0"/>
            <p:cNvSpPr/>
            <p:nvPr/>
          </p:nvSpPr>
          <p:spPr>
            <a:xfrm>
              <a:off x="6132364"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600" b="0" i="0" u="none" strike="noStrike" cap="none">
                  <a:solidFill>
                    <a:schemeClr val="lt1"/>
                  </a:solidFill>
                  <a:latin typeface="Arial"/>
                  <a:ea typeface="Arial"/>
                  <a:cs typeface="Arial"/>
                  <a:sym typeface="Arial"/>
                </a:rPr>
                <a:t>Lieferkette, Energie und Ressourcen, Produkte, Recycling, </a:t>
              </a:r>
              <a:endParaRPr/>
            </a:p>
            <a:p>
              <a:pPr marL="0" marR="0" lvl="0" indent="0" algn="ctr" rtl="0">
                <a:lnSpc>
                  <a:spcPct val="100000"/>
                </a:lnSpc>
                <a:spcBef>
                  <a:spcPts val="0"/>
                </a:spcBef>
                <a:spcAft>
                  <a:spcPts val="0"/>
                </a:spcAft>
                <a:buNone/>
              </a:pPr>
              <a:r>
                <a:rPr lang="de-DE" sz="1600" b="0" i="0" u="none" strike="noStrike" cap="none">
                  <a:solidFill>
                    <a:schemeClr val="lt1"/>
                  </a:solidFill>
                  <a:latin typeface="Arial"/>
                  <a:ea typeface="Arial"/>
                  <a:cs typeface="Arial"/>
                  <a:sym typeface="Arial"/>
                </a:rPr>
                <a:t>Mitarbeiter*innen, Gesellschafter*innen, Eigentümer*innen</a:t>
              </a:r>
              <a:endParaRPr/>
            </a:p>
            <a:p>
              <a:pPr marL="0" marR="0" lvl="0" indent="0" algn="ctr" rtl="0">
                <a:lnSpc>
                  <a:spcPct val="100000"/>
                </a:lnSpc>
                <a:spcBef>
                  <a:spcPts val="0"/>
                </a:spcBef>
                <a:spcAft>
                  <a:spcPts val="0"/>
                </a:spcAft>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a:p>
          </p:txBody>
        </p:sp>
        <p:sp>
          <p:nvSpPr>
            <p:cNvPr id="205" name="Google Shape;205;g25def2eef17_0_0"/>
            <p:cNvSpPr txBox="1"/>
            <p:nvPr/>
          </p:nvSpPr>
          <p:spPr>
            <a:xfrm>
              <a:off x="6869556" y="2741183"/>
              <a:ext cx="1821300" cy="400200"/>
            </a:xfrm>
            <a:prstGeom prst="rect">
              <a:avLst/>
            </a:prstGeom>
            <a:solidFill>
              <a:srgbClr val="FF2F92"/>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206" name="Google Shape;206;g25def2eef17_0_0"/>
            <p:cNvSpPr txBox="1"/>
            <p:nvPr/>
          </p:nvSpPr>
          <p:spPr>
            <a:xfrm>
              <a:off x="9352566" y="2741183"/>
              <a:ext cx="1821300" cy="400200"/>
            </a:xfrm>
            <a:prstGeom prst="rect">
              <a:avLst/>
            </a:prstGeom>
            <a:solidFill>
              <a:srgbClr val="FF40FF"/>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grpSp>
      <p:pic>
        <p:nvPicPr>
          <p:cNvPr id="207" name="Google Shape;207;g25def2eef17_0_0"/>
          <p:cNvPicPr preferRelativeResize="0"/>
          <p:nvPr/>
        </p:nvPicPr>
        <p:blipFill rotWithShape="1">
          <a:blip r:embed="rId3">
            <a:alphaModFix/>
          </a:blip>
          <a:srcRect r="11016" b="7475"/>
          <a:stretch/>
        </p:blipFill>
        <p:spPr>
          <a:xfrm>
            <a:off x="72050" y="1469757"/>
            <a:ext cx="6357069" cy="4589517"/>
          </a:xfrm>
          <a:prstGeom prst="rect">
            <a:avLst/>
          </a:prstGeom>
          <a:noFill/>
          <a:ln>
            <a:noFill/>
          </a:ln>
        </p:spPr>
      </p:pic>
      <p:pic>
        <p:nvPicPr>
          <p:cNvPr id="2" name="Bild 1"/>
          <p:cNvPicPr>
            <a:picLocks noChangeAspect="1"/>
          </p:cNvPicPr>
          <p:nvPr/>
        </p:nvPicPr>
        <p:blipFill>
          <a:blip r:embed="rId4"/>
          <a:stretch>
            <a:fillRect/>
          </a:stretch>
        </p:blipFill>
        <p:spPr>
          <a:xfrm>
            <a:off x="0" y="0"/>
            <a:ext cx="12192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1915bba6a60_0_1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2</a:t>
            </a:fld>
            <a:endParaRPr/>
          </a:p>
        </p:txBody>
      </p:sp>
      <p:sp>
        <p:nvSpPr>
          <p:cNvPr id="74" name="Google Shape;74;g1915bba6a60_0_1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Landnutzung: Gewässerbelastungen durch Nitrat</a:t>
            </a:r>
            <a:endParaRPr/>
          </a:p>
        </p:txBody>
      </p:sp>
      <p:sp>
        <p:nvSpPr>
          <p:cNvPr id="75" name="Google Shape;75;g1915bba6a60_0_1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Pflanzentechnologe und Pflanzentechnologin</a:t>
            </a:r>
            <a:endParaRPr/>
          </a:p>
        </p:txBody>
      </p:sp>
      <p:sp>
        <p:nvSpPr>
          <p:cNvPr id="76" name="Google Shape;76;g1915bba6a60_0_1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sz="1200" b="0" i="0" strike="noStrike">
                <a:solidFill>
                  <a:schemeClr val="lt1"/>
                </a:solidFill>
                <a:latin typeface="Trebuchet MS"/>
                <a:ea typeface="Trebuchet MS"/>
                <a:cs typeface="Trebuchet MS"/>
                <a:sym typeface="Trebuchet MS"/>
              </a:rPr>
              <a:t>Bild: UBA 2022</a:t>
            </a:r>
            <a:endParaRPr>
              <a:solidFill>
                <a:schemeClr val="lt1"/>
              </a:solidFill>
              <a:latin typeface="Trebuchet MS"/>
              <a:ea typeface="Trebuchet MS"/>
              <a:cs typeface="Trebuchet MS"/>
              <a:sym typeface="Trebuchet MS"/>
            </a:endParaRPr>
          </a:p>
        </p:txBody>
      </p:sp>
      <p:sp>
        <p:nvSpPr>
          <p:cNvPr id="77" name="Google Shape;77;g1915bba6a60_0_10"/>
          <p:cNvSpPr/>
          <p:nvPr/>
        </p:nvSpPr>
        <p:spPr>
          <a:xfrm>
            <a:off x="7724309" y="1514475"/>
            <a:ext cx="4155733" cy="4115857"/>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Tragen Sie Maßnahmen zur Verringerung der Nährstoffeinträge in das Grundwasser und in Oberflächengewässer zusammen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Welche ökologischen und pflanzenbaulichen Vorteile bietet der Zwischenfruchtanbau?</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Welche Pflanzen eignen sich für den Zwischenfruchtanbau?</a:t>
            </a:r>
            <a:endParaRPr sz="1400" b="0" i="0" u="none" strike="noStrike" cap="none">
              <a:solidFill>
                <a:srgbClr val="000000"/>
              </a:solidFill>
              <a:latin typeface="Arial"/>
              <a:ea typeface="Arial"/>
              <a:cs typeface="Arial"/>
              <a:sym typeface="Arial"/>
            </a:endParaRPr>
          </a:p>
        </p:txBody>
      </p:sp>
      <p:pic>
        <p:nvPicPr>
          <p:cNvPr id="78" name="Google Shape;78;g1915bba6a60_0_10"/>
          <p:cNvPicPr preferRelativeResize="0"/>
          <p:nvPr/>
        </p:nvPicPr>
        <p:blipFill rotWithShape="1">
          <a:blip r:embed="rId3">
            <a:alphaModFix/>
          </a:blip>
          <a:srcRect/>
          <a:stretch/>
        </p:blipFill>
        <p:spPr>
          <a:xfrm>
            <a:off x="52074" y="1376376"/>
            <a:ext cx="7195393" cy="4725164"/>
          </a:xfrm>
          <a:prstGeom prst="rect">
            <a:avLst/>
          </a:prstGeom>
          <a:noFill/>
          <a:ln>
            <a:noFill/>
          </a:ln>
        </p:spPr>
      </p:pic>
      <p:sp>
        <p:nvSpPr>
          <p:cNvPr id="79" name="Google Shape;79;g1915bba6a60_0_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sz="1400"/>
              <a:t>Keya Choudhury, LIFE</a:t>
            </a:r>
            <a:endParaRPr/>
          </a:p>
          <a:p>
            <a:pPr marL="0" lvl="0" indent="0" algn="l" rtl="0">
              <a:lnSpc>
                <a:spcPct val="100000"/>
              </a:lnSpc>
              <a:spcBef>
                <a:spcPts val="0"/>
              </a:spcBef>
              <a:spcAft>
                <a:spcPts val="0"/>
              </a:spcAft>
              <a:buSzPts val="1800"/>
              <a:buNone/>
            </a:pPr>
            <a:r>
              <a:rPr lang="de-DE" sz="1400"/>
              <a:t>Projektagentur BBNE</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2"/>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3</a:t>
            </a:fld>
            <a:endParaRPr/>
          </a:p>
        </p:txBody>
      </p:sp>
      <p:sp>
        <p:nvSpPr>
          <p:cNvPr id="86" name="Google Shape;86;p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b="0" i="0" u="none" strike="noStrike">
                <a:solidFill>
                  <a:srgbClr val="000000"/>
                </a:solidFill>
              </a:rPr>
              <a:t>Nachhaltige Beschaffung im Gewächshaus:</a:t>
            </a:r>
            <a:br>
              <a:rPr lang="de-DE" b="0" i="0" u="none" strike="noStrike">
                <a:solidFill>
                  <a:srgbClr val="000000"/>
                </a:solidFill>
              </a:rPr>
            </a:br>
            <a:r>
              <a:rPr lang="de-DE" b="0" i="0" u="none" strike="noStrike">
                <a:solidFill>
                  <a:srgbClr val="000000"/>
                </a:solidFill>
              </a:rPr>
              <a:t>Versuchsziele ressourceneffizient erreichen</a:t>
            </a:r>
            <a:endParaRPr/>
          </a:p>
        </p:txBody>
      </p:sp>
      <p:sp>
        <p:nvSpPr>
          <p:cNvPr id="87" name="Google Shape;87;p2"/>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Pflanzentechnologe und Pflanzentechnologin</a:t>
            </a:r>
            <a:endParaRPr/>
          </a:p>
        </p:txBody>
      </p:sp>
      <p:sp>
        <p:nvSpPr>
          <p:cNvPr id="88" name="Google Shape;88;p2"/>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sz="1200" i="0" strike="noStrike">
                <a:solidFill>
                  <a:schemeClr val="lt1"/>
                </a:solidFill>
                <a:latin typeface="Trebuchet MS"/>
                <a:ea typeface="Trebuchet MS"/>
                <a:cs typeface="Trebuchet MS"/>
                <a:sym typeface="Trebuchet MS"/>
              </a:rPr>
              <a:t>Bilder:</a:t>
            </a:r>
            <a:r>
              <a:rPr lang="de-DE"/>
              <a:t> Graphik: eigene Darstellung</a:t>
            </a:r>
            <a:br>
              <a:rPr lang="de-DE"/>
            </a:br>
            <a:r>
              <a:rPr lang="de-DE" sz="1200" i="0" strike="noStrike">
                <a:solidFill>
                  <a:schemeClr val="lt1"/>
                </a:solidFill>
                <a:latin typeface="Trebuchet MS"/>
                <a:ea typeface="Trebuchet MS"/>
                <a:cs typeface="Trebuchet MS"/>
                <a:sym typeface="Trebuchet MS"/>
              </a:rPr>
              <a:t>Abfall: openclipart</a:t>
            </a:r>
            <a:endParaRPr>
              <a:solidFill>
                <a:schemeClr val="lt1"/>
              </a:solidFill>
              <a:latin typeface="Trebuchet MS"/>
              <a:ea typeface="Trebuchet MS"/>
              <a:cs typeface="Trebuchet MS"/>
              <a:sym typeface="Trebuchet MS"/>
            </a:endParaRPr>
          </a:p>
        </p:txBody>
      </p:sp>
      <p:sp>
        <p:nvSpPr>
          <p:cNvPr id="89" name="Google Shape;89;p2"/>
          <p:cNvSpPr/>
          <p:nvPr/>
        </p:nvSpPr>
        <p:spPr>
          <a:xfrm>
            <a:off x="6169975" y="2971549"/>
            <a:ext cx="3695100" cy="20145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rgbClr val="C00000"/>
                </a:solidFill>
                <a:latin typeface="Arial"/>
                <a:ea typeface="Arial"/>
                <a:cs typeface="Arial"/>
                <a:sym typeface="Arial"/>
              </a:rPr>
              <a:t>Vergleichen Sie die Kosten von Pflanztöpfen aus </a:t>
            </a:r>
            <a:endParaRPr sz="1800" b="0" i="0" u="none" strike="noStrike" cap="none">
              <a:solidFill>
                <a:srgbClr val="C00000"/>
              </a:solidFill>
              <a:latin typeface="Arial"/>
              <a:ea typeface="Arial"/>
              <a:cs typeface="Arial"/>
              <a:sym typeface="Arial"/>
            </a:endParaRPr>
          </a:p>
          <a:p>
            <a:pPr marL="457200" marR="0" lvl="0" indent="-342900" algn="l" rtl="0">
              <a:lnSpc>
                <a:spcPct val="100000"/>
              </a:lnSpc>
              <a:spcBef>
                <a:spcPts val="0"/>
              </a:spcBef>
              <a:spcAft>
                <a:spcPts val="0"/>
              </a:spcAft>
              <a:buClr>
                <a:srgbClr val="C00000"/>
              </a:buClr>
              <a:buSzPts val="1800"/>
              <a:buFont typeface="Arial"/>
              <a:buChar char="•"/>
            </a:pPr>
            <a:r>
              <a:rPr lang="de-DE" sz="1800" b="0" i="0" u="none" strike="noStrike" cap="none">
                <a:solidFill>
                  <a:srgbClr val="C00000"/>
                </a:solidFill>
                <a:latin typeface="Arial"/>
                <a:ea typeface="Arial"/>
                <a:cs typeface="Arial"/>
                <a:sym typeface="Arial"/>
              </a:rPr>
              <a:t>herkömmlichem Kunststoff</a:t>
            </a:r>
            <a:endParaRPr sz="1800" b="0" i="0" u="none" strike="noStrike" cap="none">
              <a:solidFill>
                <a:srgbClr val="C00000"/>
              </a:solidFill>
              <a:latin typeface="Arial"/>
              <a:ea typeface="Arial"/>
              <a:cs typeface="Arial"/>
              <a:sym typeface="Arial"/>
            </a:endParaRPr>
          </a:p>
          <a:p>
            <a:pPr marL="457200" marR="0" lvl="0" indent="-342900" algn="l" rtl="0">
              <a:lnSpc>
                <a:spcPct val="100000"/>
              </a:lnSpc>
              <a:spcBef>
                <a:spcPts val="0"/>
              </a:spcBef>
              <a:spcAft>
                <a:spcPts val="0"/>
              </a:spcAft>
              <a:buClr>
                <a:srgbClr val="C00000"/>
              </a:buClr>
              <a:buSzPts val="1800"/>
              <a:buFont typeface="Arial"/>
              <a:buChar char="•"/>
            </a:pPr>
            <a:r>
              <a:rPr lang="de-DE" sz="1800" b="0" i="0" u="none" strike="noStrike" cap="none">
                <a:solidFill>
                  <a:srgbClr val="C00000"/>
                </a:solidFill>
                <a:latin typeface="Arial"/>
                <a:ea typeface="Arial"/>
                <a:cs typeface="Arial"/>
                <a:sym typeface="Arial"/>
              </a:rPr>
              <a:t>recyceltem Kunststoff</a:t>
            </a:r>
            <a:endParaRPr sz="1800" b="0" i="0" u="none" strike="noStrike" cap="none">
              <a:solidFill>
                <a:srgbClr val="C00000"/>
              </a:solidFill>
              <a:latin typeface="Arial"/>
              <a:ea typeface="Arial"/>
              <a:cs typeface="Arial"/>
              <a:sym typeface="Arial"/>
            </a:endParaRPr>
          </a:p>
          <a:p>
            <a:pPr marL="457200" marR="0" lvl="0" indent="-342900" algn="l" rtl="0">
              <a:lnSpc>
                <a:spcPct val="100000"/>
              </a:lnSpc>
              <a:spcBef>
                <a:spcPts val="0"/>
              </a:spcBef>
              <a:spcAft>
                <a:spcPts val="0"/>
              </a:spcAft>
              <a:buClr>
                <a:srgbClr val="C00000"/>
              </a:buClr>
              <a:buSzPts val="1800"/>
              <a:buFont typeface="Arial"/>
              <a:buChar char="•"/>
            </a:pPr>
            <a:r>
              <a:rPr lang="de-DE" sz="1800" b="0" i="0" u="none" strike="noStrike" cap="none">
                <a:solidFill>
                  <a:srgbClr val="C00000"/>
                </a:solidFill>
                <a:latin typeface="Arial"/>
                <a:ea typeface="Arial"/>
                <a:cs typeface="Arial"/>
                <a:sym typeface="Arial"/>
              </a:rPr>
              <a:t>verrottbarem Material</a:t>
            </a:r>
            <a:endParaRPr sz="1800" b="0" i="0" u="none" strike="noStrike" cap="none">
              <a:solidFill>
                <a:srgbClr val="C00000"/>
              </a:solidFill>
              <a:latin typeface="Arial"/>
              <a:ea typeface="Arial"/>
              <a:cs typeface="Arial"/>
              <a:sym typeface="Arial"/>
            </a:endParaRPr>
          </a:p>
          <a:p>
            <a:pPr marL="457200" marR="0" lvl="0" indent="-342900" algn="l" rtl="0">
              <a:lnSpc>
                <a:spcPct val="100000"/>
              </a:lnSpc>
              <a:spcBef>
                <a:spcPts val="0"/>
              </a:spcBef>
              <a:spcAft>
                <a:spcPts val="0"/>
              </a:spcAft>
              <a:buClr>
                <a:srgbClr val="C00000"/>
              </a:buClr>
              <a:buSzPts val="1800"/>
              <a:buFont typeface="Arial"/>
              <a:buChar char="•"/>
            </a:pPr>
            <a:r>
              <a:rPr lang="de-DE" sz="1800" b="0" i="0" u="none" strike="noStrike" cap="none">
                <a:solidFill>
                  <a:srgbClr val="C00000"/>
                </a:solidFill>
                <a:latin typeface="Arial"/>
                <a:ea typeface="Arial"/>
                <a:cs typeface="Arial"/>
                <a:sym typeface="Arial"/>
              </a:rPr>
              <a:t>biobasiertem Kunststoff</a:t>
            </a:r>
            <a:endParaRPr sz="1800" b="0" i="0" u="none" strike="noStrike" cap="none">
              <a:solidFill>
                <a:srgbClr val="C00000"/>
              </a:solidFill>
              <a:latin typeface="Arial"/>
              <a:ea typeface="Arial"/>
              <a:cs typeface="Arial"/>
              <a:sym typeface="Arial"/>
            </a:endParaRPr>
          </a:p>
        </p:txBody>
      </p:sp>
      <p:sp>
        <p:nvSpPr>
          <p:cNvPr id="90" name="Google Shape;90;p2"/>
          <p:cNvSpPr txBox="1">
            <a:spLocks noGrp="1"/>
          </p:cNvSpPr>
          <p:nvPr>
            <p:ph type="ftr" idx="11"/>
          </p:nvPr>
        </p:nvSpPr>
        <p:spPr>
          <a:xfrm>
            <a:off x="720592" y="6258560"/>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sz="1400"/>
              <a:t>Keya Choudhury, LIFE</a:t>
            </a:r>
            <a:endParaRPr/>
          </a:p>
          <a:p>
            <a:pPr marL="0" lvl="0" indent="0" algn="l" rtl="0">
              <a:lnSpc>
                <a:spcPct val="100000"/>
              </a:lnSpc>
              <a:spcBef>
                <a:spcPts val="0"/>
              </a:spcBef>
              <a:spcAft>
                <a:spcPts val="0"/>
              </a:spcAft>
              <a:buSzPts val="1800"/>
              <a:buNone/>
            </a:pPr>
            <a:r>
              <a:rPr lang="de-DE" sz="1400"/>
              <a:t>Projektagentur BBNE</a:t>
            </a:r>
            <a:endParaRPr sz="1400"/>
          </a:p>
        </p:txBody>
      </p:sp>
      <p:pic>
        <p:nvPicPr>
          <p:cNvPr id="91" name="Google Shape;91;p2"/>
          <p:cNvPicPr preferRelativeResize="0"/>
          <p:nvPr/>
        </p:nvPicPr>
        <p:blipFill rotWithShape="1">
          <a:blip r:embed="rId3">
            <a:alphaModFix/>
          </a:blip>
          <a:srcRect/>
          <a:stretch/>
        </p:blipFill>
        <p:spPr>
          <a:xfrm>
            <a:off x="762000" y="1412400"/>
            <a:ext cx="4293055" cy="4689696"/>
          </a:xfrm>
          <a:prstGeom prst="rect">
            <a:avLst/>
          </a:prstGeom>
          <a:noFill/>
          <a:ln>
            <a:noFill/>
          </a:ln>
        </p:spPr>
      </p:pic>
      <p:sp>
        <p:nvSpPr>
          <p:cNvPr id="92" name="Google Shape;92;p2"/>
          <p:cNvSpPr txBox="1"/>
          <p:nvPr/>
        </p:nvSpPr>
        <p:spPr>
          <a:xfrm>
            <a:off x="6096000" y="1746325"/>
            <a:ext cx="56367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1" i="0" u="none" strike="noStrike" cap="none">
                <a:solidFill>
                  <a:srgbClr val="000000"/>
                </a:solidFill>
                <a:latin typeface="Arial"/>
                <a:ea typeface="Arial"/>
                <a:cs typeface="Arial"/>
                <a:sym typeface="Arial"/>
              </a:rPr>
              <a:t>Geschlossene Wertstoffkreisläufe schonen fossile Ressourcen und die Umwelt.</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4</a:t>
            </a:fld>
            <a:endParaRPr/>
          </a:p>
        </p:txBody>
      </p:sp>
      <p:sp>
        <p:nvSpPr>
          <p:cNvPr id="99" name="Google Shape;99;p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62500"/>
              <a:buNone/>
            </a:pPr>
            <a:r>
              <a:rPr lang="de-DE"/>
              <a:t>Nachhaltigkeit und Klimaschutz:</a:t>
            </a:r>
            <a:br>
              <a:rPr lang="de-DE"/>
            </a:br>
            <a:r>
              <a:rPr lang="de-DE"/>
              <a:t>Torfminderung in Kultursubstraten (Erwerbsanbau)</a:t>
            </a:r>
            <a:endParaRPr/>
          </a:p>
        </p:txBody>
      </p:sp>
      <p:sp>
        <p:nvSpPr>
          <p:cNvPr id="100" name="Google Shape;100;p3"/>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Pflanzentechnologe und Pflanzentechnologin</a:t>
            </a:r>
            <a:endParaRPr/>
          </a:p>
        </p:txBody>
      </p:sp>
      <p:sp>
        <p:nvSpPr>
          <p:cNvPr id="101" name="Google Shape;101;p3"/>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Bild: nach BMEL 2022</a:t>
            </a:r>
            <a:endParaRPr/>
          </a:p>
        </p:txBody>
      </p:sp>
      <p:sp>
        <p:nvSpPr>
          <p:cNvPr id="102" name="Google Shape;102;p3"/>
          <p:cNvSpPr/>
          <p:nvPr/>
        </p:nvSpPr>
        <p:spPr>
          <a:xfrm>
            <a:off x="8801101" y="1651000"/>
            <a:ext cx="3243262" cy="4134556"/>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Welche Substrate werden in Ihrem Betrieb genutzt?</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Wie hoch ist der Torfanteil in diesen Substraten?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Diskutieren Sie die Potenziale für eine Torfminderung in Ihrem Betrieb.</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Welche Argumente sprechen für einen verstärkten Einsatz von Torf im Hobbygarten-bereich?</a:t>
            </a:r>
            <a:endParaRPr sz="1600" b="0" i="0" u="none" strike="noStrike" cap="none">
              <a:solidFill>
                <a:srgbClr val="C00000"/>
              </a:solidFill>
              <a:latin typeface="Arial"/>
              <a:ea typeface="Arial"/>
              <a:cs typeface="Arial"/>
              <a:sym typeface="Arial"/>
            </a:endParaRPr>
          </a:p>
        </p:txBody>
      </p:sp>
      <p:sp>
        <p:nvSpPr>
          <p:cNvPr id="103" name="Google Shape;103;p3"/>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sz="1400"/>
              <a:t>Keya Choudhury, LIFE</a:t>
            </a:r>
            <a:endParaRPr/>
          </a:p>
          <a:p>
            <a:pPr marL="0" lvl="0" indent="0" algn="l" rtl="0">
              <a:lnSpc>
                <a:spcPct val="100000"/>
              </a:lnSpc>
              <a:spcBef>
                <a:spcPts val="0"/>
              </a:spcBef>
              <a:spcAft>
                <a:spcPts val="0"/>
              </a:spcAft>
              <a:buSzPts val="1800"/>
              <a:buNone/>
            </a:pPr>
            <a:r>
              <a:rPr lang="de-DE" sz="1400"/>
              <a:t>Projektagentur BBNE</a:t>
            </a:r>
            <a:endParaRPr sz="1400"/>
          </a:p>
        </p:txBody>
      </p:sp>
      <p:graphicFrame>
        <p:nvGraphicFramePr>
          <p:cNvPr id="104" name="Google Shape;104;p3"/>
          <p:cNvGraphicFramePr/>
          <p:nvPr/>
        </p:nvGraphicFramePr>
        <p:xfrm>
          <a:off x="376061" y="1439686"/>
          <a:ext cx="5118100" cy="5022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5" name="Google Shape;105;p3"/>
          <p:cNvGraphicFramePr/>
          <p:nvPr/>
        </p:nvGraphicFramePr>
        <p:xfrm>
          <a:off x="5111048" y="1411114"/>
          <a:ext cx="4175994" cy="447321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5"/>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5</a:t>
            </a:fld>
            <a:endParaRPr/>
          </a:p>
        </p:txBody>
      </p:sp>
      <p:sp>
        <p:nvSpPr>
          <p:cNvPr id="112" name="Google Shape;112;p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b="0" i="0">
                <a:solidFill>
                  <a:srgbClr val="000000"/>
                </a:solidFill>
                <a:latin typeface="Trebuchet MS"/>
                <a:ea typeface="Trebuchet MS"/>
                <a:cs typeface="Trebuchet MS"/>
                <a:sym typeface="Trebuchet MS"/>
              </a:rPr>
              <a:t>Nachhaltigkeit und Pflanzenschutz:</a:t>
            </a:r>
            <a:br>
              <a:rPr lang="de-DE" b="0" i="0">
                <a:solidFill>
                  <a:srgbClr val="000000"/>
                </a:solidFill>
                <a:latin typeface="Trebuchet MS"/>
                <a:ea typeface="Trebuchet MS"/>
                <a:cs typeface="Trebuchet MS"/>
                <a:sym typeface="Trebuchet MS"/>
              </a:rPr>
            </a:br>
            <a:r>
              <a:rPr lang="de-DE" b="0" i="0">
                <a:solidFill>
                  <a:srgbClr val="000000"/>
                </a:solidFill>
                <a:latin typeface="Trebuchet MS"/>
                <a:ea typeface="Trebuchet MS"/>
                <a:cs typeface="Trebuchet MS"/>
                <a:sym typeface="Trebuchet MS"/>
              </a:rPr>
              <a:t>Integrierter Pflanzenschutz (IPS)</a:t>
            </a:r>
            <a:endParaRPr>
              <a:latin typeface="Trebuchet MS"/>
              <a:ea typeface="Trebuchet MS"/>
              <a:cs typeface="Trebuchet MS"/>
              <a:sym typeface="Trebuchet MS"/>
            </a:endParaRPr>
          </a:p>
        </p:txBody>
      </p:sp>
      <p:sp>
        <p:nvSpPr>
          <p:cNvPr id="113" name="Google Shape;113;p5"/>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Pflanzentechnologe und Pflanzentechnologin</a:t>
            </a:r>
            <a:endParaRPr/>
          </a:p>
        </p:txBody>
      </p:sp>
      <p:sp>
        <p:nvSpPr>
          <p:cNvPr id="114" name="Google Shape;114;p5"/>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sz="1200" b="0" i="0" strike="noStrike">
                <a:solidFill>
                  <a:schemeClr val="lt1"/>
                </a:solidFill>
                <a:latin typeface="Trebuchet MS"/>
                <a:ea typeface="Trebuchet MS"/>
                <a:cs typeface="Trebuchet MS"/>
                <a:sym typeface="Trebuchet MS"/>
              </a:rPr>
              <a:t>BLE-NAP 2022</a:t>
            </a:r>
            <a:endParaRPr sz="1200" b="0" i="0" strike="noStrike">
              <a:solidFill>
                <a:schemeClr val="lt1"/>
              </a:solidFill>
              <a:latin typeface="Trebuchet MS"/>
              <a:ea typeface="Trebuchet MS"/>
              <a:cs typeface="Trebuchet MS"/>
              <a:sym typeface="Trebuchet MS"/>
            </a:endParaRPr>
          </a:p>
        </p:txBody>
      </p:sp>
      <p:sp>
        <p:nvSpPr>
          <p:cNvPr id="115" name="Google Shape;115;p5"/>
          <p:cNvSpPr/>
          <p:nvPr/>
        </p:nvSpPr>
        <p:spPr>
          <a:xfrm>
            <a:off x="6629400" y="1873168"/>
            <a:ext cx="4578133" cy="3795903"/>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Wählen Sie ein Schadbild an einer Kulturpflanze aus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Stellen Sie anhand der Maßnahmenpyramide für den integrierten Pflanzenschutz alle in Frage kommenden Maßnahmen (vorbeugend - physikalisch - biologisch/ biotechnisch - chemisch) zusammen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Priorisieren Sie die Maßnahmen und begründen Sie diese unter Berücksichtigung der Nachhaltigkeit</a:t>
            </a:r>
            <a:endParaRPr sz="1600" b="0" i="0" u="none" strike="noStrike" cap="none">
              <a:solidFill>
                <a:srgbClr val="C00000"/>
              </a:solidFill>
              <a:latin typeface="Arial"/>
              <a:ea typeface="Arial"/>
              <a:cs typeface="Arial"/>
              <a:sym typeface="Arial"/>
            </a:endParaRPr>
          </a:p>
        </p:txBody>
      </p:sp>
      <p:pic>
        <p:nvPicPr>
          <p:cNvPr id="116" name="Google Shape;116;p5"/>
          <p:cNvPicPr preferRelativeResize="0"/>
          <p:nvPr/>
        </p:nvPicPr>
        <p:blipFill rotWithShape="1">
          <a:blip r:embed="rId3">
            <a:alphaModFix/>
          </a:blip>
          <a:srcRect/>
          <a:stretch/>
        </p:blipFill>
        <p:spPr>
          <a:xfrm>
            <a:off x="619501" y="1770869"/>
            <a:ext cx="5486400" cy="4000500"/>
          </a:xfrm>
          <a:prstGeom prst="rect">
            <a:avLst/>
          </a:prstGeom>
          <a:noFill/>
          <a:ln>
            <a:noFill/>
          </a:ln>
        </p:spPr>
      </p:pic>
      <p:sp>
        <p:nvSpPr>
          <p:cNvPr id="117" name="Google Shape;117;p5"/>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sz="1400"/>
              <a:t>Keya Choudhury, LIFE</a:t>
            </a:r>
            <a:endParaRPr/>
          </a:p>
          <a:p>
            <a:pPr marL="0" lvl="0" indent="0" algn="l" rtl="0">
              <a:lnSpc>
                <a:spcPct val="100000"/>
              </a:lnSpc>
              <a:spcBef>
                <a:spcPts val="0"/>
              </a:spcBef>
              <a:spcAft>
                <a:spcPts val="0"/>
              </a:spcAft>
              <a:buSzPts val="1800"/>
              <a:buNone/>
            </a:pPr>
            <a:r>
              <a:rPr lang="de-DE" sz="1400"/>
              <a:t>Projektagentur BBNE</a:t>
            </a: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6</a:t>
            </a:fld>
            <a:endParaRPr/>
          </a:p>
        </p:txBody>
      </p:sp>
      <p:sp>
        <p:nvSpPr>
          <p:cNvPr id="124" name="Google Shape;124;p1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solidFill>
                  <a:srgbClr val="000000"/>
                </a:solidFill>
                <a:latin typeface="Trebuchet MS"/>
                <a:ea typeface="Trebuchet MS"/>
                <a:cs typeface="Trebuchet MS"/>
                <a:sym typeface="Trebuchet MS"/>
              </a:rPr>
              <a:t>Nachhaltigkeit und Pflanzenschutz</a:t>
            </a:r>
            <a:br>
              <a:rPr lang="de-DE">
                <a:solidFill>
                  <a:srgbClr val="000000"/>
                </a:solidFill>
                <a:latin typeface="Trebuchet MS"/>
                <a:ea typeface="Trebuchet MS"/>
                <a:cs typeface="Trebuchet MS"/>
                <a:sym typeface="Trebuchet MS"/>
              </a:rPr>
            </a:br>
            <a:r>
              <a:rPr lang="de-DE"/>
              <a:t>Nicht-chemische Pflanzenschutzmaßahmen</a:t>
            </a:r>
            <a:endParaRPr/>
          </a:p>
        </p:txBody>
      </p:sp>
      <p:sp>
        <p:nvSpPr>
          <p:cNvPr id="125" name="Google Shape;125;p12"/>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Pflanzentechnologe und Pflanzentechnologin</a:t>
            </a:r>
            <a:endParaRPr/>
          </a:p>
        </p:txBody>
      </p:sp>
      <p:sp>
        <p:nvSpPr>
          <p:cNvPr id="126" name="Google Shape;126;p12"/>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Bild: Ecologic Institut 2022</a:t>
            </a:r>
            <a:endParaRPr/>
          </a:p>
        </p:txBody>
      </p:sp>
      <p:sp>
        <p:nvSpPr>
          <p:cNvPr id="127" name="Google Shape;127;p12"/>
          <p:cNvSpPr/>
          <p:nvPr/>
        </p:nvSpPr>
        <p:spPr>
          <a:xfrm>
            <a:off x="7724309" y="1700214"/>
            <a:ext cx="4155733" cy="3598032"/>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Die neben stehende Graphik gibt einen Überblick über eine Vielzahl von nicht-chemischen Pflanzenschutzmaßnahmen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Diskutieren Sie Vor- und Nachteile dieser Möglichkeiten, um chemische Pestizide in Ihrem Betrieb zu reduzieren oder zu ersetzen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Tauschen Sie Ihre Erfahrungen zum nicht-chemischen Pflanzenschutz aus</a:t>
            </a:r>
            <a:endParaRPr sz="1800" b="0" i="0" u="none" strike="noStrike" cap="none">
              <a:solidFill>
                <a:srgbClr val="C00000"/>
              </a:solidFill>
              <a:latin typeface="Arial"/>
              <a:ea typeface="Arial"/>
              <a:cs typeface="Arial"/>
              <a:sym typeface="Arial"/>
            </a:endParaRPr>
          </a:p>
        </p:txBody>
      </p:sp>
      <p:sp>
        <p:nvSpPr>
          <p:cNvPr id="128" name="Google Shape;128;p12"/>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sz="1400"/>
              <a:t>Keya Choudhury, LIFE</a:t>
            </a:r>
            <a:endParaRPr/>
          </a:p>
          <a:p>
            <a:pPr marL="0" lvl="0" indent="0" algn="l" rtl="0">
              <a:lnSpc>
                <a:spcPct val="100000"/>
              </a:lnSpc>
              <a:spcBef>
                <a:spcPts val="0"/>
              </a:spcBef>
              <a:spcAft>
                <a:spcPts val="0"/>
              </a:spcAft>
              <a:buSzPts val="1800"/>
              <a:buNone/>
            </a:pPr>
            <a:r>
              <a:rPr lang="de-DE" sz="1400"/>
              <a:t>Projektagentur BBNE</a:t>
            </a:r>
            <a:endParaRPr sz="1400"/>
          </a:p>
        </p:txBody>
      </p:sp>
      <p:pic>
        <p:nvPicPr>
          <p:cNvPr id="129" name="Google Shape;129;p12" descr="Bildschirmfoto 2022-12-06 um 16.36.41.png"/>
          <p:cNvPicPr preferRelativeResize="0"/>
          <p:nvPr/>
        </p:nvPicPr>
        <p:blipFill rotWithShape="1">
          <a:blip r:embed="rId3">
            <a:alphaModFix/>
          </a:blip>
          <a:srcRect l="2552" t="4560" r="2758" b="3705"/>
          <a:stretch/>
        </p:blipFill>
        <p:spPr>
          <a:xfrm>
            <a:off x="309751" y="1371600"/>
            <a:ext cx="7257080" cy="46969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13"/>
          <p:cNvPicPr preferRelativeResize="0"/>
          <p:nvPr/>
        </p:nvPicPr>
        <p:blipFill rotWithShape="1">
          <a:blip r:embed="rId3">
            <a:alphaModFix/>
          </a:blip>
          <a:srcRect/>
          <a:stretch/>
        </p:blipFill>
        <p:spPr>
          <a:xfrm>
            <a:off x="4860000" y="2545539"/>
            <a:ext cx="1806538" cy="1766921"/>
          </a:xfrm>
          <a:prstGeom prst="rect">
            <a:avLst/>
          </a:prstGeom>
          <a:noFill/>
          <a:ln>
            <a:noFill/>
          </a:ln>
        </p:spPr>
      </p:pic>
      <p:pic>
        <p:nvPicPr>
          <p:cNvPr id="136" name="Google Shape;136;p13"/>
          <p:cNvPicPr preferRelativeResize="0"/>
          <p:nvPr/>
        </p:nvPicPr>
        <p:blipFill rotWithShape="1">
          <a:blip r:embed="rId3">
            <a:alphaModFix/>
          </a:blip>
          <a:srcRect/>
          <a:stretch/>
        </p:blipFill>
        <p:spPr>
          <a:xfrm>
            <a:off x="1086289" y="2545539"/>
            <a:ext cx="1806538" cy="1766921"/>
          </a:xfrm>
          <a:prstGeom prst="rect">
            <a:avLst/>
          </a:prstGeom>
          <a:noFill/>
          <a:ln>
            <a:noFill/>
          </a:ln>
        </p:spPr>
      </p:pic>
      <p:sp>
        <p:nvSpPr>
          <p:cNvPr id="137" name="Google Shape;137;p13"/>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7</a:t>
            </a:fld>
            <a:endParaRPr/>
          </a:p>
        </p:txBody>
      </p:sp>
      <p:sp>
        <p:nvSpPr>
          <p:cNvPr id="138" name="Google Shape;138;p1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in der Züchtung </a:t>
            </a:r>
            <a:br>
              <a:rPr lang="de-DE"/>
            </a:br>
            <a:r>
              <a:rPr lang="de-DE"/>
              <a:t>Sortenschutz versus Open Source Saatgut</a:t>
            </a:r>
            <a:endParaRPr/>
          </a:p>
        </p:txBody>
      </p:sp>
      <p:sp>
        <p:nvSpPr>
          <p:cNvPr id="139" name="Google Shape;139;p13"/>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Pflanzentechnologe und Pflanzentechnologin</a:t>
            </a:r>
            <a:endParaRPr/>
          </a:p>
        </p:txBody>
      </p:sp>
      <p:sp>
        <p:nvSpPr>
          <p:cNvPr id="140" name="Google Shape;140;p13"/>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fontScale="92500" lnSpcReduction="20000"/>
          </a:bodyPr>
          <a:lstStyle/>
          <a:p>
            <a:pPr marL="0" lvl="0" indent="0" algn="l" rtl="0">
              <a:lnSpc>
                <a:spcPct val="110000"/>
              </a:lnSpc>
              <a:spcBef>
                <a:spcPts val="0"/>
              </a:spcBef>
              <a:spcAft>
                <a:spcPts val="0"/>
              </a:spcAft>
              <a:buSzPct val="108108"/>
              <a:buNone/>
            </a:pPr>
            <a:r>
              <a:rPr lang="de-DE"/>
              <a:t>Bilder: group by Adreian Coquet from the Noun Project</a:t>
            </a:r>
            <a:endParaRPr/>
          </a:p>
          <a:p>
            <a:pPr marL="0" lvl="0" indent="0" algn="l" rtl="0">
              <a:lnSpc>
                <a:spcPct val="110000"/>
              </a:lnSpc>
              <a:spcBef>
                <a:spcPts val="0"/>
              </a:spcBef>
              <a:spcAft>
                <a:spcPts val="0"/>
              </a:spcAft>
              <a:buSzPct val="108108"/>
              <a:buNone/>
            </a:pPr>
            <a:r>
              <a:rPr lang="de-DE"/>
              <a:t>EInzelperson: by icon 54 from the Noun Project</a:t>
            </a:r>
            <a:endParaRPr/>
          </a:p>
          <a:p>
            <a:pPr marL="0" lvl="0" indent="0" algn="l" rtl="0">
              <a:lnSpc>
                <a:spcPct val="110000"/>
              </a:lnSpc>
              <a:spcBef>
                <a:spcPts val="0"/>
              </a:spcBef>
              <a:spcAft>
                <a:spcPts val="0"/>
              </a:spcAft>
              <a:buSzPct val="108108"/>
              <a:buNone/>
            </a:pPr>
            <a:r>
              <a:rPr lang="de-DE">
                <a:solidFill>
                  <a:schemeClr val="lt1"/>
                </a:solidFill>
                <a:latin typeface="Trebuchet MS"/>
                <a:ea typeface="Trebuchet MS"/>
                <a:cs typeface="Trebuchet MS"/>
                <a:sym typeface="Trebuchet MS"/>
              </a:rPr>
              <a:t>Blume: </a:t>
            </a:r>
            <a:r>
              <a:rPr lang="de-DE" sz="1200">
                <a:solidFill>
                  <a:schemeClr val="lt1"/>
                </a:solidFill>
                <a:latin typeface="Trebuchet MS"/>
                <a:ea typeface="Trebuchet MS"/>
                <a:cs typeface="Trebuchet MS"/>
                <a:sym typeface="Trebuchet MS"/>
              </a:rPr>
              <a:t>yves_guillou_primevere-3, openclipart</a:t>
            </a:r>
            <a:endParaRPr>
              <a:solidFill>
                <a:schemeClr val="lt1"/>
              </a:solidFill>
              <a:latin typeface="Trebuchet MS"/>
              <a:ea typeface="Trebuchet MS"/>
              <a:cs typeface="Trebuchet MS"/>
              <a:sym typeface="Trebuchet MS"/>
            </a:endParaRPr>
          </a:p>
        </p:txBody>
      </p:sp>
      <p:sp>
        <p:nvSpPr>
          <p:cNvPr id="141" name="Google Shape;141;p13"/>
          <p:cNvSpPr/>
          <p:nvPr/>
        </p:nvSpPr>
        <p:spPr>
          <a:xfrm>
            <a:off x="6928333" y="1607145"/>
            <a:ext cx="5101741" cy="1972399"/>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Wie funktioniert die Open Source Saatgutlizenz? Welche 3 Regeln gibt es?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Welche gesamtgesellschaftliche Leistungen können mit gemeinnützigen Sorten erbracht werden?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Identifizieren Sie Open source Sorten für verschiedene Kulturarten</a:t>
            </a:r>
            <a:endParaRPr sz="1400" b="0" i="0" u="none" strike="noStrike" cap="none">
              <a:solidFill>
                <a:srgbClr val="000000"/>
              </a:solidFill>
              <a:latin typeface="Arial"/>
              <a:ea typeface="Arial"/>
              <a:cs typeface="Arial"/>
              <a:sym typeface="Arial"/>
            </a:endParaRPr>
          </a:p>
        </p:txBody>
      </p:sp>
      <p:pic>
        <p:nvPicPr>
          <p:cNvPr id="142" name="Google Shape;142;p13"/>
          <p:cNvPicPr preferRelativeResize="0"/>
          <p:nvPr/>
        </p:nvPicPr>
        <p:blipFill rotWithShape="1">
          <a:blip r:embed="rId4">
            <a:alphaModFix/>
          </a:blip>
          <a:srcRect/>
          <a:stretch/>
        </p:blipFill>
        <p:spPr>
          <a:xfrm>
            <a:off x="765888" y="2270091"/>
            <a:ext cx="1309453" cy="1309453"/>
          </a:xfrm>
          <a:prstGeom prst="rect">
            <a:avLst/>
          </a:prstGeom>
          <a:noFill/>
          <a:ln>
            <a:noFill/>
          </a:ln>
        </p:spPr>
      </p:pic>
      <p:sp>
        <p:nvSpPr>
          <p:cNvPr id="143" name="Google Shape;143;p13"/>
          <p:cNvSpPr txBox="1"/>
          <p:nvPr/>
        </p:nvSpPr>
        <p:spPr>
          <a:xfrm>
            <a:off x="870553" y="4528681"/>
            <a:ext cx="2409576"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Durch das Sortenrecht erwirbt der Züchter/ die Züchterin das exklusive Nutzungsrecht auf eine neu entwickelte Sorte.</a:t>
            </a:r>
            <a:endParaRPr sz="1400" b="0" i="0" u="none" strike="noStrike" cap="none">
              <a:solidFill>
                <a:srgbClr val="000000"/>
              </a:solidFill>
              <a:latin typeface="Arial"/>
              <a:ea typeface="Arial"/>
              <a:cs typeface="Arial"/>
              <a:sym typeface="Arial"/>
            </a:endParaRPr>
          </a:p>
        </p:txBody>
      </p:sp>
      <p:sp>
        <p:nvSpPr>
          <p:cNvPr id="144" name="Google Shape;144;p13"/>
          <p:cNvSpPr txBox="1"/>
          <p:nvPr/>
        </p:nvSpPr>
        <p:spPr>
          <a:xfrm>
            <a:off x="3873406" y="4541321"/>
            <a:ext cx="3054927"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Saatgut gilt als Gemeingut. Eine neu entwickelte Sorte steht daher ALLEN zur Verfügung. Niemand darf die Sorte privatisieren.</a:t>
            </a:r>
            <a:endParaRPr sz="1400" b="0" i="0" u="none" strike="noStrike" cap="none">
              <a:solidFill>
                <a:srgbClr val="000000"/>
              </a:solidFill>
              <a:latin typeface="Arial"/>
              <a:ea typeface="Arial"/>
              <a:cs typeface="Arial"/>
              <a:sym typeface="Arial"/>
            </a:endParaRPr>
          </a:p>
        </p:txBody>
      </p:sp>
      <p:sp>
        <p:nvSpPr>
          <p:cNvPr id="145" name="Google Shape;145;p13"/>
          <p:cNvSpPr txBox="1"/>
          <p:nvPr/>
        </p:nvSpPr>
        <p:spPr>
          <a:xfrm>
            <a:off x="765888" y="1484009"/>
            <a:ext cx="212693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000000"/>
                </a:solidFill>
                <a:latin typeface="Arial"/>
                <a:ea typeface="Arial"/>
                <a:cs typeface="Arial"/>
                <a:sym typeface="Arial"/>
              </a:rPr>
              <a:t>Sortenschutz</a:t>
            </a:r>
            <a:endParaRPr sz="1400" b="0" i="0" u="none" strike="noStrike" cap="none">
              <a:solidFill>
                <a:srgbClr val="000000"/>
              </a:solidFill>
              <a:latin typeface="Arial"/>
              <a:ea typeface="Arial"/>
              <a:cs typeface="Arial"/>
              <a:sym typeface="Arial"/>
            </a:endParaRPr>
          </a:p>
        </p:txBody>
      </p:sp>
      <p:sp>
        <p:nvSpPr>
          <p:cNvPr id="146" name="Google Shape;146;p13"/>
          <p:cNvSpPr txBox="1"/>
          <p:nvPr/>
        </p:nvSpPr>
        <p:spPr>
          <a:xfrm>
            <a:off x="3900281" y="1454745"/>
            <a:ext cx="255074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000000"/>
                </a:solidFill>
                <a:latin typeface="Arial"/>
                <a:ea typeface="Arial"/>
                <a:cs typeface="Arial"/>
                <a:sym typeface="Arial"/>
              </a:rPr>
              <a:t>Open Source Saatgut</a:t>
            </a:r>
            <a:endParaRPr sz="1400" b="0" i="0" u="none" strike="noStrike" cap="none">
              <a:solidFill>
                <a:srgbClr val="000000"/>
              </a:solidFill>
              <a:latin typeface="Arial"/>
              <a:ea typeface="Arial"/>
              <a:cs typeface="Arial"/>
              <a:sym typeface="Arial"/>
            </a:endParaRPr>
          </a:p>
        </p:txBody>
      </p:sp>
      <p:sp>
        <p:nvSpPr>
          <p:cNvPr id="147" name="Google Shape;147;p13"/>
          <p:cNvSpPr/>
          <p:nvPr/>
        </p:nvSpPr>
        <p:spPr>
          <a:xfrm>
            <a:off x="6928333" y="3846426"/>
            <a:ext cx="5101741" cy="2282912"/>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800"/>
              <a:buFont typeface="Arial"/>
              <a:buChar char="•"/>
            </a:pPr>
            <a:r>
              <a:rPr lang="de-DE" sz="1800" b="0" i="0" u="none" strike="noStrike" cap="none">
                <a:solidFill>
                  <a:srgbClr val="C00000"/>
                </a:solidFill>
                <a:latin typeface="Arial"/>
                <a:ea typeface="Arial"/>
                <a:cs typeface="Arial"/>
                <a:sym typeface="Arial"/>
              </a:rPr>
              <a:t>Wie gestaltet sich der Verfahrensablauf einer Sortenzulassung?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de-DE" sz="1800" b="0" i="0" u="none" strike="noStrike" cap="none">
                <a:solidFill>
                  <a:srgbClr val="C00000"/>
                </a:solidFill>
                <a:latin typeface="Arial"/>
                <a:ea typeface="Arial"/>
                <a:cs typeface="Arial"/>
                <a:sym typeface="Arial"/>
              </a:rPr>
              <a:t>Welche Auswirkungen hat das Sortenrecht auf die Interessen unterschiedlicher Akteure (Landwirte/innen, Züchter/innen, Kleinlandwirte)?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de-DE" sz="1800" b="0" i="0" u="none" strike="noStrike" cap="none">
                <a:solidFill>
                  <a:srgbClr val="C00000"/>
                </a:solidFill>
                <a:latin typeface="Arial"/>
                <a:ea typeface="Arial"/>
                <a:cs typeface="Arial"/>
                <a:sym typeface="Arial"/>
              </a:rPr>
              <a:t>Identifizieren Sie geschützte Sorten für verschiedene Kulturarten</a:t>
            </a:r>
            <a:endParaRPr sz="1400" b="0" i="0" u="none" strike="noStrike" cap="none">
              <a:solidFill>
                <a:srgbClr val="000000"/>
              </a:solidFill>
              <a:latin typeface="Arial"/>
              <a:ea typeface="Arial"/>
              <a:cs typeface="Arial"/>
              <a:sym typeface="Arial"/>
            </a:endParaRPr>
          </a:p>
        </p:txBody>
      </p:sp>
      <p:sp>
        <p:nvSpPr>
          <p:cNvPr id="148" name="Google Shape;148;p13"/>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sz="1400"/>
              <a:t>Keya Choudhury, LIFE</a:t>
            </a:r>
            <a:endParaRPr/>
          </a:p>
          <a:p>
            <a:pPr marL="0" lvl="0" indent="0" algn="l" rtl="0">
              <a:lnSpc>
                <a:spcPct val="100000"/>
              </a:lnSpc>
              <a:spcBef>
                <a:spcPts val="0"/>
              </a:spcBef>
              <a:spcAft>
                <a:spcPts val="0"/>
              </a:spcAft>
              <a:buSzPts val="1800"/>
              <a:buNone/>
            </a:pPr>
            <a:r>
              <a:rPr lang="de-DE" sz="1400"/>
              <a:t>Projektagentur BBNE</a:t>
            </a:r>
            <a:endParaRPr sz="1400"/>
          </a:p>
        </p:txBody>
      </p:sp>
      <p:pic>
        <p:nvPicPr>
          <p:cNvPr id="149" name="Google Shape;149;p13" descr="noun-group-2383377.png"/>
          <p:cNvPicPr preferRelativeResize="0"/>
          <p:nvPr/>
        </p:nvPicPr>
        <p:blipFill rotWithShape="1">
          <a:blip r:embed="rId5">
            <a:alphaModFix/>
          </a:blip>
          <a:srcRect/>
          <a:stretch/>
        </p:blipFill>
        <p:spPr>
          <a:xfrm>
            <a:off x="3603218" y="2032006"/>
            <a:ext cx="2447999" cy="21424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4"/>
          <p:cNvSpPr/>
          <p:nvPr/>
        </p:nvSpPr>
        <p:spPr>
          <a:xfrm>
            <a:off x="9144002" y="1665111"/>
            <a:ext cx="2624667" cy="419100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156" name="Google Shape;156;p14" descr="cotton-branch-art-pd.eps"/>
          <p:cNvPicPr preferRelativeResize="0"/>
          <p:nvPr/>
        </p:nvPicPr>
        <p:blipFill rotWithShape="1">
          <a:blip r:embed="rId3">
            <a:alphaModFix/>
          </a:blip>
          <a:srcRect l="-21193" r="21193" b="13786"/>
          <a:stretch/>
        </p:blipFill>
        <p:spPr>
          <a:xfrm>
            <a:off x="536377" y="2822223"/>
            <a:ext cx="1043912" cy="900000"/>
          </a:xfrm>
          <a:prstGeom prst="rect">
            <a:avLst/>
          </a:prstGeom>
          <a:noFill/>
          <a:ln>
            <a:noFill/>
          </a:ln>
        </p:spPr>
      </p:pic>
      <p:sp>
        <p:nvSpPr>
          <p:cNvPr id="157" name="Google Shape;157;p14"/>
          <p:cNvSpPr/>
          <p:nvPr/>
        </p:nvSpPr>
        <p:spPr>
          <a:xfrm>
            <a:off x="3175464" y="5602778"/>
            <a:ext cx="1812175" cy="376969"/>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8" name="Google Shape;158;p14"/>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8</a:t>
            </a:fld>
            <a:endParaRPr/>
          </a:p>
        </p:txBody>
      </p:sp>
      <p:sp>
        <p:nvSpPr>
          <p:cNvPr id="159" name="Google Shape;159;p1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in der Züchtung </a:t>
            </a:r>
            <a:br>
              <a:rPr lang="de-DE"/>
            </a:br>
            <a:r>
              <a:rPr lang="de-DE"/>
              <a:t>Konventionelle Züchtung versus Gentechnik</a:t>
            </a:r>
            <a:endParaRPr/>
          </a:p>
        </p:txBody>
      </p:sp>
      <p:sp>
        <p:nvSpPr>
          <p:cNvPr id="160" name="Google Shape;160;p14"/>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Pflanzentechnologe und Pflanzentechnologin</a:t>
            </a:r>
            <a:endParaRPr/>
          </a:p>
        </p:txBody>
      </p:sp>
      <p:sp>
        <p:nvSpPr>
          <p:cNvPr id="161" name="Google Shape;161;p14"/>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Graphik: nach ISAAA 2019</a:t>
            </a:r>
            <a:endParaRPr/>
          </a:p>
          <a:p>
            <a:pPr marL="0" lvl="0" indent="0" algn="l" rtl="0">
              <a:lnSpc>
                <a:spcPct val="110000"/>
              </a:lnSpc>
              <a:spcBef>
                <a:spcPts val="0"/>
              </a:spcBef>
              <a:spcAft>
                <a:spcPts val="0"/>
              </a:spcAft>
              <a:buSzPts val="1200"/>
              <a:buNone/>
            </a:pPr>
            <a:r>
              <a:rPr lang="de-DE">
                <a:solidFill>
                  <a:schemeClr val="lt1"/>
                </a:solidFill>
                <a:latin typeface="Trebuchet MS"/>
                <a:ea typeface="Trebuchet MS"/>
                <a:cs typeface="Trebuchet MS"/>
                <a:sym typeface="Trebuchet MS"/>
              </a:rPr>
              <a:t>Bilder (Sojabohne, Mais, Bauwolle): publicdomainvectors</a:t>
            </a:r>
            <a:endParaRPr>
              <a:solidFill>
                <a:schemeClr val="lt1"/>
              </a:solidFill>
              <a:latin typeface="Trebuchet MS"/>
              <a:ea typeface="Trebuchet MS"/>
              <a:cs typeface="Trebuchet MS"/>
              <a:sym typeface="Trebuchet MS"/>
            </a:endParaRPr>
          </a:p>
        </p:txBody>
      </p:sp>
      <p:sp>
        <p:nvSpPr>
          <p:cNvPr id="162" name="Google Shape;162;p14"/>
          <p:cNvSpPr/>
          <p:nvPr/>
        </p:nvSpPr>
        <p:spPr>
          <a:xfrm>
            <a:off x="5298084" y="1642719"/>
            <a:ext cx="3718245" cy="424161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Welches sind die Hauptanbauländer gentechnisch veränderter (gv) Pflanzen?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Welche gv Kulturarten werden in diesen Ländern hauptsächlich angebaut?</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Wie werden diese gv Kulturarten genutzt?</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Welche Eigenschaften haben diese gv Pflanzen?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Welche Produkte auf dem deutschen Markt tragen das „Ohne Gentechnik“-Siegel?</a:t>
            </a:r>
            <a:endParaRPr sz="1400" b="0" i="0" u="none" strike="noStrike" cap="none">
              <a:solidFill>
                <a:srgbClr val="000000"/>
              </a:solidFill>
              <a:latin typeface="Arial"/>
              <a:ea typeface="Arial"/>
              <a:cs typeface="Arial"/>
              <a:sym typeface="Arial"/>
            </a:endParaRPr>
          </a:p>
          <a:p>
            <a:pPr marL="171450" marR="0" lvl="0" indent="-101600" algn="l" rtl="0">
              <a:lnSpc>
                <a:spcPct val="100000"/>
              </a:lnSpc>
              <a:spcBef>
                <a:spcPts val="0"/>
              </a:spcBef>
              <a:spcAft>
                <a:spcPts val="0"/>
              </a:spcAft>
              <a:buClr>
                <a:srgbClr val="000000"/>
              </a:buClr>
              <a:buSzPts val="1100"/>
              <a:buFont typeface="Arial"/>
              <a:buNone/>
            </a:pPr>
            <a:endParaRPr sz="1600" b="0" i="0" u="none" strike="noStrike" cap="none">
              <a:solidFill>
                <a:srgbClr val="C00000"/>
              </a:solidFill>
              <a:latin typeface="Arial"/>
              <a:ea typeface="Arial"/>
              <a:cs typeface="Arial"/>
              <a:sym typeface="Arial"/>
            </a:endParaRPr>
          </a:p>
        </p:txBody>
      </p:sp>
      <p:sp>
        <p:nvSpPr>
          <p:cNvPr id="163" name="Google Shape;163;p14"/>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sz="1400"/>
              <a:t>Keya Choudhury, LIFE</a:t>
            </a:r>
            <a:endParaRPr/>
          </a:p>
          <a:p>
            <a:pPr marL="0" lvl="0" indent="0" algn="l" rtl="0">
              <a:lnSpc>
                <a:spcPct val="100000"/>
              </a:lnSpc>
              <a:spcBef>
                <a:spcPts val="0"/>
              </a:spcBef>
              <a:spcAft>
                <a:spcPts val="0"/>
              </a:spcAft>
              <a:buSzPts val="1800"/>
              <a:buNone/>
            </a:pPr>
            <a:r>
              <a:rPr lang="de-DE" sz="1400"/>
              <a:t>Projektagentur BBNE</a:t>
            </a:r>
            <a:endParaRPr sz="1400"/>
          </a:p>
        </p:txBody>
      </p:sp>
      <p:graphicFrame>
        <p:nvGraphicFramePr>
          <p:cNvPr id="164" name="Google Shape;164;p14"/>
          <p:cNvGraphicFramePr/>
          <p:nvPr/>
        </p:nvGraphicFramePr>
        <p:xfrm>
          <a:off x="-437441" y="1394179"/>
          <a:ext cx="6350000" cy="4715932"/>
        </p:xfrm>
        <a:graphic>
          <a:graphicData uri="http://schemas.openxmlformats.org/drawingml/2006/chart">
            <c:chart xmlns:c="http://schemas.openxmlformats.org/drawingml/2006/chart" xmlns:r="http://schemas.openxmlformats.org/officeDocument/2006/relationships" r:id="rId4"/>
          </a:graphicData>
        </a:graphic>
      </p:graphicFrame>
      <p:pic>
        <p:nvPicPr>
          <p:cNvPr id="165" name="Google Shape;165;p14" descr="soya-beans-clipart-pdv.eps"/>
          <p:cNvPicPr preferRelativeResize="0"/>
          <p:nvPr/>
        </p:nvPicPr>
        <p:blipFill rotWithShape="1">
          <a:blip r:embed="rId5">
            <a:alphaModFix/>
          </a:blip>
          <a:srcRect b="14846"/>
          <a:stretch/>
        </p:blipFill>
        <p:spPr>
          <a:xfrm>
            <a:off x="3005507" y="4219221"/>
            <a:ext cx="891505" cy="888999"/>
          </a:xfrm>
          <a:prstGeom prst="rect">
            <a:avLst/>
          </a:prstGeom>
          <a:noFill/>
          <a:ln>
            <a:noFill/>
          </a:ln>
        </p:spPr>
      </p:pic>
      <p:pic>
        <p:nvPicPr>
          <p:cNvPr id="166" name="Google Shape;166;p14" descr="ear-of-corn-vector-publicdomainvectors.org.eps"/>
          <p:cNvPicPr preferRelativeResize="0"/>
          <p:nvPr/>
        </p:nvPicPr>
        <p:blipFill rotWithShape="1">
          <a:blip r:embed="rId6">
            <a:alphaModFix/>
          </a:blip>
          <a:srcRect b="18932"/>
          <a:stretch/>
        </p:blipFill>
        <p:spPr>
          <a:xfrm>
            <a:off x="1504388" y="4938885"/>
            <a:ext cx="600269" cy="899999"/>
          </a:xfrm>
          <a:prstGeom prst="rect">
            <a:avLst/>
          </a:prstGeom>
          <a:noFill/>
          <a:ln>
            <a:noFill/>
          </a:ln>
        </p:spPr>
      </p:pic>
      <p:pic>
        <p:nvPicPr>
          <p:cNvPr id="167" name="Google Shape;167;p14"/>
          <p:cNvPicPr preferRelativeResize="0"/>
          <p:nvPr/>
        </p:nvPicPr>
        <p:blipFill rotWithShape="1">
          <a:blip r:embed="rId7">
            <a:alphaModFix/>
          </a:blip>
          <a:srcRect l="24854" r="24465"/>
          <a:stretch/>
        </p:blipFill>
        <p:spPr>
          <a:xfrm>
            <a:off x="9454447" y="1795522"/>
            <a:ext cx="2003105" cy="2015999"/>
          </a:xfrm>
          <a:prstGeom prst="rect">
            <a:avLst/>
          </a:prstGeom>
          <a:noFill/>
          <a:ln>
            <a:noFill/>
          </a:ln>
        </p:spPr>
      </p:pic>
      <p:sp>
        <p:nvSpPr>
          <p:cNvPr id="168" name="Google Shape;168;p14"/>
          <p:cNvSpPr txBox="1"/>
          <p:nvPr/>
        </p:nvSpPr>
        <p:spPr>
          <a:xfrm>
            <a:off x="9242781" y="3809999"/>
            <a:ext cx="2441222" cy="20621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333333"/>
                </a:solidFill>
                <a:latin typeface="Roboto"/>
                <a:ea typeface="Roboto"/>
                <a:cs typeface="Roboto"/>
                <a:sym typeface="Roboto"/>
              </a:rPr>
              <a:t>Verbraucherschutz</a:t>
            </a:r>
            <a:r>
              <a:rPr lang="de-DE" sz="1600" b="0" i="0" u="none" strike="noStrike" cap="none">
                <a:solidFill>
                  <a:srgbClr val="333333"/>
                </a:solidFill>
                <a:latin typeface="Roboto"/>
                <a:ea typeface="Roboto"/>
                <a:cs typeface="Roboto"/>
                <a:sym typeface="Roboto"/>
              </a:rPr>
              <a:t>:</a:t>
            </a:r>
            <a:endParaRPr sz="1600" b="0" i="0" u="none" strike="noStrike" cap="none">
              <a:solidFill>
                <a:srgbClr val="333333"/>
              </a:solidFill>
              <a:latin typeface="Roboto"/>
              <a:ea typeface="Roboto"/>
              <a:cs typeface="Roboto"/>
              <a:sym typeface="Roboto"/>
            </a:endParaRPr>
          </a:p>
          <a:p>
            <a:pPr marL="285750" marR="0" lvl="0" indent="-285750" algn="l" rtl="0">
              <a:lnSpc>
                <a:spcPct val="100000"/>
              </a:lnSpc>
              <a:spcBef>
                <a:spcPts val="0"/>
              </a:spcBef>
              <a:spcAft>
                <a:spcPts val="0"/>
              </a:spcAft>
              <a:buClr>
                <a:srgbClr val="000000"/>
              </a:buClr>
              <a:buSzPts val="1600"/>
              <a:buFont typeface="Arial"/>
              <a:buChar char="•"/>
            </a:pPr>
            <a:r>
              <a:rPr lang="de-DE" sz="1600" b="0" i="0" u="none" strike="noStrike" cap="none">
                <a:solidFill>
                  <a:srgbClr val="333333"/>
                </a:solidFill>
                <a:latin typeface="Roboto"/>
                <a:ea typeface="Roboto"/>
                <a:cs typeface="Roboto"/>
                <a:sym typeface="Roboto"/>
              </a:rPr>
              <a:t>Siegel wird seit 2009 in Deutschland vergeben</a:t>
            </a:r>
            <a:endParaRPr sz="1600" b="0" i="0" u="none" strike="noStrike" cap="none">
              <a:solidFill>
                <a:srgbClr val="333333"/>
              </a:solidFill>
              <a:latin typeface="Roboto"/>
              <a:ea typeface="Roboto"/>
              <a:cs typeface="Roboto"/>
              <a:sym typeface="Roboto"/>
            </a:endParaRPr>
          </a:p>
          <a:p>
            <a:pPr marL="285750" marR="0" lvl="0" indent="-285750" algn="l" rtl="0">
              <a:lnSpc>
                <a:spcPct val="100000"/>
              </a:lnSpc>
              <a:spcBef>
                <a:spcPts val="0"/>
              </a:spcBef>
              <a:spcAft>
                <a:spcPts val="0"/>
              </a:spcAft>
              <a:buClr>
                <a:srgbClr val="000000"/>
              </a:buClr>
              <a:buSzPts val="1600"/>
              <a:buFont typeface="Arial"/>
              <a:buChar char="•"/>
            </a:pPr>
            <a:r>
              <a:rPr lang="de-DE" sz="1600" b="0" i="0" u="none" strike="noStrike" cap="none">
                <a:solidFill>
                  <a:srgbClr val="333333"/>
                </a:solidFill>
                <a:latin typeface="Roboto"/>
                <a:ea typeface="Roboto"/>
                <a:cs typeface="Roboto"/>
                <a:sym typeface="Roboto"/>
              </a:rPr>
              <a:t>Vergeben vom Verband Lebensmittel ohne Gentechnik (VLOG)</a:t>
            </a:r>
            <a:endParaRPr sz="1600" b="0" i="0" u="none" strike="noStrike" cap="none">
              <a:solidFill>
                <a:srgbClr val="333333"/>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sp>
        <p:nvSpPr>
          <p:cNvPr id="174" name="Google Shape;174;p15"/>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9</a:t>
            </a:fld>
            <a:endParaRPr/>
          </a:p>
        </p:txBody>
      </p:sp>
      <p:sp>
        <p:nvSpPr>
          <p:cNvPr id="175" name="Google Shape;175;p1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im Labor</a:t>
            </a:r>
            <a:br>
              <a:rPr lang="de-DE"/>
            </a:br>
            <a:r>
              <a:rPr lang="de-DE"/>
              <a:t>Umgang mit Chemikalien im Versuchslabor </a:t>
            </a:r>
            <a:endParaRPr/>
          </a:p>
        </p:txBody>
      </p:sp>
      <p:sp>
        <p:nvSpPr>
          <p:cNvPr id="176" name="Google Shape;176;p15"/>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Pflanzentechnologe und Pflanzentechnologin</a:t>
            </a:r>
            <a:endParaRPr/>
          </a:p>
        </p:txBody>
      </p:sp>
      <p:sp>
        <p:nvSpPr>
          <p:cNvPr id="177" name="Google Shape;177;p15"/>
          <p:cNvSpPr/>
          <p:nvPr/>
        </p:nvSpPr>
        <p:spPr>
          <a:xfrm>
            <a:off x="8179724" y="2250780"/>
            <a:ext cx="3436014" cy="3012937"/>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Wählen Sie eine Chemikalie aus, die Sie in Ihrem Betrieb oder in der Berufsschule vorfinden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Prüfen Sie Alternativen anhand der Grundsätze.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Welcher Grundsatz ist schwierig in der Umsetzung und warum?</a:t>
            </a:r>
            <a:endParaRPr sz="1600" b="0" i="0" u="none" strike="noStrike" cap="none">
              <a:solidFill>
                <a:srgbClr val="C00000"/>
              </a:solidFill>
              <a:latin typeface="Arial"/>
              <a:ea typeface="Arial"/>
              <a:cs typeface="Arial"/>
              <a:sym typeface="Arial"/>
            </a:endParaRPr>
          </a:p>
        </p:txBody>
      </p:sp>
      <p:sp>
        <p:nvSpPr>
          <p:cNvPr id="178" name="Google Shape;178;p15"/>
          <p:cNvSpPr/>
          <p:nvPr/>
        </p:nvSpPr>
        <p:spPr>
          <a:xfrm>
            <a:off x="359999" y="1549188"/>
            <a:ext cx="7586967" cy="540231"/>
          </a:xfrm>
          <a:custGeom>
            <a:avLst/>
            <a:gdLst/>
            <a:ahLst/>
            <a:cxnLst/>
            <a:rect l="l" t="t" r="r" b="b"/>
            <a:pathLst>
              <a:path w="7586967" h="540231" extrusionOk="0">
                <a:moveTo>
                  <a:pt x="0" y="90040"/>
                </a:moveTo>
                <a:cubicBezTo>
                  <a:pt x="0" y="40312"/>
                  <a:pt x="40312" y="0"/>
                  <a:pt x="90040" y="0"/>
                </a:cubicBezTo>
                <a:lnTo>
                  <a:pt x="7496927" y="0"/>
                </a:lnTo>
                <a:cubicBezTo>
                  <a:pt x="7546655" y="0"/>
                  <a:pt x="7586967" y="40312"/>
                  <a:pt x="7586967" y="90040"/>
                </a:cubicBezTo>
                <a:lnTo>
                  <a:pt x="7586967" y="450191"/>
                </a:lnTo>
                <a:cubicBezTo>
                  <a:pt x="7586967" y="499919"/>
                  <a:pt x="7546655" y="540231"/>
                  <a:pt x="7496927" y="540231"/>
                </a:cubicBezTo>
                <a:lnTo>
                  <a:pt x="90040" y="540231"/>
                </a:lnTo>
                <a:cubicBezTo>
                  <a:pt x="40312" y="540231"/>
                  <a:pt x="0" y="499919"/>
                  <a:pt x="0" y="450191"/>
                </a:cubicBezTo>
                <a:lnTo>
                  <a:pt x="0" y="90040"/>
                </a:lnTo>
                <a:close/>
              </a:path>
            </a:pathLst>
          </a:custGeom>
          <a:solidFill>
            <a:srgbClr val="4E8F00">
              <a:alpha val="66274"/>
            </a:srgbClr>
          </a:solidFill>
          <a:ln w="25400" cap="flat" cmpd="sng">
            <a:solidFill>
              <a:schemeClr val="lt1"/>
            </a:solidFill>
            <a:prstDash val="solid"/>
            <a:round/>
            <a:headEnd type="none" w="sm" len="sm"/>
            <a:tailEnd type="none" w="sm" len="sm"/>
          </a:ln>
        </p:spPr>
        <p:txBody>
          <a:bodyPr spcFirstLastPara="1" wrap="square" lIns="79700" tIns="79700" rIns="79700" bIns="7970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de-DE" sz="1400" b="0" i="0" u="none" strike="noStrike" cap="none">
                <a:solidFill>
                  <a:schemeClr val="dk1"/>
                </a:solidFill>
                <a:latin typeface="Arial"/>
                <a:ea typeface="Arial"/>
                <a:cs typeface="Arial"/>
                <a:sym typeface="Arial"/>
              </a:rPr>
              <a:t>Stoffe, die auf Problemstoff-Listen stehen, vermeiden</a:t>
            </a:r>
            <a:endParaRPr sz="1400" b="0" i="0" u="none" strike="noStrike" cap="none">
              <a:solidFill>
                <a:schemeClr val="dk1"/>
              </a:solidFill>
              <a:latin typeface="Arial"/>
              <a:ea typeface="Arial"/>
              <a:cs typeface="Arial"/>
              <a:sym typeface="Arial"/>
            </a:endParaRPr>
          </a:p>
        </p:txBody>
      </p:sp>
      <p:sp>
        <p:nvSpPr>
          <p:cNvPr id="179" name="Google Shape;179;p15"/>
          <p:cNvSpPr/>
          <p:nvPr/>
        </p:nvSpPr>
        <p:spPr>
          <a:xfrm>
            <a:off x="359999" y="2104482"/>
            <a:ext cx="7586967" cy="540231"/>
          </a:xfrm>
          <a:custGeom>
            <a:avLst/>
            <a:gdLst/>
            <a:ahLst/>
            <a:cxnLst/>
            <a:rect l="l" t="t" r="r" b="b"/>
            <a:pathLst>
              <a:path w="7586967" h="540231" extrusionOk="0">
                <a:moveTo>
                  <a:pt x="0" y="90040"/>
                </a:moveTo>
                <a:cubicBezTo>
                  <a:pt x="0" y="40312"/>
                  <a:pt x="40312" y="0"/>
                  <a:pt x="90040" y="0"/>
                </a:cubicBezTo>
                <a:lnTo>
                  <a:pt x="7496927" y="0"/>
                </a:lnTo>
                <a:cubicBezTo>
                  <a:pt x="7546655" y="0"/>
                  <a:pt x="7586967" y="40312"/>
                  <a:pt x="7586967" y="90040"/>
                </a:cubicBezTo>
                <a:lnTo>
                  <a:pt x="7586967" y="450191"/>
                </a:lnTo>
                <a:cubicBezTo>
                  <a:pt x="7586967" y="499919"/>
                  <a:pt x="7546655" y="540231"/>
                  <a:pt x="7496927" y="540231"/>
                </a:cubicBezTo>
                <a:lnTo>
                  <a:pt x="90040" y="540231"/>
                </a:lnTo>
                <a:cubicBezTo>
                  <a:pt x="40312" y="540231"/>
                  <a:pt x="0" y="499919"/>
                  <a:pt x="0" y="450191"/>
                </a:cubicBezTo>
                <a:lnTo>
                  <a:pt x="0" y="90040"/>
                </a:lnTo>
                <a:close/>
              </a:path>
            </a:pathLst>
          </a:custGeom>
          <a:solidFill>
            <a:srgbClr val="4E8F00">
              <a:alpha val="66274"/>
            </a:srgbClr>
          </a:solidFill>
          <a:ln w="25400" cap="flat" cmpd="sng">
            <a:solidFill>
              <a:schemeClr val="lt1"/>
            </a:solidFill>
            <a:prstDash val="solid"/>
            <a:round/>
            <a:headEnd type="none" w="sm" len="sm"/>
            <a:tailEnd type="none" w="sm" len="sm"/>
          </a:ln>
        </p:spPr>
        <p:txBody>
          <a:bodyPr spcFirstLastPara="1" wrap="square" lIns="79700" tIns="79700" rIns="79700" bIns="7970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de-DE" sz="1400" b="0" i="0" u="none" strike="noStrike" cap="none">
                <a:solidFill>
                  <a:schemeClr val="dk1"/>
                </a:solidFill>
                <a:latin typeface="Arial"/>
                <a:ea typeface="Arial"/>
                <a:cs typeface="Arial"/>
                <a:sym typeface="Arial"/>
              </a:rPr>
              <a:t>Prüfen, ob der Stoff ersetzt werden kann (Substitutionsprinzip) </a:t>
            </a:r>
            <a:endParaRPr sz="1400" b="0" i="0" u="none" strike="noStrike" cap="none">
              <a:solidFill>
                <a:schemeClr val="dk1"/>
              </a:solidFill>
              <a:latin typeface="Arial"/>
              <a:ea typeface="Arial"/>
              <a:cs typeface="Arial"/>
              <a:sym typeface="Arial"/>
            </a:endParaRPr>
          </a:p>
        </p:txBody>
      </p:sp>
      <p:sp>
        <p:nvSpPr>
          <p:cNvPr id="180" name="Google Shape;180;p15"/>
          <p:cNvSpPr/>
          <p:nvPr/>
        </p:nvSpPr>
        <p:spPr>
          <a:xfrm>
            <a:off x="359999" y="2659100"/>
            <a:ext cx="7586967" cy="540231"/>
          </a:xfrm>
          <a:custGeom>
            <a:avLst/>
            <a:gdLst/>
            <a:ahLst/>
            <a:cxnLst/>
            <a:rect l="l" t="t" r="r" b="b"/>
            <a:pathLst>
              <a:path w="7586967" h="540231" extrusionOk="0">
                <a:moveTo>
                  <a:pt x="0" y="90040"/>
                </a:moveTo>
                <a:cubicBezTo>
                  <a:pt x="0" y="40312"/>
                  <a:pt x="40312" y="0"/>
                  <a:pt x="90040" y="0"/>
                </a:cubicBezTo>
                <a:lnTo>
                  <a:pt x="7496927" y="0"/>
                </a:lnTo>
                <a:cubicBezTo>
                  <a:pt x="7546655" y="0"/>
                  <a:pt x="7586967" y="40312"/>
                  <a:pt x="7586967" y="90040"/>
                </a:cubicBezTo>
                <a:lnTo>
                  <a:pt x="7586967" y="450191"/>
                </a:lnTo>
                <a:cubicBezTo>
                  <a:pt x="7586967" y="499919"/>
                  <a:pt x="7546655" y="540231"/>
                  <a:pt x="7496927" y="540231"/>
                </a:cubicBezTo>
                <a:lnTo>
                  <a:pt x="90040" y="540231"/>
                </a:lnTo>
                <a:cubicBezTo>
                  <a:pt x="40312" y="540231"/>
                  <a:pt x="0" y="499919"/>
                  <a:pt x="0" y="450191"/>
                </a:cubicBezTo>
                <a:lnTo>
                  <a:pt x="0" y="90040"/>
                </a:lnTo>
                <a:close/>
              </a:path>
            </a:pathLst>
          </a:custGeom>
          <a:solidFill>
            <a:srgbClr val="4E8F00">
              <a:alpha val="66274"/>
            </a:srgbClr>
          </a:solidFill>
          <a:ln w="25400" cap="flat" cmpd="sng">
            <a:solidFill>
              <a:schemeClr val="lt1"/>
            </a:solidFill>
            <a:prstDash val="solid"/>
            <a:round/>
            <a:headEnd type="none" w="sm" len="sm"/>
            <a:tailEnd type="none" w="sm" len="sm"/>
          </a:ln>
        </p:spPr>
        <p:txBody>
          <a:bodyPr spcFirstLastPara="1" wrap="square" lIns="79700" tIns="79700" rIns="79700" bIns="7970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de-DE" sz="1400" b="0" i="0" u="none" strike="noStrike" cap="none">
                <a:solidFill>
                  <a:schemeClr val="dk1"/>
                </a:solidFill>
                <a:latin typeface="Arial"/>
                <a:ea typeface="Arial"/>
                <a:cs typeface="Arial"/>
                <a:sym typeface="Arial"/>
              </a:rPr>
              <a:t>Abwägen, ob eine Verringerung, z. B. durch Wechsel der Methode, möglich ist</a:t>
            </a:r>
            <a:endParaRPr sz="1400" b="0" i="0" u="none" strike="noStrike" cap="none">
              <a:solidFill>
                <a:schemeClr val="dk1"/>
              </a:solidFill>
              <a:latin typeface="Arial"/>
              <a:ea typeface="Arial"/>
              <a:cs typeface="Arial"/>
              <a:sym typeface="Arial"/>
            </a:endParaRPr>
          </a:p>
        </p:txBody>
      </p:sp>
      <p:sp>
        <p:nvSpPr>
          <p:cNvPr id="181" name="Google Shape;181;p15"/>
          <p:cNvSpPr/>
          <p:nvPr/>
        </p:nvSpPr>
        <p:spPr>
          <a:xfrm>
            <a:off x="359999" y="3213717"/>
            <a:ext cx="7586967" cy="540231"/>
          </a:xfrm>
          <a:custGeom>
            <a:avLst/>
            <a:gdLst/>
            <a:ahLst/>
            <a:cxnLst/>
            <a:rect l="l" t="t" r="r" b="b"/>
            <a:pathLst>
              <a:path w="7586967" h="540231" extrusionOk="0">
                <a:moveTo>
                  <a:pt x="0" y="90040"/>
                </a:moveTo>
                <a:cubicBezTo>
                  <a:pt x="0" y="40312"/>
                  <a:pt x="40312" y="0"/>
                  <a:pt x="90040" y="0"/>
                </a:cubicBezTo>
                <a:lnTo>
                  <a:pt x="7496927" y="0"/>
                </a:lnTo>
                <a:cubicBezTo>
                  <a:pt x="7546655" y="0"/>
                  <a:pt x="7586967" y="40312"/>
                  <a:pt x="7586967" y="90040"/>
                </a:cubicBezTo>
                <a:lnTo>
                  <a:pt x="7586967" y="450191"/>
                </a:lnTo>
                <a:cubicBezTo>
                  <a:pt x="7586967" y="499919"/>
                  <a:pt x="7546655" y="540231"/>
                  <a:pt x="7496927" y="540231"/>
                </a:cubicBezTo>
                <a:lnTo>
                  <a:pt x="90040" y="540231"/>
                </a:lnTo>
                <a:cubicBezTo>
                  <a:pt x="40312" y="540231"/>
                  <a:pt x="0" y="499919"/>
                  <a:pt x="0" y="450191"/>
                </a:cubicBezTo>
                <a:lnTo>
                  <a:pt x="0" y="90040"/>
                </a:lnTo>
                <a:close/>
              </a:path>
            </a:pathLst>
          </a:custGeom>
          <a:solidFill>
            <a:srgbClr val="4E8F00">
              <a:alpha val="66274"/>
            </a:srgbClr>
          </a:solidFill>
          <a:ln w="25400" cap="flat" cmpd="sng">
            <a:solidFill>
              <a:schemeClr val="lt1"/>
            </a:solidFill>
            <a:prstDash val="solid"/>
            <a:round/>
            <a:headEnd type="none" w="sm" len="sm"/>
            <a:tailEnd type="none" w="sm" len="sm"/>
          </a:ln>
        </p:spPr>
        <p:txBody>
          <a:bodyPr spcFirstLastPara="1" wrap="square" lIns="79700" tIns="79700" rIns="79700" bIns="7970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de-DE" sz="1400" b="0" i="0" u="none" strike="noStrike" cap="none">
                <a:solidFill>
                  <a:schemeClr val="dk1"/>
                </a:solidFill>
                <a:latin typeface="Arial"/>
                <a:ea typeface="Arial"/>
                <a:cs typeface="Arial"/>
                <a:sym typeface="Arial"/>
              </a:rPr>
              <a:t>Stoffe sind nicht gesundheitsschädlich, werden in der Umwelt rasch abgebaut, bioakkumulieren nicht</a:t>
            </a:r>
            <a:endParaRPr sz="1400" b="0" i="0" u="none" strike="noStrike" cap="none">
              <a:solidFill>
                <a:schemeClr val="dk1"/>
              </a:solidFill>
              <a:latin typeface="Arial"/>
              <a:ea typeface="Arial"/>
              <a:cs typeface="Arial"/>
              <a:sym typeface="Arial"/>
            </a:endParaRPr>
          </a:p>
        </p:txBody>
      </p:sp>
      <p:sp>
        <p:nvSpPr>
          <p:cNvPr id="182" name="Google Shape;182;p15"/>
          <p:cNvSpPr/>
          <p:nvPr/>
        </p:nvSpPr>
        <p:spPr>
          <a:xfrm>
            <a:off x="359999" y="3768334"/>
            <a:ext cx="7586967" cy="540231"/>
          </a:xfrm>
          <a:custGeom>
            <a:avLst/>
            <a:gdLst/>
            <a:ahLst/>
            <a:cxnLst/>
            <a:rect l="l" t="t" r="r" b="b"/>
            <a:pathLst>
              <a:path w="7586967" h="540231" extrusionOk="0">
                <a:moveTo>
                  <a:pt x="0" y="90040"/>
                </a:moveTo>
                <a:cubicBezTo>
                  <a:pt x="0" y="40312"/>
                  <a:pt x="40312" y="0"/>
                  <a:pt x="90040" y="0"/>
                </a:cubicBezTo>
                <a:lnTo>
                  <a:pt x="7496927" y="0"/>
                </a:lnTo>
                <a:cubicBezTo>
                  <a:pt x="7546655" y="0"/>
                  <a:pt x="7586967" y="40312"/>
                  <a:pt x="7586967" y="90040"/>
                </a:cubicBezTo>
                <a:lnTo>
                  <a:pt x="7586967" y="450191"/>
                </a:lnTo>
                <a:cubicBezTo>
                  <a:pt x="7586967" y="499919"/>
                  <a:pt x="7546655" y="540231"/>
                  <a:pt x="7496927" y="540231"/>
                </a:cubicBezTo>
                <a:lnTo>
                  <a:pt x="90040" y="540231"/>
                </a:lnTo>
                <a:cubicBezTo>
                  <a:pt x="40312" y="540231"/>
                  <a:pt x="0" y="499919"/>
                  <a:pt x="0" y="450191"/>
                </a:cubicBezTo>
                <a:lnTo>
                  <a:pt x="0" y="90040"/>
                </a:lnTo>
                <a:close/>
              </a:path>
            </a:pathLst>
          </a:custGeom>
          <a:solidFill>
            <a:srgbClr val="4E8F00">
              <a:alpha val="66274"/>
            </a:srgbClr>
          </a:solidFill>
          <a:ln w="25400" cap="flat" cmpd="sng">
            <a:solidFill>
              <a:schemeClr val="lt1"/>
            </a:solidFill>
            <a:prstDash val="solid"/>
            <a:round/>
            <a:headEnd type="none" w="sm" len="sm"/>
            <a:tailEnd type="none" w="sm" len="sm"/>
          </a:ln>
        </p:spPr>
        <p:txBody>
          <a:bodyPr spcFirstLastPara="1" wrap="square" lIns="79700" tIns="79700" rIns="79700" bIns="7970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de-DE" sz="1400" b="0" i="0" u="none" strike="noStrike" cap="none">
                <a:solidFill>
                  <a:schemeClr val="dk1"/>
                </a:solidFill>
                <a:latin typeface="Arial"/>
                <a:ea typeface="Arial"/>
                <a:cs typeface="Arial"/>
                <a:sym typeface="Arial"/>
              </a:rPr>
              <a:t>Vermeiden langer Transportwege in der gesamten Lieferkette</a:t>
            </a:r>
            <a:endParaRPr sz="1400" b="0" i="0" u="none" strike="noStrike" cap="none">
              <a:solidFill>
                <a:schemeClr val="dk1"/>
              </a:solidFill>
              <a:latin typeface="Arial"/>
              <a:ea typeface="Arial"/>
              <a:cs typeface="Arial"/>
              <a:sym typeface="Arial"/>
            </a:endParaRPr>
          </a:p>
        </p:txBody>
      </p:sp>
      <p:sp>
        <p:nvSpPr>
          <p:cNvPr id="183" name="Google Shape;183;p15"/>
          <p:cNvSpPr/>
          <p:nvPr/>
        </p:nvSpPr>
        <p:spPr>
          <a:xfrm>
            <a:off x="359999" y="4322951"/>
            <a:ext cx="7586967" cy="540231"/>
          </a:xfrm>
          <a:custGeom>
            <a:avLst/>
            <a:gdLst/>
            <a:ahLst/>
            <a:cxnLst/>
            <a:rect l="l" t="t" r="r" b="b"/>
            <a:pathLst>
              <a:path w="7586967" h="540231" extrusionOk="0">
                <a:moveTo>
                  <a:pt x="0" y="90040"/>
                </a:moveTo>
                <a:cubicBezTo>
                  <a:pt x="0" y="40312"/>
                  <a:pt x="40312" y="0"/>
                  <a:pt x="90040" y="0"/>
                </a:cubicBezTo>
                <a:lnTo>
                  <a:pt x="7496927" y="0"/>
                </a:lnTo>
                <a:cubicBezTo>
                  <a:pt x="7546655" y="0"/>
                  <a:pt x="7586967" y="40312"/>
                  <a:pt x="7586967" y="90040"/>
                </a:cubicBezTo>
                <a:lnTo>
                  <a:pt x="7586967" y="450191"/>
                </a:lnTo>
                <a:cubicBezTo>
                  <a:pt x="7586967" y="499919"/>
                  <a:pt x="7546655" y="540231"/>
                  <a:pt x="7496927" y="540231"/>
                </a:cubicBezTo>
                <a:lnTo>
                  <a:pt x="90040" y="540231"/>
                </a:lnTo>
                <a:cubicBezTo>
                  <a:pt x="40312" y="540231"/>
                  <a:pt x="0" y="499919"/>
                  <a:pt x="0" y="450191"/>
                </a:cubicBezTo>
                <a:lnTo>
                  <a:pt x="0" y="90040"/>
                </a:lnTo>
                <a:close/>
              </a:path>
            </a:pathLst>
          </a:custGeom>
          <a:solidFill>
            <a:srgbClr val="4E8F00">
              <a:alpha val="66274"/>
            </a:srgbClr>
          </a:solidFill>
          <a:ln w="25400" cap="flat" cmpd="sng">
            <a:solidFill>
              <a:schemeClr val="lt1"/>
            </a:solidFill>
            <a:prstDash val="solid"/>
            <a:round/>
            <a:headEnd type="none" w="sm" len="sm"/>
            <a:tailEnd type="none" w="sm" len="sm"/>
          </a:ln>
        </p:spPr>
        <p:txBody>
          <a:bodyPr spcFirstLastPara="1" wrap="square" lIns="79700" tIns="79700" rIns="79700" bIns="7970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de-DE" sz="1400" b="0" i="0" u="none" strike="noStrike" cap="none">
                <a:solidFill>
                  <a:schemeClr val="dk1"/>
                </a:solidFill>
                <a:latin typeface="Arial"/>
                <a:ea typeface="Arial"/>
                <a:cs typeface="Arial"/>
                <a:sym typeface="Arial"/>
              </a:rPr>
              <a:t>Stoffe einsetzen, an denen kein Mangel besteht</a:t>
            </a:r>
            <a:endParaRPr sz="1400" b="0" i="0" u="none" strike="noStrike" cap="none">
              <a:solidFill>
                <a:schemeClr val="dk1"/>
              </a:solidFill>
              <a:latin typeface="Arial"/>
              <a:ea typeface="Arial"/>
              <a:cs typeface="Arial"/>
              <a:sym typeface="Arial"/>
            </a:endParaRPr>
          </a:p>
        </p:txBody>
      </p:sp>
      <p:sp>
        <p:nvSpPr>
          <p:cNvPr id="184" name="Google Shape;184;p15"/>
          <p:cNvSpPr/>
          <p:nvPr/>
        </p:nvSpPr>
        <p:spPr>
          <a:xfrm>
            <a:off x="359999" y="4877568"/>
            <a:ext cx="7586967" cy="540231"/>
          </a:xfrm>
          <a:custGeom>
            <a:avLst/>
            <a:gdLst/>
            <a:ahLst/>
            <a:cxnLst/>
            <a:rect l="l" t="t" r="r" b="b"/>
            <a:pathLst>
              <a:path w="7586967" h="540231" extrusionOk="0">
                <a:moveTo>
                  <a:pt x="0" y="90040"/>
                </a:moveTo>
                <a:cubicBezTo>
                  <a:pt x="0" y="40312"/>
                  <a:pt x="40312" y="0"/>
                  <a:pt x="90040" y="0"/>
                </a:cubicBezTo>
                <a:lnTo>
                  <a:pt x="7496927" y="0"/>
                </a:lnTo>
                <a:cubicBezTo>
                  <a:pt x="7546655" y="0"/>
                  <a:pt x="7586967" y="40312"/>
                  <a:pt x="7586967" y="90040"/>
                </a:cubicBezTo>
                <a:lnTo>
                  <a:pt x="7586967" y="450191"/>
                </a:lnTo>
                <a:cubicBezTo>
                  <a:pt x="7586967" y="499919"/>
                  <a:pt x="7546655" y="540231"/>
                  <a:pt x="7496927" y="540231"/>
                </a:cubicBezTo>
                <a:lnTo>
                  <a:pt x="90040" y="540231"/>
                </a:lnTo>
                <a:cubicBezTo>
                  <a:pt x="40312" y="540231"/>
                  <a:pt x="0" y="499919"/>
                  <a:pt x="0" y="450191"/>
                </a:cubicBezTo>
                <a:lnTo>
                  <a:pt x="0" y="90040"/>
                </a:lnTo>
                <a:close/>
              </a:path>
            </a:pathLst>
          </a:custGeom>
          <a:solidFill>
            <a:srgbClr val="4E8F00">
              <a:alpha val="66274"/>
            </a:srgbClr>
          </a:solidFill>
          <a:ln w="25400" cap="flat" cmpd="sng">
            <a:solidFill>
              <a:schemeClr val="lt1"/>
            </a:solidFill>
            <a:prstDash val="solid"/>
            <a:round/>
            <a:headEnd type="none" w="sm" len="sm"/>
            <a:tailEnd type="none" w="sm" len="sm"/>
          </a:ln>
        </p:spPr>
        <p:txBody>
          <a:bodyPr spcFirstLastPara="1" wrap="square" lIns="79700" tIns="79700" rIns="79700" bIns="7970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de-DE" sz="1400" b="0" i="0" u="none" strike="noStrike" cap="none">
                <a:solidFill>
                  <a:schemeClr val="dk1"/>
                </a:solidFill>
                <a:latin typeface="Arial"/>
                <a:ea typeface="Arial"/>
                <a:cs typeface="Arial"/>
                <a:sym typeface="Arial"/>
              </a:rPr>
              <a:t>Niedriger Energie- und Wasserverbrauch &amp; niedriges Abfallaufkommen bei der Herstellung</a:t>
            </a:r>
            <a:endParaRPr sz="1400" b="0" i="0" u="none" strike="noStrike" cap="none">
              <a:solidFill>
                <a:schemeClr val="dk1"/>
              </a:solidFill>
              <a:latin typeface="Arial"/>
              <a:ea typeface="Arial"/>
              <a:cs typeface="Arial"/>
              <a:sym typeface="Arial"/>
            </a:endParaRPr>
          </a:p>
        </p:txBody>
      </p:sp>
      <p:sp>
        <p:nvSpPr>
          <p:cNvPr id="185" name="Google Shape;185;p15"/>
          <p:cNvSpPr/>
          <p:nvPr/>
        </p:nvSpPr>
        <p:spPr>
          <a:xfrm>
            <a:off x="359999" y="5432186"/>
            <a:ext cx="7586967" cy="540231"/>
          </a:xfrm>
          <a:custGeom>
            <a:avLst/>
            <a:gdLst/>
            <a:ahLst/>
            <a:cxnLst/>
            <a:rect l="l" t="t" r="r" b="b"/>
            <a:pathLst>
              <a:path w="7586967" h="540231" extrusionOk="0">
                <a:moveTo>
                  <a:pt x="0" y="90040"/>
                </a:moveTo>
                <a:cubicBezTo>
                  <a:pt x="0" y="40312"/>
                  <a:pt x="40312" y="0"/>
                  <a:pt x="90040" y="0"/>
                </a:cubicBezTo>
                <a:lnTo>
                  <a:pt x="7496927" y="0"/>
                </a:lnTo>
                <a:cubicBezTo>
                  <a:pt x="7546655" y="0"/>
                  <a:pt x="7586967" y="40312"/>
                  <a:pt x="7586967" y="90040"/>
                </a:cubicBezTo>
                <a:lnTo>
                  <a:pt x="7586967" y="450191"/>
                </a:lnTo>
                <a:cubicBezTo>
                  <a:pt x="7586967" y="499919"/>
                  <a:pt x="7546655" y="540231"/>
                  <a:pt x="7496927" y="540231"/>
                </a:cubicBezTo>
                <a:lnTo>
                  <a:pt x="90040" y="540231"/>
                </a:lnTo>
                <a:cubicBezTo>
                  <a:pt x="40312" y="540231"/>
                  <a:pt x="0" y="499919"/>
                  <a:pt x="0" y="450191"/>
                </a:cubicBezTo>
                <a:lnTo>
                  <a:pt x="0" y="90040"/>
                </a:lnTo>
                <a:close/>
              </a:path>
            </a:pathLst>
          </a:custGeom>
          <a:solidFill>
            <a:srgbClr val="4E8F00">
              <a:alpha val="66274"/>
            </a:srgbClr>
          </a:solidFill>
          <a:ln w="25400" cap="flat" cmpd="sng">
            <a:solidFill>
              <a:schemeClr val="lt1"/>
            </a:solidFill>
            <a:prstDash val="solid"/>
            <a:round/>
            <a:headEnd type="none" w="sm" len="sm"/>
            <a:tailEnd type="none" w="sm" len="sm"/>
          </a:ln>
        </p:spPr>
        <p:txBody>
          <a:bodyPr spcFirstLastPara="1" wrap="square" lIns="79700" tIns="79700" rIns="79700" bIns="7970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de-DE" sz="1400" b="0" i="0" u="none" strike="noStrike" cap="none">
                <a:solidFill>
                  <a:schemeClr val="dk1"/>
                </a:solidFill>
                <a:latin typeface="Arial"/>
                <a:ea typeface="Arial"/>
                <a:cs typeface="Arial"/>
                <a:sym typeface="Arial"/>
              </a:rPr>
              <a:t>Umwelt- und Sozialstandards im Betrieb sowie sowie entlang der Lieferkette</a:t>
            </a:r>
            <a:endParaRPr sz="1400" b="0" i="0" u="none" strike="noStrike" cap="none">
              <a:solidFill>
                <a:schemeClr val="dk1"/>
              </a:solidFill>
              <a:latin typeface="Arial"/>
              <a:ea typeface="Arial"/>
              <a:cs typeface="Arial"/>
              <a:sym typeface="Arial"/>
            </a:endParaRPr>
          </a:p>
        </p:txBody>
      </p:sp>
      <p:sp>
        <p:nvSpPr>
          <p:cNvPr id="186" name="Google Shape;186;p15"/>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sz="1400"/>
              <a:t>Keya Choudhury, LIFE</a:t>
            </a:r>
            <a:endParaRPr/>
          </a:p>
          <a:p>
            <a:pPr marL="0" lvl="0" indent="0" algn="l" rtl="0">
              <a:lnSpc>
                <a:spcPct val="100000"/>
              </a:lnSpc>
              <a:spcBef>
                <a:spcPts val="0"/>
              </a:spcBef>
              <a:spcAft>
                <a:spcPts val="0"/>
              </a:spcAft>
              <a:buSzPts val="1800"/>
              <a:buNone/>
            </a:pPr>
            <a:r>
              <a:rPr lang="de-DE" sz="1400"/>
              <a:t>Projektagentur BBNE</a:t>
            </a:r>
            <a:endParaRPr sz="1400"/>
          </a:p>
        </p:txBody>
      </p:sp>
      <p:sp>
        <p:nvSpPr>
          <p:cNvPr id="187" name="Google Shape;187;p15"/>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Quelle: UBA Umweltbundesamt 2016</a:t>
            </a:r>
            <a:endParaRPr>
              <a:solidFill>
                <a:schemeClr val="lt1"/>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Office">
  <a:themeElements>
    <a:clrScheme name="Revolution">
      <a:dk1>
        <a:srgbClr val="000000"/>
      </a:dk1>
      <a:lt1>
        <a:srgbClr val="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2779</Words>
  <Application>Microsoft Macintosh PowerPoint</Application>
  <PresentationFormat>Breitbild</PresentationFormat>
  <Paragraphs>301</Paragraphs>
  <Slides>10</Slides>
  <Notes>10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10</vt:i4>
      </vt:variant>
    </vt:vector>
  </HeadingPairs>
  <TitlesOfParts>
    <vt:vector size="16" baseType="lpstr">
      <vt:lpstr>Calibri</vt:lpstr>
      <vt:lpstr>Merriweather</vt:lpstr>
      <vt:lpstr>Arial</vt:lpstr>
      <vt:lpstr>Roboto</vt:lpstr>
      <vt:lpstr>Trebuchet MS</vt:lpstr>
      <vt:lpstr>Office</vt:lpstr>
      <vt:lpstr>Pflanzentechnologe und Pflanzentechnologin</vt:lpstr>
      <vt:lpstr>Nachhaltigkeit und Landnutzung: Gewässerbelastungen durch Nitrat</vt:lpstr>
      <vt:lpstr>Nachhaltige Beschaffung im Gewächshaus: Versuchsziele ressourceneffizient erreichen</vt:lpstr>
      <vt:lpstr>Nachhaltigkeit und Klimaschutz: Torfminderung in Kultursubstraten (Erwerbsanbau)</vt:lpstr>
      <vt:lpstr>Nachhaltigkeit und Pflanzenschutz: Integrierter Pflanzenschutz (IPS)</vt:lpstr>
      <vt:lpstr>Nachhaltigkeit und Pflanzenschutz Nicht-chemische Pflanzenschutzmaßahmen</vt:lpstr>
      <vt:lpstr>Nachhaltigkeit in der Züchtung  Sortenschutz versus Open Source Saatgut</vt:lpstr>
      <vt:lpstr>Nachhaltigkeit in der Züchtung  Konventionelle Züchtung versus Gentechnik</vt:lpstr>
      <vt:lpstr>Nachhaltigkeit im Labor Umgang mit Chemikalien im Versuchslabor </vt:lpstr>
      <vt:lpstr>Nachhaltigkeit in der Kreditwirtschaft Ganzheitliche Unternehmensführung</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Pflanzentechnologe und Pflanzentechnologin</dc:title>
  <dc:creator>Microsoft Office User</dc:creator>
  <cp:lastModifiedBy>Michael Scharp</cp:lastModifiedBy>
  <cp:revision>2</cp:revision>
  <cp:lastPrinted>2023-09-26T02:01:13Z</cp:lastPrinted>
  <dcterms:created xsi:type="dcterms:W3CDTF">2021-10-18T14:46:33Z</dcterms:created>
  <dcterms:modified xsi:type="dcterms:W3CDTF">2023-09-26T02:01:22Z</dcterms:modified>
</cp:coreProperties>
</file>