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olpUmuNOuNcarNQBYw18oUdts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00"/>
    <p:restoredTop sz="89060" autoAdjust="0"/>
  </p:normalViewPr>
  <p:slideViewPr>
    <p:cSldViewPr snapToGrid="0">
      <p:cViewPr varScale="1">
        <p:scale>
          <a:sx n="161" d="100"/>
          <a:sy n="161" d="100"/>
        </p:scale>
        <p:origin x="224" y="960"/>
      </p:cViewPr>
      <p:guideLst>
        <p:guide orient="horz" pos="2183"/>
        <p:guide pos="3840"/>
      </p:guideLst>
    </p:cSldViewPr>
  </p:slideViewPr>
  <p:notesTextViewPr>
    <p:cViewPr>
      <p:scale>
        <a:sx n="1" d="1"/>
        <a:sy n="1" d="1"/>
      </p:scale>
      <p:origin x="0" y="0"/>
    </p:cViewPr>
  </p:notesTextViewPr>
  <p:notesViewPr>
    <p:cSldViewPr snapToGrid="0" showGuides="1">
      <p:cViewPr varScale="1">
        <p:scale>
          <a:sx n="83" d="100"/>
          <a:sy n="83" d="100"/>
        </p:scale>
        <p:origin x="4176" y="48"/>
      </p:cViewPr>
      <p:guideLst/>
    </p:cSldViewPr>
  </p:notesViewPr>
  <p:gridSpacing cx="72008" cy="72008"/>
</p:viewPr>
</file>

<file path=ppt/_rels/presentation.xml.rels><?xml version="1.0" encoding="UTF-8" standalone="yes"?>
<Relationships xmlns="http://schemas.openxmlformats.org/package/2006/relationships"><Relationship Id="rId20" Type="http://customschemas.google.com/relationships/presentationmetadata" Target="metadata"/><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76364"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4"/>
            <a:ext cx="3076364"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688" y="549275"/>
            <a:ext cx="6326187"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506" y="4410983"/>
            <a:ext cx="6325897"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4"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mod="1">
    <p:ext uri="{620B2872-D7B9-4A21-9093-7833F8D536E1}">
      <p15:sldGuideLst xmlns:p15="http://schemas.microsoft.com/office/powerpoint/2012/main">
        <p15:guide id="1" orient="horz" pos="3223"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223689" y="4222801"/>
            <a:ext cx="6650337" cy="61310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Office-Dokumente (Word und PowerPoint) zur weiteren Verwendung veröffentlicht, d. h. sie können von den Nutzer*innen kopiert, ergänzt oder umstrukturiert werden. </a:t>
            </a:r>
            <a:endParaRPr sz="1100" dirty="0"/>
          </a:p>
          <a:p>
            <a:pPr marL="0" marR="0" lvl="0" indent="0" algn="l" rtl="0">
              <a:lnSpc>
                <a:spcPct val="100000"/>
              </a:lnSpc>
              <a:spcBef>
                <a:spcPts val="600"/>
              </a:spcBef>
              <a:spcAft>
                <a:spcPts val="0"/>
              </a:spcAft>
              <a:buClr>
                <a:srgbClr val="000000"/>
              </a:buClr>
              <a:buSzPts val="1400"/>
              <a:buFont typeface="Arial"/>
              <a:buNone/>
            </a:pPr>
            <a:endParaRPr sz="1100" dirty="0"/>
          </a:p>
        </p:txBody>
      </p:sp>
      <p:sp>
        <p:nvSpPr>
          <p:cNvPr id="61" name="Google Shape;61;p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4: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4:notes"/>
          <p:cNvSpPr txBox="1">
            <a:spLocks noGrp="1"/>
          </p:cNvSpPr>
          <p:nvPr>
            <p:ph type="body" idx="1"/>
          </p:nvPr>
        </p:nvSpPr>
        <p:spPr>
          <a:xfrm>
            <a:off x="223689" y="4222800"/>
            <a:ext cx="6650337" cy="5126940"/>
          </a:xfrm>
          <a:prstGeom prst="rect">
            <a:avLst/>
          </a:prstGeom>
          <a:noFill/>
          <a:ln>
            <a:noFill/>
          </a:ln>
        </p:spPr>
        <p:txBody>
          <a:bodyPr spcFirstLastPara="1" wrap="square" lIns="94825" tIns="47400" rIns="94825" bIns="47400" anchor="t" anchorCtr="0">
            <a:noAutofit/>
          </a:bodyPr>
          <a:lstStyle/>
          <a:p>
            <a:pPr marL="0" lvl="0" indent="0"/>
            <a:r>
              <a:rPr lang="de-DE" sz="1100" b="1" dirty="0">
                <a:solidFill>
                  <a:srgbClr val="000000"/>
                </a:solidFill>
              </a:rPr>
              <a:t>Beschreibung</a:t>
            </a:r>
            <a:endParaRPr lang="de-DE" sz="1100" dirty="0">
              <a:solidFill>
                <a:srgbClr val="000000"/>
              </a:solidFill>
            </a:endParaRPr>
          </a:p>
          <a:p>
            <a:pPr marL="0" lvl="0" indent="0"/>
            <a:r>
              <a:rPr lang="de-DE" sz="1100" dirty="0">
                <a:solidFill>
                  <a:srgbClr val="000000"/>
                </a:solidFill>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p>
          <a:p>
            <a:pPr marL="0" lvl="0" indent="0"/>
            <a:endParaRPr lang="de-DE" sz="1100" dirty="0">
              <a:solidFill>
                <a:srgbClr val="000000"/>
              </a:solidFill>
            </a:endParaRPr>
          </a:p>
          <a:p>
            <a:pPr marL="0" lvl="0" indent="0"/>
            <a:r>
              <a:rPr lang="de-DE" sz="1100" dirty="0">
                <a:solidFill>
                  <a:srgbClr val="000000"/>
                </a:solidFill>
              </a:rPr>
              <a:t>Innerhalb dieses Kommunikationsprozesses können sich allerdings Widersprüche und somit Probleme für das Unternehmen ergeben, die letztendlich zu einem Glaubwürdigkeitsverlust führen können. Doch wie können Unternehmen von diesen Problemen verschont bleiben?</a:t>
            </a:r>
          </a:p>
          <a:p>
            <a:pPr marL="0" lvl="0" indent="0"/>
            <a:endParaRPr lang="de-DE" sz="1100" dirty="0">
              <a:solidFill>
                <a:srgbClr val="000000"/>
              </a:solidFill>
            </a:endParaRPr>
          </a:p>
          <a:p>
            <a:pPr marL="0" lvl="0" indent="0"/>
            <a:r>
              <a:rPr lang="de-DE" sz="1100" b="1" dirty="0">
                <a:solidFill>
                  <a:srgbClr val="000000"/>
                </a:solidFill>
              </a:rPr>
              <a:t>TIPPS ZUR DISKUSSION:</a:t>
            </a:r>
          </a:p>
          <a:p>
            <a:pPr marL="0" lvl="0" indent="0"/>
            <a:r>
              <a:rPr lang="de-DE" sz="1100" dirty="0">
                <a:solidFill>
                  <a:srgbClr val="000000"/>
                </a:solidFill>
              </a:rPr>
              <a:t>Folgende Fragen können Ihnen bei der Diskussion helfen:</a:t>
            </a:r>
          </a:p>
          <a:p>
            <a:pPr marL="171450" lvl="0" indent="-171450">
              <a:buFont typeface="Arial" panose="020B0604020202020204" pitchFamily="34" charset="0"/>
              <a:buChar char="•"/>
            </a:pPr>
            <a:r>
              <a:rPr lang="de-DE" sz="1100" dirty="0">
                <a:solidFill>
                  <a:srgbClr val="000000"/>
                </a:solidFill>
              </a:rPr>
              <a:t>Welche Darstellungsform wollen Sie verwenden (z. B. Hand-Out, Power-Point-Präsentation, Plakat)?</a:t>
            </a:r>
          </a:p>
          <a:p>
            <a:pPr marL="171450" lvl="0" indent="-171450">
              <a:buFont typeface="Arial" panose="020B0604020202020204" pitchFamily="34" charset="0"/>
              <a:buChar char="•"/>
            </a:pPr>
            <a:r>
              <a:rPr lang="de-DE" sz="1100" dirty="0">
                <a:solidFill>
                  <a:srgbClr val="000000"/>
                </a:solidFill>
              </a:rPr>
              <a:t>Wie soll der Leitfaden aufgebaut werden?</a:t>
            </a:r>
          </a:p>
          <a:p>
            <a:pPr marL="171450" lvl="0" indent="-171450">
              <a:buFont typeface="Arial" panose="020B0604020202020204" pitchFamily="34" charset="0"/>
              <a:buChar char="•"/>
            </a:pPr>
            <a:r>
              <a:rPr lang="de-DE" sz="1100" dirty="0">
                <a:solidFill>
                  <a:srgbClr val="000000"/>
                </a:solidFill>
              </a:rPr>
              <a:t>Auf welche Merkmale der CSR-Kommunikation möchten Sie in dem Leitfaden eingehen? Mögliche Themengebiete sind hier „Greenwashing“, Transparenz und die unterschiedlichen Bedürfnisse der Anspruchsgruppen Ihres Ausbildungsbetriebs.</a:t>
            </a:r>
          </a:p>
          <a:p>
            <a:pPr marL="171450" lvl="0" indent="-171450">
              <a:buFont typeface="Arial" panose="020B0604020202020204" pitchFamily="34" charset="0"/>
              <a:buChar char="•"/>
            </a:pPr>
            <a:r>
              <a:rPr lang="de-DE" sz="1100" dirty="0">
                <a:solidFill>
                  <a:srgbClr val="000000"/>
                </a:solidFill>
              </a:rPr>
              <a:t>Auf welche Normen, Richtlinien etc. wollen Sie eingehen bzw. hinweisen?</a:t>
            </a:r>
          </a:p>
          <a:p>
            <a:pPr marL="0" lvl="0" indent="0"/>
            <a:endParaRPr lang="de-DE" sz="1100" dirty="0">
              <a:solidFill>
                <a:srgbClr val="000000"/>
              </a:solidFill>
            </a:endParaRPr>
          </a:p>
          <a:p>
            <a:pPr marL="0" lvl="0" indent="0"/>
            <a:r>
              <a:rPr lang="de-DE" sz="1100" b="1" dirty="0">
                <a:solidFill>
                  <a:srgbClr val="000000"/>
                </a:solidFill>
              </a:rPr>
              <a:t>Quelle</a:t>
            </a:r>
            <a:endParaRPr lang="de-DE" sz="1100" dirty="0">
              <a:solidFill>
                <a:srgbClr val="000000"/>
              </a:solidFill>
            </a:endParaRPr>
          </a:p>
          <a:p>
            <a:pPr marL="0" lvl="0" indent="0"/>
            <a:r>
              <a:rPr lang="de-DE" sz="1100" dirty="0">
                <a:solidFill>
                  <a:srgbClr val="000000"/>
                </a:solidFill>
              </a:rPr>
              <a:t>Fischer, A.; Hantke, H; Roth, J.-J. &amp; Pranger, J. (2018): Lernmodule „Corporate </a:t>
            </a:r>
            <a:r>
              <a:rPr lang="de-DE" sz="1100" dirty="0" err="1">
                <a:solidFill>
                  <a:srgbClr val="000000"/>
                </a:solidFill>
              </a:rPr>
              <a:t>Social</a:t>
            </a:r>
            <a:r>
              <a:rPr lang="de-DE" sz="1100" dirty="0">
                <a:solidFill>
                  <a:srgbClr val="000000"/>
                </a:solidFill>
              </a:rPr>
              <a:t> </a:t>
            </a:r>
            <a:r>
              <a:rPr lang="de-DE" sz="1100" dirty="0" err="1">
                <a:solidFill>
                  <a:srgbClr val="000000"/>
                </a:solidFill>
              </a:rPr>
              <a:t>Responsibility</a:t>
            </a:r>
            <a:r>
              <a:rPr lang="de-DE" sz="1100" dirty="0">
                <a:solidFill>
                  <a:srgbClr val="000000"/>
                </a:solidFill>
              </a:rPr>
              <a:t> (CSR)”. Ausführungen für Auszubildende. In: Fischer, A., Hantke, H. &amp; Roth, J-J. (Hrsg.): Nachhaltig(-</a:t>
            </a:r>
            <a:r>
              <a:rPr lang="de-DE" sz="1100" dirty="0" err="1">
                <a:solidFill>
                  <a:srgbClr val="000000"/>
                </a:solidFill>
              </a:rPr>
              <a:t>keit</a:t>
            </a:r>
            <a:r>
              <a:rPr lang="de-DE" sz="1100" dirty="0">
                <a:solidFill>
                  <a:srgbClr val="000000"/>
                </a:solidFill>
              </a:rPr>
              <a:t>) ausbilden mit „Pro-DEENLA”-Lernmodulen, Lüneburg (Berufsbildungswissenschaftliche Schriften). Online: http://bwp-schriften.univera.de/Band20_18/05b_fischer_hantke_roth_pranger_Band20_18.pdf</a:t>
            </a:r>
          </a:p>
        </p:txBody>
      </p:sp>
      <p:sp>
        <p:nvSpPr>
          <p:cNvPr id="177" name="Google Shape;177;p34: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5: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5:notes"/>
          <p:cNvSpPr txBox="1">
            <a:spLocks noGrp="1"/>
          </p:cNvSpPr>
          <p:nvPr>
            <p:ph type="body" idx="1"/>
          </p:nvPr>
        </p:nvSpPr>
        <p:spPr>
          <a:xfrm>
            <a:off x="223689" y="4222801"/>
            <a:ext cx="6650337" cy="4638921"/>
          </a:xfrm>
          <a:prstGeom prst="rect">
            <a:avLst/>
          </a:prstGeom>
          <a:noFill/>
          <a:ln>
            <a:noFill/>
          </a:ln>
        </p:spPr>
        <p:txBody>
          <a:bodyPr spcFirstLastPara="1" wrap="square" lIns="94825" tIns="47400" rIns="94825" bIns="47400" anchor="t" anchorCtr="0">
            <a:noAutofit/>
          </a:bodyPr>
          <a:lstStyle/>
          <a:p>
            <a:pPr marL="0" lvl="0" indent="0"/>
            <a:r>
              <a:rPr lang="de-DE" sz="900" b="1" dirty="0"/>
              <a:t>Beschreibung</a:t>
            </a:r>
            <a:endParaRPr lang="de-DE" sz="900" dirty="0"/>
          </a:p>
          <a:p>
            <a:pPr marL="0" lvl="0" indent="0"/>
            <a:r>
              <a:rPr lang="de-DE" sz="900" dirty="0"/>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p>
          <a:p>
            <a:pPr marL="0" lvl="0" indent="0"/>
            <a:endParaRPr lang="de-DE" sz="900" dirty="0"/>
          </a:p>
          <a:p>
            <a:pPr marL="0" lvl="0" indent="0"/>
            <a:r>
              <a:rPr lang="de-DE" sz="900" dirty="0"/>
              <a:t>Innerhalb dieses Kommunikationsprozesses können sich allerdings Widersprüche und somit Probleme für das Unternehmen ergeben, die letztendlich zu einem Glaubwürdigkeitsverlust führen können. Doch wie können Unternehmen von diesen Problemen verschont bleiben?</a:t>
            </a:r>
          </a:p>
          <a:p>
            <a:pPr marL="0" lvl="0" indent="0"/>
            <a:endParaRPr lang="de-DE" sz="900" dirty="0"/>
          </a:p>
          <a:p>
            <a:pPr marL="0" lvl="0" indent="0"/>
            <a:r>
              <a:rPr lang="de-DE" sz="900" b="1" dirty="0"/>
              <a:t>Aufgaben</a:t>
            </a:r>
          </a:p>
          <a:p>
            <a:pPr marL="171450" lvl="0" indent="-171450">
              <a:buSzPts val="1600"/>
              <a:buFont typeface="Arial" panose="020B0604020202020204" pitchFamily="34" charset="0"/>
              <a:buChar char="•"/>
            </a:pPr>
            <a:r>
              <a:rPr lang="de-DE" sz="900" dirty="0">
                <a:solidFill>
                  <a:srgbClr val="000000"/>
                </a:solidFill>
                <a:latin typeface="Calibri" panose="020F0502020204030204" pitchFamily="34" charset="0"/>
                <a:ea typeface="Arial"/>
                <a:cs typeface="Calibri" panose="020F0502020204030204" pitchFamily="34" charset="0"/>
                <a:sym typeface="Arial"/>
              </a:rPr>
              <a:t>Diskutieren Sie den Aufbau und die wesentlichen Inhalte Ihres CSR-Leitfadens.</a:t>
            </a:r>
            <a:endParaRPr lang="de-DE" sz="9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900" dirty="0">
                <a:solidFill>
                  <a:srgbClr val="000000"/>
                </a:solidFill>
                <a:latin typeface="Calibri" panose="020F0502020204030204" pitchFamily="34" charset="0"/>
                <a:ea typeface="Arial"/>
                <a:cs typeface="Calibri" panose="020F0502020204030204" pitchFamily="34" charset="0"/>
                <a:sym typeface="Arial"/>
              </a:rPr>
              <a:t>Entwickeln Sie gemeinsam einen CSR-Leitfaden für Ihren Ausbildungsbetrieb.</a:t>
            </a:r>
            <a:endParaRPr lang="de-DE" sz="9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900" dirty="0">
                <a:solidFill>
                  <a:srgbClr val="000000"/>
                </a:solidFill>
                <a:latin typeface="Calibri" panose="020F0502020204030204" pitchFamily="34" charset="0"/>
                <a:ea typeface="Arial"/>
                <a:cs typeface="Calibri" panose="020F0502020204030204" pitchFamily="34" charset="0"/>
                <a:sym typeface="Arial"/>
              </a:rPr>
              <a:t>Präsentieren Sie den CSR-Leitfaden Ihrer Ausbilderin bzw. Ihrem Ausbilder oder der Marketingabteilung. Alternativ können Sie bestehende CSR-Kommunikationsmaßnahmen anhand Ihres Leitfadens analysieren und auf dieser Basis Optimierungsvorschläge erarbeiten.</a:t>
            </a:r>
          </a:p>
          <a:p>
            <a:pPr marL="0" lvl="0" indent="0"/>
            <a:endParaRPr lang="de-DE" sz="900" dirty="0"/>
          </a:p>
          <a:p>
            <a:pPr marL="0" lvl="0" indent="0"/>
            <a:r>
              <a:rPr lang="de-DE" sz="900" b="1" dirty="0"/>
              <a:t>TIPPS ZUR DISKUSSION</a:t>
            </a:r>
          </a:p>
          <a:p>
            <a:pPr marL="0" lvl="0" indent="0"/>
            <a:r>
              <a:rPr lang="de-DE" sz="900" dirty="0"/>
              <a:t>Folgende Fragen können Ihnen bei der Diskussion helfen:</a:t>
            </a:r>
          </a:p>
          <a:p>
            <a:pPr marL="171450" lvl="0" indent="-171450">
              <a:buFont typeface="Arial" panose="020B0604020202020204" pitchFamily="34" charset="0"/>
              <a:buChar char="•"/>
            </a:pPr>
            <a:r>
              <a:rPr lang="de-DE" sz="900" dirty="0"/>
              <a:t>Welche Darstellungsform wollen Sie verwenden (z. B. Hand-Out, Power-Point-Präsentation, Plakat)?</a:t>
            </a:r>
          </a:p>
          <a:p>
            <a:pPr marL="171450" lvl="0" indent="-171450">
              <a:buFont typeface="Arial" panose="020B0604020202020204" pitchFamily="34" charset="0"/>
              <a:buChar char="•"/>
            </a:pPr>
            <a:r>
              <a:rPr lang="de-DE" sz="900" dirty="0"/>
              <a:t>Wie soll der Leitfaden aufgebaut werden?</a:t>
            </a:r>
          </a:p>
          <a:p>
            <a:pPr marL="171450" lvl="0" indent="-171450">
              <a:buFont typeface="Arial" panose="020B0604020202020204" pitchFamily="34" charset="0"/>
              <a:buChar char="•"/>
            </a:pPr>
            <a:r>
              <a:rPr lang="de-DE" sz="900" dirty="0"/>
              <a:t>Auf welche Merkmale der CSR-Kommunikation möchten Sie in dem Leitfaden eingehen? Mögliche Themengebiete sind hier „Greenwashing“, Transparenz und die unterschiedlichen Bedürfnisse der Anspruchsgruppen Ihres Ausbildungsbetriebs.</a:t>
            </a:r>
          </a:p>
          <a:p>
            <a:pPr marL="171450" lvl="0" indent="-171450">
              <a:buFont typeface="Arial" panose="020B0604020202020204" pitchFamily="34" charset="0"/>
              <a:buChar char="•"/>
            </a:pPr>
            <a:r>
              <a:rPr lang="de-DE" sz="900" dirty="0"/>
              <a:t>Auf welche Normen, Richtlinien etc. wollen Sie eingehen bzw. hinweisen?</a:t>
            </a:r>
          </a:p>
          <a:p>
            <a:pPr marL="0" lvl="0" indent="0"/>
            <a:endParaRPr lang="de-DE" sz="900" dirty="0"/>
          </a:p>
          <a:p>
            <a:pPr marL="0" lvl="0" indent="0"/>
            <a:r>
              <a:rPr lang="de-DE" sz="900" b="1" dirty="0"/>
              <a:t>Quelle</a:t>
            </a:r>
            <a:endParaRPr lang="de-DE" sz="900" dirty="0"/>
          </a:p>
          <a:p>
            <a:pPr marL="0" lvl="0" indent="0"/>
            <a:r>
              <a:rPr lang="de-DE" sz="800" dirty="0"/>
              <a:t>Fischer, A.; Hantke, H; Roth, J.-J. &amp; Pranger, J. (2018): Lernmodule „Corporate </a:t>
            </a:r>
            <a:r>
              <a:rPr lang="de-DE" sz="800" dirty="0" err="1"/>
              <a:t>Social</a:t>
            </a:r>
            <a:r>
              <a:rPr lang="de-DE" sz="800" dirty="0"/>
              <a:t> </a:t>
            </a:r>
            <a:r>
              <a:rPr lang="de-DE" sz="800" dirty="0" err="1"/>
              <a:t>Responsibility</a:t>
            </a:r>
            <a:r>
              <a:rPr lang="de-DE" sz="800" dirty="0"/>
              <a:t> (CSR)”. Ausführungen für Auszubildende. In: Fischer, A., Hantke, H. &amp; Roth, J-J. (Hrsg.): Nachhaltig(-</a:t>
            </a:r>
            <a:r>
              <a:rPr lang="de-DE" sz="800" dirty="0" err="1"/>
              <a:t>keit</a:t>
            </a:r>
            <a:r>
              <a:rPr lang="de-DE" sz="800" dirty="0"/>
              <a:t>) ausbilden mit „Pro-DEENLA”-Lernmodulen, Lüneburg (Berufsbildungswissenschaftliche Schriften). Online: http://bwp-schriften.univera.de/Band20_18/05b_fischer_hantke_roth_pranger_Band20_18.pdf</a:t>
            </a:r>
          </a:p>
        </p:txBody>
      </p:sp>
      <p:sp>
        <p:nvSpPr>
          <p:cNvPr id="190" name="Google Shape;190;p35: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6: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6:notes"/>
          <p:cNvSpPr txBox="1">
            <a:spLocks noGrp="1"/>
          </p:cNvSpPr>
          <p:nvPr>
            <p:ph type="body" idx="1"/>
          </p:nvPr>
        </p:nvSpPr>
        <p:spPr>
          <a:xfrm>
            <a:off x="223689" y="4222801"/>
            <a:ext cx="6650337" cy="4638921"/>
          </a:xfrm>
          <a:prstGeom prst="rect">
            <a:avLst/>
          </a:prstGeom>
          <a:noFill/>
          <a:ln>
            <a:noFill/>
          </a:ln>
        </p:spPr>
        <p:txBody>
          <a:bodyPr spcFirstLastPara="1" wrap="square" lIns="94825" tIns="47400" rIns="94825" bIns="47400" anchor="t" anchorCtr="0">
            <a:noAutofit/>
          </a:bodyPr>
          <a:lstStyle/>
          <a:p>
            <a:pPr marL="0" lvl="0" indent="0"/>
            <a:r>
              <a:rPr lang="de-DE" sz="900" b="1" dirty="0">
                <a:latin typeface="Calibri" panose="020F0502020204030204" pitchFamily="34" charset="0"/>
                <a:cs typeface="Calibri" panose="020F0502020204030204" pitchFamily="34" charset="0"/>
              </a:rPr>
              <a:t>Beschreibung</a:t>
            </a:r>
            <a:endParaRPr lang="de-DE" sz="900" dirty="0">
              <a:latin typeface="Calibri" panose="020F0502020204030204" pitchFamily="34" charset="0"/>
              <a:cs typeface="Calibri" panose="020F0502020204030204" pitchFamily="34" charset="0"/>
            </a:endParaRPr>
          </a:p>
          <a:p>
            <a:pPr marL="0" lvl="0" indent="0"/>
            <a:r>
              <a:rPr lang="de-DE" sz="900" dirty="0">
                <a:latin typeface="Calibri" panose="020F0502020204030204" pitchFamily="34" charset="0"/>
                <a:cs typeface="Calibri" panose="020F0502020204030204" pitchFamily="34" charset="0"/>
              </a:rPr>
              <a:t>Beim Abgleich des eigenen Anspruchs an ein nachhaltiges Handeln und nachhaltigen Kundenanforderungen kann es zu Zielkonflikten kommen, die im Rahmen eines Unterrichts- oder Ausbildungsgesprächs diskutiert werden können.</a:t>
            </a:r>
          </a:p>
          <a:p>
            <a:pPr marL="0" lvl="0" indent="0"/>
            <a:endParaRPr lang="de-DE" sz="900" b="1" dirty="0">
              <a:latin typeface="Calibri" panose="020F0502020204030204" pitchFamily="34" charset="0"/>
              <a:cs typeface="Calibri" panose="020F0502020204030204" pitchFamily="34" charset="0"/>
            </a:endParaRPr>
          </a:p>
          <a:p>
            <a:pPr marL="0" lvl="0" indent="0"/>
            <a:r>
              <a:rPr lang="de-DE" sz="900" b="1" dirty="0">
                <a:latin typeface="Calibri" panose="020F0502020204030204" pitchFamily="34" charset="0"/>
                <a:cs typeface="Calibri" panose="020F0502020204030204" pitchFamily="34" charset="0"/>
              </a:rPr>
              <a:t>Aufgabe</a:t>
            </a:r>
            <a:r>
              <a:rPr lang="de-DE" sz="900" dirty="0">
                <a:latin typeface="Calibri" panose="020F0502020204030204" pitchFamily="34" charset="0"/>
                <a:cs typeface="Calibri" panose="020F0502020204030204" pitchFamily="34" charset="0"/>
              </a:rPr>
              <a:t> </a:t>
            </a:r>
          </a:p>
          <a:p>
            <a:pPr marL="0" lvl="0" indent="0"/>
            <a:r>
              <a:rPr lang="de-DE" sz="900" dirty="0">
                <a:solidFill>
                  <a:srgbClr val="000000"/>
                </a:solidFill>
                <a:latin typeface="Calibri" panose="020F0502020204030204" pitchFamily="34" charset="0"/>
                <a:ea typeface="Arial"/>
                <a:cs typeface="Calibri" panose="020F0502020204030204" pitchFamily="34" charset="0"/>
                <a:sym typeface="Arial"/>
              </a:rPr>
              <a:t>Ein Unternehmen, das verschiedene Betriebsstätten hat, präsentiert sich in der Außendarstellung konsequent umweltfreundlich. Für die Wahrnehmung von Kundenterminen hat sich das Unternehmen von daher einen zweiten Fuhrpark angelegt, der mit Elektroautos ausgestattet ist. Für den internen Betriebsverkehr werden weiterhin Autos mit konventionellem Antrieb genutzt, denn das sieht der Kunde ja nicht.</a:t>
            </a:r>
            <a:endParaRPr lang="de-DE" sz="9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900" dirty="0">
                <a:latin typeface="Calibri" panose="020F0502020204030204" pitchFamily="34" charset="0"/>
                <a:ea typeface="Arial"/>
                <a:cs typeface="Calibri" panose="020F0502020204030204" pitchFamily="34" charset="0"/>
                <a:sym typeface="Arial"/>
              </a:rPr>
              <a:t>Beschreiben Sie, welche Zielkonflikte sich hierbei ergeben.</a:t>
            </a:r>
            <a:endParaRPr lang="de-DE" sz="9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900" dirty="0">
                <a:latin typeface="Calibri" panose="020F0502020204030204" pitchFamily="34" charset="0"/>
                <a:ea typeface="Arial"/>
                <a:cs typeface="Calibri" panose="020F0502020204030204" pitchFamily="34" charset="0"/>
                <a:sym typeface="Arial"/>
              </a:rPr>
              <a:t>Diskutieren Sie, wie sich die Zielkonflikte lösen ließen.</a:t>
            </a:r>
          </a:p>
          <a:p>
            <a:pPr marL="0" lvl="0" indent="0"/>
            <a:endParaRPr lang="de-DE" sz="900" dirty="0">
              <a:latin typeface="Calibri" panose="020F0502020204030204" pitchFamily="34" charset="0"/>
              <a:cs typeface="Calibri" panose="020F0502020204030204" pitchFamily="34" charset="0"/>
            </a:endParaRPr>
          </a:p>
          <a:p>
            <a:pPr marL="0" lvl="0" indent="0"/>
            <a:r>
              <a:rPr lang="de-DE" sz="900" b="1" dirty="0">
                <a:latin typeface="Calibri" panose="020F0502020204030204" pitchFamily="34" charset="0"/>
                <a:cs typeface="Calibri" panose="020F0502020204030204" pitchFamily="34" charset="0"/>
              </a:rPr>
              <a:t>Hinweise</a:t>
            </a:r>
          </a:p>
          <a:p>
            <a:pPr marL="0" lvl="0" indent="0"/>
            <a:r>
              <a:rPr lang="de-DE" sz="900" dirty="0">
                <a:latin typeface="Calibri" panose="020F0502020204030204" pitchFamily="34" charset="0"/>
                <a:cs typeface="Calibri" panose="020F0502020204030204" pitchFamily="34" charset="0"/>
              </a:rPr>
              <a:t>Im oben beschriebenen Fall kommt es beispielsweise zu einem Zielkonflikt zwischen der Außendarstellung und dem tatsächlichen Handeln des Unternehmens. Gleichzeitig ließe sich thematisieren, inwiefern Elektroautos an sich überhaupt eine umweltfreundlichere Mobilitätsoption sind oder nur in der Außendarstellung als umweltfreundlicher gelten. Lösen ließe sich der Zielkonflikt, indem entweder nach Außen oder nach Innen ehrlicher gehandelt wird. Möchte das Unternehmen tatsächlich umweltfreundlicher Handeln, dann müsste der Anspruch auch beim internen Betriebsverkehr eingelöst werden. Meint es das Unternehmen nicht so ernst, dann müsste auch die Außendarstellung entsprechend angepasst werden.</a:t>
            </a:r>
          </a:p>
        </p:txBody>
      </p:sp>
      <p:sp>
        <p:nvSpPr>
          <p:cNvPr id="203" name="Google Shape;203;p36: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7:notes"/>
          <p:cNvSpPr txBox="1">
            <a:spLocks noGrp="1"/>
          </p:cNvSpPr>
          <p:nvPr>
            <p:ph type="body" idx="1"/>
          </p:nvPr>
        </p:nvSpPr>
        <p:spPr>
          <a:xfrm>
            <a:off x="223689" y="4222801"/>
            <a:ext cx="6650337" cy="4638921"/>
          </a:xfrm>
          <a:prstGeom prst="rect">
            <a:avLst/>
          </a:prstGeom>
          <a:noFill/>
          <a:ln>
            <a:noFill/>
          </a:ln>
        </p:spPr>
        <p:txBody>
          <a:bodyPr spcFirstLastPara="1" wrap="square" lIns="94825" tIns="47400" rIns="94825" bIns="47400" anchor="t" anchorCtr="0">
            <a:noAutofit/>
          </a:bodyPr>
          <a:lstStyle/>
          <a:p>
            <a:pPr marL="0" lvl="0" indent="0"/>
            <a:r>
              <a:rPr lang="de-DE" sz="800" b="1" dirty="0">
                <a:latin typeface="Calibri" panose="020F0502020204030204" pitchFamily="34" charset="0"/>
                <a:cs typeface="Calibri" panose="020F0502020204030204" pitchFamily="34" charset="0"/>
              </a:rPr>
              <a:t>Beschreibung</a:t>
            </a:r>
            <a:endParaRPr lang="de-DE" sz="800" dirty="0">
              <a:latin typeface="Calibri" panose="020F0502020204030204" pitchFamily="34" charset="0"/>
              <a:cs typeface="Calibri" panose="020F0502020204030204" pitchFamily="34" charset="0"/>
            </a:endParaRPr>
          </a:p>
          <a:p>
            <a:pPr marL="0" lvl="0" indent="0"/>
            <a:r>
              <a:rPr lang="de-DE" sz="800" dirty="0">
                <a:latin typeface="Calibri" panose="020F0502020204030204" pitchFamily="34" charset="0"/>
                <a:cs typeface="Calibri" panose="020F0502020204030204" pitchFamily="34" charset="0"/>
              </a:rPr>
              <a:t>Beim Abgleich des eigenen Anspruchs an ein nachhaltiges Handeln und nachhaltigen Kundenanforderungen kann es zu Zielkonflikten kommen, die im Rahmen eines Unterrichts- oder Ausbildungsgesprächs diskutiert werden können.</a:t>
            </a:r>
          </a:p>
          <a:p>
            <a:pPr marL="0" lvl="0" indent="0"/>
            <a:endParaRPr lang="de-DE" sz="800" dirty="0">
              <a:latin typeface="Calibri" panose="020F0502020204030204" pitchFamily="34" charset="0"/>
              <a:cs typeface="Calibri" panose="020F0502020204030204" pitchFamily="34" charset="0"/>
            </a:endParaRPr>
          </a:p>
          <a:p>
            <a:pPr marL="0" lvl="0" indent="0"/>
            <a:r>
              <a:rPr lang="de-DE" sz="800" b="1" dirty="0">
                <a:latin typeface="Calibri" panose="020F0502020204030204" pitchFamily="34" charset="0"/>
                <a:cs typeface="Calibri" panose="020F0502020204030204" pitchFamily="34" charset="0"/>
              </a:rPr>
              <a:t>Aufgabe</a:t>
            </a:r>
          </a:p>
          <a:p>
            <a:pPr marL="0" lvl="0" indent="0"/>
            <a:r>
              <a:rPr lang="de-DE" sz="800" dirty="0">
                <a:solidFill>
                  <a:srgbClr val="000000"/>
                </a:solidFill>
                <a:latin typeface="Calibri" panose="020F0502020204030204" pitchFamily="34" charset="0"/>
                <a:ea typeface="Arial"/>
                <a:cs typeface="Calibri" panose="020F0502020204030204" pitchFamily="34" charset="0"/>
                <a:sym typeface="Arial"/>
              </a:rPr>
              <a:t>Ein Auftraggeber hat in seinem Unternehmensleitbild verankert, dass er nur noch mit Unternehmen zusammenarbeitet, die eine zertifizierte Nachhaltigkeitsstrategie nachweisen können. Der potenzielle Auftragnehmer ist ein kleiner bis mittelständischer Betrieb, der sich zwar für Nachhaltigkeit interessiert und auch bereits engagiert, aus Kostengründen jedoch noch keine zertifizierte Nachhaltigkeitsstrategie entwickelt hat. Damit stehen die Chancen des potenziellen Auftragnehmers schlecht, den Auftrag zu bekommen, obwohl er Interesse und Engagement mitbringt, um nachhaltiger zu wirtschaften.</a:t>
            </a:r>
            <a:endParaRPr lang="de-DE" sz="8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800" dirty="0">
                <a:latin typeface="Calibri" panose="020F0502020204030204" pitchFamily="34" charset="0"/>
                <a:ea typeface="Arial"/>
                <a:cs typeface="Calibri" panose="020F0502020204030204" pitchFamily="34" charset="0"/>
                <a:sym typeface="Arial"/>
              </a:rPr>
              <a:t>Beschreiben Sie, welche Zielkonflikte sich hierbei ergeben.</a:t>
            </a:r>
            <a:endParaRPr lang="de-DE" sz="8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800" dirty="0">
                <a:latin typeface="Calibri" panose="020F0502020204030204" pitchFamily="34" charset="0"/>
                <a:ea typeface="Arial"/>
                <a:cs typeface="Calibri" panose="020F0502020204030204" pitchFamily="34" charset="0"/>
                <a:sym typeface="Arial"/>
              </a:rPr>
              <a:t>Diskutieren Sie, wie sich die Zielkonflikte lösen ließen.</a:t>
            </a:r>
            <a:endParaRPr lang="de-DE" sz="800" dirty="0">
              <a:latin typeface="Calibri" panose="020F0502020204030204" pitchFamily="34" charset="0"/>
              <a:cs typeface="Calibri" panose="020F0502020204030204" pitchFamily="34" charset="0"/>
            </a:endParaRPr>
          </a:p>
          <a:p>
            <a:pPr marL="0" lvl="0" indent="0"/>
            <a:endParaRPr lang="de-DE" sz="800" dirty="0">
              <a:latin typeface="Calibri" panose="020F0502020204030204" pitchFamily="34" charset="0"/>
              <a:cs typeface="Calibri" panose="020F0502020204030204" pitchFamily="34" charset="0"/>
            </a:endParaRPr>
          </a:p>
          <a:p>
            <a:pPr marL="0" lvl="0" indent="0"/>
            <a:r>
              <a:rPr lang="de-DE" sz="800" b="1" dirty="0">
                <a:latin typeface="Calibri" panose="020F0502020204030204" pitchFamily="34" charset="0"/>
                <a:cs typeface="Calibri" panose="020F0502020204030204" pitchFamily="34" charset="0"/>
              </a:rPr>
              <a:t>Hinweise</a:t>
            </a:r>
          </a:p>
          <a:p>
            <a:pPr marL="0" lvl="0" indent="0"/>
            <a:r>
              <a:rPr lang="de-DE" sz="800" dirty="0">
                <a:latin typeface="Calibri" panose="020F0502020204030204" pitchFamily="34" charset="0"/>
                <a:cs typeface="Calibri" panose="020F0502020204030204" pitchFamily="34" charset="0"/>
              </a:rPr>
              <a:t>Im oben beschriebenen Fall kommt es beispielsweise zu einem Zielkonflikt zwischen dem tatsächlichen Engagement für Nachhaltigkeit, das jedoch aus ökonomischen Gründen nicht zertifiziert werden kann, und der nicht vorhandenen Möglichkeit, dies zu honorieren, da eine zertifizierte Nachhaltigkeitsstrategie fehlt. Unternehmen mit Interesse und Engagement, aber geringeren ökonomischen Möglichkeiten, haben es in diesem Fall potenziell schwer, sich auf den Weg zu mehr Nachhaltigkeit zu machen. Lösen ließe sich dieser Zielkonflikt, indem beispielsweise ein staatlicher Fonds kleine und mittelständische Unternehmen bei ihrer Transformation zu mehr Nachhaltigkeit unterstützen würde. Damit könnte potenziell auch die Zertifizierung von Nachhaltigkeitsstrategien finanziert werden.</a:t>
            </a:r>
          </a:p>
        </p:txBody>
      </p:sp>
      <p:sp>
        <p:nvSpPr>
          <p:cNvPr id="216" name="Google Shape;216;p37: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8: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8:notes"/>
          <p:cNvSpPr txBox="1">
            <a:spLocks noGrp="1"/>
          </p:cNvSpPr>
          <p:nvPr>
            <p:ph type="body" idx="1"/>
          </p:nvPr>
        </p:nvSpPr>
        <p:spPr>
          <a:xfrm>
            <a:off x="223689" y="4222801"/>
            <a:ext cx="6650337" cy="4638921"/>
          </a:xfrm>
          <a:prstGeom prst="rect">
            <a:avLst/>
          </a:prstGeom>
          <a:noFill/>
          <a:ln>
            <a:noFill/>
          </a:ln>
        </p:spPr>
        <p:txBody>
          <a:bodyPr spcFirstLastPara="1" wrap="square" lIns="94825" tIns="47400" rIns="94825" bIns="47400" anchor="t" anchorCtr="0">
            <a:noAutofit/>
          </a:bodyPr>
          <a:lstStyle/>
          <a:p>
            <a:pPr marL="0" lvl="0" indent="0"/>
            <a:r>
              <a:rPr lang="de-DE" sz="1100" b="1" dirty="0">
                <a:latin typeface="Calibri" panose="020F0502020204030204" pitchFamily="34" charset="0"/>
                <a:cs typeface="Calibri" panose="020F0502020204030204" pitchFamily="34" charset="0"/>
              </a:rPr>
              <a:t>Beschreibung</a:t>
            </a:r>
          </a:p>
          <a:p>
            <a:pPr marL="0" lvl="0" indent="0"/>
            <a:r>
              <a:rPr lang="de-DE" sz="1100" dirty="0">
                <a:latin typeface="Calibri" panose="020F0502020204030204" pitchFamily="34" charset="0"/>
                <a:cs typeface="Calibri" panose="020F0502020204030204" pitchFamily="34" charset="0"/>
              </a:rPr>
              <a:t>Beim Abgleich des eigenen Anspruchs an ein nachhaltiges Handeln und nachhaltigen Kundenanforderungen kann es zu Zielkonflikten kommen, die im Rahmen eines Unterrichts- oder Ausbildungsgesprächs diskutiert werden können.</a:t>
            </a:r>
          </a:p>
          <a:p>
            <a:pPr marL="0" lvl="0" indent="0"/>
            <a:endParaRPr lang="de-DE" sz="1100" dirty="0">
              <a:latin typeface="Calibri" panose="020F0502020204030204" pitchFamily="34" charset="0"/>
              <a:cs typeface="Calibri" panose="020F0502020204030204" pitchFamily="34" charset="0"/>
            </a:endParaRPr>
          </a:p>
          <a:p>
            <a:pPr marL="0" lvl="0" indent="0"/>
            <a:r>
              <a:rPr lang="de-DE" sz="1100" b="1" dirty="0">
                <a:latin typeface="Calibri" panose="020F0502020204030204" pitchFamily="34" charset="0"/>
                <a:cs typeface="Calibri" panose="020F0502020204030204" pitchFamily="34" charset="0"/>
              </a:rPr>
              <a:t>Aufgabe</a:t>
            </a:r>
          </a:p>
          <a:p>
            <a:pPr marL="0" lvl="0" indent="0"/>
            <a:r>
              <a:rPr lang="de-DE" sz="1100" dirty="0">
                <a:solidFill>
                  <a:srgbClr val="000000"/>
                </a:solidFill>
                <a:latin typeface="Calibri" panose="020F0502020204030204" pitchFamily="34" charset="0"/>
                <a:ea typeface="Arial"/>
                <a:cs typeface="Calibri" panose="020F0502020204030204" pitchFamily="34" charset="0"/>
                <a:sym typeface="Arial"/>
              </a:rPr>
              <a:t>Ein Auftraggeber interessiert sich vor allem für die Kriterien “Zeit” und “Geld” und ist bereit, das Kriterium “Qualität” dafür zu vernachlässigen. Ein potenzieller Auftragnehmer hat sich umfangreich als nachhaltigkeitsorientiertes Unternehmen zertifizieren lassen. Aus betriebswirtschaftlich-kaufmännischen Gründen ist der potenzielle Auftragnehmer darauf angewiesen, konkurrenzfähig zu sein. Da die Konkurrenz aktuell nicht abgeneigt ist, im Zweifel das Kriterium “Qualität” zu vernachlässigen, um schneller und günstiger zu sein, steht der potenzielle Auftragnehmer mit dem Anspruch, nachhaltiger zu wirtschaften, vor einem existenziellen Problem.</a:t>
            </a:r>
          </a:p>
          <a:p>
            <a:pPr marL="171450" lvl="0" indent="-171450">
              <a:buSzPts val="1600"/>
              <a:buFont typeface="Arial" panose="020B0604020202020204" pitchFamily="34" charset="0"/>
              <a:buChar char="•"/>
            </a:pPr>
            <a:r>
              <a:rPr lang="de-DE" sz="1100" dirty="0">
                <a:latin typeface="Calibri" panose="020F0502020204030204" pitchFamily="34" charset="0"/>
                <a:ea typeface="Arial"/>
                <a:cs typeface="Calibri" panose="020F0502020204030204" pitchFamily="34" charset="0"/>
                <a:sym typeface="Arial"/>
              </a:rPr>
              <a:t>Beschreiben Sie, welche Zielkonflikte sich hierbei ergeben.</a:t>
            </a:r>
            <a:endParaRPr lang="de-DE" sz="1100" dirty="0">
              <a:latin typeface="Calibri" panose="020F0502020204030204" pitchFamily="34" charset="0"/>
              <a:cs typeface="Calibri" panose="020F0502020204030204" pitchFamily="34" charset="0"/>
            </a:endParaRPr>
          </a:p>
          <a:p>
            <a:pPr marL="171450" lvl="0" indent="-171450">
              <a:buSzPts val="1600"/>
              <a:buFont typeface="Arial" panose="020B0604020202020204" pitchFamily="34" charset="0"/>
              <a:buChar char="•"/>
            </a:pPr>
            <a:r>
              <a:rPr lang="de-DE" sz="1100" dirty="0">
                <a:latin typeface="Calibri" panose="020F0502020204030204" pitchFamily="34" charset="0"/>
                <a:ea typeface="Arial"/>
                <a:cs typeface="Calibri" panose="020F0502020204030204" pitchFamily="34" charset="0"/>
                <a:sym typeface="Arial"/>
              </a:rPr>
              <a:t>Diskutieren Sie, wie sich die Zielkonflikte lösen ließen.</a:t>
            </a:r>
          </a:p>
          <a:p>
            <a:pPr marL="0" lvl="0" indent="0"/>
            <a:endParaRPr lang="de-DE" sz="1100" b="1" dirty="0">
              <a:latin typeface="Calibri" panose="020F0502020204030204" pitchFamily="34" charset="0"/>
              <a:cs typeface="Calibri" panose="020F0502020204030204" pitchFamily="34" charset="0"/>
            </a:endParaRPr>
          </a:p>
          <a:p>
            <a:pPr marL="0" lvl="0" indent="0"/>
            <a:r>
              <a:rPr lang="de-DE" sz="1100" b="1" dirty="0">
                <a:latin typeface="Calibri" panose="020F0502020204030204" pitchFamily="34" charset="0"/>
                <a:cs typeface="Calibri" panose="020F0502020204030204" pitchFamily="34" charset="0"/>
              </a:rPr>
              <a:t>Hinweise</a:t>
            </a:r>
          </a:p>
          <a:p>
            <a:pPr marL="0" lvl="0" indent="0"/>
            <a:r>
              <a:rPr lang="de-DE" sz="1100" dirty="0">
                <a:latin typeface="Calibri" panose="020F0502020204030204" pitchFamily="34" charset="0"/>
                <a:cs typeface="Calibri" panose="020F0502020204030204" pitchFamily="34" charset="0"/>
              </a:rPr>
              <a:t>Im oben beschriebenen Fall kommt es beispielsweise zu Zielkonflikten zwischen den Kriterien „Zeit“ und „Geld“ auf der einen Seite und „Qualität“ im Sinne von Nachhaltigkeit auf der anderen Seite. So kollidiert der eigene Anspruch, nachhaltiger zu Handeln, mit dem ökonomischen Konkurrenzdruck. Lösen ließen sich diese Zielkonflikte, indem einheitliche Standards zu einem nachhaltigen Wirtschaften eingeführt werden, die von allen Unternehmen berücksichtigt werden müssen. So wäre die Konkurrenzsituation zwar nicht gelöst, doch würden die Kriterien nicht gegenseitig ausgespielt werden können. Im letzten Fall zieht das Kriterium „Qualität“ im Sinne von Nachhaltigkeit nämlich nicht selten den Kürzeren.</a:t>
            </a:r>
          </a:p>
        </p:txBody>
      </p:sp>
      <p:sp>
        <p:nvSpPr>
          <p:cNvPr id="229" name="Google Shape;229;p38: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8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223689" y="4222801"/>
            <a:ext cx="6650337" cy="46389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endParaRPr sz="1050" dirty="0"/>
          </a:p>
          <a:p>
            <a:pPr marL="0" lvl="0" indent="0" algn="l" rtl="0">
              <a:lnSpc>
                <a:spcPct val="100000"/>
              </a:lnSpc>
              <a:spcBef>
                <a:spcPts val="200"/>
              </a:spcBef>
              <a:spcAft>
                <a:spcPts val="0"/>
              </a:spcAft>
              <a:buSzPts val="1400"/>
              <a:buNone/>
            </a:pPr>
            <a:r>
              <a:rPr lang="de-DE" sz="1100" b="0" i="0" u="none" strike="noStrike" cap="none" dirty="0">
                <a:solidFill>
                  <a:schemeClr val="dk1"/>
                </a:solidFill>
                <a:latin typeface="Calibri"/>
                <a:ea typeface="Calibri"/>
                <a:cs typeface="Calibri"/>
                <a:sym typeface="Calibri"/>
              </a:rPr>
              <a:t>Die vorherrschende Wirtschafts- und Arbeitsweise nimmt teilweise fragwürdige Formen an. So wurden in der</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Vergangenheit beispielsweise prekäre Arbeitsbedingungen, illegale Abfallentsorgungsstrategien oder moralisch</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zweifelhafte Steuervermeidungstricks einiger Unternehmen öffentlich. Seit einigen Jahren wächst deshalb die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gesellschaftliche Forderung, dass Unternehmen im Rahmen ihrer Geschäftstätigkeit freiwillig mehr gesellschaftliche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Verantwortung übernehmen und damit nicht mehr nur Renditen oder Umsatzzahlen im Vordergrund ihrer Wirtschafts- und Arbeitsweise stehen. Vielmehr müssen sich Unternehmen heutzutage mit unterschiedlichen</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gesellschaftlichen Werten auseinandersetzen. Vor diesem Hintergrund gewinnt ein Konzept zunehmend an Bedeutung: Corporate </a:t>
            </a:r>
            <a:r>
              <a:rPr lang="de-DE" sz="1100" b="0" i="0" u="none" strike="noStrike" cap="none" dirty="0" err="1">
                <a:solidFill>
                  <a:schemeClr val="dk1"/>
                </a:solidFill>
                <a:latin typeface="Calibri"/>
                <a:ea typeface="Calibri"/>
                <a:cs typeface="Calibri"/>
                <a:sym typeface="Calibri"/>
              </a:rPr>
              <a:t>Social</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Responsibility</a:t>
            </a:r>
            <a:r>
              <a:rPr lang="de-DE" sz="1100" b="0" i="0" u="none" strike="noStrike" cap="none" dirty="0">
                <a:solidFill>
                  <a:schemeClr val="dk1"/>
                </a:solidFill>
                <a:latin typeface="Calibri"/>
                <a:ea typeface="Calibri"/>
                <a:cs typeface="Calibri"/>
                <a:sym typeface="Calibri"/>
              </a:rPr>
              <a:t> (CSR). Übersetzt man diesen etwas sperrigen Begriff in die deutsche Sprache,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so kann von unternehmerischer Gesellschaftsverantwortung gesprochen werden.</a:t>
            </a:r>
            <a:endParaRPr sz="10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0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0" i="0" u="none" strike="noStrike" cap="none" dirty="0">
                <a:solidFill>
                  <a:schemeClr val="dk1"/>
                </a:solidFill>
                <a:latin typeface="Calibri"/>
                <a:ea typeface="Calibri"/>
                <a:cs typeface="Calibri"/>
                <a:sym typeface="Calibri"/>
              </a:rPr>
              <a:t>Doch wann übernimmt ein Unternehmen gesellschaftliche Verantwortung? Kann ein Unternehmen überhaupt</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Verantwortung gegenüber der gesamten Gesellschaft tragen? Übernimmt Ihr Ausbildungsbetrieb gesellschaftliche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Verantwortung?</a:t>
            </a:r>
            <a:endParaRPr dirty="0"/>
          </a:p>
          <a:p>
            <a:pPr marL="0" lvl="0" indent="0" algn="l" rtl="0">
              <a:lnSpc>
                <a:spcPct val="100000"/>
              </a:lnSpc>
              <a:spcBef>
                <a:spcPts val="20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dirty="0"/>
              <a:t>TIPP ZUR SELBSTREFLEXION:</a:t>
            </a:r>
            <a:r>
              <a:rPr lang="de-DE" sz="1050" dirty="0"/>
              <a:t/>
            </a:r>
            <a:br>
              <a:rPr lang="de-DE" sz="1050" dirty="0"/>
            </a:br>
            <a:r>
              <a:rPr lang="de-DE" sz="1100" dirty="0"/>
              <a:t>Es kann hilfreich sein, einen üblichen Arbeitsprozess (z. B. die Bearbeitung eines Kundenauftrags im Sammelladungsgeschäft) zu rekonstruieren und sich dabei zu notieren, wann und gegenüber wem Sie innerhalb dieses Arbeitsprozesses Verantwortung tragen. Folgende Bereiche und Akteure spielen in diesem Arbeitsprozess gegebenenfalls eine Rolle:</a:t>
            </a:r>
            <a:endParaRPr dirty="0"/>
          </a:p>
          <a:p>
            <a:pPr marL="0" lvl="0" indent="0" algn="l" rtl="0">
              <a:lnSpc>
                <a:spcPct val="100000"/>
              </a:lnSpc>
              <a:spcBef>
                <a:spcPts val="0"/>
              </a:spcBef>
              <a:spcAft>
                <a:spcPts val="0"/>
              </a:spcAft>
              <a:buClr>
                <a:schemeClr val="dk1"/>
              </a:buClr>
              <a:buSzPts val="1100"/>
              <a:buNone/>
            </a:pPr>
            <a:endParaRPr sz="1050" dirty="0"/>
          </a:p>
          <a:p>
            <a:pPr marL="0" lvl="0" indent="0" algn="l" rtl="0">
              <a:lnSpc>
                <a:spcPct val="100000"/>
              </a:lnSpc>
              <a:spcBef>
                <a:spcPts val="0"/>
              </a:spcBef>
              <a:spcAft>
                <a:spcPts val="0"/>
              </a:spcAft>
              <a:buSzPts val="1400"/>
              <a:buNone/>
            </a:pPr>
            <a:r>
              <a:rPr lang="de-DE" sz="1050" b="1" dirty="0"/>
              <a:t>Quelle</a:t>
            </a:r>
            <a:endParaRPr dirty="0"/>
          </a:p>
          <a:p>
            <a:pPr marL="0" lvl="0" indent="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Fischer, A.; Hantke, H; Roth, J.-J. &amp; Pranger, J. (2018): Lernmodule „Corporate </a:t>
            </a:r>
            <a:r>
              <a:rPr lang="de-DE" sz="1200" b="0" i="0" u="none" strike="noStrike" cap="none" dirty="0" err="1">
                <a:solidFill>
                  <a:schemeClr val="dk1"/>
                </a:solidFill>
                <a:latin typeface="Calibri"/>
                <a:ea typeface="Calibri"/>
                <a:cs typeface="Calibri"/>
                <a:sym typeface="Calibri"/>
              </a:rPr>
              <a:t>Social</a:t>
            </a:r>
            <a:r>
              <a:rPr lang="de-DE" sz="1200" b="0" i="0" u="none" strike="noStrike" cap="none" dirty="0">
                <a:solidFill>
                  <a:schemeClr val="dk1"/>
                </a:solidFill>
                <a:latin typeface="Calibri"/>
                <a:ea typeface="Calibri"/>
                <a:cs typeface="Calibri"/>
                <a:sym typeface="Calibri"/>
              </a:rPr>
              <a:t> </a:t>
            </a:r>
            <a:r>
              <a:rPr lang="de-DE" sz="1200" b="0" i="0" u="none" strike="noStrike" cap="none" dirty="0" err="1">
                <a:solidFill>
                  <a:schemeClr val="dk1"/>
                </a:solidFill>
                <a:latin typeface="Calibri"/>
                <a:ea typeface="Calibri"/>
                <a:cs typeface="Calibri"/>
                <a:sym typeface="Calibri"/>
              </a:rPr>
              <a:t>Responsibility</a:t>
            </a:r>
            <a:r>
              <a:rPr lang="de-DE" sz="120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1200" b="0" i="0" u="none" strike="noStrike" cap="none" dirty="0" err="1">
                <a:solidFill>
                  <a:schemeClr val="dk1"/>
                </a:solidFill>
                <a:latin typeface="Calibri"/>
                <a:ea typeface="Calibri"/>
                <a:cs typeface="Calibri"/>
                <a:sym typeface="Calibri"/>
              </a:rPr>
              <a:t>keit</a:t>
            </a:r>
            <a:r>
              <a:rPr lang="de-DE" sz="120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1050" dirty="0"/>
          </a:p>
          <a:p>
            <a:pPr marL="0" lvl="0" indent="0" algn="l" rtl="0">
              <a:lnSpc>
                <a:spcPct val="100000"/>
              </a:lnSpc>
              <a:spcBef>
                <a:spcPts val="0"/>
              </a:spcBef>
              <a:spcAft>
                <a:spcPts val="0"/>
              </a:spcAft>
              <a:buSzPts val="1400"/>
              <a:buNone/>
            </a:pPr>
            <a:endParaRPr sz="1050" dirty="0"/>
          </a:p>
        </p:txBody>
      </p:sp>
      <p:sp>
        <p:nvSpPr>
          <p:cNvPr id="71" name="Google Shape;71;p1: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223689" y="4222801"/>
            <a:ext cx="665033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endParaRPr sz="1050" dirty="0"/>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Die vorherrschende Wirtschafts- und Arbeitsweise nimmt teilweise fragwürdige Formen an. So wurden in der</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Vergangenheit beispielsweise prekäre Arbeitsbedingungen, illegale Abfallentsorgungsstrategien oder moralisch</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zweifelhafte Steuervermeidungstricks einiger Unternehmen öffentlich. Seit einigen Jahren wächst deshalb die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gesellschaftliche Forderung, dass Unternehmen im Rahmen ihrer Geschäftstätigkeit freiwillig mehr gesellschaftliche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Verantwortung übernehmen und damit nicht mehr nur Renditen oder Umsatzzahlen im Vordergrund ihrer Wirtschafts- und Arbeitsweise stehen können. Vielmehr müssen sich Unternehmen heutzutage mit unterschiedlichen</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gesellschaftlichen Werten auseinandersetzen. Vor diesem Hintergrund gewinnt ein Konzept zunehmend an Bedeutung: Corporate </a:t>
            </a:r>
            <a:r>
              <a:rPr lang="de-DE" sz="1050" b="0" i="0" u="none" strike="noStrike" cap="none" dirty="0" err="1">
                <a:solidFill>
                  <a:schemeClr val="dk1"/>
                </a:solidFill>
                <a:latin typeface="Calibri"/>
                <a:ea typeface="Calibri"/>
                <a:cs typeface="Calibri"/>
                <a:sym typeface="Calibri"/>
              </a:rPr>
              <a:t>Social</a:t>
            </a:r>
            <a:r>
              <a:rPr lang="de-DE" sz="1050" b="0" i="0" u="none" strike="noStrike" cap="none" dirty="0">
                <a:solidFill>
                  <a:schemeClr val="dk1"/>
                </a:solidFill>
                <a:latin typeface="Calibri"/>
                <a:ea typeface="Calibri"/>
                <a:cs typeface="Calibri"/>
                <a:sym typeface="Calibri"/>
              </a:rPr>
              <a:t> </a:t>
            </a:r>
            <a:r>
              <a:rPr lang="de-DE" sz="1050" b="0" i="0" u="none" strike="noStrike" cap="none" dirty="0" err="1">
                <a:solidFill>
                  <a:schemeClr val="dk1"/>
                </a:solidFill>
                <a:latin typeface="Calibri"/>
                <a:ea typeface="Calibri"/>
                <a:cs typeface="Calibri"/>
                <a:sym typeface="Calibri"/>
              </a:rPr>
              <a:t>Responsibility</a:t>
            </a:r>
            <a:r>
              <a:rPr lang="de-DE" sz="1050" b="0" i="0" u="none" strike="noStrike" cap="none" dirty="0">
                <a:solidFill>
                  <a:schemeClr val="dk1"/>
                </a:solidFill>
                <a:latin typeface="Calibri"/>
                <a:ea typeface="Calibri"/>
                <a:cs typeface="Calibri"/>
                <a:sym typeface="Calibri"/>
              </a:rPr>
              <a:t> (CSR). Übersetzt man diesen etwas sperrigen Begriff in die deutsche Sprache,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so kann von unternehmerischer Gesellschaftsverantwortung gesprochen werden.</a:t>
            </a:r>
            <a:endParaRPr sz="9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9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Doch wann übernimmt ein Unternehmen gesellschaftliche Verantwortung? Kann ein Unternehmen überhaupt</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Verantwortung gegenüber der gesamten Gesellschaft tragen? Übernimmt Ihr Ausbildungsbetrieb gesellschaftliche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Verantwortung?</a:t>
            </a:r>
            <a:endParaRPr dirty="0"/>
          </a:p>
          <a:p>
            <a:pPr marL="171450" lvl="0" indent="-101600" algn="l" rtl="0">
              <a:lnSpc>
                <a:spcPct val="100000"/>
              </a:lnSpc>
              <a:spcBef>
                <a:spcPts val="0"/>
              </a:spcBef>
              <a:spcAft>
                <a:spcPts val="0"/>
              </a:spcAft>
              <a:buSzPts val="1100"/>
              <a:buFont typeface="Arial"/>
              <a:buNone/>
            </a:pPr>
            <a:endParaRPr sz="1050" dirty="0"/>
          </a:p>
          <a:p>
            <a:pPr marL="0" lvl="0" indent="0" algn="l" rtl="0">
              <a:lnSpc>
                <a:spcPct val="100000"/>
              </a:lnSpc>
              <a:spcBef>
                <a:spcPts val="0"/>
              </a:spcBef>
              <a:spcAft>
                <a:spcPts val="0"/>
              </a:spcAft>
              <a:buSzPts val="1100"/>
              <a:buFont typeface="Arial"/>
              <a:buNone/>
            </a:pPr>
            <a:r>
              <a:rPr lang="de-DE" sz="1100" b="1" i="0" u="none" strike="noStrike" cap="none" dirty="0">
                <a:solidFill>
                  <a:schemeClr val="dk1"/>
                </a:solidFill>
                <a:latin typeface="Calibri"/>
                <a:ea typeface="Calibri"/>
                <a:cs typeface="Calibri"/>
                <a:sym typeface="Calibri"/>
              </a:rPr>
              <a:t>TIPPS ZUR RECHERCHE DER GESELLSCHAFTLICHEN VERANTWORTUNG IHRES AUSBILDUNGSBETRIEBS:</a:t>
            </a:r>
            <a:endParaRPr dirty="0"/>
          </a:p>
          <a:p>
            <a:pPr marL="0" lvl="0" indent="0" algn="l" rtl="0">
              <a:lnSpc>
                <a:spcPct val="100000"/>
              </a:lnSpc>
              <a:spcBef>
                <a:spcPts val="0"/>
              </a:spcBef>
              <a:spcAft>
                <a:spcPts val="0"/>
              </a:spcAft>
              <a:buSzPts val="1100"/>
              <a:buFont typeface="Arial"/>
              <a:buNone/>
            </a:pPr>
            <a:r>
              <a:rPr lang="de-DE" sz="1100" b="0" i="0" u="none" strike="noStrike" cap="none" dirty="0">
                <a:solidFill>
                  <a:schemeClr val="dk1"/>
                </a:solidFill>
                <a:latin typeface="Calibri"/>
                <a:ea typeface="Calibri"/>
                <a:cs typeface="Calibri"/>
                <a:sym typeface="Calibri"/>
              </a:rPr>
              <a:t>An dieser Stelle kann es hilfreich sein, sich noch einmal ausführlich über die Aktivitäten Ihres Ausbildungsbetriebs</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zur gesellschaftlichen Verantwortungsübernahme zu informieren. Beispielsweise können Sie eine interne Recherche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durchführen, indem Sie auf Unternehmenslaufwerken oder im Unternehmens-Intranet nach relevanten Informationen</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zur gesellschaftlichen Verantwortungsübernahme suchen. Daneben können Sie auch eine externe Recherche durchführen, indem Sie mit Hilfe des Internets die Außendarstellung Ihres Unternehmens im Hinblick auf die gesellschaftliche Verantwortungsübernahme sichten. Alternativ können Sie auch auf Unternehmensbroschüren zurückgreifen, die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Hinweise zur gesellschaftlichen Verantwortungsübernahme Ihres Ausbildungsbetriebs liefern könnten.</a:t>
            </a:r>
            <a:r>
              <a:rPr lang="de-DE" sz="1000" dirty="0"/>
              <a:t/>
            </a:r>
            <a:br>
              <a:rPr lang="de-DE" sz="1000" dirty="0"/>
            </a:br>
            <a:endParaRPr sz="1000" dirty="0"/>
          </a:p>
          <a:p>
            <a:pPr marL="0" lvl="0" indent="0" algn="l" rtl="0">
              <a:lnSpc>
                <a:spcPct val="100000"/>
              </a:lnSpc>
              <a:spcBef>
                <a:spcPts val="0"/>
              </a:spcBef>
              <a:spcAft>
                <a:spcPts val="0"/>
              </a:spcAft>
              <a:buSzPts val="1400"/>
              <a:buNone/>
            </a:pPr>
            <a:r>
              <a:rPr lang="de-DE" sz="900" b="1" dirty="0"/>
              <a:t>Quelle</a:t>
            </a:r>
            <a:endParaRPr dirty="0"/>
          </a:p>
          <a:p>
            <a:pPr marL="0" lvl="0" indent="0" algn="l" rtl="0">
              <a:lnSpc>
                <a:spcPct val="100000"/>
              </a:lnSpc>
              <a:spcBef>
                <a:spcPts val="0"/>
              </a:spcBef>
              <a:spcAft>
                <a:spcPts val="0"/>
              </a:spcAft>
              <a:buSzPts val="1400"/>
              <a:buNone/>
            </a:pPr>
            <a:r>
              <a:rPr lang="de-DE" sz="1050" b="0" i="0" u="none" strike="noStrike" cap="none" dirty="0">
                <a:solidFill>
                  <a:schemeClr val="dk1"/>
                </a:solidFill>
                <a:latin typeface="Calibri"/>
                <a:ea typeface="Calibri"/>
                <a:cs typeface="Calibri"/>
                <a:sym typeface="Calibri"/>
              </a:rPr>
              <a:t>Fischer, A.; Hantke, H; Roth, J.-J. &amp; Pranger, J. (2018): Lernmodule „Corporate </a:t>
            </a:r>
            <a:r>
              <a:rPr lang="de-DE" sz="1050" b="0" i="0" u="none" strike="noStrike" cap="none" dirty="0" err="1">
                <a:solidFill>
                  <a:schemeClr val="dk1"/>
                </a:solidFill>
                <a:latin typeface="Calibri"/>
                <a:ea typeface="Calibri"/>
                <a:cs typeface="Calibri"/>
                <a:sym typeface="Calibri"/>
              </a:rPr>
              <a:t>Social</a:t>
            </a:r>
            <a:r>
              <a:rPr lang="de-DE" sz="1050" b="0" i="0" u="none" strike="noStrike" cap="none" dirty="0">
                <a:solidFill>
                  <a:schemeClr val="dk1"/>
                </a:solidFill>
                <a:latin typeface="Calibri"/>
                <a:ea typeface="Calibri"/>
                <a:cs typeface="Calibri"/>
                <a:sym typeface="Calibri"/>
              </a:rPr>
              <a:t> </a:t>
            </a:r>
            <a:r>
              <a:rPr lang="de-DE" sz="1050" b="0" i="0" u="none" strike="noStrike" cap="none" dirty="0" err="1">
                <a:solidFill>
                  <a:schemeClr val="dk1"/>
                </a:solidFill>
                <a:latin typeface="Calibri"/>
                <a:ea typeface="Calibri"/>
                <a:cs typeface="Calibri"/>
                <a:sym typeface="Calibri"/>
              </a:rPr>
              <a:t>Responsibility</a:t>
            </a:r>
            <a:r>
              <a:rPr lang="de-DE" sz="105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1050" b="0" i="0" u="none" strike="noStrike" cap="none" dirty="0" err="1">
                <a:solidFill>
                  <a:schemeClr val="dk1"/>
                </a:solidFill>
                <a:latin typeface="Calibri"/>
                <a:ea typeface="Calibri"/>
                <a:cs typeface="Calibri"/>
                <a:sym typeface="Calibri"/>
              </a:rPr>
              <a:t>keit</a:t>
            </a:r>
            <a:r>
              <a:rPr lang="de-DE" sz="105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1050" dirty="0"/>
          </a:p>
          <a:p>
            <a:pPr marL="0" lvl="0" indent="0" algn="l" rtl="0">
              <a:lnSpc>
                <a:spcPct val="100000"/>
              </a:lnSpc>
              <a:spcBef>
                <a:spcPts val="0"/>
              </a:spcBef>
              <a:spcAft>
                <a:spcPts val="0"/>
              </a:spcAft>
              <a:buSzPts val="1400"/>
              <a:buNone/>
            </a:pPr>
            <a:endParaRPr sz="1050" dirty="0"/>
          </a:p>
        </p:txBody>
      </p:sp>
      <p:sp>
        <p:nvSpPr>
          <p:cNvPr id="85" name="Google Shape;85;p6: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6: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6:notes"/>
          <p:cNvSpPr txBox="1">
            <a:spLocks noGrp="1"/>
          </p:cNvSpPr>
          <p:nvPr>
            <p:ph type="body" idx="1"/>
          </p:nvPr>
        </p:nvSpPr>
        <p:spPr>
          <a:xfrm>
            <a:off x="223689" y="4222800"/>
            <a:ext cx="6650337" cy="519552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endParaRPr sz="1050" dirty="0"/>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Die vorherrschende Wirtschafts- und Arbeitsweise nimmt teilweise fragwürdige Formen an. So wurden in der</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Vergangenheit beispielsweise prekäre Arbeitsbedingungen, illegale Abfallentsorgungsstrategien oder moralisch</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zweifelhafte Steuervermeidungstricks einiger Unternehmen öffentlich. Seit einigen Jahren wächst deshalb die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gesellschaftliche Forderung, dass Unternehmen im Rahmen ihrer Geschäftstätigkeit freiwillig mehr gesellschaftliche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Verantwortung übernehmen und damit nicht mehr nur Renditen oder Umsatzzahlen im Vordergrund ihrer Wirtschafts- und Arbeitsweise stehen können. Vielmehr müssen sich Unternehmen heutzutage mit unterschiedlichen</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gesellschaftlichen Werten auseinandersetzen. Vor diesem Hintergrund gewinnt ein Konzept zunehmend an Bedeutung: Corporate </a:t>
            </a:r>
            <a:r>
              <a:rPr lang="de-DE" sz="1050" b="0" i="0" u="none" strike="noStrike" cap="none" dirty="0" err="1">
                <a:solidFill>
                  <a:schemeClr val="dk1"/>
                </a:solidFill>
                <a:latin typeface="Calibri"/>
                <a:ea typeface="Calibri"/>
                <a:cs typeface="Calibri"/>
                <a:sym typeface="Calibri"/>
              </a:rPr>
              <a:t>Social</a:t>
            </a:r>
            <a:r>
              <a:rPr lang="de-DE" sz="1050" b="0" i="0" u="none" strike="noStrike" cap="none" dirty="0">
                <a:solidFill>
                  <a:schemeClr val="dk1"/>
                </a:solidFill>
                <a:latin typeface="Calibri"/>
                <a:ea typeface="Calibri"/>
                <a:cs typeface="Calibri"/>
                <a:sym typeface="Calibri"/>
              </a:rPr>
              <a:t> </a:t>
            </a:r>
            <a:r>
              <a:rPr lang="de-DE" sz="1050" b="0" i="0" u="none" strike="noStrike" cap="none" dirty="0" err="1">
                <a:solidFill>
                  <a:schemeClr val="dk1"/>
                </a:solidFill>
                <a:latin typeface="Calibri"/>
                <a:ea typeface="Calibri"/>
                <a:cs typeface="Calibri"/>
                <a:sym typeface="Calibri"/>
              </a:rPr>
              <a:t>Responsibility</a:t>
            </a:r>
            <a:r>
              <a:rPr lang="de-DE" sz="1050" b="0" i="0" u="none" strike="noStrike" cap="none" dirty="0">
                <a:solidFill>
                  <a:schemeClr val="dk1"/>
                </a:solidFill>
                <a:latin typeface="Calibri"/>
                <a:ea typeface="Calibri"/>
                <a:cs typeface="Calibri"/>
                <a:sym typeface="Calibri"/>
              </a:rPr>
              <a:t> (CSR). Übersetzt man diesen etwas sperrigen Begriff in die deutsche Sprache,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so kann von unternehmerischer Gesellschaftsverantwortung gesprochen werden.</a:t>
            </a:r>
            <a:endParaRPr sz="9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900" b="0" i="0" u="none" strike="noStrike" cap="none"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Doch wann übernimmt ein Unternehmen gesellschaftliche Verantwortung? Kann ein Unternehmen überhaupt</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Verantwortung gegenüber der gesamten Gesellschaft tragen? Übernimmt Ihr Ausbildungsbetrieb gesellschaftliche</a:t>
            </a:r>
            <a:r>
              <a:rPr lang="de-DE" sz="900" b="0" i="0"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Verantwortung?</a:t>
            </a:r>
            <a:endParaRPr dirty="0"/>
          </a:p>
          <a:p>
            <a:pPr marL="171450" lvl="0" indent="-101600" algn="l" rtl="0">
              <a:lnSpc>
                <a:spcPct val="100000"/>
              </a:lnSpc>
              <a:spcBef>
                <a:spcPts val="0"/>
              </a:spcBef>
              <a:spcAft>
                <a:spcPts val="0"/>
              </a:spcAft>
              <a:buSzPts val="1100"/>
              <a:buFont typeface="Arial"/>
              <a:buNone/>
            </a:pPr>
            <a:endParaRPr sz="1050" dirty="0"/>
          </a:p>
          <a:p>
            <a:pPr marL="0" lvl="0" indent="0" algn="l" rtl="0">
              <a:lnSpc>
                <a:spcPct val="100000"/>
              </a:lnSpc>
              <a:spcBef>
                <a:spcPts val="0"/>
              </a:spcBef>
              <a:spcAft>
                <a:spcPts val="0"/>
              </a:spcAft>
              <a:buSzPts val="1100"/>
              <a:buFont typeface="Arial"/>
              <a:buNone/>
            </a:pPr>
            <a:r>
              <a:rPr lang="de-DE" sz="1050" b="1" dirty="0"/>
              <a:t>TIPPS ZUR ENTWICKLUNG EINES CLAIMS UND EINES</a:t>
            </a:r>
            <a:r>
              <a:rPr lang="de-DE" sz="1000" b="1" dirty="0"/>
              <a:t> </a:t>
            </a:r>
            <a:r>
              <a:rPr lang="de-DE" sz="1050" b="1" dirty="0"/>
              <a:t>WERBESLOGANS:</a:t>
            </a:r>
            <a:r>
              <a:rPr lang="de-DE" sz="1050" dirty="0"/>
              <a:t/>
            </a:r>
            <a:br>
              <a:rPr lang="de-DE" sz="1050" dirty="0"/>
            </a:br>
            <a:r>
              <a:rPr lang="de-DE" sz="1050" dirty="0"/>
              <a:t>„Beim Claim handelt es sich noch nicht um einen fertigen Werbetext, sondern lediglich um eine zentrale, sachliche</a:t>
            </a:r>
            <a:r>
              <a:rPr lang="de-DE" sz="1000" dirty="0"/>
              <a:t> </a:t>
            </a:r>
            <a:r>
              <a:rPr lang="de-DE" sz="1050" dirty="0"/>
              <a:t>Aussage, die in der Werbung transportiert werden soll. Ein Claim wird dann allerdings häufig in Form eines Slogans</a:t>
            </a:r>
            <a:r>
              <a:rPr lang="de-DE" sz="1000" dirty="0"/>
              <a:t> </a:t>
            </a:r>
            <a:r>
              <a:rPr lang="de-DE" sz="1050" dirty="0"/>
              <a:t>formuliert (z. B. „[...] – Wir haben verstanden”). Ein Slogan soll in kompakter Form die zentrale Werbebotschaft</a:t>
            </a:r>
            <a:r>
              <a:rPr lang="de-DE" sz="1000" dirty="0"/>
              <a:t> </a:t>
            </a:r>
            <a:r>
              <a:rPr lang="de-DE" sz="1050" dirty="0"/>
              <a:t>vermitteln und zu einer hohen Erinnerung führen. Der Slogan sollte dementsprechend eingängig, möglichst</a:t>
            </a:r>
            <a:r>
              <a:rPr lang="de-DE" sz="1000" dirty="0"/>
              <a:t> </a:t>
            </a:r>
            <a:r>
              <a:rPr lang="de-DE" sz="1050" dirty="0"/>
              <a:t>bildhaft, unverwechselbar, kurz und insbesondere leicht verständlich sein. Ein Slogan ist ein wichtiger Bestandteil</a:t>
            </a:r>
            <a:r>
              <a:rPr lang="de-DE" sz="1000" dirty="0"/>
              <a:t> </a:t>
            </a:r>
            <a:r>
              <a:rPr lang="de-DE" sz="1050" dirty="0"/>
              <a:t>der Markenkommunikation zur Wiedererkennung (Recognition) und Positionierung einer Marke (z. B. „[...] – Freude</a:t>
            </a:r>
            <a:r>
              <a:rPr lang="de-DE" sz="1000" dirty="0"/>
              <a:t> </a:t>
            </a:r>
            <a:r>
              <a:rPr lang="de-DE" sz="1050" dirty="0"/>
              <a:t>am Fahren”)“ (</a:t>
            </a:r>
            <a:r>
              <a:rPr lang="de-DE" sz="1050" dirty="0" err="1"/>
              <a:t>Brüne</a:t>
            </a:r>
            <a:r>
              <a:rPr lang="de-DE" sz="1050" dirty="0"/>
              <a:t> et al. 2008: 32).</a:t>
            </a:r>
            <a:endParaRPr dirty="0"/>
          </a:p>
          <a:p>
            <a:pPr marL="0" lvl="0" indent="0" algn="l" rtl="0">
              <a:lnSpc>
                <a:spcPct val="100000"/>
              </a:lnSpc>
              <a:spcBef>
                <a:spcPts val="0"/>
              </a:spcBef>
              <a:spcAft>
                <a:spcPts val="0"/>
              </a:spcAft>
              <a:buClr>
                <a:schemeClr val="dk1"/>
              </a:buClr>
              <a:buSzPts val="1100"/>
              <a:buNone/>
            </a:pPr>
            <a:endParaRPr sz="1050" dirty="0"/>
          </a:p>
          <a:p>
            <a:pPr marL="0" lvl="0" indent="0" algn="l" rtl="0">
              <a:lnSpc>
                <a:spcPct val="100000"/>
              </a:lnSpc>
              <a:spcBef>
                <a:spcPts val="0"/>
              </a:spcBef>
              <a:spcAft>
                <a:spcPts val="0"/>
              </a:spcAft>
              <a:buSzPts val="1400"/>
              <a:buNone/>
            </a:pPr>
            <a:r>
              <a:rPr lang="de-DE" sz="900" b="1" dirty="0"/>
              <a:t>Quelle</a:t>
            </a:r>
            <a:endParaRPr dirty="0"/>
          </a:p>
          <a:p>
            <a:pPr marL="0" lvl="0" indent="0" algn="l" rtl="0">
              <a:lnSpc>
                <a:spcPct val="100000"/>
              </a:lnSpc>
              <a:spcBef>
                <a:spcPts val="0"/>
              </a:spcBef>
              <a:spcAft>
                <a:spcPts val="0"/>
              </a:spcAft>
              <a:buSzPts val="1400"/>
              <a:buNone/>
            </a:pPr>
            <a:r>
              <a:rPr lang="de-DE" sz="1050" b="0" i="0" u="none" strike="noStrike" cap="none" dirty="0">
                <a:solidFill>
                  <a:schemeClr val="dk1"/>
                </a:solidFill>
                <a:latin typeface="Calibri"/>
                <a:ea typeface="Calibri"/>
                <a:cs typeface="Calibri"/>
                <a:sym typeface="Calibri"/>
              </a:rPr>
              <a:t>Fischer, A.; Hantke, H; Roth, J.-J. &amp; Pranger, J. (2018): Lernmodule „Corporate </a:t>
            </a:r>
            <a:r>
              <a:rPr lang="de-DE" sz="1050" b="0" i="0" u="none" strike="noStrike" cap="none" dirty="0" err="1">
                <a:solidFill>
                  <a:schemeClr val="dk1"/>
                </a:solidFill>
                <a:latin typeface="Calibri"/>
                <a:ea typeface="Calibri"/>
                <a:cs typeface="Calibri"/>
                <a:sym typeface="Calibri"/>
              </a:rPr>
              <a:t>Social</a:t>
            </a:r>
            <a:r>
              <a:rPr lang="de-DE" sz="1050" b="0" i="0" u="none" strike="noStrike" cap="none" dirty="0">
                <a:solidFill>
                  <a:schemeClr val="dk1"/>
                </a:solidFill>
                <a:latin typeface="Calibri"/>
                <a:ea typeface="Calibri"/>
                <a:cs typeface="Calibri"/>
                <a:sym typeface="Calibri"/>
              </a:rPr>
              <a:t> </a:t>
            </a:r>
            <a:r>
              <a:rPr lang="de-DE" sz="1050" b="0" i="0" u="none" strike="noStrike" cap="none" dirty="0" err="1">
                <a:solidFill>
                  <a:schemeClr val="dk1"/>
                </a:solidFill>
                <a:latin typeface="Calibri"/>
                <a:ea typeface="Calibri"/>
                <a:cs typeface="Calibri"/>
                <a:sym typeface="Calibri"/>
              </a:rPr>
              <a:t>Responsibility</a:t>
            </a:r>
            <a:r>
              <a:rPr lang="de-DE" sz="105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1050" b="0" i="0" u="none" strike="noStrike" cap="none" dirty="0" err="1">
                <a:solidFill>
                  <a:schemeClr val="dk1"/>
                </a:solidFill>
                <a:latin typeface="Calibri"/>
                <a:ea typeface="Calibri"/>
                <a:cs typeface="Calibri"/>
                <a:sym typeface="Calibri"/>
              </a:rPr>
              <a:t>keit</a:t>
            </a:r>
            <a:r>
              <a:rPr lang="de-DE" sz="105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1050" dirty="0"/>
          </a:p>
          <a:p>
            <a:pPr marL="0" lvl="0" indent="0" algn="l" rtl="0">
              <a:lnSpc>
                <a:spcPct val="100000"/>
              </a:lnSpc>
              <a:spcBef>
                <a:spcPts val="0"/>
              </a:spcBef>
              <a:spcAft>
                <a:spcPts val="0"/>
              </a:spcAft>
              <a:buSzPts val="1400"/>
              <a:buNone/>
            </a:pPr>
            <a:endParaRPr sz="1050" dirty="0"/>
          </a:p>
        </p:txBody>
      </p:sp>
      <p:sp>
        <p:nvSpPr>
          <p:cNvPr id="98" name="Google Shape;98;p26: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8: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8:notes"/>
          <p:cNvSpPr txBox="1">
            <a:spLocks noGrp="1"/>
          </p:cNvSpPr>
          <p:nvPr>
            <p:ph type="body" idx="1"/>
          </p:nvPr>
        </p:nvSpPr>
        <p:spPr>
          <a:xfrm>
            <a:off x="223689" y="4222800"/>
            <a:ext cx="6650337" cy="512694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Beschreibung</a:t>
            </a:r>
            <a:endParaRPr sz="1050" b="0" dirty="0"/>
          </a:p>
          <a:p>
            <a:pPr marL="0" lvl="0" indent="0" algn="l" rtl="0">
              <a:lnSpc>
                <a:spcPct val="100000"/>
              </a:lnSpc>
              <a:spcBef>
                <a:spcPts val="0"/>
              </a:spcBef>
              <a:spcAft>
                <a:spcPts val="0"/>
              </a:spcAft>
              <a:buSzPts val="1400"/>
              <a:buNone/>
            </a:pPr>
            <a:r>
              <a:rPr lang="de-DE" sz="1050" dirty="0"/>
              <a:t>Die Idee von CSR basiert zwar auf der sozialen Komponente unternehmerischer Verantwortung, doch gehen die aktuellen Definitionen von CSR inzwischen von einem viel breiteren Verantwortungsbegriff aus: Verantwortung soll nicht nur gegenüber den Mitarbeiterinnen und Mitarbeitern sowie den Aktionären und Geldgebern übernommen werden, sondern auch gegenüber der Gesellschaft im Allgemeinen. Dies äußert sich in der Forderung an die Entscheidungsträger der Wirtschaft, stärker auf gesellschaftliche Belange Rücksicht zu nehmen. CSR kann demnach verstanden werden als die Verantwortung eines Unternehmens für die Auswirkungen seiner Aktivitäten auf die Gesellschaft und die Natur. </a:t>
            </a:r>
            <a:endParaRPr dirty="0"/>
          </a:p>
          <a:p>
            <a:pPr marL="0" lvl="0" indent="0" algn="l" rtl="0">
              <a:lnSpc>
                <a:spcPct val="100000"/>
              </a:lnSpc>
              <a:spcBef>
                <a:spcPts val="0"/>
              </a:spcBef>
              <a:spcAft>
                <a:spcPts val="0"/>
              </a:spcAft>
              <a:buSzPts val="1400"/>
              <a:buNone/>
            </a:pPr>
            <a:r>
              <a:rPr lang="de-DE" sz="1050" dirty="0"/>
              <a:t>Zwei konkrete Forderungen stehen dabei im Vordergrund:</a:t>
            </a:r>
            <a:endParaRPr dirty="0"/>
          </a:p>
          <a:p>
            <a:pPr marL="342900" lvl="0" indent="-342900" algn="l" rtl="0">
              <a:lnSpc>
                <a:spcPct val="100000"/>
              </a:lnSpc>
              <a:spcBef>
                <a:spcPts val="0"/>
              </a:spcBef>
              <a:spcAft>
                <a:spcPts val="0"/>
              </a:spcAft>
              <a:buSzPts val="1050"/>
              <a:buFont typeface="Arial"/>
              <a:buAutoNum type="arabicPeriod"/>
            </a:pPr>
            <a:r>
              <a:rPr lang="de-DE" sz="1050" dirty="0"/>
              <a:t>Unternehmen sollen alle Handlungen vermeiden, die die Gesellschaft schädigen könnten. Oder anders formuliert: Es gehört zu den Aufgaben der Wirtschaft, die Gesellschaft zu schützen.</a:t>
            </a:r>
            <a:endParaRPr dirty="0"/>
          </a:p>
          <a:p>
            <a:pPr marL="342900" lvl="0" indent="-342900" algn="l" rtl="0">
              <a:lnSpc>
                <a:spcPct val="100000"/>
              </a:lnSpc>
              <a:spcBef>
                <a:spcPts val="0"/>
              </a:spcBef>
              <a:spcAft>
                <a:spcPts val="0"/>
              </a:spcAft>
              <a:buSzPts val="1050"/>
              <a:buFont typeface="Arial"/>
              <a:buAutoNum type="arabicPeriod"/>
            </a:pPr>
            <a:r>
              <a:rPr lang="de-DE" sz="1050" dirty="0"/>
              <a:t>Die Wirtschaft soll dem gesellschaftlichen Gemeinwohl dienen. Unternehmen sind also angehalten, nicht nur</a:t>
            </a:r>
            <a:br>
              <a:rPr lang="de-DE" sz="1050" dirty="0"/>
            </a:br>
            <a:r>
              <a:rPr lang="de-DE" sz="1050" dirty="0"/>
              <a:t>negative Auswirkungen ihres Handelns zu vermeiden, sondern darüber hinaus einen positiven Beitrag zum</a:t>
            </a:r>
            <a:br>
              <a:rPr lang="de-DE" sz="1050" dirty="0"/>
            </a:br>
            <a:r>
              <a:rPr lang="de-DE" sz="1050" dirty="0"/>
              <a:t>gesellschaftlichen Wohlergehen zu leisten.</a:t>
            </a:r>
            <a:endParaRPr dirty="0"/>
          </a:p>
          <a:p>
            <a:pPr marL="0" lvl="0" indent="0" algn="l" rtl="0">
              <a:lnSpc>
                <a:spcPct val="100000"/>
              </a:lnSpc>
              <a:spcBef>
                <a:spcPts val="0"/>
              </a:spcBef>
              <a:spcAft>
                <a:spcPts val="0"/>
              </a:spcAft>
              <a:buSzPts val="1050"/>
              <a:buFont typeface="Arial"/>
              <a:buNone/>
            </a:pPr>
            <a:endParaRPr sz="1050" b="1" dirty="0"/>
          </a:p>
          <a:p>
            <a:pPr marL="0" lvl="0" indent="0" algn="l" rtl="0">
              <a:lnSpc>
                <a:spcPct val="100000"/>
              </a:lnSpc>
              <a:spcBef>
                <a:spcPts val="0"/>
              </a:spcBef>
              <a:spcAft>
                <a:spcPts val="0"/>
              </a:spcAft>
              <a:buSzPts val="1050"/>
              <a:buFont typeface="Arial"/>
              <a:buNone/>
            </a:pPr>
            <a:r>
              <a:rPr lang="de-DE" sz="1050" b="0" dirty="0"/>
              <a:t>Doch wie genau können Unternehmen gesellschaftliche Verantwortung übernehmen?</a:t>
            </a:r>
            <a:endParaRPr sz="1050" b="0" i="0" u="none" strike="noStrike" cap="none" dirty="0">
              <a:solidFill>
                <a:srgbClr val="000000"/>
              </a:solidFill>
            </a:endParaRPr>
          </a:p>
          <a:p>
            <a:pPr marL="171450" lvl="0" indent="-101600" algn="l" rtl="0">
              <a:lnSpc>
                <a:spcPct val="100000"/>
              </a:lnSpc>
              <a:spcBef>
                <a:spcPts val="0"/>
              </a:spcBef>
              <a:spcAft>
                <a:spcPts val="0"/>
              </a:spcAft>
              <a:buSzPts val="1100"/>
              <a:buFont typeface="Arial"/>
              <a:buNone/>
            </a:pPr>
            <a:endParaRPr sz="1050" b="0" i="0" u="none" strike="noStrike" cap="none" dirty="0">
              <a:solidFill>
                <a:srgbClr val="000000"/>
              </a:solidFill>
            </a:endParaRPr>
          </a:p>
          <a:p>
            <a:pPr marL="0" lvl="0" indent="0" algn="l" rtl="0">
              <a:lnSpc>
                <a:spcPct val="100000"/>
              </a:lnSpc>
              <a:spcBef>
                <a:spcPts val="0"/>
              </a:spcBef>
              <a:spcAft>
                <a:spcPts val="0"/>
              </a:spcAft>
              <a:buSzPts val="1100"/>
              <a:buFont typeface="Arial"/>
              <a:buNone/>
            </a:pPr>
            <a:r>
              <a:rPr lang="de-DE" sz="1100" b="1" i="0" u="none" strike="noStrike" cap="none" dirty="0">
                <a:solidFill>
                  <a:schemeClr val="dk1"/>
                </a:solidFill>
                <a:latin typeface="Calibri"/>
                <a:ea typeface="Calibri"/>
                <a:cs typeface="Calibri"/>
                <a:sym typeface="Calibri"/>
              </a:rPr>
              <a:t>TIPPS ZUR ANALYSE VON VERSCHIEDENEN LEITLINIEN ZUR UNTERNEHMERISCHEN GESELLSCHAFTSVERANTWORTUNG</a:t>
            </a:r>
            <a:endParaRPr dirty="0"/>
          </a:p>
          <a:p>
            <a:pPr marL="0" lvl="0" indent="0" algn="l" rtl="0">
              <a:lnSpc>
                <a:spcPct val="100000"/>
              </a:lnSpc>
              <a:spcBef>
                <a:spcPts val="0"/>
              </a:spcBef>
              <a:spcAft>
                <a:spcPts val="0"/>
              </a:spcAft>
              <a:buSzPts val="1100"/>
              <a:buFont typeface="Arial"/>
              <a:buNone/>
            </a:pPr>
            <a:r>
              <a:rPr lang="de-DE" sz="1100" b="0" i="0" u="none" strike="noStrike" cap="none" dirty="0">
                <a:solidFill>
                  <a:schemeClr val="dk1"/>
                </a:solidFill>
                <a:latin typeface="Calibri"/>
                <a:ea typeface="Calibri"/>
                <a:cs typeface="Calibri"/>
                <a:sym typeface="Calibri"/>
              </a:rPr>
              <a:t>Eine Fülle von Standards, Richtlinien, Anleitungen und Empfehlungen macht es Unternehmen schwer, eine für sich</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stimmige und hilfreiche Organisationshilfe zu finden. Auf der Internetseite</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http://www.csr-in-deutschland.de des Bundesministeriums für Arbeit und Soziales finden Sie einen</a:t>
            </a:r>
            <a:r>
              <a:rPr lang="de-DE" sz="1000" b="0" i="0" u="none" strike="noStrike" cap="none" dirty="0">
                <a:solidFill>
                  <a:schemeClr val="dk1"/>
                </a:solidFill>
                <a:latin typeface="Calibri"/>
                <a:ea typeface="Calibri"/>
                <a:cs typeface="Calibri"/>
                <a:sym typeface="Calibri"/>
              </a:rPr>
              <a:t> </a:t>
            </a:r>
            <a:r>
              <a:rPr lang="de-DE" sz="1100" b="0" i="0" u="none" strike="noStrike" cap="none" dirty="0">
                <a:solidFill>
                  <a:schemeClr val="dk1"/>
                </a:solidFill>
                <a:latin typeface="Calibri"/>
                <a:ea typeface="Calibri"/>
                <a:cs typeface="Calibri"/>
                <a:sym typeface="Calibri"/>
              </a:rPr>
              <a:t>guten Überblick zum Thema CSR.</a:t>
            </a:r>
          </a:p>
          <a:p>
            <a:pPr marL="0" lvl="0" indent="0">
              <a:buSzPts val="1100"/>
            </a:pPr>
            <a:r>
              <a:rPr lang="de-DE" sz="1000" dirty="0"/>
              <a:t>Diskutieren Sie und suchen Sie heraus, welcher Ansatz zur CSR für ihren Ausbildungsbetreib am besten passt.</a:t>
            </a:r>
            <a:br>
              <a:rPr lang="de-DE" sz="1000" dirty="0"/>
            </a:br>
            <a:endParaRPr sz="1000" dirty="0"/>
          </a:p>
          <a:p>
            <a:pPr marL="0" lvl="0" indent="0" algn="l" rtl="0">
              <a:lnSpc>
                <a:spcPct val="100000"/>
              </a:lnSpc>
              <a:spcBef>
                <a:spcPts val="0"/>
              </a:spcBef>
              <a:spcAft>
                <a:spcPts val="0"/>
              </a:spcAft>
              <a:buSzPts val="1400"/>
              <a:buNone/>
            </a:pPr>
            <a:r>
              <a:rPr lang="de-DE" sz="900" b="1" dirty="0"/>
              <a:t>Quelle</a:t>
            </a:r>
            <a:endParaRPr dirty="0"/>
          </a:p>
          <a:p>
            <a:pPr marL="0" lvl="0" indent="0" algn="l" rtl="0">
              <a:lnSpc>
                <a:spcPct val="100000"/>
              </a:lnSpc>
              <a:spcBef>
                <a:spcPts val="0"/>
              </a:spcBef>
              <a:spcAft>
                <a:spcPts val="0"/>
              </a:spcAft>
              <a:buSzPts val="1400"/>
              <a:buNone/>
            </a:pPr>
            <a:r>
              <a:rPr lang="de-DE" sz="1050" b="0" i="0" u="none" strike="noStrike" cap="none" dirty="0">
                <a:solidFill>
                  <a:schemeClr val="dk1"/>
                </a:solidFill>
                <a:latin typeface="Calibri"/>
                <a:ea typeface="Calibri"/>
                <a:cs typeface="Calibri"/>
                <a:sym typeface="Calibri"/>
              </a:rPr>
              <a:t>Fischer, A.; Hantke, H; Roth, J.-J. &amp; Pranger, J. (2018): Lernmodule „Corporate </a:t>
            </a:r>
            <a:r>
              <a:rPr lang="de-DE" sz="1050" b="0" i="0" u="none" strike="noStrike" cap="none" dirty="0" err="1">
                <a:solidFill>
                  <a:schemeClr val="dk1"/>
                </a:solidFill>
                <a:latin typeface="Calibri"/>
                <a:ea typeface="Calibri"/>
                <a:cs typeface="Calibri"/>
                <a:sym typeface="Calibri"/>
              </a:rPr>
              <a:t>Social</a:t>
            </a:r>
            <a:r>
              <a:rPr lang="de-DE" sz="1050" b="0" i="0" u="none" strike="noStrike" cap="none" dirty="0">
                <a:solidFill>
                  <a:schemeClr val="dk1"/>
                </a:solidFill>
                <a:latin typeface="Calibri"/>
                <a:ea typeface="Calibri"/>
                <a:cs typeface="Calibri"/>
                <a:sym typeface="Calibri"/>
              </a:rPr>
              <a:t> </a:t>
            </a:r>
            <a:r>
              <a:rPr lang="de-DE" sz="1050" b="0" i="0" u="none" strike="noStrike" cap="none" dirty="0" err="1">
                <a:solidFill>
                  <a:schemeClr val="dk1"/>
                </a:solidFill>
                <a:latin typeface="Calibri"/>
                <a:ea typeface="Calibri"/>
                <a:cs typeface="Calibri"/>
                <a:sym typeface="Calibri"/>
              </a:rPr>
              <a:t>Responsibility</a:t>
            </a:r>
            <a:r>
              <a:rPr lang="de-DE" sz="105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1050" b="0" i="0" u="none" strike="noStrike" cap="none" dirty="0" err="1">
                <a:solidFill>
                  <a:schemeClr val="dk1"/>
                </a:solidFill>
                <a:latin typeface="Calibri"/>
                <a:ea typeface="Calibri"/>
                <a:cs typeface="Calibri"/>
                <a:sym typeface="Calibri"/>
              </a:rPr>
              <a:t>keit</a:t>
            </a:r>
            <a:r>
              <a:rPr lang="de-DE" sz="105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1050" dirty="0"/>
          </a:p>
          <a:p>
            <a:pPr marL="0" lvl="0" indent="0" algn="l" rtl="0">
              <a:lnSpc>
                <a:spcPct val="100000"/>
              </a:lnSpc>
              <a:spcBef>
                <a:spcPts val="0"/>
              </a:spcBef>
              <a:spcAft>
                <a:spcPts val="0"/>
              </a:spcAft>
              <a:buSzPts val="1400"/>
              <a:buNone/>
            </a:pPr>
            <a:endParaRPr sz="1050" dirty="0"/>
          </a:p>
        </p:txBody>
      </p:sp>
      <p:sp>
        <p:nvSpPr>
          <p:cNvPr id="112" name="Google Shape;112;p28: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9: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9:notes"/>
          <p:cNvSpPr txBox="1">
            <a:spLocks noGrp="1"/>
          </p:cNvSpPr>
          <p:nvPr>
            <p:ph type="body" idx="1"/>
          </p:nvPr>
        </p:nvSpPr>
        <p:spPr>
          <a:xfrm>
            <a:off x="223689" y="4222800"/>
            <a:ext cx="6650337" cy="566796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b="0" dirty="0"/>
          </a:p>
          <a:p>
            <a:pPr marL="0" lvl="0" indent="0" algn="l" rtl="0">
              <a:lnSpc>
                <a:spcPct val="100000"/>
              </a:lnSpc>
              <a:spcBef>
                <a:spcPts val="0"/>
              </a:spcBef>
              <a:spcAft>
                <a:spcPts val="0"/>
              </a:spcAft>
              <a:buSzPts val="1400"/>
              <a:buNone/>
            </a:pPr>
            <a:r>
              <a:rPr lang="de-DE" sz="1100" dirty="0"/>
              <a:t>Siehe Beschreibung auf vorangehender Folie 5.</a:t>
            </a:r>
            <a:endParaRPr sz="1100" b="0" i="0" u="none" strike="noStrike" cap="none" dirty="0">
              <a:solidFill>
                <a:srgbClr val="000000"/>
              </a:solidFill>
            </a:endParaRPr>
          </a:p>
          <a:p>
            <a:pPr marL="171450" lvl="0" indent="-101600" algn="l" rtl="0">
              <a:lnSpc>
                <a:spcPct val="100000"/>
              </a:lnSpc>
              <a:spcBef>
                <a:spcPts val="0"/>
              </a:spcBef>
              <a:spcAft>
                <a:spcPts val="0"/>
              </a:spcAft>
              <a:buSzPts val="1100"/>
              <a:buFont typeface="Arial"/>
              <a:buNone/>
            </a:pPr>
            <a:endParaRPr sz="1100" b="0" i="0" u="none" strike="noStrike" cap="none" dirty="0">
              <a:solidFill>
                <a:srgbClr val="000000"/>
              </a:solidFill>
            </a:endParaRPr>
          </a:p>
          <a:p>
            <a:pPr marL="0" lvl="0" indent="0" algn="l" rtl="0">
              <a:lnSpc>
                <a:spcPct val="100000"/>
              </a:lnSpc>
              <a:spcBef>
                <a:spcPts val="0"/>
              </a:spcBef>
              <a:spcAft>
                <a:spcPts val="0"/>
              </a:spcAft>
              <a:buSzPts val="1100"/>
              <a:buFont typeface="Arial"/>
              <a:buNone/>
            </a:pPr>
            <a:r>
              <a:rPr lang="de-DE" sz="1100" b="1" i="0" u="none" strike="noStrike" cap="none" dirty="0">
                <a:solidFill>
                  <a:schemeClr val="dk1"/>
                </a:solidFill>
                <a:latin typeface="Calibri"/>
                <a:ea typeface="Calibri"/>
                <a:cs typeface="Calibri"/>
                <a:sym typeface="Calibri"/>
              </a:rPr>
              <a:t>TIPPS ZUR ERMITTLUNG UND GESTALTUNG VON CSR-MASSNAHMEN</a:t>
            </a:r>
            <a:endParaRPr sz="1100" dirty="0"/>
          </a:p>
          <a:p>
            <a:pPr marL="0" lvl="0" indent="0" algn="l" rtl="0">
              <a:lnSpc>
                <a:spcPct val="100000"/>
              </a:lnSpc>
              <a:spcBef>
                <a:spcPts val="0"/>
              </a:spcBef>
              <a:spcAft>
                <a:spcPts val="0"/>
              </a:spcAft>
              <a:buSzPts val="1100"/>
              <a:buFont typeface="Arial"/>
              <a:buNone/>
            </a:pPr>
            <a:r>
              <a:rPr lang="de-DE" sz="1100" b="0" i="0" u="none" strike="noStrike" cap="none" dirty="0">
                <a:solidFill>
                  <a:schemeClr val="dk1"/>
                </a:solidFill>
                <a:latin typeface="Calibri"/>
                <a:ea typeface="Calibri"/>
                <a:cs typeface="Calibri"/>
                <a:sym typeface="Calibri"/>
              </a:rPr>
              <a:t>Zur Ermittlung von CSR-Maßnahmen in einem bestimmten Bereich Ihres Ausbildungsbetriebs ist es hilfreich, sich mit den Wirkungsfeldern Ihres Unternehmens auseinanderzusetzen. Analysieren Sie, wie sich der Unternehmensbereich auf die drei Dimensionen der Nachhaltigkeit auswirkt (z. B. CO 2-Emissionen &gt; Ökologische Dimension, Abhängigkeit vom Ölpreis &gt; Ökonomische Dimension, Niedriglöhne &gt; Soziale Dimension). </a:t>
            </a:r>
            <a:endParaRPr sz="1100" dirty="0"/>
          </a:p>
          <a:p>
            <a:pPr marL="0" lvl="0" indent="0" algn="l" rtl="0">
              <a:lnSpc>
                <a:spcPct val="100000"/>
              </a:lnSpc>
              <a:spcBef>
                <a:spcPts val="0"/>
              </a:spcBef>
              <a:spcAft>
                <a:spcPts val="0"/>
              </a:spcAft>
              <a:buSzPts val="1100"/>
              <a:buFont typeface="Arial"/>
              <a:buNone/>
            </a:pP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00" b="0" i="0" u="none" strike="noStrike" cap="none" dirty="0">
                <a:solidFill>
                  <a:schemeClr val="dk1"/>
                </a:solidFill>
                <a:latin typeface="Calibri"/>
                <a:ea typeface="Calibri"/>
                <a:cs typeface="Calibri"/>
                <a:sym typeface="Calibri"/>
              </a:rPr>
              <a:t>Nachdem Sie sich über die ökologischen, sozialen und ökonomischen Auswirkungen des Bereichs(z.B. Transport) Gedanken gemacht haben, sollten Sie überlegen, durch welche CSR-Maßnahmen die einzelnen Auswirkungen verringert oder vermieden werden könnten.</a:t>
            </a:r>
            <a:endParaRPr sz="1100" dirty="0"/>
          </a:p>
          <a:p>
            <a:pPr marL="0" lvl="0" indent="0" algn="l" rtl="0">
              <a:lnSpc>
                <a:spcPct val="100000"/>
              </a:lnSpc>
              <a:spcBef>
                <a:spcPts val="0"/>
              </a:spcBef>
              <a:spcAft>
                <a:spcPts val="0"/>
              </a:spcAft>
              <a:buSzPts val="1100"/>
              <a:buFont typeface="Arial"/>
              <a:buNone/>
            </a:pP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00" b="0" i="0" u="none" strike="noStrike" cap="none" dirty="0">
                <a:solidFill>
                  <a:schemeClr val="dk1"/>
                </a:solidFill>
                <a:latin typeface="Calibri"/>
                <a:ea typeface="Calibri"/>
                <a:cs typeface="Calibri"/>
                <a:sym typeface="Calibri"/>
              </a:rPr>
              <a:t>Zur Gestaltung einer CSR-Maßnahme bietet es sich an, eine der ermittelten Maßnahmen auszuwählen, zu der Ihrer Einschätzung nach in Ihrem Ausbildungsbetrieb dringender Handlungsbedarf besteht und die zu den Gegebenheiten Ihres Unternehmens passt – also tatsächlich durchgeführt werden könnte.</a:t>
            </a:r>
            <a:r>
              <a:rPr lang="de-DE" sz="1100" dirty="0"/>
              <a:t/>
            </a:r>
            <a:br>
              <a:rPr lang="de-DE" sz="1100" dirty="0"/>
            </a:br>
            <a:endParaRPr sz="1100" dirty="0"/>
          </a:p>
          <a:p>
            <a:pPr marL="0" lvl="0" indent="0" algn="l" rtl="0">
              <a:lnSpc>
                <a:spcPct val="100000"/>
              </a:lnSpc>
              <a:spcBef>
                <a:spcPts val="0"/>
              </a:spcBef>
              <a:spcAft>
                <a:spcPts val="0"/>
              </a:spcAft>
              <a:buSzPts val="1100"/>
              <a:buFont typeface="Noto Sans Symbols"/>
              <a:buNone/>
            </a:pPr>
            <a:r>
              <a:rPr lang="de-DE" sz="1100" b="0" i="0" u="none" strike="noStrike" cap="none" dirty="0">
                <a:solidFill>
                  <a:schemeClr val="dk1"/>
                </a:solidFill>
                <a:latin typeface="Calibri"/>
                <a:ea typeface="Calibri"/>
                <a:cs typeface="Calibri"/>
                <a:sym typeface="Calibri"/>
              </a:rPr>
              <a:t>Um Ihre CSR-Maßnahme im weiteren Verlauf des Lernmoduls Ihren Kolleginnen und Kollegen vorstellen zu können, ist es hilfreich, sich im Vorhinein mit folgenden Fragen auseinandersetzen und Ihre Antworten schriftlich festzuhalten:</a:t>
            </a:r>
            <a:endParaRPr sz="1100" dirty="0"/>
          </a:p>
          <a:p>
            <a:pPr marL="171450" lvl="0" indent="-171450" algn="l" rtl="0">
              <a:lnSpc>
                <a:spcPct val="100000"/>
              </a:lnSpc>
              <a:spcBef>
                <a:spcPts val="0"/>
              </a:spcBef>
              <a:spcAft>
                <a:spcPts val="0"/>
              </a:spcAft>
              <a:buSzPts val="1100"/>
              <a:buFont typeface="Noto Sans Symbols"/>
              <a:buChar char="−"/>
            </a:pPr>
            <a:r>
              <a:rPr lang="de-DE" sz="1100" b="0" i="0" u="none" strike="noStrike" cap="none" dirty="0">
                <a:solidFill>
                  <a:schemeClr val="dk1"/>
                </a:solidFill>
                <a:latin typeface="Calibri"/>
                <a:ea typeface="Calibri"/>
                <a:cs typeface="Calibri"/>
                <a:sym typeface="Calibri"/>
              </a:rPr>
              <a:t>Warum besteht in dem Bereich Ihres Ausbildungsbetriebs Handlungsbedarf für die CSR-Maßnahme?</a:t>
            </a:r>
            <a:endParaRPr sz="1100" dirty="0"/>
          </a:p>
          <a:p>
            <a:pPr marL="171450" lvl="0" indent="-171450" algn="l" rtl="0">
              <a:lnSpc>
                <a:spcPct val="100000"/>
              </a:lnSpc>
              <a:spcBef>
                <a:spcPts val="0"/>
              </a:spcBef>
              <a:spcAft>
                <a:spcPts val="0"/>
              </a:spcAft>
              <a:buSzPts val="1100"/>
              <a:buFont typeface="Noto Sans Symbols"/>
              <a:buChar char="−"/>
            </a:pPr>
            <a:r>
              <a:rPr lang="de-DE" sz="1100" b="0" i="0" u="none" strike="noStrike" cap="none" dirty="0">
                <a:solidFill>
                  <a:schemeClr val="dk1"/>
                </a:solidFill>
                <a:latin typeface="Calibri"/>
                <a:ea typeface="Calibri"/>
                <a:cs typeface="Calibri"/>
                <a:sym typeface="Calibri"/>
              </a:rPr>
              <a:t>Welche Probleme könnten mit Hilfe der CSR-Maßnahme gelöst werden?</a:t>
            </a:r>
            <a:endParaRPr sz="1100" dirty="0"/>
          </a:p>
          <a:p>
            <a:pPr marL="171450" lvl="0" indent="-171450" algn="l" rtl="0">
              <a:lnSpc>
                <a:spcPct val="100000"/>
              </a:lnSpc>
              <a:spcBef>
                <a:spcPts val="0"/>
              </a:spcBef>
              <a:spcAft>
                <a:spcPts val="0"/>
              </a:spcAft>
              <a:buSzPts val="1100"/>
              <a:buFont typeface="Noto Sans Symbols"/>
              <a:buChar char="−"/>
            </a:pPr>
            <a:r>
              <a:rPr lang="de-DE" sz="1100" b="0" i="0" u="none" strike="noStrike" cap="none" dirty="0">
                <a:solidFill>
                  <a:schemeClr val="dk1"/>
                </a:solidFill>
                <a:latin typeface="Calibri"/>
                <a:ea typeface="Calibri"/>
                <a:cs typeface="Calibri"/>
                <a:sym typeface="Calibri"/>
              </a:rPr>
              <a:t>Welche Ziele verfolgt die CSR-Maßnahme?</a:t>
            </a:r>
            <a:endParaRPr sz="1100" dirty="0"/>
          </a:p>
          <a:p>
            <a:pPr marL="171450" lvl="0" indent="-171450" algn="l" rtl="0">
              <a:lnSpc>
                <a:spcPct val="100000"/>
              </a:lnSpc>
              <a:spcBef>
                <a:spcPts val="0"/>
              </a:spcBef>
              <a:spcAft>
                <a:spcPts val="0"/>
              </a:spcAft>
              <a:buSzPts val="1100"/>
              <a:buFont typeface="Noto Sans Symbols"/>
              <a:buChar char="−"/>
            </a:pPr>
            <a:r>
              <a:rPr lang="de-DE" sz="1100" b="0" i="0" u="none" strike="noStrike" cap="none" dirty="0">
                <a:solidFill>
                  <a:schemeClr val="dk1"/>
                </a:solidFill>
                <a:latin typeface="Calibri"/>
                <a:ea typeface="Calibri"/>
                <a:cs typeface="Calibri"/>
                <a:sym typeface="Calibri"/>
              </a:rPr>
              <a:t>Wer profitiert von der Durchführung dieser CSR-Maßnahme?</a:t>
            </a:r>
            <a:endParaRPr sz="1100" dirty="0"/>
          </a:p>
          <a:p>
            <a:pPr marL="171450" lvl="0" indent="-171450" algn="l" rtl="0">
              <a:lnSpc>
                <a:spcPct val="100000"/>
              </a:lnSpc>
              <a:spcBef>
                <a:spcPts val="0"/>
              </a:spcBef>
              <a:spcAft>
                <a:spcPts val="0"/>
              </a:spcAft>
              <a:buSzPts val="1100"/>
              <a:buFont typeface="Noto Sans Symbols"/>
              <a:buChar char="−"/>
            </a:pPr>
            <a:r>
              <a:rPr lang="de-DE" sz="1100" b="0" i="0" u="none" strike="noStrike" cap="none" dirty="0">
                <a:solidFill>
                  <a:schemeClr val="dk1"/>
                </a:solidFill>
                <a:latin typeface="Calibri"/>
                <a:ea typeface="Calibri"/>
                <a:cs typeface="Calibri"/>
                <a:sym typeface="Calibri"/>
              </a:rPr>
              <a:t>Was wird zur Durchführung der CSR-Maßnahmen benötigt (z. B. fachliches Wissen, externe Partner, finanzielle Mittel)?</a:t>
            </a:r>
            <a:r>
              <a:rPr lang="de-DE" sz="1100" dirty="0"/>
              <a:t/>
            </a:r>
            <a:br>
              <a:rPr lang="de-DE" sz="1100" dirty="0"/>
            </a:br>
            <a:endParaRPr sz="1100" dirty="0"/>
          </a:p>
          <a:p>
            <a:pPr marL="0" lvl="0" indent="0" algn="l" rtl="0">
              <a:lnSpc>
                <a:spcPct val="100000"/>
              </a:lnSpc>
              <a:spcBef>
                <a:spcPts val="0"/>
              </a:spcBef>
              <a:spcAft>
                <a:spcPts val="0"/>
              </a:spcAft>
              <a:buSzPts val="1400"/>
              <a:buNone/>
            </a:pPr>
            <a:r>
              <a:rPr lang="de-DE" sz="1100" b="1" dirty="0"/>
              <a:t>Quelle</a:t>
            </a:r>
            <a:endParaRPr sz="110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Fischer, A.; Hantke, H; Roth, J.-J. &amp; Pranger, J. (2018): Lernmodule „Corporate </a:t>
            </a:r>
            <a:r>
              <a:rPr lang="de-DE" sz="1100" b="0" i="0" u="none" strike="noStrike" cap="none" dirty="0" err="1">
                <a:solidFill>
                  <a:schemeClr val="dk1"/>
                </a:solidFill>
                <a:latin typeface="Calibri"/>
                <a:ea typeface="Calibri"/>
                <a:cs typeface="Calibri"/>
                <a:sym typeface="Calibri"/>
              </a:rPr>
              <a:t>Social</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Responsibility</a:t>
            </a:r>
            <a:r>
              <a:rPr lang="de-DE" sz="110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1100" b="0" i="0" u="none" strike="noStrike" cap="none" dirty="0" err="1">
                <a:solidFill>
                  <a:schemeClr val="dk1"/>
                </a:solidFill>
                <a:latin typeface="Calibri"/>
                <a:ea typeface="Calibri"/>
                <a:cs typeface="Calibri"/>
                <a:sym typeface="Calibri"/>
              </a:rPr>
              <a:t>keit</a:t>
            </a:r>
            <a:r>
              <a:rPr lang="de-DE" sz="110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1100" dirty="0"/>
          </a:p>
        </p:txBody>
      </p:sp>
      <p:sp>
        <p:nvSpPr>
          <p:cNvPr id="125" name="Google Shape;125;p29: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0: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0:notes"/>
          <p:cNvSpPr txBox="1">
            <a:spLocks noGrp="1"/>
          </p:cNvSpPr>
          <p:nvPr>
            <p:ph type="body" idx="1"/>
          </p:nvPr>
        </p:nvSpPr>
        <p:spPr>
          <a:xfrm>
            <a:off x="223689" y="4222800"/>
            <a:ext cx="6650337" cy="54088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b="0" dirty="0"/>
          </a:p>
          <a:p>
            <a:pPr marL="0" lvl="0" indent="0" algn="l" rtl="0">
              <a:lnSpc>
                <a:spcPct val="100000"/>
              </a:lnSpc>
              <a:spcBef>
                <a:spcPts val="0"/>
              </a:spcBef>
              <a:spcAft>
                <a:spcPts val="0"/>
              </a:spcAft>
              <a:buSzPts val="1400"/>
              <a:buNone/>
            </a:pPr>
            <a:r>
              <a:rPr lang="de-DE" sz="1100" dirty="0"/>
              <a:t>Die Idee von CSR basiert zwar auf der sozialen Komponente unternehmerischer Verantwortung, doch gehen die aktuellen Definitionen von CSR inzwischen von einem viel breiteren Verantwortungsbegriff aus: Verantwortung soll nicht nur gegenüber den Mitarbeiterinnen und Mitarbeitern sowie den Aktionären und Geldgebern übernommen werden, sondern auch gegenüber der Gesellschaft im Allgemeinen. Dies äußert sich in der Forderung an die Entscheidungsträger der Wirtschaft, stärker auf gesellschaftliche Belange Rücksicht zu nehmen. CSR kann demnach verstanden werden als die Verantwortung eines Unternehmens für die Auswirkungen seiner Aktivitäten auf die Gesellschaft und die Natur. </a:t>
            </a:r>
            <a:endParaRPr sz="1100" dirty="0"/>
          </a:p>
          <a:p>
            <a:pPr marL="0" lvl="0" indent="0" algn="l" rtl="0">
              <a:lnSpc>
                <a:spcPct val="100000"/>
              </a:lnSpc>
              <a:spcBef>
                <a:spcPts val="0"/>
              </a:spcBef>
              <a:spcAft>
                <a:spcPts val="0"/>
              </a:spcAft>
              <a:buSzPts val="1400"/>
              <a:buNone/>
            </a:pPr>
            <a:r>
              <a:rPr lang="de-DE" sz="1100" dirty="0"/>
              <a:t>Zwei konkrete Forderungen stehen dabei im Vordergrund:</a:t>
            </a:r>
            <a:endParaRPr sz="1100" dirty="0"/>
          </a:p>
          <a:p>
            <a:pPr marL="342900" lvl="0" indent="-342900" algn="l" rtl="0">
              <a:lnSpc>
                <a:spcPct val="100000"/>
              </a:lnSpc>
              <a:spcBef>
                <a:spcPts val="0"/>
              </a:spcBef>
              <a:spcAft>
                <a:spcPts val="0"/>
              </a:spcAft>
              <a:buSzPts val="1050"/>
              <a:buFont typeface="Arial"/>
              <a:buAutoNum type="arabicPeriod"/>
            </a:pPr>
            <a:r>
              <a:rPr lang="de-DE" sz="1100" dirty="0"/>
              <a:t>Unternehmen sollen alle Handlungen vermeiden, die die Gesellschaft schädigen könnten. Oder anders formuliert: Es gehört zu den Aufgaben der Wirtschaft, die Gesellschaft zu schützen.</a:t>
            </a:r>
            <a:endParaRPr sz="1100" dirty="0"/>
          </a:p>
          <a:p>
            <a:pPr marL="342900" lvl="0" indent="-342900" algn="l" rtl="0">
              <a:lnSpc>
                <a:spcPct val="100000"/>
              </a:lnSpc>
              <a:spcBef>
                <a:spcPts val="0"/>
              </a:spcBef>
              <a:spcAft>
                <a:spcPts val="0"/>
              </a:spcAft>
              <a:buSzPts val="1050"/>
              <a:buFont typeface="Arial"/>
              <a:buAutoNum type="arabicPeriod"/>
            </a:pPr>
            <a:r>
              <a:rPr lang="de-DE" sz="1100" dirty="0"/>
              <a:t>Die Wirtschaft soll dem gesellschaftlichen Gemeinwohl dienen. Unternehmen sind also angehalten, nicht nur</a:t>
            </a:r>
            <a:br>
              <a:rPr lang="de-DE" sz="1100" dirty="0"/>
            </a:br>
            <a:r>
              <a:rPr lang="de-DE" sz="1100" dirty="0"/>
              <a:t>negative Auswirkungen ihres Handelns zu vermeiden, sondern darüber hinaus einen positiven Beitrag zum</a:t>
            </a:r>
            <a:br>
              <a:rPr lang="de-DE" sz="1100" dirty="0"/>
            </a:br>
            <a:r>
              <a:rPr lang="de-DE" sz="1100" dirty="0"/>
              <a:t>gesellschaftlichen Wohlergehen zu leisten.</a:t>
            </a:r>
            <a:endParaRPr sz="1100" dirty="0"/>
          </a:p>
          <a:p>
            <a:pPr marL="0" lvl="0" indent="0" algn="l" rtl="0">
              <a:lnSpc>
                <a:spcPct val="100000"/>
              </a:lnSpc>
              <a:spcBef>
                <a:spcPts val="0"/>
              </a:spcBef>
              <a:spcAft>
                <a:spcPts val="0"/>
              </a:spcAft>
              <a:buSzPts val="1050"/>
              <a:buFont typeface="Arial"/>
              <a:buNone/>
            </a:pPr>
            <a:endParaRPr sz="1100" b="1" dirty="0"/>
          </a:p>
          <a:p>
            <a:pPr marL="0" lvl="0" indent="0" algn="l" rtl="0">
              <a:lnSpc>
                <a:spcPct val="100000"/>
              </a:lnSpc>
              <a:spcBef>
                <a:spcPts val="0"/>
              </a:spcBef>
              <a:spcAft>
                <a:spcPts val="0"/>
              </a:spcAft>
              <a:buSzPts val="1050"/>
              <a:buFont typeface="Arial"/>
              <a:buNone/>
            </a:pPr>
            <a:r>
              <a:rPr lang="de-DE" sz="1100" b="0" dirty="0"/>
              <a:t>Doch wie genau können Unternehmen gesellschaftliche Verantwortung übernehmen?</a:t>
            </a:r>
            <a:endParaRPr sz="1100" b="0" i="0" u="none" strike="noStrike" cap="none" dirty="0">
              <a:solidFill>
                <a:srgbClr val="000000"/>
              </a:solidFill>
            </a:endParaRPr>
          </a:p>
          <a:p>
            <a:pPr marL="171450" lvl="0" indent="-101600" algn="l" rtl="0">
              <a:lnSpc>
                <a:spcPct val="100000"/>
              </a:lnSpc>
              <a:spcBef>
                <a:spcPts val="0"/>
              </a:spcBef>
              <a:spcAft>
                <a:spcPts val="0"/>
              </a:spcAft>
              <a:buSzPts val="1100"/>
              <a:buFont typeface="Arial"/>
              <a:buNone/>
            </a:pPr>
            <a:endParaRPr sz="1100" b="0" i="0" u="none" strike="noStrike" cap="none" dirty="0">
              <a:solidFill>
                <a:srgbClr val="000000"/>
              </a:solidFill>
            </a:endParaRPr>
          </a:p>
          <a:p>
            <a:pPr marL="0" lvl="0" indent="0" algn="l" rtl="0">
              <a:lnSpc>
                <a:spcPct val="100000"/>
              </a:lnSpc>
              <a:spcBef>
                <a:spcPts val="0"/>
              </a:spcBef>
              <a:spcAft>
                <a:spcPts val="0"/>
              </a:spcAft>
              <a:buSzPts val="1100"/>
              <a:buFont typeface="Arial"/>
              <a:buNone/>
            </a:pPr>
            <a:r>
              <a:rPr lang="de-DE" sz="1100" b="1" i="0" u="none" strike="noStrike" cap="none" dirty="0">
                <a:solidFill>
                  <a:schemeClr val="dk1"/>
                </a:solidFill>
                <a:latin typeface="Calibri"/>
                <a:ea typeface="Calibri"/>
                <a:cs typeface="Calibri"/>
                <a:sym typeface="Calibri"/>
              </a:rPr>
              <a:t>TIPPS ZUR GEMEINSAMEN WEITERENTWICKLUNG DER AUSGEWÄHLTEN CSR-MASSNAHME</a:t>
            </a:r>
            <a:endParaRPr sz="1100" dirty="0"/>
          </a:p>
          <a:p>
            <a:pPr marL="0" lvl="0" indent="0" algn="l" rtl="0">
              <a:lnSpc>
                <a:spcPct val="100000"/>
              </a:lnSpc>
              <a:spcBef>
                <a:spcPts val="0"/>
              </a:spcBef>
              <a:spcAft>
                <a:spcPts val="0"/>
              </a:spcAft>
              <a:buSzPts val="1100"/>
              <a:buFont typeface="Arial"/>
              <a:buNone/>
            </a:pPr>
            <a:r>
              <a:rPr lang="de-DE" sz="1100" b="0" i="0" u="none" strike="noStrike" cap="none" dirty="0">
                <a:solidFill>
                  <a:schemeClr val="dk1"/>
                </a:solidFill>
                <a:latin typeface="Calibri"/>
                <a:ea typeface="Calibri"/>
                <a:cs typeface="Calibri"/>
                <a:sym typeface="Calibri"/>
              </a:rPr>
              <a:t>Damit Sie gemeinsam eine Ihrer Ideen für eine CSR-Maßnahme weiterentwickeln können, bietet es sich an, mit einem Maßnahmenplan zu arbeiten. Dieser soll Ihnen dabei helfen, die wesentlichen Merkmale der CSR-Maßnahme strukturiert und präzise festzuhalten.</a:t>
            </a:r>
            <a:r>
              <a:rPr lang="de-DE" sz="1100" dirty="0"/>
              <a:t/>
            </a:r>
            <a:br>
              <a:rPr lang="de-DE" sz="1100" dirty="0"/>
            </a:br>
            <a:endParaRPr sz="1100" dirty="0"/>
          </a:p>
          <a:p>
            <a:pPr marL="0" lvl="0" indent="0" algn="l" rtl="0">
              <a:lnSpc>
                <a:spcPct val="100000"/>
              </a:lnSpc>
              <a:spcBef>
                <a:spcPts val="0"/>
              </a:spcBef>
              <a:spcAft>
                <a:spcPts val="0"/>
              </a:spcAft>
              <a:buSzPts val="1400"/>
              <a:buNone/>
            </a:pPr>
            <a:r>
              <a:rPr lang="de-DE" sz="1100" b="1" dirty="0"/>
              <a:t>Quelle</a:t>
            </a:r>
            <a:endParaRPr sz="1100" dirty="0"/>
          </a:p>
          <a:p>
            <a:pPr marL="0" lvl="0" indent="0" algn="l" rtl="0">
              <a:lnSpc>
                <a:spcPct val="100000"/>
              </a:lnSpc>
              <a:spcBef>
                <a:spcPts val="0"/>
              </a:spcBef>
              <a:spcAft>
                <a:spcPts val="0"/>
              </a:spcAft>
              <a:buSzPts val="1400"/>
              <a:buNone/>
            </a:pPr>
            <a:r>
              <a:rPr lang="de-DE" sz="900" b="0" i="0" u="none" strike="noStrike" cap="none" dirty="0">
                <a:solidFill>
                  <a:schemeClr val="dk1"/>
                </a:solidFill>
                <a:latin typeface="Calibri"/>
                <a:ea typeface="Calibri"/>
                <a:cs typeface="Calibri"/>
                <a:sym typeface="Calibri"/>
              </a:rPr>
              <a:t>Fischer, A.; Hantke, H; Roth, J.-J. &amp; Pranger, J. (2018): Lernmodule „Corporate </a:t>
            </a:r>
            <a:r>
              <a:rPr lang="de-DE" sz="900" b="0" i="0" u="none" strike="noStrike" cap="none" dirty="0" err="1">
                <a:solidFill>
                  <a:schemeClr val="dk1"/>
                </a:solidFill>
                <a:latin typeface="Calibri"/>
                <a:ea typeface="Calibri"/>
                <a:cs typeface="Calibri"/>
                <a:sym typeface="Calibri"/>
              </a:rPr>
              <a:t>Social</a:t>
            </a:r>
            <a:r>
              <a:rPr lang="de-DE" sz="900" b="0" i="0" u="none" strike="noStrike" cap="none" dirty="0">
                <a:solidFill>
                  <a:schemeClr val="dk1"/>
                </a:solidFill>
                <a:latin typeface="Calibri"/>
                <a:ea typeface="Calibri"/>
                <a:cs typeface="Calibri"/>
                <a:sym typeface="Calibri"/>
              </a:rPr>
              <a:t> </a:t>
            </a:r>
            <a:r>
              <a:rPr lang="de-DE" sz="900" b="0" i="0" u="none" strike="noStrike" cap="none" dirty="0" err="1">
                <a:solidFill>
                  <a:schemeClr val="dk1"/>
                </a:solidFill>
                <a:latin typeface="Calibri"/>
                <a:ea typeface="Calibri"/>
                <a:cs typeface="Calibri"/>
                <a:sym typeface="Calibri"/>
              </a:rPr>
              <a:t>Responsibility</a:t>
            </a:r>
            <a:r>
              <a:rPr lang="de-DE" sz="90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900" b="0" i="0" u="none" strike="noStrike" cap="none" dirty="0" err="1">
                <a:solidFill>
                  <a:schemeClr val="dk1"/>
                </a:solidFill>
                <a:latin typeface="Calibri"/>
                <a:ea typeface="Calibri"/>
                <a:cs typeface="Calibri"/>
                <a:sym typeface="Calibri"/>
              </a:rPr>
              <a:t>keit</a:t>
            </a:r>
            <a:r>
              <a:rPr lang="de-DE" sz="90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900" dirty="0"/>
          </a:p>
          <a:p>
            <a:pPr marL="0" lvl="0" indent="0" algn="l" rtl="0">
              <a:lnSpc>
                <a:spcPct val="100000"/>
              </a:lnSpc>
              <a:spcBef>
                <a:spcPts val="0"/>
              </a:spcBef>
              <a:spcAft>
                <a:spcPts val="0"/>
              </a:spcAft>
              <a:buSzPts val="1400"/>
              <a:buNone/>
            </a:pPr>
            <a:endParaRPr sz="1050" dirty="0"/>
          </a:p>
        </p:txBody>
      </p:sp>
      <p:sp>
        <p:nvSpPr>
          <p:cNvPr id="138" name="Google Shape;138;p30: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2: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2:notes"/>
          <p:cNvSpPr txBox="1">
            <a:spLocks noGrp="1"/>
          </p:cNvSpPr>
          <p:nvPr>
            <p:ph type="body" idx="1"/>
          </p:nvPr>
        </p:nvSpPr>
        <p:spPr>
          <a:xfrm>
            <a:off x="223689" y="4222801"/>
            <a:ext cx="6650337" cy="3595320"/>
          </a:xfrm>
          <a:prstGeom prst="rect">
            <a:avLst/>
          </a:prstGeom>
          <a:noFill/>
          <a:ln>
            <a:noFill/>
          </a:ln>
        </p:spPr>
        <p:txBody>
          <a:bodyPr spcFirstLastPara="1" wrap="square" lIns="94825" tIns="47400" rIns="94825" bIns="47400" anchor="t" anchorCtr="0">
            <a:noAutofit/>
          </a:bodyPr>
          <a:lstStyle/>
          <a:p>
            <a:pPr marL="0" lvl="0" indent="0"/>
            <a:r>
              <a:rPr lang="de-DE" sz="1050" b="1" dirty="0"/>
              <a:t>Beschreibung </a:t>
            </a:r>
            <a:endParaRPr lang="de-DE" sz="1050" dirty="0"/>
          </a:p>
          <a:p>
            <a:pPr marL="0" lvl="0" indent="0"/>
            <a:r>
              <a:rPr lang="de-DE" sz="1050" dirty="0"/>
              <a:t>Vgl. vorangehende Folie 7</a:t>
            </a:r>
          </a:p>
          <a:p>
            <a:pPr marL="0" lvl="0" indent="0"/>
            <a:endParaRPr lang="de-DE" sz="1050" dirty="0"/>
          </a:p>
          <a:p>
            <a:pPr marL="0" lvl="0" indent="0"/>
            <a:r>
              <a:rPr lang="de-DE" sz="1050" b="1" dirty="0"/>
              <a:t>Aufgaben</a:t>
            </a:r>
          </a:p>
          <a:p>
            <a:pPr marL="171450" lvl="0" indent="-171450">
              <a:buSzPts val="1350"/>
              <a:buFont typeface="Arial" panose="020B0604020202020204" pitchFamily="34" charset="0"/>
              <a:buChar char="•"/>
            </a:pPr>
            <a:r>
              <a:rPr lang="de-DE" sz="1050" dirty="0">
                <a:solidFill>
                  <a:srgbClr val="000000"/>
                </a:solidFill>
                <a:latin typeface="Calibri" panose="020F0502020204030204" pitchFamily="34" charset="0"/>
                <a:ea typeface="Arial"/>
                <a:cs typeface="Calibri" panose="020F0502020204030204" pitchFamily="34" charset="0"/>
                <a:sym typeface="Arial"/>
              </a:rPr>
              <a:t>Präsentieren Sie sich gegenseitig Ihre Ergebnisse, die Sie in der Tabelle „Gesellschaftliche Verantwortung meines Ausbildungsbetriebs“ festgehalten haben.</a:t>
            </a:r>
            <a:endParaRPr lang="de-DE" sz="1050" dirty="0">
              <a:latin typeface="Calibri" panose="020F0502020204030204" pitchFamily="34" charset="0"/>
              <a:cs typeface="Calibri" panose="020F0502020204030204" pitchFamily="34" charset="0"/>
            </a:endParaRPr>
          </a:p>
          <a:p>
            <a:pPr marL="171450" lvl="0" indent="-171450">
              <a:buSzPts val="1350"/>
              <a:buFont typeface="Arial" panose="020B0604020202020204" pitchFamily="34" charset="0"/>
              <a:buChar char="•"/>
            </a:pPr>
            <a:r>
              <a:rPr lang="de-DE" sz="1050" dirty="0">
                <a:solidFill>
                  <a:srgbClr val="000000"/>
                </a:solidFill>
                <a:latin typeface="Calibri" panose="020F0502020204030204" pitchFamily="34" charset="0"/>
                <a:ea typeface="Arial"/>
                <a:cs typeface="Calibri" panose="020F0502020204030204" pitchFamily="34" charset="0"/>
                <a:sym typeface="Arial"/>
              </a:rPr>
              <a:t>Vergleichen Sie die von Ihnen gesammelten Unterschiede zwischen den Anforderungen an CSR-Maßnahmen und den bisher umgesetzten CSR-Maßnahmen in Ihrem Unternehmen (Spalte 4).</a:t>
            </a:r>
            <a:endParaRPr lang="de-DE" sz="1050" dirty="0">
              <a:latin typeface="Calibri" panose="020F0502020204030204" pitchFamily="34" charset="0"/>
              <a:cs typeface="Calibri" panose="020F0502020204030204" pitchFamily="34" charset="0"/>
            </a:endParaRPr>
          </a:p>
          <a:p>
            <a:pPr marL="171450" lvl="0" indent="-171450">
              <a:buSzPts val="1350"/>
              <a:buFont typeface="Arial" panose="020B0604020202020204" pitchFamily="34" charset="0"/>
              <a:buChar char="•"/>
            </a:pPr>
            <a:r>
              <a:rPr lang="de-DE" sz="1050" dirty="0">
                <a:solidFill>
                  <a:srgbClr val="000000"/>
                </a:solidFill>
                <a:latin typeface="Calibri" panose="020F0502020204030204" pitchFamily="34" charset="0"/>
                <a:ea typeface="Arial"/>
                <a:cs typeface="Calibri" panose="020F0502020204030204" pitchFamily="34" charset="0"/>
                <a:sym typeface="Arial"/>
              </a:rPr>
              <a:t>Präsentieren Sie sich gegenseitig Ihre Ideen zur Gestaltung und Umsetzung einer möglichen CSR-Maßnahme Ihres Ausbildungsbetriebs.</a:t>
            </a:r>
            <a:endParaRPr lang="de-DE" sz="1050" dirty="0">
              <a:latin typeface="Calibri" panose="020F0502020204030204" pitchFamily="34" charset="0"/>
              <a:cs typeface="Calibri" panose="020F0502020204030204" pitchFamily="34" charset="0"/>
            </a:endParaRPr>
          </a:p>
          <a:p>
            <a:pPr marL="171450" lvl="0" indent="-171450">
              <a:buSzPts val="1350"/>
              <a:buFont typeface="Arial" panose="020B0604020202020204" pitchFamily="34" charset="0"/>
              <a:buChar char="•"/>
            </a:pPr>
            <a:r>
              <a:rPr lang="de-DE" sz="1050" dirty="0">
                <a:solidFill>
                  <a:srgbClr val="000000"/>
                </a:solidFill>
                <a:latin typeface="Calibri" panose="020F0502020204030204" pitchFamily="34" charset="0"/>
                <a:ea typeface="Arial"/>
                <a:cs typeface="Calibri" panose="020F0502020204030204" pitchFamily="34" charset="0"/>
                <a:sym typeface="Arial"/>
              </a:rPr>
              <a:t>Erarbeiten Sie auf Basis Ihres zuvor entworfenen Werbeslogans gemeinsam einen Werbeslogan zu der entwickelten CSR-Maßnahme.</a:t>
            </a:r>
            <a:endParaRPr lang="de-DE" sz="1050" dirty="0">
              <a:latin typeface="Calibri" panose="020F0502020204030204" pitchFamily="34" charset="0"/>
              <a:cs typeface="Calibri" panose="020F0502020204030204" pitchFamily="34" charset="0"/>
            </a:endParaRPr>
          </a:p>
          <a:p>
            <a:pPr marL="171450" lvl="0" indent="-171450">
              <a:buSzPts val="1350"/>
              <a:buFont typeface="Arial" panose="020B0604020202020204" pitchFamily="34" charset="0"/>
              <a:buChar char="•"/>
            </a:pPr>
            <a:r>
              <a:rPr lang="de-DE" sz="1050" dirty="0">
                <a:solidFill>
                  <a:srgbClr val="000000"/>
                </a:solidFill>
                <a:latin typeface="Calibri" panose="020F0502020204030204" pitchFamily="34" charset="0"/>
                <a:ea typeface="Arial"/>
                <a:cs typeface="Calibri" panose="020F0502020204030204" pitchFamily="34" charset="0"/>
                <a:sym typeface="Arial"/>
              </a:rPr>
              <a:t>Schreiben Sie Ihren erarbeiteten Werbeslogan auf die weiße Plane des untenstehenden LKWs.</a:t>
            </a:r>
            <a:endParaRPr lang="de-DE" sz="1050" dirty="0">
              <a:latin typeface="Calibri" panose="020F0502020204030204" pitchFamily="34" charset="0"/>
              <a:cs typeface="Calibri" panose="020F0502020204030204" pitchFamily="34" charset="0"/>
            </a:endParaRPr>
          </a:p>
          <a:p>
            <a:pPr marL="0" lvl="0" indent="0"/>
            <a:endParaRPr lang="de-DE" sz="1050" dirty="0"/>
          </a:p>
          <a:p>
            <a:pPr marL="0" lvl="0" indent="0"/>
            <a:endParaRPr lang="de-DE" sz="1050" dirty="0"/>
          </a:p>
          <a:p>
            <a:pPr marL="0" lvl="0" indent="0"/>
            <a:r>
              <a:rPr lang="de-DE" sz="1050" b="1" dirty="0"/>
              <a:t>Quelle</a:t>
            </a:r>
            <a:endParaRPr lang="de-DE" sz="1050" dirty="0"/>
          </a:p>
          <a:p>
            <a:pPr marL="0" lvl="0" indent="0"/>
            <a:r>
              <a:rPr lang="de-DE" sz="800" dirty="0"/>
              <a:t>Fischer, A.; Hantke, H; Roth, J.-J. &amp; Pranger, J. (2018): Lernmodule „Corporate </a:t>
            </a:r>
            <a:r>
              <a:rPr lang="de-DE" sz="800" dirty="0" err="1"/>
              <a:t>Social</a:t>
            </a:r>
            <a:r>
              <a:rPr lang="de-DE" sz="800" dirty="0"/>
              <a:t> </a:t>
            </a:r>
            <a:r>
              <a:rPr lang="de-DE" sz="800" dirty="0" err="1"/>
              <a:t>Responsibility</a:t>
            </a:r>
            <a:r>
              <a:rPr lang="de-DE" sz="800" dirty="0"/>
              <a:t> (CSR)”. Ausführungen für Auszubildende. In: Fischer, A., Hantke, H. &amp; Roth, J-J. (Hrsg.): Nachhaltig(-</a:t>
            </a:r>
            <a:r>
              <a:rPr lang="de-DE" sz="800" dirty="0" err="1"/>
              <a:t>keit</a:t>
            </a:r>
            <a:r>
              <a:rPr lang="de-DE" sz="800" dirty="0"/>
              <a:t>) ausbilden mit „Pro-DEENLA”-Lernmodulen, Lüneburg (Berufsbildungswissenschaftliche Schriften). Online: http://bwp-schriften.univera.de/Band20_18/05b_fischer_hantke_roth_pranger_Band20_18.pdf</a:t>
            </a:r>
          </a:p>
          <a:p>
            <a:pPr marL="0" lvl="0" indent="0" algn="l" rtl="0">
              <a:lnSpc>
                <a:spcPct val="100000"/>
              </a:lnSpc>
              <a:spcBef>
                <a:spcPts val="0"/>
              </a:spcBef>
              <a:spcAft>
                <a:spcPts val="0"/>
              </a:spcAft>
              <a:buSzPts val="1400"/>
              <a:buNone/>
            </a:pPr>
            <a:endParaRPr sz="1050" dirty="0"/>
          </a:p>
        </p:txBody>
      </p:sp>
      <p:sp>
        <p:nvSpPr>
          <p:cNvPr id="151" name="Google Shape;151;p3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3: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3:notes"/>
          <p:cNvSpPr txBox="1">
            <a:spLocks noGrp="1"/>
          </p:cNvSpPr>
          <p:nvPr>
            <p:ph type="body" idx="1"/>
          </p:nvPr>
        </p:nvSpPr>
        <p:spPr>
          <a:xfrm>
            <a:off x="223689" y="4222800"/>
            <a:ext cx="6650337" cy="57594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b="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werden bestehende Kunden gehalten und neue dazu gewonnen werden können, müssen Unternehmen ihre CSR-Maßnahmen der Öffentlichkeit präsentieren. An dieser Stelle kommt die CSR-Kommunikation ins Spiel, mit der Unternehmen Informationen über bestimmte CSR-Maßnahmen an außenstehende Gruppen (z. B. Kunden) übermitteln.</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Innerhalb dieses Kommunikationsprozesses können sich allerdings Widersprüche ergeben, die letztendlich zu einem Glaubwürdigkeitsverlust führen können. Wie können Unternehmen dies verhindern?</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dirty="0">
                <a:solidFill>
                  <a:schemeClr val="dk1"/>
                </a:solidFill>
                <a:latin typeface="Calibri"/>
                <a:ea typeface="Calibri"/>
                <a:cs typeface="Calibri"/>
                <a:sym typeface="Calibri"/>
              </a:rPr>
              <a:t>TIPPS ZUR ANALYSE DER ABBILDUNG</a:t>
            </a:r>
            <a:endParaRPr sz="110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Bevor Sie die Abbildung gemeinsam analysieren, sollten Sie diese zunächst einzeln anschauen.</a:t>
            </a:r>
            <a:r>
              <a:rPr lang="de-DE" sz="1100" dirty="0"/>
              <a:t/>
            </a:r>
            <a:br>
              <a:rPr lang="de-DE" sz="1100" dirty="0"/>
            </a:br>
            <a:r>
              <a:rPr lang="de-DE" sz="1100" b="0" i="0" u="none" strike="noStrike" cap="none" dirty="0">
                <a:solidFill>
                  <a:schemeClr val="dk1"/>
                </a:solidFill>
                <a:latin typeface="Calibri"/>
                <a:ea typeface="Calibri"/>
                <a:cs typeface="Calibri"/>
                <a:sym typeface="Calibri"/>
              </a:rPr>
              <a:t>Bei der Analyse können Ihnen folgende Fragen behilflich sein:</a:t>
            </a:r>
            <a:endParaRPr sz="11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Noto Sans Symbols"/>
              <a:buChar char="−"/>
            </a:pPr>
            <a:r>
              <a:rPr lang="de-DE" sz="1100" b="0" i="0" u="none" strike="noStrike" cap="none" dirty="0">
                <a:solidFill>
                  <a:schemeClr val="dk1"/>
                </a:solidFill>
                <a:latin typeface="Calibri"/>
                <a:ea typeface="Calibri"/>
                <a:cs typeface="Calibri"/>
                <a:sym typeface="Calibri"/>
              </a:rPr>
              <a:t>Was wird mit Hilfe der Abbildung dargestellt? (Aussage bzw. Thema der Abbildung)</a:t>
            </a:r>
            <a:endParaRPr sz="1100" dirty="0"/>
          </a:p>
          <a:p>
            <a:pPr marL="171450" lvl="0" indent="-171450" algn="l" rtl="0">
              <a:lnSpc>
                <a:spcPct val="100000"/>
              </a:lnSpc>
              <a:spcBef>
                <a:spcPts val="0"/>
              </a:spcBef>
              <a:spcAft>
                <a:spcPts val="0"/>
              </a:spcAft>
              <a:buSzPts val="1400"/>
              <a:buFont typeface="Noto Sans Symbols"/>
              <a:buChar char="−"/>
            </a:pPr>
            <a:r>
              <a:rPr lang="de-DE" sz="1100" b="0" i="0" u="none" strike="noStrike" cap="none" dirty="0">
                <a:solidFill>
                  <a:schemeClr val="dk1"/>
                </a:solidFill>
                <a:latin typeface="Calibri"/>
                <a:ea typeface="Calibri"/>
                <a:cs typeface="Calibri"/>
                <a:sym typeface="Calibri"/>
              </a:rPr>
              <a:t>Wie und mit welchen Mitteln (Objekte, Symbole) wird das Thema bzw. die Aussage dargestellt?</a:t>
            </a:r>
            <a:endParaRPr sz="11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Noto Sans Symbols"/>
              <a:buChar char="−"/>
            </a:pPr>
            <a:r>
              <a:rPr lang="de-DE" sz="1100" b="0" i="0" u="none" strike="noStrike" cap="none" dirty="0">
                <a:solidFill>
                  <a:schemeClr val="dk1"/>
                </a:solidFill>
                <a:latin typeface="Calibri"/>
                <a:ea typeface="Calibri"/>
                <a:cs typeface="Calibri"/>
                <a:sym typeface="Calibri"/>
              </a:rPr>
              <a:t>Lässt sich aus der Abbildung eine bestimmte Botschaft oder Deutung des Zeichners erkennen?</a:t>
            </a:r>
            <a:endParaRPr sz="1100" dirty="0"/>
          </a:p>
          <a:p>
            <a:pPr marL="0" lvl="0" indent="0" algn="l" rtl="0">
              <a:lnSpc>
                <a:spcPct val="100000"/>
              </a:lnSpc>
              <a:spcBef>
                <a:spcPts val="0"/>
              </a:spcBef>
              <a:spcAft>
                <a:spcPts val="0"/>
              </a:spcAft>
              <a:buSzPts val="1400"/>
              <a:buNone/>
            </a:pP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dirty="0">
                <a:solidFill>
                  <a:schemeClr val="dk1"/>
                </a:solidFill>
                <a:latin typeface="Calibri"/>
                <a:ea typeface="Calibri"/>
                <a:cs typeface="Calibri"/>
                <a:sym typeface="Calibri"/>
              </a:rPr>
              <a:t>TIPPS ZUR INTERPRETATION DER ABBILDUNG</a:t>
            </a:r>
            <a:endParaRPr sz="1100"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Folgende Fragen können Ihnen bei der Interpretation behilflich sein:</a:t>
            </a:r>
            <a:endParaRPr sz="11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Noto Sans Symbols"/>
              <a:buChar char="−"/>
            </a:pPr>
            <a:r>
              <a:rPr lang="de-DE" sz="1100" b="0" i="0" u="none" strike="noStrike" cap="none" dirty="0">
                <a:solidFill>
                  <a:schemeClr val="dk1"/>
                </a:solidFill>
                <a:latin typeface="Calibri"/>
                <a:ea typeface="Calibri"/>
                <a:cs typeface="Calibri"/>
                <a:sym typeface="Calibri"/>
              </a:rPr>
              <a:t>Welche Probleme bei der Kommunikation von CSR-Maßnahmen werden dargestellt?</a:t>
            </a:r>
            <a:endParaRPr sz="1100" dirty="0"/>
          </a:p>
          <a:p>
            <a:pPr marL="171450" lvl="0" indent="-171450" algn="l" rtl="0">
              <a:lnSpc>
                <a:spcPct val="100000"/>
              </a:lnSpc>
              <a:spcBef>
                <a:spcPts val="0"/>
              </a:spcBef>
              <a:spcAft>
                <a:spcPts val="0"/>
              </a:spcAft>
              <a:buSzPts val="1400"/>
              <a:buFont typeface="Noto Sans Symbols"/>
              <a:buChar char="−"/>
            </a:pPr>
            <a:r>
              <a:rPr lang="de-DE" sz="1100" b="0" i="0" u="none" strike="noStrike" cap="none" dirty="0">
                <a:solidFill>
                  <a:schemeClr val="dk1"/>
                </a:solidFill>
                <a:latin typeface="Calibri"/>
                <a:ea typeface="Calibri"/>
                <a:cs typeface="Calibri"/>
                <a:sym typeface="Calibri"/>
              </a:rPr>
              <a:t>Haben Sie an Ihrem Arbeitsplatz schon einmal eine Situation erlebt, die mit der Karikatur vergleichbar ist? Überlegen Sie alternativ, ob Sie in Ihrem täglichen Leben (z. B. beim Einkaufen oder in der Werbung) schon einmal vergleichbare Situationen beobachten konnten.</a:t>
            </a:r>
            <a:endParaRPr sz="11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Noto Sans Symbols"/>
              <a:buChar char="−"/>
            </a:pPr>
            <a:r>
              <a:rPr lang="de-DE" sz="1100" b="0" i="0" u="none" strike="noStrike" cap="none" dirty="0">
                <a:solidFill>
                  <a:schemeClr val="dk1"/>
                </a:solidFill>
                <a:latin typeface="Calibri"/>
                <a:ea typeface="Calibri"/>
                <a:cs typeface="Calibri"/>
                <a:sym typeface="Calibri"/>
              </a:rPr>
              <a:t>Welche Folgen könnte es für ein Unternehmen haben, wenn es beim so genannten „Greenwashing“ „ertappt“ wird?</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Quelle</a:t>
            </a:r>
            <a:endParaRPr sz="1100" dirty="0"/>
          </a:p>
          <a:p>
            <a:pPr marL="0" lvl="0" indent="0" algn="l" rtl="0">
              <a:lnSpc>
                <a:spcPct val="100000"/>
              </a:lnSpc>
              <a:spcBef>
                <a:spcPts val="0"/>
              </a:spcBef>
              <a:spcAft>
                <a:spcPts val="0"/>
              </a:spcAft>
              <a:buSzPts val="1400"/>
              <a:buNone/>
            </a:pPr>
            <a:r>
              <a:rPr lang="de-DE" sz="900" b="0" i="0" u="none" strike="noStrike" cap="none" dirty="0">
                <a:solidFill>
                  <a:schemeClr val="dk1"/>
                </a:solidFill>
                <a:latin typeface="Calibri"/>
                <a:ea typeface="Calibri"/>
                <a:cs typeface="Calibri"/>
                <a:sym typeface="Calibri"/>
              </a:rPr>
              <a:t>Fischer, A.; Hantke, H; Roth, J.-J. &amp; Pranger, J. (2018): Lernmodule „Corporate </a:t>
            </a:r>
            <a:r>
              <a:rPr lang="de-DE" sz="900" b="0" i="0" u="none" strike="noStrike" cap="none" dirty="0" err="1">
                <a:solidFill>
                  <a:schemeClr val="dk1"/>
                </a:solidFill>
                <a:latin typeface="Calibri"/>
                <a:ea typeface="Calibri"/>
                <a:cs typeface="Calibri"/>
                <a:sym typeface="Calibri"/>
              </a:rPr>
              <a:t>Social</a:t>
            </a:r>
            <a:r>
              <a:rPr lang="de-DE" sz="900" b="0" i="0" u="none" strike="noStrike" cap="none" dirty="0">
                <a:solidFill>
                  <a:schemeClr val="dk1"/>
                </a:solidFill>
                <a:latin typeface="Calibri"/>
                <a:ea typeface="Calibri"/>
                <a:cs typeface="Calibri"/>
                <a:sym typeface="Calibri"/>
              </a:rPr>
              <a:t> </a:t>
            </a:r>
            <a:r>
              <a:rPr lang="de-DE" sz="900" b="0" i="0" u="none" strike="noStrike" cap="none" dirty="0" err="1">
                <a:solidFill>
                  <a:schemeClr val="dk1"/>
                </a:solidFill>
                <a:latin typeface="Calibri"/>
                <a:ea typeface="Calibri"/>
                <a:cs typeface="Calibri"/>
                <a:sym typeface="Calibri"/>
              </a:rPr>
              <a:t>Responsibility</a:t>
            </a:r>
            <a:r>
              <a:rPr lang="de-DE" sz="900" b="0" i="0" u="none" strike="noStrike" cap="none" dirty="0">
                <a:solidFill>
                  <a:schemeClr val="dk1"/>
                </a:solidFill>
                <a:latin typeface="Calibri"/>
                <a:ea typeface="Calibri"/>
                <a:cs typeface="Calibri"/>
                <a:sym typeface="Calibri"/>
              </a:rPr>
              <a:t> (CSR)”. Ausführungen für Auszubildende. In: Fischer, A., Hantke, H. &amp; Roth, J-J. (Hrsg.): Nachhaltig(-</a:t>
            </a:r>
            <a:r>
              <a:rPr lang="de-DE" sz="900" b="0" i="0" u="none" strike="noStrike" cap="none" dirty="0" err="1">
                <a:solidFill>
                  <a:schemeClr val="dk1"/>
                </a:solidFill>
                <a:latin typeface="Calibri"/>
                <a:ea typeface="Calibri"/>
                <a:cs typeface="Calibri"/>
                <a:sym typeface="Calibri"/>
              </a:rPr>
              <a:t>keit</a:t>
            </a:r>
            <a:r>
              <a:rPr lang="de-DE" sz="900" b="0" i="0" u="none" strike="noStrike" cap="none" dirty="0">
                <a:solidFill>
                  <a:schemeClr val="dk1"/>
                </a:solidFill>
                <a:latin typeface="Calibri"/>
                <a:ea typeface="Calibri"/>
                <a:cs typeface="Calibri"/>
                <a:sym typeface="Calibri"/>
              </a:rPr>
              <a:t>) ausbilden mit „Pro-DEENLA”-Lernmodulen, Lüneburg (Berufsbildungswissenschaftliche Schriften). Online: http://bwp-schriften.univera.de/Band20_18/05b_fischer_hantke_roth_pranger_Band20_18.pdf</a:t>
            </a:r>
            <a:endParaRPr sz="900" dirty="0"/>
          </a:p>
          <a:p>
            <a:pPr marL="0" lvl="0" indent="0" algn="l" rtl="0">
              <a:lnSpc>
                <a:spcPct val="100000"/>
              </a:lnSpc>
              <a:spcBef>
                <a:spcPts val="0"/>
              </a:spcBef>
              <a:spcAft>
                <a:spcPts val="0"/>
              </a:spcAft>
              <a:buSzPts val="1400"/>
              <a:buNone/>
            </a:pPr>
            <a:endParaRPr sz="1050" dirty="0"/>
          </a:p>
        </p:txBody>
      </p:sp>
      <p:sp>
        <p:nvSpPr>
          <p:cNvPr id="164" name="Google Shape;164;p33: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r>
              <a:rPr lang="de-DE"/>
              <a:t>Dr. Harald Hantke / Die Projekagentur BBNE</a:t>
            </a:r>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Harald Hantke / Die Projekagentur BBNE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32"/>
        <p:cNvGrpSpPr/>
        <p:nvPr/>
      </p:nvGrpSpPr>
      <p:grpSpPr>
        <a:xfrm>
          <a:off x="0" y="0"/>
          <a:ext cx="0" cy="0"/>
          <a:chOff x="0" y="0"/>
          <a:chExt cx="0" cy="0"/>
        </a:xfrm>
      </p:grpSpPr>
      <p:sp>
        <p:nvSpPr>
          <p:cNvPr id="33" name="Google Shape;33;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2"/>
          <p:cNvSpPr>
            <a:spLocks noGrp="1"/>
          </p:cNvSpPr>
          <p:nvPr>
            <p:ph type="pic" idx="2"/>
          </p:nvPr>
        </p:nvSpPr>
        <p:spPr>
          <a:xfrm>
            <a:off x="5400009" y="1367999"/>
            <a:ext cx="6480000" cy="4680000"/>
          </a:xfrm>
          <a:prstGeom prst="rect">
            <a:avLst/>
          </a:prstGeom>
          <a:noFill/>
          <a:ln>
            <a:noFill/>
          </a:ln>
        </p:spPr>
      </p:sp>
      <p:sp>
        <p:nvSpPr>
          <p:cNvPr id="35" name="Google Shape;35;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Harald Hantke / Die Projekagentur BBNE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1"/>
        <p:cNvGrpSpPr/>
        <p:nvPr/>
      </p:nvGrpSpPr>
      <p:grpSpPr>
        <a:xfrm>
          <a:off x="0" y="0"/>
          <a:ext cx="0" cy="0"/>
          <a:chOff x="0" y="0"/>
          <a:chExt cx="0" cy="0"/>
        </a:xfrm>
      </p:grpSpPr>
      <p:sp>
        <p:nvSpPr>
          <p:cNvPr id="42" name="Google Shape;42;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Harald Hantke / Die Projekagentur BBNE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r>
              <a:rPr lang="de-DE"/>
              <a:t>Dr. Harald Hantke / Die Projekagentur BBNE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a:t>Dr. Harald Hantke / Die Projekagentur BBNE</a:t>
            </a:r>
            <a:endParaRPr/>
          </a:p>
        </p:txBody>
      </p:sp>
      <p:pic>
        <p:nvPicPr>
          <p:cNvPr id="15" name="Google Shape;15;p110"/>
          <p:cNvPicPr preferRelativeResize="0"/>
          <p:nvPr/>
        </p:nvPicPr>
        <p:blipFill rotWithShape="1">
          <a:blip r:embed="rId7">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de-DE" b="1"/>
              <a:t>Kaufmann und Kauffrau für</a:t>
            </a:r>
            <a:r>
              <a:rPr lang="de-DE"/>
              <a:t/>
            </a:r>
            <a:br>
              <a:rPr lang="de-DE"/>
            </a:br>
            <a:r>
              <a:rPr lang="de-DE" b="1"/>
              <a:t>Spedition und Logistik-</a:t>
            </a:r>
            <a:r>
              <a:rPr lang="de-DE"/>
              <a:t/>
            </a:r>
            <a:br>
              <a:rPr lang="de-DE"/>
            </a:br>
            <a:r>
              <a:rPr lang="de-DE" b="1"/>
              <a:t>dienstleistung</a:t>
            </a:r>
            <a:endParaRPr/>
          </a:p>
        </p:txBody>
      </p:sp>
      <p:sp>
        <p:nvSpPr>
          <p:cNvPr id="64" name="Google Shape;64;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mit Aufgaben zu Nachhaltigkeit</a:t>
            </a:r>
            <a:br>
              <a:rPr lang="de-DE"/>
            </a:br>
            <a:r>
              <a:rPr lang="de-DE"/>
              <a:t>in dem Berufsbild</a:t>
            </a:r>
            <a:endParaRPr/>
          </a:p>
        </p:txBody>
      </p:sp>
      <p:sp>
        <p:nvSpPr>
          <p:cNvPr id="65" name="Google Shape;65;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66" name="Google Shape;66;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67" name="Google Shape;67;p2"/>
          <p:cNvSpPr txBox="1"/>
          <p:nvPr/>
        </p:nvSpPr>
        <p:spPr>
          <a:xfrm>
            <a:off x="9161925" y="5242669"/>
            <a:ext cx="2681400" cy="5637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r>
              <a:rPr lang="de-DE">
                <a:solidFill>
                  <a:srgbClr val="000000"/>
                </a:solidFill>
              </a:rPr>
              <a:t>Dr. Harald Hantke</a:t>
            </a:r>
            <a:endParaRPr>
              <a:solidFill>
                <a:srgbClr val="000000"/>
              </a:solidFill>
            </a:endParaRPr>
          </a:p>
          <a:p>
            <a:pPr marL="0" lvl="0" indent="0" algn="r" rtl="0">
              <a:spcBef>
                <a:spcPts val="0"/>
              </a:spcBef>
              <a:spcAft>
                <a:spcPts val="0"/>
              </a:spcAft>
              <a:buNone/>
            </a:pPr>
            <a:r>
              <a:rPr lang="de-DE">
                <a:solidFill>
                  <a:srgbClr val="000000"/>
                </a:solidFill>
              </a:rPr>
              <a:t>mail@haraldhantke.de</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3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181" name="Google Shape;181;p3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82" name="Google Shape;182;p3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83" name="Google Shape;183;p3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indent="-36000"/>
            <a:r>
              <a:rPr lang="de-DE" dirty="0"/>
              <a:t>Bild: Eigene Abbildung</a:t>
            </a:r>
          </a:p>
        </p:txBody>
      </p:sp>
      <p:sp>
        <p:nvSpPr>
          <p:cNvPr id="184" name="Google Shape;184;p3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85" name="Google Shape;185;p34"/>
          <p:cNvSpPr/>
          <p:nvPr/>
        </p:nvSpPr>
        <p:spPr>
          <a:xfrm>
            <a:off x="360000" y="1630230"/>
            <a:ext cx="6312649" cy="4189801"/>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500" b="0" i="0" u="none" strike="noStrike" cap="none">
                <a:solidFill>
                  <a:srgbClr val="000000"/>
                </a:solidFill>
                <a:latin typeface="Arial"/>
                <a:ea typeface="Arial"/>
                <a:cs typeface="Arial"/>
                <a:sym typeface="Arial"/>
              </a:rPr>
              <a:t>Mit der Karikatur aus der vorherigen Aufgabe soll auf das Problem des sogenannten „Greenwashings“ aufmerksam gemacht werden. Bevor Sie sich Gedanken darüber machen, wie vermeiden werden kann, in die „Greenwashingfalle“ zu tappen, ist es notwendig das Problem des „Greenwashings“ zu analysieren. Zentral sind hierbei die unternehmerischen Interessen, die oftmals in Konflikt mit den Ansprüchen anderer Gruppen (z. B. Kunden, Zulieferer oder Verbände) stehen. </a:t>
            </a:r>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Verteilen Sie die Rollenkarten.</a:t>
            </a:r>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Lesen Sie in Einzelarbeit ihre Rollenkarte und finden Sie sich in Ihre Rolle ein.</a:t>
            </a:r>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Erschließen Sie sich gemeinsam die Ausgangssituation.</a:t>
            </a:r>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Führen Sie das Rollenspiel durch.</a:t>
            </a:r>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Werten Sie das Rollenspiel gemeinsam aus.</a:t>
            </a:r>
            <a:endParaRPr/>
          </a:p>
        </p:txBody>
      </p:sp>
      <p:pic>
        <p:nvPicPr>
          <p:cNvPr id="186" name="Google Shape;186;p34"/>
          <p:cNvPicPr preferRelativeResize="0"/>
          <p:nvPr/>
        </p:nvPicPr>
        <p:blipFill rotWithShape="1">
          <a:blip r:embed="rId3">
            <a:alphaModFix/>
          </a:blip>
          <a:srcRect/>
          <a:stretch/>
        </p:blipFill>
        <p:spPr>
          <a:xfrm>
            <a:off x="7263643" y="1547828"/>
            <a:ext cx="4153467" cy="44111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3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194" name="Google Shape;194;p3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95" name="Google Shape;195;p3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96" name="Google Shape;196;p3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indent="-36000"/>
            <a:r>
              <a:rPr lang="de-DE" dirty="0"/>
              <a:t>Bild: Eigene Abbildung</a:t>
            </a:r>
          </a:p>
        </p:txBody>
      </p:sp>
      <p:sp>
        <p:nvSpPr>
          <p:cNvPr id="197" name="Google Shape;197;p3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98" name="Google Shape;198;p35"/>
          <p:cNvSpPr/>
          <p:nvPr/>
        </p:nvSpPr>
        <p:spPr>
          <a:xfrm>
            <a:off x="5567351" y="1658509"/>
            <a:ext cx="6312649" cy="4189801"/>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Nachdem Sie sich mit den Zielen, Anforderungen und möglichen Problemen der CSR-Kommunikation auseinandergesetzt haben, erstellen Sie nun anhand dieser Erkenntnisse einen Leitfaden für die CSR-Kommunikation Ihres Ausbildungsbetriebs.</a:t>
            </a:r>
            <a:br>
              <a:rPr lang="de-DE"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rgbClr val="000000"/>
                </a:solidFill>
                <a:latin typeface="Arial"/>
                <a:ea typeface="Arial"/>
                <a:cs typeface="Arial"/>
                <a:sym typeface="Arial"/>
              </a:rPr>
              <a:t>Diskutieren Sie den Aufbau und die wesentlichen Inhalte Ihres CSR-Leitfadens.</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rgbClr val="000000"/>
                </a:solidFill>
                <a:latin typeface="Arial"/>
                <a:ea typeface="Arial"/>
                <a:cs typeface="Arial"/>
                <a:sym typeface="Arial"/>
              </a:rPr>
              <a:t>Entwickeln Sie gemeinsam einen CSR-Leitfaden für Ihren Ausbildungsbetrieb.</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rgbClr val="000000"/>
                </a:solidFill>
                <a:latin typeface="Arial"/>
                <a:ea typeface="Arial"/>
                <a:cs typeface="Arial"/>
                <a:sym typeface="Arial"/>
              </a:rPr>
              <a:t>Präsentieren Sie den CSR-Leitfaden Ihrer Ausbilderin bzw. Ihrem Ausbilder oder der Marketingabteilung. Alternativ können Sie bestehende CSR-Kommunikationsmaßnahmen anhand Ihres Leitfadens analysieren und auf dieser Basis Optimierungsvorschläge erarbeiten.</a:t>
            </a:r>
            <a:endParaRPr sz="1600" b="1" i="0" u="none" strike="noStrike" cap="none">
              <a:solidFill>
                <a:srgbClr val="000000"/>
              </a:solidFill>
              <a:latin typeface="Arial"/>
              <a:ea typeface="Arial"/>
              <a:cs typeface="Arial"/>
              <a:sym typeface="Arial"/>
            </a:endParaRPr>
          </a:p>
        </p:txBody>
      </p:sp>
      <p:pic>
        <p:nvPicPr>
          <p:cNvPr id="199" name="Google Shape;199;p35"/>
          <p:cNvPicPr preferRelativeResize="0"/>
          <p:nvPr/>
        </p:nvPicPr>
        <p:blipFill rotWithShape="1">
          <a:blip r:embed="rId3">
            <a:alphaModFix/>
          </a:blip>
          <a:srcRect/>
          <a:stretch/>
        </p:blipFill>
        <p:spPr>
          <a:xfrm>
            <a:off x="1" y="2730136"/>
            <a:ext cx="4565818" cy="34442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p3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07" name="Google Shape;207;p3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08" name="Google Shape;208;p3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209" name="Google Shape;209;p3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indent="-36000"/>
            <a:r>
              <a:rPr lang="de-DE" dirty="0"/>
              <a:t>Bild: Eigene Abbildung</a:t>
            </a:r>
          </a:p>
        </p:txBody>
      </p:sp>
      <p:sp>
        <p:nvSpPr>
          <p:cNvPr id="210" name="Google Shape;210;p3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211" name="Google Shape;211;p36"/>
          <p:cNvSpPr/>
          <p:nvPr/>
        </p:nvSpPr>
        <p:spPr>
          <a:xfrm>
            <a:off x="5567351" y="1658509"/>
            <a:ext cx="6312649" cy="4189801"/>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Ein Unternehmen, das verschiedene Betriebsstätten hat, präsentiert sich in der Außendarstellung konsequent umweltfreundlich. Für die Wahrnehmung von Kundenterminen hat sich das Unternehmen von daher einen zweiten Fuhrpark angelegt, der mit Elektroautos ausgestattet ist. Für den internen Betriebsverkehr werden weiterhin Autos mit konventionellem Antrieb genutzt, denn das sieht der Kunde ja nicht.</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chemeClr val="dk1"/>
                </a:solidFill>
                <a:latin typeface="Arial"/>
                <a:ea typeface="Arial"/>
                <a:cs typeface="Arial"/>
                <a:sym typeface="Arial"/>
              </a:rPr>
              <a:t>Beschreiben Sie, welche Zielkonflikte sich hierbei ergeben.</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chemeClr val="dk1"/>
                </a:solidFill>
                <a:latin typeface="Arial"/>
                <a:ea typeface="Arial"/>
                <a:cs typeface="Arial"/>
                <a:sym typeface="Arial"/>
              </a:rPr>
              <a:t>Diskutieren Sie, wie sich die Zielkonflikte lösen ließen.</a:t>
            </a:r>
            <a:endParaRPr sz="1600" b="0" i="0" u="none" strike="noStrike" cap="none">
              <a:solidFill>
                <a:schemeClr val="dk1"/>
              </a:solidFill>
              <a:latin typeface="Arial"/>
              <a:ea typeface="Arial"/>
              <a:cs typeface="Arial"/>
              <a:sym typeface="Arial"/>
            </a:endParaRPr>
          </a:p>
        </p:txBody>
      </p:sp>
      <p:pic>
        <p:nvPicPr>
          <p:cNvPr id="212" name="Google Shape;212;p36"/>
          <p:cNvPicPr preferRelativeResize="0"/>
          <p:nvPr/>
        </p:nvPicPr>
        <p:blipFill rotWithShape="1">
          <a:blip r:embed="rId3">
            <a:alphaModFix/>
          </a:blip>
          <a:srcRect/>
          <a:stretch/>
        </p:blipFill>
        <p:spPr>
          <a:xfrm>
            <a:off x="1" y="2730136"/>
            <a:ext cx="4565818" cy="34442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p3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20" name="Google Shape;220;p3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21" name="Google Shape;221;p3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222" name="Google Shape;222;p3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indent="-36000"/>
            <a:r>
              <a:rPr lang="de-DE" dirty="0"/>
              <a:t>Bild: Eigene Abbildung</a:t>
            </a:r>
          </a:p>
        </p:txBody>
      </p:sp>
      <p:sp>
        <p:nvSpPr>
          <p:cNvPr id="223" name="Google Shape;223;p3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224" name="Google Shape;224;p37"/>
          <p:cNvSpPr/>
          <p:nvPr/>
        </p:nvSpPr>
        <p:spPr>
          <a:xfrm>
            <a:off x="5567351" y="1658509"/>
            <a:ext cx="6312649" cy="4189801"/>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Ein Auftraggeber hat in seinem Unternehmensleitbild verankert, dass er nur noch mit Unternehmen zusammenarbeitet, die eine zertifizierte Nachhaltigkeitsstrategie nachweisen können. Der potenzielle Auftragnehmer ist ein kleiner bis mittelständischer Betrieb, der sich zwar für Nachhaltigkeit interessiert und auch bereits engagiert, aus Kostengründen jedoch noch keine zertifizierte Nachhaltigkeitsstrategie entwickelt hat. Damit stehen die Chancen des potenziellen Auftragnehmers schlecht, den Auftrag zu bekommen, obwohl er Interesse und Engagement mitbringt, um nachhaltiger zu wirtschaften.</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chemeClr val="dk1"/>
                </a:solidFill>
                <a:latin typeface="Arial"/>
                <a:ea typeface="Arial"/>
                <a:cs typeface="Arial"/>
                <a:sym typeface="Arial"/>
              </a:rPr>
              <a:t>Beschreiben Sie, welche Zielkonflikte sich hierbei ergeben.</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chemeClr val="dk1"/>
                </a:solidFill>
                <a:latin typeface="Arial"/>
                <a:ea typeface="Arial"/>
                <a:cs typeface="Arial"/>
                <a:sym typeface="Arial"/>
              </a:rPr>
              <a:t>Diskutieren Sie, wie sich die Zielkonflikte lösen ließen.</a:t>
            </a:r>
            <a:endParaRPr sz="1600" b="0" i="0" u="none" strike="noStrike" cap="none">
              <a:solidFill>
                <a:schemeClr val="dk1"/>
              </a:solidFill>
              <a:latin typeface="Arial"/>
              <a:ea typeface="Arial"/>
              <a:cs typeface="Arial"/>
              <a:sym typeface="Arial"/>
            </a:endParaRPr>
          </a:p>
        </p:txBody>
      </p:sp>
      <p:pic>
        <p:nvPicPr>
          <p:cNvPr id="225" name="Google Shape;225;p37"/>
          <p:cNvPicPr preferRelativeResize="0"/>
          <p:nvPr/>
        </p:nvPicPr>
        <p:blipFill rotWithShape="1">
          <a:blip r:embed="rId3">
            <a:alphaModFix/>
          </a:blip>
          <a:srcRect/>
          <a:stretch/>
        </p:blipFill>
        <p:spPr>
          <a:xfrm>
            <a:off x="1" y="2730136"/>
            <a:ext cx="4565818" cy="3444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2" name="Google Shape;232;p3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233" name="Google Shape;233;p3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34" name="Google Shape;234;p3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235" name="Google Shape;235;p3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indent="-36000"/>
            <a:r>
              <a:rPr lang="de-DE" dirty="0"/>
              <a:t>Bild: Eigene Abbildung</a:t>
            </a:r>
          </a:p>
        </p:txBody>
      </p:sp>
      <p:sp>
        <p:nvSpPr>
          <p:cNvPr id="236" name="Google Shape;236;p3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237" name="Google Shape;237;p38"/>
          <p:cNvSpPr/>
          <p:nvPr/>
        </p:nvSpPr>
        <p:spPr>
          <a:xfrm>
            <a:off x="5567351" y="1658509"/>
            <a:ext cx="6312649" cy="4189801"/>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Ein Auftraggeber interessiert sich vor allem für die Kriterien “Zeit” und “Geld” und ist bereit, das Kriterium “Qualität” dafür zu vernachlässigen. Ein potenzieller Auftragnehmer hat sich umfangreich als nachhaltigkeitsorientiertes Unternehmen zertifizieren lassen. Aus betriebswirtschaftlich-kaufmännischen Gründen ist der potenzielle Auftragnehmer darauf angewiesen, konkurrenzfähig zu sein. Da die Konkurrenz aktuell nicht abgeneigt ist, im Zweifel das Kriterium “Qualität” zu vernachlässigen, um schneller und günstiger zu sein, steht der potenzielle Auftragnehmer mit dem Anspruch, nachhaltiger zu wirtschaften, vor einem existenziellen Problem.</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chemeClr val="dk1"/>
                </a:solidFill>
                <a:latin typeface="Arial"/>
                <a:ea typeface="Arial"/>
                <a:cs typeface="Arial"/>
                <a:sym typeface="Arial"/>
              </a:rPr>
              <a:t>Beschreiben Sie, welche Zielkonflikte sich hierbei ergeben.</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chemeClr val="dk1"/>
                </a:solidFill>
                <a:latin typeface="Arial"/>
                <a:ea typeface="Arial"/>
                <a:cs typeface="Arial"/>
                <a:sym typeface="Arial"/>
              </a:rPr>
              <a:t>Diskutieren Sie, wie sich die Zielkonflikte lösen ließen.</a:t>
            </a:r>
            <a:endParaRPr sz="1600" b="0" i="0" u="none" strike="noStrike" cap="none">
              <a:solidFill>
                <a:schemeClr val="dk1"/>
              </a:solidFill>
              <a:latin typeface="Arial"/>
              <a:ea typeface="Arial"/>
              <a:cs typeface="Arial"/>
              <a:sym typeface="Arial"/>
            </a:endParaRPr>
          </a:p>
        </p:txBody>
      </p:sp>
      <p:pic>
        <p:nvPicPr>
          <p:cNvPr id="238" name="Google Shape;238;p38"/>
          <p:cNvPicPr preferRelativeResize="0"/>
          <p:nvPr/>
        </p:nvPicPr>
        <p:blipFill rotWithShape="1">
          <a:blip r:embed="rId3">
            <a:alphaModFix/>
          </a:blip>
          <a:srcRect/>
          <a:stretch/>
        </p:blipFill>
        <p:spPr>
          <a:xfrm>
            <a:off x="1" y="2730136"/>
            <a:ext cx="4565818" cy="3444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15</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6093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Google Shape;74;p1"/>
          <p:cNvPicPr preferRelativeResize="0"/>
          <p:nvPr/>
        </p:nvPicPr>
        <p:blipFill rotWithShape="1">
          <a:blip r:embed="rId3">
            <a:alphaModFix/>
          </a:blip>
          <a:srcRect/>
          <a:stretch/>
        </p:blipFill>
        <p:spPr>
          <a:xfrm>
            <a:off x="6524218" y="2620917"/>
            <a:ext cx="4933950" cy="2886075"/>
          </a:xfrm>
          <a:prstGeom prst="roundRect">
            <a:avLst>
              <a:gd name="adj" fmla="val 16667"/>
            </a:avLst>
          </a:prstGeom>
          <a:noFill/>
          <a:ln>
            <a:noFill/>
          </a:ln>
        </p:spPr>
      </p:pic>
      <p:sp>
        <p:nvSpPr>
          <p:cNvPr id="75" name="Google Shape;75;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76" name="Google Shape;76;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77" name="Google Shape;77;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78" name="Google Shape;78;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t>Bild: Eigene Abbildung</a:t>
            </a:r>
          </a:p>
        </p:txBody>
      </p:sp>
      <p:sp>
        <p:nvSpPr>
          <p:cNvPr id="79" name="Google Shape;79;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80" name="Google Shape;80;p1"/>
          <p:cNvSpPr/>
          <p:nvPr/>
        </p:nvSpPr>
        <p:spPr>
          <a:xfrm>
            <a:off x="619382" y="1840027"/>
            <a:ext cx="5171005" cy="3826766"/>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Was bedeutet eigentlich Verantwortung? Und wie können Unternehmen Verantwortung gegenüber der Gesellschaft übernehmen? Bevor Sie sich intensiver mit dem Corporate Social Responsibility (CSR)-Konzept auseinandersetzen können, ist es notwendig, dass Sie sich Gedanken über diese grundlegenden Fragen machen.</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rgbClr val="000000"/>
                </a:solidFill>
                <a:latin typeface="Arial"/>
                <a:ea typeface="Arial"/>
                <a:cs typeface="Arial"/>
                <a:sym typeface="Arial"/>
              </a:rPr>
              <a:t>Beschreiben Sie, was Sie mit dem Begriff „Verantwortung“ verbinden.</a:t>
            </a:r>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1" i="0" u="none" strike="noStrike" cap="none">
                <a:solidFill>
                  <a:srgbClr val="000000"/>
                </a:solidFill>
                <a:latin typeface="Arial"/>
                <a:ea typeface="Arial"/>
                <a:cs typeface="Arial"/>
                <a:sym typeface="Arial"/>
              </a:rPr>
              <a:t>Erklären Sie, gegenüber wem Sie bei Ihrer alltäglichen Arbeit in Ihrem Ausbildungsbetrieb Verantwortung tragen. Halten Sie Ihre Ergebnisse schriftlich fest.</a:t>
            </a:r>
            <a:endParaRPr sz="1600" b="1" i="0" u="none" strike="noStrike" cap="none">
              <a:solidFill>
                <a:srgbClr val="000000"/>
              </a:solidFill>
              <a:latin typeface="Arial"/>
              <a:ea typeface="Arial"/>
              <a:cs typeface="Arial"/>
              <a:sym typeface="Arial"/>
            </a:endParaRPr>
          </a:p>
        </p:txBody>
      </p:sp>
      <p:sp>
        <p:nvSpPr>
          <p:cNvPr id="81" name="Google Shape;81;p1"/>
          <p:cNvSpPr txBox="1"/>
          <p:nvPr/>
        </p:nvSpPr>
        <p:spPr>
          <a:xfrm>
            <a:off x="6524218" y="2017610"/>
            <a:ext cx="493395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Folgende Bereiche und Akteure können in Ihren Arbeitsprozess gegebenenfalls eine Rolle spielen: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89" name="Google Shape;89;p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90" name="Google Shape;90;p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91" name="Google Shape;91;p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92" name="Google Shape;92;p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93" name="Google Shape;93;p6"/>
          <p:cNvSpPr/>
          <p:nvPr/>
        </p:nvSpPr>
        <p:spPr>
          <a:xfrm>
            <a:off x="360000" y="1533939"/>
            <a:ext cx="5497103" cy="4446619"/>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450" b="0" i="0" u="none" strike="noStrike" cap="none">
                <a:solidFill>
                  <a:srgbClr val="000000"/>
                </a:solidFill>
                <a:latin typeface="Arial"/>
                <a:ea typeface="Arial"/>
                <a:cs typeface="Arial"/>
                <a:sym typeface="Arial"/>
              </a:rPr>
              <a:t>Nachdem Sie sich mit Ihrem eigenen Verständnis von Verantwortung auseinandergesetzt haben,</a:t>
            </a:r>
            <a:endParaRPr/>
          </a:p>
          <a:p>
            <a:pPr marL="0" marR="0" lvl="0" indent="0" algn="l" rtl="0">
              <a:lnSpc>
                <a:spcPct val="100000"/>
              </a:lnSpc>
              <a:spcBef>
                <a:spcPts val="0"/>
              </a:spcBef>
              <a:spcAft>
                <a:spcPts val="0"/>
              </a:spcAft>
              <a:buNone/>
            </a:pPr>
            <a:r>
              <a:rPr lang="de-DE" sz="1450" b="0" i="0" u="none" strike="noStrike" cap="none">
                <a:solidFill>
                  <a:srgbClr val="000000"/>
                </a:solidFill>
                <a:latin typeface="Arial"/>
                <a:ea typeface="Arial"/>
                <a:cs typeface="Arial"/>
                <a:sym typeface="Arial"/>
              </a:rPr>
              <a:t>überlegen Sie nun, was gesellschaftliche Verantwortung aus unternehmerischer Perspektive</a:t>
            </a:r>
            <a:endParaRPr/>
          </a:p>
          <a:p>
            <a:pPr marL="0" marR="0" lvl="0" indent="0" algn="l" rtl="0">
              <a:lnSpc>
                <a:spcPct val="100000"/>
              </a:lnSpc>
              <a:spcBef>
                <a:spcPts val="0"/>
              </a:spcBef>
              <a:spcAft>
                <a:spcPts val="0"/>
              </a:spcAft>
              <a:buNone/>
            </a:pPr>
            <a:r>
              <a:rPr lang="de-DE" sz="1450" b="0" i="0" u="none" strike="noStrike" cap="none">
                <a:solidFill>
                  <a:srgbClr val="000000"/>
                </a:solidFill>
                <a:latin typeface="Arial"/>
                <a:ea typeface="Arial"/>
                <a:cs typeface="Arial"/>
                <a:sym typeface="Arial"/>
              </a:rPr>
              <a:t>bedeuten könnte</a:t>
            </a:r>
            <a:endParaRPr/>
          </a:p>
          <a:p>
            <a:pPr marL="0" marR="0" lvl="0" indent="0" algn="l" rtl="0">
              <a:lnSpc>
                <a:spcPct val="100000"/>
              </a:lnSpc>
              <a:spcBef>
                <a:spcPts val="0"/>
              </a:spcBef>
              <a:spcAft>
                <a:spcPts val="0"/>
              </a:spcAft>
              <a:buNone/>
            </a:pPr>
            <a:r>
              <a:rPr lang="de-DE" sz="1450" b="0" i="0" u="none" strike="noStrike" cap="none">
                <a:solidFill>
                  <a:srgbClr val="000000"/>
                </a:solidFill>
                <a:latin typeface="Arial"/>
                <a:ea typeface="Arial"/>
                <a:cs typeface="Arial"/>
                <a:sym typeface="Arial"/>
              </a:rPr>
              <a:t>.</a:t>
            </a:r>
            <a:endParaRPr/>
          </a:p>
          <a:p>
            <a:pPr marL="342900" marR="0" lvl="0" indent="-342900" algn="l" rtl="0">
              <a:lnSpc>
                <a:spcPct val="100000"/>
              </a:lnSpc>
              <a:spcBef>
                <a:spcPts val="0"/>
              </a:spcBef>
              <a:spcAft>
                <a:spcPts val="0"/>
              </a:spcAft>
              <a:buClr>
                <a:srgbClr val="000000"/>
              </a:buClr>
              <a:buSzPts val="1450"/>
              <a:buFont typeface="Arial"/>
              <a:buAutoNum type="arabicPeriod"/>
            </a:pPr>
            <a:r>
              <a:rPr lang="de-DE" sz="1450" b="1" i="0" u="none" strike="noStrike" cap="none">
                <a:solidFill>
                  <a:srgbClr val="000000"/>
                </a:solidFill>
                <a:latin typeface="Arial"/>
                <a:ea typeface="Arial"/>
                <a:cs typeface="Arial"/>
                <a:sym typeface="Arial"/>
              </a:rPr>
              <a:t>Beschreiben Sie, was unter gesellschaftlicher Verantwortung aus unternehmerischer Perspektive verstanden werden könnte.</a:t>
            </a:r>
            <a:endParaRPr/>
          </a:p>
          <a:p>
            <a:pPr marL="342900" marR="0" lvl="0" indent="-342900" algn="l" rtl="0">
              <a:lnSpc>
                <a:spcPct val="100000"/>
              </a:lnSpc>
              <a:spcBef>
                <a:spcPts val="0"/>
              </a:spcBef>
              <a:spcAft>
                <a:spcPts val="0"/>
              </a:spcAft>
              <a:buClr>
                <a:srgbClr val="000000"/>
              </a:buClr>
              <a:buSzPts val="1450"/>
              <a:buFont typeface="Arial"/>
              <a:buAutoNum type="arabicPeriod"/>
            </a:pPr>
            <a:r>
              <a:rPr lang="de-DE" sz="1450" b="1" i="0" u="none" strike="noStrike" cap="none">
                <a:solidFill>
                  <a:srgbClr val="000000"/>
                </a:solidFill>
                <a:latin typeface="Arial"/>
                <a:ea typeface="Arial"/>
                <a:cs typeface="Arial"/>
                <a:sym typeface="Arial"/>
              </a:rPr>
              <a:t>Erläutern Sie, in welchen Bereichen Ihrer Meinung nach Unternehmen gesellschaftliche Verantwortung übernehmen sollten.</a:t>
            </a:r>
            <a:endParaRPr/>
          </a:p>
          <a:p>
            <a:pPr marL="342900" marR="0" lvl="0" indent="-342900" algn="l" rtl="0">
              <a:lnSpc>
                <a:spcPct val="100000"/>
              </a:lnSpc>
              <a:spcBef>
                <a:spcPts val="0"/>
              </a:spcBef>
              <a:spcAft>
                <a:spcPts val="0"/>
              </a:spcAft>
              <a:buClr>
                <a:srgbClr val="000000"/>
              </a:buClr>
              <a:buSzPts val="1450"/>
              <a:buFont typeface="Arial"/>
              <a:buAutoNum type="arabicPeriod"/>
            </a:pPr>
            <a:r>
              <a:rPr lang="de-DE" sz="1450" b="1" i="0" u="none" strike="noStrike" cap="none">
                <a:solidFill>
                  <a:srgbClr val="000000"/>
                </a:solidFill>
                <a:latin typeface="Arial"/>
                <a:ea typeface="Arial"/>
                <a:cs typeface="Arial"/>
                <a:sym typeface="Arial"/>
              </a:rPr>
              <a:t>Ermitteln und begründen Sie, im Rahmen welcher Maßnahmen oder Projekte und gegenüber wem oder was Ihr Unternehmen gesellschaftliche Verantwortung wahrnimmt. Nutzen Sie zur Bearbeitung dieser Aufgabe die nebenstehende Tabelle.</a:t>
            </a:r>
            <a:endParaRPr sz="1450" b="1" i="0" u="none" strike="noStrike" cap="none">
              <a:solidFill>
                <a:srgbClr val="000000"/>
              </a:solidFill>
              <a:latin typeface="Arial"/>
              <a:ea typeface="Arial"/>
              <a:cs typeface="Arial"/>
              <a:sym typeface="Arial"/>
            </a:endParaRPr>
          </a:p>
        </p:txBody>
      </p:sp>
      <p:pic>
        <p:nvPicPr>
          <p:cNvPr id="94" name="Google Shape;94;p6"/>
          <p:cNvPicPr preferRelativeResize="0"/>
          <p:nvPr/>
        </p:nvPicPr>
        <p:blipFill rotWithShape="1">
          <a:blip r:embed="rId3">
            <a:alphaModFix/>
          </a:blip>
          <a:srcRect/>
          <a:stretch/>
        </p:blipFill>
        <p:spPr>
          <a:xfrm>
            <a:off x="6122127" y="1658983"/>
            <a:ext cx="6167472" cy="4194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6"/>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2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02" name="Google Shape;102;p2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103" name="Google Shape;103;p2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04" name="Google Shape;104;p2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05" name="Google Shape;105;p2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06" name="Google Shape;106;p26"/>
          <p:cNvSpPr/>
          <p:nvPr/>
        </p:nvSpPr>
        <p:spPr>
          <a:xfrm>
            <a:off x="360000" y="1533939"/>
            <a:ext cx="5497103" cy="4446619"/>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500" b="0" i="0" u="none" strike="noStrike" cap="none">
                <a:solidFill>
                  <a:srgbClr val="000000"/>
                </a:solidFill>
                <a:latin typeface="Arial"/>
                <a:ea typeface="Arial"/>
                <a:cs typeface="Arial"/>
                <a:sym typeface="Arial"/>
              </a:rPr>
              <a:t>Sie haben sich in den letzten Aufgaben mit Ihrem persönlichen „Idealbild“ gesellschaftlicher Verantwortungsübernahme von Unternehmen auseinandergesetzt und überprüft, inwiefern</a:t>
            </a:r>
            <a:br>
              <a:rPr lang="de-DE" sz="1500" b="0" i="0" u="none" strike="noStrike" cap="none">
                <a:solidFill>
                  <a:srgbClr val="000000"/>
                </a:solidFill>
                <a:latin typeface="Arial"/>
                <a:ea typeface="Arial"/>
                <a:cs typeface="Arial"/>
                <a:sym typeface="Arial"/>
              </a:rPr>
            </a:br>
            <a:r>
              <a:rPr lang="de-DE" sz="1500" b="0" i="0" u="none" strike="noStrike" cap="none">
                <a:solidFill>
                  <a:srgbClr val="000000"/>
                </a:solidFill>
                <a:latin typeface="Arial"/>
                <a:ea typeface="Arial"/>
                <a:cs typeface="Arial"/>
                <a:sym typeface="Arial"/>
              </a:rPr>
              <a:t>Ihr Unternehmen gesellschaftliche Verantwortung übernimmt. Doch wie könnte Ihr Unternehmen seinen eigenen Anspruch an eine gesellschaftliche Verantwortungsübernahme nach</a:t>
            </a:r>
            <a:br>
              <a:rPr lang="de-DE" sz="1500" b="0" i="0" u="none" strike="noStrike" cap="none">
                <a:solidFill>
                  <a:srgbClr val="000000"/>
                </a:solidFill>
                <a:latin typeface="Arial"/>
                <a:ea typeface="Arial"/>
                <a:cs typeface="Arial"/>
                <a:sym typeface="Arial"/>
              </a:rPr>
            </a:br>
            <a:r>
              <a:rPr lang="de-DE" sz="1500" b="0" i="0" u="none" strike="noStrike" cap="none">
                <a:solidFill>
                  <a:srgbClr val="000000"/>
                </a:solidFill>
                <a:latin typeface="Arial"/>
                <a:ea typeface="Arial"/>
                <a:cs typeface="Arial"/>
                <a:sym typeface="Arial"/>
              </a:rPr>
              <a:t>außen kommunizieren?</a:t>
            </a:r>
            <a:br>
              <a:rPr lang="de-DE" sz="1500" b="0" i="0" u="none" strike="noStrike" cap="none">
                <a:solidFill>
                  <a:srgbClr val="000000"/>
                </a:solidFill>
                <a:latin typeface="Arial"/>
                <a:ea typeface="Arial"/>
                <a:cs typeface="Arial"/>
                <a:sym typeface="Arial"/>
              </a:rPr>
            </a:b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Entwickeln Sie auf Basis des recherchierten Verantwortungsverständnisses Ihres Unternehmens</a:t>
            </a:r>
            <a:br>
              <a:rPr lang="de-DE" sz="1500" b="1" i="0" u="none" strike="noStrike" cap="none">
                <a:solidFill>
                  <a:srgbClr val="000000"/>
                </a:solidFill>
                <a:latin typeface="Arial"/>
                <a:ea typeface="Arial"/>
                <a:cs typeface="Arial"/>
                <a:sym typeface="Arial"/>
              </a:rPr>
            </a:br>
            <a:r>
              <a:rPr lang="de-DE" sz="1500" b="1" i="0" u="none" strike="noStrike" cap="none">
                <a:solidFill>
                  <a:srgbClr val="000000"/>
                </a:solidFill>
                <a:latin typeface="Arial"/>
                <a:ea typeface="Arial"/>
                <a:cs typeface="Arial"/>
                <a:sym typeface="Arial"/>
              </a:rPr>
              <a:t>einen „Claim“.</a:t>
            </a:r>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Entwickeln Sie Ihren „Claim“ weiter zu einem Werbeslogan, mit dem das Verantwortungsverständnis Ihres Unternehmens nach außen kommuniziert werden kann.</a:t>
            </a:r>
            <a:endParaRPr sz="1500" b="1" i="0" u="none" strike="noStrike" cap="none">
              <a:solidFill>
                <a:srgbClr val="000000"/>
              </a:solidFill>
              <a:latin typeface="Arial"/>
              <a:ea typeface="Arial"/>
              <a:cs typeface="Arial"/>
              <a:sym typeface="Arial"/>
            </a:endParaRPr>
          </a:p>
        </p:txBody>
      </p:sp>
      <p:sp>
        <p:nvSpPr>
          <p:cNvPr id="107" name="Google Shape;107;p26"/>
          <p:cNvSpPr txBox="1"/>
          <p:nvPr/>
        </p:nvSpPr>
        <p:spPr>
          <a:xfrm>
            <a:off x="6443183" y="3087458"/>
            <a:ext cx="5162736" cy="2893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„Beim Claim handelt es sich noch nicht um einen fertigen Werbetext, sondern lediglich um eine zentrale, sachliche</a:t>
            </a:r>
            <a:r>
              <a:rPr lang="de-DE" sz="1200" b="0" i="0" u="none" strike="noStrike" cap="none">
                <a:solidFill>
                  <a:srgbClr val="000000"/>
                </a:solidFill>
                <a:latin typeface="Arial"/>
                <a:ea typeface="Arial"/>
                <a:cs typeface="Arial"/>
                <a:sym typeface="Arial"/>
              </a:rPr>
              <a:t> </a:t>
            </a:r>
            <a:r>
              <a:rPr lang="de-DE" sz="1400" b="0" i="0" u="none" strike="noStrike" cap="none">
                <a:solidFill>
                  <a:srgbClr val="000000"/>
                </a:solidFill>
                <a:latin typeface="Arial"/>
                <a:ea typeface="Arial"/>
                <a:cs typeface="Arial"/>
                <a:sym typeface="Arial"/>
              </a:rPr>
              <a:t>Aussage, die in der Werbung transportiert werden soll. Ein Claim wird dann allerdings häufig in Form eines Slogans</a:t>
            </a:r>
            <a:r>
              <a:rPr lang="de-DE" sz="1200" b="0" i="0" u="none" strike="noStrike" cap="none">
                <a:solidFill>
                  <a:srgbClr val="000000"/>
                </a:solidFill>
                <a:latin typeface="Arial"/>
                <a:ea typeface="Arial"/>
                <a:cs typeface="Arial"/>
                <a:sym typeface="Arial"/>
              </a:rPr>
              <a:t> </a:t>
            </a:r>
            <a:r>
              <a:rPr lang="de-DE" sz="1400" b="0" i="0" u="none" strike="noStrike" cap="none">
                <a:solidFill>
                  <a:srgbClr val="000000"/>
                </a:solidFill>
                <a:latin typeface="Arial"/>
                <a:ea typeface="Arial"/>
                <a:cs typeface="Arial"/>
                <a:sym typeface="Arial"/>
              </a:rPr>
              <a:t>formuliert (z. B. „[...] – Wir haben verstanden”). Ein Slogan soll in kompakter Form die zentrale Werbebotschaft</a:t>
            </a:r>
            <a:r>
              <a:rPr lang="de-DE" sz="1200" b="0" i="0" u="none" strike="noStrike" cap="none">
                <a:solidFill>
                  <a:srgbClr val="000000"/>
                </a:solidFill>
                <a:latin typeface="Arial"/>
                <a:ea typeface="Arial"/>
                <a:cs typeface="Arial"/>
                <a:sym typeface="Arial"/>
              </a:rPr>
              <a:t> </a:t>
            </a:r>
            <a:r>
              <a:rPr lang="de-DE" sz="1400" b="0" i="0" u="none" strike="noStrike" cap="none">
                <a:solidFill>
                  <a:srgbClr val="000000"/>
                </a:solidFill>
                <a:latin typeface="Arial"/>
                <a:ea typeface="Arial"/>
                <a:cs typeface="Arial"/>
                <a:sym typeface="Arial"/>
              </a:rPr>
              <a:t>vermitteln und zu einer hohen Erinnerung führen. Der Slogan sollte dementsprechend eingängig, möglichst</a:t>
            </a:r>
            <a:r>
              <a:rPr lang="de-DE" sz="1200" b="0" i="0" u="none" strike="noStrike" cap="none">
                <a:solidFill>
                  <a:srgbClr val="000000"/>
                </a:solidFill>
                <a:latin typeface="Arial"/>
                <a:ea typeface="Arial"/>
                <a:cs typeface="Arial"/>
                <a:sym typeface="Arial"/>
              </a:rPr>
              <a:t> </a:t>
            </a:r>
            <a:r>
              <a:rPr lang="de-DE" sz="1400" b="0" i="0" u="none" strike="noStrike" cap="none">
                <a:solidFill>
                  <a:srgbClr val="000000"/>
                </a:solidFill>
                <a:latin typeface="Arial"/>
                <a:ea typeface="Arial"/>
                <a:cs typeface="Arial"/>
                <a:sym typeface="Arial"/>
              </a:rPr>
              <a:t>bildhaft, unverwechselbar, kurz und insbesondere leicht verständlich sein. Ein Slogan ist ein wichtiger Bestandteil</a:t>
            </a:r>
            <a:r>
              <a:rPr lang="de-DE" sz="1200" b="0" i="0" u="none" strike="noStrike" cap="none">
                <a:solidFill>
                  <a:srgbClr val="000000"/>
                </a:solidFill>
                <a:latin typeface="Arial"/>
                <a:ea typeface="Arial"/>
                <a:cs typeface="Arial"/>
                <a:sym typeface="Arial"/>
              </a:rPr>
              <a:t> </a:t>
            </a:r>
            <a:r>
              <a:rPr lang="de-DE" sz="1400" b="0" i="0" u="none" strike="noStrike" cap="none">
                <a:solidFill>
                  <a:srgbClr val="000000"/>
                </a:solidFill>
                <a:latin typeface="Arial"/>
                <a:ea typeface="Arial"/>
                <a:cs typeface="Arial"/>
                <a:sym typeface="Arial"/>
              </a:rPr>
              <a:t>der Markenkommunikation zur Wiedererkennung (Recognition) und Positionierung einer Marke (z. B. „[...] – Freude</a:t>
            </a:r>
            <a:r>
              <a:rPr lang="de-DE" sz="1200" b="0" i="0" u="none" strike="noStrike" cap="none">
                <a:solidFill>
                  <a:srgbClr val="000000"/>
                </a:solidFill>
                <a:latin typeface="Arial"/>
                <a:ea typeface="Arial"/>
                <a:cs typeface="Arial"/>
                <a:sym typeface="Arial"/>
              </a:rPr>
              <a:t> </a:t>
            </a:r>
            <a:r>
              <a:rPr lang="de-DE" sz="1400" b="0" i="0" u="none" strike="noStrike" cap="none">
                <a:solidFill>
                  <a:srgbClr val="000000"/>
                </a:solidFill>
                <a:latin typeface="Arial"/>
                <a:ea typeface="Arial"/>
                <a:cs typeface="Arial"/>
                <a:sym typeface="Arial"/>
              </a:rPr>
              <a:t>am Fahren”)“ (Brüne et al. 2008: 32).</a:t>
            </a:r>
            <a:endParaRPr sz="1300" b="0" i="0" u="none" strike="noStrike" cap="none">
              <a:solidFill>
                <a:srgbClr val="000000"/>
              </a:solidFill>
              <a:latin typeface="Arial"/>
              <a:ea typeface="Arial"/>
              <a:cs typeface="Arial"/>
              <a:sym typeface="Arial"/>
            </a:endParaRPr>
          </a:p>
        </p:txBody>
      </p:sp>
      <p:sp>
        <p:nvSpPr>
          <p:cNvPr id="108" name="Google Shape;108;p26"/>
          <p:cNvSpPr/>
          <p:nvPr/>
        </p:nvSpPr>
        <p:spPr>
          <a:xfrm>
            <a:off x="8157325" y="1680888"/>
            <a:ext cx="3448594" cy="1058092"/>
          </a:xfrm>
          <a:prstGeom prst="wedgeEllipseCallout">
            <a:avLst>
              <a:gd name="adj1" fmla="val -60227"/>
              <a:gd name="adj2" fmla="val 81018"/>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Was ist ein Claim?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 name="Google Shape;115;p2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16" name="Google Shape;116;p2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17" name="Google Shape;117;p2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18" name="Google Shape;118;p2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19" name="Google Shape;119;p2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20" name="Google Shape;120;p28"/>
          <p:cNvSpPr/>
          <p:nvPr/>
        </p:nvSpPr>
        <p:spPr>
          <a:xfrm>
            <a:off x="360000" y="1533939"/>
            <a:ext cx="5497103" cy="4446619"/>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550" b="0" i="0" u="none" strike="noStrike" cap="none">
                <a:solidFill>
                  <a:srgbClr val="000000"/>
                </a:solidFill>
                <a:latin typeface="Arial"/>
                <a:ea typeface="Arial"/>
                <a:cs typeface="Arial"/>
                <a:sym typeface="Arial"/>
              </a:rPr>
              <a:t>Nachdem Sie sich bisher überwiegend mit Ihren eigenen Vorstellungen zu unternehmerischer Gesellschaftsverantwortung beschäftigt haben, setzen Sie sich nun mit dem CSR-Konzept auseinander. Der Fokus liegt hierbei zunächst auf CSR-Maßnahmen, mit denen Unternehmen ihrer gesellschaftlichen Verantwortung nachkommen wollen.</a:t>
            </a:r>
            <a:endParaRPr/>
          </a:p>
          <a:p>
            <a:pPr marL="0" marR="0" lvl="0" indent="0" algn="l" rtl="0">
              <a:lnSpc>
                <a:spcPct val="100000"/>
              </a:lnSpc>
              <a:spcBef>
                <a:spcPts val="0"/>
              </a:spcBef>
              <a:spcAft>
                <a:spcPts val="0"/>
              </a:spcAft>
              <a:buNone/>
            </a:pPr>
            <a:endParaRPr sz="155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50"/>
              <a:buFont typeface="Arial"/>
              <a:buAutoNum type="arabicPeriod"/>
            </a:pPr>
            <a:r>
              <a:rPr lang="de-DE" sz="1550" b="1" i="0" u="none" strike="noStrike" cap="none">
                <a:solidFill>
                  <a:srgbClr val="000000"/>
                </a:solidFill>
                <a:latin typeface="Arial"/>
                <a:ea typeface="Arial"/>
                <a:cs typeface="Arial"/>
                <a:sym typeface="Arial"/>
              </a:rPr>
              <a:t>Sichten Sie die nebenstehende Tabelle.</a:t>
            </a:r>
            <a:endParaRPr/>
          </a:p>
          <a:p>
            <a:pPr marL="342900" marR="0" lvl="0" indent="-342900" algn="l" rtl="0">
              <a:lnSpc>
                <a:spcPct val="100000"/>
              </a:lnSpc>
              <a:spcBef>
                <a:spcPts val="0"/>
              </a:spcBef>
              <a:spcAft>
                <a:spcPts val="0"/>
              </a:spcAft>
              <a:buClr>
                <a:srgbClr val="000000"/>
              </a:buClr>
              <a:buSzPts val="1550"/>
              <a:buFont typeface="Arial"/>
              <a:buAutoNum type="arabicPeriod"/>
            </a:pPr>
            <a:r>
              <a:rPr lang="de-DE" sz="1550" b="1" i="0" u="none" strike="noStrike" cap="none">
                <a:solidFill>
                  <a:srgbClr val="000000"/>
                </a:solidFill>
                <a:latin typeface="Arial"/>
                <a:ea typeface="Arial"/>
                <a:cs typeface="Arial"/>
                <a:sym typeface="Arial"/>
              </a:rPr>
              <a:t>Vergleichen Sie Ihre Aufzeichnungen in der zuvor bearbeiteten Tabelle mit den CSR-Maßnahmen in der Tabelle. </a:t>
            </a:r>
            <a:endParaRPr/>
          </a:p>
          <a:p>
            <a:pPr marL="342900" marR="0" lvl="0" indent="-342900" algn="l" rtl="0">
              <a:lnSpc>
                <a:spcPct val="100000"/>
              </a:lnSpc>
              <a:spcBef>
                <a:spcPts val="0"/>
              </a:spcBef>
              <a:spcAft>
                <a:spcPts val="0"/>
              </a:spcAft>
              <a:buClr>
                <a:srgbClr val="000000"/>
              </a:buClr>
              <a:buSzPts val="1550"/>
              <a:buFont typeface="Arial"/>
              <a:buAutoNum type="arabicPeriod"/>
            </a:pPr>
            <a:r>
              <a:rPr lang="de-DE" sz="1550" b="1" i="0" u="none" strike="noStrike" cap="none">
                <a:solidFill>
                  <a:srgbClr val="000000"/>
                </a:solidFill>
                <a:latin typeface="Arial"/>
                <a:ea typeface="Arial"/>
                <a:cs typeface="Arial"/>
                <a:sym typeface="Arial"/>
              </a:rPr>
              <a:t>Notieren Sie Übereinstimmungen und Unterschiede in der vierten Spalte der Tabelle.</a:t>
            </a:r>
            <a:endParaRPr sz="1550" b="1" i="0" u="none" strike="noStrike" cap="none">
              <a:solidFill>
                <a:srgbClr val="000000"/>
              </a:solidFill>
              <a:latin typeface="Arial"/>
              <a:ea typeface="Arial"/>
              <a:cs typeface="Arial"/>
              <a:sym typeface="Arial"/>
            </a:endParaRPr>
          </a:p>
        </p:txBody>
      </p:sp>
      <p:pic>
        <p:nvPicPr>
          <p:cNvPr id="121" name="Google Shape;121;p28"/>
          <p:cNvPicPr preferRelativeResize="0"/>
          <p:nvPr/>
        </p:nvPicPr>
        <p:blipFill rotWithShape="1">
          <a:blip r:embed="rId3">
            <a:alphaModFix/>
          </a:blip>
          <a:srcRect/>
          <a:stretch/>
        </p:blipFill>
        <p:spPr>
          <a:xfrm>
            <a:off x="6215448" y="1700520"/>
            <a:ext cx="6493551" cy="41011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9"/>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29" name="Google Shape;129;p2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30" name="Google Shape;130;p2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31" name="Google Shape;131;p2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32" name="Google Shape;132;p2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33" name="Google Shape;133;p29"/>
          <p:cNvSpPr/>
          <p:nvPr/>
        </p:nvSpPr>
        <p:spPr>
          <a:xfrm>
            <a:off x="360001" y="1533939"/>
            <a:ext cx="4632130" cy="4446619"/>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450" b="0" i="0" u="none" strike="noStrike" cap="none">
                <a:solidFill>
                  <a:srgbClr val="000000"/>
                </a:solidFill>
                <a:latin typeface="Arial"/>
                <a:ea typeface="Arial"/>
                <a:cs typeface="Arial"/>
                <a:sym typeface="Arial"/>
              </a:rPr>
              <a:t>Nachdem Sie sich mit den allgemeinen Anforderungen an CSR-Maßnahmen auseinandergesetzt haben, stellt sich nun die Frage, wie konkrete CSR-Maßnahmen in Ihrem Ausbildungsbetrieb gestaltet und umgesetzt werden könnten. Ihr Ausbildungsbetrieb kann hierbei Schwerpunkte setzen (z. B. Schwerpunkt „Transport“, Schwerpunkt „Umschlag“ oder Schwerpunkt „Lagerung“. Im Folgenden befassen Sie sich mit den Möglichkeiten der Gestaltung und Umsetzung von CSR-Maßnahmen im Transportbereich Ihres Ausbildungsbetriebs.</a:t>
            </a:r>
            <a:endParaRPr/>
          </a:p>
          <a:p>
            <a:pPr marL="0" marR="0" lvl="0" indent="0" algn="l" rtl="0">
              <a:lnSpc>
                <a:spcPct val="100000"/>
              </a:lnSpc>
              <a:spcBef>
                <a:spcPts val="0"/>
              </a:spcBef>
              <a:spcAft>
                <a:spcPts val="0"/>
              </a:spcAft>
              <a:buNone/>
            </a:pPr>
            <a:endParaRPr sz="145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50"/>
              <a:buFont typeface="Arial"/>
              <a:buAutoNum type="arabicPeriod"/>
            </a:pPr>
            <a:r>
              <a:rPr lang="de-DE" sz="1450" b="1" i="0" u="none" strike="noStrike" cap="none">
                <a:solidFill>
                  <a:srgbClr val="000000"/>
                </a:solidFill>
                <a:latin typeface="Arial"/>
                <a:ea typeface="Arial"/>
                <a:cs typeface="Arial"/>
                <a:sym typeface="Arial"/>
              </a:rPr>
              <a:t>Ermitteln Sie mögliche CSR-Maßnahmen mit Hilfe der nebenstehenden Tabelle.</a:t>
            </a:r>
            <a:endParaRPr/>
          </a:p>
          <a:p>
            <a:pPr marL="342900" marR="0" lvl="0" indent="-342900" algn="l" rtl="0">
              <a:lnSpc>
                <a:spcPct val="100000"/>
              </a:lnSpc>
              <a:spcBef>
                <a:spcPts val="0"/>
              </a:spcBef>
              <a:spcAft>
                <a:spcPts val="0"/>
              </a:spcAft>
              <a:buClr>
                <a:srgbClr val="000000"/>
              </a:buClr>
              <a:buSzPts val="1450"/>
              <a:buFont typeface="Arial"/>
              <a:buAutoNum type="arabicPeriod"/>
            </a:pPr>
            <a:r>
              <a:rPr lang="de-DE" sz="1450" b="1" i="0" u="none" strike="noStrike" cap="none">
                <a:solidFill>
                  <a:srgbClr val="000000"/>
                </a:solidFill>
                <a:latin typeface="Arial"/>
                <a:ea typeface="Arial"/>
                <a:cs typeface="Arial"/>
                <a:sym typeface="Arial"/>
              </a:rPr>
              <a:t>Skizzieren Sie Vorschläge für die Gestaltung und Umsetzung einer der ermittelten CSR-Maßnahmen.</a:t>
            </a:r>
            <a:endParaRPr/>
          </a:p>
        </p:txBody>
      </p:sp>
      <p:pic>
        <p:nvPicPr>
          <p:cNvPr id="134" name="Google Shape;134;p29"/>
          <p:cNvPicPr preferRelativeResize="0"/>
          <p:nvPr/>
        </p:nvPicPr>
        <p:blipFill rotWithShape="1">
          <a:blip r:embed="rId3">
            <a:alphaModFix/>
          </a:blip>
          <a:srcRect/>
          <a:stretch/>
        </p:blipFill>
        <p:spPr>
          <a:xfrm>
            <a:off x="5221244" y="1804088"/>
            <a:ext cx="7400112" cy="3909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3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42" name="Google Shape;142;p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43" name="Google Shape;143;p3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44" name="Google Shape;144;p3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45" name="Google Shape;145;p3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46" name="Google Shape;146;p30"/>
          <p:cNvSpPr/>
          <p:nvPr/>
        </p:nvSpPr>
        <p:spPr>
          <a:xfrm>
            <a:off x="360000" y="1630230"/>
            <a:ext cx="11520000" cy="863271"/>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550"/>
              <a:buFont typeface="Arial"/>
              <a:buAutoNum type="arabicPeriod" startAt="3"/>
            </a:pPr>
            <a:r>
              <a:rPr lang="de-DE" sz="1550" b="1" i="0" u="none" strike="noStrike" cap="none">
                <a:solidFill>
                  <a:srgbClr val="000000"/>
                </a:solidFill>
                <a:latin typeface="Arial"/>
                <a:ea typeface="Arial"/>
                <a:cs typeface="Arial"/>
                <a:sym typeface="Arial"/>
              </a:rPr>
              <a:t>Entwickeln Sie einen der Vorschläge für die Gestaltung und Umsetzung einer CSR-Maßnahme mit Hilfe dem untenstehenden Maßnahmenplan weiter.</a:t>
            </a:r>
            <a:endParaRPr sz="1550" b="1" i="0" u="none" strike="noStrike" cap="none">
              <a:solidFill>
                <a:srgbClr val="000000"/>
              </a:solidFill>
              <a:latin typeface="Arial"/>
              <a:ea typeface="Arial"/>
              <a:cs typeface="Arial"/>
              <a:sym typeface="Arial"/>
            </a:endParaRPr>
          </a:p>
        </p:txBody>
      </p:sp>
      <p:pic>
        <p:nvPicPr>
          <p:cNvPr id="147" name="Google Shape;147;p30"/>
          <p:cNvPicPr preferRelativeResize="0"/>
          <p:nvPr/>
        </p:nvPicPr>
        <p:blipFill rotWithShape="1">
          <a:blip r:embed="rId3">
            <a:alphaModFix/>
          </a:blip>
          <a:srcRect/>
          <a:stretch/>
        </p:blipFill>
        <p:spPr>
          <a:xfrm>
            <a:off x="360001" y="2863732"/>
            <a:ext cx="11520000" cy="278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3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55" name="Google Shape;155;p3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56" name="Google Shape;156;p3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57" name="Google Shape;157;p3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Bild: Eigene Abbildung</a:t>
            </a:r>
            <a:endParaRPr dirty="0"/>
          </a:p>
        </p:txBody>
      </p:sp>
      <p:sp>
        <p:nvSpPr>
          <p:cNvPr id="158" name="Google Shape;158;p3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pic>
        <p:nvPicPr>
          <p:cNvPr id="159" name="Google Shape;159;p32"/>
          <p:cNvPicPr preferRelativeResize="0"/>
          <p:nvPr/>
        </p:nvPicPr>
        <p:blipFill rotWithShape="1">
          <a:blip r:embed="rId3">
            <a:alphaModFix/>
          </a:blip>
          <a:srcRect/>
          <a:stretch/>
        </p:blipFill>
        <p:spPr>
          <a:xfrm>
            <a:off x="5682343" y="3965374"/>
            <a:ext cx="6494704" cy="2209036"/>
          </a:xfrm>
          <a:prstGeom prst="rect">
            <a:avLst/>
          </a:prstGeom>
          <a:noFill/>
          <a:ln>
            <a:noFill/>
          </a:ln>
        </p:spPr>
      </p:pic>
      <p:sp>
        <p:nvSpPr>
          <p:cNvPr id="160" name="Google Shape;160;p32"/>
          <p:cNvSpPr/>
          <p:nvPr/>
        </p:nvSpPr>
        <p:spPr>
          <a:xfrm>
            <a:off x="360000" y="1440294"/>
            <a:ext cx="11520000" cy="2726758"/>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350" b="0" i="0" u="none" strike="noStrike" cap="none">
                <a:solidFill>
                  <a:srgbClr val="000000"/>
                </a:solidFill>
                <a:latin typeface="Arial"/>
                <a:ea typeface="Arial"/>
                <a:cs typeface="Arial"/>
                <a:sym typeface="Arial"/>
              </a:rPr>
              <a:t>Nachdem Sie sich ausführlich mit Ihrem eigenen Verständnis von unternehmerischer Gesellschaftsverantwortung beschäftigt und dieses vor dem Hintergrund von Anforderungen an CSR-Maßnahmen reflektiert haben, treffen Sie sich nun mit anderen Auszubildenden Ihres</a:t>
            </a:r>
            <a:br>
              <a:rPr lang="de-DE" sz="1350" b="0" i="0" u="none" strike="noStrike" cap="none">
                <a:solidFill>
                  <a:srgbClr val="000000"/>
                </a:solidFill>
                <a:latin typeface="Arial"/>
                <a:ea typeface="Arial"/>
                <a:cs typeface="Arial"/>
                <a:sym typeface="Arial"/>
              </a:rPr>
            </a:br>
            <a:r>
              <a:rPr lang="de-DE" sz="1350" b="0" i="0" u="none" strike="noStrike" cap="none">
                <a:solidFill>
                  <a:srgbClr val="000000"/>
                </a:solidFill>
                <a:latin typeface="Arial"/>
                <a:ea typeface="Arial"/>
                <a:cs typeface="Arial"/>
                <a:sym typeface="Arial"/>
              </a:rPr>
              <a:t>Unternehmens, um sich Ihre individuellen Ergebnisse gegenseitig zu präsentieren und gemeinsam zu diskutieren bzw. zu konkretisieren.</a:t>
            </a:r>
            <a:br>
              <a:rPr lang="de-DE" sz="1350" b="0" i="0" u="none" strike="noStrike" cap="none">
                <a:solidFill>
                  <a:srgbClr val="000000"/>
                </a:solidFill>
                <a:latin typeface="Arial"/>
                <a:ea typeface="Arial"/>
                <a:cs typeface="Arial"/>
                <a:sym typeface="Arial"/>
              </a:rPr>
            </a:br>
            <a:endParaRPr sz="135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350"/>
              <a:buFont typeface="Arial"/>
              <a:buAutoNum type="arabicPeriod"/>
            </a:pPr>
            <a:r>
              <a:rPr lang="de-DE" sz="1350" b="1" i="0" u="none" strike="noStrike" cap="none">
                <a:solidFill>
                  <a:srgbClr val="000000"/>
                </a:solidFill>
                <a:latin typeface="Arial"/>
                <a:ea typeface="Arial"/>
                <a:cs typeface="Arial"/>
                <a:sym typeface="Arial"/>
              </a:rPr>
              <a:t>Präsentieren Sie sich gegenseitig Ihre Ergebnisse, die Sie in der Tabelle „Gesellschaftliche Verantwortung meines Ausbildungsbetriebs“ festgehalten haben.</a:t>
            </a:r>
            <a:endParaRPr/>
          </a:p>
          <a:p>
            <a:pPr marL="342900" marR="0" lvl="0" indent="-342900" algn="l" rtl="0">
              <a:lnSpc>
                <a:spcPct val="100000"/>
              </a:lnSpc>
              <a:spcBef>
                <a:spcPts val="0"/>
              </a:spcBef>
              <a:spcAft>
                <a:spcPts val="0"/>
              </a:spcAft>
              <a:buClr>
                <a:srgbClr val="000000"/>
              </a:buClr>
              <a:buSzPts val="1350"/>
              <a:buFont typeface="Arial"/>
              <a:buAutoNum type="arabicPeriod"/>
            </a:pPr>
            <a:r>
              <a:rPr lang="de-DE" sz="1350" b="1" i="0" u="none" strike="noStrike" cap="none">
                <a:solidFill>
                  <a:srgbClr val="000000"/>
                </a:solidFill>
                <a:latin typeface="Arial"/>
                <a:ea typeface="Arial"/>
                <a:cs typeface="Arial"/>
                <a:sym typeface="Arial"/>
              </a:rPr>
              <a:t>Vergleichen Sie die von Ihnen gesammelten Unterschiede zwischen den Anforderungen an CSR-Maßnahmen und den bisher umgesetzten CSR-Maßnahmen in Ihrem Unternehmen (Spalte 4).</a:t>
            </a:r>
            <a:endParaRPr/>
          </a:p>
          <a:p>
            <a:pPr marL="342900" marR="0" lvl="0" indent="-342900" algn="l" rtl="0">
              <a:lnSpc>
                <a:spcPct val="100000"/>
              </a:lnSpc>
              <a:spcBef>
                <a:spcPts val="0"/>
              </a:spcBef>
              <a:spcAft>
                <a:spcPts val="0"/>
              </a:spcAft>
              <a:buClr>
                <a:srgbClr val="000000"/>
              </a:buClr>
              <a:buSzPts val="1350"/>
              <a:buFont typeface="Arial"/>
              <a:buAutoNum type="arabicPeriod"/>
            </a:pPr>
            <a:r>
              <a:rPr lang="de-DE" sz="1350" b="1" i="0" u="none" strike="noStrike" cap="none">
                <a:solidFill>
                  <a:srgbClr val="000000"/>
                </a:solidFill>
                <a:latin typeface="Arial"/>
                <a:ea typeface="Arial"/>
                <a:cs typeface="Arial"/>
                <a:sym typeface="Arial"/>
              </a:rPr>
              <a:t>Präsentieren Sie sich gegenseitig Ihre Ideen zur Gestaltung und Umsetzung einer möglichen CSR-Maßnahme Ihres Ausbildungsbetriebs.</a:t>
            </a:r>
            <a:endParaRPr/>
          </a:p>
          <a:p>
            <a:pPr marL="342900" marR="0" lvl="0" indent="-342900" algn="l" rtl="0">
              <a:lnSpc>
                <a:spcPct val="100000"/>
              </a:lnSpc>
              <a:spcBef>
                <a:spcPts val="0"/>
              </a:spcBef>
              <a:spcAft>
                <a:spcPts val="0"/>
              </a:spcAft>
              <a:buClr>
                <a:srgbClr val="000000"/>
              </a:buClr>
              <a:buSzPts val="1350"/>
              <a:buFont typeface="Arial"/>
              <a:buAutoNum type="arabicPeriod"/>
            </a:pPr>
            <a:r>
              <a:rPr lang="de-DE" sz="1350" b="1" i="0" u="none" strike="noStrike" cap="none">
                <a:solidFill>
                  <a:srgbClr val="000000"/>
                </a:solidFill>
                <a:latin typeface="Arial"/>
                <a:ea typeface="Arial"/>
                <a:cs typeface="Arial"/>
                <a:sym typeface="Arial"/>
              </a:rPr>
              <a:t>Erarbeiten Sie auf Basis Ihres zuvor entworfenen Werbeslogans gemeinsam einen Werbeslogan zu der entwickelten CSR-Maßnahme.</a:t>
            </a:r>
            <a:endParaRPr/>
          </a:p>
          <a:p>
            <a:pPr marL="342900" marR="0" lvl="0" indent="-342900" algn="l" rtl="0">
              <a:lnSpc>
                <a:spcPct val="100000"/>
              </a:lnSpc>
              <a:spcBef>
                <a:spcPts val="0"/>
              </a:spcBef>
              <a:spcAft>
                <a:spcPts val="0"/>
              </a:spcAft>
              <a:buClr>
                <a:srgbClr val="000000"/>
              </a:buClr>
              <a:buSzPts val="1350"/>
              <a:buFont typeface="Arial"/>
              <a:buAutoNum type="arabicPeriod"/>
            </a:pPr>
            <a:r>
              <a:rPr lang="de-DE" sz="1350" b="1" i="0" u="none" strike="noStrike" cap="none">
                <a:solidFill>
                  <a:srgbClr val="000000"/>
                </a:solidFill>
                <a:latin typeface="Arial"/>
                <a:ea typeface="Arial"/>
                <a:cs typeface="Arial"/>
                <a:sym typeface="Arial"/>
              </a:rPr>
              <a:t>Schreiben Sie Ihren erarbeiteten Werbeslogan auf die weiße Plane des untenstehenden LKWs.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p:nvPr/>
        </p:nvSpPr>
        <p:spPr>
          <a:xfrm>
            <a:off x="1" y="1332410"/>
            <a:ext cx="12191999" cy="4842000"/>
          </a:xfrm>
          <a:prstGeom prst="rect">
            <a:avLst/>
          </a:prstGeom>
          <a:solidFill>
            <a:srgbClr val="D5EE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7" name="Google Shape;167;p33"/>
          <p:cNvPicPr preferRelativeResize="0"/>
          <p:nvPr/>
        </p:nvPicPr>
        <p:blipFill rotWithShape="1">
          <a:blip r:embed="rId3">
            <a:alphaModFix/>
          </a:blip>
          <a:srcRect/>
          <a:stretch/>
        </p:blipFill>
        <p:spPr>
          <a:xfrm>
            <a:off x="619382" y="3368206"/>
            <a:ext cx="10847578" cy="2696573"/>
          </a:xfrm>
          <a:prstGeom prst="rect">
            <a:avLst/>
          </a:prstGeom>
          <a:noFill/>
          <a:ln>
            <a:noFill/>
          </a:ln>
        </p:spPr>
      </p:pic>
      <p:sp>
        <p:nvSpPr>
          <p:cNvPr id="168" name="Google Shape;168;p3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169" name="Google Shape;169;p3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70" name="Google Shape;170;p3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Kaufmann und Kauffrau für </a:t>
            </a:r>
            <a:endParaRPr/>
          </a:p>
          <a:p>
            <a:pPr marL="36000" lvl="0" indent="-36000" algn="l" rtl="0">
              <a:lnSpc>
                <a:spcPct val="110000"/>
              </a:lnSpc>
              <a:spcBef>
                <a:spcPts val="0"/>
              </a:spcBef>
              <a:spcAft>
                <a:spcPts val="0"/>
              </a:spcAft>
              <a:buSzPts val="1200"/>
              <a:buNone/>
            </a:pPr>
            <a:r>
              <a:rPr lang="de-DE"/>
              <a:t>Spedition und Logistikdienstleistung</a:t>
            </a:r>
            <a:endParaRPr/>
          </a:p>
        </p:txBody>
      </p:sp>
      <p:sp>
        <p:nvSpPr>
          <p:cNvPr id="171" name="Google Shape;171;p3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indent="-36000"/>
            <a:r>
              <a:rPr lang="de-DE" dirty="0"/>
              <a:t>Bild: Eigene Abbildung</a:t>
            </a:r>
          </a:p>
        </p:txBody>
      </p:sp>
      <p:sp>
        <p:nvSpPr>
          <p:cNvPr id="172" name="Google Shape;172;p3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Harald Hantke / Die Projekagentur BBNE</a:t>
            </a:r>
            <a:endParaRPr/>
          </a:p>
        </p:txBody>
      </p:sp>
      <p:sp>
        <p:nvSpPr>
          <p:cNvPr id="173" name="Google Shape;173;p33"/>
          <p:cNvSpPr/>
          <p:nvPr/>
        </p:nvSpPr>
        <p:spPr>
          <a:xfrm>
            <a:off x="360000" y="1544383"/>
            <a:ext cx="11520000" cy="1956463"/>
          </a:xfrm>
          <a:prstGeom prst="roundRect">
            <a:avLst>
              <a:gd name="adj" fmla="val 16667"/>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1500" b="0" i="0" u="none" strike="noStrike" cap="none">
                <a:solidFill>
                  <a:srgbClr val="000000"/>
                </a:solidFill>
                <a:latin typeface="Arial"/>
                <a:ea typeface="Arial"/>
                <a:cs typeface="Arial"/>
                <a:sym typeface="Arial"/>
              </a:rPr>
              <a:t>Nachdem Sie im Lernmodul „Verantwortung – vom Arbeitsplatz in die Gesellschaft“ bereits einen „Claim“ entwickelt haben, mit dem Ihr Ausbildungsbetrieb sein Verantwortungsbewusstsein nach außen kommunizieren kann, betrachten Sie nun die CSR-Kommunikation und ihre möglichen Probleme näher.</a:t>
            </a:r>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Analysieren Sie die untenstehende Abbildung.</a:t>
            </a:r>
            <a:endParaRPr/>
          </a:p>
          <a:p>
            <a:pPr marL="342900" marR="0" lvl="0" indent="-342900" algn="l" rtl="0">
              <a:lnSpc>
                <a:spcPct val="100000"/>
              </a:lnSpc>
              <a:spcBef>
                <a:spcPts val="0"/>
              </a:spcBef>
              <a:spcAft>
                <a:spcPts val="0"/>
              </a:spcAft>
              <a:buClr>
                <a:srgbClr val="000000"/>
              </a:buClr>
              <a:buSzPts val="1500"/>
              <a:buFont typeface="Arial"/>
              <a:buAutoNum type="arabicPeriod"/>
            </a:pPr>
            <a:r>
              <a:rPr lang="de-DE" sz="1500" b="1" i="0" u="none" strike="noStrike" cap="none">
                <a:solidFill>
                  <a:srgbClr val="000000"/>
                </a:solidFill>
                <a:latin typeface="Arial"/>
                <a:ea typeface="Arial"/>
                <a:cs typeface="Arial"/>
                <a:sym typeface="Arial"/>
              </a:rPr>
              <a:t>Interpretieren Sie die Aussage der untenstehenden Abbildung im Hinblick auf die zunehmende Bedeutung von CSR-Maßnahmen.</a:t>
            </a:r>
            <a:endParaRPr sz="15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4970</Words>
  <Application>Microsoft Macintosh PowerPoint</Application>
  <PresentationFormat>Breitbild</PresentationFormat>
  <Paragraphs>354</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Noto Sans Symbols</vt:lpstr>
      <vt:lpstr>Trebuchet MS</vt:lpstr>
      <vt:lpstr>Office</vt:lpstr>
      <vt:lpstr>Kaufmann und Kauffrau für Spedition und Logistik- dienstleistung</vt:lpstr>
      <vt:lpstr>Corporate Social Responsibility Verantwortung – vom Arbeitsplatz in die Gesellschaft</vt:lpstr>
      <vt:lpstr>Corporate Social Responsibility Verantwortung – vom Arbeitsplatz in die Gesellschaft</vt:lpstr>
      <vt:lpstr>Corporate Social Responsibility Verantwortung – vom Arbeitsplatz in die Gesellschaft</vt:lpstr>
      <vt:lpstr>Corporate Social Responsibility CSR-Maßnahmen</vt:lpstr>
      <vt:lpstr>Corporate Social Responsibility CSR-Maßnahmen</vt:lpstr>
      <vt:lpstr>Corporate Social Responsibility CSR-Maßnahmen</vt:lpstr>
      <vt:lpstr>Corporate Social Responsibility CSR-Maßnahmen</vt:lpstr>
      <vt:lpstr>Corporate Social Responsibility CSR-Kommunikation</vt:lpstr>
      <vt:lpstr>Corporate Social Responsibility CSR-Kommunikation</vt:lpstr>
      <vt:lpstr>Corporate Social Responsibility CSR-Kommunikation</vt:lpstr>
      <vt:lpstr>Corporate Social Responsibility Zielkonflikte</vt:lpstr>
      <vt:lpstr>Corporate Social Responsibility Zielkonflikte</vt:lpstr>
      <vt:lpstr>Corporate Social Responsibility Zielkonflikte</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Kaufmann und Kauffrau für Spedition und Logistik- dienstleistung</dc:title>
  <dc:creator>Microsoft Office User</dc:creator>
  <cp:lastModifiedBy>Michael Scharp</cp:lastModifiedBy>
  <cp:revision>11</cp:revision>
  <cp:lastPrinted>2023-09-26T02:47:45Z</cp:lastPrinted>
  <dcterms:created xsi:type="dcterms:W3CDTF">2021-10-18T14:46:33Z</dcterms:created>
  <dcterms:modified xsi:type="dcterms:W3CDTF">2023-09-26T02:47:53Z</dcterms:modified>
</cp:coreProperties>
</file>