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6" r:id="rId2"/>
    <p:sldId id="257" r:id="rId3"/>
    <p:sldId id="258" r:id="rId4"/>
    <p:sldId id="259" r:id="rId5"/>
    <p:sldId id="260" r:id="rId6"/>
    <p:sldId id="261" r:id="rId7"/>
    <p:sldId id="262" r:id="rId8"/>
    <p:sldId id="263" r:id="rId9"/>
    <p:sldId id="264" r:id="rId10"/>
    <p:sldId id="285" r:id="rId11"/>
    <p:sldId id="284" r:id="rId12"/>
    <p:sldId id="283" r:id="rId13"/>
    <p:sldId id="286" r:id="rId14"/>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guide id="3" orient="horz" pos="1449">
          <p15:clr>
            <a:srgbClr val="9AA0A6"/>
          </p15:clr>
        </p15:guide>
        <p15:guide id="4" orient="horz" pos="3596">
          <p15:clr>
            <a:srgbClr val="9AA0A6"/>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XmusCGnfvcZ4xxhzNgRSok+T+g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8D3"/>
    <a:srgbClr val="FBC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77"/>
    <p:restoredTop sz="86414"/>
  </p:normalViewPr>
  <p:slideViewPr>
    <p:cSldViewPr snapToGrid="0">
      <p:cViewPr varScale="1">
        <p:scale>
          <a:sx n="118" d="100"/>
          <a:sy n="118" d="100"/>
        </p:scale>
        <p:origin x="232" y="1760"/>
      </p:cViewPr>
      <p:guideLst>
        <p:guide orient="horz" pos="2183"/>
        <p:guide pos="3840"/>
        <p:guide orient="horz" pos="1449"/>
        <p:guide orient="horz" pos="3596"/>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snapToGrid="0" showGuides="1">
      <p:cViewPr>
        <p:scale>
          <a:sx n="110" d="100"/>
          <a:sy n="110" d="100"/>
        </p:scale>
        <p:origin x="4368" y="154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40" Type="http://schemas.openxmlformats.org/officeDocument/2006/relationships/theme" Target="theme/theme1.xml"/><Relationship Id="rId4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37" Type="http://customschemas.google.com/relationships/presentationmetadata" Target="metadata"/><Relationship Id="rId38" Type="http://schemas.openxmlformats.org/officeDocument/2006/relationships/presProps" Target="presProps.xml"/><Relationship Id="rId3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Arbeitsblat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Arbeitsblat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Arbeitsblat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Arbeitsblat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82B-CF4B-8EC5-2926B43DB83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82B-CF4B-8EC5-2926B43DB83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82B-CF4B-8EC5-2926B43DB83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6087-AA49-9509-AF658D8C43BF}"/>
              </c:ext>
            </c:extLst>
          </c:dPt>
          <c:cat>
            <c:numRef>
              <c:f>Tabelle1!$A$2:$A$5</c:f>
              <c:numCache>
                <c:formatCode>General</c:formatCode>
                <c:ptCount val="4"/>
              </c:numCache>
            </c:numRef>
          </c:cat>
          <c:val>
            <c:numRef>
              <c:f>Tabelle1!$B$2:$B$5</c:f>
              <c:numCache>
                <c:formatCode>General</c:formatCode>
                <c:ptCount val="4"/>
                <c:pt idx="0">
                  <c:v>36.0</c:v>
                </c:pt>
                <c:pt idx="1">
                  <c:v>13.0</c:v>
                </c:pt>
                <c:pt idx="2">
                  <c:v>5.0</c:v>
                </c:pt>
                <c:pt idx="3">
                  <c:v>47.0</c:v>
                </c:pt>
              </c:numCache>
            </c:numRef>
          </c:val>
          <c:extLst xmlns:c16r2="http://schemas.microsoft.com/office/drawing/2015/06/chart">
            <c:ext xmlns:c16="http://schemas.microsoft.com/office/drawing/2014/chart" uri="{C3380CC4-5D6E-409C-BE32-E72D297353CC}">
              <c16:uniqueId val="{00000000-6087-AA49-9509-AF658D8C43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Tabelle1!$A$2:$A$9</c:f>
              <c:strCache>
                <c:ptCount val="8"/>
                <c:pt idx="0">
                  <c:v>Recyclingfähigkeit</c:v>
                </c:pt>
                <c:pt idx="1">
                  <c:v>Vermeidung von Plastiksmüll</c:v>
                </c:pt>
                <c:pt idx="2">
                  <c:v>Umweltverträgliches Material der Verpackung</c:v>
                </c:pt>
                <c:pt idx="3">
                  <c:v>Problemlose Entsorgung</c:v>
                </c:pt>
                <c:pt idx="4">
                  <c:v>Übersichtliche Infos zum Produkt</c:v>
                </c:pt>
                <c:pt idx="5">
                  <c:v>Zweitnutzen/Praktische Aufbewahrung zu Hause</c:v>
                </c:pt>
                <c:pt idx="6">
                  <c:v>Guter Schutz des Produkts</c:v>
                </c:pt>
                <c:pt idx="7">
                  <c:v>Einfaches Öffnen und Dosieren</c:v>
                </c:pt>
              </c:strCache>
            </c:strRef>
          </c:cat>
          <c:val>
            <c:numRef>
              <c:f>Tabelle1!$B$2:$B$9</c:f>
              <c:numCache>
                <c:formatCode>General</c:formatCode>
                <c:ptCount val="8"/>
                <c:pt idx="0">
                  <c:v>90.0</c:v>
                </c:pt>
                <c:pt idx="1">
                  <c:v>90.0</c:v>
                </c:pt>
                <c:pt idx="2">
                  <c:v>89.0</c:v>
                </c:pt>
                <c:pt idx="3">
                  <c:v>85.0</c:v>
                </c:pt>
                <c:pt idx="4">
                  <c:v>48.0</c:v>
                </c:pt>
                <c:pt idx="5">
                  <c:v>48.0</c:v>
                </c:pt>
                <c:pt idx="6">
                  <c:v>46.0</c:v>
                </c:pt>
                <c:pt idx="7">
                  <c:v>40.0</c:v>
                </c:pt>
              </c:numCache>
            </c:numRef>
          </c:val>
          <c:extLst xmlns:c16r2="http://schemas.microsoft.com/office/drawing/2015/06/chart">
            <c:ext xmlns:c16="http://schemas.microsoft.com/office/drawing/2014/chart" uri="{C3380CC4-5D6E-409C-BE32-E72D297353CC}">
              <c16:uniqueId val="{00000000-B7C3-F646-838F-C8141577DF02}"/>
            </c:ext>
          </c:extLst>
        </c:ser>
        <c:dLbls>
          <c:showLegendKey val="0"/>
          <c:showVal val="0"/>
          <c:showCatName val="0"/>
          <c:showSerName val="0"/>
          <c:showPercent val="0"/>
          <c:showBubbleSize val="0"/>
        </c:dLbls>
        <c:gapWidth val="182"/>
        <c:axId val="-1206469712"/>
        <c:axId val="2145251952"/>
      </c:barChart>
      <c:catAx>
        <c:axId val="-120646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2145251952"/>
        <c:crosses val="autoZero"/>
        <c:auto val="1"/>
        <c:lblAlgn val="ctr"/>
        <c:lblOffset val="100"/>
        <c:noMultiLvlLbl val="0"/>
      </c:catAx>
      <c:valAx>
        <c:axId val="2145251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064697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err="1">
                <a:solidFill>
                  <a:schemeClr val="tx1"/>
                </a:solidFill>
              </a:rPr>
              <a:t>März</a:t>
            </a:r>
            <a:r>
              <a:rPr lang="en-US" sz="2000" dirty="0">
                <a:solidFill>
                  <a:schemeClr val="tx1"/>
                </a:solidFill>
              </a:rPr>
              <a:t> 2020</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BEF-7349-B030-9285A70A103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BEF-7349-B030-9285A70A103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BEF-7349-B030-9285A70A103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BEF-7349-B030-9285A70A1037}"/>
              </c:ext>
            </c:extLst>
          </c:dPt>
          <c:dLbls>
            <c:dLbl>
              <c:idx val="0"/>
              <c:layout>
                <c:manualLayout>
                  <c:x val="-0.0589317477299687"/>
                  <c:y val="0.05870832704993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BEF-7349-B030-9285A70A1037}"/>
                </c:ext>
                <c:ext xmlns:c15="http://schemas.microsoft.com/office/drawing/2012/chart" uri="{CE6537A1-D6FC-4f65-9D91-7224C49458BB}">
                  <c15:layout/>
                </c:ext>
              </c:extLst>
            </c:dLbl>
            <c:dLbl>
              <c:idx val="1"/>
              <c:layout>
                <c:manualLayout>
                  <c:x val="0.0376447270538756"/>
                  <c:y val="-0.1760098176093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BEF-7349-B030-9285A70A103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Tabelle1!$A$2:$A$5</c:f>
              <c:strCache>
                <c:ptCount val="3"/>
                <c:pt idx="0">
                  <c:v>Vorteile</c:v>
                </c:pt>
                <c:pt idx="1">
                  <c:v>sowohl als auch</c:v>
                </c:pt>
                <c:pt idx="2">
                  <c:v>Nachteile</c:v>
                </c:pt>
              </c:strCache>
            </c:strRef>
          </c:cat>
          <c:val>
            <c:numRef>
              <c:f>Tabelle1!$B$2:$B$5</c:f>
              <c:numCache>
                <c:formatCode>General</c:formatCode>
                <c:ptCount val="4"/>
                <c:pt idx="0">
                  <c:v>37.0</c:v>
                </c:pt>
                <c:pt idx="1">
                  <c:v>40.0</c:v>
                </c:pt>
                <c:pt idx="2">
                  <c:v>19.0</c:v>
                </c:pt>
              </c:numCache>
            </c:numRef>
          </c:val>
          <c:extLst xmlns:c16r2="http://schemas.microsoft.com/office/drawing/2015/06/chart">
            <c:ext xmlns:c16="http://schemas.microsoft.com/office/drawing/2014/chart" uri="{C3380CC4-5D6E-409C-BE32-E72D297353CC}">
              <c16:uniqueId val="{00000000-A2F8-E247-8B17-48C3B227E73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269185207863115"/>
          <c:y val="0.845177963968001"/>
          <c:w val="0.484939723101247"/>
          <c:h val="0.15482218319638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2018</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896-344C-A3F1-68FD7D4EE0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896-344C-A3F1-68FD7D4EE0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896-344C-A3F1-68FD7D4EE0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896-344C-A3F1-68FD7D4EE055}"/>
              </c:ext>
            </c:extLst>
          </c:dPt>
          <c:dLbls>
            <c:dLbl>
              <c:idx val="0"/>
              <c:layout>
                <c:manualLayout>
                  <c:x val="-0.151086155598968"/>
                  <c:y val="0.099245832230748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96-344C-A3F1-68FD7D4EE055}"/>
                </c:ext>
                <c:ext xmlns:c15="http://schemas.microsoft.com/office/drawing/2012/chart" uri="{CE6537A1-D6FC-4f65-9D91-7224C49458BB}">
                  <c15:layout/>
                </c:ext>
              </c:extLst>
            </c:dLbl>
            <c:dLbl>
              <c:idx val="1"/>
              <c:layout>
                <c:manualLayout>
                  <c:x val="0.0919523504346274"/>
                  <c:y val="-0.2076082002881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96-344C-A3F1-68FD7D4EE055}"/>
                </c:ext>
                <c:ext xmlns:c15="http://schemas.microsoft.com/office/drawing/2012/chart" uri="{CE6537A1-D6FC-4f65-9D91-7224C49458BB}">
                  <c15:layout/>
                </c:ext>
              </c:extLst>
            </c:dLbl>
            <c:dLbl>
              <c:idx val="2"/>
              <c:layout>
                <c:manualLayout>
                  <c:x val="0.107258994149584"/>
                  <c:y val="0.16334347711034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96-344C-A3F1-68FD7D4EE05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Tabelle1!$A$2:$A$5</c:f>
              <c:strCache>
                <c:ptCount val="3"/>
                <c:pt idx="0">
                  <c:v>Vorteile</c:v>
                </c:pt>
                <c:pt idx="1">
                  <c:v>sowohl als auch</c:v>
                </c:pt>
                <c:pt idx="2">
                  <c:v>Nachteile</c:v>
                </c:pt>
              </c:strCache>
            </c:strRef>
          </c:cat>
          <c:val>
            <c:numRef>
              <c:f>Tabelle1!$B$2:$B$5</c:f>
              <c:numCache>
                <c:formatCode>General</c:formatCode>
                <c:ptCount val="4"/>
                <c:pt idx="0">
                  <c:v>33.0</c:v>
                </c:pt>
                <c:pt idx="1">
                  <c:v>40.0</c:v>
                </c:pt>
                <c:pt idx="2">
                  <c:v>18.0</c:v>
                </c:pt>
              </c:numCache>
            </c:numRef>
          </c:val>
          <c:extLst xmlns:c16r2="http://schemas.microsoft.com/office/drawing/2015/06/chart">
            <c:ext xmlns:c16="http://schemas.microsoft.com/office/drawing/2014/chart" uri="{C3380CC4-5D6E-409C-BE32-E72D297353CC}">
              <c16:uniqueId val="{00000000-02CA-5E4C-80CB-929142180F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April 2020</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7E4-274C-B8E7-FFC42358A91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7E4-274C-B8E7-FFC42358A91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7E4-274C-B8E7-FFC42358A91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7E4-274C-B8E7-FFC42358A91A}"/>
              </c:ext>
            </c:extLst>
          </c:dPt>
          <c:dLbls>
            <c:dLbl>
              <c:idx val="0"/>
              <c:layout>
                <c:manualLayout>
                  <c:x val="-0.146937173838072"/>
                  <c:y val="0.0021057010810892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7E4-274C-B8E7-FFC42358A91A}"/>
                </c:ext>
                <c:ext xmlns:c15="http://schemas.microsoft.com/office/drawing/2012/chart" uri="{CE6537A1-D6FC-4f65-9D91-7224C49458BB}">
                  <c15:layout/>
                </c:ext>
              </c:extLst>
            </c:dLbl>
            <c:dLbl>
              <c:idx val="1"/>
              <c:layout>
                <c:manualLayout>
                  <c:x val="0.147892667326982"/>
                  <c:y val="-0.040124529209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7E4-274C-B8E7-FFC42358A91A}"/>
                </c:ex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Tabelle1!$A$2:$A$5</c:f>
              <c:strCache>
                <c:ptCount val="3"/>
                <c:pt idx="0">
                  <c:v>Vorteile</c:v>
                </c:pt>
                <c:pt idx="1">
                  <c:v>sowohl als auch</c:v>
                </c:pt>
                <c:pt idx="2">
                  <c:v>Nachteile </c:v>
                </c:pt>
              </c:strCache>
            </c:strRef>
          </c:cat>
          <c:val>
            <c:numRef>
              <c:f>Tabelle1!$B$2:$B$5</c:f>
              <c:numCache>
                <c:formatCode>General</c:formatCode>
                <c:ptCount val="4"/>
                <c:pt idx="0">
                  <c:v>47.0</c:v>
                </c:pt>
                <c:pt idx="1">
                  <c:v>39.0</c:v>
                </c:pt>
                <c:pt idx="2">
                  <c:v>9.0</c:v>
                </c:pt>
              </c:numCache>
            </c:numRef>
          </c:val>
          <c:extLst xmlns:c16r2="http://schemas.microsoft.com/office/drawing/2015/06/chart">
            <c:ext xmlns:c16="http://schemas.microsoft.com/office/drawing/2014/chart" uri="{C3380CC4-5D6E-409C-BE32-E72D297353CC}">
              <c16:uniqueId val="{00000000-2063-7B45-9E03-FE612A1670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096542551566"/>
          <c:y val="0.0738624350348681"/>
          <c:w val="0.469506572535232"/>
          <c:h val="0.681867043547764"/>
        </c:manualLayout>
      </c:layout>
      <c:barChart>
        <c:barDir val="bar"/>
        <c:grouping val="clustered"/>
        <c:varyColors val="0"/>
        <c:ser>
          <c:idx val="0"/>
          <c:order val="0"/>
          <c:tx>
            <c:strRef>
              <c:f>Tabelle1!$B$1</c:f>
              <c:strCache>
                <c:ptCount val="1"/>
                <c:pt idx="0">
                  <c:v>Ja</c:v>
                </c:pt>
              </c:strCache>
            </c:strRef>
          </c:tx>
          <c:spPr>
            <a:solidFill>
              <a:schemeClr val="accent1"/>
            </a:solidFill>
            <a:ln>
              <a:noFill/>
            </a:ln>
            <a:effectLst/>
          </c:spPr>
          <c:invertIfNegative val="0"/>
          <c:cat>
            <c:strRef>
              <c:f>Tabelle1!$A$2:$A$7</c:f>
              <c:strCache>
                <c:ptCount val="6"/>
                <c:pt idx="0">
                  <c:v>Verpackungssystem</c:v>
                </c:pt>
                <c:pt idx="1">
                  <c:v>Verpackungsmaterial</c:v>
                </c:pt>
                <c:pt idx="2">
                  <c:v>Produktsortiment</c:v>
                </c:pt>
                <c:pt idx="3">
                  <c:v>Versand und Logistik</c:v>
                </c:pt>
                <c:pt idx="4">
                  <c:v>Erneuerbare Energien</c:v>
                </c:pt>
                <c:pt idx="5">
                  <c:v>Umgang mit Retouren</c:v>
                </c:pt>
              </c:strCache>
            </c:strRef>
          </c:cat>
          <c:val>
            <c:numRef>
              <c:f>Tabelle1!$B$2:$B$7</c:f>
              <c:numCache>
                <c:formatCode>General</c:formatCode>
                <c:ptCount val="6"/>
                <c:pt idx="0">
                  <c:v>91.0</c:v>
                </c:pt>
                <c:pt idx="1">
                  <c:v>89.0</c:v>
                </c:pt>
                <c:pt idx="2">
                  <c:v>66.0</c:v>
                </c:pt>
                <c:pt idx="3">
                  <c:v>61.0</c:v>
                </c:pt>
                <c:pt idx="4">
                  <c:v>57.0</c:v>
                </c:pt>
                <c:pt idx="5">
                  <c:v>51.0</c:v>
                </c:pt>
              </c:numCache>
            </c:numRef>
          </c:val>
          <c:extLst xmlns:c16r2="http://schemas.microsoft.com/office/drawing/2015/06/chart">
            <c:ext xmlns:c16="http://schemas.microsoft.com/office/drawing/2014/chart" uri="{C3380CC4-5D6E-409C-BE32-E72D297353CC}">
              <c16:uniqueId val="{00000000-E8D3-A54B-BD96-F38CD1241B42}"/>
            </c:ext>
          </c:extLst>
        </c:ser>
        <c:ser>
          <c:idx val="1"/>
          <c:order val="1"/>
          <c:tx>
            <c:strRef>
              <c:f>Tabelle1!$C$1</c:f>
              <c:strCache>
                <c:ptCount val="1"/>
                <c:pt idx="0">
                  <c:v>Nein</c:v>
                </c:pt>
              </c:strCache>
            </c:strRef>
          </c:tx>
          <c:spPr>
            <a:solidFill>
              <a:schemeClr val="accent2"/>
            </a:solidFill>
            <a:ln>
              <a:noFill/>
            </a:ln>
            <a:effectLst/>
          </c:spPr>
          <c:invertIfNegative val="0"/>
          <c:cat>
            <c:strRef>
              <c:f>Tabelle1!$A$2:$A$7</c:f>
              <c:strCache>
                <c:ptCount val="6"/>
                <c:pt idx="0">
                  <c:v>Verpackungssystem</c:v>
                </c:pt>
                <c:pt idx="1">
                  <c:v>Verpackungsmaterial</c:v>
                </c:pt>
                <c:pt idx="2">
                  <c:v>Produktsortiment</c:v>
                </c:pt>
                <c:pt idx="3">
                  <c:v>Versand und Logistik</c:v>
                </c:pt>
                <c:pt idx="4">
                  <c:v>Erneuerbare Energien</c:v>
                </c:pt>
                <c:pt idx="5">
                  <c:v>Umgang mit Retouren</c:v>
                </c:pt>
              </c:strCache>
            </c:strRef>
          </c:cat>
          <c:val>
            <c:numRef>
              <c:f>Tabelle1!$C$2:$C$7</c:f>
              <c:numCache>
                <c:formatCode>General</c:formatCode>
                <c:ptCount val="6"/>
                <c:pt idx="0">
                  <c:v>9.0</c:v>
                </c:pt>
                <c:pt idx="1">
                  <c:v>11.0</c:v>
                </c:pt>
                <c:pt idx="2">
                  <c:v>34.0</c:v>
                </c:pt>
                <c:pt idx="3">
                  <c:v>39.0</c:v>
                </c:pt>
                <c:pt idx="4">
                  <c:v>43.0</c:v>
                </c:pt>
                <c:pt idx="5">
                  <c:v>49.0</c:v>
                </c:pt>
              </c:numCache>
            </c:numRef>
          </c:val>
          <c:extLst xmlns:c16r2="http://schemas.microsoft.com/office/drawing/2015/06/chart">
            <c:ext xmlns:c16="http://schemas.microsoft.com/office/drawing/2014/chart" uri="{C3380CC4-5D6E-409C-BE32-E72D297353CC}">
              <c16:uniqueId val="{00000001-E8D3-A54B-BD96-F38CD1241B42}"/>
            </c:ext>
          </c:extLst>
        </c:ser>
        <c:dLbls>
          <c:showLegendKey val="0"/>
          <c:showVal val="0"/>
          <c:showCatName val="0"/>
          <c:showSerName val="0"/>
          <c:showPercent val="0"/>
          <c:showBubbleSize val="0"/>
        </c:dLbls>
        <c:gapWidth val="182"/>
        <c:axId val="-1983265376"/>
        <c:axId val="-1983263056"/>
      </c:barChart>
      <c:catAx>
        <c:axId val="-1983265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983263056"/>
        <c:crosses val="autoZero"/>
        <c:auto val="1"/>
        <c:lblAlgn val="ctr"/>
        <c:lblOffset val="100"/>
        <c:noMultiLvlLbl val="0"/>
      </c:catAx>
      <c:valAx>
        <c:axId val="-1983263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983265376"/>
        <c:crosses val="autoZero"/>
        <c:crossBetween val="between"/>
      </c:valAx>
      <c:spPr>
        <a:noFill/>
        <a:ln>
          <a:noFill/>
        </a:ln>
        <a:effectLst/>
      </c:spPr>
    </c:plotArea>
    <c:legend>
      <c:legendPos val="b"/>
      <c:layout>
        <c:manualLayout>
          <c:xMode val="edge"/>
          <c:yMode val="edge"/>
          <c:x val="0.420159903763296"/>
          <c:y val="0.0146489380239201"/>
          <c:w val="0.194227585611161"/>
          <c:h val="0.063896598730552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Ernährung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Tabelle1!$B$2:$B$8</c:f>
              <c:numCache>
                <c:formatCode>General</c:formatCode>
                <c:ptCount val="7"/>
                <c:pt idx="0">
                  <c:v>7.95</c:v>
                </c:pt>
                <c:pt idx="1">
                  <c:v>8.52</c:v>
                </c:pt>
                <c:pt idx="2">
                  <c:v>9.01</c:v>
                </c:pt>
                <c:pt idx="3">
                  <c:v>9.49</c:v>
                </c:pt>
                <c:pt idx="4">
                  <c:v>10.48</c:v>
                </c:pt>
                <c:pt idx="5">
                  <c:v>11.16</c:v>
                </c:pt>
                <c:pt idx="6">
                  <c:v>12.38</c:v>
                </c:pt>
              </c:numCache>
            </c:numRef>
          </c:val>
          <c:extLst xmlns:c16r2="http://schemas.microsoft.com/office/drawing/2015/06/chart">
            <c:ext xmlns:c16="http://schemas.microsoft.com/office/drawing/2014/chart" uri="{C3380CC4-5D6E-409C-BE32-E72D297353CC}">
              <c16:uniqueId val="{00000000-4F6C-9045-A42A-DD5F5DDA8C59}"/>
            </c:ext>
          </c:extLst>
        </c:ser>
        <c:ser>
          <c:idx val="1"/>
          <c:order val="1"/>
          <c:tx>
            <c:strRef>
              <c:f>Tabelle1!$C$1</c:f>
              <c:strCache>
                <c:ptCount val="1"/>
                <c:pt idx="0">
                  <c:v>Wohnen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Tabelle1!$C$2:$C$8</c:f>
              <c:numCache>
                <c:formatCode>General</c:formatCode>
                <c:ptCount val="7"/>
                <c:pt idx="0">
                  <c:v>6.44</c:v>
                </c:pt>
                <c:pt idx="1">
                  <c:v>10.09</c:v>
                </c:pt>
                <c:pt idx="2">
                  <c:v>12.87</c:v>
                </c:pt>
                <c:pt idx="3">
                  <c:v>13.75</c:v>
                </c:pt>
                <c:pt idx="4">
                  <c:v>14.61</c:v>
                </c:pt>
                <c:pt idx="5">
                  <c:v>15.41</c:v>
                </c:pt>
                <c:pt idx="6">
                  <c:v>15.82</c:v>
                </c:pt>
              </c:numCache>
            </c:numRef>
          </c:val>
          <c:extLst xmlns:c16r2="http://schemas.microsoft.com/office/drawing/2015/06/chart">
            <c:ext xmlns:c16="http://schemas.microsoft.com/office/drawing/2014/chart" uri="{C3380CC4-5D6E-409C-BE32-E72D297353CC}">
              <c16:uniqueId val="{00000001-4F6C-9045-A42A-DD5F5DDA8C59}"/>
            </c:ext>
          </c:extLst>
        </c:ser>
        <c:ser>
          <c:idx val="2"/>
          <c:order val="2"/>
          <c:tx>
            <c:strRef>
              <c:f>Tabelle1!$D$1</c:f>
              <c:strCache>
                <c:ptCount val="1"/>
                <c:pt idx="0">
                  <c:v>Mobilität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Tabelle1!$D$2:$D$8</c:f>
              <c:numCache>
                <c:formatCode>General</c:formatCode>
                <c:ptCount val="7"/>
                <c:pt idx="0">
                  <c:v>12.61</c:v>
                </c:pt>
                <c:pt idx="1">
                  <c:v>13.44</c:v>
                </c:pt>
                <c:pt idx="2">
                  <c:v>14.13</c:v>
                </c:pt>
                <c:pt idx="3">
                  <c:v>14.9</c:v>
                </c:pt>
                <c:pt idx="4">
                  <c:v>15.25</c:v>
                </c:pt>
                <c:pt idx="5">
                  <c:v>15.22</c:v>
                </c:pt>
                <c:pt idx="6">
                  <c:v>17.72</c:v>
                </c:pt>
              </c:numCache>
            </c:numRef>
          </c:val>
          <c:extLst xmlns:c16r2="http://schemas.microsoft.com/office/drawing/2015/06/chart">
            <c:ext xmlns:c16="http://schemas.microsoft.com/office/drawing/2014/chart" uri="{C3380CC4-5D6E-409C-BE32-E72D297353CC}">
              <c16:uniqueId val="{00000002-4F6C-9045-A42A-DD5F5DDA8C59}"/>
            </c:ext>
          </c:extLst>
        </c:ser>
        <c:ser>
          <c:idx val="3"/>
          <c:order val="3"/>
          <c:tx>
            <c:strRef>
              <c:f>Tabelle1!$E$1</c:f>
              <c:strCache>
                <c:ptCount val="1"/>
                <c:pt idx="0">
                  <c:v>Sonstige Konsumgüter</c:v>
                </c:pt>
              </c:strCache>
            </c:strRef>
          </c:tx>
          <c:spPr>
            <a:solidFill>
              <a:srgbClr val="FF0000"/>
            </a:solidFill>
            <a:ln>
              <a:noFill/>
            </a:ln>
            <a:effectLst/>
          </c:spPr>
          <c:invertIfNegative val="0"/>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Tabelle1!$E$2:$E$8</c:f>
              <c:numCache>
                <c:formatCode>General</c:formatCode>
                <c:ptCount val="7"/>
                <c:pt idx="0">
                  <c:v>0.16</c:v>
                </c:pt>
                <c:pt idx="1">
                  <c:v>0.26</c:v>
                </c:pt>
                <c:pt idx="2">
                  <c:v>0.29</c:v>
                </c:pt>
                <c:pt idx="3">
                  <c:v>0.35</c:v>
                </c:pt>
                <c:pt idx="4">
                  <c:v>0.4</c:v>
                </c:pt>
                <c:pt idx="5">
                  <c:v>0.71</c:v>
                </c:pt>
                <c:pt idx="6">
                  <c:v>0.81</c:v>
                </c:pt>
              </c:numCache>
            </c:numRef>
          </c:val>
          <c:extLst xmlns:c16r2="http://schemas.microsoft.com/office/drawing/2015/06/chart">
            <c:ext xmlns:c16="http://schemas.microsoft.com/office/drawing/2014/chart" uri="{C3380CC4-5D6E-409C-BE32-E72D297353CC}">
              <c16:uniqueId val="{00000003-4F6C-9045-A42A-DD5F5DDA8C59}"/>
            </c:ext>
          </c:extLst>
        </c:ser>
        <c:dLbls>
          <c:showLegendKey val="0"/>
          <c:showVal val="0"/>
          <c:showCatName val="0"/>
          <c:showSerName val="0"/>
          <c:showPercent val="0"/>
          <c:showBubbleSize val="0"/>
        </c:dLbls>
        <c:gapWidth val="150"/>
        <c:overlap val="100"/>
        <c:axId val="-1983790368"/>
        <c:axId val="-1983788048"/>
      </c:barChart>
      <c:catAx>
        <c:axId val="-198379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3788048"/>
        <c:crosses val="autoZero"/>
        <c:auto val="1"/>
        <c:lblAlgn val="ctr"/>
        <c:lblOffset val="100"/>
        <c:noMultiLvlLbl val="0"/>
      </c:catAx>
      <c:valAx>
        <c:axId val="-198378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379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Energieverbrauch im Handel</c:v>
                </c:pt>
              </c:strCache>
            </c:strRef>
          </c:tx>
          <c:dPt>
            <c:idx val="0"/>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1-0172-E348-A51A-09730A0F1196}"/>
              </c:ext>
            </c:extLst>
          </c:dPt>
          <c:dPt>
            <c:idx val="1"/>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172-E348-A51A-09730A0F1196}"/>
              </c:ext>
            </c:extLst>
          </c:dPt>
          <c:dPt>
            <c:idx val="2"/>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5-0172-E348-A51A-09730A0F119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172-E348-A51A-09730A0F1196}"/>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Tabelle1!$A$2:$A$5</c:f>
              <c:strCache>
                <c:ptCount val="3"/>
                <c:pt idx="0">
                  <c:v>Beleuchtung</c:v>
                </c:pt>
                <c:pt idx="1">
                  <c:v>Klimatisierung</c:v>
                </c:pt>
                <c:pt idx="2">
                  <c:v>Sonstiges</c:v>
                </c:pt>
              </c:strCache>
            </c:strRef>
          </c:cat>
          <c:val>
            <c:numRef>
              <c:f>Tabelle1!$B$2:$B$5</c:f>
              <c:numCache>
                <c:formatCode>General</c:formatCode>
                <c:ptCount val="4"/>
                <c:pt idx="0">
                  <c:v>55.0</c:v>
                </c:pt>
                <c:pt idx="1">
                  <c:v>27.0</c:v>
                </c:pt>
                <c:pt idx="2">
                  <c:v>18.0</c:v>
                </c:pt>
              </c:numCache>
            </c:numRef>
          </c:val>
          <c:extLst xmlns:c16r2="http://schemas.microsoft.com/office/drawing/2015/06/chart">
            <c:ext xmlns:c16="http://schemas.microsoft.com/office/drawing/2014/chart" uri="{C3380CC4-5D6E-409C-BE32-E72D297353CC}">
              <c16:uniqueId val="{00000000-3628-0F41-8568-56C6A431EC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 xmlns:a16="http://schemas.microsoft.com/office/drawing/2014/main" id="{EC144689-600D-13F4-0854-9D47AE6B5FEB}"/>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 xmlns:a16="http://schemas.microsoft.com/office/drawing/2014/main" id="{04484781-9009-9519-103A-AD96931FF381}"/>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87ABD9B4-18F4-5645-AF7A-BDB73C0C8988}" type="datetimeFigureOut">
              <a:rPr lang="de-DE" smtClean="0"/>
              <a:t>26.09.23</a:t>
            </a:fld>
            <a:endParaRPr lang="de-DE"/>
          </a:p>
        </p:txBody>
      </p:sp>
      <p:sp>
        <p:nvSpPr>
          <p:cNvPr id="4" name="Fußzeilenplatzhalter 3">
            <a:extLst>
              <a:ext uri="{FF2B5EF4-FFF2-40B4-BE49-F238E27FC236}">
                <a16:creationId xmlns="" xmlns:a16="http://schemas.microsoft.com/office/drawing/2014/main" id="{03950033-92D2-AE64-C726-7A806E8B581E}"/>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 xmlns:a16="http://schemas.microsoft.com/office/drawing/2014/main" id="{1B2D2359-6880-A313-3BEE-270990AD6C6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1A0216D2-0501-5949-8AF3-CB212EC5026C}" type="slidenum">
              <a:rPr lang="de-DE" smtClean="0"/>
              <a:t>‹Nr.›</a:t>
            </a:fld>
            <a:endParaRPr lang="de-DE"/>
          </a:p>
        </p:txBody>
      </p:sp>
    </p:spTree>
    <p:extLst>
      <p:ext uri="{BB962C8B-B14F-4D97-AF65-F5344CB8AC3E}">
        <p14:creationId xmlns:p14="http://schemas.microsoft.com/office/powerpoint/2010/main" val="3267362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ednblue.de/sailing-distance-calculator" TargetMode="External"/><Relationship Id="rId4" Type="http://schemas.openxmlformats.org/officeDocument/2006/relationships/hyperlink" Target="https://docs.google.com/spreadsheets/d/1J4qtPij73raHShjk2NhbQhTihcjZnTQpm1BiSb-_4tI/edit?usp=sharing"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neue-verpackung.de/markt/studie-das-erwartet-der-onlinehandel-von-versandverpackungen-420.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iegelklarheit.de/" TargetMode="External"/><Relationship Id="rId4" Type="http://schemas.openxmlformats.org/officeDocument/2006/relationships/hyperlink" Target="https://ethikguide.org/" TargetMode="External"/><Relationship Id="rId5" Type="http://schemas.openxmlformats.org/officeDocument/2006/relationships/hyperlink" Target="http://www.label-online.de/"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3952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4" y="3960000"/>
            <a:ext cx="6143625" cy="598812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ct val="100000"/>
              <a:buFont typeface="Arial"/>
              <a:buChar char="•"/>
            </a:pPr>
            <a:r>
              <a:rPr lang="de-DE" sz="1050" b="0" i="0" u="none" strike="noStrike" cap="none" dirty="0">
                <a:solidFill>
                  <a:schemeClr val="dk1"/>
                </a:solidFill>
                <a:latin typeface="Calibri"/>
                <a:ea typeface="Calibri"/>
                <a:cs typeface="Calibri"/>
                <a:sym typeface="Calibri"/>
              </a:rPr>
              <a:t>Ziel des Projektes ist die Gründung einer </a:t>
            </a:r>
            <a:r>
              <a:rPr lang="de-DE" sz="105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dirty="0">
                <a:solidFill>
                  <a:schemeClr val="dk1"/>
                </a:solidFill>
                <a:latin typeface="Calibri"/>
                <a:ea typeface="Calibri"/>
                <a:cs typeface="Calibri"/>
                <a:sym typeface="Calibri"/>
              </a:rPr>
              <a:t>Für eine Vielzahl von Ausbildungsberufen erstellt </a:t>
            </a:r>
            <a:r>
              <a:rPr lang="de-DE" sz="1050" b="0" i="0" u="none" strike="noStrike" cap="none" dirty="0" smtClean="0">
                <a:solidFill>
                  <a:schemeClr val="dk1"/>
                </a:solidFill>
                <a:latin typeface="Calibri"/>
                <a:ea typeface="Calibri"/>
                <a:cs typeface="Calibri"/>
                <a:sym typeface="Calibri"/>
              </a:rPr>
              <a:t>die Projektagentur </a:t>
            </a:r>
            <a:r>
              <a:rPr lang="de-DE" sz="1050" b="0" i="0" u="none" strike="noStrike" cap="none" dirty="0">
                <a:solidFill>
                  <a:schemeClr val="dk1"/>
                </a:solidFill>
                <a:latin typeface="Calibri"/>
                <a:ea typeface="Calibri"/>
                <a:cs typeface="Calibri"/>
                <a:sym typeface="Calibri"/>
              </a:rPr>
              <a:t>Begleitmaterialien zur </a:t>
            </a:r>
            <a:r>
              <a:rPr lang="de-DE" sz="1050" b="0" i="1" u="none" strike="noStrike" cap="none" dirty="0">
                <a:solidFill>
                  <a:schemeClr val="dk1"/>
                </a:solidFill>
                <a:latin typeface="Calibri"/>
                <a:ea typeface="Calibri"/>
                <a:cs typeface="Calibri"/>
                <a:sym typeface="Calibri"/>
              </a:rPr>
              <a:t>Beruflichen Bildung für Nachhaltige Entwicklung </a:t>
            </a:r>
            <a:r>
              <a:rPr lang="de-DE" sz="1050" b="0" i="0" u="none" strike="noStrike" cap="none" dirty="0">
                <a:solidFill>
                  <a:schemeClr val="dk1"/>
                </a:solidFill>
                <a:latin typeface="Calibri"/>
                <a:ea typeface="Calibri"/>
                <a:cs typeface="Calibri"/>
                <a:sym typeface="Calibri"/>
              </a:rPr>
              <a:t>(BBNE). Dabei werden </a:t>
            </a:r>
            <a:r>
              <a:rPr lang="de-DE" sz="1050" b="0" i="0" u="none" strike="noStrike" cap="none" dirty="0" smtClean="0">
                <a:solidFill>
                  <a:schemeClr val="dk1"/>
                </a:solidFill>
                <a:latin typeface="Calibri"/>
                <a:ea typeface="Calibri"/>
                <a:cs typeface="Calibri"/>
                <a:sym typeface="Calibri"/>
              </a:rPr>
              <a:t>alle, </a:t>
            </a:r>
            <a:r>
              <a:rPr lang="de-DE" sz="1050" b="0" i="0" u="none" strike="noStrike" cap="none" dirty="0">
                <a:solidFill>
                  <a:schemeClr val="dk1"/>
                </a:solidFill>
                <a:latin typeface="Calibri"/>
                <a:ea typeface="Calibri"/>
                <a:cs typeface="Calibri"/>
                <a:sym typeface="Calibri"/>
              </a:rPr>
              <a:t>für die Berufsausbildung relevanten Dimensionen der Nachhaltigkeit berücksichtigt. Diese Impulspapiere und Weiterbildungsmaterialien sollen Anregungen für mehr Nachhaltigkeit in der beruflichen Bildung geben. </a:t>
            </a:r>
            <a:endParaRPr sz="1050" dirty="0"/>
          </a:p>
          <a:p>
            <a:pPr marL="171450" lvl="0" indent="-171450" algn="l" rtl="0">
              <a:lnSpc>
                <a:spcPct val="100000"/>
              </a:lnSpc>
              <a:spcBef>
                <a:spcPts val="600"/>
              </a:spcBef>
              <a:spcAft>
                <a:spcPts val="0"/>
              </a:spcAft>
              <a:buSzPct val="100000"/>
              <a:buFont typeface="Arial"/>
              <a:buChar char="•"/>
            </a:pPr>
            <a:r>
              <a:rPr lang="de-DE" sz="105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dirty="0"/>
          </a:p>
          <a:p>
            <a:pPr marL="171450" lvl="0" indent="-171450" algn="l" rtl="0">
              <a:lnSpc>
                <a:spcPct val="100000"/>
              </a:lnSpc>
              <a:spcBef>
                <a:spcPts val="600"/>
              </a:spcBef>
              <a:spcAft>
                <a:spcPts val="0"/>
              </a:spcAft>
              <a:buSzPct val="100000"/>
              <a:buFont typeface="Arial"/>
              <a:buChar char="•"/>
            </a:pPr>
            <a:r>
              <a:rPr lang="de-DE" sz="105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dirty="0"/>
          </a:p>
          <a:p>
            <a:pPr marL="171450" lvl="0" indent="-171450" algn="l" rtl="0">
              <a:lnSpc>
                <a:spcPct val="100000"/>
              </a:lnSpc>
              <a:spcBef>
                <a:spcPts val="600"/>
              </a:spcBef>
              <a:spcAft>
                <a:spcPts val="0"/>
              </a:spcAft>
              <a:buSzPct val="100000"/>
              <a:buFont typeface="Arial"/>
              <a:buChar char="•"/>
            </a:pPr>
            <a:r>
              <a:rPr lang="de-DE" sz="105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050" b="0" i="0" u="none" strike="noStrike" cap="none" dirty="0" smtClean="0">
                <a:solidFill>
                  <a:schemeClr val="dk1"/>
                </a:solidFill>
                <a:latin typeface="Calibri"/>
                <a:ea typeface="Calibri"/>
                <a:cs typeface="Calibri"/>
                <a:sym typeface="Calibri"/>
              </a:rPr>
              <a:t>für die </a:t>
            </a:r>
            <a:r>
              <a:rPr lang="de-DE" sz="1050" b="0" i="0" u="none" strike="noStrike" cap="none" dirty="0">
                <a:solidFill>
                  <a:schemeClr val="dk1"/>
                </a:solidFill>
                <a:latin typeface="Calibri"/>
                <a:ea typeface="Calibri"/>
                <a:cs typeface="Calibri"/>
                <a:sym typeface="Calibri"/>
              </a:rPr>
              <a:t>berufsprofilgebenden Fertigkeiten, Kenntnisse und Fähigkeiten bedeutet. Im Kern sollen deshalb folgende drei Materialien je Berufsbild entwickelt werden: </a:t>
            </a:r>
            <a:endParaRPr sz="1050" dirty="0"/>
          </a:p>
          <a:p>
            <a:pPr marL="628650" lvl="1" indent="-171450" algn="l" rtl="0">
              <a:lnSpc>
                <a:spcPct val="100000"/>
              </a:lnSpc>
              <a:spcBef>
                <a:spcPts val="600"/>
              </a:spcBef>
              <a:spcAft>
                <a:spcPts val="0"/>
              </a:spcAft>
              <a:buSzPct val="100000"/>
              <a:buFont typeface="Arial" panose="020B0604020202020204" pitchFamily="34" charset="0"/>
              <a:buChar char="•"/>
            </a:pPr>
            <a:r>
              <a:rPr lang="de-DE" sz="1050" b="0" i="0" u="none" strike="noStrike" cap="none" dirty="0">
                <a:solidFill>
                  <a:schemeClr val="dk1"/>
                </a:solidFill>
                <a:latin typeface="Calibri"/>
                <a:ea typeface="Calibri"/>
                <a:cs typeface="Calibri"/>
                <a:sym typeface="Calibri"/>
              </a:rPr>
              <a:t>die tabellarische didaktische Einordnung (Didaktisches Impulspapier, IP), </a:t>
            </a:r>
            <a:endParaRPr sz="1050" dirty="0"/>
          </a:p>
          <a:p>
            <a:pPr marL="628650" lvl="1" indent="-171450" algn="l" rtl="0">
              <a:lnSpc>
                <a:spcPct val="100000"/>
              </a:lnSpc>
              <a:spcAft>
                <a:spcPts val="0"/>
              </a:spcAft>
              <a:buSzPct val="100000"/>
              <a:buFont typeface="Arial" panose="020B0604020202020204" pitchFamily="34" charset="0"/>
              <a:buChar char="•"/>
            </a:pPr>
            <a:r>
              <a:rPr lang="de-DE" sz="105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a:t>
            </a:r>
            <a:endParaRPr sz="1050" dirty="0"/>
          </a:p>
          <a:p>
            <a:pPr marL="628650" lvl="1" indent="-171450" algn="l" rtl="0">
              <a:lnSpc>
                <a:spcPct val="100000"/>
              </a:lnSpc>
              <a:spcAft>
                <a:spcPts val="0"/>
              </a:spcAft>
              <a:buSzPct val="100000"/>
              <a:buFont typeface="Arial" panose="020B0604020202020204" pitchFamily="34" charset="0"/>
              <a:buChar char="•"/>
            </a:pPr>
            <a:r>
              <a:rPr lang="de-DE" sz="105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050" dirty="0"/>
          </a:p>
          <a:p>
            <a:pPr marL="171450" lvl="0" indent="-171450" algn="l" rtl="0">
              <a:lnSpc>
                <a:spcPct val="100000"/>
              </a:lnSpc>
              <a:spcBef>
                <a:spcPts val="600"/>
              </a:spcBef>
              <a:spcAft>
                <a:spcPts val="0"/>
              </a:spcAft>
              <a:buSzPct val="100000"/>
              <a:buFont typeface="Arial"/>
              <a:buChar char="•"/>
            </a:pPr>
            <a:r>
              <a:rPr lang="de-DE" sz="105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dirty="0"/>
          </a:p>
          <a:p>
            <a:pPr marL="0" marR="0" lvl="0" indent="0" algn="l" rtl="0">
              <a:lnSpc>
                <a:spcPct val="100000"/>
              </a:lnSpc>
              <a:spcBef>
                <a:spcPts val="600"/>
              </a:spcBef>
              <a:spcAft>
                <a:spcPts val="0"/>
              </a:spcAft>
              <a:buClr>
                <a:srgbClr val="000000"/>
              </a:buClr>
              <a:buSzPts val="1400"/>
              <a:buFont typeface="Arial"/>
              <a:buNone/>
            </a:pPr>
            <a:endParaRPr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1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a9b7458ce_0_31: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4a9b7458ce_0_31:notes"/>
          <p:cNvSpPr txBox="1">
            <a:spLocks noGrp="1"/>
          </p:cNvSpPr>
          <p:nvPr>
            <p:ph type="body" idx="1"/>
          </p:nvPr>
        </p:nvSpPr>
        <p:spPr>
          <a:xfrm>
            <a:off x="479425" y="3960000"/>
            <a:ext cx="6145212" cy="6064946"/>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 des Zielkonfliktes:</a:t>
            </a:r>
            <a:endParaRPr lang="de-DE" sz="105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de-DE" sz="1050" dirty="0">
                <a:solidFill>
                  <a:schemeClr val="tx1"/>
                </a:solidFill>
                <a:latin typeface="Calibri" panose="020F0502020204030204" pitchFamily="34" charset="0"/>
                <a:ea typeface="Merriweather"/>
                <a:cs typeface="Calibri" panose="020F0502020204030204" pitchFamily="34" charset="0"/>
                <a:sym typeface="Merriweather"/>
              </a:rPr>
              <a:t>Eine stimmungsvolle Beleuchtung wird im Handel als verkaufsfördernd angesehen. Auf der anderen Seite verursacht die Beleuchtung hohe Energiekosten. Insbesondere im letzten Jahr sind die Energiekosten enorm gestiegen. Dies wirkt sich auch auf die Haushalte aus, die wiederum weniger Geld für Konsumausgaben verwenden.</a:t>
            </a:r>
          </a:p>
          <a:p>
            <a:pPr marL="0" lvl="0" indent="0" algn="l" rtl="0">
              <a:spcBef>
                <a:spcPts val="0"/>
              </a:spcBef>
              <a:spcAft>
                <a:spcPts val="0"/>
              </a:spcAft>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None/>
            </a:pPr>
            <a:r>
              <a:rPr lang="de-DE" sz="1050" dirty="0">
                <a:solidFill>
                  <a:schemeClr val="tx1"/>
                </a:solidFill>
                <a:latin typeface="Calibri" panose="020F0502020204030204" pitchFamily="34" charset="0"/>
                <a:cs typeface="Calibri" panose="020F0502020204030204" pitchFamily="34" charset="0"/>
                <a:sym typeface="Calibri"/>
              </a:rPr>
              <a:t>Die Folie zeigt, dass im Handel, bzw. im Non-Food-Bereich, die Beleuchtung 55% der Energie verbraucht. 27 % fallen in den Bereich </a:t>
            </a:r>
            <a:r>
              <a:rPr lang="de-DE" sz="1050" dirty="0" smtClean="0">
                <a:solidFill>
                  <a:schemeClr val="tx1"/>
                </a:solidFill>
                <a:latin typeface="Calibri" panose="020F0502020204030204" pitchFamily="34" charset="0"/>
                <a:cs typeface="Calibri" panose="020F0502020204030204" pitchFamily="34" charset="0"/>
                <a:sym typeface="Calibri"/>
              </a:rPr>
              <a:t>Klimatisierung an. </a:t>
            </a:r>
            <a:r>
              <a:rPr lang="de-DE" sz="1050" dirty="0">
                <a:solidFill>
                  <a:schemeClr val="tx1"/>
                </a:solidFill>
                <a:latin typeface="Calibri" panose="020F0502020204030204" pitchFamily="34" charset="0"/>
                <a:cs typeface="Calibri" panose="020F0502020204030204" pitchFamily="34" charset="0"/>
                <a:sym typeface="Calibri"/>
              </a:rPr>
              <a:t>Zusätzlich zeigt die Folie eine Kampagne der Klimaschutzinitiative des Handels, bei der dafür sensibilisiert wird, die Schaufensterbeleuchtung abends auszuschalten.</a:t>
            </a:r>
          </a:p>
          <a:p>
            <a:pPr marL="0" lvl="0" indent="0" algn="l" rtl="0">
              <a:spcBef>
                <a:spcPts val="0"/>
              </a:spcBef>
              <a:spcAft>
                <a:spcPts val="0"/>
              </a:spcAft>
              <a:buSzPts val="1800"/>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Aufgabenstellung:</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Welche Beleuchtung verwenden Sie in ihrem Betrieb?</a:t>
            </a:r>
          </a:p>
          <a:p>
            <a:pPr marL="457200" indent="-457200">
              <a:buSzPct val="100000"/>
              <a:buFont typeface="+mj-lt"/>
              <a:buAutoNum type="arabicPeriod"/>
            </a:pPr>
            <a:r>
              <a:rPr lang="de-DE" sz="1050" dirty="0">
                <a:solidFill>
                  <a:schemeClr val="tx1"/>
                </a:solidFill>
              </a:rPr>
              <a:t>Welcher Typ verbraucht am meisten Strom?</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Wurde die Beleuchtung auf LED-Röhren umgestellt?</a:t>
            </a:r>
            <a:endParaRPr lang="de-DE" sz="105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Wann wurden zuletzt effizientere Leuchten bei Ihnen eingebaut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de-DE" sz="1050" b="1" dirty="0">
              <a:solidFill>
                <a:schemeClr val="tx1"/>
              </a:solidFill>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de-DE" sz="1050" b="1" dirty="0">
                <a:solidFill>
                  <a:schemeClr val="tx1"/>
                </a:solidFill>
                <a:latin typeface="Calibri" panose="020F0502020204030204" pitchFamily="34" charset="0"/>
                <a:cs typeface="Calibri" panose="020F0502020204030204" pitchFamily="34" charset="0"/>
                <a:sym typeface="Calibri"/>
              </a:rPr>
              <a:t>Quellen: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1" dirty="0" err="1">
                <a:solidFill>
                  <a:schemeClr val="tx1"/>
                </a:solidFill>
                <a:latin typeface="Calibri" panose="020F0502020204030204" pitchFamily="34" charset="0"/>
                <a:cs typeface="Calibri" panose="020F0502020204030204" pitchFamily="34" charset="0"/>
                <a:sym typeface="Calibri"/>
              </a:rPr>
              <a:t>Saena</a:t>
            </a:r>
            <a:r>
              <a:rPr lang="de-DE" sz="1050" b="1" dirty="0">
                <a:solidFill>
                  <a:schemeClr val="tx1"/>
                </a:solidFill>
                <a:latin typeface="Calibri" panose="020F0502020204030204" pitchFamily="34" charset="0"/>
                <a:cs typeface="Calibri" panose="020F0502020204030204" pitchFamily="34" charset="0"/>
                <a:sym typeface="Calibri"/>
              </a:rPr>
              <a:t> (2017): Energieeffizienz im Einzelhandel. Praxisbeispiele aus Sachsen. Online: https://</a:t>
            </a:r>
            <a:r>
              <a:rPr lang="de-DE" sz="1050" b="1" dirty="0" err="1">
                <a:solidFill>
                  <a:schemeClr val="tx1"/>
                </a:solidFill>
                <a:latin typeface="Calibri" panose="020F0502020204030204" pitchFamily="34" charset="0"/>
                <a:cs typeface="Calibri" panose="020F0502020204030204" pitchFamily="34" charset="0"/>
                <a:sym typeface="Calibri"/>
              </a:rPr>
              <a:t>www.saena.de</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download</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broschueren</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BU_Energieeffizienz_im_Einzelhandel.pdf</a:t>
            </a:r>
            <a:endParaRPr lang="de-DE" sz="1050" b="1" dirty="0">
              <a:solidFill>
                <a:schemeClr val="tx1"/>
              </a:solidFill>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1" dirty="0">
                <a:solidFill>
                  <a:schemeClr val="tx1"/>
                </a:solidFill>
                <a:latin typeface="Calibri" panose="020F0502020204030204" pitchFamily="34" charset="0"/>
                <a:cs typeface="Calibri" panose="020F0502020204030204" pitchFamily="34" charset="0"/>
                <a:sym typeface="Calibri"/>
              </a:rPr>
              <a:t>HDE Klimaschutzoffensive des Handels (o.J.): Wir machen abends das Licht aus. Online: https://</a:t>
            </a:r>
            <a:r>
              <a:rPr lang="de-DE" sz="1050" b="1" dirty="0" err="1">
                <a:solidFill>
                  <a:schemeClr val="tx1"/>
                </a:solidFill>
                <a:latin typeface="Calibri" panose="020F0502020204030204" pitchFamily="34" charset="0"/>
                <a:cs typeface="Calibri" panose="020F0502020204030204" pitchFamily="34" charset="0"/>
                <a:sym typeface="Calibri"/>
              </a:rPr>
              <a:t>www.hde-klimaschutzoffensive.de</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sites</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default</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files</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uploads</a:t>
            </a:r>
            <a:r>
              <a:rPr lang="de-DE" sz="1050" b="1" dirty="0">
                <a:solidFill>
                  <a:schemeClr val="tx1"/>
                </a:solidFill>
                <a:latin typeface="Calibri" panose="020F0502020204030204" pitchFamily="34" charset="0"/>
                <a:cs typeface="Calibri" panose="020F0502020204030204" pitchFamily="34" charset="0"/>
                <a:sym typeface="Calibri"/>
              </a:rPr>
              <a:t>/</a:t>
            </a:r>
            <a:r>
              <a:rPr lang="de-DE" sz="1050" b="1" dirty="0" err="1">
                <a:solidFill>
                  <a:schemeClr val="tx1"/>
                </a:solidFill>
                <a:latin typeface="Calibri" panose="020F0502020204030204" pitchFamily="34" charset="0"/>
                <a:cs typeface="Calibri" panose="020F0502020204030204" pitchFamily="34" charset="0"/>
                <a:sym typeface="Calibri"/>
              </a:rPr>
              <a:t>image</a:t>
            </a:r>
            <a:r>
              <a:rPr lang="de-DE" sz="1050" b="1" dirty="0">
                <a:solidFill>
                  <a:schemeClr val="tx1"/>
                </a:solidFill>
                <a:latin typeface="Calibri" panose="020F0502020204030204" pitchFamily="34" charset="0"/>
                <a:cs typeface="Calibri" panose="020F0502020204030204" pitchFamily="34" charset="0"/>
                <a:sym typeface="Calibri"/>
              </a:rPr>
              <a:t>/2022-08/</a:t>
            </a:r>
            <a:r>
              <a:rPr lang="de-DE" sz="1050" b="1" dirty="0" err="1">
                <a:solidFill>
                  <a:schemeClr val="tx1"/>
                </a:solidFill>
                <a:latin typeface="Calibri" panose="020F0502020204030204" pitchFamily="34" charset="0"/>
                <a:cs typeface="Calibri" panose="020F0502020204030204" pitchFamily="34" charset="0"/>
                <a:sym typeface="Calibri"/>
              </a:rPr>
              <a:t>Klimaschutzoffensive_Plakat_Licht-aus_Motiv_Stadt_Presse.jpg</a:t>
            </a:r>
            <a:endParaRPr lang="de-DE" sz="1050" b="1" dirty="0">
              <a:solidFill>
                <a:schemeClr val="tx1"/>
              </a:solidFill>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1" dirty="0">
                <a:solidFill>
                  <a:schemeClr val="tx1"/>
                </a:solidFill>
                <a:latin typeface="Calibri" panose="020F0502020204030204" pitchFamily="34" charset="0"/>
                <a:cs typeface="Calibri" panose="020F0502020204030204" pitchFamily="34" charset="0"/>
                <a:sym typeface="Calibri"/>
              </a:rPr>
              <a:t>CCI Dialog GmbH nach EHI Retail Institute (2022) : Stromverbrauch nach Verbrauchsträgern Nonfood. Online https://cci-</a:t>
            </a:r>
            <a:r>
              <a:rPr lang="de-DE" sz="1050" b="1" dirty="0" err="1">
                <a:solidFill>
                  <a:schemeClr val="tx1"/>
                </a:solidFill>
                <a:latin typeface="Calibri" panose="020F0502020204030204" pitchFamily="34" charset="0"/>
                <a:cs typeface="Calibri" panose="020F0502020204030204" pitchFamily="34" charset="0"/>
                <a:sym typeface="Calibri"/>
              </a:rPr>
              <a:t>dialog.de</a:t>
            </a:r>
            <a:r>
              <a:rPr lang="de-DE" sz="1050" b="1" dirty="0">
                <a:solidFill>
                  <a:schemeClr val="tx1"/>
                </a:solidFill>
                <a:latin typeface="Calibri" panose="020F0502020204030204" pitchFamily="34" charset="0"/>
                <a:cs typeface="Calibri" panose="020F0502020204030204" pitchFamily="34" charset="0"/>
                <a:sym typeface="Calibri"/>
              </a:rPr>
              <a:t>/energieverbrauch-im-einzelhandel-</a:t>
            </a:r>
            <a:r>
              <a:rPr lang="de-DE" sz="1050" b="1" dirty="0" err="1">
                <a:solidFill>
                  <a:schemeClr val="tx1"/>
                </a:solidFill>
                <a:latin typeface="Calibri" panose="020F0502020204030204" pitchFamily="34" charset="0"/>
                <a:cs typeface="Calibri" panose="020F0502020204030204" pitchFamily="34" charset="0"/>
                <a:sym typeface="Calibri"/>
              </a:rPr>
              <a:t>cci_wissensportal</a:t>
            </a:r>
            <a:r>
              <a:rPr lang="de-DE" sz="1050" b="1" dirty="0">
                <a:solidFill>
                  <a:schemeClr val="tx1"/>
                </a:solidFill>
                <a:latin typeface="Calibri" panose="020F0502020204030204" pitchFamily="34" charset="0"/>
                <a:cs typeface="Calibri" panose="020F0502020204030204" pitchFamily="34" charset="0"/>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de-DE" sz="1050" b="0" i="0" u="none" strike="noStrike" cap="none" dirty="0">
              <a:solidFill>
                <a:schemeClr val="tx1"/>
              </a:solidFill>
              <a:latin typeface="Calibri" panose="020F0502020204030204" pitchFamily="34" charset="0"/>
              <a:ea typeface="Arial"/>
              <a:cs typeface="Calibri" panose="020F0502020204030204" pitchFamily="34" charset="0"/>
              <a:sym typeface="Merriweather"/>
            </a:endParaRPr>
          </a:p>
        </p:txBody>
      </p:sp>
      <p:sp>
        <p:nvSpPr>
          <p:cNvPr id="280" name="Google Shape;280;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76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a9b7458ce_0_31: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4a9b7458ce_0_31:notes"/>
          <p:cNvSpPr txBox="1">
            <a:spLocks noGrp="1"/>
          </p:cNvSpPr>
          <p:nvPr>
            <p:ph type="body" idx="1"/>
          </p:nvPr>
        </p:nvSpPr>
        <p:spPr>
          <a:xfrm>
            <a:off x="479425" y="3851275"/>
            <a:ext cx="6145212" cy="601035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 des Zielkonfliktes:</a:t>
            </a:r>
          </a:p>
          <a:p>
            <a:pPr marL="0" lvl="0" indent="0" algn="l" rtl="0">
              <a:spcBef>
                <a:spcPts val="0"/>
              </a:spcBef>
              <a:spcAft>
                <a:spcPts val="0"/>
              </a:spcAft>
              <a:buSzPts val="1400"/>
              <a:buNone/>
            </a:pPr>
            <a:r>
              <a:rPr lang="de-DE" sz="1050" dirty="0">
                <a:solidFill>
                  <a:srgbClr val="000000"/>
                </a:solidFill>
                <a:latin typeface="Calibri" panose="020F0502020204030204" pitchFamily="34" charset="0"/>
              </a:rPr>
              <a:t>Viele Waren legen bedeutende Wegstrecken bis in den deutschen Einzelhandel zurück. Dabei verursacht die Logistik im Upstream weniger Emissionen als im Downstream auf dem Weg zu den einzelnen Läden. </a:t>
            </a:r>
          </a:p>
          <a:p>
            <a:pPr marL="0" lvl="0" indent="0" algn="l" rtl="0">
              <a:spcBef>
                <a:spcPts val="0"/>
              </a:spcBef>
              <a:spcAft>
                <a:spcPts val="0"/>
              </a:spcAft>
              <a:buNone/>
            </a:pPr>
            <a:endParaRPr lang="de-DE" sz="1050" b="1"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Quellen / Weiterführende Informationen:</a:t>
            </a: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88900" algn="l" rtl="0" fontAlgn="base">
              <a:spcBef>
                <a:spcPts val="0"/>
              </a:spcBef>
              <a:spcAft>
                <a:spcPts val="0"/>
              </a:spcAft>
              <a:buSzPct val="100000"/>
              <a:buFont typeface="Arial" panose="020B0604020202020204" pitchFamily="34" charset="0"/>
              <a:buChar char="•"/>
            </a:pPr>
            <a:r>
              <a:rPr lang="de-DE" sz="1050" dirty="0">
                <a:solidFill>
                  <a:srgbClr val="000000"/>
                </a:solidFill>
                <a:latin typeface="Calibri" panose="020F0502020204030204" pitchFamily="34" charset="0"/>
              </a:rPr>
              <a:t>Treibstoffbedarf: Spiegel Online (2021): Wir müssen neue Schiffe mit fossilem Antrieb komplett verbieten.</a:t>
            </a:r>
          </a:p>
          <a:p>
            <a:pPr marL="88900" algn="l" rtl="0" fontAlgn="base">
              <a:spcBef>
                <a:spcPts val="0"/>
              </a:spcBef>
              <a:spcAft>
                <a:spcPts val="0"/>
              </a:spcAft>
              <a:buSzPct val="100000"/>
              <a:buFont typeface="Arial" panose="020B0604020202020204" pitchFamily="34" charset="0"/>
              <a:buChar char="•"/>
            </a:pPr>
            <a:r>
              <a:rPr lang="de-DE" sz="1050" dirty="0">
                <a:solidFill>
                  <a:srgbClr val="000000"/>
                </a:solidFill>
                <a:latin typeface="Calibri" panose="020F0502020204030204" pitchFamily="34" charset="0"/>
              </a:rPr>
              <a:t>Zuladung: http://</a:t>
            </a:r>
            <a:r>
              <a:rPr lang="de-DE" sz="1050" dirty="0" err="1">
                <a:solidFill>
                  <a:srgbClr val="000000"/>
                </a:solidFill>
                <a:latin typeface="Calibri" panose="020F0502020204030204" pitchFamily="34" charset="0"/>
              </a:rPr>
              <a:t>www.hamburg-container.com</a:t>
            </a:r>
            <a:r>
              <a:rPr lang="de-DE" sz="1050" dirty="0">
                <a:solidFill>
                  <a:srgbClr val="000000"/>
                </a:solidFill>
                <a:latin typeface="Calibri" panose="020F0502020204030204" pitchFamily="34" charset="0"/>
              </a:rPr>
              <a:t>/</a:t>
            </a:r>
            <a:r>
              <a:rPr lang="de-DE" sz="1050" dirty="0" err="1">
                <a:solidFill>
                  <a:srgbClr val="000000"/>
                </a:solidFill>
                <a:latin typeface="Calibri" panose="020F0502020204030204" pitchFamily="34" charset="0"/>
              </a:rPr>
              <a:t>containerladung.html</a:t>
            </a:r>
            <a:r>
              <a:rPr lang="de-DE" sz="1050" dirty="0">
                <a:solidFill>
                  <a:srgbClr val="000000"/>
                </a:solidFill>
                <a:latin typeface="Calibri" panose="020F0502020204030204" pitchFamily="34" charset="0"/>
              </a:rPr>
              <a:t>.</a:t>
            </a:r>
          </a:p>
          <a:p>
            <a:pPr marL="88900" algn="l" rtl="0" fontAlgn="base">
              <a:spcBef>
                <a:spcPts val="0"/>
              </a:spcBef>
              <a:spcAft>
                <a:spcPts val="0"/>
              </a:spcAft>
              <a:buSzPct val="100000"/>
              <a:buFont typeface="Arial" panose="020B0604020202020204" pitchFamily="34" charset="0"/>
              <a:buChar char="•"/>
            </a:pPr>
            <a:r>
              <a:rPr lang="de-DE" sz="1050" dirty="0">
                <a:solidFill>
                  <a:srgbClr val="000000"/>
                </a:solidFill>
                <a:latin typeface="Calibri" panose="020F0502020204030204" pitchFamily="34" charset="0"/>
              </a:rPr>
              <a:t>Schiffsentfernungen: https://</a:t>
            </a:r>
            <a:r>
              <a:rPr lang="de-DE" sz="1050" dirty="0" err="1">
                <a:solidFill>
                  <a:srgbClr val="000000"/>
                </a:solidFill>
                <a:latin typeface="Calibri" panose="020F0502020204030204" pitchFamily="34" charset="0"/>
              </a:rPr>
              <a:t>www.schiffe-kaufen.de</a:t>
            </a:r>
            <a:endParaRPr lang="de-DE" sz="1050" dirty="0">
              <a:solidFill>
                <a:srgbClr val="000000"/>
              </a:solidFill>
              <a:latin typeface="Calibri" panose="020F0502020204030204" pitchFamily="34" charset="0"/>
            </a:endParaRPr>
          </a:p>
          <a:p>
            <a:pPr marL="88900" algn="l" rtl="0" fontAlgn="base">
              <a:spcBef>
                <a:spcPts val="0"/>
              </a:spcBef>
              <a:spcAft>
                <a:spcPts val="0"/>
              </a:spcAft>
              <a:buSzPct val="100000"/>
              <a:buFont typeface="Arial" panose="020B0604020202020204" pitchFamily="34" charset="0"/>
              <a:buChar char="•"/>
            </a:pPr>
            <a:r>
              <a:rPr lang="de-DE" sz="1050" dirty="0">
                <a:solidFill>
                  <a:srgbClr val="000000"/>
                </a:solidFill>
                <a:latin typeface="Calibri" panose="020F0502020204030204" pitchFamily="34" charset="0"/>
              </a:rPr>
              <a:t>Emissionen von Schiffen und LKW: NABU o.J.: Mythos klimafreundliche Containerschiffe. Online: https://</a:t>
            </a:r>
            <a:r>
              <a:rPr lang="de-DE" sz="1050" dirty="0" err="1">
                <a:solidFill>
                  <a:srgbClr val="000000"/>
                </a:solidFill>
                <a:latin typeface="Calibri" panose="020F0502020204030204" pitchFamily="34" charset="0"/>
              </a:rPr>
              <a:t>www.nabu.de</a:t>
            </a:r>
            <a:r>
              <a:rPr lang="de-DE" sz="1050" dirty="0">
                <a:solidFill>
                  <a:srgbClr val="000000"/>
                </a:solidFill>
                <a:latin typeface="Calibri" panose="020F0502020204030204" pitchFamily="34" charset="0"/>
              </a:rPr>
              <a:t>/umwelt-und-ressourcen/verkehr/</a:t>
            </a:r>
            <a:r>
              <a:rPr lang="de-DE" sz="1050" dirty="0" err="1">
                <a:solidFill>
                  <a:srgbClr val="000000"/>
                </a:solidFill>
                <a:latin typeface="Calibri" panose="020F0502020204030204" pitchFamily="34" charset="0"/>
              </a:rPr>
              <a:t>schifffahrt</a:t>
            </a:r>
            <a:r>
              <a:rPr lang="de-DE" sz="1050" dirty="0">
                <a:solidFill>
                  <a:srgbClr val="000000"/>
                </a:solidFill>
                <a:latin typeface="Calibri" panose="020F0502020204030204" pitchFamily="34" charset="0"/>
              </a:rPr>
              <a:t>/containerschifffahrt/16646.html</a:t>
            </a:r>
          </a:p>
          <a:p>
            <a:pPr marL="0" lvl="0" indent="0" algn="l" rtl="0">
              <a:spcBef>
                <a:spcPts val="0"/>
              </a:spcBef>
              <a:spcAft>
                <a:spcPts val="0"/>
              </a:spcAft>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None/>
            </a:pPr>
            <a:r>
              <a:rPr lang="de-DE" sz="1050" b="0" i="0" u="none" strike="noStrike" dirty="0">
                <a:solidFill>
                  <a:srgbClr val="000000"/>
                </a:solidFill>
                <a:effectLst/>
                <a:latin typeface="Calibri" panose="020F0502020204030204" pitchFamily="34" charset="0"/>
              </a:rPr>
              <a:t>Die Folie zeigt den Treibstoffverbrauch von Schiffen und LKW‘s für den Transport von 20 t Mandeln. Diese Menge wird jährlich gebraucht um 22 Millionen Mandelplätzchen </a:t>
            </a:r>
            <a:r>
              <a:rPr lang="de-DE" sz="1050" b="0" i="0" u="none" strike="noStrike" dirty="0" smtClean="0">
                <a:solidFill>
                  <a:srgbClr val="000000"/>
                </a:solidFill>
                <a:effectLst/>
                <a:latin typeface="Calibri" panose="020F0502020204030204" pitchFamily="34" charset="0"/>
              </a:rPr>
              <a:t>zur Weihnachtszeit in Deutschland herzustellen. Die </a:t>
            </a:r>
            <a:r>
              <a:rPr lang="de-DE" sz="1050" b="0" i="0" u="none" strike="noStrike" dirty="0">
                <a:solidFill>
                  <a:srgbClr val="000000"/>
                </a:solidFill>
                <a:effectLst/>
                <a:latin typeface="Calibri" panose="020F0502020204030204" pitchFamily="34" charset="0"/>
              </a:rPr>
              <a:t>meisten Mandeln stammen aus Kalifornien und kommen per Schiffscontainer. In Deutschland werden die Mandeln zu Großhändlern geliefert. In obiger Beispielrechnung wird angenommen, ein LKW fährt 22 Stationen ab, 1x rund durch Deutschland. Die Berechnung zeigt, dass der Ferntransport geringere Emissionen als der Verteilungsverkehr aufweist.</a:t>
            </a:r>
          </a:p>
          <a:p>
            <a:pPr marL="0" lvl="0" indent="0" algn="l" rtl="0">
              <a:spcBef>
                <a:spcPts val="0"/>
              </a:spcBef>
              <a:spcAft>
                <a:spcPts val="0"/>
              </a:spcAft>
              <a:buSzPts val="1800"/>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Aufgabenstellung:</a:t>
            </a:r>
          </a:p>
          <a:p>
            <a:pPr marL="0" marR="0" lvl="0" indent="0" algn="l" defTabSz="914400" rtl="0" eaLnBrk="1" fontAlgn="auto" latinLnBrk="0" hangingPunct="1">
              <a:spcBef>
                <a:spcPts val="0"/>
              </a:spcBef>
              <a:spcAft>
                <a:spcPts val="0"/>
              </a:spcAft>
              <a:buClr>
                <a:srgbClr val="000000"/>
              </a:buClr>
              <a:buSzPts val="1400"/>
              <a:buFont typeface="Arial"/>
              <a:buNone/>
              <a:tabLst/>
              <a:defRPr/>
            </a:pPr>
            <a:endParaRPr lang="de-DE" sz="1050" b="1" dirty="0">
              <a:solidFill>
                <a:schemeClr val="tx1"/>
              </a:solidFill>
              <a:latin typeface="Calibri" panose="020F0502020204030204" pitchFamily="34" charset="0"/>
              <a:cs typeface="Calibri" panose="020F0502020204030204" pitchFamily="34" charset="0"/>
              <a:sym typeface="Calibri"/>
            </a:endParaRPr>
          </a:p>
          <a:p>
            <a:pPr marL="3175" algn="l" rtl="0">
              <a:spcBef>
                <a:spcPts val="0"/>
              </a:spcBef>
              <a:spcAft>
                <a:spcPts val="0"/>
              </a:spcAft>
            </a:pPr>
            <a:r>
              <a:rPr lang="de-DE" sz="1050" dirty="0">
                <a:solidFill>
                  <a:schemeClr val="tx1"/>
                </a:solidFill>
              </a:rPr>
              <a:t>Berechnen Sie die Emissionen:</a:t>
            </a:r>
          </a:p>
          <a:p>
            <a:pPr marL="179388" indent="-176213" algn="l" rtl="0">
              <a:spcBef>
                <a:spcPts val="0"/>
              </a:spcBef>
              <a:spcAft>
                <a:spcPts val="0"/>
              </a:spcAft>
              <a:buFont typeface="Arial" panose="020B0604020202020204" pitchFamily="34" charset="0"/>
              <a:buChar char="•"/>
            </a:pPr>
            <a:r>
              <a:rPr lang="de-DE" sz="1050" dirty="0">
                <a:solidFill>
                  <a:schemeClr val="tx1"/>
                </a:solidFill>
              </a:rPr>
              <a:t>1 LKW-Container </a:t>
            </a:r>
            <a:r>
              <a:rPr lang="de-DE" sz="1050" dirty="0" smtClean="0">
                <a:solidFill>
                  <a:schemeClr val="tx1"/>
                </a:solidFill>
              </a:rPr>
              <a:t>beladen</a:t>
            </a:r>
            <a:r>
              <a:rPr lang="de-DE" sz="1050" baseline="0" dirty="0" smtClean="0">
                <a:solidFill>
                  <a:schemeClr val="tx1"/>
                </a:solidFill>
              </a:rPr>
              <a:t> </a:t>
            </a:r>
            <a:r>
              <a:rPr lang="de-DE" sz="1050" dirty="0" smtClean="0">
                <a:solidFill>
                  <a:schemeClr val="tx1"/>
                </a:solidFill>
              </a:rPr>
              <a:t>mit </a:t>
            </a:r>
            <a:r>
              <a:rPr lang="de-DE" sz="1050" dirty="0">
                <a:solidFill>
                  <a:schemeClr val="tx1"/>
                </a:solidFill>
              </a:rPr>
              <a:t>Gemüse von Sevilla bis Hamburg</a:t>
            </a:r>
          </a:p>
          <a:p>
            <a:pPr marL="179388" indent="-176213">
              <a:buFont typeface="Arial" panose="020B0604020202020204" pitchFamily="34" charset="0"/>
              <a:buChar char="•"/>
            </a:pPr>
            <a:r>
              <a:rPr lang="de-DE" sz="1050" dirty="0">
                <a:solidFill>
                  <a:schemeClr val="tx1"/>
                </a:solidFill>
              </a:rPr>
              <a:t>1 Container </a:t>
            </a:r>
            <a:r>
              <a:rPr lang="de-DE" sz="1050" dirty="0" smtClean="0">
                <a:solidFill>
                  <a:schemeClr val="tx1"/>
                </a:solidFill>
              </a:rPr>
              <a:t>beladen mit </a:t>
            </a:r>
            <a:r>
              <a:rPr lang="de-DE" sz="1050" dirty="0">
                <a:solidFill>
                  <a:schemeClr val="tx1"/>
                </a:solidFill>
              </a:rPr>
              <a:t>Nüssen von Bombay nach Hamburg </a:t>
            </a:r>
            <a:r>
              <a:rPr lang="de-DE" sz="1050" dirty="0" smtClean="0">
                <a:solidFill>
                  <a:schemeClr val="tx1"/>
                </a:solidFill>
              </a:rPr>
              <a:t/>
            </a:r>
            <a:br>
              <a:rPr lang="de-DE" sz="1050" dirty="0" smtClean="0">
                <a:solidFill>
                  <a:schemeClr val="tx1"/>
                </a:solidFill>
              </a:rPr>
            </a:br>
            <a:r>
              <a:rPr lang="de-DE" sz="1050" dirty="0" smtClean="0">
                <a:solidFill>
                  <a:schemeClr val="tx1"/>
                </a:solidFill>
              </a:rPr>
              <a:t>(</a:t>
            </a:r>
            <a:r>
              <a:rPr lang="de-DE" sz="1050" dirty="0">
                <a:solidFill>
                  <a:schemeClr val="tx1"/>
                </a:solidFill>
              </a:rPr>
              <a:t>Online: </a:t>
            </a:r>
            <a:r>
              <a:rPr lang="de-DE" sz="1050" dirty="0">
                <a:solidFill>
                  <a:srgbClr val="941651"/>
                </a:solidFill>
                <a:hlinkClick r:id="rId3"/>
              </a:rPr>
              <a:t>www.bednblue.de/sailing-distance-calculator</a:t>
            </a:r>
            <a:r>
              <a:rPr lang="de-DE" sz="1050" dirty="0">
                <a:solidFill>
                  <a:srgbClr val="941651"/>
                </a:solidFill>
              </a:rPr>
              <a:t> </a:t>
            </a:r>
            <a:br>
              <a:rPr lang="de-DE" sz="1050" dirty="0">
                <a:solidFill>
                  <a:srgbClr val="941651"/>
                </a:solidFill>
              </a:rPr>
            </a:br>
            <a:r>
              <a:rPr lang="de-DE" sz="1050" dirty="0">
                <a:solidFill>
                  <a:schemeClr val="tx1"/>
                </a:solidFill>
              </a:rPr>
              <a:t>1 SM = 1,852 km</a:t>
            </a:r>
          </a:p>
          <a:p>
            <a:pPr marL="179388" indent="-176213" algn="l" rtl="0">
              <a:spcBef>
                <a:spcPts val="0"/>
              </a:spcBef>
              <a:spcAft>
                <a:spcPts val="0"/>
              </a:spcAft>
              <a:buFont typeface="Arial" panose="020B0604020202020204" pitchFamily="34" charset="0"/>
              <a:buChar char="•"/>
            </a:pPr>
            <a:r>
              <a:rPr lang="de-DE" sz="1050" dirty="0">
                <a:solidFill>
                  <a:schemeClr val="tx1"/>
                </a:solidFill>
              </a:rPr>
              <a:t>Die Anfahrt von 22.000 Kunden, die 10 km fahren, um 1 kg Gemüse zu kaufen </a:t>
            </a:r>
            <a:br>
              <a:rPr lang="de-DE" sz="1050" dirty="0">
                <a:solidFill>
                  <a:schemeClr val="tx1"/>
                </a:solidFill>
              </a:rPr>
            </a:br>
            <a:r>
              <a:rPr lang="de-DE" sz="1050" dirty="0">
                <a:solidFill>
                  <a:schemeClr val="tx1"/>
                </a:solidFill>
              </a:rPr>
              <a:t>(20 kg CO</a:t>
            </a:r>
            <a:r>
              <a:rPr lang="de-DE" sz="1050" baseline="-25000" dirty="0">
                <a:solidFill>
                  <a:schemeClr val="tx1"/>
                </a:solidFill>
              </a:rPr>
              <a:t>2</a:t>
            </a:r>
            <a:r>
              <a:rPr lang="de-DE" sz="1050" dirty="0">
                <a:solidFill>
                  <a:schemeClr val="tx1"/>
                </a:solidFill>
              </a:rPr>
              <a:t>-Äq / 100 km)</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400" b="0" i="0" u="none" strike="noStrike" dirty="0">
                <a:solidFill>
                  <a:srgbClr val="000000"/>
                </a:solidFill>
                <a:effectLst/>
              </a:rPr>
              <a:t/>
            </a:r>
            <a:br>
              <a:rPr lang="de-DE" sz="1400" b="0" i="0" u="none" strike="noStrike" dirty="0">
                <a:solidFill>
                  <a:srgbClr val="000000"/>
                </a:solidFill>
                <a:effectLst/>
              </a:rPr>
            </a:br>
            <a:r>
              <a:rPr lang="de-DE" sz="1050" b="1" dirty="0">
                <a:solidFill>
                  <a:schemeClr val="tx1"/>
                </a:solidFill>
                <a:latin typeface="Calibri" panose="020F0502020204030204" pitchFamily="34" charset="0"/>
                <a:cs typeface="Calibri" panose="020F0502020204030204" pitchFamily="34" charset="0"/>
              </a:rPr>
              <a:t>Berechnung: </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dirty="0">
                <a:solidFill>
                  <a:schemeClr val="tx1"/>
                </a:solidFill>
                <a:latin typeface="Calibri" panose="020F0502020204030204" pitchFamily="34" charset="0"/>
                <a:cs typeface="Calibri" panose="020F0502020204030204" pitchFamily="34" charset="0"/>
                <a:hlinkClick r:id="rId4"/>
              </a:rPr>
              <a:t>https://docs.google.com/spreadsheets/d/1J4qtPij73raHShjk2NhbQhTihcjZnTQpm1BiSb-_4tI/edit?usp=sharing</a:t>
            </a:r>
            <a:endParaRPr lang="de-DE" sz="105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endParaRPr lang="de-DE" sz="1050" dirty="0">
              <a:solidFill>
                <a:schemeClr val="tx1"/>
              </a:solidFill>
              <a:latin typeface="Calibri" panose="020F0502020204030204" pitchFamily="34" charset="0"/>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Merriweather"/>
              </a:rPr>
              <a:t>Diagramm: </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dirty="0">
                <a:solidFill>
                  <a:schemeClr val="tx1"/>
                </a:solidFill>
                <a:latin typeface="Calibri" panose="020F0502020204030204" pitchFamily="34" charset="0"/>
                <a:cs typeface="Calibri" panose="020F0502020204030204" pitchFamily="34" charset="0"/>
                <a:sym typeface="Merriweather"/>
              </a:rPr>
              <a:t>eigene </a:t>
            </a:r>
            <a:r>
              <a:rPr lang="de-DE" sz="1050" dirty="0" smtClean="0">
                <a:solidFill>
                  <a:schemeClr val="tx1"/>
                </a:solidFill>
                <a:latin typeface="Calibri" panose="020F0502020204030204" pitchFamily="34" charset="0"/>
                <a:cs typeface="Calibri" panose="020F0502020204030204" pitchFamily="34" charset="0"/>
                <a:sym typeface="Merriweather"/>
              </a:rPr>
              <a:t>Darstellung</a:t>
            </a:r>
            <a:endParaRPr lang="de-DE" sz="1050" dirty="0">
              <a:solidFill>
                <a:schemeClr val="tx1"/>
              </a:solidFill>
              <a:latin typeface="Calibri" panose="020F0502020204030204" pitchFamily="34" charset="0"/>
              <a:cs typeface="Calibri" panose="020F0502020204030204" pitchFamily="34" charset="0"/>
            </a:endParaRPr>
          </a:p>
        </p:txBody>
      </p:sp>
      <p:sp>
        <p:nvSpPr>
          <p:cNvPr id="280" name="Google Shape;280;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44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67ea5cf659_0_125:notes"/>
          <p:cNvSpPr>
            <a:spLocks noGrp="1" noRot="1" noChangeAspect="1"/>
          </p:cNvSpPr>
          <p:nvPr>
            <p:ph type="sldImg" idx="2"/>
          </p:nvPr>
        </p:nvSpPr>
        <p:spPr>
          <a:xfrm>
            <a:off x="479425" y="3952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67ea5cf659_0_125:notes"/>
          <p:cNvSpPr txBox="1">
            <a:spLocks noGrp="1"/>
          </p:cNvSpPr>
          <p:nvPr>
            <p:ph type="body" idx="1"/>
          </p:nvPr>
        </p:nvSpPr>
        <p:spPr>
          <a:xfrm>
            <a:off x="479425" y="3851275"/>
            <a:ext cx="6143625" cy="609685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panose="020F0502020204030204" pitchFamily="34" charset="0"/>
                <a:ea typeface="Arial"/>
                <a:cs typeface="Calibri" panose="020F0502020204030204" pitchFamily="34" charset="0"/>
                <a:sym typeface="Arial"/>
              </a:rPr>
              <a:t>Beschreibung</a:t>
            </a:r>
            <a:endParaRPr sz="1000" dirty="0">
              <a:latin typeface="Calibri" panose="020F0502020204030204" pitchFamily="34" charset="0"/>
              <a:cs typeface="Calibri" panose="020F0502020204030204" pitchFamily="34" charset="0"/>
            </a:endParaRPr>
          </a:p>
          <a:p>
            <a:pPr marL="0"/>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Konsum und Nachhaltigkeit sind unmittelbar miteinander </a:t>
            </a:r>
            <a:r>
              <a:rPr lang="de-DE" sz="1000" b="0" i="0" u="none" strike="noStrike" cap="none" dirty="0" smtClean="0">
                <a:solidFill>
                  <a:schemeClr val="dk1"/>
                </a:solidFill>
                <a:effectLst/>
                <a:latin typeface="Calibri" panose="020F0502020204030204" pitchFamily="34" charset="0"/>
                <a:cs typeface="Calibri" panose="020F0502020204030204" pitchFamily="34" charset="0"/>
                <a:sym typeface="Calibri"/>
              </a:rPr>
              <a:t>verbunden</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 Eine Änderung des Konsumverhaltens kann zu einer erheblichen CO2-Einsparung führen, ist jedoch eine Herausforderung für diejenigen, die vom Verkauf von Waren leben, wie beispielsweise Einzelhändler:innen</a:t>
            </a:r>
            <a:r>
              <a:rPr lang="de-DE"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Gleichzeitig kann die </a:t>
            </a:r>
            <a:r>
              <a:rPr lang="de-DE" sz="1000" dirty="0">
                <a:latin typeface="Calibri" panose="020F0502020204030204" pitchFamily="34" charset="0"/>
                <a:cs typeface="Calibri" panose="020F0502020204030204" pitchFamily="34" charset="0"/>
              </a:rPr>
              <a:t>Gesellschaft ohne eine intakte Umwelt nicht überleben, weswegen auf die Nutzung der natürlichen Ressourcen und den Erhalt von Lebensraum besonders geachtet</a:t>
            </a:r>
            <a:r>
              <a:rPr lang="de-DE" sz="1000" baseline="0" dirty="0">
                <a:latin typeface="Calibri" panose="020F0502020204030204" pitchFamily="34" charset="0"/>
                <a:cs typeface="Calibri" panose="020F0502020204030204" pitchFamily="34" charset="0"/>
              </a:rPr>
              <a:t> </a:t>
            </a:r>
            <a:r>
              <a:rPr lang="de-DE" sz="1000" dirty="0">
                <a:latin typeface="Calibri" panose="020F0502020204030204" pitchFamily="34" charset="0"/>
                <a:cs typeface="Calibri" panose="020F0502020204030204" pitchFamily="34" charset="0"/>
              </a:rPr>
              <a:t>werden muss. Unsere Gesellschaft und unsere Wirtschaft sind in</a:t>
            </a:r>
            <a:r>
              <a:rPr lang="de-DE" sz="1000" baseline="0" dirty="0">
                <a:latin typeface="Calibri" panose="020F0502020204030204" pitchFamily="34" charset="0"/>
                <a:cs typeface="Calibri" panose="020F0502020204030204" pitchFamily="34" charset="0"/>
              </a:rPr>
              <a:t> die </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Biosphäre eingebettet, sie</a:t>
            </a:r>
            <a:r>
              <a:rPr lang="de-DE"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ist die Basis für alles. Das Cake-Prinzip bedeutet „</a:t>
            </a:r>
            <a:r>
              <a:rPr lang="de-DE" sz="1000" b="0" i="1" u="none" strike="noStrike" cap="none" baseline="0" dirty="0">
                <a:solidFill>
                  <a:schemeClr val="dk1"/>
                </a:solidFill>
                <a:effectLst/>
                <a:latin typeface="Calibri" panose="020F0502020204030204" pitchFamily="34" charset="0"/>
                <a:cs typeface="Calibri" panose="020F0502020204030204" pitchFamily="34" charset="0"/>
                <a:sym typeface="Calibri"/>
              </a:rPr>
              <a:t>eine V</a:t>
            </a:r>
            <a:r>
              <a:rPr lang="de-DE" sz="1000" b="0" i="1" u="none" strike="noStrike" cap="none" dirty="0">
                <a:solidFill>
                  <a:schemeClr val="dk1"/>
                </a:solidFill>
                <a:effectLst/>
                <a:latin typeface="Calibri" panose="020F0502020204030204" pitchFamily="34" charset="0"/>
                <a:cs typeface="Calibri" panose="020F0502020204030204" pitchFamily="34" charset="0"/>
                <a:sym typeface="Calibri"/>
              </a:rPr>
              <a:t>erschiebung weg vom aktuellen sektoralen Ansatz, bei dem soziale, wirtschaftliche und ökologische Entwicklung als separate Teile angesehen werden</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1"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0" dirty="0">
                <a:latin typeface="Calibri" panose="020F0502020204030204" pitchFamily="34" charset="0"/>
                <a:ea typeface="Arial"/>
                <a:cs typeface="Calibri" panose="020F0502020204030204" pitchFamily="34" charset="0"/>
                <a:sym typeface="Arial"/>
              </a:rPr>
              <a:t>Stockholm</a:t>
            </a:r>
            <a:r>
              <a:rPr lang="de-DE" sz="1000" b="0" i="0" baseline="0" dirty="0">
                <a:latin typeface="Calibri" panose="020F0502020204030204" pitchFamily="34" charset="0"/>
                <a:ea typeface="Arial"/>
                <a:cs typeface="Calibri" panose="020F0502020204030204" pitchFamily="34" charset="0"/>
                <a:sym typeface="Arial"/>
              </a:rPr>
              <a:t> </a:t>
            </a:r>
            <a:r>
              <a:rPr lang="de-DE" sz="1000" b="0" i="0" baseline="0" dirty="0" err="1">
                <a:latin typeface="Calibri" panose="020F0502020204030204" pitchFamily="34" charset="0"/>
                <a:ea typeface="Arial"/>
                <a:cs typeface="Calibri" panose="020F0502020204030204" pitchFamily="34" charset="0"/>
                <a:sym typeface="Arial"/>
              </a:rPr>
              <a:t>Resilience</a:t>
            </a:r>
            <a:r>
              <a:rPr lang="de-DE" sz="1000" b="0" i="0" baseline="0" dirty="0">
                <a:latin typeface="Calibri" panose="020F0502020204030204" pitchFamily="34" charset="0"/>
                <a:ea typeface="Arial"/>
                <a:cs typeface="Calibri" panose="020F0502020204030204" pitchFamily="34" charset="0"/>
                <a:sym typeface="Arial"/>
              </a:rPr>
              <a:t> </a:t>
            </a:r>
            <a:r>
              <a:rPr lang="de-DE" sz="1000" b="0" i="0" baseline="0" dirty="0" err="1">
                <a:latin typeface="Calibri" panose="020F0502020204030204" pitchFamily="34" charset="0"/>
                <a:ea typeface="Arial"/>
                <a:cs typeface="Calibri" panose="020F0502020204030204" pitchFamily="34" charset="0"/>
                <a:sym typeface="Arial"/>
              </a:rPr>
              <a:t>Centre</a:t>
            </a:r>
            <a:r>
              <a:rPr lang="de-DE" sz="1000" b="0" i="0" baseline="0" dirty="0">
                <a:latin typeface="Calibri" panose="020F0502020204030204" pitchFamily="34" charset="0"/>
                <a:ea typeface="Arial"/>
                <a:cs typeface="Calibri" panose="020F0502020204030204" pitchFamily="34" charset="0"/>
                <a:sym typeface="Arial"/>
              </a:rPr>
              <a:t> o.J.). Auf der Basis der Biosphäre werden </a:t>
            </a:r>
            <a:r>
              <a:rPr lang="de-DE" sz="1000" dirty="0">
                <a:latin typeface="Calibri" panose="020F0502020204030204" pitchFamily="34" charset="0"/>
                <a:cs typeface="Calibri" panose="020F0502020204030204" pitchFamily="34" charset="0"/>
              </a:rPr>
              <a:t>alle anderen SDGs eingeordnet werden müssen.</a:t>
            </a:r>
            <a:r>
              <a:rPr lang="de-DE" sz="1000" baseline="0" dirty="0">
                <a:latin typeface="Calibri" panose="020F0502020204030204" pitchFamily="34" charset="0"/>
                <a:cs typeface="Calibri" panose="020F0502020204030204" pitchFamily="34" charset="0"/>
              </a:rPr>
              <a:t> Die nächste Ebene nach der Biosphäre bildet die Gesellschaft mit den jeweiligen SDG 1 bis 4, 7, 11 und 16. Die dritte Ebene bildet die Wirtschaft, denn diese </a:t>
            </a:r>
            <a:r>
              <a:rPr lang="de-DE" sz="1000" dirty="0">
                <a:latin typeface="Calibri" panose="020F0502020204030204" pitchFamily="34" charset="0"/>
                <a:cs typeface="Calibri" panose="020F0502020204030204" pitchFamily="34" charset="0"/>
              </a:rPr>
              <a:t>ist abhängig von einer funktionierenden Gesellschaft. Diese Schichtung ist wohlbegründet, denn gesunde (3 Gesundheit</a:t>
            </a:r>
            <a:r>
              <a:rPr lang="de-DE" sz="1000" baseline="0" dirty="0">
                <a:latin typeface="Calibri" panose="020F0502020204030204" pitchFamily="34" charset="0"/>
                <a:cs typeface="Calibri" panose="020F0502020204030204" pitchFamily="34" charset="0"/>
              </a:rPr>
              <a:t> und Wohlergehen) </a:t>
            </a:r>
            <a:r>
              <a:rPr lang="de-DE" sz="1000" dirty="0">
                <a:latin typeface="Calibri" panose="020F0502020204030204" pitchFamily="34" charset="0"/>
                <a:cs typeface="Calibri" panose="020F0502020204030204" pitchFamily="34" charset="0"/>
              </a:rPr>
              <a:t>und wohlhabende (SDG 1 Keine Armut)</a:t>
            </a:r>
            <a:r>
              <a:rPr lang="de-DE" sz="1000" baseline="0" dirty="0">
                <a:latin typeface="Calibri" panose="020F0502020204030204" pitchFamily="34" charset="0"/>
                <a:cs typeface="Calibri" panose="020F0502020204030204" pitchFamily="34" charset="0"/>
              </a:rPr>
              <a:t> </a:t>
            </a:r>
            <a:r>
              <a:rPr lang="de-DE" sz="1000" dirty="0">
                <a:latin typeface="Calibri" panose="020F0502020204030204" pitchFamily="34" charset="0"/>
                <a:cs typeface="Calibri" panose="020F0502020204030204" pitchFamily="34" charset="0"/>
              </a:rPr>
              <a:t>Kund*innen sind auch die</a:t>
            </a:r>
            <a:r>
              <a:rPr lang="de-DE" sz="1000" baseline="0" dirty="0">
                <a:latin typeface="Calibri" panose="020F0502020204030204" pitchFamily="34" charset="0"/>
                <a:cs typeface="Calibri" panose="020F0502020204030204" pitchFamily="34" charset="0"/>
              </a:rPr>
              <a:t> Konsument*innen der Unternehmen ohne die sie nicht existieren würden. Die dritte Ebene – die Wirtschaft – umfasst die SDG 8 Menschwürdige Arbeit und Wirtschaftswachstum, 9 Industrie, Innovation und Infrastruktur, 10 Ungleichheit sowie 12 </a:t>
            </a:r>
            <a:r>
              <a:rPr lang="de-DE" sz="1000" baseline="0" dirty="0" smtClean="0">
                <a:latin typeface="Calibri" panose="020F0502020204030204" pitchFamily="34" charset="0"/>
                <a:cs typeface="Calibri" panose="020F0502020204030204" pitchFamily="34" charset="0"/>
              </a:rPr>
              <a:t>Nachhaltiger Konsum </a:t>
            </a:r>
            <a:r>
              <a:rPr lang="de-DE" sz="1000" baseline="0" dirty="0">
                <a:latin typeface="Calibri" panose="020F0502020204030204" pitchFamily="34" charset="0"/>
                <a:cs typeface="Calibri" panose="020F0502020204030204" pitchFamily="34" charset="0"/>
              </a:rPr>
              <a:t>und Produktion – also alles, was eine nachhaltige Wirtschaft ausmacht. “On </a:t>
            </a:r>
            <a:r>
              <a:rPr lang="de-DE" sz="1000" baseline="0" dirty="0" err="1">
                <a:latin typeface="Calibri" panose="020F0502020204030204" pitchFamily="34" charset="0"/>
                <a:cs typeface="Calibri" panose="020F0502020204030204" pitchFamily="34" charset="0"/>
              </a:rPr>
              <a:t>the</a:t>
            </a:r>
            <a:r>
              <a:rPr lang="de-DE" sz="1000" baseline="0" dirty="0">
                <a:latin typeface="Calibri" panose="020F0502020204030204" pitchFamily="34" charset="0"/>
                <a:cs typeface="Calibri" panose="020F0502020204030204" pitchFamily="34" charset="0"/>
              </a:rPr>
              <a:t> Top“ steht das SDG 17 „Partnerschaften zur Erreichung der Ziele, das </a:t>
            </a:r>
            <a:r>
              <a:rPr lang="de-DE" sz="1000" dirty="0">
                <a:latin typeface="Calibri" panose="020F0502020204030204" pitchFamily="34" charset="0"/>
                <a:cs typeface="Calibri" panose="020F0502020204030204" pitchFamily="34" charset="0"/>
              </a:rPr>
              <a:t>in diesem Modell als Dreh- und Angelpunkt zwischen allen Ebenen der Interaktion funktioniert. Ohne das Zusammenwirken von mehreren Stakeholdern, Gemeinschaften und Staaten, wird es nur sehr schwer sein, die 17 SDGs bis 2030 umzusetzen. </a:t>
            </a:r>
          </a:p>
          <a:p>
            <a:pPr marL="0"/>
            <a:r>
              <a:rPr lang="de-DE" sz="1000" dirty="0">
                <a:latin typeface="Calibri" panose="020F0502020204030204" pitchFamily="34" charset="0"/>
                <a:cs typeface="Calibri" panose="020F0502020204030204" pitchFamily="34" charset="0"/>
              </a:rPr>
              <a:t>Auch wenn das SDG 4 Hochwertige Bildung keine besondere Rolle in diesem Modell </a:t>
            </a:r>
            <a:r>
              <a:rPr lang="de-DE" sz="1000" dirty="0" smtClean="0">
                <a:latin typeface="Calibri" panose="020F0502020204030204" pitchFamily="34" charset="0"/>
                <a:cs typeface="Calibri" panose="020F0502020204030204" pitchFamily="34" charset="0"/>
              </a:rPr>
              <a:t>spielt (und </a:t>
            </a:r>
            <a:r>
              <a:rPr lang="de-DE" sz="1000" dirty="0">
                <a:latin typeface="Calibri" panose="020F0502020204030204" pitchFamily="34" charset="0"/>
                <a:cs typeface="Calibri" panose="020F0502020204030204" pitchFamily="34" charset="0"/>
              </a:rPr>
              <a:t>nur eingereiht</a:t>
            </a:r>
            <a:r>
              <a:rPr lang="de-DE" sz="1000" baseline="0" dirty="0">
                <a:latin typeface="Calibri" panose="020F0502020204030204" pitchFamily="34" charset="0"/>
                <a:cs typeface="Calibri" panose="020F0502020204030204" pitchFamily="34" charset="0"/>
              </a:rPr>
              <a:t> ist zwischen allen anderen) – so kann nur </a:t>
            </a:r>
            <a:r>
              <a:rPr lang="de-DE" sz="1000" dirty="0">
                <a:latin typeface="Calibri" panose="020F0502020204030204" pitchFamily="34" charset="0"/>
                <a:cs typeface="Calibri" panose="020F0502020204030204" pitchFamily="34" charset="0"/>
              </a:rPr>
              <a:t>Bildung den Teufelskreis der Armut durchbrechen, Krisen vermeiden und dysfunktionale</a:t>
            </a:r>
            <a:r>
              <a:rPr lang="de-DE" sz="1000" baseline="0" dirty="0">
                <a:latin typeface="Calibri" panose="020F0502020204030204" pitchFamily="34" charset="0"/>
                <a:cs typeface="Calibri" panose="020F0502020204030204" pitchFamily="34" charset="0"/>
              </a:rPr>
              <a:t>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a:t>
            </a:r>
            <a:r>
              <a:rPr lang="de-DE" sz="1000" baseline="0" dirty="0" smtClean="0">
                <a:latin typeface="Calibri" panose="020F0502020204030204" pitchFamily="34" charset="0"/>
                <a:cs typeface="Calibri" panose="020F0502020204030204" pitchFamily="34" charset="0"/>
              </a:rPr>
              <a:t>SDG‘s </a:t>
            </a:r>
            <a:r>
              <a:rPr lang="de-DE" sz="1000" baseline="0" dirty="0">
                <a:latin typeface="Calibri" panose="020F0502020204030204" pitchFamily="34" charset="0"/>
                <a:cs typeface="Calibri" panose="020F0502020204030204" pitchFamily="34" charset="0"/>
              </a:rPr>
              <a:t>wie selbst die Bundesregierung in den jeweiligen Nachhaltigkeitsberichten der Ministerium </a:t>
            </a:r>
            <a:r>
              <a:rPr lang="de-DE" sz="1000" baseline="0" dirty="0" smtClean="0">
                <a:latin typeface="Calibri" panose="020F0502020204030204" pitchFamily="34" charset="0"/>
                <a:cs typeface="Calibri" panose="020F0502020204030204" pitchFamily="34" charset="0"/>
              </a:rPr>
              <a:t>bestätigt </a:t>
            </a:r>
            <a:r>
              <a:rPr lang="de-DE" sz="1000" baseline="0" dirty="0">
                <a:latin typeface="Calibri" panose="020F0502020204030204" pitchFamily="34" charset="0"/>
                <a:cs typeface="Calibri" panose="020F0502020204030204" pitchFamily="34" charset="0"/>
              </a:rPr>
              <a:t>(Bundesregierung o.J.). </a:t>
            </a:r>
          </a:p>
          <a:p>
            <a:pPr marL="0"/>
            <a:r>
              <a:rPr lang="de-DE" sz="1000" b="1" baseline="0" dirty="0">
                <a:latin typeface="Calibri" panose="020F0502020204030204" pitchFamily="34" charset="0"/>
                <a:cs typeface="Calibri" panose="020F0502020204030204" pitchFamily="34" charset="0"/>
              </a:rPr>
              <a:t>Aufgabe</a:t>
            </a:r>
          </a:p>
          <a:p>
            <a:pPr marL="0"/>
            <a:r>
              <a:rPr lang="de-DE" sz="1000" baseline="0" dirty="0">
                <a:latin typeface="Calibri" panose="020F0502020204030204" pitchFamily="34" charset="0"/>
                <a:cs typeface="Calibri" panose="020F0502020204030204" pitchFamily="34" charset="0"/>
              </a:rPr>
              <a:t>Die </a:t>
            </a:r>
            <a:r>
              <a:rPr lang="de-DE" sz="1000" baseline="0" dirty="0" smtClean="0">
                <a:latin typeface="Calibri" panose="020F0502020204030204" pitchFamily="34" charset="0"/>
                <a:cs typeface="Calibri" panose="020F0502020204030204" pitchFamily="34" charset="0"/>
              </a:rPr>
              <a:t>SDG‘s </a:t>
            </a:r>
            <a:r>
              <a:rPr lang="de-DE" sz="1000" baseline="0" dirty="0">
                <a:latin typeface="Calibri" panose="020F0502020204030204" pitchFamily="34" charset="0"/>
                <a:cs typeface="Calibri" panose="020F0502020204030204" pitchFamily="34" charset="0"/>
              </a:rPr>
              <a:t>können auch nur erreicht werden, wenn alle betroffenen Akteure gemeinsam an der Umsetzung arbeiten. Deshalb stellt sich die Frage für jedes einzelne Unternehmen, für die Geschäftsführung, die Eigentümer*innen und für alle Mitarbeiter*innen:</a:t>
            </a:r>
          </a:p>
          <a:p>
            <a:pPr marL="171450" marR="0" lvl="0" indent="-171450" algn="l" rtl="0">
              <a:lnSpc>
                <a:spcPct val="100000"/>
              </a:lnSpc>
              <a:spcBef>
                <a:spcPts val="0"/>
              </a:spcBef>
              <a:spcAft>
                <a:spcPts val="0"/>
              </a:spcAft>
              <a:buClr>
                <a:srgbClr val="000000"/>
              </a:buClr>
              <a:buSzPct val="100000"/>
              <a:buFont typeface="Arial" charset="0"/>
              <a:buChar char="•"/>
            </a:pPr>
            <a:r>
              <a:rPr lang="de-DE" sz="1000" dirty="0">
                <a:solidFill>
                  <a:schemeClr val="tx1"/>
                </a:solidFill>
                <a:latin typeface="Calibri" panose="020F0502020204030204" pitchFamily="34" charset="0"/>
                <a:cs typeface="Calibri" panose="020F0502020204030204" pitchFamily="34" charset="0"/>
              </a:rPr>
              <a:t>Welche Rolle spielen die </a:t>
            </a:r>
            <a:r>
              <a:rPr lang="de-DE" sz="1000" dirty="0" err="1" smtClean="0">
                <a:solidFill>
                  <a:schemeClr val="tx1"/>
                </a:solidFill>
                <a:latin typeface="Calibri" panose="020F0502020204030204" pitchFamily="34" charset="0"/>
                <a:cs typeface="Calibri" panose="020F0502020204030204" pitchFamily="34" charset="0"/>
              </a:rPr>
              <a:t>SDG‘s</a:t>
            </a:r>
            <a:r>
              <a:rPr lang="de-DE" sz="1000" dirty="0" smtClean="0">
                <a:solidFill>
                  <a:schemeClr val="tx1"/>
                </a:solidFill>
                <a:latin typeface="Calibri" panose="020F0502020204030204" pitchFamily="34" charset="0"/>
                <a:cs typeface="Calibri" panose="020F0502020204030204" pitchFamily="34" charset="0"/>
              </a:rPr>
              <a:t> </a:t>
            </a:r>
            <a:r>
              <a:rPr lang="de-DE" sz="1000" dirty="0">
                <a:solidFill>
                  <a:schemeClr val="tx1"/>
                </a:solidFill>
                <a:latin typeface="Calibri" panose="020F0502020204030204" pitchFamily="34" charset="0"/>
                <a:cs typeface="Calibri" panose="020F0502020204030204" pitchFamily="34" charset="0"/>
              </a:rPr>
              <a:t>für Ihr Unternehmen</a:t>
            </a:r>
            <a:endParaRPr lang="de-DE" sz="1000" b="0" i="0" u="none" strike="noStrike" cap="none" dirty="0">
              <a:solidFill>
                <a:schemeClr val="tx1"/>
              </a:solidFill>
              <a:latin typeface="Calibri" panose="020F0502020204030204" pitchFamily="34" charset="0"/>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ct val="100000"/>
              <a:buFont typeface="Arial" charset="0"/>
              <a:buChar char="•"/>
            </a:pPr>
            <a:r>
              <a:rPr lang="de-DE" sz="1000" b="0" i="0" u="none" strike="noStrike" cap="none" dirty="0">
                <a:solidFill>
                  <a:schemeClr val="tx1"/>
                </a:solidFill>
                <a:latin typeface="Calibri" panose="020F0502020204030204" pitchFamily="34" charset="0"/>
                <a:cs typeface="Calibri" panose="020F0502020204030204" pitchFamily="34" charset="0"/>
                <a:sym typeface="Arial"/>
              </a:rPr>
              <a:t>Wie stellen Sie Ihr Unternehmen für die Zukunft auf?</a:t>
            </a:r>
            <a:endParaRPr sz="10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DE" sz="1000" b="1" dirty="0">
                <a:latin typeface="Calibri" panose="020F0502020204030204" pitchFamily="34" charset="0"/>
                <a:ea typeface="Arial"/>
                <a:cs typeface="Calibri" panose="020F0502020204030204" pitchFamily="34" charset="0"/>
                <a:sym typeface="Arial"/>
              </a:rPr>
              <a:t>Quellen und Abbildung</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de-DE" sz="1000" b="0" dirty="0">
                <a:latin typeface="Calibri" panose="020F0502020204030204" pitchFamily="34" charset="0"/>
                <a:ea typeface="Arial"/>
                <a:cs typeface="Calibri" panose="020F0502020204030204" pitchFamily="34" charset="0"/>
                <a:sym typeface="Arial"/>
              </a:rPr>
              <a:t>Cake: Stockholm</a:t>
            </a:r>
            <a:r>
              <a:rPr lang="de-DE" sz="1000" b="0" baseline="0" dirty="0">
                <a:latin typeface="Calibri" panose="020F0502020204030204" pitchFamily="34" charset="0"/>
                <a:ea typeface="Arial"/>
                <a:cs typeface="Calibri" panose="020F0502020204030204" pitchFamily="34" charset="0"/>
                <a:sym typeface="Arial"/>
              </a:rPr>
              <a:t> </a:t>
            </a:r>
            <a:r>
              <a:rPr lang="de-DE" sz="1000" b="0" baseline="0" dirty="0" err="1">
                <a:latin typeface="Calibri" panose="020F0502020204030204" pitchFamily="34" charset="0"/>
                <a:ea typeface="Arial"/>
                <a:cs typeface="Calibri" panose="020F0502020204030204" pitchFamily="34" charset="0"/>
                <a:sym typeface="Arial"/>
              </a:rPr>
              <a:t>Resilience</a:t>
            </a:r>
            <a:r>
              <a:rPr lang="de-DE" sz="1000" b="0" baseline="0" dirty="0">
                <a:latin typeface="Calibri" panose="020F0502020204030204" pitchFamily="34" charset="0"/>
                <a:ea typeface="Arial"/>
                <a:cs typeface="Calibri" panose="020F0502020204030204" pitchFamily="34" charset="0"/>
                <a:sym typeface="Arial"/>
              </a:rPr>
              <a:t> </a:t>
            </a:r>
            <a:r>
              <a:rPr lang="de-DE" sz="1000" b="0" baseline="0" dirty="0" err="1">
                <a:latin typeface="Calibri" panose="020F0502020204030204" pitchFamily="34" charset="0"/>
                <a:ea typeface="Arial"/>
                <a:cs typeface="Calibri" panose="020F0502020204030204" pitchFamily="34" charset="0"/>
                <a:sym typeface="Arial"/>
              </a:rPr>
              <a:t>Centre</a:t>
            </a:r>
            <a:r>
              <a:rPr lang="de-DE" sz="1000" b="0" baseline="0" dirty="0">
                <a:latin typeface="Calibri" panose="020F0502020204030204" pitchFamily="34" charset="0"/>
                <a:ea typeface="Arial"/>
                <a:cs typeface="Calibri" panose="020F0502020204030204" pitchFamily="34" charset="0"/>
                <a:sym typeface="Arial"/>
              </a:rPr>
              <a:t> (o.J.): </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Eine neue Art, die Ziele für nachhaltige Entwicklung zu sehen und wie sie alle mit Lebensmitteln verbunden sind. Online: https://</a:t>
            </a:r>
            <a:r>
              <a:rPr lang="de-DE" sz="1000" b="0" i="0" u="none" strike="noStrike" cap="none" dirty="0" err="1">
                <a:solidFill>
                  <a:schemeClr val="dk1"/>
                </a:solidFill>
                <a:effectLst/>
                <a:latin typeface="Calibri" panose="020F0502020204030204" pitchFamily="34" charset="0"/>
                <a:cs typeface="Calibri" panose="020F0502020204030204" pitchFamily="34" charset="0"/>
                <a:sym typeface="Calibri"/>
              </a:rPr>
              <a:t>www.stockholmresilience.org</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0" u="none" strike="noStrike" cap="none" dirty="0" err="1">
                <a:solidFill>
                  <a:schemeClr val="dk1"/>
                </a:solidFill>
                <a:effectLst/>
                <a:latin typeface="Calibri" panose="020F0502020204030204" pitchFamily="34" charset="0"/>
                <a:cs typeface="Calibri" panose="020F0502020204030204" pitchFamily="34" charset="0"/>
                <a:sym typeface="Calibri"/>
              </a:rPr>
              <a:t>research</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0" u="none" strike="noStrike" cap="none" dirty="0" err="1">
                <a:solidFill>
                  <a:schemeClr val="dk1"/>
                </a:solidFill>
                <a:effectLst/>
                <a:latin typeface="Calibri" panose="020F0502020204030204" pitchFamily="34" charset="0"/>
                <a:cs typeface="Calibri" panose="020F0502020204030204" pitchFamily="34" charset="0"/>
                <a:sym typeface="Calibri"/>
              </a:rPr>
              <a:t>research</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-news/2016-06-14-the-sdgs-wedding-cake.html. </a:t>
            </a:r>
            <a:r>
              <a:rPr lang="de-DE" sz="1000" baseline="0" dirty="0">
                <a:latin typeface="Calibri" panose="020F0502020204030204" pitchFamily="34" charset="0"/>
                <a:ea typeface="Arial"/>
                <a:cs typeface="Calibri" panose="020F0502020204030204" pitchFamily="34" charset="0"/>
                <a:sym typeface="Arial"/>
              </a:rPr>
              <a:t>(Lizenz: </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CC BY-ND 3.0)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Nachhaltigkeitsstrategie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eigene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Darstellung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in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Anlehung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an</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sph</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(o.J.):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Strategische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Ausrichtung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Online: </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https</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sph-nachhaltig-wirtschaften.de</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nachhaltige-strategische-ausrichtung-unternehmen</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endParaRPr lang="sk-SK" sz="100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Bundesregierung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(o.J.):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Berichte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aus</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den</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Ministerien</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Online: </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https</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smtClean="0">
                <a:solidFill>
                  <a:schemeClr val="dk1"/>
                </a:solidFill>
                <a:effectLst/>
                <a:latin typeface="Calibri" panose="020F0502020204030204" pitchFamily="34" charset="0"/>
                <a:cs typeface="Calibri" panose="020F0502020204030204" pitchFamily="34" charset="0"/>
                <a:sym typeface="Calibri"/>
              </a:rPr>
              <a:t>www.bundesregierung.de</a:t>
            </a:r>
            <a:r>
              <a:rPr lang="sk-SK" sz="1000" b="0" i="0" u="none" strike="noStrike" cap="none" baseline="0" dirty="0" smtClean="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smtClean="0">
                <a:solidFill>
                  <a:schemeClr val="dk1"/>
                </a:solidFill>
                <a:effectLst/>
                <a:latin typeface="Calibri" panose="020F0502020204030204" pitchFamily="34" charset="0"/>
                <a:cs typeface="Calibri" panose="020F0502020204030204" pitchFamily="34" charset="0"/>
                <a:sym typeface="Calibri"/>
              </a:rPr>
              <a:t>breg</a:t>
            </a:r>
            <a:r>
              <a:rPr lang="sk-SK" sz="1000" b="0" i="0" u="none" strike="noStrike" cap="none" baseline="0" dirty="0" smtClean="0">
                <a:solidFill>
                  <a:schemeClr val="dk1"/>
                </a:solidFill>
                <a:effectLst/>
                <a:latin typeface="Calibri" panose="020F0502020204030204" pitchFamily="34" charset="0"/>
                <a:cs typeface="Calibri" panose="020F0502020204030204" pitchFamily="34" charset="0"/>
                <a:sym typeface="Calibri"/>
              </a:rPr>
              <a:t>-de/</a:t>
            </a:r>
            <a:r>
              <a:rPr lang="sk-SK" sz="1000" b="0" i="0" u="none" strike="noStrike" cap="none" baseline="0" dirty="0" err="1" smtClean="0">
                <a:solidFill>
                  <a:schemeClr val="dk1"/>
                </a:solidFill>
                <a:effectLst/>
                <a:latin typeface="Calibri" panose="020F0502020204030204" pitchFamily="34" charset="0"/>
                <a:cs typeface="Calibri" panose="020F0502020204030204" pitchFamily="34" charset="0"/>
                <a:sym typeface="Calibri"/>
              </a:rPr>
              <a:t>themen</a:t>
            </a:r>
            <a:r>
              <a:rPr lang="sk-SK" sz="1000" b="0" i="0" u="none" strike="noStrike" cap="none" baseline="0" dirty="0" smtClean="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smtClean="0">
                <a:solidFill>
                  <a:schemeClr val="dk1"/>
                </a:solidFill>
                <a:effectLst/>
                <a:latin typeface="Calibri" panose="020F0502020204030204" pitchFamily="34" charset="0"/>
                <a:cs typeface="Calibri" panose="020F0502020204030204" pitchFamily="34" charset="0"/>
                <a:sym typeface="Calibri"/>
              </a:rPr>
              <a:t>nachhaltigkeitspolitik</a:t>
            </a:r>
            <a:r>
              <a:rPr lang="sk-SK" sz="1000" b="0" i="0" u="none" strike="noStrike" cap="none" baseline="0" dirty="0" smtClean="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smtClean="0">
                <a:solidFill>
                  <a:schemeClr val="dk1"/>
                </a:solidFill>
                <a:effectLst/>
                <a:latin typeface="Calibri" panose="020F0502020204030204" pitchFamily="34" charset="0"/>
                <a:cs typeface="Calibri" panose="020F0502020204030204" pitchFamily="34" charset="0"/>
                <a:sym typeface="Calibri"/>
              </a:rPr>
              <a:t>berichte-und-reden-nachhaltigkeit</a:t>
            </a:r>
            <a:r>
              <a:rPr lang="sk-SK" sz="1000" b="0" i="0" u="none" strike="noStrike" cap="none" baseline="0" dirty="0" smtClean="0">
                <a:solidFill>
                  <a:schemeClr val="dk1"/>
                </a:solidFill>
                <a:effectLst/>
                <a:latin typeface="Calibri" panose="020F0502020204030204" pitchFamily="34" charset="0"/>
                <a:cs typeface="Calibri" panose="020F0502020204030204" pitchFamily="34" charset="0"/>
                <a:sym typeface="Calibri"/>
              </a:rPr>
              <a:t>/berichte-aus-den-ministerien-429902</a:t>
            </a:r>
            <a:endParaRPr sz="1000" b="1"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cs typeface="Calibri" panose="020F0502020204030204" pitchFamily="34" charset="0"/>
            </a:endParaRPr>
          </a:p>
        </p:txBody>
      </p:sp>
      <p:sp>
        <p:nvSpPr>
          <p:cNvPr id="388" name="Google Shape;388;g167ea5cf659_0_12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sz="1200">
                <a:latin typeface="Calibri" panose="020F0502020204030204" pitchFamily="34" charset="0"/>
                <a:cs typeface="Calibri" panose="020F0502020204030204" pitchFamily="34" charset="0"/>
              </a:rPr>
              <a:pPr marL="0" lvl="0" indent="0" algn="r" rtl="0">
                <a:lnSpc>
                  <a:spcPct val="100000"/>
                </a:lnSpc>
                <a:spcBef>
                  <a:spcPts val="0"/>
                </a:spcBef>
                <a:spcAft>
                  <a:spcPts val="0"/>
                </a:spcAft>
                <a:buSzPts val="1400"/>
                <a:buNone/>
              </a:pPr>
              <a:t>12</a:t>
            </a:fld>
            <a:endParaRP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280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1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479424" y="3959514"/>
            <a:ext cx="6145213" cy="596077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 des Zielkonfliktes:</a:t>
            </a:r>
            <a:endParaRPr sz="105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050" dirty="0">
                <a:solidFill>
                  <a:schemeClr val="tx1"/>
                </a:solidFill>
                <a:latin typeface="Calibri" panose="020F0502020204030204" pitchFamily="34" charset="0"/>
                <a:ea typeface="Merriweather"/>
                <a:cs typeface="Calibri" panose="020F0502020204030204" pitchFamily="34" charset="0"/>
                <a:sym typeface="Merriweather"/>
              </a:rPr>
              <a:t>Nachhaltigkeit fällt im Verhältnis zu anderen Themen im Einzelhandel oft “hinten runter”, denn insbesondere seit der Corona-Pandemie stehen wirtschaftliche Aspekte bzw. das Überleben des Unternehmens im Vordergrund. Allerdings sind die steigenden Energiekosten auch ein Thema der Nachhaltigkeit. Kleinen Händler*innen fehlt die Unterstützung, sich mit Nachhaltigkeit auseinanderzusetzen. </a:t>
            </a:r>
          </a:p>
          <a:p>
            <a:pPr marL="0" lvl="0" indent="0" algn="l" rtl="0">
              <a:lnSpc>
                <a:spcPct val="100000"/>
              </a:lnSpc>
              <a:spcBef>
                <a:spcPts val="0"/>
              </a:spcBef>
              <a:spcAft>
                <a:spcPts val="0"/>
              </a:spcAft>
              <a:buSzPts val="1400"/>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lvl="0" indent="0" algn="l" rtl="0">
              <a:lnSpc>
                <a:spcPct val="100000"/>
              </a:lnSpc>
              <a:spcBef>
                <a:spcPts val="0"/>
              </a:spcBef>
              <a:spcAft>
                <a:spcPts val="0"/>
              </a:spcAft>
              <a:buSzPts val="1400"/>
              <a:buNone/>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Weiterführende Informationen:</a:t>
            </a: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285750" lvl="0" indent="-285750" algn="l" rtl="0">
              <a:lnSpc>
                <a:spcPct val="100000"/>
              </a:lnSpc>
              <a:spcBef>
                <a:spcPts val="0"/>
              </a:spcBef>
              <a:spcAft>
                <a:spcPts val="0"/>
              </a:spcAft>
              <a:buSzPct val="100000"/>
              <a:buFont typeface="Arial" panose="020B0604020202020204" pitchFamily="34" charset="0"/>
              <a:buChar char="•"/>
            </a:pPr>
            <a:r>
              <a:rPr lang="de-DE" sz="1050" b="0" i="0" u="none" strike="noStrike" dirty="0">
                <a:solidFill>
                  <a:schemeClr val="tx1"/>
                </a:solidFill>
                <a:effectLst/>
                <a:latin typeface="Calibri" panose="020F0502020204030204" pitchFamily="34" charset="0"/>
                <a:cs typeface="Calibri" panose="020F0502020204030204" pitchFamily="34" charset="0"/>
              </a:rPr>
              <a:t>Wuppertal Institut (2017): Corona-Pandemie treibt Bewusstsein für Nachhaltigkeit. Online: https://</a:t>
            </a:r>
            <a:r>
              <a:rPr lang="de-DE" sz="1050" b="0" i="0" u="none" strike="noStrike" dirty="0" err="1">
                <a:solidFill>
                  <a:schemeClr val="tx1"/>
                </a:solidFill>
                <a:effectLst/>
                <a:latin typeface="Calibri" panose="020F0502020204030204" pitchFamily="34" charset="0"/>
                <a:cs typeface="Calibri" panose="020F0502020204030204" pitchFamily="34" charset="0"/>
              </a:rPr>
              <a:t>wupperinst.org</a:t>
            </a:r>
            <a:r>
              <a:rPr lang="de-DE" sz="1050" b="0" i="0" u="none" strike="noStrike" dirty="0">
                <a:solidFill>
                  <a:schemeClr val="tx1"/>
                </a:solidFill>
                <a:effectLst/>
                <a:latin typeface="Calibri" panose="020F0502020204030204" pitchFamily="34" charset="0"/>
                <a:cs typeface="Calibri" panose="020F0502020204030204" pitchFamily="34" charset="0"/>
              </a:rPr>
              <a:t>/a/</a:t>
            </a:r>
            <a:r>
              <a:rPr lang="de-DE" sz="1050" b="0" i="0" u="none" strike="noStrike" dirty="0" err="1">
                <a:solidFill>
                  <a:schemeClr val="tx1"/>
                </a:solidFill>
                <a:effectLst/>
                <a:latin typeface="Calibri" panose="020F0502020204030204" pitchFamily="34" charset="0"/>
                <a:cs typeface="Calibri" panose="020F0502020204030204" pitchFamily="34" charset="0"/>
              </a:rPr>
              <a:t>wi</a:t>
            </a:r>
            <a:r>
              <a:rPr lang="de-DE" sz="1050" b="0" i="0" u="none" strike="noStrike" dirty="0">
                <a:solidFill>
                  <a:schemeClr val="tx1"/>
                </a:solidFill>
                <a:effectLst/>
                <a:latin typeface="Calibri" panose="020F0502020204030204" pitchFamily="34" charset="0"/>
                <a:cs typeface="Calibri" panose="020F0502020204030204" pitchFamily="34" charset="0"/>
              </a:rPr>
              <a:t>/a/s/ad/7564.</a:t>
            </a:r>
            <a:endParaRPr lang="de-DE" sz="1050" b="0" i="0" u="none" strike="noStrike" dirty="0">
              <a:solidFill>
                <a:schemeClr val="tx1"/>
              </a:solidFill>
              <a:effectLst/>
              <a:latin typeface="Calibri" panose="020F0502020204030204" pitchFamily="34" charset="0"/>
              <a:ea typeface="Merriweather"/>
              <a:cs typeface="Calibri" panose="020F0502020204030204" pitchFamily="34" charset="0"/>
              <a:sym typeface="Merriweather"/>
            </a:endParaRPr>
          </a:p>
          <a:p>
            <a:pPr marL="285750" lvl="0" indent="-285750" algn="l" rtl="0">
              <a:lnSpc>
                <a:spcPct val="100000"/>
              </a:lnSpc>
              <a:spcBef>
                <a:spcPts val="0"/>
              </a:spcBef>
              <a:spcAft>
                <a:spcPts val="0"/>
              </a:spcAft>
              <a:buSzPct val="100000"/>
              <a:buFont typeface="Arial" panose="020B0604020202020204" pitchFamily="34" charset="0"/>
              <a:buChar char="•"/>
            </a:pPr>
            <a:r>
              <a:rPr lang="de-DE" sz="1050" dirty="0">
                <a:solidFill>
                  <a:schemeClr val="tx1"/>
                </a:solidFill>
                <a:latin typeface="Calibri" panose="020F0502020204030204" pitchFamily="34" charset="0"/>
                <a:ea typeface="Merriweather"/>
                <a:cs typeface="Calibri" panose="020F0502020204030204" pitchFamily="34" charset="0"/>
                <a:sym typeface="Merriweather"/>
              </a:rPr>
              <a:t>Umwelt Dialog (2021): Corona: Deutsche kaufen nachhaltiger ein. Online: </a:t>
            </a:r>
            <a:r>
              <a:rPr lang="de-DE" sz="1050" b="0" i="0" u="none" strike="noStrike" dirty="0">
                <a:solidFill>
                  <a:schemeClr val="tx1"/>
                </a:solidFill>
                <a:effectLst/>
                <a:latin typeface="Calibri" panose="020F0502020204030204" pitchFamily="34" charset="0"/>
                <a:cs typeface="Calibri" panose="020F0502020204030204" pitchFamily="34" charset="0"/>
              </a:rPr>
              <a:t>https://</a:t>
            </a:r>
            <a:r>
              <a:rPr lang="de-DE" sz="1050" b="0" i="0" u="none" strike="noStrike" dirty="0" err="1">
                <a:solidFill>
                  <a:schemeClr val="tx1"/>
                </a:solidFill>
                <a:effectLst/>
                <a:latin typeface="Calibri" panose="020F0502020204030204" pitchFamily="34" charset="0"/>
                <a:cs typeface="Calibri" panose="020F0502020204030204" pitchFamily="34" charset="0"/>
              </a:rPr>
              <a:t>www.umweltdialog.de</a:t>
            </a:r>
            <a:r>
              <a:rPr lang="de-DE" sz="1050" b="0" i="0" u="none" strike="noStrike" dirty="0">
                <a:solidFill>
                  <a:schemeClr val="tx1"/>
                </a:solidFill>
                <a:effectLst/>
                <a:latin typeface="Calibri" panose="020F0502020204030204" pitchFamily="34" charset="0"/>
                <a:cs typeface="Calibri" panose="020F0502020204030204" pitchFamily="34" charset="0"/>
              </a:rPr>
              <a:t>/de/</a:t>
            </a:r>
            <a:r>
              <a:rPr lang="de-DE" sz="1050" b="0" i="0" u="none" strike="noStrike" dirty="0" err="1">
                <a:solidFill>
                  <a:schemeClr val="tx1"/>
                </a:solidFill>
                <a:effectLst/>
                <a:latin typeface="Calibri" panose="020F0502020204030204" pitchFamily="34" charset="0"/>
                <a:cs typeface="Calibri" panose="020F0502020204030204" pitchFamily="34" charset="0"/>
              </a:rPr>
              <a:t>verbraucher</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lebensmittel</a:t>
            </a:r>
            <a:r>
              <a:rPr lang="de-DE" sz="1050" b="0" i="0" u="none" strike="noStrike" dirty="0">
                <a:solidFill>
                  <a:schemeClr val="tx1"/>
                </a:solidFill>
                <a:effectLst/>
                <a:latin typeface="Calibri" panose="020F0502020204030204" pitchFamily="34" charset="0"/>
                <a:cs typeface="Calibri" panose="020F0502020204030204" pitchFamily="34" charset="0"/>
              </a:rPr>
              <a:t>/2021/Corona-Deutsche-kaufen-nachhaltiger-</a:t>
            </a:r>
            <a:r>
              <a:rPr lang="de-DE" sz="1050" b="0" i="0" u="none" strike="noStrike" dirty="0" err="1">
                <a:solidFill>
                  <a:schemeClr val="tx1"/>
                </a:solidFill>
                <a:effectLst/>
                <a:latin typeface="Calibri" panose="020F0502020204030204" pitchFamily="34" charset="0"/>
                <a:cs typeface="Calibri" panose="020F0502020204030204" pitchFamily="34" charset="0"/>
              </a:rPr>
              <a:t>ein.php</a:t>
            </a:r>
            <a:endParaRPr lang="de-DE" sz="1050" b="0" i="0" u="none" strike="noStrike" dirty="0">
              <a:solidFill>
                <a:schemeClr val="tx1"/>
              </a:solidFill>
              <a:effectLst/>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ct val="100000"/>
              <a:buFont typeface="Arial" panose="020B0604020202020204" pitchFamily="34" charset="0"/>
              <a:buChar char="•"/>
            </a:pPr>
            <a:r>
              <a:rPr lang="de-DE" sz="1050" b="0" dirty="0">
                <a:solidFill>
                  <a:schemeClr val="tx1"/>
                </a:solidFill>
                <a:latin typeface="Calibri" panose="020F0502020204030204" pitchFamily="34" charset="0"/>
                <a:ea typeface="Merriweather"/>
                <a:cs typeface="Calibri" panose="020F0502020204030204" pitchFamily="34" charset="0"/>
                <a:sym typeface="Merriweather"/>
              </a:rPr>
              <a:t>Bundesministerium für Wirtschaft und Klimaschutz (2017): Die Dialogplattform Einzelhandel. Online: </a:t>
            </a:r>
            <a:r>
              <a:rPr lang="de-DE" sz="1050" dirty="0">
                <a:solidFill>
                  <a:schemeClr val="tx1"/>
                </a:solidFill>
                <a:latin typeface="Calibri" panose="020F0502020204030204" pitchFamily="34" charset="0"/>
                <a:ea typeface="Merriweather"/>
                <a:cs typeface="Calibri" panose="020F0502020204030204" pitchFamily="34" charset="0"/>
                <a:sym typeface="Merriweather"/>
              </a:rPr>
              <a:t>https://</a:t>
            </a:r>
            <a:r>
              <a:rPr lang="de-DE" sz="1050" dirty="0" err="1">
                <a:solidFill>
                  <a:schemeClr val="tx1"/>
                </a:solidFill>
                <a:latin typeface="Calibri" panose="020F0502020204030204" pitchFamily="34" charset="0"/>
                <a:ea typeface="Merriweather"/>
                <a:cs typeface="Calibri" panose="020F0502020204030204" pitchFamily="34" charset="0"/>
                <a:sym typeface="Merriweather"/>
              </a:rPr>
              <a:t>www.bmwk.de</a:t>
            </a:r>
            <a:r>
              <a:rPr lang="de-DE" sz="1050" dirty="0">
                <a:solidFill>
                  <a:schemeClr val="tx1"/>
                </a:solidFill>
                <a:latin typeface="Calibri" panose="020F0502020204030204" pitchFamily="34" charset="0"/>
                <a:ea typeface="Merriweather"/>
                <a:cs typeface="Calibri" panose="020F0502020204030204" pitchFamily="34" charset="0"/>
                <a:sym typeface="Merriweather"/>
              </a:rPr>
              <a:t>/Redaktion/DE/Dossier/dialogplattform-</a:t>
            </a:r>
            <a:r>
              <a:rPr lang="de-DE" sz="1050" dirty="0" err="1">
                <a:solidFill>
                  <a:schemeClr val="tx1"/>
                </a:solidFill>
                <a:latin typeface="Calibri" panose="020F0502020204030204" pitchFamily="34" charset="0"/>
                <a:ea typeface="Merriweather"/>
                <a:cs typeface="Calibri" panose="020F0502020204030204" pitchFamily="34" charset="0"/>
                <a:sym typeface="Merriweather"/>
              </a:rPr>
              <a:t>einzelhandel.html</a:t>
            </a: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lvl="0" indent="0" algn="l" rtl="0">
              <a:lnSpc>
                <a:spcPct val="100000"/>
              </a:lnSpc>
              <a:spcBef>
                <a:spcPts val="0"/>
              </a:spcBef>
              <a:spcAft>
                <a:spcPts val="0"/>
              </a:spcAft>
              <a:buSzPts val="1400"/>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lvl="0" indent="0" algn="l" rtl="0">
              <a:lnSpc>
                <a:spcPct val="100000"/>
              </a:lnSpc>
              <a:spcBef>
                <a:spcPts val="0"/>
              </a:spcBef>
              <a:spcAft>
                <a:spcPts val="0"/>
              </a:spcAft>
              <a:buSzPts val="1400"/>
              <a:buNone/>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Beschreibung der Folie:</a:t>
            </a:r>
          </a:p>
          <a:p>
            <a:pPr marL="0" lvl="0" indent="0" algn="l" rtl="0">
              <a:lnSpc>
                <a:spcPct val="100000"/>
              </a:lnSpc>
              <a:spcBef>
                <a:spcPts val="0"/>
              </a:spcBef>
              <a:spcAft>
                <a:spcPts val="0"/>
              </a:spcAft>
              <a:buSzPts val="1400"/>
              <a:buNone/>
            </a:pPr>
            <a:r>
              <a:rPr lang="de-DE" sz="1050" dirty="0">
                <a:latin typeface="Calibri"/>
                <a:ea typeface="Calibri"/>
                <a:cs typeface="Calibri"/>
                <a:sym typeface="Calibri"/>
              </a:rPr>
              <a:t>Stell dir vor, die Einschränkungen unseres Lebens durch Corona und Inflation liegen hinter uns:</a:t>
            </a:r>
            <a:endParaRPr lang="de-DE" sz="1050" b="0" i="0" u="none" strike="noStrike" cap="none" dirty="0">
              <a:solidFill>
                <a:srgbClr val="94165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sz="1050" dirty="0">
              <a:solidFill>
                <a:schemeClr val="tx1"/>
              </a:solidFill>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Aufgabenstellung:</a:t>
            </a:r>
          </a:p>
          <a:p>
            <a:pPr marL="228600" marR="0" lvl="0" algn="l" rtl="0">
              <a:lnSpc>
                <a:spcPct val="100000"/>
              </a:lnSpc>
              <a:spcBef>
                <a:spcPts val="0"/>
              </a:spcBef>
              <a:spcAft>
                <a:spcPts val="0"/>
              </a:spcAft>
              <a:buClr>
                <a:srgbClr val="000000"/>
              </a:buClr>
              <a:buSzPct val="100000"/>
              <a:buAutoNum type="arabicPeriod"/>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Was könnten mögliche Gründe dafür sein, dass Nachhaltigkeit </a:t>
            </a:r>
            <a:r>
              <a:rPr lang="de-DE" sz="1050" dirty="0">
                <a:solidFill>
                  <a:schemeClr val="tx1"/>
                </a:solidFill>
                <a:latin typeface="Calibri" panose="020F0502020204030204" pitchFamily="34" charset="0"/>
                <a:cs typeface="Calibri" panose="020F0502020204030204" pitchFamily="34" charset="0"/>
              </a:rPr>
              <a:t>im Einzelhandel nach der Pandemie noch stärker im Fokus liegt?</a:t>
            </a:r>
          </a:p>
          <a:p>
            <a:pPr marL="228600" marR="0" lvl="0" algn="l" rtl="0">
              <a:lnSpc>
                <a:spcPct val="100000"/>
              </a:lnSpc>
              <a:spcBef>
                <a:spcPts val="0"/>
              </a:spcBef>
              <a:spcAft>
                <a:spcPts val="0"/>
              </a:spcAft>
              <a:buClr>
                <a:srgbClr val="000000"/>
              </a:buClr>
              <a:buSzPct val="100000"/>
              <a:buAutoNum type="arabicPeriod"/>
            </a:pPr>
            <a:r>
              <a:rPr lang="de-DE" sz="1050" dirty="0" smtClean="0">
                <a:solidFill>
                  <a:schemeClr val="tx1"/>
                </a:solidFill>
                <a:latin typeface="Calibri" panose="020F0502020204030204" pitchFamily="34" charset="0"/>
                <a:cs typeface="Calibri" panose="020F0502020204030204" pitchFamily="34" charset="0"/>
              </a:rPr>
              <a:t>Recherchiere kurz</a:t>
            </a:r>
            <a:r>
              <a:rPr lang="de-DE" sz="1050" dirty="0">
                <a:solidFill>
                  <a:schemeClr val="tx1"/>
                </a:solidFill>
                <a:latin typeface="Calibri" panose="020F0502020204030204" pitchFamily="34" charset="0"/>
                <a:cs typeface="Calibri" panose="020F0502020204030204" pitchFamily="34" charset="0"/>
              </a:rPr>
              <a:t>, welche Unterstützungsangebote es für nachhaltiges Wirtschaften im Einzelhandel gibt.</a:t>
            </a:r>
            <a:endParaRPr lang="de-DE" sz="1050" b="1" dirty="0">
              <a:solidFill>
                <a:schemeClr val="tx1"/>
              </a:solidFill>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sz="1050" dirty="0">
              <a:solidFill>
                <a:schemeClr val="tx1"/>
              </a:solidFill>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Ergebnisse der Befragung (Diagramm): </a:t>
            </a:r>
            <a:endParaRPr lang="de-DE" sz="1050" dirty="0">
              <a:solidFill>
                <a:schemeClr val="tx1"/>
              </a:solidFill>
              <a:latin typeface="Calibri" panose="020F0502020204030204" pitchFamily="34" charset="0"/>
              <a:cs typeface="Calibri" panose="020F0502020204030204" pitchFamily="34" charset="0"/>
              <a:sym typeface="Calibri"/>
            </a:endParaRPr>
          </a:p>
          <a:p>
            <a:pPr marL="457200" lvl="0" indent="-457200">
              <a:buSzPct val="100000"/>
              <a:buFont typeface="+mj-lt"/>
              <a:buAutoNum type="arabicPeriod"/>
            </a:pPr>
            <a:r>
              <a:rPr lang="de-DE" sz="1050" dirty="0">
                <a:solidFill>
                  <a:schemeClr val="tx1"/>
                </a:solidFill>
                <a:sym typeface="Calibri"/>
              </a:rPr>
              <a:t>Ändert sich für Dich nun etwas an Deinen Konsum?</a:t>
            </a:r>
          </a:p>
          <a:p>
            <a:pPr marL="457200" lvl="0" indent="-457200">
              <a:buSzPct val="100000"/>
              <a:buFont typeface="+mj-lt"/>
              <a:buAutoNum type="arabicPeriod"/>
            </a:pPr>
            <a:r>
              <a:rPr lang="de-DE" sz="1050" b="0" i="0" u="none" strike="noStrike" cap="none" dirty="0">
                <a:solidFill>
                  <a:schemeClr val="tx1"/>
                </a:solidFill>
                <a:latin typeface="Arial"/>
                <a:ea typeface="Arial"/>
                <a:cs typeface="Arial"/>
                <a:sym typeface="Arial"/>
              </a:rPr>
              <a:t>Hilft ein nachhaltiger Konsum, </a:t>
            </a:r>
            <a:r>
              <a:rPr lang="de-DE" sz="1050" b="0" i="0" u="none" strike="noStrike" cap="none" dirty="0" smtClean="0">
                <a:solidFill>
                  <a:schemeClr val="tx1"/>
                </a:solidFill>
                <a:latin typeface="Arial"/>
                <a:ea typeface="Arial"/>
                <a:cs typeface="Arial"/>
                <a:sym typeface="Arial"/>
              </a:rPr>
              <a:t>dass zukünftig </a:t>
            </a:r>
            <a:r>
              <a:rPr lang="de-DE" sz="1050" b="0" i="0" u="none" strike="noStrike" cap="none" dirty="0">
                <a:solidFill>
                  <a:schemeClr val="tx1"/>
                </a:solidFill>
                <a:latin typeface="Arial"/>
                <a:ea typeface="Arial"/>
                <a:cs typeface="Arial"/>
                <a:sym typeface="Arial"/>
              </a:rPr>
              <a:t>Risiken vermieden werden?</a:t>
            </a:r>
            <a:endParaRPr lang="de-DE" sz="1050" dirty="0">
              <a:solidFill>
                <a:schemeClr val="tx1"/>
              </a:solidFil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Oder bedeutet „Nachhaltiger Konsum“, dass alles nur teurer wird?</a:t>
            </a:r>
          </a:p>
          <a:p>
            <a:pPr marL="0" lvl="0" indent="0" algn="l" rtl="0">
              <a:lnSpc>
                <a:spcPct val="100000"/>
              </a:lnSpc>
              <a:spcBef>
                <a:spcPts val="0"/>
              </a:spcBef>
              <a:spcAft>
                <a:spcPts val="0"/>
              </a:spcAft>
              <a:buSzPts val="1400"/>
              <a:buNone/>
            </a:pPr>
            <a:endParaRPr sz="1050" dirty="0">
              <a:solidFill>
                <a:schemeClr val="tx1"/>
              </a:solidFill>
              <a:latin typeface="Calibri" panose="020F0502020204030204" pitchFamily="34" charset="0"/>
              <a:ea typeface="Merriweather"/>
              <a:cs typeface="Calibri" panose="020F0502020204030204" pitchFamily="34" charset="0"/>
              <a:sym typeface="Merriweather"/>
            </a:endParaRPr>
          </a:p>
          <a:p>
            <a:pPr marL="0" lvl="0" indent="0" algn="l" rtl="0">
              <a:lnSpc>
                <a:spcPct val="100000"/>
              </a:lnSpc>
              <a:spcBef>
                <a:spcPts val="0"/>
              </a:spcBef>
              <a:spcAft>
                <a:spcPts val="0"/>
              </a:spcAft>
              <a:buSzPts val="1400"/>
              <a:buNone/>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Diagramm: (eigene Darstellung)</a:t>
            </a:r>
            <a:endParaRPr sz="1050" dirty="0">
              <a:solidFill>
                <a:schemeClr val="tx1"/>
              </a:solidFill>
              <a:latin typeface="Calibri" panose="020F0502020204030204" pitchFamily="34" charset="0"/>
              <a:ea typeface="Merriweather"/>
              <a:cs typeface="Calibri" panose="020F0502020204030204" pitchFamily="34" charset="0"/>
              <a:sym typeface="Merriweather"/>
            </a:endParaRPr>
          </a:p>
          <a:p>
            <a:pPr marL="0" lvl="0" indent="0" algn="l" rtl="0">
              <a:lnSpc>
                <a:spcPct val="100000"/>
              </a:lnSpc>
              <a:spcBef>
                <a:spcPts val="0"/>
              </a:spcBef>
              <a:spcAft>
                <a:spcPts val="0"/>
              </a:spcAft>
              <a:buSzPts val="1400"/>
              <a:buNone/>
            </a:pPr>
            <a:r>
              <a:rPr lang="de-DE" sz="1050" b="0" i="0" u="none" strike="noStrike" dirty="0">
                <a:solidFill>
                  <a:schemeClr val="tx1"/>
                </a:solidFill>
                <a:effectLst/>
                <a:latin typeface="Calibri" panose="020F0502020204030204" pitchFamily="34" charset="0"/>
                <a:cs typeface="Calibri" panose="020F0502020204030204" pitchFamily="34" charset="0"/>
              </a:rPr>
              <a:t>Gebhard, M. (2020): Utopia-Studie: Corona-Krise stärkt die Relevanz von Nachhaltigkeit. Online: https://</a:t>
            </a:r>
            <a:r>
              <a:rPr lang="de-DE" sz="1050" b="0" i="0" u="none" strike="noStrike" dirty="0" err="1">
                <a:solidFill>
                  <a:schemeClr val="tx1"/>
                </a:solidFill>
                <a:effectLst/>
                <a:latin typeface="Calibri" panose="020F0502020204030204" pitchFamily="34" charset="0"/>
                <a:cs typeface="Calibri" panose="020F0502020204030204" pitchFamily="34" charset="0"/>
              </a:rPr>
              <a:t>utopia.de</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utopia-insights</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utopia</a:t>
            </a:r>
            <a:r>
              <a:rPr lang="de-DE" sz="1050" b="0" i="0" u="none" strike="noStrike" dirty="0">
                <a:solidFill>
                  <a:schemeClr val="tx1"/>
                </a:solidFill>
                <a:effectLst/>
                <a:latin typeface="Calibri" panose="020F0502020204030204" pitchFamily="34" charset="0"/>
                <a:cs typeface="Calibri" panose="020F0502020204030204" pitchFamily="34" charset="0"/>
              </a:rPr>
              <a:t>-studie-corona-krise-nachhaltigkeit/.</a:t>
            </a:r>
            <a:endParaRPr sz="1050" dirty="0">
              <a:solidFill>
                <a:schemeClr val="tx1"/>
              </a:solidFill>
              <a:latin typeface="Calibri" panose="020F0502020204030204" pitchFamily="34" charset="0"/>
              <a:ea typeface="Merriweather"/>
              <a:cs typeface="Calibri" panose="020F0502020204030204" pitchFamily="34" charset="0"/>
              <a:sym typeface="Merriweather"/>
            </a:endParaRPr>
          </a:p>
        </p:txBody>
      </p:sp>
      <p:sp>
        <p:nvSpPr>
          <p:cNvPr id="89" name="Google Shape;8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1f1a7caba_0_0:notes"/>
          <p:cNvSpPr>
            <a:spLocks noGrp="1" noRot="1" noChangeAspect="1"/>
          </p:cNvSpPr>
          <p:nvPr>
            <p:ph type="sldImg" idx="2"/>
          </p:nvPr>
        </p:nvSpPr>
        <p:spPr>
          <a:xfrm>
            <a:off x="479425" y="3952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141f1a7caba_0_0:notes"/>
          <p:cNvSpPr txBox="1">
            <a:spLocks noGrp="1"/>
          </p:cNvSpPr>
          <p:nvPr>
            <p:ph type="body" idx="1"/>
          </p:nvPr>
        </p:nvSpPr>
        <p:spPr>
          <a:xfrm>
            <a:off x="479424" y="3960000"/>
            <a:ext cx="6143625" cy="5936268"/>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 des Zielkonfliktes:</a:t>
            </a:r>
            <a:endParaRPr lang="de-DE" sz="105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de-DE" sz="1050" dirty="0">
                <a:latin typeface="Calibri" panose="020F0502020204030204" pitchFamily="34" charset="0"/>
                <a:ea typeface="Merriweather"/>
                <a:cs typeface="Calibri" panose="020F0502020204030204" pitchFamily="34" charset="0"/>
                <a:sym typeface="Merriweather"/>
              </a:rPr>
              <a:t>Einzelhändlerinnen und Einzelhändler sowie </a:t>
            </a:r>
            <a:r>
              <a:rPr lang="de-DE" sz="1050" dirty="0" smtClean="0">
                <a:latin typeface="Calibri" panose="020F0502020204030204" pitchFamily="34" charset="0"/>
                <a:ea typeface="Merriweather"/>
                <a:cs typeface="Calibri" panose="020F0502020204030204" pitchFamily="34" charset="0"/>
                <a:sym typeface="Merriweather"/>
              </a:rPr>
              <a:t>ihre Kundschaft </a:t>
            </a:r>
            <a:r>
              <a:rPr lang="de-DE" sz="1050" dirty="0">
                <a:latin typeface="Calibri" panose="020F0502020204030204" pitchFamily="34" charset="0"/>
                <a:ea typeface="Merriweather"/>
                <a:cs typeface="Calibri" panose="020F0502020204030204" pitchFamily="34" charset="0"/>
                <a:sym typeface="Merriweather"/>
              </a:rPr>
              <a:t>möchten Verpackung reduzieren, aber Lieferanten verpacken die Produkte. </a:t>
            </a:r>
            <a:r>
              <a:rPr lang="de-DE" sz="1050" dirty="0" smtClean="0">
                <a:latin typeface="Calibri" panose="020F0502020204030204" pitchFamily="34" charset="0"/>
                <a:ea typeface="Merriweather"/>
                <a:cs typeface="Calibri" panose="020F0502020204030204" pitchFamily="34" charset="0"/>
                <a:sym typeface="Merriweather"/>
              </a:rPr>
              <a:t>Verpackung </a:t>
            </a:r>
            <a:r>
              <a:rPr lang="de-DE" sz="1050" dirty="0">
                <a:latin typeface="Calibri" panose="020F0502020204030204" pitchFamily="34" charset="0"/>
                <a:ea typeface="Merriweather"/>
                <a:cs typeface="Calibri" panose="020F0502020204030204" pitchFamily="34" charset="0"/>
                <a:sym typeface="Merriweather"/>
              </a:rPr>
              <a:t>schützt die Ware vor Transportschäden und erspart dadurch CO</a:t>
            </a:r>
            <a:r>
              <a:rPr lang="de-DE" sz="1050" baseline="-25000" dirty="0">
                <a:latin typeface="Calibri" panose="020F0502020204030204" pitchFamily="34" charset="0"/>
                <a:ea typeface="Merriweather"/>
                <a:cs typeface="Calibri" panose="020F0502020204030204" pitchFamily="34" charset="0"/>
                <a:sym typeface="Merriweather"/>
              </a:rPr>
              <a:t>2</a:t>
            </a:r>
            <a:r>
              <a:rPr lang="de-DE" sz="1050" dirty="0">
                <a:latin typeface="Calibri" panose="020F0502020204030204" pitchFamily="34" charset="0"/>
                <a:ea typeface="Merriweather"/>
                <a:cs typeface="Calibri" panose="020F0502020204030204" pitchFamily="34" charset="0"/>
                <a:sym typeface="Merriweather"/>
              </a:rPr>
              <a:t>-intensive Reklamation. Es besteht ein Dilemma herauszufinden, welche Verpackung notwendig ist und welche zu viel bzw., ob es nachhaltige Verpackungsalternativen gibt. Zeit für Nachhaltigkeit fehlt zuweilen, um beispielsweise mit Lieferanten zu diskutieren, ob es auch nachhaltiger geht (z.B. nicht jedes T-Shirt einzeln verpackt auszuliefern).</a:t>
            </a:r>
          </a:p>
          <a:p>
            <a:pPr marL="0" lvl="0" indent="0" algn="l" rtl="0">
              <a:spcBef>
                <a:spcPts val="0"/>
              </a:spcBef>
              <a:spcAft>
                <a:spcPts val="0"/>
              </a:spcAft>
              <a:buNone/>
            </a:pPr>
            <a:endParaRPr lang="de-DE" sz="105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Weiterführende Informationen:</a:t>
            </a:r>
            <a:endParaRPr lang="de-DE" sz="1050" b="0" i="0" u="none" strike="noStrike" dirty="0">
              <a:solidFill>
                <a:srgbClr val="000000"/>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spcBef>
                <a:spcPts val="0"/>
              </a:spcBef>
              <a:spcAft>
                <a:spcPts val="0"/>
              </a:spcAft>
              <a:buClr>
                <a:srgbClr val="000000"/>
              </a:buClr>
              <a:buSzPct val="100000"/>
              <a:buFont typeface="Arial" panose="020B0604020202020204" pitchFamily="34" charset="0"/>
              <a:buChar char="•"/>
              <a:tabLst/>
              <a:defRPr/>
            </a:pPr>
            <a:r>
              <a:rPr lang="de-DE" sz="1050" b="0" i="0" u="none" strike="noStrike" dirty="0" err="1">
                <a:solidFill>
                  <a:srgbClr val="000000"/>
                </a:solidFill>
                <a:effectLst/>
                <a:latin typeface="Calibri" panose="020F0502020204030204" pitchFamily="34" charset="0"/>
                <a:cs typeface="Calibri" panose="020F0502020204030204" pitchFamily="34" charset="0"/>
              </a:rPr>
              <a:t>E-commerce</a:t>
            </a:r>
            <a:r>
              <a:rPr lang="de-DE" sz="1050" b="0" i="0" u="none" strike="noStrike" dirty="0">
                <a:solidFill>
                  <a:srgbClr val="000000"/>
                </a:solidFill>
                <a:effectLst/>
                <a:latin typeface="Calibri" panose="020F0502020204030204" pitchFamily="34" charset="0"/>
                <a:cs typeface="Calibri" panose="020F0502020204030204" pitchFamily="34" charset="0"/>
              </a:rPr>
              <a:t> </a:t>
            </a:r>
            <a:r>
              <a:rPr lang="de-DE" sz="1050" b="0" i="0" u="none" strike="noStrike" dirty="0" err="1">
                <a:solidFill>
                  <a:srgbClr val="000000"/>
                </a:solidFill>
                <a:effectLst/>
                <a:latin typeface="Calibri" panose="020F0502020204030204" pitchFamily="34" charset="0"/>
                <a:cs typeface="Calibri" panose="020F0502020204030204" pitchFamily="34" charset="0"/>
              </a:rPr>
              <a:t>Magazin.de</a:t>
            </a:r>
            <a:r>
              <a:rPr lang="de-DE" sz="1050" b="0" i="0" u="none" strike="noStrike" dirty="0">
                <a:solidFill>
                  <a:srgbClr val="000000"/>
                </a:solidFill>
                <a:effectLst/>
                <a:latin typeface="Calibri" panose="020F0502020204030204" pitchFamily="34" charset="0"/>
                <a:cs typeface="Calibri" panose="020F0502020204030204" pitchFamily="34" charset="0"/>
              </a:rPr>
              <a:t> (2022): Nachhaltige Verpackungen: Das gehört zu dem Umweltfreundlichen Konzept. Online: h</a:t>
            </a:r>
            <a:r>
              <a:rPr lang="de-DE" sz="1050" dirty="0">
                <a:latin typeface="Calibri" panose="020F0502020204030204" pitchFamily="34" charset="0"/>
                <a:cs typeface="Calibri" panose="020F0502020204030204" pitchFamily="34" charset="0"/>
              </a:rPr>
              <a:t>ttps://</a:t>
            </a:r>
            <a:r>
              <a:rPr lang="de-DE" sz="1050" dirty="0" err="1">
                <a:latin typeface="Calibri" panose="020F0502020204030204" pitchFamily="34" charset="0"/>
                <a:cs typeface="Calibri" panose="020F0502020204030204" pitchFamily="34" charset="0"/>
              </a:rPr>
              <a:t>www.e-commerce-magazin.de</a:t>
            </a:r>
            <a:r>
              <a:rPr lang="de-DE" sz="1050" dirty="0">
                <a:latin typeface="Calibri" panose="020F0502020204030204" pitchFamily="34" charset="0"/>
                <a:cs typeface="Calibri" panose="020F0502020204030204" pitchFamily="34" charset="0"/>
              </a:rPr>
              <a:t>/nachhaltige-verpackungen-das-gehoert-zu-dem-umweltfreundlichen-konzept/</a:t>
            </a:r>
          </a:p>
          <a:p>
            <a:pPr marL="171450" marR="0" lvl="0" indent="-171450" algn="l" defTabSz="914400" rtl="0" eaLnBrk="1" fontAlgn="auto" latinLnBrk="0" hangingPunct="1">
              <a:spcBef>
                <a:spcPts val="0"/>
              </a:spcBef>
              <a:spcAft>
                <a:spcPts val="0"/>
              </a:spcAft>
              <a:buClr>
                <a:srgbClr val="000000"/>
              </a:buClr>
              <a:buSzPct val="100000"/>
              <a:buFont typeface="Arial" panose="020B0604020202020204" pitchFamily="34" charset="0"/>
              <a:buChar char="•"/>
              <a:tabLst/>
              <a:defRPr/>
            </a:pPr>
            <a:r>
              <a:rPr lang="de-DE" sz="1050" dirty="0" err="1">
                <a:latin typeface="Calibri" panose="020F0502020204030204" pitchFamily="34" charset="0"/>
                <a:cs typeface="Calibri" panose="020F0502020204030204" pitchFamily="34" charset="0"/>
              </a:rPr>
              <a:t>Good</a:t>
            </a:r>
            <a:r>
              <a:rPr lang="de-DE" sz="1050" dirty="0">
                <a:latin typeface="Calibri" panose="020F0502020204030204" pitchFamily="34" charset="0"/>
                <a:cs typeface="Calibri" panose="020F0502020204030204" pitchFamily="34" charset="0"/>
              </a:rPr>
              <a:t> Stock (o.J.): Höchste Zeit zum Handeln durch Einsatz von nachhaltigem Verpackungsmaterial. Online: </a:t>
            </a:r>
            <a:r>
              <a:rPr lang="de-DE" sz="1050" b="0" i="0" u="none" strike="noStrike" dirty="0">
                <a:solidFill>
                  <a:srgbClr val="000000"/>
                </a:solidFill>
                <a:effectLst/>
                <a:latin typeface="Calibri" panose="020F0502020204030204" pitchFamily="34" charset="0"/>
                <a:cs typeface="Calibri" panose="020F0502020204030204" pitchFamily="34" charset="0"/>
              </a:rPr>
              <a:t>https://</a:t>
            </a:r>
            <a:r>
              <a:rPr lang="de-DE" sz="1050" b="0" i="0" u="none" strike="noStrike" dirty="0" err="1">
                <a:solidFill>
                  <a:srgbClr val="000000"/>
                </a:solidFill>
                <a:effectLst/>
                <a:latin typeface="Calibri" panose="020F0502020204030204" pitchFamily="34" charset="0"/>
                <a:cs typeface="Calibri" panose="020F0502020204030204" pitchFamily="34" charset="0"/>
              </a:rPr>
              <a:t>www.good-stock.de</a:t>
            </a:r>
            <a:r>
              <a:rPr lang="de-DE" sz="1050" b="0" i="0" u="none" strike="noStrike" dirty="0">
                <a:solidFill>
                  <a:srgbClr val="000000"/>
                </a:solidFill>
                <a:effectLst/>
                <a:latin typeface="Calibri" panose="020F0502020204030204" pitchFamily="34" charset="0"/>
                <a:cs typeface="Calibri" panose="020F0502020204030204" pitchFamily="34" charset="0"/>
              </a:rPr>
              <a:t>/nachhaltige-verpackung-im-</a:t>
            </a:r>
            <a:r>
              <a:rPr lang="de-DE" sz="1050" b="0" i="0" u="none" strike="noStrike" dirty="0" err="1">
                <a:solidFill>
                  <a:srgbClr val="000000"/>
                </a:solidFill>
                <a:effectLst/>
                <a:latin typeface="Calibri" panose="020F0502020204030204" pitchFamily="34" charset="0"/>
                <a:cs typeface="Calibri" panose="020F0502020204030204" pitchFamily="34" charset="0"/>
              </a:rPr>
              <a:t>e-commerce</a:t>
            </a:r>
            <a:r>
              <a:rPr lang="de-DE" sz="1050" b="0" i="0" u="none" strike="noStrike" dirty="0">
                <a:solidFill>
                  <a:srgbClr val="000000"/>
                </a:solidFill>
                <a:effectLst/>
                <a:latin typeface="Calibri" panose="020F0502020204030204" pitchFamily="34" charset="0"/>
                <a:cs typeface="Calibri" panose="020F0502020204030204" pitchFamily="34" charset="0"/>
              </a:rPr>
              <a:t>/</a:t>
            </a:r>
          </a:p>
          <a:p>
            <a:pPr marL="171450" marR="0" lvl="0" indent="-171450" algn="l" defTabSz="914400" rtl="0" eaLnBrk="1" fontAlgn="auto" latinLnBrk="0" hangingPunct="1">
              <a:spcBef>
                <a:spcPts val="0"/>
              </a:spcBef>
              <a:spcAft>
                <a:spcPts val="0"/>
              </a:spcAft>
              <a:buClr>
                <a:srgbClr val="000000"/>
              </a:buClr>
              <a:buSzPct val="100000"/>
              <a:buFont typeface="Arial" panose="020B0604020202020204" pitchFamily="34" charset="0"/>
              <a:buChar char="•"/>
              <a:tabLst/>
              <a:defRPr/>
            </a:pPr>
            <a:r>
              <a:rPr lang="de-DE" sz="1050" b="0" i="0" u="none" strike="noStrike" dirty="0">
                <a:solidFill>
                  <a:srgbClr val="000000"/>
                </a:solidFill>
                <a:effectLst/>
                <a:latin typeface="Calibri" panose="020F0502020204030204" pitchFamily="34" charset="0"/>
                <a:cs typeface="Calibri" panose="020F0502020204030204" pitchFamily="34" charset="0"/>
              </a:rPr>
              <a:t>Neue Verpackung (2021): Studie: Das erwartet der Onlinehandeln von Versandverpackungen. Online: </a:t>
            </a:r>
            <a:r>
              <a:rPr lang="de-DE" sz="1050" b="0" i="0" u="none" strike="noStrike" dirty="0">
                <a:solidFill>
                  <a:srgbClr val="000000"/>
                </a:solidFill>
                <a:effectLst/>
                <a:latin typeface="Calibri" panose="020F0502020204030204" pitchFamily="34" charset="0"/>
                <a:cs typeface="Calibri" panose="020F0502020204030204" pitchFamily="34" charset="0"/>
                <a:hlinkClick r:id="rId3"/>
              </a:rPr>
              <a:t>https://www.neue-verpackung.de/markt/studie-das-erwartet-der-onlinehandel-von-versandverpackungen-420.html</a:t>
            </a:r>
            <a:endParaRPr lang="de-DE" sz="1050"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ts val="1400"/>
              <a:tabLst/>
              <a:defRPr/>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Beschreibung der Folie:</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dirty="0">
                <a:latin typeface="Calibri" panose="020F0502020204030204" pitchFamily="34" charset="0"/>
                <a:ea typeface="Merriweather"/>
                <a:cs typeface="Calibri" panose="020F0502020204030204" pitchFamily="34" charset="0"/>
                <a:sym typeface="Merriweather"/>
              </a:rPr>
              <a:t>Welche Rolle spielen Verpackungen im Handel von morgen?</a:t>
            </a:r>
            <a:endParaRPr lang="de-DE" sz="1050" b="1" dirty="0">
              <a:latin typeface="Calibri" panose="020F0502020204030204" pitchFamily="34" charset="0"/>
              <a:ea typeface="Merriweather"/>
              <a:cs typeface="Calibri" panose="020F0502020204030204" pitchFamily="34" charset="0"/>
              <a:sym typeface="Merriweather"/>
            </a:endParaRPr>
          </a:p>
          <a:p>
            <a:pPr marL="0" lvl="0" indent="0" algn="l" rtl="0">
              <a:spcBef>
                <a:spcPts val="0"/>
              </a:spcBef>
              <a:spcAft>
                <a:spcPts val="0"/>
              </a:spcAft>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Aufgabenstellung:</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Welche nachhaltigen Alternativen gibt es bereits jetzt im Verpackungsbereich?</a:t>
            </a:r>
            <a:endParaRPr lang="de-DE" sz="1050" dirty="0">
              <a:solidFill>
                <a:schemeClr val="tx1"/>
              </a:solidFil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Wo fallen bei Ihnen </a:t>
            </a:r>
            <a:r>
              <a:rPr lang="de-DE" sz="1050" dirty="0" smtClean="0">
                <a:solidFill>
                  <a:schemeClr val="tx1"/>
                </a:solidFill>
              </a:rPr>
              <a:t>unnötige </a:t>
            </a:r>
            <a:r>
              <a:rPr lang="de-DE" sz="1050" dirty="0">
                <a:solidFill>
                  <a:schemeClr val="tx1"/>
                </a:solidFill>
              </a:rPr>
              <a:t>Verpackungen an?</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Welche Ihrer Produkte sind viel zu aufwändig verpackt?</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Was sollte auf den Verpackungen wirklich stehen, was ist überflüssig?</a:t>
            </a:r>
          </a:p>
          <a:p>
            <a:pPr marL="457200" marR="0" lvl="0" indent="-457200" algn="l" rtl="0">
              <a:lnSpc>
                <a:spcPct val="100000"/>
              </a:lnSpc>
              <a:spcBef>
                <a:spcPts val="0"/>
              </a:spcBef>
              <a:spcAft>
                <a:spcPts val="0"/>
              </a:spcAft>
              <a:buClr>
                <a:srgbClr val="000000"/>
              </a:buClr>
              <a:buSzPct val="100000"/>
              <a:buFont typeface="+mj-lt"/>
              <a:buAutoNum type="arabicPeriod"/>
            </a:pPr>
            <a:endParaRPr lang="de-DE" sz="1050" dirty="0">
              <a:solidFill>
                <a:srgbClr val="941651"/>
              </a:solidFill>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Ergebnisse der Befragung (Diagramm): </a:t>
            </a:r>
            <a:endParaRPr lang="de-DE" sz="105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dirty="0">
                <a:latin typeface="Calibri" panose="020F0502020204030204" pitchFamily="34" charset="0"/>
                <a:cs typeface="Calibri" panose="020F0502020204030204" pitchFamily="34" charset="0"/>
                <a:sym typeface="Calibri"/>
              </a:rPr>
              <a:t>Die steigende Relevanz von Umweltaspekten bei Verpackungen kann die Kaufentscheidung von Konsument*innen beeinflussen und somit auch zu einem Umdenken bei Lieferanten führen.</a:t>
            </a:r>
            <a:endParaRPr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100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Diagramm: (eigene Darstellung)</a:t>
            </a:r>
            <a:r>
              <a:rPr lang="de-DE" sz="1050" dirty="0">
                <a:latin typeface="Calibri" panose="020F0502020204030204" pitchFamily="34" charset="0"/>
                <a:ea typeface="Merriweather"/>
                <a:cs typeface="Calibri" panose="020F0502020204030204" pitchFamily="34" charset="0"/>
                <a:sym typeface="Merriweather"/>
              </a:rPr>
              <a:t/>
            </a:r>
            <a:br>
              <a:rPr lang="de-DE" sz="1050" dirty="0">
                <a:latin typeface="Calibri" panose="020F0502020204030204" pitchFamily="34" charset="0"/>
                <a:ea typeface="Merriweather"/>
                <a:cs typeface="Calibri" panose="020F0502020204030204" pitchFamily="34" charset="0"/>
                <a:sym typeface="Merriweather"/>
              </a:rPr>
            </a:br>
            <a:r>
              <a:rPr lang="de-DE" sz="1050" dirty="0">
                <a:latin typeface="Calibri" panose="020F0502020204030204" pitchFamily="34" charset="0"/>
                <a:ea typeface="Merriweather"/>
                <a:cs typeface="Calibri" panose="020F0502020204030204" pitchFamily="34" charset="0"/>
                <a:sym typeface="Merriweather"/>
              </a:rPr>
              <a:t>IFH Köln / VDW (2019): </a:t>
            </a:r>
            <a:r>
              <a:rPr lang="de-DE" sz="1050" b="0" i="0" u="none" strike="noStrike" dirty="0">
                <a:solidFill>
                  <a:srgbClr val="05103E"/>
                </a:solidFill>
                <a:effectLst/>
                <a:latin typeface="Calibri" panose="020F0502020204030204" pitchFamily="34" charset="0"/>
                <a:cs typeface="Calibri" panose="020F0502020204030204" pitchFamily="34" charset="0"/>
              </a:rPr>
              <a:t>Verpackungen im Einzelhandel: Nachhaltigkeit first!? Online: https://</a:t>
            </a:r>
            <a:r>
              <a:rPr lang="de-DE" sz="1050" b="0" i="0" u="none" strike="noStrike" dirty="0" err="1">
                <a:solidFill>
                  <a:srgbClr val="05103E"/>
                </a:solidFill>
                <a:effectLst/>
                <a:latin typeface="Calibri" panose="020F0502020204030204" pitchFamily="34" charset="0"/>
                <a:cs typeface="Calibri" panose="020F0502020204030204" pitchFamily="34" charset="0"/>
              </a:rPr>
              <a:t>www.ifhkoeln.de</a:t>
            </a:r>
            <a:r>
              <a:rPr lang="de-DE" sz="1050" b="0" i="0" u="none" strike="noStrike" dirty="0">
                <a:solidFill>
                  <a:srgbClr val="05103E"/>
                </a:solidFill>
                <a:effectLst/>
                <a:latin typeface="Calibri" panose="020F0502020204030204" pitchFamily="34" charset="0"/>
                <a:cs typeface="Calibri" panose="020F0502020204030204" pitchFamily="34" charset="0"/>
              </a:rPr>
              <a:t>/</a:t>
            </a:r>
            <a:r>
              <a:rPr lang="de-DE" sz="1050" b="0" i="0" u="none" strike="noStrike" dirty="0" err="1">
                <a:solidFill>
                  <a:srgbClr val="05103E"/>
                </a:solidFill>
                <a:effectLst/>
                <a:latin typeface="Calibri" panose="020F0502020204030204" pitchFamily="34" charset="0"/>
                <a:cs typeface="Calibri" panose="020F0502020204030204" pitchFamily="34" charset="0"/>
              </a:rPr>
              <a:t>verpackungen</a:t>
            </a:r>
            <a:r>
              <a:rPr lang="de-DE" sz="1050" b="0" i="0" u="none" strike="noStrike" dirty="0">
                <a:solidFill>
                  <a:srgbClr val="05103E"/>
                </a:solidFill>
                <a:effectLst/>
                <a:latin typeface="Calibri" panose="020F0502020204030204" pitchFamily="34" charset="0"/>
                <a:cs typeface="Calibri" panose="020F0502020204030204" pitchFamily="34" charset="0"/>
              </a:rPr>
              <a:t>-im-einzelhandel-nachhaltigkeit-first/.</a:t>
            </a:r>
            <a:endParaRPr sz="1050"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sz="1050"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sz="1050"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sz="1050" dirty="0">
              <a:latin typeface="Calibri" panose="020F0502020204030204" pitchFamily="34" charset="0"/>
              <a:cs typeface="Calibri" panose="020F0502020204030204" pitchFamily="34" charset="0"/>
            </a:endParaRPr>
          </a:p>
        </p:txBody>
      </p:sp>
      <p:sp>
        <p:nvSpPr>
          <p:cNvPr id="106" name="Google Shape;106;g141f1a7caba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a9b7458ce_0_64: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4a9b7458ce_0_64:notes"/>
          <p:cNvSpPr txBox="1">
            <a:spLocks noGrp="1"/>
          </p:cNvSpPr>
          <p:nvPr>
            <p:ph type="body" idx="1"/>
          </p:nvPr>
        </p:nvSpPr>
        <p:spPr>
          <a:xfrm>
            <a:off x="479424" y="3960000"/>
            <a:ext cx="6145213" cy="4606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 des Zielkonfliktes:</a:t>
            </a:r>
            <a:endParaRPr lang="de-DE" sz="105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de-DE" sz="1050" dirty="0">
                <a:latin typeface="Calibri" panose="020F0502020204030204" pitchFamily="34" charset="0"/>
                <a:ea typeface="Merriweather"/>
                <a:cs typeface="Calibri" panose="020F0502020204030204" pitchFamily="34" charset="0"/>
                <a:sym typeface="Merriweather"/>
              </a:rPr>
              <a:t>Einige Händler*innen würden gerne nachhaltige Produkte anbieten, jedoch ist die Kundennachfrage nicht vorhanden, bzw. sind die Kundinnen und Kunden nicht bereit, möglicherweise höhere Preise zu bezahlen. </a:t>
            </a:r>
          </a:p>
          <a:p>
            <a:pPr marL="0" lvl="0" indent="0" algn="l" rtl="0">
              <a:lnSpc>
                <a:spcPct val="115000"/>
              </a:lnSpc>
              <a:spcBef>
                <a:spcPts val="0"/>
              </a:spcBef>
              <a:spcAft>
                <a:spcPts val="0"/>
              </a:spcAft>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None/>
            </a:pPr>
            <a:r>
              <a:rPr lang="de-DE" sz="1050" dirty="0">
                <a:latin typeface="Calibri" panose="020F0502020204030204" pitchFamily="34" charset="0"/>
                <a:cs typeface="Calibri" panose="020F0502020204030204" pitchFamily="34" charset="0"/>
                <a:sym typeface="Calibri"/>
              </a:rPr>
              <a:t>Nachhaltige Produkte werden teilweise signifikant teurer verkauft als nicht nachhaltig hergestellte Produkte.</a:t>
            </a:r>
          </a:p>
          <a:p>
            <a:pPr marL="0" lvl="0" indent="0" algn="l" rtl="0">
              <a:lnSpc>
                <a:spcPct val="115000"/>
              </a:lnSpc>
              <a:spcBef>
                <a:spcPts val="0"/>
              </a:spcBef>
              <a:spcAft>
                <a:spcPts val="0"/>
              </a:spcAft>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Aufgabenstellung:</a:t>
            </a:r>
          </a:p>
          <a:p>
            <a:pPr marL="228600" marR="0" lvl="0" indent="-228600" algn="l" defTabSz="914400" rtl="0" eaLnBrk="1" fontAlgn="auto" latinLnBrk="0" hangingPunct="1">
              <a:lnSpc>
                <a:spcPct val="115000"/>
              </a:lnSpc>
              <a:spcBef>
                <a:spcPts val="0"/>
              </a:spcBef>
              <a:spcAft>
                <a:spcPts val="0"/>
              </a:spcAft>
              <a:buClr>
                <a:srgbClr val="000000"/>
              </a:buClr>
              <a:buSzPct val="100000"/>
              <a:buFont typeface="Arial"/>
              <a:buAutoNum type="arabicPeriod"/>
              <a:tabLst/>
              <a:defRP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Was sind aus Ihrer Sicht die jeweiligen Gründe für die hohen Preise der hier gezeigten Produkte?</a:t>
            </a:r>
          </a:p>
          <a:p>
            <a:pPr marL="228600" marR="0" lvl="0" indent="-228600" algn="l" defTabSz="914400" rtl="0" eaLnBrk="1" fontAlgn="auto" latinLnBrk="0" hangingPunct="1">
              <a:lnSpc>
                <a:spcPct val="115000"/>
              </a:lnSpc>
              <a:spcBef>
                <a:spcPts val="0"/>
              </a:spcBef>
              <a:spcAft>
                <a:spcPts val="0"/>
              </a:spcAft>
              <a:buClr>
                <a:srgbClr val="000000"/>
              </a:buClr>
              <a:buSzPct val="100000"/>
              <a:buFont typeface="Arial"/>
              <a:buAutoNum type="arabicPeriod"/>
              <a:tabLst/>
              <a:defRPr/>
            </a:pPr>
            <a:r>
              <a:rPr lang="de-DE" sz="1050" dirty="0">
                <a:solidFill>
                  <a:schemeClr val="tx1"/>
                </a:solidFill>
                <a:latin typeface="Calibri" panose="020F0502020204030204" pitchFamily="34" charset="0"/>
                <a:cs typeface="Calibri" panose="020F0502020204030204" pitchFamily="34" charset="0"/>
              </a:rPr>
              <a:t>Wie könnten Sie in Ihrem Unternehmen die Kundennachfrage nach nachhaltigen Produkten steigern?</a:t>
            </a:r>
          </a:p>
          <a:p>
            <a:pPr marL="0" lvl="0" indent="0" algn="l" rtl="0">
              <a:lnSpc>
                <a:spcPct val="115000"/>
              </a:lnSpc>
              <a:spcBef>
                <a:spcPts val="0"/>
              </a:spcBef>
              <a:spcAft>
                <a:spcPts val="0"/>
              </a:spcAft>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Ergebnisse der Marktbeobachtung (Grafik): </a:t>
            </a:r>
            <a:endParaRPr lang="de-DE" sz="1050" dirty="0">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r>
              <a:rPr lang="de-DE" sz="1050" dirty="0">
                <a:latin typeface="Calibri" panose="020F0502020204030204" pitchFamily="34" charset="0"/>
                <a:cs typeface="Calibri" panose="020F0502020204030204" pitchFamily="34" charset="0"/>
                <a:sym typeface="Calibri"/>
              </a:rPr>
              <a:t>Nachhaltige Produkte werden teilweise signifikant (bis zu 85 %) teurer verkauft als nicht nachhaltig hergestellte Produkte.</a:t>
            </a:r>
          </a:p>
          <a:p>
            <a:pPr marL="0" lvl="0" indent="0" algn="l" rtl="0">
              <a:spcBef>
                <a:spcPts val="0"/>
              </a:spcBef>
              <a:spcAft>
                <a:spcPts val="0"/>
              </a:spcAft>
              <a:buNone/>
            </a:pPr>
            <a:r>
              <a:rPr lang="de-DE" sz="1050" dirty="0">
                <a:latin typeface="Calibri" panose="020F0502020204030204" pitchFamily="34" charset="0"/>
                <a:cs typeface="Calibri" panose="020F0502020204030204" pitchFamily="34" charset="0"/>
                <a:sym typeface="Calibri"/>
              </a:rPr>
              <a:t>Mögliche Gründe für die teureren Preise:</a:t>
            </a:r>
          </a:p>
          <a:p>
            <a:pPr marL="0" lvl="0" indent="0" algn="l" rtl="0">
              <a:spcBef>
                <a:spcPts val="0"/>
              </a:spcBef>
              <a:spcAft>
                <a:spcPts val="0"/>
              </a:spcAft>
              <a:buNone/>
            </a:pPr>
            <a:endParaRPr lang="de-DE" sz="1050" dirty="0">
              <a:latin typeface="Calibri" panose="020F0502020204030204" pitchFamily="34" charset="0"/>
              <a:cs typeface="Calibri" panose="020F0502020204030204" pitchFamily="34" charset="0"/>
              <a:sym typeface="Calibri"/>
            </a:endParaRPr>
          </a:p>
          <a:p>
            <a:pPr marL="285750" lvl="0" indent="-285750" algn="l" rtl="0">
              <a:spcBef>
                <a:spcPts val="0"/>
              </a:spcBef>
              <a:spcAft>
                <a:spcPts val="0"/>
              </a:spcAft>
              <a:buSzPct val="100000"/>
              <a:buFont typeface="Arial" panose="020B0604020202020204" pitchFamily="34" charset="0"/>
              <a:buChar char="•"/>
            </a:pPr>
            <a:r>
              <a:rPr lang="de-DE" sz="1050" dirty="0">
                <a:latin typeface="Calibri" panose="020F0502020204030204" pitchFamily="34" charset="0"/>
                <a:cs typeface="Calibri" panose="020F0502020204030204" pitchFamily="34" charset="0"/>
                <a:sym typeface="Calibri"/>
              </a:rPr>
              <a:t>Bessere Qualität, teurere Rohstoffpreise / Stichwort „wahre Preise“</a:t>
            </a:r>
          </a:p>
          <a:p>
            <a:pPr marL="285750" lvl="0" indent="-285750" algn="l" rtl="0">
              <a:spcBef>
                <a:spcPts val="0"/>
              </a:spcBef>
              <a:spcAft>
                <a:spcPts val="0"/>
              </a:spcAft>
              <a:buSzPct val="100000"/>
              <a:buFont typeface="Arial" panose="020B0604020202020204" pitchFamily="34" charset="0"/>
              <a:buChar char="•"/>
            </a:pPr>
            <a:r>
              <a:rPr lang="de-DE" sz="1050" dirty="0">
                <a:latin typeface="Calibri" panose="020F0502020204030204" pitchFamily="34" charset="0"/>
                <a:cs typeface="Calibri" panose="020F0502020204030204" pitchFamily="34" charset="0"/>
                <a:sym typeface="Calibri"/>
              </a:rPr>
              <a:t>Kosten für Siegel / Zertifizierungen</a:t>
            </a:r>
          </a:p>
          <a:p>
            <a:pPr marL="285750" lvl="0" indent="-285750" algn="l" rtl="0">
              <a:spcBef>
                <a:spcPts val="0"/>
              </a:spcBef>
              <a:spcAft>
                <a:spcPts val="0"/>
              </a:spcAft>
              <a:buSzPct val="100000"/>
              <a:buFont typeface="Arial" panose="020B0604020202020204" pitchFamily="34" charset="0"/>
              <a:buChar char="•"/>
            </a:pPr>
            <a:r>
              <a:rPr lang="de-DE" sz="1050" dirty="0">
                <a:latin typeface="Calibri" panose="020F0502020204030204" pitchFamily="34" charset="0"/>
                <a:cs typeface="Calibri" panose="020F0502020204030204" pitchFamily="34" charset="0"/>
                <a:sym typeface="Calibri"/>
              </a:rPr>
              <a:t>Seltener Massenproduktion / Herstellung in kleinen Mengen</a:t>
            </a:r>
          </a:p>
          <a:p>
            <a:pPr marL="285750" lvl="0" indent="-285750" algn="l" rtl="0">
              <a:spcBef>
                <a:spcPts val="0"/>
              </a:spcBef>
              <a:spcAft>
                <a:spcPts val="0"/>
              </a:spcAft>
              <a:buSzPct val="100000"/>
              <a:buFont typeface="Arial" panose="020B0604020202020204" pitchFamily="34" charset="0"/>
              <a:buChar char="•"/>
            </a:pPr>
            <a:endParaRPr lang="de-DE" sz="1050" b="1" dirty="0">
              <a:latin typeface="Calibri" panose="020F0502020204030204" pitchFamily="34" charset="0"/>
              <a:ea typeface="Merriweather"/>
              <a:cs typeface="Calibri" panose="020F0502020204030204" pitchFamily="34" charset="0"/>
            </a:endParaRPr>
          </a:p>
          <a:p>
            <a:pPr marL="0" lvl="0" indent="0" algn="l" rtl="0">
              <a:spcBef>
                <a:spcPts val="0"/>
              </a:spcBef>
              <a:spcAft>
                <a:spcPts val="0"/>
              </a:spcAft>
              <a:buSzPct val="100000"/>
            </a:pPr>
            <a:r>
              <a:rPr lang="de-DE" sz="1050" b="1" dirty="0">
                <a:latin typeface="Calibri" panose="020F0502020204030204" pitchFamily="34" charset="0"/>
                <a:ea typeface="Merriweather"/>
                <a:cs typeface="Calibri" panose="020F0502020204030204" pitchFamily="34" charset="0"/>
                <a:sym typeface="Merriweather"/>
              </a:rPr>
              <a:t>Grafik: (eigene Darstellung)</a:t>
            </a:r>
            <a:r>
              <a:rPr lang="de-DE" sz="1050" dirty="0">
                <a:latin typeface="Calibri" panose="020F0502020204030204" pitchFamily="34" charset="0"/>
                <a:ea typeface="Merriweather"/>
                <a:cs typeface="Calibri" panose="020F0502020204030204" pitchFamily="34" charset="0"/>
                <a:sym typeface="Merriweather"/>
              </a:rPr>
              <a:t/>
            </a:r>
            <a:br>
              <a:rPr lang="de-DE" sz="1050" dirty="0">
                <a:latin typeface="Calibri" panose="020F0502020204030204" pitchFamily="34" charset="0"/>
                <a:ea typeface="Merriweather"/>
                <a:cs typeface="Calibri" panose="020F0502020204030204" pitchFamily="34" charset="0"/>
                <a:sym typeface="Merriweather"/>
              </a:rPr>
            </a:br>
            <a:r>
              <a:rPr lang="de-DE" sz="1050" b="0" i="0" u="none" strike="noStrike" dirty="0">
                <a:solidFill>
                  <a:srgbClr val="05103E"/>
                </a:solidFill>
                <a:effectLst/>
                <a:latin typeface="Calibri" panose="020F0502020204030204" pitchFamily="34" charset="0"/>
                <a:cs typeface="Calibri" panose="020F0502020204030204" pitchFamily="34" charset="0"/>
              </a:rPr>
              <a:t>Kearney (2020): Nachhaltige Produkte sind zu teuer: Hersteller und Handel stehen dem Massenmarkt im Weg. Online: https://</a:t>
            </a:r>
            <a:r>
              <a:rPr lang="de-DE" sz="1050" b="0" i="0" u="none" strike="noStrike" dirty="0" err="1">
                <a:solidFill>
                  <a:srgbClr val="05103E"/>
                </a:solidFill>
                <a:effectLst/>
                <a:latin typeface="Calibri" panose="020F0502020204030204" pitchFamily="34" charset="0"/>
                <a:cs typeface="Calibri" panose="020F0502020204030204" pitchFamily="34" charset="0"/>
              </a:rPr>
              <a:t>www.presseportal.de</a:t>
            </a:r>
            <a:r>
              <a:rPr lang="de-DE" sz="1050" b="0" i="0" u="none" strike="noStrike" dirty="0">
                <a:solidFill>
                  <a:srgbClr val="05103E"/>
                </a:solidFill>
                <a:effectLst/>
                <a:latin typeface="Calibri" panose="020F0502020204030204" pitchFamily="34" charset="0"/>
                <a:cs typeface="Calibri" panose="020F0502020204030204" pitchFamily="34" charset="0"/>
              </a:rPr>
              <a:t>/</a:t>
            </a:r>
            <a:r>
              <a:rPr lang="de-DE" sz="1050" b="0" i="0" u="none" strike="noStrike" dirty="0" err="1">
                <a:solidFill>
                  <a:srgbClr val="05103E"/>
                </a:solidFill>
                <a:effectLst/>
                <a:latin typeface="Calibri" panose="020F0502020204030204" pitchFamily="34" charset="0"/>
                <a:cs typeface="Calibri" panose="020F0502020204030204" pitchFamily="34" charset="0"/>
              </a:rPr>
              <a:t>pm</a:t>
            </a:r>
            <a:r>
              <a:rPr lang="de-DE" sz="1050" b="0" i="0" u="none" strike="noStrike" dirty="0">
                <a:solidFill>
                  <a:srgbClr val="05103E"/>
                </a:solidFill>
                <a:effectLst/>
                <a:latin typeface="Calibri" panose="020F0502020204030204" pitchFamily="34" charset="0"/>
                <a:cs typeface="Calibri" panose="020F0502020204030204" pitchFamily="34" charset="0"/>
              </a:rPr>
              <a:t>/15196/4689370.</a:t>
            </a:r>
            <a:endParaRPr lang="de-DE" sz="1050" dirty="0">
              <a:latin typeface="Calibri" panose="020F0502020204030204" pitchFamily="34" charset="0"/>
              <a:cs typeface="Calibri" panose="020F0502020204030204" pitchFamily="34" charset="0"/>
            </a:endParaRPr>
          </a:p>
        </p:txBody>
      </p:sp>
      <p:sp>
        <p:nvSpPr>
          <p:cNvPr id="118" name="Google Shape;118;g14a9b7458ce_0_6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1f1a7caba_0_46: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41f1a7caba_0_46:notes"/>
          <p:cNvSpPr txBox="1">
            <a:spLocks noGrp="1"/>
          </p:cNvSpPr>
          <p:nvPr>
            <p:ph type="body" idx="1"/>
          </p:nvPr>
        </p:nvSpPr>
        <p:spPr>
          <a:xfrm>
            <a:off x="479424" y="3960000"/>
            <a:ext cx="6145213" cy="60649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 des Zielkonfliktes:</a:t>
            </a:r>
            <a:endParaRPr lang="de-DE" sz="105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de-DE" sz="1050" dirty="0">
                <a:latin typeface="Calibri" panose="020F0502020204030204" pitchFamily="34" charset="0"/>
                <a:ea typeface="Merriweather"/>
                <a:cs typeface="Calibri" panose="020F0502020204030204" pitchFamily="34" charset="0"/>
                <a:sym typeface="Merriweather"/>
              </a:rPr>
              <a:t>Manche, speziellen Sortimente gibt es nicht in einer nachhaltigen Variante. Einige Waren und Produkte sind sehr rohstoffintensiv in ihrer Herstellung und können zudem aufgrund der </a:t>
            </a:r>
            <a:r>
              <a:rPr lang="de-DE" sz="1050" dirty="0" smtClean="0">
                <a:latin typeface="Calibri" panose="020F0502020204030204" pitchFamily="34" charset="0"/>
                <a:ea typeface="Merriweather"/>
                <a:cs typeface="Calibri" panose="020F0502020204030204" pitchFamily="34" charset="0"/>
                <a:sym typeface="Merriweather"/>
              </a:rPr>
              <a:t>fehlenden Rohstoffvorkommen </a:t>
            </a:r>
            <a:r>
              <a:rPr lang="de-DE" sz="1050" dirty="0">
                <a:latin typeface="Calibri" panose="020F0502020204030204" pitchFamily="34" charset="0"/>
                <a:ea typeface="Merriweather"/>
                <a:cs typeface="Calibri" panose="020F0502020204030204" pitchFamily="34" charset="0"/>
                <a:sym typeface="Merriweather"/>
              </a:rPr>
              <a:t>nicht lokal bezogen werden. Diese Waren und Produkte können per Definition (noch?) nicht nachhaltig produziert werden.</a:t>
            </a:r>
          </a:p>
          <a:p>
            <a:pPr marL="0" lvl="0" indent="0" algn="l" rtl="0">
              <a:lnSpc>
                <a:spcPct val="115000"/>
              </a:lnSpc>
              <a:spcBef>
                <a:spcPts val="0"/>
              </a:spcBef>
              <a:spcAft>
                <a:spcPts val="0"/>
              </a:spcAft>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None/>
            </a:pPr>
            <a:r>
              <a:rPr lang="de-DE" sz="1050" dirty="0">
                <a:latin typeface="Calibri" panose="020F0502020204030204" pitchFamily="34" charset="0"/>
                <a:cs typeface="Calibri" panose="020F0502020204030204" pitchFamily="34" charset="0"/>
                <a:sym typeface="Calibri"/>
              </a:rPr>
              <a:t>Kann ein Produkt (noch) nicht nachhaltig bezogen werden, macht es Sinn, sich die verschiedenen Stufen nachhaltigen Konsums in Erinnerung zu rufen. </a:t>
            </a:r>
            <a:r>
              <a:rPr lang="de-DE" sz="1050" b="0" i="0" u="none" strike="noStrike" dirty="0">
                <a:solidFill>
                  <a:srgbClr val="000000"/>
                </a:solidFill>
                <a:effectLst/>
                <a:latin typeface="Calibri" panose="020F0502020204030204" pitchFamily="34" charset="0"/>
                <a:cs typeface="Calibri" panose="020F0502020204030204" pitchFamily="34" charset="0"/>
              </a:rPr>
              <a:t>Produktions- und Konsummuster im Einzelhandel folgen bisher der Logik: abbauen, herstellen, konsumieren, entsorgen. Ein Paradigmenwechsel in dieser Logik industrieller Wertschöpfung ist daher vielfach Gegenstand von Diskussionen, in Deutschland und weltweit. Und auch Verbraucherinnen und Verbraucher erkennen die eigene Verantwortung zum nachhaltigen Konsum. Aus der Diskussion auf politischer Ebene und dem Selbstverständnis der Konsumentinnen und Konsumenten heraus ist in den letzten Jahren eine Bewegung entstanden. “Zero-</a:t>
            </a:r>
            <a:r>
              <a:rPr lang="de-DE" sz="1050" b="0" i="0" u="none" strike="noStrike" dirty="0" err="1">
                <a:solidFill>
                  <a:srgbClr val="000000"/>
                </a:solidFill>
                <a:effectLst/>
                <a:latin typeface="Calibri" panose="020F0502020204030204" pitchFamily="34" charset="0"/>
                <a:cs typeface="Calibri" panose="020F0502020204030204" pitchFamily="34" charset="0"/>
              </a:rPr>
              <a:t>Waste</a:t>
            </a:r>
            <a:r>
              <a:rPr lang="de-DE" sz="1050" b="0" i="0" u="none" strike="noStrike" dirty="0">
                <a:solidFill>
                  <a:srgbClr val="000000"/>
                </a:solidFill>
                <a:effectLst/>
                <a:latin typeface="Calibri" panose="020F0502020204030204" pitchFamily="34" charset="0"/>
                <a:cs typeface="Calibri" panose="020F0502020204030204" pitchFamily="34" charset="0"/>
              </a:rPr>
              <a:t>” (Null Müll) ist das Motto, Reuse, </a:t>
            </a:r>
            <a:r>
              <a:rPr lang="de-DE" sz="1050" b="0" i="0" u="none" strike="noStrike" dirty="0" err="1">
                <a:solidFill>
                  <a:srgbClr val="000000"/>
                </a:solidFill>
                <a:effectLst/>
                <a:latin typeface="Calibri" panose="020F0502020204030204" pitchFamily="34" charset="0"/>
                <a:cs typeface="Calibri" panose="020F0502020204030204" pitchFamily="34" charset="0"/>
              </a:rPr>
              <a:t>Reduce</a:t>
            </a:r>
            <a:r>
              <a:rPr lang="de-DE" sz="1050" b="0" i="0" u="none" strike="noStrike" dirty="0">
                <a:solidFill>
                  <a:srgbClr val="000000"/>
                </a:solidFill>
                <a:effectLst/>
                <a:latin typeface="Calibri" panose="020F0502020204030204" pitchFamily="34" charset="0"/>
                <a:cs typeface="Calibri" panose="020F0502020204030204" pitchFamily="34" charset="0"/>
              </a:rPr>
              <a:t>, </a:t>
            </a:r>
            <a:r>
              <a:rPr lang="de-DE" sz="1050" b="0" i="0" u="none" strike="noStrike" dirty="0" err="1">
                <a:solidFill>
                  <a:srgbClr val="000000"/>
                </a:solidFill>
                <a:effectLst/>
                <a:latin typeface="Calibri" panose="020F0502020204030204" pitchFamily="34" charset="0"/>
                <a:cs typeface="Calibri" panose="020F0502020204030204" pitchFamily="34" charset="0"/>
              </a:rPr>
              <a:t>Repair</a:t>
            </a:r>
            <a:r>
              <a:rPr lang="de-DE" sz="1050" b="0" i="0" u="none" strike="noStrike" dirty="0">
                <a:solidFill>
                  <a:srgbClr val="000000"/>
                </a:solidFill>
                <a:effectLst/>
                <a:latin typeface="Calibri" panose="020F0502020204030204" pitchFamily="34" charset="0"/>
                <a:cs typeface="Calibri" panose="020F0502020204030204" pitchFamily="34" charset="0"/>
              </a:rPr>
              <a:t> (Wiederverwenden, Reduzieren,  Reparieren) die Werkzeuge für den Aufbruch hin zum Paradigmenwechsel. (Weber, T., </a:t>
            </a:r>
            <a:r>
              <a:rPr lang="de-DE" sz="1050" b="0" i="0" u="none" strike="noStrike" dirty="0" err="1">
                <a:solidFill>
                  <a:srgbClr val="000000"/>
                </a:solidFill>
                <a:effectLst/>
                <a:latin typeface="Calibri" panose="020F0502020204030204" pitchFamily="34" charset="0"/>
                <a:cs typeface="Calibri" panose="020F0502020204030204" pitchFamily="34" charset="0"/>
              </a:rPr>
              <a:t>Stuchtey</a:t>
            </a:r>
            <a:r>
              <a:rPr lang="de-DE" sz="1050" b="0" i="0" u="none" strike="noStrike" dirty="0">
                <a:solidFill>
                  <a:srgbClr val="000000"/>
                </a:solidFill>
                <a:effectLst/>
                <a:latin typeface="Calibri" panose="020F0502020204030204" pitchFamily="34" charset="0"/>
                <a:cs typeface="Calibri" panose="020F0502020204030204" pitchFamily="34" charset="0"/>
              </a:rPr>
              <a:t>, M. 2019)</a:t>
            </a:r>
          </a:p>
          <a:p>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Aufgabenstellung:</a:t>
            </a:r>
            <a:endParaRPr lang="de-DE" sz="1050" b="1" i="0" u="none" strike="noStrike" cap="none" dirty="0">
              <a:solidFill>
                <a:srgbClr val="941651"/>
              </a:solidFill>
              <a:latin typeface="Calibri" panose="020F0502020204030204" pitchFamily="34" charset="0"/>
              <a:ea typeface="Arial"/>
              <a:cs typeface="Calibri" panose="020F0502020204030204" pitchFamily="34" charset="0"/>
              <a:sym typeface="Calibri"/>
            </a:endParaRPr>
          </a:p>
          <a:p>
            <a:pPr marL="457200" indent="-457200">
              <a:buSzPct val="100000"/>
              <a:buFont typeface="Arial"/>
              <a:buAutoNum type="arabicPeriod"/>
            </a:pPr>
            <a:r>
              <a:rPr lang="de-DE" sz="1050" b="0" i="0" u="none" strike="noStrike" cap="none" dirty="0">
                <a:solidFill>
                  <a:schemeClr val="tx1"/>
                </a:solidFill>
                <a:latin typeface="Arial"/>
                <a:ea typeface="Arial"/>
                <a:cs typeface="Arial"/>
                <a:sym typeface="Arial"/>
              </a:rPr>
              <a:t>Setzen Sie bereits  Maßnahmen in Ihrem Betrieb um?</a:t>
            </a:r>
          </a:p>
          <a:p>
            <a:pPr marL="457200" marR="0" lvl="0" indent="-457200" algn="l" rtl="0">
              <a:lnSpc>
                <a:spcPct val="100000"/>
              </a:lnSpc>
              <a:spcBef>
                <a:spcPts val="0"/>
              </a:spcBef>
              <a:spcAft>
                <a:spcPts val="0"/>
              </a:spcAft>
              <a:buClr>
                <a:srgbClr val="000000"/>
              </a:buClr>
              <a:buSzPct val="100000"/>
              <a:buAutoNum type="arabicPeriod"/>
            </a:pPr>
            <a:r>
              <a:rPr lang="de-DE" sz="1050" b="0" i="0" u="none" strike="noStrike" cap="none" dirty="0">
                <a:solidFill>
                  <a:schemeClr val="tx1"/>
                </a:solidFill>
                <a:latin typeface="Arial"/>
                <a:ea typeface="Arial"/>
                <a:cs typeface="Arial"/>
                <a:sym typeface="Arial"/>
              </a:rPr>
              <a:t>Kann sich Ihr Betrieb an den Stufen 02 bis 05 des nachhaltigen Konsums beteiligen?</a:t>
            </a:r>
          </a:p>
          <a:p>
            <a:pPr marL="457200" marR="0" lvl="0" indent="-457200" algn="l" rtl="0">
              <a:lnSpc>
                <a:spcPct val="100000"/>
              </a:lnSpc>
              <a:spcBef>
                <a:spcPts val="0"/>
              </a:spcBef>
              <a:spcAft>
                <a:spcPts val="0"/>
              </a:spcAft>
              <a:buClr>
                <a:srgbClr val="000000"/>
              </a:buClr>
              <a:buSzPct val="100000"/>
              <a:buAutoNum type="arabicPeriod"/>
            </a:pPr>
            <a:r>
              <a:rPr lang="de-DE" sz="1050" dirty="0">
                <a:solidFill>
                  <a:schemeClr val="tx1"/>
                </a:solidFill>
              </a:rPr>
              <a:t>Was müssten Sie tun, damit sie die Maßnahmen unterstützen könnten?</a:t>
            </a:r>
            <a:endParaRPr lang="de-DE" sz="1050" b="0" i="0" u="none" strike="noStrike" cap="none" dirty="0">
              <a:solidFill>
                <a:schemeClr val="tx1"/>
              </a:solidFill>
              <a:latin typeface="Arial"/>
              <a:ea typeface="Arial"/>
              <a:cs typeface="Arial"/>
              <a:sym typeface="Arial"/>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r>
              <a:rPr lang="de-DE" sz="1050" b="1" i="0" u="none" strike="noStrike" dirty="0">
                <a:solidFill>
                  <a:srgbClr val="05103E"/>
                </a:solidFill>
                <a:effectLst/>
                <a:latin typeface="Calibri" panose="020F0502020204030204" pitchFamily="34" charset="0"/>
                <a:cs typeface="Calibri" panose="020F0502020204030204" pitchFamily="34" charset="0"/>
              </a:rPr>
              <a:t>Quellenverzeichnis Beschreibungstext: </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0" i="0" u="none" strike="noStrike" dirty="0">
                <a:solidFill>
                  <a:srgbClr val="000000"/>
                </a:solidFill>
                <a:effectLst/>
                <a:latin typeface="Calibri" panose="020F0502020204030204" pitchFamily="34" charset="0"/>
                <a:cs typeface="Calibri" panose="020F0502020204030204" pitchFamily="34" charset="0"/>
              </a:rPr>
              <a:t>Weber, T. and </a:t>
            </a:r>
            <a:r>
              <a:rPr lang="de-DE" sz="1050" b="0" i="0" u="none" strike="noStrike" dirty="0" err="1">
                <a:solidFill>
                  <a:srgbClr val="000000"/>
                </a:solidFill>
                <a:effectLst/>
                <a:latin typeface="Calibri" panose="020F0502020204030204" pitchFamily="34" charset="0"/>
                <a:cs typeface="Calibri" panose="020F0502020204030204" pitchFamily="34" charset="0"/>
              </a:rPr>
              <a:t>Stuchtey</a:t>
            </a:r>
            <a:r>
              <a:rPr lang="de-DE" sz="1050" b="0" i="0" u="none" strike="noStrike" dirty="0">
                <a:solidFill>
                  <a:srgbClr val="000000"/>
                </a:solidFill>
                <a:effectLst/>
                <a:latin typeface="Calibri" panose="020F0502020204030204" pitchFamily="34" charset="0"/>
                <a:cs typeface="Calibri" panose="020F0502020204030204" pitchFamily="34" charset="0"/>
              </a:rPr>
              <a:t>, M. (2019): Deutschland auf dem Weg zur </a:t>
            </a:r>
            <a:r>
              <a:rPr lang="de-DE" sz="1050" b="0" i="0" u="none" strike="noStrike" dirty="0" err="1">
                <a:solidFill>
                  <a:srgbClr val="000000"/>
                </a:solidFill>
                <a:effectLst/>
                <a:latin typeface="Calibri" panose="020F0502020204030204" pitchFamily="34" charset="0"/>
                <a:cs typeface="Calibri" panose="020F0502020204030204" pitchFamily="34" charset="0"/>
              </a:rPr>
              <a:t>Circular</a:t>
            </a:r>
            <a:r>
              <a:rPr lang="de-DE" sz="1050" b="0" i="0" u="none" strike="noStrike" dirty="0">
                <a:solidFill>
                  <a:srgbClr val="000000"/>
                </a:solidFill>
                <a:effectLst/>
                <a:latin typeface="Calibri" panose="020F0502020204030204" pitchFamily="34" charset="0"/>
                <a:cs typeface="Calibri" panose="020F0502020204030204" pitchFamily="34" charset="0"/>
              </a:rPr>
              <a:t> Economy. Erkenntnisse aus europäischen Strategien (Vorstudie). Online: https://</a:t>
            </a:r>
            <a:r>
              <a:rPr lang="de-DE" sz="1050" b="0" i="0" u="none" strike="noStrike" dirty="0" err="1">
                <a:solidFill>
                  <a:srgbClr val="000000"/>
                </a:solidFill>
                <a:effectLst/>
                <a:latin typeface="Calibri" panose="020F0502020204030204" pitchFamily="34" charset="0"/>
                <a:cs typeface="Calibri" panose="020F0502020204030204" pitchFamily="34" charset="0"/>
              </a:rPr>
              <a:t>www.acatech.de</a:t>
            </a:r>
            <a:r>
              <a:rPr lang="de-DE" sz="1050" b="0" i="0" u="none" strike="noStrike" dirty="0">
                <a:solidFill>
                  <a:srgbClr val="000000"/>
                </a:solidFill>
                <a:effectLst/>
                <a:latin typeface="Calibri" panose="020F0502020204030204" pitchFamily="34" charset="0"/>
                <a:cs typeface="Calibri" panose="020F0502020204030204" pitchFamily="34" charset="0"/>
              </a:rPr>
              <a:t>/</a:t>
            </a:r>
            <a:r>
              <a:rPr lang="de-DE" sz="1050" b="0" i="0" u="none" strike="noStrike" dirty="0" err="1">
                <a:solidFill>
                  <a:srgbClr val="000000"/>
                </a:solidFill>
                <a:effectLst/>
                <a:latin typeface="Calibri" panose="020F0502020204030204" pitchFamily="34" charset="0"/>
                <a:cs typeface="Calibri" panose="020F0502020204030204" pitchFamily="34" charset="0"/>
              </a:rPr>
              <a:t>publikation</a:t>
            </a:r>
            <a:r>
              <a:rPr lang="de-DE" sz="1050" b="0" i="0" u="none" strike="noStrike" dirty="0">
                <a:solidFill>
                  <a:srgbClr val="000000"/>
                </a:solidFill>
                <a:effectLst/>
                <a:latin typeface="Calibri" panose="020F0502020204030204" pitchFamily="34" charset="0"/>
                <a:cs typeface="Calibri" panose="020F0502020204030204" pitchFamily="34" charset="0"/>
              </a:rPr>
              <a:t>/deutschland-auf-dem-weg-zur-</a:t>
            </a:r>
            <a:r>
              <a:rPr lang="de-DE" sz="1050" b="0" i="0" u="none" strike="noStrike" dirty="0" err="1">
                <a:solidFill>
                  <a:srgbClr val="000000"/>
                </a:solidFill>
                <a:effectLst/>
                <a:latin typeface="Calibri" panose="020F0502020204030204" pitchFamily="34" charset="0"/>
                <a:cs typeface="Calibri" panose="020F0502020204030204" pitchFamily="34" charset="0"/>
              </a:rPr>
              <a:t>circular</a:t>
            </a:r>
            <a:r>
              <a:rPr lang="de-DE" sz="1050" b="0" i="0" u="none" strike="noStrike" dirty="0">
                <a:solidFill>
                  <a:srgbClr val="000000"/>
                </a:solidFill>
                <a:effectLst/>
                <a:latin typeface="Calibri" panose="020F0502020204030204" pitchFamily="34" charset="0"/>
                <a:cs typeface="Calibri" panose="020F0502020204030204" pitchFamily="34" charset="0"/>
              </a:rPr>
              <a:t>-</a:t>
            </a:r>
            <a:r>
              <a:rPr lang="de-DE" sz="1050" b="0" i="0" u="none" strike="noStrike" dirty="0" err="1">
                <a:solidFill>
                  <a:srgbClr val="000000"/>
                </a:solidFill>
                <a:effectLst/>
                <a:latin typeface="Calibri" panose="020F0502020204030204" pitchFamily="34" charset="0"/>
                <a:cs typeface="Calibri" panose="020F0502020204030204" pitchFamily="34" charset="0"/>
              </a:rPr>
              <a:t>economy</a:t>
            </a:r>
            <a:r>
              <a:rPr lang="de-DE" sz="1050" b="0" i="0" u="none" strike="noStrike" dirty="0">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lang="de-DE" sz="105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Grafik: (eigene Darstellung)</a:t>
            </a:r>
            <a:r>
              <a:rPr lang="de-DE" sz="1050" dirty="0">
                <a:latin typeface="Calibri" panose="020F0502020204030204" pitchFamily="34" charset="0"/>
                <a:ea typeface="Merriweather"/>
                <a:cs typeface="Calibri" panose="020F0502020204030204" pitchFamily="34" charset="0"/>
                <a:sym typeface="Merriweather"/>
              </a:rPr>
              <a:t/>
            </a:r>
            <a:br>
              <a:rPr lang="de-DE" sz="1050" dirty="0">
                <a:latin typeface="Calibri" panose="020F0502020204030204" pitchFamily="34" charset="0"/>
                <a:ea typeface="Merriweather"/>
                <a:cs typeface="Calibri" panose="020F0502020204030204" pitchFamily="34" charset="0"/>
                <a:sym typeface="Merriweather"/>
              </a:rPr>
            </a:br>
            <a:r>
              <a:rPr lang="de-DE" sz="1050" b="0" i="0" u="none" strike="noStrike" dirty="0" err="1">
                <a:solidFill>
                  <a:srgbClr val="05103E"/>
                </a:solidFill>
                <a:effectLst/>
                <a:latin typeface="Calibri" panose="020F0502020204030204" pitchFamily="34" charset="0"/>
                <a:cs typeface="Calibri" panose="020F0502020204030204" pitchFamily="34" charset="0"/>
              </a:rPr>
              <a:t>Smarticular</a:t>
            </a:r>
            <a:r>
              <a:rPr lang="de-DE" sz="1050" b="0" i="0" u="none" strike="noStrike" dirty="0">
                <a:solidFill>
                  <a:srgbClr val="05103E"/>
                </a:solidFill>
                <a:effectLst/>
                <a:latin typeface="Calibri" panose="020F0502020204030204" pitchFamily="34" charset="0"/>
                <a:cs typeface="Calibri" panose="020F0502020204030204" pitchFamily="34" charset="0"/>
              </a:rPr>
              <a:t> (o.J.): Weniger kaufen: Die Pyramide des nachhaltigen Konsums. Online: https://</a:t>
            </a:r>
            <a:r>
              <a:rPr lang="de-DE" sz="1050" b="0" i="0" u="none" strike="noStrike" dirty="0" err="1">
                <a:solidFill>
                  <a:srgbClr val="05103E"/>
                </a:solidFill>
                <a:effectLst/>
                <a:latin typeface="Calibri" panose="020F0502020204030204" pitchFamily="34" charset="0"/>
                <a:cs typeface="Calibri" panose="020F0502020204030204" pitchFamily="34" charset="0"/>
              </a:rPr>
              <a:t>www.smarticular.net</a:t>
            </a:r>
            <a:r>
              <a:rPr lang="de-DE" sz="1050" b="0" i="0" u="none" strike="noStrike" dirty="0">
                <a:solidFill>
                  <a:srgbClr val="05103E"/>
                </a:solidFill>
                <a:effectLst/>
                <a:latin typeface="Calibri" panose="020F0502020204030204" pitchFamily="34" charset="0"/>
                <a:cs typeface="Calibri" panose="020F0502020204030204" pitchFamily="34" charset="0"/>
              </a:rPr>
              <a:t>/nachhaltig-leben-und-konsumieren-einkaufen-pyramide-tipps-fuer-den-alltag/</a:t>
            </a:r>
            <a:endParaRPr lang="de-DE" sz="1050" b="0" i="0" u="none" strike="noStrike" dirty="0">
              <a:solidFill>
                <a:srgbClr val="000000"/>
              </a:solidFill>
              <a:effectLst/>
              <a:latin typeface="Calibri" panose="020F0502020204030204" pitchFamily="34" charset="0"/>
              <a:cs typeface="Calibri" panose="020F0502020204030204" pitchFamily="34" charset="0"/>
            </a:endParaRPr>
          </a:p>
        </p:txBody>
      </p:sp>
      <p:sp>
        <p:nvSpPr>
          <p:cNvPr id="163" name="Google Shape;163;g141f1a7caba_0_46: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a9b7458ce_0_2: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4a9b7458ce_0_2:notes"/>
          <p:cNvSpPr txBox="1">
            <a:spLocks noGrp="1"/>
          </p:cNvSpPr>
          <p:nvPr>
            <p:ph type="body" idx="1"/>
          </p:nvPr>
        </p:nvSpPr>
        <p:spPr>
          <a:xfrm>
            <a:off x="479424" y="3960000"/>
            <a:ext cx="6145213" cy="6064946"/>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 des Zielkonfliktes:</a:t>
            </a:r>
            <a:endParaRPr lang="de-DE" sz="105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de-DE" sz="1050" dirty="0">
                <a:latin typeface="Calibri" panose="020F0502020204030204" pitchFamily="34" charset="0"/>
                <a:ea typeface="Merriweather"/>
                <a:cs typeface="Calibri" panose="020F0502020204030204" pitchFamily="34" charset="0"/>
                <a:sym typeface="Merriweather"/>
              </a:rPr>
              <a:t>Digitale Angebote (z.B. App für Mehrwegbecher) werden teilweise nicht angenommen, denn die Abweichung vom Gewohnten ist schwierig. So ist es schwierig, beispielsweise Mehrwegsysteme zu verbreiten. </a:t>
            </a:r>
          </a:p>
          <a:p>
            <a:pPr marL="0" lvl="0" indent="0" algn="l" rtl="0">
              <a:spcBef>
                <a:spcPts val="0"/>
              </a:spcBef>
              <a:spcAft>
                <a:spcPts val="0"/>
              </a:spcAft>
              <a:buNone/>
            </a:pPr>
            <a:endParaRPr lang="de-DE" sz="1050" b="0" i="0" u="none" strike="noStrike" dirty="0">
              <a:solidFill>
                <a:srgbClr val="000000"/>
              </a:solidFill>
              <a:effectLst/>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Weiterführende Informationen:</a:t>
            </a:r>
            <a:endParaRPr lang="de-DE" sz="1050" b="0" i="0" u="none" strike="noStrike" dirty="0">
              <a:solidFill>
                <a:srgbClr val="000000"/>
              </a:solidFill>
              <a:effectLst/>
              <a:latin typeface="Calibri" panose="020F0502020204030204" pitchFamily="34" charset="0"/>
              <a:cs typeface="Calibri" panose="020F0502020204030204" pitchFamily="34" charset="0"/>
              <a:sym typeface="Calibri"/>
            </a:endParaRPr>
          </a:p>
          <a:p>
            <a:pPr marL="342900" lvl="0" indent="-342900" algn="l" rtl="0">
              <a:spcBef>
                <a:spcPts val="0"/>
              </a:spcBef>
              <a:spcAft>
                <a:spcPts val="0"/>
              </a:spcAft>
              <a:buSzPct val="100000"/>
              <a:buFont typeface="Arial" panose="020B0604020202020204" pitchFamily="34" charset="0"/>
              <a:buChar char="•"/>
            </a:pP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Digital Magazin (2022): Der Einfluss der Digitalisierung auf die Umwelt und das Klima. Online: https://digital-</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magazin.de</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/einfluss-digitalisierung-auf-umwelt-und-klima/</a:t>
            </a:r>
          </a:p>
          <a:p>
            <a:pPr marL="342900" lvl="0" indent="-342900" algn="l" rtl="0">
              <a:spcBef>
                <a:spcPts val="0"/>
              </a:spcBef>
              <a:spcAft>
                <a:spcPts val="0"/>
              </a:spcAft>
              <a:buSzPct val="100000"/>
              <a:buFont typeface="Arial" panose="020B0604020202020204" pitchFamily="34" charset="0"/>
              <a:buChar char="•"/>
            </a:pP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Umwelt Bundesamt (2019): Digitalisierung nachhaltig gestalten. Online: https://</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www.umweltbundesamt.de</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sites</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default</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files</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medien</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/376/</a:t>
            </a:r>
            <a:r>
              <a:rPr lang="de-DE" sz="1050" b="0" i="0" u="none" strike="noStrike" dirty="0" err="1">
                <a:solidFill>
                  <a:srgbClr val="000000"/>
                </a:solidFill>
                <a:effectLst/>
                <a:latin typeface="Calibri" panose="020F0502020204030204" pitchFamily="34" charset="0"/>
                <a:cs typeface="Calibri" panose="020F0502020204030204" pitchFamily="34" charset="0"/>
                <a:sym typeface="Calibri"/>
              </a:rPr>
              <a:t>publikationen</a:t>
            </a: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/uba_fachbroschuere_digitalisierung_nachhaltig_gestalten_0.pdf</a:t>
            </a:r>
          </a:p>
          <a:p>
            <a:pPr marL="342900" lvl="0" indent="-342900" algn="l" rtl="0">
              <a:spcBef>
                <a:spcPts val="0"/>
              </a:spcBef>
              <a:spcAft>
                <a:spcPts val="0"/>
              </a:spcAft>
              <a:buSzPct val="100000"/>
              <a:buFont typeface="Arial" panose="020B0604020202020204" pitchFamily="34" charset="0"/>
              <a:buChar char="•"/>
            </a:pPr>
            <a:r>
              <a:rPr lang="de-DE" sz="1050" b="0" i="0" u="none" strike="noStrike" dirty="0">
                <a:solidFill>
                  <a:srgbClr val="000000"/>
                </a:solidFill>
                <a:effectLst/>
                <a:latin typeface="Calibri" panose="020F0502020204030204" pitchFamily="34" charset="0"/>
                <a:cs typeface="Calibri" panose="020F0502020204030204" pitchFamily="34" charset="0"/>
                <a:sym typeface="Calibri"/>
              </a:rPr>
              <a:t>Umwelt Bundesamt (2019): Umweltmanagement und Digitalisierung – Praktische Ansätze zur Verbesserung der Umweltleistung. Online: </a:t>
            </a:r>
            <a:r>
              <a:rPr lang="de-DE" sz="1050" dirty="0">
                <a:latin typeface="Calibri" panose="020F0502020204030204" pitchFamily="34" charset="0"/>
                <a:ea typeface="Merriweather"/>
                <a:cs typeface="Calibri" panose="020F0502020204030204" pitchFamily="34" charset="0"/>
                <a:sym typeface="Merriweather"/>
              </a:rPr>
              <a:t>https://</a:t>
            </a:r>
            <a:r>
              <a:rPr lang="de-DE" sz="1050" dirty="0" err="1">
                <a:latin typeface="Calibri" panose="020F0502020204030204" pitchFamily="34" charset="0"/>
                <a:ea typeface="Merriweather"/>
                <a:cs typeface="Calibri" panose="020F0502020204030204" pitchFamily="34" charset="0"/>
                <a:sym typeface="Merriweather"/>
              </a:rPr>
              <a:t>www.umweltbundesamt.de</a:t>
            </a:r>
            <a:r>
              <a:rPr lang="de-DE" sz="1050" dirty="0">
                <a:latin typeface="Calibri" panose="020F0502020204030204" pitchFamily="34" charset="0"/>
                <a:ea typeface="Merriweather"/>
                <a:cs typeface="Calibri" panose="020F0502020204030204" pitchFamily="34" charset="0"/>
                <a:sym typeface="Merriweather"/>
              </a:rPr>
              <a:t>/</a:t>
            </a:r>
            <a:r>
              <a:rPr lang="de-DE" sz="1050" dirty="0" err="1">
                <a:latin typeface="Calibri" panose="020F0502020204030204" pitchFamily="34" charset="0"/>
                <a:ea typeface="Merriweather"/>
                <a:cs typeface="Calibri" panose="020F0502020204030204" pitchFamily="34" charset="0"/>
                <a:sym typeface="Merriweather"/>
              </a:rPr>
              <a:t>sites</a:t>
            </a:r>
            <a:r>
              <a:rPr lang="de-DE" sz="1050" dirty="0">
                <a:latin typeface="Calibri" panose="020F0502020204030204" pitchFamily="34" charset="0"/>
                <a:ea typeface="Merriweather"/>
                <a:cs typeface="Calibri" panose="020F0502020204030204" pitchFamily="34" charset="0"/>
                <a:sym typeface="Merriweather"/>
              </a:rPr>
              <a:t>/</a:t>
            </a:r>
            <a:r>
              <a:rPr lang="de-DE" sz="1050" dirty="0" err="1">
                <a:latin typeface="Calibri" panose="020F0502020204030204" pitchFamily="34" charset="0"/>
                <a:ea typeface="Merriweather"/>
                <a:cs typeface="Calibri" panose="020F0502020204030204" pitchFamily="34" charset="0"/>
                <a:sym typeface="Merriweather"/>
              </a:rPr>
              <a:t>default</a:t>
            </a:r>
            <a:r>
              <a:rPr lang="de-DE" sz="1050" dirty="0">
                <a:latin typeface="Calibri" panose="020F0502020204030204" pitchFamily="34" charset="0"/>
                <a:ea typeface="Merriweather"/>
                <a:cs typeface="Calibri" panose="020F0502020204030204" pitchFamily="34" charset="0"/>
                <a:sym typeface="Merriweather"/>
              </a:rPr>
              <a:t>/</a:t>
            </a:r>
            <a:r>
              <a:rPr lang="de-DE" sz="1050" dirty="0" err="1">
                <a:latin typeface="Calibri" panose="020F0502020204030204" pitchFamily="34" charset="0"/>
                <a:ea typeface="Merriweather"/>
                <a:cs typeface="Calibri" panose="020F0502020204030204" pitchFamily="34" charset="0"/>
                <a:sym typeface="Merriweather"/>
              </a:rPr>
              <a:t>files</a:t>
            </a:r>
            <a:r>
              <a:rPr lang="de-DE" sz="1050" dirty="0">
                <a:latin typeface="Calibri" panose="020F0502020204030204" pitchFamily="34" charset="0"/>
                <a:ea typeface="Merriweather"/>
                <a:cs typeface="Calibri" panose="020F0502020204030204" pitchFamily="34" charset="0"/>
                <a:sym typeface="Merriweather"/>
              </a:rPr>
              <a:t>/</a:t>
            </a:r>
            <a:r>
              <a:rPr lang="de-DE" sz="1050" dirty="0" err="1">
                <a:latin typeface="Calibri" panose="020F0502020204030204" pitchFamily="34" charset="0"/>
                <a:ea typeface="Merriweather"/>
                <a:cs typeface="Calibri" panose="020F0502020204030204" pitchFamily="34" charset="0"/>
                <a:sym typeface="Merriweather"/>
              </a:rPr>
              <a:t>medien</a:t>
            </a:r>
            <a:r>
              <a:rPr lang="de-DE" sz="1050" dirty="0">
                <a:latin typeface="Calibri" panose="020F0502020204030204" pitchFamily="34" charset="0"/>
                <a:ea typeface="Merriweather"/>
                <a:cs typeface="Calibri" panose="020F0502020204030204" pitchFamily="34" charset="0"/>
                <a:sym typeface="Merriweather"/>
              </a:rPr>
              <a:t>/376/</a:t>
            </a:r>
            <a:r>
              <a:rPr lang="de-DE" sz="1050" dirty="0" err="1">
                <a:latin typeface="Calibri" panose="020F0502020204030204" pitchFamily="34" charset="0"/>
                <a:ea typeface="Merriweather"/>
                <a:cs typeface="Calibri" panose="020F0502020204030204" pitchFamily="34" charset="0"/>
                <a:sym typeface="Merriweather"/>
              </a:rPr>
              <a:t>publikationen</a:t>
            </a:r>
            <a:r>
              <a:rPr lang="de-DE" sz="1050" dirty="0">
                <a:latin typeface="Calibri" panose="020F0502020204030204" pitchFamily="34" charset="0"/>
                <a:ea typeface="Merriweather"/>
                <a:cs typeface="Calibri" panose="020F0502020204030204" pitchFamily="34" charset="0"/>
                <a:sym typeface="Merriweather"/>
              </a:rPr>
              <a:t>/uba-broschuere_umweltmanagement_und_digitalisierung_final_bf.pdf</a:t>
            </a:r>
          </a:p>
          <a:p>
            <a:pPr marL="0" lvl="0" indent="0" algn="l" rtl="0">
              <a:spcBef>
                <a:spcPts val="0"/>
              </a:spcBef>
              <a:spcAft>
                <a:spcPts val="0"/>
              </a:spcAft>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SzPts val="1800"/>
              <a:buNone/>
            </a:pPr>
            <a:r>
              <a:rPr lang="de-DE" sz="1050" dirty="0">
                <a:latin typeface="Calibri" panose="020F0502020204030204" pitchFamily="34" charset="0"/>
                <a:cs typeface="Calibri" panose="020F0502020204030204" pitchFamily="34" charset="0"/>
              </a:rPr>
              <a:t>Folgen der Digitalisierung für die Umwelt: Wie verändert sich unsere Einschätzung?</a:t>
            </a:r>
          </a:p>
          <a:p>
            <a:pPr marL="0" lvl="0" indent="0" algn="l" rtl="0">
              <a:spcBef>
                <a:spcPts val="0"/>
              </a:spcBef>
              <a:spcAft>
                <a:spcPts val="0"/>
              </a:spcAft>
              <a:buSzPts val="1800"/>
              <a:buNone/>
            </a:pPr>
            <a:endParaRPr lang="de-DE" sz="1050" dirty="0">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Aufgabenstellung:</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Wo hat bei Ihnen Digitalisierung stattgefunden?</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Welche negativen Auswirkungen hat die Digitalisierung auf die Umwelt?</a:t>
            </a:r>
          </a:p>
          <a:p>
            <a:pPr marL="457200" lvl="0" indent="-457200">
              <a:buSzPct val="100000"/>
              <a:buFont typeface="+mj-lt"/>
              <a:buAutoNum type="arabicPeriod"/>
            </a:pPr>
            <a:r>
              <a:rPr lang="de-DE" sz="1050" dirty="0">
                <a:solidFill>
                  <a:schemeClr val="tx1"/>
                </a:solidFill>
              </a:rPr>
              <a:t>Welche positiven Auswirkungen hat die Digitalisierung auf die Umwelt?</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latin typeface="Calibri" panose="020F0502020204030204" pitchFamily="34" charset="0"/>
                <a:cs typeface="Calibri" panose="020F0502020204030204" pitchFamily="34" charset="0"/>
                <a:sym typeface="Calibri"/>
              </a:rPr>
              <a:t>Ergebnisse der Befragung (Diagramme): </a:t>
            </a:r>
            <a:endParaRPr lang="de-DE" sz="1050" dirty="0">
              <a:latin typeface="Calibri" panose="020F0502020204030204" pitchFamily="34" charset="0"/>
              <a:cs typeface="Calibri" panose="020F0502020204030204" pitchFamily="34" charset="0"/>
              <a:sym typeface="Calibri"/>
            </a:endParaRPr>
          </a:p>
          <a:p>
            <a:pPr marL="0" lvl="0" indent="0" algn="l" rtl="0">
              <a:spcBef>
                <a:spcPts val="0"/>
              </a:spcBef>
              <a:spcAft>
                <a:spcPts val="1000"/>
              </a:spcAft>
              <a:buClr>
                <a:schemeClr val="dk1"/>
              </a:buClr>
              <a:buSzPts val="1100"/>
              <a:buFont typeface="Arial"/>
              <a:buNone/>
            </a:pPr>
            <a:r>
              <a:rPr lang="de-DE" sz="1050" dirty="0">
                <a:solidFill>
                  <a:schemeClr val="dk1"/>
                </a:solidFill>
                <a:latin typeface="Calibri" panose="020F0502020204030204" pitchFamily="34" charset="0"/>
                <a:ea typeface="Merriweather"/>
                <a:cs typeface="Calibri" panose="020F0502020204030204" pitchFamily="34" charset="0"/>
                <a:sym typeface="Merriweather"/>
              </a:rPr>
              <a:t>Die Digitalisierung hat laut Nutzer*innen eher Vor- als Nachteile. Die meisten sind der Auffassung, die Digitalisierung bringe Vor- und Nachteile für die Umwelt mit sich. Im Zeitverlauf wird deutlich, dass die Digitalisierung immer weniger mit negativen Umweltauswirkungen in Verbindung gebracht wird. </a:t>
            </a:r>
            <a:br>
              <a:rPr lang="de-DE" sz="1050" dirty="0">
                <a:solidFill>
                  <a:schemeClr val="dk1"/>
                </a:solidFill>
                <a:latin typeface="Calibri" panose="020F0502020204030204" pitchFamily="34" charset="0"/>
                <a:ea typeface="Merriweather"/>
                <a:cs typeface="Calibri" panose="020F0502020204030204" pitchFamily="34" charset="0"/>
                <a:sym typeface="Merriweather"/>
              </a:rPr>
            </a:br>
            <a:r>
              <a:rPr lang="de-DE" sz="1050" dirty="0">
                <a:solidFill>
                  <a:schemeClr val="dk1"/>
                </a:solidFill>
                <a:latin typeface="Calibri" panose="020F0502020204030204" pitchFamily="34" charset="0"/>
                <a:ea typeface="Merriweather"/>
                <a:cs typeface="Calibri" panose="020F0502020204030204" pitchFamily="34" charset="0"/>
                <a:sym typeface="Merriweather"/>
              </a:rPr>
              <a:t/>
            </a:r>
            <a:br>
              <a:rPr lang="de-DE" sz="1050" dirty="0">
                <a:solidFill>
                  <a:schemeClr val="dk1"/>
                </a:solidFill>
                <a:latin typeface="Calibri" panose="020F0502020204030204" pitchFamily="34" charset="0"/>
                <a:ea typeface="Merriweather"/>
                <a:cs typeface="Calibri" panose="020F0502020204030204" pitchFamily="34" charset="0"/>
                <a:sym typeface="Merriweather"/>
              </a:rPr>
            </a:br>
            <a:r>
              <a:rPr lang="de-DE" sz="1050" b="1" dirty="0">
                <a:latin typeface="Calibri" panose="020F0502020204030204" pitchFamily="34" charset="0"/>
                <a:ea typeface="Merriweather"/>
                <a:cs typeface="Calibri" panose="020F0502020204030204" pitchFamily="34" charset="0"/>
                <a:sym typeface="Merriweather"/>
              </a:rPr>
              <a:t>Diagramme: (eigene Darstellung)</a:t>
            </a:r>
            <a:r>
              <a:rPr lang="de-DE" sz="1050" dirty="0">
                <a:latin typeface="Calibri" panose="020F0502020204030204" pitchFamily="34" charset="0"/>
                <a:ea typeface="Merriweather"/>
                <a:cs typeface="Calibri" panose="020F0502020204030204" pitchFamily="34" charset="0"/>
                <a:sym typeface="Merriweather"/>
              </a:rPr>
              <a:t/>
            </a:r>
            <a:br>
              <a:rPr lang="de-DE" sz="1050" dirty="0">
                <a:latin typeface="Calibri" panose="020F0502020204030204" pitchFamily="34" charset="0"/>
                <a:ea typeface="Merriweather"/>
                <a:cs typeface="Calibri" panose="020F0502020204030204" pitchFamily="34" charset="0"/>
                <a:sym typeface="Merriweather"/>
              </a:rPr>
            </a:br>
            <a:r>
              <a:rPr lang="de-DE" sz="1050" b="0" i="0" u="none" strike="noStrike" dirty="0">
                <a:solidFill>
                  <a:srgbClr val="05103E"/>
                </a:solidFill>
                <a:effectLst/>
                <a:latin typeface="Calibri" panose="020F0502020204030204" pitchFamily="34" charset="0"/>
                <a:cs typeface="Calibri" panose="020F0502020204030204" pitchFamily="34" charset="0"/>
              </a:rPr>
              <a:t>DBU (2020): DBU - Digitalisierung und Nachhaltigkeit. Online: https://</a:t>
            </a:r>
            <a:r>
              <a:rPr lang="de-DE" sz="1050" b="0" i="0" u="none" strike="noStrike" dirty="0" err="1">
                <a:solidFill>
                  <a:srgbClr val="05103E"/>
                </a:solidFill>
                <a:effectLst/>
                <a:latin typeface="Calibri" panose="020F0502020204030204" pitchFamily="34" charset="0"/>
                <a:cs typeface="Calibri" panose="020F0502020204030204" pitchFamily="34" charset="0"/>
              </a:rPr>
              <a:t>www.dbu.de</a:t>
            </a:r>
            <a:r>
              <a:rPr lang="de-DE" sz="1050" b="0" i="0" u="none" strike="noStrike" dirty="0">
                <a:solidFill>
                  <a:srgbClr val="05103E"/>
                </a:solidFill>
                <a:effectLst/>
                <a:latin typeface="Calibri" panose="020F0502020204030204" pitchFamily="34" charset="0"/>
                <a:cs typeface="Calibri" panose="020F0502020204030204" pitchFamily="34" charset="0"/>
              </a:rPr>
              <a:t>/2985ibook82974_38647_.html.</a:t>
            </a:r>
          </a:p>
          <a:p>
            <a:pPr marL="0" lvl="0" indent="0" algn="l" rtl="0">
              <a:spcBef>
                <a:spcPts val="0"/>
              </a:spcBef>
              <a:spcAft>
                <a:spcPts val="1000"/>
              </a:spcAft>
              <a:buClr>
                <a:schemeClr val="dk1"/>
              </a:buClr>
              <a:buSzPts val="1100"/>
              <a:buFont typeface="Arial"/>
              <a:buNone/>
            </a:pPr>
            <a:r>
              <a:rPr lang="de-DE" sz="1050" dirty="0">
                <a:solidFill>
                  <a:srgbClr val="05103E"/>
                </a:solidFill>
                <a:latin typeface="Calibri" panose="020F0502020204030204" pitchFamily="34" charset="0"/>
                <a:cs typeface="Calibri" panose="020F0502020204030204" pitchFamily="34" charset="0"/>
              </a:rPr>
              <a:t/>
            </a:r>
            <a:br>
              <a:rPr lang="de-DE" sz="1050" dirty="0">
                <a:solidFill>
                  <a:srgbClr val="05103E"/>
                </a:solidFill>
                <a:latin typeface="Calibri" panose="020F0502020204030204" pitchFamily="34" charset="0"/>
                <a:cs typeface="Calibri" panose="020F0502020204030204" pitchFamily="34" charset="0"/>
              </a:rPr>
            </a:br>
            <a:r>
              <a:rPr lang="de-DE" sz="1050" b="1" i="0" u="none" strike="noStrike" dirty="0">
                <a:solidFill>
                  <a:srgbClr val="05103E"/>
                </a:solidFill>
                <a:effectLst/>
                <a:latin typeface="Calibri" panose="020F0502020204030204" pitchFamily="34" charset="0"/>
                <a:cs typeface="Calibri" panose="020F0502020204030204" pitchFamily="34" charset="0"/>
              </a:rPr>
              <a:t>Quellenverzeichnis Beschreibungstext: </a:t>
            </a:r>
            <a:r>
              <a:rPr lang="de-DE" sz="1050" b="1" dirty="0">
                <a:solidFill>
                  <a:srgbClr val="05103E"/>
                </a:solidFill>
                <a:latin typeface="Calibri" panose="020F0502020204030204" pitchFamily="34" charset="0"/>
                <a:cs typeface="Calibri" panose="020F0502020204030204" pitchFamily="34" charset="0"/>
              </a:rPr>
              <a:t/>
            </a:r>
            <a:br>
              <a:rPr lang="de-DE" sz="1050" b="1" dirty="0">
                <a:solidFill>
                  <a:srgbClr val="05103E"/>
                </a:solidFill>
                <a:latin typeface="Calibri" panose="020F0502020204030204" pitchFamily="34" charset="0"/>
                <a:cs typeface="Calibri" panose="020F0502020204030204" pitchFamily="34" charset="0"/>
              </a:rPr>
            </a:br>
            <a:r>
              <a:rPr lang="de-DE" sz="1050" b="0" i="0" u="none" strike="noStrike" dirty="0">
                <a:solidFill>
                  <a:srgbClr val="000000"/>
                </a:solidFill>
                <a:effectLst/>
                <a:latin typeface="Calibri" panose="020F0502020204030204" pitchFamily="34" charset="0"/>
                <a:cs typeface="Calibri" panose="020F0502020204030204" pitchFamily="34" charset="0"/>
              </a:rPr>
              <a:t>Deutschlandfunk (2021): Schlechte Klimabilanz der Digitalisierung. Online: https://</a:t>
            </a:r>
            <a:r>
              <a:rPr lang="de-DE" sz="1050" b="0" i="0" u="none" strike="noStrike" dirty="0" err="1">
                <a:solidFill>
                  <a:srgbClr val="000000"/>
                </a:solidFill>
                <a:effectLst/>
                <a:latin typeface="Calibri" panose="020F0502020204030204" pitchFamily="34" charset="0"/>
                <a:cs typeface="Calibri" panose="020F0502020204030204" pitchFamily="34" charset="0"/>
              </a:rPr>
              <a:t>www.deutschlandfunk.de</a:t>
            </a:r>
            <a:r>
              <a:rPr lang="de-DE" sz="1050" b="0" i="0" u="none" strike="noStrike" dirty="0">
                <a:solidFill>
                  <a:srgbClr val="000000"/>
                </a:solidFill>
                <a:effectLst/>
                <a:latin typeface="Calibri" panose="020F0502020204030204" pitchFamily="34" charset="0"/>
                <a:cs typeface="Calibri" panose="020F0502020204030204" pitchFamily="34" charset="0"/>
              </a:rPr>
              <a:t>/hohe-emissionen-schlechte-klimabilanz-der-digitalisierung-100.html</a:t>
            </a:r>
          </a:p>
          <a:p>
            <a:pPr marL="0" marR="0" lvl="0" indent="0" algn="l" defTabSz="914400" rtl="0" eaLnBrk="1" fontAlgn="auto" latinLnBrk="0" hangingPunct="1">
              <a:spcBef>
                <a:spcPts val="1000"/>
              </a:spcBef>
              <a:spcAft>
                <a:spcPts val="0"/>
              </a:spcAft>
              <a:buClr>
                <a:srgbClr val="000000"/>
              </a:buClr>
              <a:buSzPts val="1400"/>
              <a:buFont typeface="Arial"/>
              <a:buNone/>
              <a:tabLst/>
              <a:defRPr/>
            </a:pPr>
            <a:endParaRPr lang="de-DE" sz="1050" dirty="0">
              <a:latin typeface="Calibri" panose="020F0502020204030204" pitchFamily="34" charset="0"/>
              <a:cs typeface="Calibri" panose="020F0502020204030204" pitchFamily="34" charset="0"/>
            </a:endParaRPr>
          </a:p>
        </p:txBody>
      </p:sp>
      <p:sp>
        <p:nvSpPr>
          <p:cNvPr id="199" name="Google Shape;199;g14a9b7458ce_0_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bd40b8c99_0_10: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4bd40b8c99_0_10:notes"/>
          <p:cNvSpPr txBox="1">
            <a:spLocks noGrp="1"/>
          </p:cNvSpPr>
          <p:nvPr>
            <p:ph type="body" idx="1"/>
          </p:nvPr>
        </p:nvSpPr>
        <p:spPr>
          <a:xfrm>
            <a:off x="479425" y="3960000"/>
            <a:ext cx="6145212" cy="6064946"/>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 des Zielkonfliktes:</a:t>
            </a:r>
            <a:endParaRPr lang="de-DE" sz="105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de-DE" sz="1050" dirty="0">
                <a:solidFill>
                  <a:schemeClr val="tx1"/>
                </a:solidFill>
                <a:latin typeface="Calibri" panose="020F0502020204030204" pitchFamily="34" charset="0"/>
                <a:ea typeface="Merriweather"/>
                <a:cs typeface="Calibri" panose="020F0502020204030204" pitchFamily="34" charset="0"/>
                <a:sym typeface="Merriweather"/>
              </a:rPr>
              <a:t>Onlineshopping ist durch den Stromverbrauch von Rechenzentren und die Logistik (Versenden der Ware) oftmals nicht nachhaltig. Das </a:t>
            </a:r>
            <a:r>
              <a:rPr lang="de-DE" sz="1050" dirty="0" smtClean="0">
                <a:solidFill>
                  <a:schemeClr val="tx1"/>
                </a:solidFill>
                <a:latin typeface="Calibri" panose="020F0502020204030204" pitchFamily="34" charset="0"/>
                <a:ea typeface="Merriweather"/>
                <a:cs typeface="Calibri" panose="020F0502020204030204" pitchFamily="34" charset="0"/>
                <a:sym typeface="Merriweather"/>
              </a:rPr>
              <a:t>Konsument*innen verhalten </a:t>
            </a:r>
            <a:r>
              <a:rPr lang="de-DE" sz="1050" dirty="0">
                <a:solidFill>
                  <a:schemeClr val="tx1"/>
                </a:solidFill>
                <a:latin typeface="Calibri" panose="020F0502020204030204" pitchFamily="34" charset="0"/>
                <a:ea typeface="Merriweather"/>
                <a:cs typeface="Calibri" panose="020F0502020204030204" pitchFamily="34" charset="0"/>
                <a:sym typeface="Merriweather"/>
              </a:rPr>
              <a:t>lässt sich nicht ohne weiteres auf lokale Strukturen zurückentwickeln. Auch wird oft lokal bestellt, da es bequemer ist, wie z. B. 3 Aufkleber, die beim Händler um die Ecke online bestellt werden.</a:t>
            </a:r>
          </a:p>
          <a:p>
            <a:pPr marL="0" lvl="0" indent="0" algn="l" rtl="0">
              <a:spcBef>
                <a:spcPts val="0"/>
              </a:spcBef>
              <a:spcAft>
                <a:spcPts val="0"/>
              </a:spcAft>
              <a:buNone/>
            </a:pPr>
            <a:endParaRPr lang="de-DE" sz="105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Weiterführende Informationen:</a:t>
            </a:r>
            <a:endParaRPr lang="de-DE" sz="1050" dirty="0">
              <a:solidFill>
                <a:schemeClr val="tx1"/>
              </a:solidFill>
              <a:latin typeface="Calibri" panose="020F0502020204030204" pitchFamily="34" charset="0"/>
              <a:cs typeface="Calibri" panose="020F0502020204030204" pitchFamily="34" charset="0"/>
            </a:endParaRPr>
          </a:p>
          <a:p>
            <a:pPr marL="342900" lvl="0" indent="-342900" algn="l" rtl="0">
              <a:spcBef>
                <a:spcPts val="0"/>
              </a:spcBef>
              <a:spcAft>
                <a:spcPts val="0"/>
              </a:spcAft>
              <a:buSzPct val="100000"/>
              <a:buFont typeface="Arial" panose="020B0604020202020204" pitchFamily="34" charset="0"/>
              <a:buChar char="•"/>
            </a:pPr>
            <a:r>
              <a:rPr lang="de-DE" sz="1050" dirty="0">
                <a:solidFill>
                  <a:schemeClr val="tx1"/>
                </a:solidFill>
                <a:latin typeface="Calibri" panose="020F0502020204030204" pitchFamily="34" charset="0"/>
                <a:cs typeface="Calibri" panose="020F0502020204030204" pitchFamily="34" charset="0"/>
              </a:rPr>
              <a:t>Bundesumweltministerium (2018): Louisa </a:t>
            </a:r>
            <a:r>
              <a:rPr lang="de-DE" sz="1050" dirty="0" err="1">
                <a:solidFill>
                  <a:schemeClr val="tx1"/>
                </a:solidFill>
                <a:latin typeface="Calibri" panose="020F0502020204030204" pitchFamily="34" charset="0"/>
                <a:cs typeface="Calibri" panose="020F0502020204030204" pitchFamily="34" charset="0"/>
              </a:rPr>
              <a:t>Dellert</a:t>
            </a:r>
            <a:r>
              <a:rPr lang="de-DE" sz="1050" dirty="0">
                <a:solidFill>
                  <a:schemeClr val="tx1"/>
                </a:solidFill>
                <a:latin typeface="Calibri" panose="020F0502020204030204" pitchFamily="34" charset="0"/>
                <a:cs typeface="Calibri" panose="020F0502020204030204" pitchFamily="34" charset="0"/>
              </a:rPr>
              <a:t> bringt die Logistik auf Rad. Online: https://</a:t>
            </a:r>
            <a:r>
              <a:rPr lang="de-DE" sz="1050" dirty="0" err="1">
                <a:solidFill>
                  <a:schemeClr val="tx1"/>
                </a:solidFill>
                <a:latin typeface="Calibri" panose="020F0502020204030204" pitchFamily="34" charset="0"/>
                <a:cs typeface="Calibri" panose="020F0502020204030204" pitchFamily="34" charset="0"/>
              </a:rPr>
              <a:t>www.youtube.com</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watch?v</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bKnNgswgPto</a:t>
            </a:r>
            <a:endParaRPr lang="de-DE" sz="1050" dirty="0">
              <a:solidFill>
                <a:schemeClr val="tx1"/>
              </a:solidFill>
              <a:latin typeface="Calibri" panose="020F0502020204030204" pitchFamily="34" charset="0"/>
              <a:cs typeface="Calibri" panose="020F0502020204030204" pitchFamily="34" charset="0"/>
            </a:endParaRPr>
          </a:p>
          <a:p>
            <a:pPr marL="342900" lvl="0" indent="-342900" algn="l" rtl="0">
              <a:spcBef>
                <a:spcPts val="0"/>
              </a:spcBef>
              <a:spcAft>
                <a:spcPts val="0"/>
              </a:spcAft>
              <a:buSzPct val="100000"/>
              <a:buFont typeface="Arial" panose="020B0604020202020204" pitchFamily="34" charset="0"/>
              <a:buChar char="•"/>
            </a:pPr>
            <a:r>
              <a:rPr lang="de-DE" sz="1050" dirty="0" err="1">
                <a:solidFill>
                  <a:schemeClr val="tx1"/>
                </a:solidFill>
                <a:latin typeface="Calibri" panose="020F0502020204030204" pitchFamily="34" charset="0"/>
                <a:cs typeface="Calibri" panose="020F0502020204030204" pitchFamily="34" charset="0"/>
              </a:rPr>
              <a:t>Klimaschutz.de</a:t>
            </a:r>
            <a:r>
              <a:rPr lang="de-DE" sz="1050" dirty="0">
                <a:solidFill>
                  <a:schemeClr val="tx1"/>
                </a:solidFill>
                <a:latin typeface="Calibri" panose="020F0502020204030204" pitchFamily="34" charset="0"/>
                <a:cs typeface="Calibri" panose="020F0502020204030204" pitchFamily="34" charset="0"/>
              </a:rPr>
              <a:t> (2019): Der Lieferverkehr von Morgen: Mikro-Depots und Lastenräder. Online: https://</a:t>
            </a:r>
            <a:r>
              <a:rPr lang="de-DE" sz="1050" dirty="0" err="1">
                <a:solidFill>
                  <a:schemeClr val="tx1"/>
                </a:solidFill>
                <a:latin typeface="Calibri" panose="020F0502020204030204" pitchFamily="34" charset="0"/>
                <a:cs typeface="Calibri" panose="020F0502020204030204" pitchFamily="34" charset="0"/>
              </a:rPr>
              <a:t>www.klimaschutz.de</a:t>
            </a:r>
            <a:r>
              <a:rPr lang="de-DE" sz="1050" dirty="0">
                <a:solidFill>
                  <a:schemeClr val="tx1"/>
                </a:solidFill>
                <a:latin typeface="Calibri" panose="020F0502020204030204" pitchFamily="34" charset="0"/>
                <a:cs typeface="Calibri" panose="020F0502020204030204" pitchFamily="34" charset="0"/>
              </a:rPr>
              <a:t>/de/</a:t>
            </a:r>
            <a:r>
              <a:rPr lang="de-DE" sz="1050" dirty="0" err="1">
                <a:solidFill>
                  <a:schemeClr val="tx1"/>
                </a:solidFill>
                <a:latin typeface="Calibri" panose="020F0502020204030204" pitchFamily="34" charset="0"/>
                <a:cs typeface="Calibri" panose="020F0502020204030204" pitchFamily="34" charset="0"/>
              </a:rPr>
              <a:t>service</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meldungen</a:t>
            </a:r>
            <a:r>
              <a:rPr lang="de-DE" sz="1050" dirty="0">
                <a:solidFill>
                  <a:schemeClr val="tx1"/>
                </a:solidFill>
                <a:latin typeface="Calibri" panose="020F0502020204030204" pitchFamily="34" charset="0"/>
                <a:cs typeface="Calibri" panose="020F0502020204030204" pitchFamily="34" charset="0"/>
              </a:rPr>
              <a:t>/der-lieferverkehr-von-morgen-mikro-depots-und-</a:t>
            </a:r>
            <a:r>
              <a:rPr lang="de-DE" sz="1050" dirty="0" err="1">
                <a:solidFill>
                  <a:schemeClr val="tx1"/>
                </a:solidFill>
                <a:latin typeface="Calibri" panose="020F0502020204030204" pitchFamily="34" charset="0"/>
                <a:cs typeface="Calibri" panose="020F0502020204030204" pitchFamily="34" charset="0"/>
              </a:rPr>
              <a:t>lastenraeder</a:t>
            </a:r>
            <a:endParaRPr lang="de-DE" sz="1050" dirty="0">
              <a:solidFill>
                <a:schemeClr val="tx1"/>
              </a:solidFill>
              <a:latin typeface="Calibri" panose="020F0502020204030204" pitchFamily="34" charset="0"/>
              <a:cs typeface="Calibri" panose="020F0502020204030204" pitchFamily="34" charset="0"/>
            </a:endParaRPr>
          </a:p>
          <a:p>
            <a:pPr marL="342900" lvl="0" indent="-342900" algn="l" rtl="0">
              <a:spcBef>
                <a:spcPts val="0"/>
              </a:spcBef>
              <a:spcAft>
                <a:spcPts val="0"/>
              </a:spcAft>
              <a:buSzPct val="100000"/>
              <a:buFont typeface="Arial" panose="020B0604020202020204" pitchFamily="34" charset="0"/>
              <a:buChar char="•"/>
            </a:pP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stadtvonmorgen</a:t>
            </a:r>
            <a:r>
              <a:rPr lang="de-DE" sz="1050" dirty="0">
                <a:solidFill>
                  <a:schemeClr val="tx1"/>
                </a:solidFill>
                <a:latin typeface="Calibri" panose="020F0502020204030204" pitchFamily="34" charset="0"/>
                <a:cs typeface="Calibri" panose="020F0502020204030204" pitchFamily="34" charset="0"/>
              </a:rPr>
              <a:t> (2021): Städte experimentieren: Wie Mikrodepots den Lieferverkehr und Emissionen reduzieren sollen. Online: https://</a:t>
            </a:r>
            <a:r>
              <a:rPr lang="de-DE" sz="1050" dirty="0" err="1">
                <a:solidFill>
                  <a:schemeClr val="tx1"/>
                </a:solidFill>
                <a:latin typeface="Calibri" panose="020F0502020204030204" pitchFamily="34" charset="0"/>
                <a:cs typeface="Calibri" panose="020F0502020204030204" pitchFamily="34" charset="0"/>
              </a:rPr>
              <a:t>www.stadtvonmorgen.de</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mobilitaet</a:t>
            </a:r>
            <a:r>
              <a:rPr lang="de-DE" sz="1050" dirty="0">
                <a:solidFill>
                  <a:schemeClr val="tx1"/>
                </a:solidFill>
                <a:latin typeface="Calibri" panose="020F0502020204030204" pitchFamily="34" charset="0"/>
                <a:cs typeface="Calibri" panose="020F0502020204030204" pitchFamily="34" charset="0"/>
              </a:rPr>
              <a:t>/staedte-experimentieren-wie-mikrodepots-den-lieferverkehr-und-emissionen-reduzieren-sollen-4725/</a:t>
            </a:r>
          </a:p>
          <a:p>
            <a:pPr marL="0" lvl="0" indent="0" algn="l" rtl="0">
              <a:spcBef>
                <a:spcPts val="0"/>
              </a:spcBef>
              <a:spcAft>
                <a:spcPts val="0"/>
              </a:spcAft>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SzPts val="1800"/>
              <a:buNone/>
            </a:pPr>
            <a:r>
              <a:rPr lang="de-DE" sz="1050" dirty="0">
                <a:solidFill>
                  <a:schemeClr val="tx1"/>
                </a:solidFill>
                <a:latin typeface="Calibri" panose="020F0502020204030204" pitchFamily="34" charset="0"/>
                <a:cs typeface="Calibri" panose="020F0502020204030204" pitchFamily="34" charset="0"/>
              </a:rPr>
              <a:t>Nachhaltigkeit im Onlineshopping: Warum viele nicht aktiv werden. Auf die Fragestellung, ob Onlinehändler*innen in den jeweiligen Bereichen eine nachhaltige Ausrichtung verfolgen, reagieren die Befragten teilweise abwehrend.</a:t>
            </a:r>
          </a:p>
          <a:p>
            <a:pPr marL="0" lvl="0" indent="0" algn="l" rtl="0">
              <a:spcBef>
                <a:spcPts val="0"/>
              </a:spcBef>
              <a:spcAft>
                <a:spcPts val="0"/>
              </a:spcAft>
              <a:buSzPts val="1800"/>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Aufgabenstellung:</a:t>
            </a:r>
            <a:endParaRPr lang="de-DE" sz="1050" b="1" i="0" u="none" strike="noStrike" cap="none" dirty="0">
              <a:solidFill>
                <a:schemeClr val="tx1"/>
              </a:solidFill>
              <a:latin typeface="Calibri" panose="020F0502020204030204" pitchFamily="34" charset="0"/>
              <a:ea typeface="Arial"/>
              <a:cs typeface="Calibri" panose="020F0502020204030204" pitchFamily="34" charset="0"/>
              <a:sym typeface="Calibri"/>
            </a:endParaRPr>
          </a:p>
          <a:p>
            <a:pPr marL="457200" lvl="0" indent="-457200">
              <a:buSzPct val="100000"/>
              <a:buFont typeface="+mj-lt"/>
              <a:buAutoNum type="arabicPeriod"/>
            </a:pPr>
            <a:r>
              <a:rPr lang="de-DE" sz="1050" dirty="0">
                <a:solidFill>
                  <a:schemeClr val="tx1"/>
                </a:solidFill>
              </a:rPr>
              <a:t>Mindestbestellwert oder Mindestentfernung würden Retouren </a:t>
            </a:r>
            <a:r>
              <a:rPr lang="de-DE" sz="1050" dirty="0" smtClean="0">
                <a:solidFill>
                  <a:schemeClr val="tx1"/>
                </a:solidFill>
              </a:rPr>
              <a:t>verringern </a:t>
            </a:r>
            <a:r>
              <a:rPr lang="de-DE" sz="1050" dirty="0">
                <a:solidFill>
                  <a:schemeClr val="tx1"/>
                </a:solidFill>
              </a:rPr>
              <a:t>– das steht fest!</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Welche Maßnahmen können den Onlinehandel „nachhaltiger machen“?</a:t>
            </a:r>
          </a:p>
          <a:p>
            <a:pPr marL="0" lvl="0" indent="0" algn="l" rtl="0">
              <a:spcBef>
                <a:spcPts val="0"/>
              </a:spcBef>
              <a:spcAft>
                <a:spcPts val="0"/>
              </a:spcAft>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Ergebnisse der Befragung (Diagramm): </a:t>
            </a:r>
            <a:endParaRPr lang="de-DE" sz="1050" dirty="0">
              <a:solidFill>
                <a:schemeClr val="tx1"/>
              </a:solidFill>
              <a:latin typeface="Calibri" panose="020F0502020204030204" pitchFamily="34" charset="0"/>
              <a:cs typeface="Calibri" panose="020F0502020204030204" pitchFamily="34" charset="0"/>
              <a:sym typeface="Calibri"/>
            </a:endParaRPr>
          </a:p>
          <a:p>
            <a:pPr marL="0" lvl="0" indent="0" algn="l" rtl="0">
              <a:spcBef>
                <a:spcPts val="0"/>
              </a:spcBef>
              <a:spcAft>
                <a:spcPts val="1000"/>
              </a:spcAft>
              <a:buClr>
                <a:schemeClr val="dk1"/>
              </a:buClr>
              <a:buSzPts val="1100"/>
              <a:buFont typeface="Arial"/>
              <a:buNone/>
            </a:pPr>
            <a:r>
              <a:rPr lang="de-DE" sz="1050" b="0" i="0" u="none" strike="noStrike" dirty="0">
                <a:solidFill>
                  <a:schemeClr val="tx1"/>
                </a:solidFill>
                <a:effectLst/>
                <a:latin typeface="Calibri" panose="020F0502020204030204" pitchFamily="34" charset="0"/>
                <a:cs typeface="Calibri" panose="020F0502020204030204" pitchFamily="34" charset="0"/>
              </a:rPr>
              <a:t>Eine YouGov-Umfrage von </a:t>
            </a:r>
            <a:r>
              <a:rPr lang="de-DE" sz="1050" b="0" i="0" u="none" strike="noStrike" dirty="0" err="1">
                <a:solidFill>
                  <a:schemeClr val="tx1"/>
                </a:solidFill>
                <a:effectLst/>
                <a:latin typeface="Calibri" panose="020F0502020204030204" pitchFamily="34" charset="0"/>
                <a:cs typeface="Calibri" panose="020F0502020204030204" pitchFamily="34" charset="0"/>
              </a:rPr>
              <a:t>Trusted</a:t>
            </a:r>
            <a:r>
              <a:rPr lang="de-DE" sz="1050" b="0" i="0" u="none" strike="noStrike" dirty="0">
                <a:solidFill>
                  <a:schemeClr val="tx1"/>
                </a:solidFill>
                <a:effectLst/>
                <a:latin typeface="Calibri" panose="020F0502020204030204" pitchFamily="34" charset="0"/>
                <a:cs typeface="Calibri" panose="020F0502020204030204" pitchFamily="34" charset="0"/>
              </a:rPr>
              <a:t> Shops aus dem Jahr 2019 ergab, dass 60 Prozent der Deutschen Wert auf Nachhaltigkeit beim Einkaufen im Internet legen. Diese Einstellung zeigt sich auch auf Seiten der Betreiber der Online-Shops: Über 90 Prozent sehen die Wichtigkeit des Themas. </a:t>
            </a:r>
          </a:p>
          <a:p>
            <a:pPr marL="0" lvl="0" indent="0" algn="l" rtl="0">
              <a:spcBef>
                <a:spcPts val="0"/>
              </a:spcBef>
              <a:spcAft>
                <a:spcPts val="1000"/>
              </a:spcAft>
              <a:buClr>
                <a:schemeClr val="dk1"/>
              </a:buClr>
              <a:buSzPts val="1100"/>
              <a:buFont typeface="Arial"/>
              <a:buNone/>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Diagramm: (eigene Darstellung)</a:t>
            </a:r>
            <a:r>
              <a:rPr lang="de-DE" sz="1050" dirty="0">
                <a:solidFill>
                  <a:schemeClr val="tx1"/>
                </a:solidFill>
                <a:latin typeface="Calibri" panose="020F0502020204030204" pitchFamily="34" charset="0"/>
                <a:ea typeface="Merriweather"/>
                <a:cs typeface="Calibri" panose="020F0502020204030204" pitchFamily="34" charset="0"/>
                <a:sym typeface="Merriweather"/>
              </a:rPr>
              <a:t/>
            </a:r>
            <a:br>
              <a:rPr lang="de-DE" sz="1050" dirty="0">
                <a:solidFill>
                  <a:schemeClr val="tx1"/>
                </a:solidFill>
                <a:latin typeface="Calibri" panose="020F0502020204030204" pitchFamily="34" charset="0"/>
                <a:ea typeface="Merriweather"/>
                <a:cs typeface="Calibri" panose="020F0502020204030204" pitchFamily="34" charset="0"/>
                <a:sym typeface="Merriweather"/>
              </a:rPr>
            </a:br>
            <a:r>
              <a:rPr lang="de-DE" sz="1050" b="0" i="0" u="none" strike="noStrike" dirty="0" err="1">
                <a:solidFill>
                  <a:schemeClr val="tx1"/>
                </a:solidFill>
                <a:effectLst/>
                <a:latin typeface="Calibri" panose="020F0502020204030204" pitchFamily="34" charset="0"/>
                <a:cs typeface="Calibri" panose="020F0502020204030204" pitchFamily="34" charset="0"/>
              </a:rPr>
              <a:t>Packaging</a:t>
            </a:r>
            <a:r>
              <a:rPr lang="de-DE" sz="1050" b="0" i="0" u="none" strike="noStrike" dirty="0">
                <a:solidFill>
                  <a:schemeClr val="tx1"/>
                </a:solidFill>
                <a:effectLst/>
                <a:latin typeface="Calibri" panose="020F0502020204030204" pitchFamily="34" charset="0"/>
                <a:cs typeface="Calibri" panose="020F0502020204030204" pitchFamily="34" charset="0"/>
              </a:rPr>
              <a:t> Journal (2020): </a:t>
            </a:r>
            <a:r>
              <a:rPr lang="de-DE" sz="1050" b="0" i="1" u="none" strike="noStrike" dirty="0">
                <a:solidFill>
                  <a:schemeClr val="tx1"/>
                </a:solidFill>
                <a:effectLst/>
                <a:latin typeface="Calibri" panose="020F0502020204030204" pitchFamily="34" charset="0"/>
                <a:cs typeface="Calibri" panose="020F0502020204030204" pitchFamily="34" charset="0"/>
              </a:rPr>
              <a:t>Nachhaltigkeit bei Online-Shopping</a:t>
            </a:r>
            <a:r>
              <a:rPr lang="de-DE" sz="1050" b="0" i="0" u="none" strike="noStrike" dirty="0">
                <a:solidFill>
                  <a:schemeClr val="tx1"/>
                </a:solidFill>
                <a:effectLst/>
                <a:latin typeface="Calibri" panose="020F0502020204030204" pitchFamily="34" charset="0"/>
                <a:cs typeface="Calibri" panose="020F0502020204030204" pitchFamily="34" charset="0"/>
              </a:rPr>
              <a:t>. Online: https://</a:t>
            </a:r>
            <a:r>
              <a:rPr lang="de-DE" sz="1050" b="0" i="0" u="none" strike="noStrike" dirty="0" err="1">
                <a:solidFill>
                  <a:schemeClr val="tx1"/>
                </a:solidFill>
                <a:effectLst/>
                <a:latin typeface="Calibri" panose="020F0502020204030204" pitchFamily="34" charset="0"/>
                <a:cs typeface="Calibri" panose="020F0502020204030204" pitchFamily="34" charset="0"/>
              </a:rPr>
              <a:t>packaging-journal.de</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nachhaltigkeit</a:t>
            </a:r>
            <a:r>
              <a:rPr lang="de-DE" sz="1050" b="0" i="0" u="none" strike="noStrike" dirty="0">
                <a:solidFill>
                  <a:schemeClr val="tx1"/>
                </a:solidFill>
                <a:effectLst/>
                <a:latin typeface="Calibri" panose="020F0502020204030204" pitchFamily="34" charset="0"/>
                <a:cs typeface="Calibri" panose="020F0502020204030204" pitchFamily="34" charset="0"/>
              </a:rPr>
              <a:t>-online-shopping/.</a:t>
            </a:r>
          </a:p>
          <a:p>
            <a:pPr marL="0" marR="0" lvl="0" indent="0" algn="l" defTabSz="914400" rtl="0" eaLnBrk="1" fontAlgn="auto" latinLnBrk="0" hangingPunct="1">
              <a:spcBef>
                <a:spcPts val="1000"/>
              </a:spcBef>
              <a:spcAft>
                <a:spcPts val="0"/>
              </a:spcAft>
              <a:buClr>
                <a:srgbClr val="000000"/>
              </a:buClr>
              <a:buSzPts val="1400"/>
              <a:buFont typeface="Arial"/>
              <a:buNone/>
              <a:tabLst/>
              <a:defRPr/>
            </a:pPr>
            <a:endParaRPr lang="de-DE" sz="1050" b="0" i="0" u="none" strike="noStrike"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1000"/>
              </a:spcBef>
              <a:spcAft>
                <a:spcPts val="0"/>
              </a:spcAft>
              <a:buClr>
                <a:srgbClr val="000000"/>
              </a:buClr>
              <a:buSzPts val="1400"/>
              <a:buFont typeface="Arial"/>
              <a:buNone/>
              <a:tabLst/>
              <a:defRPr/>
            </a:pPr>
            <a:endParaRPr lang="de-DE" sz="1050" b="1" dirty="0">
              <a:solidFill>
                <a:schemeClr val="tx1"/>
              </a:solidFill>
              <a:latin typeface="Calibri" panose="020F0502020204030204" pitchFamily="34" charset="0"/>
              <a:cs typeface="Calibri" panose="020F0502020204030204" pitchFamily="34" charset="0"/>
            </a:endParaRPr>
          </a:p>
        </p:txBody>
      </p:sp>
      <p:sp>
        <p:nvSpPr>
          <p:cNvPr id="221" name="Google Shape;221;g14bd40b8c99_0_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1f1a7caba_0_31: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1f1a7caba_0_31:notes"/>
          <p:cNvSpPr txBox="1">
            <a:spLocks noGrp="1"/>
          </p:cNvSpPr>
          <p:nvPr>
            <p:ph type="body" idx="1"/>
          </p:nvPr>
        </p:nvSpPr>
        <p:spPr>
          <a:xfrm>
            <a:off x="479425" y="3960000"/>
            <a:ext cx="6145212" cy="4606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 des Zielkonfliktes:</a:t>
            </a:r>
            <a:endParaRPr lang="de-DE" sz="105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de-DE" sz="1050" dirty="0">
                <a:solidFill>
                  <a:schemeClr val="tx1"/>
                </a:solidFill>
                <a:latin typeface="Calibri" panose="020F0502020204030204" pitchFamily="34" charset="0"/>
                <a:ea typeface="Merriweather"/>
                <a:cs typeface="Calibri" panose="020F0502020204030204" pitchFamily="34" charset="0"/>
                <a:sym typeface="Merriweather"/>
              </a:rPr>
              <a:t>Insbesondere für viele kleine Lieferanten sind Zertifizierungen für nachhaltige Produkte sehr zeit- und kostenintensiv. So ist nicht bei allen Produkten ersichtlich, ob sich dahinter ein nachhaltiges Produkt verbirgt. </a:t>
            </a:r>
            <a:endParaRPr lang="de-DE" sz="1050" b="0" i="0" u="none" strike="noStrike" dirty="0">
              <a:solidFill>
                <a:schemeClr val="tx1"/>
              </a:solidFill>
              <a:effectLst/>
              <a:latin typeface="Calibri" panose="020F0502020204030204" pitchFamily="34" charset="0"/>
              <a:ea typeface="Merriweather"/>
              <a:cs typeface="Calibri" panose="020F0502020204030204" pitchFamily="34" charset="0"/>
              <a:sym typeface="Merriweather"/>
            </a:endParaRPr>
          </a:p>
          <a:p>
            <a:pPr marL="0" lvl="0" indent="0" algn="l" rtl="0">
              <a:spcBef>
                <a:spcPts val="0"/>
              </a:spcBef>
              <a:spcAft>
                <a:spcPts val="0"/>
              </a:spcAft>
              <a:buNone/>
            </a:pPr>
            <a:endParaRPr lang="de-DE" sz="1050" b="0" i="0" u="none" strike="noStrike" dirty="0">
              <a:solidFill>
                <a:schemeClr val="tx1"/>
              </a:solidFill>
              <a:effectLst/>
              <a:latin typeface="Calibri" panose="020F0502020204030204" pitchFamily="34" charset="0"/>
              <a:cs typeface="Calibri" panose="020F0502020204030204" pitchFamily="34" charset="0"/>
              <a:sym typeface="Merriweather"/>
            </a:endParaRPr>
          </a:p>
          <a:p>
            <a:pPr marL="0" lvl="0" indent="0" algn="l" rtl="0">
              <a:spcBef>
                <a:spcPts val="0"/>
              </a:spcBef>
              <a:spcAft>
                <a:spcPts val="0"/>
              </a:spcAft>
              <a:buNone/>
            </a:pPr>
            <a:r>
              <a:rPr lang="de-DE" sz="1050" b="0" i="0" u="none" strike="noStrike" dirty="0">
                <a:solidFill>
                  <a:schemeClr val="tx1"/>
                </a:solidFill>
                <a:effectLst/>
                <a:latin typeface="Calibri" panose="020F0502020204030204" pitchFamily="34" charset="0"/>
                <a:cs typeface="Calibri" panose="020F0502020204030204" pitchFamily="34" charset="0"/>
              </a:rPr>
              <a:t>Der Einzelhandelskaufmann und die Einzelhandelskauffrau beraten auch ihre Kunden und Kundinnen. Um zwischen “guten”, “besseren” oder “schlechten” Produkten zu entscheiden, kann man auf Siegel vertrauen. Es gibt jedoch inzwischen eine kaum überschaubare Vielfalt an Siegeln. Einen Wegweiser für allerlei Siegel bietet z.B.:</a:t>
            </a:r>
          </a:p>
          <a:p>
            <a:pPr marL="0" lvl="0" indent="0" algn="l" rtl="0">
              <a:spcBef>
                <a:spcPts val="0"/>
              </a:spcBef>
              <a:spcAft>
                <a:spcPts val="0"/>
              </a:spcAft>
              <a:buNone/>
            </a:pPr>
            <a:endParaRPr lang="de-DE" sz="1050" b="0" i="0" u="none" strike="noStrike" dirty="0">
              <a:solidFill>
                <a:schemeClr val="tx1"/>
              </a:solidFill>
              <a:effectLst/>
              <a:latin typeface="Calibri" panose="020F0502020204030204" pitchFamily="34" charset="0"/>
              <a:cs typeface="Calibri" panose="020F0502020204030204" pitchFamily="34" charset="0"/>
            </a:endParaRPr>
          </a:p>
          <a:p>
            <a:pPr marL="171450" lvl="0" indent="-171450" algn="l" rtl="0">
              <a:spcBef>
                <a:spcPts val="0"/>
              </a:spcBef>
              <a:spcAft>
                <a:spcPts val="0"/>
              </a:spcAft>
              <a:buSzPct val="100000"/>
              <a:buFont typeface="Arial" panose="020B0604020202020204" pitchFamily="34" charset="0"/>
              <a:buChar char="•"/>
            </a:pPr>
            <a:r>
              <a:rPr lang="de-DE" sz="1050" b="0" i="0" u="none" strike="noStrike" dirty="0">
                <a:solidFill>
                  <a:schemeClr val="tx1"/>
                </a:solidFill>
                <a:effectLst/>
                <a:latin typeface="Calibri" panose="020F0502020204030204" pitchFamily="34" charset="0"/>
                <a:cs typeface="Calibri" panose="020F0502020204030204" pitchFamily="34" charset="0"/>
              </a:rPr>
              <a:t>das Informationsportal Siegelklarheit: </a:t>
            </a:r>
            <a:r>
              <a:rPr lang="de-DE" sz="1050" b="0" i="0" u="sng" strike="noStrike"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www.siegelklarheit.de</a:t>
            </a:r>
            <a:r>
              <a:rPr lang="de-DE" sz="1050" b="0" i="0" u="none" strike="noStrike" dirty="0">
                <a:solidFill>
                  <a:schemeClr val="tx1"/>
                </a:solidFill>
                <a:effectLst/>
                <a:latin typeface="Calibri" panose="020F0502020204030204" pitchFamily="34" charset="0"/>
                <a:cs typeface="Calibri" panose="020F0502020204030204" pitchFamily="34" charset="0"/>
              </a:rPr>
              <a:t>, </a:t>
            </a:r>
          </a:p>
          <a:p>
            <a:pPr marL="171450" lvl="0" indent="-171450" algn="l" rtl="0">
              <a:spcBef>
                <a:spcPts val="0"/>
              </a:spcBef>
              <a:spcAft>
                <a:spcPts val="0"/>
              </a:spcAft>
              <a:buSzPct val="100000"/>
              <a:buFont typeface="Arial" panose="020B0604020202020204" pitchFamily="34" charset="0"/>
              <a:buChar char="•"/>
            </a:pPr>
            <a:r>
              <a:rPr lang="de-DE" sz="1050" b="0" i="0" u="none" strike="noStrike" dirty="0">
                <a:solidFill>
                  <a:schemeClr val="tx1"/>
                </a:solidFill>
                <a:effectLst/>
                <a:latin typeface="Calibri" panose="020F0502020204030204" pitchFamily="34" charset="0"/>
                <a:cs typeface="Calibri" panose="020F0502020204030204" pitchFamily="34" charset="0"/>
              </a:rPr>
              <a:t>der </a:t>
            </a:r>
            <a:r>
              <a:rPr lang="de-DE" sz="1050" b="0" i="0" u="none" strike="noStrike" dirty="0" err="1">
                <a:solidFill>
                  <a:schemeClr val="tx1"/>
                </a:solidFill>
                <a:effectLst/>
                <a:latin typeface="Calibri" panose="020F0502020204030204" pitchFamily="34" charset="0"/>
                <a:cs typeface="Calibri" panose="020F0502020204030204" pitchFamily="34" charset="0"/>
              </a:rPr>
              <a:t>Ethik.Guide</a:t>
            </a:r>
            <a:r>
              <a:rPr lang="de-DE" sz="1050" b="0" i="0" u="none" strike="noStrike" dirty="0">
                <a:solidFill>
                  <a:schemeClr val="tx1"/>
                </a:solidFill>
                <a:effectLst/>
                <a:latin typeface="Calibri" panose="020F0502020204030204" pitchFamily="34" charset="0"/>
                <a:cs typeface="Calibri" panose="020F0502020204030204" pitchFamily="34" charset="0"/>
              </a:rPr>
              <a:t>: </a:t>
            </a:r>
            <a:r>
              <a:rPr lang="de-DE" sz="1050" b="0" i="0" u="sng" strike="noStrike"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https://ethikguide.org/</a:t>
            </a:r>
            <a:r>
              <a:rPr lang="de-DE" sz="1050" b="0" i="0" u="none" strike="noStrike" dirty="0">
                <a:solidFill>
                  <a:schemeClr val="tx1"/>
                </a:solidFill>
                <a:effectLst/>
                <a:latin typeface="Calibri" panose="020F0502020204030204" pitchFamily="34" charset="0"/>
                <a:cs typeface="Calibri" panose="020F0502020204030204" pitchFamily="34" charset="0"/>
              </a:rPr>
              <a:t>  </a:t>
            </a:r>
          </a:p>
          <a:p>
            <a:pPr marL="171450" lvl="0" indent="-171450" algn="l" rtl="0">
              <a:spcBef>
                <a:spcPts val="0"/>
              </a:spcBef>
              <a:spcAft>
                <a:spcPts val="0"/>
              </a:spcAft>
              <a:buSzPct val="100000"/>
              <a:buFont typeface="Arial" panose="020B0604020202020204" pitchFamily="34" charset="0"/>
              <a:buChar char="•"/>
            </a:pPr>
            <a:r>
              <a:rPr lang="de-DE" sz="1050" b="0" i="0" u="none" strike="noStrike" dirty="0">
                <a:solidFill>
                  <a:schemeClr val="tx1"/>
                </a:solidFill>
                <a:effectLst/>
                <a:latin typeface="Calibri" panose="020F0502020204030204" pitchFamily="34" charset="0"/>
                <a:cs typeface="Calibri" panose="020F0502020204030204" pitchFamily="34" charset="0"/>
              </a:rPr>
              <a:t>Label-Online: </a:t>
            </a:r>
            <a:r>
              <a:rPr lang="de-DE" sz="1050" b="0" i="0" u="sng" strike="noStrike" dirty="0">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www.label-online.de</a:t>
            </a:r>
            <a:r>
              <a:rPr lang="de-DE" sz="1050" b="0" i="0" u="none" strike="noStrike" dirty="0">
                <a:solidFill>
                  <a:schemeClr val="tx1"/>
                </a:solidFill>
                <a:effectLst/>
                <a:latin typeface="Calibri" panose="020F0502020204030204" pitchFamily="34" charset="0"/>
                <a:cs typeface="Calibri" panose="020F0502020204030204" pitchFamily="34" charset="0"/>
              </a:rPr>
              <a:t> </a:t>
            </a: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endParaRPr lang="de-DE" sz="1050" b="1"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SzPts val="1800"/>
              <a:buNone/>
            </a:pPr>
            <a:r>
              <a:rPr lang="de-DE" sz="1050" dirty="0">
                <a:solidFill>
                  <a:schemeClr val="tx1"/>
                </a:solidFill>
                <a:latin typeface="Calibri" panose="020F0502020204030204" pitchFamily="34" charset="0"/>
                <a:cs typeface="Calibri" panose="020F0502020204030204" pitchFamily="34" charset="0"/>
              </a:rPr>
              <a:t>In der Lebensmittelbranche gibt es viele Siegel und Zertifizierungen. Die Übersicht zeigt auf, welche von ihnen seriös und welche </a:t>
            </a:r>
            <a:r>
              <a:rPr lang="de-DE" sz="1050" dirty="0" smtClean="0">
                <a:solidFill>
                  <a:schemeClr val="tx1"/>
                </a:solidFill>
                <a:latin typeface="Calibri" panose="020F0502020204030204" pitchFamily="34" charset="0"/>
                <a:cs typeface="Calibri" panose="020F0502020204030204" pitchFamily="34" charset="0"/>
              </a:rPr>
              <a:t>mit </a:t>
            </a:r>
            <a:r>
              <a:rPr lang="de-DE" sz="1050" dirty="0">
                <a:solidFill>
                  <a:schemeClr val="tx1"/>
                </a:solidFill>
                <a:latin typeface="Calibri" panose="020F0502020204030204" pitchFamily="34" charset="0"/>
                <a:cs typeface="Calibri" panose="020F0502020204030204" pitchFamily="34" charset="0"/>
              </a:rPr>
              <a:t>Vorsicht zu behandeln sind.</a:t>
            </a:r>
          </a:p>
          <a:p>
            <a:pPr marL="0" lvl="0" indent="0" algn="l" rtl="0">
              <a:spcBef>
                <a:spcPts val="0"/>
              </a:spcBef>
              <a:spcAft>
                <a:spcPts val="0"/>
              </a:spcAft>
              <a:buSzPts val="1800"/>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cs typeface="Calibri" panose="020F0502020204030204" pitchFamily="34" charset="0"/>
                <a:sym typeface="Calibri"/>
              </a:rPr>
              <a:t>Aufgabenstellung:</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Wie bewerten Sie die Siegel?</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Helfen Siegel, </a:t>
            </a:r>
            <a:r>
              <a:rPr lang="de-DE" sz="1050" dirty="0" smtClean="0">
                <a:solidFill>
                  <a:schemeClr val="tx1"/>
                </a:solidFill>
              </a:rPr>
              <a:t>dass </a:t>
            </a:r>
            <a:r>
              <a:rPr lang="de-DE" sz="1050" dirty="0">
                <a:solidFill>
                  <a:schemeClr val="tx1"/>
                </a:solidFill>
              </a:rPr>
              <a:t>Ihre Kund*innen nachhaltiger Einkaufen?</a:t>
            </a:r>
          </a:p>
          <a:p>
            <a:pPr marL="457200" marR="0" lvl="0" indent="-457200"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Spielen Siegel bei Ihnen ein Rolle bei der Gestaltung des Angebotes?</a:t>
            </a:r>
          </a:p>
          <a:p>
            <a:pPr marL="0" marR="0" lvl="0" indent="0" algn="l" defTabSz="914400" rtl="0" eaLnBrk="1" fontAlgn="auto" latinLnBrk="0" hangingPunct="1">
              <a:spcBef>
                <a:spcPts val="100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Grafiken: (eigene Darstellung)</a:t>
            </a:r>
            <a:r>
              <a:rPr lang="de-DE" sz="1050" dirty="0">
                <a:solidFill>
                  <a:schemeClr val="tx1"/>
                </a:solidFill>
                <a:latin typeface="Calibri" panose="020F0502020204030204" pitchFamily="34" charset="0"/>
                <a:ea typeface="Merriweather"/>
                <a:cs typeface="Calibri" panose="020F0502020204030204" pitchFamily="34" charset="0"/>
                <a:sym typeface="Merriweather"/>
              </a:rPr>
              <a:t/>
            </a:r>
            <a:br>
              <a:rPr lang="de-DE" sz="1050" dirty="0">
                <a:solidFill>
                  <a:schemeClr val="tx1"/>
                </a:solidFill>
                <a:latin typeface="Calibri" panose="020F0502020204030204" pitchFamily="34" charset="0"/>
                <a:ea typeface="Merriweather"/>
                <a:cs typeface="Calibri" panose="020F0502020204030204" pitchFamily="34" charset="0"/>
                <a:sym typeface="Merriweather"/>
              </a:rPr>
            </a:br>
            <a:r>
              <a:rPr lang="de-DE" sz="1050" b="0" i="0" u="none" strike="noStrike" dirty="0">
                <a:solidFill>
                  <a:schemeClr val="tx1"/>
                </a:solidFill>
                <a:effectLst/>
                <a:latin typeface="Calibri" panose="020F0502020204030204" pitchFamily="34" charset="0"/>
                <a:cs typeface="Calibri" panose="020F0502020204030204" pitchFamily="34" charset="0"/>
              </a:rPr>
              <a:t>BUND (o. J.): Bio, </a:t>
            </a:r>
            <a:r>
              <a:rPr lang="de-DE" sz="1050" b="0" i="0" u="none" strike="noStrike" dirty="0" err="1">
                <a:solidFill>
                  <a:schemeClr val="tx1"/>
                </a:solidFill>
                <a:effectLst/>
                <a:latin typeface="Calibri" panose="020F0502020204030204" pitchFamily="34" charset="0"/>
                <a:cs typeface="Calibri" panose="020F0502020204030204" pitchFamily="34" charset="0"/>
              </a:rPr>
              <a:t>öko</a:t>
            </a:r>
            <a:r>
              <a:rPr lang="de-DE" sz="1050" b="0" i="0" u="none" strike="noStrike" dirty="0">
                <a:solidFill>
                  <a:schemeClr val="tx1"/>
                </a:solidFill>
                <a:effectLst/>
                <a:latin typeface="Calibri" panose="020F0502020204030204" pitchFamily="34" charset="0"/>
                <a:cs typeface="Calibri" panose="020F0502020204030204" pitchFamily="34" charset="0"/>
              </a:rPr>
              <a:t>, regional: Welche Bio-Siegel wirklich </a:t>
            </a:r>
            <a:r>
              <a:rPr lang="de-DE" sz="1050" b="0" i="0" u="none" strike="noStrike" dirty="0" err="1">
                <a:solidFill>
                  <a:schemeClr val="tx1"/>
                </a:solidFill>
                <a:effectLst/>
                <a:latin typeface="Calibri" panose="020F0502020204030204" pitchFamily="34" charset="0"/>
                <a:cs typeface="Calibri" panose="020F0502020204030204" pitchFamily="34" charset="0"/>
              </a:rPr>
              <a:t>bio</a:t>
            </a:r>
            <a:r>
              <a:rPr lang="de-DE" sz="1050" b="0" i="0" u="none" strike="noStrike" dirty="0">
                <a:solidFill>
                  <a:schemeClr val="tx1"/>
                </a:solidFill>
                <a:effectLst/>
                <a:latin typeface="Calibri" panose="020F0502020204030204" pitchFamily="34" charset="0"/>
                <a:cs typeface="Calibri" panose="020F0502020204030204" pitchFamily="34" charset="0"/>
              </a:rPr>
              <a:t> sind. Online: https://</a:t>
            </a:r>
            <a:r>
              <a:rPr lang="de-DE" sz="1050" b="0" i="0" u="none" strike="noStrike" dirty="0" err="1">
                <a:solidFill>
                  <a:schemeClr val="tx1"/>
                </a:solidFill>
                <a:effectLst/>
                <a:latin typeface="Calibri" panose="020F0502020204030204" pitchFamily="34" charset="0"/>
                <a:cs typeface="Calibri" panose="020F0502020204030204" pitchFamily="34" charset="0"/>
              </a:rPr>
              <a:t>www.bund.net</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massentierhaltung</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haltungskennzeichnung</a:t>
            </a:r>
            <a:r>
              <a:rPr lang="de-DE" sz="1050" b="0" i="0" u="none" strike="noStrike" dirty="0">
                <a:solidFill>
                  <a:schemeClr val="tx1"/>
                </a:solidFill>
                <a:effectLst/>
                <a:latin typeface="Calibri" panose="020F0502020204030204" pitchFamily="34" charset="0"/>
                <a:cs typeface="Calibri" panose="020F0502020204030204" pitchFamily="34" charset="0"/>
              </a:rPr>
              <a:t>/bio-siegel/.</a:t>
            </a: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p:txBody>
      </p:sp>
      <p:sp>
        <p:nvSpPr>
          <p:cNvPr id="239" name="Google Shape;239;g141f1a7caba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a9b7458ce_0_12:notes"/>
          <p:cNvSpPr>
            <a:spLocks noGrp="1" noRot="1" noChangeAspect="1"/>
          </p:cNvSpPr>
          <p:nvPr>
            <p:ph type="sldImg" idx="2"/>
          </p:nvPr>
        </p:nvSpPr>
        <p:spPr>
          <a:xfrm>
            <a:off x="479425" y="3952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4a9b7458ce_0_12:notes"/>
          <p:cNvSpPr txBox="1">
            <a:spLocks noGrp="1"/>
          </p:cNvSpPr>
          <p:nvPr>
            <p:ph type="body" idx="1"/>
          </p:nvPr>
        </p:nvSpPr>
        <p:spPr>
          <a:xfrm>
            <a:off x="479424" y="3960000"/>
            <a:ext cx="6145213" cy="6064946"/>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 des Zielkonfliktes:</a:t>
            </a:r>
            <a:endParaRPr lang="de-DE" sz="105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de-DE" sz="1050" dirty="0">
                <a:solidFill>
                  <a:schemeClr val="tx1"/>
                </a:solidFill>
                <a:latin typeface="Calibri" panose="020F0502020204030204" pitchFamily="34" charset="0"/>
                <a:ea typeface="Merriweather"/>
                <a:cs typeface="Calibri" panose="020F0502020204030204" pitchFamily="34" charset="0"/>
                <a:sym typeface="Merriweather"/>
              </a:rPr>
              <a:t>Die meisten klassischen Maßnahmen zur Umsatzsteigerung, </a:t>
            </a:r>
            <a:r>
              <a:rPr lang="de-DE" sz="1050" dirty="0" smtClean="0">
                <a:solidFill>
                  <a:schemeClr val="tx1"/>
                </a:solidFill>
                <a:latin typeface="Calibri" panose="020F0502020204030204" pitchFamily="34" charset="0"/>
                <a:ea typeface="Merriweather"/>
                <a:cs typeface="Calibri" panose="020F0502020204030204" pitchFamily="34" charset="0"/>
                <a:sym typeface="Merriweather"/>
              </a:rPr>
              <a:t>Ertragsverbesserung </a:t>
            </a:r>
            <a:r>
              <a:rPr lang="de-DE" sz="1050" dirty="0">
                <a:solidFill>
                  <a:schemeClr val="tx1"/>
                </a:solidFill>
                <a:latin typeface="Calibri" panose="020F0502020204030204" pitchFamily="34" charset="0"/>
                <a:ea typeface="Merriweather"/>
                <a:cs typeface="Calibri" panose="020F0502020204030204" pitchFamily="34" charset="0"/>
                <a:sym typeface="Merriweather"/>
              </a:rPr>
              <a:t>und </a:t>
            </a:r>
            <a:r>
              <a:rPr lang="de-DE" sz="1050" dirty="0" smtClean="0">
                <a:solidFill>
                  <a:schemeClr val="tx1"/>
                </a:solidFill>
                <a:latin typeface="Calibri" panose="020F0502020204030204" pitchFamily="34" charset="0"/>
                <a:ea typeface="Merriweather"/>
                <a:cs typeface="Calibri" panose="020F0502020204030204" pitchFamily="34" charset="0"/>
                <a:sym typeface="Merriweather"/>
              </a:rPr>
              <a:t>Bestandsoptimierung </a:t>
            </a:r>
            <a:r>
              <a:rPr lang="de-DE" sz="1050" dirty="0">
                <a:solidFill>
                  <a:schemeClr val="tx1"/>
                </a:solidFill>
                <a:latin typeface="Calibri" panose="020F0502020204030204" pitchFamily="34" charset="0"/>
                <a:ea typeface="Merriweather"/>
                <a:cs typeface="Calibri" panose="020F0502020204030204" pitchFamily="34" charset="0"/>
                <a:sym typeface="Merriweather"/>
              </a:rPr>
              <a:t>verhalten sich konträr zu nachhaltigen Geschäftspraktiken. </a:t>
            </a:r>
          </a:p>
          <a:p>
            <a:pPr marL="0" lvl="0" indent="0" algn="l" rtl="0">
              <a:spcBef>
                <a:spcPts val="0"/>
              </a:spcBef>
              <a:spcAft>
                <a:spcPts val="0"/>
              </a:spcAft>
              <a:buNone/>
            </a:pPr>
            <a:endParaRPr lang="de-DE" sz="1050"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Beschreibung der Folie:</a:t>
            </a:r>
          </a:p>
          <a:p>
            <a:pPr marL="0" lvl="0" indent="0" algn="l" rtl="0">
              <a:spcBef>
                <a:spcPts val="0"/>
              </a:spcBef>
              <a:spcAft>
                <a:spcPts val="0"/>
              </a:spcAft>
              <a:buSzPts val="1800"/>
              <a:buNone/>
            </a:pPr>
            <a:r>
              <a:rPr lang="de-DE" sz="1050" dirty="0">
                <a:solidFill>
                  <a:schemeClr val="tx1"/>
                </a:solidFill>
                <a:latin typeface="Calibri" panose="020F0502020204030204" pitchFamily="34" charset="0"/>
                <a:cs typeface="Calibri" panose="020F0502020204030204" pitchFamily="34" charset="0"/>
              </a:rPr>
              <a:t>Der Marktanteil an “grünen“ Produkten wächst seit Jahren über verschiedene Produktbereiche. Nachhaltigkeit ist Insbesondere in der Mobilität und dem Wohnen ein Umsatztreiber. Häuser und Wohnungen sind oftmals eine Investition für das ganze Leben. Durch derzeit noch höhere Investitionen in die Energieeffizienz lassen sich langfristig </a:t>
            </a:r>
            <a:r>
              <a:rPr lang="de-DE" sz="1050" dirty="0" smtClean="0">
                <a:solidFill>
                  <a:schemeClr val="tx1"/>
                </a:solidFill>
                <a:latin typeface="Calibri" panose="020F0502020204030204" pitchFamily="34" charset="0"/>
                <a:cs typeface="Calibri" panose="020F0502020204030204" pitchFamily="34" charset="0"/>
              </a:rPr>
              <a:t>Kosten </a:t>
            </a:r>
            <a:r>
              <a:rPr lang="de-DE" sz="1050" dirty="0">
                <a:solidFill>
                  <a:schemeClr val="tx1"/>
                </a:solidFill>
                <a:latin typeface="Calibri" panose="020F0502020204030204" pitchFamily="34" charset="0"/>
                <a:cs typeface="Calibri" panose="020F0502020204030204" pitchFamily="34" charset="0"/>
              </a:rPr>
              <a:t>sparen. Der Aspekt des Kostensparens gilt auch für die Elektromobilität. Das Laden der E-Autos belastet den Geldbeutel sehr viel weniger, als die hohen Preise an den Tankstellen. </a:t>
            </a:r>
          </a:p>
          <a:p>
            <a:pPr marL="0" marR="0" lvl="0" indent="0" algn="l" defTabSz="914400" rtl="0" eaLnBrk="1" fontAlgn="auto" latinLnBrk="0" hangingPunct="1">
              <a:spcBef>
                <a:spcPts val="0"/>
              </a:spcBef>
              <a:spcAft>
                <a:spcPts val="0"/>
              </a:spcAft>
              <a:buClr>
                <a:srgbClr val="000000"/>
              </a:buClr>
              <a:buSzPts val="1800"/>
              <a:buFont typeface="Arial"/>
              <a:buNone/>
              <a:tabLst/>
              <a:defRPr/>
            </a:pPr>
            <a:r>
              <a:rPr lang="de-DE" sz="1050" b="1" dirty="0" smtClean="0">
                <a:solidFill>
                  <a:schemeClr val="tx1"/>
                </a:solidFill>
                <a:latin typeface="Calibri" panose="020F0502020204030204" pitchFamily="34" charset="0"/>
                <a:ea typeface="Merriweather"/>
                <a:cs typeface="Calibri" panose="020F0502020204030204" pitchFamily="34" charset="0"/>
                <a:sym typeface="Merriweather"/>
              </a:rPr>
              <a:t>Weiterführende </a:t>
            </a:r>
            <a:r>
              <a:rPr lang="de-DE" sz="1050" b="1" dirty="0">
                <a:solidFill>
                  <a:schemeClr val="tx1"/>
                </a:solidFill>
                <a:latin typeface="Calibri" panose="020F0502020204030204" pitchFamily="34" charset="0"/>
                <a:ea typeface="Merriweather"/>
                <a:cs typeface="Calibri" panose="020F0502020204030204" pitchFamily="34" charset="0"/>
                <a:sym typeface="Merriweather"/>
              </a:rPr>
              <a:t>Informationen:</a:t>
            </a:r>
            <a:endParaRPr lang="de-DE" sz="1050" dirty="0">
              <a:solidFill>
                <a:schemeClr val="tx1"/>
              </a:solidFill>
              <a:latin typeface="Calibri" panose="020F0502020204030204" pitchFamily="34" charset="0"/>
              <a:cs typeface="Calibri" panose="020F0502020204030204" pitchFamily="34" charset="0"/>
            </a:endParaRPr>
          </a:p>
          <a:p>
            <a:pPr marL="285750" lvl="0" indent="-285750" algn="l" rtl="0">
              <a:spcBef>
                <a:spcPts val="0"/>
              </a:spcBef>
              <a:spcAft>
                <a:spcPts val="0"/>
              </a:spcAft>
              <a:buSzPct val="100000"/>
              <a:buFont typeface="Arial" panose="020B0604020202020204" pitchFamily="34" charset="0"/>
              <a:buChar char="•"/>
            </a:pPr>
            <a:r>
              <a:rPr lang="de-DE" sz="1050" dirty="0" smtClean="0">
                <a:solidFill>
                  <a:schemeClr val="tx1"/>
                </a:solidFill>
                <a:latin typeface="Calibri" panose="020F0502020204030204" pitchFamily="34" charset="0"/>
                <a:cs typeface="Calibri" panose="020F0502020204030204" pitchFamily="34" charset="0"/>
              </a:rPr>
              <a:t>Energieverbraucher.de </a:t>
            </a:r>
            <a:r>
              <a:rPr lang="de-DE" sz="1050" dirty="0">
                <a:solidFill>
                  <a:schemeClr val="tx1"/>
                </a:solidFill>
                <a:latin typeface="Calibri" panose="020F0502020204030204" pitchFamily="34" charset="0"/>
                <a:cs typeface="Calibri" panose="020F0502020204030204" pitchFamily="34" charset="0"/>
              </a:rPr>
              <a:t>(2012): Das unbekannte Wesen: Mein Haus. Online: https://</a:t>
            </a:r>
            <a:r>
              <a:rPr lang="de-DE" sz="1050" dirty="0" err="1">
                <a:solidFill>
                  <a:schemeClr val="tx1"/>
                </a:solidFill>
                <a:latin typeface="Calibri" panose="020F0502020204030204" pitchFamily="34" charset="0"/>
                <a:cs typeface="Calibri" panose="020F0502020204030204" pitchFamily="34" charset="0"/>
              </a:rPr>
              <a:t>www.energieverbraucher.de</a:t>
            </a:r>
            <a:r>
              <a:rPr lang="de-DE" sz="1050" dirty="0">
                <a:solidFill>
                  <a:schemeClr val="tx1"/>
                </a:solidFill>
                <a:latin typeface="Calibri" panose="020F0502020204030204" pitchFamily="34" charset="0"/>
                <a:cs typeface="Calibri" panose="020F0502020204030204" pitchFamily="34" charset="0"/>
              </a:rPr>
              <a:t>/de/gebaeuderechner__501/</a:t>
            </a:r>
          </a:p>
          <a:p>
            <a:pPr marL="285750" lvl="0" indent="-285750" algn="l" rtl="0">
              <a:spcBef>
                <a:spcPts val="0"/>
              </a:spcBef>
              <a:spcAft>
                <a:spcPts val="0"/>
              </a:spcAft>
              <a:buSzPct val="100000"/>
              <a:buFont typeface="Arial" panose="020B0604020202020204" pitchFamily="34" charset="0"/>
              <a:buChar char="•"/>
            </a:pPr>
            <a:r>
              <a:rPr lang="de-DE" sz="1050" dirty="0">
                <a:solidFill>
                  <a:schemeClr val="tx1"/>
                </a:solidFill>
                <a:latin typeface="Calibri" panose="020F0502020204030204" pitchFamily="34" charset="0"/>
                <a:cs typeface="Calibri" panose="020F0502020204030204" pitchFamily="34" charset="0"/>
              </a:rPr>
              <a:t>Bundesministerium für Wirtschaft und Energie (2020): Bringen Sie ihr Haus in Bestform. Wegweiser für ein energieeffizientes Zuhause. Online: https://</a:t>
            </a:r>
            <a:r>
              <a:rPr lang="de-DE" sz="1050" dirty="0" err="1">
                <a:solidFill>
                  <a:schemeClr val="tx1"/>
                </a:solidFill>
                <a:latin typeface="Calibri" panose="020F0502020204030204" pitchFamily="34" charset="0"/>
                <a:cs typeface="Calibri" panose="020F0502020204030204" pitchFamily="34" charset="0"/>
              </a:rPr>
              <a:t>www.erneuerbare-energien.de</a:t>
            </a:r>
            <a:r>
              <a:rPr lang="de-DE" sz="1050" dirty="0">
                <a:solidFill>
                  <a:schemeClr val="tx1"/>
                </a:solidFill>
                <a:latin typeface="Calibri" panose="020F0502020204030204" pitchFamily="34" charset="0"/>
                <a:cs typeface="Calibri" panose="020F0502020204030204" pitchFamily="34" charset="0"/>
              </a:rPr>
              <a:t>/EE/Redaktion/DE/Downloads/</a:t>
            </a:r>
            <a:r>
              <a:rPr lang="de-DE" sz="1050" dirty="0" err="1">
                <a:solidFill>
                  <a:schemeClr val="tx1"/>
                </a:solidFill>
                <a:latin typeface="Calibri" panose="020F0502020204030204" pitchFamily="34" charset="0"/>
                <a:cs typeface="Calibri" panose="020F0502020204030204" pitchFamily="34" charset="0"/>
              </a:rPr>
              <a:t>Broschuere</a:t>
            </a:r>
            <a:r>
              <a:rPr lang="de-DE" sz="1050" dirty="0">
                <a:solidFill>
                  <a:schemeClr val="tx1"/>
                </a:solidFill>
                <a:latin typeface="Calibri" panose="020F0502020204030204" pitchFamily="34" charset="0"/>
                <a:cs typeface="Calibri" panose="020F0502020204030204" pitchFamily="34" charset="0"/>
              </a:rPr>
              <a:t>/bringen-sie-ihr-haus-in-bestform.</a:t>
            </a:r>
            <a:r>
              <a:rPr lang="de-DE" sz="1050" dirty="0" err="1">
                <a:solidFill>
                  <a:schemeClr val="tx1"/>
                </a:solidFill>
                <a:latin typeface="Calibri" panose="020F0502020204030204" pitchFamily="34" charset="0"/>
                <a:cs typeface="Calibri" panose="020F0502020204030204" pitchFamily="34" charset="0"/>
              </a:rPr>
              <a:t>pdf</a:t>
            </a:r>
            <a:r>
              <a:rPr lang="de-DE" sz="1050" dirty="0">
                <a:solidFill>
                  <a:schemeClr val="tx1"/>
                </a:solidFill>
                <a:latin typeface="Calibri" panose="020F0502020204030204" pitchFamily="34" charset="0"/>
                <a:cs typeface="Calibri" panose="020F0502020204030204" pitchFamily="34" charset="0"/>
              </a:rPr>
              <a:t>?__</a:t>
            </a:r>
            <a:r>
              <a:rPr lang="de-DE" sz="1050" dirty="0" err="1">
                <a:solidFill>
                  <a:schemeClr val="tx1"/>
                </a:solidFill>
                <a:latin typeface="Calibri" panose="020F0502020204030204" pitchFamily="34" charset="0"/>
                <a:cs typeface="Calibri" panose="020F0502020204030204" pitchFamily="34" charset="0"/>
              </a:rPr>
              <a:t>blob</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publicationFile&amp;v</a:t>
            </a:r>
            <a:r>
              <a:rPr lang="de-DE" sz="1050" dirty="0">
                <a:solidFill>
                  <a:schemeClr val="tx1"/>
                </a:solidFill>
                <a:latin typeface="Calibri" panose="020F0502020204030204" pitchFamily="34" charset="0"/>
                <a:cs typeface="Calibri" panose="020F0502020204030204" pitchFamily="34" charset="0"/>
              </a:rPr>
              <a:t>=4</a:t>
            </a:r>
          </a:p>
          <a:p>
            <a:pPr marL="285750" lvl="0" indent="-285750" algn="l" rtl="0">
              <a:spcBef>
                <a:spcPts val="0"/>
              </a:spcBef>
              <a:spcAft>
                <a:spcPts val="0"/>
              </a:spcAft>
              <a:buSzPct val="100000"/>
              <a:buFont typeface="Arial" panose="020B0604020202020204" pitchFamily="34" charset="0"/>
              <a:buChar char="•"/>
            </a:pPr>
            <a:r>
              <a:rPr lang="de-DE" sz="1050" dirty="0">
                <a:solidFill>
                  <a:schemeClr val="tx1"/>
                </a:solidFill>
                <a:latin typeface="Calibri" panose="020F0502020204030204" pitchFamily="34" charset="0"/>
                <a:cs typeface="Calibri" panose="020F0502020204030204" pitchFamily="34" charset="0"/>
              </a:rPr>
              <a:t>Utopia (2022): Elektroauto-Kosten: Warum sich ein E-Auto rechnet - mit vielen Beispielen. Online: https://</a:t>
            </a:r>
            <a:r>
              <a:rPr lang="de-DE" sz="1050" dirty="0" err="1">
                <a:solidFill>
                  <a:schemeClr val="tx1"/>
                </a:solidFill>
                <a:latin typeface="Calibri" panose="020F0502020204030204" pitchFamily="34" charset="0"/>
                <a:cs typeface="Calibri" panose="020F0502020204030204" pitchFamily="34" charset="0"/>
              </a:rPr>
              <a:t>utopia.de</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ratgeber</a:t>
            </a:r>
            <a:r>
              <a:rPr lang="de-DE" sz="1050" dirty="0">
                <a:solidFill>
                  <a:schemeClr val="tx1"/>
                </a:solidFill>
                <a:latin typeface="Calibri" panose="020F0502020204030204" pitchFamily="34" charset="0"/>
                <a:cs typeface="Calibri" panose="020F0502020204030204" pitchFamily="34" charset="0"/>
              </a:rPr>
              <a:t>/elektroauto-laufende-kosten-</a:t>
            </a:r>
            <a:r>
              <a:rPr lang="de-DE" sz="1050" dirty="0" err="1">
                <a:solidFill>
                  <a:schemeClr val="tx1"/>
                </a:solidFill>
                <a:latin typeface="Calibri" panose="020F0502020204030204" pitchFamily="34" charset="0"/>
                <a:cs typeface="Calibri" panose="020F0502020204030204" pitchFamily="34" charset="0"/>
              </a:rPr>
              <a:t>vebrauchskosten</a:t>
            </a:r>
            <a:r>
              <a:rPr lang="de-DE" sz="1050" dirty="0">
                <a:solidFill>
                  <a:schemeClr val="tx1"/>
                </a:solidFill>
                <a:latin typeface="Calibri" panose="020F0502020204030204" pitchFamily="34" charset="0"/>
                <a:cs typeface="Calibri" panose="020F0502020204030204" pitchFamily="34" charset="0"/>
              </a:rPr>
              <a:t>-</a:t>
            </a:r>
            <a:r>
              <a:rPr lang="de-DE" sz="1050" dirty="0" err="1">
                <a:solidFill>
                  <a:schemeClr val="tx1"/>
                </a:solidFill>
                <a:latin typeface="Calibri" panose="020F0502020204030204" pitchFamily="34" charset="0"/>
                <a:cs typeface="Calibri" panose="020F0502020204030204" pitchFamily="34" charset="0"/>
              </a:rPr>
              <a:t>stromkosten</a:t>
            </a:r>
            <a:r>
              <a:rPr lang="de-DE" sz="1050" dirty="0">
                <a:solidFill>
                  <a:schemeClr val="tx1"/>
                </a:solidFill>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smtClean="0">
                <a:solidFill>
                  <a:schemeClr val="tx1"/>
                </a:solidFill>
                <a:latin typeface="Calibri" panose="020F0502020204030204" pitchFamily="34" charset="0"/>
                <a:cs typeface="Calibri" panose="020F0502020204030204" pitchFamily="34" charset="0"/>
                <a:sym typeface="Calibri"/>
              </a:rPr>
              <a:t>Aufgabenstellung</a:t>
            </a:r>
            <a:r>
              <a:rPr lang="de-DE" sz="1050" b="1" dirty="0">
                <a:solidFill>
                  <a:schemeClr val="tx1"/>
                </a:solidFill>
                <a:latin typeface="Calibri" panose="020F0502020204030204" pitchFamily="34" charset="0"/>
                <a:cs typeface="Calibri" panose="020F0502020204030204" pitchFamily="34" charset="0"/>
                <a:sym typeface="Calibri"/>
              </a:rPr>
              <a:t>:</a:t>
            </a:r>
          </a:p>
          <a:p>
            <a:pPr marL="193675" marR="0" lvl="0" indent="-193675"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Ist “Nachhaltigkeit ein Umsatztreiber für Sie?</a:t>
            </a:r>
          </a:p>
          <a:p>
            <a:pPr marL="193675" marR="0" lvl="0" indent="-193675" algn="l" rtl="0">
              <a:lnSpc>
                <a:spcPct val="100000"/>
              </a:lnSpc>
              <a:spcBef>
                <a:spcPts val="0"/>
              </a:spcBef>
              <a:spcAft>
                <a:spcPts val="0"/>
              </a:spcAft>
              <a:buClr>
                <a:srgbClr val="000000"/>
              </a:buClr>
              <a:buSzPct val="100000"/>
              <a:buFont typeface="+mj-lt"/>
              <a:buAutoNum type="arabicPeriod"/>
            </a:pPr>
            <a:r>
              <a:rPr lang="de-DE" sz="1050" dirty="0">
                <a:solidFill>
                  <a:schemeClr val="tx1"/>
                </a:solidFill>
              </a:rPr>
              <a:t>Was ist für Sie eine „nachhaltige Ernährung?</a:t>
            </a:r>
          </a:p>
          <a:p>
            <a:pPr marL="193675" marR="0" lvl="0" indent="-193675"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Warum geht es bei </a:t>
            </a:r>
            <a:r>
              <a:rPr lang="de-DE" sz="1050" b="0" i="0" u="none" strike="noStrike" cap="none" dirty="0" smtClean="0">
                <a:solidFill>
                  <a:schemeClr val="tx1"/>
                </a:solidFill>
                <a:latin typeface="Arial"/>
                <a:ea typeface="Arial"/>
                <a:cs typeface="Arial"/>
                <a:sym typeface="Arial"/>
              </a:rPr>
              <a:t>der „Ernährung</a:t>
            </a:r>
            <a:r>
              <a:rPr lang="de-DE" sz="1050" dirty="0" smtClean="0">
                <a:solidFill>
                  <a:schemeClr val="tx1"/>
                </a:solidFill>
              </a:rPr>
              <a:t>“ nur </a:t>
            </a:r>
            <a:r>
              <a:rPr lang="de-DE" sz="1050" dirty="0">
                <a:solidFill>
                  <a:schemeClr val="tx1"/>
                </a:solidFill>
              </a:rPr>
              <a:t>langsam voran?</a:t>
            </a:r>
          </a:p>
          <a:p>
            <a:pPr marL="193675" marR="0" lvl="0" indent="-193675" algn="l" rtl="0">
              <a:lnSpc>
                <a:spcPct val="100000"/>
              </a:lnSpc>
              <a:spcBef>
                <a:spcPts val="0"/>
              </a:spcBef>
              <a:spcAft>
                <a:spcPts val="0"/>
              </a:spcAft>
              <a:buClr>
                <a:srgbClr val="000000"/>
              </a:buClr>
              <a:buSzPct val="100000"/>
              <a:buFont typeface="+mj-lt"/>
              <a:buAutoNum type="arabicPeriod"/>
            </a:pPr>
            <a:r>
              <a:rPr lang="de-DE" sz="1050" b="0" i="0" u="none" strike="noStrike" cap="none" dirty="0">
                <a:solidFill>
                  <a:schemeClr val="tx1"/>
                </a:solidFill>
                <a:latin typeface="Arial"/>
                <a:ea typeface="Arial"/>
                <a:cs typeface="Arial"/>
                <a:sym typeface="Arial"/>
              </a:rPr>
              <a:t>Was macht die „Mobilität“ besser?</a:t>
            </a:r>
          </a:p>
          <a:p>
            <a:pPr marL="193675" lvl="0" indent="-193675">
              <a:buSzPct val="100000"/>
              <a:buFont typeface="+mj-lt"/>
              <a:buAutoNum type="arabicPeriod"/>
            </a:pPr>
            <a:r>
              <a:rPr lang="de-DE" sz="1050" dirty="0">
                <a:solidFill>
                  <a:schemeClr val="tx1"/>
                </a:solidFill>
              </a:rPr>
              <a:t>Wie können Sie die „nachhaltige Ernährung“ fördern?</a:t>
            </a:r>
            <a:endParaRPr lang="de-DE" sz="1050" b="0" i="0" u="none" strike="noStrike" cap="none" dirty="0">
              <a:solidFill>
                <a:schemeClr val="tx1"/>
              </a:solidFill>
              <a:latin typeface="Arial"/>
              <a:ea typeface="Arial"/>
              <a:cs typeface="Arial"/>
              <a:sym typeface="Arial"/>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sz="1050" b="1" dirty="0" smtClean="0">
                <a:solidFill>
                  <a:schemeClr val="tx1"/>
                </a:solidFill>
                <a:latin typeface="Calibri" panose="020F0502020204030204" pitchFamily="34" charset="0"/>
                <a:cs typeface="Calibri" panose="020F0502020204030204" pitchFamily="34" charset="0"/>
                <a:sym typeface="Calibri"/>
              </a:rPr>
              <a:t>Ergebnisse </a:t>
            </a:r>
            <a:r>
              <a:rPr lang="de-DE" sz="1050" b="1" dirty="0">
                <a:solidFill>
                  <a:schemeClr val="tx1"/>
                </a:solidFill>
                <a:latin typeface="Calibri" panose="020F0502020204030204" pitchFamily="34" charset="0"/>
                <a:cs typeface="Calibri" panose="020F0502020204030204" pitchFamily="34" charset="0"/>
                <a:sym typeface="Calibri"/>
              </a:rPr>
              <a:t>der Marktbeobachtung (Diagramm): </a:t>
            </a:r>
            <a:endParaRPr lang="de-DE" sz="1050" dirty="0">
              <a:solidFill>
                <a:schemeClr val="tx1"/>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r>
              <a:rPr lang="de-DE" sz="1050" dirty="0">
                <a:solidFill>
                  <a:schemeClr val="tx1"/>
                </a:solidFill>
                <a:latin typeface="Calibri" panose="020F0502020204030204" pitchFamily="34" charset="0"/>
                <a:cs typeface="Calibri" panose="020F0502020204030204" pitchFamily="34" charset="0"/>
                <a:sym typeface="Calibri"/>
              </a:rPr>
              <a:t>Der Umsatz mit nachhaltigen Produkten wächst Jahr für Jahr. Klassische Maßnahmen zur Umsatzsteigerung verhalten sich oftmals konträr zu nachhaltigen Geschäftspraktiken. Ändert sich jedoch die Nachfrage, ändert sich auch das Angebot und dadurch die Maßnahmen, die zur Umsatzsteigerung ergriffen werden.</a:t>
            </a:r>
          </a:p>
          <a:p>
            <a:pPr marL="0" marR="0" lvl="0" indent="0" algn="l" defTabSz="914400" rtl="0" eaLnBrk="1" fontAlgn="auto" latinLnBrk="0" hangingPunct="1">
              <a:spcBef>
                <a:spcPts val="1000"/>
              </a:spcBef>
              <a:spcAft>
                <a:spcPts val="0"/>
              </a:spcAft>
              <a:buClr>
                <a:srgbClr val="000000"/>
              </a:buClr>
              <a:buSzPts val="1400"/>
              <a:buFont typeface="Arial"/>
              <a:buNone/>
              <a:tabLst/>
              <a:defRPr/>
            </a:pPr>
            <a:r>
              <a:rPr lang="de-DE" sz="1050" b="1" dirty="0">
                <a:solidFill>
                  <a:schemeClr val="tx1"/>
                </a:solidFill>
                <a:latin typeface="Calibri" panose="020F0502020204030204" pitchFamily="34" charset="0"/>
                <a:ea typeface="Merriweather"/>
                <a:cs typeface="Calibri" panose="020F0502020204030204" pitchFamily="34" charset="0"/>
                <a:sym typeface="Merriweather"/>
              </a:rPr>
              <a:t>Diagramm: (eigene Darstellung)</a:t>
            </a:r>
            <a:r>
              <a:rPr lang="de-DE" sz="1050" dirty="0">
                <a:solidFill>
                  <a:schemeClr val="tx1"/>
                </a:solidFill>
                <a:latin typeface="Calibri" panose="020F0502020204030204" pitchFamily="34" charset="0"/>
                <a:ea typeface="Merriweather"/>
                <a:cs typeface="Calibri" panose="020F0502020204030204" pitchFamily="34" charset="0"/>
                <a:sym typeface="Merriweather"/>
              </a:rPr>
              <a:t/>
            </a:r>
            <a:br>
              <a:rPr lang="de-DE" sz="1050" dirty="0">
                <a:solidFill>
                  <a:schemeClr val="tx1"/>
                </a:solidFill>
                <a:latin typeface="Calibri" panose="020F0502020204030204" pitchFamily="34" charset="0"/>
                <a:ea typeface="Merriweather"/>
                <a:cs typeface="Calibri" panose="020F0502020204030204" pitchFamily="34" charset="0"/>
                <a:sym typeface="Merriweather"/>
              </a:rPr>
            </a:br>
            <a:r>
              <a:rPr lang="de-DE" sz="1050" b="0" i="0" u="none" strike="noStrike" dirty="0">
                <a:solidFill>
                  <a:schemeClr val="tx1"/>
                </a:solidFill>
                <a:effectLst/>
                <a:latin typeface="Calibri" panose="020F0502020204030204" pitchFamily="34" charset="0"/>
                <a:cs typeface="Calibri" panose="020F0502020204030204" pitchFamily="34" charset="0"/>
              </a:rPr>
              <a:t>Umweltbundesamt (2021): “Grüne” Produkte: Marktzahlen. Online: https://</a:t>
            </a:r>
            <a:r>
              <a:rPr lang="de-DE" sz="1050" b="0" i="0" u="none" strike="noStrike" dirty="0" err="1">
                <a:solidFill>
                  <a:schemeClr val="tx1"/>
                </a:solidFill>
                <a:effectLst/>
                <a:latin typeface="Calibri" panose="020F0502020204030204" pitchFamily="34" charset="0"/>
                <a:cs typeface="Calibri" panose="020F0502020204030204" pitchFamily="34" charset="0"/>
              </a:rPr>
              <a:t>www.umweltbundesamt.de</a:t>
            </a:r>
            <a:r>
              <a:rPr lang="de-DE" sz="1050" b="0" i="0" u="none" strike="noStrike" dirty="0">
                <a:solidFill>
                  <a:schemeClr val="tx1"/>
                </a:solidFill>
                <a:effectLst/>
                <a:latin typeface="Calibri" panose="020F0502020204030204" pitchFamily="34" charset="0"/>
                <a:cs typeface="Calibri" panose="020F0502020204030204" pitchFamily="34" charset="0"/>
              </a:rPr>
              <a:t>/</a:t>
            </a:r>
            <a:r>
              <a:rPr lang="de-DE" sz="1050" b="0" i="0" u="none" strike="noStrike" dirty="0" err="1">
                <a:solidFill>
                  <a:schemeClr val="tx1"/>
                </a:solidFill>
                <a:effectLst/>
                <a:latin typeface="Calibri" panose="020F0502020204030204" pitchFamily="34" charset="0"/>
                <a:cs typeface="Calibri" panose="020F0502020204030204" pitchFamily="34" charset="0"/>
              </a:rPr>
              <a:t>daten</a:t>
            </a:r>
            <a:r>
              <a:rPr lang="de-DE" sz="1050" b="0" i="0" u="none" strike="noStrike" dirty="0">
                <a:solidFill>
                  <a:schemeClr val="tx1"/>
                </a:solidFill>
                <a:effectLst/>
                <a:latin typeface="Calibri" panose="020F0502020204030204" pitchFamily="34" charset="0"/>
                <a:cs typeface="Calibri" panose="020F0502020204030204" pitchFamily="34" charset="0"/>
              </a:rPr>
              <a:t>/private-haushalte-konsum/konsum-produkte/</a:t>
            </a:r>
            <a:r>
              <a:rPr lang="de-DE" sz="1050" b="0" i="0" u="none" strike="noStrike" dirty="0" err="1">
                <a:solidFill>
                  <a:schemeClr val="tx1"/>
                </a:solidFill>
                <a:effectLst/>
                <a:latin typeface="Calibri" panose="020F0502020204030204" pitchFamily="34" charset="0"/>
                <a:cs typeface="Calibri" panose="020F0502020204030204" pitchFamily="34" charset="0"/>
              </a:rPr>
              <a:t>gruene</a:t>
            </a:r>
            <a:r>
              <a:rPr lang="de-DE" sz="1050" b="0" i="0" u="none" strike="noStrike" dirty="0">
                <a:solidFill>
                  <a:schemeClr val="tx1"/>
                </a:solidFill>
                <a:effectLst/>
                <a:latin typeface="Calibri" panose="020F0502020204030204" pitchFamily="34" charset="0"/>
                <a:cs typeface="Calibri" panose="020F0502020204030204" pitchFamily="34" charset="0"/>
              </a:rPr>
              <a:t>-produkte-marktzahlen</a:t>
            </a:r>
            <a:r>
              <a:rPr lang="de-DE" sz="1050" b="0" i="0" u="none" strike="noStrike" dirty="0" smtClean="0">
                <a:solidFill>
                  <a:schemeClr val="tx1"/>
                </a:solidFill>
                <a:effectLst/>
                <a:latin typeface="Calibri" panose="020F0502020204030204" pitchFamily="34" charset="0"/>
                <a:cs typeface="Calibri" panose="020F0502020204030204" pitchFamily="34" charset="0"/>
              </a:rPr>
              <a:t>.</a:t>
            </a:r>
            <a:endParaRPr lang="de-DE" sz="1050" b="0" i="0" u="none" strike="noStrike" dirty="0">
              <a:solidFill>
                <a:schemeClr val="tx1"/>
              </a:solidFill>
              <a:effectLst/>
              <a:latin typeface="Calibri" panose="020F0502020204030204" pitchFamily="34" charset="0"/>
              <a:ea typeface="Merriweather"/>
              <a:cs typeface="Calibri" panose="020F0502020204030204" pitchFamily="34" charset="0"/>
              <a:sym typeface="Merriweather"/>
            </a:endParaRPr>
          </a:p>
        </p:txBody>
      </p:sp>
      <p:sp>
        <p:nvSpPr>
          <p:cNvPr id="267" name="Google Shape;267;g14a9b7458ce_0_1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bednblue.de/sailing-distance-calculato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Grafik 2">
            <a:extLst>
              <a:ext uri="{FF2B5EF4-FFF2-40B4-BE49-F238E27FC236}">
                <a16:creationId xmlns="" xmlns:a16="http://schemas.microsoft.com/office/drawing/2014/main" id="{8FC576C9-F93D-8302-B16D-F95340037179}"/>
              </a:ext>
            </a:extLst>
          </p:cNvPr>
          <p:cNvPicPr>
            <a:picLocks noChangeAspect="1"/>
          </p:cNvPicPr>
          <p:nvPr/>
        </p:nvPicPr>
        <p:blipFill>
          <a:blip r:embed="rId3"/>
          <a:stretch>
            <a:fillRect/>
          </a:stretch>
        </p:blipFill>
        <p:spPr>
          <a:xfrm>
            <a:off x="8820681" y="3445933"/>
            <a:ext cx="1994363" cy="1410994"/>
          </a:xfrm>
          <a:prstGeom prst="rect">
            <a:avLst/>
          </a:prstGeom>
        </p:spPr>
      </p:pic>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92592"/>
              <a:buNone/>
            </a:pPr>
            <a:r>
              <a:rPr lang="de-DE" b="1" dirty="0"/>
              <a:t>Kaufmann und Kauffrau im Einzelhandel</a:t>
            </a:r>
            <a:endParaRPr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dirty="0"/>
              <a:t>Folien zur Diskussion von Zielkonflikten </a:t>
            </a:r>
            <a:br>
              <a:rPr lang="de-DE" dirty="0"/>
            </a:br>
            <a:r>
              <a:rPr lang="de-DE" dirty="0"/>
              <a:t>im Einzelhandel</a:t>
            </a:r>
            <a:endParaRPr dirty="0"/>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dirty="0"/>
              <a:t>Dr. </a:t>
            </a:r>
            <a:r>
              <a:rPr lang="de-DE" dirty="0" err="1"/>
              <a:t>Jaya</a:t>
            </a:r>
            <a:r>
              <a:rPr lang="de-DE" dirty="0"/>
              <a:t> </a:t>
            </a:r>
            <a:r>
              <a:rPr lang="de-DE" dirty="0" err="1"/>
              <a:t>Bowry</a:t>
            </a:r>
            <a:r>
              <a:rPr lang="de-DE" dirty="0"/>
              <a:t>, LABL</a:t>
            </a:r>
          </a:p>
          <a:p>
            <a:pPr marL="0" lvl="0" indent="0" algn="l" rtl="0">
              <a:lnSpc>
                <a:spcPct val="100000"/>
              </a:lnSpc>
              <a:spcBef>
                <a:spcPts val="0"/>
              </a:spcBef>
              <a:spcAft>
                <a:spcPts val="0"/>
              </a:spcAft>
              <a:buSzPts val="1800"/>
              <a:buNone/>
            </a:pPr>
            <a:r>
              <a:rPr lang="de-DE" dirty="0"/>
              <a:t>Projektagentur BBNE</a:t>
            </a:r>
            <a:endParaRPr dirty="0"/>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85000" lnSpcReduction="20000"/>
          </a:bodyPr>
          <a:lstStyle/>
          <a:p>
            <a:pPr marL="50800" lvl="0" indent="0" algn="l" rtl="0">
              <a:lnSpc>
                <a:spcPct val="90000"/>
              </a:lnSpc>
              <a:spcBef>
                <a:spcPts val="1000"/>
              </a:spcBef>
              <a:spcAft>
                <a:spcPts val="0"/>
              </a:spcAft>
              <a:buSzPct val="248887"/>
              <a:buNone/>
            </a:pPr>
            <a:r>
              <a:rPr lang="de-DE" dirty="0"/>
              <a:t>Lust auf besser leben gGmbH</a:t>
            </a:r>
            <a:endParaRPr dirty="0"/>
          </a:p>
          <a:p>
            <a:pPr marL="50800" lvl="0" indent="0" algn="l" rtl="0">
              <a:lnSpc>
                <a:spcPct val="90000"/>
              </a:lnSpc>
              <a:spcBef>
                <a:spcPts val="1000"/>
              </a:spcBef>
              <a:spcAft>
                <a:spcPts val="0"/>
              </a:spcAft>
              <a:buSzPct val="248887"/>
              <a:buNone/>
            </a:pPr>
            <a:r>
              <a:rPr lang="de-DE" dirty="0"/>
              <a:t>Steinweg 6</a:t>
            </a:r>
            <a:br>
              <a:rPr lang="de-DE" dirty="0"/>
            </a:br>
            <a:r>
              <a:rPr lang="de-DE" dirty="0"/>
              <a:t>60313 Frankfurt am Main</a:t>
            </a:r>
            <a:br>
              <a:rPr lang="de-DE" dirty="0"/>
            </a:br>
            <a:r>
              <a:rPr lang="de-DE" dirty="0" err="1"/>
              <a:t>www.lustaufbesserleben.de</a:t>
            </a:r>
            <a:endParaRPr dirty="0"/>
          </a:p>
          <a:p>
            <a:pPr marL="50800" lvl="0" indent="0" algn="l" rtl="0">
              <a:lnSpc>
                <a:spcPct val="90000"/>
              </a:lnSpc>
              <a:spcBef>
                <a:spcPts val="1000"/>
              </a:spcBef>
              <a:spcAft>
                <a:spcPts val="0"/>
              </a:spcAft>
              <a:buSzPct val="248887"/>
              <a:buNone/>
            </a:pPr>
            <a:r>
              <a:rPr lang="de-DE" dirty="0"/>
              <a:t>Dr. </a:t>
            </a:r>
            <a:r>
              <a:rPr lang="de-DE" dirty="0" err="1"/>
              <a:t>Jaya</a:t>
            </a:r>
            <a:r>
              <a:rPr lang="de-DE" dirty="0"/>
              <a:t> </a:t>
            </a:r>
            <a:r>
              <a:rPr lang="de-DE" dirty="0" err="1"/>
              <a:t>Bowry</a:t>
            </a:r>
            <a:r>
              <a:rPr lang="de-DE" dirty="0"/>
              <a:t/>
            </a:r>
            <a:br>
              <a:rPr lang="de-DE" dirty="0"/>
            </a:br>
            <a:r>
              <a:rPr lang="de-DE" dirty="0" err="1"/>
              <a:t>jaya@lustaufbesserleben.de</a:t>
            </a:r>
            <a:endParaRPr dirty="0"/>
          </a:p>
        </p:txBody>
      </p:sp>
      <p:sp>
        <p:nvSpPr>
          <p:cNvPr id="8" name="Google Shape;94;p1">
            <a:extLst>
              <a:ext uri="{FF2B5EF4-FFF2-40B4-BE49-F238E27FC236}">
                <a16:creationId xmlns="" xmlns:a16="http://schemas.microsoft.com/office/drawing/2014/main" id="{D6440D17-A164-094B-9DD8-98BD78AF5DE2}"/>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extLst>
      <p:ext uri="{BB962C8B-B14F-4D97-AF65-F5344CB8AC3E}">
        <p14:creationId xmlns:p14="http://schemas.microsoft.com/office/powerpoint/2010/main" val="27409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83" name="Google Shape;283;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dirty="0"/>
              <a:t>Energie sparen im Handel:</a:t>
            </a:r>
            <a:endParaRPr sz="2400" dirty="0"/>
          </a:p>
          <a:p>
            <a:pPr marL="0" lvl="0" indent="0" algn="l" rtl="0">
              <a:lnSpc>
                <a:spcPct val="100000"/>
              </a:lnSpc>
              <a:spcBef>
                <a:spcPts val="0"/>
              </a:spcBef>
              <a:spcAft>
                <a:spcPts val="0"/>
              </a:spcAft>
              <a:buSzPts val="1800"/>
              <a:buNone/>
            </a:pPr>
            <a:r>
              <a:rPr lang="de-DE" sz="2400" dirty="0"/>
              <a:t>Beleuchtung</a:t>
            </a:r>
            <a:endParaRPr sz="2400" dirty="0"/>
          </a:p>
        </p:txBody>
      </p:sp>
      <p:sp>
        <p:nvSpPr>
          <p:cNvPr id="286" name="Google Shape;286;g14a9b7458ce_0_31"/>
          <p:cNvSpPr txBox="1">
            <a:spLocks noGrp="1"/>
          </p:cNvSpPr>
          <p:nvPr>
            <p:ph type="ftr" idx="11"/>
          </p:nvPr>
        </p:nvSpPr>
        <p:spPr>
          <a:xfrm>
            <a:off x="8866414" y="6241897"/>
            <a:ext cx="3390742"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Bild: HDE Klimaschutzoffensive des Handels</a:t>
            </a:r>
          </a:p>
          <a:p>
            <a:pPr marL="0" lvl="0" indent="0" algn="l" rtl="0">
              <a:lnSpc>
                <a:spcPct val="100000"/>
              </a:lnSpc>
              <a:spcBef>
                <a:spcPts val="0"/>
              </a:spcBef>
              <a:spcAft>
                <a:spcPts val="0"/>
              </a:spcAft>
              <a:buClr>
                <a:schemeClr val="dk1"/>
              </a:buClr>
              <a:buSzPts val="1800"/>
              <a:buFont typeface="Arial"/>
              <a:buNone/>
            </a:pPr>
            <a:r>
              <a:rPr lang="de-DE" dirty="0">
                <a:latin typeface="Trebuchet MS" panose="020B0703020202090204" pitchFamily="34" charset="0"/>
              </a:rPr>
              <a:t>Diagramm: </a:t>
            </a:r>
            <a:r>
              <a:rPr lang="de-DE" sz="1200" dirty="0">
                <a:solidFill>
                  <a:schemeClr val="bg1"/>
                </a:solidFill>
                <a:latin typeface="Trebuchet MS" panose="020B0703020202090204" pitchFamily="34" charset="0"/>
                <a:cs typeface="Calibri" panose="020F0502020204030204" pitchFamily="34" charset="0"/>
                <a:sym typeface="Calibri"/>
              </a:rPr>
              <a:t>CCI Dialog GmbH nach EHI Retail Institute (2022)</a:t>
            </a:r>
            <a:endParaRPr dirty="0">
              <a:solidFill>
                <a:schemeClr val="bg1"/>
              </a:solidFill>
              <a:latin typeface="Trebuchet MS" panose="020B0703020202090204" pitchFamily="34" charset="0"/>
            </a:endParaRPr>
          </a:p>
        </p:txBody>
      </p:sp>
      <p:sp>
        <p:nvSpPr>
          <p:cNvPr id="287" name="Google Shape;287;g14a9b7458ce_0_3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4" name="Google Shape;127;p1">
            <a:extLst>
              <a:ext uri="{FF2B5EF4-FFF2-40B4-BE49-F238E27FC236}">
                <a16:creationId xmlns="" xmlns:a16="http://schemas.microsoft.com/office/drawing/2014/main" id="{123324D4-908D-279B-74FB-54234D31325D}"/>
              </a:ext>
            </a:extLst>
          </p:cNvPr>
          <p:cNvSpPr/>
          <p:nvPr/>
        </p:nvSpPr>
        <p:spPr>
          <a:xfrm>
            <a:off x="8529638" y="1426829"/>
            <a:ext cx="3496458" cy="46567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Welche Beleuchtung verwenden Sie in ihrem Betrieb?</a:t>
            </a:r>
          </a:p>
          <a:p>
            <a:pPr marL="457200" indent="-457200">
              <a:buSzPct val="100000"/>
              <a:buFont typeface="+mj-lt"/>
              <a:buAutoNum type="arabicPeriod"/>
            </a:pPr>
            <a:r>
              <a:rPr lang="de-DE" sz="2000" dirty="0">
                <a:solidFill>
                  <a:srgbClr val="941651"/>
                </a:solidFill>
              </a:rPr>
              <a:t>Welcher Typ verbraucht </a:t>
            </a:r>
            <a:r>
              <a:rPr lang="de-DE" sz="2000" dirty="0" smtClean="0">
                <a:solidFill>
                  <a:srgbClr val="941651"/>
                </a:solidFill>
              </a:rPr>
              <a:t>den </a:t>
            </a:r>
            <a:r>
              <a:rPr lang="de-DE" sz="2000" dirty="0">
                <a:solidFill>
                  <a:srgbClr val="941651"/>
                </a:solidFill>
              </a:rPr>
              <a:t>meisten Strom?</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Wurde die Beleuchtung auf LED-Röhren umgestellt?</a:t>
            </a:r>
            <a:endParaRPr lang="de-DE" sz="2000" b="0" i="0" u="none" strike="noStrike" cap="none" dirty="0">
              <a:solidFill>
                <a:srgbClr val="94165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Wann wurden zuletzt effizientere Leuchten bei Ihnen eingebaut</a:t>
            </a:r>
          </a:p>
        </p:txBody>
      </p:sp>
      <p:sp>
        <p:nvSpPr>
          <p:cNvPr id="9" name="Google Shape;94;p1">
            <a:extLst>
              <a:ext uri="{FF2B5EF4-FFF2-40B4-BE49-F238E27FC236}">
                <a16:creationId xmlns="" xmlns:a16="http://schemas.microsoft.com/office/drawing/2014/main" id="{D73EA9F7-B1F7-6F43-A61F-8590C6C7507C}"/>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pic>
        <p:nvPicPr>
          <p:cNvPr id="1028" name="Picture 4">
            <a:extLst>
              <a:ext uri="{FF2B5EF4-FFF2-40B4-BE49-F238E27FC236}">
                <a16:creationId xmlns="" xmlns:a16="http://schemas.microsoft.com/office/drawing/2014/main" id="{B035899A-2F73-EA69-F0E6-46501DEDC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21" y="1796098"/>
            <a:ext cx="2763566" cy="39155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 6">
            <a:extLst>
              <a:ext uri="{FF2B5EF4-FFF2-40B4-BE49-F238E27FC236}">
                <a16:creationId xmlns="" xmlns:a16="http://schemas.microsoft.com/office/drawing/2014/main" id="{812E8DD0-8D84-A754-0900-9D6D26E2F0C0}"/>
              </a:ext>
            </a:extLst>
          </p:cNvPr>
          <p:cNvGraphicFramePr/>
          <p:nvPr>
            <p:extLst>
              <p:ext uri="{D42A27DB-BD31-4B8C-83A1-F6EECF244321}">
                <p14:modId xmlns:p14="http://schemas.microsoft.com/office/powerpoint/2010/main" val="2372270457"/>
              </p:ext>
            </p:extLst>
          </p:nvPr>
        </p:nvGraphicFramePr>
        <p:xfrm>
          <a:off x="3146246" y="1360744"/>
          <a:ext cx="5913405" cy="417768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feld 7">
            <a:extLst>
              <a:ext uri="{FF2B5EF4-FFF2-40B4-BE49-F238E27FC236}">
                <a16:creationId xmlns="" xmlns:a16="http://schemas.microsoft.com/office/drawing/2014/main" id="{7E7165B4-FB0B-40C0-1271-E115668D1A95}"/>
              </a:ext>
            </a:extLst>
          </p:cNvPr>
          <p:cNvSpPr txBox="1"/>
          <p:nvPr/>
        </p:nvSpPr>
        <p:spPr>
          <a:xfrm>
            <a:off x="3792388" y="5538433"/>
            <a:ext cx="4851812" cy="523220"/>
          </a:xfrm>
          <a:prstGeom prst="rect">
            <a:avLst/>
          </a:prstGeom>
          <a:noFill/>
        </p:spPr>
        <p:txBody>
          <a:bodyPr wrap="square" rtlCol="0">
            <a:spAutoFit/>
          </a:bodyPr>
          <a:lstStyle/>
          <a:p>
            <a:r>
              <a:rPr lang="de-DE" dirty="0"/>
              <a:t>Basis: Nonfood: 28 Handelsketten / über 11.500 Filialen &amp; ca. 22 </a:t>
            </a:r>
            <a:r>
              <a:rPr lang="de-DE" dirty="0" smtClean="0"/>
              <a:t>Mio. </a:t>
            </a:r>
            <a:r>
              <a:rPr lang="de-DE" dirty="0"/>
              <a:t>qm Verkaufsfläche</a:t>
            </a:r>
          </a:p>
        </p:txBody>
      </p:sp>
    </p:spTree>
    <p:extLst>
      <p:ext uri="{BB962C8B-B14F-4D97-AF65-F5344CB8AC3E}">
        <p14:creationId xmlns:p14="http://schemas.microsoft.com/office/powerpoint/2010/main" val="363748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83" name="Google Shape;283;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algn="l" rtl="0">
              <a:spcBef>
                <a:spcPts val="0"/>
              </a:spcBef>
              <a:spcAft>
                <a:spcPts val="0"/>
              </a:spcAft>
            </a:pPr>
            <a:r>
              <a:rPr lang="de-DE" sz="2400" b="0" i="0" u="none" strike="noStrike" dirty="0">
                <a:solidFill>
                  <a:srgbClr val="000000"/>
                </a:solidFill>
                <a:effectLst/>
                <a:latin typeface="Trebuchet MS" panose="020B0703020202090204" pitchFamily="34" charset="0"/>
              </a:rPr>
              <a:t>Nachhaltigkeit und Wertschöpfungsketten:</a:t>
            </a:r>
            <a:br>
              <a:rPr lang="de-DE" sz="2400" b="0" i="0" u="none" strike="noStrike" dirty="0">
                <a:solidFill>
                  <a:srgbClr val="000000"/>
                </a:solidFill>
                <a:effectLst/>
                <a:latin typeface="Trebuchet MS" panose="020B0703020202090204" pitchFamily="34" charset="0"/>
              </a:rPr>
            </a:br>
            <a:r>
              <a:rPr lang="de-DE" sz="2400" b="0" i="0" u="none" strike="noStrike" dirty="0">
                <a:solidFill>
                  <a:srgbClr val="000000"/>
                </a:solidFill>
                <a:effectLst/>
                <a:latin typeface="Trebuchet MS" panose="020B0703020202090204" pitchFamily="34" charset="0"/>
              </a:rPr>
              <a:t>Sind Langstreckentransporte ein Problem?</a:t>
            </a:r>
            <a:endParaRPr sz="2400" dirty="0"/>
          </a:p>
        </p:txBody>
      </p:sp>
      <p:sp>
        <p:nvSpPr>
          <p:cNvPr id="286" name="Google Shape;286;g14a9b7458ce_0_31"/>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Eigene Darstellung</a:t>
            </a:r>
            <a:endParaRPr dirty="0"/>
          </a:p>
        </p:txBody>
      </p:sp>
      <p:sp>
        <p:nvSpPr>
          <p:cNvPr id="287" name="Google Shape;287;g14a9b7458ce_0_3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9" name="Google Shape;94;p1">
            <a:extLst>
              <a:ext uri="{FF2B5EF4-FFF2-40B4-BE49-F238E27FC236}">
                <a16:creationId xmlns="" xmlns:a16="http://schemas.microsoft.com/office/drawing/2014/main" id="{D73EA9F7-B1F7-6F43-A61F-8590C6C7507C}"/>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grpSp>
        <p:nvGrpSpPr>
          <p:cNvPr id="12" name="Google Shape;169;g141f1a7caba_0_46">
            <a:extLst>
              <a:ext uri="{FF2B5EF4-FFF2-40B4-BE49-F238E27FC236}">
                <a16:creationId xmlns="" xmlns:a16="http://schemas.microsoft.com/office/drawing/2014/main" id="{FAA11707-C40F-03A0-C624-2608F25ACF9B}"/>
              </a:ext>
            </a:extLst>
          </p:cNvPr>
          <p:cNvGrpSpPr/>
          <p:nvPr/>
        </p:nvGrpSpPr>
        <p:grpSpPr>
          <a:xfrm>
            <a:off x="360000" y="1787451"/>
            <a:ext cx="1625761" cy="673451"/>
            <a:chOff x="2283124" y="2322565"/>
            <a:chExt cx="3449100" cy="642600"/>
          </a:xfrm>
        </p:grpSpPr>
        <p:sp>
          <p:nvSpPr>
            <p:cNvPr id="13" name="Google Shape;170;g141f1a7caba_0_46">
              <a:extLst>
                <a:ext uri="{FF2B5EF4-FFF2-40B4-BE49-F238E27FC236}">
                  <a16:creationId xmlns="" xmlns:a16="http://schemas.microsoft.com/office/drawing/2014/main" id="{1EB31886-8218-7827-F2F2-A89ACC10F9BC}"/>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171;g141f1a7caba_0_46">
              <a:extLst>
                <a:ext uri="{FF2B5EF4-FFF2-40B4-BE49-F238E27FC236}">
                  <a16:creationId xmlns="" xmlns:a16="http://schemas.microsoft.com/office/drawing/2014/main" id="{A4687434-E87D-71F9-FCF1-907457918970}"/>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Von wo nach wo?</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22" name="Google Shape;169;g141f1a7caba_0_46">
            <a:extLst>
              <a:ext uri="{FF2B5EF4-FFF2-40B4-BE49-F238E27FC236}">
                <a16:creationId xmlns="" xmlns:a16="http://schemas.microsoft.com/office/drawing/2014/main" id="{700592DC-3DE3-603B-E018-22F6AC0DA72E}"/>
              </a:ext>
            </a:extLst>
          </p:cNvPr>
          <p:cNvGrpSpPr/>
          <p:nvPr/>
        </p:nvGrpSpPr>
        <p:grpSpPr>
          <a:xfrm>
            <a:off x="360000" y="2716922"/>
            <a:ext cx="1625761" cy="673451"/>
            <a:chOff x="2283124" y="2322565"/>
            <a:chExt cx="3449100" cy="642600"/>
          </a:xfrm>
        </p:grpSpPr>
        <p:sp>
          <p:nvSpPr>
            <p:cNvPr id="23" name="Google Shape;170;g141f1a7caba_0_46">
              <a:extLst>
                <a:ext uri="{FF2B5EF4-FFF2-40B4-BE49-F238E27FC236}">
                  <a16:creationId xmlns="" xmlns:a16="http://schemas.microsoft.com/office/drawing/2014/main" id="{C86DC26C-A4C7-FC4B-5B4A-303787B74A1A}"/>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4" name="Google Shape;171;g141f1a7caba_0_46">
              <a:extLst>
                <a:ext uri="{FF2B5EF4-FFF2-40B4-BE49-F238E27FC236}">
                  <a16:creationId xmlns="" xmlns:a16="http://schemas.microsoft.com/office/drawing/2014/main" id="{9A866FAD-15E0-ED6A-241E-CB6891EFCBEA}"/>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Gewicht</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25" name="Google Shape;169;g141f1a7caba_0_46">
            <a:extLst>
              <a:ext uri="{FF2B5EF4-FFF2-40B4-BE49-F238E27FC236}">
                <a16:creationId xmlns="" xmlns:a16="http://schemas.microsoft.com/office/drawing/2014/main" id="{53EB4157-6505-B920-C964-011B55BDBDD7}"/>
              </a:ext>
            </a:extLst>
          </p:cNvPr>
          <p:cNvGrpSpPr/>
          <p:nvPr/>
        </p:nvGrpSpPr>
        <p:grpSpPr>
          <a:xfrm>
            <a:off x="360000" y="3640577"/>
            <a:ext cx="1625761" cy="673451"/>
            <a:chOff x="2283124" y="2322565"/>
            <a:chExt cx="3449100" cy="642600"/>
          </a:xfrm>
        </p:grpSpPr>
        <p:sp>
          <p:nvSpPr>
            <p:cNvPr id="26" name="Google Shape;170;g141f1a7caba_0_46">
              <a:extLst>
                <a:ext uri="{FF2B5EF4-FFF2-40B4-BE49-F238E27FC236}">
                  <a16:creationId xmlns="" xmlns:a16="http://schemas.microsoft.com/office/drawing/2014/main" id="{8D8CCE06-65BB-E8A8-1596-3409BE2A4D3D}"/>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171;g141f1a7caba_0_46">
              <a:extLst>
                <a:ext uri="{FF2B5EF4-FFF2-40B4-BE49-F238E27FC236}">
                  <a16:creationId xmlns="" xmlns:a16="http://schemas.microsoft.com/office/drawing/2014/main" id="{DD1ED567-59D0-11E8-A10D-8A18424F9C06}"/>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Transport-</a:t>
              </a:r>
            </a:p>
            <a:p>
              <a:pPr marL="0" lvl="0" indent="0" algn="l" rtl="0">
                <a:lnSpc>
                  <a:spcPct val="115000"/>
                </a:lnSpc>
                <a:spcBef>
                  <a:spcPts val="0"/>
                </a:spcBef>
                <a:spcAft>
                  <a:spcPts val="0"/>
                </a:spcAft>
                <a:buNone/>
              </a:pPr>
              <a:r>
                <a:rPr lang="de-DE" sz="1600" dirty="0" err="1">
                  <a:solidFill>
                    <a:srgbClr val="FFFFFF"/>
                  </a:solidFill>
                  <a:latin typeface="Calibri" panose="020F0502020204030204" pitchFamily="34" charset="0"/>
                  <a:ea typeface="Roboto Medium"/>
                  <a:cs typeface="Calibri" panose="020F0502020204030204" pitchFamily="34" charset="0"/>
                  <a:sym typeface="Roboto Medium"/>
                </a:rPr>
                <a:t>distanz</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28" name="Google Shape;169;g141f1a7caba_0_46">
            <a:extLst>
              <a:ext uri="{FF2B5EF4-FFF2-40B4-BE49-F238E27FC236}">
                <a16:creationId xmlns="" xmlns:a16="http://schemas.microsoft.com/office/drawing/2014/main" id="{D7A311C7-678D-8783-5835-7E583F64FEB2}"/>
              </a:ext>
            </a:extLst>
          </p:cNvPr>
          <p:cNvGrpSpPr/>
          <p:nvPr/>
        </p:nvGrpSpPr>
        <p:grpSpPr>
          <a:xfrm>
            <a:off x="360000" y="4569791"/>
            <a:ext cx="1625761" cy="898179"/>
            <a:chOff x="2283124" y="2322565"/>
            <a:chExt cx="3449100" cy="642600"/>
          </a:xfrm>
        </p:grpSpPr>
        <p:sp>
          <p:nvSpPr>
            <p:cNvPr id="29" name="Google Shape;170;g141f1a7caba_0_46">
              <a:extLst>
                <a:ext uri="{FF2B5EF4-FFF2-40B4-BE49-F238E27FC236}">
                  <a16:creationId xmlns="" xmlns:a16="http://schemas.microsoft.com/office/drawing/2014/main" id="{EC4742BB-2AFF-7E3F-47E6-B47745D7ED88}"/>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30" name="Google Shape;171;g141f1a7caba_0_46">
              <a:extLst>
                <a:ext uri="{FF2B5EF4-FFF2-40B4-BE49-F238E27FC236}">
                  <a16:creationId xmlns="" xmlns:a16="http://schemas.microsoft.com/office/drawing/2014/main" id="{2A553D69-1E50-5454-312E-6BCD951036A8}"/>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Emissionen des Transportes</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sp>
        <p:nvSpPr>
          <p:cNvPr id="34" name="Pfeil nach unten 33">
            <a:extLst>
              <a:ext uri="{FF2B5EF4-FFF2-40B4-BE49-F238E27FC236}">
                <a16:creationId xmlns="" xmlns:a16="http://schemas.microsoft.com/office/drawing/2014/main" id="{5A8A8D08-98DC-F6BF-CF67-07BEE91C73B0}"/>
              </a:ext>
            </a:extLst>
          </p:cNvPr>
          <p:cNvSpPr/>
          <p:nvPr/>
        </p:nvSpPr>
        <p:spPr>
          <a:xfrm>
            <a:off x="2118167" y="1872366"/>
            <a:ext cx="324091" cy="2371766"/>
          </a:xfrm>
          <a:prstGeom prst="downArrow">
            <a:avLst/>
          </a:prstGeom>
          <a:solidFill>
            <a:srgbClr val="0C5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oogle Shape;169;g141f1a7caba_0_46">
            <a:extLst>
              <a:ext uri="{FF2B5EF4-FFF2-40B4-BE49-F238E27FC236}">
                <a16:creationId xmlns="" xmlns:a16="http://schemas.microsoft.com/office/drawing/2014/main" id="{F154AA11-8B30-3D33-0F46-D32639444562}"/>
              </a:ext>
            </a:extLst>
          </p:cNvPr>
          <p:cNvGrpSpPr/>
          <p:nvPr/>
        </p:nvGrpSpPr>
        <p:grpSpPr>
          <a:xfrm>
            <a:off x="2574664" y="1783806"/>
            <a:ext cx="2199925" cy="673451"/>
            <a:chOff x="6658278" y="2187204"/>
            <a:chExt cx="3449100" cy="642600"/>
          </a:xfrm>
        </p:grpSpPr>
        <p:sp>
          <p:nvSpPr>
            <p:cNvPr id="36" name="Google Shape;170;g141f1a7caba_0_46">
              <a:extLst>
                <a:ext uri="{FF2B5EF4-FFF2-40B4-BE49-F238E27FC236}">
                  <a16:creationId xmlns="" xmlns:a16="http://schemas.microsoft.com/office/drawing/2014/main" id="{1DFF3030-3B06-51C1-B379-1266105717E6}"/>
                </a:ext>
              </a:extLst>
            </p:cNvPr>
            <p:cNvSpPr/>
            <p:nvPr/>
          </p:nvSpPr>
          <p:spPr>
            <a:xfrm flipH="1">
              <a:off x="6658278" y="2187204"/>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37" name="Google Shape;171;g141f1a7caba_0_46">
              <a:extLst>
                <a:ext uri="{FF2B5EF4-FFF2-40B4-BE49-F238E27FC236}">
                  <a16:creationId xmlns="" xmlns:a16="http://schemas.microsoft.com/office/drawing/2014/main" id="{7C7EFE1F-CB9C-7342-BEF0-EDF2786EAC40}"/>
                </a:ext>
              </a:extLst>
            </p:cNvPr>
            <p:cNvSpPr/>
            <p:nvPr/>
          </p:nvSpPr>
          <p:spPr>
            <a:xfrm>
              <a:off x="6711166" y="2267740"/>
              <a:ext cx="2808901"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San Francisco – Hamburg Hafen</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38" name="Google Shape;169;g141f1a7caba_0_46">
            <a:extLst>
              <a:ext uri="{FF2B5EF4-FFF2-40B4-BE49-F238E27FC236}">
                <a16:creationId xmlns="" xmlns:a16="http://schemas.microsoft.com/office/drawing/2014/main" id="{A4E74FBD-7052-0AF8-B592-60E281E44A0E}"/>
              </a:ext>
            </a:extLst>
          </p:cNvPr>
          <p:cNvGrpSpPr/>
          <p:nvPr/>
        </p:nvGrpSpPr>
        <p:grpSpPr>
          <a:xfrm>
            <a:off x="2574663" y="2625554"/>
            <a:ext cx="2199925" cy="835629"/>
            <a:chOff x="6658278" y="2187204"/>
            <a:chExt cx="3449100" cy="642600"/>
          </a:xfrm>
        </p:grpSpPr>
        <p:sp>
          <p:nvSpPr>
            <p:cNvPr id="39" name="Google Shape;170;g141f1a7caba_0_46">
              <a:extLst>
                <a:ext uri="{FF2B5EF4-FFF2-40B4-BE49-F238E27FC236}">
                  <a16:creationId xmlns="" xmlns:a16="http://schemas.microsoft.com/office/drawing/2014/main" id="{8FBF30E1-FEF5-5283-6F8E-5E6D4F9EC8DD}"/>
                </a:ext>
              </a:extLst>
            </p:cNvPr>
            <p:cNvSpPr/>
            <p:nvPr/>
          </p:nvSpPr>
          <p:spPr>
            <a:xfrm flipH="1">
              <a:off x="6658278" y="2187204"/>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0" name="Google Shape;171;g141f1a7caba_0_46">
              <a:extLst>
                <a:ext uri="{FF2B5EF4-FFF2-40B4-BE49-F238E27FC236}">
                  <a16:creationId xmlns="" xmlns:a16="http://schemas.microsoft.com/office/drawing/2014/main" id="{4D6B5A6F-297D-0895-A476-D5FFBA81DF9F}"/>
                </a:ext>
              </a:extLst>
            </p:cNvPr>
            <p:cNvSpPr/>
            <p:nvPr/>
          </p:nvSpPr>
          <p:spPr>
            <a:xfrm>
              <a:off x="6711165" y="2267740"/>
              <a:ext cx="3396213"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22 t Mandeln in 20 Fuß-Container ca. 25 t Gesamtgewicht</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41" name="Google Shape;169;g141f1a7caba_0_46">
            <a:extLst>
              <a:ext uri="{FF2B5EF4-FFF2-40B4-BE49-F238E27FC236}">
                <a16:creationId xmlns="" xmlns:a16="http://schemas.microsoft.com/office/drawing/2014/main" id="{662D865F-F213-8C6B-25A0-86DE715232A7}"/>
              </a:ext>
            </a:extLst>
          </p:cNvPr>
          <p:cNvGrpSpPr/>
          <p:nvPr/>
        </p:nvGrpSpPr>
        <p:grpSpPr>
          <a:xfrm>
            <a:off x="2574663" y="3640577"/>
            <a:ext cx="2199925" cy="673451"/>
            <a:chOff x="6658278" y="2187204"/>
            <a:chExt cx="3449100" cy="642600"/>
          </a:xfrm>
        </p:grpSpPr>
        <p:sp>
          <p:nvSpPr>
            <p:cNvPr id="42" name="Google Shape;170;g141f1a7caba_0_46">
              <a:extLst>
                <a:ext uri="{FF2B5EF4-FFF2-40B4-BE49-F238E27FC236}">
                  <a16:creationId xmlns="" xmlns:a16="http://schemas.microsoft.com/office/drawing/2014/main" id="{BBECCDED-5C70-88AF-3643-1BA24AAEE914}"/>
                </a:ext>
              </a:extLst>
            </p:cNvPr>
            <p:cNvSpPr/>
            <p:nvPr/>
          </p:nvSpPr>
          <p:spPr>
            <a:xfrm flipH="1">
              <a:off x="6658278" y="2187204"/>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3" name="Google Shape;171;g141f1a7caba_0_46">
              <a:extLst>
                <a:ext uri="{FF2B5EF4-FFF2-40B4-BE49-F238E27FC236}">
                  <a16:creationId xmlns="" xmlns:a16="http://schemas.microsoft.com/office/drawing/2014/main" id="{0774743A-4AB5-2285-E31B-E16447B841C8}"/>
                </a:ext>
              </a:extLst>
            </p:cNvPr>
            <p:cNvSpPr/>
            <p:nvPr/>
          </p:nvSpPr>
          <p:spPr>
            <a:xfrm>
              <a:off x="6711166" y="2267740"/>
              <a:ext cx="2808901"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7.800 km</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44" name="Google Shape;169;g141f1a7caba_0_46">
            <a:extLst>
              <a:ext uri="{FF2B5EF4-FFF2-40B4-BE49-F238E27FC236}">
                <a16:creationId xmlns="" xmlns:a16="http://schemas.microsoft.com/office/drawing/2014/main" id="{ADC15C42-0D2C-1F04-5A03-C2613D6CA27B}"/>
              </a:ext>
            </a:extLst>
          </p:cNvPr>
          <p:cNvGrpSpPr/>
          <p:nvPr/>
        </p:nvGrpSpPr>
        <p:grpSpPr>
          <a:xfrm>
            <a:off x="2574662" y="4569790"/>
            <a:ext cx="2199925" cy="898179"/>
            <a:chOff x="6658278" y="2187204"/>
            <a:chExt cx="3449100" cy="642600"/>
          </a:xfrm>
        </p:grpSpPr>
        <p:sp>
          <p:nvSpPr>
            <p:cNvPr id="45" name="Google Shape;170;g141f1a7caba_0_46">
              <a:extLst>
                <a:ext uri="{FF2B5EF4-FFF2-40B4-BE49-F238E27FC236}">
                  <a16:creationId xmlns="" xmlns:a16="http://schemas.microsoft.com/office/drawing/2014/main" id="{C19BE4AB-E73C-C085-4324-48034FB0EE07}"/>
                </a:ext>
              </a:extLst>
            </p:cNvPr>
            <p:cNvSpPr/>
            <p:nvPr/>
          </p:nvSpPr>
          <p:spPr>
            <a:xfrm flipH="1">
              <a:off x="6658278" y="2187204"/>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6" name="Google Shape;171;g141f1a7caba_0_46">
              <a:extLst>
                <a:ext uri="{FF2B5EF4-FFF2-40B4-BE49-F238E27FC236}">
                  <a16:creationId xmlns="" xmlns:a16="http://schemas.microsoft.com/office/drawing/2014/main" id="{574DD63B-FB3F-0BB4-EC59-25A7EEBECCFA}"/>
                </a:ext>
              </a:extLst>
            </p:cNvPr>
            <p:cNvSpPr/>
            <p:nvPr/>
          </p:nvSpPr>
          <p:spPr>
            <a:xfrm>
              <a:off x="6711165" y="2267740"/>
              <a:ext cx="3396213"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Schiff: 5,6 t</a:t>
              </a:r>
            </a:p>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C0</a:t>
              </a:r>
              <a:r>
                <a:rPr lang="de-DE" sz="1600" baseline="-25000" dirty="0">
                  <a:solidFill>
                    <a:srgbClr val="FFFFFF"/>
                  </a:solidFill>
                  <a:latin typeface="Calibri" panose="020F0502020204030204" pitchFamily="34" charset="0"/>
                  <a:ea typeface="Roboto Medium"/>
                  <a:cs typeface="Calibri" panose="020F0502020204030204" pitchFamily="34" charset="0"/>
                  <a:sym typeface="Roboto Medium"/>
                </a:rPr>
                <a:t>2</a:t>
              </a:r>
              <a:r>
                <a:rPr lang="de-DE" sz="1600" dirty="0">
                  <a:solidFill>
                    <a:srgbClr val="FFFFFF"/>
                  </a:solidFill>
                  <a:latin typeface="Calibri" panose="020F0502020204030204" pitchFamily="34" charset="0"/>
                  <a:ea typeface="Roboto Medium"/>
                  <a:cs typeface="Calibri" panose="020F0502020204030204" pitchFamily="34" charset="0"/>
                  <a:sym typeface="Roboto Medium"/>
                </a:rPr>
                <a:t>-Äq (15g/t*km)</a:t>
              </a:r>
            </a:p>
          </p:txBody>
        </p:sp>
      </p:grpSp>
      <p:sp>
        <p:nvSpPr>
          <p:cNvPr id="47" name="Pfeil nach unten 46">
            <a:extLst>
              <a:ext uri="{FF2B5EF4-FFF2-40B4-BE49-F238E27FC236}">
                <a16:creationId xmlns="" xmlns:a16="http://schemas.microsoft.com/office/drawing/2014/main" id="{D57C4202-CC3E-0FD8-D1AA-CFDFA3C34DFF}"/>
              </a:ext>
            </a:extLst>
          </p:cNvPr>
          <p:cNvSpPr/>
          <p:nvPr/>
        </p:nvSpPr>
        <p:spPr>
          <a:xfrm>
            <a:off x="4906993" y="1867763"/>
            <a:ext cx="324091" cy="2371766"/>
          </a:xfrm>
          <a:prstGeom prst="downArrow">
            <a:avLst/>
          </a:prstGeom>
          <a:solidFill>
            <a:srgbClr val="0C5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0" name="Google Shape;169;g141f1a7caba_0_46">
            <a:extLst>
              <a:ext uri="{FF2B5EF4-FFF2-40B4-BE49-F238E27FC236}">
                <a16:creationId xmlns="" xmlns:a16="http://schemas.microsoft.com/office/drawing/2014/main" id="{175C232D-03F2-DA63-6C00-202F7068CD8E}"/>
              </a:ext>
            </a:extLst>
          </p:cNvPr>
          <p:cNvGrpSpPr/>
          <p:nvPr/>
        </p:nvGrpSpPr>
        <p:grpSpPr>
          <a:xfrm>
            <a:off x="5312802" y="1806755"/>
            <a:ext cx="4270801" cy="651595"/>
            <a:chOff x="6658278" y="2187204"/>
            <a:chExt cx="3449100" cy="642600"/>
          </a:xfrm>
        </p:grpSpPr>
        <p:sp>
          <p:nvSpPr>
            <p:cNvPr id="51" name="Google Shape;170;g141f1a7caba_0_46">
              <a:extLst>
                <a:ext uri="{FF2B5EF4-FFF2-40B4-BE49-F238E27FC236}">
                  <a16:creationId xmlns="" xmlns:a16="http://schemas.microsoft.com/office/drawing/2014/main" id="{CE7F442D-CFB3-52BE-D087-D845AF8AE199}"/>
                </a:ext>
              </a:extLst>
            </p:cNvPr>
            <p:cNvSpPr/>
            <p:nvPr/>
          </p:nvSpPr>
          <p:spPr>
            <a:xfrm flipH="1">
              <a:off x="6658278" y="2187204"/>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52" name="Google Shape;171;g141f1a7caba_0_46">
              <a:extLst>
                <a:ext uri="{FF2B5EF4-FFF2-40B4-BE49-F238E27FC236}">
                  <a16:creationId xmlns="" xmlns:a16="http://schemas.microsoft.com/office/drawing/2014/main" id="{AE87A5DF-D56F-EF19-1FA6-EC43630759FA}"/>
                </a:ext>
              </a:extLst>
            </p:cNvPr>
            <p:cNvSpPr/>
            <p:nvPr/>
          </p:nvSpPr>
          <p:spPr>
            <a:xfrm>
              <a:off x="6711165" y="2267740"/>
              <a:ext cx="3396213"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Deutschland (HH, SN, B, DD, L, N, R, M, S, VS, FR, SB, KA, F, K, AA, DU, BI, HA, HB)</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53" name="Google Shape;169;g141f1a7caba_0_46">
            <a:extLst>
              <a:ext uri="{FF2B5EF4-FFF2-40B4-BE49-F238E27FC236}">
                <a16:creationId xmlns="" xmlns:a16="http://schemas.microsoft.com/office/drawing/2014/main" id="{B751DA12-EB45-D7F5-8963-BB64C9383A10}"/>
              </a:ext>
            </a:extLst>
          </p:cNvPr>
          <p:cNvGrpSpPr/>
          <p:nvPr/>
        </p:nvGrpSpPr>
        <p:grpSpPr>
          <a:xfrm>
            <a:off x="5321333" y="2716922"/>
            <a:ext cx="4231125" cy="673451"/>
            <a:chOff x="2283124" y="2322565"/>
            <a:chExt cx="3449100" cy="642600"/>
          </a:xfrm>
        </p:grpSpPr>
        <p:sp>
          <p:nvSpPr>
            <p:cNvPr id="54" name="Google Shape;170;g141f1a7caba_0_46">
              <a:extLst>
                <a:ext uri="{FF2B5EF4-FFF2-40B4-BE49-F238E27FC236}">
                  <a16:creationId xmlns="" xmlns:a16="http://schemas.microsoft.com/office/drawing/2014/main" id="{0F99B3E1-CB37-A04C-79F2-B3022ADA9457}"/>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de-DE"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p:txBody>
        </p:sp>
        <p:sp>
          <p:nvSpPr>
            <p:cNvPr id="55" name="Google Shape;171;g141f1a7caba_0_46">
              <a:extLst>
                <a:ext uri="{FF2B5EF4-FFF2-40B4-BE49-F238E27FC236}">
                  <a16:creationId xmlns="" xmlns:a16="http://schemas.microsoft.com/office/drawing/2014/main" id="{33D22077-4AE3-3EEC-4FC4-2607AF398E15}"/>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40 t LKW (18 t Fahrzeug, 22 t Mandeln</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56" name="Google Shape;169;g141f1a7caba_0_46">
            <a:extLst>
              <a:ext uri="{FF2B5EF4-FFF2-40B4-BE49-F238E27FC236}">
                <a16:creationId xmlns="" xmlns:a16="http://schemas.microsoft.com/office/drawing/2014/main" id="{0D3556DA-4D4D-8ACE-C874-44A7D24B3361}"/>
              </a:ext>
            </a:extLst>
          </p:cNvPr>
          <p:cNvGrpSpPr/>
          <p:nvPr/>
        </p:nvGrpSpPr>
        <p:grpSpPr>
          <a:xfrm>
            <a:off x="5332639" y="3648861"/>
            <a:ext cx="4231125" cy="673451"/>
            <a:chOff x="2283124" y="2322565"/>
            <a:chExt cx="3449100" cy="642600"/>
          </a:xfrm>
        </p:grpSpPr>
        <p:sp>
          <p:nvSpPr>
            <p:cNvPr id="57" name="Google Shape;170;g141f1a7caba_0_46">
              <a:extLst>
                <a:ext uri="{FF2B5EF4-FFF2-40B4-BE49-F238E27FC236}">
                  <a16:creationId xmlns="" xmlns:a16="http://schemas.microsoft.com/office/drawing/2014/main" id="{28620218-75DA-953D-0780-6092F9AB058A}"/>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de-DE"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p:txBody>
        </p:sp>
        <p:sp>
          <p:nvSpPr>
            <p:cNvPr id="58" name="Google Shape;171;g141f1a7caba_0_46">
              <a:extLst>
                <a:ext uri="{FF2B5EF4-FFF2-40B4-BE49-F238E27FC236}">
                  <a16:creationId xmlns="" xmlns:a16="http://schemas.microsoft.com/office/drawing/2014/main" id="{1ED1FDE2-E473-20E1-6A28-FB69F1CD0587}"/>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22 Stationen </a:t>
              </a:r>
              <a:r>
                <a:rPr lang="de-DE" sz="1600" dirty="0" err="1">
                  <a:solidFill>
                    <a:srgbClr val="FFFFFF"/>
                  </a:solidFill>
                  <a:latin typeface="Calibri" panose="020F0502020204030204" pitchFamily="34" charset="0"/>
                  <a:ea typeface="Roboto Medium"/>
                  <a:cs typeface="Calibri" panose="020F0502020204030204" pitchFamily="34" charset="0"/>
                  <a:sym typeface="Roboto Medium"/>
                </a:rPr>
                <a:t>á</a:t>
              </a:r>
              <a:r>
                <a:rPr lang="de-DE" sz="1600" dirty="0">
                  <a:solidFill>
                    <a:srgbClr val="FFFFFF"/>
                  </a:solidFill>
                  <a:latin typeface="Calibri" panose="020F0502020204030204" pitchFamily="34" charset="0"/>
                  <a:ea typeface="Roboto Medium"/>
                  <a:cs typeface="Calibri" panose="020F0502020204030204" pitchFamily="34" charset="0"/>
                  <a:sym typeface="Roboto Medium"/>
                </a:rPr>
                <a:t> 1 t Mandeln, Gesamtstrecke: 3.700 km</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grpSp>
        <p:nvGrpSpPr>
          <p:cNvPr id="59" name="Google Shape;169;g141f1a7caba_0_46">
            <a:extLst>
              <a:ext uri="{FF2B5EF4-FFF2-40B4-BE49-F238E27FC236}">
                <a16:creationId xmlns="" xmlns:a16="http://schemas.microsoft.com/office/drawing/2014/main" id="{CF44914F-C7AC-8B45-B6F8-FC4F6027249A}"/>
              </a:ext>
            </a:extLst>
          </p:cNvPr>
          <p:cNvGrpSpPr/>
          <p:nvPr/>
        </p:nvGrpSpPr>
        <p:grpSpPr>
          <a:xfrm>
            <a:off x="5332639" y="4579439"/>
            <a:ext cx="4231125" cy="897690"/>
            <a:chOff x="2283124" y="2322565"/>
            <a:chExt cx="3449100" cy="642600"/>
          </a:xfrm>
        </p:grpSpPr>
        <p:sp>
          <p:nvSpPr>
            <p:cNvPr id="60" name="Google Shape;170;g141f1a7caba_0_46">
              <a:extLst>
                <a:ext uri="{FF2B5EF4-FFF2-40B4-BE49-F238E27FC236}">
                  <a16:creationId xmlns="" xmlns:a16="http://schemas.microsoft.com/office/drawing/2014/main" id="{E7014B0B-239E-41E4-9F2E-5E3949B1B665}"/>
                </a:ext>
              </a:extLst>
            </p:cNvPr>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de-DE"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p:txBody>
        </p:sp>
        <p:sp>
          <p:nvSpPr>
            <p:cNvPr id="61" name="Google Shape;171;g141f1a7caba_0_46">
              <a:extLst>
                <a:ext uri="{FF2B5EF4-FFF2-40B4-BE49-F238E27FC236}">
                  <a16:creationId xmlns="" xmlns:a16="http://schemas.microsoft.com/office/drawing/2014/main" id="{839DE9E9-CF5C-D2FE-DF92-B2992FDD5B51}"/>
                </a:ext>
              </a:extLst>
            </p:cNvPr>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LKW: 17 t C0</a:t>
              </a:r>
              <a:r>
                <a:rPr lang="de-DE" sz="1600" baseline="-25000" dirty="0">
                  <a:solidFill>
                    <a:srgbClr val="FFFFFF"/>
                  </a:solidFill>
                  <a:latin typeface="Calibri" panose="020F0502020204030204" pitchFamily="34" charset="0"/>
                  <a:ea typeface="Roboto Medium"/>
                  <a:cs typeface="Calibri" panose="020F0502020204030204" pitchFamily="34" charset="0"/>
                  <a:sym typeface="Roboto Medium"/>
                </a:rPr>
                <a:t>2</a:t>
              </a:r>
              <a:r>
                <a:rPr lang="de-DE" sz="1600" dirty="0">
                  <a:solidFill>
                    <a:srgbClr val="FFFFFF"/>
                  </a:solidFill>
                  <a:latin typeface="Calibri" panose="020F0502020204030204" pitchFamily="34" charset="0"/>
                  <a:ea typeface="Roboto Medium"/>
                  <a:cs typeface="Calibri" panose="020F0502020204030204" pitchFamily="34" charset="0"/>
                  <a:sym typeface="Roboto Medium"/>
                </a:rPr>
                <a:t>-Äq (50g/t*km)</a:t>
              </a:r>
            </a:p>
            <a:p>
              <a:pPr marL="0" lvl="0" indent="0" algn="l" rtl="0">
                <a:lnSpc>
                  <a:spcPct val="115000"/>
                </a:lnSpc>
                <a:spcBef>
                  <a:spcPts val="0"/>
                </a:spcBef>
                <a:spcAft>
                  <a:spcPts val="0"/>
                </a:spcAft>
                <a:buNone/>
              </a:pPr>
              <a:r>
                <a:rPr lang="de-DE" sz="1600" dirty="0">
                  <a:solidFill>
                    <a:srgbClr val="FFFFFF"/>
                  </a:solidFill>
                  <a:latin typeface="Calibri" panose="020F0502020204030204" pitchFamily="34" charset="0"/>
                  <a:ea typeface="Roboto Medium"/>
                  <a:cs typeface="Calibri" panose="020F0502020204030204" pitchFamily="34" charset="0"/>
                  <a:sym typeface="Roboto Medium"/>
                </a:rPr>
                <a:t> </a:t>
              </a:r>
              <a:endParaRPr sz="1600" dirty="0">
                <a:solidFill>
                  <a:srgbClr val="FFFFFF"/>
                </a:solidFill>
                <a:latin typeface="Calibri" panose="020F0502020204030204" pitchFamily="34" charset="0"/>
                <a:ea typeface="Roboto Medium"/>
                <a:cs typeface="Calibri" panose="020F0502020204030204" pitchFamily="34" charset="0"/>
                <a:sym typeface="Roboto Medium"/>
              </a:endParaRPr>
            </a:p>
          </p:txBody>
        </p:sp>
      </p:grpSp>
      <p:sp>
        <p:nvSpPr>
          <p:cNvPr id="8" name="Google Shape;127;p1">
            <a:extLst>
              <a:ext uri="{FF2B5EF4-FFF2-40B4-BE49-F238E27FC236}">
                <a16:creationId xmlns="" xmlns:a16="http://schemas.microsoft.com/office/drawing/2014/main" id="{65B914A8-4515-9862-0243-6A3AF1123D57}"/>
              </a:ext>
            </a:extLst>
          </p:cNvPr>
          <p:cNvSpPr/>
          <p:nvPr/>
        </p:nvSpPr>
        <p:spPr>
          <a:xfrm>
            <a:off x="9359992" y="1452563"/>
            <a:ext cx="2666104" cy="463104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175" algn="l" rtl="0">
              <a:spcBef>
                <a:spcPts val="0"/>
              </a:spcBef>
              <a:spcAft>
                <a:spcPts val="0"/>
              </a:spcAft>
            </a:pPr>
            <a:r>
              <a:rPr lang="de-DE" sz="1600" dirty="0">
                <a:solidFill>
                  <a:srgbClr val="941651"/>
                </a:solidFill>
              </a:rPr>
              <a:t>Berechnen Sie die Emissionen:</a:t>
            </a:r>
          </a:p>
          <a:p>
            <a:pPr marL="179388" indent="-176213" algn="l" rtl="0">
              <a:spcBef>
                <a:spcPts val="0"/>
              </a:spcBef>
              <a:spcAft>
                <a:spcPts val="0"/>
              </a:spcAft>
              <a:buFont typeface="Arial" panose="020B0604020202020204" pitchFamily="34" charset="0"/>
              <a:buChar char="•"/>
            </a:pPr>
            <a:r>
              <a:rPr lang="de-DE" sz="1600" dirty="0">
                <a:solidFill>
                  <a:srgbClr val="941651"/>
                </a:solidFill>
              </a:rPr>
              <a:t>1 LKW-Container </a:t>
            </a:r>
            <a:r>
              <a:rPr lang="de-DE" sz="1600" dirty="0" smtClean="0">
                <a:solidFill>
                  <a:srgbClr val="941651"/>
                </a:solidFill>
              </a:rPr>
              <a:t>beladen mit </a:t>
            </a:r>
            <a:r>
              <a:rPr lang="de-DE" sz="1600" dirty="0">
                <a:solidFill>
                  <a:srgbClr val="941651"/>
                </a:solidFill>
              </a:rPr>
              <a:t>Gemüse von Sevilla bis Hamburg</a:t>
            </a:r>
          </a:p>
          <a:p>
            <a:pPr marL="179388" indent="-176213">
              <a:buFont typeface="Arial" panose="020B0604020202020204" pitchFamily="34" charset="0"/>
              <a:buChar char="•"/>
            </a:pPr>
            <a:r>
              <a:rPr lang="de-DE" sz="1600" dirty="0">
                <a:solidFill>
                  <a:srgbClr val="941651"/>
                </a:solidFill>
              </a:rPr>
              <a:t>1 Container </a:t>
            </a:r>
            <a:r>
              <a:rPr lang="de-DE" sz="1600" dirty="0" smtClean="0">
                <a:solidFill>
                  <a:srgbClr val="941651"/>
                </a:solidFill>
              </a:rPr>
              <a:t>beladen mit </a:t>
            </a:r>
            <a:r>
              <a:rPr lang="de-DE" sz="1600" dirty="0">
                <a:solidFill>
                  <a:srgbClr val="941651"/>
                </a:solidFill>
              </a:rPr>
              <a:t>Nüssen von Bombay nach Hamburg (Online: </a:t>
            </a:r>
            <a:r>
              <a:rPr lang="de-DE" sz="1600" dirty="0">
                <a:solidFill>
                  <a:srgbClr val="941651"/>
                </a:solidFill>
                <a:hlinkClick r:id="rId3"/>
              </a:rPr>
              <a:t>www.bednblue.de/sailing-distance-calculator</a:t>
            </a:r>
            <a:r>
              <a:rPr lang="de-DE" sz="1600" dirty="0">
                <a:solidFill>
                  <a:srgbClr val="941651"/>
                </a:solidFill>
              </a:rPr>
              <a:t> </a:t>
            </a:r>
            <a:br>
              <a:rPr lang="de-DE" sz="1600" dirty="0">
                <a:solidFill>
                  <a:srgbClr val="941651"/>
                </a:solidFill>
              </a:rPr>
            </a:br>
            <a:r>
              <a:rPr lang="de-DE" sz="1600" dirty="0">
                <a:solidFill>
                  <a:srgbClr val="941651"/>
                </a:solidFill>
              </a:rPr>
              <a:t>1 SM = 1,852 km</a:t>
            </a:r>
          </a:p>
          <a:p>
            <a:pPr marL="179388" indent="-176213" algn="l" rtl="0">
              <a:spcBef>
                <a:spcPts val="0"/>
              </a:spcBef>
              <a:spcAft>
                <a:spcPts val="0"/>
              </a:spcAft>
              <a:buFont typeface="Arial" panose="020B0604020202020204" pitchFamily="34" charset="0"/>
              <a:buChar char="•"/>
            </a:pPr>
            <a:r>
              <a:rPr lang="de-DE" sz="1600" dirty="0">
                <a:solidFill>
                  <a:srgbClr val="941651"/>
                </a:solidFill>
              </a:rPr>
              <a:t>Die Anfahrt von 22.000 Kunden, die 10 km fahren, um 1 kg Gemüse zu kaufen </a:t>
            </a:r>
            <a:br>
              <a:rPr lang="de-DE" sz="1600" dirty="0">
                <a:solidFill>
                  <a:srgbClr val="941651"/>
                </a:solidFill>
              </a:rPr>
            </a:br>
            <a:r>
              <a:rPr lang="de-DE" sz="1600" dirty="0">
                <a:solidFill>
                  <a:srgbClr val="941651"/>
                </a:solidFill>
              </a:rPr>
              <a:t>(20 kg CO</a:t>
            </a:r>
            <a:r>
              <a:rPr lang="de-DE" sz="1600" baseline="-25000" dirty="0">
                <a:solidFill>
                  <a:srgbClr val="941651"/>
                </a:solidFill>
              </a:rPr>
              <a:t>2</a:t>
            </a:r>
            <a:r>
              <a:rPr lang="de-DE" sz="1600" dirty="0">
                <a:solidFill>
                  <a:srgbClr val="941651"/>
                </a:solidFill>
              </a:rPr>
              <a:t>-Äq / 100 km)</a:t>
            </a:r>
          </a:p>
        </p:txBody>
      </p:sp>
    </p:spTree>
    <p:extLst>
      <p:ext uri="{BB962C8B-B14F-4D97-AF65-F5344CB8AC3E}">
        <p14:creationId xmlns:p14="http://schemas.microsoft.com/office/powerpoint/2010/main" val="544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67ea5cf659_0_12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391" name="Google Shape;391;g167ea5cf659_0_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dirty="0"/>
              <a:t>Nachhaltigkeit als gemeinsames Projekt</a:t>
            </a:r>
            <a:br>
              <a:rPr lang="de-DE" dirty="0"/>
            </a:br>
            <a:r>
              <a:rPr lang="de-DE" dirty="0"/>
              <a:t>Ganzheitliche Unternehmensführung</a:t>
            </a:r>
            <a:endParaRPr dirty="0"/>
          </a:p>
        </p:txBody>
      </p:sp>
      <p:sp>
        <p:nvSpPr>
          <p:cNvPr id="392" name="Google Shape;392;g167ea5cf659_0_12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indent="-233363"/>
            <a:r>
              <a:rPr lang="de-DE" dirty="0"/>
              <a:t>Koch und Köchin, Fachkraft Küche</a:t>
            </a:r>
          </a:p>
        </p:txBody>
      </p:sp>
      <p:sp>
        <p:nvSpPr>
          <p:cNvPr id="393" name="Google Shape;393;g167ea5cf659_0_12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dirty="0"/>
              <a:t>Bildquellen: links - Stockholm </a:t>
            </a:r>
            <a:r>
              <a:rPr lang="de-DE" dirty="0" err="1"/>
              <a:t>Resilience</a:t>
            </a:r>
            <a:r>
              <a:rPr lang="de-DE" dirty="0"/>
              <a:t> </a:t>
            </a:r>
            <a:r>
              <a:rPr lang="de-DE" dirty="0" err="1"/>
              <a:t>Centre</a:t>
            </a:r>
            <a:r>
              <a:rPr lang="de-DE" dirty="0"/>
              <a:t> o.J., </a:t>
            </a:r>
            <a:br>
              <a:rPr lang="de-DE" dirty="0"/>
            </a:br>
            <a:r>
              <a:rPr lang="de-DE" dirty="0"/>
              <a:t>rechts - eigene Abbildung nach </a:t>
            </a:r>
            <a:r>
              <a:rPr lang="de-DE" dirty="0" err="1"/>
              <a:t>sph</a:t>
            </a:r>
            <a:r>
              <a:rPr lang="de-DE" dirty="0"/>
              <a:t> o.J.</a:t>
            </a:r>
            <a:endParaRPr dirty="0"/>
          </a:p>
        </p:txBody>
      </p:sp>
      <p:sp>
        <p:nvSpPr>
          <p:cNvPr id="394" name="Google Shape;394;g167ea5cf659_0_12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Dr. Michael Scharp </a:t>
            </a:r>
            <a:endParaRPr dirty="0"/>
          </a:p>
          <a:p>
            <a:pPr marL="0" lvl="0" indent="0" algn="l" rtl="0">
              <a:lnSpc>
                <a:spcPct val="100000"/>
              </a:lnSpc>
              <a:spcBef>
                <a:spcPts val="0"/>
              </a:spcBef>
              <a:spcAft>
                <a:spcPts val="0"/>
              </a:spcAft>
              <a:buClr>
                <a:srgbClr val="7F7F7F"/>
              </a:buClr>
              <a:buSzPts val="1800"/>
              <a:buFont typeface="Calibri"/>
              <a:buNone/>
            </a:pPr>
            <a:r>
              <a:rPr lang="de-DE" dirty="0"/>
              <a:t>Costanza Müller</a:t>
            </a:r>
          </a:p>
          <a:p>
            <a:pPr marL="0" lvl="0" indent="0" algn="l" rtl="0">
              <a:lnSpc>
                <a:spcPct val="100000"/>
              </a:lnSpc>
              <a:spcBef>
                <a:spcPts val="0"/>
              </a:spcBef>
              <a:spcAft>
                <a:spcPts val="0"/>
              </a:spcAft>
              <a:buClr>
                <a:srgbClr val="7F7F7F"/>
              </a:buClr>
              <a:buSzPts val="1800"/>
              <a:buFont typeface="Calibri"/>
              <a:buNone/>
            </a:pPr>
            <a:r>
              <a:rPr lang="de-DE" dirty="0"/>
              <a:t>Projektagentur BBNE</a:t>
            </a:r>
            <a:endParaRPr dirty="0"/>
          </a:p>
        </p:txBody>
      </p:sp>
      <p:grpSp>
        <p:nvGrpSpPr>
          <p:cNvPr id="5" name="Gruppierung 4"/>
          <p:cNvGrpSpPr/>
          <p:nvPr/>
        </p:nvGrpSpPr>
        <p:grpSpPr>
          <a:xfrm>
            <a:off x="6425612" y="1454200"/>
            <a:ext cx="5663400" cy="4537445"/>
            <a:chOff x="6095999" y="1454200"/>
            <a:chExt cx="5663400" cy="4537445"/>
          </a:xfrm>
        </p:grpSpPr>
        <p:sp>
          <p:nvSpPr>
            <p:cNvPr id="395" name="Google Shape;395;g167ea5cf659_0_125"/>
            <p:cNvSpPr txBox="1"/>
            <p:nvPr/>
          </p:nvSpPr>
          <p:spPr>
            <a:xfrm>
              <a:off x="6095999" y="3335413"/>
              <a:ext cx="1821300" cy="400069"/>
            </a:xfrm>
            <a:prstGeom prst="rect">
              <a:avLst/>
            </a:prstGeom>
            <a:solidFill>
              <a:srgbClr val="0096FF"/>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bg1"/>
                  </a:solidFill>
                  <a:latin typeface="Arial"/>
                  <a:ea typeface="Arial"/>
                  <a:cs typeface="Arial"/>
                  <a:sym typeface="Arial"/>
                </a:rPr>
                <a:t>Analyse</a:t>
              </a:r>
              <a:endParaRPr sz="2000" b="1" i="0" u="none" strike="noStrike" cap="none" dirty="0">
                <a:solidFill>
                  <a:schemeClr val="bg1"/>
                </a:solidFill>
                <a:latin typeface="Arial"/>
                <a:ea typeface="Arial"/>
                <a:cs typeface="Arial"/>
                <a:sym typeface="Arial"/>
              </a:endParaRPr>
            </a:p>
          </p:txBody>
        </p:sp>
        <p:sp>
          <p:nvSpPr>
            <p:cNvPr id="396" name="Google Shape;396;g167ea5cf659_0_125"/>
            <p:cNvSpPr/>
            <p:nvPr/>
          </p:nvSpPr>
          <p:spPr>
            <a:xfrm>
              <a:off x="6096000" y="5144899"/>
              <a:ext cx="5663399" cy="846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dirty="0">
                  <a:solidFill>
                    <a:srgbClr val="C00000"/>
                  </a:solidFill>
                </a:rPr>
                <a:t>Welche Rolle spielen die </a:t>
              </a:r>
              <a:r>
                <a:rPr lang="de-DE" sz="1800" dirty="0" smtClean="0">
                  <a:solidFill>
                    <a:srgbClr val="C00000"/>
                  </a:solidFill>
                </a:rPr>
                <a:t>SDG‘s </a:t>
              </a:r>
              <a:r>
                <a:rPr lang="de-DE" sz="1800" dirty="0">
                  <a:solidFill>
                    <a:srgbClr val="C00000"/>
                  </a:solidFill>
                </a:rPr>
                <a:t>für Ihr Unternehmen</a:t>
              </a:r>
              <a:endParaRPr lang="de-DE" sz="1800" b="0" i="0" u="none" strike="noStrike" cap="none" dirty="0">
                <a:solidFill>
                  <a:srgbClr val="C00000"/>
                </a:solidFil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rgbClr val="C00000"/>
                  </a:solidFill>
                  <a:sym typeface="Arial"/>
                </a:rPr>
                <a:t>Wie stellen Sie Ihr Unternehmen für die Zukunft auf?</a:t>
              </a:r>
              <a:endParaRPr sz="1200" b="0" i="0" u="none" strike="noStrike" cap="none" dirty="0">
                <a:solidFill>
                  <a:srgbClr val="000000"/>
                </a:solidFill>
                <a:latin typeface="Arial"/>
                <a:ea typeface="Arial"/>
                <a:cs typeface="Arial"/>
                <a:sym typeface="Arial"/>
              </a:endParaRPr>
            </a:p>
          </p:txBody>
        </p:sp>
        <p:sp>
          <p:nvSpPr>
            <p:cNvPr id="399" name="Google Shape;399;g167ea5cf659_0_125"/>
            <p:cNvSpPr txBox="1"/>
            <p:nvPr/>
          </p:nvSpPr>
          <p:spPr>
            <a:xfrm>
              <a:off x="8017049" y="3335413"/>
              <a:ext cx="1821300" cy="400069"/>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bg1"/>
                  </a:solidFill>
                  <a:latin typeface="Arial"/>
                  <a:ea typeface="Arial"/>
                  <a:cs typeface="Arial"/>
                  <a:sym typeface="Arial"/>
                </a:rPr>
                <a:t>Ziele</a:t>
              </a:r>
            </a:p>
          </p:txBody>
        </p:sp>
        <p:sp>
          <p:nvSpPr>
            <p:cNvPr id="400" name="Google Shape;400;g167ea5cf659_0_125"/>
            <p:cNvSpPr txBox="1"/>
            <p:nvPr/>
          </p:nvSpPr>
          <p:spPr>
            <a:xfrm>
              <a:off x="9938099" y="3335412"/>
              <a:ext cx="1821300" cy="400069"/>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bg1"/>
                  </a:solidFill>
                  <a:latin typeface="Arial"/>
                  <a:ea typeface="Arial"/>
                  <a:cs typeface="Arial"/>
                  <a:sym typeface="Arial"/>
                </a:rPr>
                <a:t>Maßnahmen</a:t>
              </a:r>
              <a:endParaRPr sz="2000" b="1" i="0" u="none" strike="noStrike" cap="none" dirty="0">
                <a:solidFill>
                  <a:schemeClr val="bg1"/>
                </a:solidFill>
                <a:latin typeface="Arial"/>
                <a:ea typeface="Arial"/>
                <a:cs typeface="Arial"/>
                <a:sym typeface="Arial"/>
              </a:endParaRPr>
            </a:p>
          </p:txBody>
        </p:sp>
        <p:sp>
          <p:nvSpPr>
            <p:cNvPr id="401" name="Google Shape;401;g167ea5cf659_0_125"/>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000000"/>
                  </a:solidFill>
                  <a:latin typeface="Arial"/>
                  <a:ea typeface="Arial"/>
                  <a:cs typeface="Arial"/>
                  <a:sym typeface="Arial"/>
                </a:rPr>
                <a:t>Nachhaltigkeits- strategie</a:t>
              </a:r>
              <a:endParaRPr sz="2000" b="1" i="0" u="none" strike="noStrike" cap="none" dirty="0">
                <a:solidFill>
                  <a:srgbClr val="000000"/>
                </a:solidFill>
                <a:latin typeface="Arial"/>
                <a:ea typeface="Arial"/>
                <a:cs typeface="Arial"/>
                <a:sym typeface="Arial"/>
              </a:endParaRPr>
            </a:p>
          </p:txBody>
        </p:sp>
        <p:sp>
          <p:nvSpPr>
            <p:cNvPr id="3" name="Rechteck 2"/>
            <p:cNvSpPr/>
            <p:nvPr/>
          </p:nvSpPr>
          <p:spPr>
            <a:xfrm>
              <a:off x="6132364" y="3895854"/>
              <a:ext cx="5627035" cy="1122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Lieferkette, Energie und Ressourcen, Produkte, Recycling, </a:t>
              </a:r>
            </a:p>
            <a:p>
              <a:pPr algn="ctr"/>
              <a:r>
                <a:rPr lang="de-DE" sz="1600" dirty="0"/>
                <a:t>Mitarbeiter*innen, Gesellschafter*innen, Eigentümer*innen</a:t>
              </a:r>
            </a:p>
            <a:p>
              <a:pPr algn="ctr"/>
              <a:r>
                <a:rPr lang="de-DE" dirty="0"/>
                <a:t>Gleichberechtigung, </a:t>
              </a:r>
              <a:r>
                <a:rPr lang="de-DE" sz="1600" dirty="0"/>
                <a:t>Arbeitssicherheit</a:t>
              </a:r>
              <a:r>
                <a:rPr lang="de-DE" dirty="0"/>
                <a:t>,  Weiterbildung, Ausbildung</a:t>
              </a:r>
            </a:p>
          </p:txBody>
        </p:sp>
        <p:sp>
          <p:nvSpPr>
            <p:cNvPr id="17" name="Google Shape;395;g167ea5cf659_0_125"/>
            <p:cNvSpPr txBox="1"/>
            <p:nvPr/>
          </p:nvSpPr>
          <p:spPr>
            <a:xfrm>
              <a:off x="6869556" y="2741183"/>
              <a:ext cx="1821300" cy="400069"/>
            </a:xfrm>
            <a:prstGeom prst="rect">
              <a:avLst/>
            </a:prstGeom>
            <a:solidFill>
              <a:srgbClr val="FF2F92"/>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bg1"/>
                  </a:solidFill>
                  <a:latin typeface="Arial"/>
                  <a:ea typeface="Arial"/>
                  <a:cs typeface="Arial"/>
                  <a:sym typeface="Arial"/>
                </a:rPr>
                <a:t>Kennzahlen</a:t>
              </a:r>
              <a:endParaRPr sz="2000" b="1" i="0" u="none" strike="noStrike" cap="none" dirty="0">
                <a:solidFill>
                  <a:schemeClr val="bg1"/>
                </a:solidFill>
                <a:latin typeface="Arial"/>
                <a:ea typeface="Arial"/>
                <a:cs typeface="Arial"/>
                <a:sym typeface="Arial"/>
              </a:endParaRPr>
            </a:p>
          </p:txBody>
        </p:sp>
        <p:sp>
          <p:nvSpPr>
            <p:cNvPr id="18" name="Google Shape;395;g167ea5cf659_0_125"/>
            <p:cNvSpPr txBox="1"/>
            <p:nvPr/>
          </p:nvSpPr>
          <p:spPr>
            <a:xfrm>
              <a:off x="9352566" y="2741183"/>
              <a:ext cx="1821300" cy="400069"/>
            </a:xfrm>
            <a:prstGeom prst="rect">
              <a:avLst/>
            </a:prstGeom>
            <a:solidFill>
              <a:srgbClr val="FF40FF"/>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bg1"/>
                  </a:solidFill>
                  <a:latin typeface="Arial"/>
                  <a:ea typeface="Arial"/>
                  <a:cs typeface="Arial"/>
                  <a:sym typeface="Arial"/>
                </a:rPr>
                <a:t>Bewertung</a:t>
              </a:r>
              <a:endParaRPr sz="2000" b="1" i="0" u="none" strike="noStrike" cap="none" dirty="0">
                <a:solidFill>
                  <a:schemeClr val="bg1"/>
                </a:solidFill>
                <a:latin typeface="Arial"/>
                <a:ea typeface="Arial"/>
                <a:cs typeface="Arial"/>
                <a:sym typeface="Arial"/>
              </a:endParaRPr>
            </a:p>
          </p:txBody>
        </p:sp>
      </p:grpSp>
      <p:pic>
        <p:nvPicPr>
          <p:cNvPr id="4" name="Bild 3"/>
          <p:cNvPicPr>
            <a:picLocks noChangeAspect="1"/>
          </p:cNvPicPr>
          <p:nvPr/>
        </p:nvPicPr>
        <p:blipFill rotWithShape="1">
          <a:blip r:embed="rId3">
            <a:extLst>
              <a:ext uri="{28A0092B-C50C-407E-A947-70E740481C1C}">
                <a14:useLocalDpi xmlns:a14="http://schemas.microsoft.com/office/drawing/2010/main" val="0"/>
              </a:ext>
            </a:extLst>
          </a:blip>
          <a:srcRect r="11016" b="7476"/>
          <a:stretch/>
        </p:blipFill>
        <p:spPr>
          <a:xfrm>
            <a:off x="72050" y="1469757"/>
            <a:ext cx="6357068" cy="4589516"/>
          </a:xfrm>
          <a:prstGeom prst="rect">
            <a:avLst/>
          </a:prstGeom>
        </p:spPr>
      </p:pic>
    </p:spTree>
    <p:extLst>
      <p:ext uri="{BB962C8B-B14F-4D97-AF65-F5344CB8AC3E}">
        <p14:creationId xmlns:p14="http://schemas.microsoft.com/office/powerpoint/2010/main" val="293533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2484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2" name="Google Shape;9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56250"/>
              <a:buNone/>
            </a:pPr>
            <a:r>
              <a:rPr lang="de-DE" sz="2400" dirty="0"/>
              <a:t>Nachhaltigkeit nach der Pandemie im Einzelhandel:</a:t>
            </a:r>
            <a:br>
              <a:rPr lang="de-DE" sz="2400" dirty="0"/>
            </a:br>
            <a:r>
              <a:rPr lang="de-DE" sz="2400" dirty="0"/>
              <a:t>Nachhaltigkeit vs. Wirtschaftlichkeit?</a:t>
            </a:r>
            <a:endParaRPr sz="2400" dirty="0"/>
          </a:p>
        </p:txBody>
      </p:sp>
      <p:sp>
        <p:nvSpPr>
          <p:cNvPr id="93" name="Google Shape;93;p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96" name="Google Shape;96;p1"/>
          <p:cNvSpPr txBox="1"/>
          <p:nvPr/>
        </p:nvSpPr>
        <p:spPr>
          <a:xfrm>
            <a:off x="5304147" y="1369651"/>
            <a:ext cx="2043815"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Mein Konsumverhalten wird sich nach Corona nicht verändern.</a:t>
            </a:r>
            <a:endParaRPr sz="2000" dirty="0">
              <a:latin typeface="Calibri"/>
              <a:ea typeface="Calibri"/>
              <a:cs typeface="Calibri"/>
              <a:sym typeface="Calibri"/>
            </a:endParaRPr>
          </a:p>
        </p:txBody>
      </p:sp>
      <p:sp>
        <p:nvSpPr>
          <p:cNvPr id="97" name="Google Shape;97;p1"/>
          <p:cNvSpPr txBox="1"/>
          <p:nvPr/>
        </p:nvSpPr>
        <p:spPr>
          <a:xfrm>
            <a:off x="362933" y="1369651"/>
            <a:ext cx="1787391"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Ich werde noch konsequenter nachhaltig Einkaufen als vor Corona</a:t>
            </a:r>
            <a:endParaRPr sz="2000" dirty="0">
              <a:latin typeface="Calibri"/>
              <a:ea typeface="Calibri"/>
              <a:cs typeface="Calibri"/>
              <a:sym typeface="Calibri"/>
            </a:endParaRPr>
          </a:p>
        </p:txBody>
      </p:sp>
      <p:sp>
        <p:nvSpPr>
          <p:cNvPr id="98" name="Google Shape;98;p1"/>
          <p:cNvSpPr txBox="1"/>
          <p:nvPr/>
        </p:nvSpPr>
        <p:spPr>
          <a:xfrm>
            <a:off x="5356540" y="3429000"/>
            <a:ext cx="2190732" cy="26468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Ich werde nach Corona mehr </a:t>
            </a:r>
            <a:br>
              <a:rPr lang="de-DE" sz="2000" dirty="0">
                <a:latin typeface="Calibri"/>
                <a:ea typeface="Calibri"/>
                <a:cs typeface="Calibri"/>
                <a:sym typeface="Calibri"/>
              </a:rPr>
            </a:br>
            <a:r>
              <a:rPr lang="de-DE" sz="2000" dirty="0">
                <a:latin typeface="Calibri"/>
                <a:ea typeface="Calibri"/>
                <a:cs typeface="Calibri"/>
                <a:sym typeface="Calibri"/>
              </a:rPr>
              <a:t>aufs Geld schauen müssen und mir weniger nachhaltige Produkte leisten können.</a:t>
            </a:r>
            <a:endParaRPr sz="2000" dirty="0">
              <a:latin typeface="Calibri"/>
              <a:ea typeface="Calibri"/>
              <a:cs typeface="Calibri"/>
              <a:sym typeface="Calibri"/>
            </a:endParaRPr>
          </a:p>
        </p:txBody>
      </p:sp>
      <p:sp>
        <p:nvSpPr>
          <p:cNvPr id="99" name="Google Shape;99;p1"/>
          <p:cNvSpPr txBox="1"/>
          <p:nvPr/>
        </p:nvSpPr>
        <p:spPr>
          <a:xfrm>
            <a:off x="349904" y="4519460"/>
            <a:ext cx="13737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Weißt nicht / </a:t>
            </a:r>
            <a:br>
              <a:rPr lang="de-DE" sz="2000" dirty="0">
                <a:latin typeface="Calibri"/>
                <a:ea typeface="Calibri"/>
                <a:cs typeface="Calibri"/>
                <a:sym typeface="Calibri"/>
              </a:rPr>
            </a:br>
            <a:r>
              <a:rPr lang="de-DE" sz="2000" dirty="0">
                <a:latin typeface="Calibri"/>
                <a:ea typeface="Calibri"/>
                <a:cs typeface="Calibri"/>
                <a:sym typeface="Calibri"/>
              </a:rPr>
              <a:t>Keine Angabe</a:t>
            </a:r>
            <a:endParaRPr sz="2000" dirty="0">
              <a:latin typeface="Calibri"/>
              <a:ea typeface="Calibri"/>
              <a:cs typeface="Calibri"/>
              <a:sym typeface="Calibri"/>
            </a:endParaRPr>
          </a:p>
        </p:txBody>
      </p:sp>
      <p:sp>
        <p:nvSpPr>
          <p:cNvPr id="101" name="Google Shape;101;p1"/>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Utopia </a:t>
            </a:r>
            <a:endParaRPr/>
          </a:p>
        </p:txBody>
      </p:sp>
      <p:sp>
        <p:nvSpPr>
          <p:cNvPr id="2" name="Google Shape;127;p1">
            <a:extLst>
              <a:ext uri="{FF2B5EF4-FFF2-40B4-BE49-F238E27FC236}">
                <a16:creationId xmlns="" xmlns:a16="http://schemas.microsoft.com/office/drawing/2014/main" id="{39BE9C3A-CF36-9073-174A-C600A7D9809A}"/>
              </a:ext>
            </a:extLst>
          </p:cNvPr>
          <p:cNvSpPr/>
          <p:nvPr/>
        </p:nvSpPr>
        <p:spPr>
          <a:xfrm>
            <a:off x="7452498" y="1595831"/>
            <a:ext cx="4499703" cy="4358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SzPct val="100000"/>
            </a:pPr>
            <a:r>
              <a:rPr lang="de-DE" sz="2000" dirty="0">
                <a:latin typeface="Calibri"/>
                <a:ea typeface="Calibri"/>
                <a:cs typeface="Calibri"/>
                <a:sym typeface="Calibri"/>
              </a:rPr>
              <a:t>Stell dir vor, die Einschränkungen unseres Lebens durch Corona und Inflation liegen hinter uns:</a:t>
            </a:r>
            <a:endParaRPr lang="de-DE" sz="2000" b="0" i="0" u="none" strike="noStrike" cap="none" dirty="0">
              <a:solidFill>
                <a:srgbClr val="941651"/>
              </a:solidFill>
              <a:latin typeface="Arial"/>
              <a:ea typeface="Arial"/>
              <a:cs typeface="Arial"/>
              <a:sym typeface="Arial"/>
            </a:endParaRPr>
          </a:p>
          <a:p>
            <a:pPr marL="457200" lvl="0" indent="-457200">
              <a:buSzPct val="100000"/>
              <a:buFont typeface="+mj-lt"/>
              <a:buAutoNum type="arabicPeriod"/>
            </a:pPr>
            <a:r>
              <a:rPr lang="de-DE" sz="2000" dirty="0">
                <a:solidFill>
                  <a:srgbClr val="941651"/>
                </a:solidFill>
                <a:sym typeface="Calibri"/>
              </a:rPr>
              <a:t>Ändert sich für Dich nun etwas an </a:t>
            </a:r>
            <a:r>
              <a:rPr lang="de-DE" sz="2000" dirty="0" smtClean="0">
                <a:solidFill>
                  <a:srgbClr val="941651"/>
                </a:solidFill>
                <a:sym typeface="Calibri"/>
              </a:rPr>
              <a:t>Deinem Konsum</a:t>
            </a:r>
            <a:r>
              <a:rPr lang="de-DE" sz="2000" dirty="0">
                <a:solidFill>
                  <a:srgbClr val="941651"/>
                </a:solidFill>
                <a:sym typeface="Calibri"/>
              </a:rPr>
              <a:t>?</a:t>
            </a:r>
          </a:p>
          <a:p>
            <a:pPr marL="457200" lvl="0" indent="-457200">
              <a:buSzPct val="100000"/>
              <a:buFont typeface="+mj-lt"/>
              <a:buAutoNum type="arabicPeriod"/>
            </a:pPr>
            <a:r>
              <a:rPr lang="de-DE" sz="2000" b="0" i="0" u="none" strike="noStrike" cap="none" dirty="0">
                <a:solidFill>
                  <a:srgbClr val="941651"/>
                </a:solidFill>
                <a:latin typeface="Arial"/>
                <a:ea typeface="Arial"/>
                <a:cs typeface="Arial"/>
                <a:sym typeface="Arial"/>
              </a:rPr>
              <a:t>Hilft ein nachhaltiger Konsum, </a:t>
            </a:r>
            <a:r>
              <a:rPr lang="de-DE" sz="2000" b="0" i="0" u="none" strike="noStrike" cap="none" dirty="0" smtClean="0">
                <a:solidFill>
                  <a:srgbClr val="941651"/>
                </a:solidFill>
                <a:latin typeface="Arial"/>
                <a:ea typeface="Arial"/>
                <a:cs typeface="Arial"/>
                <a:sym typeface="Arial"/>
              </a:rPr>
              <a:t>dass zukünftig </a:t>
            </a:r>
            <a:r>
              <a:rPr lang="de-DE" sz="2000" b="0" i="0" u="none" strike="noStrike" cap="none" dirty="0">
                <a:solidFill>
                  <a:srgbClr val="941651"/>
                </a:solidFill>
                <a:latin typeface="Arial"/>
                <a:ea typeface="Arial"/>
                <a:cs typeface="Arial"/>
                <a:sym typeface="Arial"/>
              </a:rPr>
              <a:t>Risiken vermieden werden?</a:t>
            </a:r>
            <a:endParaRPr lang="de-DE" sz="2000" dirty="0">
              <a:solidFill>
                <a:srgbClr val="941651"/>
              </a:solidFil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Oder bedeutet „Nachhaltiger Konsum“ nur, dass alles teurer wird?</a:t>
            </a:r>
          </a:p>
        </p:txBody>
      </p:sp>
      <p:graphicFrame>
        <p:nvGraphicFramePr>
          <p:cNvPr id="3" name="Diagramm 2">
            <a:extLst>
              <a:ext uri="{FF2B5EF4-FFF2-40B4-BE49-F238E27FC236}">
                <a16:creationId xmlns="" xmlns:a16="http://schemas.microsoft.com/office/drawing/2014/main" id="{BBCBC63C-4928-9B9B-4B48-E920FE099C59}"/>
              </a:ext>
            </a:extLst>
          </p:cNvPr>
          <p:cNvGraphicFramePr/>
          <p:nvPr>
            <p:extLst>
              <p:ext uri="{D42A27DB-BD31-4B8C-83A1-F6EECF244321}">
                <p14:modId xmlns:p14="http://schemas.microsoft.com/office/powerpoint/2010/main" val="1847897357"/>
              </p:ext>
            </p:extLst>
          </p:nvPr>
        </p:nvGraphicFramePr>
        <p:xfrm>
          <a:off x="1400537" y="2329051"/>
          <a:ext cx="4155312" cy="343514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Gerade Verbindung 4">
            <a:extLst>
              <a:ext uri="{FF2B5EF4-FFF2-40B4-BE49-F238E27FC236}">
                <a16:creationId xmlns="" xmlns:a16="http://schemas.microsoft.com/office/drawing/2014/main" id="{87094BD3-3F55-3B6A-EACA-06B79A05A6FD}"/>
              </a:ext>
            </a:extLst>
          </p:cNvPr>
          <p:cNvCxnSpPr>
            <a:cxnSpLocks/>
          </p:cNvCxnSpPr>
          <p:nvPr/>
        </p:nvCxnSpPr>
        <p:spPr>
          <a:xfrm>
            <a:off x="4085863" y="2765423"/>
            <a:ext cx="1055887" cy="0"/>
          </a:xfrm>
          <a:prstGeom prst="line">
            <a:avLst/>
          </a:prstGeom>
          <a:ln w="19050">
            <a:solidFill>
              <a:srgbClr val="FBC003"/>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 xmlns:a16="http://schemas.microsoft.com/office/drawing/2014/main" id="{D231FF95-7A5F-8627-8F92-427B2A474669}"/>
              </a:ext>
            </a:extLst>
          </p:cNvPr>
          <p:cNvCxnSpPr>
            <a:cxnSpLocks/>
          </p:cNvCxnSpPr>
          <p:nvPr/>
        </p:nvCxnSpPr>
        <p:spPr>
          <a:xfrm>
            <a:off x="4301663" y="5198036"/>
            <a:ext cx="1055887" cy="0"/>
          </a:xfrm>
          <a:prstGeom prst="line">
            <a:avLst/>
          </a:prstGeom>
          <a:ln w="19050">
            <a:solidFill>
              <a:srgbClr val="FBC003"/>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 xmlns:a16="http://schemas.microsoft.com/office/drawing/2014/main" id="{430F8243-FF19-D7EB-3641-44AE2C7E374B}"/>
              </a:ext>
            </a:extLst>
          </p:cNvPr>
          <p:cNvCxnSpPr>
            <a:cxnSpLocks/>
          </p:cNvCxnSpPr>
          <p:nvPr/>
        </p:nvCxnSpPr>
        <p:spPr>
          <a:xfrm>
            <a:off x="1400537" y="5753620"/>
            <a:ext cx="1861055" cy="0"/>
          </a:xfrm>
          <a:prstGeom prst="line">
            <a:avLst/>
          </a:prstGeom>
          <a:ln w="19050">
            <a:solidFill>
              <a:srgbClr val="FBC003"/>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 xmlns:a16="http://schemas.microsoft.com/office/drawing/2014/main" id="{B264564F-9DED-0CE7-E752-1842147E371E}"/>
              </a:ext>
            </a:extLst>
          </p:cNvPr>
          <p:cNvCxnSpPr>
            <a:cxnSpLocks/>
          </p:cNvCxnSpPr>
          <p:nvPr/>
        </p:nvCxnSpPr>
        <p:spPr>
          <a:xfrm>
            <a:off x="1825074" y="2765423"/>
            <a:ext cx="1055887" cy="0"/>
          </a:xfrm>
          <a:prstGeom prst="line">
            <a:avLst/>
          </a:prstGeom>
          <a:ln w="19050">
            <a:solidFill>
              <a:srgbClr val="FBC003"/>
            </a:solidFill>
          </a:ln>
        </p:spPr>
        <p:style>
          <a:lnRef idx="1">
            <a:schemeClr val="accent1"/>
          </a:lnRef>
          <a:fillRef idx="0">
            <a:schemeClr val="accent1"/>
          </a:fillRef>
          <a:effectRef idx="0">
            <a:schemeClr val="accent1"/>
          </a:effectRef>
          <a:fontRef idx="minor">
            <a:schemeClr val="tx1"/>
          </a:fontRef>
        </p:style>
      </p:cxnSp>
      <p:sp>
        <p:nvSpPr>
          <p:cNvPr id="18" name="Google Shape;94;p1">
            <a:extLst>
              <a:ext uri="{FF2B5EF4-FFF2-40B4-BE49-F238E27FC236}">
                <a16:creationId xmlns="" xmlns:a16="http://schemas.microsoft.com/office/drawing/2014/main" id="{0C05112D-9D50-A446-B61C-AE8D5CA0D179}"/>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41f1a7caba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9" name="Google Shape;109;g141f1a7caba_0_0"/>
          <p:cNvSpPr txBox="1">
            <a:spLocks noGrp="1"/>
          </p:cNvSpPr>
          <p:nvPr>
            <p:ph type="title"/>
          </p:nvPr>
        </p:nvSpPr>
        <p:spPr>
          <a:xfrm>
            <a:off x="360000" y="180000"/>
            <a:ext cx="9151500" cy="1080000"/>
          </a:xfrm>
          <a:prstGeom prst="rect">
            <a:avLst/>
          </a:prstGeom>
          <a:noFill/>
          <a:ln>
            <a:noFill/>
          </a:ln>
        </p:spPr>
        <p:txBody>
          <a:bodyPr spcFirstLastPara="1" wrap="square" lIns="91425" tIns="45700" rIns="91425" bIns="45700" anchor="ctr" anchorCtr="0">
            <a:normAutofit/>
          </a:bodyPr>
          <a:lstStyle/>
          <a:p>
            <a:pPr lvl="0"/>
            <a:r>
              <a:rPr lang="de-DE" sz="2400" dirty="0"/>
              <a:t>Verpackungsmüll im Einzelhandel:</a:t>
            </a:r>
            <a:br>
              <a:rPr lang="de-DE" sz="2400" dirty="0"/>
            </a:br>
            <a:r>
              <a:rPr lang="de-DE" sz="2400" dirty="0">
                <a:latin typeface="Trebuchet MS" panose="020B0703020202090204" pitchFamily="34" charset="0"/>
                <a:ea typeface="Merriweather"/>
                <a:cs typeface="Merriweather"/>
                <a:sym typeface="Merriweather"/>
              </a:rPr>
              <a:t>Welche Rolle spielen Verpackungen im Handel von morgen?</a:t>
            </a:r>
            <a:endParaRPr sz="2400" dirty="0">
              <a:latin typeface="Trebuchet MS" panose="020B0703020202090204" pitchFamily="34" charset="0"/>
            </a:endParaRPr>
          </a:p>
        </p:txBody>
      </p:sp>
      <p:sp>
        <p:nvSpPr>
          <p:cNvPr id="110" name="Google Shape;110;g141f1a7caba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114" name="Google Shape;114;g141f1a7caba_0_0"/>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a:t>
            </a:r>
            <a:br>
              <a:rPr lang="de-DE"/>
            </a:br>
            <a:r>
              <a:rPr lang="de-DE"/>
              <a:t>IFH Köln/VDW </a:t>
            </a:r>
            <a:endParaRPr/>
          </a:p>
        </p:txBody>
      </p:sp>
      <p:sp>
        <p:nvSpPr>
          <p:cNvPr id="3" name="Google Shape;127;p1">
            <a:extLst>
              <a:ext uri="{FF2B5EF4-FFF2-40B4-BE49-F238E27FC236}">
                <a16:creationId xmlns="" xmlns:a16="http://schemas.microsoft.com/office/drawing/2014/main" id="{943C4F78-EE0E-4AD2-D1FB-1DFCB342E8E4}"/>
              </a:ext>
            </a:extLst>
          </p:cNvPr>
          <p:cNvSpPr/>
          <p:nvPr/>
        </p:nvSpPr>
        <p:spPr>
          <a:xfrm>
            <a:off x="8467725" y="1412111"/>
            <a:ext cx="3502679" cy="454181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Welche nachhaltigen Alternativen gibt es bereits jetzt im Verpackungsbereich?</a:t>
            </a:r>
            <a:endParaRPr lang="de-DE" sz="2000" dirty="0">
              <a:solidFill>
                <a:srgbClr val="941651"/>
              </a:solidFil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Wo fallen bei </a:t>
            </a:r>
            <a:r>
              <a:rPr lang="de-DE" sz="2000" dirty="0" smtClean="0">
                <a:solidFill>
                  <a:srgbClr val="941651"/>
                </a:solidFill>
              </a:rPr>
              <a:t>Ihnen </a:t>
            </a:r>
            <a:r>
              <a:rPr lang="de-DE" sz="2000" dirty="0">
                <a:solidFill>
                  <a:srgbClr val="941651"/>
                </a:solidFill>
              </a:rPr>
              <a:t>unnötige Verpackungen an?</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Welche Ihrer Produkte sind viel zu aufwändig verpackt?</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Was sollte auf den Verpackungen wirklich stehen, was ist überflüssig?</a:t>
            </a:r>
          </a:p>
        </p:txBody>
      </p:sp>
      <p:graphicFrame>
        <p:nvGraphicFramePr>
          <p:cNvPr id="4" name="Diagramm 3">
            <a:extLst>
              <a:ext uri="{FF2B5EF4-FFF2-40B4-BE49-F238E27FC236}">
                <a16:creationId xmlns="" xmlns:a16="http://schemas.microsoft.com/office/drawing/2014/main" id="{C6167909-D682-7BEA-B2F8-934E64DB8FF3}"/>
              </a:ext>
            </a:extLst>
          </p:cNvPr>
          <p:cNvGraphicFramePr/>
          <p:nvPr>
            <p:extLst>
              <p:ext uri="{D42A27DB-BD31-4B8C-83A1-F6EECF244321}">
                <p14:modId xmlns:p14="http://schemas.microsoft.com/office/powerpoint/2010/main" val="2238643168"/>
              </p:ext>
            </p:extLst>
          </p:nvPr>
        </p:nvGraphicFramePr>
        <p:xfrm>
          <a:off x="221596" y="1412111"/>
          <a:ext cx="8384522" cy="4541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94;p1">
            <a:extLst>
              <a:ext uri="{FF2B5EF4-FFF2-40B4-BE49-F238E27FC236}">
                <a16:creationId xmlns="" xmlns:a16="http://schemas.microsoft.com/office/drawing/2014/main" id="{BF49A514-D72B-B14D-8851-68D778C5FD77}"/>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4a9b7458ce_0_6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1" name="Google Shape;121;g14a9b7458ce_0_6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dirty="0"/>
              <a:t>Nachhaltigkeit und Nachfrage:</a:t>
            </a:r>
            <a:br>
              <a:rPr lang="de-DE" sz="2400" dirty="0"/>
            </a:br>
            <a:r>
              <a:rPr lang="de-DE" sz="2400" dirty="0"/>
              <a:t>Preisaufschläge für nachhaltige Produkte?</a:t>
            </a:r>
            <a:endParaRPr sz="2400" dirty="0"/>
          </a:p>
        </p:txBody>
      </p:sp>
      <p:sp>
        <p:nvSpPr>
          <p:cNvPr id="124" name="Google Shape;124;g14a9b7458ce_0_64"/>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126" name="Google Shape;126;g14a9b7458ce_0_64"/>
          <p:cNvSpPr/>
          <p:nvPr/>
        </p:nvSpPr>
        <p:spPr>
          <a:xfrm>
            <a:off x="379950" y="4597590"/>
            <a:ext cx="919800" cy="87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g14a9b7458ce_0_64"/>
          <p:cNvSpPr/>
          <p:nvPr/>
        </p:nvSpPr>
        <p:spPr>
          <a:xfrm>
            <a:off x="1462075" y="3325884"/>
            <a:ext cx="919800" cy="2144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14a9b7458ce_0_64"/>
          <p:cNvSpPr txBox="1"/>
          <p:nvPr/>
        </p:nvSpPr>
        <p:spPr>
          <a:xfrm rot="16200000">
            <a:off x="-75303" y="3355122"/>
            <a:ext cx="1742328"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Konventionelle Produkte</a:t>
            </a:r>
            <a:endParaRPr sz="2000" dirty="0">
              <a:latin typeface="Calibri"/>
              <a:ea typeface="Calibri"/>
              <a:cs typeface="Calibri"/>
              <a:sym typeface="Calibri"/>
            </a:endParaRPr>
          </a:p>
        </p:txBody>
      </p:sp>
      <p:sp>
        <p:nvSpPr>
          <p:cNvPr id="129" name="Google Shape;129;g14a9b7458ce_0_64"/>
          <p:cNvSpPr txBox="1"/>
          <p:nvPr/>
        </p:nvSpPr>
        <p:spPr>
          <a:xfrm rot="16200000">
            <a:off x="1154527" y="4315423"/>
            <a:ext cx="1510133"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solidFill>
                  <a:schemeClr val="bg1"/>
                </a:solidFill>
                <a:latin typeface="Calibri"/>
                <a:ea typeface="Calibri"/>
                <a:cs typeface="Calibri"/>
                <a:sym typeface="Calibri"/>
              </a:rPr>
              <a:t>Nachhaltige Produkte</a:t>
            </a:r>
            <a:endParaRPr sz="2000" dirty="0">
              <a:solidFill>
                <a:schemeClr val="bg1"/>
              </a:solidFill>
              <a:latin typeface="Calibri"/>
              <a:ea typeface="Calibri"/>
              <a:cs typeface="Calibri"/>
              <a:sym typeface="Calibri"/>
            </a:endParaRPr>
          </a:p>
        </p:txBody>
      </p:sp>
      <p:cxnSp>
        <p:nvCxnSpPr>
          <p:cNvPr id="130" name="Google Shape;130;g14a9b7458ce_0_64"/>
          <p:cNvCxnSpPr/>
          <p:nvPr/>
        </p:nvCxnSpPr>
        <p:spPr>
          <a:xfrm rot="5400000">
            <a:off x="494600" y="3017957"/>
            <a:ext cx="1786800" cy="1143000"/>
          </a:xfrm>
          <a:prstGeom prst="bentConnector3">
            <a:avLst>
              <a:gd name="adj1" fmla="val 0"/>
            </a:avLst>
          </a:prstGeom>
          <a:noFill/>
          <a:ln w="9525" cap="flat" cmpd="sng">
            <a:solidFill>
              <a:schemeClr val="dk2"/>
            </a:solidFill>
            <a:prstDash val="solid"/>
            <a:round/>
            <a:headEnd type="none" w="med" len="med"/>
            <a:tailEnd type="none" w="med" len="med"/>
          </a:ln>
        </p:spPr>
      </p:cxnSp>
      <p:cxnSp>
        <p:nvCxnSpPr>
          <p:cNvPr id="131" name="Google Shape;131;g14a9b7458ce_0_64"/>
          <p:cNvCxnSpPr/>
          <p:nvPr/>
        </p:nvCxnSpPr>
        <p:spPr>
          <a:xfrm>
            <a:off x="1959500" y="2696057"/>
            <a:ext cx="0" cy="450000"/>
          </a:xfrm>
          <a:prstGeom prst="straightConnector1">
            <a:avLst/>
          </a:prstGeom>
          <a:noFill/>
          <a:ln w="9525" cap="flat" cmpd="sng">
            <a:solidFill>
              <a:schemeClr val="dk2"/>
            </a:solidFill>
            <a:prstDash val="solid"/>
            <a:round/>
            <a:headEnd type="none" w="med" len="med"/>
            <a:tailEnd type="triangle" w="med" len="med"/>
          </a:ln>
        </p:spPr>
      </p:cxnSp>
      <p:sp>
        <p:nvSpPr>
          <p:cNvPr id="132" name="Google Shape;132;g14a9b7458ce_0_64"/>
          <p:cNvSpPr txBox="1"/>
          <p:nvPr/>
        </p:nvSpPr>
        <p:spPr>
          <a:xfrm>
            <a:off x="719604" y="2254329"/>
            <a:ext cx="1517094"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Arial" panose="020B0604020202020204" pitchFamily="34" charset="0"/>
                <a:ea typeface="Calibri"/>
                <a:cs typeface="Arial" panose="020B0604020202020204" pitchFamily="34" charset="0"/>
                <a:sym typeface="Calibri"/>
              </a:rPr>
              <a:t>+75 - 85 %</a:t>
            </a:r>
            <a:endParaRPr sz="2000" dirty="0">
              <a:latin typeface="Arial" panose="020B0604020202020204" pitchFamily="34" charset="0"/>
              <a:ea typeface="Calibri"/>
              <a:cs typeface="Arial" panose="020B0604020202020204" pitchFamily="34" charset="0"/>
              <a:sym typeface="Calibri"/>
            </a:endParaRPr>
          </a:p>
        </p:txBody>
      </p:sp>
      <p:grpSp>
        <p:nvGrpSpPr>
          <p:cNvPr id="133" name="Google Shape;133;g14a9b7458ce_0_64"/>
          <p:cNvGrpSpPr/>
          <p:nvPr/>
        </p:nvGrpSpPr>
        <p:grpSpPr>
          <a:xfrm>
            <a:off x="2631775" y="1260000"/>
            <a:ext cx="5155673" cy="4824135"/>
            <a:chOff x="4294450" y="726802"/>
            <a:chExt cx="6008275" cy="5469842"/>
          </a:xfrm>
        </p:grpSpPr>
        <p:sp>
          <p:nvSpPr>
            <p:cNvPr id="134" name="Google Shape;134;g14a9b7458ce_0_64"/>
            <p:cNvSpPr/>
            <p:nvPr/>
          </p:nvSpPr>
          <p:spPr>
            <a:xfrm rot="5400000">
              <a:off x="5695138" y="996388"/>
              <a:ext cx="3206900" cy="6008275"/>
            </a:xfrm>
            <a:prstGeom prst="flowChartMer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g14a9b7458ce_0_64"/>
            <p:cNvCxnSpPr/>
            <p:nvPr/>
          </p:nvCxnSpPr>
          <p:spPr>
            <a:xfrm>
              <a:off x="5028525" y="2319325"/>
              <a:ext cx="0" cy="1419600"/>
            </a:xfrm>
            <a:prstGeom prst="straightConnector1">
              <a:avLst/>
            </a:prstGeom>
            <a:noFill/>
            <a:ln w="9525" cap="flat" cmpd="sng">
              <a:solidFill>
                <a:schemeClr val="dk2"/>
              </a:solidFill>
              <a:prstDash val="solid"/>
              <a:round/>
              <a:headEnd type="none" w="med" len="med"/>
              <a:tailEnd type="none" w="med" len="med"/>
            </a:ln>
          </p:spPr>
        </p:cxnSp>
        <p:sp>
          <p:nvSpPr>
            <p:cNvPr id="136" name="Google Shape;136;g14a9b7458ce_0_64"/>
            <p:cNvSpPr txBox="1"/>
            <p:nvPr/>
          </p:nvSpPr>
          <p:spPr>
            <a:xfrm>
              <a:off x="5098499" y="3754226"/>
              <a:ext cx="1126720" cy="5583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solidFill>
                    <a:schemeClr val="lt1"/>
                  </a:solidFill>
                  <a:latin typeface="Calibri"/>
                  <a:ea typeface="Calibri"/>
                  <a:cs typeface="Calibri"/>
                  <a:sym typeface="Calibri"/>
                </a:rPr>
                <a:t>+20 %</a:t>
              </a:r>
              <a:endParaRPr sz="2000" dirty="0">
                <a:solidFill>
                  <a:schemeClr val="lt1"/>
                </a:solidFill>
                <a:latin typeface="Calibri"/>
                <a:ea typeface="Calibri"/>
                <a:cs typeface="Calibri"/>
                <a:sym typeface="Calibri"/>
              </a:endParaRPr>
            </a:p>
          </p:txBody>
        </p:sp>
        <p:sp>
          <p:nvSpPr>
            <p:cNvPr id="137" name="Google Shape;137;g14a9b7458ce_0_64"/>
            <p:cNvSpPr txBox="1"/>
            <p:nvPr/>
          </p:nvSpPr>
          <p:spPr>
            <a:xfrm>
              <a:off x="7190350" y="3754225"/>
              <a:ext cx="114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solidFill>
                    <a:schemeClr val="lt1"/>
                  </a:solidFill>
                  <a:latin typeface="Calibri"/>
                  <a:ea typeface="Calibri"/>
                  <a:cs typeface="Calibri"/>
                  <a:sym typeface="Calibri"/>
                </a:rPr>
                <a:t>+100 %</a:t>
              </a:r>
              <a:endParaRPr sz="2000" dirty="0">
                <a:solidFill>
                  <a:schemeClr val="lt1"/>
                </a:solidFill>
                <a:latin typeface="Calibri"/>
                <a:ea typeface="Calibri"/>
                <a:cs typeface="Calibri"/>
                <a:sym typeface="Calibri"/>
              </a:endParaRPr>
            </a:p>
          </p:txBody>
        </p:sp>
        <p:sp>
          <p:nvSpPr>
            <p:cNvPr id="138" name="Google Shape;138;g14a9b7458ce_0_64"/>
            <p:cNvSpPr txBox="1"/>
            <p:nvPr/>
          </p:nvSpPr>
          <p:spPr>
            <a:xfrm>
              <a:off x="9062250" y="3754225"/>
              <a:ext cx="114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solidFill>
                    <a:schemeClr val="lt1"/>
                  </a:solidFill>
                  <a:latin typeface="Calibri"/>
                  <a:ea typeface="Calibri"/>
                  <a:cs typeface="Calibri"/>
                  <a:sym typeface="Calibri"/>
                </a:rPr>
                <a:t>+220 %</a:t>
              </a:r>
              <a:endParaRPr sz="2000" dirty="0">
                <a:solidFill>
                  <a:schemeClr val="lt1"/>
                </a:solidFill>
                <a:latin typeface="Calibri"/>
                <a:ea typeface="Calibri"/>
                <a:cs typeface="Calibri"/>
                <a:sym typeface="Calibri"/>
              </a:endParaRPr>
            </a:p>
          </p:txBody>
        </p:sp>
        <p:cxnSp>
          <p:nvCxnSpPr>
            <p:cNvPr id="139" name="Google Shape;139;g14a9b7458ce_0_64"/>
            <p:cNvCxnSpPr/>
            <p:nvPr/>
          </p:nvCxnSpPr>
          <p:spPr>
            <a:xfrm>
              <a:off x="5028525" y="4258750"/>
              <a:ext cx="0" cy="1449600"/>
            </a:xfrm>
            <a:prstGeom prst="straightConnector1">
              <a:avLst/>
            </a:prstGeom>
            <a:noFill/>
            <a:ln w="9525" cap="flat" cmpd="sng">
              <a:solidFill>
                <a:schemeClr val="dk2"/>
              </a:solidFill>
              <a:prstDash val="solid"/>
              <a:round/>
              <a:headEnd type="none" w="med" len="med"/>
              <a:tailEnd type="none" w="med" len="med"/>
            </a:ln>
          </p:spPr>
        </p:cxnSp>
        <p:cxnSp>
          <p:nvCxnSpPr>
            <p:cNvPr id="140" name="Google Shape;140;g14a9b7458ce_0_64"/>
            <p:cNvCxnSpPr/>
            <p:nvPr/>
          </p:nvCxnSpPr>
          <p:spPr>
            <a:xfrm>
              <a:off x="5808300" y="4428700"/>
              <a:ext cx="2400" cy="12921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g14a9b7458ce_0_64"/>
            <p:cNvCxnSpPr/>
            <p:nvPr/>
          </p:nvCxnSpPr>
          <p:spPr>
            <a:xfrm>
              <a:off x="6363000" y="2299325"/>
              <a:ext cx="0" cy="10848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g14a9b7458ce_0_64"/>
            <p:cNvCxnSpPr/>
            <p:nvPr/>
          </p:nvCxnSpPr>
          <p:spPr>
            <a:xfrm>
              <a:off x="6855300" y="4731050"/>
              <a:ext cx="0" cy="9972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g14a9b7458ce_0_64"/>
            <p:cNvCxnSpPr/>
            <p:nvPr/>
          </p:nvCxnSpPr>
          <p:spPr>
            <a:xfrm>
              <a:off x="7297875" y="2309325"/>
              <a:ext cx="600" cy="839700"/>
            </a:xfrm>
            <a:prstGeom prst="straightConnector1">
              <a:avLst/>
            </a:prstGeom>
            <a:noFill/>
            <a:ln w="9525" cap="flat" cmpd="sng">
              <a:solidFill>
                <a:schemeClr val="dk2"/>
              </a:solidFill>
              <a:prstDash val="solid"/>
              <a:round/>
              <a:headEnd type="none" w="med" len="med"/>
              <a:tailEnd type="none" w="med" len="med"/>
            </a:ln>
          </p:spPr>
        </p:cxnSp>
        <p:sp>
          <p:nvSpPr>
            <p:cNvPr id="144" name="Google Shape;144;g14a9b7458ce_0_64"/>
            <p:cNvSpPr txBox="1"/>
            <p:nvPr/>
          </p:nvSpPr>
          <p:spPr>
            <a:xfrm rot="16200000">
              <a:off x="4266226" y="2975802"/>
              <a:ext cx="1147186"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Energie</a:t>
              </a:r>
              <a:endParaRPr sz="2000" dirty="0">
                <a:latin typeface="Calibri"/>
                <a:ea typeface="Calibri"/>
                <a:cs typeface="Calibri"/>
                <a:sym typeface="Calibri"/>
              </a:endParaRPr>
            </a:p>
          </p:txBody>
        </p:sp>
        <p:sp>
          <p:nvSpPr>
            <p:cNvPr id="145" name="Google Shape;145;g14a9b7458ce_0_64"/>
            <p:cNvSpPr txBox="1"/>
            <p:nvPr/>
          </p:nvSpPr>
          <p:spPr>
            <a:xfrm rot="16200000">
              <a:off x="3973193" y="4776130"/>
              <a:ext cx="1768083"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Babynahrung</a:t>
              </a:r>
              <a:endParaRPr sz="2000" dirty="0">
                <a:latin typeface="Calibri"/>
                <a:ea typeface="Calibri"/>
                <a:cs typeface="Calibri"/>
                <a:sym typeface="Calibri"/>
              </a:endParaRPr>
            </a:p>
          </p:txBody>
        </p:sp>
        <p:sp>
          <p:nvSpPr>
            <p:cNvPr id="146" name="Google Shape;146;g14a9b7458ce_0_64"/>
            <p:cNvSpPr txBox="1"/>
            <p:nvPr/>
          </p:nvSpPr>
          <p:spPr>
            <a:xfrm rot="16200000">
              <a:off x="5480618" y="2564475"/>
              <a:ext cx="1360491"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Tomaten</a:t>
              </a:r>
              <a:endParaRPr sz="2000" dirty="0">
                <a:latin typeface="Calibri"/>
                <a:ea typeface="Calibri"/>
                <a:cs typeface="Calibri"/>
                <a:sym typeface="Calibri"/>
              </a:endParaRPr>
            </a:p>
          </p:txBody>
        </p:sp>
        <p:sp>
          <p:nvSpPr>
            <p:cNvPr id="147" name="Google Shape;147;g14a9b7458ce_0_64"/>
            <p:cNvSpPr txBox="1"/>
            <p:nvPr/>
          </p:nvSpPr>
          <p:spPr>
            <a:xfrm rot="16200000">
              <a:off x="6668809" y="2354044"/>
              <a:ext cx="969185"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Milch</a:t>
              </a:r>
              <a:endParaRPr sz="2000" dirty="0">
                <a:latin typeface="Calibri"/>
                <a:ea typeface="Calibri"/>
                <a:cs typeface="Calibri"/>
                <a:sym typeface="Calibri"/>
              </a:endParaRPr>
            </a:p>
          </p:txBody>
        </p:sp>
        <p:sp>
          <p:nvSpPr>
            <p:cNvPr id="148" name="Google Shape;148;g14a9b7458ce_0_64"/>
            <p:cNvSpPr txBox="1"/>
            <p:nvPr/>
          </p:nvSpPr>
          <p:spPr>
            <a:xfrm rot="16200000">
              <a:off x="4910482" y="4792727"/>
              <a:ext cx="1530063"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Vitamine</a:t>
              </a:r>
              <a:endParaRPr sz="2000" dirty="0">
                <a:latin typeface="Calibri"/>
                <a:ea typeface="Calibri"/>
                <a:cs typeface="Calibri"/>
                <a:sym typeface="Calibri"/>
              </a:endParaRPr>
            </a:p>
          </p:txBody>
        </p:sp>
        <p:sp>
          <p:nvSpPr>
            <p:cNvPr id="149" name="Google Shape;149;g14a9b7458ce_0_64"/>
            <p:cNvSpPr txBox="1"/>
            <p:nvPr/>
          </p:nvSpPr>
          <p:spPr>
            <a:xfrm rot="16200000">
              <a:off x="6207522" y="5052461"/>
              <a:ext cx="981036"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Äpfel</a:t>
              </a:r>
              <a:endParaRPr sz="2000" dirty="0">
                <a:latin typeface="Calibri"/>
                <a:ea typeface="Calibri"/>
                <a:cs typeface="Calibri"/>
                <a:sym typeface="Calibri"/>
              </a:endParaRPr>
            </a:p>
          </p:txBody>
        </p:sp>
        <p:cxnSp>
          <p:nvCxnSpPr>
            <p:cNvPr id="150" name="Google Shape;150;g14a9b7458ce_0_64"/>
            <p:cNvCxnSpPr/>
            <p:nvPr/>
          </p:nvCxnSpPr>
          <p:spPr>
            <a:xfrm flipH="1">
              <a:off x="8464850" y="2299325"/>
              <a:ext cx="2700" cy="500700"/>
            </a:xfrm>
            <a:prstGeom prst="straightConnector1">
              <a:avLst/>
            </a:prstGeom>
            <a:noFill/>
            <a:ln w="9525" cap="flat" cmpd="sng">
              <a:solidFill>
                <a:schemeClr val="dk2"/>
              </a:solidFill>
              <a:prstDash val="solid"/>
              <a:round/>
              <a:headEnd type="none" w="med" len="med"/>
              <a:tailEnd type="none" w="med" len="med"/>
            </a:ln>
          </p:spPr>
        </p:cxnSp>
        <p:sp>
          <p:nvSpPr>
            <p:cNvPr id="151" name="Google Shape;151;g14a9b7458ce_0_64"/>
            <p:cNvSpPr txBox="1"/>
            <p:nvPr/>
          </p:nvSpPr>
          <p:spPr>
            <a:xfrm rot="16200000">
              <a:off x="7932039" y="2132403"/>
              <a:ext cx="760944"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Eier</a:t>
              </a:r>
              <a:endParaRPr sz="2000" dirty="0">
                <a:latin typeface="Calibri"/>
                <a:ea typeface="Calibri"/>
                <a:cs typeface="Calibri"/>
                <a:sym typeface="Calibri"/>
              </a:endParaRPr>
            </a:p>
          </p:txBody>
        </p:sp>
        <p:sp>
          <p:nvSpPr>
            <p:cNvPr id="152" name="Google Shape;152;g14a9b7458ce_0_64"/>
            <p:cNvSpPr txBox="1"/>
            <p:nvPr/>
          </p:nvSpPr>
          <p:spPr>
            <a:xfrm rot="16200000">
              <a:off x="8551535" y="995312"/>
              <a:ext cx="1857140" cy="13201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Beauty- / Gesundheits-produkte</a:t>
              </a:r>
              <a:endParaRPr sz="2000" dirty="0">
                <a:latin typeface="Calibri"/>
                <a:ea typeface="Calibri"/>
                <a:cs typeface="Calibri"/>
                <a:sym typeface="Calibri"/>
              </a:endParaRPr>
            </a:p>
          </p:txBody>
        </p:sp>
        <p:sp>
          <p:nvSpPr>
            <p:cNvPr id="153" name="Google Shape;153;g14a9b7458ce_0_64"/>
            <p:cNvSpPr txBox="1"/>
            <p:nvPr/>
          </p:nvSpPr>
          <p:spPr>
            <a:xfrm rot="16200000">
              <a:off x="7244188" y="5036404"/>
              <a:ext cx="1387963" cy="932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Dosen-tomaten</a:t>
              </a:r>
              <a:endParaRPr sz="2000" dirty="0">
                <a:latin typeface="Calibri"/>
                <a:ea typeface="Calibri"/>
                <a:cs typeface="Calibri"/>
                <a:sym typeface="Calibri"/>
              </a:endParaRPr>
            </a:p>
          </p:txBody>
        </p:sp>
        <p:cxnSp>
          <p:nvCxnSpPr>
            <p:cNvPr id="154" name="Google Shape;154;g14a9b7458ce_0_64"/>
            <p:cNvCxnSpPr/>
            <p:nvPr/>
          </p:nvCxnSpPr>
          <p:spPr>
            <a:xfrm>
              <a:off x="8297575" y="5128500"/>
              <a:ext cx="0" cy="5898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g14a9b7458ce_0_64"/>
            <p:cNvCxnSpPr/>
            <p:nvPr/>
          </p:nvCxnSpPr>
          <p:spPr>
            <a:xfrm>
              <a:off x="9267050" y="5349700"/>
              <a:ext cx="300" cy="368700"/>
            </a:xfrm>
            <a:prstGeom prst="straightConnector1">
              <a:avLst/>
            </a:prstGeom>
            <a:noFill/>
            <a:ln w="9525" cap="flat" cmpd="sng">
              <a:solidFill>
                <a:schemeClr val="dk2"/>
              </a:solidFill>
              <a:prstDash val="solid"/>
              <a:round/>
              <a:headEnd type="none" w="med" len="med"/>
              <a:tailEnd type="none" w="med" len="med"/>
            </a:ln>
          </p:spPr>
        </p:cxnSp>
        <p:sp>
          <p:nvSpPr>
            <p:cNvPr id="156" name="Google Shape;156;g14a9b7458ce_0_64"/>
            <p:cNvSpPr txBox="1"/>
            <p:nvPr/>
          </p:nvSpPr>
          <p:spPr>
            <a:xfrm rot="16200000">
              <a:off x="8619825" y="5408510"/>
              <a:ext cx="933741" cy="573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latin typeface="Calibri"/>
                  <a:ea typeface="Calibri"/>
                  <a:cs typeface="Calibri"/>
                  <a:sym typeface="Calibri"/>
                </a:rPr>
                <a:t>Mode</a:t>
              </a:r>
              <a:endParaRPr sz="2000" dirty="0">
                <a:latin typeface="Calibri"/>
                <a:ea typeface="Calibri"/>
                <a:cs typeface="Calibri"/>
                <a:sym typeface="Calibri"/>
              </a:endParaRPr>
            </a:p>
          </p:txBody>
        </p:sp>
        <p:cxnSp>
          <p:nvCxnSpPr>
            <p:cNvPr id="157" name="Google Shape;157;g14a9b7458ce_0_64"/>
            <p:cNvCxnSpPr/>
            <p:nvPr/>
          </p:nvCxnSpPr>
          <p:spPr>
            <a:xfrm>
              <a:off x="10022775" y="2299325"/>
              <a:ext cx="4200" cy="120000"/>
            </a:xfrm>
            <a:prstGeom prst="straightConnector1">
              <a:avLst/>
            </a:prstGeom>
            <a:noFill/>
            <a:ln w="9525" cap="flat" cmpd="sng">
              <a:solidFill>
                <a:schemeClr val="dk2"/>
              </a:solidFill>
              <a:prstDash val="solid"/>
              <a:round/>
              <a:headEnd type="none" w="med" len="med"/>
              <a:tailEnd type="none" w="med" len="med"/>
            </a:ln>
          </p:spPr>
        </p:cxnSp>
      </p:grpSp>
      <p:sp>
        <p:nvSpPr>
          <p:cNvPr id="159" name="Google Shape;159;g14a9b7458ce_0_64"/>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Kearny</a:t>
            </a:r>
            <a:endParaRPr/>
          </a:p>
        </p:txBody>
      </p:sp>
      <p:sp>
        <p:nvSpPr>
          <p:cNvPr id="2" name="Google Shape;127;p1">
            <a:extLst>
              <a:ext uri="{FF2B5EF4-FFF2-40B4-BE49-F238E27FC236}">
                <a16:creationId xmlns="" xmlns:a16="http://schemas.microsoft.com/office/drawing/2014/main" id="{9A86AB78-BC5F-9530-7B24-DE24BBC131CD}"/>
              </a:ext>
            </a:extLst>
          </p:cNvPr>
          <p:cNvSpPr/>
          <p:nvPr/>
        </p:nvSpPr>
        <p:spPr>
          <a:xfrm>
            <a:off x="7931054" y="1524001"/>
            <a:ext cx="4039351" cy="44299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SzPct val="100000"/>
            </a:pPr>
            <a:r>
              <a:rPr lang="de-DE" sz="2000" dirty="0">
                <a:latin typeface="Arial" panose="020B0604020202020204" pitchFamily="34" charset="0"/>
                <a:ea typeface="Calibri"/>
                <a:cs typeface="Arial" panose="020B0604020202020204" pitchFamily="34" charset="0"/>
                <a:sym typeface="Calibri"/>
              </a:rPr>
              <a:t>Nachhaltige Produkte werden teilweise signifikant teurer verkauft als nicht nachhaltig hergestellte Produkte:</a:t>
            </a:r>
            <a:br>
              <a:rPr lang="de-DE" sz="2000" dirty="0">
                <a:latin typeface="Arial" panose="020B0604020202020204" pitchFamily="34" charset="0"/>
                <a:ea typeface="Calibri"/>
                <a:cs typeface="Arial" panose="020B0604020202020204" pitchFamily="34" charset="0"/>
                <a:sym typeface="Calibri"/>
              </a:rPr>
            </a:br>
            <a:endParaRPr lang="de-DE" sz="2000" dirty="0">
              <a:latin typeface="Arial" panose="020B0604020202020204" pitchFamily="34" charset="0"/>
              <a:ea typeface="Calibri"/>
              <a:cs typeface="Arial" panose="020B0604020202020204" pitchFamily="34" charset="0"/>
              <a:sym typeface="Calibri"/>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Was können Gründe für die höheren Preise der hier gezeigten Produkte sein?</a:t>
            </a:r>
            <a:endParaRPr lang="de-DE" sz="2000" dirty="0">
              <a:solidFill>
                <a:srgbClr val="941651"/>
              </a:solidFill>
            </a:endParaRP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Wie könnten Sie in Ihrem Unternehmen die Kundennachfrage nach nachhaltigen Produkten steigern?</a:t>
            </a:r>
          </a:p>
        </p:txBody>
      </p:sp>
      <p:sp>
        <p:nvSpPr>
          <p:cNvPr id="43" name="Google Shape;94;p1">
            <a:extLst>
              <a:ext uri="{FF2B5EF4-FFF2-40B4-BE49-F238E27FC236}">
                <a16:creationId xmlns="" xmlns:a16="http://schemas.microsoft.com/office/drawing/2014/main" id="{3E5739E1-035E-7D4E-8046-98F7EFCB3F2D}"/>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41f1a7caba_0_4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66" name="Google Shape;166;g141f1a7caba_0_4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dirty="0"/>
              <a:t>Nicht-Nachhaltige Produkte:</a:t>
            </a:r>
            <a:br>
              <a:rPr lang="de-DE" sz="2400" dirty="0"/>
            </a:br>
            <a:r>
              <a:rPr lang="de-DE" sz="2400" dirty="0"/>
              <a:t>Die Stufen nachhaltigen Konsums </a:t>
            </a:r>
            <a:endParaRPr sz="2400" dirty="0"/>
          </a:p>
        </p:txBody>
      </p:sp>
      <p:sp>
        <p:nvSpPr>
          <p:cNvPr id="167" name="Google Shape;167;g141f1a7caba_0_46"/>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grpSp>
        <p:nvGrpSpPr>
          <p:cNvPr id="169" name="Google Shape;169;g141f1a7caba_0_46"/>
          <p:cNvGrpSpPr/>
          <p:nvPr/>
        </p:nvGrpSpPr>
        <p:grpSpPr>
          <a:xfrm>
            <a:off x="2539920" y="2086559"/>
            <a:ext cx="3247596" cy="740808"/>
            <a:chOff x="1593000" y="2322565"/>
            <a:chExt cx="4139224" cy="642610"/>
          </a:xfrm>
        </p:grpSpPr>
        <p:sp>
          <p:nvSpPr>
            <p:cNvPr id="170" name="Google Shape;170;g141f1a7caba_0_46"/>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71" name="Google Shape;171;g141f1a7caba_0_46"/>
            <p:cNvSpPr/>
            <p:nvPr/>
          </p:nvSpPr>
          <p:spPr>
            <a:xfrm>
              <a:off x="2342636" y="2399939"/>
              <a:ext cx="3187902"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2000" dirty="0">
                  <a:solidFill>
                    <a:srgbClr val="FFFFFF"/>
                  </a:solidFill>
                  <a:latin typeface="Calibri" panose="020F0502020204030204" pitchFamily="34" charset="0"/>
                  <a:ea typeface="Roboto Medium"/>
                  <a:cs typeface="Calibri" panose="020F0502020204030204" pitchFamily="34" charset="0"/>
                  <a:sym typeface="Roboto Medium"/>
                </a:rPr>
                <a:t>Kaufe neu </a:t>
              </a:r>
              <a:endParaRPr sz="2000" dirty="0">
                <a:solidFill>
                  <a:srgbClr val="FFFFFF"/>
                </a:solidFill>
                <a:latin typeface="Calibri" panose="020F0502020204030204" pitchFamily="34" charset="0"/>
                <a:ea typeface="Roboto Medium"/>
                <a:cs typeface="Calibri" panose="020F0502020204030204" pitchFamily="34" charset="0"/>
                <a:sym typeface="Roboto Medium"/>
              </a:endParaRPr>
            </a:p>
            <a:p>
              <a:pPr marL="0" lvl="0" indent="0" algn="l" rtl="0">
                <a:lnSpc>
                  <a:spcPct val="115000"/>
                </a:lnSpc>
                <a:spcBef>
                  <a:spcPts val="0"/>
                </a:spcBef>
                <a:spcAft>
                  <a:spcPts val="0"/>
                </a:spcAft>
                <a:buNone/>
              </a:pPr>
              <a:r>
                <a:rPr lang="de-DE" dirty="0">
                  <a:solidFill>
                    <a:srgbClr val="FFFFFF"/>
                  </a:solidFill>
                  <a:latin typeface="Calibri" panose="020F0502020204030204" pitchFamily="34" charset="0"/>
                  <a:ea typeface="Roboto Medium"/>
                  <a:cs typeface="Calibri" panose="020F0502020204030204" pitchFamily="34" charset="0"/>
                  <a:sym typeface="Roboto Medium"/>
                </a:rPr>
                <a:t>(regional, fair und ökologisch)</a:t>
              </a:r>
              <a:endParaRPr dirty="0">
                <a:solidFill>
                  <a:srgbClr val="FFFFFF"/>
                </a:solidFill>
                <a:latin typeface="Calibri" panose="020F0502020204030204" pitchFamily="34" charset="0"/>
                <a:ea typeface="Roboto"/>
                <a:cs typeface="Calibri" panose="020F0502020204030204" pitchFamily="34" charset="0"/>
                <a:sym typeface="Roboto"/>
              </a:endParaRPr>
            </a:p>
          </p:txBody>
        </p:sp>
        <p:sp>
          <p:nvSpPr>
            <p:cNvPr id="172" name="Google Shape;172;g141f1a7caba_0_46"/>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73" name="Google Shape;173;g141f1a7caba_0_46"/>
            <p:cNvSpPr/>
            <p:nvPr/>
          </p:nvSpPr>
          <p:spPr>
            <a:xfrm>
              <a:off x="1593000" y="2322575"/>
              <a:ext cx="870397" cy="642600"/>
            </a:xfrm>
            <a:prstGeom prst="rect">
              <a:avLst/>
            </a:prstGeom>
            <a:solidFill>
              <a:srgbClr val="0E65F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de-DE" sz="2000">
                  <a:solidFill>
                    <a:srgbClr val="FFFFFF"/>
                  </a:solidFill>
                  <a:latin typeface="Calibri" panose="020F0502020204030204" pitchFamily="34" charset="0"/>
                  <a:ea typeface="Roboto Thin"/>
                  <a:cs typeface="Calibri" panose="020F0502020204030204" pitchFamily="34" charset="0"/>
                  <a:sym typeface="Roboto Thin"/>
                </a:rPr>
                <a:t>01</a:t>
              </a:r>
              <a:endParaRPr sz="2000">
                <a:solidFill>
                  <a:srgbClr val="FFFFFF"/>
                </a:solidFill>
                <a:latin typeface="Calibri" panose="020F0502020204030204" pitchFamily="34" charset="0"/>
                <a:ea typeface="Roboto Thin"/>
                <a:cs typeface="Calibri" panose="020F0502020204030204" pitchFamily="34" charset="0"/>
                <a:sym typeface="Roboto Thin"/>
              </a:endParaRPr>
            </a:p>
          </p:txBody>
        </p:sp>
      </p:grpSp>
      <p:grpSp>
        <p:nvGrpSpPr>
          <p:cNvPr id="174" name="Google Shape;174;g141f1a7caba_0_46"/>
          <p:cNvGrpSpPr/>
          <p:nvPr/>
        </p:nvGrpSpPr>
        <p:grpSpPr>
          <a:xfrm>
            <a:off x="2239378" y="2828440"/>
            <a:ext cx="3856622" cy="740819"/>
            <a:chOff x="1593000" y="2322565"/>
            <a:chExt cx="4139224" cy="642610"/>
          </a:xfrm>
        </p:grpSpPr>
        <p:sp>
          <p:nvSpPr>
            <p:cNvPr id="175" name="Google Shape;175;g141f1a7caba_0_46"/>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76" name="Google Shape;176;g141f1a7caba_0_46"/>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2000">
                  <a:solidFill>
                    <a:srgbClr val="FFFFFF"/>
                  </a:solidFill>
                  <a:latin typeface="Calibri" panose="020F0502020204030204" pitchFamily="34" charset="0"/>
                  <a:ea typeface="Roboto Medium"/>
                  <a:cs typeface="Calibri" panose="020F0502020204030204" pitchFamily="34" charset="0"/>
                  <a:sym typeface="Roboto Medium"/>
                </a:rPr>
                <a:t>Kaufe gebraucht</a:t>
              </a:r>
              <a:endParaRPr sz="2000">
                <a:solidFill>
                  <a:srgbClr val="FFFFFF"/>
                </a:solidFill>
                <a:latin typeface="Calibri" panose="020F0502020204030204" pitchFamily="34" charset="0"/>
                <a:ea typeface="Roboto"/>
                <a:cs typeface="Calibri" panose="020F0502020204030204" pitchFamily="34" charset="0"/>
                <a:sym typeface="Roboto"/>
              </a:endParaRPr>
            </a:p>
          </p:txBody>
        </p:sp>
        <p:sp>
          <p:nvSpPr>
            <p:cNvPr id="177" name="Google Shape;177;g141f1a7caba_0_46"/>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78" name="Google Shape;178;g141f1a7caba_0_46"/>
            <p:cNvSpPr/>
            <p:nvPr/>
          </p:nvSpPr>
          <p:spPr>
            <a:xfrm>
              <a:off x="1593000" y="2322575"/>
              <a:ext cx="690000" cy="642600"/>
            </a:xfrm>
            <a:prstGeom prst="rect">
              <a:avLst/>
            </a:prstGeom>
            <a:solidFill>
              <a:srgbClr val="0E65F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de-DE" sz="2000">
                  <a:solidFill>
                    <a:srgbClr val="FFFFFF"/>
                  </a:solidFill>
                  <a:latin typeface="Calibri" panose="020F0502020204030204" pitchFamily="34" charset="0"/>
                  <a:ea typeface="Roboto Thin"/>
                  <a:cs typeface="Calibri" panose="020F0502020204030204" pitchFamily="34" charset="0"/>
                  <a:sym typeface="Roboto Thin"/>
                </a:rPr>
                <a:t>02</a:t>
              </a:r>
              <a:endParaRPr sz="2000">
                <a:solidFill>
                  <a:srgbClr val="FFFFFF"/>
                </a:solidFill>
                <a:latin typeface="Calibri" panose="020F0502020204030204" pitchFamily="34" charset="0"/>
                <a:ea typeface="Roboto Thin"/>
                <a:cs typeface="Calibri" panose="020F0502020204030204" pitchFamily="34" charset="0"/>
                <a:sym typeface="Roboto Thin"/>
              </a:endParaRPr>
            </a:p>
          </p:txBody>
        </p:sp>
      </p:grpSp>
      <p:grpSp>
        <p:nvGrpSpPr>
          <p:cNvPr id="179" name="Google Shape;179;g141f1a7caba_0_46"/>
          <p:cNvGrpSpPr/>
          <p:nvPr/>
        </p:nvGrpSpPr>
        <p:grpSpPr>
          <a:xfrm>
            <a:off x="1865551" y="3548713"/>
            <a:ext cx="4561958" cy="740819"/>
            <a:chOff x="1593000" y="2322565"/>
            <a:chExt cx="4139224" cy="642610"/>
          </a:xfrm>
        </p:grpSpPr>
        <p:sp>
          <p:nvSpPr>
            <p:cNvPr id="180" name="Google Shape;180;g141f1a7caba_0_46"/>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 name="Google Shape;181;g141f1a7caba_0_46"/>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2000" dirty="0">
                  <a:solidFill>
                    <a:srgbClr val="FFFFFF"/>
                  </a:solidFill>
                  <a:latin typeface="Calibri" panose="020F0502020204030204" pitchFamily="34" charset="0"/>
                  <a:ea typeface="Roboto Medium"/>
                  <a:cs typeface="Calibri" panose="020F0502020204030204" pitchFamily="34" charset="0"/>
                  <a:sym typeface="Roboto Medium"/>
                </a:rPr>
                <a:t>Tausche</a:t>
              </a:r>
              <a:endParaRPr sz="2000" dirty="0">
                <a:solidFill>
                  <a:srgbClr val="FFFFFF"/>
                </a:solidFill>
                <a:latin typeface="Calibri" panose="020F0502020204030204" pitchFamily="34" charset="0"/>
                <a:ea typeface="Roboto"/>
                <a:cs typeface="Calibri" panose="020F0502020204030204" pitchFamily="34" charset="0"/>
                <a:sym typeface="Roboto"/>
              </a:endParaRPr>
            </a:p>
          </p:txBody>
        </p:sp>
        <p:sp>
          <p:nvSpPr>
            <p:cNvPr id="182" name="Google Shape;182;g141f1a7caba_0_46"/>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 name="Google Shape;183;g141f1a7caba_0_46"/>
            <p:cNvSpPr/>
            <p:nvPr/>
          </p:nvSpPr>
          <p:spPr>
            <a:xfrm>
              <a:off x="1593000" y="2322575"/>
              <a:ext cx="690000" cy="642600"/>
            </a:xfrm>
            <a:prstGeom prst="rect">
              <a:avLst/>
            </a:prstGeom>
            <a:solidFill>
              <a:srgbClr val="0E65F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de-DE" sz="2000" dirty="0">
                  <a:solidFill>
                    <a:srgbClr val="FFFFFF"/>
                  </a:solidFill>
                  <a:latin typeface="Calibri" panose="020F0502020204030204" pitchFamily="34" charset="0"/>
                  <a:ea typeface="Roboto Thin"/>
                  <a:cs typeface="Calibri" panose="020F0502020204030204" pitchFamily="34" charset="0"/>
                  <a:sym typeface="Roboto Thin"/>
                </a:rPr>
                <a:t>03</a:t>
              </a:r>
              <a:endParaRPr sz="2000" dirty="0">
                <a:solidFill>
                  <a:srgbClr val="FFFFFF"/>
                </a:solidFill>
                <a:latin typeface="Calibri" panose="020F0502020204030204" pitchFamily="34" charset="0"/>
                <a:ea typeface="Roboto Thin"/>
                <a:cs typeface="Calibri" panose="020F0502020204030204" pitchFamily="34" charset="0"/>
                <a:sym typeface="Roboto Thin"/>
              </a:endParaRPr>
            </a:p>
          </p:txBody>
        </p:sp>
      </p:grpSp>
      <p:grpSp>
        <p:nvGrpSpPr>
          <p:cNvPr id="184" name="Google Shape;184;g141f1a7caba_0_46"/>
          <p:cNvGrpSpPr/>
          <p:nvPr/>
        </p:nvGrpSpPr>
        <p:grpSpPr>
          <a:xfrm>
            <a:off x="1352062" y="4290240"/>
            <a:ext cx="5322904" cy="740819"/>
            <a:chOff x="1592995" y="2322565"/>
            <a:chExt cx="4139229" cy="642610"/>
          </a:xfrm>
        </p:grpSpPr>
        <p:sp>
          <p:nvSpPr>
            <p:cNvPr id="185" name="Google Shape;185;g141f1a7caba_0_46"/>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 name="Google Shape;186;g141f1a7caba_0_46"/>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2000" dirty="0">
                  <a:solidFill>
                    <a:srgbClr val="FFFFFF"/>
                  </a:solidFill>
                  <a:latin typeface="Arial" panose="020B0604020202020204" pitchFamily="34" charset="0"/>
                  <a:ea typeface="Roboto Medium"/>
                  <a:cs typeface="Arial" panose="020B0604020202020204" pitchFamily="34" charset="0"/>
                  <a:sym typeface="Roboto Medium"/>
                </a:rPr>
                <a:t>Leihe aus</a:t>
              </a:r>
              <a:endParaRPr sz="2000" dirty="0">
                <a:solidFill>
                  <a:srgbClr val="FFFFFF"/>
                </a:solidFill>
                <a:latin typeface="Arial" panose="020B0604020202020204" pitchFamily="34" charset="0"/>
                <a:ea typeface="Roboto"/>
                <a:cs typeface="Arial" panose="020B0604020202020204" pitchFamily="34" charset="0"/>
                <a:sym typeface="Roboto"/>
              </a:endParaRPr>
            </a:p>
          </p:txBody>
        </p:sp>
        <p:sp>
          <p:nvSpPr>
            <p:cNvPr id="187" name="Google Shape;187;g141f1a7caba_0_46"/>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 name="Google Shape;188;g141f1a7caba_0_46"/>
            <p:cNvSpPr/>
            <p:nvPr/>
          </p:nvSpPr>
          <p:spPr>
            <a:xfrm>
              <a:off x="1592995" y="2322575"/>
              <a:ext cx="690000" cy="642600"/>
            </a:xfrm>
            <a:prstGeom prst="rect">
              <a:avLst/>
            </a:prstGeom>
            <a:solidFill>
              <a:srgbClr val="0E65F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de-DE" sz="2000" dirty="0">
                  <a:solidFill>
                    <a:srgbClr val="FFFFFF"/>
                  </a:solidFill>
                  <a:latin typeface="Calibri" panose="020F0502020204030204" pitchFamily="34" charset="0"/>
                  <a:ea typeface="Roboto Thin"/>
                  <a:cs typeface="Calibri" panose="020F0502020204030204" pitchFamily="34" charset="0"/>
                  <a:sym typeface="Roboto Thin"/>
                </a:rPr>
                <a:t>04</a:t>
              </a:r>
              <a:endParaRPr sz="2000" dirty="0">
                <a:solidFill>
                  <a:srgbClr val="FFFFFF"/>
                </a:solidFill>
                <a:latin typeface="Calibri" panose="020F0502020204030204" pitchFamily="34" charset="0"/>
                <a:ea typeface="Roboto Thin"/>
                <a:cs typeface="Calibri" panose="020F0502020204030204" pitchFamily="34" charset="0"/>
                <a:sym typeface="Roboto Thin"/>
              </a:endParaRPr>
            </a:p>
          </p:txBody>
        </p:sp>
      </p:grpSp>
      <p:grpSp>
        <p:nvGrpSpPr>
          <p:cNvPr id="189" name="Google Shape;189;g141f1a7caba_0_46"/>
          <p:cNvGrpSpPr/>
          <p:nvPr/>
        </p:nvGrpSpPr>
        <p:grpSpPr>
          <a:xfrm>
            <a:off x="832513" y="5017765"/>
            <a:ext cx="6277971" cy="740819"/>
            <a:chOff x="1593000" y="2322565"/>
            <a:chExt cx="4139224" cy="642610"/>
          </a:xfrm>
        </p:grpSpPr>
        <p:sp>
          <p:nvSpPr>
            <p:cNvPr id="190" name="Google Shape;190;g141f1a7caba_0_46"/>
            <p:cNvSpPr/>
            <p:nvPr/>
          </p:nvSpPr>
          <p:spPr>
            <a:xfrm flipH="1">
              <a:off x="2283124" y="2322565"/>
              <a:ext cx="3449100" cy="6426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91" name="Google Shape;191;g141f1a7caba_0_46"/>
            <p:cNvSpPr/>
            <p:nvPr/>
          </p:nvSpPr>
          <p:spPr>
            <a:xfrm>
              <a:off x="2342635" y="2399939"/>
              <a:ext cx="2808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de-DE" sz="2000" dirty="0">
                  <a:solidFill>
                    <a:srgbClr val="FFFFFF"/>
                  </a:solidFill>
                  <a:latin typeface="Arial" panose="020B0604020202020204" pitchFamily="34" charset="0"/>
                  <a:ea typeface="Roboto Medium"/>
                  <a:cs typeface="Arial" panose="020B0604020202020204" pitchFamily="34" charset="0"/>
                  <a:sym typeface="Roboto Medium"/>
                </a:rPr>
                <a:t>Repariere, was du hast</a:t>
              </a:r>
              <a:endParaRPr sz="2000" dirty="0">
                <a:solidFill>
                  <a:srgbClr val="FFFFFF"/>
                </a:solidFill>
                <a:latin typeface="Arial" panose="020B0604020202020204" pitchFamily="34" charset="0"/>
                <a:ea typeface="Roboto"/>
                <a:cs typeface="Arial" panose="020B0604020202020204" pitchFamily="34" charset="0"/>
                <a:sym typeface="Roboto"/>
              </a:endParaRPr>
            </a:p>
          </p:txBody>
        </p:sp>
        <p:sp>
          <p:nvSpPr>
            <p:cNvPr id="192" name="Google Shape;192;g141f1a7caba_0_46"/>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 name="Google Shape;193;g141f1a7caba_0_46"/>
            <p:cNvSpPr/>
            <p:nvPr/>
          </p:nvSpPr>
          <p:spPr>
            <a:xfrm>
              <a:off x="1593000" y="2322575"/>
              <a:ext cx="690000" cy="642600"/>
            </a:xfrm>
            <a:prstGeom prst="rect">
              <a:avLst/>
            </a:prstGeom>
            <a:solidFill>
              <a:srgbClr val="0E65F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de-DE" sz="2000" dirty="0">
                  <a:solidFill>
                    <a:srgbClr val="FFFFFF"/>
                  </a:solidFill>
                  <a:latin typeface="Calibri" panose="020F0502020204030204" pitchFamily="34" charset="0"/>
                  <a:ea typeface="Roboto Thin"/>
                  <a:cs typeface="Calibri" panose="020F0502020204030204" pitchFamily="34" charset="0"/>
                  <a:sym typeface="Roboto Thin"/>
                </a:rPr>
                <a:t>05</a:t>
              </a:r>
              <a:endParaRPr sz="2000" dirty="0">
                <a:solidFill>
                  <a:srgbClr val="FFFFFF"/>
                </a:solidFill>
                <a:latin typeface="Calibri" panose="020F0502020204030204" pitchFamily="34" charset="0"/>
                <a:ea typeface="Roboto Thin"/>
                <a:cs typeface="Calibri" panose="020F0502020204030204" pitchFamily="34" charset="0"/>
                <a:sym typeface="Roboto Thin"/>
              </a:endParaRPr>
            </a:p>
          </p:txBody>
        </p:sp>
      </p:grpSp>
      <p:sp>
        <p:nvSpPr>
          <p:cNvPr id="195" name="Google Shape;195;g141f1a7caba_0_46"/>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a:t>
            </a:r>
            <a:endParaRPr/>
          </a:p>
        </p:txBody>
      </p:sp>
      <p:sp>
        <p:nvSpPr>
          <p:cNvPr id="2" name="Google Shape;127;p1">
            <a:extLst>
              <a:ext uri="{FF2B5EF4-FFF2-40B4-BE49-F238E27FC236}">
                <a16:creationId xmlns="" xmlns:a16="http://schemas.microsoft.com/office/drawing/2014/main" id="{7ED9B4A3-0411-BC4C-2B29-306AACC021A1}"/>
              </a:ext>
            </a:extLst>
          </p:cNvPr>
          <p:cNvSpPr/>
          <p:nvPr/>
        </p:nvSpPr>
        <p:spPr>
          <a:xfrm>
            <a:off x="8144740" y="1737073"/>
            <a:ext cx="3756252" cy="407883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indent="-457200">
              <a:buSzPct val="100000"/>
              <a:buFont typeface="Arial"/>
              <a:buAutoNum type="arabicPeriod"/>
            </a:pPr>
            <a:r>
              <a:rPr lang="de-DE" sz="2000" b="0" i="0" u="none" strike="noStrike" cap="none" dirty="0">
                <a:solidFill>
                  <a:srgbClr val="941651"/>
                </a:solidFill>
                <a:latin typeface="Arial"/>
                <a:ea typeface="Arial"/>
                <a:cs typeface="Arial"/>
                <a:sym typeface="Arial"/>
              </a:rPr>
              <a:t>Setzen Sie bereits  Maßnahmen in Ihrem Betrieb um?</a:t>
            </a:r>
          </a:p>
          <a:p>
            <a:pPr marL="457200" marR="0" lvl="0" indent="-457200" algn="l" rtl="0">
              <a:lnSpc>
                <a:spcPct val="100000"/>
              </a:lnSpc>
              <a:spcBef>
                <a:spcPts val="0"/>
              </a:spcBef>
              <a:spcAft>
                <a:spcPts val="0"/>
              </a:spcAft>
              <a:buClr>
                <a:srgbClr val="000000"/>
              </a:buClr>
              <a:buSzPct val="100000"/>
              <a:buAutoNum type="arabicPeriod"/>
            </a:pPr>
            <a:r>
              <a:rPr lang="de-DE" sz="2000" b="0" i="0" u="none" strike="noStrike" cap="none" dirty="0">
                <a:solidFill>
                  <a:srgbClr val="941651"/>
                </a:solidFill>
                <a:latin typeface="Arial"/>
                <a:ea typeface="Arial"/>
                <a:cs typeface="Arial"/>
                <a:sym typeface="Arial"/>
              </a:rPr>
              <a:t>Kann sich Ihr Betrieb an den Stufen 02 bis 05 des nachhaltigen Konsums beteiligen?</a:t>
            </a:r>
          </a:p>
          <a:p>
            <a:pPr marL="457200" marR="0" lvl="0" indent="-457200" algn="l" rtl="0">
              <a:lnSpc>
                <a:spcPct val="100000"/>
              </a:lnSpc>
              <a:spcBef>
                <a:spcPts val="0"/>
              </a:spcBef>
              <a:spcAft>
                <a:spcPts val="0"/>
              </a:spcAft>
              <a:buClr>
                <a:srgbClr val="000000"/>
              </a:buClr>
              <a:buSzPct val="100000"/>
              <a:buAutoNum type="arabicPeriod"/>
            </a:pPr>
            <a:r>
              <a:rPr lang="de-DE" sz="2000" dirty="0">
                <a:solidFill>
                  <a:srgbClr val="941651"/>
                </a:solidFill>
              </a:rPr>
              <a:t>Was müssten Sie tun, damit sie die Maßnahmen unterstützen könnten?</a:t>
            </a:r>
            <a:endParaRPr lang="de-DE" sz="2000" b="0" i="0" u="none" strike="noStrike" cap="none" dirty="0">
              <a:solidFill>
                <a:srgbClr val="941651"/>
              </a:solidFill>
              <a:latin typeface="Arial"/>
              <a:ea typeface="Arial"/>
              <a:cs typeface="Arial"/>
              <a:sym typeface="Arial"/>
            </a:endParaRPr>
          </a:p>
        </p:txBody>
      </p:sp>
      <p:sp>
        <p:nvSpPr>
          <p:cNvPr id="33" name="Google Shape;94;p1">
            <a:extLst>
              <a:ext uri="{FF2B5EF4-FFF2-40B4-BE49-F238E27FC236}">
                <a16:creationId xmlns="" xmlns:a16="http://schemas.microsoft.com/office/drawing/2014/main" id="{83487D1B-52FB-7F45-B0CF-80FC6DCDEAEF}"/>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3" name="Diagramm 2">
            <a:extLst>
              <a:ext uri="{FF2B5EF4-FFF2-40B4-BE49-F238E27FC236}">
                <a16:creationId xmlns="" xmlns:a16="http://schemas.microsoft.com/office/drawing/2014/main" id="{232DD181-6326-A89E-F104-6B9DEA0D0D13}"/>
              </a:ext>
            </a:extLst>
          </p:cNvPr>
          <p:cNvGraphicFramePr/>
          <p:nvPr>
            <p:extLst>
              <p:ext uri="{D42A27DB-BD31-4B8C-83A1-F6EECF244321}">
                <p14:modId xmlns:p14="http://schemas.microsoft.com/office/powerpoint/2010/main" val="640532072"/>
              </p:ext>
            </p:extLst>
          </p:nvPr>
        </p:nvGraphicFramePr>
        <p:xfrm>
          <a:off x="518615" y="1941024"/>
          <a:ext cx="10896546" cy="3030473"/>
        </p:xfrm>
        <a:graphic>
          <a:graphicData uri="http://schemas.openxmlformats.org/drawingml/2006/chart">
            <c:chart xmlns:c="http://schemas.openxmlformats.org/drawingml/2006/chart" xmlns:r="http://schemas.openxmlformats.org/officeDocument/2006/relationships" r:id="rId3"/>
          </a:graphicData>
        </a:graphic>
      </p:graphicFrame>
      <p:sp>
        <p:nvSpPr>
          <p:cNvPr id="201" name="Google Shape;201;g14a9b7458ce_0_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202" name="Google Shape;202;g14a9b7458ce_0_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dirty="0"/>
              <a:t>Folgen der Digitalisierung für die Umwelt:</a:t>
            </a:r>
            <a:endParaRPr sz="2400" dirty="0"/>
          </a:p>
          <a:p>
            <a:pPr marL="0" lvl="0" indent="0" algn="l" rtl="0">
              <a:lnSpc>
                <a:spcPct val="100000"/>
              </a:lnSpc>
              <a:spcBef>
                <a:spcPts val="0"/>
              </a:spcBef>
              <a:spcAft>
                <a:spcPts val="0"/>
              </a:spcAft>
              <a:buSzPts val="1800"/>
              <a:buNone/>
            </a:pPr>
            <a:r>
              <a:rPr lang="de-DE" sz="2400" dirty="0"/>
              <a:t>Wie verändert sich unsere Einschätzung?</a:t>
            </a:r>
            <a:endParaRPr sz="2400" dirty="0"/>
          </a:p>
        </p:txBody>
      </p:sp>
      <p:sp>
        <p:nvSpPr>
          <p:cNvPr id="203" name="Google Shape;203;g14a9b7458ce_0_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05" name="Google Shape;205;g14a9b7458ce_0_2"/>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DBU</a:t>
            </a:r>
            <a:endParaRPr/>
          </a:p>
        </p:txBody>
      </p:sp>
      <p:sp>
        <p:nvSpPr>
          <p:cNvPr id="217" name="Google Shape;217;g14a9b7458ce_0_2"/>
          <p:cNvSpPr txBox="1"/>
          <p:nvPr/>
        </p:nvSpPr>
        <p:spPr>
          <a:xfrm>
            <a:off x="360000" y="1394091"/>
            <a:ext cx="926106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000" dirty="0">
                <a:solidFill>
                  <a:schemeClr val="dk1"/>
                </a:solidFill>
                <a:latin typeface="Calibri" panose="020F0502020204030204" pitchFamily="34" charset="0"/>
                <a:ea typeface="Trebuchet MS"/>
                <a:cs typeface="Calibri" panose="020F0502020204030204" pitchFamily="34" charset="0"/>
                <a:sym typeface="Trebuchet MS"/>
              </a:rPr>
              <a:t>Durch die Digitalisierung und den digitalen Wandel überwiegen eher die:</a:t>
            </a:r>
            <a:endParaRPr sz="2000" dirty="0">
              <a:latin typeface="Calibri" panose="020F0502020204030204" pitchFamily="34" charset="0"/>
              <a:cs typeface="Calibri" panose="020F0502020204030204" pitchFamily="34" charset="0"/>
            </a:endParaRPr>
          </a:p>
        </p:txBody>
      </p:sp>
      <p:graphicFrame>
        <p:nvGraphicFramePr>
          <p:cNvPr id="2" name="Diagramm 1">
            <a:extLst>
              <a:ext uri="{FF2B5EF4-FFF2-40B4-BE49-F238E27FC236}">
                <a16:creationId xmlns="" xmlns:a16="http://schemas.microsoft.com/office/drawing/2014/main" id="{B5E86FC1-6953-02A0-F78C-80FAC5E5E49C}"/>
              </a:ext>
            </a:extLst>
          </p:cNvPr>
          <p:cNvGraphicFramePr/>
          <p:nvPr>
            <p:extLst>
              <p:ext uri="{D42A27DB-BD31-4B8C-83A1-F6EECF244321}">
                <p14:modId xmlns:p14="http://schemas.microsoft.com/office/powerpoint/2010/main" val="2723817787"/>
              </p:ext>
            </p:extLst>
          </p:nvPr>
        </p:nvGraphicFramePr>
        <p:xfrm>
          <a:off x="518615" y="1958135"/>
          <a:ext cx="3875964" cy="2720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m 3">
            <a:extLst>
              <a:ext uri="{FF2B5EF4-FFF2-40B4-BE49-F238E27FC236}">
                <a16:creationId xmlns="" xmlns:a16="http://schemas.microsoft.com/office/drawing/2014/main" id="{E4B36133-F173-09F6-15A3-C24A98D084A0}"/>
              </a:ext>
            </a:extLst>
          </p:cNvPr>
          <p:cNvGraphicFramePr/>
          <p:nvPr>
            <p:extLst>
              <p:ext uri="{D42A27DB-BD31-4B8C-83A1-F6EECF244321}">
                <p14:modId xmlns:p14="http://schemas.microsoft.com/office/powerpoint/2010/main" val="783408734"/>
              </p:ext>
            </p:extLst>
          </p:nvPr>
        </p:nvGraphicFramePr>
        <p:xfrm>
          <a:off x="7413806" y="1941024"/>
          <a:ext cx="4259579" cy="2581563"/>
        </p:xfrm>
        <a:graphic>
          <a:graphicData uri="http://schemas.openxmlformats.org/drawingml/2006/chart">
            <c:chart xmlns:c="http://schemas.openxmlformats.org/drawingml/2006/chart" xmlns:r="http://schemas.openxmlformats.org/officeDocument/2006/relationships" r:id="rId5"/>
          </a:graphicData>
        </a:graphic>
      </p:graphicFrame>
      <p:sp>
        <p:nvSpPr>
          <p:cNvPr id="5" name="Google Shape;127;p1">
            <a:extLst>
              <a:ext uri="{FF2B5EF4-FFF2-40B4-BE49-F238E27FC236}">
                <a16:creationId xmlns="" xmlns:a16="http://schemas.microsoft.com/office/drawing/2014/main" id="{F7EDA996-D0D7-2557-E14A-428F88D41A26}"/>
              </a:ext>
            </a:extLst>
          </p:cNvPr>
          <p:cNvSpPr/>
          <p:nvPr/>
        </p:nvSpPr>
        <p:spPr>
          <a:xfrm>
            <a:off x="360000" y="4971498"/>
            <a:ext cx="11540992" cy="108574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Wo hat bei Ihnen Digitalisierung stattgefunden?</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Welche negativen Auswirkungen hat die Digitalisierung auf die Umwelt?</a:t>
            </a:r>
          </a:p>
          <a:p>
            <a:pPr marL="457200" lvl="0" indent="-457200">
              <a:buSzPct val="100000"/>
              <a:buFont typeface="+mj-lt"/>
              <a:buAutoNum type="arabicPeriod"/>
            </a:pPr>
            <a:r>
              <a:rPr lang="de-DE" sz="2000" dirty="0">
                <a:solidFill>
                  <a:srgbClr val="941651"/>
                </a:solidFill>
              </a:rPr>
              <a:t>Welche positiven Auswirkungen hat die Digitalisierung auf die Umwelt?</a:t>
            </a:r>
          </a:p>
        </p:txBody>
      </p:sp>
      <p:sp>
        <p:nvSpPr>
          <p:cNvPr id="12" name="Google Shape;94;p1">
            <a:extLst>
              <a:ext uri="{FF2B5EF4-FFF2-40B4-BE49-F238E27FC236}">
                <a16:creationId xmlns="" xmlns:a16="http://schemas.microsoft.com/office/drawing/2014/main" id="{AB35F5ED-AC4B-D048-BA2B-972699F04D76}"/>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aphicFrame>
        <p:nvGraphicFramePr>
          <p:cNvPr id="2" name="Diagramm 1">
            <a:extLst>
              <a:ext uri="{FF2B5EF4-FFF2-40B4-BE49-F238E27FC236}">
                <a16:creationId xmlns="" xmlns:a16="http://schemas.microsoft.com/office/drawing/2014/main" id="{C6D6ACB8-8D46-D99D-8BF2-34092AD6919D}"/>
              </a:ext>
            </a:extLst>
          </p:cNvPr>
          <p:cNvGraphicFramePr/>
          <p:nvPr>
            <p:extLst>
              <p:ext uri="{D42A27DB-BD31-4B8C-83A1-F6EECF244321}">
                <p14:modId xmlns:p14="http://schemas.microsoft.com/office/powerpoint/2010/main" val="2259778388"/>
              </p:ext>
            </p:extLst>
          </p:nvPr>
        </p:nvGraphicFramePr>
        <p:xfrm>
          <a:off x="-621485" y="1607144"/>
          <a:ext cx="10962969" cy="4309937"/>
        </p:xfrm>
        <a:graphic>
          <a:graphicData uri="http://schemas.openxmlformats.org/drawingml/2006/chart">
            <c:chart xmlns:c="http://schemas.openxmlformats.org/drawingml/2006/chart" xmlns:r="http://schemas.openxmlformats.org/officeDocument/2006/relationships" r:id="rId3"/>
          </a:graphicData>
        </a:graphic>
      </p:graphicFrame>
      <p:sp>
        <p:nvSpPr>
          <p:cNvPr id="223" name="Google Shape;223;g14bd40b8c99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224" name="Google Shape;224;g14bd40b8c99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dirty="0"/>
              <a:t>Nachhaltigkeit im Onlineshopping:</a:t>
            </a:r>
            <a:endParaRPr sz="2400" dirty="0"/>
          </a:p>
          <a:p>
            <a:pPr marL="0" lvl="0" indent="0" algn="l" rtl="0">
              <a:lnSpc>
                <a:spcPct val="100000"/>
              </a:lnSpc>
              <a:spcBef>
                <a:spcPts val="0"/>
              </a:spcBef>
              <a:spcAft>
                <a:spcPts val="0"/>
              </a:spcAft>
              <a:buSzPts val="1800"/>
              <a:buNone/>
            </a:pPr>
            <a:r>
              <a:rPr lang="de-DE" sz="2400" dirty="0"/>
              <a:t>Warum viele nicht aktiv werden</a:t>
            </a:r>
            <a:endParaRPr sz="2400" dirty="0"/>
          </a:p>
        </p:txBody>
      </p:sp>
      <p:sp>
        <p:nvSpPr>
          <p:cNvPr id="225" name="Google Shape;225;g14bd40b8c99_0_1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27" name="Google Shape;227;g14bd40b8c99_0_10"/>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Packaging Journal</a:t>
            </a:r>
            <a:endParaRPr/>
          </a:p>
        </p:txBody>
      </p:sp>
      <p:sp>
        <p:nvSpPr>
          <p:cNvPr id="229" name="Google Shape;229;g14bd40b8c99_0_10"/>
          <p:cNvSpPr txBox="1"/>
          <p:nvPr/>
        </p:nvSpPr>
        <p:spPr>
          <a:xfrm>
            <a:off x="6441744" y="1352534"/>
            <a:ext cx="57502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u="sng" dirty="0">
                <a:latin typeface="Arial" panose="020B0604020202020204" pitchFamily="34" charset="0"/>
                <a:ea typeface="Calibri"/>
                <a:cs typeface="Arial" panose="020B0604020202020204" pitchFamily="34" charset="0"/>
                <a:sym typeface="Calibri"/>
              </a:rPr>
              <a:t>Top Begründung für Inaktivität in den jeweiligen Bereichen:</a:t>
            </a:r>
            <a:endParaRPr sz="1600" u="sng" dirty="0">
              <a:latin typeface="Arial" panose="020B0604020202020204" pitchFamily="34" charset="0"/>
              <a:ea typeface="Calibri"/>
              <a:cs typeface="Arial" panose="020B0604020202020204" pitchFamily="34" charset="0"/>
              <a:sym typeface="Calibri"/>
            </a:endParaRPr>
          </a:p>
        </p:txBody>
      </p:sp>
      <p:sp>
        <p:nvSpPr>
          <p:cNvPr id="230" name="Google Shape;230;g14bd40b8c99_0_10"/>
          <p:cNvSpPr txBox="1"/>
          <p:nvPr/>
        </p:nvSpPr>
        <p:spPr>
          <a:xfrm>
            <a:off x="8002331" y="4435609"/>
            <a:ext cx="3000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dirty="0">
                <a:solidFill>
                  <a:schemeClr val="dk1"/>
                </a:solidFill>
                <a:latin typeface="Arial" panose="020B0604020202020204" pitchFamily="34" charset="0"/>
                <a:ea typeface="Calibri"/>
                <a:cs typeface="Arial" panose="020B0604020202020204" pitchFamily="34" charset="0"/>
                <a:sym typeface="Calibri"/>
              </a:rPr>
              <a:t>Ist mir nicht wichtig</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31" name="Google Shape;231;g14bd40b8c99_0_10"/>
          <p:cNvSpPr txBox="1"/>
          <p:nvPr/>
        </p:nvSpPr>
        <p:spPr>
          <a:xfrm>
            <a:off x="8002331" y="4008357"/>
            <a:ext cx="3000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dirty="0">
                <a:solidFill>
                  <a:schemeClr val="dk1"/>
                </a:solidFill>
                <a:latin typeface="Arial" panose="020B0604020202020204" pitchFamily="34" charset="0"/>
                <a:ea typeface="Calibri"/>
                <a:cs typeface="Arial" panose="020B0604020202020204" pitchFamily="34" charset="0"/>
                <a:sym typeface="Calibri"/>
              </a:rPr>
              <a:t>Ist mir zu teuer</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32" name="Google Shape;232;g14bd40b8c99_0_10"/>
          <p:cNvSpPr txBox="1"/>
          <p:nvPr/>
        </p:nvSpPr>
        <p:spPr>
          <a:xfrm>
            <a:off x="7049089" y="3347434"/>
            <a:ext cx="5681118"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dirty="0">
                <a:solidFill>
                  <a:schemeClr val="dk1"/>
                </a:solidFill>
                <a:latin typeface="Arial" panose="020B0604020202020204" pitchFamily="34" charset="0"/>
                <a:ea typeface="Calibri"/>
                <a:cs typeface="Arial" panose="020B0604020202020204" pitchFamily="34" charset="0"/>
                <a:sym typeface="Calibri"/>
              </a:rPr>
              <a:t>In meinem Produktbereich gibt es kein </a:t>
            </a:r>
            <a:br>
              <a:rPr lang="de-DE" sz="1600" dirty="0">
                <a:solidFill>
                  <a:schemeClr val="dk1"/>
                </a:solidFill>
                <a:latin typeface="Arial" panose="020B0604020202020204" pitchFamily="34" charset="0"/>
                <a:ea typeface="Calibri"/>
                <a:cs typeface="Arial" panose="020B0604020202020204" pitchFamily="34" charset="0"/>
                <a:sym typeface="Calibri"/>
              </a:rPr>
            </a:br>
            <a:r>
              <a:rPr lang="de-DE" sz="1600" dirty="0">
                <a:solidFill>
                  <a:schemeClr val="dk1"/>
                </a:solidFill>
                <a:latin typeface="Arial" panose="020B0604020202020204" pitchFamily="34" charset="0"/>
                <a:ea typeface="Calibri"/>
                <a:cs typeface="Arial" panose="020B0604020202020204" pitchFamily="34" charset="0"/>
                <a:sym typeface="Calibri"/>
              </a:rPr>
              <a:t>derartiges Angebot</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33" name="Google Shape;233;g14bd40b8c99_0_10"/>
          <p:cNvSpPr txBox="1"/>
          <p:nvPr/>
        </p:nvSpPr>
        <p:spPr>
          <a:xfrm>
            <a:off x="7049089" y="2895271"/>
            <a:ext cx="5472008"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dirty="0">
                <a:solidFill>
                  <a:schemeClr val="dk1"/>
                </a:solidFill>
                <a:latin typeface="Arial" panose="020B0604020202020204" pitchFamily="34" charset="0"/>
                <a:ea typeface="Calibri"/>
                <a:cs typeface="Arial" panose="020B0604020202020204" pitchFamily="34" charset="0"/>
                <a:sym typeface="Calibri"/>
              </a:rPr>
              <a:t>Ich bin mit meinem Logistikanbieter zufrieden</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34" name="Google Shape;234;g14bd40b8c99_0_10"/>
          <p:cNvSpPr txBox="1"/>
          <p:nvPr/>
        </p:nvSpPr>
        <p:spPr>
          <a:xfrm>
            <a:off x="7049089" y="2416283"/>
            <a:ext cx="433459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dirty="0">
                <a:solidFill>
                  <a:schemeClr val="dk1"/>
                </a:solidFill>
                <a:latin typeface="Arial" panose="020B0604020202020204" pitchFamily="34" charset="0"/>
                <a:ea typeface="Calibri"/>
                <a:cs typeface="Arial" panose="020B0604020202020204" pitchFamily="34" charset="0"/>
                <a:sym typeface="Calibri"/>
              </a:rPr>
              <a:t>Dieser Aspekt war mir nicht bewusst</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235" name="Google Shape;235;g14bd40b8c99_0_10"/>
          <p:cNvSpPr txBox="1"/>
          <p:nvPr/>
        </p:nvSpPr>
        <p:spPr>
          <a:xfrm>
            <a:off x="7030505" y="1983863"/>
            <a:ext cx="3598199"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600" dirty="0">
                <a:solidFill>
                  <a:schemeClr val="dk1"/>
                </a:solidFill>
                <a:latin typeface="Arial" panose="020B0604020202020204" pitchFamily="34" charset="0"/>
                <a:ea typeface="Calibri"/>
                <a:cs typeface="Arial" panose="020B0604020202020204" pitchFamily="34" charset="0"/>
                <a:sym typeface="Calibri"/>
              </a:rPr>
              <a:t>Ich erhalte kaum Retouren</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127;p1">
            <a:extLst>
              <a:ext uri="{FF2B5EF4-FFF2-40B4-BE49-F238E27FC236}">
                <a16:creationId xmlns="" xmlns:a16="http://schemas.microsoft.com/office/drawing/2014/main" id="{DF9DB2F5-F4F8-D316-3175-3EDDF79D1E5A}"/>
              </a:ext>
            </a:extLst>
          </p:cNvPr>
          <p:cNvSpPr/>
          <p:nvPr/>
        </p:nvSpPr>
        <p:spPr>
          <a:xfrm>
            <a:off x="387899" y="5265147"/>
            <a:ext cx="11633622" cy="86938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lvl="0" indent="-457200">
              <a:buSzPct val="100000"/>
              <a:buFont typeface="+mj-lt"/>
              <a:buAutoNum type="arabicPeriod"/>
            </a:pPr>
            <a:r>
              <a:rPr lang="de-DE" sz="2000" dirty="0">
                <a:solidFill>
                  <a:srgbClr val="941651"/>
                </a:solidFill>
              </a:rPr>
              <a:t>Mindestbestellwert oder Mindestentfernung würden Retouren </a:t>
            </a:r>
            <a:r>
              <a:rPr lang="de-DE" sz="2000" dirty="0" smtClean="0">
                <a:solidFill>
                  <a:srgbClr val="941651"/>
                </a:solidFill>
              </a:rPr>
              <a:t>verringern </a:t>
            </a:r>
            <a:r>
              <a:rPr lang="de-DE" sz="2000" dirty="0">
                <a:solidFill>
                  <a:srgbClr val="941651"/>
                </a:solidFill>
              </a:rPr>
              <a:t>– das steht fest!</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b="0" i="0" u="none" strike="noStrike" cap="none" dirty="0">
                <a:solidFill>
                  <a:srgbClr val="941651"/>
                </a:solidFill>
                <a:latin typeface="Arial"/>
                <a:ea typeface="Arial"/>
                <a:cs typeface="Arial"/>
                <a:sym typeface="Arial"/>
              </a:rPr>
              <a:t>Welche Maßnahmen können den Onlinehandel „nachhaltiger </a:t>
            </a:r>
            <a:r>
              <a:rPr lang="de-DE" sz="2000" dirty="0" smtClean="0">
                <a:solidFill>
                  <a:srgbClr val="941651"/>
                </a:solidFill>
              </a:rPr>
              <a:t>gestalten</a:t>
            </a:r>
            <a:r>
              <a:rPr lang="de-DE" sz="2000" b="0" i="0" u="none" strike="noStrike" cap="none" dirty="0" smtClean="0">
                <a:solidFill>
                  <a:srgbClr val="941651"/>
                </a:solidFill>
                <a:latin typeface="Arial"/>
                <a:ea typeface="Arial"/>
                <a:cs typeface="Arial"/>
                <a:sym typeface="Arial"/>
              </a:rPr>
              <a:t>“?</a:t>
            </a:r>
            <a:endParaRPr lang="de-DE" sz="2000" b="0" i="0" u="none" strike="noStrike" cap="none" dirty="0">
              <a:solidFill>
                <a:srgbClr val="941651"/>
              </a:solidFill>
              <a:latin typeface="Arial"/>
              <a:ea typeface="Arial"/>
              <a:cs typeface="Arial"/>
              <a:sym typeface="Arial"/>
            </a:endParaRPr>
          </a:p>
        </p:txBody>
      </p:sp>
      <p:sp>
        <p:nvSpPr>
          <p:cNvPr id="16" name="Google Shape;94;p1">
            <a:extLst>
              <a:ext uri="{FF2B5EF4-FFF2-40B4-BE49-F238E27FC236}">
                <a16:creationId xmlns="" xmlns:a16="http://schemas.microsoft.com/office/drawing/2014/main" id="{1FA5CB77-0E2A-5640-B57C-9DA19AAD9C44}"/>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
        <p:nvSpPr>
          <p:cNvPr id="5" name="Textfeld 4">
            <a:extLst>
              <a:ext uri="{FF2B5EF4-FFF2-40B4-BE49-F238E27FC236}">
                <a16:creationId xmlns="" xmlns:a16="http://schemas.microsoft.com/office/drawing/2014/main" id="{154E0284-54B1-5BCD-5F54-A2C31FABA631}"/>
              </a:ext>
            </a:extLst>
          </p:cNvPr>
          <p:cNvSpPr txBox="1"/>
          <p:nvPr/>
        </p:nvSpPr>
        <p:spPr>
          <a:xfrm>
            <a:off x="385508" y="1422875"/>
            <a:ext cx="3957016" cy="584775"/>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de-DE" sz="1600" dirty="0">
                <a:solidFill>
                  <a:schemeClr val="tx1"/>
                </a:solidFill>
              </a:rPr>
              <a:t>Haben Sie</a:t>
            </a:r>
            <a:r>
              <a:rPr lang="de-DE" sz="1600" baseline="0" dirty="0">
                <a:solidFill>
                  <a:schemeClr val="tx1"/>
                </a:solidFill>
              </a:rPr>
              <a:t> im jeweiligen Bereich eine nachhaltige</a:t>
            </a:r>
            <a:r>
              <a:rPr lang="de-DE" sz="1600" dirty="0">
                <a:solidFill>
                  <a:schemeClr val="tx1"/>
                </a:solidFill>
              </a:rPr>
              <a:t> Ausrichtung? (in</a:t>
            </a:r>
            <a:r>
              <a:rPr lang="de-DE" sz="1600" baseline="0" dirty="0">
                <a:solidFill>
                  <a:schemeClr val="tx1"/>
                </a:solidFill>
              </a:rPr>
              <a:t> %)</a:t>
            </a:r>
            <a:endParaRPr lang="de-DE" sz="1600" dirty="0">
              <a:solidFill>
                <a:schemeClr val="tx1"/>
              </a:solidFill>
            </a:endParaRPr>
          </a:p>
        </p:txBody>
      </p:sp>
      <p:sp>
        <p:nvSpPr>
          <p:cNvPr id="4" name="Pfeil nach links 3">
            <a:extLst>
              <a:ext uri="{FF2B5EF4-FFF2-40B4-BE49-F238E27FC236}">
                <a16:creationId xmlns="" xmlns:a16="http://schemas.microsoft.com/office/drawing/2014/main" id="{71B74231-206B-F441-A53F-070017F1A9D7}"/>
              </a:ext>
            </a:extLst>
          </p:cNvPr>
          <p:cNvSpPr/>
          <p:nvPr/>
        </p:nvSpPr>
        <p:spPr>
          <a:xfrm>
            <a:off x="6029325" y="2148792"/>
            <a:ext cx="947738" cy="100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8">
            <a:extLst>
              <a:ext uri="{FF2B5EF4-FFF2-40B4-BE49-F238E27FC236}">
                <a16:creationId xmlns="" xmlns:a16="http://schemas.microsoft.com/office/drawing/2014/main" id="{AC7B0E97-117C-8544-84B7-4C32F1B8F955}"/>
              </a:ext>
            </a:extLst>
          </p:cNvPr>
          <p:cNvSpPr/>
          <p:nvPr/>
        </p:nvSpPr>
        <p:spPr>
          <a:xfrm>
            <a:off x="6029325" y="2609324"/>
            <a:ext cx="947738" cy="100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9">
            <a:extLst>
              <a:ext uri="{FF2B5EF4-FFF2-40B4-BE49-F238E27FC236}">
                <a16:creationId xmlns="" xmlns:a16="http://schemas.microsoft.com/office/drawing/2014/main" id="{4F34068F-0ABF-C34A-9DC6-A6D7FCAD11CD}"/>
              </a:ext>
            </a:extLst>
          </p:cNvPr>
          <p:cNvSpPr/>
          <p:nvPr/>
        </p:nvSpPr>
        <p:spPr>
          <a:xfrm>
            <a:off x="6029325" y="3109002"/>
            <a:ext cx="947738" cy="100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links 20">
            <a:extLst>
              <a:ext uri="{FF2B5EF4-FFF2-40B4-BE49-F238E27FC236}">
                <a16:creationId xmlns="" xmlns:a16="http://schemas.microsoft.com/office/drawing/2014/main" id="{923CD518-A2AD-0B44-B078-73AE876A99D9}"/>
              </a:ext>
            </a:extLst>
          </p:cNvPr>
          <p:cNvSpPr/>
          <p:nvPr/>
        </p:nvSpPr>
        <p:spPr>
          <a:xfrm>
            <a:off x="6275142" y="3621142"/>
            <a:ext cx="701921" cy="1137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links 21">
            <a:extLst>
              <a:ext uri="{FF2B5EF4-FFF2-40B4-BE49-F238E27FC236}">
                <a16:creationId xmlns="" xmlns:a16="http://schemas.microsoft.com/office/drawing/2014/main" id="{1C5DC9CE-13BA-5B4C-90B0-81A0D3C4A39D}"/>
              </a:ext>
            </a:extLst>
          </p:cNvPr>
          <p:cNvSpPr/>
          <p:nvPr/>
        </p:nvSpPr>
        <p:spPr>
          <a:xfrm>
            <a:off x="7478198" y="4180348"/>
            <a:ext cx="473825" cy="568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links 22">
            <a:extLst>
              <a:ext uri="{FF2B5EF4-FFF2-40B4-BE49-F238E27FC236}">
                <a16:creationId xmlns="" xmlns:a16="http://schemas.microsoft.com/office/drawing/2014/main" id="{176AE125-03AC-DA48-8217-FA6E0AE00B03}"/>
              </a:ext>
            </a:extLst>
          </p:cNvPr>
          <p:cNvSpPr/>
          <p:nvPr/>
        </p:nvSpPr>
        <p:spPr>
          <a:xfrm>
            <a:off x="7528506" y="4657002"/>
            <a:ext cx="473825" cy="568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41f1a7caba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42" name="Google Shape;242;g141f1a7caba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dirty="0"/>
              <a:t>Nachhaltigkeitszertifizierungen im Einzelhandel:</a:t>
            </a:r>
            <a:endParaRPr sz="2400" dirty="0"/>
          </a:p>
          <a:p>
            <a:pPr marL="0" lvl="0" indent="0" algn="l" rtl="0">
              <a:lnSpc>
                <a:spcPct val="100000"/>
              </a:lnSpc>
              <a:spcBef>
                <a:spcPts val="0"/>
              </a:spcBef>
              <a:spcAft>
                <a:spcPts val="0"/>
              </a:spcAft>
              <a:buSzPts val="1800"/>
              <a:buNone/>
            </a:pPr>
            <a:r>
              <a:rPr lang="de-DE" sz="2400" dirty="0"/>
              <a:t>Siegel in der Lebensmittelbranche</a:t>
            </a:r>
            <a:endParaRPr sz="2400" dirty="0"/>
          </a:p>
        </p:txBody>
      </p:sp>
      <p:sp>
        <p:nvSpPr>
          <p:cNvPr id="243" name="Google Shape;243;g141f1a7caba_0_3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pic>
        <p:nvPicPr>
          <p:cNvPr id="245" name="Google Shape;245;g141f1a7caba_0_31"/>
          <p:cNvPicPr preferRelativeResize="0"/>
          <p:nvPr/>
        </p:nvPicPr>
        <p:blipFill>
          <a:blip r:embed="rId3">
            <a:alphaModFix/>
          </a:blip>
          <a:stretch>
            <a:fillRect/>
          </a:stretch>
        </p:blipFill>
        <p:spPr>
          <a:xfrm>
            <a:off x="447549" y="1451869"/>
            <a:ext cx="1485423" cy="1409518"/>
          </a:xfrm>
          <a:prstGeom prst="rect">
            <a:avLst/>
          </a:prstGeom>
          <a:noFill/>
          <a:ln>
            <a:noFill/>
          </a:ln>
        </p:spPr>
      </p:pic>
      <p:pic>
        <p:nvPicPr>
          <p:cNvPr id="246" name="Google Shape;246;g141f1a7caba_0_31"/>
          <p:cNvPicPr preferRelativeResize="0"/>
          <p:nvPr/>
        </p:nvPicPr>
        <p:blipFill>
          <a:blip r:embed="rId4">
            <a:alphaModFix/>
          </a:blip>
          <a:stretch>
            <a:fillRect/>
          </a:stretch>
        </p:blipFill>
        <p:spPr>
          <a:xfrm>
            <a:off x="447549" y="2998932"/>
            <a:ext cx="1485423" cy="812166"/>
          </a:xfrm>
          <a:prstGeom prst="rect">
            <a:avLst/>
          </a:prstGeom>
          <a:noFill/>
          <a:ln>
            <a:noFill/>
          </a:ln>
        </p:spPr>
      </p:pic>
      <p:pic>
        <p:nvPicPr>
          <p:cNvPr id="247" name="Google Shape;247;g141f1a7caba_0_31"/>
          <p:cNvPicPr preferRelativeResize="0"/>
          <p:nvPr/>
        </p:nvPicPr>
        <p:blipFill>
          <a:blip r:embed="rId5">
            <a:alphaModFix/>
          </a:blip>
          <a:stretch>
            <a:fillRect/>
          </a:stretch>
        </p:blipFill>
        <p:spPr>
          <a:xfrm>
            <a:off x="447548" y="3945833"/>
            <a:ext cx="1485423" cy="942361"/>
          </a:xfrm>
          <a:prstGeom prst="rect">
            <a:avLst/>
          </a:prstGeom>
          <a:noFill/>
          <a:ln>
            <a:noFill/>
          </a:ln>
        </p:spPr>
      </p:pic>
      <p:pic>
        <p:nvPicPr>
          <p:cNvPr id="248" name="Google Shape;248;g141f1a7caba_0_31"/>
          <p:cNvPicPr preferRelativeResize="0"/>
          <p:nvPr/>
        </p:nvPicPr>
        <p:blipFill>
          <a:blip r:embed="rId6">
            <a:alphaModFix/>
          </a:blip>
          <a:stretch>
            <a:fillRect/>
          </a:stretch>
        </p:blipFill>
        <p:spPr>
          <a:xfrm>
            <a:off x="4355389" y="1451874"/>
            <a:ext cx="837068" cy="1409514"/>
          </a:xfrm>
          <a:prstGeom prst="rect">
            <a:avLst/>
          </a:prstGeom>
          <a:noFill/>
          <a:ln>
            <a:noFill/>
          </a:ln>
        </p:spPr>
      </p:pic>
      <p:pic>
        <p:nvPicPr>
          <p:cNvPr id="249" name="Google Shape;249;g141f1a7caba_0_31"/>
          <p:cNvPicPr preferRelativeResize="0"/>
          <p:nvPr/>
        </p:nvPicPr>
        <p:blipFill>
          <a:blip r:embed="rId7">
            <a:alphaModFix/>
          </a:blip>
          <a:stretch>
            <a:fillRect/>
          </a:stretch>
        </p:blipFill>
        <p:spPr>
          <a:xfrm>
            <a:off x="7639850" y="1428030"/>
            <a:ext cx="961273" cy="1409515"/>
          </a:xfrm>
          <a:prstGeom prst="rect">
            <a:avLst/>
          </a:prstGeom>
          <a:noFill/>
          <a:ln>
            <a:noFill/>
          </a:ln>
        </p:spPr>
      </p:pic>
      <p:pic>
        <p:nvPicPr>
          <p:cNvPr id="250" name="Google Shape;250;g141f1a7caba_0_31"/>
          <p:cNvPicPr preferRelativeResize="0"/>
          <p:nvPr/>
        </p:nvPicPr>
        <p:blipFill>
          <a:blip r:embed="rId8">
            <a:alphaModFix/>
          </a:blip>
          <a:stretch>
            <a:fillRect/>
          </a:stretch>
        </p:blipFill>
        <p:spPr>
          <a:xfrm>
            <a:off x="4355389" y="3024616"/>
            <a:ext cx="837057" cy="794404"/>
          </a:xfrm>
          <a:prstGeom prst="rect">
            <a:avLst/>
          </a:prstGeom>
          <a:noFill/>
          <a:ln>
            <a:noFill/>
          </a:ln>
        </p:spPr>
      </p:pic>
      <p:pic>
        <p:nvPicPr>
          <p:cNvPr id="251" name="Google Shape;251;g141f1a7caba_0_31"/>
          <p:cNvPicPr preferRelativeResize="0"/>
          <p:nvPr/>
        </p:nvPicPr>
        <p:blipFill>
          <a:blip r:embed="rId9">
            <a:alphaModFix/>
          </a:blip>
          <a:stretch>
            <a:fillRect/>
          </a:stretch>
        </p:blipFill>
        <p:spPr>
          <a:xfrm>
            <a:off x="7630999" y="2998932"/>
            <a:ext cx="966167" cy="794404"/>
          </a:xfrm>
          <a:prstGeom prst="rect">
            <a:avLst/>
          </a:prstGeom>
          <a:noFill/>
          <a:ln>
            <a:noFill/>
          </a:ln>
        </p:spPr>
      </p:pic>
      <p:pic>
        <p:nvPicPr>
          <p:cNvPr id="252" name="Google Shape;252;g141f1a7caba_0_31"/>
          <p:cNvPicPr preferRelativeResize="0"/>
          <p:nvPr/>
        </p:nvPicPr>
        <p:blipFill>
          <a:blip r:embed="rId10">
            <a:alphaModFix/>
          </a:blip>
          <a:stretch>
            <a:fillRect/>
          </a:stretch>
        </p:blipFill>
        <p:spPr>
          <a:xfrm>
            <a:off x="4355400" y="3982248"/>
            <a:ext cx="837046" cy="938345"/>
          </a:xfrm>
          <a:prstGeom prst="rect">
            <a:avLst/>
          </a:prstGeom>
          <a:noFill/>
          <a:ln>
            <a:noFill/>
          </a:ln>
        </p:spPr>
      </p:pic>
      <p:pic>
        <p:nvPicPr>
          <p:cNvPr id="253" name="Google Shape;253;g141f1a7caba_0_31"/>
          <p:cNvPicPr preferRelativeResize="0"/>
          <p:nvPr/>
        </p:nvPicPr>
        <p:blipFill>
          <a:blip r:embed="rId11">
            <a:alphaModFix/>
          </a:blip>
          <a:stretch>
            <a:fillRect/>
          </a:stretch>
        </p:blipFill>
        <p:spPr>
          <a:xfrm>
            <a:off x="7614875" y="3982248"/>
            <a:ext cx="966167" cy="949982"/>
          </a:xfrm>
          <a:prstGeom prst="rect">
            <a:avLst/>
          </a:prstGeom>
          <a:noFill/>
          <a:ln>
            <a:noFill/>
          </a:ln>
        </p:spPr>
      </p:pic>
      <p:sp>
        <p:nvSpPr>
          <p:cNvPr id="254" name="Google Shape;254;g141f1a7caba_0_31"/>
          <p:cNvSpPr txBox="1"/>
          <p:nvPr/>
        </p:nvSpPr>
        <p:spPr>
          <a:xfrm>
            <a:off x="1990885" y="1357033"/>
            <a:ext cx="2026622"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Sehr empfehlenswert - hohe Ökostandards der deutschen Anbauvereine</a:t>
            </a:r>
            <a:endParaRPr dirty="0">
              <a:latin typeface="Calibri"/>
              <a:ea typeface="Calibri"/>
              <a:cs typeface="Calibri"/>
              <a:sym typeface="Calibri"/>
            </a:endParaRPr>
          </a:p>
        </p:txBody>
      </p:sp>
      <p:sp>
        <p:nvSpPr>
          <p:cNvPr id="255" name="Google Shape;255;g141f1a7caba_0_31"/>
          <p:cNvSpPr txBox="1"/>
          <p:nvPr/>
        </p:nvSpPr>
        <p:spPr>
          <a:xfrm>
            <a:off x="5280410" y="1439268"/>
            <a:ext cx="2026622"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Empfehlenswert - Mindeststandard laut EG-Ökoverordnung</a:t>
            </a:r>
            <a:endParaRPr dirty="0">
              <a:latin typeface="Calibri"/>
              <a:ea typeface="Calibri"/>
              <a:cs typeface="Calibri"/>
              <a:sym typeface="Calibri"/>
            </a:endParaRPr>
          </a:p>
        </p:txBody>
      </p:sp>
      <p:sp>
        <p:nvSpPr>
          <p:cNvPr id="256" name="Google Shape;256;g141f1a7caba_0_31"/>
          <p:cNvSpPr txBox="1"/>
          <p:nvPr/>
        </p:nvSpPr>
        <p:spPr>
          <a:xfrm>
            <a:off x="8681887" y="1329316"/>
            <a:ext cx="2026622"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Empfehlenswert - Mindeststandard laut EG-Ökoverordnung</a:t>
            </a:r>
            <a:endParaRPr dirty="0">
              <a:latin typeface="Calibri"/>
              <a:ea typeface="Calibri"/>
              <a:cs typeface="Calibri"/>
              <a:sym typeface="Calibri"/>
            </a:endParaRPr>
          </a:p>
        </p:txBody>
      </p:sp>
      <p:sp>
        <p:nvSpPr>
          <p:cNvPr id="257" name="Google Shape;257;g141f1a7caba_0_31"/>
          <p:cNvSpPr txBox="1"/>
          <p:nvPr/>
        </p:nvSpPr>
        <p:spPr>
          <a:xfrm>
            <a:off x="2007040" y="2881810"/>
            <a:ext cx="2026622"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Sehr empfehlenswert - Artgerechte, umweltschonende Tierhaltung</a:t>
            </a:r>
            <a:endParaRPr dirty="0">
              <a:latin typeface="Calibri"/>
              <a:ea typeface="Calibri"/>
              <a:cs typeface="Calibri"/>
              <a:sym typeface="Calibri"/>
            </a:endParaRPr>
          </a:p>
        </p:txBody>
      </p:sp>
      <p:sp>
        <p:nvSpPr>
          <p:cNvPr id="258" name="Google Shape;258;g141f1a7caba_0_31"/>
          <p:cNvSpPr txBox="1"/>
          <p:nvPr/>
        </p:nvSpPr>
        <p:spPr>
          <a:xfrm>
            <a:off x="5258714" y="2901461"/>
            <a:ext cx="2026622"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Empfehlenswert - Sorgt für Transparenz bei Produkten</a:t>
            </a:r>
            <a:endParaRPr dirty="0">
              <a:latin typeface="Calibri"/>
              <a:ea typeface="Calibri"/>
              <a:cs typeface="Calibri"/>
              <a:sym typeface="Calibri"/>
            </a:endParaRPr>
          </a:p>
        </p:txBody>
      </p:sp>
      <p:sp>
        <p:nvSpPr>
          <p:cNvPr id="259" name="Google Shape;259;g141f1a7caba_0_31"/>
          <p:cNvSpPr txBox="1"/>
          <p:nvPr/>
        </p:nvSpPr>
        <p:spPr>
          <a:xfrm>
            <a:off x="8681887" y="2908047"/>
            <a:ext cx="227002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Empfehlenswert - Rund die Hälfte der Produkte auch in “Bio”</a:t>
            </a:r>
            <a:endParaRPr dirty="0">
              <a:latin typeface="Calibri"/>
              <a:ea typeface="Calibri"/>
              <a:cs typeface="Calibri"/>
              <a:sym typeface="Calibri"/>
            </a:endParaRPr>
          </a:p>
        </p:txBody>
      </p:sp>
      <p:sp>
        <p:nvSpPr>
          <p:cNvPr id="260" name="Google Shape;260;g141f1a7caba_0_31"/>
          <p:cNvSpPr txBox="1"/>
          <p:nvPr/>
        </p:nvSpPr>
        <p:spPr>
          <a:xfrm>
            <a:off x="1998605" y="3840466"/>
            <a:ext cx="202662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Bedingt empfehlenswert.</a:t>
            </a:r>
            <a:endParaRPr dirty="0">
              <a:latin typeface="Calibri"/>
              <a:ea typeface="Calibri"/>
              <a:cs typeface="Calibri"/>
              <a:sym typeface="Calibri"/>
            </a:endParaRPr>
          </a:p>
        </p:txBody>
      </p:sp>
      <p:sp>
        <p:nvSpPr>
          <p:cNvPr id="261" name="Google Shape;261;g141f1a7caba_0_31"/>
          <p:cNvSpPr txBox="1"/>
          <p:nvPr/>
        </p:nvSpPr>
        <p:spPr>
          <a:xfrm>
            <a:off x="5280410" y="3903053"/>
            <a:ext cx="202662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Aussagekraft begrenzt - Vorsicht geboten</a:t>
            </a:r>
            <a:endParaRPr dirty="0">
              <a:latin typeface="Calibri"/>
              <a:ea typeface="Calibri"/>
              <a:cs typeface="Calibri"/>
              <a:sym typeface="Calibri"/>
            </a:endParaRPr>
          </a:p>
        </p:txBody>
      </p:sp>
      <p:sp>
        <p:nvSpPr>
          <p:cNvPr id="262" name="Google Shape;262;g141f1a7caba_0_31"/>
          <p:cNvSpPr txBox="1"/>
          <p:nvPr/>
        </p:nvSpPr>
        <p:spPr>
          <a:xfrm>
            <a:off x="8681887" y="3928220"/>
            <a:ext cx="2026622"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Nicht empfehlenswert - kein Umweltnutzen erkennbar</a:t>
            </a:r>
            <a:endParaRPr dirty="0">
              <a:latin typeface="Calibri"/>
              <a:ea typeface="Calibri"/>
              <a:cs typeface="Calibri"/>
              <a:sym typeface="Calibri"/>
            </a:endParaRPr>
          </a:p>
        </p:txBody>
      </p:sp>
      <p:sp>
        <p:nvSpPr>
          <p:cNvPr id="263" name="Google Shape;263;g141f1a7caba_0_31"/>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BUND</a:t>
            </a:r>
            <a:endParaRPr/>
          </a:p>
        </p:txBody>
      </p:sp>
      <p:sp>
        <p:nvSpPr>
          <p:cNvPr id="2" name="Google Shape;127;p1">
            <a:extLst>
              <a:ext uri="{FF2B5EF4-FFF2-40B4-BE49-F238E27FC236}">
                <a16:creationId xmlns="" xmlns:a16="http://schemas.microsoft.com/office/drawing/2014/main" id="{30F7CAC8-EE98-620A-383D-EA27E033744B}"/>
              </a:ext>
            </a:extLst>
          </p:cNvPr>
          <p:cNvSpPr/>
          <p:nvPr/>
        </p:nvSpPr>
        <p:spPr>
          <a:xfrm>
            <a:off x="1648396" y="4877782"/>
            <a:ext cx="8562404" cy="111662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Wie bewerten Sie die Siegel?</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Helfen Siegel, </a:t>
            </a:r>
            <a:r>
              <a:rPr lang="de-DE" sz="2000" dirty="0" smtClean="0">
                <a:solidFill>
                  <a:srgbClr val="941651"/>
                </a:solidFill>
              </a:rPr>
              <a:t>dass </a:t>
            </a:r>
            <a:r>
              <a:rPr lang="de-DE" sz="2000" dirty="0">
                <a:solidFill>
                  <a:srgbClr val="941651"/>
                </a:solidFill>
              </a:rPr>
              <a:t>Ihre Kund*innen nachhaltiger Einkaufen?</a:t>
            </a:r>
          </a:p>
          <a:p>
            <a:pPr marL="457200" marR="0" lvl="0" indent="-457200" algn="l" rtl="0">
              <a:lnSpc>
                <a:spcPct val="100000"/>
              </a:lnSpc>
              <a:spcBef>
                <a:spcPts val="0"/>
              </a:spcBef>
              <a:spcAft>
                <a:spcPts val="0"/>
              </a:spcAft>
              <a:buClr>
                <a:srgbClr val="000000"/>
              </a:buClr>
              <a:buSzPct val="100000"/>
              <a:buFont typeface="+mj-lt"/>
              <a:buAutoNum type="arabicPeriod"/>
            </a:pPr>
            <a:r>
              <a:rPr lang="de-DE" sz="2000" dirty="0">
                <a:solidFill>
                  <a:srgbClr val="941651"/>
                </a:solidFill>
              </a:rPr>
              <a:t>Spielen Siegel bei Ihnen ein Rolle bei der Gestaltung des Angebotes?</a:t>
            </a:r>
          </a:p>
        </p:txBody>
      </p:sp>
      <p:sp>
        <p:nvSpPr>
          <p:cNvPr id="26" name="Google Shape;94;p1">
            <a:extLst>
              <a:ext uri="{FF2B5EF4-FFF2-40B4-BE49-F238E27FC236}">
                <a16:creationId xmlns="" xmlns:a16="http://schemas.microsoft.com/office/drawing/2014/main" id="{6439821B-CAAD-4E42-90DF-C1B87A074352}"/>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4a9b7458ce_0_1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71" name="Google Shape;271;g14a9b7458ce_0_1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74" name="Google Shape;274;g14a9b7458ce_0_12"/>
          <p:cNvSpPr txBox="1"/>
          <p:nvPr/>
        </p:nvSpPr>
        <p:spPr>
          <a:xfrm rot="16200000">
            <a:off x="-749642" y="3941790"/>
            <a:ext cx="254038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latin typeface="Calibri"/>
                <a:ea typeface="Calibri"/>
                <a:cs typeface="Calibri"/>
                <a:sym typeface="Calibri"/>
              </a:rPr>
              <a:t>Umsätze in Milliarden Euro</a:t>
            </a:r>
            <a:endParaRPr dirty="0">
              <a:latin typeface="Calibri"/>
              <a:ea typeface="Calibri"/>
              <a:cs typeface="Calibri"/>
              <a:sym typeface="Calibri"/>
            </a:endParaRPr>
          </a:p>
        </p:txBody>
      </p:sp>
      <p:sp>
        <p:nvSpPr>
          <p:cNvPr id="276" name="Google Shape;276;g14a9b7458ce_0_12"/>
          <p:cNvSpPr txBox="1">
            <a:spLocks noGrp="1"/>
          </p:cNvSpPr>
          <p:nvPr>
            <p:ph type="ftr" idx="11"/>
          </p:nvPr>
        </p:nvSpPr>
        <p:spPr>
          <a:xfrm>
            <a:off x="9359992" y="6258585"/>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Eigene Darstellung nach UBA</a:t>
            </a:r>
            <a:endParaRPr/>
          </a:p>
        </p:txBody>
      </p:sp>
      <p:sp>
        <p:nvSpPr>
          <p:cNvPr id="2" name="Google Shape;127;p1">
            <a:extLst>
              <a:ext uri="{FF2B5EF4-FFF2-40B4-BE49-F238E27FC236}">
                <a16:creationId xmlns="" xmlns:a16="http://schemas.microsoft.com/office/drawing/2014/main" id="{8112B512-759F-C247-A634-1FA025FD9814}"/>
              </a:ext>
            </a:extLst>
          </p:cNvPr>
          <p:cNvSpPr/>
          <p:nvPr/>
        </p:nvSpPr>
        <p:spPr>
          <a:xfrm>
            <a:off x="8996364" y="1845875"/>
            <a:ext cx="3029732" cy="401091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3675" marR="0" lvl="0" indent="-193675" algn="l" rtl="0">
              <a:lnSpc>
                <a:spcPct val="100000"/>
              </a:lnSpc>
              <a:spcBef>
                <a:spcPts val="0"/>
              </a:spcBef>
              <a:spcAft>
                <a:spcPts val="0"/>
              </a:spcAft>
              <a:buClr>
                <a:srgbClr val="000000"/>
              </a:buClr>
              <a:buSzPct val="100000"/>
              <a:buFont typeface="+mj-lt"/>
              <a:buAutoNum type="arabicPeriod"/>
            </a:pPr>
            <a:r>
              <a:rPr lang="de-DE" sz="1800" dirty="0">
                <a:solidFill>
                  <a:srgbClr val="941651"/>
                </a:solidFill>
              </a:rPr>
              <a:t>Ist “Nachhaltigkeit ein Umsatztreiber für Sie?</a:t>
            </a:r>
          </a:p>
          <a:p>
            <a:pPr marL="193675" marR="0" lvl="0" indent="-193675" algn="l" rtl="0">
              <a:lnSpc>
                <a:spcPct val="100000"/>
              </a:lnSpc>
              <a:spcBef>
                <a:spcPts val="0"/>
              </a:spcBef>
              <a:spcAft>
                <a:spcPts val="0"/>
              </a:spcAft>
              <a:buClr>
                <a:srgbClr val="000000"/>
              </a:buClr>
              <a:buSzPct val="100000"/>
              <a:buFont typeface="+mj-lt"/>
              <a:buAutoNum type="arabicPeriod"/>
            </a:pPr>
            <a:r>
              <a:rPr lang="de-DE" sz="1800" dirty="0">
                <a:solidFill>
                  <a:srgbClr val="941651"/>
                </a:solidFill>
              </a:rPr>
              <a:t>Was ist für Sie eine „nachhaltige Ernährung?</a:t>
            </a:r>
          </a:p>
          <a:p>
            <a:pPr marL="193675" marR="0" lvl="0" indent="-193675" algn="l" rtl="0">
              <a:lnSpc>
                <a:spcPct val="100000"/>
              </a:lnSpc>
              <a:spcBef>
                <a:spcPts val="0"/>
              </a:spcBef>
              <a:spcAft>
                <a:spcPts val="0"/>
              </a:spcAft>
              <a:buClr>
                <a:srgbClr val="000000"/>
              </a:buClr>
              <a:buSzPct val="100000"/>
              <a:buFont typeface="+mj-lt"/>
              <a:buAutoNum type="arabicPeriod"/>
            </a:pPr>
            <a:r>
              <a:rPr lang="de-DE" sz="1800" b="0" i="0" u="none" strike="noStrike" cap="none" dirty="0">
                <a:solidFill>
                  <a:srgbClr val="941651"/>
                </a:solidFill>
                <a:latin typeface="Arial"/>
                <a:ea typeface="Arial"/>
                <a:cs typeface="Arial"/>
                <a:sym typeface="Arial"/>
              </a:rPr>
              <a:t>Warum geht es bei </a:t>
            </a:r>
            <a:r>
              <a:rPr lang="de-DE" sz="1800" b="0" i="0" u="none" strike="noStrike" cap="none" dirty="0" smtClean="0">
                <a:solidFill>
                  <a:srgbClr val="941651"/>
                </a:solidFill>
                <a:latin typeface="Arial"/>
                <a:ea typeface="Arial"/>
                <a:cs typeface="Arial"/>
                <a:sym typeface="Arial"/>
              </a:rPr>
              <a:t>der „Ernährung</a:t>
            </a:r>
            <a:r>
              <a:rPr lang="de-DE" sz="1800" dirty="0" smtClean="0">
                <a:solidFill>
                  <a:srgbClr val="941651"/>
                </a:solidFill>
              </a:rPr>
              <a:t>“ nur </a:t>
            </a:r>
            <a:r>
              <a:rPr lang="de-DE" sz="1800" dirty="0">
                <a:solidFill>
                  <a:srgbClr val="941651"/>
                </a:solidFill>
              </a:rPr>
              <a:t>langsam voran?</a:t>
            </a:r>
          </a:p>
          <a:p>
            <a:pPr marL="193675" marR="0" lvl="0" indent="-193675" algn="l" rtl="0">
              <a:lnSpc>
                <a:spcPct val="100000"/>
              </a:lnSpc>
              <a:spcBef>
                <a:spcPts val="0"/>
              </a:spcBef>
              <a:spcAft>
                <a:spcPts val="0"/>
              </a:spcAft>
              <a:buClr>
                <a:srgbClr val="000000"/>
              </a:buClr>
              <a:buSzPct val="100000"/>
              <a:buFont typeface="+mj-lt"/>
              <a:buAutoNum type="arabicPeriod"/>
            </a:pPr>
            <a:r>
              <a:rPr lang="de-DE" sz="1800" b="0" i="0" u="none" strike="noStrike" cap="none" dirty="0">
                <a:solidFill>
                  <a:srgbClr val="941651"/>
                </a:solidFill>
                <a:latin typeface="Arial"/>
                <a:ea typeface="Arial"/>
                <a:cs typeface="Arial"/>
                <a:sym typeface="Arial"/>
              </a:rPr>
              <a:t>Was macht die „Mobilität“ besser?</a:t>
            </a:r>
          </a:p>
          <a:p>
            <a:pPr marL="193675" lvl="0" indent="-193675">
              <a:buSzPct val="100000"/>
              <a:buFont typeface="+mj-lt"/>
              <a:buAutoNum type="arabicPeriod"/>
            </a:pPr>
            <a:r>
              <a:rPr lang="de-DE" sz="1800" dirty="0">
                <a:solidFill>
                  <a:srgbClr val="941651"/>
                </a:solidFill>
              </a:rPr>
              <a:t>Wie können Sie die „nachhaltige Ernährung“ fördern?</a:t>
            </a:r>
            <a:endParaRPr lang="de-DE" sz="1800" b="0" i="0" u="none" strike="noStrike" cap="none" dirty="0">
              <a:solidFill>
                <a:srgbClr val="941651"/>
              </a:solidFill>
              <a:latin typeface="Arial"/>
              <a:ea typeface="Arial"/>
              <a:cs typeface="Arial"/>
              <a:sym typeface="Arial"/>
            </a:endParaRPr>
          </a:p>
        </p:txBody>
      </p:sp>
      <p:graphicFrame>
        <p:nvGraphicFramePr>
          <p:cNvPr id="3" name="Diagramm 2">
            <a:extLst>
              <a:ext uri="{FF2B5EF4-FFF2-40B4-BE49-F238E27FC236}">
                <a16:creationId xmlns="" xmlns:a16="http://schemas.microsoft.com/office/drawing/2014/main" id="{AB33D65E-5493-3262-ED93-6D16F68C9761}"/>
              </a:ext>
            </a:extLst>
          </p:cNvPr>
          <p:cNvGraphicFramePr/>
          <p:nvPr>
            <p:extLst>
              <p:ext uri="{D42A27DB-BD31-4B8C-83A1-F6EECF244321}">
                <p14:modId xmlns:p14="http://schemas.microsoft.com/office/powerpoint/2010/main" val="1005672832"/>
              </p:ext>
            </p:extLst>
          </p:nvPr>
        </p:nvGraphicFramePr>
        <p:xfrm>
          <a:off x="720592" y="1445975"/>
          <a:ext cx="8639400" cy="4644581"/>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242;g141f1a7caba_0_31">
            <a:extLst>
              <a:ext uri="{FF2B5EF4-FFF2-40B4-BE49-F238E27FC236}">
                <a16:creationId xmlns="" xmlns:a16="http://schemas.microsoft.com/office/drawing/2014/main" id="{6C48E5DC-9929-944B-9D1D-7327BC70ADCA}"/>
              </a:ext>
            </a:extLst>
          </p:cNvPr>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sz="2400" dirty="0"/>
              <a:t>Nachhaltigkeit versus Umsatz im Einzelhandel?</a:t>
            </a:r>
            <a:br>
              <a:rPr lang="de-DE" sz="2400" dirty="0"/>
            </a:br>
            <a:r>
              <a:rPr lang="de-DE" sz="2400" dirty="0"/>
              <a:t>Nachhaltigkeit als Umsatztreiber</a:t>
            </a:r>
          </a:p>
        </p:txBody>
      </p:sp>
      <p:sp>
        <p:nvSpPr>
          <p:cNvPr id="11" name="Google Shape;94;p1">
            <a:extLst>
              <a:ext uri="{FF2B5EF4-FFF2-40B4-BE49-F238E27FC236}">
                <a16:creationId xmlns="" xmlns:a16="http://schemas.microsoft.com/office/drawing/2014/main" id="{8DF500EA-613E-DF43-B2A7-14208F42B44F}"/>
              </a:ext>
            </a:extLst>
          </p:cNvPr>
          <p:cNvSpPr txBox="1">
            <a:spLocks/>
          </p:cNvSpPr>
          <p:nvPr/>
        </p:nvSpPr>
        <p:spPr>
          <a:xfrm>
            <a:off x="3893127" y="6258563"/>
            <a:ext cx="2838119" cy="56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pPr>
              <a:buClr>
                <a:schemeClr val="dk1"/>
              </a:buClr>
              <a:buFont typeface="Arial"/>
              <a:buNone/>
            </a:pPr>
            <a:r>
              <a:rPr lang="de-DE" sz="1200" dirty="0">
                <a:latin typeface="Trebuchet MS"/>
                <a:ea typeface="Trebuchet MS"/>
                <a:cs typeface="Trebuchet MS"/>
                <a:sym typeface="Trebuchet MS"/>
              </a:rPr>
              <a:t>Kaufmann und Kauffrau </a:t>
            </a:r>
            <a:br>
              <a:rPr lang="de-DE" sz="1200" dirty="0">
                <a:latin typeface="Trebuchet MS"/>
                <a:ea typeface="Trebuchet MS"/>
                <a:cs typeface="Trebuchet MS"/>
                <a:sym typeface="Trebuchet MS"/>
              </a:rPr>
            </a:br>
            <a:r>
              <a:rPr lang="de-DE" sz="1200" dirty="0">
                <a:latin typeface="Trebuchet MS"/>
                <a:ea typeface="Trebuchet MS"/>
                <a:cs typeface="Trebuchet MS"/>
                <a:sym typeface="Trebuchet MS"/>
              </a:rPr>
              <a:t>im Einzelhandel</a:t>
            </a:r>
            <a:endParaRPr lang="de-DE" dirty="0"/>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4448</Words>
  <Application>Microsoft Macintosh PowerPoint</Application>
  <PresentationFormat>Breitbild</PresentationFormat>
  <Paragraphs>458</Paragraphs>
  <Slides>13</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Arial</vt:lpstr>
      <vt:lpstr>Roboto</vt:lpstr>
      <vt:lpstr>Roboto Medium</vt:lpstr>
      <vt:lpstr>Roboto Thin</vt:lpstr>
      <vt:lpstr>Calibri</vt:lpstr>
      <vt:lpstr>Merriweather</vt:lpstr>
      <vt:lpstr>Trebuchet MS</vt:lpstr>
      <vt:lpstr>Office</vt:lpstr>
      <vt:lpstr>Kaufmann und Kauffrau im Einzelhandel</vt:lpstr>
      <vt:lpstr>Nachhaltigkeit nach der Pandemie im Einzelhandel: Nachhaltigkeit vs. Wirtschaftlichkeit?</vt:lpstr>
      <vt:lpstr>Verpackungsmüll im Einzelhandel: Welche Rolle spielen Verpackungen im Handel von morgen?</vt:lpstr>
      <vt:lpstr>Nachhaltigkeit und Nachfrage: Preisaufschläge für nachhaltige Produkte?</vt:lpstr>
      <vt:lpstr>Nicht-Nachhaltige Produkte: Die Stufen nachhaltigen Konsums </vt:lpstr>
      <vt:lpstr>Folgen der Digitalisierung für die Umwelt: Wie verändert sich unsere Einschätzung?</vt:lpstr>
      <vt:lpstr>Nachhaltigkeit im Onlineshopping: Warum viele nicht aktiv werden</vt:lpstr>
      <vt:lpstr>Nachhaltigkeitszertifizierungen im Einzelhandel: Siegel in der Lebensmittelbranche</vt:lpstr>
      <vt:lpstr>Nachhaltigkeit versus Umsatz im Einzelhandel? Nachhaltigkeit als Umsatztreiber</vt:lpstr>
      <vt:lpstr>Energie sparen im Handel: Beleuchtung</vt:lpstr>
      <vt:lpstr>Nachhaltigkeit und Wertschöpfungsketten: Sind Langstreckentransporte ein Problem?</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Kaufmann/frau im Einzelhandel</dc:title>
  <dc:creator>Microsoft Office User</dc:creator>
  <cp:lastModifiedBy>Michael Scharp</cp:lastModifiedBy>
  <cp:revision>47</cp:revision>
  <cp:lastPrinted>2023-09-26T02:46:22Z</cp:lastPrinted>
  <dcterms:created xsi:type="dcterms:W3CDTF">2021-10-18T14:46:33Z</dcterms:created>
  <dcterms:modified xsi:type="dcterms:W3CDTF">2023-09-26T02:46:26Z</dcterms:modified>
</cp:coreProperties>
</file>