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70" r:id="rId6"/>
    <p:sldId id="271" r:id="rId7"/>
    <p:sldId id="260" r:id="rId8"/>
    <p:sldId id="261" r:id="rId9"/>
    <p:sldId id="262" r:id="rId10"/>
    <p:sldId id="263" r:id="rId11"/>
    <p:sldId id="264" r:id="rId12"/>
    <p:sldId id="265" r:id="rId13"/>
    <p:sldId id="266" r:id="rId14"/>
    <p:sldId id="267" r:id="rId15"/>
    <p:sldId id="268" r:id="rId16"/>
    <p:sldId id="269" r:id="rId17"/>
    <p:sldId id="272" r:id="rId18"/>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6ZDjtws/rhaQruqK62+wZYAIE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675894-9444-4E31-88FA-55234BCECCC2}">
  <a:tblStyle styleId="{0B675894-9444-4E31-88FA-55234BCECCC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0F1"/>
          </a:solidFill>
        </a:fill>
      </a:tcStyle>
    </a:wholeTbl>
    <a:band1H>
      <a:tcTxStyle/>
      <a:tcStyle>
        <a:tcBdr/>
        <a:fill>
          <a:solidFill>
            <a:srgbClr val="D0DFE3"/>
          </a:solidFill>
        </a:fill>
      </a:tcStyle>
    </a:band1H>
    <a:band2H>
      <a:tcTxStyle/>
      <a:tcStyle>
        <a:tcBdr/>
      </a:tcStyle>
    </a:band2H>
    <a:band1V>
      <a:tcTxStyle/>
      <a:tcStyle>
        <a:tcBdr/>
        <a:fill>
          <a:solidFill>
            <a:srgbClr val="D0DFE3"/>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58768" autoAdjust="0"/>
  </p:normalViewPr>
  <p:slideViewPr>
    <p:cSldViewPr snapToGrid="0">
      <p:cViewPr varScale="1">
        <p:scale>
          <a:sx n="125" d="100"/>
          <a:sy n="125" d="100"/>
        </p:scale>
        <p:origin x="848" y="184"/>
      </p:cViewPr>
      <p:guideLst>
        <p:guide orient="horz" pos="2183"/>
        <p:guide pos="3840"/>
      </p:guideLst>
    </p:cSldViewPr>
  </p:slideViewPr>
  <p:notesTextViewPr>
    <p:cViewPr>
      <p:scale>
        <a:sx n="1" d="1"/>
        <a:sy n="1" d="1"/>
      </p:scale>
      <p:origin x="0" y="0"/>
    </p:cViewPr>
  </p:notesTextViewPr>
  <p:notesViewPr>
    <p:cSldViewPr snapToGrid="0" showGuides="1">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5" Type="http://customschemas.google.com/relationships/presentationmetadata" Target="metadata"/><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fs2\Projekte\Projekte\Agro-Nordwest\_Christine\Orga\Grafiken_PABBNE.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fs2\Projekte\Projekte\Agro-Nordwest\_Christine\Orga\Grafiken_PABBNE.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fs2\Projekte\Projekte\Agro-Nordwest\_Christine\PABBNE\Grafiken_PABBNE.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fs2\Projekte\Projekte\Agro-Nordwest\_Christine\PABBNE\Grafiken_PABB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Tabelle4!$B$8</c:f>
              <c:strCache>
                <c:ptCount val="1"/>
                <c:pt idx="0">
                  <c:v>mg</c:v>
                </c:pt>
              </c:strCache>
            </c:strRef>
          </c:tx>
          <c:spPr>
            <a:solidFill>
              <a:schemeClr val="accent1"/>
            </a:solidFill>
            <a:ln>
              <a:noFill/>
            </a:ln>
            <a:effectLst/>
          </c:spPr>
          <c:invertIfNegative val="0"/>
          <c:dLbls>
            <c:spPr>
              <a:solidFill>
                <a:schemeClr val="bg1"/>
              </a:solidFill>
              <a:ln>
                <a:solidFill>
                  <a:schemeClr val="accent1">
                    <a:alpha val="97000"/>
                  </a:schemeClr>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Tabelle4!$A$9:$A$13</c:f>
              <c:strCache>
                <c:ptCount val="5"/>
                <c:pt idx="0">
                  <c:v>Dänemark</c:v>
                </c:pt>
                <c:pt idx="1">
                  <c:v>Niederlande</c:v>
                </c:pt>
                <c:pt idx="2">
                  <c:v>Frankreich</c:v>
                </c:pt>
                <c:pt idx="3">
                  <c:v>Deutschland</c:v>
                </c:pt>
                <c:pt idx="4">
                  <c:v>Polen</c:v>
                </c:pt>
              </c:strCache>
            </c:strRef>
          </c:cat>
          <c:val>
            <c:numRef>
              <c:f>Tabelle4!$B$9:$B$13</c:f>
              <c:numCache>
                <c:formatCode>General</c:formatCode>
                <c:ptCount val="5"/>
                <c:pt idx="0">
                  <c:v>39.0</c:v>
                </c:pt>
                <c:pt idx="1">
                  <c:v>56.0</c:v>
                </c:pt>
                <c:pt idx="2">
                  <c:v>69.0</c:v>
                </c:pt>
                <c:pt idx="3">
                  <c:v>89.0</c:v>
                </c:pt>
                <c:pt idx="4">
                  <c:v>165.0</c:v>
                </c:pt>
              </c:numCache>
            </c:numRef>
          </c:val>
          <c:extLst xmlns:c16r2="http://schemas.microsoft.com/office/drawing/2015/06/chart">
            <c:ext xmlns:c16="http://schemas.microsoft.com/office/drawing/2014/chart" uri="{C3380CC4-5D6E-409C-BE32-E72D297353CC}">
              <c16:uniqueId val="{00000000-134D-4AA4-A8E0-0F1E5C2D51D3}"/>
            </c:ext>
          </c:extLst>
        </c:ser>
        <c:dLbls>
          <c:showLegendKey val="0"/>
          <c:showVal val="0"/>
          <c:showCatName val="0"/>
          <c:showSerName val="0"/>
          <c:showPercent val="0"/>
          <c:showBubbleSize val="0"/>
        </c:dLbls>
        <c:gapWidth val="100"/>
        <c:axId val="-1627461984"/>
        <c:axId val="-1628072224"/>
      </c:barChart>
      <c:catAx>
        <c:axId val="-162746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1628072224"/>
        <c:crosses val="autoZero"/>
        <c:auto val="1"/>
        <c:lblAlgn val="ctr"/>
        <c:lblOffset val="100"/>
        <c:noMultiLvlLbl val="0"/>
      </c:catAx>
      <c:valAx>
        <c:axId val="-1628072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627461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3703" y="549206"/>
            <a:ext cx="6330141" cy="355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93702" y="4410982"/>
            <a:ext cx="6330141" cy="5170819"/>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223">
          <p15:clr>
            <a:srgbClr val="F26B43"/>
          </p15:clr>
        </p15:guide>
        <p15:guide id="2" pos="2237">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eutsche-nachhaltigkeitsstrategie.de" TargetMode="External"/><Relationship Id="rId4" Type="http://schemas.openxmlformats.org/officeDocument/2006/relationships/hyperlink" Target="https://www.umweltbundesamt.de/sites/default/files/medien/1410/publikationen/221010_uba_fb_wasserrichtlinie_bf.pdf"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mel.de/SharedDocs/Downloads/DE/Broschueren/ackerbaustrategie2035.pdf?__blob=publicationFile&amp;v=8" TargetMode="External"/><Relationship Id="rId4" Type="http://schemas.openxmlformats.org/officeDocument/2006/relationships/hyperlink" Target="https://www.ecologic.eu/sites/default/files/publication/2022/50086-Umweltgifte-Broschuere-Pestizidalternativen-Ansicht.pdf" TargetMode="External"/><Relationship Id="rId5" Type="http://schemas.openxmlformats.org/officeDocument/2006/relationships/hyperlink" Target="https://www.lfl.bayern.de/publikationen/merkblaetter/040633/index.php"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mel.de/SharedDocs/Pressemitteilungen/DE/2022/170-tierarzneimittelgesetz.html" TargetMode="External"/><Relationship Id="rId4" Type="http://schemas.openxmlformats.org/officeDocument/2006/relationships/hyperlink" Target="https://www.landwirtschaft.de/diskussion-und-dialog/tierhaltung/antibiotika-in-der-nutztierhaltung" TargetMode="External"/><Relationship Id="rId5" Type="http://schemas.openxmlformats.org/officeDocument/2006/relationships/hyperlink" Target="https://www.oekom.de/beitrag/antibiotika-in-der-massentierhaltung-was-sagt-die-statistik-wirklich-213" TargetMode="External"/><Relationship Id="rId6" Type="http://schemas.openxmlformats.org/officeDocument/2006/relationships/hyperlink" Target="https://www.boell.de/sites/default/files/2022-01/Boell_Fleischatlas2021_V01_kommentierbar.pdf"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mel.de/SharedDocs/Downloads/DE/Broschueren/abschlussbericht-zukunftskommission-landwirtschaft.pdf" TargetMode="External"/><Relationship Id="rId4" Type="http://schemas.openxmlformats.org/officeDocument/2006/relationships/hyperlink" Target="https://www.vzbv.de/sites/default/files/downloads/2021/01/18/21-01-15_veroeffentlichung_verbrauchermeinungen_zu_nachhaltigkeit_in_der_lebensmittelproduktion_final.pdf" TargetMode="External"/><Relationship Id="rId5" Type="http://schemas.openxmlformats.org/officeDocument/2006/relationships/hyperlink" Target="https://www.bzfe.de/nachhaltiger-konsum/orientierung-beim-einkauf/regional-einkaufen/"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boelw.de/service/bio-faq/landwirtschaft/artikel/was-ist-oekologische-landwirtschaf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service/glossar/t?tag=Treibhausgas#alphabar" TargetMode="External"/><Relationship Id="rId4" Type="http://schemas.openxmlformats.org/officeDocument/2006/relationships/hyperlink" Target="https://www.umweltbundesamt.de/daten/land-forstwirtschaft/beitrag-der-landwirtschaft-zu-den-treibhausgas" TargetMode="External"/><Relationship Id="rId5" Type="http://schemas.openxmlformats.org/officeDocument/2006/relationships/hyperlink" Target="https://www.umweltbundesamt.de/themen/boden-landwirtschaft/umweltbelastungen-der-landwirtschaft/lachgas-methan" TargetMode="External"/><Relationship Id="rId6" Type="http://schemas.openxmlformats.org/officeDocument/2006/relationships/hyperlink" Target="https://www.umweltbundesamt.de/sites/default/files/medien/479/bilder/dateien/entwicklung_der_treibhausgasemissionen_in_deutschland.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undesregierung.de/breg-de/themen/klimaschutz/novelle-eeg-gesetz-2023-2023972" TargetMode="External"/><Relationship Id="rId4" Type="http://schemas.openxmlformats.org/officeDocument/2006/relationships/hyperlink" Target="https://www.bmel.de/DE/themen/landwirtschaft/klimaschutz/klimamassnahmen-klimaschutzprogramm2030.html" TargetMode="External"/><Relationship Id="rId5" Type="http://schemas.openxmlformats.org/officeDocument/2006/relationships/hyperlink" Target="https://strom-report.de/strom/#strommix-2021-deutschland"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le.de/SharedDocs/Downloads/DE/Projektfoerderung/BuPro_Energieeffizienz/Leuchtturmprojekt_E-Hoflader.pdf?__blob=publicationFile&amp;v=4" TargetMode="External"/><Relationship Id="rId4" Type="http://schemas.openxmlformats.org/officeDocument/2006/relationships/hyperlink" Target="https://www.bmel.de/SharedDocs/Downloads/DE/Broschueren/energieeffizienz-landwirtschaft-gartenbau.pdf?__blob=publicationFile&amp;v=4" TargetMode="External"/><Relationship Id="rId5" Type="http://schemas.openxmlformats.org/officeDocument/2006/relationships/hyperlink" Target="https://www.praxis-agrar.de/umwelt/klima/energieeffizienz-in-der-landwirtschaft"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mel.de/DE/themen/landwirtschaft/artenvielfalt/alte-sorten-vielfalt-schmeckt.html" TargetMode="External"/><Relationship Id="rId4" Type="http://schemas.openxmlformats.org/officeDocument/2006/relationships/hyperlink" Target="https://www.bmel.de/DE/themen/landwirtschaft/artenvielfalt/agro-biodiversitaet.html" TargetMode="External"/><Relationship Id="rId5" Type="http://schemas.openxmlformats.org/officeDocument/2006/relationships/hyperlink" Target="https://www.welthungerhilfe.de/aktuelles/blog/vielfaeltiges-saatgut-fuer-mehr-biodiversitaet"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ologischevielfalt.bfn.de/bundesprogramm/projekte/projektbeschreibungen/insektenfoerderung-fuer-die-landwirtschaft.html" TargetMode="External"/><Relationship Id="rId4" Type="http://schemas.openxmlformats.org/officeDocument/2006/relationships/hyperlink" Target="https://www.bfn.de/pressemitteilungen/neue-rote-liste-mehr-als-ein-viertel-der-insekten-arten-bestandsgefaehrdet" TargetMode="External"/><Relationship Id="rId5" Type="http://schemas.openxmlformats.org/officeDocument/2006/relationships/hyperlink" Target="https://www.bmel.de/DE/themen/landwirtschaft/artenvielfalt/insekten-biologische-vielfalt.html" TargetMode="External"/><Relationship Id="rId6" Type="http://schemas.openxmlformats.org/officeDocument/2006/relationships/hyperlink" Target="https://www.rote-liste-zentrum.de/de/Bienen-Hymenoptera-Apidae-1733.html"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223838" y="4137102"/>
            <a:ext cx="6654799" cy="5724745"/>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Pädagoge*innen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Office-Dokumente (Word und PowerPoint) zur weiteren Verwendung veröffentlicht, d. h. sie können von den Nutzer*innen kopiert, ergänzt oder umstrukturiert werden. </a:t>
            </a:r>
            <a:endParaRPr sz="1100" dirty="0"/>
          </a:p>
          <a:p>
            <a:pPr marL="0" marR="0" lvl="0" indent="0" algn="l" rtl="0">
              <a:lnSpc>
                <a:spcPct val="100000"/>
              </a:lnSpc>
              <a:spcBef>
                <a:spcPts val="600"/>
              </a:spcBef>
              <a:spcAft>
                <a:spcPts val="0"/>
              </a:spcAft>
              <a:buClr>
                <a:srgbClr val="000000"/>
              </a:buClr>
              <a:buSzPts val="1400"/>
              <a:buFont typeface="Arial"/>
              <a:buNone/>
            </a:pPr>
            <a:endParaRPr sz="1100" dirty="0"/>
          </a:p>
        </p:txBody>
      </p:sp>
      <p:sp>
        <p:nvSpPr>
          <p:cNvPr id="77" name="Google Shape;77;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d72b4088f0_0_18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d72b4088f0_0_181:notes"/>
          <p:cNvSpPr txBox="1">
            <a:spLocks noGrp="1"/>
          </p:cNvSpPr>
          <p:nvPr>
            <p:ph type="body" idx="1"/>
          </p:nvPr>
        </p:nvSpPr>
        <p:spPr>
          <a:xfrm>
            <a:off x="216000" y="3995999"/>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solidFill>
                <a:srgbClr val="38761D"/>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solidFill>
                  <a:srgbClr val="000000"/>
                </a:solidFill>
                <a:latin typeface="Calibri" charset="0"/>
                <a:ea typeface="Calibri" charset="0"/>
                <a:cs typeface="Calibri" charset="0"/>
              </a:rPr>
              <a:t>Nach Angaben des UBA (2022b) erreichen aktuell nur 9 Prozent aller </a:t>
            </a:r>
            <a:r>
              <a:rPr lang="de-DE" sz="1100" b="1" dirty="0" err="1">
                <a:solidFill>
                  <a:srgbClr val="000000"/>
                </a:solidFill>
                <a:latin typeface="Calibri" charset="0"/>
                <a:ea typeface="Calibri" charset="0"/>
                <a:cs typeface="Calibri" charset="0"/>
              </a:rPr>
              <a:t>Oberflächengewässer</a:t>
            </a:r>
            <a:r>
              <a:rPr lang="de-DE" sz="1100" dirty="0">
                <a:solidFill>
                  <a:srgbClr val="000000"/>
                </a:solidFill>
                <a:latin typeface="Calibri" charset="0"/>
                <a:ea typeface="Calibri" charset="0"/>
                <a:cs typeface="Calibri" charset="0"/>
              </a:rPr>
              <a:t> einen sehr guten oder guten </a:t>
            </a:r>
            <a:r>
              <a:rPr lang="de-DE" sz="1100" b="1" dirty="0" err="1">
                <a:solidFill>
                  <a:srgbClr val="000000"/>
                </a:solidFill>
                <a:latin typeface="Calibri" charset="0"/>
                <a:ea typeface="Calibri" charset="0"/>
                <a:cs typeface="Calibri" charset="0"/>
              </a:rPr>
              <a:t>ökologischen</a:t>
            </a:r>
            <a:r>
              <a:rPr lang="de-DE" sz="1100" dirty="0">
                <a:solidFill>
                  <a:srgbClr val="000000"/>
                </a:solidFill>
                <a:latin typeface="Calibri" charset="0"/>
                <a:ea typeface="Calibri" charset="0"/>
                <a:cs typeface="Calibri" charset="0"/>
              </a:rPr>
              <a:t> Zustand (UBA 2022b). Einen guten </a:t>
            </a:r>
            <a:r>
              <a:rPr lang="de-DE" sz="1100" b="1" dirty="0">
                <a:solidFill>
                  <a:srgbClr val="000000"/>
                </a:solidFill>
                <a:latin typeface="Calibri" charset="0"/>
                <a:ea typeface="Calibri" charset="0"/>
                <a:cs typeface="Calibri" charset="0"/>
              </a:rPr>
              <a:t>chemischen</a:t>
            </a:r>
            <a:r>
              <a:rPr lang="de-DE" sz="1100" dirty="0">
                <a:solidFill>
                  <a:srgbClr val="000000"/>
                </a:solidFill>
                <a:latin typeface="Calibri" charset="0"/>
                <a:ea typeface="Calibri" charset="0"/>
                <a:cs typeface="Calibri" charset="0"/>
              </a:rPr>
              <a:t> Zustand erreicht hingegen keines der </a:t>
            </a:r>
            <a:r>
              <a:rPr lang="de-DE" sz="1100" dirty="0" err="1">
                <a:solidFill>
                  <a:srgbClr val="000000"/>
                </a:solidFill>
                <a:latin typeface="Calibri" charset="0"/>
                <a:ea typeface="Calibri" charset="0"/>
                <a:cs typeface="Calibri" charset="0"/>
              </a:rPr>
              <a:t>Oberflächengewässer</a:t>
            </a:r>
            <a:r>
              <a:rPr lang="de-DE" sz="1100" dirty="0">
                <a:solidFill>
                  <a:srgbClr val="000000"/>
                </a:solidFill>
                <a:latin typeface="Calibri" charset="0"/>
                <a:ea typeface="Calibri" charset="0"/>
                <a:cs typeface="Calibri" charset="0"/>
              </a:rPr>
              <a:t> in Deutschland. Die </a:t>
            </a:r>
            <a:r>
              <a:rPr lang="de-DE" sz="1100" dirty="0" err="1">
                <a:solidFill>
                  <a:srgbClr val="000000"/>
                </a:solidFill>
                <a:latin typeface="Calibri" charset="0"/>
                <a:ea typeface="Calibri" charset="0"/>
                <a:cs typeface="Calibri" charset="0"/>
              </a:rPr>
              <a:t>Gründe</a:t>
            </a:r>
            <a:r>
              <a:rPr lang="de-DE" sz="1100" dirty="0">
                <a:solidFill>
                  <a:srgbClr val="000000"/>
                </a:solidFill>
                <a:latin typeface="Calibri" charset="0"/>
                <a:ea typeface="Calibri" charset="0"/>
                <a:cs typeface="Calibri" charset="0"/>
              </a:rPr>
              <a:t> </a:t>
            </a:r>
            <a:r>
              <a:rPr lang="de-DE" sz="1100" dirty="0" err="1">
                <a:solidFill>
                  <a:srgbClr val="000000"/>
                </a:solidFill>
                <a:latin typeface="Calibri" charset="0"/>
                <a:ea typeface="Calibri" charset="0"/>
                <a:cs typeface="Calibri" charset="0"/>
              </a:rPr>
              <a:t>dafür</a:t>
            </a:r>
            <a:r>
              <a:rPr lang="de-DE" sz="1100" dirty="0">
                <a:solidFill>
                  <a:srgbClr val="000000"/>
                </a:solidFill>
                <a:latin typeface="Calibri" charset="0"/>
                <a:ea typeface="Calibri" charset="0"/>
                <a:cs typeface="Calibri" charset="0"/>
              </a:rPr>
              <a:t> sind hohe </a:t>
            </a:r>
            <a:r>
              <a:rPr lang="de-DE" sz="1100" dirty="0" err="1">
                <a:solidFill>
                  <a:srgbClr val="000000"/>
                </a:solidFill>
                <a:latin typeface="Calibri" charset="0"/>
                <a:ea typeface="Calibri" charset="0"/>
                <a:cs typeface="Calibri" charset="0"/>
              </a:rPr>
              <a:t>Nährstoffbelastungen</a:t>
            </a:r>
            <a:r>
              <a:rPr lang="de-DE" sz="1100" dirty="0">
                <a:solidFill>
                  <a:srgbClr val="000000"/>
                </a:solidFill>
                <a:latin typeface="Calibri" charset="0"/>
                <a:ea typeface="Calibri" charset="0"/>
                <a:cs typeface="Calibri" charset="0"/>
              </a:rPr>
              <a:t>, vor allem durch Phosphat und Stickstoff, beides Stoffe, die durch die Landwirtschaft und den Gartenbau eingetragen werden.  </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Um die in der Wasserrahmenrichtlinie festgelegten Umweltziele zu erreichen, muss die Nährstoffeffizienz auf landwirtschaftlichen Betrieben verbessert und eine Verminderung des Stickstoffeintrages ins Grundwasser sowie des Phosphoreintrages in Oberflächengewässer erreicht werden. Laut Deutscher Nachhaltigkeitsstrategie der Bundesregierung (Bundesregierung 2021) muss der Stickstoffüberschuss bis 2030 weiter sinken. Es wurde ein Zielwert von 70 kg/ha*a für das Saldo der landwirtschaftlichen Stickstoffbilanz (im Mittel der Jahre 2028 bis 2032) festgelegt (s. Abb.). Um dieses Ziel zu erreichen, geht es nicht nur darum, Tierbestandsgrößen zu verringern und eine gleichmäßigere Verteilung der Tiere auf der gesamten landwirtschaftliche Fläche zu erreichen. Im Kontext des Pflanzenbaus besteht die Chance einer effizienten Stickstoffnutzung darin, das Nährstoffmanagement des Betriebes zu verbessern, Bewirtschaftungsmaßnahmen auf den Standort abzustimmen, geeignete Nutzpflanzensorten auszuwählen und Fruchtfolgesysteme zu nutzen und von den Vorteilen des Zwischenfruchtanbaus zu profitieren. </a:t>
            </a:r>
            <a:endParaRPr sz="1100" dirty="0">
              <a:solidFill>
                <a:srgbClr val="000000"/>
              </a:solidFill>
              <a:latin typeface="Calibri" charset="0"/>
              <a:ea typeface="Calibri" charset="0"/>
              <a:cs typeface="Calibri" charset="0"/>
            </a:endParaRPr>
          </a:p>
          <a:p>
            <a:pPr marL="0" lvl="0" indent="0"/>
            <a:endParaRPr lang="de-DE" sz="1100" b="1" dirty="0">
              <a:solidFill>
                <a:srgbClr val="000000"/>
              </a:solidFill>
              <a:latin typeface="Calibri" charset="0"/>
              <a:ea typeface="Calibri" charset="0"/>
              <a:cs typeface="Calibri" charset="0"/>
              <a:sym typeface="Arial"/>
            </a:endParaRPr>
          </a:p>
          <a:p>
            <a:pPr marL="0" lvl="0" indent="0"/>
            <a:r>
              <a:rPr lang="de-DE" sz="1100" b="1" dirty="0">
                <a:solidFill>
                  <a:srgbClr val="000000"/>
                </a:solidFill>
                <a:latin typeface="Calibri" charset="0"/>
                <a:ea typeface="Calibri" charset="0"/>
                <a:cs typeface="Calibri" charset="0"/>
                <a:sym typeface="Arial"/>
              </a:rPr>
              <a:t>Erläuterungen zur Grafik</a:t>
            </a:r>
            <a:r>
              <a:rPr lang="de-DE" sz="1100" dirty="0">
                <a:solidFill>
                  <a:srgbClr val="000000"/>
                </a:solidFill>
                <a:latin typeface="Calibri" charset="0"/>
                <a:ea typeface="Calibri" charset="0"/>
                <a:cs typeface="Calibri" charset="0"/>
                <a:sym typeface="Arial"/>
              </a:rPr>
              <a:t>:</a:t>
            </a:r>
            <a:endParaRPr lang="de-DE" sz="1100" dirty="0">
              <a:latin typeface="Calibri" charset="0"/>
              <a:ea typeface="Calibri" charset="0"/>
              <a:cs typeface="Calibri" charset="0"/>
            </a:endParaRPr>
          </a:p>
          <a:p>
            <a:pPr marL="0" lvl="0" indent="0"/>
            <a:r>
              <a:rPr lang="de-DE" sz="1100" dirty="0">
                <a:solidFill>
                  <a:srgbClr val="000000"/>
                </a:solidFill>
                <a:latin typeface="Calibri" charset="0"/>
                <a:ea typeface="Calibri" charset="0"/>
                <a:cs typeface="Calibri" charset="0"/>
                <a:sym typeface="Arial"/>
              </a:rPr>
              <a:t>* jährlicher Überschuss bezogen auf das mittlere Jahr des 5-Jahres-Zeitraums (aus gerundeten Jahreswerten berechnet)</a:t>
            </a:r>
            <a:endParaRPr lang="de-DE" sz="1100" dirty="0">
              <a:latin typeface="Calibri" charset="0"/>
              <a:ea typeface="Calibri" charset="0"/>
              <a:cs typeface="Calibri" charset="0"/>
            </a:endParaRPr>
          </a:p>
          <a:p>
            <a:pPr marL="0" lvl="0" indent="0"/>
            <a:r>
              <a:rPr lang="de-DE" sz="1100" dirty="0">
                <a:solidFill>
                  <a:srgbClr val="000000"/>
                </a:solidFill>
                <a:latin typeface="Calibri" charset="0"/>
                <a:ea typeface="Calibri" charset="0"/>
                <a:cs typeface="Calibri" charset="0"/>
                <a:sym typeface="Arial"/>
              </a:rPr>
              <a:t>** 1990: Daten zum Teil unsicher, nur eingeschränkt vergleichbar mit Folgejahren. ** 2020: vorläufige Daten</a:t>
            </a:r>
            <a:endParaRPr lang="de-DE" sz="1100" dirty="0">
              <a:latin typeface="Calibri" charset="0"/>
              <a:ea typeface="Calibri" charset="0"/>
              <a:cs typeface="Calibri" charset="0"/>
            </a:endParaRPr>
          </a:p>
          <a:p>
            <a:pPr marL="0" lvl="0" indent="0"/>
            <a:r>
              <a:rPr lang="de-DE" sz="1100" dirty="0">
                <a:solidFill>
                  <a:srgbClr val="000000"/>
                </a:solidFill>
                <a:latin typeface="Calibri" charset="0"/>
                <a:ea typeface="Calibri" charset="0"/>
                <a:cs typeface="Calibri" charset="0"/>
                <a:sym typeface="Arial"/>
              </a:rPr>
              <a:t>*** Ziel der Nachhaltigkeitsstrategie der Bundesregierung, bezogen auf das 5-Jahres-Mittel 2028 - 2032</a:t>
            </a:r>
          </a:p>
          <a:p>
            <a:pPr marL="177800" lvl="0" indent="-177800" algn="l" rtl="0">
              <a:lnSpc>
                <a:spcPct val="100000"/>
              </a:lnSpc>
              <a:spcBef>
                <a:spcPts val="0"/>
              </a:spcBef>
              <a:spcAft>
                <a:spcPts val="0"/>
              </a:spcAft>
              <a:buSzPts val="1400"/>
              <a:buNone/>
            </a:pPr>
            <a:endParaRPr lang="de-DE" sz="1100" b="1" dirty="0">
              <a:solidFill>
                <a:schemeClr val="dk1"/>
              </a:solidFill>
              <a:latin typeface="Calibri" charset="0"/>
              <a:ea typeface="Calibri" charset="0"/>
              <a:cs typeface="Calibri" charset="0"/>
            </a:endParaRPr>
          </a:p>
          <a:p>
            <a:pPr marL="177800" lvl="0" indent="-177800" algn="l" rtl="0">
              <a:lnSpc>
                <a:spcPct val="100000"/>
              </a:lnSpc>
              <a:spcBef>
                <a:spcPts val="0"/>
              </a:spcBef>
              <a:spcAft>
                <a:spcPts val="0"/>
              </a:spcAft>
              <a:buSzPts val="1400"/>
              <a:buNone/>
            </a:pPr>
            <a:r>
              <a:rPr lang="de-DE" sz="1100" b="1" dirty="0">
                <a:solidFill>
                  <a:schemeClr val="dk1"/>
                </a:solidFill>
                <a:latin typeface="Calibri" charset="0"/>
                <a:ea typeface="Calibri" charset="0"/>
                <a:cs typeface="Calibri" charset="0"/>
              </a:rPr>
              <a:t>Aufgabe:</a:t>
            </a:r>
            <a:endParaRPr sz="1100" dirty="0">
              <a:solidFill>
                <a:schemeClr val="dk1"/>
              </a:solidFill>
              <a:latin typeface="Calibri" charset="0"/>
              <a:ea typeface="Calibri" charset="0"/>
              <a:cs typeface="Calibri" charset="0"/>
              <a:sym typeface="Arial"/>
            </a:endParaRPr>
          </a:p>
          <a:p>
            <a:pPr marL="177800" lvl="0" indent="-177800" algn="l" rtl="0">
              <a:lnSpc>
                <a:spcPct val="100000"/>
              </a:lnSpc>
              <a:spcBef>
                <a:spcPts val="0"/>
              </a:spcBef>
              <a:spcAft>
                <a:spcPts val="0"/>
              </a:spcAft>
              <a:buSzPts val="1100"/>
              <a:buFont typeface="Arial"/>
              <a:buChar char="•"/>
            </a:pPr>
            <a:r>
              <a:rPr lang="de-DE" sz="1100" dirty="0">
                <a:solidFill>
                  <a:schemeClr val="dk1"/>
                </a:solidFill>
                <a:latin typeface="Calibri" charset="0"/>
                <a:ea typeface="Calibri" charset="0"/>
                <a:cs typeface="Calibri" charset="0"/>
                <a:sym typeface="Arial"/>
              </a:rPr>
              <a:t>Tragen Sie </a:t>
            </a:r>
            <a:r>
              <a:rPr lang="de-DE" sz="1100" dirty="0">
                <a:latin typeface="Calibri" charset="0"/>
                <a:ea typeface="Calibri" charset="0"/>
                <a:cs typeface="Calibri" charset="0"/>
              </a:rPr>
              <a:t>Maßnahmen zur Verringerung der Nährstoffeinträge in das Grundwasser und in Oberflächengewässer zusammen</a:t>
            </a:r>
            <a:endParaRPr sz="1100" dirty="0">
              <a:latin typeface="Calibri" charset="0"/>
              <a:ea typeface="Calibri" charset="0"/>
              <a:cs typeface="Calibri" charset="0"/>
            </a:endParaRPr>
          </a:p>
          <a:p>
            <a:pPr marL="177800" lvl="0" indent="-17780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Welche ökologischen und pflanzenbaulichen Vorteile bietet der Zwischenfruchtanbau?</a:t>
            </a:r>
            <a:endParaRPr sz="1100" dirty="0">
              <a:latin typeface="Calibri" charset="0"/>
              <a:ea typeface="Calibri" charset="0"/>
              <a:cs typeface="Calibri" charset="0"/>
            </a:endParaRPr>
          </a:p>
          <a:p>
            <a:pPr marL="177800" lvl="0" indent="-17780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Welche Pflanzen eignen sich für den Zwischenfruchtanbau?</a:t>
            </a:r>
            <a:endParaRPr sz="11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ts val="1400"/>
              <a:buNone/>
            </a:pPr>
            <a:endParaRPr lang="de-DE" sz="1100" b="1"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Quelle(n):</a:t>
            </a:r>
            <a:endParaRPr sz="11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900" dirty="0">
                <a:latin typeface="Calibri" charset="0"/>
                <a:ea typeface="Calibri" charset="0"/>
                <a:cs typeface="Calibri" charset="0"/>
              </a:rPr>
              <a:t>Bundesregierung (2021): Deutsche Nachhaltigkeitsstrategie. Online:</a:t>
            </a:r>
            <a:r>
              <a:rPr lang="de-DE" sz="900" u="sng" dirty="0">
                <a:solidFill>
                  <a:schemeClr val="hlink"/>
                </a:solidFill>
                <a:latin typeface="Calibri" charset="0"/>
                <a:ea typeface="Calibri" charset="0"/>
                <a:cs typeface="Calibri" charset="0"/>
                <a:hlinkClick r:id="rId3"/>
              </a:rPr>
              <a:t> www.deutsche-nachhaltigkeitsstrategie.de</a:t>
            </a:r>
            <a:endParaRPr sz="9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latin typeface="Calibri" charset="0"/>
                <a:ea typeface="Calibri" charset="0"/>
                <a:cs typeface="Calibri" charset="0"/>
              </a:rPr>
              <a:t>UBA Umweltbundesamt (2022b): Die Wasserrahmenrichtlinie. </a:t>
            </a:r>
            <a:r>
              <a:rPr lang="de-DE" sz="900" dirty="0" err="1">
                <a:solidFill>
                  <a:srgbClr val="000000"/>
                </a:solidFill>
                <a:latin typeface="Calibri" charset="0"/>
                <a:ea typeface="Calibri" charset="0"/>
                <a:cs typeface="Calibri" charset="0"/>
              </a:rPr>
              <a:t>Gewässer</a:t>
            </a:r>
            <a:r>
              <a:rPr lang="de-DE" sz="900" dirty="0">
                <a:solidFill>
                  <a:srgbClr val="000000"/>
                </a:solidFill>
                <a:latin typeface="Calibri" charset="0"/>
                <a:ea typeface="Calibri" charset="0"/>
                <a:cs typeface="Calibri" charset="0"/>
              </a:rPr>
              <a:t> in Deutschland 2021 Fortschritte und Herausforderungen. </a:t>
            </a:r>
            <a:r>
              <a:rPr lang="de-DE" sz="900" dirty="0" err="1">
                <a:solidFill>
                  <a:srgbClr val="000000"/>
                </a:solidFill>
                <a:latin typeface="Calibri" charset="0"/>
                <a:ea typeface="Calibri" charset="0"/>
                <a:cs typeface="Calibri" charset="0"/>
              </a:rPr>
              <a:t>Online</a:t>
            </a:r>
            <a:r>
              <a:rPr lang="de-DE" sz="900" u="sng" dirty="0" err="1">
                <a:solidFill>
                  <a:srgbClr val="1155CC"/>
                </a:solidFill>
                <a:latin typeface="Calibri" charset="0"/>
                <a:ea typeface="Calibri" charset="0"/>
                <a:cs typeface="Calibri" charset="0"/>
                <a:hlinkClick r:id="rId4">
                  <a:extLst>
                    <a:ext uri="{A12FA001-AC4F-418D-AE19-62706E023703}">
                      <ahyp:hlinkClr xmlns="" xmlns:ahyp="http://schemas.microsoft.com/office/drawing/2018/hyperlinkcolor" val="tx"/>
                    </a:ext>
                  </a:extLst>
                </a:hlinkClick>
              </a:rPr>
              <a:t>https</a:t>
            </a:r>
            <a:r>
              <a:rPr lang="de-DE" sz="900" u="sng" dirty="0">
                <a:solidFill>
                  <a:srgbClr val="1155CC"/>
                </a:solidFill>
                <a:latin typeface="Calibri" charset="0"/>
                <a:ea typeface="Calibri" charset="0"/>
                <a:cs typeface="Calibri" charset="0"/>
                <a:hlinkClick r:id="rId4">
                  <a:extLst>
                    <a:ext uri="{A12FA001-AC4F-418D-AE19-62706E023703}">
                      <ahyp:hlinkClr xmlns="" xmlns:ahyp="http://schemas.microsoft.com/office/drawing/2018/hyperlinkcolor" val="tx"/>
                    </a:ext>
                  </a:extLst>
                </a:hlinkClick>
              </a:rPr>
              <a:t>://www.umweltbundesamt.de/sites/default/files/medien/1410/publikationen/221010_uba_fb_wasserrichtlinie_bf.pdf</a:t>
            </a:r>
            <a:endParaRPr sz="900" dirty="0">
              <a:solidFill>
                <a:srgbClr val="000000"/>
              </a:solidFill>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latin typeface="Calibri" charset="0"/>
                <a:ea typeface="Calibri" charset="0"/>
                <a:cs typeface="Calibri" charset="0"/>
              </a:rPr>
              <a:t>UBA (2022): https://www.umweltbundesamt.de/daten/land-forstwirtschaft/stickstoffeintrag-aus-der-landwirtschaft#stickstoffuberschuss-der-landwirtschaft</a:t>
            </a:r>
            <a:endParaRPr sz="900" dirty="0">
              <a:latin typeface="Calibri" charset="0"/>
              <a:ea typeface="Calibri" charset="0"/>
              <a:cs typeface="Calibri" charset="0"/>
            </a:endParaRPr>
          </a:p>
        </p:txBody>
      </p:sp>
      <p:sp>
        <p:nvSpPr>
          <p:cNvPr id="189" name="Google Shape;189;g1d72b4088f0_0_18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d72b4088f0_0_257: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d72b4088f0_0_257:notes"/>
          <p:cNvSpPr txBox="1">
            <a:spLocks noGrp="1"/>
          </p:cNvSpPr>
          <p:nvPr>
            <p:ph type="body" idx="1"/>
          </p:nvPr>
        </p:nvSpPr>
        <p:spPr>
          <a:xfrm>
            <a:off x="216000" y="3996000"/>
            <a:ext cx="6657340" cy="5986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rPr>
              <a:t>Beschreibung:</a:t>
            </a:r>
            <a:endParaRPr sz="1100" dirty="0"/>
          </a:p>
          <a:p>
            <a:pPr marL="0" lvl="0" indent="0" algn="l" rtl="0">
              <a:lnSpc>
                <a:spcPct val="100000"/>
              </a:lnSpc>
              <a:spcBef>
                <a:spcPts val="0"/>
              </a:spcBef>
              <a:spcAft>
                <a:spcPts val="0"/>
              </a:spcAft>
              <a:buSzPts val="1400"/>
              <a:buNone/>
            </a:pPr>
            <a:r>
              <a:rPr lang="de-DE" sz="1100" dirty="0">
                <a:solidFill>
                  <a:srgbClr val="000000"/>
                </a:solidFill>
              </a:rPr>
              <a:t>Im Bereich Pflanzenbau </a:t>
            </a:r>
            <a:r>
              <a:rPr lang="de-DE" sz="1100" b="0" i="0" u="none" strike="noStrike" cap="none" dirty="0">
                <a:solidFill>
                  <a:schemeClr val="dk1"/>
                </a:solidFill>
                <a:sym typeface="Calibri"/>
              </a:rPr>
              <a:t>liegt ein besonderes Potenzial zum Schutz der Umwelt und der Gewässer. Durch eine zielgenaue, effiziente und an den Bedarf der Kulturpflanzen/Grünflächen angepasste Düngung kann die Nitrat-Belastung reduziert werden. An dieser Stelle spielen alternative Düngestrategien sowie digitale Technologien eine wichtige Rolle (UBA 2022, Bundesinformationszentrum Landwirtschaft  2022).</a:t>
            </a:r>
            <a:endParaRPr sz="1100" dirty="0"/>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Aufgabe:</a:t>
            </a:r>
            <a:endParaRPr sz="1100" b="0" i="0" u="none" strike="noStrike" cap="none" dirty="0">
              <a:solidFill>
                <a:schemeClr val="dk1"/>
              </a:solidFill>
              <a:sym typeface="Calibri"/>
            </a:endParaRPr>
          </a:p>
          <a:p>
            <a:pPr marL="0" marR="0" lvl="0" indent="0" algn="l" rtl="0">
              <a:lnSpc>
                <a:spcPct val="100000"/>
              </a:lnSpc>
              <a:spcBef>
                <a:spcPts val="0"/>
              </a:spcBef>
              <a:spcAft>
                <a:spcPts val="0"/>
              </a:spcAft>
              <a:buClr>
                <a:srgbClr val="000000"/>
              </a:buClr>
              <a:buSzPts val="1100"/>
              <a:buFont typeface="Arial"/>
              <a:buNone/>
            </a:pPr>
            <a:r>
              <a:rPr lang="de-DE" sz="1100" dirty="0">
                <a:solidFill>
                  <a:schemeClr val="dk1"/>
                </a:solidFill>
              </a:rPr>
              <a:t>Sie arbeiten auf einem Betrieb, der im konventionellen Anbau 70 ha Fläche bewirtschaftet. Die Fruchtfolge ist Mais, Winterweizen, Winterraps (ohne den Anbau von Zwischenfrüchten). Die Flächen werden synthetisch mineralisch gedüngt. Ihr Betrieb betreibt keine Tierhaltung.</a:t>
            </a:r>
            <a:endParaRPr sz="1100" dirty="0"/>
          </a:p>
          <a:p>
            <a:pPr marL="0" lvl="0" indent="0" algn="l" rtl="0">
              <a:lnSpc>
                <a:spcPct val="100000"/>
              </a:lnSpc>
              <a:spcBef>
                <a:spcPts val="0"/>
              </a:spcBef>
              <a:spcAft>
                <a:spcPts val="0"/>
              </a:spcAft>
              <a:buSzPts val="1100"/>
              <a:buFont typeface="Arial"/>
              <a:buNone/>
            </a:pPr>
            <a:r>
              <a:rPr lang="de-DE" sz="1100" dirty="0">
                <a:solidFill>
                  <a:schemeClr val="dk1"/>
                </a:solidFill>
              </a:rPr>
              <a:t>Welche Möglichkeiten haben Sie, die Nitratbelastung, die mit dem Düngemitteleinsatz verbunden ist, zu verringern? </a:t>
            </a:r>
            <a:endParaRPr sz="1100" dirty="0"/>
          </a:p>
          <a:p>
            <a:pPr marL="0" lvl="0" indent="0" algn="l" rtl="0">
              <a:lnSpc>
                <a:spcPct val="100000"/>
              </a:lnSpc>
              <a:spcBef>
                <a:spcPts val="0"/>
              </a:spcBef>
              <a:spcAft>
                <a:spcPts val="0"/>
              </a:spcAft>
              <a:buSzPts val="1100"/>
              <a:buFont typeface="Arial"/>
              <a:buNone/>
            </a:pPr>
            <a:r>
              <a:rPr lang="de-DE" sz="1100" dirty="0">
                <a:solidFill>
                  <a:schemeClr val="dk1"/>
                </a:solidFill>
              </a:rPr>
              <a:t>Mögliche Antworten (siehe </a:t>
            </a:r>
            <a:r>
              <a:rPr lang="de-DE" sz="1100" dirty="0" err="1">
                <a:solidFill>
                  <a:schemeClr val="dk1"/>
                </a:solidFill>
              </a:rPr>
              <a:t>GeNiAL</a:t>
            </a:r>
            <a:r>
              <a:rPr lang="de-DE" sz="1100" dirty="0">
                <a:solidFill>
                  <a:schemeClr val="dk1"/>
                </a:solidFill>
              </a:rPr>
              <a:t> o.J.):</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Anbau von Leguminosen als natürliche Stickstoffquelle, </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Fruchtfolgen für eine ausgewogene Humuswirtschaft, </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Anbau von Zwischenfrüchten nach der Hauptfrucht zur Anreicherung von Nährstoffen im Boden</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Nutzung von organischen Düngemitteln (als Alternative zu synthetischen Düngemitteln, die mit hohem Energieaufwand hergestellt wurden)</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Teilflächenspezifische Maßnahmen/ Precision </a:t>
            </a:r>
            <a:r>
              <a:rPr lang="de-DE" sz="1100" b="0" i="0" u="none" strike="noStrike" cap="none" dirty="0" err="1">
                <a:solidFill>
                  <a:schemeClr val="dk1"/>
                </a:solidFill>
                <a:sym typeface="Calibri"/>
              </a:rPr>
              <a:t>Farming</a:t>
            </a:r>
            <a:r>
              <a:rPr lang="de-DE" sz="1100" b="0" i="0" u="none" strike="noStrike" cap="none" dirty="0">
                <a:solidFill>
                  <a:schemeClr val="dk1"/>
                </a:solidFill>
                <a:sym typeface="Calibri"/>
              </a:rPr>
              <a:t> anhand von differenzierten Bodendaten - gezielte Düngung nach Nährstoffbedarf</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Nutzung eines NIRS-Sensors zur gezielten Ausbringung von Gülle</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Nutzung eines </a:t>
            </a:r>
            <a:r>
              <a:rPr lang="de-DE" sz="1100" b="0" i="0" u="none" strike="noStrike" cap="none" dirty="0" err="1">
                <a:solidFill>
                  <a:schemeClr val="dk1"/>
                </a:solidFill>
                <a:sym typeface="Calibri"/>
              </a:rPr>
              <a:t>Düngestreuers</a:t>
            </a:r>
            <a:r>
              <a:rPr lang="de-DE" sz="1100" b="0" i="0" u="none" strike="noStrike" cap="none" dirty="0">
                <a:solidFill>
                  <a:schemeClr val="dk1"/>
                </a:solidFill>
                <a:sym typeface="Calibri"/>
              </a:rPr>
              <a:t> mit Teilbreitenschaltung, um Überlappungen zu vermeiden</a:t>
            </a:r>
            <a:endParaRPr sz="1100" dirty="0"/>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sym typeface="Calibri"/>
              </a:rPr>
              <a:t>Weitere…</a:t>
            </a:r>
            <a:endParaRPr sz="1100" dirty="0"/>
          </a:p>
          <a:p>
            <a:pPr marL="0" marR="0" lvl="0" indent="0" algn="l" rtl="0">
              <a:lnSpc>
                <a:spcPct val="100000"/>
              </a:lnSpc>
              <a:spcBef>
                <a:spcPts val="0"/>
              </a:spcBef>
              <a:spcAft>
                <a:spcPts val="0"/>
              </a:spcAft>
              <a:buClr>
                <a:srgbClr val="000000"/>
              </a:buClr>
              <a:buSzPts val="1100"/>
              <a:buFont typeface="Arial"/>
              <a:buNone/>
            </a:pPr>
            <a:r>
              <a:rPr lang="de-DE" sz="1100" b="1" dirty="0">
                <a:solidFill>
                  <a:schemeClr val="dk1"/>
                </a:solidFill>
                <a:sym typeface="Calibri"/>
              </a:rPr>
              <a:t>Priorisieren Sie die Maßnahmen und begründen Sie diese unter Berücksichtigung der Nachhaltigkeit.</a:t>
            </a:r>
          </a:p>
          <a:p>
            <a:pPr marL="0" marR="0" lvl="0" indent="0" algn="l" rtl="0">
              <a:lnSpc>
                <a:spcPct val="100000"/>
              </a:lnSpc>
              <a:spcBef>
                <a:spcPts val="0"/>
              </a:spcBef>
              <a:spcAft>
                <a:spcPts val="0"/>
              </a:spcAft>
              <a:buClr>
                <a:srgbClr val="000000"/>
              </a:buClr>
              <a:buSzPts val="1100"/>
              <a:buFont typeface="Arial"/>
              <a:buNone/>
            </a:pPr>
            <a:endParaRPr sz="1100" dirty="0"/>
          </a:p>
          <a:p>
            <a:pPr marL="0" lvl="0" indent="0" algn="l" rtl="0">
              <a:lnSpc>
                <a:spcPct val="100000"/>
              </a:lnSpc>
              <a:spcBef>
                <a:spcPts val="0"/>
              </a:spcBef>
              <a:spcAft>
                <a:spcPts val="0"/>
              </a:spcAft>
              <a:buSzPts val="1400"/>
              <a:buNone/>
            </a:pPr>
            <a:r>
              <a:rPr lang="de-DE" sz="1100" b="1" dirty="0">
                <a:solidFill>
                  <a:srgbClr val="000000"/>
                </a:solidFill>
                <a:sym typeface="Calibri"/>
              </a:rPr>
              <a:t>Quelle(</a:t>
            </a:r>
            <a:r>
              <a:rPr lang="de-DE" sz="1100" b="1" dirty="0" err="1">
                <a:solidFill>
                  <a:srgbClr val="000000"/>
                </a:solidFill>
                <a:sym typeface="Calibri"/>
              </a:rPr>
              <a:t>n</a:t>
            </a:r>
            <a:r>
              <a:rPr lang="de-DE" sz="1100" b="1" dirty="0">
                <a:solidFill>
                  <a:srgbClr val="000000"/>
                </a:solidFill>
                <a:sym typeface="Calibri"/>
              </a:rPr>
              <a:t>):</a:t>
            </a:r>
            <a:endParaRPr sz="1100" dirty="0">
              <a:solidFill>
                <a:srgbClr val="000000"/>
              </a:solidFill>
              <a:sym typeface="Calibri"/>
            </a:endParaRPr>
          </a:p>
          <a:p>
            <a:pPr marL="271463" marR="0" lvl="0" indent="-230188" algn="l" rtl="0">
              <a:lnSpc>
                <a:spcPct val="100000"/>
              </a:lnSpc>
              <a:spcBef>
                <a:spcPts val="0"/>
              </a:spcBef>
              <a:spcAft>
                <a:spcPts val="0"/>
              </a:spcAft>
              <a:buClr>
                <a:srgbClr val="000000"/>
              </a:buClr>
              <a:buSzPct val="100000"/>
              <a:buFont typeface="Arial" charset="0"/>
              <a:buChar char="•"/>
            </a:pPr>
            <a:r>
              <a:rPr lang="de-DE" sz="1000" b="0" i="0" u="none" strike="noStrike" cap="none" dirty="0" err="1">
                <a:solidFill>
                  <a:schemeClr val="dk1"/>
                </a:solidFill>
                <a:sym typeface="Calibri"/>
              </a:rPr>
              <a:t>GeNiAL</a:t>
            </a:r>
            <a:r>
              <a:rPr lang="de-DE" sz="1000" b="0" i="0" u="none" strike="noStrike" cap="none" dirty="0">
                <a:solidFill>
                  <a:schemeClr val="dk1"/>
                </a:solidFill>
                <a:sym typeface="Calibri"/>
              </a:rPr>
              <a:t> (o.J.): Schulungsmodul Klimaschutz. Online: https://genial-</a:t>
            </a:r>
            <a:r>
              <a:rPr lang="de-DE" sz="1000" b="0" i="0" u="none" strike="noStrike" cap="none" dirty="0" err="1">
                <a:solidFill>
                  <a:schemeClr val="dk1"/>
                </a:solidFill>
                <a:sym typeface="Calibri"/>
              </a:rPr>
              <a:t>klima.de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module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klimaschutz</a:t>
            </a:r>
            <a:r>
              <a:rPr lang="de-DE" sz="1000" b="0" i="0" u="none" strike="noStrike" cap="none" dirty="0">
                <a:solidFill>
                  <a:schemeClr val="dk1"/>
                </a:solidFill>
                <a:sym typeface="Calibri"/>
              </a:rPr>
              <a:t>/ </a:t>
            </a:r>
            <a:endParaRPr sz="1000" dirty="0"/>
          </a:p>
          <a:p>
            <a:pPr marL="271463" marR="0" lvl="0" indent="-230188" algn="l" rtl="0">
              <a:lnSpc>
                <a:spcPct val="100000"/>
              </a:lnSpc>
              <a:spcBef>
                <a:spcPts val="0"/>
              </a:spcBef>
              <a:spcAft>
                <a:spcPts val="0"/>
              </a:spcAft>
              <a:buClr>
                <a:srgbClr val="000000"/>
              </a:buClr>
              <a:buSzPct val="100000"/>
              <a:buFont typeface="Arial" charset="0"/>
              <a:buChar char="•"/>
            </a:pPr>
            <a:r>
              <a:rPr lang="de-DE" sz="1000" b="0" i="0" u="none" strike="noStrike" cap="none" dirty="0">
                <a:solidFill>
                  <a:schemeClr val="dk1"/>
                </a:solidFill>
                <a:sym typeface="Calibri"/>
              </a:rPr>
              <a:t>Bundesinformationszentrum Landwirtschaft (2022): Nitrat im Grundwasser- Was hat die Landwirtschaft damit zu tun? Online: https://</a:t>
            </a:r>
            <a:r>
              <a:rPr lang="de-DE" sz="1000" b="0" i="0" u="none" strike="noStrike" cap="none" dirty="0" err="1">
                <a:solidFill>
                  <a:schemeClr val="dk1"/>
                </a:solidFill>
                <a:sym typeface="Calibri"/>
              </a:rPr>
              <a:t>www.landwirtschaft.de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diskussion</a:t>
            </a:r>
            <a:r>
              <a:rPr lang="de-DE" sz="1000" b="0" i="0" u="none" strike="noStrike" cap="none" dirty="0">
                <a:solidFill>
                  <a:schemeClr val="dk1"/>
                </a:solidFill>
                <a:sym typeface="Calibri"/>
              </a:rPr>
              <a:t>-und-dialog/</a:t>
            </a:r>
            <a:r>
              <a:rPr lang="de-DE" sz="1000" b="0" i="0" u="none" strike="noStrike" cap="none" dirty="0" err="1">
                <a:solidFill>
                  <a:schemeClr val="dk1"/>
                </a:solidFill>
                <a:sym typeface="Calibri"/>
              </a:rPr>
              <a:t>umwelt</a:t>
            </a:r>
            <a:r>
              <a:rPr lang="de-DE" sz="1000" b="0" i="0" u="none" strike="noStrike" cap="none" dirty="0">
                <a:solidFill>
                  <a:schemeClr val="dk1"/>
                </a:solidFill>
                <a:sym typeface="Calibri"/>
              </a:rPr>
              <a:t>/nitrat-im-grundwasser-was-hat-die-landwirtschaft-damit-zu-tun </a:t>
            </a:r>
            <a:endParaRPr sz="1000" dirty="0"/>
          </a:p>
          <a:p>
            <a:pPr marL="271463" marR="0" lvl="0" indent="-230188" algn="l" rtl="0">
              <a:lnSpc>
                <a:spcPct val="100000"/>
              </a:lnSpc>
              <a:spcBef>
                <a:spcPts val="0"/>
              </a:spcBef>
              <a:spcAft>
                <a:spcPts val="0"/>
              </a:spcAft>
              <a:buClr>
                <a:srgbClr val="000000"/>
              </a:buClr>
              <a:buSzPct val="100000"/>
              <a:buFont typeface="Arial" charset="0"/>
              <a:buChar char="•"/>
            </a:pPr>
            <a:r>
              <a:rPr lang="de-DE" sz="1000" b="0" i="0" u="none" strike="noStrike" cap="none" dirty="0">
                <a:solidFill>
                  <a:schemeClr val="dk1"/>
                </a:solidFill>
                <a:sym typeface="Calibri"/>
              </a:rPr>
              <a:t>UBA (2022): Stickstoffeintrag aus der Landwirtschaft und Stickstoffüberschuss. Online: https://</a:t>
            </a:r>
            <a:r>
              <a:rPr lang="de-DE" sz="1000" b="0" i="0" u="none" strike="noStrike" cap="none" dirty="0" err="1">
                <a:solidFill>
                  <a:schemeClr val="dk1"/>
                </a:solidFill>
                <a:sym typeface="Calibri"/>
              </a:rPr>
              <a:t>www.umweltbundesamt.de</a:t>
            </a:r>
            <a:r>
              <a:rPr lang="de-DE" sz="1000" b="0" i="0" u="none" strike="noStrike" cap="none" dirty="0">
                <a:solidFill>
                  <a:schemeClr val="dk1"/>
                </a:solidFill>
                <a:sym typeface="Calibri"/>
              </a:rPr>
              <a:t>/</a:t>
            </a:r>
            <a:r>
              <a:rPr lang="de-DE" sz="1000" b="0" i="0" u="none" strike="noStrike" cap="none" dirty="0" err="1">
                <a:solidFill>
                  <a:schemeClr val="dk1"/>
                </a:solidFill>
                <a:sym typeface="Calibri"/>
              </a:rPr>
              <a:t>daten</a:t>
            </a:r>
            <a:r>
              <a:rPr lang="de-DE" sz="1000" b="0" i="0" u="none" strike="noStrike" cap="none" dirty="0">
                <a:solidFill>
                  <a:schemeClr val="dk1"/>
                </a:solidFill>
                <a:sym typeface="Calibri"/>
              </a:rPr>
              <a:t>/land-forstwirtschaft/</a:t>
            </a:r>
            <a:r>
              <a:rPr lang="de-DE" sz="1000" b="0" i="0" u="none" strike="noStrike" cap="none" dirty="0" err="1">
                <a:solidFill>
                  <a:schemeClr val="dk1"/>
                </a:solidFill>
                <a:sym typeface="Calibri"/>
              </a:rPr>
              <a:t>stickstoffeintrag</a:t>
            </a:r>
            <a:r>
              <a:rPr lang="de-DE" sz="1000" b="0" i="0" u="none" strike="noStrike" cap="none" dirty="0">
                <a:solidFill>
                  <a:schemeClr val="dk1"/>
                </a:solidFill>
                <a:sym typeface="Calibri"/>
              </a:rPr>
              <a:t>-aus-der-landwirtschaft </a:t>
            </a:r>
            <a:endParaRPr sz="1000" b="0" i="0" u="none" strike="noStrike" dirty="0">
              <a:solidFill>
                <a:schemeClr val="dk1"/>
              </a:solidFill>
              <a:sym typeface="Calibri"/>
            </a:endParaRPr>
          </a:p>
        </p:txBody>
      </p:sp>
      <p:sp>
        <p:nvSpPr>
          <p:cNvPr id="202" name="Google Shape;202;g1d72b4088f0_0_25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216000" y="3996000"/>
            <a:ext cx="6657340" cy="566074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rPr>
              <a:t>Beschreibung:</a:t>
            </a:r>
            <a:endParaRPr sz="1100" dirty="0"/>
          </a:p>
          <a:p>
            <a:pPr marL="0" lvl="0" indent="0" algn="l" rtl="0">
              <a:lnSpc>
                <a:spcPct val="100000"/>
              </a:lnSpc>
              <a:spcBef>
                <a:spcPts val="0"/>
              </a:spcBef>
              <a:spcAft>
                <a:spcPts val="0"/>
              </a:spcAft>
              <a:buSzPts val="1400"/>
              <a:buNone/>
            </a:pPr>
            <a:r>
              <a:rPr lang="de-DE" sz="1100" dirty="0">
                <a:solidFill>
                  <a:srgbClr val="000000"/>
                </a:solidFill>
              </a:rPr>
              <a:t>Der Integrierte Pflanzenschutz stellt eine Anforderung dar, die nicht auf dem Freiwilligenprinzip basiert, sondern seit 1987 im deutschen Pflanzenschutzgesetz und seit 2013 im „Nationalen Aktionsplan der Bundesregierung zur nachhaltigen Anwendung von Pflanzenschutzmitteln (NAP) “ verankert ist. Auch die Europäische Pflanzenschutzrahmenrichtlinie (2009/128/EG) hat den IPS als Leitlinie im Pflanzenschutz in der Europäischen Union aufgenommen (BMEL 2021). Die Bedeutung des IPS als systemischer Ansatz, den Einsatz von chemisch-synthetischen Pestiziden signifikant zu reduzieren, wird in einer aktuellen Studie von BUND/ </a:t>
            </a:r>
            <a:r>
              <a:rPr lang="de-DE" sz="1100" dirty="0" err="1">
                <a:solidFill>
                  <a:srgbClr val="000000"/>
                </a:solidFill>
              </a:rPr>
              <a:t>Ecologic</a:t>
            </a:r>
            <a:r>
              <a:rPr lang="de-DE" sz="1100" dirty="0">
                <a:solidFill>
                  <a:srgbClr val="000000"/>
                </a:solidFill>
              </a:rPr>
              <a:t> (2022) unterstrichen.</a:t>
            </a:r>
            <a:endParaRPr sz="1100" dirty="0"/>
          </a:p>
          <a:p>
            <a:pPr marL="0" lvl="0" indent="0" algn="l" rtl="0">
              <a:lnSpc>
                <a:spcPct val="100000"/>
              </a:lnSpc>
              <a:spcBef>
                <a:spcPts val="0"/>
              </a:spcBef>
              <a:spcAft>
                <a:spcPts val="0"/>
              </a:spcAft>
              <a:buSzPts val="1400"/>
              <a:buNone/>
            </a:pPr>
            <a:r>
              <a:rPr lang="de-DE" sz="1100" dirty="0">
                <a:solidFill>
                  <a:srgbClr val="000000"/>
                </a:solidFill>
              </a:rPr>
              <a:t>“So viel wie nötig, so wenig wie möglich“ - auf diesem Grundsatz baut das Konzept des integrierten Pflanzenschutzes (IPS) auf. Bei der Umsetzung sind alle verfügbaren Maßnahmen, gemäß der Maßnahmenpyramide des IPS, sorgsam gegeneinander abzuwägen und vorbeugende Maßnahmen vor nicht-chemischen und chemischen Maßnahmen zu priorisieren. </a:t>
            </a:r>
            <a:endParaRPr sz="1100" dirty="0"/>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Aufgabe:</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Wählen Sie ein Schadbild an einer Kulturpflanze aus; </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Stellen Sie anhand der Maßnahmenpyramide für den integrierten Pflanzenschutz alle in Frage kommenden Maßnahmen (vorbeugend - physikalisch - biologisch/ biotechnisch - chemisch) zusammen</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Priorisieren Sie die Maßnahmen und begründen Sie diese unter Berücksichtigung der Nachhaltigkeit</a:t>
            </a:r>
            <a:endParaRPr sz="1100" dirty="0">
              <a:solidFill>
                <a:srgbClr val="000000"/>
              </a:solidFill>
            </a:endParaRPr>
          </a:p>
          <a:p>
            <a:pPr marL="0" lvl="0" indent="0" algn="l" rtl="0">
              <a:lnSpc>
                <a:spcPct val="100000"/>
              </a:lnSpc>
              <a:spcBef>
                <a:spcPts val="0"/>
              </a:spcBef>
              <a:spcAft>
                <a:spcPts val="0"/>
              </a:spcAft>
              <a:buSzPts val="1400"/>
              <a:buNone/>
            </a:pPr>
            <a:r>
              <a:rPr lang="de-DE" sz="1100" dirty="0">
                <a:solidFill>
                  <a:srgbClr val="000000"/>
                </a:solidFill>
              </a:rPr>
              <a:t>Alternativ können Sie das Merkblatt Maisschädlinge heranziehen und Maßnahmen des IPS für ausgewählte Schadbilder diskutieren (</a:t>
            </a:r>
            <a:r>
              <a:rPr lang="de-DE" sz="1100" dirty="0" err="1">
                <a:solidFill>
                  <a:srgbClr val="000000"/>
                </a:solidFill>
              </a:rPr>
              <a:t>LfL</a:t>
            </a:r>
            <a:r>
              <a:rPr lang="de-DE" sz="1100" dirty="0">
                <a:solidFill>
                  <a:srgbClr val="000000"/>
                </a:solidFill>
              </a:rPr>
              <a:t> 2019)</a:t>
            </a:r>
            <a:endParaRPr sz="1100" dirty="0"/>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Quelle:</a:t>
            </a:r>
            <a:endParaRPr sz="1100" dirty="0">
              <a:solidFill>
                <a:srgbClr val="000000"/>
              </a:solidFill>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rPr>
              <a:t>BMEL Bundesministerium für Ernährung und Landwirtschaft (2021): Ackerbaustrategie 2035 Perspektiven </a:t>
            </a:r>
            <a:r>
              <a:rPr lang="de-DE" sz="900" dirty="0" err="1">
                <a:solidFill>
                  <a:srgbClr val="000000"/>
                </a:solidFill>
              </a:rPr>
              <a:t>für</a:t>
            </a:r>
            <a:r>
              <a:rPr lang="de-DE" sz="900" dirty="0">
                <a:solidFill>
                  <a:srgbClr val="000000"/>
                </a:solidFill>
              </a:rPr>
              <a:t> einen produktiven und </a:t>
            </a:r>
            <a:r>
              <a:rPr lang="de-DE" sz="900" dirty="0" err="1">
                <a:solidFill>
                  <a:srgbClr val="000000"/>
                </a:solidFill>
              </a:rPr>
              <a:t>vielfältigen</a:t>
            </a:r>
            <a:r>
              <a:rPr lang="de-DE" sz="900" dirty="0">
                <a:solidFill>
                  <a:srgbClr val="000000"/>
                </a:solidFill>
              </a:rPr>
              <a:t> Pflanzenbau. Online:</a:t>
            </a:r>
            <a:r>
              <a:rPr lang="de-DE" sz="900" u="sng" dirty="0">
                <a:solidFill>
                  <a:srgbClr val="000000"/>
                </a:solidFill>
                <a:hlinkClick r:id="rId3">
                  <a:extLst>
                    <a:ext uri="{A12FA001-AC4F-418D-AE19-62706E023703}">
                      <ahyp:hlinkClr xmlns="" xmlns:ahyp="http://schemas.microsoft.com/office/drawing/2018/hyperlinkcolor" val="tx"/>
                    </a:ext>
                  </a:extLst>
                </a:hlinkClick>
              </a:rPr>
              <a:t> https://www.bmel.de/SharedDocs/Downloads/DE/Broschueren/ackerbaustrategie2035.pdf?__blob=publicationFile&amp;v=8</a:t>
            </a:r>
            <a:endParaRPr sz="900" dirty="0">
              <a:solidFill>
                <a:srgbClr val="000000"/>
              </a:solidFill>
            </a:endParaRPr>
          </a:p>
          <a:p>
            <a:pPr marL="177800" lvl="0" indent="-177800" algn="l" rtl="0">
              <a:lnSpc>
                <a:spcPct val="100000"/>
              </a:lnSpc>
              <a:spcBef>
                <a:spcPts val="0"/>
              </a:spcBef>
              <a:spcAft>
                <a:spcPts val="0"/>
              </a:spcAft>
              <a:buSzPct val="100000"/>
              <a:buFont typeface="Arial"/>
              <a:buChar char="•"/>
            </a:pPr>
            <a:r>
              <a:rPr lang="de-DE" sz="900" dirty="0">
                <a:solidFill>
                  <a:srgbClr val="000000"/>
                </a:solidFill>
              </a:rPr>
              <a:t>BUND/ </a:t>
            </a:r>
            <a:r>
              <a:rPr lang="de-DE" sz="900" dirty="0" err="1">
                <a:solidFill>
                  <a:srgbClr val="000000"/>
                </a:solidFill>
              </a:rPr>
              <a:t>Ecologic</a:t>
            </a:r>
            <a:r>
              <a:rPr lang="de-DE" sz="900" dirty="0">
                <a:solidFill>
                  <a:srgbClr val="000000"/>
                </a:solidFill>
              </a:rPr>
              <a:t> (2022): Alternativen zu chemisch- synthetischen Pestiziden in der Landwirtschaft Zusammenfassung und Überblick zum aktuellen wissenschaftlichen Stand. </a:t>
            </a:r>
            <a:r>
              <a:rPr lang="de-DE" sz="900" dirty="0" err="1">
                <a:solidFill>
                  <a:srgbClr val="000000"/>
                </a:solidFill>
              </a:rPr>
              <a:t>Online:</a:t>
            </a:r>
            <a:r>
              <a:rPr lang="de-DE" sz="900" u="sng" dirty="0" err="1">
                <a:solidFill>
                  <a:srgbClr val="1155CC"/>
                </a:solidFill>
                <a:hlinkClick r:id="rId4">
                  <a:extLst>
                    <a:ext uri="{A12FA001-AC4F-418D-AE19-62706E023703}">
                      <ahyp:hlinkClr xmlns="" xmlns:ahyp="http://schemas.microsoft.com/office/drawing/2018/hyperlinkcolor" val="tx"/>
                    </a:ext>
                  </a:extLst>
                </a:hlinkClick>
              </a:rPr>
              <a:t>https</a:t>
            </a:r>
            <a:r>
              <a:rPr lang="de-DE" sz="900" u="sng" dirty="0">
                <a:solidFill>
                  <a:srgbClr val="1155CC"/>
                </a:solidFill>
                <a:hlinkClick r:id="rId4">
                  <a:extLst>
                    <a:ext uri="{A12FA001-AC4F-418D-AE19-62706E023703}">
                      <ahyp:hlinkClr xmlns="" xmlns:ahyp="http://schemas.microsoft.com/office/drawing/2018/hyperlinkcolor" val="tx"/>
                    </a:ext>
                  </a:extLst>
                </a:hlinkClick>
              </a:rPr>
              <a:t>://www.ecologic.eu/sites/default/files/publication/2022/50086-Umweltgifte-Broschuere-Pestizidalternativen-Ansicht.pdf</a:t>
            </a:r>
            <a:endParaRPr sz="900" u="sng" dirty="0">
              <a:solidFill>
                <a:srgbClr val="1155CC"/>
              </a:solidFill>
            </a:endParaRPr>
          </a:p>
          <a:p>
            <a:pPr marL="177800" lvl="0" indent="-177800" algn="l" rtl="0">
              <a:lnSpc>
                <a:spcPct val="100000"/>
              </a:lnSpc>
              <a:spcBef>
                <a:spcPts val="0"/>
              </a:spcBef>
              <a:spcAft>
                <a:spcPts val="0"/>
              </a:spcAft>
              <a:buSzPct val="100000"/>
              <a:buFont typeface="Arial"/>
              <a:buChar char="•"/>
            </a:pPr>
            <a:r>
              <a:rPr lang="de-DE" sz="900" dirty="0" err="1">
                <a:solidFill>
                  <a:srgbClr val="1155CC"/>
                </a:solidFill>
              </a:rPr>
              <a:t>LfL</a:t>
            </a:r>
            <a:r>
              <a:rPr lang="de-DE" sz="900" dirty="0">
                <a:solidFill>
                  <a:srgbClr val="1155CC"/>
                </a:solidFill>
              </a:rPr>
              <a:t> 2919: Merkblatt Maisschädlinge. Online: </a:t>
            </a:r>
            <a:r>
              <a:rPr lang="de-DE" sz="900" u="sng" dirty="0">
                <a:solidFill>
                  <a:srgbClr val="1155CC"/>
                </a:solidFill>
                <a:hlinkClick r:id="rId5">
                  <a:extLst>
                    <a:ext uri="{A12FA001-AC4F-418D-AE19-62706E023703}">
                      <ahyp:hlinkClr xmlns="" xmlns:ahyp="http://schemas.microsoft.com/office/drawing/2018/hyperlinkcolor" val="tx"/>
                    </a:ext>
                  </a:extLst>
                </a:hlinkClick>
              </a:rPr>
              <a:t>https://www.lfl.bayern.de/publikationen/merkblaetter/040633/index.php</a:t>
            </a:r>
            <a:endParaRPr sz="900" dirty="0">
              <a:solidFill>
                <a:srgbClr val="000000"/>
              </a:solidFill>
            </a:endParaRPr>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Bildquelle(n):</a:t>
            </a:r>
            <a:endParaRPr sz="1100" dirty="0">
              <a:solidFill>
                <a:srgbClr val="000000"/>
              </a:solidFill>
            </a:endParaRPr>
          </a:p>
          <a:p>
            <a:pPr marL="171450" lvl="0" indent="-171450" algn="l" rtl="0">
              <a:lnSpc>
                <a:spcPct val="100000"/>
              </a:lnSpc>
              <a:spcBef>
                <a:spcPts val="0"/>
              </a:spcBef>
              <a:spcAft>
                <a:spcPts val="0"/>
              </a:spcAft>
              <a:buSzPct val="100000"/>
              <a:buFont typeface="Arial" panose="020B0604020202020204" pitchFamily="34" charset="0"/>
              <a:buChar char="•"/>
            </a:pPr>
            <a:r>
              <a:rPr lang="de-DE" sz="900" dirty="0">
                <a:solidFill>
                  <a:srgbClr val="000000"/>
                </a:solidFill>
              </a:rPr>
              <a:t>BLE-NAP 2022, </a:t>
            </a:r>
            <a:r>
              <a:rPr lang="de-DE" sz="900" u="sng" dirty="0">
                <a:solidFill>
                  <a:srgbClr val="000000"/>
                </a:solidFill>
              </a:rPr>
              <a:t>https://</a:t>
            </a:r>
            <a:r>
              <a:rPr lang="de-DE" sz="900" u="sng" dirty="0" err="1">
                <a:solidFill>
                  <a:srgbClr val="000000"/>
                </a:solidFill>
              </a:rPr>
              <a:t>www.nap-pflanzenschutz.de</a:t>
            </a:r>
            <a:r>
              <a:rPr lang="de-DE" sz="900" u="sng" dirty="0">
                <a:solidFill>
                  <a:srgbClr val="000000"/>
                </a:solidFill>
              </a:rPr>
              <a:t>/integrierter-pflanzenschutz/</a:t>
            </a:r>
            <a:r>
              <a:rPr lang="de-DE" sz="900" u="sng" dirty="0" err="1">
                <a:solidFill>
                  <a:srgbClr val="000000"/>
                </a:solidFill>
              </a:rPr>
              <a:t>pflanzenschutzmassnahmen</a:t>
            </a:r>
            <a:endParaRPr sz="900" b="0" i="0" u="none" strike="noStrike" dirty="0">
              <a:solidFill>
                <a:schemeClr val="dk1"/>
              </a:solidFill>
              <a:latin typeface="Trebuchet MS"/>
              <a:ea typeface="Trebuchet MS"/>
              <a:cs typeface="Trebuchet MS"/>
              <a:sym typeface="Trebuchet MS"/>
            </a:endParaRPr>
          </a:p>
        </p:txBody>
      </p:sp>
      <p:sp>
        <p:nvSpPr>
          <p:cNvPr id="214" name="Google Shape;214;p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8:notes"/>
          <p:cNvSpPr txBox="1">
            <a:spLocks noGrp="1"/>
          </p:cNvSpPr>
          <p:nvPr>
            <p:ph type="body" idx="1"/>
          </p:nvPr>
        </p:nvSpPr>
        <p:spPr>
          <a:xfrm>
            <a:off x="216000" y="3995999"/>
            <a:ext cx="6657340" cy="587439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Antibiotika sollten nur sparsam und ziel­gerichtet eingesetzt werden, um ihre Wirksamkeit möglichst lange zu erhalten. Denn häufige Anti­biotika­ga­ben erhöhen das Risiko, dass sich resistente Bakterien bilden. Über den Fleischkonsum und den Eintrag der Bakterien in die Umwelt können die Antibiotikaresistenzen an Menschen weitergegeben werden. Ein zu sorgloser Umgang mit Antibiotika in den vergangenen Jahrzehnten hat zur Ausbreitung solcher Resistenzen beigetragen. Daher wurden und werden die Bemühungen verstärkt, Antibiotika sparsamer und gezielter einzusetzen (BZL o.J.). Zwar geht der Verbrauch an Antibiotika in Deutschland seit 2010 kontinuierlich zurück, er bewegt sich aber immer noch auf hohem Niveau (</a:t>
            </a:r>
            <a:r>
              <a:rPr lang="de-DE" sz="1100" dirty="0" err="1">
                <a:latin typeface="Calibri" charset="0"/>
                <a:ea typeface="Calibri" charset="0"/>
                <a:cs typeface="Calibri" charset="0"/>
              </a:rPr>
              <a:t>Oekom</a:t>
            </a:r>
            <a:r>
              <a:rPr lang="de-DE" sz="1100" dirty="0">
                <a:latin typeface="Calibri" charset="0"/>
                <a:ea typeface="Calibri" charset="0"/>
                <a:cs typeface="Calibri" charset="0"/>
              </a:rPr>
              <a:t> 2021). 89 Milligramm Antibiotika je Kilogramm Fleisch werden durchschnittlich eingesetzt. Ein Vergleich mit unseren direkten Nachbarn zeigt, dass ein deutlich sparsamerer Gebrauch möglich ist: In Dänemark werden bspw. nur durchschnittlich 39 Milligramm Antibiotika je Kilogramm Fleisch eingesetzt (siehe Grafik, HBS 2021). In Deutschland wurde im Dezember 2022 eine Änderung des Tierarzneimittelgesetztes verabschiedet. Ziel ist es, den Einsatz von Antibiotika in landwirtschaftlichen Betrieben besser zu erfassen und dauerhaft zu senken (BMEL 2022). Als Vorbild für einen geringen Antibiotikaeinsatz kann der Ökolandbau dienen, da hier die Abgabe von Antibiotika streng limitiert ist</a:t>
            </a:r>
            <a:r>
              <a:rPr lang="de-DE" sz="1100" dirty="0">
                <a:solidFill>
                  <a:srgbClr val="000000"/>
                </a:solidFill>
                <a:latin typeface="Calibri" charset="0"/>
                <a:ea typeface="Calibri" charset="0"/>
                <a:cs typeface="Calibri" charset="0"/>
              </a:rPr>
              <a:t>. </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sz="110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Aufgabe:</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Welche Maßnahmen wurden mit der Änderung des deutschen Arzneimittelgesetzes im Dezember 2022 zur Reduktion von Antibiotika in der Tierhaltung beschlossen? (siehe hierzu BMEL 2022) Wie kann Ihr Betrieb die Maßnahmen umsetzen?</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Diskutieren Sie weitere Maßnahmen, die helfen, den Antibiotikaeinsatz zu minimieren.</a:t>
            </a:r>
            <a:endParaRPr sz="1100" dirty="0">
              <a:solidFill>
                <a:schemeClr val="dk1"/>
              </a:solidFill>
              <a:latin typeface="Calibri" charset="0"/>
              <a:ea typeface="Calibri" charset="0"/>
              <a:cs typeface="Calibri" charset="0"/>
            </a:endParaRPr>
          </a:p>
          <a:p>
            <a:pPr marL="0" lvl="0" indent="0" algn="l" rtl="0">
              <a:lnSpc>
                <a:spcPct val="100000"/>
              </a:lnSpc>
              <a:spcBef>
                <a:spcPts val="0"/>
              </a:spcBef>
              <a:spcAft>
                <a:spcPts val="0"/>
              </a:spcAft>
              <a:buSzPts val="1100"/>
              <a:buNone/>
            </a:pPr>
            <a:endParaRPr sz="1100" b="1" dirty="0">
              <a:latin typeface="Calibri" charset="0"/>
              <a:ea typeface="Calibri" charset="0"/>
              <a:cs typeface="Calibri" charset="0"/>
            </a:endParaRPr>
          </a:p>
          <a:p>
            <a:pPr marL="0" lvl="0" indent="0" algn="l" rtl="0">
              <a:lnSpc>
                <a:spcPct val="100000"/>
              </a:lnSpc>
              <a:spcBef>
                <a:spcPts val="0"/>
              </a:spcBef>
              <a:spcAft>
                <a:spcPts val="0"/>
              </a:spcAft>
              <a:buSzPts val="1100"/>
              <a:buNone/>
            </a:pPr>
            <a:r>
              <a:rPr lang="de-DE" sz="1100" b="1" dirty="0">
                <a:latin typeface="Calibri" charset="0"/>
                <a:ea typeface="Calibri" charset="0"/>
                <a:cs typeface="Calibri" charset="0"/>
              </a:rPr>
              <a:t>Quellen</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BMEL (2022): Özdemir: "Einsatz von Antibiotika dauerhaft senken". Pressemitteilung. Online: </a:t>
            </a:r>
            <a:r>
              <a:rPr lang="de-DE" sz="1100" u="sng" dirty="0">
                <a:solidFill>
                  <a:schemeClr val="hlink"/>
                </a:solidFill>
                <a:latin typeface="Calibri" charset="0"/>
                <a:ea typeface="Calibri" charset="0"/>
                <a:cs typeface="Calibri" charset="0"/>
                <a:hlinkClick r:id="rId3"/>
              </a:rPr>
              <a:t>https://www.bmel.de/SharedDocs/Pressemitteilungen/DE/2022/170-tierarzneimittelgesetz.html</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BZL (o.J.): Antibiotika in der Nutztierhaltung. Online: </a:t>
            </a:r>
            <a:r>
              <a:rPr lang="de-DE" sz="1100" u="sng" dirty="0">
                <a:solidFill>
                  <a:schemeClr val="hlink"/>
                </a:solidFill>
                <a:latin typeface="Calibri" charset="0"/>
                <a:ea typeface="Calibri" charset="0"/>
                <a:cs typeface="Calibri" charset="0"/>
                <a:hlinkClick r:id="rId4"/>
              </a:rPr>
              <a:t>https://www.landwirtschaft.de/diskussion-und-dialog/tierhaltung/antibiotika-in-der-nutztierhaltung</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err="1">
                <a:latin typeface="Calibri" charset="0"/>
                <a:ea typeface="Calibri" charset="0"/>
                <a:cs typeface="Calibri" charset="0"/>
              </a:rPr>
              <a:t>Oekom</a:t>
            </a:r>
            <a:r>
              <a:rPr lang="de-DE" sz="1100" dirty="0">
                <a:latin typeface="Calibri" charset="0"/>
                <a:ea typeface="Calibri" charset="0"/>
                <a:cs typeface="Calibri" charset="0"/>
              </a:rPr>
              <a:t> (2021): Antibiotika in der Massentierhaltung: Was sagt die Statistik (wirklich)? Online: </a:t>
            </a:r>
            <a:r>
              <a:rPr lang="de-DE" sz="1100" u="sng" dirty="0">
                <a:solidFill>
                  <a:schemeClr val="hlink"/>
                </a:solidFill>
                <a:latin typeface="Calibri" charset="0"/>
                <a:ea typeface="Calibri" charset="0"/>
                <a:cs typeface="Calibri" charset="0"/>
                <a:hlinkClick r:id="rId5"/>
              </a:rPr>
              <a:t>https://www.oekom.de/beitrag/antibiotika-in-der-massentierhaltung-was-sagt-die-statistik-wirklich-213</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latin typeface="Calibri" charset="0"/>
                <a:ea typeface="Calibri" charset="0"/>
                <a:cs typeface="Calibri" charset="0"/>
              </a:rPr>
              <a:t>HBS - Heinrich-Böll-Stiftung (2021): Fleischatlas. Online: </a:t>
            </a:r>
            <a:r>
              <a:rPr lang="de-DE" sz="1100" u="sng" dirty="0">
                <a:solidFill>
                  <a:schemeClr val="hlink"/>
                </a:solidFill>
                <a:latin typeface="Calibri" charset="0"/>
                <a:ea typeface="Calibri" charset="0"/>
                <a:cs typeface="Calibri" charset="0"/>
                <a:hlinkClick r:id="rId6"/>
              </a:rPr>
              <a:t>https://www.boell.de/sites/default/files/2022-01/Boell_Fleischatlas2021_V01_kommentierbar.pdf</a:t>
            </a:r>
            <a:r>
              <a:rPr lang="de-DE" sz="1100" dirty="0">
                <a:latin typeface="Calibri" charset="0"/>
                <a:ea typeface="Calibri" charset="0"/>
                <a:cs typeface="Calibri" charset="0"/>
              </a:rPr>
              <a:t>  </a:t>
            </a:r>
            <a:endParaRPr sz="1100" dirty="0">
              <a:latin typeface="Calibri" charset="0"/>
              <a:ea typeface="Calibri" charset="0"/>
              <a:cs typeface="Calibri" charset="0"/>
            </a:endParaRPr>
          </a:p>
        </p:txBody>
      </p:sp>
      <p:sp>
        <p:nvSpPr>
          <p:cNvPr id="226" name="Google Shape;226;p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216000" y="3995999"/>
            <a:ext cx="6657340" cy="623861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rPr>
              <a:t>Beschreibung:</a:t>
            </a:r>
            <a:endParaRPr sz="1100" dirty="0"/>
          </a:p>
          <a:p>
            <a:pPr marL="0" lvl="0" indent="0" algn="l" rtl="0">
              <a:lnSpc>
                <a:spcPct val="100000"/>
              </a:lnSpc>
              <a:spcBef>
                <a:spcPts val="0"/>
              </a:spcBef>
              <a:spcAft>
                <a:spcPts val="0"/>
              </a:spcAft>
              <a:buSzPts val="1400"/>
              <a:buNone/>
            </a:pPr>
            <a:r>
              <a:rPr lang="de-DE" sz="1100" dirty="0">
                <a:solidFill>
                  <a:srgbClr val="000000"/>
                </a:solidFill>
              </a:rPr>
              <a:t>Verschiedene Stakeholder betonen die Bedeutung der Stärkung regionaler Wirtschaftskreisläufe in der Landwirtschaft. So weist die von der Bundesregierung einberufene Zukunftskommission Landwirtschaft darauf hin, dass zu einer nachhaltigen Transformation der Landwirtschaft auch die Förderung von regionalen und Direktvermarktungswegen gehört (ZKL 2021). Auch in den Verbrauchertrends zeigt sich der Wunsch nach regionalen und saisonalen Lebensmitteln. In einer Befragung des </a:t>
            </a:r>
            <a:r>
              <a:rPr lang="de-DE" sz="1100" dirty="0" err="1">
                <a:solidFill>
                  <a:srgbClr val="000000"/>
                </a:solidFill>
              </a:rPr>
              <a:t>vzbv</a:t>
            </a:r>
            <a:r>
              <a:rPr lang="de-DE" sz="1100" dirty="0">
                <a:solidFill>
                  <a:srgbClr val="000000"/>
                </a:solidFill>
              </a:rPr>
              <a:t> sagen 94% der Verbraucher, dass ihnen das Angebot von saisonal geerntetem Obst und Gemüse wichtig ist. Das Angebot von regionalen Lebensmitteln ist 92% der Befragten wichtig (</a:t>
            </a:r>
            <a:r>
              <a:rPr lang="de-DE" sz="1100" dirty="0" err="1">
                <a:solidFill>
                  <a:srgbClr val="000000"/>
                </a:solidFill>
              </a:rPr>
              <a:t>vzbv</a:t>
            </a:r>
            <a:r>
              <a:rPr lang="de-DE" sz="1100" dirty="0">
                <a:solidFill>
                  <a:srgbClr val="000000"/>
                </a:solidFill>
              </a:rPr>
              <a:t> 2021). Regionale Produkte haben folgende Vorteile (BZFE 2020):</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kurze </a:t>
            </a:r>
            <a:r>
              <a:rPr lang="de-DE" sz="1100" dirty="0"/>
              <a:t>Transportwege</a:t>
            </a:r>
            <a:r>
              <a:rPr lang="de-DE" sz="1100" dirty="0">
                <a:solidFill>
                  <a:srgbClr val="000000"/>
                </a:solidFill>
              </a:rPr>
              <a:t>, wodurch die transportbedingten CO2-Emissionen gesenkt werden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Stärkung der regionalen Landwirtschaft, Verarbeitungsbetriebe und Vermarkter. So bleibt die Wertschöpfung in der Region.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Verbraucher erhalten direkt vom Erzeuger Informationen darüber, wie die Lebensmittel erzeugt wurden.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Streuobstwiesen, Weiden, Felder bleiben als Kulturlandschaften erhalten, Biodiversität wird gefördert.</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Regionale und saisonale Ernährung  fördert die Wertschätzung für die regionalen „Schätze“ der Saison bzw. der Region.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Lokales Handwerk in der Lebensmittelproduktion bleibt erhalten (z.B. Käseherstellung).</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Die lokale Versorgung mit Lebensmitteln macht unabhängig von globalen Handelsstrukturen.</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Zum optimalen Zeitpunkt geerntetes Obst u. Gemüse schmeckt besser und liefert mehr Vitamine und Mineralstoffe.</a:t>
            </a:r>
            <a:endParaRPr sz="1100" dirty="0"/>
          </a:p>
          <a:p>
            <a:pPr marL="171450" lvl="0" indent="-171450" algn="l" rtl="0">
              <a:lnSpc>
                <a:spcPct val="100000"/>
              </a:lnSpc>
              <a:spcBef>
                <a:spcPts val="0"/>
              </a:spcBef>
              <a:spcAft>
                <a:spcPts val="0"/>
              </a:spcAft>
              <a:buSzPct val="100000"/>
              <a:buFont typeface="Arial"/>
              <a:buChar char="•"/>
            </a:pPr>
            <a:r>
              <a:rPr lang="de-DE" sz="1100" dirty="0">
                <a:solidFill>
                  <a:srgbClr val="000000"/>
                </a:solidFill>
              </a:rPr>
              <a:t>Für Verbraucher wird die Landwirtschaft vor Ort erlebbar und sichtbar (Bildungseffekt).</a:t>
            </a:r>
            <a:endParaRPr sz="1100" dirty="0">
              <a:solidFill>
                <a:srgbClr val="000000"/>
              </a:solidFill>
            </a:endParaRPr>
          </a:p>
          <a:p>
            <a:pPr marL="0" lvl="0" indent="0" algn="l" rtl="0">
              <a:lnSpc>
                <a:spcPct val="100000"/>
              </a:lnSpc>
              <a:spcBef>
                <a:spcPts val="0"/>
              </a:spcBef>
              <a:spcAft>
                <a:spcPts val="0"/>
              </a:spcAft>
              <a:buSzPts val="1400"/>
              <a:buNone/>
            </a:pPr>
            <a:endParaRPr lang="de-DE" sz="1100" b="1" dirty="0">
              <a:solidFill>
                <a:srgbClr val="000000"/>
              </a:solidFill>
            </a:endParaRPr>
          </a:p>
          <a:p>
            <a:pPr marL="0" lvl="0" indent="0" algn="l" rtl="0">
              <a:lnSpc>
                <a:spcPct val="100000"/>
              </a:lnSpc>
              <a:spcBef>
                <a:spcPts val="0"/>
              </a:spcBef>
              <a:spcAft>
                <a:spcPts val="0"/>
              </a:spcAft>
              <a:buSzPts val="1400"/>
              <a:buNone/>
            </a:pPr>
            <a:r>
              <a:rPr lang="de-DE" sz="1100" b="1" dirty="0">
                <a:solidFill>
                  <a:srgbClr val="000000"/>
                </a:solidFill>
              </a:rPr>
              <a:t>Aufgabe:</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Welche Vorteile hat die regionale Vermarktung von Lebensmitteln – für die Umwelt, die regionale Wirtschaft und die Verbraucher?</a:t>
            </a:r>
            <a:endParaRPr sz="1100" dirty="0"/>
          </a:p>
          <a:p>
            <a:pPr marL="171450" lvl="0" indent="-171450" algn="l" rtl="0">
              <a:lnSpc>
                <a:spcPct val="100000"/>
              </a:lnSpc>
              <a:spcBef>
                <a:spcPts val="0"/>
              </a:spcBef>
              <a:spcAft>
                <a:spcPts val="0"/>
              </a:spcAft>
              <a:buSzPts val="1100"/>
              <a:buFont typeface="Arial"/>
              <a:buChar char="•"/>
            </a:pPr>
            <a:r>
              <a:rPr lang="de-DE" sz="1100" dirty="0">
                <a:solidFill>
                  <a:schemeClr val="dk1"/>
                </a:solidFill>
              </a:rPr>
              <a:t>Welche Möglichkeiten für die regionale Vermarktung von Lebensmitteln gibt es? Diskutieren Sie die Vor- und Nachteile der verschiedenen Optionen. (Direktvermarktung, Verkaufsautomaten, Online-Plattformen für regionale Produkte, Wochenmärkte, Regional-Abteilungen in örtlichen Supermärkten, Erzeuger-Verbraucher-Gemeinschaften, Genossenschaften, Solidarische Landwirtschaft – </a:t>
            </a:r>
            <a:r>
              <a:rPr lang="de-DE" sz="1100" dirty="0" err="1">
                <a:solidFill>
                  <a:schemeClr val="dk1"/>
                </a:solidFill>
              </a:rPr>
              <a:t>SoLaWi</a:t>
            </a:r>
            <a:r>
              <a:rPr lang="de-DE" sz="1100" dirty="0">
                <a:solidFill>
                  <a:schemeClr val="dk1"/>
                </a:solidFill>
              </a:rPr>
              <a:t>)</a:t>
            </a:r>
            <a:endParaRPr sz="1100" b="1" dirty="0"/>
          </a:p>
          <a:p>
            <a:pPr marL="0" lvl="0" indent="0" algn="l" rtl="0">
              <a:lnSpc>
                <a:spcPct val="100000"/>
              </a:lnSpc>
              <a:spcBef>
                <a:spcPts val="0"/>
              </a:spcBef>
              <a:spcAft>
                <a:spcPts val="0"/>
              </a:spcAft>
              <a:buSzPts val="1100"/>
              <a:buNone/>
            </a:pPr>
            <a:endParaRPr lang="de-DE" sz="1100" b="1" dirty="0"/>
          </a:p>
          <a:p>
            <a:pPr marL="0" lvl="0" indent="0" algn="l" rtl="0">
              <a:lnSpc>
                <a:spcPct val="100000"/>
              </a:lnSpc>
              <a:spcBef>
                <a:spcPts val="0"/>
              </a:spcBef>
              <a:spcAft>
                <a:spcPts val="0"/>
              </a:spcAft>
              <a:buSzPts val="1100"/>
              <a:buNone/>
            </a:pPr>
            <a:r>
              <a:rPr lang="de-DE" sz="1100" b="1" dirty="0"/>
              <a:t>Quellen</a:t>
            </a:r>
            <a:endParaRPr sz="1100" dirty="0"/>
          </a:p>
          <a:p>
            <a:pPr marL="171450" lvl="0" indent="-171450" algn="l" rtl="0">
              <a:lnSpc>
                <a:spcPct val="100000"/>
              </a:lnSpc>
              <a:spcBef>
                <a:spcPts val="0"/>
              </a:spcBef>
              <a:spcAft>
                <a:spcPts val="0"/>
              </a:spcAft>
              <a:buSzPts val="1100"/>
              <a:buFont typeface="Arial"/>
              <a:buChar char="•"/>
            </a:pPr>
            <a:r>
              <a:rPr lang="de-DE" sz="900" dirty="0"/>
              <a:t>ZKL (2021): Zukunft Landwirtschaft. Eine gesamtgesellschaftliche Aufgabe. Empfehlungen der Zukunftskommission Landwirtschaft. Online: </a:t>
            </a:r>
            <a:r>
              <a:rPr lang="de-DE" sz="900" u="sng" dirty="0">
                <a:solidFill>
                  <a:schemeClr val="hlink"/>
                </a:solidFill>
                <a:hlinkClick r:id="rId3"/>
              </a:rPr>
              <a:t>https://www.bmel.de/SharedDocs/Downloads/DE/Broschueren/abschlussbericht-zukunftskommission-landwirtschaft.pdf</a:t>
            </a:r>
            <a:endParaRPr sz="900" dirty="0"/>
          </a:p>
          <a:p>
            <a:pPr marL="171450" lvl="0" indent="-171450" algn="l" rtl="0">
              <a:lnSpc>
                <a:spcPct val="100000"/>
              </a:lnSpc>
              <a:spcBef>
                <a:spcPts val="0"/>
              </a:spcBef>
              <a:spcAft>
                <a:spcPts val="0"/>
              </a:spcAft>
              <a:buSzPts val="1100"/>
              <a:buFont typeface="Arial"/>
              <a:buChar char="•"/>
            </a:pPr>
            <a:r>
              <a:rPr lang="de-DE" sz="900" dirty="0" err="1"/>
              <a:t>Vzbv</a:t>
            </a:r>
            <a:r>
              <a:rPr lang="de-DE" sz="900" dirty="0"/>
              <a:t> (2021): Verbrauchermeinungen zu Nachhaltigkeit in der Lebensmittelproduktion. Repräsentative Bevölkerungsbefragung. Online: </a:t>
            </a:r>
            <a:r>
              <a:rPr lang="de-DE" sz="900" u="sng" dirty="0">
                <a:solidFill>
                  <a:schemeClr val="hlink"/>
                </a:solidFill>
                <a:hlinkClick r:id="rId4"/>
              </a:rPr>
              <a:t>https://www.vzbv.de/sites/default/files/downloads/2021/01/18/21-01-15_veroeffentlichung_verbrauchermeinungen_zu_nachhaltigkeit_in_der_lebensmittelproduktion_final.pdf</a:t>
            </a:r>
            <a:r>
              <a:rPr lang="de-DE" sz="900" dirty="0"/>
              <a:t> </a:t>
            </a:r>
            <a:endParaRPr sz="900" dirty="0"/>
          </a:p>
          <a:p>
            <a:pPr marL="171450" lvl="0" indent="-171450" algn="l" rtl="0">
              <a:lnSpc>
                <a:spcPct val="100000"/>
              </a:lnSpc>
              <a:spcBef>
                <a:spcPts val="0"/>
              </a:spcBef>
              <a:spcAft>
                <a:spcPts val="0"/>
              </a:spcAft>
              <a:buSzPts val="1100"/>
              <a:buFont typeface="Arial"/>
              <a:buChar char="•"/>
            </a:pPr>
            <a:r>
              <a:rPr lang="de-DE" sz="900" dirty="0"/>
              <a:t>BZFE (2020): Bundeszentrum für Ernährung. Regional Einkaufen. Online: </a:t>
            </a:r>
            <a:r>
              <a:rPr lang="de-DE" sz="900" u="sng" dirty="0">
                <a:solidFill>
                  <a:schemeClr val="hlink"/>
                </a:solidFill>
                <a:hlinkClick r:id="rId5"/>
              </a:rPr>
              <a:t>https://www.bzfe.de/nachhaltiger-konsum/orientierung-beim-einkauf/regional-einkaufen/</a:t>
            </a:r>
            <a:r>
              <a:rPr lang="de-DE" sz="900" dirty="0"/>
              <a:t> </a:t>
            </a:r>
            <a:endParaRPr sz="900" dirty="0"/>
          </a:p>
          <a:p>
            <a:pPr marL="0" marR="0" lvl="0" indent="0" algn="l" rtl="0">
              <a:lnSpc>
                <a:spcPct val="100000"/>
              </a:lnSpc>
              <a:spcBef>
                <a:spcPts val="0"/>
              </a:spcBef>
              <a:spcAft>
                <a:spcPts val="0"/>
              </a:spcAft>
              <a:buClr>
                <a:srgbClr val="000000"/>
              </a:buClr>
              <a:buSzPts val="1400"/>
              <a:buFont typeface="Arial"/>
              <a:buNone/>
            </a:pPr>
            <a:endParaRPr sz="1100" b="1" i="0" u="none" strike="noStrike" dirty="0">
              <a:solidFill>
                <a:schemeClr val="dk1"/>
              </a:solidFill>
              <a:latin typeface="Merriweather"/>
              <a:ea typeface="Merriweather"/>
              <a:cs typeface="Merriweather"/>
              <a:sym typeface="Merriweather"/>
            </a:endParaRPr>
          </a:p>
        </p:txBody>
      </p:sp>
      <p:sp>
        <p:nvSpPr>
          <p:cNvPr id="239" name="Google Shape;239;p9:notes"/>
          <p:cNvSpPr txBox="1">
            <a:spLocks noGrp="1"/>
          </p:cNvSpPr>
          <p:nvPr>
            <p:ph type="sldNum" idx="12"/>
          </p:nvPr>
        </p:nvSpPr>
        <p:spPr>
          <a:xfrm>
            <a:off x="4023991" y="9721107"/>
            <a:ext cx="2700194" cy="513506"/>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216000" y="3995999"/>
            <a:ext cx="6657340" cy="544908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charset="0"/>
                <a:ea typeface="Calibri" charset="0"/>
                <a:cs typeface="Calibri" charset="0"/>
                <a:sym typeface="Calibri"/>
              </a:rPr>
              <a:t>Die ökologische Landwirtschaft orientiert sich an den Prinzipien der Nachhaltigkeit und gilt als besonders ressourcenschonende und umweltfreundliche Form der Landbewirtschaftung. Sie folgt dem Prinzip eines weitgehend in sich geschlossenen Betriebskreislaufs. Dementsprechend wird die Bodennutzung und die Tierhaltung den vorhandenen Bedingungen vor Ort angepasst. Das Handeln orientiert sich an der nachhaltigen Sicherung und Erhaltung der natürlichen Grundlagen wie Artenvielfalt, Böden, Klima und Gewässer (BÖLW o.J.). Die Regeln für den Öko-Landbau sind in der EU-Verordnung für den ökologischen Landbau festgelegt. </a:t>
            </a:r>
            <a:endParaRPr sz="1100" dirty="0">
              <a:latin typeface="Calibri" charset="0"/>
              <a:ea typeface="Calibri" charset="0"/>
              <a:cs typeface="Calibri" charset="0"/>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charset="0"/>
                <a:ea typeface="Calibri" charset="0"/>
                <a:cs typeface="Calibri" charset="0"/>
                <a:sym typeface="Calibri"/>
              </a:rPr>
              <a:t>Die ökologische Landwirtschaft weist vielfältige Potenziale für eine nachhaltige Transformation der Landwirtschaft auf. Vor diesem Hintergrund wird diese Form der Bewirtschaftung von der deutschen Politik besonders gefördert. </a:t>
            </a:r>
            <a:r>
              <a:rPr lang="de-DE" sz="1100" b="0" i="0" u="none" strike="noStrike" cap="none" dirty="0">
                <a:solidFill>
                  <a:srgbClr val="000000"/>
                </a:solidFill>
                <a:latin typeface="Calibri" charset="0"/>
                <a:ea typeface="Calibri" charset="0"/>
                <a:cs typeface="Calibri" charset="0"/>
                <a:sym typeface="Calibri"/>
              </a:rPr>
              <a:t>Die Zahl der Ökolandbaubetriebe und ihre bewirtschaftete Fläche nimmt seit Mitte der 1990er Jahre langsam und stetig zu. 2021 betrug der Anteil der ökologisch bewirtschafteten Fläche an der gesamten landwirtschaftlichen Nutzfläche 9,7 %. (UBA 2022). Von dem im Koalitionsvertrag vereinbarten Ziel, </a:t>
            </a:r>
            <a:r>
              <a:rPr lang="de-DE" sz="1100" b="0" i="0" u="none" strike="noStrike" cap="none" dirty="0">
                <a:solidFill>
                  <a:schemeClr val="dk1"/>
                </a:solidFill>
                <a:latin typeface="Calibri" charset="0"/>
                <a:ea typeface="Calibri" charset="0"/>
                <a:cs typeface="Calibri" charset="0"/>
                <a:sym typeface="Calibri"/>
              </a:rPr>
              <a:t>den Anteil des Ökolandbaus an der gesamten landwirtschaftlich bewirtschafteten Fläche auf </a:t>
            </a:r>
            <a:r>
              <a:rPr lang="de-DE" sz="1100" b="1" i="0" u="none" strike="noStrike" cap="none" dirty="0">
                <a:solidFill>
                  <a:schemeClr val="dk1"/>
                </a:solidFill>
                <a:latin typeface="Calibri" charset="0"/>
                <a:ea typeface="Calibri" charset="0"/>
                <a:cs typeface="Calibri" charset="0"/>
                <a:sym typeface="Calibri"/>
              </a:rPr>
              <a:t>mindestens 30% </a:t>
            </a:r>
            <a:r>
              <a:rPr lang="de-DE" sz="1100" b="0" i="0" u="none" strike="noStrike" cap="none" dirty="0">
                <a:solidFill>
                  <a:schemeClr val="dk1"/>
                </a:solidFill>
                <a:latin typeface="Calibri" charset="0"/>
                <a:ea typeface="Calibri" charset="0"/>
                <a:cs typeface="Calibri" charset="0"/>
                <a:sym typeface="Calibri"/>
              </a:rPr>
              <a:t>zu erhöhen ist Deutschland aber noch weit entfernt.</a:t>
            </a:r>
            <a:endParaRPr sz="1100" b="0" i="0" u="none" strike="noStrike" cap="none" dirty="0">
              <a:solidFill>
                <a:srgbClr val="000000"/>
              </a:solidFill>
              <a:latin typeface="Calibri" charset="0"/>
              <a:ea typeface="Calibri" charset="0"/>
              <a:cs typeface="Calibri" charset="0"/>
              <a:sym typeface="Calibri"/>
            </a:endParaRPr>
          </a:p>
          <a:p>
            <a:pPr marL="0" lvl="0" indent="0" algn="l" rtl="0">
              <a:lnSpc>
                <a:spcPct val="100000"/>
              </a:lnSpc>
              <a:spcBef>
                <a:spcPts val="0"/>
              </a:spcBef>
              <a:spcAft>
                <a:spcPts val="0"/>
              </a:spcAft>
              <a:buSzPts val="1400"/>
              <a:buNone/>
            </a:pPr>
            <a:endParaRPr lang="de-DE" sz="110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Aufgabe:</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dirty="0">
                <a:solidFill>
                  <a:schemeClr val="dk1"/>
                </a:solidFill>
                <a:latin typeface="Calibri" charset="0"/>
                <a:ea typeface="Calibri" charset="0"/>
                <a:cs typeface="Calibri" charset="0"/>
              </a:rPr>
              <a:t>Recherchieren Sie, welche zentralen Durchführungsregeln für den ökologischen Landbau gelten und erläutern Sie diese Regeln </a:t>
            </a:r>
            <a:r>
              <a:rPr lang="de-DE" sz="1100" b="0" i="0" u="none" strike="noStrike" cap="none" dirty="0">
                <a:solidFill>
                  <a:schemeClr val="dk1"/>
                </a:solidFill>
                <a:latin typeface="Calibri" charset="0"/>
                <a:ea typeface="Calibri" charset="0"/>
                <a:cs typeface="Calibri" charset="0"/>
                <a:sym typeface="Calibri"/>
              </a:rPr>
              <a:t>(z.B. Anhand der Materialien des BÖLN, Anhand des Besuchs eines ökologischen Demonstrationsbetriebs)</a:t>
            </a:r>
            <a:endParaRPr sz="1100" dirty="0">
              <a:latin typeface="Calibri" charset="0"/>
              <a:ea typeface="Calibri" charset="0"/>
              <a:cs typeface="Calibri" charset="0"/>
            </a:endParaRPr>
          </a:p>
          <a:p>
            <a:pPr marL="171450" lvl="0" indent="-171450" algn="l" rtl="0">
              <a:lnSpc>
                <a:spcPct val="100000"/>
              </a:lnSpc>
              <a:spcBef>
                <a:spcPts val="0"/>
              </a:spcBef>
              <a:spcAft>
                <a:spcPts val="0"/>
              </a:spcAft>
              <a:buSzPts val="1100"/>
              <a:buFont typeface="Arial"/>
              <a:buChar char="•"/>
            </a:pPr>
            <a:r>
              <a:rPr lang="de-DE" sz="1100" b="0" i="0" u="none" strike="noStrike" cap="none" dirty="0">
                <a:solidFill>
                  <a:schemeClr val="dk1"/>
                </a:solidFill>
                <a:latin typeface="Calibri" charset="0"/>
                <a:ea typeface="Calibri" charset="0"/>
                <a:cs typeface="Calibri" charset="0"/>
                <a:sym typeface="Calibri"/>
              </a:rPr>
              <a:t>Schätzen Sie anhand eines Beispielbetriebs ein, ob dieser für eine Umstellung auf ökologische Landwirtschaft geeignet ist. Treffen Sie Einschätzungen zu folgenden wichtigen Voraussetzungen: Ist der Betrieb wirtschaftlich gesund? Gibt es genügend eigene Flächen bzw. können weitere Flächen </a:t>
            </a:r>
            <a:r>
              <a:rPr lang="de-DE" sz="1100" b="0" i="0" u="none" strike="noStrike" cap="none" dirty="0" err="1">
                <a:solidFill>
                  <a:schemeClr val="dk1"/>
                </a:solidFill>
                <a:latin typeface="Calibri" charset="0"/>
                <a:ea typeface="Calibri" charset="0"/>
                <a:cs typeface="Calibri" charset="0"/>
                <a:sym typeface="Calibri"/>
              </a:rPr>
              <a:t>zugepachtet</a:t>
            </a:r>
            <a:r>
              <a:rPr lang="de-DE" sz="1100" b="0" i="0" u="none" strike="noStrike" cap="none" dirty="0">
                <a:solidFill>
                  <a:schemeClr val="dk1"/>
                </a:solidFill>
                <a:latin typeface="Calibri" charset="0"/>
                <a:ea typeface="Calibri" charset="0"/>
                <a:cs typeface="Calibri" charset="0"/>
                <a:sym typeface="Calibri"/>
              </a:rPr>
              <a:t> werden? Können die Stallanlagen mit vertretbaren Kosten an die neuen Anforderungen angepasst werden? Sind bereits mögliche Vermarktungspartner vorhanden?</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lang="de-DE" sz="110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Quelle(n):</a:t>
            </a:r>
            <a:endParaRPr sz="1100" dirty="0">
              <a:solidFill>
                <a:srgbClr val="000000"/>
              </a:solidFill>
              <a:latin typeface="Calibri" charset="0"/>
              <a:ea typeface="Calibri" charset="0"/>
              <a:cs typeface="Calibri" charset="0"/>
            </a:endParaRPr>
          </a:p>
          <a:p>
            <a:pPr marL="177800" marR="0" lvl="0" indent="-177800" algn="l" rtl="0">
              <a:lnSpc>
                <a:spcPct val="100000"/>
              </a:lnSpc>
              <a:spcBef>
                <a:spcPts val="0"/>
              </a:spcBef>
              <a:spcAft>
                <a:spcPts val="0"/>
              </a:spcAft>
              <a:buClr>
                <a:srgbClr val="000000"/>
              </a:buClr>
              <a:buSzPct val="100000"/>
              <a:buFont typeface="Arial"/>
              <a:buChar char="•"/>
            </a:pPr>
            <a:r>
              <a:rPr lang="de-DE" sz="1100" b="0" i="0" u="none" strike="noStrike" cap="none" dirty="0">
                <a:solidFill>
                  <a:schemeClr val="dk1"/>
                </a:solidFill>
                <a:latin typeface="Calibri" charset="0"/>
                <a:ea typeface="Calibri" charset="0"/>
                <a:cs typeface="Calibri" charset="0"/>
                <a:sym typeface="Calibri"/>
              </a:rPr>
              <a:t>BÖLW -Bund Ökologische Lebensmittelwirtschaft (o.J.): Was ist Ökologische Landwirtschaft? Online:</a:t>
            </a:r>
            <a:r>
              <a:rPr lang="de-DE" sz="1100" b="0" i="0" u="sng" strike="noStrike" cap="none" dirty="0">
                <a:solidFill>
                  <a:schemeClr val="dk1"/>
                </a:solidFill>
                <a:latin typeface="Calibri" charset="0"/>
                <a:ea typeface="Calibri" charset="0"/>
                <a:cs typeface="Calibri" charset="0"/>
                <a:sym typeface="Calibri"/>
                <a:hlinkClick r:id="rId3">
                  <a:extLst>
                    <a:ext uri="{A12FA001-AC4F-418D-AE19-62706E023703}">
                      <ahyp:hlinkClr xmlns="" xmlns:ahyp="http://schemas.microsoft.com/office/drawing/2018/hyperlinkcolor" val="tx"/>
                    </a:ext>
                  </a:extLst>
                </a:hlinkClick>
              </a:rPr>
              <a:t> www.boelw.de/service/bio-faq/landwirtschaft/artikel/was-ist-oekologische-landwirtschaft/</a:t>
            </a:r>
            <a:r>
              <a:rPr lang="de-DE" sz="1100" b="0" i="0" u="none" strike="noStrike" cap="none" dirty="0">
                <a:solidFill>
                  <a:schemeClr val="dk1"/>
                </a:solidFill>
                <a:latin typeface="Calibri" charset="0"/>
                <a:ea typeface="Calibri" charset="0"/>
                <a:cs typeface="Calibri" charset="0"/>
                <a:sym typeface="Calibri"/>
              </a:rPr>
              <a:t> </a:t>
            </a:r>
            <a:endParaRPr sz="1100" dirty="0">
              <a:latin typeface="Calibri" charset="0"/>
              <a:ea typeface="Calibri" charset="0"/>
              <a:cs typeface="Calibri" charset="0"/>
            </a:endParaRPr>
          </a:p>
          <a:p>
            <a:pPr marL="177800" lvl="0" indent="-177800" algn="l" rtl="0">
              <a:lnSpc>
                <a:spcPct val="100000"/>
              </a:lnSpc>
              <a:spcBef>
                <a:spcPts val="0"/>
              </a:spcBef>
              <a:spcAft>
                <a:spcPts val="0"/>
              </a:spcAft>
              <a:buSzPct val="100000"/>
              <a:buFont typeface="Arial"/>
              <a:buChar char="•"/>
            </a:pPr>
            <a:r>
              <a:rPr lang="de-DE" sz="1100" dirty="0">
                <a:solidFill>
                  <a:srgbClr val="000000"/>
                </a:solidFill>
                <a:latin typeface="Calibri" charset="0"/>
                <a:ea typeface="Calibri" charset="0"/>
                <a:cs typeface="Calibri" charset="0"/>
              </a:rPr>
              <a:t>UBA (2023): Ökologischer Landbau. Online: https://</a:t>
            </a:r>
            <a:r>
              <a:rPr lang="de-DE" sz="1100" dirty="0" err="1">
                <a:solidFill>
                  <a:srgbClr val="000000"/>
                </a:solidFill>
                <a:latin typeface="Calibri" charset="0"/>
                <a:ea typeface="Calibri" charset="0"/>
                <a:cs typeface="Calibri" charset="0"/>
              </a:rPr>
              <a:t>www.umweltbundesamt.de</a:t>
            </a:r>
            <a:r>
              <a:rPr lang="de-DE" sz="1100" dirty="0">
                <a:solidFill>
                  <a:srgbClr val="000000"/>
                </a:solidFill>
                <a:latin typeface="Calibri" charset="0"/>
                <a:ea typeface="Calibri" charset="0"/>
                <a:cs typeface="Calibri" charset="0"/>
              </a:rPr>
              <a:t>/</a:t>
            </a:r>
            <a:r>
              <a:rPr lang="de-DE" sz="1100" dirty="0" err="1">
                <a:solidFill>
                  <a:srgbClr val="000000"/>
                </a:solidFill>
                <a:latin typeface="Calibri" charset="0"/>
                <a:ea typeface="Calibri" charset="0"/>
                <a:cs typeface="Calibri" charset="0"/>
              </a:rPr>
              <a:t>daten</a:t>
            </a:r>
            <a:r>
              <a:rPr lang="de-DE" sz="1100" dirty="0">
                <a:solidFill>
                  <a:srgbClr val="000000"/>
                </a:solidFill>
                <a:latin typeface="Calibri" charset="0"/>
                <a:ea typeface="Calibri" charset="0"/>
                <a:cs typeface="Calibri" charset="0"/>
              </a:rPr>
              <a:t>/land-forstwirtschaft/</a:t>
            </a:r>
            <a:r>
              <a:rPr lang="de-DE" sz="1100" dirty="0" err="1">
                <a:solidFill>
                  <a:srgbClr val="000000"/>
                </a:solidFill>
                <a:latin typeface="Calibri" charset="0"/>
                <a:ea typeface="Calibri" charset="0"/>
                <a:cs typeface="Calibri" charset="0"/>
              </a:rPr>
              <a:t>oekologischer-landbau#okolandbau-in-deutschland</a:t>
            </a:r>
            <a:r>
              <a:rPr lang="de-DE" sz="1100" dirty="0">
                <a:solidFill>
                  <a:srgbClr val="000000"/>
                </a:solidFill>
                <a:latin typeface="Calibri" charset="0"/>
                <a:ea typeface="Calibri" charset="0"/>
                <a:cs typeface="Calibri" charset="0"/>
              </a:rPr>
              <a:t> </a:t>
            </a:r>
            <a:endParaRPr sz="1100" b="0" i="0" u="none" strike="noStrike" dirty="0">
              <a:solidFill>
                <a:schemeClr val="dk1"/>
              </a:solidFill>
              <a:latin typeface="Calibri" charset="0"/>
              <a:ea typeface="Calibri" charset="0"/>
              <a:cs typeface="Calibri" charset="0"/>
              <a:sym typeface="Merriweather"/>
            </a:endParaRPr>
          </a:p>
          <a:p>
            <a:pPr marL="0" marR="0" lvl="0" indent="0" algn="l" rtl="0">
              <a:lnSpc>
                <a:spcPct val="100000"/>
              </a:lnSpc>
              <a:spcBef>
                <a:spcPts val="0"/>
              </a:spcBef>
              <a:spcAft>
                <a:spcPts val="0"/>
              </a:spcAft>
              <a:buClr>
                <a:srgbClr val="000000"/>
              </a:buClr>
              <a:buSzPts val="1400"/>
              <a:buFont typeface="Arial"/>
              <a:buNone/>
            </a:pPr>
            <a:endParaRPr sz="1100" b="1" i="0" u="none" strike="noStrike" dirty="0">
              <a:solidFill>
                <a:schemeClr val="dk1"/>
              </a:solidFill>
              <a:latin typeface="Calibri" charset="0"/>
              <a:ea typeface="Calibri" charset="0"/>
              <a:cs typeface="Calibri" charset="0"/>
              <a:sym typeface="Merriweather"/>
            </a:endParaRPr>
          </a:p>
        </p:txBody>
      </p:sp>
      <p:sp>
        <p:nvSpPr>
          <p:cNvPr id="252" name="Google Shape;252;p1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5ee6e1c86f_0_0: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5ee6e1c86f_0_0:notes"/>
          <p:cNvSpPr txBox="1">
            <a:spLocks noGrp="1"/>
          </p:cNvSpPr>
          <p:nvPr>
            <p:ph type="body" idx="1"/>
          </p:nvPr>
        </p:nvSpPr>
        <p:spPr>
          <a:xfrm>
            <a:off x="223838" y="3995999"/>
            <a:ext cx="6656400" cy="605922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dirty="0">
                <a:solidFill>
                  <a:schemeClr val="dk1"/>
                </a:solidFill>
                <a:latin typeface="Calibri"/>
                <a:ea typeface="Calibri"/>
                <a:cs typeface="Calibri"/>
                <a:sym typeface="Calibri"/>
              </a:rPr>
              <a:t>Beschreibung</a:t>
            </a:r>
            <a:endParaRPr sz="1050"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O</a:t>
            </a:r>
            <a:r>
              <a:rPr lang="de-DE" sz="1050" dirty="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50" b="0" i="0" u="none" strike="noStrike" cap="none" dirty="0">
                <a:solidFill>
                  <a:schemeClr val="dk1"/>
                </a:solidFill>
                <a:latin typeface="Calibri"/>
                <a:ea typeface="Calibri"/>
                <a:cs typeface="Calibri"/>
                <a:sym typeface="Calibri"/>
              </a:rPr>
              <a:t>Biosphäre eingebettet, sie ist die Basis für alles. Das Cake-Prinzip bedeutet „</a:t>
            </a:r>
            <a:r>
              <a:rPr lang="de-DE" sz="105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50" b="0" i="0" u="none" strike="noStrike" cap="none" dirty="0">
                <a:solidFill>
                  <a:schemeClr val="dk1"/>
                </a:solidFill>
                <a:latin typeface="Calibri"/>
                <a:ea typeface="Calibri"/>
                <a:cs typeface="Calibri"/>
                <a:sym typeface="Calibri"/>
              </a:rPr>
              <a:t>“</a:t>
            </a:r>
            <a:r>
              <a:rPr lang="de-DE" sz="1050" b="0" i="1"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a:t>
            </a:r>
            <a:r>
              <a:rPr lang="de-DE" sz="1050" b="0" i="0" dirty="0">
                <a:solidFill>
                  <a:schemeClr val="dk1"/>
                </a:solidFill>
                <a:latin typeface="Calibri"/>
                <a:ea typeface="Calibri"/>
                <a:cs typeface="Calibri"/>
                <a:sym typeface="Calibri"/>
              </a:rPr>
              <a:t>Stockholm </a:t>
            </a:r>
            <a:r>
              <a:rPr lang="de-DE" sz="1050" b="0" i="0" dirty="0" err="1">
                <a:solidFill>
                  <a:schemeClr val="dk1"/>
                </a:solidFill>
                <a:latin typeface="Calibri"/>
                <a:ea typeface="Calibri"/>
                <a:cs typeface="Calibri"/>
                <a:sym typeface="Calibri"/>
              </a:rPr>
              <a:t>Resilience</a:t>
            </a:r>
            <a:r>
              <a:rPr lang="de-DE" sz="1050" b="0" i="0" dirty="0">
                <a:solidFill>
                  <a:schemeClr val="dk1"/>
                </a:solidFill>
                <a:latin typeface="Calibri"/>
                <a:ea typeface="Calibri"/>
                <a:cs typeface="Calibri"/>
                <a:sym typeface="Calibri"/>
              </a:rPr>
              <a:t> </a:t>
            </a:r>
            <a:r>
              <a:rPr lang="de-DE" sz="1050" b="0" i="0" dirty="0" err="1">
                <a:solidFill>
                  <a:schemeClr val="dk1"/>
                </a:solidFill>
                <a:latin typeface="Calibri"/>
                <a:ea typeface="Calibri"/>
                <a:cs typeface="Calibri"/>
                <a:sym typeface="Calibri"/>
              </a:rPr>
              <a:t>Centre</a:t>
            </a:r>
            <a:r>
              <a:rPr lang="de-DE" sz="1050" b="0" i="0" dirty="0">
                <a:solidFill>
                  <a:schemeClr val="dk1"/>
                </a:solidFill>
                <a:latin typeface="Calibri"/>
                <a:ea typeface="Calibri"/>
                <a:cs typeface="Calibri"/>
                <a:sym typeface="Calibri"/>
              </a:rPr>
              <a:t> o.J.). Auf der Basis der Biosphäre werden </a:t>
            </a:r>
            <a:r>
              <a:rPr lang="de-DE" sz="1050" dirty="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50" dirty="0" err="1">
                <a:solidFill>
                  <a:schemeClr val="dk1"/>
                </a:solidFill>
                <a:latin typeface="Calibri"/>
                <a:ea typeface="Calibri"/>
                <a:cs typeface="Calibri"/>
                <a:sym typeface="Calibri"/>
              </a:rPr>
              <a:t>the</a:t>
            </a:r>
            <a:r>
              <a:rPr lang="de-DE" sz="1050" dirty="0">
                <a:solidFill>
                  <a:schemeClr val="dk1"/>
                </a:solidFill>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0"/>
              </a:spcBef>
              <a:spcAft>
                <a:spcPts val="0"/>
              </a:spcAft>
              <a:buSzPts val="1400"/>
              <a:buNone/>
            </a:pPr>
            <a:r>
              <a:rPr lang="de-DE" sz="1050" dirty="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dirty="0"/>
          </a:p>
          <a:p>
            <a:pPr marL="0" lvl="0" indent="0" algn="l" rtl="0">
              <a:lnSpc>
                <a:spcPct val="100000"/>
              </a:lnSpc>
              <a:spcBef>
                <a:spcPts val="200"/>
              </a:spcBef>
              <a:spcAft>
                <a:spcPts val="0"/>
              </a:spcAft>
              <a:buSzPts val="1400"/>
              <a:buNone/>
            </a:pPr>
            <a:r>
              <a:rPr lang="de-DE" sz="1050" b="1" dirty="0">
                <a:solidFill>
                  <a:schemeClr val="dk1"/>
                </a:solidFill>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50" dirty="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50"/>
              <a:buFont typeface="Arial"/>
              <a:buChar char="•"/>
            </a:pPr>
            <a:r>
              <a:rPr lang="de-DE" sz="1050" dirty="0">
                <a:solidFill>
                  <a:schemeClr val="dk1"/>
                </a:solidFill>
                <a:latin typeface="Calibri"/>
                <a:ea typeface="Calibri"/>
                <a:cs typeface="Calibri"/>
                <a:sym typeface="Calibri"/>
              </a:rPr>
              <a:t>Welche Rolle spielen die SDG für Ihr Unternehmen</a:t>
            </a:r>
            <a:endParaRPr sz="105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sz="1050" b="0" i="0" u="none" strike="noStrike" cap="none" dirty="0">
                <a:solidFill>
                  <a:schemeClr val="dk1"/>
                </a:solidFill>
                <a:latin typeface="Calibri"/>
                <a:ea typeface="Calibri"/>
                <a:cs typeface="Calibri"/>
                <a:sym typeface="Calibri"/>
              </a:rPr>
              <a:t>Wie stellen Sie Ihr Unternehmen für die Zukunft auf?</a:t>
            </a:r>
            <a:endParaRPr sz="105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5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200"/>
              </a:spcBef>
              <a:spcAft>
                <a:spcPts val="0"/>
              </a:spcAft>
              <a:buClr>
                <a:schemeClr val="dk1"/>
              </a:buClr>
              <a:buSzPts val="1200"/>
              <a:buFont typeface="Arial"/>
              <a:buChar char="•"/>
            </a:pPr>
            <a:r>
              <a:rPr lang="de-DE" sz="900" b="0" dirty="0">
                <a:solidFill>
                  <a:schemeClr val="dk1"/>
                </a:solidFill>
                <a:latin typeface="Calibri"/>
                <a:ea typeface="Calibri"/>
                <a:cs typeface="Calibri"/>
                <a:sym typeface="Calibri"/>
              </a:rPr>
              <a:t>Cake: Stockholm </a:t>
            </a:r>
            <a:r>
              <a:rPr lang="de-DE" sz="900" b="0" dirty="0" err="1">
                <a:solidFill>
                  <a:schemeClr val="dk1"/>
                </a:solidFill>
                <a:latin typeface="Calibri"/>
                <a:ea typeface="Calibri"/>
                <a:cs typeface="Calibri"/>
                <a:sym typeface="Calibri"/>
              </a:rPr>
              <a:t>Resilience</a:t>
            </a:r>
            <a:r>
              <a:rPr lang="de-DE" sz="900" b="0" dirty="0">
                <a:solidFill>
                  <a:schemeClr val="dk1"/>
                </a:solidFill>
                <a:latin typeface="Calibri"/>
                <a:ea typeface="Calibri"/>
                <a:cs typeface="Calibri"/>
                <a:sym typeface="Calibri"/>
              </a:rPr>
              <a:t> </a:t>
            </a:r>
            <a:r>
              <a:rPr lang="de-DE" sz="900" b="0" dirty="0" err="1">
                <a:solidFill>
                  <a:schemeClr val="dk1"/>
                </a:solidFill>
                <a:latin typeface="Calibri"/>
                <a:ea typeface="Calibri"/>
                <a:cs typeface="Calibri"/>
                <a:sym typeface="Calibri"/>
              </a:rPr>
              <a:t>Centre</a:t>
            </a:r>
            <a:r>
              <a:rPr lang="de-DE" sz="900" b="0" dirty="0">
                <a:solidFill>
                  <a:schemeClr val="dk1"/>
                </a:solidFill>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solidFill>
                  <a:schemeClr val="dk1"/>
                </a:solidFill>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200"/>
              </a:spcAft>
              <a:buClr>
                <a:srgbClr val="000000"/>
              </a:buClr>
              <a:buSzPts val="1400"/>
              <a:buFont typeface="Arial"/>
              <a:buNone/>
            </a:pPr>
            <a:endParaRPr sz="1050" b="1" dirty="0">
              <a:solidFill>
                <a:schemeClr val="dk1"/>
              </a:solidFill>
              <a:latin typeface="Calibri"/>
              <a:ea typeface="Calibri"/>
              <a:cs typeface="Calibri"/>
              <a:sym typeface="Calibri"/>
            </a:endParaRPr>
          </a:p>
        </p:txBody>
      </p:sp>
      <p:sp>
        <p:nvSpPr>
          <p:cNvPr id="265" name="Google Shape;265;g25ee6e1c86f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0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223838" y="3995738"/>
            <a:ext cx="6654799" cy="486598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200"/>
              </a:spcBef>
              <a:spcAft>
                <a:spcPts val="0"/>
              </a:spcAft>
              <a:buSzPts val="1400"/>
              <a:buNone/>
            </a:pPr>
            <a:r>
              <a:rPr lang="de-DE" sz="11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100" baseline="-25000" dirty="0"/>
              <a:t>2</a:t>
            </a:r>
            <a:r>
              <a:rPr lang="de-DE" sz="11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sz="1100" dirty="0"/>
          </a:p>
          <a:p>
            <a:pPr marL="171450" lvl="0" indent="-171450" algn="l" rtl="0">
              <a:lnSpc>
                <a:spcPct val="100000"/>
              </a:lnSpc>
              <a:spcBef>
                <a:spcPts val="0"/>
              </a:spcBef>
              <a:spcAft>
                <a:spcPts val="0"/>
              </a:spcAft>
              <a:buSzPts val="1100"/>
              <a:buFont typeface="Arial"/>
              <a:buChar char="•"/>
            </a:pPr>
            <a:r>
              <a:rPr lang="de-DE" sz="1100" dirty="0"/>
              <a:t>Wohnen mit 18%: Hier kann Heizwärme eingespart werden durch ein Herunterdrehen der Heizung oder durch eine Wärmedämmung des Gebäudes.</a:t>
            </a:r>
            <a:endParaRPr sz="1100" dirty="0"/>
          </a:p>
          <a:p>
            <a:pPr marL="171450" lvl="0" indent="-171450" algn="l" rtl="0">
              <a:lnSpc>
                <a:spcPct val="100000"/>
              </a:lnSpc>
              <a:spcBef>
                <a:spcPts val="0"/>
              </a:spcBef>
              <a:spcAft>
                <a:spcPts val="0"/>
              </a:spcAft>
              <a:buSzPts val="1100"/>
              <a:buFont typeface="Arial"/>
              <a:buChar char="•"/>
            </a:pPr>
            <a:r>
              <a:rPr lang="de-DE" sz="1100" dirty="0"/>
              <a:t>Strom mit 6%: Durch die Nutzung möglichst stromsparender Geräte (hohe Energieeffizienzklassen wie B oder A) kann eine gleiche Leistung erbracht werden, die aber viel weniger Strom verbraucht.</a:t>
            </a:r>
            <a:endParaRPr sz="1100" dirty="0"/>
          </a:p>
          <a:p>
            <a:pPr marL="171450" lvl="0" indent="-171450" algn="l" rtl="0">
              <a:lnSpc>
                <a:spcPct val="100000"/>
              </a:lnSpc>
              <a:spcBef>
                <a:spcPts val="0"/>
              </a:spcBef>
              <a:spcAft>
                <a:spcPts val="0"/>
              </a:spcAft>
              <a:buSzPts val="1100"/>
              <a:buFont typeface="Arial"/>
              <a:buChar char="•"/>
            </a:pPr>
            <a:r>
              <a:rPr lang="de-DE" sz="1100" dirty="0"/>
              <a:t>Mobilität mit 19%: Einfach weniger Autofahren und stattdessen Bahn, Bus oder Fahrrad nutzen oder viele Strecken zu Fuß zurücklegen. Den Urlaub lieber mit der Bahn oder dem </a:t>
            </a:r>
            <a:r>
              <a:rPr lang="de-DE" sz="1100" dirty="0" err="1"/>
              <a:t>Fernbus</a:t>
            </a:r>
            <a:r>
              <a:rPr lang="de-DE" sz="1100" dirty="0"/>
              <a:t> antreten.</a:t>
            </a:r>
            <a:endParaRPr sz="1100" dirty="0"/>
          </a:p>
          <a:p>
            <a:pPr marL="171450" lvl="0" indent="-171450" algn="l" rtl="0">
              <a:lnSpc>
                <a:spcPct val="100000"/>
              </a:lnSpc>
              <a:spcBef>
                <a:spcPts val="0"/>
              </a:spcBef>
              <a:spcAft>
                <a:spcPts val="0"/>
              </a:spcAft>
              <a:buSzPts val="1100"/>
              <a:buFont typeface="Arial"/>
              <a:buChar char="•"/>
            </a:pPr>
            <a:r>
              <a:rPr lang="de-DE" sz="1100" dirty="0"/>
              <a:t>Ernährung mit 15%: Man muss nicht Veganer werden, es bringt schon viel wenn man den Konsum von Rindfleisch reduziert,  insgesamt weniger Fleisch und Reis isst sowie den Anteil an hochfetthaltigen Milchprodukten (vor allem Käse und Butter) verringert.</a:t>
            </a:r>
            <a:endParaRPr sz="1100" dirty="0"/>
          </a:p>
          <a:p>
            <a:pPr marL="171450" lvl="0" indent="-101600" algn="l" rtl="0">
              <a:lnSpc>
                <a:spcPct val="100000"/>
              </a:lnSpc>
              <a:spcBef>
                <a:spcPts val="0"/>
              </a:spcBef>
              <a:spcAft>
                <a:spcPts val="0"/>
              </a:spcAft>
              <a:buSzPts val="1100"/>
              <a:buFont typeface="Arial"/>
              <a:buNone/>
            </a:pPr>
            <a:endParaRPr sz="1100" dirty="0"/>
          </a:p>
          <a:p>
            <a:pPr marL="0" lvl="0" indent="0" algn="l" rtl="0">
              <a:lnSpc>
                <a:spcPct val="100000"/>
              </a:lnSpc>
              <a:spcBef>
                <a:spcPts val="0"/>
              </a:spcBef>
              <a:spcAft>
                <a:spcPts val="0"/>
              </a:spcAft>
              <a:buSzPts val="1100"/>
              <a:buFont typeface="Arial"/>
              <a:buNone/>
            </a:pPr>
            <a:r>
              <a:rPr lang="de-DE" sz="1100" b="1" dirty="0"/>
              <a:t>Aufgabe</a:t>
            </a:r>
            <a:endParaRPr sz="1100" dirty="0"/>
          </a:p>
          <a:p>
            <a:pPr marL="171450" lvl="0" indent="-171450" algn="l" rtl="0">
              <a:lnSpc>
                <a:spcPct val="100000"/>
              </a:lnSpc>
              <a:spcBef>
                <a:spcPts val="200"/>
              </a:spcBef>
              <a:spcAft>
                <a:spcPts val="0"/>
              </a:spcAft>
              <a:buSzPts val="1100"/>
              <a:buFont typeface="Arial"/>
              <a:buChar char="•"/>
            </a:pPr>
            <a:r>
              <a:rPr lang="de-DE" sz="1100" dirty="0"/>
              <a:t>Welchen Beitrag leistet Ihr Betrieb zum Klimawandel?</a:t>
            </a:r>
            <a:endParaRPr sz="1100" dirty="0"/>
          </a:p>
          <a:p>
            <a:pPr marL="171450" lvl="0" indent="-171450" algn="l" rtl="0">
              <a:lnSpc>
                <a:spcPct val="100000"/>
              </a:lnSpc>
              <a:spcBef>
                <a:spcPts val="0"/>
              </a:spcBef>
              <a:spcAft>
                <a:spcPts val="0"/>
              </a:spcAft>
              <a:buSzPts val="1100"/>
              <a:buFont typeface="Arial"/>
              <a:buChar char="•"/>
            </a:pPr>
            <a:r>
              <a:rPr lang="de-DE" sz="1100" dirty="0"/>
              <a:t>Was unternehmen Sie in Ihrem Betrieb, um CO</a:t>
            </a:r>
            <a:r>
              <a:rPr lang="de-DE" sz="1100" baseline="-25000" dirty="0"/>
              <a:t>2</a:t>
            </a:r>
            <a:r>
              <a:rPr lang="de-DE" sz="1100" dirty="0"/>
              <a:t>-Emissionen zu verringern?</a:t>
            </a:r>
            <a:endParaRPr sz="1100" dirty="0"/>
          </a:p>
          <a:p>
            <a:pPr marL="0" lvl="0" indent="0" algn="l" rtl="0">
              <a:lnSpc>
                <a:spcPct val="100000"/>
              </a:lnSpc>
              <a:spcBef>
                <a:spcPts val="0"/>
              </a:spcBef>
              <a:spcAft>
                <a:spcPts val="0"/>
              </a:spcAft>
              <a:buClr>
                <a:schemeClr val="dk1"/>
              </a:buClr>
              <a:buSzPts val="1100"/>
              <a:buNone/>
            </a:pPr>
            <a:endParaRPr sz="1100" dirty="0"/>
          </a:p>
          <a:p>
            <a:pPr marL="0" lvl="0" indent="0" algn="l" rtl="0">
              <a:lnSpc>
                <a:spcPct val="100000"/>
              </a:lnSpc>
              <a:spcBef>
                <a:spcPts val="0"/>
              </a:spcBef>
              <a:spcAft>
                <a:spcPts val="0"/>
              </a:spcAft>
              <a:buSzPts val="1400"/>
              <a:buNone/>
            </a:pPr>
            <a:r>
              <a:rPr lang="de-DE" sz="1100" b="1" dirty="0"/>
              <a:t>Quelle</a:t>
            </a:r>
            <a:endParaRPr sz="1100" b="1" dirty="0"/>
          </a:p>
          <a:p>
            <a:pPr marL="171450" lvl="0" indent="-171450" algn="l" rtl="0">
              <a:lnSpc>
                <a:spcPct val="100000"/>
              </a:lnSpc>
              <a:spcBef>
                <a:spcPts val="0"/>
              </a:spcBef>
              <a:spcAft>
                <a:spcPts val="0"/>
              </a:spcAft>
              <a:buSzPct val="100000"/>
              <a:buFont typeface="Arial"/>
              <a:buChar char="•"/>
            </a:pPr>
            <a:r>
              <a:rPr lang="de-DE" sz="1100" dirty="0"/>
              <a:t>Umweltbundesamt 2021: Konsum und Umwelt: Zentrale Handlungsfelder. Online: https://</a:t>
            </a:r>
            <a:r>
              <a:rPr lang="de-DE" sz="1100" dirty="0" err="1"/>
              <a:t>www.umweltbundesamt.de</a:t>
            </a:r>
            <a:r>
              <a:rPr lang="de-DE" sz="1100" dirty="0"/>
              <a:t>/</a:t>
            </a:r>
            <a:r>
              <a:rPr lang="de-DE" sz="1100" dirty="0" err="1"/>
              <a:t>themen</a:t>
            </a:r>
            <a:r>
              <a:rPr lang="de-DE" sz="1100" dirty="0"/>
              <a:t>/</a:t>
            </a:r>
            <a:r>
              <a:rPr lang="de-DE" sz="1100" dirty="0" err="1"/>
              <a:t>wirtschaft</a:t>
            </a:r>
            <a:r>
              <a:rPr lang="de-DE" sz="1100" dirty="0"/>
              <a:t>-konsum/</a:t>
            </a:r>
            <a:r>
              <a:rPr lang="de-DE" sz="1100" dirty="0" err="1"/>
              <a:t>konsum-umwelt-zentrale-handlungsfelder#bedarfsfelder</a:t>
            </a:r>
            <a:endParaRPr sz="1100" dirty="0"/>
          </a:p>
        </p:txBody>
      </p:sp>
      <p:sp>
        <p:nvSpPr>
          <p:cNvPr id="88" name="Google Shape;88;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9: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9:notes"/>
          <p:cNvSpPr txBox="1">
            <a:spLocks noGrp="1"/>
          </p:cNvSpPr>
          <p:nvPr>
            <p:ph type="body" idx="1"/>
          </p:nvPr>
        </p:nvSpPr>
        <p:spPr>
          <a:xfrm>
            <a:off x="223839" y="3995738"/>
            <a:ext cx="6656386" cy="5802088"/>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Aft>
                <a:spcPts val="0"/>
              </a:spcAft>
              <a:buSzPts val="1400"/>
              <a:buNone/>
            </a:pPr>
            <a:r>
              <a:rPr lang="de-DE" sz="1100" b="1" dirty="0">
                <a:latin typeface="Calibri" charset="0"/>
                <a:ea typeface="Calibri" charset="0"/>
                <a:cs typeface="Calibri" charset="0"/>
              </a:rPr>
              <a:t>Beschreibung</a:t>
            </a:r>
            <a:endParaRPr sz="1100" b="1"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Die Landwirtschaft ist neben dem Energiebereich und der Industrie ein wichtiger Verursacher von Treibhausgasen in Deutschland. Das Umweltbundesamt hat berechnet, dass die Emissionen aus der Landwirtschaft einen Anteil von etwa 8,2 Prozent an den gesamten Treibhausgasemissionen in Deutschland ausmachen (UBA 2021b). Im Jahr 2022 betrugen die THG-Emissionen aus der Landwirtschaft 68 Mio. t CO2-Äquivalente (UBA 2022).</a:t>
            </a:r>
            <a:endParaRPr sz="1100" dirty="0">
              <a:latin typeface="Calibri" charset="0"/>
              <a:ea typeface="Calibri" charset="0"/>
              <a:cs typeface="Calibri" charset="0"/>
            </a:endParaRPr>
          </a:p>
          <a:p>
            <a:pPr marL="0" lvl="0" indent="0" algn="l" rtl="0">
              <a:lnSpc>
                <a:spcPct val="100000"/>
              </a:lnSpc>
              <a:spcBef>
                <a:spcPts val="0"/>
              </a:spcBef>
              <a:spcAft>
                <a:spcPts val="0"/>
              </a:spcAft>
              <a:buClr>
                <a:schemeClr val="dk1"/>
              </a:buClr>
              <a:buSzPts val="1400"/>
              <a:buFont typeface="Arial"/>
              <a:buNone/>
            </a:pPr>
            <a:r>
              <a:rPr lang="de-DE" sz="1100" dirty="0">
                <a:latin typeface="Calibri" charset="0"/>
                <a:ea typeface="Calibri" charset="0"/>
                <a:cs typeface="Calibri" charset="0"/>
              </a:rPr>
              <a:t>In der Landwirtschaft werden neben Kohlendioxid auch Methan und Lachgas freigesetzt, die aufgrund ihrer hohen klimaschädigenden Wirkung besonders problematisch sind. Klimagase entstehen sowohl in der Viehzucht als auch beim Ackerbau. Lachgas (N2O) ist ein ⁠</a:t>
            </a:r>
            <a:r>
              <a:rPr lang="de-DE" sz="1100" dirty="0">
                <a:solidFill>
                  <a:schemeClr val="hlink"/>
                </a:solidFill>
                <a:uFill>
                  <a:noFill/>
                </a:uFill>
                <a:latin typeface="Calibri" charset="0"/>
                <a:ea typeface="Calibri" charset="0"/>
                <a:cs typeface="Calibri" charset="0"/>
                <a:hlinkClick r:id="rId3"/>
              </a:rPr>
              <a:t>Treibhausgas</a:t>
            </a:r>
            <a:r>
              <a:rPr lang="de-DE" sz="1100" dirty="0">
                <a:latin typeface="Calibri" charset="0"/>
                <a:ea typeface="Calibri" charset="0"/>
                <a:cs typeface="Calibri" charset="0"/>
              </a:rPr>
              <a:t>⁠, das rund 300-mal so klimaschädlich ist wie Kohlendioxid (CO2). Hauptquellen für Lachgas  in der Landwirtschaft sind stickstoffhaltige Düngemittel und die Tierhaltung. Als </a:t>
            </a:r>
            <a:r>
              <a:rPr lang="de-DE" sz="1100" dirty="0" err="1">
                <a:latin typeface="Calibri" charset="0"/>
                <a:ea typeface="Calibri" charset="0"/>
                <a:cs typeface="Calibri" charset="0"/>
              </a:rPr>
              <a:t>Klimagas</a:t>
            </a:r>
            <a:r>
              <a:rPr lang="de-DE" sz="1100" dirty="0">
                <a:latin typeface="Calibri" charset="0"/>
                <a:ea typeface="Calibri" charset="0"/>
                <a:cs typeface="Calibri" charset="0"/>
              </a:rPr>
              <a:t> ist Methan (CH4) rund 25-mal klimaschädlicher als CO2. Anthropogenes Methan wird zum größten Teil in der Landwirtschaft ausgestoßen. Rund 30 Prozent der weltweit emittierten Menge stammt aus der Viehhaltung. Methan entsteht in Fermentationsprozessen im Magen von Wiederkäuern. Darüber hinaus wird Methan durch die Abwasser- und Klärschlammbehandlung sowie die Klärschlammverwertung in der Landwirtschaft gebildet und freigesetzt (UBA 2022c).</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Das von der Bundesregierung in 2019 verabschiedete und 2021 novellierte Klimaschutzgesetz legt fest, dass die Emissionen der Landwirtschaft (inklusive der Emissionen aus den landwirtschaftlichen mobilen und stationären Verbrennungen) bis 2030 </a:t>
            </a:r>
            <a:r>
              <a:rPr lang="de-DE" sz="1100" b="1" dirty="0">
                <a:latin typeface="Calibri" charset="0"/>
                <a:ea typeface="Calibri" charset="0"/>
                <a:cs typeface="Calibri" charset="0"/>
              </a:rPr>
              <a:t>auf 56 Mio. t CO</a:t>
            </a:r>
            <a:r>
              <a:rPr lang="de-DE" sz="1100" b="1" baseline="-25000" dirty="0">
                <a:latin typeface="Calibri" charset="0"/>
                <a:ea typeface="Calibri" charset="0"/>
                <a:cs typeface="Calibri" charset="0"/>
              </a:rPr>
              <a:t>2</a:t>
            </a:r>
            <a:r>
              <a:rPr lang="de-DE" sz="1100" b="1" dirty="0">
                <a:latin typeface="Calibri" charset="0"/>
                <a:ea typeface="Calibri" charset="0"/>
                <a:cs typeface="Calibri" charset="0"/>
              </a:rPr>
              <a:t> Äquivalente</a:t>
            </a:r>
            <a:r>
              <a:rPr lang="de-DE" sz="1100" dirty="0">
                <a:latin typeface="Calibri" charset="0"/>
                <a:ea typeface="Calibri" charset="0"/>
                <a:cs typeface="Calibri" charset="0"/>
              </a:rPr>
              <a:t> reduziert werden müssen (UBA 2022b). </a:t>
            </a:r>
            <a:endParaRPr sz="1100" dirty="0">
              <a:latin typeface="Calibri" charset="0"/>
              <a:ea typeface="Calibri" charset="0"/>
              <a:cs typeface="Calibri" charset="0"/>
            </a:endParaRPr>
          </a:p>
          <a:p>
            <a:pPr marL="0" lvl="0" indent="0" algn="l" rtl="0">
              <a:lnSpc>
                <a:spcPct val="100000"/>
              </a:lnSpc>
              <a:spcBef>
                <a:spcPts val="200"/>
              </a:spcBef>
              <a:spcAft>
                <a:spcPts val="0"/>
              </a:spcAft>
              <a:buClr>
                <a:schemeClr val="dk1"/>
              </a:buClr>
              <a:buSzPts val="1050"/>
              <a:buNone/>
            </a:pPr>
            <a:r>
              <a:rPr lang="de-DE" sz="1100" b="1" dirty="0">
                <a:latin typeface="Calibri" charset="0"/>
                <a:ea typeface="Calibri" charset="0"/>
                <a:cs typeface="Calibri" charset="0"/>
              </a:rPr>
              <a:t>Aufgabe</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Font typeface="Calibri"/>
              <a:buChar char="•"/>
            </a:pPr>
            <a:r>
              <a:rPr lang="de-DE" sz="1100" dirty="0">
                <a:latin typeface="Calibri" charset="0"/>
                <a:ea typeface="Calibri" charset="0"/>
                <a:cs typeface="Calibri" charset="0"/>
              </a:rPr>
              <a:t>Wieviel stärker ist die Treibhausgaswirkung von Methan und Lachgas?</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Font typeface="Calibri"/>
              <a:buChar char="•"/>
            </a:pPr>
            <a:r>
              <a:rPr lang="de-DE" sz="1100" dirty="0">
                <a:latin typeface="Calibri" charset="0"/>
                <a:ea typeface="Calibri" charset="0"/>
                <a:cs typeface="Calibri" charset="0"/>
              </a:rPr>
              <a:t>Welche Quellen aus der Landwirtschaft für Lachgas und Methan kennen Sie?</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Font typeface="Calibri"/>
              <a:buChar char="•"/>
            </a:pPr>
            <a:r>
              <a:rPr lang="de-DE" sz="1100" dirty="0">
                <a:latin typeface="Calibri" charset="0"/>
                <a:ea typeface="Calibri" charset="0"/>
                <a:cs typeface="Calibri" charset="0"/>
              </a:rPr>
              <a:t>Diskutieren bzw. erarbeiten Sie Maßnahmen zum Klimaschutz, die auf landwirtschaftlichen Betrieben umgesetzt werden können..</a:t>
            </a:r>
            <a:endParaRPr sz="1100" dirty="0">
              <a:latin typeface="Calibri" charset="0"/>
              <a:ea typeface="Calibri" charset="0"/>
              <a:cs typeface="Calibri" charset="0"/>
            </a:endParaRPr>
          </a:p>
          <a:p>
            <a:pPr marL="0" lvl="0" indent="0" algn="l" rtl="0">
              <a:lnSpc>
                <a:spcPct val="100000"/>
              </a:lnSpc>
              <a:spcBef>
                <a:spcPts val="400"/>
              </a:spcBef>
              <a:spcAft>
                <a:spcPts val="0"/>
              </a:spcAft>
              <a:buClr>
                <a:schemeClr val="dk1"/>
              </a:buClr>
              <a:buSzPts val="1050"/>
              <a:buNone/>
            </a:pPr>
            <a:r>
              <a:rPr lang="de-DE" sz="1100" b="1" dirty="0">
                <a:latin typeface="Calibri" charset="0"/>
                <a:ea typeface="Calibri" charset="0"/>
                <a:cs typeface="Calibri" charset="0"/>
              </a:rPr>
              <a:t>Quellen</a:t>
            </a:r>
            <a:endParaRPr sz="1100" dirty="0">
              <a:latin typeface="Calibri" charset="0"/>
              <a:ea typeface="Calibri" charset="0"/>
              <a:cs typeface="Calibri" charset="0"/>
            </a:endParaRPr>
          </a:p>
          <a:p>
            <a:pPr marL="457200" lvl="0" indent="-292100" algn="l" rtl="0">
              <a:lnSpc>
                <a:spcPct val="100000"/>
              </a:lnSpc>
              <a:spcBef>
                <a:spcPts val="0"/>
              </a:spcBef>
              <a:spcAft>
                <a:spcPts val="0"/>
              </a:spcAft>
              <a:buClr>
                <a:schemeClr val="dk1"/>
              </a:buClr>
              <a:buSzPts val="1000"/>
              <a:buChar char="•"/>
            </a:pPr>
            <a:r>
              <a:rPr lang="de-DE" sz="1100" dirty="0">
                <a:latin typeface="Calibri" charset="0"/>
                <a:ea typeface="Calibri" charset="0"/>
                <a:cs typeface="Calibri" charset="0"/>
              </a:rPr>
              <a:t>UBA 2022b: Beitrag der Landwirtschaft zu den Treibhausgas-Emissionen. Online: </a:t>
            </a:r>
            <a:r>
              <a:rPr lang="de-DE" sz="1100" u="sng" dirty="0">
                <a:solidFill>
                  <a:schemeClr val="hlink"/>
                </a:solidFill>
                <a:latin typeface="Calibri" charset="0"/>
                <a:ea typeface="Calibri" charset="0"/>
                <a:cs typeface="Calibri" charset="0"/>
                <a:hlinkClick r:id="rId4"/>
              </a:rPr>
              <a:t>https://www.umweltbundesamt.de/daten/land-forstwirtschaft/beitrag-der-landwirtschaft-zu-den-treibhausgas</a:t>
            </a:r>
            <a:r>
              <a:rPr lang="de-DE" sz="1100" dirty="0">
                <a:latin typeface="Calibri" charset="0"/>
                <a:ea typeface="Calibri" charset="0"/>
                <a:cs typeface="Calibri" charset="0"/>
              </a:rPr>
              <a:t> </a:t>
            </a:r>
            <a:endParaRPr sz="1100" dirty="0">
              <a:solidFill>
                <a:srgbClr val="404040"/>
              </a:solidFill>
              <a:latin typeface="Calibri" charset="0"/>
              <a:ea typeface="Calibri" charset="0"/>
              <a:cs typeface="Calibri" charset="0"/>
              <a:sym typeface="Times New Roman"/>
            </a:endParaRPr>
          </a:p>
          <a:p>
            <a:pPr marL="457200" lvl="0" indent="-292100" algn="l" rtl="0">
              <a:lnSpc>
                <a:spcPct val="100000"/>
              </a:lnSpc>
              <a:spcBef>
                <a:spcPts val="0"/>
              </a:spcBef>
              <a:spcAft>
                <a:spcPts val="0"/>
              </a:spcAft>
              <a:buClr>
                <a:schemeClr val="dk1"/>
              </a:buClr>
              <a:buSzPts val="1000"/>
              <a:buChar char="•"/>
            </a:pPr>
            <a:r>
              <a:rPr lang="de-DE" sz="1100" dirty="0">
                <a:latin typeface="Calibri" charset="0"/>
                <a:ea typeface="Calibri" charset="0"/>
                <a:cs typeface="Calibri" charset="0"/>
              </a:rPr>
              <a:t>UBA 2022c: Lachgas und Methan. Online: </a:t>
            </a:r>
            <a:r>
              <a:rPr lang="de-DE" sz="1100" u="sng" dirty="0">
                <a:solidFill>
                  <a:schemeClr val="hlink"/>
                </a:solidFill>
                <a:latin typeface="Calibri" charset="0"/>
                <a:ea typeface="Calibri" charset="0"/>
                <a:cs typeface="Calibri" charset="0"/>
                <a:hlinkClick r:id="rId5"/>
              </a:rPr>
              <a:t>https://www.umweltbundesamt.de/themen/boden-landwirtschaft/umweltbelastungen-der-landwirtschaft/lachgas-methan</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457200" lvl="0" indent="-317500" algn="l" rtl="0">
              <a:lnSpc>
                <a:spcPct val="100000"/>
              </a:lnSpc>
              <a:spcBef>
                <a:spcPts val="0"/>
              </a:spcBef>
              <a:spcAft>
                <a:spcPts val="0"/>
              </a:spcAft>
              <a:buClr>
                <a:schemeClr val="dk1"/>
              </a:buClr>
              <a:buSzPct val="100000"/>
              <a:buChar char="•"/>
            </a:pPr>
            <a:r>
              <a:rPr lang="de-DE" sz="1100" dirty="0">
                <a:latin typeface="Calibri" charset="0"/>
                <a:ea typeface="Calibri" charset="0"/>
                <a:cs typeface="Calibri" charset="0"/>
              </a:rPr>
              <a:t>UBA 2022: Entwicklung der Treibhausgasemissionen in Deutschland. Online:  </a:t>
            </a:r>
            <a:r>
              <a:rPr lang="de-DE" sz="1100" u="sng" dirty="0">
                <a:solidFill>
                  <a:schemeClr val="hlink"/>
                </a:solidFill>
                <a:latin typeface="Calibri" charset="0"/>
                <a:ea typeface="Calibri" charset="0"/>
                <a:cs typeface="Calibri" charset="0"/>
                <a:hlinkClick r:id="rId6"/>
              </a:rPr>
              <a:t>https://www.umweltbundesamt.de/sites/default/files/medien/479/bilder/dateien/entwicklung_der_treibhausgasemissionen_in_deutschland.pdf</a:t>
            </a:r>
            <a:r>
              <a:rPr lang="de-DE" sz="1100" dirty="0">
                <a:latin typeface="Calibri" charset="0"/>
                <a:ea typeface="Calibri" charset="0"/>
                <a:cs typeface="Calibri" charset="0"/>
              </a:rPr>
              <a:t> </a:t>
            </a:r>
            <a:endParaRPr sz="1100" dirty="0">
              <a:latin typeface="Calibri" charset="0"/>
              <a:ea typeface="Calibri" charset="0"/>
              <a:cs typeface="Calibri" charset="0"/>
              <a:sym typeface="Arial"/>
            </a:endParaRPr>
          </a:p>
        </p:txBody>
      </p:sp>
      <p:sp>
        <p:nvSpPr>
          <p:cNvPr id="120" name="Google Shape;120;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216000" y="3995999"/>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endParaRPr lang="de-DE" sz="1050" b="1" dirty="0">
              <a:solidFill>
                <a:srgbClr val="000000"/>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rgbClr val="000000"/>
                </a:solidFill>
                <a:latin typeface="Calibri" charset="0"/>
                <a:ea typeface="Calibri" charset="0"/>
                <a:cs typeface="Calibri" charset="0"/>
              </a:rPr>
              <a:t>Beschreibung:</a:t>
            </a:r>
            <a:endParaRPr sz="1100" dirty="0">
              <a:solidFill>
                <a:srgbClr val="38761D"/>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dirty="0">
                <a:latin typeface="Calibri" charset="0"/>
                <a:ea typeface="Calibri" charset="0"/>
                <a:cs typeface="Calibri" charset="0"/>
              </a:rPr>
              <a:t>Eine wesentliche Maßnahme zur Reduktion von THG-Emissionen und somit zum Klimaschutz ist der Umstieg auf erneuerbare Energien zur Bereitstellung von Strom und Wärme sowie zur Kraftstoffproduktion. Der Schwerpunkt liegt dabei in der Regel auf Wind, Sonne, Biomasse und Wasserkraft. Im Jahr 2021 lag der Anteil der Erneuerbaren an der gesamten Stromerzeugung bei 46 %. Dabei lieferte die Windkraft 23 %, Photovoltaik 9,9 %, Biomasse 8,8 % und Wasserkraft 4 % (Stromreport 2021). Dieser Anteil soll in den kommenden Jahren erheblich ausgebaut werden. Hierzu wurde im Sommer 2022 in Deutschland eine Gesetzesnovelle beschlossen: Bis 2030 soll der Anteil erneuerbarer Energien am Bruttostromverbrauch auf mindestens 80 Prozent steigen (Bundesregierung 2022). Das BMEL weist in seinem Klimaschutzplan für die Bundesregierung die Erhöhung der Energieeffizienz und Nutzung regenerativer Energien als eines von 10 zentralen Handlungsfeldern der Landwirtschaft aus, um die THG-Emissionen zu reduzieren und die Klimaschutzziele bis 2030 zu erreichen (BMEL 2021). </a:t>
            </a:r>
            <a:endParaRPr sz="1100" b="1" dirty="0">
              <a:solidFill>
                <a:schemeClr val="dk1"/>
              </a:solidFill>
              <a:latin typeface="Calibri" charset="0"/>
              <a:ea typeface="Calibri" charset="0"/>
              <a:cs typeface="Calibri" charset="0"/>
            </a:endParaRPr>
          </a:p>
          <a:p>
            <a:pPr marL="0" lvl="0" indent="0" algn="l" rtl="0">
              <a:lnSpc>
                <a:spcPct val="100000"/>
              </a:lnSpc>
              <a:spcBef>
                <a:spcPts val="0"/>
              </a:spcBef>
              <a:spcAft>
                <a:spcPts val="0"/>
              </a:spcAft>
              <a:buSzPts val="1400"/>
              <a:buNone/>
            </a:pPr>
            <a:endParaRPr lang="de-DE" sz="1100" b="1" dirty="0">
              <a:solidFill>
                <a:schemeClr val="dk1"/>
              </a:solidFill>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solidFill>
                  <a:schemeClr val="dk1"/>
                </a:solidFill>
                <a:latin typeface="Calibri" charset="0"/>
                <a:ea typeface="Calibri" charset="0"/>
                <a:cs typeface="Calibri" charset="0"/>
              </a:rPr>
              <a:t>Aufgabe:</a:t>
            </a:r>
            <a:endParaRPr sz="1100" dirty="0">
              <a:solidFill>
                <a:srgbClr val="000000"/>
              </a:solidFill>
              <a:latin typeface="Calibri" charset="0"/>
              <a:ea typeface="Calibri" charset="0"/>
              <a:cs typeface="Calibri" charset="0"/>
            </a:endParaRPr>
          </a:p>
          <a:p>
            <a:pPr marL="285750" lvl="0" indent="-260350" algn="l" rtl="0">
              <a:lnSpc>
                <a:spcPct val="100000"/>
              </a:lnSpc>
              <a:spcBef>
                <a:spcPts val="0"/>
              </a:spcBef>
              <a:spcAft>
                <a:spcPts val="0"/>
              </a:spcAft>
              <a:buSzPts val="1000"/>
              <a:buFont typeface="Arial"/>
              <a:buChar char="•"/>
            </a:pPr>
            <a:r>
              <a:rPr lang="de-DE" sz="1100" dirty="0">
                <a:latin typeface="Calibri" charset="0"/>
                <a:ea typeface="Calibri" charset="0"/>
                <a:cs typeface="Calibri" charset="0"/>
              </a:rPr>
              <a:t>Recherchieren Sie Beispiele für Anlagen zur Erzeugung erneuerbarer Energien in der Landwirtschaft: Biogasanlagen, Photovoltaik, Windkraftanlagen, </a:t>
            </a:r>
            <a:r>
              <a:rPr lang="de-DE" sz="1100" dirty="0" err="1">
                <a:latin typeface="Calibri" charset="0"/>
                <a:ea typeface="Calibri" charset="0"/>
                <a:cs typeface="Calibri" charset="0"/>
              </a:rPr>
              <a:t>Agri</a:t>
            </a:r>
            <a:r>
              <a:rPr lang="de-DE" sz="1100" dirty="0">
                <a:latin typeface="Calibri" charset="0"/>
                <a:ea typeface="Calibri" charset="0"/>
                <a:cs typeface="Calibri" charset="0"/>
              </a:rPr>
              <a:t>-PV. Diskutieren Sie miteinander, welche ökonomischen und ökologischen Vor- und Nachteile mit der jeweiligen Anlagenart verbunden sind.</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Char char="•"/>
            </a:pPr>
            <a:r>
              <a:rPr lang="de-DE" sz="1100" dirty="0">
                <a:latin typeface="Calibri" charset="0"/>
                <a:ea typeface="Calibri" charset="0"/>
                <a:cs typeface="Calibri" charset="0"/>
              </a:rPr>
              <a:t>Untersuchen Sie die Dächer von Scheunen und Ställen in Ihrem Betrieb und legen Sie dar, ob diese für die Installation einer PV-Anlage geeignet sind.</a:t>
            </a:r>
            <a:endParaRPr sz="1100" dirty="0">
              <a:latin typeface="Calibri" charset="0"/>
              <a:ea typeface="Calibri" charset="0"/>
              <a:cs typeface="Calibri" charset="0"/>
            </a:endParaRPr>
          </a:p>
          <a:p>
            <a:pPr marL="0" lvl="0" indent="0" algn="l" rtl="0">
              <a:lnSpc>
                <a:spcPct val="100000"/>
              </a:lnSpc>
              <a:spcBef>
                <a:spcPts val="0"/>
              </a:spcBef>
              <a:spcAft>
                <a:spcPts val="0"/>
              </a:spcAft>
              <a:buSzPts val="1400"/>
              <a:buNone/>
            </a:pPr>
            <a:endParaRPr lang="de-DE" sz="1100" b="1" dirty="0">
              <a:latin typeface="Calibri" charset="0"/>
              <a:ea typeface="Calibri" charset="0"/>
              <a:cs typeface="Calibri" charset="0"/>
            </a:endParaRPr>
          </a:p>
          <a:p>
            <a:pPr marL="0" lvl="0" indent="0" algn="l" rtl="0">
              <a:lnSpc>
                <a:spcPct val="100000"/>
              </a:lnSpc>
              <a:spcBef>
                <a:spcPts val="0"/>
              </a:spcBef>
              <a:spcAft>
                <a:spcPts val="0"/>
              </a:spcAft>
              <a:buSzPts val="1400"/>
              <a:buNone/>
            </a:pPr>
            <a:r>
              <a:rPr lang="de-DE" sz="1100" b="1" dirty="0">
                <a:latin typeface="Calibri" charset="0"/>
                <a:ea typeface="Calibri" charset="0"/>
                <a:cs typeface="Calibri" charset="0"/>
              </a:rPr>
              <a:t>Quellen</a:t>
            </a:r>
            <a:r>
              <a:rPr lang="de-DE" sz="1100" dirty="0">
                <a:latin typeface="Calibri" charset="0"/>
                <a:ea typeface="Calibri" charset="0"/>
                <a:cs typeface="Calibri" charset="0"/>
              </a:rPr>
              <a:t>:</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Font typeface="Arial"/>
              <a:buChar char="•"/>
            </a:pPr>
            <a:r>
              <a:rPr lang="de-DE" sz="1100" dirty="0">
                <a:latin typeface="Calibri" charset="0"/>
                <a:ea typeface="Calibri" charset="0"/>
                <a:cs typeface="Calibri" charset="0"/>
              </a:rPr>
              <a:t>Bundesregierung 2022: Ausbau erneuerbarer Energien massiv beschleunigen. Online: </a:t>
            </a:r>
            <a:r>
              <a:rPr lang="de-DE" sz="1100" u="sng" dirty="0">
                <a:solidFill>
                  <a:schemeClr val="hlink"/>
                </a:solidFill>
                <a:latin typeface="Calibri" charset="0"/>
                <a:ea typeface="Calibri" charset="0"/>
                <a:cs typeface="Calibri" charset="0"/>
                <a:hlinkClick r:id="rId3"/>
              </a:rPr>
              <a:t>https://www.bundesregierung.de/breg-de/themen/klimaschutz/novelle-eeg-gesetz-2023-2023972</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Char char="•"/>
            </a:pPr>
            <a:r>
              <a:rPr lang="de-DE" sz="1100" dirty="0">
                <a:latin typeface="Calibri" charset="0"/>
                <a:ea typeface="Calibri" charset="0"/>
                <a:cs typeface="Calibri" charset="0"/>
              </a:rPr>
              <a:t>BMEL 2021: BMEL-Klimaschutzmaßnahmen in der Land- und Forstwirtschaft. Online: </a:t>
            </a:r>
            <a:r>
              <a:rPr lang="de-DE" sz="1100" u="sng" dirty="0">
                <a:solidFill>
                  <a:schemeClr val="hlink"/>
                </a:solidFill>
                <a:latin typeface="Calibri" charset="0"/>
                <a:ea typeface="Calibri" charset="0"/>
                <a:cs typeface="Calibri" charset="0"/>
                <a:hlinkClick r:id="rId4"/>
              </a:rPr>
              <a:t>https://www.bmel.de/DE/themen/landwirtschaft/klimaschutz/klimamassnahmen-klimaschutzprogramm2030.html</a:t>
            </a:r>
            <a:r>
              <a:rPr lang="de-DE" sz="1100" dirty="0">
                <a:latin typeface="Calibri" charset="0"/>
                <a:ea typeface="Calibri" charset="0"/>
                <a:cs typeface="Calibri" charset="0"/>
              </a:rPr>
              <a:t> </a:t>
            </a:r>
            <a:endParaRPr sz="1100" dirty="0">
              <a:latin typeface="Calibri" charset="0"/>
              <a:ea typeface="Calibri" charset="0"/>
              <a:cs typeface="Calibri" charset="0"/>
            </a:endParaRPr>
          </a:p>
          <a:p>
            <a:pPr marL="285750" lvl="0" indent="-260350" algn="l" rtl="0">
              <a:lnSpc>
                <a:spcPct val="100000"/>
              </a:lnSpc>
              <a:spcBef>
                <a:spcPts val="0"/>
              </a:spcBef>
              <a:spcAft>
                <a:spcPts val="0"/>
              </a:spcAft>
              <a:buSzPts val="1000"/>
              <a:buFont typeface="Arial"/>
              <a:buChar char="•"/>
            </a:pPr>
            <a:r>
              <a:rPr lang="de-DE" sz="1100" dirty="0">
                <a:latin typeface="Calibri" charset="0"/>
                <a:ea typeface="Calibri" charset="0"/>
                <a:cs typeface="Calibri" charset="0"/>
              </a:rPr>
              <a:t>Stromreport 2021: </a:t>
            </a:r>
            <a:r>
              <a:rPr lang="de-DE" sz="1100" u="sng" dirty="0">
                <a:solidFill>
                  <a:schemeClr val="hlink"/>
                </a:solidFill>
                <a:highlight>
                  <a:srgbClr val="FFFFFF"/>
                </a:highlight>
                <a:latin typeface="Calibri" charset="0"/>
                <a:ea typeface="Calibri" charset="0"/>
                <a:cs typeface="Calibri" charset="0"/>
                <a:sym typeface="Arial"/>
                <a:hlinkClick r:id="rId5"/>
              </a:rPr>
              <a:t>https://strom-report.de/strom/#strommix-2021-deutschland</a:t>
            </a:r>
            <a:r>
              <a:rPr lang="de-DE" sz="1100" dirty="0">
                <a:solidFill>
                  <a:srgbClr val="555555"/>
                </a:solidFill>
                <a:highlight>
                  <a:srgbClr val="FFFFFF"/>
                </a:highlight>
                <a:latin typeface="Calibri" charset="0"/>
                <a:ea typeface="Calibri" charset="0"/>
                <a:cs typeface="Calibri" charset="0"/>
                <a:sym typeface="Arial"/>
              </a:rPr>
              <a:t> </a:t>
            </a:r>
            <a:endParaRPr sz="1100" b="0" i="0" u="none" strike="noStrike" dirty="0">
              <a:solidFill>
                <a:srgbClr val="000000"/>
              </a:solidFill>
              <a:latin typeface="Calibri" charset="0"/>
              <a:ea typeface="Calibri" charset="0"/>
              <a:cs typeface="Calibri" charset="0"/>
              <a:sym typeface="Arial"/>
            </a:endParaRPr>
          </a:p>
        </p:txBody>
      </p:sp>
      <p:sp>
        <p:nvSpPr>
          <p:cNvPr id="133" name="Google Shape;133;p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915bba6a60_0_10: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915bba6a60_0_10:notes"/>
          <p:cNvSpPr txBox="1">
            <a:spLocks noGrp="1"/>
          </p:cNvSpPr>
          <p:nvPr>
            <p:ph type="body" idx="1"/>
          </p:nvPr>
        </p:nvSpPr>
        <p:spPr>
          <a:xfrm>
            <a:off x="223838" y="4145435"/>
            <a:ext cx="6656387" cy="60891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cap="none" dirty="0">
                <a:solidFill>
                  <a:schemeClr val="dk1"/>
                </a:solidFill>
                <a:latin typeface="Calibri" panose="020F0502020204030204" pitchFamily="34" charset="0"/>
                <a:cs typeface="Calibri" panose="020F0502020204030204" pitchFamily="34" charset="0"/>
                <a:sym typeface="Calibri"/>
              </a:rPr>
              <a:t>Beschreibung</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050"/>
              <a:buFont typeface="Calibri"/>
              <a:buNone/>
            </a:pPr>
            <a:r>
              <a:rPr lang="de-DE" sz="1050" b="0" i="0" u="none" strike="noStrike" cap="none" dirty="0">
                <a:solidFill>
                  <a:schemeClr val="dk1"/>
                </a:solidFill>
                <a:latin typeface="Calibri" panose="020F0502020204030204" pitchFamily="34" charset="0"/>
                <a:cs typeface="Calibri" panose="020F0502020204030204" pitchFamily="34" charset="0"/>
                <a:sym typeface="Calibri"/>
              </a:rPr>
              <a:t>Global ist in Böden mehr Kohlenstoff enthalten als in Biomasse und der Atmosphäre zusammen. </a:t>
            </a:r>
            <a:r>
              <a:rPr lang="de-DE" sz="1200" dirty="0">
                <a:solidFill>
                  <a:srgbClr val="000000"/>
                </a:solidFill>
                <a:latin typeface="Calibri" panose="020F0502020204030204" pitchFamily="34" charset="0"/>
                <a:cs typeface="Calibri" panose="020F0502020204030204" pitchFamily="34" charset="0"/>
              </a:rPr>
              <a:t>Die beiden Summanden beim Kohlenstoffgehalt der Atmosphäre sind der vorindustrielle (591 </a:t>
            </a:r>
            <a:r>
              <a:rPr lang="de-DE" sz="1200" dirty="0" err="1">
                <a:solidFill>
                  <a:srgbClr val="000000"/>
                </a:solidFill>
                <a:latin typeface="Calibri" panose="020F0502020204030204" pitchFamily="34" charset="0"/>
                <a:cs typeface="Calibri" panose="020F0502020204030204" pitchFamily="34" charset="0"/>
              </a:rPr>
              <a:t>Gt</a:t>
            </a:r>
            <a:r>
              <a:rPr lang="de-DE" sz="1200" dirty="0">
                <a:solidFill>
                  <a:srgbClr val="000000"/>
                </a:solidFill>
                <a:latin typeface="Calibri" panose="020F0502020204030204" pitchFamily="34" charset="0"/>
                <a:cs typeface="Calibri" panose="020F0502020204030204" pitchFamily="34" charset="0"/>
              </a:rPr>
              <a:t>) und der zusätzliche anthropogene (279 </a:t>
            </a:r>
            <a:r>
              <a:rPr lang="de-DE" sz="1200" dirty="0" err="1">
                <a:solidFill>
                  <a:srgbClr val="000000"/>
                </a:solidFill>
                <a:latin typeface="Calibri" panose="020F0502020204030204" pitchFamily="34" charset="0"/>
                <a:cs typeface="Calibri" panose="020F0502020204030204" pitchFamily="34" charset="0"/>
              </a:rPr>
              <a:t>Gt</a:t>
            </a:r>
            <a:r>
              <a:rPr lang="de-DE" sz="1200" dirty="0">
                <a:solidFill>
                  <a:srgbClr val="000000"/>
                </a:solidFill>
                <a:latin typeface="Calibri" panose="020F0502020204030204" pitchFamily="34" charset="0"/>
                <a:cs typeface="Calibri" panose="020F0502020204030204" pitchFamily="34" charset="0"/>
              </a:rPr>
              <a:t>) Anteil, der bis zum Jahr 2019 hinzu gekommen ist. Diese Grafik gibt nur den Kohlenstoffgehalt der Biosphäre wieder, fossile Rohstoffe sind hier also nicht aufgeführt. </a:t>
            </a:r>
            <a:endParaRPr dirty="0">
              <a:latin typeface="Calibri" panose="020F0502020204030204" pitchFamily="34" charset="0"/>
              <a:cs typeface="Calibri" panose="020F0502020204030204" pitchFamily="34" charset="0"/>
            </a:endParaRPr>
          </a:p>
          <a:p>
            <a:pPr marL="0" lvl="0" indent="0" algn="l" rtl="0">
              <a:lnSpc>
                <a:spcPct val="100000"/>
              </a:lnSpc>
              <a:spcBef>
                <a:spcPts val="500"/>
              </a:spcBef>
              <a:spcAft>
                <a:spcPts val="0"/>
              </a:spcAft>
              <a:buSzPts val="1400"/>
              <a:buNone/>
            </a:pPr>
            <a:endParaRPr lang="de-DE" sz="1050" b="1" dirty="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500"/>
              </a:spcBef>
              <a:spcAft>
                <a:spcPts val="0"/>
              </a:spcAft>
              <a:buSzPts val="1400"/>
              <a:buNone/>
            </a:pPr>
            <a:r>
              <a:rPr lang="de-DE" sz="1050" b="1" dirty="0">
                <a:solidFill>
                  <a:schemeClr val="dk1"/>
                </a:solidFill>
                <a:latin typeface="Calibri" panose="020F0502020204030204" pitchFamily="34" charset="0"/>
                <a:cs typeface="Calibri" panose="020F0502020204030204" pitchFamily="34" charset="0"/>
              </a:rPr>
              <a:t>Aufgabe</a:t>
            </a:r>
            <a:r>
              <a:rPr lang="de-DE" sz="1200" b="1" dirty="0">
                <a:solidFill>
                  <a:schemeClr val="dk1"/>
                </a:solidFill>
                <a:latin typeface="Calibri" panose="020F0502020204030204" pitchFamily="34" charset="0"/>
                <a:cs typeface="Calibri" panose="020F0502020204030204" pitchFamily="34" charset="0"/>
              </a:rPr>
              <a:t> </a:t>
            </a:r>
          </a:p>
          <a:p>
            <a:pPr marL="0" lvl="0" indent="0" algn="l" rtl="0">
              <a:lnSpc>
                <a:spcPct val="100000"/>
              </a:lnSpc>
              <a:spcBef>
                <a:spcPts val="500"/>
              </a:spcBef>
              <a:spcAft>
                <a:spcPts val="0"/>
              </a:spcAft>
              <a:buSzPts val="1400"/>
              <a:buNone/>
            </a:pPr>
            <a:r>
              <a:rPr lang="de-DE" sz="1050" dirty="0">
                <a:solidFill>
                  <a:schemeClr val="dk1"/>
                </a:solidFill>
                <a:latin typeface="Calibri" panose="020F0502020204030204" pitchFamily="34" charset="0"/>
                <a:cs typeface="Calibri" panose="020F0502020204030204" pitchFamily="34" charset="0"/>
              </a:rPr>
              <a:t>Wo könnte mit einfachen Methoden und positiven Effekten der gespeicherte Kohlenstoff erhöht werden?</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700"/>
              <a:buFont typeface="Arial"/>
              <a:buNone/>
            </a:pPr>
            <a:endParaRPr lang="de-DE" sz="1050" b="1"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700"/>
              <a:buFont typeface="Arial"/>
              <a:buNone/>
            </a:pPr>
            <a:r>
              <a:rPr lang="de-DE" sz="1050" b="1" dirty="0">
                <a:solidFill>
                  <a:schemeClr val="dk1"/>
                </a:solidFill>
                <a:latin typeface="Calibri" panose="020F0502020204030204" pitchFamily="34" charset="0"/>
                <a:cs typeface="Calibri" panose="020F0502020204030204" pitchFamily="34" charset="0"/>
              </a:rPr>
              <a:t>Quellen </a:t>
            </a:r>
          </a:p>
          <a:p>
            <a:pPr marL="0" marR="0" lvl="0" indent="0" algn="l" rtl="0">
              <a:lnSpc>
                <a:spcPct val="100000"/>
              </a:lnSpc>
              <a:spcBef>
                <a:spcPts val="0"/>
              </a:spcBef>
              <a:spcAft>
                <a:spcPts val="0"/>
              </a:spcAft>
              <a:buClr>
                <a:srgbClr val="000000"/>
              </a:buClr>
              <a:buSzPts val="1700"/>
              <a:buFont typeface="Arial"/>
              <a:buNone/>
            </a:pPr>
            <a:r>
              <a:rPr lang="de-DE" sz="1200" dirty="0">
                <a:latin typeface="Calibri" panose="020F0502020204030204" pitchFamily="34" charset="0"/>
                <a:ea typeface="Arial"/>
                <a:cs typeface="Calibri" panose="020F0502020204030204" pitchFamily="34" charset="0"/>
                <a:sym typeface="Arial"/>
              </a:rPr>
              <a:t>IPCC, 2021: Climate Change 2021: The </a:t>
            </a:r>
            <a:r>
              <a:rPr lang="de-DE" sz="1200" dirty="0" err="1">
                <a:latin typeface="Calibri" panose="020F0502020204030204" pitchFamily="34" charset="0"/>
                <a:ea typeface="Arial"/>
                <a:cs typeface="Calibri" panose="020F0502020204030204" pitchFamily="34" charset="0"/>
                <a:sym typeface="Arial"/>
              </a:rPr>
              <a:t>Physical</a:t>
            </a:r>
            <a:r>
              <a:rPr lang="de-DE" sz="1200" dirty="0">
                <a:latin typeface="Calibri" panose="020F0502020204030204" pitchFamily="34" charset="0"/>
                <a:ea typeface="Arial"/>
                <a:cs typeface="Calibri" panose="020F0502020204030204" pitchFamily="34" charset="0"/>
                <a:sym typeface="Arial"/>
              </a:rPr>
              <a:t> Science Basis. </a:t>
            </a:r>
            <a:r>
              <a:rPr lang="de-DE" sz="1200" dirty="0" err="1">
                <a:latin typeface="Calibri" panose="020F0502020204030204" pitchFamily="34" charset="0"/>
                <a:ea typeface="Arial"/>
                <a:cs typeface="Calibri" panose="020F0502020204030204" pitchFamily="34" charset="0"/>
                <a:sym typeface="Arial"/>
              </a:rPr>
              <a:t>Contribution</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of</a:t>
            </a:r>
            <a:r>
              <a:rPr lang="de-DE" sz="1200" dirty="0">
                <a:latin typeface="Calibri" panose="020F0502020204030204" pitchFamily="34" charset="0"/>
                <a:ea typeface="Arial"/>
                <a:cs typeface="Calibri" panose="020F0502020204030204" pitchFamily="34" charset="0"/>
                <a:sym typeface="Arial"/>
              </a:rPr>
              <a:t> Working Group I </a:t>
            </a:r>
            <a:r>
              <a:rPr lang="de-DE" sz="1200" dirty="0" err="1">
                <a:latin typeface="Calibri" panose="020F0502020204030204" pitchFamily="34" charset="0"/>
                <a:ea typeface="Arial"/>
                <a:cs typeface="Calibri" panose="020F0502020204030204" pitchFamily="34" charset="0"/>
                <a:sym typeface="Arial"/>
              </a:rPr>
              <a:t>to</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the</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Sixth</a:t>
            </a:r>
            <a:r>
              <a:rPr lang="de-DE" sz="1200" dirty="0">
                <a:latin typeface="Calibri" panose="020F0502020204030204" pitchFamily="34" charset="0"/>
                <a:ea typeface="Arial"/>
                <a:cs typeface="Calibri" panose="020F0502020204030204" pitchFamily="34" charset="0"/>
                <a:sym typeface="Arial"/>
              </a:rPr>
              <a:t> Assessment Report </a:t>
            </a:r>
            <a:r>
              <a:rPr lang="de-DE" sz="1200" dirty="0" err="1">
                <a:latin typeface="Calibri" panose="020F0502020204030204" pitchFamily="34" charset="0"/>
                <a:ea typeface="Arial"/>
                <a:cs typeface="Calibri" panose="020F0502020204030204" pitchFamily="34" charset="0"/>
                <a:sym typeface="Arial"/>
              </a:rPr>
              <a:t>of</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the</a:t>
            </a:r>
            <a:r>
              <a:rPr lang="de-DE" sz="1200" dirty="0">
                <a:latin typeface="Calibri" panose="020F0502020204030204" pitchFamily="34" charset="0"/>
                <a:ea typeface="Arial"/>
                <a:cs typeface="Calibri" panose="020F0502020204030204" pitchFamily="34" charset="0"/>
                <a:sym typeface="Arial"/>
              </a:rPr>
              <a:t> </a:t>
            </a:r>
            <a:r>
              <a:rPr lang="de-DE" sz="1200" dirty="0" err="1">
                <a:latin typeface="Calibri" panose="020F0502020204030204" pitchFamily="34" charset="0"/>
                <a:ea typeface="Arial"/>
                <a:cs typeface="Calibri" panose="020F0502020204030204" pitchFamily="34" charset="0"/>
                <a:sym typeface="Arial"/>
              </a:rPr>
              <a:t>Intergovernmental</a:t>
            </a:r>
            <a:r>
              <a:rPr lang="de-DE" sz="1200" dirty="0">
                <a:latin typeface="Calibri" panose="020F0502020204030204" pitchFamily="34" charset="0"/>
                <a:ea typeface="Arial"/>
                <a:cs typeface="Calibri" panose="020F0502020204030204" pitchFamily="34" charset="0"/>
                <a:sym typeface="Arial"/>
              </a:rPr>
              <a:t> Panel on Climate Change [Masson-</a:t>
            </a:r>
            <a:r>
              <a:rPr lang="de-DE" sz="1200" dirty="0" err="1">
                <a:latin typeface="Calibri" panose="020F0502020204030204" pitchFamily="34" charset="0"/>
                <a:ea typeface="Arial"/>
                <a:cs typeface="Calibri" panose="020F0502020204030204" pitchFamily="34" charset="0"/>
                <a:sym typeface="Arial"/>
              </a:rPr>
              <a:t>Delmotte</a:t>
            </a:r>
            <a:r>
              <a:rPr lang="de-DE" sz="1200" dirty="0">
                <a:latin typeface="Calibri" panose="020F0502020204030204" pitchFamily="34" charset="0"/>
                <a:ea typeface="Arial"/>
                <a:cs typeface="Calibri" panose="020F0502020204030204" pitchFamily="34" charset="0"/>
                <a:sym typeface="Arial"/>
              </a:rPr>
              <a:t>, V., P. </a:t>
            </a:r>
            <a:r>
              <a:rPr lang="de-DE" sz="1200" dirty="0" err="1">
                <a:latin typeface="Calibri" panose="020F0502020204030204" pitchFamily="34" charset="0"/>
                <a:ea typeface="Arial"/>
                <a:cs typeface="Calibri" panose="020F0502020204030204" pitchFamily="34" charset="0"/>
                <a:sym typeface="Arial"/>
              </a:rPr>
              <a:t>Zhai</a:t>
            </a:r>
            <a:r>
              <a:rPr lang="de-DE" sz="1200" dirty="0">
                <a:latin typeface="Calibri" panose="020F0502020204030204" pitchFamily="34" charset="0"/>
                <a:ea typeface="Arial"/>
                <a:cs typeface="Calibri" panose="020F0502020204030204" pitchFamily="34" charset="0"/>
                <a:sym typeface="Arial"/>
              </a:rPr>
              <a:t>, A. </a:t>
            </a:r>
            <a:r>
              <a:rPr lang="de-DE" sz="1200" dirty="0" err="1">
                <a:latin typeface="Calibri" panose="020F0502020204030204" pitchFamily="34" charset="0"/>
                <a:ea typeface="Arial"/>
                <a:cs typeface="Calibri" panose="020F0502020204030204" pitchFamily="34" charset="0"/>
                <a:sym typeface="Arial"/>
              </a:rPr>
              <a:t>Pirani</a:t>
            </a:r>
            <a:r>
              <a:rPr lang="de-DE" sz="1200" dirty="0">
                <a:latin typeface="Calibri" panose="020F0502020204030204" pitchFamily="34" charset="0"/>
                <a:ea typeface="Arial"/>
                <a:cs typeface="Calibri" panose="020F0502020204030204" pitchFamily="34" charset="0"/>
                <a:sym typeface="Arial"/>
              </a:rPr>
              <a:t>, S.L. Connors, C. Péan, S. Berger, N. </a:t>
            </a:r>
            <a:r>
              <a:rPr lang="de-DE" sz="1200" dirty="0" err="1">
                <a:latin typeface="Calibri" panose="020F0502020204030204" pitchFamily="34" charset="0"/>
                <a:ea typeface="Arial"/>
                <a:cs typeface="Calibri" panose="020F0502020204030204" pitchFamily="34" charset="0"/>
                <a:sym typeface="Arial"/>
              </a:rPr>
              <a:t>Caud</a:t>
            </a:r>
            <a:r>
              <a:rPr lang="de-DE" sz="1200" dirty="0">
                <a:latin typeface="Calibri" panose="020F0502020204030204" pitchFamily="34" charset="0"/>
                <a:ea typeface="Arial"/>
                <a:cs typeface="Calibri" panose="020F0502020204030204" pitchFamily="34" charset="0"/>
                <a:sym typeface="Arial"/>
              </a:rPr>
              <a:t>, Y. Chen, L. </a:t>
            </a:r>
            <a:r>
              <a:rPr lang="de-DE" sz="1200" dirty="0" err="1">
                <a:latin typeface="Calibri" panose="020F0502020204030204" pitchFamily="34" charset="0"/>
                <a:ea typeface="Arial"/>
                <a:cs typeface="Calibri" panose="020F0502020204030204" pitchFamily="34" charset="0"/>
                <a:sym typeface="Arial"/>
              </a:rPr>
              <a:t>Goldfarb</a:t>
            </a:r>
            <a:r>
              <a:rPr lang="de-DE" sz="1200" dirty="0">
                <a:latin typeface="Calibri" panose="020F0502020204030204" pitchFamily="34" charset="0"/>
                <a:ea typeface="Arial"/>
                <a:cs typeface="Calibri" panose="020F0502020204030204" pitchFamily="34" charset="0"/>
                <a:sym typeface="Arial"/>
              </a:rPr>
              <a:t>, M.I. </a:t>
            </a:r>
            <a:r>
              <a:rPr lang="de-DE" sz="1200" dirty="0" err="1">
                <a:latin typeface="Calibri" panose="020F0502020204030204" pitchFamily="34" charset="0"/>
                <a:ea typeface="Arial"/>
                <a:cs typeface="Calibri" panose="020F0502020204030204" pitchFamily="34" charset="0"/>
                <a:sym typeface="Arial"/>
              </a:rPr>
              <a:t>Gomis</a:t>
            </a:r>
            <a:r>
              <a:rPr lang="de-DE" sz="1200" dirty="0">
                <a:latin typeface="Calibri" panose="020F0502020204030204" pitchFamily="34" charset="0"/>
                <a:ea typeface="Arial"/>
                <a:cs typeface="Calibri" panose="020F0502020204030204" pitchFamily="34" charset="0"/>
                <a:sym typeface="Arial"/>
              </a:rPr>
              <a:t>, M. Huang, K. </a:t>
            </a:r>
            <a:r>
              <a:rPr lang="de-DE" sz="1200" dirty="0" err="1">
                <a:latin typeface="Calibri" panose="020F0502020204030204" pitchFamily="34" charset="0"/>
                <a:ea typeface="Arial"/>
                <a:cs typeface="Calibri" panose="020F0502020204030204" pitchFamily="34" charset="0"/>
                <a:sym typeface="Arial"/>
              </a:rPr>
              <a:t>Leitzell</a:t>
            </a:r>
            <a:r>
              <a:rPr lang="de-DE" sz="1200" dirty="0">
                <a:latin typeface="Calibri" panose="020F0502020204030204" pitchFamily="34" charset="0"/>
                <a:ea typeface="Arial"/>
                <a:cs typeface="Calibri" panose="020F0502020204030204" pitchFamily="34" charset="0"/>
                <a:sym typeface="Arial"/>
              </a:rPr>
              <a:t>, E. </a:t>
            </a:r>
            <a:r>
              <a:rPr lang="de-DE" sz="1200" dirty="0" err="1">
                <a:latin typeface="Calibri" panose="020F0502020204030204" pitchFamily="34" charset="0"/>
                <a:ea typeface="Arial"/>
                <a:cs typeface="Calibri" panose="020F0502020204030204" pitchFamily="34" charset="0"/>
                <a:sym typeface="Arial"/>
              </a:rPr>
              <a:t>Lonnoy</a:t>
            </a:r>
            <a:r>
              <a:rPr lang="de-DE" sz="1200" dirty="0">
                <a:latin typeface="Calibri" panose="020F0502020204030204" pitchFamily="34" charset="0"/>
                <a:ea typeface="Arial"/>
                <a:cs typeface="Calibri" panose="020F0502020204030204" pitchFamily="34" charset="0"/>
                <a:sym typeface="Arial"/>
              </a:rPr>
              <a:t>, J.B.R.</a:t>
            </a:r>
            <a:r>
              <a:rPr lang="de-DE" sz="1200" dirty="0">
                <a:latin typeface="Calibri" panose="020F0502020204030204" pitchFamily="34" charset="0"/>
                <a:cs typeface="Calibri" panose="020F0502020204030204" pitchFamily="34" charset="0"/>
              </a:rPr>
              <a:t/>
            </a:r>
            <a:br>
              <a:rPr lang="de-DE" sz="1200" dirty="0">
                <a:latin typeface="Calibri" panose="020F0502020204030204" pitchFamily="34" charset="0"/>
                <a:cs typeface="Calibri" panose="020F0502020204030204" pitchFamily="34" charset="0"/>
              </a:rPr>
            </a:br>
            <a:r>
              <a:rPr lang="de-DE" sz="1200" dirty="0">
                <a:latin typeface="Calibri" panose="020F0502020204030204" pitchFamily="34" charset="0"/>
                <a:ea typeface="Arial"/>
                <a:cs typeface="Calibri" panose="020F0502020204030204" pitchFamily="34" charset="0"/>
                <a:sym typeface="Arial"/>
              </a:rPr>
              <a:t>Matthews, T.K. </a:t>
            </a:r>
            <a:r>
              <a:rPr lang="de-DE" sz="1200" dirty="0" err="1">
                <a:latin typeface="Calibri" panose="020F0502020204030204" pitchFamily="34" charset="0"/>
                <a:ea typeface="Arial"/>
                <a:cs typeface="Calibri" panose="020F0502020204030204" pitchFamily="34" charset="0"/>
                <a:sym typeface="Arial"/>
              </a:rPr>
              <a:t>Maycock</a:t>
            </a:r>
            <a:r>
              <a:rPr lang="de-DE" sz="1200" dirty="0">
                <a:latin typeface="Calibri" panose="020F0502020204030204" pitchFamily="34" charset="0"/>
                <a:ea typeface="Arial"/>
                <a:cs typeface="Calibri" panose="020F0502020204030204" pitchFamily="34" charset="0"/>
                <a:sym typeface="Arial"/>
              </a:rPr>
              <a:t>, T. </a:t>
            </a:r>
            <a:r>
              <a:rPr lang="de-DE" sz="1200" dirty="0" err="1">
                <a:latin typeface="Calibri" panose="020F0502020204030204" pitchFamily="34" charset="0"/>
                <a:ea typeface="Arial"/>
                <a:cs typeface="Calibri" panose="020F0502020204030204" pitchFamily="34" charset="0"/>
                <a:sym typeface="Arial"/>
              </a:rPr>
              <a:t>Waterfield</a:t>
            </a:r>
            <a:r>
              <a:rPr lang="de-DE" sz="1200" dirty="0">
                <a:latin typeface="Calibri" panose="020F0502020204030204" pitchFamily="34" charset="0"/>
                <a:ea typeface="Arial"/>
                <a:cs typeface="Calibri" panose="020F0502020204030204" pitchFamily="34" charset="0"/>
                <a:sym typeface="Arial"/>
              </a:rPr>
              <a:t>, O. </a:t>
            </a:r>
            <a:r>
              <a:rPr lang="de-DE" sz="1200" dirty="0" err="1">
                <a:latin typeface="Calibri" panose="020F0502020204030204" pitchFamily="34" charset="0"/>
                <a:ea typeface="Arial"/>
                <a:cs typeface="Calibri" panose="020F0502020204030204" pitchFamily="34" charset="0"/>
                <a:sym typeface="Arial"/>
              </a:rPr>
              <a:t>Yelekçi</a:t>
            </a:r>
            <a:r>
              <a:rPr lang="de-DE" sz="1200" dirty="0">
                <a:latin typeface="Calibri" panose="020F0502020204030204" pitchFamily="34" charset="0"/>
                <a:ea typeface="Arial"/>
                <a:cs typeface="Calibri" panose="020F0502020204030204" pitchFamily="34" charset="0"/>
                <a:sym typeface="Arial"/>
              </a:rPr>
              <a:t>, R. </a:t>
            </a:r>
            <a:r>
              <a:rPr lang="de-DE" sz="1200" dirty="0" err="1">
                <a:latin typeface="Calibri" panose="020F0502020204030204" pitchFamily="34" charset="0"/>
                <a:ea typeface="Arial"/>
                <a:cs typeface="Calibri" panose="020F0502020204030204" pitchFamily="34" charset="0"/>
                <a:sym typeface="Arial"/>
              </a:rPr>
              <a:t>Yu</a:t>
            </a:r>
            <a:r>
              <a:rPr lang="de-DE" sz="1200" dirty="0">
                <a:latin typeface="Calibri" panose="020F0502020204030204" pitchFamily="34" charset="0"/>
                <a:ea typeface="Arial"/>
                <a:cs typeface="Calibri" panose="020F0502020204030204" pitchFamily="34" charset="0"/>
                <a:sym typeface="Arial"/>
              </a:rPr>
              <a:t>, and B. Zhou (</a:t>
            </a:r>
            <a:r>
              <a:rPr lang="de-DE" sz="1200" dirty="0" err="1">
                <a:latin typeface="Calibri" panose="020F0502020204030204" pitchFamily="34" charset="0"/>
                <a:ea typeface="Arial"/>
                <a:cs typeface="Calibri" panose="020F0502020204030204" pitchFamily="34" charset="0"/>
                <a:sym typeface="Arial"/>
              </a:rPr>
              <a:t>eds</a:t>
            </a:r>
            <a:r>
              <a:rPr lang="de-DE" sz="1200" dirty="0">
                <a:latin typeface="Calibri" panose="020F0502020204030204" pitchFamily="34" charset="0"/>
                <a:ea typeface="Arial"/>
                <a:cs typeface="Calibri" panose="020F0502020204030204" pitchFamily="34" charset="0"/>
                <a:sym typeface="Arial"/>
              </a:rPr>
              <a:t>.)]. Cambridge University Press, Cambridge, United Kingdom and New York, NY, USA, 2391 pp. doi:10.1017/9781009157896. </a:t>
            </a:r>
            <a:r>
              <a:rPr lang="de-DE" sz="1000" dirty="0">
                <a:solidFill>
                  <a:srgbClr val="000000"/>
                </a:solidFill>
                <a:latin typeface="Calibri" panose="020F0502020204030204" pitchFamily="34" charset="0"/>
                <a:cs typeface="Calibri" panose="020F0502020204030204" pitchFamily="34" charset="0"/>
              </a:rPr>
              <a:t>AR6 WG I. Chapter 5. Fig. 5.12. S. 700. https://www.ipcc.ch/report/ar6/wg1/downloads/report/IPCC_AR6_WGI_FullReport_small.pdf</a:t>
            </a:r>
            <a:endParaRPr dirty="0">
              <a:latin typeface="Calibri" panose="020F0502020204030204" pitchFamily="34" charset="0"/>
              <a:cs typeface="Calibri" panose="020F0502020204030204" pitchFamily="34" charset="0"/>
            </a:endParaRPr>
          </a:p>
          <a:p>
            <a:pPr marL="0" marR="0" lvl="0" indent="0" algn="l" rtl="0">
              <a:lnSpc>
                <a:spcPct val="100000"/>
              </a:lnSpc>
              <a:spcBef>
                <a:spcPts val="400"/>
              </a:spcBef>
              <a:spcAft>
                <a:spcPts val="0"/>
              </a:spcAft>
              <a:buClr>
                <a:srgbClr val="000000"/>
              </a:buClr>
              <a:buSzPts val="1400"/>
              <a:buFont typeface="Arial"/>
              <a:buNone/>
            </a:pPr>
            <a:endParaRPr sz="1200" dirty="0">
              <a:solidFill>
                <a:srgbClr val="000000"/>
              </a:solidFill>
              <a:latin typeface="Calibri" panose="020F0502020204030204" pitchFamily="34" charset="0"/>
              <a:cs typeface="Calibri" panose="020F0502020204030204" pitchFamily="34" charset="0"/>
            </a:endParaRPr>
          </a:p>
          <a:p>
            <a:pPr marL="0" lvl="0" indent="0" algn="l" rtl="0">
              <a:lnSpc>
                <a:spcPct val="100000"/>
              </a:lnSpc>
              <a:spcBef>
                <a:spcPts val="400"/>
              </a:spcBef>
              <a:spcAft>
                <a:spcPts val="0"/>
              </a:spcAft>
              <a:buSzPts val="1400"/>
              <a:buNone/>
            </a:pPr>
            <a:endParaRPr dirty="0"/>
          </a:p>
        </p:txBody>
      </p:sp>
      <p:sp>
        <p:nvSpPr>
          <p:cNvPr id="130" name="Google Shape;130;g1915bba6a60_0_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223838" y="252413"/>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223044" y="4222800"/>
            <a:ext cx="6656387" cy="54983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200" b="1" dirty="0"/>
              <a:t>Beschreibung</a:t>
            </a:r>
            <a:r>
              <a:rPr lang="de-DE" sz="1200" dirty="0"/>
              <a:t>:  </a:t>
            </a:r>
          </a:p>
          <a:p>
            <a:pPr marL="0" lvl="0" indent="0" algn="l" rtl="0">
              <a:lnSpc>
                <a:spcPct val="100000"/>
              </a:lnSpc>
              <a:spcBef>
                <a:spcPts val="0"/>
              </a:spcBef>
              <a:spcAft>
                <a:spcPts val="0"/>
              </a:spcAft>
              <a:buClr>
                <a:schemeClr val="dk1"/>
              </a:buClr>
              <a:buSzPts val="1400"/>
              <a:buFont typeface="Arial"/>
              <a:buNone/>
            </a:pPr>
            <a:r>
              <a:rPr lang="de-DE" sz="1200" dirty="0"/>
              <a:t>Die Böden, insbesondere die feuchten und nassen sowie nicht intensiv genutzte Böden speichern mit Hilfe der Wurzeln und Bodenlebewesen die größte Menge an Kohlenstoff im Vergleich aller Ökosysteme. Bodenerosion, Düngung und intensive Bewirtschaftung verringern dagegen die Aufnahmefähigkeit die Humusbildung und die Aufnahmefähigkeit des Bodens für Kohlenstoff. Die „Rück“-Wandlung von Acker zu Grasland oder Wäldern sowie insbesondere die Wiedervernässung ehemaliger Feuchtgebiete und Moore dienen also dem Klimaschutz.  </a:t>
            </a:r>
            <a:endParaRPr sz="1200" dirty="0"/>
          </a:p>
          <a:p>
            <a:pPr marL="0" lvl="0" indent="0" algn="l" rtl="0">
              <a:lnSpc>
                <a:spcPct val="100000"/>
              </a:lnSpc>
              <a:spcBef>
                <a:spcPts val="0"/>
              </a:spcBef>
              <a:spcAft>
                <a:spcPts val="0"/>
              </a:spcAft>
              <a:buClr>
                <a:schemeClr val="dk1"/>
              </a:buClr>
              <a:buSzPts val="1400"/>
              <a:buFont typeface="Arial"/>
              <a:buNone/>
            </a:pPr>
            <a:endParaRPr lang="de-DE" sz="1200" b="1" dirty="0"/>
          </a:p>
          <a:p>
            <a:pPr marL="0" lvl="0" indent="0" algn="l" rtl="0">
              <a:lnSpc>
                <a:spcPct val="100000"/>
              </a:lnSpc>
              <a:spcBef>
                <a:spcPts val="0"/>
              </a:spcBef>
              <a:spcAft>
                <a:spcPts val="0"/>
              </a:spcAft>
              <a:buClr>
                <a:schemeClr val="dk1"/>
              </a:buClr>
              <a:buSzPts val="1400"/>
              <a:buFont typeface="Arial"/>
              <a:buNone/>
            </a:pPr>
            <a:r>
              <a:rPr lang="de-DE" sz="1200" b="1" dirty="0"/>
              <a:t>Aufgabe: </a:t>
            </a:r>
          </a:p>
          <a:p>
            <a:pPr marL="0" lvl="0" indent="0" algn="l" rtl="0">
              <a:lnSpc>
                <a:spcPct val="100000"/>
              </a:lnSpc>
              <a:spcBef>
                <a:spcPts val="0"/>
              </a:spcBef>
              <a:spcAft>
                <a:spcPts val="0"/>
              </a:spcAft>
              <a:buClr>
                <a:schemeClr val="dk1"/>
              </a:buClr>
              <a:buSzPts val="1400"/>
              <a:buFont typeface="Arial"/>
              <a:buNone/>
            </a:pPr>
            <a:r>
              <a:rPr lang="de-DE" sz="1200" b="0" dirty="0"/>
              <a:t>Welche Schlussfolgerung ließe sich für die Bodennutzung und </a:t>
            </a:r>
            <a:r>
              <a:rPr lang="de-DE" sz="1200" b="0" dirty="0" err="1"/>
              <a:t>ggf</a:t>
            </a:r>
            <a:r>
              <a:rPr lang="de-DE" sz="1200" b="0" dirty="0"/>
              <a:t> die Tierhaltungsformen in ihrem Betrieb ziehen?</a:t>
            </a:r>
            <a:endParaRPr sz="1200" b="0" dirty="0"/>
          </a:p>
          <a:p>
            <a:pPr marL="0" lvl="0" indent="0" algn="l" rtl="0">
              <a:lnSpc>
                <a:spcPct val="100000"/>
              </a:lnSpc>
              <a:spcBef>
                <a:spcPts val="0"/>
              </a:spcBef>
              <a:spcAft>
                <a:spcPts val="0"/>
              </a:spcAft>
              <a:buClr>
                <a:schemeClr val="dk1"/>
              </a:buClr>
              <a:buSzPts val="300"/>
              <a:buFont typeface="Arial"/>
              <a:buNone/>
            </a:pPr>
            <a:endParaRPr lang="de-DE" sz="1200" b="1" dirty="0"/>
          </a:p>
          <a:p>
            <a:pPr marL="0" lvl="0" indent="0" algn="l" rtl="0">
              <a:lnSpc>
                <a:spcPct val="100000"/>
              </a:lnSpc>
              <a:spcBef>
                <a:spcPts val="0"/>
              </a:spcBef>
              <a:spcAft>
                <a:spcPts val="0"/>
              </a:spcAft>
              <a:buClr>
                <a:schemeClr val="dk1"/>
              </a:buClr>
              <a:buSzPts val="300"/>
              <a:buFont typeface="Arial"/>
              <a:buNone/>
            </a:pPr>
            <a:r>
              <a:rPr lang="de-DE" sz="1200" b="1" dirty="0"/>
              <a:t>Quelle/ Bildquelle(n): </a:t>
            </a:r>
          </a:p>
          <a:p>
            <a:pPr marL="0" lvl="0" indent="0" algn="l" rtl="0">
              <a:lnSpc>
                <a:spcPct val="100000"/>
              </a:lnSpc>
              <a:spcBef>
                <a:spcPts val="0"/>
              </a:spcBef>
              <a:spcAft>
                <a:spcPts val="0"/>
              </a:spcAft>
              <a:buClr>
                <a:schemeClr val="dk1"/>
              </a:buClr>
              <a:buSzPts val="300"/>
              <a:buFont typeface="Arial"/>
              <a:buNone/>
            </a:pPr>
            <a:r>
              <a:rPr lang="de-DE" sz="1200" dirty="0"/>
              <a:t>G. Hagedorn &amp; Eckhard </a:t>
            </a:r>
            <a:r>
              <a:rPr lang="de-DE" sz="1200" dirty="0" err="1"/>
              <a:t>Jedicke</a:t>
            </a:r>
            <a:r>
              <a:rPr lang="de-DE" sz="1200" dirty="0"/>
              <a:t>, CC BY-SA 4.0, nach Chemnitz &amp; Weigelt 2015, Bodenatlas, S. 17.</a:t>
            </a:r>
            <a:endParaRPr sz="1200" dirty="0"/>
          </a:p>
          <a:p>
            <a:pPr marL="0" lvl="0" indent="0" algn="l" rtl="0">
              <a:lnSpc>
                <a:spcPct val="100000"/>
              </a:lnSpc>
              <a:spcBef>
                <a:spcPts val="0"/>
              </a:spcBef>
              <a:spcAft>
                <a:spcPts val="0"/>
              </a:spcAft>
              <a:buClr>
                <a:schemeClr val="dk1"/>
              </a:buClr>
              <a:buSzPts val="1400"/>
              <a:buFont typeface="Arial"/>
              <a:buNone/>
            </a:pPr>
            <a:endParaRPr sz="1100" dirty="0"/>
          </a:p>
          <a:p>
            <a:pPr marL="0" lvl="0" indent="0" algn="l" rtl="0">
              <a:lnSpc>
                <a:spcPct val="100000"/>
              </a:lnSpc>
              <a:spcBef>
                <a:spcPts val="0"/>
              </a:spcBef>
              <a:spcAft>
                <a:spcPts val="0"/>
              </a:spcAft>
              <a:buSzPts val="1400"/>
              <a:buNone/>
            </a:pPr>
            <a:endParaRPr sz="1100" dirty="0"/>
          </a:p>
        </p:txBody>
      </p:sp>
      <p:sp>
        <p:nvSpPr>
          <p:cNvPr id="181" name="Google Shape;181;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216000" y="3995999"/>
            <a:ext cx="6657340" cy="623861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dirty="0">
                <a:solidFill>
                  <a:srgbClr val="000000"/>
                </a:solidFill>
              </a:rPr>
              <a:t>Beschreibung:</a:t>
            </a:r>
            <a:endParaRPr sz="1000" b="0" i="0" u="none" strike="noStrike" cap="none" dirty="0">
              <a:solidFill>
                <a:srgbClr val="38761D"/>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0" i="0" u="none" strike="noStrike" cap="none" dirty="0">
                <a:solidFill>
                  <a:schemeClr val="dk1"/>
                </a:solidFill>
                <a:latin typeface="Calibri"/>
                <a:ea typeface="Calibri"/>
                <a:cs typeface="Calibri"/>
                <a:sym typeface="Calibri"/>
              </a:rPr>
              <a:t>Neben dem Einsatz erneuerbarer Energien zählt auch die </a:t>
            </a:r>
            <a:r>
              <a:rPr lang="de-DE" sz="1000" b="1" i="0" u="none" strike="noStrike" cap="none" dirty="0">
                <a:solidFill>
                  <a:schemeClr val="dk1"/>
                </a:solidFill>
                <a:latin typeface="Calibri"/>
                <a:ea typeface="Calibri"/>
                <a:cs typeface="Calibri"/>
                <a:sym typeface="Calibri"/>
              </a:rPr>
              <a:t>rationelle Energienutzung </a:t>
            </a:r>
            <a:r>
              <a:rPr lang="de-DE" sz="1000" b="0" i="0" u="none" strike="noStrike" cap="none" dirty="0">
                <a:solidFill>
                  <a:schemeClr val="dk1"/>
                </a:solidFill>
                <a:latin typeface="Calibri"/>
                <a:ea typeface="Calibri"/>
                <a:cs typeface="Calibri"/>
                <a:sym typeface="Calibri"/>
              </a:rPr>
              <a:t>zu den Maßnahmen, um das Energiesystem in Richtung Nachhaltigkeit zu transformieren. Typische Handlungsfelder der rationellen Energienutzung sind die Energieeffizienz (Nutzung von Geräten und Maschinen, die bei gleicher Funktionserfüllung einen geringeren Energiebedarf haben) und das Energiesparen, die beide eng miteinander verknüpft sind. </a:t>
            </a:r>
            <a:endParaRPr sz="1000" dirty="0"/>
          </a:p>
          <a:p>
            <a:pPr marL="0" lvl="0" indent="0" algn="l" rtl="0">
              <a:lnSpc>
                <a:spcPct val="100000"/>
              </a:lnSpc>
              <a:spcBef>
                <a:spcPts val="0"/>
              </a:spcBef>
              <a:spcAft>
                <a:spcPts val="0"/>
              </a:spcAft>
              <a:buSzPts val="1400"/>
              <a:buNone/>
            </a:pPr>
            <a:r>
              <a:rPr lang="de-DE" sz="1000" dirty="0"/>
              <a:t>Rund zwei Drittel der energiebedingten Emissionen aus der Landwirtschaft werden durch Verbrennungsmotoren von mobilen Maschinen und Geräten verursacht und rund ein Drittel durch die Wärmeerzeugung mit fossilen Energieträgern. Bis zum Jahr 2030 sollen diese Emissionen um 0,9 bis 1,5 Mio. t CO</a:t>
            </a:r>
            <a:r>
              <a:rPr lang="de-DE" sz="1000" baseline="-25000" dirty="0"/>
              <a:t>2</a:t>
            </a:r>
            <a:r>
              <a:rPr lang="de-DE" sz="1000" dirty="0"/>
              <a:t>-Äquivalente jährlich sinken (BLE 2021). In landwirtschaftlichen Betrieben gibt es viele Bereiche, in denen Energie effizienter genutzt und eingespart werden kann. Beim Energieverbrauch ist in der Außenwirtschaft an erster Stelle der Kraftstoffeinsatz für landwirtschaftliche Maschinen und Geräte relevant (BZL o.J.). Für Trocknung und Einlagerung von Getreide wird des Weiteren Warmluft benötigt. In der Innenwirtschaft machen Wärme und Strom für die Ställe einen großen Teil des Energieverbrauchs aus. Besonders in der Geflügel- und Schweinehaltung besteht ein sehr hoher Wärmebedarf. In der Milchviehhaltung tragen Vakuumpumpen, Milchkühlung und die Beleuchtung zum Energieverbrauch wesentlich bei. Neben der Energieeinsparung bietet die Substitution fossiler Energieträger durch erneuerbare Energien für landwirtschaftliche Betriebe große Potentiale.</a:t>
            </a:r>
            <a:endParaRPr sz="1000" dirty="0"/>
          </a:p>
          <a:p>
            <a:pPr marL="0" lvl="0" indent="0" algn="l" rtl="0">
              <a:lnSpc>
                <a:spcPct val="100000"/>
              </a:lnSpc>
              <a:spcBef>
                <a:spcPts val="0"/>
              </a:spcBef>
              <a:spcAft>
                <a:spcPts val="0"/>
              </a:spcAft>
              <a:buSzPts val="1400"/>
              <a:buNone/>
            </a:pPr>
            <a:endParaRPr lang="de-DE" sz="1000" b="1" dirty="0">
              <a:solidFill>
                <a:schemeClr val="dk1"/>
              </a:solidFill>
            </a:endParaRPr>
          </a:p>
          <a:p>
            <a:pPr marL="0" lvl="0" indent="0" algn="l" rtl="0">
              <a:lnSpc>
                <a:spcPct val="100000"/>
              </a:lnSpc>
              <a:spcBef>
                <a:spcPts val="0"/>
              </a:spcBef>
              <a:spcAft>
                <a:spcPts val="0"/>
              </a:spcAft>
              <a:buSzPts val="1400"/>
              <a:buNone/>
            </a:pPr>
            <a:r>
              <a:rPr lang="de-DE" sz="1000" b="1" dirty="0">
                <a:solidFill>
                  <a:schemeClr val="dk1"/>
                </a:solidFill>
              </a:rPr>
              <a:t>Aufgabe:</a:t>
            </a:r>
            <a:endParaRPr sz="1000" dirty="0">
              <a:solidFill>
                <a:srgbClr val="000000"/>
              </a:solidFill>
            </a:endParaRPr>
          </a:p>
          <a:p>
            <a:pPr marL="25400" lvl="0" indent="0" algn="l" rtl="0">
              <a:lnSpc>
                <a:spcPct val="100000"/>
              </a:lnSpc>
              <a:spcBef>
                <a:spcPts val="0"/>
              </a:spcBef>
              <a:spcAft>
                <a:spcPts val="0"/>
              </a:spcAft>
              <a:buSzPts val="1000"/>
              <a:buFont typeface="Arial"/>
              <a:buNone/>
            </a:pPr>
            <a:r>
              <a:rPr lang="de-DE" sz="1000" b="0" i="0" u="none" strike="noStrike" cap="none" dirty="0">
                <a:solidFill>
                  <a:schemeClr val="dk1"/>
                </a:solidFill>
                <a:latin typeface="Calibri"/>
                <a:ea typeface="Calibri"/>
                <a:cs typeface="Calibri"/>
                <a:sym typeface="Calibri"/>
              </a:rPr>
              <a:t>1) Diskutieren Sie Maßnahmen, die im Bereich Energieeffizienz und erneuerbare Energien auf landwirtschaftlichen Betrieben umgesetzt werden können</a:t>
            </a:r>
            <a:r>
              <a:rPr lang="de-DE" sz="1000" dirty="0"/>
              <a:t>. Mögliche Antworten (siehe auch </a:t>
            </a:r>
            <a:r>
              <a:rPr lang="de-DE" sz="1000" dirty="0" err="1"/>
              <a:t>GeNiAL</a:t>
            </a:r>
            <a:r>
              <a:rPr lang="de-DE" sz="1000" dirty="0"/>
              <a:t> o.J.):</a:t>
            </a:r>
            <a:endParaRPr sz="1000" b="0" i="0" u="none" strike="noStrike" cap="none" dirty="0">
              <a:solidFill>
                <a:schemeClr val="dk1"/>
              </a:solidFill>
              <a:latin typeface="Calibri"/>
              <a:ea typeface="Calibri"/>
              <a:cs typeface="Calibri"/>
              <a:sym typeface="Calibri"/>
            </a:endParaRPr>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Durchführung einer Eigenanalyse zum Energiebedarf – wo wird wieviel Energie benötigt, wo sind Einsparpotentiale?</a:t>
            </a:r>
            <a:endParaRPr sz="1000" dirty="0"/>
          </a:p>
          <a:p>
            <a:pPr marL="196850" lvl="0" indent="-171450" algn="l" rtl="0">
              <a:lnSpc>
                <a:spcPct val="100000"/>
              </a:lnSpc>
              <a:spcBef>
                <a:spcPts val="0"/>
              </a:spcBef>
              <a:spcAft>
                <a:spcPts val="0"/>
              </a:spcAft>
              <a:buSzPts val="1000"/>
              <a:buFont typeface="Arial"/>
              <a:buChar char="•"/>
            </a:pPr>
            <a:r>
              <a:rPr lang="de-DE" sz="1000" dirty="0"/>
              <a:t>Inanspruchnahme einer Energieberatung</a:t>
            </a:r>
            <a:endParaRPr sz="1000" b="0" i="0" u="none" strike="noStrike" cap="none" dirty="0">
              <a:solidFill>
                <a:schemeClr val="dk1"/>
              </a:solidFill>
              <a:latin typeface="Calibri"/>
              <a:ea typeface="Calibri"/>
              <a:cs typeface="Calibri"/>
              <a:sym typeface="Calibri"/>
            </a:endParaRPr>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Eigene Produktion von regenerativer Energie für den Eigenbedarf (und ggf. darüber hinaus), z.B. Solaranlage auf Ställen, Scheunen</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Dämm-, Isolier- und Kühlmaßnahmen zur Nach- und Erstausrüstung in Gebäuden (z.B. Gewächshäuser, Ställe)</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Förderung der passiven Stallkühlung z.B. durch Öffnung des Stalls</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Nutzung von kleinen, leichten Traktoren mit weniger Verbrauch für Pflegearbeiten </a:t>
            </a:r>
            <a:endParaRPr sz="1000" dirty="0"/>
          </a:p>
          <a:p>
            <a:pPr marL="196850" lvl="0" indent="-171450" algn="l" rtl="0">
              <a:lnSpc>
                <a:spcPct val="100000"/>
              </a:lnSpc>
              <a:spcBef>
                <a:spcPts val="0"/>
              </a:spcBef>
              <a:spcAft>
                <a:spcPts val="0"/>
              </a:spcAft>
              <a:buSzPts val="1000"/>
              <a:buFont typeface="Arial"/>
              <a:buChar char="•"/>
            </a:pPr>
            <a:r>
              <a:rPr lang="de-DE" sz="1000" dirty="0"/>
              <a:t>Nutzung von Landmaschinen mit alternativen Antriebssystemen, z.B. Elektroantrieb</a:t>
            </a:r>
            <a:endParaRPr sz="1000" b="0" i="0" u="none" strike="noStrike" cap="none" dirty="0">
              <a:solidFill>
                <a:schemeClr val="dk1"/>
              </a:solidFill>
              <a:latin typeface="Calibri"/>
              <a:ea typeface="Calibri"/>
              <a:cs typeface="Calibri"/>
              <a:sym typeface="Calibri"/>
            </a:endParaRPr>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Nutzung digitaler Technologien, um Arbeitseinsätze auf dem Feld effizienter zu machen und so Kraftstoff und Betriebsmittel zu sparen (z.B. Lenkassistenzsysteme für Traktoren) </a:t>
            </a:r>
            <a:endParaRPr sz="1000" dirty="0"/>
          </a:p>
          <a:p>
            <a:pPr marL="196850" lvl="0" indent="-171450" algn="l" rtl="0">
              <a:lnSpc>
                <a:spcPct val="100000"/>
              </a:lnSpc>
              <a:spcBef>
                <a:spcPts val="0"/>
              </a:spcBef>
              <a:spcAft>
                <a:spcPts val="0"/>
              </a:spcAft>
              <a:buSzPts val="1000"/>
              <a:buFont typeface="Arial"/>
              <a:buChar char="•"/>
            </a:pPr>
            <a:r>
              <a:rPr lang="de-DE" sz="1000" b="0" i="0" u="none" strike="noStrike" cap="none" dirty="0">
                <a:solidFill>
                  <a:schemeClr val="dk1"/>
                </a:solidFill>
                <a:latin typeface="Calibri"/>
                <a:ea typeface="Calibri"/>
                <a:cs typeface="Calibri"/>
                <a:sym typeface="Calibri"/>
              </a:rPr>
              <a:t>Nutzung von Agroforst-Holzschnitzeln für Holzheizung, die z.B. auch zur Trocknung von Heu genutzt werden kann</a:t>
            </a:r>
            <a:endParaRPr sz="1000" dirty="0"/>
          </a:p>
          <a:p>
            <a:pPr marL="25400" lvl="0" indent="0" algn="l" rtl="0">
              <a:lnSpc>
                <a:spcPct val="100000"/>
              </a:lnSpc>
              <a:spcBef>
                <a:spcPts val="0"/>
              </a:spcBef>
              <a:spcAft>
                <a:spcPts val="0"/>
              </a:spcAft>
              <a:buSzPts val="1000"/>
              <a:buFont typeface="Arial"/>
              <a:buNone/>
            </a:pPr>
            <a:r>
              <a:rPr lang="de-DE" sz="1000" dirty="0"/>
              <a:t>2) </a:t>
            </a:r>
            <a:r>
              <a:rPr lang="de-DE" sz="1000" b="0" i="0" u="none" strike="noStrike" cap="none" dirty="0">
                <a:solidFill>
                  <a:schemeClr val="dk1"/>
                </a:solidFill>
                <a:latin typeface="Calibri"/>
                <a:ea typeface="Calibri"/>
                <a:cs typeface="Calibri"/>
                <a:sym typeface="Calibri"/>
              </a:rPr>
              <a:t>Recherchieren Sie welche Angebote für </a:t>
            </a:r>
            <a:r>
              <a:rPr lang="de-DE" sz="1000" b="0" i="0" u="none" strike="noStrike" cap="none" dirty="0" err="1">
                <a:solidFill>
                  <a:schemeClr val="dk1"/>
                </a:solidFill>
                <a:latin typeface="Calibri"/>
                <a:ea typeface="Calibri"/>
                <a:cs typeface="Calibri"/>
                <a:sym typeface="Calibri"/>
              </a:rPr>
              <a:t>Hoflader</a:t>
            </a:r>
            <a:r>
              <a:rPr lang="de-DE" sz="1000" b="0" i="0" u="none" strike="noStrike" cap="none" dirty="0">
                <a:solidFill>
                  <a:schemeClr val="dk1"/>
                </a:solidFill>
                <a:latin typeface="Calibri"/>
                <a:ea typeface="Calibri"/>
                <a:cs typeface="Calibri"/>
                <a:sym typeface="Calibri"/>
              </a:rPr>
              <a:t> mit Elektroantrieb es auf dem Markt gibt. Vergleichen Sie wieviel CO</a:t>
            </a:r>
            <a:r>
              <a:rPr lang="de-DE" sz="1000" b="0" i="0" u="none" strike="noStrike" cap="none" baseline="-25000" dirty="0">
                <a:solidFill>
                  <a:schemeClr val="dk1"/>
                </a:solidFill>
                <a:latin typeface="Calibri"/>
                <a:ea typeface="Calibri"/>
                <a:cs typeface="Calibri"/>
                <a:sym typeface="Calibri"/>
              </a:rPr>
              <a:t>2</a:t>
            </a:r>
            <a:r>
              <a:rPr lang="de-DE" sz="1000" b="0" i="0" u="none" strike="noStrike" cap="none" dirty="0">
                <a:solidFill>
                  <a:schemeClr val="dk1"/>
                </a:solidFill>
                <a:latin typeface="Calibri"/>
                <a:ea typeface="Calibri"/>
                <a:cs typeface="Calibri"/>
                <a:sym typeface="Calibri"/>
              </a:rPr>
              <a:t> mit einem E-</a:t>
            </a:r>
            <a:r>
              <a:rPr lang="de-DE" sz="1000" b="0" i="0" u="none" strike="noStrike" cap="none" dirty="0" err="1">
                <a:solidFill>
                  <a:schemeClr val="dk1"/>
                </a:solidFill>
                <a:latin typeface="Calibri"/>
                <a:ea typeface="Calibri"/>
                <a:cs typeface="Calibri"/>
                <a:sym typeface="Calibri"/>
              </a:rPr>
              <a:t>Hoflader</a:t>
            </a:r>
            <a:r>
              <a:rPr lang="de-DE" sz="1000" b="0" i="0" u="none" strike="noStrike" cap="none" dirty="0">
                <a:solidFill>
                  <a:schemeClr val="dk1"/>
                </a:solidFill>
                <a:latin typeface="Calibri"/>
                <a:ea typeface="Calibri"/>
                <a:cs typeface="Calibri"/>
                <a:sym typeface="Calibri"/>
              </a:rPr>
              <a:t> im Vergleich zu einem dieselbetriebenen Fahrzeug eingespart werden kann (siehe hierzu: BLE o.J.).</a:t>
            </a:r>
            <a:endParaRPr sz="1000" dirty="0"/>
          </a:p>
          <a:p>
            <a:pPr marL="0" lvl="0" indent="0" algn="l" rtl="0">
              <a:lnSpc>
                <a:spcPct val="100000"/>
              </a:lnSpc>
              <a:spcBef>
                <a:spcPts val="0"/>
              </a:spcBef>
              <a:spcAft>
                <a:spcPts val="0"/>
              </a:spcAft>
              <a:buSzPts val="1400"/>
              <a:buNone/>
            </a:pPr>
            <a:endParaRPr lang="de-DE" sz="900" b="1" dirty="0"/>
          </a:p>
          <a:p>
            <a:pPr marL="0" lvl="0" indent="0" algn="l" rtl="0">
              <a:lnSpc>
                <a:spcPct val="100000"/>
              </a:lnSpc>
              <a:spcBef>
                <a:spcPts val="0"/>
              </a:spcBef>
              <a:spcAft>
                <a:spcPts val="0"/>
              </a:spcAft>
              <a:buSzPts val="1400"/>
              <a:buNone/>
            </a:pPr>
            <a:r>
              <a:rPr lang="de-DE" sz="900" b="1" dirty="0"/>
              <a:t>Quellen</a:t>
            </a:r>
            <a:r>
              <a:rPr lang="de-DE" sz="900" dirty="0"/>
              <a:t>:</a:t>
            </a:r>
            <a:endParaRPr sz="900" dirty="0"/>
          </a:p>
          <a:p>
            <a:pPr marL="285750" lvl="0" indent="-260350" algn="l" rtl="0">
              <a:lnSpc>
                <a:spcPct val="100000"/>
              </a:lnSpc>
              <a:spcBef>
                <a:spcPts val="0"/>
              </a:spcBef>
              <a:spcAft>
                <a:spcPts val="0"/>
              </a:spcAft>
              <a:buSzPts val="1000"/>
              <a:buFont typeface="Arial"/>
              <a:buChar char="•"/>
            </a:pPr>
            <a:r>
              <a:rPr lang="de-DE" sz="800" b="0" i="0" u="none" strike="noStrike" cap="none" dirty="0">
                <a:solidFill>
                  <a:schemeClr val="dk1"/>
                </a:solidFill>
                <a:latin typeface="Calibri"/>
                <a:ea typeface="Calibri"/>
                <a:cs typeface="Calibri"/>
                <a:sym typeface="Calibri"/>
              </a:rPr>
              <a:t>BLE (o.J</a:t>
            </a:r>
            <a:r>
              <a:rPr lang="de-DE" sz="800" dirty="0"/>
              <a:t>.): Leuchtturmprojekt. Elektrifizierung von Maschinen sowie Eigenenergieerzeugung mit Photovoltaik. Online: </a:t>
            </a:r>
            <a:r>
              <a:rPr lang="de-DE" sz="800" u="sng" dirty="0">
                <a:solidFill>
                  <a:schemeClr val="hlink"/>
                </a:solidFill>
                <a:hlinkClick r:id="rId3"/>
              </a:rPr>
              <a:t>www.ble.de/SharedDocs/Downloads/DE/Projektfoerderung/BuPro_Energieeffizienz/Leuchtturmprojekt_E-Hoflader.pdf?__blob=publicationFile&amp;v=4</a:t>
            </a:r>
            <a:r>
              <a:rPr lang="de-DE" sz="800" dirty="0"/>
              <a:t> </a:t>
            </a:r>
            <a:endParaRPr sz="800" b="0" i="0" u="none" strike="noStrike" cap="none" dirty="0">
              <a:solidFill>
                <a:schemeClr val="dk1"/>
              </a:solidFill>
              <a:latin typeface="Calibri"/>
              <a:ea typeface="Calibri"/>
              <a:cs typeface="Calibri"/>
              <a:sym typeface="Calibri"/>
            </a:endParaRPr>
          </a:p>
          <a:p>
            <a:pPr marL="285750" lvl="0" indent="-260350" algn="l" rtl="0">
              <a:lnSpc>
                <a:spcPct val="100000"/>
              </a:lnSpc>
              <a:spcBef>
                <a:spcPts val="0"/>
              </a:spcBef>
              <a:spcAft>
                <a:spcPts val="0"/>
              </a:spcAft>
              <a:buSzPts val="1000"/>
              <a:buFont typeface="Arial"/>
              <a:buChar char="•"/>
            </a:pPr>
            <a:r>
              <a:rPr lang="de-DE" sz="800" b="0" i="0" u="none" strike="noStrike" cap="none" dirty="0">
                <a:solidFill>
                  <a:schemeClr val="dk1"/>
                </a:solidFill>
                <a:latin typeface="Calibri"/>
                <a:ea typeface="Calibri"/>
                <a:cs typeface="Calibri"/>
                <a:sym typeface="Calibri"/>
              </a:rPr>
              <a:t>BLE (</a:t>
            </a:r>
            <a:r>
              <a:rPr lang="de-DE" sz="800" dirty="0"/>
              <a:t>2021): Energieeffizienz und CO2-Einsparung in Landwirtschaft und Gartenbau. Das Bundesprogramm kompakt. Online: </a:t>
            </a:r>
            <a:r>
              <a:rPr lang="de-DE" sz="800" u="sng" dirty="0">
                <a:solidFill>
                  <a:schemeClr val="hlink"/>
                </a:solidFill>
                <a:hlinkClick r:id="rId4"/>
              </a:rPr>
              <a:t>https://www.bmel.de/SharedDocs/Downloads/DE/Broschueren/energieeffizienz-landwirtschaft-gartenbau.pdf?__blob=publicationFile&amp;v=4</a:t>
            </a:r>
            <a:r>
              <a:rPr lang="de-DE" sz="800" dirty="0"/>
              <a:t> </a:t>
            </a:r>
            <a:endParaRPr sz="800" b="0" i="0" u="none" strike="noStrike" cap="none" dirty="0">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rgbClr val="000000"/>
              </a:buClr>
              <a:buSzPts val="1000"/>
              <a:buFont typeface="Arial"/>
              <a:buChar char="•"/>
            </a:pPr>
            <a:r>
              <a:rPr lang="de-DE" sz="800" b="0" i="0" u="none" strike="noStrike" cap="none" dirty="0" err="1">
                <a:solidFill>
                  <a:schemeClr val="dk1"/>
                </a:solidFill>
                <a:latin typeface="Calibri"/>
                <a:ea typeface="Calibri"/>
                <a:cs typeface="Calibri"/>
                <a:sym typeface="Calibri"/>
              </a:rPr>
              <a:t>GeNiAL</a:t>
            </a:r>
            <a:r>
              <a:rPr lang="de-DE" sz="800" b="0" i="0" u="none" strike="noStrike" cap="none" dirty="0">
                <a:solidFill>
                  <a:schemeClr val="dk1"/>
                </a:solidFill>
                <a:latin typeface="Calibri"/>
                <a:ea typeface="Calibri"/>
                <a:cs typeface="Calibri"/>
                <a:sym typeface="Calibri"/>
              </a:rPr>
              <a:t> (o.J.): Schulungsmodul Klimaschutz. Online: https://genial-</a:t>
            </a:r>
            <a:r>
              <a:rPr lang="de-DE" sz="800" b="0" i="0" u="none" strike="noStrike" cap="none" dirty="0" err="1">
                <a:solidFill>
                  <a:schemeClr val="dk1"/>
                </a:solidFill>
                <a:latin typeface="Calibri"/>
                <a:ea typeface="Calibri"/>
                <a:cs typeface="Calibri"/>
                <a:sym typeface="Calibri"/>
              </a:rPr>
              <a:t>klima.de</a:t>
            </a:r>
            <a:r>
              <a:rPr lang="de-DE" sz="800" b="0" i="0" u="none" strike="noStrike" cap="none" dirty="0">
                <a:solidFill>
                  <a:schemeClr val="dk1"/>
                </a:solidFill>
                <a:latin typeface="Calibri"/>
                <a:ea typeface="Calibri"/>
                <a:cs typeface="Calibri"/>
                <a:sym typeface="Calibri"/>
              </a:rPr>
              <a:t>/</a:t>
            </a:r>
            <a:r>
              <a:rPr lang="de-DE" sz="800" b="0" i="0" u="none" strike="noStrike" cap="none" dirty="0" err="1">
                <a:solidFill>
                  <a:schemeClr val="dk1"/>
                </a:solidFill>
                <a:latin typeface="Calibri"/>
                <a:ea typeface="Calibri"/>
                <a:cs typeface="Calibri"/>
                <a:sym typeface="Calibri"/>
              </a:rPr>
              <a:t>module</a:t>
            </a:r>
            <a:r>
              <a:rPr lang="de-DE" sz="800" b="0" i="0" u="none" strike="noStrike" cap="none" dirty="0">
                <a:solidFill>
                  <a:schemeClr val="dk1"/>
                </a:solidFill>
                <a:latin typeface="Calibri"/>
                <a:ea typeface="Calibri"/>
                <a:cs typeface="Calibri"/>
                <a:sym typeface="Calibri"/>
              </a:rPr>
              <a:t>/</a:t>
            </a:r>
            <a:r>
              <a:rPr lang="de-DE" sz="800" b="0" i="0" u="none" strike="noStrike" cap="none" dirty="0" err="1">
                <a:solidFill>
                  <a:schemeClr val="dk1"/>
                </a:solidFill>
                <a:latin typeface="Calibri"/>
                <a:ea typeface="Calibri"/>
                <a:cs typeface="Calibri"/>
                <a:sym typeface="Calibri"/>
              </a:rPr>
              <a:t>klimaschutz</a:t>
            </a:r>
            <a:r>
              <a:rPr lang="de-DE" sz="800" b="0" i="0" u="none" strike="noStrike" cap="none" dirty="0">
                <a:solidFill>
                  <a:schemeClr val="dk1"/>
                </a:solidFill>
                <a:latin typeface="Calibri"/>
                <a:ea typeface="Calibri"/>
                <a:cs typeface="Calibri"/>
                <a:sym typeface="Calibri"/>
              </a:rPr>
              <a:t>/ </a:t>
            </a:r>
            <a:endParaRPr sz="800" dirty="0"/>
          </a:p>
          <a:p>
            <a:pPr marL="285750" lvl="0" indent="-260350" algn="l" rtl="0">
              <a:lnSpc>
                <a:spcPct val="100000"/>
              </a:lnSpc>
              <a:spcBef>
                <a:spcPts val="0"/>
              </a:spcBef>
              <a:spcAft>
                <a:spcPts val="0"/>
              </a:spcAft>
              <a:buSzPts val="1000"/>
              <a:buFont typeface="Arial"/>
              <a:buChar char="•"/>
            </a:pPr>
            <a:r>
              <a:rPr lang="de-DE" sz="800" dirty="0"/>
              <a:t>BZL (o.J.): Energieeffizienz in der Landwirtschaft. Online: </a:t>
            </a:r>
            <a:r>
              <a:rPr lang="de-DE" sz="800" u="sng" dirty="0">
                <a:solidFill>
                  <a:schemeClr val="hlink"/>
                </a:solidFill>
                <a:hlinkClick r:id="rId5"/>
              </a:rPr>
              <a:t>https://www.praxis-agrar.de/umwelt/klima/energieeffizienz-in-der-landwirtschaft</a:t>
            </a:r>
            <a:r>
              <a:rPr lang="de-DE" sz="800" dirty="0"/>
              <a:t> </a:t>
            </a:r>
            <a:endParaRPr sz="800" b="0" i="0" u="none" strike="noStrike" cap="none" dirty="0">
              <a:solidFill>
                <a:schemeClr val="dk1"/>
              </a:solidFill>
              <a:latin typeface="Calibri"/>
              <a:ea typeface="Calibri"/>
              <a:cs typeface="Calibri"/>
              <a:sym typeface="Calibri"/>
            </a:endParaRPr>
          </a:p>
          <a:p>
            <a:pPr marL="285750" lvl="0" indent="-196850" algn="l" rtl="0">
              <a:lnSpc>
                <a:spcPct val="100000"/>
              </a:lnSpc>
              <a:spcBef>
                <a:spcPts val="0"/>
              </a:spcBef>
              <a:spcAft>
                <a:spcPts val="0"/>
              </a:spcAft>
              <a:buSzPts val="1000"/>
              <a:buFont typeface="Arial"/>
              <a:buNone/>
            </a:pPr>
            <a:endParaRPr sz="1000" b="0" i="0" u="none" strike="noStrike" dirty="0">
              <a:solidFill>
                <a:srgbClr val="000000"/>
              </a:solidFill>
              <a:latin typeface="Arial"/>
              <a:ea typeface="Arial"/>
              <a:cs typeface="Arial"/>
              <a:sym typeface="Arial"/>
            </a:endParaRPr>
          </a:p>
        </p:txBody>
      </p:sp>
      <p:sp>
        <p:nvSpPr>
          <p:cNvPr id="147" name="Google Shape;147;p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5:notes"/>
          <p:cNvSpPr txBox="1">
            <a:spLocks noGrp="1"/>
          </p:cNvSpPr>
          <p:nvPr>
            <p:ph type="body" idx="1"/>
          </p:nvPr>
        </p:nvSpPr>
        <p:spPr>
          <a:xfrm>
            <a:off x="216000" y="3995999"/>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dirty="0"/>
              <a:t>Beschreibung:</a:t>
            </a:r>
            <a:endParaRPr sz="1100" dirty="0">
              <a:solidFill>
                <a:srgbClr val="38761D"/>
              </a:solidFill>
            </a:endParaRPr>
          </a:p>
          <a:p>
            <a:pPr marL="0" lvl="0" indent="0" algn="l" rtl="0">
              <a:lnSpc>
                <a:spcPct val="100000"/>
              </a:lnSpc>
              <a:spcBef>
                <a:spcPts val="0"/>
              </a:spcBef>
              <a:spcAft>
                <a:spcPts val="0"/>
              </a:spcAft>
              <a:buClr>
                <a:schemeClr val="dk1"/>
              </a:buClr>
              <a:buSzPts val="1400"/>
              <a:buFont typeface="Arial"/>
              <a:buNone/>
            </a:pPr>
            <a:r>
              <a:rPr lang="de-DE" sz="1100" dirty="0"/>
              <a:t>Die Zahl der in der Landwirtschaft genutzten Tier- und Pflanzenarten und -sorten ist stark zurückgegangen. So stehen über 1.000 traditionelle Gemüsesorten in Deutschland auf der Roten Liste der vom Aussterben bedrohten Kulturpflanzen (BMEL 2018). Dazu gehören seltene Kartoffelsorten wie z.B. “Ackersegen”, “Blauer Schwede” oder  “</a:t>
            </a:r>
            <a:r>
              <a:rPr lang="de-DE" sz="1100" dirty="0" err="1"/>
              <a:t>Deodora</a:t>
            </a:r>
            <a:r>
              <a:rPr lang="de-DE" sz="1100" dirty="0"/>
              <a:t>”, ebenso wie bestimmte Salat- und Rübensorten (</a:t>
            </a:r>
            <a:r>
              <a:rPr lang="de-DE" sz="1100" dirty="0" err="1"/>
              <a:t>ProSpecieRara</a:t>
            </a:r>
            <a:r>
              <a:rPr lang="de-DE" sz="1100" dirty="0"/>
              <a:t> o.J.). Von den in Deutschland wichtigsten Nutztierarten Rind, Pferd, Schwein, Schaf und Ziege gelten 52 der 74 heimischen Rassen als gefährdet (BMEL 2019). Eine möglichst große genetische Vielfalt bei Nutztieren und Kulturpflanzen ist für die Ernährungssicherheit von zentraler Bedeutung. Mit dem Anbau alter Sorten werden pflanzengenetische Ressourcen am Leben erhalten, die wiederum den Grundstein für neue Sorten bilden. Auch in Bezug auf den Klimawandel sind die Potenziale vieler alter Arten und Sorten hervorzuheben. Sie sind oft resistenter gegen extreme Witterungsbedingungen, gegen Schädlingsbefall oder Krankheiten. Da es sich vielfach um lokal gezüchtete Sorten handelt, sind sie oft besser an die jeweiligen lokalen Umweltbedingungen angepasst (BMEL 2018). Die Landwirtschaft kann einen erheblichen Beitrag zum Erhalt alter Sorte und Arten leisten. Neben den Potenzialen für Umwelt und Nachhaltigkeit ergeben sich auch wirtschaftliche Potenziale, beispielsweise indem mit alten Sorten besondere kulinarische Angebote geschaffen oder innovative Produkte entwickelt werden.</a:t>
            </a:r>
            <a:endParaRPr sz="1100" dirty="0"/>
          </a:p>
          <a:p>
            <a:pPr marL="0" lvl="0" indent="0" algn="l" rtl="0">
              <a:lnSpc>
                <a:spcPct val="100000"/>
              </a:lnSpc>
              <a:spcBef>
                <a:spcPts val="0"/>
              </a:spcBef>
              <a:spcAft>
                <a:spcPts val="0"/>
              </a:spcAft>
              <a:buClr>
                <a:schemeClr val="dk1"/>
              </a:buClr>
              <a:buSzPts val="1400"/>
              <a:buFont typeface="Arial"/>
              <a:buNone/>
            </a:pPr>
            <a:endParaRPr lang="de-DE" sz="1100" b="1" dirty="0"/>
          </a:p>
          <a:p>
            <a:pPr marL="0" lvl="0" indent="0" algn="l" rtl="0">
              <a:lnSpc>
                <a:spcPct val="100000"/>
              </a:lnSpc>
              <a:spcBef>
                <a:spcPts val="0"/>
              </a:spcBef>
              <a:spcAft>
                <a:spcPts val="0"/>
              </a:spcAft>
              <a:buClr>
                <a:schemeClr val="dk1"/>
              </a:buClr>
              <a:buSzPts val="1400"/>
              <a:buFont typeface="Arial"/>
              <a:buNone/>
            </a:pPr>
            <a:r>
              <a:rPr lang="de-DE" sz="1100" b="1" dirty="0"/>
              <a:t>Aufgabe:</a:t>
            </a:r>
            <a:endParaRPr sz="1100" dirty="0"/>
          </a:p>
          <a:p>
            <a:pPr marL="457200" lvl="0" indent="-292100" algn="l" rtl="0">
              <a:lnSpc>
                <a:spcPct val="100000"/>
              </a:lnSpc>
              <a:spcBef>
                <a:spcPts val="0"/>
              </a:spcBef>
              <a:spcAft>
                <a:spcPts val="0"/>
              </a:spcAft>
              <a:buClr>
                <a:schemeClr val="dk1"/>
              </a:buClr>
              <a:buSzPts val="1000"/>
              <a:buFont typeface="Calibri"/>
              <a:buChar char="•"/>
            </a:pPr>
            <a:r>
              <a:rPr lang="de-DE" sz="1100" dirty="0"/>
              <a:t>Am Beispiel einer Feldfrucht (z.B. Kartoffel) recherchieren, welche alten Sorten verfügbar sind. Die besonderen Eigenschaften, Vor- und Nachteile der verschiedenen Sorten in einer Tabelle auflisten und gegenüberstellen.</a:t>
            </a:r>
            <a:endParaRPr sz="1100" dirty="0"/>
          </a:p>
          <a:p>
            <a:pPr marL="457200" lvl="0" indent="-292100" algn="l" rtl="0">
              <a:lnSpc>
                <a:spcPct val="100000"/>
              </a:lnSpc>
              <a:spcBef>
                <a:spcPts val="0"/>
              </a:spcBef>
              <a:spcAft>
                <a:spcPts val="0"/>
              </a:spcAft>
              <a:buClr>
                <a:schemeClr val="dk1"/>
              </a:buClr>
              <a:buSzPts val="1000"/>
              <a:buFont typeface="Calibri"/>
              <a:buChar char="•"/>
            </a:pPr>
            <a:r>
              <a:rPr lang="de-DE" sz="1100" dirty="0"/>
              <a:t>Am Beispiel einer ausgewählten alten Gemüse-Sorte Wege für die Nutzung (Vermarktung, Weiterverarbeitung) skizzieren</a:t>
            </a:r>
            <a:endParaRPr sz="1100" dirty="0"/>
          </a:p>
          <a:p>
            <a:pPr marL="457200" lvl="0" indent="-292100" algn="l" rtl="0">
              <a:lnSpc>
                <a:spcPct val="100000"/>
              </a:lnSpc>
              <a:spcBef>
                <a:spcPts val="0"/>
              </a:spcBef>
              <a:spcAft>
                <a:spcPts val="0"/>
              </a:spcAft>
              <a:buClr>
                <a:schemeClr val="dk1"/>
              </a:buClr>
              <a:buSzPts val="1000"/>
              <a:buFont typeface="Calibri"/>
              <a:buChar char="•"/>
            </a:pPr>
            <a:r>
              <a:rPr lang="de-DE" sz="1100" dirty="0"/>
              <a:t>Fördermaßnahmen und Beratungseinrichtungen recherchieren. </a:t>
            </a:r>
            <a:endParaRPr sz="1100" dirty="0"/>
          </a:p>
          <a:p>
            <a:pPr marL="0" lvl="0" indent="0" algn="l" rtl="0">
              <a:lnSpc>
                <a:spcPct val="100000"/>
              </a:lnSpc>
              <a:spcBef>
                <a:spcPts val="0"/>
              </a:spcBef>
              <a:spcAft>
                <a:spcPts val="0"/>
              </a:spcAft>
              <a:buSzPts val="1400"/>
              <a:buNone/>
            </a:pPr>
            <a:endParaRPr lang="de-DE" sz="1100" b="1" dirty="0"/>
          </a:p>
          <a:p>
            <a:pPr marL="0" lvl="0" indent="0" algn="l" rtl="0">
              <a:lnSpc>
                <a:spcPct val="100000"/>
              </a:lnSpc>
              <a:spcBef>
                <a:spcPts val="0"/>
              </a:spcBef>
              <a:spcAft>
                <a:spcPts val="0"/>
              </a:spcAft>
              <a:buSzPts val="1400"/>
              <a:buNone/>
            </a:pPr>
            <a:r>
              <a:rPr lang="de-DE" sz="1100" b="1" dirty="0"/>
              <a:t>Quelle(n):</a:t>
            </a:r>
            <a:endParaRPr sz="1100" dirty="0"/>
          </a:p>
          <a:p>
            <a:pPr marL="457200" lvl="0" indent="-292100" algn="l" rtl="0">
              <a:lnSpc>
                <a:spcPct val="115000"/>
              </a:lnSpc>
              <a:spcBef>
                <a:spcPts val="0"/>
              </a:spcBef>
              <a:spcAft>
                <a:spcPts val="0"/>
              </a:spcAft>
              <a:buClr>
                <a:schemeClr val="dk1"/>
              </a:buClr>
              <a:buSzPts val="1000"/>
              <a:buFont typeface="Calibri"/>
              <a:buChar char="•"/>
            </a:pPr>
            <a:r>
              <a:rPr lang="de-DE" sz="900" dirty="0"/>
              <a:t>BMEL 2018: Alte Sorten für neue Vielfalt. Online:</a:t>
            </a:r>
            <a:r>
              <a:rPr lang="de-DE" sz="900" dirty="0">
                <a:solidFill>
                  <a:schemeClr val="hlink"/>
                </a:solidFill>
                <a:uFill>
                  <a:noFill/>
                </a:uFill>
                <a:hlinkClick r:id="rId3"/>
              </a:rPr>
              <a:t> </a:t>
            </a:r>
            <a:r>
              <a:rPr lang="de-DE" sz="900" u="sng" dirty="0">
                <a:solidFill>
                  <a:srgbClr val="1155CC"/>
                </a:solidFill>
                <a:hlinkClick r:id="rId3">
                  <a:extLst>
                    <a:ext uri="{A12FA001-AC4F-418D-AE19-62706E023703}">
                      <ahyp:hlinkClr xmlns="" xmlns:ahyp="http://schemas.microsoft.com/office/drawing/2018/hyperlinkcolor" val="tx"/>
                    </a:ext>
                  </a:extLst>
                </a:hlinkClick>
              </a:rPr>
              <a:t>www.bmel.de/DE/themen/landwirtschaft/artenvielfalt/alte-sorten-vielfalt-schmeckt.html</a:t>
            </a:r>
            <a:r>
              <a:rPr lang="de-DE" sz="900" dirty="0"/>
              <a:t> </a:t>
            </a:r>
            <a:endParaRPr sz="900" dirty="0"/>
          </a:p>
          <a:p>
            <a:pPr marL="457200" lvl="0" indent="-292100" algn="l" rtl="0">
              <a:lnSpc>
                <a:spcPct val="115000"/>
              </a:lnSpc>
              <a:spcBef>
                <a:spcPts val="0"/>
              </a:spcBef>
              <a:spcAft>
                <a:spcPts val="0"/>
              </a:spcAft>
              <a:buClr>
                <a:schemeClr val="dk1"/>
              </a:buClr>
              <a:buSzPts val="1000"/>
              <a:buFont typeface="Calibri"/>
              <a:buChar char="•"/>
            </a:pPr>
            <a:r>
              <a:rPr lang="de-DE" sz="900" dirty="0"/>
              <a:t>BMEL 2019: Agro-Biodiversität: Schutz durch Nutzung. Online:</a:t>
            </a:r>
            <a:r>
              <a:rPr lang="de-DE" sz="900" dirty="0">
                <a:solidFill>
                  <a:schemeClr val="hlink"/>
                </a:solidFill>
                <a:uFill>
                  <a:noFill/>
                </a:uFill>
                <a:hlinkClick r:id="rId4"/>
              </a:rPr>
              <a:t> </a:t>
            </a:r>
            <a:r>
              <a:rPr lang="de-DE" sz="900" u="sng" dirty="0">
                <a:solidFill>
                  <a:srgbClr val="1155CC"/>
                </a:solidFill>
                <a:hlinkClick r:id="rId4">
                  <a:extLst>
                    <a:ext uri="{A12FA001-AC4F-418D-AE19-62706E023703}">
                      <ahyp:hlinkClr xmlns="" xmlns:ahyp="http://schemas.microsoft.com/office/drawing/2018/hyperlinkcolor" val="tx"/>
                    </a:ext>
                  </a:extLst>
                </a:hlinkClick>
              </a:rPr>
              <a:t>www.bmel.de/DE/themen/landwirtschaft/artenvielfalt/agro-biodiversitaet.html</a:t>
            </a:r>
            <a:r>
              <a:rPr lang="de-DE" sz="900" dirty="0"/>
              <a:t> </a:t>
            </a:r>
            <a:endParaRPr sz="900" dirty="0"/>
          </a:p>
          <a:p>
            <a:pPr marL="457200" lvl="0" indent="-292100" algn="l" rtl="0">
              <a:lnSpc>
                <a:spcPct val="115000"/>
              </a:lnSpc>
              <a:spcBef>
                <a:spcPts val="0"/>
              </a:spcBef>
              <a:spcAft>
                <a:spcPts val="0"/>
              </a:spcAft>
              <a:buClr>
                <a:schemeClr val="dk1"/>
              </a:buClr>
              <a:buSzPts val="1000"/>
              <a:buFont typeface="Calibri"/>
              <a:buChar char="•"/>
            </a:pPr>
            <a:r>
              <a:rPr lang="de-DE" sz="900" dirty="0"/>
              <a:t>Welthungerhilfe 2018 </a:t>
            </a:r>
            <a:r>
              <a:rPr lang="de-DE" sz="900" u="sng" dirty="0">
                <a:solidFill>
                  <a:srgbClr val="1155CC"/>
                </a:solidFill>
                <a:hlinkClick r:id="rId5">
                  <a:extLst>
                    <a:ext uri="{A12FA001-AC4F-418D-AE19-62706E023703}">
                      <ahyp:hlinkClr xmlns="" xmlns:ahyp="http://schemas.microsoft.com/office/drawing/2018/hyperlinkcolor" val="tx"/>
                    </a:ext>
                  </a:extLst>
                </a:hlinkClick>
              </a:rPr>
              <a:t>https://www.welthungerhilfe.de/aktuelles/blog/vielfaeltiges-saatgut-fuer-mehr-biodiversitaet</a:t>
            </a:r>
            <a:r>
              <a:rPr lang="de-DE" sz="900" dirty="0"/>
              <a:t> </a:t>
            </a:r>
            <a:endParaRPr sz="900" dirty="0"/>
          </a:p>
          <a:p>
            <a:pPr marL="0" lvl="0" indent="0" algn="l" rtl="0">
              <a:lnSpc>
                <a:spcPct val="100000"/>
              </a:lnSpc>
              <a:spcBef>
                <a:spcPts val="0"/>
              </a:spcBef>
              <a:spcAft>
                <a:spcPts val="0"/>
              </a:spcAft>
              <a:buSzPts val="1400"/>
              <a:buNone/>
            </a:pPr>
            <a:endParaRPr sz="1100" dirty="0"/>
          </a:p>
        </p:txBody>
      </p:sp>
      <p:sp>
        <p:nvSpPr>
          <p:cNvPr id="160" name="Google Shape;160;p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216000" y="3996000"/>
            <a:ext cx="6657340" cy="60026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dirty="0"/>
              <a:t>Beschreibung:</a:t>
            </a:r>
            <a:endParaRPr sz="1100" dirty="0"/>
          </a:p>
          <a:p>
            <a:pPr marL="0" lvl="0" indent="0" algn="l" rtl="0">
              <a:lnSpc>
                <a:spcPct val="100000"/>
              </a:lnSpc>
              <a:spcBef>
                <a:spcPts val="0"/>
              </a:spcBef>
              <a:spcAft>
                <a:spcPts val="0"/>
              </a:spcAft>
              <a:buClr>
                <a:schemeClr val="dk1"/>
              </a:buClr>
              <a:buSzPts val="1400"/>
              <a:buFont typeface="Arial"/>
              <a:buNone/>
            </a:pPr>
            <a:r>
              <a:rPr lang="de-DE" sz="1100" b="0" i="0" u="none" strike="noStrike" cap="none" dirty="0">
                <a:solidFill>
                  <a:schemeClr val="dk1"/>
                </a:solidFill>
                <a:sym typeface="Calibri"/>
              </a:rPr>
              <a:t>Eine zentrale Rolle für die Biodiversität spielen Insekten. Im Frühjahr 2022 legte das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den neuen dritten Band der Roten Liste der gefährdeten Tierarten vor, in dem der Insektenbestand untersucht wurde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2022). Demnach sind in Deutschland ein Viertel der insgesamt 6.750 neu bewerteten Insektenarten in ihrem Bestand gefährdet. Darunter haben verschiedene Käferarten den größten Anteil. Aber auch Bienen- und Hummelarten sind bedroht. Von den ca. 550 Bienenarten, darunter Wildbienen, Honigbienen und Hummeln, sind 48% bestandsgefährdet . Weitere 8% stehen auf der Vorwarnliste (Roteliste-Zentrum 2011). </a:t>
            </a:r>
            <a:endParaRPr sz="1100" dirty="0"/>
          </a:p>
          <a:p>
            <a:pPr marL="0" lvl="0" indent="0" algn="l" rtl="0">
              <a:lnSpc>
                <a:spcPct val="100000"/>
              </a:lnSpc>
              <a:spcBef>
                <a:spcPts val="0"/>
              </a:spcBef>
              <a:spcAft>
                <a:spcPts val="0"/>
              </a:spcAft>
              <a:buClr>
                <a:schemeClr val="dk1"/>
              </a:buClr>
              <a:buSzPts val="1400"/>
              <a:buFont typeface="Arial"/>
              <a:buNone/>
            </a:pPr>
            <a:r>
              <a:rPr lang="de-DE" sz="1100" b="0" i="0" u="none" strike="noStrike" cap="none" dirty="0">
                <a:solidFill>
                  <a:schemeClr val="dk1"/>
                </a:solidFill>
                <a:sym typeface="Calibri"/>
              </a:rPr>
              <a:t>Als Gründe für den Rückgang der Insektenbestände werden in der Literatur Versiegelung und Bebauung von Flächen, der Eintrag von Schadstoffen und Pflanzenschutzmitteln in die Ökosysteme sowie der Klimawandel genannt. Auch die Landwirtschaft hat daran einen Anteil. Durch Monokulturen, den Einsatz von Pflanzenschutzmitteln und den Verlust von artenreichem Grünland, Hecken und Säumen gehen Lebensräume für Insekten, Plätze zur Überwinterung und Nahrungsquellen verloren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2021). </a:t>
            </a:r>
            <a:endParaRPr sz="1100" dirty="0"/>
          </a:p>
          <a:p>
            <a:pPr marL="0" lvl="0" indent="0" algn="l" rtl="0">
              <a:lnSpc>
                <a:spcPct val="100000"/>
              </a:lnSpc>
              <a:spcBef>
                <a:spcPts val="0"/>
              </a:spcBef>
              <a:spcAft>
                <a:spcPts val="0"/>
              </a:spcAft>
              <a:buClr>
                <a:schemeClr val="dk1"/>
              </a:buClr>
              <a:buSzPts val="1400"/>
              <a:buFont typeface="Arial"/>
              <a:buNone/>
            </a:pPr>
            <a:r>
              <a:rPr lang="de-DE" sz="1100" b="0" i="0" u="none" strike="noStrike" cap="none" dirty="0">
                <a:solidFill>
                  <a:schemeClr val="dk1"/>
                </a:solidFill>
                <a:sym typeface="Calibri"/>
              </a:rPr>
              <a:t>Verschiedene Maßnahmen im Rahmen der Landwirtschaft können zum Erhalt der biologischen Vielfalt und zu verbesserten Lebensbedingungen für Insekten beitragen (BMEL 2022d, </a:t>
            </a:r>
            <a:r>
              <a:rPr lang="de-DE" sz="1100" b="0" i="0" u="none" strike="noStrike" cap="none" dirty="0" err="1">
                <a:solidFill>
                  <a:schemeClr val="dk1"/>
                </a:solidFill>
                <a:sym typeface="Calibri"/>
              </a:rPr>
              <a:t>BfN</a:t>
            </a:r>
            <a:r>
              <a:rPr lang="de-DE" sz="1100" b="0" i="0" u="none" strike="noStrike" cap="none" dirty="0">
                <a:solidFill>
                  <a:schemeClr val="dk1"/>
                </a:solidFill>
                <a:sym typeface="Calibri"/>
              </a:rPr>
              <a:t> 2021):</a:t>
            </a:r>
            <a:endParaRPr sz="1100" b="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Erhalt von artenreichem Dauergrünland, Hecken, Streuobstwiesen und Säumen</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Anlegen von Blühstreifen mit insektenfreundlichen Pflanzen an den Feldrändern</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Reduktion von chemischen Pflanzenschutzmitteln durch alternative Methoden der Schädlingsbekämpfung, z.B. biologische Schädlingsbekämpfung</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weniger intensive Bewirtschaftungsformen</a:t>
            </a:r>
            <a:endParaRPr sz="1100" dirty="0"/>
          </a:p>
          <a:p>
            <a:pPr marL="177800" lvl="0" indent="-177800" algn="l" rtl="0">
              <a:lnSpc>
                <a:spcPct val="100000"/>
              </a:lnSpc>
              <a:spcBef>
                <a:spcPts val="0"/>
              </a:spcBef>
              <a:spcAft>
                <a:spcPts val="0"/>
              </a:spcAft>
              <a:buSzPct val="100000"/>
              <a:buFont typeface="Arial" panose="020B0604020202020204" pitchFamily="34" charset="0"/>
              <a:buChar char="•"/>
            </a:pPr>
            <a:r>
              <a:rPr lang="de-DE" sz="1100" b="0" i="0" u="none" strike="noStrike" cap="none" dirty="0">
                <a:solidFill>
                  <a:schemeClr val="dk1"/>
                </a:solidFill>
                <a:sym typeface="Calibri"/>
              </a:rPr>
              <a:t>reduzierte Düngung</a:t>
            </a:r>
            <a:endParaRPr sz="1100" dirty="0"/>
          </a:p>
          <a:p>
            <a:pPr marL="177800" lvl="0" indent="-177800" algn="l" rtl="0">
              <a:lnSpc>
                <a:spcPct val="100000"/>
              </a:lnSpc>
              <a:spcBef>
                <a:spcPts val="0"/>
              </a:spcBef>
              <a:spcAft>
                <a:spcPts val="0"/>
              </a:spcAft>
              <a:buClr>
                <a:schemeClr val="dk1"/>
              </a:buClr>
              <a:buSzPct val="100000"/>
            </a:pPr>
            <a:endParaRPr lang="de-DE" sz="1100" b="1" dirty="0"/>
          </a:p>
          <a:p>
            <a:pPr marL="177800" lvl="0" indent="-177800" algn="l" rtl="0">
              <a:lnSpc>
                <a:spcPct val="100000"/>
              </a:lnSpc>
              <a:spcBef>
                <a:spcPts val="0"/>
              </a:spcBef>
              <a:spcAft>
                <a:spcPts val="0"/>
              </a:spcAft>
              <a:buClr>
                <a:schemeClr val="dk1"/>
              </a:buClr>
              <a:buSzPct val="100000"/>
            </a:pPr>
            <a:r>
              <a:rPr lang="de-DE" sz="1100" b="1" dirty="0"/>
              <a:t>Aufgabe:</a:t>
            </a:r>
            <a:endParaRPr sz="1100" dirty="0"/>
          </a:p>
          <a:p>
            <a:pPr marL="177800" lvl="0" indent="-177800" algn="l" rtl="0">
              <a:lnSpc>
                <a:spcPct val="100000"/>
              </a:lnSpc>
              <a:spcBef>
                <a:spcPts val="0"/>
              </a:spcBef>
              <a:spcAft>
                <a:spcPts val="0"/>
              </a:spcAft>
              <a:buClr>
                <a:schemeClr val="dk1"/>
              </a:buClr>
              <a:buSzPct val="100000"/>
              <a:buFont typeface="Arial" panose="020B0604020202020204" pitchFamily="34" charset="0"/>
              <a:buChar char="•"/>
            </a:pPr>
            <a:r>
              <a:rPr lang="de-DE" sz="1100" b="0" i="0" u="none" strike="noStrike" cap="none" dirty="0">
                <a:solidFill>
                  <a:schemeClr val="dk1"/>
                </a:solidFill>
                <a:sym typeface="Calibri"/>
              </a:rPr>
              <a:t>Skizzieren Sie, mit welchen Maßnahmen die Biodiversität in der Landwirtschaft gefördert werden kann.</a:t>
            </a:r>
            <a:endParaRPr sz="1100" dirty="0"/>
          </a:p>
          <a:p>
            <a:pPr marL="177800" lvl="0" indent="-177800" algn="l" rtl="0">
              <a:lnSpc>
                <a:spcPct val="100000"/>
              </a:lnSpc>
              <a:spcBef>
                <a:spcPts val="0"/>
              </a:spcBef>
              <a:spcAft>
                <a:spcPts val="0"/>
              </a:spcAft>
              <a:buClr>
                <a:schemeClr val="dk1"/>
              </a:buClr>
              <a:buSzPct val="100000"/>
              <a:buFont typeface="Arial" panose="020B0604020202020204" pitchFamily="34" charset="0"/>
              <a:buChar char="•"/>
            </a:pPr>
            <a:r>
              <a:rPr lang="de-DE" sz="1100" dirty="0"/>
              <a:t>Welche Maßnahmen werden auf Ihrem Betrieb bereits umgesetzt, um Lebensbedingungen für Insekten zu verbessern?</a:t>
            </a:r>
            <a:endParaRPr sz="1100" dirty="0"/>
          </a:p>
          <a:p>
            <a:pPr marL="0" lvl="0" indent="0" algn="l" rtl="0">
              <a:lnSpc>
                <a:spcPct val="100000"/>
              </a:lnSpc>
              <a:spcBef>
                <a:spcPts val="0"/>
              </a:spcBef>
              <a:spcAft>
                <a:spcPts val="0"/>
              </a:spcAft>
              <a:buSzPts val="1400"/>
              <a:buNone/>
            </a:pPr>
            <a:endParaRPr lang="de-DE" sz="1100" b="1" dirty="0"/>
          </a:p>
          <a:p>
            <a:pPr marL="0" lvl="0" indent="0" algn="l" rtl="0">
              <a:lnSpc>
                <a:spcPct val="100000"/>
              </a:lnSpc>
              <a:spcBef>
                <a:spcPts val="0"/>
              </a:spcBef>
              <a:spcAft>
                <a:spcPts val="0"/>
              </a:spcAft>
              <a:buSzPts val="1400"/>
              <a:buNone/>
            </a:pPr>
            <a:r>
              <a:rPr lang="de-DE" sz="1100" b="1" dirty="0"/>
              <a:t>Quelle(n):</a:t>
            </a:r>
            <a:endParaRPr sz="1100" dirty="0"/>
          </a:p>
          <a:p>
            <a:pPr marL="171450" lvl="0" indent="-171450" algn="l" rtl="0">
              <a:lnSpc>
                <a:spcPct val="100000"/>
              </a:lnSpc>
              <a:spcBef>
                <a:spcPts val="0"/>
              </a:spcBef>
              <a:spcAft>
                <a:spcPts val="0"/>
              </a:spcAft>
              <a:buSzPct val="100000"/>
              <a:buFont typeface="Arial" charset="0"/>
              <a:buChar char="•"/>
            </a:pPr>
            <a:r>
              <a:rPr lang="de-DE" sz="900" b="0" i="0" u="none" strike="noStrike" cap="none" dirty="0" err="1">
                <a:solidFill>
                  <a:schemeClr val="dk1"/>
                </a:solidFill>
                <a:sym typeface="Calibri"/>
              </a:rPr>
              <a:t>BfN</a:t>
            </a:r>
            <a:r>
              <a:rPr lang="de-DE" sz="900" b="0" i="0" u="none" strike="noStrike" cap="none" dirty="0">
                <a:solidFill>
                  <a:schemeClr val="dk1"/>
                </a:solidFill>
                <a:sym typeface="Calibri"/>
              </a:rPr>
              <a:t> (2021): Gezielte Insektenförderung für die Landwirtschaft ‒ mit Nützlingen Biodiversität und Produktivität verbinden. Online: </a:t>
            </a:r>
            <a:r>
              <a:rPr lang="de-DE" sz="900" b="0" i="0" u="sng" strike="noStrike" cap="none" dirty="0">
                <a:solidFill>
                  <a:schemeClr val="dk1"/>
                </a:solidFill>
                <a:sym typeface="Calibri"/>
                <a:hlinkClick r:id="rId3">
                  <a:extLst>
                    <a:ext uri="{A12FA001-AC4F-418D-AE19-62706E023703}">
                      <ahyp:hlinkClr xmlns="" xmlns:ahyp="http://schemas.microsoft.com/office/drawing/2018/hyperlinkcolor" val="tx"/>
                    </a:ext>
                  </a:extLst>
                </a:hlinkClick>
              </a:rPr>
              <a:t> biologischevielfalt.bfn.de/bundesprogramm/projekte/projektbeschreibungen/insektenfoerderung-fuer-die-landwirtschaft.html</a:t>
            </a:r>
            <a:r>
              <a:rPr lang="de-DE" sz="900" b="0" i="0" u="none" strike="noStrike" cap="none" dirty="0">
                <a:solidFill>
                  <a:schemeClr val="dk1"/>
                </a:solidFill>
                <a:sym typeface="Calibri"/>
              </a:rPr>
              <a:t> </a:t>
            </a:r>
            <a:endParaRPr sz="900" dirty="0"/>
          </a:p>
          <a:p>
            <a:pPr marL="171450" lvl="0" indent="-171450" algn="l" rtl="0">
              <a:lnSpc>
                <a:spcPct val="100000"/>
              </a:lnSpc>
              <a:spcBef>
                <a:spcPts val="0"/>
              </a:spcBef>
              <a:spcAft>
                <a:spcPts val="0"/>
              </a:spcAft>
              <a:buSzPct val="100000"/>
              <a:buFont typeface="Arial" charset="0"/>
              <a:buChar char="•"/>
            </a:pPr>
            <a:r>
              <a:rPr lang="de-DE" sz="900" b="0" i="0" u="none" strike="noStrike" cap="none" dirty="0" err="1">
                <a:solidFill>
                  <a:schemeClr val="dk1"/>
                </a:solidFill>
                <a:sym typeface="Calibri"/>
              </a:rPr>
              <a:t>BfN</a:t>
            </a:r>
            <a:r>
              <a:rPr lang="de-DE" sz="900" b="0" i="0" u="none" strike="noStrike" cap="none" dirty="0">
                <a:solidFill>
                  <a:schemeClr val="dk1"/>
                </a:solidFill>
                <a:sym typeface="Calibri"/>
              </a:rPr>
              <a:t> (2022): Neue Rote Liste: Mehr als ein Viertel der Insekten-Arten bestandsgefährdet. Online:</a:t>
            </a:r>
            <a:r>
              <a:rPr lang="de-DE" sz="900" b="0" i="0" u="sng" strike="noStrike" cap="none" dirty="0">
                <a:solidFill>
                  <a:schemeClr val="dk1"/>
                </a:solidFill>
                <a:sym typeface="Calibri"/>
                <a:hlinkClick r:id="rId4">
                  <a:extLst>
                    <a:ext uri="{A12FA001-AC4F-418D-AE19-62706E023703}">
                      <ahyp:hlinkClr xmlns="" xmlns:ahyp="http://schemas.microsoft.com/office/drawing/2018/hyperlinkcolor" val="tx"/>
                    </a:ext>
                  </a:extLst>
                </a:hlinkClick>
              </a:rPr>
              <a:t> https://www.bfn.de/pressemitteilungen/neue-rote-liste-mehr-als-ein-viertel-der-insekten-arten-bestandsgefaehrdet</a:t>
            </a:r>
            <a:r>
              <a:rPr lang="de-DE" sz="900" b="0" i="0" u="none" strike="noStrike" cap="none" dirty="0">
                <a:solidFill>
                  <a:schemeClr val="dk1"/>
                </a:solidFill>
                <a:sym typeface="Calibri"/>
              </a:rPr>
              <a:t> </a:t>
            </a:r>
            <a:endParaRPr sz="900" dirty="0"/>
          </a:p>
          <a:p>
            <a:pPr marL="171450" marR="0" lvl="0" indent="-171450" algn="l" rtl="0">
              <a:lnSpc>
                <a:spcPct val="100000"/>
              </a:lnSpc>
              <a:spcBef>
                <a:spcPts val="0"/>
              </a:spcBef>
              <a:spcAft>
                <a:spcPts val="0"/>
              </a:spcAft>
              <a:buClr>
                <a:srgbClr val="000000"/>
              </a:buClr>
              <a:buSzPct val="100000"/>
              <a:buFont typeface="Arial" charset="0"/>
              <a:buChar char="•"/>
            </a:pPr>
            <a:r>
              <a:rPr lang="de-DE" sz="900" b="0" i="0" u="none" strike="noStrike" cap="none" dirty="0">
                <a:solidFill>
                  <a:schemeClr val="dk1"/>
                </a:solidFill>
                <a:sym typeface="Calibri"/>
              </a:rPr>
              <a:t>BMEL (2022d): Biologische Vielfalt: Bienen und Insekten schützen. Online:</a:t>
            </a:r>
            <a:r>
              <a:rPr lang="de-DE" sz="900" b="0" i="0" u="sng" strike="noStrike" cap="none" dirty="0">
                <a:solidFill>
                  <a:schemeClr val="dk1"/>
                </a:solidFill>
                <a:sym typeface="Calibri"/>
                <a:hlinkClick r:id="rId5">
                  <a:extLst>
                    <a:ext uri="{A12FA001-AC4F-418D-AE19-62706E023703}">
                      <ahyp:hlinkClr xmlns="" xmlns:ahyp="http://schemas.microsoft.com/office/drawing/2018/hyperlinkcolor" val="tx"/>
                    </a:ext>
                  </a:extLst>
                </a:hlinkClick>
              </a:rPr>
              <a:t> https://www.bmel.de/DE/themen/landwirtschaft/artenvielfalt/insekten-biologische-vielfalt.html</a:t>
            </a:r>
            <a:r>
              <a:rPr lang="de-DE" sz="900" b="0" i="0" u="none" strike="noStrike" cap="none" dirty="0">
                <a:solidFill>
                  <a:schemeClr val="dk1"/>
                </a:solidFill>
                <a:sym typeface="Calibri"/>
              </a:rPr>
              <a:t> </a:t>
            </a:r>
            <a:endParaRPr sz="900" dirty="0"/>
          </a:p>
          <a:p>
            <a:pPr marL="171450" marR="0" lvl="0" indent="-171450" algn="l" rtl="0">
              <a:lnSpc>
                <a:spcPct val="100000"/>
              </a:lnSpc>
              <a:spcBef>
                <a:spcPts val="0"/>
              </a:spcBef>
              <a:spcAft>
                <a:spcPts val="0"/>
              </a:spcAft>
              <a:buClr>
                <a:srgbClr val="000000"/>
              </a:buClr>
              <a:buSzPct val="100000"/>
              <a:buFont typeface="Arial" charset="0"/>
              <a:buChar char="•"/>
            </a:pPr>
            <a:r>
              <a:rPr lang="de-DE" sz="900" b="0" i="0" u="none" strike="noStrike" cap="none" dirty="0">
                <a:solidFill>
                  <a:schemeClr val="dk1"/>
                </a:solidFill>
                <a:sym typeface="Calibri"/>
              </a:rPr>
              <a:t>Roteliste-Zentrum (2011): Bienen (</a:t>
            </a:r>
            <a:r>
              <a:rPr lang="de-DE" sz="900" b="0" i="0" u="none" strike="noStrike" cap="none" dirty="0" err="1">
                <a:solidFill>
                  <a:schemeClr val="dk1"/>
                </a:solidFill>
                <a:sym typeface="Calibri"/>
              </a:rPr>
              <a:t>Hymenoptera</a:t>
            </a:r>
            <a:r>
              <a:rPr lang="de-DE" sz="900" b="0" i="0" u="none" strike="noStrike" cap="none" dirty="0">
                <a:solidFill>
                  <a:schemeClr val="dk1"/>
                </a:solidFill>
                <a:sym typeface="Calibri"/>
              </a:rPr>
              <a:t>: </a:t>
            </a:r>
            <a:r>
              <a:rPr lang="de-DE" sz="900" b="0" i="0" u="none" strike="noStrike" cap="none" dirty="0" err="1">
                <a:solidFill>
                  <a:schemeClr val="dk1"/>
                </a:solidFill>
                <a:sym typeface="Calibri"/>
              </a:rPr>
              <a:t>Apidae</a:t>
            </a:r>
            <a:r>
              <a:rPr lang="de-DE" sz="900" b="0" i="0" u="none" strike="noStrike" cap="none" dirty="0">
                <a:solidFill>
                  <a:schemeClr val="dk1"/>
                </a:solidFill>
                <a:sym typeface="Calibri"/>
              </a:rPr>
              <a:t>). Online:</a:t>
            </a:r>
            <a:r>
              <a:rPr lang="de-DE" sz="900" b="0" i="0" u="sng" strike="noStrike" cap="none" dirty="0">
                <a:solidFill>
                  <a:schemeClr val="dk1"/>
                </a:solidFill>
                <a:sym typeface="Calibri"/>
                <a:hlinkClick r:id="rId6">
                  <a:extLst>
                    <a:ext uri="{A12FA001-AC4F-418D-AE19-62706E023703}">
                      <ahyp:hlinkClr xmlns="" xmlns:ahyp="http://schemas.microsoft.com/office/drawing/2018/hyperlinkcolor" val="tx"/>
                    </a:ext>
                  </a:extLst>
                </a:hlinkClick>
              </a:rPr>
              <a:t> www.rote-liste-zentrum.de/de/Bienen-Hymenoptera-Apidae-1733.html</a:t>
            </a:r>
            <a:r>
              <a:rPr lang="de-DE" sz="900" b="0" i="0" u="none" strike="noStrike" cap="none" dirty="0">
                <a:solidFill>
                  <a:schemeClr val="dk1"/>
                </a:solidFill>
                <a:sym typeface="Calibri"/>
              </a:rPr>
              <a:t> </a:t>
            </a:r>
            <a:endParaRPr sz="900" dirty="0"/>
          </a:p>
        </p:txBody>
      </p:sp>
      <p:sp>
        <p:nvSpPr>
          <p:cNvPr id="173" name="Google Shape;173;p6: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c.henseling@izt.de" TargetMode="External"/><Relationship Id="rId5" Type="http://schemas.openxmlformats.org/officeDocument/2006/relationships/hyperlink" Target="mailto:m.scharp@izt.de)" TargetMode="Externa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44"/>
              <a:buNone/>
            </a:pPr>
            <a:r>
              <a:rPr lang="de-DE" b="1" dirty="0" smtClean="0"/>
              <a:t>Landwirt und </a:t>
            </a:r>
            <a:r>
              <a:rPr lang="de-DE" b="1" dirty="0"/>
              <a:t>Landwirtin</a:t>
            </a:r>
            <a:endParaRPr b="1" dirty="0"/>
          </a:p>
          <a:p>
            <a:pPr marL="0" lvl="0" indent="0" algn="ctr" rtl="0">
              <a:lnSpc>
                <a:spcPct val="90000"/>
              </a:lnSpc>
              <a:spcBef>
                <a:spcPts val="0"/>
              </a:spcBef>
              <a:spcAft>
                <a:spcPts val="0"/>
              </a:spcAft>
              <a:buSzPts val="4444"/>
              <a:buNone/>
            </a:pPr>
            <a:endParaRPr b="1" dirty="0"/>
          </a:p>
          <a:p>
            <a:pPr marL="0" lvl="0" indent="0" algn="ctr" rtl="0">
              <a:lnSpc>
                <a:spcPct val="90000"/>
              </a:lnSpc>
              <a:spcBef>
                <a:spcPts val="0"/>
              </a:spcBef>
              <a:spcAft>
                <a:spcPts val="0"/>
              </a:spcAft>
              <a:buSzPts val="4444"/>
              <a:buNone/>
            </a:pPr>
            <a:r>
              <a:rPr lang="de-DE" b="1" dirty="0"/>
              <a:t>Fachkraft Agrarservice</a:t>
            </a:r>
            <a:endParaRPr b="1" dirty="0"/>
          </a:p>
        </p:txBody>
      </p:sp>
      <p:sp>
        <p:nvSpPr>
          <p:cNvPr id="80" name="Google Shape;80;p2"/>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a:t>
            </a:r>
            <a:br>
              <a:rPr lang="de-DE"/>
            </a:br>
            <a:r>
              <a:rPr lang="de-DE"/>
              <a:t>in dem Berufsbild</a:t>
            </a:r>
            <a:endParaRPr/>
          </a:p>
        </p:txBody>
      </p:sp>
      <p:sp>
        <p:nvSpPr>
          <p:cNvPr id="81" name="Google Shape;81;p2"/>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82" name="Google Shape;82;p2"/>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2"/>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62500" lnSpcReduction="20000"/>
          </a:bodyPr>
          <a:lstStyle/>
          <a:p>
            <a:pPr marL="50800" lvl="0" indent="0" algn="l" rtl="0">
              <a:lnSpc>
                <a:spcPct val="90000"/>
              </a:lnSpc>
              <a:spcBef>
                <a:spcPts val="1000"/>
              </a:spcBef>
              <a:spcAft>
                <a:spcPts val="0"/>
              </a:spcAft>
              <a:buSzPct val="248886"/>
              <a:buNone/>
            </a:pPr>
            <a:r>
              <a:rPr lang="de-DE" dirty="0"/>
              <a:t>IZT – Institut für Zukunftsstudien und Technologiebewertung</a:t>
            </a:r>
            <a:endParaRPr dirty="0"/>
          </a:p>
          <a:p>
            <a:pPr marL="50800" lvl="0" indent="0" algn="l" rtl="0">
              <a:lnSpc>
                <a:spcPct val="90000"/>
              </a:lnSpc>
              <a:spcBef>
                <a:spcPts val="1000"/>
              </a:spcBef>
              <a:spcAft>
                <a:spcPts val="0"/>
              </a:spcAft>
              <a:buSzPct val="248886"/>
              <a:buNone/>
            </a:pPr>
            <a:r>
              <a:rPr lang="de-DE" dirty="0"/>
              <a:t>Schopenhauerstraße 26; 14129 Berlin; </a:t>
            </a:r>
            <a:r>
              <a:rPr lang="de-DE" u="sng" dirty="0">
                <a:solidFill>
                  <a:schemeClr val="hlink"/>
                </a:solidFill>
                <a:hlinkClick r:id="rId3"/>
              </a:rPr>
              <a:t>www.izt.de</a:t>
            </a:r>
            <a:endParaRPr dirty="0"/>
          </a:p>
          <a:p>
            <a:pPr marL="50800" lvl="0" indent="0" algn="l" rtl="0">
              <a:lnSpc>
                <a:spcPct val="90000"/>
              </a:lnSpc>
              <a:spcBef>
                <a:spcPts val="1000"/>
              </a:spcBef>
              <a:spcAft>
                <a:spcPts val="0"/>
              </a:spcAft>
              <a:buSzPct val="248886"/>
              <a:buNone/>
            </a:pPr>
            <a:r>
              <a:rPr lang="de-DE" dirty="0"/>
              <a:t>Christine </a:t>
            </a:r>
            <a:r>
              <a:rPr lang="de-DE" dirty="0" err="1"/>
              <a:t>Henseling</a:t>
            </a:r>
            <a:r>
              <a:rPr lang="de-DE" dirty="0"/>
              <a:t> (</a:t>
            </a:r>
            <a:r>
              <a:rPr lang="de-DE" u="sng" dirty="0">
                <a:solidFill>
                  <a:schemeClr val="hlink"/>
                </a:solidFill>
                <a:hlinkClick r:id="rId4"/>
              </a:rPr>
              <a:t>c.henseling@izt.de</a:t>
            </a:r>
            <a:r>
              <a:rPr lang="de-DE" dirty="0"/>
              <a:t>) </a:t>
            </a:r>
            <a:endParaRPr lang="de-DE" dirty="0" smtClean="0"/>
          </a:p>
          <a:p>
            <a:pPr marL="50800" lvl="0" indent="0" algn="l" rtl="0">
              <a:lnSpc>
                <a:spcPct val="90000"/>
              </a:lnSpc>
              <a:spcBef>
                <a:spcPts val="1000"/>
              </a:spcBef>
              <a:spcAft>
                <a:spcPts val="0"/>
              </a:spcAft>
              <a:buSzPct val="248886"/>
              <a:buNone/>
            </a:pPr>
            <a:r>
              <a:rPr lang="de-DE" dirty="0" smtClean="0"/>
              <a:t>Dr. Michael Scharp (</a:t>
            </a:r>
            <a:r>
              <a:rPr lang="de-DE" dirty="0" smtClean="0">
                <a:hlinkClick r:id="rId5"/>
              </a:rPr>
              <a:t>m.scharp@izt.de)</a:t>
            </a:r>
            <a:r>
              <a:rPr lang="de-DE" dirty="0" smtClean="0"/>
              <a:t> </a:t>
            </a:r>
            <a:endParaRPr dirty="0"/>
          </a:p>
        </p:txBody>
      </p:sp>
      <p:pic>
        <p:nvPicPr>
          <p:cNvPr id="84" name="Google Shape;84;p2"/>
          <p:cNvPicPr preferRelativeResize="0"/>
          <p:nvPr/>
        </p:nvPicPr>
        <p:blipFill rotWithShape="1">
          <a:blip r:embed="rId6">
            <a:alphaModFix/>
          </a:blip>
          <a:srcRect r="9867"/>
          <a:stretch/>
        </p:blipFill>
        <p:spPr>
          <a:xfrm>
            <a:off x="8922650" y="3357100"/>
            <a:ext cx="2850250" cy="117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d72b4088f0_0_18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192" name="Google Shape;192;g1d72b4088f0_0_18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Landnutzung: Gewässerbelastungen durch Nitrat</a:t>
            </a:r>
            <a:endParaRPr/>
          </a:p>
        </p:txBody>
      </p:sp>
      <p:sp>
        <p:nvSpPr>
          <p:cNvPr id="193" name="Google Shape;193;g1d72b4088f0_0_18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UBA 2022</a:t>
            </a:r>
            <a:endParaRPr>
              <a:solidFill>
                <a:schemeClr val="lt1"/>
              </a:solidFill>
              <a:latin typeface="Trebuchet MS"/>
              <a:ea typeface="Trebuchet MS"/>
              <a:cs typeface="Trebuchet MS"/>
              <a:sym typeface="Trebuchet MS"/>
            </a:endParaRPr>
          </a:p>
        </p:txBody>
      </p:sp>
      <p:sp>
        <p:nvSpPr>
          <p:cNvPr id="194" name="Google Shape;194;g1d72b4088f0_0_181"/>
          <p:cNvSpPr/>
          <p:nvPr/>
        </p:nvSpPr>
        <p:spPr>
          <a:xfrm>
            <a:off x="7889409" y="1955800"/>
            <a:ext cx="4155600" cy="372084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Tragen Sie Maßnahmen zur Verringerung der Nährstoffeinträge in das Grundwasser und in Oberflächengewässer zusammen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ökologischen und pflanzenbaulichen Vorteile bietet der Zwischenfruchtanbau?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Pflanzen eignen sich für den Zwischenfruchtanbau?</a:t>
            </a:r>
            <a:endParaRPr sz="1400" b="0" i="0" u="none" strike="noStrike" cap="none">
              <a:solidFill>
                <a:srgbClr val="000000"/>
              </a:solidFill>
              <a:latin typeface="Arial"/>
              <a:ea typeface="Arial"/>
              <a:cs typeface="Arial"/>
              <a:sym typeface="Arial"/>
            </a:endParaRPr>
          </a:p>
        </p:txBody>
      </p:sp>
      <p:sp>
        <p:nvSpPr>
          <p:cNvPr id="195" name="Google Shape;195;g1d72b4088f0_0_18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96" name="Google Shape;196;g1d72b4088f0_0_18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pic>
        <p:nvPicPr>
          <p:cNvPr id="197" name="Google Shape;197;g1d72b4088f0_0_181"/>
          <p:cNvPicPr preferRelativeResize="0"/>
          <p:nvPr/>
        </p:nvPicPr>
        <p:blipFill rotWithShape="1">
          <a:blip r:embed="rId3">
            <a:alphaModFix/>
          </a:blip>
          <a:srcRect/>
          <a:stretch/>
        </p:blipFill>
        <p:spPr>
          <a:xfrm>
            <a:off x="-1" y="1669627"/>
            <a:ext cx="8217725" cy="5034625"/>
          </a:xfrm>
          <a:prstGeom prst="rect">
            <a:avLst/>
          </a:prstGeom>
          <a:noFill/>
          <a:ln>
            <a:noFill/>
          </a:ln>
        </p:spPr>
      </p:pic>
      <p:sp>
        <p:nvSpPr>
          <p:cNvPr id="198" name="Google Shape;198;g1d72b4088f0_0_181"/>
          <p:cNvSpPr txBox="1"/>
          <p:nvPr/>
        </p:nvSpPr>
        <p:spPr>
          <a:xfrm>
            <a:off x="183027" y="1338452"/>
            <a:ext cx="9380073" cy="366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a:t> </a:t>
            </a:r>
            <a:endParaRPr sz="1500" b="1" i="0" u="none" strike="noStrike" cap="none">
              <a:solidFill>
                <a:srgbClr val="08080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d72b4088f0_0_25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05" name="Google Shape;205;g1d72b4088f0_0_25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 Pixabay</a:t>
            </a:r>
            <a:endParaRPr sz="1200" b="0" i="0" strike="noStrike">
              <a:solidFill>
                <a:schemeClr val="lt1"/>
              </a:solidFill>
              <a:latin typeface="Trebuchet MS"/>
              <a:ea typeface="Trebuchet MS"/>
              <a:cs typeface="Trebuchet MS"/>
              <a:sym typeface="Trebuchet MS"/>
            </a:endParaRPr>
          </a:p>
        </p:txBody>
      </p:sp>
      <p:sp>
        <p:nvSpPr>
          <p:cNvPr id="206" name="Google Shape;206;g1d72b4088f0_0_257"/>
          <p:cNvSpPr/>
          <p:nvPr/>
        </p:nvSpPr>
        <p:spPr>
          <a:xfrm>
            <a:off x="6020781" y="1718793"/>
            <a:ext cx="5997038" cy="410012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Sie arbeiten auf einem Betrieb, der im konventionellen Anbau 70 ha Fläche bewirtschaftet. Die Fruchtfolge ist Mais, Winterweizen, Winterraps (ohne den Anbau von Zwischenfrüchten). Die Flächen werden synthetisch mineralisch gedüngt. Ihr Betrieb betreibt keine Tierhaltung.</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Möglichkeiten haben Sie, die Nitratbelastung, die mit dem Düngemitteleinsatz verbunden ist, zu verringern?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Priorisieren Sie die Maßnahmen und begründen Sie diese unter Berücksichtigung der Nachhaltigkeit</a:t>
            </a:r>
            <a:endParaRPr sz="1600" b="0" i="0" u="none" strike="noStrike" cap="none">
              <a:solidFill>
                <a:srgbClr val="C00000"/>
              </a:solidFill>
              <a:latin typeface="Arial"/>
              <a:ea typeface="Arial"/>
              <a:cs typeface="Arial"/>
              <a:sym typeface="Arial"/>
            </a:endParaRPr>
          </a:p>
        </p:txBody>
      </p:sp>
      <p:sp>
        <p:nvSpPr>
          <p:cNvPr id="207" name="Google Shape;207;g1d72b4088f0_0_25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08" name="Google Shape;208;g1d72b4088f0_0_25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209" name="Google Shape;209;g1d72b4088f0_0_25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Landnutzung: </a:t>
            </a:r>
            <a:br>
              <a:rPr lang="de-DE"/>
            </a:br>
            <a:r>
              <a:rPr lang="de-DE"/>
              <a:t>Alternative Düngemaßnahmen</a:t>
            </a:r>
            <a:endParaRPr/>
          </a:p>
        </p:txBody>
      </p:sp>
      <p:pic>
        <p:nvPicPr>
          <p:cNvPr id="210" name="Google Shape;210;g1d72b4088f0_0_257"/>
          <p:cNvPicPr preferRelativeResize="0"/>
          <p:nvPr/>
        </p:nvPicPr>
        <p:blipFill rotWithShape="1">
          <a:blip r:embed="rId3">
            <a:alphaModFix/>
          </a:blip>
          <a:srcRect/>
          <a:stretch/>
        </p:blipFill>
        <p:spPr>
          <a:xfrm>
            <a:off x="360000" y="1814542"/>
            <a:ext cx="5409240" cy="36174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17" name="Google Shape;217;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Nachhaltigkeit und Pflanzenschutz:</a:t>
            </a:r>
            <a:br>
              <a:rPr lang="de-DE" b="0" i="0">
                <a:solidFill>
                  <a:srgbClr val="000000"/>
                </a:solidFill>
                <a:latin typeface="Trebuchet MS"/>
                <a:ea typeface="Trebuchet MS"/>
                <a:cs typeface="Trebuchet MS"/>
                <a:sym typeface="Trebuchet MS"/>
              </a:rPr>
            </a:br>
            <a:r>
              <a:rPr lang="de-DE" b="0" i="0">
                <a:solidFill>
                  <a:srgbClr val="000000"/>
                </a:solidFill>
                <a:latin typeface="Trebuchet MS"/>
                <a:ea typeface="Trebuchet MS"/>
                <a:cs typeface="Trebuchet MS"/>
                <a:sym typeface="Trebuchet MS"/>
              </a:rPr>
              <a:t>Integrierter Pflanzenschutz (IPS)</a:t>
            </a:r>
            <a:endParaRPr>
              <a:latin typeface="Trebuchet MS"/>
              <a:ea typeface="Trebuchet MS"/>
              <a:cs typeface="Trebuchet MS"/>
              <a:sym typeface="Trebuchet MS"/>
            </a:endParaRPr>
          </a:p>
        </p:txBody>
      </p:sp>
      <p:sp>
        <p:nvSpPr>
          <p:cNvPr id="218" name="Google Shape;218;p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BLE-NAP 2022</a:t>
            </a:r>
            <a:endParaRPr sz="1200" b="0" i="0" strike="noStrike">
              <a:solidFill>
                <a:schemeClr val="lt1"/>
              </a:solidFill>
              <a:latin typeface="Trebuchet MS"/>
              <a:ea typeface="Trebuchet MS"/>
              <a:cs typeface="Trebuchet MS"/>
              <a:sym typeface="Trebuchet MS"/>
            </a:endParaRPr>
          </a:p>
        </p:txBody>
      </p:sp>
      <p:sp>
        <p:nvSpPr>
          <p:cNvPr id="219" name="Google Shape;219;p7"/>
          <p:cNvSpPr/>
          <p:nvPr/>
        </p:nvSpPr>
        <p:spPr>
          <a:xfrm>
            <a:off x="6629400" y="1873168"/>
            <a:ext cx="4578000"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Wählen Sie ein Schadbild an einer Kulturpflanze aus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Stellen Sie anhand der Maßnahmenpyramide für den integrierten Pflanzenschutz alle in Frage kommenden Maßnahmen (vorbeugend - physikalisch - biologisch/ biotechnisch - chemisch) zusammen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Priorisieren Sie die Maßnahmen und begründen Sie diese unter Berücksichtigung der Nachhaltigkeit</a:t>
            </a:r>
            <a:endParaRPr sz="1600" b="0" i="0" u="none" strike="noStrike" cap="none">
              <a:solidFill>
                <a:srgbClr val="C00000"/>
              </a:solidFill>
              <a:latin typeface="Arial"/>
              <a:ea typeface="Arial"/>
              <a:cs typeface="Arial"/>
              <a:sym typeface="Arial"/>
            </a:endParaRPr>
          </a:p>
        </p:txBody>
      </p:sp>
      <p:pic>
        <p:nvPicPr>
          <p:cNvPr id="220" name="Google Shape;220;p7"/>
          <p:cNvPicPr preferRelativeResize="0"/>
          <p:nvPr/>
        </p:nvPicPr>
        <p:blipFill rotWithShape="1">
          <a:blip r:embed="rId3">
            <a:alphaModFix/>
          </a:blip>
          <a:srcRect/>
          <a:stretch/>
        </p:blipFill>
        <p:spPr>
          <a:xfrm>
            <a:off x="619501" y="1770869"/>
            <a:ext cx="5486400" cy="4000500"/>
          </a:xfrm>
          <a:prstGeom prst="rect">
            <a:avLst/>
          </a:prstGeom>
          <a:noFill/>
          <a:ln>
            <a:noFill/>
          </a:ln>
        </p:spPr>
      </p:pic>
      <p:sp>
        <p:nvSpPr>
          <p:cNvPr id="221" name="Google Shape;221;p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22" name="Google Shape;222;p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29" name="Google Shape;229;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Nachhaltigkeit und Gesundheit:</a:t>
            </a:r>
            <a:r>
              <a:rPr lang="de-DE">
                <a:solidFill>
                  <a:srgbClr val="000000"/>
                </a:solidFill>
              </a:rPr>
              <a:t/>
            </a:r>
            <a:br>
              <a:rPr lang="de-DE">
                <a:solidFill>
                  <a:srgbClr val="000000"/>
                </a:solidFill>
              </a:rPr>
            </a:br>
            <a:r>
              <a:rPr lang="de-DE">
                <a:solidFill>
                  <a:srgbClr val="000000"/>
                </a:solidFill>
              </a:rPr>
              <a:t>Antibiotikaeinsatz in der Nutztierhaltung</a:t>
            </a:r>
            <a:endParaRPr>
              <a:latin typeface="Trebuchet MS"/>
              <a:ea typeface="Trebuchet MS"/>
              <a:cs typeface="Trebuchet MS"/>
              <a:sym typeface="Trebuchet MS"/>
            </a:endParaRPr>
          </a:p>
        </p:txBody>
      </p:sp>
      <p:sp>
        <p:nvSpPr>
          <p:cNvPr id="230" name="Google Shape;230;p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Grafik</a:t>
            </a:r>
            <a:r>
              <a:rPr lang="de-DE" sz="1200" b="0" i="0" strike="noStrike">
                <a:solidFill>
                  <a:schemeClr val="lt1"/>
                </a:solidFill>
                <a:latin typeface="Trebuchet MS"/>
                <a:ea typeface="Trebuchet MS"/>
                <a:cs typeface="Trebuchet MS"/>
                <a:sym typeface="Trebuchet MS"/>
              </a:rPr>
              <a:t>: eigene Darstellung nach Angaben aus HBS 2021 </a:t>
            </a:r>
            <a:endParaRPr sz="1200" b="0" i="0" strike="noStrike">
              <a:solidFill>
                <a:schemeClr val="lt1"/>
              </a:solidFill>
              <a:latin typeface="Trebuchet MS"/>
              <a:ea typeface="Trebuchet MS"/>
              <a:cs typeface="Trebuchet MS"/>
              <a:sym typeface="Trebuchet MS"/>
            </a:endParaRPr>
          </a:p>
        </p:txBody>
      </p:sp>
      <p:sp>
        <p:nvSpPr>
          <p:cNvPr id="231" name="Google Shape;231;p8"/>
          <p:cNvSpPr/>
          <p:nvPr/>
        </p:nvSpPr>
        <p:spPr>
          <a:xfrm>
            <a:off x="7858124" y="1746922"/>
            <a:ext cx="4164793"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Welche Maßnahmen wurden mit der Änderung des deutschen Arzneimittelgesetzes im Dezember 2022 zur Reduktion von Antibiotika in der Tierhaltung beschlossen?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Wie kann Ihr Betrieb die Maßnahmen umsetzen?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Diskutieren Sie weitere Maßnahmen, die helfen, den Antibiotikaeinsatz zu minimieren.</a:t>
            </a:r>
            <a:endParaRPr/>
          </a:p>
        </p:txBody>
      </p:sp>
      <p:sp>
        <p:nvSpPr>
          <p:cNvPr id="232" name="Google Shape;232;p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33" name="Google Shape;233;p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graphicFrame>
        <p:nvGraphicFramePr>
          <p:cNvPr id="234" name="Google Shape;234;p8"/>
          <p:cNvGraphicFramePr/>
          <p:nvPr/>
        </p:nvGraphicFramePr>
        <p:xfrm>
          <a:off x="949227" y="2115882"/>
          <a:ext cx="6085816"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235" name="Google Shape;235;p8"/>
          <p:cNvSpPr txBox="1"/>
          <p:nvPr/>
        </p:nvSpPr>
        <p:spPr>
          <a:xfrm>
            <a:off x="460016" y="1404207"/>
            <a:ext cx="76838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Antibiotikaverbrauch für 1 Kilogramm Fleisch in Milligramm pro Kilogramm Nutztier (2017/2018)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242" name="Google Shape;242;p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Regionale Vermarktung/ Direktvermarktung</a:t>
            </a:r>
            <a:endParaRPr>
              <a:latin typeface="Trebuchet MS"/>
              <a:ea typeface="Trebuchet MS"/>
              <a:cs typeface="Trebuchet MS"/>
              <a:sym typeface="Trebuchet MS"/>
            </a:endParaRPr>
          </a:p>
        </p:txBody>
      </p:sp>
      <p:sp>
        <p:nvSpPr>
          <p:cNvPr id="243" name="Google Shape;243;p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Grafik</a:t>
            </a:r>
            <a:r>
              <a:rPr lang="de-DE" sz="1200" b="0" i="0" strike="noStrike">
                <a:solidFill>
                  <a:schemeClr val="lt1"/>
                </a:solidFill>
                <a:latin typeface="Trebuchet MS"/>
                <a:ea typeface="Trebuchet MS"/>
                <a:cs typeface="Trebuchet MS"/>
                <a:sym typeface="Trebuchet MS"/>
              </a:rPr>
              <a:t>: </a:t>
            </a:r>
            <a:r>
              <a:rPr lang="de-DE"/>
              <a:t>eigene Darstellung nach vzbv 2021</a:t>
            </a:r>
            <a:endParaRPr sz="1200" b="0" i="0" strike="noStrike">
              <a:solidFill>
                <a:schemeClr val="lt1"/>
              </a:solidFill>
              <a:latin typeface="Trebuchet MS"/>
              <a:ea typeface="Trebuchet MS"/>
              <a:cs typeface="Trebuchet MS"/>
              <a:sym typeface="Trebuchet MS"/>
            </a:endParaRPr>
          </a:p>
        </p:txBody>
      </p:sp>
      <p:sp>
        <p:nvSpPr>
          <p:cNvPr id="244" name="Google Shape;244;p9"/>
          <p:cNvSpPr/>
          <p:nvPr/>
        </p:nvSpPr>
        <p:spPr>
          <a:xfrm>
            <a:off x="7858124" y="1746922"/>
            <a:ext cx="4164793"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Welche Vorteile hat die regionale Vermarktung von Lebensmitteln – für die Umwelt, die regionale Wirtschaft und die Verbraucher?</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FF0000"/>
                </a:solidFill>
                <a:latin typeface="Arial"/>
                <a:ea typeface="Arial"/>
                <a:cs typeface="Arial"/>
                <a:sym typeface="Arial"/>
              </a:rPr>
              <a:t>Welche Möglichkeiten für die regionale Vermarktung von Lebensmitteln gibt es? Diskutieren Sie die Vor- und Nachteile der verschiedenen Optionen..</a:t>
            </a:r>
            <a:endParaRPr/>
          </a:p>
        </p:txBody>
      </p:sp>
      <p:sp>
        <p:nvSpPr>
          <p:cNvPr id="245" name="Google Shape;245;p9"/>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46" name="Google Shape;246;p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pic>
        <p:nvPicPr>
          <p:cNvPr id="247" name="Google Shape;247;p9"/>
          <p:cNvPicPr preferRelativeResize="0"/>
          <p:nvPr/>
        </p:nvPicPr>
        <p:blipFill rotWithShape="1">
          <a:blip r:embed="rId3">
            <a:alphaModFix/>
          </a:blip>
          <a:srcRect/>
          <a:stretch/>
        </p:blipFill>
        <p:spPr>
          <a:xfrm>
            <a:off x="471488" y="2137054"/>
            <a:ext cx="6713796" cy="4025151"/>
          </a:xfrm>
          <a:prstGeom prst="rect">
            <a:avLst/>
          </a:prstGeom>
          <a:noFill/>
          <a:ln>
            <a:noFill/>
          </a:ln>
        </p:spPr>
      </p:pic>
      <p:sp>
        <p:nvSpPr>
          <p:cNvPr id="248" name="Google Shape;248;p9"/>
          <p:cNvSpPr txBox="1"/>
          <p:nvPr/>
        </p:nvSpPr>
        <p:spPr>
          <a:xfrm>
            <a:off x="471488" y="1317152"/>
            <a:ext cx="7558087"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Arial"/>
                <a:ea typeface="Arial"/>
                <a:cs typeface="Arial"/>
                <a:sym typeface="Arial"/>
              </a:rPr>
              <a:t>Bedeutung von regionalen und saisonalen Lebensmitteln für die Verbraucher</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Frage: “Wie wichtig sind beim Einkauf die folgenden Aspekte für Sie?”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255" name="Google Shape;255;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b="0" i="0">
                <a:solidFill>
                  <a:srgbClr val="000000"/>
                </a:solidFill>
                <a:latin typeface="Trebuchet MS"/>
                <a:ea typeface="Trebuchet MS"/>
                <a:cs typeface="Trebuchet MS"/>
                <a:sym typeface="Trebuchet MS"/>
              </a:rPr>
              <a:t>Ökologische Landwirtschaft</a:t>
            </a:r>
            <a:endParaRPr>
              <a:latin typeface="Trebuchet MS"/>
              <a:ea typeface="Trebuchet MS"/>
              <a:cs typeface="Trebuchet MS"/>
              <a:sym typeface="Trebuchet MS"/>
            </a:endParaRPr>
          </a:p>
        </p:txBody>
      </p:sp>
      <p:sp>
        <p:nvSpPr>
          <p:cNvPr id="256" name="Google Shape;256;p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 UBA 2022</a:t>
            </a:r>
            <a:endParaRPr sz="1200" b="0" i="0" strike="noStrike">
              <a:solidFill>
                <a:schemeClr val="lt1"/>
              </a:solidFill>
              <a:latin typeface="Trebuchet MS"/>
              <a:ea typeface="Trebuchet MS"/>
              <a:cs typeface="Trebuchet MS"/>
              <a:sym typeface="Trebuchet MS"/>
            </a:endParaRPr>
          </a:p>
        </p:txBody>
      </p:sp>
      <p:sp>
        <p:nvSpPr>
          <p:cNvPr id="257" name="Google Shape;257;p10"/>
          <p:cNvSpPr/>
          <p:nvPr/>
        </p:nvSpPr>
        <p:spPr>
          <a:xfrm>
            <a:off x="8364019" y="1646988"/>
            <a:ext cx="3699155" cy="379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Recherchieren Sie, welche zentralen Durchführungsregeln für den ökologischen Landbau gelten und erläutern Sie diese Regeln.</a:t>
            </a:r>
            <a:endParaRPr/>
          </a:p>
          <a:p>
            <a:pPr marL="171450" marR="0" lvl="0" indent="-1714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Schätzen Sie anhand eines Beispielbetriebs ein, ob dieser für eine Umstellung auf ökologische Landwirtschaft geeignet ist.</a:t>
            </a:r>
            <a:endParaRPr sz="1800" b="0" i="0" u="none" strike="noStrike" cap="none">
              <a:solidFill>
                <a:srgbClr val="C00000"/>
              </a:solidFill>
              <a:latin typeface="Arial"/>
              <a:ea typeface="Arial"/>
              <a:cs typeface="Arial"/>
              <a:sym typeface="Arial"/>
            </a:endParaRPr>
          </a:p>
        </p:txBody>
      </p:sp>
      <p:sp>
        <p:nvSpPr>
          <p:cNvPr id="258" name="Google Shape;258;p1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259" name="Google Shape;259;p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pic>
        <p:nvPicPr>
          <p:cNvPr id="260" name="Google Shape;260;p10"/>
          <p:cNvPicPr preferRelativeResize="0"/>
          <p:nvPr/>
        </p:nvPicPr>
        <p:blipFill rotWithShape="1">
          <a:blip r:embed="rId3">
            <a:alphaModFix/>
          </a:blip>
          <a:srcRect/>
          <a:stretch/>
        </p:blipFill>
        <p:spPr>
          <a:xfrm>
            <a:off x="128826" y="1267537"/>
            <a:ext cx="8131751" cy="5192640"/>
          </a:xfrm>
          <a:prstGeom prst="rect">
            <a:avLst/>
          </a:prstGeom>
          <a:noFill/>
          <a:ln>
            <a:noFill/>
          </a:ln>
        </p:spPr>
      </p:pic>
      <p:sp>
        <p:nvSpPr>
          <p:cNvPr id="261" name="Google Shape;261;p10"/>
          <p:cNvSpPr txBox="1"/>
          <p:nvPr/>
        </p:nvSpPr>
        <p:spPr>
          <a:xfrm>
            <a:off x="839027" y="1835548"/>
            <a:ext cx="3834601"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Anteil des ökologischen Landbaus an der </a:t>
            </a:r>
            <a:endParaRPr/>
          </a:p>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landwirtschaftlich genutzten Fläche</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5ee6e1c86f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16</a:t>
            </a:fld>
            <a:endParaRPr/>
          </a:p>
        </p:txBody>
      </p:sp>
      <p:sp>
        <p:nvSpPr>
          <p:cNvPr id="268" name="Google Shape;268;g25ee6e1c86f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69" name="Google Shape;269;g25ee6e1c86f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270" name="Google Shape;270;g25ee6e1c86f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71" name="Google Shape;271;g25ee6e1c86f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grpSp>
        <p:nvGrpSpPr>
          <p:cNvPr id="272" name="Google Shape;272;g25ee6e1c86f_0_0"/>
          <p:cNvGrpSpPr/>
          <p:nvPr/>
        </p:nvGrpSpPr>
        <p:grpSpPr>
          <a:xfrm>
            <a:off x="6437818" y="1455224"/>
            <a:ext cx="5674976" cy="4537299"/>
            <a:chOff x="6095999" y="1454200"/>
            <a:chExt cx="5674976" cy="4537299"/>
          </a:xfrm>
        </p:grpSpPr>
        <p:sp>
          <p:nvSpPr>
            <p:cNvPr id="273" name="Google Shape;273;g25ee6e1c86f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74" name="Google Shape;274;g25ee6e1c86f_0_0"/>
            <p:cNvSpPr/>
            <p:nvPr/>
          </p:nvSpPr>
          <p:spPr>
            <a:xfrm>
              <a:off x="6107575" y="5144899"/>
              <a:ext cx="5663400" cy="846600"/>
            </a:xfrm>
            <a:prstGeom prst="roundRect">
              <a:avLst>
                <a:gd name="adj" fmla="val 16667"/>
              </a:avLst>
            </a:prstGeom>
            <a:noFill/>
            <a:ln w="25400" cap="flat" cmpd="sng">
              <a:solidFill>
                <a:srgbClr val="FFDB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Welche Rolle spielen die SDG für Ihr Unternehmen</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Wie stellen Sie Ihr Unternehmen für die Zukunft auf?</a:t>
              </a:r>
              <a:endParaRPr sz="1200" b="0" i="0" u="none" strike="noStrike" cap="none">
                <a:solidFill>
                  <a:schemeClr val="dk1"/>
                </a:solidFill>
                <a:latin typeface="Arial"/>
                <a:ea typeface="Arial"/>
                <a:cs typeface="Arial"/>
                <a:sym typeface="Arial"/>
              </a:endParaRPr>
            </a:p>
          </p:txBody>
        </p:sp>
        <p:sp>
          <p:nvSpPr>
            <p:cNvPr id="275" name="Google Shape;275;g25ee6e1c86f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76" name="Google Shape;276;g25ee6e1c86f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77" name="Google Shape;277;g25ee6e1c86f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78" name="Google Shape;278;g25ee6e1c86f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79" name="Google Shape;279;g25ee6e1c86f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80" name="Google Shape;280;g25ee6e1c86f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81" name="Google Shape;281;g25ee6e1c86f_0_0"/>
          <p:cNvPicPr preferRelativeResize="0"/>
          <p:nvPr/>
        </p:nvPicPr>
        <p:blipFill rotWithShape="1">
          <a:blip r:embed="rId3">
            <a:alphaModFix/>
          </a:blip>
          <a:srcRect r="11016" b="7475"/>
          <a:stretch/>
        </p:blipFill>
        <p:spPr>
          <a:xfrm>
            <a:off x="72050" y="1469757"/>
            <a:ext cx="6340325" cy="45895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17</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531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92" name="Google Shape;92;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6000" lvl="0" indent="-36000" algn="l" rtl="0">
              <a:lnSpc>
                <a:spcPct val="110000"/>
              </a:lnSpc>
              <a:spcBef>
                <a:spcPts val="0"/>
              </a:spcBef>
              <a:spcAft>
                <a:spcPts val="0"/>
              </a:spcAft>
              <a:buClr>
                <a:srgbClr val="888888"/>
              </a:buClr>
              <a:buSzPts val="1200"/>
              <a:buNone/>
            </a:pPr>
            <a:r>
              <a:rPr lang="de-DE"/>
              <a:t>Fachkraft Agrarservice</a:t>
            </a:r>
            <a:endParaRPr/>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5925786" y="1721922"/>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In welchen Bereichen verursacht Ihr Betrieb Emissionen?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Benennen Sie die Prozesse, von denen Sie glauben, dass sie viele Emissionen verursachen.</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Was unternehmen Sie in Ihrem Betrieb, um CO</a:t>
            </a:r>
            <a:r>
              <a:rPr lang="de-DE" sz="2400" b="0" i="0" u="none" strike="noStrike" cap="none" baseline="-25000">
                <a:solidFill>
                  <a:srgbClr val="941651"/>
                </a:solidFill>
                <a:latin typeface="Arial"/>
                <a:ea typeface="Arial"/>
                <a:cs typeface="Arial"/>
                <a:sym typeface="Arial"/>
              </a:rPr>
              <a:t>2</a:t>
            </a:r>
            <a:r>
              <a:rPr lang="de-DE" sz="2400" b="0" i="0" u="none" strike="noStrike" cap="none">
                <a:solidFill>
                  <a:srgbClr val="941651"/>
                </a:solidFill>
                <a:latin typeface="Arial"/>
                <a:ea typeface="Arial"/>
                <a:cs typeface="Arial"/>
                <a:sym typeface="Arial"/>
              </a:rPr>
              <a:t>-Emissionen zu verringern?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3" name="Google Shape;123;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24" name="Google Shape;124;p1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25" name="Google Shape;125;p19"/>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2022</a:t>
            </a:r>
            <a:endParaRPr/>
          </a:p>
        </p:txBody>
      </p:sp>
      <p:sp>
        <p:nvSpPr>
          <p:cNvPr id="126" name="Google Shape;126;p19"/>
          <p:cNvSpPr/>
          <p:nvPr/>
        </p:nvSpPr>
        <p:spPr>
          <a:xfrm>
            <a:off x="7103784" y="1493075"/>
            <a:ext cx="4155600" cy="4116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Welche Quellen aus der Landwirtschaft für Lachgas und Methan kennen Sie?</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Wieviel stärker ist die Treibhausgaswirkung von Methan und Lachgas im Vergleich zu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1800"/>
              <a:buFont typeface="Arial"/>
              <a:buChar char="•"/>
            </a:pPr>
            <a:r>
              <a:rPr lang="de-DE" sz="1800" b="0" i="0" u="none" strike="noStrike" cap="none">
                <a:solidFill>
                  <a:srgbClr val="C00000"/>
                </a:solidFill>
                <a:latin typeface="Arial"/>
                <a:ea typeface="Arial"/>
                <a:cs typeface="Arial"/>
                <a:sym typeface="Arial"/>
              </a:rPr>
              <a:t>Diskutieren bzw. erarbeiten Sie Maßnahmen zum Klimaschutz, die auf landwirtschaftlichen Betrieben umgesetzt werden können.</a:t>
            </a:r>
            <a:endParaRPr sz="1800" b="0" i="0" u="none" strike="noStrike" cap="none">
              <a:solidFill>
                <a:srgbClr val="C00000"/>
              </a:solidFill>
              <a:latin typeface="Arial"/>
              <a:ea typeface="Arial"/>
              <a:cs typeface="Arial"/>
              <a:sym typeface="Arial"/>
            </a:endParaRPr>
          </a:p>
        </p:txBody>
      </p:sp>
      <p:sp>
        <p:nvSpPr>
          <p:cNvPr id="127" name="Google Shape;127;p19"/>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000000"/>
                </a:solidFill>
                <a:latin typeface="Trebuchet MS"/>
                <a:ea typeface="Trebuchet MS"/>
                <a:cs typeface="Trebuchet MS"/>
                <a:sym typeface="Trebuchet MS"/>
              </a:rPr>
              <a:t>Nachhaltigkeit und Klimaschutz: Treibhausgasemissionen der Landwirtschaft</a:t>
            </a:r>
            <a:endParaRPr sz="3200" b="0" i="0" u="none" strike="noStrike" cap="none">
              <a:solidFill>
                <a:srgbClr val="000000"/>
              </a:solidFill>
              <a:latin typeface="Trebuchet MS"/>
              <a:ea typeface="Trebuchet MS"/>
              <a:cs typeface="Trebuchet MS"/>
              <a:sym typeface="Trebuchet MS"/>
            </a:endParaRPr>
          </a:p>
        </p:txBody>
      </p:sp>
      <p:pic>
        <p:nvPicPr>
          <p:cNvPr id="128" name="Google Shape;128;p19"/>
          <p:cNvPicPr preferRelativeResize="0"/>
          <p:nvPr/>
        </p:nvPicPr>
        <p:blipFill rotWithShape="1">
          <a:blip r:embed="rId3">
            <a:alphaModFix/>
          </a:blip>
          <a:srcRect/>
          <a:stretch/>
        </p:blipFill>
        <p:spPr>
          <a:xfrm>
            <a:off x="359212" y="1387736"/>
            <a:ext cx="6461817" cy="4742910"/>
          </a:xfrm>
          <a:prstGeom prst="rect">
            <a:avLst/>
          </a:prstGeom>
          <a:noFill/>
          <a:ln>
            <a:noFill/>
          </a:ln>
        </p:spPr>
      </p:pic>
      <p:sp>
        <p:nvSpPr>
          <p:cNvPr id="129" name="Google Shape;129;p19"/>
          <p:cNvSpPr txBox="1"/>
          <p:nvPr/>
        </p:nvSpPr>
        <p:spPr>
          <a:xfrm>
            <a:off x="1895726" y="1514591"/>
            <a:ext cx="4300679" cy="400079"/>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Calibri"/>
                <a:ea typeface="Calibri"/>
                <a:cs typeface="Calibri"/>
                <a:sym typeface="Calibri"/>
              </a:rPr>
              <a:t>Treibhausgasemissionen in Deutschland nach Sektoren</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6" name="Google Shape;136;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Klimaschutz: Erneuerbare Energien in der Landwirtschaft</a:t>
            </a:r>
            <a:endParaRPr/>
          </a:p>
        </p:txBody>
      </p:sp>
      <p:sp>
        <p:nvSpPr>
          <p:cNvPr id="137" name="Google Shape;137;p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nach </a:t>
            </a:r>
            <a:r>
              <a:rPr lang="de-DE"/>
              <a:t>Fraunhofer ISE 2021</a:t>
            </a:r>
            <a:endParaRPr>
              <a:solidFill>
                <a:schemeClr val="lt1"/>
              </a:solidFill>
              <a:latin typeface="Trebuchet MS"/>
              <a:ea typeface="Trebuchet MS"/>
              <a:cs typeface="Trebuchet MS"/>
              <a:sym typeface="Trebuchet MS"/>
            </a:endParaRPr>
          </a:p>
        </p:txBody>
      </p:sp>
      <p:sp>
        <p:nvSpPr>
          <p:cNvPr id="138" name="Google Shape;138;p3"/>
          <p:cNvSpPr/>
          <p:nvPr/>
        </p:nvSpPr>
        <p:spPr>
          <a:xfrm>
            <a:off x="7724443" y="1913890"/>
            <a:ext cx="4155600" cy="4116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Recherchieren Sie Beispiele für Anlagen zur Erzeugung erneuerbarer Energien in der Landwirtschaft. Diskutieren Sie miteinander, welche ökonomischen und ökologischen Vor- und Nachteile mit der jeweiligen Anlagenart verbunden sind. </a:t>
            </a:r>
            <a:endParaRPr sz="1100" b="0" i="0" u="none" strike="noStrike" cap="none">
              <a:solidFill>
                <a:schemeClr val="dk1"/>
              </a:solidFill>
              <a:latin typeface="Merriweather"/>
              <a:ea typeface="Merriweather"/>
              <a:cs typeface="Merriweather"/>
              <a:sym typeface="Merriweather"/>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Untersuchen Sie die Dächer von Scheunen und Ställen in Ihrem Betrieb und legen Sie dar, ob diese für die Installation einer PV-Anlage geeignet sind. </a:t>
            </a:r>
            <a:endParaRPr sz="1800" b="0" i="0" u="none" strike="noStrike" cap="none">
              <a:solidFill>
                <a:srgbClr val="C00000"/>
              </a:solidFill>
              <a:latin typeface="Arial"/>
              <a:ea typeface="Arial"/>
              <a:cs typeface="Arial"/>
              <a:sym typeface="Arial"/>
            </a:endParaRPr>
          </a:p>
        </p:txBody>
      </p:sp>
      <p:sp>
        <p:nvSpPr>
          <p:cNvPr id="139" name="Google Shape;139;p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40" name="Google Shape;140;p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41" name="Google Shape;141;p3"/>
          <p:cNvSpPr txBox="1"/>
          <p:nvPr/>
        </p:nvSpPr>
        <p:spPr>
          <a:xfrm>
            <a:off x="360000" y="1401757"/>
            <a:ext cx="951552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Arial"/>
                <a:ea typeface="Arial"/>
                <a:cs typeface="Arial"/>
                <a:sym typeface="Arial"/>
              </a:rPr>
              <a:t>Der Strommix in Deutschland 2021 </a:t>
            </a:r>
            <a:r>
              <a:rPr lang="de-DE" sz="1800" b="0" i="0" u="none" strike="noStrike" cap="none">
                <a:solidFill>
                  <a:srgbClr val="000000"/>
                </a:solidFill>
                <a:latin typeface="Arial"/>
                <a:ea typeface="Arial"/>
                <a:cs typeface="Arial"/>
                <a:sym typeface="Arial"/>
              </a:rPr>
              <a:t>(Anteil der Energieträger an der Stromerzeugung)</a:t>
            </a:r>
            <a:endParaRPr sz="1800" b="0" i="0" u="none" strike="noStrike" cap="none">
              <a:solidFill>
                <a:srgbClr val="000000"/>
              </a:solidFill>
              <a:latin typeface="Arial"/>
              <a:ea typeface="Arial"/>
              <a:cs typeface="Arial"/>
              <a:sym typeface="Arial"/>
            </a:endParaRPr>
          </a:p>
        </p:txBody>
      </p:sp>
      <p:cxnSp>
        <p:nvCxnSpPr>
          <p:cNvPr id="142" name="Google Shape;142;p3"/>
          <p:cNvCxnSpPr/>
          <p:nvPr/>
        </p:nvCxnSpPr>
        <p:spPr>
          <a:xfrm>
            <a:off x="4183309" y="5665480"/>
            <a:ext cx="0" cy="0"/>
          </a:xfrm>
          <a:prstGeom prst="straightConnector1">
            <a:avLst/>
          </a:prstGeom>
          <a:noFill/>
          <a:ln w="9525" cap="flat" cmpd="sng">
            <a:solidFill>
              <a:srgbClr val="4561AA"/>
            </a:solidFill>
            <a:prstDash val="solid"/>
            <a:round/>
            <a:headEnd type="none" w="sm" len="sm"/>
            <a:tailEnd type="none" w="sm" len="sm"/>
          </a:ln>
        </p:spPr>
      </p:cxnSp>
      <p:pic>
        <p:nvPicPr>
          <p:cNvPr id="143" name="Google Shape;143;p3"/>
          <p:cNvPicPr preferRelativeResize="0"/>
          <p:nvPr/>
        </p:nvPicPr>
        <p:blipFill rotWithShape="1">
          <a:blip r:embed="rId3">
            <a:alphaModFix/>
          </a:blip>
          <a:srcRect/>
          <a:stretch/>
        </p:blipFill>
        <p:spPr>
          <a:xfrm>
            <a:off x="1084843" y="1913890"/>
            <a:ext cx="5657578" cy="42309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915bba6a60_0_10"/>
          <p:cNvSpPr txBox="1">
            <a:spLocks noGrp="1"/>
          </p:cNvSpPr>
          <p:nvPr>
            <p:ph type="sldNum" idx="12"/>
          </p:nvPr>
        </p:nvSpPr>
        <p:spPr>
          <a:xfrm>
            <a:off x="0" y="6507170"/>
            <a:ext cx="619500" cy="3278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6</a:t>
            </a:r>
            <a:endParaRPr sz="1200">
              <a:latin typeface="Trebuchet MS"/>
              <a:ea typeface="Trebuchet MS"/>
              <a:cs typeface="Trebuchet MS"/>
              <a:sym typeface="Trebuchet MS"/>
            </a:endParaRPr>
          </a:p>
        </p:txBody>
      </p:sp>
      <p:sp>
        <p:nvSpPr>
          <p:cNvPr id="133" name="Google Shape;133;g1915bba6a60_0_10"/>
          <p:cNvSpPr txBox="1">
            <a:spLocks noGrp="1"/>
          </p:cNvSpPr>
          <p:nvPr>
            <p:ph type="title"/>
          </p:nvPr>
        </p:nvSpPr>
        <p:spPr>
          <a:xfrm>
            <a:off x="360000" y="180000"/>
            <a:ext cx="94047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Landwirtschaft -Bedeutung von Kohlenstoffsenken</a:t>
            </a:r>
            <a:endParaRPr dirty="0"/>
          </a:p>
        </p:txBody>
      </p:sp>
      <p:sp>
        <p:nvSpPr>
          <p:cNvPr id="134" name="Google Shape;134;g1915bba6a60_0_10"/>
          <p:cNvSpPr txBox="1">
            <a:spLocks noGrp="1"/>
          </p:cNvSpPr>
          <p:nvPr>
            <p:ph type="body" idx="2"/>
          </p:nvPr>
        </p:nvSpPr>
        <p:spPr>
          <a:xfrm>
            <a:off x="8287658" y="6309360"/>
            <a:ext cx="3592385" cy="502537"/>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Bildquelle: eigene Darstellung, beruhend auf IPCCAR6 WG I. Chapter 5. Fig. 5.12.   </a:t>
            </a:r>
            <a:endParaRPr dirty="0"/>
          </a:p>
        </p:txBody>
      </p:sp>
      <p:sp>
        <p:nvSpPr>
          <p:cNvPr id="135" name="Google Shape;135;g1915bba6a60_0_10"/>
          <p:cNvSpPr/>
          <p:nvPr/>
        </p:nvSpPr>
        <p:spPr>
          <a:xfrm>
            <a:off x="359998" y="1383278"/>
            <a:ext cx="7729073" cy="1300867"/>
          </a:xfrm>
          <a:prstGeom prst="rect">
            <a:avLst/>
          </a:prstGeom>
          <a:solidFill>
            <a:schemeClr val="accent1"/>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None/>
            </a:pPr>
            <a:r>
              <a:rPr lang="de-DE" sz="2700" b="0" i="0" u="none" strike="noStrike" cap="none">
                <a:solidFill>
                  <a:schemeClr val="lt1"/>
                </a:solidFill>
                <a:latin typeface="Trebuchet MS"/>
                <a:ea typeface="Trebuchet MS"/>
                <a:cs typeface="Trebuchet MS"/>
                <a:sym typeface="Trebuchet MS"/>
              </a:rPr>
              <a:t>Atmosphäre</a:t>
            </a:r>
            <a:endParaRPr/>
          </a:p>
          <a:p>
            <a:pPr marL="0" marR="0" lvl="0" indent="0" algn="ctr" rtl="0">
              <a:lnSpc>
                <a:spcPct val="105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ca. </a:t>
            </a:r>
            <a:r>
              <a:rPr lang="de-DE" sz="2700" b="1" i="0" u="none" strike="noStrike" cap="none">
                <a:solidFill>
                  <a:schemeClr val="lt1"/>
                </a:solidFill>
                <a:latin typeface="Trebuchet MS"/>
                <a:ea typeface="Trebuchet MS"/>
                <a:cs typeface="Trebuchet MS"/>
                <a:sym typeface="Trebuchet MS"/>
              </a:rPr>
              <a:t>870 </a:t>
            </a:r>
            <a:r>
              <a:rPr lang="de-DE" sz="2700" b="0" i="0" u="none" strike="noStrike" cap="none">
                <a:solidFill>
                  <a:schemeClr val="lt1"/>
                </a:solidFill>
                <a:latin typeface="Trebuchet MS"/>
                <a:ea typeface="Trebuchet MS"/>
                <a:cs typeface="Trebuchet MS"/>
                <a:sym typeface="Trebuchet MS"/>
              </a:rPr>
              <a:t> </a:t>
            </a:r>
            <a:r>
              <a:rPr lang="de-DE" sz="2100" b="0" i="0" u="none" strike="noStrike" cap="none">
                <a:solidFill>
                  <a:schemeClr val="lt1"/>
                </a:solidFill>
                <a:latin typeface="Trebuchet MS"/>
                <a:ea typeface="Trebuchet MS"/>
                <a:cs typeface="Trebuchet MS"/>
                <a:sym typeface="Trebuchet MS"/>
              </a:rPr>
              <a:t> Gt (591 + 279)</a:t>
            </a:r>
            <a:endParaRPr sz="2100" b="0" i="0" u="none" strike="noStrike" cap="none">
              <a:solidFill>
                <a:schemeClr val="accent1"/>
              </a:solidFill>
              <a:latin typeface="Trebuchet MS"/>
              <a:ea typeface="Trebuchet MS"/>
              <a:cs typeface="Trebuchet MS"/>
              <a:sym typeface="Trebuchet MS"/>
            </a:endParaRPr>
          </a:p>
        </p:txBody>
      </p:sp>
      <p:sp>
        <p:nvSpPr>
          <p:cNvPr id="136" name="Google Shape;136;g1915bba6a60_0_10"/>
          <p:cNvSpPr/>
          <p:nvPr/>
        </p:nvSpPr>
        <p:spPr>
          <a:xfrm>
            <a:off x="359998" y="2673833"/>
            <a:ext cx="7729072" cy="737028"/>
          </a:xfrm>
          <a:prstGeom prst="rect">
            <a:avLst/>
          </a:prstGeom>
          <a:solidFill>
            <a:srgbClr val="00B050"/>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None/>
            </a:pPr>
            <a:r>
              <a:rPr lang="de-DE" sz="2700" b="0" i="0" u="none" strike="noStrike" cap="none">
                <a:solidFill>
                  <a:schemeClr val="lt1"/>
                </a:solidFill>
                <a:latin typeface="Trebuchet MS"/>
                <a:ea typeface="Trebuchet MS"/>
                <a:cs typeface="Trebuchet MS"/>
                <a:sym typeface="Trebuchet MS"/>
              </a:rPr>
              <a:t>Vegetation</a:t>
            </a:r>
            <a:endParaRPr/>
          </a:p>
          <a:p>
            <a:pPr marL="0" marR="0" lvl="0" indent="0" algn="ctr" rtl="0">
              <a:lnSpc>
                <a:spcPct val="105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ca.   </a:t>
            </a:r>
            <a:r>
              <a:rPr lang="de-DE" sz="2700" b="1" i="0" u="none" strike="noStrike" cap="none">
                <a:solidFill>
                  <a:schemeClr val="lt1"/>
                </a:solidFill>
                <a:latin typeface="Trebuchet MS"/>
                <a:ea typeface="Trebuchet MS"/>
                <a:cs typeface="Trebuchet MS"/>
                <a:sym typeface="Trebuchet MS"/>
              </a:rPr>
              <a:t>450 </a:t>
            </a:r>
            <a:r>
              <a:rPr lang="de-DE" sz="2100" b="0" i="0" u="none" strike="noStrike" cap="none">
                <a:solidFill>
                  <a:schemeClr val="lt1"/>
                </a:solidFill>
                <a:latin typeface="Trebuchet MS"/>
                <a:ea typeface="Trebuchet MS"/>
                <a:cs typeface="Trebuchet MS"/>
                <a:sym typeface="Trebuchet MS"/>
              </a:rPr>
              <a:t>  Gt C</a:t>
            </a:r>
            <a:endParaRPr/>
          </a:p>
        </p:txBody>
      </p:sp>
      <p:sp>
        <p:nvSpPr>
          <p:cNvPr id="137" name="Google Shape;137;g1915bba6a60_0_10"/>
          <p:cNvSpPr/>
          <p:nvPr/>
        </p:nvSpPr>
        <p:spPr>
          <a:xfrm>
            <a:off x="359999" y="3410861"/>
            <a:ext cx="7729073" cy="2531417"/>
          </a:xfrm>
          <a:prstGeom prst="rect">
            <a:avLst/>
          </a:prstGeom>
          <a:solidFill>
            <a:srgbClr val="504652"/>
          </a:solidFill>
          <a:ln>
            <a:noFill/>
          </a:ln>
        </p:spPr>
        <p:txBody>
          <a:bodyPr spcFirstLastPara="1" wrap="square" lIns="0" tIns="180000" rIns="0" bIns="180000" anchor="ctr" anchorCtr="0">
            <a:noAutofit/>
          </a:bodyPr>
          <a:lstStyle/>
          <a:p>
            <a:pPr marL="0" marR="0" lvl="0" indent="0" algn="ctr" rtl="0">
              <a:lnSpc>
                <a:spcPct val="105000"/>
              </a:lnSpc>
              <a:spcBef>
                <a:spcPts val="0"/>
              </a:spcBef>
              <a:spcAft>
                <a:spcPts val="0"/>
              </a:spcAft>
              <a:buNone/>
            </a:pPr>
            <a:r>
              <a:rPr lang="de-DE" sz="2700" b="0" i="0" u="none" strike="noStrike" cap="none">
                <a:solidFill>
                  <a:schemeClr val="lt1"/>
                </a:solidFill>
                <a:latin typeface="Trebuchet MS"/>
                <a:ea typeface="Trebuchet MS"/>
                <a:cs typeface="Trebuchet MS"/>
                <a:sym typeface="Trebuchet MS"/>
              </a:rPr>
              <a:t>Böden</a:t>
            </a:r>
            <a:endParaRPr/>
          </a:p>
          <a:p>
            <a:pPr marL="0" marR="0" lvl="0" indent="0" algn="ctr" rtl="0">
              <a:lnSpc>
                <a:spcPct val="105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   ca.   </a:t>
            </a:r>
            <a:r>
              <a:rPr lang="de-DE" sz="2700" b="0" i="0" u="none" strike="noStrike" cap="none">
                <a:solidFill>
                  <a:schemeClr val="lt1"/>
                </a:solidFill>
                <a:latin typeface="Trebuchet MS"/>
                <a:ea typeface="Trebuchet MS"/>
                <a:cs typeface="Trebuchet MS"/>
                <a:sym typeface="Trebuchet MS"/>
              </a:rPr>
              <a:t>1.700   </a:t>
            </a:r>
            <a:r>
              <a:rPr lang="de-DE" sz="2100" b="0" i="0" u="none" strike="noStrike" cap="none">
                <a:solidFill>
                  <a:schemeClr val="lt1"/>
                </a:solidFill>
                <a:latin typeface="Trebuchet MS"/>
                <a:ea typeface="Trebuchet MS"/>
                <a:cs typeface="Trebuchet MS"/>
                <a:sym typeface="Trebuchet MS"/>
              </a:rPr>
              <a:t>Gt C</a:t>
            </a:r>
            <a:endParaRPr/>
          </a:p>
        </p:txBody>
      </p:sp>
      <p:sp>
        <p:nvSpPr>
          <p:cNvPr id="138" name="Google Shape;138;g1915bba6a60_0_10"/>
          <p:cNvSpPr/>
          <p:nvPr/>
        </p:nvSpPr>
        <p:spPr>
          <a:xfrm>
            <a:off x="8287658" y="4818743"/>
            <a:ext cx="3718516" cy="1243275"/>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lt1"/>
                </a:solidFill>
                <a:latin typeface="Trebuchet MS"/>
                <a:ea typeface="Trebuchet MS"/>
                <a:cs typeface="Trebuchet MS"/>
                <a:sym typeface="Trebuchet MS"/>
              </a:rPr>
              <a:t>Wo </a:t>
            </a:r>
            <a:r>
              <a:rPr lang="de-DE" sz="2100">
                <a:solidFill>
                  <a:schemeClr val="lt1"/>
                </a:solidFill>
                <a:latin typeface="Trebuchet MS"/>
                <a:ea typeface="Trebuchet MS"/>
                <a:cs typeface="Trebuchet MS"/>
                <a:sym typeface="Trebuchet MS"/>
              </a:rPr>
              <a:t>dürften</a:t>
            </a:r>
            <a:r>
              <a:rPr lang="de-DE" sz="2100" b="0" i="0" u="none" strike="noStrike" cap="none">
                <a:solidFill>
                  <a:schemeClr val="lt1"/>
                </a:solidFill>
                <a:latin typeface="Trebuchet MS"/>
                <a:ea typeface="Trebuchet MS"/>
                <a:cs typeface="Trebuchet MS"/>
                <a:sym typeface="Trebuchet MS"/>
              </a:rPr>
              <a:t> die gespeicherte Menge Kohlenstoff im positiven Sinne „wachsen“?</a:t>
            </a:r>
            <a:endParaRPr/>
          </a:p>
        </p:txBody>
      </p:sp>
      <p:sp>
        <p:nvSpPr>
          <p:cNvPr id="139" name="Google Shape;139;g1915bba6a60_0_10"/>
          <p:cNvSpPr txBox="1"/>
          <p:nvPr/>
        </p:nvSpPr>
        <p:spPr>
          <a:xfrm>
            <a:off x="311956" y="5963920"/>
            <a:ext cx="676956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Trebuchet MS"/>
                <a:ea typeface="Trebuchet MS"/>
                <a:cs typeface="Trebuchet MS"/>
                <a:sym typeface="Trebuchet MS"/>
              </a:rPr>
              <a:t>Grafik 6: </a:t>
            </a:r>
            <a:r>
              <a:rPr lang="de-DE" sz="1000" b="0" i="0" u="none" strike="noStrike" cap="none">
                <a:solidFill>
                  <a:srgbClr val="000000"/>
                </a:solidFill>
                <a:latin typeface="Arial"/>
                <a:ea typeface="Arial"/>
                <a:cs typeface="Arial"/>
                <a:sym typeface="Arial"/>
              </a:rPr>
              <a:t>Kohlenstoffgehalt in den weltweiten Ökosystemen</a:t>
            </a:r>
            <a:endParaRPr sz="1000" b="0" i="0" u="none" strike="noStrike" cap="none">
              <a:solidFill>
                <a:srgbClr val="000000"/>
              </a:solidFill>
              <a:latin typeface="Trebuchet MS"/>
              <a:ea typeface="Trebuchet MS"/>
              <a:cs typeface="Trebuchet MS"/>
              <a:sym typeface="Trebuchet MS"/>
            </a:endParaRPr>
          </a:p>
        </p:txBody>
      </p:sp>
      <p:sp>
        <p:nvSpPr>
          <p:cNvPr id="140" name="Google Shape;140;g1915bba6a60_0_10"/>
          <p:cNvSpPr txBox="1"/>
          <p:nvPr/>
        </p:nvSpPr>
        <p:spPr>
          <a:xfrm>
            <a:off x="785374" y="6507171"/>
            <a:ext cx="2963666"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dirty="0" err="1">
                <a:solidFill>
                  <a:schemeClr val="lt1"/>
                </a:solidFill>
                <a:latin typeface="Trebuchet MS"/>
                <a:ea typeface="Trebuchet MS"/>
                <a:cs typeface="Trebuchet MS"/>
                <a:sym typeface="Trebuchet MS"/>
              </a:rPr>
              <a:t>Christine.Schmidt@ibbf.berlin</a:t>
            </a:r>
            <a:endParaRPr sz="1200" b="0" i="0" u="none" strike="noStrike" cap="none" dirty="0">
              <a:solidFill>
                <a:schemeClr val="lt1"/>
              </a:solidFill>
              <a:latin typeface="Trebuchet MS"/>
              <a:ea typeface="Trebuchet MS"/>
              <a:cs typeface="Trebuchet MS"/>
              <a:sym typeface="Trebuchet MS"/>
            </a:endParaRPr>
          </a:p>
        </p:txBody>
      </p:sp>
      <p:sp>
        <p:nvSpPr>
          <p:cNvPr id="12" name="Google Shape;154;p4">
            <a:extLst>
              <a:ext uri="{FF2B5EF4-FFF2-40B4-BE49-F238E27FC236}">
                <a16:creationId xmlns="" xmlns:a16="http://schemas.microsoft.com/office/drawing/2014/main" id="{5C7E3181-4A67-4E52-9B61-3BDC90C48E4B}"/>
              </a:ext>
            </a:extLst>
          </p:cNvPr>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sldNum" idx="12"/>
          </p:nvPr>
        </p:nvSpPr>
        <p:spPr>
          <a:xfrm>
            <a:off x="-8114" y="6602029"/>
            <a:ext cx="485431" cy="246221"/>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r>
              <a:rPr lang="de-DE" sz="1200"/>
              <a:t>9</a:t>
            </a:r>
            <a:endParaRPr sz="1200"/>
          </a:p>
        </p:txBody>
      </p:sp>
      <p:sp>
        <p:nvSpPr>
          <p:cNvPr id="184" name="Google Shape;184;p1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800"/>
              <a:buNone/>
            </a:pPr>
            <a:r>
              <a:rPr lang="de-DE" dirty="0"/>
              <a:t>Landwirtschaft -  Böden als C-Speicher </a:t>
            </a:r>
            <a:endParaRPr sz="2800" dirty="0"/>
          </a:p>
        </p:txBody>
      </p:sp>
      <p:sp>
        <p:nvSpPr>
          <p:cNvPr id="185" name="Google Shape;185;p12"/>
          <p:cNvSpPr txBox="1">
            <a:spLocks noGrp="1"/>
          </p:cNvSpPr>
          <p:nvPr>
            <p:ph type="body" idx="2"/>
          </p:nvPr>
        </p:nvSpPr>
        <p:spPr>
          <a:xfrm>
            <a:off x="7163469" y="6338218"/>
            <a:ext cx="4488600" cy="400748"/>
          </a:xfrm>
          <a:prstGeom prst="rect">
            <a:avLst/>
          </a:prstGeom>
          <a:noFill/>
          <a:ln>
            <a:noFill/>
          </a:ln>
        </p:spPr>
        <p:txBody>
          <a:bodyPr spcFirstLastPara="1" wrap="square" lIns="91425" tIns="45700" rIns="91425" bIns="45700" anchor="t" anchorCtr="0">
            <a:noAutofit/>
          </a:bodyPr>
          <a:lstStyle/>
          <a:p>
            <a:pPr marL="1798" lvl="0" indent="0" algn="l" rtl="0">
              <a:lnSpc>
                <a:spcPct val="110000"/>
              </a:lnSpc>
              <a:spcBef>
                <a:spcPts val="0"/>
              </a:spcBef>
              <a:spcAft>
                <a:spcPts val="0"/>
              </a:spcAft>
              <a:buSzPts val="1100"/>
              <a:buNone/>
            </a:pPr>
            <a:r>
              <a:rPr lang="de-DE" dirty="0">
                <a:solidFill>
                  <a:schemeClr val="lt1"/>
                </a:solidFill>
              </a:rPr>
              <a:t>Bildquelle: © G. Hagedorn &amp; Eckhard </a:t>
            </a:r>
            <a:r>
              <a:rPr lang="de-DE" dirty="0" err="1">
                <a:solidFill>
                  <a:schemeClr val="lt1"/>
                </a:solidFill>
              </a:rPr>
              <a:t>Jedicke</a:t>
            </a:r>
            <a:r>
              <a:rPr lang="de-DE" dirty="0">
                <a:solidFill>
                  <a:schemeClr val="lt1"/>
                </a:solidFill>
              </a:rPr>
              <a:t>, CC BY-SA 4.0, nach Chemnitz &amp; Weigelt 2015, Bodenatlas, S. 17.</a:t>
            </a:r>
            <a:endParaRPr dirty="0"/>
          </a:p>
          <a:p>
            <a:pPr marL="1798" lvl="0" indent="0" algn="l" rtl="0">
              <a:lnSpc>
                <a:spcPct val="110000"/>
              </a:lnSpc>
              <a:spcBef>
                <a:spcPts val="0"/>
              </a:spcBef>
              <a:spcAft>
                <a:spcPts val="0"/>
              </a:spcAft>
              <a:buSzPts val="1100"/>
              <a:buNone/>
            </a:pPr>
            <a:endParaRPr dirty="0"/>
          </a:p>
        </p:txBody>
      </p:sp>
      <p:sp>
        <p:nvSpPr>
          <p:cNvPr id="186" name="Google Shape;186;p12"/>
          <p:cNvSpPr/>
          <p:nvPr/>
        </p:nvSpPr>
        <p:spPr>
          <a:xfrm>
            <a:off x="3513275" y="2602417"/>
            <a:ext cx="515700" cy="5157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cxnSp>
        <p:nvCxnSpPr>
          <p:cNvPr id="187" name="Google Shape;187;p12"/>
          <p:cNvCxnSpPr/>
          <p:nvPr/>
        </p:nvCxnSpPr>
        <p:spPr>
          <a:xfrm flipH="1">
            <a:off x="7713432" y="2852412"/>
            <a:ext cx="15614" cy="2842339"/>
          </a:xfrm>
          <a:prstGeom prst="straightConnector1">
            <a:avLst/>
          </a:prstGeom>
          <a:noFill/>
          <a:ln w="31750" cap="flat" cmpd="sng">
            <a:solidFill>
              <a:srgbClr val="7F7F7F"/>
            </a:solidFill>
            <a:prstDash val="solid"/>
            <a:round/>
            <a:headEnd type="none" w="sm" len="sm"/>
            <a:tailEnd type="none" w="sm" len="sm"/>
          </a:ln>
        </p:spPr>
      </p:cxnSp>
      <p:cxnSp>
        <p:nvCxnSpPr>
          <p:cNvPr id="188" name="Google Shape;188;p12"/>
          <p:cNvCxnSpPr/>
          <p:nvPr/>
        </p:nvCxnSpPr>
        <p:spPr>
          <a:xfrm>
            <a:off x="1279232" y="3489424"/>
            <a:ext cx="0" cy="1525284"/>
          </a:xfrm>
          <a:prstGeom prst="straightConnector1">
            <a:avLst/>
          </a:prstGeom>
          <a:noFill/>
          <a:ln w="31750" cap="flat" cmpd="sng">
            <a:solidFill>
              <a:srgbClr val="7F7F7F"/>
            </a:solidFill>
            <a:prstDash val="solid"/>
            <a:round/>
            <a:headEnd type="none" w="sm" len="sm"/>
            <a:tailEnd type="none" w="sm" len="sm"/>
          </a:ln>
        </p:spPr>
      </p:cxnSp>
      <p:sp>
        <p:nvSpPr>
          <p:cNvPr id="189" name="Google Shape;189;p12"/>
          <p:cNvSpPr/>
          <p:nvPr/>
        </p:nvSpPr>
        <p:spPr>
          <a:xfrm>
            <a:off x="2085982" y="2342591"/>
            <a:ext cx="1004400" cy="10044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0" name="Google Shape;190;p12"/>
          <p:cNvSpPr/>
          <p:nvPr/>
        </p:nvSpPr>
        <p:spPr>
          <a:xfrm>
            <a:off x="485432" y="2066467"/>
            <a:ext cx="1587600" cy="15876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1" name="Google Shape;191;p12"/>
          <p:cNvSpPr/>
          <p:nvPr/>
        </p:nvSpPr>
        <p:spPr>
          <a:xfrm>
            <a:off x="5271295" y="2729558"/>
            <a:ext cx="326700" cy="3267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2" name="Google Shape;192;p12"/>
          <p:cNvSpPr/>
          <p:nvPr/>
        </p:nvSpPr>
        <p:spPr>
          <a:xfrm>
            <a:off x="5640855" y="1876190"/>
            <a:ext cx="1773900" cy="17739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3" name="Google Shape;193;p12"/>
          <p:cNvSpPr/>
          <p:nvPr/>
        </p:nvSpPr>
        <p:spPr>
          <a:xfrm>
            <a:off x="4602153" y="2708118"/>
            <a:ext cx="315900" cy="3159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4" name="Google Shape;194;p12"/>
          <p:cNvSpPr/>
          <p:nvPr/>
        </p:nvSpPr>
        <p:spPr>
          <a:xfrm>
            <a:off x="7703425" y="2814720"/>
            <a:ext cx="54000" cy="54000"/>
          </a:xfrm>
          <a:prstGeom prst="ellipse">
            <a:avLst/>
          </a:prstGeom>
          <a:solidFill>
            <a:srgbClr val="623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502800"/>
              </a:solidFill>
              <a:latin typeface="Lato"/>
              <a:ea typeface="Lato"/>
              <a:cs typeface="Lato"/>
              <a:sym typeface="Lato"/>
            </a:endParaRPr>
          </a:p>
        </p:txBody>
      </p:sp>
      <p:sp>
        <p:nvSpPr>
          <p:cNvPr id="195" name="Google Shape;195;p12"/>
          <p:cNvSpPr/>
          <p:nvPr/>
        </p:nvSpPr>
        <p:spPr>
          <a:xfrm>
            <a:off x="5306395" y="5531500"/>
            <a:ext cx="256500" cy="256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cxnSp>
        <p:nvCxnSpPr>
          <p:cNvPr id="196" name="Google Shape;196;p12"/>
          <p:cNvCxnSpPr/>
          <p:nvPr/>
        </p:nvCxnSpPr>
        <p:spPr>
          <a:xfrm>
            <a:off x="2582837" y="3371875"/>
            <a:ext cx="0" cy="1539000"/>
          </a:xfrm>
          <a:prstGeom prst="straightConnector1">
            <a:avLst/>
          </a:prstGeom>
          <a:noFill/>
          <a:ln w="31750" cap="flat" cmpd="sng">
            <a:solidFill>
              <a:srgbClr val="7F7F7F"/>
            </a:solidFill>
            <a:prstDash val="solid"/>
            <a:round/>
            <a:headEnd type="none" w="sm" len="sm"/>
            <a:tailEnd type="none" w="sm" len="sm"/>
          </a:ln>
        </p:spPr>
      </p:cxnSp>
      <p:sp>
        <p:nvSpPr>
          <p:cNvPr id="197" name="Google Shape;197;p12"/>
          <p:cNvSpPr txBox="1"/>
          <p:nvPr/>
        </p:nvSpPr>
        <p:spPr>
          <a:xfrm>
            <a:off x="2158417" y="3944062"/>
            <a:ext cx="859531" cy="318924"/>
          </a:xfrm>
          <a:prstGeom prst="rect">
            <a:avLst/>
          </a:prstGeom>
          <a:solidFill>
            <a:schemeClr val="lt1"/>
          </a:solidFill>
          <a:ln>
            <a:noFill/>
          </a:ln>
        </p:spPr>
        <p:txBody>
          <a:bodyPr spcFirstLastPara="1" wrap="square" lIns="91425" tIns="36000" rIns="91425" bIns="36000" anchor="t" anchorCtr="0">
            <a:spAutoFit/>
          </a:bodyPr>
          <a:lstStyle/>
          <a:p>
            <a:pPr marL="0" marR="0" lvl="0" indent="0" algn="ctr" rtl="0">
              <a:lnSpc>
                <a:spcPct val="100000"/>
              </a:lnSpc>
              <a:spcBef>
                <a:spcPts val="0"/>
              </a:spcBef>
              <a:spcAft>
                <a:spcPts val="0"/>
              </a:spcAft>
              <a:buNone/>
            </a:pPr>
            <a:r>
              <a:rPr lang="de-DE" sz="1600" b="0" i="0" u="none" strike="noStrike" cap="none">
                <a:solidFill>
                  <a:srgbClr val="000000"/>
                </a:solidFill>
                <a:latin typeface="Lato"/>
                <a:ea typeface="Lato"/>
                <a:cs typeface="Lato"/>
                <a:sym typeface="Lato"/>
              </a:rPr>
              <a:t>Wälder</a:t>
            </a:r>
            <a:endParaRPr sz="1800" b="0" i="0" u="none" strike="noStrike" cap="none">
              <a:solidFill>
                <a:srgbClr val="000000"/>
              </a:solidFill>
              <a:latin typeface="Lato"/>
              <a:ea typeface="Lato"/>
              <a:cs typeface="Lato"/>
              <a:sym typeface="Lato"/>
            </a:endParaRPr>
          </a:p>
        </p:txBody>
      </p:sp>
      <p:cxnSp>
        <p:nvCxnSpPr>
          <p:cNvPr id="198" name="Google Shape;198;p12"/>
          <p:cNvCxnSpPr/>
          <p:nvPr/>
        </p:nvCxnSpPr>
        <p:spPr>
          <a:xfrm>
            <a:off x="5430611" y="3056258"/>
            <a:ext cx="959" cy="2500064"/>
          </a:xfrm>
          <a:prstGeom prst="straightConnector1">
            <a:avLst/>
          </a:prstGeom>
          <a:noFill/>
          <a:ln w="31750" cap="flat" cmpd="sng">
            <a:solidFill>
              <a:srgbClr val="7F7F7F"/>
            </a:solidFill>
            <a:prstDash val="solid"/>
            <a:round/>
            <a:headEnd type="none" w="sm" len="sm"/>
            <a:tailEnd type="none" w="sm" len="sm"/>
          </a:ln>
        </p:spPr>
      </p:cxnSp>
      <p:sp>
        <p:nvSpPr>
          <p:cNvPr id="199" name="Google Shape;199;p12"/>
          <p:cNvSpPr txBox="1"/>
          <p:nvPr/>
        </p:nvSpPr>
        <p:spPr>
          <a:xfrm>
            <a:off x="782951" y="3959550"/>
            <a:ext cx="1138500" cy="318900"/>
          </a:xfrm>
          <a:prstGeom prst="rect">
            <a:avLst/>
          </a:prstGeom>
          <a:solidFill>
            <a:schemeClr val="lt1"/>
          </a:solidFill>
          <a:ln>
            <a:noFill/>
          </a:ln>
        </p:spPr>
        <p:txBody>
          <a:bodyPr spcFirstLastPara="1" wrap="square" lIns="91425" tIns="36000" rIns="91425"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chemeClr val="dk2"/>
                </a:solidFill>
                <a:latin typeface="Lato"/>
                <a:ea typeface="Lato"/>
                <a:cs typeface="Lato"/>
                <a:sym typeface="Lato"/>
              </a:rPr>
              <a:t>Grasland</a:t>
            </a:r>
            <a:endParaRPr/>
          </a:p>
        </p:txBody>
      </p:sp>
      <p:cxnSp>
        <p:nvCxnSpPr>
          <p:cNvPr id="200" name="Google Shape;200;p12"/>
          <p:cNvCxnSpPr/>
          <p:nvPr/>
        </p:nvCxnSpPr>
        <p:spPr>
          <a:xfrm>
            <a:off x="3771125" y="3114981"/>
            <a:ext cx="0" cy="1972313"/>
          </a:xfrm>
          <a:prstGeom prst="straightConnector1">
            <a:avLst/>
          </a:prstGeom>
          <a:noFill/>
          <a:ln w="31750" cap="flat" cmpd="sng">
            <a:solidFill>
              <a:srgbClr val="7F7F7F"/>
            </a:solidFill>
            <a:prstDash val="solid"/>
            <a:round/>
            <a:headEnd type="none" w="sm" len="sm"/>
            <a:tailEnd type="none" w="sm" len="sm"/>
          </a:ln>
        </p:spPr>
      </p:cxnSp>
      <p:sp>
        <p:nvSpPr>
          <p:cNvPr id="201" name="Google Shape;201;p12"/>
          <p:cNvSpPr txBox="1"/>
          <p:nvPr/>
        </p:nvSpPr>
        <p:spPr>
          <a:xfrm>
            <a:off x="5108434" y="3988964"/>
            <a:ext cx="652422" cy="246221"/>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Tundra</a:t>
            </a:r>
            <a:endParaRPr/>
          </a:p>
        </p:txBody>
      </p:sp>
      <p:cxnSp>
        <p:nvCxnSpPr>
          <p:cNvPr id="202" name="Google Shape;202;p12"/>
          <p:cNvCxnSpPr/>
          <p:nvPr/>
        </p:nvCxnSpPr>
        <p:spPr>
          <a:xfrm>
            <a:off x="6527805" y="3650090"/>
            <a:ext cx="0" cy="1965384"/>
          </a:xfrm>
          <a:prstGeom prst="straightConnector1">
            <a:avLst/>
          </a:prstGeom>
          <a:noFill/>
          <a:ln w="31750" cap="flat" cmpd="sng">
            <a:solidFill>
              <a:srgbClr val="7F7F7F"/>
            </a:solidFill>
            <a:prstDash val="solid"/>
            <a:round/>
            <a:headEnd type="none" w="sm" len="sm"/>
            <a:tailEnd type="none" w="sm" len="sm"/>
          </a:ln>
        </p:spPr>
      </p:cxnSp>
      <p:sp>
        <p:nvSpPr>
          <p:cNvPr id="203" name="Google Shape;203;p12"/>
          <p:cNvSpPr txBox="1"/>
          <p:nvPr/>
        </p:nvSpPr>
        <p:spPr>
          <a:xfrm>
            <a:off x="3201516" y="3905818"/>
            <a:ext cx="1139218"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Wüsten,</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Halbwüsten</a:t>
            </a:r>
            <a:endParaRPr/>
          </a:p>
        </p:txBody>
      </p:sp>
      <p:cxnSp>
        <p:nvCxnSpPr>
          <p:cNvPr id="204" name="Google Shape;204;p12"/>
          <p:cNvCxnSpPr/>
          <p:nvPr/>
        </p:nvCxnSpPr>
        <p:spPr>
          <a:xfrm flipH="1">
            <a:off x="4754304" y="3024018"/>
            <a:ext cx="11598" cy="2431431"/>
          </a:xfrm>
          <a:prstGeom prst="straightConnector1">
            <a:avLst/>
          </a:prstGeom>
          <a:noFill/>
          <a:ln w="31750" cap="flat" cmpd="sng">
            <a:solidFill>
              <a:srgbClr val="7F7F7F"/>
            </a:solidFill>
            <a:prstDash val="solid"/>
            <a:round/>
            <a:headEnd type="none" w="sm" len="sm"/>
            <a:tailEnd type="none" w="sm" len="sm"/>
          </a:ln>
        </p:spPr>
      </p:cxnSp>
      <p:sp>
        <p:nvSpPr>
          <p:cNvPr id="205" name="Google Shape;205;p12"/>
          <p:cNvSpPr txBox="1"/>
          <p:nvPr/>
        </p:nvSpPr>
        <p:spPr>
          <a:xfrm>
            <a:off x="5828353" y="3901840"/>
            <a:ext cx="1398904"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Feuchtgebiete,</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Moore</a:t>
            </a:r>
            <a:endParaRPr/>
          </a:p>
        </p:txBody>
      </p:sp>
      <p:sp>
        <p:nvSpPr>
          <p:cNvPr id="206" name="Google Shape;206;p12"/>
          <p:cNvSpPr txBox="1"/>
          <p:nvPr/>
        </p:nvSpPr>
        <p:spPr>
          <a:xfrm>
            <a:off x="7210398" y="3912934"/>
            <a:ext cx="1021682" cy="565146"/>
          </a:xfrm>
          <a:prstGeom prst="rect">
            <a:avLst/>
          </a:prstGeom>
          <a:solidFill>
            <a:schemeClr val="lt1"/>
          </a:solidFill>
          <a:ln>
            <a:noFill/>
          </a:ln>
        </p:spPr>
        <p:txBody>
          <a:bodyPr spcFirstLastPara="1" wrap="square" lIns="36000" tIns="36000" rIns="3600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Siedlungs-</a:t>
            </a:r>
            <a:endParaRPr/>
          </a:p>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land</a:t>
            </a:r>
            <a:endParaRPr sz="1600" b="1" i="0" u="none" strike="noStrike" cap="none">
              <a:solidFill>
                <a:srgbClr val="000000"/>
              </a:solidFill>
              <a:latin typeface="Lato"/>
              <a:ea typeface="Lato"/>
              <a:cs typeface="Lato"/>
              <a:sym typeface="Lato"/>
            </a:endParaRPr>
          </a:p>
        </p:txBody>
      </p:sp>
      <p:sp>
        <p:nvSpPr>
          <p:cNvPr id="207" name="Google Shape;207;p12"/>
          <p:cNvSpPr txBox="1"/>
          <p:nvPr/>
        </p:nvSpPr>
        <p:spPr>
          <a:xfrm>
            <a:off x="2186531" y="2667559"/>
            <a:ext cx="80663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2700" b="0" i="0" u="none" strike="noStrike" cap="none">
                <a:solidFill>
                  <a:schemeClr val="lt1"/>
                </a:solidFill>
                <a:latin typeface="Montserrat"/>
                <a:ea typeface="Montserrat"/>
                <a:cs typeface="Montserrat"/>
                <a:sym typeface="Montserrat"/>
              </a:rPr>
              <a:t>372</a:t>
            </a:r>
            <a:endParaRPr sz="1404" b="0" i="0" u="none" strike="noStrike" cap="none">
              <a:solidFill>
                <a:schemeClr val="lt1"/>
              </a:solidFill>
              <a:latin typeface="Montserrat"/>
              <a:ea typeface="Montserrat"/>
              <a:cs typeface="Montserrat"/>
              <a:sym typeface="Montserrat"/>
            </a:endParaRPr>
          </a:p>
        </p:txBody>
      </p:sp>
      <p:sp>
        <p:nvSpPr>
          <p:cNvPr id="208" name="Google Shape;208;p12"/>
          <p:cNvSpPr txBox="1"/>
          <p:nvPr/>
        </p:nvSpPr>
        <p:spPr>
          <a:xfrm>
            <a:off x="712254" y="2526259"/>
            <a:ext cx="1164101" cy="7155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4050" b="0" i="0" u="none" strike="noStrike" cap="none">
                <a:solidFill>
                  <a:schemeClr val="lt1"/>
                </a:solidFill>
                <a:latin typeface="Montserrat"/>
                <a:ea typeface="Montserrat"/>
                <a:cs typeface="Montserrat"/>
                <a:sym typeface="Montserrat"/>
              </a:rPr>
              <a:t>588</a:t>
            </a:r>
            <a:endParaRPr sz="1404" b="0" i="0" u="none" strike="noStrike" cap="none">
              <a:solidFill>
                <a:schemeClr val="lt1"/>
              </a:solidFill>
              <a:latin typeface="Montserrat"/>
              <a:ea typeface="Montserrat"/>
              <a:cs typeface="Montserrat"/>
              <a:sym typeface="Montserrat"/>
            </a:endParaRPr>
          </a:p>
        </p:txBody>
      </p:sp>
      <p:sp>
        <p:nvSpPr>
          <p:cNvPr id="209" name="Google Shape;209;p12"/>
          <p:cNvSpPr txBox="1"/>
          <p:nvPr/>
        </p:nvSpPr>
        <p:spPr>
          <a:xfrm>
            <a:off x="5242124" y="2766283"/>
            <a:ext cx="38504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100" b="0" i="0" u="none" strike="noStrike" cap="none">
                <a:solidFill>
                  <a:schemeClr val="lt1"/>
                </a:solidFill>
                <a:latin typeface="Montserrat"/>
                <a:ea typeface="Montserrat"/>
                <a:cs typeface="Montserrat"/>
                <a:sym typeface="Montserrat"/>
              </a:rPr>
              <a:t>121</a:t>
            </a:r>
            <a:endParaRPr sz="1600" b="0" i="0" u="none" strike="noStrike" cap="none">
              <a:solidFill>
                <a:schemeClr val="lt1"/>
              </a:solidFill>
              <a:latin typeface="Montserrat"/>
              <a:ea typeface="Montserrat"/>
              <a:cs typeface="Montserrat"/>
              <a:sym typeface="Montserrat"/>
            </a:endParaRPr>
          </a:p>
        </p:txBody>
      </p:sp>
      <p:sp>
        <p:nvSpPr>
          <p:cNvPr id="210" name="Google Shape;210;p12"/>
          <p:cNvSpPr txBox="1"/>
          <p:nvPr/>
        </p:nvSpPr>
        <p:spPr>
          <a:xfrm>
            <a:off x="3512881" y="2688245"/>
            <a:ext cx="51648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800" b="0" i="0" u="none" strike="noStrike" cap="none">
                <a:solidFill>
                  <a:schemeClr val="lt1"/>
                </a:solidFill>
                <a:latin typeface="Montserrat"/>
                <a:ea typeface="Montserrat"/>
                <a:cs typeface="Montserrat"/>
                <a:sym typeface="Montserrat"/>
              </a:rPr>
              <a:t>191</a:t>
            </a:r>
            <a:endParaRPr/>
          </a:p>
        </p:txBody>
      </p:sp>
      <p:sp>
        <p:nvSpPr>
          <p:cNvPr id="211" name="Google Shape;211;p12"/>
          <p:cNvSpPr txBox="1"/>
          <p:nvPr/>
        </p:nvSpPr>
        <p:spPr>
          <a:xfrm>
            <a:off x="5767333" y="2343052"/>
            <a:ext cx="146065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5400" b="0" i="0" u="none" strike="noStrike" cap="none">
                <a:solidFill>
                  <a:schemeClr val="lt1"/>
                </a:solidFill>
                <a:latin typeface="Montserrat"/>
                <a:ea typeface="Montserrat"/>
                <a:cs typeface="Montserrat"/>
                <a:sym typeface="Montserrat"/>
              </a:rPr>
              <a:t>657</a:t>
            </a:r>
            <a:endParaRPr sz="1404" b="0" i="0" u="none" strike="noStrike" cap="none">
              <a:solidFill>
                <a:schemeClr val="lt1"/>
              </a:solidFill>
              <a:latin typeface="Montserrat"/>
              <a:ea typeface="Montserrat"/>
              <a:cs typeface="Montserrat"/>
              <a:sym typeface="Montserrat"/>
            </a:endParaRPr>
          </a:p>
        </p:txBody>
      </p:sp>
      <p:sp>
        <p:nvSpPr>
          <p:cNvPr id="212" name="Google Shape;212;p12"/>
          <p:cNvSpPr txBox="1"/>
          <p:nvPr/>
        </p:nvSpPr>
        <p:spPr>
          <a:xfrm>
            <a:off x="4573408" y="2742844"/>
            <a:ext cx="38343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100" b="0" i="0" u="none" strike="noStrike" cap="none" dirty="0">
                <a:solidFill>
                  <a:schemeClr val="lt1"/>
                </a:solidFill>
                <a:latin typeface="Montserrat"/>
                <a:ea typeface="Montserrat"/>
                <a:cs typeface="Montserrat"/>
                <a:sym typeface="Montserrat"/>
              </a:rPr>
              <a:t>117</a:t>
            </a:r>
            <a:endParaRPr sz="2400" b="0" i="0" u="none" strike="noStrike" cap="none" dirty="0">
              <a:solidFill>
                <a:schemeClr val="lt1"/>
              </a:solidFill>
              <a:latin typeface="Montserrat"/>
              <a:ea typeface="Montserrat"/>
              <a:cs typeface="Montserrat"/>
              <a:sym typeface="Montserrat"/>
            </a:endParaRPr>
          </a:p>
        </p:txBody>
      </p:sp>
      <p:sp>
        <p:nvSpPr>
          <p:cNvPr id="213" name="Google Shape;213;p12"/>
          <p:cNvSpPr txBox="1"/>
          <p:nvPr/>
        </p:nvSpPr>
        <p:spPr>
          <a:xfrm>
            <a:off x="7550361" y="2589128"/>
            <a:ext cx="34176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100" b="0" i="0" u="none" strike="noStrike" cap="none">
                <a:solidFill>
                  <a:srgbClr val="502800"/>
                </a:solidFill>
                <a:latin typeface="Montserrat"/>
                <a:ea typeface="Montserrat"/>
                <a:cs typeface="Montserrat"/>
                <a:sym typeface="Montserrat"/>
              </a:rPr>
              <a:t>10</a:t>
            </a:r>
            <a:endParaRPr/>
          </a:p>
        </p:txBody>
      </p:sp>
      <p:sp>
        <p:nvSpPr>
          <p:cNvPr id="214" name="Google Shape;214;p12"/>
          <p:cNvSpPr txBox="1"/>
          <p:nvPr/>
        </p:nvSpPr>
        <p:spPr>
          <a:xfrm>
            <a:off x="7748333" y="5568701"/>
            <a:ext cx="269626" cy="215444"/>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100" b="0" i="0" u="none" strike="noStrike" cap="none">
                <a:solidFill>
                  <a:srgbClr val="1E5F9F"/>
                </a:solidFill>
                <a:latin typeface="Montserrat"/>
                <a:ea typeface="Montserrat"/>
                <a:cs typeface="Montserrat"/>
                <a:sym typeface="Montserrat"/>
              </a:rPr>
              <a:t>2</a:t>
            </a:r>
            <a:endParaRPr/>
          </a:p>
        </p:txBody>
      </p:sp>
      <p:sp>
        <p:nvSpPr>
          <p:cNvPr id="215" name="Google Shape;215;p12"/>
          <p:cNvSpPr txBox="1"/>
          <p:nvPr/>
        </p:nvSpPr>
        <p:spPr>
          <a:xfrm>
            <a:off x="8059936" y="2231324"/>
            <a:ext cx="1138393" cy="4321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404" b="0" i="0" u="none" strike="noStrike" cap="none">
                <a:solidFill>
                  <a:srgbClr val="502800"/>
                </a:solidFill>
                <a:latin typeface="Lato"/>
                <a:ea typeface="Lato"/>
                <a:cs typeface="Lato"/>
                <a:sym typeface="Lato"/>
              </a:rPr>
              <a:t>Kohlenstoff-</a:t>
            </a:r>
            <a:br>
              <a:rPr lang="de-DE" sz="1404" b="0" i="0" u="none" strike="noStrike" cap="none">
                <a:solidFill>
                  <a:srgbClr val="502800"/>
                </a:solidFill>
                <a:latin typeface="Lato"/>
                <a:ea typeface="Lato"/>
                <a:cs typeface="Lato"/>
                <a:sym typeface="Lato"/>
              </a:rPr>
            </a:br>
            <a:r>
              <a:rPr lang="de-DE" sz="1404" b="0" i="0" u="none" strike="noStrike" cap="none">
                <a:solidFill>
                  <a:srgbClr val="502800"/>
                </a:solidFill>
                <a:latin typeface="Lato"/>
                <a:ea typeface="Lato"/>
                <a:cs typeface="Lato"/>
                <a:sym typeface="Lato"/>
              </a:rPr>
              <a:t>menge (Gt C)</a:t>
            </a:r>
            <a:endParaRPr/>
          </a:p>
        </p:txBody>
      </p:sp>
      <p:sp>
        <p:nvSpPr>
          <p:cNvPr id="216" name="Google Shape;216;p12"/>
          <p:cNvSpPr txBox="1"/>
          <p:nvPr/>
        </p:nvSpPr>
        <p:spPr>
          <a:xfrm>
            <a:off x="8059936" y="5312772"/>
            <a:ext cx="998991" cy="524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4" b="0" i="0" u="none" strike="noStrike" cap="none">
                <a:solidFill>
                  <a:srgbClr val="1E5F9F"/>
                </a:solidFill>
                <a:latin typeface="Lato"/>
                <a:ea typeface="Lato"/>
                <a:cs typeface="Lato"/>
                <a:sym typeface="Lato"/>
              </a:rPr>
              <a:t>Fläche</a:t>
            </a:r>
            <a:endParaRPr/>
          </a:p>
          <a:p>
            <a:pPr marL="0" marR="0" lvl="0" indent="0" algn="l" rtl="0">
              <a:lnSpc>
                <a:spcPct val="100000"/>
              </a:lnSpc>
              <a:spcBef>
                <a:spcPts val="0"/>
              </a:spcBef>
              <a:spcAft>
                <a:spcPts val="0"/>
              </a:spcAft>
              <a:buNone/>
            </a:pPr>
            <a:r>
              <a:rPr lang="de-DE" sz="1404" b="0" i="0" u="none" strike="noStrike" cap="none">
                <a:solidFill>
                  <a:srgbClr val="1E5F9F"/>
                </a:solidFill>
                <a:latin typeface="Lato"/>
                <a:ea typeface="Lato"/>
                <a:cs typeface="Lato"/>
                <a:sym typeface="Lato"/>
              </a:rPr>
              <a:t>(Mio. km²)</a:t>
            </a:r>
            <a:endParaRPr/>
          </a:p>
        </p:txBody>
      </p:sp>
      <p:sp>
        <p:nvSpPr>
          <p:cNvPr id="217" name="Google Shape;217;p12"/>
          <p:cNvSpPr/>
          <p:nvPr/>
        </p:nvSpPr>
        <p:spPr>
          <a:xfrm>
            <a:off x="2138632" y="4847453"/>
            <a:ext cx="899100" cy="93273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18" name="Google Shape;218;p12"/>
          <p:cNvSpPr/>
          <p:nvPr/>
        </p:nvSpPr>
        <p:spPr>
          <a:xfrm>
            <a:off x="775682" y="4754929"/>
            <a:ext cx="1007100" cy="1007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19" name="Google Shape;219;p12"/>
          <p:cNvSpPr/>
          <p:nvPr/>
        </p:nvSpPr>
        <p:spPr>
          <a:xfrm>
            <a:off x="3366125" y="4952029"/>
            <a:ext cx="810000" cy="81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20" name="Google Shape;220;p12"/>
          <p:cNvSpPr/>
          <p:nvPr/>
        </p:nvSpPr>
        <p:spPr>
          <a:xfrm>
            <a:off x="6444105" y="5590652"/>
            <a:ext cx="167400" cy="167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rgbClr val="7D9D41"/>
              </a:solidFill>
              <a:latin typeface="Lato"/>
              <a:ea typeface="Lato"/>
              <a:cs typeface="Lato"/>
              <a:sym typeface="Lato"/>
            </a:endParaRPr>
          </a:p>
        </p:txBody>
      </p:sp>
      <p:sp>
        <p:nvSpPr>
          <p:cNvPr id="221" name="Google Shape;221;p12"/>
          <p:cNvSpPr/>
          <p:nvPr/>
        </p:nvSpPr>
        <p:spPr>
          <a:xfrm>
            <a:off x="4560303" y="5386777"/>
            <a:ext cx="399600" cy="39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22" name="Google Shape;222;p12"/>
          <p:cNvSpPr/>
          <p:nvPr/>
        </p:nvSpPr>
        <p:spPr>
          <a:xfrm>
            <a:off x="7667239" y="5654029"/>
            <a:ext cx="108000" cy="10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4" b="0" i="0" u="none" strike="noStrike" cap="none">
              <a:solidFill>
                <a:schemeClr val="lt1"/>
              </a:solidFill>
              <a:latin typeface="Lato"/>
              <a:ea typeface="Lato"/>
              <a:cs typeface="Lato"/>
              <a:sym typeface="Lato"/>
            </a:endParaRPr>
          </a:p>
        </p:txBody>
      </p:sp>
      <p:sp>
        <p:nvSpPr>
          <p:cNvPr id="223" name="Google Shape;223;p12"/>
          <p:cNvSpPr txBox="1"/>
          <p:nvPr/>
        </p:nvSpPr>
        <p:spPr>
          <a:xfrm>
            <a:off x="5227697" y="5538613"/>
            <a:ext cx="413896"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200" b="0" i="0" u="none" strike="noStrike" cap="none">
                <a:solidFill>
                  <a:schemeClr val="lt1"/>
                </a:solidFill>
                <a:latin typeface="Montserrat"/>
                <a:ea typeface="Montserrat"/>
                <a:cs typeface="Montserrat"/>
                <a:sym typeface="Montserrat"/>
              </a:rPr>
              <a:t>9,5</a:t>
            </a:r>
            <a:endParaRPr/>
          </a:p>
        </p:txBody>
      </p:sp>
      <p:sp>
        <p:nvSpPr>
          <p:cNvPr id="224" name="Google Shape;224;p12"/>
          <p:cNvSpPr txBox="1"/>
          <p:nvPr/>
        </p:nvSpPr>
        <p:spPr>
          <a:xfrm>
            <a:off x="2179256" y="5346042"/>
            <a:ext cx="817853" cy="41549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2400" b="0" i="0" u="none" strike="noStrike" cap="none">
                <a:solidFill>
                  <a:schemeClr val="lt1"/>
                </a:solidFill>
                <a:latin typeface="Montserrat"/>
                <a:ea typeface="Montserrat"/>
                <a:cs typeface="Montserrat"/>
                <a:sym typeface="Montserrat"/>
              </a:rPr>
              <a:t>33,3</a:t>
            </a:r>
            <a:endParaRPr/>
          </a:p>
        </p:txBody>
      </p:sp>
      <p:sp>
        <p:nvSpPr>
          <p:cNvPr id="225" name="Google Shape;225;p12"/>
          <p:cNvSpPr txBox="1"/>
          <p:nvPr/>
        </p:nvSpPr>
        <p:spPr>
          <a:xfrm>
            <a:off x="4527668" y="5527220"/>
            <a:ext cx="474810"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200" b="0" i="0" u="none" strike="noStrike" cap="none">
                <a:solidFill>
                  <a:schemeClr val="lt1"/>
                </a:solidFill>
                <a:latin typeface="Montserrat"/>
                <a:ea typeface="Montserrat"/>
                <a:cs typeface="Montserrat"/>
                <a:sym typeface="Montserrat"/>
              </a:rPr>
              <a:t>14,8</a:t>
            </a:r>
            <a:endParaRPr/>
          </a:p>
        </p:txBody>
      </p:sp>
      <p:sp>
        <p:nvSpPr>
          <p:cNvPr id="226" name="Google Shape;226;p12"/>
          <p:cNvSpPr txBox="1"/>
          <p:nvPr/>
        </p:nvSpPr>
        <p:spPr>
          <a:xfrm>
            <a:off x="3477615" y="5364693"/>
            <a:ext cx="587019" cy="41549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2400" b="0" i="0" u="none" strike="noStrike" cap="none">
                <a:solidFill>
                  <a:schemeClr val="lt1"/>
                </a:solidFill>
                <a:latin typeface="Montserrat"/>
                <a:ea typeface="Montserrat"/>
                <a:cs typeface="Montserrat"/>
                <a:sym typeface="Montserrat"/>
              </a:rPr>
              <a:t>30</a:t>
            </a:r>
            <a:endParaRPr sz="1404" b="0" i="0" u="none" strike="noStrike" cap="none">
              <a:solidFill>
                <a:schemeClr val="lt1"/>
              </a:solidFill>
              <a:latin typeface="Montserrat"/>
              <a:ea typeface="Montserrat"/>
              <a:cs typeface="Montserrat"/>
              <a:sym typeface="Montserrat"/>
            </a:endParaRPr>
          </a:p>
        </p:txBody>
      </p:sp>
      <p:sp>
        <p:nvSpPr>
          <p:cNvPr id="227" name="Google Shape;227;p12"/>
          <p:cNvSpPr txBox="1"/>
          <p:nvPr/>
        </p:nvSpPr>
        <p:spPr>
          <a:xfrm>
            <a:off x="815804" y="5304165"/>
            <a:ext cx="926857" cy="484748"/>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2850" b="0" i="0" u="none" strike="noStrike" cap="none">
                <a:solidFill>
                  <a:schemeClr val="lt1"/>
                </a:solidFill>
                <a:latin typeface="Montserrat"/>
                <a:ea typeface="Montserrat"/>
                <a:cs typeface="Montserrat"/>
                <a:sym typeface="Montserrat"/>
              </a:rPr>
              <a:t>37,3</a:t>
            </a:r>
            <a:endParaRPr/>
          </a:p>
        </p:txBody>
      </p:sp>
      <p:sp>
        <p:nvSpPr>
          <p:cNvPr id="228" name="Google Shape;228;p12"/>
          <p:cNvSpPr txBox="1"/>
          <p:nvPr/>
        </p:nvSpPr>
        <p:spPr>
          <a:xfrm>
            <a:off x="4424433" y="4178164"/>
            <a:ext cx="798135" cy="565146"/>
          </a:xfrm>
          <a:prstGeom prst="rect">
            <a:avLst/>
          </a:prstGeom>
          <a:solidFill>
            <a:schemeClr val="lt1"/>
          </a:solidFill>
          <a:ln>
            <a:noFill/>
          </a:ln>
        </p:spPr>
        <p:txBody>
          <a:bodyPr spcFirstLastPara="1" wrap="square" lIns="0" tIns="36000" rIns="0" bIns="36000" anchor="t" anchorCtr="0">
            <a:spAutoFit/>
          </a:bodyPr>
          <a:lstStyle/>
          <a:p>
            <a:pPr marL="0" marR="0" lvl="0" indent="0" algn="ctr" rtl="0">
              <a:lnSpc>
                <a:spcPct val="100000"/>
              </a:lnSpc>
              <a:spcBef>
                <a:spcPts val="0"/>
              </a:spcBef>
              <a:spcAft>
                <a:spcPts val="0"/>
              </a:spcAft>
              <a:buNone/>
            </a:pPr>
            <a:r>
              <a:rPr lang="de-DE" sz="1600" b="1" i="0" u="none" strike="noStrike" cap="none">
                <a:solidFill>
                  <a:srgbClr val="000000"/>
                </a:solidFill>
                <a:latin typeface="Lato"/>
                <a:ea typeface="Lato"/>
                <a:cs typeface="Lato"/>
                <a:sym typeface="Lato"/>
              </a:rPr>
              <a:t>Acker-land</a:t>
            </a:r>
            <a:endParaRPr/>
          </a:p>
        </p:txBody>
      </p:sp>
      <p:sp>
        <p:nvSpPr>
          <p:cNvPr id="229" name="Google Shape;229;p12"/>
          <p:cNvSpPr txBox="1"/>
          <p:nvPr/>
        </p:nvSpPr>
        <p:spPr>
          <a:xfrm>
            <a:off x="6569793" y="5549814"/>
            <a:ext cx="410689" cy="230832"/>
          </a:xfrm>
          <a:prstGeom prst="rect">
            <a:avLst/>
          </a:prstGeom>
          <a:noFill/>
          <a:ln>
            <a:noFill/>
          </a:ln>
        </p:spPr>
        <p:txBody>
          <a:bodyPr spcFirstLastPara="1" wrap="square" lIns="91425" tIns="45700" rIns="91425" bIns="0" anchor="t" anchorCtr="0">
            <a:spAutoFit/>
          </a:bodyPr>
          <a:lstStyle/>
          <a:p>
            <a:pPr marL="0" marR="0" lvl="0" indent="0" algn="ctr" rtl="0">
              <a:lnSpc>
                <a:spcPct val="100000"/>
              </a:lnSpc>
              <a:spcBef>
                <a:spcPts val="0"/>
              </a:spcBef>
              <a:spcAft>
                <a:spcPts val="0"/>
              </a:spcAft>
              <a:buNone/>
            </a:pPr>
            <a:r>
              <a:rPr lang="de-DE" sz="1200" b="0" i="0" u="none" strike="noStrike" cap="none">
                <a:solidFill>
                  <a:srgbClr val="1E5F9F"/>
                </a:solidFill>
                <a:latin typeface="Montserrat"/>
                <a:ea typeface="Montserrat"/>
                <a:cs typeface="Montserrat"/>
                <a:sym typeface="Montserrat"/>
              </a:rPr>
              <a:t>6,2</a:t>
            </a:r>
            <a:endParaRPr/>
          </a:p>
        </p:txBody>
      </p:sp>
      <p:sp>
        <p:nvSpPr>
          <p:cNvPr id="230" name="Google Shape;230;p12"/>
          <p:cNvSpPr/>
          <p:nvPr/>
        </p:nvSpPr>
        <p:spPr>
          <a:xfrm>
            <a:off x="9198329" y="4514283"/>
            <a:ext cx="2849992" cy="1326452"/>
          </a:xfrm>
          <a:prstGeom prst="roundRect">
            <a:avLst>
              <a:gd name="adj" fmla="val 16667"/>
            </a:avLst>
          </a:prstGeom>
          <a:solidFill>
            <a:srgbClr val="0070C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dirty="0">
                <a:solidFill>
                  <a:schemeClr val="lt1"/>
                </a:solidFill>
                <a:latin typeface="Trebuchet MS"/>
                <a:ea typeface="Trebuchet MS"/>
                <a:cs typeface="Trebuchet MS"/>
                <a:sym typeface="Trebuchet MS"/>
              </a:rPr>
              <a:t>Was schlussfolgern sie für Bodennutzung und Tierhaltung in ihrem Betrieb?</a:t>
            </a:r>
            <a:endParaRPr sz="2000" b="0" i="0" u="none" strike="noStrike" cap="none" dirty="0">
              <a:solidFill>
                <a:schemeClr val="lt1"/>
              </a:solidFill>
              <a:latin typeface="Arial"/>
              <a:ea typeface="Arial"/>
              <a:cs typeface="Arial"/>
              <a:sym typeface="Arial"/>
            </a:endParaRPr>
          </a:p>
        </p:txBody>
      </p:sp>
      <p:sp>
        <p:nvSpPr>
          <p:cNvPr id="231" name="Google Shape;231;p12"/>
          <p:cNvSpPr txBox="1"/>
          <p:nvPr/>
        </p:nvSpPr>
        <p:spPr>
          <a:xfrm>
            <a:off x="311200" y="5991489"/>
            <a:ext cx="829577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Trebuchet MS"/>
                <a:ea typeface="Trebuchet MS"/>
                <a:cs typeface="Trebuchet MS"/>
                <a:sym typeface="Trebuchet MS"/>
              </a:rPr>
              <a:t>Grafik 9 : Die Bedeutung</a:t>
            </a:r>
            <a:r>
              <a:rPr lang="de-DE" sz="1000" b="0" i="0" u="none" strike="noStrike" cap="none">
                <a:solidFill>
                  <a:srgbClr val="000000"/>
                </a:solidFill>
                <a:latin typeface="Arial"/>
                <a:ea typeface="Arial"/>
                <a:cs typeface="Arial"/>
                <a:sym typeface="Arial"/>
              </a:rPr>
              <a:t> von unterschiedlichen Böden, ihrer  Fläche und Nutzung, im Verhältnis zu ihrer Rolle als  Kohlenstoffspeicher </a:t>
            </a:r>
            <a:endParaRPr sz="1000" b="0" i="0" u="none" strike="noStrike" cap="none">
              <a:solidFill>
                <a:srgbClr val="000000"/>
              </a:solidFill>
              <a:latin typeface="Trebuchet MS"/>
              <a:ea typeface="Trebuchet MS"/>
              <a:cs typeface="Trebuchet MS"/>
              <a:sym typeface="Trebuchet MS"/>
            </a:endParaRPr>
          </a:p>
        </p:txBody>
      </p:sp>
      <p:sp>
        <p:nvSpPr>
          <p:cNvPr id="232" name="Google Shape;232;p12"/>
          <p:cNvSpPr txBox="1"/>
          <p:nvPr/>
        </p:nvSpPr>
        <p:spPr>
          <a:xfrm>
            <a:off x="817795" y="6456349"/>
            <a:ext cx="2839805" cy="351000"/>
          </a:xfrm>
          <a:prstGeom prst="rect">
            <a:avLst/>
          </a:prstGeom>
          <a:noFill/>
          <a:ln>
            <a:noFill/>
          </a:ln>
        </p:spPr>
        <p:txBody>
          <a:bodyPr spcFirstLastPara="1" wrap="square" lIns="91425" tIns="91425" rIns="91425" bIns="91425" anchor="t" anchorCtr="0">
            <a:spAutoFit/>
          </a:bodyPr>
          <a:lstStyle/>
          <a:p>
            <a:pPr marL="50800" marR="0" lvl="0" indent="0" algn="l"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Christine.Schmidt@ibbf.berlin</a:t>
            </a:r>
            <a:endParaRPr sz="1200" b="0" i="0" u="none" strike="noStrike" cap="none">
              <a:solidFill>
                <a:schemeClr val="lt1"/>
              </a:solidFill>
              <a:latin typeface="Trebuchet MS"/>
              <a:ea typeface="Trebuchet MS"/>
              <a:cs typeface="Trebuchet MS"/>
              <a:sym typeface="Trebuchet MS"/>
            </a:endParaRPr>
          </a:p>
        </p:txBody>
      </p:sp>
      <p:sp>
        <p:nvSpPr>
          <p:cNvPr id="53" name="Google Shape;154;p4">
            <a:extLst>
              <a:ext uri="{FF2B5EF4-FFF2-40B4-BE49-F238E27FC236}">
                <a16:creationId xmlns="" xmlns:a16="http://schemas.microsoft.com/office/drawing/2014/main" id="{CB860F2C-DA70-485C-9041-6FB3BDE104AF}"/>
              </a:ext>
            </a:extLst>
          </p:cNvPr>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50" name="Google Shape;150;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Klimaschutz: </a:t>
            </a:r>
            <a:br>
              <a:rPr lang="de-DE"/>
            </a:br>
            <a:r>
              <a:rPr lang="de-DE"/>
              <a:t>Rationelle Energienutzung und erneuerbare Energien</a:t>
            </a:r>
            <a:endParaRPr/>
          </a:p>
        </p:txBody>
      </p:sp>
      <p:sp>
        <p:nvSpPr>
          <p:cNvPr id="151" name="Google Shape;151;p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Tabelle: eigene Darstellung nach BLZ o.J.</a:t>
            </a:r>
            <a:endParaRPr>
              <a:solidFill>
                <a:schemeClr val="lt1"/>
              </a:solidFill>
              <a:latin typeface="Trebuchet MS"/>
              <a:ea typeface="Trebuchet MS"/>
              <a:cs typeface="Trebuchet MS"/>
              <a:sym typeface="Trebuchet MS"/>
            </a:endParaRPr>
          </a:p>
        </p:txBody>
      </p:sp>
      <p:sp>
        <p:nvSpPr>
          <p:cNvPr id="152" name="Google Shape;152;p4"/>
          <p:cNvSpPr/>
          <p:nvPr/>
        </p:nvSpPr>
        <p:spPr>
          <a:xfrm>
            <a:off x="7025640" y="1632574"/>
            <a:ext cx="4854403" cy="4116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Diskutieren Sie Maßnahmen, die im Bereich Energieeffizienz und erneuerbare Energien auf landwirtschaftlichen Betrieben umgesetzt werden können. </a:t>
            </a:r>
            <a:endParaRPr sz="1800" b="0" i="0" u="none" strike="noStrike" cap="none">
              <a:solidFill>
                <a:srgbClr val="C00000"/>
              </a:solidFill>
              <a:latin typeface="Arial"/>
              <a:ea typeface="Arial"/>
              <a:cs typeface="Arial"/>
              <a:sym typeface="Arial"/>
            </a:endParaRPr>
          </a:p>
          <a:p>
            <a:pPr marL="311150" marR="0" lvl="0" indent="-285750" algn="l" rtl="0">
              <a:lnSpc>
                <a:spcPct val="100000"/>
              </a:lnSpc>
              <a:spcBef>
                <a:spcPts val="0"/>
              </a:spcBef>
              <a:spcAft>
                <a:spcPts val="0"/>
              </a:spcAft>
              <a:buClr>
                <a:srgbClr val="000000"/>
              </a:buClr>
              <a:buSzPts val="1000"/>
              <a:buFont typeface="Arial"/>
              <a:buChar char="•"/>
            </a:pPr>
            <a:r>
              <a:rPr lang="de-DE" sz="1800" b="0" i="0" u="none" strike="noStrike" cap="none">
                <a:solidFill>
                  <a:srgbClr val="C00000"/>
                </a:solidFill>
                <a:latin typeface="Arial"/>
                <a:ea typeface="Arial"/>
                <a:cs typeface="Arial"/>
                <a:sym typeface="Arial"/>
              </a:rPr>
              <a:t>Recherchieren Sie welche Angebote für Hoflader mit Elektroantrieb es auf dem Markt gibt. Vergleichen Sie wieviel CO</a:t>
            </a:r>
            <a:r>
              <a:rPr lang="de-DE" sz="1800" b="0" i="0" u="none" strike="noStrike" cap="none" baseline="-25000">
                <a:solidFill>
                  <a:srgbClr val="C00000"/>
                </a:solidFill>
                <a:latin typeface="Arial"/>
                <a:ea typeface="Arial"/>
                <a:cs typeface="Arial"/>
                <a:sym typeface="Arial"/>
              </a:rPr>
              <a:t>2</a:t>
            </a:r>
            <a:r>
              <a:rPr lang="de-DE" sz="1800" b="0" i="0" u="none" strike="noStrike" cap="none">
                <a:solidFill>
                  <a:srgbClr val="C00000"/>
                </a:solidFill>
                <a:latin typeface="Arial"/>
                <a:ea typeface="Arial"/>
                <a:cs typeface="Arial"/>
                <a:sym typeface="Arial"/>
              </a:rPr>
              <a:t> mit einem E-Hoflader im Vergleich zu einem dieselbetriebenen Fahrzeug eingespart werden kann. </a:t>
            </a:r>
            <a:endParaRPr sz="1800" b="0" i="0" u="none" strike="noStrike" cap="none">
              <a:solidFill>
                <a:srgbClr val="C00000"/>
              </a:solidFill>
              <a:latin typeface="Arial"/>
              <a:ea typeface="Arial"/>
              <a:cs typeface="Arial"/>
              <a:sym typeface="Arial"/>
            </a:endParaRPr>
          </a:p>
        </p:txBody>
      </p:sp>
      <p:sp>
        <p:nvSpPr>
          <p:cNvPr id="153" name="Google Shape;153;p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54" name="Google Shape;154;p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cxnSp>
        <p:nvCxnSpPr>
          <p:cNvPr id="155" name="Google Shape;155;p4"/>
          <p:cNvCxnSpPr/>
          <p:nvPr/>
        </p:nvCxnSpPr>
        <p:spPr>
          <a:xfrm>
            <a:off x="4183309" y="5665480"/>
            <a:ext cx="0" cy="0"/>
          </a:xfrm>
          <a:prstGeom prst="straightConnector1">
            <a:avLst/>
          </a:prstGeom>
          <a:noFill/>
          <a:ln w="9525" cap="flat" cmpd="sng">
            <a:solidFill>
              <a:srgbClr val="4561AA"/>
            </a:solidFill>
            <a:prstDash val="solid"/>
            <a:round/>
            <a:headEnd type="none" w="sm" len="sm"/>
            <a:tailEnd type="none" w="sm" len="sm"/>
          </a:ln>
        </p:spPr>
      </p:cxnSp>
      <p:graphicFrame>
        <p:nvGraphicFramePr>
          <p:cNvPr id="156" name="Google Shape;156;p4"/>
          <p:cNvGraphicFramePr/>
          <p:nvPr>
            <p:extLst>
              <p:ext uri="{D42A27DB-BD31-4B8C-83A1-F6EECF244321}">
                <p14:modId xmlns:p14="http://schemas.microsoft.com/office/powerpoint/2010/main" val="920672245"/>
              </p:ext>
            </p:extLst>
          </p:nvPr>
        </p:nvGraphicFramePr>
        <p:xfrm>
          <a:off x="360000" y="1417402"/>
          <a:ext cx="6386500" cy="4527125"/>
        </p:xfrm>
        <a:graphic>
          <a:graphicData uri="http://schemas.openxmlformats.org/drawingml/2006/table">
            <a:tbl>
              <a:tblPr firstRow="1" bandRow="1">
                <a:noFill/>
                <a:tableStyleId>{0B675894-9444-4E31-88FA-55234BCECCC2}</a:tableStyleId>
              </a:tblPr>
              <a:tblGrid>
                <a:gridCol w="6386500">
                  <a:extLst>
                    <a:ext uri="{9D8B030D-6E8A-4147-A177-3AD203B41FA5}">
                      <a16:colId xmlns="" xmlns:a16="http://schemas.microsoft.com/office/drawing/2014/main" val="20000"/>
                    </a:ext>
                  </a:extLst>
                </a:gridCol>
              </a:tblGrid>
              <a:tr h="609475">
                <a:tc>
                  <a:txBody>
                    <a:bodyPr/>
                    <a:lstStyle/>
                    <a:p>
                      <a:pPr marL="0" marR="0" lvl="0" indent="0" algn="l" rtl="0">
                        <a:lnSpc>
                          <a:spcPct val="100000"/>
                        </a:lnSpc>
                        <a:spcBef>
                          <a:spcPts val="0"/>
                        </a:spcBef>
                        <a:spcAft>
                          <a:spcPts val="0"/>
                        </a:spcAft>
                        <a:buNone/>
                      </a:pPr>
                      <a:r>
                        <a:rPr lang="de-DE" sz="1800" b="0" u="none" strike="noStrike" cap="none"/>
                        <a:t>Energieverbrauch in der Landwirtschaft</a:t>
                      </a:r>
                      <a:endParaRPr sz="1800" b="0" u="none" strike="noStrike" cap="none"/>
                    </a:p>
                  </a:txBody>
                  <a:tcPr marL="91450" marR="91450" marT="45725" marB="45725"/>
                </a:tc>
                <a:extLst>
                  <a:ext uri="{0D108BD9-81ED-4DB2-BD59-A6C34878D82A}">
                    <a16:rowId xmlns="" xmlns:a16="http://schemas.microsoft.com/office/drawing/2014/main" val="10000"/>
                  </a:ext>
                </a:extLst>
              </a:tr>
              <a:tr h="575650">
                <a:tc>
                  <a:txBody>
                    <a:bodyPr/>
                    <a:lstStyle/>
                    <a:p>
                      <a:pPr marL="0" marR="0" lvl="0" indent="0" algn="l" rtl="0">
                        <a:lnSpc>
                          <a:spcPct val="100000"/>
                        </a:lnSpc>
                        <a:spcBef>
                          <a:spcPts val="0"/>
                        </a:spcBef>
                        <a:spcAft>
                          <a:spcPts val="0"/>
                        </a:spcAft>
                        <a:buNone/>
                      </a:pPr>
                      <a:r>
                        <a:rPr lang="de-DE" sz="1800" b="0" u="none" strike="noStrike" cap="none"/>
                        <a:t>Kraftstoffeinsatz für Landmaschinen und Geräte</a:t>
                      </a:r>
                      <a:endParaRPr/>
                    </a:p>
                  </a:txBody>
                  <a:tcPr marL="91450" marR="91450" marT="45725" marB="45725"/>
                </a:tc>
                <a:extLst>
                  <a:ext uri="{0D108BD9-81ED-4DB2-BD59-A6C34878D82A}">
                    <a16:rowId xmlns="" xmlns:a16="http://schemas.microsoft.com/office/drawing/2014/main" val="10001"/>
                  </a:ext>
                </a:extLst>
              </a:tr>
              <a:tr h="557550">
                <a:tc>
                  <a:txBody>
                    <a:bodyPr/>
                    <a:lstStyle/>
                    <a:p>
                      <a:pPr marL="0" marR="0" lvl="0" indent="0" algn="l" rtl="0">
                        <a:lnSpc>
                          <a:spcPct val="100000"/>
                        </a:lnSpc>
                        <a:spcBef>
                          <a:spcPts val="0"/>
                        </a:spcBef>
                        <a:spcAft>
                          <a:spcPts val="0"/>
                        </a:spcAft>
                        <a:buNone/>
                      </a:pPr>
                      <a:r>
                        <a:rPr lang="de-DE" sz="1800" b="0" u="none" strike="noStrike" cap="none"/>
                        <a:t>Energie für Trocknung, Einlagerung, Belüftung von Getreide</a:t>
                      </a:r>
                      <a:endParaRPr/>
                    </a:p>
                  </a:txBody>
                  <a:tcPr marL="91450" marR="91450" marT="45725" marB="45725"/>
                </a:tc>
                <a:extLst>
                  <a:ext uri="{0D108BD9-81ED-4DB2-BD59-A6C34878D82A}">
                    <a16:rowId xmlns="" xmlns:a16="http://schemas.microsoft.com/office/drawing/2014/main" val="10002"/>
                  </a:ext>
                </a:extLst>
              </a:tr>
              <a:tr h="529975">
                <a:tc>
                  <a:txBody>
                    <a:bodyPr/>
                    <a:lstStyle/>
                    <a:p>
                      <a:pPr marL="0" marR="0" lvl="0" indent="0" algn="l" rtl="0">
                        <a:lnSpc>
                          <a:spcPct val="100000"/>
                        </a:lnSpc>
                        <a:spcBef>
                          <a:spcPts val="0"/>
                        </a:spcBef>
                        <a:spcAft>
                          <a:spcPts val="0"/>
                        </a:spcAft>
                        <a:buNone/>
                      </a:pPr>
                      <a:r>
                        <a:rPr lang="de-DE" sz="1800" b="0" u="none" strike="noStrike" cap="none"/>
                        <a:t>Wärme und Strom für die Ställe</a:t>
                      </a:r>
                      <a:endParaRPr/>
                    </a:p>
                  </a:txBody>
                  <a:tcPr marL="91450" marR="91450" marT="45725" marB="45725"/>
                </a:tc>
                <a:extLst>
                  <a:ext uri="{0D108BD9-81ED-4DB2-BD59-A6C34878D82A}">
                    <a16:rowId xmlns="" xmlns:a16="http://schemas.microsoft.com/office/drawing/2014/main" val="10003"/>
                  </a:ext>
                </a:extLst>
              </a:tr>
              <a:tr h="524100">
                <a:tc>
                  <a:txBody>
                    <a:bodyPr/>
                    <a:lstStyle/>
                    <a:p>
                      <a:pPr marL="0" marR="0" lvl="0" indent="0" algn="l" rtl="0">
                        <a:lnSpc>
                          <a:spcPct val="100000"/>
                        </a:lnSpc>
                        <a:spcBef>
                          <a:spcPts val="0"/>
                        </a:spcBef>
                        <a:spcAft>
                          <a:spcPts val="0"/>
                        </a:spcAft>
                        <a:buNone/>
                      </a:pPr>
                      <a:r>
                        <a:rPr lang="de-DE" sz="1800" b="0" u="none" strike="noStrike" cap="none"/>
                        <a:t>Wärme für Gewächshäuser</a:t>
                      </a:r>
                      <a:endParaRPr/>
                    </a:p>
                  </a:txBody>
                  <a:tcPr marL="91450" marR="91450" marT="45725" marB="45725"/>
                </a:tc>
                <a:extLst>
                  <a:ext uri="{0D108BD9-81ED-4DB2-BD59-A6C34878D82A}">
                    <a16:rowId xmlns="" xmlns:a16="http://schemas.microsoft.com/office/drawing/2014/main" val="10004"/>
                  </a:ext>
                </a:extLst>
              </a:tr>
              <a:tr h="802900">
                <a:tc>
                  <a:txBody>
                    <a:bodyPr/>
                    <a:lstStyle/>
                    <a:p>
                      <a:pPr marL="0" marR="0" lvl="0" indent="0" algn="l" rtl="0">
                        <a:lnSpc>
                          <a:spcPct val="100000"/>
                        </a:lnSpc>
                        <a:spcBef>
                          <a:spcPts val="0"/>
                        </a:spcBef>
                        <a:spcAft>
                          <a:spcPts val="0"/>
                        </a:spcAft>
                        <a:buNone/>
                      </a:pPr>
                      <a:r>
                        <a:rPr lang="de-DE" sz="1800" b="0" u="none" strike="noStrike" cap="none"/>
                        <a:t>Milchviehhaltung: Strom für Vakuumpumpen, Milchkühlung, Beleuchtung</a:t>
                      </a:r>
                      <a:endParaRPr/>
                    </a:p>
                  </a:txBody>
                  <a:tcPr marL="91450" marR="91450" marT="45725" marB="45725"/>
                </a:tc>
                <a:extLst>
                  <a:ext uri="{0D108BD9-81ED-4DB2-BD59-A6C34878D82A}">
                    <a16:rowId xmlns="" xmlns:a16="http://schemas.microsoft.com/office/drawing/2014/main" val="10005"/>
                  </a:ext>
                </a:extLst>
              </a:tr>
              <a:tr h="462625">
                <a:tc>
                  <a:txBody>
                    <a:bodyPr/>
                    <a:lstStyle/>
                    <a:p>
                      <a:pPr marL="0" marR="0" lvl="0" indent="0" algn="l" rtl="0">
                        <a:lnSpc>
                          <a:spcPct val="100000"/>
                        </a:lnSpc>
                        <a:spcBef>
                          <a:spcPts val="0"/>
                        </a:spcBef>
                        <a:spcAft>
                          <a:spcPts val="0"/>
                        </a:spcAft>
                        <a:buNone/>
                      </a:pPr>
                      <a:r>
                        <a:rPr lang="de-DE" sz="1800" b="0" u="none" strike="noStrike" cap="none"/>
                        <a:t>Energie für Weiterverarbeitung u. Verpackung von Produkten</a:t>
                      </a:r>
                      <a:endParaRPr/>
                    </a:p>
                  </a:txBody>
                  <a:tcPr marL="91450" marR="91450" marT="45725" marB="45725"/>
                </a:tc>
                <a:extLst>
                  <a:ext uri="{0D108BD9-81ED-4DB2-BD59-A6C34878D82A}">
                    <a16:rowId xmlns="" xmlns:a16="http://schemas.microsoft.com/office/drawing/2014/main" val="10006"/>
                  </a:ext>
                </a:extLst>
              </a:tr>
              <a:tr h="464850">
                <a:tc>
                  <a:txBody>
                    <a:bodyPr/>
                    <a:lstStyle/>
                    <a:p>
                      <a:pPr marL="0" marR="0" lvl="0" indent="0" algn="l" rtl="0">
                        <a:lnSpc>
                          <a:spcPct val="100000"/>
                        </a:lnSpc>
                        <a:spcBef>
                          <a:spcPts val="0"/>
                        </a:spcBef>
                        <a:spcAft>
                          <a:spcPts val="0"/>
                        </a:spcAft>
                        <a:buNone/>
                      </a:pPr>
                      <a:r>
                        <a:rPr lang="de-DE" sz="1800" b="0" u="none" strike="noStrike" cap="none" dirty="0"/>
                        <a:t>Beachtung der Böden als Kohlenstoffspeicher</a:t>
                      </a:r>
                      <a:endParaRPr dirty="0"/>
                    </a:p>
                  </a:txBody>
                  <a:tcPr marL="91450" marR="91450" marT="45725" marB="45725"/>
                </a:tc>
                <a:extLst>
                  <a:ext uri="{0D108BD9-81ED-4DB2-BD59-A6C34878D82A}">
                    <a16:rowId xmlns=""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163" name="Google Shape;163;p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nach </a:t>
            </a:r>
            <a:r>
              <a:rPr lang="de-DE"/>
              <a:t>Welthungerhilfe 2018</a:t>
            </a:r>
            <a:endParaRPr>
              <a:solidFill>
                <a:schemeClr val="lt1"/>
              </a:solidFill>
              <a:latin typeface="Trebuchet MS"/>
              <a:ea typeface="Trebuchet MS"/>
              <a:cs typeface="Trebuchet MS"/>
              <a:sym typeface="Trebuchet MS"/>
            </a:endParaRPr>
          </a:p>
        </p:txBody>
      </p:sp>
      <p:sp>
        <p:nvSpPr>
          <p:cNvPr id="164" name="Google Shape;164;p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65" name="Google Shape;165;p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66" name="Google Shape;166;p5"/>
          <p:cNvSpPr txBox="1"/>
          <p:nvPr/>
        </p:nvSpPr>
        <p:spPr>
          <a:xfrm>
            <a:off x="189828" y="1474682"/>
            <a:ext cx="5824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Die Vielfalt im Anbau schrumpft</a:t>
            </a:r>
            <a:endParaRPr sz="2000" b="0" i="0" u="none" strike="noStrike" cap="none">
              <a:solidFill>
                <a:srgbClr val="000000"/>
              </a:solidFill>
              <a:latin typeface="Arial"/>
              <a:ea typeface="Arial"/>
              <a:cs typeface="Arial"/>
              <a:sym typeface="Arial"/>
            </a:endParaRPr>
          </a:p>
        </p:txBody>
      </p:sp>
      <p:sp>
        <p:nvSpPr>
          <p:cNvPr id="167" name="Google Shape;167;p5"/>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100000"/>
              </a:lnSpc>
              <a:spcBef>
                <a:spcPts val="0"/>
              </a:spcBef>
              <a:spcAft>
                <a:spcPts val="0"/>
              </a:spcAft>
              <a:buClr>
                <a:srgbClr val="000000"/>
              </a:buClr>
              <a:buSzPct val="100000"/>
              <a:buFont typeface="Arial"/>
              <a:buNone/>
            </a:pPr>
            <a:r>
              <a:rPr lang="de-DE" sz="3200" b="0" i="0" u="none" strike="noStrike" cap="none">
                <a:solidFill>
                  <a:srgbClr val="000000"/>
                </a:solidFill>
                <a:latin typeface="Trebuchet MS"/>
                <a:ea typeface="Trebuchet MS"/>
                <a:cs typeface="Trebuchet MS"/>
                <a:sym typeface="Trebuchet MS"/>
              </a:rPr>
              <a:t>Nachhaltigkeit und Biodiversität: Bewahrung von alten Kulturpflanzen, Saatgut &amp; Nutztierrassen</a:t>
            </a:r>
            <a:endParaRPr sz="3200" b="0" i="0" u="none" strike="noStrike" cap="none">
              <a:solidFill>
                <a:srgbClr val="000000"/>
              </a:solidFill>
              <a:latin typeface="Trebuchet MS"/>
              <a:ea typeface="Trebuchet MS"/>
              <a:cs typeface="Trebuchet MS"/>
              <a:sym typeface="Trebuchet MS"/>
            </a:endParaRPr>
          </a:p>
        </p:txBody>
      </p:sp>
      <p:sp>
        <p:nvSpPr>
          <p:cNvPr id="168" name="Google Shape;168;p5"/>
          <p:cNvSpPr/>
          <p:nvPr/>
        </p:nvSpPr>
        <p:spPr>
          <a:xfrm>
            <a:off x="8320526" y="1857168"/>
            <a:ext cx="3511474" cy="378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Am Beispiel einer Feldfrucht (z.B. Kartoffel): Recherchieren Sie, welche alten Sorten verfügbar sind. Listen Sie die besonderen Eigenschaften, Vor- und Nachteile der verschiedenen Sorten auf.</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Skizzieren Sie am Beispiel einer ausgewählten alten Gemüse-Sorte Wege für die Nutzung (Vermarktung, Weiterverarbeitung)</a:t>
            </a:r>
            <a:endParaRPr sz="1800" b="0" i="0" u="none" strike="noStrike" cap="none">
              <a:solidFill>
                <a:srgbClr val="C00000"/>
              </a:solidFill>
              <a:latin typeface="Arial"/>
              <a:ea typeface="Arial"/>
              <a:cs typeface="Arial"/>
              <a:sym typeface="Arial"/>
            </a:endParaRPr>
          </a:p>
        </p:txBody>
      </p:sp>
      <p:pic>
        <p:nvPicPr>
          <p:cNvPr id="169" name="Google Shape;169;p5"/>
          <p:cNvPicPr preferRelativeResize="0"/>
          <p:nvPr/>
        </p:nvPicPr>
        <p:blipFill rotWithShape="1">
          <a:blip r:embed="rId3">
            <a:alphaModFix/>
          </a:blip>
          <a:srcRect/>
          <a:stretch/>
        </p:blipFill>
        <p:spPr>
          <a:xfrm>
            <a:off x="10958" y="1967282"/>
            <a:ext cx="8309568" cy="39810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9</a:t>
            </a:fld>
            <a:endParaRPr/>
          </a:p>
        </p:txBody>
      </p:sp>
      <p:sp>
        <p:nvSpPr>
          <p:cNvPr id="176" name="Google Shape;176;p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sz="1200" b="0" i="0" strike="noStrike">
                <a:solidFill>
                  <a:schemeClr val="lt1"/>
                </a:solidFill>
                <a:latin typeface="Trebuchet MS"/>
                <a:ea typeface="Trebuchet MS"/>
                <a:cs typeface="Trebuchet MS"/>
                <a:sym typeface="Trebuchet MS"/>
              </a:rPr>
              <a:t>Bild: nach Roteliste-Zentrum 2011</a:t>
            </a:r>
            <a:endParaRPr>
              <a:solidFill>
                <a:schemeClr val="lt1"/>
              </a:solidFill>
              <a:latin typeface="Trebuchet MS"/>
              <a:ea typeface="Trebuchet MS"/>
              <a:cs typeface="Trebuchet MS"/>
              <a:sym typeface="Trebuchet MS"/>
            </a:endParaRPr>
          </a:p>
        </p:txBody>
      </p:sp>
      <p:sp>
        <p:nvSpPr>
          <p:cNvPr id="177" name="Google Shape;177;p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Christine Henseling</a:t>
            </a:r>
            <a:endParaRPr/>
          </a:p>
          <a:p>
            <a:pPr marL="0" lvl="0" indent="0" algn="l" rtl="0">
              <a:lnSpc>
                <a:spcPct val="100000"/>
              </a:lnSpc>
              <a:spcBef>
                <a:spcPts val="0"/>
              </a:spcBef>
              <a:spcAft>
                <a:spcPts val="0"/>
              </a:spcAft>
              <a:buSzPts val="1800"/>
              <a:buNone/>
            </a:pPr>
            <a:r>
              <a:rPr lang="de-DE"/>
              <a:t>Projektagentur BBNE</a:t>
            </a:r>
            <a:endParaRPr/>
          </a:p>
        </p:txBody>
      </p:sp>
      <p:sp>
        <p:nvSpPr>
          <p:cNvPr id="178" name="Google Shape;178;p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Landwirt/ Landwirtin und</a:t>
            </a:r>
            <a:endParaRPr/>
          </a:p>
          <a:p>
            <a:pPr marL="35999" lvl="0" indent="-35999" algn="l" rtl="0">
              <a:lnSpc>
                <a:spcPct val="110000"/>
              </a:lnSpc>
              <a:spcBef>
                <a:spcPts val="0"/>
              </a:spcBef>
              <a:spcAft>
                <a:spcPts val="0"/>
              </a:spcAft>
              <a:buClr>
                <a:srgbClr val="888888"/>
              </a:buClr>
              <a:buSzPts val="1200"/>
              <a:buNone/>
            </a:pPr>
            <a:r>
              <a:rPr lang="de-DE"/>
              <a:t>Fachkraft Agrarservice</a:t>
            </a:r>
            <a:endParaRPr/>
          </a:p>
        </p:txBody>
      </p:sp>
      <p:sp>
        <p:nvSpPr>
          <p:cNvPr id="179" name="Google Shape;179;p6"/>
          <p:cNvSpPr txBox="1"/>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3200"/>
              <a:buFont typeface="Arial"/>
              <a:buNone/>
            </a:pPr>
            <a:r>
              <a:rPr lang="de-DE" sz="3200" b="0" i="0" u="none" strike="noStrike" cap="none">
                <a:solidFill>
                  <a:srgbClr val="000000"/>
                </a:solidFill>
                <a:latin typeface="Trebuchet MS"/>
                <a:ea typeface="Trebuchet MS"/>
                <a:cs typeface="Trebuchet MS"/>
                <a:sym typeface="Trebuchet MS"/>
              </a:rPr>
              <a:t>Maßnahmen zur Förderung der Biodiversität</a:t>
            </a:r>
            <a:endParaRPr sz="3200" b="0" i="0" u="none" strike="noStrike" cap="none">
              <a:solidFill>
                <a:srgbClr val="000000"/>
              </a:solidFill>
              <a:latin typeface="Trebuchet MS"/>
              <a:ea typeface="Trebuchet MS"/>
              <a:cs typeface="Trebuchet MS"/>
              <a:sym typeface="Trebuchet MS"/>
            </a:endParaRPr>
          </a:p>
        </p:txBody>
      </p:sp>
      <p:graphicFrame>
        <p:nvGraphicFramePr>
          <p:cNvPr id="180" name="Google Shape;180;p6"/>
          <p:cNvGraphicFramePr/>
          <p:nvPr/>
        </p:nvGraphicFramePr>
        <p:xfrm>
          <a:off x="12242" y="2044638"/>
          <a:ext cx="2992216" cy="3002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1" name="Google Shape;181;p6"/>
          <p:cNvGraphicFramePr/>
          <p:nvPr/>
        </p:nvGraphicFramePr>
        <p:xfrm>
          <a:off x="5285290" y="1967282"/>
          <a:ext cx="3035236" cy="3174733"/>
        </p:xfrm>
        <a:graphic>
          <a:graphicData uri="http://schemas.openxmlformats.org/drawingml/2006/chart">
            <c:chart xmlns:c="http://schemas.openxmlformats.org/drawingml/2006/chart" xmlns:r="http://schemas.openxmlformats.org/officeDocument/2006/relationships" r:id="rId4"/>
          </a:graphicData>
        </a:graphic>
      </p:graphicFrame>
      <p:sp>
        <p:nvSpPr>
          <p:cNvPr id="182" name="Google Shape;182;p6"/>
          <p:cNvSpPr/>
          <p:nvPr/>
        </p:nvSpPr>
        <p:spPr>
          <a:xfrm>
            <a:off x="8210893" y="1695310"/>
            <a:ext cx="3511474" cy="378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Skizzieren Sie, mit welchen Maßnahmen die Biodiversität in der Landwirtschaft gefördert werden kann.</a:t>
            </a:r>
            <a:endParaRPr sz="1800" b="0" i="0" u="none" strike="noStrike" cap="none">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de-DE" sz="1800" b="0" i="0" u="none" strike="noStrike" cap="none">
                <a:solidFill>
                  <a:srgbClr val="C00000"/>
                </a:solidFill>
                <a:latin typeface="Arial"/>
                <a:ea typeface="Arial"/>
                <a:cs typeface="Arial"/>
                <a:sym typeface="Arial"/>
              </a:rPr>
              <a:t>Welche Maßnahmen werden auf Ihrem Betrieb bereits umgesetzt, um Lebensbedingungen für Insekten zu verbessern?</a:t>
            </a:r>
            <a:endParaRPr sz="1800" b="0" i="0" u="none" strike="noStrike" cap="none">
              <a:solidFill>
                <a:srgbClr val="C00000"/>
              </a:solidFill>
              <a:latin typeface="Arial"/>
              <a:ea typeface="Arial"/>
              <a:cs typeface="Arial"/>
              <a:sym typeface="Arial"/>
            </a:endParaRPr>
          </a:p>
        </p:txBody>
      </p:sp>
      <p:graphicFrame>
        <p:nvGraphicFramePr>
          <p:cNvPr id="183" name="Google Shape;183;p6"/>
          <p:cNvGraphicFramePr/>
          <p:nvPr/>
        </p:nvGraphicFramePr>
        <p:xfrm>
          <a:off x="400772" y="1830622"/>
          <a:ext cx="7719100" cy="4326338"/>
        </p:xfrm>
        <a:graphic>
          <a:graphicData uri="http://schemas.openxmlformats.org/drawingml/2006/chart">
            <c:chart xmlns:c="http://schemas.openxmlformats.org/drawingml/2006/chart" xmlns:r="http://schemas.openxmlformats.org/officeDocument/2006/relationships" r:id="rId5"/>
          </a:graphicData>
        </a:graphic>
      </p:graphicFrame>
      <p:pic>
        <p:nvPicPr>
          <p:cNvPr id="184" name="Google Shape;184;p6"/>
          <p:cNvPicPr preferRelativeResize="0"/>
          <p:nvPr/>
        </p:nvPicPr>
        <p:blipFill rotWithShape="1">
          <a:blip r:embed="rId6">
            <a:alphaModFix/>
          </a:blip>
          <a:srcRect/>
          <a:stretch/>
        </p:blipFill>
        <p:spPr>
          <a:xfrm>
            <a:off x="0" y="1869430"/>
            <a:ext cx="7718205" cy="4328535"/>
          </a:xfrm>
          <a:prstGeom prst="rect">
            <a:avLst/>
          </a:prstGeom>
          <a:noFill/>
          <a:ln>
            <a:noFill/>
          </a:ln>
        </p:spPr>
      </p:pic>
      <p:sp>
        <p:nvSpPr>
          <p:cNvPr id="185" name="Google Shape;185;p6"/>
          <p:cNvSpPr txBox="1"/>
          <p:nvPr/>
        </p:nvSpPr>
        <p:spPr>
          <a:xfrm>
            <a:off x="309751" y="1392120"/>
            <a:ext cx="58245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Anteil gefährdeter Bienenarten </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5887</Words>
  <Application>Microsoft Macintosh PowerPoint</Application>
  <PresentationFormat>Breitbild</PresentationFormat>
  <Paragraphs>489</Paragraphs>
  <Slides>17</Slides>
  <Notes>17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vt:lpstr>
      <vt:lpstr>Calibri</vt:lpstr>
      <vt:lpstr>Lato</vt:lpstr>
      <vt:lpstr>Merriweather</vt:lpstr>
      <vt:lpstr>Montserrat</vt:lpstr>
      <vt:lpstr>Times New Roman</vt:lpstr>
      <vt:lpstr>Trebuchet MS</vt:lpstr>
      <vt:lpstr>Office</vt:lpstr>
      <vt:lpstr>Landwirt und Landwirtin  Fachkraft Agrarservice</vt:lpstr>
      <vt:lpstr>Nachhaltigkeit und Klimawandel: Woher kommen die Emissionen im Alltag?</vt:lpstr>
      <vt:lpstr>PowerPoint-Präsentation</vt:lpstr>
      <vt:lpstr>Nachhaltigkeit und Klimaschutz: Erneuerbare Energien in der Landwirtschaft</vt:lpstr>
      <vt:lpstr>Landwirtschaft -Bedeutung von Kohlenstoffsenken</vt:lpstr>
      <vt:lpstr>Landwirtschaft -  Böden als C-Speicher </vt:lpstr>
      <vt:lpstr>Nachhaltigkeit und Klimaschutz:  Rationelle Energienutzung und erneuerbare Energien</vt:lpstr>
      <vt:lpstr>PowerPoint-Präsentation</vt:lpstr>
      <vt:lpstr>PowerPoint-Präsentation</vt:lpstr>
      <vt:lpstr>Nachhaltigkeit und Landnutzung: Gewässerbelastungen durch Nitrat</vt:lpstr>
      <vt:lpstr>Nachhaltigkeit und Landnutzung:  Alternative Düngemaßnahmen</vt:lpstr>
      <vt:lpstr>Nachhaltigkeit und Pflanzenschutz: Integrierter Pflanzenschutz (IPS)</vt:lpstr>
      <vt:lpstr>Nachhaltigkeit und Gesundheit: Antibiotikaeinsatz in der Nutztierhaltung</vt:lpstr>
      <vt:lpstr>Regionale Vermarktung/ Direktvermarktung</vt:lpstr>
      <vt:lpstr>Ökologische Landwirtschaft</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Landwirt/ Landwirtin und Fachkraft Agrarservice</dc:title>
  <dc:creator>Microsoft Office User</dc:creator>
  <cp:lastModifiedBy>Michael Scharp</cp:lastModifiedBy>
  <cp:revision>10</cp:revision>
  <cp:lastPrinted>2023-10-01T06:11:34Z</cp:lastPrinted>
  <dcterms:created xsi:type="dcterms:W3CDTF">2021-10-18T14:46:33Z</dcterms:created>
  <dcterms:modified xsi:type="dcterms:W3CDTF">2023-10-01T06:11:41Z</dcterms:modified>
</cp:coreProperties>
</file>