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66" r:id="rId4"/>
    <p:sldId id="281" r:id="rId5"/>
    <p:sldId id="258" r:id="rId6"/>
    <p:sldId id="259" r:id="rId7"/>
    <p:sldId id="260" r:id="rId8"/>
    <p:sldId id="261" r:id="rId9"/>
    <p:sldId id="264" r:id="rId10"/>
    <p:sldId id="265" r:id="rId11"/>
    <p:sldId id="282" r:id="rId12"/>
    <p:sldId id="272" r:id="rId13"/>
    <p:sldId id="280" r:id="rId14"/>
    <p:sldId id="283" r:id="rId15"/>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OdGnFJPWji834j1MYaMHRKUNtI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te Schmidthals" initials="M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9AA4D3-54B5-41CE-B095-C096B1E05CC8}">
  <a:tblStyle styleId="{719AA4D3-54B5-41CE-B095-C096B1E05CC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54542" autoAdjust="0"/>
  </p:normalViewPr>
  <p:slideViewPr>
    <p:cSldViewPr snapToGrid="0">
      <p:cViewPr varScale="1">
        <p:scale>
          <a:sx n="115" d="100"/>
          <a:sy n="115" d="100"/>
        </p:scale>
        <p:origin x="1280" y="208"/>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4176" y="72"/>
      </p:cViewPr>
      <p:guideLst/>
    </p:cSldViewPr>
  </p:notesViewPr>
  <p:gridSpacing cx="72008" cy="72008"/>
</p:viewPr>
</file>

<file path=ppt/_rels/presentation.xml.rels><?xml version="1.0" encoding="UTF-8" standalone="yes"?>
<Relationships xmlns="http://schemas.openxmlformats.org/package/2006/relationships"><Relationship Id="rId29" Type="http://customschemas.google.com/relationships/presentationmetadata" Target="metadata"/><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3" Type="http://schemas.openxmlformats.org/officeDocument/2006/relationships/theme" Target="theme/theme1.xml"/><Relationship Id="rId3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4" y="702546"/>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479424" y="4347567"/>
            <a:ext cx="6145213" cy="518450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wwf.de/themen-projekte/waelder/verantwortungsvollere-waldnutzung/alles-aus-holz"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mweltbundesamt.de/umweltatlas/bauen-wohnen/wirkungen-bauen/energieverbrauch-bauen/wie-viel-energie-wird-fuer-bauen-benoetigt" TargetMode="External"/><Relationship Id="rId4" Type="http://schemas.openxmlformats.org/officeDocument/2006/relationships/hyperlink" Target="https://www.umweltbundesamt.de/sites/default/files/medien/1968/publikationen/co2-emissionsfaktoren_fur_fossile_brennstoffe_korrektur.pdf"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sr.bund.de/BBSR/DE/veroeffentlichungen/bbsr-online/2020/bbsr-online-17-2020-dl.pdf?__blob=publicationFile&amp;v=3" TargetMode="External"/><Relationship Id="rId4" Type="http://schemas.openxmlformats.org/officeDocument/2006/relationships/hyperlink" Target="http://dpaq.de/fO8Dt" TargetMode="External"/><Relationship Id="rId5" Type="http://schemas.openxmlformats.org/officeDocument/2006/relationships/hyperlink" Target="https://www.destatis.de/DE/Themen/Gesellschaft-Umwelt/Umwelt/Abfallwirtschaft/_inhalt.html"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estatis.de/DE/Themen/Gesellschaft-Umwelt/Umwelt/Abfallwirtschaft/Publikationen/Downloads-Abfallwirtschaft/abfallbilanz-pdf-5321001.pdf?__blob=publicationFile" TargetMode="External"/><Relationship Id="rId4" Type="http://schemas.openxmlformats.org/officeDocument/2006/relationships/hyperlink" Target="https://www.umweltbundesamt.de/sites/default/files/medien/publikation/long/4040.pdf" TargetMode="External"/><Relationship Id="rId5" Type="http://schemas.openxmlformats.org/officeDocument/2006/relationships/hyperlink" Target="https://kreislaufwirtschaft-bau.de/Download/Bericht-12.pdf"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311149" y="4164184"/>
            <a:ext cx="6480175" cy="5783091"/>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100" b="0" i="0" u="none" strike="noStrike" cap="none" dirty="0" err="1">
                <a:solidFill>
                  <a:schemeClr val="dk1"/>
                </a:solidFill>
                <a:latin typeface="Calibri"/>
                <a:ea typeface="Calibri"/>
                <a:cs typeface="Calibri"/>
                <a:sym typeface="Calibri"/>
              </a:rPr>
              <a:t>Pädagog</a:t>
            </a:r>
            <a:r>
              <a:rPr lang="de-DE" sz="1100" b="0" i="0" u="none" strike="noStrike" cap="none" dirty="0">
                <a:solidFill>
                  <a:schemeClr val="dk1"/>
                </a:solidFill>
                <a:latin typeface="Calibri"/>
                <a:ea typeface="Calibri"/>
                <a:cs typeface="Calibri"/>
                <a:sym typeface="Calibri"/>
              </a:rPr>
              <a:t>*innen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a:t>
            </a:r>
            <a:r>
              <a:rPr lang="de-DE" sz="1100" b="0" i="0" u="none" strike="noStrike" cap="none" dirty="0" err="1">
                <a:solidFill>
                  <a:schemeClr val="dk1"/>
                </a:solidFill>
                <a:latin typeface="Calibri"/>
                <a:ea typeface="Calibri"/>
                <a:cs typeface="Calibri"/>
                <a:sym typeface="Calibri"/>
              </a:rPr>
              <a:t>Sustainable</a:t>
            </a:r>
            <a:r>
              <a:rPr lang="de-DE" sz="1100" b="0" i="0" u="none" strike="noStrike" cap="none" dirty="0">
                <a:solidFill>
                  <a:schemeClr val="dk1"/>
                </a:solidFill>
                <a:latin typeface="Calibri"/>
                <a:ea typeface="Calibri"/>
                <a:cs typeface="Calibri"/>
                <a:sym typeface="Calibri"/>
              </a:rPr>
              <a:t>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latin typeface="Calibri"/>
                <a:ea typeface="Calibri"/>
                <a:cs typeface="Calibri"/>
                <a:sym typeface="Calibri"/>
              </a:rPr>
              <a:t>für</a:t>
            </a:r>
            <a:r>
              <a:rPr lang="de-DE" sz="110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a:t>
            </a:r>
            <a:r>
              <a:rPr lang="de-DE" sz="1100" b="0" i="0" u="none" strike="noStrike" cap="none" dirty="0" err="1">
                <a:solidFill>
                  <a:schemeClr val="dk1"/>
                </a:solidFill>
                <a:latin typeface="Calibri"/>
                <a:ea typeface="Calibri"/>
                <a:cs typeface="Calibri"/>
                <a:sym typeface="Calibri"/>
              </a:rPr>
              <a:t>Oce</a:t>
            </a:r>
            <a:r>
              <a:rPr lang="de-DE" sz="11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dirty="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39837b6ed7_0_83: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39837b6ed7_0_83: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b="1" dirty="0"/>
              <a:t>Beschreibung</a:t>
            </a:r>
            <a:endParaRPr b="1" dirty="0"/>
          </a:p>
          <a:p>
            <a:pPr marL="0" lvl="0" indent="0" algn="l" rtl="0">
              <a:lnSpc>
                <a:spcPct val="100000"/>
              </a:lnSpc>
              <a:spcBef>
                <a:spcPts val="0"/>
              </a:spcBef>
              <a:spcAft>
                <a:spcPts val="0"/>
              </a:spcAft>
              <a:buClr>
                <a:schemeClr val="dk1"/>
              </a:buClr>
              <a:buSzPts val="1800"/>
              <a:buNone/>
            </a:pPr>
            <a:r>
              <a:rPr lang="de-DE" dirty="0"/>
              <a:t>Vergleich des nachhaltigen Holzangebotes aktuell und perspektivisch</a:t>
            </a:r>
            <a:endParaRPr dirty="0"/>
          </a:p>
          <a:p>
            <a:pPr marL="0" lvl="0" indent="0" algn="l" rtl="0">
              <a:lnSpc>
                <a:spcPct val="100000"/>
              </a:lnSpc>
              <a:spcBef>
                <a:spcPts val="0"/>
              </a:spcBef>
              <a:spcAft>
                <a:spcPts val="0"/>
              </a:spcAft>
              <a:buClr>
                <a:schemeClr val="dk1"/>
              </a:buClr>
              <a:buSzPts val="1800"/>
              <a:buNone/>
            </a:pPr>
            <a:endParaRPr b="1" dirty="0"/>
          </a:p>
          <a:p>
            <a:pPr marL="0" lvl="0" indent="0" algn="l" rtl="0">
              <a:lnSpc>
                <a:spcPct val="100000"/>
              </a:lnSpc>
              <a:spcBef>
                <a:spcPts val="0"/>
              </a:spcBef>
              <a:spcAft>
                <a:spcPts val="0"/>
              </a:spcAft>
              <a:buClr>
                <a:schemeClr val="dk1"/>
              </a:buClr>
              <a:buSzPts val="1800"/>
              <a:buNone/>
            </a:pPr>
            <a:r>
              <a:rPr lang="de-DE" dirty="0"/>
              <a:t>Für die globale </a:t>
            </a:r>
            <a:r>
              <a:rPr lang="de-DE" dirty="0" err="1"/>
              <a:t>Holzerversorgung</a:t>
            </a:r>
            <a:r>
              <a:rPr lang="de-DE" dirty="0"/>
              <a:t> ergibt sich aufgrund der steigenden Nachfrage ein „Risikokorridor“ zwischen 3,0 – 4,2 Mrd. m³ Holz . Als Risikokorridor wird die Menge an Holzbedarf bezeichnet, die zu einer immer geringeren ökologischen Nachhaltigkeit führen. Dabei belief sich der weltweite Holzverbrauch schon in 2020 auf 4,3 – 5,0 Mrd. m³! Der Holzverbrauch läge weltweit bei 12,8 Mrd. m³, wenn der pro Kopf-Konsum in Deutschland auf die globale Ebene übertragen würde!  (WWF, 2022).</a:t>
            </a:r>
            <a:endParaRPr dirty="0"/>
          </a:p>
          <a:p>
            <a:pPr marL="0" lvl="0" indent="0" algn="l" rtl="0">
              <a:lnSpc>
                <a:spcPct val="100000"/>
              </a:lnSpc>
              <a:spcBef>
                <a:spcPts val="0"/>
              </a:spcBef>
              <a:spcAft>
                <a:spcPts val="0"/>
              </a:spcAft>
              <a:buClr>
                <a:schemeClr val="dk1"/>
              </a:buClr>
              <a:buSzPts val="1800"/>
              <a:buNone/>
            </a:pPr>
            <a:r>
              <a:rPr lang="de-DE" i="1" dirty="0"/>
              <a:t>„Die planetaren Grenzen nachhaltiger Holznutzung werden bereits heute um drei Prozent (Hochrisikogrenze) bis 67 Prozent (Niedrigrisikogrenze) überschritten, und die Stärke der Übernutzung der Wälder wächst mit zunehmender Nachfrage. Das ist eine Gefahr für unsere Wälder – überall auf der Erde.“ (ebd.) </a:t>
            </a:r>
            <a:endParaRPr i="1" dirty="0"/>
          </a:p>
          <a:p>
            <a:pPr marL="0" lvl="0" indent="0" algn="l" rtl="0">
              <a:lnSpc>
                <a:spcPct val="100000"/>
              </a:lnSpc>
              <a:spcBef>
                <a:spcPts val="0"/>
              </a:spcBef>
              <a:spcAft>
                <a:spcPts val="0"/>
              </a:spcAft>
              <a:buClr>
                <a:schemeClr val="dk1"/>
              </a:buClr>
              <a:buSzPts val="1800"/>
              <a:buNone/>
            </a:pPr>
            <a:endParaRPr i="1" dirty="0"/>
          </a:p>
          <a:p>
            <a:pPr marL="0" lvl="0" indent="0" algn="l" rtl="0">
              <a:lnSpc>
                <a:spcPct val="100000"/>
              </a:lnSpc>
              <a:spcBef>
                <a:spcPts val="0"/>
              </a:spcBef>
              <a:spcAft>
                <a:spcPts val="0"/>
              </a:spcAft>
              <a:buClr>
                <a:schemeClr val="dk1"/>
              </a:buClr>
              <a:buSzPts val="1800"/>
              <a:buNone/>
            </a:pPr>
            <a:r>
              <a:rPr lang="de-DE" dirty="0"/>
              <a:t>Prognosen über die zukünftige Holzversorgung müssten Klimaveränderungen, Brände, Dürren, Stürme und Schädlingsbefall sowie Waldverknappung (durch z.B. landwirtschaftliche Flächennutzung) berücksichtigen, sollten sie eine realistische Perspektive für eine nachhaltige Holznutzung aufzeigen.</a:t>
            </a:r>
            <a:endParaRPr dirty="0"/>
          </a:p>
          <a:p>
            <a:pPr marL="0" lvl="0" indent="0" algn="l" rtl="0">
              <a:lnSpc>
                <a:spcPct val="100000"/>
              </a:lnSpc>
              <a:spcBef>
                <a:spcPts val="0"/>
              </a:spcBef>
              <a:spcAft>
                <a:spcPts val="0"/>
              </a:spcAft>
              <a:buClr>
                <a:schemeClr val="dk1"/>
              </a:buClr>
              <a:buSzPts val="1800"/>
              <a:buNone/>
            </a:pPr>
            <a:endParaRPr b="1" dirty="0"/>
          </a:p>
          <a:p>
            <a:pPr marL="0" lvl="0" indent="0" algn="l" rtl="0">
              <a:lnSpc>
                <a:spcPct val="100000"/>
              </a:lnSpc>
              <a:spcBef>
                <a:spcPts val="0"/>
              </a:spcBef>
              <a:spcAft>
                <a:spcPts val="0"/>
              </a:spcAft>
              <a:buClr>
                <a:schemeClr val="dk1"/>
              </a:buClr>
              <a:buSzPts val="1800"/>
              <a:buFont typeface="Arial"/>
              <a:buNone/>
            </a:pPr>
            <a:r>
              <a:rPr lang="de-DE" dirty="0"/>
              <a:t> </a:t>
            </a:r>
            <a:endParaRPr dirty="0"/>
          </a:p>
          <a:p>
            <a:pPr marL="0" lvl="0" indent="0" algn="l" rtl="0">
              <a:lnSpc>
                <a:spcPct val="100000"/>
              </a:lnSpc>
              <a:spcBef>
                <a:spcPts val="0"/>
              </a:spcBef>
              <a:spcAft>
                <a:spcPts val="0"/>
              </a:spcAft>
              <a:buClr>
                <a:schemeClr val="dk1"/>
              </a:buClr>
              <a:buSzPts val="1800"/>
              <a:buFont typeface="Arial"/>
              <a:buNone/>
            </a:pPr>
            <a:r>
              <a:rPr lang="de-DE" b="1" dirty="0"/>
              <a:t>Aufgabe</a:t>
            </a:r>
            <a:endParaRPr dirty="0"/>
          </a:p>
          <a:p>
            <a:pPr marL="457200" lvl="0" indent="-295275" algn="l" rtl="0">
              <a:lnSpc>
                <a:spcPct val="100000"/>
              </a:lnSpc>
              <a:spcBef>
                <a:spcPts val="0"/>
              </a:spcBef>
              <a:spcAft>
                <a:spcPts val="0"/>
              </a:spcAft>
              <a:buSzPct val="100000"/>
              <a:buFont typeface="Arial" panose="020B0604020202020204" pitchFamily="34" charset="0"/>
              <a:buChar char="•"/>
            </a:pPr>
            <a:r>
              <a:rPr lang="de-DE" dirty="0"/>
              <a:t>Recherchieren Sie mögliche Ansätze, um einen gesteigerten Holzbedarf für den Gebäudebau in Zukunft abdecken zu können. </a:t>
            </a:r>
            <a:endParaRPr dirty="0"/>
          </a:p>
          <a:p>
            <a:pPr marL="45720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900"/>
              <a:buFont typeface="Arial"/>
              <a:buNone/>
            </a:pPr>
            <a:r>
              <a:rPr lang="de-DE" b="1" dirty="0"/>
              <a:t>Quelle</a:t>
            </a:r>
            <a:endParaRPr b="1" dirty="0"/>
          </a:p>
          <a:p>
            <a:pPr marL="457200" lvl="0" indent="-279400" algn="l" rtl="0">
              <a:lnSpc>
                <a:spcPct val="100000"/>
              </a:lnSpc>
              <a:spcBef>
                <a:spcPts val="0"/>
              </a:spcBef>
              <a:spcAft>
                <a:spcPts val="0"/>
              </a:spcAft>
              <a:buSzPct val="117000"/>
              <a:buFont typeface="Arial" panose="020B0604020202020204" pitchFamily="34" charset="0"/>
              <a:buChar char="•"/>
            </a:pPr>
            <a:r>
              <a:rPr lang="de-DE" sz="1000" dirty="0"/>
              <a:t>WWF Deutschland (2022): Alles aus Holz - Rohstoff der Zukunft oder kommende Krise. Ansätze zu einer ausgewogenen Bioökonomie. </a:t>
            </a:r>
            <a:r>
              <a:rPr lang="de-DE" sz="1000" u="sng" dirty="0">
                <a:solidFill>
                  <a:schemeClr val="hlink"/>
                </a:solidFill>
                <a:hlinkClick r:id="rId3"/>
              </a:rPr>
              <a:t>https://www.wwf.de/themen-projekte/waelder/verantwortungsvollere-waldnutzung/alles-aus-holz</a:t>
            </a:r>
            <a:endParaRPr sz="1000" dirty="0"/>
          </a:p>
          <a:p>
            <a:pPr marL="457200" lvl="0" indent="0" algn="l" rtl="0">
              <a:lnSpc>
                <a:spcPct val="100000"/>
              </a:lnSpc>
              <a:spcBef>
                <a:spcPts val="0"/>
              </a:spcBef>
              <a:spcAft>
                <a:spcPts val="0"/>
              </a:spcAft>
              <a:buNone/>
            </a:pPr>
            <a:endParaRPr sz="800" dirty="0"/>
          </a:p>
        </p:txBody>
      </p:sp>
      <p:sp>
        <p:nvSpPr>
          <p:cNvPr id="204" name="Google Shape;204;g239837b6ed7_0_8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dae9e7bab_0_518:notes"/>
          <p:cNvSpPr>
            <a:spLocks noGrp="1" noRot="1" noChangeAspect="1"/>
          </p:cNvSpPr>
          <p:nvPr>
            <p:ph type="sldImg" idx="2"/>
          </p:nvPr>
        </p:nvSpPr>
        <p:spPr>
          <a:xfrm>
            <a:off x="479425" y="360363"/>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26dae9e7bab_0_51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
        <p:nvSpPr>
          <p:cNvPr id="7" name="Google Shape;141;g26da99438ff_0_179:notes">
            <a:extLst>
              <a:ext uri="{FF2B5EF4-FFF2-40B4-BE49-F238E27FC236}">
                <a16:creationId xmlns:a16="http://schemas.microsoft.com/office/drawing/2014/main" xmlns="" id="{40C8325E-4532-4437-B85D-A9F046B97B2C}"/>
              </a:ext>
            </a:extLst>
          </p:cNvPr>
          <p:cNvSpPr txBox="1">
            <a:spLocks noGrp="1"/>
          </p:cNvSpPr>
          <p:nvPr>
            <p:ph type="body" idx="1"/>
          </p:nvPr>
        </p:nvSpPr>
        <p:spPr>
          <a:xfrm>
            <a:off x="479424" y="3924000"/>
            <a:ext cx="6143625" cy="5950250"/>
          </a:xfrm>
          <a:prstGeom prst="rect">
            <a:avLst/>
          </a:prstGeom>
          <a:noFill/>
          <a:ln>
            <a:noFill/>
          </a:ln>
        </p:spPr>
        <p:txBody>
          <a:bodyPr spcFirstLastPara="1" wrap="square" lIns="94825" tIns="47400" rIns="94825" bIns="47400" anchor="t" anchorCtr="0">
            <a:noAutofit/>
          </a:bodyPr>
          <a:lstStyle/>
          <a:p>
            <a:pPr marL="0" indent="0" rtl="0">
              <a:spcBef>
                <a:spcPts val="0"/>
              </a:spcBef>
              <a:spcAft>
                <a:spcPts val="0"/>
              </a:spcAft>
            </a:pPr>
            <a:r>
              <a:rPr lang="de-DE" sz="1100" b="1" i="0" u="none" strike="noStrike" dirty="0">
                <a:solidFill>
                  <a:srgbClr val="000000"/>
                </a:solidFill>
                <a:effectLst/>
                <a:latin typeface="Calibri" panose="020F0502020204030204" pitchFamily="34" charset="0"/>
                <a:cs typeface="Calibri" panose="020F0502020204030204" pitchFamily="34" charset="0"/>
              </a:rPr>
              <a:t>Beschreibung</a:t>
            </a:r>
            <a:endParaRPr lang="de-DE" sz="1100" b="0" dirty="0">
              <a:effectLst/>
              <a:latin typeface="Calibri" panose="020F0502020204030204" pitchFamily="34" charset="0"/>
              <a:cs typeface="Calibri" panose="020F0502020204030204" pitchFamily="34" charset="0"/>
            </a:endParaRPr>
          </a:p>
          <a:p>
            <a:pPr marL="0" indent="0" rtl="0">
              <a:spcBef>
                <a:spcPts val="0"/>
              </a:spcBef>
              <a:spcAft>
                <a:spcPts val="0"/>
              </a:spcAft>
            </a:pPr>
            <a:r>
              <a:rPr lang="de-DE" sz="1100" b="0" i="0" u="none" strike="noStrike" dirty="0">
                <a:solidFill>
                  <a:srgbClr val="000000"/>
                </a:solidFill>
                <a:effectLst/>
                <a:latin typeface="Calibri" panose="020F0502020204030204" pitchFamily="34" charset="0"/>
                <a:cs typeface="Calibri" panose="020F0502020204030204" pitchFamily="34" charset="0"/>
              </a:rPr>
              <a:t>Energieeinsatz im Baugewerbe und ihre Klimawirkung</a:t>
            </a:r>
            <a:endParaRPr lang="de-DE" sz="1100" b="0" dirty="0">
              <a:effectLst/>
              <a:latin typeface="Calibri" panose="020F0502020204030204" pitchFamily="34" charset="0"/>
              <a:cs typeface="Calibri" panose="020F0502020204030204" pitchFamily="34" charset="0"/>
            </a:endParaRPr>
          </a:p>
          <a:p>
            <a:pPr marL="0" indent="0" rtl="0">
              <a:spcBef>
                <a:spcPts val="0"/>
              </a:spcBef>
              <a:spcAft>
                <a:spcPts val="0"/>
              </a:spcAft>
            </a:pPr>
            <a:r>
              <a:rPr lang="de-DE" sz="1100" b="0" i="0" u="none" strike="noStrike" dirty="0">
                <a:solidFill>
                  <a:srgbClr val="000000"/>
                </a:solidFill>
                <a:effectLst/>
                <a:latin typeface="Calibri" panose="020F0502020204030204" pitchFamily="34" charset="0"/>
                <a:cs typeface="Calibri" panose="020F0502020204030204" pitchFamily="34" charset="0"/>
              </a:rPr>
              <a:t>Insgesamt belief sich die Energieverwendung im Baugewerbe im Jahr 2018 auf ca. 200.00 TJ. Mit fast der Hälfte davon war Diesel der überwiegend eingesetzte Energieträger. Es folgen mit gut einem Viertel sonstige Mineralölprodukte. Elektrischer Strom und Gase wurden zu je 7% eingesetzt; leichtes Heizöl zu 4,8 % und Ottokraftstoffe zu 2,4 %. Nur ein geringer Anteil von 2,4% wird aus erneuerbaren Energien in Form von Biokraftstoffen  genutzt (UBA 2022b, Hauptverband der Deutschen Bauindustrie 2022).</a:t>
            </a:r>
            <a:endParaRPr lang="de-DE" sz="1100" b="0" dirty="0">
              <a:effectLst/>
              <a:latin typeface="Calibri" panose="020F0502020204030204" pitchFamily="34" charset="0"/>
              <a:cs typeface="Calibri" panose="020F0502020204030204" pitchFamily="34" charset="0"/>
            </a:endParaRPr>
          </a:p>
          <a:p>
            <a:pPr marL="0" indent="0" rtl="0">
              <a:spcBef>
                <a:spcPts val="0"/>
              </a:spcBef>
              <a:spcAft>
                <a:spcPts val="0"/>
              </a:spcAft>
            </a:pPr>
            <a:r>
              <a:rPr lang="de-DE" sz="1100" b="0" i="0" u="none" strike="noStrike" dirty="0">
                <a:solidFill>
                  <a:srgbClr val="000000"/>
                </a:solidFill>
                <a:effectLst/>
                <a:latin typeface="Calibri" panose="020F0502020204030204" pitchFamily="34" charset="0"/>
                <a:cs typeface="Calibri" panose="020F0502020204030204" pitchFamily="34" charset="0"/>
              </a:rPr>
              <a:t>Mit der vorliegenden Aufgabe sollen die Auszubildenden die verschiedenen Energieträger kennenlernen, die im Baugewerbe zum Einsatz kommen. Um den Nachhaltigkeitsbezug zum eigenen beruflichen Handeln im Ausbildungsbetrieb herzustellen, sollen die Auszubildenden reflektieren, welche Arten von Energieträgern auf der Baustelle eingesetzt werden und in welcher Menge die unterschiedlichen Energieträger zum Einsatz kommen. Um den Beitrag der eingesetzten Energieträger zum Klimawandel sichtbar zu machen, sind auf der Folie die Emissionsfaktoren für CO</a:t>
            </a:r>
            <a:r>
              <a:rPr lang="de-DE" sz="1100" b="0" i="0" u="none" strike="noStrike" baseline="-25000" dirty="0">
                <a:solidFill>
                  <a:srgbClr val="000000"/>
                </a:solidFill>
                <a:effectLst/>
                <a:latin typeface="Calibri" panose="020F0502020204030204" pitchFamily="34" charset="0"/>
                <a:cs typeface="Calibri" panose="020F0502020204030204" pitchFamily="34" charset="0"/>
              </a:rPr>
              <a:t>2</a:t>
            </a:r>
            <a:r>
              <a:rPr lang="de-DE" sz="1100" b="0" i="0" u="none" strike="noStrike" dirty="0">
                <a:solidFill>
                  <a:srgbClr val="000000"/>
                </a:solidFill>
                <a:effectLst/>
                <a:latin typeface="Calibri" panose="020F0502020204030204" pitchFamily="34" charset="0"/>
                <a:cs typeface="Calibri" panose="020F0502020204030204" pitchFamily="34" charset="0"/>
              </a:rPr>
              <a:t> der jeweiligen Energieträger in Form einer Tabelle ergänzt worden. Dies soll den Auszubildenden einen Vergleich der Klimawirksamkeit unterschiedlicher Energieträger ermöglichen. Zudem sind der Tabelle auch die CO</a:t>
            </a:r>
            <a:r>
              <a:rPr lang="de-DE" sz="1100" b="0" i="0" u="none" strike="noStrike" baseline="-25000" dirty="0">
                <a:solidFill>
                  <a:srgbClr val="000000"/>
                </a:solidFill>
                <a:effectLst/>
                <a:latin typeface="Calibri" panose="020F0502020204030204" pitchFamily="34" charset="0"/>
                <a:cs typeface="Calibri" panose="020F0502020204030204" pitchFamily="34" charset="0"/>
              </a:rPr>
              <a:t>2</a:t>
            </a:r>
            <a:r>
              <a:rPr lang="de-DE" sz="1100" b="0" i="0" u="none" strike="noStrike" dirty="0">
                <a:solidFill>
                  <a:srgbClr val="000000"/>
                </a:solidFill>
                <a:effectLst/>
                <a:latin typeface="Calibri" panose="020F0502020204030204" pitchFamily="34" charset="0"/>
                <a:cs typeface="Calibri" panose="020F0502020204030204" pitchFamily="34" charset="0"/>
              </a:rPr>
              <a:t>-Emissionsfaktoren biogener Kraftstoffe zu entnehmen. Mit deren Hilfe soll den Auszubildenden Alternativen zu fossilen Kraftstoffen und deren verminderte Klimawirkung aufgezeigt werden.        </a:t>
            </a:r>
            <a:endParaRPr lang="de-DE" sz="1100" b="0" dirty="0">
              <a:effectLst/>
              <a:latin typeface="Calibri" panose="020F0502020204030204" pitchFamily="34" charset="0"/>
              <a:cs typeface="Calibri" panose="020F0502020204030204" pitchFamily="34" charset="0"/>
            </a:endParaRPr>
          </a:p>
          <a:p>
            <a:pPr marL="177800" indent="-177800" rtl="0">
              <a:spcBef>
                <a:spcPts val="0"/>
              </a:spcBef>
              <a:spcAft>
                <a:spcPts val="0"/>
              </a:spcAft>
            </a:pPr>
            <a:r>
              <a:rPr lang="de-DE" sz="1100" b="1" i="0" u="none" strike="noStrike" dirty="0">
                <a:solidFill>
                  <a:srgbClr val="000000"/>
                </a:solidFill>
                <a:effectLst/>
                <a:latin typeface="Calibri" panose="020F0502020204030204" pitchFamily="34" charset="0"/>
                <a:cs typeface="Calibri" panose="020F0502020204030204" pitchFamily="34" charset="0"/>
              </a:rPr>
              <a:t>Aufgaben</a:t>
            </a:r>
            <a:endParaRPr lang="de-DE" sz="1100" b="0" dirty="0">
              <a:effectLst/>
              <a:latin typeface="Calibri" panose="020F0502020204030204" pitchFamily="34" charset="0"/>
              <a:cs typeface="Calibri" panose="020F0502020204030204" pitchFamily="34" charset="0"/>
            </a:endParaRPr>
          </a:p>
          <a:p>
            <a:pPr marL="177800" indent="-177800" rtl="0" fontAlgn="base">
              <a:spcBef>
                <a:spcPts val="0"/>
              </a:spcBef>
              <a:spcAft>
                <a:spcPts val="0"/>
              </a:spcAft>
              <a:buFont typeface="Arial" panose="020B0604020202020204" pitchFamily="34" charset="0"/>
              <a:buChar char="•"/>
            </a:pPr>
            <a:r>
              <a:rPr lang="de-DE" sz="1100" b="0" i="0" u="none" strike="noStrike" dirty="0">
                <a:solidFill>
                  <a:srgbClr val="000000"/>
                </a:solidFill>
                <a:effectLst/>
                <a:latin typeface="Calibri" panose="020F0502020204030204" pitchFamily="34" charset="0"/>
                <a:cs typeface="Calibri" panose="020F0502020204030204" pitchFamily="34" charset="0"/>
              </a:rPr>
              <a:t>Erfassen Sie die Art und die Menge an Energieträger die auf Ihrer  Baustelle an einem typischen Tag eingesetzt werden </a:t>
            </a:r>
          </a:p>
          <a:p>
            <a:pPr marL="177800" indent="-177800" rtl="0" fontAlgn="base">
              <a:spcBef>
                <a:spcPts val="0"/>
              </a:spcBef>
              <a:spcAft>
                <a:spcPts val="0"/>
              </a:spcAft>
              <a:buFont typeface="Arial" panose="020B0604020202020204" pitchFamily="34" charset="0"/>
              <a:buChar char="•"/>
            </a:pPr>
            <a:r>
              <a:rPr lang="de-DE" sz="1100" b="0" i="0" u="none" strike="noStrike" dirty="0">
                <a:solidFill>
                  <a:srgbClr val="000000"/>
                </a:solidFill>
                <a:effectLst/>
                <a:latin typeface="Calibri" panose="020F0502020204030204" pitchFamily="34" charset="0"/>
                <a:cs typeface="Calibri" panose="020F0502020204030204" pitchFamily="34" charset="0"/>
              </a:rPr>
              <a:t>Berechnen Sie die THG-Emissionen welche durch die eingesetzte Art und Menge an Energieträger freigesetzt werden</a:t>
            </a:r>
          </a:p>
          <a:p>
            <a:pPr marL="177800" indent="-177800" rtl="0" fontAlgn="base">
              <a:spcBef>
                <a:spcPts val="0"/>
              </a:spcBef>
              <a:spcAft>
                <a:spcPts val="0"/>
              </a:spcAft>
              <a:buFont typeface="Arial" panose="020B0604020202020204" pitchFamily="34" charset="0"/>
              <a:buChar char="•"/>
            </a:pPr>
            <a:r>
              <a:rPr lang="de-DE" sz="1100" b="0" i="0" u="none" strike="noStrike" dirty="0">
                <a:solidFill>
                  <a:srgbClr val="000000"/>
                </a:solidFill>
                <a:effectLst/>
                <a:latin typeface="Calibri" panose="020F0502020204030204" pitchFamily="34" charset="0"/>
                <a:cs typeface="Calibri" panose="020F0502020204030204" pitchFamily="34" charset="0"/>
              </a:rPr>
              <a:t>Berechnen Sie wieviel THG -Emissionen sich vermeiden ließen, wenn Biodiesel statt Diesel und Bioethanol anstelle von Ottokraftstoffen eingesetzt würde  </a:t>
            </a:r>
          </a:p>
          <a:p>
            <a:pPr marL="177800" indent="-177800" rtl="0">
              <a:spcBef>
                <a:spcPts val="0"/>
              </a:spcBef>
              <a:spcAft>
                <a:spcPts val="0"/>
              </a:spcAft>
            </a:pPr>
            <a:r>
              <a:rPr lang="de-DE" sz="1100" b="1" i="0" u="none" strike="noStrike" dirty="0">
                <a:solidFill>
                  <a:srgbClr val="000000"/>
                </a:solidFill>
                <a:effectLst/>
                <a:latin typeface="Calibri" panose="020F0502020204030204" pitchFamily="34" charset="0"/>
                <a:cs typeface="Calibri" panose="020F0502020204030204" pitchFamily="34" charset="0"/>
              </a:rPr>
              <a:t>Quellen</a:t>
            </a:r>
            <a:endParaRPr lang="de-DE" sz="1100" b="0" dirty="0">
              <a:effectLst/>
              <a:latin typeface="Calibri" panose="020F0502020204030204" pitchFamily="34" charset="0"/>
              <a:cs typeface="Calibri" panose="020F0502020204030204" pitchFamily="34" charset="0"/>
            </a:endParaRPr>
          </a:p>
          <a:p>
            <a:pPr marL="177800" indent="-177800" rtl="0" fontAlgn="base">
              <a:spcBef>
                <a:spcPts val="0"/>
              </a:spcBef>
              <a:spcAft>
                <a:spcPts val="0"/>
              </a:spcAft>
              <a:buFont typeface="Arial" panose="020B0604020202020204" pitchFamily="34" charset="0"/>
              <a:buChar char="•"/>
            </a:pPr>
            <a:r>
              <a:rPr lang="de-DE" sz="1000" b="0" i="0" u="none" strike="noStrike" dirty="0">
                <a:solidFill>
                  <a:srgbClr val="000000"/>
                </a:solidFill>
                <a:effectLst/>
                <a:latin typeface="Calibri" panose="020F0502020204030204" pitchFamily="34" charset="0"/>
                <a:cs typeface="Calibri" panose="020F0502020204030204" pitchFamily="34" charset="0"/>
              </a:rPr>
              <a:t>Hauptverband der Deutschen Bauindustrie e.V. (Hrsg.) (2022) Petra Kraus: Energieverbrauch im Baugewerbe. Berlin, 17.05.2022. Online: </a:t>
            </a:r>
            <a:r>
              <a:rPr lang="de-DE" sz="1000" b="0" i="0" u="sng" strike="noStrike" dirty="0">
                <a:solidFill>
                  <a:srgbClr val="1155CC"/>
                </a:solidFill>
                <a:effectLst/>
                <a:latin typeface="Calibri" panose="020F0502020204030204" pitchFamily="34" charset="0"/>
                <a:cs typeface="Calibri" panose="020F0502020204030204" pitchFamily="34" charset="0"/>
              </a:rPr>
              <a:t>https://www.bauindustrie.de/zahlen-fakten/bauwirtschaft-im-zahlenbild/energieverbrauch-im-baugewerbe </a:t>
            </a:r>
            <a:endParaRPr lang="de-DE" sz="1000" b="0" i="0" u="none" strike="noStrike" dirty="0">
              <a:solidFill>
                <a:srgbClr val="000000"/>
              </a:solidFill>
              <a:effectLst/>
              <a:latin typeface="Calibri" panose="020F0502020204030204" pitchFamily="34" charset="0"/>
              <a:cs typeface="Calibri" panose="020F0502020204030204" pitchFamily="34" charset="0"/>
            </a:endParaRPr>
          </a:p>
          <a:p>
            <a:pPr marL="177800" indent="-177800" rtl="0" fontAlgn="base">
              <a:spcBef>
                <a:spcPts val="0"/>
              </a:spcBef>
              <a:spcAft>
                <a:spcPts val="0"/>
              </a:spcAft>
              <a:buFont typeface="Arial" panose="020B0604020202020204" pitchFamily="34" charset="0"/>
              <a:buChar char="•"/>
            </a:pPr>
            <a:r>
              <a:rPr lang="de-DE" sz="1000" b="0" i="0" u="none" strike="noStrike" dirty="0">
                <a:solidFill>
                  <a:srgbClr val="000000"/>
                </a:solidFill>
                <a:effectLst/>
                <a:latin typeface="Calibri" panose="020F0502020204030204" pitchFamily="34" charset="0"/>
                <a:cs typeface="Calibri" panose="020F0502020204030204" pitchFamily="34" charset="0"/>
              </a:rPr>
              <a:t>UBA -Umweltbundesamt (2022b): Wie viel Energie wird für Bauen benötigt? Bauarbeiten - Verwendung Energie nach Energieträgern 2000 - 2018. Online:</a:t>
            </a:r>
            <a:r>
              <a:rPr lang="de-DE" sz="1000" b="0" i="0" u="sng" strike="noStrike" dirty="0">
                <a:solidFill>
                  <a:srgbClr val="0563C1"/>
                </a:solidFill>
                <a:effectLst/>
                <a:latin typeface="Calibri" panose="020F0502020204030204" pitchFamily="34" charset="0"/>
                <a:cs typeface="Calibri" panose="020F0502020204030204" pitchFamily="34" charset="0"/>
                <a:hlinkClick r:id="rId3"/>
              </a:rPr>
              <a:t> </a:t>
            </a:r>
            <a:r>
              <a:rPr lang="de-DE" sz="1000" b="0" i="0" u="sng" strike="noStrike" dirty="0">
                <a:solidFill>
                  <a:srgbClr val="1155CC"/>
                </a:solidFill>
                <a:effectLst/>
                <a:latin typeface="Calibri" panose="020F0502020204030204" pitchFamily="34" charset="0"/>
                <a:cs typeface="Calibri" panose="020F0502020204030204" pitchFamily="34" charset="0"/>
                <a:hlinkClick r:id="rId3"/>
              </a:rPr>
              <a:t>https://www.umweltbundesamt.de/umweltatlas/bauen-wohnen/wirkungen-bauen/energieverbrauch-bauen/wie-viel-energie-wird-fuer-bauen-benoetigt</a:t>
            </a:r>
            <a:endParaRPr lang="de-DE" sz="1000" b="0" i="0" u="none" strike="noStrike" dirty="0">
              <a:solidFill>
                <a:srgbClr val="000000"/>
              </a:solidFill>
              <a:effectLst/>
              <a:latin typeface="Calibri" panose="020F0502020204030204" pitchFamily="34" charset="0"/>
              <a:cs typeface="Calibri" panose="020F0502020204030204" pitchFamily="34" charset="0"/>
            </a:endParaRPr>
          </a:p>
          <a:p>
            <a:pPr marL="177800" indent="-177800" rtl="0" fontAlgn="base">
              <a:spcBef>
                <a:spcPts val="0"/>
              </a:spcBef>
              <a:spcAft>
                <a:spcPts val="0"/>
              </a:spcAft>
              <a:buFont typeface="Arial" panose="020B0604020202020204" pitchFamily="34" charset="0"/>
              <a:buChar char="•"/>
            </a:pPr>
            <a:r>
              <a:rPr lang="de-DE" sz="1000" b="0" i="0" u="none" strike="noStrike" dirty="0">
                <a:solidFill>
                  <a:srgbClr val="000000"/>
                </a:solidFill>
                <a:effectLst/>
                <a:latin typeface="Calibri" panose="020F0502020204030204" pitchFamily="34" charset="0"/>
                <a:cs typeface="Calibri" panose="020F0502020204030204" pitchFamily="34" charset="0"/>
              </a:rPr>
              <a:t>UBA-Umweltbundesamt  (Hrsg.) (2016): </a:t>
            </a:r>
            <a:r>
              <a:rPr lang="de-DE" sz="1000" b="0" i="0" u="none" strike="noStrike" dirty="0" err="1">
                <a:solidFill>
                  <a:srgbClr val="000000"/>
                </a:solidFill>
                <a:effectLst/>
                <a:latin typeface="Calibri" panose="020F0502020204030204" pitchFamily="34" charset="0"/>
                <a:cs typeface="Calibri" panose="020F0502020204030204" pitchFamily="34" charset="0"/>
              </a:rPr>
              <a:t>Juhrich</a:t>
            </a:r>
            <a:r>
              <a:rPr lang="de-DE" sz="1000" b="0" i="0" u="none" strike="noStrike" dirty="0">
                <a:solidFill>
                  <a:srgbClr val="000000"/>
                </a:solidFill>
                <a:effectLst/>
                <a:latin typeface="Calibri" panose="020F0502020204030204" pitchFamily="34" charset="0"/>
                <a:cs typeface="Calibri" panose="020F0502020204030204" pitchFamily="34" charset="0"/>
              </a:rPr>
              <a:t>, Kristina (2016): CO2-Emissionsfaktoren für fossile Brennstoffe Umweltbundesamt. Fachgebiet Emissionssituation (I 2.6) Dessau-Roßlau, Juni 2016. Online: </a:t>
            </a:r>
            <a:r>
              <a:rPr lang="de-DE" sz="1000" b="0" i="0" u="sng" strike="noStrike" dirty="0">
                <a:solidFill>
                  <a:srgbClr val="0563C1"/>
                </a:solidFill>
                <a:effectLst/>
                <a:latin typeface="Calibri" panose="020F0502020204030204" pitchFamily="34" charset="0"/>
                <a:cs typeface="Calibri" panose="020F0502020204030204" pitchFamily="34" charset="0"/>
                <a:hlinkClick r:id="rId4"/>
              </a:rPr>
              <a:t>https://www.umweltbundesamt.de/sites/default/files/medien/1968/publikationen/co2-emissionsfaktoren_fur_fossile_brennstoffe_korrektur.pdf</a:t>
            </a:r>
            <a:endParaRPr lang="de-DE" sz="1000" b="0" i="0" u="none" strike="noStrike" dirty="0">
              <a:solidFill>
                <a:srgbClr val="000000"/>
              </a:solidFill>
              <a:effectLst/>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endParaRPr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6dae9e7bab_0_1123:notes"/>
          <p:cNvSpPr>
            <a:spLocks noGrp="1" noRot="1" noChangeAspect="1"/>
          </p:cNvSpPr>
          <p:nvPr>
            <p:ph type="sldImg" idx="2"/>
          </p:nvPr>
        </p:nvSpPr>
        <p:spPr>
          <a:xfrm>
            <a:off x="479425" y="360363"/>
            <a:ext cx="6142038"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6dae9e7bab_0_1123:notes"/>
          <p:cNvSpPr txBox="1">
            <a:spLocks noGrp="1"/>
          </p:cNvSpPr>
          <p:nvPr>
            <p:ph type="body" idx="1"/>
          </p:nvPr>
        </p:nvSpPr>
        <p:spPr>
          <a:xfrm>
            <a:off x="479425" y="3924000"/>
            <a:ext cx="6142038"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b="1" dirty="0"/>
              <a:t>Beschreibung</a:t>
            </a:r>
            <a:endParaRPr b="1" dirty="0"/>
          </a:p>
          <a:p>
            <a:pPr marL="0" lvl="0" indent="0" algn="l" rtl="0">
              <a:lnSpc>
                <a:spcPct val="100000"/>
              </a:lnSpc>
              <a:spcBef>
                <a:spcPts val="0"/>
              </a:spcBef>
              <a:spcAft>
                <a:spcPts val="0"/>
              </a:spcAft>
              <a:buClr>
                <a:schemeClr val="dk1"/>
              </a:buClr>
              <a:buSzPts val="1800"/>
              <a:buNone/>
            </a:pPr>
            <a:r>
              <a:rPr lang="de-DE" dirty="0"/>
              <a:t>In dieser Abbildung ist der „THG-Fußabdruck der Herstellung, Errichtung und der Modernisierung von</a:t>
            </a:r>
            <a:endParaRPr dirty="0"/>
          </a:p>
          <a:p>
            <a:pPr marL="0" lvl="0" indent="0" algn="l" rtl="0">
              <a:lnSpc>
                <a:spcPct val="100000"/>
              </a:lnSpc>
              <a:spcBef>
                <a:spcPts val="0"/>
              </a:spcBef>
              <a:spcAft>
                <a:spcPts val="0"/>
              </a:spcAft>
              <a:buClr>
                <a:schemeClr val="dk1"/>
              </a:buClr>
              <a:buSzPts val="1100"/>
              <a:buFont typeface="Arial"/>
              <a:buNone/>
            </a:pPr>
            <a:r>
              <a:rPr lang="de-DE" dirty="0"/>
              <a:t>Wohn- und Nichtwohngebäuden nach direkten Zulieferern inklusive der THG-Emissionen ihrer</a:t>
            </a:r>
            <a:endParaRPr dirty="0"/>
          </a:p>
          <a:p>
            <a:pPr marL="0" lvl="0" indent="0" algn="l" rtl="0">
              <a:lnSpc>
                <a:spcPct val="100000"/>
              </a:lnSpc>
              <a:spcBef>
                <a:spcPts val="0"/>
              </a:spcBef>
              <a:spcAft>
                <a:spcPts val="0"/>
              </a:spcAft>
              <a:buClr>
                <a:schemeClr val="dk1"/>
              </a:buClr>
              <a:buSzPts val="1100"/>
              <a:buFont typeface="Arial"/>
              <a:buNone/>
            </a:pPr>
            <a:r>
              <a:rPr lang="de-DE" dirty="0"/>
              <a:t>Lieferketten dargestellt. (...) Gemäß dieser Perspektive trugen die direkten Emissionen der</a:t>
            </a:r>
            <a:endParaRPr dirty="0"/>
          </a:p>
          <a:p>
            <a:pPr marL="0" lvl="0" indent="0" algn="l" rtl="0">
              <a:lnSpc>
                <a:spcPct val="100000"/>
              </a:lnSpc>
              <a:spcBef>
                <a:spcPts val="0"/>
              </a:spcBef>
              <a:spcAft>
                <a:spcPts val="0"/>
              </a:spcAft>
              <a:buClr>
                <a:schemeClr val="dk1"/>
              </a:buClr>
              <a:buSzPts val="1100"/>
              <a:buFont typeface="Arial"/>
              <a:buNone/>
            </a:pPr>
            <a:r>
              <a:rPr lang="de-DE" dirty="0"/>
              <a:t>Bauwirtschaft infolge von Bauprozessen (Anteil Hochbau) 10 % zum THG-Fußabdruck von rund</a:t>
            </a:r>
            <a:endParaRPr dirty="0"/>
          </a:p>
          <a:p>
            <a:pPr marL="0" lvl="0" indent="0" algn="l" rtl="0">
              <a:lnSpc>
                <a:spcPct val="100000"/>
              </a:lnSpc>
              <a:spcBef>
                <a:spcPts val="0"/>
              </a:spcBef>
              <a:spcAft>
                <a:spcPts val="0"/>
              </a:spcAft>
              <a:buClr>
                <a:schemeClr val="dk1"/>
              </a:buClr>
              <a:buSzPts val="1100"/>
              <a:buNone/>
            </a:pPr>
            <a:r>
              <a:rPr lang="de-DE" dirty="0"/>
              <a:t>101 Mio. t CO</a:t>
            </a:r>
            <a:r>
              <a:rPr lang="de-DE" baseline="-25000" dirty="0"/>
              <a:t>2</a:t>
            </a:r>
            <a:r>
              <a:rPr lang="de-DE" dirty="0"/>
              <a:t>-Äq. bei.“ </a:t>
            </a:r>
          </a:p>
          <a:p>
            <a:pPr marL="0" lvl="0" indent="0" algn="l" rtl="0">
              <a:lnSpc>
                <a:spcPct val="100000"/>
              </a:lnSpc>
              <a:spcBef>
                <a:spcPts val="0"/>
              </a:spcBef>
              <a:spcAft>
                <a:spcPts val="0"/>
              </a:spcAft>
              <a:buClr>
                <a:schemeClr val="dk1"/>
              </a:buClr>
              <a:buSzPts val="1100"/>
              <a:buNone/>
            </a:pPr>
            <a:r>
              <a:rPr lang="de-DE" dirty="0"/>
              <a:t>„Mit 25 % (25,6 Mio. t CO</a:t>
            </a:r>
            <a:r>
              <a:rPr lang="de-DE" baseline="-25000" dirty="0"/>
              <a:t>2</a:t>
            </a:r>
            <a:r>
              <a:rPr lang="de-DE" dirty="0"/>
              <a:t>-Äq.) trug die Herstellung von Zement, Kalk und Gips inkl. deren Lieferketten am meisten zum THG-Fußabdruck im Bereich der «</a:t>
            </a:r>
            <a:r>
              <a:rPr lang="de-DE" dirty="0" err="1"/>
              <a:t>embodied</a:t>
            </a:r>
            <a:r>
              <a:rPr lang="de-DE" dirty="0"/>
              <a:t> </a:t>
            </a:r>
            <a:r>
              <a:rPr lang="de-DE" dirty="0" err="1"/>
              <a:t>impacts</a:t>
            </a:r>
            <a:r>
              <a:rPr lang="de-DE" dirty="0"/>
              <a:t>» bei. Knapp 5 % des Beitrags stammten von der Herstellung von Zement, Kalk und Gips im Ausland. Im Weiteren verursachten die Herstellung von Kunststoffprodukten und die Herstellung von Metallerzeugnissen (inkl. deren Lieferketten) 8,1 % (8,1 Mio. Tonnen CO</a:t>
            </a:r>
            <a:r>
              <a:rPr lang="de-DE" baseline="-25000" dirty="0"/>
              <a:t>2</a:t>
            </a:r>
            <a:r>
              <a:rPr lang="de-DE" dirty="0"/>
              <a:t>-Äq.) resp. 7,6 % (7,6 Mio. t CO</a:t>
            </a:r>
            <a:r>
              <a:rPr lang="de-DE" baseline="-25000" dirty="0"/>
              <a:t>2</a:t>
            </a:r>
            <a:r>
              <a:rPr lang="de-DE" dirty="0"/>
              <a:t>-Äq. des THG-Fußabdruckes.” (BBSR 2020)</a:t>
            </a:r>
            <a:endParaRPr dirty="0"/>
          </a:p>
          <a:p>
            <a:pPr marL="0" lvl="0" indent="0" algn="l" rtl="0">
              <a:lnSpc>
                <a:spcPct val="100000"/>
              </a:lnSpc>
              <a:spcBef>
                <a:spcPts val="0"/>
              </a:spcBef>
              <a:spcAft>
                <a:spcPts val="0"/>
              </a:spcAft>
              <a:buClr>
                <a:schemeClr val="dk1"/>
              </a:buClr>
              <a:buSzPts val="1800"/>
              <a:buFont typeface="Arial"/>
              <a:buNone/>
            </a:pPr>
            <a:r>
              <a:rPr lang="de-DE" dirty="0"/>
              <a:t> </a:t>
            </a:r>
            <a:endParaRPr dirty="0"/>
          </a:p>
          <a:p>
            <a:pPr marL="0" lvl="0" indent="0" algn="l" rtl="0">
              <a:lnSpc>
                <a:spcPct val="100000"/>
              </a:lnSpc>
              <a:spcBef>
                <a:spcPts val="0"/>
              </a:spcBef>
              <a:spcAft>
                <a:spcPts val="0"/>
              </a:spcAft>
              <a:buClr>
                <a:schemeClr val="dk1"/>
              </a:buClr>
              <a:buSzPts val="1800"/>
              <a:buFont typeface="Arial"/>
              <a:buNone/>
            </a:pPr>
            <a:r>
              <a:rPr lang="de-DE" b="1" dirty="0"/>
              <a:t>Aufgabe</a:t>
            </a:r>
            <a:endParaRPr dirty="0"/>
          </a:p>
          <a:p>
            <a:pPr marL="171450" lvl="0" indent="-171450" algn="l" rtl="0">
              <a:lnSpc>
                <a:spcPct val="100000"/>
              </a:lnSpc>
              <a:spcBef>
                <a:spcPts val="0"/>
              </a:spcBef>
              <a:spcAft>
                <a:spcPts val="0"/>
              </a:spcAft>
              <a:buClr>
                <a:schemeClr val="dk1"/>
              </a:buClr>
              <a:buSzPct val="100000"/>
              <a:buFont typeface="Arial" panose="020B0604020202020204" pitchFamily="34" charset="0"/>
              <a:buChar char="•"/>
            </a:pPr>
            <a:r>
              <a:rPr lang="de-DE" dirty="0"/>
              <a:t>Vergleichen Sie die Emissionen, die sich aus der Herstellung von Beton und Holz ergeben</a:t>
            </a:r>
            <a:endParaRPr dirty="0"/>
          </a:p>
          <a:p>
            <a:pPr marL="45720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900"/>
              <a:buFont typeface="Arial"/>
              <a:buNone/>
            </a:pPr>
            <a:r>
              <a:rPr lang="de-DE" b="1" dirty="0"/>
              <a:t>Quelle</a:t>
            </a:r>
            <a:endParaRPr b="1" dirty="0"/>
          </a:p>
          <a:p>
            <a:pPr marL="180975" lvl="0" indent="-180975" algn="l" rtl="0">
              <a:lnSpc>
                <a:spcPct val="100000"/>
              </a:lnSpc>
              <a:spcBef>
                <a:spcPts val="0"/>
              </a:spcBef>
              <a:spcAft>
                <a:spcPts val="0"/>
              </a:spcAft>
              <a:buClr>
                <a:schemeClr val="dk1"/>
              </a:buClr>
              <a:buSzPct val="101000"/>
              <a:buFont typeface="Arial" panose="020B0604020202020204" pitchFamily="34" charset="0"/>
              <a:buChar char="•"/>
            </a:pPr>
            <a:r>
              <a:rPr lang="de-DE"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b="1" dirty="0"/>
          </a:p>
          <a:p>
            <a:pPr marL="180975" lvl="0" indent="-130175" algn="l" rtl="0">
              <a:lnSpc>
                <a:spcPct val="100000"/>
              </a:lnSpc>
              <a:spcBef>
                <a:spcPts val="0"/>
              </a:spcBef>
              <a:spcAft>
                <a:spcPts val="0"/>
              </a:spcAft>
              <a:buClr>
                <a:schemeClr val="dk1"/>
              </a:buClr>
              <a:buSzPts val="800"/>
              <a:buFont typeface="Merriweather"/>
              <a:buNone/>
            </a:pPr>
            <a:endParaRPr dirty="0"/>
          </a:p>
        </p:txBody>
      </p:sp>
      <p:sp>
        <p:nvSpPr>
          <p:cNvPr id="340" name="Google Shape;340;g26dae9e7bab_0_112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5be34df3b4_0_0:notes"/>
          <p:cNvSpPr>
            <a:spLocks noGrp="1" noRot="1" noChangeAspect="1"/>
          </p:cNvSpPr>
          <p:nvPr>
            <p:ph type="sldImg" idx="2"/>
          </p:nvPr>
        </p:nvSpPr>
        <p:spPr>
          <a:xfrm>
            <a:off x="479425" y="360363"/>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25be34df3b4_0_0:notes"/>
          <p:cNvSpPr txBox="1">
            <a:spLocks noGrp="1"/>
          </p:cNvSpPr>
          <p:nvPr>
            <p:ph type="body" idx="1"/>
          </p:nvPr>
        </p:nvSpPr>
        <p:spPr>
          <a:xfrm>
            <a:off x="479425" y="3923999"/>
            <a:ext cx="6143700" cy="6310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00"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bestätigen (Bundesregierung o.J.). </a:t>
            </a:r>
            <a:endParaRPr sz="1000"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sz="1000"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endParaRPr lang="de-DE" sz="1000" b="1"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sz="1000"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77;p38:notes">
            <a:extLst>
              <a:ext uri="{FF2B5EF4-FFF2-40B4-BE49-F238E27FC236}">
                <a16:creationId xmlns:a16="http://schemas.microsoft.com/office/drawing/2014/main" xmlns="" id="{43DE1943-A785-675E-3CC3-88C00DB3DD1F}"/>
              </a:ext>
            </a:extLst>
          </p:cNvPr>
          <p:cNvSpPr txBox="1">
            <a:spLocks noGrp="1"/>
          </p:cNvSpPr>
          <p:nvPr>
            <p:ph type="sldNum" idx="12"/>
          </p:nvPr>
        </p:nvSpPr>
        <p:spPr>
          <a:xfrm>
            <a:off x="4023991" y="9768000"/>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62535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a16="http://schemas.microsoft.com/office/drawing/2014/main" xmlns=""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345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311149" y="4096894"/>
            <a:ext cx="6480175" cy="559405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dirty="0"/>
              <a:t>Der Klimawandel wird zum größten Teil direkt durch die Verbrennung fossiler Energieträger wie Kohle, Öl und Gas hervorgebracht. Wenn wir einen Blick auf unser Leben werfen und bilanzieren, welche Teilbereiche für die Emissionen von Treibhausgasen (Summiert in CO</a:t>
            </a:r>
            <a:r>
              <a:rPr lang="de-DE" sz="1200" baseline="-25000" dirty="0"/>
              <a:t>2</a:t>
            </a:r>
            <a:r>
              <a:rPr lang="de-DE" sz="1200" dirty="0"/>
              <a:t>-Äkquivalenten)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dirty="0"/>
          </a:p>
          <a:p>
            <a:pPr marL="171450" lvl="0" indent="-171450" algn="l" rtl="0">
              <a:lnSpc>
                <a:spcPct val="100000"/>
              </a:lnSpc>
              <a:spcBef>
                <a:spcPts val="0"/>
              </a:spcBef>
              <a:spcAft>
                <a:spcPts val="0"/>
              </a:spcAft>
              <a:buSzPts val="1100"/>
              <a:buFont typeface="Arial"/>
              <a:buChar char="•"/>
            </a:pPr>
            <a:r>
              <a:rPr lang="de-DE" sz="1200" dirty="0"/>
              <a:t>Wohnen mit 18%: Hier kann Heizwärme eingespart werden durch ein Herunterdrehen der Heizung oder durch eine Wärmedämmung des Gebäudes.</a:t>
            </a:r>
            <a:endParaRPr dirty="0"/>
          </a:p>
          <a:p>
            <a:pPr marL="171450" lvl="0" indent="-171450" algn="l" rtl="0">
              <a:lnSpc>
                <a:spcPct val="100000"/>
              </a:lnSpc>
              <a:spcBef>
                <a:spcPts val="0"/>
              </a:spcBef>
              <a:spcAft>
                <a:spcPts val="0"/>
              </a:spcAft>
              <a:buSzPts val="1100"/>
              <a:buFont typeface="Arial"/>
              <a:buChar char="•"/>
            </a:pPr>
            <a:r>
              <a:rPr lang="de-DE" sz="1200" dirty="0"/>
              <a:t>Strom mit 6%: Durch die Nutzung möglichst stromsparender Geräte (hohe Energieeffizienzklassen wie B oder A) kann eine gleiche Leistung erbracht werden, die aber viel weniger Strom verbraucht.</a:t>
            </a:r>
            <a:endParaRPr dirty="0"/>
          </a:p>
          <a:p>
            <a:pPr marL="171450" lvl="0" indent="-171450" algn="l" rtl="0">
              <a:lnSpc>
                <a:spcPct val="100000"/>
              </a:lnSpc>
              <a:spcBef>
                <a:spcPts val="0"/>
              </a:spcBef>
              <a:spcAft>
                <a:spcPts val="0"/>
              </a:spcAft>
              <a:buSzPts val="1100"/>
              <a:buFont typeface="Arial"/>
              <a:buChar char="•"/>
            </a:pPr>
            <a:r>
              <a:rPr lang="de-DE" sz="1200" dirty="0"/>
              <a:t>Mobilität mit 19%: Einfach weniger Autofahren und stattdessen Bahn, Bus oder Fahrrad nutzen oder viele Strecken zu Fuß zurücklegen. Den Urlaub lieber mit der Bahn oder dem Fernbus antreten.</a:t>
            </a:r>
            <a:endParaRPr dirty="0"/>
          </a:p>
          <a:p>
            <a:pPr marL="171450" lvl="0" indent="-171450" algn="l" rtl="0">
              <a:lnSpc>
                <a:spcPct val="100000"/>
              </a:lnSpc>
              <a:spcBef>
                <a:spcPts val="0"/>
              </a:spcBef>
              <a:spcAft>
                <a:spcPts val="0"/>
              </a:spcAft>
              <a:buSzPts val="1100"/>
              <a:buFont typeface="Arial"/>
              <a:buChar char="•"/>
            </a:pPr>
            <a:r>
              <a:rPr lang="de-DE" sz="1200" dirty="0"/>
              <a:t>Ernährung mit 15%: Man muss nicht Veganer werden, es bringt schon viel wenn man den Konsum von Rindfleisch reduziert,  insgesamt weniger Fleisch und Reis isst sowie den Anteil an hochfetthaltigen Milchprodukten (vor allem Käse und Butter) verringert.</a:t>
            </a:r>
            <a:endParaRPr dirty="0"/>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100"/>
              <a:buFont typeface="Arial"/>
              <a:buChar char="•"/>
            </a:pPr>
            <a:r>
              <a:rPr lang="de-DE" sz="1200" dirty="0"/>
              <a:t>Welchen Beitrag leistet Ihr Betrieb zum Klimawandel?</a:t>
            </a:r>
            <a:endParaRPr dirty="0"/>
          </a:p>
          <a:p>
            <a:pPr marL="171450" lvl="0" indent="-171450" algn="l" rtl="0">
              <a:lnSpc>
                <a:spcPct val="100000"/>
              </a:lnSpc>
              <a:spcBef>
                <a:spcPts val="0"/>
              </a:spcBef>
              <a:spcAft>
                <a:spcPts val="0"/>
              </a:spcAft>
              <a:buSzPts val="1100"/>
              <a:buFont typeface="Arial"/>
              <a:buChar char="•"/>
            </a:pPr>
            <a:r>
              <a:rPr lang="de-DE" sz="1200" dirty="0"/>
              <a:t>Was unternehmen Sie in Ihrem Betrieb, um CO</a:t>
            </a:r>
            <a:r>
              <a:rPr lang="de-DE" sz="1200" baseline="-25000" dirty="0"/>
              <a:t>2</a:t>
            </a:r>
            <a:r>
              <a:rPr lang="de-DE" sz="1200" dirty="0"/>
              <a:t>-Emissionen zu verringern?</a:t>
            </a:r>
            <a:endParaRPr dirty="0"/>
          </a:p>
          <a:p>
            <a:pPr marL="0" lvl="0" indent="0" algn="l" rtl="0">
              <a:lnSpc>
                <a:spcPct val="100000"/>
              </a:lnSpc>
              <a:spcBef>
                <a:spcPts val="0"/>
              </a:spcBef>
              <a:spcAft>
                <a:spcPts val="0"/>
              </a:spcAft>
              <a:buClr>
                <a:schemeClr val="dk1"/>
              </a:buClr>
              <a:buSzPts val="1100"/>
              <a:buNone/>
            </a:pPr>
            <a:endParaRPr sz="1200" dirty="0"/>
          </a:p>
          <a:p>
            <a:pPr marL="0" lvl="0" indent="0" algn="l" rtl="0">
              <a:lnSpc>
                <a:spcPct val="100000"/>
              </a:lnSpc>
              <a:spcBef>
                <a:spcPts val="0"/>
              </a:spcBef>
              <a:spcAft>
                <a:spcPts val="0"/>
              </a:spcAft>
              <a:buSzPts val="1400"/>
              <a:buNone/>
            </a:pPr>
            <a:r>
              <a:rPr lang="de-DE" sz="1200" b="1" dirty="0"/>
              <a:t>Quelle</a:t>
            </a:r>
            <a:endParaRPr b="1" dirty="0"/>
          </a:p>
          <a:p>
            <a:pPr marL="171450" lvl="0" indent="-171450" algn="l" rtl="0">
              <a:lnSpc>
                <a:spcPct val="100000"/>
              </a:lnSpc>
              <a:spcBef>
                <a:spcPts val="0"/>
              </a:spcBef>
              <a:spcAft>
                <a:spcPts val="0"/>
              </a:spcAft>
              <a:buSzPct val="100000"/>
              <a:buFont typeface="Arial" panose="020B0604020202020204" pitchFamily="34" charset="0"/>
              <a:buChar char="•"/>
            </a:pPr>
            <a:r>
              <a:rPr lang="de-DE" sz="1200" dirty="0"/>
              <a:t>Umweltbundesamt 2021: Konsum und Umwelt: Zentrale Handlungsfelder. Online: https://www.umweltbundesamt.de/themen/wirtschaft-konsum/konsum-umwelt-zentrale-handlungsfelder#bedarfsfelder</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endParaRPr sz="1200" dirty="0"/>
          </a:p>
        </p:txBody>
      </p:sp>
      <p:sp>
        <p:nvSpPr>
          <p:cNvPr id="88" name="Google Shape;88;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6dae9e7bab_0_777: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182;g26da99438ff_0_830:notes">
            <a:extLst>
              <a:ext uri="{FF2B5EF4-FFF2-40B4-BE49-F238E27FC236}">
                <a16:creationId xmlns:a16="http://schemas.microsoft.com/office/drawing/2014/main" xmlns="" id="{BCFE8352-43C5-4540-BFB2-61B0BFBAD2EE}"/>
              </a:ext>
            </a:extLst>
          </p:cNvPr>
          <p:cNvSpPr txBox="1">
            <a:spLocks noGrp="1"/>
          </p:cNvSpPr>
          <p:nvPr>
            <p:ph type="body" idx="1"/>
          </p:nvPr>
        </p:nvSpPr>
        <p:spPr>
          <a:xfrm>
            <a:off x="479425" y="3924000"/>
            <a:ext cx="6145213" cy="5131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dirty="0"/>
              <a:t>Beschreibung </a:t>
            </a:r>
            <a:endParaRPr dirty="0"/>
          </a:p>
          <a:p>
            <a:pPr marL="0" lvl="0" indent="0" algn="l" rtl="0">
              <a:lnSpc>
                <a:spcPct val="100000"/>
              </a:lnSpc>
              <a:spcBef>
                <a:spcPts val="0"/>
              </a:spcBef>
              <a:spcAft>
                <a:spcPts val="0"/>
              </a:spcAft>
              <a:buClr>
                <a:schemeClr val="dk1"/>
              </a:buClr>
              <a:buSzPts val="1100"/>
              <a:buFont typeface="Arial"/>
              <a:buNone/>
            </a:pPr>
            <a:r>
              <a:rPr lang="de-DE" dirty="0"/>
              <a:t>Nachhaltige Ressourcennutzung. Earth Overshoot Day. Der Earth Overshoot Day markiert den Tag, an dem die Menschheit alle natürlichen Ressourcen, die die Erde innerhalb eines Jahres zur Verfügung stellen kann, aufgebraucht hat.</a:t>
            </a:r>
            <a:endParaRPr dirty="0"/>
          </a:p>
          <a:p>
            <a:pPr marL="0" lvl="0" indent="0" algn="l" rtl="0">
              <a:lnSpc>
                <a:spcPct val="100000"/>
              </a:lnSpc>
              <a:spcBef>
                <a:spcPts val="0"/>
              </a:spcBef>
              <a:spcAft>
                <a:spcPts val="0"/>
              </a:spcAft>
              <a:buSzPts val="1400"/>
              <a:buNone/>
            </a:pPr>
            <a:r>
              <a:rPr lang="de-DE" dirty="0"/>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dirty="0"/>
          </a:p>
          <a:p>
            <a:pPr marL="0" lvl="0" indent="0" algn="l" rtl="0">
              <a:lnSpc>
                <a:spcPct val="100000"/>
              </a:lnSpc>
              <a:spcBef>
                <a:spcPts val="0"/>
              </a:spcBef>
              <a:spcAft>
                <a:spcPts val="0"/>
              </a:spcAft>
              <a:buSzPts val="1400"/>
              <a:buNone/>
            </a:pPr>
            <a:r>
              <a:rPr lang="de-DE" dirty="0"/>
              <a:t>German Overshoot Day</a:t>
            </a:r>
            <a:endParaRPr dirty="0"/>
          </a:p>
          <a:p>
            <a:pPr marL="0" lvl="0" indent="0" algn="l" rtl="0">
              <a:lnSpc>
                <a:spcPct val="100000"/>
              </a:lnSpc>
              <a:spcBef>
                <a:spcPts val="0"/>
              </a:spcBef>
              <a:spcAft>
                <a:spcPts val="0"/>
              </a:spcAft>
              <a:buSzPts val="1400"/>
              <a:buNone/>
            </a:pPr>
            <a:r>
              <a:rPr lang="de-DE" dirty="0"/>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Aufgaben</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Erklären Sie was der Earth Overshoot </a:t>
            </a:r>
            <a:r>
              <a:rPr lang="de-DE" dirty="0" err="1"/>
              <a:t>day</a:t>
            </a:r>
            <a:r>
              <a:rPr lang="de-DE" dirty="0"/>
              <a:t> ist.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Auf welches Datum fällt der Earth Overshoot Day im Jahr 2023?</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Auf welches Datum fällt der German  Overshoot Day im Jahr 2023?</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de-DE" b="1" dirty="0"/>
              <a:t>Quelle</a:t>
            </a:r>
            <a:endParaRPr b="1"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Quelle: Earth </a:t>
            </a:r>
            <a:r>
              <a:rPr lang="de-DE" dirty="0" err="1"/>
              <a:t>overshoot</a:t>
            </a:r>
            <a:r>
              <a:rPr lang="de-DE" dirty="0"/>
              <a:t> </a:t>
            </a:r>
            <a:r>
              <a:rPr lang="de-DE" dirty="0" err="1"/>
              <a:t>day</a:t>
            </a:r>
            <a:r>
              <a:rPr lang="de-DE" dirty="0"/>
              <a:t> (2023): Earth Overshoot Day (Hrsg.): Country Overshoot Days. Global Footprint Network. CH-Geneva. Online: https://www.overshootday.org/newsroom/press-release-german-overshoot-day-2023-de/</a:t>
            </a:r>
            <a:endParaRPr dirty="0"/>
          </a:p>
        </p:txBody>
      </p:sp>
      <p:sp>
        <p:nvSpPr>
          <p:cNvPr id="3" name="Google Shape;77;p38:notes">
            <a:extLst>
              <a:ext uri="{FF2B5EF4-FFF2-40B4-BE49-F238E27FC236}">
                <a16:creationId xmlns:a16="http://schemas.microsoft.com/office/drawing/2014/main" xmlns="" id="{B70DEC9B-0AD3-28B3-EE56-524861CE3B06}"/>
              </a:ext>
            </a:extLst>
          </p:cNvPr>
          <p:cNvSpPr txBox="1">
            <a:spLocks noGrp="1"/>
          </p:cNvSpPr>
          <p:nvPr>
            <p:ph type="sldNum" idx="12"/>
          </p:nvPr>
        </p:nvSpPr>
        <p:spPr>
          <a:xfrm>
            <a:off x="4023991" y="9768000"/>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dae9e7bab_0_358: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185;g26805bd2549_0_95:notes">
            <a:extLst>
              <a:ext uri="{FF2B5EF4-FFF2-40B4-BE49-F238E27FC236}">
                <a16:creationId xmlns:a16="http://schemas.microsoft.com/office/drawing/2014/main" xmlns="" id="{13163E61-1562-41BF-B6E5-1A4C9F5802E0}"/>
              </a:ext>
            </a:extLst>
          </p:cNvPr>
          <p:cNvSpPr txBox="1">
            <a:spLocks noGrp="1"/>
          </p:cNvSpPr>
          <p:nvPr>
            <p:ph type="body" idx="1"/>
          </p:nvPr>
        </p:nvSpPr>
        <p:spPr>
          <a:xfrm>
            <a:off x="479425" y="3924000"/>
            <a:ext cx="6144399" cy="575144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dirty="0"/>
          </a:p>
          <a:p>
            <a:pPr marL="0" lvl="0" indent="0" algn="l" rtl="0">
              <a:lnSpc>
                <a:spcPct val="100000"/>
              </a:lnSpc>
              <a:spcBef>
                <a:spcPts val="0"/>
              </a:spcBef>
              <a:spcAft>
                <a:spcPts val="0"/>
              </a:spcAft>
              <a:buClr>
                <a:schemeClr val="dk1"/>
              </a:buClr>
              <a:buSzPts val="1800"/>
              <a:buNone/>
            </a:pPr>
            <a:r>
              <a:rPr lang="de-DE" dirty="0"/>
              <a:t>Ökologische Nachhaltigkeit des Bau- und Immobiliensektors. Zentrale Indikatoren des ökologischen Fußabdrucks des Bau- und Immobiliensektors</a:t>
            </a:r>
          </a:p>
          <a:p>
            <a:pPr marL="0" lvl="0" indent="0" algn="l" rtl="0">
              <a:lnSpc>
                <a:spcPct val="100000"/>
              </a:lnSpc>
              <a:spcBef>
                <a:spcPts val="0"/>
              </a:spcBef>
              <a:spcAft>
                <a:spcPts val="0"/>
              </a:spcAft>
              <a:buClr>
                <a:schemeClr val="dk1"/>
              </a:buClr>
              <a:buSzPts val="1800"/>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Für wieviel % der Treibhausgas-Emissionen ist die Baubranche verantwortlich?</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globalen Ressourcen werden durch die gebaute Umwelt verbraucht?</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Flächenveränderungen in Deutschland  entstehen durch die Baubranche?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des Abfallaufkommens in Deutschland sind Bau- und Abbruchabfälle?</a:t>
            </a:r>
            <a:endParaRPr dirty="0"/>
          </a:p>
          <a:p>
            <a:pPr marL="0" lvl="0" indent="0" algn="l" rtl="0">
              <a:lnSpc>
                <a:spcPct val="100000"/>
              </a:lnSpc>
              <a:spcBef>
                <a:spcPts val="0"/>
              </a:spcBef>
              <a:spcAft>
                <a:spcPts val="0"/>
              </a:spcAft>
              <a:buSzPts val="1400"/>
              <a:buNone/>
            </a:pPr>
            <a:r>
              <a:rPr lang="de-DE" dirty="0"/>
              <a:t>=&gt; 40% der Treibhausgase in Deutschland werden direkt oder indirekt durch die Baubrache freigesetzt (BBSR 2020)</a:t>
            </a:r>
            <a:endParaRPr dirty="0"/>
          </a:p>
          <a:p>
            <a:pPr marL="0" lvl="0" indent="0" algn="l" rtl="0">
              <a:lnSpc>
                <a:spcPct val="100000"/>
              </a:lnSpc>
              <a:spcBef>
                <a:spcPts val="0"/>
              </a:spcBef>
              <a:spcAft>
                <a:spcPts val="0"/>
              </a:spcAft>
              <a:buSzPts val="1400"/>
              <a:buNone/>
            </a:pPr>
            <a:r>
              <a:rPr lang="de-DE" dirty="0"/>
              <a:t>=&gt; 70% der Flächenveränderungen in Deutschland entstehen durch die Baubranche (DtST2021)</a:t>
            </a:r>
            <a:endParaRPr dirty="0"/>
          </a:p>
          <a:p>
            <a:pPr marL="0" lvl="0" indent="0" algn="l" rtl="0">
              <a:lnSpc>
                <a:spcPct val="100000"/>
              </a:lnSpc>
              <a:spcBef>
                <a:spcPts val="0"/>
              </a:spcBef>
              <a:spcAft>
                <a:spcPts val="0"/>
              </a:spcAft>
              <a:buClr>
                <a:schemeClr val="dk1"/>
              </a:buClr>
              <a:buSzPts val="1100"/>
              <a:buFont typeface="Arial"/>
              <a:buNone/>
            </a:pPr>
            <a:r>
              <a:rPr lang="de-DE" dirty="0"/>
              <a:t>=&gt; 1/3 der globalen Ressourcen werden durch die gebaute Umwelt verbraucht (GAfBC2019)</a:t>
            </a:r>
            <a:endParaRPr dirty="0"/>
          </a:p>
          <a:p>
            <a:pPr marL="0" lvl="0" indent="0" algn="l" rtl="0">
              <a:lnSpc>
                <a:spcPct val="100000"/>
              </a:lnSpc>
              <a:spcBef>
                <a:spcPts val="0"/>
              </a:spcBef>
              <a:spcAft>
                <a:spcPts val="0"/>
              </a:spcAft>
              <a:buSzPts val="1400"/>
              <a:buNone/>
            </a:pPr>
            <a:r>
              <a:rPr lang="de-DE" dirty="0"/>
              <a:t>=&gt; 55% des Abfallaufkommens in Deutschland wird durch Bau- und Abbruchabfälle verursacht  (</a:t>
            </a:r>
            <a:r>
              <a:rPr lang="de-DE" dirty="0" err="1"/>
              <a:t>Desatis</a:t>
            </a:r>
            <a:r>
              <a:rPr lang="de-DE" dirty="0"/>
              <a:t> 2022) </a:t>
            </a:r>
            <a:endParaRPr dirty="0"/>
          </a:p>
          <a:p>
            <a:pPr marL="0" lvl="0" indent="0" algn="l" rtl="0">
              <a:lnSpc>
                <a:spcPct val="100000"/>
              </a:lnSpc>
              <a:spcBef>
                <a:spcPts val="0"/>
              </a:spcBef>
              <a:spcAft>
                <a:spcPts val="0"/>
              </a:spcAft>
              <a:buSzPts val="1400"/>
              <a:buNone/>
            </a:pPr>
            <a:endParaRPr lang="de-DE" b="1" dirty="0"/>
          </a:p>
          <a:p>
            <a:pPr marL="0" lvl="0" indent="0" algn="l" rtl="0">
              <a:lnSpc>
                <a:spcPct val="100000"/>
              </a:lnSpc>
              <a:spcBef>
                <a:spcPts val="0"/>
              </a:spcBef>
              <a:spcAft>
                <a:spcPts val="0"/>
              </a:spcAft>
              <a:buSzPts val="1400"/>
              <a:buNone/>
            </a:pPr>
            <a:r>
              <a:rPr lang="de-DE" b="1" dirty="0"/>
              <a:t>Quellen</a:t>
            </a:r>
            <a:endParaRPr b="1"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100" u="sng" dirty="0">
                <a:solidFill>
                  <a:schemeClr val="hlink"/>
                </a:solidFill>
                <a:hlinkClick r:id="rId3"/>
              </a:rPr>
              <a:t>https://www.bbsr.bund.de/BBSR/DE/veroeffentlichungen/bbsr-online/2020/bbsr-online-17-2020-dl.pdf?__blob=publicationFile&amp;v=3</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DtST</a:t>
            </a:r>
            <a:r>
              <a:rPr lang="de-DE" sz="1100" dirty="0"/>
              <a:t> 2021: Deutscher Städtetag, 2021 (Hrsg.): Nachhaltiges und suffizientes Bauen in den Städten. Online: </a:t>
            </a:r>
            <a:r>
              <a:rPr lang="de-DE" sz="1100" u="sng" dirty="0">
                <a:solidFill>
                  <a:schemeClr val="hlink"/>
                </a:solidFill>
                <a:hlinkClick r:id="rId4"/>
              </a:rPr>
              <a:t>http://dpaq.de/fO8Dt</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Desatis</a:t>
            </a:r>
            <a:r>
              <a:rPr lang="de-DE" sz="1100" dirty="0"/>
              <a:t> 2022:  Statistisches Bundesamt (Hrsg.): Abfallaufkommen 2019. Online: </a:t>
            </a:r>
            <a:r>
              <a:rPr lang="de-DE" sz="1100" u="sng" dirty="0">
                <a:solidFill>
                  <a:schemeClr val="hlink"/>
                </a:solidFill>
                <a:hlinkClick r:id="rId5"/>
              </a:rPr>
              <a:t>https://www.destatis.de/DE/Themen/Gesellschaft-Umwelt/Umwelt/Abfallwirtschaft/_inhalt.html</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GAfBC</a:t>
            </a:r>
            <a:r>
              <a:rPr lang="de-DE" sz="1100" dirty="0"/>
              <a:t> 2019: Global Alliance </a:t>
            </a:r>
            <a:r>
              <a:rPr lang="de-DE" sz="1100" dirty="0" err="1"/>
              <a:t>for</a:t>
            </a:r>
            <a:r>
              <a:rPr lang="de-DE" sz="1100" dirty="0"/>
              <a:t> Buildings and Construction (2019): Global Status Report </a:t>
            </a:r>
            <a:r>
              <a:rPr lang="de-DE" sz="1100" dirty="0" err="1"/>
              <a:t>for</a:t>
            </a:r>
            <a:r>
              <a:rPr lang="de-DE" sz="1100" dirty="0"/>
              <a:t> Buildings and Construction. Online: https://globalabc.org/sites/default/files/2020-03/GSR2019.pdf</a:t>
            </a:r>
            <a:endParaRPr sz="1100" dirty="0"/>
          </a:p>
        </p:txBody>
      </p:sp>
      <p:sp>
        <p:nvSpPr>
          <p:cNvPr id="2" name="Google Shape;77;p38:notes">
            <a:extLst>
              <a:ext uri="{FF2B5EF4-FFF2-40B4-BE49-F238E27FC236}">
                <a16:creationId xmlns:a16="http://schemas.microsoft.com/office/drawing/2014/main" xmlns="" id="{87A40D88-056C-C2D3-8092-CBA56F666BD0}"/>
              </a:ext>
            </a:extLst>
          </p:cNvPr>
          <p:cNvSpPr txBox="1">
            <a:spLocks noGrp="1"/>
          </p:cNvSpPr>
          <p:nvPr>
            <p:ph type="sldNum" idx="12"/>
          </p:nvPr>
        </p:nvSpPr>
        <p:spPr>
          <a:xfrm>
            <a:off x="4023991" y="9768000"/>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a9b7458ce_0_3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14a9b7458ce_0_31:notes"/>
          <p:cNvSpPr txBox="1">
            <a:spLocks noGrp="1"/>
          </p:cNvSpPr>
          <p:nvPr>
            <p:ph type="body" idx="1"/>
          </p:nvPr>
        </p:nvSpPr>
        <p:spPr>
          <a:xfrm>
            <a:off x="311149" y="4032752"/>
            <a:ext cx="6480175" cy="594944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000" b="1" dirty="0"/>
              <a:t>Beschreibung</a:t>
            </a:r>
            <a:endParaRPr sz="1000" b="1" dirty="0"/>
          </a:p>
          <a:p>
            <a:pPr marL="0" lvl="0" indent="0" algn="l" rtl="0">
              <a:lnSpc>
                <a:spcPct val="100000"/>
              </a:lnSpc>
              <a:spcBef>
                <a:spcPts val="0"/>
              </a:spcBef>
              <a:spcAft>
                <a:spcPts val="0"/>
              </a:spcAft>
              <a:buClr>
                <a:schemeClr val="dk1"/>
              </a:buClr>
              <a:buSzPts val="1100"/>
              <a:buFont typeface="Arial"/>
              <a:buNone/>
            </a:pPr>
            <a:r>
              <a:rPr lang="de-DE" sz="1000" dirty="0"/>
              <a:t>In dieser Abbildung</a:t>
            </a:r>
            <a:r>
              <a:rPr lang="de-DE" sz="1000" i="1" dirty="0"/>
              <a:t> "sind die Wertschöpfung und die Umweltauswirkungen der Herstellung, der Errichtung neuer, der Modernisierung bestehender und der Nutzung und des Betriebs der Wohn- und Nichtwohngebäude in Deutschland entlang der Wertschöpfungskette BAU sowie der Nutzung und des Betriebs dargestellt. (...) 75 % des THG-Fußabdruckes (297 </a:t>
            </a:r>
            <a:r>
              <a:rPr lang="de-DE" sz="1000" i="1" dirty="0" err="1"/>
              <a:t>Mio</a:t>
            </a:r>
            <a:endParaRPr sz="1000" i="1" dirty="0"/>
          </a:p>
          <a:p>
            <a:pPr marL="0" lvl="0" indent="0" algn="l" rtl="0">
              <a:lnSpc>
                <a:spcPct val="100000"/>
              </a:lnSpc>
              <a:spcBef>
                <a:spcPts val="0"/>
              </a:spcBef>
              <a:spcAft>
                <a:spcPts val="0"/>
              </a:spcAft>
              <a:buClr>
                <a:schemeClr val="dk1"/>
              </a:buClr>
              <a:buSzPts val="1100"/>
              <a:buFont typeface="Arial"/>
              <a:buNone/>
            </a:pPr>
            <a:r>
              <a:rPr lang="de-DE" sz="1000" i="1" dirty="0"/>
              <a:t>Tonnen CO2-Äquivalente) und damit 33 % der nationalen THG-Emissionen wurden in diesem Jahr durch Nutzung und Betrieb der Wohn- und Nichtwohngebäude verursacht. Dies umfasst die direkten THG-Emissionen, die beispielsweise bei der Verbrennung von Brennstoffen für die Raumwärme entstehen, und die THG-Emissionen, die bei der Herstellung der Brennstoffe und des Stroms emittiert werden.</a:t>
            </a:r>
            <a:endParaRPr sz="1000" i="1" dirty="0"/>
          </a:p>
          <a:p>
            <a:pPr marL="0" lvl="0" indent="0" algn="l" rtl="0">
              <a:lnSpc>
                <a:spcPct val="100000"/>
              </a:lnSpc>
              <a:spcBef>
                <a:spcPts val="0"/>
              </a:spcBef>
              <a:spcAft>
                <a:spcPts val="0"/>
              </a:spcAft>
              <a:buClr>
                <a:schemeClr val="dk1"/>
              </a:buClr>
              <a:buSzPts val="1100"/>
              <a:buFont typeface="Arial"/>
              <a:buNone/>
            </a:pPr>
            <a:r>
              <a:rPr lang="de-DE" sz="1000" i="1" dirty="0"/>
              <a:t>25 % des THG-Fußabdruckes des Handlungsfelds «Errichtung und Nutzung von Hochbauten» (65 Mio. Tonnen CO2-Äq im Inland und damit 7 % der nationalen THG-Emissionen, 35 Mio. Tonnen CO2-Äq im Ausland) wurde durch die vorgelagerten Lieferketten der Herstellung, Errichtung und Modernisierung der Wohn- und Nichtwohngebäuden und durch die direkten</a:t>
            </a:r>
            <a:endParaRPr sz="1000" i="1" dirty="0"/>
          </a:p>
          <a:p>
            <a:pPr marL="0" lvl="0" indent="0" algn="l" rtl="0">
              <a:lnSpc>
                <a:spcPct val="100000"/>
              </a:lnSpc>
              <a:spcBef>
                <a:spcPts val="0"/>
              </a:spcBef>
              <a:spcAft>
                <a:spcPts val="0"/>
              </a:spcAft>
              <a:buClr>
                <a:schemeClr val="dk1"/>
              </a:buClr>
              <a:buSzPts val="1100"/>
              <a:buFont typeface="Arial"/>
              <a:buNone/>
            </a:pPr>
            <a:r>
              <a:rPr lang="de-DE" sz="1000" i="1" dirty="0"/>
              <a:t>Emissionen der Bauwirtschaft (Anteil Hochbau) verursacht. Die Bauwirtschaft (Anteil Hochbau) selbst trägt statistisch zwar 45 % zur Bruttowertschöpfung bei, verursacht aber über Bauprozesse nur 2.6 % (10.3 </a:t>
            </a:r>
            <a:r>
              <a:rPr lang="de-DE" sz="1000" i="1" dirty="0" err="1"/>
              <a:t>Mio</a:t>
            </a:r>
            <a:r>
              <a:rPr lang="de-DE" sz="1000" i="1" dirty="0"/>
              <a:t> Tonnen CO2-Äquivalente) des gesamten THG-Fußabdruckes. Die restlichen 22.8 % im Handlungsfeld «Errichtung und Nutzung von Hochbauten» werden durch die Grundstoffindustrie (2.3 %, 9 </a:t>
            </a:r>
            <a:r>
              <a:rPr lang="de-DE" sz="1000" i="1" dirty="0" err="1"/>
              <a:t>Mio</a:t>
            </a:r>
            <a:r>
              <a:rPr lang="de-DE" sz="1000" i="1" dirty="0"/>
              <a:t> Tonnen CO2-Äquivalente), die vorgelagerten Zulieferer (10.6 %, 42 </a:t>
            </a:r>
            <a:r>
              <a:rPr lang="de-DE" sz="1000" i="1" dirty="0" err="1"/>
              <a:t>Mio</a:t>
            </a:r>
            <a:r>
              <a:rPr lang="de-DE" sz="1000" i="1" dirty="0"/>
              <a:t> Tonnen CO2-Äquivalente) der Baustoffindustrie inkl. weiterer direkter Zulieferer (9.9 %, 39 </a:t>
            </a:r>
            <a:r>
              <a:rPr lang="de-DE" sz="1000" i="1" dirty="0" err="1"/>
              <a:t>Mio</a:t>
            </a:r>
            <a:r>
              <a:rPr lang="de-DE" sz="1000" i="1" dirty="0"/>
              <a:t> Tonnen CO2-Äquivalente) verursacht. Bei den anderen Umweltfußabdrücken werden 33 % bis 70 % der Umweltauswirkungen durch Nutzung und Betrieb der Hochbauten verursacht." (BBSR 2020)</a:t>
            </a:r>
            <a:endParaRPr sz="1000" i="1" dirty="0"/>
          </a:p>
          <a:p>
            <a:pPr marL="0" lvl="0" indent="0">
              <a:buClr>
                <a:schemeClr val="dk1"/>
              </a:buClr>
              <a:buSzPts val="1100"/>
            </a:pPr>
            <a:r>
              <a:rPr lang="de-DE" sz="1000" b="1" dirty="0"/>
              <a:t>Definition “CO2-Äquivalente”</a:t>
            </a:r>
          </a:p>
          <a:p>
            <a:pPr marL="0" lvl="0" indent="0">
              <a:buClr>
                <a:schemeClr val="dk1"/>
              </a:buClr>
              <a:buSzPts val="1100"/>
            </a:pPr>
            <a:r>
              <a:rPr lang="de-DE" sz="1000" dirty="0"/>
              <a:t>die verschiedenen Treibhausgase (THG) wie Kohlenstoffdioxid (CO2), Methan (CH4), Lachgas (N2O) und Schwefelhexafluorid (SF6) haben unterschiedlich starke Treibhauswirkungen . Zur Vereinfachung wird die Stärke ihrer Wirkung in Bezug gesetzt zur Wirkung von Kohlenstoffdioxid (CO2):</a:t>
            </a:r>
          </a:p>
          <a:p>
            <a:pPr marL="0" lvl="0" indent="0">
              <a:buClr>
                <a:schemeClr val="dk1"/>
              </a:buClr>
              <a:buSzPts val="1100"/>
            </a:pPr>
            <a:r>
              <a:rPr lang="de-DE" sz="1000" dirty="0"/>
              <a:t>So hat Methan eine ca. 25 </a:t>
            </a:r>
            <a:r>
              <a:rPr lang="de-DE" sz="1000" dirty="0" err="1"/>
              <a:t>fach</a:t>
            </a:r>
            <a:r>
              <a:rPr lang="de-DE" sz="1000" dirty="0"/>
              <a:t> stärkere Treibhausgaswirkung als CO2, abgekürzt “25 CO2e” oder “25 CO2 </a:t>
            </a:r>
            <a:r>
              <a:rPr lang="de-DE" sz="1000" dirty="0" err="1"/>
              <a:t>Äq</a:t>
            </a:r>
            <a:r>
              <a:rPr lang="de-DE" sz="1000" dirty="0"/>
              <a:t>” - beides steht für “Äquivalente” (Entsprechung).</a:t>
            </a:r>
          </a:p>
          <a:p>
            <a:pPr marL="0" lvl="0" indent="0">
              <a:buClr>
                <a:schemeClr val="dk1"/>
              </a:buClr>
              <a:buSzPts val="1100"/>
            </a:pPr>
            <a:r>
              <a:rPr lang="de-DE" sz="1000" dirty="0"/>
              <a:t>Beispiel Lachgas: ca. 298 CO2 </a:t>
            </a:r>
            <a:r>
              <a:rPr lang="de-DE" sz="1000" dirty="0" err="1"/>
              <a:t>Äq</a:t>
            </a:r>
            <a:r>
              <a:rPr lang="de-DE" sz="1000" dirty="0"/>
              <a:t>; Beispiel Schwefelhexafluorid: ca. 22.800 CO2 </a:t>
            </a:r>
            <a:r>
              <a:rPr lang="de-DE" sz="1000" dirty="0" err="1"/>
              <a:t>Äq</a:t>
            </a:r>
            <a:endParaRPr lang="de-DE" sz="1000" dirty="0"/>
          </a:p>
          <a:p>
            <a:pPr marL="0" lvl="0" indent="0" algn="l" rtl="0">
              <a:lnSpc>
                <a:spcPct val="100000"/>
              </a:lnSpc>
              <a:spcBef>
                <a:spcPts val="0"/>
              </a:spcBef>
              <a:spcAft>
                <a:spcPts val="0"/>
              </a:spcAft>
              <a:buClr>
                <a:schemeClr val="dk1"/>
              </a:buClr>
              <a:buSzPts val="1800"/>
              <a:buFont typeface="Arial"/>
              <a:buNone/>
            </a:pPr>
            <a:r>
              <a:rPr lang="de-DE" sz="1000" b="1" dirty="0"/>
              <a:t>Aufgaben</a:t>
            </a:r>
            <a:endParaRPr sz="1000" dirty="0"/>
          </a:p>
          <a:p>
            <a:pPr marL="171450" lvl="0" indent="-171450" algn="l" rtl="0">
              <a:lnSpc>
                <a:spcPct val="100000"/>
              </a:lnSpc>
              <a:spcBef>
                <a:spcPts val="0"/>
              </a:spcBef>
              <a:spcAft>
                <a:spcPts val="0"/>
              </a:spcAft>
              <a:buClr>
                <a:schemeClr val="dk1"/>
              </a:buClr>
              <a:buSzPts val="1100"/>
              <a:buChar char="•"/>
            </a:pPr>
            <a:r>
              <a:rPr lang="de-DE" sz="1000" dirty="0"/>
              <a:t>Welchen Beitrag leistet Ihr Zimmereibetrieb im Bereich Betriebsgebäude und Maschinen zum Klimawandel?</a:t>
            </a:r>
            <a:endParaRPr sz="1000" dirty="0"/>
          </a:p>
          <a:p>
            <a:pPr marL="171450" lvl="0" indent="-171450" algn="l" rtl="0">
              <a:lnSpc>
                <a:spcPct val="100000"/>
              </a:lnSpc>
              <a:spcBef>
                <a:spcPts val="0"/>
              </a:spcBef>
              <a:spcAft>
                <a:spcPts val="0"/>
              </a:spcAft>
              <a:buSzPts val="1100"/>
              <a:buChar char="•"/>
            </a:pPr>
            <a:r>
              <a:rPr lang="de-DE" sz="1000" dirty="0"/>
              <a:t>Was unternehmen Sie in Ihrem Zimmereibetrieb, um CO2-Emissionen bei der Nutzung von Betriebsgebäuden und Maschinen zu verringern?</a:t>
            </a:r>
            <a:endParaRPr sz="1000" dirty="0"/>
          </a:p>
          <a:p>
            <a:pPr marL="171450" lvl="0" indent="-171450" algn="l" rtl="0">
              <a:lnSpc>
                <a:spcPct val="100000"/>
              </a:lnSpc>
              <a:spcBef>
                <a:spcPts val="0"/>
              </a:spcBef>
              <a:spcAft>
                <a:spcPts val="0"/>
              </a:spcAft>
              <a:buSzPts val="1100"/>
              <a:buChar char="•"/>
            </a:pPr>
            <a:r>
              <a:rPr lang="de-DE" sz="1000" dirty="0"/>
              <a:t>Welchen Beitrag leistet Ihr Betrieb im Bereich der eingesetzten Materialien zum Klimawandel?</a:t>
            </a:r>
            <a:endParaRPr sz="1000" dirty="0"/>
          </a:p>
          <a:p>
            <a:pPr marL="171450" lvl="0" indent="-171450" algn="l" rtl="0">
              <a:lnSpc>
                <a:spcPct val="100000"/>
              </a:lnSpc>
              <a:spcBef>
                <a:spcPts val="0"/>
              </a:spcBef>
              <a:spcAft>
                <a:spcPts val="0"/>
              </a:spcAft>
              <a:buSzPts val="1100"/>
              <a:buChar char="•"/>
            </a:pPr>
            <a:r>
              <a:rPr lang="de-DE" sz="1000" dirty="0"/>
              <a:t>Was unternehmen Sie in Ihrem Betrieb, um CO2-Emissionen durch die Auswahl und Verarbeitung der Materialien zu verringern?</a:t>
            </a:r>
            <a:endParaRPr sz="1000" dirty="0"/>
          </a:p>
          <a:p>
            <a:pPr marL="171450" lvl="0" indent="-171450" algn="l" rtl="0">
              <a:lnSpc>
                <a:spcPct val="100000"/>
              </a:lnSpc>
              <a:spcBef>
                <a:spcPts val="0"/>
              </a:spcBef>
              <a:spcAft>
                <a:spcPts val="0"/>
              </a:spcAft>
              <a:buClr>
                <a:schemeClr val="dk1"/>
              </a:buClr>
              <a:buSzPts val="1100"/>
              <a:buChar char="•"/>
            </a:pPr>
            <a:r>
              <a:rPr lang="de-DE" sz="1000" dirty="0"/>
              <a:t>Welchen Beitrag leistet Ihr Betrieb im Bereich Mobilität zum Klimawandel?</a:t>
            </a:r>
            <a:endParaRPr sz="1000" dirty="0"/>
          </a:p>
          <a:p>
            <a:pPr marL="171450" lvl="0" indent="-171450" algn="l" rtl="0">
              <a:lnSpc>
                <a:spcPct val="100000"/>
              </a:lnSpc>
              <a:spcBef>
                <a:spcPts val="0"/>
              </a:spcBef>
              <a:spcAft>
                <a:spcPts val="0"/>
              </a:spcAft>
              <a:buClr>
                <a:schemeClr val="dk1"/>
              </a:buClr>
              <a:buSzPts val="1100"/>
              <a:buChar char="•"/>
            </a:pPr>
            <a:r>
              <a:rPr lang="de-DE" sz="1000" dirty="0"/>
              <a:t>Was unternehmen Sie in Ihrem Betrieb, um CO2-Emissionen aus der betriebseigenen PKW-Flotte zu verringern?</a:t>
            </a:r>
            <a:endParaRPr sz="1000" dirty="0"/>
          </a:p>
          <a:p>
            <a:pPr marL="0" lvl="0" indent="0" algn="l" rtl="0">
              <a:lnSpc>
                <a:spcPct val="100000"/>
              </a:lnSpc>
              <a:spcBef>
                <a:spcPts val="0"/>
              </a:spcBef>
              <a:spcAft>
                <a:spcPts val="0"/>
              </a:spcAft>
              <a:buClr>
                <a:schemeClr val="dk1"/>
              </a:buClr>
              <a:buSzPts val="900"/>
              <a:buFont typeface="Arial"/>
              <a:buNone/>
            </a:pPr>
            <a:r>
              <a:rPr lang="de-DE" sz="1000" b="1" dirty="0"/>
              <a:t>Quelle</a:t>
            </a:r>
            <a:endParaRPr sz="1000" b="1"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sz="900"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900" b="1" dirty="0"/>
          </a:p>
          <a:p>
            <a:pPr marL="0" lvl="0" indent="0" algn="l" rtl="0">
              <a:lnSpc>
                <a:spcPct val="100000"/>
              </a:lnSpc>
              <a:spcBef>
                <a:spcPts val="0"/>
              </a:spcBef>
              <a:spcAft>
                <a:spcPts val="0"/>
              </a:spcAft>
              <a:buSzPts val="1400"/>
              <a:buNone/>
            </a:pPr>
            <a:endParaRPr sz="800" dirty="0"/>
          </a:p>
        </p:txBody>
      </p:sp>
      <p:sp>
        <p:nvSpPr>
          <p:cNvPr id="120" name="Google Shape;120;g14a9b7458ce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39837b6ed7_0_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239837b6ed7_0_1:notes"/>
          <p:cNvSpPr txBox="1">
            <a:spLocks noGrp="1"/>
          </p:cNvSpPr>
          <p:nvPr>
            <p:ph type="body" idx="1"/>
          </p:nvPr>
        </p:nvSpPr>
        <p:spPr>
          <a:xfrm>
            <a:off x="311149" y="4032752"/>
            <a:ext cx="6480300" cy="580262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100" b="1" dirty="0"/>
              <a:t>Beschreibung</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In der Abbildung sind die Anteile der Umweltfußabdrücke der Herstellung, Errichtung, Modernisierung und der Nutzung und des Betriebes von Wohn- und Nichtwohngebäuden an den gesamten globalen Umweltfußabdrücken in </a:t>
            </a:r>
            <a:r>
              <a:rPr lang="de-DE" sz="1100" dirty="0" err="1"/>
              <a:t>parts</a:t>
            </a:r>
            <a:r>
              <a:rPr lang="de-DE" sz="1100" dirty="0"/>
              <a:t> per </a:t>
            </a:r>
            <a:r>
              <a:rPr lang="de-DE" sz="1100" dirty="0" err="1"/>
              <a:t>million</a:t>
            </a:r>
            <a:r>
              <a:rPr lang="de-DE" sz="1100" dirty="0"/>
              <a:t> (ppm) dargestellt. Als </a:t>
            </a:r>
            <a:r>
              <a:rPr lang="de-DE" sz="1100" dirty="0" err="1"/>
              <a:t>Vergleichsgrösse</a:t>
            </a:r>
            <a:r>
              <a:rPr lang="de-DE" sz="1100" dirty="0"/>
              <a:t> ist der</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Anteil der Wertschöpfung des Handlungsfelds «Errichtung und Nutzung von Hochbauten» an der</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Wertschöpfung der gesamten Weltwirtschaft in ppm dargestellt. Die Pfeile zeigen die notwendige</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Reduktion (...) der jeweiligen Umweltfußabdrücke zur Einhaltung der planetaren Grenzen.</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Den größten Anteil an den globalen Umweltauswirkungen (in ppm) hat das Handlungsfeld «Errichtung und Nutzung von Hochbauten» beim THG-Fußabdruck, gefolgt vom Luftverschmutzungs-Fußabdruck. Die Anteile beider Fußabdrücke an den globalen Fußabdrücken sind höher als der Anteil des Handlungsfelds «Errichtung und Nutzung von Hochbauten» an der globalen Wertschöpfung.</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Die in der Abbildung aufgezeigte Reduktion der THG-Emissionen basiert auf dem globalen Grenzwert</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berechnet nach Dao et al. (2015). Diese Berechnungen widerspiegeln eine 50 % Wahrscheinlichkeit, den Anstieg der Temperatur bis 2100 unterhalb 2°C gegenüber dem vorindustriellen Niveau zu halten. Neuere wissenschaftliche Erkenntnisse zeigen auf, dass ein maximaler Anstieg der Temperatur um weniger als 1.5°C anzustreben ist (IPCC 2019). Auf Basis des Paris-Abkommen (UNFCCC 2015) fordern die IPCC </a:t>
            </a:r>
            <a:r>
              <a:rPr lang="de-DE" sz="1100" dirty="0" err="1"/>
              <a:t>Wissenschafter</a:t>
            </a:r>
            <a:r>
              <a:rPr lang="de-DE" sz="1100" dirty="0"/>
              <a:t> deshalb Netto-Null Emissionen bis spätestens 2050.” (BBSR 2020)</a:t>
            </a:r>
            <a:endParaRPr sz="1100" dirty="0"/>
          </a:p>
          <a:p>
            <a:pPr marL="0" lvl="0" indent="0" algn="l" rtl="0">
              <a:lnSpc>
                <a:spcPct val="100000"/>
              </a:lnSpc>
              <a:spcBef>
                <a:spcPts val="0"/>
              </a:spcBef>
              <a:spcAft>
                <a:spcPts val="0"/>
              </a:spcAft>
              <a:buClr>
                <a:schemeClr val="dk1"/>
              </a:buClr>
              <a:buSzPts val="1800"/>
              <a:buFont typeface="Arial"/>
              <a:buNone/>
            </a:pPr>
            <a:r>
              <a:rPr lang="de-DE" sz="1100" dirty="0"/>
              <a:t> </a:t>
            </a:r>
            <a:endParaRPr sz="1100" dirty="0"/>
          </a:p>
          <a:p>
            <a:pPr marL="0" lvl="0" indent="0" algn="l" rtl="0">
              <a:lnSpc>
                <a:spcPct val="100000"/>
              </a:lnSpc>
              <a:spcBef>
                <a:spcPts val="0"/>
              </a:spcBef>
              <a:spcAft>
                <a:spcPts val="0"/>
              </a:spcAft>
              <a:buClr>
                <a:schemeClr val="dk1"/>
              </a:buClr>
              <a:buSzPts val="1800"/>
              <a:buFont typeface="Arial"/>
              <a:buNone/>
            </a:pPr>
            <a:r>
              <a:rPr lang="de-DE" sz="1100" b="1" dirty="0"/>
              <a:t>Aufgabe</a:t>
            </a:r>
            <a:endParaRPr sz="1100" b="1" dirty="0"/>
          </a:p>
          <a:p>
            <a:pPr marL="171450" lvl="0" indent="-171450" algn="l" rtl="0">
              <a:lnSpc>
                <a:spcPct val="100000"/>
              </a:lnSpc>
              <a:spcBef>
                <a:spcPts val="0"/>
              </a:spcBef>
              <a:spcAft>
                <a:spcPts val="0"/>
              </a:spcAft>
              <a:buClr>
                <a:schemeClr val="dk1"/>
              </a:buClr>
              <a:buSzPts val="1100"/>
              <a:buChar char="•"/>
            </a:pPr>
            <a:r>
              <a:rPr lang="de-DE" sz="1100" dirty="0"/>
              <a:t>In welchen Bereichen und in welchem Umfang muss der Gebäudesektor seinen Fußabdruck besonders stark reduzieren, um die Klimaziele zu erreichen? </a:t>
            </a:r>
            <a:endParaRPr sz="1100" b="1" dirty="0"/>
          </a:p>
          <a:p>
            <a:pPr marL="0" lvl="0" indent="0" algn="l" rtl="0">
              <a:lnSpc>
                <a:spcPct val="100000"/>
              </a:lnSpc>
              <a:spcBef>
                <a:spcPts val="0"/>
              </a:spcBef>
              <a:spcAft>
                <a:spcPts val="0"/>
              </a:spcAft>
              <a:buClr>
                <a:schemeClr val="dk1"/>
              </a:buClr>
              <a:buSzPts val="900"/>
              <a:buFont typeface="Arial"/>
              <a:buNone/>
            </a:pPr>
            <a:endParaRPr sz="900" b="1" dirty="0"/>
          </a:p>
          <a:p>
            <a:pPr marL="0" lvl="0" indent="0" algn="l" rtl="0">
              <a:lnSpc>
                <a:spcPct val="100000"/>
              </a:lnSpc>
              <a:spcBef>
                <a:spcPts val="0"/>
              </a:spcBef>
              <a:spcAft>
                <a:spcPts val="0"/>
              </a:spcAft>
              <a:buClr>
                <a:schemeClr val="dk1"/>
              </a:buClr>
              <a:buSzPts val="900"/>
              <a:buFont typeface="Arial"/>
              <a:buNone/>
            </a:pPr>
            <a:r>
              <a:rPr lang="de-DE" sz="1100" b="1" dirty="0"/>
              <a:t>Quelle</a:t>
            </a:r>
            <a:endParaRPr sz="1100" b="1" dirty="0"/>
          </a:p>
          <a:p>
            <a:pPr marL="180975" lvl="0" indent="-180975" algn="l" rtl="0">
              <a:lnSpc>
                <a:spcPct val="100000"/>
              </a:lnSpc>
              <a:spcBef>
                <a:spcPts val="0"/>
              </a:spcBef>
              <a:spcAft>
                <a:spcPts val="0"/>
              </a:spcAft>
              <a:buClr>
                <a:schemeClr val="dk1"/>
              </a:buClr>
              <a:buSzPts val="800"/>
              <a:buFont typeface="Calibri"/>
              <a:buChar char="●"/>
            </a:pPr>
            <a:r>
              <a:rPr lang="de-DE" sz="1100"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1100" b="1" dirty="0"/>
          </a:p>
          <a:p>
            <a:pPr marL="0" lvl="0" indent="0" algn="l" rtl="0">
              <a:lnSpc>
                <a:spcPct val="100000"/>
              </a:lnSpc>
              <a:spcBef>
                <a:spcPts val="0"/>
              </a:spcBef>
              <a:spcAft>
                <a:spcPts val="0"/>
              </a:spcAft>
              <a:buSzPts val="1400"/>
              <a:buNone/>
            </a:pPr>
            <a:endParaRPr sz="800" dirty="0"/>
          </a:p>
        </p:txBody>
      </p:sp>
      <p:sp>
        <p:nvSpPr>
          <p:cNvPr id="132" name="Google Shape;132;g239837b6ed7_0_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9837b6ed7_0_13: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39837b6ed7_0_13: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100" b="1" dirty="0"/>
              <a:t>Beschreibung</a:t>
            </a:r>
            <a:endParaRPr sz="1100" b="1" dirty="0"/>
          </a:p>
          <a:p>
            <a:pPr marL="0" lvl="0" indent="0" algn="l" rtl="0">
              <a:lnSpc>
                <a:spcPct val="100000"/>
              </a:lnSpc>
              <a:spcBef>
                <a:spcPts val="0"/>
              </a:spcBef>
              <a:spcAft>
                <a:spcPts val="0"/>
              </a:spcAft>
              <a:buClr>
                <a:schemeClr val="dk1"/>
              </a:buClr>
              <a:buSzPts val="1800"/>
              <a:buNone/>
            </a:pPr>
            <a:r>
              <a:rPr lang="de-DE" sz="1100" b="1" i="1" dirty="0"/>
              <a:t>In dieser Abbildung </a:t>
            </a:r>
            <a:r>
              <a:rPr lang="de-DE" sz="1100" i="1" dirty="0"/>
              <a:t>“ist der THG-Fußabdruck der Herstellung, Errichtung und der Modernisierung von</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Wohn- und Nichtwohngebäuden nach direkten Zulieferern inklusive der THG-Emissionen ihrer</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Lieferketten dargestellt. (...) </a:t>
            </a:r>
            <a:r>
              <a:rPr lang="de-DE" sz="1100" i="1" dirty="0" err="1"/>
              <a:t>Gemäss</a:t>
            </a:r>
            <a:r>
              <a:rPr lang="de-DE" sz="1100" i="1" dirty="0"/>
              <a:t> dieser Perspektive trugen die direkten Emissionen der</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Bauwirtschaft infolge von Bauprozessen (Anteil Hochbau) 10 % zum THG-Fußabdruck von rund</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101 Mio. Tonnen CO2-Äquivalenten bei. Mit 25 % (25.6 </a:t>
            </a:r>
            <a:r>
              <a:rPr lang="de-DE" sz="1100" i="1" dirty="0" err="1"/>
              <a:t>Mio</a:t>
            </a:r>
            <a:r>
              <a:rPr lang="de-DE" sz="1100" i="1" dirty="0"/>
              <a:t> Tonnen CO2-Äquivalente) trug die</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Herstellung von Zement, Kalk und Gips inkl. deren Lieferketten am meisten zum THG-Fußabdruck</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im Bereich der «</a:t>
            </a:r>
            <a:r>
              <a:rPr lang="de-DE" sz="1100" i="1" dirty="0" err="1"/>
              <a:t>embodied</a:t>
            </a:r>
            <a:r>
              <a:rPr lang="de-DE" sz="1100" i="1" dirty="0"/>
              <a:t> </a:t>
            </a:r>
            <a:r>
              <a:rPr lang="de-DE" sz="1100" i="1" dirty="0" err="1"/>
              <a:t>impacts</a:t>
            </a:r>
            <a:r>
              <a:rPr lang="de-DE" sz="1100" i="1" dirty="0"/>
              <a:t>» bei. Knapp 5 % des Beitrags stammten von der Herstellung</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von Zement, Kalk und Gips im Ausland. Im Weiteren verursachten die Herstellung von Kunst-</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err="1"/>
              <a:t>stoffprodukten</a:t>
            </a:r>
            <a:r>
              <a:rPr lang="de-DE" sz="1100" i="1" dirty="0"/>
              <a:t> und die Herstellung von Metallerzeugnissen (inkl. deren Lieferketten) 8.1 % (8.1 </a:t>
            </a:r>
            <a:r>
              <a:rPr lang="de-DE" sz="1100" i="1" dirty="0" err="1"/>
              <a:t>Mio</a:t>
            </a:r>
            <a:endParaRPr sz="1100" i="1" dirty="0"/>
          </a:p>
          <a:p>
            <a:pPr marL="0" lvl="0" indent="0" algn="l" rtl="0">
              <a:lnSpc>
                <a:spcPct val="100000"/>
              </a:lnSpc>
              <a:spcBef>
                <a:spcPts val="0"/>
              </a:spcBef>
              <a:spcAft>
                <a:spcPts val="0"/>
              </a:spcAft>
              <a:buClr>
                <a:schemeClr val="dk1"/>
              </a:buClr>
              <a:buSzPts val="1800"/>
              <a:buNone/>
            </a:pPr>
            <a:r>
              <a:rPr lang="de-DE" sz="1100" i="1" dirty="0"/>
              <a:t>Tonnen CO2-Äquivalente) resp. 7.6 % (7.6 </a:t>
            </a:r>
            <a:r>
              <a:rPr lang="de-DE" sz="1100" i="1" dirty="0" err="1"/>
              <a:t>Mio</a:t>
            </a:r>
            <a:r>
              <a:rPr lang="de-DE" sz="1100" i="1" dirty="0"/>
              <a:t> Tonnen CO2-Äquivalente des THG-Fußabdruckes.” (BBSR 2020)</a:t>
            </a:r>
            <a:endParaRPr sz="1100" i="1" dirty="0"/>
          </a:p>
          <a:p>
            <a:pPr marL="0" lvl="0" indent="0" algn="l" rtl="0">
              <a:lnSpc>
                <a:spcPct val="100000"/>
              </a:lnSpc>
              <a:spcBef>
                <a:spcPts val="0"/>
              </a:spcBef>
              <a:spcAft>
                <a:spcPts val="0"/>
              </a:spcAft>
              <a:buClr>
                <a:schemeClr val="dk1"/>
              </a:buClr>
              <a:buSzPts val="1800"/>
              <a:buFont typeface="Arial"/>
              <a:buNone/>
            </a:pPr>
            <a:r>
              <a:rPr lang="de-DE" sz="1100" dirty="0"/>
              <a:t> </a:t>
            </a:r>
            <a:endParaRPr sz="1100" dirty="0"/>
          </a:p>
          <a:p>
            <a:pPr marL="0" lvl="0" indent="0" algn="l" rtl="0">
              <a:lnSpc>
                <a:spcPct val="100000"/>
              </a:lnSpc>
              <a:spcBef>
                <a:spcPts val="0"/>
              </a:spcBef>
              <a:spcAft>
                <a:spcPts val="0"/>
              </a:spcAft>
              <a:buClr>
                <a:schemeClr val="dk1"/>
              </a:buClr>
              <a:buSzPts val="1800"/>
              <a:buFont typeface="Arial"/>
              <a:buNone/>
            </a:pPr>
            <a:r>
              <a:rPr lang="de-DE" sz="1100" b="1" dirty="0"/>
              <a:t>Aufgaben</a:t>
            </a:r>
            <a:endParaRPr sz="1100"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sz="1100" dirty="0"/>
              <a:t>Woher stammen die größten THG-Anteile? Welche Ressourcen und Vorprodukte könnten damit verbunden sein?</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sz="1100" dirty="0"/>
              <a:t>Vergleichen Sie die Emissionen, die sich aus der Herstellung von Beton und Holz ergeben.</a:t>
            </a:r>
            <a:endParaRPr sz="1100" dirty="0"/>
          </a:p>
          <a:p>
            <a:pPr marL="171450" lvl="0" indent="-171450" algn="l" rtl="0">
              <a:lnSpc>
                <a:spcPct val="100000"/>
              </a:lnSpc>
              <a:spcBef>
                <a:spcPts val="0"/>
              </a:spcBef>
              <a:spcAft>
                <a:spcPts val="0"/>
              </a:spcAft>
              <a:buSzPts val="1400"/>
              <a:buFont typeface="Arial" panose="020B0604020202020204" pitchFamily="34" charset="0"/>
              <a:buChar char="•"/>
            </a:pPr>
            <a:endParaRPr sz="1100" dirty="0"/>
          </a:p>
          <a:p>
            <a:pPr marL="0" lvl="0" indent="0" algn="l" rtl="0">
              <a:lnSpc>
                <a:spcPct val="100000"/>
              </a:lnSpc>
              <a:spcBef>
                <a:spcPts val="0"/>
              </a:spcBef>
              <a:spcAft>
                <a:spcPts val="0"/>
              </a:spcAft>
              <a:buClr>
                <a:schemeClr val="dk1"/>
              </a:buClr>
              <a:buSzPts val="900"/>
            </a:pPr>
            <a:r>
              <a:rPr lang="de-DE" sz="1100" b="1" dirty="0"/>
              <a:t>Quelle</a:t>
            </a:r>
            <a:endParaRPr sz="1100" b="1" dirty="0"/>
          </a:p>
          <a:p>
            <a:pPr marL="171450" lvl="0" indent="-171450" algn="l" rtl="0">
              <a:lnSpc>
                <a:spcPct val="100000"/>
              </a:lnSpc>
              <a:spcBef>
                <a:spcPts val="0"/>
              </a:spcBef>
              <a:spcAft>
                <a:spcPts val="0"/>
              </a:spcAft>
              <a:buClr>
                <a:schemeClr val="dk1"/>
              </a:buClr>
              <a:buSzPts val="800"/>
              <a:buFont typeface="Arial" panose="020B0604020202020204" pitchFamily="34" charset="0"/>
              <a:buChar char="•"/>
            </a:pPr>
            <a:r>
              <a:rPr lang="de-DE" sz="1100"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1100" b="1" dirty="0"/>
          </a:p>
        </p:txBody>
      </p:sp>
      <p:sp>
        <p:nvSpPr>
          <p:cNvPr id="148" name="Google Shape;148;g239837b6ed7_0_1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39837b6ed7_0_30: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39837b6ed7_0_30: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100" b="1" dirty="0"/>
              <a:t>Beschreibung</a:t>
            </a:r>
            <a:endParaRPr sz="1100" b="1" dirty="0"/>
          </a:p>
          <a:p>
            <a:pPr marL="0" lvl="0" indent="0" algn="l" rtl="0">
              <a:lnSpc>
                <a:spcPct val="100000"/>
              </a:lnSpc>
              <a:spcBef>
                <a:spcPts val="0"/>
              </a:spcBef>
              <a:spcAft>
                <a:spcPts val="0"/>
              </a:spcAft>
              <a:buClr>
                <a:schemeClr val="dk1"/>
              </a:buClr>
              <a:buSzPts val="1800"/>
              <a:buNone/>
            </a:pPr>
            <a:r>
              <a:rPr lang="de-DE" sz="1100" i="1" dirty="0"/>
              <a:t>Auf der Folie „…ist der THG-Fußabdruck der Herstellung, Errichtung und der Modernisierung von Wohn- und Nichtwohngebäuden nach direkten Zulieferern inklusive der THG-Emissionen ihrer Lieferketten dargestellt. … Gemäß dieser Perspektive trugen die direkten Emissionen der Bauwirtschaft infolge von Bauprozessen (Anteil Hochbau) 10 % zum THG-Fußabdruck von rund 101 Mio. Tonnen CO2-Äquivalenten bei. </a:t>
            </a:r>
          </a:p>
          <a:p>
            <a:pPr marL="0" lvl="0" indent="0" algn="l" rtl="0">
              <a:lnSpc>
                <a:spcPct val="100000"/>
              </a:lnSpc>
              <a:spcBef>
                <a:spcPts val="0"/>
              </a:spcBef>
              <a:spcAft>
                <a:spcPts val="0"/>
              </a:spcAft>
              <a:buClr>
                <a:schemeClr val="dk1"/>
              </a:buClr>
              <a:buSzPts val="1800"/>
              <a:buNone/>
            </a:pPr>
            <a:r>
              <a:rPr lang="de-DE" sz="1100" i="1" dirty="0"/>
              <a:t>Mit 25 % (25.6 </a:t>
            </a:r>
            <a:r>
              <a:rPr lang="de-DE" sz="1100" i="1" dirty="0" err="1"/>
              <a:t>Mio</a:t>
            </a:r>
            <a:r>
              <a:rPr lang="de-DE" sz="1100" i="1" dirty="0"/>
              <a:t> Tonnen CO2-Äq) trug die Herstellung von Zement, Kalk und Gips inkl. deren Lieferketten am meisten zum THG-Fußabdruck im Bereich der «</a:t>
            </a:r>
            <a:r>
              <a:rPr lang="de-DE" sz="1100" i="1" dirty="0" err="1"/>
              <a:t>embodied</a:t>
            </a:r>
            <a:r>
              <a:rPr lang="de-DE" sz="1100" i="1" dirty="0"/>
              <a:t> </a:t>
            </a:r>
            <a:r>
              <a:rPr lang="de-DE" sz="1100" i="1" dirty="0" err="1"/>
              <a:t>impacts</a:t>
            </a:r>
            <a:r>
              <a:rPr lang="de-DE" sz="1100" i="1" dirty="0"/>
              <a:t>» bei. </a:t>
            </a:r>
          </a:p>
          <a:p>
            <a:pPr marL="0" lvl="0" indent="0" algn="l" rtl="0">
              <a:lnSpc>
                <a:spcPct val="100000"/>
              </a:lnSpc>
              <a:spcBef>
                <a:spcPts val="0"/>
              </a:spcBef>
              <a:spcAft>
                <a:spcPts val="0"/>
              </a:spcAft>
              <a:buClr>
                <a:schemeClr val="dk1"/>
              </a:buClr>
              <a:buSzPts val="1800"/>
              <a:buNone/>
            </a:pPr>
            <a:r>
              <a:rPr lang="de-DE" sz="1100" i="1" dirty="0"/>
              <a:t>Knapp 5 % des Beitrags stammten von der Herstellung von Zement, Kalk und Gips im Ausland. Im Weiteren verursachten die Herstellung von Kunststoffprodukten und die Herstellung von Metallerzeugnissen (inkl. deren Lieferketten) 8.1 % (8.1 </a:t>
            </a:r>
            <a:r>
              <a:rPr lang="de-DE" sz="1100" i="1" dirty="0" err="1"/>
              <a:t>Mio</a:t>
            </a:r>
            <a:r>
              <a:rPr lang="de-DE" sz="1100" i="1" dirty="0"/>
              <a:t> Tonnen CO2-Äq) resp. 7.6 % (7.6 </a:t>
            </a:r>
            <a:r>
              <a:rPr lang="de-DE" sz="1100" i="1" dirty="0" err="1"/>
              <a:t>Mio</a:t>
            </a:r>
            <a:r>
              <a:rPr lang="de-DE" sz="1100" i="1" dirty="0"/>
              <a:t> Tonnen CO2-Äq des THG-Fußabdruckes.” (BBSR 2020)</a:t>
            </a:r>
            <a:endParaRPr sz="1100" i="1" dirty="0"/>
          </a:p>
          <a:p>
            <a:pPr marL="0" lvl="0" indent="0" algn="l" rtl="0">
              <a:lnSpc>
                <a:spcPct val="100000"/>
              </a:lnSpc>
              <a:spcBef>
                <a:spcPts val="0"/>
              </a:spcBef>
              <a:spcAft>
                <a:spcPts val="0"/>
              </a:spcAft>
              <a:buClr>
                <a:schemeClr val="dk1"/>
              </a:buClr>
              <a:buSzPts val="1800"/>
              <a:buFont typeface="Arial"/>
              <a:buNone/>
            </a:pPr>
            <a:r>
              <a:rPr lang="de-DE" sz="1100" dirty="0"/>
              <a:t> </a:t>
            </a:r>
            <a:endParaRPr sz="1100" dirty="0"/>
          </a:p>
          <a:p>
            <a:pPr marL="0" lvl="0" indent="0" algn="l" rtl="0">
              <a:lnSpc>
                <a:spcPct val="100000"/>
              </a:lnSpc>
              <a:spcBef>
                <a:spcPts val="0"/>
              </a:spcBef>
              <a:spcAft>
                <a:spcPts val="0"/>
              </a:spcAft>
              <a:buClr>
                <a:schemeClr val="dk1"/>
              </a:buClr>
              <a:buSzPts val="1800"/>
            </a:pPr>
            <a:r>
              <a:rPr lang="de-DE" sz="1100" b="1" dirty="0"/>
              <a:t>Aufgabe </a:t>
            </a: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r>
              <a:rPr lang="de-DE" sz="1100" dirty="0"/>
              <a:t>Diskutieren Sie die Vor- und Nachteile von Holz- und Massivhäusern. </a:t>
            </a: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endParaRPr lang="de-DE" sz="1100" b="1" dirty="0"/>
          </a:p>
          <a:p>
            <a:pPr marL="0" lvl="0" indent="0" algn="l" rtl="0">
              <a:lnSpc>
                <a:spcPct val="100000"/>
              </a:lnSpc>
              <a:spcBef>
                <a:spcPts val="0"/>
              </a:spcBef>
              <a:spcAft>
                <a:spcPts val="0"/>
              </a:spcAft>
              <a:buClr>
                <a:schemeClr val="dk1"/>
              </a:buClr>
              <a:buSzPts val="1800"/>
            </a:pPr>
            <a:r>
              <a:rPr lang="de-DE" sz="1100" b="1" dirty="0"/>
              <a:t>Quelle</a:t>
            </a: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r>
              <a:rPr lang="de-DE" sz="1100"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1100" b="1" dirty="0"/>
          </a:p>
          <a:p>
            <a:pPr marL="180975" lvl="0" indent="-180975" algn="l" rtl="0">
              <a:lnSpc>
                <a:spcPct val="100000"/>
              </a:lnSpc>
              <a:spcBef>
                <a:spcPts val="0"/>
              </a:spcBef>
              <a:spcAft>
                <a:spcPts val="0"/>
              </a:spcAft>
              <a:buClr>
                <a:schemeClr val="dk1"/>
              </a:buClr>
              <a:buSzPts val="800"/>
              <a:buFont typeface="Merriweather"/>
              <a:buChar char="●"/>
            </a:pPr>
            <a:endParaRPr sz="800" dirty="0"/>
          </a:p>
        </p:txBody>
      </p:sp>
      <p:sp>
        <p:nvSpPr>
          <p:cNvPr id="160" name="Google Shape;160;g239837b6ed7_0_3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bcc006e8e2_0_1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1bcc006e8e2_0_11:notes"/>
          <p:cNvSpPr txBox="1">
            <a:spLocks noGrp="1"/>
          </p:cNvSpPr>
          <p:nvPr>
            <p:ph type="body" idx="1"/>
          </p:nvPr>
        </p:nvSpPr>
        <p:spPr>
          <a:xfrm>
            <a:off x="311150" y="4084320"/>
            <a:ext cx="6480175" cy="603758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dirty="0"/>
              <a:t>Beschreibung</a:t>
            </a:r>
            <a:endParaRPr sz="1000" dirty="0"/>
          </a:p>
          <a:p>
            <a:pPr marL="0" lvl="0" indent="0" algn="l" rtl="0">
              <a:lnSpc>
                <a:spcPct val="115000"/>
              </a:lnSpc>
              <a:spcBef>
                <a:spcPts val="0"/>
              </a:spcBef>
              <a:spcAft>
                <a:spcPts val="0"/>
              </a:spcAft>
              <a:buClr>
                <a:schemeClr val="dk1"/>
              </a:buClr>
              <a:buSzPts val="1100"/>
              <a:buFont typeface="Arial"/>
              <a:buNone/>
            </a:pPr>
            <a:r>
              <a:rPr lang="de-DE" sz="1000" dirty="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a:t>
            </a:r>
            <a:r>
              <a:rPr lang="de-DE" sz="1000" dirty="0" err="1"/>
              <a:t>bbs</a:t>
            </a:r>
            <a:r>
              <a:rPr lang="de-DE" sz="1000" dirty="0"/>
              <a:t>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dirty="0"/>
          </a:p>
          <a:p>
            <a:pPr marL="0" lvl="0" indent="0" algn="l" rtl="0">
              <a:lnSpc>
                <a:spcPct val="115000"/>
              </a:lnSpc>
              <a:spcBef>
                <a:spcPts val="0"/>
              </a:spcBef>
              <a:spcAft>
                <a:spcPts val="0"/>
              </a:spcAft>
              <a:buClr>
                <a:schemeClr val="dk1"/>
              </a:buClr>
              <a:buSzPts val="1100"/>
              <a:buFont typeface="Arial"/>
              <a:buNone/>
            </a:pPr>
            <a:r>
              <a:rPr lang="de-DE" sz="1000" dirty="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dirty="0"/>
          </a:p>
          <a:p>
            <a:pPr marL="0" lvl="0" indent="0" algn="l" rtl="0">
              <a:lnSpc>
                <a:spcPct val="100000"/>
              </a:lnSpc>
              <a:spcBef>
                <a:spcPts val="0"/>
              </a:spcBef>
              <a:spcAft>
                <a:spcPts val="0"/>
              </a:spcAft>
              <a:buClr>
                <a:schemeClr val="dk1"/>
              </a:buClr>
              <a:buSzPts val="1800"/>
              <a:buFont typeface="Arial"/>
              <a:buNone/>
            </a:pPr>
            <a:r>
              <a:rPr lang="de-DE" sz="1000" b="1" dirty="0"/>
              <a:t>Aufgabe</a:t>
            </a:r>
            <a:endParaRPr sz="1000" dirty="0"/>
          </a:p>
          <a:p>
            <a:pPr marL="171450" lvl="0" indent="-171450" algn="l" rtl="0">
              <a:lnSpc>
                <a:spcPct val="100000"/>
              </a:lnSpc>
              <a:spcBef>
                <a:spcPts val="0"/>
              </a:spcBef>
              <a:spcAft>
                <a:spcPts val="0"/>
              </a:spcAft>
              <a:buSzPts val="1200"/>
              <a:buFont typeface="Calibri"/>
              <a:buChar char="•"/>
            </a:pPr>
            <a:r>
              <a:rPr lang="de-DE" sz="1000" dirty="0"/>
              <a:t>Erfassen Sie Art und die Mengen an Abfällen die an einem typischen Tag auf Ihrer Baustelle anfallen</a:t>
            </a:r>
            <a:endParaRPr sz="1000" dirty="0"/>
          </a:p>
          <a:p>
            <a:pPr marL="171450" lvl="0" indent="-171450" algn="l" rtl="0">
              <a:lnSpc>
                <a:spcPct val="100000"/>
              </a:lnSpc>
              <a:spcBef>
                <a:spcPts val="0"/>
              </a:spcBef>
              <a:spcAft>
                <a:spcPts val="0"/>
              </a:spcAft>
              <a:buSzPts val="1200"/>
              <a:buFont typeface="Calibri"/>
              <a:buChar char="•"/>
            </a:pPr>
            <a:r>
              <a:rPr lang="de-DE" sz="1000" dirty="0"/>
              <a:t>Ermitteln Sie den Verbleib der auf Ihrer Baustelle anfallenden Bau- und Abbruchabfälle</a:t>
            </a:r>
            <a:endParaRPr sz="1000" dirty="0"/>
          </a:p>
          <a:p>
            <a:pPr marL="0" lvl="0" indent="0" algn="l" rtl="0">
              <a:lnSpc>
                <a:spcPct val="100000"/>
              </a:lnSpc>
              <a:spcBef>
                <a:spcPts val="0"/>
              </a:spcBef>
              <a:spcAft>
                <a:spcPts val="0"/>
              </a:spcAft>
              <a:buSzPts val="1400"/>
              <a:buNone/>
            </a:pPr>
            <a:r>
              <a:rPr lang="de-DE" sz="1000" b="1" dirty="0"/>
              <a:t>Quellen</a:t>
            </a:r>
            <a:endParaRPr sz="1000" b="1" dirty="0"/>
          </a:p>
          <a:p>
            <a:pPr marL="180975" lvl="0" indent="-180975" algn="l" rtl="0">
              <a:lnSpc>
                <a:spcPct val="115000"/>
              </a:lnSpc>
              <a:spcBef>
                <a:spcPts val="0"/>
              </a:spcBef>
              <a:spcAft>
                <a:spcPts val="0"/>
              </a:spcAft>
              <a:buClr>
                <a:schemeClr val="dk1"/>
              </a:buClr>
              <a:buSzPts val="880"/>
              <a:buFont typeface="Calibri"/>
              <a:buChar char="●"/>
            </a:pPr>
            <a:r>
              <a:rPr lang="de-DE" sz="800" dirty="0">
                <a:solidFill>
                  <a:srgbClr val="404040"/>
                </a:solidFill>
              </a:rPr>
              <a:t>DESTATIS-</a:t>
            </a:r>
            <a:r>
              <a:rPr lang="de-DE" sz="800" dirty="0"/>
              <a:t>Statistisches Bundesamt (2022b): Abfallbilanz 2020. Online: </a:t>
            </a:r>
            <a:r>
              <a:rPr lang="de-DE" sz="800" u="sng" dirty="0">
                <a:solidFill>
                  <a:schemeClr val="hlink"/>
                </a:solidFill>
                <a:hlinkClick r:id="rId3"/>
              </a:rPr>
              <a:t>https://www.destatis.de/DE/Themen/Gesellschaft-Umwelt/Umwelt/Abfallwirtschaft/Publikationen/Downloads-Abfallwirtschaft/abfallbilanz-pdf-5321001.pdf?__blob=publicationFile</a:t>
            </a:r>
            <a:endParaRPr sz="800" u="sng" dirty="0">
              <a:solidFill>
                <a:srgbClr val="1155CC"/>
              </a:solidFill>
            </a:endParaRPr>
          </a:p>
          <a:p>
            <a:pPr marL="180975" lvl="0" indent="-180975" algn="l" rtl="0">
              <a:lnSpc>
                <a:spcPct val="115000"/>
              </a:lnSpc>
              <a:spcBef>
                <a:spcPts val="0"/>
              </a:spcBef>
              <a:spcAft>
                <a:spcPts val="0"/>
              </a:spcAft>
              <a:buClr>
                <a:schemeClr val="dk1"/>
              </a:buClr>
              <a:buSzPts val="880"/>
              <a:buFont typeface="Calibri"/>
              <a:buChar char="●"/>
            </a:pPr>
            <a:r>
              <a:rPr lang="de-DE" sz="800" dirty="0"/>
              <a:t>UBA (2010): Georg Schiller, Clemens Deilmann, Karin </a:t>
            </a:r>
            <a:r>
              <a:rPr lang="de-DE" sz="800" dirty="0" err="1"/>
              <a:t>Gruhler</a:t>
            </a:r>
            <a:r>
              <a:rPr lang="de-DE" sz="800" dirty="0"/>
              <a:t>,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800" u="sng" dirty="0">
                <a:solidFill>
                  <a:schemeClr val="hlink"/>
                </a:solidFill>
                <a:hlinkClick r:id="rId4"/>
              </a:rPr>
              <a:t>https://www.umweltbundesamt.de/sites/default/files/medien/publikation/long/4040.pdf</a:t>
            </a:r>
            <a:endParaRPr sz="800" dirty="0"/>
          </a:p>
          <a:p>
            <a:pPr marL="180975" lvl="0" indent="-180975" algn="l" rtl="0">
              <a:lnSpc>
                <a:spcPct val="115000"/>
              </a:lnSpc>
              <a:spcBef>
                <a:spcPts val="0"/>
              </a:spcBef>
              <a:spcAft>
                <a:spcPts val="0"/>
              </a:spcAft>
              <a:buClr>
                <a:schemeClr val="dk1"/>
              </a:buClr>
              <a:buSzPts val="880"/>
              <a:buFont typeface="Calibri"/>
              <a:buChar char="●"/>
            </a:pPr>
            <a:r>
              <a:rPr lang="de-DE" sz="800" dirty="0" err="1"/>
              <a:t>bbs</a:t>
            </a:r>
            <a:r>
              <a:rPr lang="de-DE" sz="800" dirty="0"/>
              <a:t> (2021b): Initiative Kreislaufwirtschaft Bau Bundesverband Baustoffe–Steine und Erden (Hrsg.)(2021): Mineralische Bauabfälle. Monitoring 2018 - Bericht zum Aufkommen und zum Verbleib mineralischer Bauabfälle. Online: </a:t>
            </a:r>
            <a:r>
              <a:rPr lang="de-DE" sz="800" u="sng" dirty="0">
                <a:solidFill>
                  <a:schemeClr val="hlink"/>
                </a:solidFill>
                <a:hlinkClick r:id="rId5"/>
              </a:rPr>
              <a:t>https://kreislaufwirtschaft-bau.de/Download/Bericht-12.pdf</a:t>
            </a:r>
            <a:endParaRPr sz="800" dirty="0"/>
          </a:p>
          <a:p>
            <a:pPr marL="0" lvl="0" indent="0" algn="l" rtl="0">
              <a:lnSpc>
                <a:spcPct val="100000"/>
              </a:lnSpc>
              <a:spcBef>
                <a:spcPts val="0"/>
              </a:spcBef>
              <a:spcAft>
                <a:spcPts val="0"/>
              </a:spcAft>
              <a:buSzPts val="1400"/>
              <a:buNone/>
            </a:pPr>
            <a:endParaRPr sz="1000" dirty="0"/>
          </a:p>
        </p:txBody>
      </p:sp>
      <p:sp>
        <p:nvSpPr>
          <p:cNvPr id="229" name="Google Shape;229;g1bcc006e8e2_0_1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73953" y="1077913"/>
            <a:ext cx="82785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dirty="0"/>
              <a:t>Zimmerer</a:t>
            </a:r>
            <a:endParaRPr b="1" dirty="0"/>
          </a:p>
          <a:p>
            <a:pPr marL="0" lvl="0" indent="0" algn="ctr" rtl="0">
              <a:lnSpc>
                <a:spcPct val="90000"/>
              </a:lnSpc>
              <a:spcBef>
                <a:spcPts val="0"/>
              </a:spcBef>
              <a:spcAft>
                <a:spcPts val="0"/>
              </a:spcAft>
              <a:buSzPts val="4444"/>
              <a:buNone/>
            </a:pPr>
            <a:r>
              <a:rPr lang="de-DE" b="1" dirty="0"/>
              <a:t>und</a:t>
            </a:r>
            <a:endParaRPr b="1" dirty="0"/>
          </a:p>
          <a:p>
            <a:pPr marL="0" lvl="0" indent="0" algn="ctr" rtl="0">
              <a:lnSpc>
                <a:spcPct val="90000"/>
              </a:lnSpc>
              <a:spcBef>
                <a:spcPts val="0"/>
              </a:spcBef>
              <a:spcAft>
                <a:spcPts val="0"/>
              </a:spcAft>
              <a:buSzPts val="4444"/>
              <a:buNone/>
            </a:pPr>
            <a:r>
              <a:rPr lang="de-DE" b="1" dirty="0"/>
              <a:t>Zimmerin</a:t>
            </a:r>
            <a:endParaRPr b="1" dirty="0"/>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im Zimmererhandwerk</a:t>
            </a:r>
            <a:endParaRPr/>
          </a:p>
        </p:txBody>
      </p:sp>
      <p:sp>
        <p:nvSpPr>
          <p:cNvPr id="81" name="Google Shape;81;p38"/>
          <p:cNvSpPr txBox="1">
            <a:spLocks noGrp="1"/>
          </p:cNvSpPr>
          <p:nvPr>
            <p:ph type="ftr" idx="11"/>
          </p:nvPr>
        </p:nvSpPr>
        <p:spPr>
          <a:xfrm>
            <a:off x="720602" y="6258550"/>
            <a:ext cx="31869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Dirk Schröder-Brandi, e.u.[z.]</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PABBNE</a:t>
            </a:r>
            <a:endParaRPr/>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Dipl.-Päd. Dirk Schröder-Brandi </a:t>
            </a:r>
            <a:br>
              <a:rPr lang="de-DE"/>
            </a:br>
            <a:r>
              <a:rPr lang="de-DE"/>
              <a:t>(schroeder-brandi@e-u-z.de)</a:t>
            </a:r>
            <a:endParaRPr/>
          </a:p>
        </p:txBody>
      </p:sp>
      <p:pic>
        <p:nvPicPr>
          <p:cNvPr id="84" name="Google Shape;84;p38"/>
          <p:cNvPicPr preferRelativeResize="0"/>
          <p:nvPr/>
        </p:nvPicPr>
        <p:blipFill rotWithShape="1">
          <a:blip r:embed="rId4">
            <a:alphaModFix/>
          </a:blip>
          <a:srcRect r="9867"/>
          <a:stretch/>
        </p:blipFill>
        <p:spPr>
          <a:xfrm>
            <a:off x="8967882" y="3230428"/>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39837b6ed7_0_8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07" name="Google Shape;207;g239837b6ed7_0_8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Holz: Versorgung versus Verbrauch</a:t>
            </a:r>
            <a:endParaRPr/>
          </a:p>
        </p:txBody>
      </p:sp>
      <p:sp>
        <p:nvSpPr>
          <p:cNvPr id="208" name="Google Shape;208;g239837b6ed7_0_8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209" name="Google Shape;209;g239837b6ed7_0_8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WWF 2022, eigene Darstellung. </a:t>
            </a:r>
            <a:endParaRPr/>
          </a:p>
        </p:txBody>
      </p:sp>
      <p:sp>
        <p:nvSpPr>
          <p:cNvPr id="210" name="Google Shape;210;g239837b6ed7_0_8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211" name="Google Shape;211;g239837b6ed7_0_83"/>
          <p:cNvSpPr/>
          <p:nvPr/>
        </p:nvSpPr>
        <p:spPr>
          <a:xfrm>
            <a:off x="8380100" y="2877600"/>
            <a:ext cx="37137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Recherchieren Sie mögliche Ansätze, um einen gesteigerten Holzbedarf für den Gebäudebau in Zukunft abdecken zu können.</a:t>
            </a:r>
            <a:endParaRPr sz="1600" b="0" i="0" u="none" strike="noStrike" cap="none">
              <a:solidFill>
                <a:schemeClr val="dk1"/>
              </a:solidFill>
              <a:latin typeface="Arial"/>
              <a:ea typeface="Arial"/>
              <a:cs typeface="Arial"/>
              <a:sym typeface="Arial"/>
            </a:endParaRPr>
          </a:p>
        </p:txBody>
      </p:sp>
      <p:pic>
        <p:nvPicPr>
          <p:cNvPr id="212" name="Google Shape;212;g239837b6ed7_0_83"/>
          <p:cNvPicPr preferRelativeResize="0"/>
          <p:nvPr/>
        </p:nvPicPr>
        <p:blipFill rotWithShape="1">
          <a:blip r:embed="rId3">
            <a:alphaModFix/>
          </a:blip>
          <a:srcRect l="9892" t="20773" r="44580" b="18571"/>
          <a:stretch/>
        </p:blipFill>
        <p:spPr>
          <a:xfrm>
            <a:off x="234850" y="1377075"/>
            <a:ext cx="5039642" cy="4747076"/>
          </a:xfrm>
          <a:prstGeom prst="rect">
            <a:avLst/>
          </a:prstGeom>
          <a:noFill/>
          <a:ln>
            <a:noFill/>
          </a:ln>
        </p:spPr>
      </p:pic>
      <p:sp>
        <p:nvSpPr>
          <p:cNvPr id="213" name="Google Shape;213;g239837b6ed7_0_83"/>
          <p:cNvSpPr txBox="1"/>
          <p:nvPr/>
        </p:nvSpPr>
        <p:spPr>
          <a:xfrm>
            <a:off x="3520850" y="2403350"/>
            <a:ext cx="382800" cy="82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3600" b="1">
                <a:latin typeface="Calibri"/>
                <a:ea typeface="Calibri"/>
                <a:cs typeface="Calibri"/>
                <a:sym typeface="Calibri"/>
              </a:rPr>
              <a:t>?</a:t>
            </a:r>
            <a:endParaRPr sz="360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6dae9e7bab_0_51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11</a:t>
            </a:fld>
            <a:endParaRPr/>
          </a:p>
        </p:txBody>
      </p:sp>
      <p:sp>
        <p:nvSpPr>
          <p:cNvPr id="158" name="Google Shape;158;g26dae9e7bab_0_518"/>
          <p:cNvSpPr txBox="1">
            <a:spLocks noGrp="1"/>
          </p:cNvSpPr>
          <p:nvPr>
            <p:ph type="title"/>
          </p:nvPr>
        </p:nvSpPr>
        <p:spPr>
          <a:xfrm>
            <a:off x="267725" y="1464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Energieeinsatz im Baugewerbe und ihre Klimawirkung</a:t>
            </a:r>
            <a:endParaRPr dirty="0"/>
          </a:p>
        </p:txBody>
      </p:sp>
      <p:sp>
        <p:nvSpPr>
          <p:cNvPr id="159" name="Google Shape;159;g26dae9e7bab_0_51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Quellen: (Hauptverband der Deutschen Bauindustrie 2022,UBA 2022b, UBA 2016)</a:t>
            </a:r>
            <a:endParaRPr/>
          </a:p>
        </p:txBody>
      </p:sp>
      <p:sp>
        <p:nvSpPr>
          <p:cNvPr id="160" name="Google Shape;160;g26dae9e7bab_0_51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161" name="Google Shape;161;g26dae9e7bab_0_518"/>
          <p:cNvPicPr preferRelativeResize="0"/>
          <p:nvPr/>
        </p:nvPicPr>
        <p:blipFill rotWithShape="1">
          <a:blip r:embed="rId3">
            <a:alphaModFix/>
          </a:blip>
          <a:srcRect/>
          <a:stretch/>
        </p:blipFill>
        <p:spPr>
          <a:xfrm>
            <a:off x="169225" y="2245494"/>
            <a:ext cx="5595471" cy="3606668"/>
          </a:xfrm>
          <a:prstGeom prst="rect">
            <a:avLst/>
          </a:prstGeom>
          <a:noFill/>
          <a:ln>
            <a:noFill/>
          </a:ln>
        </p:spPr>
      </p:pic>
      <p:sp>
        <p:nvSpPr>
          <p:cNvPr id="162" name="Google Shape;162;g26dae9e7bab_0_518"/>
          <p:cNvSpPr/>
          <p:nvPr/>
        </p:nvSpPr>
        <p:spPr>
          <a:xfrm>
            <a:off x="5697375" y="1378800"/>
            <a:ext cx="6325400" cy="116561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36550" algn="l" rtl="0">
              <a:lnSpc>
                <a:spcPct val="100000"/>
              </a:lnSpc>
              <a:spcBef>
                <a:spcPts val="0"/>
              </a:spcBef>
              <a:spcAft>
                <a:spcPts val="0"/>
              </a:spcAft>
              <a:buClr>
                <a:srgbClr val="FF0000"/>
              </a:buClr>
              <a:buSzPts val="1700"/>
              <a:buFont typeface="Arial"/>
              <a:buChar char="•"/>
            </a:pPr>
            <a:r>
              <a:rPr lang="de-DE" sz="1800" b="0" i="0" u="none" strike="noStrike" cap="none" dirty="0">
                <a:solidFill>
                  <a:srgbClr val="C00000"/>
                </a:solidFill>
                <a:latin typeface="Arial"/>
                <a:ea typeface="Arial"/>
                <a:cs typeface="Arial"/>
                <a:sym typeface="Arial"/>
              </a:rPr>
              <a:t>Welche Energieträger werden auf der Baustelle in welchen Mengen eingesetzt?</a:t>
            </a:r>
            <a:endParaRPr sz="1800" b="0" i="0" u="none" strike="noStrike" cap="none" dirty="0">
              <a:solidFill>
                <a:srgbClr val="C00000"/>
              </a:solidFill>
              <a:latin typeface="Arial"/>
              <a:ea typeface="Arial"/>
              <a:cs typeface="Arial"/>
              <a:sym typeface="Arial"/>
            </a:endParaRPr>
          </a:p>
          <a:p>
            <a:pPr marL="457200" marR="0" lvl="0" indent="-323850" algn="l" rtl="0">
              <a:lnSpc>
                <a:spcPct val="100000"/>
              </a:lnSpc>
              <a:spcBef>
                <a:spcPts val="0"/>
              </a:spcBef>
              <a:spcAft>
                <a:spcPts val="0"/>
              </a:spcAft>
              <a:buClr>
                <a:srgbClr val="FF0000"/>
              </a:buClr>
              <a:buSzPts val="1500"/>
              <a:buFont typeface="Arial"/>
              <a:buChar char="•"/>
            </a:pPr>
            <a:r>
              <a:rPr lang="de-DE" sz="1800" b="0" i="0" u="none" strike="noStrike" cap="none" dirty="0">
                <a:solidFill>
                  <a:srgbClr val="C00000"/>
                </a:solidFill>
                <a:latin typeface="Arial"/>
                <a:ea typeface="Arial"/>
                <a:cs typeface="Arial"/>
                <a:sym typeface="Arial"/>
              </a:rPr>
              <a:t>Wieviel THG-Emissionen werden dadurch freigesetzt?</a:t>
            </a:r>
            <a:endParaRPr sz="1800" b="0" i="0" u="none" strike="noStrike" cap="none" dirty="0">
              <a:solidFill>
                <a:srgbClr val="C00000"/>
              </a:solidFill>
              <a:latin typeface="Arial"/>
              <a:ea typeface="Arial"/>
              <a:cs typeface="Arial"/>
              <a:sym typeface="Arial"/>
            </a:endParaRPr>
          </a:p>
        </p:txBody>
      </p:sp>
      <p:graphicFrame>
        <p:nvGraphicFramePr>
          <p:cNvPr id="163" name="Google Shape;163;g26dae9e7bab_0_518"/>
          <p:cNvGraphicFramePr/>
          <p:nvPr/>
        </p:nvGraphicFramePr>
        <p:xfrm>
          <a:off x="8075800" y="2895900"/>
          <a:ext cx="4116200" cy="3217565"/>
        </p:xfrm>
        <a:graphic>
          <a:graphicData uri="http://schemas.openxmlformats.org/drawingml/2006/table">
            <a:tbl>
              <a:tblPr>
                <a:noFill/>
              </a:tblPr>
              <a:tblGrid>
                <a:gridCol w="2326225">
                  <a:extLst>
                    <a:ext uri="{9D8B030D-6E8A-4147-A177-3AD203B41FA5}">
                      <a16:colId xmlns:a16="http://schemas.microsoft.com/office/drawing/2014/main" xmlns="" val="20000"/>
                    </a:ext>
                  </a:extLst>
                </a:gridCol>
                <a:gridCol w="1789975">
                  <a:extLst>
                    <a:ext uri="{9D8B030D-6E8A-4147-A177-3AD203B41FA5}">
                      <a16:colId xmlns:a16="http://schemas.microsoft.com/office/drawing/2014/main" xmlns="" val="20001"/>
                    </a:ext>
                  </a:extLst>
                </a:gridCol>
              </a:tblGrid>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Energieträger</a:t>
                      </a:r>
                      <a:endParaRPr sz="900" b="1"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Emissionsfaktor</a:t>
                      </a:r>
                      <a:endParaRPr sz="900" b="1"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0"/>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Strommix Deutschland</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0,402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1"/>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Heizöl</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0,318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2"/>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Erdgas</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0,433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-äq./kgWh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3"/>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Flüssiggas</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2,158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-äq./liter</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4"/>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Dieselkraftstoff</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3,137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5"/>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Biodiesel</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1,545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6"/>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Ottokraftstoff </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2,891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7"/>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Bioethanol</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1,261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-äq./lJ</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8"/>
                  </a:ext>
                </a:extLst>
              </a:tr>
              <a:tr h="33747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dirty="0">
                          <a:solidFill>
                            <a:schemeClr val="dk1"/>
                          </a:solidFill>
                          <a:latin typeface="Merriweather"/>
                          <a:ea typeface="Merriweather"/>
                          <a:cs typeface="Merriweather"/>
                          <a:sym typeface="Merriweather"/>
                        </a:rPr>
                        <a:t>Sonstige Mineralölprodukte </a:t>
                      </a:r>
                      <a:endParaRPr sz="900" u="none" strike="noStrike" cap="none" dirty="0">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dirty="0">
                          <a:solidFill>
                            <a:schemeClr val="dk1"/>
                          </a:solidFill>
                          <a:latin typeface="Merriweather"/>
                          <a:ea typeface="Merriweather"/>
                          <a:cs typeface="Merriweather"/>
                          <a:sym typeface="Merriweather"/>
                        </a:rPr>
                        <a:t>82,9 t CO</a:t>
                      </a:r>
                      <a:r>
                        <a:rPr lang="de-DE" sz="900" u="none" strike="noStrike" cap="none" baseline="-25000" dirty="0">
                          <a:solidFill>
                            <a:schemeClr val="dk1"/>
                          </a:solidFill>
                          <a:latin typeface="Merriweather"/>
                          <a:ea typeface="Merriweather"/>
                          <a:cs typeface="Merriweather"/>
                          <a:sym typeface="Merriweather"/>
                        </a:rPr>
                        <a:t>2</a:t>
                      </a:r>
                      <a:r>
                        <a:rPr lang="de-DE" sz="900" u="none" strike="noStrike" cap="none" dirty="0">
                          <a:solidFill>
                            <a:schemeClr val="dk1"/>
                          </a:solidFill>
                          <a:latin typeface="Merriweather"/>
                          <a:ea typeface="Merriweather"/>
                          <a:cs typeface="Merriweather"/>
                          <a:sym typeface="Merriweather"/>
                        </a:rPr>
                        <a:t>/TJ</a:t>
                      </a:r>
                      <a:endParaRPr sz="900" u="none" strike="noStrike" cap="none" dirty="0">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9"/>
                  </a:ext>
                </a:extLst>
              </a:tr>
            </a:tbl>
          </a:graphicData>
        </a:graphic>
      </p:graphicFrame>
      <p:sp>
        <p:nvSpPr>
          <p:cNvPr id="164" name="Google Shape;164;g26dae9e7bab_0_518"/>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i="0" u="none" strike="noStrike" cap="none">
                <a:solidFill>
                  <a:schemeClr val="lt1"/>
                </a:solidFill>
                <a:latin typeface="Trebuchet MS"/>
                <a:ea typeface="Trebuchet MS"/>
                <a:cs typeface="Trebuchet MS"/>
                <a:sym typeface="Trebuchet MS"/>
              </a:rPr>
              <a:t>Beton- und Stahlbetonbau sowie Betonfertigteilbau</a:t>
            </a:r>
            <a:endParaRPr sz="1220" i="0" u="none" strike="noStrike" cap="none">
              <a:solidFill>
                <a:schemeClr val="lt1"/>
              </a:solidFill>
              <a:latin typeface="Trebuchet MS"/>
              <a:ea typeface="Trebuchet MS"/>
              <a:cs typeface="Trebuchet MS"/>
              <a:sym typeface="Trebuchet MS"/>
            </a:endParaRPr>
          </a:p>
        </p:txBody>
      </p:sp>
      <p:sp>
        <p:nvSpPr>
          <p:cNvPr id="2" name="Google Shape;162;g26dae9e7bab_0_518">
            <a:extLst>
              <a:ext uri="{FF2B5EF4-FFF2-40B4-BE49-F238E27FC236}">
                <a16:creationId xmlns:a16="http://schemas.microsoft.com/office/drawing/2014/main" xmlns="" id="{3B891BF2-BAAC-FEEB-17E2-F400E7608454}"/>
              </a:ext>
            </a:extLst>
          </p:cNvPr>
          <p:cNvSpPr/>
          <p:nvPr/>
        </p:nvSpPr>
        <p:spPr>
          <a:xfrm>
            <a:off x="5697374" y="2566566"/>
            <a:ext cx="2253929" cy="352758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23850" algn="l" rtl="0">
              <a:lnSpc>
                <a:spcPct val="100000"/>
              </a:lnSpc>
              <a:spcBef>
                <a:spcPts val="0"/>
              </a:spcBef>
              <a:spcAft>
                <a:spcPts val="0"/>
              </a:spcAft>
              <a:buClr>
                <a:srgbClr val="FF0000"/>
              </a:buClr>
              <a:buSzPts val="1500"/>
              <a:buFont typeface="Arial"/>
              <a:buChar char="•"/>
            </a:pPr>
            <a:r>
              <a:rPr lang="de-DE" sz="1800" b="0" i="0" u="none" strike="noStrike" cap="none" dirty="0">
                <a:solidFill>
                  <a:srgbClr val="C00000"/>
                </a:solidFill>
                <a:latin typeface="Arial"/>
                <a:ea typeface="Arial"/>
                <a:cs typeface="Arial"/>
                <a:sym typeface="Arial"/>
              </a:rPr>
              <a:t>Wieviel THG-Emissionen lassen sich vermeiden, wenn statt Diesel Biodiesel und statt Ottokraftstoffe Bioethanol eingesetzt würde?</a:t>
            </a:r>
            <a:endParaRPr sz="1800" b="0" i="0" u="none" strike="noStrike" cap="none" dirty="0">
              <a:solidFill>
                <a:srgbClr val="C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6dae9e7bab_0_112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343" name="Google Shape;343;g26dae9e7bab_0_1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TGH-Fußabdruck: Herstellung, Errichtung, Modernisierung Wohn- und Nichtwohngeb.</a:t>
            </a:r>
            <a:endParaRPr/>
          </a:p>
        </p:txBody>
      </p:sp>
      <p:sp>
        <p:nvSpPr>
          <p:cNvPr id="344" name="Google Shape;344;g26dae9e7bab_0_112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345" name="Google Shape;345;g26dae9e7bab_0_1123"/>
          <p:cNvSpPr/>
          <p:nvPr/>
        </p:nvSpPr>
        <p:spPr>
          <a:xfrm>
            <a:off x="8017125" y="2861697"/>
            <a:ext cx="3401743" cy="1726205"/>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rgbClr val="FF0000"/>
              </a:buClr>
              <a:buSzPts val="1600"/>
              <a:buFont typeface="Arial"/>
              <a:buChar char="●"/>
            </a:pPr>
            <a:r>
              <a:rPr lang="de-DE" sz="1800" b="1" i="0" u="none" strike="noStrike" cap="none" dirty="0">
                <a:solidFill>
                  <a:srgbClr val="C00000"/>
                </a:solidFill>
                <a:latin typeface="Arial"/>
                <a:ea typeface="Arial"/>
                <a:cs typeface="Arial"/>
                <a:sym typeface="Arial"/>
              </a:rPr>
              <a:t>Vergleichen Sie die Emissionen, die sich aus der Herstellung von Beton und Holz ergeben.</a:t>
            </a:r>
            <a:endParaRPr sz="1800" b="1" i="0" u="none" strike="noStrike" cap="none" dirty="0">
              <a:solidFill>
                <a:srgbClr val="C00000"/>
              </a:solidFill>
              <a:latin typeface="Arial"/>
              <a:ea typeface="Arial"/>
              <a:cs typeface="Arial"/>
              <a:sym typeface="Arial"/>
            </a:endParaRPr>
          </a:p>
        </p:txBody>
      </p:sp>
      <p:pic>
        <p:nvPicPr>
          <p:cNvPr id="346" name="Google Shape;346;g26dae9e7bab_0_1123"/>
          <p:cNvPicPr preferRelativeResize="0"/>
          <p:nvPr/>
        </p:nvPicPr>
        <p:blipFill rotWithShape="1">
          <a:blip r:embed="rId3">
            <a:alphaModFix/>
          </a:blip>
          <a:srcRect/>
          <a:stretch/>
        </p:blipFill>
        <p:spPr>
          <a:xfrm>
            <a:off x="152400" y="1412400"/>
            <a:ext cx="7198970" cy="4689696"/>
          </a:xfrm>
          <a:prstGeom prst="rect">
            <a:avLst/>
          </a:prstGeom>
          <a:noFill/>
          <a:ln>
            <a:noFill/>
          </a:ln>
        </p:spPr>
      </p:pic>
      <p:sp>
        <p:nvSpPr>
          <p:cNvPr id="347" name="Google Shape;347;g26dae9e7bab_0_112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dirty="0"/>
              <a:t>Dipl.-Ing. Volker Handke </a:t>
            </a:r>
            <a:endParaRPr dirty="0"/>
          </a:p>
          <a:p>
            <a:pPr marL="0" lvl="0" indent="0" algn="l" rtl="0">
              <a:lnSpc>
                <a:spcPct val="100000"/>
              </a:lnSpc>
              <a:spcBef>
                <a:spcPts val="0"/>
              </a:spcBef>
              <a:spcAft>
                <a:spcPts val="0"/>
              </a:spcAft>
              <a:buClr>
                <a:schemeClr val="dk1"/>
              </a:buClr>
              <a:buSzPts val="1800"/>
              <a:buFont typeface="Arial"/>
              <a:buNone/>
            </a:pPr>
            <a:r>
              <a:rPr lang="de-DE" dirty="0"/>
              <a:t>Die Projektagentur BBNE</a:t>
            </a:r>
            <a:endParaRPr dirty="0"/>
          </a:p>
        </p:txBody>
      </p:sp>
      <p:sp>
        <p:nvSpPr>
          <p:cNvPr id="2" name="Google Shape;92;p1">
            <a:extLst>
              <a:ext uri="{FF2B5EF4-FFF2-40B4-BE49-F238E27FC236}">
                <a16:creationId xmlns:a16="http://schemas.microsoft.com/office/drawing/2014/main" xmlns="" id="{92BB6B0C-3904-2E65-9E64-2A663020AFB5}"/>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Zimmerer und Zimmerin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25be34df3b4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458" name="Google Shape;458;g25be34df3b4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59" name="Google Shape;459;g25be34df3b4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dirty="0"/>
              <a:t>Bildquellen: links - Stockholm </a:t>
            </a:r>
            <a:r>
              <a:rPr lang="de-DE" dirty="0" err="1"/>
              <a:t>Resilience</a:t>
            </a:r>
            <a:r>
              <a:rPr lang="de-DE" dirty="0"/>
              <a:t> </a:t>
            </a:r>
            <a:r>
              <a:rPr lang="de-DE" dirty="0" err="1"/>
              <a:t>Centre</a:t>
            </a:r>
            <a:r>
              <a:rPr lang="de-DE" dirty="0"/>
              <a:t> o.J., </a:t>
            </a:r>
            <a:br>
              <a:rPr lang="de-DE" dirty="0"/>
            </a:br>
            <a:r>
              <a:rPr lang="de-DE" dirty="0"/>
              <a:t>rechts - eigene Abbildung nach </a:t>
            </a:r>
            <a:r>
              <a:rPr lang="de-DE" dirty="0" err="1"/>
              <a:t>sph</a:t>
            </a:r>
            <a:r>
              <a:rPr lang="de-DE" dirty="0"/>
              <a:t> o.J.</a:t>
            </a:r>
            <a:endParaRPr dirty="0"/>
          </a:p>
        </p:txBody>
      </p:sp>
      <p:sp>
        <p:nvSpPr>
          <p:cNvPr id="460" name="Google Shape;460;g25be34df3b4_0_0"/>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461" name="Google Shape;461;g25be34df3b4_0_0"/>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462" name="Google Shape;462;g25be34df3b4_0_0"/>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463" name="Google Shape;463;g25be34df3b4_0_0"/>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464" name="Google Shape;464;g25be34df3b4_0_0"/>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465" name="Google Shape;465;g25be34df3b4_0_0"/>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466" name="Google Shape;466;g25be34df3b4_0_0"/>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467" name="Google Shape;467;g25be34df3b4_0_0"/>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468" name="Google Shape;468;g25be34df3b4_0_0"/>
          <p:cNvSpPr/>
          <p:nvPr/>
        </p:nvSpPr>
        <p:spPr>
          <a:xfrm>
            <a:off x="5385900" y="5228225"/>
            <a:ext cx="67032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b="1" i="0" u="none" strike="noStrike" cap="none" dirty="0">
              <a:solidFill>
                <a:srgbClr val="C00000"/>
              </a:solidFill>
              <a:latin typeface="Arial"/>
              <a:ea typeface="Arial"/>
              <a:cs typeface="Arial"/>
              <a:sym typeface="Arial"/>
            </a:endParaRPr>
          </a:p>
        </p:txBody>
      </p:sp>
      <p:sp>
        <p:nvSpPr>
          <p:cNvPr id="2" name="Google Shape;92;p1">
            <a:extLst>
              <a:ext uri="{FF2B5EF4-FFF2-40B4-BE49-F238E27FC236}">
                <a16:creationId xmlns:a16="http://schemas.microsoft.com/office/drawing/2014/main" xmlns="" id="{3D975009-A036-DD86-2859-C639A44A8827}"/>
              </a:ext>
            </a:extLst>
          </p:cNvPr>
          <p:cNvSpPr txBox="1">
            <a:spLocks noGrp="1"/>
          </p:cNvSpPr>
          <p:nvPr>
            <p:ph type="body" idx="1"/>
          </p:nvPr>
        </p:nvSpPr>
        <p:spPr>
          <a:xfrm>
            <a:off x="3524596" y="6281857"/>
            <a:ext cx="3660555" cy="530107"/>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Zimmerer und Zimmerin</a:t>
            </a:r>
            <a:endParaRPr dirty="0"/>
          </a:p>
        </p:txBody>
      </p:sp>
      <p:sp>
        <p:nvSpPr>
          <p:cNvPr id="5" name="Google Shape;222;g1bcc006e8e2_0_30">
            <a:extLst>
              <a:ext uri="{FF2B5EF4-FFF2-40B4-BE49-F238E27FC236}">
                <a16:creationId xmlns:a16="http://schemas.microsoft.com/office/drawing/2014/main" xmlns="" id="{DEEF7685-80DE-03E4-4EB6-114898675BCE}"/>
              </a:ext>
            </a:extLst>
          </p:cNvPr>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dirty="0"/>
              <a:t>Dirk Schröder-Brandi </a:t>
            </a:r>
            <a:endParaRPr dirty="0"/>
          </a:p>
          <a:p>
            <a:pPr marL="0" lvl="0" indent="0" algn="l" rtl="0">
              <a:lnSpc>
                <a:spcPct val="100000"/>
              </a:lnSpc>
              <a:spcBef>
                <a:spcPts val="0"/>
              </a:spcBef>
              <a:spcAft>
                <a:spcPts val="0"/>
              </a:spcAft>
              <a:buClr>
                <a:schemeClr val="dk1"/>
              </a:buClr>
              <a:buSzPts val="1800"/>
              <a:buFont typeface="Arial"/>
              <a:buNone/>
            </a:pPr>
            <a:r>
              <a:rPr lang="de-DE" dirty="0"/>
              <a:t>Die Projektagentur PABBNE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9246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1" name="Google Shape;91;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und Klimawandel:</a:t>
            </a:r>
            <a:br>
              <a:rPr lang="de-DE" dirty="0"/>
            </a:br>
            <a:r>
              <a:rPr lang="de-DE" dirty="0"/>
              <a:t>Woher kommen die Emissionen im Alltag?</a:t>
            </a:r>
            <a:endParaRPr dirty="0"/>
          </a:p>
        </p:txBody>
      </p:sp>
      <p:sp>
        <p:nvSpPr>
          <p:cNvPr id="92" name="Google Shape;92;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Zimmerer und Zimmerin</a:t>
            </a:r>
            <a:endParaRPr dirty="0"/>
          </a:p>
        </p:txBody>
      </p:sp>
      <p:sp>
        <p:nvSpPr>
          <p:cNvPr id="93" name="Google Shape;93;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95" name="Google Shape;95;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6931903" y="2800040"/>
            <a:ext cx="3695066" cy="1558525"/>
          </a:xfrm>
          <a:prstGeom prst="roundRect">
            <a:avLst>
              <a:gd name="adj" fmla="val 16667"/>
            </a:avLst>
          </a:prstGeom>
          <a:solidFill>
            <a:srgbClr val="FFC000"/>
          </a:solidFill>
          <a:ln>
            <a:noFill/>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404040"/>
              </a:buClr>
              <a:buSzPts val="1100"/>
              <a:buFont typeface="Arial"/>
              <a:buChar char="•"/>
            </a:pPr>
            <a:r>
              <a:rPr lang="de-DE" sz="1600" b="0" i="0" u="none" strike="noStrike" cap="none">
                <a:solidFill>
                  <a:srgbClr val="404040"/>
                </a:solidFill>
                <a:latin typeface="Arial"/>
                <a:ea typeface="Arial"/>
                <a:cs typeface="Arial"/>
                <a:sym typeface="Arial"/>
              </a:rPr>
              <a:t>Welchen Beitrag leistet Ihr Betrieb zum Klimawandel?</a:t>
            </a:r>
            <a:endParaRPr sz="1400" b="0" i="0" u="none" strike="noStrike" cap="none">
              <a:solidFill>
                <a:srgbClr val="404040"/>
              </a:solidFill>
              <a:latin typeface="Arial"/>
              <a:ea typeface="Arial"/>
              <a:cs typeface="Arial"/>
              <a:sym typeface="Arial"/>
            </a:endParaRPr>
          </a:p>
          <a:p>
            <a:pPr marL="171450" marR="0" lvl="0" indent="-171450" algn="l" rtl="0">
              <a:lnSpc>
                <a:spcPct val="100000"/>
              </a:lnSpc>
              <a:spcBef>
                <a:spcPts val="0"/>
              </a:spcBef>
              <a:spcAft>
                <a:spcPts val="0"/>
              </a:spcAft>
              <a:buClr>
                <a:srgbClr val="404040"/>
              </a:buClr>
              <a:buSzPts val="1100"/>
              <a:buFont typeface="Arial"/>
              <a:buChar char="•"/>
            </a:pPr>
            <a:r>
              <a:rPr lang="de-DE" sz="1600" b="0" i="0" u="none" strike="noStrike" cap="none">
                <a:solidFill>
                  <a:srgbClr val="404040"/>
                </a:solidFill>
                <a:latin typeface="Arial"/>
                <a:ea typeface="Arial"/>
                <a:cs typeface="Arial"/>
                <a:sym typeface="Arial"/>
              </a:rPr>
              <a:t>Was unternehmen Sie in Ihrem Betrieb, um CO</a:t>
            </a:r>
            <a:r>
              <a:rPr lang="de-DE" sz="1600" b="0" i="0" u="none" strike="noStrike" cap="none" baseline="-25000">
                <a:solidFill>
                  <a:srgbClr val="404040"/>
                </a:solidFill>
                <a:latin typeface="Arial"/>
                <a:ea typeface="Arial"/>
                <a:cs typeface="Arial"/>
                <a:sym typeface="Arial"/>
              </a:rPr>
              <a:t>2</a:t>
            </a:r>
            <a:r>
              <a:rPr lang="de-DE" sz="1600" b="0" i="0" u="none" strike="noStrike" cap="none">
                <a:solidFill>
                  <a:srgbClr val="404040"/>
                </a:solidFill>
                <a:latin typeface="Arial"/>
                <a:ea typeface="Arial"/>
                <a:cs typeface="Arial"/>
                <a:sym typeface="Arial"/>
              </a:rPr>
              <a:t>-Emissionen zu verringern?</a:t>
            </a:r>
            <a:endParaRPr sz="1400" b="0" i="0" u="none" strike="noStrike" cap="none">
              <a:solidFill>
                <a:srgbClr val="40404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6dae9e7bab_0_77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3</a:t>
            </a:fld>
            <a:endParaRPr/>
          </a:p>
        </p:txBody>
      </p:sp>
      <p:sp>
        <p:nvSpPr>
          <p:cNvPr id="234" name="Google Shape;234;g26dae9e7bab_0_77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 Ressourcennutzung</a:t>
            </a:r>
            <a:endParaRPr/>
          </a:p>
        </p:txBody>
      </p:sp>
      <p:sp>
        <p:nvSpPr>
          <p:cNvPr id="235" name="Google Shape;235;g26dae9e7bab_0_77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Global Footprint Network  2023</a:t>
            </a:r>
            <a:endParaRPr/>
          </a:p>
        </p:txBody>
      </p:sp>
      <p:sp>
        <p:nvSpPr>
          <p:cNvPr id="236" name="Google Shape;236;g26dae9e7bab_0_777"/>
          <p:cNvSpPr/>
          <p:nvPr/>
        </p:nvSpPr>
        <p:spPr>
          <a:xfrm>
            <a:off x="7181683" y="2078156"/>
            <a:ext cx="4474500" cy="338828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Erklären Sie was der Earth </a:t>
            </a:r>
            <a:r>
              <a:rPr lang="de-DE" sz="1800" b="1" i="0" u="none" strike="noStrike" cap="none" dirty="0" err="1">
                <a:solidFill>
                  <a:srgbClr val="C00000"/>
                </a:solidFill>
                <a:latin typeface="Arial"/>
                <a:ea typeface="Arial"/>
                <a:cs typeface="Arial"/>
                <a:sym typeface="Arial"/>
              </a:rPr>
              <a:t>Overshoot</a:t>
            </a:r>
            <a:r>
              <a:rPr lang="de-DE" sz="1800" b="1" i="0" u="none" strike="noStrike" cap="none" dirty="0">
                <a:solidFill>
                  <a:srgbClr val="C00000"/>
                </a:solidFill>
                <a:latin typeface="Arial"/>
                <a:ea typeface="Arial"/>
                <a:cs typeface="Arial"/>
                <a:sym typeface="Arial"/>
              </a:rPr>
              <a:t> </a:t>
            </a:r>
            <a:r>
              <a:rPr lang="de-DE" sz="1800" b="1" i="0" u="none" strike="noStrike" cap="none" dirty="0" err="1">
                <a:solidFill>
                  <a:srgbClr val="C00000"/>
                </a:solidFill>
                <a:latin typeface="Arial"/>
                <a:ea typeface="Arial"/>
                <a:cs typeface="Arial"/>
                <a:sym typeface="Arial"/>
              </a:rPr>
              <a:t>day</a:t>
            </a:r>
            <a:r>
              <a:rPr lang="de-DE" sz="1800" b="1" i="0" u="none" strike="noStrike" cap="none" dirty="0">
                <a:solidFill>
                  <a:srgbClr val="C00000"/>
                </a:solidFill>
                <a:latin typeface="Arial"/>
                <a:ea typeface="Arial"/>
                <a:cs typeface="Arial"/>
                <a:sym typeface="Arial"/>
              </a:rPr>
              <a:t> ist.</a:t>
            </a:r>
            <a:endParaRPr sz="1800" b="1" i="0" u="none" strike="noStrike" cap="none" dirty="0">
              <a:solidFill>
                <a:srgbClr val="C00000"/>
              </a:solidFill>
              <a:latin typeface="Arial"/>
              <a:ea typeface="Arial"/>
              <a:cs typeface="Arial"/>
              <a:sym typeface="Arial"/>
            </a:endParaRPr>
          </a:p>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Auf welches Datum fällt der Earth </a:t>
            </a:r>
            <a:r>
              <a:rPr lang="de-DE" sz="1800" b="1" i="0" u="none" strike="noStrike" cap="none" dirty="0" err="1">
                <a:solidFill>
                  <a:srgbClr val="C00000"/>
                </a:solidFill>
                <a:latin typeface="Arial"/>
                <a:ea typeface="Arial"/>
                <a:cs typeface="Arial"/>
                <a:sym typeface="Arial"/>
              </a:rPr>
              <a:t>Overshoot</a:t>
            </a:r>
            <a:r>
              <a:rPr lang="de-DE" sz="1800" b="1" i="0" u="none" strike="noStrike" cap="none" dirty="0">
                <a:solidFill>
                  <a:srgbClr val="C00000"/>
                </a:solidFill>
                <a:latin typeface="Arial"/>
                <a:ea typeface="Arial"/>
                <a:cs typeface="Arial"/>
                <a:sym typeface="Arial"/>
              </a:rPr>
              <a:t> Day im Jahr 2023</a:t>
            </a:r>
            <a:endParaRPr sz="1800" b="1" i="0" u="none" strike="noStrike" cap="none" dirty="0">
              <a:solidFill>
                <a:srgbClr val="C00000"/>
              </a:solidFill>
              <a:latin typeface="Arial"/>
              <a:ea typeface="Arial"/>
              <a:cs typeface="Arial"/>
              <a:sym typeface="Arial"/>
            </a:endParaRPr>
          </a:p>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Auf welches Datum fällt der German  </a:t>
            </a:r>
            <a:r>
              <a:rPr lang="de-DE" sz="1800" b="1" i="0" u="none" strike="noStrike" cap="none" dirty="0" err="1">
                <a:solidFill>
                  <a:srgbClr val="C00000"/>
                </a:solidFill>
                <a:latin typeface="Arial"/>
                <a:ea typeface="Arial"/>
                <a:cs typeface="Arial"/>
                <a:sym typeface="Arial"/>
              </a:rPr>
              <a:t>Overshoot</a:t>
            </a:r>
            <a:r>
              <a:rPr lang="de-DE" sz="1800" b="1" i="0" u="none" strike="noStrike" cap="none" dirty="0">
                <a:solidFill>
                  <a:srgbClr val="C00000"/>
                </a:solidFill>
                <a:latin typeface="Arial"/>
                <a:ea typeface="Arial"/>
                <a:cs typeface="Arial"/>
                <a:sym typeface="Arial"/>
              </a:rPr>
              <a:t> Day im Jahr 2023</a:t>
            </a:r>
            <a:endParaRPr sz="1800" b="1" i="0" u="none" strike="noStrike" cap="none" dirty="0">
              <a:solidFill>
                <a:srgbClr val="C00000"/>
              </a:solidFill>
              <a:latin typeface="Arial"/>
              <a:ea typeface="Arial"/>
              <a:cs typeface="Arial"/>
              <a:sym typeface="Arial"/>
            </a:endParaRPr>
          </a:p>
        </p:txBody>
      </p:sp>
      <p:pic>
        <p:nvPicPr>
          <p:cNvPr id="237" name="Google Shape;237;g26dae9e7bab_0_777"/>
          <p:cNvPicPr preferRelativeResize="0"/>
          <p:nvPr/>
        </p:nvPicPr>
        <p:blipFill rotWithShape="1">
          <a:blip r:embed="rId3">
            <a:alphaModFix/>
          </a:blip>
          <a:srcRect/>
          <a:stretch/>
        </p:blipFill>
        <p:spPr>
          <a:xfrm>
            <a:off x="613577" y="1412400"/>
            <a:ext cx="4945498" cy="4689696"/>
          </a:xfrm>
          <a:prstGeom prst="rect">
            <a:avLst/>
          </a:prstGeom>
          <a:noFill/>
          <a:ln>
            <a:noFill/>
          </a:ln>
        </p:spPr>
      </p:pic>
      <p:sp>
        <p:nvSpPr>
          <p:cNvPr id="238" name="Google Shape;238;g26dae9e7bab_0_777"/>
          <p:cNvSpPr txBox="1">
            <a:spLocks noGrp="1"/>
          </p:cNvSpPr>
          <p:nvPr>
            <p:ph type="ftr" idx="11"/>
          </p:nvPr>
        </p:nvSpPr>
        <p:spPr>
          <a:xfrm>
            <a:off x="708400" y="6266072"/>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 name="Google Shape;92;p1">
            <a:extLst>
              <a:ext uri="{FF2B5EF4-FFF2-40B4-BE49-F238E27FC236}">
                <a16:creationId xmlns:a16="http://schemas.microsoft.com/office/drawing/2014/main" xmlns="" id="{B33AD0C1-12CD-21FE-2FA8-1109F72B0547}"/>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Zimmerer und Zimmerin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6dae9e7bab_0_35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4</a:t>
            </a:fld>
            <a:endParaRPr/>
          </a:p>
        </p:txBody>
      </p:sp>
      <p:sp>
        <p:nvSpPr>
          <p:cNvPr id="124" name="Google Shape;124;g26dae9e7bab_0_35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Ökologische Nachhaltigkeit des Bau- und Immobiliensektors</a:t>
            </a:r>
            <a:endParaRPr dirty="0"/>
          </a:p>
        </p:txBody>
      </p:sp>
      <p:sp>
        <p:nvSpPr>
          <p:cNvPr id="125" name="Google Shape;125;g26dae9e7bab_0_358"/>
          <p:cNvSpPr txBox="1">
            <a:spLocks noGrp="1"/>
          </p:cNvSpPr>
          <p:nvPr>
            <p:ph type="body" idx="2"/>
          </p:nvPr>
        </p:nvSpPr>
        <p:spPr>
          <a:xfrm>
            <a:off x="72865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dirty="0"/>
              <a:t>Quellen: BBSR 2020, DtST2021, GAfBC2019, Desatis2022 </a:t>
            </a:r>
            <a:endParaRPr dirty="0"/>
          </a:p>
        </p:txBody>
      </p:sp>
      <p:sp>
        <p:nvSpPr>
          <p:cNvPr id="126" name="Google Shape;126;g26dae9e7bab_0_358"/>
          <p:cNvSpPr/>
          <p:nvPr/>
        </p:nvSpPr>
        <p:spPr>
          <a:xfrm>
            <a:off x="7740336" y="1483129"/>
            <a:ext cx="3152075" cy="861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Schätzen Sie mal….</a:t>
            </a:r>
            <a:endParaRPr sz="1600" b="1" i="0" u="none" strike="noStrike" cap="none" dirty="0">
              <a:solidFill>
                <a:srgbClr val="C00000"/>
              </a:solidFill>
              <a:latin typeface="Arial"/>
              <a:ea typeface="Arial"/>
              <a:cs typeface="Arial"/>
              <a:sym typeface="Arial"/>
            </a:endParaRPr>
          </a:p>
        </p:txBody>
      </p:sp>
      <p:pic>
        <p:nvPicPr>
          <p:cNvPr id="127" name="Google Shape;127;g26dae9e7bab_0_358"/>
          <p:cNvPicPr preferRelativeResize="0"/>
          <p:nvPr/>
        </p:nvPicPr>
        <p:blipFill rotWithShape="1">
          <a:blip r:embed="rId3">
            <a:alphaModFix/>
          </a:blip>
          <a:srcRect/>
          <a:stretch/>
        </p:blipFill>
        <p:spPr>
          <a:xfrm>
            <a:off x="3350675" y="1540725"/>
            <a:ext cx="1765526" cy="1674020"/>
          </a:xfrm>
          <a:prstGeom prst="rect">
            <a:avLst/>
          </a:prstGeom>
          <a:noFill/>
          <a:ln>
            <a:noFill/>
          </a:ln>
        </p:spPr>
      </p:pic>
      <p:pic>
        <p:nvPicPr>
          <p:cNvPr id="128" name="Google Shape;128;g26dae9e7bab_0_358"/>
          <p:cNvPicPr preferRelativeResize="0"/>
          <p:nvPr/>
        </p:nvPicPr>
        <p:blipFill rotWithShape="1">
          <a:blip r:embed="rId4">
            <a:alphaModFix/>
          </a:blip>
          <a:srcRect/>
          <a:stretch/>
        </p:blipFill>
        <p:spPr>
          <a:xfrm>
            <a:off x="8429875" y="2802826"/>
            <a:ext cx="1415356" cy="1325400"/>
          </a:xfrm>
          <a:prstGeom prst="rect">
            <a:avLst/>
          </a:prstGeom>
          <a:noFill/>
          <a:ln>
            <a:noFill/>
          </a:ln>
        </p:spPr>
      </p:pic>
      <p:sp>
        <p:nvSpPr>
          <p:cNvPr id="129" name="Google Shape;129;g26dae9e7bab_0_358"/>
          <p:cNvSpPr/>
          <p:nvPr/>
        </p:nvSpPr>
        <p:spPr>
          <a:xfrm>
            <a:off x="135200" y="1540725"/>
            <a:ext cx="3570300" cy="1027500"/>
          </a:xfrm>
          <a:prstGeom prst="ellipse">
            <a:avLst/>
          </a:prstGeom>
          <a:solidFill>
            <a:srgbClr val="C9DAF8"/>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deutschen Treibhausgas-Emissionen werden von der Baubranche verursacht</a:t>
            </a:r>
            <a:endParaRPr sz="1400" b="1" i="0" u="none" strike="noStrike" cap="none">
              <a:solidFill>
                <a:srgbClr val="000000"/>
              </a:solidFill>
              <a:latin typeface="Arial"/>
              <a:ea typeface="Arial"/>
              <a:cs typeface="Arial"/>
              <a:sym typeface="Arial"/>
            </a:endParaRPr>
          </a:p>
        </p:txBody>
      </p:sp>
      <p:pic>
        <p:nvPicPr>
          <p:cNvPr id="130" name="Google Shape;130;g26dae9e7bab_0_358"/>
          <p:cNvPicPr preferRelativeResize="0"/>
          <p:nvPr/>
        </p:nvPicPr>
        <p:blipFill rotWithShape="1">
          <a:blip r:embed="rId5">
            <a:alphaModFix/>
          </a:blip>
          <a:srcRect/>
          <a:stretch/>
        </p:blipFill>
        <p:spPr>
          <a:xfrm>
            <a:off x="3073800" y="4035947"/>
            <a:ext cx="1765524" cy="1717349"/>
          </a:xfrm>
          <a:prstGeom prst="rect">
            <a:avLst/>
          </a:prstGeom>
          <a:noFill/>
          <a:ln>
            <a:noFill/>
          </a:ln>
        </p:spPr>
      </p:pic>
      <p:pic>
        <p:nvPicPr>
          <p:cNvPr id="131" name="Google Shape;131;g26dae9e7bab_0_358"/>
          <p:cNvPicPr preferRelativeResize="0"/>
          <p:nvPr/>
        </p:nvPicPr>
        <p:blipFill rotWithShape="1">
          <a:blip r:embed="rId6">
            <a:alphaModFix/>
          </a:blip>
          <a:srcRect/>
          <a:stretch/>
        </p:blipFill>
        <p:spPr>
          <a:xfrm>
            <a:off x="10505967" y="4610335"/>
            <a:ext cx="1549258" cy="1387400"/>
          </a:xfrm>
          <a:prstGeom prst="rect">
            <a:avLst/>
          </a:prstGeom>
          <a:noFill/>
          <a:ln>
            <a:noFill/>
          </a:ln>
        </p:spPr>
      </p:pic>
      <p:sp>
        <p:nvSpPr>
          <p:cNvPr id="132" name="Google Shape;132;g26dae9e7bab_0_358"/>
          <p:cNvSpPr/>
          <p:nvPr/>
        </p:nvSpPr>
        <p:spPr>
          <a:xfrm>
            <a:off x="61750" y="3897613"/>
            <a:ext cx="3570300" cy="1027500"/>
          </a:xfrm>
          <a:prstGeom prst="ellipse">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globalen Ressourcen werden durch die gebaute Umwelt verbraucht?</a:t>
            </a:r>
            <a:endParaRPr sz="1400" b="1" i="0" u="none" strike="noStrike" cap="none">
              <a:solidFill>
                <a:srgbClr val="000000"/>
              </a:solidFill>
              <a:latin typeface="Arial"/>
              <a:ea typeface="Arial"/>
              <a:cs typeface="Arial"/>
              <a:sym typeface="Arial"/>
            </a:endParaRPr>
          </a:p>
        </p:txBody>
      </p:sp>
      <p:sp>
        <p:nvSpPr>
          <p:cNvPr id="133" name="Google Shape;133;g26dae9e7bab_0_358"/>
          <p:cNvSpPr/>
          <p:nvPr/>
        </p:nvSpPr>
        <p:spPr>
          <a:xfrm>
            <a:off x="7352400" y="4449663"/>
            <a:ext cx="3570300" cy="1027500"/>
          </a:xfrm>
          <a:prstGeom prst="ellipse">
            <a:avLst/>
          </a:prstGeom>
          <a:solidFill>
            <a:srgbClr val="F4CC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des Abfallaufkommens in Deutschland sind Bau- und Abbruchabfälle?</a:t>
            </a:r>
            <a:endParaRPr sz="1400" b="1" i="0" u="none" strike="noStrike" cap="none">
              <a:solidFill>
                <a:srgbClr val="000000"/>
              </a:solidFill>
              <a:latin typeface="Arial"/>
              <a:ea typeface="Arial"/>
              <a:cs typeface="Arial"/>
              <a:sym typeface="Arial"/>
            </a:endParaRPr>
          </a:p>
        </p:txBody>
      </p:sp>
      <p:sp>
        <p:nvSpPr>
          <p:cNvPr id="134" name="Google Shape;134;g26dae9e7bab_0_35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135" name="Google Shape;135;g26dae9e7bab_0_358"/>
          <p:cNvSpPr/>
          <p:nvPr/>
        </p:nvSpPr>
        <p:spPr>
          <a:xfrm>
            <a:off x="5295750" y="2644838"/>
            <a:ext cx="3570300" cy="1027500"/>
          </a:xfrm>
          <a:prstGeom prst="ellipse">
            <a:avLst/>
          </a:prstGeom>
          <a:solidFill>
            <a:srgbClr val="D9EAD3"/>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Flächenveränderungen in Deutschland  entstehen durch die Baubranches?</a:t>
            </a:r>
            <a:endParaRPr sz="1400" b="1" i="0" u="none" strike="noStrike" cap="none">
              <a:solidFill>
                <a:srgbClr val="000000"/>
              </a:solidFill>
              <a:latin typeface="Arial"/>
              <a:ea typeface="Arial"/>
              <a:cs typeface="Arial"/>
              <a:sym typeface="Arial"/>
            </a:endParaRPr>
          </a:p>
        </p:txBody>
      </p:sp>
      <p:sp>
        <p:nvSpPr>
          <p:cNvPr id="136" name="Google Shape;136;g26dae9e7bab_0_358"/>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137" name="Google Shape;137;g26dae9e7bab_0_358"/>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2" name="Google Shape;92;p1">
            <a:extLst>
              <a:ext uri="{FF2B5EF4-FFF2-40B4-BE49-F238E27FC236}">
                <a16:creationId xmlns:a16="http://schemas.microsoft.com/office/drawing/2014/main" xmlns="" id="{7919B053-F77E-37D1-7D80-ADFC0F601171}"/>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Zimmerer und Zimmerin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4a9b7458ce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23" name="Google Shape;123;g14a9b7458ce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Wertschöpfung und Umweltfußabdruck bei der</a:t>
            </a:r>
            <a:endParaRPr dirty="0"/>
          </a:p>
          <a:p>
            <a:pPr marL="0" lvl="0" indent="0" algn="l" rtl="0">
              <a:lnSpc>
                <a:spcPct val="100000"/>
              </a:lnSpc>
              <a:spcBef>
                <a:spcPts val="0"/>
              </a:spcBef>
              <a:spcAft>
                <a:spcPts val="0"/>
              </a:spcAft>
              <a:buSzPts val="1800"/>
              <a:buNone/>
            </a:pPr>
            <a:r>
              <a:rPr lang="de-DE" dirty="0"/>
              <a:t>Errichtung und Nutzung von Hochbauten</a:t>
            </a:r>
            <a:endParaRPr dirty="0"/>
          </a:p>
        </p:txBody>
      </p:sp>
      <p:sp>
        <p:nvSpPr>
          <p:cNvPr id="124" name="Google Shape;124;g14a9b7458ce_0_3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125" name="Google Shape;125;g14a9b7458ce_0_3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126" name="Google Shape;126;g14a9b7458ce_0_3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27" name="Google Shape;127;g14a9b7458ce_0_31"/>
          <p:cNvSpPr/>
          <p:nvPr/>
        </p:nvSpPr>
        <p:spPr>
          <a:xfrm>
            <a:off x="7733150" y="2877600"/>
            <a:ext cx="43605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Welche Bereiche der Umwelt sind vom Gebäudesektor besonders betroffen?</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Welche Bereiche des Gebäudesektors haben den größten Umweltfußabdruck?</a:t>
            </a:r>
            <a:endParaRPr sz="1600" b="0" i="0" u="none" strike="noStrike" cap="none">
              <a:solidFill>
                <a:schemeClr val="dk1"/>
              </a:solidFill>
              <a:latin typeface="Arial"/>
              <a:ea typeface="Arial"/>
              <a:cs typeface="Arial"/>
              <a:sym typeface="Arial"/>
            </a:endParaRPr>
          </a:p>
        </p:txBody>
      </p:sp>
      <p:pic>
        <p:nvPicPr>
          <p:cNvPr id="128" name="Google Shape;128;g14a9b7458ce_0_31"/>
          <p:cNvPicPr preferRelativeResize="0"/>
          <p:nvPr/>
        </p:nvPicPr>
        <p:blipFill rotWithShape="1">
          <a:blip r:embed="rId3">
            <a:alphaModFix/>
          </a:blip>
          <a:srcRect/>
          <a:stretch/>
        </p:blipFill>
        <p:spPr>
          <a:xfrm>
            <a:off x="-171450" y="1021800"/>
            <a:ext cx="7473152" cy="52837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239837b6ed7_0_1"/>
          <p:cNvPicPr preferRelativeResize="0"/>
          <p:nvPr/>
        </p:nvPicPr>
        <p:blipFill rotWithShape="1">
          <a:blip r:embed="rId3">
            <a:alphaModFix/>
          </a:blip>
          <a:srcRect/>
          <a:stretch/>
        </p:blipFill>
        <p:spPr>
          <a:xfrm>
            <a:off x="438150" y="1412400"/>
            <a:ext cx="7167545" cy="4706801"/>
          </a:xfrm>
          <a:prstGeom prst="rect">
            <a:avLst/>
          </a:prstGeom>
          <a:noFill/>
          <a:ln>
            <a:noFill/>
          </a:ln>
        </p:spPr>
      </p:pic>
      <p:sp>
        <p:nvSpPr>
          <p:cNvPr id="135" name="Google Shape;135;g239837b6ed7_0_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36" name="Google Shape;136;g239837b6ed7_0_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Anteil Bau am globalen Umweltfußabdruck:</a:t>
            </a:r>
            <a:endParaRPr/>
          </a:p>
          <a:p>
            <a:pPr marL="0" lvl="0" indent="0" algn="l" rtl="0">
              <a:lnSpc>
                <a:spcPct val="100000"/>
              </a:lnSpc>
              <a:spcBef>
                <a:spcPts val="0"/>
              </a:spcBef>
              <a:spcAft>
                <a:spcPts val="0"/>
              </a:spcAft>
              <a:buSzPts val="1800"/>
              <a:buNone/>
            </a:pPr>
            <a:r>
              <a:rPr lang="de-DE"/>
              <a:t>Notwendige Reduktion für planetare Grenzen</a:t>
            </a:r>
            <a:endParaRPr/>
          </a:p>
        </p:txBody>
      </p:sp>
      <p:sp>
        <p:nvSpPr>
          <p:cNvPr id="137" name="Google Shape;137;g239837b6ed7_0_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138" name="Google Shape;138;g239837b6ed7_0_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a:t>
            </a:r>
            <a:endParaRPr/>
          </a:p>
        </p:txBody>
      </p:sp>
      <p:sp>
        <p:nvSpPr>
          <p:cNvPr id="139" name="Google Shape;139;g239837b6ed7_0_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40" name="Google Shape;140;g239837b6ed7_0_1"/>
          <p:cNvSpPr/>
          <p:nvPr/>
        </p:nvSpPr>
        <p:spPr>
          <a:xfrm>
            <a:off x="7733150" y="2877600"/>
            <a:ext cx="43605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In welchen Bereichen und in welchem Umfang muss der Gebäudesektor seinen Fußabdruck besonders stark reduzieren, um die Klimaziele zu erreichen?</a:t>
            </a:r>
            <a:endParaRPr sz="1600" b="0" i="0" u="none" strike="noStrike" cap="none">
              <a:solidFill>
                <a:schemeClr val="dk1"/>
              </a:solidFill>
              <a:latin typeface="Arial"/>
              <a:ea typeface="Arial"/>
              <a:cs typeface="Arial"/>
              <a:sym typeface="Arial"/>
            </a:endParaRPr>
          </a:p>
        </p:txBody>
      </p:sp>
      <p:sp>
        <p:nvSpPr>
          <p:cNvPr id="141" name="Google Shape;141;g239837b6ed7_0_1"/>
          <p:cNvSpPr/>
          <p:nvPr/>
        </p:nvSpPr>
        <p:spPr>
          <a:xfrm rot="10800000" flipH="1">
            <a:off x="2981325" y="3967200"/>
            <a:ext cx="2190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239837b6ed7_0_1"/>
          <p:cNvSpPr/>
          <p:nvPr/>
        </p:nvSpPr>
        <p:spPr>
          <a:xfrm rot="10800000" flipH="1">
            <a:off x="2981325" y="4495825"/>
            <a:ext cx="4014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239837b6ed7_0_1"/>
          <p:cNvSpPr/>
          <p:nvPr/>
        </p:nvSpPr>
        <p:spPr>
          <a:xfrm rot="10800000" flipH="1">
            <a:off x="1971700" y="3433775"/>
            <a:ext cx="4623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239837b6ed7_0_1"/>
          <p:cNvSpPr/>
          <p:nvPr/>
        </p:nvSpPr>
        <p:spPr>
          <a:xfrm rot="10800000" flipH="1">
            <a:off x="1676500" y="2387050"/>
            <a:ext cx="6048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39837b6ed7_0_1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51" name="Google Shape;151;g239837b6ed7_0_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TGH-Fußabdruck: Herstellung, Errichtung, Modernisierung Wohn- und Nichtwohngeb.</a:t>
            </a:r>
            <a:endParaRPr/>
          </a:p>
        </p:txBody>
      </p:sp>
      <p:sp>
        <p:nvSpPr>
          <p:cNvPr id="152" name="Google Shape;152;g239837b6ed7_0_1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153" name="Google Shape;153;g239837b6ed7_0_1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154" name="Google Shape;154;g239837b6ed7_0_1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55" name="Google Shape;155;g239837b6ed7_0_13"/>
          <p:cNvSpPr/>
          <p:nvPr/>
        </p:nvSpPr>
        <p:spPr>
          <a:xfrm>
            <a:off x="8478300" y="2877600"/>
            <a:ext cx="37137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indent="-330200">
              <a:buClr>
                <a:schemeClr val="dk1"/>
              </a:buClr>
              <a:buSzPts val="1600"/>
              <a:buFont typeface="Arial"/>
              <a:buChar char="●"/>
            </a:pPr>
            <a:r>
              <a:rPr lang="de-DE" sz="1600" dirty="0"/>
              <a:t>Woher stammen die größten THG-Anteile? Welche Ressourcen und Vorprodukte könnten damit verbunden sein? </a:t>
            </a:r>
            <a:endParaRPr lang="de-DE"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dirty="0">
                <a:solidFill>
                  <a:schemeClr val="dk1"/>
                </a:solidFill>
                <a:latin typeface="Arial"/>
                <a:ea typeface="Arial"/>
                <a:cs typeface="Arial"/>
                <a:sym typeface="Arial"/>
              </a:rPr>
              <a:t>Vergleichen Sie die Emissionen, die sich aus der Herstellung von Beton und Holz ergeben.</a:t>
            </a:r>
            <a:endParaRPr sz="1600" b="0" i="0" u="none" strike="noStrike" cap="none" dirty="0">
              <a:solidFill>
                <a:schemeClr val="dk1"/>
              </a:solidFill>
              <a:latin typeface="Arial"/>
              <a:ea typeface="Arial"/>
              <a:cs typeface="Arial"/>
              <a:sym typeface="Arial"/>
            </a:endParaRPr>
          </a:p>
        </p:txBody>
      </p:sp>
      <p:pic>
        <p:nvPicPr>
          <p:cNvPr id="156" name="Google Shape;156;g239837b6ed7_0_13"/>
          <p:cNvPicPr preferRelativeResize="0"/>
          <p:nvPr/>
        </p:nvPicPr>
        <p:blipFill rotWithShape="1">
          <a:blip r:embed="rId3">
            <a:alphaModFix/>
          </a:blip>
          <a:srcRect/>
          <a:stretch/>
        </p:blipFill>
        <p:spPr>
          <a:xfrm>
            <a:off x="152400" y="1412400"/>
            <a:ext cx="7198970" cy="46896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239837b6ed7_0_30"/>
          <p:cNvPicPr preferRelativeResize="0"/>
          <p:nvPr/>
        </p:nvPicPr>
        <p:blipFill rotWithShape="1">
          <a:blip r:embed="rId3">
            <a:alphaModFix/>
          </a:blip>
          <a:srcRect/>
          <a:stretch/>
        </p:blipFill>
        <p:spPr>
          <a:xfrm>
            <a:off x="7128350" y="1547175"/>
            <a:ext cx="4751700" cy="4578600"/>
          </a:xfrm>
          <a:prstGeom prst="ellipse">
            <a:avLst/>
          </a:prstGeom>
          <a:noFill/>
          <a:ln>
            <a:noFill/>
          </a:ln>
        </p:spPr>
      </p:pic>
      <p:pic>
        <p:nvPicPr>
          <p:cNvPr id="163" name="Google Shape;163;g239837b6ed7_0_30"/>
          <p:cNvPicPr preferRelativeResize="0"/>
          <p:nvPr/>
        </p:nvPicPr>
        <p:blipFill rotWithShape="1">
          <a:blip r:embed="rId4">
            <a:alphaModFix/>
          </a:blip>
          <a:srcRect/>
          <a:stretch/>
        </p:blipFill>
        <p:spPr>
          <a:xfrm>
            <a:off x="619500" y="1428075"/>
            <a:ext cx="4751700" cy="4751700"/>
          </a:xfrm>
          <a:prstGeom prst="ellipse">
            <a:avLst/>
          </a:prstGeom>
          <a:noFill/>
          <a:ln>
            <a:noFill/>
          </a:ln>
        </p:spPr>
      </p:pic>
      <p:sp>
        <p:nvSpPr>
          <p:cNvPr id="164" name="Google Shape;164;g239837b6ed7_0_30"/>
          <p:cNvSpPr/>
          <p:nvPr/>
        </p:nvSpPr>
        <p:spPr>
          <a:xfrm>
            <a:off x="154900" y="4289013"/>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239837b6ed7_0_30"/>
          <p:cNvSpPr/>
          <p:nvPr/>
        </p:nvSpPr>
        <p:spPr>
          <a:xfrm>
            <a:off x="85725" y="314278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239837b6ed7_0_30"/>
          <p:cNvSpPr/>
          <p:nvPr/>
        </p:nvSpPr>
        <p:spPr>
          <a:xfrm>
            <a:off x="952675" y="507073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239837b6ed7_0_30"/>
          <p:cNvSpPr/>
          <p:nvPr/>
        </p:nvSpPr>
        <p:spPr>
          <a:xfrm>
            <a:off x="153975" y="2018225"/>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239837b6ed7_0_3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69" name="Google Shape;169;g239837b6ed7_0_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Holzbau versus Massivbau</a:t>
            </a:r>
            <a:endParaRPr/>
          </a:p>
        </p:txBody>
      </p:sp>
      <p:sp>
        <p:nvSpPr>
          <p:cNvPr id="170" name="Google Shape;170;g239837b6ed7_0_30"/>
          <p:cNvSpPr txBox="1">
            <a:spLocks noGrp="1"/>
          </p:cNvSpPr>
          <p:nvPr>
            <p:ph type="body" idx="1"/>
          </p:nvPr>
        </p:nvSpPr>
        <p:spPr>
          <a:xfrm>
            <a:off x="3249400" y="624098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171" name="Google Shape;171;g239837b6ed7_0_3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BBSR 2020</a:t>
            </a:r>
            <a:endParaRPr dirty="0"/>
          </a:p>
        </p:txBody>
      </p:sp>
      <p:sp>
        <p:nvSpPr>
          <p:cNvPr id="172" name="Google Shape;172;g239837b6ed7_0_3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73" name="Google Shape;173;g239837b6ed7_0_30"/>
          <p:cNvSpPr/>
          <p:nvPr/>
        </p:nvSpPr>
        <p:spPr>
          <a:xfrm>
            <a:off x="4420313" y="4657950"/>
            <a:ext cx="3150000" cy="14694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Diskutieren Sie die Vor- und Nachteile von Holz- </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und Massivhäusern.</a:t>
            </a:r>
            <a:endParaRPr sz="1600" b="0" i="0" u="none" strike="noStrike" cap="none">
              <a:solidFill>
                <a:schemeClr val="dk1"/>
              </a:solidFill>
              <a:latin typeface="Arial"/>
              <a:ea typeface="Arial"/>
              <a:cs typeface="Arial"/>
              <a:sym typeface="Arial"/>
            </a:endParaRPr>
          </a:p>
        </p:txBody>
      </p:sp>
      <p:pic>
        <p:nvPicPr>
          <p:cNvPr id="174" name="Google Shape;174;g239837b6ed7_0_30"/>
          <p:cNvPicPr preferRelativeResize="0"/>
          <p:nvPr/>
        </p:nvPicPr>
        <p:blipFill rotWithShape="1">
          <a:blip r:embed="rId5">
            <a:alphaModFix/>
          </a:blip>
          <a:srcRect l="6954" t="27420" r="58533" b="32075"/>
          <a:stretch/>
        </p:blipFill>
        <p:spPr>
          <a:xfrm>
            <a:off x="306375" y="2236937"/>
            <a:ext cx="772352" cy="640888"/>
          </a:xfrm>
          <a:prstGeom prst="rect">
            <a:avLst/>
          </a:prstGeom>
          <a:noFill/>
          <a:ln>
            <a:noFill/>
          </a:ln>
        </p:spPr>
      </p:pic>
      <p:sp>
        <p:nvSpPr>
          <p:cNvPr id="175" name="Google Shape;175;g239837b6ed7_0_30"/>
          <p:cNvSpPr/>
          <p:nvPr/>
        </p:nvSpPr>
        <p:spPr>
          <a:xfrm>
            <a:off x="1122700" y="136555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 name="Google Shape;176;g239837b6ed7_0_30"/>
          <p:cNvPicPr preferRelativeResize="0"/>
          <p:nvPr/>
        </p:nvPicPr>
        <p:blipFill rotWithShape="1">
          <a:blip r:embed="rId6">
            <a:alphaModFix/>
          </a:blip>
          <a:srcRect l="51550" t="19003" r="20307" b="27284"/>
          <a:stretch/>
        </p:blipFill>
        <p:spPr>
          <a:xfrm>
            <a:off x="328213" y="4524470"/>
            <a:ext cx="451374" cy="609101"/>
          </a:xfrm>
          <a:prstGeom prst="rect">
            <a:avLst/>
          </a:prstGeom>
          <a:noFill/>
          <a:ln>
            <a:noFill/>
          </a:ln>
        </p:spPr>
      </p:pic>
      <p:pic>
        <p:nvPicPr>
          <p:cNvPr id="177" name="Google Shape;177;g239837b6ed7_0_30"/>
          <p:cNvPicPr preferRelativeResize="0"/>
          <p:nvPr/>
        </p:nvPicPr>
        <p:blipFill rotWithShape="1">
          <a:blip r:embed="rId7">
            <a:alphaModFix/>
          </a:blip>
          <a:srcRect l="42396" t="15720" r="29445" b="32888"/>
          <a:stretch/>
        </p:blipFill>
        <p:spPr>
          <a:xfrm>
            <a:off x="347938" y="3266825"/>
            <a:ext cx="578376" cy="746325"/>
          </a:xfrm>
          <a:prstGeom prst="rect">
            <a:avLst/>
          </a:prstGeom>
          <a:noFill/>
          <a:ln>
            <a:noFill/>
          </a:ln>
        </p:spPr>
      </p:pic>
      <p:sp>
        <p:nvSpPr>
          <p:cNvPr id="178" name="Google Shape;178;g239837b6ed7_0_30"/>
          <p:cNvSpPr txBox="1"/>
          <p:nvPr/>
        </p:nvSpPr>
        <p:spPr>
          <a:xfrm>
            <a:off x="2240550" y="1547175"/>
            <a:ext cx="20943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nachwachsende Rohstoffe</a:t>
            </a:r>
            <a:endParaRPr sz="1400" b="0" i="0" u="none" strike="noStrike" cap="none">
              <a:solidFill>
                <a:srgbClr val="000000"/>
              </a:solidFill>
              <a:latin typeface="Calibri"/>
              <a:ea typeface="Calibri"/>
              <a:cs typeface="Calibri"/>
              <a:sym typeface="Calibri"/>
            </a:endParaRPr>
          </a:p>
        </p:txBody>
      </p:sp>
      <p:sp>
        <p:nvSpPr>
          <p:cNvPr id="179" name="Google Shape;179;g239837b6ed7_0_30"/>
          <p:cNvSpPr txBox="1"/>
          <p:nvPr/>
        </p:nvSpPr>
        <p:spPr>
          <a:xfrm>
            <a:off x="1256775" y="2574400"/>
            <a:ext cx="15894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kürzere Bauzeit</a:t>
            </a:r>
            <a:endParaRPr sz="1400" b="0" i="0" u="none" strike="noStrike" cap="none">
              <a:solidFill>
                <a:srgbClr val="000000"/>
              </a:solidFill>
              <a:latin typeface="Calibri"/>
              <a:ea typeface="Calibri"/>
              <a:cs typeface="Calibri"/>
              <a:sym typeface="Calibri"/>
            </a:endParaRPr>
          </a:p>
        </p:txBody>
      </p:sp>
      <p:sp>
        <p:nvSpPr>
          <p:cNvPr id="180" name="Google Shape;180;g239837b6ed7_0_30"/>
          <p:cNvSpPr txBox="1"/>
          <p:nvPr/>
        </p:nvSpPr>
        <p:spPr>
          <a:xfrm>
            <a:off x="1188525" y="3528650"/>
            <a:ext cx="22032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Angenehmes Raumklima</a:t>
            </a:r>
            <a:endParaRPr sz="1400" b="0" i="0" u="none" strike="noStrike" cap="none">
              <a:solidFill>
                <a:srgbClr val="000000"/>
              </a:solidFill>
              <a:latin typeface="Calibri"/>
              <a:ea typeface="Calibri"/>
              <a:cs typeface="Calibri"/>
              <a:sym typeface="Calibri"/>
            </a:endParaRPr>
          </a:p>
        </p:txBody>
      </p:sp>
      <p:sp>
        <p:nvSpPr>
          <p:cNvPr id="181" name="Google Shape;181;g239837b6ed7_0_30"/>
          <p:cNvSpPr txBox="1"/>
          <p:nvPr/>
        </p:nvSpPr>
        <p:spPr>
          <a:xfrm>
            <a:off x="1264725" y="4566800"/>
            <a:ext cx="22032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Vorteil bei Förderanträgen</a:t>
            </a:r>
            <a:endParaRPr sz="1400" b="0" i="0" u="none" strike="noStrike" cap="none">
              <a:solidFill>
                <a:srgbClr val="000000"/>
              </a:solidFill>
              <a:latin typeface="Calibri"/>
              <a:ea typeface="Calibri"/>
              <a:cs typeface="Calibri"/>
              <a:sym typeface="Calibri"/>
            </a:endParaRPr>
          </a:p>
        </p:txBody>
      </p:sp>
      <p:sp>
        <p:nvSpPr>
          <p:cNvPr id="182" name="Google Shape;182;g239837b6ed7_0_30"/>
          <p:cNvSpPr txBox="1"/>
          <p:nvPr/>
        </p:nvSpPr>
        <p:spPr>
          <a:xfrm>
            <a:off x="2045825" y="5410650"/>
            <a:ext cx="17745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Geringere Baukosten</a:t>
            </a:r>
            <a:endParaRPr sz="1400" b="0" i="0" u="none" strike="noStrike" cap="none">
              <a:solidFill>
                <a:srgbClr val="000000"/>
              </a:solidFill>
              <a:latin typeface="Calibri"/>
              <a:ea typeface="Calibri"/>
              <a:cs typeface="Calibri"/>
              <a:sym typeface="Calibri"/>
            </a:endParaRPr>
          </a:p>
        </p:txBody>
      </p:sp>
      <p:sp>
        <p:nvSpPr>
          <p:cNvPr id="183" name="Google Shape;183;g239837b6ed7_0_30"/>
          <p:cNvSpPr/>
          <p:nvPr/>
        </p:nvSpPr>
        <p:spPr>
          <a:xfrm>
            <a:off x="9598625" y="1308825"/>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239837b6ed7_0_30"/>
          <p:cNvSpPr/>
          <p:nvPr/>
        </p:nvSpPr>
        <p:spPr>
          <a:xfrm>
            <a:off x="10662450" y="192310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39837b6ed7_0_30"/>
          <p:cNvSpPr/>
          <p:nvPr/>
        </p:nvSpPr>
        <p:spPr>
          <a:xfrm>
            <a:off x="11038900" y="304775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239837b6ed7_0_30"/>
          <p:cNvSpPr/>
          <p:nvPr/>
        </p:nvSpPr>
        <p:spPr>
          <a:xfrm>
            <a:off x="11038900" y="417240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39837b6ed7_0_30"/>
          <p:cNvSpPr/>
          <p:nvPr/>
        </p:nvSpPr>
        <p:spPr>
          <a:xfrm>
            <a:off x="10152763" y="500168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239837b6ed7_0_30"/>
          <p:cNvSpPr txBox="1"/>
          <p:nvPr/>
        </p:nvSpPr>
        <p:spPr>
          <a:xfrm>
            <a:off x="7802925" y="1626850"/>
            <a:ext cx="17745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besserer Schallschutz</a:t>
            </a:r>
            <a:endParaRPr sz="1400" b="0" i="0" u="none" strike="noStrike" cap="none">
              <a:solidFill>
                <a:srgbClr val="000000"/>
              </a:solidFill>
              <a:latin typeface="Calibri"/>
              <a:ea typeface="Calibri"/>
              <a:cs typeface="Calibri"/>
              <a:sym typeface="Calibri"/>
            </a:endParaRPr>
          </a:p>
        </p:txBody>
      </p:sp>
      <p:sp>
        <p:nvSpPr>
          <p:cNvPr id="189" name="Google Shape;189;g239837b6ed7_0_30"/>
          <p:cNvSpPr txBox="1"/>
          <p:nvPr/>
        </p:nvSpPr>
        <p:spPr>
          <a:xfrm>
            <a:off x="8192575" y="2437650"/>
            <a:ext cx="24696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Sanierungen / Instandhaltung weniger aufwendig</a:t>
            </a:r>
            <a:endParaRPr sz="1400" b="0" i="0" u="none" strike="noStrike" cap="none">
              <a:solidFill>
                <a:srgbClr val="000000"/>
              </a:solidFill>
              <a:latin typeface="Calibri"/>
              <a:ea typeface="Calibri"/>
              <a:cs typeface="Calibri"/>
              <a:sym typeface="Calibri"/>
            </a:endParaRPr>
          </a:p>
        </p:txBody>
      </p:sp>
      <p:sp>
        <p:nvSpPr>
          <p:cNvPr id="190" name="Google Shape;190;g239837b6ed7_0_30"/>
          <p:cNvSpPr txBox="1"/>
          <p:nvPr/>
        </p:nvSpPr>
        <p:spPr>
          <a:xfrm>
            <a:off x="7833625" y="3412725"/>
            <a:ext cx="31875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Robust gegen Witterung und Schädlinge</a:t>
            </a:r>
            <a:endParaRPr sz="1400" b="0" i="0" u="none" strike="noStrike" cap="none">
              <a:solidFill>
                <a:srgbClr val="000000"/>
              </a:solidFill>
              <a:latin typeface="Calibri"/>
              <a:ea typeface="Calibri"/>
              <a:cs typeface="Calibri"/>
              <a:sym typeface="Calibri"/>
            </a:endParaRPr>
          </a:p>
        </p:txBody>
      </p:sp>
      <p:sp>
        <p:nvSpPr>
          <p:cNvPr id="191" name="Google Shape;191;g239837b6ed7_0_30"/>
          <p:cNvSpPr txBox="1"/>
          <p:nvPr/>
        </p:nvSpPr>
        <p:spPr>
          <a:xfrm>
            <a:off x="7719550" y="5341600"/>
            <a:ext cx="24177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Anbauten leichter realisierbar</a:t>
            </a:r>
            <a:endParaRPr sz="1400" b="0" i="0" u="none" strike="noStrike" cap="none">
              <a:solidFill>
                <a:srgbClr val="000000"/>
              </a:solidFill>
              <a:latin typeface="Calibri"/>
              <a:ea typeface="Calibri"/>
              <a:cs typeface="Calibri"/>
              <a:sym typeface="Calibri"/>
            </a:endParaRPr>
          </a:p>
        </p:txBody>
      </p:sp>
      <p:sp>
        <p:nvSpPr>
          <p:cNvPr id="192" name="Google Shape;192;g239837b6ed7_0_30"/>
          <p:cNvSpPr txBox="1"/>
          <p:nvPr/>
        </p:nvSpPr>
        <p:spPr>
          <a:xfrm>
            <a:off x="8621200" y="4428700"/>
            <a:ext cx="24177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Höherer Wiederverkaufswert</a:t>
            </a:r>
            <a:endParaRPr sz="1400" b="0" i="0" u="none" strike="noStrike" cap="none">
              <a:solidFill>
                <a:srgbClr val="000000"/>
              </a:solidFill>
              <a:latin typeface="Calibri"/>
              <a:ea typeface="Calibri"/>
              <a:cs typeface="Calibri"/>
              <a:sym typeface="Calibri"/>
            </a:endParaRPr>
          </a:p>
        </p:txBody>
      </p:sp>
      <p:pic>
        <p:nvPicPr>
          <p:cNvPr id="193" name="Google Shape;193;g239837b6ed7_0_30"/>
          <p:cNvPicPr preferRelativeResize="0"/>
          <p:nvPr/>
        </p:nvPicPr>
        <p:blipFill rotWithShape="1">
          <a:blip r:embed="rId8">
            <a:alphaModFix/>
          </a:blip>
          <a:srcRect l="15451" t="15767" r="71917" b="69233"/>
          <a:stretch/>
        </p:blipFill>
        <p:spPr>
          <a:xfrm>
            <a:off x="1143250" y="5306199"/>
            <a:ext cx="725422" cy="609101"/>
          </a:xfrm>
          <a:prstGeom prst="rect">
            <a:avLst/>
          </a:prstGeom>
          <a:noFill/>
          <a:ln>
            <a:noFill/>
          </a:ln>
        </p:spPr>
      </p:pic>
      <p:pic>
        <p:nvPicPr>
          <p:cNvPr id="194" name="Google Shape;194;g239837b6ed7_0_30"/>
          <p:cNvPicPr preferRelativeResize="0"/>
          <p:nvPr/>
        </p:nvPicPr>
        <p:blipFill rotWithShape="1">
          <a:blip r:embed="rId8">
            <a:alphaModFix/>
          </a:blip>
          <a:srcRect l="15451" t="15767" r="71917" b="69233"/>
          <a:stretch/>
        </p:blipFill>
        <p:spPr>
          <a:xfrm>
            <a:off x="708398" y="4847720"/>
            <a:ext cx="414300" cy="347878"/>
          </a:xfrm>
          <a:prstGeom prst="rect">
            <a:avLst/>
          </a:prstGeom>
          <a:noFill/>
          <a:ln>
            <a:noFill/>
          </a:ln>
        </p:spPr>
      </p:pic>
      <p:pic>
        <p:nvPicPr>
          <p:cNvPr id="195" name="Google Shape;195;g239837b6ed7_0_30"/>
          <p:cNvPicPr preferRelativeResize="0"/>
          <p:nvPr/>
        </p:nvPicPr>
        <p:blipFill rotWithShape="1">
          <a:blip r:embed="rId8">
            <a:alphaModFix/>
          </a:blip>
          <a:srcRect l="15451" t="15767" r="71917" b="69233"/>
          <a:stretch/>
        </p:blipFill>
        <p:spPr>
          <a:xfrm>
            <a:off x="11211075" y="4407849"/>
            <a:ext cx="725422" cy="609101"/>
          </a:xfrm>
          <a:prstGeom prst="rect">
            <a:avLst/>
          </a:prstGeom>
          <a:noFill/>
          <a:ln>
            <a:noFill/>
          </a:ln>
        </p:spPr>
      </p:pic>
      <p:pic>
        <p:nvPicPr>
          <p:cNvPr id="196" name="Google Shape;196;g239837b6ed7_0_30"/>
          <p:cNvPicPr preferRelativeResize="0"/>
          <p:nvPr/>
        </p:nvPicPr>
        <p:blipFill rotWithShape="1">
          <a:blip r:embed="rId9">
            <a:alphaModFix/>
          </a:blip>
          <a:srcRect l="16136" t="20029" r="58936" b="27509"/>
          <a:stretch/>
        </p:blipFill>
        <p:spPr>
          <a:xfrm>
            <a:off x="10962700" y="2089936"/>
            <a:ext cx="501545" cy="746325"/>
          </a:xfrm>
          <a:prstGeom prst="rect">
            <a:avLst/>
          </a:prstGeom>
          <a:noFill/>
          <a:ln>
            <a:noFill/>
          </a:ln>
        </p:spPr>
      </p:pic>
      <p:pic>
        <p:nvPicPr>
          <p:cNvPr id="197" name="Google Shape;197;g239837b6ed7_0_30"/>
          <p:cNvPicPr preferRelativeResize="0"/>
          <p:nvPr/>
        </p:nvPicPr>
        <p:blipFill rotWithShape="1">
          <a:blip r:embed="rId10">
            <a:alphaModFix/>
          </a:blip>
          <a:srcRect l="7837" t="9655" r="64282" b="51674"/>
          <a:stretch/>
        </p:blipFill>
        <p:spPr>
          <a:xfrm>
            <a:off x="11204122" y="3209053"/>
            <a:ext cx="772352" cy="757398"/>
          </a:xfrm>
          <a:prstGeom prst="rect">
            <a:avLst/>
          </a:prstGeom>
          <a:noFill/>
          <a:ln>
            <a:noFill/>
          </a:ln>
        </p:spPr>
      </p:pic>
      <p:pic>
        <p:nvPicPr>
          <p:cNvPr id="198" name="Google Shape;198;g239837b6ed7_0_30"/>
          <p:cNvPicPr preferRelativeResize="0"/>
          <p:nvPr/>
        </p:nvPicPr>
        <p:blipFill rotWithShape="1">
          <a:blip r:embed="rId11">
            <a:alphaModFix/>
          </a:blip>
          <a:srcRect l="44172" t="21024" r="13591" b="35418"/>
          <a:stretch/>
        </p:blipFill>
        <p:spPr>
          <a:xfrm>
            <a:off x="10286476" y="5194051"/>
            <a:ext cx="835374" cy="609101"/>
          </a:xfrm>
          <a:prstGeom prst="rect">
            <a:avLst/>
          </a:prstGeom>
          <a:noFill/>
          <a:ln>
            <a:noFill/>
          </a:ln>
        </p:spPr>
      </p:pic>
      <p:pic>
        <p:nvPicPr>
          <p:cNvPr id="199" name="Google Shape;199;g239837b6ed7_0_30"/>
          <p:cNvPicPr preferRelativeResize="0"/>
          <p:nvPr/>
        </p:nvPicPr>
        <p:blipFill rotWithShape="1">
          <a:blip r:embed="rId12">
            <a:alphaModFix/>
          </a:blip>
          <a:srcRect l="15631" t="33894" r="72998" b="41245"/>
          <a:stretch/>
        </p:blipFill>
        <p:spPr>
          <a:xfrm>
            <a:off x="9920175" y="1536679"/>
            <a:ext cx="451348" cy="697791"/>
          </a:xfrm>
          <a:prstGeom prst="rect">
            <a:avLst/>
          </a:prstGeom>
          <a:noFill/>
          <a:ln>
            <a:noFill/>
          </a:ln>
        </p:spPr>
      </p:pic>
      <p:pic>
        <p:nvPicPr>
          <p:cNvPr id="200" name="Google Shape;200;g239837b6ed7_0_30"/>
          <p:cNvPicPr preferRelativeResize="0"/>
          <p:nvPr/>
        </p:nvPicPr>
        <p:blipFill rotWithShape="1">
          <a:blip r:embed="rId13">
            <a:alphaModFix/>
          </a:blip>
          <a:srcRect l="41601" t="36564" r="43103" b="40822"/>
          <a:stretch/>
        </p:blipFill>
        <p:spPr>
          <a:xfrm>
            <a:off x="1273463" y="1495275"/>
            <a:ext cx="772352" cy="8073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bcc006e8e2_0_1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32" name="Google Shape;232;g1bcc006e8e2_0_11"/>
          <p:cNvSpPr txBox="1">
            <a:spLocks noGrp="1"/>
          </p:cNvSpPr>
          <p:nvPr>
            <p:ph type="title"/>
          </p:nvPr>
        </p:nvSpPr>
        <p:spPr>
          <a:xfrm>
            <a:off x="3305800" y="140425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Bauabfälle</a:t>
            </a:r>
            <a:endParaRPr/>
          </a:p>
        </p:txBody>
      </p:sp>
      <p:sp>
        <p:nvSpPr>
          <p:cNvPr id="233" name="Google Shape;233;g1bcc006e8e2_0_1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234" name="Google Shape;234;g1bcc006e8e2_0_1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DESTAIS 2022, bbs 2021b, UBA 2010</a:t>
            </a:r>
            <a:endParaRPr/>
          </a:p>
        </p:txBody>
      </p:sp>
      <p:sp>
        <p:nvSpPr>
          <p:cNvPr id="235" name="Google Shape;235;g1bcc006e8e2_0_1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pic>
        <p:nvPicPr>
          <p:cNvPr id="236" name="Google Shape;236;g1bcc006e8e2_0_11"/>
          <p:cNvPicPr preferRelativeResize="0"/>
          <p:nvPr/>
        </p:nvPicPr>
        <p:blipFill rotWithShape="1">
          <a:blip r:embed="rId3">
            <a:alphaModFix/>
          </a:blip>
          <a:srcRect/>
          <a:stretch/>
        </p:blipFill>
        <p:spPr>
          <a:xfrm>
            <a:off x="3" y="1527125"/>
            <a:ext cx="10068321" cy="4672388"/>
          </a:xfrm>
          <a:prstGeom prst="rect">
            <a:avLst/>
          </a:prstGeom>
          <a:noFill/>
          <a:ln>
            <a:noFill/>
          </a:ln>
        </p:spPr>
      </p:pic>
      <p:sp>
        <p:nvSpPr>
          <p:cNvPr id="237" name="Google Shape;237;g1bcc006e8e2_0_11"/>
          <p:cNvSpPr/>
          <p:nvPr/>
        </p:nvSpPr>
        <p:spPr>
          <a:xfrm>
            <a:off x="5526725" y="1404250"/>
            <a:ext cx="6589200" cy="8304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de-DE" sz="1600" b="0" i="0" u="none" strike="noStrike" cap="none">
                <a:solidFill>
                  <a:schemeClr val="dk1"/>
                </a:solidFill>
                <a:latin typeface="Arial"/>
                <a:ea typeface="Arial"/>
                <a:cs typeface="Arial"/>
                <a:sym typeface="Arial"/>
              </a:rPr>
              <a:t>Welche Bauabfälle fallen auf der Baustelle an?</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In welcher Menge fallen sie an?</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Wo verbelieben die anfallenen Bauabfälle? </a:t>
            </a:r>
            <a:endParaRPr sz="1600" b="0" i="0" u="none" strike="noStrike" cap="none">
              <a:solidFill>
                <a:schemeClr val="dk1"/>
              </a:solidFill>
              <a:latin typeface="Arial"/>
              <a:ea typeface="Arial"/>
              <a:cs typeface="Arial"/>
              <a:sym typeface="Arial"/>
            </a:endParaRPr>
          </a:p>
        </p:txBody>
      </p:sp>
      <p:sp>
        <p:nvSpPr>
          <p:cNvPr id="238" name="Google Shape;238;g1bcc006e8e2_0_11"/>
          <p:cNvSpPr txBox="1">
            <a:spLocks noGrp="1"/>
          </p:cNvSpPr>
          <p:nvPr>
            <p:ph type="title"/>
          </p:nvPr>
        </p:nvSpPr>
        <p:spPr>
          <a:xfrm>
            <a:off x="152400" y="42050"/>
            <a:ext cx="91515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Abfall</a:t>
            </a:r>
            <a:endParaRPr/>
          </a:p>
          <a:p>
            <a:pPr marL="0" lvl="0" indent="0" algn="l" rtl="0">
              <a:lnSpc>
                <a:spcPct val="100000"/>
              </a:lnSpc>
              <a:spcBef>
                <a:spcPts val="0"/>
              </a:spcBef>
              <a:spcAft>
                <a:spcPts val="0"/>
              </a:spcAft>
              <a:buSzPts val="1800"/>
              <a:buNone/>
            </a:pPr>
            <a:r>
              <a:rPr lang="de-DE"/>
              <a:t>Bau- und Abbruchabfälle</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5253</Words>
  <Application>Microsoft Macintosh PowerPoint</Application>
  <PresentationFormat>Breitbild</PresentationFormat>
  <Paragraphs>382</Paragraphs>
  <Slides>14</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Calibri</vt:lpstr>
      <vt:lpstr>Merriweather</vt:lpstr>
      <vt:lpstr>Arial</vt:lpstr>
      <vt:lpstr>Trebuchet MS</vt:lpstr>
      <vt:lpstr>Office</vt:lpstr>
      <vt:lpstr>Zimmerer und Zimmerin</vt:lpstr>
      <vt:lpstr>Nachhaltigkeit und Klimawandel: Woher kommen die Emissionen im Alltag?</vt:lpstr>
      <vt:lpstr>Nachhaltige Ressourcennutzung</vt:lpstr>
      <vt:lpstr>Ökologische Nachhaltigkeit des Bau- und Immobiliensektors</vt:lpstr>
      <vt:lpstr>Wertschöpfung und Umweltfußabdruck bei der Errichtung und Nutzung von Hochbauten</vt:lpstr>
      <vt:lpstr>Anteil Bau am globalen Umweltfußabdruck: Notwendige Reduktion für planetare Grenzen</vt:lpstr>
      <vt:lpstr>TGH-Fußabdruck: Herstellung, Errichtung, Modernisierung Wohn- und Nichtwohngeb.</vt:lpstr>
      <vt:lpstr>Holzbau versus Massivbau</vt:lpstr>
      <vt:lpstr>Bauabfälle</vt:lpstr>
      <vt:lpstr>Holz: Versorgung versus Verbrauch</vt:lpstr>
      <vt:lpstr>Energieeinsatz im Baugewerbe und ihre Klimawirkung</vt:lpstr>
      <vt:lpstr>TGH-Fußabdruck: Herstellung, Errichtung, Modernisierung Wohn- und Nichtwohngeb.</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Zimmerer und Zimmerin</dc:title>
  <dc:creator>Microsoft Office User</dc:creator>
  <cp:lastModifiedBy>Michael Scharp</cp:lastModifiedBy>
  <cp:revision>10</cp:revision>
  <cp:lastPrinted>2023-09-26T02:08:27Z</cp:lastPrinted>
  <dcterms:created xsi:type="dcterms:W3CDTF">2021-10-18T14:46:33Z</dcterms:created>
  <dcterms:modified xsi:type="dcterms:W3CDTF">2023-09-26T02:08:32Z</dcterms:modified>
</cp:coreProperties>
</file>