
<file path=[Content_Types].xml><?xml version="1.0" encoding="utf-8"?>
<Types xmlns="http://schemas.openxmlformats.org/package/2006/content-types">
  <Default Extension="xml" ContentType="application/xml"/>
  <Default Extension="xlsx" ContentType="application/vnd.openxmlformats-officedocument.spreadsheetml.sheet"/>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7099300"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41z0jV5FbsZXtoSTtH4RPKjdQ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83B7DB-80A5-41F5-96FF-4E2CBE89FF0A}">
  <a:tblStyle styleId="{0583B7DB-80A5-41F5-96FF-4E2CBE89FF0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70"/>
    <p:restoredTop sz="94747"/>
  </p:normalViewPr>
  <p:slideViewPr>
    <p:cSldViewPr snapToGrid="0">
      <p:cViewPr varScale="1">
        <p:scale>
          <a:sx n="161" d="100"/>
          <a:sy n="161" d="100"/>
        </p:scale>
        <p:origin x="232" y="1248"/>
      </p:cViewPr>
      <p:guideLst>
        <p:guide orient="horz" pos="2183"/>
        <p:guide pos="3840"/>
      </p:guideLst>
    </p:cSldViewPr>
  </p:slideViewPr>
  <p:notesTextViewPr>
    <p:cViewPr>
      <p:scale>
        <a:sx n="1" d="1"/>
        <a:sy n="1" d="1"/>
      </p:scale>
      <p:origin x="0" y="0"/>
    </p:cViewPr>
  </p:notesTextViewPr>
  <p:notesViewPr>
    <p:cSldViewPr snapToGrid="0" showGuides="1">
      <p:cViewPr varScale="1">
        <p:scale>
          <a:sx n="240" d="100"/>
          <a:sy n="240" d="100"/>
        </p:scale>
        <p:origin x="8816" y="21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33" Type="http://schemas.openxmlformats.org/officeDocument/2006/relationships/theme" Target="theme/theme1.xml"/><Relationship Id="rId34" Type="http://schemas.openxmlformats.org/officeDocument/2006/relationships/tableStyles" Target="tableStyles.xml"/><Relationship Id="rId30" Type="http://customschemas.google.com/relationships/presentationmetadata" Target="metadata"/><Relationship Id="rId31" Type="http://schemas.openxmlformats.org/officeDocument/2006/relationships/presProps" Target="presProps.xml"/><Relationship Id="rId3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Arbeitsblatt2.xlsx"/></Relationships>
</file>

<file path=ppt/charts/_rels/chart3.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Malte\tubCloud\Malte-Cloud-Alles\IZT\Projekte\PA_BBNE\Berufe\_Hotel_Berufe\Hotellfachmann\Internationaler_Tourism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82448175547977"/>
          <c:y val="0.238083811228831"/>
          <c:w val="0.344736833268976"/>
          <c:h val="0.766699043578394"/>
        </c:manualLayout>
      </c:layout>
      <c:pieChart>
        <c:varyColors val="1"/>
        <c:ser>
          <c:idx val="0"/>
          <c:order val="0"/>
          <c:tx>
            <c:strRef>
              <c:f>Tabelle1!$B$1</c:f>
              <c:strCache>
                <c:ptCount val="1"/>
                <c:pt idx="0">
                  <c:v>Mitttelwert</c:v>
                </c:pt>
              </c:strCache>
            </c:strRef>
          </c:tx>
          <c:dPt>
            <c:idx val="0"/>
            <c:bubble3D val="0"/>
            <c:explosion val="1"/>
            <c:spPr>
              <a:solidFill>
                <a:srgbClr val="FF0000"/>
              </a:solidFill>
            </c:spPr>
            <c:extLst xmlns:c16r2="http://schemas.microsoft.com/office/drawing/2015/06/chart">
              <c:ext xmlns:c16="http://schemas.microsoft.com/office/drawing/2014/chart" uri="{C3380CC4-5D6E-409C-BE32-E72D297353CC}">
                <c16:uniqueId val="{00000001-8672-2D4F-B4C4-ED1F8D8CEB84}"/>
              </c:ext>
            </c:extLst>
          </c:dPt>
          <c:dPt>
            <c:idx val="1"/>
            <c:bubble3D val="0"/>
            <c:extLst xmlns:c16r2="http://schemas.microsoft.com/office/drawing/2015/06/chart">
              <c:ext xmlns:c16="http://schemas.microsoft.com/office/drawing/2014/chart" uri="{C3380CC4-5D6E-409C-BE32-E72D297353CC}">
                <c16:uniqueId val="{00000002-8672-2D4F-B4C4-ED1F8D8CEB84}"/>
              </c:ext>
            </c:extLst>
          </c:dPt>
          <c:dPt>
            <c:idx val="2"/>
            <c:bubble3D val="0"/>
            <c:explosion val="11"/>
            <c:spPr>
              <a:solidFill>
                <a:schemeClr val="accent1">
                  <a:lumMod val="20000"/>
                  <a:lumOff val="80000"/>
                </a:schemeClr>
              </a:solidFill>
            </c:spPr>
            <c:extLst xmlns:c16r2="http://schemas.microsoft.com/office/drawing/2015/06/chart">
              <c:ext xmlns:c16="http://schemas.microsoft.com/office/drawing/2014/chart" uri="{C3380CC4-5D6E-409C-BE32-E72D297353CC}">
                <c16:uniqueId val="{00000004-8672-2D4F-B4C4-ED1F8D8CEB84}"/>
              </c:ext>
            </c:extLst>
          </c:dPt>
          <c:dPt>
            <c:idx val="3"/>
            <c:bubble3D val="0"/>
            <c:explosion val="14"/>
            <c:spPr>
              <a:solidFill>
                <a:srgbClr val="FF2F92"/>
              </a:solidFill>
            </c:spPr>
            <c:extLst xmlns:c16r2="http://schemas.microsoft.com/office/drawing/2015/06/chart">
              <c:ext xmlns:c16="http://schemas.microsoft.com/office/drawing/2014/chart" uri="{C3380CC4-5D6E-409C-BE32-E72D297353CC}">
                <c16:uniqueId val="{00000006-8672-2D4F-B4C4-ED1F8D8CEB84}"/>
              </c:ext>
            </c:extLst>
          </c:dPt>
          <c:dPt>
            <c:idx val="4"/>
            <c:bubble3D val="0"/>
            <c:explosion val="13"/>
            <c:spPr>
              <a:solidFill>
                <a:srgbClr val="0070C0"/>
              </a:solidFill>
            </c:spPr>
            <c:extLst xmlns:c16r2="http://schemas.microsoft.com/office/drawing/2015/06/chart">
              <c:ext xmlns:c16="http://schemas.microsoft.com/office/drawing/2014/chart" uri="{C3380CC4-5D6E-409C-BE32-E72D297353CC}">
                <c16:uniqueId val="{00000008-8672-2D4F-B4C4-ED1F8D8CEB84}"/>
              </c:ext>
            </c:extLst>
          </c:dPt>
          <c:dPt>
            <c:idx val="5"/>
            <c:bubble3D val="0"/>
            <c:spPr>
              <a:solidFill>
                <a:srgbClr val="7030A0"/>
              </a:solidFill>
            </c:spPr>
            <c:extLst xmlns:c16r2="http://schemas.microsoft.com/office/drawing/2015/06/chart">
              <c:ext xmlns:c16="http://schemas.microsoft.com/office/drawing/2014/chart" uri="{C3380CC4-5D6E-409C-BE32-E72D297353CC}">
                <c16:uniqueId val="{0000000A-8672-2D4F-B4C4-ED1F8D8CEB84}"/>
              </c:ext>
            </c:extLst>
          </c:dPt>
          <c:dPt>
            <c:idx val="10"/>
            <c:bubble3D val="0"/>
            <c:spPr>
              <a:solidFill>
                <a:srgbClr val="00B050"/>
              </a:solidFill>
            </c:spPr>
            <c:extLst xmlns:c16r2="http://schemas.microsoft.com/office/drawing/2015/06/chart">
              <c:ext xmlns:c16="http://schemas.microsoft.com/office/drawing/2014/chart" uri="{C3380CC4-5D6E-409C-BE32-E72D297353CC}">
                <c16:uniqueId val="{0000000C-8672-2D4F-B4C4-ED1F8D8CEB84}"/>
              </c:ext>
            </c:extLst>
          </c:dPt>
          <c:dLbls>
            <c:dLbl>
              <c:idx val="0"/>
              <c:spPr>
                <a:noFill/>
                <a:ln>
                  <a:noFill/>
                </a:ln>
                <a:effectLst/>
              </c:spPr>
              <c:txPr>
                <a:bodyPr wrap="square" lIns="38100" tIns="19050" rIns="38100" bIns="19050" anchor="ctr">
                  <a:spAutoFit/>
                </a:bodyPr>
                <a:lstStyle/>
                <a:p>
                  <a:pPr>
                    <a:defRPr b="1">
                      <a:solidFill>
                        <a:schemeClr val="bg1"/>
                      </a:solidFill>
                    </a:defRPr>
                  </a:pPr>
                  <a:endParaRPr lang="de-DE"/>
                </a:p>
              </c:txPr>
              <c:showLegendKey val="0"/>
              <c:showVal val="1"/>
              <c:showCatName val="0"/>
              <c:showSerName val="0"/>
              <c:showPercent val="0"/>
              <c:showBubbleSize val="0"/>
            </c:dLbl>
            <c:dLbl>
              <c:idx val="1"/>
              <c:layout>
                <c:manualLayout>
                  <c:x val="-0.0356975944483367"/>
                  <c:y val="-0.090478449771561"/>
                </c:manualLayout>
              </c:layout>
              <c:spPr>
                <a:noFill/>
                <a:ln>
                  <a:noFill/>
                </a:ln>
                <a:effectLst/>
              </c:spPr>
              <c:txPr>
                <a:bodyPr wrap="square" lIns="38100" tIns="19050" rIns="38100" bIns="19050" anchor="ctr">
                  <a:spAutoFit/>
                </a:bodyPr>
                <a:lstStyle/>
                <a:p>
                  <a:pPr>
                    <a:defRPr b="1">
                      <a:solidFill>
                        <a:schemeClr val="bg1"/>
                      </a:solidFill>
                    </a:defRPr>
                  </a:pPr>
                  <a:endParaRPr lang="de-DE"/>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672-2D4F-B4C4-ED1F8D8CEB84}"/>
                </c:ext>
                <c:ext xmlns:c15="http://schemas.microsoft.com/office/drawing/2012/chart" uri="{CE6537A1-D6FC-4f65-9D91-7224C49458BB}">
                  <c15:layout/>
                </c:ext>
              </c:extLst>
            </c:dLbl>
            <c:dLbl>
              <c:idx val="5"/>
              <c:spPr>
                <a:noFill/>
                <a:ln>
                  <a:noFill/>
                </a:ln>
                <a:effectLst/>
              </c:spPr>
              <c:txPr>
                <a:bodyPr wrap="square" lIns="38100" tIns="19050" rIns="38100" bIns="19050" anchor="ctr">
                  <a:spAutoFit/>
                </a:bodyPr>
                <a:lstStyle/>
                <a:p>
                  <a:pPr>
                    <a:defRPr b="1">
                      <a:solidFill>
                        <a:schemeClr val="bg1"/>
                      </a:solidFill>
                    </a:defRPr>
                  </a:pPr>
                  <a:endParaRPr lang="de-DE"/>
                </a:p>
              </c:txPr>
              <c:showLegendKey val="0"/>
              <c:showVal val="1"/>
              <c:showCatName val="0"/>
              <c:showSerName val="0"/>
              <c:showPercent val="0"/>
              <c:showBubbleSize val="0"/>
            </c:dLbl>
            <c:spPr>
              <a:noFill/>
              <a:ln>
                <a:noFill/>
              </a:ln>
              <a:effectLst/>
            </c:spPr>
            <c:txPr>
              <a:bodyPr wrap="square" lIns="38100" tIns="19050" rIns="38100" bIns="19050" anchor="ctr">
                <a:spAutoFit/>
              </a:bodyPr>
              <a:lstStyle/>
              <a:p>
                <a:pPr>
                  <a:defRPr b="1">
                    <a:solidFill>
                      <a:schemeClr val="tx1"/>
                    </a:solidFill>
                  </a:defRPr>
                </a:pPr>
                <a:endParaRPr lang="de-DE"/>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Tabelle1!$A$2:$A$12</c:f>
              <c:strCache>
                <c:ptCount val="11"/>
                <c:pt idx="0">
                  <c:v>Fleisch &amp; Fleischerzeugnisse</c:v>
                </c:pt>
                <c:pt idx="1">
                  <c:v>Fisch &amp; Fischerzeugnisse</c:v>
                </c:pt>
                <c:pt idx="2">
                  <c:v>Eier &amp; Eierwaren</c:v>
                </c:pt>
                <c:pt idx="3">
                  <c:v>Milch &amp; Milchprodukte</c:v>
                </c:pt>
                <c:pt idx="4">
                  <c:v>Pflanzliche Öle &amp; Fette</c:v>
                </c:pt>
                <c:pt idx="5">
                  <c:v>Getreide &amp; Getreideerzeugnisse</c:v>
                </c:pt>
                <c:pt idx="6">
                  <c:v>Kartoffeln &amp; Kartoffelerzeugnisse</c:v>
                </c:pt>
                <c:pt idx="7">
                  <c:v>Gemüse &amp; Gemüsewaren</c:v>
                </c:pt>
                <c:pt idx="8">
                  <c:v>Obst &amp; Obstwaren</c:v>
                </c:pt>
                <c:pt idx="9">
                  <c:v>Zucker &amp; Zuckerwaren</c:v>
                </c:pt>
                <c:pt idx="10">
                  <c:v>Sonstiges</c:v>
                </c:pt>
              </c:strCache>
            </c:strRef>
          </c:cat>
          <c:val>
            <c:numRef>
              <c:f>Tabelle1!$B$2:$B$12</c:f>
              <c:numCache>
                <c:formatCode>0.0%</c:formatCode>
                <c:ptCount val="11"/>
                <c:pt idx="0">
                  <c:v>0.407</c:v>
                </c:pt>
                <c:pt idx="1">
                  <c:v>0.032</c:v>
                </c:pt>
                <c:pt idx="2">
                  <c:v>0.013</c:v>
                </c:pt>
                <c:pt idx="3">
                  <c:v>0.236</c:v>
                </c:pt>
                <c:pt idx="4">
                  <c:v>0.019</c:v>
                </c:pt>
                <c:pt idx="5">
                  <c:v>0.093</c:v>
                </c:pt>
                <c:pt idx="6">
                  <c:v>0.031</c:v>
                </c:pt>
                <c:pt idx="7">
                  <c:v>0.042</c:v>
                </c:pt>
                <c:pt idx="8">
                  <c:v>0.062</c:v>
                </c:pt>
                <c:pt idx="9">
                  <c:v>0.048</c:v>
                </c:pt>
                <c:pt idx="10">
                  <c:v>0.018</c:v>
                </c:pt>
              </c:numCache>
            </c:numRef>
          </c:val>
          <c:extLst xmlns:c16r2="http://schemas.microsoft.com/office/drawing/2015/06/chart">
            <c:ext xmlns:c16="http://schemas.microsoft.com/office/drawing/2014/chart" uri="{C3380CC4-5D6E-409C-BE32-E72D297353CC}">
              <c16:uniqueId val="{0000000D-8672-2D4F-B4C4-ED1F8D8CEB8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42595535111064"/>
          <c:y val="0.208740471753675"/>
          <c:w val="0.564540258041857"/>
          <c:h val="0.774509828326031"/>
        </c:manualLayout>
      </c:layout>
      <c:overlay val="0"/>
    </c:legend>
    <c:plotVisOnly val="1"/>
    <c:dispBlanksAs val="zero"/>
    <c:showDLblsOverMax val="0"/>
  </c:chart>
  <c:txPr>
    <a:bodyPr/>
    <a:lstStyle/>
    <a:p>
      <a:pPr>
        <a:defRPr sz="1800"/>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Verbrauch (kWh/100 km)</c:v>
                </c:pt>
              </c:strCache>
            </c:strRef>
          </c:tx>
          <c:spPr>
            <a:solidFill>
              <a:schemeClr val="accent1"/>
            </a:solidFill>
            <a:ln>
              <a:noFill/>
            </a:ln>
            <a:effectLst/>
          </c:spPr>
          <c:invertIfNegative val="0"/>
          <c:cat>
            <c:strRef>
              <c:f>Tabelle1!$A$2:$A$5</c:f>
              <c:strCache>
                <c:ptCount val="4"/>
                <c:pt idx="0">
                  <c:v>Kona Elektro</c:v>
                </c:pt>
                <c:pt idx="1">
                  <c:v>Kona Diesel</c:v>
                </c:pt>
                <c:pt idx="2">
                  <c:v>Kona Benzin</c:v>
                </c:pt>
                <c:pt idx="3">
                  <c:v>Kona Hybrid-Diesel</c:v>
                </c:pt>
              </c:strCache>
            </c:strRef>
          </c:cat>
          <c:val>
            <c:numRef>
              <c:f>Tabelle1!$B$2:$B$5</c:f>
              <c:numCache>
                <c:formatCode>General</c:formatCode>
                <c:ptCount val="4"/>
                <c:pt idx="0">
                  <c:v>14.3</c:v>
                </c:pt>
                <c:pt idx="1">
                  <c:v>49.0</c:v>
                </c:pt>
                <c:pt idx="2">
                  <c:v>62.0</c:v>
                </c:pt>
                <c:pt idx="3">
                  <c:v>45.0</c:v>
                </c:pt>
              </c:numCache>
            </c:numRef>
          </c:val>
          <c:extLst xmlns:c16r2="http://schemas.microsoft.com/office/drawing/2015/06/chart">
            <c:ext xmlns:c16="http://schemas.microsoft.com/office/drawing/2014/chart" uri="{C3380CC4-5D6E-409C-BE32-E72D297353CC}">
              <c16:uniqueId val="{00000000-2EC4-A64B-AFE0-4418820F3200}"/>
            </c:ext>
          </c:extLst>
        </c:ser>
        <c:ser>
          <c:idx val="1"/>
          <c:order val="1"/>
          <c:tx>
            <c:strRef>
              <c:f>Tabelle1!$C$1</c:f>
              <c:strCache>
                <c:ptCount val="1"/>
                <c:pt idx="0">
                  <c:v>Emission (kg CO2-Äq/km</c:v>
                </c:pt>
              </c:strCache>
            </c:strRef>
          </c:tx>
          <c:spPr>
            <a:solidFill>
              <a:schemeClr val="accent2"/>
            </a:solidFill>
            <a:ln>
              <a:noFill/>
            </a:ln>
            <a:effectLst/>
          </c:spPr>
          <c:invertIfNegative val="0"/>
          <c:cat>
            <c:strRef>
              <c:f>Tabelle1!$A$2:$A$5</c:f>
              <c:strCache>
                <c:ptCount val="4"/>
                <c:pt idx="0">
                  <c:v>Kona Elektro</c:v>
                </c:pt>
                <c:pt idx="1">
                  <c:v>Kona Diesel</c:v>
                </c:pt>
                <c:pt idx="2">
                  <c:v>Kona Benzin</c:v>
                </c:pt>
                <c:pt idx="3">
                  <c:v>Kona Hybrid-Diesel</c:v>
                </c:pt>
              </c:strCache>
            </c:strRef>
          </c:cat>
          <c:val>
            <c:numRef>
              <c:f>Tabelle1!$C$2:$C$5</c:f>
              <c:numCache>
                <c:formatCode>General</c:formatCode>
                <c:ptCount val="4"/>
                <c:pt idx="0">
                  <c:v>64.0</c:v>
                </c:pt>
                <c:pt idx="1">
                  <c:v>127.0</c:v>
                </c:pt>
                <c:pt idx="2">
                  <c:v>141.0</c:v>
                </c:pt>
                <c:pt idx="3">
                  <c:v>118.0</c:v>
                </c:pt>
              </c:numCache>
            </c:numRef>
          </c:val>
          <c:extLst xmlns:c16r2="http://schemas.microsoft.com/office/drawing/2015/06/chart">
            <c:ext xmlns:c16="http://schemas.microsoft.com/office/drawing/2014/chart" uri="{C3380CC4-5D6E-409C-BE32-E72D297353CC}">
              <c16:uniqueId val="{00000001-2EC4-A64B-AFE0-4418820F3200}"/>
            </c:ext>
          </c:extLst>
        </c:ser>
        <c:dLbls>
          <c:showLegendKey val="0"/>
          <c:showVal val="0"/>
          <c:showCatName val="0"/>
          <c:showSerName val="0"/>
          <c:showPercent val="0"/>
          <c:showBubbleSize val="0"/>
        </c:dLbls>
        <c:gapWidth val="182"/>
        <c:axId val="-1917116352"/>
        <c:axId val="-1917113600"/>
      </c:barChart>
      <c:catAx>
        <c:axId val="-1917116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917113600"/>
        <c:crosses val="autoZero"/>
        <c:auto val="1"/>
        <c:lblAlgn val="ctr"/>
        <c:lblOffset val="100"/>
        <c:noMultiLvlLbl val="0"/>
      </c:catAx>
      <c:valAx>
        <c:axId val="-1917113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917116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de-DE" dirty="0"/>
              <a:t>Weltweites Tourismusaufkommen</a:t>
            </a:r>
            <a:br>
              <a:rPr lang="de-DE" dirty="0"/>
            </a:br>
            <a:r>
              <a:rPr lang="de-DE" dirty="0"/>
              <a:t>nach Anzahl der Reiseankünfte</a:t>
            </a:r>
          </a:p>
        </c:rich>
      </c:tx>
      <c:layout>
        <c:manualLayout>
          <c:xMode val="edge"/>
          <c:yMode val="edge"/>
          <c:x val="0.164845814206502"/>
          <c:y val="0.00923361034164358"/>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de-DE"/>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dLbl>
            <c:dLbl>
              <c:idx val="1"/>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dLbl>
            <c:dLbl>
              <c:idx val="2"/>
              <c:layout>
                <c:manualLayout>
                  <c:x val="-0.00261795861893819"/>
                  <c:y val="-0.0047946576126312"/>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544E-1046-B5EF-169524D218B8}"/>
                </c:ext>
                <c:ext xmlns:c15="http://schemas.microsoft.com/office/drawing/2012/chart" uri="{CE6537A1-D6FC-4f65-9D91-7224C49458BB}">
                  <c15:layout/>
                </c:ext>
              </c:extLst>
            </c:dLbl>
            <c:dLbl>
              <c:idx val="3"/>
              <c:layout>
                <c:manualLayout>
                  <c:x val="0.00261795861893819"/>
                  <c:y val="0.00600026799157198"/>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544E-1046-B5EF-169524D218B8}"/>
                </c:ext>
                <c:ext xmlns:c15="http://schemas.microsoft.com/office/drawing/2012/chart" uri="{CE6537A1-D6FC-4f65-9D91-7224C49458BB}">
                  <c15:layout/>
                </c:ext>
              </c:extLst>
            </c:dLbl>
            <c:dLbl>
              <c:idx val="4"/>
              <c:layout>
                <c:manualLayout>
                  <c:x val="0.00261795861893819"/>
                  <c:y val="-0.00150173754903068"/>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544E-1046-B5EF-169524D218B8}"/>
                </c:ext>
                <c:ext xmlns:c15="http://schemas.microsoft.com/office/drawing/2012/chart" uri="{CE6537A1-D6FC-4f65-9D91-7224C49458BB}">
                  <c15:layout/>
                </c:ext>
              </c:extLst>
            </c:dLbl>
            <c:dLbl>
              <c:idx val="5"/>
              <c:layout>
                <c:manualLayout>
                  <c:x val="0.00261795861893819"/>
                  <c:y val="-0.00223326309984664"/>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544E-1046-B5EF-169524D218B8}"/>
                </c:ext>
                <c:ext xmlns:c15="http://schemas.microsoft.com/office/drawing/2012/chart" uri="{CE6537A1-D6FC-4f65-9D91-7224C49458BB}">
                  <c15:layout/>
                </c:ext>
              </c:extLst>
            </c:dLbl>
            <c:dLbl>
              <c:idx val="6"/>
              <c:layout>
                <c:manualLayout>
                  <c:x val="-0.00785387585681457"/>
                  <c:y val="0.00223326309984656"/>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544E-1046-B5EF-169524D218B8}"/>
                </c:ext>
                <c:ext xmlns:c15="http://schemas.microsoft.com/office/drawing/2012/chart" uri="{CE6537A1-D6FC-4f65-9D91-7224C49458BB}">
                  <c15:layout/>
                </c:ext>
              </c:extLst>
            </c:dLbl>
            <c:dLbl>
              <c:idx val="7"/>
              <c:layout>
                <c:manualLayout>
                  <c:x val="-0.00785387585681466"/>
                  <c:y val="-0.00223326309984656"/>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544E-1046-B5EF-169524D218B8}"/>
                </c:ext>
                <c:ext xmlns:c15="http://schemas.microsoft.com/office/drawing/2012/chart" uri="{CE6537A1-D6FC-4f65-9D91-7224C49458BB}">
                  <c15:layout/>
                </c:ext>
              </c:extLst>
            </c:dLbl>
            <c:dLbl>
              <c:idx val="8"/>
              <c:layout>
                <c:manualLayout>
                  <c:x val="-0.00523591723787638"/>
                  <c:y val="0.00669978929953958"/>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544E-1046-B5EF-169524D218B8}"/>
                </c:ext>
                <c:ext xmlns:c15="http://schemas.microsoft.com/office/drawing/2012/chart" uri="{CE6537A1-D6FC-4f65-9D91-7224C49458BB}">
                  <c15:layout/>
                </c:ext>
              </c:extLst>
            </c:dLbl>
            <c:dLbl>
              <c:idx val="9"/>
              <c:layout>
                <c:manualLayout>
                  <c:x val="-0.00785387585681457"/>
                  <c:y val="0.0111663154992328"/>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544E-1046-B5EF-169524D218B8}"/>
                </c:ext>
                <c:ext xmlns:c15="http://schemas.microsoft.com/office/drawing/2012/chart" uri="{CE6537A1-D6FC-4f65-9D91-7224C49458BB}">
                  <c15:layout/>
                </c:ext>
              </c:extLst>
            </c:dLbl>
            <c:dLbl>
              <c:idx val="10"/>
              <c:layout>
                <c:manualLayout>
                  <c:x val="-0.00785387585681457"/>
                  <c:y val="0.00223326309984647"/>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544E-1046-B5EF-169524D218B8}"/>
                </c:ext>
                <c:ext xmlns:c15="http://schemas.microsoft.com/office/drawing/2012/chart" uri="{CE6537A1-D6FC-4f65-9D91-7224C49458BB}">
                  <c15:layout/>
                </c:ext>
              </c:extLst>
            </c:dLbl>
            <c:dLbl>
              <c:idx val="11"/>
              <c:layout>
                <c:manualLayout>
                  <c:x val="-0.00523591723787638"/>
                  <c:y val="-0.0245658940983121"/>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44E-1046-B5EF-169524D218B8}"/>
                </c:ext>
                <c:ext xmlns:c15="http://schemas.microsoft.com/office/drawing/2012/chart" uri="{CE6537A1-D6FC-4f65-9D91-7224C49458BB}">
                  <c15:layout/>
                </c:ext>
              </c:extLst>
            </c:dLbl>
            <c:dLbl>
              <c:idx val="12"/>
              <c:layout>
                <c:manualLayout>
                  <c:x val="-0.00523591723787638"/>
                  <c:y val="-0.0290324202980052"/>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44E-1046-B5EF-169524D218B8}"/>
                </c:ext>
                <c:ext xmlns:c15="http://schemas.microsoft.com/office/drawing/2012/chart" uri="{CE6537A1-D6FC-4f65-9D91-7224C49458BB}">
                  <c15:layout/>
                </c:ext>
              </c:extLst>
            </c:dLbl>
            <c:dLbl>
              <c:idx val="13"/>
              <c:layout>
                <c:manualLayout>
                  <c:x val="-9.59907071348937E-17"/>
                  <c:y val="-0.0200993678986191"/>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44E-1046-B5EF-169524D218B8}"/>
                </c:ext>
                <c:ext xmlns:c15="http://schemas.microsoft.com/office/drawing/2012/chart" uri="{CE6537A1-D6FC-4f65-9D91-7224C49458BB}">
                  <c15:layout/>
                </c:ext>
              </c:extLst>
            </c:dLbl>
            <c:dLbl>
              <c:idx val="14"/>
              <c:layout>
                <c:manualLayout>
                  <c:x val="-0.00523591723787638"/>
                  <c:y val="-0.020099367898619"/>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44E-1046-B5EF-169524D218B8}"/>
                </c:ext>
                <c:ext xmlns:c15="http://schemas.microsoft.com/office/drawing/2012/chart" uri="{CE6537A1-D6FC-4f65-9D91-7224C49458BB}">
                  <c15:layout/>
                </c:ext>
              </c:extLst>
            </c:dLbl>
            <c:dLbl>
              <c:idx val="15"/>
              <c:layout>
                <c:manualLayout>
                  <c:x val="-0.00523591723787638"/>
                  <c:y val="-0.00669978929953967"/>
                </c:manualLayout>
              </c:layout>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44E-1046-B5EF-169524D218B8}"/>
                </c:ext>
                <c:ext xmlns:c15="http://schemas.microsoft.com/office/drawing/2012/chart" uri="{CE6537A1-D6FC-4f65-9D91-7224C49458BB}">
                  <c15:layout/>
                </c:ext>
              </c:extLst>
            </c:dLbl>
            <c:spPr>
              <a:noFill/>
              <a:ln>
                <a:solidFill>
                  <a:schemeClr val="bg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Tabelle1!$B$9:$B$24</c:f>
              <c:strCache>
                <c:ptCount val="16"/>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2022</c:v>
                </c:pt>
              </c:strCache>
            </c:strRef>
          </c:cat>
          <c:val>
            <c:numRef>
              <c:f>Tabelle1!$C$9:$C$24</c:f>
              <c:numCache>
                <c:formatCode>General</c:formatCode>
                <c:ptCount val="16"/>
                <c:pt idx="0">
                  <c:v>25.0</c:v>
                </c:pt>
                <c:pt idx="1">
                  <c:v>47.0</c:v>
                </c:pt>
                <c:pt idx="2">
                  <c:v>69.0</c:v>
                </c:pt>
                <c:pt idx="3">
                  <c:v>113.0</c:v>
                </c:pt>
                <c:pt idx="4">
                  <c:v>166.0</c:v>
                </c:pt>
                <c:pt idx="5">
                  <c:v>223.0</c:v>
                </c:pt>
                <c:pt idx="6">
                  <c:v>286.0</c:v>
                </c:pt>
                <c:pt idx="7">
                  <c:v>328.0</c:v>
                </c:pt>
                <c:pt idx="8">
                  <c:v>459.0</c:v>
                </c:pt>
                <c:pt idx="9">
                  <c:v>531.0</c:v>
                </c:pt>
                <c:pt idx="10">
                  <c:v>680.0</c:v>
                </c:pt>
                <c:pt idx="11">
                  <c:v>809.0</c:v>
                </c:pt>
                <c:pt idx="12">
                  <c:v>952.0</c:v>
                </c:pt>
                <c:pt idx="13">
                  <c:v>1197.0</c:v>
                </c:pt>
                <c:pt idx="14">
                  <c:v>409.0</c:v>
                </c:pt>
                <c:pt idx="15">
                  <c:v>920.0</c:v>
                </c:pt>
              </c:numCache>
            </c:numRef>
          </c:val>
          <c:extLst xmlns:c16r2="http://schemas.microsoft.com/office/drawing/2015/06/chart">
            <c:ext xmlns:c16="http://schemas.microsoft.com/office/drawing/2014/chart" uri="{C3380CC4-5D6E-409C-BE32-E72D297353CC}">
              <c16:uniqueId val="{00000000-9E01-4E4E-B96C-6417F74CC271}"/>
            </c:ext>
          </c:extLst>
        </c:ser>
        <c:dLbls>
          <c:dLblPos val="inEnd"/>
          <c:showLegendKey val="0"/>
          <c:showVal val="1"/>
          <c:showCatName val="0"/>
          <c:showSerName val="0"/>
          <c:showPercent val="0"/>
          <c:showBubbleSize val="0"/>
        </c:dLbls>
        <c:gapWidth val="41"/>
        <c:axId val="-1980171040"/>
        <c:axId val="-1980168288"/>
      </c:barChart>
      <c:catAx>
        <c:axId val="-1980171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de-DE"/>
          </a:p>
        </c:txPr>
        <c:crossAx val="-1980168288"/>
        <c:crosses val="autoZero"/>
        <c:auto val="1"/>
        <c:lblAlgn val="ctr"/>
        <c:lblOffset val="100"/>
        <c:noMultiLvlLbl val="0"/>
      </c:catAx>
      <c:valAx>
        <c:axId val="-1980168288"/>
        <c:scaling>
          <c:orientation val="minMax"/>
        </c:scaling>
        <c:delete val="1"/>
        <c:axPos val="l"/>
        <c:numFmt formatCode="General" sourceLinked="1"/>
        <c:majorTickMark val="none"/>
        <c:minorTickMark val="none"/>
        <c:tickLblPos val="nextTo"/>
        <c:crossAx val="-19801710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0.00457</cdr:x>
      <cdr:y>0.93718</cdr:y>
    </cdr:from>
    <cdr:to>
      <cdr:x>0.59171</cdr:x>
      <cdr:y>0.99013</cdr:y>
    </cdr:to>
    <cdr:sp macro="" textlink="">
      <cdr:nvSpPr>
        <cdr:cNvPr id="2" name="Textfeld 1"/>
        <cdr:cNvSpPr txBox="1"/>
      </cdr:nvSpPr>
      <cdr:spPr>
        <a:xfrm xmlns:a="http://schemas.openxmlformats.org/drawingml/2006/main">
          <a:off x="41284" y="4604332"/>
          <a:ext cx="5305097" cy="2601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5"/>
            <a:ext cx="3076364" cy="513510"/>
          </a:xfrm>
          <a:prstGeom prst="rect">
            <a:avLst/>
          </a:prstGeom>
          <a:noFill/>
          <a:ln>
            <a:noFill/>
          </a:ln>
        </p:spPr>
        <p:txBody>
          <a:bodyPr spcFirstLastPara="1" wrap="square" lIns="94825" tIns="47400" rIns="94825" bIns="474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3" y="5"/>
            <a:ext cx="3076364" cy="513510"/>
          </a:xfrm>
          <a:prstGeom prst="rect">
            <a:avLst/>
          </a:prstGeom>
          <a:noFill/>
          <a:ln>
            <a:noFill/>
          </a:ln>
        </p:spPr>
        <p:txBody>
          <a:bodyPr spcFirstLastPara="1" wrap="square" lIns="94825" tIns="47400" rIns="94825" bIns="474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77825" y="549275"/>
            <a:ext cx="6324600" cy="3559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93506" y="4410984"/>
            <a:ext cx="6494331" cy="5170819"/>
          </a:xfrm>
          <a:prstGeom prst="rect">
            <a:avLst/>
          </a:prstGeom>
          <a:noFill/>
          <a:ln>
            <a:noFill/>
          </a:ln>
        </p:spPr>
        <p:txBody>
          <a:bodyPr spcFirstLastPara="1" wrap="square" lIns="94825" tIns="47400" rIns="94825" bIns="474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8"/>
            <a:ext cx="3076364" cy="513505"/>
          </a:xfrm>
          <a:prstGeom prst="rect">
            <a:avLst/>
          </a:prstGeom>
          <a:noFill/>
          <a:ln>
            <a:noFill/>
          </a:ln>
        </p:spPr>
        <p:txBody>
          <a:bodyPr spcFirstLastPara="1" wrap="square" lIns="94825" tIns="47400" rIns="94825" bIns="474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3224">
          <p15:clr>
            <a:srgbClr val="F26B43"/>
          </p15:clr>
        </p15:guide>
        <p15:guide id="2" pos="2236">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utrition-hub.de/post/trendreport-ernaehrung-10-top-ernaehrungstrends-2022" TargetMode="External"/><Relationship Id="rId4" Type="http://schemas.openxmlformats.org/officeDocument/2006/relationships/hyperlink" Target="https://www.nachhaltiger-warenkorb.de/themen/saisonal-und-regional/" TargetMode="External"/><Relationship Id="rId5" Type="http://schemas.openxmlformats.org/officeDocument/2006/relationships/hyperlink" Target="https://www.ifeu.de/fileadmin/uploads/Reinhardt-Gaertner-Wagner-2020-Oekologische-Fu%C3%9Fabdruecke-von-Lebensmitteln-und-Gerichten-in-Deutschland-ifeu-2020.pdf"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oekolandbau.de/handel/marketing/preis/preisaufschlaege-fuer-bioprodukte/" TargetMode="External"/><Relationship Id="rId4" Type="http://schemas.openxmlformats.org/officeDocument/2006/relationships/hyperlink" Target="https://eatsmarter.de/blogs/green-living/7-tipps-bio-produkte-guenstig-einkaufen" TargetMode="External"/><Relationship Id="rId5" Type="http://schemas.openxmlformats.org/officeDocument/2006/relationships/hyperlink" Target="https://de.statista.com/statistik/daten/studie/943059/umfrage/preisvergleich-zwischen-biologischen-und-konventionell-erzeugten-lebensmitteln-in-deutschland/" TargetMode="External"/><Relationship Id="rId6" Type="http://schemas.openxmlformats.org/officeDocument/2006/relationships/image" Target="../media/image42.png"/><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helmholtz.de/erde-und-umwelt/wie-viel-co2-steckt-in-einem-liter-benzi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ul-online.de/Tourismus-und-Naturschutz-gegen-oder-miteinander,QUlEPTE4NjE5OTQmTUlEPTExMTE.html" TargetMode="External"/><Relationship Id="rId4" Type="http://schemas.openxmlformats.org/officeDocument/2006/relationships/hyperlink" Target="https://www.wwf.de/zusammenarbeit-mit-unternehmen/tourismus"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duh.de/projekte/silvesterfeuerwerk/"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tkom.org/sites/main/files/2021-11/211111_st_klimaschutz-und-energieeffizienz.pdf" TargetMode="External"/><Relationship Id="rId4" Type="http://schemas.openxmlformats.org/officeDocument/2006/relationships/hyperlink" Target="https://www.ressource-deutschland.de/werkzeuge/loesungsentwicklung/strategien-massnahmen/effiziente-gebaeudeinfrastruktur/"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feu.de/fileadmin/uploads/Reinhardt-Gaertner-Wagner-2020-Oekologische-Fu%C3%9Fabdruecke-von-Lebensmitteln-und-Gerichten-in-Deutschland-ifeu-2020.pdf" TargetMode="External"/><Relationship Id="rId4" Type="http://schemas.openxmlformats.org/officeDocument/2006/relationships/hyperlink" Target="https://www.umweltbundesamt.de/themen/wasser/wasser-bewirtschaften/wasserfussabdruck#was-ist-der-wasserfussabdruck" TargetMode="External"/><Relationship Id="rId5" Type="http://schemas.openxmlformats.org/officeDocument/2006/relationships/hyperlink" Target="https://wfd.de/thema/obst-gemuese"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222250" y="252413"/>
            <a:ext cx="6653213"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223690" y="3995738"/>
            <a:ext cx="6650337" cy="6358065"/>
          </a:xfrm>
          <a:prstGeom prst="rect">
            <a:avLst/>
          </a:prstGeom>
          <a:noFill/>
          <a:ln>
            <a:noFill/>
          </a:ln>
        </p:spPr>
        <p:txBody>
          <a:bodyPr spcFirstLastPara="1" wrap="square" lIns="94825" tIns="47400" rIns="94825" bIns="47400" anchor="t" anchorCtr="0">
            <a:noAutofit/>
          </a:bodyPr>
          <a:lstStyle/>
          <a:p>
            <a:pPr marL="171450" lvl="0" indent="-171450" algn="l" rtl="0">
              <a:lnSpc>
                <a:spcPct val="100000"/>
              </a:lnSpc>
              <a:spcBef>
                <a:spcPts val="0"/>
              </a:spcBef>
              <a:spcAft>
                <a:spcPts val="0"/>
              </a:spcAft>
              <a:buSzPts val="1400"/>
              <a:buFont typeface="Arial"/>
              <a:buChar char="•"/>
            </a:pPr>
            <a:r>
              <a:rPr lang="de-DE" sz="1100" b="0" i="0" u="none" strike="noStrike" cap="none" dirty="0">
                <a:solidFill>
                  <a:schemeClr val="dk1"/>
                </a:solidFill>
                <a:latin typeface="Calibri"/>
                <a:ea typeface="Calibri"/>
                <a:cs typeface="Calibri"/>
                <a:sym typeface="Calibri"/>
              </a:rPr>
              <a:t>Ziel des Projektes ist die Gründung einer </a:t>
            </a:r>
            <a:r>
              <a:rPr lang="de-DE" sz="1100" b="0" i="1" u="none" strike="noStrike" cap="none" dirty="0">
                <a:solidFill>
                  <a:schemeClr val="dk1"/>
                </a:solidFill>
                <a:latin typeface="Calibri"/>
                <a:ea typeface="Calibri"/>
                <a:cs typeface="Calibri"/>
                <a:sym typeface="Calibri"/>
              </a:rPr>
              <a:t>Projektagentur Berufliche Bildung für Nachhaltige Entwicklung (PA-BBNE) des Partnernetzwerkes Berufliche Bildung am IZT. </a:t>
            </a:r>
            <a:r>
              <a:rPr lang="de-DE" sz="1100" b="0" i="0" u="none" strike="noStrike" cap="none" dirty="0">
                <a:solidFill>
                  <a:schemeClr val="dk1"/>
                </a:solidFill>
                <a:latin typeface="Calibri"/>
                <a:ea typeface="Calibri"/>
                <a:cs typeface="Calibri"/>
                <a:sym typeface="Calibri"/>
              </a:rPr>
              <a:t>Für eine Vielzahl von Ausbildungsberufen erstellt Projektagentur Begleitmaterialien zur </a:t>
            </a:r>
            <a:r>
              <a:rPr lang="de-DE" sz="1100" b="0" i="1" u="none" strike="noStrike" cap="none" dirty="0">
                <a:solidFill>
                  <a:schemeClr val="dk1"/>
                </a:solidFill>
                <a:latin typeface="Calibri"/>
                <a:ea typeface="Calibri"/>
                <a:cs typeface="Calibri"/>
                <a:sym typeface="Calibri"/>
              </a:rPr>
              <a:t>Beruflichen Bildung für Nachhaltige Entwicklung </a:t>
            </a:r>
            <a:r>
              <a:rPr lang="de-DE" sz="1100" b="0" i="0" u="none" strike="noStrike" cap="none" dirty="0">
                <a:solidFill>
                  <a:schemeClr val="dk1"/>
                </a:solidFill>
                <a:latin typeface="Calibri"/>
                <a:ea typeface="Calibri"/>
                <a:cs typeface="Calibri"/>
                <a:sym typeface="Calibri"/>
              </a:rPr>
              <a:t>(BBNE). Dabei werden alle für die Berufsausbildung relevanten Dimensionen der Nachhaltigkeit berücksichtigt. Diese Impulspapiere und Weiterbildungsmaterialien sollen Anregungen für mehr Nachhaltigkeit in der beruflichen Bildung geben. </a:t>
            </a:r>
            <a:endParaRPr sz="1100" dirty="0"/>
          </a:p>
          <a:p>
            <a:pPr marL="171450" lvl="0" indent="-171450" algn="l" rtl="0">
              <a:lnSpc>
                <a:spcPct val="100000"/>
              </a:lnSpc>
              <a:spcBef>
                <a:spcPts val="600"/>
              </a:spcBef>
              <a:spcAft>
                <a:spcPts val="0"/>
              </a:spcAft>
              <a:buSzPts val="1400"/>
              <a:buFont typeface="Arial"/>
              <a:buChar char="•"/>
            </a:pPr>
            <a:r>
              <a:rPr lang="de-DE" sz="1100" b="0" i="0" u="none" strike="noStrike" cap="none" dirty="0">
                <a:solidFill>
                  <a:schemeClr val="dk1"/>
                </a:solidFill>
                <a:latin typeface="Calibri"/>
                <a:ea typeface="Calibri"/>
                <a:cs typeface="Calibri"/>
                <a:sym typeface="Calibri"/>
              </a:rPr>
              <a:t>Primäre Zielgruppen sind Lehrkräfte an Berufsschulen, sowie deren Berufsschüler*innen, aber auch Ausbildende und ihre Auszubildenden in Betrieben. Sekundäre Zielgruppen sind Umweltbildner*innen, Wissenschaftler*innen der Berufsbildung, Pädagoge*innen sowie Institutionen der beruflichen Bildung. </a:t>
            </a:r>
            <a:endParaRPr sz="1100" dirty="0"/>
          </a:p>
          <a:p>
            <a:pPr marL="171450" lvl="0" indent="-171450" algn="l" rtl="0">
              <a:lnSpc>
                <a:spcPct val="100000"/>
              </a:lnSpc>
              <a:spcBef>
                <a:spcPts val="600"/>
              </a:spcBef>
              <a:spcAft>
                <a:spcPts val="0"/>
              </a:spcAft>
              <a:buSzPts val="1400"/>
              <a:buFont typeface="Arial"/>
              <a:buChar char="•"/>
            </a:pPr>
            <a:r>
              <a:rPr lang="de-DE" sz="1100" b="0" i="0" u="none" strike="noStrike" cap="none" dirty="0">
                <a:solidFill>
                  <a:schemeClr val="dk1"/>
                </a:solidFill>
                <a:latin typeface="Calibri"/>
                <a:ea typeface="Calibri"/>
                <a:cs typeface="Calibri"/>
                <a:sym typeface="Calibri"/>
              </a:rPr>
              <a:t>Die Intention dieses Projektes ist es, kompakt und schnell den Zielgruppen Anregungen zum Thema “Nachhaltigkeit” durch eine integrative Darstellung der Nachhaltigkeitsthemen in der Bildung und der Ausbildung zu geben. Weiterhin wird durch einen sehr umfangreichen Materialpool der Stand des Wissens zu den Nachhaltigkeitszielen (SDG Sustainable Development Goals, Ziele für die nachhaltige Entwicklung) gegeben und so die Bildung gemäß SDG 4 “Hochwertige Bildung” unterstützt. </a:t>
            </a:r>
            <a:endParaRPr sz="1100" dirty="0"/>
          </a:p>
          <a:p>
            <a:pPr marL="171450" lvl="0" indent="-171450" algn="l" rtl="0">
              <a:lnSpc>
                <a:spcPct val="100000"/>
              </a:lnSpc>
              <a:spcBef>
                <a:spcPts val="600"/>
              </a:spcBef>
              <a:spcAft>
                <a:spcPts val="0"/>
              </a:spcAft>
              <a:buSzPts val="1400"/>
              <a:buFont typeface="Arial"/>
              <a:buChar char="•"/>
            </a:pPr>
            <a:r>
              <a:rPr lang="de-DE" sz="1100" b="0" i="0" u="none" strike="noStrike" cap="none" dirty="0">
                <a:solidFill>
                  <a:schemeClr val="dk1"/>
                </a:solidFill>
                <a:latin typeface="Calibri"/>
                <a:ea typeface="Calibri"/>
                <a:cs typeface="Calibri"/>
                <a:sym typeface="Calibri"/>
              </a:rPr>
              <a:t>Im Mittelpunkt steht die neue Standardberufsbildposition "Umweltschutz und Nachhaltigkeit" unter der Annahme, dass diese auch zeitnah in allen Berufsbildern verankert wird. In dem Projekt wird herausgearbeitet, was "Nachhaltigkeit" aus wissenschaftlicher Perspektive für diese Position sowie für die berufsprofilgebenden Fertigkeiten, Kenntnisse und Fähigkeiten bedeutet. Im Kern sollen deshalb folgende drei Materialien je Berufsbild entwickelt werden: </a:t>
            </a:r>
            <a:endParaRPr sz="1100" dirty="0"/>
          </a:p>
          <a:p>
            <a:pPr marL="628650" lvl="1" indent="-171450" algn="l" rtl="0">
              <a:lnSpc>
                <a:spcPct val="100000"/>
              </a:lnSpc>
              <a:spcBef>
                <a:spcPts val="600"/>
              </a:spcBef>
              <a:spcAft>
                <a:spcPts val="0"/>
              </a:spcAft>
              <a:buSzPts val="1400"/>
              <a:buFont typeface="Arial"/>
              <a:buChar char="•"/>
            </a:pPr>
            <a:r>
              <a:rPr lang="de-DE" sz="1100" b="0" i="0" u="none" strike="noStrike" cap="none" dirty="0">
                <a:solidFill>
                  <a:schemeClr val="dk1"/>
                </a:solidFill>
                <a:latin typeface="Calibri"/>
                <a:ea typeface="Calibri"/>
                <a:cs typeface="Calibri"/>
                <a:sym typeface="Calibri"/>
              </a:rPr>
              <a:t>die tabellarische didaktische Einordnung (Didaktisches Impulspapier, IP), </a:t>
            </a:r>
            <a:endParaRPr sz="1100" dirty="0"/>
          </a:p>
          <a:p>
            <a:pPr marL="628650" lvl="1" indent="-171450" algn="l" rtl="0">
              <a:lnSpc>
                <a:spcPct val="100000"/>
              </a:lnSpc>
              <a:spcBef>
                <a:spcPts val="600"/>
              </a:spcBef>
              <a:spcAft>
                <a:spcPts val="0"/>
              </a:spcAft>
              <a:buSzPts val="1400"/>
              <a:buFont typeface="Arial"/>
              <a:buChar char="•"/>
            </a:pPr>
            <a:r>
              <a:rPr lang="de-DE" sz="1100" b="0" i="0" u="none" strike="noStrike" cap="none" dirty="0">
                <a:solidFill>
                  <a:schemeClr val="dk1"/>
                </a:solidFill>
                <a:latin typeface="Calibri"/>
                <a:ea typeface="Calibri"/>
                <a:cs typeface="Calibri"/>
                <a:sym typeface="Calibri"/>
              </a:rPr>
              <a:t>ein Dokument zur Weiterbildung für Lehrende und Unterrichtende zu den Nachhaltigkeitszielen mit dem Bezug auf die spezifische Berufsausbildung (Hintergrundmaterial, HGM) </a:t>
            </a:r>
            <a:endParaRPr sz="1100" dirty="0"/>
          </a:p>
          <a:p>
            <a:pPr marL="628650" lvl="1" indent="-171450" algn="l" rtl="0">
              <a:lnSpc>
                <a:spcPct val="100000"/>
              </a:lnSpc>
              <a:spcBef>
                <a:spcPts val="600"/>
              </a:spcBef>
              <a:spcAft>
                <a:spcPts val="0"/>
              </a:spcAft>
              <a:buSzPts val="1400"/>
              <a:buFont typeface="Arial"/>
              <a:buChar char="•"/>
            </a:pPr>
            <a:r>
              <a:rPr lang="de-DE" sz="1100" b="0" i="0" u="none" strike="noStrike" cap="none" dirty="0">
                <a:solidFill>
                  <a:schemeClr val="dk1"/>
                </a:solidFill>
                <a:latin typeface="Calibri"/>
                <a:ea typeface="Calibri"/>
                <a:cs typeface="Calibri"/>
                <a:sym typeface="Calibri"/>
              </a:rPr>
              <a:t>Ein Handout (FS) z. B. mit der Darstellung von Zielkonflikten oder weiteren Aufgabenstellungen. </a:t>
            </a:r>
            <a:endParaRPr sz="1100" dirty="0"/>
          </a:p>
          <a:p>
            <a:pPr marL="171450" lvl="0" indent="-171450" algn="l" rtl="0">
              <a:lnSpc>
                <a:spcPct val="100000"/>
              </a:lnSpc>
              <a:spcBef>
                <a:spcPts val="600"/>
              </a:spcBef>
              <a:spcAft>
                <a:spcPts val="0"/>
              </a:spcAft>
              <a:buSzPts val="1400"/>
              <a:buFont typeface="Arial"/>
              <a:buChar char="•"/>
            </a:pPr>
            <a:r>
              <a:rPr lang="de-DE" sz="1100" b="0" i="0" u="none" strike="noStrike" cap="none" dirty="0">
                <a:solidFill>
                  <a:schemeClr val="dk1"/>
                </a:solidFill>
                <a:latin typeface="Calibri"/>
                <a:ea typeface="Calibri"/>
                <a:cs typeface="Calibri"/>
                <a:sym typeface="Calibri"/>
              </a:rPr>
              <a:t>Die Materialien sollen Impulse und Orientierung geben, wie Nachhaltigkeit in die verschiedenen Berufsbilder integriert werden kann. Alle Materialien werden als Open Educational </a:t>
            </a:r>
            <a:r>
              <a:rPr lang="de-DE" sz="1100" b="0" i="0" u="none" strike="noStrike" cap="none" dirty="0" err="1">
                <a:solidFill>
                  <a:schemeClr val="dk1"/>
                </a:solidFill>
                <a:latin typeface="Calibri"/>
                <a:ea typeface="Calibri"/>
                <a:cs typeface="Calibri"/>
                <a:sym typeface="Calibri"/>
              </a:rPr>
              <a:t>Ressources</a:t>
            </a:r>
            <a:r>
              <a:rPr lang="de-DE" sz="1100" b="0" i="0" u="none" strike="noStrike" cap="none" dirty="0">
                <a:solidFill>
                  <a:schemeClr val="dk1"/>
                </a:solidFill>
                <a:latin typeface="Calibri"/>
                <a:ea typeface="Calibri"/>
                <a:cs typeface="Calibri"/>
                <a:sym typeface="Calibri"/>
              </a:rPr>
              <a:t> (OER-Materialien) im PDF-Format und als Office-Dokumente (Word und PowerPoint) zur weiteren Verwendung veröffentlicht, d. h. sie können von den Nutzer*innen kopiert, ergänzt oder umstrukturiert werden. </a:t>
            </a:r>
            <a:endParaRPr sz="1100" dirty="0"/>
          </a:p>
          <a:p>
            <a:pPr marL="0" marR="0" lvl="0" indent="0" algn="l" rtl="0">
              <a:lnSpc>
                <a:spcPct val="100000"/>
              </a:lnSpc>
              <a:spcBef>
                <a:spcPts val="600"/>
              </a:spcBef>
              <a:spcAft>
                <a:spcPts val="0"/>
              </a:spcAft>
              <a:buClr>
                <a:srgbClr val="000000"/>
              </a:buClr>
              <a:buSzPts val="1400"/>
              <a:buFont typeface="Arial"/>
              <a:buNone/>
            </a:pPr>
            <a:endParaRPr sz="1100" dirty="0"/>
          </a:p>
        </p:txBody>
      </p:sp>
      <p:sp>
        <p:nvSpPr>
          <p:cNvPr id="77" name="Google Shape;77;p2: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3c8a2e141e_0_0:notes"/>
          <p:cNvSpPr>
            <a:spLocks noGrp="1" noRot="1" noChangeAspect="1"/>
          </p:cNvSpPr>
          <p:nvPr>
            <p:ph type="sldImg" idx="2"/>
          </p:nvPr>
        </p:nvSpPr>
        <p:spPr>
          <a:xfrm>
            <a:off x="222250"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13c8a2e141e_0_0:notes"/>
          <p:cNvSpPr txBox="1">
            <a:spLocks noGrp="1"/>
          </p:cNvSpPr>
          <p:nvPr>
            <p:ph type="body" idx="1"/>
          </p:nvPr>
        </p:nvSpPr>
        <p:spPr>
          <a:xfrm>
            <a:off x="222895" y="3995738"/>
            <a:ext cx="6651924" cy="5658072"/>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690"/>
              </a:spcBef>
              <a:spcAft>
                <a:spcPts val="0"/>
              </a:spcAft>
              <a:buSzPts val="255"/>
              <a:buNone/>
            </a:pPr>
            <a:r>
              <a:rPr lang="de-DE" sz="1050" b="1" dirty="0">
                <a:solidFill>
                  <a:srgbClr val="000000"/>
                </a:solidFill>
              </a:rPr>
              <a:t>Beschreibung</a:t>
            </a:r>
            <a:endParaRPr sz="1050" dirty="0"/>
          </a:p>
          <a:p>
            <a:pPr marL="0" lvl="0" indent="0" algn="l" rtl="0">
              <a:lnSpc>
                <a:spcPct val="100000"/>
              </a:lnSpc>
              <a:spcBef>
                <a:spcPts val="200"/>
              </a:spcBef>
              <a:spcAft>
                <a:spcPts val="0"/>
              </a:spcAft>
              <a:buSzPts val="255"/>
              <a:buNone/>
            </a:pPr>
            <a:r>
              <a:rPr lang="de-DE" sz="1050" dirty="0">
                <a:solidFill>
                  <a:srgbClr val="000000"/>
                </a:solidFill>
              </a:rPr>
              <a:t>Ernährung ist - je nach Art der Berechnung - für rund 15% bis 20% der Emissionen verantwortlich. Aber welche Lebensmittel sind besonders klimaschädlich? Auch dieser Frage ist der WWF in seiner Studie auf Basis der Literatur (WWF 2012:28) nachgegangen. Die obige Graphik enthält keine Werte für die Landnutzungsänderungen und auch nicht für die direkten THG-Emissionen der Endkonsument*innen. Somit stellen die Daten nur den Weg vom Acker bis zur Ladentheke dar. Die Ergebnisse geben aber klare Hinweise, wo die größten Potentiale für Emissionsminderungen liegen: </a:t>
            </a:r>
            <a:endParaRPr sz="1050" dirty="0"/>
          </a:p>
          <a:p>
            <a:pPr marL="171450" lvl="0" indent="-171450" algn="l" rtl="0">
              <a:lnSpc>
                <a:spcPct val="100000"/>
              </a:lnSpc>
              <a:spcBef>
                <a:spcPts val="90"/>
              </a:spcBef>
              <a:spcAft>
                <a:spcPts val="0"/>
              </a:spcAft>
              <a:buClr>
                <a:schemeClr val="dk1"/>
              </a:buClr>
              <a:buSzPts val="1050"/>
              <a:buFont typeface="Arial"/>
              <a:buChar char="•"/>
            </a:pPr>
            <a:r>
              <a:rPr lang="de-DE" sz="1050" dirty="0">
                <a:solidFill>
                  <a:srgbClr val="000000"/>
                </a:solidFill>
              </a:rPr>
              <a:t>Fleisch- und Fleischerzeugnisse (z.B. Wurst oder Belag von Pizzen) mit rund 40%</a:t>
            </a:r>
            <a:endParaRPr sz="1050" dirty="0"/>
          </a:p>
          <a:p>
            <a:pPr marL="171450" lvl="0" indent="-171450" algn="l" rtl="0">
              <a:lnSpc>
                <a:spcPct val="100000"/>
              </a:lnSpc>
              <a:spcBef>
                <a:spcPts val="90"/>
              </a:spcBef>
              <a:spcAft>
                <a:spcPts val="0"/>
              </a:spcAft>
              <a:buSzPts val="1050"/>
              <a:buFont typeface="Arial"/>
              <a:buChar char="•"/>
            </a:pPr>
            <a:r>
              <a:rPr lang="de-DE" sz="1050" dirty="0">
                <a:solidFill>
                  <a:srgbClr val="000000"/>
                </a:solidFill>
              </a:rPr>
              <a:t>Milch und Milchprodukte mit fast 24%</a:t>
            </a:r>
            <a:endParaRPr sz="1050" dirty="0"/>
          </a:p>
          <a:p>
            <a:pPr marL="0" lvl="0" indent="0" algn="l" rtl="0">
              <a:lnSpc>
                <a:spcPct val="100000"/>
              </a:lnSpc>
              <a:spcBef>
                <a:spcPts val="690"/>
              </a:spcBef>
              <a:spcAft>
                <a:spcPts val="0"/>
              </a:spcAft>
              <a:buSzPts val="255"/>
              <a:buNone/>
            </a:pPr>
            <a:r>
              <a:rPr lang="de-DE" sz="1050" dirty="0">
                <a:solidFill>
                  <a:srgbClr val="000000"/>
                </a:solidFill>
              </a:rPr>
              <a:t>Alle übrigen Lebensmittel liegen im einstelligen Prozentbereich. Selbst Getreideprodukte mit knapp 10% sollten unproblematisch für die Emissionen sein, da Getreideprodukte ein Grundnahrungsmittel darstellt, das viele Kalorien liefert und somit aufgrund ihrer guten Klimabilanz eher vermehrt als vermindert gegessen werden sollten. </a:t>
            </a:r>
            <a:endParaRPr sz="1050" dirty="0">
              <a:solidFill>
                <a:srgbClr val="000000"/>
              </a:solidFill>
            </a:endParaRPr>
          </a:p>
          <a:p>
            <a:pPr marL="0" lvl="0" indent="0" algn="l" rtl="0">
              <a:lnSpc>
                <a:spcPct val="100000"/>
              </a:lnSpc>
              <a:spcBef>
                <a:spcPts val="690"/>
              </a:spcBef>
              <a:spcAft>
                <a:spcPts val="0"/>
              </a:spcAft>
              <a:buSzPts val="255"/>
              <a:buNone/>
            </a:pPr>
            <a:r>
              <a:rPr lang="de-DE" sz="1050" b="1" dirty="0">
                <a:solidFill>
                  <a:srgbClr val="000000"/>
                </a:solidFill>
              </a:rPr>
              <a:t>Aufgabe</a:t>
            </a:r>
            <a:endParaRPr sz="1050" dirty="0">
              <a:solidFill>
                <a:srgbClr val="000000"/>
              </a:solidFill>
            </a:endParaRPr>
          </a:p>
          <a:p>
            <a:pPr marL="0" lvl="0" indent="0" algn="l" rtl="0">
              <a:lnSpc>
                <a:spcPct val="100000"/>
              </a:lnSpc>
              <a:spcBef>
                <a:spcPts val="200"/>
              </a:spcBef>
              <a:spcAft>
                <a:spcPts val="0"/>
              </a:spcAft>
              <a:buSzPts val="255"/>
              <a:buNone/>
            </a:pPr>
            <a:r>
              <a:rPr lang="de-DE" sz="1050" dirty="0">
                <a:solidFill>
                  <a:srgbClr val="000000"/>
                </a:solidFill>
              </a:rPr>
              <a:t>Überschlagen Sie den Anteil der Mengen verschiedener Komponenten auf Ihrer Menükarte (nur Hauptgerichte):</a:t>
            </a:r>
            <a:endParaRPr sz="1050" dirty="0"/>
          </a:p>
          <a:p>
            <a:pPr marL="171450" lvl="0" indent="-171450" algn="l" rtl="0">
              <a:lnSpc>
                <a:spcPct val="100000"/>
              </a:lnSpc>
              <a:spcBef>
                <a:spcPts val="0"/>
              </a:spcBef>
              <a:spcAft>
                <a:spcPts val="0"/>
              </a:spcAft>
              <a:buSzPts val="1050"/>
              <a:buFont typeface="Arial"/>
              <a:buChar char="•"/>
            </a:pPr>
            <a:r>
              <a:rPr lang="de-DE" sz="1050" dirty="0">
                <a:solidFill>
                  <a:srgbClr val="000000"/>
                </a:solidFill>
              </a:rPr>
              <a:t>Fleisch- und Fischprodukten (Rind, Huhn + Pute, Schwein sowie die Kategorie „Fisch“ und von</a:t>
            </a:r>
            <a:endParaRPr sz="1050" dirty="0"/>
          </a:p>
          <a:p>
            <a:pPr marL="171450" lvl="0" indent="-171450" algn="l" rtl="0">
              <a:lnSpc>
                <a:spcPct val="100000"/>
              </a:lnSpc>
              <a:spcBef>
                <a:spcPts val="0"/>
              </a:spcBef>
              <a:spcAft>
                <a:spcPts val="0"/>
              </a:spcAft>
              <a:buSzPts val="1050"/>
              <a:buFont typeface="Arial"/>
              <a:buChar char="•"/>
            </a:pPr>
            <a:r>
              <a:rPr lang="de-DE" sz="1050" dirty="0">
                <a:solidFill>
                  <a:srgbClr val="000000"/>
                </a:solidFill>
              </a:rPr>
              <a:t>Gemüse und Sättigungsbeilagen (Kartoffeln, Reis, Nudeln)</a:t>
            </a:r>
            <a:endParaRPr sz="1050" dirty="0"/>
          </a:p>
          <a:p>
            <a:pPr marL="0" lvl="0" indent="0" algn="l" rtl="0">
              <a:lnSpc>
                <a:spcPct val="100000"/>
              </a:lnSpc>
              <a:spcBef>
                <a:spcPts val="690"/>
              </a:spcBef>
              <a:spcAft>
                <a:spcPts val="0"/>
              </a:spcAft>
              <a:buSzPts val="255"/>
              <a:buNone/>
            </a:pPr>
            <a:r>
              <a:rPr lang="de-DE" sz="1050" dirty="0">
                <a:solidFill>
                  <a:srgbClr val="000000"/>
                </a:solidFill>
              </a:rPr>
              <a:t>Berechnen Sie überschlagsmäßig die Emissionen mit folgenden Werten</a:t>
            </a:r>
            <a:endParaRPr sz="1050" dirty="0"/>
          </a:p>
          <a:p>
            <a:pPr marL="171450" lvl="0" indent="-171450" algn="l" rtl="0">
              <a:lnSpc>
                <a:spcPct val="100000"/>
              </a:lnSpc>
              <a:spcBef>
                <a:spcPts val="0"/>
              </a:spcBef>
              <a:spcAft>
                <a:spcPts val="0"/>
              </a:spcAft>
              <a:buSzPts val="1050"/>
              <a:buFont typeface="Arial"/>
              <a:buChar char="•"/>
            </a:pPr>
            <a:r>
              <a:rPr lang="de-DE" sz="1050" dirty="0"/>
              <a:t>Rindfleischprodukte: 14 kg THG-Äquivalente pro kg</a:t>
            </a:r>
            <a:endParaRPr sz="1050" dirty="0"/>
          </a:p>
          <a:p>
            <a:pPr marL="171450" lvl="0" indent="-171450" algn="l" rtl="0">
              <a:lnSpc>
                <a:spcPct val="100000"/>
              </a:lnSpc>
              <a:spcBef>
                <a:spcPts val="0"/>
              </a:spcBef>
              <a:spcAft>
                <a:spcPts val="0"/>
              </a:spcAft>
              <a:buSzPts val="1050"/>
              <a:buFont typeface="Arial"/>
              <a:buChar char="•"/>
            </a:pPr>
            <a:r>
              <a:rPr lang="de-DE" sz="1050" dirty="0"/>
              <a:t>Huhn- und Putenprodukte, Schweinfleisch: 5 kg THG-Äquivalente pro kg</a:t>
            </a:r>
            <a:endParaRPr sz="1050" dirty="0"/>
          </a:p>
          <a:p>
            <a:pPr marL="171450" lvl="0" indent="-171450" algn="l" rtl="0">
              <a:lnSpc>
                <a:spcPct val="100000"/>
              </a:lnSpc>
              <a:spcBef>
                <a:spcPts val="0"/>
              </a:spcBef>
              <a:spcAft>
                <a:spcPts val="0"/>
              </a:spcAft>
              <a:buSzPts val="1050"/>
              <a:buFont typeface="Arial"/>
              <a:buChar char="•"/>
            </a:pPr>
            <a:r>
              <a:rPr lang="de-DE" sz="1050" dirty="0"/>
              <a:t>See- und Flussfisch: ca. 8 kg THG-Äquivalente pro kg </a:t>
            </a:r>
            <a:endParaRPr sz="1050" dirty="0"/>
          </a:p>
          <a:p>
            <a:pPr marL="171450" lvl="0" indent="-171450" algn="l" rtl="0">
              <a:lnSpc>
                <a:spcPct val="100000"/>
              </a:lnSpc>
              <a:spcBef>
                <a:spcPts val="0"/>
              </a:spcBef>
              <a:spcAft>
                <a:spcPts val="0"/>
              </a:spcAft>
              <a:buSzPts val="1050"/>
              <a:buFont typeface="Arial"/>
              <a:buChar char="•"/>
            </a:pPr>
            <a:r>
              <a:rPr lang="de-DE" sz="1050" dirty="0"/>
              <a:t>Gemüse: 0,3  kg THG-Äquivalente pro kg</a:t>
            </a:r>
            <a:endParaRPr sz="1050" dirty="0"/>
          </a:p>
          <a:p>
            <a:pPr marL="171450" lvl="0" indent="-171450" algn="l" rtl="0">
              <a:lnSpc>
                <a:spcPct val="100000"/>
              </a:lnSpc>
              <a:spcBef>
                <a:spcPts val="0"/>
              </a:spcBef>
              <a:spcAft>
                <a:spcPts val="0"/>
              </a:spcAft>
              <a:buSzPts val="1050"/>
              <a:buFont typeface="Arial"/>
              <a:buChar char="•"/>
            </a:pPr>
            <a:r>
              <a:rPr lang="de-DE" sz="1050" dirty="0"/>
              <a:t>Kohlenhydrate (Kartoffeln und Nudeln): 0,7  kg THG-Äquivalente pro kg</a:t>
            </a:r>
            <a:endParaRPr sz="1050" dirty="0"/>
          </a:p>
          <a:p>
            <a:pPr marL="171450" lvl="0" indent="-171450" algn="l" rtl="0">
              <a:lnSpc>
                <a:spcPct val="100000"/>
              </a:lnSpc>
              <a:spcBef>
                <a:spcPts val="0"/>
              </a:spcBef>
              <a:spcAft>
                <a:spcPts val="0"/>
              </a:spcAft>
              <a:buSzPts val="1050"/>
              <a:buFont typeface="Arial"/>
              <a:buChar char="•"/>
            </a:pPr>
            <a:r>
              <a:rPr lang="de-DE" sz="1050" dirty="0"/>
              <a:t>Kohlenhydrate (Reis): 3  kg THG-Äquivalente pro kg</a:t>
            </a:r>
            <a:endParaRPr sz="1050" b="1" dirty="0"/>
          </a:p>
          <a:p>
            <a:pPr marL="0" lvl="0" indent="0" algn="l" rtl="0">
              <a:lnSpc>
                <a:spcPct val="100000"/>
              </a:lnSpc>
              <a:spcBef>
                <a:spcPts val="690"/>
              </a:spcBef>
              <a:spcAft>
                <a:spcPts val="0"/>
              </a:spcAft>
              <a:buSzPts val="255"/>
              <a:buFont typeface="Arial"/>
              <a:buNone/>
            </a:pPr>
            <a:r>
              <a:rPr lang="de-DE" sz="1050" b="1" dirty="0"/>
              <a:t>Frage: Welche Anteile hat welche Gruppe auf ihrer Speisekarte?</a:t>
            </a:r>
            <a:endParaRPr dirty="0"/>
          </a:p>
          <a:p>
            <a:pPr marL="0" lvl="0" indent="0" algn="l" rtl="0">
              <a:lnSpc>
                <a:spcPct val="100000"/>
              </a:lnSpc>
              <a:spcBef>
                <a:spcPts val="0"/>
              </a:spcBef>
              <a:spcAft>
                <a:spcPts val="0"/>
              </a:spcAft>
              <a:buClr>
                <a:schemeClr val="dk1"/>
              </a:buClr>
              <a:buSzPts val="1020"/>
              <a:buNone/>
            </a:pPr>
            <a:endParaRPr sz="1050" b="1" dirty="0"/>
          </a:p>
          <a:p>
            <a:pPr marL="0" lvl="0" indent="0" algn="l" rtl="0">
              <a:lnSpc>
                <a:spcPct val="100000"/>
              </a:lnSpc>
              <a:spcBef>
                <a:spcPts val="0"/>
              </a:spcBef>
              <a:spcAft>
                <a:spcPts val="0"/>
              </a:spcAft>
              <a:buClr>
                <a:schemeClr val="dk1"/>
              </a:buClr>
              <a:buSzPts val="1020"/>
              <a:buNone/>
            </a:pPr>
            <a:r>
              <a:rPr lang="de-DE" sz="1050" b="1" dirty="0"/>
              <a:t>Quelle</a:t>
            </a:r>
            <a:endParaRPr sz="1050" dirty="0"/>
          </a:p>
          <a:p>
            <a:pPr marL="177828" lvl="0" indent="-177828" algn="l" rtl="0">
              <a:lnSpc>
                <a:spcPct val="100000"/>
              </a:lnSpc>
              <a:spcBef>
                <a:spcPts val="0"/>
              </a:spcBef>
              <a:spcAft>
                <a:spcPts val="0"/>
              </a:spcAft>
              <a:buClr>
                <a:schemeClr val="dk1"/>
              </a:buClr>
              <a:buSzPts val="1020"/>
              <a:buFont typeface="Arial"/>
              <a:buChar char="•"/>
            </a:pPr>
            <a:r>
              <a:rPr lang="de-DE" sz="1050" dirty="0"/>
              <a:t>WWF 2012: Klimawandel auf dem Teller. Online: https://</a:t>
            </a:r>
            <a:r>
              <a:rPr lang="de-DE" sz="1050" dirty="0" err="1"/>
              <a:t>www.wwf.de</a:t>
            </a:r>
            <a:r>
              <a:rPr lang="de-DE" sz="1050" dirty="0"/>
              <a:t>/</a:t>
            </a:r>
            <a:r>
              <a:rPr lang="de-DE" sz="1050" dirty="0" err="1"/>
              <a:t>fileadmin</a:t>
            </a:r>
            <a:r>
              <a:rPr lang="de-DE" sz="1050" dirty="0"/>
              <a:t>/</a:t>
            </a:r>
            <a:r>
              <a:rPr lang="de-DE" sz="1050" dirty="0" err="1"/>
              <a:t>user_upload</a:t>
            </a:r>
            <a:r>
              <a:rPr lang="de-DE" sz="1050" dirty="0"/>
              <a:t>/</a:t>
            </a:r>
            <a:r>
              <a:rPr lang="de-DE" sz="1050" dirty="0" err="1"/>
              <a:t>Klimawandel_auf_dem_Teller.pdf</a:t>
            </a:r>
            <a:endParaRPr sz="1050" dirty="0"/>
          </a:p>
        </p:txBody>
      </p:sp>
      <p:sp>
        <p:nvSpPr>
          <p:cNvPr id="228" name="Google Shape;228;g13c8a2e141e_0_0: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a:spLocks noGrp="1" noRot="1" noChangeAspect="1"/>
          </p:cNvSpPr>
          <p:nvPr>
            <p:ph type="sldImg" idx="2"/>
          </p:nvPr>
        </p:nvSpPr>
        <p:spPr>
          <a:xfrm>
            <a:off x="222250" y="252413"/>
            <a:ext cx="6653213"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5:notes"/>
          <p:cNvSpPr txBox="1">
            <a:spLocks noGrp="1"/>
          </p:cNvSpPr>
          <p:nvPr>
            <p:ph type="body" idx="1"/>
          </p:nvPr>
        </p:nvSpPr>
        <p:spPr>
          <a:xfrm>
            <a:off x="223689" y="3995738"/>
            <a:ext cx="6650337" cy="4073896"/>
          </a:xfrm>
          <a:prstGeom prst="rect">
            <a:avLst/>
          </a:prstGeom>
          <a:noFill/>
          <a:ln>
            <a:noFill/>
          </a:ln>
        </p:spPr>
        <p:txBody>
          <a:bodyPr spcFirstLastPara="1" wrap="square" lIns="94825" tIns="47400" rIns="94825" bIns="474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de-DE" sz="1100" b="1" dirty="0">
                <a:solidFill>
                  <a:schemeClr val="dk1"/>
                </a:solidFill>
              </a:rPr>
              <a:t>Beschreibung</a:t>
            </a:r>
            <a:endParaRPr dirty="0"/>
          </a:p>
          <a:p>
            <a:pPr marL="0" marR="0" lvl="0" indent="0" algn="l" rtl="0">
              <a:lnSpc>
                <a:spcPct val="100000"/>
              </a:lnSpc>
              <a:spcBef>
                <a:spcPts val="0"/>
              </a:spcBef>
              <a:spcAft>
                <a:spcPts val="0"/>
              </a:spcAft>
              <a:buClr>
                <a:srgbClr val="000000"/>
              </a:buClr>
              <a:buSzPts val="1400"/>
              <a:buFont typeface="Arial"/>
              <a:buNone/>
            </a:pPr>
            <a:r>
              <a:rPr lang="de-DE" sz="1100" dirty="0">
                <a:solidFill>
                  <a:schemeClr val="dk1"/>
                </a:solidFill>
              </a:rPr>
              <a:t>Klimaeffizient Kochen bedeutet nicht zwangsläufig, vegetarisch zu kochen. Vielen Menschen fällt ein Umstieg schwer. Die Alternative bei den Fleischprodukten ist es, die vom Rindfleisch zu Schwein oder Geflügel gehen müssen. Dies reduziert die THG-Emissionen um mehr als 50%. Eine weitere Möglichkeit ist, den Fleischanteil zu reduzieren. Das obige Beispiel “Gemüsereis </a:t>
            </a:r>
            <a:r>
              <a:rPr lang="de-DE" sz="1100" dirty="0" err="1">
                <a:solidFill>
                  <a:schemeClr val="dk1"/>
                </a:solidFill>
              </a:rPr>
              <a:t>Lubia</a:t>
            </a:r>
            <a:r>
              <a:rPr lang="de-DE" sz="1100" dirty="0">
                <a:solidFill>
                  <a:schemeClr val="dk1"/>
                </a:solidFill>
              </a:rPr>
              <a:t> Polo“ von 100 Portionen zeigt, wie der Übergang zu mehr Klimafreundlichkeit die THG-Emissionen deutlich mindert. </a:t>
            </a:r>
            <a:endParaRPr sz="1100" dirty="0">
              <a:solidFill>
                <a:schemeClr val="dk1"/>
              </a:solidFill>
            </a:endParaRPr>
          </a:p>
          <a:p>
            <a:pPr marL="171450" lvl="0" indent="-171450" algn="l" rtl="0">
              <a:lnSpc>
                <a:spcPct val="100000"/>
              </a:lnSpc>
              <a:spcBef>
                <a:spcPts val="0"/>
              </a:spcBef>
              <a:spcAft>
                <a:spcPts val="0"/>
              </a:spcAft>
              <a:buSzPts val="1400"/>
              <a:buFont typeface="Arial"/>
              <a:buChar char="•"/>
            </a:pPr>
            <a:r>
              <a:rPr lang="de-DE" sz="1100" dirty="0">
                <a:solidFill>
                  <a:schemeClr val="dk1"/>
                </a:solidFill>
              </a:rPr>
              <a:t>Nutzt man 1Kilo Rindergehacktes für den “Gemüsereis </a:t>
            </a:r>
            <a:r>
              <a:rPr lang="de-DE" sz="1100" dirty="0" err="1">
                <a:solidFill>
                  <a:schemeClr val="dk1"/>
                </a:solidFill>
              </a:rPr>
              <a:t>Lubia</a:t>
            </a:r>
            <a:r>
              <a:rPr lang="de-DE" sz="1100" dirty="0">
                <a:solidFill>
                  <a:schemeClr val="dk1"/>
                </a:solidFill>
              </a:rPr>
              <a:t> Polo“, so hat dieser einen „Rucksack“ von ca. 155 kg CO</a:t>
            </a:r>
            <a:r>
              <a:rPr lang="de-DE" sz="1100" baseline="-25000" dirty="0">
                <a:solidFill>
                  <a:schemeClr val="dk1"/>
                </a:solidFill>
              </a:rPr>
              <a:t>2</a:t>
            </a:r>
            <a:r>
              <a:rPr lang="de-DE" sz="1100" dirty="0">
                <a:solidFill>
                  <a:schemeClr val="dk1"/>
                </a:solidFill>
              </a:rPr>
              <a:t>-Äq.</a:t>
            </a:r>
            <a:endParaRPr sz="1100" dirty="0">
              <a:solidFill>
                <a:schemeClr val="dk1"/>
              </a:solidFill>
            </a:endParaRPr>
          </a:p>
          <a:p>
            <a:pPr marL="171450" lvl="0" indent="-171450" algn="l" rtl="0">
              <a:lnSpc>
                <a:spcPct val="100000"/>
              </a:lnSpc>
              <a:spcBef>
                <a:spcPts val="0"/>
              </a:spcBef>
              <a:spcAft>
                <a:spcPts val="0"/>
              </a:spcAft>
              <a:buSzPts val="1400"/>
              <a:buFont typeface="Arial"/>
              <a:buChar char="•"/>
            </a:pPr>
            <a:r>
              <a:rPr lang="de-DE" sz="1100" dirty="0">
                <a:solidFill>
                  <a:schemeClr val="dk1"/>
                </a:solidFill>
              </a:rPr>
              <a:t>Ersetzt man die Hälfte des Rindergehacktem durch </a:t>
            </a:r>
            <a:r>
              <a:rPr lang="de-DE" sz="1100" dirty="0">
                <a:solidFill>
                  <a:schemeClr val="dk1"/>
                </a:solidFill>
                <a:latin typeface="Arial"/>
                <a:ea typeface="Arial"/>
                <a:cs typeface="Arial"/>
                <a:sym typeface="Arial"/>
              </a:rPr>
              <a:t>Sojagranulat</a:t>
            </a:r>
            <a:r>
              <a:rPr lang="de-DE" sz="1100" dirty="0">
                <a:solidFill>
                  <a:schemeClr val="dk1"/>
                </a:solidFill>
              </a:rPr>
              <a:t>, so hat dieser einen „Rucksack“ von ca. 95 kg CO</a:t>
            </a:r>
            <a:r>
              <a:rPr lang="de-DE" sz="1100" baseline="-25000" dirty="0">
                <a:solidFill>
                  <a:schemeClr val="dk1"/>
                </a:solidFill>
              </a:rPr>
              <a:t>2</a:t>
            </a:r>
            <a:r>
              <a:rPr lang="de-DE" sz="1100" dirty="0">
                <a:solidFill>
                  <a:schemeClr val="dk1"/>
                </a:solidFill>
              </a:rPr>
              <a:t>-Äq.</a:t>
            </a:r>
            <a:endParaRPr dirty="0"/>
          </a:p>
          <a:p>
            <a:pPr marL="171450" marR="0" lvl="0" indent="-171450" algn="l" rtl="0">
              <a:lnSpc>
                <a:spcPct val="100000"/>
              </a:lnSpc>
              <a:spcBef>
                <a:spcPts val="0"/>
              </a:spcBef>
              <a:spcAft>
                <a:spcPts val="0"/>
              </a:spcAft>
              <a:buClr>
                <a:srgbClr val="000000"/>
              </a:buClr>
              <a:buSzPts val="1400"/>
              <a:buFont typeface="Arial"/>
              <a:buChar char="•"/>
            </a:pPr>
            <a:r>
              <a:rPr lang="de-DE" sz="1100" dirty="0">
                <a:solidFill>
                  <a:schemeClr val="dk1"/>
                </a:solidFill>
              </a:rPr>
              <a:t>Bereitet man den Gemüsereis als vegetarische Variante mit </a:t>
            </a:r>
            <a:r>
              <a:rPr lang="de-DE" sz="1100" dirty="0">
                <a:solidFill>
                  <a:schemeClr val="dk1"/>
                </a:solidFill>
                <a:latin typeface="Arial"/>
                <a:ea typeface="Arial"/>
                <a:cs typeface="Arial"/>
                <a:sym typeface="Arial"/>
              </a:rPr>
              <a:t>Sojagranulat oder Linsen zu, </a:t>
            </a:r>
            <a:r>
              <a:rPr lang="de-DE" sz="1100" dirty="0">
                <a:solidFill>
                  <a:schemeClr val="dk1"/>
                </a:solidFill>
              </a:rPr>
              <a:t>so hat der „Rucksack“ ca. 36 kg CO</a:t>
            </a:r>
            <a:r>
              <a:rPr lang="de-DE" sz="1100" baseline="-25000" dirty="0">
                <a:solidFill>
                  <a:schemeClr val="dk1"/>
                </a:solidFill>
              </a:rPr>
              <a:t>2</a:t>
            </a:r>
            <a:r>
              <a:rPr lang="de-DE" sz="1100" dirty="0">
                <a:solidFill>
                  <a:schemeClr val="dk1"/>
                </a:solidFill>
              </a:rPr>
              <a:t>-Äq.</a:t>
            </a:r>
            <a:endParaRPr dirty="0"/>
          </a:p>
          <a:p>
            <a:pPr marL="171450" marR="0" lvl="0" indent="-82550" algn="l" rtl="0">
              <a:lnSpc>
                <a:spcPct val="100000"/>
              </a:lnSpc>
              <a:spcBef>
                <a:spcPts val="0"/>
              </a:spcBef>
              <a:spcAft>
                <a:spcPts val="0"/>
              </a:spcAft>
              <a:buClr>
                <a:srgbClr val="000000"/>
              </a:buClr>
              <a:buSzPts val="1400"/>
              <a:buFont typeface="Arial"/>
              <a:buNone/>
            </a:pPr>
            <a:endParaRPr sz="11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de-DE" sz="1100" b="1" dirty="0">
                <a:solidFill>
                  <a:schemeClr val="dk1"/>
                </a:solidFill>
              </a:rPr>
              <a:t>Frage:</a:t>
            </a:r>
            <a:endParaRPr dirty="0"/>
          </a:p>
          <a:p>
            <a:pPr marL="171450" marR="0" lvl="0" indent="-171450" algn="l" rtl="0">
              <a:lnSpc>
                <a:spcPct val="100000"/>
              </a:lnSpc>
              <a:spcBef>
                <a:spcPts val="0"/>
              </a:spcBef>
              <a:spcAft>
                <a:spcPts val="0"/>
              </a:spcAft>
              <a:buClr>
                <a:srgbClr val="000000"/>
              </a:buClr>
              <a:buSzPts val="1400"/>
              <a:buFont typeface="Arial"/>
              <a:buChar char="•"/>
            </a:pPr>
            <a:r>
              <a:rPr lang="de-DE" sz="1100" dirty="0">
                <a:solidFill>
                  <a:schemeClr val="dk1"/>
                </a:solidFill>
              </a:rPr>
              <a:t>In welchen Ihrer Gerichte können Sie Rindfleisch durch eine vegetarische Komponente ersetzten?</a:t>
            </a:r>
            <a:endParaRPr dirty="0"/>
          </a:p>
          <a:p>
            <a:pPr marL="171450" marR="0" lvl="0" indent="-171450" algn="l" rtl="0">
              <a:lnSpc>
                <a:spcPct val="100000"/>
              </a:lnSpc>
              <a:spcBef>
                <a:spcPts val="0"/>
              </a:spcBef>
              <a:spcAft>
                <a:spcPts val="0"/>
              </a:spcAft>
              <a:buClr>
                <a:srgbClr val="000000"/>
              </a:buClr>
              <a:buSzPts val="1400"/>
              <a:buFont typeface="Arial"/>
              <a:buChar char="•"/>
            </a:pPr>
            <a:r>
              <a:rPr lang="de-DE" sz="1100" dirty="0">
                <a:solidFill>
                  <a:schemeClr val="dk1"/>
                </a:solidFill>
              </a:rPr>
              <a:t>Welche Rindfleischgerichte könnten Sie gegen Geflügelgerichte ersetzen?</a:t>
            </a:r>
            <a:endParaRPr sz="1100" dirty="0">
              <a:solidFill>
                <a:schemeClr val="dk1"/>
              </a:solidFill>
            </a:endParaRPr>
          </a:p>
          <a:p>
            <a:pPr marL="0" lvl="0" indent="0" algn="l" rtl="0">
              <a:lnSpc>
                <a:spcPct val="100000"/>
              </a:lnSpc>
              <a:spcBef>
                <a:spcPts val="0"/>
              </a:spcBef>
              <a:spcAft>
                <a:spcPts val="0"/>
              </a:spcAft>
              <a:buSzPts val="1400"/>
              <a:buNone/>
            </a:pPr>
            <a:endParaRPr sz="1100" dirty="0">
              <a:solidFill>
                <a:schemeClr val="dk1"/>
              </a:solidFill>
            </a:endParaRPr>
          </a:p>
          <a:p>
            <a:pPr marL="0" lvl="0" indent="0" algn="l" rtl="0">
              <a:lnSpc>
                <a:spcPct val="100000"/>
              </a:lnSpc>
              <a:spcBef>
                <a:spcPts val="0"/>
              </a:spcBef>
              <a:spcAft>
                <a:spcPts val="0"/>
              </a:spcAft>
              <a:buSzPts val="1400"/>
              <a:buNone/>
            </a:pPr>
            <a:r>
              <a:rPr lang="de-DE" sz="1100" b="1" dirty="0">
                <a:solidFill>
                  <a:schemeClr val="dk1"/>
                </a:solidFill>
              </a:rPr>
              <a:t>Quellen</a:t>
            </a:r>
            <a:r>
              <a:rPr lang="de-DE" sz="1100" dirty="0">
                <a:solidFill>
                  <a:schemeClr val="dk1"/>
                </a:solidFill>
              </a:rPr>
              <a:t>: </a:t>
            </a:r>
            <a:endParaRPr sz="1100" dirty="0">
              <a:solidFill>
                <a:schemeClr val="dk1"/>
              </a:solidFill>
            </a:endParaRPr>
          </a:p>
          <a:p>
            <a:pPr marL="171450" lvl="0" indent="-171450" algn="l" rtl="0">
              <a:lnSpc>
                <a:spcPct val="100000"/>
              </a:lnSpc>
              <a:spcBef>
                <a:spcPts val="0"/>
              </a:spcBef>
              <a:spcAft>
                <a:spcPts val="0"/>
              </a:spcAft>
              <a:buClr>
                <a:srgbClr val="000000"/>
              </a:buClr>
              <a:buSzPts val="1100"/>
              <a:buFont typeface="Arial"/>
              <a:buChar char="•"/>
            </a:pPr>
            <a:r>
              <a:rPr lang="de-DE" sz="1100" b="0" dirty="0">
                <a:solidFill>
                  <a:schemeClr val="dk1"/>
                </a:solidFill>
              </a:rPr>
              <a:t>Scharp, Michael (Hrsg., 2019): KEEKS-Endbericht. Online: </a:t>
            </a:r>
            <a:r>
              <a:rPr lang="de-DE" sz="1100" b="0" dirty="0" err="1">
                <a:solidFill>
                  <a:schemeClr val="dk1"/>
                </a:solidFill>
              </a:rPr>
              <a:t>www.keeks-projekt.de</a:t>
            </a:r>
            <a:endParaRPr sz="1100" b="0" dirty="0">
              <a:solidFill>
                <a:schemeClr val="dk1"/>
              </a:solidFill>
            </a:endParaRPr>
          </a:p>
        </p:txBody>
      </p:sp>
      <p:sp>
        <p:nvSpPr>
          <p:cNvPr id="241" name="Google Shape;241;p15: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de-DE"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a:spLocks noGrp="1" noRot="1" noChangeAspect="1"/>
          </p:cNvSpPr>
          <p:nvPr>
            <p:ph type="sldImg" idx="2"/>
          </p:nvPr>
        </p:nvSpPr>
        <p:spPr>
          <a:xfrm>
            <a:off x="222250"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6:notes"/>
          <p:cNvSpPr txBox="1">
            <a:spLocks noGrp="1"/>
          </p:cNvSpPr>
          <p:nvPr>
            <p:ph type="body" idx="1"/>
          </p:nvPr>
        </p:nvSpPr>
        <p:spPr>
          <a:xfrm>
            <a:off x="222895" y="3995738"/>
            <a:ext cx="6651924" cy="5725371"/>
          </a:xfrm>
          <a:prstGeom prst="rect">
            <a:avLst/>
          </a:prstGeom>
          <a:noFill/>
          <a:ln>
            <a:noFill/>
          </a:ln>
        </p:spPr>
        <p:txBody>
          <a:bodyPr spcFirstLastPara="1" wrap="square" lIns="94825" tIns="47400" rIns="94825" bIns="474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de-DE" sz="1100" b="1" dirty="0">
                <a:solidFill>
                  <a:srgbClr val="000000"/>
                </a:solidFill>
              </a:rPr>
              <a:t>Beschreibung</a:t>
            </a:r>
            <a:endParaRPr dirty="0"/>
          </a:p>
          <a:p>
            <a:pPr marL="0" marR="0" lvl="0" indent="0" algn="l" rtl="0">
              <a:lnSpc>
                <a:spcPct val="100000"/>
              </a:lnSpc>
              <a:spcBef>
                <a:spcPts val="0"/>
              </a:spcBef>
              <a:spcAft>
                <a:spcPts val="0"/>
              </a:spcAft>
              <a:buClr>
                <a:srgbClr val="000000"/>
              </a:buClr>
              <a:buSzPts val="1400"/>
              <a:buFont typeface="Arial"/>
              <a:buNone/>
            </a:pPr>
            <a:r>
              <a:rPr lang="de-DE" sz="1100" b="0" dirty="0">
                <a:solidFill>
                  <a:srgbClr val="000000"/>
                </a:solidFill>
              </a:rPr>
              <a:t>Die Möglichkeiten, klimaeffizient zu kochen, kann leicht auch an den meist gewählten Gerichten in der Schulküche gezeigt werden: An der Spaghetti „Bolognese“. Im Rahmen des KEEKS-Projektes wurde berechnet - vom Acker bis zur Supermarkttheke - welche Einsparungen sich ergeben, wenn anstelle von Rinderhack Soja verwendet wurde. Im Ergebnis zeigten die Berechnungen, dass eine „</a:t>
            </a:r>
            <a:r>
              <a:rPr lang="de-DE" sz="1100" b="0" dirty="0" err="1">
                <a:solidFill>
                  <a:srgbClr val="000000"/>
                </a:solidFill>
              </a:rPr>
              <a:t>Sojanese</a:t>
            </a:r>
            <a:r>
              <a:rPr lang="de-DE" sz="1100" b="0" dirty="0">
                <a:solidFill>
                  <a:srgbClr val="000000"/>
                </a:solidFill>
              </a:rPr>
              <a:t>“ nur 62% der THG-Emissionen verursacht im Gegensatz zur fleischhaltigen Bolognese bei gleichem Anteil an Eiweiß.</a:t>
            </a:r>
            <a:endParaRPr sz="1100" b="0" dirty="0"/>
          </a:p>
          <a:p>
            <a:pPr marL="0" marR="0" lvl="0" indent="0" algn="l" rtl="0">
              <a:lnSpc>
                <a:spcPct val="100000"/>
              </a:lnSpc>
              <a:spcBef>
                <a:spcPts val="0"/>
              </a:spcBef>
              <a:spcAft>
                <a:spcPts val="0"/>
              </a:spcAft>
              <a:buClr>
                <a:srgbClr val="000000"/>
              </a:buClr>
              <a:buSzPts val="1400"/>
              <a:buFont typeface="Arial"/>
              <a:buNone/>
            </a:pPr>
            <a:endParaRPr sz="1100" dirty="0"/>
          </a:p>
          <a:p>
            <a:pPr marL="0" marR="0" lvl="0" indent="0" algn="l" rtl="0">
              <a:lnSpc>
                <a:spcPct val="100000"/>
              </a:lnSpc>
              <a:spcBef>
                <a:spcPts val="0"/>
              </a:spcBef>
              <a:spcAft>
                <a:spcPts val="0"/>
              </a:spcAft>
              <a:buClr>
                <a:srgbClr val="000000"/>
              </a:buClr>
              <a:buSzPts val="1400"/>
              <a:buFont typeface="Arial"/>
              <a:buNone/>
            </a:pPr>
            <a:r>
              <a:rPr lang="de-DE" sz="1100" b="1" dirty="0"/>
              <a:t>Rezept (10 Portionen)</a:t>
            </a:r>
            <a:endParaRPr sz="1100" b="1" dirty="0"/>
          </a:p>
          <a:p>
            <a:pPr marL="171450" marR="0" lvl="0" indent="-171450" algn="l" rtl="0">
              <a:lnSpc>
                <a:spcPct val="100000"/>
              </a:lnSpc>
              <a:spcBef>
                <a:spcPts val="0"/>
              </a:spcBef>
              <a:spcAft>
                <a:spcPts val="0"/>
              </a:spcAft>
              <a:buClr>
                <a:srgbClr val="000000"/>
              </a:buClr>
              <a:buSzPts val="1100"/>
              <a:buFont typeface="Arial"/>
              <a:buChar char="•"/>
            </a:pPr>
            <a:r>
              <a:rPr lang="de-DE" sz="1100" dirty="0"/>
              <a:t>Gesamtgewicht ca. 2.000 g (200 g pro Schüler zzgl. Nudeln)</a:t>
            </a:r>
            <a:endParaRPr sz="1100" dirty="0"/>
          </a:p>
          <a:p>
            <a:pPr marL="171450" marR="0" lvl="0" indent="-171450" algn="l" rtl="0">
              <a:lnSpc>
                <a:spcPct val="100000"/>
              </a:lnSpc>
              <a:spcBef>
                <a:spcPts val="0"/>
              </a:spcBef>
              <a:spcAft>
                <a:spcPts val="0"/>
              </a:spcAft>
              <a:buClr>
                <a:srgbClr val="000000"/>
              </a:buClr>
              <a:buSzPts val="1100"/>
              <a:buFont typeface="Arial"/>
              <a:buChar char="•"/>
            </a:pPr>
            <a:r>
              <a:rPr lang="de-DE" sz="1100" dirty="0"/>
              <a:t>Rinderhack: 500 g bzw.. 500 g gequollenes Sojagranulat</a:t>
            </a:r>
            <a:endParaRPr dirty="0"/>
          </a:p>
          <a:p>
            <a:pPr marL="171450" marR="0" lvl="0" indent="-171450" algn="l" rtl="0">
              <a:lnSpc>
                <a:spcPct val="100000"/>
              </a:lnSpc>
              <a:spcBef>
                <a:spcPts val="0"/>
              </a:spcBef>
              <a:spcAft>
                <a:spcPts val="0"/>
              </a:spcAft>
              <a:buClr>
                <a:srgbClr val="000000"/>
              </a:buClr>
              <a:buSzPts val="1100"/>
              <a:buFont typeface="Arial"/>
              <a:buChar char="•"/>
            </a:pPr>
            <a:r>
              <a:rPr lang="de-DE" sz="1100" dirty="0"/>
              <a:t>Passierte Tomaten aus der Dose: 1.000 g</a:t>
            </a:r>
            <a:endParaRPr sz="1100" dirty="0"/>
          </a:p>
          <a:p>
            <a:pPr marL="171450" marR="0" lvl="0" indent="-171450" algn="l" rtl="0">
              <a:lnSpc>
                <a:spcPct val="100000"/>
              </a:lnSpc>
              <a:spcBef>
                <a:spcPts val="0"/>
              </a:spcBef>
              <a:spcAft>
                <a:spcPts val="0"/>
              </a:spcAft>
              <a:buClr>
                <a:srgbClr val="000000"/>
              </a:buClr>
              <a:buSzPts val="1100"/>
              <a:buFont typeface="Arial"/>
              <a:buChar char="•"/>
            </a:pPr>
            <a:r>
              <a:rPr lang="de-DE" sz="1100" dirty="0"/>
              <a:t>Rapsöl: 28 g</a:t>
            </a:r>
            <a:endParaRPr sz="1100" dirty="0"/>
          </a:p>
          <a:p>
            <a:pPr marL="171450" marR="0" lvl="0" indent="-171450" algn="l" rtl="0">
              <a:lnSpc>
                <a:spcPct val="100000"/>
              </a:lnSpc>
              <a:spcBef>
                <a:spcPts val="0"/>
              </a:spcBef>
              <a:spcAft>
                <a:spcPts val="0"/>
              </a:spcAft>
              <a:buClr>
                <a:srgbClr val="000000"/>
              </a:buClr>
              <a:buSzPts val="1100"/>
              <a:buFont typeface="Arial"/>
              <a:buChar char="•"/>
            </a:pPr>
            <a:r>
              <a:rPr lang="de-DE" sz="1100" dirty="0"/>
              <a:t>Zwiebeln: 50 g, </a:t>
            </a:r>
            <a:endParaRPr dirty="0"/>
          </a:p>
          <a:p>
            <a:pPr marL="171450" marR="0" lvl="0" indent="-171450" algn="l" rtl="0">
              <a:lnSpc>
                <a:spcPct val="100000"/>
              </a:lnSpc>
              <a:spcBef>
                <a:spcPts val="0"/>
              </a:spcBef>
              <a:spcAft>
                <a:spcPts val="0"/>
              </a:spcAft>
              <a:buClr>
                <a:srgbClr val="000000"/>
              </a:buClr>
              <a:buSzPts val="1100"/>
              <a:buFont typeface="Arial"/>
              <a:buChar char="•"/>
            </a:pPr>
            <a:r>
              <a:rPr lang="de-DE" sz="1100" dirty="0"/>
              <a:t>Paprika (bunt): 400 g</a:t>
            </a:r>
            <a:endParaRPr sz="1100" dirty="0"/>
          </a:p>
          <a:p>
            <a:pPr marL="171450" marR="0" lvl="0" indent="-171450" algn="l" rtl="0">
              <a:lnSpc>
                <a:spcPct val="100000"/>
              </a:lnSpc>
              <a:spcBef>
                <a:spcPts val="0"/>
              </a:spcBef>
              <a:spcAft>
                <a:spcPts val="0"/>
              </a:spcAft>
              <a:buClr>
                <a:srgbClr val="000000"/>
              </a:buClr>
              <a:buSzPts val="1100"/>
              <a:buFont typeface="Arial"/>
              <a:buChar char="•"/>
            </a:pPr>
            <a:r>
              <a:rPr lang="de-DE" sz="1100" dirty="0"/>
              <a:t>Knoblauch: 5 g</a:t>
            </a:r>
            <a:endParaRPr sz="1100" dirty="0"/>
          </a:p>
          <a:p>
            <a:pPr marL="0" marR="0" lvl="0" indent="0" algn="l" rtl="0">
              <a:lnSpc>
                <a:spcPct val="100000"/>
              </a:lnSpc>
              <a:spcBef>
                <a:spcPts val="0"/>
              </a:spcBef>
              <a:spcAft>
                <a:spcPts val="0"/>
              </a:spcAft>
              <a:buClr>
                <a:srgbClr val="000000"/>
              </a:buClr>
              <a:buSzPts val="1400"/>
              <a:buFont typeface="Arial"/>
              <a:buNone/>
            </a:pPr>
            <a:endParaRPr sz="1100" dirty="0"/>
          </a:p>
          <a:p>
            <a:pPr marL="0" lvl="0" indent="0" algn="l" rtl="0">
              <a:lnSpc>
                <a:spcPct val="100000"/>
              </a:lnSpc>
              <a:spcBef>
                <a:spcPts val="0"/>
              </a:spcBef>
              <a:spcAft>
                <a:spcPts val="0"/>
              </a:spcAft>
              <a:buClr>
                <a:srgbClr val="000000"/>
              </a:buClr>
              <a:buSzPts val="300"/>
              <a:buNone/>
            </a:pPr>
            <a:r>
              <a:rPr lang="de-DE" sz="1100" b="1" dirty="0">
                <a:solidFill>
                  <a:srgbClr val="000000"/>
                </a:solidFill>
              </a:rPr>
              <a:t>Aufgabe</a:t>
            </a:r>
            <a:endParaRPr dirty="0"/>
          </a:p>
          <a:p>
            <a:pPr marL="17145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Bestimmen sie den Anteil von vegetarischen und veganen Hauptgerichten auf ihrer Speisekarte.</a:t>
            </a:r>
            <a:endParaRPr dirty="0"/>
          </a:p>
          <a:p>
            <a:pPr marL="17145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Erfassen Sie die Menge an Rindfleisch aller Art, die sie pro Jahr verkaufen.</a:t>
            </a:r>
            <a:endParaRPr dirty="0"/>
          </a:p>
          <a:p>
            <a:pPr marL="171450" marR="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Erfassen Sie die Menge an Butter die Sie pro Jahr in der Küche nutzen.</a:t>
            </a:r>
            <a:endParaRPr dirty="0"/>
          </a:p>
          <a:p>
            <a:pPr marL="171450" marR="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Berechnen Sie: Menge Rindfleisch (kg) * 13 kg CO</a:t>
            </a:r>
            <a:r>
              <a:rPr lang="de-DE" sz="1100" b="0" baseline="-25000" dirty="0">
                <a:solidFill>
                  <a:srgbClr val="000000"/>
                </a:solidFill>
              </a:rPr>
              <a:t>2</a:t>
            </a:r>
            <a:r>
              <a:rPr lang="de-DE" sz="1100" b="0" dirty="0">
                <a:solidFill>
                  <a:srgbClr val="000000"/>
                </a:solidFill>
              </a:rPr>
              <a:t>-Äq/kg.</a:t>
            </a:r>
            <a:endParaRPr dirty="0"/>
          </a:p>
          <a:p>
            <a:pPr marL="171450" marR="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Berechnen Sie: Menge Butter (kg) * 9,5 kg CO</a:t>
            </a:r>
            <a:r>
              <a:rPr lang="de-DE" sz="1100" b="0" baseline="-25000" dirty="0">
                <a:solidFill>
                  <a:srgbClr val="000000"/>
                </a:solidFill>
              </a:rPr>
              <a:t>2</a:t>
            </a:r>
            <a:r>
              <a:rPr lang="de-DE" sz="1100" b="0" dirty="0">
                <a:solidFill>
                  <a:srgbClr val="000000"/>
                </a:solidFill>
              </a:rPr>
              <a:t>-Äq/kg.</a:t>
            </a:r>
            <a:endParaRPr dirty="0"/>
          </a:p>
          <a:p>
            <a:pPr marL="171450" marR="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Berechnen Sie: Menge Reis (kg) * 3,5 kg CO</a:t>
            </a:r>
            <a:r>
              <a:rPr lang="de-DE" sz="1100" b="0" baseline="-25000" dirty="0">
                <a:solidFill>
                  <a:srgbClr val="000000"/>
                </a:solidFill>
              </a:rPr>
              <a:t>2</a:t>
            </a:r>
            <a:r>
              <a:rPr lang="de-DE" sz="1100" b="0" dirty="0">
                <a:solidFill>
                  <a:srgbClr val="000000"/>
                </a:solidFill>
              </a:rPr>
              <a:t>-Äq/kg.</a:t>
            </a:r>
            <a:endParaRPr dirty="0"/>
          </a:p>
          <a:p>
            <a:pPr marL="171450" marR="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Summieren Sie die Emissionen.</a:t>
            </a:r>
            <a:endParaRPr dirty="0"/>
          </a:p>
          <a:p>
            <a:pPr marL="171450" marR="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Wie bewerten Sie das Ergebnis?</a:t>
            </a:r>
            <a:endParaRPr dirty="0"/>
          </a:p>
          <a:p>
            <a:pPr marL="0" lvl="0" indent="0" algn="l" rtl="0">
              <a:lnSpc>
                <a:spcPct val="100000"/>
              </a:lnSpc>
              <a:spcBef>
                <a:spcPts val="400"/>
              </a:spcBef>
              <a:spcAft>
                <a:spcPts val="0"/>
              </a:spcAft>
              <a:buClr>
                <a:srgbClr val="000000"/>
              </a:buClr>
              <a:buSzPts val="300"/>
              <a:buNone/>
            </a:pPr>
            <a:r>
              <a:rPr lang="de-DE" sz="1100" b="1" dirty="0">
                <a:solidFill>
                  <a:srgbClr val="000000"/>
                </a:solidFill>
              </a:rPr>
              <a:t>Quellen</a:t>
            </a:r>
            <a:endParaRPr dirty="0"/>
          </a:p>
          <a:p>
            <a:pPr marL="17145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Scharp, Michael (Hrsg., 2019): KEEKS-Endbericht. Online: </a:t>
            </a:r>
            <a:r>
              <a:rPr lang="de-DE" sz="1100" b="0" dirty="0" err="1">
                <a:solidFill>
                  <a:srgbClr val="000000"/>
                </a:solidFill>
              </a:rPr>
              <a:t>www.keeks-projekt.de</a:t>
            </a:r>
            <a:endParaRPr sz="1100" b="0" dirty="0"/>
          </a:p>
          <a:p>
            <a:pPr marL="171450" lvl="0" indent="-171450" algn="l" rtl="0">
              <a:lnSpc>
                <a:spcPct val="100000"/>
              </a:lnSpc>
              <a:spcBef>
                <a:spcPts val="0"/>
              </a:spcBef>
              <a:spcAft>
                <a:spcPts val="0"/>
              </a:spcAft>
              <a:buClr>
                <a:srgbClr val="000000"/>
              </a:buClr>
              <a:buSzPts val="1100"/>
              <a:buFont typeface="Arial"/>
              <a:buChar char="•"/>
            </a:pPr>
            <a:r>
              <a:rPr lang="de-DE" sz="1100" b="0" dirty="0">
                <a:solidFill>
                  <a:srgbClr val="000000"/>
                </a:solidFill>
              </a:rPr>
              <a:t>Bildquelle: Sojabohnen, pixal1, </a:t>
            </a:r>
            <a:r>
              <a:rPr lang="de-DE" sz="1100" b="0" dirty="0" err="1">
                <a:solidFill>
                  <a:srgbClr val="000000"/>
                </a:solidFill>
              </a:rPr>
              <a:t>Pixabay</a:t>
            </a:r>
            <a:r>
              <a:rPr lang="de-DE" sz="1100" b="0" dirty="0">
                <a:solidFill>
                  <a:srgbClr val="000000"/>
                </a:solidFill>
              </a:rPr>
              <a:t>, Online: https://</a:t>
            </a:r>
            <a:r>
              <a:rPr lang="de-DE" sz="1100" b="0" dirty="0" err="1">
                <a:solidFill>
                  <a:srgbClr val="000000"/>
                </a:solidFill>
              </a:rPr>
              <a:t>Pixabay.com</a:t>
            </a:r>
            <a:r>
              <a:rPr lang="de-DE" sz="1100" b="0" dirty="0">
                <a:solidFill>
                  <a:srgbClr val="000000"/>
                </a:solidFill>
              </a:rPr>
              <a:t>/de/sojabohnen-tierfutter-soja%C3%B6l-968986/</a:t>
            </a:r>
            <a:endParaRPr sz="1100" b="0" dirty="0">
              <a:solidFill>
                <a:srgbClr val="000000"/>
              </a:solidFill>
            </a:endParaRPr>
          </a:p>
        </p:txBody>
      </p:sp>
      <p:sp>
        <p:nvSpPr>
          <p:cNvPr id="269" name="Google Shape;269;p16: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a:spLocks noGrp="1" noRot="1" noChangeAspect="1"/>
          </p:cNvSpPr>
          <p:nvPr>
            <p:ph type="sldImg" idx="2"/>
          </p:nvPr>
        </p:nvSpPr>
        <p:spPr>
          <a:xfrm>
            <a:off x="222250" y="252413"/>
            <a:ext cx="6653213"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8:notes"/>
          <p:cNvSpPr txBox="1">
            <a:spLocks noGrp="1"/>
          </p:cNvSpPr>
          <p:nvPr>
            <p:ph type="body" idx="1"/>
          </p:nvPr>
        </p:nvSpPr>
        <p:spPr>
          <a:xfrm>
            <a:off x="223688" y="3995738"/>
            <a:ext cx="6650338" cy="5910662"/>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600"/>
              </a:spcBef>
              <a:spcAft>
                <a:spcPts val="0"/>
              </a:spcAft>
              <a:buSzPts val="1400"/>
              <a:buNone/>
            </a:pPr>
            <a:r>
              <a:rPr lang="de-DE" sz="1100" b="1" i="0" u="none" strike="noStrike" cap="none" dirty="0">
                <a:solidFill>
                  <a:schemeClr val="dk1"/>
                </a:solidFill>
                <a:latin typeface="Calibri"/>
                <a:ea typeface="Calibri"/>
                <a:cs typeface="Calibri"/>
                <a:sym typeface="Calibri"/>
              </a:rPr>
              <a:t>Beschreibung</a:t>
            </a:r>
            <a:endParaRPr sz="11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de-DE" sz="1100" b="0" i="0" u="none" strike="noStrike" cap="none" dirty="0">
                <a:solidFill>
                  <a:schemeClr val="dk1"/>
                </a:solidFill>
                <a:latin typeface="Calibri"/>
                <a:ea typeface="Calibri"/>
                <a:cs typeface="Calibri"/>
                <a:sym typeface="Calibri"/>
              </a:rPr>
              <a:t>Die Gesundheitsberichterstattung des Bundes hat festgestellt: </a:t>
            </a:r>
            <a:endParaRPr dirty="0"/>
          </a:p>
          <a:p>
            <a:pPr marL="0" lvl="0" indent="0" algn="l" rtl="0">
              <a:lnSpc>
                <a:spcPct val="100000"/>
              </a:lnSpc>
              <a:spcBef>
                <a:spcPts val="0"/>
              </a:spcBef>
              <a:spcAft>
                <a:spcPts val="0"/>
              </a:spcAft>
              <a:buSzPts val="1400"/>
              <a:buNone/>
            </a:pPr>
            <a:r>
              <a:rPr lang="de-DE" sz="1100" b="0" i="1" u="none" strike="noStrike" cap="none" dirty="0">
                <a:solidFill>
                  <a:schemeClr val="dk1"/>
                </a:solidFill>
                <a:latin typeface="Calibri"/>
                <a:ea typeface="Calibri"/>
                <a:cs typeface="Calibri"/>
                <a:sym typeface="Calibri"/>
              </a:rPr>
              <a:t>„Bei Männern bestehen zwischen den alten und neuen Bundesländern nur geringe Unterschiede in der Verbreitung von Übergewicht und Adipositas. Bei Frauen jenseits des 30. Lebensjahrs zeigt sich allerdings ein deutliches Ost-West-Gefälle. So sind in der Altersgruppe ab 65 Jahren 48,8 Prozent der ostdeutschen, dagegen 28,3 Prozent der westdeutschen Frauen adipös. Im europäischen Vergleich erweist sich, dass der Anteil der Bevölkerung mit Übergewicht und Adipositas in Deutschland (wie auch in England) deutlich höher ist als in anderen EU- Staaten. Allerdings lagen diesem Vergleich für Deutschland und England objektive Messwerte zugrunde, während für andere Länder Selbstauskünfte zu Körpergewicht und Körpergröße genutzt wurden. Wenn man auch für Deutschland solche Daten aus Bevölkerungsbefragungen heranzieht, zeigen sich gegenüber den meisten anderen europäischen Ländern keine bedeutsamen Unterschiede. </a:t>
            </a:r>
            <a:r>
              <a:rPr lang="de-DE" sz="1100" b="1" i="1" u="none" strike="noStrike" cap="none" dirty="0">
                <a:solidFill>
                  <a:schemeClr val="dk1"/>
                </a:solidFill>
                <a:latin typeface="Calibri"/>
                <a:ea typeface="Calibri"/>
                <a:cs typeface="Calibri"/>
                <a:sym typeface="Calibri"/>
              </a:rPr>
              <a:t>Sozial Benachteiligte haben häufiger Übergewicht. </a:t>
            </a:r>
            <a:r>
              <a:rPr lang="de-DE" sz="1100" b="0" i="1" u="none" strike="noStrike" cap="none" dirty="0">
                <a:solidFill>
                  <a:schemeClr val="dk1"/>
                </a:solidFill>
                <a:latin typeface="Calibri"/>
                <a:ea typeface="Calibri"/>
                <a:cs typeface="Calibri"/>
                <a:sym typeface="Calibri"/>
              </a:rPr>
              <a:t>Wie in vielen anderen Ländern auch, tritt Übergewicht und Adipositas in Deutschland vermehrt in der unteren Sozialschicht auf. Die Sozialschicht wird bei empirischen Untersuchungen in der Regel durch das Haushaltsnettoeinkommen, den Berufsstatus und das Bildungsniveau definiert. So zeigen die Daten des Telefonischen Gesundheitssurveys 2003, dass Übergewicht und Adipositas bei Männern und Frauen mit Hauptschulabschluss deutlich häufiger sind als bei Personen mit Abitur. Bei Frauen macht sich der Bildungsgradient dabei noch etwas stärker bemerkbar als bei Männern.“</a:t>
            </a:r>
            <a:endParaRPr sz="1100" dirty="0"/>
          </a:p>
          <a:p>
            <a:pPr marL="0" lvl="0" indent="0" algn="l" rtl="0">
              <a:lnSpc>
                <a:spcPct val="100000"/>
              </a:lnSpc>
              <a:spcBef>
                <a:spcPts val="0"/>
              </a:spcBef>
              <a:spcAft>
                <a:spcPts val="0"/>
              </a:spcAft>
              <a:buSzPts val="1400"/>
              <a:buNone/>
            </a:pPr>
            <a:endParaRPr sz="1100" b="0" i="1"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de-DE" sz="1100" b="1" i="0" u="none" strike="noStrike" cap="none" dirty="0">
                <a:solidFill>
                  <a:schemeClr val="dk1"/>
                </a:solidFill>
                <a:latin typeface="Calibri"/>
                <a:ea typeface="Calibri"/>
                <a:cs typeface="Calibri"/>
                <a:sym typeface="Calibri"/>
              </a:rPr>
              <a:t>Aufgabe</a:t>
            </a:r>
            <a:endParaRPr sz="1100" dirty="0"/>
          </a:p>
          <a:p>
            <a:pPr marL="171450" lvl="0" indent="-171450" algn="l" rtl="0">
              <a:lnSpc>
                <a:spcPct val="100000"/>
              </a:lnSpc>
              <a:spcBef>
                <a:spcPts val="0"/>
              </a:spcBef>
              <a:spcAft>
                <a:spcPts val="0"/>
              </a:spcAft>
              <a:buSzPts val="1400"/>
              <a:buFont typeface="Arial"/>
              <a:buChar char="•"/>
            </a:pPr>
            <a:r>
              <a:rPr lang="de-DE" sz="1100" dirty="0"/>
              <a:t>Stellen Sie sich vor, sie leiten eine Betriebskantine. Ihnen fällt auf, dass viele der Mitarbeiter*innen übergewichtig sind. </a:t>
            </a:r>
            <a:endParaRPr dirty="0"/>
          </a:p>
          <a:p>
            <a:pPr marL="171450" lvl="0" indent="-171450" algn="l" rtl="0">
              <a:lnSpc>
                <a:spcPct val="100000"/>
              </a:lnSpc>
              <a:spcBef>
                <a:spcPts val="0"/>
              </a:spcBef>
              <a:spcAft>
                <a:spcPts val="0"/>
              </a:spcAft>
              <a:buSzPts val="1400"/>
              <a:buFont typeface="Arial"/>
              <a:buChar char="•"/>
            </a:pPr>
            <a:r>
              <a:rPr lang="de-DE" sz="1100" dirty="0"/>
              <a:t>Sie initiieren ein Treffen mit dem Betriebsrat und der Geschäftsführung.</a:t>
            </a:r>
            <a:endParaRPr dirty="0"/>
          </a:p>
          <a:p>
            <a:pPr marL="171450" lvl="0" indent="-171450" algn="l" rtl="0">
              <a:lnSpc>
                <a:spcPct val="100000"/>
              </a:lnSpc>
              <a:spcBef>
                <a:spcPts val="0"/>
              </a:spcBef>
              <a:spcAft>
                <a:spcPts val="0"/>
              </a:spcAft>
              <a:buSzPts val="1400"/>
              <a:buFont typeface="Arial"/>
              <a:buChar char="•"/>
            </a:pPr>
            <a:r>
              <a:rPr lang="de-DE" sz="1100" dirty="0"/>
              <a:t>Ihr Ziel ist es, den Mitarbeiter*innen ein gesünderes Essen anzubieten und fett- und zuckerhaltige Gerichte vom Speiseplan zu nehmen.</a:t>
            </a:r>
            <a:endParaRPr dirty="0"/>
          </a:p>
          <a:p>
            <a:pPr marL="171450" lvl="0" indent="-171450" algn="l" rtl="0">
              <a:lnSpc>
                <a:spcPct val="100000"/>
              </a:lnSpc>
              <a:spcBef>
                <a:spcPts val="0"/>
              </a:spcBef>
              <a:spcAft>
                <a:spcPts val="0"/>
              </a:spcAft>
              <a:buSzPts val="1400"/>
              <a:buFont typeface="Arial"/>
              <a:buChar char="•"/>
            </a:pPr>
            <a:r>
              <a:rPr lang="de-DE" sz="1100" dirty="0"/>
              <a:t>Aber das werden „die Freunde der Curry-Wurst mit Pommes“ gar nicht gerne sehen.</a:t>
            </a:r>
            <a:endParaRPr dirty="0"/>
          </a:p>
          <a:p>
            <a:pPr marL="171450" lvl="0" indent="-171450" algn="l" rtl="0">
              <a:lnSpc>
                <a:spcPct val="100000"/>
              </a:lnSpc>
              <a:spcBef>
                <a:spcPts val="0"/>
              </a:spcBef>
              <a:spcAft>
                <a:spcPts val="0"/>
              </a:spcAft>
              <a:buSzPts val="1400"/>
              <a:buFont typeface="Arial"/>
              <a:buChar char="•"/>
            </a:pPr>
            <a:r>
              <a:rPr lang="de-DE" sz="1100" dirty="0"/>
              <a:t>Mit welchen Vorschlägen gehen Sie in das Gespräch?</a:t>
            </a:r>
            <a:endParaRPr sz="1100" dirty="0"/>
          </a:p>
          <a:p>
            <a:pPr marL="0" lvl="0" indent="0" algn="l" rtl="0">
              <a:lnSpc>
                <a:spcPct val="100000"/>
              </a:lnSpc>
              <a:spcBef>
                <a:spcPts val="600"/>
              </a:spcBef>
              <a:spcAft>
                <a:spcPts val="0"/>
              </a:spcAft>
              <a:buSzPts val="1400"/>
              <a:buNone/>
            </a:pPr>
            <a:endParaRPr sz="1100" dirty="0"/>
          </a:p>
          <a:p>
            <a:pPr marL="0" lvl="0" indent="0" algn="l" rtl="0">
              <a:lnSpc>
                <a:spcPct val="100000"/>
              </a:lnSpc>
              <a:spcBef>
                <a:spcPts val="600"/>
              </a:spcBef>
              <a:spcAft>
                <a:spcPts val="0"/>
              </a:spcAft>
              <a:buSzPts val="1400"/>
              <a:buNone/>
            </a:pPr>
            <a:r>
              <a:rPr lang="de-DE" sz="1100" b="1" dirty="0"/>
              <a:t>Quelle und Bild</a:t>
            </a:r>
            <a:endParaRPr sz="1100" dirty="0"/>
          </a:p>
          <a:p>
            <a:pPr marL="171450" lvl="0" indent="-171450" algn="l" rtl="0">
              <a:lnSpc>
                <a:spcPct val="100000"/>
              </a:lnSpc>
              <a:spcBef>
                <a:spcPts val="600"/>
              </a:spcBef>
              <a:spcAft>
                <a:spcPts val="600"/>
              </a:spcAft>
              <a:buSzPts val="1400"/>
              <a:buFont typeface="Arial"/>
              <a:buChar char="•"/>
            </a:pPr>
            <a:r>
              <a:rPr lang="de-DE" sz="1100" dirty="0"/>
              <a:t>Gesundheitsberichterstattung des Bundes (o.J.): Online: https://</a:t>
            </a:r>
            <a:r>
              <a:rPr lang="de-DE" sz="1100" dirty="0" err="1"/>
              <a:t>www.gbe-bund.de</a:t>
            </a:r>
            <a:r>
              <a:rPr lang="de-DE" sz="1100" dirty="0"/>
              <a:t>/</a:t>
            </a:r>
            <a:r>
              <a:rPr lang="de-DE" sz="1100" dirty="0" err="1"/>
              <a:t>gbe</a:t>
            </a:r>
            <a:r>
              <a:rPr lang="de-DE" sz="1100" dirty="0"/>
              <a:t>/</a:t>
            </a:r>
            <a:r>
              <a:rPr lang="de-DE" sz="1100" dirty="0" err="1"/>
              <a:t>abrechnung.prc_abr_test_logon?p_uid</a:t>
            </a:r>
            <a:r>
              <a:rPr lang="de-DE" sz="1100" dirty="0"/>
              <a:t>=</a:t>
            </a:r>
            <a:r>
              <a:rPr lang="de-DE" sz="1100" dirty="0" err="1"/>
              <a:t>gast&amp;p_aid</a:t>
            </a:r>
            <a:r>
              <a:rPr lang="de-DE" sz="1100" dirty="0"/>
              <a:t>=0&amp;p_knoten=</a:t>
            </a:r>
            <a:r>
              <a:rPr lang="de-DE" sz="1100" dirty="0" err="1"/>
              <a:t>FID&amp;p_sprache</a:t>
            </a:r>
            <a:r>
              <a:rPr lang="de-DE" sz="1100" dirty="0"/>
              <a:t>=</a:t>
            </a:r>
            <a:r>
              <a:rPr lang="de-DE" sz="1100" dirty="0" err="1"/>
              <a:t>D&amp;p_suchstring</a:t>
            </a:r>
            <a:r>
              <a:rPr lang="de-DE" sz="1100" dirty="0"/>
              <a:t>=10691::</a:t>
            </a:r>
            <a:r>
              <a:rPr lang="de-DE" sz="1100" dirty="0" err="1"/>
              <a:t>Ubergewicht</a:t>
            </a:r>
            <a:endParaRPr sz="1100" dirty="0"/>
          </a:p>
        </p:txBody>
      </p:sp>
      <p:sp>
        <p:nvSpPr>
          <p:cNvPr id="285" name="Google Shape;285;p18: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a:spLocks noGrp="1" noRot="1" noChangeAspect="1"/>
          </p:cNvSpPr>
          <p:nvPr>
            <p:ph type="sldImg" idx="2"/>
          </p:nvPr>
        </p:nvSpPr>
        <p:spPr>
          <a:xfrm>
            <a:off x="223838"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0:notes"/>
          <p:cNvSpPr txBox="1">
            <a:spLocks noGrp="1"/>
          </p:cNvSpPr>
          <p:nvPr>
            <p:ph type="body" idx="1"/>
          </p:nvPr>
        </p:nvSpPr>
        <p:spPr>
          <a:xfrm>
            <a:off x="223838" y="3995738"/>
            <a:ext cx="6654800" cy="5874097"/>
          </a:xfrm>
          <a:prstGeom prst="rect">
            <a:avLst/>
          </a:prstGeom>
          <a:noFill/>
          <a:ln>
            <a:noFill/>
          </a:ln>
        </p:spPr>
        <p:txBody>
          <a:bodyPr spcFirstLastPara="1" wrap="square" lIns="94825" tIns="47400" rIns="94825" bIns="47400" anchor="t" anchorCtr="0">
            <a:noAutofit/>
          </a:bodyPr>
          <a:lstStyle/>
          <a:p>
            <a:pPr marL="266700" marR="0" lvl="0" indent="-180975" algn="l" rtl="0">
              <a:lnSpc>
                <a:spcPct val="100000"/>
              </a:lnSpc>
              <a:spcBef>
                <a:spcPts val="600"/>
              </a:spcBef>
              <a:spcAft>
                <a:spcPts val="0"/>
              </a:spcAft>
              <a:buClr>
                <a:srgbClr val="000000"/>
              </a:buClr>
              <a:buSzPts val="1400"/>
              <a:buFont typeface="Arial"/>
              <a:buNone/>
            </a:pPr>
            <a:r>
              <a:rPr lang="de-DE" sz="1050" b="1" i="0" u="none" strike="noStrike" cap="none" dirty="0">
                <a:solidFill>
                  <a:srgbClr val="000000"/>
                </a:solidFill>
                <a:latin typeface="Calibri"/>
                <a:ea typeface="Calibri"/>
                <a:cs typeface="Calibri"/>
                <a:sym typeface="Calibri"/>
              </a:rPr>
              <a:t>Beschreibung: </a:t>
            </a:r>
            <a:endParaRPr dirty="0"/>
          </a:p>
          <a:p>
            <a:pPr marL="85725" lvl="0" indent="0" algn="l" rtl="0">
              <a:lnSpc>
                <a:spcPct val="100000"/>
              </a:lnSpc>
              <a:spcBef>
                <a:spcPts val="0"/>
              </a:spcBef>
              <a:spcAft>
                <a:spcPts val="0"/>
              </a:spcAft>
              <a:buSzPts val="1400"/>
              <a:buNone/>
            </a:pPr>
            <a:r>
              <a:rPr lang="de-DE" sz="1050" b="0" i="0" u="none" strike="noStrike" cap="none" dirty="0">
                <a:solidFill>
                  <a:schemeClr val="dk1"/>
                </a:solidFill>
                <a:latin typeface="Calibri"/>
                <a:ea typeface="Calibri"/>
                <a:cs typeface="Calibri"/>
                <a:sym typeface="Calibri"/>
              </a:rPr>
              <a:t>Die regionale Ernährung ist im Gastgewerbe ein noch stärkerer Trend als insgesamt bei gastronomischen Angeboten. Dies ist sinnvoll, da die Gäste häufig die Region und ihre Besonderheiten kennenlernen wollen. Allerdings ist die regionale Ernährung mit einigen Zielkonflikten belastet.</a:t>
            </a:r>
            <a:endParaRPr dirty="0"/>
          </a:p>
          <a:p>
            <a:pPr marL="266700" lvl="0" indent="-180975" algn="l" rtl="0">
              <a:lnSpc>
                <a:spcPct val="100000"/>
              </a:lnSpc>
              <a:spcBef>
                <a:spcPts val="0"/>
              </a:spcBef>
              <a:spcAft>
                <a:spcPts val="0"/>
              </a:spcAft>
              <a:buSzPts val="1400"/>
              <a:buFont typeface="Arial"/>
              <a:buChar char="•"/>
            </a:pPr>
            <a:r>
              <a:rPr lang="de-DE" sz="1050" b="0" i="0" u="none" strike="noStrike" cap="none" dirty="0">
                <a:solidFill>
                  <a:schemeClr val="dk1"/>
                </a:solidFill>
                <a:latin typeface="Calibri"/>
                <a:ea typeface="Calibri"/>
                <a:cs typeface="Calibri"/>
                <a:sym typeface="Calibri"/>
              </a:rPr>
              <a:t>Regionale Ernährung ist ökologisch nur sinnvoll, wenn sie an </a:t>
            </a:r>
            <a:r>
              <a:rPr lang="de-DE" sz="1050" b="0" i="0" u="none" strike="noStrike" cap="none" dirty="0" err="1">
                <a:solidFill>
                  <a:schemeClr val="dk1"/>
                </a:solidFill>
                <a:latin typeface="Calibri"/>
                <a:ea typeface="Calibri"/>
                <a:cs typeface="Calibri"/>
                <a:sym typeface="Calibri"/>
              </a:rPr>
              <a:t>Saisonalität</a:t>
            </a:r>
            <a:r>
              <a:rPr lang="de-DE" sz="1050" b="0" i="0" u="none" strike="noStrike" cap="none" dirty="0">
                <a:solidFill>
                  <a:schemeClr val="dk1"/>
                </a:solidFill>
                <a:latin typeface="Calibri"/>
                <a:ea typeface="Calibri"/>
                <a:cs typeface="Calibri"/>
                <a:sym typeface="Calibri"/>
              </a:rPr>
              <a:t> gekoppelt ist. Sonst müssen die Lebensmittel lange gelagert werden, was Energie und Rohstoffe kostet (TK oder Dosen) und die geschmackliche Qualität verschlechtert. Es ist also besser, frische Tomaten aus Italien zu beziehen als regionale Dosentomaten oder frische Tomaten aus regionalen, aber beheizten Gewächshäusern. Nur eingeflogenes Gemüse ist ein </a:t>
            </a:r>
            <a:r>
              <a:rPr lang="de-DE" sz="1050" b="0" i="0" u="none" strike="noStrike" cap="none" dirty="0" err="1">
                <a:solidFill>
                  <a:schemeClr val="dk1"/>
                </a:solidFill>
                <a:latin typeface="Calibri"/>
                <a:ea typeface="Calibri"/>
                <a:cs typeface="Calibri"/>
                <a:sym typeface="Calibri"/>
              </a:rPr>
              <a:t>No</a:t>
            </a:r>
            <a:r>
              <a:rPr lang="de-DE" sz="1050" b="0" i="0" u="none" strike="noStrike" cap="none" dirty="0">
                <a:solidFill>
                  <a:schemeClr val="dk1"/>
                </a:solidFill>
                <a:latin typeface="Calibri"/>
                <a:ea typeface="Calibri"/>
                <a:cs typeface="Calibri"/>
                <a:sym typeface="Calibri"/>
              </a:rPr>
              <a:t>-Go!</a:t>
            </a:r>
            <a:endParaRPr dirty="0"/>
          </a:p>
          <a:p>
            <a:pPr marL="266700" lvl="0" indent="-180975" algn="l" rtl="0">
              <a:lnSpc>
                <a:spcPct val="100000"/>
              </a:lnSpc>
              <a:spcBef>
                <a:spcPts val="0"/>
              </a:spcBef>
              <a:spcAft>
                <a:spcPts val="0"/>
              </a:spcAft>
              <a:buSzPts val="1400"/>
              <a:buFont typeface="Arial"/>
              <a:buChar char="•"/>
            </a:pPr>
            <a:r>
              <a:rPr lang="de-DE" sz="1050" b="0" i="0" u="none" strike="noStrike" cap="none" dirty="0">
                <a:solidFill>
                  <a:schemeClr val="dk1"/>
                </a:solidFill>
                <a:latin typeface="Calibri"/>
                <a:ea typeface="Calibri"/>
                <a:cs typeface="Calibri"/>
                <a:sym typeface="Calibri"/>
              </a:rPr>
              <a:t>Saisonales Obst und Gemüse ist in Deutschland in vielen Monaten nur wenig verfügbar. Eine ausgewogene Ernährung, die auch den Mindestanforderungen der Tischgäste entspricht, ist damit in den Wintermonaten nur eingeschränkt möglich.</a:t>
            </a:r>
            <a:endParaRPr dirty="0"/>
          </a:p>
          <a:p>
            <a:pPr marL="266700" lvl="0" indent="-180975" algn="l" rtl="0">
              <a:lnSpc>
                <a:spcPct val="100000"/>
              </a:lnSpc>
              <a:spcBef>
                <a:spcPts val="0"/>
              </a:spcBef>
              <a:spcAft>
                <a:spcPts val="0"/>
              </a:spcAft>
              <a:buSzPts val="1400"/>
              <a:buFont typeface="Arial"/>
              <a:buChar char="•"/>
            </a:pPr>
            <a:r>
              <a:rPr lang="de-DE" sz="1050" b="0" i="0" u="none" strike="noStrike" cap="none" dirty="0">
                <a:solidFill>
                  <a:schemeClr val="dk1"/>
                </a:solidFill>
                <a:latin typeface="Calibri"/>
                <a:ea typeface="Calibri"/>
                <a:cs typeface="Calibri"/>
                <a:sym typeface="Calibri"/>
              </a:rPr>
              <a:t>Der Import von Lebensmitteln aus südlichen Ländern ist mit höheren Transportemissionen verbunden, sichert aber der dortigen Bevölkerung ihr Einkommen und fördert die soziale Dimension der Nachhaltigkeit. </a:t>
            </a:r>
            <a:endParaRPr dirty="0"/>
          </a:p>
          <a:p>
            <a:pPr marL="266700" lvl="0" indent="-180975" algn="l" rtl="0">
              <a:lnSpc>
                <a:spcPct val="100000"/>
              </a:lnSpc>
              <a:spcBef>
                <a:spcPts val="0"/>
              </a:spcBef>
              <a:spcAft>
                <a:spcPts val="0"/>
              </a:spcAft>
              <a:buSzPts val="1400"/>
              <a:buFont typeface="Arial"/>
              <a:buChar char="•"/>
            </a:pPr>
            <a:r>
              <a:rPr lang="de-DE" sz="1050" b="0" i="0" u="none" strike="noStrike" cap="none" dirty="0">
                <a:solidFill>
                  <a:schemeClr val="dk1"/>
                </a:solidFill>
                <a:latin typeface="Calibri"/>
                <a:ea typeface="Calibri"/>
                <a:cs typeface="Calibri"/>
                <a:sym typeface="Calibri"/>
              </a:rPr>
              <a:t>Bei Fair Trade-Produkten wird nicht nur ein fairer Verkaufspreis vereinbart sondern auch hohe Umweltschutzstandards gefordert. Damit werden alle Nachhaltigkeitsdimensionen in den jeweiligen Ländern gefördert. </a:t>
            </a:r>
            <a:endParaRPr dirty="0"/>
          </a:p>
          <a:p>
            <a:pPr marL="85725" lvl="0" indent="0" algn="l" rtl="0">
              <a:lnSpc>
                <a:spcPct val="100000"/>
              </a:lnSpc>
              <a:spcBef>
                <a:spcPts val="0"/>
              </a:spcBef>
              <a:spcAft>
                <a:spcPts val="0"/>
              </a:spcAft>
              <a:buSzPts val="1400"/>
              <a:buNone/>
            </a:pPr>
            <a:r>
              <a:rPr lang="de-DE" sz="1050" b="0" i="0" u="none" strike="noStrike" cap="none" dirty="0">
                <a:solidFill>
                  <a:schemeClr val="dk1"/>
                </a:solidFill>
                <a:latin typeface="Calibri"/>
                <a:ea typeface="Calibri"/>
                <a:cs typeface="Calibri"/>
                <a:sym typeface="Calibri"/>
              </a:rPr>
              <a:t>Die Zielkonflikte der regionalen Ernährung können also Qualität, Flächenkonkurrenz, Ressourcen, Energie/Klimaschutz und internationale Entwicklung betreffen. Regionalität bleibt aber ein (allerdings abzuwägendes) Ziel nachhaltiger Ernährung.</a:t>
            </a:r>
            <a:endParaRPr dirty="0"/>
          </a:p>
          <a:p>
            <a:pPr marL="266700" marR="0" lvl="0" indent="-180975"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Calibri"/>
              <a:ea typeface="Calibri"/>
              <a:cs typeface="Calibri"/>
              <a:sym typeface="Calibri"/>
            </a:endParaRPr>
          </a:p>
          <a:p>
            <a:pPr marL="266700" marR="0" lvl="0" indent="-180975" algn="l" rtl="0">
              <a:lnSpc>
                <a:spcPct val="100000"/>
              </a:lnSpc>
              <a:spcBef>
                <a:spcPts val="0"/>
              </a:spcBef>
              <a:spcAft>
                <a:spcPts val="0"/>
              </a:spcAft>
              <a:buClr>
                <a:srgbClr val="000000"/>
              </a:buClr>
              <a:buSzPts val="1400"/>
              <a:buFont typeface="Arial"/>
              <a:buNone/>
            </a:pPr>
            <a:r>
              <a:rPr lang="de-DE" sz="1050" b="1" i="0" u="none" strike="noStrike" cap="none" dirty="0">
                <a:solidFill>
                  <a:srgbClr val="000000"/>
                </a:solidFill>
                <a:latin typeface="Calibri"/>
                <a:ea typeface="Calibri"/>
                <a:cs typeface="Calibri"/>
                <a:sym typeface="Calibri"/>
              </a:rPr>
              <a:t>Aufgaben:</a:t>
            </a:r>
            <a:endParaRPr dirty="0"/>
          </a:p>
          <a:p>
            <a:pPr marL="266700" marR="0" lvl="0" indent="-180975" algn="l" rtl="0">
              <a:lnSpc>
                <a:spcPct val="100000"/>
              </a:lnSpc>
              <a:spcBef>
                <a:spcPts val="0"/>
              </a:spcBef>
              <a:spcAft>
                <a:spcPts val="0"/>
              </a:spcAft>
              <a:buClr>
                <a:srgbClr val="000000"/>
              </a:buClr>
              <a:buSzPts val="1400"/>
              <a:buFont typeface="Arial"/>
              <a:buChar char="•"/>
            </a:pPr>
            <a:r>
              <a:rPr lang="de-DE" sz="1050" b="0" i="0" u="none" strike="noStrike" cap="none" dirty="0">
                <a:solidFill>
                  <a:srgbClr val="000000"/>
                </a:solidFill>
                <a:latin typeface="Calibri"/>
                <a:ea typeface="Calibri"/>
                <a:cs typeface="Calibri"/>
                <a:sym typeface="Calibri"/>
              </a:rPr>
              <a:t>Gibt es Lebensmittel, die für Ihre Region typisch sind und deshalb zum Angebot Ihrer Hotelküche gehören sollten? Welche sind das?</a:t>
            </a:r>
            <a:endParaRPr dirty="0"/>
          </a:p>
          <a:p>
            <a:pPr marL="266700" marR="0" lvl="0" indent="-180975" algn="l" rtl="0">
              <a:lnSpc>
                <a:spcPct val="100000"/>
              </a:lnSpc>
              <a:spcBef>
                <a:spcPts val="0"/>
              </a:spcBef>
              <a:spcAft>
                <a:spcPts val="0"/>
              </a:spcAft>
              <a:buClr>
                <a:srgbClr val="000000"/>
              </a:buClr>
              <a:buSzPts val="1400"/>
              <a:buFont typeface="Arial"/>
              <a:buChar char="•"/>
            </a:pPr>
            <a:r>
              <a:rPr lang="de-DE" sz="1050" dirty="0">
                <a:solidFill>
                  <a:srgbClr val="000000"/>
                </a:solidFill>
              </a:rPr>
              <a:t>Gibt es weitere regional angebaute Lebensmittel, die aber kulturell wenig oder keine Bedeutung für die Region haben? Welche sind das?</a:t>
            </a:r>
            <a:endParaRPr dirty="0"/>
          </a:p>
          <a:p>
            <a:pPr marL="266700" marR="0" lvl="0" indent="-180975" algn="l" rtl="0">
              <a:lnSpc>
                <a:spcPct val="100000"/>
              </a:lnSpc>
              <a:spcBef>
                <a:spcPts val="0"/>
              </a:spcBef>
              <a:spcAft>
                <a:spcPts val="0"/>
              </a:spcAft>
              <a:buClr>
                <a:srgbClr val="000000"/>
              </a:buClr>
              <a:buSzPts val="1400"/>
              <a:buFont typeface="Arial"/>
              <a:buChar char="•"/>
            </a:pPr>
            <a:r>
              <a:rPr lang="de-DE" sz="1050" b="0" i="0" u="none" strike="noStrike" cap="none" dirty="0">
                <a:solidFill>
                  <a:srgbClr val="000000"/>
                </a:solidFill>
                <a:latin typeface="Calibri"/>
                <a:ea typeface="Calibri"/>
                <a:cs typeface="Calibri"/>
                <a:sym typeface="Calibri"/>
              </a:rPr>
              <a:t>Saisonal angeboten sind auch die Lebensmittel aus der zweiten Gruppe immer erste Wahl. Aber wie sieht es zu anderen Zeiten aus? Gibt es Argumente außerhalb der Saison darauf zu verzichten und statt dessen importierte aber frische Waren einzusetzen oder überwiegt dennoch die </a:t>
            </a:r>
            <a:r>
              <a:rPr lang="de-DE" sz="1050" b="0" i="0" u="none" strike="noStrike" cap="none" dirty="0" err="1">
                <a:solidFill>
                  <a:srgbClr val="000000"/>
                </a:solidFill>
                <a:latin typeface="Calibri"/>
                <a:ea typeface="Calibri"/>
                <a:cs typeface="Calibri"/>
                <a:sym typeface="Calibri"/>
              </a:rPr>
              <a:t>Regionalistät</a:t>
            </a:r>
            <a:r>
              <a:rPr lang="de-DE" sz="1050" b="0" i="0" u="none" strike="noStrike" cap="none" dirty="0">
                <a:solidFill>
                  <a:srgbClr val="000000"/>
                </a:solidFill>
                <a:latin typeface="Calibri"/>
                <a:ea typeface="Calibri"/>
                <a:cs typeface="Calibri"/>
                <a:sym typeface="Calibri"/>
              </a:rPr>
              <a:t>?</a:t>
            </a:r>
            <a:endParaRPr dirty="0"/>
          </a:p>
          <a:p>
            <a:pPr marL="266700" marR="0" lvl="0" indent="-180975" algn="l" rtl="0">
              <a:lnSpc>
                <a:spcPct val="100000"/>
              </a:lnSpc>
              <a:spcBef>
                <a:spcPts val="0"/>
              </a:spcBef>
              <a:spcAft>
                <a:spcPts val="0"/>
              </a:spcAft>
              <a:buClr>
                <a:srgbClr val="000000"/>
              </a:buClr>
              <a:buSzPts val="1400"/>
              <a:buFont typeface="Arial"/>
              <a:buNone/>
            </a:pPr>
            <a:endParaRPr sz="1050" dirty="0"/>
          </a:p>
          <a:p>
            <a:pPr marL="85725" lvl="0" indent="0" algn="l" rtl="0">
              <a:lnSpc>
                <a:spcPct val="100000"/>
              </a:lnSpc>
              <a:spcBef>
                <a:spcPts val="0"/>
              </a:spcBef>
              <a:spcAft>
                <a:spcPts val="0"/>
              </a:spcAft>
              <a:buSzPts val="1400"/>
              <a:buNone/>
            </a:pPr>
            <a:r>
              <a:rPr lang="de-DE" sz="1050" b="1" dirty="0"/>
              <a:t>Bildquelle:</a:t>
            </a:r>
            <a:r>
              <a:rPr lang="de-DE" sz="1050" dirty="0"/>
              <a:t> </a:t>
            </a:r>
            <a:endParaRPr dirty="0"/>
          </a:p>
          <a:p>
            <a:pPr marL="85725" lvl="0" indent="0" algn="l" rtl="0">
              <a:lnSpc>
                <a:spcPct val="100000"/>
              </a:lnSpc>
              <a:spcBef>
                <a:spcPts val="0"/>
              </a:spcBef>
              <a:spcAft>
                <a:spcPts val="0"/>
              </a:spcAft>
              <a:buSzPts val="1400"/>
              <a:buNone/>
            </a:pPr>
            <a:r>
              <a:rPr lang="de-DE" sz="1050" dirty="0" err="1"/>
              <a:t>Freepik</a:t>
            </a:r>
            <a:r>
              <a:rPr lang="de-DE" sz="1050" dirty="0"/>
              <a:t>, user111574739: </a:t>
            </a:r>
            <a:r>
              <a:rPr lang="de-DE" sz="1050" dirty="0" err="1"/>
              <a:t>Local</a:t>
            </a:r>
            <a:r>
              <a:rPr lang="de-DE" sz="1050" dirty="0"/>
              <a:t> </a:t>
            </a:r>
            <a:r>
              <a:rPr lang="de-DE" sz="1050" dirty="0" err="1"/>
              <a:t>grown</a:t>
            </a:r>
            <a:r>
              <a:rPr lang="de-DE" sz="1050" dirty="0"/>
              <a:t> </a:t>
            </a:r>
            <a:r>
              <a:rPr lang="de-DE" sz="1050" dirty="0" err="1"/>
              <a:t>vegetables</a:t>
            </a:r>
            <a:r>
              <a:rPr lang="de-DE" sz="1050" dirty="0"/>
              <a:t> in </a:t>
            </a:r>
            <a:r>
              <a:rPr lang="de-DE" sz="1050" dirty="0" err="1"/>
              <a:t>basket</a:t>
            </a:r>
            <a:r>
              <a:rPr lang="de-DE" sz="1050" dirty="0"/>
              <a:t>. Online: https://</a:t>
            </a:r>
            <a:r>
              <a:rPr lang="de-DE" sz="1050" dirty="0" err="1"/>
              <a:t>www.freepik.com</a:t>
            </a:r>
            <a:r>
              <a:rPr lang="de-DE" sz="1050" dirty="0"/>
              <a:t>/</a:t>
            </a:r>
            <a:r>
              <a:rPr lang="de-DE" sz="1050" dirty="0" err="1"/>
              <a:t>free-vector</a:t>
            </a:r>
            <a:r>
              <a:rPr lang="de-DE" sz="1050" dirty="0"/>
              <a:t>/local-grown-vegetables-in-basket_19262545.htm</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05" name="Google Shape;305;p20: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915bba6a60_0_10:notes"/>
          <p:cNvSpPr>
            <a:spLocks noGrp="1" noRot="1" noChangeAspect="1"/>
          </p:cNvSpPr>
          <p:nvPr>
            <p:ph type="sldImg" idx="2"/>
          </p:nvPr>
        </p:nvSpPr>
        <p:spPr>
          <a:xfrm>
            <a:off x="222250"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1915bba6a60_0_10:notes"/>
          <p:cNvSpPr txBox="1">
            <a:spLocks noGrp="1"/>
          </p:cNvSpPr>
          <p:nvPr>
            <p:ph type="body" idx="1"/>
          </p:nvPr>
        </p:nvSpPr>
        <p:spPr>
          <a:xfrm>
            <a:off x="223688" y="3995739"/>
            <a:ext cx="6651924" cy="5986464"/>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600"/>
              </a:spcBef>
              <a:spcAft>
                <a:spcPts val="0"/>
              </a:spcAft>
              <a:buSzPts val="1400"/>
              <a:buFont typeface="Arial"/>
              <a:buNone/>
            </a:pPr>
            <a:r>
              <a:rPr lang="de-DE" sz="1050" b="1" i="0" u="none" strike="noStrike" cap="none" dirty="0">
                <a:solidFill>
                  <a:schemeClr val="dk1"/>
                </a:solidFill>
                <a:latin typeface="Calibri"/>
                <a:ea typeface="Calibri"/>
                <a:cs typeface="Calibri"/>
                <a:sym typeface="Calibri"/>
              </a:rPr>
              <a:t>Beschreibung</a:t>
            </a:r>
            <a:endParaRPr dirty="0"/>
          </a:p>
          <a:p>
            <a:pPr marL="0" lvl="0" indent="0" algn="l" rtl="0">
              <a:lnSpc>
                <a:spcPct val="100000"/>
              </a:lnSpc>
              <a:spcBef>
                <a:spcPts val="200"/>
              </a:spcBef>
              <a:spcAft>
                <a:spcPts val="0"/>
              </a:spcAft>
              <a:buSzPts val="1400"/>
              <a:buFont typeface="Arial"/>
              <a:buNone/>
            </a:pPr>
            <a:r>
              <a:rPr lang="de-DE" sz="1050" b="0" i="0" u="none" strike="noStrike" cap="none" dirty="0">
                <a:solidFill>
                  <a:schemeClr val="dk1"/>
                </a:solidFill>
                <a:latin typeface="Calibri"/>
                <a:ea typeface="Calibri"/>
                <a:cs typeface="Calibri"/>
                <a:sym typeface="Calibri"/>
              </a:rPr>
              <a:t>Der wichtigste Verbrauchertrend in 2022 ist die “Klimafreundliche und nachhaltige Ernährung” (</a:t>
            </a:r>
            <a:r>
              <a:rPr lang="de-DE" sz="1050" b="0" i="0" u="none" strike="noStrike" cap="none" dirty="0" err="1">
                <a:solidFill>
                  <a:schemeClr val="dk1"/>
                </a:solidFill>
                <a:latin typeface="Calibri"/>
                <a:ea typeface="Calibri"/>
                <a:cs typeface="Calibri"/>
                <a:sym typeface="Calibri"/>
              </a:rPr>
              <a:t>nutrition</a:t>
            </a:r>
            <a:r>
              <a:rPr lang="de-DE" sz="1050" b="0" i="0" u="none" strike="noStrike" cap="none" dirty="0">
                <a:solidFill>
                  <a:schemeClr val="dk1"/>
                </a:solidFill>
                <a:latin typeface="Calibri"/>
                <a:ea typeface="Calibri"/>
                <a:cs typeface="Calibri"/>
                <a:sym typeface="Calibri"/>
              </a:rPr>
              <a:t> hub 2022). Dies verbinden die Befragten auch mit der “Regionalität”. Aber auch die Verbindung mit der </a:t>
            </a:r>
            <a:r>
              <a:rPr lang="de-DE" sz="1050" b="0" i="0" u="none" strike="noStrike" cap="none" dirty="0" err="1">
                <a:solidFill>
                  <a:schemeClr val="dk1"/>
                </a:solidFill>
                <a:latin typeface="Calibri"/>
                <a:ea typeface="Calibri"/>
                <a:cs typeface="Calibri"/>
                <a:sym typeface="Calibri"/>
              </a:rPr>
              <a:t>Saisonalität</a:t>
            </a:r>
            <a:r>
              <a:rPr lang="de-DE" sz="1050" b="0" i="0" u="none" strike="noStrike" cap="none" dirty="0">
                <a:solidFill>
                  <a:schemeClr val="dk1"/>
                </a:solidFill>
                <a:latin typeface="Calibri"/>
                <a:ea typeface="Calibri"/>
                <a:cs typeface="Calibri"/>
                <a:sym typeface="Calibri"/>
              </a:rPr>
              <a:t> in Form von saisonal-regionaler Ernährung ist ein starker, neuer Trend, der von vielen Stakeholdern gefördert wird (vgl. LUBW o.J.). Argumente hierfür können sein, dass frische Lebensmittel geschmacksintensiver sind, Energie eingespart wird, da auf eine Kühllagerung und weite Transporte verzichtet werden kann, sowie die lokale-regionale Landwirtschaft gefördert wird. Dem stehen aber gewichtige Nachteile - insbesondere für die Systemgastronomie - gegenüber: Jedes Gemüse hat seine Saison, die Verarbeitung von frischem Gemüse ist zeit- und kostenintensiver und das regionale Angebot kann bei weitem nicht dauerhaft die Großgastronomie an  mehreren Mensen an Hochschulen oder hunderten von Kitas- oder Schulen eines Trägers versorgen. </a:t>
            </a:r>
            <a:endParaRPr sz="1050" b="0" dirty="0">
              <a:solidFill>
                <a:schemeClr val="dk1"/>
              </a:solidFill>
            </a:endParaRPr>
          </a:p>
          <a:p>
            <a:pPr marL="0" lvl="0" indent="0" algn="l" rtl="0">
              <a:lnSpc>
                <a:spcPct val="100000"/>
              </a:lnSpc>
              <a:spcBef>
                <a:spcPts val="0"/>
              </a:spcBef>
              <a:spcAft>
                <a:spcPts val="0"/>
              </a:spcAft>
              <a:buSzPts val="1400"/>
              <a:buFont typeface="Arial"/>
              <a:buNone/>
            </a:pPr>
            <a:r>
              <a:rPr lang="de-DE" sz="1050" b="0" i="0" u="none" strike="noStrike" cap="none" dirty="0">
                <a:solidFill>
                  <a:schemeClr val="dk1"/>
                </a:solidFill>
                <a:latin typeface="Calibri"/>
                <a:ea typeface="Calibri"/>
                <a:cs typeface="Calibri"/>
                <a:sym typeface="Calibri"/>
              </a:rPr>
              <a:t>Zudem führt ein Umstieg auf saisonal-regionale Lebensmittel aus Sicht des Klimaschutzes nicht zu deutlich weniger THG-Emissionen (IFEU 2020): </a:t>
            </a:r>
            <a:endParaRPr sz="1050" b="0" dirty="0">
              <a:solidFill>
                <a:schemeClr val="dk1"/>
              </a:solidFill>
            </a:endParaRPr>
          </a:p>
          <a:p>
            <a:pPr marL="628650" lvl="1" indent="-171450" algn="l" rtl="0">
              <a:lnSpc>
                <a:spcPct val="100000"/>
              </a:lnSpc>
              <a:spcBef>
                <a:spcPts val="200"/>
              </a:spcBef>
              <a:spcAft>
                <a:spcPts val="0"/>
              </a:spcAft>
              <a:buSzPts val="1400"/>
              <a:buFont typeface="Arial"/>
              <a:buChar char="•"/>
            </a:pPr>
            <a:r>
              <a:rPr lang="de-DE" sz="1050" b="0" i="0" u="none" strike="noStrike" cap="none" dirty="0">
                <a:solidFill>
                  <a:schemeClr val="dk1"/>
                </a:solidFill>
                <a:latin typeface="Calibri"/>
                <a:ea typeface="Calibri"/>
                <a:cs typeface="Calibri"/>
                <a:sym typeface="Calibri"/>
              </a:rPr>
              <a:t>Ein regionaler Apfel hat im Herbst zur Erntezeit einen THG-Wert von ca. 0,3 kg CO</a:t>
            </a:r>
            <a:r>
              <a:rPr lang="de-DE" sz="1050" b="0" i="0" u="none" strike="noStrike" cap="none" baseline="-25000" dirty="0">
                <a:solidFill>
                  <a:schemeClr val="dk1"/>
                </a:solidFill>
                <a:latin typeface="Calibri"/>
                <a:ea typeface="Calibri"/>
                <a:cs typeface="Calibri"/>
                <a:sym typeface="Calibri"/>
              </a:rPr>
              <a:t>2</a:t>
            </a:r>
            <a:r>
              <a:rPr lang="de-DE" sz="1050" b="0" i="0" u="none" strike="noStrike" cap="none" dirty="0">
                <a:solidFill>
                  <a:schemeClr val="dk1"/>
                </a:solidFill>
                <a:latin typeface="Calibri"/>
                <a:ea typeface="Calibri"/>
                <a:cs typeface="Calibri"/>
                <a:sym typeface="Calibri"/>
              </a:rPr>
              <a:t>-Äq/kg.</a:t>
            </a:r>
            <a:endParaRPr dirty="0"/>
          </a:p>
          <a:p>
            <a:pPr marL="628650" lvl="1" indent="-171450" algn="l" rtl="0">
              <a:lnSpc>
                <a:spcPct val="100000"/>
              </a:lnSpc>
              <a:spcBef>
                <a:spcPts val="0"/>
              </a:spcBef>
              <a:spcAft>
                <a:spcPts val="0"/>
              </a:spcAft>
              <a:buSzPts val="1400"/>
              <a:buFont typeface="Arial"/>
              <a:buChar char="•"/>
            </a:pPr>
            <a:r>
              <a:rPr lang="de-DE" sz="1050" b="0" i="0" u="none" strike="noStrike" cap="none" dirty="0">
                <a:solidFill>
                  <a:schemeClr val="dk1"/>
                </a:solidFill>
                <a:latin typeface="Calibri"/>
                <a:ea typeface="Calibri"/>
                <a:cs typeface="Calibri"/>
                <a:sym typeface="Calibri"/>
              </a:rPr>
              <a:t>Bei Kühllagerung hat er im April einen THG Wert von 0,4 kg CO</a:t>
            </a:r>
            <a:r>
              <a:rPr lang="de-DE" sz="1050" b="0" i="0" u="none" strike="noStrike" cap="none" baseline="-25000" dirty="0">
                <a:solidFill>
                  <a:schemeClr val="dk1"/>
                </a:solidFill>
                <a:latin typeface="Calibri"/>
                <a:ea typeface="Calibri"/>
                <a:cs typeface="Calibri"/>
                <a:sym typeface="Calibri"/>
              </a:rPr>
              <a:t>2</a:t>
            </a:r>
            <a:r>
              <a:rPr lang="de-DE" sz="1050" b="0" i="0" u="none" strike="noStrike" cap="none" dirty="0">
                <a:solidFill>
                  <a:schemeClr val="dk1"/>
                </a:solidFill>
                <a:latin typeface="Calibri"/>
                <a:ea typeface="Calibri"/>
                <a:cs typeface="Calibri"/>
                <a:sym typeface="Calibri"/>
              </a:rPr>
              <a:t>-Äq/kg. </a:t>
            </a:r>
            <a:endParaRPr dirty="0"/>
          </a:p>
          <a:p>
            <a:pPr marL="628650" lvl="1" indent="-171450" algn="l" rtl="0">
              <a:lnSpc>
                <a:spcPct val="100000"/>
              </a:lnSpc>
              <a:spcBef>
                <a:spcPts val="0"/>
              </a:spcBef>
              <a:spcAft>
                <a:spcPts val="0"/>
              </a:spcAft>
              <a:buSzPts val="1400"/>
              <a:buFont typeface="Arial"/>
              <a:buChar char="•"/>
            </a:pPr>
            <a:r>
              <a:rPr lang="de-DE" sz="1050" b="0" i="0" u="none" strike="noStrike" cap="none" dirty="0">
                <a:solidFill>
                  <a:schemeClr val="dk1"/>
                </a:solidFill>
                <a:latin typeface="Calibri"/>
                <a:ea typeface="Calibri"/>
                <a:cs typeface="Calibri"/>
                <a:sym typeface="Calibri"/>
              </a:rPr>
              <a:t>Ein per Schiff importierter Apfel aus Neuseeland hat gleichfalls einen THG-Wert von 0,4 kg CO</a:t>
            </a:r>
            <a:r>
              <a:rPr lang="de-DE" sz="1050" b="0" i="0" u="none" strike="noStrike" cap="none" baseline="-25000" dirty="0">
                <a:solidFill>
                  <a:schemeClr val="dk1"/>
                </a:solidFill>
                <a:latin typeface="Calibri"/>
                <a:ea typeface="Calibri"/>
                <a:cs typeface="Calibri"/>
                <a:sym typeface="Calibri"/>
              </a:rPr>
              <a:t>2</a:t>
            </a:r>
            <a:r>
              <a:rPr lang="de-DE" sz="1050" b="0" i="0" u="none" strike="noStrike" cap="none" dirty="0">
                <a:solidFill>
                  <a:schemeClr val="dk1"/>
                </a:solidFill>
                <a:latin typeface="Calibri"/>
                <a:ea typeface="Calibri"/>
                <a:cs typeface="Calibri"/>
                <a:sym typeface="Calibri"/>
              </a:rPr>
              <a:t>-Äq/kg. </a:t>
            </a:r>
            <a:endParaRPr dirty="0"/>
          </a:p>
          <a:p>
            <a:pPr marL="0" lvl="0" indent="0" algn="l" rtl="0">
              <a:lnSpc>
                <a:spcPct val="100000"/>
              </a:lnSpc>
              <a:spcBef>
                <a:spcPts val="0"/>
              </a:spcBef>
              <a:spcAft>
                <a:spcPts val="0"/>
              </a:spcAft>
              <a:buSzPts val="1400"/>
              <a:buNone/>
            </a:pPr>
            <a:r>
              <a:rPr lang="de-DE" sz="1050" b="1" dirty="0">
                <a:solidFill>
                  <a:schemeClr val="dk1"/>
                </a:solidFill>
              </a:rPr>
              <a:t>Aufgabe</a:t>
            </a:r>
            <a:endParaRPr dirty="0"/>
          </a:p>
          <a:p>
            <a:pPr marL="171450" lvl="0" indent="-171450" algn="l" rtl="0">
              <a:lnSpc>
                <a:spcPct val="100000"/>
              </a:lnSpc>
              <a:spcBef>
                <a:spcPts val="200"/>
              </a:spcBef>
              <a:spcAft>
                <a:spcPts val="0"/>
              </a:spcAft>
              <a:buSzPts val="1400"/>
              <a:buFont typeface="Arial"/>
              <a:buChar char="•"/>
            </a:pPr>
            <a:r>
              <a:rPr lang="de-DE" sz="1050" dirty="0">
                <a:solidFill>
                  <a:schemeClr val="dk1"/>
                </a:solidFill>
              </a:rPr>
              <a:t>Schauen Sie auf ihren Menüplan für November bis Februar – welche Gemüsesorten sind saisonal?</a:t>
            </a:r>
            <a:endParaRPr sz="1050" dirty="0">
              <a:solidFill>
                <a:schemeClr val="dk1"/>
              </a:solidFill>
            </a:endParaRPr>
          </a:p>
          <a:p>
            <a:pPr marL="171450" lvl="0" indent="-171450" algn="l" rtl="0">
              <a:lnSpc>
                <a:spcPct val="100000"/>
              </a:lnSpc>
              <a:spcBef>
                <a:spcPts val="0"/>
              </a:spcBef>
              <a:spcAft>
                <a:spcPts val="0"/>
              </a:spcAft>
              <a:buSzPts val="1400"/>
              <a:buFont typeface="Arial"/>
              <a:buChar char="•"/>
            </a:pPr>
            <a:r>
              <a:rPr lang="de-DE" sz="1050" dirty="0">
                <a:solidFill>
                  <a:schemeClr val="dk1"/>
                </a:solidFill>
              </a:rPr>
              <a:t>Welchen Anteil des Gemüses können Sie mit saisonalem Gemüse abdecken?</a:t>
            </a:r>
            <a:endParaRPr dirty="0"/>
          </a:p>
          <a:p>
            <a:pPr marL="0" lvl="0" indent="0" algn="l" rtl="0">
              <a:lnSpc>
                <a:spcPct val="100000"/>
              </a:lnSpc>
              <a:spcBef>
                <a:spcPts val="400"/>
              </a:spcBef>
              <a:spcAft>
                <a:spcPts val="0"/>
              </a:spcAft>
              <a:buSzPts val="1400"/>
              <a:buNone/>
            </a:pPr>
            <a:r>
              <a:rPr lang="de-DE" sz="1050" b="1" dirty="0">
                <a:solidFill>
                  <a:schemeClr val="dk1"/>
                </a:solidFill>
              </a:rPr>
              <a:t>Quellen</a:t>
            </a:r>
            <a:endParaRPr dirty="0"/>
          </a:p>
          <a:p>
            <a:pPr marL="171450" lvl="0" indent="-171450" algn="l" rtl="0">
              <a:lnSpc>
                <a:spcPct val="100000"/>
              </a:lnSpc>
              <a:spcBef>
                <a:spcPts val="0"/>
              </a:spcBef>
              <a:spcAft>
                <a:spcPts val="0"/>
              </a:spcAft>
              <a:buSzPts val="1400"/>
              <a:buFont typeface="Arial"/>
              <a:buChar char="•"/>
            </a:pPr>
            <a:r>
              <a:rPr lang="de-DE" sz="1050" b="0" i="0" u="none" strike="noStrike" cap="none" dirty="0" err="1">
                <a:solidFill>
                  <a:schemeClr val="dk1"/>
                </a:solidFill>
                <a:latin typeface="Calibri"/>
                <a:ea typeface="Calibri"/>
                <a:cs typeface="Calibri"/>
                <a:sym typeface="Calibri"/>
              </a:rPr>
              <a:t>nutrition</a:t>
            </a:r>
            <a:r>
              <a:rPr lang="de-DE" sz="1050" b="0" i="0" u="none" strike="noStrike" cap="none" dirty="0">
                <a:solidFill>
                  <a:schemeClr val="dk1"/>
                </a:solidFill>
                <a:latin typeface="Calibri"/>
                <a:ea typeface="Calibri"/>
                <a:cs typeface="Calibri"/>
                <a:sym typeface="Calibri"/>
              </a:rPr>
              <a:t> hub (2022): Essen mit Verantwortung und Leidenschaft: Die 10 TOP Ernährungstrends 2022. Online:</a:t>
            </a:r>
            <a:r>
              <a:rPr lang="de-DE" sz="1050" b="0"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a:t>
            </a:r>
            <a:r>
              <a:rPr lang="de-DE" sz="105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www.nutrition-hub.de/post/trendreport-ernaehrung-10-top-ernaehrungstrends-2022</a:t>
            </a:r>
            <a:endParaRPr sz="1050" b="0" i="0" u="sng"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400"/>
              <a:buFont typeface="Arial"/>
              <a:buChar char="•"/>
            </a:pPr>
            <a:r>
              <a:rPr lang="de-DE" sz="1050" b="0" i="0" u="none" strike="noStrike" cap="none" dirty="0">
                <a:solidFill>
                  <a:schemeClr val="dk1"/>
                </a:solidFill>
                <a:latin typeface="Calibri"/>
                <a:ea typeface="Calibri"/>
                <a:cs typeface="Calibri"/>
                <a:sym typeface="Calibri"/>
              </a:rPr>
              <a:t>LUBW Landesanstalt für Umwelt Baden-Württemberg (o.J.): Der Nachhaltige Warenkorb - Saisonal und Regional. Online:</a:t>
            </a:r>
            <a:r>
              <a:rPr lang="de-DE" sz="1050" b="0" i="0" u="sng" strike="noStrike" cap="none" dirty="0">
                <a:solidFill>
                  <a:srgbClr val="0563C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t>
            </a:r>
            <a:r>
              <a:rPr lang="de-DE" sz="105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www.nachhaltiger-warenkorb.de/themen/saisonal-und-regional/</a:t>
            </a:r>
            <a:r>
              <a:rPr lang="de-DE" sz="1050" b="0" i="0" u="none" strike="noStrike" cap="none" dirty="0">
                <a:solidFill>
                  <a:schemeClr val="dk1"/>
                </a:solidFill>
                <a:latin typeface="Calibri"/>
                <a:ea typeface="Calibri"/>
                <a:cs typeface="Calibri"/>
                <a:sym typeface="Calibri"/>
              </a:rPr>
              <a:t> </a:t>
            </a:r>
            <a:endParaRPr dirty="0"/>
          </a:p>
          <a:p>
            <a:pPr marL="171450" marR="0" lvl="0" indent="-171450" algn="l" rtl="0">
              <a:lnSpc>
                <a:spcPct val="100000"/>
              </a:lnSpc>
              <a:spcBef>
                <a:spcPts val="0"/>
              </a:spcBef>
              <a:spcAft>
                <a:spcPts val="0"/>
              </a:spcAft>
              <a:buClr>
                <a:srgbClr val="000000"/>
              </a:buClr>
              <a:buSzPts val="1400"/>
              <a:buFont typeface="Arial"/>
              <a:buChar char="•"/>
            </a:pPr>
            <a:r>
              <a:rPr lang="de-DE" sz="1050" b="0" i="0" u="none" strike="noStrike" cap="none" dirty="0">
                <a:solidFill>
                  <a:schemeClr val="dk1"/>
                </a:solidFill>
                <a:latin typeface="Calibri"/>
                <a:ea typeface="Calibri"/>
                <a:cs typeface="Calibri"/>
                <a:sym typeface="Calibri"/>
              </a:rPr>
              <a:t>ifeu Institut für Energie- und Umweltforschung (2020): Ökologische Fußabdrücke von Lebensmitteln und Gerichten in Deutschland. Online:</a:t>
            </a:r>
            <a:r>
              <a:rPr lang="de-DE" sz="1050" b="0" i="0" u="sng" strike="noStrike" cap="none" dirty="0">
                <a:solidFill>
                  <a:srgbClr val="0563C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 </a:t>
            </a:r>
            <a:r>
              <a:rPr lang="de-DE" sz="105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www.ifeu.de/fileadmin/uploads/Reinhardt-Gaertner-Wagner-2020-Oekologische-Fu%C3%9Fabdruecke-von-Lebensmitteln-und-Gerichten-in-Deutschland-ifeu-2020.pdf</a:t>
            </a:r>
            <a:r>
              <a:rPr lang="de-DE" sz="1050" b="0" i="0" u="none" strike="noStrike" cap="none" dirty="0">
                <a:solidFill>
                  <a:schemeClr val="dk1"/>
                </a:solidFill>
                <a:latin typeface="Calibri"/>
                <a:ea typeface="Calibri"/>
                <a:cs typeface="Calibri"/>
                <a:sym typeface="Calibri"/>
              </a:rPr>
              <a:t> </a:t>
            </a:r>
            <a:endParaRPr dirty="0"/>
          </a:p>
          <a:p>
            <a:pPr marL="171450" marR="0" lvl="0" indent="-171450" algn="l" rtl="0">
              <a:lnSpc>
                <a:spcPct val="100000"/>
              </a:lnSpc>
              <a:spcBef>
                <a:spcPts val="0"/>
              </a:spcBef>
              <a:spcAft>
                <a:spcPts val="0"/>
              </a:spcAft>
              <a:buClr>
                <a:srgbClr val="000000"/>
              </a:buClr>
              <a:buSzPts val="1400"/>
              <a:buFont typeface="Arial"/>
              <a:buChar char="•"/>
            </a:pPr>
            <a:r>
              <a:rPr lang="de-DE" sz="1050" dirty="0">
                <a:solidFill>
                  <a:schemeClr val="dk1"/>
                </a:solidFill>
              </a:rPr>
              <a:t>Bundesinformationszentrum Landwirtschaft (o.J.): </a:t>
            </a:r>
            <a:r>
              <a:rPr lang="de-DE" sz="1050" b="0" i="0" u="none" strike="noStrike" cap="none" dirty="0">
                <a:solidFill>
                  <a:schemeClr val="dk1"/>
                </a:solidFill>
                <a:latin typeface="Calibri"/>
                <a:ea typeface="Calibri"/>
                <a:cs typeface="Calibri"/>
                <a:sym typeface="Calibri"/>
              </a:rPr>
              <a:t>Wie</a:t>
            </a:r>
            <a:r>
              <a:rPr lang="de-DE" sz="1050" b="1" i="0" u="none" strike="noStrike" cap="none" dirty="0">
                <a:solidFill>
                  <a:schemeClr val="dk1"/>
                </a:solidFill>
                <a:latin typeface="Calibri"/>
                <a:ea typeface="Calibri"/>
                <a:cs typeface="Calibri"/>
                <a:sym typeface="Calibri"/>
              </a:rPr>
              <a:t> </a:t>
            </a:r>
            <a:r>
              <a:rPr lang="de-DE" sz="1050" b="0" i="0" u="none" strike="noStrike" cap="none" dirty="0">
                <a:solidFill>
                  <a:schemeClr val="dk1"/>
                </a:solidFill>
                <a:latin typeface="Calibri"/>
                <a:ea typeface="Calibri"/>
                <a:cs typeface="Calibri"/>
                <a:sym typeface="Calibri"/>
              </a:rPr>
              <a:t>arbeiten Gemüsebauern in Deutschland?</a:t>
            </a:r>
            <a:r>
              <a:rPr lang="de-DE" sz="1050" b="0" dirty="0">
                <a:solidFill>
                  <a:schemeClr val="dk1"/>
                </a:solidFill>
              </a:rPr>
              <a:t> https://</a:t>
            </a:r>
            <a:r>
              <a:rPr lang="de-DE" sz="1050" b="0" dirty="0" err="1">
                <a:solidFill>
                  <a:schemeClr val="dk1"/>
                </a:solidFill>
              </a:rPr>
              <a:t>www.landwirtschaft.de</a:t>
            </a:r>
            <a:r>
              <a:rPr lang="de-DE" sz="1050" b="0" dirty="0">
                <a:solidFill>
                  <a:schemeClr val="dk1"/>
                </a:solidFill>
              </a:rPr>
              <a:t>/</a:t>
            </a:r>
            <a:r>
              <a:rPr lang="de-DE" sz="1050" b="0" dirty="0" err="1">
                <a:solidFill>
                  <a:schemeClr val="dk1"/>
                </a:solidFill>
              </a:rPr>
              <a:t>landwirtschaft</a:t>
            </a:r>
            <a:r>
              <a:rPr lang="de-DE" sz="1050" b="0" dirty="0">
                <a:solidFill>
                  <a:schemeClr val="dk1"/>
                </a:solidFill>
              </a:rPr>
              <a:t>-verstehen/wie-arbeiten-</a:t>
            </a:r>
            <a:r>
              <a:rPr lang="de-DE" sz="1050" b="0" dirty="0" err="1">
                <a:solidFill>
                  <a:schemeClr val="dk1"/>
                </a:solidFill>
              </a:rPr>
              <a:t>foerster</a:t>
            </a:r>
            <a:r>
              <a:rPr lang="de-DE" sz="1050" b="0" dirty="0">
                <a:solidFill>
                  <a:schemeClr val="dk1"/>
                </a:solidFill>
              </a:rPr>
              <a:t>-und-</a:t>
            </a:r>
            <a:r>
              <a:rPr lang="de-DE" sz="1050" b="0" dirty="0" err="1">
                <a:solidFill>
                  <a:schemeClr val="dk1"/>
                </a:solidFill>
              </a:rPr>
              <a:t>pflanzenbauer</a:t>
            </a:r>
            <a:r>
              <a:rPr lang="de-DE" sz="1050" dirty="0">
                <a:solidFill>
                  <a:schemeClr val="dk1"/>
                </a:solidFill>
              </a:rPr>
              <a:t>/wie-arbeiten-</a:t>
            </a:r>
            <a:r>
              <a:rPr lang="de-DE" sz="1050" dirty="0" err="1">
                <a:solidFill>
                  <a:schemeClr val="dk1"/>
                </a:solidFill>
              </a:rPr>
              <a:t>gemuesebauern</a:t>
            </a:r>
            <a:r>
              <a:rPr lang="de-DE" sz="1050" dirty="0">
                <a:solidFill>
                  <a:schemeClr val="dk1"/>
                </a:solidFill>
              </a:rPr>
              <a:t>-in-deutschland </a:t>
            </a:r>
            <a:endParaRPr dirty="0"/>
          </a:p>
          <a:p>
            <a:pPr marL="0" lvl="0" indent="0" algn="l" rtl="0">
              <a:lnSpc>
                <a:spcPct val="100000"/>
              </a:lnSpc>
              <a:spcBef>
                <a:spcPts val="400"/>
              </a:spcBef>
              <a:spcAft>
                <a:spcPts val="0"/>
              </a:spcAft>
              <a:buSzPts val="1400"/>
              <a:buNone/>
            </a:pPr>
            <a:r>
              <a:rPr lang="de-DE" sz="1050" b="1" dirty="0">
                <a:solidFill>
                  <a:schemeClr val="dk1"/>
                </a:solidFill>
              </a:rPr>
              <a:t>Bildquelle</a:t>
            </a:r>
            <a:endParaRPr sz="1050" dirty="0">
              <a:solidFill>
                <a:schemeClr val="dk1"/>
              </a:solidFill>
            </a:endParaRPr>
          </a:p>
          <a:p>
            <a:pPr marL="171450" lvl="0" indent="-171450" algn="l" rtl="0">
              <a:lnSpc>
                <a:spcPct val="100000"/>
              </a:lnSpc>
              <a:spcBef>
                <a:spcPts val="0"/>
              </a:spcBef>
              <a:spcAft>
                <a:spcPts val="0"/>
              </a:spcAft>
              <a:buSzPts val="1400"/>
              <a:buFont typeface="Arial"/>
              <a:buChar char="•"/>
            </a:pPr>
            <a:r>
              <a:rPr lang="de-DE" sz="1050" dirty="0">
                <a:solidFill>
                  <a:schemeClr val="dk1"/>
                </a:solidFill>
              </a:rPr>
              <a:t>Bundeszentrum für Ernährung (o.J.) Saisonkalender für Obst und Gemüse. Online: https://</a:t>
            </a:r>
            <a:r>
              <a:rPr lang="de-DE" sz="1050" dirty="0" err="1">
                <a:solidFill>
                  <a:schemeClr val="dk1"/>
                </a:solidFill>
              </a:rPr>
              <a:t>www.bzfe.de</a:t>
            </a:r>
            <a:r>
              <a:rPr lang="de-DE" sz="1050" dirty="0">
                <a:solidFill>
                  <a:schemeClr val="dk1"/>
                </a:solidFill>
              </a:rPr>
              <a:t>/</a:t>
            </a:r>
            <a:r>
              <a:rPr lang="de-DE" sz="1050" dirty="0" err="1">
                <a:solidFill>
                  <a:schemeClr val="dk1"/>
                </a:solidFill>
              </a:rPr>
              <a:t>service</a:t>
            </a:r>
            <a:r>
              <a:rPr lang="de-DE" sz="1050" dirty="0">
                <a:solidFill>
                  <a:schemeClr val="dk1"/>
                </a:solidFill>
              </a:rPr>
              <a:t>/</a:t>
            </a:r>
            <a:r>
              <a:rPr lang="de-DE" sz="1050" dirty="0" err="1">
                <a:solidFill>
                  <a:schemeClr val="dk1"/>
                </a:solidFill>
              </a:rPr>
              <a:t>news</a:t>
            </a:r>
            <a:r>
              <a:rPr lang="de-DE" sz="1050" dirty="0">
                <a:solidFill>
                  <a:schemeClr val="dk1"/>
                </a:solidFill>
              </a:rPr>
              <a:t>/aktuelle-meldungen/news-archiv/meldungen-2017/</a:t>
            </a:r>
            <a:r>
              <a:rPr lang="de-DE" sz="1050" dirty="0" err="1">
                <a:solidFill>
                  <a:schemeClr val="dk1"/>
                </a:solidFill>
              </a:rPr>
              <a:t>dezember</a:t>
            </a:r>
            <a:r>
              <a:rPr lang="de-DE" sz="1050" dirty="0">
                <a:solidFill>
                  <a:schemeClr val="dk1"/>
                </a:solidFill>
              </a:rPr>
              <a:t>/saisonkalender-obst-und-</a:t>
            </a:r>
            <a:r>
              <a:rPr lang="de-DE" sz="1050" dirty="0" err="1">
                <a:solidFill>
                  <a:schemeClr val="dk1"/>
                </a:solidFill>
              </a:rPr>
              <a:t>gemuese</a:t>
            </a:r>
            <a:r>
              <a:rPr lang="de-DE" sz="1050" dirty="0">
                <a:solidFill>
                  <a:schemeClr val="dk1"/>
                </a:solidFill>
              </a:rPr>
              <a:t>/ </a:t>
            </a:r>
            <a:endParaRPr dirty="0"/>
          </a:p>
        </p:txBody>
      </p:sp>
      <p:sp>
        <p:nvSpPr>
          <p:cNvPr id="317" name="Google Shape;317;g1915bba6a60_0_10: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1:notes"/>
          <p:cNvSpPr>
            <a:spLocks noGrp="1" noRot="1" noChangeAspect="1"/>
          </p:cNvSpPr>
          <p:nvPr>
            <p:ph type="sldImg" idx="2"/>
          </p:nvPr>
        </p:nvSpPr>
        <p:spPr>
          <a:xfrm>
            <a:off x="222250"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1:notes"/>
          <p:cNvSpPr txBox="1">
            <a:spLocks noGrp="1"/>
          </p:cNvSpPr>
          <p:nvPr>
            <p:ph type="body" idx="1"/>
          </p:nvPr>
        </p:nvSpPr>
        <p:spPr>
          <a:xfrm>
            <a:off x="222895" y="3995738"/>
            <a:ext cx="6651924" cy="5725371"/>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600"/>
              </a:spcBef>
              <a:spcAft>
                <a:spcPts val="0"/>
              </a:spcAft>
              <a:buClr>
                <a:schemeClr val="dk1"/>
              </a:buClr>
              <a:buSzPts val="1400"/>
              <a:buFont typeface="Arial"/>
              <a:buNone/>
            </a:pPr>
            <a:r>
              <a:rPr lang="de-DE" sz="1100" b="1" dirty="0"/>
              <a:t>Beschreibung</a:t>
            </a:r>
            <a:r>
              <a:rPr lang="de-DE" sz="1100" dirty="0"/>
              <a:t>:  </a:t>
            </a:r>
            <a:endParaRPr dirty="0"/>
          </a:p>
          <a:p>
            <a:pPr marL="0" lvl="0" indent="0" algn="l" rtl="0">
              <a:lnSpc>
                <a:spcPct val="100000"/>
              </a:lnSpc>
              <a:spcBef>
                <a:spcPts val="0"/>
              </a:spcBef>
              <a:spcAft>
                <a:spcPts val="0"/>
              </a:spcAft>
              <a:buClr>
                <a:schemeClr val="dk1"/>
              </a:buClr>
              <a:buSzPts val="1400"/>
              <a:buFont typeface="Arial"/>
              <a:buNone/>
            </a:pPr>
            <a:r>
              <a:rPr lang="de-DE" sz="1100" dirty="0"/>
              <a:t>Saisonale frische Lebensmittel sind derzeit ein Trend in der Ernährung und werden als wichtiger Beitrag für den Klimaschutz angesehen. Allerdings hat Gemüse unterschiedliche Erntezeiten und die Systemgastronomie muss das ganze Jahr über Gemüse verfügen können, um die Tischgäste zufriedenstellen zu können. Das obige Beispiel greift die </a:t>
            </a:r>
            <a:r>
              <a:rPr lang="de-DE" sz="1100" dirty="0" err="1"/>
              <a:t>Saisonalität</a:t>
            </a:r>
            <a:r>
              <a:rPr lang="de-DE" sz="1100" dirty="0"/>
              <a:t> (frische Tomaten) auf und verbindet sie mit spezifischen THG-Emissionen mit nicht saisonalen Tomaten (Dosentomate oder Tomaten aus dem Gewächshaus). Hier zeigt sich, dass durch die Variation der eingesetzten Tomaten THG-Emissionen eingespart werden können. Durch den Einsatz von frischen Tomaten ist eine THG-Reduktion um 50 % gegenüber der THG-intensivsten Gewächshaustomaten möglich, dies ergibt eine Einsparung von 22 kg CO</a:t>
            </a:r>
            <a:r>
              <a:rPr lang="de-DE" sz="1100" baseline="-25000" dirty="0"/>
              <a:t>2</a:t>
            </a:r>
            <a:r>
              <a:rPr lang="de-DE" sz="1100" dirty="0"/>
              <a:t>-Äq für 10 Portionen.  Die Verwendung von Dosentomaten anstelle von Gewächshaustomaten ergibt eine Einsparung von 11 kg / CO</a:t>
            </a:r>
            <a:r>
              <a:rPr lang="de-DE" sz="1100" baseline="-25000" dirty="0"/>
              <a:t>2</a:t>
            </a:r>
            <a:r>
              <a:rPr lang="de-DE" sz="1100" dirty="0"/>
              <a:t>-Äq für 10 Portionen (Einsparung von 24%).</a:t>
            </a:r>
            <a:endParaRPr sz="1100" dirty="0"/>
          </a:p>
          <a:p>
            <a:pPr marL="0" lvl="0" indent="0" algn="l" rtl="0">
              <a:lnSpc>
                <a:spcPct val="100000"/>
              </a:lnSpc>
              <a:spcBef>
                <a:spcPts val="0"/>
              </a:spcBef>
              <a:spcAft>
                <a:spcPts val="0"/>
              </a:spcAft>
              <a:buClr>
                <a:schemeClr val="dk1"/>
              </a:buClr>
              <a:buSzPts val="1400"/>
              <a:buFont typeface="Arial"/>
              <a:buNone/>
            </a:pPr>
            <a:r>
              <a:rPr lang="de-DE" sz="1100" dirty="0"/>
              <a:t>Hinweis zur Berechnung: Der Berechnung liegen die Klimafaktoren der unverarbeiteten Tomaten bzw. der Dosentomaten zugrunde. </a:t>
            </a:r>
            <a:endParaRPr dirty="0"/>
          </a:p>
          <a:p>
            <a:pPr marL="0" lvl="0" indent="0" algn="l" rtl="0">
              <a:lnSpc>
                <a:spcPct val="100000"/>
              </a:lnSpc>
              <a:spcBef>
                <a:spcPts val="0"/>
              </a:spcBef>
              <a:spcAft>
                <a:spcPts val="0"/>
              </a:spcAft>
              <a:buClr>
                <a:schemeClr val="dk1"/>
              </a:buClr>
              <a:buSzPts val="1400"/>
              <a:buFont typeface="Arial"/>
              <a:buNone/>
            </a:pPr>
            <a:endParaRPr sz="1100" b="1" dirty="0"/>
          </a:p>
          <a:p>
            <a:pPr marL="0" lvl="0" indent="0" algn="l" rtl="0">
              <a:lnSpc>
                <a:spcPct val="100000"/>
              </a:lnSpc>
              <a:spcBef>
                <a:spcPts val="0"/>
              </a:spcBef>
              <a:spcAft>
                <a:spcPts val="0"/>
              </a:spcAft>
              <a:buClr>
                <a:schemeClr val="dk1"/>
              </a:buClr>
              <a:buSzPts val="1400"/>
              <a:buFont typeface="Arial"/>
              <a:buNone/>
            </a:pPr>
            <a:r>
              <a:rPr lang="de-DE" sz="1100" b="1" dirty="0"/>
              <a:t>10 Portionen Bolognese ca. 2 kg</a:t>
            </a:r>
            <a:endParaRPr sz="1100" b="1" dirty="0"/>
          </a:p>
          <a:p>
            <a:pPr marL="0" lvl="0" indent="0" algn="l" rtl="0">
              <a:lnSpc>
                <a:spcPct val="100000"/>
              </a:lnSpc>
              <a:spcBef>
                <a:spcPts val="0"/>
              </a:spcBef>
              <a:spcAft>
                <a:spcPts val="0"/>
              </a:spcAft>
              <a:buClr>
                <a:schemeClr val="dk1"/>
              </a:buClr>
              <a:buSzPts val="1100"/>
              <a:buFont typeface="Arial"/>
              <a:buChar char="•"/>
            </a:pPr>
            <a:r>
              <a:rPr lang="de-DE" sz="1100" dirty="0" err="1"/>
              <a:t>Sojahack</a:t>
            </a:r>
            <a:r>
              <a:rPr lang="de-DE" sz="1100" dirty="0"/>
              <a:t>: 0,5 kg </a:t>
            </a:r>
            <a:endParaRPr sz="1100" dirty="0"/>
          </a:p>
          <a:p>
            <a:pPr marL="0" lvl="0" indent="0" algn="l" rtl="0">
              <a:lnSpc>
                <a:spcPct val="100000"/>
              </a:lnSpc>
              <a:spcBef>
                <a:spcPts val="0"/>
              </a:spcBef>
              <a:spcAft>
                <a:spcPts val="0"/>
              </a:spcAft>
              <a:buClr>
                <a:schemeClr val="dk1"/>
              </a:buClr>
              <a:buSzPts val="1100"/>
              <a:buFont typeface="Arial"/>
              <a:buChar char="•"/>
            </a:pPr>
            <a:r>
              <a:rPr lang="de-DE" sz="1100" dirty="0"/>
              <a:t>Tomaten: 1,06 kg </a:t>
            </a:r>
            <a:endParaRPr sz="1100" dirty="0"/>
          </a:p>
          <a:p>
            <a:pPr marL="0" lvl="0" indent="0" algn="l" rtl="0">
              <a:lnSpc>
                <a:spcPct val="100000"/>
              </a:lnSpc>
              <a:spcBef>
                <a:spcPts val="0"/>
              </a:spcBef>
              <a:spcAft>
                <a:spcPts val="0"/>
              </a:spcAft>
              <a:buClr>
                <a:schemeClr val="dk1"/>
              </a:buClr>
              <a:buSzPts val="1100"/>
              <a:buFont typeface="Arial"/>
              <a:buChar char="•"/>
            </a:pPr>
            <a:r>
              <a:rPr lang="de-DE" sz="1100" dirty="0"/>
              <a:t>Rapsöl: 28 g</a:t>
            </a:r>
            <a:endParaRPr sz="1100" dirty="0"/>
          </a:p>
          <a:p>
            <a:pPr marL="0" lvl="0" indent="0" algn="l" rtl="0">
              <a:lnSpc>
                <a:spcPct val="100000"/>
              </a:lnSpc>
              <a:spcBef>
                <a:spcPts val="0"/>
              </a:spcBef>
              <a:spcAft>
                <a:spcPts val="0"/>
              </a:spcAft>
              <a:buClr>
                <a:schemeClr val="dk1"/>
              </a:buClr>
              <a:buSzPts val="1100"/>
              <a:buFont typeface="Arial"/>
              <a:buChar char="•"/>
            </a:pPr>
            <a:r>
              <a:rPr lang="de-DE" sz="1100" dirty="0"/>
              <a:t>Zwiebeln: 50 g, Paprika (bunt): 400 g, Knoblauch: 5 g</a:t>
            </a:r>
            <a:endParaRPr sz="1100" dirty="0"/>
          </a:p>
          <a:p>
            <a:pPr marL="0" lvl="0" indent="0" algn="l" rtl="0">
              <a:lnSpc>
                <a:spcPct val="100000"/>
              </a:lnSpc>
              <a:spcBef>
                <a:spcPts val="0"/>
              </a:spcBef>
              <a:spcAft>
                <a:spcPts val="0"/>
              </a:spcAft>
              <a:buClr>
                <a:schemeClr val="dk1"/>
              </a:buClr>
              <a:buSzPts val="1400"/>
              <a:buFont typeface="Arial"/>
              <a:buNone/>
            </a:pPr>
            <a:r>
              <a:rPr lang="de-DE" sz="1100" b="1" dirty="0"/>
              <a:t>Aufgabe: </a:t>
            </a:r>
            <a:endParaRPr sz="1100" b="1" dirty="0"/>
          </a:p>
          <a:p>
            <a:pPr marL="182563" lvl="0" indent="-171450" algn="l" rtl="0">
              <a:lnSpc>
                <a:spcPct val="100000"/>
              </a:lnSpc>
              <a:spcBef>
                <a:spcPts val="0"/>
              </a:spcBef>
              <a:spcAft>
                <a:spcPts val="0"/>
              </a:spcAft>
              <a:buClr>
                <a:schemeClr val="dk1"/>
              </a:buClr>
              <a:buSzPts val="1100"/>
              <a:buFont typeface="Arial"/>
              <a:buChar char="•"/>
            </a:pPr>
            <a:r>
              <a:rPr lang="de-DE" sz="1100" dirty="0"/>
              <a:t>Bestimmen Sie Menüs mit Tomaten als Zutaten auf Ihrer Speisekarte</a:t>
            </a:r>
            <a:endParaRPr dirty="0"/>
          </a:p>
          <a:p>
            <a:pPr marL="182563" lvl="0" indent="-171450" algn="l" rtl="0">
              <a:lnSpc>
                <a:spcPct val="100000"/>
              </a:lnSpc>
              <a:spcBef>
                <a:spcPts val="0"/>
              </a:spcBef>
              <a:spcAft>
                <a:spcPts val="0"/>
              </a:spcAft>
              <a:buClr>
                <a:schemeClr val="dk1"/>
              </a:buClr>
              <a:buSzPts val="1100"/>
              <a:buFont typeface="Arial"/>
              <a:buChar char="•"/>
            </a:pPr>
            <a:r>
              <a:rPr lang="de-DE" sz="1100" dirty="0"/>
              <a:t>Welche Zubereitungsform haben die Tomaten?</a:t>
            </a:r>
            <a:endParaRPr dirty="0"/>
          </a:p>
          <a:p>
            <a:pPr marL="182563" lvl="0" indent="-171450" algn="l" rtl="0">
              <a:lnSpc>
                <a:spcPct val="100000"/>
              </a:lnSpc>
              <a:spcBef>
                <a:spcPts val="0"/>
              </a:spcBef>
              <a:spcAft>
                <a:spcPts val="0"/>
              </a:spcAft>
              <a:buClr>
                <a:schemeClr val="dk1"/>
              </a:buClr>
              <a:buSzPts val="1100"/>
              <a:buFont typeface="Arial"/>
              <a:buChar char="•"/>
            </a:pPr>
            <a:r>
              <a:rPr lang="de-DE" sz="1100" dirty="0"/>
              <a:t>Können Sie auf Treibhaustomaten verzichten?</a:t>
            </a:r>
            <a:endParaRPr dirty="0"/>
          </a:p>
          <a:p>
            <a:pPr marL="182563" lvl="0" indent="-171450" algn="l" rtl="0">
              <a:lnSpc>
                <a:spcPct val="100000"/>
              </a:lnSpc>
              <a:spcBef>
                <a:spcPts val="0"/>
              </a:spcBef>
              <a:spcAft>
                <a:spcPts val="0"/>
              </a:spcAft>
              <a:buClr>
                <a:schemeClr val="dk1"/>
              </a:buClr>
              <a:buSzPts val="1100"/>
              <a:buFont typeface="Arial"/>
              <a:buChar char="•"/>
            </a:pPr>
            <a:r>
              <a:rPr lang="de-DE" sz="1100" dirty="0"/>
              <a:t>Bei welchen Gerichten können Sie auf Dosentomaten verzichten?</a:t>
            </a:r>
            <a:endParaRPr dirty="0"/>
          </a:p>
          <a:p>
            <a:pPr marL="230188" lvl="0" indent="-130175" algn="l" rtl="0">
              <a:lnSpc>
                <a:spcPct val="100000"/>
              </a:lnSpc>
              <a:spcBef>
                <a:spcPts val="0"/>
              </a:spcBef>
              <a:spcAft>
                <a:spcPts val="0"/>
              </a:spcAft>
              <a:buClr>
                <a:schemeClr val="dk1"/>
              </a:buClr>
              <a:buSzPts val="1400"/>
              <a:buNone/>
            </a:pPr>
            <a:endParaRPr sz="1100" dirty="0"/>
          </a:p>
          <a:p>
            <a:pPr marL="0" lvl="0" indent="0" algn="l" rtl="0">
              <a:lnSpc>
                <a:spcPct val="100000"/>
              </a:lnSpc>
              <a:spcBef>
                <a:spcPts val="0"/>
              </a:spcBef>
              <a:spcAft>
                <a:spcPts val="0"/>
              </a:spcAft>
              <a:buClr>
                <a:schemeClr val="dk1"/>
              </a:buClr>
              <a:buSzPts val="300"/>
              <a:buFont typeface="Arial"/>
              <a:buNone/>
            </a:pPr>
            <a:r>
              <a:rPr lang="de-DE" sz="1100" b="1" dirty="0"/>
              <a:t>Quelle: </a:t>
            </a:r>
            <a:endParaRPr dirty="0"/>
          </a:p>
          <a:p>
            <a:pPr marL="0" lvl="0" indent="0" algn="l" rtl="0">
              <a:lnSpc>
                <a:spcPct val="100000"/>
              </a:lnSpc>
              <a:spcBef>
                <a:spcPts val="0"/>
              </a:spcBef>
              <a:spcAft>
                <a:spcPts val="0"/>
              </a:spcAft>
              <a:buClr>
                <a:schemeClr val="dk1"/>
              </a:buClr>
              <a:buSzPts val="1100"/>
              <a:buFont typeface="Arial"/>
              <a:buChar char="•"/>
            </a:pPr>
            <a:r>
              <a:rPr lang="de-DE" sz="1100" b="0" dirty="0"/>
              <a:t>Scharp, Michael (Hrsg. 2019): Endbericht zum KEEKS-Projekt. Online: </a:t>
            </a:r>
            <a:r>
              <a:rPr lang="de-DE" sz="1100" b="0" dirty="0" err="1"/>
              <a:t>www.keeks-projekt.de</a:t>
            </a:r>
            <a:endParaRPr sz="1100" b="0" dirty="0"/>
          </a:p>
          <a:p>
            <a:pPr marL="0" lvl="0" indent="0" algn="l" rtl="0">
              <a:lnSpc>
                <a:spcPct val="100000"/>
              </a:lnSpc>
              <a:spcBef>
                <a:spcPts val="0"/>
              </a:spcBef>
              <a:spcAft>
                <a:spcPts val="0"/>
              </a:spcAft>
              <a:buClr>
                <a:schemeClr val="dk1"/>
              </a:buClr>
              <a:buSzPts val="300"/>
              <a:buFont typeface="Arial"/>
              <a:buNone/>
            </a:pPr>
            <a:r>
              <a:rPr lang="de-DE" sz="1100" b="1" dirty="0"/>
              <a:t>Bildquellen: </a:t>
            </a:r>
            <a:endParaRPr dirty="0"/>
          </a:p>
          <a:p>
            <a:pPr marL="0" lvl="0" indent="0" algn="l" rtl="0">
              <a:lnSpc>
                <a:spcPct val="100000"/>
              </a:lnSpc>
              <a:spcBef>
                <a:spcPts val="0"/>
              </a:spcBef>
              <a:spcAft>
                <a:spcPts val="0"/>
              </a:spcAft>
              <a:buClr>
                <a:schemeClr val="dk1"/>
              </a:buClr>
              <a:buSzPts val="1100"/>
              <a:buFont typeface="Arial"/>
              <a:buChar char="•"/>
            </a:pPr>
            <a:r>
              <a:rPr lang="de-DE" sz="1100" dirty="0"/>
              <a:t>Tomaten, </a:t>
            </a:r>
            <a:r>
              <a:rPr lang="de-DE" sz="1100" dirty="0" err="1"/>
              <a:t>Anelka</a:t>
            </a:r>
            <a:r>
              <a:rPr lang="de-DE" sz="1100" dirty="0"/>
              <a:t>, </a:t>
            </a:r>
            <a:r>
              <a:rPr lang="de-DE" sz="1100" dirty="0" err="1"/>
              <a:t>Pixabay</a:t>
            </a:r>
            <a:r>
              <a:rPr lang="de-DE" sz="1100" dirty="0"/>
              <a:t>, Online: </a:t>
            </a:r>
            <a:endParaRPr dirty="0"/>
          </a:p>
          <a:p>
            <a:pPr marL="0" lvl="0" indent="223838" algn="l" rtl="0">
              <a:lnSpc>
                <a:spcPct val="100000"/>
              </a:lnSpc>
              <a:spcBef>
                <a:spcPts val="0"/>
              </a:spcBef>
              <a:spcAft>
                <a:spcPts val="0"/>
              </a:spcAft>
              <a:buClr>
                <a:schemeClr val="dk1"/>
              </a:buClr>
              <a:buSzPts val="1100"/>
              <a:buNone/>
            </a:pPr>
            <a:r>
              <a:rPr lang="de-DE" sz="1100" dirty="0"/>
              <a:t>https://</a:t>
            </a:r>
            <a:r>
              <a:rPr lang="de-DE" sz="1100" dirty="0" err="1"/>
              <a:t>Pixabay.com</a:t>
            </a:r>
            <a:r>
              <a:rPr lang="de-DE" sz="1100" dirty="0"/>
              <a:t>/de/tomaten-gem%C3%BCse-lebensmittel-frisch-320860/</a:t>
            </a:r>
            <a:endParaRPr dirty="0"/>
          </a:p>
          <a:p>
            <a:pPr marL="0" lvl="0" indent="0" algn="l" rtl="0">
              <a:lnSpc>
                <a:spcPct val="100000"/>
              </a:lnSpc>
              <a:spcBef>
                <a:spcPts val="0"/>
              </a:spcBef>
              <a:spcAft>
                <a:spcPts val="0"/>
              </a:spcAft>
              <a:buClr>
                <a:schemeClr val="dk1"/>
              </a:buClr>
              <a:buSzPts val="1100"/>
              <a:buFont typeface="Arial"/>
              <a:buChar char="•"/>
            </a:pPr>
            <a:r>
              <a:rPr lang="de-DE" sz="1100" dirty="0"/>
              <a:t>Grafik: Eigene Abbildung</a:t>
            </a:r>
            <a:endParaRPr sz="1100" dirty="0"/>
          </a:p>
          <a:p>
            <a:pPr marL="0" lvl="0" indent="0" algn="l" rtl="0">
              <a:lnSpc>
                <a:spcPct val="100000"/>
              </a:lnSpc>
              <a:spcBef>
                <a:spcPts val="0"/>
              </a:spcBef>
              <a:spcAft>
                <a:spcPts val="0"/>
              </a:spcAft>
              <a:buClr>
                <a:schemeClr val="dk1"/>
              </a:buClr>
              <a:buSzPts val="1400"/>
              <a:buFont typeface="Arial"/>
              <a:buNone/>
            </a:pPr>
            <a:endParaRPr sz="1100" dirty="0"/>
          </a:p>
          <a:p>
            <a:pPr marL="0" lvl="0" indent="0" algn="l" rtl="0">
              <a:lnSpc>
                <a:spcPct val="100000"/>
              </a:lnSpc>
              <a:spcBef>
                <a:spcPts val="0"/>
              </a:spcBef>
              <a:spcAft>
                <a:spcPts val="0"/>
              </a:spcAft>
              <a:buSzPts val="1400"/>
              <a:buNone/>
            </a:pPr>
            <a:endParaRPr sz="1100" dirty="0"/>
          </a:p>
        </p:txBody>
      </p:sp>
      <p:sp>
        <p:nvSpPr>
          <p:cNvPr id="329" name="Google Shape;329;p21: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txBox="1">
            <a:spLocks noGrp="1"/>
          </p:cNvSpPr>
          <p:nvPr>
            <p:ph type="body" idx="1"/>
          </p:nvPr>
        </p:nvSpPr>
        <p:spPr>
          <a:xfrm>
            <a:off x="222026" y="3996000"/>
            <a:ext cx="6655248" cy="5949445"/>
          </a:xfrm>
          <a:prstGeom prst="rect">
            <a:avLst/>
          </a:prstGeom>
          <a:noFill/>
          <a:ln>
            <a:noFill/>
          </a:ln>
        </p:spPr>
        <p:txBody>
          <a:bodyPr spcFirstLastPara="1" wrap="square" lIns="94825" tIns="47400" rIns="94825" bIns="47400"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de-DE" sz="1100" b="1" i="0" u="none" strike="noStrike" cap="none" dirty="0">
                <a:solidFill>
                  <a:schemeClr val="dk1"/>
                </a:solidFill>
                <a:latin typeface="Calibri"/>
                <a:ea typeface="Calibri"/>
                <a:cs typeface="Calibri"/>
                <a:sym typeface="Calibri"/>
              </a:rPr>
              <a:t>Beschreibung</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200"/>
              </a:spcBef>
              <a:spcAft>
                <a:spcPts val="0"/>
              </a:spcAft>
              <a:buClr>
                <a:srgbClr val="000000"/>
              </a:buClr>
              <a:buSzPts val="1400"/>
              <a:buFont typeface="Arial"/>
              <a:buNone/>
            </a:pPr>
            <a:r>
              <a:rPr lang="de-DE" sz="1100" b="0" i="0" u="none" strike="noStrike" cap="none" dirty="0">
                <a:solidFill>
                  <a:schemeClr val="dk1"/>
                </a:solidFill>
                <a:latin typeface="Calibri"/>
                <a:ea typeface="Calibri"/>
                <a:cs typeface="Calibri"/>
                <a:sym typeface="Calibri"/>
              </a:rPr>
              <a:t>Produkte in Bioqualität stellen einen großen Schritt in Richtung Nachhaltigkeit für unser Ernährungssystem dar. </a:t>
            </a:r>
            <a:r>
              <a:rPr lang="de-DE" sz="1100" b="0" i="1" u="none" strike="noStrike" cap="none" dirty="0">
                <a:solidFill>
                  <a:schemeClr val="dk1"/>
                </a:solidFill>
                <a:latin typeface="Calibri"/>
                <a:ea typeface="Calibri"/>
                <a:cs typeface="Calibri"/>
                <a:sym typeface="Calibri"/>
              </a:rPr>
              <a:t>Der ökologische Landbau ist eine besonders ressourcenschonende und umweltverträgliche Wirtschaftsform, die sich am Prinzip der Nachhaltigkeit orientiert</a:t>
            </a:r>
            <a:r>
              <a:rPr lang="de-DE" sz="1100" b="0" i="0" u="none" strike="noStrike" cap="none" dirty="0">
                <a:solidFill>
                  <a:schemeClr val="dk1"/>
                </a:solidFill>
                <a:latin typeface="Calibri"/>
                <a:ea typeface="Calibri"/>
                <a:cs typeface="Calibri"/>
                <a:sym typeface="Calibri"/>
              </a:rPr>
              <a:t> (BMEL o.J.). In Deutschland soll der Anteil der ökologischen Ackerflächen bis 2030 auf 30% der gesamten Landwirtschaftsfläche steigen (ebd.). Die Vorteile des ökologischen Landbaus sind ohne Frage der Schutz der Biodiversität, des Bodens und des (Grund-)Wassers sowie ein höchstes Maß an Tierwohl. Zwei Nachteile gibt es aber auch: Aufgrund des fehlenden Kunstdüngereinsatzes sind die Erträge geringer und aufgrund des Verzichts von Pestiziden ist das Ausfallrisiko höher. Bei der Vieh- und Geflügelzucht sind zudem Weide- und Auslaufflächen notwendig und der Tierbestand pro Tier niedriger, was sich auch in einem geringen Ertrag niederschlägt. In der Folge sind deshalb die Preise für Bio-Produkte höher, wobei bei Lebensmitteln wie Nudeln, Kartoffeln, Mehl, Haferflocken und Getreide nur ein geringer Preisunterschied zur konventionellen Ware besteht. In 2020 waren die Preisaufschläge wie folgt: Hähnchenschnitzel 175%, Eier ca. 130%, Kartoffeln 80%, Äpfel ca. 60%, Möhren ca. 50%, Frischmilch und Rinderhack ca. 40% (ökolandbau o.J.,</a:t>
            </a:r>
            <a:r>
              <a:rPr lang="de-DE" sz="1100" b="0" i="0" u="none" strike="noStrike" cap="none" dirty="0" err="1">
                <a:solidFill>
                  <a:schemeClr val="dk1"/>
                </a:solidFill>
                <a:latin typeface="Calibri"/>
                <a:ea typeface="Calibri"/>
                <a:cs typeface="Calibri"/>
                <a:sym typeface="Calibri"/>
              </a:rPr>
              <a:t>Eat</a:t>
            </a:r>
            <a:r>
              <a:rPr lang="de-DE" sz="1100" b="0" i="0" u="none" strike="noStrike" cap="none" dirty="0">
                <a:solidFill>
                  <a:schemeClr val="dk1"/>
                </a:solidFill>
                <a:latin typeface="Calibri"/>
                <a:ea typeface="Calibri"/>
                <a:cs typeface="Calibri"/>
                <a:sym typeface="Calibri"/>
              </a:rPr>
              <a:t> Smarter, 2022). E</a:t>
            </a:r>
            <a:r>
              <a:rPr lang="de-DE" sz="1100" b="0" i="0" u="none" strike="noStrike" cap="none" dirty="0">
                <a:solidFill>
                  <a:srgbClr val="000000"/>
                </a:solidFill>
                <a:latin typeface="Calibri"/>
                <a:ea typeface="Calibri"/>
                <a:cs typeface="Calibri"/>
                <a:sym typeface="Calibri"/>
              </a:rPr>
              <a:t>ine nachhaltige Gastronomie nutzt Bio-Produkte. Bioprodukte sind in der Regel teurer als konventionelle. In der Schulverpflegung sind aber Mehrkosten von 10 Cent für ein Bioprodukt schon ein großes Hemmnis für die Eltern</a:t>
            </a:r>
            <a:r>
              <a:rPr lang="de-DE" sz="1100" dirty="0">
                <a:latin typeface="Calibri"/>
                <a:ea typeface="Calibri"/>
                <a:cs typeface="Calibri"/>
                <a:sym typeface="Calibri"/>
              </a:rPr>
              <a:t>.</a:t>
            </a:r>
            <a:endParaRPr dirty="0"/>
          </a:p>
          <a:p>
            <a:pPr marL="0" marR="0" lvl="0" indent="0" algn="l" rtl="0">
              <a:lnSpc>
                <a:spcPct val="100000"/>
              </a:lnSpc>
              <a:spcBef>
                <a:spcPts val="200"/>
              </a:spcBef>
              <a:spcAft>
                <a:spcPts val="0"/>
              </a:spcAft>
              <a:buClr>
                <a:srgbClr val="000000"/>
              </a:buClr>
              <a:buSzPts val="1400"/>
              <a:buFont typeface="Arial"/>
              <a:buNone/>
            </a:pPr>
            <a:endParaRPr sz="1100" b="0" i="0" u="none" strike="noStrike" cap="none" dirty="0">
              <a:solidFill>
                <a:schemeClr val="accent5"/>
              </a:solidFill>
              <a:latin typeface="Calibri"/>
              <a:ea typeface="Calibri"/>
              <a:cs typeface="Calibri"/>
              <a:sym typeface="Calibri"/>
            </a:endParaRPr>
          </a:p>
          <a:p>
            <a:pPr marL="0" marR="0" lvl="0" indent="0" algn="l" rtl="0">
              <a:lnSpc>
                <a:spcPct val="100000"/>
              </a:lnSpc>
              <a:spcBef>
                <a:spcPts val="200"/>
              </a:spcBef>
              <a:spcAft>
                <a:spcPts val="0"/>
              </a:spcAft>
              <a:buClr>
                <a:srgbClr val="000000"/>
              </a:buClr>
              <a:buSzPts val="1400"/>
              <a:buFont typeface="Arial"/>
              <a:buNone/>
            </a:pPr>
            <a:r>
              <a:rPr lang="de-DE" sz="1100" b="1" i="0" u="none" strike="noStrike" cap="none" dirty="0">
                <a:solidFill>
                  <a:schemeClr val="dk1"/>
                </a:solidFill>
                <a:latin typeface="Calibri"/>
                <a:ea typeface="Calibri"/>
                <a:cs typeface="Calibri"/>
                <a:sym typeface="Calibri"/>
              </a:rPr>
              <a:t>Aufgabe</a:t>
            </a:r>
            <a:endParaRPr sz="11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200"/>
              </a:spcBef>
              <a:spcAft>
                <a:spcPts val="0"/>
              </a:spcAft>
              <a:buClr>
                <a:srgbClr val="000000"/>
              </a:buClr>
              <a:buSzPts val="1320"/>
              <a:buFont typeface="Arial"/>
              <a:buChar char="•"/>
            </a:pPr>
            <a:r>
              <a:rPr lang="de-DE" sz="1100" b="0" i="0" u="none" strike="noStrike" cap="none" dirty="0">
                <a:solidFill>
                  <a:schemeClr val="dk1"/>
                </a:solidFill>
                <a:latin typeface="Calibri"/>
                <a:ea typeface="Calibri"/>
                <a:cs typeface="Calibri"/>
                <a:sym typeface="Calibri"/>
              </a:rPr>
              <a:t>Wie groß ist der Anteil ihrer Bioprodukte in allen Zutaten?</a:t>
            </a:r>
            <a:endParaRPr dirty="0"/>
          </a:p>
          <a:p>
            <a:pPr marL="171450" marR="0" lvl="0" indent="-171450" algn="l" rtl="0">
              <a:lnSpc>
                <a:spcPct val="100000"/>
              </a:lnSpc>
              <a:spcBef>
                <a:spcPts val="200"/>
              </a:spcBef>
              <a:spcAft>
                <a:spcPts val="0"/>
              </a:spcAft>
              <a:buClr>
                <a:srgbClr val="000000"/>
              </a:buClr>
              <a:buSzPts val="1320"/>
              <a:buFont typeface="Arial"/>
              <a:buChar char="•"/>
            </a:pPr>
            <a:r>
              <a:rPr lang="de-DE" sz="1100" b="0" i="0" u="none" strike="noStrike" cap="none" dirty="0">
                <a:solidFill>
                  <a:schemeClr val="dk1"/>
                </a:solidFill>
                <a:latin typeface="Calibri"/>
                <a:ea typeface="Calibri"/>
                <a:cs typeface="Calibri"/>
                <a:sym typeface="Calibri"/>
              </a:rPr>
              <a:t>Welche Mehrkosen nehmen Sie dafür in Kauf?</a:t>
            </a:r>
            <a:endParaRPr dirty="0"/>
          </a:p>
          <a:p>
            <a:pPr marL="171450" marR="0" lvl="0" indent="-171450" algn="l" rtl="0">
              <a:lnSpc>
                <a:spcPct val="100000"/>
              </a:lnSpc>
              <a:spcBef>
                <a:spcPts val="200"/>
              </a:spcBef>
              <a:spcAft>
                <a:spcPts val="0"/>
              </a:spcAft>
              <a:buClr>
                <a:srgbClr val="000000"/>
              </a:buClr>
              <a:buSzPts val="1320"/>
              <a:buFont typeface="Arial"/>
              <a:buChar char="•"/>
            </a:pPr>
            <a:r>
              <a:rPr lang="de-DE" sz="1100" b="0" i="0" u="none" strike="noStrike" cap="none" dirty="0">
                <a:solidFill>
                  <a:schemeClr val="dk1"/>
                </a:solidFill>
                <a:latin typeface="Calibri"/>
                <a:ea typeface="Calibri"/>
                <a:cs typeface="Calibri"/>
                <a:sym typeface="Calibri"/>
              </a:rPr>
              <a:t>Wie kann man Eltern in der Schule vermitteln, dass Bio den Mehrpreis wert ist?</a:t>
            </a:r>
            <a:endParaRPr dirty="0"/>
          </a:p>
          <a:p>
            <a:pPr marL="0" lvl="0" indent="0" algn="l" rtl="0">
              <a:lnSpc>
                <a:spcPct val="100000"/>
              </a:lnSpc>
              <a:spcBef>
                <a:spcPts val="200"/>
              </a:spcBef>
              <a:spcAft>
                <a:spcPts val="0"/>
              </a:spcAft>
              <a:buSzPts val="1400"/>
              <a:buNone/>
            </a:pPr>
            <a:endParaRPr sz="1100" dirty="0">
              <a:solidFill>
                <a:schemeClr val="dk1"/>
              </a:solidFill>
              <a:latin typeface="Calibri"/>
              <a:ea typeface="Calibri"/>
              <a:cs typeface="Calibri"/>
              <a:sym typeface="Calibri"/>
            </a:endParaRPr>
          </a:p>
          <a:p>
            <a:pPr marL="0" lvl="0" indent="0" algn="l" rtl="0">
              <a:lnSpc>
                <a:spcPct val="100000"/>
              </a:lnSpc>
              <a:spcBef>
                <a:spcPts val="200"/>
              </a:spcBef>
              <a:spcAft>
                <a:spcPts val="0"/>
              </a:spcAft>
              <a:buSzPts val="1400"/>
              <a:buNone/>
            </a:pPr>
            <a:r>
              <a:rPr lang="de-DE" sz="1100" b="1" dirty="0">
                <a:latin typeface="Calibri"/>
                <a:ea typeface="Calibri"/>
                <a:cs typeface="Calibri"/>
                <a:sym typeface="Calibri"/>
              </a:rPr>
              <a:t>Quellen</a:t>
            </a:r>
            <a:endParaRPr sz="1100"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400"/>
              <a:buFont typeface="Arial"/>
              <a:buChar char="•"/>
            </a:pPr>
            <a:r>
              <a:rPr lang="de-DE" sz="1100" b="0" i="0" u="none" strike="noStrike" cap="none" dirty="0">
                <a:solidFill>
                  <a:schemeClr val="dk1"/>
                </a:solidFill>
                <a:latin typeface="Calibri"/>
                <a:ea typeface="Calibri"/>
                <a:cs typeface="Calibri"/>
                <a:sym typeface="Calibri"/>
              </a:rPr>
              <a:t>BMEL Bundesministerium für Ernährung und Landwirtschaft (o.J.): Ökologischer Landbau. Online:</a:t>
            </a:r>
            <a:r>
              <a:rPr lang="de-DE" sz="11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www.oekolandbau.de/handel/marketing/preis/preisaufschlaege-fuer-bioprodukte/</a:t>
            </a:r>
            <a:r>
              <a:rPr lang="de-DE" sz="1100" b="0" i="0" u="none" strike="noStrike" cap="none" dirty="0">
                <a:solidFill>
                  <a:schemeClr val="dk1"/>
                </a:solidFill>
                <a:latin typeface="Calibri"/>
                <a:ea typeface="Calibri"/>
                <a:cs typeface="Calibri"/>
                <a:sym typeface="Calibri"/>
              </a:rPr>
              <a:t> </a:t>
            </a:r>
            <a:endParaRPr dirty="0"/>
          </a:p>
          <a:p>
            <a:pPr marL="171450" marR="0" lvl="0" indent="-171450" algn="l" rtl="0">
              <a:lnSpc>
                <a:spcPct val="100000"/>
              </a:lnSpc>
              <a:spcBef>
                <a:spcPts val="0"/>
              </a:spcBef>
              <a:spcAft>
                <a:spcPts val="0"/>
              </a:spcAft>
              <a:buClr>
                <a:srgbClr val="000000"/>
              </a:buClr>
              <a:buSzPts val="1400"/>
              <a:buFont typeface="Arial"/>
              <a:buChar char="•"/>
            </a:pPr>
            <a:r>
              <a:rPr lang="de-DE" sz="1100" b="0" i="0" u="none" strike="noStrike" cap="none" dirty="0" err="1">
                <a:solidFill>
                  <a:schemeClr val="dk1"/>
                </a:solidFill>
                <a:latin typeface="Calibri"/>
                <a:ea typeface="Calibri"/>
                <a:cs typeface="Calibri"/>
                <a:sym typeface="Calibri"/>
              </a:rPr>
              <a:t>Eat</a:t>
            </a:r>
            <a:r>
              <a:rPr lang="de-DE" sz="1100" b="0" i="0" u="none" strike="noStrike" cap="none" dirty="0">
                <a:solidFill>
                  <a:schemeClr val="dk1"/>
                </a:solidFill>
                <a:latin typeface="Calibri"/>
                <a:ea typeface="Calibri"/>
                <a:cs typeface="Calibri"/>
                <a:sym typeface="Calibri"/>
              </a:rPr>
              <a:t> Smarter (2022): Bio günstig einkaufen. Online:</a:t>
            </a:r>
            <a:r>
              <a:rPr lang="de-DE" sz="11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https://eatsmarter.de/blogs/green-living/7-tipps-bio-produkte-guenstig-einkaufen</a:t>
            </a:r>
            <a:endParaRPr sz="11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400"/>
              <a:buFont typeface="Arial"/>
              <a:buChar char="•"/>
            </a:pPr>
            <a:r>
              <a:rPr lang="de-DE" sz="1100" b="0" i="0" u="none" strike="noStrike" cap="none" dirty="0">
                <a:solidFill>
                  <a:schemeClr val="dk1"/>
                </a:solidFill>
                <a:latin typeface="Calibri"/>
                <a:ea typeface="Calibri"/>
                <a:cs typeface="Calibri"/>
                <a:sym typeface="Calibri"/>
              </a:rPr>
              <a:t>ökolandbau (o.J.): Preisaufschläge für Bio-Produkte. Online:</a:t>
            </a:r>
            <a:r>
              <a:rPr lang="de-DE" sz="11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 https://de.statista.com/statistik/daten/studie/943059/umfrage/preisvergleich-zwischen-biologischen-und-konventionell-erzeugten-lebensmitteln-in-deutschland/</a:t>
            </a:r>
            <a:r>
              <a:rPr lang="de-DE" sz="11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200"/>
              </a:spcBef>
              <a:spcAft>
                <a:spcPts val="0"/>
              </a:spcAft>
              <a:buClr>
                <a:srgbClr val="000000"/>
              </a:buClr>
              <a:buSzPts val="1400"/>
              <a:buFont typeface="Arial"/>
              <a:buNone/>
            </a:pPr>
            <a:endParaRPr sz="1100" b="0" i="0" u="none" strike="noStrike" cap="none" dirty="0">
              <a:solidFill>
                <a:schemeClr val="dk1"/>
              </a:solidFill>
              <a:latin typeface="Calibri"/>
              <a:ea typeface="Calibri"/>
              <a:cs typeface="Calibri"/>
              <a:sym typeface="Calibri"/>
            </a:endParaRPr>
          </a:p>
          <a:p>
            <a:pPr marL="0" lvl="0" indent="0" algn="l" rtl="0">
              <a:lnSpc>
                <a:spcPct val="100000"/>
              </a:lnSpc>
              <a:spcBef>
                <a:spcPts val="200"/>
              </a:spcBef>
              <a:spcAft>
                <a:spcPts val="0"/>
              </a:spcAft>
              <a:buSzPts val="1400"/>
              <a:buNone/>
            </a:pPr>
            <a:endParaRPr sz="1100" dirty="0">
              <a:latin typeface="Calibri"/>
              <a:ea typeface="Calibri"/>
              <a:cs typeface="Calibri"/>
              <a:sym typeface="Calibri"/>
            </a:endParaRPr>
          </a:p>
        </p:txBody>
      </p:sp>
      <p:pic>
        <p:nvPicPr>
          <p:cNvPr id="354" name="Google Shape;354;p22:notes"/>
          <p:cNvPicPr preferRelativeResize="0"/>
          <p:nvPr/>
        </p:nvPicPr>
        <p:blipFill rotWithShape="1">
          <a:blip r:embed="rId6">
            <a:alphaModFix/>
          </a:blip>
          <a:srcRect/>
          <a:stretch/>
        </p:blipFill>
        <p:spPr>
          <a:xfrm>
            <a:off x="222025" y="252000"/>
            <a:ext cx="6651537" cy="3744000"/>
          </a:xfrm>
          <a:prstGeom prst="rect">
            <a:avLst/>
          </a:prstGeom>
          <a:noFill/>
          <a:ln w="9525" cap="flat" cmpd="sng">
            <a:solidFill>
              <a:schemeClr val="dk1"/>
            </a:solidFill>
            <a:prstDash val="solid"/>
            <a:round/>
            <a:headEnd type="none" w="sm" len="sm"/>
            <a:tailEnd type="none" w="sm" len="sm"/>
          </a:ln>
        </p:spPr>
      </p:pic>
      <p:sp>
        <p:nvSpPr>
          <p:cNvPr id="355" name="Google Shape;355;p22: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3:notes"/>
          <p:cNvSpPr>
            <a:spLocks noGrp="1" noRot="1" noChangeAspect="1"/>
          </p:cNvSpPr>
          <p:nvPr>
            <p:ph type="sldImg" idx="2"/>
          </p:nvPr>
        </p:nvSpPr>
        <p:spPr>
          <a:xfrm>
            <a:off x="223838"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3:notes"/>
          <p:cNvSpPr txBox="1">
            <a:spLocks noGrp="1"/>
          </p:cNvSpPr>
          <p:nvPr>
            <p:ph type="body" idx="1"/>
          </p:nvPr>
        </p:nvSpPr>
        <p:spPr>
          <a:xfrm>
            <a:off x="223838" y="3995738"/>
            <a:ext cx="6654800" cy="5586065"/>
          </a:xfrm>
          <a:prstGeom prst="rect">
            <a:avLst/>
          </a:prstGeom>
          <a:noFill/>
          <a:ln>
            <a:noFill/>
          </a:ln>
        </p:spPr>
        <p:txBody>
          <a:bodyPr spcFirstLastPara="1" wrap="square" lIns="94825" tIns="47400" rIns="94825" bIns="47400" anchor="t" anchorCtr="0">
            <a:noAutofit/>
          </a:bodyPr>
          <a:lstStyle/>
          <a:p>
            <a:pPr marL="266700" marR="0" lvl="0" indent="-180975" algn="l" rtl="0">
              <a:lnSpc>
                <a:spcPct val="100000"/>
              </a:lnSpc>
              <a:spcBef>
                <a:spcPts val="600"/>
              </a:spcBef>
              <a:spcAft>
                <a:spcPts val="0"/>
              </a:spcAft>
              <a:buClr>
                <a:srgbClr val="000000"/>
              </a:buClr>
              <a:buSzPts val="1400"/>
              <a:buFont typeface="Arial"/>
              <a:buNone/>
            </a:pPr>
            <a:r>
              <a:rPr lang="de-DE" sz="1200" b="1" i="0" u="none" strike="noStrike" cap="none" dirty="0">
                <a:solidFill>
                  <a:schemeClr val="dk1"/>
                </a:solidFill>
                <a:latin typeface="Calibri"/>
                <a:ea typeface="Calibri"/>
                <a:cs typeface="Calibri"/>
                <a:sym typeface="Calibri"/>
              </a:rPr>
              <a:t>Beschreibung: </a:t>
            </a:r>
            <a:endParaRPr dirty="0"/>
          </a:p>
          <a:p>
            <a:pPr marL="90488" lvl="0" indent="0" algn="l" rtl="0">
              <a:lnSpc>
                <a:spcPct val="100000"/>
              </a:lnSpc>
              <a:spcBef>
                <a:spcPts val="0"/>
              </a:spcBef>
              <a:spcAft>
                <a:spcPts val="0"/>
              </a:spcAft>
              <a:buSzPts val="1400"/>
              <a:buNone/>
            </a:pPr>
            <a:r>
              <a:rPr lang="de-DE" sz="1200" b="0" i="0" u="none" strike="noStrike" cap="none" dirty="0">
                <a:solidFill>
                  <a:schemeClr val="dk1"/>
                </a:solidFill>
                <a:latin typeface="Calibri"/>
                <a:ea typeface="Calibri"/>
                <a:cs typeface="Calibri"/>
                <a:sym typeface="Calibri"/>
              </a:rPr>
              <a:t>Die Art der Anreise und - erst in zweiter Linie - die Mobilität vor Ort in der Gastregion bestimmen über einen wesentlichen Teil des Energieverbrauchs. Bei Flug- oder Fernreisen ist dieser Verbrauch - und damit die Klimawirksamkeit - ungleich höher als die anderen Verbräuche in der Gastgemeinde. Bei geringen oder mittleren Entfernungen ist eine Anreise mit Bahn, Reisebus oder ÖPNV dem eigenen PKW aus Energie- und Klimaschutzsicht immer vorzuziehen. Wenn eine gute Anbindung mit öffentlichen Verkehrsmitteln vorhanden ist, sollte dies auch in der Öffentlichkeitsarbeit der Hotellerie beworben werden. Zum Hinweis gehört natürlich auch die Kurzbeschreibung der Linien und Stationen, die das Hotel anbinden, sowie die Verbindung von zentralen Punkten wie dem Hauptbahnhof. Eigene Shuttle-Kleinbusse sind damit nicht mehr notwendig. </a:t>
            </a:r>
            <a:endParaRPr b="0" dirty="0"/>
          </a:p>
          <a:p>
            <a:pPr marL="266700" lvl="0" indent="-180975" algn="l" rtl="0">
              <a:lnSpc>
                <a:spcPct val="100000"/>
              </a:lnSpc>
              <a:spcBef>
                <a:spcPts val="0"/>
              </a:spcBef>
              <a:spcAft>
                <a:spcPts val="0"/>
              </a:spcAft>
              <a:buSzPts val="1400"/>
              <a:buNone/>
            </a:pPr>
            <a:endParaRPr dirty="0"/>
          </a:p>
          <a:p>
            <a:pPr marL="266700" lvl="0" indent="-180975" algn="l" rtl="0">
              <a:lnSpc>
                <a:spcPct val="100000"/>
              </a:lnSpc>
              <a:spcBef>
                <a:spcPts val="0"/>
              </a:spcBef>
              <a:spcAft>
                <a:spcPts val="0"/>
              </a:spcAft>
              <a:buSzPts val="1400"/>
              <a:buNone/>
            </a:pPr>
            <a:r>
              <a:rPr lang="de-DE" b="1" dirty="0"/>
              <a:t>Aufgabe:</a:t>
            </a:r>
            <a:endParaRPr dirty="0"/>
          </a:p>
          <a:p>
            <a:pPr marL="266700" lvl="0" indent="-180975" algn="l" rtl="0">
              <a:lnSpc>
                <a:spcPct val="100000"/>
              </a:lnSpc>
              <a:spcBef>
                <a:spcPts val="0"/>
              </a:spcBef>
              <a:spcAft>
                <a:spcPts val="0"/>
              </a:spcAft>
              <a:buSzPts val="1400"/>
              <a:buFont typeface="Arial"/>
              <a:buChar char="•"/>
            </a:pPr>
            <a:r>
              <a:rPr lang="de-DE" b="0" dirty="0"/>
              <a:t>Formulieren Sie alle notwendigen Angaben zu den Anreisemöglichkeiten, wobei Sie die klima- und umweltfreundlichen Alternativen in den Vordergrund stellen, bzw. mit diese  beginnen.</a:t>
            </a:r>
            <a:endParaRPr dirty="0"/>
          </a:p>
          <a:p>
            <a:pPr marL="266700" lvl="0" indent="-92075" algn="l" rtl="0">
              <a:lnSpc>
                <a:spcPct val="100000"/>
              </a:lnSpc>
              <a:spcBef>
                <a:spcPts val="0"/>
              </a:spcBef>
              <a:spcAft>
                <a:spcPts val="0"/>
              </a:spcAft>
              <a:buSzPts val="1400"/>
              <a:buFont typeface="Arial"/>
              <a:buNone/>
            </a:pPr>
            <a:endParaRPr b="1" dirty="0"/>
          </a:p>
          <a:p>
            <a:pPr marL="266700" lvl="0" indent="-180975" algn="l" rtl="0">
              <a:lnSpc>
                <a:spcPct val="100000"/>
              </a:lnSpc>
              <a:spcBef>
                <a:spcPts val="0"/>
              </a:spcBef>
              <a:spcAft>
                <a:spcPts val="0"/>
              </a:spcAft>
              <a:buSzPts val="1400"/>
              <a:buFont typeface="Arial"/>
              <a:buNone/>
            </a:pPr>
            <a:r>
              <a:rPr lang="de-DE" b="1" dirty="0"/>
              <a:t>Bildquellen: </a:t>
            </a:r>
            <a:endParaRPr dirty="0"/>
          </a:p>
          <a:p>
            <a:pPr marL="266700" marR="0" lvl="0" indent="-180975" algn="l" rtl="0">
              <a:lnSpc>
                <a:spcPct val="100000"/>
              </a:lnSpc>
              <a:spcBef>
                <a:spcPts val="0"/>
              </a:spcBef>
              <a:spcAft>
                <a:spcPts val="0"/>
              </a:spcAft>
              <a:buClr>
                <a:srgbClr val="000000"/>
              </a:buClr>
              <a:buSzPts val="1400"/>
              <a:buFont typeface="Arial"/>
              <a:buChar char="•"/>
            </a:pPr>
            <a:r>
              <a:rPr lang="de-DE" b="0" dirty="0" err="1"/>
              <a:t>Vectorjuice</a:t>
            </a:r>
            <a:r>
              <a:rPr lang="de-DE" b="0" dirty="0"/>
              <a:t> on </a:t>
            </a:r>
            <a:r>
              <a:rPr lang="de-DE" b="0" dirty="0" err="1"/>
              <a:t>Freepik</a:t>
            </a:r>
            <a:r>
              <a:rPr lang="de-DE" b="0" dirty="0"/>
              <a:t>: </a:t>
            </a:r>
            <a:r>
              <a:rPr lang="de-DE" sz="1200" b="0" i="0" u="none" strike="noStrike" cap="none" dirty="0">
                <a:solidFill>
                  <a:schemeClr val="dk1"/>
                </a:solidFill>
                <a:latin typeface="Calibri"/>
                <a:ea typeface="Calibri"/>
                <a:cs typeface="Calibri"/>
                <a:sym typeface="Calibri"/>
              </a:rPr>
              <a:t>Free </a:t>
            </a:r>
            <a:r>
              <a:rPr lang="de-DE" sz="1200" b="0" i="0" u="none" strike="noStrike" cap="none" dirty="0" err="1">
                <a:solidFill>
                  <a:schemeClr val="dk1"/>
                </a:solidFill>
                <a:latin typeface="Calibri"/>
                <a:ea typeface="Calibri"/>
                <a:cs typeface="Calibri"/>
                <a:sym typeface="Calibri"/>
              </a:rPr>
              <a:t>vector</a:t>
            </a:r>
            <a:r>
              <a:rPr lang="de-DE" sz="1200" b="0" i="0" u="none" strike="noStrike" cap="none" dirty="0">
                <a:solidFill>
                  <a:schemeClr val="dk1"/>
                </a:solidFill>
                <a:latin typeface="Calibri"/>
                <a:ea typeface="Calibri"/>
                <a:cs typeface="Calibri"/>
                <a:sym typeface="Calibri"/>
              </a:rPr>
              <a:t> </a:t>
            </a:r>
            <a:r>
              <a:rPr lang="de-DE" sz="1200" b="0" i="0" u="none" strike="noStrike" cap="none" dirty="0" err="1">
                <a:solidFill>
                  <a:schemeClr val="dk1"/>
                </a:solidFill>
                <a:latin typeface="Calibri"/>
                <a:ea typeface="Calibri"/>
                <a:cs typeface="Calibri"/>
                <a:sym typeface="Calibri"/>
              </a:rPr>
              <a:t>school</a:t>
            </a:r>
            <a:r>
              <a:rPr lang="de-DE" sz="1200" b="0" i="0" u="none" strike="noStrike" cap="none" dirty="0">
                <a:solidFill>
                  <a:schemeClr val="dk1"/>
                </a:solidFill>
                <a:latin typeface="Calibri"/>
                <a:ea typeface="Calibri"/>
                <a:cs typeface="Calibri"/>
                <a:sym typeface="Calibri"/>
              </a:rPr>
              <a:t> </a:t>
            </a:r>
            <a:r>
              <a:rPr lang="de-DE" sz="1200" b="0" i="0" u="none" strike="noStrike" cap="none" dirty="0" err="1">
                <a:solidFill>
                  <a:schemeClr val="dk1"/>
                </a:solidFill>
                <a:latin typeface="Calibri"/>
                <a:ea typeface="Calibri"/>
                <a:cs typeface="Calibri"/>
                <a:sym typeface="Calibri"/>
              </a:rPr>
              <a:t>bus</a:t>
            </a:r>
            <a:r>
              <a:rPr lang="de-DE" sz="1200" b="0" i="0" u="none" strike="noStrike" cap="none" dirty="0">
                <a:solidFill>
                  <a:schemeClr val="dk1"/>
                </a:solidFill>
                <a:latin typeface="Calibri"/>
                <a:ea typeface="Calibri"/>
                <a:cs typeface="Calibri"/>
                <a:sym typeface="Calibri"/>
              </a:rPr>
              <a:t> </a:t>
            </a:r>
            <a:r>
              <a:rPr lang="de-DE" sz="1200" b="0" i="0" u="none" strike="noStrike" cap="none" dirty="0" err="1">
                <a:solidFill>
                  <a:schemeClr val="dk1"/>
                </a:solidFill>
                <a:latin typeface="Calibri"/>
                <a:ea typeface="Calibri"/>
                <a:cs typeface="Calibri"/>
                <a:sym typeface="Calibri"/>
              </a:rPr>
              <a:t>tracking</a:t>
            </a:r>
            <a:r>
              <a:rPr lang="de-DE" sz="1200" b="0" i="0" u="none" strike="noStrike" cap="none" dirty="0">
                <a:solidFill>
                  <a:schemeClr val="dk1"/>
                </a:solidFill>
                <a:latin typeface="Calibri"/>
                <a:ea typeface="Calibri"/>
                <a:cs typeface="Calibri"/>
                <a:sym typeface="Calibri"/>
              </a:rPr>
              <a:t> </a:t>
            </a:r>
            <a:r>
              <a:rPr lang="de-DE" sz="1200" b="0" i="0" u="none" strike="noStrike" cap="none" dirty="0" err="1">
                <a:solidFill>
                  <a:schemeClr val="dk1"/>
                </a:solidFill>
                <a:latin typeface="Calibri"/>
                <a:ea typeface="Calibri"/>
                <a:cs typeface="Calibri"/>
                <a:sym typeface="Calibri"/>
              </a:rPr>
              <a:t>system</a:t>
            </a:r>
            <a:r>
              <a:rPr lang="de-DE" sz="1200" b="0" i="0" u="none" strike="noStrike" cap="none" dirty="0">
                <a:solidFill>
                  <a:schemeClr val="dk1"/>
                </a:solidFill>
                <a:latin typeface="Calibri"/>
                <a:ea typeface="Calibri"/>
                <a:cs typeface="Calibri"/>
                <a:sym typeface="Calibri"/>
              </a:rPr>
              <a:t> </a:t>
            </a:r>
            <a:r>
              <a:rPr lang="de-DE" sz="1200" b="0" i="0" u="none" strike="noStrike" cap="none" dirty="0" err="1">
                <a:solidFill>
                  <a:schemeClr val="dk1"/>
                </a:solidFill>
                <a:latin typeface="Calibri"/>
                <a:ea typeface="Calibri"/>
                <a:cs typeface="Calibri"/>
                <a:sym typeface="Calibri"/>
              </a:rPr>
              <a:t>abstract</a:t>
            </a:r>
            <a:r>
              <a:rPr lang="de-DE" sz="1200" b="0" i="0" u="none" strike="noStrike" cap="none" dirty="0">
                <a:solidFill>
                  <a:schemeClr val="dk1"/>
                </a:solidFill>
                <a:latin typeface="Calibri"/>
                <a:ea typeface="Calibri"/>
                <a:cs typeface="Calibri"/>
                <a:sym typeface="Calibri"/>
              </a:rPr>
              <a:t> </a:t>
            </a:r>
            <a:r>
              <a:rPr lang="de-DE" sz="1200" b="0" i="0" u="none" strike="noStrike" cap="none" dirty="0" err="1">
                <a:solidFill>
                  <a:schemeClr val="dk1"/>
                </a:solidFill>
                <a:latin typeface="Calibri"/>
                <a:ea typeface="Calibri"/>
                <a:cs typeface="Calibri"/>
                <a:sym typeface="Calibri"/>
              </a:rPr>
              <a:t>concept</a:t>
            </a:r>
            <a:r>
              <a:rPr lang="de-DE" sz="1200" b="0" i="0" u="none" strike="noStrike" cap="none" dirty="0">
                <a:solidFill>
                  <a:schemeClr val="dk1"/>
                </a:solidFill>
                <a:latin typeface="Calibri"/>
                <a:ea typeface="Calibri"/>
                <a:cs typeface="Calibri"/>
                <a:sym typeface="Calibri"/>
              </a:rPr>
              <a:t> </a:t>
            </a:r>
            <a:r>
              <a:rPr lang="de-DE" sz="1200" b="0" i="0" u="none" strike="noStrike" cap="none" dirty="0" err="1">
                <a:solidFill>
                  <a:schemeClr val="dk1"/>
                </a:solidFill>
                <a:latin typeface="Calibri"/>
                <a:ea typeface="Calibri"/>
                <a:cs typeface="Calibri"/>
                <a:sym typeface="Calibri"/>
              </a:rPr>
              <a:t>illustration</a:t>
            </a:r>
            <a:r>
              <a:rPr lang="de-DE" sz="1200" b="0" i="0" u="none" strike="noStrike" cap="none" dirty="0">
                <a:solidFill>
                  <a:schemeClr val="dk1"/>
                </a:solidFill>
                <a:latin typeface="Calibri"/>
                <a:ea typeface="Calibri"/>
                <a:cs typeface="Calibri"/>
                <a:sym typeface="Calibri"/>
              </a:rPr>
              <a:t>. Online: </a:t>
            </a:r>
            <a:r>
              <a:rPr lang="de-DE" b="0" dirty="0"/>
              <a:t>https://</a:t>
            </a:r>
            <a:r>
              <a:rPr lang="de-DE" b="0" dirty="0" err="1"/>
              <a:t>www.freepik.com</a:t>
            </a:r>
            <a:r>
              <a:rPr lang="de-DE" b="0" dirty="0"/>
              <a:t>/</a:t>
            </a:r>
            <a:r>
              <a:rPr lang="de-DE" b="0" dirty="0" err="1"/>
              <a:t>free-photo</a:t>
            </a:r>
            <a:r>
              <a:rPr lang="de-DE" b="0" dirty="0"/>
              <a:t>/hotel-receptionist-work_33141471.htm</a:t>
            </a:r>
            <a:endParaRPr dirty="0"/>
          </a:p>
          <a:p>
            <a:pPr marL="266700" lvl="0" indent="-180975" algn="l" rtl="0">
              <a:lnSpc>
                <a:spcPct val="100000"/>
              </a:lnSpc>
              <a:spcBef>
                <a:spcPts val="0"/>
              </a:spcBef>
              <a:spcAft>
                <a:spcPts val="0"/>
              </a:spcAft>
              <a:buSzPts val="1400"/>
              <a:buFont typeface="Arial"/>
              <a:buChar char="•"/>
            </a:pPr>
            <a:r>
              <a:rPr lang="de-DE" b="0" dirty="0" err="1"/>
              <a:t>Freepik</a:t>
            </a:r>
            <a:r>
              <a:rPr lang="de-DE" b="0" dirty="0"/>
              <a:t>: Free </a:t>
            </a:r>
            <a:r>
              <a:rPr lang="de-DE" b="0" dirty="0" err="1"/>
              <a:t>photo</a:t>
            </a:r>
            <a:r>
              <a:rPr lang="de-DE" b="0" dirty="0"/>
              <a:t> </a:t>
            </a:r>
            <a:r>
              <a:rPr lang="de-DE" b="0" dirty="0" err="1"/>
              <a:t>hotel</a:t>
            </a:r>
            <a:r>
              <a:rPr lang="de-DE" b="0" dirty="0"/>
              <a:t> </a:t>
            </a:r>
            <a:r>
              <a:rPr lang="de-DE" b="0" dirty="0" err="1"/>
              <a:t>receptionist</a:t>
            </a:r>
            <a:r>
              <a:rPr lang="de-DE" b="0" dirty="0"/>
              <a:t> at </a:t>
            </a:r>
            <a:r>
              <a:rPr lang="de-DE" b="0" dirty="0" err="1"/>
              <a:t>work</a:t>
            </a:r>
            <a:r>
              <a:rPr lang="de-DE" b="0" dirty="0"/>
              <a:t>. Online: https://</a:t>
            </a:r>
            <a:r>
              <a:rPr lang="de-DE" b="0" dirty="0" err="1"/>
              <a:t>www.freepik.com</a:t>
            </a:r>
            <a:r>
              <a:rPr lang="de-DE" b="0" dirty="0"/>
              <a:t>/</a:t>
            </a:r>
            <a:r>
              <a:rPr lang="de-DE" b="0" dirty="0" err="1"/>
              <a:t>free-photo</a:t>
            </a:r>
            <a:r>
              <a:rPr lang="de-DE" b="0" dirty="0"/>
              <a:t>/hotel-receptionist-work_33141471.htm</a:t>
            </a:r>
            <a:endParaRPr b="0" dirty="0"/>
          </a:p>
        </p:txBody>
      </p:sp>
      <p:sp>
        <p:nvSpPr>
          <p:cNvPr id="369" name="Google Shape;369;p23: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a:spLocks noGrp="1" noRot="1" noChangeAspect="1"/>
          </p:cNvSpPr>
          <p:nvPr>
            <p:ph type="sldImg" idx="2"/>
          </p:nvPr>
        </p:nvSpPr>
        <p:spPr>
          <a:xfrm>
            <a:off x="222250" y="252413"/>
            <a:ext cx="6653213"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7:notes"/>
          <p:cNvSpPr txBox="1">
            <a:spLocks noGrp="1"/>
          </p:cNvSpPr>
          <p:nvPr>
            <p:ph type="body" idx="1"/>
          </p:nvPr>
        </p:nvSpPr>
        <p:spPr>
          <a:xfrm>
            <a:off x="223688" y="3995738"/>
            <a:ext cx="6650338" cy="59036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200"/>
              <a:buNone/>
            </a:pPr>
            <a:r>
              <a:rPr lang="de-DE" b="1" dirty="0"/>
              <a:t>Beschreibung</a:t>
            </a:r>
            <a:endParaRPr dirty="0"/>
          </a:p>
          <a:p>
            <a:pPr marL="0" lvl="0" indent="0" algn="l" rtl="0">
              <a:lnSpc>
                <a:spcPct val="100000"/>
              </a:lnSpc>
              <a:spcBef>
                <a:spcPts val="360"/>
              </a:spcBef>
              <a:spcAft>
                <a:spcPts val="0"/>
              </a:spcAft>
              <a:buSzPts val="1200"/>
              <a:buNone/>
            </a:pPr>
            <a:r>
              <a:rPr lang="de-DE" dirty="0"/>
              <a:t>Die Abbildung zeigt die Energieverbräuche (Treibstoffe und Strom) und die damit verbundenen Emissionen verschiedener Varianten des Hyundai </a:t>
            </a:r>
            <a:r>
              <a:rPr lang="de-DE" dirty="0" err="1"/>
              <a:t>Kona</a:t>
            </a:r>
            <a:r>
              <a:rPr lang="de-DE" dirty="0"/>
              <a:t>. Die Emissionen der Treibstoffe entsprechen ungefähr dem 10fachen des Treibstoffverbrauchs. Die Emissionen des Elektrofahrzeugs wurden mit dem Emissionsfaktor von 0,45 kg/kWh multipliziert (= Strommix). Die Abbildung zeigt, dass E-Fahrzeuge weniger als die Hälfte der Emissionen verursachen. </a:t>
            </a:r>
            <a:endParaRPr dirty="0"/>
          </a:p>
          <a:p>
            <a:pPr marL="0" lvl="0" indent="0" algn="l" rtl="0">
              <a:lnSpc>
                <a:spcPct val="100000"/>
              </a:lnSpc>
              <a:spcBef>
                <a:spcPts val="360"/>
              </a:spcBef>
              <a:spcAft>
                <a:spcPts val="0"/>
              </a:spcAft>
              <a:buSzPts val="1200"/>
              <a:buNone/>
            </a:pPr>
            <a:r>
              <a:rPr lang="de-DE" b="1" dirty="0"/>
              <a:t>Aufgabe</a:t>
            </a:r>
            <a:endParaRPr dirty="0"/>
          </a:p>
          <a:p>
            <a:pPr marL="171450" lvl="0" indent="-171450" algn="l" rtl="0">
              <a:lnSpc>
                <a:spcPct val="100000"/>
              </a:lnSpc>
              <a:spcBef>
                <a:spcPts val="0"/>
              </a:spcBef>
              <a:spcAft>
                <a:spcPts val="0"/>
              </a:spcAft>
              <a:buSzPts val="1200"/>
              <a:buFont typeface="Arial"/>
              <a:buChar char="•"/>
            </a:pPr>
            <a:r>
              <a:rPr lang="de-DE" dirty="0"/>
              <a:t>Diskutieren sie die Vor- und Nachteile betrieblicher Mobilität in Ihrem Unternehmen.</a:t>
            </a:r>
            <a:endParaRPr dirty="0"/>
          </a:p>
          <a:p>
            <a:pPr marL="171450" lvl="0" indent="-171450" algn="l" rtl="0">
              <a:lnSpc>
                <a:spcPct val="100000"/>
              </a:lnSpc>
              <a:spcBef>
                <a:spcPts val="0"/>
              </a:spcBef>
              <a:spcAft>
                <a:spcPts val="0"/>
              </a:spcAft>
              <a:buSzPts val="1200"/>
              <a:buFont typeface="Arial"/>
              <a:buChar char="•"/>
            </a:pPr>
            <a:r>
              <a:rPr lang="de-DE" dirty="0"/>
              <a:t>Ist Elektromobilität eine Möglichkeit?</a:t>
            </a:r>
            <a:endParaRPr dirty="0"/>
          </a:p>
          <a:p>
            <a:pPr marL="171450" lvl="0" indent="-171450" algn="l" rtl="0">
              <a:lnSpc>
                <a:spcPct val="100000"/>
              </a:lnSpc>
              <a:spcBef>
                <a:spcPts val="0"/>
              </a:spcBef>
              <a:spcAft>
                <a:spcPts val="0"/>
              </a:spcAft>
              <a:buSzPts val="1200"/>
              <a:buFont typeface="Arial"/>
              <a:buChar char="•"/>
            </a:pPr>
            <a:r>
              <a:rPr lang="de-DE" dirty="0"/>
              <a:t>Können Sie eine eigene PV-Anlage auf Ihrem Betriebsgebäude installieren?</a:t>
            </a:r>
            <a:endParaRPr dirty="0"/>
          </a:p>
          <a:p>
            <a:pPr marL="0" lvl="0" indent="0" algn="l" rtl="0">
              <a:lnSpc>
                <a:spcPct val="100000"/>
              </a:lnSpc>
              <a:spcBef>
                <a:spcPts val="360"/>
              </a:spcBef>
              <a:spcAft>
                <a:spcPts val="0"/>
              </a:spcAft>
              <a:buSzPts val="1200"/>
              <a:buNone/>
            </a:pPr>
            <a:r>
              <a:rPr lang="de-DE" b="1" dirty="0"/>
              <a:t>Daten</a:t>
            </a:r>
            <a:endParaRPr b="1" dirty="0"/>
          </a:p>
          <a:p>
            <a:pPr marL="184150" marR="0" lvl="0" indent="-174625" algn="l" rtl="0">
              <a:lnSpc>
                <a:spcPct val="100000"/>
              </a:lnSpc>
              <a:spcBef>
                <a:spcPts val="0"/>
              </a:spcBef>
              <a:spcAft>
                <a:spcPts val="0"/>
              </a:spcAft>
              <a:buClr>
                <a:srgbClr val="000000"/>
              </a:buClr>
              <a:buSzPts val="1200"/>
              <a:buFont typeface="Arial"/>
              <a:buChar char="•"/>
            </a:pPr>
            <a:r>
              <a:rPr lang="de-DE" dirty="0" err="1"/>
              <a:t>Kona</a:t>
            </a:r>
            <a:r>
              <a:rPr lang="de-DE" dirty="0"/>
              <a:t>, Mittelklasse Midi-SUV, alle Angaben pro 100 km</a:t>
            </a:r>
            <a:endParaRPr dirty="0"/>
          </a:p>
          <a:p>
            <a:pPr marL="184150" lvl="0" indent="-174625" algn="l" rtl="0">
              <a:lnSpc>
                <a:spcPct val="100000"/>
              </a:lnSpc>
              <a:spcBef>
                <a:spcPts val="0"/>
              </a:spcBef>
              <a:spcAft>
                <a:spcPts val="0"/>
              </a:spcAft>
              <a:buSzPts val="1200"/>
              <a:buFont typeface="Arial"/>
              <a:buChar char="•"/>
            </a:pPr>
            <a:r>
              <a:rPr lang="de-DE" dirty="0" err="1"/>
              <a:t>Kona</a:t>
            </a:r>
            <a:r>
              <a:rPr lang="de-DE" dirty="0"/>
              <a:t> Elektro, Leistung 150 kW, 64kW Batterie, Verbrauch 14,3 kWh / 6,45 kg /100 km, 64g/km </a:t>
            </a:r>
            <a:endParaRPr dirty="0"/>
          </a:p>
          <a:p>
            <a:pPr marL="184150" lvl="0" indent="-174625" algn="l" rtl="0">
              <a:lnSpc>
                <a:spcPct val="100000"/>
              </a:lnSpc>
              <a:spcBef>
                <a:spcPts val="0"/>
              </a:spcBef>
              <a:spcAft>
                <a:spcPts val="0"/>
              </a:spcAft>
              <a:buSzPts val="1200"/>
              <a:buFont typeface="Arial"/>
              <a:buChar char="•"/>
            </a:pPr>
            <a:r>
              <a:rPr lang="de-DE" dirty="0" err="1"/>
              <a:t>Kona</a:t>
            </a:r>
            <a:r>
              <a:rPr lang="de-DE" dirty="0"/>
              <a:t> Elektro, Leistung 150 kW, 64kW Batterie, Realverbrauch über 10.000 km: 17 kWh)</a:t>
            </a:r>
            <a:endParaRPr dirty="0"/>
          </a:p>
          <a:p>
            <a:pPr marL="184150" lvl="0" indent="-174625" algn="l" rtl="0">
              <a:lnSpc>
                <a:spcPct val="100000"/>
              </a:lnSpc>
              <a:spcBef>
                <a:spcPts val="0"/>
              </a:spcBef>
              <a:spcAft>
                <a:spcPts val="0"/>
              </a:spcAft>
              <a:buSzPts val="1200"/>
              <a:buFont typeface="Arial"/>
              <a:buChar char="•"/>
            </a:pPr>
            <a:r>
              <a:rPr lang="de-DE" dirty="0" err="1"/>
              <a:t>Kona</a:t>
            </a:r>
            <a:r>
              <a:rPr lang="de-DE" dirty="0"/>
              <a:t> Diesel, 1,6 </a:t>
            </a:r>
            <a:r>
              <a:rPr lang="de-DE" dirty="0" err="1"/>
              <a:t>CRDi</a:t>
            </a:r>
            <a:r>
              <a:rPr lang="de-DE" dirty="0"/>
              <a:t> 4WD, 100 kW, Verbrauch 4,9 l/100 km = 12,7 kg CO2/100 km  bzw. 127 g CO2/km</a:t>
            </a:r>
            <a:endParaRPr dirty="0"/>
          </a:p>
          <a:p>
            <a:pPr marL="184150" lvl="0" indent="-174625" algn="l" rtl="0">
              <a:lnSpc>
                <a:spcPct val="100000"/>
              </a:lnSpc>
              <a:spcBef>
                <a:spcPts val="0"/>
              </a:spcBef>
              <a:spcAft>
                <a:spcPts val="0"/>
              </a:spcAft>
              <a:buSzPts val="1200"/>
              <a:buFont typeface="Arial"/>
              <a:buChar char="•"/>
            </a:pPr>
            <a:r>
              <a:rPr lang="de-DE" dirty="0" err="1"/>
              <a:t>Kona</a:t>
            </a:r>
            <a:r>
              <a:rPr lang="de-DE" dirty="0"/>
              <a:t> Benzin, 1,6 T-</a:t>
            </a:r>
            <a:r>
              <a:rPr lang="de-DE" dirty="0" err="1"/>
              <a:t>Cdi</a:t>
            </a:r>
            <a:r>
              <a:rPr lang="de-DE" dirty="0"/>
              <a:t> 4WD, 146 kW, Verbrauch 6,2 l/100 km = 14,1 kg CO2/100 km bzw. 141 g CO2/km</a:t>
            </a:r>
            <a:endParaRPr dirty="0"/>
          </a:p>
          <a:p>
            <a:pPr marL="184150" marR="0" lvl="0" indent="-174625" algn="l" rtl="0">
              <a:lnSpc>
                <a:spcPct val="100000"/>
              </a:lnSpc>
              <a:spcBef>
                <a:spcPts val="360"/>
              </a:spcBef>
              <a:spcAft>
                <a:spcPts val="0"/>
              </a:spcAft>
              <a:buClr>
                <a:schemeClr val="dk1"/>
              </a:buClr>
              <a:buSzPts val="1200"/>
              <a:buFont typeface="Arial"/>
              <a:buChar char="•"/>
            </a:pPr>
            <a:r>
              <a:rPr lang="de-DE" dirty="0" err="1"/>
              <a:t>Kona</a:t>
            </a:r>
            <a:r>
              <a:rPr lang="de-DE" dirty="0"/>
              <a:t> Hybrid-Diesel, 1,6 </a:t>
            </a:r>
            <a:r>
              <a:rPr lang="de-DE" dirty="0" err="1"/>
              <a:t>CRDi</a:t>
            </a:r>
            <a:r>
              <a:rPr lang="de-DE" dirty="0"/>
              <a:t> Hybrid 4WD, 100 kW, Verbrauch 4,5 l/100 km = 11,8 kg CO2/100km  bzw. 118 g CO2/km</a:t>
            </a:r>
            <a:endParaRPr dirty="0"/>
          </a:p>
          <a:p>
            <a:pPr marL="0" lvl="0" indent="0" algn="l" rtl="0">
              <a:lnSpc>
                <a:spcPct val="100000"/>
              </a:lnSpc>
              <a:spcBef>
                <a:spcPts val="0"/>
              </a:spcBef>
              <a:spcAft>
                <a:spcPts val="0"/>
              </a:spcAft>
              <a:buSzPts val="1400"/>
              <a:buFont typeface="Arial"/>
              <a:buNone/>
            </a:pPr>
            <a:endParaRPr b="1" dirty="0"/>
          </a:p>
          <a:p>
            <a:pPr marL="0" lvl="0" indent="0" algn="l" rtl="0">
              <a:lnSpc>
                <a:spcPct val="100000"/>
              </a:lnSpc>
              <a:spcBef>
                <a:spcPts val="0"/>
              </a:spcBef>
              <a:spcAft>
                <a:spcPts val="0"/>
              </a:spcAft>
              <a:buSzPts val="1400"/>
              <a:buFont typeface="Arial"/>
              <a:buNone/>
            </a:pPr>
            <a:r>
              <a:rPr lang="de-DE" b="1" dirty="0"/>
              <a:t>Quellen</a:t>
            </a:r>
            <a:endParaRPr b="1" dirty="0"/>
          </a:p>
          <a:p>
            <a:pPr marL="184150" lvl="0" indent="-174625" algn="l" rtl="0">
              <a:lnSpc>
                <a:spcPct val="100000"/>
              </a:lnSpc>
              <a:spcBef>
                <a:spcPts val="0"/>
              </a:spcBef>
              <a:spcAft>
                <a:spcPts val="0"/>
              </a:spcAft>
              <a:buSzPts val="1200"/>
              <a:buFont typeface="Arial"/>
              <a:buChar char="•"/>
            </a:pPr>
            <a:r>
              <a:rPr lang="de-DE" dirty="0" err="1"/>
              <a:t>Kona</a:t>
            </a:r>
            <a:r>
              <a:rPr lang="de-DE" dirty="0"/>
              <a:t> Elektro: Eigenes Fahrzeug</a:t>
            </a:r>
            <a:endParaRPr dirty="0"/>
          </a:p>
          <a:p>
            <a:pPr marL="184150" lvl="0" indent="-174625" algn="l" rtl="0">
              <a:lnSpc>
                <a:spcPct val="100000"/>
              </a:lnSpc>
              <a:spcBef>
                <a:spcPts val="0"/>
              </a:spcBef>
              <a:spcAft>
                <a:spcPts val="0"/>
              </a:spcAft>
              <a:buSzPts val="1200"/>
              <a:buFont typeface="Arial"/>
              <a:buChar char="•"/>
            </a:pPr>
            <a:r>
              <a:rPr lang="de-DE" dirty="0" err="1"/>
              <a:t>Kona</a:t>
            </a:r>
            <a:r>
              <a:rPr lang="de-DE" dirty="0"/>
              <a:t> alle Modelle: https://</a:t>
            </a:r>
            <a:r>
              <a:rPr lang="de-DE" dirty="0" err="1"/>
              <a:t>www.auto</a:t>
            </a:r>
            <a:r>
              <a:rPr lang="de-DE" dirty="0"/>
              <a:t>-motor-und-</a:t>
            </a:r>
            <a:r>
              <a:rPr lang="de-DE" dirty="0" err="1"/>
              <a:t>sport.de</a:t>
            </a:r>
            <a:r>
              <a:rPr lang="de-DE" dirty="0"/>
              <a:t>/marken-modelle/</a:t>
            </a:r>
            <a:r>
              <a:rPr lang="de-DE" dirty="0" err="1"/>
              <a:t>hyundai</a:t>
            </a:r>
            <a:r>
              <a:rPr lang="de-DE" dirty="0"/>
              <a:t>/</a:t>
            </a:r>
            <a:r>
              <a:rPr lang="de-DE" dirty="0" err="1"/>
              <a:t>kona</a:t>
            </a:r>
            <a:r>
              <a:rPr lang="de-DE" dirty="0"/>
              <a:t>/technische-daten/</a:t>
            </a:r>
            <a:endParaRPr dirty="0"/>
          </a:p>
          <a:p>
            <a:pPr marL="184150" lvl="0" indent="-174625" algn="l" rtl="0">
              <a:lnSpc>
                <a:spcPct val="100000"/>
              </a:lnSpc>
              <a:spcBef>
                <a:spcPts val="0"/>
              </a:spcBef>
              <a:spcAft>
                <a:spcPts val="0"/>
              </a:spcAft>
              <a:buSzPts val="1200"/>
              <a:buFont typeface="Arial"/>
              <a:buChar char="•"/>
            </a:pPr>
            <a:r>
              <a:rPr lang="de-DE" dirty="0"/>
              <a:t>Emissionsfaktor Benzin und Diesel: </a:t>
            </a:r>
            <a:r>
              <a:rPr lang="de-DE" u="sng" dirty="0">
                <a:solidFill>
                  <a:schemeClr val="hlink"/>
                </a:solidFill>
                <a:hlinkClick r:id="rId3"/>
              </a:rPr>
              <a:t>https://www.helmholtz.de/erde-und-umwelt/wie-viel-co2-steckt-in-einem-liter-benzin/</a:t>
            </a:r>
            <a:endParaRPr dirty="0"/>
          </a:p>
          <a:p>
            <a:pPr marL="641350" lvl="1" indent="-174625" algn="l" rtl="0">
              <a:lnSpc>
                <a:spcPct val="100000"/>
              </a:lnSpc>
              <a:spcBef>
                <a:spcPts val="0"/>
              </a:spcBef>
              <a:spcAft>
                <a:spcPts val="0"/>
              </a:spcAft>
              <a:buSzPts val="1200"/>
              <a:buFont typeface="Arial"/>
              <a:buChar char="•"/>
            </a:pPr>
            <a:r>
              <a:rPr lang="de-DE" dirty="0"/>
              <a:t>Benzin: 2,37 kg CO2/Liter</a:t>
            </a:r>
            <a:endParaRPr dirty="0"/>
          </a:p>
          <a:p>
            <a:pPr marL="641350" lvl="1" indent="-174625" algn="l" rtl="0">
              <a:lnSpc>
                <a:spcPct val="100000"/>
              </a:lnSpc>
              <a:spcBef>
                <a:spcPts val="0"/>
              </a:spcBef>
              <a:spcAft>
                <a:spcPts val="0"/>
              </a:spcAft>
              <a:buSzPts val="1200"/>
              <a:buFont typeface="Arial"/>
              <a:buChar char="•"/>
            </a:pPr>
            <a:r>
              <a:rPr lang="de-DE" dirty="0"/>
              <a:t>Diesel: 2,65 kg CO2/Liter</a:t>
            </a:r>
            <a:endParaRPr dirty="0"/>
          </a:p>
        </p:txBody>
      </p:sp>
      <p:sp>
        <p:nvSpPr>
          <p:cNvPr id="382" name="Google Shape;382;p17: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222250" y="252413"/>
            <a:ext cx="6653213"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223690" y="3995738"/>
            <a:ext cx="6650337" cy="4865985"/>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None/>
            </a:pPr>
            <a:r>
              <a:rPr lang="de-DE" sz="1050" b="1" dirty="0"/>
              <a:t>Beschreibung</a:t>
            </a:r>
            <a:endParaRPr sz="1050" dirty="0"/>
          </a:p>
          <a:p>
            <a:pPr marL="0" lvl="0" indent="0" algn="l" rtl="0">
              <a:lnSpc>
                <a:spcPct val="100000"/>
              </a:lnSpc>
              <a:spcBef>
                <a:spcPts val="200"/>
              </a:spcBef>
              <a:spcAft>
                <a:spcPts val="0"/>
              </a:spcAft>
              <a:buSzPts val="1400"/>
              <a:buNone/>
            </a:pPr>
            <a:r>
              <a:rPr lang="de-DE" sz="1050" dirty="0"/>
              <a:t>Der Klimawandel wird zum größten Teil direkt durch die Verbrennung fossiler Energieträger wie Kohle, Öl und Gas hervorgebracht. Wenn wir einen Blick auf unser Leben werfen und bilanzieren, welche Teilbereiche für die Emissionen von Treibhausgas-Äquivalenten (CO</a:t>
            </a:r>
            <a:r>
              <a:rPr lang="de-DE" sz="1050" baseline="-25000" dirty="0"/>
              <a:t>2</a:t>
            </a:r>
            <a:r>
              <a:rPr lang="de-DE" sz="1050" dirty="0"/>
              <a:t>-Äq) verantwortlich sind, so zeigen sich 5 Bereiche: Das Wohnen, die Stromnutzung, die Mobilität, die Ernährung, die öffentliche Infrastruktur und der Konsum. Bei allen Bereichen außer der öffentlichen Infrastruktur kann man auch individuell einen Beitrag leisten, um die Emissionen durch Verhaltensänderungen zu mindern, auch wenn strukturelle Änderungen in allen Bereichen ebenso notwendig sind:</a:t>
            </a:r>
            <a:endParaRPr sz="1050" dirty="0"/>
          </a:p>
          <a:p>
            <a:pPr marL="171450" lvl="0" indent="-171450" algn="l" rtl="0">
              <a:lnSpc>
                <a:spcPct val="100000"/>
              </a:lnSpc>
              <a:spcBef>
                <a:spcPts val="0"/>
              </a:spcBef>
              <a:spcAft>
                <a:spcPts val="0"/>
              </a:spcAft>
              <a:buSzPts val="1100"/>
              <a:buFont typeface="Arial"/>
              <a:buChar char="•"/>
            </a:pPr>
            <a:r>
              <a:rPr lang="de-DE" sz="1050" dirty="0"/>
              <a:t>(Sonstiger) Konsum  mit 34%: Der Erwerb langlebiger Produkte, die auf Dauer mit weniger energieintensiven Ressourcen auskommen sowie Nutzung von Second Hand, Recycling-Produkten und Sharing-Angeboten verringert den zur Produktion benötigten Ressourcen- und Energiebedarf.   </a:t>
            </a:r>
            <a:endParaRPr dirty="0"/>
          </a:p>
          <a:p>
            <a:pPr marL="171450" lvl="0" indent="-171450" algn="l" rtl="0">
              <a:lnSpc>
                <a:spcPct val="100000"/>
              </a:lnSpc>
              <a:spcBef>
                <a:spcPts val="0"/>
              </a:spcBef>
              <a:spcAft>
                <a:spcPts val="0"/>
              </a:spcAft>
              <a:buSzPts val="1100"/>
              <a:buFont typeface="Arial"/>
              <a:buChar char="•"/>
            </a:pPr>
            <a:r>
              <a:rPr lang="de-DE" sz="1050" dirty="0"/>
              <a:t>Wohnen mit 18%: Hier kann Heizwärme eingespart werden durch ein Herunterdrehen der Heizung oder durch eine Wärmedämmung des Gebäudes.</a:t>
            </a:r>
            <a:endParaRPr sz="1050" dirty="0"/>
          </a:p>
          <a:p>
            <a:pPr marL="171450" lvl="0" indent="-171450" algn="l" rtl="0">
              <a:lnSpc>
                <a:spcPct val="100000"/>
              </a:lnSpc>
              <a:spcBef>
                <a:spcPts val="0"/>
              </a:spcBef>
              <a:spcAft>
                <a:spcPts val="0"/>
              </a:spcAft>
              <a:buSzPts val="1100"/>
              <a:buFont typeface="Arial"/>
              <a:buChar char="•"/>
            </a:pPr>
            <a:r>
              <a:rPr lang="de-DE" sz="1050" dirty="0"/>
              <a:t>Strom mit 6%: Durch die Nutzung möglichst stromsparender Geräte (hohe Energieeffizienzklassen wie B oder A) kann eine gleiche Leistung erbracht werden, die aber viel weniger Strom verbraucht.</a:t>
            </a:r>
            <a:endParaRPr sz="1050" dirty="0"/>
          </a:p>
          <a:p>
            <a:pPr marL="171450" lvl="0" indent="-171450" algn="l" rtl="0">
              <a:lnSpc>
                <a:spcPct val="100000"/>
              </a:lnSpc>
              <a:spcBef>
                <a:spcPts val="0"/>
              </a:spcBef>
              <a:spcAft>
                <a:spcPts val="0"/>
              </a:spcAft>
              <a:buSzPts val="1100"/>
              <a:buFont typeface="Arial"/>
              <a:buChar char="•"/>
            </a:pPr>
            <a:r>
              <a:rPr lang="de-DE" sz="1050" dirty="0"/>
              <a:t>Mobilität mit 19%: Einfach weniger Autofahren und stattdessen Bahn, Bus oder Fahrrad nutzen oder viele Strecken zu Fuß zurücklegen. Den Urlaub lieber mit der Bahn oder dem </a:t>
            </a:r>
            <a:r>
              <a:rPr lang="de-DE" sz="1050" dirty="0" err="1"/>
              <a:t>Fernbus</a:t>
            </a:r>
            <a:r>
              <a:rPr lang="de-DE" sz="1050" dirty="0"/>
              <a:t> antreten.</a:t>
            </a:r>
            <a:endParaRPr sz="1050" dirty="0"/>
          </a:p>
          <a:p>
            <a:pPr marL="171450" lvl="0" indent="-171450" algn="l" rtl="0">
              <a:lnSpc>
                <a:spcPct val="100000"/>
              </a:lnSpc>
              <a:spcBef>
                <a:spcPts val="0"/>
              </a:spcBef>
              <a:spcAft>
                <a:spcPts val="0"/>
              </a:spcAft>
              <a:buSzPts val="1100"/>
              <a:buFont typeface="Arial"/>
              <a:buChar char="•"/>
            </a:pPr>
            <a:r>
              <a:rPr lang="de-DE" sz="1050" dirty="0"/>
              <a:t>Ernährung mit 15%: Man muss nicht Veganer werden, es bringt schon viel wenn man den Konsum von Rindfleisch reduziert,  insgesamt weniger Fleisch und Reis isst sowie den Anteil an hochfetthaltigen Milchprodukten (vor allem Käse und Butter) verringert.</a:t>
            </a:r>
            <a:endParaRPr sz="1050" dirty="0"/>
          </a:p>
          <a:p>
            <a:pPr marL="171450" lvl="0" indent="-101600" algn="l" rtl="0">
              <a:lnSpc>
                <a:spcPct val="100000"/>
              </a:lnSpc>
              <a:spcBef>
                <a:spcPts val="0"/>
              </a:spcBef>
              <a:spcAft>
                <a:spcPts val="0"/>
              </a:spcAft>
              <a:buSzPts val="1100"/>
              <a:buFont typeface="Arial"/>
              <a:buNone/>
            </a:pPr>
            <a:endParaRPr sz="1050" dirty="0"/>
          </a:p>
          <a:p>
            <a:pPr marL="0" lvl="0" indent="0" algn="l" rtl="0">
              <a:lnSpc>
                <a:spcPct val="100000"/>
              </a:lnSpc>
              <a:spcBef>
                <a:spcPts val="0"/>
              </a:spcBef>
              <a:spcAft>
                <a:spcPts val="0"/>
              </a:spcAft>
              <a:buSzPts val="1100"/>
              <a:buFont typeface="Arial"/>
              <a:buNone/>
            </a:pPr>
            <a:r>
              <a:rPr lang="de-DE" sz="1050" b="1" dirty="0"/>
              <a:t>Aufgabe</a:t>
            </a:r>
            <a:endParaRPr sz="1050" dirty="0"/>
          </a:p>
          <a:p>
            <a:pPr marL="171450" lvl="0" indent="-171450" algn="l" rtl="0">
              <a:lnSpc>
                <a:spcPct val="100000"/>
              </a:lnSpc>
              <a:spcBef>
                <a:spcPts val="200"/>
              </a:spcBef>
              <a:spcAft>
                <a:spcPts val="0"/>
              </a:spcAft>
              <a:buSzPts val="1100"/>
              <a:buFont typeface="Arial"/>
              <a:buChar char="•"/>
            </a:pPr>
            <a:r>
              <a:rPr lang="de-DE" sz="1050" dirty="0"/>
              <a:t>Welchen Beitrag leistet Ihr Betrieb zum Klimawandel?</a:t>
            </a:r>
            <a:endParaRPr sz="1050" dirty="0"/>
          </a:p>
          <a:p>
            <a:pPr marL="171450" lvl="0" indent="-171450" algn="l" rtl="0">
              <a:lnSpc>
                <a:spcPct val="100000"/>
              </a:lnSpc>
              <a:spcBef>
                <a:spcPts val="0"/>
              </a:spcBef>
              <a:spcAft>
                <a:spcPts val="0"/>
              </a:spcAft>
              <a:buSzPts val="1100"/>
              <a:buFont typeface="Arial"/>
              <a:buChar char="•"/>
            </a:pPr>
            <a:r>
              <a:rPr lang="de-DE" sz="1050" dirty="0"/>
              <a:t>Was unternehmen Sie in Ihrem Betrieb, um CO</a:t>
            </a:r>
            <a:r>
              <a:rPr lang="de-DE" sz="1050" baseline="-25000" dirty="0"/>
              <a:t>2</a:t>
            </a:r>
            <a:r>
              <a:rPr lang="de-DE" sz="1050" dirty="0"/>
              <a:t>-Emissionen zu verringern?</a:t>
            </a:r>
            <a:endParaRPr sz="1050" dirty="0"/>
          </a:p>
          <a:p>
            <a:pPr marL="0" lvl="0" indent="0" algn="l" rtl="0">
              <a:lnSpc>
                <a:spcPct val="100000"/>
              </a:lnSpc>
              <a:spcBef>
                <a:spcPts val="0"/>
              </a:spcBef>
              <a:spcAft>
                <a:spcPts val="0"/>
              </a:spcAft>
              <a:buClr>
                <a:schemeClr val="dk1"/>
              </a:buClr>
              <a:buSzPts val="1100"/>
              <a:buNone/>
            </a:pPr>
            <a:endParaRPr sz="1050" dirty="0"/>
          </a:p>
          <a:p>
            <a:pPr marL="0" lvl="0" indent="0" algn="l" rtl="0">
              <a:lnSpc>
                <a:spcPct val="100000"/>
              </a:lnSpc>
              <a:spcBef>
                <a:spcPts val="0"/>
              </a:spcBef>
              <a:spcAft>
                <a:spcPts val="0"/>
              </a:spcAft>
              <a:buSzPts val="1400"/>
              <a:buNone/>
            </a:pPr>
            <a:r>
              <a:rPr lang="de-DE" sz="1050" b="1" dirty="0"/>
              <a:t>Quelle</a:t>
            </a:r>
            <a:endParaRPr sz="1050" b="1" dirty="0"/>
          </a:p>
          <a:p>
            <a:pPr marL="171450" lvl="0" indent="-171450" algn="l" rtl="0">
              <a:lnSpc>
                <a:spcPct val="100000"/>
              </a:lnSpc>
              <a:spcBef>
                <a:spcPts val="0"/>
              </a:spcBef>
              <a:spcAft>
                <a:spcPts val="0"/>
              </a:spcAft>
              <a:buSzPts val="1400"/>
              <a:buFont typeface="Arial"/>
              <a:buChar char="•"/>
            </a:pPr>
            <a:r>
              <a:rPr lang="de-DE" sz="1050" dirty="0"/>
              <a:t>Umweltbundesamt 2021: Konsum und Umwelt: Zentrale Handlungsfelder. Online: https://www.umweltbundesamt.de/</a:t>
            </a:r>
            <a:r>
              <a:rPr lang="de-DE" sz="1050" dirty="0" err="1"/>
              <a:t>themen</a:t>
            </a:r>
            <a:r>
              <a:rPr lang="de-DE" sz="1050" dirty="0"/>
              <a:t>/</a:t>
            </a:r>
            <a:r>
              <a:rPr lang="de-DE" sz="1050" dirty="0" err="1"/>
              <a:t>wirtschaft</a:t>
            </a:r>
            <a:r>
              <a:rPr lang="de-DE" sz="1050" dirty="0"/>
              <a:t>-konsum/</a:t>
            </a:r>
            <a:r>
              <a:rPr lang="de-DE" sz="1050" dirty="0" err="1"/>
              <a:t>konsum-umwelt-zentrale-handlungsfelder#bedarfsfelder</a:t>
            </a:r>
            <a:endParaRPr sz="1050" dirty="0"/>
          </a:p>
          <a:p>
            <a:pPr marL="0" lvl="0" indent="0" algn="l" rtl="0">
              <a:lnSpc>
                <a:spcPct val="100000"/>
              </a:lnSpc>
              <a:spcBef>
                <a:spcPts val="0"/>
              </a:spcBef>
              <a:spcAft>
                <a:spcPts val="0"/>
              </a:spcAft>
              <a:buSzPts val="1400"/>
              <a:buNone/>
            </a:pPr>
            <a:endParaRPr sz="1050" dirty="0"/>
          </a:p>
          <a:p>
            <a:pPr marL="0" lvl="0" indent="0" algn="l" rtl="0">
              <a:lnSpc>
                <a:spcPct val="100000"/>
              </a:lnSpc>
              <a:spcBef>
                <a:spcPts val="0"/>
              </a:spcBef>
              <a:spcAft>
                <a:spcPts val="0"/>
              </a:spcAft>
              <a:buSzPts val="1400"/>
              <a:buNone/>
            </a:pPr>
            <a:endParaRPr sz="1050" dirty="0"/>
          </a:p>
        </p:txBody>
      </p:sp>
      <p:sp>
        <p:nvSpPr>
          <p:cNvPr id="89" name="Google Shape;89;p1: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4:notes"/>
          <p:cNvSpPr>
            <a:spLocks noGrp="1" noRot="1" noChangeAspect="1"/>
          </p:cNvSpPr>
          <p:nvPr>
            <p:ph type="sldImg" idx="2"/>
          </p:nvPr>
        </p:nvSpPr>
        <p:spPr>
          <a:xfrm>
            <a:off x="223838" y="252413"/>
            <a:ext cx="6653212"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4:notes"/>
          <p:cNvSpPr txBox="1">
            <a:spLocks noGrp="1"/>
          </p:cNvSpPr>
          <p:nvPr>
            <p:ph type="body" idx="1"/>
          </p:nvPr>
        </p:nvSpPr>
        <p:spPr>
          <a:xfrm>
            <a:off x="223838" y="3995738"/>
            <a:ext cx="6653212" cy="5946104"/>
          </a:xfrm>
          <a:prstGeom prst="rect">
            <a:avLst/>
          </a:prstGeom>
          <a:noFill/>
          <a:ln>
            <a:noFill/>
          </a:ln>
        </p:spPr>
        <p:txBody>
          <a:bodyPr spcFirstLastPara="1" wrap="square" lIns="94825" tIns="47400" rIns="94825" bIns="47400" anchor="t" anchorCtr="0">
            <a:noAutofit/>
          </a:bodyPr>
          <a:lstStyle/>
          <a:p>
            <a:pPr marL="266700" marR="0" lvl="0" indent="-180975" algn="l" rtl="0">
              <a:lnSpc>
                <a:spcPct val="100000"/>
              </a:lnSpc>
              <a:spcBef>
                <a:spcPts val="600"/>
              </a:spcBef>
              <a:spcAft>
                <a:spcPts val="0"/>
              </a:spcAft>
              <a:buClr>
                <a:srgbClr val="000000"/>
              </a:buClr>
              <a:buSzPts val="1400"/>
              <a:buFont typeface="Arial"/>
              <a:buNone/>
            </a:pPr>
            <a:r>
              <a:rPr lang="de-DE" sz="1050" b="1" i="0" u="none" strike="noStrike" cap="none" dirty="0">
                <a:solidFill>
                  <a:schemeClr val="dk1"/>
                </a:solidFill>
                <a:latin typeface="Calibri"/>
                <a:ea typeface="Calibri"/>
                <a:cs typeface="Calibri"/>
                <a:sym typeface="Calibri"/>
              </a:rPr>
              <a:t>Beschreibung: </a:t>
            </a:r>
            <a:endParaRPr dirty="0"/>
          </a:p>
          <a:p>
            <a:pPr marL="85725" lvl="0" indent="0" algn="l" rtl="0">
              <a:lnSpc>
                <a:spcPct val="100000"/>
              </a:lnSpc>
              <a:spcBef>
                <a:spcPts val="0"/>
              </a:spcBef>
              <a:spcAft>
                <a:spcPts val="0"/>
              </a:spcAft>
              <a:buSzPts val="1400"/>
              <a:buNone/>
            </a:pPr>
            <a:r>
              <a:rPr lang="de-DE" sz="1050" dirty="0"/>
              <a:t>In einer Welt, in der sich erfreulicherweise immer mehr Menschen das Reisen leisten können, gehört der Tourismus zu den am schnellsten wachsenden Wirtschaftssektoren. Mittlerweile findet sich weltweit jeder zehnte Arbeitsplatz im Tourismus und “Jeder fünfte Mensch ist auch ein Tourist". […] 2019 wurden weltweit mehr als 1,5 Milliarden touristische Ankünfte registriert“ (WWF, 2022). Dieser Reiseboom setzt die Natur insgesamt und viele Tier- und Pflanzenarten unter Druck. Immer weniger natürliche Lebensräume und -gemeinschaften bleiben bestehen.</a:t>
            </a:r>
            <a:endParaRPr dirty="0"/>
          </a:p>
          <a:p>
            <a:pPr marL="85725" lvl="0" indent="0" algn="l" rtl="0">
              <a:lnSpc>
                <a:spcPct val="100000"/>
              </a:lnSpc>
              <a:spcBef>
                <a:spcPts val="0"/>
              </a:spcBef>
              <a:spcAft>
                <a:spcPts val="0"/>
              </a:spcAft>
              <a:buSzPts val="1400"/>
              <a:buNone/>
            </a:pPr>
            <a:r>
              <a:rPr lang="de-DE" sz="1050" dirty="0"/>
              <a:t>Um diese Entwicklung aufzuhalten, muss der Tourismus nachhaltiger werden. Hierzu zählen Schutz und Erhalt der Biodiversität, Unterstützung von Naturschutzgebieten, sowie die Umsetzung von Reisekonzepten, die Schutz vor Wilderei mit einer ökonomischen Perspektive für die lokale Bevölkerung verbinden.  </a:t>
            </a:r>
            <a:r>
              <a:rPr lang="de-DE" sz="1050" b="0" i="0" u="none" strike="noStrike" cap="none" dirty="0">
                <a:solidFill>
                  <a:schemeClr val="dk1"/>
                </a:solidFill>
                <a:latin typeface="Calibri"/>
                <a:ea typeface="Calibri"/>
                <a:cs typeface="Calibri"/>
                <a:sym typeface="Calibri"/>
              </a:rPr>
              <a:t>Naturschutz und Tourismus müssen durch sanftes Reisen miteinander in Einklang gebracht werden. Nationalparks und Biosphärenreservate sind Antreiber eines solchen Tourismus und tragen auch wirtschaftlich zur Wertschöpfung bei. Dennoch muss sich klar sein: “Die bloße Anwesenheit von Menschen beeinträchtigt störungs­sensible Arten. Je massiver Erholungssuchende auftreten und je lautstärker ihre Ak­ti­vität in der Natur, desto stär­ker sind die Belastungen – … durch Flächenversiegelung, Wasserverbrauch, Gewässerbelastungen, Tritt usw.” (</a:t>
            </a:r>
            <a:r>
              <a:rPr lang="de-DE" sz="1050" b="0" i="0" u="none" strike="noStrike" cap="none" dirty="0" err="1">
                <a:solidFill>
                  <a:schemeClr val="dk1"/>
                </a:solidFill>
                <a:latin typeface="Calibri"/>
                <a:ea typeface="Calibri"/>
                <a:cs typeface="Calibri"/>
                <a:sym typeface="Calibri"/>
              </a:rPr>
              <a:t>NuL</a:t>
            </a:r>
            <a:r>
              <a:rPr lang="de-DE" sz="1050" b="0" i="0" u="none" strike="noStrike" cap="none" dirty="0">
                <a:solidFill>
                  <a:schemeClr val="dk1"/>
                </a:solidFill>
                <a:latin typeface="Calibri"/>
                <a:ea typeface="Calibri"/>
                <a:cs typeface="Calibri"/>
                <a:sym typeface="Calibri"/>
              </a:rPr>
              <a:t>, 2010).</a:t>
            </a:r>
            <a:endParaRPr sz="1050" dirty="0"/>
          </a:p>
          <a:p>
            <a:pPr marL="266700" lvl="0" indent="-180975" algn="l" rtl="0">
              <a:lnSpc>
                <a:spcPct val="100000"/>
              </a:lnSpc>
              <a:spcBef>
                <a:spcPts val="0"/>
              </a:spcBef>
              <a:spcAft>
                <a:spcPts val="0"/>
              </a:spcAft>
              <a:buSzPts val="1400"/>
              <a:buNone/>
            </a:pPr>
            <a:r>
              <a:rPr lang="de-DE" sz="1050" b="1" dirty="0"/>
              <a:t>Aufgabe:</a:t>
            </a:r>
            <a:endParaRPr dirty="0"/>
          </a:p>
          <a:p>
            <a:pPr marL="266700" lvl="0" indent="-180975" algn="l" rtl="0">
              <a:lnSpc>
                <a:spcPct val="100000"/>
              </a:lnSpc>
              <a:spcBef>
                <a:spcPts val="0"/>
              </a:spcBef>
              <a:spcAft>
                <a:spcPts val="0"/>
              </a:spcAft>
              <a:buSzPts val="1400"/>
              <a:buNone/>
            </a:pPr>
            <a:r>
              <a:rPr lang="de-DE" sz="1050" dirty="0"/>
              <a:t>Diskutieren Sie in zweigruppe die folgenden Anforderungen an einen nachhaltigen Tourismus und nennen sie zu jedem Punkt zwei oder drei Maßnahmenbeispiele:</a:t>
            </a:r>
            <a:endParaRPr dirty="0"/>
          </a:p>
          <a:p>
            <a:pPr marL="266700" lvl="0" indent="-180975" algn="l" rtl="0">
              <a:lnSpc>
                <a:spcPct val="100000"/>
              </a:lnSpc>
              <a:spcBef>
                <a:spcPts val="0"/>
              </a:spcBef>
              <a:spcAft>
                <a:spcPts val="0"/>
              </a:spcAft>
              <a:buSzPts val="1400"/>
              <a:buFont typeface="Arial"/>
              <a:buChar char="•"/>
            </a:pPr>
            <a:r>
              <a:rPr lang="de-DE" sz="1050" dirty="0"/>
              <a:t>Schutz und Erhalt der Biodiversität </a:t>
            </a:r>
            <a:endParaRPr dirty="0"/>
          </a:p>
          <a:p>
            <a:pPr marL="266700" lvl="0" indent="-180975" algn="l" rtl="0">
              <a:lnSpc>
                <a:spcPct val="100000"/>
              </a:lnSpc>
              <a:spcBef>
                <a:spcPts val="0"/>
              </a:spcBef>
              <a:spcAft>
                <a:spcPts val="0"/>
              </a:spcAft>
              <a:buSzPts val="1400"/>
              <a:buFont typeface="Arial"/>
              <a:buChar char="•"/>
            </a:pPr>
            <a:r>
              <a:rPr lang="de-DE" sz="1050" dirty="0"/>
              <a:t>Unterstützung von Naturschutzgebieten </a:t>
            </a:r>
            <a:endParaRPr dirty="0"/>
          </a:p>
          <a:p>
            <a:pPr marL="266700" lvl="0" indent="-180975" algn="l" rtl="0">
              <a:lnSpc>
                <a:spcPct val="100000"/>
              </a:lnSpc>
              <a:spcBef>
                <a:spcPts val="0"/>
              </a:spcBef>
              <a:spcAft>
                <a:spcPts val="0"/>
              </a:spcAft>
              <a:buSzPts val="1400"/>
              <a:buFont typeface="Arial"/>
              <a:buChar char="•"/>
            </a:pPr>
            <a:r>
              <a:rPr lang="de-DE" sz="1050" dirty="0"/>
              <a:t>ökonomischen Perspektive für die lokale Bevölkerung </a:t>
            </a:r>
            <a:endParaRPr dirty="0"/>
          </a:p>
          <a:p>
            <a:pPr marL="266700" lvl="0" indent="-180975" algn="l" rtl="0">
              <a:lnSpc>
                <a:spcPct val="100000"/>
              </a:lnSpc>
              <a:spcBef>
                <a:spcPts val="0"/>
              </a:spcBef>
              <a:spcAft>
                <a:spcPts val="0"/>
              </a:spcAft>
              <a:buSzPts val="1400"/>
              <a:buNone/>
            </a:pPr>
            <a:r>
              <a:rPr lang="de-DE" sz="1050" b="1" dirty="0"/>
              <a:t>Quellen:</a:t>
            </a:r>
            <a:endParaRPr dirty="0"/>
          </a:p>
          <a:p>
            <a:pPr marL="266700" lvl="0" indent="-180975" algn="l" rtl="0">
              <a:lnSpc>
                <a:spcPct val="100000"/>
              </a:lnSpc>
              <a:spcBef>
                <a:spcPts val="0"/>
              </a:spcBef>
              <a:spcAft>
                <a:spcPts val="0"/>
              </a:spcAft>
              <a:buSzPts val="1400"/>
              <a:buFont typeface="Arial"/>
              <a:buChar char="•"/>
            </a:pPr>
            <a:r>
              <a:rPr lang="de-DE" sz="1050" dirty="0" err="1"/>
              <a:t>NuL</a:t>
            </a:r>
            <a:r>
              <a:rPr lang="de-DE" sz="1050" dirty="0"/>
              <a:t> - Naturschutz und Landschaftsplanung (2010): Tourismus und Naturschutz – gegen- oder ­miteinander? Online: </a:t>
            </a:r>
            <a:r>
              <a:rPr lang="de-DE" sz="1050" u="sng" dirty="0">
                <a:solidFill>
                  <a:schemeClr val="hlink"/>
                </a:solidFill>
                <a:hlinkClick r:id="rId3"/>
              </a:rPr>
              <a:t>https://www.nul-online.de/Tourismus-und-Naturschutz-gegen-oder-miteinander,QUlEPTE4NjE5OTQmTUlEPTExMTE.html</a:t>
            </a:r>
            <a:r>
              <a:rPr lang="de-DE" sz="1050" dirty="0"/>
              <a:t> </a:t>
            </a:r>
            <a:endParaRPr dirty="0"/>
          </a:p>
          <a:p>
            <a:pPr marL="266700" lvl="0" indent="-180975" algn="l" rtl="0">
              <a:lnSpc>
                <a:spcPct val="100000"/>
              </a:lnSpc>
              <a:spcBef>
                <a:spcPts val="0"/>
              </a:spcBef>
              <a:spcAft>
                <a:spcPts val="0"/>
              </a:spcAft>
              <a:buSzPts val="1400"/>
              <a:buFont typeface="Arial"/>
              <a:buChar char="•"/>
            </a:pPr>
            <a:r>
              <a:rPr lang="de-DE" sz="1050" dirty="0"/>
              <a:t>WWF, (2022): Tourismus – nachhaltiger gestalten für Mensch und Natur. Online: </a:t>
            </a:r>
            <a:r>
              <a:rPr lang="de-DE" sz="1050" u="sng" dirty="0">
                <a:solidFill>
                  <a:schemeClr val="hlink"/>
                </a:solidFill>
                <a:hlinkClick r:id="rId4"/>
              </a:rPr>
              <a:t>https://www.wwf.de/zusammenarbeit-mit-unternehmen/tourismus</a:t>
            </a:r>
            <a:r>
              <a:rPr lang="de-DE" sz="1050" dirty="0"/>
              <a:t> </a:t>
            </a:r>
            <a:endParaRPr dirty="0"/>
          </a:p>
          <a:p>
            <a:pPr marL="266700" lvl="0" indent="-180975" algn="l" rtl="0">
              <a:lnSpc>
                <a:spcPct val="100000"/>
              </a:lnSpc>
              <a:spcBef>
                <a:spcPts val="0"/>
              </a:spcBef>
              <a:spcAft>
                <a:spcPts val="0"/>
              </a:spcAft>
              <a:buSzPts val="1400"/>
              <a:buFont typeface="Arial"/>
              <a:buNone/>
            </a:pPr>
            <a:r>
              <a:rPr lang="de-DE" sz="1050" b="1" dirty="0"/>
              <a:t>Bildquellen:</a:t>
            </a:r>
            <a:endParaRPr dirty="0"/>
          </a:p>
          <a:p>
            <a:pPr marL="266700" lvl="0" indent="-180975" algn="l" rtl="0">
              <a:lnSpc>
                <a:spcPct val="100000"/>
              </a:lnSpc>
              <a:spcBef>
                <a:spcPts val="0"/>
              </a:spcBef>
              <a:spcAft>
                <a:spcPts val="0"/>
              </a:spcAft>
              <a:buSzPts val="1400"/>
              <a:buFont typeface="Arial"/>
              <a:buChar char="•"/>
            </a:pPr>
            <a:r>
              <a:rPr lang="de-DE" sz="1050" dirty="0"/>
              <a:t>Tourismusaufkommen. Eigene Grafik mit Daten aus Statista. Online: https://de.statista.com/</a:t>
            </a:r>
            <a:r>
              <a:rPr lang="de-DE" sz="1050" dirty="0" err="1"/>
              <a:t>statistik</a:t>
            </a:r>
            <a:r>
              <a:rPr lang="de-DE" sz="1050" dirty="0"/>
              <a:t>/</a:t>
            </a:r>
            <a:r>
              <a:rPr lang="de-DE" sz="1050" dirty="0" err="1"/>
              <a:t>daten</a:t>
            </a:r>
            <a:r>
              <a:rPr lang="de-DE" sz="1050" dirty="0"/>
              <a:t>/</a:t>
            </a:r>
            <a:r>
              <a:rPr lang="de-DE" sz="1050" dirty="0" err="1"/>
              <a:t>studie</a:t>
            </a:r>
            <a:r>
              <a:rPr lang="de-DE" sz="1050" dirty="0"/>
              <a:t>/37123/</a:t>
            </a:r>
            <a:r>
              <a:rPr lang="de-DE" sz="1050" dirty="0" err="1"/>
              <a:t>umfrage</a:t>
            </a:r>
            <a:r>
              <a:rPr lang="de-DE" sz="1050" dirty="0"/>
              <a:t>/weltweites-tourismusaufkommen-nach-reiseankuenften-seit-1950/</a:t>
            </a:r>
            <a:endParaRPr dirty="0"/>
          </a:p>
          <a:p>
            <a:pPr marL="266700" marR="0" lvl="0" indent="-180975" algn="l" rtl="0">
              <a:lnSpc>
                <a:spcPct val="100000"/>
              </a:lnSpc>
              <a:spcBef>
                <a:spcPts val="0"/>
              </a:spcBef>
              <a:spcAft>
                <a:spcPts val="0"/>
              </a:spcAft>
              <a:buClr>
                <a:srgbClr val="000000"/>
              </a:buClr>
              <a:buSzPts val="1400"/>
              <a:buFont typeface="Arial"/>
              <a:buChar char="•"/>
            </a:pPr>
            <a:r>
              <a:rPr lang="de-DE" sz="1050" dirty="0"/>
              <a:t>Wanderer. </a:t>
            </a:r>
            <a:r>
              <a:rPr lang="de-DE" sz="1050" dirty="0" err="1"/>
              <a:t>By</a:t>
            </a:r>
            <a:r>
              <a:rPr lang="de-DE" sz="1050" dirty="0"/>
              <a:t> </a:t>
            </a:r>
            <a:r>
              <a:rPr lang="de-DE" sz="1050" dirty="0" err="1"/>
              <a:t>upklyak</a:t>
            </a:r>
            <a:r>
              <a:rPr lang="de-DE" sz="1050" dirty="0"/>
              <a:t> on </a:t>
            </a:r>
            <a:r>
              <a:rPr lang="de-DE" sz="1050" dirty="0" err="1"/>
              <a:t>Freepik</a:t>
            </a:r>
            <a:r>
              <a:rPr lang="de-DE" sz="1050" dirty="0"/>
              <a:t>: Free </a:t>
            </a:r>
            <a:r>
              <a:rPr lang="de-DE" sz="1050" dirty="0" err="1"/>
              <a:t>vector</a:t>
            </a:r>
            <a:r>
              <a:rPr lang="de-DE" sz="1050" dirty="0"/>
              <a:t> rural </a:t>
            </a:r>
            <a:r>
              <a:rPr lang="de-DE" sz="1050" dirty="0" err="1"/>
              <a:t>scene</a:t>
            </a:r>
            <a:r>
              <a:rPr lang="de-DE" sz="1050" dirty="0"/>
              <a:t> </a:t>
            </a:r>
            <a:r>
              <a:rPr lang="de-DE" sz="1050" dirty="0" err="1"/>
              <a:t>with</a:t>
            </a:r>
            <a:r>
              <a:rPr lang="de-DE" sz="1050" dirty="0"/>
              <a:t> </a:t>
            </a:r>
            <a:r>
              <a:rPr lang="de-DE" sz="1050" dirty="0" err="1"/>
              <a:t>hiker</a:t>
            </a:r>
            <a:r>
              <a:rPr lang="de-DE" sz="1050" dirty="0"/>
              <a:t> man on </a:t>
            </a:r>
            <a:r>
              <a:rPr lang="de-DE" sz="1050" dirty="0" err="1"/>
              <a:t>road</a:t>
            </a:r>
            <a:r>
              <a:rPr lang="de-DE" sz="1050" dirty="0"/>
              <a:t> </a:t>
            </a:r>
            <a:r>
              <a:rPr lang="de-DE" sz="1050" dirty="0" err="1"/>
              <a:t>river</a:t>
            </a:r>
            <a:r>
              <a:rPr lang="de-DE" sz="1050" dirty="0"/>
              <a:t> </a:t>
            </a:r>
            <a:r>
              <a:rPr lang="de-DE" sz="1050" dirty="0" err="1"/>
              <a:t>fields</a:t>
            </a:r>
            <a:r>
              <a:rPr lang="de-DE" sz="1050" dirty="0"/>
              <a:t>. Online: https://</a:t>
            </a:r>
            <a:r>
              <a:rPr lang="de-DE" sz="1050" dirty="0" err="1"/>
              <a:t>www.freepik.com</a:t>
            </a:r>
            <a:r>
              <a:rPr lang="de-DE" sz="1050" dirty="0"/>
              <a:t>/</a:t>
            </a:r>
            <a:r>
              <a:rPr lang="de-DE" sz="1050" dirty="0" err="1"/>
              <a:t>free-vector</a:t>
            </a:r>
            <a:r>
              <a:rPr lang="de-DE" sz="1050" dirty="0"/>
              <a:t>/rural-scene-with-hiker-man-road-river-fields_30761547.htm</a:t>
            </a:r>
            <a:endParaRPr dirty="0"/>
          </a:p>
          <a:p>
            <a:pPr marL="266700" marR="0" lvl="0" indent="-92075" algn="l" rtl="0">
              <a:lnSpc>
                <a:spcPct val="100000"/>
              </a:lnSpc>
              <a:spcBef>
                <a:spcPts val="0"/>
              </a:spcBef>
              <a:spcAft>
                <a:spcPts val="0"/>
              </a:spcAft>
              <a:buClr>
                <a:srgbClr val="000000"/>
              </a:buClr>
              <a:buSzPts val="1400"/>
              <a:buFont typeface="Arial"/>
              <a:buNone/>
            </a:pPr>
            <a:endParaRPr sz="1200" b="1" i="0" u="none" strike="noStrike" cap="none" dirty="0">
              <a:solidFill>
                <a:schemeClr val="dk1"/>
              </a:solidFill>
              <a:latin typeface="Calibri"/>
              <a:ea typeface="Calibri"/>
              <a:cs typeface="Calibri"/>
              <a:sym typeface="Calibri"/>
            </a:endParaRPr>
          </a:p>
          <a:p>
            <a:pPr marL="457200" lvl="0" indent="-185737" algn="l" rtl="0">
              <a:lnSpc>
                <a:spcPct val="100000"/>
              </a:lnSpc>
              <a:spcBef>
                <a:spcPts val="0"/>
              </a:spcBef>
              <a:spcAft>
                <a:spcPts val="0"/>
              </a:spcAft>
              <a:buSzPts val="1400"/>
              <a:buFont typeface="Arial"/>
              <a:buNone/>
            </a:pPr>
            <a:endParaRPr sz="1050" dirty="0"/>
          </a:p>
        </p:txBody>
      </p:sp>
      <p:sp>
        <p:nvSpPr>
          <p:cNvPr id="395" name="Google Shape;395;p24: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5:notes"/>
          <p:cNvSpPr>
            <a:spLocks noGrp="1" noRot="1" noChangeAspect="1"/>
          </p:cNvSpPr>
          <p:nvPr>
            <p:ph type="sldImg" idx="2"/>
          </p:nvPr>
        </p:nvSpPr>
        <p:spPr>
          <a:xfrm>
            <a:off x="220663" y="260350"/>
            <a:ext cx="6651625" cy="37417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5:notes"/>
          <p:cNvSpPr txBox="1">
            <a:spLocks noGrp="1"/>
          </p:cNvSpPr>
          <p:nvPr>
            <p:ph type="body" idx="1"/>
          </p:nvPr>
        </p:nvSpPr>
        <p:spPr>
          <a:xfrm>
            <a:off x="223538" y="4002088"/>
            <a:ext cx="6647464" cy="5610213"/>
          </a:xfrm>
          <a:prstGeom prst="rect">
            <a:avLst/>
          </a:prstGeom>
          <a:noFill/>
          <a:ln>
            <a:noFill/>
          </a:ln>
        </p:spPr>
        <p:txBody>
          <a:bodyPr spcFirstLastPara="1" wrap="square" lIns="94825" tIns="47400" rIns="94825" bIns="47400" anchor="t" anchorCtr="0">
            <a:noAutofit/>
          </a:bodyPr>
          <a:lstStyle/>
          <a:p>
            <a:pPr marL="7938" lvl="0" indent="-7938" algn="l" rtl="0">
              <a:lnSpc>
                <a:spcPct val="100000"/>
              </a:lnSpc>
              <a:spcBef>
                <a:spcPts val="600"/>
              </a:spcBef>
              <a:spcAft>
                <a:spcPts val="0"/>
              </a:spcAft>
              <a:buSzPts val="1200"/>
              <a:buNone/>
            </a:pPr>
            <a:r>
              <a:rPr lang="de-DE" b="1" dirty="0"/>
              <a:t>Beschreibung</a:t>
            </a:r>
            <a:endParaRPr dirty="0"/>
          </a:p>
          <a:p>
            <a:pPr marL="7938" lvl="0" indent="-7938" algn="l" rtl="0">
              <a:lnSpc>
                <a:spcPct val="100000"/>
              </a:lnSpc>
              <a:spcBef>
                <a:spcPts val="200"/>
              </a:spcBef>
              <a:spcAft>
                <a:spcPts val="0"/>
              </a:spcAft>
              <a:buSzPts val="1400"/>
              <a:buNone/>
            </a:pPr>
            <a:r>
              <a:rPr lang="de-DE" sz="1200" b="0" i="0" u="none" strike="noStrike" cap="none" dirty="0">
                <a:solidFill>
                  <a:schemeClr val="dk1"/>
                </a:solidFill>
                <a:latin typeface="Calibri"/>
                <a:ea typeface="Calibri"/>
                <a:cs typeface="Calibri"/>
                <a:sym typeface="Calibri"/>
              </a:rPr>
              <a:t>Für das Rahmenprogramm feierlicher Veranstaltungen gibt es immer noch Angebote, die wenig nachhaltige Materialien verwenden, oder auch Materialien verschwenden; Feuerwerke gehören mit Sicherheit zu den nicht-nachhaltigen Lösungen. Es entsteht gesundheitsschädlicher Feinstaub, in geringem Maße werden immer noch Umweltgifte wie </a:t>
            </a:r>
            <a:r>
              <a:rPr lang="de-DE" sz="1200" b="0" i="0" u="none" strike="noStrike" cap="none" dirty="0" err="1">
                <a:solidFill>
                  <a:schemeClr val="dk1"/>
                </a:solidFill>
                <a:latin typeface="Calibri"/>
                <a:ea typeface="Calibri"/>
                <a:cs typeface="Calibri"/>
                <a:sym typeface="Calibri"/>
              </a:rPr>
              <a:t>Hexachlorbenzol</a:t>
            </a:r>
            <a:r>
              <a:rPr lang="de-DE" sz="1200" b="0" i="0" u="none" strike="noStrike" cap="none" dirty="0">
                <a:solidFill>
                  <a:schemeClr val="dk1"/>
                </a:solidFill>
                <a:latin typeface="Calibri"/>
                <a:ea typeface="Calibri"/>
                <a:cs typeface="Calibri"/>
                <a:sym typeface="Calibri"/>
              </a:rPr>
              <a:t> (HCB) freigesetzt und vorhandene Rohstoffe wie Antimon als “Leuchtstoff” verbrannt oder fein verteilt, also jedem Recycling entzogen (DHU, o.J.). Wir empfehlen eher Gesangs-, Vortrags-, Comedy- oder  Tanzeinlagen. Nachhaltig wäre auch ein “Show-Cocktail-Mixen” (von alkoholfreien Cocktails) oder die schon in der Einladung erfolgte Aktivierung der Gäste zu eigenen Unterhaltungseinlagen.</a:t>
            </a:r>
            <a:endParaRPr dirty="0"/>
          </a:p>
          <a:p>
            <a:pPr marL="7938" lvl="0" indent="-7938" algn="l" rtl="0">
              <a:lnSpc>
                <a:spcPct val="100000"/>
              </a:lnSpc>
              <a:spcBef>
                <a:spcPts val="200"/>
              </a:spcBef>
              <a:spcAft>
                <a:spcPts val="0"/>
              </a:spcAft>
              <a:buSzPts val="1200"/>
              <a:buNone/>
            </a:pPr>
            <a:r>
              <a:rPr lang="de-DE" b="1" dirty="0"/>
              <a:t>Aufgabe</a:t>
            </a:r>
            <a:endParaRPr dirty="0"/>
          </a:p>
          <a:p>
            <a:pPr marL="171450" lvl="0" indent="-171450" algn="l" rtl="0">
              <a:lnSpc>
                <a:spcPct val="100000"/>
              </a:lnSpc>
              <a:spcBef>
                <a:spcPts val="200"/>
              </a:spcBef>
              <a:spcAft>
                <a:spcPts val="0"/>
              </a:spcAft>
              <a:buSzPts val="1400"/>
              <a:buFont typeface="Arial"/>
              <a:buChar char="•"/>
            </a:pPr>
            <a:r>
              <a:rPr lang="de-DE" b="0" dirty="0"/>
              <a:t>Welche nachhaltigen Showangebote gibt es?</a:t>
            </a:r>
            <a:endParaRPr dirty="0"/>
          </a:p>
          <a:p>
            <a:pPr marL="171450" lvl="0" indent="-171450" algn="l" rtl="0">
              <a:lnSpc>
                <a:spcPct val="100000"/>
              </a:lnSpc>
              <a:spcBef>
                <a:spcPts val="200"/>
              </a:spcBef>
              <a:spcAft>
                <a:spcPts val="0"/>
              </a:spcAft>
              <a:buSzPts val="1400"/>
              <a:buFont typeface="Arial"/>
              <a:buChar char="•"/>
            </a:pPr>
            <a:r>
              <a:rPr lang="de-DE" b="0" dirty="0"/>
              <a:t>Sollte man aus umweltschutzgründen komplett auf Feuerwerke verzichten?</a:t>
            </a:r>
            <a:endParaRPr dirty="0"/>
          </a:p>
          <a:p>
            <a:pPr marL="7938" lvl="0" indent="-7938" algn="l" rtl="0">
              <a:lnSpc>
                <a:spcPct val="100000"/>
              </a:lnSpc>
              <a:spcBef>
                <a:spcPts val="200"/>
              </a:spcBef>
              <a:spcAft>
                <a:spcPts val="0"/>
              </a:spcAft>
              <a:buSzPts val="1400"/>
              <a:buFont typeface="Arial"/>
              <a:buNone/>
            </a:pPr>
            <a:endParaRPr b="1" dirty="0"/>
          </a:p>
          <a:p>
            <a:pPr marL="7938" lvl="0" indent="-7938" algn="l" rtl="0">
              <a:lnSpc>
                <a:spcPct val="100000"/>
              </a:lnSpc>
              <a:spcBef>
                <a:spcPts val="200"/>
              </a:spcBef>
              <a:spcAft>
                <a:spcPts val="0"/>
              </a:spcAft>
              <a:buSzPts val="1400"/>
              <a:buFont typeface="Arial"/>
              <a:buNone/>
            </a:pPr>
            <a:r>
              <a:rPr lang="de-DE" b="1" dirty="0"/>
              <a:t>Quellen</a:t>
            </a:r>
            <a:endParaRPr dirty="0"/>
          </a:p>
          <a:p>
            <a:pPr marL="171450" lvl="0" indent="-171450" algn="l" rtl="0">
              <a:lnSpc>
                <a:spcPct val="100000"/>
              </a:lnSpc>
              <a:spcBef>
                <a:spcPts val="200"/>
              </a:spcBef>
              <a:spcAft>
                <a:spcPts val="0"/>
              </a:spcAft>
              <a:buSzPts val="1100"/>
              <a:buFont typeface="Arial"/>
              <a:buChar char="•"/>
            </a:pPr>
            <a:r>
              <a:rPr lang="de-DE" sz="1100" dirty="0"/>
              <a:t>DUH Deutsche Umwelthilfe (o.J.): Silvesterfeuerwerk. Online: </a:t>
            </a:r>
            <a:r>
              <a:rPr lang="de-DE" sz="1100" u="sng" dirty="0">
                <a:solidFill>
                  <a:schemeClr val="hlink"/>
                </a:solidFill>
                <a:hlinkClick r:id="rId3"/>
              </a:rPr>
              <a:t>https://www.duh.de/projekte/silvesterfeuerwerk/</a:t>
            </a:r>
            <a:r>
              <a:rPr lang="de-DE" sz="1100" dirty="0"/>
              <a:t> </a:t>
            </a:r>
            <a:endParaRPr dirty="0"/>
          </a:p>
          <a:p>
            <a:pPr marL="171450" lvl="0" indent="-171450" algn="l" rtl="0">
              <a:lnSpc>
                <a:spcPct val="100000"/>
              </a:lnSpc>
              <a:spcBef>
                <a:spcPts val="200"/>
              </a:spcBef>
              <a:spcAft>
                <a:spcPts val="0"/>
              </a:spcAft>
              <a:buSzPts val="1100"/>
              <a:buFont typeface="Arial"/>
              <a:buChar char="•"/>
            </a:pPr>
            <a:r>
              <a:rPr lang="de-DE" sz="1100" dirty="0"/>
              <a:t>Bildquellen: </a:t>
            </a:r>
            <a:r>
              <a:rPr lang="de-DE" sz="1100" dirty="0" err="1"/>
              <a:t>Pixnio</a:t>
            </a:r>
            <a:r>
              <a:rPr lang="de-DE" sz="1100" dirty="0"/>
              <a:t>, </a:t>
            </a:r>
            <a:r>
              <a:rPr lang="de-DE" sz="1100" dirty="0" err="1"/>
              <a:t>Pixaay</a:t>
            </a:r>
            <a:endParaRPr sz="1100" dirty="0"/>
          </a:p>
          <a:p>
            <a:pPr marL="7938" lvl="0" indent="-7938" algn="l" rtl="0">
              <a:lnSpc>
                <a:spcPct val="100000"/>
              </a:lnSpc>
              <a:spcBef>
                <a:spcPts val="200"/>
              </a:spcBef>
              <a:spcAft>
                <a:spcPts val="0"/>
              </a:spcAft>
              <a:buSzPts val="1400"/>
              <a:buNone/>
            </a:pPr>
            <a:endParaRPr dirty="0"/>
          </a:p>
        </p:txBody>
      </p:sp>
      <p:sp>
        <p:nvSpPr>
          <p:cNvPr id="408" name="Google Shape;408;p25: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notes"/>
          <p:cNvSpPr>
            <a:spLocks noGrp="1" noRot="1" noChangeAspect="1"/>
          </p:cNvSpPr>
          <p:nvPr>
            <p:ph type="sldImg" idx="2"/>
          </p:nvPr>
        </p:nvSpPr>
        <p:spPr>
          <a:xfrm>
            <a:off x="227013" y="288925"/>
            <a:ext cx="6650037" cy="37417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4:notes"/>
          <p:cNvSpPr txBox="1">
            <a:spLocks noGrp="1"/>
          </p:cNvSpPr>
          <p:nvPr>
            <p:ph type="body" idx="1"/>
          </p:nvPr>
        </p:nvSpPr>
        <p:spPr>
          <a:xfrm>
            <a:off x="227013" y="4030663"/>
            <a:ext cx="6650037" cy="5916614"/>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600"/>
              </a:spcBef>
              <a:spcAft>
                <a:spcPts val="0"/>
              </a:spcAft>
              <a:buSzPts val="1400"/>
              <a:buNone/>
            </a:pPr>
            <a:r>
              <a:rPr lang="de-DE" b="1" dirty="0">
                <a:solidFill>
                  <a:schemeClr val="dk1"/>
                </a:solidFill>
              </a:rPr>
              <a:t>Beschreibung</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de-DE" dirty="0">
                <a:solidFill>
                  <a:schemeClr val="dk1"/>
                </a:solidFill>
              </a:rPr>
              <a:t>Sind die bestehenden Anlagen älter, liegt im Austausch häufig ein großes Einsparpotential (VDI Zentrum Ressourceneffizienz o.J.).  In Deutschland trifft das auf einen großen Anteil der derzeit genutzten Heizungen  zu, vor allem bei Heizungen, die noch fossile Brennstoffe nutzen: mehr als ein Drittel der Gas- und rund die Hälfte der Ölheizungen in Deutschland sind älter als 20 Jahre. </a:t>
            </a:r>
            <a:endParaRPr dirty="0">
              <a:solidFill>
                <a:schemeClr val="dk1"/>
              </a:solidFill>
            </a:endParaRPr>
          </a:p>
          <a:p>
            <a:pPr marL="0" lvl="0" indent="0" algn="l" rtl="0">
              <a:lnSpc>
                <a:spcPct val="100000"/>
              </a:lnSpc>
              <a:spcBef>
                <a:spcPts val="400"/>
              </a:spcBef>
              <a:spcAft>
                <a:spcPts val="0"/>
              </a:spcAft>
              <a:buClr>
                <a:schemeClr val="dk1"/>
              </a:buClr>
              <a:buSzPts val="1100"/>
              <a:buFont typeface="Arial"/>
              <a:buNone/>
            </a:pPr>
            <a:r>
              <a:rPr lang="de-DE" dirty="0">
                <a:solidFill>
                  <a:schemeClr val="dk1"/>
                </a:solidFill>
              </a:rPr>
              <a:t>Zu einer effizienten Nutzung und Energieeinsparung trägt auch die Optimierung von bestehenden Anlagen bei. Hier sind regelmäßige Wartung, optimierte Einstellungen,  und gegebenenfalls Austausch von Anlagenteilen durch modernere Bestandteile wichtig (VDI Zentrum Ressourceneffizienz o.J.). </a:t>
            </a:r>
            <a:endParaRPr dirty="0">
              <a:solidFill>
                <a:schemeClr val="dk1"/>
              </a:solidFill>
            </a:endParaRPr>
          </a:p>
          <a:p>
            <a:pPr marL="0" lvl="0" indent="0" algn="l" rtl="0">
              <a:lnSpc>
                <a:spcPct val="100000"/>
              </a:lnSpc>
              <a:spcBef>
                <a:spcPts val="400"/>
              </a:spcBef>
              <a:spcAft>
                <a:spcPts val="0"/>
              </a:spcAft>
              <a:buSzPts val="1400"/>
              <a:buNone/>
            </a:pPr>
            <a:r>
              <a:rPr lang="de-DE" dirty="0">
                <a:solidFill>
                  <a:schemeClr val="dk1"/>
                </a:solidFill>
              </a:rPr>
              <a:t>Im Falle eines ambitionierten Ausbaus von Gebäudeautomation in den kommenden Jahren, können allein durch die Reduktion der Energiebedarfs für Wärme und Strom durch Automation im Jahr 2030 bis zu 10,1 Millionen Tonnen weniger CO2 im Gebäudesektor ausgestoßen werden (</a:t>
            </a:r>
            <a:r>
              <a:rPr lang="de-DE" dirty="0" err="1">
                <a:solidFill>
                  <a:schemeClr val="dk1"/>
                </a:solidFill>
              </a:rPr>
              <a:t>Bitkom</a:t>
            </a:r>
            <a:r>
              <a:rPr lang="de-DE" dirty="0">
                <a:solidFill>
                  <a:schemeClr val="dk1"/>
                </a:solidFill>
              </a:rPr>
              <a:t> 2021).</a:t>
            </a:r>
            <a:endParaRPr dirty="0">
              <a:solidFill>
                <a:schemeClr val="dk1"/>
              </a:solidFill>
            </a:endParaRPr>
          </a:p>
          <a:p>
            <a:pPr marL="0" lvl="0" indent="0" algn="l" rtl="0">
              <a:lnSpc>
                <a:spcPct val="100000"/>
              </a:lnSpc>
              <a:spcBef>
                <a:spcPts val="0"/>
              </a:spcBef>
              <a:spcAft>
                <a:spcPts val="0"/>
              </a:spcAft>
              <a:buSzPts val="1100"/>
              <a:buFont typeface="Arial"/>
              <a:buNone/>
            </a:pPr>
            <a:endParaRPr dirty="0">
              <a:solidFill>
                <a:schemeClr val="dk1"/>
              </a:solidFill>
            </a:endParaRPr>
          </a:p>
          <a:p>
            <a:pPr marL="0" lvl="0" indent="0" algn="l" rtl="0">
              <a:lnSpc>
                <a:spcPct val="100000"/>
              </a:lnSpc>
              <a:spcBef>
                <a:spcPts val="0"/>
              </a:spcBef>
              <a:spcAft>
                <a:spcPts val="0"/>
              </a:spcAft>
              <a:buSzPts val="1100"/>
              <a:buFont typeface="Arial"/>
              <a:buNone/>
            </a:pPr>
            <a:r>
              <a:rPr lang="de-DE" b="1" dirty="0">
                <a:solidFill>
                  <a:schemeClr val="dk1"/>
                </a:solidFill>
              </a:rPr>
              <a:t>Aufgaben</a:t>
            </a:r>
            <a:endParaRPr dirty="0">
              <a:solidFill>
                <a:schemeClr val="dk1"/>
              </a:solidFill>
            </a:endParaRPr>
          </a:p>
          <a:p>
            <a:pPr marL="330200" lvl="0" indent="-171450" algn="l" rtl="0">
              <a:lnSpc>
                <a:spcPct val="100000"/>
              </a:lnSpc>
              <a:spcBef>
                <a:spcPts val="0"/>
              </a:spcBef>
              <a:spcAft>
                <a:spcPts val="0"/>
              </a:spcAft>
              <a:buClr>
                <a:schemeClr val="dk1"/>
              </a:buClr>
              <a:buSzPts val="1100"/>
              <a:buFont typeface="Arial"/>
              <a:buChar char="•"/>
            </a:pPr>
            <a:r>
              <a:rPr lang="de-DE" dirty="0">
                <a:solidFill>
                  <a:schemeClr val="dk1"/>
                </a:solidFill>
              </a:rPr>
              <a:t>Erstellen Sie eine Liste mit Anlagenparametern, die häufig ineffizient eingestellt sind. - </a:t>
            </a:r>
            <a:endParaRPr dirty="0">
              <a:solidFill>
                <a:schemeClr val="dk1"/>
              </a:solidFill>
            </a:endParaRPr>
          </a:p>
          <a:p>
            <a:pPr marL="330200" lvl="0" indent="-171450" algn="l" rtl="0">
              <a:lnSpc>
                <a:spcPct val="100000"/>
              </a:lnSpc>
              <a:spcBef>
                <a:spcPts val="0"/>
              </a:spcBef>
              <a:spcAft>
                <a:spcPts val="0"/>
              </a:spcAft>
              <a:buClr>
                <a:schemeClr val="dk1"/>
              </a:buClr>
              <a:buSzPts val="1100"/>
              <a:buFont typeface="Arial"/>
              <a:buChar char="•"/>
            </a:pPr>
            <a:r>
              <a:rPr lang="de-DE" dirty="0">
                <a:solidFill>
                  <a:schemeClr val="dk1"/>
                </a:solidFill>
              </a:rPr>
              <a:t>Wie können Sie in Ihrem Beruf zu einem effizienten Nutzungsverhalten beitragen?</a:t>
            </a:r>
            <a:endParaRPr dirty="0">
              <a:solidFill>
                <a:schemeClr val="dk1"/>
              </a:solidFill>
            </a:endParaRPr>
          </a:p>
          <a:p>
            <a:pPr marL="330200" lvl="0" indent="-171450" algn="l" rtl="0">
              <a:lnSpc>
                <a:spcPct val="100000"/>
              </a:lnSpc>
              <a:spcBef>
                <a:spcPts val="0"/>
              </a:spcBef>
              <a:spcAft>
                <a:spcPts val="0"/>
              </a:spcAft>
              <a:buClr>
                <a:schemeClr val="dk1"/>
              </a:buClr>
              <a:buSzPts val="1100"/>
              <a:buFont typeface="Arial"/>
              <a:buChar char="•"/>
            </a:pPr>
            <a:r>
              <a:rPr lang="de-DE" dirty="0">
                <a:solidFill>
                  <a:schemeClr val="dk1"/>
                </a:solidFill>
              </a:rPr>
              <a:t>Ermitteln Sie die CO₂-Emissionen bei unterschiedlichen Raumtemperaturen u.Ä. für verschiedene Energieträger mit dem Rechner auf der Website: https://uba.co2-rechner.de/</a:t>
            </a:r>
            <a:r>
              <a:rPr lang="de-DE" dirty="0" err="1">
                <a:solidFill>
                  <a:schemeClr val="dk1"/>
                </a:solidFill>
              </a:rPr>
              <a:t>de_DE</a:t>
            </a:r>
            <a:r>
              <a:rPr lang="de-DE" dirty="0">
                <a:solidFill>
                  <a:schemeClr val="dk1"/>
                </a:solidFill>
              </a:rPr>
              <a:t>/</a:t>
            </a:r>
            <a:r>
              <a:rPr lang="de-DE" dirty="0" err="1">
                <a:solidFill>
                  <a:schemeClr val="dk1"/>
                </a:solidFill>
              </a:rPr>
              <a:t>living-hs</a:t>
            </a:r>
            <a:endParaRPr dirty="0">
              <a:solidFill>
                <a:schemeClr val="dk1"/>
              </a:solidFill>
            </a:endParaRPr>
          </a:p>
          <a:p>
            <a:pPr marL="0" lvl="0" indent="0" algn="l" rtl="0">
              <a:lnSpc>
                <a:spcPct val="100000"/>
              </a:lnSpc>
              <a:spcBef>
                <a:spcPts val="0"/>
              </a:spcBef>
              <a:spcAft>
                <a:spcPts val="0"/>
              </a:spcAft>
              <a:buSzPts val="1400"/>
              <a:buNone/>
            </a:pPr>
            <a:endParaRPr dirty="0">
              <a:solidFill>
                <a:schemeClr val="dk1"/>
              </a:solidFill>
            </a:endParaRPr>
          </a:p>
          <a:p>
            <a:pPr marL="0" lvl="0" indent="0" algn="l" rtl="0">
              <a:lnSpc>
                <a:spcPct val="100000"/>
              </a:lnSpc>
              <a:spcBef>
                <a:spcPts val="0"/>
              </a:spcBef>
              <a:spcAft>
                <a:spcPts val="0"/>
              </a:spcAft>
              <a:buSzPts val="1400"/>
              <a:buNone/>
            </a:pPr>
            <a:r>
              <a:rPr lang="de-DE" b="1" dirty="0">
                <a:solidFill>
                  <a:schemeClr val="dk1"/>
                </a:solidFill>
              </a:rPr>
              <a:t>Quellen</a:t>
            </a:r>
            <a:endParaRPr dirty="0">
              <a:solidFill>
                <a:schemeClr val="dk1"/>
              </a:solidFill>
            </a:endParaRPr>
          </a:p>
          <a:p>
            <a:pPr marL="330200" lvl="0" indent="-171450" algn="l" rtl="0">
              <a:lnSpc>
                <a:spcPct val="100000"/>
              </a:lnSpc>
              <a:spcBef>
                <a:spcPts val="0"/>
              </a:spcBef>
              <a:spcAft>
                <a:spcPts val="0"/>
              </a:spcAft>
              <a:buSzPts val="1100"/>
              <a:buFont typeface="Arial"/>
              <a:buChar char="•"/>
            </a:pPr>
            <a:r>
              <a:rPr lang="de-DE" sz="1100" dirty="0" err="1">
                <a:solidFill>
                  <a:schemeClr val="dk1"/>
                </a:solidFill>
              </a:rPr>
              <a:t>Bitkom</a:t>
            </a:r>
            <a:r>
              <a:rPr lang="de-DE" sz="1100" dirty="0">
                <a:solidFill>
                  <a:schemeClr val="dk1"/>
                </a:solidFill>
              </a:rPr>
              <a:t> (Hrsg.) (2021): Klimaschutz und Energieeffizienz durch digitale Gebäudetechnologien </a:t>
            </a:r>
            <a:r>
              <a:rPr lang="de-DE" sz="1100" u="sng" dirty="0">
                <a:solidFill>
                  <a:schemeClr val="dk1"/>
                </a:solidFill>
                <a:hlinkClick r:id="rId3">
                  <a:extLst>
                    <a:ext uri="{A12FA001-AC4F-418D-AE19-62706E023703}">
                      <ahyp:hlinkClr xmlns:ahyp="http://schemas.microsoft.com/office/drawing/2018/hyperlinkcolor" xmlns="" val="tx"/>
                    </a:ext>
                  </a:extLst>
                </a:hlinkClick>
              </a:rPr>
              <a:t>https://www.bitkom.org/sites/main/files/2021-11/211111_st_klimaschutz-und-energieeffizienz.pdf</a:t>
            </a:r>
            <a:r>
              <a:rPr lang="de-DE" sz="1100" dirty="0">
                <a:solidFill>
                  <a:schemeClr val="dk1"/>
                </a:solidFill>
              </a:rPr>
              <a:t> </a:t>
            </a:r>
            <a:endParaRPr sz="1100" dirty="0">
              <a:solidFill>
                <a:schemeClr val="dk1"/>
              </a:solidFill>
            </a:endParaRPr>
          </a:p>
          <a:p>
            <a:pPr marL="330200" lvl="0" indent="-171450" algn="l" rtl="0">
              <a:lnSpc>
                <a:spcPct val="100000"/>
              </a:lnSpc>
              <a:spcBef>
                <a:spcPts val="0"/>
              </a:spcBef>
              <a:spcAft>
                <a:spcPts val="0"/>
              </a:spcAft>
              <a:buSzPts val="1100"/>
              <a:buFont typeface="Arial"/>
              <a:buChar char="•"/>
            </a:pPr>
            <a:r>
              <a:rPr lang="de-DE" sz="1100" dirty="0">
                <a:solidFill>
                  <a:schemeClr val="dk1"/>
                </a:solidFill>
              </a:rPr>
              <a:t>VDI Zentrum Ressourceneffizienz (o.J.): Effiziente Gebäudeinfrastruktur. Online: </a:t>
            </a:r>
            <a:r>
              <a:rPr lang="de-DE" sz="1100" u="sng" dirty="0">
                <a:solidFill>
                  <a:schemeClr val="dk1"/>
                </a:solidFill>
                <a:hlinkClick r:id="rId4">
                  <a:extLst>
                    <a:ext uri="{A12FA001-AC4F-418D-AE19-62706E023703}">
                      <ahyp:hlinkClr xmlns:ahyp="http://schemas.microsoft.com/office/drawing/2018/hyperlinkcolor" xmlns="" val="tx"/>
                    </a:ext>
                  </a:extLst>
                </a:hlinkClick>
              </a:rPr>
              <a:t>https://www.ressource-deutschland.de/werkzeuge/loesungsentwicklung/strategien-massnahmen/effiziente-gebaeudeinfrastruktur/</a:t>
            </a:r>
            <a:r>
              <a:rPr lang="de-DE" sz="1100" dirty="0">
                <a:solidFill>
                  <a:schemeClr val="dk1"/>
                </a:solidFill>
              </a:rPr>
              <a:t> </a:t>
            </a:r>
            <a:endParaRPr sz="1100" dirty="0">
              <a:solidFill>
                <a:schemeClr val="dk1"/>
              </a:solidFill>
            </a:endParaRPr>
          </a:p>
          <a:p>
            <a:pPr marL="330200" lvl="0" indent="-171450" algn="l" rtl="0">
              <a:lnSpc>
                <a:spcPct val="100000"/>
              </a:lnSpc>
              <a:spcBef>
                <a:spcPts val="0"/>
              </a:spcBef>
              <a:spcAft>
                <a:spcPts val="0"/>
              </a:spcAft>
              <a:buSzPts val="1100"/>
              <a:buFont typeface="Arial"/>
              <a:buChar char="•"/>
            </a:pPr>
            <a:r>
              <a:rPr lang="de-DE" sz="1100" dirty="0">
                <a:solidFill>
                  <a:schemeClr val="dk1"/>
                </a:solidFill>
              </a:rPr>
              <a:t>Icon: &lt;a </a:t>
            </a:r>
            <a:r>
              <a:rPr lang="de-DE" sz="1100" dirty="0" err="1">
                <a:solidFill>
                  <a:schemeClr val="dk1"/>
                </a:solidFill>
              </a:rPr>
              <a:t>href</a:t>
            </a:r>
            <a:r>
              <a:rPr lang="de-DE" sz="1100" dirty="0">
                <a:solidFill>
                  <a:schemeClr val="dk1"/>
                </a:solidFill>
              </a:rPr>
              <a:t>="https://</a:t>
            </a:r>
            <a:r>
              <a:rPr lang="de-DE" sz="1100" dirty="0" err="1">
                <a:solidFill>
                  <a:schemeClr val="dk1"/>
                </a:solidFill>
              </a:rPr>
              <a:t>www.flaticon.com</a:t>
            </a:r>
            <a:r>
              <a:rPr lang="de-DE" sz="1100" dirty="0">
                <a:solidFill>
                  <a:schemeClr val="dk1"/>
                </a:solidFill>
              </a:rPr>
              <a:t>/</a:t>
            </a:r>
            <a:r>
              <a:rPr lang="de-DE" sz="1100" dirty="0" err="1">
                <a:solidFill>
                  <a:schemeClr val="dk1"/>
                </a:solidFill>
              </a:rPr>
              <a:t>free</a:t>
            </a:r>
            <a:r>
              <a:rPr lang="de-DE" sz="1100" dirty="0">
                <a:solidFill>
                  <a:schemeClr val="dk1"/>
                </a:solidFill>
              </a:rPr>
              <a:t>-icons/smart-</a:t>
            </a:r>
            <a:r>
              <a:rPr lang="de-DE" sz="1100" dirty="0" err="1">
                <a:solidFill>
                  <a:schemeClr val="dk1"/>
                </a:solidFill>
              </a:rPr>
              <a:t>heating</a:t>
            </a:r>
            <a:r>
              <a:rPr lang="de-DE" sz="1100" dirty="0">
                <a:solidFill>
                  <a:schemeClr val="dk1"/>
                </a:solidFill>
              </a:rPr>
              <a:t>" title="smart </a:t>
            </a:r>
            <a:r>
              <a:rPr lang="de-DE" sz="1100" dirty="0" err="1">
                <a:solidFill>
                  <a:schemeClr val="dk1"/>
                </a:solidFill>
              </a:rPr>
              <a:t>heating</a:t>
            </a:r>
            <a:r>
              <a:rPr lang="de-DE" sz="1100" dirty="0">
                <a:solidFill>
                  <a:schemeClr val="dk1"/>
                </a:solidFill>
              </a:rPr>
              <a:t> </a:t>
            </a:r>
            <a:r>
              <a:rPr lang="de-DE" sz="1100" dirty="0" err="1">
                <a:solidFill>
                  <a:schemeClr val="dk1"/>
                </a:solidFill>
              </a:rPr>
              <a:t>icons</a:t>
            </a:r>
            <a:r>
              <a:rPr lang="de-DE" sz="1100" dirty="0">
                <a:solidFill>
                  <a:schemeClr val="dk1"/>
                </a:solidFill>
              </a:rPr>
              <a:t>"&gt;Smart </a:t>
            </a:r>
            <a:r>
              <a:rPr lang="de-DE" sz="1100" dirty="0" err="1">
                <a:solidFill>
                  <a:schemeClr val="dk1"/>
                </a:solidFill>
              </a:rPr>
              <a:t>heating</a:t>
            </a:r>
            <a:r>
              <a:rPr lang="de-DE" sz="1100" dirty="0">
                <a:solidFill>
                  <a:schemeClr val="dk1"/>
                </a:solidFill>
              </a:rPr>
              <a:t> </a:t>
            </a:r>
            <a:r>
              <a:rPr lang="de-DE" sz="1100" dirty="0" err="1">
                <a:solidFill>
                  <a:schemeClr val="dk1"/>
                </a:solidFill>
              </a:rPr>
              <a:t>icons</a:t>
            </a:r>
            <a:r>
              <a:rPr lang="de-DE" sz="1100" dirty="0">
                <a:solidFill>
                  <a:schemeClr val="dk1"/>
                </a:solidFill>
              </a:rPr>
              <a:t> </a:t>
            </a:r>
            <a:r>
              <a:rPr lang="de-DE" sz="1100" dirty="0" err="1">
                <a:solidFill>
                  <a:schemeClr val="dk1"/>
                </a:solidFill>
              </a:rPr>
              <a:t>created</a:t>
            </a:r>
            <a:r>
              <a:rPr lang="de-DE" sz="1100" dirty="0">
                <a:solidFill>
                  <a:schemeClr val="dk1"/>
                </a:solidFill>
              </a:rPr>
              <a:t> </a:t>
            </a:r>
            <a:r>
              <a:rPr lang="de-DE" sz="1100" dirty="0" err="1">
                <a:solidFill>
                  <a:schemeClr val="dk1"/>
                </a:solidFill>
              </a:rPr>
              <a:t>by</a:t>
            </a:r>
            <a:r>
              <a:rPr lang="de-DE" sz="1100" dirty="0">
                <a:solidFill>
                  <a:schemeClr val="dk1"/>
                </a:solidFill>
              </a:rPr>
              <a:t> </a:t>
            </a:r>
            <a:r>
              <a:rPr lang="de-DE" sz="1100" dirty="0" err="1">
                <a:solidFill>
                  <a:schemeClr val="dk1"/>
                </a:solidFill>
              </a:rPr>
              <a:t>krafticon</a:t>
            </a:r>
            <a:r>
              <a:rPr lang="de-DE" sz="1100" dirty="0">
                <a:solidFill>
                  <a:schemeClr val="dk1"/>
                </a:solidFill>
              </a:rPr>
              <a:t> - </a:t>
            </a:r>
            <a:r>
              <a:rPr lang="de-DE" sz="1100" dirty="0" err="1">
                <a:solidFill>
                  <a:schemeClr val="dk1"/>
                </a:solidFill>
              </a:rPr>
              <a:t>Flaticon</a:t>
            </a:r>
            <a:r>
              <a:rPr lang="de-DE" sz="1100" dirty="0">
                <a:solidFill>
                  <a:schemeClr val="dk1"/>
                </a:solidFill>
              </a:rPr>
              <a:t>&lt;/a&gt; </a:t>
            </a:r>
            <a:endParaRPr sz="1100" dirty="0">
              <a:solidFill>
                <a:schemeClr val="dk1"/>
              </a:solidFill>
            </a:endParaRPr>
          </a:p>
          <a:p>
            <a:pPr marL="0" lvl="0" indent="0" algn="l" rtl="0">
              <a:lnSpc>
                <a:spcPct val="100000"/>
              </a:lnSpc>
              <a:spcBef>
                <a:spcPts val="0"/>
              </a:spcBef>
              <a:spcAft>
                <a:spcPts val="0"/>
              </a:spcAft>
              <a:buSzPts val="1400"/>
              <a:buNone/>
            </a:pPr>
            <a:endParaRPr sz="1100" dirty="0">
              <a:solidFill>
                <a:schemeClr val="dk1"/>
              </a:solidFill>
            </a:endParaRPr>
          </a:p>
        </p:txBody>
      </p:sp>
      <p:sp>
        <p:nvSpPr>
          <p:cNvPr id="428" name="Google Shape;428;p4:notes"/>
          <p:cNvSpPr txBox="1">
            <a:spLocks noGrp="1"/>
          </p:cNvSpPr>
          <p:nvPr>
            <p:ph type="sldNum" idx="12"/>
          </p:nvPr>
        </p:nvSpPr>
        <p:spPr>
          <a:xfrm>
            <a:off x="4021294" y="9721106"/>
            <a:ext cx="3076236"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22</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5efc4a86cd_0_0:notes"/>
          <p:cNvSpPr>
            <a:spLocks noGrp="1" noRot="1" noChangeAspect="1"/>
          </p:cNvSpPr>
          <p:nvPr>
            <p:ph type="sldImg" idx="2"/>
          </p:nvPr>
        </p:nvSpPr>
        <p:spPr>
          <a:xfrm>
            <a:off x="215900"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25efc4a86cd_0_0:notes"/>
          <p:cNvSpPr txBox="1">
            <a:spLocks noGrp="1"/>
          </p:cNvSpPr>
          <p:nvPr>
            <p:ph type="body" idx="1"/>
          </p:nvPr>
        </p:nvSpPr>
        <p:spPr>
          <a:xfrm>
            <a:off x="215900" y="3995738"/>
            <a:ext cx="6654800" cy="5884736"/>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600"/>
              </a:spcBef>
              <a:spcAft>
                <a:spcPts val="0"/>
              </a:spcAft>
              <a:buSzPts val="1400"/>
              <a:buFont typeface="Arial"/>
              <a:buNone/>
            </a:pPr>
            <a:r>
              <a:rPr lang="de-DE" sz="1000" b="1" i="0" u="none" strike="noStrike" dirty="0">
                <a:solidFill>
                  <a:schemeClr val="dk1"/>
                </a:solidFill>
                <a:latin typeface="Calibri"/>
                <a:ea typeface="Calibri"/>
                <a:cs typeface="Calibri"/>
                <a:sym typeface="Calibri"/>
              </a:rPr>
              <a:t>Beschreibung</a:t>
            </a:r>
            <a:endParaRPr sz="1000" dirty="0">
              <a:latin typeface="Calibri"/>
              <a:ea typeface="Calibri"/>
              <a:cs typeface="Calibri"/>
              <a:sym typeface="Calibri"/>
            </a:endParaRPr>
          </a:p>
          <a:p>
            <a:pPr marL="0" lvl="0" indent="0" algn="l" rtl="0">
              <a:lnSpc>
                <a:spcPct val="100000"/>
              </a:lnSpc>
              <a:spcBef>
                <a:spcPts val="0"/>
              </a:spcBef>
              <a:spcAft>
                <a:spcPts val="0"/>
              </a:spcAft>
              <a:buSzPts val="1400"/>
              <a:buNone/>
            </a:pPr>
            <a:r>
              <a:rPr lang="de-DE" sz="1000" dirty="0"/>
              <a:t>Das Cake-Prinzip bietet einen Ansatzpunkt für eine ganzheitliche Unternehmensführung im Sinne einer „Verschiebung weg vom aktuellen sektoralen Ansatz, bei dem soziale, wirtschaftliche und ökologische Entwicklung als separate Teile angesehen werden“ (Stockholm </a:t>
            </a:r>
            <a:r>
              <a:rPr lang="de-DE" sz="1000" dirty="0" err="1"/>
              <a:t>Resilience</a:t>
            </a:r>
            <a:r>
              <a:rPr lang="de-DE" sz="1000" dirty="0"/>
              <a:t> </a:t>
            </a:r>
            <a:r>
              <a:rPr lang="de-DE" sz="1000" dirty="0" err="1"/>
              <a:t>Centre</a:t>
            </a:r>
            <a:r>
              <a:rPr lang="de-DE" sz="1000" dirty="0"/>
              <a:t> o.J.). Die erste Ebene ist die Biosphäre mit den SDGs 6, 13, 14 und 15. Auf der Basis der Biosphäre werden alle weiteren SDGs eingeordnet. Die nächste Ebene nach der Biosphäre bildet die Gesellschaft mit den jeweiligen SDGs 1 bis 4, 7, 11 und 16. Die dritte Ebene bildet die Wirtschaft, denn diese ist abhängig von einer funktionierenden Gesellschaft. Diese Ebene umfasst die SDGs 8, 9, 10 sowie 12 – also alles, was eine nachhaltige Wirtschaft ausmacht. “On </a:t>
            </a:r>
            <a:r>
              <a:rPr lang="de-DE" sz="1000" dirty="0" err="1"/>
              <a:t>the</a:t>
            </a:r>
            <a:r>
              <a:rPr lang="de-DE" sz="1000" dirty="0"/>
              <a:t> Top“ steht das SDG 17 „Partnerschaften zur Erreichung der Ziele”, das in diesem Modell als Dreh- und Angelpunkt zwischen allen Ebenen der Interaktion funktioniert. Ohne das Zusammenwirken von mehreren Stakeholdern, Gemeinschaften und Staaten, wird es nur sehr schwer sein, die 17 SDGs bis 2030 umzusetzen.</a:t>
            </a:r>
            <a:endParaRPr sz="1000" dirty="0"/>
          </a:p>
          <a:p>
            <a:pPr marL="0" lvl="0" indent="0" algn="l" rtl="0">
              <a:lnSpc>
                <a:spcPct val="100000"/>
              </a:lnSpc>
              <a:spcBef>
                <a:spcPts val="0"/>
              </a:spcBef>
              <a:spcAft>
                <a:spcPts val="0"/>
              </a:spcAft>
              <a:buSzPts val="1400"/>
              <a:buNone/>
            </a:pPr>
            <a:r>
              <a:rPr lang="de-DE" sz="1000" dirty="0"/>
              <a:t>Auch wenn das SDG 4 hochwertige Bildung keine exponierte Rolle in diesem Modell hat, so kann insbesondere Bildung Ansatzpunkte für das Vermeiden von Krisen und dysfunktionale Gesellschaften (Korruption, Rechtsunsicherheit, Umweltzerstörung, Verletzung der Menschenrechte) bieten. Auch in demokratischen Gesellschaften mit einer Wirtschaftsstruktur, die schon in vielen Teilen im Sinne der Nachhaltigkeit reguliert ist, werden die Ziele der nachhaltigen Entwicklung noch bei weitem nicht erreicht, zu groß sind die Defizite der SDGs wie selbst die Bundesregierung in den jeweiligen Nachhaltigkeitsberichten der Ministerien bestätigt (Bundesregierung o.J.).</a:t>
            </a:r>
            <a:endParaRPr sz="1000" dirty="0"/>
          </a:p>
          <a:p>
            <a:pPr marL="0" lvl="0" indent="0" algn="l" rtl="0">
              <a:lnSpc>
                <a:spcPct val="100000"/>
              </a:lnSpc>
              <a:spcBef>
                <a:spcPts val="0"/>
              </a:spcBef>
              <a:spcAft>
                <a:spcPts val="0"/>
              </a:spcAft>
              <a:buSzPts val="1400"/>
              <a:buNone/>
            </a:pPr>
            <a:r>
              <a:rPr lang="de-DE" sz="1000" dirty="0">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r>
              <a:rPr lang="de-DE" sz="1000" b="1" dirty="0">
                <a:latin typeface="Calibri"/>
                <a:ea typeface="Calibri"/>
                <a:cs typeface="Calibri"/>
                <a:sym typeface="Calibri"/>
              </a:rPr>
              <a:t>Aufgabe</a:t>
            </a:r>
            <a:endParaRPr dirty="0"/>
          </a:p>
          <a:p>
            <a:pPr marL="0" lvl="0" indent="0" algn="l" rtl="0">
              <a:lnSpc>
                <a:spcPct val="100000"/>
              </a:lnSpc>
              <a:spcBef>
                <a:spcPts val="0"/>
              </a:spcBef>
              <a:spcAft>
                <a:spcPts val="0"/>
              </a:spcAft>
              <a:buSzPts val="1400"/>
              <a:buNone/>
            </a:pPr>
            <a:r>
              <a:rPr lang="de-DE" sz="1000" dirty="0">
                <a:latin typeface="Calibri"/>
                <a:ea typeface="Calibri"/>
                <a:cs typeface="Calibri"/>
                <a:sym typeface="Calibri"/>
              </a:rPr>
              <a:t>Die SDG können auch nur erreicht werden, wenn alle betroffenen Akteure gemeinsam an der Umsetzung arbeiten. Deshalb stellt sich die Frage für jedes einzelne Unternehmen, für die Geschäftsführung, die Eigentümer*innen und für alle Mitarbeiter*innen:</a:t>
            </a:r>
            <a:endParaRPr dirty="0"/>
          </a:p>
          <a:p>
            <a:pPr marL="171450" marR="0" lvl="0" indent="-171450" algn="l" rtl="0">
              <a:lnSpc>
                <a:spcPct val="100000"/>
              </a:lnSpc>
              <a:spcBef>
                <a:spcPts val="0"/>
              </a:spcBef>
              <a:spcAft>
                <a:spcPts val="0"/>
              </a:spcAft>
              <a:buClr>
                <a:srgbClr val="000000"/>
              </a:buClr>
              <a:buSzPts val="1000"/>
              <a:buFont typeface="Arial"/>
              <a:buChar char="•"/>
            </a:pPr>
            <a:r>
              <a:rPr lang="de-DE" sz="1000" dirty="0">
                <a:solidFill>
                  <a:schemeClr val="dk1"/>
                </a:solidFill>
                <a:latin typeface="Calibri"/>
                <a:ea typeface="Calibri"/>
                <a:cs typeface="Calibri"/>
                <a:sym typeface="Calibri"/>
              </a:rPr>
              <a:t>Welche Rolle spielen die SDG für Ihr Unternehmen</a:t>
            </a: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000"/>
              <a:buFont typeface="Arial"/>
              <a:buChar char="•"/>
            </a:pPr>
            <a:r>
              <a:rPr lang="de-DE" sz="1000" b="0" i="0" u="none" strike="noStrike" cap="none" dirty="0">
                <a:solidFill>
                  <a:schemeClr val="dk1"/>
                </a:solidFill>
                <a:latin typeface="Calibri"/>
                <a:ea typeface="Calibri"/>
                <a:cs typeface="Calibri"/>
                <a:sym typeface="Calibri"/>
              </a:rPr>
              <a:t>Wie stellen Sie Ihr Unternehmen für die Zukunft auf?</a:t>
            </a:r>
            <a:endParaRPr sz="10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de-DE" sz="1000" b="1" dirty="0">
                <a:latin typeface="Calibri"/>
                <a:ea typeface="Calibri"/>
                <a:cs typeface="Calibri"/>
                <a:sym typeface="Calibri"/>
              </a:rPr>
              <a:t>Quellen und Abbildung</a:t>
            </a:r>
            <a:endParaRPr dirty="0"/>
          </a:p>
          <a:p>
            <a:pPr marL="171450" marR="0" lvl="0" indent="-171450" algn="l" rtl="0">
              <a:lnSpc>
                <a:spcPct val="100000"/>
              </a:lnSpc>
              <a:spcBef>
                <a:spcPts val="0"/>
              </a:spcBef>
              <a:spcAft>
                <a:spcPts val="0"/>
              </a:spcAft>
              <a:buClr>
                <a:schemeClr val="dk1"/>
              </a:buClr>
              <a:buSzPts val="1200"/>
              <a:buFont typeface="Arial"/>
              <a:buChar char="•"/>
            </a:pPr>
            <a:r>
              <a:rPr lang="de-DE" sz="1000" b="0" dirty="0">
                <a:latin typeface="Calibri"/>
                <a:ea typeface="Calibri"/>
                <a:cs typeface="Calibri"/>
                <a:sym typeface="Calibri"/>
              </a:rPr>
              <a:t>Cake: Stockholm </a:t>
            </a:r>
            <a:r>
              <a:rPr lang="de-DE" sz="1000" b="0" dirty="0" err="1">
                <a:latin typeface="Calibri"/>
                <a:ea typeface="Calibri"/>
                <a:cs typeface="Calibri"/>
                <a:sym typeface="Calibri"/>
              </a:rPr>
              <a:t>Resilience</a:t>
            </a:r>
            <a:r>
              <a:rPr lang="de-DE" sz="1000" b="0" dirty="0">
                <a:latin typeface="Calibri"/>
                <a:ea typeface="Calibri"/>
                <a:cs typeface="Calibri"/>
                <a:sym typeface="Calibri"/>
              </a:rPr>
              <a:t> </a:t>
            </a:r>
            <a:r>
              <a:rPr lang="de-DE" sz="1000" b="0" dirty="0" err="1">
                <a:latin typeface="Calibri"/>
                <a:ea typeface="Calibri"/>
                <a:cs typeface="Calibri"/>
                <a:sym typeface="Calibri"/>
              </a:rPr>
              <a:t>Centre</a:t>
            </a:r>
            <a:r>
              <a:rPr lang="de-DE" sz="1000" b="0" dirty="0">
                <a:latin typeface="Calibri"/>
                <a:ea typeface="Calibri"/>
                <a:cs typeface="Calibri"/>
                <a:sym typeface="Calibri"/>
              </a:rPr>
              <a:t> (o.J.): </a:t>
            </a:r>
            <a:r>
              <a:rPr lang="de-DE" sz="1000" b="0" i="0" u="none" strike="noStrike" cap="none" dirty="0">
                <a:solidFill>
                  <a:schemeClr val="dk1"/>
                </a:solidFill>
                <a:latin typeface="Calibri"/>
                <a:ea typeface="Calibri"/>
                <a:cs typeface="Calibri"/>
                <a:sym typeface="Calibri"/>
              </a:rPr>
              <a:t>Eine neue Art, die Ziele für nachhaltige Entwicklung zu sehen und wie sie alle mit Lebensmitteln verbunden sind. Online: https://</a:t>
            </a:r>
            <a:r>
              <a:rPr lang="de-DE" sz="1000" b="0" i="0" u="none" strike="noStrike" cap="none" dirty="0" err="1">
                <a:solidFill>
                  <a:schemeClr val="dk1"/>
                </a:solidFill>
                <a:latin typeface="Calibri"/>
                <a:ea typeface="Calibri"/>
                <a:cs typeface="Calibri"/>
                <a:sym typeface="Calibri"/>
              </a:rPr>
              <a:t>www.stockholmresilience.org</a:t>
            </a:r>
            <a:r>
              <a:rPr lang="de-DE" sz="1000" b="0" i="0" u="none" strike="noStrike" cap="none" dirty="0">
                <a:solidFill>
                  <a:schemeClr val="dk1"/>
                </a:solidFill>
                <a:latin typeface="Calibri"/>
                <a:ea typeface="Calibri"/>
                <a:cs typeface="Calibri"/>
                <a:sym typeface="Calibri"/>
              </a:rPr>
              <a:t>/</a:t>
            </a:r>
            <a:r>
              <a:rPr lang="de-DE" sz="1000" b="0" i="0" u="none" strike="noStrike" cap="none" dirty="0" err="1">
                <a:solidFill>
                  <a:schemeClr val="dk1"/>
                </a:solidFill>
                <a:latin typeface="Calibri"/>
                <a:ea typeface="Calibri"/>
                <a:cs typeface="Calibri"/>
                <a:sym typeface="Calibri"/>
              </a:rPr>
              <a:t>research</a:t>
            </a:r>
            <a:r>
              <a:rPr lang="de-DE" sz="1000" b="0" i="0" u="none" strike="noStrike" cap="none" dirty="0">
                <a:solidFill>
                  <a:schemeClr val="dk1"/>
                </a:solidFill>
                <a:latin typeface="Calibri"/>
                <a:ea typeface="Calibri"/>
                <a:cs typeface="Calibri"/>
                <a:sym typeface="Calibri"/>
              </a:rPr>
              <a:t>/</a:t>
            </a:r>
            <a:r>
              <a:rPr lang="de-DE" sz="1000" b="0" i="0" u="none" strike="noStrike" cap="none" dirty="0" err="1">
                <a:solidFill>
                  <a:schemeClr val="dk1"/>
                </a:solidFill>
                <a:latin typeface="Calibri"/>
                <a:ea typeface="Calibri"/>
                <a:cs typeface="Calibri"/>
                <a:sym typeface="Calibri"/>
              </a:rPr>
              <a:t>research</a:t>
            </a:r>
            <a:r>
              <a:rPr lang="de-DE" sz="1000" b="0" i="0" u="none" strike="noStrike" cap="none" dirty="0">
                <a:solidFill>
                  <a:schemeClr val="dk1"/>
                </a:solidFill>
                <a:latin typeface="Calibri"/>
                <a:ea typeface="Calibri"/>
                <a:cs typeface="Calibri"/>
                <a:sym typeface="Calibri"/>
              </a:rPr>
              <a:t>-news/2016-06-14-the-sdgs-wedding-cake.html. </a:t>
            </a:r>
            <a:r>
              <a:rPr lang="de-DE" sz="1000" dirty="0">
                <a:latin typeface="Calibri"/>
                <a:ea typeface="Calibri"/>
                <a:cs typeface="Calibri"/>
                <a:sym typeface="Calibri"/>
              </a:rPr>
              <a:t>(Lizenz: </a:t>
            </a:r>
            <a:r>
              <a:rPr lang="de-DE" sz="1000" b="0" i="0" u="none" strike="noStrike" cap="none" dirty="0">
                <a:solidFill>
                  <a:schemeClr val="dk1"/>
                </a:solidFill>
                <a:latin typeface="Calibri"/>
                <a:ea typeface="Calibri"/>
                <a:cs typeface="Calibri"/>
                <a:sym typeface="Calibri"/>
              </a:rPr>
              <a:t>CC BY-ND 3.0)</a:t>
            </a:r>
            <a:endParaRPr dirty="0"/>
          </a:p>
          <a:p>
            <a:pPr marL="171450" marR="0" lvl="0" indent="-171450" algn="l" rtl="0">
              <a:lnSpc>
                <a:spcPct val="100000"/>
              </a:lnSpc>
              <a:spcBef>
                <a:spcPts val="0"/>
              </a:spcBef>
              <a:spcAft>
                <a:spcPts val="0"/>
              </a:spcAft>
              <a:buClr>
                <a:schemeClr val="dk1"/>
              </a:buClr>
              <a:buSzPts val="1200"/>
              <a:buFont typeface="Arial"/>
              <a:buChar char="•"/>
            </a:pPr>
            <a:r>
              <a:rPr lang="de-DE" sz="1000" b="0" i="0" u="none" strike="noStrike" cap="none" dirty="0">
                <a:solidFill>
                  <a:schemeClr val="dk1"/>
                </a:solidFill>
                <a:latin typeface="Calibri"/>
                <a:ea typeface="Calibri"/>
                <a:cs typeface="Calibri"/>
                <a:sym typeface="Calibri"/>
              </a:rPr>
              <a:t>Nachhaltigkeitsstrategie - eigene Darstellung in </a:t>
            </a:r>
            <a:r>
              <a:rPr lang="de-DE" sz="1000" b="0" i="0" u="none" strike="noStrike" cap="none" dirty="0" err="1">
                <a:solidFill>
                  <a:schemeClr val="dk1"/>
                </a:solidFill>
                <a:latin typeface="Calibri"/>
                <a:ea typeface="Calibri"/>
                <a:cs typeface="Calibri"/>
                <a:sym typeface="Calibri"/>
              </a:rPr>
              <a:t>Anlehung</a:t>
            </a:r>
            <a:r>
              <a:rPr lang="de-DE" sz="1000" b="0" i="0" u="none" strike="noStrike" cap="none" dirty="0">
                <a:solidFill>
                  <a:schemeClr val="dk1"/>
                </a:solidFill>
                <a:latin typeface="Calibri"/>
                <a:ea typeface="Calibri"/>
                <a:cs typeface="Calibri"/>
                <a:sym typeface="Calibri"/>
              </a:rPr>
              <a:t> an: </a:t>
            </a:r>
            <a:r>
              <a:rPr lang="de-DE" sz="1000" b="0" i="0" u="none" strike="noStrike" cap="none" dirty="0" err="1">
                <a:solidFill>
                  <a:schemeClr val="dk1"/>
                </a:solidFill>
                <a:latin typeface="Calibri"/>
                <a:ea typeface="Calibri"/>
                <a:cs typeface="Calibri"/>
                <a:sym typeface="Calibri"/>
              </a:rPr>
              <a:t>sph</a:t>
            </a:r>
            <a:r>
              <a:rPr lang="de-DE" sz="1000" b="0" i="0" u="none" strike="noStrike" cap="none" dirty="0">
                <a:solidFill>
                  <a:schemeClr val="dk1"/>
                </a:solidFill>
                <a:latin typeface="Calibri"/>
                <a:ea typeface="Calibri"/>
                <a:cs typeface="Calibri"/>
                <a:sym typeface="Calibri"/>
              </a:rPr>
              <a:t> (o.J.): Strategische Ausrichtung. Online: https://</a:t>
            </a:r>
            <a:r>
              <a:rPr lang="de-DE" sz="1000" b="0" i="0" u="none" strike="noStrike" cap="none" dirty="0" err="1">
                <a:solidFill>
                  <a:schemeClr val="dk1"/>
                </a:solidFill>
                <a:latin typeface="Calibri"/>
                <a:ea typeface="Calibri"/>
                <a:cs typeface="Calibri"/>
                <a:sym typeface="Calibri"/>
              </a:rPr>
              <a:t>sph</a:t>
            </a:r>
            <a:r>
              <a:rPr lang="de-DE" sz="1000" b="0" i="0" u="none" strike="noStrike" cap="none" dirty="0">
                <a:solidFill>
                  <a:schemeClr val="dk1"/>
                </a:solidFill>
                <a:latin typeface="Calibri"/>
                <a:ea typeface="Calibri"/>
                <a:cs typeface="Calibri"/>
                <a:sym typeface="Calibri"/>
              </a:rPr>
              <a:t>-nachhaltig-</a:t>
            </a:r>
            <a:r>
              <a:rPr lang="de-DE" sz="1000" b="0" i="0" u="none" strike="noStrike" cap="none" dirty="0" err="1">
                <a:solidFill>
                  <a:schemeClr val="dk1"/>
                </a:solidFill>
                <a:latin typeface="Calibri"/>
                <a:ea typeface="Calibri"/>
                <a:cs typeface="Calibri"/>
                <a:sym typeface="Calibri"/>
              </a:rPr>
              <a:t>wirtschaften.de</a:t>
            </a:r>
            <a:r>
              <a:rPr lang="de-DE" sz="1000" b="0" i="0" u="none" strike="noStrike" cap="none" dirty="0">
                <a:solidFill>
                  <a:schemeClr val="dk1"/>
                </a:solidFill>
                <a:latin typeface="Calibri"/>
                <a:ea typeface="Calibri"/>
                <a:cs typeface="Calibri"/>
                <a:sym typeface="Calibri"/>
              </a:rPr>
              <a:t>/nachhaltige-strategische-ausrichtung-unternehmen/</a:t>
            </a: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de-DE" sz="1000" b="0" i="0" u="none" strike="noStrike" cap="none" dirty="0">
                <a:solidFill>
                  <a:schemeClr val="dk1"/>
                </a:solidFill>
                <a:latin typeface="Calibri"/>
                <a:ea typeface="Calibri"/>
                <a:cs typeface="Calibri"/>
                <a:sym typeface="Calibri"/>
              </a:rPr>
              <a:t>Bundesregierung (o.J.): Berichte aus den Ministerien. Online: https://</a:t>
            </a:r>
            <a:r>
              <a:rPr lang="de-DE" sz="1000" b="0" i="0" u="none" strike="noStrike" cap="none" dirty="0" err="1">
                <a:solidFill>
                  <a:schemeClr val="dk1"/>
                </a:solidFill>
                <a:latin typeface="Calibri"/>
                <a:ea typeface="Calibri"/>
                <a:cs typeface="Calibri"/>
                <a:sym typeface="Calibri"/>
              </a:rPr>
              <a:t>www.bundesregierung.de</a:t>
            </a:r>
            <a:r>
              <a:rPr lang="de-DE" sz="1000" b="0" i="0" u="none" strike="noStrike" cap="none" dirty="0">
                <a:solidFill>
                  <a:schemeClr val="dk1"/>
                </a:solidFill>
                <a:latin typeface="Calibri"/>
                <a:ea typeface="Calibri"/>
                <a:cs typeface="Calibri"/>
                <a:sym typeface="Calibri"/>
              </a:rPr>
              <a:t>/</a:t>
            </a:r>
            <a:r>
              <a:rPr lang="de-DE" sz="1000" b="0" i="0" u="none" strike="noStrike" cap="none" dirty="0" err="1">
                <a:solidFill>
                  <a:schemeClr val="dk1"/>
                </a:solidFill>
                <a:latin typeface="Calibri"/>
                <a:ea typeface="Calibri"/>
                <a:cs typeface="Calibri"/>
                <a:sym typeface="Calibri"/>
              </a:rPr>
              <a:t>breg</a:t>
            </a:r>
            <a:r>
              <a:rPr lang="de-DE" sz="1000" b="0" i="0" u="none" strike="noStrike" cap="none" dirty="0">
                <a:solidFill>
                  <a:schemeClr val="dk1"/>
                </a:solidFill>
                <a:latin typeface="Calibri"/>
                <a:ea typeface="Calibri"/>
                <a:cs typeface="Calibri"/>
                <a:sym typeface="Calibri"/>
              </a:rPr>
              <a:t>-de/</a:t>
            </a:r>
            <a:r>
              <a:rPr lang="de-DE" sz="1000" b="0" i="0" u="none" strike="noStrike" cap="none" dirty="0" err="1">
                <a:solidFill>
                  <a:schemeClr val="dk1"/>
                </a:solidFill>
                <a:latin typeface="Calibri"/>
                <a:ea typeface="Calibri"/>
                <a:cs typeface="Calibri"/>
                <a:sym typeface="Calibri"/>
              </a:rPr>
              <a:t>themen</a:t>
            </a:r>
            <a:r>
              <a:rPr lang="de-DE" sz="1000" b="0" i="0" u="none" strike="noStrike" cap="none" dirty="0">
                <a:solidFill>
                  <a:schemeClr val="dk1"/>
                </a:solidFill>
                <a:latin typeface="Calibri"/>
                <a:ea typeface="Calibri"/>
                <a:cs typeface="Calibri"/>
                <a:sym typeface="Calibri"/>
              </a:rPr>
              <a:t>/</a:t>
            </a:r>
            <a:r>
              <a:rPr lang="de-DE" sz="1000" b="0" i="0" u="none" strike="noStrike" cap="none" dirty="0" err="1">
                <a:solidFill>
                  <a:schemeClr val="dk1"/>
                </a:solidFill>
                <a:latin typeface="Calibri"/>
                <a:ea typeface="Calibri"/>
                <a:cs typeface="Calibri"/>
                <a:sym typeface="Calibri"/>
              </a:rPr>
              <a:t>nachhaltigkeitspolitik</a:t>
            </a:r>
            <a:r>
              <a:rPr lang="de-DE" sz="1000" b="0" i="0" u="none" strike="noStrike" cap="none" dirty="0">
                <a:solidFill>
                  <a:schemeClr val="dk1"/>
                </a:solidFill>
                <a:latin typeface="Calibri"/>
                <a:ea typeface="Calibri"/>
                <a:cs typeface="Calibri"/>
                <a:sym typeface="Calibri"/>
              </a:rPr>
              <a:t>/berichte-und-reden-nachhaltigkeit/berichte-aus-den-ministerien-429902</a:t>
            </a: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b="1"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b="1"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p:txBody>
      </p:sp>
      <p:sp>
        <p:nvSpPr>
          <p:cNvPr id="445" name="Google Shape;445;g25efc4a86cd_0_0:notes"/>
          <p:cNvSpPr txBox="1">
            <a:spLocks noGrp="1"/>
          </p:cNvSpPr>
          <p:nvPr>
            <p:ph type="sldNum" idx="12"/>
          </p:nvPr>
        </p:nvSpPr>
        <p:spPr>
          <a:xfrm>
            <a:off x="4021300" y="9721107"/>
            <a:ext cx="3076200" cy="513600"/>
          </a:xfrm>
          <a:prstGeom prst="rect">
            <a:avLst/>
          </a:prstGeom>
          <a:noFill/>
          <a:ln>
            <a:noFill/>
          </a:ln>
        </p:spPr>
        <p:txBody>
          <a:bodyPr spcFirstLastPara="1" wrap="square" lIns="94825" tIns="47400" rIns="94825" bIns="47400" anchor="b" anchorCtr="0">
            <a:noAutofit/>
          </a:bodyPr>
          <a:lstStyle/>
          <a:p>
            <a:pPr marL="0" lvl="0" indent="0" algn="r" rtl="0">
              <a:lnSpc>
                <a:spcPct val="100000"/>
              </a:lnSpc>
              <a:spcBef>
                <a:spcPts val="0"/>
              </a:spcBef>
              <a:spcAft>
                <a:spcPts val="0"/>
              </a:spcAft>
              <a:buSzPts val="1400"/>
              <a:buNone/>
            </a:pPr>
            <a:fld id="{00000000-1234-1234-1234-123412341234}" type="slidenum">
              <a:rPr lang="de-DE"/>
              <a:pPr marL="0" lvl="0" indent="0" algn="r" rtl="0">
                <a:lnSpc>
                  <a:spcPct val="100000"/>
                </a:lnSpc>
                <a:spcBef>
                  <a:spcPts val="0"/>
                </a:spcBef>
                <a:spcAft>
                  <a:spcPts val="0"/>
                </a:spcAft>
                <a:buSzPts val="1400"/>
                <a:buNone/>
              </a:pPr>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6805bd2549_0_1687:notes"/>
          <p:cNvSpPr>
            <a:spLocks noGrp="1" noRot="1" noChangeAspect="1"/>
          </p:cNvSpPr>
          <p:nvPr>
            <p:ph type="sldImg" idx="2"/>
          </p:nvPr>
        </p:nvSpPr>
        <p:spPr>
          <a:xfrm>
            <a:off x="479425" y="33178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26805bd2549_0_1687:notes"/>
          <p:cNvSpPr txBox="1">
            <a:spLocks noGrp="1"/>
          </p:cNvSpPr>
          <p:nvPr>
            <p:ph type="body" idx="1"/>
          </p:nvPr>
        </p:nvSpPr>
        <p:spPr>
          <a:xfrm>
            <a:off x="479425" y="3888000"/>
            <a:ext cx="6143625" cy="5990938"/>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Font typeface="Arial"/>
              <a:buNone/>
            </a:pPr>
            <a:r>
              <a:rPr lang="de-DE" sz="1000" b="1" i="0" u="none" strike="noStrike" dirty="0">
                <a:solidFill>
                  <a:schemeClr val="dk1"/>
                </a:solidFill>
                <a:latin typeface="Calibri"/>
                <a:ea typeface="Calibri"/>
                <a:cs typeface="Calibri"/>
                <a:sym typeface="Calibri"/>
              </a:rPr>
              <a:t>Beschreibung</a:t>
            </a:r>
            <a:endParaRPr sz="1000" dirty="0">
              <a:latin typeface="Calibri"/>
              <a:ea typeface="Calibri"/>
              <a:cs typeface="Calibri"/>
              <a:sym typeface="Calibri"/>
            </a:endParaRPr>
          </a:p>
          <a:p>
            <a:pPr marL="0" lvl="0" indent="0" algn="l" rtl="0">
              <a:lnSpc>
                <a:spcPct val="100000"/>
              </a:lnSpc>
              <a:spcBef>
                <a:spcPts val="200"/>
              </a:spcBef>
              <a:spcAft>
                <a:spcPts val="0"/>
              </a:spcAft>
              <a:buSzPts val="1400"/>
              <a:buNone/>
            </a:pPr>
            <a:r>
              <a:rPr lang="de-DE" sz="1000" dirty="0"/>
              <a:t>Aufgrund des Klimawandels ist eine Auseinandersetzung mit dem Thema der Nachhaltigkeit heute in allen Bereichen unumgänglich. Die </a:t>
            </a:r>
            <a:r>
              <a:rPr lang="de-DE" sz="1000" dirty="0">
                <a:latin typeface="Calibri"/>
                <a:ea typeface="Calibri"/>
                <a:cs typeface="Calibri"/>
                <a:sym typeface="Calibri"/>
              </a:rPr>
              <a:t>Gesellschaft kann ohne eine intakte Umwelt nicht überleben, weswegen auf die Nutzung der natürlichen Ressourcen und den Erhalt von Lebensraum besonders geachtet werden muss. Unsere Gesellschaft und unsere Wirtschaft sind in die </a:t>
            </a:r>
            <a:r>
              <a:rPr lang="de-DE" sz="1000" b="0" i="0" u="none" strike="noStrike" cap="none" dirty="0">
                <a:solidFill>
                  <a:schemeClr val="dk1"/>
                </a:solidFill>
                <a:latin typeface="Calibri"/>
                <a:ea typeface="Calibri"/>
                <a:cs typeface="Calibri"/>
                <a:sym typeface="Calibri"/>
              </a:rPr>
              <a:t>Biosphäre eingebettet, sie ist die Basis für alles. Das Cake-Prinzip bedeutet „</a:t>
            </a:r>
            <a:r>
              <a:rPr lang="de-DE" sz="1000" b="0" i="1" u="none" strike="noStrike" cap="none" dirty="0">
                <a:solidFill>
                  <a:schemeClr val="dk1"/>
                </a:solidFill>
                <a:latin typeface="Calibri"/>
                <a:ea typeface="Calibri"/>
                <a:cs typeface="Calibri"/>
                <a:sym typeface="Calibri"/>
              </a:rPr>
              <a:t>eine Verschiebung weg vom aktuellen sektoralen Ansatz, bei dem soziale, wirtschaftliche und ökologische Entwicklung als separate Teile angesehen werden</a:t>
            </a:r>
            <a:r>
              <a:rPr lang="de-DE" sz="1000" b="0" i="0" u="none" strike="noStrike" cap="none" dirty="0">
                <a:solidFill>
                  <a:schemeClr val="dk1"/>
                </a:solidFill>
                <a:latin typeface="Calibri"/>
                <a:ea typeface="Calibri"/>
                <a:cs typeface="Calibri"/>
                <a:sym typeface="Calibri"/>
              </a:rPr>
              <a:t>“</a:t>
            </a:r>
            <a:r>
              <a:rPr lang="de-DE" sz="1000" b="0" i="1" u="none" strike="noStrike" cap="none" dirty="0">
                <a:solidFill>
                  <a:schemeClr val="dk1"/>
                </a:solidFill>
                <a:latin typeface="Calibri"/>
                <a:ea typeface="Calibri"/>
                <a:cs typeface="Calibri"/>
                <a:sym typeface="Calibri"/>
              </a:rPr>
              <a:t> </a:t>
            </a:r>
            <a:r>
              <a:rPr lang="de-DE" sz="1000" b="0" i="0" u="none" strike="noStrike" cap="none" dirty="0">
                <a:solidFill>
                  <a:schemeClr val="dk1"/>
                </a:solidFill>
                <a:latin typeface="Calibri"/>
                <a:ea typeface="Calibri"/>
                <a:cs typeface="Calibri"/>
                <a:sym typeface="Calibri"/>
              </a:rPr>
              <a:t>(</a:t>
            </a:r>
            <a:r>
              <a:rPr lang="de-DE" sz="1000" b="0" i="0" dirty="0">
                <a:latin typeface="Calibri"/>
                <a:ea typeface="Calibri"/>
                <a:cs typeface="Calibri"/>
                <a:sym typeface="Calibri"/>
              </a:rPr>
              <a:t>Stockholm </a:t>
            </a:r>
            <a:r>
              <a:rPr lang="de-DE" sz="1000" b="0" i="0" dirty="0" err="1">
                <a:latin typeface="Calibri"/>
                <a:ea typeface="Calibri"/>
                <a:cs typeface="Calibri"/>
                <a:sym typeface="Calibri"/>
              </a:rPr>
              <a:t>Resilience</a:t>
            </a:r>
            <a:r>
              <a:rPr lang="de-DE" sz="1000" b="0" i="0" dirty="0">
                <a:latin typeface="Calibri"/>
                <a:ea typeface="Calibri"/>
                <a:cs typeface="Calibri"/>
                <a:sym typeface="Calibri"/>
              </a:rPr>
              <a:t> </a:t>
            </a:r>
            <a:r>
              <a:rPr lang="de-DE" sz="1000" b="0" i="0" dirty="0" err="1">
                <a:latin typeface="Calibri"/>
                <a:ea typeface="Calibri"/>
                <a:cs typeface="Calibri"/>
                <a:sym typeface="Calibri"/>
              </a:rPr>
              <a:t>Centre</a:t>
            </a:r>
            <a:r>
              <a:rPr lang="de-DE" sz="1000" b="0" i="0" dirty="0">
                <a:latin typeface="Calibri"/>
                <a:ea typeface="Calibri"/>
                <a:cs typeface="Calibri"/>
                <a:sym typeface="Calibri"/>
              </a:rPr>
              <a:t> o.J.). Auf der Basis der Biosphäre werden </a:t>
            </a:r>
            <a:r>
              <a:rPr lang="de-DE" sz="1000" dirty="0">
                <a:latin typeface="Calibri"/>
                <a:ea typeface="Calibri"/>
                <a:cs typeface="Calibri"/>
                <a:sym typeface="Calibri"/>
              </a:rPr>
              <a:t>alle anderen SDGs eingeordnet werden müssen. Die nächste Ebene nach der Biosphäre bildet die Gesellschaft mit den jeweiligen SDG 1 bis 4, 7, 11 und 16. Die dritte Ebene bildet die Wirtschaft, denn diese ist abhängig von einer funktionierenden Gesellschaft. Diese Schichtung ist wohlbegründet, denn gesunde (3 Gesundheit und Wohlergehen) und wohlhabende (SDG 1 Keine Armut) Kund*innen sind auch die Konsument*innen der Unternehmen ohne die sie nicht existieren würden. Die dritte Ebene – die Wirtschaft – umfasst die SDG 8 Menschwürdige Arbeit und Wirtschaftswachstum, 9 Industrie, Innovation und Infrastruktur, 10 Ungleichheit sowie 12 Nachhaltige/r Konsum und Produktion – also alles, was eine nachhaltige Wirtschaft ausmacht. “On </a:t>
            </a:r>
            <a:r>
              <a:rPr lang="de-DE" sz="1000" dirty="0" err="1">
                <a:latin typeface="Calibri"/>
                <a:ea typeface="Calibri"/>
                <a:cs typeface="Calibri"/>
                <a:sym typeface="Calibri"/>
              </a:rPr>
              <a:t>the</a:t>
            </a:r>
            <a:r>
              <a:rPr lang="de-DE" sz="1000" dirty="0">
                <a:latin typeface="Calibri"/>
                <a:ea typeface="Calibri"/>
                <a:cs typeface="Calibri"/>
                <a:sym typeface="Calibri"/>
              </a:rPr>
              <a:t> Top“ steht das SDG 17 „Partnerschaften zur Erreichung der Ziele, das in diesem Modell als Dreh- und Angelpunkt zwischen allen Ebenen der Interaktion funktioniert. Ohne das Zusammenwirken von mehreren Stakeholdern, Gemeinschaften und Staaten, wird es nur sehr schwer sein, die 17 SDGs bis 2030 umzusetzen. </a:t>
            </a:r>
            <a:endParaRPr dirty="0"/>
          </a:p>
          <a:p>
            <a:pPr marL="0" lvl="0" indent="0" algn="l" rtl="0">
              <a:lnSpc>
                <a:spcPct val="100000"/>
              </a:lnSpc>
              <a:spcBef>
                <a:spcPts val="200"/>
              </a:spcBef>
              <a:spcAft>
                <a:spcPts val="0"/>
              </a:spcAft>
              <a:buSzPts val="1400"/>
              <a:buNone/>
            </a:pPr>
            <a:r>
              <a:rPr lang="de-DE" sz="1000" dirty="0">
                <a:latin typeface="Calibri"/>
                <a:ea typeface="Calibri"/>
                <a:cs typeface="Calibri"/>
                <a:sym typeface="Calibri"/>
              </a:rPr>
              <a:t>Auch wenn das SDG 4 Hochwertige Bildung keine besondere Rolle in diesem Modell hat (und nur eingereiht ist zwischen allen anderen) – so kann nur Bildung den Teufelskreis der Armut durchbrechen, Krisen vermeiden und dysfunktionale Gesellschaften (Korruption, Rechtsunsicherheit, Umweltzerstörung, Verletzung der Menschenrechte) verändern. Aber auch in demokratischen Gesellschaften mit einer Wirtschaftsstruktur, die schon in vielen Teilen im Sinne der Nachhaltigkeit reguliert ist, werden die Ziele der nachhaltigen Entwicklung noch bei weitem nicht erreicht, zu groß sind die Defizite der SDG wie selbst die Bundesregierung in den jeweiligen Nachhaltigkeitsberichten der Ministerium bestätigen (Bundesregierung o.J.). </a:t>
            </a:r>
            <a:endParaRPr dirty="0"/>
          </a:p>
          <a:p>
            <a:pPr marL="0" lvl="0" indent="0" algn="l" rtl="0">
              <a:lnSpc>
                <a:spcPct val="100000"/>
              </a:lnSpc>
              <a:spcBef>
                <a:spcPts val="200"/>
              </a:spcBef>
              <a:spcAft>
                <a:spcPts val="0"/>
              </a:spcAft>
              <a:buSzPts val="1400"/>
              <a:buNone/>
            </a:pPr>
            <a:r>
              <a:rPr lang="de-DE" sz="1000" b="1" dirty="0">
                <a:latin typeface="Calibri"/>
                <a:ea typeface="Calibri"/>
                <a:cs typeface="Calibri"/>
                <a:sym typeface="Calibri"/>
              </a:rPr>
              <a:t>Aufgabe</a:t>
            </a:r>
            <a:endParaRPr dirty="0"/>
          </a:p>
          <a:p>
            <a:pPr marL="0" lvl="0" indent="0" algn="l" rtl="0">
              <a:lnSpc>
                <a:spcPct val="100000"/>
              </a:lnSpc>
              <a:spcBef>
                <a:spcPts val="200"/>
              </a:spcBef>
              <a:spcAft>
                <a:spcPts val="0"/>
              </a:spcAft>
              <a:buSzPts val="1400"/>
              <a:buNone/>
            </a:pPr>
            <a:r>
              <a:rPr lang="de-DE" sz="1000" dirty="0">
                <a:latin typeface="Calibri"/>
                <a:ea typeface="Calibri"/>
                <a:cs typeface="Calibri"/>
                <a:sym typeface="Calibri"/>
              </a:rPr>
              <a:t>Die SDG können auch nur erreicht werden, wenn alle betroffenen Akteure gemeinsam an der Umsetzung arbeiten. Deshalb stellt sich die Frage für jedes einzelne Unternehmen, für die Geschäftsführung, die Eigentümer*innen und für alle Mitarbeiter*innen:</a:t>
            </a:r>
            <a:endParaRPr dirty="0"/>
          </a:p>
          <a:p>
            <a:pPr marL="171450" marR="0" lvl="0" indent="-171450" algn="l" rtl="0">
              <a:lnSpc>
                <a:spcPct val="100000"/>
              </a:lnSpc>
              <a:spcBef>
                <a:spcPts val="200"/>
              </a:spcBef>
              <a:spcAft>
                <a:spcPts val="0"/>
              </a:spcAft>
              <a:buClr>
                <a:srgbClr val="000000"/>
              </a:buClr>
              <a:buSzPts val="1000"/>
              <a:buFont typeface="Arial"/>
              <a:buChar char="•"/>
            </a:pPr>
            <a:r>
              <a:rPr lang="de-DE" sz="1000" dirty="0">
                <a:solidFill>
                  <a:schemeClr val="dk1"/>
                </a:solidFill>
                <a:latin typeface="Calibri"/>
                <a:ea typeface="Calibri"/>
                <a:cs typeface="Calibri"/>
                <a:sym typeface="Calibri"/>
              </a:rPr>
              <a:t>Welche Rolle spielen die SDG für Ihr Unternehmen</a:t>
            </a: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200"/>
              </a:spcBef>
              <a:spcAft>
                <a:spcPts val="0"/>
              </a:spcAft>
              <a:buClr>
                <a:srgbClr val="000000"/>
              </a:buClr>
              <a:buSzPts val="1000"/>
              <a:buFont typeface="Arial"/>
              <a:buChar char="•"/>
            </a:pPr>
            <a:r>
              <a:rPr lang="de-DE" sz="1000" b="0" i="0" u="none" strike="noStrike" cap="none" dirty="0">
                <a:solidFill>
                  <a:schemeClr val="dk1"/>
                </a:solidFill>
                <a:latin typeface="Calibri"/>
                <a:ea typeface="Calibri"/>
                <a:cs typeface="Calibri"/>
                <a:sym typeface="Calibri"/>
              </a:rPr>
              <a:t>Wie stellen Sie Ihr Unternehmen für die Zukunft auf?</a:t>
            </a:r>
            <a:endParaRPr sz="1000" dirty="0">
              <a:latin typeface="Calibri"/>
              <a:ea typeface="Calibri"/>
              <a:cs typeface="Calibri"/>
              <a:sym typeface="Calibri"/>
            </a:endParaRPr>
          </a:p>
          <a:p>
            <a:pPr marL="0" lvl="0" indent="0" algn="l" rtl="0">
              <a:lnSpc>
                <a:spcPct val="100000"/>
              </a:lnSpc>
              <a:spcBef>
                <a:spcPts val="200"/>
              </a:spcBef>
              <a:spcAft>
                <a:spcPts val="0"/>
              </a:spcAft>
              <a:buClr>
                <a:schemeClr val="dk1"/>
              </a:buClr>
              <a:buSzPts val="1100"/>
              <a:buFont typeface="Arial"/>
              <a:buNone/>
            </a:pPr>
            <a:r>
              <a:rPr lang="de-DE" sz="1000" b="1" dirty="0">
                <a:latin typeface="Calibri"/>
                <a:ea typeface="Calibri"/>
                <a:cs typeface="Calibri"/>
                <a:sym typeface="Calibri"/>
              </a:rPr>
              <a:t>Quellen und Abbildung</a:t>
            </a:r>
            <a:endParaRPr dirty="0"/>
          </a:p>
          <a:p>
            <a:pPr marL="171450" marR="0" lvl="0" indent="-171450" algn="l" rtl="0">
              <a:lnSpc>
                <a:spcPct val="100000"/>
              </a:lnSpc>
              <a:spcBef>
                <a:spcPts val="0"/>
              </a:spcBef>
              <a:spcAft>
                <a:spcPts val="0"/>
              </a:spcAft>
              <a:buClr>
                <a:schemeClr val="dk1"/>
              </a:buClr>
              <a:buSzPts val="1200"/>
              <a:buFont typeface="Arial"/>
              <a:buChar char="•"/>
            </a:pPr>
            <a:r>
              <a:rPr lang="de-DE" sz="900" b="0" dirty="0">
                <a:latin typeface="Calibri"/>
                <a:ea typeface="Calibri"/>
                <a:cs typeface="Calibri"/>
                <a:sym typeface="Calibri"/>
              </a:rPr>
              <a:t>Cake: Stockholm </a:t>
            </a:r>
            <a:r>
              <a:rPr lang="de-DE" sz="900" b="0" dirty="0" err="1">
                <a:latin typeface="Calibri"/>
                <a:ea typeface="Calibri"/>
                <a:cs typeface="Calibri"/>
                <a:sym typeface="Calibri"/>
              </a:rPr>
              <a:t>Resilience</a:t>
            </a:r>
            <a:r>
              <a:rPr lang="de-DE" sz="900" b="0" dirty="0">
                <a:latin typeface="Calibri"/>
                <a:ea typeface="Calibri"/>
                <a:cs typeface="Calibri"/>
                <a:sym typeface="Calibri"/>
              </a:rPr>
              <a:t> </a:t>
            </a:r>
            <a:r>
              <a:rPr lang="de-DE" sz="900" b="0" dirty="0" err="1">
                <a:latin typeface="Calibri"/>
                <a:ea typeface="Calibri"/>
                <a:cs typeface="Calibri"/>
                <a:sym typeface="Calibri"/>
              </a:rPr>
              <a:t>Centre</a:t>
            </a:r>
            <a:r>
              <a:rPr lang="de-DE" sz="900" b="0" dirty="0">
                <a:latin typeface="Calibri"/>
                <a:ea typeface="Calibri"/>
                <a:cs typeface="Calibri"/>
                <a:sym typeface="Calibri"/>
              </a:rPr>
              <a:t> (o.J.): </a:t>
            </a:r>
            <a:r>
              <a:rPr lang="de-DE" sz="900" b="0" i="0" u="none" strike="noStrike" cap="none" dirty="0">
                <a:solidFill>
                  <a:schemeClr val="dk1"/>
                </a:solidFill>
                <a:latin typeface="Calibri"/>
                <a:ea typeface="Calibri"/>
                <a:cs typeface="Calibri"/>
                <a:sym typeface="Calibri"/>
              </a:rPr>
              <a:t>Eine neue Art, die Ziele für nachhaltige Entwicklung zu sehen und wie sie alle mit Lebensmitteln verbunden sind. Online: https://www.stockholmresilience.org/research/research-news/2016-06-14-the-sdgs-wedding-cake.html. </a:t>
            </a:r>
            <a:r>
              <a:rPr lang="de-DE" sz="900" dirty="0">
                <a:latin typeface="Calibri"/>
                <a:ea typeface="Calibri"/>
                <a:cs typeface="Calibri"/>
                <a:sym typeface="Calibri"/>
              </a:rPr>
              <a:t>(Lizenz: </a:t>
            </a:r>
            <a:r>
              <a:rPr lang="de-DE" sz="900" b="0" i="0" u="none" strike="noStrike" cap="none" dirty="0">
                <a:solidFill>
                  <a:schemeClr val="dk1"/>
                </a:solidFill>
                <a:latin typeface="Calibri"/>
                <a:ea typeface="Calibri"/>
                <a:cs typeface="Calibri"/>
                <a:sym typeface="Calibri"/>
              </a:rPr>
              <a:t>CC BY-ND 3.0)</a:t>
            </a:r>
            <a:endParaRPr sz="900" dirty="0"/>
          </a:p>
          <a:p>
            <a:pPr marL="171450" marR="0" lvl="0" indent="-171450" algn="l" rtl="0">
              <a:lnSpc>
                <a:spcPct val="100000"/>
              </a:lnSpc>
              <a:spcBef>
                <a:spcPts val="0"/>
              </a:spcBef>
              <a:spcAft>
                <a:spcPts val="0"/>
              </a:spcAft>
              <a:buClr>
                <a:schemeClr val="dk1"/>
              </a:buClr>
              <a:buSzPts val="1200"/>
              <a:buFont typeface="Arial"/>
              <a:buChar char="•"/>
            </a:pPr>
            <a:r>
              <a:rPr lang="de-DE" sz="900" b="0" i="0" u="none" strike="noStrike" cap="none" dirty="0">
                <a:solidFill>
                  <a:schemeClr val="dk1"/>
                </a:solidFill>
                <a:latin typeface="Calibri"/>
                <a:ea typeface="Calibri"/>
                <a:cs typeface="Calibri"/>
                <a:sym typeface="Calibri"/>
              </a:rPr>
              <a:t>Nachhaltigkeitsstrategie - eigene Darstellung in </a:t>
            </a:r>
            <a:r>
              <a:rPr lang="de-DE" sz="900" b="0" i="0" u="none" strike="noStrike" cap="none" dirty="0" err="1">
                <a:solidFill>
                  <a:schemeClr val="dk1"/>
                </a:solidFill>
                <a:latin typeface="Calibri"/>
                <a:ea typeface="Calibri"/>
                <a:cs typeface="Calibri"/>
                <a:sym typeface="Calibri"/>
              </a:rPr>
              <a:t>Anlehung</a:t>
            </a:r>
            <a:r>
              <a:rPr lang="de-DE" sz="900" b="0" i="0" u="none" strike="noStrike" cap="none" dirty="0">
                <a:solidFill>
                  <a:schemeClr val="dk1"/>
                </a:solidFill>
                <a:latin typeface="Calibri"/>
                <a:ea typeface="Calibri"/>
                <a:cs typeface="Calibri"/>
                <a:sym typeface="Calibri"/>
              </a:rPr>
              <a:t> an: </a:t>
            </a:r>
            <a:r>
              <a:rPr lang="de-DE" sz="900" b="0" i="0" u="none" strike="noStrike" cap="none" dirty="0" err="1">
                <a:solidFill>
                  <a:schemeClr val="dk1"/>
                </a:solidFill>
                <a:latin typeface="Calibri"/>
                <a:ea typeface="Calibri"/>
                <a:cs typeface="Calibri"/>
                <a:sym typeface="Calibri"/>
              </a:rPr>
              <a:t>sph</a:t>
            </a:r>
            <a:r>
              <a:rPr lang="de-DE" sz="900" b="0" i="0" u="none" strike="noStrike" cap="none" dirty="0">
                <a:solidFill>
                  <a:schemeClr val="dk1"/>
                </a:solidFill>
                <a:latin typeface="Calibri"/>
                <a:ea typeface="Calibri"/>
                <a:cs typeface="Calibri"/>
                <a:sym typeface="Calibri"/>
              </a:rPr>
              <a:t> (o.J.): Strategische Ausrichtung. Online: https://sph-nachhaltig-wirtschaften.de/nachhaltige-strategische-ausrichtung-unternehmen/</a:t>
            </a:r>
            <a:endParaRPr sz="9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de-DE" sz="900" b="0" i="0" u="none" strike="noStrike" cap="none" dirty="0">
                <a:solidFill>
                  <a:schemeClr val="dk1"/>
                </a:solidFill>
                <a:latin typeface="Calibri"/>
                <a:ea typeface="Calibri"/>
                <a:cs typeface="Calibri"/>
                <a:sym typeface="Calibri"/>
              </a:rPr>
              <a:t>Bundesregierung (o.J.): Berichte aus den Ministerien. Online: https://www.bundesregierung.de/breg-de/themen/nachhaltigkeitspolitik/berichte-und-reden-nachhaltigkeit/berichte-aus-den-ministerien-429902</a:t>
            </a:r>
            <a:endParaRPr sz="900" dirty="0">
              <a:latin typeface="Calibri"/>
              <a:ea typeface="Calibri"/>
              <a:cs typeface="Calibri"/>
              <a:sym typeface="Calibri"/>
            </a:endParaRPr>
          </a:p>
        </p:txBody>
      </p:sp>
      <p:sp>
        <p:nvSpPr>
          <p:cNvPr id="2" name="Google Shape;154;g26805bd2549_0_0:notes">
            <a:extLst>
              <a:ext uri="{FF2B5EF4-FFF2-40B4-BE49-F238E27FC236}">
                <a16:creationId xmlns="" xmlns:a16="http://schemas.microsoft.com/office/drawing/2014/main" id="{1F2D34FA-FE4F-54E9-DD05-D185E08EAABC}"/>
              </a:ext>
            </a:extLst>
          </p:cNvPr>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24</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715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223838" y="252413"/>
            <a:ext cx="6653212"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223838" y="3995738"/>
            <a:ext cx="6653212" cy="5386844"/>
          </a:xfrm>
          <a:prstGeom prst="rect">
            <a:avLst/>
          </a:prstGeom>
          <a:noFill/>
          <a:ln>
            <a:noFill/>
          </a:ln>
        </p:spPr>
        <p:txBody>
          <a:bodyPr spcFirstLastPara="1" wrap="square" lIns="94825" tIns="47400" rIns="94825" bIns="47400" anchor="t" anchorCtr="0">
            <a:noAutofit/>
          </a:bodyPr>
          <a:lstStyle/>
          <a:p>
            <a:pPr marL="223838" marR="0" lvl="0" indent="-171450" algn="l" rtl="0">
              <a:lnSpc>
                <a:spcPct val="100000"/>
              </a:lnSpc>
              <a:spcBef>
                <a:spcPts val="0"/>
              </a:spcBef>
              <a:spcAft>
                <a:spcPts val="0"/>
              </a:spcAft>
              <a:buClr>
                <a:srgbClr val="000000"/>
              </a:buClr>
              <a:buSzPts val="1400"/>
              <a:buFont typeface="Arial"/>
              <a:buNone/>
            </a:pPr>
            <a:r>
              <a:rPr lang="de-DE" b="1" dirty="0"/>
              <a:t>Beschreibung</a:t>
            </a:r>
            <a:endParaRPr dirty="0"/>
          </a:p>
          <a:p>
            <a:pPr marL="223838" marR="0" lvl="0" indent="-171450" algn="l" rtl="0">
              <a:lnSpc>
                <a:spcPct val="100000"/>
              </a:lnSpc>
              <a:spcBef>
                <a:spcPts val="0"/>
              </a:spcBef>
              <a:spcAft>
                <a:spcPts val="0"/>
              </a:spcAft>
              <a:buClr>
                <a:srgbClr val="000000"/>
              </a:buClr>
              <a:buSzPts val="1400"/>
              <a:buFont typeface="Arial"/>
              <a:buNone/>
            </a:pPr>
            <a:r>
              <a:rPr lang="de-DE" dirty="0"/>
              <a:t>Nachhaltigkeit im Gastgewerbe betrifft unterschiedliche Bereiche, die alle Aspekte der Hotellerie betreffen:</a:t>
            </a:r>
            <a:endParaRPr dirty="0"/>
          </a:p>
          <a:p>
            <a:pPr marL="223838" lvl="0" indent="-171450" algn="l" rtl="0">
              <a:lnSpc>
                <a:spcPct val="100000"/>
              </a:lnSpc>
              <a:spcBef>
                <a:spcPts val="0"/>
              </a:spcBef>
              <a:spcAft>
                <a:spcPts val="0"/>
              </a:spcAft>
              <a:buSzPts val="1400"/>
              <a:buFont typeface="Arial"/>
              <a:buChar char="•"/>
            </a:pPr>
            <a:r>
              <a:rPr lang="de-DE" dirty="0"/>
              <a:t>Wäsche und Zimmerreinigung</a:t>
            </a:r>
            <a:endParaRPr dirty="0"/>
          </a:p>
          <a:p>
            <a:pPr marL="223838" lvl="0" indent="-171450" algn="l" rtl="0">
              <a:lnSpc>
                <a:spcPct val="100000"/>
              </a:lnSpc>
              <a:spcBef>
                <a:spcPts val="0"/>
              </a:spcBef>
              <a:spcAft>
                <a:spcPts val="0"/>
              </a:spcAft>
              <a:buSzPts val="1400"/>
              <a:buFont typeface="Arial"/>
              <a:buChar char="•"/>
            </a:pPr>
            <a:r>
              <a:rPr lang="de-DE" dirty="0"/>
              <a:t>Restaurants und Ernährung</a:t>
            </a:r>
            <a:endParaRPr dirty="0"/>
          </a:p>
          <a:p>
            <a:pPr marL="223838" marR="0" lvl="0" indent="-171450" algn="l" rtl="0">
              <a:lnSpc>
                <a:spcPct val="100000"/>
              </a:lnSpc>
              <a:spcBef>
                <a:spcPts val="0"/>
              </a:spcBef>
              <a:spcAft>
                <a:spcPts val="0"/>
              </a:spcAft>
              <a:buClr>
                <a:srgbClr val="000000"/>
              </a:buClr>
              <a:buSzPts val="1400"/>
              <a:buFont typeface="Arial"/>
              <a:buChar char="•"/>
            </a:pPr>
            <a:r>
              <a:rPr lang="de-DE" dirty="0"/>
              <a:t>Recycling, Einweg und Müllvermeidung</a:t>
            </a:r>
            <a:endParaRPr dirty="0"/>
          </a:p>
          <a:p>
            <a:pPr marL="223838" lvl="0" indent="-171450" algn="l" rtl="0">
              <a:lnSpc>
                <a:spcPct val="100000"/>
              </a:lnSpc>
              <a:spcBef>
                <a:spcPts val="0"/>
              </a:spcBef>
              <a:spcAft>
                <a:spcPts val="0"/>
              </a:spcAft>
              <a:buSzPts val="1400"/>
              <a:buFont typeface="Arial"/>
              <a:buChar char="•"/>
            </a:pPr>
            <a:r>
              <a:rPr lang="de-DE" dirty="0"/>
              <a:t>Das Gebäude mit Energieverbrauch bei Heizung, Warmwasser und Klimaanlage</a:t>
            </a:r>
            <a:endParaRPr dirty="0"/>
          </a:p>
          <a:p>
            <a:pPr marL="223838" lvl="0" indent="-171450" algn="l" rtl="0">
              <a:lnSpc>
                <a:spcPct val="100000"/>
              </a:lnSpc>
              <a:spcBef>
                <a:spcPts val="0"/>
              </a:spcBef>
              <a:spcAft>
                <a:spcPts val="0"/>
              </a:spcAft>
              <a:buSzPts val="1400"/>
              <a:buFont typeface="Arial"/>
              <a:buChar char="•"/>
            </a:pPr>
            <a:r>
              <a:rPr lang="de-DE" dirty="0"/>
              <a:t>Stromverbrauch bei der Beleuchtung Einrichtungen der Gästezimmer</a:t>
            </a:r>
            <a:endParaRPr dirty="0"/>
          </a:p>
          <a:p>
            <a:pPr marL="223838" marR="0" lvl="0" indent="-171450" algn="l" rtl="0">
              <a:lnSpc>
                <a:spcPct val="100000"/>
              </a:lnSpc>
              <a:spcBef>
                <a:spcPts val="0"/>
              </a:spcBef>
              <a:spcAft>
                <a:spcPts val="0"/>
              </a:spcAft>
              <a:buClr>
                <a:srgbClr val="000000"/>
              </a:buClr>
              <a:buSzPts val="1400"/>
              <a:buFont typeface="Arial"/>
              <a:buChar char="•"/>
            </a:pPr>
            <a:r>
              <a:rPr lang="de-DE" dirty="0"/>
              <a:t>Wartung und Standortwahl von Geräten – insbesondere beim Kühlen und Gefrieren</a:t>
            </a:r>
            <a:endParaRPr dirty="0"/>
          </a:p>
          <a:p>
            <a:pPr marL="223838" lvl="0" indent="-171450" algn="l" rtl="0">
              <a:lnSpc>
                <a:spcPct val="100000"/>
              </a:lnSpc>
              <a:spcBef>
                <a:spcPts val="0"/>
              </a:spcBef>
              <a:spcAft>
                <a:spcPts val="0"/>
              </a:spcAft>
              <a:buSzPts val="1400"/>
              <a:buFont typeface="Arial"/>
              <a:buChar char="•"/>
            </a:pPr>
            <a:r>
              <a:rPr lang="de-DE" dirty="0"/>
              <a:t>Mobilität, Anreise und Transport</a:t>
            </a:r>
            <a:endParaRPr dirty="0"/>
          </a:p>
          <a:p>
            <a:pPr marL="223838" lvl="0" indent="-171450" algn="l" rtl="0">
              <a:lnSpc>
                <a:spcPct val="100000"/>
              </a:lnSpc>
              <a:spcBef>
                <a:spcPts val="0"/>
              </a:spcBef>
              <a:spcAft>
                <a:spcPts val="0"/>
              </a:spcAft>
              <a:buSzPts val="1400"/>
              <a:buFont typeface="Arial"/>
              <a:buChar char="•"/>
            </a:pPr>
            <a:r>
              <a:rPr lang="de-DE" dirty="0"/>
              <a:t>Nachhaltige Tourismusangebote</a:t>
            </a:r>
            <a:endParaRPr dirty="0"/>
          </a:p>
          <a:p>
            <a:pPr marL="223838" lvl="0" indent="-171450" algn="l" rtl="0">
              <a:lnSpc>
                <a:spcPct val="100000"/>
              </a:lnSpc>
              <a:spcBef>
                <a:spcPts val="0"/>
              </a:spcBef>
              <a:spcAft>
                <a:spcPts val="0"/>
              </a:spcAft>
              <a:buSzPts val="1400"/>
              <a:buFont typeface="Arial"/>
              <a:buChar char="•"/>
            </a:pPr>
            <a:r>
              <a:rPr lang="de-DE" dirty="0"/>
              <a:t>Faire Arbeitsbedingungen</a:t>
            </a:r>
            <a:endParaRPr dirty="0"/>
          </a:p>
          <a:p>
            <a:pPr marL="223838" marR="0" lvl="0" indent="-171450" algn="l" rtl="0">
              <a:lnSpc>
                <a:spcPct val="100000"/>
              </a:lnSpc>
              <a:spcBef>
                <a:spcPts val="0"/>
              </a:spcBef>
              <a:spcAft>
                <a:spcPts val="0"/>
              </a:spcAft>
              <a:buClr>
                <a:srgbClr val="000000"/>
              </a:buClr>
              <a:buSzPts val="1400"/>
              <a:buFont typeface="Arial"/>
              <a:buNone/>
            </a:pPr>
            <a:r>
              <a:rPr lang="de-DE" dirty="0"/>
              <a:t>Verschiedene Akteure sind gefragt, wenn hier nachhaltige Lösungen umgesetzt werden sollen. Alle Mitarbeiterinnen und Mitarbeiter müssen überzeugt und mitgenommen werden. Einige Verbräuche und Strukturen sind mit der Planung und Fertigstellung des Gebäudes festgelegt, aber fast überall haben auch, Organisation, (technische) Einstellung und tägliche Nutzung durch Beschäftigte und Gäste erheblichen Einfluss.  </a:t>
            </a:r>
            <a:endParaRPr dirty="0"/>
          </a:p>
          <a:p>
            <a:pPr marL="223838" marR="0" lvl="0" indent="-171450" algn="l" rtl="0">
              <a:lnSpc>
                <a:spcPct val="100000"/>
              </a:lnSpc>
              <a:spcBef>
                <a:spcPts val="0"/>
              </a:spcBef>
              <a:spcAft>
                <a:spcPts val="0"/>
              </a:spcAft>
              <a:buClr>
                <a:srgbClr val="000000"/>
              </a:buClr>
              <a:buSzPts val="1400"/>
              <a:buFont typeface="Arial"/>
              <a:buNone/>
            </a:pPr>
            <a:r>
              <a:rPr lang="de-DE" b="1" dirty="0"/>
              <a:t>Aufgabe</a:t>
            </a:r>
            <a:endParaRPr dirty="0"/>
          </a:p>
          <a:p>
            <a:pPr marL="223838" lvl="0" indent="-171450" algn="l" rtl="0">
              <a:lnSpc>
                <a:spcPct val="100000"/>
              </a:lnSpc>
              <a:spcBef>
                <a:spcPts val="0"/>
              </a:spcBef>
              <a:spcAft>
                <a:spcPts val="0"/>
              </a:spcAft>
              <a:buSzPts val="1400"/>
              <a:buFont typeface="Arial"/>
              <a:buChar char="•"/>
            </a:pPr>
            <a:r>
              <a:rPr lang="de-DE" dirty="0"/>
              <a:t>Fällt Ihnen zu jedem der oben genannten Punkten jeweils ein Beispiel zur Nachhaltig ein? Beschreiben Sie es kurz in Stichworten und geben Sie außerdem an, wer nach Ihrer Auffassung in Ihrem Betrieb zuständig sein sollte, darauf zu achten.  </a:t>
            </a:r>
            <a:endParaRPr dirty="0"/>
          </a:p>
          <a:p>
            <a:pPr marL="223838" marR="0" lvl="0" indent="-171450" algn="l" rtl="0">
              <a:lnSpc>
                <a:spcPct val="100000"/>
              </a:lnSpc>
              <a:spcBef>
                <a:spcPts val="0"/>
              </a:spcBef>
              <a:spcAft>
                <a:spcPts val="0"/>
              </a:spcAft>
              <a:buClr>
                <a:srgbClr val="000000"/>
              </a:buClr>
              <a:buSzPts val="1400"/>
              <a:buFont typeface="Arial"/>
              <a:buNone/>
            </a:pPr>
            <a:r>
              <a:rPr lang="de-DE" b="1" dirty="0"/>
              <a:t>Quelle:</a:t>
            </a:r>
            <a:endParaRPr dirty="0"/>
          </a:p>
          <a:p>
            <a:pPr marL="223838" lvl="0" indent="-171450" algn="l" rtl="0">
              <a:lnSpc>
                <a:spcPct val="100000"/>
              </a:lnSpc>
              <a:spcBef>
                <a:spcPts val="0"/>
              </a:spcBef>
              <a:spcAft>
                <a:spcPts val="0"/>
              </a:spcAft>
              <a:buSzPts val="1400"/>
              <a:buFont typeface="Arial"/>
              <a:buChar char="•"/>
            </a:pPr>
            <a:r>
              <a:rPr lang="de-DE" dirty="0" err="1"/>
              <a:t>Betterspace</a:t>
            </a:r>
            <a:r>
              <a:rPr lang="de-DE" dirty="0"/>
              <a:t> (2023): 12 geniale Tipps zu mehr Nachhaltigkeit und Umweltschutz im Hotel. Online: https://betterspace360.com/12-tipps-nachhaltigkeit-umweltschutz-hotel/ </a:t>
            </a:r>
            <a:endParaRPr dirty="0"/>
          </a:p>
          <a:p>
            <a:pPr marL="223838" marR="0" lvl="0" indent="-171450" algn="l" rtl="0">
              <a:lnSpc>
                <a:spcPct val="100000"/>
              </a:lnSpc>
              <a:spcBef>
                <a:spcPts val="0"/>
              </a:spcBef>
              <a:spcAft>
                <a:spcPts val="0"/>
              </a:spcAft>
              <a:buClr>
                <a:srgbClr val="000000"/>
              </a:buClr>
              <a:buSzPts val="1400"/>
              <a:buFont typeface="Arial"/>
              <a:buNone/>
            </a:pPr>
            <a:r>
              <a:rPr lang="de-DE" b="1" dirty="0"/>
              <a:t>Bildquellen:</a:t>
            </a:r>
            <a:endParaRPr dirty="0"/>
          </a:p>
          <a:p>
            <a:pPr marL="223838" marR="0" lvl="0" indent="-171450" algn="l" rtl="0">
              <a:lnSpc>
                <a:spcPct val="100000"/>
              </a:lnSpc>
              <a:spcBef>
                <a:spcPts val="0"/>
              </a:spcBef>
              <a:spcAft>
                <a:spcPts val="0"/>
              </a:spcAft>
              <a:buClr>
                <a:srgbClr val="000000"/>
              </a:buClr>
              <a:buSzPts val="1400"/>
              <a:buFont typeface="Arial"/>
              <a:buChar char="•"/>
            </a:pPr>
            <a:r>
              <a:rPr lang="de-DE" dirty="0" err="1"/>
              <a:t>Espazium</a:t>
            </a:r>
            <a:r>
              <a:rPr lang="de-DE" dirty="0"/>
              <a:t>: Le­ben­di­ge Räu­me statt Ku­lis­sen. Christoph </a:t>
            </a:r>
            <a:r>
              <a:rPr lang="de-DE" dirty="0" err="1"/>
              <a:t>Altematt</a:t>
            </a:r>
            <a:r>
              <a:rPr lang="de-DE" dirty="0"/>
              <a:t>, CC-Lizenz. Online https://</a:t>
            </a:r>
            <a:r>
              <a:rPr lang="de-DE" dirty="0" err="1"/>
              <a:t>www.espazium.ch</a:t>
            </a:r>
            <a:r>
              <a:rPr lang="de-DE" dirty="0"/>
              <a:t>/de/aktuelles/lebendige-</a:t>
            </a:r>
            <a:r>
              <a:rPr lang="de-DE" dirty="0" err="1"/>
              <a:t>raeume</a:t>
            </a:r>
            <a:r>
              <a:rPr lang="de-DE" dirty="0"/>
              <a:t>-statt-kulissen </a:t>
            </a:r>
            <a:endParaRPr dirty="0"/>
          </a:p>
          <a:p>
            <a:pPr marL="223838" marR="0" lvl="0" indent="-171450" algn="l" rtl="0">
              <a:lnSpc>
                <a:spcPct val="100000"/>
              </a:lnSpc>
              <a:spcBef>
                <a:spcPts val="0"/>
              </a:spcBef>
              <a:spcAft>
                <a:spcPts val="0"/>
              </a:spcAft>
              <a:buClr>
                <a:srgbClr val="000000"/>
              </a:buClr>
              <a:buSzPts val="1400"/>
              <a:buFont typeface="Arial"/>
              <a:buChar char="•"/>
            </a:pPr>
            <a:r>
              <a:rPr lang="de-DE" dirty="0" err="1"/>
              <a:t>Noun</a:t>
            </a:r>
            <a:r>
              <a:rPr lang="de-DE" dirty="0"/>
              <a:t> Project: Icons. Online: https://</a:t>
            </a:r>
            <a:r>
              <a:rPr lang="de-DE" dirty="0" err="1"/>
              <a:t>thenounproject.com</a:t>
            </a:r>
            <a:r>
              <a:rPr lang="de-DE" dirty="0"/>
              <a:t>/</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21" name="Google Shape;121;p3: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223838"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223839" y="3995738"/>
            <a:ext cx="6654800" cy="5874097"/>
          </a:xfrm>
          <a:prstGeom prst="rect">
            <a:avLst/>
          </a:prstGeom>
          <a:noFill/>
          <a:ln>
            <a:noFill/>
          </a:ln>
        </p:spPr>
        <p:txBody>
          <a:bodyPr spcFirstLastPara="1" wrap="square" lIns="94825" tIns="47400" rIns="94825" bIns="47400" anchor="t" anchorCtr="0">
            <a:noAutofit/>
          </a:bodyPr>
          <a:lstStyle/>
          <a:p>
            <a:pPr marL="182563" marR="0" lvl="0" indent="0" algn="l" rtl="0">
              <a:lnSpc>
                <a:spcPct val="100000"/>
              </a:lnSpc>
              <a:spcBef>
                <a:spcPts val="0"/>
              </a:spcBef>
              <a:spcAft>
                <a:spcPts val="0"/>
              </a:spcAft>
              <a:buClr>
                <a:srgbClr val="000000"/>
              </a:buClr>
              <a:buSzPts val="1400"/>
              <a:buFont typeface="Arial"/>
              <a:buNone/>
            </a:pPr>
            <a:r>
              <a:rPr lang="de-DE" sz="1000" b="1" i="0" u="none" strike="noStrike" cap="none" dirty="0">
                <a:solidFill>
                  <a:schemeClr val="dk1"/>
                </a:solidFill>
                <a:latin typeface="Calibri"/>
                <a:ea typeface="Calibri"/>
                <a:cs typeface="Calibri"/>
                <a:sym typeface="Calibri"/>
              </a:rPr>
              <a:t>Beschreibung: </a:t>
            </a:r>
            <a:endParaRPr dirty="0"/>
          </a:p>
          <a:p>
            <a:pPr marL="182563" lvl="0" indent="0" algn="l" rtl="0">
              <a:lnSpc>
                <a:spcPct val="100000"/>
              </a:lnSpc>
              <a:spcBef>
                <a:spcPts val="0"/>
              </a:spcBef>
              <a:spcAft>
                <a:spcPts val="0"/>
              </a:spcAft>
              <a:buSzPts val="1400"/>
              <a:buNone/>
            </a:pPr>
            <a:r>
              <a:rPr lang="de-DE" sz="1000" b="0" i="0" u="none" strike="noStrike" cap="none" dirty="0">
                <a:solidFill>
                  <a:schemeClr val="dk1"/>
                </a:solidFill>
                <a:latin typeface="Calibri"/>
                <a:ea typeface="Calibri"/>
                <a:cs typeface="Calibri"/>
                <a:sym typeface="Calibri"/>
              </a:rPr>
              <a:t>Das Hotelgewerbe nutzt direkt Wasser für Gäste und Wäsche sowie virtuelles Wasser aus den Ursprungsländern der Lebensmittel und Textilprodukte. Der Klimawandel wird zu einer Veränderung der Niederschläge führen und einige Gebiete, wie z.B. die neuen Bundesländer, leiden seit 2019 unter zu geringen Niederschlägen. Im Hotelbetrieb ist insbesondere auf den Wasserverbrauch der Übernachtungsgäste sowie auf effiziente Wasch- und Spülmaschinen, die einen geringen Wasserverbrauch haben, zu achten. </a:t>
            </a:r>
            <a:endParaRPr sz="1000" b="0" dirty="0">
              <a:latin typeface="Calibri"/>
              <a:ea typeface="Calibri"/>
              <a:cs typeface="Calibri"/>
              <a:sym typeface="Calibri"/>
            </a:endParaRPr>
          </a:p>
          <a:p>
            <a:pPr marL="182563" lvl="0" indent="0" algn="l" rtl="0">
              <a:lnSpc>
                <a:spcPct val="100000"/>
              </a:lnSpc>
              <a:spcBef>
                <a:spcPts val="0"/>
              </a:spcBef>
              <a:spcAft>
                <a:spcPts val="0"/>
              </a:spcAft>
              <a:buSzPts val="1400"/>
              <a:buNone/>
            </a:pPr>
            <a:r>
              <a:rPr lang="de-DE" sz="1000" b="0" i="0" u="none" strike="noStrike" cap="none" dirty="0">
                <a:solidFill>
                  <a:schemeClr val="dk1"/>
                </a:solidFill>
                <a:latin typeface="Calibri"/>
                <a:ea typeface="Calibri"/>
                <a:cs typeface="Calibri"/>
                <a:sym typeface="Calibri"/>
              </a:rPr>
              <a:t>Indirekt tragen Lebensmittelimporte aus Ländern mit Wassermangel dazu bei, dass wir das sogenannte “blaue Wasser” (UBA 2022) des Anbaus der Lebensmittel importieren. Dies ist z.B. bei Agrarprodukten aus Afrika und Mittelasien relevant, die unter Wasserknappheit leiden. Folgende Aspekte wären im (Aus-)Bildungskontext zu behandeln und hierbei die sich ergebenden Zielkonflikte zu diskutieren (ifeu 2020:19ff, </a:t>
            </a:r>
            <a:r>
              <a:rPr lang="de-DE" sz="1000" b="0" i="0" u="none" strike="noStrike" cap="none" dirty="0" err="1">
                <a:solidFill>
                  <a:schemeClr val="dk1"/>
                </a:solidFill>
                <a:latin typeface="Calibri"/>
                <a:ea typeface="Calibri"/>
                <a:cs typeface="Calibri"/>
                <a:sym typeface="Calibri"/>
              </a:rPr>
              <a:t>wfd</a:t>
            </a:r>
            <a:r>
              <a:rPr lang="de-DE" sz="1000" b="0" i="0" u="none" strike="noStrike" cap="none" dirty="0">
                <a:solidFill>
                  <a:schemeClr val="dk1"/>
                </a:solidFill>
                <a:latin typeface="Calibri"/>
                <a:ea typeface="Calibri"/>
                <a:cs typeface="Calibri"/>
                <a:sym typeface="Calibri"/>
              </a:rPr>
              <a:t> o.J.):</a:t>
            </a:r>
            <a:endParaRPr sz="1000" dirty="0">
              <a:latin typeface="Calibri"/>
              <a:ea typeface="Calibri"/>
              <a:cs typeface="Calibri"/>
              <a:sym typeface="Calibri"/>
            </a:endParaRPr>
          </a:p>
          <a:p>
            <a:pPr marL="457200" lvl="0" indent="-228600" algn="l" rtl="0">
              <a:lnSpc>
                <a:spcPct val="100000"/>
              </a:lnSpc>
              <a:spcBef>
                <a:spcPts val="0"/>
              </a:spcBef>
              <a:spcAft>
                <a:spcPts val="0"/>
              </a:spcAft>
              <a:buSzPts val="1400"/>
              <a:buFont typeface="Arial"/>
              <a:buChar char="•"/>
            </a:pPr>
            <a:r>
              <a:rPr lang="de-DE" sz="1000" dirty="0">
                <a:solidFill>
                  <a:srgbClr val="000000"/>
                </a:solidFill>
                <a:latin typeface="Calibri"/>
                <a:ea typeface="Calibri"/>
                <a:cs typeface="Calibri"/>
                <a:sym typeface="Calibri"/>
              </a:rPr>
              <a:t>Baumwolle für Handtücher und Bettwäsche stammt häufig aus ariden Anbaugebieten wie Indien.</a:t>
            </a:r>
            <a:endParaRPr dirty="0"/>
          </a:p>
          <a:p>
            <a:pPr marL="457200" lvl="0" indent="-228600" algn="l" rtl="0">
              <a:lnSpc>
                <a:spcPct val="100000"/>
              </a:lnSpc>
              <a:spcBef>
                <a:spcPts val="0"/>
              </a:spcBef>
              <a:spcAft>
                <a:spcPts val="0"/>
              </a:spcAft>
              <a:buSzPts val="1400"/>
              <a:buFont typeface="Arial"/>
              <a:buChar char="•"/>
            </a:pPr>
            <a:r>
              <a:rPr lang="de-DE" sz="1000" b="0" i="0" u="none" strike="noStrike" dirty="0">
                <a:solidFill>
                  <a:srgbClr val="000000"/>
                </a:solidFill>
                <a:latin typeface="Calibri"/>
                <a:ea typeface="Calibri"/>
                <a:cs typeface="Calibri"/>
                <a:sym typeface="Calibri"/>
              </a:rPr>
              <a:t>Rinder haben einen sehr hohen Wasserbedarf, in den USA und Südamerika werden sie auch in Gebieten mit Wassermangel gezüchtet (Texas, Argentinien).</a:t>
            </a:r>
            <a:endParaRPr dirty="0"/>
          </a:p>
          <a:p>
            <a:pPr marL="457200" lvl="0" indent="-228600" algn="l" rtl="0">
              <a:lnSpc>
                <a:spcPct val="100000"/>
              </a:lnSpc>
              <a:spcBef>
                <a:spcPts val="0"/>
              </a:spcBef>
              <a:spcAft>
                <a:spcPts val="0"/>
              </a:spcAft>
              <a:buSzPts val="1400"/>
              <a:buFont typeface="Arial"/>
              <a:buChar char="•"/>
            </a:pPr>
            <a:r>
              <a:rPr lang="de-DE" sz="1000" b="0" i="0" u="none" strike="noStrike" dirty="0">
                <a:solidFill>
                  <a:srgbClr val="000000"/>
                </a:solidFill>
                <a:latin typeface="Calibri"/>
                <a:ea typeface="Calibri"/>
                <a:cs typeface="Calibri"/>
                <a:sym typeface="Calibri"/>
              </a:rPr>
              <a:t>Das meiste Wasser wird für die Futtermittelproduktion - Weizen, Soja, Mais - benötigt. Der Wasserfußabdruck von Rindfleisch liegt bei 20.000 Liter pro Kilogramm Fleisch.</a:t>
            </a:r>
            <a:endParaRPr dirty="0"/>
          </a:p>
          <a:p>
            <a:pPr marL="457200" lvl="0" indent="-228600" algn="l" rtl="0">
              <a:lnSpc>
                <a:spcPct val="100000"/>
              </a:lnSpc>
              <a:spcBef>
                <a:spcPts val="0"/>
              </a:spcBef>
              <a:spcAft>
                <a:spcPts val="0"/>
              </a:spcAft>
              <a:buSzPts val="1400"/>
              <a:buFont typeface="Arial"/>
              <a:buChar char="•"/>
            </a:pPr>
            <a:r>
              <a:rPr lang="de-DE" sz="1000" b="0" i="0" u="none" strike="noStrike" dirty="0">
                <a:solidFill>
                  <a:srgbClr val="000000"/>
                </a:solidFill>
                <a:latin typeface="Calibri"/>
                <a:ea typeface="Calibri"/>
                <a:cs typeface="Calibri"/>
                <a:sym typeface="Calibri"/>
              </a:rPr>
              <a:t>Olivenöl hat mit 900.000 l/kg einen sehr hohen Wasserfußabdruck , Rapsöl liegt bei nur 800 l/kg</a:t>
            </a: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de-DE" sz="1000" b="1" dirty="0">
                <a:latin typeface="Calibri"/>
                <a:ea typeface="Calibri"/>
                <a:cs typeface="Calibri"/>
                <a:sym typeface="Calibri"/>
              </a:rPr>
              <a:t>Aufgaben:</a:t>
            </a:r>
            <a:endParaRPr dirty="0"/>
          </a:p>
          <a:p>
            <a:pPr marL="457200" lvl="0" indent="-228600" algn="l" rtl="0">
              <a:lnSpc>
                <a:spcPct val="100000"/>
              </a:lnSpc>
              <a:spcBef>
                <a:spcPts val="0"/>
              </a:spcBef>
              <a:spcAft>
                <a:spcPts val="0"/>
              </a:spcAft>
              <a:buSzPts val="1400"/>
              <a:buFont typeface="Arial"/>
              <a:buChar char="•"/>
            </a:pPr>
            <a:r>
              <a:rPr lang="de-DE" sz="1000" dirty="0">
                <a:latin typeface="Calibri"/>
                <a:ea typeface="Calibri"/>
                <a:cs typeface="Calibri"/>
                <a:sym typeface="Calibri"/>
              </a:rPr>
              <a:t>Welche Maßnahmen kennen sie, um den  direkten Wasserverbrauch der Gäste zu reduzieren, ohne deren Aufenthalt oder individuelle Freiheiten dabei einzuschränken? Denken sie dabei auch an den direkten Verbrauch für die Gäste wie Wäsche und Zimmerreinigung.</a:t>
            </a:r>
            <a:endParaRPr dirty="0"/>
          </a:p>
          <a:p>
            <a:pPr marL="457200" lvl="0" indent="-228600" algn="l" rtl="0">
              <a:lnSpc>
                <a:spcPct val="100000"/>
              </a:lnSpc>
              <a:spcBef>
                <a:spcPts val="0"/>
              </a:spcBef>
              <a:spcAft>
                <a:spcPts val="0"/>
              </a:spcAft>
              <a:buSzPts val="1400"/>
              <a:buFont typeface="Arial"/>
              <a:buChar char="•"/>
            </a:pPr>
            <a:r>
              <a:rPr lang="de-DE" sz="1000" dirty="0">
                <a:latin typeface="Calibri"/>
                <a:ea typeface="Calibri"/>
                <a:cs typeface="Calibri"/>
                <a:sym typeface="Calibri"/>
              </a:rPr>
              <a:t>Gibt es im Hotel auch Möglichkeiten indirektes „Blaues Wasser“ in importierten Lebensmitteln und Baumwolle zu verringern? Wo ist es Aufgabe von Politik hier wasserschützende Strukturen durchzusetzen?  </a:t>
            </a:r>
            <a:endParaRPr dirty="0"/>
          </a:p>
          <a:p>
            <a:pPr marL="457200" marR="0" lvl="0" indent="-228600" algn="l" rtl="0">
              <a:lnSpc>
                <a:spcPct val="100000"/>
              </a:lnSpc>
              <a:spcBef>
                <a:spcPts val="0"/>
              </a:spcBef>
              <a:spcAft>
                <a:spcPts val="0"/>
              </a:spcAft>
              <a:buClr>
                <a:srgbClr val="000000"/>
              </a:buClr>
              <a:buSzPts val="1400"/>
              <a:buFont typeface="Arial"/>
              <a:buNone/>
            </a:pPr>
            <a:r>
              <a:rPr lang="de-DE" sz="1000" b="1" dirty="0">
                <a:latin typeface="Calibri"/>
                <a:ea typeface="Calibri"/>
                <a:cs typeface="Calibri"/>
                <a:sym typeface="Calibri"/>
              </a:rPr>
              <a:t>Quellen:</a:t>
            </a:r>
            <a:endParaRPr dirty="0"/>
          </a:p>
          <a:p>
            <a:pPr marL="354013" lvl="0" indent="-171450" algn="l" rtl="0">
              <a:lnSpc>
                <a:spcPct val="100000"/>
              </a:lnSpc>
              <a:spcBef>
                <a:spcPts val="0"/>
              </a:spcBef>
              <a:spcAft>
                <a:spcPts val="0"/>
              </a:spcAft>
              <a:buSzPts val="1400"/>
              <a:buFont typeface="Arial"/>
              <a:buChar char="•"/>
            </a:pPr>
            <a:r>
              <a:rPr lang="de-DE" sz="1000" dirty="0"/>
              <a:t>ifeu Institut für Energie- und Umweltforschung (2020): Ökologische Fußabdrücke von Lebensmitteln und Gerichten in Deutschland. Online:</a:t>
            </a:r>
            <a:r>
              <a:rPr lang="de-DE" sz="1000" u="sng" dirty="0">
                <a:solidFill>
                  <a:schemeClr val="hlink"/>
                </a:solidFill>
                <a:hlinkClick r:id="rId3"/>
              </a:rPr>
              <a:t> www.ifeu.de/fileadmin/uploads/Reinhardt-Gaertner-Wagner-2020-Oekologische-Fu%C3%9Fabdruecke-von-Lebensmitteln-und-Gerichten-in-Deutschland-ifeu-2020.pdf</a:t>
            </a:r>
            <a:r>
              <a:rPr lang="de-DE" sz="1000" dirty="0"/>
              <a:t> </a:t>
            </a:r>
            <a:endParaRPr dirty="0"/>
          </a:p>
          <a:p>
            <a:pPr marL="354013" lvl="0" indent="-171450" algn="l" rtl="0">
              <a:lnSpc>
                <a:spcPct val="100000"/>
              </a:lnSpc>
              <a:spcBef>
                <a:spcPts val="0"/>
              </a:spcBef>
              <a:spcAft>
                <a:spcPts val="0"/>
              </a:spcAft>
              <a:buSzPts val="1400"/>
              <a:buFont typeface="Arial"/>
              <a:buChar char="•"/>
            </a:pPr>
            <a:r>
              <a:rPr lang="de-DE" sz="1000" dirty="0"/>
              <a:t>UBA Umweltbundesamt (2022): Was ist der Wasserfußabdruck? Online:</a:t>
            </a:r>
            <a:r>
              <a:rPr lang="de-DE" sz="1000" u="sng" dirty="0">
                <a:solidFill>
                  <a:schemeClr val="hlink"/>
                </a:solidFill>
                <a:hlinkClick r:id="rId4"/>
              </a:rPr>
              <a:t> www.umweltbundesamt.de/themen/wasser/wasser-bewirtschaften/wasserfussabdruck#was-ist-der-wasserfussabdruck</a:t>
            </a:r>
            <a:r>
              <a:rPr lang="de-DE" sz="1000" dirty="0"/>
              <a:t> </a:t>
            </a:r>
            <a:endParaRPr dirty="0"/>
          </a:p>
          <a:p>
            <a:pPr marL="354013" lvl="0" indent="-171450" algn="l" rtl="0">
              <a:lnSpc>
                <a:spcPct val="100000"/>
              </a:lnSpc>
              <a:spcBef>
                <a:spcPts val="0"/>
              </a:spcBef>
              <a:spcAft>
                <a:spcPts val="0"/>
              </a:spcAft>
              <a:buSzPts val="1400"/>
              <a:buFont typeface="Arial"/>
              <a:buChar char="•"/>
            </a:pPr>
            <a:r>
              <a:rPr lang="de-DE" sz="1000" dirty="0" err="1"/>
              <a:t>wfd</a:t>
            </a:r>
            <a:r>
              <a:rPr lang="de-DE" sz="1000" dirty="0"/>
              <a:t> (o.J.): Wasserfußabdruck von Obst u. Gemüse. Online:</a:t>
            </a:r>
            <a:r>
              <a:rPr lang="de-DE" sz="1000" u="sng" dirty="0">
                <a:solidFill>
                  <a:schemeClr val="hlink"/>
                </a:solidFill>
                <a:hlinkClick r:id="rId5"/>
              </a:rPr>
              <a:t> https://wfd.de/thema/obst-gemuese</a:t>
            </a:r>
            <a:r>
              <a:rPr lang="de-DE" sz="1000" dirty="0"/>
              <a:t> </a:t>
            </a:r>
            <a:endParaRPr dirty="0"/>
          </a:p>
          <a:p>
            <a:pPr marL="182563" lvl="0" indent="0" algn="l" rtl="0">
              <a:lnSpc>
                <a:spcPct val="100000"/>
              </a:lnSpc>
              <a:spcBef>
                <a:spcPts val="0"/>
              </a:spcBef>
              <a:spcAft>
                <a:spcPts val="0"/>
              </a:spcAft>
              <a:buSzPts val="1400"/>
              <a:buFont typeface="Arial"/>
              <a:buNone/>
            </a:pPr>
            <a:r>
              <a:rPr lang="de-DE" sz="1000" b="1" dirty="0"/>
              <a:t>Bildquelle: </a:t>
            </a:r>
            <a:endParaRPr dirty="0"/>
          </a:p>
          <a:p>
            <a:pPr marL="354013" lvl="0" indent="-171450" algn="l" rtl="0">
              <a:lnSpc>
                <a:spcPct val="100000"/>
              </a:lnSpc>
              <a:spcBef>
                <a:spcPts val="0"/>
              </a:spcBef>
              <a:spcAft>
                <a:spcPts val="0"/>
              </a:spcAft>
              <a:buSzPts val="1400"/>
              <a:buFont typeface="Arial"/>
              <a:buChar char="•"/>
            </a:pPr>
            <a:r>
              <a:rPr lang="de-DE" sz="1000" dirty="0"/>
              <a:t>Burst, </a:t>
            </a:r>
            <a:r>
              <a:rPr lang="de-DE" sz="1000" dirty="0" err="1"/>
              <a:t>by</a:t>
            </a:r>
            <a:r>
              <a:rPr lang="de-DE" sz="1000" dirty="0"/>
              <a:t> </a:t>
            </a:r>
            <a:r>
              <a:rPr lang="de-DE" sz="1000" dirty="0" err="1"/>
              <a:t>Sajjad</a:t>
            </a:r>
            <a:r>
              <a:rPr lang="de-DE" sz="1000" dirty="0"/>
              <a:t> Hussain M.: Man </a:t>
            </a:r>
            <a:r>
              <a:rPr lang="de-DE" sz="1000" dirty="0" err="1"/>
              <a:t>Sitting</a:t>
            </a:r>
            <a:r>
              <a:rPr lang="de-DE" sz="1000" dirty="0"/>
              <a:t> </a:t>
            </a:r>
            <a:r>
              <a:rPr lang="de-DE" sz="1000" dirty="0" err="1"/>
              <a:t>By</a:t>
            </a:r>
            <a:r>
              <a:rPr lang="de-DE" sz="1000" dirty="0"/>
              <a:t> The Pool. Online: https://</a:t>
            </a:r>
            <a:r>
              <a:rPr lang="de-DE" sz="1000" dirty="0" err="1"/>
              <a:t>burst.shopify.com</a:t>
            </a:r>
            <a:r>
              <a:rPr lang="de-DE" sz="1000" dirty="0"/>
              <a:t>/</a:t>
            </a:r>
            <a:r>
              <a:rPr lang="de-DE" sz="1000" dirty="0" err="1"/>
              <a:t>photos</a:t>
            </a:r>
            <a:r>
              <a:rPr lang="de-DE" sz="1000" dirty="0"/>
              <a:t>/</a:t>
            </a:r>
            <a:r>
              <a:rPr lang="de-DE" sz="1000" dirty="0" err="1"/>
              <a:t>man-sitting-by-the-pool?q</a:t>
            </a:r>
            <a:r>
              <a:rPr lang="de-DE" sz="1000" dirty="0"/>
              <a:t>=</a:t>
            </a:r>
            <a:r>
              <a:rPr lang="de-DE" sz="1000" dirty="0" err="1"/>
              <a:t>Water+in+the+hotel+business</a:t>
            </a:r>
            <a:r>
              <a:rPr lang="de-DE" sz="1000" dirty="0"/>
              <a:t> </a:t>
            </a:r>
            <a:endParaRPr dirty="0"/>
          </a:p>
          <a:p>
            <a:pPr marL="354013" lvl="0" indent="-171450" algn="l" rtl="0">
              <a:lnSpc>
                <a:spcPct val="100000"/>
              </a:lnSpc>
              <a:spcBef>
                <a:spcPts val="0"/>
              </a:spcBef>
              <a:spcAft>
                <a:spcPts val="0"/>
              </a:spcAft>
              <a:buSzPts val="1400"/>
              <a:buFont typeface="Arial"/>
              <a:buChar char="•"/>
            </a:pPr>
            <a:r>
              <a:rPr lang="de-DE" sz="1000" dirty="0" err="1"/>
              <a:t>Freepik</a:t>
            </a:r>
            <a:r>
              <a:rPr lang="de-DE" sz="1000" dirty="0"/>
              <a:t>, Image </a:t>
            </a:r>
            <a:r>
              <a:rPr lang="de-DE" sz="1000" dirty="0" err="1"/>
              <a:t>by</a:t>
            </a:r>
            <a:r>
              <a:rPr lang="de-DE" sz="1000" dirty="0"/>
              <a:t> </a:t>
            </a:r>
            <a:r>
              <a:rPr lang="de-DE" sz="1000" dirty="0" err="1"/>
              <a:t>vecstock</a:t>
            </a:r>
            <a:r>
              <a:rPr lang="de-DE" sz="1000" dirty="0"/>
              <a:t>, </a:t>
            </a:r>
            <a:r>
              <a:rPr lang="de-DE" sz="1000" dirty="0" err="1"/>
              <a:t>generated</a:t>
            </a:r>
            <a:r>
              <a:rPr lang="de-DE" sz="1000" dirty="0"/>
              <a:t> </a:t>
            </a:r>
            <a:r>
              <a:rPr lang="de-DE" sz="1000" dirty="0" err="1"/>
              <a:t>by</a:t>
            </a:r>
            <a:r>
              <a:rPr lang="de-DE" sz="1000" dirty="0"/>
              <a:t> AI: </a:t>
            </a:r>
            <a:r>
              <a:rPr lang="de-DE" sz="1000" dirty="0" err="1"/>
              <a:t>Futuristic</a:t>
            </a:r>
            <a:r>
              <a:rPr lang="de-DE" sz="1000" dirty="0"/>
              <a:t> </a:t>
            </a:r>
            <a:r>
              <a:rPr lang="de-DE" sz="1000" dirty="0" err="1"/>
              <a:t>greenhouse</a:t>
            </a:r>
            <a:r>
              <a:rPr lang="de-DE" sz="1000" dirty="0"/>
              <a:t>. Online: https://</a:t>
            </a:r>
            <a:r>
              <a:rPr lang="de-DE" sz="1000" dirty="0" err="1"/>
              <a:t>www.freepik.com</a:t>
            </a:r>
            <a:r>
              <a:rPr lang="de-DE" sz="1000" dirty="0"/>
              <a:t>/</a:t>
            </a:r>
            <a:r>
              <a:rPr lang="de-DE" sz="1000" dirty="0" err="1"/>
              <a:t>free</a:t>
            </a:r>
            <a:r>
              <a:rPr lang="de-DE" sz="1000" dirty="0"/>
              <a:t>-ai-image/futuristic-greenhouse-industry-grows-organic-vegetables-inside-steel-generated-by-ai_42650138.htm </a:t>
            </a:r>
            <a:endParaRPr dirty="0"/>
          </a:p>
        </p:txBody>
      </p:sp>
      <p:sp>
        <p:nvSpPr>
          <p:cNvPr id="143" name="Google Shape;143;p5: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a:spLocks noGrp="1" noRot="1" noChangeAspect="1"/>
          </p:cNvSpPr>
          <p:nvPr>
            <p:ph type="sldImg" idx="2"/>
          </p:nvPr>
        </p:nvSpPr>
        <p:spPr>
          <a:xfrm>
            <a:off x="223838"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2:notes"/>
          <p:cNvSpPr txBox="1">
            <a:spLocks noGrp="1"/>
          </p:cNvSpPr>
          <p:nvPr>
            <p:ph type="body" idx="1"/>
          </p:nvPr>
        </p:nvSpPr>
        <p:spPr>
          <a:xfrm>
            <a:off x="223838" y="3995738"/>
            <a:ext cx="6654799" cy="5586065"/>
          </a:xfrm>
          <a:prstGeom prst="rect">
            <a:avLst/>
          </a:prstGeom>
          <a:noFill/>
          <a:ln>
            <a:noFill/>
          </a:ln>
        </p:spPr>
        <p:txBody>
          <a:bodyPr spcFirstLastPara="1" wrap="square" lIns="94825" tIns="47400" rIns="94825" bIns="47400" anchor="t" anchorCtr="0">
            <a:noAutofit/>
          </a:bodyPr>
          <a:lstStyle/>
          <a:p>
            <a:pPr marL="266700" marR="0" lvl="0" indent="-180975" algn="l" rtl="0">
              <a:lnSpc>
                <a:spcPct val="100000"/>
              </a:lnSpc>
              <a:spcBef>
                <a:spcPts val="600"/>
              </a:spcBef>
              <a:spcAft>
                <a:spcPts val="0"/>
              </a:spcAft>
              <a:buClr>
                <a:srgbClr val="000000"/>
              </a:buClr>
              <a:buSzPts val="1400"/>
              <a:buFont typeface="Arial"/>
              <a:buNone/>
            </a:pPr>
            <a:r>
              <a:rPr lang="de-DE" sz="1200" b="1" i="0" u="none" strike="noStrike" cap="none" dirty="0">
                <a:solidFill>
                  <a:schemeClr val="dk1"/>
                </a:solidFill>
                <a:latin typeface="Calibri"/>
                <a:ea typeface="Calibri"/>
                <a:cs typeface="Calibri"/>
                <a:sym typeface="Calibri"/>
              </a:rPr>
              <a:t>Beschreibung: </a:t>
            </a:r>
            <a:endParaRPr dirty="0"/>
          </a:p>
          <a:p>
            <a:pPr marL="85725" marR="0" lvl="0" indent="0" algn="l" rtl="0">
              <a:lnSpc>
                <a:spcPct val="100000"/>
              </a:lnSpc>
              <a:spcBef>
                <a:spcPts val="0"/>
              </a:spcBef>
              <a:spcAft>
                <a:spcPts val="0"/>
              </a:spcAft>
              <a:buClr>
                <a:srgbClr val="000000"/>
              </a:buClr>
              <a:buSzPts val="1400"/>
              <a:buFont typeface="Arial"/>
              <a:buNone/>
            </a:pPr>
            <a:r>
              <a:rPr lang="de-DE" sz="1200" b="0" i="0" u="none" strike="noStrike" cap="none" dirty="0">
                <a:solidFill>
                  <a:schemeClr val="dk1"/>
                </a:solidFill>
                <a:latin typeface="Calibri"/>
                <a:ea typeface="Calibri"/>
                <a:cs typeface="Calibri"/>
                <a:sym typeface="Calibri"/>
              </a:rPr>
              <a:t>Im </a:t>
            </a:r>
            <a:r>
              <a:rPr lang="de-DE" dirty="0"/>
              <a:t>Hotel</a:t>
            </a:r>
            <a:r>
              <a:rPr lang="de-DE" sz="1200" b="0" i="0" u="none" strike="noStrike" cap="none" dirty="0">
                <a:solidFill>
                  <a:schemeClr val="dk1"/>
                </a:solidFill>
                <a:latin typeface="Calibri"/>
                <a:ea typeface="Calibri"/>
                <a:cs typeface="Calibri"/>
                <a:sym typeface="Calibri"/>
              </a:rPr>
              <a:t>gewerbe leben und übernachten viele Menschen auf engem Raum. Hygiene, tägliches Putzen und sehr häufiges Waschen von Handtüchern und Bettwäsche sind an der Tagesordnung. Hierdurch werden viel Energie und Ressourcen verbraucht. Es existiert hier also ein Zielkonflikt zwischen Hygiene und Ökologie. Gesucht werden Methoden zur Reduktion von Reinigungsprozessen im Konsens mit den verschiedenen Wünschen unterschiedlicher Gäste. Beispiel hierfür ist das Waschen von Handtüchern beim selben Gast wenn dieser das Tuch nicht aufhängt sondern auf den Boden wirft. </a:t>
            </a:r>
            <a:endParaRPr dirty="0"/>
          </a:p>
          <a:p>
            <a:pPr marL="266700" lvl="0" indent="-180975" algn="l" rtl="0">
              <a:lnSpc>
                <a:spcPct val="100000"/>
              </a:lnSpc>
              <a:spcBef>
                <a:spcPts val="0"/>
              </a:spcBef>
              <a:spcAft>
                <a:spcPts val="0"/>
              </a:spcAft>
              <a:buSzPts val="1400"/>
              <a:buNone/>
            </a:pPr>
            <a:endParaRPr dirty="0"/>
          </a:p>
          <a:p>
            <a:pPr marL="266700" lvl="0" indent="-180975" algn="l" rtl="0">
              <a:lnSpc>
                <a:spcPct val="100000"/>
              </a:lnSpc>
              <a:spcBef>
                <a:spcPts val="0"/>
              </a:spcBef>
              <a:spcAft>
                <a:spcPts val="0"/>
              </a:spcAft>
              <a:buSzPts val="1400"/>
              <a:buNone/>
            </a:pPr>
            <a:r>
              <a:rPr lang="de-DE" b="1" dirty="0"/>
              <a:t>Aufgabe:</a:t>
            </a:r>
            <a:endParaRPr dirty="0"/>
          </a:p>
          <a:p>
            <a:pPr marL="266700" lvl="0" indent="-180975" algn="l" rtl="0">
              <a:lnSpc>
                <a:spcPct val="100000"/>
              </a:lnSpc>
              <a:spcBef>
                <a:spcPts val="0"/>
              </a:spcBef>
              <a:spcAft>
                <a:spcPts val="0"/>
              </a:spcAft>
              <a:buSzPts val="1400"/>
              <a:buFont typeface="Arial"/>
              <a:buChar char="•"/>
            </a:pPr>
            <a:r>
              <a:rPr lang="de-DE" dirty="0"/>
              <a:t>Welche Reinigungsleistungen sollten die Hotelgäste abwählen können, wenn sie diese üblichen Angebote nicht für notwendig halten? Welche müssen dagegen aus hygienischen Gründen vom Hotel unabhängig von den Wünschen der einzelnen Gäste umgesetzt werden?</a:t>
            </a:r>
            <a:endParaRPr dirty="0"/>
          </a:p>
          <a:p>
            <a:pPr marL="266700" lvl="0" indent="-180975" algn="l" rtl="0">
              <a:lnSpc>
                <a:spcPct val="100000"/>
              </a:lnSpc>
              <a:spcBef>
                <a:spcPts val="0"/>
              </a:spcBef>
              <a:spcAft>
                <a:spcPts val="0"/>
              </a:spcAft>
              <a:buSzPts val="1400"/>
              <a:buFont typeface="Arial"/>
              <a:buChar char="•"/>
            </a:pPr>
            <a:r>
              <a:rPr lang="de-DE" dirty="0"/>
              <a:t>Gibt es in Ihrem Betrieb eine Statistik über den Warmwasserverbrauch der Gäste? Folgt daraus ein – auch im Vergleich zum Privatleben – übermäßiger Verbrauch? </a:t>
            </a:r>
            <a:endParaRPr dirty="0"/>
          </a:p>
          <a:p>
            <a:pPr marL="266700" lvl="0" indent="-180975" algn="l" rtl="0">
              <a:lnSpc>
                <a:spcPct val="100000"/>
              </a:lnSpc>
              <a:spcBef>
                <a:spcPts val="0"/>
              </a:spcBef>
              <a:spcAft>
                <a:spcPts val="0"/>
              </a:spcAft>
              <a:buSzPts val="1400"/>
              <a:buFont typeface="Arial"/>
              <a:buChar char="•"/>
            </a:pPr>
            <a:r>
              <a:rPr lang="de-DE" dirty="0"/>
              <a:t>Hoher Warmwasserverbrauch ist in mehrerlei Hinsicht schädlich. Welche Gründe fallen Ihnen hierzu ein?</a:t>
            </a:r>
            <a:endParaRPr dirty="0"/>
          </a:p>
          <a:p>
            <a:pPr marL="266700" lvl="0" indent="-180975" algn="l" rtl="0">
              <a:lnSpc>
                <a:spcPct val="100000"/>
              </a:lnSpc>
              <a:spcBef>
                <a:spcPts val="0"/>
              </a:spcBef>
              <a:spcAft>
                <a:spcPts val="0"/>
              </a:spcAft>
              <a:buSzPts val="1400"/>
              <a:buNone/>
            </a:pPr>
            <a:endParaRPr sz="1200" b="1" dirty="0">
              <a:latin typeface="Calibri"/>
              <a:ea typeface="Calibri"/>
              <a:cs typeface="Calibri"/>
              <a:sym typeface="Calibri"/>
            </a:endParaRPr>
          </a:p>
          <a:p>
            <a:pPr marL="266700" lvl="0" indent="-180975" algn="l" rtl="0">
              <a:lnSpc>
                <a:spcPct val="100000"/>
              </a:lnSpc>
              <a:spcBef>
                <a:spcPts val="0"/>
              </a:spcBef>
              <a:spcAft>
                <a:spcPts val="0"/>
              </a:spcAft>
              <a:buSzPts val="1400"/>
              <a:buNone/>
            </a:pPr>
            <a:r>
              <a:rPr lang="de-DE" sz="1200" b="1" dirty="0">
                <a:latin typeface="Calibri"/>
                <a:ea typeface="Calibri"/>
                <a:cs typeface="Calibri"/>
                <a:sym typeface="Calibri"/>
              </a:rPr>
              <a:t>Quellen:</a:t>
            </a:r>
            <a:endParaRPr dirty="0"/>
          </a:p>
          <a:p>
            <a:pPr marL="266700" lvl="0" indent="-180975" algn="l" rtl="0">
              <a:lnSpc>
                <a:spcPct val="100000"/>
              </a:lnSpc>
              <a:spcBef>
                <a:spcPts val="0"/>
              </a:spcBef>
              <a:spcAft>
                <a:spcPts val="0"/>
              </a:spcAft>
              <a:buSzPts val="1400"/>
              <a:buFont typeface="Arial"/>
              <a:buChar char="•"/>
            </a:pPr>
            <a:r>
              <a:rPr lang="de-DE" sz="1200" dirty="0"/>
              <a:t>Visumsurf (o.J.): Wassermanagement in Hotels. Online: http://</a:t>
            </a:r>
            <a:r>
              <a:rPr lang="de-DE" sz="1200" dirty="0" err="1"/>
              <a:t>www.visumsurf.ch</a:t>
            </a:r>
            <a:r>
              <a:rPr lang="de-DE" sz="1200" dirty="0"/>
              <a:t>/ </a:t>
            </a:r>
            <a:endParaRPr dirty="0"/>
          </a:p>
          <a:p>
            <a:pPr marL="266700" lvl="0" indent="-180975" algn="l" rtl="0">
              <a:lnSpc>
                <a:spcPct val="100000"/>
              </a:lnSpc>
              <a:spcBef>
                <a:spcPts val="0"/>
              </a:spcBef>
              <a:spcAft>
                <a:spcPts val="0"/>
              </a:spcAft>
              <a:buSzPts val="1400"/>
              <a:buFont typeface="Arial"/>
              <a:buChar char="•"/>
            </a:pPr>
            <a:r>
              <a:rPr lang="de-DE" sz="1200" dirty="0"/>
              <a:t>Statista (2023): Wasserverbrauch in Deutschland. Online: https://de.statista.com/</a:t>
            </a:r>
            <a:r>
              <a:rPr lang="de-DE" sz="1200" dirty="0" err="1"/>
              <a:t>statistik</a:t>
            </a:r>
            <a:r>
              <a:rPr lang="de-DE" sz="1200" dirty="0"/>
              <a:t>/</a:t>
            </a:r>
            <a:r>
              <a:rPr lang="de-DE" sz="1200" dirty="0" err="1"/>
              <a:t>daten</a:t>
            </a:r>
            <a:r>
              <a:rPr lang="de-DE" sz="1200" dirty="0"/>
              <a:t>/</a:t>
            </a:r>
            <a:r>
              <a:rPr lang="de-DE" sz="1200" dirty="0" err="1"/>
              <a:t>studie</a:t>
            </a:r>
            <a:r>
              <a:rPr lang="de-DE" sz="1200" dirty="0"/>
              <a:t>/12353/</a:t>
            </a:r>
            <a:r>
              <a:rPr lang="de-DE" sz="1200" dirty="0" err="1"/>
              <a:t>umfrage</a:t>
            </a:r>
            <a:r>
              <a:rPr lang="de-DE" sz="1200" dirty="0"/>
              <a:t>/wasserverbrauch-pro-einwohner-und-tag-seit-1990/ </a:t>
            </a:r>
            <a:endParaRPr dirty="0"/>
          </a:p>
          <a:p>
            <a:pPr marL="266700" lvl="0" indent="-180975" algn="l" rtl="0">
              <a:lnSpc>
                <a:spcPct val="100000"/>
              </a:lnSpc>
              <a:spcBef>
                <a:spcPts val="0"/>
              </a:spcBef>
              <a:spcAft>
                <a:spcPts val="0"/>
              </a:spcAft>
              <a:buSzPts val="1400"/>
              <a:buFont typeface="Arial"/>
              <a:buNone/>
            </a:pPr>
            <a:endParaRPr sz="1200" b="1" dirty="0"/>
          </a:p>
          <a:p>
            <a:pPr marL="266700" lvl="0" indent="-180975" algn="l" rtl="0">
              <a:lnSpc>
                <a:spcPct val="100000"/>
              </a:lnSpc>
              <a:spcBef>
                <a:spcPts val="0"/>
              </a:spcBef>
              <a:spcAft>
                <a:spcPts val="0"/>
              </a:spcAft>
              <a:buSzPts val="1400"/>
              <a:buFont typeface="Arial"/>
              <a:buNone/>
            </a:pPr>
            <a:r>
              <a:rPr lang="de-DE" sz="1200" b="1" dirty="0"/>
              <a:t>Bildquelle: </a:t>
            </a:r>
            <a:endParaRPr dirty="0"/>
          </a:p>
          <a:p>
            <a:pPr marL="266700" lvl="0" indent="-180975" algn="l" rtl="0">
              <a:lnSpc>
                <a:spcPct val="100000"/>
              </a:lnSpc>
              <a:spcBef>
                <a:spcPts val="0"/>
              </a:spcBef>
              <a:spcAft>
                <a:spcPts val="0"/>
              </a:spcAft>
              <a:buSzPts val="1400"/>
              <a:buFont typeface="Arial"/>
              <a:buChar char="•"/>
            </a:pPr>
            <a:r>
              <a:rPr lang="de-DE" sz="1200" dirty="0"/>
              <a:t>Burst, </a:t>
            </a:r>
            <a:r>
              <a:rPr lang="de-DE" sz="1200" dirty="0" err="1"/>
              <a:t>by</a:t>
            </a:r>
            <a:r>
              <a:rPr lang="de-DE" sz="1200" dirty="0"/>
              <a:t> </a:t>
            </a:r>
            <a:r>
              <a:rPr lang="de-DE" sz="1200" dirty="0" err="1"/>
              <a:t>Sajjad</a:t>
            </a:r>
            <a:r>
              <a:rPr lang="de-DE" sz="1200" dirty="0"/>
              <a:t> Hussain M.: Man </a:t>
            </a:r>
            <a:r>
              <a:rPr lang="de-DE" sz="1200" dirty="0" err="1"/>
              <a:t>Sitting</a:t>
            </a:r>
            <a:r>
              <a:rPr lang="de-DE" sz="1200" dirty="0"/>
              <a:t> </a:t>
            </a:r>
            <a:r>
              <a:rPr lang="de-DE" sz="1200" dirty="0" err="1"/>
              <a:t>By</a:t>
            </a:r>
            <a:r>
              <a:rPr lang="de-DE" sz="1200" dirty="0"/>
              <a:t> The Pool. Online: https://</a:t>
            </a:r>
            <a:r>
              <a:rPr lang="de-DE" sz="1200" dirty="0" err="1"/>
              <a:t>burst.shopify.com</a:t>
            </a:r>
            <a:r>
              <a:rPr lang="de-DE" sz="1200" dirty="0"/>
              <a:t>/</a:t>
            </a:r>
            <a:r>
              <a:rPr lang="de-DE" sz="1200" dirty="0" err="1"/>
              <a:t>photos</a:t>
            </a:r>
            <a:r>
              <a:rPr lang="de-DE" sz="1200" dirty="0"/>
              <a:t>/</a:t>
            </a:r>
            <a:r>
              <a:rPr lang="de-DE" sz="1200" dirty="0" err="1"/>
              <a:t>man-sitting-by-the-pool?q</a:t>
            </a:r>
            <a:r>
              <a:rPr lang="de-DE" sz="1200" dirty="0"/>
              <a:t>=</a:t>
            </a:r>
            <a:r>
              <a:rPr lang="de-DE" sz="1200" dirty="0" err="1"/>
              <a:t>Water+in+the+hotel+business</a:t>
            </a:r>
            <a:r>
              <a:rPr lang="de-DE" sz="1200" dirty="0"/>
              <a:t> </a:t>
            </a:r>
            <a:endParaRPr dirty="0"/>
          </a:p>
          <a:p>
            <a:pPr marL="266700" lvl="0" indent="-180975" algn="l" rtl="0">
              <a:lnSpc>
                <a:spcPct val="100000"/>
              </a:lnSpc>
              <a:spcBef>
                <a:spcPts val="0"/>
              </a:spcBef>
              <a:spcAft>
                <a:spcPts val="0"/>
              </a:spcAft>
              <a:buSzPts val="1400"/>
              <a:buFont typeface="Arial"/>
              <a:buNone/>
            </a:pPr>
            <a:endParaRPr dirty="0"/>
          </a:p>
          <a:p>
            <a:pPr marL="266700" lvl="0" indent="-180975"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56" name="Google Shape;156;p12: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220663"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3:notes"/>
          <p:cNvSpPr txBox="1">
            <a:spLocks noGrp="1"/>
          </p:cNvSpPr>
          <p:nvPr>
            <p:ph type="body" idx="1"/>
          </p:nvPr>
        </p:nvSpPr>
        <p:spPr>
          <a:xfrm>
            <a:off x="222101" y="3996000"/>
            <a:ext cx="6651926" cy="6106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200"/>
              <a:buNone/>
            </a:pPr>
            <a:r>
              <a:rPr lang="de-DE" sz="1100" b="1" dirty="0"/>
              <a:t>Beschreibung</a:t>
            </a:r>
            <a:endParaRPr sz="1100" dirty="0"/>
          </a:p>
          <a:p>
            <a:pPr marL="0" lvl="0" indent="0" algn="l" rtl="0">
              <a:lnSpc>
                <a:spcPct val="100000"/>
              </a:lnSpc>
              <a:spcBef>
                <a:spcPts val="360"/>
              </a:spcBef>
              <a:spcAft>
                <a:spcPts val="0"/>
              </a:spcAft>
              <a:buSzPts val="1200"/>
              <a:buNone/>
            </a:pPr>
            <a:r>
              <a:rPr lang="de-DE" sz="1100" dirty="0"/>
              <a:t>Die Abbildung zeigt den Wasserverbrauch bei der Produktion von Milch und Milchalternativen in Europa. 80 Prozent der weltweit verkauften Mandeln stammen aus Kalifornien, nächster bedeutender Lieferant ist Spanien. In beiden Gegenden ist das Wasser knapp. Zugleich gelten Mandeln als bewässerungsintensive Anbaukultur. Lt. WWF ist der Wasserverbrauch bei kalifornischen Mandeln besonders hoch. Je nachdem, aus welchem Blickwinkel man die Dinge betrachtet, ergeben sich unterschiedliche Ergebnisse. Die Betrachtung aus ernährungsphysiologischer Sicht würde wieder ein anderes Ergebnis bringen. </a:t>
            </a:r>
            <a:endParaRPr sz="1100" dirty="0"/>
          </a:p>
          <a:p>
            <a:pPr marL="0" lvl="0" indent="0" algn="l" rtl="0">
              <a:lnSpc>
                <a:spcPct val="100000"/>
              </a:lnSpc>
              <a:spcBef>
                <a:spcPts val="0"/>
              </a:spcBef>
              <a:spcAft>
                <a:spcPts val="0"/>
              </a:spcAft>
              <a:buClr>
                <a:schemeClr val="dk1"/>
              </a:buClr>
              <a:buSzPts val="1100"/>
              <a:buFont typeface="Arial"/>
              <a:buNone/>
            </a:pPr>
            <a:r>
              <a:rPr lang="de-DE" sz="1050" i="1" dirty="0"/>
              <a:t>* Bei Mandeldrink handelt es sich um weltweite Daten.</a:t>
            </a:r>
            <a:endParaRPr sz="1050" i="1" dirty="0"/>
          </a:p>
          <a:p>
            <a:pPr marL="0" lvl="0" indent="0" algn="l" rtl="0">
              <a:lnSpc>
                <a:spcPct val="100000"/>
              </a:lnSpc>
              <a:spcBef>
                <a:spcPts val="0"/>
              </a:spcBef>
              <a:spcAft>
                <a:spcPts val="0"/>
              </a:spcAft>
              <a:buClr>
                <a:schemeClr val="dk1"/>
              </a:buClr>
              <a:buSzPts val="1100"/>
              <a:buFont typeface="Arial"/>
              <a:buNone/>
            </a:pPr>
            <a:r>
              <a:rPr lang="de-DE" sz="1050" i="1" dirty="0"/>
              <a:t>** Mit CO</a:t>
            </a:r>
            <a:r>
              <a:rPr lang="de-DE" sz="1050" i="1" baseline="-25000" dirty="0"/>
              <a:t>2</a:t>
            </a:r>
            <a:r>
              <a:rPr lang="de-DE" sz="1050" i="1" dirty="0"/>
              <a:t>-Äquivalenten können Treibhausgasemissionen umgerechnet und zusammengefasst werden. So wird die Klimawirkung verschiedener Treibhausgase wie CO</a:t>
            </a:r>
            <a:r>
              <a:rPr lang="de-DE" sz="1050" i="1" baseline="-25000" dirty="0"/>
              <a:t>2</a:t>
            </a:r>
            <a:r>
              <a:rPr lang="de-DE" sz="1050" i="1" dirty="0"/>
              <a:t>, Methan oder Lachgas in einer Maßeinheit vergleichbar gemacht. Phosphat-Äquivalente sind eine Maßeinheit, um das Überdüngungspotenzial von Emissionen aus Luft und Wasser zu ermitteln. </a:t>
            </a:r>
            <a:endParaRPr sz="1050" i="1" dirty="0"/>
          </a:p>
          <a:p>
            <a:pPr marL="0" lvl="0" indent="0" algn="l" rtl="0">
              <a:lnSpc>
                <a:spcPct val="100000"/>
              </a:lnSpc>
              <a:spcBef>
                <a:spcPts val="360"/>
              </a:spcBef>
              <a:spcAft>
                <a:spcPts val="0"/>
              </a:spcAft>
              <a:buSzPts val="1200"/>
              <a:buNone/>
            </a:pPr>
            <a:r>
              <a:rPr lang="de-DE" sz="1100" dirty="0"/>
              <a:t>Milch und Milchprodukte (ohne Speiseeis) haben einen Anteil am Gesamtumsatz der Ernährungsindustrie (2020) von 15,5 Prozent. Einen größeren Anteil haben nur noch die Fleisch und Fleischprodukte mit 24,3 Prozent. (</a:t>
            </a:r>
            <a:r>
              <a:rPr lang="de-DE" sz="1100" dirty="0" err="1"/>
              <a:t>bve</a:t>
            </a:r>
            <a:r>
              <a:rPr lang="de-DE" sz="1100" dirty="0"/>
              <a:t>-Statistik). Der Pro-Kopf-Verbrauch von Frischmilcherzeugnissen (z. B. Milch, Sauermilch-, Kefir- und Joghurt Milchmischerzeugnisse) liegt in Deutschland bei ca. 86 Prozent. Konsummilch macht davon den größten Anteil aus. Der Absatz von pflanzlichen Milchalternativen hat sich im Vergleich zum Jahr 2018 im Jahr 2020 verdoppelt.</a:t>
            </a:r>
            <a:endParaRPr sz="1100" b="1" dirty="0"/>
          </a:p>
          <a:p>
            <a:pPr marL="0" lvl="0" indent="0" algn="l" rtl="0">
              <a:lnSpc>
                <a:spcPct val="100000"/>
              </a:lnSpc>
              <a:spcBef>
                <a:spcPts val="360"/>
              </a:spcBef>
              <a:spcAft>
                <a:spcPts val="0"/>
              </a:spcAft>
              <a:buSzPts val="1200"/>
              <a:buNone/>
            </a:pPr>
            <a:r>
              <a:rPr lang="de-DE" sz="1100" b="1" dirty="0"/>
              <a:t>Aufgabe</a:t>
            </a:r>
            <a:endParaRPr sz="1100" dirty="0"/>
          </a:p>
          <a:p>
            <a:pPr marL="171450" lvl="0" indent="-171450" algn="l" rtl="0">
              <a:lnSpc>
                <a:spcPct val="100000"/>
              </a:lnSpc>
              <a:spcBef>
                <a:spcPts val="200"/>
              </a:spcBef>
              <a:spcAft>
                <a:spcPts val="0"/>
              </a:spcAft>
              <a:buSzPts val="1200"/>
              <a:buFont typeface="Arial"/>
              <a:buChar char="•"/>
            </a:pPr>
            <a:r>
              <a:rPr lang="de-DE" sz="1100" dirty="0"/>
              <a:t>Diskutieren Sie unter dem Aspekt Wasserverbrauch die Nachhaltigkeit von Milch und “Grünen Milchprodukten”</a:t>
            </a:r>
            <a:endParaRPr dirty="0"/>
          </a:p>
          <a:p>
            <a:pPr marL="171450" lvl="0" indent="-171450" algn="l" rtl="0">
              <a:lnSpc>
                <a:spcPct val="100000"/>
              </a:lnSpc>
              <a:spcBef>
                <a:spcPts val="0"/>
              </a:spcBef>
              <a:spcAft>
                <a:spcPts val="0"/>
              </a:spcAft>
              <a:buSzPts val="1200"/>
              <a:buFont typeface="Arial"/>
              <a:buChar char="•"/>
            </a:pPr>
            <a:r>
              <a:rPr lang="de-DE" sz="1100" dirty="0"/>
              <a:t>In welchen Menüs könnte Sie „Grüne Milch“ nutzen?</a:t>
            </a:r>
            <a:endParaRPr sz="1100" dirty="0"/>
          </a:p>
          <a:p>
            <a:pPr marL="0" lvl="0" indent="0" algn="l" rtl="0">
              <a:lnSpc>
                <a:spcPct val="100000"/>
              </a:lnSpc>
              <a:spcBef>
                <a:spcPts val="360"/>
              </a:spcBef>
              <a:spcAft>
                <a:spcPts val="0"/>
              </a:spcAft>
              <a:buSzPts val="1200"/>
              <a:buNone/>
            </a:pPr>
            <a:r>
              <a:rPr lang="de-DE" sz="1100" b="1" dirty="0"/>
              <a:t>Daten</a:t>
            </a:r>
            <a:endParaRPr sz="1100" b="1" dirty="0"/>
          </a:p>
          <a:p>
            <a:pPr marL="184150" marR="0" lvl="0" indent="-174625" algn="l" rtl="0">
              <a:lnSpc>
                <a:spcPct val="100000"/>
              </a:lnSpc>
              <a:spcBef>
                <a:spcPts val="0"/>
              </a:spcBef>
              <a:spcAft>
                <a:spcPts val="0"/>
              </a:spcAft>
              <a:buClr>
                <a:schemeClr val="dk1"/>
              </a:buClr>
              <a:buSzPts val="1200"/>
              <a:buFont typeface="Arial"/>
              <a:buChar char="•"/>
            </a:pPr>
            <a:r>
              <a:rPr lang="de-DE" sz="1100" dirty="0"/>
              <a:t>Reisdrink:        586,0 l</a:t>
            </a:r>
            <a:endParaRPr sz="1100" dirty="0"/>
          </a:p>
          <a:p>
            <a:pPr marL="184150" marR="0" lvl="0" indent="-174625" algn="l" rtl="0">
              <a:lnSpc>
                <a:spcPct val="100000"/>
              </a:lnSpc>
              <a:spcBef>
                <a:spcPts val="0"/>
              </a:spcBef>
              <a:spcAft>
                <a:spcPts val="0"/>
              </a:spcAft>
              <a:buSzPts val="1400"/>
              <a:buChar char="•"/>
            </a:pPr>
            <a:r>
              <a:rPr lang="de-DE" sz="1100" dirty="0"/>
              <a:t>Haferdrink:           3,4 l</a:t>
            </a:r>
            <a:endParaRPr sz="1100" dirty="0"/>
          </a:p>
          <a:p>
            <a:pPr marL="184150" marR="0" lvl="0" indent="-174625" algn="l" rtl="0">
              <a:lnSpc>
                <a:spcPct val="100000"/>
              </a:lnSpc>
              <a:spcBef>
                <a:spcPts val="0"/>
              </a:spcBef>
              <a:spcAft>
                <a:spcPts val="0"/>
              </a:spcAft>
              <a:buSzPts val="1400"/>
              <a:buChar char="•"/>
            </a:pPr>
            <a:r>
              <a:rPr lang="de-DE" sz="1100" dirty="0"/>
              <a:t>Mandeldrink:    371,0 l</a:t>
            </a:r>
            <a:endParaRPr sz="1100" dirty="0"/>
          </a:p>
          <a:p>
            <a:pPr marL="184150" marR="0" lvl="0" indent="-174625" algn="l" rtl="0">
              <a:lnSpc>
                <a:spcPct val="100000"/>
              </a:lnSpc>
              <a:spcBef>
                <a:spcPts val="0"/>
              </a:spcBef>
              <a:spcAft>
                <a:spcPts val="0"/>
              </a:spcAft>
              <a:buSzPts val="1400"/>
              <a:buChar char="•"/>
            </a:pPr>
            <a:r>
              <a:rPr lang="de-DE" sz="1100" dirty="0"/>
              <a:t>Milch:               248,0 l</a:t>
            </a:r>
            <a:endParaRPr sz="1100" dirty="0"/>
          </a:p>
          <a:p>
            <a:pPr marL="184150" marR="0" lvl="0" indent="-174625" algn="l" rtl="0">
              <a:lnSpc>
                <a:spcPct val="100000"/>
              </a:lnSpc>
              <a:spcBef>
                <a:spcPts val="0"/>
              </a:spcBef>
              <a:spcAft>
                <a:spcPts val="0"/>
              </a:spcAft>
              <a:buSzPts val="1400"/>
              <a:buChar char="•"/>
            </a:pPr>
            <a:r>
              <a:rPr lang="de-DE" sz="1100" dirty="0"/>
              <a:t>Sojadrink:             1,2 l</a:t>
            </a:r>
            <a:endParaRPr sz="1100" dirty="0"/>
          </a:p>
          <a:p>
            <a:pPr marL="0" lvl="0" indent="0" algn="l" rtl="0">
              <a:lnSpc>
                <a:spcPct val="100000"/>
              </a:lnSpc>
              <a:spcBef>
                <a:spcPts val="400"/>
              </a:spcBef>
              <a:spcAft>
                <a:spcPts val="0"/>
              </a:spcAft>
              <a:buSzPts val="1400"/>
              <a:buFont typeface="Arial"/>
              <a:buNone/>
            </a:pPr>
            <a:r>
              <a:rPr lang="de-DE" sz="1100" b="1" dirty="0"/>
              <a:t>Quellen</a:t>
            </a:r>
            <a:endParaRPr sz="1100" b="1" dirty="0"/>
          </a:p>
          <a:p>
            <a:pPr marL="184150" lvl="0" indent="-136525" algn="l" rtl="0">
              <a:lnSpc>
                <a:spcPct val="100000"/>
              </a:lnSpc>
              <a:spcBef>
                <a:spcPts val="0"/>
              </a:spcBef>
              <a:spcAft>
                <a:spcPts val="0"/>
              </a:spcAft>
              <a:buSzPts val="1400"/>
              <a:buFont typeface="Arial"/>
              <a:buChar char="•"/>
            </a:pPr>
            <a:r>
              <a:rPr lang="de-DE" sz="1100" dirty="0"/>
              <a:t>Marquardt, Maria (2022): So nachhaltig sind die </a:t>
            </a:r>
            <a:r>
              <a:rPr lang="de-DE" sz="1100" dirty="0" err="1"/>
              <a:t>Michalternativen</a:t>
            </a:r>
            <a:r>
              <a:rPr lang="de-DE" sz="1100" dirty="0"/>
              <a:t> aus Hafer, Soja oder Mandeln wirklich. spiegel-online. Online: </a:t>
            </a:r>
            <a:r>
              <a:rPr lang="de-DE" sz="1100" dirty="0" err="1"/>
              <a:t>www.spiegel.de</a:t>
            </a:r>
            <a:r>
              <a:rPr lang="de-DE" sz="1100" dirty="0"/>
              <a:t>/</a:t>
            </a:r>
            <a:r>
              <a:rPr lang="de-DE" sz="1100" dirty="0" err="1"/>
              <a:t>wirtschaft</a:t>
            </a:r>
            <a:r>
              <a:rPr lang="de-DE" sz="1100" dirty="0"/>
              <a:t>/</a:t>
            </a:r>
            <a:r>
              <a:rPr lang="de-DE" sz="1100" dirty="0" err="1"/>
              <a:t>service</a:t>
            </a:r>
            <a:r>
              <a:rPr lang="de-DE" sz="1100" dirty="0"/>
              <a:t>/milch-alternativen-warum-sie-oft-teuer-aber-meist-nachhaltig-sind-a-da49b0b9-207d-4515-8455-01c01802dc7f</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a:p>
            <a:pPr marL="457200" lvl="0" indent="0" algn="l" rtl="0">
              <a:lnSpc>
                <a:spcPct val="100000"/>
              </a:lnSpc>
              <a:spcBef>
                <a:spcPts val="0"/>
              </a:spcBef>
              <a:spcAft>
                <a:spcPts val="0"/>
              </a:spcAft>
              <a:buSzPts val="1400"/>
              <a:buNone/>
            </a:pPr>
            <a:endParaRPr sz="1100" dirty="0"/>
          </a:p>
          <a:p>
            <a:pPr marL="0" lvl="0" indent="0" algn="l" rtl="0">
              <a:lnSpc>
                <a:spcPct val="100000"/>
              </a:lnSpc>
              <a:spcBef>
                <a:spcPts val="360"/>
              </a:spcBef>
              <a:spcAft>
                <a:spcPts val="0"/>
              </a:spcAft>
              <a:buSzPts val="1200"/>
              <a:buNone/>
            </a:pPr>
            <a:endParaRPr sz="1100" dirty="0"/>
          </a:p>
        </p:txBody>
      </p:sp>
      <p:sp>
        <p:nvSpPr>
          <p:cNvPr id="168" name="Google Shape;168;p13: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a:spLocks noGrp="1" noRot="1" noChangeAspect="1"/>
          </p:cNvSpPr>
          <p:nvPr>
            <p:ph type="sldImg" idx="2"/>
          </p:nvPr>
        </p:nvSpPr>
        <p:spPr>
          <a:xfrm>
            <a:off x="220663" y="252413"/>
            <a:ext cx="6657975" cy="3746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4:notes"/>
          <p:cNvSpPr txBox="1">
            <a:spLocks noGrp="1"/>
          </p:cNvSpPr>
          <p:nvPr>
            <p:ph type="body" idx="1"/>
          </p:nvPr>
        </p:nvSpPr>
        <p:spPr>
          <a:xfrm>
            <a:off x="223052" y="3998913"/>
            <a:ext cx="6651924" cy="5984183"/>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Font typeface="Arial"/>
              <a:buNone/>
            </a:pPr>
            <a:r>
              <a:rPr lang="de-DE" sz="1000" b="1" i="0" u="none" strike="noStrike" dirty="0">
                <a:solidFill>
                  <a:schemeClr val="dk1"/>
                </a:solidFill>
                <a:latin typeface="Calibri"/>
                <a:ea typeface="Calibri"/>
                <a:cs typeface="Calibri"/>
                <a:sym typeface="Calibri"/>
              </a:rPr>
              <a:t>Beschreibung</a:t>
            </a:r>
            <a:endParaRPr sz="1000" dirty="0">
              <a:latin typeface="Calibri"/>
              <a:ea typeface="Calibri"/>
              <a:cs typeface="Calibri"/>
              <a:sym typeface="Calibri"/>
            </a:endParaRPr>
          </a:p>
          <a:p>
            <a:pPr marL="0" lvl="0" indent="0" algn="l" rtl="0">
              <a:lnSpc>
                <a:spcPct val="100000"/>
              </a:lnSpc>
              <a:spcBef>
                <a:spcPts val="200"/>
              </a:spcBef>
              <a:spcAft>
                <a:spcPts val="0"/>
              </a:spcAft>
              <a:buSzPts val="1400"/>
              <a:buNone/>
            </a:pPr>
            <a:r>
              <a:rPr lang="de-DE" sz="1000" dirty="0">
                <a:latin typeface="Calibri"/>
                <a:ea typeface="Calibri"/>
                <a:cs typeface="Calibri"/>
                <a:sym typeface="Calibri"/>
              </a:rPr>
              <a:t>Das Gastgewerbe ist auf Verpackungen für Lebensmittel und andere Verbrauchsgüter angewiesen. Hierbei werden immer noch häufig Einweg-Verpackungen verwendet. Der größte Anteil der Verpackungen wird aus Kunststoff hergestellt, da er unbestreitbar Vorteile für Lebensmittellieferungen hat: Hygiene, geringes Gewicht, Wärmedämmung. Die Oberfläche ist unbedenklich für Speisen und die Verpackung ist preiswert. Der ökologische Nachteil ist, dass Kunststoffe zum übergrößten Teil aus Produkten des Erdöls hergestellt werden (nicht erneuerbare Ressource), er nicht biologisch abbaubar ist und zudem aufgrund der Vielfalt der Materialien und den verbleibenden Essensresten das Recycling schwierig ist. Alternativen von Verpackungen aus erneuerbaren Ressourcen sind z.B. (</a:t>
            </a:r>
            <a:r>
              <a:rPr lang="de-DE" sz="1000" dirty="0" err="1">
                <a:latin typeface="Calibri"/>
                <a:ea typeface="Calibri"/>
                <a:cs typeface="Calibri"/>
                <a:sym typeface="Calibri"/>
              </a:rPr>
              <a:t>deklapack</a:t>
            </a:r>
            <a:r>
              <a:rPr lang="de-DE" sz="1000" dirty="0">
                <a:latin typeface="Calibri"/>
                <a:ea typeface="Calibri"/>
                <a:cs typeface="Calibri"/>
                <a:sym typeface="Calibri"/>
              </a:rPr>
              <a:t> o.J.): Papier wie Kraftpapier (Papiertüten und Becher), Karton (Pizza und Bürger-Verpackung), PLA Polymilchsäure (Sushi-Schalen), Maisstärke (Verpackungschips, Zuckerrohrstärke (Einweggeschirr), Bio-PE (Bio-Polyethylen aus Zuckerrohr, Druckbeutel und Luftpolsterfolien), Bambus (Bambusbecher) oder Holz (Bestecke und alles aus Pappe). Aber noch haben sich nachhaltige Verpackungen nicht durchgesetzt und selbst eine nachhaltige Verpackung aus den zuvor genannten Materialien ist eine Einwegverpackung, die am Ende in der thermischen Verwertung landet.</a:t>
            </a:r>
            <a:endParaRPr dirty="0"/>
          </a:p>
          <a:p>
            <a:pPr marL="0" marR="0" lvl="0" indent="0" algn="l" rtl="0">
              <a:lnSpc>
                <a:spcPct val="100000"/>
              </a:lnSpc>
              <a:spcBef>
                <a:spcPts val="200"/>
              </a:spcBef>
              <a:spcAft>
                <a:spcPts val="0"/>
              </a:spcAft>
              <a:buClr>
                <a:srgbClr val="000000"/>
              </a:buClr>
              <a:buSzPts val="1400"/>
              <a:buFont typeface="Arial"/>
              <a:buNone/>
            </a:pPr>
            <a:r>
              <a:rPr lang="de-DE" sz="1000" dirty="0">
                <a:latin typeface="Calibri"/>
                <a:ea typeface="Calibri"/>
                <a:cs typeface="Calibri"/>
                <a:sym typeface="Calibri"/>
              </a:rPr>
              <a:t>Als Alternative bieten sich Pfandsysteme an, die insbesondere bei Lieferdiensten aber auch im </a:t>
            </a:r>
            <a:r>
              <a:rPr lang="de-DE" sz="1000" dirty="0" err="1">
                <a:latin typeface="Calibri"/>
                <a:ea typeface="Calibri"/>
                <a:cs typeface="Calibri"/>
                <a:sym typeface="Calibri"/>
              </a:rPr>
              <a:t>To</a:t>
            </a:r>
            <a:r>
              <a:rPr lang="de-DE" sz="1000" dirty="0">
                <a:latin typeface="Calibri"/>
                <a:ea typeface="Calibri"/>
                <a:cs typeface="Calibri"/>
                <a:sym typeface="Calibri"/>
              </a:rPr>
              <a:t> Go-Bereich (Kaffeebecher, Take-</a:t>
            </a:r>
            <a:r>
              <a:rPr lang="de-DE" sz="1000" dirty="0" err="1">
                <a:latin typeface="Calibri"/>
                <a:ea typeface="Calibri"/>
                <a:cs typeface="Calibri"/>
                <a:sym typeface="Calibri"/>
              </a:rPr>
              <a:t>Away</a:t>
            </a:r>
            <a:r>
              <a:rPr lang="de-DE" sz="1000" dirty="0">
                <a:latin typeface="Calibri"/>
                <a:ea typeface="Calibri"/>
                <a:cs typeface="Calibri"/>
                <a:sym typeface="Calibri"/>
              </a:rPr>
              <a:t>) genutzt werden könnten. Die Verbraucher*innen haben sich an Pfandsysteme für Getränkeflaschen gewöhnt und das Konzept der Deutschen Brunnen mit der Einheitsflasche für Mineralwasser ist hocheffizient und umweltfreundlich (obwohl das PET </a:t>
            </a:r>
            <a:r>
              <a:rPr lang="de-DE" sz="1000" b="0" i="0" u="none" strike="noStrike" cap="none" dirty="0" err="1">
                <a:solidFill>
                  <a:schemeClr val="dk1"/>
                </a:solidFill>
                <a:latin typeface="Calibri"/>
                <a:ea typeface="Calibri"/>
                <a:cs typeface="Calibri"/>
                <a:sym typeface="Calibri"/>
              </a:rPr>
              <a:t>Polyethylenterephthalat</a:t>
            </a:r>
            <a:r>
              <a:rPr lang="de-DE" sz="1000" b="0" i="0" u="none" strike="noStrike" cap="none" dirty="0">
                <a:solidFill>
                  <a:schemeClr val="dk1"/>
                </a:solidFill>
                <a:latin typeface="Calibri"/>
                <a:ea typeface="Calibri"/>
                <a:cs typeface="Calibri"/>
                <a:sym typeface="Calibri"/>
              </a:rPr>
              <a:t> nur 25 Mal wieder befüllt werden kann oder gleich </a:t>
            </a:r>
            <a:r>
              <a:rPr lang="de-DE" sz="1000" dirty="0" err="1">
                <a:latin typeface="Calibri"/>
                <a:ea typeface="Calibri"/>
                <a:cs typeface="Calibri"/>
                <a:sym typeface="Calibri"/>
              </a:rPr>
              <a:t>geschreddert</a:t>
            </a:r>
            <a:r>
              <a:rPr lang="de-DE" sz="1000" dirty="0">
                <a:latin typeface="Calibri"/>
                <a:ea typeface="Calibri"/>
                <a:cs typeface="Calibri"/>
                <a:sym typeface="Calibri"/>
              </a:rPr>
              <a:t> und neu geformt wird, s. </a:t>
            </a:r>
            <a:r>
              <a:rPr lang="de-DE" sz="1000" dirty="0" err="1">
                <a:latin typeface="Calibri"/>
                <a:ea typeface="Calibri"/>
                <a:cs typeface="Calibri"/>
                <a:sym typeface="Calibri"/>
              </a:rPr>
              <a:t>emsa</a:t>
            </a:r>
            <a:r>
              <a:rPr lang="de-DE" sz="1000" dirty="0">
                <a:latin typeface="Calibri"/>
                <a:ea typeface="Calibri"/>
                <a:cs typeface="Calibri"/>
                <a:sym typeface="Calibri"/>
              </a:rPr>
              <a:t> o.J.). </a:t>
            </a:r>
            <a:r>
              <a:rPr lang="de-DE" sz="1000" dirty="0" err="1">
                <a:latin typeface="Calibri"/>
                <a:ea typeface="Calibri"/>
                <a:cs typeface="Calibri"/>
                <a:sym typeface="Calibri"/>
              </a:rPr>
              <a:t>reCIRCLE</a:t>
            </a:r>
            <a:r>
              <a:rPr lang="de-DE" sz="1000" dirty="0">
                <a:latin typeface="Calibri"/>
                <a:ea typeface="Calibri"/>
                <a:cs typeface="Calibri"/>
                <a:sym typeface="Calibri"/>
              </a:rPr>
              <a:t> hat Mehrwegboxen für Essenslieferungen entwickelt. Diese werden für eine Nutzungsgebühr von derzeit 13,5 Cent netto/Boxennutzung und 8 Cent netto pro Bechernutzung (Befüllung) vertrieben. Hygienische und funktionale Anforderungen werden mit dem System leicht erfüllt: Sie sind maßhaltig (geeignet für Mikrowellen, Spülmaschinen, Gefrierschränke), stapelbar mit Abstandshaltern zur </a:t>
            </a:r>
            <a:r>
              <a:rPr lang="de-DE" sz="1000" dirty="0" err="1">
                <a:latin typeface="Calibri"/>
                <a:ea typeface="Calibri"/>
                <a:cs typeface="Calibri"/>
                <a:sym typeface="Calibri"/>
              </a:rPr>
              <a:t>Selbsttrockung</a:t>
            </a:r>
            <a:r>
              <a:rPr lang="de-DE" sz="1000" dirty="0">
                <a:latin typeface="Calibri"/>
                <a:ea typeface="Calibri"/>
                <a:cs typeface="Calibri"/>
                <a:sym typeface="Calibri"/>
              </a:rPr>
              <a:t>, schnittfest und bruchsicher, Deckel umfänglich </a:t>
            </a:r>
            <a:r>
              <a:rPr lang="de-DE" sz="1000" dirty="0" err="1">
                <a:latin typeface="Calibri"/>
                <a:ea typeface="Calibri"/>
                <a:cs typeface="Calibri"/>
                <a:sym typeface="Calibri"/>
              </a:rPr>
              <a:t>säuberbar</a:t>
            </a:r>
            <a:r>
              <a:rPr lang="de-DE" sz="1000" dirty="0">
                <a:latin typeface="Calibri"/>
                <a:ea typeface="Calibri"/>
                <a:cs typeface="Calibri"/>
                <a:sym typeface="Calibri"/>
              </a:rPr>
              <a:t> (Vermeidung von Rillen mit der Gefahr des </a:t>
            </a:r>
            <a:r>
              <a:rPr lang="de-DE" sz="1000" dirty="0" err="1">
                <a:latin typeface="Calibri"/>
                <a:ea typeface="Calibri"/>
                <a:cs typeface="Calibri"/>
                <a:sym typeface="Calibri"/>
              </a:rPr>
              <a:t>Mikrobenbefalls</a:t>
            </a:r>
            <a:r>
              <a:rPr lang="de-DE" sz="1000" dirty="0">
                <a:latin typeface="Calibri"/>
                <a:ea typeface="Calibri"/>
                <a:cs typeface="Calibri"/>
                <a:sym typeface="Calibri"/>
              </a:rPr>
              <a:t>). Die Boxen werden aus </a:t>
            </a:r>
            <a:r>
              <a:rPr lang="de-DE" sz="1000" b="0" i="0" u="none" strike="noStrike" cap="none" dirty="0" err="1">
                <a:solidFill>
                  <a:schemeClr val="dk1"/>
                </a:solidFill>
                <a:latin typeface="Calibri"/>
                <a:ea typeface="Calibri"/>
                <a:cs typeface="Calibri"/>
                <a:sym typeface="Calibri"/>
              </a:rPr>
              <a:t>Polybutylenterephthalat</a:t>
            </a:r>
            <a:r>
              <a:rPr lang="de-DE" sz="1000" b="0" i="0" u="none" strike="noStrike" cap="none" dirty="0">
                <a:solidFill>
                  <a:schemeClr val="dk1"/>
                </a:solidFill>
                <a:latin typeface="Calibri"/>
                <a:ea typeface="Calibri"/>
                <a:cs typeface="Calibri"/>
                <a:sym typeface="Calibri"/>
              </a:rPr>
              <a:t> – über verschiedenen Stufen von chemischen Synthesen – hergestellt, die ursprüngliche Ressource ist somit Erdöl. Der Deckel besteht aus PP Polypropylen, auch eine Erdölfraktion. Eine hohe Stabilität wird durch eingebettete Glasfasern erreicht (Schnittfestigkeit). Im Ergebnis soll die Box 1.000 Spülzyklen und 200 „echte“ Nutzungen ermöglichen. </a:t>
            </a:r>
            <a:endParaRPr dirty="0"/>
          </a:p>
          <a:p>
            <a:pPr marL="0" marR="0" lvl="0" indent="0" algn="l" rtl="0">
              <a:lnSpc>
                <a:spcPct val="100000"/>
              </a:lnSpc>
              <a:spcBef>
                <a:spcPts val="0"/>
              </a:spcBef>
              <a:spcAft>
                <a:spcPts val="0"/>
              </a:spcAft>
              <a:buClr>
                <a:srgbClr val="000000"/>
              </a:buClr>
              <a:buSzPts val="1400"/>
              <a:buFont typeface="Arial"/>
              <a:buNone/>
            </a:pPr>
            <a:r>
              <a:rPr lang="de-DE" sz="1000" b="0" i="0" u="none" strike="noStrike" cap="none" dirty="0">
                <a:solidFill>
                  <a:schemeClr val="dk1"/>
                </a:solidFill>
                <a:latin typeface="Calibri"/>
                <a:ea typeface="Calibri"/>
                <a:cs typeface="Calibri"/>
                <a:sym typeface="Calibri"/>
              </a:rPr>
              <a:t>Es stellt sich aber die Frage: Ist eine Mehrwegbox aus nicht-erneuerbaren Ressourcen nachhaltiger als Einwegboxen aus erneuerbaren Ressourcen? Über diese Frage geben Ökobilanzen Auskunft. Hierzu schreibt </a:t>
            </a:r>
            <a:r>
              <a:rPr lang="de-DE" sz="1000" b="0" i="0" u="none" strike="noStrike" cap="none" dirty="0" err="1">
                <a:solidFill>
                  <a:schemeClr val="dk1"/>
                </a:solidFill>
                <a:latin typeface="Calibri"/>
                <a:ea typeface="Calibri"/>
                <a:cs typeface="Calibri"/>
                <a:sym typeface="Calibri"/>
              </a:rPr>
              <a:t>reCIRCLE</a:t>
            </a:r>
            <a:r>
              <a:rPr lang="de-DE" sz="1000" b="0" i="0" u="none" strike="noStrike" cap="none" dirty="0">
                <a:solidFill>
                  <a:schemeClr val="dk1"/>
                </a:solidFill>
                <a:latin typeface="Calibri"/>
                <a:ea typeface="Calibri"/>
                <a:cs typeface="Calibri"/>
                <a:sym typeface="Calibri"/>
              </a:rPr>
              <a:t>: „</a:t>
            </a:r>
            <a:r>
              <a:rPr lang="de-DE" sz="1000" b="0" i="1" u="none" strike="noStrike" cap="none" dirty="0">
                <a:solidFill>
                  <a:schemeClr val="dk1"/>
                </a:solidFill>
                <a:latin typeface="Calibri"/>
                <a:ea typeface="Calibri"/>
                <a:cs typeface="Calibri"/>
                <a:sym typeface="Calibri"/>
              </a:rPr>
              <a:t>Bereits ab 8-16 Wiederverwendungen (je nach Material der Einwegverpackung) schneidet die </a:t>
            </a:r>
            <a:r>
              <a:rPr lang="de-DE" sz="1000" b="0" i="1" u="none" strike="noStrike" cap="none" dirty="0" err="1">
                <a:solidFill>
                  <a:schemeClr val="dk1"/>
                </a:solidFill>
                <a:latin typeface="Calibri"/>
                <a:ea typeface="Calibri"/>
                <a:cs typeface="Calibri"/>
                <a:sym typeface="Calibri"/>
              </a:rPr>
              <a:t>reCIRCLE</a:t>
            </a:r>
            <a:r>
              <a:rPr lang="de-DE" sz="1000" b="0" i="1" u="none" strike="noStrike" cap="none" dirty="0">
                <a:solidFill>
                  <a:schemeClr val="dk1"/>
                </a:solidFill>
                <a:latin typeface="Calibri"/>
                <a:ea typeface="Calibri"/>
                <a:cs typeface="Calibri"/>
                <a:sym typeface="Calibri"/>
              </a:rPr>
              <a:t> BOX besser ab als Einweggeschirr</a:t>
            </a:r>
            <a:r>
              <a:rPr lang="de-DE" sz="1000" b="0" i="0" u="none" strike="noStrike" cap="none" dirty="0">
                <a:solidFill>
                  <a:schemeClr val="dk1"/>
                </a:solidFill>
                <a:latin typeface="Calibri"/>
                <a:ea typeface="Calibri"/>
                <a:cs typeface="Calibri"/>
                <a:sym typeface="Calibri"/>
              </a:rPr>
              <a:t>“. </a:t>
            </a:r>
            <a:endParaRPr dirty="0"/>
          </a:p>
          <a:p>
            <a:pPr marL="0" lvl="0" indent="0" algn="l" rtl="0">
              <a:lnSpc>
                <a:spcPct val="100000"/>
              </a:lnSpc>
              <a:spcBef>
                <a:spcPts val="400"/>
              </a:spcBef>
              <a:spcAft>
                <a:spcPts val="0"/>
              </a:spcAft>
              <a:buSzPts val="1400"/>
              <a:buNone/>
            </a:pPr>
            <a:r>
              <a:rPr lang="de-DE" sz="1000" b="1" i="0" u="none" strike="noStrike" cap="none" dirty="0">
                <a:solidFill>
                  <a:schemeClr val="dk1"/>
                </a:solidFill>
                <a:latin typeface="Calibri"/>
                <a:ea typeface="Calibri"/>
                <a:cs typeface="Calibri"/>
                <a:sym typeface="Calibri"/>
              </a:rPr>
              <a:t>Aufgabe</a:t>
            </a:r>
            <a:endParaRPr dirty="0"/>
          </a:p>
          <a:p>
            <a:pPr marL="171450" marR="0" lvl="0" indent="-171450" algn="l" rtl="0">
              <a:lnSpc>
                <a:spcPct val="100000"/>
              </a:lnSpc>
              <a:spcBef>
                <a:spcPts val="200"/>
              </a:spcBef>
              <a:spcAft>
                <a:spcPts val="0"/>
              </a:spcAft>
              <a:buClr>
                <a:srgbClr val="000000"/>
              </a:buClr>
              <a:buSzPts val="1400"/>
              <a:buFont typeface="Arial"/>
              <a:buChar char="•"/>
            </a:pPr>
            <a:r>
              <a:rPr lang="de-DE" sz="1000" b="0" i="0" u="none" strike="noStrike" cap="none" dirty="0">
                <a:solidFill>
                  <a:schemeClr val="dk1"/>
                </a:solidFill>
                <a:latin typeface="Calibri"/>
                <a:ea typeface="Calibri"/>
                <a:cs typeface="Calibri"/>
                <a:sym typeface="Calibri"/>
              </a:rPr>
              <a:t>Diskutieren Sie die Einführung eines Pfand-Systems für Ihr Unternehmen!</a:t>
            </a:r>
            <a:r>
              <a:rPr lang="de-DE" sz="1000" i="0" u="none" strike="noStrike" cap="none" dirty="0">
                <a:solidFill>
                  <a:schemeClr val="dk1"/>
                </a:solidFill>
                <a:latin typeface="Calibri"/>
                <a:ea typeface="Calibri"/>
                <a:cs typeface="Calibri"/>
                <a:sym typeface="Calibri"/>
              </a:rPr>
              <a:t> </a:t>
            </a:r>
            <a:endParaRPr dirty="0"/>
          </a:p>
          <a:p>
            <a:pPr marL="171450" marR="0" lvl="0" indent="-171450" algn="l" rtl="0">
              <a:lnSpc>
                <a:spcPct val="100000"/>
              </a:lnSpc>
              <a:spcBef>
                <a:spcPts val="0"/>
              </a:spcBef>
              <a:spcAft>
                <a:spcPts val="0"/>
              </a:spcAft>
              <a:buClr>
                <a:srgbClr val="000000"/>
              </a:buClr>
              <a:buSzPts val="1400"/>
              <a:buFont typeface="Arial"/>
              <a:buChar char="•"/>
            </a:pPr>
            <a:r>
              <a:rPr lang="de-DE" sz="1000" dirty="0"/>
              <a:t>Es geht nicht nur um Verpackungen: Machen Sie eine Aufstellung über die in Ihrem Unternehmen genutzten Einweg-Materialien. Welche davon lassen sich mit ohne oder mit akzeptablen Mehraufwand durch Mehrweglösungen ersetzen? </a:t>
            </a:r>
            <a:endParaRPr sz="1000" b="1" dirty="0">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1200"/>
              <a:buFont typeface="Arial"/>
              <a:buNone/>
            </a:pPr>
            <a:r>
              <a:rPr lang="de-DE" sz="1000" b="1" dirty="0">
                <a:latin typeface="Calibri"/>
                <a:ea typeface="Calibri"/>
                <a:cs typeface="Calibri"/>
                <a:sym typeface="Calibri"/>
              </a:rPr>
              <a:t>Abbildungen</a:t>
            </a:r>
            <a:endParaRPr sz="1000" dirty="0">
              <a:latin typeface="Calibri"/>
              <a:ea typeface="Calibri"/>
              <a:cs typeface="Calibri"/>
              <a:sym typeface="Calibri"/>
            </a:endParaRPr>
          </a:p>
          <a:p>
            <a:pPr marL="177800" lvl="0" indent="-177800" algn="l" rtl="0">
              <a:lnSpc>
                <a:spcPct val="100000"/>
              </a:lnSpc>
              <a:spcBef>
                <a:spcPts val="0"/>
              </a:spcBef>
              <a:spcAft>
                <a:spcPts val="0"/>
              </a:spcAft>
              <a:buSzPts val="1400"/>
              <a:buFont typeface="Arial"/>
              <a:buChar char="•"/>
            </a:pPr>
            <a:r>
              <a:rPr lang="de-DE" sz="900" b="0" i="0" u="none" strike="noStrike" cap="none" dirty="0" err="1">
                <a:solidFill>
                  <a:schemeClr val="dk1"/>
                </a:solidFill>
                <a:latin typeface="Calibri"/>
                <a:ea typeface="Calibri"/>
                <a:cs typeface="Calibri"/>
                <a:sym typeface="Calibri"/>
              </a:rPr>
              <a:t>Recirckle</a:t>
            </a:r>
            <a:r>
              <a:rPr lang="de-DE" sz="900" b="0" i="0" u="none" strike="noStrike" cap="none" dirty="0">
                <a:solidFill>
                  <a:schemeClr val="dk1"/>
                </a:solidFill>
                <a:latin typeface="Calibri"/>
                <a:ea typeface="Calibri"/>
                <a:cs typeface="Calibri"/>
                <a:sym typeface="Calibri"/>
              </a:rPr>
              <a:t> o.J.: SCHLUSS MIT VERPACKUNGSMÜLL IN DER GASTRONOMIE. Online: </a:t>
            </a:r>
            <a:r>
              <a:rPr lang="de-DE" sz="900" dirty="0">
                <a:latin typeface="Calibri"/>
                <a:ea typeface="Calibri"/>
                <a:cs typeface="Calibri"/>
                <a:sym typeface="Calibri"/>
              </a:rPr>
              <a:t>https://</a:t>
            </a:r>
            <a:r>
              <a:rPr lang="de-DE" sz="900" dirty="0" err="1">
                <a:latin typeface="Calibri"/>
                <a:ea typeface="Calibri"/>
                <a:cs typeface="Calibri"/>
                <a:sym typeface="Calibri"/>
              </a:rPr>
              <a:t>www.recircle.de</a:t>
            </a:r>
            <a:r>
              <a:rPr lang="de-DE" sz="900" dirty="0">
                <a:latin typeface="Calibri"/>
                <a:ea typeface="Calibri"/>
                <a:cs typeface="Calibri"/>
                <a:sym typeface="Calibri"/>
              </a:rPr>
              <a:t>/</a:t>
            </a:r>
            <a:endParaRPr dirty="0"/>
          </a:p>
          <a:p>
            <a:pPr marL="177800" marR="0" lvl="0" indent="-177800" algn="l" rtl="0">
              <a:lnSpc>
                <a:spcPct val="100000"/>
              </a:lnSpc>
              <a:spcBef>
                <a:spcPts val="0"/>
              </a:spcBef>
              <a:spcAft>
                <a:spcPts val="0"/>
              </a:spcAft>
              <a:buClr>
                <a:srgbClr val="000000"/>
              </a:buClr>
              <a:buSzPts val="1400"/>
              <a:buFont typeface="Arial"/>
              <a:buChar char="•"/>
            </a:pPr>
            <a:r>
              <a:rPr lang="de-DE" sz="900" dirty="0">
                <a:latin typeface="Calibri"/>
                <a:ea typeface="Calibri"/>
                <a:cs typeface="Calibri"/>
                <a:sym typeface="Calibri"/>
              </a:rPr>
              <a:t>TIFFINLOOP </a:t>
            </a:r>
            <a:r>
              <a:rPr lang="de-DE" sz="900" dirty="0" err="1">
                <a:latin typeface="Calibri"/>
                <a:ea typeface="Calibri"/>
                <a:cs typeface="Calibri"/>
                <a:sym typeface="Calibri"/>
              </a:rPr>
              <a:t>o.J</a:t>
            </a:r>
            <a:r>
              <a:rPr lang="de-DE" sz="900" dirty="0">
                <a:latin typeface="Calibri"/>
                <a:ea typeface="Calibri"/>
                <a:cs typeface="Calibri"/>
                <a:sym typeface="Calibri"/>
              </a:rPr>
              <a:t>: Die wichtigsten Fakten über Take </a:t>
            </a:r>
            <a:r>
              <a:rPr lang="de-DE" sz="900" dirty="0" err="1">
                <a:latin typeface="Calibri"/>
                <a:ea typeface="Calibri"/>
                <a:cs typeface="Calibri"/>
                <a:sym typeface="Calibri"/>
              </a:rPr>
              <a:t>Away</a:t>
            </a:r>
            <a:r>
              <a:rPr lang="de-DE" sz="900" dirty="0">
                <a:latin typeface="Calibri"/>
                <a:ea typeface="Calibri"/>
                <a:cs typeface="Calibri"/>
                <a:sym typeface="Calibri"/>
              </a:rPr>
              <a:t>-Verpackungsmüll auf einen Blick. Online: https://</a:t>
            </a:r>
            <a:r>
              <a:rPr lang="de-DE" sz="900" dirty="0" err="1">
                <a:latin typeface="Calibri"/>
                <a:ea typeface="Calibri"/>
                <a:cs typeface="Calibri"/>
                <a:sym typeface="Calibri"/>
              </a:rPr>
              <a:t>tiffinloop.de</a:t>
            </a:r>
            <a:r>
              <a:rPr lang="de-DE" sz="900" dirty="0">
                <a:latin typeface="Calibri"/>
                <a:ea typeface="Calibri"/>
                <a:cs typeface="Calibri"/>
                <a:sym typeface="Calibri"/>
              </a:rPr>
              <a:t>/fakten-daten/</a:t>
            </a:r>
            <a:endParaRPr sz="9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de-DE" sz="1000" b="1" dirty="0">
                <a:latin typeface="Calibri"/>
                <a:ea typeface="Calibri"/>
                <a:cs typeface="Calibri"/>
                <a:sym typeface="Calibri"/>
              </a:rPr>
              <a:t>Quellen</a:t>
            </a:r>
            <a:endParaRPr sz="1000" b="1" dirty="0">
              <a:latin typeface="Calibri"/>
              <a:ea typeface="Calibri"/>
              <a:cs typeface="Calibri"/>
              <a:sym typeface="Calibri"/>
            </a:endParaRPr>
          </a:p>
          <a:p>
            <a:pPr marL="177800" marR="0" lvl="0" indent="-177800" algn="l" rtl="0">
              <a:lnSpc>
                <a:spcPct val="100000"/>
              </a:lnSpc>
              <a:spcBef>
                <a:spcPts val="0"/>
              </a:spcBef>
              <a:spcAft>
                <a:spcPts val="0"/>
              </a:spcAft>
              <a:buClr>
                <a:schemeClr val="dk1"/>
              </a:buClr>
              <a:buSzPts val="1200"/>
              <a:buFont typeface="Arial"/>
              <a:buChar char="•"/>
            </a:pPr>
            <a:r>
              <a:rPr lang="de-DE" sz="900" b="0" i="0" u="none" strike="noStrike" cap="none" dirty="0" err="1">
                <a:solidFill>
                  <a:schemeClr val="dk1"/>
                </a:solidFill>
                <a:latin typeface="Calibri"/>
                <a:ea typeface="Calibri"/>
                <a:cs typeface="Calibri"/>
                <a:sym typeface="Calibri"/>
              </a:rPr>
              <a:t>deklapack</a:t>
            </a:r>
            <a:r>
              <a:rPr lang="de-DE" sz="900" b="0" i="0" u="none" strike="noStrike" cap="none" dirty="0">
                <a:solidFill>
                  <a:schemeClr val="dk1"/>
                </a:solidFill>
                <a:latin typeface="Calibri"/>
                <a:ea typeface="Calibri"/>
                <a:cs typeface="Calibri"/>
                <a:sym typeface="Calibri"/>
              </a:rPr>
              <a:t> (o.J.): Nachhaltige Verpackungsmaterialien im Überblick. Online; https://</a:t>
            </a:r>
            <a:r>
              <a:rPr lang="de-DE" sz="900" b="0" i="0" u="none" strike="noStrike" cap="none" dirty="0" err="1">
                <a:solidFill>
                  <a:schemeClr val="dk1"/>
                </a:solidFill>
                <a:latin typeface="Calibri"/>
                <a:ea typeface="Calibri"/>
                <a:cs typeface="Calibri"/>
                <a:sym typeface="Calibri"/>
              </a:rPr>
              <a:t>www.daklapack.de</a:t>
            </a:r>
            <a:r>
              <a:rPr lang="de-DE" sz="900" b="0" i="0" u="none" strike="noStrike" cap="none" dirty="0">
                <a:solidFill>
                  <a:schemeClr val="dk1"/>
                </a:solidFill>
                <a:latin typeface="Calibri"/>
                <a:ea typeface="Calibri"/>
                <a:cs typeface="Calibri"/>
                <a:sym typeface="Calibri"/>
              </a:rPr>
              <a:t>/nachhaltige-verpackungen</a:t>
            </a:r>
            <a:endParaRPr dirty="0"/>
          </a:p>
          <a:p>
            <a:pPr marL="177800" marR="0" lvl="0" indent="-177800" algn="l" rtl="0">
              <a:lnSpc>
                <a:spcPct val="100000"/>
              </a:lnSpc>
              <a:spcBef>
                <a:spcPts val="0"/>
              </a:spcBef>
              <a:spcAft>
                <a:spcPts val="0"/>
              </a:spcAft>
              <a:buClr>
                <a:schemeClr val="dk1"/>
              </a:buClr>
              <a:buSzPts val="1200"/>
              <a:buFont typeface="Arial"/>
              <a:buChar char="•"/>
            </a:pPr>
            <a:r>
              <a:rPr lang="de-DE" sz="900" b="0" i="0" u="none" strike="noStrike" cap="none" dirty="0" err="1">
                <a:solidFill>
                  <a:schemeClr val="dk1"/>
                </a:solidFill>
                <a:latin typeface="Calibri"/>
                <a:ea typeface="Calibri"/>
                <a:cs typeface="Calibri"/>
                <a:sym typeface="Calibri"/>
              </a:rPr>
              <a:t>Emsa</a:t>
            </a:r>
            <a:r>
              <a:rPr lang="de-DE" sz="900" b="0" i="0" u="none" strike="noStrike" cap="none" dirty="0">
                <a:solidFill>
                  <a:schemeClr val="dk1"/>
                </a:solidFill>
                <a:latin typeface="Calibri"/>
                <a:ea typeface="Calibri"/>
                <a:cs typeface="Calibri"/>
                <a:sym typeface="Calibri"/>
              </a:rPr>
              <a:t> (o.J.): Glas vs. Plastikfalschen. Online: https://</a:t>
            </a:r>
            <a:r>
              <a:rPr lang="de-DE" sz="900" b="0" i="0" u="none" strike="noStrike" cap="none" dirty="0" err="1">
                <a:solidFill>
                  <a:schemeClr val="dk1"/>
                </a:solidFill>
                <a:latin typeface="Calibri"/>
                <a:ea typeface="Calibri"/>
                <a:cs typeface="Calibri"/>
                <a:sym typeface="Calibri"/>
              </a:rPr>
              <a:t>www.emsa.com</a:t>
            </a:r>
            <a:r>
              <a:rPr lang="de-DE" sz="900" b="0" i="0" u="none" strike="noStrike" cap="none" dirty="0">
                <a:solidFill>
                  <a:schemeClr val="dk1"/>
                </a:solidFill>
                <a:latin typeface="Calibri"/>
                <a:ea typeface="Calibri"/>
                <a:cs typeface="Calibri"/>
                <a:sym typeface="Calibri"/>
              </a:rPr>
              <a:t>/</a:t>
            </a:r>
            <a:r>
              <a:rPr lang="de-DE" sz="900" b="0" i="0" u="none" strike="noStrike" cap="none" dirty="0" err="1">
                <a:solidFill>
                  <a:schemeClr val="dk1"/>
                </a:solidFill>
                <a:latin typeface="Calibri"/>
                <a:ea typeface="Calibri"/>
                <a:cs typeface="Calibri"/>
                <a:sym typeface="Calibri"/>
              </a:rPr>
              <a:t>blog</a:t>
            </a:r>
            <a:r>
              <a:rPr lang="de-DE" sz="900" b="0" i="0" u="none" strike="noStrike" cap="none" dirty="0">
                <a:solidFill>
                  <a:schemeClr val="dk1"/>
                </a:solidFill>
                <a:latin typeface="Calibri"/>
                <a:ea typeface="Calibri"/>
                <a:cs typeface="Calibri"/>
                <a:sym typeface="Calibri"/>
              </a:rPr>
              <a:t>/</a:t>
            </a:r>
            <a:r>
              <a:rPr lang="de-DE" sz="900" b="0" i="0" u="none" strike="noStrike" cap="none" dirty="0" err="1">
                <a:solidFill>
                  <a:schemeClr val="dk1"/>
                </a:solidFill>
                <a:latin typeface="Calibri"/>
                <a:ea typeface="Calibri"/>
                <a:cs typeface="Calibri"/>
                <a:sym typeface="Calibri"/>
              </a:rPr>
              <a:t>oekobilanz</a:t>
            </a:r>
            <a:r>
              <a:rPr lang="de-DE" sz="900" b="0" i="0" u="none" strike="noStrike" cap="none" dirty="0">
                <a:solidFill>
                  <a:schemeClr val="dk1"/>
                </a:solidFill>
                <a:latin typeface="Calibri"/>
                <a:ea typeface="Calibri"/>
                <a:cs typeface="Calibri"/>
                <a:sym typeface="Calibri"/>
              </a:rPr>
              <a:t>-von-glasflaschen-</a:t>
            </a:r>
            <a:r>
              <a:rPr lang="de-DE" sz="900" b="0" i="0" u="none" strike="noStrike" cap="none" dirty="0" err="1">
                <a:solidFill>
                  <a:schemeClr val="dk1"/>
                </a:solidFill>
                <a:latin typeface="Calibri"/>
                <a:ea typeface="Calibri"/>
                <a:cs typeface="Calibri"/>
                <a:sym typeface="Calibri"/>
              </a:rPr>
              <a:t>vs</a:t>
            </a:r>
            <a:r>
              <a:rPr lang="de-DE" sz="900" b="0" i="0" u="none" strike="noStrike" cap="none" dirty="0">
                <a:solidFill>
                  <a:schemeClr val="dk1"/>
                </a:solidFill>
                <a:latin typeface="Calibri"/>
                <a:ea typeface="Calibri"/>
                <a:cs typeface="Calibri"/>
                <a:sym typeface="Calibri"/>
              </a:rPr>
              <a:t>-</a:t>
            </a:r>
            <a:r>
              <a:rPr lang="de-DE" sz="900" b="0" i="0" u="none" strike="noStrike" cap="none" dirty="0" err="1">
                <a:solidFill>
                  <a:schemeClr val="dk1"/>
                </a:solidFill>
                <a:latin typeface="Calibri"/>
                <a:ea typeface="Calibri"/>
                <a:cs typeface="Calibri"/>
                <a:sym typeface="Calibri"/>
              </a:rPr>
              <a:t>pet</a:t>
            </a:r>
            <a:r>
              <a:rPr lang="de-DE" sz="900" b="0" i="0" u="none" strike="noStrike" cap="none" dirty="0">
                <a:solidFill>
                  <a:schemeClr val="dk1"/>
                </a:solidFill>
                <a:latin typeface="Calibri"/>
                <a:ea typeface="Calibri"/>
                <a:cs typeface="Calibri"/>
                <a:sym typeface="Calibri"/>
              </a:rPr>
              <a:t>-flaschen</a:t>
            </a:r>
            <a:endParaRPr sz="9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b="1"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b="1"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000" dirty="0">
              <a:latin typeface="Calibri"/>
              <a:ea typeface="Calibri"/>
              <a:cs typeface="Calibri"/>
              <a:sym typeface="Calibri"/>
            </a:endParaRPr>
          </a:p>
        </p:txBody>
      </p:sp>
      <p:sp>
        <p:nvSpPr>
          <p:cNvPr id="181" name="Google Shape;181;p14: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222250" y="252413"/>
            <a:ext cx="6653213"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223050" y="3995739"/>
            <a:ext cx="6650338" cy="53717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400"/>
              <a:buNone/>
            </a:pPr>
            <a:r>
              <a:rPr lang="de-DE" sz="1100" b="1" dirty="0"/>
              <a:t>Beschreibung</a:t>
            </a:r>
            <a:endParaRPr sz="1100" dirty="0"/>
          </a:p>
          <a:p>
            <a:pPr marL="0" lvl="0" indent="0" algn="l" rtl="0">
              <a:lnSpc>
                <a:spcPct val="100000"/>
              </a:lnSpc>
              <a:spcBef>
                <a:spcPts val="0"/>
              </a:spcBef>
              <a:spcAft>
                <a:spcPts val="0"/>
              </a:spcAft>
              <a:buSzPts val="1400"/>
              <a:buNone/>
            </a:pPr>
            <a:r>
              <a:rPr lang="de-DE" sz="1100" dirty="0"/>
              <a:t>Um die Bedeutung der Backwaren als Teil der Lebensmittelverluste zu bemessen, muss man sich den Einzelhandel genauer anschauen: Bäckereien zählen zum Einzelhandel. Betrachtet man die Lebensmittelabfälle nach Produktgruppen, so stehen, wie zu erwarten, die leicht verderblichen Lebensmittel ganz weit oben. An 1. Stelle Obst und Gemüse mit rund 328.000 Tonnen pro Jahr. An 2. Stelle folgen Brot- und Backwaren mit 206.000 Tonnen pro Jahr. Molkereiprodukte sowie Fleisch und Wurst haben ein Abfallaufkommen von jeweils rund 60.000 t. Übrige Lebensmittel – dies ist vor allem das Trockensortiment – fallen aufgrund der langen Haltbarkeit nur mit rund 48.000 Tonnen pro Jahr ins Gewicht. Von den gesamten Lebensmittelabfällen im Jahr 2015 in Höhe von fast 700.000 Tonnen sind rund 30% beziehungsweise mehr als 200.000 t Brote und Backwaren.</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de-DE" sz="1100" b="1" dirty="0"/>
              <a:t>Aufgabe</a:t>
            </a:r>
            <a:endParaRPr sz="1100" dirty="0"/>
          </a:p>
          <a:p>
            <a:pPr marL="228600" lvl="0" indent="-228600" algn="l" rtl="0">
              <a:lnSpc>
                <a:spcPct val="100000"/>
              </a:lnSpc>
              <a:spcBef>
                <a:spcPts val="0"/>
              </a:spcBef>
              <a:spcAft>
                <a:spcPts val="0"/>
              </a:spcAft>
              <a:buSzPts val="1400"/>
              <a:buFont typeface="Arial"/>
              <a:buChar char="•"/>
            </a:pPr>
            <a:r>
              <a:rPr lang="de-DE" sz="1100" dirty="0"/>
              <a:t>Welche Lebensmittel werfen Sie am Häufigsten in den Abfall? </a:t>
            </a:r>
            <a:endParaRPr sz="1100" dirty="0"/>
          </a:p>
          <a:p>
            <a:pPr marL="228600" lvl="0" indent="-228600" algn="l" rtl="0">
              <a:lnSpc>
                <a:spcPct val="100000"/>
              </a:lnSpc>
              <a:spcBef>
                <a:spcPts val="0"/>
              </a:spcBef>
              <a:spcAft>
                <a:spcPts val="0"/>
              </a:spcAft>
              <a:buSzPts val="1400"/>
              <a:buFont typeface="Arial"/>
              <a:buChar char="•"/>
            </a:pPr>
            <a:r>
              <a:rPr lang="de-DE" sz="1100" dirty="0"/>
              <a:t>Schlagen Sie Maßnahmen zur Minderung des Abfallaufkommens vor und diskutieren Sie sie mit anderen Auszubildenden oder Mitschülern.</a:t>
            </a:r>
            <a:endParaRPr sz="1100" dirty="0"/>
          </a:p>
          <a:p>
            <a:pPr marL="0" lvl="0" indent="0" algn="l" rtl="0">
              <a:lnSpc>
                <a:spcPct val="100000"/>
              </a:lnSpc>
              <a:spcBef>
                <a:spcPts val="0"/>
              </a:spcBef>
              <a:spcAft>
                <a:spcPts val="0"/>
              </a:spcAft>
              <a:buClr>
                <a:schemeClr val="dk1"/>
              </a:buClr>
              <a:buSzPts val="1200"/>
              <a:buFont typeface="Calibri"/>
              <a:buNone/>
            </a:pPr>
            <a:endParaRPr sz="1100" dirty="0"/>
          </a:p>
          <a:p>
            <a:pPr marL="0" lvl="0" indent="0" algn="l" rtl="0">
              <a:lnSpc>
                <a:spcPct val="100000"/>
              </a:lnSpc>
              <a:spcBef>
                <a:spcPts val="0"/>
              </a:spcBef>
              <a:spcAft>
                <a:spcPts val="0"/>
              </a:spcAft>
              <a:buClr>
                <a:schemeClr val="dk1"/>
              </a:buClr>
              <a:buSzPts val="1200"/>
              <a:buFont typeface="Calibri"/>
              <a:buNone/>
            </a:pPr>
            <a:r>
              <a:rPr lang="de-DE" sz="1100" b="1" dirty="0"/>
              <a:t>Quellen</a:t>
            </a:r>
            <a:endParaRPr sz="1100" dirty="0"/>
          </a:p>
          <a:p>
            <a:pPr marL="171450" lvl="0" indent="-171450" algn="l" rtl="0">
              <a:lnSpc>
                <a:spcPct val="100000"/>
              </a:lnSpc>
              <a:spcBef>
                <a:spcPts val="0"/>
              </a:spcBef>
              <a:spcAft>
                <a:spcPts val="0"/>
              </a:spcAft>
              <a:buClr>
                <a:schemeClr val="dk1"/>
              </a:buClr>
              <a:buSzPts val="1200"/>
              <a:buChar char="•"/>
            </a:pPr>
            <a:r>
              <a:rPr lang="de-DE" sz="1100" dirty="0"/>
              <a:t>Thomas Schmidt, Felicitas Schneider, Dominik </a:t>
            </a:r>
            <a:r>
              <a:rPr lang="de-DE" sz="1100" dirty="0" err="1"/>
              <a:t>Leverenz</a:t>
            </a:r>
            <a:r>
              <a:rPr lang="de-DE" sz="1100" dirty="0"/>
              <a:t>, Gerold Hafner (2019): Lebensmittelabfälle in Deutschland – Baseline 2015. </a:t>
            </a:r>
            <a:r>
              <a:rPr lang="de-DE" sz="1100" dirty="0" err="1"/>
              <a:t>Thünen</a:t>
            </a:r>
            <a:r>
              <a:rPr lang="de-DE" sz="1100" dirty="0"/>
              <a:t> Report 71. Online: https://</a:t>
            </a:r>
            <a:r>
              <a:rPr lang="de-DE" sz="1100" dirty="0" err="1"/>
              <a:t>www.thuenen.de</a:t>
            </a:r>
            <a:r>
              <a:rPr lang="de-DE" sz="1100" dirty="0"/>
              <a:t>/</a:t>
            </a:r>
            <a:r>
              <a:rPr lang="de-DE" sz="1100" dirty="0" err="1"/>
              <a:t>media</a:t>
            </a:r>
            <a:r>
              <a:rPr lang="de-DE" sz="1100" dirty="0"/>
              <a:t>/</a:t>
            </a:r>
            <a:r>
              <a:rPr lang="de-DE" sz="1100" dirty="0" err="1"/>
              <a:t>publikationen</a:t>
            </a:r>
            <a:r>
              <a:rPr lang="de-DE" sz="1100" dirty="0"/>
              <a:t>/</a:t>
            </a:r>
            <a:r>
              <a:rPr lang="de-DE" sz="1100" dirty="0" err="1"/>
              <a:t>thuenen</a:t>
            </a:r>
            <a:r>
              <a:rPr lang="de-DE" sz="1100" dirty="0"/>
              <a:t>-report/Thuenen_Report_71.pdf</a:t>
            </a:r>
            <a:endParaRPr sz="1100" dirty="0"/>
          </a:p>
          <a:p>
            <a:pPr marL="171450" lvl="0" indent="-95250" algn="l" rtl="0">
              <a:lnSpc>
                <a:spcPct val="100000"/>
              </a:lnSpc>
              <a:spcBef>
                <a:spcPts val="0"/>
              </a:spcBef>
              <a:spcAft>
                <a:spcPts val="0"/>
              </a:spcAft>
              <a:buClr>
                <a:schemeClr val="dk1"/>
              </a:buClr>
              <a:buSzPts val="1200"/>
              <a:buNone/>
            </a:pPr>
            <a:endParaRPr sz="1100" b="1" dirty="0"/>
          </a:p>
          <a:p>
            <a:pPr marL="0" lvl="0" indent="0" algn="l" rtl="0">
              <a:lnSpc>
                <a:spcPct val="100000"/>
              </a:lnSpc>
              <a:spcBef>
                <a:spcPts val="0"/>
              </a:spcBef>
              <a:spcAft>
                <a:spcPts val="0"/>
              </a:spcAft>
              <a:buClr>
                <a:schemeClr val="dk1"/>
              </a:buClr>
              <a:buSzPts val="1200"/>
              <a:buNone/>
            </a:pPr>
            <a:r>
              <a:rPr lang="de-DE" sz="1100" b="1" dirty="0"/>
              <a:t>Bilder</a:t>
            </a:r>
            <a:endParaRPr sz="1100" dirty="0"/>
          </a:p>
          <a:p>
            <a:pPr marL="0" marR="0" lvl="0" indent="0" algn="l" rtl="0">
              <a:lnSpc>
                <a:spcPct val="100000"/>
              </a:lnSpc>
              <a:spcBef>
                <a:spcPts val="0"/>
              </a:spcBef>
              <a:spcAft>
                <a:spcPts val="0"/>
              </a:spcAft>
              <a:buClr>
                <a:srgbClr val="000000"/>
              </a:buClr>
              <a:buSzPts val="1400"/>
              <a:buFont typeface="Arial"/>
              <a:buChar char="•"/>
            </a:pPr>
            <a:r>
              <a:rPr lang="de-DE" sz="1100" dirty="0">
                <a:solidFill>
                  <a:schemeClr val="dk1"/>
                </a:solidFill>
              </a:rPr>
              <a:t>Papierkorb: </a:t>
            </a:r>
            <a:r>
              <a:rPr lang="de-DE" sz="1100" dirty="0" err="1">
                <a:solidFill>
                  <a:schemeClr val="dk1"/>
                </a:solidFill>
              </a:rPr>
              <a:t>Noun</a:t>
            </a:r>
            <a:r>
              <a:rPr lang="de-DE" sz="1100" dirty="0">
                <a:solidFill>
                  <a:schemeClr val="dk1"/>
                </a:solidFill>
              </a:rPr>
              <a:t>-Project:  Oksana </a:t>
            </a:r>
            <a:r>
              <a:rPr lang="de-DE" sz="1100" dirty="0" err="1">
                <a:solidFill>
                  <a:schemeClr val="dk1"/>
                </a:solidFill>
              </a:rPr>
              <a:t>Latysheva</a:t>
            </a:r>
            <a:r>
              <a:rPr lang="de-DE" sz="1100" dirty="0">
                <a:solidFill>
                  <a:schemeClr val="dk1"/>
                </a:solidFill>
              </a:rPr>
              <a:t>, UA. </a:t>
            </a:r>
            <a:endParaRPr dirty="0"/>
          </a:p>
          <a:p>
            <a:pPr marL="0" marR="0" lvl="0" indent="0" algn="l" rtl="0">
              <a:lnSpc>
                <a:spcPct val="100000"/>
              </a:lnSpc>
              <a:spcBef>
                <a:spcPts val="0"/>
              </a:spcBef>
              <a:spcAft>
                <a:spcPts val="0"/>
              </a:spcAft>
              <a:buClr>
                <a:srgbClr val="000000"/>
              </a:buClr>
              <a:buSzPts val="1400"/>
              <a:buFont typeface="Arial"/>
              <a:buChar char="•"/>
            </a:pPr>
            <a:r>
              <a:rPr lang="de-DE" sz="1100" dirty="0">
                <a:solidFill>
                  <a:schemeClr val="dk1"/>
                </a:solidFill>
              </a:rPr>
              <a:t>Graphik: Eigene Darstellung</a:t>
            </a:r>
            <a:endParaRPr sz="1100" dirty="0">
              <a:solidFill>
                <a:schemeClr val="dk1"/>
              </a:solidFill>
            </a:endParaRPr>
          </a:p>
        </p:txBody>
      </p:sp>
      <p:sp>
        <p:nvSpPr>
          <p:cNvPr id="199" name="Google Shape;199;p8:notes"/>
          <p:cNvSpPr txBox="1">
            <a:spLocks noGrp="1"/>
          </p:cNvSpPr>
          <p:nvPr>
            <p:ph type="sldNum" idx="12"/>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9:notes"/>
          <p:cNvSpPr>
            <a:spLocks noGrp="1" noRot="1" noChangeAspect="1"/>
          </p:cNvSpPr>
          <p:nvPr>
            <p:ph type="sldImg" idx="2"/>
          </p:nvPr>
        </p:nvSpPr>
        <p:spPr>
          <a:xfrm>
            <a:off x="222250" y="252413"/>
            <a:ext cx="6654800" cy="3743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9:notes"/>
          <p:cNvSpPr txBox="1">
            <a:spLocks noGrp="1"/>
          </p:cNvSpPr>
          <p:nvPr>
            <p:ph type="body" idx="1"/>
          </p:nvPr>
        </p:nvSpPr>
        <p:spPr>
          <a:xfrm>
            <a:off x="223690" y="3995738"/>
            <a:ext cx="6651923" cy="5802089"/>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200"/>
              </a:spcBef>
              <a:spcAft>
                <a:spcPts val="0"/>
              </a:spcAft>
              <a:buSzPts val="1400"/>
              <a:buNone/>
            </a:pPr>
            <a:r>
              <a:rPr lang="de-DE" sz="1050" b="1" dirty="0"/>
              <a:t>Beschreibung</a:t>
            </a:r>
            <a:endParaRPr dirty="0"/>
          </a:p>
          <a:p>
            <a:pPr marL="0" lvl="0" indent="0" algn="l" rtl="0">
              <a:lnSpc>
                <a:spcPct val="100000"/>
              </a:lnSpc>
              <a:spcBef>
                <a:spcPts val="200"/>
              </a:spcBef>
              <a:spcAft>
                <a:spcPts val="0"/>
              </a:spcAft>
              <a:buSzPts val="1400"/>
              <a:buNone/>
            </a:pPr>
            <a:r>
              <a:rPr lang="de-DE" sz="1050" dirty="0"/>
              <a:t>Im Rahmen des KEEKS-Projektes hat das IZT zusammen mit dem IFEU-Institut und weiteren Partnern die Menüs von 22 Schulküchen untersucht und in 5 Schulküchen die Energieverbräuche der Zubereitung erfasst. Viele der Ergebnisse gelten auch für die Ernährung insgesamt oder zumindest für andere Bereiche der </a:t>
            </a:r>
            <a:r>
              <a:rPr lang="de-DE" sz="1050" dirty="0" err="1"/>
              <a:t>Gatstronomie</a:t>
            </a:r>
            <a:r>
              <a:rPr lang="de-DE" sz="1050" dirty="0"/>
              <a:t>. </a:t>
            </a:r>
            <a:endParaRPr dirty="0"/>
          </a:p>
          <a:p>
            <a:pPr marL="0" lvl="0" indent="0" algn="l" rtl="0">
              <a:lnSpc>
                <a:spcPct val="100000"/>
              </a:lnSpc>
              <a:spcBef>
                <a:spcPts val="200"/>
              </a:spcBef>
              <a:spcAft>
                <a:spcPts val="0"/>
              </a:spcAft>
              <a:buSzPts val="1400"/>
              <a:buNone/>
            </a:pPr>
            <a:r>
              <a:rPr lang="de-DE" sz="1050" dirty="0"/>
              <a:t>Für die in den Küchen anfallenden Energieverbräuche wurden Verbrauchsmessungen bei Gefrieren, Kühllagerung, Kochen, Servieren, Spülen, Beleuchtung, Heizung und Klimaanlage, Waschen und Trocknen sowie Warmwasser durchgeführt. </a:t>
            </a:r>
            <a:endParaRPr dirty="0"/>
          </a:p>
          <a:p>
            <a:pPr marL="0" lvl="0" indent="0" algn="l" rtl="0">
              <a:lnSpc>
                <a:spcPct val="100000"/>
              </a:lnSpc>
              <a:spcBef>
                <a:spcPts val="200"/>
              </a:spcBef>
              <a:spcAft>
                <a:spcPts val="0"/>
              </a:spcAft>
              <a:buSzPts val="1400"/>
              <a:buNone/>
            </a:pPr>
            <a:r>
              <a:rPr lang="de-DE" sz="1050" dirty="0"/>
              <a:t>Die Graphik zeigt, dass die Landwirtschaft, die größten Auswirkungen mit rund 460g CO</a:t>
            </a:r>
            <a:r>
              <a:rPr lang="de-DE" sz="1050" baseline="-25000" dirty="0"/>
              <a:t>2</a:t>
            </a:r>
            <a:r>
              <a:rPr lang="de-DE" sz="1050" dirty="0"/>
              <a:t>-Äq aufweisen. Hinzukommen noch Emissionen aus der Landnutzung und aus Landnutzungsänderungen, die mit ca. 180 CO</a:t>
            </a:r>
            <a:r>
              <a:rPr lang="de-DE" sz="1050" baseline="-25000" dirty="0"/>
              <a:t>2</a:t>
            </a:r>
            <a:r>
              <a:rPr lang="de-DE" sz="1050" dirty="0"/>
              <a:t>Äq je Portion (ca. 14%) an 3. Stelle stehen. Allerdings sind die Landnutzungsänderungen innerhalb Deutschlands nicht besonders relevant - es werden heutzutage keine Wälder oder Moore mehr in Ackerland umgewandelt. Andererseits trifft dies weiterhin auf das Viehfutter aus Südamerika zu, das z.B. zur Regenwaldvernichtung beiträgt. An 2. Stelle mit fast 200g CO</a:t>
            </a:r>
            <a:r>
              <a:rPr lang="de-DE" sz="1050" baseline="-25000" dirty="0"/>
              <a:t>2</a:t>
            </a:r>
            <a:r>
              <a:rPr lang="de-DE" sz="1050" dirty="0"/>
              <a:t>-Äq (ca. 15%) steht das Abfallaufkommen. Das Aufkommen von Abfall wurde auf Basis der Literatur berechnet. </a:t>
            </a:r>
            <a:endParaRPr dirty="0"/>
          </a:p>
          <a:p>
            <a:pPr marL="0" lvl="0" indent="0" algn="l" rtl="0">
              <a:lnSpc>
                <a:spcPct val="100000"/>
              </a:lnSpc>
              <a:spcBef>
                <a:spcPts val="200"/>
              </a:spcBef>
              <a:spcAft>
                <a:spcPts val="0"/>
              </a:spcAft>
              <a:buClr>
                <a:schemeClr val="dk1"/>
              </a:buClr>
              <a:buSzPts val="1050"/>
              <a:buNone/>
            </a:pPr>
            <a:r>
              <a:rPr lang="de-DE" sz="1050" dirty="0"/>
              <a:t>Es folgen Prozesse wie das Kühlen (74g, ca. 6%), die Verarbeitung (52g CO</a:t>
            </a:r>
            <a:r>
              <a:rPr lang="de-DE" sz="1050" baseline="-25000" dirty="0"/>
              <a:t>2</a:t>
            </a:r>
            <a:r>
              <a:rPr lang="de-DE" sz="1050" dirty="0"/>
              <a:t>-Äq/Menü), das Spülen (49g, ca. 4%), das Kochen (Zubereiten, 39g, ca. 2%), die Verpackung (38g) und der Langstreckentransport (30g, Gemüse aus Südeuropa). Alle Werte gelten für Frischküchen (Vollküche) bei Anlieferung der Lebensmittel durch einen Großhandelsbetrieb. </a:t>
            </a:r>
            <a:endParaRPr dirty="0"/>
          </a:p>
          <a:p>
            <a:pPr marL="0" lvl="0" indent="0" algn="l" rtl="0">
              <a:lnSpc>
                <a:spcPct val="100000"/>
              </a:lnSpc>
              <a:spcBef>
                <a:spcPts val="200"/>
              </a:spcBef>
              <a:spcAft>
                <a:spcPts val="0"/>
              </a:spcAft>
              <a:buClr>
                <a:schemeClr val="dk1"/>
              </a:buClr>
              <a:buSzPts val="1050"/>
              <a:buNone/>
            </a:pPr>
            <a:r>
              <a:rPr lang="de-DE" sz="1050" b="1" dirty="0"/>
              <a:t>Aufgabe</a:t>
            </a:r>
            <a:endParaRPr sz="1050" dirty="0"/>
          </a:p>
          <a:p>
            <a:pPr marL="171450" lvl="0" indent="-171450" algn="l" rtl="0">
              <a:lnSpc>
                <a:spcPct val="100000"/>
              </a:lnSpc>
              <a:spcBef>
                <a:spcPts val="200"/>
              </a:spcBef>
              <a:spcAft>
                <a:spcPts val="0"/>
              </a:spcAft>
              <a:buClr>
                <a:schemeClr val="dk1"/>
              </a:buClr>
              <a:buSzPts val="1050"/>
              <a:buFont typeface="Arial"/>
              <a:buChar char="•"/>
            </a:pPr>
            <a:r>
              <a:rPr lang="de-DE" sz="1050" dirty="0"/>
              <a:t>Interpretieren Sie die Graphik</a:t>
            </a:r>
            <a:endParaRPr dirty="0"/>
          </a:p>
          <a:p>
            <a:pPr marL="171450" lvl="0" indent="-171450" algn="l" rtl="0">
              <a:lnSpc>
                <a:spcPct val="100000"/>
              </a:lnSpc>
              <a:spcBef>
                <a:spcPts val="200"/>
              </a:spcBef>
              <a:spcAft>
                <a:spcPts val="0"/>
              </a:spcAft>
              <a:buClr>
                <a:schemeClr val="dk1"/>
              </a:buClr>
              <a:buSzPts val="1050"/>
              <a:buFont typeface="Arial"/>
              <a:buChar char="•"/>
            </a:pPr>
            <a:r>
              <a:rPr lang="de-DE" sz="1050" dirty="0">
                <a:solidFill>
                  <a:schemeClr val="dk1"/>
                </a:solidFill>
              </a:rPr>
              <a:t>Was bedeutet dies für ihre Speiskarte?</a:t>
            </a:r>
            <a:endParaRPr dirty="0"/>
          </a:p>
          <a:p>
            <a:pPr marL="171450" lvl="0" indent="-171450" algn="l" rtl="0">
              <a:lnSpc>
                <a:spcPct val="100000"/>
              </a:lnSpc>
              <a:spcBef>
                <a:spcPts val="200"/>
              </a:spcBef>
              <a:spcAft>
                <a:spcPts val="0"/>
              </a:spcAft>
              <a:buClr>
                <a:schemeClr val="dk1"/>
              </a:buClr>
              <a:buSzPts val="1050"/>
              <a:buFont typeface="Arial"/>
              <a:buChar char="•"/>
            </a:pPr>
            <a:r>
              <a:rPr lang="de-DE" sz="1050" dirty="0">
                <a:solidFill>
                  <a:schemeClr val="dk1"/>
                </a:solidFill>
              </a:rPr>
              <a:t>Was bedeutet dies für ihren Einkauf?</a:t>
            </a:r>
            <a:endParaRPr dirty="0"/>
          </a:p>
          <a:p>
            <a:pPr marL="171450" lvl="0" indent="-171450" algn="l" rtl="0">
              <a:lnSpc>
                <a:spcPct val="100000"/>
              </a:lnSpc>
              <a:spcBef>
                <a:spcPts val="200"/>
              </a:spcBef>
              <a:spcAft>
                <a:spcPts val="0"/>
              </a:spcAft>
              <a:buClr>
                <a:schemeClr val="dk1"/>
              </a:buClr>
              <a:buSzPts val="1050"/>
              <a:buFont typeface="Arial"/>
              <a:buChar char="•"/>
            </a:pPr>
            <a:r>
              <a:rPr lang="de-DE" sz="1050" dirty="0">
                <a:solidFill>
                  <a:schemeClr val="dk1"/>
                </a:solidFill>
              </a:rPr>
              <a:t>Was bedeutet dies für Ihre Küchenprozesse?</a:t>
            </a:r>
            <a:endParaRPr dirty="0"/>
          </a:p>
          <a:p>
            <a:pPr marL="171450" lvl="0" indent="-171450" algn="l" rtl="0">
              <a:lnSpc>
                <a:spcPct val="100000"/>
              </a:lnSpc>
              <a:spcBef>
                <a:spcPts val="200"/>
              </a:spcBef>
              <a:spcAft>
                <a:spcPts val="0"/>
              </a:spcAft>
              <a:buClr>
                <a:schemeClr val="dk1"/>
              </a:buClr>
              <a:buSzPts val="1050"/>
              <a:buFont typeface="Arial"/>
              <a:buChar char="•"/>
            </a:pPr>
            <a:r>
              <a:rPr lang="de-DE" sz="1050" dirty="0"/>
              <a:t>Versuchen Sie die Energieverbräuche in ihrer Hotelgastronomie zu bestimmen. </a:t>
            </a:r>
            <a:endParaRPr dirty="0"/>
          </a:p>
          <a:p>
            <a:pPr marL="171450" lvl="0" indent="-171450" algn="l" rtl="0">
              <a:lnSpc>
                <a:spcPct val="100000"/>
              </a:lnSpc>
              <a:spcBef>
                <a:spcPts val="200"/>
              </a:spcBef>
              <a:spcAft>
                <a:spcPts val="0"/>
              </a:spcAft>
              <a:buClr>
                <a:schemeClr val="dk1"/>
              </a:buClr>
              <a:buSzPts val="1050"/>
              <a:buFont typeface="Arial"/>
              <a:buChar char="•"/>
            </a:pPr>
            <a:r>
              <a:rPr lang="de-DE" sz="1050" dirty="0"/>
              <a:t>Für welche Prozesse haben Sie Daten?</a:t>
            </a:r>
            <a:endParaRPr dirty="0"/>
          </a:p>
          <a:p>
            <a:pPr marL="171450" lvl="0" indent="-171450" algn="l" rtl="0">
              <a:lnSpc>
                <a:spcPct val="100000"/>
              </a:lnSpc>
              <a:spcBef>
                <a:spcPts val="200"/>
              </a:spcBef>
              <a:spcAft>
                <a:spcPts val="0"/>
              </a:spcAft>
              <a:buClr>
                <a:schemeClr val="dk1"/>
              </a:buClr>
              <a:buSzPts val="1050"/>
              <a:buFont typeface="Arial"/>
              <a:buChar char="•"/>
            </a:pPr>
            <a:r>
              <a:rPr lang="de-DE" sz="1050" dirty="0"/>
              <a:t>Berechnen Sie den Energieverbrauch pro Menü (Gesamtenergieverbrauch / Anzahl der Menüs).</a:t>
            </a:r>
            <a:endParaRPr dirty="0"/>
          </a:p>
          <a:p>
            <a:pPr marL="0" lvl="0" indent="0" algn="l" rtl="0">
              <a:lnSpc>
                <a:spcPct val="100000"/>
              </a:lnSpc>
              <a:spcBef>
                <a:spcPts val="400"/>
              </a:spcBef>
              <a:spcAft>
                <a:spcPts val="0"/>
              </a:spcAft>
              <a:buClr>
                <a:schemeClr val="dk1"/>
              </a:buClr>
              <a:buSzPts val="1050"/>
              <a:buNone/>
            </a:pPr>
            <a:r>
              <a:rPr lang="de-DE" sz="1050" b="1" dirty="0"/>
              <a:t>Quelle</a:t>
            </a:r>
            <a:endParaRPr sz="1050" dirty="0"/>
          </a:p>
          <a:p>
            <a:pPr marL="177828" lvl="0" indent="-177828" algn="l" rtl="0">
              <a:lnSpc>
                <a:spcPct val="100000"/>
              </a:lnSpc>
              <a:spcBef>
                <a:spcPts val="0"/>
              </a:spcBef>
              <a:spcAft>
                <a:spcPts val="0"/>
              </a:spcAft>
              <a:buClr>
                <a:schemeClr val="dk1"/>
              </a:buClr>
              <a:buSzPts val="1050"/>
              <a:buFont typeface="Arial"/>
              <a:buChar char="•"/>
            </a:pPr>
            <a:r>
              <a:rPr lang="de-DE" sz="1050" dirty="0"/>
              <a:t>Scharp, Michael (Hrsg. 2019): KEEKS-Endbericht. Online: </a:t>
            </a:r>
            <a:r>
              <a:rPr lang="de-DE" sz="1050" dirty="0" err="1"/>
              <a:t>www.keeks-projekt.de</a:t>
            </a:r>
            <a:endParaRPr dirty="0"/>
          </a:p>
          <a:p>
            <a:pPr marL="177828" lvl="0" indent="-177828" algn="l" rtl="0">
              <a:lnSpc>
                <a:spcPct val="100000"/>
              </a:lnSpc>
              <a:spcBef>
                <a:spcPts val="0"/>
              </a:spcBef>
              <a:spcAft>
                <a:spcPts val="0"/>
              </a:spcAft>
              <a:buClr>
                <a:schemeClr val="dk1"/>
              </a:buClr>
              <a:buSzPts val="1050"/>
              <a:buFont typeface="Arial"/>
              <a:buChar char="•"/>
            </a:pPr>
            <a:r>
              <a:rPr lang="de-DE" sz="1050" dirty="0"/>
              <a:t>Daten des Projektpartners ifeu</a:t>
            </a:r>
            <a:endParaRPr sz="1050" dirty="0"/>
          </a:p>
        </p:txBody>
      </p:sp>
      <p:sp>
        <p:nvSpPr>
          <p:cNvPr id="214" name="Google Shape;214;p19:notes"/>
          <p:cNvSpPr txBox="1"/>
          <p:nvPr/>
        </p:nvSpPr>
        <p:spPr>
          <a:xfrm>
            <a:off x="4021293" y="9721108"/>
            <a:ext cx="3076364" cy="513505"/>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16"/>
        <p:cNvGrpSpPr/>
        <p:nvPr/>
      </p:nvGrpSpPr>
      <p:grpSpPr>
        <a:xfrm>
          <a:off x="0" y="0"/>
          <a:ext cx="0" cy="0"/>
          <a:chOff x="0" y="0"/>
          <a:chExt cx="0" cy="0"/>
        </a:xfrm>
      </p:grpSpPr>
      <p:sp>
        <p:nvSpPr>
          <p:cNvPr id="17" name="Google Shape;17;p27"/>
          <p:cNvSpPr txBox="1">
            <a:spLocks noGrp="1"/>
          </p:cNvSpPr>
          <p:nvPr>
            <p:ph type="ctrTitle"/>
          </p:nvPr>
        </p:nvSpPr>
        <p:spPr>
          <a:xfrm>
            <a:off x="312928" y="1122363"/>
            <a:ext cx="8278368"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000"/>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ubTitle" idx="1"/>
          </p:nvPr>
        </p:nvSpPr>
        <p:spPr>
          <a:xfrm>
            <a:off x="312928" y="3602038"/>
            <a:ext cx="827836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3200">
                <a:solidFill>
                  <a:srgbClr val="FF2F92"/>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9" name="Google Shape;19;p27"/>
          <p:cNvSpPr txBox="1">
            <a:spLocks noGrp="1"/>
          </p:cNvSpPr>
          <p:nvPr>
            <p:ph type="ftr" idx="11"/>
          </p:nvPr>
        </p:nvSpPr>
        <p:spPr>
          <a:xfrm>
            <a:off x="720592" y="6258560"/>
            <a:ext cx="2541084" cy="56372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0" name="Google Shape;20;p27"/>
          <p:cNvSpPr txBox="1">
            <a:spLocks noGrp="1"/>
          </p:cNvSpPr>
          <p:nvPr>
            <p:ph type="sldNum" idx="12"/>
          </p:nvPr>
        </p:nvSpPr>
        <p:spPr>
          <a:xfrm>
            <a:off x="1" y="6258560"/>
            <a:ext cx="619381" cy="563723"/>
          </a:xfrm>
          <a:prstGeom prst="rect">
            <a:avLst/>
          </a:prstGeom>
          <a:noFill/>
          <a:ln>
            <a:noFill/>
          </a:ln>
        </p:spPr>
        <p:txBody>
          <a:bodyPr spcFirstLastPara="1" wrap="square" lIns="0" tIns="45700" rIns="0"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21" name="Google Shape;21;p27"/>
          <p:cNvSpPr>
            <a:spLocks noGrp="1"/>
          </p:cNvSpPr>
          <p:nvPr>
            <p:ph type="pic" idx="2"/>
          </p:nvPr>
        </p:nvSpPr>
        <p:spPr>
          <a:xfrm>
            <a:off x="9091423" y="1418600"/>
            <a:ext cx="2681986" cy="1431290"/>
          </a:xfrm>
          <a:prstGeom prst="rect">
            <a:avLst/>
          </a:prstGeom>
          <a:noFill/>
          <a:ln>
            <a:noFill/>
          </a:ln>
        </p:spPr>
      </p:sp>
      <p:sp>
        <p:nvSpPr>
          <p:cNvPr id="22" name="Google Shape;22;p27"/>
          <p:cNvSpPr>
            <a:spLocks noGrp="1"/>
          </p:cNvSpPr>
          <p:nvPr>
            <p:ph type="pic" idx="3"/>
          </p:nvPr>
        </p:nvSpPr>
        <p:spPr>
          <a:xfrm>
            <a:off x="9091422" y="3009656"/>
            <a:ext cx="2681986" cy="1431290"/>
          </a:xfrm>
          <a:prstGeom prst="rect">
            <a:avLst/>
          </a:prstGeom>
          <a:noFill/>
          <a:ln>
            <a:noFill/>
          </a:ln>
        </p:spPr>
      </p:sp>
      <p:sp>
        <p:nvSpPr>
          <p:cNvPr id="23" name="Google Shape;23;p27"/>
          <p:cNvSpPr txBox="1">
            <a:spLocks noGrp="1"/>
          </p:cNvSpPr>
          <p:nvPr>
            <p:ph type="body" idx="4"/>
          </p:nvPr>
        </p:nvSpPr>
        <p:spPr>
          <a:xfrm>
            <a:off x="9091613" y="4531540"/>
            <a:ext cx="2681287" cy="152318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2800"/>
              <a:buNone/>
              <a:defRPr sz="180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 name="Google Shape;24;p27"/>
          <p:cNvSpPr/>
          <p:nvPr/>
        </p:nvSpPr>
        <p:spPr>
          <a:xfrm>
            <a:off x="309691" y="3548557"/>
            <a:ext cx="8280000" cy="24455"/>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folie">
  <p:cSld name="1_Standardfolie">
    <p:spTree>
      <p:nvGrpSpPr>
        <p:cNvPr id="1" name="Shape 25"/>
        <p:cNvGrpSpPr/>
        <p:nvPr/>
      </p:nvGrpSpPr>
      <p:grpSpPr>
        <a:xfrm>
          <a:off x="0" y="0"/>
          <a:ext cx="0" cy="0"/>
          <a:chOff x="0" y="0"/>
          <a:chExt cx="0" cy="0"/>
        </a:xfrm>
      </p:grpSpPr>
      <p:sp>
        <p:nvSpPr>
          <p:cNvPr id="26" name="Google Shape;26;p125"/>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27" name="Google Shape;27;p125"/>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5"/>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25"/>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0" name="Google Shape;30;p125"/>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 name="Google Shape;31;p125"/>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andardfolie Abbildung">
  <p:cSld name="Abbildung Bild">
    <p:spTree>
      <p:nvGrpSpPr>
        <p:cNvPr id="1" name="Shape 32"/>
        <p:cNvGrpSpPr/>
        <p:nvPr/>
      </p:nvGrpSpPr>
      <p:grpSpPr>
        <a:xfrm>
          <a:off x="0" y="0"/>
          <a:ext cx="0" cy="0"/>
          <a:chOff x="0" y="0"/>
          <a:chExt cx="0" cy="0"/>
        </a:xfrm>
      </p:grpSpPr>
      <p:sp>
        <p:nvSpPr>
          <p:cNvPr id="33" name="Google Shape;33;g13c8bb42d54_0_79"/>
          <p:cNvSpPr txBox="1">
            <a:spLocks noGrp="1"/>
          </p:cNvSpPr>
          <p:nvPr>
            <p:ph type="title"/>
          </p:nvPr>
        </p:nvSpPr>
        <p:spPr>
          <a:xfrm>
            <a:off x="359999"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13c8bb42d54_0_79"/>
          <p:cNvSpPr>
            <a:spLocks noGrp="1"/>
          </p:cNvSpPr>
          <p:nvPr>
            <p:ph type="pic" idx="2"/>
          </p:nvPr>
        </p:nvSpPr>
        <p:spPr>
          <a:xfrm>
            <a:off x="360363" y="1368000"/>
            <a:ext cx="11518900" cy="4680000"/>
          </a:xfrm>
          <a:prstGeom prst="rect">
            <a:avLst/>
          </a:prstGeom>
          <a:noFill/>
          <a:ln>
            <a:noFill/>
          </a:ln>
        </p:spPr>
      </p:sp>
      <p:sp>
        <p:nvSpPr>
          <p:cNvPr id="35" name="Google Shape;35;g13c8bb42d54_0_79"/>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36" name="Google Shape;36;g13c8bb42d54_0_79"/>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g13c8bb42d54_0_79"/>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8" name="Google Shape;38;g13c8bb42d54_0_79"/>
          <p:cNvSpPr txBox="1">
            <a:spLocks noGrp="1"/>
          </p:cNvSpPr>
          <p:nvPr>
            <p:ph type="body" idx="3"/>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9" name="Google Shape;39;g13c8bb42d54_0_79"/>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ndardfolie">
  <p:cSld name="Standart Text - lle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42" name="Google Shape;42;p3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1"/>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5" name="Google Shape;45;p31"/>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6" name="Google Shape;46;p31"/>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
        <p:nvSpPr>
          <p:cNvPr id="47" name="Google Shape;47;p31"/>
          <p:cNvSpPr txBox="1">
            <a:spLocks noGrp="1"/>
          </p:cNvSpPr>
          <p:nvPr>
            <p:ph type="body" idx="3"/>
          </p:nvPr>
        </p:nvSpPr>
        <p:spPr>
          <a:xfrm>
            <a:off x="360001" y="1465263"/>
            <a:ext cx="5870938" cy="46561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240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andardfolie Abbildung">
  <p:cSld name="1_Standardfolie Abbildung">
    <p:spTree>
      <p:nvGrpSpPr>
        <p:cNvPr id="1" name="Shape 48"/>
        <p:cNvGrpSpPr/>
        <p:nvPr/>
      </p:nvGrpSpPr>
      <p:grpSpPr>
        <a:xfrm>
          <a:off x="0" y="0"/>
          <a:ext cx="0" cy="0"/>
          <a:chOff x="0" y="0"/>
          <a:chExt cx="0" cy="0"/>
        </a:xfrm>
      </p:grpSpPr>
      <p:sp>
        <p:nvSpPr>
          <p:cNvPr id="49" name="Google Shape;49;p122"/>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22"/>
          <p:cNvSpPr>
            <a:spLocks noGrp="1"/>
          </p:cNvSpPr>
          <p:nvPr>
            <p:ph type="pic" idx="2"/>
          </p:nvPr>
        </p:nvSpPr>
        <p:spPr>
          <a:xfrm>
            <a:off x="5400009" y="1367999"/>
            <a:ext cx="6480000" cy="4680000"/>
          </a:xfrm>
          <a:prstGeom prst="rect">
            <a:avLst/>
          </a:prstGeom>
          <a:noFill/>
          <a:ln>
            <a:noFill/>
          </a:ln>
        </p:spPr>
      </p:sp>
      <p:sp>
        <p:nvSpPr>
          <p:cNvPr id="51" name="Google Shape;51;p122"/>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52" name="Google Shape;52;p122"/>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22"/>
          <p:cNvSpPr txBox="1">
            <a:spLocks noGrp="1"/>
          </p:cNvSpPr>
          <p:nvPr>
            <p:ph type="body" idx="1"/>
          </p:nvPr>
        </p:nvSpPr>
        <p:spPr>
          <a:xfrm>
            <a:off x="360009" y="1367999"/>
            <a:ext cx="5040000" cy="46800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marL="914400" marR="0" lvl="1" indent="-330200" algn="l">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4" name="Google Shape;54;p122"/>
          <p:cNvSpPr txBox="1">
            <a:spLocks noGrp="1"/>
          </p:cNvSpPr>
          <p:nvPr>
            <p:ph type="body" idx="3"/>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5" name="Google Shape;55;p122"/>
          <p:cNvSpPr txBox="1">
            <a:spLocks noGrp="1"/>
          </p:cNvSpPr>
          <p:nvPr>
            <p:ph type="body" idx="4"/>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6" name="Google Shape;56;p122"/>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andardfolie Abbildung">
  <p:cSld name="Abbildung Graphik">
    <p:spTree>
      <p:nvGrpSpPr>
        <p:cNvPr id="1" name="Shape 57"/>
        <p:cNvGrpSpPr/>
        <p:nvPr/>
      </p:nvGrpSpPr>
      <p:grpSpPr>
        <a:xfrm>
          <a:off x="0" y="0"/>
          <a:ext cx="0" cy="0"/>
          <a:chOff x="0" y="0"/>
          <a:chExt cx="0" cy="0"/>
        </a:xfrm>
      </p:grpSpPr>
      <p:sp>
        <p:nvSpPr>
          <p:cNvPr id="58" name="Google Shape;58;g13c3dcbfdba_0_382"/>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13c3dcbfdba_0_382"/>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60" name="Google Shape;60;g13c3dcbfdba_0_382"/>
          <p:cNvSpPr>
            <a:spLocks noGrp="1"/>
          </p:cNvSpPr>
          <p:nvPr>
            <p:ph type="chart" idx="2"/>
          </p:nvPr>
        </p:nvSpPr>
        <p:spPr>
          <a:xfrm>
            <a:off x="360363" y="1368000"/>
            <a:ext cx="11518900" cy="468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g13c3dcbfdba_0_382"/>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g13c3dcbfdba_0_382"/>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63" name="Google Shape;63;g13c3dcbfdba_0_382"/>
          <p:cNvSpPr txBox="1">
            <a:spLocks noGrp="1"/>
          </p:cNvSpPr>
          <p:nvPr>
            <p:ph type="body" idx="3"/>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64" name="Google Shape;64;g13c3dcbfdba_0_382"/>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tandardfolie Abbildung">
  <p:cSld name="1_Standardfolie Abbildung 2">
    <p:spTree>
      <p:nvGrpSpPr>
        <p:cNvPr id="1" name="Shape 65"/>
        <p:cNvGrpSpPr/>
        <p:nvPr/>
      </p:nvGrpSpPr>
      <p:grpSpPr>
        <a:xfrm>
          <a:off x="0" y="0"/>
          <a:ext cx="0" cy="0"/>
          <a:chOff x="0" y="0"/>
          <a:chExt cx="0" cy="0"/>
        </a:xfrm>
      </p:grpSpPr>
      <p:sp>
        <p:nvSpPr>
          <p:cNvPr id="66" name="Google Shape;66;p123"/>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3"/>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68" name="Google Shape;68;p123"/>
          <p:cNvSpPr>
            <a:spLocks noGrp="1"/>
          </p:cNvSpPr>
          <p:nvPr>
            <p:ph type="chart" idx="2"/>
          </p:nvPr>
        </p:nvSpPr>
        <p:spPr>
          <a:xfrm>
            <a:off x="5400009" y="1367999"/>
            <a:ext cx="6400991" cy="468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123"/>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23"/>
          <p:cNvSpPr txBox="1">
            <a:spLocks noGrp="1"/>
          </p:cNvSpPr>
          <p:nvPr>
            <p:ph type="body" idx="1"/>
          </p:nvPr>
        </p:nvSpPr>
        <p:spPr>
          <a:xfrm>
            <a:off x="360009" y="1367999"/>
            <a:ext cx="5040000" cy="46800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marL="914400" marR="0" lvl="1" indent="-330200" algn="l">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1" name="Google Shape;71;p123"/>
          <p:cNvSpPr txBox="1">
            <a:spLocks noGrp="1"/>
          </p:cNvSpPr>
          <p:nvPr>
            <p:ph type="body" idx="3"/>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2" name="Google Shape;72;p123"/>
          <p:cNvSpPr txBox="1">
            <a:spLocks noGrp="1"/>
          </p:cNvSpPr>
          <p:nvPr>
            <p:ph type="body" idx="4"/>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3" name="Google Shape;73;p123"/>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0"/>
          <p:cNvSpPr/>
          <p:nvPr/>
        </p:nvSpPr>
        <p:spPr>
          <a:xfrm>
            <a:off x="0" y="6176963"/>
            <a:ext cx="12192000" cy="681037"/>
          </a:xfrm>
          <a:prstGeom prst="rect">
            <a:avLst/>
          </a:prstGeom>
          <a:gradFill>
            <a:gsLst>
              <a:gs pos="0">
                <a:srgbClr val="00B050"/>
              </a:gs>
              <a:gs pos="49000">
                <a:srgbClr val="FF0000"/>
              </a:gs>
              <a:gs pos="100000">
                <a:srgbClr val="01A0D6"/>
              </a:gs>
            </a:gsLst>
            <a:lin ang="0" scaled="0"/>
          </a:gradFill>
          <a:ln w="12700" cap="flat" cmpd="sng">
            <a:solidFill>
              <a:srgbClr val="364A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110"/>
          <p:cNvSpPr txBox="1">
            <a:spLocks noGrp="1"/>
          </p:cNvSpPr>
          <p:nvPr>
            <p:ph type="title"/>
          </p:nvPr>
        </p:nvSpPr>
        <p:spPr>
          <a:xfrm>
            <a:off x="360000" y="180000"/>
            <a:ext cx="9115940" cy="10800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10"/>
          <p:cNvSpPr txBox="1">
            <a:spLocks noGrp="1"/>
          </p:cNvSpPr>
          <p:nvPr>
            <p:ph type="body" idx="1"/>
          </p:nvPr>
        </p:nvSpPr>
        <p:spPr>
          <a:xfrm>
            <a:off x="360000" y="1440000"/>
            <a:ext cx="115200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10"/>
          <p:cNvSpPr txBox="1">
            <a:spLocks noGrp="1"/>
          </p:cNvSpPr>
          <p:nvPr>
            <p:ph type="sldNum" idx="12"/>
          </p:nvPr>
        </p:nvSpPr>
        <p:spPr>
          <a:xfrm>
            <a:off x="1" y="6258560"/>
            <a:ext cx="619381" cy="563723"/>
          </a:xfrm>
          <a:prstGeom prst="rect">
            <a:avLst/>
          </a:prstGeom>
          <a:noFill/>
          <a:ln>
            <a:noFill/>
          </a:ln>
        </p:spPr>
        <p:txBody>
          <a:bodyPr spcFirstLastPara="1" wrap="square" lIns="0" tIns="45700" rIns="0"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14" name="Google Shape;14;p110"/>
          <p:cNvSpPr txBox="1">
            <a:spLocks noGrp="1"/>
          </p:cNvSpPr>
          <p:nvPr>
            <p:ph type="ftr" idx="11"/>
          </p:nvPr>
        </p:nvSpPr>
        <p:spPr>
          <a:xfrm>
            <a:off x="720592" y="6258560"/>
            <a:ext cx="2541084" cy="56372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7F7F7F"/>
              </a:buClr>
              <a:buSzPts val="1800"/>
              <a:buFont typeface="Calibri"/>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9pPr>
          </a:lstStyle>
          <a:p>
            <a:endParaRPr/>
          </a:p>
        </p:txBody>
      </p:sp>
      <p:pic>
        <p:nvPicPr>
          <p:cNvPr id="15" name="Google Shape;15;p110"/>
          <p:cNvPicPr preferRelativeResize="0"/>
          <p:nvPr/>
        </p:nvPicPr>
        <p:blipFill rotWithShape="1">
          <a:blip r:embed="rId9">
            <a:alphaModFix/>
          </a:blip>
          <a:srcRect/>
          <a:stretch/>
        </p:blipFill>
        <p:spPr>
          <a:xfrm>
            <a:off x="9573491" y="222778"/>
            <a:ext cx="2306509" cy="10372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izt.de/" TargetMode="External"/><Relationship Id="rId4" Type="http://schemas.openxmlformats.org/officeDocument/2006/relationships/hyperlink" Target="mailto:m.scharp@izt.de" TargetMode="External"/><Relationship Id="rId5"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ctrTitle"/>
          </p:nvPr>
        </p:nvSpPr>
        <p:spPr>
          <a:xfrm>
            <a:off x="312928" y="1122363"/>
            <a:ext cx="8278368"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44"/>
              <a:buNone/>
            </a:pPr>
            <a:r>
              <a:rPr lang="de-DE" b="1"/>
              <a:t>Hotelfachmann und Hotelfachfrau</a:t>
            </a:r>
            <a:endParaRPr b="1"/>
          </a:p>
        </p:txBody>
      </p:sp>
      <p:sp>
        <p:nvSpPr>
          <p:cNvPr id="80" name="Google Shape;80;p2"/>
          <p:cNvSpPr txBox="1">
            <a:spLocks noGrp="1"/>
          </p:cNvSpPr>
          <p:nvPr>
            <p:ph type="subTitle" idx="1"/>
          </p:nvPr>
        </p:nvSpPr>
        <p:spPr>
          <a:xfrm>
            <a:off x="312928" y="3602038"/>
            <a:ext cx="8278368"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de-DE"/>
              <a:t>Folien zur Diskussion von Zielkonflikten </a:t>
            </a:r>
            <a:br>
              <a:rPr lang="de-DE"/>
            </a:br>
            <a:r>
              <a:rPr lang="de-DE"/>
              <a:t>in dem Berufsbild</a:t>
            </a:r>
            <a:endParaRPr/>
          </a:p>
        </p:txBody>
      </p:sp>
      <p:sp>
        <p:nvSpPr>
          <p:cNvPr id="81" name="Google Shape;81;p2"/>
          <p:cNvSpPr txBox="1">
            <a:spLocks noGrp="1"/>
          </p:cNvSpPr>
          <p:nvPr>
            <p:ph type="ftr" idx="11"/>
          </p:nvPr>
        </p:nvSpPr>
        <p:spPr>
          <a:xfrm>
            <a:off x="720592" y="6258560"/>
            <a:ext cx="2541084"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dirty="0"/>
              <a:t>Malte Schmidthals </a:t>
            </a:r>
            <a:br>
              <a:rPr lang="de-DE" dirty="0"/>
            </a:br>
            <a:r>
              <a:rPr lang="de-DE" dirty="0"/>
              <a:t>Dr. Michael Scharp </a:t>
            </a:r>
            <a:endParaRPr dirty="0"/>
          </a:p>
          <a:p>
            <a:pPr marL="0" lvl="0" indent="0" algn="l" rtl="0">
              <a:lnSpc>
                <a:spcPct val="100000"/>
              </a:lnSpc>
              <a:spcBef>
                <a:spcPts val="0"/>
              </a:spcBef>
              <a:spcAft>
                <a:spcPts val="0"/>
              </a:spcAft>
              <a:buSzPts val="1800"/>
              <a:buNone/>
            </a:pPr>
            <a:r>
              <a:rPr lang="de-DE" dirty="0"/>
              <a:t>Projektagentur BBNE</a:t>
            </a:r>
            <a:endParaRPr dirty="0"/>
          </a:p>
        </p:txBody>
      </p:sp>
      <p:sp>
        <p:nvSpPr>
          <p:cNvPr id="82" name="Google Shape;82;p2"/>
          <p:cNvSpPr txBox="1">
            <a:spLocks noGrp="1"/>
          </p:cNvSpPr>
          <p:nvPr>
            <p:ph type="sldNum" idx="12"/>
          </p:nvPr>
        </p:nvSpPr>
        <p:spPr>
          <a:xfrm>
            <a:off x="1" y="6258560"/>
            <a:ext cx="619381" cy="563723"/>
          </a:xfrm>
          <a:prstGeom prst="rect">
            <a:avLst/>
          </a:prstGeom>
          <a:noFill/>
          <a:ln>
            <a:noFill/>
          </a:ln>
        </p:spPr>
        <p:txBody>
          <a:bodyPr spcFirstLastPara="1" wrap="square" lIns="0" tIns="45700" rIns="0"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1</a:t>
            </a:fld>
            <a:endParaRPr/>
          </a:p>
        </p:txBody>
      </p:sp>
      <p:sp>
        <p:nvSpPr>
          <p:cNvPr id="83" name="Google Shape;83;p2"/>
          <p:cNvSpPr txBox="1">
            <a:spLocks noGrp="1"/>
          </p:cNvSpPr>
          <p:nvPr>
            <p:ph type="body" idx="4"/>
          </p:nvPr>
        </p:nvSpPr>
        <p:spPr>
          <a:xfrm>
            <a:off x="9091613" y="4531540"/>
            <a:ext cx="2681287" cy="1523185"/>
          </a:xfrm>
          <a:prstGeom prst="rect">
            <a:avLst/>
          </a:prstGeom>
          <a:noFill/>
          <a:ln>
            <a:noFill/>
          </a:ln>
        </p:spPr>
        <p:txBody>
          <a:bodyPr spcFirstLastPara="1" wrap="square" lIns="91425" tIns="45700" rIns="91425" bIns="45700" anchor="t" anchorCtr="0">
            <a:normAutofit fontScale="77500" lnSpcReduction="20000"/>
          </a:bodyPr>
          <a:lstStyle/>
          <a:p>
            <a:pPr marL="50800" lvl="0" indent="0" algn="l" rtl="0">
              <a:lnSpc>
                <a:spcPct val="90000"/>
              </a:lnSpc>
              <a:spcBef>
                <a:spcPts val="1000"/>
              </a:spcBef>
              <a:spcAft>
                <a:spcPts val="0"/>
              </a:spcAft>
              <a:buSzPct val="248886"/>
              <a:buNone/>
            </a:pPr>
            <a:r>
              <a:rPr lang="de-DE"/>
              <a:t>IZT – Institut für Zukunftsstudien und Technologiebewertung</a:t>
            </a:r>
            <a:endParaRPr/>
          </a:p>
          <a:p>
            <a:pPr marL="50800" lvl="0" indent="0" algn="l" rtl="0">
              <a:lnSpc>
                <a:spcPct val="90000"/>
              </a:lnSpc>
              <a:spcBef>
                <a:spcPts val="1000"/>
              </a:spcBef>
              <a:spcAft>
                <a:spcPts val="0"/>
              </a:spcAft>
              <a:buSzPct val="248886"/>
              <a:buNone/>
            </a:pPr>
            <a:r>
              <a:rPr lang="de-DE"/>
              <a:t>Schopenhauerstraße 26; 14129 Berlin; </a:t>
            </a:r>
            <a:r>
              <a:rPr lang="de-DE" u="sng">
                <a:solidFill>
                  <a:schemeClr val="hlink"/>
                </a:solidFill>
                <a:hlinkClick r:id="rId3"/>
              </a:rPr>
              <a:t>www.izt.de</a:t>
            </a:r>
            <a:endParaRPr/>
          </a:p>
          <a:p>
            <a:pPr marL="50800" lvl="0" indent="0" algn="l" rtl="0">
              <a:lnSpc>
                <a:spcPct val="90000"/>
              </a:lnSpc>
              <a:spcBef>
                <a:spcPts val="1000"/>
              </a:spcBef>
              <a:spcAft>
                <a:spcPts val="0"/>
              </a:spcAft>
              <a:buSzPct val="248886"/>
              <a:buNone/>
            </a:pPr>
            <a:r>
              <a:rPr lang="de-DE"/>
              <a:t>Dr. Michael Scharp (</a:t>
            </a:r>
            <a:r>
              <a:rPr lang="de-DE" u="sng">
                <a:solidFill>
                  <a:schemeClr val="hlink"/>
                </a:solidFill>
                <a:hlinkClick r:id="rId4"/>
              </a:rPr>
              <a:t>m.scharp@izt.de</a:t>
            </a:r>
            <a:r>
              <a:rPr lang="de-DE"/>
              <a:t>)</a:t>
            </a:r>
            <a:endParaRPr/>
          </a:p>
        </p:txBody>
      </p:sp>
      <p:pic>
        <p:nvPicPr>
          <p:cNvPr id="84" name="Google Shape;84;p2"/>
          <p:cNvPicPr preferRelativeResize="0"/>
          <p:nvPr/>
        </p:nvPicPr>
        <p:blipFill rotWithShape="1">
          <a:blip r:embed="rId5">
            <a:alphaModFix/>
          </a:blip>
          <a:srcRect r="9867"/>
          <a:stretch/>
        </p:blipFill>
        <p:spPr>
          <a:xfrm>
            <a:off x="8922657" y="3357103"/>
            <a:ext cx="2850243" cy="1244600"/>
          </a:xfrm>
          <a:prstGeom prst="rect">
            <a:avLst/>
          </a:prstGeom>
          <a:noFill/>
          <a:ln>
            <a:noFill/>
          </a:ln>
        </p:spPr>
      </p:pic>
      <p:sp>
        <p:nvSpPr>
          <p:cNvPr id="85" name="Google Shape;85;p2"/>
          <p:cNvSpPr txBo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36000" marR="0" lvl="0" indent="-36000" algn="l" rtl="0">
              <a:lnSpc>
                <a:spcPct val="110000"/>
              </a:lnSpc>
              <a:spcBef>
                <a:spcPts val="0"/>
              </a:spcBef>
              <a:spcAft>
                <a:spcPts val="0"/>
              </a:spcAft>
              <a:buClr>
                <a:srgbClr val="888888"/>
              </a:buClr>
              <a:buSzPts val="1200"/>
              <a:buFont typeface="Arial"/>
              <a:buNone/>
            </a:pPr>
            <a:r>
              <a:rPr lang="de-DE" sz="1400" b="0" i="0" u="none" strike="noStrike" cap="none">
                <a:solidFill>
                  <a:schemeClr val="lt1"/>
                </a:solidFill>
                <a:latin typeface="Calibri"/>
                <a:ea typeface="Calibri"/>
                <a:cs typeface="Calibri"/>
                <a:sym typeface="Calibri"/>
              </a:rPr>
              <a:t>Hotelfachmann und Hotelfachfrau</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3c8a2e141e_0_0"/>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10</a:t>
            </a:fld>
            <a:endParaRPr/>
          </a:p>
        </p:txBody>
      </p:sp>
      <p:sp>
        <p:nvSpPr>
          <p:cNvPr id="231" name="Google Shape;231;g13c8a2e141e_0_0"/>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Nachhaltigkeit und tierische Produkte</a:t>
            </a:r>
            <a:br>
              <a:rPr lang="de-DE"/>
            </a:br>
            <a:r>
              <a:rPr lang="de-DE"/>
              <a:t>THG-Emissionen von Fleisch und Milchprodukten</a:t>
            </a:r>
            <a:endParaRPr/>
          </a:p>
        </p:txBody>
      </p:sp>
      <p:sp>
        <p:nvSpPr>
          <p:cNvPr id="232" name="Google Shape;232;g13c8a2e141e_0_0"/>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36000" lvl="0" indent="-36000" algn="l" rtl="0">
              <a:lnSpc>
                <a:spcPct val="110000"/>
              </a:lnSpc>
              <a:spcBef>
                <a:spcPts val="0"/>
              </a:spcBef>
              <a:spcAft>
                <a:spcPts val="0"/>
              </a:spcAft>
              <a:buClr>
                <a:srgbClr val="888888"/>
              </a:buClr>
              <a:buSzPts val="1200"/>
              <a:buNone/>
            </a:pPr>
            <a:r>
              <a:rPr lang="de-DE"/>
              <a:t>Eigene Abbildung nach WWF 2012</a:t>
            </a:r>
            <a:endParaRPr/>
          </a:p>
        </p:txBody>
      </p:sp>
      <p:graphicFrame>
        <p:nvGraphicFramePr>
          <p:cNvPr id="233" name="Google Shape;233;g13c8a2e141e_0_0"/>
          <p:cNvGraphicFramePr/>
          <p:nvPr/>
        </p:nvGraphicFramePr>
        <p:xfrm>
          <a:off x="91152" y="1380226"/>
          <a:ext cx="8948468"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34" name="Google Shape;234;g13c8a2e141e_0_0"/>
          <p:cNvSpPr txBox="1"/>
          <p:nvPr/>
        </p:nvSpPr>
        <p:spPr>
          <a:xfrm>
            <a:off x="465826" y="1391794"/>
            <a:ext cx="790312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Trebuchet MS"/>
                <a:ea typeface="Trebuchet MS"/>
                <a:cs typeface="Trebuchet MS"/>
                <a:sym typeface="Trebuchet MS"/>
              </a:rPr>
              <a:t>Durchschnittliche Emissionen der Ernährung nach Komponenten</a:t>
            </a:r>
            <a:endParaRPr sz="1400" b="0" i="0" u="none" strike="noStrike" cap="none">
              <a:solidFill>
                <a:srgbClr val="000000"/>
              </a:solidFill>
              <a:latin typeface="Arial"/>
              <a:ea typeface="Arial"/>
              <a:cs typeface="Arial"/>
              <a:sym typeface="Arial"/>
            </a:endParaRPr>
          </a:p>
        </p:txBody>
      </p:sp>
      <p:sp>
        <p:nvSpPr>
          <p:cNvPr id="235" name="Google Shape;235;g13c8a2e141e_0_0"/>
          <p:cNvSpPr/>
          <p:nvPr/>
        </p:nvSpPr>
        <p:spPr>
          <a:xfrm>
            <a:off x="8283707" y="1391794"/>
            <a:ext cx="3765813" cy="4587099"/>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de-DE" sz="2000" b="0" i="0" u="none" strike="noStrike" cap="none">
                <a:solidFill>
                  <a:srgbClr val="C00000"/>
                </a:solidFill>
                <a:latin typeface="Arial"/>
                <a:ea typeface="Arial"/>
                <a:cs typeface="Arial"/>
                <a:sym typeface="Arial"/>
              </a:rPr>
              <a:t>Bestimmen Sie die Mengen folgender Komponenten Ihrer Menükarte: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Rindfleisch</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Huhn, Pute, Schwein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Fisch</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Kartoffeln  &amp; Nudeln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Reis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de-DE" sz="2000" b="0" i="0" u="none" strike="noStrike" cap="none">
                <a:solidFill>
                  <a:srgbClr val="C00000"/>
                </a:solidFill>
                <a:latin typeface="Arial"/>
                <a:ea typeface="Arial"/>
                <a:cs typeface="Arial"/>
                <a:sym typeface="Arial"/>
              </a:rPr>
              <a:t>Berechnen Sie über-schlagmäßig die Emissionen. Welche Anteile hat welche Lebensmittel-gruppe?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C00000"/>
              </a:solidFill>
              <a:latin typeface="Arial"/>
              <a:ea typeface="Arial"/>
              <a:cs typeface="Arial"/>
              <a:sym typeface="Arial"/>
            </a:endParaRPr>
          </a:p>
        </p:txBody>
      </p:sp>
      <p:sp>
        <p:nvSpPr>
          <p:cNvPr id="236" name="Google Shape;236;g13c8a2e141e_0_0"/>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237" name="Google Shape;237;g13c8a2e141e_0_0"/>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5"/>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11</a:t>
            </a:fld>
            <a:endParaRPr/>
          </a:p>
        </p:txBody>
      </p:sp>
      <p:sp>
        <p:nvSpPr>
          <p:cNvPr id="244" name="Google Shape;244;p15"/>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Nachhaltigkeit und pflanzliche Ernährung Klimafreundliche Menüs anbieten</a:t>
            </a:r>
            <a:endParaRPr/>
          </a:p>
        </p:txBody>
      </p:sp>
      <p:sp>
        <p:nvSpPr>
          <p:cNvPr id="245" name="Google Shape;245;p15"/>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36000" lvl="0" indent="-36000" algn="l" rtl="0">
              <a:lnSpc>
                <a:spcPct val="110000"/>
              </a:lnSpc>
              <a:spcBef>
                <a:spcPts val="0"/>
              </a:spcBef>
              <a:spcAft>
                <a:spcPts val="0"/>
              </a:spcAft>
              <a:buClr>
                <a:srgbClr val="888888"/>
              </a:buClr>
              <a:buSzPts val="1200"/>
              <a:buNone/>
            </a:pPr>
            <a:r>
              <a:rPr lang="de-DE"/>
              <a:t>Quelle: Eigene Darstellung (KEEKS-Projekt)</a:t>
            </a:r>
            <a:endParaRPr/>
          </a:p>
        </p:txBody>
      </p:sp>
      <p:sp>
        <p:nvSpPr>
          <p:cNvPr id="246" name="Google Shape;246;p15"/>
          <p:cNvSpPr/>
          <p:nvPr/>
        </p:nvSpPr>
        <p:spPr>
          <a:xfrm rot="5400000">
            <a:off x="5236108" y="658968"/>
            <a:ext cx="1989376" cy="6681854"/>
          </a:xfrm>
          <a:prstGeom prst="triangle">
            <a:avLst>
              <a:gd name="adj" fmla="val 50000"/>
            </a:avLst>
          </a:prstGeom>
          <a:solidFill>
            <a:srgbClr val="E3EAC2"/>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7" name="Google Shape;247;p15"/>
          <p:cNvPicPr preferRelativeResize="0"/>
          <p:nvPr/>
        </p:nvPicPr>
        <p:blipFill rotWithShape="1">
          <a:blip r:embed="rId3">
            <a:alphaModFix/>
          </a:blip>
          <a:srcRect/>
          <a:stretch/>
        </p:blipFill>
        <p:spPr>
          <a:xfrm>
            <a:off x="8616318" y="3452484"/>
            <a:ext cx="1464244" cy="1076591"/>
          </a:xfrm>
          <a:prstGeom prst="rect">
            <a:avLst/>
          </a:prstGeom>
          <a:noFill/>
          <a:ln>
            <a:noFill/>
          </a:ln>
        </p:spPr>
      </p:pic>
      <p:pic>
        <p:nvPicPr>
          <p:cNvPr id="248" name="Google Shape;248;p15"/>
          <p:cNvPicPr preferRelativeResize="0"/>
          <p:nvPr/>
        </p:nvPicPr>
        <p:blipFill rotWithShape="1">
          <a:blip r:embed="rId3">
            <a:alphaModFix/>
          </a:blip>
          <a:srcRect/>
          <a:stretch/>
        </p:blipFill>
        <p:spPr>
          <a:xfrm>
            <a:off x="1625207" y="2785106"/>
            <a:ext cx="3050508" cy="2242898"/>
          </a:xfrm>
          <a:prstGeom prst="rect">
            <a:avLst/>
          </a:prstGeom>
          <a:noFill/>
          <a:ln>
            <a:noFill/>
          </a:ln>
        </p:spPr>
      </p:pic>
      <p:pic>
        <p:nvPicPr>
          <p:cNvPr id="249" name="Google Shape;249;p15"/>
          <p:cNvPicPr preferRelativeResize="0"/>
          <p:nvPr/>
        </p:nvPicPr>
        <p:blipFill rotWithShape="1">
          <a:blip r:embed="rId3">
            <a:alphaModFix/>
          </a:blip>
          <a:srcRect/>
          <a:stretch/>
        </p:blipFill>
        <p:spPr>
          <a:xfrm>
            <a:off x="5368885" y="3067776"/>
            <a:ext cx="2409901" cy="1771889"/>
          </a:xfrm>
          <a:prstGeom prst="rect">
            <a:avLst/>
          </a:prstGeom>
          <a:noFill/>
          <a:ln>
            <a:noFill/>
          </a:ln>
        </p:spPr>
      </p:pic>
      <p:sp>
        <p:nvSpPr>
          <p:cNvPr id="250" name="Google Shape;250;p15"/>
          <p:cNvSpPr/>
          <p:nvPr/>
        </p:nvSpPr>
        <p:spPr>
          <a:xfrm>
            <a:off x="1625207" y="1695214"/>
            <a:ext cx="4156738" cy="398073"/>
          </a:xfrm>
          <a:prstGeom prst="roundRect">
            <a:avLst>
              <a:gd name="adj" fmla="val 16667"/>
            </a:avLst>
          </a:prstGeom>
          <a:solidFill>
            <a:srgbClr val="E3EA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8FD9"/>
                </a:solidFill>
                <a:latin typeface="Arial"/>
                <a:ea typeface="Arial"/>
                <a:cs typeface="Arial"/>
                <a:sym typeface="Arial"/>
              </a:rPr>
              <a:t>Gemüsereis Lubia Polo mit Hack</a:t>
            </a:r>
            <a:endParaRPr sz="1400" b="0" i="0" u="none" strike="noStrike" cap="none">
              <a:solidFill>
                <a:srgbClr val="000000"/>
              </a:solidFill>
              <a:latin typeface="Arial"/>
              <a:ea typeface="Arial"/>
              <a:cs typeface="Arial"/>
              <a:sym typeface="Arial"/>
            </a:endParaRPr>
          </a:p>
        </p:txBody>
      </p:sp>
      <p:sp>
        <p:nvSpPr>
          <p:cNvPr id="251" name="Google Shape;251;p15"/>
          <p:cNvSpPr/>
          <p:nvPr/>
        </p:nvSpPr>
        <p:spPr>
          <a:xfrm>
            <a:off x="5829985" y="1701677"/>
            <a:ext cx="1796636" cy="398378"/>
          </a:xfrm>
          <a:prstGeom prst="roundRect">
            <a:avLst>
              <a:gd name="adj" fmla="val 16667"/>
            </a:avLst>
          </a:prstGeom>
          <a:solidFill>
            <a:srgbClr val="D9E3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rgbClr val="008FD9"/>
              </a:solidFill>
              <a:latin typeface="Arial"/>
              <a:ea typeface="Arial"/>
              <a:cs typeface="Arial"/>
              <a:sym typeface="Arial"/>
            </a:endParaRPr>
          </a:p>
        </p:txBody>
      </p:sp>
      <p:sp>
        <p:nvSpPr>
          <p:cNvPr id="252" name="Google Shape;252;p15"/>
          <p:cNvSpPr/>
          <p:nvPr/>
        </p:nvSpPr>
        <p:spPr>
          <a:xfrm>
            <a:off x="1714010" y="3184215"/>
            <a:ext cx="2872902" cy="908960"/>
          </a:xfrm>
          <a:prstGeom prst="ellipse">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de-DE" sz="1800" b="1" i="0" u="none" strike="noStrike" cap="none">
                <a:solidFill>
                  <a:srgbClr val="F8B334"/>
                </a:solidFill>
                <a:latin typeface="Arial"/>
                <a:ea typeface="Arial"/>
                <a:cs typeface="Arial"/>
                <a:sym typeface="Arial"/>
              </a:rPr>
              <a:t>155 kg CO</a:t>
            </a:r>
            <a:r>
              <a:rPr lang="de-DE" sz="1800" b="1" i="0" u="none" strike="noStrike" cap="none" baseline="-25000">
                <a:solidFill>
                  <a:srgbClr val="F8B334"/>
                </a:solidFill>
                <a:latin typeface="Arial"/>
                <a:ea typeface="Arial"/>
                <a:cs typeface="Arial"/>
                <a:sym typeface="Arial"/>
              </a:rPr>
              <a:t>2</a:t>
            </a:r>
            <a:r>
              <a:rPr lang="de-DE" sz="1800" b="1" i="0" u="none" strike="noStrike" cap="none">
                <a:solidFill>
                  <a:srgbClr val="F8B334"/>
                </a:solidFill>
                <a:latin typeface="Arial"/>
                <a:ea typeface="Arial"/>
                <a:cs typeface="Arial"/>
                <a:sym typeface="Arial"/>
              </a:rPr>
              <a:t>-Äqu.</a:t>
            </a:r>
            <a:endParaRPr sz="1800" b="1" i="0" u="none" strike="noStrike" cap="none" baseline="-25000">
              <a:solidFill>
                <a:srgbClr val="F8B334"/>
              </a:solidFill>
              <a:latin typeface="Arial"/>
              <a:ea typeface="Arial"/>
              <a:cs typeface="Arial"/>
              <a:sym typeface="Arial"/>
            </a:endParaRPr>
          </a:p>
          <a:p>
            <a:pPr marL="0" marR="0" lvl="0" indent="0" algn="ctr" rtl="0">
              <a:lnSpc>
                <a:spcPct val="90000"/>
              </a:lnSpc>
              <a:spcBef>
                <a:spcPts val="320"/>
              </a:spcBef>
              <a:spcAft>
                <a:spcPts val="0"/>
              </a:spcAft>
              <a:buClr>
                <a:srgbClr val="000000"/>
              </a:buClr>
              <a:buSzPts val="1600"/>
              <a:buFont typeface="Arial"/>
              <a:buNone/>
            </a:pPr>
            <a:r>
              <a:rPr lang="de-DE" sz="1600" b="1" i="0" u="none" strike="noStrike" cap="none">
                <a:solidFill>
                  <a:srgbClr val="BCCF42"/>
                </a:solidFill>
                <a:latin typeface="Arial"/>
                <a:ea typeface="Arial"/>
                <a:cs typeface="Arial"/>
                <a:sym typeface="Arial"/>
              </a:rPr>
              <a:t>mit 10 kg Rinderhack</a:t>
            </a:r>
            <a:endParaRPr sz="1400" b="0" i="0" u="none" strike="noStrike" cap="none">
              <a:solidFill>
                <a:srgbClr val="000000"/>
              </a:solidFill>
              <a:latin typeface="Arial"/>
              <a:ea typeface="Arial"/>
              <a:cs typeface="Arial"/>
              <a:sym typeface="Arial"/>
            </a:endParaRPr>
          </a:p>
        </p:txBody>
      </p:sp>
      <p:sp>
        <p:nvSpPr>
          <p:cNvPr id="253" name="Google Shape;253;p15"/>
          <p:cNvSpPr/>
          <p:nvPr/>
        </p:nvSpPr>
        <p:spPr>
          <a:xfrm>
            <a:off x="8476179" y="3643203"/>
            <a:ext cx="1749120" cy="840728"/>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rgbClr val="F8B334"/>
                </a:solidFill>
                <a:latin typeface="Arial"/>
                <a:ea typeface="Arial"/>
                <a:cs typeface="Arial"/>
                <a:sym typeface="Arial"/>
              </a:rPr>
              <a:t>36 kg CO</a:t>
            </a:r>
            <a:r>
              <a:rPr lang="de-DE" sz="1800" b="1" i="0" u="none" strike="noStrike" cap="none" baseline="-25000">
                <a:solidFill>
                  <a:srgbClr val="F8B334"/>
                </a:solidFill>
                <a:latin typeface="Arial"/>
                <a:ea typeface="Arial"/>
                <a:cs typeface="Arial"/>
                <a:sym typeface="Arial"/>
              </a:rPr>
              <a:t>2</a:t>
            </a:r>
            <a:r>
              <a:rPr lang="de-DE" sz="1800" b="1" i="0" u="none" strike="noStrike" cap="none">
                <a:solidFill>
                  <a:srgbClr val="F8B334"/>
                </a:solidFill>
                <a:latin typeface="Arial"/>
                <a:ea typeface="Arial"/>
                <a:cs typeface="Arial"/>
                <a:sym typeface="Arial"/>
              </a:rPr>
              <a:t>-Äqu.</a:t>
            </a:r>
            <a:endParaRPr sz="1400" b="0" i="0" u="none" strike="noStrike" cap="none">
              <a:solidFill>
                <a:srgbClr val="000000"/>
              </a:solidFill>
              <a:latin typeface="Arial"/>
              <a:ea typeface="Arial"/>
              <a:cs typeface="Arial"/>
              <a:sym typeface="Arial"/>
            </a:endParaRPr>
          </a:p>
        </p:txBody>
      </p:sp>
      <p:sp>
        <p:nvSpPr>
          <p:cNvPr id="254" name="Google Shape;254;p15"/>
          <p:cNvSpPr txBox="1"/>
          <p:nvPr/>
        </p:nvSpPr>
        <p:spPr>
          <a:xfrm>
            <a:off x="8094024" y="4551565"/>
            <a:ext cx="246367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de-DE" sz="1600" b="1" i="0" u="none" strike="noStrike" cap="none">
                <a:solidFill>
                  <a:srgbClr val="BCCF42"/>
                </a:solidFill>
                <a:latin typeface="Arial"/>
                <a:ea typeface="Arial"/>
                <a:cs typeface="Arial"/>
                <a:sym typeface="Arial"/>
              </a:rPr>
              <a:t>mit 4 kg Sojagranulat* </a:t>
            </a:r>
            <a:br>
              <a:rPr lang="de-DE" sz="1600" b="1" i="0" u="none" strike="noStrike" cap="none">
                <a:solidFill>
                  <a:srgbClr val="BCCF42"/>
                </a:solidFill>
                <a:latin typeface="Arial"/>
                <a:ea typeface="Arial"/>
                <a:cs typeface="Arial"/>
                <a:sym typeface="Arial"/>
              </a:rPr>
            </a:br>
            <a:r>
              <a:rPr lang="de-DE" sz="1600" b="1" i="0" u="none" strike="noStrike" cap="none">
                <a:solidFill>
                  <a:srgbClr val="BCCF42"/>
                </a:solidFill>
                <a:latin typeface="Arial"/>
                <a:ea typeface="Arial"/>
                <a:cs typeface="Arial"/>
                <a:sym typeface="Arial"/>
              </a:rPr>
              <a:t>oder 6,5 kg Linsen**</a:t>
            </a:r>
            <a:endParaRPr sz="1400" b="0" i="0" u="none" strike="noStrike" cap="none">
              <a:solidFill>
                <a:srgbClr val="000000"/>
              </a:solidFill>
              <a:latin typeface="Arial"/>
              <a:ea typeface="Arial"/>
              <a:cs typeface="Arial"/>
              <a:sym typeface="Arial"/>
            </a:endParaRPr>
          </a:p>
        </p:txBody>
      </p:sp>
      <p:sp>
        <p:nvSpPr>
          <p:cNvPr id="255" name="Google Shape;255;p15"/>
          <p:cNvSpPr/>
          <p:nvPr/>
        </p:nvSpPr>
        <p:spPr>
          <a:xfrm>
            <a:off x="5656377" y="2493446"/>
            <a:ext cx="2008200" cy="8835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Teilersatz von Rinder-</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hack durch Soja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A5A5A5"/>
              </a:solidFill>
              <a:latin typeface="Arial"/>
              <a:ea typeface="Arial"/>
              <a:cs typeface="Arial"/>
              <a:sym typeface="Arial"/>
            </a:endParaRPr>
          </a:p>
        </p:txBody>
      </p:sp>
      <p:sp>
        <p:nvSpPr>
          <p:cNvPr id="256" name="Google Shape;256;p15"/>
          <p:cNvSpPr/>
          <p:nvPr/>
        </p:nvSpPr>
        <p:spPr>
          <a:xfrm>
            <a:off x="7998550" y="2497115"/>
            <a:ext cx="2839544" cy="84847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Vollersatz von Rinderhack </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durch Soja oder Linsen </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(gleicher THG-Wert)</a:t>
            </a:r>
            <a:endParaRPr sz="1400" b="0" i="0" u="none" strike="noStrike" cap="none">
              <a:solidFill>
                <a:srgbClr val="000000"/>
              </a:solidFill>
              <a:latin typeface="Arial"/>
              <a:ea typeface="Arial"/>
              <a:cs typeface="Arial"/>
              <a:sym typeface="Arial"/>
            </a:endParaRPr>
          </a:p>
        </p:txBody>
      </p:sp>
      <p:sp>
        <p:nvSpPr>
          <p:cNvPr id="257" name="Google Shape;257;p15"/>
          <p:cNvSpPr/>
          <p:nvPr/>
        </p:nvSpPr>
        <p:spPr>
          <a:xfrm>
            <a:off x="5284460" y="3777232"/>
            <a:ext cx="2752190" cy="923152"/>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rgbClr val="F8B334"/>
                </a:solidFill>
                <a:latin typeface="Arial"/>
                <a:ea typeface="Arial"/>
                <a:cs typeface="Arial"/>
                <a:sym typeface="Arial"/>
              </a:rPr>
              <a:t>95 kg CO</a:t>
            </a:r>
            <a:r>
              <a:rPr lang="de-DE" sz="1800" b="1" i="0" u="none" strike="noStrike" cap="none" baseline="-25000">
                <a:solidFill>
                  <a:srgbClr val="F8B334"/>
                </a:solidFill>
                <a:latin typeface="Arial"/>
                <a:ea typeface="Arial"/>
                <a:cs typeface="Arial"/>
                <a:sym typeface="Arial"/>
              </a:rPr>
              <a:t>2</a:t>
            </a:r>
            <a:r>
              <a:rPr lang="de-DE" sz="1800" b="1" i="0" u="none" strike="noStrike" cap="none">
                <a:solidFill>
                  <a:srgbClr val="F8B334"/>
                </a:solidFill>
                <a:latin typeface="Arial"/>
                <a:ea typeface="Arial"/>
                <a:cs typeface="Arial"/>
                <a:sym typeface="Arial"/>
              </a:rPr>
              <a:t>-Äqu. </a:t>
            </a:r>
            <a:r>
              <a:rPr lang="de-DE" sz="1800" b="1" i="0" u="none" strike="noStrike" cap="none">
                <a:solidFill>
                  <a:srgbClr val="FF0000"/>
                </a:solidFill>
                <a:latin typeface="Arial"/>
                <a:ea typeface="Arial"/>
                <a:cs typeface="Arial"/>
                <a:sym typeface="Arial"/>
              </a:rPr>
              <a:t/>
            </a:r>
            <a:br>
              <a:rPr lang="de-DE" sz="1800" b="1" i="0" u="none" strike="noStrike" cap="none">
                <a:solidFill>
                  <a:srgbClr val="FF0000"/>
                </a:solidFill>
                <a:latin typeface="Arial"/>
                <a:ea typeface="Arial"/>
                <a:cs typeface="Arial"/>
                <a:sym typeface="Arial"/>
              </a:rPr>
            </a:br>
            <a:r>
              <a:rPr lang="de-DE" sz="1600" b="1" i="0" u="none" strike="noStrike" cap="none">
                <a:solidFill>
                  <a:srgbClr val="BCCF42"/>
                </a:solidFill>
                <a:latin typeface="Arial"/>
                <a:ea typeface="Arial"/>
                <a:cs typeface="Arial"/>
                <a:sym typeface="Arial"/>
              </a:rPr>
              <a:t>mit 5 kg Rinderhack und 2 kg Sojagranulat*</a:t>
            </a:r>
            <a:endParaRPr sz="1400" b="0" i="0" u="none" strike="noStrike" cap="none">
              <a:solidFill>
                <a:srgbClr val="000000"/>
              </a:solidFill>
              <a:latin typeface="Arial"/>
              <a:ea typeface="Arial"/>
              <a:cs typeface="Arial"/>
              <a:sym typeface="Arial"/>
            </a:endParaRPr>
          </a:p>
        </p:txBody>
      </p:sp>
      <p:pic>
        <p:nvPicPr>
          <p:cNvPr id="258" name="Google Shape;258;p15"/>
          <p:cNvPicPr preferRelativeResize="0"/>
          <p:nvPr/>
        </p:nvPicPr>
        <p:blipFill rotWithShape="1">
          <a:blip r:embed="rId4">
            <a:alphaModFix/>
          </a:blip>
          <a:srcRect/>
          <a:stretch/>
        </p:blipFill>
        <p:spPr>
          <a:xfrm>
            <a:off x="5426356" y="1695214"/>
            <a:ext cx="830347" cy="410245"/>
          </a:xfrm>
          <a:prstGeom prst="rect">
            <a:avLst/>
          </a:prstGeom>
          <a:noFill/>
          <a:ln>
            <a:noFill/>
          </a:ln>
        </p:spPr>
      </p:pic>
      <p:sp>
        <p:nvSpPr>
          <p:cNvPr id="259" name="Google Shape;259;p15"/>
          <p:cNvSpPr/>
          <p:nvPr/>
        </p:nvSpPr>
        <p:spPr>
          <a:xfrm>
            <a:off x="6695895" y="1702470"/>
            <a:ext cx="3783420" cy="398073"/>
          </a:xfrm>
          <a:prstGeom prst="roundRect">
            <a:avLst>
              <a:gd name="adj" fmla="val 16667"/>
            </a:avLst>
          </a:prstGeom>
          <a:solidFill>
            <a:srgbClr val="D9E3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8FD9"/>
                </a:solidFill>
                <a:latin typeface="Arial"/>
                <a:ea typeface="Arial"/>
                <a:cs typeface="Arial"/>
                <a:sym typeface="Arial"/>
              </a:rPr>
              <a:t>Einsparpotentiale pro 100 Portionen:</a:t>
            </a:r>
            <a:endParaRPr sz="1400" b="0" i="0" u="none" strike="noStrike" cap="none">
              <a:solidFill>
                <a:srgbClr val="000000"/>
              </a:solidFill>
              <a:latin typeface="Arial"/>
              <a:ea typeface="Arial"/>
              <a:cs typeface="Arial"/>
              <a:sym typeface="Arial"/>
            </a:endParaRPr>
          </a:p>
        </p:txBody>
      </p:sp>
      <p:sp>
        <p:nvSpPr>
          <p:cNvPr id="260" name="Google Shape;260;p15"/>
          <p:cNvSpPr txBox="1"/>
          <p:nvPr/>
        </p:nvSpPr>
        <p:spPr>
          <a:xfrm>
            <a:off x="1452433" y="3966176"/>
            <a:ext cx="3249218" cy="106182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5 kg Reis, </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3 kg Tomaten (Dose), </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10 Zwiebeln, 2,5 kg Bohnen,</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 200 g Tomatenmark, Butter, </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Öl, Salz, Pfeffer</a:t>
            </a:r>
            <a:endParaRPr sz="1400" b="0" i="0" u="none" strike="noStrike" cap="none">
              <a:solidFill>
                <a:srgbClr val="000000"/>
              </a:solidFill>
              <a:latin typeface="Arial"/>
              <a:ea typeface="Arial"/>
              <a:cs typeface="Arial"/>
              <a:sym typeface="Arial"/>
            </a:endParaRPr>
          </a:p>
        </p:txBody>
      </p:sp>
      <p:sp>
        <p:nvSpPr>
          <p:cNvPr id="261" name="Google Shape;261;p15"/>
          <p:cNvSpPr/>
          <p:nvPr/>
        </p:nvSpPr>
        <p:spPr>
          <a:xfrm>
            <a:off x="6330346" y="2084894"/>
            <a:ext cx="690478" cy="375626"/>
          </a:xfrm>
          <a:prstGeom prst="roundRect">
            <a:avLst>
              <a:gd name="adj" fmla="val 16667"/>
            </a:avLst>
          </a:prstGeom>
          <a:solidFill>
            <a:srgbClr val="D9E3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8FD9"/>
                </a:solidFill>
                <a:latin typeface="Arial"/>
                <a:ea typeface="Arial"/>
                <a:cs typeface="Arial"/>
                <a:sym typeface="Arial"/>
              </a:rPr>
              <a:t>38 %</a:t>
            </a:r>
            <a:endParaRPr sz="1400" b="0" i="0" u="none" strike="noStrike" cap="none">
              <a:solidFill>
                <a:srgbClr val="000000"/>
              </a:solidFill>
              <a:latin typeface="Arial"/>
              <a:ea typeface="Arial"/>
              <a:cs typeface="Arial"/>
              <a:sym typeface="Arial"/>
            </a:endParaRPr>
          </a:p>
        </p:txBody>
      </p:sp>
      <p:sp>
        <p:nvSpPr>
          <p:cNvPr id="262" name="Google Shape;262;p15"/>
          <p:cNvSpPr/>
          <p:nvPr/>
        </p:nvSpPr>
        <p:spPr>
          <a:xfrm>
            <a:off x="9073083" y="2084894"/>
            <a:ext cx="690478" cy="375626"/>
          </a:xfrm>
          <a:prstGeom prst="roundRect">
            <a:avLst>
              <a:gd name="adj" fmla="val 16667"/>
            </a:avLst>
          </a:prstGeom>
          <a:solidFill>
            <a:srgbClr val="D9E3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8FD9"/>
                </a:solidFill>
                <a:latin typeface="Arial"/>
                <a:ea typeface="Arial"/>
                <a:cs typeface="Arial"/>
                <a:sym typeface="Arial"/>
              </a:rPr>
              <a:t>77 %</a:t>
            </a:r>
            <a:endParaRPr sz="1400" b="0" i="0" u="none" strike="noStrike" cap="none">
              <a:solidFill>
                <a:srgbClr val="000000"/>
              </a:solidFill>
              <a:latin typeface="Arial"/>
              <a:ea typeface="Arial"/>
              <a:cs typeface="Arial"/>
              <a:sym typeface="Arial"/>
            </a:endParaRPr>
          </a:p>
        </p:txBody>
      </p:sp>
      <p:sp>
        <p:nvSpPr>
          <p:cNvPr id="263" name="Google Shape;263;p15"/>
          <p:cNvSpPr/>
          <p:nvPr/>
        </p:nvSpPr>
        <p:spPr>
          <a:xfrm>
            <a:off x="170121" y="5238531"/>
            <a:ext cx="11594191" cy="807114"/>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050"/>
              <a:buFont typeface="Arial"/>
              <a:buNone/>
            </a:pPr>
            <a:r>
              <a:rPr lang="de-DE" sz="2000" b="0" i="0" u="none" strike="noStrike" cap="none">
                <a:solidFill>
                  <a:srgbClr val="C00000"/>
                </a:solidFill>
                <a:latin typeface="Arial"/>
                <a:ea typeface="Arial"/>
                <a:cs typeface="Arial"/>
                <a:sym typeface="Arial"/>
              </a:rPr>
              <a:t>In welchen Ihrer Gerichte können Sie Rindfleisch durch eine vegetarische Komponente ersetzten?</a:t>
            </a:r>
            <a:endParaRPr/>
          </a:p>
          <a:p>
            <a:pPr marL="0" marR="0" lvl="0" indent="0" algn="ctr" rtl="0">
              <a:lnSpc>
                <a:spcPct val="100000"/>
              </a:lnSpc>
              <a:spcBef>
                <a:spcPts val="0"/>
              </a:spcBef>
              <a:spcAft>
                <a:spcPts val="0"/>
              </a:spcAft>
              <a:buClr>
                <a:schemeClr val="dk1"/>
              </a:buClr>
              <a:buSzPts val="1050"/>
              <a:buFont typeface="Arial"/>
              <a:buNone/>
            </a:pPr>
            <a:r>
              <a:rPr lang="de-DE" sz="2000" b="0" i="0" u="none" strike="noStrike" cap="none">
                <a:solidFill>
                  <a:srgbClr val="C00000"/>
                </a:solidFill>
                <a:latin typeface="Arial"/>
                <a:ea typeface="Arial"/>
                <a:cs typeface="Arial"/>
                <a:sym typeface="Arial"/>
              </a:rPr>
              <a:t>Welche Rindfleischgerichte könnten Sie gegen Geflügelgerichte ersetzen?</a:t>
            </a:r>
            <a:endParaRPr sz="2000" b="0" i="0" u="none" strike="noStrike" cap="none">
              <a:solidFill>
                <a:srgbClr val="C00000"/>
              </a:solidFill>
              <a:latin typeface="Arial"/>
              <a:ea typeface="Arial"/>
              <a:cs typeface="Arial"/>
              <a:sym typeface="Arial"/>
            </a:endParaRPr>
          </a:p>
        </p:txBody>
      </p:sp>
      <p:sp>
        <p:nvSpPr>
          <p:cNvPr id="264" name="Google Shape;264;p15"/>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265" name="Google Shape;265;p15"/>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6"/>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12</a:t>
            </a:fld>
            <a:endParaRPr/>
          </a:p>
        </p:txBody>
      </p:sp>
      <p:sp>
        <p:nvSpPr>
          <p:cNvPr id="272" name="Google Shape;272;p16"/>
          <p:cNvSpPr txBox="1">
            <a:spLocks noGrp="1"/>
          </p:cNvSpPr>
          <p:nvPr>
            <p:ph type="title"/>
          </p:nvPr>
        </p:nvSpPr>
        <p:spPr>
          <a:xfrm>
            <a:off x="360000" y="180000"/>
            <a:ext cx="1152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Nachhaltigkeit und pflanzliche Ernährung</a:t>
            </a:r>
            <a:br>
              <a:rPr lang="de-DE"/>
            </a:br>
            <a:r>
              <a:rPr lang="de-DE"/>
              <a:t>Klimaschutz vs. Wünsche der Tischgäste</a:t>
            </a:r>
            <a:endParaRPr/>
          </a:p>
        </p:txBody>
      </p:sp>
      <p:pic>
        <p:nvPicPr>
          <p:cNvPr id="273" name="Google Shape;273;p16"/>
          <p:cNvPicPr preferRelativeResize="0"/>
          <p:nvPr/>
        </p:nvPicPr>
        <p:blipFill rotWithShape="1">
          <a:blip r:embed="rId3">
            <a:alphaModFix/>
          </a:blip>
          <a:srcRect/>
          <a:stretch/>
        </p:blipFill>
        <p:spPr>
          <a:xfrm>
            <a:off x="6509850" y="1812193"/>
            <a:ext cx="4848300" cy="3890100"/>
          </a:xfrm>
          <a:prstGeom prst="rect">
            <a:avLst/>
          </a:prstGeom>
          <a:noFill/>
          <a:ln>
            <a:noFill/>
          </a:ln>
        </p:spPr>
      </p:pic>
      <p:sp>
        <p:nvSpPr>
          <p:cNvPr id="274" name="Google Shape;274;p16"/>
          <p:cNvSpPr/>
          <p:nvPr/>
        </p:nvSpPr>
        <p:spPr>
          <a:xfrm>
            <a:off x="9762500" y="3157999"/>
            <a:ext cx="1149900" cy="827700"/>
          </a:xfrm>
          <a:prstGeom prst="ellipse">
            <a:avLst/>
          </a:prstGeom>
          <a:solidFill>
            <a:srgbClr val="92D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chemeClr val="lt1"/>
                </a:solidFill>
                <a:latin typeface="Arial"/>
                <a:ea typeface="Arial"/>
                <a:cs typeface="Arial"/>
                <a:sym typeface="Arial"/>
              </a:rPr>
              <a:t>CO</a:t>
            </a:r>
            <a:r>
              <a:rPr lang="de-DE" sz="1400" b="0" i="0" u="none" strike="noStrike" cap="none" baseline="-25000">
                <a:solidFill>
                  <a:schemeClr val="lt1"/>
                </a:solidFill>
                <a:latin typeface="Arial"/>
                <a:ea typeface="Arial"/>
                <a:cs typeface="Arial"/>
                <a:sym typeface="Arial"/>
              </a:rPr>
              <a:t>2</a:t>
            </a:r>
            <a:r>
              <a:rPr lang="de-DE" sz="1400" b="0" i="0" u="none" strike="noStrike" cap="none">
                <a:solidFill>
                  <a:schemeClr val="lt1"/>
                </a:solidFill>
                <a:latin typeface="Arial"/>
                <a:ea typeface="Arial"/>
                <a:cs typeface="Arial"/>
                <a:sym typeface="Arial"/>
              </a:rPr>
              <a:t>-Reduktion </a:t>
            </a:r>
            <a:r>
              <a:rPr lang="de-DE" sz="1400" b="1" i="0" u="none" strike="noStrike" cap="none">
                <a:solidFill>
                  <a:schemeClr val="lt1"/>
                </a:solidFill>
                <a:latin typeface="Arial"/>
                <a:ea typeface="Arial"/>
                <a:cs typeface="Arial"/>
                <a:sym typeface="Arial"/>
              </a:rPr>
              <a:t>62 %</a:t>
            </a:r>
            <a:endParaRPr sz="1400" b="0" i="0" u="none" strike="noStrike" cap="none">
              <a:solidFill>
                <a:srgbClr val="000000"/>
              </a:solidFill>
              <a:latin typeface="Arial"/>
              <a:ea typeface="Arial"/>
              <a:cs typeface="Arial"/>
              <a:sym typeface="Arial"/>
            </a:endParaRPr>
          </a:p>
        </p:txBody>
      </p:sp>
      <p:sp>
        <p:nvSpPr>
          <p:cNvPr id="275" name="Google Shape;275;p16"/>
          <p:cNvSpPr txBox="1"/>
          <p:nvPr/>
        </p:nvSpPr>
        <p:spPr>
          <a:xfrm>
            <a:off x="2718425" y="1822400"/>
            <a:ext cx="3546300" cy="301618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rgbClr val="000000"/>
              </a:buClr>
              <a:buSzPts val="1700"/>
              <a:buFont typeface="Calibri"/>
              <a:buChar char="●"/>
            </a:pPr>
            <a:r>
              <a:rPr lang="de-DE" sz="1700" b="0" i="0" u="none" strike="noStrike" cap="none">
                <a:solidFill>
                  <a:srgbClr val="000000"/>
                </a:solidFill>
                <a:latin typeface="Calibri"/>
                <a:ea typeface="Calibri"/>
                <a:cs typeface="Calibri"/>
                <a:sym typeface="Calibri"/>
              </a:rPr>
              <a:t>Durch das Ersetzen von Rinderhack mit Sojagranulat werden 62% THG-Emissionen eingespart</a:t>
            </a:r>
            <a:endParaRPr sz="1700" b="0" i="0" u="none" strike="noStrike" cap="none">
              <a:solidFill>
                <a:srgbClr val="000000"/>
              </a:solidFill>
              <a:latin typeface="Calibri"/>
              <a:ea typeface="Calibri"/>
              <a:cs typeface="Calibri"/>
              <a:sym typeface="Calibri"/>
            </a:endParaRPr>
          </a:p>
          <a:p>
            <a:pPr marL="457200" marR="0" lvl="0" indent="-336550" algn="l" rtl="0">
              <a:lnSpc>
                <a:spcPct val="110000"/>
              </a:lnSpc>
              <a:spcBef>
                <a:spcPts val="0"/>
              </a:spcBef>
              <a:spcAft>
                <a:spcPts val="0"/>
              </a:spcAft>
              <a:buClr>
                <a:srgbClr val="000000"/>
              </a:buClr>
              <a:buSzPts val="1700"/>
              <a:buFont typeface="Calibri"/>
              <a:buChar char="●"/>
            </a:pPr>
            <a:r>
              <a:rPr lang="de-DE" sz="1500" b="0" i="0" u="none" strike="noStrike" cap="none">
                <a:solidFill>
                  <a:schemeClr val="dk1"/>
                </a:solidFill>
                <a:latin typeface="Trebuchet MS"/>
                <a:ea typeface="Trebuchet MS"/>
                <a:cs typeface="Trebuchet MS"/>
                <a:sym typeface="Trebuchet MS"/>
              </a:rPr>
              <a:t>Gericht: 200g Bolognese vom Rind bzw. Sojabolognese und </a:t>
            </a:r>
            <a:endParaRPr sz="1500" b="0" i="0" u="none" strike="noStrike" cap="none">
              <a:solidFill>
                <a:schemeClr val="dk1"/>
              </a:solidFill>
              <a:latin typeface="Trebuchet MS"/>
              <a:ea typeface="Trebuchet MS"/>
              <a:cs typeface="Trebuchet MS"/>
              <a:sym typeface="Trebuchet MS"/>
            </a:endParaRPr>
          </a:p>
          <a:p>
            <a:pPr marL="457200" marR="0" lvl="0" indent="0" algn="l" rtl="0">
              <a:lnSpc>
                <a:spcPct val="110000"/>
              </a:lnSpc>
              <a:spcBef>
                <a:spcPts val="0"/>
              </a:spcBef>
              <a:spcAft>
                <a:spcPts val="0"/>
              </a:spcAft>
              <a:buClr>
                <a:srgbClr val="000000"/>
              </a:buClr>
              <a:buSzPts val="1500"/>
              <a:buFont typeface="Arial"/>
              <a:buNone/>
            </a:pPr>
            <a:r>
              <a:rPr lang="de-DE" sz="1500" b="0" i="0" u="none" strike="noStrike" cap="none">
                <a:solidFill>
                  <a:schemeClr val="dk1"/>
                </a:solidFill>
                <a:latin typeface="Trebuchet MS"/>
                <a:ea typeface="Trebuchet MS"/>
                <a:cs typeface="Trebuchet MS"/>
                <a:sym typeface="Trebuchet MS"/>
              </a:rPr>
              <a:t>150g Nudel (Vollkorn)</a:t>
            </a:r>
            <a:endParaRPr sz="1500" b="0" i="0" u="none" strike="noStrike" cap="none">
              <a:solidFill>
                <a:schemeClr val="dk1"/>
              </a:solidFill>
              <a:latin typeface="Trebuchet MS"/>
              <a:ea typeface="Trebuchet MS"/>
              <a:cs typeface="Trebuchet MS"/>
              <a:sym typeface="Trebuchet MS"/>
            </a:endParaRPr>
          </a:p>
          <a:p>
            <a:pPr marL="457200" marR="0" lvl="0" indent="-336550" algn="l" rtl="0">
              <a:lnSpc>
                <a:spcPct val="110000"/>
              </a:lnSpc>
              <a:spcBef>
                <a:spcPts val="0"/>
              </a:spcBef>
              <a:spcAft>
                <a:spcPts val="0"/>
              </a:spcAft>
              <a:buClr>
                <a:srgbClr val="000000"/>
              </a:buClr>
              <a:buSzPts val="1700"/>
              <a:buFont typeface="Calibri"/>
              <a:buChar char="●"/>
            </a:pPr>
            <a:r>
              <a:rPr lang="de-DE" sz="1500" b="0" i="0" u="none" strike="noStrike" cap="none">
                <a:solidFill>
                  <a:schemeClr val="dk1"/>
                </a:solidFill>
                <a:latin typeface="Trebuchet MS"/>
                <a:ea typeface="Trebuchet MS"/>
                <a:cs typeface="Trebuchet MS"/>
                <a:sym typeface="Trebuchet MS"/>
              </a:rPr>
              <a:t>Einsparung je 10 Portionen: </a:t>
            </a:r>
            <a:br>
              <a:rPr lang="de-DE" sz="1500" b="0" i="0" u="none" strike="noStrike" cap="none">
                <a:solidFill>
                  <a:schemeClr val="dk1"/>
                </a:solidFill>
                <a:latin typeface="Trebuchet MS"/>
                <a:ea typeface="Trebuchet MS"/>
                <a:cs typeface="Trebuchet MS"/>
                <a:sym typeface="Trebuchet MS"/>
              </a:rPr>
            </a:br>
            <a:r>
              <a:rPr lang="de-DE" sz="1500" b="0" i="0" u="none" strike="noStrike" cap="none">
                <a:solidFill>
                  <a:schemeClr val="dk1"/>
                </a:solidFill>
                <a:latin typeface="Trebuchet MS"/>
                <a:ea typeface="Trebuchet MS"/>
                <a:cs typeface="Trebuchet MS"/>
                <a:sym typeface="Trebuchet MS"/>
              </a:rPr>
              <a:t>2 kg CO</a:t>
            </a:r>
            <a:r>
              <a:rPr lang="de-DE" sz="1500" b="0" i="0" u="none" strike="noStrike" cap="none" baseline="-25000">
                <a:solidFill>
                  <a:schemeClr val="dk1"/>
                </a:solidFill>
                <a:latin typeface="Trebuchet MS"/>
                <a:ea typeface="Trebuchet MS"/>
                <a:cs typeface="Trebuchet MS"/>
                <a:sym typeface="Trebuchet MS"/>
              </a:rPr>
              <a:t>2</a:t>
            </a:r>
            <a:r>
              <a:rPr lang="de-DE" sz="1500" b="0" i="0" u="none" strike="noStrike" cap="none">
                <a:solidFill>
                  <a:schemeClr val="dk1"/>
                </a:solidFill>
                <a:latin typeface="Trebuchet MS"/>
                <a:ea typeface="Trebuchet MS"/>
                <a:cs typeface="Trebuchet MS"/>
                <a:sym typeface="Trebuchet MS"/>
              </a:rPr>
              <a:t>-Äquivalente: </a:t>
            </a:r>
            <a:endParaRPr sz="1500" b="0" i="0" u="none" strike="noStrike" cap="none">
              <a:solidFill>
                <a:schemeClr val="dk1"/>
              </a:solidFill>
              <a:latin typeface="Trebuchet MS"/>
              <a:ea typeface="Trebuchet MS"/>
              <a:cs typeface="Trebuchet MS"/>
              <a:sym typeface="Trebuchet MS"/>
            </a:endParaRPr>
          </a:p>
          <a:p>
            <a:pPr marL="457200" marR="0" lvl="0" indent="0" algn="l" rtl="0">
              <a:lnSpc>
                <a:spcPct val="110000"/>
              </a:lnSpc>
              <a:spcBef>
                <a:spcPts val="0"/>
              </a:spcBef>
              <a:spcAft>
                <a:spcPts val="0"/>
              </a:spcAft>
              <a:buClr>
                <a:srgbClr val="000000"/>
              </a:buClr>
              <a:buSzPts val="1500"/>
              <a:buFont typeface="Arial"/>
              <a:buNone/>
            </a:pPr>
            <a:r>
              <a:rPr lang="de-DE" sz="1500" b="0" i="0" u="none" strike="noStrike" cap="none">
                <a:solidFill>
                  <a:schemeClr val="dk1"/>
                </a:solidFill>
                <a:latin typeface="Trebuchet MS"/>
                <a:ea typeface="Trebuchet MS"/>
                <a:cs typeface="Trebuchet MS"/>
                <a:sym typeface="Trebuchet MS"/>
              </a:rPr>
              <a:t>2 kg</a:t>
            </a:r>
            <a:endParaRPr sz="15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libri"/>
              <a:ea typeface="Calibri"/>
              <a:cs typeface="Calibri"/>
              <a:sym typeface="Calibri"/>
            </a:endParaRPr>
          </a:p>
        </p:txBody>
      </p:sp>
      <p:sp>
        <p:nvSpPr>
          <p:cNvPr id="276" name="Google Shape;276;p16"/>
          <p:cNvSpPr/>
          <p:nvPr/>
        </p:nvSpPr>
        <p:spPr>
          <a:xfrm>
            <a:off x="433900" y="1727375"/>
            <a:ext cx="2039400" cy="2788641"/>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050"/>
              <a:buFont typeface="Arial"/>
              <a:buNone/>
            </a:pPr>
            <a:r>
              <a:rPr lang="de-DE" sz="1600" b="0" i="0" u="none" strike="noStrike" cap="none">
                <a:solidFill>
                  <a:srgbClr val="C00000"/>
                </a:solidFill>
                <a:latin typeface="Arial"/>
                <a:ea typeface="Arial"/>
                <a:cs typeface="Arial"/>
                <a:sym typeface="Arial"/>
              </a:rPr>
              <a:t>Bieten Sie in Ihrer Küche vegane oder vegetarische Alternativen als Eiweißquellen an?</a:t>
            </a:r>
            <a:endParaRPr/>
          </a:p>
          <a:p>
            <a:pPr marL="0" marR="0" lvl="0" indent="0" algn="ctr" rtl="0">
              <a:lnSpc>
                <a:spcPct val="100000"/>
              </a:lnSpc>
              <a:spcBef>
                <a:spcPts val="0"/>
              </a:spcBef>
              <a:spcAft>
                <a:spcPts val="0"/>
              </a:spcAft>
              <a:buClr>
                <a:schemeClr val="dk1"/>
              </a:buClr>
              <a:buSzPts val="1050"/>
              <a:buFont typeface="Arial"/>
              <a:buNone/>
            </a:pPr>
            <a:endParaRPr sz="16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050"/>
              <a:buFont typeface="Arial"/>
              <a:buNone/>
            </a:pPr>
            <a:r>
              <a:rPr lang="de-DE" sz="1600" b="0" i="0" u="none" strike="noStrike" cap="none">
                <a:solidFill>
                  <a:srgbClr val="C00000"/>
                </a:solidFill>
                <a:latin typeface="Arial"/>
                <a:ea typeface="Arial"/>
                <a:cs typeface="Arial"/>
                <a:sym typeface="Arial"/>
              </a:rPr>
              <a:t>Wie groß ist der Anteil der vegetarischen oder veganen Gerichte?</a:t>
            </a:r>
            <a:endParaRPr sz="1600" b="0" i="0" u="none" strike="noStrike" cap="none">
              <a:solidFill>
                <a:srgbClr val="C00000"/>
              </a:solidFill>
              <a:latin typeface="Arial"/>
              <a:ea typeface="Arial"/>
              <a:cs typeface="Arial"/>
              <a:sym typeface="Arial"/>
            </a:endParaRPr>
          </a:p>
        </p:txBody>
      </p:sp>
      <p:pic>
        <p:nvPicPr>
          <p:cNvPr id="277" name="Google Shape;277;p16"/>
          <p:cNvPicPr preferRelativeResize="0"/>
          <p:nvPr/>
        </p:nvPicPr>
        <p:blipFill rotWithShape="1">
          <a:blip r:embed="rId4">
            <a:alphaModFix/>
          </a:blip>
          <a:srcRect/>
          <a:stretch/>
        </p:blipFill>
        <p:spPr>
          <a:xfrm>
            <a:off x="584176" y="4622300"/>
            <a:ext cx="1961898" cy="1305575"/>
          </a:xfrm>
          <a:prstGeom prst="rect">
            <a:avLst/>
          </a:prstGeom>
          <a:noFill/>
          <a:ln>
            <a:noFill/>
          </a:ln>
        </p:spPr>
      </p:pic>
      <p:sp>
        <p:nvSpPr>
          <p:cNvPr id="278" name="Google Shape;278;p16"/>
          <p:cNvSpPr/>
          <p:nvPr/>
        </p:nvSpPr>
        <p:spPr>
          <a:xfrm>
            <a:off x="2993597" y="4769108"/>
            <a:ext cx="3789757" cy="1272074"/>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050"/>
              <a:buFont typeface="Arial"/>
              <a:buNone/>
            </a:pPr>
            <a:r>
              <a:rPr lang="de-DE" sz="1600" b="0" i="0" u="none" strike="noStrike" cap="none">
                <a:solidFill>
                  <a:srgbClr val="C00000"/>
                </a:solidFill>
                <a:latin typeface="Arial"/>
                <a:ea typeface="Arial"/>
                <a:cs typeface="Arial"/>
                <a:sym typeface="Arial"/>
              </a:rPr>
              <a:t>Berechnen Sie Ihre jährlichen THG-Emissionen Ihres Verbrauchs von Rindfleisch (13 kg/kg), Butter (9,5 kg/kg) und Reis (3,5 kg/kg). Wie viele kg CO</a:t>
            </a:r>
            <a:r>
              <a:rPr lang="de-DE" sz="1600" b="0" i="0" u="none" strike="noStrike" cap="none" baseline="-25000">
                <a:solidFill>
                  <a:srgbClr val="C00000"/>
                </a:solidFill>
                <a:latin typeface="Arial"/>
                <a:ea typeface="Arial"/>
                <a:cs typeface="Arial"/>
                <a:sym typeface="Arial"/>
              </a:rPr>
              <a:t>2</a:t>
            </a:r>
            <a:r>
              <a:rPr lang="de-DE" sz="1600" b="0" i="0" u="none" strike="noStrike" cap="none">
                <a:solidFill>
                  <a:srgbClr val="C00000"/>
                </a:solidFill>
                <a:latin typeface="Arial"/>
                <a:ea typeface="Arial"/>
                <a:cs typeface="Arial"/>
                <a:sym typeface="Arial"/>
              </a:rPr>
              <a:t>-Äq sind dies im Jahr?</a:t>
            </a:r>
            <a:endParaRPr sz="1600" b="0" i="0" u="none" strike="noStrike" cap="none">
              <a:solidFill>
                <a:srgbClr val="C00000"/>
              </a:solidFill>
              <a:latin typeface="Arial"/>
              <a:ea typeface="Arial"/>
              <a:cs typeface="Arial"/>
              <a:sym typeface="Arial"/>
            </a:endParaRPr>
          </a:p>
        </p:txBody>
      </p:sp>
      <p:sp>
        <p:nvSpPr>
          <p:cNvPr id="279" name="Google Shape;279;p16"/>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36000" lvl="0" indent="-36000" algn="l" rtl="0">
              <a:lnSpc>
                <a:spcPct val="110000"/>
              </a:lnSpc>
              <a:spcBef>
                <a:spcPts val="0"/>
              </a:spcBef>
              <a:spcAft>
                <a:spcPts val="0"/>
              </a:spcAft>
              <a:buSzPts val="1200"/>
              <a:buNone/>
            </a:pPr>
            <a:r>
              <a:rPr lang="de-DE"/>
              <a:t>Bildquelle: Pixabay, Graphik: Eigne Darstellung</a:t>
            </a:r>
            <a:endParaRPr/>
          </a:p>
        </p:txBody>
      </p:sp>
      <p:sp>
        <p:nvSpPr>
          <p:cNvPr id="280" name="Google Shape;280;p16"/>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281" name="Google Shape;281;p16"/>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8"/>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13</a:t>
            </a:fld>
            <a:endParaRPr/>
          </a:p>
        </p:txBody>
      </p:sp>
      <p:sp>
        <p:nvSpPr>
          <p:cNvPr id="288" name="Google Shape;288;p18"/>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Gesundheit und Essen </a:t>
            </a:r>
            <a:br>
              <a:rPr lang="de-DE"/>
            </a:br>
            <a:r>
              <a:rPr lang="de-DE">
                <a:solidFill>
                  <a:schemeClr val="dk1"/>
                </a:solidFill>
              </a:rPr>
              <a:t>Fehlernährung beenden</a:t>
            </a:r>
            <a:endParaRPr/>
          </a:p>
        </p:txBody>
      </p:sp>
      <p:sp>
        <p:nvSpPr>
          <p:cNvPr id="289" name="Google Shape;289;p18"/>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233363" lvl="0" indent="-233363" algn="l" rtl="0">
              <a:lnSpc>
                <a:spcPct val="110000"/>
              </a:lnSpc>
              <a:spcBef>
                <a:spcPts val="0"/>
              </a:spcBef>
              <a:spcAft>
                <a:spcPts val="0"/>
              </a:spcAft>
              <a:buClr>
                <a:srgbClr val="888888"/>
              </a:buClr>
              <a:buSzPts val="1200"/>
              <a:buNone/>
            </a:pPr>
            <a:r>
              <a:rPr lang="de-DE"/>
              <a:t>Bild: Eigene Darstellung nach Gesundheitsberichterstattung des Bundes (o.J.)</a:t>
            </a:r>
            <a:endParaRPr/>
          </a:p>
        </p:txBody>
      </p:sp>
      <p:pic>
        <p:nvPicPr>
          <p:cNvPr id="290" name="Google Shape;290;p18"/>
          <p:cNvPicPr preferRelativeResize="0"/>
          <p:nvPr/>
        </p:nvPicPr>
        <p:blipFill rotWithShape="1">
          <a:blip r:embed="rId3">
            <a:alphaModFix/>
          </a:blip>
          <a:srcRect t="11796"/>
          <a:stretch/>
        </p:blipFill>
        <p:spPr>
          <a:xfrm>
            <a:off x="4224291" y="1463699"/>
            <a:ext cx="7874561" cy="4630359"/>
          </a:xfrm>
          <a:prstGeom prst="rect">
            <a:avLst/>
          </a:prstGeom>
          <a:noFill/>
          <a:ln>
            <a:noFill/>
          </a:ln>
        </p:spPr>
      </p:pic>
      <p:sp>
        <p:nvSpPr>
          <p:cNvPr id="291" name="Google Shape;291;p18"/>
          <p:cNvSpPr txBox="1"/>
          <p:nvPr/>
        </p:nvSpPr>
        <p:spPr>
          <a:xfrm>
            <a:off x="4989096" y="4535906"/>
            <a:ext cx="790601" cy="307777"/>
          </a:xfrm>
          <a:prstGeom prst="rect">
            <a:avLst/>
          </a:prstGeom>
          <a:solidFill>
            <a:schemeClr val="accent3"/>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lt1"/>
                </a:solidFill>
                <a:latin typeface="Arial"/>
                <a:ea typeface="Arial"/>
                <a:cs typeface="Arial"/>
                <a:sym typeface="Arial"/>
              </a:rPr>
              <a:t>Männer</a:t>
            </a:r>
            <a:endParaRPr sz="1400" b="0" i="0" u="none" strike="noStrike" cap="none">
              <a:solidFill>
                <a:srgbClr val="000000"/>
              </a:solidFill>
              <a:latin typeface="Arial"/>
              <a:ea typeface="Arial"/>
              <a:cs typeface="Arial"/>
              <a:sym typeface="Arial"/>
            </a:endParaRPr>
          </a:p>
        </p:txBody>
      </p:sp>
      <p:sp>
        <p:nvSpPr>
          <p:cNvPr id="292" name="Google Shape;292;p18"/>
          <p:cNvSpPr txBox="1"/>
          <p:nvPr/>
        </p:nvSpPr>
        <p:spPr>
          <a:xfrm>
            <a:off x="9099884" y="4528270"/>
            <a:ext cx="750526" cy="307777"/>
          </a:xfrm>
          <a:prstGeom prst="rect">
            <a:avLst/>
          </a:prstGeom>
          <a:solidFill>
            <a:schemeClr val="accent3"/>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lt1"/>
                </a:solidFill>
                <a:latin typeface="Arial"/>
                <a:ea typeface="Arial"/>
                <a:cs typeface="Arial"/>
                <a:sym typeface="Arial"/>
              </a:rPr>
              <a:t>Frauen</a:t>
            </a:r>
            <a:endParaRPr sz="1400" b="0" i="0" u="none" strike="noStrike" cap="none">
              <a:solidFill>
                <a:srgbClr val="000000"/>
              </a:solidFill>
              <a:latin typeface="Arial"/>
              <a:ea typeface="Arial"/>
              <a:cs typeface="Arial"/>
              <a:sym typeface="Arial"/>
            </a:endParaRPr>
          </a:p>
        </p:txBody>
      </p:sp>
      <p:sp>
        <p:nvSpPr>
          <p:cNvPr id="293" name="Google Shape;293;p18"/>
          <p:cNvSpPr/>
          <p:nvPr/>
        </p:nvSpPr>
        <p:spPr>
          <a:xfrm>
            <a:off x="95692" y="1420438"/>
            <a:ext cx="4114433" cy="4673619"/>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rgbClr val="000000"/>
              </a:buClr>
              <a:buSzPts val="1400"/>
              <a:buFont typeface="Arial"/>
              <a:buChar char="•"/>
            </a:pPr>
            <a:r>
              <a:rPr lang="de-DE" sz="2000" b="0" i="0" u="none" strike="noStrike" cap="none">
                <a:solidFill>
                  <a:srgbClr val="C00000"/>
                </a:solidFill>
                <a:latin typeface="Arial"/>
                <a:ea typeface="Arial"/>
                <a:cs typeface="Arial"/>
                <a:sym typeface="Arial"/>
              </a:rPr>
              <a:t>Sie leiten eine Betriebs-kantine. Sie sehen viele über-gewichtige Mitarbeiter*innen. </a:t>
            </a:r>
            <a:endParaRPr/>
          </a:p>
          <a:p>
            <a:pPr marL="171450" marR="0" lvl="0" indent="-171450" algn="l" rtl="0">
              <a:lnSpc>
                <a:spcPct val="100000"/>
              </a:lnSpc>
              <a:spcBef>
                <a:spcPts val="0"/>
              </a:spcBef>
              <a:spcAft>
                <a:spcPts val="0"/>
              </a:spcAft>
              <a:buClr>
                <a:srgbClr val="000000"/>
              </a:buClr>
              <a:buSzPts val="1400"/>
              <a:buFont typeface="Arial"/>
              <a:buChar char="•"/>
            </a:pPr>
            <a:r>
              <a:rPr lang="de-DE" sz="2000" b="0" i="0" u="none" strike="noStrike" cap="none">
                <a:solidFill>
                  <a:srgbClr val="C00000"/>
                </a:solidFill>
                <a:latin typeface="Arial"/>
                <a:ea typeface="Arial"/>
                <a:cs typeface="Arial"/>
                <a:sym typeface="Arial"/>
              </a:rPr>
              <a:t>Sie initiieren ein Treffen mit dem Betriebsrat und der Geschäftsführung.</a:t>
            </a:r>
            <a:endParaRPr/>
          </a:p>
          <a:p>
            <a:pPr marL="171450" marR="0" lvl="0" indent="-171450" algn="l" rtl="0">
              <a:lnSpc>
                <a:spcPct val="100000"/>
              </a:lnSpc>
              <a:spcBef>
                <a:spcPts val="0"/>
              </a:spcBef>
              <a:spcAft>
                <a:spcPts val="0"/>
              </a:spcAft>
              <a:buClr>
                <a:srgbClr val="000000"/>
              </a:buClr>
              <a:buSzPts val="1400"/>
              <a:buFont typeface="Arial"/>
              <a:buChar char="•"/>
            </a:pPr>
            <a:r>
              <a:rPr lang="de-DE" sz="2000" b="0" i="0" u="none" strike="noStrike" cap="none">
                <a:solidFill>
                  <a:srgbClr val="C00000"/>
                </a:solidFill>
                <a:latin typeface="Arial"/>
                <a:ea typeface="Arial"/>
                <a:cs typeface="Arial"/>
                <a:sym typeface="Arial"/>
              </a:rPr>
              <a:t>Ihr Ziel: Gesünderes Essen, keine fett- und zuckerhaltigen Gerichte mehr.</a:t>
            </a:r>
            <a:endParaRPr/>
          </a:p>
          <a:p>
            <a:pPr marL="171450" marR="0" lvl="0" indent="-171450" algn="l" rtl="0">
              <a:lnSpc>
                <a:spcPct val="100000"/>
              </a:lnSpc>
              <a:spcBef>
                <a:spcPts val="0"/>
              </a:spcBef>
              <a:spcAft>
                <a:spcPts val="0"/>
              </a:spcAft>
              <a:buClr>
                <a:srgbClr val="000000"/>
              </a:buClr>
              <a:buSzPts val="1400"/>
              <a:buFont typeface="Arial"/>
              <a:buChar char="•"/>
            </a:pPr>
            <a:r>
              <a:rPr lang="de-DE" sz="2000" b="0" i="0" u="none" strike="noStrike" cap="none">
                <a:solidFill>
                  <a:srgbClr val="C00000"/>
                </a:solidFill>
                <a:latin typeface="Arial"/>
                <a:ea typeface="Arial"/>
                <a:cs typeface="Arial"/>
                <a:sym typeface="Arial"/>
              </a:rPr>
              <a:t>Es droht ein Aufstand „der Freunde der Curry-Wurst mit Pommes“?</a:t>
            </a:r>
            <a:endParaRPr/>
          </a:p>
          <a:p>
            <a:pPr marL="171450" marR="0" lvl="0" indent="-171450" algn="l" rtl="0">
              <a:lnSpc>
                <a:spcPct val="100000"/>
              </a:lnSpc>
              <a:spcBef>
                <a:spcPts val="0"/>
              </a:spcBef>
              <a:spcAft>
                <a:spcPts val="0"/>
              </a:spcAft>
              <a:buClr>
                <a:srgbClr val="000000"/>
              </a:buClr>
              <a:buSzPts val="1400"/>
              <a:buFont typeface="Arial"/>
              <a:buChar char="•"/>
            </a:pPr>
            <a:r>
              <a:rPr lang="de-DE" sz="2000" b="0" i="0" u="none" strike="noStrike" cap="none">
                <a:solidFill>
                  <a:srgbClr val="C00000"/>
                </a:solidFill>
                <a:latin typeface="Arial"/>
                <a:ea typeface="Arial"/>
                <a:cs typeface="Arial"/>
                <a:sym typeface="Arial"/>
              </a:rPr>
              <a:t>Mit welchen Vorschlägen gehen Sie in das Gespräch?</a:t>
            </a:r>
            <a:endParaRPr/>
          </a:p>
        </p:txBody>
      </p:sp>
      <p:sp>
        <p:nvSpPr>
          <p:cNvPr id="294" name="Google Shape;294;p18"/>
          <p:cNvSpPr txBox="1"/>
          <p:nvPr/>
        </p:nvSpPr>
        <p:spPr>
          <a:xfrm>
            <a:off x="4233276" y="1720587"/>
            <a:ext cx="54373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80%</a:t>
            </a:r>
            <a:endParaRPr sz="1400" b="0" i="0" u="none" strike="noStrike" cap="none">
              <a:solidFill>
                <a:srgbClr val="000000"/>
              </a:solidFill>
              <a:latin typeface="Arial"/>
              <a:ea typeface="Arial"/>
              <a:cs typeface="Arial"/>
              <a:sym typeface="Arial"/>
            </a:endParaRPr>
          </a:p>
        </p:txBody>
      </p:sp>
      <p:sp>
        <p:nvSpPr>
          <p:cNvPr id="295" name="Google Shape;295;p18"/>
          <p:cNvSpPr txBox="1"/>
          <p:nvPr/>
        </p:nvSpPr>
        <p:spPr>
          <a:xfrm>
            <a:off x="4233276" y="2635888"/>
            <a:ext cx="54373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60%</a:t>
            </a:r>
            <a:endParaRPr sz="1400" b="0" i="0" u="none" strike="noStrike" cap="none">
              <a:solidFill>
                <a:srgbClr val="000000"/>
              </a:solidFill>
              <a:latin typeface="Arial"/>
              <a:ea typeface="Arial"/>
              <a:cs typeface="Arial"/>
              <a:sym typeface="Arial"/>
            </a:endParaRPr>
          </a:p>
        </p:txBody>
      </p:sp>
      <p:sp>
        <p:nvSpPr>
          <p:cNvPr id="296" name="Google Shape;296;p18"/>
          <p:cNvSpPr txBox="1"/>
          <p:nvPr/>
        </p:nvSpPr>
        <p:spPr>
          <a:xfrm>
            <a:off x="4233276" y="3551189"/>
            <a:ext cx="54373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40%</a:t>
            </a:r>
            <a:endParaRPr sz="1400" b="0" i="0" u="none" strike="noStrike" cap="none">
              <a:solidFill>
                <a:srgbClr val="000000"/>
              </a:solidFill>
              <a:latin typeface="Arial"/>
              <a:ea typeface="Arial"/>
              <a:cs typeface="Arial"/>
              <a:sym typeface="Arial"/>
            </a:endParaRPr>
          </a:p>
        </p:txBody>
      </p:sp>
      <p:sp>
        <p:nvSpPr>
          <p:cNvPr id="297" name="Google Shape;297;p18"/>
          <p:cNvSpPr txBox="1"/>
          <p:nvPr/>
        </p:nvSpPr>
        <p:spPr>
          <a:xfrm>
            <a:off x="8562507" y="5434100"/>
            <a:ext cx="356219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18-29.  30-39   40-49  50-59   60-69   ab70</a:t>
            </a:r>
            <a:endParaRPr sz="1400" b="0" i="0" u="none" strike="noStrike" cap="none">
              <a:solidFill>
                <a:srgbClr val="000000"/>
              </a:solidFill>
              <a:latin typeface="Arial"/>
              <a:ea typeface="Arial"/>
              <a:cs typeface="Arial"/>
              <a:sym typeface="Arial"/>
            </a:endParaRPr>
          </a:p>
        </p:txBody>
      </p:sp>
      <p:sp>
        <p:nvSpPr>
          <p:cNvPr id="298" name="Google Shape;298;p18"/>
          <p:cNvSpPr txBox="1"/>
          <p:nvPr/>
        </p:nvSpPr>
        <p:spPr>
          <a:xfrm>
            <a:off x="4375565" y="5434100"/>
            <a:ext cx="356219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18-29.  30-39   40-49  50-59   60-69   ab70</a:t>
            </a:r>
            <a:endParaRPr sz="1400" b="0" i="0" u="none" strike="noStrike" cap="none">
              <a:solidFill>
                <a:srgbClr val="000000"/>
              </a:solidFill>
              <a:latin typeface="Arial"/>
              <a:ea typeface="Arial"/>
              <a:cs typeface="Arial"/>
              <a:sym typeface="Arial"/>
            </a:endParaRPr>
          </a:p>
        </p:txBody>
      </p:sp>
      <p:sp>
        <p:nvSpPr>
          <p:cNvPr id="299" name="Google Shape;299;p18"/>
          <p:cNvSpPr txBox="1"/>
          <p:nvPr/>
        </p:nvSpPr>
        <p:spPr>
          <a:xfrm>
            <a:off x="4210126" y="4492644"/>
            <a:ext cx="54373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sp>
        <p:nvSpPr>
          <p:cNvPr id="300" name="Google Shape;300;p18"/>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301" name="Google Shape;301;p18"/>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0"/>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14</a:t>
            </a:fld>
            <a:endParaRPr/>
          </a:p>
        </p:txBody>
      </p:sp>
      <p:sp>
        <p:nvSpPr>
          <p:cNvPr id="308" name="Google Shape;308;p20"/>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Regionale Ernährung</a:t>
            </a:r>
            <a:endParaRPr/>
          </a:p>
        </p:txBody>
      </p:sp>
      <p:sp>
        <p:nvSpPr>
          <p:cNvPr id="309" name="Google Shape;309;p20"/>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Bild: Freepik, user111574739</a:t>
            </a:r>
            <a:endParaRPr/>
          </a:p>
        </p:txBody>
      </p:sp>
      <p:sp>
        <p:nvSpPr>
          <p:cNvPr id="310" name="Google Shape;310;p20"/>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311" name="Google Shape;311;p20"/>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pic>
        <p:nvPicPr>
          <p:cNvPr id="312" name="Google Shape;312;p20"/>
          <p:cNvPicPr preferRelativeResize="0"/>
          <p:nvPr/>
        </p:nvPicPr>
        <p:blipFill rotWithShape="1">
          <a:blip r:embed="rId3">
            <a:alphaModFix/>
          </a:blip>
          <a:srcRect/>
          <a:stretch/>
        </p:blipFill>
        <p:spPr>
          <a:xfrm>
            <a:off x="309691" y="1811362"/>
            <a:ext cx="5678083" cy="3777878"/>
          </a:xfrm>
          <a:prstGeom prst="rect">
            <a:avLst/>
          </a:prstGeom>
          <a:noFill/>
          <a:ln>
            <a:noFill/>
          </a:ln>
        </p:spPr>
      </p:pic>
      <p:sp>
        <p:nvSpPr>
          <p:cNvPr id="313" name="Google Shape;313;p20"/>
          <p:cNvSpPr/>
          <p:nvPr/>
        </p:nvSpPr>
        <p:spPr>
          <a:xfrm>
            <a:off x="6672064" y="1478038"/>
            <a:ext cx="5207936" cy="4673619"/>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e-DE" sz="2400" b="0" i="0" u="none" strike="noStrike" cap="none">
                <a:solidFill>
                  <a:srgbClr val="C00000"/>
                </a:solidFill>
                <a:latin typeface="Arial"/>
                <a:ea typeface="Arial"/>
                <a:cs typeface="Arial"/>
                <a:sym typeface="Arial"/>
              </a:rPr>
              <a:t>Regionale Ernährung ist nachhaltig und angesagt, besonders im Tourismus!</a:t>
            </a:r>
            <a:endParaRPr/>
          </a:p>
          <a:p>
            <a:pPr marL="0" marR="0" lvl="0" indent="0" algn="l" rtl="0">
              <a:lnSpc>
                <a:spcPct val="100000"/>
              </a:lnSpc>
              <a:spcBef>
                <a:spcPts val="0"/>
              </a:spcBef>
              <a:spcAft>
                <a:spcPts val="0"/>
              </a:spcAft>
              <a:buNone/>
            </a:pPr>
            <a:r>
              <a:rPr lang="de-DE" sz="2400" b="0" i="0" u="none" strike="noStrike" cap="none">
                <a:solidFill>
                  <a:srgbClr val="C00000"/>
                </a:solidFill>
                <a:latin typeface="Arial"/>
                <a:ea typeface="Arial"/>
                <a:cs typeface="Arial"/>
                <a:sym typeface="Arial"/>
              </a:rPr>
              <a:t>Aber:</a:t>
            </a:r>
            <a:endParaRPr/>
          </a:p>
          <a:p>
            <a:pPr marL="342900" marR="0" lvl="0" indent="-342900" algn="l" rtl="0">
              <a:lnSpc>
                <a:spcPct val="100000"/>
              </a:lnSpc>
              <a:spcBef>
                <a:spcPts val="0"/>
              </a:spcBef>
              <a:spcAft>
                <a:spcPts val="0"/>
              </a:spcAft>
              <a:buClr>
                <a:srgbClr val="000000"/>
              </a:buClr>
              <a:buSzPts val="1400"/>
              <a:buFont typeface="Arial"/>
              <a:buChar char="•"/>
            </a:pPr>
            <a:r>
              <a:rPr lang="de-DE" sz="2000" b="0" i="0" u="none" strike="noStrike" cap="none">
                <a:solidFill>
                  <a:srgbClr val="C00000"/>
                </a:solidFill>
                <a:latin typeface="Arial"/>
                <a:ea typeface="Arial"/>
                <a:cs typeface="Arial"/>
                <a:sym typeface="Arial"/>
              </a:rPr>
              <a:t>Regionalität ist vor allem sinnvoll, soweit sie mit Saisonalität verbunden werden kann.</a:t>
            </a:r>
            <a:endParaRPr/>
          </a:p>
          <a:p>
            <a:pPr marL="342900" marR="0" lvl="0" indent="-342900" algn="l" rtl="0">
              <a:lnSpc>
                <a:spcPct val="100000"/>
              </a:lnSpc>
              <a:spcBef>
                <a:spcPts val="0"/>
              </a:spcBef>
              <a:spcAft>
                <a:spcPts val="0"/>
              </a:spcAft>
              <a:buClr>
                <a:srgbClr val="000000"/>
              </a:buClr>
              <a:buSzPts val="1400"/>
              <a:buFont typeface="Arial"/>
              <a:buChar char="•"/>
            </a:pPr>
            <a:r>
              <a:rPr lang="de-DE" sz="2000" b="0" i="0" u="none" strike="noStrike" cap="none">
                <a:solidFill>
                  <a:srgbClr val="C00000"/>
                </a:solidFill>
                <a:latin typeface="Arial"/>
                <a:ea typeface="Arial"/>
                <a:cs typeface="Arial"/>
                <a:sym typeface="Arial"/>
              </a:rPr>
              <a:t>Gemüse aus beheizten Gewächshäusern ist klimaschädlicher als importiertes, natürlich ohne Flugtransport.</a:t>
            </a:r>
            <a:endParaRPr/>
          </a:p>
          <a:p>
            <a:pPr marL="342900" marR="0" lvl="0" indent="-342900" algn="l" rtl="0">
              <a:lnSpc>
                <a:spcPct val="100000"/>
              </a:lnSpc>
              <a:spcBef>
                <a:spcPts val="0"/>
              </a:spcBef>
              <a:spcAft>
                <a:spcPts val="0"/>
              </a:spcAft>
              <a:buClr>
                <a:srgbClr val="000000"/>
              </a:buClr>
              <a:buSzPts val="1400"/>
              <a:buFont typeface="Arial"/>
              <a:buChar char="•"/>
            </a:pPr>
            <a:r>
              <a:rPr lang="de-DE" sz="2000" b="0" i="0" u="none" strike="noStrike" cap="none">
                <a:solidFill>
                  <a:srgbClr val="C00000"/>
                </a:solidFill>
                <a:latin typeface="Arial"/>
                <a:ea typeface="Arial"/>
                <a:cs typeface="Arial"/>
                <a:sym typeface="Arial"/>
              </a:rPr>
              <a:t>Auch Fair Trade ist besonders nachhaltig.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915bba6a60_0_10"/>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200"/>
              <a:buFont typeface="Arial"/>
              <a:buNone/>
            </a:pPr>
            <a:fld id="{00000000-1234-1234-1234-123412341234}" type="slidenum">
              <a:rPr lang="de-DE"/>
              <a:t>15</a:t>
            </a:fld>
            <a:endParaRPr/>
          </a:p>
        </p:txBody>
      </p:sp>
      <p:sp>
        <p:nvSpPr>
          <p:cNvPr id="320" name="Google Shape;320;g1915bba6a60_0_10"/>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Nachhaltigkeit und saisonale Ernährung</a:t>
            </a:r>
            <a:br>
              <a:rPr lang="de-DE"/>
            </a:br>
            <a:r>
              <a:rPr lang="de-DE"/>
              <a:t>Frischekost in den Wintermonaten</a:t>
            </a:r>
            <a:endParaRPr/>
          </a:p>
        </p:txBody>
      </p:sp>
      <p:sp>
        <p:nvSpPr>
          <p:cNvPr id="321" name="Google Shape;321;g1915bba6a60_0_10"/>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1200"/>
              <a:buNone/>
            </a:pPr>
            <a:r>
              <a:rPr lang="de-DE"/>
              <a:t>Bildquelle: Bundeszentrum für Ernährung o.J.</a:t>
            </a:r>
            <a:endParaRPr/>
          </a:p>
        </p:txBody>
      </p:sp>
      <p:pic>
        <p:nvPicPr>
          <p:cNvPr id="322" name="Google Shape;322;g1915bba6a60_0_10"/>
          <p:cNvPicPr preferRelativeResize="0"/>
          <p:nvPr/>
        </p:nvPicPr>
        <p:blipFill rotWithShape="1">
          <a:blip r:embed="rId3">
            <a:alphaModFix/>
          </a:blip>
          <a:srcRect l="3150" t="5312" r="11698" b="3413"/>
          <a:stretch/>
        </p:blipFill>
        <p:spPr>
          <a:xfrm>
            <a:off x="4589585" y="1403252"/>
            <a:ext cx="7515663" cy="4758397"/>
          </a:xfrm>
          <a:prstGeom prst="rect">
            <a:avLst/>
          </a:prstGeom>
          <a:noFill/>
          <a:ln>
            <a:noFill/>
          </a:ln>
        </p:spPr>
      </p:pic>
      <p:sp>
        <p:nvSpPr>
          <p:cNvPr id="323" name="Google Shape;323;g1915bba6a60_0_10"/>
          <p:cNvSpPr/>
          <p:nvPr/>
        </p:nvSpPr>
        <p:spPr>
          <a:xfrm>
            <a:off x="197100" y="2394400"/>
            <a:ext cx="2958224" cy="29100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de-DE" sz="1700" b="0" i="0" u="none" strike="noStrike" cap="none">
                <a:solidFill>
                  <a:srgbClr val="C00000"/>
                </a:solidFill>
                <a:latin typeface="Arial"/>
                <a:ea typeface="Arial"/>
                <a:cs typeface="Arial"/>
                <a:sym typeface="Arial"/>
              </a:rPr>
              <a:t>Schauen Sie auf ihren Menüplan für November bis Februar?</a:t>
            </a:r>
            <a:endParaRPr/>
          </a:p>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de-DE" sz="1700" b="0" i="0" u="none" strike="noStrike" cap="none">
                <a:solidFill>
                  <a:srgbClr val="C00000"/>
                </a:solidFill>
                <a:latin typeface="Arial"/>
                <a:ea typeface="Arial"/>
                <a:cs typeface="Arial"/>
                <a:sym typeface="Arial"/>
              </a:rPr>
              <a:t>Welchen Anteil des Gemüses können Sie mit saisonalem Gemüse abdecken?</a:t>
            </a:r>
            <a:endParaRPr sz="1700" b="0" i="0" u="none" strike="noStrike" cap="none">
              <a:solidFill>
                <a:srgbClr val="C00000"/>
              </a:solidFill>
              <a:latin typeface="Arial"/>
              <a:ea typeface="Arial"/>
              <a:cs typeface="Arial"/>
              <a:sym typeface="Arial"/>
            </a:endParaRPr>
          </a:p>
        </p:txBody>
      </p:sp>
      <p:sp>
        <p:nvSpPr>
          <p:cNvPr id="324" name="Google Shape;324;g1915bba6a60_0_10"/>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325" name="Google Shape;325;g1915bba6a60_0_10"/>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21" descr="Leckarben, Gemüse, rote Tomate, Ernährung, Lebensmittel"/>
          <p:cNvPicPr preferRelativeResize="0"/>
          <p:nvPr/>
        </p:nvPicPr>
        <p:blipFill rotWithShape="1">
          <a:blip r:embed="rId3">
            <a:alphaModFix/>
          </a:blip>
          <a:srcRect/>
          <a:stretch/>
        </p:blipFill>
        <p:spPr>
          <a:xfrm>
            <a:off x="251625" y="1467325"/>
            <a:ext cx="2111565" cy="1608383"/>
          </a:xfrm>
          <a:prstGeom prst="rect">
            <a:avLst/>
          </a:prstGeom>
          <a:noFill/>
          <a:ln>
            <a:noFill/>
          </a:ln>
        </p:spPr>
      </p:pic>
      <p:sp>
        <p:nvSpPr>
          <p:cNvPr id="332" name="Google Shape;332;p21"/>
          <p:cNvSpPr txBox="1">
            <a:spLocks noGrp="1"/>
          </p:cNvSpPr>
          <p:nvPr>
            <p:ph type="sldNum" idx="12"/>
          </p:nvPr>
        </p:nvSpPr>
        <p:spPr>
          <a:xfrm>
            <a:off x="1" y="6254497"/>
            <a:ext cx="619381" cy="557467"/>
          </a:xfrm>
          <a:prstGeom prst="rect">
            <a:avLst/>
          </a:prstGeom>
          <a:noFill/>
          <a:ln>
            <a:noFill/>
          </a:ln>
        </p:spPr>
        <p:txBody>
          <a:bodyPr spcFirstLastPara="1" wrap="square" lIns="0" tIns="45700" rIns="0"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16</a:t>
            </a:fld>
            <a:endParaRPr/>
          </a:p>
        </p:txBody>
      </p:sp>
      <p:sp>
        <p:nvSpPr>
          <p:cNvPr id="333" name="Google Shape;333;p2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de-DE"/>
              <a:t>Nachhaltigkeit und saisonale Ernährung</a:t>
            </a:r>
            <a:br>
              <a:rPr lang="de-DE"/>
            </a:br>
            <a:r>
              <a:rPr lang="de-DE"/>
              <a:t>Das Beispiel Tomaten</a:t>
            </a:r>
            <a:endParaRPr sz="2800"/>
          </a:p>
        </p:txBody>
      </p:sp>
      <p:sp>
        <p:nvSpPr>
          <p:cNvPr id="334" name="Google Shape;334;p21"/>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t" anchorCtr="0">
            <a:noAutofit/>
          </a:bodyPr>
          <a:lstStyle/>
          <a:p>
            <a:pPr marL="1798" lvl="0" indent="0" algn="l" rtl="0">
              <a:lnSpc>
                <a:spcPct val="110000"/>
              </a:lnSpc>
              <a:spcBef>
                <a:spcPts val="0"/>
              </a:spcBef>
              <a:spcAft>
                <a:spcPts val="0"/>
              </a:spcAft>
              <a:buSzPts val="1100"/>
              <a:buNone/>
            </a:pPr>
            <a:r>
              <a:rPr lang="de-DE" sz="1100">
                <a:solidFill>
                  <a:schemeClr val="lt1"/>
                </a:solidFill>
              </a:rPr>
              <a:t>Bildquelle: Pixnio, open Food Facts, </a:t>
            </a:r>
            <a:br>
              <a:rPr lang="de-DE" sz="1100">
                <a:solidFill>
                  <a:schemeClr val="lt1"/>
                </a:solidFill>
              </a:rPr>
            </a:br>
            <a:r>
              <a:rPr lang="de-DE" sz="1100">
                <a:solidFill>
                  <a:schemeClr val="lt1"/>
                </a:solidFill>
              </a:rPr>
              <a:t>Grafik: Eigene Darstellung nach KEEKS</a:t>
            </a:r>
            <a:endParaRPr/>
          </a:p>
        </p:txBody>
      </p:sp>
      <p:pic>
        <p:nvPicPr>
          <p:cNvPr id="335" name="Google Shape;335;p21"/>
          <p:cNvPicPr preferRelativeResize="0"/>
          <p:nvPr/>
        </p:nvPicPr>
        <p:blipFill rotWithShape="1">
          <a:blip r:embed="rId4">
            <a:alphaModFix/>
          </a:blip>
          <a:srcRect/>
          <a:stretch/>
        </p:blipFill>
        <p:spPr>
          <a:xfrm>
            <a:off x="7848238" y="1467325"/>
            <a:ext cx="4144200" cy="4514400"/>
          </a:xfrm>
          <a:prstGeom prst="rect">
            <a:avLst/>
          </a:prstGeom>
          <a:noFill/>
          <a:ln>
            <a:noFill/>
          </a:ln>
        </p:spPr>
      </p:pic>
      <p:sp>
        <p:nvSpPr>
          <p:cNvPr id="336" name="Google Shape;336;p21"/>
          <p:cNvSpPr/>
          <p:nvPr/>
        </p:nvSpPr>
        <p:spPr>
          <a:xfrm>
            <a:off x="2583598" y="1489291"/>
            <a:ext cx="5368771" cy="1905883"/>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400"/>
              <a:buFont typeface="Arial"/>
              <a:buChar char="•"/>
            </a:pPr>
            <a:r>
              <a:rPr lang="de-DE" sz="2000" b="0" i="0" u="none" strike="noStrike" cap="none">
                <a:solidFill>
                  <a:srgbClr val="C00000"/>
                </a:solidFill>
                <a:latin typeface="Arial"/>
                <a:ea typeface="Arial"/>
                <a:cs typeface="Arial"/>
                <a:sym typeface="Arial"/>
              </a:rPr>
              <a:t>In welcher Form kommen Tomaten in ihre Menüs?</a:t>
            </a:r>
            <a:endParaRPr/>
          </a:p>
          <a:p>
            <a:pPr marL="285750" marR="0" lvl="0" indent="-285750" algn="l" rtl="0">
              <a:lnSpc>
                <a:spcPct val="100000"/>
              </a:lnSpc>
              <a:spcBef>
                <a:spcPts val="0"/>
              </a:spcBef>
              <a:spcAft>
                <a:spcPts val="0"/>
              </a:spcAft>
              <a:buClr>
                <a:schemeClr val="dk1"/>
              </a:buClr>
              <a:buSzPts val="1400"/>
              <a:buFont typeface="Arial"/>
              <a:buChar char="•"/>
            </a:pPr>
            <a:r>
              <a:rPr lang="de-DE" sz="2000" b="0" i="0" u="none" strike="noStrike" cap="none">
                <a:solidFill>
                  <a:srgbClr val="C00000"/>
                </a:solidFill>
                <a:latin typeface="Arial"/>
                <a:ea typeface="Arial"/>
                <a:cs typeface="Arial"/>
                <a:sym typeface="Arial"/>
              </a:rPr>
              <a:t>Können Sie auf Treibhaustomaten aus Holland im Winter verzichten?</a:t>
            </a:r>
            <a:endParaRPr/>
          </a:p>
          <a:p>
            <a:pPr marL="285750" marR="0" lvl="0" indent="-285750" algn="l" rtl="0">
              <a:lnSpc>
                <a:spcPct val="100000"/>
              </a:lnSpc>
              <a:spcBef>
                <a:spcPts val="0"/>
              </a:spcBef>
              <a:spcAft>
                <a:spcPts val="0"/>
              </a:spcAft>
              <a:buClr>
                <a:schemeClr val="dk1"/>
              </a:buClr>
              <a:buSzPts val="1400"/>
              <a:buFont typeface="Arial"/>
              <a:buChar char="•"/>
            </a:pPr>
            <a:r>
              <a:rPr lang="de-DE" sz="2000" b="0" i="0" u="none" strike="noStrike" cap="none">
                <a:solidFill>
                  <a:srgbClr val="C00000"/>
                </a:solidFill>
                <a:latin typeface="Arial"/>
                <a:ea typeface="Arial"/>
                <a:cs typeface="Arial"/>
                <a:sym typeface="Arial"/>
              </a:rPr>
              <a:t>Bei welchen Gerichten könnten Sie auf Dosentomaten verzichten?</a:t>
            </a:r>
            <a:endParaRPr/>
          </a:p>
        </p:txBody>
      </p:sp>
      <p:sp>
        <p:nvSpPr>
          <p:cNvPr id="337" name="Google Shape;337;p21"/>
          <p:cNvSpPr txBox="1"/>
          <p:nvPr/>
        </p:nvSpPr>
        <p:spPr>
          <a:xfrm>
            <a:off x="8573981" y="4548249"/>
            <a:ext cx="889987"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frische</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Tomaten</a:t>
            </a:r>
            <a:endParaRPr/>
          </a:p>
        </p:txBody>
      </p:sp>
      <p:sp>
        <p:nvSpPr>
          <p:cNvPr id="338" name="Google Shape;338;p21"/>
          <p:cNvSpPr txBox="1"/>
          <p:nvPr/>
        </p:nvSpPr>
        <p:spPr>
          <a:xfrm>
            <a:off x="9718968" y="4548249"/>
            <a:ext cx="830676"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Dosen-</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tomaten</a:t>
            </a:r>
            <a:endParaRPr sz="1400" b="0" i="0" u="none" strike="noStrike" cap="none">
              <a:solidFill>
                <a:srgbClr val="000000"/>
              </a:solidFill>
              <a:latin typeface="Arial"/>
              <a:ea typeface="Arial"/>
              <a:cs typeface="Arial"/>
              <a:sym typeface="Arial"/>
            </a:endParaRPr>
          </a:p>
        </p:txBody>
      </p:sp>
      <p:sp>
        <p:nvSpPr>
          <p:cNvPr id="339" name="Google Shape;339;p21"/>
          <p:cNvSpPr/>
          <p:nvPr/>
        </p:nvSpPr>
        <p:spPr>
          <a:xfrm>
            <a:off x="7956464" y="5071469"/>
            <a:ext cx="4149165" cy="103244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e-DE" sz="1400" b="0" i="0" u="none" strike="noStrike" cap="none">
                <a:solidFill>
                  <a:schemeClr val="dk1"/>
                </a:solidFill>
                <a:latin typeface="Arial"/>
                <a:ea typeface="Arial"/>
                <a:cs typeface="Arial"/>
                <a:sym typeface="Arial"/>
              </a:rPr>
              <a:t>Nudeln</a:t>
            </a:r>
            <a:endParaRPr/>
          </a:p>
        </p:txBody>
      </p:sp>
      <p:sp>
        <p:nvSpPr>
          <p:cNvPr id="340" name="Google Shape;340;p21"/>
          <p:cNvSpPr/>
          <p:nvPr/>
        </p:nvSpPr>
        <p:spPr>
          <a:xfrm>
            <a:off x="9497295" y="5464563"/>
            <a:ext cx="221673" cy="246260"/>
          </a:xfrm>
          <a:prstGeom prst="rect">
            <a:avLst/>
          </a:prstGeom>
          <a:solidFill>
            <a:schemeClr val="accent1"/>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1" name="Google Shape;341;p21"/>
          <p:cNvSpPr txBox="1"/>
          <p:nvPr/>
        </p:nvSpPr>
        <p:spPr>
          <a:xfrm>
            <a:off x="10783805" y="4548249"/>
            <a:ext cx="990976" cy="73866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Gewächs-</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haus</a:t>
            </a:r>
            <a:br>
              <a:rPr lang="de-DE" sz="1400" b="0" i="0" u="none" strike="noStrike" cap="none">
                <a:solidFill>
                  <a:srgbClr val="000000"/>
                </a:solidFill>
                <a:latin typeface="Arial"/>
                <a:ea typeface="Arial"/>
                <a:cs typeface="Arial"/>
                <a:sym typeface="Arial"/>
              </a:rPr>
            </a:br>
            <a:r>
              <a:rPr lang="de-DE" sz="1400" b="0" i="0" u="none" strike="noStrike" cap="none">
                <a:solidFill>
                  <a:srgbClr val="000000"/>
                </a:solidFill>
                <a:latin typeface="Arial"/>
                <a:ea typeface="Arial"/>
                <a:cs typeface="Arial"/>
                <a:sym typeface="Arial"/>
              </a:rPr>
              <a:t>tomaten</a:t>
            </a:r>
            <a:endParaRPr sz="1400" b="0" i="0" u="none" strike="noStrike" cap="none">
              <a:solidFill>
                <a:srgbClr val="000000"/>
              </a:solidFill>
              <a:latin typeface="Arial"/>
              <a:ea typeface="Arial"/>
              <a:cs typeface="Arial"/>
              <a:sym typeface="Arial"/>
            </a:endParaRPr>
          </a:p>
        </p:txBody>
      </p:sp>
      <p:pic>
        <p:nvPicPr>
          <p:cNvPr id="342" name="Google Shape;342;p21"/>
          <p:cNvPicPr preferRelativeResize="0"/>
          <p:nvPr/>
        </p:nvPicPr>
        <p:blipFill rotWithShape="1">
          <a:blip r:embed="rId5">
            <a:alphaModFix/>
          </a:blip>
          <a:srcRect l="-7606"/>
          <a:stretch/>
        </p:blipFill>
        <p:spPr>
          <a:xfrm>
            <a:off x="6267683" y="4828192"/>
            <a:ext cx="957500" cy="1275725"/>
          </a:xfrm>
          <a:prstGeom prst="rect">
            <a:avLst/>
          </a:prstGeom>
          <a:noFill/>
          <a:ln>
            <a:noFill/>
          </a:ln>
        </p:spPr>
      </p:pic>
      <p:pic>
        <p:nvPicPr>
          <p:cNvPr id="343" name="Google Shape;343;p21"/>
          <p:cNvPicPr preferRelativeResize="0"/>
          <p:nvPr/>
        </p:nvPicPr>
        <p:blipFill rotWithShape="1">
          <a:blip r:embed="rId5">
            <a:alphaModFix/>
          </a:blip>
          <a:srcRect l="-7606"/>
          <a:stretch/>
        </p:blipFill>
        <p:spPr>
          <a:xfrm>
            <a:off x="5227998" y="4834482"/>
            <a:ext cx="957500" cy="1275725"/>
          </a:xfrm>
          <a:prstGeom prst="rect">
            <a:avLst/>
          </a:prstGeom>
          <a:noFill/>
          <a:ln>
            <a:noFill/>
          </a:ln>
        </p:spPr>
      </p:pic>
      <p:pic>
        <p:nvPicPr>
          <p:cNvPr id="344" name="Google Shape;344;p21"/>
          <p:cNvPicPr preferRelativeResize="0"/>
          <p:nvPr/>
        </p:nvPicPr>
        <p:blipFill rotWithShape="1">
          <a:blip r:embed="rId5">
            <a:alphaModFix/>
          </a:blip>
          <a:srcRect l="-7606"/>
          <a:stretch/>
        </p:blipFill>
        <p:spPr>
          <a:xfrm>
            <a:off x="4188313" y="4840772"/>
            <a:ext cx="957500" cy="1275725"/>
          </a:xfrm>
          <a:prstGeom prst="rect">
            <a:avLst/>
          </a:prstGeom>
          <a:noFill/>
          <a:ln>
            <a:noFill/>
          </a:ln>
        </p:spPr>
      </p:pic>
      <p:pic>
        <p:nvPicPr>
          <p:cNvPr id="345" name="Google Shape;345;p21"/>
          <p:cNvPicPr preferRelativeResize="0"/>
          <p:nvPr/>
        </p:nvPicPr>
        <p:blipFill rotWithShape="1">
          <a:blip r:embed="rId5">
            <a:alphaModFix/>
          </a:blip>
          <a:srcRect l="-7606"/>
          <a:stretch/>
        </p:blipFill>
        <p:spPr>
          <a:xfrm>
            <a:off x="5652081" y="3724525"/>
            <a:ext cx="957500" cy="1275725"/>
          </a:xfrm>
          <a:prstGeom prst="rect">
            <a:avLst/>
          </a:prstGeom>
          <a:noFill/>
          <a:ln>
            <a:noFill/>
          </a:ln>
        </p:spPr>
      </p:pic>
      <p:pic>
        <p:nvPicPr>
          <p:cNvPr id="346" name="Google Shape;346;p21"/>
          <p:cNvPicPr preferRelativeResize="0"/>
          <p:nvPr/>
        </p:nvPicPr>
        <p:blipFill rotWithShape="1">
          <a:blip r:embed="rId5">
            <a:alphaModFix/>
          </a:blip>
          <a:srcRect l="-7606"/>
          <a:stretch/>
        </p:blipFill>
        <p:spPr>
          <a:xfrm>
            <a:off x="6703300" y="3641856"/>
            <a:ext cx="957500" cy="1275725"/>
          </a:xfrm>
          <a:prstGeom prst="rect">
            <a:avLst/>
          </a:prstGeom>
          <a:noFill/>
          <a:ln>
            <a:noFill/>
          </a:ln>
        </p:spPr>
      </p:pic>
      <p:pic>
        <p:nvPicPr>
          <p:cNvPr id="347" name="Google Shape;347;p21"/>
          <p:cNvPicPr preferRelativeResize="0"/>
          <p:nvPr/>
        </p:nvPicPr>
        <p:blipFill rotWithShape="1">
          <a:blip r:embed="rId5">
            <a:alphaModFix/>
          </a:blip>
          <a:srcRect l="-7606"/>
          <a:stretch/>
        </p:blipFill>
        <p:spPr>
          <a:xfrm>
            <a:off x="4604943" y="3702649"/>
            <a:ext cx="957500" cy="1275725"/>
          </a:xfrm>
          <a:prstGeom prst="rect">
            <a:avLst/>
          </a:prstGeom>
          <a:noFill/>
          <a:ln>
            <a:noFill/>
          </a:ln>
        </p:spPr>
      </p:pic>
      <p:sp>
        <p:nvSpPr>
          <p:cNvPr id="348" name="Google Shape;348;p21"/>
          <p:cNvSpPr txBox="1"/>
          <p:nvPr/>
        </p:nvSpPr>
        <p:spPr>
          <a:xfrm>
            <a:off x="116882" y="3713372"/>
            <a:ext cx="4405876" cy="2363724"/>
          </a:xfrm>
          <a:prstGeom prst="rect">
            <a:avLst/>
          </a:prstGeom>
          <a:noFill/>
          <a:ln>
            <a:noFill/>
          </a:ln>
        </p:spPr>
        <p:txBody>
          <a:bodyPr spcFirstLastPara="1" wrap="square" lIns="91425" tIns="45700" rIns="91425" bIns="45700" anchor="t" anchorCtr="0">
            <a:spAutoFit/>
          </a:bodyPr>
          <a:lstStyle/>
          <a:p>
            <a:pPr marL="1798" marR="0" lvl="0" indent="0" algn="l" rtl="0">
              <a:lnSpc>
                <a:spcPct val="90000"/>
              </a:lnSpc>
              <a:spcBef>
                <a:spcPts val="0"/>
              </a:spcBef>
              <a:spcAft>
                <a:spcPts val="0"/>
              </a:spcAft>
              <a:buNone/>
            </a:pPr>
            <a:r>
              <a:rPr lang="de-DE" sz="1800" b="1" i="0" u="none" strike="noStrike" cap="none">
                <a:solidFill>
                  <a:schemeClr val="dk1"/>
                </a:solidFill>
                <a:latin typeface="Arial"/>
                <a:ea typeface="Arial"/>
                <a:cs typeface="Arial"/>
                <a:sym typeface="Arial"/>
              </a:rPr>
              <a:t>Gericht:</a:t>
            </a:r>
            <a:endParaRPr/>
          </a:p>
          <a:p>
            <a:pPr marL="230186" marR="0" lvl="0" indent="-228600" algn="l" rtl="0">
              <a:lnSpc>
                <a:spcPct val="90000"/>
              </a:lnSpc>
              <a:spcBef>
                <a:spcPts val="0"/>
              </a:spcBef>
              <a:spcAft>
                <a:spcPts val="0"/>
              </a:spcAft>
              <a:buClr>
                <a:schemeClr val="dk1"/>
              </a:buClr>
              <a:buSzPts val="2800"/>
              <a:buFont typeface="Arial"/>
              <a:buChar char="•"/>
            </a:pPr>
            <a:r>
              <a:rPr lang="de-DE" sz="1800" b="0" i="0" u="none" strike="noStrike" cap="none">
                <a:solidFill>
                  <a:schemeClr val="dk1"/>
                </a:solidFill>
                <a:latin typeface="Arial"/>
                <a:ea typeface="Arial"/>
                <a:cs typeface="Arial"/>
                <a:sym typeface="Arial"/>
              </a:rPr>
              <a:t>200g Soja-Bolognese mit Tomaten:</a:t>
            </a:r>
            <a:endParaRPr/>
          </a:p>
          <a:p>
            <a:pPr marL="203400" marR="0" lvl="0" indent="0" algn="l" rtl="0">
              <a:lnSpc>
                <a:spcPct val="90000"/>
              </a:lnSpc>
              <a:spcBef>
                <a:spcPts val="0"/>
              </a:spcBef>
              <a:spcAft>
                <a:spcPts val="0"/>
              </a:spcAft>
              <a:buNone/>
            </a:pPr>
            <a:r>
              <a:rPr lang="de-DE" sz="1800" b="0" i="0" u="none" strike="noStrike" cap="none">
                <a:solidFill>
                  <a:schemeClr val="dk1"/>
                </a:solidFill>
                <a:latin typeface="Arial"/>
                <a:ea typeface="Arial"/>
                <a:cs typeface="Arial"/>
                <a:sym typeface="Arial"/>
              </a:rPr>
              <a:t>(a) vom Feld (Saison)</a:t>
            </a:r>
            <a:endParaRPr/>
          </a:p>
          <a:p>
            <a:pPr marL="203400" marR="0" lvl="0" indent="0" algn="l" rtl="0">
              <a:lnSpc>
                <a:spcPct val="90000"/>
              </a:lnSpc>
              <a:spcBef>
                <a:spcPts val="0"/>
              </a:spcBef>
              <a:spcAft>
                <a:spcPts val="0"/>
              </a:spcAft>
              <a:buNone/>
            </a:pPr>
            <a:r>
              <a:rPr lang="de-DE" sz="1800" b="0" i="0" u="none" strike="noStrike" cap="none">
                <a:solidFill>
                  <a:schemeClr val="dk1"/>
                </a:solidFill>
                <a:latin typeface="Arial"/>
                <a:ea typeface="Arial"/>
                <a:cs typeface="Arial"/>
                <a:sym typeface="Arial"/>
              </a:rPr>
              <a:t>(b) aus dem Gewächshaus </a:t>
            </a:r>
            <a:endParaRPr/>
          </a:p>
          <a:p>
            <a:pPr marL="203400" marR="0" lvl="0" indent="0" algn="l" rtl="0">
              <a:lnSpc>
                <a:spcPct val="90000"/>
              </a:lnSpc>
              <a:spcBef>
                <a:spcPts val="0"/>
              </a:spcBef>
              <a:spcAft>
                <a:spcPts val="0"/>
              </a:spcAft>
              <a:buNone/>
            </a:pPr>
            <a:r>
              <a:rPr lang="de-DE" sz="1800" b="0" i="0" u="none" strike="noStrike" cap="none">
                <a:solidFill>
                  <a:schemeClr val="dk1"/>
                </a:solidFill>
                <a:latin typeface="Arial"/>
                <a:ea typeface="Arial"/>
                <a:cs typeface="Arial"/>
                <a:sym typeface="Arial"/>
              </a:rPr>
              <a:t>(c) aus der Dose </a:t>
            </a:r>
            <a:endParaRPr/>
          </a:p>
          <a:p>
            <a:pPr marL="230186" marR="0" lvl="0" indent="-228600" algn="l" rtl="0">
              <a:lnSpc>
                <a:spcPct val="90000"/>
              </a:lnSpc>
              <a:spcBef>
                <a:spcPts val="0"/>
              </a:spcBef>
              <a:spcAft>
                <a:spcPts val="0"/>
              </a:spcAft>
              <a:buClr>
                <a:schemeClr val="dk1"/>
              </a:buClr>
              <a:buSzPts val="2800"/>
              <a:buFont typeface="Arial"/>
              <a:buChar char="•"/>
            </a:pPr>
            <a:r>
              <a:rPr lang="de-DE" sz="1800" b="0" i="0" u="none" strike="noStrike" cap="none">
                <a:solidFill>
                  <a:schemeClr val="dk1"/>
                </a:solidFill>
                <a:latin typeface="Arial"/>
                <a:ea typeface="Arial"/>
                <a:cs typeface="Arial"/>
                <a:sym typeface="Arial"/>
              </a:rPr>
              <a:t>150g Nudeln (Vollkorn)</a:t>
            </a:r>
            <a:endParaRPr/>
          </a:p>
          <a:p>
            <a:pPr marL="230186" marR="0" lvl="0" indent="-228600" algn="l" rtl="0">
              <a:lnSpc>
                <a:spcPct val="90000"/>
              </a:lnSpc>
              <a:spcBef>
                <a:spcPts val="0"/>
              </a:spcBef>
              <a:spcAft>
                <a:spcPts val="0"/>
              </a:spcAft>
              <a:buClr>
                <a:schemeClr val="dk1"/>
              </a:buClr>
              <a:buSzPts val="2800"/>
              <a:buFont typeface="Arial"/>
              <a:buChar char="•"/>
            </a:pPr>
            <a:r>
              <a:rPr lang="de-DE" sz="1800" b="0" i="0" u="none" strike="noStrike" cap="none">
                <a:solidFill>
                  <a:schemeClr val="dk1"/>
                </a:solidFill>
                <a:latin typeface="Arial"/>
                <a:ea typeface="Arial"/>
                <a:cs typeface="Arial"/>
                <a:sym typeface="Arial"/>
              </a:rPr>
              <a:t>Einsparung CO</a:t>
            </a:r>
            <a:r>
              <a:rPr lang="de-DE" sz="1800" b="0" i="0" u="none" strike="noStrike" cap="none" baseline="-25000">
                <a:solidFill>
                  <a:schemeClr val="dk1"/>
                </a:solidFill>
                <a:latin typeface="Arial"/>
                <a:ea typeface="Arial"/>
                <a:cs typeface="Arial"/>
                <a:sym typeface="Arial"/>
              </a:rPr>
              <a:t>2</a:t>
            </a:r>
            <a:r>
              <a:rPr lang="de-DE" sz="1800" b="0" i="0" u="none" strike="noStrike" cap="none">
                <a:solidFill>
                  <a:schemeClr val="dk1"/>
                </a:solidFill>
                <a:latin typeface="Arial"/>
                <a:ea typeface="Arial"/>
                <a:cs typeface="Arial"/>
                <a:sym typeface="Arial"/>
              </a:rPr>
              <a:t>-Äquivalente </a:t>
            </a:r>
            <a:br>
              <a:rPr lang="de-DE" sz="1800" b="0" i="0" u="none" strike="noStrike" cap="none">
                <a:solidFill>
                  <a:schemeClr val="dk1"/>
                </a:solidFill>
                <a:latin typeface="Arial"/>
                <a:ea typeface="Arial"/>
                <a:cs typeface="Arial"/>
                <a:sym typeface="Arial"/>
              </a:rPr>
            </a:br>
            <a:r>
              <a:rPr lang="de-DE" sz="1800" b="0" i="0" u="none" strike="noStrike" cap="none">
                <a:solidFill>
                  <a:schemeClr val="dk1"/>
                </a:solidFill>
                <a:latin typeface="Arial"/>
                <a:ea typeface="Arial"/>
                <a:cs typeface="Arial"/>
                <a:sym typeface="Arial"/>
              </a:rPr>
              <a:t>je 10 Portionen:  22 bzw. 11 kg</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349" name="Google Shape;349;p21"/>
          <p:cNvSpPr txBox="1"/>
          <p:nvPr/>
        </p:nvSpPr>
        <p:spPr>
          <a:xfrm>
            <a:off x="8573981" y="1410198"/>
            <a:ext cx="3306019"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de-DE" sz="2000" b="0" i="0" u="none" strike="noStrike" cap="none">
                <a:solidFill>
                  <a:srgbClr val="000000"/>
                </a:solidFill>
                <a:latin typeface="Arial"/>
                <a:ea typeface="Arial"/>
                <a:cs typeface="Arial"/>
                <a:sym typeface="Arial"/>
              </a:rPr>
              <a:t>CO</a:t>
            </a:r>
            <a:r>
              <a:rPr lang="de-DE" sz="2000" b="0" i="0" u="none" strike="noStrike" cap="none" baseline="-25000">
                <a:solidFill>
                  <a:srgbClr val="000000"/>
                </a:solidFill>
                <a:latin typeface="Arial"/>
                <a:ea typeface="Arial"/>
                <a:cs typeface="Arial"/>
                <a:sym typeface="Arial"/>
              </a:rPr>
              <a:t>2</a:t>
            </a:r>
            <a:r>
              <a:rPr lang="de-DE" sz="2000" b="0" i="0" u="none" strike="noStrike" cap="none">
                <a:solidFill>
                  <a:srgbClr val="000000"/>
                </a:solidFill>
                <a:latin typeface="Arial"/>
                <a:ea typeface="Arial"/>
                <a:cs typeface="Arial"/>
                <a:sym typeface="Arial"/>
              </a:rPr>
              <a:t>-Äq je Portion</a:t>
            </a:r>
            <a:endParaRPr/>
          </a:p>
        </p:txBody>
      </p:sp>
      <p:sp>
        <p:nvSpPr>
          <p:cNvPr id="350" name="Google Shape;350;p21"/>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351" name="Google Shape;351;p21"/>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2"/>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17</a:t>
            </a:fld>
            <a:endParaRPr/>
          </a:p>
        </p:txBody>
      </p:sp>
      <p:sp>
        <p:nvSpPr>
          <p:cNvPr id="359" name="Google Shape;359;p22"/>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Nachhaltigkeit und Bio-Produkte</a:t>
            </a:r>
            <a:br>
              <a:rPr lang="de-DE"/>
            </a:br>
            <a:r>
              <a:rPr lang="de-DE"/>
              <a:t>Bio-Produkte und ihre Verkaufspreise</a:t>
            </a:r>
            <a:endParaRPr/>
          </a:p>
        </p:txBody>
      </p:sp>
      <p:sp>
        <p:nvSpPr>
          <p:cNvPr id="360" name="Google Shape;360;p22"/>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36000" lvl="0" indent="-36000" algn="l" rtl="0">
              <a:lnSpc>
                <a:spcPct val="110000"/>
              </a:lnSpc>
              <a:spcBef>
                <a:spcPts val="0"/>
              </a:spcBef>
              <a:spcAft>
                <a:spcPts val="0"/>
              </a:spcAft>
              <a:buClr>
                <a:srgbClr val="888888"/>
              </a:buClr>
              <a:buSzPts val="1200"/>
              <a:buNone/>
            </a:pPr>
            <a:r>
              <a:rPr lang="de-DE"/>
              <a:t>Quelle: Eigene Abbildung nach AMI Verbraucherpreisspiegel, Ökolandbau 2021</a:t>
            </a:r>
            <a:endParaRPr/>
          </a:p>
        </p:txBody>
      </p:sp>
      <p:pic>
        <p:nvPicPr>
          <p:cNvPr id="361" name="Google Shape;361;p22"/>
          <p:cNvPicPr preferRelativeResize="0"/>
          <p:nvPr/>
        </p:nvPicPr>
        <p:blipFill rotWithShape="1">
          <a:blip r:embed="rId3">
            <a:alphaModFix/>
          </a:blip>
          <a:srcRect/>
          <a:stretch/>
        </p:blipFill>
        <p:spPr>
          <a:xfrm>
            <a:off x="4712772" y="2545080"/>
            <a:ext cx="7277400" cy="3593700"/>
          </a:xfrm>
          <a:prstGeom prst="rect">
            <a:avLst/>
          </a:prstGeom>
          <a:noFill/>
          <a:ln>
            <a:noFill/>
          </a:ln>
        </p:spPr>
      </p:pic>
      <p:sp>
        <p:nvSpPr>
          <p:cNvPr id="362" name="Google Shape;362;p22"/>
          <p:cNvSpPr txBox="1"/>
          <p:nvPr/>
        </p:nvSpPr>
        <p:spPr>
          <a:xfrm>
            <a:off x="5382217" y="1656168"/>
            <a:ext cx="499872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Arial"/>
                <a:ea typeface="Arial"/>
                <a:cs typeface="Arial"/>
                <a:sym typeface="Arial"/>
              </a:rPr>
              <a:t>Bio hat seinen Preis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Preisaufschläge für ausgewählte Bio-Lebensmittel gegenüber konventioneller Ware in Deutschland, 2020, in %</a:t>
            </a:r>
            <a:endParaRPr sz="1400" b="0" i="0" u="none" strike="noStrike" cap="none">
              <a:solidFill>
                <a:srgbClr val="000000"/>
              </a:solidFill>
              <a:latin typeface="Arial"/>
              <a:ea typeface="Arial"/>
              <a:cs typeface="Arial"/>
              <a:sym typeface="Arial"/>
            </a:endParaRPr>
          </a:p>
        </p:txBody>
      </p:sp>
      <p:sp>
        <p:nvSpPr>
          <p:cNvPr id="363" name="Google Shape;363;p22"/>
          <p:cNvSpPr/>
          <p:nvPr/>
        </p:nvSpPr>
        <p:spPr>
          <a:xfrm>
            <a:off x="180754" y="2071666"/>
            <a:ext cx="4369981" cy="2945363"/>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de-DE" sz="2000" b="0" i="0" u="none" strike="noStrike" cap="none">
                <a:solidFill>
                  <a:srgbClr val="C00000"/>
                </a:solidFill>
                <a:latin typeface="Arial"/>
                <a:ea typeface="Arial"/>
                <a:cs typeface="Arial"/>
                <a:sym typeface="Arial"/>
              </a:rPr>
              <a:t>Wie groß ist der Anteil ihrer Bioprodukte in allen Zutaten?</a:t>
            </a:r>
            <a:endParaRPr/>
          </a:p>
          <a:p>
            <a:pPr marL="0" marR="0" lvl="0" indent="0" algn="ctr" rtl="0">
              <a:lnSpc>
                <a:spcPct val="100000"/>
              </a:lnSpc>
              <a:spcBef>
                <a:spcPts val="0"/>
              </a:spcBef>
              <a:spcAft>
                <a:spcPts val="0"/>
              </a:spcAft>
              <a:buClr>
                <a:srgbClr val="000000"/>
              </a:buClr>
              <a:buSzPts val="1700"/>
              <a:buFont typeface="Arial"/>
              <a:buNone/>
            </a:pPr>
            <a:endParaRPr sz="20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de-DE" sz="2000" b="0" i="0" u="none" strike="noStrike" cap="none">
                <a:solidFill>
                  <a:srgbClr val="C00000"/>
                </a:solidFill>
                <a:latin typeface="Arial"/>
                <a:ea typeface="Arial"/>
                <a:cs typeface="Arial"/>
                <a:sym typeface="Arial"/>
              </a:rPr>
              <a:t>Welche Mehrkosen nehmen Sie dafür in Kauf?</a:t>
            </a:r>
            <a:endParaRPr/>
          </a:p>
          <a:p>
            <a:pPr marL="0" marR="0" lvl="0" indent="0" algn="ctr" rtl="0">
              <a:lnSpc>
                <a:spcPct val="100000"/>
              </a:lnSpc>
              <a:spcBef>
                <a:spcPts val="0"/>
              </a:spcBef>
              <a:spcAft>
                <a:spcPts val="0"/>
              </a:spcAft>
              <a:buClr>
                <a:srgbClr val="000000"/>
              </a:buClr>
              <a:buSzPts val="1700"/>
              <a:buFont typeface="Arial"/>
              <a:buNone/>
            </a:pPr>
            <a:endParaRPr sz="20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de-DE" sz="2000" b="0" i="0" u="none" strike="noStrike" cap="none">
                <a:solidFill>
                  <a:srgbClr val="C00000"/>
                </a:solidFill>
                <a:latin typeface="Arial"/>
                <a:ea typeface="Arial"/>
                <a:cs typeface="Arial"/>
                <a:sym typeface="Arial"/>
              </a:rPr>
              <a:t>Wie kann man Eltern in der Schule vermitteln, dass Bio den Mehrpreis wert ist?</a:t>
            </a:r>
            <a:endParaRPr sz="2000" b="0" i="0" u="none" strike="noStrike" cap="none">
              <a:solidFill>
                <a:srgbClr val="C00000"/>
              </a:solidFill>
              <a:latin typeface="Arial"/>
              <a:ea typeface="Arial"/>
              <a:cs typeface="Arial"/>
              <a:sym typeface="Arial"/>
            </a:endParaRPr>
          </a:p>
        </p:txBody>
      </p:sp>
      <p:sp>
        <p:nvSpPr>
          <p:cNvPr id="364" name="Google Shape;364;p22"/>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365" name="Google Shape;365;p22"/>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3"/>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18</a:t>
            </a:fld>
            <a:endParaRPr/>
          </a:p>
        </p:txBody>
      </p:sp>
      <p:sp>
        <p:nvSpPr>
          <p:cNvPr id="372" name="Google Shape;372;p23"/>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Nachhaltigkeit und Mobilität</a:t>
            </a:r>
            <a:br>
              <a:rPr lang="de-DE"/>
            </a:br>
            <a:r>
              <a:rPr lang="de-DE"/>
              <a:t>Anreise und Mobilität der Hotelgäste</a:t>
            </a:r>
            <a:endParaRPr/>
          </a:p>
        </p:txBody>
      </p:sp>
      <p:sp>
        <p:nvSpPr>
          <p:cNvPr id="373" name="Google Shape;373;p23"/>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Bild: Freepik und vectorjuice on Freepik</a:t>
            </a:r>
            <a:endParaRPr/>
          </a:p>
        </p:txBody>
      </p:sp>
      <p:sp>
        <p:nvSpPr>
          <p:cNvPr id="374" name="Google Shape;374;p23"/>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375" name="Google Shape;375;p23"/>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pic>
        <p:nvPicPr>
          <p:cNvPr id="376" name="Google Shape;376;p23"/>
          <p:cNvPicPr preferRelativeResize="0"/>
          <p:nvPr/>
        </p:nvPicPr>
        <p:blipFill rotWithShape="1">
          <a:blip r:embed="rId3">
            <a:alphaModFix/>
          </a:blip>
          <a:srcRect/>
          <a:stretch/>
        </p:blipFill>
        <p:spPr>
          <a:xfrm>
            <a:off x="8832304" y="1610673"/>
            <a:ext cx="2861921" cy="4293151"/>
          </a:xfrm>
          <a:prstGeom prst="rect">
            <a:avLst/>
          </a:prstGeom>
          <a:noFill/>
          <a:ln>
            <a:noFill/>
          </a:ln>
        </p:spPr>
      </p:pic>
      <p:pic>
        <p:nvPicPr>
          <p:cNvPr id="377" name="Google Shape;377;p23"/>
          <p:cNvPicPr preferRelativeResize="0"/>
          <p:nvPr/>
        </p:nvPicPr>
        <p:blipFill rotWithShape="1">
          <a:blip r:embed="rId4">
            <a:alphaModFix/>
          </a:blip>
          <a:srcRect/>
          <a:stretch/>
        </p:blipFill>
        <p:spPr>
          <a:xfrm>
            <a:off x="9053" y="1844824"/>
            <a:ext cx="2514231" cy="2514231"/>
          </a:xfrm>
          <a:prstGeom prst="rect">
            <a:avLst/>
          </a:prstGeom>
          <a:noFill/>
          <a:ln>
            <a:noFill/>
          </a:ln>
        </p:spPr>
      </p:pic>
      <p:sp>
        <p:nvSpPr>
          <p:cNvPr id="378" name="Google Shape;378;p23"/>
          <p:cNvSpPr/>
          <p:nvPr/>
        </p:nvSpPr>
        <p:spPr>
          <a:xfrm>
            <a:off x="2711624" y="1608643"/>
            <a:ext cx="5544616" cy="4052606"/>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e-DE" sz="2200" b="0" i="0" u="none" strike="noStrike" cap="none">
                <a:solidFill>
                  <a:srgbClr val="C00000"/>
                </a:solidFill>
                <a:latin typeface="Arial"/>
                <a:ea typeface="Arial"/>
                <a:cs typeface="Arial"/>
                <a:sym typeface="Arial"/>
              </a:rPr>
              <a:t>Die Anreise bestimmt über den wesentlichen Teil der touristischen Emissionen. Bei Flugreisen ist deren Klimawirksamkeit ungleich höher als alle Verbräuche in der Gastgemeinde. Innerhalb Deutschlands ist eine Anreise mit Bahn, Reisebus und ÖPNV dem eigenen PKW immer vorzuziehen. </a:t>
            </a:r>
            <a:endParaRPr/>
          </a:p>
          <a:p>
            <a:pPr marL="0" marR="0" lvl="0" indent="0" algn="ctr" rtl="0">
              <a:lnSpc>
                <a:spcPct val="100000"/>
              </a:lnSpc>
              <a:spcBef>
                <a:spcPts val="0"/>
              </a:spcBef>
              <a:spcAft>
                <a:spcPts val="0"/>
              </a:spcAft>
              <a:buNone/>
            </a:pPr>
            <a:endParaRPr sz="22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None/>
            </a:pPr>
            <a:r>
              <a:rPr lang="de-DE" sz="2200" b="0" i="0" u="none" strike="noStrike" cap="none">
                <a:solidFill>
                  <a:srgbClr val="C00000"/>
                </a:solidFill>
                <a:latin typeface="Arial"/>
                <a:ea typeface="Arial"/>
                <a:cs typeface="Arial"/>
                <a:sym typeface="Arial"/>
              </a:rPr>
              <a:t>Wie können Sie eine klimafreundliche Anreise zu Ihrem Hotel bewerben?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7"/>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19</a:t>
            </a:fld>
            <a:endParaRPr/>
          </a:p>
        </p:txBody>
      </p:sp>
      <p:sp>
        <p:nvSpPr>
          <p:cNvPr id="385" name="Google Shape;385;p17"/>
          <p:cNvSpPr txBox="1">
            <a:spLocks noGrp="1"/>
          </p:cNvSpPr>
          <p:nvPr>
            <p:ph type="title"/>
          </p:nvPr>
        </p:nvSpPr>
        <p:spPr>
          <a:xfrm>
            <a:off x="360000" y="180000"/>
            <a:ext cx="9000000" cy="1080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de-DE"/>
              <a:t>Nachhaltigkeit und Mobilität</a:t>
            </a:r>
            <a:br>
              <a:rPr lang="de-DE"/>
            </a:br>
            <a:r>
              <a:rPr lang="de-DE"/>
              <a:t>Wie emissionsarm ist Ihre Fahrzeugflotte?</a:t>
            </a:r>
            <a:endParaRPr/>
          </a:p>
        </p:txBody>
      </p:sp>
      <p:sp>
        <p:nvSpPr>
          <p:cNvPr id="386" name="Google Shape;386;p17"/>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233363" lvl="0" indent="-233363" algn="l" rtl="0">
              <a:lnSpc>
                <a:spcPct val="110000"/>
              </a:lnSpc>
              <a:spcBef>
                <a:spcPts val="0"/>
              </a:spcBef>
              <a:spcAft>
                <a:spcPts val="0"/>
              </a:spcAft>
              <a:buClr>
                <a:srgbClr val="888888"/>
              </a:buClr>
              <a:buSzPts val="1200"/>
              <a:buNone/>
            </a:pPr>
            <a:r>
              <a:rPr lang="de-DE"/>
              <a:t>Daten: UBA 2021; Graphik: Eigene Darstellung.</a:t>
            </a:r>
            <a:endParaRPr/>
          </a:p>
        </p:txBody>
      </p:sp>
      <p:sp>
        <p:nvSpPr>
          <p:cNvPr id="387" name="Google Shape;387;p17"/>
          <p:cNvSpPr txBox="1">
            <a:spLocks noGrp="1"/>
          </p:cNvSpPr>
          <p:nvPr>
            <p:ph type="body" idx="4294967295"/>
          </p:nvPr>
        </p:nvSpPr>
        <p:spPr>
          <a:xfrm>
            <a:off x="457203" y="1306513"/>
            <a:ext cx="5870575" cy="46561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de-DE" sz="2000" b="1">
                <a:solidFill>
                  <a:srgbClr val="000000"/>
                </a:solidFill>
                <a:latin typeface="Arial"/>
                <a:ea typeface="Arial"/>
                <a:cs typeface="Arial"/>
                <a:sym typeface="Arial"/>
              </a:rPr>
              <a:t>Beispiel Hyundai Kona</a:t>
            </a:r>
            <a:endParaRPr sz="2000"/>
          </a:p>
          <a:p>
            <a:pPr marL="342900" lvl="0" indent="-342900" algn="l" rtl="0">
              <a:lnSpc>
                <a:spcPct val="100000"/>
              </a:lnSpc>
              <a:spcBef>
                <a:spcPts val="0"/>
              </a:spcBef>
              <a:spcAft>
                <a:spcPts val="0"/>
              </a:spcAft>
              <a:buClr>
                <a:srgbClr val="000000"/>
              </a:buClr>
              <a:buSzPts val="2000"/>
              <a:buChar char="•"/>
            </a:pPr>
            <a:r>
              <a:rPr lang="de-DE" sz="2000">
                <a:solidFill>
                  <a:srgbClr val="000000"/>
                </a:solidFill>
                <a:latin typeface="Arial"/>
                <a:ea typeface="Arial"/>
                <a:cs typeface="Arial"/>
                <a:sym typeface="Arial"/>
              </a:rPr>
              <a:t>Elektro / 150 kW, </a:t>
            </a:r>
            <a:endParaRPr sz="2000"/>
          </a:p>
          <a:p>
            <a:pPr marL="342900" lvl="0" indent="-342900" algn="l" rtl="0">
              <a:lnSpc>
                <a:spcPct val="100000"/>
              </a:lnSpc>
              <a:spcBef>
                <a:spcPts val="0"/>
              </a:spcBef>
              <a:spcAft>
                <a:spcPts val="0"/>
              </a:spcAft>
              <a:buClr>
                <a:srgbClr val="000000"/>
              </a:buClr>
              <a:buSzPts val="2000"/>
              <a:buChar char="•"/>
            </a:pPr>
            <a:r>
              <a:rPr lang="de-DE" sz="2000">
                <a:solidFill>
                  <a:srgbClr val="000000"/>
                </a:solidFill>
                <a:latin typeface="Arial"/>
                <a:ea typeface="Arial"/>
                <a:cs typeface="Arial"/>
                <a:sym typeface="Arial"/>
              </a:rPr>
              <a:t>Benzin / 146 kW, </a:t>
            </a:r>
            <a:endParaRPr sz="2000"/>
          </a:p>
          <a:p>
            <a:pPr marL="342900" lvl="0" indent="-342900" algn="l" rtl="0">
              <a:lnSpc>
                <a:spcPct val="100000"/>
              </a:lnSpc>
              <a:spcBef>
                <a:spcPts val="0"/>
              </a:spcBef>
              <a:spcAft>
                <a:spcPts val="0"/>
              </a:spcAft>
              <a:buClr>
                <a:srgbClr val="000000"/>
              </a:buClr>
              <a:buSzPts val="2000"/>
              <a:buChar char="•"/>
            </a:pPr>
            <a:r>
              <a:rPr lang="de-DE" sz="2000">
                <a:solidFill>
                  <a:srgbClr val="000000"/>
                </a:solidFill>
                <a:latin typeface="Arial"/>
                <a:ea typeface="Arial"/>
                <a:cs typeface="Arial"/>
                <a:sym typeface="Arial"/>
              </a:rPr>
              <a:t>Diesel / 100 kW</a:t>
            </a:r>
            <a:endParaRPr sz="2000"/>
          </a:p>
          <a:p>
            <a:pPr marL="342900" lvl="0" indent="-342900" algn="l" rtl="0">
              <a:lnSpc>
                <a:spcPct val="100000"/>
              </a:lnSpc>
              <a:spcBef>
                <a:spcPts val="0"/>
              </a:spcBef>
              <a:spcAft>
                <a:spcPts val="0"/>
              </a:spcAft>
              <a:buClr>
                <a:srgbClr val="000000"/>
              </a:buClr>
              <a:buSzPts val="2000"/>
              <a:buChar char="•"/>
            </a:pPr>
            <a:r>
              <a:rPr lang="de-DE" sz="2000">
                <a:solidFill>
                  <a:srgbClr val="000000"/>
                </a:solidFill>
                <a:latin typeface="Arial"/>
                <a:ea typeface="Arial"/>
                <a:cs typeface="Arial"/>
                <a:sym typeface="Arial"/>
              </a:rPr>
              <a:t>Diesel-Hybrid /100 kW</a:t>
            </a:r>
            <a:endParaRPr sz="2000"/>
          </a:p>
          <a:p>
            <a:pPr marL="0" lvl="0" indent="0" algn="l" rtl="0">
              <a:lnSpc>
                <a:spcPct val="100000"/>
              </a:lnSpc>
              <a:spcBef>
                <a:spcPts val="0"/>
              </a:spcBef>
              <a:spcAft>
                <a:spcPts val="0"/>
              </a:spcAft>
              <a:buSzPts val="2800"/>
              <a:buNone/>
            </a:pPr>
            <a:r>
              <a:rPr lang="de-DE" sz="2000">
                <a:solidFill>
                  <a:srgbClr val="000000"/>
                </a:solidFill>
                <a:latin typeface="Arial"/>
                <a:ea typeface="Arial"/>
                <a:cs typeface="Arial"/>
                <a:sym typeface="Arial"/>
              </a:rPr>
              <a:t>Emissionsfaktoren</a:t>
            </a:r>
            <a:endParaRPr sz="2000"/>
          </a:p>
          <a:p>
            <a:pPr marL="342900" lvl="0" indent="-342900" algn="l" rtl="0">
              <a:lnSpc>
                <a:spcPct val="100000"/>
              </a:lnSpc>
              <a:spcBef>
                <a:spcPts val="0"/>
              </a:spcBef>
              <a:spcAft>
                <a:spcPts val="0"/>
              </a:spcAft>
              <a:buClr>
                <a:srgbClr val="000000"/>
              </a:buClr>
              <a:buSzPts val="2000"/>
              <a:buChar char="•"/>
            </a:pPr>
            <a:r>
              <a:rPr lang="de-DE" sz="2000">
                <a:solidFill>
                  <a:srgbClr val="000000"/>
                </a:solidFill>
                <a:latin typeface="Arial"/>
                <a:ea typeface="Arial"/>
                <a:cs typeface="Arial"/>
                <a:sym typeface="Arial"/>
              </a:rPr>
              <a:t>Strom: 0,45 kg/kWh</a:t>
            </a:r>
            <a:endParaRPr sz="2000"/>
          </a:p>
          <a:p>
            <a:pPr marL="342900" lvl="0" indent="-342900" algn="l" rtl="0">
              <a:lnSpc>
                <a:spcPct val="100000"/>
              </a:lnSpc>
              <a:spcBef>
                <a:spcPts val="0"/>
              </a:spcBef>
              <a:spcAft>
                <a:spcPts val="0"/>
              </a:spcAft>
              <a:buClr>
                <a:srgbClr val="000000"/>
              </a:buClr>
              <a:buSzPts val="2000"/>
              <a:buChar char="•"/>
            </a:pPr>
            <a:r>
              <a:rPr lang="de-DE" sz="2000">
                <a:solidFill>
                  <a:srgbClr val="000000"/>
                </a:solidFill>
                <a:latin typeface="Arial"/>
                <a:ea typeface="Arial"/>
                <a:cs typeface="Arial"/>
                <a:sym typeface="Arial"/>
              </a:rPr>
              <a:t>Diesel: 2,65 kg / l</a:t>
            </a:r>
            <a:endParaRPr sz="2000"/>
          </a:p>
          <a:p>
            <a:pPr marL="342900" lvl="0" indent="-342900" algn="l" rtl="0">
              <a:lnSpc>
                <a:spcPct val="100000"/>
              </a:lnSpc>
              <a:spcBef>
                <a:spcPts val="0"/>
              </a:spcBef>
              <a:spcAft>
                <a:spcPts val="0"/>
              </a:spcAft>
              <a:buClr>
                <a:srgbClr val="000000"/>
              </a:buClr>
              <a:buSzPts val="2000"/>
              <a:buChar char="•"/>
            </a:pPr>
            <a:r>
              <a:rPr lang="de-DE" sz="2000">
                <a:solidFill>
                  <a:srgbClr val="000000"/>
                </a:solidFill>
                <a:latin typeface="Arial"/>
                <a:ea typeface="Arial"/>
                <a:cs typeface="Arial"/>
                <a:sym typeface="Arial"/>
              </a:rPr>
              <a:t>Benzin 2,37 kg / l</a:t>
            </a:r>
            <a:endParaRPr sz="2000"/>
          </a:p>
        </p:txBody>
      </p:sp>
      <p:graphicFrame>
        <p:nvGraphicFramePr>
          <p:cNvPr id="388" name="Google Shape;388;p17"/>
          <p:cNvGraphicFramePr/>
          <p:nvPr/>
        </p:nvGraphicFramePr>
        <p:xfrm>
          <a:off x="5117503" y="1411111"/>
          <a:ext cx="6957718" cy="4481689"/>
        </p:xfrm>
        <a:graphic>
          <a:graphicData uri="http://schemas.openxmlformats.org/drawingml/2006/chart">
            <c:chart xmlns:c="http://schemas.openxmlformats.org/drawingml/2006/chart" xmlns:r="http://schemas.openxmlformats.org/officeDocument/2006/relationships" r:id="rId3"/>
          </a:graphicData>
        </a:graphic>
      </p:graphicFrame>
      <p:sp>
        <p:nvSpPr>
          <p:cNvPr id="389" name="Google Shape;389;p17"/>
          <p:cNvSpPr/>
          <p:nvPr/>
        </p:nvSpPr>
        <p:spPr>
          <a:xfrm>
            <a:off x="59718" y="4157329"/>
            <a:ext cx="5479845" cy="1916412"/>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46800" tIns="45700" rIns="46800" bIns="468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Diskutieren sie die Vor- und Nachteile betrieblicher Elektro-Mobilität in Ihrem Unternehmen.</a:t>
            </a:r>
            <a:endParaRPr/>
          </a:p>
          <a:p>
            <a:pPr marL="342900" marR="0" lvl="0" indent="-342900" algn="l" rtl="0">
              <a:lnSpc>
                <a:spcPct val="100000"/>
              </a:lnSpc>
              <a:spcBef>
                <a:spcPts val="0"/>
              </a:spcBef>
              <a:spcAft>
                <a:spcPts val="0"/>
              </a:spcAft>
              <a:buClr>
                <a:srgbClr val="000000"/>
              </a:buClr>
              <a:buSzPts val="1200"/>
              <a:buFont typeface="Arial"/>
              <a:buChar char="•"/>
            </a:pPr>
            <a:r>
              <a:rPr lang="de-DE" sz="2000" b="0" i="0" u="none" strike="noStrike" cap="none">
                <a:solidFill>
                  <a:srgbClr val="C00000"/>
                </a:solidFill>
                <a:latin typeface="Arial"/>
                <a:ea typeface="Arial"/>
                <a:cs typeface="Arial"/>
                <a:sym typeface="Arial"/>
              </a:rPr>
              <a:t>Ist Elektromobilität eine Möglichkeit?</a:t>
            </a:r>
            <a:endParaRPr/>
          </a:p>
          <a:p>
            <a:pPr marL="342900" marR="0" lvl="0" indent="-342900" algn="l" rtl="0">
              <a:lnSpc>
                <a:spcPct val="100000"/>
              </a:lnSpc>
              <a:spcBef>
                <a:spcPts val="0"/>
              </a:spcBef>
              <a:spcAft>
                <a:spcPts val="0"/>
              </a:spcAft>
              <a:buClr>
                <a:srgbClr val="000000"/>
              </a:buClr>
              <a:buSzPts val="1200"/>
              <a:buFont typeface="Arial"/>
              <a:buChar char="•"/>
            </a:pPr>
            <a:r>
              <a:rPr lang="de-DE" sz="2000" b="0" i="0" u="none" strike="noStrike" cap="none">
                <a:solidFill>
                  <a:srgbClr val="C00000"/>
                </a:solidFill>
                <a:latin typeface="Arial"/>
                <a:ea typeface="Arial"/>
                <a:cs typeface="Arial"/>
                <a:sym typeface="Arial"/>
              </a:rPr>
              <a:t>Können Sie eine eigene PV-Anlage auf Ihrem Betriebsgebäude installieren?</a:t>
            </a:r>
            <a:endParaRPr sz="2000" b="0" i="0" u="none" strike="noStrike" cap="none">
              <a:solidFill>
                <a:srgbClr val="C00000"/>
              </a:solidFill>
              <a:latin typeface="Arial"/>
              <a:ea typeface="Arial"/>
              <a:cs typeface="Arial"/>
              <a:sym typeface="Arial"/>
            </a:endParaRPr>
          </a:p>
        </p:txBody>
      </p:sp>
      <p:sp>
        <p:nvSpPr>
          <p:cNvPr id="390" name="Google Shape;390;p17"/>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391" name="Google Shape;391;p17"/>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2</a:t>
            </a:fld>
            <a:endParaRPr/>
          </a:p>
        </p:txBody>
      </p:sp>
      <p:sp>
        <p:nvSpPr>
          <p:cNvPr id="92" name="Google Shape;92;p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Nachhaltigkeit und Klimawandel:</a:t>
            </a:r>
            <a:br>
              <a:rPr lang="de-DE"/>
            </a:br>
            <a:r>
              <a:rPr lang="de-DE"/>
              <a:t>Woher kommen die Emissionen im Alltag?</a:t>
            </a:r>
            <a:endParaRPr/>
          </a:p>
        </p:txBody>
      </p:sp>
      <p:sp>
        <p:nvSpPr>
          <p:cNvPr id="93" name="Google Shape;93;p1"/>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36000" lvl="0" indent="-36000" algn="l" rtl="0">
              <a:lnSpc>
                <a:spcPct val="110000"/>
              </a:lnSpc>
              <a:spcBef>
                <a:spcPts val="0"/>
              </a:spcBef>
              <a:spcAft>
                <a:spcPts val="0"/>
              </a:spcAft>
              <a:buClr>
                <a:srgbClr val="888888"/>
              </a:buClr>
              <a:buSzPts val="1200"/>
              <a:buNone/>
            </a:pPr>
            <a:r>
              <a:rPr lang="de-DE"/>
              <a:t>Hotelfachmann und Hotelfachfrau</a:t>
            </a:r>
            <a:endParaRPr/>
          </a:p>
        </p:txBody>
      </p:sp>
      <p:sp>
        <p:nvSpPr>
          <p:cNvPr id="94" name="Google Shape;94;p1"/>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36000" lvl="0" indent="-36000" algn="l" rtl="0">
              <a:lnSpc>
                <a:spcPct val="110000"/>
              </a:lnSpc>
              <a:spcBef>
                <a:spcPts val="0"/>
              </a:spcBef>
              <a:spcAft>
                <a:spcPts val="0"/>
              </a:spcAft>
              <a:buClr>
                <a:srgbClr val="888888"/>
              </a:buClr>
              <a:buSzPts val="1200"/>
              <a:buNone/>
            </a:pPr>
            <a:r>
              <a:rPr lang="de-DE"/>
              <a:t>Quelle: UBA 2021</a:t>
            </a:r>
            <a:endParaRPr/>
          </a:p>
        </p:txBody>
      </p:sp>
      <p:sp>
        <p:nvSpPr>
          <p:cNvPr id="95" name="Google Shape;95;p1"/>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7F7F7F"/>
              </a:buClr>
              <a:buSzPts val="1800"/>
              <a:buFont typeface="Calibri"/>
              <a:buNone/>
            </a:pPr>
            <a:r>
              <a:rPr lang="de-DE"/>
              <a:t>Malte Schmidthals</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96" name="Google Shape;96;p1"/>
          <p:cNvSpPr/>
          <p:nvPr/>
        </p:nvSpPr>
        <p:spPr>
          <a:xfrm>
            <a:off x="181216" y="4945797"/>
            <a:ext cx="4030368" cy="756000"/>
          </a:xfrm>
          <a:prstGeom prst="rect">
            <a:avLst/>
          </a:prstGeom>
          <a:solidFill>
            <a:srgbClr val="7CB2E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Calibri"/>
                <a:ea typeface="Calibri"/>
                <a:cs typeface="Calibri"/>
                <a:sym typeface="Calibri"/>
              </a:rPr>
              <a:t>Wohnen 2,1 t CO</a:t>
            </a:r>
            <a:r>
              <a:rPr lang="de-DE" sz="1800" b="1" i="0" u="none" strike="noStrike" cap="none" baseline="-25000">
                <a:solidFill>
                  <a:schemeClr val="lt1"/>
                </a:solidFill>
                <a:latin typeface="Calibri"/>
                <a:ea typeface="Calibri"/>
                <a:cs typeface="Calibri"/>
                <a:sym typeface="Calibri"/>
              </a:rPr>
              <a:t>2</a:t>
            </a:r>
            <a:r>
              <a:rPr lang="de-DE" sz="1800" b="1" i="0" u="none" strike="noStrike" cap="none">
                <a:solidFill>
                  <a:schemeClr val="lt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97" name="Google Shape;97;p1"/>
          <p:cNvSpPr/>
          <p:nvPr/>
        </p:nvSpPr>
        <p:spPr>
          <a:xfrm>
            <a:off x="181216" y="4693797"/>
            <a:ext cx="4030368" cy="252000"/>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Strom 0,7 t CO</a:t>
            </a:r>
            <a:r>
              <a:rPr lang="de-DE" sz="1800" b="1" i="0" u="none" strike="noStrike" cap="none" baseline="-25000">
                <a:solidFill>
                  <a:schemeClr val="dk1"/>
                </a:solidFill>
                <a:latin typeface="Calibri"/>
                <a:ea typeface="Calibri"/>
                <a:cs typeface="Calibri"/>
                <a:sym typeface="Calibri"/>
              </a:rPr>
              <a:t>2</a:t>
            </a:r>
            <a:r>
              <a:rPr lang="de-DE" sz="1800" b="1" i="0" u="none" strike="noStrike" cap="none">
                <a:solidFill>
                  <a:schemeClr val="dk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181216" y="3937797"/>
            <a:ext cx="4030368" cy="756000"/>
          </a:xfrm>
          <a:prstGeom prst="rect">
            <a:avLst/>
          </a:prstGeom>
          <a:solidFill>
            <a:srgbClr val="BFBFB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Mobilität 2,1 t CO</a:t>
            </a:r>
            <a:r>
              <a:rPr lang="de-DE" sz="1800" b="1" i="0" u="none" strike="noStrike" cap="none" baseline="-25000">
                <a:solidFill>
                  <a:schemeClr val="dk1"/>
                </a:solidFill>
                <a:latin typeface="Calibri"/>
                <a:ea typeface="Calibri"/>
                <a:cs typeface="Calibri"/>
                <a:sym typeface="Calibri"/>
              </a:rPr>
              <a:t>2</a:t>
            </a:r>
            <a:r>
              <a:rPr lang="de-DE" sz="1800" b="1" i="0" u="none" strike="noStrike" cap="none">
                <a:solidFill>
                  <a:schemeClr val="dk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a:off x="181216" y="3315574"/>
            <a:ext cx="4030368" cy="612000"/>
          </a:xfrm>
          <a:prstGeom prst="rect">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Ernährung 1,7 t CO</a:t>
            </a:r>
            <a:r>
              <a:rPr lang="de-DE" sz="1800" b="1" i="0" u="none" strike="noStrike" cap="none" baseline="-25000">
                <a:solidFill>
                  <a:schemeClr val="dk1"/>
                </a:solidFill>
                <a:latin typeface="Calibri"/>
                <a:ea typeface="Calibri"/>
                <a:cs typeface="Calibri"/>
                <a:sym typeface="Calibri"/>
              </a:rPr>
              <a:t>2</a:t>
            </a:r>
            <a:r>
              <a:rPr lang="de-DE" sz="1800" b="1" i="0" u="none" strike="noStrike" cap="none">
                <a:solidFill>
                  <a:schemeClr val="dk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100" name="Google Shape;100;p1"/>
          <p:cNvSpPr/>
          <p:nvPr/>
        </p:nvSpPr>
        <p:spPr>
          <a:xfrm>
            <a:off x="181216" y="1942463"/>
            <a:ext cx="4030368" cy="1368000"/>
          </a:xfrm>
          <a:prstGeom prst="rect">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Calibri"/>
                <a:ea typeface="Calibri"/>
                <a:cs typeface="Calibri"/>
                <a:sym typeface="Calibri"/>
              </a:rPr>
              <a:t>Sonstiger Konsum </a:t>
            </a:r>
            <a:br>
              <a:rPr lang="de-DE" sz="1800" b="1" i="0" u="none" strike="noStrike" cap="none">
                <a:solidFill>
                  <a:schemeClr val="lt1"/>
                </a:solidFill>
                <a:latin typeface="Calibri"/>
                <a:ea typeface="Calibri"/>
                <a:cs typeface="Calibri"/>
                <a:sym typeface="Calibri"/>
              </a:rPr>
            </a:br>
            <a:r>
              <a:rPr lang="de-DE" sz="1800" b="1" i="0" u="none" strike="noStrike" cap="none">
                <a:solidFill>
                  <a:schemeClr val="lt1"/>
                </a:solidFill>
                <a:latin typeface="Calibri"/>
                <a:ea typeface="Calibri"/>
                <a:cs typeface="Calibri"/>
                <a:sym typeface="Calibri"/>
              </a:rPr>
              <a:t>3,8 t CO</a:t>
            </a:r>
            <a:r>
              <a:rPr lang="de-DE" sz="1800" b="1" i="0" u="none" strike="noStrike" cap="none" baseline="-25000">
                <a:solidFill>
                  <a:schemeClr val="lt1"/>
                </a:solidFill>
                <a:latin typeface="Calibri"/>
                <a:ea typeface="Calibri"/>
                <a:cs typeface="Calibri"/>
                <a:sym typeface="Calibri"/>
              </a:rPr>
              <a:t>2</a:t>
            </a:r>
            <a:r>
              <a:rPr lang="de-DE" sz="1800" b="1" i="0" u="none" strike="noStrike" cap="none">
                <a:solidFill>
                  <a:schemeClr val="lt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181216" y="1618463"/>
            <a:ext cx="4030368" cy="324000"/>
          </a:xfrm>
          <a:prstGeom prst="rect">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de-DE" sz="1600" b="1" i="0" u="none" strike="noStrike" cap="none">
                <a:solidFill>
                  <a:schemeClr val="lt1"/>
                </a:solidFill>
                <a:latin typeface="Calibri"/>
                <a:ea typeface="Calibri"/>
                <a:cs typeface="Calibri"/>
                <a:sym typeface="Calibri"/>
              </a:rPr>
              <a:t>Öffentliche Infrastruktur 0,9 t CO</a:t>
            </a:r>
            <a:r>
              <a:rPr lang="de-DE" sz="1600" b="1" i="0" u="none" strike="noStrike" cap="none" baseline="-25000">
                <a:solidFill>
                  <a:schemeClr val="lt1"/>
                </a:solidFill>
                <a:latin typeface="Calibri"/>
                <a:ea typeface="Calibri"/>
                <a:cs typeface="Calibri"/>
                <a:sym typeface="Calibri"/>
              </a:rPr>
              <a:t>2</a:t>
            </a:r>
            <a:r>
              <a:rPr lang="de-DE" sz="1600" b="1" i="0" u="none" strike="noStrike" cap="none">
                <a:solidFill>
                  <a:schemeClr val="lt1"/>
                </a:solidFill>
                <a:latin typeface="Calibri"/>
                <a:ea typeface="Calibri"/>
                <a:cs typeface="Calibri"/>
                <a:sym typeface="Calibri"/>
              </a:rPr>
              <a:t>-e</a:t>
            </a: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a:off x="4207711" y="4953417"/>
            <a:ext cx="712470" cy="756000"/>
          </a:xfrm>
          <a:prstGeom prst="rect">
            <a:avLst/>
          </a:prstGeom>
          <a:solidFill>
            <a:srgbClr val="7CB2E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Calibri"/>
                <a:ea typeface="Calibri"/>
                <a:cs typeface="Calibri"/>
                <a:sym typeface="Calibri"/>
              </a:rPr>
              <a:t>18 %</a:t>
            </a:r>
            <a:endParaRPr sz="1400" b="0" i="0" u="none" strike="noStrike" cap="none">
              <a:solidFill>
                <a:srgbClr val="000000"/>
              </a:solidFill>
              <a:latin typeface="Arial"/>
              <a:ea typeface="Arial"/>
              <a:cs typeface="Arial"/>
              <a:sym typeface="Arial"/>
            </a:endParaRPr>
          </a:p>
        </p:txBody>
      </p:sp>
      <p:sp>
        <p:nvSpPr>
          <p:cNvPr id="103" name="Google Shape;103;p1"/>
          <p:cNvSpPr/>
          <p:nvPr/>
        </p:nvSpPr>
        <p:spPr>
          <a:xfrm>
            <a:off x="4207711" y="4701417"/>
            <a:ext cx="712470" cy="252000"/>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6 %</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4207711" y="3945417"/>
            <a:ext cx="712470" cy="756000"/>
          </a:xfrm>
          <a:prstGeom prst="rect">
            <a:avLst/>
          </a:prstGeom>
          <a:solidFill>
            <a:srgbClr val="BFBFB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19 %</a:t>
            </a: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a:off x="4207711" y="3323194"/>
            <a:ext cx="712470" cy="612000"/>
          </a:xfrm>
          <a:prstGeom prst="rect">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15 %</a:t>
            </a:r>
            <a:endParaRPr sz="1400" b="0" i="0" u="none" strike="noStrike" cap="none">
              <a:solidFill>
                <a:srgbClr val="000000"/>
              </a:solidFill>
              <a:latin typeface="Arial"/>
              <a:ea typeface="Arial"/>
              <a:cs typeface="Arial"/>
              <a:sym typeface="Arial"/>
            </a:endParaRPr>
          </a:p>
        </p:txBody>
      </p:sp>
      <p:sp>
        <p:nvSpPr>
          <p:cNvPr id="106" name="Google Shape;106;p1"/>
          <p:cNvSpPr/>
          <p:nvPr/>
        </p:nvSpPr>
        <p:spPr>
          <a:xfrm>
            <a:off x="4207711" y="1950083"/>
            <a:ext cx="712470" cy="1368000"/>
          </a:xfrm>
          <a:prstGeom prst="rect">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Calibri"/>
                <a:ea typeface="Calibri"/>
                <a:cs typeface="Calibri"/>
                <a:sym typeface="Calibri"/>
              </a:rPr>
              <a:t>34 %</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4207711" y="1626083"/>
            <a:ext cx="712470" cy="324000"/>
          </a:xfrm>
          <a:prstGeom prst="rect">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1" i="0" u="none" strike="noStrike" cap="none">
                <a:solidFill>
                  <a:schemeClr val="lt1"/>
                </a:solidFill>
                <a:latin typeface="Calibri"/>
                <a:ea typeface="Calibri"/>
                <a:cs typeface="Calibri"/>
                <a:sym typeface="Calibri"/>
              </a:rPr>
              <a:t>8 %</a:t>
            </a:r>
            <a:endParaRPr sz="1400" b="0" i="0" u="none" strike="noStrike" cap="none">
              <a:solidFill>
                <a:srgbClr val="000000"/>
              </a:solidFill>
              <a:latin typeface="Arial"/>
              <a:ea typeface="Arial"/>
              <a:cs typeface="Arial"/>
              <a:sym typeface="Arial"/>
            </a:endParaRPr>
          </a:p>
        </p:txBody>
      </p:sp>
      <p:pic>
        <p:nvPicPr>
          <p:cNvPr id="108" name="Google Shape;108;p1"/>
          <p:cNvPicPr preferRelativeResize="0"/>
          <p:nvPr/>
        </p:nvPicPr>
        <p:blipFill rotWithShape="1">
          <a:blip r:embed="rId3">
            <a:alphaModFix/>
          </a:blip>
          <a:srcRect/>
          <a:stretch/>
        </p:blipFill>
        <p:spPr>
          <a:xfrm>
            <a:off x="321015" y="3996613"/>
            <a:ext cx="613183" cy="613183"/>
          </a:xfrm>
          <a:prstGeom prst="rect">
            <a:avLst/>
          </a:prstGeom>
          <a:noFill/>
          <a:ln>
            <a:noFill/>
          </a:ln>
        </p:spPr>
      </p:pic>
      <p:pic>
        <p:nvPicPr>
          <p:cNvPr id="109" name="Google Shape;109;p1"/>
          <p:cNvPicPr preferRelativeResize="0"/>
          <p:nvPr/>
        </p:nvPicPr>
        <p:blipFill rotWithShape="1">
          <a:blip r:embed="rId4">
            <a:alphaModFix/>
          </a:blip>
          <a:srcRect/>
          <a:stretch/>
        </p:blipFill>
        <p:spPr>
          <a:xfrm>
            <a:off x="1216650" y="4015271"/>
            <a:ext cx="543287" cy="543287"/>
          </a:xfrm>
          <a:prstGeom prst="rect">
            <a:avLst/>
          </a:prstGeom>
          <a:noFill/>
          <a:ln>
            <a:noFill/>
          </a:ln>
        </p:spPr>
      </p:pic>
      <p:pic>
        <p:nvPicPr>
          <p:cNvPr id="110" name="Google Shape;110;p1"/>
          <p:cNvPicPr preferRelativeResize="0"/>
          <p:nvPr/>
        </p:nvPicPr>
        <p:blipFill rotWithShape="1">
          <a:blip r:embed="rId5">
            <a:alphaModFix/>
          </a:blip>
          <a:srcRect/>
          <a:stretch/>
        </p:blipFill>
        <p:spPr>
          <a:xfrm>
            <a:off x="321013" y="3397018"/>
            <a:ext cx="464352" cy="464352"/>
          </a:xfrm>
          <a:prstGeom prst="rect">
            <a:avLst/>
          </a:prstGeom>
          <a:noFill/>
          <a:ln>
            <a:noFill/>
          </a:ln>
        </p:spPr>
      </p:pic>
      <p:pic>
        <p:nvPicPr>
          <p:cNvPr id="111" name="Google Shape;111;p1"/>
          <p:cNvPicPr preferRelativeResize="0"/>
          <p:nvPr/>
        </p:nvPicPr>
        <p:blipFill rotWithShape="1">
          <a:blip r:embed="rId6">
            <a:alphaModFix/>
          </a:blip>
          <a:srcRect/>
          <a:stretch/>
        </p:blipFill>
        <p:spPr>
          <a:xfrm>
            <a:off x="1169004" y="2493841"/>
            <a:ext cx="638576" cy="638576"/>
          </a:xfrm>
          <a:prstGeom prst="rect">
            <a:avLst/>
          </a:prstGeom>
          <a:noFill/>
          <a:ln>
            <a:noFill/>
          </a:ln>
        </p:spPr>
      </p:pic>
      <p:pic>
        <p:nvPicPr>
          <p:cNvPr id="112" name="Google Shape;112;p1"/>
          <p:cNvPicPr preferRelativeResize="0"/>
          <p:nvPr/>
        </p:nvPicPr>
        <p:blipFill rotWithShape="1">
          <a:blip r:embed="rId7">
            <a:alphaModFix/>
          </a:blip>
          <a:srcRect/>
          <a:stretch/>
        </p:blipFill>
        <p:spPr>
          <a:xfrm>
            <a:off x="408678" y="2175906"/>
            <a:ext cx="532862" cy="532862"/>
          </a:xfrm>
          <a:prstGeom prst="rect">
            <a:avLst/>
          </a:prstGeom>
          <a:noFill/>
          <a:ln>
            <a:noFill/>
          </a:ln>
        </p:spPr>
      </p:pic>
      <p:pic>
        <p:nvPicPr>
          <p:cNvPr id="113" name="Google Shape;113;p1"/>
          <p:cNvPicPr preferRelativeResize="0"/>
          <p:nvPr/>
        </p:nvPicPr>
        <p:blipFill rotWithShape="1">
          <a:blip r:embed="rId8">
            <a:alphaModFix/>
          </a:blip>
          <a:srcRect/>
          <a:stretch/>
        </p:blipFill>
        <p:spPr>
          <a:xfrm>
            <a:off x="925164" y="3277677"/>
            <a:ext cx="706758" cy="706758"/>
          </a:xfrm>
          <a:prstGeom prst="rect">
            <a:avLst/>
          </a:prstGeom>
          <a:noFill/>
          <a:ln>
            <a:noFill/>
          </a:ln>
        </p:spPr>
      </p:pic>
      <p:pic>
        <p:nvPicPr>
          <p:cNvPr id="114" name="Google Shape;114;p1"/>
          <p:cNvPicPr preferRelativeResize="0"/>
          <p:nvPr/>
        </p:nvPicPr>
        <p:blipFill rotWithShape="1">
          <a:blip r:embed="rId9">
            <a:alphaModFix/>
          </a:blip>
          <a:srcRect/>
          <a:stretch/>
        </p:blipFill>
        <p:spPr>
          <a:xfrm>
            <a:off x="817021" y="4589393"/>
            <a:ext cx="460813" cy="460813"/>
          </a:xfrm>
          <a:prstGeom prst="rect">
            <a:avLst/>
          </a:prstGeom>
          <a:noFill/>
          <a:ln>
            <a:noFill/>
          </a:ln>
        </p:spPr>
      </p:pic>
      <p:pic>
        <p:nvPicPr>
          <p:cNvPr id="115" name="Google Shape;115;p1"/>
          <p:cNvPicPr preferRelativeResize="0"/>
          <p:nvPr/>
        </p:nvPicPr>
        <p:blipFill rotWithShape="1">
          <a:blip r:embed="rId10">
            <a:alphaModFix/>
          </a:blip>
          <a:srcRect/>
          <a:stretch/>
        </p:blipFill>
        <p:spPr>
          <a:xfrm>
            <a:off x="1291266" y="5064105"/>
            <a:ext cx="534624" cy="534624"/>
          </a:xfrm>
          <a:prstGeom prst="rect">
            <a:avLst/>
          </a:prstGeom>
          <a:noFill/>
          <a:ln>
            <a:noFill/>
          </a:ln>
        </p:spPr>
      </p:pic>
      <p:pic>
        <p:nvPicPr>
          <p:cNvPr id="116" name="Google Shape;116;p1"/>
          <p:cNvPicPr preferRelativeResize="0"/>
          <p:nvPr/>
        </p:nvPicPr>
        <p:blipFill rotWithShape="1">
          <a:blip r:embed="rId11">
            <a:alphaModFix/>
          </a:blip>
          <a:srcRect/>
          <a:stretch/>
        </p:blipFill>
        <p:spPr>
          <a:xfrm flipH="1">
            <a:off x="431187" y="1456513"/>
            <a:ext cx="512736" cy="512736"/>
          </a:xfrm>
          <a:prstGeom prst="rect">
            <a:avLst/>
          </a:prstGeom>
          <a:solidFill>
            <a:schemeClr val="lt1"/>
          </a:solidFill>
          <a:ln>
            <a:noFill/>
          </a:ln>
        </p:spPr>
      </p:pic>
      <p:sp>
        <p:nvSpPr>
          <p:cNvPr id="117" name="Google Shape;117;p1"/>
          <p:cNvSpPr/>
          <p:nvPr/>
        </p:nvSpPr>
        <p:spPr>
          <a:xfrm>
            <a:off x="5925786" y="1721922"/>
            <a:ext cx="6139543" cy="3328284"/>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457200" marR="0" lvl="0" indent="-457200" algn="l" rtl="0">
              <a:lnSpc>
                <a:spcPct val="100000"/>
              </a:lnSpc>
              <a:spcBef>
                <a:spcPts val="0"/>
              </a:spcBef>
              <a:spcAft>
                <a:spcPts val="0"/>
              </a:spcAft>
              <a:buClr>
                <a:srgbClr val="000000"/>
              </a:buClr>
              <a:buSzPts val="2400"/>
              <a:buFont typeface="Arial"/>
              <a:buAutoNum type="arabicPeriod"/>
            </a:pPr>
            <a:r>
              <a:rPr lang="de-DE" sz="2400" b="0" i="0" u="none" strike="noStrike" cap="none">
                <a:solidFill>
                  <a:srgbClr val="941651"/>
                </a:solidFill>
                <a:latin typeface="Arial"/>
                <a:ea typeface="Arial"/>
                <a:cs typeface="Arial"/>
                <a:sym typeface="Arial"/>
              </a:rPr>
              <a:t>In welchen Bereichen verursacht Ihr Betrieb Emissionen?</a:t>
            </a:r>
            <a:endParaRPr/>
          </a:p>
          <a:p>
            <a:pPr marL="457200" marR="0" lvl="0" indent="-457200" algn="l" rtl="0">
              <a:lnSpc>
                <a:spcPct val="100000"/>
              </a:lnSpc>
              <a:spcBef>
                <a:spcPts val="0"/>
              </a:spcBef>
              <a:spcAft>
                <a:spcPts val="0"/>
              </a:spcAft>
              <a:buClr>
                <a:srgbClr val="000000"/>
              </a:buClr>
              <a:buSzPts val="2400"/>
              <a:buFont typeface="Arial"/>
              <a:buAutoNum type="arabicPeriod"/>
            </a:pPr>
            <a:r>
              <a:rPr lang="de-DE" sz="2400" b="0" i="0" u="none" strike="noStrike" cap="none">
                <a:solidFill>
                  <a:srgbClr val="941651"/>
                </a:solidFill>
                <a:latin typeface="Arial"/>
                <a:ea typeface="Arial"/>
                <a:cs typeface="Arial"/>
                <a:sym typeface="Arial"/>
              </a:rPr>
              <a:t>Benennen Sie die Prozesse, von denen Sie glauben, dass sie viele Emissionen verursachen.</a:t>
            </a:r>
            <a:endParaRPr sz="2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400"/>
              <a:buFont typeface="Arial"/>
              <a:buAutoNum type="arabicPeriod"/>
            </a:pPr>
            <a:r>
              <a:rPr lang="de-DE" sz="2400" b="0" i="0" u="none" strike="noStrike" cap="none">
                <a:solidFill>
                  <a:srgbClr val="941651"/>
                </a:solidFill>
                <a:latin typeface="Arial"/>
                <a:ea typeface="Arial"/>
                <a:cs typeface="Arial"/>
                <a:sym typeface="Arial"/>
              </a:rPr>
              <a:t>Was unternehmen Sie in Ihrem Betrieb, um CO</a:t>
            </a:r>
            <a:r>
              <a:rPr lang="de-DE" sz="2400" b="0" i="0" u="none" strike="noStrike" cap="none" baseline="-25000">
                <a:solidFill>
                  <a:srgbClr val="941651"/>
                </a:solidFill>
                <a:latin typeface="Arial"/>
                <a:ea typeface="Arial"/>
                <a:cs typeface="Arial"/>
                <a:sym typeface="Arial"/>
              </a:rPr>
              <a:t>2</a:t>
            </a:r>
            <a:r>
              <a:rPr lang="de-DE" sz="2400" b="0" i="0" u="none" strike="noStrike" cap="none">
                <a:solidFill>
                  <a:srgbClr val="941651"/>
                </a:solidFill>
                <a:latin typeface="Arial"/>
                <a:ea typeface="Arial"/>
                <a:cs typeface="Arial"/>
                <a:sym typeface="Arial"/>
              </a:rPr>
              <a:t>-Emissionen zu verringern?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4"/>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20</a:t>
            </a:fld>
            <a:endParaRPr/>
          </a:p>
        </p:txBody>
      </p:sp>
      <p:sp>
        <p:nvSpPr>
          <p:cNvPr id="398" name="Google Shape;398;p24"/>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Natur- und Umweltschutz im Tourismus</a:t>
            </a:r>
            <a:endParaRPr/>
          </a:p>
        </p:txBody>
      </p:sp>
      <p:sp>
        <p:nvSpPr>
          <p:cNvPr id="399" name="Google Shape;399;p24"/>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Bildquelle: upklyak on Freepik; Graphik eigene Darstellung nach statista 2023-</a:t>
            </a:r>
            <a:endParaRPr/>
          </a:p>
        </p:txBody>
      </p:sp>
      <p:sp>
        <p:nvSpPr>
          <p:cNvPr id="400" name="Google Shape;400;p24"/>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401" name="Google Shape;401;p24"/>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graphicFrame>
        <p:nvGraphicFramePr>
          <p:cNvPr id="402" name="Google Shape;402;p24"/>
          <p:cNvGraphicFramePr/>
          <p:nvPr/>
        </p:nvGraphicFramePr>
        <p:xfrm>
          <a:off x="7028892" y="3249922"/>
          <a:ext cx="4851108" cy="2843373"/>
        </p:xfrm>
        <a:graphic>
          <a:graphicData uri="http://schemas.openxmlformats.org/drawingml/2006/chart">
            <c:chart xmlns:c="http://schemas.openxmlformats.org/drawingml/2006/chart" xmlns:r="http://schemas.openxmlformats.org/officeDocument/2006/relationships" r:id="rId3"/>
          </a:graphicData>
        </a:graphic>
      </p:graphicFrame>
      <p:pic>
        <p:nvPicPr>
          <p:cNvPr id="403" name="Google Shape;403;p24"/>
          <p:cNvPicPr preferRelativeResize="0"/>
          <p:nvPr/>
        </p:nvPicPr>
        <p:blipFill rotWithShape="1">
          <a:blip r:embed="rId4">
            <a:alphaModFix/>
          </a:blip>
          <a:srcRect/>
          <a:stretch/>
        </p:blipFill>
        <p:spPr>
          <a:xfrm>
            <a:off x="7028892" y="1436063"/>
            <a:ext cx="4912724" cy="1637797"/>
          </a:xfrm>
          <a:prstGeom prst="rect">
            <a:avLst/>
          </a:prstGeom>
          <a:noFill/>
          <a:ln>
            <a:noFill/>
          </a:ln>
        </p:spPr>
      </p:pic>
      <p:sp>
        <p:nvSpPr>
          <p:cNvPr id="404" name="Google Shape;404;p24"/>
          <p:cNvSpPr/>
          <p:nvPr/>
        </p:nvSpPr>
        <p:spPr>
          <a:xfrm>
            <a:off x="215801" y="1637697"/>
            <a:ext cx="6491310" cy="4030989"/>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e-DE" sz="2400" b="0" i="0" u="none" strike="noStrike" cap="none">
                <a:solidFill>
                  <a:srgbClr val="C00000"/>
                </a:solidFill>
                <a:latin typeface="Arial"/>
                <a:ea typeface="Arial"/>
                <a:cs typeface="Arial"/>
                <a:sym typeface="Arial"/>
              </a:rPr>
              <a:t>Naturschutz und Tourismus müssen durch sanftes Reisen miteinander in Einklang gebracht werden</a:t>
            </a:r>
            <a:br>
              <a:rPr lang="de-DE" sz="2400" b="0" i="0" u="none" strike="noStrike" cap="none">
                <a:solidFill>
                  <a:srgbClr val="C00000"/>
                </a:solidFill>
                <a:latin typeface="Arial"/>
                <a:ea typeface="Arial"/>
                <a:cs typeface="Arial"/>
                <a:sym typeface="Arial"/>
              </a:rPr>
            </a:br>
            <a:endParaRPr sz="24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None/>
            </a:pPr>
            <a:r>
              <a:rPr lang="de-DE" sz="2400" b="0" i="0" u="none" strike="noStrike" cap="none">
                <a:solidFill>
                  <a:srgbClr val="C00000"/>
                </a:solidFill>
                <a:latin typeface="Arial"/>
                <a:ea typeface="Arial"/>
                <a:cs typeface="Arial"/>
                <a:sym typeface="Arial"/>
              </a:rPr>
              <a:t>Diskutieren Sie folgende Ziele:</a:t>
            </a:r>
            <a:br>
              <a:rPr lang="de-DE" sz="2400" b="0" i="0" u="none" strike="noStrike" cap="none">
                <a:solidFill>
                  <a:srgbClr val="C00000"/>
                </a:solidFill>
                <a:latin typeface="Arial"/>
                <a:ea typeface="Arial"/>
                <a:cs typeface="Arial"/>
                <a:sym typeface="Arial"/>
              </a:rPr>
            </a:br>
            <a:endParaRPr sz="2400" b="0" i="0" u="none" strike="noStrike" cap="none">
              <a:solidFill>
                <a:srgbClr val="C00000"/>
              </a:solidFill>
              <a:latin typeface="Arial"/>
              <a:ea typeface="Arial"/>
              <a:cs typeface="Arial"/>
              <a:sym typeface="Arial"/>
            </a:endParaRPr>
          </a:p>
          <a:p>
            <a:pPr marL="444500" marR="0" lvl="0" indent="-261937" algn="l" rtl="0">
              <a:lnSpc>
                <a:spcPct val="100000"/>
              </a:lnSpc>
              <a:spcBef>
                <a:spcPts val="0"/>
              </a:spcBef>
              <a:spcAft>
                <a:spcPts val="0"/>
              </a:spcAft>
              <a:buClr>
                <a:srgbClr val="000000"/>
              </a:buClr>
              <a:buSzPts val="2400"/>
              <a:buFont typeface="Arial"/>
              <a:buChar char="•"/>
            </a:pPr>
            <a:r>
              <a:rPr lang="de-DE" sz="2400" b="0" i="0" u="none" strike="noStrike" cap="none">
                <a:solidFill>
                  <a:srgbClr val="C00000"/>
                </a:solidFill>
                <a:latin typeface="Arial"/>
                <a:ea typeface="Arial"/>
                <a:cs typeface="Arial"/>
                <a:sym typeface="Arial"/>
              </a:rPr>
              <a:t>Schutz und Erhalt der Biodiversität </a:t>
            </a:r>
            <a:endParaRPr/>
          </a:p>
          <a:p>
            <a:pPr marL="444500" marR="0" lvl="0" indent="-261937" algn="l" rtl="0">
              <a:lnSpc>
                <a:spcPct val="100000"/>
              </a:lnSpc>
              <a:spcBef>
                <a:spcPts val="0"/>
              </a:spcBef>
              <a:spcAft>
                <a:spcPts val="0"/>
              </a:spcAft>
              <a:buClr>
                <a:srgbClr val="000000"/>
              </a:buClr>
              <a:buSzPts val="2400"/>
              <a:buFont typeface="Arial"/>
              <a:buChar char="•"/>
            </a:pPr>
            <a:r>
              <a:rPr lang="de-DE" sz="2400" b="0" i="0" u="none" strike="noStrike" cap="none">
                <a:solidFill>
                  <a:srgbClr val="C00000"/>
                </a:solidFill>
                <a:latin typeface="Arial"/>
                <a:ea typeface="Arial"/>
                <a:cs typeface="Arial"/>
                <a:sym typeface="Arial"/>
              </a:rPr>
              <a:t>Unterstützung von Naturschutzgebieten </a:t>
            </a:r>
            <a:endParaRPr/>
          </a:p>
          <a:p>
            <a:pPr marL="444500" marR="0" lvl="0" indent="-261937" algn="l" rtl="0">
              <a:lnSpc>
                <a:spcPct val="100000"/>
              </a:lnSpc>
              <a:spcBef>
                <a:spcPts val="0"/>
              </a:spcBef>
              <a:spcAft>
                <a:spcPts val="0"/>
              </a:spcAft>
              <a:buClr>
                <a:srgbClr val="000000"/>
              </a:buClr>
              <a:buSzPts val="2400"/>
              <a:buFont typeface="Arial"/>
              <a:buChar char="•"/>
            </a:pPr>
            <a:r>
              <a:rPr lang="de-DE" sz="2400" b="0" i="0" u="none" strike="noStrike" cap="none">
                <a:solidFill>
                  <a:srgbClr val="C00000"/>
                </a:solidFill>
                <a:latin typeface="Arial"/>
                <a:ea typeface="Arial"/>
                <a:cs typeface="Arial"/>
                <a:sym typeface="Arial"/>
              </a:rPr>
              <a:t>ökonomischen Perspektive für die lokale Bevölkerung </a:t>
            </a:r>
            <a:endParaRPr sz="2000" b="0" i="0" u="none" strike="noStrike" cap="none">
              <a:solidFill>
                <a:srgbClr val="C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25" descr="Feuerwerkskörper Silhouette"/>
          <p:cNvPicPr preferRelativeResize="0"/>
          <p:nvPr/>
        </p:nvPicPr>
        <p:blipFill rotWithShape="1">
          <a:blip r:embed="rId3">
            <a:alphaModFix/>
          </a:blip>
          <a:srcRect/>
          <a:stretch/>
        </p:blipFill>
        <p:spPr>
          <a:xfrm>
            <a:off x="0" y="3545854"/>
            <a:ext cx="914400" cy="914400"/>
          </a:xfrm>
          <a:prstGeom prst="rect">
            <a:avLst/>
          </a:prstGeom>
          <a:noFill/>
          <a:ln>
            <a:noFill/>
          </a:ln>
        </p:spPr>
      </p:pic>
      <p:pic>
        <p:nvPicPr>
          <p:cNvPr id="411" name="Google Shape;411;p25" descr="Feuerwerkskörper Silhouette"/>
          <p:cNvPicPr preferRelativeResize="0"/>
          <p:nvPr/>
        </p:nvPicPr>
        <p:blipFill rotWithShape="1">
          <a:blip r:embed="rId3">
            <a:alphaModFix/>
          </a:blip>
          <a:srcRect/>
          <a:stretch/>
        </p:blipFill>
        <p:spPr>
          <a:xfrm>
            <a:off x="5074646" y="5240922"/>
            <a:ext cx="914400" cy="914400"/>
          </a:xfrm>
          <a:prstGeom prst="rect">
            <a:avLst/>
          </a:prstGeom>
          <a:noFill/>
          <a:ln>
            <a:noFill/>
          </a:ln>
        </p:spPr>
      </p:pic>
      <p:sp>
        <p:nvSpPr>
          <p:cNvPr id="412" name="Google Shape;412;p25"/>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21</a:t>
            </a:fld>
            <a:endParaRPr/>
          </a:p>
        </p:txBody>
      </p:sp>
      <p:sp>
        <p:nvSpPr>
          <p:cNvPr id="413" name="Google Shape;413;p25"/>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Showangebot für die Gäste</a:t>
            </a:r>
            <a:endParaRPr/>
          </a:p>
        </p:txBody>
      </p:sp>
      <p:sp>
        <p:nvSpPr>
          <p:cNvPr id="414" name="Google Shape;414;p25"/>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Quellen: DUH (o.J.)</a:t>
            </a:r>
            <a:endParaRPr/>
          </a:p>
          <a:p>
            <a:pPr marL="457200" lvl="0" indent="-228600" algn="l" rtl="0">
              <a:lnSpc>
                <a:spcPct val="110000"/>
              </a:lnSpc>
              <a:spcBef>
                <a:spcPts val="0"/>
              </a:spcBef>
              <a:spcAft>
                <a:spcPts val="0"/>
              </a:spcAft>
              <a:buClr>
                <a:srgbClr val="888888"/>
              </a:buClr>
              <a:buSzPts val="1200"/>
              <a:buNone/>
            </a:pPr>
            <a:r>
              <a:rPr lang="de-DE" sz="1200"/>
              <a:t>Bildquellen: </a:t>
            </a:r>
            <a:r>
              <a:rPr lang="de-DE"/>
              <a:t>Pixnio, pixaay</a:t>
            </a:r>
            <a:endParaRPr/>
          </a:p>
        </p:txBody>
      </p:sp>
      <p:sp>
        <p:nvSpPr>
          <p:cNvPr id="415" name="Google Shape;415;p25"/>
          <p:cNvSpPr txBox="1"/>
          <p:nvPr/>
        </p:nvSpPr>
        <p:spPr>
          <a:xfrm>
            <a:off x="360000" y="1818256"/>
            <a:ext cx="710415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000" b="0" i="0" u="none" strike="noStrike" cap="none">
                <a:solidFill>
                  <a:srgbClr val="000000"/>
                </a:solidFill>
                <a:latin typeface="Arial"/>
                <a:ea typeface="Arial"/>
                <a:cs typeface="Arial"/>
                <a:sym typeface="Arial"/>
              </a:rPr>
              <a:t>Über Unterhaltungsangebote wie ein Feuerwerk freuen sich die Gäste sehr, allerdings verursachen sie THG Emissionen und Dreck für die Umwelt:</a:t>
            </a:r>
            <a:endParaRPr/>
          </a:p>
          <a:p>
            <a:pPr marL="0" marR="0" lvl="0" indent="0" algn="l" rtl="0">
              <a:lnSpc>
                <a:spcPct val="100000"/>
              </a:lnSpc>
              <a:spcBef>
                <a:spcPts val="0"/>
              </a:spcBef>
              <a:spcAft>
                <a:spcPts val="0"/>
              </a:spcAft>
              <a:buNone/>
            </a:pPr>
            <a:r>
              <a:rPr lang="de-DE" sz="2000" b="0" i="0" u="none" strike="noStrike" cap="none">
                <a:solidFill>
                  <a:srgbClr val="000000"/>
                </a:solidFill>
                <a:latin typeface="Arial"/>
                <a:ea typeface="Arial"/>
                <a:cs typeface="Arial"/>
                <a:sym typeface="Arial"/>
              </a:rPr>
              <a:t>Feinstaub, Umweltgifte, z.B. Hexachlorbenzol, Verrennung &amp; Verteilung von Rohstoffen wie Antimon</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pic>
        <p:nvPicPr>
          <p:cNvPr id="416" name="Google Shape;416;p25" descr="Kostenlose Bild: Feuerwerk, Himmel"/>
          <p:cNvPicPr preferRelativeResize="0"/>
          <p:nvPr/>
        </p:nvPicPr>
        <p:blipFill rotWithShape="1">
          <a:blip r:embed="rId4">
            <a:alphaModFix/>
          </a:blip>
          <a:srcRect/>
          <a:stretch/>
        </p:blipFill>
        <p:spPr>
          <a:xfrm>
            <a:off x="8268684" y="1634301"/>
            <a:ext cx="3206031" cy="2137684"/>
          </a:xfrm>
          <a:prstGeom prst="rect">
            <a:avLst/>
          </a:prstGeom>
          <a:noFill/>
          <a:ln>
            <a:noFill/>
          </a:ln>
        </p:spPr>
      </p:pic>
      <p:grpSp>
        <p:nvGrpSpPr>
          <p:cNvPr id="417" name="Google Shape;417;p25"/>
          <p:cNvGrpSpPr/>
          <p:nvPr/>
        </p:nvGrpSpPr>
        <p:grpSpPr>
          <a:xfrm>
            <a:off x="6053556" y="3856423"/>
            <a:ext cx="1729355" cy="1667254"/>
            <a:chOff x="8735144" y="4368451"/>
            <a:chExt cx="1729355" cy="1667254"/>
          </a:xfrm>
        </p:grpSpPr>
        <p:pic>
          <p:nvPicPr>
            <p:cNvPr id="418" name="Google Shape;418;p25" descr="Kommentar Like mit einfarbiger Füllung"/>
            <p:cNvPicPr preferRelativeResize="0"/>
            <p:nvPr/>
          </p:nvPicPr>
          <p:blipFill rotWithShape="1">
            <a:blip r:embed="rId5">
              <a:alphaModFix/>
            </a:blip>
            <a:srcRect/>
            <a:stretch/>
          </p:blipFill>
          <p:spPr>
            <a:xfrm>
              <a:off x="8735144" y="4370677"/>
              <a:ext cx="914400" cy="914400"/>
            </a:xfrm>
            <a:prstGeom prst="rect">
              <a:avLst/>
            </a:prstGeom>
            <a:noFill/>
            <a:ln>
              <a:noFill/>
            </a:ln>
          </p:spPr>
        </p:pic>
        <p:pic>
          <p:nvPicPr>
            <p:cNvPr id="419" name="Google Shape;419;p25" descr="Kommentar Like Silhouette"/>
            <p:cNvPicPr preferRelativeResize="0"/>
            <p:nvPr/>
          </p:nvPicPr>
          <p:blipFill rotWithShape="1">
            <a:blip r:embed="rId6">
              <a:alphaModFix/>
            </a:blip>
            <a:srcRect/>
            <a:stretch/>
          </p:blipFill>
          <p:spPr>
            <a:xfrm>
              <a:off x="9550099" y="4368451"/>
              <a:ext cx="914400" cy="914400"/>
            </a:xfrm>
            <a:prstGeom prst="rect">
              <a:avLst/>
            </a:prstGeom>
            <a:noFill/>
            <a:ln>
              <a:noFill/>
            </a:ln>
          </p:spPr>
        </p:pic>
        <p:pic>
          <p:nvPicPr>
            <p:cNvPr id="420" name="Google Shape;420;p25" descr="Gruppenerfolg mit einfarbiger Füllung"/>
            <p:cNvPicPr preferRelativeResize="0"/>
            <p:nvPr/>
          </p:nvPicPr>
          <p:blipFill rotWithShape="1">
            <a:blip r:embed="rId7">
              <a:alphaModFix/>
            </a:blip>
            <a:srcRect/>
            <a:stretch/>
          </p:blipFill>
          <p:spPr>
            <a:xfrm>
              <a:off x="9192344" y="4858425"/>
              <a:ext cx="1177280" cy="1177280"/>
            </a:xfrm>
            <a:prstGeom prst="rect">
              <a:avLst/>
            </a:prstGeom>
            <a:noFill/>
            <a:ln>
              <a:noFill/>
            </a:ln>
          </p:spPr>
        </p:pic>
      </p:grpSp>
      <p:pic>
        <p:nvPicPr>
          <p:cNvPr id="421" name="Google Shape;421;p25" descr="90+ Free Laser Show &amp; Laser Images - Pixabay"/>
          <p:cNvPicPr preferRelativeResize="0"/>
          <p:nvPr/>
        </p:nvPicPr>
        <p:blipFill rotWithShape="1">
          <a:blip r:embed="rId8">
            <a:alphaModFix/>
          </a:blip>
          <a:srcRect/>
          <a:stretch/>
        </p:blipFill>
        <p:spPr>
          <a:xfrm>
            <a:off x="8291890" y="4065696"/>
            <a:ext cx="3206031" cy="1875132"/>
          </a:xfrm>
          <a:prstGeom prst="rect">
            <a:avLst/>
          </a:prstGeom>
          <a:noFill/>
          <a:ln>
            <a:noFill/>
          </a:ln>
        </p:spPr>
      </p:pic>
      <p:sp>
        <p:nvSpPr>
          <p:cNvPr id="422" name="Google Shape;422;p25"/>
          <p:cNvSpPr/>
          <p:nvPr/>
        </p:nvSpPr>
        <p:spPr>
          <a:xfrm>
            <a:off x="360000" y="3888876"/>
            <a:ext cx="5184577" cy="1889146"/>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46800" tIns="45700" rIns="46800" bIns="46800" anchor="ctr" anchorCtr="0">
            <a:noAutofit/>
          </a:bodyPr>
          <a:lstStyle/>
          <a:p>
            <a:pPr marL="342900" marR="0" lvl="0" indent="-342900" algn="l" rtl="0">
              <a:lnSpc>
                <a:spcPct val="100000"/>
              </a:lnSpc>
              <a:spcBef>
                <a:spcPts val="0"/>
              </a:spcBef>
              <a:spcAft>
                <a:spcPts val="0"/>
              </a:spcAft>
              <a:buClr>
                <a:srgbClr val="000000"/>
              </a:buClr>
              <a:buSzPts val="2160"/>
              <a:buFont typeface="Arial"/>
              <a:buChar char="•"/>
            </a:pPr>
            <a:r>
              <a:rPr lang="de-DE" sz="1800" b="0" i="0" u="none" strike="noStrike" cap="none">
                <a:solidFill>
                  <a:srgbClr val="C00000"/>
                </a:solidFill>
                <a:latin typeface="Arial"/>
                <a:ea typeface="Arial"/>
                <a:cs typeface="Arial"/>
                <a:sym typeface="Arial"/>
              </a:rPr>
              <a:t>Welche nachhaltigen Showangebote gibt es?</a:t>
            </a:r>
            <a:endParaRPr/>
          </a:p>
          <a:p>
            <a:pPr marL="342900" marR="0" lvl="0" indent="-342900" algn="l" rtl="0">
              <a:lnSpc>
                <a:spcPct val="100000"/>
              </a:lnSpc>
              <a:spcBef>
                <a:spcPts val="0"/>
              </a:spcBef>
              <a:spcAft>
                <a:spcPts val="0"/>
              </a:spcAft>
              <a:buClr>
                <a:srgbClr val="000000"/>
              </a:buClr>
              <a:buSzPts val="2160"/>
              <a:buFont typeface="Arial"/>
              <a:buChar char="•"/>
            </a:pPr>
            <a:r>
              <a:rPr lang="de-DE" sz="1800" b="0" i="0" u="none" strike="noStrike" cap="none">
                <a:solidFill>
                  <a:srgbClr val="C00000"/>
                </a:solidFill>
                <a:latin typeface="Arial"/>
                <a:ea typeface="Arial"/>
                <a:cs typeface="Arial"/>
                <a:sym typeface="Arial"/>
              </a:rPr>
              <a:t>Sollte man aus umweltschutzgründen komplett auf Feuerwerke verzichten?</a:t>
            </a:r>
            <a:endParaRPr sz="1800" b="0" i="0" u="none" strike="noStrike" cap="none">
              <a:solidFill>
                <a:srgbClr val="C00000"/>
              </a:solidFill>
              <a:latin typeface="Arial"/>
              <a:ea typeface="Arial"/>
              <a:cs typeface="Arial"/>
              <a:sym typeface="Arial"/>
            </a:endParaRPr>
          </a:p>
        </p:txBody>
      </p:sp>
      <p:sp>
        <p:nvSpPr>
          <p:cNvPr id="423" name="Google Shape;423;p25"/>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7F7F7F"/>
              </a:buClr>
              <a:buSzPts val="1800"/>
              <a:buFont typeface="Calibri"/>
              <a:buNone/>
            </a:pPr>
            <a:r>
              <a:rPr lang="de-DE"/>
              <a:t>Malte Schmidthals </a:t>
            </a:r>
            <a:endParaRPr/>
          </a:p>
          <a:p>
            <a:pPr marL="0" lvl="0" indent="0" algn="l" rtl="0">
              <a:lnSpc>
                <a:spcPct val="100000"/>
              </a:lnSpc>
              <a:spcBef>
                <a:spcPts val="0"/>
              </a:spcBef>
              <a:spcAft>
                <a:spcPts val="0"/>
              </a:spcAft>
              <a:buClr>
                <a:srgbClr val="7F7F7F"/>
              </a:buClr>
              <a:buSzPts val="1800"/>
              <a:buFont typeface="Calibri"/>
              <a:buNone/>
            </a:pPr>
            <a:r>
              <a:rPr lang="de-DE"/>
              <a:t>Dr. Michael Scharp </a:t>
            </a:r>
            <a:endParaRPr/>
          </a:p>
          <a:p>
            <a:pPr marL="0" lvl="0" indent="0" algn="l" rtl="0">
              <a:lnSpc>
                <a:spcPct val="100000"/>
              </a:lnSpc>
              <a:spcBef>
                <a:spcPts val="0"/>
              </a:spcBef>
              <a:spcAft>
                <a:spcPts val="0"/>
              </a:spcAft>
              <a:buClr>
                <a:srgbClr val="7F7F7F"/>
              </a:buClr>
              <a:buSzPts val="1800"/>
              <a:buFont typeface="Calibri"/>
              <a:buNone/>
            </a:pPr>
            <a:r>
              <a:rPr lang="de-DE"/>
              <a:t>Projektagentur BBNE</a:t>
            </a:r>
            <a:endParaRPr/>
          </a:p>
        </p:txBody>
      </p:sp>
      <p:sp>
        <p:nvSpPr>
          <p:cNvPr id="424" name="Google Shape;424;p25"/>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22</a:t>
            </a:fld>
            <a:endParaRPr/>
          </a:p>
        </p:txBody>
      </p:sp>
      <p:sp>
        <p:nvSpPr>
          <p:cNvPr id="431" name="Google Shape;431;p4"/>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Energieeffizienz und Energiesparen:</a:t>
            </a:r>
            <a:br>
              <a:rPr lang="de-DE"/>
            </a:br>
            <a:r>
              <a:rPr lang="de-DE"/>
              <a:t>Reduktion des Energieverbrauchs</a:t>
            </a:r>
            <a:endParaRPr/>
          </a:p>
        </p:txBody>
      </p:sp>
      <p:sp>
        <p:nvSpPr>
          <p:cNvPr id="432" name="Google Shape;432;p4"/>
          <p:cNvSpPr txBox="1">
            <a:spLocks noGrp="1"/>
          </p:cNvSpPr>
          <p:nvPr>
            <p:ph type="body" idx="1"/>
          </p:nvPr>
        </p:nvSpPr>
        <p:spPr>
          <a:xfrm>
            <a:off x="3350684" y="6254497"/>
            <a:ext cx="3834600" cy="557400"/>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
        <p:nvSpPr>
          <p:cNvPr id="433" name="Google Shape;433;p4"/>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35999" lvl="0" indent="-35999" algn="l" rtl="0">
              <a:lnSpc>
                <a:spcPct val="110000"/>
              </a:lnSpc>
              <a:spcBef>
                <a:spcPts val="0"/>
              </a:spcBef>
              <a:spcAft>
                <a:spcPts val="0"/>
              </a:spcAft>
              <a:buClr>
                <a:srgbClr val="888888"/>
              </a:buClr>
              <a:buSzPts val="1200"/>
              <a:buNone/>
            </a:pPr>
            <a:r>
              <a:rPr lang="de-DE"/>
              <a:t>Quelle: </a:t>
            </a:r>
            <a:endParaRPr/>
          </a:p>
          <a:p>
            <a:pPr marL="35999" lvl="0" indent="-35999" algn="l" rtl="0">
              <a:lnSpc>
                <a:spcPct val="110000"/>
              </a:lnSpc>
              <a:spcBef>
                <a:spcPts val="0"/>
              </a:spcBef>
              <a:spcAft>
                <a:spcPts val="0"/>
              </a:spcAft>
              <a:buClr>
                <a:srgbClr val="888888"/>
              </a:buClr>
              <a:buSzPts val="1200"/>
              <a:buNone/>
            </a:pPr>
            <a:r>
              <a:rPr lang="de-DE"/>
              <a:t>VDI o.J., Bitkom 2021</a:t>
            </a:r>
            <a:endParaRPr/>
          </a:p>
        </p:txBody>
      </p:sp>
      <p:sp>
        <p:nvSpPr>
          <p:cNvPr id="434" name="Google Shape;434;p4"/>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7F7F7F"/>
              </a:buClr>
              <a:buSzPts val="1800"/>
              <a:buFont typeface="Calibri"/>
              <a:buNone/>
            </a:pPr>
            <a:r>
              <a:rPr lang="de-DE"/>
              <a:t>Dr. Nona Bledow</a:t>
            </a:r>
            <a:endParaRPr/>
          </a:p>
        </p:txBody>
      </p:sp>
      <p:pic>
        <p:nvPicPr>
          <p:cNvPr id="435" name="Google Shape;435;p4"/>
          <p:cNvPicPr preferRelativeResize="0"/>
          <p:nvPr/>
        </p:nvPicPr>
        <p:blipFill rotWithShape="1">
          <a:blip r:embed="rId3">
            <a:alphaModFix/>
          </a:blip>
          <a:srcRect/>
          <a:stretch/>
        </p:blipFill>
        <p:spPr>
          <a:xfrm>
            <a:off x="6303499" y="3939650"/>
            <a:ext cx="1802725" cy="1802725"/>
          </a:xfrm>
          <a:prstGeom prst="rect">
            <a:avLst/>
          </a:prstGeom>
          <a:noFill/>
          <a:ln>
            <a:noFill/>
          </a:ln>
        </p:spPr>
      </p:pic>
      <p:sp>
        <p:nvSpPr>
          <p:cNvPr id="436" name="Google Shape;436;p4"/>
          <p:cNvSpPr/>
          <p:nvPr/>
        </p:nvSpPr>
        <p:spPr>
          <a:xfrm>
            <a:off x="5712031" y="1447204"/>
            <a:ext cx="6272369" cy="2447425"/>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400050" marR="0" lvl="0" indent="-285750" algn="l" rtl="0">
              <a:lnSpc>
                <a:spcPct val="100000"/>
              </a:lnSpc>
              <a:spcBef>
                <a:spcPts val="0"/>
              </a:spcBef>
              <a:spcAft>
                <a:spcPts val="0"/>
              </a:spcAft>
              <a:buClr>
                <a:srgbClr val="941651"/>
              </a:buClr>
              <a:buSzPts val="1800"/>
              <a:buFont typeface="Arial"/>
              <a:buChar char="•"/>
            </a:pPr>
            <a:r>
              <a:rPr lang="de-DE" sz="1800" b="0" i="0" u="none" strike="noStrike" cap="none">
                <a:solidFill>
                  <a:srgbClr val="941651"/>
                </a:solidFill>
                <a:latin typeface="Arial"/>
                <a:ea typeface="Arial"/>
                <a:cs typeface="Arial"/>
                <a:sym typeface="Arial"/>
              </a:rPr>
              <a:t>Erstellen Sie eine Liste mit Anlagenparametern, die häufig ineffizient eingestellt sind.   </a:t>
            </a:r>
            <a:endParaRPr sz="1800" b="0" i="0" u="none" strike="noStrike" cap="none">
              <a:solidFill>
                <a:srgbClr val="941651"/>
              </a:solidFill>
              <a:latin typeface="Arial"/>
              <a:ea typeface="Arial"/>
              <a:cs typeface="Arial"/>
              <a:sym typeface="Arial"/>
            </a:endParaRPr>
          </a:p>
          <a:p>
            <a:pPr marL="400050" marR="0" lvl="0" indent="-285750" algn="l" rtl="0">
              <a:lnSpc>
                <a:spcPct val="100000"/>
              </a:lnSpc>
              <a:spcBef>
                <a:spcPts val="0"/>
              </a:spcBef>
              <a:spcAft>
                <a:spcPts val="0"/>
              </a:spcAft>
              <a:buClr>
                <a:srgbClr val="941651"/>
              </a:buClr>
              <a:buSzPts val="1800"/>
              <a:buFont typeface="Arial"/>
              <a:buChar char="•"/>
            </a:pPr>
            <a:r>
              <a:rPr lang="de-DE" sz="1800" b="0" i="0" u="none" strike="noStrike" cap="none">
                <a:solidFill>
                  <a:srgbClr val="941651"/>
                </a:solidFill>
                <a:latin typeface="Arial"/>
                <a:ea typeface="Arial"/>
                <a:cs typeface="Arial"/>
                <a:sym typeface="Arial"/>
              </a:rPr>
              <a:t>Wie können Sie in Ihrem Beruf zu einem effizienten Nutzungsverhalten beitragen?</a:t>
            </a:r>
            <a:endParaRPr sz="1800" b="0" i="0" u="none" strike="noStrike" cap="none">
              <a:solidFill>
                <a:srgbClr val="941651"/>
              </a:solidFill>
              <a:latin typeface="Arial"/>
              <a:ea typeface="Arial"/>
              <a:cs typeface="Arial"/>
              <a:sym typeface="Arial"/>
            </a:endParaRPr>
          </a:p>
          <a:p>
            <a:pPr marL="400050" marR="0" lvl="0" indent="-285750" algn="l" rtl="0">
              <a:lnSpc>
                <a:spcPct val="100000"/>
              </a:lnSpc>
              <a:spcBef>
                <a:spcPts val="0"/>
              </a:spcBef>
              <a:spcAft>
                <a:spcPts val="0"/>
              </a:spcAft>
              <a:buClr>
                <a:srgbClr val="941651"/>
              </a:buClr>
              <a:buSzPts val="1800"/>
              <a:buFont typeface="Arial"/>
              <a:buChar char="•"/>
            </a:pPr>
            <a:r>
              <a:rPr lang="de-DE" sz="1800" b="0" i="0" u="none" strike="noStrike" cap="none">
                <a:solidFill>
                  <a:srgbClr val="941651"/>
                </a:solidFill>
                <a:latin typeface="Arial"/>
                <a:ea typeface="Arial"/>
                <a:cs typeface="Arial"/>
                <a:sym typeface="Arial"/>
              </a:rPr>
              <a:t>Ermitteln Sie die CO₂-Emissionen bei unterschiedlichen Raumtemperaturen u.Ä. für verschiedene Energieträger mit dem Rechner des UBA</a:t>
            </a:r>
            <a:endParaRPr sz="1800" b="0" i="0" u="none" strike="noStrike" cap="none">
              <a:solidFill>
                <a:srgbClr val="941651"/>
              </a:solidFill>
              <a:latin typeface="Arial"/>
              <a:ea typeface="Arial"/>
              <a:cs typeface="Arial"/>
              <a:sym typeface="Arial"/>
            </a:endParaRPr>
          </a:p>
        </p:txBody>
      </p:sp>
      <p:sp>
        <p:nvSpPr>
          <p:cNvPr id="437" name="Google Shape;437;p4"/>
          <p:cNvSpPr txBox="1"/>
          <p:nvPr/>
        </p:nvSpPr>
        <p:spPr>
          <a:xfrm>
            <a:off x="207600" y="1641275"/>
            <a:ext cx="5034300" cy="1313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de-DE" sz="2000" b="1" i="0" u="none" strike="noStrike" cap="none">
                <a:solidFill>
                  <a:schemeClr val="dk1"/>
                </a:solidFill>
                <a:latin typeface="Arial"/>
                <a:ea typeface="Arial"/>
                <a:cs typeface="Arial"/>
                <a:sym typeface="Arial"/>
              </a:rPr>
              <a:t>Austausch alter Geräte</a:t>
            </a:r>
            <a:endParaRPr sz="20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de-DE" sz="1800" b="0" i="0" u="none" strike="noStrike" cap="none">
                <a:solidFill>
                  <a:schemeClr val="dk1"/>
                </a:solidFill>
                <a:latin typeface="Arial"/>
                <a:ea typeface="Arial"/>
                <a:cs typeface="Arial"/>
                <a:sym typeface="Arial"/>
              </a:rPr>
              <a:t>Viele Heizungsanlagen in Deutschland sind älter als 20 Jahre und sehr ineffizient und/oder überdimensioniert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438" name="Google Shape;438;p4"/>
          <p:cNvSpPr txBox="1"/>
          <p:nvPr/>
        </p:nvSpPr>
        <p:spPr>
          <a:xfrm>
            <a:off x="207600" y="2861287"/>
            <a:ext cx="5410500" cy="150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1" i="0" u="none" strike="noStrike" cap="none">
                <a:solidFill>
                  <a:schemeClr val="dk1"/>
                </a:solidFill>
                <a:latin typeface="Arial"/>
                <a:ea typeface="Arial"/>
                <a:cs typeface="Arial"/>
                <a:sym typeface="Arial"/>
              </a:rPr>
              <a:t>Optimierung von Anlageneinstellungen</a:t>
            </a:r>
            <a:endParaRPr sz="20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de-DE" sz="1800" b="0" i="0" u="none" strike="noStrike" cap="none">
                <a:solidFill>
                  <a:schemeClr val="dk1"/>
                </a:solidFill>
                <a:latin typeface="Arial"/>
                <a:ea typeface="Arial"/>
                <a:cs typeface="Arial"/>
                <a:sym typeface="Arial"/>
              </a:rPr>
              <a:t>Viele Anlagen sind nicht optimal eingestellt </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de-DE" sz="1800" b="0" i="0" u="none" strike="noStrike" cap="none">
                <a:solidFill>
                  <a:schemeClr val="dk1"/>
                </a:solidFill>
                <a:latin typeface="Arial"/>
                <a:ea typeface="Arial"/>
                <a:cs typeface="Arial"/>
                <a:sym typeface="Arial"/>
              </a:rPr>
              <a:t>Auch  nachrüsten mit modernen Anlagenteilen oder mit digitalen Elementen können die Effizienz erhöhen</a:t>
            </a:r>
            <a:endParaRPr sz="1800" b="0" i="0" u="none" strike="noStrike" cap="none">
              <a:solidFill>
                <a:schemeClr val="dk1"/>
              </a:solidFill>
              <a:latin typeface="Arial"/>
              <a:ea typeface="Arial"/>
              <a:cs typeface="Arial"/>
              <a:sym typeface="Arial"/>
            </a:endParaRPr>
          </a:p>
        </p:txBody>
      </p:sp>
      <p:sp>
        <p:nvSpPr>
          <p:cNvPr id="439" name="Google Shape;439;p4"/>
          <p:cNvSpPr txBox="1"/>
          <p:nvPr/>
        </p:nvSpPr>
        <p:spPr>
          <a:xfrm>
            <a:off x="207600" y="4483300"/>
            <a:ext cx="5736000" cy="123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1" i="0" u="none" strike="noStrike" cap="none">
                <a:solidFill>
                  <a:schemeClr val="dk1"/>
                </a:solidFill>
                <a:latin typeface="Arial"/>
                <a:ea typeface="Arial"/>
                <a:cs typeface="Arial"/>
                <a:sym typeface="Arial"/>
              </a:rPr>
              <a:t>Nutzungsverhalten</a:t>
            </a:r>
            <a:endParaRPr sz="20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de-DE" sz="1800" b="0" i="0" u="none" strike="noStrike" cap="none">
                <a:solidFill>
                  <a:schemeClr val="dk1"/>
                </a:solidFill>
                <a:latin typeface="Arial"/>
                <a:ea typeface="Arial"/>
                <a:cs typeface="Arial"/>
                <a:sym typeface="Arial"/>
              </a:rPr>
              <a:t>Nutzungsverhalten, z.B. Lüftungsverhalten, trägt erheblich zur Energieeffizienz bei</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de-DE" sz="1800" b="0" i="0" u="none" strike="noStrike" cap="none">
                <a:solidFill>
                  <a:schemeClr val="dk1"/>
                </a:solidFill>
                <a:latin typeface="Arial"/>
                <a:ea typeface="Arial"/>
                <a:cs typeface="Arial"/>
                <a:sym typeface="Arial"/>
              </a:rPr>
              <a:t>Automation (z.B. von Temperatureinstellungen) </a:t>
            </a:r>
            <a:endParaRPr sz="1800" b="0" i="0" u="none" strike="noStrike" cap="none">
              <a:solidFill>
                <a:schemeClr val="dk1"/>
              </a:solidFill>
              <a:latin typeface="Arial"/>
              <a:ea typeface="Arial"/>
              <a:cs typeface="Arial"/>
              <a:sym typeface="Arial"/>
            </a:endParaRPr>
          </a:p>
        </p:txBody>
      </p:sp>
      <p:sp>
        <p:nvSpPr>
          <p:cNvPr id="440" name="Google Shape;440;p4"/>
          <p:cNvSpPr/>
          <p:nvPr/>
        </p:nvSpPr>
        <p:spPr>
          <a:xfrm>
            <a:off x="5951288" y="5430800"/>
            <a:ext cx="2541000" cy="646500"/>
          </a:xfrm>
          <a:prstGeom prst="flowChartAlternateProcess">
            <a:avLst/>
          </a:prstGeom>
          <a:solidFill>
            <a:srgbClr val="00B050"/>
          </a:solid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Arial"/>
                <a:ea typeface="Arial"/>
                <a:cs typeface="Arial"/>
                <a:sym typeface="Arial"/>
              </a:rPr>
              <a:t>Gebäudeautomation/digitale Heizung</a:t>
            </a:r>
            <a:endParaRPr sz="1800" b="1" i="0" u="none" strike="noStrike" cap="none">
              <a:solidFill>
                <a:schemeClr val="lt1"/>
              </a:solidFill>
              <a:latin typeface="Arial"/>
              <a:ea typeface="Arial"/>
              <a:cs typeface="Arial"/>
              <a:sym typeface="Arial"/>
            </a:endParaRPr>
          </a:p>
        </p:txBody>
      </p:sp>
      <p:sp>
        <p:nvSpPr>
          <p:cNvPr id="441" name="Google Shape;441;p4"/>
          <p:cNvSpPr txBox="1"/>
          <p:nvPr/>
        </p:nvSpPr>
        <p:spPr>
          <a:xfrm>
            <a:off x="8313725" y="4132375"/>
            <a:ext cx="3834600" cy="123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800" b="0" i="1" u="none" strike="noStrike" cap="none">
                <a:solidFill>
                  <a:schemeClr val="dk1"/>
                </a:solidFill>
                <a:latin typeface="Arial"/>
                <a:ea typeface="Arial"/>
                <a:cs typeface="Arial"/>
                <a:sym typeface="Arial"/>
              </a:rPr>
              <a:t>Ein ambitionierter Ausbau von Gebäudeautomation könnte 2030 bis zu 10 Millionen Tonnen CO</a:t>
            </a:r>
            <a:r>
              <a:rPr lang="de-DE" sz="1800" b="0" i="1" u="none" strike="noStrike" cap="none" baseline="-25000">
                <a:solidFill>
                  <a:schemeClr val="dk1"/>
                </a:solidFill>
                <a:latin typeface="Arial"/>
                <a:ea typeface="Arial"/>
                <a:cs typeface="Arial"/>
                <a:sym typeface="Arial"/>
              </a:rPr>
              <a:t>2</a:t>
            </a:r>
            <a:r>
              <a:rPr lang="de-DE" sz="1800" b="0" i="1" u="none" strike="noStrike" cap="none">
                <a:solidFill>
                  <a:schemeClr val="dk1"/>
                </a:solidFill>
                <a:latin typeface="Arial"/>
                <a:ea typeface="Arial"/>
                <a:cs typeface="Arial"/>
                <a:sym typeface="Arial"/>
              </a:rPr>
              <a:t> einsparen</a:t>
            </a:r>
            <a:endParaRPr sz="2000" b="1" i="1"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5efc4a86cd_0_0"/>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23</a:t>
            </a:fld>
            <a:endParaRPr/>
          </a:p>
        </p:txBody>
      </p:sp>
      <p:sp>
        <p:nvSpPr>
          <p:cNvPr id="448" name="Google Shape;448;g25efc4a86cd_0_0"/>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Nachhaltigkeit in der Kreditwirtschaft</a:t>
            </a:r>
            <a:br>
              <a:rPr lang="de-DE"/>
            </a:br>
            <a:r>
              <a:rPr lang="de-DE"/>
              <a:t>Ganzheitliche Unternehmensführung</a:t>
            </a:r>
            <a:endParaRPr/>
          </a:p>
        </p:txBody>
      </p:sp>
      <p:sp>
        <p:nvSpPr>
          <p:cNvPr id="449" name="Google Shape;449;g25efc4a86cd_0_0"/>
          <p:cNvSpPr txBox="1">
            <a:spLocks noGrp="1"/>
          </p:cNvSpPr>
          <p:nvPr>
            <p:ph type="body" idx="1"/>
          </p:nvPr>
        </p:nvSpPr>
        <p:spPr>
          <a:xfrm>
            <a:off x="3350684" y="6254497"/>
            <a:ext cx="3834600" cy="557400"/>
          </a:xfrm>
          <a:prstGeom prst="rect">
            <a:avLst/>
          </a:prstGeom>
          <a:noFill/>
          <a:ln>
            <a:noFill/>
          </a:ln>
        </p:spPr>
        <p:txBody>
          <a:bodyPr spcFirstLastPara="1" wrap="square" lIns="91425" tIns="45700" rIns="91425" bIns="45700" anchor="ctr" anchorCtr="0">
            <a:normAutofit/>
          </a:bodyPr>
          <a:lstStyle/>
          <a:p>
            <a:pPr marL="233362" lvl="0" indent="-233362" algn="l" rtl="0">
              <a:lnSpc>
                <a:spcPct val="110000"/>
              </a:lnSpc>
              <a:spcBef>
                <a:spcPts val="0"/>
              </a:spcBef>
              <a:spcAft>
                <a:spcPts val="0"/>
              </a:spcAft>
              <a:buSzPts val="1200"/>
              <a:buNone/>
            </a:pPr>
            <a:r>
              <a:rPr lang="de-DE" dirty="0"/>
              <a:t>Hotelfachmann und Hotelfachfrau</a:t>
            </a:r>
            <a:endParaRPr dirty="0"/>
          </a:p>
        </p:txBody>
      </p:sp>
      <p:sp>
        <p:nvSpPr>
          <p:cNvPr id="450" name="Google Shape;450;g25efc4a86cd_0_0"/>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rgbClr val="888888"/>
              </a:buClr>
              <a:buSzPts val="1200"/>
              <a:buNone/>
            </a:pPr>
            <a:r>
              <a:rPr lang="de-DE"/>
              <a:t>Bildquellen: links - Stockholm Resilience Centre o.J., </a:t>
            </a:r>
            <a:br>
              <a:rPr lang="de-DE"/>
            </a:br>
            <a:r>
              <a:rPr lang="de-DE"/>
              <a:t>rechts - eigene Abbildung nach sph o.J.</a:t>
            </a:r>
            <a:endParaRPr/>
          </a:p>
        </p:txBody>
      </p:sp>
      <p:sp>
        <p:nvSpPr>
          <p:cNvPr id="451" name="Google Shape;451;g25efc4a86cd_0_0"/>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7F7F7F"/>
              </a:buClr>
              <a:buSzPts val="1800"/>
              <a:buFont typeface="Calibri"/>
              <a:buNone/>
            </a:pPr>
            <a:r>
              <a:rPr lang="de-DE"/>
              <a:t>Dr. Michael Scharp </a:t>
            </a:r>
            <a:endParaRPr/>
          </a:p>
          <a:p>
            <a:pPr marL="0" lvl="0" indent="0" algn="l" rtl="0">
              <a:lnSpc>
                <a:spcPct val="100000"/>
              </a:lnSpc>
              <a:spcBef>
                <a:spcPts val="0"/>
              </a:spcBef>
              <a:spcAft>
                <a:spcPts val="0"/>
              </a:spcAft>
              <a:buClr>
                <a:srgbClr val="7F7F7F"/>
              </a:buClr>
              <a:buSzPts val="1800"/>
              <a:buFont typeface="Calibri"/>
              <a:buNone/>
            </a:pPr>
            <a:r>
              <a:rPr lang="de-DE"/>
              <a:t>Costanza Müller</a:t>
            </a:r>
            <a:endParaRPr/>
          </a:p>
          <a:p>
            <a:pPr marL="0" lvl="0" indent="0" algn="l" rtl="0">
              <a:lnSpc>
                <a:spcPct val="100000"/>
              </a:lnSpc>
              <a:spcBef>
                <a:spcPts val="0"/>
              </a:spcBef>
              <a:spcAft>
                <a:spcPts val="0"/>
              </a:spcAft>
              <a:buClr>
                <a:srgbClr val="7F7F7F"/>
              </a:buClr>
              <a:buSzPts val="1800"/>
              <a:buFont typeface="Calibri"/>
              <a:buNone/>
            </a:pPr>
            <a:r>
              <a:rPr lang="de-DE"/>
              <a:t>Projektagentur BBNE</a:t>
            </a:r>
            <a:endParaRPr/>
          </a:p>
        </p:txBody>
      </p:sp>
      <p:grpSp>
        <p:nvGrpSpPr>
          <p:cNvPr id="452" name="Google Shape;452;g25efc4a86cd_0_0"/>
          <p:cNvGrpSpPr/>
          <p:nvPr/>
        </p:nvGrpSpPr>
        <p:grpSpPr>
          <a:xfrm>
            <a:off x="6425612" y="1454200"/>
            <a:ext cx="5663465" cy="4537299"/>
            <a:chOff x="6095999" y="1454200"/>
            <a:chExt cx="5663465" cy="4537299"/>
          </a:xfrm>
        </p:grpSpPr>
        <p:sp>
          <p:nvSpPr>
            <p:cNvPr id="453" name="Google Shape;453;g25efc4a86cd_0_0"/>
            <p:cNvSpPr txBox="1"/>
            <p:nvPr/>
          </p:nvSpPr>
          <p:spPr>
            <a:xfrm>
              <a:off x="6095999" y="3335413"/>
              <a:ext cx="1821300" cy="400200"/>
            </a:xfrm>
            <a:prstGeom prst="rect">
              <a:avLst/>
            </a:prstGeom>
            <a:solidFill>
              <a:srgbClr val="0096FF"/>
            </a:solidFill>
            <a:ln>
              <a:noFill/>
            </a:ln>
            <a:effectLst>
              <a:outerShdw blurRad="57150" dist="19050" dir="5400000" algn="bl" rotWithShape="0">
                <a:srgbClr val="000000">
                  <a:alpha val="4941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Analyse</a:t>
              </a:r>
              <a:endParaRPr sz="2000" b="1" i="0" u="none" strike="noStrike" cap="none">
                <a:solidFill>
                  <a:schemeClr val="lt1"/>
                </a:solidFill>
                <a:latin typeface="Arial"/>
                <a:ea typeface="Arial"/>
                <a:cs typeface="Arial"/>
                <a:sym typeface="Arial"/>
              </a:endParaRPr>
            </a:p>
          </p:txBody>
        </p:sp>
        <p:sp>
          <p:nvSpPr>
            <p:cNvPr id="454" name="Google Shape;454;g25efc4a86cd_0_0"/>
            <p:cNvSpPr/>
            <p:nvPr/>
          </p:nvSpPr>
          <p:spPr>
            <a:xfrm>
              <a:off x="6096000" y="5144899"/>
              <a:ext cx="5663400" cy="8466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1800" b="0" i="0" u="none" strike="noStrike" cap="none">
                  <a:solidFill>
                    <a:srgbClr val="C00000"/>
                  </a:solidFill>
                  <a:latin typeface="Arial"/>
                  <a:ea typeface="Arial"/>
                  <a:cs typeface="Arial"/>
                  <a:sym typeface="Arial"/>
                </a:rPr>
                <a:t>Welche Rolle spielen die SDG für Ihr Unternehmen</a:t>
              </a:r>
              <a:endParaRPr sz="18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de-DE" sz="1800" b="0" i="0" u="none" strike="noStrike" cap="none">
                  <a:solidFill>
                    <a:srgbClr val="C00000"/>
                  </a:solidFill>
                  <a:latin typeface="Arial"/>
                  <a:ea typeface="Arial"/>
                  <a:cs typeface="Arial"/>
                  <a:sym typeface="Arial"/>
                </a:rPr>
                <a:t>Wie stellen Sie Ihr Unternehmen für die Zukunft auf?</a:t>
              </a:r>
              <a:endParaRPr sz="1200" b="0" i="0" u="none" strike="noStrike" cap="none">
                <a:solidFill>
                  <a:srgbClr val="000000"/>
                </a:solidFill>
                <a:latin typeface="Arial"/>
                <a:ea typeface="Arial"/>
                <a:cs typeface="Arial"/>
                <a:sym typeface="Arial"/>
              </a:endParaRPr>
            </a:p>
          </p:txBody>
        </p:sp>
        <p:sp>
          <p:nvSpPr>
            <p:cNvPr id="455" name="Google Shape;455;g25efc4a86cd_0_0"/>
            <p:cNvSpPr txBox="1"/>
            <p:nvPr/>
          </p:nvSpPr>
          <p:spPr>
            <a:xfrm>
              <a:off x="8017049" y="3335413"/>
              <a:ext cx="1821300" cy="400200"/>
            </a:xfrm>
            <a:prstGeom prst="rect">
              <a:avLst/>
            </a:prstGeom>
            <a:solidFill>
              <a:srgbClr val="0432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Ziele</a:t>
              </a:r>
              <a:endParaRPr/>
            </a:p>
          </p:txBody>
        </p:sp>
        <p:sp>
          <p:nvSpPr>
            <p:cNvPr id="456" name="Google Shape;456;g25efc4a86cd_0_0"/>
            <p:cNvSpPr txBox="1"/>
            <p:nvPr/>
          </p:nvSpPr>
          <p:spPr>
            <a:xfrm>
              <a:off x="9938099" y="3335412"/>
              <a:ext cx="1821300" cy="400200"/>
            </a:xfrm>
            <a:prstGeom prst="rect">
              <a:avLst/>
            </a:prstGeom>
            <a:solidFill>
              <a:srgbClr val="9437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Maßnahmen</a:t>
              </a:r>
              <a:endParaRPr sz="2000" b="1" i="0" u="none" strike="noStrike" cap="none">
                <a:solidFill>
                  <a:schemeClr val="lt1"/>
                </a:solidFill>
                <a:latin typeface="Arial"/>
                <a:ea typeface="Arial"/>
                <a:cs typeface="Arial"/>
                <a:sym typeface="Arial"/>
              </a:endParaRPr>
            </a:p>
          </p:txBody>
        </p:sp>
        <p:sp>
          <p:nvSpPr>
            <p:cNvPr id="457" name="Google Shape;457;g25efc4a86cd_0_0"/>
            <p:cNvSpPr/>
            <p:nvPr/>
          </p:nvSpPr>
          <p:spPr>
            <a:xfrm>
              <a:off x="6096000" y="1454200"/>
              <a:ext cx="5663399" cy="1178250"/>
            </a:xfrm>
            <a:prstGeom prst="flowChartExtra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28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Arial"/>
                  <a:ea typeface="Arial"/>
                  <a:cs typeface="Arial"/>
                  <a:sym typeface="Arial"/>
                </a:rPr>
                <a:t>Nachhaltigkeits- strategie</a:t>
              </a:r>
              <a:endParaRPr sz="2000" b="1" i="0" u="none" strike="noStrike" cap="none">
                <a:solidFill>
                  <a:srgbClr val="000000"/>
                </a:solidFill>
                <a:latin typeface="Arial"/>
                <a:ea typeface="Arial"/>
                <a:cs typeface="Arial"/>
                <a:sym typeface="Arial"/>
              </a:endParaRPr>
            </a:p>
          </p:txBody>
        </p:sp>
        <p:sp>
          <p:nvSpPr>
            <p:cNvPr id="458" name="Google Shape;458;g25efc4a86cd_0_0"/>
            <p:cNvSpPr/>
            <p:nvPr/>
          </p:nvSpPr>
          <p:spPr>
            <a:xfrm>
              <a:off x="6132364" y="3895854"/>
              <a:ext cx="5627100" cy="1122600"/>
            </a:xfrm>
            <a:prstGeom prst="rect">
              <a:avLst/>
            </a:prstGeom>
            <a:solidFill>
              <a:schemeClr val="accent1"/>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e-DE" sz="1600" b="0" i="0" u="none" strike="noStrike" cap="none">
                  <a:solidFill>
                    <a:schemeClr val="lt1"/>
                  </a:solidFill>
                  <a:latin typeface="Arial"/>
                  <a:ea typeface="Arial"/>
                  <a:cs typeface="Arial"/>
                  <a:sym typeface="Arial"/>
                </a:rPr>
                <a:t>Lieferkette, Energie und Ressourcen, Produkte, Recycling, </a:t>
              </a:r>
              <a:endParaRPr/>
            </a:p>
            <a:p>
              <a:pPr marL="0" marR="0" lvl="0" indent="0" algn="ctr" rtl="0">
                <a:lnSpc>
                  <a:spcPct val="100000"/>
                </a:lnSpc>
                <a:spcBef>
                  <a:spcPts val="0"/>
                </a:spcBef>
                <a:spcAft>
                  <a:spcPts val="0"/>
                </a:spcAft>
                <a:buNone/>
              </a:pPr>
              <a:r>
                <a:rPr lang="de-DE" sz="1600" b="0" i="0" u="none" strike="noStrike" cap="none">
                  <a:solidFill>
                    <a:schemeClr val="lt1"/>
                  </a:solidFill>
                  <a:latin typeface="Arial"/>
                  <a:ea typeface="Arial"/>
                  <a:cs typeface="Arial"/>
                  <a:sym typeface="Arial"/>
                </a:rPr>
                <a:t>Mitarbeiter*innen, Gesellschafter*innen, Eigentümer*innen</a:t>
              </a:r>
              <a:endParaRPr/>
            </a:p>
            <a:p>
              <a:pPr marL="0" marR="0" lvl="0" indent="0" algn="ctr" rtl="0">
                <a:lnSpc>
                  <a:spcPct val="100000"/>
                </a:lnSpc>
                <a:spcBef>
                  <a:spcPts val="0"/>
                </a:spcBef>
                <a:spcAft>
                  <a:spcPts val="0"/>
                </a:spcAft>
                <a:buNone/>
              </a:pPr>
              <a:r>
                <a:rPr lang="de-DE" sz="1400" b="0" i="0" u="none" strike="noStrike" cap="none">
                  <a:solidFill>
                    <a:schemeClr val="lt1"/>
                  </a:solidFill>
                  <a:latin typeface="Arial"/>
                  <a:ea typeface="Arial"/>
                  <a:cs typeface="Arial"/>
                  <a:sym typeface="Arial"/>
                </a:rPr>
                <a:t>Gleichberechtigung, </a:t>
              </a:r>
              <a:r>
                <a:rPr lang="de-DE" sz="1600" b="0" i="0" u="none" strike="noStrike" cap="none">
                  <a:solidFill>
                    <a:schemeClr val="lt1"/>
                  </a:solidFill>
                  <a:latin typeface="Arial"/>
                  <a:ea typeface="Arial"/>
                  <a:cs typeface="Arial"/>
                  <a:sym typeface="Arial"/>
                </a:rPr>
                <a:t>Arbeitssicherheit</a:t>
              </a:r>
              <a:r>
                <a:rPr lang="de-DE" sz="1400" b="0" i="0" u="none" strike="noStrike" cap="none">
                  <a:solidFill>
                    <a:schemeClr val="lt1"/>
                  </a:solidFill>
                  <a:latin typeface="Arial"/>
                  <a:ea typeface="Arial"/>
                  <a:cs typeface="Arial"/>
                  <a:sym typeface="Arial"/>
                </a:rPr>
                <a:t>,  Weiterbildung, Ausbildung</a:t>
              </a:r>
              <a:endParaRPr/>
            </a:p>
          </p:txBody>
        </p:sp>
        <p:sp>
          <p:nvSpPr>
            <p:cNvPr id="459" name="Google Shape;459;g25efc4a86cd_0_0"/>
            <p:cNvSpPr txBox="1"/>
            <p:nvPr/>
          </p:nvSpPr>
          <p:spPr>
            <a:xfrm>
              <a:off x="6869556" y="2741183"/>
              <a:ext cx="1821300" cy="400200"/>
            </a:xfrm>
            <a:prstGeom prst="rect">
              <a:avLst/>
            </a:prstGeom>
            <a:solidFill>
              <a:srgbClr val="FF2F92"/>
            </a:solidFill>
            <a:ln>
              <a:noFill/>
            </a:ln>
            <a:effectLst>
              <a:outerShdw blurRad="57150" dist="19050" dir="5400000" algn="bl" rotWithShape="0">
                <a:srgbClr val="000000">
                  <a:alpha val="4941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Kennzahlen</a:t>
              </a:r>
              <a:endParaRPr sz="2000" b="1" i="0" u="none" strike="noStrike" cap="none">
                <a:solidFill>
                  <a:schemeClr val="lt1"/>
                </a:solidFill>
                <a:latin typeface="Arial"/>
                <a:ea typeface="Arial"/>
                <a:cs typeface="Arial"/>
                <a:sym typeface="Arial"/>
              </a:endParaRPr>
            </a:p>
          </p:txBody>
        </p:sp>
        <p:sp>
          <p:nvSpPr>
            <p:cNvPr id="460" name="Google Shape;460;g25efc4a86cd_0_0"/>
            <p:cNvSpPr txBox="1"/>
            <p:nvPr/>
          </p:nvSpPr>
          <p:spPr>
            <a:xfrm>
              <a:off x="9352566" y="2741183"/>
              <a:ext cx="1821300" cy="400200"/>
            </a:xfrm>
            <a:prstGeom prst="rect">
              <a:avLst/>
            </a:prstGeom>
            <a:solidFill>
              <a:srgbClr val="FF40FF"/>
            </a:solidFill>
            <a:ln>
              <a:noFill/>
            </a:ln>
            <a:effectLst>
              <a:outerShdw blurRad="57150" dist="19050" dir="5400000" algn="bl" rotWithShape="0">
                <a:srgbClr val="000000">
                  <a:alpha val="4941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Bewertung</a:t>
              </a:r>
              <a:endParaRPr sz="2000" b="1" i="0" u="none" strike="noStrike" cap="none">
                <a:solidFill>
                  <a:schemeClr val="lt1"/>
                </a:solidFill>
                <a:latin typeface="Arial"/>
                <a:ea typeface="Arial"/>
                <a:cs typeface="Arial"/>
                <a:sym typeface="Arial"/>
              </a:endParaRPr>
            </a:p>
          </p:txBody>
        </p:sp>
      </p:grpSp>
      <p:pic>
        <p:nvPicPr>
          <p:cNvPr id="461" name="Google Shape;461;g25efc4a86cd_0_0"/>
          <p:cNvPicPr preferRelativeResize="0"/>
          <p:nvPr/>
        </p:nvPicPr>
        <p:blipFill rotWithShape="1">
          <a:blip r:embed="rId3">
            <a:alphaModFix/>
          </a:blip>
          <a:srcRect r="11016" b="7475"/>
          <a:stretch/>
        </p:blipFill>
        <p:spPr>
          <a:xfrm>
            <a:off x="72050" y="1469757"/>
            <a:ext cx="6357069" cy="458951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6805bd2549_0_1687"/>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24</a:t>
            </a:fld>
            <a:endParaRPr/>
          </a:p>
        </p:txBody>
      </p:sp>
      <p:sp>
        <p:nvSpPr>
          <p:cNvPr id="510" name="Google Shape;510;g26805bd2549_0_1687"/>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Nachhaltigkeit als gemeinsames Projekt</a:t>
            </a:r>
            <a:br>
              <a:rPr lang="de-DE"/>
            </a:br>
            <a:r>
              <a:rPr lang="de-DE"/>
              <a:t>Ganzheitliche Unternehmensführung</a:t>
            </a:r>
            <a:endParaRPr/>
          </a:p>
        </p:txBody>
      </p:sp>
      <p:sp>
        <p:nvSpPr>
          <p:cNvPr id="511" name="Google Shape;511;g26805bd2549_0_1687"/>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rgbClr val="888888"/>
              </a:buClr>
              <a:buSzPts val="1200"/>
              <a:buNone/>
            </a:pPr>
            <a:r>
              <a:rPr lang="de-DE"/>
              <a:t>Bildquellen: links - Stockholm Resilience Centre o.J., </a:t>
            </a:r>
            <a:br>
              <a:rPr lang="de-DE"/>
            </a:br>
            <a:r>
              <a:rPr lang="de-DE"/>
              <a:t>rechts - eigene Abbildung nach sph o.J.</a:t>
            </a:r>
            <a:endParaRPr/>
          </a:p>
        </p:txBody>
      </p:sp>
      <p:sp>
        <p:nvSpPr>
          <p:cNvPr id="512" name="Google Shape;512;g26805bd2549_0_1687"/>
          <p:cNvSpPr txBox="1"/>
          <p:nvPr/>
        </p:nvSpPr>
        <p:spPr>
          <a:xfrm>
            <a:off x="6425612" y="3335413"/>
            <a:ext cx="1821300" cy="400200"/>
          </a:xfrm>
          <a:prstGeom prst="rect">
            <a:avLst/>
          </a:prstGeom>
          <a:solidFill>
            <a:srgbClr val="0096FF"/>
          </a:solidFill>
          <a:ln>
            <a:noFill/>
          </a:ln>
          <a:effectLst>
            <a:outerShdw blurRad="57150" dist="19050" dir="5400000" algn="bl" rotWithShape="0">
              <a:srgbClr val="000000">
                <a:alpha val="4824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Analyse</a:t>
            </a:r>
            <a:endParaRPr sz="2000" b="1" i="0" u="none" strike="noStrike" cap="none">
              <a:solidFill>
                <a:schemeClr val="lt1"/>
              </a:solidFill>
              <a:latin typeface="Arial"/>
              <a:ea typeface="Arial"/>
              <a:cs typeface="Arial"/>
              <a:sym typeface="Arial"/>
            </a:endParaRPr>
          </a:p>
        </p:txBody>
      </p:sp>
      <p:sp>
        <p:nvSpPr>
          <p:cNvPr id="513" name="Google Shape;513;g26805bd2549_0_1687"/>
          <p:cNvSpPr txBox="1"/>
          <p:nvPr/>
        </p:nvSpPr>
        <p:spPr>
          <a:xfrm>
            <a:off x="8346662" y="3335413"/>
            <a:ext cx="1821300" cy="400200"/>
          </a:xfrm>
          <a:prstGeom prst="rect">
            <a:avLst/>
          </a:prstGeom>
          <a:solidFill>
            <a:srgbClr val="0432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Ziele</a:t>
            </a:r>
            <a:endParaRPr sz="1400" b="0" i="0" u="none" strike="noStrike" cap="none">
              <a:solidFill>
                <a:srgbClr val="000000"/>
              </a:solidFill>
              <a:latin typeface="Arial"/>
              <a:ea typeface="Arial"/>
              <a:cs typeface="Arial"/>
              <a:sym typeface="Arial"/>
            </a:endParaRPr>
          </a:p>
        </p:txBody>
      </p:sp>
      <p:sp>
        <p:nvSpPr>
          <p:cNvPr id="514" name="Google Shape;514;g26805bd2549_0_1687"/>
          <p:cNvSpPr txBox="1"/>
          <p:nvPr/>
        </p:nvSpPr>
        <p:spPr>
          <a:xfrm>
            <a:off x="10267712" y="3335412"/>
            <a:ext cx="1821300" cy="400200"/>
          </a:xfrm>
          <a:prstGeom prst="rect">
            <a:avLst/>
          </a:prstGeom>
          <a:solidFill>
            <a:srgbClr val="9437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Maßnahmen</a:t>
            </a:r>
            <a:endParaRPr sz="2000" b="1" i="0" u="none" strike="noStrike" cap="none">
              <a:solidFill>
                <a:schemeClr val="lt1"/>
              </a:solidFill>
              <a:latin typeface="Arial"/>
              <a:ea typeface="Arial"/>
              <a:cs typeface="Arial"/>
              <a:sym typeface="Arial"/>
            </a:endParaRPr>
          </a:p>
        </p:txBody>
      </p:sp>
      <p:sp>
        <p:nvSpPr>
          <p:cNvPr id="515" name="Google Shape;515;g26805bd2549_0_1687"/>
          <p:cNvSpPr/>
          <p:nvPr/>
        </p:nvSpPr>
        <p:spPr>
          <a:xfrm>
            <a:off x="6425613" y="1454200"/>
            <a:ext cx="5663399" cy="1178250"/>
          </a:xfrm>
          <a:prstGeom prst="flowChartExtra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28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Arial"/>
                <a:ea typeface="Arial"/>
                <a:cs typeface="Arial"/>
                <a:sym typeface="Arial"/>
              </a:rPr>
              <a:t>Nachhaltigkeits- strategie</a:t>
            </a:r>
            <a:endParaRPr sz="2000" b="1" i="0" u="none" strike="noStrike" cap="none">
              <a:solidFill>
                <a:srgbClr val="000000"/>
              </a:solidFill>
              <a:latin typeface="Arial"/>
              <a:ea typeface="Arial"/>
              <a:cs typeface="Arial"/>
              <a:sym typeface="Arial"/>
            </a:endParaRPr>
          </a:p>
        </p:txBody>
      </p:sp>
      <p:sp>
        <p:nvSpPr>
          <p:cNvPr id="516" name="Google Shape;516;g26805bd2549_0_1687"/>
          <p:cNvSpPr/>
          <p:nvPr/>
        </p:nvSpPr>
        <p:spPr>
          <a:xfrm>
            <a:off x="6461977" y="3895854"/>
            <a:ext cx="5627100" cy="1122600"/>
          </a:xfrm>
          <a:prstGeom prst="rect">
            <a:avLst/>
          </a:prstGeom>
          <a:solidFill>
            <a:schemeClr val="accent1"/>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0" i="0" u="none" strike="noStrike" cap="none">
                <a:solidFill>
                  <a:schemeClr val="lt1"/>
                </a:solidFill>
                <a:latin typeface="Arial"/>
                <a:ea typeface="Arial"/>
                <a:cs typeface="Arial"/>
                <a:sym typeface="Arial"/>
              </a:rPr>
              <a:t>Lieferkette, Energie und Ressourcen, Produkte, Recycling,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de-DE" sz="1600" b="0" i="0" u="none" strike="noStrike" cap="none">
                <a:solidFill>
                  <a:schemeClr val="lt1"/>
                </a:solidFill>
                <a:latin typeface="Arial"/>
                <a:ea typeface="Arial"/>
                <a:cs typeface="Arial"/>
                <a:sym typeface="Arial"/>
              </a:rPr>
              <a:t>Mitarbeiter*innen, Gesellschafter*innen, Eigentümer*innen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chemeClr val="lt1"/>
                </a:solidFill>
                <a:latin typeface="Arial"/>
                <a:ea typeface="Arial"/>
                <a:cs typeface="Arial"/>
                <a:sym typeface="Arial"/>
              </a:rPr>
              <a:t>Gleichberechtigung, </a:t>
            </a:r>
            <a:r>
              <a:rPr lang="de-DE" sz="1600" b="0" i="0" u="none" strike="noStrike" cap="none">
                <a:solidFill>
                  <a:schemeClr val="lt1"/>
                </a:solidFill>
                <a:latin typeface="Arial"/>
                <a:ea typeface="Arial"/>
                <a:cs typeface="Arial"/>
                <a:sym typeface="Arial"/>
              </a:rPr>
              <a:t>Arbeitssicherheit</a:t>
            </a:r>
            <a:r>
              <a:rPr lang="de-DE" sz="1400" b="0" i="0" u="none" strike="noStrike" cap="none">
                <a:solidFill>
                  <a:schemeClr val="lt1"/>
                </a:solidFill>
                <a:latin typeface="Arial"/>
                <a:ea typeface="Arial"/>
                <a:cs typeface="Arial"/>
                <a:sym typeface="Arial"/>
              </a:rPr>
              <a:t>,  Weiterbildung, Ausbildung</a:t>
            </a:r>
            <a:endParaRPr sz="1400" b="0" i="0" u="none" strike="noStrike" cap="none">
              <a:solidFill>
                <a:srgbClr val="000000"/>
              </a:solidFill>
              <a:latin typeface="Arial"/>
              <a:ea typeface="Arial"/>
              <a:cs typeface="Arial"/>
              <a:sym typeface="Arial"/>
            </a:endParaRPr>
          </a:p>
        </p:txBody>
      </p:sp>
      <p:sp>
        <p:nvSpPr>
          <p:cNvPr id="517" name="Google Shape;517;g26805bd2549_0_1687"/>
          <p:cNvSpPr txBox="1"/>
          <p:nvPr/>
        </p:nvSpPr>
        <p:spPr>
          <a:xfrm>
            <a:off x="7199169" y="2741183"/>
            <a:ext cx="1821300" cy="400200"/>
          </a:xfrm>
          <a:prstGeom prst="rect">
            <a:avLst/>
          </a:prstGeom>
          <a:solidFill>
            <a:srgbClr val="FF2F92"/>
          </a:solidFill>
          <a:ln>
            <a:noFill/>
          </a:ln>
          <a:effectLst>
            <a:outerShdw blurRad="57150" dist="19050" dir="5400000" algn="bl" rotWithShape="0">
              <a:srgbClr val="000000">
                <a:alpha val="4824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Kennzahlen</a:t>
            </a:r>
            <a:endParaRPr sz="2000" b="1" i="0" u="none" strike="noStrike" cap="none">
              <a:solidFill>
                <a:schemeClr val="lt1"/>
              </a:solidFill>
              <a:latin typeface="Arial"/>
              <a:ea typeface="Arial"/>
              <a:cs typeface="Arial"/>
              <a:sym typeface="Arial"/>
            </a:endParaRPr>
          </a:p>
        </p:txBody>
      </p:sp>
      <p:sp>
        <p:nvSpPr>
          <p:cNvPr id="518" name="Google Shape;518;g26805bd2549_0_1687"/>
          <p:cNvSpPr txBox="1"/>
          <p:nvPr/>
        </p:nvSpPr>
        <p:spPr>
          <a:xfrm>
            <a:off x="9682179" y="2741183"/>
            <a:ext cx="1821300" cy="400200"/>
          </a:xfrm>
          <a:prstGeom prst="rect">
            <a:avLst/>
          </a:prstGeom>
          <a:solidFill>
            <a:srgbClr val="FF40FF"/>
          </a:solidFill>
          <a:ln>
            <a:noFill/>
          </a:ln>
          <a:effectLst>
            <a:outerShdw blurRad="57150" dist="19050" dir="5400000" algn="bl" rotWithShape="0">
              <a:srgbClr val="000000">
                <a:alpha val="4824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Bewertung</a:t>
            </a:r>
            <a:endParaRPr sz="2000" b="1" i="0" u="none" strike="noStrike" cap="none">
              <a:solidFill>
                <a:schemeClr val="lt1"/>
              </a:solidFill>
              <a:latin typeface="Arial"/>
              <a:ea typeface="Arial"/>
              <a:cs typeface="Arial"/>
              <a:sym typeface="Arial"/>
            </a:endParaRPr>
          </a:p>
        </p:txBody>
      </p:sp>
      <p:pic>
        <p:nvPicPr>
          <p:cNvPr id="519" name="Google Shape;519;g26805bd2549_0_1687"/>
          <p:cNvPicPr preferRelativeResize="0"/>
          <p:nvPr/>
        </p:nvPicPr>
        <p:blipFill rotWithShape="1">
          <a:blip r:embed="rId3">
            <a:alphaModFix/>
          </a:blip>
          <a:srcRect/>
          <a:stretch/>
        </p:blipFill>
        <p:spPr>
          <a:xfrm>
            <a:off x="72050" y="1469757"/>
            <a:ext cx="6357067" cy="4589516"/>
          </a:xfrm>
          <a:prstGeom prst="rect">
            <a:avLst/>
          </a:prstGeom>
          <a:noFill/>
          <a:ln>
            <a:noFill/>
          </a:ln>
        </p:spPr>
      </p:pic>
      <p:sp>
        <p:nvSpPr>
          <p:cNvPr id="520" name="Google Shape;520;g26805bd2549_0_1687"/>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7F7F7F"/>
              </a:buClr>
              <a:buSzPts val="1800"/>
              <a:buFont typeface="Calibri"/>
              <a:buNone/>
            </a:pPr>
            <a:r>
              <a:rPr lang="de-DE"/>
              <a:t>Pia Paust-Lassen</a:t>
            </a:r>
            <a:endParaRPr/>
          </a:p>
          <a:p>
            <a:pPr marL="0" lvl="0" indent="0" algn="l" rtl="0">
              <a:lnSpc>
                <a:spcPct val="100000"/>
              </a:lnSpc>
              <a:spcBef>
                <a:spcPts val="0"/>
              </a:spcBef>
              <a:spcAft>
                <a:spcPts val="0"/>
              </a:spcAft>
              <a:buClr>
                <a:srgbClr val="7F7F7F"/>
              </a:buClr>
              <a:buSzPts val="1800"/>
              <a:buFont typeface="Calibri"/>
              <a:buNone/>
            </a:pPr>
            <a:r>
              <a:rPr lang="de-DE"/>
              <a:t>Projektagentur BBNE</a:t>
            </a:r>
            <a:endParaRPr/>
          </a:p>
        </p:txBody>
      </p:sp>
      <p:sp>
        <p:nvSpPr>
          <p:cNvPr id="521" name="Google Shape;521;g26805bd2549_0_1687"/>
          <p:cNvSpPr/>
          <p:nvPr/>
        </p:nvSpPr>
        <p:spPr>
          <a:xfrm>
            <a:off x="5591907" y="5228230"/>
            <a:ext cx="6497100" cy="8466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200"/>
              </a:spcBef>
              <a:spcAft>
                <a:spcPts val="0"/>
              </a:spcAft>
              <a:buClr>
                <a:srgbClr val="C00000"/>
              </a:buClr>
              <a:buSzPts val="2000"/>
              <a:buFont typeface="Arial"/>
              <a:buChar char="•"/>
            </a:pPr>
            <a:r>
              <a:rPr lang="de-DE" sz="1800" b="1" i="0" u="none" strike="noStrike" cap="none" dirty="0">
                <a:solidFill>
                  <a:srgbClr val="C00000"/>
                </a:solidFill>
                <a:latin typeface="Arial"/>
                <a:ea typeface="Arial"/>
                <a:cs typeface="Arial"/>
                <a:sym typeface="Arial"/>
              </a:rPr>
              <a:t>Welche Rolle spielen die SDG für Ihr Unternehmen</a:t>
            </a:r>
            <a:endParaRPr sz="1800" dirty="0">
              <a:solidFill>
                <a:srgbClr val="C00000"/>
              </a:solidFill>
            </a:endParaRPr>
          </a:p>
          <a:p>
            <a:pPr marL="342900" marR="0" lvl="0" indent="-342900" algn="l" rtl="0">
              <a:lnSpc>
                <a:spcPct val="100000"/>
              </a:lnSpc>
              <a:spcBef>
                <a:spcPts val="200"/>
              </a:spcBef>
              <a:spcAft>
                <a:spcPts val="0"/>
              </a:spcAft>
              <a:buClr>
                <a:srgbClr val="C00000"/>
              </a:buClr>
              <a:buSzPts val="2000"/>
              <a:buFont typeface="Arial"/>
              <a:buChar char="•"/>
            </a:pPr>
            <a:r>
              <a:rPr lang="de-DE" sz="1800" b="1" i="0" u="none" strike="noStrike" cap="none" dirty="0">
                <a:solidFill>
                  <a:srgbClr val="C00000"/>
                </a:solidFill>
                <a:latin typeface="Arial"/>
                <a:ea typeface="Arial"/>
                <a:cs typeface="Arial"/>
                <a:sym typeface="Arial"/>
              </a:rPr>
              <a:t>Wie stellen Sie Ihr Unternehmen für die Zukunft auf?</a:t>
            </a:r>
            <a:endParaRPr sz="1800" dirty="0">
              <a:solidFill>
                <a:srgbClr val="C00000"/>
              </a:solidFill>
            </a:endParaRPr>
          </a:p>
        </p:txBody>
      </p:sp>
      <p:sp>
        <p:nvSpPr>
          <p:cNvPr id="522" name="Google Shape;522;g26805bd2549_0_1687"/>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Rohrleitungs- und Kanalbau</a:t>
            </a:r>
            <a:endParaRPr sz="1400" b="0" i="0" u="none" strike="noStrike" cap="none">
              <a:solidFill>
                <a:schemeClr val="lt1"/>
              </a:solidFill>
              <a:latin typeface="Arial"/>
              <a:ea typeface="Arial"/>
              <a:cs typeface="Arial"/>
              <a:sym typeface="Arial"/>
            </a:endParaRPr>
          </a:p>
        </p:txBody>
      </p:sp>
      <p:pic>
        <p:nvPicPr>
          <p:cNvPr id="3" name="Bild 2"/>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668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359999"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None/>
            </a:pPr>
            <a:r>
              <a:rPr lang="de-DE"/>
              <a:t>Nachhaltigkeit im Hotelgewerbe</a:t>
            </a:r>
            <a:endParaRPr/>
          </a:p>
        </p:txBody>
      </p:sp>
      <p:sp>
        <p:nvSpPr>
          <p:cNvPr id="124" name="Google Shape;124;p3"/>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3</a:t>
            </a:fld>
            <a:endParaRPr/>
          </a:p>
        </p:txBody>
      </p:sp>
      <p:sp>
        <p:nvSpPr>
          <p:cNvPr id="125" name="Google Shape;125;p3"/>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
        <p:nvSpPr>
          <p:cNvPr id="126" name="Google Shape;126;p3"/>
          <p:cNvSpPr txBox="1">
            <a:spLocks noGrp="1"/>
          </p:cNvSpPr>
          <p:nvPr>
            <p:ph type="body" idx="3"/>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Bild: Epazium, Christoph Altematt, CC-Linzenz; Icons: Noun-Project</a:t>
            </a:r>
            <a:endParaRPr/>
          </a:p>
        </p:txBody>
      </p:sp>
      <p:pic>
        <p:nvPicPr>
          <p:cNvPr id="127" name="Google Shape;127;p3"/>
          <p:cNvPicPr preferRelativeResize="0"/>
          <p:nvPr/>
        </p:nvPicPr>
        <p:blipFill rotWithShape="1">
          <a:blip r:embed="rId3">
            <a:alphaModFix/>
          </a:blip>
          <a:srcRect/>
          <a:stretch/>
        </p:blipFill>
        <p:spPr>
          <a:xfrm>
            <a:off x="6161383" y="2439690"/>
            <a:ext cx="3657600" cy="2438400"/>
          </a:xfrm>
          <a:prstGeom prst="rect">
            <a:avLst/>
          </a:prstGeom>
          <a:noFill/>
          <a:ln>
            <a:noFill/>
          </a:ln>
        </p:spPr>
      </p:pic>
      <p:pic>
        <p:nvPicPr>
          <p:cNvPr id="128" name="Google Shape;128;p3"/>
          <p:cNvPicPr preferRelativeResize="0"/>
          <p:nvPr/>
        </p:nvPicPr>
        <p:blipFill rotWithShape="1">
          <a:blip r:embed="rId4">
            <a:alphaModFix/>
          </a:blip>
          <a:srcRect/>
          <a:stretch/>
        </p:blipFill>
        <p:spPr>
          <a:xfrm>
            <a:off x="5104955" y="4605492"/>
            <a:ext cx="1900112" cy="1900112"/>
          </a:xfrm>
          <a:prstGeom prst="rect">
            <a:avLst/>
          </a:prstGeom>
          <a:noFill/>
          <a:ln>
            <a:noFill/>
          </a:ln>
        </p:spPr>
      </p:pic>
      <p:pic>
        <p:nvPicPr>
          <p:cNvPr id="129" name="Google Shape;129;p3"/>
          <p:cNvPicPr preferRelativeResize="0"/>
          <p:nvPr/>
        </p:nvPicPr>
        <p:blipFill rotWithShape="1">
          <a:blip r:embed="rId5">
            <a:alphaModFix/>
          </a:blip>
          <a:srcRect/>
          <a:stretch/>
        </p:blipFill>
        <p:spPr>
          <a:xfrm>
            <a:off x="9638870" y="2150834"/>
            <a:ext cx="2346253" cy="2346253"/>
          </a:xfrm>
          <a:prstGeom prst="rect">
            <a:avLst/>
          </a:prstGeom>
          <a:noFill/>
          <a:ln>
            <a:noFill/>
          </a:ln>
        </p:spPr>
      </p:pic>
      <p:pic>
        <p:nvPicPr>
          <p:cNvPr id="130" name="Google Shape;130;p3"/>
          <p:cNvPicPr preferRelativeResize="0"/>
          <p:nvPr/>
        </p:nvPicPr>
        <p:blipFill rotWithShape="1">
          <a:blip r:embed="rId6">
            <a:alphaModFix/>
          </a:blip>
          <a:srcRect/>
          <a:stretch/>
        </p:blipFill>
        <p:spPr>
          <a:xfrm>
            <a:off x="3866880" y="2439690"/>
            <a:ext cx="1636572" cy="1636572"/>
          </a:xfrm>
          <a:prstGeom prst="rect">
            <a:avLst/>
          </a:prstGeom>
          <a:noFill/>
          <a:ln>
            <a:noFill/>
          </a:ln>
        </p:spPr>
      </p:pic>
      <p:pic>
        <p:nvPicPr>
          <p:cNvPr id="131" name="Google Shape;131;p3"/>
          <p:cNvPicPr preferRelativeResize="0"/>
          <p:nvPr/>
        </p:nvPicPr>
        <p:blipFill rotWithShape="1">
          <a:blip r:embed="rId7">
            <a:alphaModFix/>
          </a:blip>
          <a:srcRect/>
          <a:stretch/>
        </p:blipFill>
        <p:spPr>
          <a:xfrm>
            <a:off x="9339328" y="4958731"/>
            <a:ext cx="1150228" cy="1150228"/>
          </a:xfrm>
          <a:prstGeom prst="rect">
            <a:avLst/>
          </a:prstGeom>
          <a:noFill/>
          <a:ln>
            <a:noFill/>
          </a:ln>
        </p:spPr>
      </p:pic>
      <p:pic>
        <p:nvPicPr>
          <p:cNvPr id="132" name="Google Shape;132;p3"/>
          <p:cNvPicPr preferRelativeResize="0"/>
          <p:nvPr/>
        </p:nvPicPr>
        <p:blipFill rotWithShape="1">
          <a:blip r:embed="rId8">
            <a:alphaModFix/>
          </a:blip>
          <a:srcRect/>
          <a:stretch/>
        </p:blipFill>
        <p:spPr>
          <a:xfrm>
            <a:off x="4673334" y="1127905"/>
            <a:ext cx="1636572" cy="1636572"/>
          </a:xfrm>
          <a:prstGeom prst="rect">
            <a:avLst/>
          </a:prstGeom>
          <a:noFill/>
          <a:ln>
            <a:noFill/>
          </a:ln>
        </p:spPr>
      </p:pic>
      <p:pic>
        <p:nvPicPr>
          <p:cNvPr id="133" name="Google Shape;133;p3"/>
          <p:cNvPicPr preferRelativeResize="0"/>
          <p:nvPr/>
        </p:nvPicPr>
        <p:blipFill rotWithShape="1">
          <a:blip r:embed="rId9">
            <a:alphaModFix/>
          </a:blip>
          <a:srcRect/>
          <a:stretch/>
        </p:blipFill>
        <p:spPr>
          <a:xfrm>
            <a:off x="9296604" y="1276736"/>
            <a:ext cx="1235675" cy="1235675"/>
          </a:xfrm>
          <a:prstGeom prst="rect">
            <a:avLst/>
          </a:prstGeom>
          <a:noFill/>
          <a:ln>
            <a:noFill/>
          </a:ln>
        </p:spPr>
      </p:pic>
      <p:pic>
        <p:nvPicPr>
          <p:cNvPr id="134" name="Google Shape;134;p3"/>
          <p:cNvPicPr preferRelativeResize="0"/>
          <p:nvPr/>
        </p:nvPicPr>
        <p:blipFill rotWithShape="1">
          <a:blip r:embed="rId10">
            <a:alphaModFix/>
          </a:blip>
          <a:srcRect/>
          <a:stretch/>
        </p:blipFill>
        <p:spPr>
          <a:xfrm>
            <a:off x="6587511" y="1384207"/>
            <a:ext cx="2420887" cy="1795138"/>
          </a:xfrm>
          <a:prstGeom prst="rect">
            <a:avLst/>
          </a:prstGeom>
          <a:noFill/>
          <a:ln>
            <a:noFill/>
          </a:ln>
        </p:spPr>
      </p:pic>
      <p:pic>
        <p:nvPicPr>
          <p:cNvPr id="135" name="Google Shape;135;p3"/>
          <p:cNvPicPr preferRelativeResize="0"/>
          <p:nvPr/>
        </p:nvPicPr>
        <p:blipFill rotWithShape="1">
          <a:blip r:embed="rId11">
            <a:alphaModFix/>
          </a:blip>
          <a:srcRect/>
          <a:stretch/>
        </p:blipFill>
        <p:spPr>
          <a:xfrm>
            <a:off x="7030485" y="4388298"/>
            <a:ext cx="2420888" cy="2420888"/>
          </a:xfrm>
          <a:prstGeom prst="rect">
            <a:avLst/>
          </a:prstGeom>
          <a:noFill/>
          <a:ln>
            <a:noFill/>
          </a:ln>
        </p:spPr>
      </p:pic>
      <p:pic>
        <p:nvPicPr>
          <p:cNvPr id="136" name="Google Shape;136;p3"/>
          <p:cNvPicPr preferRelativeResize="0"/>
          <p:nvPr/>
        </p:nvPicPr>
        <p:blipFill rotWithShape="1">
          <a:blip r:embed="rId12">
            <a:alphaModFix/>
          </a:blip>
          <a:srcRect/>
          <a:stretch/>
        </p:blipFill>
        <p:spPr>
          <a:xfrm>
            <a:off x="9791812" y="3614066"/>
            <a:ext cx="1984676" cy="1984676"/>
          </a:xfrm>
          <a:prstGeom prst="rect">
            <a:avLst/>
          </a:prstGeom>
          <a:noFill/>
          <a:ln>
            <a:noFill/>
          </a:ln>
        </p:spPr>
      </p:pic>
      <p:sp>
        <p:nvSpPr>
          <p:cNvPr id="137" name="Google Shape;137;p3"/>
          <p:cNvSpPr txBox="1">
            <a:spLocks noGrp="1"/>
          </p:cNvSpPr>
          <p:nvPr>
            <p:ph type="ftr" idx="11"/>
          </p:nvPr>
        </p:nvSpPr>
        <p:spPr>
          <a:xfrm>
            <a:off x="720592" y="6258560"/>
            <a:ext cx="2541084"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br>
              <a:rPr lang="de-DE"/>
            </a:b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138" name="Google Shape;138;p3"/>
          <p:cNvSpPr/>
          <p:nvPr/>
        </p:nvSpPr>
        <p:spPr>
          <a:xfrm>
            <a:off x="437825" y="2414586"/>
            <a:ext cx="2823851" cy="2670598"/>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2200" b="0" i="0" u="none" strike="noStrike" cap="none">
                <a:solidFill>
                  <a:srgbClr val="C00000"/>
                </a:solidFill>
                <a:latin typeface="Arial"/>
                <a:ea typeface="Arial"/>
                <a:cs typeface="Arial"/>
                <a:sym typeface="Arial"/>
              </a:rPr>
              <a:t>Welche Bereiche gehören zur Nachhaltigkeit im Hotelgewerbe? Wofür stehen die Icons? </a:t>
            </a:r>
            <a:endParaRPr sz="2200" b="0" i="0" u="none" strike="noStrike" cap="none">
              <a:solidFill>
                <a:srgbClr val="000000"/>
              </a:solidFill>
              <a:latin typeface="Arial"/>
              <a:ea typeface="Arial"/>
              <a:cs typeface="Arial"/>
              <a:sym typeface="Arial"/>
            </a:endParaRPr>
          </a:p>
        </p:txBody>
      </p:sp>
      <p:pic>
        <p:nvPicPr>
          <p:cNvPr id="139" name="Google Shape;139;p3"/>
          <p:cNvPicPr preferRelativeResize="0"/>
          <p:nvPr/>
        </p:nvPicPr>
        <p:blipFill rotWithShape="1">
          <a:blip r:embed="rId13">
            <a:alphaModFix/>
          </a:blip>
          <a:srcRect/>
          <a:stretch/>
        </p:blipFill>
        <p:spPr>
          <a:xfrm>
            <a:off x="4095290" y="4238431"/>
            <a:ext cx="1150228" cy="115022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4</a:t>
            </a:fld>
            <a:endParaRPr/>
          </a:p>
        </p:txBody>
      </p:sp>
      <p:sp>
        <p:nvSpPr>
          <p:cNvPr id="146" name="Google Shape;146;p5"/>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Wasserverbrauch im Hotelgewerbe</a:t>
            </a:r>
            <a:endParaRPr/>
          </a:p>
        </p:txBody>
      </p:sp>
      <p:sp>
        <p:nvSpPr>
          <p:cNvPr id="147" name="Google Shape;147;p5"/>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Bild: Burst, by Sajjad Hussain M. und Freepic, vecstock, AI </a:t>
            </a:r>
            <a:endParaRPr/>
          </a:p>
        </p:txBody>
      </p:sp>
      <p:sp>
        <p:nvSpPr>
          <p:cNvPr id="148" name="Google Shape;148;p5"/>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149" name="Google Shape;149;p5"/>
          <p:cNvSpPr txBox="1"/>
          <p:nvPr/>
        </p:nvSpPr>
        <p:spPr>
          <a:xfrm>
            <a:off x="3429176" y="6219258"/>
            <a:ext cx="3834467" cy="557468"/>
          </a:xfrm>
          <a:prstGeom prst="rect">
            <a:avLst/>
          </a:prstGeom>
          <a:noFill/>
          <a:ln>
            <a:noFill/>
          </a:ln>
        </p:spPr>
        <p:txBody>
          <a:bodyPr spcFirstLastPara="1" wrap="square" lIns="91425" tIns="45700" rIns="91425" bIns="45700" anchor="ctr" anchorCtr="0">
            <a:normAutofit/>
          </a:bodyPr>
          <a:lstStyle/>
          <a:p>
            <a:pPr marL="457200" marR="0" lvl="0" indent="-228600" algn="l" rtl="0">
              <a:lnSpc>
                <a:spcPct val="110000"/>
              </a:lnSpc>
              <a:spcBef>
                <a:spcPts val="0"/>
              </a:spcBef>
              <a:spcAft>
                <a:spcPts val="0"/>
              </a:spcAft>
              <a:buClr>
                <a:srgbClr val="888888"/>
              </a:buClr>
              <a:buSzPts val="1200"/>
              <a:buFont typeface="Arial"/>
              <a:buNone/>
            </a:pPr>
            <a:r>
              <a:rPr lang="de-DE" sz="1200" b="0" i="0" u="none" strike="noStrike" cap="none">
                <a:solidFill>
                  <a:schemeClr val="lt1"/>
                </a:solidFill>
                <a:latin typeface="Trebuchet MS"/>
                <a:ea typeface="Trebuchet MS"/>
                <a:cs typeface="Trebuchet MS"/>
                <a:sym typeface="Trebuchet MS"/>
              </a:rPr>
              <a:t>Hotelfachmann und Hotelfachfrau</a:t>
            </a:r>
            <a:endParaRPr sz="1200" b="0" i="0" u="none" strike="noStrike" cap="none">
              <a:solidFill>
                <a:schemeClr val="lt1"/>
              </a:solidFill>
              <a:latin typeface="Trebuchet MS"/>
              <a:ea typeface="Trebuchet MS"/>
              <a:cs typeface="Trebuchet MS"/>
              <a:sym typeface="Trebuchet MS"/>
            </a:endParaRPr>
          </a:p>
        </p:txBody>
      </p:sp>
      <p:pic>
        <p:nvPicPr>
          <p:cNvPr id="150" name="Google Shape;150;p5"/>
          <p:cNvPicPr preferRelativeResize="0"/>
          <p:nvPr/>
        </p:nvPicPr>
        <p:blipFill rotWithShape="1">
          <a:blip r:embed="rId3">
            <a:alphaModFix/>
          </a:blip>
          <a:srcRect/>
          <a:stretch/>
        </p:blipFill>
        <p:spPr>
          <a:xfrm>
            <a:off x="309691" y="1462954"/>
            <a:ext cx="3476894" cy="2318449"/>
          </a:xfrm>
          <a:prstGeom prst="rect">
            <a:avLst/>
          </a:prstGeom>
          <a:noFill/>
          <a:ln>
            <a:noFill/>
          </a:ln>
        </p:spPr>
      </p:pic>
      <p:pic>
        <p:nvPicPr>
          <p:cNvPr id="151" name="Google Shape;151;p5"/>
          <p:cNvPicPr preferRelativeResize="0"/>
          <p:nvPr/>
        </p:nvPicPr>
        <p:blipFill rotWithShape="1">
          <a:blip r:embed="rId4">
            <a:alphaModFix/>
          </a:blip>
          <a:srcRect/>
          <a:stretch/>
        </p:blipFill>
        <p:spPr>
          <a:xfrm>
            <a:off x="2048138" y="3905755"/>
            <a:ext cx="3715237" cy="2123081"/>
          </a:xfrm>
          <a:prstGeom prst="rect">
            <a:avLst/>
          </a:prstGeom>
          <a:noFill/>
          <a:ln>
            <a:noFill/>
          </a:ln>
        </p:spPr>
      </p:pic>
      <p:sp>
        <p:nvSpPr>
          <p:cNvPr id="152" name="Google Shape;152;p5"/>
          <p:cNvSpPr/>
          <p:nvPr/>
        </p:nvSpPr>
        <p:spPr>
          <a:xfrm>
            <a:off x="6428627" y="1622964"/>
            <a:ext cx="4880906" cy="4176464"/>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Hotelübernachtung - Pool – viel Duschen: Gehört das zusammen</a:t>
            </a:r>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Aasen Gäste mit Wasser?</a:t>
            </a:r>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Lässt sich das reduzieren ohne sie zu brüskieren?</a:t>
            </a:r>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Aber was ist mit dem „unsichtbarem“ Wasser, der sich z.B. im Einkauf der Küche versteckt?</a:t>
            </a:r>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Kennen Sie den Wasserverbrauch von typischen Lebensmitteln ihres betriebes?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5</a:t>
            </a:fld>
            <a:endParaRPr/>
          </a:p>
        </p:txBody>
      </p:sp>
      <p:sp>
        <p:nvSpPr>
          <p:cNvPr id="159" name="Google Shape;159;p12"/>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Direkter Wasserverbrauch im Hotel</a:t>
            </a:r>
            <a:endParaRPr/>
          </a:p>
        </p:txBody>
      </p:sp>
      <p:sp>
        <p:nvSpPr>
          <p:cNvPr id="160" name="Google Shape;160;p12"/>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Bild: Sajjad Hussain M.</a:t>
            </a:r>
            <a:endParaRPr/>
          </a:p>
        </p:txBody>
      </p:sp>
      <p:sp>
        <p:nvSpPr>
          <p:cNvPr id="161" name="Google Shape;161;p12"/>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162" name="Google Shape;162;p12"/>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
        <p:nvSpPr>
          <p:cNvPr id="163" name="Google Shape;163;p12"/>
          <p:cNvSpPr/>
          <p:nvPr/>
        </p:nvSpPr>
        <p:spPr>
          <a:xfrm>
            <a:off x="359404" y="1772816"/>
            <a:ext cx="6139543" cy="36004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de-DE" sz="2400" b="0" i="0" u="none" strike="noStrike" cap="none">
                <a:solidFill>
                  <a:srgbClr val="941651"/>
                </a:solidFill>
                <a:latin typeface="Arial"/>
                <a:ea typeface="Arial"/>
                <a:cs typeface="Arial"/>
                <a:sym typeface="Arial"/>
              </a:rPr>
              <a:t>Wasserverbrauch pro Übernachtung</a:t>
            </a:r>
            <a:endParaRPr sz="2400" b="0" i="0" u="none" strike="noStrike" cap="none">
              <a:solidFill>
                <a:srgbClr val="941651"/>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000"/>
              <a:buFont typeface="Arial"/>
              <a:buAutoNum type="arabicPeriod"/>
            </a:pPr>
            <a:r>
              <a:rPr lang="de-DE" sz="2000" b="0" i="0" u="none" strike="noStrike" cap="none">
                <a:solidFill>
                  <a:srgbClr val="000000"/>
                </a:solidFill>
                <a:latin typeface="Arial"/>
                <a:ea typeface="Arial"/>
                <a:cs typeface="Arial"/>
                <a:sym typeface="Arial"/>
              </a:rPr>
              <a:t>Ökoeffizientes Hotel in Griechenland: </a:t>
            </a:r>
            <a:br>
              <a:rPr lang="de-DE" sz="2000" b="0" i="0" u="none" strike="noStrike" cap="none">
                <a:solidFill>
                  <a:srgbClr val="000000"/>
                </a:solidFill>
                <a:latin typeface="Arial"/>
                <a:ea typeface="Arial"/>
                <a:cs typeface="Arial"/>
                <a:sym typeface="Arial"/>
              </a:rPr>
            </a:br>
            <a:r>
              <a:rPr lang="de-DE" sz="2000" b="0" i="0" u="none" strike="noStrike" cap="none">
                <a:solidFill>
                  <a:srgbClr val="000000"/>
                </a:solidFill>
                <a:latin typeface="Arial"/>
                <a:ea typeface="Arial"/>
                <a:cs typeface="Arial"/>
                <a:sym typeface="Arial"/>
              </a:rPr>
              <a:t>				200 bis 250 Liter</a:t>
            </a:r>
            <a:endParaRPr/>
          </a:p>
          <a:p>
            <a:pPr marL="457200" marR="0" lvl="0" indent="-457200" algn="l" rtl="0">
              <a:lnSpc>
                <a:spcPct val="100000"/>
              </a:lnSpc>
              <a:spcBef>
                <a:spcPts val="0"/>
              </a:spcBef>
              <a:spcAft>
                <a:spcPts val="0"/>
              </a:spcAft>
              <a:buClr>
                <a:srgbClr val="000000"/>
              </a:buClr>
              <a:buSzPts val="2000"/>
              <a:buFont typeface="Arial"/>
              <a:buAutoNum type="arabicPeriod"/>
            </a:pPr>
            <a:r>
              <a:rPr lang="de-DE" sz="2000" b="0" i="0" u="none" strike="noStrike" cap="none">
                <a:solidFill>
                  <a:srgbClr val="000000"/>
                </a:solidFill>
                <a:latin typeface="Arial"/>
                <a:ea typeface="Arial"/>
                <a:cs typeface="Arial"/>
                <a:sym typeface="Arial"/>
              </a:rPr>
              <a:t>Durchschnittliche Hotels am Mittelmeer: </a:t>
            </a:r>
            <a:br>
              <a:rPr lang="de-DE" sz="2000" b="0" i="0" u="none" strike="noStrike" cap="none">
                <a:solidFill>
                  <a:srgbClr val="000000"/>
                </a:solidFill>
                <a:latin typeface="Arial"/>
                <a:ea typeface="Arial"/>
                <a:cs typeface="Arial"/>
                <a:sym typeface="Arial"/>
              </a:rPr>
            </a:br>
            <a:r>
              <a:rPr lang="de-DE" sz="2000" b="0" i="0" u="none" strike="noStrike" cap="none">
                <a:solidFill>
                  <a:srgbClr val="000000"/>
                </a:solidFill>
                <a:latin typeface="Arial"/>
                <a:ea typeface="Arial"/>
                <a:cs typeface="Arial"/>
                <a:sym typeface="Arial"/>
              </a:rPr>
              <a:t>				500 bis 600 Liter</a:t>
            </a:r>
            <a:endParaRPr/>
          </a:p>
          <a:p>
            <a:pPr marL="457200" marR="0" lvl="0" indent="-457200" algn="l" rtl="0">
              <a:lnSpc>
                <a:spcPct val="100000"/>
              </a:lnSpc>
              <a:spcBef>
                <a:spcPts val="0"/>
              </a:spcBef>
              <a:spcAft>
                <a:spcPts val="0"/>
              </a:spcAft>
              <a:buClr>
                <a:srgbClr val="000000"/>
              </a:buClr>
              <a:buSzPts val="2000"/>
              <a:buFont typeface="Arial"/>
              <a:buAutoNum type="arabicPeriod"/>
            </a:pPr>
            <a:r>
              <a:rPr lang="de-DE" sz="2000" b="0" i="0" u="none" strike="noStrike" cap="none">
                <a:solidFill>
                  <a:srgbClr val="000000"/>
                </a:solidFill>
                <a:latin typeface="Arial"/>
                <a:ea typeface="Arial"/>
                <a:cs typeface="Arial"/>
                <a:sym typeface="Arial"/>
              </a:rPr>
              <a:t>4-5 Sterne Hotels in Deutschland:  1000 Liter </a:t>
            </a:r>
            <a:endParaRPr/>
          </a:p>
          <a:p>
            <a:pPr marL="457200" marR="0" lvl="0" indent="-457200" algn="l" rtl="0">
              <a:lnSpc>
                <a:spcPct val="100000"/>
              </a:lnSpc>
              <a:spcBef>
                <a:spcPts val="0"/>
              </a:spcBef>
              <a:spcAft>
                <a:spcPts val="0"/>
              </a:spcAft>
              <a:buClr>
                <a:srgbClr val="000000"/>
              </a:buClr>
              <a:buSzPts val="2000"/>
              <a:buFont typeface="Arial"/>
              <a:buAutoNum type="arabicPeriod"/>
            </a:pPr>
            <a:r>
              <a:rPr lang="de-DE" sz="2000" b="0" i="0" u="none" strike="noStrike" cap="none">
                <a:solidFill>
                  <a:srgbClr val="000000"/>
                </a:solidFill>
                <a:latin typeface="Arial"/>
                <a:ea typeface="Arial"/>
                <a:cs typeface="Arial"/>
                <a:sym typeface="Arial"/>
              </a:rPr>
              <a:t>Hotels in Thailand und Malaysia:      940 Liter</a:t>
            </a:r>
            <a:endParaRPr/>
          </a:p>
          <a:p>
            <a:pPr marL="0" marR="0" lvl="0" indent="0" algn="l" rtl="0">
              <a:lnSpc>
                <a:spcPct val="100000"/>
              </a:lnSpc>
              <a:spcBef>
                <a:spcPts val="0"/>
              </a:spcBef>
              <a:spcAft>
                <a:spcPts val="0"/>
              </a:spcAft>
              <a:buNone/>
            </a:pPr>
            <a:r>
              <a:rPr lang="de-DE" sz="2400" b="0" i="0" u="none" strike="noStrike" cap="none">
                <a:solidFill>
                  <a:srgbClr val="941651"/>
                </a:solidFill>
                <a:latin typeface="Arial"/>
                <a:ea typeface="Arial"/>
                <a:cs typeface="Arial"/>
                <a:sym typeface="Arial"/>
              </a:rPr>
              <a:t>Zum Vergleich </a:t>
            </a:r>
            <a:endParaRPr/>
          </a:p>
          <a:p>
            <a:pPr marL="0" marR="0" lvl="0" indent="0" algn="l" rtl="0">
              <a:lnSpc>
                <a:spcPct val="100000"/>
              </a:lnSpc>
              <a:spcBef>
                <a:spcPts val="0"/>
              </a:spcBef>
              <a:spcAft>
                <a:spcPts val="0"/>
              </a:spcAft>
              <a:buNone/>
            </a:pPr>
            <a:r>
              <a:rPr lang="de-DE" sz="2000" b="0" i="0" u="none" strike="noStrike" cap="none">
                <a:solidFill>
                  <a:srgbClr val="000000"/>
                </a:solidFill>
                <a:latin typeface="Arial"/>
                <a:ea typeface="Arial"/>
                <a:cs typeface="Arial"/>
                <a:sym typeface="Arial"/>
              </a:rPr>
              <a:t>Wasserverbrauch pro Einwohner und Tag in Deutschland: 125 Liter</a:t>
            </a:r>
            <a:endParaRPr/>
          </a:p>
        </p:txBody>
      </p:sp>
      <p:pic>
        <p:nvPicPr>
          <p:cNvPr id="164" name="Google Shape;164;p12"/>
          <p:cNvPicPr preferRelativeResize="0"/>
          <p:nvPr/>
        </p:nvPicPr>
        <p:blipFill rotWithShape="1">
          <a:blip r:embed="rId3">
            <a:alphaModFix/>
          </a:blip>
          <a:srcRect/>
          <a:stretch/>
        </p:blipFill>
        <p:spPr>
          <a:xfrm>
            <a:off x="7043203" y="1999554"/>
            <a:ext cx="4735393" cy="31576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13"/>
          <p:cNvPicPr preferRelativeResize="0"/>
          <p:nvPr/>
        </p:nvPicPr>
        <p:blipFill rotWithShape="1">
          <a:blip r:embed="rId3">
            <a:alphaModFix/>
          </a:blip>
          <a:srcRect/>
          <a:stretch/>
        </p:blipFill>
        <p:spPr>
          <a:xfrm>
            <a:off x="5082925" y="1412400"/>
            <a:ext cx="6956676" cy="4465876"/>
          </a:xfrm>
          <a:prstGeom prst="rect">
            <a:avLst/>
          </a:prstGeom>
          <a:noFill/>
          <a:ln>
            <a:noFill/>
          </a:ln>
        </p:spPr>
      </p:pic>
      <p:sp>
        <p:nvSpPr>
          <p:cNvPr id="171" name="Google Shape;171;p13"/>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6</a:t>
            </a:fld>
            <a:endParaRPr/>
          </a:p>
        </p:txBody>
      </p:sp>
      <p:sp>
        <p:nvSpPr>
          <p:cNvPr id="172" name="Google Shape;172;p13"/>
          <p:cNvSpPr txBox="1">
            <a:spLocks noGrp="1"/>
          </p:cNvSpPr>
          <p:nvPr>
            <p:ph type="title"/>
          </p:nvPr>
        </p:nvSpPr>
        <p:spPr>
          <a:xfrm>
            <a:off x="360000" y="180000"/>
            <a:ext cx="9000000" cy="1080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de-DE"/>
              <a:t>Nachhaltigkeit und Wasser</a:t>
            </a:r>
            <a:br>
              <a:rPr lang="de-DE"/>
            </a:br>
            <a:r>
              <a:rPr lang="de-DE"/>
              <a:t>Das Beispiel “grüne Milch” </a:t>
            </a:r>
            <a:endParaRPr/>
          </a:p>
        </p:txBody>
      </p:sp>
      <p:sp>
        <p:nvSpPr>
          <p:cNvPr id="173" name="Google Shape;173;p13"/>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233361" lvl="0" indent="-233361" algn="l" rtl="0">
              <a:lnSpc>
                <a:spcPct val="110000"/>
              </a:lnSpc>
              <a:spcBef>
                <a:spcPts val="0"/>
              </a:spcBef>
              <a:spcAft>
                <a:spcPts val="0"/>
              </a:spcAft>
              <a:buClr>
                <a:srgbClr val="888888"/>
              </a:buClr>
              <a:buSzPts val="1200"/>
              <a:buNone/>
            </a:pPr>
            <a:r>
              <a:rPr lang="de-DE"/>
              <a:t>Quelle: Poore &amp; Nemecek (2018)</a:t>
            </a:r>
            <a:endParaRPr/>
          </a:p>
        </p:txBody>
      </p:sp>
      <p:sp>
        <p:nvSpPr>
          <p:cNvPr id="174" name="Google Shape;174;p13"/>
          <p:cNvSpPr txBox="1">
            <a:spLocks noGrp="1"/>
          </p:cNvSpPr>
          <p:nvPr>
            <p:ph type="body" idx="3"/>
          </p:nvPr>
        </p:nvSpPr>
        <p:spPr>
          <a:xfrm>
            <a:off x="415216" y="4715487"/>
            <a:ext cx="4514100" cy="1350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2800"/>
              <a:buNone/>
            </a:pPr>
            <a:endParaRPr b="1">
              <a:solidFill>
                <a:srgbClr val="000000"/>
              </a:solidFill>
              <a:latin typeface="Arial"/>
              <a:ea typeface="Arial"/>
              <a:cs typeface="Arial"/>
              <a:sym typeface="Arial"/>
            </a:endParaRPr>
          </a:p>
          <a:p>
            <a:pPr marL="0" lvl="0" indent="0" algn="l" rtl="0">
              <a:lnSpc>
                <a:spcPct val="100000"/>
              </a:lnSpc>
              <a:spcBef>
                <a:spcPts val="0"/>
              </a:spcBef>
              <a:spcAft>
                <a:spcPts val="0"/>
              </a:spcAft>
              <a:buSzPts val="2800"/>
              <a:buNone/>
            </a:pPr>
            <a:r>
              <a:rPr lang="de-DE" sz="2000">
                <a:solidFill>
                  <a:srgbClr val="000000"/>
                </a:solidFill>
                <a:latin typeface="Arial"/>
                <a:ea typeface="Arial"/>
                <a:cs typeface="Arial"/>
                <a:sym typeface="Arial"/>
              </a:rPr>
              <a:t>Durchschnittlicher Wasserverbrauch bei der Produktion von Milch und Milchalternativen in Europa*, pro Liter</a:t>
            </a:r>
            <a:endParaRPr sz="1200">
              <a:solidFill>
                <a:srgbClr val="000000"/>
              </a:solidFill>
              <a:latin typeface="Arial"/>
              <a:ea typeface="Arial"/>
              <a:cs typeface="Arial"/>
              <a:sym typeface="Arial"/>
            </a:endParaRPr>
          </a:p>
        </p:txBody>
      </p:sp>
      <p:sp>
        <p:nvSpPr>
          <p:cNvPr id="175" name="Google Shape;175;p13"/>
          <p:cNvSpPr/>
          <p:nvPr/>
        </p:nvSpPr>
        <p:spPr>
          <a:xfrm>
            <a:off x="202019" y="1400239"/>
            <a:ext cx="4880906" cy="3214501"/>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Aus welchem Grund verbrauchen die Milch und Milchprodukte unterschiedlich viel Wasser? </a:t>
            </a:r>
            <a:endParaRPr sz="2000" b="0" i="0" u="none" strike="noStrike" cap="none">
              <a:solidFill>
                <a:srgbClr val="C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Diskutieren Sie nun unter dem Aspekt Wasserverbrauch die Nachhaltigkeit von Milch und “Grünen Milchprodukten”.</a:t>
            </a:r>
            <a:endParaRPr sz="2000" b="0" i="0" u="none" strike="noStrike" cap="none">
              <a:solidFill>
                <a:srgbClr val="C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In welchen Menüs könnten Sie „Grüne Milch“ nutzen?</a:t>
            </a:r>
            <a:endParaRPr/>
          </a:p>
        </p:txBody>
      </p:sp>
      <p:sp>
        <p:nvSpPr>
          <p:cNvPr id="176" name="Google Shape;176;p13"/>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177" name="Google Shape;177;p13"/>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4"/>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7</a:t>
            </a:fld>
            <a:endParaRPr/>
          </a:p>
        </p:txBody>
      </p:sp>
      <p:sp>
        <p:nvSpPr>
          <p:cNvPr id="184" name="Google Shape;184;p14"/>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Nachhaltigkeit und Verpackungen</a:t>
            </a:r>
            <a:endParaRPr/>
          </a:p>
        </p:txBody>
      </p:sp>
      <p:sp>
        <p:nvSpPr>
          <p:cNvPr id="185" name="Google Shape;185;p14"/>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233361" lvl="0" indent="-233361" algn="l" rtl="0">
              <a:lnSpc>
                <a:spcPct val="110000"/>
              </a:lnSpc>
              <a:spcBef>
                <a:spcPts val="0"/>
              </a:spcBef>
              <a:spcAft>
                <a:spcPts val="0"/>
              </a:spcAft>
              <a:buSzPts val="1200"/>
              <a:buNone/>
            </a:pPr>
            <a:r>
              <a:rPr lang="de-DE"/>
              <a:t>Bildquellen: reCircle (2022) und </a:t>
            </a:r>
            <a:r>
              <a:rPr lang="de-DE">
                <a:latin typeface="Calibri"/>
                <a:ea typeface="Calibri"/>
                <a:cs typeface="Calibri"/>
                <a:sym typeface="Calibri"/>
              </a:rPr>
              <a:t>TIFFINLOOP o.J.</a:t>
            </a:r>
            <a:endParaRPr/>
          </a:p>
        </p:txBody>
      </p:sp>
      <p:sp>
        <p:nvSpPr>
          <p:cNvPr id="186" name="Google Shape;186;p14"/>
          <p:cNvSpPr/>
          <p:nvPr/>
        </p:nvSpPr>
        <p:spPr>
          <a:xfrm>
            <a:off x="9422538" y="1530613"/>
            <a:ext cx="2620157" cy="169831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2000" b="0" i="0" u="none" strike="noStrike" cap="none">
                <a:solidFill>
                  <a:srgbClr val="C00000"/>
                </a:solidFill>
                <a:latin typeface="Arial"/>
                <a:ea typeface="Arial"/>
                <a:cs typeface="Arial"/>
                <a:sym typeface="Arial"/>
              </a:rPr>
              <a:t>Diskutieren Sie die Einführung eines Pfand-Systems für Ihr Unternehmen!</a:t>
            </a:r>
            <a:endParaRPr sz="1400" b="0" i="0" u="none" strike="noStrike" cap="none">
              <a:solidFill>
                <a:srgbClr val="000000"/>
              </a:solidFill>
              <a:latin typeface="Arial"/>
              <a:ea typeface="Arial"/>
              <a:cs typeface="Arial"/>
              <a:sym typeface="Arial"/>
            </a:endParaRPr>
          </a:p>
        </p:txBody>
      </p:sp>
      <p:pic>
        <p:nvPicPr>
          <p:cNvPr id="187" name="Google Shape;187;p14" descr="Schaubild Informationen to go box gastronomie"/>
          <p:cNvPicPr preferRelativeResize="0"/>
          <p:nvPr/>
        </p:nvPicPr>
        <p:blipFill rotWithShape="1">
          <a:blip r:embed="rId3">
            <a:alphaModFix/>
          </a:blip>
          <a:srcRect l="37880" t="34918" b="6282"/>
          <a:stretch/>
        </p:blipFill>
        <p:spPr>
          <a:xfrm>
            <a:off x="9090836" y="3952244"/>
            <a:ext cx="3283563" cy="2132392"/>
          </a:xfrm>
          <a:prstGeom prst="rect">
            <a:avLst/>
          </a:prstGeom>
          <a:noFill/>
          <a:ln>
            <a:noFill/>
          </a:ln>
        </p:spPr>
      </p:pic>
      <p:sp>
        <p:nvSpPr>
          <p:cNvPr id="188" name="Google Shape;188;p14"/>
          <p:cNvSpPr/>
          <p:nvPr/>
        </p:nvSpPr>
        <p:spPr>
          <a:xfrm>
            <a:off x="501220" y="4719335"/>
            <a:ext cx="5143800" cy="1240169"/>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2000" b="0" i="0" u="none" strike="noStrike" cap="none">
                <a:solidFill>
                  <a:srgbClr val="C00000"/>
                </a:solidFill>
                <a:latin typeface="Arial"/>
                <a:ea typeface="Arial"/>
                <a:cs typeface="Arial"/>
                <a:sym typeface="Arial"/>
              </a:rPr>
              <a:t>281.000 t To Go-Verpackungen pro Jahr</a:t>
            </a:r>
            <a:endParaRPr/>
          </a:p>
          <a:p>
            <a:pPr marL="0" marR="0" lvl="0" indent="0" algn="ctr" rtl="0">
              <a:lnSpc>
                <a:spcPct val="100000"/>
              </a:lnSpc>
              <a:spcBef>
                <a:spcPts val="0"/>
              </a:spcBef>
              <a:spcAft>
                <a:spcPts val="0"/>
              </a:spcAft>
              <a:buClr>
                <a:srgbClr val="000000"/>
              </a:buClr>
              <a:buSzPts val="2000"/>
              <a:buFont typeface="Arial"/>
              <a:buNone/>
            </a:pPr>
            <a:r>
              <a:rPr lang="de-DE" sz="2000" b="0" i="0" u="none" strike="noStrike" cap="none">
                <a:solidFill>
                  <a:srgbClr val="C00000"/>
                </a:solidFill>
                <a:latin typeface="Arial"/>
                <a:ea typeface="Arial"/>
                <a:cs typeface="Arial"/>
                <a:sym typeface="Arial"/>
              </a:rPr>
              <a:t>66.000 t Catering-Verpackungen pro Jahr</a:t>
            </a:r>
            <a:endParaRPr/>
          </a:p>
          <a:p>
            <a:pPr marL="0" marR="0" lvl="0" indent="0" algn="ctr" rtl="0">
              <a:lnSpc>
                <a:spcPct val="100000"/>
              </a:lnSpc>
              <a:spcBef>
                <a:spcPts val="0"/>
              </a:spcBef>
              <a:spcAft>
                <a:spcPts val="0"/>
              </a:spcAft>
              <a:buClr>
                <a:srgbClr val="000000"/>
              </a:buClr>
              <a:buSzPts val="2000"/>
              <a:buFont typeface="Arial"/>
              <a:buNone/>
            </a:pPr>
            <a:r>
              <a:rPr lang="de-DE" sz="2000" b="0" i="0" u="none" strike="noStrike" cap="none">
                <a:solidFill>
                  <a:srgbClr val="C00000"/>
                </a:solidFill>
                <a:latin typeface="Arial"/>
                <a:ea typeface="Arial"/>
                <a:cs typeface="Arial"/>
                <a:sym typeface="Arial"/>
              </a:rPr>
              <a:t>Ausgangsmaterialien: Holz und Erdöl </a:t>
            </a:r>
            <a:endParaRPr sz="1400" b="0" i="0" u="none" strike="noStrike" cap="none">
              <a:solidFill>
                <a:srgbClr val="000000"/>
              </a:solidFill>
              <a:latin typeface="Arial"/>
              <a:ea typeface="Arial"/>
              <a:cs typeface="Arial"/>
              <a:sym typeface="Arial"/>
            </a:endParaRPr>
          </a:p>
        </p:txBody>
      </p:sp>
      <p:pic>
        <p:nvPicPr>
          <p:cNvPr id="189" name="Google Shape;189;p14"/>
          <p:cNvPicPr preferRelativeResize="0"/>
          <p:nvPr/>
        </p:nvPicPr>
        <p:blipFill rotWithShape="1">
          <a:blip r:embed="rId4">
            <a:alphaModFix/>
          </a:blip>
          <a:srcRect/>
          <a:stretch/>
        </p:blipFill>
        <p:spPr>
          <a:xfrm>
            <a:off x="309751" y="1451640"/>
            <a:ext cx="9396000" cy="3470979"/>
          </a:xfrm>
          <a:prstGeom prst="rect">
            <a:avLst/>
          </a:prstGeom>
          <a:noFill/>
          <a:ln>
            <a:noFill/>
          </a:ln>
        </p:spPr>
      </p:pic>
      <p:sp>
        <p:nvSpPr>
          <p:cNvPr id="190" name="Google Shape;190;p14"/>
          <p:cNvSpPr txBox="1"/>
          <p:nvPr/>
        </p:nvSpPr>
        <p:spPr>
          <a:xfrm flipH="1">
            <a:off x="9993452" y="3685370"/>
            <a:ext cx="201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keine Gummilippen</a:t>
            </a:r>
            <a:endParaRPr sz="1400" b="0" i="0" u="none" strike="noStrike" cap="none">
              <a:solidFill>
                <a:srgbClr val="000000"/>
              </a:solidFill>
              <a:latin typeface="Arial"/>
              <a:ea typeface="Arial"/>
              <a:cs typeface="Arial"/>
              <a:sym typeface="Arial"/>
            </a:endParaRPr>
          </a:p>
        </p:txBody>
      </p:sp>
      <p:sp>
        <p:nvSpPr>
          <p:cNvPr id="191" name="Google Shape;191;p14"/>
          <p:cNvSpPr txBox="1"/>
          <p:nvPr/>
        </p:nvSpPr>
        <p:spPr>
          <a:xfrm flipH="1">
            <a:off x="7343003" y="4171172"/>
            <a:ext cx="201699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maßhaltig (spülen, gefrieren, Mikrowelle</a:t>
            </a:r>
            <a:endParaRPr/>
          </a:p>
        </p:txBody>
      </p:sp>
      <p:sp>
        <p:nvSpPr>
          <p:cNvPr id="192" name="Google Shape;192;p14"/>
          <p:cNvSpPr txBox="1"/>
          <p:nvPr/>
        </p:nvSpPr>
        <p:spPr>
          <a:xfrm flipH="1">
            <a:off x="7017742" y="4694392"/>
            <a:ext cx="2016997"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schnittfest</a:t>
            </a:r>
            <a:endParaRPr/>
          </a:p>
          <a:p>
            <a:pPr marL="0" marR="0" lvl="0" indent="0" algn="r"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bruchsicher</a:t>
            </a:r>
            <a:endParaRPr/>
          </a:p>
        </p:txBody>
      </p:sp>
      <p:sp>
        <p:nvSpPr>
          <p:cNvPr id="193" name="Google Shape;193;p14"/>
          <p:cNvSpPr txBox="1"/>
          <p:nvPr/>
        </p:nvSpPr>
        <p:spPr>
          <a:xfrm flipH="1">
            <a:off x="7073839" y="5604804"/>
            <a:ext cx="2016997"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Stapelbar mit</a:t>
            </a:r>
            <a:endParaRPr/>
          </a:p>
          <a:p>
            <a:pPr marL="0" marR="0" lvl="0" indent="0" algn="r"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Abstandshaltern</a:t>
            </a:r>
            <a:endParaRPr/>
          </a:p>
        </p:txBody>
      </p:sp>
      <p:sp>
        <p:nvSpPr>
          <p:cNvPr id="194" name="Google Shape;194;p14"/>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195" name="Google Shape;195;p14"/>
          <p:cNvSpPr txBox="1"/>
          <p:nvPr/>
        </p:nvSpPr>
        <p:spPr>
          <a:xfrm>
            <a:off x="3264843" y="6236482"/>
            <a:ext cx="3834467" cy="557468"/>
          </a:xfrm>
          <a:prstGeom prst="rect">
            <a:avLst/>
          </a:prstGeom>
          <a:noFill/>
          <a:ln>
            <a:noFill/>
          </a:ln>
        </p:spPr>
        <p:txBody>
          <a:bodyPr spcFirstLastPara="1" wrap="square" lIns="91425" tIns="45700" rIns="91425" bIns="45700" anchor="ctr" anchorCtr="0">
            <a:normAutofit/>
          </a:bodyPr>
          <a:lstStyle/>
          <a:p>
            <a:pPr marL="457200" marR="0" lvl="0" indent="-228600" algn="l" rtl="0">
              <a:lnSpc>
                <a:spcPct val="110000"/>
              </a:lnSpc>
              <a:spcBef>
                <a:spcPts val="0"/>
              </a:spcBef>
              <a:spcAft>
                <a:spcPts val="0"/>
              </a:spcAft>
              <a:buClr>
                <a:srgbClr val="888888"/>
              </a:buClr>
              <a:buSzPts val="1200"/>
              <a:buFont typeface="Arial"/>
              <a:buNone/>
            </a:pPr>
            <a:r>
              <a:rPr lang="de-DE" sz="1200" b="0" i="0" u="none" strike="noStrike" cap="none">
                <a:solidFill>
                  <a:schemeClr val="lt1"/>
                </a:solidFill>
                <a:latin typeface="Trebuchet MS"/>
                <a:ea typeface="Trebuchet MS"/>
                <a:cs typeface="Trebuchet MS"/>
                <a:sym typeface="Trebuchet MS"/>
              </a:rPr>
              <a:t>Hotelfachmann und Hotelfachfrau</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8"/>
          <p:cNvPicPr preferRelativeResize="0"/>
          <p:nvPr/>
        </p:nvPicPr>
        <p:blipFill rotWithShape="1">
          <a:blip r:embed="rId3">
            <a:alphaModFix/>
          </a:blip>
          <a:srcRect/>
          <a:stretch/>
        </p:blipFill>
        <p:spPr>
          <a:xfrm>
            <a:off x="348956" y="1555029"/>
            <a:ext cx="3411445" cy="3514751"/>
          </a:xfrm>
          <a:prstGeom prst="rect">
            <a:avLst/>
          </a:prstGeom>
          <a:noFill/>
          <a:ln>
            <a:noFill/>
          </a:ln>
        </p:spPr>
      </p:pic>
      <p:graphicFrame>
        <p:nvGraphicFramePr>
          <p:cNvPr id="202" name="Google Shape;202;p8"/>
          <p:cNvGraphicFramePr/>
          <p:nvPr/>
        </p:nvGraphicFramePr>
        <p:xfrm>
          <a:off x="4252068" y="2525863"/>
          <a:ext cx="4116250" cy="3059340"/>
        </p:xfrm>
        <a:graphic>
          <a:graphicData uri="http://schemas.openxmlformats.org/drawingml/2006/table">
            <a:tbl>
              <a:tblPr>
                <a:noFill/>
                <a:tableStyleId>{0583B7DB-80A5-41F5-96FF-4E2CBE89FF0A}</a:tableStyleId>
              </a:tblPr>
              <a:tblGrid>
                <a:gridCol w="2174000">
                  <a:extLst>
                    <a:ext uri="{9D8B030D-6E8A-4147-A177-3AD203B41FA5}">
                      <a16:colId xmlns:a16="http://schemas.microsoft.com/office/drawing/2014/main" xmlns="" val="20000"/>
                    </a:ext>
                  </a:extLst>
                </a:gridCol>
                <a:gridCol w="1942250">
                  <a:extLst>
                    <a:ext uri="{9D8B030D-6E8A-4147-A177-3AD203B41FA5}">
                      <a16:colId xmlns:a16="http://schemas.microsoft.com/office/drawing/2014/main" xmlns="" val="20001"/>
                    </a:ext>
                  </a:extLst>
                </a:gridCol>
              </a:tblGrid>
              <a:tr h="609600">
                <a:tc>
                  <a:txBody>
                    <a:bodyPr/>
                    <a:lstStyle/>
                    <a:p>
                      <a:pPr marL="0" marR="0" lvl="0" indent="0" algn="ctr" rtl="0">
                        <a:lnSpc>
                          <a:spcPct val="115000"/>
                        </a:lnSpc>
                        <a:spcBef>
                          <a:spcPts val="0"/>
                        </a:spcBef>
                        <a:spcAft>
                          <a:spcPts val="0"/>
                        </a:spcAft>
                        <a:buClr>
                          <a:srgbClr val="000000"/>
                        </a:buClr>
                        <a:buSzPts val="2000"/>
                        <a:buFont typeface="Arial"/>
                        <a:buNone/>
                      </a:pPr>
                      <a:r>
                        <a:rPr lang="de-DE" sz="2000" b="1" u="none" strike="noStrike" cap="none">
                          <a:solidFill>
                            <a:schemeClr val="lt1"/>
                          </a:solidFill>
                          <a:latin typeface="Calibri"/>
                          <a:ea typeface="Calibri"/>
                          <a:cs typeface="Calibri"/>
                          <a:sym typeface="Calibri"/>
                        </a:rPr>
                        <a:t>Produktgruppe im Einzelhandel</a:t>
                      </a:r>
                      <a:endParaRPr sz="2000" b="1" u="none" strike="noStrike" cap="none">
                        <a:solidFill>
                          <a:schemeClr val="lt1"/>
                        </a:solidFill>
                        <a:latin typeface="Calibri"/>
                        <a:ea typeface="Calibri"/>
                        <a:cs typeface="Calibri"/>
                        <a:sym typeface="Calibri"/>
                      </a:endParaRPr>
                    </a:p>
                  </a:txBody>
                  <a:tcPr marL="24375" marR="24375" marT="9525" marB="91425" anchor="ctr">
                    <a:lnL w="9525" cap="flat" cmpd="sng">
                      <a:solidFill>
                        <a:srgbClr val="0000F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accent2"/>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de-DE" sz="2000" b="1" u="none" strike="noStrike" cap="none">
                          <a:solidFill>
                            <a:schemeClr val="lt1"/>
                          </a:solidFill>
                          <a:latin typeface="Calibri"/>
                          <a:ea typeface="Calibri"/>
                          <a:cs typeface="Calibri"/>
                          <a:sym typeface="Calibri"/>
                        </a:rPr>
                        <a:t>Lebensmittel-</a:t>
                      </a:r>
                      <a:br>
                        <a:rPr lang="de-DE" sz="2000" b="1" u="none" strike="noStrike" cap="none">
                          <a:solidFill>
                            <a:schemeClr val="lt1"/>
                          </a:solidFill>
                          <a:latin typeface="Calibri"/>
                          <a:ea typeface="Calibri"/>
                          <a:cs typeface="Calibri"/>
                          <a:sym typeface="Calibri"/>
                        </a:rPr>
                      </a:br>
                      <a:r>
                        <a:rPr lang="de-DE" sz="2000" b="1" u="none" strike="noStrike" cap="none">
                          <a:solidFill>
                            <a:schemeClr val="lt1"/>
                          </a:solidFill>
                          <a:latin typeface="Calibri"/>
                          <a:ea typeface="Calibri"/>
                          <a:cs typeface="Calibri"/>
                          <a:sym typeface="Calibri"/>
                        </a:rPr>
                        <a:t>abfall</a:t>
                      </a:r>
                      <a:endParaRPr sz="2000" b="1" u="none" strike="noStrike" cap="none">
                        <a:solidFill>
                          <a:schemeClr val="lt1"/>
                        </a:solidFill>
                        <a:latin typeface="Calibri"/>
                        <a:ea typeface="Calibri"/>
                        <a:cs typeface="Calibri"/>
                        <a:sym typeface="Calibri"/>
                      </a:endParaRPr>
                    </a:p>
                  </a:txBody>
                  <a:tcPr marL="24375" marR="24375" marT="9525" marB="91425" anchor="ctr">
                    <a:lnL w="9525" cap="flat" cmpd="sng">
                      <a:solidFill>
                        <a:srgbClr val="BFBFB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accent2"/>
                    </a:solidFill>
                  </a:tcPr>
                </a:tc>
                <a:extLst>
                  <a:ext uri="{0D108BD9-81ED-4DB2-BD59-A6C34878D82A}">
                    <a16:rowId xmlns:a16="http://schemas.microsoft.com/office/drawing/2014/main" xmlns="" val="10000"/>
                  </a:ext>
                </a:extLst>
              </a:tr>
              <a:tr h="419100">
                <a:tc>
                  <a:txBody>
                    <a:bodyPr/>
                    <a:lstStyle/>
                    <a:p>
                      <a:pPr marL="0" marR="0" lvl="0" indent="0" algn="l" rtl="0">
                        <a:lnSpc>
                          <a:spcPct val="115000"/>
                        </a:lnSpc>
                        <a:spcBef>
                          <a:spcPts val="0"/>
                        </a:spcBef>
                        <a:spcAft>
                          <a:spcPts val="0"/>
                        </a:spcAft>
                        <a:buClr>
                          <a:srgbClr val="000000"/>
                        </a:buClr>
                        <a:buSzPts val="2000"/>
                        <a:buFont typeface="Arial"/>
                        <a:buNone/>
                      </a:pPr>
                      <a:r>
                        <a:rPr lang="de-DE" sz="2000" u="none" strike="noStrike" cap="none">
                          <a:latin typeface="Calibri"/>
                          <a:ea typeface="Calibri"/>
                          <a:cs typeface="Calibri"/>
                          <a:sym typeface="Calibri"/>
                        </a:rPr>
                        <a:t>Obst und Gemüse</a:t>
                      </a:r>
                      <a:endParaRPr sz="2000" u="none" strike="noStrike" cap="none">
                        <a:latin typeface="Calibri"/>
                        <a:ea typeface="Calibri"/>
                        <a:cs typeface="Calibri"/>
                        <a:sym typeface="Calibri"/>
                      </a:endParaRPr>
                    </a:p>
                  </a:txBody>
                  <a:tcPr marL="24375" marR="24375" marT="9525" marB="91425" anchor="ctr">
                    <a:lnL w="9525" cap="flat" cmpd="sng">
                      <a:solidFill>
                        <a:srgbClr val="0000F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2000"/>
                        <a:buFont typeface="Arial"/>
                        <a:buNone/>
                      </a:pPr>
                      <a:r>
                        <a:rPr lang="de-DE" sz="2000" u="none" strike="noStrike" cap="none">
                          <a:latin typeface="Calibri"/>
                          <a:ea typeface="Calibri"/>
                          <a:cs typeface="Calibri"/>
                          <a:sym typeface="Calibri"/>
                        </a:rPr>
                        <a:t>328.200 t/a</a:t>
                      </a:r>
                      <a:endParaRPr sz="2000" u="none" strike="noStrike" cap="none">
                        <a:latin typeface="Calibri"/>
                        <a:ea typeface="Calibri"/>
                        <a:cs typeface="Calibri"/>
                        <a:sym typeface="Calibri"/>
                      </a:endParaRPr>
                    </a:p>
                  </a:txBody>
                  <a:tcPr marL="24375" marR="24375" marT="9525" marB="91425" anchor="ctr">
                    <a:lnL w="9525" cap="flat" cmpd="sng">
                      <a:solidFill>
                        <a:srgbClr val="BFBFB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xmlns="" val="10001"/>
                  </a:ext>
                </a:extLst>
              </a:tr>
              <a:tr h="419100">
                <a:tc>
                  <a:txBody>
                    <a:bodyPr/>
                    <a:lstStyle/>
                    <a:p>
                      <a:pPr marL="0" marR="0" lvl="0" indent="0" algn="l" rtl="0">
                        <a:lnSpc>
                          <a:spcPct val="115000"/>
                        </a:lnSpc>
                        <a:spcBef>
                          <a:spcPts val="0"/>
                        </a:spcBef>
                        <a:spcAft>
                          <a:spcPts val="0"/>
                        </a:spcAft>
                        <a:buClr>
                          <a:srgbClr val="000000"/>
                        </a:buClr>
                        <a:buSzPts val="2000"/>
                        <a:buFont typeface="Arial"/>
                        <a:buNone/>
                      </a:pPr>
                      <a:r>
                        <a:rPr lang="de-DE" sz="2000" u="none" strike="noStrike" cap="none">
                          <a:solidFill>
                            <a:schemeClr val="dk1"/>
                          </a:solidFill>
                          <a:latin typeface="Calibri"/>
                          <a:ea typeface="Calibri"/>
                          <a:cs typeface="Calibri"/>
                          <a:sym typeface="Calibri"/>
                        </a:rPr>
                        <a:t>Brot und Backwaren</a:t>
                      </a:r>
                      <a:endParaRPr sz="2000" u="none" strike="noStrike" cap="none">
                        <a:solidFill>
                          <a:schemeClr val="dk1"/>
                        </a:solidFill>
                        <a:latin typeface="Calibri"/>
                        <a:ea typeface="Calibri"/>
                        <a:cs typeface="Calibri"/>
                        <a:sym typeface="Calibri"/>
                      </a:endParaRPr>
                    </a:p>
                  </a:txBody>
                  <a:tcPr marL="24375" marR="24375" marT="9525" marB="91425" anchor="ctr">
                    <a:lnL w="9525" cap="flat" cmpd="sng">
                      <a:solidFill>
                        <a:srgbClr val="0000F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9EAD3"/>
                    </a:solidFill>
                  </a:tcPr>
                </a:tc>
                <a:tc>
                  <a:txBody>
                    <a:bodyPr/>
                    <a:lstStyle/>
                    <a:p>
                      <a:pPr marL="0" marR="0" lvl="0" indent="0" algn="r" rtl="0">
                        <a:lnSpc>
                          <a:spcPct val="115000"/>
                        </a:lnSpc>
                        <a:spcBef>
                          <a:spcPts val="0"/>
                        </a:spcBef>
                        <a:spcAft>
                          <a:spcPts val="0"/>
                        </a:spcAft>
                        <a:buClr>
                          <a:srgbClr val="000000"/>
                        </a:buClr>
                        <a:buSzPts val="2000"/>
                        <a:buFont typeface="Arial"/>
                        <a:buNone/>
                      </a:pPr>
                      <a:r>
                        <a:rPr lang="de-DE" sz="2000" u="none" strike="noStrike" cap="none">
                          <a:solidFill>
                            <a:schemeClr val="dk1"/>
                          </a:solidFill>
                          <a:latin typeface="Calibri"/>
                          <a:ea typeface="Calibri"/>
                          <a:cs typeface="Calibri"/>
                          <a:sym typeface="Calibri"/>
                        </a:rPr>
                        <a:t>206.400 t/a</a:t>
                      </a:r>
                      <a:endParaRPr sz="2000" u="none" strike="noStrike" cap="none">
                        <a:solidFill>
                          <a:schemeClr val="dk1"/>
                        </a:solidFill>
                        <a:latin typeface="Calibri"/>
                        <a:ea typeface="Calibri"/>
                        <a:cs typeface="Calibri"/>
                        <a:sym typeface="Calibri"/>
                      </a:endParaRPr>
                    </a:p>
                  </a:txBody>
                  <a:tcPr marL="24375" marR="24375" marT="9525" marB="91425" anchor="ctr">
                    <a:lnL w="9525" cap="flat" cmpd="sng">
                      <a:solidFill>
                        <a:srgbClr val="BFBFB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9EAD3"/>
                    </a:solidFill>
                  </a:tcPr>
                </a:tc>
                <a:extLst>
                  <a:ext uri="{0D108BD9-81ED-4DB2-BD59-A6C34878D82A}">
                    <a16:rowId xmlns:a16="http://schemas.microsoft.com/office/drawing/2014/main" xmlns="" val="10002"/>
                  </a:ext>
                </a:extLst>
              </a:tr>
              <a:tr h="419100">
                <a:tc>
                  <a:txBody>
                    <a:bodyPr/>
                    <a:lstStyle/>
                    <a:p>
                      <a:pPr marL="0" marR="0" lvl="0" indent="0" algn="l" rtl="0">
                        <a:lnSpc>
                          <a:spcPct val="115000"/>
                        </a:lnSpc>
                        <a:spcBef>
                          <a:spcPts val="0"/>
                        </a:spcBef>
                        <a:spcAft>
                          <a:spcPts val="0"/>
                        </a:spcAft>
                        <a:buClr>
                          <a:srgbClr val="000000"/>
                        </a:buClr>
                        <a:buSzPts val="2000"/>
                        <a:buFont typeface="Arial"/>
                        <a:buNone/>
                      </a:pPr>
                      <a:r>
                        <a:rPr lang="de-DE" sz="2000" u="none" strike="noStrike" cap="none">
                          <a:latin typeface="Calibri"/>
                          <a:ea typeface="Calibri"/>
                          <a:cs typeface="Calibri"/>
                          <a:sym typeface="Calibri"/>
                        </a:rPr>
                        <a:t>Molkereiprodukte</a:t>
                      </a:r>
                      <a:endParaRPr sz="2000" u="none" strike="noStrike" cap="none">
                        <a:latin typeface="Calibri"/>
                        <a:ea typeface="Calibri"/>
                        <a:cs typeface="Calibri"/>
                        <a:sym typeface="Calibri"/>
                      </a:endParaRPr>
                    </a:p>
                  </a:txBody>
                  <a:tcPr marL="24375" marR="24375" marT="9525" marB="91425" anchor="ctr">
                    <a:lnL w="9525" cap="flat" cmpd="sng">
                      <a:solidFill>
                        <a:srgbClr val="0000F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2000"/>
                        <a:buFont typeface="Arial"/>
                        <a:buNone/>
                      </a:pPr>
                      <a:r>
                        <a:rPr lang="de-DE" sz="2000" u="none" strike="noStrike" cap="none">
                          <a:latin typeface="Calibri"/>
                          <a:ea typeface="Calibri"/>
                          <a:cs typeface="Calibri"/>
                          <a:sym typeface="Calibri"/>
                        </a:rPr>
                        <a:t>60.300 t/a</a:t>
                      </a:r>
                      <a:endParaRPr sz="2000" u="none" strike="noStrike" cap="none">
                        <a:latin typeface="Calibri"/>
                        <a:ea typeface="Calibri"/>
                        <a:cs typeface="Calibri"/>
                        <a:sym typeface="Calibri"/>
                      </a:endParaRPr>
                    </a:p>
                  </a:txBody>
                  <a:tcPr marL="24375" marR="24375" marT="9525" marB="91425" anchor="ctr">
                    <a:lnL w="9525" cap="flat" cmpd="sng">
                      <a:solidFill>
                        <a:srgbClr val="BFBFB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xmlns="" val="10003"/>
                  </a:ext>
                </a:extLst>
              </a:tr>
              <a:tr h="419100">
                <a:tc>
                  <a:txBody>
                    <a:bodyPr/>
                    <a:lstStyle/>
                    <a:p>
                      <a:pPr marL="0" marR="0" lvl="0" indent="0" algn="l" rtl="0">
                        <a:lnSpc>
                          <a:spcPct val="115000"/>
                        </a:lnSpc>
                        <a:spcBef>
                          <a:spcPts val="0"/>
                        </a:spcBef>
                        <a:spcAft>
                          <a:spcPts val="0"/>
                        </a:spcAft>
                        <a:buClr>
                          <a:srgbClr val="000000"/>
                        </a:buClr>
                        <a:buSzPts val="2000"/>
                        <a:buFont typeface="Arial"/>
                        <a:buNone/>
                      </a:pPr>
                      <a:r>
                        <a:rPr lang="de-DE" sz="2000" u="none" strike="noStrike" cap="none">
                          <a:latin typeface="Calibri"/>
                          <a:ea typeface="Calibri"/>
                          <a:cs typeface="Calibri"/>
                          <a:sym typeface="Calibri"/>
                        </a:rPr>
                        <a:t>Fleisch und Wurst</a:t>
                      </a:r>
                      <a:endParaRPr sz="2000" u="none" strike="noStrike" cap="none">
                        <a:latin typeface="Calibri"/>
                        <a:ea typeface="Calibri"/>
                        <a:cs typeface="Calibri"/>
                        <a:sym typeface="Calibri"/>
                      </a:endParaRPr>
                    </a:p>
                  </a:txBody>
                  <a:tcPr marL="24375" marR="24375" marT="9525" marB="91425" anchor="ctr">
                    <a:lnL w="9525" cap="flat" cmpd="sng">
                      <a:solidFill>
                        <a:srgbClr val="0000F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9EAD3"/>
                    </a:solidFill>
                  </a:tcPr>
                </a:tc>
                <a:tc>
                  <a:txBody>
                    <a:bodyPr/>
                    <a:lstStyle/>
                    <a:p>
                      <a:pPr marL="0" marR="0" lvl="0" indent="0" algn="r" rtl="0">
                        <a:lnSpc>
                          <a:spcPct val="115000"/>
                        </a:lnSpc>
                        <a:spcBef>
                          <a:spcPts val="0"/>
                        </a:spcBef>
                        <a:spcAft>
                          <a:spcPts val="0"/>
                        </a:spcAft>
                        <a:buClr>
                          <a:srgbClr val="000000"/>
                        </a:buClr>
                        <a:buSzPts val="2000"/>
                        <a:buFont typeface="Arial"/>
                        <a:buNone/>
                      </a:pPr>
                      <a:r>
                        <a:rPr lang="de-DE" sz="2000" u="none" strike="noStrike" cap="none">
                          <a:latin typeface="Calibri"/>
                          <a:ea typeface="Calibri"/>
                          <a:cs typeface="Calibri"/>
                          <a:sym typeface="Calibri"/>
                        </a:rPr>
                        <a:t>58.300 t/a</a:t>
                      </a:r>
                      <a:endParaRPr sz="2000" u="none" strike="noStrike" cap="none">
                        <a:latin typeface="Calibri"/>
                        <a:ea typeface="Calibri"/>
                        <a:cs typeface="Calibri"/>
                        <a:sym typeface="Calibri"/>
                      </a:endParaRPr>
                    </a:p>
                  </a:txBody>
                  <a:tcPr marL="24375" marR="24375" marT="9525" marB="91425" anchor="ctr">
                    <a:lnL w="9525" cap="flat" cmpd="sng">
                      <a:solidFill>
                        <a:srgbClr val="BFBFB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9EAD3"/>
                    </a:solidFill>
                  </a:tcPr>
                </a:tc>
                <a:extLst>
                  <a:ext uri="{0D108BD9-81ED-4DB2-BD59-A6C34878D82A}">
                    <a16:rowId xmlns:a16="http://schemas.microsoft.com/office/drawing/2014/main" xmlns="" val="10004"/>
                  </a:ext>
                </a:extLst>
              </a:tr>
              <a:tr h="419100">
                <a:tc>
                  <a:txBody>
                    <a:bodyPr/>
                    <a:lstStyle/>
                    <a:p>
                      <a:pPr marL="0" marR="0" lvl="0" indent="0" algn="l" rtl="0">
                        <a:lnSpc>
                          <a:spcPct val="115000"/>
                        </a:lnSpc>
                        <a:spcBef>
                          <a:spcPts val="0"/>
                        </a:spcBef>
                        <a:spcAft>
                          <a:spcPts val="0"/>
                        </a:spcAft>
                        <a:buClr>
                          <a:srgbClr val="000000"/>
                        </a:buClr>
                        <a:buSzPts val="2000"/>
                        <a:buFont typeface="Arial"/>
                        <a:buNone/>
                      </a:pPr>
                      <a:r>
                        <a:rPr lang="de-DE" sz="2000" u="none" strike="noStrike" cap="none">
                          <a:latin typeface="Calibri"/>
                          <a:ea typeface="Calibri"/>
                          <a:cs typeface="Calibri"/>
                          <a:sym typeface="Calibri"/>
                        </a:rPr>
                        <a:t>übrige Lebensmittel</a:t>
                      </a:r>
                      <a:endParaRPr sz="2000" u="none" strike="noStrike" cap="none">
                        <a:latin typeface="Calibri"/>
                        <a:ea typeface="Calibri"/>
                        <a:cs typeface="Calibri"/>
                        <a:sym typeface="Calibri"/>
                      </a:endParaRPr>
                    </a:p>
                  </a:txBody>
                  <a:tcPr marL="24375" marR="24375" marT="9525" marB="91425" anchor="ctr">
                    <a:lnL w="9525" cap="flat" cmpd="sng">
                      <a:solidFill>
                        <a:srgbClr val="0000F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2000"/>
                        <a:buFont typeface="Arial"/>
                        <a:buNone/>
                      </a:pPr>
                      <a:r>
                        <a:rPr lang="de-DE" sz="2000" u="none" strike="noStrike" cap="none">
                          <a:latin typeface="Calibri"/>
                          <a:ea typeface="Calibri"/>
                          <a:cs typeface="Calibri"/>
                          <a:sym typeface="Calibri"/>
                        </a:rPr>
                        <a:t>48.300 t/a</a:t>
                      </a:r>
                      <a:endParaRPr sz="2000" u="none" strike="noStrike" cap="none">
                        <a:latin typeface="Calibri"/>
                        <a:ea typeface="Calibri"/>
                        <a:cs typeface="Calibri"/>
                        <a:sym typeface="Calibri"/>
                      </a:endParaRPr>
                    </a:p>
                  </a:txBody>
                  <a:tcPr marL="24375" marR="24375" marT="9525" marB="91425" anchor="ctr">
                    <a:lnL w="9525" cap="flat" cmpd="sng">
                      <a:solidFill>
                        <a:srgbClr val="BFBFB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pic>
        <p:nvPicPr>
          <p:cNvPr id="203" name="Google Shape;203;p8"/>
          <p:cNvPicPr preferRelativeResize="0"/>
          <p:nvPr/>
        </p:nvPicPr>
        <p:blipFill rotWithShape="1">
          <a:blip r:embed="rId4">
            <a:alphaModFix/>
          </a:blip>
          <a:srcRect b="12149"/>
          <a:stretch/>
        </p:blipFill>
        <p:spPr>
          <a:xfrm>
            <a:off x="9222559" y="4895794"/>
            <a:ext cx="1067715" cy="1131930"/>
          </a:xfrm>
          <a:prstGeom prst="rect">
            <a:avLst/>
          </a:prstGeom>
          <a:noFill/>
          <a:ln>
            <a:noFill/>
          </a:ln>
        </p:spPr>
      </p:pic>
      <p:sp>
        <p:nvSpPr>
          <p:cNvPr id="204" name="Google Shape;204;p8"/>
          <p:cNvSpPr/>
          <p:nvPr/>
        </p:nvSpPr>
        <p:spPr>
          <a:xfrm>
            <a:off x="9248840" y="4540789"/>
            <a:ext cx="1067724" cy="723047"/>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Arial"/>
                <a:ea typeface="Arial"/>
                <a:cs typeface="Arial"/>
                <a:sym typeface="Arial"/>
              </a:rPr>
              <a:t>8,5</a:t>
            </a:r>
            <a:r>
              <a:rPr lang="de-DE" sz="1400" b="1" i="0" u="none" strike="noStrike" cap="none">
                <a:solidFill>
                  <a:schemeClr val="dk1"/>
                </a:solidFill>
                <a:latin typeface="Arial"/>
                <a:ea typeface="Arial"/>
                <a:cs typeface="Arial"/>
                <a:sym typeface="Arial"/>
              </a:rPr>
              <a:t>kg/Kopf</a:t>
            </a:r>
            <a:endParaRPr sz="1200" b="0" i="0" u="none" strike="noStrike" cap="none">
              <a:solidFill>
                <a:srgbClr val="000000"/>
              </a:solidFill>
              <a:latin typeface="Arial"/>
              <a:ea typeface="Arial"/>
              <a:cs typeface="Arial"/>
              <a:sym typeface="Arial"/>
            </a:endParaRPr>
          </a:p>
        </p:txBody>
      </p:sp>
      <p:sp>
        <p:nvSpPr>
          <p:cNvPr id="205" name="Google Shape;205;p8"/>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2000"/>
              <a:buFont typeface="Calibri"/>
              <a:buNone/>
            </a:pPr>
            <a:r>
              <a:rPr lang="de-DE">
                <a:solidFill>
                  <a:schemeClr val="dk1"/>
                </a:solidFill>
              </a:rPr>
              <a:t>Nachhaltigkeit und Essensabfälle</a:t>
            </a:r>
            <a:br>
              <a:rPr lang="de-DE">
                <a:solidFill>
                  <a:schemeClr val="dk1"/>
                </a:solidFill>
              </a:rPr>
            </a:br>
            <a:r>
              <a:rPr lang="de-DE">
                <a:solidFill>
                  <a:schemeClr val="dk1"/>
                </a:solidFill>
              </a:rPr>
              <a:t>Welche Maßnahmen sind denkbar?</a:t>
            </a:r>
            <a:endParaRPr/>
          </a:p>
        </p:txBody>
      </p:sp>
      <p:sp>
        <p:nvSpPr>
          <p:cNvPr id="206" name="Google Shape;206;p8"/>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233363" lvl="0" indent="-233363" algn="l" rtl="0">
              <a:lnSpc>
                <a:spcPct val="110000"/>
              </a:lnSpc>
              <a:spcBef>
                <a:spcPts val="0"/>
              </a:spcBef>
              <a:spcAft>
                <a:spcPts val="0"/>
              </a:spcAft>
              <a:buClr>
                <a:srgbClr val="888888"/>
              </a:buClr>
              <a:buSzPts val="1200"/>
              <a:buNone/>
            </a:pPr>
            <a:r>
              <a:rPr lang="de-DE"/>
              <a:t>Quelle: Schmidt et al. 2019, eigene Graphiken</a:t>
            </a:r>
            <a:endParaRPr/>
          </a:p>
          <a:p>
            <a:pPr marL="233363" lvl="0" indent="-233363" algn="l" rtl="0">
              <a:lnSpc>
                <a:spcPct val="110000"/>
              </a:lnSpc>
              <a:spcBef>
                <a:spcPts val="0"/>
              </a:spcBef>
              <a:spcAft>
                <a:spcPts val="0"/>
              </a:spcAft>
              <a:buSzPts val="1200"/>
              <a:buNone/>
            </a:pPr>
            <a:r>
              <a:rPr lang="de-DE"/>
              <a:t>Bild: Noun-Project:  Oksana Latysheva, UA</a:t>
            </a:r>
            <a:endParaRPr/>
          </a:p>
        </p:txBody>
      </p:sp>
      <p:sp>
        <p:nvSpPr>
          <p:cNvPr id="207" name="Google Shape;207;p8"/>
          <p:cNvSpPr/>
          <p:nvPr/>
        </p:nvSpPr>
        <p:spPr>
          <a:xfrm>
            <a:off x="8600661" y="1422172"/>
            <a:ext cx="3440101" cy="2891844"/>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Welche Lebensmittel werfen Sie am Häufigsten in den Abfall?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de-DE" sz="2000" b="0" i="0" u="none" strike="noStrike" cap="none">
                <a:solidFill>
                  <a:srgbClr val="C00000"/>
                </a:solidFill>
                <a:latin typeface="Arial"/>
                <a:ea typeface="Arial"/>
                <a:cs typeface="Arial"/>
                <a:sym typeface="Arial"/>
              </a:rPr>
              <a:t>Schlagen Sie Maßnahmen vor und diskutieren Sie sie untereinander</a:t>
            </a:r>
            <a:endParaRPr sz="1400" b="0" i="0" u="none" strike="noStrike" cap="none">
              <a:solidFill>
                <a:srgbClr val="000000"/>
              </a:solidFill>
              <a:latin typeface="Arial"/>
              <a:ea typeface="Arial"/>
              <a:cs typeface="Arial"/>
              <a:sym typeface="Arial"/>
            </a:endParaRPr>
          </a:p>
        </p:txBody>
      </p:sp>
      <p:sp>
        <p:nvSpPr>
          <p:cNvPr id="208" name="Google Shape;208;p8"/>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8</a:t>
            </a:fld>
            <a:endParaRPr/>
          </a:p>
        </p:txBody>
      </p:sp>
      <p:sp>
        <p:nvSpPr>
          <p:cNvPr id="209" name="Google Shape;209;p8"/>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210" name="Google Shape;210;p8"/>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9"/>
          <p:cNvSpPr txBox="1">
            <a:spLocks noGrp="1"/>
          </p:cNvSpPr>
          <p:nvPr>
            <p:ph type="title"/>
          </p:nvPr>
        </p:nvSpPr>
        <p:spPr>
          <a:xfrm>
            <a:off x="360000" y="180000"/>
            <a:ext cx="11520000" cy="108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89"/>
              <a:buNone/>
            </a:pPr>
            <a:r>
              <a:rPr lang="de-DE"/>
              <a:t>Klimaschutz in der Gastronomie</a:t>
            </a:r>
            <a:endParaRPr/>
          </a:p>
        </p:txBody>
      </p:sp>
      <p:sp>
        <p:nvSpPr>
          <p:cNvPr id="217" name="Google Shape;217;p19"/>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200"/>
              <a:buFont typeface="Arial"/>
              <a:buNone/>
            </a:pPr>
            <a:fld id="{00000000-1234-1234-1234-123412341234}" type="slidenum">
              <a:rPr lang="de-DE"/>
              <a:t>9</a:t>
            </a:fld>
            <a:endParaRPr/>
          </a:p>
        </p:txBody>
      </p:sp>
      <p:sp>
        <p:nvSpPr>
          <p:cNvPr id="218" name="Google Shape;218;p19"/>
          <p:cNvSpPr txBox="1">
            <a:spLocks noGrp="1"/>
          </p:cNvSpPr>
          <p:nvPr>
            <p:ph type="body" idx="3"/>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p>
            <a:pPr marL="4763" lvl="0" indent="0" algn="l" rtl="0">
              <a:lnSpc>
                <a:spcPct val="110000"/>
              </a:lnSpc>
              <a:spcBef>
                <a:spcPts val="0"/>
              </a:spcBef>
              <a:spcAft>
                <a:spcPts val="0"/>
              </a:spcAft>
              <a:buClr>
                <a:srgbClr val="888888"/>
              </a:buClr>
              <a:buSzPts val="1200"/>
              <a:buNone/>
            </a:pPr>
            <a:r>
              <a:rPr lang="de-DE"/>
              <a:t>Eigene Abbildung nach KEEKS 2019, Daten von ifeu</a:t>
            </a:r>
            <a:endParaRPr/>
          </a:p>
        </p:txBody>
      </p:sp>
      <p:pic>
        <p:nvPicPr>
          <p:cNvPr id="219" name="Google Shape;219;p19"/>
          <p:cNvPicPr preferRelativeResize="0"/>
          <p:nvPr/>
        </p:nvPicPr>
        <p:blipFill rotWithShape="1">
          <a:blip r:embed="rId3">
            <a:alphaModFix/>
          </a:blip>
          <a:srcRect/>
          <a:stretch/>
        </p:blipFill>
        <p:spPr>
          <a:xfrm>
            <a:off x="11327" y="1713781"/>
            <a:ext cx="10541479" cy="4451680"/>
          </a:xfrm>
          <a:prstGeom prst="rect">
            <a:avLst/>
          </a:prstGeom>
          <a:noFill/>
          <a:ln>
            <a:noFill/>
          </a:ln>
        </p:spPr>
      </p:pic>
      <p:sp>
        <p:nvSpPr>
          <p:cNvPr id="220" name="Google Shape;220;p19"/>
          <p:cNvSpPr txBox="1"/>
          <p:nvPr/>
        </p:nvSpPr>
        <p:spPr>
          <a:xfrm>
            <a:off x="3971262" y="3985072"/>
            <a:ext cx="151035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a:solidFill>
                  <a:schemeClr val="lt1"/>
                </a:solidFill>
                <a:latin typeface="Calibri"/>
                <a:ea typeface="Calibri"/>
                <a:cs typeface="Calibri"/>
                <a:sym typeface="Calibri"/>
              </a:rPr>
              <a:t>Inclusive Land-</a:t>
            </a:r>
            <a:br>
              <a:rPr lang="de-DE" sz="1050" b="0" i="0" u="none" strike="noStrike" cap="none">
                <a:solidFill>
                  <a:schemeClr val="lt1"/>
                </a:solidFill>
                <a:latin typeface="Calibri"/>
                <a:ea typeface="Calibri"/>
                <a:cs typeface="Calibri"/>
                <a:sym typeface="Calibri"/>
              </a:rPr>
            </a:br>
            <a:r>
              <a:rPr lang="de-DE" sz="1050" b="0" i="0" u="none" strike="noStrike" cap="none">
                <a:solidFill>
                  <a:schemeClr val="lt1"/>
                </a:solidFill>
                <a:latin typeface="Calibri"/>
                <a:ea typeface="Calibri"/>
                <a:cs typeface="Calibri"/>
                <a:sym typeface="Calibri"/>
              </a:rPr>
              <a:t>nutzungsänderungen</a:t>
            </a:r>
            <a:endParaRPr sz="1050" b="0" i="0" u="none" strike="noStrike" cap="none">
              <a:solidFill>
                <a:schemeClr val="lt1"/>
              </a:solidFill>
              <a:latin typeface="Calibri"/>
              <a:ea typeface="Calibri"/>
              <a:cs typeface="Calibri"/>
              <a:sym typeface="Calibri"/>
            </a:endParaRPr>
          </a:p>
        </p:txBody>
      </p:sp>
      <p:sp>
        <p:nvSpPr>
          <p:cNvPr id="221" name="Google Shape;221;p19"/>
          <p:cNvSpPr txBox="1"/>
          <p:nvPr/>
        </p:nvSpPr>
        <p:spPr>
          <a:xfrm>
            <a:off x="360000" y="2384949"/>
            <a:ext cx="1693092"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Trebuchet MS"/>
                <a:ea typeface="Trebuchet MS"/>
                <a:cs typeface="Trebuchet MS"/>
                <a:sym typeface="Trebuchet MS"/>
              </a:rPr>
              <a:t>Anteile nach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Trebuchet MS"/>
                <a:ea typeface="Trebuchet MS"/>
                <a:cs typeface="Trebuchet MS"/>
                <a:sym typeface="Trebuchet MS"/>
              </a:rPr>
              <a:t>Prozessstufe</a:t>
            </a:r>
            <a:endParaRPr sz="1400" b="0" i="0" u="none" strike="noStrike" cap="none">
              <a:solidFill>
                <a:srgbClr val="000000"/>
              </a:solidFill>
              <a:latin typeface="Arial"/>
              <a:ea typeface="Arial"/>
              <a:cs typeface="Arial"/>
              <a:sym typeface="Arial"/>
            </a:endParaRPr>
          </a:p>
        </p:txBody>
      </p:sp>
      <p:sp>
        <p:nvSpPr>
          <p:cNvPr id="222" name="Google Shape;222;p19"/>
          <p:cNvSpPr/>
          <p:nvPr/>
        </p:nvSpPr>
        <p:spPr>
          <a:xfrm>
            <a:off x="9382026" y="1912776"/>
            <a:ext cx="2760373" cy="2503183"/>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285750" marR="0" lvl="0" indent="-285750" algn="l" rtl="0">
              <a:lnSpc>
                <a:spcPct val="100000"/>
              </a:lnSpc>
              <a:spcBef>
                <a:spcPts val="0"/>
              </a:spcBef>
              <a:spcAft>
                <a:spcPts val="0"/>
              </a:spcAft>
              <a:buClr>
                <a:srgbClr val="000000"/>
              </a:buClr>
              <a:buSzPts val="1600"/>
              <a:buFont typeface="Arial"/>
              <a:buChar char="•"/>
            </a:pPr>
            <a:r>
              <a:rPr lang="de-DE" sz="1600" b="0" i="0" u="none" strike="noStrike" cap="none">
                <a:solidFill>
                  <a:srgbClr val="C00000"/>
                </a:solidFill>
                <a:latin typeface="Arial"/>
                <a:ea typeface="Arial"/>
                <a:cs typeface="Arial"/>
                <a:sym typeface="Arial"/>
              </a:rPr>
              <a:t>Interpretieren Sie die Grafik.</a:t>
            </a:r>
            <a:endParaRPr/>
          </a:p>
          <a:p>
            <a:pPr marL="285750" marR="0" lvl="0" indent="-285750" algn="l" rtl="0">
              <a:lnSpc>
                <a:spcPct val="100000"/>
              </a:lnSpc>
              <a:spcBef>
                <a:spcPts val="0"/>
              </a:spcBef>
              <a:spcAft>
                <a:spcPts val="0"/>
              </a:spcAft>
              <a:buClr>
                <a:srgbClr val="000000"/>
              </a:buClr>
              <a:buSzPts val="1600"/>
              <a:buFont typeface="Arial"/>
              <a:buChar char="•"/>
            </a:pPr>
            <a:r>
              <a:rPr lang="de-DE" sz="1600" b="0" i="0" u="none" strike="noStrike" cap="none">
                <a:solidFill>
                  <a:srgbClr val="C00000"/>
                </a:solidFill>
                <a:latin typeface="Arial"/>
                <a:ea typeface="Arial"/>
                <a:cs typeface="Arial"/>
                <a:sym typeface="Arial"/>
              </a:rPr>
              <a:t>Was bedeutet dies für ihre Speiskarte?</a:t>
            </a:r>
            <a:endParaRPr/>
          </a:p>
          <a:p>
            <a:pPr marL="285750" marR="0" lvl="0" indent="-285750" algn="l" rtl="0">
              <a:lnSpc>
                <a:spcPct val="100000"/>
              </a:lnSpc>
              <a:spcBef>
                <a:spcPts val="0"/>
              </a:spcBef>
              <a:spcAft>
                <a:spcPts val="0"/>
              </a:spcAft>
              <a:buClr>
                <a:srgbClr val="000000"/>
              </a:buClr>
              <a:buSzPts val="1600"/>
              <a:buFont typeface="Arial"/>
              <a:buChar char="•"/>
            </a:pPr>
            <a:r>
              <a:rPr lang="de-DE" sz="1600" b="0" i="0" u="none" strike="noStrike" cap="none">
                <a:solidFill>
                  <a:srgbClr val="C00000"/>
                </a:solidFill>
                <a:latin typeface="Arial"/>
                <a:ea typeface="Arial"/>
                <a:cs typeface="Arial"/>
                <a:sym typeface="Arial"/>
              </a:rPr>
              <a:t>Was bedeutet dies für ihren Einkauf?</a:t>
            </a:r>
            <a:endParaRPr/>
          </a:p>
          <a:p>
            <a:pPr marL="285750" marR="0" lvl="0" indent="-285750" algn="l" rtl="0">
              <a:lnSpc>
                <a:spcPct val="100000"/>
              </a:lnSpc>
              <a:spcBef>
                <a:spcPts val="0"/>
              </a:spcBef>
              <a:spcAft>
                <a:spcPts val="0"/>
              </a:spcAft>
              <a:buClr>
                <a:srgbClr val="000000"/>
              </a:buClr>
              <a:buSzPts val="1600"/>
              <a:buFont typeface="Arial"/>
              <a:buChar char="•"/>
            </a:pPr>
            <a:r>
              <a:rPr lang="de-DE" sz="1600" b="0" i="0" u="none" strike="noStrike" cap="none">
                <a:solidFill>
                  <a:srgbClr val="C00000"/>
                </a:solidFill>
                <a:latin typeface="Arial"/>
                <a:ea typeface="Arial"/>
                <a:cs typeface="Arial"/>
                <a:sym typeface="Arial"/>
              </a:rPr>
              <a:t>Was bedeutet dies für Ihre Küchenprozesse?</a:t>
            </a:r>
            <a:endParaRPr sz="1400" b="0" i="0" u="none" strike="noStrike" cap="none">
              <a:solidFill>
                <a:srgbClr val="000000"/>
              </a:solidFill>
              <a:latin typeface="Arial"/>
              <a:ea typeface="Arial"/>
              <a:cs typeface="Arial"/>
              <a:sym typeface="Arial"/>
            </a:endParaRPr>
          </a:p>
        </p:txBody>
      </p:sp>
      <p:sp>
        <p:nvSpPr>
          <p:cNvPr id="223" name="Google Shape;223;p19"/>
          <p:cNvSpPr txBox="1">
            <a:spLocks noGrp="1"/>
          </p:cNvSpPr>
          <p:nvPr>
            <p:ph type="ftr" idx="11"/>
          </p:nvPr>
        </p:nvSpPr>
        <p:spPr>
          <a:xfrm>
            <a:off x="720592" y="6258560"/>
            <a:ext cx="1991032"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de-DE"/>
              <a:t>Malte Schmidthals </a:t>
            </a:r>
            <a:endParaRPr/>
          </a:p>
          <a:p>
            <a:pPr marL="0" lvl="0" indent="0" algn="l" rtl="0">
              <a:lnSpc>
                <a:spcPct val="100000"/>
              </a:lnSpc>
              <a:spcBef>
                <a:spcPts val="0"/>
              </a:spcBef>
              <a:spcAft>
                <a:spcPts val="0"/>
              </a:spcAft>
              <a:buSzPts val="1800"/>
              <a:buNone/>
            </a:pPr>
            <a:r>
              <a:rPr lang="de-DE"/>
              <a:t>Dr. Michael Scharp </a:t>
            </a:r>
            <a:endParaRPr/>
          </a:p>
          <a:p>
            <a:pPr marL="0" lvl="0" indent="0" algn="l" rtl="0">
              <a:lnSpc>
                <a:spcPct val="100000"/>
              </a:lnSpc>
              <a:spcBef>
                <a:spcPts val="0"/>
              </a:spcBef>
              <a:spcAft>
                <a:spcPts val="0"/>
              </a:spcAft>
              <a:buSzPts val="1800"/>
              <a:buNone/>
            </a:pPr>
            <a:r>
              <a:rPr lang="de-DE"/>
              <a:t>Projektagentur BBNE</a:t>
            </a:r>
            <a:endParaRPr/>
          </a:p>
        </p:txBody>
      </p:sp>
      <p:sp>
        <p:nvSpPr>
          <p:cNvPr id="224" name="Google Shape;224;p19"/>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p>
            <a:pPr marL="457200" lvl="0" indent="-228600" algn="l" rtl="0">
              <a:lnSpc>
                <a:spcPct val="110000"/>
              </a:lnSpc>
              <a:spcBef>
                <a:spcPts val="0"/>
              </a:spcBef>
              <a:spcAft>
                <a:spcPts val="0"/>
              </a:spcAft>
              <a:buClr>
                <a:srgbClr val="888888"/>
              </a:buClr>
              <a:buSzPts val="1200"/>
              <a:buNone/>
            </a:pPr>
            <a:r>
              <a:rPr lang="de-DE"/>
              <a:t>Hotelfachmann und Hotelfachfrau</a:t>
            </a:r>
            <a:endParaRPr/>
          </a:p>
        </p:txBody>
      </p:sp>
    </p:spTree>
  </p:cSld>
  <p:clrMapOvr>
    <a:masterClrMapping/>
  </p:clrMapOvr>
</p:sld>
</file>

<file path=ppt/theme/theme1.xml><?xml version="1.0" encoding="utf-8"?>
<a:theme xmlns:a="http://schemas.openxmlformats.org/drawingml/2006/main" name="Office">
  <a:themeElements>
    <a:clrScheme name="Warmes Blau">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7989</Words>
  <Application>Microsoft Macintosh PowerPoint</Application>
  <PresentationFormat>Breitbild</PresentationFormat>
  <Paragraphs>780</Paragraphs>
  <Slides>24</Slides>
  <Notes>24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24</vt:i4>
      </vt:variant>
    </vt:vector>
  </HeadingPairs>
  <TitlesOfParts>
    <vt:vector size="28" baseType="lpstr">
      <vt:lpstr>Arial</vt:lpstr>
      <vt:lpstr>Calibri</vt:lpstr>
      <vt:lpstr>Trebuchet MS</vt:lpstr>
      <vt:lpstr>Office</vt:lpstr>
      <vt:lpstr>Hotelfachmann und Hotelfachfrau</vt:lpstr>
      <vt:lpstr>Nachhaltigkeit und Klimawandel: Woher kommen die Emissionen im Alltag?</vt:lpstr>
      <vt:lpstr>Nachhaltigkeit im Hotelgewerbe</vt:lpstr>
      <vt:lpstr>Wasserverbrauch im Hotelgewerbe</vt:lpstr>
      <vt:lpstr>Direkter Wasserverbrauch im Hotel</vt:lpstr>
      <vt:lpstr>Nachhaltigkeit und Wasser Das Beispiel “grüne Milch” </vt:lpstr>
      <vt:lpstr>Nachhaltigkeit und Verpackungen</vt:lpstr>
      <vt:lpstr>Nachhaltigkeit und Essensabfälle Welche Maßnahmen sind denkbar?</vt:lpstr>
      <vt:lpstr>Klimaschutz in der Gastronomie</vt:lpstr>
      <vt:lpstr>Nachhaltigkeit und tierische Produkte THG-Emissionen von Fleisch und Milchprodukten</vt:lpstr>
      <vt:lpstr>Nachhaltigkeit und pflanzliche Ernährung Klimafreundliche Menüs anbieten</vt:lpstr>
      <vt:lpstr>Nachhaltigkeit und pflanzliche Ernährung Klimaschutz vs. Wünsche der Tischgäste</vt:lpstr>
      <vt:lpstr>Gesundheit und Essen  Fehlernährung beenden</vt:lpstr>
      <vt:lpstr>Regionale Ernährung</vt:lpstr>
      <vt:lpstr>Nachhaltigkeit und saisonale Ernährung Frischekost in den Wintermonaten</vt:lpstr>
      <vt:lpstr>Nachhaltigkeit und saisonale Ernährung Das Beispiel Tomaten</vt:lpstr>
      <vt:lpstr>Nachhaltigkeit und Bio-Produkte Bio-Produkte und ihre Verkaufspreise</vt:lpstr>
      <vt:lpstr>Nachhaltigkeit und Mobilität Anreise und Mobilität der Hotelgäste</vt:lpstr>
      <vt:lpstr>Nachhaltigkeit und Mobilität Wie emissionsarm ist Ihre Fahrzeugflotte?</vt:lpstr>
      <vt:lpstr>Natur- und Umweltschutz im Tourismus</vt:lpstr>
      <vt:lpstr>Showangebot für die Gäste</vt:lpstr>
      <vt:lpstr>Energieeffizienz und Energiesparen: Reduktion des Energieverbrauchs</vt:lpstr>
      <vt:lpstr>Nachhaltigkeit in der Kreditwirtschaft Ganzheitliche Unternehmensführung</vt:lpstr>
      <vt:lpstr>Nachhaltigkeit als gemeinsames Projekt Ganzheitliche Unternehmensführung</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Hotelfachmann und Hotelfachfrau</dc:title>
  <dc:creator>Microsoft Office User</dc:creator>
  <cp:lastModifiedBy>Michael Scharp</cp:lastModifiedBy>
  <cp:revision>4</cp:revision>
  <cp:lastPrinted>2023-09-26T02:44:19Z</cp:lastPrinted>
  <dcterms:created xsi:type="dcterms:W3CDTF">2021-10-18T14:46:33Z</dcterms:created>
  <dcterms:modified xsi:type="dcterms:W3CDTF">2023-09-26T02:44:25Z</dcterms:modified>
</cp:coreProperties>
</file>