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W9E/nVk+KiEbQDMcFsdWHgOJi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2BB639-30A3-4970-96E4-43C7AE8D2014}">
  <a:tblStyle styleId="{CB2BB639-30A3-4970-96E4-43C7AE8D201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94668"/>
  </p:normalViewPr>
  <p:slideViewPr>
    <p:cSldViewPr snapToGrid="0">
      <p:cViewPr varScale="1">
        <p:scale>
          <a:sx n="142" d="100"/>
          <a:sy n="142" d="100"/>
        </p:scale>
        <p:origin x="208" y="164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2" Type="http://customschemas.google.com/relationships/presentationmetadata" Target="metadata"/><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2.xlsx"/><Relationship Id="rId4" Type="http://schemas.openxmlformats.org/officeDocument/2006/relationships/chartUserShapes" Target="../drawings/drawing2.xml"/><Relationship Id="rId1" Type="http://schemas.microsoft.com/office/2011/relationships/chartStyle" Target="style1.xml"/><Relationship Id="rId2"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2448175547977"/>
          <c:y val="0.238083811228831"/>
          <c:w val="0.344736833268976"/>
          <c:h val="0.766699043578394"/>
        </c:manualLayout>
      </c:layout>
      <c:pieChart>
        <c:varyColors val="1"/>
        <c:ser>
          <c:idx val="0"/>
          <c:order val="0"/>
          <c:tx>
            <c:strRef>
              <c:f>Tabelle1!$B$1</c:f>
              <c:strCache>
                <c:ptCount val="1"/>
                <c:pt idx="0">
                  <c:v>Mitttelwert</c:v>
                </c:pt>
              </c:strCache>
            </c:strRef>
          </c:tx>
          <c:dPt>
            <c:idx val="0"/>
            <c:bubble3D val="0"/>
            <c:explosion val="1"/>
            <c:spPr>
              <a:solidFill>
                <a:srgbClr val="FF0000"/>
              </a:solidFill>
            </c:spPr>
            <c:extLst xmlns:c16r2="http://schemas.microsoft.com/office/drawing/2015/06/chart">
              <c:ext xmlns:c16="http://schemas.microsoft.com/office/drawing/2014/chart" uri="{C3380CC4-5D6E-409C-BE32-E72D297353CC}">
                <c16:uniqueId val="{00000001-8672-2D4F-B4C4-ED1F8D8CEB84}"/>
              </c:ext>
            </c:extLst>
          </c:dPt>
          <c:dPt>
            <c:idx val="1"/>
            <c:bubble3D val="0"/>
            <c:extLst xmlns:c16r2="http://schemas.microsoft.com/office/drawing/2015/06/chart">
              <c:ext xmlns:c16="http://schemas.microsoft.com/office/drawing/2014/chart" uri="{C3380CC4-5D6E-409C-BE32-E72D297353CC}">
                <c16:uniqueId val="{00000002-8672-2D4F-B4C4-ED1F8D8CEB84}"/>
              </c:ext>
            </c:extLst>
          </c:dPt>
          <c:dPt>
            <c:idx val="2"/>
            <c:bubble3D val="0"/>
            <c:spPr>
              <a:solidFill>
                <a:schemeClr val="accent1">
                  <a:lumMod val="20000"/>
                  <a:lumOff val="80000"/>
                </a:schemeClr>
              </a:solidFill>
            </c:spPr>
            <c:extLst xmlns:c16r2="http://schemas.microsoft.com/office/drawing/2015/06/chart">
              <c:ext xmlns:c16="http://schemas.microsoft.com/office/drawing/2014/chart" uri="{C3380CC4-5D6E-409C-BE32-E72D297353CC}">
                <c16:uniqueId val="{00000004-8672-2D4F-B4C4-ED1F8D8CEB84}"/>
              </c:ext>
            </c:extLst>
          </c:dPt>
          <c:dPt>
            <c:idx val="3"/>
            <c:bubble3D val="0"/>
            <c:spPr>
              <a:solidFill>
                <a:srgbClr val="FF2F92"/>
              </a:solidFill>
            </c:spPr>
            <c:extLst xmlns:c16r2="http://schemas.microsoft.com/office/drawing/2015/06/chart">
              <c:ext xmlns:c16="http://schemas.microsoft.com/office/drawing/2014/chart" uri="{C3380CC4-5D6E-409C-BE32-E72D297353CC}">
                <c16:uniqueId val="{00000006-8672-2D4F-B4C4-ED1F8D8CEB84}"/>
              </c:ext>
            </c:extLst>
          </c:dPt>
          <c:dPt>
            <c:idx val="4"/>
            <c:bubble3D val="0"/>
            <c:spPr>
              <a:solidFill>
                <a:srgbClr val="0070C0"/>
              </a:solidFill>
            </c:spPr>
            <c:extLst xmlns:c16r2="http://schemas.microsoft.com/office/drawing/2015/06/chart">
              <c:ext xmlns:c16="http://schemas.microsoft.com/office/drawing/2014/chart" uri="{C3380CC4-5D6E-409C-BE32-E72D297353CC}">
                <c16:uniqueId val="{00000008-8672-2D4F-B4C4-ED1F8D8CEB84}"/>
              </c:ext>
            </c:extLst>
          </c:dPt>
          <c:dPt>
            <c:idx val="5"/>
            <c:bubble3D val="0"/>
            <c:spPr>
              <a:solidFill>
                <a:srgbClr val="7030A0"/>
              </a:solidFill>
            </c:spPr>
            <c:extLst xmlns:c16r2="http://schemas.microsoft.com/office/drawing/2015/06/chart">
              <c:ext xmlns:c16="http://schemas.microsoft.com/office/drawing/2014/chart" uri="{C3380CC4-5D6E-409C-BE32-E72D297353CC}">
                <c16:uniqueId val="{0000000A-8672-2D4F-B4C4-ED1F8D8CEB84}"/>
              </c:ext>
            </c:extLst>
          </c:dPt>
          <c:dPt>
            <c:idx val="10"/>
            <c:bubble3D val="0"/>
            <c:spPr>
              <a:solidFill>
                <a:srgbClr val="00B050"/>
              </a:solidFill>
            </c:spPr>
            <c:extLst xmlns:c16r2="http://schemas.microsoft.com/office/drawing/2015/06/chart">
              <c:ext xmlns:c16="http://schemas.microsoft.com/office/drawing/2014/chart" uri="{C3380CC4-5D6E-409C-BE32-E72D297353CC}">
                <c16:uniqueId val="{0000000C-8672-2D4F-B4C4-ED1F8D8CEB84}"/>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dLbl>
              <c:idx val="1"/>
              <c:layout>
                <c:manualLayout>
                  <c:x val="-0.0356975944483367"/>
                  <c:y val="-0.090478449771561"/>
                </c:manualLayout>
              </c:layout>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672-2D4F-B4C4-ED1F8D8CEB84}"/>
                </c:ext>
                <c:ext xmlns:c15="http://schemas.microsoft.com/office/drawing/2012/chart" uri="{CE6537A1-D6FC-4f65-9D91-7224C49458BB}">
                  <c15:layout/>
                </c:ext>
              </c:extLst>
            </c:dLbl>
            <c:dLbl>
              <c:idx val="5"/>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solidFill>
                      <a:schemeClr val="tx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Tabelle1!$A$2:$A$12</c:f>
              <c:strCache>
                <c:ptCount val="11"/>
                <c:pt idx="0">
                  <c:v>Fleisch &amp; Fleischerzeugnisse</c:v>
                </c:pt>
                <c:pt idx="1">
                  <c:v>Fisch &amp; Fischerzeugnisse</c:v>
                </c:pt>
                <c:pt idx="2">
                  <c:v>Eier &amp; Eierwaren</c:v>
                </c:pt>
                <c:pt idx="3">
                  <c:v>Milch &amp; Milchprodukte</c:v>
                </c:pt>
                <c:pt idx="4">
                  <c:v>Pflanzliche Öle &amp; Fette</c:v>
                </c:pt>
                <c:pt idx="5">
                  <c:v>Getreide &amp; Getreideerzeugnisse</c:v>
                </c:pt>
                <c:pt idx="6">
                  <c:v>Kartoffeln &amp; Kartoffelerzeugnisse</c:v>
                </c:pt>
                <c:pt idx="7">
                  <c:v>Gemüse &amp; Gemüsewaren</c:v>
                </c:pt>
                <c:pt idx="8">
                  <c:v>Obst &amp; Obstwaren</c:v>
                </c:pt>
                <c:pt idx="9">
                  <c:v>Zucker &amp; Zuckerwaren</c:v>
                </c:pt>
                <c:pt idx="10">
                  <c:v>Sonstiges</c:v>
                </c:pt>
              </c:strCache>
            </c:strRef>
          </c:cat>
          <c:val>
            <c:numRef>
              <c:f>Tabelle1!$B$2:$B$12</c:f>
              <c:numCache>
                <c:formatCode>0.0%</c:formatCode>
                <c:ptCount val="11"/>
                <c:pt idx="0">
                  <c:v>0.407</c:v>
                </c:pt>
                <c:pt idx="1">
                  <c:v>0.032</c:v>
                </c:pt>
                <c:pt idx="2">
                  <c:v>0.013</c:v>
                </c:pt>
                <c:pt idx="3">
                  <c:v>0.236</c:v>
                </c:pt>
                <c:pt idx="4">
                  <c:v>0.019</c:v>
                </c:pt>
                <c:pt idx="5">
                  <c:v>0.093</c:v>
                </c:pt>
                <c:pt idx="6">
                  <c:v>0.031</c:v>
                </c:pt>
                <c:pt idx="7">
                  <c:v>0.042</c:v>
                </c:pt>
                <c:pt idx="8">
                  <c:v>0.062</c:v>
                </c:pt>
                <c:pt idx="9">
                  <c:v>0.048</c:v>
                </c:pt>
                <c:pt idx="10">
                  <c:v>0.018</c:v>
                </c:pt>
              </c:numCache>
            </c:numRef>
          </c:val>
          <c:extLst xmlns:c16r2="http://schemas.microsoft.com/office/drawing/2015/06/chart">
            <c:ext xmlns:c16="http://schemas.microsoft.com/office/drawing/2014/chart" uri="{C3380CC4-5D6E-409C-BE32-E72D297353CC}">
              <c16:uniqueId val="{0000000D-8672-2D4F-B4C4-ED1F8D8CEB8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2595535111064"/>
          <c:y val="0.208740471753675"/>
          <c:w val="0.564540258041857"/>
          <c:h val="0.774509828326031"/>
        </c:manualLayout>
      </c:layout>
      <c:overlay val="0"/>
    </c:legend>
    <c:plotVisOnly val="1"/>
    <c:dispBlanksAs val="zero"/>
    <c:showDLblsOverMax val="0"/>
  </c:chart>
  <c:txPr>
    <a:bodyPr/>
    <a:lstStyle/>
    <a:p>
      <a:pPr>
        <a:defRPr sz="1800"/>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Verbrauch (kWh/100 km)</c:v>
                </c:pt>
              </c:strCache>
            </c:strRef>
          </c:tx>
          <c:spPr>
            <a:solidFill>
              <a:schemeClr val="accent1"/>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Tabelle1!$B$2:$B$5</c:f>
              <c:numCache>
                <c:formatCode>General</c:formatCode>
                <c:ptCount val="4"/>
                <c:pt idx="0">
                  <c:v>14.3</c:v>
                </c:pt>
                <c:pt idx="1">
                  <c:v>49.0</c:v>
                </c:pt>
                <c:pt idx="2">
                  <c:v>62.0</c:v>
                </c:pt>
                <c:pt idx="3">
                  <c:v>45.0</c:v>
                </c:pt>
              </c:numCache>
            </c:numRef>
          </c:val>
          <c:extLst xmlns:c16r2="http://schemas.microsoft.com/office/drawing/2015/06/chart">
            <c:ext xmlns:c16="http://schemas.microsoft.com/office/drawing/2014/chart" uri="{C3380CC4-5D6E-409C-BE32-E72D297353CC}">
              <c16:uniqueId val="{00000000-2EC4-A64B-AFE0-4418820F3200}"/>
            </c:ext>
          </c:extLst>
        </c:ser>
        <c:ser>
          <c:idx val="1"/>
          <c:order val="1"/>
          <c:tx>
            <c:strRef>
              <c:f>Tabelle1!$C$1</c:f>
              <c:strCache>
                <c:ptCount val="1"/>
                <c:pt idx="0">
                  <c:v>Emission (kg CO2-Äq/km</c:v>
                </c:pt>
              </c:strCache>
            </c:strRef>
          </c:tx>
          <c:spPr>
            <a:solidFill>
              <a:schemeClr val="accent2"/>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Tabelle1!$C$2:$C$5</c:f>
              <c:numCache>
                <c:formatCode>General</c:formatCode>
                <c:ptCount val="4"/>
                <c:pt idx="0">
                  <c:v>64.0</c:v>
                </c:pt>
                <c:pt idx="1">
                  <c:v>127.0</c:v>
                </c:pt>
                <c:pt idx="2">
                  <c:v>141.0</c:v>
                </c:pt>
                <c:pt idx="3">
                  <c:v>118.0</c:v>
                </c:pt>
              </c:numCache>
            </c:numRef>
          </c:val>
          <c:extLst xmlns:c16r2="http://schemas.microsoft.com/office/drawing/2015/06/chart">
            <c:ext xmlns:c16="http://schemas.microsoft.com/office/drawing/2014/chart" uri="{C3380CC4-5D6E-409C-BE32-E72D297353CC}">
              <c16:uniqueId val="{00000001-2EC4-A64B-AFE0-4418820F3200}"/>
            </c:ext>
          </c:extLst>
        </c:ser>
        <c:dLbls>
          <c:showLegendKey val="0"/>
          <c:showVal val="0"/>
          <c:showCatName val="0"/>
          <c:showSerName val="0"/>
          <c:showPercent val="0"/>
          <c:showBubbleSize val="0"/>
        </c:dLbls>
        <c:gapWidth val="182"/>
        <c:axId val="-1627391664"/>
        <c:axId val="2145512624"/>
      </c:barChart>
      <c:catAx>
        <c:axId val="-1627391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145512624"/>
        <c:crosses val="autoZero"/>
        <c:auto val="1"/>
        <c:lblAlgn val="ctr"/>
        <c:lblOffset val="100"/>
        <c:noMultiLvlLbl val="0"/>
      </c:catAx>
      <c:valAx>
        <c:axId val="2145512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627391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0.00457</cdr:x>
      <cdr:y>0.93718</cdr:y>
    </cdr:from>
    <cdr:to>
      <cdr:x>0.59171</cdr:x>
      <cdr:y>0.99013</cdr:y>
    </cdr:to>
    <cdr:sp macro="" textlink="">
      <cdr:nvSpPr>
        <cdr:cNvPr id="2" name="Textfeld 1"/>
        <cdr:cNvSpPr txBox="1"/>
      </cdr:nvSpPr>
      <cdr:spPr>
        <a:xfrm xmlns:a="http://schemas.openxmlformats.org/drawingml/2006/main">
          <a:off x="41284" y="4604332"/>
          <a:ext cx="5305097" cy="2601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0.05784</cdr:x>
      <cdr:y>0.79597</cdr:y>
    </cdr:from>
    <cdr:to>
      <cdr:x>0.18926</cdr:x>
      <cdr:y>1</cdr:y>
    </cdr:to>
    <cdr:pic>
      <cdr:nvPicPr>
        <cdr:cNvPr id="7" name="Grafik 6" descr="Zug mit einfarbiger Füllung">
          <a:extLst xmlns:a="http://schemas.openxmlformats.org/drawingml/2006/main">
            <a:ext uri="{FF2B5EF4-FFF2-40B4-BE49-F238E27FC236}">
              <a16:creationId xmlns:a16="http://schemas.microsoft.com/office/drawing/2014/main" xmlns="" id="{254EB4E5-3321-2B3B-5EF8-1C69C2C8155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blip>
        <a:stretch xmlns:a="http://schemas.openxmlformats.org/drawingml/2006/main">
          <a:fillRect/>
        </a:stretch>
      </cdr:blipFill>
      <cdr:spPr>
        <a:xfrm xmlns:a="http://schemas.openxmlformats.org/drawingml/2006/main">
          <a:off x="402433" y="3567289"/>
          <a:ext cx="914400" cy="9144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4"/>
            <a:ext cx="3076364"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4"/>
            <a:ext cx="3076364"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3688" y="257175"/>
            <a:ext cx="6326187" cy="355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93506" y="4073500"/>
            <a:ext cx="6325897" cy="5508302"/>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6364"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3223">
          <p15:clr>
            <a:srgbClr val="F26B43"/>
          </p15:clr>
        </p15:guide>
        <p15:guide id="2" pos="2236">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helmholtz.de/erde-und-umwelt/wie-viel-co2-steckt-in-einem-liter-benzin/"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arboncare.org/co2-emissions-rechner.html" TargetMode="External"/><Relationship Id="rId4" Type="http://schemas.openxmlformats.org/officeDocument/2006/relationships/hyperlink" Target="https://de.statista.com/infografik/8105/von-woher-rosen-nach-deutschland-importiert-werden/" TargetMode="External"/><Relationship Id="rId5" Type="http://schemas.openxmlformats.org/officeDocument/2006/relationships/hyperlink" Target="https://www.spiegel.de/wirtschaft/service/energiekrise-wie-die-hohen-gaspreise-unser-gemuese-aus-holland-verteuern-a-f44578cb-9d96-475c-9e37-a7794514163e" TargetMode="External"/><Relationship Id="rId6" Type="http://schemas.openxmlformats.org/officeDocument/2006/relationships/hyperlink" Target="https://www.deutschlandfunkkultur.de/faire-blumen-aus-kenia-rosenlieferant-fuer-europa-100.html"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www.duh.de/projekte/silvesterfeuerwerk/"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keeks-projekt.d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ekolandbau.de/handel/marketing/preis/preisaufschlaege-fuer-bioprodukte/" TargetMode="External"/><Relationship Id="rId4" Type="http://schemas.openxmlformats.org/officeDocument/2006/relationships/hyperlink" Target="https://eatsmarter.de/blogs/green-living/7-tipps-bio-produkte-guenstig-einkaufen" TargetMode="External"/><Relationship Id="rId5" Type="http://schemas.openxmlformats.org/officeDocument/2006/relationships/hyperlink" Target="https://de.statista.com/statistik/daten/studie/943059/umfrage/preisvergleich-zwischen-biologischen-und-konventionell-erzeugten-lebensmitteln-in-deutschland/" TargetMode="External"/><Relationship Id="rId6" Type="http://schemas.openxmlformats.org/officeDocument/2006/relationships/image" Target="../media/image17.png"/><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utrition-hub.de/post/trendreport-ernaehrung-10-top-ernaehrungstrends-2022" TargetMode="External"/><Relationship Id="rId4" Type="http://schemas.openxmlformats.org/officeDocument/2006/relationships/hyperlink" Target="https://www.nachhaltiger-warenkorb.de/themen/saisonal-und-regional/" TargetMode="External"/><Relationship Id="rId5" Type="http://schemas.openxmlformats.org/officeDocument/2006/relationships/hyperlink" Target="https://www.ifeu.de/fileadmin/uploads/Reinhardt-Gaertner-Wagner-2020-Oekologische-Fu%C3%9Fabdruecke-von-Lebensmitteln-und-Gerichten-in-Deutschland-ifeu-2020.pdf"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223689" y="4222801"/>
            <a:ext cx="6650337" cy="5498307"/>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 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marL="0" marR="0" lvl="0" indent="0" algn="l" rtl="0">
              <a:lnSpc>
                <a:spcPct val="100000"/>
              </a:lnSpc>
              <a:spcBef>
                <a:spcPts val="600"/>
              </a:spcBef>
              <a:spcAft>
                <a:spcPts val="0"/>
              </a:spcAft>
              <a:buClr>
                <a:srgbClr val="000000"/>
              </a:buClr>
              <a:buSzPts val="1400"/>
              <a:buFont typeface="Arial"/>
              <a:buNone/>
            </a:pPr>
            <a:endParaRPr sz="1100"/>
          </a:p>
        </p:txBody>
      </p:sp>
      <p:sp>
        <p:nvSpPr>
          <p:cNvPr id="69" name="Google Shape;69;p2: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3:notes"/>
          <p:cNvSpPr txBox="1">
            <a:spLocks noGrp="1"/>
          </p:cNvSpPr>
          <p:nvPr>
            <p:ph type="body" idx="1"/>
          </p:nvPr>
        </p:nvSpPr>
        <p:spPr>
          <a:xfrm>
            <a:off x="223688" y="4104000"/>
            <a:ext cx="6650337" cy="3846834"/>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100" b="1">
                <a:solidFill>
                  <a:schemeClr val="dk1"/>
                </a:solidFill>
              </a:rPr>
              <a:t>Beschreibung</a:t>
            </a:r>
            <a:endParaRPr/>
          </a:p>
          <a:p>
            <a:pPr marL="0" marR="0" lvl="0" indent="0" algn="l" rtl="0">
              <a:lnSpc>
                <a:spcPct val="100000"/>
              </a:lnSpc>
              <a:spcBef>
                <a:spcPts val="0"/>
              </a:spcBef>
              <a:spcAft>
                <a:spcPts val="0"/>
              </a:spcAft>
              <a:buClr>
                <a:srgbClr val="000000"/>
              </a:buClr>
              <a:buSzPts val="1400"/>
              <a:buFont typeface="Arial"/>
              <a:buNone/>
            </a:pPr>
            <a:r>
              <a:rPr lang="de-DE" sz="1100">
                <a:solidFill>
                  <a:schemeClr val="dk1"/>
                </a:solidFill>
              </a:rPr>
              <a:t>Klimaeffizient Kochen bedeutet nicht zwangsläufig, vegetarisch zu kochen. Vielen Menschen fällt ein Umstieg schwer. Die Alternative bei den Fleischprodukten ist es, die vom Rindfleisch zu Schwein oder Geflügel gehen müssen. Dies reduziert die THG-Emissionen um mehr als 50%. Eine weitere Möglichkeit ist, den Fleischanteil zu reduzieren. Das obige Beispiel “Gemüsereis Lubia Polo“ von 100 Portionen zeigt, wie der Übergang zu mehr Klimafreundlichkeit die THG-Emissionen deutlich mindert. </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a:solidFill>
                  <a:schemeClr val="dk1"/>
                </a:solidFill>
              </a:rPr>
              <a:t>Nutzt man 1Kilo Rindergehacktes für den “Gemüsereis Lubia Polo“, so hat dieser einen „Rucksack“ von ca. 155 kg CO</a:t>
            </a:r>
            <a:r>
              <a:rPr lang="de-DE" sz="1100" baseline="-25000">
                <a:solidFill>
                  <a:schemeClr val="dk1"/>
                </a:solidFill>
              </a:rPr>
              <a:t>2</a:t>
            </a:r>
            <a:r>
              <a:rPr lang="de-DE" sz="1100">
                <a:solidFill>
                  <a:schemeClr val="dk1"/>
                </a:solidFill>
              </a:rPr>
              <a:t>-Äq.</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a:solidFill>
                  <a:schemeClr val="dk1"/>
                </a:solidFill>
              </a:rPr>
              <a:t>Ersetzt man die Hälfte des Rindergehacktem durch </a:t>
            </a:r>
            <a:r>
              <a:rPr lang="de-DE" sz="1100">
                <a:solidFill>
                  <a:schemeClr val="dk1"/>
                </a:solidFill>
                <a:latin typeface="Arial"/>
                <a:ea typeface="Arial"/>
                <a:cs typeface="Arial"/>
                <a:sym typeface="Arial"/>
              </a:rPr>
              <a:t>Sojagranulat</a:t>
            </a:r>
            <a:r>
              <a:rPr lang="de-DE" sz="1100">
                <a:solidFill>
                  <a:schemeClr val="dk1"/>
                </a:solidFill>
              </a:rPr>
              <a:t>, so hat dieser einen „Rucksack“ von ca. 95 kg CO</a:t>
            </a:r>
            <a:r>
              <a:rPr lang="de-DE" sz="1100" baseline="-25000">
                <a:solidFill>
                  <a:schemeClr val="dk1"/>
                </a:solidFill>
              </a:rPr>
              <a:t>2</a:t>
            </a:r>
            <a:r>
              <a:rPr lang="de-DE" sz="1100">
                <a:solidFill>
                  <a:schemeClr val="dk1"/>
                </a:solidFill>
              </a:rPr>
              <a:t>-Äq.</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rPr>
              <a:t>Bereitet man den Gemüsereis als vegetarische Variante mit </a:t>
            </a:r>
            <a:r>
              <a:rPr lang="de-DE" sz="1100">
                <a:solidFill>
                  <a:schemeClr val="dk1"/>
                </a:solidFill>
                <a:latin typeface="Arial"/>
                <a:ea typeface="Arial"/>
                <a:cs typeface="Arial"/>
                <a:sym typeface="Arial"/>
              </a:rPr>
              <a:t>Sojagranulat oder Linsen zu, </a:t>
            </a:r>
            <a:r>
              <a:rPr lang="de-DE" sz="1100">
                <a:solidFill>
                  <a:schemeClr val="dk1"/>
                </a:solidFill>
              </a:rPr>
              <a:t>so hat der „Rucksack“ ca. 36 kg CO</a:t>
            </a:r>
            <a:r>
              <a:rPr lang="de-DE" sz="1100" baseline="-25000">
                <a:solidFill>
                  <a:schemeClr val="dk1"/>
                </a:solidFill>
              </a:rPr>
              <a:t>2</a:t>
            </a:r>
            <a:r>
              <a:rPr lang="de-DE" sz="1100">
                <a:solidFill>
                  <a:schemeClr val="dk1"/>
                </a:solidFill>
              </a:rPr>
              <a:t>-Äq.</a:t>
            </a:r>
            <a:endParaRPr/>
          </a:p>
          <a:p>
            <a:pPr marL="171450" marR="0" lvl="0" indent="-82550" algn="l" rtl="0">
              <a:lnSpc>
                <a:spcPct val="100000"/>
              </a:lnSpc>
              <a:spcBef>
                <a:spcPts val="0"/>
              </a:spcBef>
              <a:spcAft>
                <a:spcPts val="0"/>
              </a:spcAft>
              <a:buClr>
                <a:srgbClr val="000000"/>
              </a:buClr>
              <a:buSzPts val="1400"/>
              <a:buFont typeface="Arial"/>
              <a:buNone/>
            </a:pPr>
            <a:endParaRPr sz="110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de-DE" sz="1100" b="1">
                <a:solidFill>
                  <a:schemeClr val="dk1"/>
                </a:solidFill>
              </a:rPr>
              <a:t>Frage:</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rPr>
              <a:t>In welchen Ihrer Gerichte können Sie Rindfleisch durch eine vegetarische Komponente ersetzten?</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rPr>
              <a:t>Welche Rindfleischgerichte könnten Sie gegen Geflügelgerichte ersetzen?</a:t>
            </a:r>
            <a:endParaRPr sz="1100">
              <a:solidFill>
                <a:schemeClr val="dk1"/>
              </a:solidFill>
            </a:endParaRPr>
          </a:p>
          <a:p>
            <a:pPr marL="0" lvl="0" indent="0" algn="l" rtl="0">
              <a:lnSpc>
                <a:spcPct val="100000"/>
              </a:lnSpc>
              <a:spcBef>
                <a:spcPts val="0"/>
              </a:spcBef>
              <a:spcAft>
                <a:spcPts val="0"/>
              </a:spcAft>
              <a:buSzPts val="1400"/>
              <a:buNone/>
            </a:pPr>
            <a:endParaRPr sz="1100">
              <a:solidFill>
                <a:schemeClr val="dk1"/>
              </a:solidFill>
            </a:endParaRPr>
          </a:p>
          <a:p>
            <a:pPr marL="0" lvl="0" indent="0" algn="l" rtl="0">
              <a:lnSpc>
                <a:spcPct val="100000"/>
              </a:lnSpc>
              <a:spcBef>
                <a:spcPts val="0"/>
              </a:spcBef>
              <a:spcAft>
                <a:spcPts val="0"/>
              </a:spcAft>
              <a:buSzPts val="1400"/>
              <a:buNone/>
            </a:pPr>
            <a:r>
              <a:rPr lang="de-DE" sz="1100" b="1">
                <a:solidFill>
                  <a:schemeClr val="dk1"/>
                </a:solidFill>
              </a:rPr>
              <a:t>Quellen</a:t>
            </a:r>
            <a:r>
              <a:rPr lang="de-DE" sz="1100">
                <a:solidFill>
                  <a:schemeClr val="dk1"/>
                </a:solidFill>
              </a:rPr>
              <a:t>: </a:t>
            </a:r>
            <a:endParaRPr sz="1100">
              <a:solidFill>
                <a:schemeClr val="dk1"/>
              </a:solidFill>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chemeClr val="dk1"/>
                </a:solidFill>
              </a:rPr>
              <a:t>Scharp, Michael (Hrsg., 2019): KEEKS-Endbericht. Online: www.keeks-projekt.de</a:t>
            </a:r>
            <a:endParaRPr sz="1100" b="0">
              <a:solidFill>
                <a:schemeClr val="dk1"/>
              </a:solidFill>
            </a:endParaRPr>
          </a:p>
        </p:txBody>
      </p:sp>
      <p:sp>
        <p:nvSpPr>
          <p:cNvPr id="212" name="Google Shape;212;p13: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a:spLocks noGrp="1" noRot="1" noChangeAspect="1"/>
          </p:cNvSpPr>
          <p:nvPr>
            <p:ph type="sldImg" idx="2"/>
          </p:nvPr>
        </p:nvSpPr>
        <p:spPr>
          <a:xfrm>
            <a:off x="222250" y="252413"/>
            <a:ext cx="6654800" cy="3744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4:notes"/>
          <p:cNvSpPr txBox="1">
            <a:spLocks noGrp="1"/>
          </p:cNvSpPr>
          <p:nvPr>
            <p:ph type="body" idx="1"/>
          </p:nvPr>
        </p:nvSpPr>
        <p:spPr>
          <a:xfrm>
            <a:off x="223051" y="4104000"/>
            <a:ext cx="6651924" cy="615237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a:latin typeface="Calibri"/>
                <a:ea typeface="Calibri"/>
                <a:cs typeface="Calibri"/>
                <a:sym typeface="Calibri"/>
              </a:rPr>
              <a:t>Die Systemgastronomie – insbesondere der Bereiche Franchise und die Lieferdienste – sind auf Verpackungen für Lebensmittel angewiesen. Hierbei werden fast ausschließlich Einweg-Verpackungen verwendet, da die Kunden entweder zu Hause essen oder als To-Go nutzen. In 2017 fielen rund 347.000 t Verpackungsmüll an, davon ca. 281.000 t für To-Go oder Sofortverzehr sowie ca. 66.000 t für Party-Catering (TIFFINLOOP o.J.). Der größte Anteil der Verpackungen wird aus Kunststoff hergestellt, da er unbestreitbar Vorteile für Lebensmittellieferungen hat: Als geschäumtes Material hält er warm, die Oberfläche ist unbedenklich für Speisen und die Verpackung ist preiswert. Der ökologische Nachteil ist, dass Kunststoffe zum übergrößten Teil aus Produkten des Erdöls hergestellt werden (nicht erneuerbare Ressource), er nicht biologisch abbaubar ist und zudem aufgrund der Vielfalt der Materialien und den verbleibenden Essensresten das Recycling schwierig ist. Alternativen von Verpackungen aus erneuerbaren Ressourcen sind z.B. (deklapack o.J.): Papier wie Kraftpapier (Papiertüten und Becher), Karton (Pizza und Bürger-Verpackung), PLA Polymilchsäure (Sushi-Schalen), Maisstärke (Verpackungschips, Zuckerrohrstärke (Einweggeschirr), Bio-PE (Bio-Polyethylen aus Zuckerrohr, Druckbeutel und Luftpolsterfolien), Bambus (Bambusbecher) oder Holz (Bestecke und alles aus Pappe). Aber noch haben sich nachhaltige Verpackungen nicht durchgesetzt und selbst eine nachhaltige Verpackung aus den zuvor genannten Materialien ist eine Einwegverpackung, die am Ende in der thermischen Verwertung landet.</a:t>
            </a:r>
            <a:endParaRPr/>
          </a:p>
          <a:p>
            <a:pPr marL="0" marR="0" lvl="0" indent="0" algn="l" rtl="0">
              <a:lnSpc>
                <a:spcPct val="100000"/>
              </a:lnSpc>
              <a:spcBef>
                <a:spcPts val="200"/>
              </a:spcBef>
              <a:spcAft>
                <a:spcPts val="0"/>
              </a:spcAft>
              <a:buClr>
                <a:srgbClr val="000000"/>
              </a:buClr>
              <a:buSzPts val="1400"/>
              <a:buFont typeface="Arial"/>
              <a:buNone/>
            </a:pPr>
            <a:r>
              <a:rPr lang="de-DE" sz="1000">
                <a:latin typeface="Calibri"/>
                <a:ea typeface="Calibri"/>
                <a:cs typeface="Calibri"/>
                <a:sym typeface="Calibri"/>
              </a:rPr>
              <a:t>Als Alternative bieten sich Pfandsysteme an, die insbesondere bei Lieferdiensten aber auch im To Go-Bereich (Kaffeebecher, Take-Away) genutzt werden könnten. Die Verbraucher*innen haben sich an Pfandsysteme für Getränkeflaschen gewöhnt und das Konzept der Deutschen Brunnen mit der Einheitsflasche für Mineralwasser ist hocheffizient und umweltfreundlich (obwohl das PET </a:t>
            </a:r>
            <a:r>
              <a:rPr lang="de-DE" sz="1000" b="0" i="0" u="none" strike="noStrike" cap="none">
                <a:solidFill>
                  <a:schemeClr val="dk1"/>
                </a:solidFill>
                <a:latin typeface="Calibri"/>
                <a:ea typeface="Calibri"/>
                <a:cs typeface="Calibri"/>
                <a:sym typeface="Calibri"/>
              </a:rPr>
              <a:t>Polyethylenterephthalat nur 25 Mal wieder befüllt werden kann oder gleich </a:t>
            </a:r>
            <a:r>
              <a:rPr lang="de-DE" sz="1000">
                <a:latin typeface="Calibri"/>
                <a:ea typeface="Calibri"/>
                <a:cs typeface="Calibri"/>
                <a:sym typeface="Calibri"/>
              </a:rPr>
              <a:t>geschreddert und neu geformt wird, s. emsa o.J.). reCIRCLE hat Mehrwegboxen für Essenslieferungen entwickelt. Diese werden für eine Nutzungsgebühr von derzeit 13,5 Cent netto/Boxennutzung und 8 Cent netto pro Bechernutzung (Befüllung) vertrieben. Hygienische und funktionale Anforderungen werden mit dem System leicht erfüllt: Sie sind maßhaltig (geeignet für Mikrowellen, Spülmaschinen, Gefrierschränke), stapelbar mit Abstandshaltern zur Selbsttrockung, schnittfest und bruchsicher, Deckel umfänglich säuberbar (Vermeidung von Rillen mit der Gefahr des Mikrobenbefalls). Die Boxen werden aus </a:t>
            </a:r>
            <a:r>
              <a:rPr lang="de-DE" sz="1000" b="0" i="0" u="none" strike="noStrike" cap="none">
                <a:solidFill>
                  <a:schemeClr val="dk1"/>
                </a:solidFill>
                <a:latin typeface="Calibri"/>
                <a:ea typeface="Calibri"/>
                <a:cs typeface="Calibri"/>
                <a:sym typeface="Calibri"/>
              </a:rPr>
              <a:t>Polybutylenterephthalat – über verschiedenen Stufen von chemischen Synthesen – hergestellt, die ursprüngliche Ressource ist somit Erdöl. Der Deckel besteht aus PP Polypropylen, auch eine Erdölfraktion. Eine hohe Stabilität wird durch eingebettete Glasfasern erreicht (Schnittfestigkeit). Im Ergebnis soll die Box 1.000 Spülzyklen und 200 „echte“ Nutzungen ermöglichen. </a:t>
            </a:r>
            <a:endParaRPr/>
          </a:p>
          <a:p>
            <a:pPr marL="0" marR="0" lvl="0" indent="0" algn="l" rtl="0">
              <a:lnSpc>
                <a:spcPct val="100000"/>
              </a:lnSpc>
              <a:spcBef>
                <a:spcPts val="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Es stellt sich aber die Frage: Ist eine Mehrwegbox aus nicht-erneuerbaren Ressourcen nachhaltiger als Einwegboxen aus erneuerbaren Ressourcen? Über diese Frage geben Ökobilanzen Auskunft. Hierzu schreibt reCIRCLE: „</a:t>
            </a:r>
            <a:r>
              <a:rPr lang="de-DE" sz="1000" b="0" i="1" u="none" strike="noStrike" cap="none">
                <a:solidFill>
                  <a:schemeClr val="dk1"/>
                </a:solidFill>
                <a:latin typeface="Calibri"/>
                <a:ea typeface="Calibri"/>
                <a:cs typeface="Calibri"/>
                <a:sym typeface="Calibri"/>
              </a:rPr>
              <a:t>Bereits ab 8-16 Wiederverwendungen (je nach Material der Einwegverpackung) schneidet die reCIRCLE BOX besser ab als Einweggeschirr</a:t>
            </a:r>
            <a:r>
              <a:rPr lang="de-DE" sz="1000" b="0" i="0" u="none" strike="noStrike" cap="none">
                <a:solidFill>
                  <a:schemeClr val="dk1"/>
                </a:solidFill>
                <a:latin typeface="Calibri"/>
                <a:ea typeface="Calibri"/>
                <a:cs typeface="Calibri"/>
                <a:sym typeface="Calibri"/>
              </a:rPr>
              <a:t>“. </a:t>
            </a:r>
            <a:endParaRPr/>
          </a:p>
          <a:p>
            <a:pPr marL="0" lvl="0" indent="0" algn="l" rtl="0">
              <a:lnSpc>
                <a:spcPct val="100000"/>
              </a:lnSpc>
              <a:spcBef>
                <a:spcPts val="400"/>
              </a:spcBef>
              <a:spcAft>
                <a:spcPts val="0"/>
              </a:spcAft>
              <a:buSzPts val="1400"/>
              <a:buNone/>
            </a:pPr>
            <a:r>
              <a:rPr lang="de-DE" sz="1000" b="1" i="0" u="none" strike="noStrike" cap="none">
                <a:solidFill>
                  <a:schemeClr val="dk1"/>
                </a:solidFill>
                <a:latin typeface="Calibri"/>
                <a:ea typeface="Calibri"/>
                <a:cs typeface="Calibri"/>
                <a:sym typeface="Calibri"/>
              </a:rPr>
              <a:t>Aufgabe</a:t>
            </a:r>
            <a:endParaRPr/>
          </a:p>
          <a:p>
            <a:pPr marL="171450" marR="0" lvl="0" indent="-171450" algn="l" rtl="0">
              <a:lnSpc>
                <a:spcPct val="100000"/>
              </a:lnSpc>
              <a:spcBef>
                <a:spcPts val="20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Diskutieren Sie die Einführung eines Pfand-Systems für Ihr Unternehmen!</a:t>
            </a:r>
            <a:r>
              <a:rPr lang="de-DE" sz="1000" i="0" u="none" strike="noStrike" cap="none">
                <a:solidFill>
                  <a:schemeClr val="dk1"/>
                </a:solidFill>
                <a:latin typeface="Calibri"/>
                <a:ea typeface="Calibri"/>
                <a:cs typeface="Calibri"/>
                <a:sym typeface="Calibri"/>
              </a:rPr>
              <a:t> </a:t>
            </a:r>
            <a:endParaRPr sz="1000" b="1">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200"/>
              <a:buFont typeface="Arial"/>
              <a:buNone/>
            </a:pPr>
            <a:r>
              <a:rPr lang="de-DE" sz="1000" b="1">
                <a:latin typeface="Calibri"/>
                <a:ea typeface="Calibri"/>
                <a:cs typeface="Calibri"/>
                <a:sym typeface="Calibri"/>
              </a:rPr>
              <a:t>Abbildungen</a:t>
            </a:r>
            <a:endParaRPr sz="1000">
              <a:latin typeface="Calibri"/>
              <a:ea typeface="Calibri"/>
              <a:cs typeface="Calibri"/>
              <a:sym typeface="Calibri"/>
            </a:endParaRPr>
          </a:p>
          <a:p>
            <a:pPr marL="177800" lvl="0" indent="-177800" algn="l" rtl="0">
              <a:lnSpc>
                <a:spcPct val="100000"/>
              </a:lnSpc>
              <a:spcBef>
                <a:spcPts val="0"/>
              </a:spcBef>
              <a:spcAft>
                <a:spcPts val="0"/>
              </a:spcAft>
              <a:buSzPts val="1400"/>
              <a:buFont typeface="Arial"/>
              <a:buChar char="•"/>
            </a:pPr>
            <a:r>
              <a:rPr lang="de-DE" sz="900" b="0" i="0" u="none" strike="noStrike" cap="none">
                <a:solidFill>
                  <a:schemeClr val="dk1"/>
                </a:solidFill>
                <a:latin typeface="Calibri"/>
                <a:ea typeface="Calibri"/>
                <a:cs typeface="Calibri"/>
                <a:sym typeface="Calibri"/>
              </a:rPr>
              <a:t>Recirckle o.J.: SCHLUSS MIT VERPACKUNGSMÜLL IN DER GASTRONOMIE. Online: </a:t>
            </a:r>
            <a:r>
              <a:rPr lang="de-DE" sz="900">
                <a:latin typeface="Calibri"/>
                <a:ea typeface="Calibri"/>
                <a:cs typeface="Calibri"/>
                <a:sym typeface="Calibri"/>
              </a:rPr>
              <a:t>https://www.recircle.de/</a:t>
            </a:r>
            <a:endParaRPr/>
          </a:p>
          <a:p>
            <a:pPr marL="177800" marR="0" lvl="0" indent="-177800" algn="l" rtl="0">
              <a:lnSpc>
                <a:spcPct val="100000"/>
              </a:lnSpc>
              <a:spcBef>
                <a:spcPts val="0"/>
              </a:spcBef>
              <a:spcAft>
                <a:spcPts val="0"/>
              </a:spcAft>
              <a:buClr>
                <a:srgbClr val="000000"/>
              </a:buClr>
              <a:buSzPts val="1400"/>
              <a:buFont typeface="Arial"/>
              <a:buChar char="•"/>
            </a:pPr>
            <a:r>
              <a:rPr lang="de-DE" sz="900">
                <a:latin typeface="Calibri"/>
                <a:ea typeface="Calibri"/>
                <a:cs typeface="Calibri"/>
                <a:sym typeface="Calibri"/>
              </a:rPr>
              <a:t>TIFFINLOOP o.J: Die wichtigsten Fakten über Take Away-Verpackungsmüll auf einen Blick. Online: https://tiffinloop.de/fakten-daten/</a:t>
            </a: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a:t>
            </a:r>
            <a:endParaRPr sz="1000" b="1">
              <a:latin typeface="Calibri"/>
              <a:ea typeface="Calibri"/>
              <a:cs typeface="Calibri"/>
              <a:sym typeface="Calibri"/>
            </a:endParaRPr>
          </a:p>
          <a:p>
            <a:pPr marL="177800" marR="0" lvl="0" indent="-177800" algn="l" rtl="0">
              <a:lnSpc>
                <a:spcPct val="100000"/>
              </a:lnSpc>
              <a:spcBef>
                <a:spcPts val="0"/>
              </a:spcBef>
              <a:spcAft>
                <a:spcPts val="0"/>
              </a:spcAft>
              <a:buClr>
                <a:schemeClr val="dk1"/>
              </a:buClr>
              <a:buSzPts val="1200"/>
              <a:buFont typeface="Arial"/>
              <a:buChar char="•"/>
            </a:pPr>
            <a:r>
              <a:rPr lang="de-DE" sz="900" b="0" i="0" u="none" strike="noStrike" cap="none">
                <a:solidFill>
                  <a:schemeClr val="dk1"/>
                </a:solidFill>
                <a:latin typeface="Calibri"/>
                <a:ea typeface="Calibri"/>
                <a:cs typeface="Calibri"/>
                <a:sym typeface="Calibri"/>
              </a:rPr>
              <a:t>deklapack (o.J.): Nachhaltige Verpackungsmaterialien im Überblick. Online; https://www.daklapack.de/nachhaltige-verpackungen</a:t>
            </a:r>
            <a:endParaRPr/>
          </a:p>
          <a:p>
            <a:pPr marL="177800" marR="0" lvl="0" indent="-177800" algn="l" rtl="0">
              <a:lnSpc>
                <a:spcPct val="100000"/>
              </a:lnSpc>
              <a:spcBef>
                <a:spcPts val="0"/>
              </a:spcBef>
              <a:spcAft>
                <a:spcPts val="0"/>
              </a:spcAft>
              <a:buClr>
                <a:schemeClr val="dk1"/>
              </a:buClr>
              <a:buSzPts val="1200"/>
              <a:buFont typeface="Arial"/>
              <a:buChar char="•"/>
            </a:pPr>
            <a:r>
              <a:rPr lang="de-DE" sz="900" b="0" i="0" u="none" strike="noStrike" cap="none">
                <a:solidFill>
                  <a:schemeClr val="dk1"/>
                </a:solidFill>
                <a:latin typeface="Calibri"/>
                <a:ea typeface="Calibri"/>
                <a:cs typeface="Calibri"/>
                <a:sym typeface="Calibri"/>
              </a:rPr>
              <a:t>Emsa (o.J.): Glas vs. Plastikfalschen. Online: https://www.emsa.com/blog/oekobilanz-von-glasflaschen-vs-pet-flaschen</a:t>
            </a:r>
            <a:endParaRPr sz="9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240" name="Google Shape;240;p14: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223688" y="4037187"/>
            <a:ext cx="6650338" cy="613061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de-DE" b="1"/>
              <a:t>Beschreibung</a:t>
            </a:r>
            <a:endParaRPr/>
          </a:p>
          <a:p>
            <a:pPr marL="0" lvl="0" indent="0" algn="l" rtl="0">
              <a:lnSpc>
                <a:spcPct val="100000"/>
              </a:lnSpc>
              <a:spcBef>
                <a:spcPts val="200"/>
              </a:spcBef>
              <a:spcAft>
                <a:spcPts val="0"/>
              </a:spcAft>
              <a:buSzPts val="1200"/>
              <a:buNone/>
            </a:pPr>
            <a:r>
              <a:rPr lang="de-DE"/>
              <a:t>Die Abbildung zeigt die Energieverbräuche (Treibstoffe und Strom) und die damit verbundenen Emissionen verschiedener Varianten des Hyundai Kona. Die Emissionen der Treibstoffe entsprechen ungefähr dem 10fachen des Treibstoffverbrauchs. Die Emissionen des Elektrofahrzeugs wurden mit dem Emissionsfaktor von 0,45 kg/kWh multipliziert (= Strommix). Die Abbildung zeigt, dass E-Fahrzeuge weniger als die Hälfte der Emissionen verursachen. </a:t>
            </a:r>
            <a:endParaRPr/>
          </a:p>
          <a:p>
            <a:pPr marL="0" lvl="0" indent="0" algn="l" rtl="0">
              <a:lnSpc>
                <a:spcPct val="100000"/>
              </a:lnSpc>
              <a:spcBef>
                <a:spcPts val="200"/>
              </a:spcBef>
              <a:spcAft>
                <a:spcPts val="0"/>
              </a:spcAft>
              <a:buSzPts val="1200"/>
              <a:buNone/>
            </a:pPr>
            <a:r>
              <a:rPr lang="de-DE" b="1"/>
              <a:t>Aufgabe</a:t>
            </a:r>
            <a:endParaRPr/>
          </a:p>
          <a:p>
            <a:pPr marL="171450" lvl="0" indent="-171450" algn="l" rtl="0">
              <a:lnSpc>
                <a:spcPct val="100000"/>
              </a:lnSpc>
              <a:spcBef>
                <a:spcPts val="200"/>
              </a:spcBef>
              <a:spcAft>
                <a:spcPts val="0"/>
              </a:spcAft>
              <a:buSzPts val="1200"/>
              <a:buFont typeface="Arial"/>
              <a:buChar char="•"/>
            </a:pPr>
            <a:r>
              <a:rPr lang="de-DE"/>
              <a:t>Diskutieren sie die Vor- und Nachteile betrieblicher Mobilität in Ihrem Unternehmen.</a:t>
            </a:r>
            <a:endParaRPr/>
          </a:p>
          <a:p>
            <a:pPr marL="171450" lvl="0" indent="-171450" algn="l" rtl="0">
              <a:lnSpc>
                <a:spcPct val="100000"/>
              </a:lnSpc>
              <a:spcBef>
                <a:spcPts val="200"/>
              </a:spcBef>
              <a:spcAft>
                <a:spcPts val="0"/>
              </a:spcAft>
              <a:buSzPts val="1200"/>
              <a:buFont typeface="Arial"/>
              <a:buChar char="•"/>
            </a:pPr>
            <a:r>
              <a:rPr lang="de-DE"/>
              <a:t>Ist Elektromobilität eine Möglichkeit?</a:t>
            </a:r>
            <a:endParaRPr/>
          </a:p>
          <a:p>
            <a:pPr marL="171450" lvl="0" indent="-171450" algn="l" rtl="0">
              <a:lnSpc>
                <a:spcPct val="100000"/>
              </a:lnSpc>
              <a:spcBef>
                <a:spcPts val="200"/>
              </a:spcBef>
              <a:spcAft>
                <a:spcPts val="0"/>
              </a:spcAft>
              <a:buSzPts val="1200"/>
              <a:buFont typeface="Arial"/>
              <a:buChar char="•"/>
            </a:pPr>
            <a:r>
              <a:rPr lang="de-DE"/>
              <a:t>Können Sie eine eigene PV-Anlage auf Ihrem Betriebsgebäude installieren?</a:t>
            </a:r>
            <a:endParaRPr/>
          </a:p>
          <a:p>
            <a:pPr marL="0" lvl="0" indent="0" algn="l" rtl="0">
              <a:lnSpc>
                <a:spcPct val="100000"/>
              </a:lnSpc>
              <a:spcBef>
                <a:spcPts val="200"/>
              </a:spcBef>
              <a:spcAft>
                <a:spcPts val="0"/>
              </a:spcAft>
              <a:buSzPts val="1200"/>
              <a:buNone/>
            </a:pPr>
            <a:r>
              <a:rPr lang="de-DE" b="1"/>
              <a:t>Daten</a:t>
            </a:r>
            <a:endParaRPr b="1"/>
          </a:p>
          <a:p>
            <a:pPr marL="184150" marR="0" lvl="0" indent="-174625" algn="l" rtl="0">
              <a:lnSpc>
                <a:spcPct val="100000"/>
              </a:lnSpc>
              <a:spcBef>
                <a:spcPts val="200"/>
              </a:spcBef>
              <a:spcAft>
                <a:spcPts val="0"/>
              </a:spcAft>
              <a:buClr>
                <a:srgbClr val="000000"/>
              </a:buClr>
              <a:buSzPts val="1200"/>
              <a:buFont typeface="Arial"/>
              <a:buChar char="•"/>
            </a:pPr>
            <a:r>
              <a:rPr lang="de-DE"/>
              <a:t>Kona, Mittelklasse Midi-SUV, alle Angaben pro 100 km</a:t>
            </a:r>
            <a:endParaRPr/>
          </a:p>
          <a:p>
            <a:pPr marL="184150" lvl="0" indent="-174625" algn="l" rtl="0">
              <a:lnSpc>
                <a:spcPct val="100000"/>
              </a:lnSpc>
              <a:spcBef>
                <a:spcPts val="200"/>
              </a:spcBef>
              <a:spcAft>
                <a:spcPts val="0"/>
              </a:spcAft>
              <a:buSzPts val="1200"/>
              <a:buFont typeface="Arial"/>
              <a:buChar char="•"/>
            </a:pPr>
            <a:r>
              <a:rPr lang="de-DE"/>
              <a:t>Kona Elektro, Leistung 150 kW, 64kW Batterie, Verbrauch 14,3 kWh / 6,45 kg /100 km, 64g/km </a:t>
            </a:r>
            <a:endParaRPr/>
          </a:p>
          <a:p>
            <a:pPr marL="184150" lvl="0" indent="-174625" algn="l" rtl="0">
              <a:lnSpc>
                <a:spcPct val="100000"/>
              </a:lnSpc>
              <a:spcBef>
                <a:spcPts val="200"/>
              </a:spcBef>
              <a:spcAft>
                <a:spcPts val="0"/>
              </a:spcAft>
              <a:buSzPts val="1200"/>
              <a:buFont typeface="Arial"/>
              <a:buChar char="•"/>
            </a:pPr>
            <a:r>
              <a:rPr lang="de-DE"/>
              <a:t>Kona Elektro, Leistung 150 kW, 64kW Batterie, Realverbrauch über 10.000 km: 17 kWh)</a:t>
            </a:r>
            <a:endParaRPr/>
          </a:p>
          <a:p>
            <a:pPr marL="184150" lvl="0" indent="-174625" algn="l" rtl="0">
              <a:lnSpc>
                <a:spcPct val="100000"/>
              </a:lnSpc>
              <a:spcBef>
                <a:spcPts val="200"/>
              </a:spcBef>
              <a:spcAft>
                <a:spcPts val="0"/>
              </a:spcAft>
              <a:buSzPts val="1200"/>
              <a:buFont typeface="Arial"/>
              <a:buChar char="•"/>
            </a:pPr>
            <a:r>
              <a:rPr lang="de-DE"/>
              <a:t>Kona Diesel, 1,6 CRDi 4WD, 100 kW, Verbrauch 4,9 l/100 km = 12,7 kg CO2/100 km  bzw. 127 g CO2/km</a:t>
            </a:r>
            <a:endParaRPr/>
          </a:p>
          <a:p>
            <a:pPr marL="184150" lvl="0" indent="-174625" algn="l" rtl="0">
              <a:lnSpc>
                <a:spcPct val="100000"/>
              </a:lnSpc>
              <a:spcBef>
                <a:spcPts val="200"/>
              </a:spcBef>
              <a:spcAft>
                <a:spcPts val="0"/>
              </a:spcAft>
              <a:buSzPts val="1200"/>
              <a:buFont typeface="Arial"/>
              <a:buChar char="•"/>
            </a:pPr>
            <a:r>
              <a:rPr lang="de-DE"/>
              <a:t>Kona Benzin, 1,6 T-Cdi 4WD, 146 kW, Verbrauch 6,2 l/100 km = 14,1 kg CO2/100 km bzw. 141 g CO2/km</a:t>
            </a:r>
            <a:endParaRPr/>
          </a:p>
          <a:p>
            <a:pPr marL="184150" marR="0" lvl="0" indent="-174625" algn="l" rtl="0">
              <a:lnSpc>
                <a:spcPct val="100000"/>
              </a:lnSpc>
              <a:spcBef>
                <a:spcPts val="200"/>
              </a:spcBef>
              <a:spcAft>
                <a:spcPts val="0"/>
              </a:spcAft>
              <a:buClr>
                <a:schemeClr val="dk1"/>
              </a:buClr>
              <a:buSzPts val="1200"/>
              <a:buFont typeface="Arial"/>
              <a:buChar char="•"/>
            </a:pPr>
            <a:r>
              <a:rPr lang="de-DE"/>
              <a:t>Kona Hybrid-Diesel, 1,6 CRDi Hybrid 4WD, 100 kW, Verbrauch 4,5 l/100 km = 11,8 kg CO2/100km  bzw. 118 g CO2/km</a:t>
            </a:r>
            <a:endParaRPr/>
          </a:p>
          <a:p>
            <a:pPr marL="0" lvl="0" indent="0" algn="l" rtl="0">
              <a:lnSpc>
                <a:spcPct val="100000"/>
              </a:lnSpc>
              <a:spcBef>
                <a:spcPts val="200"/>
              </a:spcBef>
              <a:spcAft>
                <a:spcPts val="0"/>
              </a:spcAft>
              <a:buSzPts val="1400"/>
              <a:buFont typeface="Arial"/>
              <a:buNone/>
            </a:pPr>
            <a:endParaRPr b="1"/>
          </a:p>
          <a:p>
            <a:pPr marL="0" lvl="0" indent="0" algn="l" rtl="0">
              <a:lnSpc>
                <a:spcPct val="100000"/>
              </a:lnSpc>
              <a:spcBef>
                <a:spcPts val="200"/>
              </a:spcBef>
              <a:spcAft>
                <a:spcPts val="0"/>
              </a:spcAft>
              <a:buSzPts val="1400"/>
              <a:buFont typeface="Arial"/>
              <a:buNone/>
            </a:pPr>
            <a:r>
              <a:rPr lang="de-DE" b="1"/>
              <a:t>Quellen</a:t>
            </a:r>
            <a:endParaRPr b="1"/>
          </a:p>
          <a:p>
            <a:pPr marL="184150" lvl="0" indent="-174625" algn="l" rtl="0">
              <a:lnSpc>
                <a:spcPct val="100000"/>
              </a:lnSpc>
              <a:spcBef>
                <a:spcPts val="200"/>
              </a:spcBef>
              <a:spcAft>
                <a:spcPts val="0"/>
              </a:spcAft>
              <a:buSzPts val="1200"/>
              <a:buFont typeface="Arial"/>
              <a:buChar char="•"/>
            </a:pPr>
            <a:r>
              <a:rPr lang="de-DE"/>
              <a:t>Kona Elektro: Eigenes Fahrzeug</a:t>
            </a:r>
            <a:endParaRPr/>
          </a:p>
          <a:p>
            <a:pPr marL="184150" lvl="0" indent="-174625" algn="l" rtl="0">
              <a:lnSpc>
                <a:spcPct val="100000"/>
              </a:lnSpc>
              <a:spcBef>
                <a:spcPts val="200"/>
              </a:spcBef>
              <a:spcAft>
                <a:spcPts val="0"/>
              </a:spcAft>
              <a:buSzPts val="1200"/>
              <a:buFont typeface="Arial"/>
              <a:buChar char="•"/>
            </a:pPr>
            <a:r>
              <a:rPr lang="de-DE"/>
              <a:t>Kona alle Modelle: https://www.auto-motor-und-sport.de/marken-modelle/hyundai/kona/technische-daten/</a:t>
            </a:r>
            <a:endParaRPr/>
          </a:p>
          <a:p>
            <a:pPr marL="184150" lvl="0" indent="-174625" algn="l" rtl="0">
              <a:lnSpc>
                <a:spcPct val="100000"/>
              </a:lnSpc>
              <a:spcBef>
                <a:spcPts val="200"/>
              </a:spcBef>
              <a:spcAft>
                <a:spcPts val="200"/>
              </a:spcAft>
              <a:buSzPts val="1200"/>
              <a:buFont typeface="Arial"/>
              <a:buChar char="•"/>
            </a:pPr>
            <a:r>
              <a:rPr lang="de-DE"/>
              <a:t>Emissionsfaktor Benzin und Diesel: </a:t>
            </a:r>
            <a:r>
              <a:rPr lang="de-DE" u="sng">
                <a:solidFill>
                  <a:schemeClr val="hlink"/>
                </a:solidFill>
                <a:hlinkClick r:id="rId3"/>
              </a:rPr>
              <a:t>https://www.helmholtz.de/erde-und-umwelt/wie-viel-co2-steckt-in-einem-liter-benzin/</a:t>
            </a:r>
            <a:endParaRPr/>
          </a:p>
        </p:txBody>
      </p:sp>
      <p:sp>
        <p:nvSpPr>
          <p:cNvPr id="258" name="Google Shape;258;p17: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a:spLocks noGrp="1" noRot="1" noChangeAspect="1"/>
          </p:cNvSpPr>
          <p:nvPr>
            <p:ph type="sldImg" idx="2"/>
          </p:nvPr>
        </p:nvSpPr>
        <p:spPr>
          <a:xfrm>
            <a:off x="22225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5:notes"/>
          <p:cNvSpPr txBox="1">
            <a:spLocks noGrp="1"/>
          </p:cNvSpPr>
          <p:nvPr>
            <p:ph type="body" idx="1"/>
          </p:nvPr>
        </p:nvSpPr>
        <p:spPr>
          <a:xfrm>
            <a:off x="223688" y="4104000"/>
            <a:ext cx="6651924" cy="5976664"/>
          </a:xfrm>
          <a:prstGeom prst="rect">
            <a:avLst/>
          </a:prstGeom>
          <a:noFill/>
          <a:ln>
            <a:noFill/>
          </a:ln>
        </p:spPr>
        <p:txBody>
          <a:bodyPr spcFirstLastPara="1" wrap="square" lIns="94825" tIns="47400" rIns="94825" bIns="47400" anchor="t" anchorCtr="0">
            <a:noAutofit/>
          </a:bodyPr>
          <a:lstStyle/>
          <a:p>
            <a:pPr marL="95250" lvl="1" indent="-85725" algn="l" rtl="0">
              <a:lnSpc>
                <a:spcPct val="100000"/>
              </a:lnSpc>
              <a:spcBef>
                <a:spcPts val="0"/>
              </a:spcBef>
              <a:spcAft>
                <a:spcPts val="0"/>
              </a:spcAft>
              <a:buClr>
                <a:schemeClr val="dk1"/>
              </a:buClr>
              <a:buSzPts val="1000"/>
              <a:buNone/>
            </a:pPr>
            <a:r>
              <a:rPr lang="de-DE" sz="1000" b="1">
                <a:latin typeface="Calibri"/>
                <a:ea typeface="Calibri"/>
                <a:cs typeface="Calibri"/>
                <a:sym typeface="Calibri"/>
              </a:rPr>
              <a:t>Beschreibung:</a:t>
            </a:r>
            <a:endParaRPr/>
          </a:p>
          <a:p>
            <a:pPr marL="7938" lvl="1" indent="1587" algn="l" rtl="0">
              <a:lnSpc>
                <a:spcPct val="100000"/>
              </a:lnSpc>
              <a:spcBef>
                <a:spcPts val="0"/>
              </a:spcBef>
              <a:spcAft>
                <a:spcPts val="0"/>
              </a:spcAft>
              <a:buSzPts val="1400"/>
              <a:buNone/>
            </a:pPr>
            <a:r>
              <a:rPr lang="de-DE" sz="1000">
                <a:latin typeface="Calibri"/>
                <a:ea typeface="Calibri"/>
                <a:cs typeface="Calibri"/>
                <a:sym typeface="Calibri"/>
              </a:rPr>
              <a:t>Rosen werden </a:t>
            </a:r>
            <a:r>
              <a:rPr lang="de-DE" sz="1000">
                <a:solidFill>
                  <a:srgbClr val="000000"/>
                </a:solidFill>
                <a:latin typeface="Calibri"/>
                <a:ea typeface="Calibri"/>
                <a:cs typeface="Calibri"/>
                <a:sym typeface="Calibri"/>
              </a:rPr>
              <a:t>häufig importiert, so werden über 1,6 Mrd. Rosen jährlich nach Deutschland eingeführt, von denen 300 Mio. aus Kenia stammen (Statista 2021). Die Emissionen für den Transport mit Schiffen, Flugzeugen oder Transporter lassen sich mit carboncare berechnen (ebd. o.J.) Geht man dabei von einer Rose, die 50 g wiegt, und die nach Deutschland geflogen wird von Nairobi nach Hamburg zum Blumenmarkt geflogen wird (ca. 6.700 km), ergibt sich ein CO</a:t>
            </a:r>
            <a:r>
              <a:rPr lang="de-DE" sz="1000" baseline="-25000">
                <a:solidFill>
                  <a:srgbClr val="000000"/>
                </a:solidFill>
                <a:latin typeface="Calibri"/>
                <a:ea typeface="Calibri"/>
                <a:cs typeface="Calibri"/>
                <a:sym typeface="Calibri"/>
              </a:rPr>
              <a:t>2</a:t>
            </a:r>
            <a:r>
              <a:rPr lang="de-DE" sz="1000">
                <a:solidFill>
                  <a:srgbClr val="000000"/>
                </a:solidFill>
                <a:latin typeface="Calibri"/>
                <a:ea typeface="Calibri"/>
                <a:cs typeface="Calibri"/>
                <a:sym typeface="Calibri"/>
              </a:rPr>
              <a:t>-Äq Ausstoß von 270 g pro Rose (ohne Transportwege zum und vom Flughafen) (nach eigenen Berechnungen mit den CO2-Daten für Transporte aus UBA 2019 und UBA 2012). Im Unterschied dazu führt der Transport mit dem Schiff für eine Seidenblume (Gewicht 50 g, Distanz ca. 20.000 km) aus China zu nur 3,5 g CO</a:t>
            </a:r>
            <a:r>
              <a:rPr lang="de-DE" sz="1000" baseline="-25000">
                <a:solidFill>
                  <a:srgbClr val="000000"/>
                </a:solidFill>
                <a:latin typeface="Calibri"/>
                <a:ea typeface="Calibri"/>
                <a:cs typeface="Calibri"/>
                <a:sym typeface="Calibri"/>
              </a:rPr>
              <a:t>2</a:t>
            </a:r>
            <a:r>
              <a:rPr lang="de-DE" sz="1000">
                <a:solidFill>
                  <a:srgbClr val="000000"/>
                </a:solidFill>
                <a:latin typeface="Calibri"/>
                <a:ea typeface="Calibri"/>
                <a:cs typeface="Calibri"/>
                <a:sym typeface="Calibri"/>
              </a:rPr>
              <a:t>-Äq pro Blume. Der regionale Einkauf kann aber nicht unmittelbar mit dem Ferntransport verglichen werden, da hier deutlich geringere Mengen transportiert werden. Deshalb ist nur ein bedingter Vergleich möglich. Transportiert man z.B. 100 Rosen (Gewicht 5 kg) von einem regionalen Züchter z.B. aus Brunsbüttel nach Hamburg mit einem Transporter, so hätten die Rosen eine THG-Emisssion von 55 g CO2-Äq/Rose. Noch schwieriger wird es, wenn Rosen aus beheizten Treibhäusern - wie in den Niederlanden weit verbreitet - bezieht. Der Transport einer Tonne Rosen (20.000 Stück) per LKW führt zu rund 20 kg CO</a:t>
            </a:r>
            <a:r>
              <a:rPr lang="de-DE" sz="1000" baseline="-25000">
                <a:solidFill>
                  <a:srgbClr val="000000"/>
                </a:solidFill>
                <a:latin typeface="Calibri"/>
                <a:ea typeface="Calibri"/>
                <a:cs typeface="Calibri"/>
                <a:sym typeface="Calibri"/>
              </a:rPr>
              <a:t>2</a:t>
            </a:r>
            <a:r>
              <a:rPr lang="de-DE" sz="1000">
                <a:solidFill>
                  <a:srgbClr val="000000"/>
                </a:solidFill>
                <a:latin typeface="Calibri"/>
                <a:ea typeface="Calibri"/>
                <a:cs typeface="Calibri"/>
                <a:sym typeface="Calibri"/>
              </a:rPr>
              <a:t>-Äq., also zu THG-Emissionen von 2 g CO</a:t>
            </a:r>
            <a:r>
              <a:rPr lang="de-DE" sz="1000" baseline="-25000">
                <a:solidFill>
                  <a:srgbClr val="000000"/>
                </a:solidFill>
                <a:latin typeface="Calibri"/>
                <a:ea typeface="Calibri"/>
                <a:cs typeface="Calibri"/>
                <a:sym typeface="Calibri"/>
              </a:rPr>
              <a:t>2</a:t>
            </a:r>
            <a:r>
              <a:rPr lang="de-DE" sz="1000">
                <a:solidFill>
                  <a:srgbClr val="000000"/>
                </a:solidFill>
                <a:latin typeface="Calibri"/>
                <a:ea typeface="Calibri"/>
                <a:cs typeface="Calibri"/>
                <a:sym typeface="Calibri"/>
              </a:rPr>
              <a:t>-Äq/Rose. Während in Kenia die Rosen nicht “beheizt” werden, werden die Gemüse und Blumen in mit Erdgas beheizten Treibhäusern gezüchtet (Spiegel 2022).  </a:t>
            </a:r>
            <a:endParaRPr/>
          </a:p>
          <a:p>
            <a:pPr marL="7938" lvl="1" indent="1587" algn="l" rtl="0">
              <a:lnSpc>
                <a:spcPct val="100000"/>
              </a:lnSpc>
              <a:spcBef>
                <a:spcPts val="1000"/>
              </a:spcBef>
              <a:spcAft>
                <a:spcPts val="0"/>
              </a:spcAft>
              <a:buSzPts val="1400"/>
              <a:buNone/>
            </a:pPr>
            <a:r>
              <a:rPr lang="de-DE" sz="1000">
                <a:solidFill>
                  <a:srgbClr val="000000"/>
                </a:solidFill>
                <a:latin typeface="Calibri"/>
                <a:ea typeface="Calibri"/>
                <a:cs typeface="Calibri"/>
                <a:sym typeface="Calibri"/>
              </a:rPr>
              <a:t>Betrachtet man allerdings die soziale Dimension, können importierte Blumen zu einem wirtschaftlichen Aufschwung in ihrem Ursprungsland beitragen (Deutschlandfunk 2017). Dabei sind allerdings Labels für Umweltschutz, Arbeitsbedingungen, Anbauarten und Verpackungen zu beachten.</a:t>
            </a:r>
            <a:endParaRPr/>
          </a:p>
          <a:p>
            <a:pPr marL="7938" lvl="1" indent="1587" algn="l" rtl="0">
              <a:lnSpc>
                <a:spcPct val="100000"/>
              </a:lnSpc>
              <a:spcBef>
                <a:spcPts val="1000"/>
              </a:spcBef>
              <a:spcAft>
                <a:spcPts val="0"/>
              </a:spcAft>
              <a:buSzPts val="1400"/>
              <a:buNone/>
            </a:pPr>
            <a:r>
              <a:rPr lang="de-DE" sz="1000" b="1">
                <a:solidFill>
                  <a:schemeClr val="dk1"/>
                </a:solidFill>
                <a:latin typeface="Calibri"/>
                <a:ea typeface="Calibri"/>
                <a:cs typeface="Calibri"/>
                <a:sym typeface="Calibri"/>
              </a:rPr>
              <a:t>Unsere Expertenmeinung: Bei Importen am besten auf Labels achten:</a:t>
            </a:r>
            <a:endParaRPr/>
          </a:p>
          <a:p>
            <a:pPr marL="95250" lvl="2" indent="-85725" algn="l" rtl="0">
              <a:lnSpc>
                <a:spcPct val="100000"/>
              </a:lnSpc>
              <a:spcBef>
                <a:spcPts val="0"/>
              </a:spcBef>
              <a:spcAft>
                <a:spcPts val="0"/>
              </a:spcAft>
              <a:buClr>
                <a:srgbClr val="C00000"/>
              </a:buClr>
              <a:buSzPts val="1000"/>
              <a:buChar char="•"/>
            </a:pPr>
            <a:r>
              <a:rPr lang="de-DE" sz="1000">
                <a:solidFill>
                  <a:schemeClr val="dk1"/>
                </a:solidFill>
                <a:latin typeface="Calibri"/>
                <a:ea typeface="Calibri"/>
                <a:cs typeface="Calibri"/>
                <a:sym typeface="Calibri"/>
              </a:rPr>
              <a:t>Arbeitsbedingungen</a:t>
            </a:r>
            <a:endParaRPr/>
          </a:p>
          <a:p>
            <a:pPr marL="95250" lvl="2" indent="-85725" algn="l" rtl="0">
              <a:lnSpc>
                <a:spcPct val="100000"/>
              </a:lnSpc>
              <a:spcBef>
                <a:spcPts val="0"/>
              </a:spcBef>
              <a:spcAft>
                <a:spcPts val="0"/>
              </a:spcAft>
              <a:buClr>
                <a:srgbClr val="C00000"/>
              </a:buClr>
              <a:buSzPts val="1000"/>
              <a:buChar char="•"/>
            </a:pPr>
            <a:r>
              <a:rPr lang="de-DE" sz="1000">
                <a:solidFill>
                  <a:schemeClr val="dk1"/>
                </a:solidFill>
                <a:latin typeface="Calibri"/>
                <a:ea typeface="Calibri"/>
                <a:cs typeface="Calibri"/>
                <a:sym typeface="Calibri"/>
              </a:rPr>
              <a:t>Anbauarten</a:t>
            </a:r>
            <a:endParaRPr/>
          </a:p>
          <a:p>
            <a:pPr marL="95250" lvl="2" indent="-85725" algn="l" rtl="0">
              <a:lnSpc>
                <a:spcPct val="100000"/>
              </a:lnSpc>
              <a:spcBef>
                <a:spcPts val="0"/>
              </a:spcBef>
              <a:spcAft>
                <a:spcPts val="0"/>
              </a:spcAft>
              <a:buClr>
                <a:srgbClr val="C00000"/>
              </a:buClr>
              <a:buSzPts val="1000"/>
              <a:buChar char="•"/>
            </a:pPr>
            <a:r>
              <a:rPr lang="de-DE" sz="1000">
                <a:solidFill>
                  <a:schemeClr val="dk1"/>
                </a:solidFill>
                <a:latin typeface="Calibri"/>
                <a:ea typeface="Calibri"/>
                <a:cs typeface="Calibri"/>
                <a:sym typeface="Calibri"/>
              </a:rPr>
              <a:t>Verpackungen</a:t>
            </a:r>
            <a:endParaRPr/>
          </a:p>
          <a:p>
            <a:pPr marL="95250" lvl="2" indent="-85725" algn="l" rtl="0">
              <a:lnSpc>
                <a:spcPct val="100000"/>
              </a:lnSpc>
              <a:spcBef>
                <a:spcPts val="0"/>
              </a:spcBef>
              <a:spcAft>
                <a:spcPts val="0"/>
              </a:spcAft>
              <a:buClr>
                <a:srgbClr val="C00000"/>
              </a:buClr>
              <a:buSzPts val="1000"/>
              <a:buChar char="•"/>
            </a:pPr>
            <a:r>
              <a:rPr lang="de-DE" sz="1000">
                <a:solidFill>
                  <a:schemeClr val="dk1"/>
                </a:solidFill>
                <a:latin typeface="Calibri"/>
                <a:ea typeface="Calibri"/>
                <a:cs typeface="Calibri"/>
                <a:sym typeface="Calibri"/>
              </a:rPr>
              <a:t>Transportwege     </a:t>
            </a:r>
            <a:endParaRPr/>
          </a:p>
          <a:p>
            <a:pPr marL="9525" lvl="2" indent="0" algn="l" rtl="0">
              <a:lnSpc>
                <a:spcPct val="100000"/>
              </a:lnSpc>
              <a:spcBef>
                <a:spcPts val="500"/>
              </a:spcBef>
              <a:spcAft>
                <a:spcPts val="0"/>
              </a:spcAft>
              <a:buClr>
                <a:srgbClr val="C00000"/>
              </a:buClr>
              <a:buSzPts val="1000"/>
              <a:buNone/>
            </a:pPr>
            <a:r>
              <a:rPr lang="de-DE" sz="1000" b="1">
                <a:latin typeface="Calibri"/>
                <a:ea typeface="Calibri"/>
                <a:cs typeface="Calibri"/>
                <a:sym typeface="Calibri"/>
              </a:rPr>
              <a:t>Aufgabe:</a:t>
            </a:r>
            <a:endParaRPr/>
          </a:p>
          <a:p>
            <a:pPr marL="9525" lvl="2" indent="0" algn="l" rtl="0">
              <a:lnSpc>
                <a:spcPct val="100000"/>
              </a:lnSpc>
              <a:spcBef>
                <a:spcPts val="500"/>
              </a:spcBef>
              <a:spcAft>
                <a:spcPts val="0"/>
              </a:spcAft>
              <a:buClr>
                <a:srgbClr val="C00000"/>
              </a:buClr>
              <a:buSzPts val="1000"/>
              <a:buNone/>
            </a:pPr>
            <a:r>
              <a:rPr lang="de-DE" sz="1000" b="0">
                <a:latin typeface="Calibri"/>
                <a:ea typeface="Calibri"/>
                <a:cs typeface="Calibri"/>
                <a:sym typeface="Calibri"/>
              </a:rPr>
              <a:t>Überwiegen die Vor- oder Nachteile des Imports von Rosen?</a:t>
            </a:r>
            <a:endParaRPr sz="1000">
              <a:latin typeface="Calibri"/>
              <a:ea typeface="Calibri"/>
              <a:cs typeface="Calibri"/>
              <a:sym typeface="Calibri"/>
            </a:endParaRPr>
          </a:p>
          <a:p>
            <a:pPr marL="9525" lvl="2" indent="0" algn="l" rtl="0">
              <a:lnSpc>
                <a:spcPct val="100000"/>
              </a:lnSpc>
              <a:spcBef>
                <a:spcPts val="500"/>
              </a:spcBef>
              <a:spcAft>
                <a:spcPts val="0"/>
              </a:spcAft>
              <a:buClr>
                <a:srgbClr val="C00000"/>
              </a:buClr>
              <a:buSzPts val="1000"/>
              <a:buNone/>
            </a:pPr>
            <a:r>
              <a:rPr lang="de-DE" sz="1000" b="1">
                <a:latin typeface="Calibri"/>
                <a:ea typeface="Calibri"/>
                <a:cs typeface="Calibri"/>
                <a:sym typeface="Calibri"/>
              </a:rPr>
              <a:t>Quellen:</a:t>
            </a:r>
            <a:endParaRPr sz="900" b="0" i="0" u="none" strike="noStrike">
              <a:solidFill>
                <a:srgbClr val="000000"/>
              </a:solidFill>
              <a:latin typeface="Calibri"/>
              <a:ea typeface="Calibri"/>
              <a:cs typeface="Calibri"/>
              <a:sym typeface="Calibri"/>
            </a:endParaRPr>
          </a:p>
          <a:p>
            <a:pPr marL="179388" lvl="0" indent="-171450" algn="l" rtl="0">
              <a:lnSpc>
                <a:spcPct val="100000"/>
              </a:lnSpc>
              <a:spcBef>
                <a:spcPts val="0"/>
              </a:spcBef>
              <a:spcAft>
                <a:spcPts val="0"/>
              </a:spcAft>
              <a:buSzPts val="1400"/>
              <a:buFont typeface="Arial"/>
              <a:buChar char="•"/>
            </a:pPr>
            <a:r>
              <a:rPr lang="de-DE" sz="900" b="0" i="0" u="none" strike="noStrike">
                <a:solidFill>
                  <a:srgbClr val="000000"/>
                </a:solidFill>
                <a:latin typeface="Calibri"/>
                <a:ea typeface="Calibri"/>
                <a:cs typeface="Calibri"/>
                <a:sym typeface="Calibri"/>
              </a:rPr>
              <a:t>carboncare (o.J.): CO</a:t>
            </a:r>
            <a:r>
              <a:rPr lang="de-DE" sz="900" b="0" i="0" u="none" strike="noStrike" baseline="-25000">
                <a:solidFill>
                  <a:srgbClr val="000000"/>
                </a:solidFill>
                <a:latin typeface="Calibri"/>
                <a:ea typeface="Calibri"/>
                <a:cs typeface="Calibri"/>
                <a:sym typeface="Calibri"/>
              </a:rPr>
              <a:t>2</a:t>
            </a:r>
            <a:r>
              <a:rPr lang="de-DE" sz="900" b="0" i="0" u="none" strike="noStrike">
                <a:solidFill>
                  <a:srgbClr val="000000"/>
                </a:solidFill>
                <a:latin typeface="Calibri"/>
                <a:ea typeface="Calibri"/>
                <a:cs typeface="Calibri"/>
                <a:sym typeface="Calibri"/>
              </a:rPr>
              <a:t>-Emissionsrechner. Online: </a:t>
            </a:r>
            <a:r>
              <a:rPr lang="de-DE" sz="900" b="0" i="0" u="sng" strike="noStrike">
                <a:solidFill>
                  <a:srgbClr val="1155CC"/>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https://www.carboncare.org/co2-emissions-rechner.html</a:t>
            </a:r>
            <a:r>
              <a:rPr lang="de-DE" sz="900" b="0" i="0" u="none" strike="noStrike">
                <a:solidFill>
                  <a:srgbClr val="000000"/>
                </a:solidFill>
                <a:latin typeface="Calibri"/>
                <a:ea typeface="Calibri"/>
                <a:cs typeface="Calibri"/>
                <a:sym typeface="Calibri"/>
              </a:rPr>
              <a:t> </a:t>
            </a:r>
            <a:endParaRPr sz="900" b="1" i="0" u="none" strike="noStrike">
              <a:solidFill>
                <a:srgbClr val="000000"/>
              </a:solidFill>
              <a:latin typeface="Calibri"/>
              <a:ea typeface="Calibri"/>
              <a:cs typeface="Calibri"/>
              <a:sym typeface="Calibri"/>
            </a:endParaRPr>
          </a:p>
          <a:p>
            <a:pPr marL="179388" lvl="0" indent="-171450" algn="l" rtl="0">
              <a:lnSpc>
                <a:spcPct val="100000"/>
              </a:lnSpc>
              <a:spcBef>
                <a:spcPts val="0"/>
              </a:spcBef>
              <a:spcAft>
                <a:spcPts val="0"/>
              </a:spcAft>
              <a:buSzPts val="1400"/>
              <a:buFont typeface="Arial"/>
              <a:buChar char="•"/>
            </a:pPr>
            <a:r>
              <a:rPr lang="de-DE" sz="900" b="0" i="0" u="none" strike="noStrike">
                <a:solidFill>
                  <a:srgbClr val="000000"/>
                </a:solidFill>
                <a:latin typeface="Calibri"/>
                <a:ea typeface="Calibri"/>
                <a:cs typeface="Calibri"/>
                <a:sym typeface="Calibri"/>
              </a:rPr>
              <a:t>Statista (2021): Wo die Rosen herkommen. Online: </a:t>
            </a:r>
            <a:r>
              <a:rPr lang="de-DE" sz="900" b="0" i="0" u="sng" strike="noStrike">
                <a:solidFill>
                  <a:srgbClr val="00000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https://de.statista.com/infografik/8105/von-woher-rosen-nach-deutschland-importiert-werden/</a:t>
            </a:r>
            <a:r>
              <a:rPr lang="de-DE" sz="900" b="0" i="0" u="none" strike="noStrike">
                <a:solidFill>
                  <a:srgbClr val="000000"/>
                </a:solidFill>
                <a:latin typeface="Calibri"/>
                <a:ea typeface="Calibri"/>
                <a:cs typeface="Calibri"/>
                <a:sym typeface="Calibri"/>
              </a:rPr>
              <a:t> </a:t>
            </a:r>
            <a:endParaRPr sz="900" b="1" i="0" u="none" strike="noStrike">
              <a:solidFill>
                <a:srgbClr val="000000"/>
              </a:solidFill>
              <a:latin typeface="Calibri"/>
              <a:ea typeface="Calibri"/>
              <a:cs typeface="Calibri"/>
              <a:sym typeface="Calibri"/>
            </a:endParaRPr>
          </a:p>
          <a:p>
            <a:pPr marL="179388" lvl="0" indent="-171450" algn="l" rtl="0">
              <a:lnSpc>
                <a:spcPct val="100000"/>
              </a:lnSpc>
              <a:spcBef>
                <a:spcPts val="0"/>
              </a:spcBef>
              <a:spcAft>
                <a:spcPts val="0"/>
              </a:spcAft>
              <a:buSzPts val="1400"/>
              <a:buFont typeface="Arial"/>
              <a:buChar char="•"/>
            </a:pPr>
            <a:r>
              <a:rPr lang="de-DE" sz="900" b="0" i="0" u="none" strike="noStrike">
                <a:solidFill>
                  <a:srgbClr val="000000"/>
                </a:solidFill>
                <a:latin typeface="Calibri"/>
                <a:ea typeface="Calibri"/>
                <a:cs typeface="Calibri"/>
                <a:sym typeface="Calibri"/>
              </a:rPr>
              <a:t>Spiegel (2022): Wie die hohen Gaspreise unser Gemüse aus Holland verteuern. Online: </a:t>
            </a:r>
            <a:r>
              <a:rPr lang="de-DE" sz="900" b="0" i="0" u="sng" strike="noStrike">
                <a:solidFill>
                  <a:srgbClr val="1155CC"/>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https://www.spiegel.de/wirtschaft/service/energiekrise-wie-die-hohen-gaspreise-unser-gemuese-aus-holland-verteuern-a-f44578cb-9d96-475c-9e37-a7794514163e</a:t>
            </a:r>
            <a:endParaRPr sz="900" b="1" i="0" u="none" strike="noStrike">
              <a:solidFill>
                <a:srgbClr val="000000"/>
              </a:solidFill>
              <a:latin typeface="Calibri"/>
              <a:ea typeface="Calibri"/>
              <a:cs typeface="Calibri"/>
              <a:sym typeface="Calibri"/>
            </a:endParaRPr>
          </a:p>
          <a:p>
            <a:pPr marL="179388" lvl="0" indent="-171450" algn="l" rtl="0">
              <a:lnSpc>
                <a:spcPct val="100000"/>
              </a:lnSpc>
              <a:spcBef>
                <a:spcPts val="0"/>
              </a:spcBef>
              <a:spcAft>
                <a:spcPts val="0"/>
              </a:spcAft>
              <a:buSzPts val="1400"/>
              <a:buFont typeface="Arial"/>
              <a:buChar char="•"/>
            </a:pPr>
            <a:r>
              <a:rPr lang="de-DE" sz="900" b="0" i="0" u="none" strike="noStrike">
                <a:solidFill>
                  <a:srgbClr val="000000"/>
                </a:solidFill>
                <a:latin typeface="Calibri"/>
                <a:ea typeface="Calibri"/>
                <a:cs typeface="Calibri"/>
                <a:sym typeface="Calibri"/>
              </a:rPr>
              <a:t>Deutschlandfunk (2017): Faire Blumen aus Kenia: Rosenlieferant für Europa. Online: </a:t>
            </a:r>
            <a:r>
              <a:rPr lang="de-DE" sz="900" b="0" i="0" u="sng" strike="noStrike">
                <a:solidFill>
                  <a:srgbClr val="000000"/>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https://www.deutschlandfunkkultur.de/faire-blumen-aus-kenia-rosenlieferant-fuer-europa-100.html</a:t>
            </a:r>
            <a:endParaRPr sz="900" b="1">
              <a:latin typeface="Calibri"/>
              <a:ea typeface="Calibri"/>
              <a:cs typeface="Calibri"/>
              <a:sym typeface="Calibri"/>
            </a:endParaRPr>
          </a:p>
        </p:txBody>
      </p:sp>
      <p:sp>
        <p:nvSpPr>
          <p:cNvPr id="273" name="Google Shape;273;p15: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a:spLocks noGrp="1" noRot="1" noChangeAspect="1"/>
          </p:cNvSpPr>
          <p:nvPr>
            <p:ph type="sldImg" idx="2"/>
          </p:nvPr>
        </p:nvSpPr>
        <p:spPr>
          <a:xfrm>
            <a:off x="222250" y="260350"/>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6:notes"/>
          <p:cNvSpPr txBox="1">
            <a:spLocks noGrp="1"/>
          </p:cNvSpPr>
          <p:nvPr>
            <p:ph type="body" idx="1"/>
          </p:nvPr>
        </p:nvSpPr>
        <p:spPr>
          <a:xfrm>
            <a:off x="223688" y="4104000"/>
            <a:ext cx="6651924" cy="5508302"/>
          </a:xfrm>
          <a:prstGeom prst="rect">
            <a:avLst/>
          </a:prstGeom>
          <a:noFill/>
          <a:ln>
            <a:noFill/>
          </a:ln>
        </p:spPr>
        <p:txBody>
          <a:bodyPr spcFirstLastPara="1" wrap="square" lIns="94825" tIns="47400" rIns="94825" bIns="47400" anchor="t" anchorCtr="0">
            <a:noAutofit/>
          </a:bodyPr>
          <a:lstStyle/>
          <a:p>
            <a:pPr marL="7938" lvl="0" indent="-7938" algn="l" rtl="0">
              <a:lnSpc>
                <a:spcPct val="100000"/>
              </a:lnSpc>
              <a:spcBef>
                <a:spcPts val="0"/>
              </a:spcBef>
              <a:spcAft>
                <a:spcPts val="0"/>
              </a:spcAft>
              <a:buSzPts val="1200"/>
              <a:buNone/>
            </a:pPr>
            <a:r>
              <a:rPr lang="de-DE" b="1"/>
              <a:t>Beschreibung</a:t>
            </a:r>
            <a:endParaRPr/>
          </a:p>
          <a:p>
            <a:pPr marL="7938" lvl="0" indent="-7938" algn="l" rtl="0">
              <a:lnSpc>
                <a:spcPct val="100000"/>
              </a:lnSpc>
              <a:spcBef>
                <a:spcPts val="200"/>
              </a:spcBef>
              <a:spcAft>
                <a:spcPts val="0"/>
              </a:spcAft>
              <a:buSzPts val="1400"/>
              <a:buNone/>
            </a:pPr>
            <a:r>
              <a:rPr lang="de-DE" sz="1200" b="0" i="0" u="none" strike="noStrike" cap="none">
                <a:solidFill>
                  <a:schemeClr val="dk1"/>
                </a:solidFill>
                <a:latin typeface="Calibri"/>
                <a:ea typeface="Calibri"/>
                <a:cs typeface="Calibri"/>
                <a:sym typeface="Calibri"/>
              </a:rPr>
              <a:t>Für das Rahmenprogramm feierlicher Veranstaltungen gibt es immer noch Angebote, die wenig nachhaltige Materialien verwenden, oder auch Materialien verschwenden; Feuerwerke gehören mit Sicherheit zu den nicht-nachhaltigen Lösungen. Es entsteht gesundheitsschädlicher Feinstaub, in geringem Maße werden immer noch Umweltgifte wie Hexachlorbenzol (HCB) freigesetzt und vorhandene Rohstoffe wie Antimon als “Leuchtstoff” verbrannt oder fein verteilt, also jedem Recycling entzogen (DHU, o.J.). Wir empfehlen eher Gesangs-, Vortrags-, Comedy- oder  Tanzeinlagen. Nachhaltig wäre auch ein “Show-Cocktail-Mixen” (von alkoholfreien Cocktails) oder die schon in der Einladung erfolgte Aktivierung der Gäste zu eigenen Unterhaltungseinlagen.</a:t>
            </a:r>
            <a:endParaRPr/>
          </a:p>
          <a:p>
            <a:pPr marL="7938" lvl="0" indent="-7938" algn="l" rtl="0">
              <a:lnSpc>
                <a:spcPct val="100000"/>
              </a:lnSpc>
              <a:spcBef>
                <a:spcPts val="200"/>
              </a:spcBef>
              <a:spcAft>
                <a:spcPts val="0"/>
              </a:spcAft>
              <a:buSzPts val="1200"/>
              <a:buNone/>
            </a:pPr>
            <a:r>
              <a:rPr lang="de-DE" b="1"/>
              <a:t>Aufgabe</a:t>
            </a:r>
            <a:endParaRPr/>
          </a:p>
          <a:p>
            <a:pPr marL="171450" lvl="0" indent="-171450" algn="l" rtl="0">
              <a:lnSpc>
                <a:spcPct val="100000"/>
              </a:lnSpc>
              <a:spcBef>
                <a:spcPts val="200"/>
              </a:spcBef>
              <a:spcAft>
                <a:spcPts val="0"/>
              </a:spcAft>
              <a:buSzPts val="1400"/>
              <a:buFont typeface="Arial"/>
              <a:buChar char="•"/>
            </a:pPr>
            <a:r>
              <a:rPr lang="de-DE" b="0"/>
              <a:t>Welche nachhaltigen Showangebote gibt es?</a:t>
            </a:r>
            <a:endParaRPr/>
          </a:p>
          <a:p>
            <a:pPr marL="171450" lvl="0" indent="-171450" algn="l" rtl="0">
              <a:lnSpc>
                <a:spcPct val="100000"/>
              </a:lnSpc>
              <a:spcBef>
                <a:spcPts val="200"/>
              </a:spcBef>
              <a:spcAft>
                <a:spcPts val="0"/>
              </a:spcAft>
              <a:buSzPts val="1400"/>
              <a:buFont typeface="Arial"/>
              <a:buChar char="•"/>
            </a:pPr>
            <a:r>
              <a:rPr lang="de-DE" b="0"/>
              <a:t>Sollte man aus umweltschutzgründen komplett auf Feuerwerke verzichten?</a:t>
            </a:r>
            <a:endParaRPr/>
          </a:p>
          <a:p>
            <a:pPr marL="7938" lvl="0" indent="-7938" algn="l" rtl="0">
              <a:lnSpc>
                <a:spcPct val="100000"/>
              </a:lnSpc>
              <a:spcBef>
                <a:spcPts val="200"/>
              </a:spcBef>
              <a:spcAft>
                <a:spcPts val="0"/>
              </a:spcAft>
              <a:buSzPts val="1400"/>
              <a:buFont typeface="Arial"/>
              <a:buNone/>
            </a:pPr>
            <a:endParaRPr b="1"/>
          </a:p>
          <a:p>
            <a:pPr marL="7938" lvl="0" indent="-7938" algn="l" rtl="0">
              <a:lnSpc>
                <a:spcPct val="100000"/>
              </a:lnSpc>
              <a:spcBef>
                <a:spcPts val="200"/>
              </a:spcBef>
              <a:spcAft>
                <a:spcPts val="0"/>
              </a:spcAft>
              <a:buSzPts val="1400"/>
              <a:buFont typeface="Arial"/>
              <a:buNone/>
            </a:pPr>
            <a:r>
              <a:rPr lang="de-DE" b="1"/>
              <a:t>Quellen</a:t>
            </a:r>
            <a:endParaRPr/>
          </a:p>
          <a:p>
            <a:pPr marL="171450" lvl="0" indent="-171450" algn="l" rtl="0">
              <a:lnSpc>
                <a:spcPct val="100000"/>
              </a:lnSpc>
              <a:spcBef>
                <a:spcPts val="200"/>
              </a:spcBef>
              <a:spcAft>
                <a:spcPts val="0"/>
              </a:spcAft>
              <a:buSzPts val="1100"/>
              <a:buFont typeface="Arial"/>
              <a:buChar char="•"/>
            </a:pPr>
            <a:r>
              <a:rPr lang="de-DE" sz="1100"/>
              <a:t>DUH Deutsche Umwelthilfe (o.J.): Silvesterfeuerwerk. Online: </a:t>
            </a:r>
            <a:r>
              <a:rPr lang="de-DE" sz="1100" u="sng">
                <a:solidFill>
                  <a:schemeClr val="hlink"/>
                </a:solidFill>
                <a:hlinkClick r:id="rId3"/>
              </a:rPr>
              <a:t>https://www.duh.de/projekte/silvesterfeuerwerk/</a:t>
            </a:r>
            <a:r>
              <a:rPr lang="de-DE" sz="1100"/>
              <a:t> </a:t>
            </a:r>
            <a:endParaRPr/>
          </a:p>
          <a:p>
            <a:pPr marL="171450" lvl="0" indent="-171450" algn="l" rtl="0">
              <a:lnSpc>
                <a:spcPct val="100000"/>
              </a:lnSpc>
              <a:spcBef>
                <a:spcPts val="200"/>
              </a:spcBef>
              <a:spcAft>
                <a:spcPts val="0"/>
              </a:spcAft>
              <a:buSzPts val="1100"/>
              <a:buFont typeface="Arial"/>
              <a:buChar char="•"/>
            </a:pPr>
            <a:r>
              <a:rPr lang="de-DE" sz="1100"/>
              <a:t>Bildquellen: Pixnio, Pixaay</a:t>
            </a:r>
            <a:endParaRPr sz="1100"/>
          </a:p>
          <a:p>
            <a:pPr marL="7938" lvl="0" indent="-7938" algn="l" rtl="0">
              <a:lnSpc>
                <a:spcPct val="100000"/>
              </a:lnSpc>
              <a:spcBef>
                <a:spcPts val="200"/>
              </a:spcBef>
              <a:spcAft>
                <a:spcPts val="0"/>
              </a:spcAft>
              <a:buSzPts val="1400"/>
              <a:buNone/>
            </a:pPr>
            <a:endParaRPr/>
          </a:p>
        </p:txBody>
      </p:sp>
      <p:sp>
        <p:nvSpPr>
          <p:cNvPr id="295" name="Google Shape;295;p16: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e55af1fa9c_0_0:notes"/>
          <p:cNvSpPr>
            <a:spLocks noGrp="1" noRot="1" noChangeAspect="1"/>
          </p:cNvSpPr>
          <p:nvPr>
            <p:ph type="sldImg" idx="2"/>
          </p:nvPr>
        </p:nvSpPr>
        <p:spPr>
          <a:xfrm>
            <a:off x="479104" y="287338"/>
            <a:ext cx="61395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1e55af1fa9c_0_0:notes"/>
          <p:cNvSpPr txBox="1">
            <a:spLocks noGrp="1"/>
          </p:cNvSpPr>
          <p:nvPr>
            <p:ph type="body" idx="1"/>
          </p:nvPr>
        </p:nvSpPr>
        <p:spPr>
          <a:xfrm>
            <a:off x="479104" y="3892474"/>
            <a:ext cx="6139500" cy="59880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marL="0" lvl="0" indent="0" algn="l" rtl="0">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marL="0" lvl="0" indent="0" algn="l" rtl="0">
              <a:lnSpc>
                <a:spcPct val="100000"/>
              </a:lnSpc>
              <a:spcBef>
                <a:spcPts val="0"/>
              </a:spcBef>
              <a:spcAft>
                <a:spcPts val="0"/>
              </a:spcAft>
              <a:buSzPts val="1400"/>
              <a:buNone/>
            </a:pPr>
            <a:r>
              <a:rPr lang="de-DE" sz="10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a:t>
            </a:r>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71450" marR="0" lvl="0" indent="-171450" algn="l" rtl="0">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 und Abbildung</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a:latin typeface="Calibri"/>
                <a:ea typeface="Calibri"/>
                <a:cs typeface="Calibri"/>
                <a:sym typeface="Calibri"/>
              </a:rPr>
              <a:t>Cake: Stockholm Resilience Centre (o.J.): </a:t>
            </a:r>
            <a:r>
              <a:rPr lang="de-DE" sz="10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lang="de-DE" sz="1000" b="0" i="0" u="none" strike="noStrike" cap="none">
                <a:solidFill>
                  <a:schemeClr val="dk1"/>
                </a:solidFill>
                <a:latin typeface="Calibri"/>
                <a:ea typeface="Calibri"/>
                <a:cs typeface="Calibri"/>
                <a:sym typeface="Calibri"/>
              </a:rPr>
              <a:t>CC BY-ND 3.0)</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315" name="Google Shape;315;g1e55af1fa9c_0_0:notes"/>
          <p:cNvSpPr txBox="1">
            <a:spLocks noGrp="1"/>
          </p:cNvSpPr>
          <p:nvPr>
            <p:ph type="sldNum" idx="12"/>
          </p:nvPr>
        </p:nvSpPr>
        <p:spPr>
          <a:xfrm>
            <a:off x="4021300" y="9721107"/>
            <a:ext cx="3076200"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24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223689" y="4181203"/>
            <a:ext cx="6650337" cy="54726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a:t>Beschreibung</a:t>
            </a:r>
            <a:endParaRPr sz="1050"/>
          </a:p>
          <a:p>
            <a:pPr marL="0" lvl="0" indent="0" algn="l" rtl="0">
              <a:lnSpc>
                <a:spcPct val="100000"/>
              </a:lnSpc>
              <a:spcBef>
                <a:spcPts val="200"/>
              </a:spcBef>
              <a:spcAft>
                <a:spcPts val="0"/>
              </a:spcAft>
              <a:buSzPts val="1400"/>
              <a:buNone/>
            </a:pPr>
            <a:r>
              <a:rPr lang="de-DE" sz="1050"/>
              <a:t>Der Klimawandel wird zum größten Teil direkt durch die Verbrennung fossiler Energieträger wie Kohle, Öl und Gas verursacht. Wenn wir einen Blick auf unser Leben werfen und bilanzieren, welche Bereiche für die Emissionen von Treibhausgas-Äquivalenten (CO</a:t>
            </a:r>
            <a:r>
              <a:rPr lang="de-DE" sz="1050" baseline="-25000"/>
              <a:t>2</a:t>
            </a:r>
            <a:r>
              <a:rPr lang="de-DE" sz="1050"/>
              <a:t>-Äq) verantwortlich sind, so zeigen sich 6 Konsumfelder: Das Wohnen, die Stromnutzung, die Mobilität, die Ernährung, die öffentliche Infrastruktur und der sonstige Konsum. Hinzu kommt die öffentliche Infrastruktur, die wir ebenfalls benötigen, aber nicht persönlich verantworten. Am meisten trägt dieser sonstige Konsum (also alles was wir einkaufen) zum Klimawandel bei. Bei den anderen 5 Bereichen kann man einen Beitrag leisten, um die Emissionen durch Verhaltensänderungen zu mindern:</a:t>
            </a:r>
            <a:endParaRPr sz="1050"/>
          </a:p>
          <a:p>
            <a:pPr marL="171450" lvl="0" indent="-171450" algn="l" rtl="0">
              <a:lnSpc>
                <a:spcPct val="100000"/>
              </a:lnSpc>
              <a:spcBef>
                <a:spcPts val="200"/>
              </a:spcBef>
              <a:spcAft>
                <a:spcPts val="0"/>
              </a:spcAft>
              <a:buSzPts val="1100"/>
              <a:buFont typeface="Arial"/>
              <a:buChar char="•"/>
            </a:pPr>
            <a:r>
              <a:rPr lang="de-DE" sz="1050"/>
              <a:t>Wohnen mit 18%: Hier kann Heizwärme eingespart werden durch ein Herunterdrehen der Heizung oder durch eine Wärmedämmung des Gebäudes.</a:t>
            </a:r>
            <a:endParaRPr sz="1050"/>
          </a:p>
          <a:p>
            <a:pPr marL="171450" lvl="0" indent="-171450" algn="l" rtl="0">
              <a:lnSpc>
                <a:spcPct val="100000"/>
              </a:lnSpc>
              <a:spcBef>
                <a:spcPts val="200"/>
              </a:spcBef>
              <a:spcAft>
                <a:spcPts val="0"/>
              </a:spcAft>
              <a:buSzPts val="1100"/>
              <a:buFont typeface="Arial"/>
              <a:buChar char="•"/>
            </a:pPr>
            <a:r>
              <a:rPr lang="de-DE" sz="1050"/>
              <a:t>Strom mit 6%: Durch die Nutzung möglichst stromsparender Geräte (hohe Energieeffizienzklassen wie B oder A) kann eine gleiche Leistung erbracht werden, die aber viel weniger Strom verbraucht.</a:t>
            </a:r>
            <a:endParaRPr sz="1050"/>
          </a:p>
          <a:p>
            <a:pPr marL="171450" lvl="0" indent="-171450" algn="l" rtl="0">
              <a:lnSpc>
                <a:spcPct val="100000"/>
              </a:lnSpc>
              <a:spcBef>
                <a:spcPts val="200"/>
              </a:spcBef>
              <a:spcAft>
                <a:spcPts val="0"/>
              </a:spcAft>
              <a:buSzPts val="1100"/>
              <a:buFont typeface="Arial"/>
              <a:buChar char="•"/>
            </a:pPr>
            <a:r>
              <a:rPr lang="de-DE" sz="1050"/>
              <a:t>Mobilität mit 19%: Einfach weniger Autofahren und stattdessen Bahn, Bus oder Fahrrad nutzen oder viele Strecken zu Fuß zurücklegen. Den Urlaub lieber mit der Bahn oder dem Fernbus antreten.</a:t>
            </a:r>
            <a:endParaRPr sz="1050"/>
          </a:p>
          <a:p>
            <a:pPr marL="171450" lvl="0" indent="-171450" algn="l" rtl="0">
              <a:lnSpc>
                <a:spcPct val="100000"/>
              </a:lnSpc>
              <a:spcBef>
                <a:spcPts val="200"/>
              </a:spcBef>
              <a:spcAft>
                <a:spcPts val="0"/>
              </a:spcAft>
              <a:buSzPts val="1100"/>
              <a:buFont typeface="Arial"/>
              <a:buChar char="•"/>
            </a:pPr>
            <a:r>
              <a:rPr lang="de-DE" sz="1050"/>
              <a:t>Ernährung mit 15%: Man muss nicht Veganer werden, es bringt schon viel wenn man den Konsum von Rindfleisch reduziert,  insgesamt weniger Fleisch und Reis isst sowie den Anteil an hochfetthaltigen Milchprodukten (vor allem Käse und Butter) verringert.</a:t>
            </a:r>
            <a:endParaRPr/>
          </a:p>
          <a:p>
            <a:pPr marL="171450" lvl="0" indent="-171450" algn="l" rtl="0">
              <a:lnSpc>
                <a:spcPct val="100000"/>
              </a:lnSpc>
              <a:spcBef>
                <a:spcPts val="200"/>
              </a:spcBef>
              <a:spcAft>
                <a:spcPts val="0"/>
              </a:spcAft>
              <a:buSzPts val="1100"/>
              <a:buFont typeface="Arial"/>
              <a:buChar char="•"/>
            </a:pPr>
            <a:r>
              <a:rPr lang="de-DE" sz="1050"/>
              <a:t>Sonstiger Konsum mit 34 %. Hier gilt zum einen weniger ist mehr. Je weniger T-Shirts, Autos, Handys und Wohnungseinrichtung wir kaufen, desto weniger wird produziert, verbraucht Ressourcen und verursacht Klimagase. Zum anderen sollten langlebige und reparaturfähige Güter gekauft werden. Wenn ein Rechner 8 Jahre hält werden bei der Produktion nur die Hälfte der Klimagase erzeugt, als wenn alle 4 Jahre ein neuer gekauft werden muss. </a:t>
            </a:r>
            <a:endParaRPr/>
          </a:p>
          <a:p>
            <a:pPr marL="171450" lvl="0" indent="-101600" algn="l" rtl="0">
              <a:lnSpc>
                <a:spcPct val="100000"/>
              </a:lnSpc>
              <a:spcBef>
                <a:spcPts val="200"/>
              </a:spcBef>
              <a:spcAft>
                <a:spcPts val="0"/>
              </a:spcAft>
              <a:buSzPts val="1100"/>
              <a:buFont typeface="Arial"/>
              <a:buNone/>
            </a:pPr>
            <a:endParaRPr sz="1050"/>
          </a:p>
          <a:p>
            <a:pPr marL="171450" lvl="0" indent="-101600" algn="l" rtl="0">
              <a:lnSpc>
                <a:spcPct val="100000"/>
              </a:lnSpc>
              <a:spcBef>
                <a:spcPts val="200"/>
              </a:spcBef>
              <a:spcAft>
                <a:spcPts val="0"/>
              </a:spcAft>
              <a:buSzPts val="1100"/>
              <a:buFont typeface="Arial"/>
              <a:buNone/>
            </a:pPr>
            <a:endParaRPr sz="1050"/>
          </a:p>
          <a:p>
            <a:pPr marL="0" lvl="0" indent="0" algn="l" rtl="0">
              <a:lnSpc>
                <a:spcPct val="100000"/>
              </a:lnSpc>
              <a:spcBef>
                <a:spcPts val="200"/>
              </a:spcBef>
              <a:spcAft>
                <a:spcPts val="0"/>
              </a:spcAft>
              <a:buSzPts val="1100"/>
              <a:buFont typeface="Arial"/>
              <a:buNone/>
            </a:pPr>
            <a:r>
              <a:rPr lang="de-DE" sz="1050" b="1"/>
              <a:t>Aufgabe</a:t>
            </a:r>
            <a:endParaRPr sz="1050"/>
          </a:p>
          <a:p>
            <a:pPr marL="171450" lvl="0" indent="-171450" algn="l" rtl="0">
              <a:lnSpc>
                <a:spcPct val="100000"/>
              </a:lnSpc>
              <a:spcBef>
                <a:spcPts val="200"/>
              </a:spcBef>
              <a:spcAft>
                <a:spcPts val="0"/>
              </a:spcAft>
              <a:buSzPts val="1100"/>
              <a:buFont typeface="Arial"/>
              <a:buChar char="•"/>
            </a:pPr>
            <a:r>
              <a:rPr lang="de-DE" sz="1050"/>
              <a:t>Welchen Beitrag leistet Ihr Betrieb zum Klimawandel?</a:t>
            </a:r>
            <a:endParaRPr sz="1050"/>
          </a:p>
          <a:p>
            <a:pPr marL="171450" lvl="0" indent="-171450" algn="l" rtl="0">
              <a:lnSpc>
                <a:spcPct val="100000"/>
              </a:lnSpc>
              <a:spcBef>
                <a:spcPts val="200"/>
              </a:spcBef>
              <a:spcAft>
                <a:spcPts val="0"/>
              </a:spcAft>
              <a:buSzPts val="1100"/>
              <a:buFont typeface="Arial"/>
              <a:buChar char="•"/>
            </a:pPr>
            <a:r>
              <a:rPr lang="de-DE" sz="1050"/>
              <a:t>Was unternehmen Sie in Ihrem Betrieb, um CO</a:t>
            </a:r>
            <a:r>
              <a:rPr lang="de-DE" sz="1050" baseline="-25000"/>
              <a:t>2</a:t>
            </a:r>
            <a:r>
              <a:rPr lang="de-DE" sz="1050"/>
              <a:t>-Emissionen zu verringern?</a:t>
            </a:r>
            <a:endParaRPr sz="1050"/>
          </a:p>
          <a:p>
            <a:pPr marL="0" lvl="0" indent="0" algn="l" rtl="0">
              <a:lnSpc>
                <a:spcPct val="100000"/>
              </a:lnSpc>
              <a:spcBef>
                <a:spcPts val="200"/>
              </a:spcBef>
              <a:spcAft>
                <a:spcPts val="0"/>
              </a:spcAft>
              <a:buClr>
                <a:schemeClr val="dk1"/>
              </a:buClr>
              <a:buSzPts val="1100"/>
              <a:buNone/>
            </a:pPr>
            <a:endParaRPr sz="1050"/>
          </a:p>
          <a:p>
            <a:pPr marL="0" lvl="0" indent="0" algn="l" rtl="0">
              <a:lnSpc>
                <a:spcPct val="100000"/>
              </a:lnSpc>
              <a:spcBef>
                <a:spcPts val="200"/>
              </a:spcBef>
              <a:spcAft>
                <a:spcPts val="0"/>
              </a:spcAft>
              <a:buSzPts val="1400"/>
              <a:buNone/>
            </a:pPr>
            <a:r>
              <a:rPr lang="de-DE" sz="1050" b="1"/>
              <a:t>Quelle</a:t>
            </a:r>
            <a:endParaRPr sz="1050" b="1"/>
          </a:p>
          <a:p>
            <a:pPr marL="171450" lvl="0" indent="-171450" algn="l" rtl="0">
              <a:lnSpc>
                <a:spcPct val="100000"/>
              </a:lnSpc>
              <a:spcBef>
                <a:spcPts val="200"/>
              </a:spcBef>
              <a:spcAft>
                <a:spcPts val="0"/>
              </a:spcAft>
              <a:buSzPts val="1400"/>
              <a:buFont typeface="Arial"/>
              <a:buChar char="•"/>
            </a:pPr>
            <a:r>
              <a:rPr lang="de-DE" sz="1050"/>
              <a:t>Umweltbundesamt 2021: Konsum und Umwelt: Zentrale Handlungsfelder. Online: https://www.umweltbundesamt.de/themen/wirtschaft-konsum/konsum-umwelt-zentrale-handlungsfelder#bedarfsfelder</a:t>
            </a:r>
            <a:endParaRPr sz="1050"/>
          </a:p>
          <a:p>
            <a:pPr marL="0" lvl="0" indent="0" algn="l" rtl="0">
              <a:lnSpc>
                <a:spcPct val="100000"/>
              </a:lnSpc>
              <a:spcBef>
                <a:spcPts val="200"/>
              </a:spcBef>
              <a:spcAft>
                <a:spcPts val="0"/>
              </a:spcAft>
              <a:buSzPts val="1400"/>
              <a:buNone/>
            </a:pPr>
            <a:endParaRPr sz="1050"/>
          </a:p>
          <a:p>
            <a:pPr marL="0" lvl="0" indent="0" algn="l" rtl="0">
              <a:lnSpc>
                <a:spcPct val="100000"/>
              </a:lnSpc>
              <a:spcBef>
                <a:spcPts val="200"/>
              </a:spcBef>
              <a:spcAft>
                <a:spcPts val="0"/>
              </a:spcAft>
              <a:buSzPts val="1400"/>
              <a:buNone/>
            </a:pPr>
            <a:endParaRPr sz="1050"/>
          </a:p>
        </p:txBody>
      </p:sp>
      <p:sp>
        <p:nvSpPr>
          <p:cNvPr id="80" name="Google Shape;80;p1: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9:notes"/>
          <p:cNvSpPr>
            <a:spLocks noGrp="1" noRot="1" noChangeAspect="1"/>
          </p:cNvSpPr>
          <p:nvPr>
            <p:ph type="sldImg" idx="2"/>
          </p:nvPr>
        </p:nvSpPr>
        <p:spPr>
          <a:xfrm>
            <a:off x="22225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9:notes"/>
          <p:cNvSpPr txBox="1">
            <a:spLocks noGrp="1"/>
          </p:cNvSpPr>
          <p:nvPr>
            <p:ph type="body" idx="1"/>
          </p:nvPr>
        </p:nvSpPr>
        <p:spPr>
          <a:xfrm>
            <a:off x="223689" y="4104001"/>
            <a:ext cx="6651923" cy="5909850"/>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a:t>Beschreibung</a:t>
            </a:r>
            <a:endParaRPr sz="1100" b="1"/>
          </a:p>
          <a:p>
            <a:pPr marL="0" lvl="0" indent="0" algn="l" rtl="0">
              <a:lnSpc>
                <a:spcPct val="100000"/>
              </a:lnSpc>
              <a:spcBef>
                <a:spcPts val="200"/>
              </a:spcBef>
              <a:spcAft>
                <a:spcPts val="0"/>
              </a:spcAft>
              <a:buSzPts val="1400"/>
              <a:buNone/>
            </a:pPr>
            <a:r>
              <a:rPr lang="de-DE" sz="1100"/>
              <a:t>Im Rahmen des KEEKS-Projektes hat das IZT zusammen mit dem IFEU-Institut und weiteren Partnern die Menüs von 22 Schulküchen untersucht und in 5 Schulküchen die Energieverbräuche der Zubereitung erfasst. Als Funktionale Einheit wurde eine Menüportion für ein durchschnittliches Mittagessen je Grundschulkind definiert, die je nach Schule aus Vor-, Haupt- und Nachspeise sowie weiteren Essensangeboten wie z.B. einer Salattheke und Getränken bestehen kann. Für die in den Küchen anfallenden Energieverbräuche wurden Verbrauchsmessungen durchgeführt. Auf dieser Basis wurde ein Modell entworfen, das die Aspekte Kühllagerung, Kochen, Servieren, Spülen, Beleuchtung, Heizung und Klimaanlage, Waschen und Trocknen sowie Warmwasser abbildet. Es basiert u.a. auf Durchschnittswerten der in den untersuchten Schulküchen vorliegenden Verbräuche, die, analog zur Modellierung der Lebensmittel, ein gewichtetes Mittel über die in Abhängigkeit von der Außentemperatur, den Ferienzeiten, dem Krankheitsstand usw. schwankenden Verbräuchen darstellen. </a:t>
            </a:r>
            <a:endParaRPr sz="1100"/>
          </a:p>
          <a:p>
            <a:pPr marL="0" lvl="0" indent="0" algn="l" rtl="0">
              <a:lnSpc>
                <a:spcPct val="100000"/>
              </a:lnSpc>
              <a:spcBef>
                <a:spcPts val="200"/>
              </a:spcBef>
              <a:spcAft>
                <a:spcPts val="0"/>
              </a:spcAft>
              <a:buSzPts val="1400"/>
              <a:buNone/>
            </a:pPr>
            <a:r>
              <a:rPr lang="de-DE" sz="1100"/>
              <a:t>Die Graphik zeigt, dass die Landwirtschaft, die größten Auswirkungen mit rund 460g CO</a:t>
            </a:r>
            <a:r>
              <a:rPr lang="de-DE" sz="1100" baseline="-25000"/>
              <a:t>2</a:t>
            </a:r>
            <a:r>
              <a:rPr lang="de-DE" sz="1100"/>
              <a:t>-Äq aufweisen. Hinzukommen noch Emissionen aus der Landnutzung und aus Landnutzungsänderungen, die mit ca. 180 CO</a:t>
            </a:r>
            <a:r>
              <a:rPr lang="de-DE" sz="1100" baseline="-25000"/>
              <a:t>2</a:t>
            </a:r>
            <a:r>
              <a:rPr lang="de-DE" sz="1100"/>
              <a:t>Äq je Portion (ca. 14%) an 3. Stelle stehen. Allerdings sind die Landnutzungsänderungen innerhalb Deutschlands nicht besonders relevant - es werden heutzutage keine Wälder oder Moore mehr in Ackerland umgewandelt. Andererseits trifft dies weiterhin auf das Viehfutter aus Südamerika zu, das z.B. zur Regenwaldvernichtung beiträgt. An 2. Stelle mit fast 200g CO</a:t>
            </a:r>
            <a:r>
              <a:rPr lang="de-DE" sz="1100" baseline="-25000"/>
              <a:t>2</a:t>
            </a:r>
            <a:r>
              <a:rPr lang="de-DE" sz="1100"/>
              <a:t>-Äq (ca. 15%) steht das Abfallaufkommen. Das Aufkommen von Abfall wurde auf Basis der Literatur berechnet. </a:t>
            </a:r>
            <a:endParaRPr sz="1100"/>
          </a:p>
          <a:p>
            <a:pPr marL="0" lvl="0" indent="0" algn="l" rtl="0">
              <a:lnSpc>
                <a:spcPct val="100000"/>
              </a:lnSpc>
              <a:spcBef>
                <a:spcPts val="200"/>
              </a:spcBef>
              <a:spcAft>
                <a:spcPts val="0"/>
              </a:spcAft>
              <a:buClr>
                <a:schemeClr val="dk1"/>
              </a:buClr>
              <a:buSzPts val="1050"/>
              <a:buNone/>
            </a:pPr>
            <a:r>
              <a:rPr lang="de-DE" sz="1100"/>
              <a:t>Es folgen Prozesse wie das Kühlen (74g, ca. 6%), die Verarbeitung (52g CO</a:t>
            </a:r>
            <a:r>
              <a:rPr lang="de-DE" sz="1100" baseline="-25000"/>
              <a:t>2</a:t>
            </a:r>
            <a:r>
              <a:rPr lang="de-DE" sz="1100"/>
              <a:t>-Äq/Menü), das Spülen (49g, ca. 4%), das Kochen (Zubereiten, 39g, ca. 2%), die Verpackung (38g) und der Langstreckentransport (30g, Gemüse aus Südeuropa). Alle Werte gelten für Frischküchen (Vollküche) bei Anlieferung der Lebensmittel durch einen Großhandelsbetrieb. </a:t>
            </a:r>
            <a:endParaRPr sz="1100"/>
          </a:p>
          <a:p>
            <a:pPr marL="0" lvl="0" indent="0" algn="l" rtl="0">
              <a:lnSpc>
                <a:spcPct val="100000"/>
              </a:lnSpc>
              <a:spcBef>
                <a:spcPts val="200"/>
              </a:spcBef>
              <a:spcAft>
                <a:spcPts val="0"/>
              </a:spcAft>
              <a:buClr>
                <a:schemeClr val="dk1"/>
              </a:buClr>
              <a:buSzPts val="1050"/>
              <a:buNone/>
            </a:pPr>
            <a:r>
              <a:rPr lang="de-DE" sz="1100" b="1"/>
              <a:t>Aufgabe</a:t>
            </a:r>
            <a:endParaRPr sz="1100"/>
          </a:p>
          <a:p>
            <a:pPr marL="171450" lvl="0" indent="-171450" algn="l" rtl="0">
              <a:lnSpc>
                <a:spcPct val="100000"/>
              </a:lnSpc>
              <a:spcBef>
                <a:spcPts val="200"/>
              </a:spcBef>
              <a:spcAft>
                <a:spcPts val="0"/>
              </a:spcAft>
              <a:buClr>
                <a:schemeClr val="dk1"/>
              </a:buClr>
              <a:buSzPts val="1050"/>
              <a:buFont typeface="Arial"/>
              <a:buChar char="•"/>
            </a:pPr>
            <a:r>
              <a:rPr lang="de-DE" sz="1100"/>
              <a:t>Interpretieren Sie die Graphik</a:t>
            </a:r>
            <a:endParaRPr/>
          </a:p>
          <a:p>
            <a:pPr marL="171450" lvl="0" indent="-171450" algn="l" rtl="0">
              <a:lnSpc>
                <a:spcPct val="100000"/>
              </a:lnSpc>
              <a:spcBef>
                <a:spcPts val="200"/>
              </a:spcBef>
              <a:spcAft>
                <a:spcPts val="0"/>
              </a:spcAft>
              <a:buClr>
                <a:schemeClr val="dk1"/>
              </a:buClr>
              <a:buSzPts val="1050"/>
              <a:buFont typeface="Arial"/>
              <a:buChar char="•"/>
            </a:pPr>
            <a:r>
              <a:rPr lang="de-DE" sz="1100">
                <a:solidFill>
                  <a:schemeClr val="dk1"/>
                </a:solidFill>
              </a:rPr>
              <a:t>Was bedeutet dies für ihre Speiskarte?</a:t>
            </a:r>
            <a:endParaRPr/>
          </a:p>
          <a:p>
            <a:pPr marL="171450" lvl="0" indent="-171450" algn="l" rtl="0">
              <a:lnSpc>
                <a:spcPct val="100000"/>
              </a:lnSpc>
              <a:spcBef>
                <a:spcPts val="200"/>
              </a:spcBef>
              <a:spcAft>
                <a:spcPts val="0"/>
              </a:spcAft>
              <a:buClr>
                <a:schemeClr val="dk1"/>
              </a:buClr>
              <a:buSzPts val="1050"/>
              <a:buFont typeface="Arial"/>
              <a:buChar char="•"/>
            </a:pPr>
            <a:r>
              <a:rPr lang="de-DE" sz="1100">
                <a:solidFill>
                  <a:schemeClr val="dk1"/>
                </a:solidFill>
              </a:rPr>
              <a:t>Was bedeutet dies für ihren Einkauf?</a:t>
            </a:r>
            <a:endParaRPr/>
          </a:p>
          <a:p>
            <a:pPr marL="171450" lvl="0" indent="-171450" algn="l" rtl="0">
              <a:lnSpc>
                <a:spcPct val="100000"/>
              </a:lnSpc>
              <a:spcBef>
                <a:spcPts val="200"/>
              </a:spcBef>
              <a:spcAft>
                <a:spcPts val="0"/>
              </a:spcAft>
              <a:buClr>
                <a:schemeClr val="dk1"/>
              </a:buClr>
              <a:buSzPts val="1050"/>
              <a:buFont typeface="Arial"/>
              <a:buChar char="•"/>
            </a:pPr>
            <a:r>
              <a:rPr lang="de-DE" sz="1100">
                <a:solidFill>
                  <a:schemeClr val="dk1"/>
                </a:solidFill>
              </a:rPr>
              <a:t>Was bedeutet dies für Ihre Küchenprozesse?</a:t>
            </a:r>
            <a:endParaRPr/>
          </a:p>
          <a:p>
            <a:pPr marL="171450" lvl="0" indent="-171450" algn="l" rtl="0">
              <a:lnSpc>
                <a:spcPct val="100000"/>
              </a:lnSpc>
              <a:spcBef>
                <a:spcPts val="200"/>
              </a:spcBef>
              <a:spcAft>
                <a:spcPts val="0"/>
              </a:spcAft>
              <a:buClr>
                <a:schemeClr val="dk1"/>
              </a:buClr>
              <a:buSzPts val="1050"/>
              <a:buFont typeface="Arial"/>
              <a:buChar char="•"/>
            </a:pPr>
            <a:r>
              <a:rPr lang="de-DE" sz="1100"/>
              <a:t>Versuchen Sie die Energieverbräuche in ihrer Systemgastronomie zu bestimmen. </a:t>
            </a:r>
            <a:endParaRPr/>
          </a:p>
          <a:p>
            <a:pPr marL="171450" lvl="0" indent="-171450" algn="l" rtl="0">
              <a:lnSpc>
                <a:spcPct val="100000"/>
              </a:lnSpc>
              <a:spcBef>
                <a:spcPts val="200"/>
              </a:spcBef>
              <a:spcAft>
                <a:spcPts val="0"/>
              </a:spcAft>
              <a:buClr>
                <a:schemeClr val="dk1"/>
              </a:buClr>
              <a:buSzPts val="1050"/>
              <a:buFont typeface="Arial"/>
              <a:buChar char="•"/>
            </a:pPr>
            <a:r>
              <a:rPr lang="de-DE" sz="1100"/>
              <a:t>Für welche Prozesse haben Sie Daten?</a:t>
            </a:r>
            <a:endParaRPr sz="1100"/>
          </a:p>
          <a:p>
            <a:pPr marL="171450" lvl="0" indent="-171450" algn="l" rtl="0">
              <a:lnSpc>
                <a:spcPct val="100000"/>
              </a:lnSpc>
              <a:spcBef>
                <a:spcPts val="200"/>
              </a:spcBef>
              <a:spcAft>
                <a:spcPts val="0"/>
              </a:spcAft>
              <a:buClr>
                <a:schemeClr val="dk1"/>
              </a:buClr>
              <a:buSzPts val="1050"/>
              <a:buFont typeface="Arial"/>
              <a:buChar char="•"/>
            </a:pPr>
            <a:r>
              <a:rPr lang="de-DE" sz="1100"/>
              <a:t>Berechnen Sie den Energieverbrauch pro Menü (Gesamtenergieverbrauch / Anzahl der Menüs).</a:t>
            </a:r>
            <a:endParaRPr sz="1100"/>
          </a:p>
          <a:p>
            <a:pPr marL="0" lvl="0" indent="0" algn="l" rtl="0">
              <a:lnSpc>
                <a:spcPct val="100000"/>
              </a:lnSpc>
              <a:spcBef>
                <a:spcPts val="200"/>
              </a:spcBef>
              <a:spcAft>
                <a:spcPts val="0"/>
              </a:spcAft>
              <a:buClr>
                <a:schemeClr val="dk1"/>
              </a:buClr>
              <a:buSzPts val="1050"/>
              <a:buNone/>
            </a:pPr>
            <a:r>
              <a:rPr lang="de-DE" sz="1100" b="1"/>
              <a:t>Quelle</a:t>
            </a:r>
            <a:endParaRPr sz="1100"/>
          </a:p>
          <a:p>
            <a:pPr marL="177828" lvl="0" indent="-177828" algn="l" rtl="0">
              <a:lnSpc>
                <a:spcPct val="100000"/>
              </a:lnSpc>
              <a:spcBef>
                <a:spcPts val="200"/>
              </a:spcBef>
              <a:spcAft>
                <a:spcPts val="200"/>
              </a:spcAft>
              <a:buClr>
                <a:schemeClr val="dk1"/>
              </a:buClr>
              <a:buSzPts val="1050"/>
              <a:buFont typeface="Arial"/>
              <a:buChar char="•"/>
            </a:pPr>
            <a:r>
              <a:rPr lang="de-DE" sz="1050"/>
              <a:t>Scharp, Michael (Hrsg. 2019): KEEKS-Endbericht. Online: </a:t>
            </a:r>
            <a:r>
              <a:rPr lang="de-DE" sz="1050" u="sng">
                <a:solidFill>
                  <a:schemeClr val="hlink"/>
                </a:solidFill>
                <a:hlinkClick r:id="rId3"/>
              </a:rPr>
              <a:t>www.keeks-projekt.de</a:t>
            </a:r>
            <a:endParaRPr sz="1050"/>
          </a:p>
        </p:txBody>
      </p:sp>
      <p:sp>
        <p:nvSpPr>
          <p:cNvPr id="113" name="Google Shape;113;p19:notes"/>
          <p:cNvSpPr txBox="1"/>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3c8a2e141e_0_0:notes"/>
          <p:cNvSpPr>
            <a:spLocks noGrp="1" noRot="1" noChangeAspect="1"/>
          </p:cNvSpPr>
          <p:nvPr>
            <p:ph type="sldImg" idx="2"/>
          </p:nvPr>
        </p:nvSpPr>
        <p:spPr>
          <a:xfrm>
            <a:off x="22225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13c8a2e141e_0_0:notes"/>
          <p:cNvSpPr txBox="1">
            <a:spLocks noGrp="1"/>
          </p:cNvSpPr>
          <p:nvPr>
            <p:ph type="body" idx="1"/>
          </p:nvPr>
        </p:nvSpPr>
        <p:spPr>
          <a:xfrm>
            <a:off x="222895" y="4104000"/>
            <a:ext cx="6651924" cy="554461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690"/>
              </a:spcBef>
              <a:spcAft>
                <a:spcPts val="0"/>
              </a:spcAft>
              <a:buSzPts val="255"/>
              <a:buNone/>
            </a:pPr>
            <a:r>
              <a:rPr lang="de-DE" sz="1050" b="1">
                <a:solidFill>
                  <a:srgbClr val="000000"/>
                </a:solidFill>
              </a:rPr>
              <a:t>Beschreibung</a:t>
            </a:r>
            <a:endParaRPr sz="1050"/>
          </a:p>
          <a:p>
            <a:pPr marL="0" lvl="0" indent="0" algn="l" rtl="0">
              <a:lnSpc>
                <a:spcPct val="100000"/>
              </a:lnSpc>
              <a:spcBef>
                <a:spcPts val="200"/>
              </a:spcBef>
              <a:spcAft>
                <a:spcPts val="0"/>
              </a:spcAft>
              <a:buSzPts val="255"/>
              <a:buNone/>
            </a:pPr>
            <a:r>
              <a:rPr lang="de-DE" sz="1050">
                <a:solidFill>
                  <a:srgbClr val="000000"/>
                </a:solidFill>
              </a:rPr>
              <a:t>Ernährung ist - je nach Art der Berechnung - für rund 15% bis 20% der THG-Emissionen verantwortlich. Aber welche Lebensmittel sind besonders klimaschädlich? Auch dieser Frage ist der WWF in seiner Studie auf Basis der Literatur (WWF 2012:28) nachgegangen. Die obige Graphik enthält keine Werte für die Landnutzungsänderungen und auch nicht für die direkten THG-Emissionen der Endkonsument*innen. Somit stellen die Daten nur den Weg vom Acker bis zur Ladentheke dar. Die Ergebnisse geben aber klare Hinweise, wo die größten Potentiale für Emissionsminderungen liegen: </a:t>
            </a:r>
            <a:endParaRPr sz="1050"/>
          </a:p>
          <a:p>
            <a:pPr marL="171450" lvl="0" indent="-171450" algn="l" rtl="0">
              <a:lnSpc>
                <a:spcPct val="100000"/>
              </a:lnSpc>
              <a:spcBef>
                <a:spcPts val="90"/>
              </a:spcBef>
              <a:spcAft>
                <a:spcPts val="0"/>
              </a:spcAft>
              <a:buClr>
                <a:schemeClr val="dk1"/>
              </a:buClr>
              <a:buSzPts val="1050"/>
              <a:buFont typeface="Arial"/>
              <a:buChar char="•"/>
            </a:pPr>
            <a:r>
              <a:rPr lang="de-DE" sz="1050">
                <a:solidFill>
                  <a:srgbClr val="000000"/>
                </a:solidFill>
              </a:rPr>
              <a:t>Fleisch- und Fleischerzeugnisse (z.B. Wurst oder Belag von Pizzen) mit rund 40%</a:t>
            </a:r>
            <a:endParaRPr sz="1050"/>
          </a:p>
          <a:p>
            <a:pPr marL="171450" lvl="0" indent="-171450" algn="l" rtl="0">
              <a:lnSpc>
                <a:spcPct val="100000"/>
              </a:lnSpc>
              <a:spcBef>
                <a:spcPts val="90"/>
              </a:spcBef>
              <a:spcAft>
                <a:spcPts val="0"/>
              </a:spcAft>
              <a:buSzPts val="1050"/>
              <a:buFont typeface="Arial"/>
              <a:buChar char="•"/>
            </a:pPr>
            <a:r>
              <a:rPr lang="de-DE" sz="1050">
                <a:solidFill>
                  <a:srgbClr val="000000"/>
                </a:solidFill>
              </a:rPr>
              <a:t>Milch und Milchprodukte mit fast 24%</a:t>
            </a:r>
            <a:endParaRPr sz="1050"/>
          </a:p>
          <a:p>
            <a:pPr marL="0" lvl="0" indent="0" algn="l" rtl="0">
              <a:lnSpc>
                <a:spcPct val="100000"/>
              </a:lnSpc>
              <a:spcBef>
                <a:spcPts val="690"/>
              </a:spcBef>
              <a:spcAft>
                <a:spcPts val="0"/>
              </a:spcAft>
              <a:buSzPts val="255"/>
              <a:buNone/>
            </a:pPr>
            <a:r>
              <a:rPr lang="de-DE" sz="1050">
                <a:solidFill>
                  <a:srgbClr val="000000"/>
                </a:solidFill>
              </a:rPr>
              <a:t>Alle übrigen Lebensmittel liegen im einstelligen Prozentbereich. Selbst Getreideprodukte mit knapp 10% sollten unproblematisch für die Emissionen sein, da Getreideprodukte ein Grundnahrungsmittel darstellt, das viele Kalorien liefert und somit aufgrund ihrer guten Klimabilanz eher vermehrt als vermindert gegessen werden sollten. </a:t>
            </a:r>
            <a:endParaRPr sz="1050">
              <a:solidFill>
                <a:srgbClr val="000000"/>
              </a:solidFill>
            </a:endParaRPr>
          </a:p>
          <a:p>
            <a:pPr marL="0" lvl="0" indent="0" algn="l" rtl="0">
              <a:lnSpc>
                <a:spcPct val="100000"/>
              </a:lnSpc>
              <a:spcBef>
                <a:spcPts val="690"/>
              </a:spcBef>
              <a:spcAft>
                <a:spcPts val="0"/>
              </a:spcAft>
              <a:buSzPts val="255"/>
              <a:buNone/>
            </a:pPr>
            <a:r>
              <a:rPr lang="de-DE" sz="1050" b="1">
                <a:solidFill>
                  <a:srgbClr val="000000"/>
                </a:solidFill>
              </a:rPr>
              <a:t>Aufgabe</a:t>
            </a:r>
            <a:endParaRPr sz="1050">
              <a:solidFill>
                <a:srgbClr val="000000"/>
              </a:solidFill>
            </a:endParaRPr>
          </a:p>
          <a:p>
            <a:pPr marL="0" lvl="0" indent="0" algn="l" rtl="0">
              <a:lnSpc>
                <a:spcPct val="100000"/>
              </a:lnSpc>
              <a:spcBef>
                <a:spcPts val="200"/>
              </a:spcBef>
              <a:spcAft>
                <a:spcPts val="0"/>
              </a:spcAft>
              <a:buSzPts val="255"/>
              <a:buNone/>
            </a:pPr>
            <a:r>
              <a:rPr lang="de-DE" sz="1050">
                <a:solidFill>
                  <a:srgbClr val="000000"/>
                </a:solidFill>
              </a:rPr>
              <a:t>Überschlagen Sie den Anteil der Mengen verschiedener Komponenten auf Ihrer Menükarte (nur Hauptgerichte):</a:t>
            </a:r>
            <a:endParaRPr sz="1050"/>
          </a:p>
          <a:p>
            <a:pPr marL="171450" lvl="0" indent="-171450" algn="l" rtl="0">
              <a:lnSpc>
                <a:spcPct val="100000"/>
              </a:lnSpc>
              <a:spcBef>
                <a:spcPts val="0"/>
              </a:spcBef>
              <a:spcAft>
                <a:spcPts val="0"/>
              </a:spcAft>
              <a:buSzPts val="1050"/>
              <a:buFont typeface="Arial"/>
              <a:buChar char="•"/>
            </a:pPr>
            <a:r>
              <a:rPr lang="de-DE" sz="1050">
                <a:solidFill>
                  <a:srgbClr val="000000"/>
                </a:solidFill>
              </a:rPr>
              <a:t>Fleisch- und Fischprodukten (Rind, Huhn + Pute, Schwein sowie die Kategorie „Fisch“ von</a:t>
            </a:r>
            <a:endParaRPr sz="1050"/>
          </a:p>
          <a:p>
            <a:pPr marL="171450" lvl="0" indent="-171450" algn="l" rtl="0">
              <a:lnSpc>
                <a:spcPct val="100000"/>
              </a:lnSpc>
              <a:spcBef>
                <a:spcPts val="0"/>
              </a:spcBef>
              <a:spcAft>
                <a:spcPts val="0"/>
              </a:spcAft>
              <a:buSzPts val="1050"/>
              <a:buFont typeface="Arial"/>
              <a:buChar char="•"/>
            </a:pPr>
            <a:r>
              <a:rPr lang="de-DE" sz="1050">
                <a:solidFill>
                  <a:srgbClr val="000000"/>
                </a:solidFill>
              </a:rPr>
              <a:t>Gemüse und Sättigungsbeilagen (Kartoffeln, Reis, Nudeln) und von</a:t>
            </a:r>
            <a:endParaRPr/>
          </a:p>
          <a:p>
            <a:pPr marL="171450" lvl="0" indent="-171450" algn="l" rtl="0">
              <a:lnSpc>
                <a:spcPct val="100000"/>
              </a:lnSpc>
              <a:spcBef>
                <a:spcPts val="0"/>
              </a:spcBef>
              <a:spcAft>
                <a:spcPts val="0"/>
              </a:spcAft>
              <a:buSzPts val="1050"/>
              <a:buFont typeface="Arial"/>
              <a:buChar char="•"/>
            </a:pPr>
            <a:r>
              <a:rPr lang="de-DE" sz="1050">
                <a:solidFill>
                  <a:srgbClr val="000000"/>
                </a:solidFill>
              </a:rPr>
              <a:t>Ihren insgesamt vegetarischen und veganen Angeboten</a:t>
            </a:r>
            <a:endParaRPr sz="1050"/>
          </a:p>
          <a:p>
            <a:pPr marL="0" lvl="0" indent="0" algn="l" rtl="0">
              <a:lnSpc>
                <a:spcPct val="100000"/>
              </a:lnSpc>
              <a:spcBef>
                <a:spcPts val="690"/>
              </a:spcBef>
              <a:spcAft>
                <a:spcPts val="0"/>
              </a:spcAft>
              <a:buSzPts val="255"/>
              <a:buNone/>
            </a:pPr>
            <a:r>
              <a:rPr lang="de-DE" sz="1050">
                <a:solidFill>
                  <a:srgbClr val="000000"/>
                </a:solidFill>
              </a:rPr>
              <a:t>Berechnen Sie überschlagsmäßig die Emissionen mit folgenden Werten</a:t>
            </a:r>
            <a:endParaRPr sz="1050"/>
          </a:p>
          <a:p>
            <a:pPr marL="171450" lvl="0" indent="-171450" algn="l" rtl="0">
              <a:lnSpc>
                <a:spcPct val="100000"/>
              </a:lnSpc>
              <a:spcBef>
                <a:spcPts val="0"/>
              </a:spcBef>
              <a:spcAft>
                <a:spcPts val="0"/>
              </a:spcAft>
              <a:buSzPts val="1050"/>
              <a:buFont typeface="Arial"/>
              <a:buChar char="•"/>
            </a:pPr>
            <a:r>
              <a:rPr lang="de-DE" sz="1050"/>
              <a:t>Rindfleischprodukte: 14 kg THG-Äquivalente pro kg</a:t>
            </a:r>
            <a:endParaRPr sz="1050"/>
          </a:p>
          <a:p>
            <a:pPr marL="171450" lvl="0" indent="-171450" algn="l" rtl="0">
              <a:lnSpc>
                <a:spcPct val="100000"/>
              </a:lnSpc>
              <a:spcBef>
                <a:spcPts val="0"/>
              </a:spcBef>
              <a:spcAft>
                <a:spcPts val="0"/>
              </a:spcAft>
              <a:buSzPts val="1050"/>
              <a:buFont typeface="Arial"/>
              <a:buChar char="•"/>
            </a:pPr>
            <a:r>
              <a:rPr lang="de-DE" sz="1050"/>
              <a:t>Huhn- und Putenprodukte, Schweinfleisch: 5 kg THG-Äquivalente pro kg</a:t>
            </a:r>
            <a:endParaRPr sz="1050"/>
          </a:p>
          <a:p>
            <a:pPr marL="171450" lvl="0" indent="-171450" algn="l" rtl="0">
              <a:lnSpc>
                <a:spcPct val="100000"/>
              </a:lnSpc>
              <a:spcBef>
                <a:spcPts val="0"/>
              </a:spcBef>
              <a:spcAft>
                <a:spcPts val="0"/>
              </a:spcAft>
              <a:buSzPts val="1050"/>
              <a:buFont typeface="Arial"/>
              <a:buChar char="•"/>
            </a:pPr>
            <a:r>
              <a:rPr lang="de-DE" sz="1050"/>
              <a:t>See- und Flussfisch: ca. 8 kg THG-Äquivalente pro kg </a:t>
            </a:r>
            <a:endParaRPr sz="1050"/>
          </a:p>
          <a:p>
            <a:pPr marL="171450" lvl="0" indent="-171450" algn="l" rtl="0">
              <a:lnSpc>
                <a:spcPct val="100000"/>
              </a:lnSpc>
              <a:spcBef>
                <a:spcPts val="0"/>
              </a:spcBef>
              <a:spcAft>
                <a:spcPts val="0"/>
              </a:spcAft>
              <a:buSzPts val="1050"/>
              <a:buFont typeface="Arial"/>
              <a:buChar char="•"/>
            </a:pPr>
            <a:r>
              <a:rPr lang="de-DE" sz="1050"/>
              <a:t>Gemüse: 0,3  kg THG-Äquivalente pro kg</a:t>
            </a:r>
            <a:endParaRPr sz="1050"/>
          </a:p>
          <a:p>
            <a:pPr marL="171450" lvl="0" indent="-171450" algn="l" rtl="0">
              <a:lnSpc>
                <a:spcPct val="100000"/>
              </a:lnSpc>
              <a:spcBef>
                <a:spcPts val="0"/>
              </a:spcBef>
              <a:spcAft>
                <a:spcPts val="0"/>
              </a:spcAft>
              <a:buSzPts val="1050"/>
              <a:buFont typeface="Arial"/>
              <a:buChar char="•"/>
            </a:pPr>
            <a:r>
              <a:rPr lang="de-DE" sz="1050"/>
              <a:t>Kohlenhydrate (Kartoffeln und Nudeln): 0,7  kg THG-Äquivalente pro kg</a:t>
            </a:r>
            <a:endParaRPr sz="1050"/>
          </a:p>
          <a:p>
            <a:pPr marL="171450" lvl="0" indent="-171450" algn="l" rtl="0">
              <a:lnSpc>
                <a:spcPct val="100000"/>
              </a:lnSpc>
              <a:spcBef>
                <a:spcPts val="0"/>
              </a:spcBef>
              <a:spcAft>
                <a:spcPts val="0"/>
              </a:spcAft>
              <a:buSzPts val="1050"/>
              <a:buFont typeface="Arial"/>
              <a:buChar char="•"/>
            </a:pPr>
            <a:r>
              <a:rPr lang="de-DE" sz="1050"/>
              <a:t>Kohlenhydrate (Reis): 3  kg THG-Äquivalente pro kg</a:t>
            </a:r>
            <a:endParaRPr sz="1050" b="1"/>
          </a:p>
          <a:p>
            <a:pPr marL="0" lvl="0" indent="0" algn="l" rtl="0">
              <a:lnSpc>
                <a:spcPct val="100000"/>
              </a:lnSpc>
              <a:spcBef>
                <a:spcPts val="690"/>
              </a:spcBef>
              <a:spcAft>
                <a:spcPts val="0"/>
              </a:spcAft>
              <a:buSzPts val="255"/>
              <a:buFont typeface="Arial"/>
              <a:buNone/>
            </a:pPr>
            <a:r>
              <a:rPr lang="de-DE" sz="1050" b="1"/>
              <a:t>Frage: Welche Anteile hat welche Gruppe auf ihrer Speisekarte?</a:t>
            </a:r>
            <a:endParaRPr/>
          </a:p>
          <a:p>
            <a:pPr marL="0" lvl="0" indent="0" algn="l" rtl="0">
              <a:lnSpc>
                <a:spcPct val="100000"/>
              </a:lnSpc>
              <a:spcBef>
                <a:spcPts val="0"/>
              </a:spcBef>
              <a:spcAft>
                <a:spcPts val="0"/>
              </a:spcAft>
              <a:buClr>
                <a:schemeClr val="dk1"/>
              </a:buClr>
              <a:buSzPts val="1020"/>
              <a:buNone/>
            </a:pPr>
            <a:endParaRPr sz="1050" b="1"/>
          </a:p>
          <a:p>
            <a:pPr marL="0" lvl="0" indent="0" algn="l" rtl="0">
              <a:lnSpc>
                <a:spcPct val="100000"/>
              </a:lnSpc>
              <a:spcBef>
                <a:spcPts val="0"/>
              </a:spcBef>
              <a:spcAft>
                <a:spcPts val="0"/>
              </a:spcAft>
              <a:buClr>
                <a:schemeClr val="dk1"/>
              </a:buClr>
              <a:buSzPts val="1020"/>
              <a:buNone/>
            </a:pPr>
            <a:r>
              <a:rPr lang="de-DE" sz="1050" b="1"/>
              <a:t>Quelle</a:t>
            </a:r>
            <a:endParaRPr sz="1050"/>
          </a:p>
          <a:p>
            <a:pPr marL="177828" lvl="0" indent="-177828" algn="l" rtl="0">
              <a:lnSpc>
                <a:spcPct val="100000"/>
              </a:lnSpc>
              <a:spcBef>
                <a:spcPts val="0"/>
              </a:spcBef>
              <a:spcAft>
                <a:spcPts val="0"/>
              </a:spcAft>
              <a:buClr>
                <a:schemeClr val="dk1"/>
              </a:buClr>
              <a:buSzPts val="1020"/>
              <a:buFont typeface="Arial"/>
              <a:buChar char="•"/>
            </a:pPr>
            <a:r>
              <a:rPr lang="de-DE" sz="1050"/>
              <a:t>WWF 2012: Klimawandel auf dem Teller. Online: https://www.wwf.de/fileadmin/user_upload/Klimawandel_auf_dem_Teller.pdf</a:t>
            </a:r>
            <a:endParaRPr sz="1050"/>
          </a:p>
        </p:txBody>
      </p:sp>
      <p:sp>
        <p:nvSpPr>
          <p:cNvPr id="128" name="Google Shape;128;g13c8a2e141e_0_0: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223050" y="4149042"/>
            <a:ext cx="6650338" cy="51447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a:t>Um die Bedeutung der Backwaren als Teil der Lebensmittelverluste zu bemessen, muss man sich den Einzelhandel genauer anschauen: Bäckereien zählen zum Einzelhandel. Betrachtet man die Lebensmittelabfälle nach Produktgruppen, so stehen, wie zu erwarten, die leicht verderblichen Lebensmittel ganz weit oben. An 1. Stelle Obst und Gemüse mit rund 328.000 Tonnen pro Jahr. An 2. Stelle folgen Brot- und Backwaren mit 206.000 Tonnen pro Jahr. Molkereiprodukte sowie Fleisch und Wurst haben ein Abfallaufkommen von je rund 60.000 t. Übrige Lebensmittel – dies ist vor allem das Trockensortiment – fallen aufgrund der langen Haltbarkeit nur mit rund 48.000 Tonnen pro Jahr ins Gewicht. Von den gesamten Lebensmittelabfällen im Jahr 2015 in Höhe von fast 700.000 Tonnen sind rund 30% beziehungsweise mehr als 200.000 t Brote und Backwaren.</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de-DE" sz="1100" b="1"/>
              <a:t>Aufgabe</a:t>
            </a:r>
            <a:endParaRPr sz="1100"/>
          </a:p>
          <a:p>
            <a:pPr marL="228600" lvl="0" indent="-228600" algn="l" rtl="0">
              <a:lnSpc>
                <a:spcPct val="100000"/>
              </a:lnSpc>
              <a:spcBef>
                <a:spcPts val="0"/>
              </a:spcBef>
              <a:spcAft>
                <a:spcPts val="0"/>
              </a:spcAft>
              <a:buSzPts val="1400"/>
              <a:buFont typeface="Arial"/>
              <a:buChar char="•"/>
            </a:pPr>
            <a:r>
              <a:rPr lang="de-DE" sz="1100"/>
              <a:t>Welche Lebensmittel werfen Sie am Häufigsten in den Abfall? </a:t>
            </a:r>
            <a:endParaRPr sz="1100"/>
          </a:p>
          <a:p>
            <a:pPr marL="228600" lvl="0" indent="-228600" algn="l" rtl="0">
              <a:lnSpc>
                <a:spcPct val="100000"/>
              </a:lnSpc>
              <a:spcBef>
                <a:spcPts val="0"/>
              </a:spcBef>
              <a:spcAft>
                <a:spcPts val="0"/>
              </a:spcAft>
              <a:buSzPts val="1400"/>
              <a:buFont typeface="Arial"/>
              <a:buChar char="•"/>
            </a:pPr>
            <a:r>
              <a:rPr lang="de-DE" sz="1100"/>
              <a:t>Schlagen Sie Maßnahmen zur Minderung des Abfallaufkommens vor und diskutieren Sie sie mit anderen Auszubildenden oder Mitschülern.</a:t>
            </a:r>
            <a:endParaRPr sz="1100"/>
          </a:p>
          <a:p>
            <a:pPr marL="0" lvl="0" indent="0" algn="l" rtl="0">
              <a:lnSpc>
                <a:spcPct val="100000"/>
              </a:lnSpc>
              <a:spcBef>
                <a:spcPts val="0"/>
              </a:spcBef>
              <a:spcAft>
                <a:spcPts val="0"/>
              </a:spcAft>
              <a:buClr>
                <a:schemeClr val="dk1"/>
              </a:buClr>
              <a:buSzPts val="1200"/>
              <a:buFont typeface="Calibri"/>
              <a:buNone/>
            </a:pPr>
            <a:endParaRPr sz="1100"/>
          </a:p>
          <a:p>
            <a:pPr marL="0" lvl="0" indent="0" algn="l" rtl="0">
              <a:lnSpc>
                <a:spcPct val="100000"/>
              </a:lnSpc>
              <a:spcBef>
                <a:spcPts val="0"/>
              </a:spcBef>
              <a:spcAft>
                <a:spcPts val="0"/>
              </a:spcAft>
              <a:buClr>
                <a:schemeClr val="dk1"/>
              </a:buClr>
              <a:buSzPts val="1200"/>
              <a:buFont typeface="Calibri"/>
              <a:buNone/>
            </a:pPr>
            <a:r>
              <a:rPr lang="de-DE" sz="1100" b="1"/>
              <a:t>Quellen</a:t>
            </a:r>
            <a:endParaRPr sz="1100"/>
          </a:p>
          <a:p>
            <a:pPr marL="171450" lvl="0" indent="-171450" algn="l" rtl="0">
              <a:lnSpc>
                <a:spcPct val="100000"/>
              </a:lnSpc>
              <a:spcBef>
                <a:spcPts val="0"/>
              </a:spcBef>
              <a:spcAft>
                <a:spcPts val="0"/>
              </a:spcAft>
              <a:buClr>
                <a:schemeClr val="dk1"/>
              </a:buClr>
              <a:buSzPts val="1200"/>
              <a:buChar char="•"/>
            </a:pPr>
            <a:r>
              <a:rPr lang="de-DE" sz="1100"/>
              <a:t>Thomas Schmidt, Felicitas Schneider, Dominik Leverenz, Gerold Hafner (2019): Lebensmittelabfälle in Deutschland – Baseline 2015. Thünen Report 71. Online: https://www.thuenen.de/media/publikationen/thuenen-report/Thuenen_Report_71.pdf</a:t>
            </a:r>
            <a:endParaRPr sz="1100"/>
          </a:p>
          <a:p>
            <a:pPr marL="171450" lvl="0" indent="-95250" algn="l" rtl="0">
              <a:lnSpc>
                <a:spcPct val="100000"/>
              </a:lnSpc>
              <a:spcBef>
                <a:spcPts val="0"/>
              </a:spcBef>
              <a:spcAft>
                <a:spcPts val="0"/>
              </a:spcAft>
              <a:buClr>
                <a:schemeClr val="dk1"/>
              </a:buClr>
              <a:buSzPts val="1200"/>
              <a:buNone/>
            </a:pPr>
            <a:endParaRPr sz="1100" b="1"/>
          </a:p>
          <a:p>
            <a:pPr marL="0" lvl="0" indent="0" algn="l" rtl="0">
              <a:lnSpc>
                <a:spcPct val="100000"/>
              </a:lnSpc>
              <a:spcBef>
                <a:spcPts val="0"/>
              </a:spcBef>
              <a:spcAft>
                <a:spcPts val="0"/>
              </a:spcAft>
              <a:buClr>
                <a:schemeClr val="dk1"/>
              </a:buClr>
              <a:buSzPts val="1200"/>
              <a:buNone/>
            </a:pPr>
            <a:r>
              <a:rPr lang="de-DE" sz="1100" b="1"/>
              <a:t>Bilder</a:t>
            </a:r>
            <a:endParaRPr sz="1100"/>
          </a:p>
          <a:p>
            <a:pPr marL="0" marR="0" lvl="0" indent="0" algn="l" rtl="0">
              <a:lnSpc>
                <a:spcPct val="100000"/>
              </a:lnSpc>
              <a:spcBef>
                <a:spcPts val="0"/>
              </a:spcBef>
              <a:spcAft>
                <a:spcPts val="0"/>
              </a:spcAft>
              <a:buClr>
                <a:srgbClr val="000000"/>
              </a:buClr>
              <a:buSzPts val="1400"/>
              <a:buFont typeface="Arial"/>
              <a:buChar char="•"/>
            </a:pPr>
            <a:r>
              <a:rPr lang="de-DE" sz="1100">
                <a:solidFill>
                  <a:schemeClr val="dk1"/>
                </a:solidFill>
              </a:rPr>
              <a:t>Papierkorb: Noun-Project:  Oksana Latysheva, UA. </a:t>
            </a:r>
            <a:endParaRPr/>
          </a:p>
          <a:p>
            <a:pPr marL="0" marR="0" lvl="0" indent="0" algn="l" rtl="0">
              <a:lnSpc>
                <a:spcPct val="100000"/>
              </a:lnSpc>
              <a:spcBef>
                <a:spcPts val="0"/>
              </a:spcBef>
              <a:spcAft>
                <a:spcPts val="0"/>
              </a:spcAft>
              <a:buClr>
                <a:srgbClr val="000000"/>
              </a:buClr>
              <a:buSzPts val="1400"/>
              <a:buFont typeface="Arial"/>
              <a:buChar char="•"/>
            </a:pPr>
            <a:r>
              <a:rPr lang="de-DE" sz="1100">
                <a:solidFill>
                  <a:schemeClr val="dk1"/>
                </a:solidFill>
              </a:rPr>
              <a:t>Graphik: Eigene Darstellung</a:t>
            </a:r>
            <a:endParaRPr sz="1100">
              <a:solidFill>
                <a:schemeClr val="dk1"/>
              </a:solidFill>
            </a:endParaRPr>
          </a:p>
        </p:txBody>
      </p:sp>
      <p:sp>
        <p:nvSpPr>
          <p:cNvPr id="141" name="Google Shape;141;p8: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a:spLocks noGrp="1" noRot="1" noChangeAspect="1"/>
          </p:cNvSpPr>
          <p:nvPr>
            <p:ph type="sldImg" idx="2"/>
          </p:nvPr>
        </p:nvSpPr>
        <p:spPr>
          <a:xfrm>
            <a:off x="220663"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3:notes"/>
          <p:cNvSpPr txBox="1">
            <a:spLocks noGrp="1"/>
          </p:cNvSpPr>
          <p:nvPr>
            <p:ph type="body" idx="1"/>
          </p:nvPr>
        </p:nvSpPr>
        <p:spPr>
          <a:xfrm>
            <a:off x="222102" y="4170858"/>
            <a:ext cx="6651924"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b="0" i="0" u="none" strike="noStrike" cap="none">
                <a:solidFill>
                  <a:schemeClr val="dk1"/>
                </a:solidFill>
                <a:latin typeface="Calibri"/>
                <a:ea typeface="Calibri"/>
                <a:cs typeface="Calibri"/>
                <a:sym typeface="Calibri"/>
              </a:rPr>
              <a:t>Lebensmittelabfälle sind insofern für den Klimaschutz relevant, als dass alle im Produktionsprozess erzeugten Emissionen unnötig angefallen sind. Mit der Biogas-Verwertung wird nur ein kleiner Teil der Energie zurückgewonnen. Besonders kritisch sind tierische Lebensmittelabfälle zu sehen, da diese die höchsten THG-Werte aufweisen. Aber auch hoch-fetthaltige Soßen oder zu viel Reis als Sättigungsbeilage führen zu unnötigen THG-Emissionen. Bei der Außer-Haus-Verpflegung fallen 17 Prozent (1,9 Mio. Tonnen) der Abfälle an (Thünen 2020). </a:t>
            </a:r>
            <a:endParaRPr sz="1100"/>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a:solidFill>
                  <a:schemeClr val="dk1"/>
                </a:solidFill>
                <a:latin typeface="Calibri"/>
                <a:ea typeface="Calibri"/>
                <a:cs typeface="Calibri"/>
                <a:sym typeface="Calibri"/>
              </a:rPr>
              <a:t>Kuntscher et al. kamen im Rahmen dieser Studie zu folgendem Ergebnis: „</a:t>
            </a:r>
            <a:r>
              <a:rPr lang="de-DE" sz="1100" b="0" i="1" u="none" strike="noStrike" cap="none">
                <a:solidFill>
                  <a:schemeClr val="dk1"/>
                </a:solidFill>
                <a:latin typeface="Calibri"/>
                <a:ea typeface="Calibri"/>
                <a:cs typeface="Calibri"/>
                <a:sym typeface="Calibri"/>
              </a:rPr>
              <a:t>Die jährlichen Lebensmittelabfallmengen pro Küche wurden durchschnittlich auf knapp 28 t geschätzt; pro Mahlzeit sind das knapp 100 g. Monetär belaufen sich die Verluste damit auf etwas über 100.000 € pro Jahr und Küche; beziehungsweise etwa 38 Cent pro Mahlzeit. Besonders Ausgabeverluste und Tellerreste führten häufig zu Lebensmittelabfällen. Da es sich dabei um meist aufwendig zubereitete und verzehrfertige Speisen handelt, sind die damit verbundenen ökonomischen und ökologischen Effekte besonders hoch.“</a:t>
            </a:r>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de-DE" sz="1100" b="1"/>
              <a:t>Aufgabe</a:t>
            </a:r>
            <a:endParaRPr sz="1100"/>
          </a:p>
          <a:p>
            <a:pPr marL="228600" lvl="0" indent="-228600" algn="l" rtl="0">
              <a:lnSpc>
                <a:spcPct val="100000"/>
              </a:lnSpc>
              <a:spcBef>
                <a:spcPts val="0"/>
              </a:spcBef>
              <a:spcAft>
                <a:spcPts val="0"/>
              </a:spcAft>
              <a:buSzPts val="1400"/>
              <a:buFont typeface="Arial"/>
              <a:buChar char="•"/>
            </a:pPr>
            <a:r>
              <a:rPr lang="de-DE" sz="1100"/>
              <a:t>Wo fallen in Ihrem Betrieb die meisten Abfälle an? </a:t>
            </a:r>
            <a:endParaRPr sz="1100"/>
          </a:p>
          <a:p>
            <a:pPr marL="228600" lvl="0" indent="-228600" algn="l" rtl="0">
              <a:lnSpc>
                <a:spcPct val="100000"/>
              </a:lnSpc>
              <a:spcBef>
                <a:spcPts val="0"/>
              </a:spcBef>
              <a:spcAft>
                <a:spcPts val="0"/>
              </a:spcAft>
              <a:buSzPts val="1400"/>
              <a:buFont typeface="Arial"/>
              <a:buChar char="•"/>
            </a:pPr>
            <a:r>
              <a:rPr lang="de-DE" sz="1100"/>
              <a:t>Messen bzw. wiegen Sie die Mengen.</a:t>
            </a:r>
            <a:endParaRPr/>
          </a:p>
          <a:p>
            <a:pPr marL="228600" lvl="0" indent="-228600" algn="l" rtl="0">
              <a:lnSpc>
                <a:spcPct val="100000"/>
              </a:lnSpc>
              <a:spcBef>
                <a:spcPts val="0"/>
              </a:spcBef>
              <a:spcAft>
                <a:spcPts val="0"/>
              </a:spcAft>
              <a:buSzPts val="1400"/>
              <a:buFont typeface="Arial"/>
              <a:buChar char="•"/>
            </a:pPr>
            <a:r>
              <a:rPr lang="de-DE" sz="1100"/>
              <a:t>Welche Maßnahmen könnten ihn Ihrem Betrieb helfen, das Abfallaufkommen zu mindern?</a:t>
            </a:r>
            <a:endParaRPr sz="1100"/>
          </a:p>
          <a:p>
            <a:pPr marL="0" lvl="0" indent="0" algn="l" rtl="0">
              <a:lnSpc>
                <a:spcPct val="100000"/>
              </a:lnSpc>
              <a:spcBef>
                <a:spcPts val="0"/>
              </a:spcBef>
              <a:spcAft>
                <a:spcPts val="0"/>
              </a:spcAft>
              <a:buClr>
                <a:schemeClr val="dk1"/>
              </a:buClr>
              <a:buSzPts val="1200"/>
              <a:buFont typeface="Calibri"/>
              <a:buNone/>
            </a:pPr>
            <a:endParaRPr sz="1100"/>
          </a:p>
          <a:p>
            <a:pPr marL="0" lvl="0" indent="0" algn="l" rtl="0">
              <a:lnSpc>
                <a:spcPct val="100000"/>
              </a:lnSpc>
              <a:spcBef>
                <a:spcPts val="0"/>
              </a:spcBef>
              <a:spcAft>
                <a:spcPts val="0"/>
              </a:spcAft>
              <a:buClr>
                <a:schemeClr val="dk1"/>
              </a:buClr>
              <a:buSzPts val="1200"/>
              <a:buFont typeface="Calibri"/>
              <a:buNone/>
            </a:pPr>
            <a:r>
              <a:rPr lang="de-DE" sz="1100" b="1"/>
              <a:t>Quelle und Grafik</a:t>
            </a:r>
            <a:endParaRPr sz="1100"/>
          </a:p>
          <a:p>
            <a:pPr marL="171450" lvl="0" indent="-171450" algn="l" rtl="0">
              <a:lnSpc>
                <a:spcPct val="100000"/>
              </a:lnSpc>
              <a:spcBef>
                <a:spcPts val="0"/>
              </a:spcBef>
              <a:spcAft>
                <a:spcPts val="0"/>
              </a:spcAft>
              <a:buClr>
                <a:schemeClr val="dk1"/>
              </a:buClr>
              <a:buSzPts val="1200"/>
              <a:buChar char="•"/>
            </a:pPr>
            <a:r>
              <a:rPr lang="de-DE" sz="1100"/>
              <a:t>Manuela Kuntscher, Thomas Schmidt, Yanne Goossens (2020): Lebensmittelabfälle in der AHV – Ursachen, Hemmnisse und Perspektiven - Thünen Paper 161. Online: https://literatur.thuenen.de/digbib_extern/dn063075.pdf</a:t>
            </a:r>
            <a:endParaRPr sz="1100"/>
          </a:p>
        </p:txBody>
      </p:sp>
      <p:sp>
        <p:nvSpPr>
          <p:cNvPr id="156" name="Google Shape;156;p3: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222025" y="4104001"/>
            <a:ext cx="6655248" cy="5936757"/>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20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Beschreibung</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1400"/>
              <a:buFont typeface="Arial"/>
              <a:buNone/>
            </a:pPr>
            <a:r>
              <a:rPr lang="de-DE" sz="1100" b="0" i="0" u="none" strike="noStrike" cap="none">
                <a:solidFill>
                  <a:schemeClr val="dk1"/>
                </a:solidFill>
                <a:latin typeface="Calibri"/>
                <a:ea typeface="Calibri"/>
                <a:cs typeface="Calibri"/>
                <a:sym typeface="Calibri"/>
              </a:rPr>
              <a:t>Produkte in Bioqualität stellen einen großen Schritt in Richtung Nachhaltigkeit für unser Ernährungssystem dar. </a:t>
            </a:r>
            <a:r>
              <a:rPr lang="de-DE" sz="1100" b="0" i="1" u="none" strike="noStrike" cap="none">
                <a:solidFill>
                  <a:schemeClr val="dk1"/>
                </a:solidFill>
                <a:latin typeface="Calibri"/>
                <a:ea typeface="Calibri"/>
                <a:cs typeface="Calibri"/>
                <a:sym typeface="Calibri"/>
              </a:rPr>
              <a:t>Der ökologische Landbau ist eine besonders ressourcenschonende und umweltverträgliche Wirtschaftsform, die sich am Prinzip der Nachhaltigkeit orientiert</a:t>
            </a:r>
            <a:r>
              <a:rPr lang="de-DE" sz="1100" b="0" i="0" u="none" strike="noStrike" cap="none">
                <a:solidFill>
                  <a:schemeClr val="dk1"/>
                </a:solidFill>
                <a:latin typeface="Calibri"/>
                <a:ea typeface="Calibri"/>
                <a:cs typeface="Calibri"/>
                <a:sym typeface="Calibri"/>
              </a:rPr>
              <a:t> (BMEL o.J.). In Deutschland soll der Anteil der ökologischen Ackerflächen bis 2030 auf 30% der gesamten Landwirtschaftsfläche steigen (ebd.). Die Vorteile des ökologischen Landbaus sind ohne Frage der Schutz der Biodiversität, des Bodens und des (Grund-)Wassers sowie ein höchstes Maß an Tierwohl. Zwei Nachteile gibt es aber auch: Aufgrund des fehlenden Kunstdüngereinsatzes sind die Erträge geringer und aufgrund des Verzichts von Pestiziden ist das Ausfallrisiko höher. Bei der Vieh- und Geflügelzucht sind zudem Weide- und Auslaufflächen notwendig und der Tierbestand pro Tier niedriger, was sich auch in einem geringen Ertrag niederschlägt. In der Folge sind deshalb die Preise für Bio-Produkte höher, wobei bei Lebensmitteln wie Nudeln, Kartoffeln, Mehl, Haferflocken und Getreide nur ein geringer Preisunterschied zur konventionellen Ware besteht. In 2020 waren die Preisaufschläge wie folgt: Hähnchenschnitzel 175%, Eier ca. 130%, Kartoffeln 80%, Äpfel ca. 60%, Möhren ca. 50%, Frischmilch und Rinderhack ca. 40% (ökolandbau o.J.,Eat Smarter, 2022). E</a:t>
            </a:r>
            <a:r>
              <a:rPr lang="de-DE" sz="1100" b="0" i="0" u="none" strike="noStrike" cap="none">
                <a:solidFill>
                  <a:srgbClr val="000000"/>
                </a:solidFill>
                <a:latin typeface="Calibri"/>
                <a:ea typeface="Calibri"/>
                <a:cs typeface="Calibri"/>
                <a:sym typeface="Calibri"/>
              </a:rPr>
              <a:t>ine nachhaltige Gastronomie nutzt Bio-Produkte. Bioprodukte sind in der Regel teurer als konventionelle. In der Schulverpflegung sind aber Mehrkosten von 10 Cent für ein Bioprodukt schon ein großes Hemmnis für die Eltern</a:t>
            </a:r>
            <a:r>
              <a:rPr lang="de-DE" sz="1100">
                <a:latin typeface="Calibri"/>
                <a:ea typeface="Calibri"/>
                <a:cs typeface="Calibri"/>
                <a:sym typeface="Calibri"/>
              </a:rPr>
              <a:t>.</a:t>
            </a:r>
            <a:endParaRPr/>
          </a:p>
          <a:p>
            <a:pPr marL="0" marR="0" lvl="0" indent="0" algn="l" rtl="0">
              <a:lnSpc>
                <a:spcPct val="100000"/>
              </a:lnSpc>
              <a:spcBef>
                <a:spcPts val="200"/>
              </a:spcBef>
              <a:spcAft>
                <a:spcPts val="0"/>
              </a:spcAft>
              <a:buClr>
                <a:srgbClr val="000000"/>
              </a:buClr>
              <a:buSzPts val="1400"/>
              <a:buFont typeface="Arial"/>
              <a:buNone/>
            </a:pPr>
            <a:endParaRPr sz="1100" b="0" i="0" u="none" strike="noStrike" cap="none">
              <a:solidFill>
                <a:schemeClr val="accent5"/>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Aufgabe</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320"/>
              <a:buFont typeface="Arial"/>
              <a:buChar char="•"/>
            </a:pPr>
            <a:r>
              <a:rPr lang="de-DE" sz="1100" b="0" i="0" u="none" strike="noStrike" cap="none">
                <a:solidFill>
                  <a:schemeClr val="dk1"/>
                </a:solidFill>
                <a:latin typeface="Calibri"/>
                <a:ea typeface="Calibri"/>
                <a:cs typeface="Calibri"/>
                <a:sym typeface="Calibri"/>
              </a:rPr>
              <a:t>Wie groß ist der Anteil ihrer Bioprodukte in allen Zutaten?</a:t>
            </a:r>
            <a:endParaRPr/>
          </a:p>
          <a:p>
            <a:pPr marL="171450" marR="0" lvl="0" indent="-171450" algn="l" rtl="0">
              <a:lnSpc>
                <a:spcPct val="100000"/>
              </a:lnSpc>
              <a:spcBef>
                <a:spcPts val="200"/>
              </a:spcBef>
              <a:spcAft>
                <a:spcPts val="0"/>
              </a:spcAft>
              <a:buClr>
                <a:srgbClr val="000000"/>
              </a:buClr>
              <a:buSzPts val="1320"/>
              <a:buFont typeface="Arial"/>
              <a:buChar char="•"/>
            </a:pPr>
            <a:r>
              <a:rPr lang="de-DE" sz="1100" b="0" i="0" u="none" strike="noStrike" cap="none">
                <a:solidFill>
                  <a:schemeClr val="dk1"/>
                </a:solidFill>
                <a:latin typeface="Calibri"/>
                <a:ea typeface="Calibri"/>
                <a:cs typeface="Calibri"/>
                <a:sym typeface="Calibri"/>
              </a:rPr>
              <a:t>Welche Mehrkosen nehmen Sie dafür in Kauf?</a:t>
            </a:r>
            <a:endParaRPr/>
          </a:p>
          <a:p>
            <a:pPr marL="171450" marR="0" lvl="0" indent="-171450" algn="l" rtl="0">
              <a:lnSpc>
                <a:spcPct val="100000"/>
              </a:lnSpc>
              <a:spcBef>
                <a:spcPts val="200"/>
              </a:spcBef>
              <a:spcAft>
                <a:spcPts val="0"/>
              </a:spcAft>
              <a:buClr>
                <a:srgbClr val="000000"/>
              </a:buClr>
              <a:buSzPts val="1320"/>
              <a:buFont typeface="Arial"/>
              <a:buChar char="•"/>
            </a:pPr>
            <a:r>
              <a:rPr lang="de-DE" sz="1100" b="0" i="0" u="none" strike="noStrike" cap="none">
                <a:solidFill>
                  <a:schemeClr val="dk1"/>
                </a:solidFill>
                <a:latin typeface="Calibri"/>
                <a:ea typeface="Calibri"/>
                <a:cs typeface="Calibri"/>
                <a:sym typeface="Calibri"/>
              </a:rPr>
              <a:t>Wie kann man Eltern in der Schule vermitteln, dass Bio den Mehrpreis wert ist?</a:t>
            </a:r>
            <a:endParaRPr/>
          </a:p>
          <a:p>
            <a:pPr marL="0" lvl="0" indent="0" algn="l" rtl="0">
              <a:lnSpc>
                <a:spcPct val="100000"/>
              </a:lnSpc>
              <a:spcBef>
                <a:spcPts val="200"/>
              </a:spcBef>
              <a:spcAft>
                <a:spcPts val="0"/>
              </a:spcAft>
              <a:buSzPts val="1400"/>
              <a:buNone/>
            </a:pPr>
            <a:endParaRPr sz="110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latin typeface="Calibri"/>
                <a:ea typeface="Calibri"/>
                <a:cs typeface="Calibri"/>
                <a:sym typeface="Calibri"/>
              </a:rPr>
              <a:t>Quellen</a:t>
            </a:r>
            <a:endParaRPr sz="110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BMEL Bundesministerium für Ernährung und Landwirtschaft (o.J.): Ökologischer Landbau. Online:</a:t>
            </a:r>
            <a:r>
              <a:rPr lang="de-DE"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www.oekolandbau.de/handel/marketing/preis/preisaufschlaege-fuer-bioprodukte/</a:t>
            </a:r>
            <a:r>
              <a:rPr lang="de-DE" sz="110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Eat Smarter (2022): Bio günstig einkaufen. Online:</a:t>
            </a:r>
            <a:r>
              <a:rPr lang="de-DE"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https://eatsmarter.de/blogs/green-living/7-tipps-bio-produkte-guenstig-einkaufen</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ökolandbau (o.J.): Preisaufschläge für Bio-Produkte. Online:</a:t>
            </a:r>
            <a:r>
              <a:rPr lang="de-DE" sz="11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https://de.statista.com/statistik/daten/studie/943059/umfrage/preisvergleich-zwischen-biologischen-und-konventionell-erzeugten-lebensmitteln-in-deutschland/</a:t>
            </a:r>
            <a:r>
              <a:rPr lang="de-DE" sz="11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20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endParaRPr sz="1100">
              <a:latin typeface="Calibri"/>
              <a:ea typeface="Calibri"/>
              <a:cs typeface="Calibri"/>
              <a:sym typeface="Calibri"/>
            </a:endParaRPr>
          </a:p>
        </p:txBody>
      </p:sp>
      <p:pic>
        <p:nvPicPr>
          <p:cNvPr id="169" name="Google Shape;169;p5:notes"/>
          <p:cNvPicPr preferRelativeResize="0"/>
          <p:nvPr/>
        </p:nvPicPr>
        <p:blipFill rotWithShape="1">
          <a:blip r:embed="rId6">
            <a:alphaModFix/>
          </a:blip>
          <a:srcRect/>
          <a:stretch/>
        </p:blipFill>
        <p:spPr>
          <a:xfrm>
            <a:off x="222024" y="252000"/>
            <a:ext cx="6651537" cy="3744000"/>
          </a:xfrm>
          <a:prstGeom prst="rect">
            <a:avLst/>
          </a:prstGeom>
          <a:noFill/>
          <a:ln w="9525" cap="flat" cmpd="sng">
            <a:solidFill>
              <a:schemeClr val="dk1"/>
            </a:solidFill>
            <a:prstDash val="solid"/>
            <a:round/>
            <a:headEnd type="none" w="sm" len="sm"/>
            <a:tailEnd type="none" w="sm" len="sm"/>
          </a:ln>
        </p:spPr>
      </p:pic>
      <p:sp>
        <p:nvSpPr>
          <p:cNvPr id="170" name="Google Shape;170;p5: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
        <p:nvSpPr>
          <p:cNvPr id="171" name="Google Shape;171;p5:notes"/>
          <p:cNvSpPr>
            <a:spLocks noGrp="1" noRot="1" noChangeAspect="1"/>
          </p:cNvSpPr>
          <p:nvPr>
            <p:ph type="sldImg" idx="2"/>
          </p:nvPr>
        </p:nvSpPr>
        <p:spPr>
          <a:xfrm>
            <a:off x="293688" y="257175"/>
            <a:ext cx="6326187" cy="3559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915bba6a60_0_10:notes"/>
          <p:cNvSpPr>
            <a:spLocks noGrp="1" noRot="1" noChangeAspect="1"/>
          </p:cNvSpPr>
          <p:nvPr>
            <p:ph type="sldImg" idx="2"/>
          </p:nvPr>
        </p:nvSpPr>
        <p:spPr>
          <a:xfrm>
            <a:off x="22225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915bba6a60_0_10:notes"/>
          <p:cNvSpPr txBox="1">
            <a:spLocks noGrp="1"/>
          </p:cNvSpPr>
          <p:nvPr>
            <p:ph type="body" idx="1"/>
          </p:nvPr>
        </p:nvSpPr>
        <p:spPr>
          <a:xfrm>
            <a:off x="223688" y="4104000"/>
            <a:ext cx="6651924" cy="608917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50" b="1" i="0" u="none" strike="noStrike" cap="none">
                <a:solidFill>
                  <a:schemeClr val="dk1"/>
                </a:solidFill>
                <a:latin typeface="Calibri"/>
                <a:ea typeface="Calibri"/>
                <a:cs typeface="Calibri"/>
                <a:sym typeface="Calibri"/>
              </a:rPr>
              <a:t>Beschreibung</a:t>
            </a:r>
            <a:endParaRPr/>
          </a:p>
          <a:p>
            <a:pPr marL="0" lvl="0" indent="0" algn="l" rtl="0">
              <a:lnSpc>
                <a:spcPct val="100000"/>
              </a:lnSpc>
              <a:spcBef>
                <a:spcPts val="200"/>
              </a:spcBef>
              <a:spcAft>
                <a:spcPts val="0"/>
              </a:spcAft>
              <a:buSzPts val="1400"/>
              <a:buFont typeface="Arial"/>
              <a:buNone/>
            </a:pPr>
            <a:r>
              <a:rPr lang="de-DE" sz="1050" b="0" i="0" u="none" strike="noStrike" cap="none">
                <a:solidFill>
                  <a:schemeClr val="dk1"/>
                </a:solidFill>
                <a:latin typeface="Calibri"/>
                <a:ea typeface="Calibri"/>
                <a:cs typeface="Calibri"/>
                <a:sym typeface="Calibri"/>
              </a:rPr>
              <a:t>Der wichtigste Verbrauchertrend in 2022 ist die “Klimafreundliche und nachhaltige Ernährung” (nutrition hub 2022). Dies verbinden die Befragten auch mit der “Regionalität”. Aber auch die Verbindung mit der Saisonalität in Form von saisonal-regionaler Ernährung ist ein starker, neuer Trend, der von vielen Stakeholdern gefördert wird (vgl. LUBW o.J.). Argumente hierfür können sein, dass frische Lebensmittel geschmacksintensiver sind, Energie eingespart wird, da auf eine Kühllagerung und weite Transporte verzichtet werden kann, sowie die lokale-regionale Landwirtschaft gefördert wird. Dem stehen aber gewichtige Nachteile - insbesondere für die Systemgastronomie - gegenüber: Jedes Gemüse hat seine Saison, die Verarbeitung von frischem Gemüse ist zeit- und kostenintensiver und das regionale Angebot kann bei weitem nicht dauerhaft die Großgastronomie an  mehreren Mensen an Hochschulen oder hunderten von Kitas- oder Schulen eines Trägers versorgen. </a:t>
            </a:r>
            <a:endParaRPr sz="1050" b="0">
              <a:solidFill>
                <a:schemeClr val="dk1"/>
              </a:solidFill>
            </a:endParaRPr>
          </a:p>
          <a:p>
            <a:pPr marL="0" lvl="0" indent="0" algn="l" rtl="0">
              <a:lnSpc>
                <a:spcPct val="100000"/>
              </a:lnSpc>
              <a:spcBef>
                <a:spcPts val="0"/>
              </a:spcBef>
              <a:spcAft>
                <a:spcPts val="0"/>
              </a:spcAft>
              <a:buSzPts val="1400"/>
              <a:buFont typeface="Arial"/>
              <a:buNone/>
            </a:pPr>
            <a:r>
              <a:rPr lang="de-DE" sz="1050" b="0" i="0" u="none" strike="noStrike" cap="none">
                <a:solidFill>
                  <a:schemeClr val="dk1"/>
                </a:solidFill>
                <a:latin typeface="Calibri"/>
                <a:ea typeface="Calibri"/>
                <a:cs typeface="Calibri"/>
                <a:sym typeface="Calibri"/>
              </a:rPr>
              <a:t>Zudem führt ein Umstieg auf saisonal-regionale Lebensmittel aus Sicht des Klimaschutzes nicht zu deutlich weniger THG-Emissionen (IFEU 2020): </a:t>
            </a:r>
            <a:endParaRPr sz="1050" b="0">
              <a:solidFill>
                <a:schemeClr val="dk1"/>
              </a:solidFill>
            </a:endParaRPr>
          </a:p>
          <a:p>
            <a:pPr marL="628650" lvl="1" indent="-171450" algn="l" rtl="0">
              <a:lnSpc>
                <a:spcPct val="100000"/>
              </a:lnSpc>
              <a:spcBef>
                <a:spcPts val="20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Ein regionaler Apfel hat im Herbst zur Erntezeit einen THG-Wert von ca. 0,3 kg CO</a:t>
            </a:r>
            <a:r>
              <a:rPr lang="de-DE" sz="1050" b="0" i="0" u="none" strike="noStrike" cap="none" baseline="-25000">
                <a:solidFill>
                  <a:schemeClr val="dk1"/>
                </a:solidFill>
                <a:latin typeface="Calibri"/>
                <a:ea typeface="Calibri"/>
                <a:cs typeface="Calibri"/>
                <a:sym typeface="Calibri"/>
              </a:rPr>
              <a:t>2</a:t>
            </a:r>
            <a:r>
              <a:rPr lang="de-DE" sz="1050" b="0" i="0" u="none" strike="noStrike" cap="none">
                <a:solidFill>
                  <a:schemeClr val="dk1"/>
                </a:solidFill>
                <a:latin typeface="Calibri"/>
                <a:ea typeface="Calibri"/>
                <a:cs typeface="Calibri"/>
                <a:sym typeface="Calibri"/>
              </a:rPr>
              <a:t>-Äq/kg.</a:t>
            </a:r>
            <a:endParaRPr/>
          </a:p>
          <a:p>
            <a:pPr marL="628650" lvl="1"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Bei Kühllagerung hat er im April einen THG Wert von 0,4 kg CO</a:t>
            </a:r>
            <a:r>
              <a:rPr lang="de-DE" sz="1050" b="0" i="0" u="none" strike="noStrike" cap="none" baseline="-25000">
                <a:solidFill>
                  <a:schemeClr val="dk1"/>
                </a:solidFill>
                <a:latin typeface="Calibri"/>
                <a:ea typeface="Calibri"/>
                <a:cs typeface="Calibri"/>
                <a:sym typeface="Calibri"/>
              </a:rPr>
              <a:t>2</a:t>
            </a:r>
            <a:r>
              <a:rPr lang="de-DE" sz="1050" b="0" i="0" u="none" strike="noStrike" cap="none">
                <a:solidFill>
                  <a:schemeClr val="dk1"/>
                </a:solidFill>
                <a:latin typeface="Calibri"/>
                <a:ea typeface="Calibri"/>
                <a:cs typeface="Calibri"/>
                <a:sym typeface="Calibri"/>
              </a:rPr>
              <a:t>-Äq/kg. </a:t>
            </a:r>
            <a:endParaRPr/>
          </a:p>
          <a:p>
            <a:pPr marL="628650" lvl="1"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Ein per Schiff importierter Apfel aus Neuseeland hat gleichfalls einen THG-Wert von 0,4 kg CO</a:t>
            </a:r>
            <a:r>
              <a:rPr lang="de-DE" sz="1050" b="0" i="0" u="none" strike="noStrike" cap="none" baseline="-25000">
                <a:solidFill>
                  <a:schemeClr val="dk1"/>
                </a:solidFill>
                <a:latin typeface="Calibri"/>
                <a:ea typeface="Calibri"/>
                <a:cs typeface="Calibri"/>
                <a:sym typeface="Calibri"/>
              </a:rPr>
              <a:t>2</a:t>
            </a:r>
            <a:r>
              <a:rPr lang="de-DE" sz="1050" b="0" i="0" u="none" strike="noStrike" cap="none">
                <a:solidFill>
                  <a:schemeClr val="dk1"/>
                </a:solidFill>
                <a:latin typeface="Calibri"/>
                <a:ea typeface="Calibri"/>
                <a:cs typeface="Calibri"/>
                <a:sym typeface="Calibri"/>
              </a:rPr>
              <a:t>-Äq/kg. </a:t>
            </a:r>
            <a:endParaRPr/>
          </a:p>
          <a:p>
            <a:pPr marL="0" lvl="0" indent="0" algn="l" rtl="0">
              <a:lnSpc>
                <a:spcPct val="100000"/>
              </a:lnSpc>
              <a:spcBef>
                <a:spcPts val="0"/>
              </a:spcBef>
              <a:spcAft>
                <a:spcPts val="0"/>
              </a:spcAft>
              <a:buSzPts val="1400"/>
              <a:buNone/>
            </a:pPr>
            <a:r>
              <a:rPr lang="de-DE" sz="1050" b="1">
                <a:solidFill>
                  <a:schemeClr val="dk1"/>
                </a:solidFill>
              </a:rPr>
              <a:t>Aufgabe</a:t>
            </a:r>
            <a:endParaRPr/>
          </a:p>
          <a:p>
            <a:pPr marL="171450" lvl="0" indent="-171450" algn="l" rtl="0">
              <a:lnSpc>
                <a:spcPct val="100000"/>
              </a:lnSpc>
              <a:spcBef>
                <a:spcPts val="200"/>
              </a:spcBef>
              <a:spcAft>
                <a:spcPts val="0"/>
              </a:spcAft>
              <a:buSzPts val="1400"/>
              <a:buFont typeface="Arial"/>
              <a:buChar char="•"/>
            </a:pPr>
            <a:r>
              <a:rPr lang="de-DE" sz="1050">
                <a:solidFill>
                  <a:schemeClr val="dk1"/>
                </a:solidFill>
              </a:rPr>
              <a:t>Schauen Sie auf ihren Menüplan für November bis Februar – welche Gemüsesorten sind saisonal?</a:t>
            </a:r>
            <a:endParaRPr sz="1050">
              <a:solidFill>
                <a:schemeClr val="dk1"/>
              </a:solidFill>
            </a:endParaRPr>
          </a:p>
          <a:p>
            <a:pPr marL="171450" lvl="0" indent="-171450" algn="l" rtl="0">
              <a:lnSpc>
                <a:spcPct val="100000"/>
              </a:lnSpc>
              <a:spcBef>
                <a:spcPts val="0"/>
              </a:spcBef>
              <a:spcAft>
                <a:spcPts val="0"/>
              </a:spcAft>
              <a:buSzPts val="1400"/>
              <a:buFont typeface="Arial"/>
              <a:buChar char="•"/>
            </a:pPr>
            <a:r>
              <a:rPr lang="de-DE" sz="1050">
                <a:solidFill>
                  <a:schemeClr val="dk1"/>
                </a:solidFill>
              </a:rPr>
              <a:t>Welchen Anteil des Gemüses können Sie mit saisonalem Gemüse abdecken?</a:t>
            </a:r>
            <a:endParaRPr/>
          </a:p>
          <a:p>
            <a:pPr marL="0" lvl="0" indent="0" algn="l" rtl="0">
              <a:lnSpc>
                <a:spcPct val="100000"/>
              </a:lnSpc>
              <a:spcBef>
                <a:spcPts val="400"/>
              </a:spcBef>
              <a:spcAft>
                <a:spcPts val="0"/>
              </a:spcAft>
              <a:buSzPts val="1400"/>
              <a:buNone/>
            </a:pPr>
            <a:r>
              <a:rPr lang="de-DE" sz="1050" b="1">
                <a:solidFill>
                  <a:schemeClr val="dk1"/>
                </a:solidFill>
              </a:rPr>
              <a:t>Quellen</a:t>
            </a:r>
            <a:endParaRPr/>
          </a:p>
          <a:p>
            <a:pPr marL="171450" lvl="0"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nutrition hub (2022): Essen mit Verantwortung und Leidenschaft: Die 10 TOP Ernährungstrends 2022. Online:</a:t>
            </a:r>
            <a:r>
              <a:rPr lang="de-DE" sz="1050" b="0" i="0" u="sng" strike="noStrike" cap="none">
                <a:solidFill>
                  <a:srgbClr val="0563C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de-DE"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www.nutrition-hub.de/post/trendreport-ernaehrung-10-top-ernaehrungstrends-2022</a:t>
            </a:r>
            <a:endParaRPr sz="1050" b="0" i="0" u="sng"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latin typeface="Calibri"/>
                <a:ea typeface="Calibri"/>
                <a:cs typeface="Calibri"/>
                <a:sym typeface="Calibri"/>
              </a:rPr>
              <a:t>LUBW Landesanstalt für Umwelt Baden-Württemberg (o.J.): Der Nachhaltige Warenkorb - Saisonal und Regional. Online:</a:t>
            </a:r>
            <a:r>
              <a:rPr lang="de-DE" sz="1050" b="0" i="0" u="sng" strike="noStrike" cap="none">
                <a:solidFill>
                  <a:srgbClr val="0563C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de-DE" sz="105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www.nachhaltiger-warenkorb.de/themen/saisonal-und-regional/</a:t>
            </a:r>
            <a:r>
              <a:rPr lang="de-DE" sz="105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latin typeface="Calibri"/>
                <a:ea typeface="Calibri"/>
                <a:cs typeface="Calibri"/>
                <a:sym typeface="Calibri"/>
              </a:rPr>
              <a:t>ifeu Institut für Energie- und Umweltforschung (2020): Ökologische Fußabdrücke von Lebensmitteln und Gerichten in Deutschland. Online:</a:t>
            </a:r>
            <a:r>
              <a:rPr lang="de-DE" sz="105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a:t>
            </a:r>
            <a:r>
              <a:rPr lang="de-DE" sz="105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www.ifeu.de/fileadmin/uploads/Reinhardt-Gaertner-Wagner-2020-Oekologische-Fu%C3%9Fabdruecke-von-Lebensmitteln-und-Gerichten-in-Deutschland-ifeu-2020.pdf</a:t>
            </a:r>
            <a:r>
              <a:rPr lang="de-DE" sz="105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1050">
                <a:solidFill>
                  <a:schemeClr val="dk1"/>
                </a:solidFill>
              </a:rPr>
              <a:t>Bundesinformationszentrum Landwirtschaft (o.J.): </a:t>
            </a:r>
            <a:r>
              <a:rPr lang="de-DE" sz="1050" b="0" i="0" u="none" strike="noStrike" cap="none">
                <a:solidFill>
                  <a:schemeClr val="dk1"/>
                </a:solidFill>
                <a:latin typeface="Calibri"/>
                <a:ea typeface="Calibri"/>
                <a:cs typeface="Calibri"/>
                <a:sym typeface="Calibri"/>
              </a:rPr>
              <a:t>Wie</a:t>
            </a:r>
            <a:r>
              <a:rPr lang="de-DE" sz="1050" b="1" i="0" u="none" strike="noStrike" cap="none">
                <a:solidFill>
                  <a:schemeClr val="dk1"/>
                </a:solidFill>
                <a:latin typeface="Calibri"/>
                <a:ea typeface="Calibri"/>
                <a:cs typeface="Calibri"/>
                <a:sym typeface="Calibri"/>
              </a:rPr>
              <a:t> </a:t>
            </a:r>
            <a:r>
              <a:rPr lang="de-DE" sz="1050" b="0" i="0" u="none" strike="noStrike" cap="none">
                <a:solidFill>
                  <a:schemeClr val="dk1"/>
                </a:solidFill>
                <a:latin typeface="Calibri"/>
                <a:ea typeface="Calibri"/>
                <a:cs typeface="Calibri"/>
                <a:sym typeface="Calibri"/>
              </a:rPr>
              <a:t>arbeiten Gemüsebauern in Deutschland?</a:t>
            </a:r>
            <a:r>
              <a:rPr lang="de-DE" sz="1050" b="0">
                <a:solidFill>
                  <a:schemeClr val="dk1"/>
                </a:solidFill>
              </a:rPr>
              <a:t> https://www.landwirtschaft.de/landwirtschaft-verstehen/wie-arbeiten-foerster-und-pflanzenbauer</a:t>
            </a:r>
            <a:r>
              <a:rPr lang="de-DE" sz="1050">
                <a:solidFill>
                  <a:schemeClr val="dk1"/>
                </a:solidFill>
              </a:rPr>
              <a:t>/wie-arbeiten-gemuesebauern-in-deutschland </a:t>
            </a:r>
            <a:endParaRPr/>
          </a:p>
          <a:p>
            <a:pPr marL="0" lvl="0" indent="0" algn="l" rtl="0">
              <a:lnSpc>
                <a:spcPct val="100000"/>
              </a:lnSpc>
              <a:spcBef>
                <a:spcPts val="400"/>
              </a:spcBef>
              <a:spcAft>
                <a:spcPts val="0"/>
              </a:spcAft>
              <a:buSzPts val="1400"/>
              <a:buNone/>
            </a:pPr>
            <a:r>
              <a:rPr lang="de-DE" sz="1050" b="1">
                <a:solidFill>
                  <a:schemeClr val="dk1"/>
                </a:solidFill>
              </a:rPr>
              <a:t>Bild</a:t>
            </a:r>
            <a:endParaRPr sz="1050">
              <a:solidFill>
                <a:schemeClr val="dk1"/>
              </a:solidFill>
            </a:endParaRPr>
          </a:p>
          <a:p>
            <a:pPr marL="171450" lvl="0" indent="-171450" algn="l" rtl="0">
              <a:lnSpc>
                <a:spcPct val="100000"/>
              </a:lnSpc>
              <a:spcBef>
                <a:spcPts val="0"/>
              </a:spcBef>
              <a:spcAft>
                <a:spcPts val="0"/>
              </a:spcAft>
              <a:buSzPts val="1400"/>
              <a:buFont typeface="Arial"/>
              <a:buChar char="•"/>
            </a:pPr>
            <a:r>
              <a:rPr lang="de-DE" sz="1050">
                <a:solidFill>
                  <a:schemeClr val="dk1"/>
                </a:solidFill>
              </a:rPr>
              <a:t>Bundeszentrum für Ernährung (o.J.) Saisonkalender für Obst und Gemüse. Online: https://www.bzfe.de/service/news/aktuelle-meldungen/news-archiv/meldungen-2017/dezember/saisonkalender-obst-und-gemuese/ </a:t>
            </a:r>
            <a:endParaRPr/>
          </a:p>
        </p:txBody>
      </p:sp>
      <p:sp>
        <p:nvSpPr>
          <p:cNvPr id="184" name="Google Shape;184;g1915bba6a60_0_10: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22225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222895" y="4104000"/>
            <a:ext cx="6651924" cy="5498306"/>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100" b="1">
                <a:solidFill>
                  <a:srgbClr val="000000"/>
                </a:solidFill>
              </a:rPr>
              <a:t>Beschreibung</a:t>
            </a:r>
            <a:endParaRPr/>
          </a:p>
          <a:p>
            <a:pPr marL="0" marR="0" lvl="0" indent="0" algn="l" rtl="0">
              <a:lnSpc>
                <a:spcPct val="100000"/>
              </a:lnSpc>
              <a:spcBef>
                <a:spcPts val="0"/>
              </a:spcBef>
              <a:spcAft>
                <a:spcPts val="0"/>
              </a:spcAft>
              <a:buClr>
                <a:srgbClr val="000000"/>
              </a:buClr>
              <a:buSzPts val="1400"/>
              <a:buFont typeface="Arial"/>
              <a:buNone/>
            </a:pPr>
            <a:r>
              <a:rPr lang="de-DE" sz="1100" b="0">
                <a:solidFill>
                  <a:srgbClr val="000000"/>
                </a:solidFill>
              </a:rPr>
              <a:t>Die Möglichkeiten, klimaeffizient zu kochen, kann leicht auch an den meist gewählten Gerichten in der Schulküche gezeigt werden: An der Spaghetti „Bolognese“. Im Rahmen des KEEKS-Projektes wurde berechnet - vom Acker bis zur Supermarkttheke - welche Einsparungen sich ergeben, wenn anstelle von Rinderhack Soja verwendet wurde. Im Ergebnis zeigten die Berechnungen, dass eine „Sojanese“ nur 62% der THG-Emissionen verursacht im Gegensatz zur fleischhaltigen Bolognese bei gleichem Anteil an Eiweiß.</a:t>
            </a:r>
            <a:endParaRPr sz="1100" b="0"/>
          </a:p>
          <a:p>
            <a:pPr marL="0" marR="0" lvl="0" indent="0" algn="l" rtl="0">
              <a:lnSpc>
                <a:spcPct val="100000"/>
              </a:lnSpc>
              <a:spcBef>
                <a:spcPts val="0"/>
              </a:spcBef>
              <a:spcAft>
                <a:spcPts val="0"/>
              </a:spcAft>
              <a:buClr>
                <a:srgbClr val="000000"/>
              </a:buClr>
              <a:buSzPts val="1400"/>
              <a:buFont typeface="Arial"/>
              <a:buNone/>
            </a:pPr>
            <a:endParaRPr sz="1100"/>
          </a:p>
          <a:p>
            <a:pPr marL="0" marR="0" lvl="0" indent="0" algn="l" rtl="0">
              <a:lnSpc>
                <a:spcPct val="100000"/>
              </a:lnSpc>
              <a:spcBef>
                <a:spcPts val="0"/>
              </a:spcBef>
              <a:spcAft>
                <a:spcPts val="0"/>
              </a:spcAft>
              <a:buClr>
                <a:srgbClr val="000000"/>
              </a:buClr>
              <a:buSzPts val="1400"/>
              <a:buFont typeface="Arial"/>
              <a:buNone/>
            </a:pPr>
            <a:r>
              <a:rPr lang="de-DE" sz="1100" b="1"/>
              <a:t>Rezept (10 Portionen)</a:t>
            </a:r>
            <a:endParaRPr sz="1100" b="1"/>
          </a:p>
          <a:p>
            <a:pPr marL="171450" marR="0" lvl="0" indent="-171450" algn="l" rtl="0">
              <a:lnSpc>
                <a:spcPct val="100000"/>
              </a:lnSpc>
              <a:spcBef>
                <a:spcPts val="0"/>
              </a:spcBef>
              <a:spcAft>
                <a:spcPts val="0"/>
              </a:spcAft>
              <a:buClr>
                <a:srgbClr val="000000"/>
              </a:buClr>
              <a:buSzPts val="1100"/>
              <a:buFont typeface="Arial"/>
              <a:buChar char="•"/>
            </a:pPr>
            <a:r>
              <a:rPr lang="de-DE" sz="1100"/>
              <a:t>Gesamtgewicht ca. 2.000 g (200 g pro Schüler zzgl. Nudeln)</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Rinderhack: 500 g bzw.. 500 g gequollenes Sojagranulat</a:t>
            </a:r>
            <a:endParaRPr/>
          </a:p>
          <a:p>
            <a:pPr marL="171450" marR="0" lvl="0" indent="-171450" algn="l" rtl="0">
              <a:lnSpc>
                <a:spcPct val="100000"/>
              </a:lnSpc>
              <a:spcBef>
                <a:spcPts val="0"/>
              </a:spcBef>
              <a:spcAft>
                <a:spcPts val="0"/>
              </a:spcAft>
              <a:buClr>
                <a:srgbClr val="000000"/>
              </a:buClr>
              <a:buSzPts val="1100"/>
              <a:buFont typeface="Arial"/>
              <a:buChar char="•"/>
            </a:pPr>
            <a:r>
              <a:rPr lang="de-DE" sz="1100"/>
              <a:t>Passierte Tomaten aus der Dose: 1.000 g</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Rapsöl: 28 g</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Zwiebeln: 50 g, </a:t>
            </a:r>
            <a:endParaRPr/>
          </a:p>
          <a:p>
            <a:pPr marL="171450" marR="0" lvl="0" indent="-171450" algn="l" rtl="0">
              <a:lnSpc>
                <a:spcPct val="100000"/>
              </a:lnSpc>
              <a:spcBef>
                <a:spcPts val="0"/>
              </a:spcBef>
              <a:spcAft>
                <a:spcPts val="0"/>
              </a:spcAft>
              <a:buClr>
                <a:srgbClr val="000000"/>
              </a:buClr>
              <a:buSzPts val="1100"/>
              <a:buFont typeface="Arial"/>
              <a:buChar char="•"/>
            </a:pPr>
            <a:r>
              <a:rPr lang="de-DE" sz="1100"/>
              <a:t>Paprika (bunt): 400 g</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Knoblauch: 5 g</a:t>
            </a:r>
            <a:endParaRPr sz="1100"/>
          </a:p>
          <a:p>
            <a:pPr marL="0" marR="0" lvl="0" indent="0" algn="l" rtl="0">
              <a:lnSpc>
                <a:spcPct val="100000"/>
              </a:lnSpc>
              <a:spcBef>
                <a:spcPts val="0"/>
              </a:spcBef>
              <a:spcAft>
                <a:spcPts val="0"/>
              </a:spcAft>
              <a:buClr>
                <a:srgbClr val="000000"/>
              </a:buClr>
              <a:buSzPts val="1400"/>
              <a:buFont typeface="Arial"/>
              <a:buNone/>
            </a:pPr>
            <a:endParaRPr sz="1100"/>
          </a:p>
          <a:p>
            <a:pPr marL="0" lvl="0" indent="0" algn="l" rtl="0">
              <a:lnSpc>
                <a:spcPct val="100000"/>
              </a:lnSpc>
              <a:spcBef>
                <a:spcPts val="0"/>
              </a:spcBef>
              <a:spcAft>
                <a:spcPts val="0"/>
              </a:spcAft>
              <a:buClr>
                <a:srgbClr val="000000"/>
              </a:buClr>
              <a:buSzPts val="300"/>
              <a:buNone/>
            </a:pPr>
            <a:r>
              <a:rPr lang="de-DE" sz="1100" b="1">
                <a:solidFill>
                  <a:srgbClr val="000000"/>
                </a:solidFill>
              </a:rPr>
              <a:t>Aufgabe</a:t>
            </a:r>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Bestimmen sie den Anteil von vegetarischen und veganen Hauptgerichten auf ihrer Speisekarte.</a:t>
            </a:r>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Erfassen Sie die Menge an Rindfleisch aller Art, die sie pro Jahr verkaufen.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Erfassen Sie die Menge an Butter die Sie pro Jahr in der Küche nutzen.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Berechnen Sie: Menge Rindfleisch (kg) * 13 kg CO</a:t>
            </a:r>
            <a:r>
              <a:rPr lang="de-DE" sz="1100" b="0" baseline="-25000">
                <a:solidFill>
                  <a:srgbClr val="000000"/>
                </a:solidFill>
              </a:rPr>
              <a:t>2</a:t>
            </a:r>
            <a:r>
              <a:rPr lang="de-DE" sz="1100" b="0">
                <a:solidFill>
                  <a:srgbClr val="000000"/>
                </a:solidFill>
              </a:rPr>
              <a:t>-Äq/kg.</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Berechnen Sie: Menge Butter (kg) * 9,5 kg CO</a:t>
            </a:r>
            <a:r>
              <a:rPr lang="de-DE" sz="1100" b="0" baseline="-25000">
                <a:solidFill>
                  <a:srgbClr val="000000"/>
                </a:solidFill>
              </a:rPr>
              <a:t>2</a:t>
            </a:r>
            <a:r>
              <a:rPr lang="de-DE" sz="1100" b="0">
                <a:solidFill>
                  <a:srgbClr val="000000"/>
                </a:solidFill>
              </a:rPr>
              <a:t>-Äq/kg.</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Berechnen Sie: Menge Reis (kg) * 3,5 kg CO</a:t>
            </a:r>
            <a:r>
              <a:rPr lang="de-DE" sz="1100" b="0" baseline="-25000">
                <a:solidFill>
                  <a:srgbClr val="000000"/>
                </a:solidFill>
              </a:rPr>
              <a:t>2</a:t>
            </a:r>
            <a:r>
              <a:rPr lang="de-DE" sz="1100" b="0">
                <a:solidFill>
                  <a:srgbClr val="000000"/>
                </a:solidFill>
              </a:rPr>
              <a:t>-Äq/kg.</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Summieren Sie die Emissionen.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Wie bewerten Sie das Ergebnis?</a:t>
            </a:r>
            <a:endParaRPr/>
          </a:p>
          <a:p>
            <a:pPr marL="0" lvl="0" indent="0" algn="l" rtl="0">
              <a:lnSpc>
                <a:spcPct val="100000"/>
              </a:lnSpc>
              <a:spcBef>
                <a:spcPts val="400"/>
              </a:spcBef>
              <a:spcAft>
                <a:spcPts val="0"/>
              </a:spcAft>
              <a:buClr>
                <a:srgbClr val="000000"/>
              </a:buClr>
              <a:buSzPts val="300"/>
              <a:buNone/>
            </a:pPr>
            <a:r>
              <a:rPr lang="de-DE" sz="1100" b="1">
                <a:solidFill>
                  <a:srgbClr val="000000"/>
                </a:solidFill>
              </a:rPr>
              <a:t>Quellen</a:t>
            </a:r>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Scharp, Michael (Hrsg., 2019): KEEKS-Endbericht. Online: www.keeks-projekt.de</a:t>
            </a:r>
            <a:endParaRPr sz="1100" b="0"/>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Bildquelle: Sojabohnen, pixal1, Pixabay, Online: https://Pixabay.com/de/sojabohnen-tierfutter-soja%C3%B6l-968986/</a:t>
            </a:r>
            <a:endParaRPr sz="1100" b="0">
              <a:solidFill>
                <a:srgbClr val="000000"/>
              </a:solidFill>
            </a:endParaRPr>
          </a:p>
        </p:txBody>
      </p:sp>
      <p:sp>
        <p:nvSpPr>
          <p:cNvPr id="196" name="Google Shape;196;p12: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0"/>
        <p:cNvGrpSpPr/>
        <p:nvPr/>
      </p:nvGrpSpPr>
      <p:grpSpPr>
        <a:xfrm>
          <a:off x="0" y="0"/>
          <a:ext cx="0" cy="0"/>
          <a:chOff x="0" y="0"/>
          <a:chExt cx="0" cy="0"/>
        </a:xfrm>
      </p:grpSpPr>
      <p:sp>
        <p:nvSpPr>
          <p:cNvPr id="41" name="Google Shape;41;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2"/>
          <p:cNvSpPr>
            <a:spLocks noGrp="1"/>
          </p:cNvSpPr>
          <p:nvPr>
            <p:ph type="pic" idx="2"/>
          </p:nvPr>
        </p:nvSpPr>
        <p:spPr>
          <a:xfrm>
            <a:off x="5400009" y="1367999"/>
            <a:ext cx="6480000" cy="4680000"/>
          </a:xfrm>
          <a:prstGeom prst="rect">
            <a:avLst/>
          </a:prstGeom>
          <a:noFill/>
          <a:ln>
            <a:noFill/>
          </a:ln>
        </p:spPr>
      </p:sp>
      <p:sp>
        <p:nvSpPr>
          <p:cNvPr id="43" name="Google Shape;43;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8" name="Google Shape;48;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49"/>
        <p:cNvGrpSpPr/>
        <p:nvPr/>
      </p:nvGrpSpPr>
      <p:grpSpPr>
        <a:xfrm>
          <a:off x="0" y="0"/>
          <a:ext cx="0" cy="0"/>
          <a:chOff x="0" y="0"/>
          <a:chExt cx="0" cy="0"/>
        </a:xfrm>
      </p:grpSpPr>
      <p:sp>
        <p:nvSpPr>
          <p:cNvPr id="50" name="Google Shape;50;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57"/>
        <p:cNvGrpSpPr/>
        <p:nvPr/>
      </p:nvGrpSpPr>
      <p:grpSpPr>
        <a:xfrm>
          <a:off x="0" y="0"/>
          <a:ext cx="0" cy="0"/>
          <a:chOff x="0" y="0"/>
          <a:chExt cx="0" cy="0"/>
        </a:xfrm>
      </p:grpSpPr>
      <p:sp>
        <p:nvSpPr>
          <p:cNvPr id="58" name="Google Shape;58;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5" name="Google Shape;65;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8">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midthals@izt.de"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3.jpg"/></Relationships>
</file>

<file path=ppt/slides/_rels/slide16.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44"/>
              <a:buNone/>
            </a:pPr>
            <a:r>
              <a:rPr lang="de-DE" b="1"/>
              <a:t>Fachmann und Fachfrau</a:t>
            </a:r>
            <a:br>
              <a:rPr lang="de-DE" b="1"/>
            </a:br>
            <a:r>
              <a:rPr lang="de-DE" b="1"/>
              <a:t>für Restaurants und Veranstaltungsgastronomie</a:t>
            </a:r>
            <a:endParaRPr b="1"/>
          </a:p>
        </p:txBody>
      </p:sp>
      <p:sp>
        <p:nvSpPr>
          <p:cNvPr id="72" name="Google Shape;72;p2"/>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a:t>
            </a:r>
            <a:br>
              <a:rPr lang="de-DE"/>
            </a:br>
            <a:r>
              <a:rPr lang="de-DE"/>
              <a:t>in dem Berufsbild</a:t>
            </a:r>
            <a:endParaRPr/>
          </a:p>
        </p:txBody>
      </p:sp>
      <p:sp>
        <p:nvSpPr>
          <p:cNvPr id="73" name="Google Shape;73;p2"/>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Malte Schmidthals </a:t>
            </a:r>
            <a:endParaRPr/>
          </a:p>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Projektagentur BBNE</a:t>
            </a:r>
            <a:endParaRPr/>
          </a:p>
        </p:txBody>
      </p:sp>
      <p:sp>
        <p:nvSpPr>
          <p:cNvPr id="74" name="Google Shape;74;p2"/>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75" name="Google Shape;75;p2"/>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Malte Schmidthals (</a:t>
            </a:r>
            <a:r>
              <a:rPr lang="de-DE" u="sng">
                <a:solidFill>
                  <a:schemeClr val="hlink"/>
                </a:solidFill>
                <a:hlinkClick r:id="rId4"/>
              </a:rPr>
              <a:t>m.schmidthals@izt.de</a:t>
            </a:r>
            <a:r>
              <a:rPr lang="de-DE"/>
              <a:t>)</a:t>
            </a:r>
            <a:endParaRPr/>
          </a:p>
        </p:txBody>
      </p:sp>
      <p:pic>
        <p:nvPicPr>
          <p:cNvPr id="76" name="Google Shape;76;p2"/>
          <p:cNvPicPr preferRelativeResize="0"/>
          <p:nvPr/>
        </p:nvPicPr>
        <p:blipFill rotWithShape="1">
          <a:blip r:embed="rId5">
            <a:alphaModFix/>
          </a:blip>
          <a:srcRect/>
          <a:stretch/>
        </p:blipFill>
        <p:spPr>
          <a:xfrm>
            <a:off x="8922657" y="3357103"/>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15" name="Google Shape;215;p1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pflanzliche Ernährung Klimafreundliche Menüs anbieten</a:t>
            </a:r>
            <a:endParaRPr/>
          </a:p>
        </p:txBody>
      </p:sp>
      <p:sp>
        <p:nvSpPr>
          <p:cNvPr id="216" name="Google Shape;216;p1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Eigene Darstellung nach</a:t>
            </a:r>
            <a:endParaRPr/>
          </a:p>
        </p:txBody>
      </p:sp>
      <p:sp>
        <p:nvSpPr>
          <p:cNvPr id="217" name="Google Shape;217;p1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Malte Schmidthals </a:t>
            </a:r>
            <a:endParaRPr/>
          </a:p>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218" name="Google Shape;218;p13"/>
          <p:cNvSpPr/>
          <p:nvPr/>
        </p:nvSpPr>
        <p:spPr>
          <a:xfrm rot="5400000">
            <a:off x="5236108" y="658968"/>
            <a:ext cx="1989376" cy="6681854"/>
          </a:xfrm>
          <a:prstGeom prst="triangle">
            <a:avLst>
              <a:gd name="adj" fmla="val 50000"/>
            </a:avLst>
          </a:prstGeom>
          <a:solidFill>
            <a:srgbClr val="E3EAC2"/>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19" name="Google Shape;219;p13"/>
          <p:cNvPicPr preferRelativeResize="0"/>
          <p:nvPr/>
        </p:nvPicPr>
        <p:blipFill rotWithShape="1">
          <a:blip r:embed="rId3">
            <a:alphaModFix/>
          </a:blip>
          <a:srcRect/>
          <a:stretch/>
        </p:blipFill>
        <p:spPr>
          <a:xfrm>
            <a:off x="8616318" y="3452484"/>
            <a:ext cx="1464244" cy="1076591"/>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625207" y="2785106"/>
            <a:ext cx="3050508" cy="2242898"/>
          </a:xfrm>
          <a:prstGeom prst="rect">
            <a:avLst/>
          </a:prstGeom>
          <a:noFill/>
          <a:ln>
            <a:noFill/>
          </a:ln>
        </p:spPr>
      </p:pic>
      <p:pic>
        <p:nvPicPr>
          <p:cNvPr id="221" name="Google Shape;221;p13"/>
          <p:cNvPicPr preferRelativeResize="0"/>
          <p:nvPr/>
        </p:nvPicPr>
        <p:blipFill rotWithShape="1">
          <a:blip r:embed="rId4">
            <a:alphaModFix/>
          </a:blip>
          <a:srcRect/>
          <a:stretch/>
        </p:blipFill>
        <p:spPr>
          <a:xfrm>
            <a:off x="5368885" y="3067776"/>
            <a:ext cx="2409901" cy="1771889"/>
          </a:xfrm>
          <a:prstGeom prst="rect">
            <a:avLst/>
          </a:prstGeom>
          <a:noFill/>
          <a:ln>
            <a:noFill/>
          </a:ln>
        </p:spPr>
      </p:pic>
      <p:sp>
        <p:nvSpPr>
          <p:cNvPr id="222" name="Google Shape;222;p13"/>
          <p:cNvSpPr/>
          <p:nvPr/>
        </p:nvSpPr>
        <p:spPr>
          <a:xfrm>
            <a:off x="1625207" y="1695214"/>
            <a:ext cx="4156738" cy="398073"/>
          </a:xfrm>
          <a:prstGeom prst="roundRect">
            <a:avLst>
              <a:gd name="adj" fmla="val 16667"/>
            </a:avLst>
          </a:prstGeom>
          <a:solidFill>
            <a:srgbClr val="E3EAC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Gemüsereis Lubia Polo mit Hack</a:t>
            </a:r>
            <a:endParaRPr sz="1400" b="0" i="0" u="none" strike="noStrike" cap="none">
              <a:solidFill>
                <a:srgbClr val="000000"/>
              </a:solidFill>
              <a:latin typeface="Arial"/>
              <a:ea typeface="Arial"/>
              <a:cs typeface="Arial"/>
              <a:sym typeface="Arial"/>
            </a:endParaRPr>
          </a:p>
        </p:txBody>
      </p:sp>
      <p:sp>
        <p:nvSpPr>
          <p:cNvPr id="223" name="Google Shape;223;p13"/>
          <p:cNvSpPr/>
          <p:nvPr/>
        </p:nvSpPr>
        <p:spPr>
          <a:xfrm>
            <a:off x="5829985" y="1701677"/>
            <a:ext cx="1796636" cy="398378"/>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rgbClr val="008FD9"/>
              </a:solidFill>
              <a:latin typeface="Arial"/>
              <a:ea typeface="Arial"/>
              <a:cs typeface="Arial"/>
              <a:sym typeface="Arial"/>
            </a:endParaRPr>
          </a:p>
        </p:txBody>
      </p:sp>
      <p:sp>
        <p:nvSpPr>
          <p:cNvPr id="224" name="Google Shape;224;p13"/>
          <p:cNvSpPr/>
          <p:nvPr/>
        </p:nvSpPr>
        <p:spPr>
          <a:xfrm>
            <a:off x="1714010" y="3184215"/>
            <a:ext cx="2872902" cy="908960"/>
          </a:xfrm>
          <a:prstGeom prst="ellipse">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de-DE" sz="1800" b="1" i="0" u="none" strike="noStrike" cap="none">
                <a:solidFill>
                  <a:srgbClr val="F8B334"/>
                </a:solidFill>
                <a:latin typeface="Arial"/>
                <a:ea typeface="Arial"/>
                <a:cs typeface="Arial"/>
                <a:sym typeface="Arial"/>
              </a:rPr>
              <a:t>155 kg CO</a:t>
            </a:r>
            <a:r>
              <a:rPr lang="de-DE" sz="1800" b="1" i="0" u="none" strike="noStrike" cap="none" baseline="-25000">
                <a:solidFill>
                  <a:srgbClr val="F8B334"/>
                </a:solidFill>
                <a:latin typeface="Arial"/>
                <a:ea typeface="Arial"/>
                <a:cs typeface="Arial"/>
                <a:sym typeface="Arial"/>
              </a:rPr>
              <a:t>2</a:t>
            </a:r>
            <a:r>
              <a:rPr lang="de-DE" sz="1800" b="1" i="0" u="none" strike="noStrike" cap="none">
                <a:solidFill>
                  <a:srgbClr val="F8B334"/>
                </a:solidFill>
                <a:latin typeface="Arial"/>
                <a:ea typeface="Arial"/>
                <a:cs typeface="Arial"/>
                <a:sym typeface="Arial"/>
              </a:rPr>
              <a:t>-Äqu.</a:t>
            </a:r>
            <a:endParaRPr sz="1800" b="1" i="0" u="none" strike="noStrike" cap="none" baseline="-25000">
              <a:solidFill>
                <a:srgbClr val="F8B334"/>
              </a:solidFill>
              <a:latin typeface="Arial"/>
              <a:ea typeface="Arial"/>
              <a:cs typeface="Arial"/>
              <a:sym typeface="Arial"/>
            </a:endParaRPr>
          </a:p>
          <a:p>
            <a:pPr marL="0" marR="0" lvl="0" indent="0" algn="ctr" rtl="0">
              <a:lnSpc>
                <a:spcPct val="90000"/>
              </a:lnSpc>
              <a:spcBef>
                <a:spcPts val="320"/>
              </a:spcBef>
              <a:spcAft>
                <a:spcPts val="0"/>
              </a:spcAft>
              <a:buClr>
                <a:srgbClr val="000000"/>
              </a:buClr>
              <a:buSzPts val="1600"/>
              <a:buFont typeface="Arial"/>
              <a:buNone/>
            </a:pPr>
            <a:r>
              <a:rPr lang="de-DE" sz="1600" b="1" i="0" u="none" strike="noStrike" cap="none">
                <a:solidFill>
                  <a:srgbClr val="BCCF42"/>
                </a:solidFill>
                <a:latin typeface="Arial"/>
                <a:ea typeface="Arial"/>
                <a:cs typeface="Arial"/>
                <a:sym typeface="Arial"/>
              </a:rPr>
              <a:t>mit 10 kg Rinderhack</a:t>
            </a:r>
            <a:endParaRPr sz="1400" b="0" i="0" u="none" strike="noStrike" cap="none">
              <a:solidFill>
                <a:srgbClr val="000000"/>
              </a:solidFill>
              <a:latin typeface="Arial"/>
              <a:ea typeface="Arial"/>
              <a:cs typeface="Arial"/>
              <a:sym typeface="Arial"/>
            </a:endParaRPr>
          </a:p>
        </p:txBody>
      </p:sp>
      <p:sp>
        <p:nvSpPr>
          <p:cNvPr id="225" name="Google Shape;225;p13"/>
          <p:cNvSpPr/>
          <p:nvPr/>
        </p:nvSpPr>
        <p:spPr>
          <a:xfrm>
            <a:off x="8476179" y="3643203"/>
            <a:ext cx="1749120" cy="840728"/>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F8B334"/>
                </a:solidFill>
                <a:latin typeface="Arial"/>
                <a:ea typeface="Arial"/>
                <a:cs typeface="Arial"/>
                <a:sym typeface="Arial"/>
              </a:rPr>
              <a:t>36 kg CO</a:t>
            </a:r>
            <a:r>
              <a:rPr lang="de-DE" sz="1800" b="1" i="0" u="none" strike="noStrike" cap="none" baseline="-25000">
                <a:solidFill>
                  <a:srgbClr val="F8B334"/>
                </a:solidFill>
                <a:latin typeface="Arial"/>
                <a:ea typeface="Arial"/>
                <a:cs typeface="Arial"/>
                <a:sym typeface="Arial"/>
              </a:rPr>
              <a:t>2</a:t>
            </a:r>
            <a:r>
              <a:rPr lang="de-DE" sz="1800" b="1" i="0" u="none" strike="noStrike" cap="none">
                <a:solidFill>
                  <a:srgbClr val="F8B334"/>
                </a:solidFill>
                <a:latin typeface="Arial"/>
                <a:ea typeface="Arial"/>
                <a:cs typeface="Arial"/>
                <a:sym typeface="Arial"/>
              </a:rPr>
              <a:t>-Äqu.</a:t>
            </a:r>
            <a:endParaRPr sz="1400" b="0" i="0" u="none" strike="noStrike" cap="none">
              <a:solidFill>
                <a:srgbClr val="000000"/>
              </a:solidFill>
              <a:latin typeface="Arial"/>
              <a:ea typeface="Arial"/>
              <a:cs typeface="Arial"/>
              <a:sym typeface="Arial"/>
            </a:endParaRPr>
          </a:p>
        </p:txBody>
      </p:sp>
      <p:sp>
        <p:nvSpPr>
          <p:cNvPr id="226" name="Google Shape;226;p13"/>
          <p:cNvSpPr txBox="1"/>
          <p:nvPr/>
        </p:nvSpPr>
        <p:spPr>
          <a:xfrm>
            <a:off x="8094024" y="4551565"/>
            <a:ext cx="246367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BCCF42"/>
                </a:solidFill>
                <a:latin typeface="Arial"/>
                <a:ea typeface="Arial"/>
                <a:cs typeface="Arial"/>
                <a:sym typeface="Arial"/>
              </a:rPr>
              <a:t>mit 4 kg Sojagranulat* </a:t>
            </a:r>
            <a:br>
              <a:rPr lang="de-DE" sz="1600" b="1" i="0" u="none" strike="noStrike" cap="none">
                <a:solidFill>
                  <a:srgbClr val="BCCF42"/>
                </a:solidFill>
                <a:latin typeface="Arial"/>
                <a:ea typeface="Arial"/>
                <a:cs typeface="Arial"/>
                <a:sym typeface="Arial"/>
              </a:rPr>
            </a:br>
            <a:r>
              <a:rPr lang="de-DE" sz="1600" b="1" i="0" u="none" strike="noStrike" cap="none">
                <a:solidFill>
                  <a:srgbClr val="BCCF42"/>
                </a:solidFill>
                <a:latin typeface="Arial"/>
                <a:ea typeface="Arial"/>
                <a:cs typeface="Arial"/>
                <a:sym typeface="Arial"/>
              </a:rPr>
              <a:t>oder 6,5 kg Linsen**</a:t>
            </a:r>
            <a:endParaRPr sz="1400" b="0" i="0" u="none" strike="noStrike" cap="none">
              <a:solidFill>
                <a:srgbClr val="000000"/>
              </a:solidFill>
              <a:latin typeface="Arial"/>
              <a:ea typeface="Arial"/>
              <a:cs typeface="Arial"/>
              <a:sym typeface="Arial"/>
            </a:endParaRPr>
          </a:p>
        </p:txBody>
      </p:sp>
      <p:sp>
        <p:nvSpPr>
          <p:cNvPr id="227" name="Google Shape;227;p13"/>
          <p:cNvSpPr/>
          <p:nvPr/>
        </p:nvSpPr>
        <p:spPr>
          <a:xfrm>
            <a:off x="5656377" y="2493446"/>
            <a:ext cx="2008200" cy="883500"/>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Teilersatz von Rinder-</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hack durch Soja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A5A5A5"/>
              </a:solidFill>
              <a:latin typeface="Arial"/>
              <a:ea typeface="Arial"/>
              <a:cs typeface="Arial"/>
              <a:sym typeface="Arial"/>
            </a:endParaRPr>
          </a:p>
        </p:txBody>
      </p:sp>
      <p:sp>
        <p:nvSpPr>
          <p:cNvPr id="228" name="Google Shape;228;p13"/>
          <p:cNvSpPr/>
          <p:nvPr/>
        </p:nvSpPr>
        <p:spPr>
          <a:xfrm>
            <a:off x="7998550" y="2497115"/>
            <a:ext cx="2839544" cy="848470"/>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Vollersatz von Rinderhack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durch Soja oder Linsen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(gleicher THG-Wert)</a:t>
            </a:r>
            <a:endParaRPr sz="1400" b="0" i="0" u="none" strike="noStrike" cap="none">
              <a:solidFill>
                <a:srgbClr val="000000"/>
              </a:solidFill>
              <a:latin typeface="Arial"/>
              <a:ea typeface="Arial"/>
              <a:cs typeface="Arial"/>
              <a:sym typeface="Arial"/>
            </a:endParaRPr>
          </a:p>
        </p:txBody>
      </p:sp>
      <p:sp>
        <p:nvSpPr>
          <p:cNvPr id="229" name="Google Shape;229;p13"/>
          <p:cNvSpPr/>
          <p:nvPr/>
        </p:nvSpPr>
        <p:spPr>
          <a:xfrm>
            <a:off x="5284460" y="3777232"/>
            <a:ext cx="2752190" cy="923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F8B334"/>
                </a:solidFill>
                <a:latin typeface="Arial"/>
                <a:ea typeface="Arial"/>
                <a:cs typeface="Arial"/>
                <a:sym typeface="Arial"/>
              </a:rPr>
              <a:t>95 kg CO</a:t>
            </a:r>
            <a:r>
              <a:rPr lang="de-DE" sz="1800" b="1" i="0" u="none" strike="noStrike" cap="none" baseline="-25000">
                <a:solidFill>
                  <a:srgbClr val="F8B334"/>
                </a:solidFill>
                <a:latin typeface="Arial"/>
                <a:ea typeface="Arial"/>
                <a:cs typeface="Arial"/>
                <a:sym typeface="Arial"/>
              </a:rPr>
              <a:t>2</a:t>
            </a:r>
            <a:r>
              <a:rPr lang="de-DE" sz="1800" b="1" i="0" u="none" strike="noStrike" cap="none">
                <a:solidFill>
                  <a:srgbClr val="F8B334"/>
                </a:solidFill>
                <a:latin typeface="Arial"/>
                <a:ea typeface="Arial"/>
                <a:cs typeface="Arial"/>
                <a:sym typeface="Arial"/>
              </a:rPr>
              <a:t>-Äqu. </a:t>
            </a:r>
            <a:r>
              <a:rPr lang="de-DE" sz="1800" b="1" i="0" u="none" strike="noStrike" cap="none">
                <a:solidFill>
                  <a:srgbClr val="FF0000"/>
                </a:solidFill>
                <a:latin typeface="Arial"/>
                <a:ea typeface="Arial"/>
                <a:cs typeface="Arial"/>
                <a:sym typeface="Arial"/>
              </a:rPr>
              <a:t/>
            </a:r>
            <a:br>
              <a:rPr lang="de-DE" sz="1800" b="1" i="0" u="none" strike="noStrike" cap="none">
                <a:solidFill>
                  <a:srgbClr val="FF0000"/>
                </a:solidFill>
                <a:latin typeface="Arial"/>
                <a:ea typeface="Arial"/>
                <a:cs typeface="Arial"/>
                <a:sym typeface="Arial"/>
              </a:rPr>
            </a:br>
            <a:r>
              <a:rPr lang="de-DE" sz="1600" b="1" i="0" u="none" strike="noStrike" cap="none">
                <a:solidFill>
                  <a:srgbClr val="BCCF42"/>
                </a:solidFill>
                <a:latin typeface="Arial"/>
                <a:ea typeface="Arial"/>
                <a:cs typeface="Arial"/>
                <a:sym typeface="Arial"/>
              </a:rPr>
              <a:t>mit 5 kg Rinderhack und 2 kg Sojagranulat*</a:t>
            </a:r>
            <a:endParaRPr sz="1400" b="0" i="0" u="none" strike="noStrike" cap="none">
              <a:solidFill>
                <a:srgbClr val="000000"/>
              </a:solidFill>
              <a:latin typeface="Arial"/>
              <a:ea typeface="Arial"/>
              <a:cs typeface="Arial"/>
              <a:sym typeface="Arial"/>
            </a:endParaRPr>
          </a:p>
        </p:txBody>
      </p:sp>
      <p:pic>
        <p:nvPicPr>
          <p:cNvPr id="230" name="Google Shape;230;p13"/>
          <p:cNvPicPr preferRelativeResize="0"/>
          <p:nvPr/>
        </p:nvPicPr>
        <p:blipFill rotWithShape="1">
          <a:blip r:embed="rId5">
            <a:alphaModFix/>
          </a:blip>
          <a:srcRect/>
          <a:stretch/>
        </p:blipFill>
        <p:spPr>
          <a:xfrm>
            <a:off x="5426356" y="1695214"/>
            <a:ext cx="830347" cy="410245"/>
          </a:xfrm>
          <a:prstGeom prst="rect">
            <a:avLst/>
          </a:prstGeom>
          <a:noFill/>
          <a:ln>
            <a:noFill/>
          </a:ln>
        </p:spPr>
      </p:pic>
      <p:sp>
        <p:nvSpPr>
          <p:cNvPr id="231" name="Google Shape;231;p13"/>
          <p:cNvSpPr/>
          <p:nvPr/>
        </p:nvSpPr>
        <p:spPr>
          <a:xfrm>
            <a:off x="6695895" y="1702470"/>
            <a:ext cx="3783420" cy="398073"/>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Einsparpotentiale pro 100 Portionen:</a:t>
            </a:r>
            <a:endParaRPr sz="1400" b="0" i="0" u="none" strike="noStrike" cap="none">
              <a:solidFill>
                <a:srgbClr val="000000"/>
              </a:solidFill>
              <a:latin typeface="Arial"/>
              <a:ea typeface="Arial"/>
              <a:cs typeface="Arial"/>
              <a:sym typeface="Arial"/>
            </a:endParaRPr>
          </a:p>
        </p:txBody>
      </p:sp>
      <p:sp>
        <p:nvSpPr>
          <p:cNvPr id="232" name="Google Shape;232;p13"/>
          <p:cNvSpPr txBox="1"/>
          <p:nvPr/>
        </p:nvSpPr>
        <p:spPr>
          <a:xfrm>
            <a:off x="1452433" y="3966176"/>
            <a:ext cx="3249218" cy="1061829"/>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5 kg Reis,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3 kg Tomaten (Dose),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10 Zwiebeln, 2,5 kg Bohnen,</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 200 g Tomatenmark, Butter,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Öl, Salz, Pfeffer</a:t>
            </a:r>
            <a:endParaRPr sz="1400" b="0" i="0" u="none" strike="noStrike" cap="none">
              <a:solidFill>
                <a:srgbClr val="000000"/>
              </a:solidFill>
              <a:latin typeface="Arial"/>
              <a:ea typeface="Arial"/>
              <a:cs typeface="Arial"/>
              <a:sym typeface="Arial"/>
            </a:endParaRPr>
          </a:p>
        </p:txBody>
      </p:sp>
      <p:sp>
        <p:nvSpPr>
          <p:cNvPr id="233" name="Google Shape;233;p13"/>
          <p:cNvSpPr/>
          <p:nvPr/>
        </p:nvSpPr>
        <p:spPr>
          <a:xfrm>
            <a:off x="6330346" y="2084894"/>
            <a:ext cx="690478" cy="375626"/>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38 %</a:t>
            </a:r>
            <a:endParaRPr sz="1400" b="0" i="0" u="none" strike="noStrike" cap="none">
              <a:solidFill>
                <a:srgbClr val="000000"/>
              </a:solidFill>
              <a:latin typeface="Arial"/>
              <a:ea typeface="Arial"/>
              <a:cs typeface="Arial"/>
              <a:sym typeface="Arial"/>
            </a:endParaRPr>
          </a:p>
        </p:txBody>
      </p:sp>
      <p:sp>
        <p:nvSpPr>
          <p:cNvPr id="234" name="Google Shape;234;p13"/>
          <p:cNvSpPr/>
          <p:nvPr/>
        </p:nvSpPr>
        <p:spPr>
          <a:xfrm>
            <a:off x="9073083" y="2084894"/>
            <a:ext cx="690478" cy="375626"/>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77 %</a:t>
            </a:r>
            <a:endParaRPr sz="1400" b="0" i="0" u="none" strike="noStrike" cap="none">
              <a:solidFill>
                <a:srgbClr val="000000"/>
              </a:solidFill>
              <a:latin typeface="Arial"/>
              <a:ea typeface="Arial"/>
              <a:cs typeface="Arial"/>
              <a:sym typeface="Arial"/>
            </a:endParaRPr>
          </a:p>
        </p:txBody>
      </p:sp>
      <p:sp>
        <p:nvSpPr>
          <p:cNvPr id="235" name="Google Shape;235;p13"/>
          <p:cNvSpPr/>
          <p:nvPr/>
        </p:nvSpPr>
        <p:spPr>
          <a:xfrm>
            <a:off x="170121" y="5238531"/>
            <a:ext cx="11594191" cy="80711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50"/>
              <a:buFont typeface="Arial"/>
              <a:buNone/>
            </a:pPr>
            <a:r>
              <a:rPr lang="de-DE" sz="1800" b="0" i="0" u="none" strike="noStrike" cap="none">
                <a:solidFill>
                  <a:srgbClr val="C00000"/>
                </a:solidFill>
                <a:latin typeface="Arial"/>
                <a:ea typeface="Arial"/>
                <a:cs typeface="Arial"/>
                <a:sym typeface="Arial"/>
              </a:rPr>
              <a:t>In welchen Ihrer Gerichte können Sie Rindfleisch durch eine vegetarische Komponente ersetzten?</a:t>
            </a:r>
            <a:endParaRPr/>
          </a:p>
          <a:p>
            <a:pPr marL="0" marR="0" lvl="0" indent="0" algn="ctr" rtl="0">
              <a:lnSpc>
                <a:spcPct val="100000"/>
              </a:lnSpc>
              <a:spcBef>
                <a:spcPts val="0"/>
              </a:spcBef>
              <a:spcAft>
                <a:spcPts val="0"/>
              </a:spcAft>
              <a:buClr>
                <a:schemeClr val="dk1"/>
              </a:buClr>
              <a:buSzPts val="1050"/>
              <a:buFont typeface="Arial"/>
              <a:buNone/>
            </a:pPr>
            <a:r>
              <a:rPr lang="de-DE" sz="1800" b="0" i="0" u="none" strike="noStrike" cap="none">
                <a:solidFill>
                  <a:srgbClr val="C00000"/>
                </a:solidFill>
                <a:latin typeface="Arial"/>
                <a:ea typeface="Arial"/>
                <a:cs typeface="Arial"/>
                <a:sym typeface="Arial"/>
              </a:rPr>
              <a:t>Welche Rindfleischgerichte könnten Sie gegen Geflügelgerichte ersetzen?</a:t>
            </a:r>
            <a:endParaRPr sz="1800" b="0" i="0" u="none" strike="noStrike" cap="none">
              <a:solidFill>
                <a:srgbClr val="C00000"/>
              </a:solidFill>
              <a:latin typeface="Arial"/>
              <a:ea typeface="Arial"/>
              <a:cs typeface="Arial"/>
              <a:sym typeface="Arial"/>
            </a:endParaRPr>
          </a:p>
        </p:txBody>
      </p:sp>
      <p:sp>
        <p:nvSpPr>
          <p:cNvPr id="236" name="Google Shape;236;p1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Fachmann und Fachfrau </a:t>
            </a:r>
            <a:endParaRPr/>
          </a:p>
          <a:p>
            <a:pPr marL="233363" lvl="0" indent="-233363" algn="l" rtl="0">
              <a:lnSpc>
                <a:spcPct val="110000"/>
              </a:lnSpc>
              <a:spcBef>
                <a:spcPts val="0"/>
              </a:spcBef>
              <a:spcAft>
                <a:spcPts val="0"/>
              </a:spcAft>
              <a:buSzPts val="1200"/>
              <a:buNone/>
            </a:pPr>
            <a:r>
              <a:rPr lang="de-DE"/>
              <a:t>für Restaurants und Veranstaltungsgastronomie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43" name="Google Shape;243;p1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Verpackungen</a:t>
            </a:r>
            <a:br>
              <a:rPr lang="de-DE"/>
            </a:br>
            <a:r>
              <a:rPr lang="de-DE"/>
              <a:t>Einweg oder Mehrweg?</a:t>
            </a:r>
            <a:endParaRPr/>
          </a:p>
        </p:txBody>
      </p:sp>
      <p:sp>
        <p:nvSpPr>
          <p:cNvPr id="244" name="Google Shape;244;p1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Bildquellen: reCircle (2022)</a:t>
            </a:r>
            <a:endParaRPr/>
          </a:p>
        </p:txBody>
      </p:sp>
      <p:sp>
        <p:nvSpPr>
          <p:cNvPr id="245" name="Google Shape;245;p1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Malte Schmidthals </a:t>
            </a:r>
            <a:endParaRPr/>
          </a:p>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246" name="Google Shape;246;p14"/>
          <p:cNvSpPr/>
          <p:nvPr/>
        </p:nvSpPr>
        <p:spPr>
          <a:xfrm>
            <a:off x="9422538" y="1530613"/>
            <a:ext cx="2620157" cy="169831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Diskutieren Sie die Einführung eines Pfand-Systems für Ihr Unternehmen!</a:t>
            </a:r>
            <a:endParaRPr sz="1200" b="0" i="0" u="none" strike="noStrike" cap="none">
              <a:solidFill>
                <a:srgbClr val="000000"/>
              </a:solidFill>
              <a:latin typeface="Arial"/>
              <a:ea typeface="Arial"/>
              <a:cs typeface="Arial"/>
              <a:sym typeface="Arial"/>
            </a:endParaRPr>
          </a:p>
        </p:txBody>
      </p:sp>
      <p:pic>
        <p:nvPicPr>
          <p:cNvPr id="247" name="Google Shape;247;p14" descr="Schaubild Informationen to go box gastronomie"/>
          <p:cNvPicPr preferRelativeResize="0"/>
          <p:nvPr/>
        </p:nvPicPr>
        <p:blipFill rotWithShape="1">
          <a:blip r:embed="rId3">
            <a:alphaModFix/>
          </a:blip>
          <a:srcRect/>
          <a:stretch/>
        </p:blipFill>
        <p:spPr>
          <a:xfrm>
            <a:off x="9090836" y="3952244"/>
            <a:ext cx="3283563" cy="2132392"/>
          </a:xfrm>
          <a:prstGeom prst="rect">
            <a:avLst/>
          </a:prstGeom>
          <a:noFill/>
          <a:ln>
            <a:noFill/>
          </a:ln>
        </p:spPr>
      </p:pic>
      <p:sp>
        <p:nvSpPr>
          <p:cNvPr id="248" name="Google Shape;248;p14"/>
          <p:cNvSpPr/>
          <p:nvPr/>
        </p:nvSpPr>
        <p:spPr>
          <a:xfrm>
            <a:off x="501220" y="4719335"/>
            <a:ext cx="5143800" cy="124016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281.000 t To Go-Verpackungen pro Jahr</a:t>
            </a:r>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66.000 t Catering-Verpackungen pro Jahr</a:t>
            </a:r>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Ausgangsmaterialien: Holz und Erdöl </a:t>
            </a:r>
            <a:endParaRPr sz="1200" b="0" i="0" u="none" strike="noStrike" cap="none">
              <a:solidFill>
                <a:srgbClr val="000000"/>
              </a:solidFill>
              <a:latin typeface="Arial"/>
              <a:ea typeface="Arial"/>
              <a:cs typeface="Arial"/>
              <a:sym typeface="Arial"/>
            </a:endParaRPr>
          </a:p>
        </p:txBody>
      </p:sp>
      <p:pic>
        <p:nvPicPr>
          <p:cNvPr id="249" name="Google Shape;249;p14"/>
          <p:cNvPicPr preferRelativeResize="0"/>
          <p:nvPr/>
        </p:nvPicPr>
        <p:blipFill rotWithShape="1">
          <a:blip r:embed="rId4">
            <a:alphaModFix/>
          </a:blip>
          <a:srcRect/>
          <a:stretch/>
        </p:blipFill>
        <p:spPr>
          <a:xfrm>
            <a:off x="309751" y="1451640"/>
            <a:ext cx="9396000" cy="3470979"/>
          </a:xfrm>
          <a:prstGeom prst="rect">
            <a:avLst/>
          </a:prstGeom>
          <a:noFill/>
          <a:ln>
            <a:noFill/>
          </a:ln>
        </p:spPr>
      </p:pic>
      <p:sp>
        <p:nvSpPr>
          <p:cNvPr id="250" name="Google Shape;250;p14"/>
          <p:cNvSpPr txBox="1"/>
          <p:nvPr/>
        </p:nvSpPr>
        <p:spPr>
          <a:xfrm flipH="1">
            <a:off x="9993452" y="3685370"/>
            <a:ext cx="20169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keine Gummilippen</a:t>
            </a:r>
            <a:endParaRPr sz="1400" b="0" i="0" u="none" strike="noStrike" cap="none">
              <a:solidFill>
                <a:srgbClr val="000000"/>
              </a:solidFill>
              <a:latin typeface="Arial"/>
              <a:ea typeface="Arial"/>
              <a:cs typeface="Arial"/>
              <a:sym typeface="Arial"/>
            </a:endParaRPr>
          </a:p>
        </p:txBody>
      </p:sp>
      <p:sp>
        <p:nvSpPr>
          <p:cNvPr id="251" name="Google Shape;251;p14"/>
          <p:cNvSpPr txBox="1"/>
          <p:nvPr/>
        </p:nvSpPr>
        <p:spPr>
          <a:xfrm flipH="1">
            <a:off x="7343003" y="4171172"/>
            <a:ext cx="201699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maßhaltig (spülen, gefrieren, Mikrowelle</a:t>
            </a:r>
            <a:endParaRPr/>
          </a:p>
        </p:txBody>
      </p:sp>
      <p:sp>
        <p:nvSpPr>
          <p:cNvPr id="252" name="Google Shape;252;p14"/>
          <p:cNvSpPr txBox="1"/>
          <p:nvPr/>
        </p:nvSpPr>
        <p:spPr>
          <a:xfrm flipH="1">
            <a:off x="7017742" y="4694392"/>
            <a:ext cx="2016997"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schnittfest</a:t>
            </a:r>
            <a:endParaRPr/>
          </a:p>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bruchsicher</a:t>
            </a:r>
            <a:endParaRPr/>
          </a:p>
        </p:txBody>
      </p:sp>
      <p:sp>
        <p:nvSpPr>
          <p:cNvPr id="253" name="Google Shape;253;p14"/>
          <p:cNvSpPr txBox="1"/>
          <p:nvPr/>
        </p:nvSpPr>
        <p:spPr>
          <a:xfrm flipH="1">
            <a:off x="7073839" y="5604804"/>
            <a:ext cx="2016997"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Stapelbar mit</a:t>
            </a:r>
            <a:endParaRPr/>
          </a:p>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Abstandshaltern</a:t>
            </a:r>
            <a:endParaRPr/>
          </a:p>
        </p:txBody>
      </p:sp>
      <p:sp>
        <p:nvSpPr>
          <p:cNvPr id="254" name="Google Shape;254;p1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Fachmann und Fachfrau </a:t>
            </a:r>
            <a:endParaRPr/>
          </a:p>
          <a:p>
            <a:pPr marL="233363" lvl="0" indent="-233363" algn="l" rtl="0">
              <a:lnSpc>
                <a:spcPct val="110000"/>
              </a:lnSpc>
              <a:spcBef>
                <a:spcPts val="0"/>
              </a:spcBef>
              <a:spcAft>
                <a:spcPts val="0"/>
              </a:spcAft>
              <a:buSzPts val="1200"/>
              <a:buNone/>
            </a:pPr>
            <a:r>
              <a:rPr lang="de-DE"/>
              <a:t>für Restaurants und Veranstaltungsgastronomie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261" name="Google Shape;261;p17"/>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Nachhaltigkeit und Mobilität</a:t>
            </a:r>
            <a:br>
              <a:rPr lang="de-DE"/>
            </a:br>
            <a:r>
              <a:rPr lang="de-DE"/>
              <a:t>Emissionsarme Wege zur Veranstaltung</a:t>
            </a:r>
            <a:endParaRPr/>
          </a:p>
        </p:txBody>
      </p:sp>
      <p:sp>
        <p:nvSpPr>
          <p:cNvPr id="262" name="Google Shape;262;p17"/>
          <p:cNvSpPr txBox="1">
            <a:spLocks noGrp="1"/>
          </p:cNvSpPr>
          <p:nvPr>
            <p:ph type="body" idx="1"/>
          </p:nvPr>
        </p:nvSpPr>
        <p:spPr>
          <a:xfrm>
            <a:off x="3350684" y="6254497"/>
            <a:ext cx="3834467" cy="557468"/>
          </a:xfrm>
          <a:prstGeom prst="rect">
            <a:avLst/>
          </a:prstGeom>
          <a:noFill/>
          <a:ln>
            <a:noFill/>
          </a:ln>
        </p:spPr>
        <p:txBody>
          <a:bodyPr spcFirstLastPara="1" wrap="square" lIns="90000" tIns="0" rIns="90000" bIns="0" anchor="ctr" anchorCtr="0">
            <a:noAutofit/>
          </a:bodyPr>
          <a:lstStyle/>
          <a:p>
            <a:pPr marL="0" lvl="0" indent="0" algn="l" rtl="0">
              <a:lnSpc>
                <a:spcPct val="110000"/>
              </a:lnSpc>
              <a:spcBef>
                <a:spcPts val="0"/>
              </a:spcBef>
              <a:spcAft>
                <a:spcPts val="0"/>
              </a:spcAft>
              <a:buSzPts val="1200"/>
              <a:buNone/>
            </a:pPr>
            <a:r>
              <a:rPr lang="de-DE"/>
              <a:t>Fachmann und Fachfrau</a:t>
            </a:r>
            <a:br>
              <a:rPr lang="de-DE"/>
            </a:br>
            <a:r>
              <a:rPr lang="de-DE"/>
              <a:t>für Restaurants und Veranstaltungsgastronomie</a:t>
            </a:r>
            <a:endParaRPr/>
          </a:p>
        </p:txBody>
      </p:sp>
      <p:sp>
        <p:nvSpPr>
          <p:cNvPr id="263" name="Google Shape;263;p1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Daten: UBA 2021; Graphik: Eigene Darstellung.</a:t>
            </a:r>
            <a:endParaRPr/>
          </a:p>
        </p:txBody>
      </p:sp>
      <p:sp>
        <p:nvSpPr>
          <p:cNvPr id="264" name="Google Shape;264;p1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Malte Schmidthals </a:t>
            </a:r>
            <a:endParaRPr/>
          </a:p>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265" name="Google Shape;265;p17"/>
          <p:cNvSpPr txBox="1">
            <a:spLocks noGrp="1"/>
          </p:cNvSpPr>
          <p:nvPr>
            <p:ph type="body" idx="4294967295"/>
          </p:nvPr>
        </p:nvSpPr>
        <p:spPr>
          <a:xfrm>
            <a:off x="314196" y="1411111"/>
            <a:ext cx="5870575" cy="266356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de-DE" sz="1800" b="1">
                <a:solidFill>
                  <a:srgbClr val="000000"/>
                </a:solidFill>
                <a:latin typeface="Arial"/>
                <a:ea typeface="Arial"/>
                <a:cs typeface="Arial"/>
                <a:sym typeface="Arial"/>
              </a:rPr>
              <a:t>Beispiel Hyundai Kona</a:t>
            </a:r>
            <a:endParaRPr sz="1800"/>
          </a:p>
          <a:p>
            <a:pPr marL="342900" lvl="0" indent="-342900" algn="l" rtl="0">
              <a:lnSpc>
                <a:spcPct val="100000"/>
              </a:lnSpc>
              <a:spcBef>
                <a:spcPts val="0"/>
              </a:spcBef>
              <a:spcAft>
                <a:spcPts val="0"/>
              </a:spcAft>
              <a:buClr>
                <a:srgbClr val="000000"/>
              </a:buClr>
              <a:buSzPts val="2000"/>
              <a:buChar char="•"/>
            </a:pPr>
            <a:r>
              <a:rPr lang="de-DE" sz="1800">
                <a:solidFill>
                  <a:srgbClr val="000000"/>
                </a:solidFill>
                <a:latin typeface="Arial"/>
                <a:ea typeface="Arial"/>
                <a:cs typeface="Arial"/>
                <a:sym typeface="Arial"/>
              </a:rPr>
              <a:t>Elektro / 150 kW, </a:t>
            </a:r>
            <a:endParaRPr sz="1800"/>
          </a:p>
          <a:p>
            <a:pPr marL="342900" lvl="0" indent="-342900" algn="l" rtl="0">
              <a:lnSpc>
                <a:spcPct val="100000"/>
              </a:lnSpc>
              <a:spcBef>
                <a:spcPts val="0"/>
              </a:spcBef>
              <a:spcAft>
                <a:spcPts val="0"/>
              </a:spcAft>
              <a:buClr>
                <a:srgbClr val="000000"/>
              </a:buClr>
              <a:buSzPts val="2000"/>
              <a:buChar char="•"/>
            </a:pPr>
            <a:r>
              <a:rPr lang="de-DE" sz="1800">
                <a:solidFill>
                  <a:srgbClr val="000000"/>
                </a:solidFill>
                <a:latin typeface="Arial"/>
                <a:ea typeface="Arial"/>
                <a:cs typeface="Arial"/>
                <a:sym typeface="Arial"/>
              </a:rPr>
              <a:t>Benzin / 146 kW, </a:t>
            </a:r>
            <a:endParaRPr sz="1800"/>
          </a:p>
          <a:p>
            <a:pPr marL="342900" lvl="0" indent="-342900" algn="l" rtl="0">
              <a:lnSpc>
                <a:spcPct val="100000"/>
              </a:lnSpc>
              <a:spcBef>
                <a:spcPts val="0"/>
              </a:spcBef>
              <a:spcAft>
                <a:spcPts val="0"/>
              </a:spcAft>
              <a:buClr>
                <a:srgbClr val="000000"/>
              </a:buClr>
              <a:buSzPts val="2000"/>
              <a:buChar char="•"/>
            </a:pPr>
            <a:r>
              <a:rPr lang="de-DE" sz="1800">
                <a:solidFill>
                  <a:srgbClr val="000000"/>
                </a:solidFill>
                <a:latin typeface="Arial"/>
                <a:ea typeface="Arial"/>
                <a:cs typeface="Arial"/>
                <a:sym typeface="Arial"/>
              </a:rPr>
              <a:t>Diesel / 100 kW</a:t>
            </a:r>
            <a:endParaRPr sz="1800"/>
          </a:p>
          <a:p>
            <a:pPr marL="342900" lvl="0" indent="-342900" algn="l" rtl="0">
              <a:lnSpc>
                <a:spcPct val="100000"/>
              </a:lnSpc>
              <a:spcBef>
                <a:spcPts val="0"/>
              </a:spcBef>
              <a:spcAft>
                <a:spcPts val="0"/>
              </a:spcAft>
              <a:buClr>
                <a:srgbClr val="000000"/>
              </a:buClr>
              <a:buSzPts val="2000"/>
              <a:buChar char="•"/>
            </a:pPr>
            <a:r>
              <a:rPr lang="de-DE" sz="1800">
                <a:solidFill>
                  <a:srgbClr val="000000"/>
                </a:solidFill>
                <a:latin typeface="Arial"/>
                <a:ea typeface="Arial"/>
                <a:cs typeface="Arial"/>
                <a:sym typeface="Arial"/>
              </a:rPr>
              <a:t>Diesel-Hybrid /100 kW</a:t>
            </a:r>
            <a:endParaRPr sz="1800"/>
          </a:p>
          <a:p>
            <a:pPr marL="0" lvl="0" indent="0" algn="l" rtl="0">
              <a:lnSpc>
                <a:spcPct val="100000"/>
              </a:lnSpc>
              <a:spcBef>
                <a:spcPts val="0"/>
              </a:spcBef>
              <a:spcAft>
                <a:spcPts val="0"/>
              </a:spcAft>
              <a:buSzPts val="2800"/>
              <a:buNone/>
            </a:pPr>
            <a:r>
              <a:rPr lang="de-DE" sz="1800">
                <a:solidFill>
                  <a:srgbClr val="000000"/>
                </a:solidFill>
                <a:latin typeface="Arial"/>
                <a:ea typeface="Arial"/>
                <a:cs typeface="Arial"/>
                <a:sym typeface="Arial"/>
              </a:rPr>
              <a:t>Emissionsfaktoren</a:t>
            </a:r>
            <a:endParaRPr sz="1800"/>
          </a:p>
          <a:p>
            <a:pPr marL="342900" lvl="0" indent="-342900" algn="l" rtl="0">
              <a:lnSpc>
                <a:spcPct val="100000"/>
              </a:lnSpc>
              <a:spcBef>
                <a:spcPts val="0"/>
              </a:spcBef>
              <a:spcAft>
                <a:spcPts val="0"/>
              </a:spcAft>
              <a:buClr>
                <a:srgbClr val="000000"/>
              </a:buClr>
              <a:buSzPts val="2000"/>
              <a:buChar char="•"/>
            </a:pPr>
            <a:r>
              <a:rPr lang="de-DE" sz="1800">
                <a:solidFill>
                  <a:srgbClr val="000000"/>
                </a:solidFill>
                <a:latin typeface="Arial"/>
                <a:ea typeface="Arial"/>
                <a:cs typeface="Arial"/>
                <a:sym typeface="Arial"/>
              </a:rPr>
              <a:t>Strom: 0,45 kg/kWh</a:t>
            </a:r>
            <a:endParaRPr sz="1800"/>
          </a:p>
          <a:p>
            <a:pPr marL="342900" lvl="0" indent="-342900" algn="l" rtl="0">
              <a:lnSpc>
                <a:spcPct val="100000"/>
              </a:lnSpc>
              <a:spcBef>
                <a:spcPts val="0"/>
              </a:spcBef>
              <a:spcAft>
                <a:spcPts val="0"/>
              </a:spcAft>
              <a:buClr>
                <a:srgbClr val="000000"/>
              </a:buClr>
              <a:buSzPts val="2000"/>
              <a:buChar char="•"/>
            </a:pPr>
            <a:r>
              <a:rPr lang="de-DE" sz="1800">
                <a:solidFill>
                  <a:srgbClr val="000000"/>
                </a:solidFill>
                <a:latin typeface="Arial"/>
                <a:ea typeface="Arial"/>
                <a:cs typeface="Arial"/>
                <a:sym typeface="Arial"/>
              </a:rPr>
              <a:t>Diesel: 2,65 kg / l</a:t>
            </a:r>
            <a:endParaRPr sz="1800"/>
          </a:p>
          <a:p>
            <a:pPr marL="342900" lvl="0" indent="-342900" algn="l" rtl="0">
              <a:lnSpc>
                <a:spcPct val="100000"/>
              </a:lnSpc>
              <a:spcBef>
                <a:spcPts val="0"/>
              </a:spcBef>
              <a:spcAft>
                <a:spcPts val="0"/>
              </a:spcAft>
              <a:buClr>
                <a:srgbClr val="000000"/>
              </a:buClr>
              <a:buSzPts val="2000"/>
              <a:buChar char="•"/>
            </a:pPr>
            <a:r>
              <a:rPr lang="de-DE" sz="1800">
                <a:solidFill>
                  <a:srgbClr val="000000"/>
                </a:solidFill>
                <a:latin typeface="Arial"/>
                <a:ea typeface="Arial"/>
                <a:cs typeface="Arial"/>
                <a:sym typeface="Arial"/>
              </a:rPr>
              <a:t>Benzin 2,37 kg / l</a:t>
            </a:r>
            <a:endParaRPr sz="2000"/>
          </a:p>
        </p:txBody>
      </p:sp>
      <p:graphicFrame>
        <p:nvGraphicFramePr>
          <p:cNvPr id="266" name="Google Shape;266;p17"/>
          <p:cNvGraphicFramePr/>
          <p:nvPr/>
        </p:nvGraphicFramePr>
        <p:xfrm>
          <a:off x="5117503" y="1411111"/>
          <a:ext cx="6957718" cy="4481689"/>
        </p:xfrm>
        <a:graphic>
          <a:graphicData uri="http://schemas.openxmlformats.org/drawingml/2006/chart">
            <c:chart xmlns:c="http://schemas.openxmlformats.org/drawingml/2006/chart" xmlns:r="http://schemas.openxmlformats.org/officeDocument/2006/relationships" r:id="rId3"/>
          </a:graphicData>
        </a:graphic>
      </p:graphicFrame>
      <p:sp>
        <p:nvSpPr>
          <p:cNvPr id="267" name="Google Shape;267;p17"/>
          <p:cNvSpPr/>
          <p:nvPr/>
        </p:nvSpPr>
        <p:spPr>
          <a:xfrm>
            <a:off x="203734" y="4100726"/>
            <a:ext cx="5316202" cy="199257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46800" tIns="45700" rIns="46800" bIns="46800" anchor="ctr" anchorCtr="0">
            <a:noAutofit/>
          </a:bodyPr>
          <a:lstStyle/>
          <a:p>
            <a:pPr marL="342900" marR="0" lvl="0" indent="-342900" algn="l" rtl="0">
              <a:lnSpc>
                <a:spcPct val="100000"/>
              </a:lnSpc>
              <a:spcBef>
                <a:spcPts val="0"/>
              </a:spcBef>
              <a:spcAft>
                <a:spcPts val="0"/>
              </a:spcAft>
              <a:buClr>
                <a:srgbClr val="000000"/>
              </a:buClr>
              <a:buSzPts val="1920"/>
              <a:buFont typeface="Arial"/>
              <a:buChar char="•"/>
            </a:pPr>
            <a:r>
              <a:rPr lang="de-DE" sz="1600" b="0" i="0" u="none" strike="noStrike" cap="none">
                <a:solidFill>
                  <a:srgbClr val="C00000"/>
                </a:solidFill>
                <a:latin typeface="Arial"/>
                <a:ea typeface="Arial"/>
                <a:cs typeface="Arial"/>
                <a:sym typeface="Arial"/>
              </a:rPr>
              <a:t>Diskutieren sie die Vor- und Nachteile betrieblicher Elektro-Mobilität in Ihrem Unternehmen.</a:t>
            </a:r>
            <a:endParaRPr/>
          </a:p>
          <a:p>
            <a:pPr marL="342900" marR="0" lvl="0" indent="-342900" algn="l" rtl="0">
              <a:lnSpc>
                <a:spcPct val="100000"/>
              </a:lnSpc>
              <a:spcBef>
                <a:spcPts val="0"/>
              </a:spcBef>
              <a:spcAft>
                <a:spcPts val="0"/>
              </a:spcAft>
              <a:buClr>
                <a:srgbClr val="000000"/>
              </a:buClr>
              <a:buSzPts val="1920"/>
              <a:buFont typeface="Arial"/>
              <a:buChar char="•"/>
            </a:pPr>
            <a:r>
              <a:rPr lang="de-DE" sz="1600" b="0" i="0" u="none" strike="noStrike" cap="none">
                <a:solidFill>
                  <a:srgbClr val="C00000"/>
                </a:solidFill>
                <a:latin typeface="Arial"/>
                <a:ea typeface="Arial"/>
                <a:cs typeface="Arial"/>
                <a:sym typeface="Arial"/>
              </a:rPr>
              <a:t>Welche Möglichkeiten gibt es für Ihre Gäste zu den Veranstaltungen zu kommen?</a:t>
            </a:r>
            <a:endParaRPr sz="1600" b="0" i="0" u="none" strike="noStrike" cap="none">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920"/>
              <a:buFont typeface="Arial"/>
              <a:buChar char="•"/>
            </a:pPr>
            <a:r>
              <a:rPr lang="de-DE" sz="1600" b="0" i="0" u="none" strike="noStrike" cap="none">
                <a:solidFill>
                  <a:srgbClr val="C00000"/>
                </a:solidFill>
                <a:latin typeface="Arial"/>
                <a:ea typeface="Arial"/>
                <a:cs typeface="Arial"/>
                <a:sym typeface="Arial"/>
              </a:rPr>
              <a:t>Ist Elektromobilität eine Möglichkeit?</a:t>
            </a:r>
            <a:endParaRPr/>
          </a:p>
          <a:p>
            <a:pPr marL="342900" marR="0" lvl="0" indent="-342900" algn="l" rtl="0">
              <a:lnSpc>
                <a:spcPct val="100000"/>
              </a:lnSpc>
              <a:spcBef>
                <a:spcPts val="0"/>
              </a:spcBef>
              <a:spcAft>
                <a:spcPts val="0"/>
              </a:spcAft>
              <a:buClr>
                <a:srgbClr val="000000"/>
              </a:buClr>
              <a:buSzPts val="1920"/>
              <a:buFont typeface="Arial"/>
              <a:buChar char="•"/>
            </a:pPr>
            <a:r>
              <a:rPr lang="de-DE" sz="1600" b="0" i="0" u="none" strike="noStrike" cap="none">
                <a:solidFill>
                  <a:srgbClr val="C00000"/>
                </a:solidFill>
                <a:latin typeface="Arial"/>
                <a:ea typeface="Arial"/>
                <a:cs typeface="Arial"/>
                <a:sym typeface="Arial"/>
              </a:rPr>
              <a:t>Können Sie eine eigene PV-Anlage auf Ihrem Betriebsgebäude installieren?</a:t>
            </a:r>
            <a:endParaRPr sz="1600" b="0" i="0" u="none" strike="noStrike" cap="none">
              <a:solidFill>
                <a:srgbClr val="C00000"/>
              </a:solidFill>
              <a:latin typeface="Arial"/>
              <a:ea typeface="Arial"/>
              <a:cs typeface="Arial"/>
              <a:sym typeface="Arial"/>
            </a:endParaRPr>
          </a:p>
        </p:txBody>
      </p:sp>
      <p:pic>
        <p:nvPicPr>
          <p:cNvPr id="268" name="Google Shape;268;p17" descr="Bus mit einfarbiger Füllung"/>
          <p:cNvPicPr preferRelativeResize="0"/>
          <p:nvPr/>
        </p:nvPicPr>
        <p:blipFill rotWithShape="1">
          <a:blip r:embed="rId4">
            <a:alphaModFix/>
          </a:blip>
          <a:srcRect/>
          <a:stretch/>
        </p:blipFill>
        <p:spPr>
          <a:xfrm>
            <a:off x="4295800" y="3404825"/>
            <a:ext cx="914400" cy="914400"/>
          </a:xfrm>
          <a:prstGeom prst="rect">
            <a:avLst/>
          </a:prstGeom>
          <a:noFill/>
          <a:ln>
            <a:noFill/>
          </a:ln>
        </p:spPr>
      </p:pic>
      <p:pic>
        <p:nvPicPr>
          <p:cNvPr id="269" name="Google Shape;269;p17" descr="Route zwei Stecknadeln mit Weg mit einfarbiger Füllung"/>
          <p:cNvPicPr preferRelativeResize="0"/>
          <p:nvPr/>
        </p:nvPicPr>
        <p:blipFill rotWithShape="1">
          <a:blip r:embed="rId5">
            <a:alphaModFix/>
          </a:blip>
          <a:srcRect/>
          <a:stretch/>
        </p:blipFill>
        <p:spPr>
          <a:xfrm>
            <a:off x="8256240" y="345600"/>
            <a:ext cx="914400"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13</a:t>
            </a:fld>
            <a:endParaRPr/>
          </a:p>
        </p:txBody>
      </p:sp>
      <p:sp>
        <p:nvSpPr>
          <p:cNvPr id="276" name="Google Shape;276;p1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Import von Rosen</a:t>
            </a:r>
            <a:endParaRPr/>
          </a:p>
        </p:txBody>
      </p:sp>
      <p:sp>
        <p:nvSpPr>
          <p:cNvPr id="277" name="Google Shape;277;p1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Fachmann und Fachfrau </a:t>
            </a:r>
            <a:endParaRPr/>
          </a:p>
          <a:p>
            <a:pPr marL="233363" lvl="0" indent="-233363" algn="l" rtl="0">
              <a:lnSpc>
                <a:spcPct val="110000"/>
              </a:lnSpc>
              <a:spcBef>
                <a:spcPts val="0"/>
              </a:spcBef>
              <a:spcAft>
                <a:spcPts val="0"/>
              </a:spcAft>
              <a:buSzPts val="1200"/>
              <a:buNone/>
            </a:pPr>
            <a:r>
              <a:rPr lang="de-DE"/>
              <a:t>für Restaurants und Veranstaltungsgastronomie</a:t>
            </a:r>
            <a:endParaRPr/>
          </a:p>
        </p:txBody>
      </p:sp>
      <p:sp>
        <p:nvSpPr>
          <p:cNvPr id="278" name="Google Shape;278;p1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Quellen: eigene Darstellung, flickr </a:t>
            </a:r>
            <a:endParaRPr/>
          </a:p>
        </p:txBody>
      </p:sp>
      <p:pic>
        <p:nvPicPr>
          <p:cNvPr id="279" name="Google Shape;279;p15" descr="Rosa mit einfarbiger Füllung"/>
          <p:cNvPicPr preferRelativeResize="0"/>
          <p:nvPr/>
        </p:nvPicPr>
        <p:blipFill rotWithShape="1">
          <a:blip r:embed="rId3">
            <a:alphaModFix/>
          </a:blip>
          <a:srcRect/>
          <a:stretch/>
        </p:blipFill>
        <p:spPr>
          <a:xfrm flipH="1">
            <a:off x="2063552" y="3200400"/>
            <a:ext cx="457200" cy="457200"/>
          </a:xfrm>
          <a:prstGeom prst="rect">
            <a:avLst/>
          </a:prstGeom>
          <a:noFill/>
          <a:ln>
            <a:noFill/>
          </a:ln>
        </p:spPr>
      </p:pic>
      <p:pic>
        <p:nvPicPr>
          <p:cNvPr id="280" name="Google Shape;280;p15" descr="Flugzeug mit einfarbiger Füllung"/>
          <p:cNvPicPr preferRelativeResize="0"/>
          <p:nvPr/>
        </p:nvPicPr>
        <p:blipFill rotWithShape="1">
          <a:blip r:embed="rId4">
            <a:alphaModFix/>
          </a:blip>
          <a:srcRect/>
          <a:stretch/>
        </p:blipFill>
        <p:spPr>
          <a:xfrm rot="-1160075">
            <a:off x="10469262" y="3656875"/>
            <a:ext cx="689291" cy="689291"/>
          </a:xfrm>
          <a:prstGeom prst="rect">
            <a:avLst/>
          </a:prstGeom>
          <a:noFill/>
          <a:ln>
            <a:noFill/>
          </a:ln>
        </p:spPr>
      </p:pic>
      <p:sp>
        <p:nvSpPr>
          <p:cNvPr id="281" name="Google Shape;281;p15"/>
          <p:cNvSpPr txBox="1"/>
          <p:nvPr/>
        </p:nvSpPr>
        <p:spPr>
          <a:xfrm>
            <a:off x="359999" y="1670163"/>
            <a:ext cx="7264953"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none" strike="noStrike" cap="none">
                <a:solidFill>
                  <a:srgbClr val="000000"/>
                </a:solidFill>
                <a:latin typeface="Arial"/>
                <a:ea typeface="Arial"/>
                <a:cs typeface="Arial"/>
                <a:sym typeface="Arial"/>
              </a:rPr>
              <a:t>Einerseits:</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DE" sz="2000" b="0" i="0" u="none" strike="noStrike" cap="none">
                <a:solidFill>
                  <a:srgbClr val="000000"/>
                </a:solidFill>
                <a:latin typeface="Arial"/>
                <a:ea typeface="Arial"/>
                <a:cs typeface="Arial"/>
                <a:sym typeface="Arial"/>
              </a:rPr>
              <a:t>Durch das Einfliegen der Rosen entstehen THG Emissionen und es wird in die lokale Wirtschaft eingegriffen</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DE" sz="2000" b="0" i="0" u="none" strike="noStrike" cap="none">
                <a:solidFill>
                  <a:srgbClr val="000000"/>
                </a:solidFill>
                <a:latin typeface="Arial"/>
                <a:ea typeface="Arial"/>
                <a:cs typeface="Arial"/>
                <a:sym typeface="Arial"/>
              </a:rPr>
              <a:t>Andererseits: </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DE" sz="2000" b="0" i="0" u="none" strike="noStrike" cap="none">
                <a:solidFill>
                  <a:srgbClr val="000000"/>
                </a:solidFill>
                <a:latin typeface="Arial"/>
                <a:ea typeface="Arial"/>
                <a:cs typeface="Arial"/>
                <a:sym typeface="Arial"/>
              </a:rPr>
              <a:t>Durch den Import hilft man dem Herstellungsland ökonomisch</a:t>
            </a:r>
            <a:endParaRPr/>
          </a:p>
        </p:txBody>
      </p:sp>
      <p:pic>
        <p:nvPicPr>
          <p:cNvPr id="282" name="Google Shape;282;p15" descr="Philanthropie mit einfarbiger Füllung"/>
          <p:cNvPicPr preferRelativeResize="0"/>
          <p:nvPr/>
        </p:nvPicPr>
        <p:blipFill rotWithShape="1">
          <a:blip r:embed="rId5">
            <a:alphaModFix/>
          </a:blip>
          <a:srcRect/>
          <a:stretch/>
        </p:blipFill>
        <p:spPr>
          <a:xfrm>
            <a:off x="15279478" y="4944048"/>
            <a:ext cx="914400" cy="914400"/>
          </a:xfrm>
          <a:prstGeom prst="rect">
            <a:avLst/>
          </a:prstGeom>
          <a:noFill/>
          <a:ln>
            <a:noFill/>
          </a:ln>
        </p:spPr>
      </p:pic>
      <p:grpSp>
        <p:nvGrpSpPr>
          <p:cNvPr id="283" name="Google Shape;283;p15"/>
          <p:cNvGrpSpPr/>
          <p:nvPr/>
        </p:nvGrpSpPr>
        <p:grpSpPr>
          <a:xfrm>
            <a:off x="8178012" y="1062033"/>
            <a:ext cx="3215720" cy="5000344"/>
            <a:chOff x="4049616" y="1628800"/>
            <a:chExt cx="2798460" cy="4625697"/>
          </a:xfrm>
        </p:grpSpPr>
        <p:grpSp>
          <p:nvGrpSpPr>
            <p:cNvPr id="284" name="Google Shape;284;p15"/>
            <p:cNvGrpSpPr/>
            <p:nvPr/>
          </p:nvGrpSpPr>
          <p:grpSpPr>
            <a:xfrm>
              <a:off x="4049616" y="1628800"/>
              <a:ext cx="2798460" cy="4625697"/>
              <a:chOff x="2860964" y="1924692"/>
              <a:chExt cx="2094216" cy="3492844"/>
            </a:xfrm>
          </p:grpSpPr>
          <p:pic>
            <p:nvPicPr>
              <p:cNvPr id="285" name="Google Shape;285;p15" descr="Afrika mit einfarbiger Füllung"/>
              <p:cNvPicPr preferRelativeResize="0"/>
              <p:nvPr/>
            </p:nvPicPr>
            <p:blipFill rotWithShape="1">
              <a:blip r:embed="rId6">
                <a:alphaModFix/>
              </a:blip>
              <a:srcRect/>
              <a:stretch/>
            </p:blipFill>
            <p:spPr>
              <a:xfrm>
                <a:off x="2927648" y="3573016"/>
                <a:ext cx="1844520" cy="1844520"/>
              </a:xfrm>
              <a:prstGeom prst="rect">
                <a:avLst/>
              </a:prstGeom>
              <a:noFill/>
              <a:ln>
                <a:noFill/>
              </a:ln>
            </p:spPr>
          </p:pic>
          <p:pic>
            <p:nvPicPr>
              <p:cNvPr id="286" name="Google Shape;286;p15" descr="Europa mit einfarbiger Füllung"/>
              <p:cNvPicPr preferRelativeResize="0"/>
              <p:nvPr/>
            </p:nvPicPr>
            <p:blipFill rotWithShape="1">
              <a:blip r:embed="rId7">
                <a:alphaModFix/>
              </a:blip>
              <a:srcRect/>
              <a:stretch/>
            </p:blipFill>
            <p:spPr>
              <a:xfrm>
                <a:off x="2860964" y="1924692"/>
                <a:ext cx="2094216" cy="2094216"/>
              </a:xfrm>
              <a:prstGeom prst="rect">
                <a:avLst/>
              </a:prstGeom>
              <a:noFill/>
              <a:ln>
                <a:noFill/>
              </a:ln>
            </p:spPr>
          </p:pic>
        </p:grpSp>
        <p:pic>
          <p:nvPicPr>
            <p:cNvPr id="287" name="Google Shape;287;p15"/>
            <p:cNvPicPr preferRelativeResize="0"/>
            <p:nvPr/>
          </p:nvPicPr>
          <p:blipFill rotWithShape="1">
            <a:blip r:embed="rId8">
              <a:alphaModFix/>
            </a:blip>
            <a:srcRect/>
            <a:stretch/>
          </p:blipFill>
          <p:spPr>
            <a:xfrm flipH="1">
              <a:off x="5767784" y="4809007"/>
              <a:ext cx="519840" cy="519840"/>
            </a:xfrm>
            <a:prstGeom prst="rect">
              <a:avLst/>
            </a:prstGeom>
            <a:noFill/>
            <a:ln>
              <a:noFill/>
            </a:ln>
          </p:spPr>
        </p:pic>
      </p:grpSp>
      <p:pic>
        <p:nvPicPr>
          <p:cNvPr id="288" name="Google Shape;288;p15" descr="Rosa Silhouette"/>
          <p:cNvPicPr preferRelativeResize="0"/>
          <p:nvPr/>
        </p:nvPicPr>
        <p:blipFill rotWithShape="1">
          <a:blip r:embed="rId9">
            <a:alphaModFix/>
          </a:blip>
          <a:srcRect/>
          <a:stretch/>
        </p:blipFill>
        <p:spPr>
          <a:xfrm>
            <a:off x="1703512" y="1612179"/>
            <a:ext cx="462152" cy="462152"/>
          </a:xfrm>
          <a:prstGeom prst="rect">
            <a:avLst/>
          </a:prstGeom>
          <a:noFill/>
          <a:ln>
            <a:noFill/>
          </a:ln>
        </p:spPr>
      </p:pic>
      <p:sp>
        <p:nvSpPr>
          <p:cNvPr id="289" name="Google Shape;289;p15"/>
          <p:cNvSpPr/>
          <p:nvPr/>
        </p:nvSpPr>
        <p:spPr>
          <a:xfrm>
            <a:off x="495037" y="4440836"/>
            <a:ext cx="5043491" cy="156256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46800" tIns="45700" rIns="46800" bIns="46800" anchor="ctr"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de-DE" sz="2000" b="0" i="0" u="none" strike="noStrike" cap="none">
                <a:solidFill>
                  <a:srgbClr val="C00000"/>
                </a:solidFill>
                <a:latin typeface="Arial"/>
                <a:ea typeface="Arial"/>
                <a:cs typeface="Arial"/>
                <a:sym typeface="Arial"/>
              </a:rPr>
              <a:t>Überwiegen die Vor- oder Nachteile des Imports von Rosen?</a:t>
            </a:r>
            <a:endParaRPr/>
          </a:p>
          <a:p>
            <a:pPr marL="342900" marR="0" lvl="0" indent="-342900" algn="l" rtl="0">
              <a:lnSpc>
                <a:spcPct val="100000"/>
              </a:lnSpc>
              <a:spcBef>
                <a:spcPts val="0"/>
              </a:spcBef>
              <a:spcAft>
                <a:spcPts val="0"/>
              </a:spcAft>
              <a:buClr>
                <a:srgbClr val="000000"/>
              </a:buClr>
              <a:buSzPts val="2400"/>
              <a:buFont typeface="Arial"/>
              <a:buChar char="•"/>
            </a:pPr>
            <a:r>
              <a:rPr lang="de-DE" sz="2000" b="0" i="0" u="none" strike="noStrike" cap="none">
                <a:solidFill>
                  <a:srgbClr val="C00000"/>
                </a:solidFill>
                <a:latin typeface="Arial"/>
                <a:ea typeface="Arial"/>
                <a:cs typeface="Arial"/>
                <a:sym typeface="Arial"/>
              </a:rPr>
              <a:t>Worauf sollte man beim Kauf von Importierten Blumen achten?</a:t>
            </a:r>
            <a:endParaRPr sz="2000" b="0" i="0" u="none" strike="noStrike" cap="none">
              <a:solidFill>
                <a:srgbClr val="C00000"/>
              </a:solidFill>
              <a:latin typeface="Arial"/>
              <a:ea typeface="Arial"/>
              <a:cs typeface="Arial"/>
              <a:sym typeface="Arial"/>
            </a:endParaRPr>
          </a:p>
        </p:txBody>
      </p:sp>
      <p:pic>
        <p:nvPicPr>
          <p:cNvPr id="290" name="Google Shape;290;p15" descr="Rosen im Juni 2020 | Wie jedes Jahr habe ich viele rote Rose… | Flickr"/>
          <p:cNvPicPr preferRelativeResize="0"/>
          <p:nvPr/>
        </p:nvPicPr>
        <p:blipFill rotWithShape="1">
          <a:blip r:embed="rId10">
            <a:alphaModFix/>
          </a:blip>
          <a:srcRect/>
          <a:stretch/>
        </p:blipFill>
        <p:spPr>
          <a:xfrm>
            <a:off x="5935539" y="4476359"/>
            <a:ext cx="2133444" cy="1422955"/>
          </a:xfrm>
          <a:prstGeom prst="rect">
            <a:avLst/>
          </a:prstGeom>
          <a:noFill/>
          <a:ln>
            <a:noFill/>
          </a:ln>
        </p:spPr>
      </p:pic>
      <p:sp>
        <p:nvSpPr>
          <p:cNvPr id="291" name="Google Shape;291;p1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Malte Schmidthals </a:t>
            </a:r>
            <a:endParaRPr/>
          </a:p>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16" descr="Feuerwerkskörper Silhouette"/>
          <p:cNvPicPr preferRelativeResize="0"/>
          <p:nvPr/>
        </p:nvPicPr>
        <p:blipFill rotWithShape="1">
          <a:blip r:embed="rId3">
            <a:alphaModFix/>
          </a:blip>
          <a:srcRect/>
          <a:stretch/>
        </p:blipFill>
        <p:spPr>
          <a:xfrm>
            <a:off x="0" y="3545854"/>
            <a:ext cx="914400" cy="914400"/>
          </a:xfrm>
          <a:prstGeom prst="rect">
            <a:avLst/>
          </a:prstGeom>
          <a:noFill/>
          <a:ln>
            <a:noFill/>
          </a:ln>
        </p:spPr>
      </p:pic>
      <p:pic>
        <p:nvPicPr>
          <p:cNvPr id="298" name="Google Shape;298;p16" descr="Feuerwerkskörper Silhouette"/>
          <p:cNvPicPr preferRelativeResize="0"/>
          <p:nvPr/>
        </p:nvPicPr>
        <p:blipFill rotWithShape="1">
          <a:blip r:embed="rId3">
            <a:alphaModFix/>
          </a:blip>
          <a:srcRect/>
          <a:stretch/>
        </p:blipFill>
        <p:spPr>
          <a:xfrm>
            <a:off x="5074646" y="5240922"/>
            <a:ext cx="914400" cy="914400"/>
          </a:xfrm>
          <a:prstGeom prst="rect">
            <a:avLst/>
          </a:prstGeom>
          <a:noFill/>
          <a:ln>
            <a:noFill/>
          </a:ln>
        </p:spPr>
      </p:pic>
      <p:sp>
        <p:nvSpPr>
          <p:cNvPr id="299" name="Google Shape;299;p1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14</a:t>
            </a:fld>
            <a:endParaRPr/>
          </a:p>
        </p:txBody>
      </p:sp>
      <p:sp>
        <p:nvSpPr>
          <p:cNvPr id="300" name="Google Shape;300;p1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Showangebot</a:t>
            </a:r>
            <a:endParaRPr/>
          </a:p>
        </p:txBody>
      </p:sp>
      <p:sp>
        <p:nvSpPr>
          <p:cNvPr id="301" name="Google Shape;301;p1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Fachmann und Fachfrau </a:t>
            </a:r>
            <a:endParaRPr/>
          </a:p>
          <a:p>
            <a:pPr marL="233363" lvl="0" indent="-233363" algn="l" rtl="0">
              <a:lnSpc>
                <a:spcPct val="110000"/>
              </a:lnSpc>
              <a:spcBef>
                <a:spcPts val="0"/>
              </a:spcBef>
              <a:spcAft>
                <a:spcPts val="0"/>
              </a:spcAft>
              <a:buSzPts val="1200"/>
              <a:buNone/>
            </a:pPr>
            <a:r>
              <a:rPr lang="de-DE"/>
              <a:t>für Restaurants und Veranstaltungsgastronomie</a:t>
            </a:r>
            <a:endParaRPr/>
          </a:p>
        </p:txBody>
      </p:sp>
      <p:sp>
        <p:nvSpPr>
          <p:cNvPr id="302" name="Google Shape;302;p16"/>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Quellen: DUH (o.J.)</a:t>
            </a:r>
            <a:endParaRPr/>
          </a:p>
          <a:p>
            <a:pPr marL="457200" lvl="0" indent="-228600" algn="l" rtl="0">
              <a:lnSpc>
                <a:spcPct val="110000"/>
              </a:lnSpc>
              <a:spcBef>
                <a:spcPts val="0"/>
              </a:spcBef>
              <a:spcAft>
                <a:spcPts val="0"/>
              </a:spcAft>
              <a:buClr>
                <a:srgbClr val="888888"/>
              </a:buClr>
              <a:buSzPts val="1200"/>
              <a:buNone/>
            </a:pPr>
            <a:r>
              <a:rPr lang="de-DE" sz="1200"/>
              <a:t>Bildquellen: </a:t>
            </a:r>
            <a:r>
              <a:rPr lang="de-DE"/>
              <a:t>Pixnio, pixaay</a:t>
            </a:r>
            <a:endParaRPr/>
          </a:p>
        </p:txBody>
      </p:sp>
      <p:sp>
        <p:nvSpPr>
          <p:cNvPr id="303" name="Google Shape;303;p16"/>
          <p:cNvSpPr txBox="1"/>
          <p:nvPr/>
        </p:nvSpPr>
        <p:spPr>
          <a:xfrm>
            <a:off x="360000" y="1818256"/>
            <a:ext cx="710415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none" strike="noStrike" cap="none">
                <a:solidFill>
                  <a:srgbClr val="000000"/>
                </a:solidFill>
                <a:latin typeface="Arial"/>
                <a:ea typeface="Arial"/>
                <a:cs typeface="Arial"/>
                <a:sym typeface="Arial"/>
              </a:rPr>
              <a:t>Über Unterhaltungsangebote wie ein Feuerwerk freuen sich die Gäste sehr, allerdings verursachen sie THG Emissionen und Dreck für die Umwelt:</a:t>
            </a:r>
            <a:endParaRPr/>
          </a:p>
          <a:p>
            <a:pPr marL="0" marR="0" lvl="0" indent="0" algn="l" rtl="0">
              <a:lnSpc>
                <a:spcPct val="100000"/>
              </a:lnSpc>
              <a:spcBef>
                <a:spcPts val="0"/>
              </a:spcBef>
              <a:spcAft>
                <a:spcPts val="0"/>
              </a:spcAft>
              <a:buNone/>
            </a:pPr>
            <a:r>
              <a:rPr lang="de-DE" sz="2000" b="0" i="0" u="none" strike="noStrike" cap="none">
                <a:solidFill>
                  <a:srgbClr val="000000"/>
                </a:solidFill>
                <a:latin typeface="Arial"/>
                <a:ea typeface="Arial"/>
                <a:cs typeface="Arial"/>
                <a:sym typeface="Arial"/>
              </a:rPr>
              <a:t>Feinstaub, Umweltgifte, z.B. Hexachlorbenzol, Verrennung &amp; Verteilung von Rohstoffen wie Antimon</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pic>
        <p:nvPicPr>
          <p:cNvPr id="304" name="Google Shape;304;p16" descr="Kostenlose Bild: Feuerwerk, Himmel"/>
          <p:cNvPicPr preferRelativeResize="0"/>
          <p:nvPr/>
        </p:nvPicPr>
        <p:blipFill rotWithShape="1">
          <a:blip r:embed="rId4">
            <a:alphaModFix/>
          </a:blip>
          <a:srcRect/>
          <a:stretch/>
        </p:blipFill>
        <p:spPr>
          <a:xfrm>
            <a:off x="8268684" y="1634301"/>
            <a:ext cx="3206031" cy="2137684"/>
          </a:xfrm>
          <a:prstGeom prst="rect">
            <a:avLst/>
          </a:prstGeom>
          <a:noFill/>
          <a:ln>
            <a:noFill/>
          </a:ln>
        </p:spPr>
      </p:pic>
      <p:grpSp>
        <p:nvGrpSpPr>
          <p:cNvPr id="305" name="Google Shape;305;p16"/>
          <p:cNvGrpSpPr/>
          <p:nvPr/>
        </p:nvGrpSpPr>
        <p:grpSpPr>
          <a:xfrm>
            <a:off x="6053556" y="3856423"/>
            <a:ext cx="1729355" cy="1667254"/>
            <a:chOff x="8735144" y="4368451"/>
            <a:chExt cx="1729355" cy="1667254"/>
          </a:xfrm>
        </p:grpSpPr>
        <p:pic>
          <p:nvPicPr>
            <p:cNvPr id="306" name="Google Shape;306;p16" descr="Kommentar Like mit einfarbiger Füllung"/>
            <p:cNvPicPr preferRelativeResize="0"/>
            <p:nvPr/>
          </p:nvPicPr>
          <p:blipFill rotWithShape="1">
            <a:blip r:embed="rId5">
              <a:alphaModFix/>
            </a:blip>
            <a:srcRect/>
            <a:stretch/>
          </p:blipFill>
          <p:spPr>
            <a:xfrm>
              <a:off x="8735144" y="4370677"/>
              <a:ext cx="914400" cy="914400"/>
            </a:xfrm>
            <a:prstGeom prst="rect">
              <a:avLst/>
            </a:prstGeom>
            <a:noFill/>
            <a:ln>
              <a:noFill/>
            </a:ln>
          </p:spPr>
        </p:pic>
        <p:pic>
          <p:nvPicPr>
            <p:cNvPr id="307" name="Google Shape;307;p16" descr="Kommentar Like Silhouette"/>
            <p:cNvPicPr preferRelativeResize="0"/>
            <p:nvPr/>
          </p:nvPicPr>
          <p:blipFill rotWithShape="1">
            <a:blip r:embed="rId6">
              <a:alphaModFix/>
            </a:blip>
            <a:srcRect/>
            <a:stretch/>
          </p:blipFill>
          <p:spPr>
            <a:xfrm>
              <a:off x="9550099" y="4368451"/>
              <a:ext cx="914400" cy="914400"/>
            </a:xfrm>
            <a:prstGeom prst="rect">
              <a:avLst/>
            </a:prstGeom>
            <a:noFill/>
            <a:ln>
              <a:noFill/>
            </a:ln>
          </p:spPr>
        </p:pic>
        <p:pic>
          <p:nvPicPr>
            <p:cNvPr id="308" name="Google Shape;308;p16" descr="Gruppenerfolg mit einfarbiger Füllung"/>
            <p:cNvPicPr preferRelativeResize="0"/>
            <p:nvPr/>
          </p:nvPicPr>
          <p:blipFill rotWithShape="1">
            <a:blip r:embed="rId7">
              <a:alphaModFix/>
            </a:blip>
            <a:srcRect/>
            <a:stretch/>
          </p:blipFill>
          <p:spPr>
            <a:xfrm>
              <a:off x="9192344" y="4858425"/>
              <a:ext cx="1177280" cy="1177280"/>
            </a:xfrm>
            <a:prstGeom prst="rect">
              <a:avLst/>
            </a:prstGeom>
            <a:noFill/>
            <a:ln>
              <a:noFill/>
            </a:ln>
          </p:spPr>
        </p:pic>
      </p:grpSp>
      <p:pic>
        <p:nvPicPr>
          <p:cNvPr id="309" name="Google Shape;309;p16" descr="90+ Free Laser Show &amp; Laser Images - Pixabay"/>
          <p:cNvPicPr preferRelativeResize="0"/>
          <p:nvPr/>
        </p:nvPicPr>
        <p:blipFill rotWithShape="1">
          <a:blip r:embed="rId8">
            <a:alphaModFix/>
          </a:blip>
          <a:srcRect/>
          <a:stretch/>
        </p:blipFill>
        <p:spPr>
          <a:xfrm>
            <a:off x="8291890" y="4065696"/>
            <a:ext cx="3206031" cy="1875132"/>
          </a:xfrm>
          <a:prstGeom prst="rect">
            <a:avLst/>
          </a:prstGeom>
          <a:noFill/>
          <a:ln>
            <a:noFill/>
          </a:ln>
        </p:spPr>
      </p:pic>
      <p:sp>
        <p:nvSpPr>
          <p:cNvPr id="310" name="Google Shape;310;p16"/>
          <p:cNvSpPr/>
          <p:nvPr/>
        </p:nvSpPr>
        <p:spPr>
          <a:xfrm>
            <a:off x="360000" y="3888876"/>
            <a:ext cx="5184577" cy="188914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46800" tIns="45700" rIns="46800" bIns="46800" anchor="ctr" anchorCtr="0">
            <a:noAutofit/>
          </a:bodyPr>
          <a:lstStyle/>
          <a:p>
            <a:pPr marL="342900" marR="0" lvl="0" indent="-342900" algn="l" rtl="0">
              <a:lnSpc>
                <a:spcPct val="100000"/>
              </a:lnSpc>
              <a:spcBef>
                <a:spcPts val="0"/>
              </a:spcBef>
              <a:spcAft>
                <a:spcPts val="0"/>
              </a:spcAft>
              <a:buClr>
                <a:srgbClr val="000000"/>
              </a:buClr>
              <a:buSzPts val="2160"/>
              <a:buFont typeface="Arial"/>
              <a:buChar char="•"/>
            </a:pPr>
            <a:r>
              <a:rPr lang="de-DE" sz="1800" b="0" i="0" u="none" strike="noStrike" cap="none">
                <a:solidFill>
                  <a:srgbClr val="C00000"/>
                </a:solidFill>
                <a:latin typeface="Arial"/>
                <a:ea typeface="Arial"/>
                <a:cs typeface="Arial"/>
                <a:sym typeface="Arial"/>
              </a:rPr>
              <a:t>Welche nachhaltigen Showangebote gibt es?</a:t>
            </a:r>
            <a:endParaRPr/>
          </a:p>
          <a:p>
            <a:pPr marL="342900" marR="0" lvl="0" indent="-342900" algn="l" rtl="0">
              <a:lnSpc>
                <a:spcPct val="100000"/>
              </a:lnSpc>
              <a:spcBef>
                <a:spcPts val="0"/>
              </a:spcBef>
              <a:spcAft>
                <a:spcPts val="0"/>
              </a:spcAft>
              <a:buClr>
                <a:srgbClr val="000000"/>
              </a:buClr>
              <a:buSzPts val="2160"/>
              <a:buFont typeface="Arial"/>
              <a:buChar char="•"/>
            </a:pPr>
            <a:r>
              <a:rPr lang="de-DE" sz="1800" b="0" i="0" u="none" strike="noStrike" cap="none">
                <a:solidFill>
                  <a:srgbClr val="C00000"/>
                </a:solidFill>
                <a:latin typeface="Arial"/>
                <a:ea typeface="Arial"/>
                <a:cs typeface="Arial"/>
                <a:sym typeface="Arial"/>
              </a:rPr>
              <a:t>Sollte man aus umweltschutzgründen komplett auf Feuerwerke verzichten?</a:t>
            </a:r>
            <a:endParaRPr sz="1800" b="0" i="0" u="none" strike="noStrike" cap="none">
              <a:solidFill>
                <a:srgbClr val="C00000"/>
              </a:solidFill>
              <a:latin typeface="Arial"/>
              <a:ea typeface="Arial"/>
              <a:cs typeface="Arial"/>
              <a:sym typeface="Arial"/>
            </a:endParaRPr>
          </a:p>
        </p:txBody>
      </p:sp>
      <p:sp>
        <p:nvSpPr>
          <p:cNvPr id="311" name="Google Shape;311;p16"/>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Malte Schmidthals </a:t>
            </a:r>
            <a:endParaRPr/>
          </a:p>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1e55af1fa9c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15</a:t>
            </a:fld>
            <a:endParaRPr/>
          </a:p>
        </p:txBody>
      </p:sp>
      <p:sp>
        <p:nvSpPr>
          <p:cNvPr id="318" name="Google Shape;318;g1e55af1fa9c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319" name="Google Shape;319;g1e55af1fa9c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2" lvl="0" indent="-233362" algn="l" rtl="0">
              <a:lnSpc>
                <a:spcPct val="110000"/>
              </a:lnSpc>
              <a:spcBef>
                <a:spcPts val="0"/>
              </a:spcBef>
              <a:spcAft>
                <a:spcPts val="0"/>
              </a:spcAft>
              <a:buSzPts val="1200"/>
              <a:buNone/>
            </a:pPr>
            <a:r>
              <a:rPr lang="de-DE"/>
              <a:t>Koch und Köchin, Fachkraft Küche</a:t>
            </a:r>
            <a:endParaRPr/>
          </a:p>
        </p:txBody>
      </p:sp>
      <p:sp>
        <p:nvSpPr>
          <p:cNvPr id="320" name="Google Shape;320;g1e55af1fa9c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321" name="Google Shape;321;g1e55af1fa9c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322" name="Google Shape;322;g1e55af1fa9c_0_0"/>
          <p:cNvGrpSpPr/>
          <p:nvPr/>
        </p:nvGrpSpPr>
        <p:grpSpPr>
          <a:xfrm>
            <a:off x="6425612" y="1454200"/>
            <a:ext cx="5663465" cy="4537299"/>
            <a:chOff x="6095999" y="1454200"/>
            <a:chExt cx="5663465" cy="4537299"/>
          </a:xfrm>
        </p:grpSpPr>
        <p:sp>
          <p:nvSpPr>
            <p:cNvPr id="323" name="Google Shape;323;g1e55af1fa9c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324" name="Google Shape;324;g1e55af1fa9c_0_0"/>
            <p:cNvSpPr/>
            <p:nvPr/>
          </p:nvSpPr>
          <p:spPr>
            <a:xfrm>
              <a:off x="6096000" y="5144899"/>
              <a:ext cx="56634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325" name="Google Shape;325;g1e55af1fa9c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326" name="Google Shape;326;g1e55af1fa9c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327" name="Google Shape;327;g1e55af1fa9c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328" name="Google Shape;328;g1e55af1fa9c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329" name="Google Shape;329;g1e55af1fa9c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330" name="Google Shape;330;g1e55af1fa9c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331" name="Google Shape;331;g1e55af1fa9c_0_0"/>
          <p:cNvPicPr preferRelativeResize="0"/>
          <p:nvPr/>
        </p:nvPicPr>
        <p:blipFill rotWithShape="1">
          <a:blip r:embed="rId3">
            <a:alphaModFix/>
          </a:blip>
          <a:srcRect r="11016" b="7475"/>
          <a:stretch/>
        </p:blipFill>
        <p:spPr>
          <a:xfrm>
            <a:off x="72050" y="1469757"/>
            <a:ext cx="6357069" cy="45895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16</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90450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83" name="Google Shape;83;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84" name="Google Shape;84;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Fachmann und Fachfrau für Restaurants und Veranstaltungsgastronomie</a:t>
            </a:r>
            <a:endParaRPr/>
          </a:p>
        </p:txBody>
      </p:sp>
      <p:sp>
        <p:nvSpPr>
          <p:cNvPr id="85" name="Google Shape;85;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86" name="Google Shape;86;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Malte Schmidthals </a:t>
            </a:r>
            <a:endParaRPr/>
          </a:p>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87" name="Google Shape;87;p1"/>
          <p:cNvGrpSpPr/>
          <p:nvPr/>
        </p:nvGrpSpPr>
        <p:grpSpPr>
          <a:xfrm>
            <a:off x="300286" y="1426144"/>
            <a:ext cx="5698760" cy="4636783"/>
            <a:chOff x="181216" y="1456513"/>
            <a:chExt cx="4738965" cy="4252904"/>
          </a:xfrm>
        </p:grpSpPr>
        <p:sp>
          <p:nvSpPr>
            <p:cNvPr id="88" name="Google Shape;88;p1"/>
            <p:cNvSpPr/>
            <p:nvPr/>
          </p:nvSpPr>
          <p:spPr>
            <a:xfrm>
              <a:off x="181216" y="4945797"/>
              <a:ext cx="4030368"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181216" y="4693797"/>
              <a:ext cx="4030368"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181216" y="3937797"/>
              <a:ext cx="4030368"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181216" y="3315574"/>
              <a:ext cx="4030368"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181216" y="1942463"/>
              <a:ext cx="4030368"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181216" y="1618463"/>
              <a:ext cx="4030368"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4207711" y="4953417"/>
              <a:ext cx="71247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4207711" y="4701417"/>
              <a:ext cx="71247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4207711" y="3945417"/>
              <a:ext cx="71247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4207711" y="3323194"/>
              <a:ext cx="71247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4207711" y="1950083"/>
              <a:ext cx="71247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4207711" y="1626083"/>
              <a:ext cx="71247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00" name="Google Shape;100;p1"/>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01" name="Google Shape;101;p1"/>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02" name="Google Shape;102;p1"/>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03" name="Google Shape;103;p1"/>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04" name="Google Shape;104;p1"/>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05" name="Google Shape;105;p1"/>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06" name="Google Shape;106;p1"/>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07" name="Google Shape;107;p1"/>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08" name="Google Shape;108;p1"/>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grpSp>
      <p:sp>
        <p:nvSpPr>
          <p:cNvPr id="109" name="Google Shape;109;p1"/>
          <p:cNvSpPr/>
          <p:nvPr/>
        </p:nvSpPr>
        <p:spPr>
          <a:xfrm>
            <a:off x="6587665" y="2123595"/>
            <a:ext cx="5177239" cy="296657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457200" algn="l" rtl="0">
              <a:lnSpc>
                <a:spcPct val="100000"/>
              </a:lnSpc>
              <a:spcBef>
                <a:spcPts val="0"/>
              </a:spcBef>
              <a:spcAft>
                <a:spcPts val="0"/>
              </a:spcAft>
              <a:buClr>
                <a:srgbClr val="000000"/>
              </a:buClr>
              <a:buSzPts val="1800"/>
              <a:buFont typeface="Arial"/>
              <a:buAutoNum type="arabicPeriod"/>
            </a:pPr>
            <a:r>
              <a:rPr lang="de-DE" sz="1800" b="0" i="0" u="none" strike="noStrike" cap="none">
                <a:solidFill>
                  <a:srgbClr val="C00000"/>
                </a:solidFill>
                <a:latin typeface="Arial"/>
                <a:ea typeface="Arial"/>
                <a:cs typeface="Arial"/>
                <a:sym typeface="Arial"/>
              </a:rPr>
              <a:t>In welchen Bereichen verursacht Ihr Betrieb Emissionen?</a:t>
            </a:r>
            <a:endParaRPr/>
          </a:p>
          <a:p>
            <a:pPr marL="457200" marR="0" lvl="0" indent="-457200" algn="l" rtl="0">
              <a:lnSpc>
                <a:spcPct val="100000"/>
              </a:lnSpc>
              <a:spcBef>
                <a:spcPts val="0"/>
              </a:spcBef>
              <a:spcAft>
                <a:spcPts val="0"/>
              </a:spcAft>
              <a:buClr>
                <a:srgbClr val="000000"/>
              </a:buClr>
              <a:buSzPts val="1800"/>
              <a:buFont typeface="Arial"/>
              <a:buAutoNum type="arabicPeriod"/>
            </a:pPr>
            <a:r>
              <a:rPr lang="de-DE" sz="1800" b="0" i="0" u="none" strike="noStrike" cap="none">
                <a:solidFill>
                  <a:srgbClr val="C00000"/>
                </a:solidFill>
                <a:latin typeface="Arial"/>
                <a:ea typeface="Arial"/>
                <a:cs typeface="Arial"/>
                <a:sym typeface="Arial"/>
              </a:rPr>
              <a:t>Benennen Sie die Prozesse, von denen Sie glauben, dass sie viele Emissionen verursachen.</a:t>
            </a:r>
            <a:endParaRPr sz="1800" b="0" i="0" u="none" strike="noStrike" cap="none">
              <a:solidFill>
                <a:srgbClr val="C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800"/>
              <a:buFont typeface="Arial"/>
              <a:buAutoNum type="arabicPeriod"/>
            </a:pPr>
            <a:r>
              <a:rPr lang="de-DE" sz="1800" b="0" i="0" u="none" strike="noStrike" cap="none">
                <a:solidFill>
                  <a:srgbClr val="C00000"/>
                </a:solidFill>
                <a:latin typeface="Arial"/>
                <a:ea typeface="Arial"/>
                <a:cs typeface="Arial"/>
                <a:sym typeface="Arial"/>
              </a:rPr>
              <a:t>Was unternehmen Sie in Ihrem Betrieb, um CO</a:t>
            </a:r>
            <a:r>
              <a:rPr lang="de-DE" sz="1800" b="0" i="0" u="none" strike="noStrike" cap="none" baseline="-25000">
                <a:solidFill>
                  <a:srgbClr val="C00000"/>
                </a:solidFill>
                <a:latin typeface="Arial"/>
                <a:ea typeface="Arial"/>
                <a:cs typeface="Arial"/>
                <a:sym typeface="Arial"/>
              </a:rPr>
              <a:t>2</a:t>
            </a:r>
            <a:r>
              <a:rPr lang="de-DE" sz="1800" b="0" i="0" u="none" strike="noStrike" cap="none">
                <a:solidFill>
                  <a:srgbClr val="C00000"/>
                </a:solidFill>
                <a:latin typeface="Arial"/>
                <a:ea typeface="Arial"/>
                <a:cs typeface="Arial"/>
                <a:sym typeface="Arial"/>
              </a:rPr>
              <a:t>-Emissionen zu verringern?</a:t>
            </a:r>
            <a:endParaRPr sz="1800" b="0" i="0" u="none" strike="noStrike" cap="none">
              <a:solidFill>
                <a:srgbClr val="C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in der Gastronomie:</a:t>
            </a:r>
            <a:br>
              <a:rPr lang="de-DE"/>
            </a:br>
            <a:r>
              <a:rPr lang="de-DE">
                <a:solidFill>
                  <a:srgbClr val="000000"/>
                </a:solidFill>
              </a:rPr>
              <a:t>Durchschnittliche Emissionen eines Schulmenüs</a:t>
            </a:r>
            <a:endParaRPr/>
          </a:p>
        </p:txBody>
      </p:sp>
      <p:sp>
        <p:nvSpPr>
          <p:cNvPr id="116" name="Google Shape;116;p1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17" name="Google Shape;117;p1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8" lvl="0" indent="0" algn="l" rtl="0">
              <a:lnSpc>
                <a:spcPct val="110000"/>
              </a:lnSpc>
              <a:spcBef>
                <a:spcPts val="0"/>
              </a:spcBef>
              <a:spcAft>
                <a:spcPts val="0"/>
              </a:spcAft>
              <a:buSzPts val="1200"/>
              <a:buNone/>
            </a:pPr>
            <a:r>
              <a:rPr lang="de-DE"/>
              <a:t>Fachmann und Fachfrau</a:t>
            </a:r>
            <a:br>
              <a:rPr lang="de-DE"/>
            </a:br>
            <a:r>
              <a:rPr lang="de-DE"/>
              <a:t>für Restaurants und Veranstaltungsgastronomie</a:t>
            </a:r>
            <a:endParaRPr/>
          </a:p>
        </p:txBody>
      </p:sp>
      <p:sp>
        <p:nvSpPr>
          <p:cNvPr id="118" name="Google Shape;118;p1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763" lvl="0" indent="0" algn="l" rtl="0">
              <a:lnSpc>
                <a:spcPct val="110000"/>
              </a:lnSpc>
              <a:spcBef>
                <a:spcPts val="0"/>
              </a:spcBef>
              <a:spcAft>
                <a:spcPts val="0"/>
              </a:spcAft>
              <a:buClr>
                <a:srgbClr val="888888"/>
              </a:buClr>
              <a:buSzPts val="1200"/>
              <a:buNone/>
            </a:pPr>
            <a:r>
              <a:rPr lang="de-DE"/>
              <a:t>Eigene Abbildung nach KEEKS 2019, Daten von ifeu</a:t>
            </a:r>
            <a:endParaRPr/>
          </a:p>
        </p:txBody>
      </p:sp>
      <p:sp>
        <p:nvSpPr>
          <p:cNvPr id="119" name="Google Shape;119;p1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Malte Schmidthals </a:t>
            </a:r>
            <a:endParaRPr/>
          </a:p>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120" name="Google Shape;120;p19"/>
          <p:cNvSpPr txBox="1"/>
          <p:nvPr/>
        </p:nvSpPr>
        <p:spPr>
          <a:xfrm>
            <a:off x="3971262" y="3985072"/>
            <a:ext cx="151035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Calibri"/>
                <a:ea typeface="Calibri"/>
                <a:cs typeface="Calibri"/>
                <a:sym typeface="Calibri"/>
              </a:rPr>
              <a:t>Inclusive Land-</a:t>
            </a:r>
            <a:br>
              <a:rPr lang="de-DE" sz="1050" b="0" i="0" u="none" strike="noStrike" cap="none">
                <a:solidFill>
                  <a:schemeClr val="lt1"/>
                </a:solidFill>
                <a:latin typeface="Calibri"/>
                <a:ea typeface="Calibri"/>
                <a:cs typeface="Calibri"/>
                <a:sym typeface="Calibri"/>
              </a:rPr>
            </a:br>
            <a:r>
              <a:rPr lang="de-DE" sz="1050" b="0" i="0" u="none" strike="noStrike" cap="none">
                <a:solidFill>
                  <a:schemeClr val="lt1"/>
                </a:solidFill>
                <a:latin typeface="Calibri"/>
                <a:ea typeface="Calibri"/>
                <a:cs typeface="Calibri"/>
                <a:sym typeface="Calibri"/>
              </a:rPr>
              <a:t>nutzungsänderungen</a:t>
            </a:r>
            <a:endParaRPr sz="1050" b="0" i="0" u="none" strike="noStrike" cap="none">
              <a:solidFill>
                <a:schemeClr val="lt1"/>
              </a:solidFill>
              <a:latin typeface="Calibri"/>
              <a:ea typeface="Calibri"/>
              <a:cs typeface="Calibri"/>
              <a:sym typeface="Calibri"/>
            </a:endParaRPr>
          </a:p>
        </p:txBody>
      </p:sp>
      <p:grpSp>
        <p:nvGrpSpPr>
          <p:cNvPr id="121" name="Google Shape;121;p19"/>
          <p:cNvGrpSpPr/>
          <p:nvPr/>
        </p:nvGrpSpPr>
        <p:grpSpPr>
          <a:xfrm>
            <a:off x="0" y="1759232"/>
            <a:ext cx="10275304" cy="4334064"/>
            <a:chOff x="263352" y="1759232"/>
            <a:chExt cx="10275304" cy="4334064"/>
          </a:xfrm>
        </p:grpSpPr>
        <p:pic>
          <p:nvPicPr>
            <p:cNvPr id="122" name="Google Shape;122;p19"/>
            <p:cNvPicPr preferRelativeResize="0"/>
            <p:nvPr/>
          </p:nvPicPr>
          <p:blipFill rotWithShape="1">
            <a:blip r:embed="rId3">
              <a:alphaModFix/>
            </a:blip>
            <a:srcRect/>
            <a:stretch/>
          </p:blipFill>
          <p:spPr>
            <a:xfrm>
              <a:off x="263352" y="1759232"/>
              <a:ext cx="10275304" cy="4334064"/>
            </a:xfrm>
            <a:prstGeom prst="rect">
              <a:avLst/>
            </a:prstGeom>
            <a:noFill/>
            <a:ln>
              <a:noFill/>
            </a:ln>
          </p:spPr>
        </p:pic>
        <p:sp>
          <p:nvSpPr>
            <p:cNvPr id="123" name="Google Shape;123;p19"/>
            <p:cNvSpPr txBox="1"/>
            <p:nvPr/>
          </p:nvSpPr>
          <p:spPr>
            <a:xfrm>
              <a:off x="360000" y="2384949"/>
              <a:ext cx="1693092"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Anteile nach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Prozessstufe</a:t>
              </a:r>
              <a:endParaRPr sz="1400" b="0" i="0" u="none" strike="noStrike" cap="none">
                <a:solidFill>
                  <a:srgbClr val="000000"/>
                </a:solidFill>
                <a:latin typeface="Arial"/>
                <a:ea typeface="Arial"/>
                <a:cs typeface="Arial"/>
                <a:sym typeface="Arial"/>
              </a:endParaRPr>
            </a:p>
          </p:txBody>
        </p:sp>
      </p:grpSp>
      <p:sp>
        <p:nvSpPr>
          <p:cNvPr id="124" name="Google Shape;124;p19"/>
          <p:cNvSpPr/>
          <p:nvPr/>
        </p:nvSpPr>
        <p:spPr>
          <a:xfrm>
            <a:off x="9264352" y="1484784"/>
            <a:ext cx="2878047" cy="293117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800" b="0" i="0" u="none" strike="noStrike" cap="none">
                <a:solidFill>
                  <a:srgbClr val="C00000"/>
                </a:solidFill>
                <a:latin typeface="Arial"/>
                <a:ea typeface="Arial"/>
                <a:cs typeface="Arial"/>
                <a:sym typeface="Arial"/>
              </a:rPr>
              <a:t>Interpretieren Sie die Grafik:</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Was bedeutet dies für ihre Speiskarte?</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Was bedeutet dies für ihren Einkauf?</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Was bedeutet dies für Ihre Küchenprozesse?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3c8a2e141e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31" name="Google Shape;131;g13c8a2e141e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tierische Produkte</a:t>
            </a:r>
            <a:br>
              <a:rPr lang="de-DE"/>
            </a:br>
            <a:r>
              <a:rPr lang="de-DE"/>
              <a:t>THG-Emissionen von Fleisch und Milchprodukten</a:t>
            </a:r>
            <a:endParaRPr/>
          </a:p>
        </p:txBody>
      </p:sp>
      <p:sp>
        <p:nvSpPr>
          <p:cNvPr id="132" name="Google Shape;132;g13c8a2e141e_0_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Eigene Abbildung nach WWF 2012</a:t>
            </a:r>
            <a:endParaRPr/>
          </a:p>
        </p:txBody>
      </p:sp>
      <p:sp>
        <p:nvSpPr>
          <p:cNvPr id="133" name="Google Shape;133;g13c8a2e141e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Malte Schmidthals </a:t>
            </a:r>
            <a:endParaRPr/>
          </a:p>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aphicFrame>
        <p:nvGraphicFramePr>
          <p:cNvPr id="134" name="Google Shape;134;g13c8a2e141e_0_0"/>
          <p:cNvGraphicFramePr/>
          <p:nvPr/>
        </p:nvGraphicFramePr>
        <p:xfrm>
          <a:off x="91152" y="1380226"/>
          <a:ext cx="894846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35" name="Google Shape;135;g13c8a2e141e_0_0"/>
          <p:cNvSpPr txBox="1"/>
          <p:nvPr/>
        </p:nvSpPr>
        <p:spPr>
          <a:xfrm>
            <a:off x="465826" y="1391794"/>
            <a:ext cx="79031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Durchschnittliche Emissionen der Ernährung nach Komponenten</a:t>
            </a:r>
            <a:endParaRPr sz="1400" b="0" i="0" u="none" strike="noStrike" cap="none">
              <a:solidFill>
                <a:srgbClr val="000000"/>
              </a:solidFill>
              <a:latin typeface="Arial"/>
              <a:ea typeface="Arial"/>
              <a:cs typeface="Arial"/>
              <a:sym typeface="Arial"/>
            </a:endParaRPr>
          </a:p>
        </p:txBody>
      </p:sp>
      <p:sp>
        <p:nvSpPr>
          <p:cNvPr id="136" name="Google Shape;136;g13c8a2e141e_0_0"/>
          <p:cNvSpPr/>
          <p:nvPr/>
        </p:nvSpPr>
        <p:spPr>
          <a:xfrm>
            <a:off x="8283707" y="1700808"/>
            <a:ext cx="3765813" cy="427808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Bestimmen Sie die Mengen folgender Komponenten Ihrer Menükarte: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Rindfleisch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Huhn, Pute, Schwein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Fisch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Kartoffeln  &amp; Nudeln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Reis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Berechnen Sie über-schlagmäßig die Emissionen. Welche Anteile hat welche Lebensmittel-gruppe?</a:t>
            </a:r>
            <a:endParaRPr sz="1400" b="0" i="0" u="none" strike="noStrike" cap="none">
              <a:solidFill>
                <a:srgbClr val="000000"/>
              </a:solidFill>
              <a:latin typeface="Arial"/>
              <a:ea typeface="Arial"/>
              <a:cs typeface="Arial"/>
              <a:sym typeface="Arial"/>
            </a:endParaRPr>
          </a:p>
        </p:txBody>
      </p:sp>
      <p:sp>
        <p:nvSpPr>
          <p:cNvPr id="137" name="Google Shape;137;g13c8a2e141e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Fachmann und Fachfrau </a:t>
            </a:r>
            <a:endParaRPr/>
          </a:p>
          <a:p>
            <a:pPr marL="233363" lvl="0" indent="-233363" algn="l" rtl="0">
              <a:lnSpc>
                <a:spcPct val="110000"/>
              </a:lnSpc>
              <a:spcBef>
                <a:spcPts val="0"/>
              </a:spcBef>
              <a:spcAft>
                <a:spcPts val="0"/>
              </a:spcAft>
              <a:buSzPts val="1200"/>
              <a:buNone/>
            </a:pPr>
            <a:r>
              <a:rPr lang="de-DE"/>
              <a:t>für Restaurants und Veranstaltungsgastronomie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8"/>
          <p:cNvPicPr preferRelativeResize="0"/>
          <p:nvPr/>
        </p:nvPicPr>
        <p:blipFill rotWithShape="1">
          <a:blip r:embed="rId3">
            <a:alphaModFix/>
          </a:blip>
          <a:srcRect/>
          <a:stretch/>
        </p:blipFill>
        <p:spPr>
          <a:xfrm>
            <a:off x="348956" y="1555029"/>
            <a:ext cx="3411445" cy="3514751"/>
          </a:xfrm>
          <a:prstGeom prst="rect">
            <a:avLst/>
          </a:prstGeom>
          <a:noFill/>
          <a:ln>
            <a:noFill/>
          </a:ln>
        </p:spPr>
      </p:pic>
      <p:graphicFrame>
        <p:nvGraphicFramePr>
          <p:cNvPr id="144" name="Google Shape;144;p8"/>
          <p:cNvGraphicFramePr/>
          <p:nvPr/>
        </p:nvGraphicFramePr>
        <p:xfrm>
          <a:off x="4129044" y="2525863"/>
          <a:ext cx="4116250" cy="3059340"/>
        </p:xfrm>
        <a:graphic>
          <a:graphicData uri="http://schemas.openxmlformats.org/drawingml/2006/table">
            <a:tbl>
              <a:tblPr>
                <a:noFill/>
                <a:tableStyleId>{CB2BB639-30A3-4970-96E4-43C7AE8D2014}</a:tableStyleId>
              </a:tblPr>
              <a:tblGrid>
                <a:gridCol w="2174000">
                  <a:extLst>
                    <a:ext uri="{9D8B030D-6E8A-4147-A177-3AD203B41FA5}">
                      <a16:colId xmlns:a16="http://schemas.microsoft.com/office/drawing/2014/main" xmlns="" val="20000"/>
                    </a:ext>
                  </a:extLst>
                </a:gridCol>
                <a:gridCol w="1942250">
                  <a:extLst>
                    <a:ext uri="{9D8B030D-6E8A-4147-A177-3AD203B41FA5}">
                      <a16:colId xmlns:a16="http://schemas.microsoft.com/office/drawing/2014/main" xmlns="" val="20001"/>
                    </a:ext>
                  </a:extLst>
                </a:gridCol>
              </a:tblGrid>
              <a:tr h="609600">
                <a:tc>
                  <a:txBody>
                    <a:bodyPr/>
                    <a:lstStyle/>
                    <a:p>
                      <a:pPr marL="0" marR="0" lvl="0" indent="0" algn="ctr" rtl="0">
                        <a:lnSpc>
                          <a:spcPct val="115000"/>
                        </a:lnSpc>
                        <a:spcBef>
                          <a:spcPts val="0"/>
                        </a:spcBef>
                        <a:spcAft>
                          <a:spcPts val="0"/>
                        </a:spcAft>
                        <a:buClr>
                          <a:srgbClr val="000000"/>
                        </a:buClr>
                        <a:buSzPts val="2000"/>
                        <a:buFont typeface="Arial"/>
                        <a:buNone/>
                      </a:pPr>
                      <a:r>
                        <a:rPr lang="de-DE" sz="2000" b="1" u="none" strike="noStrike" cap="none">
                          <a:solidFill>
                            <a:schemeClr val="lt1"/>
                          </a:solidFill>
                          <a:latin typeface="Calibri"/>
                          <a:ea typeface="Calibri"/>
                          <a:cs typeface="Calibri"/>
                          <a:sym typeface="Calibri"/>
                        </a:rPr>
                        <a:t>Produktgruppe im Einzelhandel</a:t>
                      </a:r>
                      <a:endParaRPr sz="2000" b="1" u="none" strike="noStrike" cap="none">
                        <a:solidFill>
                          <a:schemeClr val="lt1"/>
                        </a:solidFill>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de-DE" sz="2000" b="1" u="none" strike="noStrike" cap="none">
                          <a:solidFill>
                            <a:schemeClr val="lt1"/>
                          </a:solidFill>
                          <a:latin typeface="Calibri"/>
                          <a:ea typeface="Calibri"/>
                          <a:cs typeface="Calibri"/>
                          <a:sym typeface="Calibri"/>
                        </a:rPr>
                        <a:t>Lebensmittel-</a:t>
                      </a:r>
                      <a:br>
                        <a:rPr lang="de-DE" sz="2000" b="1" u="none" strike="noStrike" cap="none">
                          <a:solidFill>
                            <a:schemeClr val="lt1"/>
                          </a:solidFill>
                          <a:latin typeface="Calibri"/>
                          <a:ea typeface="Calibri"/>
                          <a:cs typeface="Calibri"/>
                          <a:sym typeface="Calibri"/>
                        </a:rPr>
                      </a:br>
                      <a:r>
                        <a:rPr lang="de-DE" sz="2000" b="1" u="none" strike="noStrike" cap="none">
                          <a:solidFill>
                            <a:schemeClr val="lt1"/>
                          </a:solidFill>
                          <a:latin typeface="Calibri"/>
                          <a:ea typeface="Calibri"/>
                          <a:cs typeface="Calibri"/>
                          <a:sym typeface="Calibri"/>
                        </a:rPr>
                        <a:t>abfall</a:t>
                      </a:r>
                      <a:endParaRPr sz="2000" b="1" u="none" strike="noStrike" cap="none">
                        <a:solidFill>
                          <a:schemeClr val="lt1"/>
                        </a:solidFill>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2"/>
                    </a:solidFill>
                  </a:tcPr>
                </a:tc>
                <a:extLst>
                  <a:ext uri="{0D108BD9-81ED-4DB2-BD59-A6C34878D82A}">
                    <a16:rowId xmlns:a16="http://schemas.microsoft.com/office/drawing/2014/main" xmlns="" val="10000"/>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Obst und Gemüse</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328.200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xmlns="" val="10001"/>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solidFill>
                            <a:schemeClr val="dk1"/>
                          </a:solidFill>
                          <a:latin typeface="Calibri"/>
                          <a:ea typeface="Calibri"/>
                          <a:cs typeface="Calibri"/>
                          <a:sym typeface="Calibri"/>
                        </a:rPr>
                        <a:t>Brot und Backwaren</a:t>
                      </a:r>
                      <a:endParaRPr sz="2000" u="none" strike="noStrike" cap="none">
                        <a:solidFill>
                          <a:schemeClr val="dk1"/>
                        </a:solidFill>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solidFill>
                            <a:schemeClr val="dk1"/>
                          </a:solidFill>
                          <a:latin typeface="Calibri"/>
                          <a:ea typeface="Calibri"/>
                          <a:cs typeface="Calibri"/>
                          <a:sym typeface="Calibri"/>
                        </a:rPr>
                        <a:t>206.400 t/a</a:t>
                      </a:r>
                      <a:endParaRPr sz="2000" u="none" strike="noStrike" cap="none">
                        <a:solidFill>
                          <a:schemeClr val="dk1"/>
                        </a:solidFill>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extLst>
                  <a:ext uri="{0D108BD9-81ED-4DB2-BD59-A6C34878D82A}">
                    <a16:rowId xmlns:a16="http://schemas.microsoft.com/office/drawing/2014/main" xmlns="" val="10002"/>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Molkereiprodukte</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60.300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xmlns="" val="10003"/>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Fleisch und Wurst</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58.300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extLst>
                  <a:ext uri="{0D108BD9-81ED-4DB2-BD59-A6C34878D82A}">
                    <a16:rowId xmlns:a16="http://schemas.microsoft.com/office/drawing/2014/main" xmlns="" val="10004"/>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übrige Lebensmittel</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48.300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pic>
        <p:nvPicPr>
          <p:cNvPr id="145" name="Google Shape;145;p8"/>
          <p:cNvPicPr preferRelativeResize="0"/>
          <p:nvPr/>
        </p:nvPicPr>
        <p:blipFill rotWithShape="1">
          <a:blip r:embed="rId4">
            <a:alphaModFix/>
          </a:blip>
          <a:srcRect/>
          <a:stretch/>
        </p:blipFill>
        <p:spPr>
          <a:xfrm>
            <a:off x="9222559" y="4895794"/>
            <a:ext cx="1067715" cy="1131930"/>
          </a:xfrm>
          <a:prstGeom prst="rect">
            <a:avLst/>
          </a:prstGeom>
          <a:noFill/>
          <a:ln>
            <a:noFill/>
          </a:ln>
        </p:spPr>
      </p:pic>
      <p:sp>
        <p:nvSpPr>
          <p:cNvPr id="146" name="Google Shape;146;p8"/>
          <p:cNvSpPr/>
          <p:nvPr/>
        </p:nvSpPr>
        <p:spPr>
          <a:xfrm>
            <a:off x="9248840" y="4540789"/>
            <a:ext cx="1067724" cy="723047"/>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Arial"/>
                <a:ea typeface="Arial"/>
                <a:cs typeface="Arial"/>
                <a:sym typeface="Arial"/>
              </a:rPr>
              <a:t>8,5</a:t>
            </a:r>
            <a:r>
              <a:rPr lang="de-DE" sz="1400" b="1" i="0" u="none" strike="noStrike" cap="none">
                <a:solidFill>
                  <a:schemeClr val="dk1"/>
                </a:solidFill>
                <a:latin typeface="Arial"/>
                <a:ea typeface="Arial"/>
                <a:cs typeface="Arial"/>
                <a:sym typeface="Arial"/>
              </a:rPr>
              <a:t>kg/Kopf</a:t>
            </a:r>
            <a:endParaRPr sz="1200" b="0" i="0" u="none" strike="noStrike" cap="none">
              <a:solidFill>
                <a:srgbClr val="000000"/>
              </a:solidFill>
              <a:latin typeface="Arial"/>
              <a:ea typeface="Arial"/>
              <a:cs typeface="Arial"/>
              <a:sym typeface="Arial"/>
            </a:endParaRPr>
          </a:p>
        </p:txBody>
      </p:sp>
      <p:sp>
        <p:nvSpPr>
          <p:cNvPr id="147" name="Google Shape;147;p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sind denkbar?</a:t>
            </a:r>
            <a:endParaRPr/>
          </a:p>
        </p:txBody>
      </p:sp>
      <p:sp>
        <p:nvSpPr>
          <p:cNvPr id="148" name="Google Shape;148;p8"/>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Quelle: Schmidt et al. 2019, eigene Graphiken</a:t>
            </a:r>
            <a:endParaRPr/>
          </a:p>
          <a:p>
            <a:pPr marL="233363" lvl="0" indent="-233363" algn="l" rtl="0">
              <a:lnSpc>
                <a:spcPct val="110000"/>
              </a:lnSpc>
              <a:spcBef>
                <a:spcPts val="0"/>
              </a:spcBef>
              <a:spcAft>
                <a:spcPts val="0"/>
              </a:spcAft>
              <a:buSzPts val="1200"/>
              <a:buNone/>
            </a:pPr>
            <a:r>
              <a:rPr lang="de-DE"/>
              <a:t>Bild: Noun-Project:  Oksana Latysheva, UA</a:t>
            </a:r>
            <a:endParaRPr/>
          </a:p>
        </p:txBody>
      </p:sp>
      <p:sp>
        <p:nvSpPr>
          <p:cNvPr id="149" name="Google Shape;149;p8"/>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Malte Schmidthals </a:t>
            </a:r>
            <a:endParaRPr/>
          </a:p>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150" name="Google Shape;150;p8"/>
          <p:cNvSpPr/>
          <p:nvPr/>
        </p:nvSpPr>
        <p:spPr>
          <a:xfrm>
            <a:off x="8596513" y="1665798"/>
            <a:ext cx="3440101" cy="246919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Welche Lebensmittel werfen Sie am Häufigsten in den Abfall? </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Schlagen Sie Maßnahmen vor und diskutieren Sie sie untereinander</a:t>
            </a:r>
            <a:endParaRPr sz="1800" b="0" i="0" u="none" strike="noStrike" cap="none">
              <a:solidFill>
                <a:srgbClr val="000000"/>
              </a:solidFill>
              <a:latin typeface="Arial"/>
              <a:ea typeface="Arial"/>
              <a:cs typeface="Arial"/>
              <a:sym typeface="Arial"/>
            </a:endParaRPr>
          </a:p>
        </p:txBody>
      </p:sp>
      <p:sp>
        <p:nvSpPr>
          <p:cNvPr id="151" name="Google Shape;151;p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5</a:t>
            </a:fld>
            <a:endParaRPr/>
          </a:p>
        </p:txBody>
      </p:sp>
      <p:sp>
        <p:nvSpPr>
          <p:cNvPr id="152" name="Google Shape;152;p8"/>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Fachmann und Fachfrau </a:t>
            </a:r>
            <a:endParaRPr/>
          </a:p>
          <a:p>
            <a:pPr marL="233363" lvl="0" indent="-233363" algn="l" rtl="0">
              <a:lnSpc>
                <a:spcPct val="110000"/>
              </a:lnSpc>
              <a:spcBef>
                <a:spcPts val="0"/>
              </a:spcBef>
              <a:spcAft>
                <a:spcPts val="0"/>
              </a:spcAft>
              <a:buSzPts val="1200"/>
              <a:buNone/>
            </a:pPr>
            <a:r>
              <a:rPr lang="de-DE"/>
              <a:t>für Restaurants und Veranstaltungsgastronomie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
          <p:cNvSpPr txBox="1">
            <a:spLocks noGrp="1"/>
          </p:cNvSpPr>
          <p:nvPr>
            <p:ph type="title"/>
          </p:nvPr>
        </p:nvSpPr>
        <p:spPr>
          <a:xfrm>
            <a:off x="360000" y="180000"/>
            <a:ext cx="96039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schlagen Sie vor?</a:t>
            </a:r>
            <a:endParaRPr/>
          </a:p>
        </p:txBody>
      </p:sp>
      <p:sp>
        <p:nvSpPr>
          <p:cNvPr id="159" name="Google Shape;159;p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Quelle: Kuntscher et al. / Thünen 2020</a:t>
            </a:r>
            <a:endParaRPr/>
          </a:p>
        </p:txBody>
      </p:sp>
      <p:sp>
        <p:nvSpPr>
          <p:cNvPr id="160" name="Google Shape;160;p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Malte Schmidthals </a:t>
            </a:r>
            <a:endParaRPr/>
          </a:p>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161" name="Google Shape;161;p3"/>
          <p:cNvSpPr/>
          <p:nvPr/>
        </p:nvSpPr>
        <p:spPr>
          <a:xfrm>
            <a:off x="8414850" y="2017701"/>
            <a:ext cx="3098100" cy="2631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2000"/>
              <a:buFont typeface="Arial"/>
              <a:buChar char="•"/>
            </a:pPr>
            <a:r>
              <a:rPr lang="de-DE" sz="1800" b="0" i="0" u="none" strike="noStrike" cap="none">
                <a:solidFill>
                  <a:srgbClr val="C00000"/>
                </a:solidFill>
                <a:latin typeface="Arial"/>
                <a:ea typeface="Arial"/>
                <a:cs typeface="Arial"/>
                <a:sym typeface="Arial"/>
              </a:rPr>
              <a:t>Wo fallen bei Ihnen im Betrieb die meisten Abfälle an? </a:t>
            </a:r>
            <a:endParaRPr sz="1800" b="0" i="0" u="none" strike="noStrike" cap="none">
              <a:solidFill>
                <a:srgbClr val="C0000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de-DE" sz="1800" b="0" i="0" u="none" strike="noStrike" cap="none">
                <a:solidFill>
                  <a:srgbClr val="C00000"/>
                </a:solidFill>
                <a:latin typeface="Arial"/>
                <a:ea typeface="Arial"/>
                <a:cs typeface="Arial"/>
                <a:sym typeface="Arial"/>
              </a:rPr>
              <a:t>Messen bzw. wiegen Sie die Mengen und überlegen Sie sich Maßnahmen. </a:t>
            </a:r>
            <a:endParaRPr sz="1200" b="0" i="0" u="none" strike="noStrike" cap="none">
              <a:solidFill>
                <a:srgbClr val="000000"/>
              </a:solidFill>
              <a:latin typeface="Arial"/>
              <a:ea typeface="Arial"/>
              <a:cs typeface="Arial"/>
              <a:sym typeface="Arial"/>
            </a:endParaRPr>
          </a:p>
        </p:txBody>
      </p:sp>
      <p:sp>
        <p:nvSpPr>
          <p:cNvPr id="162" name="Google Shape;162;p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6</a:t>
            </a:fld>
            <a:endParaRPr/>
          </a:p>
        </p:txBody>
      </p:sp>
      <p:pic>
        <p:nvPicPr>
          <p:cNvPr id="163" name="Google Shape;163;p3"/>
          <p:cNvPicPr preferRelativeResize="0"/>
          <p:nvPr/>
        </p:nvPicPr>
        <p:blipFill rotWithShape="1">
          <a:blip r:embed="rId3">
            <a:alphaModFix/>
          </a:blip>
          <a:srcRect l="884" t="15412" r="2578" b="1470"/>
          <a:stretch/>
        </p:blipFill>
        <p:spPr>
          <a:xfrm>
            <a:off x="263352" y="1967024"/>
            <a:ext cx="7344816" cy="3982256"/>
          </a:xfrm>
          <a:prstGeom prst="rect">
            <a:avLst/>
          </a:prstGeom>
          <a:noFill/>
          <a:ln>
            <a:noFill/>
          </a:ln>
        </p:spPr>
      </p:pic>
      <p:sp>
        <p:nvSpPr>
          <p:cNvPr id="164" name="Google Shape;164;p3"/>
          <p:cNvSpPr txBox="1"/>
          <p:nvPr/>
        </p:nvSpPr>
        <p:spPr>
          <a:xfrm>
            <a:off x="1701210" y="1560336"/>
            <a:ext cx="41168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Geschätzte Lebensmittelabfälle in AHV-Betrieben</a:t>
            </a:r>
            <a:endParaRPr/>
          </a:p>
        </p:txBody>
      </p:sp>
      <p:sp>
        <p:nvSpPr>
          <p:cNvPr id="165" name="Google Shape;165;p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Fachmann und Fachfrau </a:t>
            </a:r>
            <a:endParaRPr/>
          </a:p>
          <a:p>
            <a:pPr marL="233363" lvl="0" indent="-233363" algn="l" rtl="0">
              <a:lnSpc>
                <a:spcPct val="110000"/>
              </a:lnSpc>
              <a:spcBef>
                <a:spcPts val="0"/>
              </a:spcBef>
              <a:spcAft>
                <a:spcPts val="0"/>
              </a:spcAft>
              <a:buSzPts val="1200"/>
              <a:buNone/>
            </a:pPr>
            <a:r>
              <a:rPr lang="de-DE"/>
              <a:t>für Restaurants und Veranstaltungsgastronomie</a:t>
            </a:r>
            <a:endParaRPr/>
          </a:p>
        </p:txBody>
      </p:sp>
      <p:sp>
        <p:nvSpPr>
          <p:cNvPr id="166" name="Google Shape;166;p3"/>
          <p:cNvSpPr txBox="1"/>
          <p:nvPr/>
        </p:nvSpPr>
        <p:spPr>
          <a:xfrm>
            <a:off x="7968208" y="5157978"/>
            <a:ext cx="3525324" cy="86177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000000"/>
                </a:solidFill>
                <a:latin typeface="Arial"/>
                <a:ea typeface="Arial"/>
                <a:cs typeface="Arial"/>
                <a:sym typeface="Arial"/>
              </a:rPr>
              <a:t>1,9 Millionen Tonnen pro Jahr</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000000"/>
                </a:solidFill>
                <a:latin typeface="Arial"/>
                <a:ea typeface="Arial"/>
                <a:cs typeface="Arial"/>
                <a:sym typeface="Arial"/>
              </a:rPr>
              <a:t>15 bis 25 % Abfallquote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74" name="Google Shape;174;p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Bio-Produkte</a:t>
            </a:r>
            <a:br>
              <a:rPr lang="de-DE"/>
            </a:br>
            <a:r>
              <a:rPr lang="de-DE"/>
              <a:t>Bio-Produkte und ihre Verkaufspreise</a:t>
            </a:r>
            <a:endParaRPr/>
          </a:p>
        </p:txBody>
      </p:sp>
      <p:sp>
        <p:nvSpPr>
          <p:cNvPr id="175" name="Google Shape;175;p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Eigene Abbildung nach AMI Verbraucherpreisspiegel, Ökolandbau 2021</a:t>
            </a:r>
            <a:endParaRPr/>
          </a:p>
        </p:txBody>
      </p:sp>
      <p:sp>
        <p:nvSpPr>
          <p:cNvPr id="176" name="Google Shape;176;p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Malte Schmidthals </a:t>
            </a:r>
            <a:endParaRPr/>
          </a:p>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pic>
        <p:nvPicPr>
          <p:cNvPr id="177" name="Google Shape;177;p5"/>
          <p:cNvPicPr preferRelativeResize="0"/>
          <p:nvPr/>
        </p:nvPicPr>
        <p:blipFill rotWithShape="1">
          <a:blip r:embed="rId3">
            <a:alphaModFix/>
          </a:blip>
          <a:srcRect/>
          <a:stretch/>
        </p:blipFill>
        <p:spPr>
          <a:xfrm>
            <a:off x="4712772" y="2545080"/>
            <a:ext cx="7277400" cy="3593700"/>
          </a:xfrm>
          <a:prstGeom prst="rect">
            <a:avLst/>
          </a:prstGeom>
          <a:noFill/>
          <a:ln>
            <a:noFill/>
          </a:ln>
        </p:spPr>
      </p:pic>
      <p:sp>
        <p:nvSpPr>
          <p:cNvPr id="178" name="Google Shape;178;p5"/>
          <p:cNvSpPr txBox="1"/>
          <p:nvPr/>
        </p:nvSpPr>
        <p:spPr>
          <a:xfrm>
            <a:off x="5382217" y="1656168"/>
            <a:ext cx="499872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Bio hat seinen Preis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Preisaufschläge für ausgewählte Bio-Lebensmittel gegenüber konventioneller Ware in Deutschland, 2020, in %</a:t>
            </a:r>
            <a:endParaRPr sz="1400" b="0" i="0" u="none" strike="noStrike" cap="none">
              <a:solidFill>
                <a:srgbClr val="000000"/>
              </a:solidFill>
              <a:latin typeface="Arial"/>
              <a:ea typeface="Arial"/>
              <a:cs typeface="Arial"/>
              <a:sym typeface="Arial"/>
            </a:endParaRPr>
          </a:p>
        </p:txBody>
      </p:sp>
      <p:sp>
        <p:nvSpPr>
          <p:cNvPr id="179" name="Google Shape;179;p5"/>
          <p:cNvSpPr/>
          <p:nvPr/>
        </p:nvSpPr>
        <p:spPr>
          <a:xfrm>
            <a:off x="180755" y="2071666"/>
            <a:ext cx="4259062" cy="294536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1800" b="0" i="0" u="none" strike="noStrike" cap="none">
                <a:solidFill>
                  <a:srgbClr val="C00000"/>
                </a:solidFill>
                <a:latin typeface="Arial"/>
                <a:ea typeface="Arial"/>
                <a:cs typeface="Arial"/>
                <a:sym typeface="Arial"/>
              </a:rPr>
              <a:t>Wie groß ist der Anteil ihrer Bioprodukte in allen Zutaten?</a:t>
            </a:r>
            <a:endParaRPr/>
          </a:p>
          <a:p>
            <a:pPr marL="0" marR="0" lvl="0" indent="0" algn="ctr" rtl="0">
              <a:lnSpc>
                <a:spcPct val="100000"/>
              </a:lnSpc>
              <a:spcBef>
                <a:spcPts val="0"/>
              </a:spcBef>
              <a:spcAft>
                <a:spcPts val="0"/>
              </a:spcAft>
              <a:buClr>
                <a:srgbClr val="000000"/>
              </a:buClr>
              <a:buSzPts val="1700"/>
              <a:buFont typeface="Arial"/>
              <a:buNone/>
            </a:pP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1800" b="0" i="0" u="none" strike="noStrike" cap="none">
                <a:solidFill>
                  <a:srgbClr val="C00000"/>
                </a:solidFill>
                <a:latin typeface="Arial"/>
                <a:ea typeface="Arial"/>
                <a:cs typeface="Arial"/>
                <a:sym typeface="Arial"/>
              </a:rPr>
              <a:t>Welche Mehrkosen nehmen Sie dafür in Kauf?</a:t>
            </a:r>
            <a:endParaRPr/>
          </a:p>
          <a:p>
            <a:pPr marL="0" marR="0" lvl="0" indent="0" algn="ctr" rtl="0">
              <a:lnSpc>
                <a:spcPct val="100000"/>
              </a:lnSpc>
              <a:spcBef>
                <a:spcPts val="0"/>
              </a:spcBef>
              <a:spcAft>
                <a:spcPts val="0"/>
              </a:spcAft>
              <a:buClr>
                <a:srgbClr val="000000"/>
              </a:buClr>
              <a:buSzPts val="1700"/>
              <a:buFont typeface="Arial"/>
              <a:buNone/>
            </a:pP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1800" b="0" i="0" u="none" strike="noStrike" cap="none">
                <a:solidFill>
                  <a:srgbClr val="C00000"/>
                </a:solidFill>
                <a:latin typeface="Arial"/>
                <a:ea typeface="Arial"/>
                <a:cs typeface="Arial"/>
                <a:sym typeface="Arial"/>
              </a:rPr>
              <a:t>Wie kann man Eltern in der Schule vermitteln, dass Bio den Mehrpreis wert ist?</a:t>
            </a:r>
            <a:endParaRPr sz="1800" b="0" i="0" u="none" strike="noStrike" cap="none">
              <a:solidFill>
                <a:srgbClr val="C00000"/>
              </a:solidFill>
              <a:latin typeface="Arial"/>
              <a:ea typeface="Arial"/>
              <a:cs typeface="Arial"/>
              <a:sym typeface="Arial"/>
            </a:endParaRPr>
          </a:p>
        </p:txBody>
      </p:sp>
      <p:sp>
        <p:nvSpPr>
          <p:cNvPr id="180" name="Google Shape;180;p5"/>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Fachmann und Fachfrau </a:t>
            </a:r>
            <a:endParaRPr/>
          </a:p>
          <a:p>
            <a:pPr marL="233363" lvl="0" indent="-233363" algn="l" rtl="0">
              <a:lnSpc>
                <a:spcPct val="110000"/>
              </a:lnSpc>
              <a:spcBef>
                <a:spcPts val="0"/>
              </a:spcBef>
              <a:spcAft>
                <a:spcPts val="0"/>
              </a:spcAft>
              <a:buSzPts val="1200"/>
              <a:buNone/>
            </a:pPr>
            <a:r>
              <a:rPr lang="de-DE"/>
              <a:t>für Restaurants und Veranstaltungsgastronomie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915bba6a60_0_1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87" name="Google Shape;187;g1915bba6a60_0_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saisonale Ernährung</a:t>
            </a:r>
            <a:br>
              <a:rPr lang="de-DE"/>
            </a:br>
            <a:r>
              <a:rPr lang="de-DE"/>
              <a:t>Frischekost in den Wintermonaten</a:t>
            </a:r>
            <a:endParaRPr/>
          </a:p>
        </p:txBody>
      </p:sp>
      <p:sp>
        <p:nvSpPr>
          <p:cNvPr id="188" name="Google Shape;188;g1915bba6a60_0_1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Fachmann und Fachfrau</a:t>
            </a:r>
            <a:br>
              <a:rPr lang="de-DE"/>
            </a:br>
            <a:r>
              <a:rPr lang="de-DE"/>
              <a:t>für Restaurants und Veranstaltungsgastronomie</a:t>
            </a:r>
            <a:endParaRPr/>
          </a:p>
        </p:txBody>
      </p:sp>
      <p:sp>
        <p:nvSpPr>
          <p:cNvPr id="189" name="Google Shape;189;g1915bba6a60_0_1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Bildquelle: Bundeszentrum für Ernährung o.J.</a:t>
            </a:r>
            <a:endParaRPr/>
          </a:p>
        </p:txBody>
      </p:sp>
      <p:pic>
        <p:nvPicPr>
          <p:cNvPr id="190" name="Google Shape;190;g1915bba6a60_0_10"/>
          <p:cNvPicPr preferRelativeResize="0"/>
          <p:nvPr/>
        </p:nvPicPr>
        <p:blipFill rotWithShape="1">
          <a:blip r:embed="rId3">
            <a:alphaModFix/>
          </a:blip>
          <a:srcRect/>
          <a:stretch/>
        </p:blipFill>
        <p:spPr>
          <a:xfrm>
            <a:off x="4364380" y="1378050"/>
            <a:ext cx="7515663" cy="4758397"/>
          </a:xfrm>
          <a:prstGeom prst="rect">
            <a:avLst/>
          </a:prstGeom>
          <a:noFill/>
          <a:ln>
            <a:noFill/>
          </a:ln>
        </p:spPr>
      </p:pic>
      <p:sp>
        <p:nvSpPr>
          <p:cNvPr id="191" name="Google Shape;191;g1915bba6a60_0_10"/>
          <p:cNvSpPr/>
          <p:nvPr/>
        </p:nvSpPr>
        <p:spPr>
          <a:xfrm>
            <a:off x="619501" y="2060848"/>
            <a:ext cx="2958224" cy="291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1800" b="0" i="0" u="none" strike="noStrike" cap="none">
                <a:solidFill>
                  <a:srgbClr val="C00000"/>
                </a:solidFill>
                <a:latin typeface="Arial"/>
                <a:ea typeface="Arial"/>
                <a:cs typeface="Arial"/>
                <a:sym typeface="Arial"/>
              </a:rPr>
              <a:t>Schauen Sie auf ihren Menüplan für November bis Februar?</a:t>
            </a:r>
            <a:endParaRPr/>
          </a:p>
          <a:p>
            <a:pPr marL="0" marR="0" lvl="0" indent="0" algn="ctr" rtl="0">
              <a:lnSpc>
                <a:spcPct val="100000"/>
              </a:lnSpc>
              <a:spcBef>
                <a:spcPts val="0"/>
              </a:spcBef>
              <a:spcAft>
                <a:spcPts val="0"/>
              </a:spcAft>
              <a:buClr>
                <a:srgbClr val="000000"/>
              </a:buClr>
              <a:buSzPts val="1700"/>
              <a:buFont typeface="Arial"/>
              <a:buNone/>
            </a:pP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1800" b="0" i="0" u="none" strike="noStrike" cap="none">
                <a:solidFill>
                  <a:srgbClr val="C00000"/>
                </a:solidFill>
                <a:latin typeface="Arial"/>
                <a:ea typeface="Arial"/>
                <a:cs typeface="Arial"/>
                <a:sym typeface="Arial"/>
              </a:rPr>
              <a:t>Welchen Anteil des Gemüses können Sie mit saisonalem Gemüse abdecken?</a:t>
            </a:r>
            <a:endParaRPr sz="1800" b="0" i="0" u="none" strike="noStrike" cap="none">
              <a:solidFill>
                <a:srgbClr val="C00000"/>
              </a:solidFill>
              <a:latin typeface="Arial"/>
              <a:ea typeface="Arial"/>
              <a:cs typeface="Arial"/>
              <a:sym typeface="Arial"/>
            </a:endParaRPr>
          </a:p>
        </p:txBody>
      </p:sp>
      <p:sp>
        <p:nvSpPr>
          <p:cNvPr id="192" name="Google Shape;192;g1915bba6a60_0_1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Malte Schmidthals </a:t>
            </a:r>
            <a:endParaRPr/>
          </a:p>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199" name="Google Shape;199;p12"/>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pflanzliche Ernährung</a:t>
            </a:r>
            <a:br>
              <a:rPr lang="de-DE"/>
            </a:br>
            <a:r>
              <a:rPr lang="de-DE"/>
              <a:t>Klimaschutz vs. Wünsche der Tischgäste</a:t>
            </a:r>
            <a:endParaRPr/>
          </a:p>
        </p:txBody>
      </p:sp>
      <p:pic>
        <p:nvPicPr>
          <p:cNvPr id="200" name="Google Shape;200;p12"/>
          <p:cNvPicPr preferRelativeResize="0"/>
          <p:nvPr/>
        </p:nvPicPr>
        <p:blipFill rotWithShape="1">
          <a:blip r:embed="rId3">
            <a:alphaModFix/>
          </a:blip>
          <a:srcRect/>
          <a:stretch/>
        </p:blipFill>
        <p:spPr>
          <a:xfrm>
            <a:off x="6816080" y="1626799"/>
            <a:ext cx="4848300" cy="3890100"/>
          </a:xfrm>
          <a:prstGeom prst="rect">
            <a:avLst/>
          </a:prstGeom>
          <a:noFill/>
          <a:ln>
            <a:noFill/>
          </a:ln>
        </p:spPr>
      </p:pic>
      <p:sp>
        <p:nvSpPr>
          <p:cNvPr id="201" name="Google Shape;201;p12"/>
          <p:cNvSpPr/>
          <p:nvPr/>
        </p:nvSpPr>
        <p:spPr>
          <a:xfrm>
            <a:off x="9762500" y="3157999"/>
            <a:ext cx="1149900" cy="827700"/>
          </a:xfrm>
          <a:prstGeom prst="ellipse">
            <a:avLst/>
          </a:prstGeom>
          <a:solidFill>
            <a:srgbClr val="92D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CO</a:t>
            </a:r>
            <a:r>
              <a:rPr lang="de-DE" sz="1400" b="0" i="0" u="none" strike="noStrike" cap="none" baseline="-25000">
                <a:solidFill>
                  <a:schemeClr val="lt1"/>
                </a:solidFill>
                <a:latin typeface="Arial"/>
                <a:ea typeface="Arial"/>
                <a:cs typeface="Arial"/>
                <a:sym typeface="Arial"/>
              </a:rPr>
              <a:t>2</a:t>
            </a:r>
            <a:r>
              <a:rPr lang="de-DE" sz="1400" b="0" i="0" u="none" strike="noStrike" cap="none">
                <a:solidFill>
                  <a:schemeClr val="lt1"/>
                </a:solidFill>
                <a:latin typeface="Arial"/>
                <a:ea typeface="Arial"/>
                <a:cs typeface="Arial"/>
                <a:sym typeface="Arial"/>
              </a:rPr>
              <a:t>-Reduktion </a:t>
            </a:r>
            <a:r>
              <a:rPr lang="de-DE" sz="1400" b="1" i="0" u="none" strike="noStrike" cap="none">
                <a:solidFill>
                  <a:schemeClr val="lt1"/>
                </a:solidFill>
                <a:latin typeface="Arial"/>
                <a:ea typeface="Arial"/>
                <a:cs typeface="Arial"/>
                <a:sym typeface="Arial"/>
              </a:rPr>
              <a:t>62 %</a:t>
            </a:r>
            <a:endParaRPr sz="1400" b="0" i="0" u="none" strike="noStrike" cap="none">
              <a:solidFill>
                <a:srgbClr val="000000"/>
              </a:solidFill>
              <a:latin typeface="Arial"/>
              <a:ea typeface="Arial"/>
              <a:cs typeface="Arial"/>
              <a:sym typeface="Arial"/>
            </a:endParaRPr>
          </a:p>
        </p:txBody>
      </p:sp>
      <p:sp>
        <p:nvSpPr>
          <p:cNvPr id="202" name="Google Shape;202;p1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Malte Schmidthals </a:t>
            </a:r>
            <a:endParaRPr/>
          </a:p>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203" name="Google Shape;203;p1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Fachmann und Fachfrau</a:t>
            </a:r>
            <a:br>
              <a:rPr lang="de-DE"/>
            </a:br>
            <a:r>
              <a:rPr lang="de-DE"/>
              <a:t>für Restaurants und Veranstaltungsgastronomie</a:t>
            </a:r>
            <a:endParaRPr/>
          </a:p>
        </p:txBody>
      </p:sp>
      <p:sp>
        <p:nvSpPr>
          <p:cNvPr id="204" name="Google Shape;204;p12"/>
          <p:cNvSpPr txBox="1"/>
          <p:nvPr/>
        </p:nvSpPr>
        <p:spPr>
          <a:xfrm>
            <a:off x="2718425" y="1822400"/>
            <a:ext cx="3546300" cy="301618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Calibri"/>
              <a:buChar char="●"/>
            </a:pPr>
            <a:r>
              <a:rPr lang="de-DE" sz="1700" b="0" i="0" u="none" strike="noStrike" cap="none">
                <a:solidFill>
                  <a:srgbClr val="000000"/>
                </a:solidFill>
                <a:latin typeface="Calibri"/>
                <a:ea typeface="Calibri"/>
                <a:cs typeface="Calibri"/>
                <a:sym typeface="Calibri"/>
              </a:rPr>
              <a:t>Durch das Ersetzen von Rinderhack mit Sojagranulat werden 62% THG-Emissionen eingespart</a:t>
            </a:r>
            <a:endParaRPr sz="1700" b="0" i="0" u="none" strike="noStrike" cap="none">
              <a:solidFill>
                <a:srgbClr val="000000"/>
              </a:solidFill>
              <a:latin typeface="Calibri"/>
              <a:ea typeface="Calibri"/>
              <a:cs typeface="Calibri"/>
              <a:sym typeface="Calibri"/>
            </a:endParaRPr>
          </a:p>
          <a:p>
            <a:pPr marL="457200" marR="0" lvl="0" indent="-336550" algn="l" rtl="0">
              <a:lnSpc>
                <a:spcPct val="110000"/>
              </a:lnSpc>
              <a:spcBef>
                <a:spcPts val="0"/>
              </a:spcBef>
              <a:spcAft>
                <a:spcPts val="0"/>
              </a:spcAft>
              <a:buClr>
                <a:srgbClr val="000000"/>
              </a:buClr>
              <a:buSzPts val="1700"/>
              <a:buFont typeface="Calibri"/>
              <a:buChar char="●"/>
            </a:pPr>
            <a:r>
              <a:rPr lang="de-DE" sz="1500" b="0" i="0" u="none" strike="noStrike" cap="none">
                <a:solidFill>
                  <a:schemeClr val="dk1"/>
                </a:solidFill>
                <a:latin typeface="Trebuchet MS"/>
                <a:ea typeface="Trebuchet MS"/>
                <a:cs typeface="Trebuchet MS"/>
                <a:sym typeface="Trebuchet MS"/>
              </a:rPr>
              <a:t>Gericht: 200g Bolognese vom Rind bzw. Sojabolognese und </a:t>
            </a:r>
            <a:endParaRPr sz="1500" b="0" i="0" u="none" strike="noStrike" cap="none">
              <a:solidFill>
                <a:schemeClr val="dk1"/>
              </a:solidFill>
              <a:latin typeface="Trebuchet MS"/>
              <a:ea typeface="Trebuchet MS"/>
              <a:cs typeface="Trebuchet MS"/>
              <a:sym typeface="Trebuchet MS"/>
            </a:endParaRPr>
          </a:p>
          <a:p>
            <a:pPr marL="457200" marR="0" lvl="0" indent="0" algn="l" rtl="0">
              <a:lnSpc>
                <a:spcPct val="110000"/>
              </a:lnSpc>
              <a:spcBef>
                <a:spcPts val="0"/>
              </a:spcBef>
              <a:spcAft>
                <a:spcPts val="0"/>
              </a:spcAft>
              <a:buClr>
                <a:srgbClr val="000000"/>
              </a:buClr>
              <a:buSzPts val="1500"/>
              <a:buFont typeface="Arial"/>
              <a:buNone/>
            </a:pPr>
            <a:r>
              <a:rPr lang="de-DE" sz="1500" b="0" i="0" u="none" strike="noStrike" cap="none">
                <a:solidFill>
                  <a:schemeClr val="dk1"/>
                </a:solidFill>
                <a:latin typeface="Trebuchet MS"/>
                <a:ea typeface="Trebuchet MS"/>
                <a:cs typeface="Trebuchet MS"/>
                <a:sym typeface="Trebuchet MS"/>
              </a:rPr>
              <a:t>150g Nudel (Vollkorn)</a:t>
            </a:r>
            <a:endParaRPr sz="1500" b="0" i="0" u="none" strike="noStrike" cap="none">
              <a:solidFill>
                <a:schemeClr val="dk1"/>
              </a:solidFill>
              <a:latin typeface="Trebuchet MS"/>
              <a:ea typeface="Trebuchet MS"/>
              <a:cs typeface="Trebuchet MS"/>
              <a:sym typeface="Trebuchet MS"/>
            </a:endParaRPr>
          </a:p>
          <a:p>
            <a:pPr marL="457200" marR="0" lvl="0" indent="-336550" algn="l" rtl="0">
              <a:lnSpc>
                <a:spcPct val="110000"/>
              </a:lnSpc>
              <a:spcBef>
                <a:spcPts val="0"/>
              </a:spcBef>
              <a:spcAft>
                <a:spcPts val="0"/>
              </a:spcAft>
              <a:buClr>
                <a:srgbClr val="000000"/>
              </a:buClr>
              <a:buSzPts val="1700"/>
              <a:buFont typeface="Calibri"/>
              <a:buChar char="●"/>
            </a:pPr>
            <a:r>
              <a:rPr lang="de-DE" sz="1500" b="0" i="0" u="none" strike="noStrike" cap="none">
                <a:solidFill>
                  <a:schemeClr val="dk1"/>
                </a:solidFill>
                <a:latin typeface="Trebuchet MS"/>
                <a:ea typeface="Trebuchet MS"/>
                <a:cs typeface="Trebuchet MS"/>
                <a:sym typeface="Trebuchet MS"/>
              </a:rPr>
              <a:t>Einsparung je 10 Portionen: </a:t>
            </a:r>
            <a:br>
              <a:rPr lang="de-DE" sz="1500" b="0" i="0" u="none" strike="noStrike" cap="none">
                <a:solidFill>
                  <a:schemeClr val="dk1"/>
                </a:solidFill>
                <a:latin typeface="Trebuchet MS"/>
                <a:ea typeface="Trebuchet MS"/>
                <a:cs typeface="Trebuchet MS"/>
                <a:sym typeface="Trebuchet MS"/>
              </a:rPr>
            </a:br>
            <a:r>
              <a:rPr lang="de-DE" sz="1500" b="0" i="0" u="none" strike="noStrike" cap="none">
                <a:solidFill>
                  <a:schemeClr val="dk1"/>
                </a:solidFill>
                <a:latin typeface="Trebuchet MS"/>
                <a:ea typeface="Trebuchet MS"/>
                <a:cs typeface="Trebuchet MS"/>
                <a:sym typeface="Trebuchet MS"/>
              </a:rPr>
              <a:t>2 kg CO</a:t>
            </a:r>
            <a:r>
              <a:rPr lang="de-DE" sz="1500" b="0" i="0" u="none" strike="noStrike" cap="none" baseline="-25000">
                <a:solidFill>
                  <a:schemeClr val="dk1"/>
                </a:solidFill>
                <a:latin typeface="Trebuchet MS"/>
                <a:ea typeface="Trebuchet MS"/>
                <a:cs typeface="Trebuchet MS"/>
                <a:sym typeface="Trebuchet MS"/>
              </a:rPr>
              <a:t>2</a:t>
            </a:r>
            <a:r>
              <a:rPr lang="de-DE" sz="1500" b="0" i="0" u="none" strike="noStrike" cap="none">
                <a:solidFill>
                  <a:schemeClr val="dk1"/>
                </a:solidFill>
                <a:latin typeface="Trebuchet MS"/>
                <a:ea typeface="Trebuchet MS"/>
                <a:cs typeface="Trebuchet MS"/>
                <a:sym typeface="Trebuchet MS"/>
              </a:rPr>
              <a:t>-Äquivalente: </a:t>
            </a:r>
            <a:endParaRPr sz="1500" b="0" i="0" u="none" strike="noStrike" cap="none">
              <a:solidFill>
                <a:schemeClr val="dk1"/>
              </a:solidFill>
              <a:latin typeface="Trebuchet MS"/>
              <a:ea typeface="Trebuchet MS"/>
              <a:cs typeface="Trebuchet MS"/>
              <a:sym typeface="Trebuchet MS"/>
            </a:endParaRPr>
          </a:p>
          <a:p>
            <a:pPr marL="457200" marR="0" lvl="0" indent="0" algn="l" rtl="0">
              <a:lnSpc>
                <a:spcPct val="110000"/>
              </a:lnSpc>
              <a:spcBef>
                <a:spcPts val="0"/>
              </a:spcBef>
              <a:spcAft>
                <a:spcPts val="0"/>
              </a:spcAft>
              <a:buClr>
                <a:srgbClr val="000000"/>
              </a:buClr>
              <a:buSzPts val="1500"/>
              <a:buFont typeface="Arial"/>
              <a:buNone/>
            </a:pPr>
            <a:r>
              <a:rPr lang="de-DE" sz="1500" b="0" i="0" u="none" strike="noStrike" cap="none">
                <a:solidFill>
                  <a:schemeClr val="dk1"/>
                </a:solidFill>
                <a:latin typeface="Trebuchet MS"/>
                <a:ea typeface="Trebuchet MS"/>
                <a:cs typeface="Trebuchet MS"/>
                <a:sym typeface="Trebuchet MS"/>
              </a:rPr>
              <a:t>2 kg</a:t>
            </a:r>
            <a:endParaRPr sz="15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205" name="Google Shape;205;p12"/>
          <p:cNvSpPr/>
          <p:nvPr/>
        </p:nvSpPr>
        <p:spPr>
          <a:xfrm>
            <a:off x="191343" y="1473315"/>
            <a:ext cx="2527081" cy="304270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50"/>
              <a:buFont typeface="Arial"/>
              <a:buNone/>
            </a:pPr>
            <a:r>
              <a:rPr lang="de-DE" sz="1800" b="0" i="0" u="none" strike="noStrike" cap="none">
                <a:solidFill>
                  <a:srgbClr val="C00000"/>
                </a:solidFill>
                <a:latin typeface="Arial"/>
                <a:ea typeface="Arial"/>
                <a:cs typeface="Arial"/>
                <a:sym typeface="Arial"/>
              </a:rPr>
              <a:t>Bieten Sie in Ihrer Küche vegane oder vegetarische Alternativen als Eiweißquellen an?</a:t>
            </a:r>
            <a:endParaRPr/>
          </a:p>
          <a:p>
            <a:pPr marL="0" marR="0" lvl="0" indent="0" algn="ctr" rtl="0">
              <a:lnSpc>
                <a:spcPct val="100000"/>
              </a:lnSpc>
              <a:spcBef>
                <a:spcPts val="0"/>
              </a:spcBef>
              <a:spcAft>
                <a:spcPts val="0"/>
              </a:spcAft>
              <a:buClr>
                <a:schemeClr val="dk1"/>
              </a:buClr>
              <a:buSzPts val="1050"/>
              <a:buFont typeface="Arial"/>
              <a:buNone/>
            </a:pP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50"/>
              <a:buFont typeface="Arial"/>
              <a:buNone/>
            </a:pPr>
            <a:r>
              <a:rPr lang="de-DE" sz="1800" b="0" i="0" u="none" strike="noStrike" cap="none">
                <a:solidFill>
                  <a:srgbClr val="C00000"/>
                </a:solidFill>
                <a:latin typeface="Arial"/>
                <a:ea typeface="Arial"/>
                <a:cs typeface="Arial"/>
                <a:sym typeface="Arial"/>
              </a:rPr>
              <a:t>Wie groß ist der Anteil der vegetarischen oder veganen Gerichte?</a:t>
            </a:r>
            <a:endParaRPr sz="1800" b="0" i="0" u="none" strike="noStrike" cap="none">
              <a:solidFill>
                <a:srgbClr val="C00000"/>
              </a:solidFill>
              <a:latin typeface="Arial"/>
              <a:ea typeface="Arial"/>
              <a:cs typeface="Arial"/>
              <a:sym typeface="Arial"/>
            </a:endParaRPr>
          </a:p>
        </p:txBody>
      </p:sp>
      <p:pic>
        <p:nvPicPr>
          <p:cNvPr id="206" name="Google Shape;206;p12"/>
          <p:cNvPicPr preferRelativeResize="0"/>
          <p:nvPr/>
        </p:nvPicPr>
        <p:blipFill rotWithShape="1">
          <a:blip r:embed="rId4">
            <a:alphaModFix/>
          </a:blip>
          <a:srcRect/>
          <a:stretch/>
        </p:blipFill>
        <p:spPr>
          <a:xfrm>
            <a:off x="360000" y="4622300"/>
            <a:ext cx="2186074" cy="1418882"/>
          </a:xfrm>
          <a:prstGeom prst="rect">
            <a:avLst/>
          </a:prstGeom>
          <a:noFill/>
          <a:ln>
            <a:noFill/>
          </a:ln>
        </p:spPr>
      </p:pic>
      <p:sp>
        <p:nvSpPr>
          <p:cNvPr id="207" name="Google Shape;207;p12"/>
          <p:cNvSpPr/>
          <p:nvPr/>
        </p:nvSpPr>
        <p:spPr>
          <a:xfrm>
            <a:off x="2718424" y="4581128"/>
            <a:ext cx="4466860" cy="153536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50"/>
              <a:buFont typeface="Arial"/>
              <a:buNone/>
            </a:pPr>
            <a:r>
              <a:rPr lang="de-DE" sz="1800" b="0" i="0" u="none" strike="noStrike" cap="none">
                <a:solidFill>
                  <a:srgbClr val="C00000"/>
                </a:solidFill>
                <a:latin typeface="Arial"/>
                <a:ea typeface="Arial"/>
                <a:cs typeface="Arial"/>
                <a:sym typeface="Arial"/>
              </a:rPr>
              <a:t>Berechnen Sie Ihre jährlichen THG-Emissionen Ihres Verbrauchs von Rindfleisch (13 kg/kg), Butter (9,5 kg/kg) und Reis (3,5 kg/kg). Wie viele kg CO</a:t>
            </a:r>
            <a:r>
              <a:rPr lang="de-DE" sz="1800" b="0" i="0" u="none" strike="noStrike" cap="none" baseline="-25000">
                <a:solidFill>
                  <a:srgbClr val="C00000"/>
                </a:solidFill>
                <a:latin typeface="Arial"/>
                <a:ea typeface="Arial"/>
                <a:cs typeface="Arial"/>
                <a:sym typeface="Arial"/>
              </a:rPr>
              <a:t>2</a:t>
            </a:r>
            <a:r>
              <a:rPr lang="de-DE" sz="1800" b="0" i="0" u="none" strike="noStrike" cap="none">
                <a:solidFill>
                  <a:srgbClr val="C00000"/>
                </a:solidFill>
                <a:latin typeface="Arial"/>
                <a:ea typeface="Arial"/>
                <a:cs typeface="Arial"/>
                <a:sym typeface="Arial"/>
              </a:rPr>
              <a:t>-Äq sind dies im Jahr?</a:t>
            </a:r>
            <a:endParaRPr sz="1800" b="0" i="0" u="none" strike="noStrike" cap="none">
              <a:solidFill>
                <a:srgbClr val="C00000"/>
              </a:solidFill>
              <a:latin typeface="Arial"/>
              <a:ea typeface="Arial"/>
              <a:cs typeface="Arial"/>
              <a:sym typeface="Arial"/>
            </a:endParaRPr>
          </a:p>
        </p:txBody>
      </p:sp>
      <p:sp>
        <p:nvSpPr>
          <p:cNvPr id="208" name="Google Shape;208;p1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Bildquelle: Pixabay, Eigne Darstellung</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5879</Words>
  <Application>Microsoft Macintosh PowerPoint</Application>
  <PresentationFormat>Breitbild</PresentationFormat>
  <Paragraphs>520</Paragraphs>
  <Slides>16</Slides>
  <Notes>16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Trebuchet MS</vt:lpstr>
      <vt:lpstr>Office</vt:lpstr>
      <vt:lpstr>Fachmann und Fachfrau für Restaurants und Veranstaltungsgastronomie</vt:lpstr>
      <vt:lpstr>Nachhaltigkeit und Klimawandel: Woher kommen die Emissionen im Alltag?</vt:lpstr>
      <vt:lpstr>Nachhaltigkeit in der Gastronomie: Durchschnittliche Emissionen eines Schulmenüs</vt:lpstr>
      <vt:lpstr>Nachhaltigkeit und tierische Produkte THG-Emissionen von Fleisch und Milchprodukten</vt:lpstr>
      <vt:lpstr>Nachhaltigkeit und Abfälle Welche Maßnahmen sind denkbar?</vt:lpstr>
      <vt:lpstr>Nachhaltigkeit und Abfälle Welche Maßnahmen schlagen Sie vor?</vt:lpstr>
      <vt:lpstr>Nachhaltigkeit und Bio-Produkte Bio-Produkte und ihre Verkaufspreise</vt:lpstr>
      <vt:lpstr>Nachhaltigkeit und saisonale Ernährung Frischekost in den Wintermonaten</vt:lpstr>
      <vt:lpstr>Nachhaltigkeit und pflanzliche Ernährung Klimaschutz vs. Wünsche der Tischgäste</vt:lpstr>
      <vt:lpstr>Nachhaltigkeit und pflanzliche Ernährung Klimafreundliche Menüs anbieten</vt:lpstr>
      <vt:lpstr>Nachhaltigkeit und Verpackungen Einweg oder Mehrweg?</vt:lpstr>
      <vt:lpstr>Nachhaltigkeit und Mobilität Emissionsarme Wege zur Veranstaltung</vt:lpstr>
      <vt:lpstr>Import von Rosen</vt:lpstr>
      <vt:lpstr>Showangebot</vt:lpstr>
      <vt:lpstr>Nachhaltigkeit in der Kreditwirtschaft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Fachmann und Fachfrau für Restaurants und Veranstaltungsgastronomie</dc:title>
  <dc:creator>Microsoft Office User</dc:creator>
  <cp:lastModifiedBy>Michael Scharp</cp:lastModifiedBy>
  <cp:revision>2</cp:revision>
  <cp:lastPrinted>2023-09-26T03:00:23Z</cp:lastPrinted>
  <dcterms:created xsi:type="dcterms:W3CDTF">2021-10-18T14:46:33Z</dcterms:created>
  <dcterms:modified xsi:type="dcterms:W3CDTF">2023-09-26T03:00:26Z</dcterms:modified>
</cp:coreProperties>
</file>