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7104063" cy="10234613"/>
  <p:embeddedFontLst>
    <p:embeddedFont>
      <p:font typeface="Merriweather" pitchFamily="2" charset="77"/>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8JepDhYFdG2KQog5ge+qMmLhNw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Office-Anwend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F31428-42B5-4ADF-AE87-D9792075CE0E}">
  <a:tblStyle styleId="{61F31428-42B5-4ADF-AE87-D9792075CE0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04"/>
    <p:restoredTop sz="79473"/>
  </p:normalViewPr>
  <p:slideViewPr>
    <p:cSldViewPr snapToGrid="0">
      <p:cViewPr varScale="1">
        <p:scale>
          <a:sx n="80" d="100"/>
          <a:sy n="80" d="100"/>
        </p:scale>
        <p:origin x="1560" y="17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44817554797693E-2"/>
          <c:y val="0.23808381122883099"/>
          <c:w val="0.34473683326897597"/>
          <c:h val="0.76669904357839402"/>
        </c:manualLayout>
      </c:layout>
      <c:pieChart>
        <c:varyColors val="1"/>
        <c:ser>
          <c:idx val="0"/>
          <c:order val="0"/>
          <c:tx>
            <c:strRef>
              <c:f>Tabelle1!$B$1</c:f>
              <c:strCache>
                <c:ptCount val="1"/>
                <c:pt idx="0">
                  <c:v>Mitttelwert</c:v>
                </c:pt>
              </c:strCache>
            </c:strRef>
          </c:tx>
          <c:dPt>
            <c:idx val="0"/>
            <c:bubble3D val="0"/>
            <c:explosion val="1"/>
            <c:spPr>
              <a:solidFill>
                <a:srgbClr val="FF0000"/>
              </a:solidFill>
            </c:spPr>
            <c:extLst>
              <c:ext xmlns:c16="http://schemas.microsoft.com/office/drawing/2014/chart" uri="{C3380CC4-5D6E-409C-BE32-E72D297353CC}">
                <c16:uniqueId val="{00000001-8672-2D4F-B4C4-ED1F8D8CEB84}"/>
              </c:ext>
            </c:extLst>
          </c:dPt>
          <c:dPt>
            <c:idx val="1"/>
            <c:bubble3D val="0"/>
            <c:extLst>
              <c:ext xmlns:c16="http://schemas.microsoft.com/office/drawing/2014/chart" uri="{C3380CC4-5D6E-409C-BE32-E72D297353CC}">
                <c16:uniqueId val="{00000002-8672-2D4F-B4C4-ED1F8D8CEB84}"/>
              </c:ext>
            </c:extLst>
          </c:dPt>
          <c:dPt>
            <c:idx val="2"/>
            <c:bubble3D val="0"/>
            <c:explosion val="11"/>
            <c:spPr>
              <a:solidFill>
                <a:schemeClr val="accent1">
                  <a:lumMod val="20000"/>
                  <a:lumOff val="80000"/>
                </a:schemeClr>
              </a:solidFill>
            </c:spPr>
            <c:extLst>
              <c:ext xmlns:c16="http://schemas.microsoft.com/office/drawing/2014/chart" uri="{C3380CC4-5D6E-409C-BE32-E72D297353CC}">
                <c16:uniqueId val="{00000004-8672-2D4F-B4C4-ED1F8D8CEB84}"/>
              </c:ext>
            </c:extLst>
          </c:dPt>
          <c:dPt>
            <c:idx val="3"/>
            <c:bubble3D val="0"/>
            <c:explosion val="14"/>
            <c:spPr>
              <a:solidFill>
                <a:srgbClr val="FF2F92"/>
              </a:solidFill>
            </c:spPr>
            <c:extLst>
              <c:ext xmlns:c16="http://schemas.microsoft.com/office/drawing/2014/chart" uri="{C3380CC4-5D6E-409C-BE32-E72D297353CC}">
                <c16:uniqueId val="{00000006-8672-2D4F-B4C4-ED1F8D8CEB84}"/>
              </c:ext>
            </c:extLst>
          </c:dPt>
          <c:dPt>
            <c:idx val="4"/>
            <c:bubble3D val="0"/>
            <c:explosion val="13"/>
            <c:spPr>
              <a:solidFill>
                <a:srgbClr val="0070C0"/>
              </a:solidFill>
            </c:spPr>
            <c:extLst>
              <c:ext xmlns:c16="http://schemas.microsoft.com/office/drawing/2014/chart" uri="{C3380CC4-5D6E-409C-BE32-E72D297353CC}">
                <c16:uniqueId val="{00000008-8672-2D4F-B4C4-ED1F8D8CEB84}"/>
              </c:ext>
            </c:extLst>
          </c:dPt>
          <c:dPt>
            <c:idx val="5"/>
            <c:bubble3D val="0"/>
            <c:spPr>
              <a:solidFill>
                <a:srgbClr val="7030A0"/>
              </a:solidFill>
            </c:spPr>
            <c:extLst>
              <c:ext xmlns:c16="http://schemas.microsoft.com/office/drawing/2014/chart" uri="{C3380CC4-5D6E-409C-BE32-E72D297353CC}">
                <c16:uniqueId val="{0000000A-8672-2D4F-B4C4-ED1F8D8CEB84}"/>
              </c:ext>
            </c:extLst>
          </c:dPt>
          <c:dPt>
            <c:idx val="10"/>
            <c:bubble3D val="0"/>
            <c:spPr>
              <a:solidFill>
                <a:srgbClr val="00B050"/>
              </a:solidFill>
            </c:spPr>
            <c:extLst>
              <c:ext xmlns:c16="http://schemas.microsoft.com/office/drawing/2014/chart" uri="{C3380CC4-5D6E-409C-BE32-E72D297353CC}">
                <c16:uniqueId val="{0000000C-8672-2D4F-B4C4-ED1F8D8CEB84}"/>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1-8672-2D4F-B4C4-ED1F8D8CEB84}"/>
                </c:ext>
              </c:extLst>
            </c:dLbl>
            <c:dLbl>
              <c:idx val="1"/>
              <c:layout>
                <c:manualLayout>
                  <c:x val="-3.56975944483367E-2"/>
                  <c:y val="-9.0478449771560998E-2"/>
                </c:manualLayout>
              </c:layout>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72-2D4F-B4C4-ED1F8D8CEB84}"/>
                </c:ext>
              </c:extLst>
            </c:dLbl>
            <c:dLbl>
              <c:idx val="5"/>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A-8672-2D4F-B4C4-ED1F8D8CEB84}"/>
                </c:ext>
              </c:extLst>
            </c:dLbl>
            <c:spPr>
              <a:noFill/>
              <a:ln>
                <a:noFill/>
              </a:ln>
              <a:effectLst/>
            </c:spPr>
            <c:txPr>
              <a:bodyPr wrap="square" lIns="38100" tIns="19050" rIns="38100" bIns="19050" anchor="ctr">
                <a:spAutoFit/>
              </a:bodyPr>
              <a:lstStyle/>
              <a:p>
                <a:pPr>
                  <a:defRPr b="1">
                    <a:solidFill>
                      <a:schemeClr val="tx1"/>
                    </a:solidFill>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Tabelle1!$A$2:$A$12</c:f>
              <c:strCache>
                <c:ptCount val="11"/>
                <c:pt idx="0">
                  <c:v>Fleisch &amp; Fleischerzeugnisse</c:v>
                </c:pt>
                <c:pt idx="1">
                  <c:v>Fisch &amp; Fischerzeugnisse</c:v>
                </c:pt>
                <c:pt idx="2">
                  <c:v>Eier &amp; Eierwaren</c:v>
                </c:pt>
                <c:pt idx="3">
                  <c:v>Milch &amp; Milchprodukte</c:v>
                </c:pt>
                <c:pt idx="4">
                  <c:v>Pflanzliche Öle &amp; Fette</c:v>
                </c:pt>
                <c:pt idx="5">
                  <c:v>Getreide &amp; Getreideerzeugnisse</c:v>
                </c:pt>
                <c:pt idx="6">
                  <c:v>Kartoffeln &amp; Kartoffelerzeugnisse</c:v>
                </c:pt>
                <c:pt idx="7">
                  <c:v>Gemüse &amp; Gemüsewaren</c:v>
                </c:pt>
                <c:pt idx="8">
                  <c:v>Obst &amp; Obstwaren</c:v>
                </c:pt>
                <c:pt idx="9">
                  <c:v>Zucker &amp; Zuckerwaren</c:v>
                </c:pt>
                <c:pt idx="10">
                  <c:v>Sonstiges</c:v>
                </c:pt>
              </c:strCache>
            </c:strRef>
          </c:cat>
          <c:val>
            <c:numRef>
              <c:f>Tabelle1!$B$2:$B$12</c:f>
              <c:numCache>
                <c:formatCode>0.0%</c:formatCode>
                <c:ptCount val="11"/>
                <c:pt idx="0">
                  <c:v>0.40699999999999997</c:v>
                </c:pt>
                <c:pt idx="1">
                  <c:v>3.2000000000000001E-2</c:v>
                </c:pt>
                <c:pt idx="2">
                  <c:v>1.2999999999999999E-2</c:v>
                </c:pt>
                <c:pt idx="3">
                  <c:v>0.23599999999999999</c:v>
                </c:pt>
                <c:pt idx="4">
                  <c:v>1.9E-2</c:v>
                </c:pt>
                <c:pt idx="5">
                  <c:v>9.2999999999999999E-2</c:v>
                </c:pt>
                <c:pt idx="6">
                  <c:v>3.1E-2</c:v>
                </c:pt>
                <c:pt idx="7">
                  <c:v>4.2000000000000003E-2</c:v>
                </c:pt>
                <c:pt idx="8">
                  <c:v>6.2E-2</c:v>
                </c:pt>
                <c:pt idx="9">
                  <c:v>4.8000000000000001E-2</c:v>
                </c:pt>
                <c:pt idx="10">
                  <c:v>1.7999999999999999E-2</c:v>
                </c:pt>
              </c:numCache>
            </c:numRef>
          </c:val>
          <c:extLst>
            <c:ext xmlns:c16="http://schemas.microsoft.com/office/drawing/2014/chart" uri="{C3380CC4-5D6E-409C-BE32-E72D297353CC}">
              <c16:uniqueId val="{0000000D-8672-2D4F-B4C4-ED1F8D8CEB8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2595535111063998"/>
          <c:y val="0.20874047175367499"/>
          <c:w val="0.56454025804185703"/>
          <c:h val="0.77450982832603099"/>
        </c:manualLayout>
      </c:layout>
      <c:overlay val="0"/>
    </c:legend>
    <c:plotVisOnly val="1"/>
    <c:dispBlanksAs val="zero"/>
    <c:showDLblsOverMax val="0"/>
  </c:chart>
  <c:txPr>
    <a:bodyPr/>
    <a:lstStyle/>
    <a:p>
      <a:pPr>
        <a:defRPr sz="1800"/>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9375E-2"/>
          <c:y val="0.23389590096604901"/>
          <c:w val="0.83437499999999998"/>
          <c:h val="0.68638855275661004"/>
        </c:manualLayout>
      </c:layout>
      <c:ofPieChart>
        <c:ofPieType val="pie"/>
        <c:varyColors val="1"/>
        <c:ser>
          <c:idx val="0"/>
          <c:order val="0"/>
          <c:tx>
            <c:strRef>
              <c:f>Tabelle1!$B$1</c:f>
              <c:strCache>
                <c:ptCount val="1"/>
                <c:pt idx="0">
                  <c:v>Anteil</c:v>
                </c:pt>
              </c:strCache>
            </c:strRef>
          </c:tx>
          <c:dPt>
            <c:idx val="0"/>
            <c:bubble3D val="0"/>
            <c:spPr>
              <a:solidFill>
                <a:srgbClr val="92D050"/>
              </a:solidFill>
              <a:ln w="19050">
                <a:solidFill>
                  <a:schemeClr val="lt1"/>
                </a:solidFill>
              </a:ln>
              <a:effectLst/>
            </c:spPr>
            <c:extLst>
              <c:ext xmlns:c16="http://schemas.microsoft.com/office/drawing/2014/chart" uri="{C3380CC4-5D6E-409C-BE32-E72D297353CC}">
                <c16:uniqueId val="{00000001-362E-6141-88AC-1F967C37A98C}"/>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362E-6141-88AC-1F967C37A98C}"/>
              </c:ext>
            </c:extLst>
          </c:dPt>
          <c:dPt>
            <c:idx val="2"/>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5-362E-6141-88AC-1F967C37A98C}"/>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362E-6141-88AC-1F967C37A98C}"/>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362E-6141-88AC-1F967C37A98C}"/>
              </c:ext>
            </c:extLst>
          </c:dPt>
          <c:dPt>
            <c:idx val="5"/>
            <c:bubble3D val="0"/>
            <c:spPr>
              <a:solidFill>
                <a:srgbClr val="FFC000"/>
              </a:solidFill>
              <a:ln w="19050">
                <a:solidFill>
                  <a:schemeClr val="lt1"/>
                </a:solidFill>
              </a:ln>
              <a:effectLst/>
            </c:spPr>
            <c:extLst>
              <c:ext xmlns:c16="http://schemas.microsoft.com/office/drawing/2014/chart" uri="{C3380CC4-5D6E-409C-BE32-E72D297353CC}">
                <c16:uniqueId val="{0000000B-362E-6141-88AC-1F967C37A98C}"/>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65000"/>
                        <a:lumOff val="3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Tabelle1!$A$2:$A$6</c:f>
              <c:strCache>
                <c:ptCount val="5"/>
                <c:pt idx="0">
                  <c:v>normalgewichtig</c:v>
                </c:pt>
                <c:pt idx="1">
                  <c:v>stark unter Normalgewicht</c:v>
                </c:pt>
                <c:pt idx="2">
                  <c:v>unter Normalgewicht</c:v>
                </c:pt>
                <c:pt idx="3">
                  <c:v>adipös</c:v>
                </c:pt>
                <c:pt idx="4">
                  <c:v>übergewichtig</c:v>
                </c:pt>
              </c:strCache>
            </c:strRef>
          </c:cat>
          <c:val>
            <c:numRef>
              <c:f>Tabelle1!$B$2:$B$6</c:f>
              <c:numCache>
                <c:formatCode>0%</c:formatCode>
                <c:ptCount val="5"/>
                <c:pt idx="0">
                  <c:v>0.77</c:v>
                </c:pt>
                <c:pt idx="1">
                  <c:v>0.02</c:v>
                </c:pt>
                <c:pt idx="2">
                  <c:v>0.06</c:v>
                </c:pt>
                <c:pt idx="3">
                  <c:v>0.06</c:v>
                </c:pt>
                <c:pt idx="4">
                  <c:v>0.09</c:v>
                </c:pt>
              </c:numCache>
            </c:numRef>
          </c:val>
          <c:extLst>
            <c:ext xmlns:c16="http://schemas.microsoft.com/office/drawing/2014/chart" uri="{C3380CC4-5D6E-409C-BE32-E72D297353CC}">
              <c16:uniqueId val="{0000000C-362E-6141-88AC-1F967C37A98C}"/>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manualLayout>
          <c:xMode val="edge"/>
          <c:yMode val="edge"/>
          <c:x val="1.8824187992125999E-2"/>
          <c:y val="0.85916720846658401"/>
          <c:w val="0.94985162401574796"/>
          <c:h val="0.1220827926868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de-DE" sz="1600" b="1" dirty="0"/>
              <a:t>Flächenanteil für 100% EE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percentStacked"/>
        <c:varyColors val="0"/>
        <c:ser>
          <c:idx val="0"/>
          <c:order val="0"/>
          <c:tx>
            <c:strRef>
              <c:f>Tabelle1!$B$1</c:f>
              <c:strCache>
                <c:ptCount val="1"/>
                <c:pt idx="0">
                  <c:v>Fläche ohne EE</c:v>
                </c:pt>
              </c:strCache>
            </c:strRef>
          </c:tx>
          <c:spPr>
            <a:solidFill>
              <a:srgbClr val="92D050"/>
            </a:solidFill>
            <a:ln>
              <a:noFill/>
            </a:ln>
            <a:effectLst/>
          </c:spPr>
          <c:invertIfNegative val="0"/>
          <c:cat>
            <c:strRef>
              <c:f>Tabelle1!$A$2:$A$3</c:f>
              <c:strCache>
                <c:ptCount val="2"/>
                <c:pt idx="0">
                  <c:v>Szenario Energiewende</c:v>
                </c:pt>
                <c:pt idx="1">
                  <c:v>Szenario Solar+</c:v>
                </c:pt>
              </c:strCache>
            </c:strRef>
          </c:cat>
          <c:val>
            <c:numRef>
              <c:f>Tabelle1!$B$2:$B$3</c:f>
              <c:numCache>
                <c:formatCode>0%</c:formatCode>
                <c:ptCount val="2"/>
                <c:pt idx="0" formatCode="0.00%">
                  <c:v>0.97499999999999998</c:v>
                </c:pt>
                <c:pt idx="1">
                  <c:v>0.98</c:v>
                </c:pt>
              </c:numCache>
            </c:numRef>
          </c:val>
          <c:extLst>
            <c:ext xmlns:c16="http://schemas.microsoft.com/office/drawing/2014/chart" uri="{C3380CC4-5D6E-409C-BE32-E72D297353CC}">
              <c16:uniqueId val="{00000000-8D26-7947-8524-57CD5C5E8085}"/>
            </c:ext>
          </c:extLst>
        </c:ser>
        <c:ser>
          <c:idx val="1"/>
          <c:order val="1"/>
          <c:tx>
            <c:strRef>
              <c:f>Tabelle1!$C$1</c:f>
              <c:strCache>
                <c:ptCount val="1"/>
                <c:pt idx="0">
                  <c:v>Fläche On-Offshore-PV</c:v>
                </c:pt>
              </c:strCache>
            </c:strRef>
          </c:tx>
          <c:spPr>
            <a:solidFill>
              <a:schemeClr val="accent1"/>
            </a:solidFill>
            <a:ln>
              <a:noFill/>
            </a:ln>
            <a:effectLst/>
          </c:spPr>
          <c:invertIfNegative val="0"/>
          <c:cat>
            <c:strRef>
              <c:f>Tabelle1!$A$2:$A$3</c:f>
              <c:strCache>
                <c:ptCount val="2"/>
                <c:pt idx="0">
                  <c:v>Szenario Energiewende</c:v>
                </c:pt>
                <c:pt idx="1">
                  <c:v>Szenario Solar+</c:v>
                </c:pt>
              </c:strCache>
            </c:strRef>
          </c:cat>
          <c:val>
            <c:numRef>
              <c:f>Tabelle1!$C$2:$C$3</c:f>
              <c:numCache>
                <c:formatCode>0%</c:formatCode>
                <c:ptCount val="2"/>
                <c:pt idx="0" formatCode="0.00%">
                  <c:v>2.5000000000000001E-2</c:v>
                </c:pt>
                <c:pt idx="1">
                  <c:v>0.02</c:v>
                </c:pt>
              </c:numCache>
            </c:numRef>
          </c:val>
          <c:extLst>
            <c:ext xmlns:c16="http://schemas.microsoft.com/office/drawing/2014/chart" uri="{C3380CC4-5D6E-409C-BE32-E72D297353CC}">
              <c16:uniqueId val="{00000001-8D26-7947-8524-57CD5C5E8085}"/>
            </c:ext>
          </c:extLst>
        </c:ser>
        <c:dLbls>
          <c:showLegendKey val="0"/>
          <c:showVal val="0"/>
          <c:showCatName val="0"/>
          <c:showSerName val="0"/>
          <c:showPercent val="0"/>
          <c:showBubbleSize val="0"/>
        </c:dLbls>
        <c:gapWidth val="150"/>
        <c:overlap val="100"/>
        <c:axId val="1058955296"/>
        <c:axId val="1058957072"/>
      </c:barChart>
      <c:catAx>
        <c:axId val="105895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058957072"/>
        <c:crosses val="autoZero"/>
        <c:auto val="1"/>
        <c:lblAlgn val="ctr"/>
        <c:lblOffset val="100"/>
        <c:noMultiLvlLbl val="0"/>
      </c:catAx>
      <c:valAx>
        <c:axId val="10589570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05895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Verbrauch (kWh/100 km)</c:v>
                </c:pt>
              </c:strCache>
            </c:strRef>
          </c:tx>
          <c:spPr>
            <a:solidFill>
              <a:schemeClr val="accent1"/>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Tabelle1!$B$2:$B$5</c:f>
              <c:numCache>
                <c:formatCode>General</c:formatCode>
                <c:ptCount val="4"/>
                <c:pt idx="0">
                  <c:v>14.3</c:v>
                </c:pt>
                <c:pt idx="1">
                  <c:v>49</c:v>
                </c:pt>
                <c:pt idx="2">
                  <c:v>62</c:v>
                </c:pt>
                <c:pt idx="3">
                  <c:v>45</c:v>
                </c:pt>
              </c:numCache>
            </c:numRef>
          </c:val>
          <c:extLst>
            <c:ext xmlns:c16="http://schemas.microsoft.com/office/drawing/2014/chart" uri="{C3380CC4-5D6E-409C-BE32-E72D297353CC}">
              <c16:uniqueId val="{00000000-2EC4-A64B-AFE0-4418820F3200}"/>
            </c:ext>
          </c:extLst>
        </c:ser>
        <c:ser>
          <c:idx val="1"/>
          <c:order val="1"/>
          <c:tx>
            <c:strRef>
              <c:f>Tabelle1!$C$1</c:f>
              <c:strCache>
                <c:ptCount val="1"/>
                <c:pt idx="0">
                  <c:v>Emission (kg CO2-Äq/km</c:v>
                </c:pt>
              </c:strCache>
            </c:strRef>
          </c:tx>
          <c:spPr>
            <a:solidFill>
              <a:schemeClr val="accent2"/>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Tabelle1!$C$2:$C$5</c:f>
              <c:numCache>
                <c:formatCode>General</c:formatCode>
                <c:ptCount val="4"/>
                <c:pt idx="0">
                  <c:v>64</c:v>
                </c:pt>
                <c:pt idx="1">
                  <c:v>127</c:v>
                </c:pt>
                <c:pt idx="2">
                  <c:v>141</c:v>
                </c:pt>
                <c:pt idx="3">
                  <c:v>118</c:v>
                </c:pt>
              </c:numCache>
            </c:numRef>
          </c:val>
          <c:extLst>
            <c:ext xmlns:c16="http://schemas.microsoft.com/office/drawing/2014/chart" uri="{C3380CC4-5D6E-409C-BE32-E72D297353CC}">
              <c16:uniqueId val="{00000001-2EC4-A64B-AFE0-4418820F3200}"/>
            </c:ext>
          </c:extLst>
        </c:ser>
        <c:dLbls>
          <c:showLegendKey val="0"/>
          <c:showVal val="0"/>
          <c:showCatName val="0"/>
          <c:showSerName val="0"/>
          <c:showPercent val="0"/>
          <c:showBubbleSize val="0"/>
        </c:dLbls>
        <c:gapWidth val="182"/>
        <c:axId val="1119429056"/>
        <c:axId val="1119434480"/>
      </c:barChart>
      <c:catAx>
        <c:axId val="1119429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119434480"/>
        <c:crosses val="autoZero"/>
        <c:auto val="1"/>
        <c:lblAlgn val="ctr"/>
        <c:lblOffset val="100"/>
        <c:noMultiLvlLbl val="0"/>
      </c:catAx>
      <c:valAx>
        <c:axId val="1119434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119429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0.00457</cdr:x>
      <cdr:y>0.93718</cdr:y>
    </cdr:from>
    <cdr:to>
      <cdr:x>0.59171</cdr:x>
      <cdr:y>0.99013</cdr:y>
    </cdr:to>
    <cdr:sp macro="" textlink="">
      <cdr:nvSpPr>
        <cdr:cNvPr id="2" name="Textfeld 1"/>
        <cdr:cNvSpPr txBox="1"/>
      </cdr:nvSpPr>
      <cdr:spPr>
        <a:xfrm xmlns:a="http://schemas.openxmlformats.org/drawingml/2006/main">
          <a:off x="41284" y="4604332"/>
          <a:ext cx="5305097" cy="2601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93702" y="4410982"/>
            <a:ext cx="6330141" cy="5170819"/>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3223">
          <p15:clr>
            <a:srgbClr val="F26B43"/>
          </p15:clr>
        </p15:guide>
        <p15:guide id="2" pos="2237">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limatarier.com/de/CO2_Rechn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le.de/SharedDocs/Pressemitteilungen/DE/2017/170905_Brotgetreide-BZL.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afel.de/fileadmin/media/Presse/Hintergrundinformationen/2022-05-25_TAFEL_Faktenblaetter.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helmholtz.de/erde-und-umwelt/wie-viel-co2-steckt-in-einem-liter-benzi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cs.google.com/spreadsheets/d/1J4qtPij73raHShjk2NhbQhTihcjZnTQpm1BiSb-_4tI/edit?usp=shar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ekolandbau.de/handel/marketing/preis/preisaufschlaege-fuer-bioprodukt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image" Target="../media/image14.png"/><Relationship Id="rId5" Type="http://schemas.openxmlformats.org/officeDocument/2006/relationships/hyperlink" Target="https://de.statista.com/statistik/daten/studie/943059/umfrage/preisvergleich-zwischen-biologischen-und-konventionell-erzeugten-lebensmitteln-in-deutschland/" TargetMode="External"/><Relationship Id="rId4" Type="http://schemas.openxmlformats.org/officeDocument/2006/relationships/hyperlink" Target="https://eatsmarter.de/blogs/green-living/7-tipps-bio-produkte-guenstig-einkaufe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utrition-hub.de/post/trendreport-ernaehrung-10-top-ernaehrungstrends-202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ifeu.de/fileadmin/uploads/Reinhardt-Gaertner-Wagner-2020-Oekologische-Fu%C3%9Fabdruecke-von-Lebensmitteln-und-Gerichten-in-Deutschland-ifeu-2020.pdf" TargetMode="External"/><Relationship Id="rId4" Type="http://schemas.openxmlformats.org/officeDocument/2006/relationships/hyperlink" Target="https://www.nachhaltiger-warenkorb.de/themen/saisonal-und-regiona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223838" y="4222800"/>
            <a:ext cx="6654799" cy="6131001"/>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Ziel des Projektes ist die Gründung einer </a:t>
            </a:r>
            <a:r>
              <a:rPr lang="de-DE" sz="110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a:solidFill>
                  <a:schemeClr val="dk1"/>
                </a:solidFill>
                <a:latin typeface="Calibri"/>
                <a:ea typeface="Calibri"/>
                <a:cs typeface="Calibri"/>
                <a:sym typeface="Calibri"/>
              </a:rPr>
              <a:t>Für eine Vielzahl von Ausbildungsberufen erstellt Projektagentur Begleitmaterialien zur </a:t>
            </a:r>
            <a:r>
              <a:rPr lang="de-DE" sz="1100" b="0" i="1" u="none" strike="noStrike" cap="none">
                <a:solidFill>
                  <a:schemeClr val="dk1"/>
                </a:solidFill>
                <a:latin typeface="Calibri"/>
                <a:ea typeface="Calibri"/>
                <a:cs typeface="Calibri"/>
                <a:sym typeface="Calibri"/>
              </a:rPr>
              <a:t>Beruflichen Bildung für Nachhaltige Entwicklung </a:t>
            </a:r>
            <a:r>
              <a:rPr lang="de-DE" sz="110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tabellarische didaktische Einordnung (Didaktisches Impulspapier, IP),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Handout (FS) z. B. mit der Darstellung von Zielkonflikten oder weiteren Aufgabenstellungen.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marL="0" marR="0" lvl="0" indent="0" algn="l" rtl="0">
              <a:lnSpc>
                <a:spcPct val="100000"/>
              </a:lnSpc>
              <a:spcBef>
                <a:spcPts val="600"/>
              </a:spcBef>
              <a:spcAft>
                <a:spcPts val="0"/>
              </a:spcAft>
              <a:buClr>
                <a:srgbClr val="000000"/>
              </a:buClr>
              <a:buSzPts val="1400"/>
              <a:buFont typeface="Arial"/>
              <a:buNone/>
            </a:pPr>
            <a:endParaRPr sz="1100"/>
          </a:p>
        </p:txBody>
      </p:sp>
      <p:sp>
        <p:nvSpPr>
          <p:cNvPr id="77" name="Google Shape;77;p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4:notes"/>
          <p:cNvSpPr txBox="1">
            <a:spLocks noGrp="1"/>
          </p:cNvSpPr>
          <p:nvPr>
            <p:ph type="body" idx="1"/>
          </p:nvPr>
        </p:nvSpPr>
        <p:spPr>
          <a:xfrm>
            <a:off x="223837" y="4222800"/>
            <a:ext cx="6654799" cy="3846834"/>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100" b="1">
                <a:solidFill>
                  <a:schemeClr val="dk1"/>
                </a:solidFill>
              </a:rPr>
              <a:t>Beschreibung</a:t>
            </a:r>
            <a:endParaRPr/>
          </a:p>
          <a:p>
            <a:pPr marL="0" marR="0" lvl="0" indent="0" algn="l" rtl="0">
              <a:lnSpc>
                <a:spcPct val="100000"/>
              </a:lnSpc>
              <a:spcBef>
                <a:spcPts val="0"/>
              </a:spcBef>
              <a:spcAft>
                <a:spcPts val="0"/>
              </a:spcAft>
              <a:buClr>
                <a:srgbClr val="000000"/>
              </a:buClr>
              <a:buSzPts val="1400"/>
              <a:buFont typeface="Arial"/>
              <a:buNone/>
            </a:pPr>
            <a:r>
              <a:rPr lang="de-DE" sz="1100">
                <a:solidFill>
                  <a:schemeClr val="dk1"/>
                </a:solidFill>
              </a:rPr>
              <a:t>Klimaeffizient Kochen bedeutet nicht zwangsläufig, vegetarisch zu kochen. Vielen Menschen fällt ein Umstieg schwer. Die Alternative bei den Fleischprodukten ist es, die vom Rindfleisch zu Schwein oder Geflügel gehen müssen. Dies reduziert die THG-Emissionen um mehr als 50%. Eine weitere Möglichkeit ist, den Fleischanteil zu reduzieren. Das obige Beispiel “Gemüsereis Lubia Polo“ von 100 Portionen zeigt, wie der Übergang zu mehr Klimafreundlichkeit die THG-Emissionen deutlich mindert. </a:t>
            </a:r>
            <a:endParaRPr sz="1100">
              <a:solidFill>
                <a:schemeClr val="dk1"/>
              </a:solidFill>
            </a:endParaRPr>
          </a:p>
          <a:p>
            <a:pPr marL="171450" lvl="0" indent="-171450" algn="l" rtl="0">
              <a:lnSpc>
                <a:spcPct val="100000"/>
              </a:lnSpc>
              <a:spcBef>
                <a:spcPts val="0"/>
              </a:spcBef>
              <a:spcAft>
                <a:spcPts val="0"/>
              </a:spcAft>
              <a:buSzPts val="1400"/>
              <a:buFont typeface="Arial"/>
              <a:buChar char="•"/>
            </a:pPr>
            <a:r>
              <a:rPr lang="de-DE" sz="1100">
                <a:solidFill>
                  <a:schemeClr val="dk1"/>
                </a:solidFill>
              </a:rPr>
              <a:t>Nutzt man 1Kilo Rindergehacktes für den “Gemüsereis Lubia Polo“, so hat dieser einen „Rucksack“ von ca. 155 kg CO</a:t>
            </a:r>
            <a:r>
              <a:rPr lang="de-DE" sz="1100" baseline="-25000">
                <a:solidFill>
                  <a:schemeClr val="dk1"/>
                </a:solidFill>
              </a:rPr>
              <a:t>2</a:t>
            </a:r>
            <a:r>
              <a:rPr lang="de-DE" sz="1100">
                <a:solidFill>
                  <a:schemeClr val="dk1"/>
                </a:solidFill>
              </a:rPr>
              <a:t>-Äq.</a:t>
            </a:r>
            <a:endParaRPr sz="1100">
              <a:solidFill>
                <a:schemeClr val="dk1"/>
              </a:solidFill>
            </a:endParaRPr>
          </a:p>
          <a:p>
            <a:pPr marL="171450" lvl="0" indent="-171450" algn="l" rtl="0">
              <a:lnSpc>
                <a:spcPct val="100000"/>
              </a:lnSpc>
              <a:spcBef>
                <a:spcPts val="0"/>
              </a:spcBef>
              <a:spcAft>
                <a:spcPts val="0"/>
              </a:spcAft>
              <a:buSzPts val="1400"/>
              <a:buFont typeface="Arial"/>
              <a:buChar char="•"/>
            </a:pPr>
            <a:r>
              <a:rPr lang="de-DE" sz="1100">
                <a:solidFill>
                  <a:schemeClr val="dk1"/>
                </a:solidFill>
              </a:rPr>
              <a:t>Ersetzt man die Hälfte des Rindergehacktem durch </a:t>
            </a:r>
            <a:r>
              <a:rPr lang="de-DE" sz="1100">
                <a:solidFill>
                  <a:schemeClr val="dk1"/>
                </a:solidFill>
                <a:latin typeface="Arial"/>
                <a:ea typeface="Arial"/>
                <a:cs typeface="Arial"/>
                <a:sym typeface="Arial"/>
              </a:rPr>
              <a:t>Sojagranulat</a:t>
            </a:r>
            <a:r>
              <a:rPr lang="de-DE" sz="1100">
                <a:solidFill>
                  <a:schemeClr val="dk1"/>
                </a:solidFill>
              </a:rPr>
              <a:t>, so hat dieser einen „Rucksack“ von ca. 95 kg CO</a:t>
            </a:r>
            <a:r>
              <a:rPr lang="de-DE" sz="1100" baseline="-25000">
                <a:solidFill>
                  <a:schemeClr val="dk1"/>
                </a:solidFill>
              </a:rPr>
              <a:t>2</a:t>
            </a:r>
            <a:r>
              <a:rPr lang="de-DE" sz="1100">
                <a:solidFill>
                  <a:schemeClr val="dk1"/>
                </a:solidFill>
              </a:rPr>
              <a:t>-Äq.</a:t>
            </a:r>
            <a:endParaRPr/>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rPr>
              <a:t>Bereitet man den Gemüsereis als vegetarische Variante mit </a:t>
            </a:r>
            <a:r>
              <a:rPr lang="de-DE" sz="1100">
                <a:solidFill>
                  <a:schemeClr val="dk1"/>
                </a:solidFill>
                <a:latin typeface="Arial"/>
                <a:ea typeface="Arial"/>
                <a:cs typeface="Arial"/>
                <a:sym typeface="Arial"/>
              </a:rPr>
              <a:t>Sojagranulat oder Linsen zu, </a:t>
            </a:r>
            <a:r>
              <a:rPr lang="de-DE" sz="1100">
                <a:solidFill>
                  <a:schemeClr val="dk1"/>
                </a:solidFill>
              </a:rPr>
              <a:t>so hat der „Rucksack“ ca. 36 kg CO</a:t>
            </a:r>
            <a:r>
              <a:rPr lang="de-DE" sz="1100" baseline="-25000">
                <a:solidFill>
                  <a:schemeClr val="dk1"/>
                </a:solidFill>
              </a:rPr>
              <a:t>2</a:t>
            </a:r>
            <a:r>
              <a:rPr lang="de-DE" sz="1100">
                <a:solidFill>
                  <a:schemeClr val="dk1"/>
                </a:solidFill>
              </a:rPr>
              <a:t>-Äq.</a:t>
            </a:r>
            <a:endParaRPr/>
          </a:p>
          <a:p>
            <a:pPr marL="171450" marR="0" lvl="0" indent="-82550" algn="l" rtl="0">
              <a:lnSpc>
                <a:spcPct val="100000"/>
              </a:lnSpc>
              <a:spcBef>
                <a:spcPts val="0"/>
              </a:spcBef>
              <a:spcAft>
                <a:spcPts val="0"/>
              </a:spcAft>
              <a:buClr>
                <a:srgbClr val="000000"/>
              </a:buClr>
              <a:buSzPts val="1400"/>
              <a:buFont typeface="Arial"/>
              <a:buNone/>
            </a:pPr>
            <a:endParaRPr sz="110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de-DE" sz="1100" b="1">
                <a:solidFill>
                  <a:schemeClr val="dk1"/>
                </a:solidFill>
              </a:rPr>
              <a:t>Frage:</a:t>
            </a:r>
            <a:endParaRPr/>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rPr>
              <a:t>In welchen Ihrer Gerichte können Sie Rindfleisch durch eine vegetarische Komponente ersetzten?</a:t>
            </a:r>
            <a:endParaRPr/>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rPr>
              <a:t>Welche Rindfleischgerichte könnten Sie gegen Geflügelgerichte ersetzen?</a:t>
            </a:r>
            <a:endParaRPr sz="1100">
              <a:solidFill>
                <a:schemeClr val="dk1"/>
              </a:solidFill>
            </a:endParaRPr>
          </a:p>
          <a:p>
            <a:pPr marL="0" lvl="0" indent="0" algn="l" rtl="0">
              <a:lnSpc>
                <a:spcPct val="100000"/>
              </a:lnSpc>
              <a:spcBef>
                <a:spcPts val="0"/>
              </a:spcBef>
              <a:spcAft>
                <a:spcPts val="0"/>
              </a:spcAft>
              <a:buSzPts val="1400"/>
              <a:buNone/>
            </a:pPr>
            <a:endParaRPr sz="1100">
              <a:solidFill>
                <a:schemeClr val="dk1"/>
              </a:solidFill>
            </a:endParaRPr>
          </a:p>
          <a:p>
            <a:pPr marL="0" lvl="0" indent="0" algn="l" rtl="0">
              <a:lnSpc>
                <a:spcPct val="100000"/>
              </a:lnSpc>
              <a:spcBef>
                <a:spcPts val="0"/>
              </a:spcBef>
              <a:spcAft>
                <a:spcPts val="0"/>
              </a:spcAft>
              <a:buSzPts val="1400"/>
              <a:buNone/>
            </a:pPr>
            <a:r>
              <a:rPr lang="de-DE" sz="1100" b="1">
                <a:solidFill>
                  <a:schemeClr val="dk1"/>
                </a:solidFill>
              </a:rPr>
              <a:t>Quellen</a:t>
            </a:r>
            <a:r>
              <a:rPr lang="de-DE" sz="1100">
                <a:solidFill>
                  <a:schemeClr val="dk1"/>
                </a:solidFill>
              </a:rPr>
              <a:t>: </a:t>
            </a:r>
            <a:endParaRPr sz="1100">
              <a:solidFill>
                <a:schemeClr val="dk1"/>
              </a:solidFill>
            </a:endParaRPr>
          </a:p>
          <a:p>
            <a:pPr marL="171450" lvl="0" indent="-171450" algn="l" rtl="0">
              <a:lnSpc>
                <a:spcPct val="100000"/>
              </a:lnSpc>
              <a:spcBef>
                <a:spcPts val="0"/>
              </a:spcBef>
              <a:spcAft>
                <a:spcPts val="0"/>
              </a:spcAft>
              <a:buClr>
                <a:srgbClr val="000000"/>
              </a:buClr>
              <a:buSzPts val="1100"/>
              <a:buFont typeface="Arial"/>
              <a:buChar char="•"/>
            </a:pPr>
            <a:r>
              <a:rPr lang="de-DE" sz="1100" b="0">
                <a:solidFill>
                  <a:schemeClr val="dk1"/>
                </a:solidFill>
              </a:rPr>
              <a:t>Scharp, Michael (Hrsg., 2019): KEEKS-Endbericht. Online: www.keeks-projekt.de</a:t>
            </a:r>
            <a:endParaRPr sz="1100" b="0">
              <a:solidFill>
                <a:schemeClr val="dk1"/>
              </a:solidFill>
            </a:endParaRPr>
          </a:p>
        </p:txBody>
      </p:sp>
      <p:sp>
        <p:nvSpPr>
          <p:cNvPr id="231" name="Google Shape;231;p1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1:notes"/>
          <p:cNvSpPr txBox="1">
            <a:spLocks noGrp="1"/>
          </p:cNvSpPr>
          <p:nvPr>
            <p:ph type="body" idx="1"/>
          </p:nvPr>
        </p:nvSpPr>
        <p:spPr>
          <a:xfrm>
            <a:off x="223200" y="4222799"/>
            <a:ext cx="6656387" cy="54983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100" b="1" i="0" u="none" strike="noStrike">
                <a:solidFill>
                  <a:schemeClr val="dk1"/>
                </a:solidFill>
                <a:latin typeface="Calibri"/>
                <a:ea typeface="Calibri"/>
                <a:cs typeface="Calibri"/>
                <a:sym typeface="Calibri"/>
              </a:rPr>
              <a:t>Beschreibung</a:t>
            </a:r>
            <a:endParaRPr sz="1100">
              <a:latin typeface="Calibri"/>
              <a:ea typeface="Calibri"/>
              <a:cs typeface="Calibri"/>
              <a:sym typeface="Calibri"/>
            </a:endParaRPr>
          </a:p>
          <a:p>
            <a:pPr marL="0" lvl="0" indent="0" algn="l" rtl="0">
              <a:lnSpc>
                <a:spcPct val="100000"/>
              </a:lnSpc>
              <a:spcBef>
                <a:spcPts val="200"/>
              </a:spcBef>
              <a:spcAft>
                <a:spcPts val="0"/>
              </a:spcAft>
              <a:buSzPts val="1400"/>
              <a:buFont typeface="Arial"/>
              <a:buNone/>
            </a:pPr>
            <a:r>
              <a:rPr lang="de-DE" sz="1100" b="0" i="0" u="none" strike="noStrike">
                <a:solidFill>
                  <a:schemeClr val="dk1"/>
                </a:solidFill>
                <a:latin typeface="Calibri"/>
                <a:ea typeface="Calibri"/>
                <a:cs typeface="Calibri"/>
                <a:sym typeface="Calibri"/>
              </a:rPr>
              <a:t>Wie gewichtig ist der Klima-Fußabdruck eines belegten Brötchens? Die folgende Beispielrechnung zeigt dies.</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Wir nehmen ein großes Baguette-Brötchen von 100 Gramm – dies hat ein CO2-Äquivalent von 60 Gramm CO2-Äquivalenten.</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Wenn wir dieses Brötchen mit 20 Gramm Butter und 50 Gramm Wurst belegen, summiert sich sein Fußabdruck auf 430 Gramm CO2-Äquivalenten.</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Schmieren wir dieses Brötchen mit 20 Gramm Margarine halb und halb sowie 50 Gramm Wurst, dann hat es einen Fußabdruck von 310 Gramm CO2-Äquivalenten.</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Ein Belag von 20 Gramm veganen Streichfett und 50 Gramm Wurst auf dem Brötchen führt zu einem Fußabdruck von 280 Gramm CO2-Äquivalenten.</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Wieder zeigt sich, dass der Brotbelag relevant für das Klima ist.</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Er ist für 60% des CO2-Fußabdrucks eines Wurstbrötchens verantwortlich.</a:t>
            </a:r>
            <a:endParaRPr sz="1100">
              <a:latin typeface="Calibri"/>
              <a:ea typeface="Calibri"/>
              <a:cs typeface="Calibri"/>
              <a:sym typeface="Calibri"/>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Die Beispiele zeigen, dass man durch die Wahl des Aufstrichs und des Belags sehr viel für den Klimaschutz tun kann.</a:t>
            </a:r>
            <a:endParaRPr/>
          </a:p>
          <a:p>
            <a:pPr marL="0" lvl="0" indent="0" algn="l" rtl="0">
              <a:lnSpc>
                <a:spcPct val="100000"/>
              </a:lnSpc>
              <a:spcBef>
                <a:spcPts val="800"/>
              </a:spcBef>
              <a:spcAft>
                <a:spcPts val="0"/>
              </a:spcAft>
              <a:buSzPts val="1400"/>
              <a:buFont typeface="Arial"/>
              <a:buNone/>
            </a:pPr>
            <a:r>
              <a:rPr lang="de-DE" sz="1100" b="1" i="0" u="none" strike="noStrike">
                <a:solidFill>
                  <a:schemeClr val="dk1"/>
                </a:solidFill>
                <a:latin typeface="Calibri"/>
                <a:ea typeface="Calibri"/>
                <a:cs typeface="Calibri"/>
                <a:sym typeface="Calibri"/>
              </a:rPr>
              <a:t>Aufgabe</a:t>
            </a:r>
            <a:endParaRPr/>
          </a:p>
          <a:p>
            <a:pPr marL="0" lvl="0" indent="0" algn="l" rtl="0">
              <a:lnSpc>
                <a:spcPct val="100000"/>
              </a:lnSpc>
              <a:spcBef>
                <a:spcPts val="200"/>
              </a:spcBef>
              <a:spcAft>
                <a:spcPts val="0"/>
              </a:spcAft>
              <a:buSzPts val="1400"/>
              <a:buFont typeface="Arial"/>
              <a:buNone/>
            </a:pPr>
            <a:r>
              <a:rPr lang="de-DE" sz="1100" b="0" i="0" u="none" strike="noStrike">
                <a:solidFill>
                  <a:schemeClr val="dk1"/>
                </a:solidFill>
                <a:latin typeface="Calibri"/>
                <a:ea typeface="Calibri"/>
                <a:cs typeface="Calibri"/>
                <a:sym typeface="Calibri"/>
              </a:rPr>
              <a:t>Diskutieren Sie:</a:t>
            </a:r>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Warum wird welches Streichfett genommen?</a:t>
            </a:r>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Was sagen die Kunden zu den unterschiedlichen Streichfetten?</a:t>
            </a:r>
            <a:endParaRPr/>
          </a:p>
          <a:p>
            <a:pPr marL="171450" lvl="0" indent="-171450" algn="l" rtl="0">
              <a:lnSpc>
                <a:spcPct val="100000"/>
              </a:lnSpc>
              <a:spcBef>
                <a:spcPts val="200"/>
              </a:spcBef>
              <a:spcAft>
                <a:spcPts val="0"/>
              </a:spcAft>
              <a:buSzPts val="1400"/>
              <a:buFont typeface="Arial"/>
              <a:buChar char="•"/>
            </a:pPr>
            <a:r>
              <a:rPr lang="de-DE" sz="1100" b="0" i="0" u="none" strike="noStrike">
                <a:solidFill>
                  <a:schemeClr val="dk1"/>
                </a:solidFill>
                <a:latin typeface="Calibri"/>
                <a:ea typeface="Calibri"/>
                <a:cs typeface="Calibri"/>
                <a:sym typeface="Calibri"/>
              </a:rPr>
              <a:t>Bei welchen belegten Broten kann man auf Butter verzichten, bei welchen nicht?</a:t>
            </a:r>
            <a:endParaRPr sz="1100">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1200"/>
              <a:buFont typeface="Calibri"/>
              <a:buNone/>
            </a:pPr>
            <a:endParaRPr sz="1100">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1200"/>
              <a:buFont typeface="Arial"/>
              <a:buNone/>
            </a:pPr>
            <a:r>
              <a:rPr lang="de-DE" sz="1100" b="1">
                <a:latin typeface="Calibri"/>
                <a:ea typeface="Calibri"/>
                <a:cs typeface="Calibri"/>
                <a:sym typeface="Calibri"/>
              </a:rPr>
              <a:t>Daten und Screenshots</a:t>
            </a:r>
            <a:endParaRPr sz="1100">
              <a:latin typeface="Calibri"/>
              <a:ea typeface="Calibri"/>
              <a:cs typeface="Calibri"/>
              <a:sym typeface="Calibri"/>
            </a:endParaRPr>
          </a:p>
          <a:p>
            <a:pPr marL="171450" marR="0" lvl="0" indent="-171450" algn="l" rtl="0">
              <a:lnSpc>
                <a:spcPct val="100000"/>
              </a:lnSpc>
              <a:spcBef>
                <a:spcPts val="200"/>
              </a:spcBef>
              <a:spcAft>
                <a:spcPts val="200"/>
              </a:spcAft>
              <a:buClr>
                <a:schemeClr val="dk1"/>
              </a:buClr>
              <a:buSzPts val="1200"/>
              <a:buFont typeface="Arial"/>
              <a:buChar char="•"/>
            </a:pPr>
            <a:r>
              <a:rPr lang="de-DE" sz="1100">
                <a:latin typeface="Calibri"/>
                <a:ea typeface="Calibri"/>
                <a:cs typeface="Calibri"/>
                <a:sym typeface="Calibri"/>
              </a:rPr>
              <a:t>IFEU o.J.: Werde Klimatarier. Online: </a:t>
            </a:r>
            <a:r>
              <a:rPr lang="de-DE" sz="1100" u="sng">
                <a:solidFill>
                  <a:schemeClr val="hlink"/>
                </a:solidFill>
                <a:latin typeface="Calibri"/>
                <a:ea typeface="Calibri"/>
                <a:cs typeface="Calibri"/>
                <a:sym typeface="Calibri"/>
                <a:hlinkClick r:id="rId3"/>
              </a:rPr>
              <a:t>https://www.klimatarier.com/de/CO2_Rechner</a:t>
            </a:r>
            <a:endParaRPr sz="1100">
              <a:latin typeface="Calibri"/>
              <a:ea typeface="Calibri"/>
              <a:cs typeface="Calibri"/>
              <a:sym typeface="Calibri"/>
            </a:endParaRPr>
          </a:p>
        </p:txBody>
      </p:sp>
      <p:sp>
        <p:nvSpPr>
          <p:cNvPr id="259" name="Google Shape;259;p1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5:notes"/>
          <p:cNvSpPr>
            <a:spLocks noGrp="1" noRot="1" noChangeAspect="1"/>
          </p:cNvSpPr>
          <p:nvPr>
            <p:ph type="sldImg" idx="2"/>
          </p:nvPr>
        </p:nvSpPr>
        <p:spPr>
          <a:xfrm>
            <a:off x="22225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5:notes"/>
          <p:cNvSpPr txBox="1">
            <a:spLocks noGrp="1"/>
          </p:cNvSpPr>
          <p:nvPr>
            <p:ph type="body" idx="1"/>
          </p:nvPr>
        </p:nvSpPr>
        <p:spPr>
          <a:xfrm>
            <a:off x="222250" y="4222800"/>
            <a:ext cx="6654800" cy="568863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DE" sz="1100" b="1"/>
              <a:t>Beschreibung</a:t>
            </a:r>
            <a:endParaRPr/>
          </a:p>
          <a:p>
            <a:pPr marL="0" lvl="0" indent="0" algn="l" rtl="0">
              <a:lnSpc>
                <a:spcPct val="115000"/>
              </a:lnSpc>
              <a:spcBef>
                <a:spcPts val="0"/>
              </a:spcBef>
              <a:spcAft>
                <a:spcPts val="0"/>
              </a:spcAft>
              <a:buSzPts val="1400"/>
              <a:buNone/>
            </a:pPr>
            <a:r>
              <a:rPr lang="de-DE" sz="1100"/>
              <a:t>Fleisch ist jedoch nicht gleich Fleisch hinsichtlich der THG-Emissionen. An der Spitze der Klimarelevanz liegt das Rindfleisch mit fast 16kg THG-Emissionen pro Kilogramm Rindfleisch. Auch der beliebte Hamburger schlägt erheblich mit rund 8 kg THG-Emissionen pro Kilogramm zu buche.  Ein Hamburger von 100 Gramm  in einem Schulmenü führt zu einem CO</a:t>
            </a:r>
            <a:r>
              <a:rPr lang="de-DE" sz="1100" baseline="-25000"/>
              <a:t>2</a:t>
            </a:r>
            <a:r>
              <a:rPr lang="de-DE" sz="1100"/>
              <a:t>-Rucksack von 800 g zusätzlich zum Brötchen, den Pommes und der Mayonnaise. Die anderen Fleischsorten haben deutlich geringere THG-Emissionen. Dies bedeutet, dass eine Schulküche nicht zwangläufig vegetarisch sein muss um klimafreundlicher zu werden. Da viele Fleischersatzprodukte auf modifizierten Getreideprodukten oder Linsen oder Soja bestehen, wurden hier die Daten zum Vergleich aufgenommen.</a:t>
            </a:r>
            <a:endParaRPr/>
          </a:p>
          <a:p>
            <a:pPr marL="0" lvl="0" indent="0" algn="l" rtl="0">
              <a:lnSpc>
                <a:spcPct val="115000"/>
              </a:lnSpc>
              <a:spcBef>
                <a:spcPts val="400"/>
              </a:spcBef>
              <a:spcAft>
                <a:spcPts val="0"/>
              </a:spcAft>
              <a:buSzPts val="1400"/>
              <a:buFont typeface="Arial"/>
              <a:buNone/>
            </a:pPr>
            <a:r>
              <a:rPr lang="de-DE" sz="1100" b="1"/>
              <a:t>Aufgabe</a:t>
            </a:r>
            <a:endParaRPr/>
          </a:p>
          <a:p>
            <a:pPr marL="171450" lvl="0" indent="-171450" algn="l" rtl="0">
              <a:lnSpc>
                <a:spcPct val="115000"/>
              </a:lnSpc>
              <a:spcBef>
                <a:spcPts val="0"/>
              </a:spcBef>
              <a:spcAft>
                <a:spcPts val="0"/>
              </a:spcAft>
              <a:buSzPts val="1400"/>
              <a:buFont typeface="Arial"/>
              <a:buChar char="•"/>
            </a:pPr>
            <a:r>
              <a:rPr lang="de-DE" sz="1100"/>
              <a:t>Analysieren Sie Ihren Speiseplan - Welche Gerichte werden mit Fleisch serviert?</a:t>
            </a:r>
            <a:endParaRPr/>
          </a:p>
          <a:p>
            <a:pPr marL="171450" marR="0" lvl="0" indent="-171450" algn="l" rtl="0">
              <a:lnSpc>
                <a:spcPct val="115000"/>
              </a:lnSpc>
              <a:spcBef>
                <a:spcPts val="0"/>
              </a:spcBef>
              <a:spcAft>
                <a:spcPts val="0"/>
              </a:spcAft>
              <a:buClr>
                <a:srgbClr val="000000"/>
              </a:buClr>
              <a:buSzPts val="1400"/>
              <a:buFont typeface="Arial"/>
              <a:buChar char="•"/>
            </a:pPr>
            <a:r>
              <a:rPr lang="de-DE" sz="1100"/>
              <a:t>Analysieren Sie Ihren Speiseplan - Welche Gerichte werden mit Reis serviert?</a:t>
            </a:r>
            <a:endParaRPr/>
          </a:p>
          <a:p>
            <a:pPr marL="171450" lvl="0" indent="-171450" algn="l" rtl="0">
              <a:lnSpc>
                <a:spcPct val="115000"/>
              </a:lnSpc>
              <a:spcBef>
                <a:spcPts val="0"/>
              </a:spcBef>
              <a:spcAft>
                <a:spcPts val="0"/>
              </a:spcAft>
              <a:buSzPts val="1400"/>
              <a:buFont typeface="Arial"/>
              <a:buChar char="•"/>
            </a:pPr>
            <a:r>
              <a:rPr lang="de-DE" sz="1100"/>
              <a:t>Berechnen Sie die THG-Emissionen des Fleischanteils – Fleischeinwaage mal CO</a:t>
            </a:r>
            <a:r>
              <a:rPr lang="de-DE" sz="1100" baseline="-25000"/>
              <a:t>2</a:t>
            </a:r>
            <a:r>
              <a:rPr lang="de-DE" sz="1100"/>
              <a:t>-Äq.</a:t>
            </a:r>
            <a:endParaRPr/>
          </a:p>
          <a:p>
            <a:pPr marL="171450" marR="0" lvl="0" indent="-171450" algn="l" rtl="0">
              <a:lnSpc>
                <a:spcPct val="115000"/>
              </a:lnSpc>
              <a:spcBef>
                <a:spcPts val="0"/>
              </a:spcBef>
              <a:spcAft>
                <a:spcPts val="0"/>
              </a:spcAft>
              <a:buClr>
                <a:srgbClr val="000000"/>
              </a:buClr>
              <a:buSzPts val="1400"/>
              <a:buFont typeface="Arial"/>
              <a:buChar char="•"/>
            </a:pPr>
            <a:r>
              <a:rPr lang="de-DE" sz="1100"/>
              <a:t>Berechnen Sie die THG-Emissionen der Reisgerichte – Reiseinwaage mal CO</a:t>
            </a:r>
            <a:r>
              <a:rPr lang="de-DE" sz="1100" baseline="-25000"/>
              <a:t>2</a:t>
            </a:r>
            <a:r>
              <a:rPr lang="de-DE" sz="1100"/>
              <a:t>-Äq.</a:t>
            </a:r>
            <a:endParaRPr/>
          </a:p>
          <a:p>
            <a:pPr marL="171450" marR="0" lvl="0" indent="-171450" algn="l" rtl="0">
              <a:lnSpc>
                <a:spcPct val="115000"/>
              </a:lnSpc>
              <a:spcBef>
                <a:spcPts val="0"/>
              </a:spcBef>
              <a:spcAft>
                <a:spcPts val="0"/>
              </a:spcAft>
              <a:buClr>
                <a:srgbClr val="000000"/>
              </a:buClr>
              <a:buSzPts val="1400"/>
              <a:buFont typeface="Arial"/>
              <a:buChar char="•"/>
            </a:pPr>
            <a:r>
              <a:rPr lang="de-DE" sz="1100"/>
              <a:t>Probieren Sie verschieden Möglichkeiten:</a:t>
            </a:r>
            <a:endParaRPr/>
          </a:p>
          <a:p>
            <a:pPr marL="628650" marR="0" lvl="1" indent="-171450" algn="l" rtl="0">
              <a:lnSpc>
                <a:spcPct val="115000"/>
              </a:lnSpc>
              <a:spcBef>
                <a:spcPts val="0"/>
              </a:spcBef>
              <a:spcAft>
                <a:spcPts val="0"/>
              </a:spcAft>
              <a:buClr>
                <a:srgbClr val="000000"/>
              </a:buClr>
              <a:buSzPts val="1400"/>
              <a:buFont typeface="Arial"/>
              <a:buChar char="•"/>
            </a:pPr>
            <a:r>
              <a:rPr lang="de-DE" sz="1100"/>
              <a:t>Reduktion des Fleischanteils und Substitution durch eine Alternative (Soja, Linsen)</a:t>
            </a:r>
            <a:endParaRPr/>
          </a:p>
          <a:p>
            <a:pPr marL="628650" marR="0" lvl="1" indent="-171450" algn="l" rtl="0">
              <a:lnSpc>
                <a:spcPct val="115000"/>
              </a:lnSpc>
              <a:spcBef>
                <a:spcPts val="0"/>
              </a:spcBef>
              <a:spcAft>
                <a:spcPts val="0"/>
              </a:spcAft>
              <a:buClr>
                <a:srgbClr val="000000"/>
              </a:buClr>
              <a:buSzPts val="1400"/>
              <a:buFont typeface="Arial"/>
              <a:buChar char="•"/>
            </a:pPr>
            <a:r>
              <a:rPr lang="de-DE" sz="1100"/>
              <a:t>Ersatz von Rindfleisch gegen ein anderes Fleisch.</a:t>
            </a:r>
            <a:endParaRPr/>
          </a:p>
          <a:p>
            <a:pPr marL="628650" marR="0" lvl="1" indent="-171450" algn="l" rtl="0">
              <a:lnSpc>
                <a:spcPct val="115000"/>
              </a:lnSpc>
              <a:spcBef>
                <a:spcPts val="0"/>
              </a:spcBef>
              <a:spcAft>
                <a:spcPts val="0"/>
              </a:spcAft>
              <a:buClr>
                <a:srgbClr val="000000"/>
              </a:buClr>
              <a:buSzPts val="1400"/>
              <a:buFont typeface="Arial"/>
              <a:buChar char="•"/>
            </a:pPr>
            <a:r>
              <a:rPr lang="de-DE" sz="1100"/>
              <a:t>Reduktion des Reisanteils und Substitution durch einen Teil Dinkel.</a:t>
            </a:r>
            <a:endParaRPr/>
          </a:p>
          <a:p>
            <a:pPr marL="628650" marR="0" lvl="1" indent="-171450" algn="l" rtl="0">
              <a:lnSpc>
                <a:spcPct val="115000"/>
              </a:lnSpc>
              <a:spcBef>
                <a:spcPts val="0"/>
              </a:spcBef>
              <a:spcAft>
                <a:spcPts val="0"/>
              </a:spcAft>
              <a:buClr>
                <a:srgbClr val="000000"/>
              </a:buClr>
              <a:buSzPts val="1400"/>
              <a:buFont typeface="Arial"/>
              <a:buChar char="•"/>
            </a:pPr>
            <a:r>
              <a:rPr lang="de-DE" sz="1100"/>
              <a:t>Ersatz von Reis gegen Dinkel.</a:t>
            </a:r>
            <a:endParaRPr sz="1100"/>
          </a:p>
          <a:p>
            <a:pPr marL="0" lvl="0" indent="0" algn="l" rtl="0">
              <a:lnSpc>
                <a:spcPct val="115000"/>
              </a:lnSpc>
              <a:spcBef>
                <a:spcPts val="400"/>
              </a:spcBef>
              <a:spcAft>
                <a:spcPts val="0"/>
              </a:spcAft>
              <a:buSzPts val="1400"/>
              <a:buNone/>
            </a:pPr>
            <a:r>
              <a:rPr lang="de-DE" sz="1100" b="1"/>
              <a:t>Anmerkung</a:t>
            </a:r>
            <a:r>
              <a:rPr lang="de-DE" sz="1100"/>
              <a:t>:</a:t>
            </a:r>
            <a:endParaRPr sz="1100"/>
          </a:p>
          <a:p>
            <a:pPr marL="184150" lvl="0" indent="-184150" algn="l" rtl="0">
              <a:lnSpc>
                <a:spcPct val="115000"/>
              </a:lnSpc>
              <a:spcBef>
                <a:spcPts val="0"/>
              </a:spcBef>
              <a:spcAft>
                <a:spcPts val="0"/>
              </a:spcAft>
              <a:buSzPts val="1400"/>
              <a:buChar char="•"/>
            </a:pPr>
            <a:r>
              <a:rPr lang="de-DE" sz="1100"/>
              <a:t>Rindfleisch und Hühnchenfleisch sowie Getreideprodukte berechnet mit Landnutzungsänderungen, die anderen Werte aber mit 35%-Aufschlag zur Vergleichbarkeit da deren Werte nur ohne Landnutzungsänderungen berechnet wurden.</a:t>
            </a:r>
            <a:endParaRPr sz="1100"/>
          </a:p>
          <a:p>
            <a:pPr marL="0" lvl="0" indent="0" algn="l" rtl="0">
              <a:lnSpc>
                <a:spcPct val="115000"/>
              </a:lnSpc>
              <a:spcBef>
                <a:spcPts val="0"/>
              </a:spcBef>
              <a:spcAft>
                <a:spcPts val="0"/>
              </a:spcAft>
              <a:buSzPts val="1400"/>
              <a:buNone/>
            </a:pPr>
            <a:endParaRPr sz="1100" b="1"/>
          </a:p>
          <a:p>
            <a:pPr marL="0" lvl="0" indent="0" algn="l" rtl="0">
              <a:lnSpc>
                <a:spcPct val="115000"/>
              </a:lnSpc>
              <a:spcBef>
                <a:spcPts val="0"/>
              </a:spcBef>
              <a:spcAft>
                <a:spcPts val="0"/>
              </a:spcAft>
              <a:buSzPts val="1400"/>
              <a:buNone/>
            </a:pPr>
            <a:r>
              <a:rPr lang="de-DE" sz="1100" b="1"/>
              <a:t>Quelle</a:t>
            </a:r>
            <a:r>
              <a:rPr lang="de-DE" sz="1100"/>
              <a:t>:</a:t>
            </a:r>
            <a:endParaRPr sz="1100"/>
          </a:p>
          <a:p>
            <a:pPr marL="184150" lvl="0" indent="-174625" algn="l" rtl="0">
              <a:lnSpc>
                <a:spcPct val="115000"/>
              </a:lnSpc>
              <a:spcBef>
                <a:spcPts val="0"/>
              </a:spcBef>
              <a:spcAft>
                <a:spcPts val="0"/>
              </a:spcAft>
              <a:buSzPts val="1400"/>
              <a:buChar char="•"/>
            </a:pPr>
            <a:r>
              <a:rPr lang="de-DE" sz="1100"/>
              <a:t>Daten von ifeu (KEEKS-Projekt), eigene Schätzung der Landnutzungsänderungen</a:t>
            </a:r>
            <a:endParaRPr/>
          </a:p>
          <a:p>
            <a:pPr marL="184150" lvl="0" indent="-174625" algn="l" rtl="0">
              <a:lnSpc>
                <a:spcPct val="115000"/>
              </a:lnSpc>
              <a:spcBef>
                <a:spcPts val="0"/>
              </a:spcBef>
              <a:spcAft>
                <a:spcPts val="0"/>
              </a:spcAft>
              <a:buSzPts val="1400"/>
              <a:buChar char="•"/>
            </a:pPr>
            <a:r>
              <a:rPr lang="de-DE" sz="1100"/>
              <a:t>Scharp, Michael (Hrsg. 2019): KEEKS-Endbericht. Online: www.keeks-projekt.de</a:t>
            </a:r>
            <a:endParaRPr sz="1100"/>
          </a:p>
          <a:p>
            <a:pPr marL="184150" lvl="0" indent="-174625" algn="l" rtl="0">
              <a:lnSpc>
                <a:spcPct val="100000"/>
              </a:lnSpc>
              <a:spcBef>
                <a:spcPts val="0"/>
              </a:spcBef>
              <a:spcAft>
                <a:spcPts val="0"/>
              </a:spcAft>
              <a:buSzPts val="1400"/>
              <a:buNone/>
            </a:pPr>
            <a:endParaRPr b="1"/>
          </a:p>
          <a:p>
            <a:pPr marL="45720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200"/>
              <a:buNone/>
            </a:pPr>
            <a:endParaRPr/>
          </a:p>
        </p:txBody>
      </p:sp>
      <p:sp>
        <p:nvSpPr>
          <p:cNvPr id="275" name="Google Shape;275;p1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6: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6:notes"/>
          <p:cNvSpPr txBox="1">
            <a:spLocks noGrp="1"/>
          </p:cNvSpPr>
          <p:nvPr>
            <p:ph type="body" idx="1"/>
          </p:nvPr>
        </p:nvSpPr>
        <p:spPr>
          <a:xfrm>
            <a:off x="223044" y="3923999"/>
            <a:ext cx="6656387" cy="631061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de-DE" sz="1050" b="1"/>
              <a:t>Beschreibung</a:t>
            </a:r>
            <a:endParaRPr sz="1050"/>
          </a:p>
          <a:p>
            <a:pPr marL="0" lvl="0" indent="0" algn="l" rtl="0">
              <a:lnSpc>
                <a:spcPct val="100000"/>
              </a:lnSpc>
              <a:spcBef>
                <a:spcPts val="360"/>
              </a:spcBef>
              <a:spcAft>
                <a:spcPts val="0"/>
              </a:spcAft>
              <a:buSzPts val="1200"/>
              <a:buNone/>
            </a:pPr>
            <a:r>
              <a:rPr lang="de-DE" sz="1050"/>
              <a:t>Die Abbildung zeigt die durchschnittlichen Umweltbelastungen bei der Produktion von Milch und Milchalternativen in Europa. Kuhmilch weist bei diesen Kriterien die schlechteste Öko-Bilanz auf. Haferdrinks schneiden insgesamt gut ab. Bei der Kuhmilch sind es die Methan-Emissionen der Kühe, die den hohen THG-Wert verursachen. Hafer und Soja hingegen brauchen nur Dünger (der energieintensiv hergestellt wird). Aber das trifft auch auf die Futterpflanzen der Milchkühe zu. Hafer wird zudem häufig regional angebaut und die Transportwege sind kurz. Auch Sojabohnen werden für Lebensmittel inzwischen großflächig in Europa angebaut. Bei Kuhmilch kommen noch energieintensive Reinigungsschritte und alle Kühlprozesse hinzu, weshalb sich die THG-Emissionen deutlich unterscheiden. Im Tierfutter dagegen steckt viel Soja, das in Südamerika angebaut wird. Allerdings ist der Transport mit Schiffen über den Atlantik aufgrund der langen Strecke nicht sehr energieeffizient trotz der effizienten Schiffsantriebe und der großen Transportmassen. </a:t>
            </a:r>
            <a:endParaRPr sz="1050"/>
          </a:p>
          <a:p>
            <a:pPr marL="0" lvl="0" indent="0" algn="l" rtl="0">
              <a:lnSpc>
                <a:spcPct val="100000"/>
              </a:lnSpc>
              <a:spcBef>
                <a:spcPts val="0"/>
              </a:spcBef>
              <a:spcAft>
                <a:spcPts val="0"/>
              </a:spcAft>
              <a:buClr>
                <a:schemeClr val="dk1"/>
              </a:buClr>
              <a:buSzPts val="1100"/>
              <a:buFont typeface="Arial"/>
              <a:buNone/>
            </a:pPr>
            <a:r>
              <a:rPr lang="de-DE" sz="1050" i="1"/>
              <a:t>* Bei Mandeldrink handelt es sich um weltweite Daten.</a:t>
            </a:r>
            <a:endParaRPr sz="1050" i="1"/>
          </a:p>
          <a:p>
            <a:pPr marL="0" lvl="0" indent="0" algn="l" rtl="0">
              <a:lnSpc>
                <a:spcPct val="100000"/>
              </a:lnSpc>
              <a:spcBef>
                <a:spcPts val="0"/>
              </a:spcBef>
              <a:spcAft>
                <a:spcPts val="0"/>
              </a:spcAft>
              <a:buClr>
                <a:schemeClr val="dk1"/>
              </a:buClr>
              <a:buSzPts val="1100"/>
              <a:buFont typeface="Arial"/>
              <a:buNone/>
            </a:pPr>
            <a:r>
              <a:rPr lang="de-DE" sz="1050" i="1"/>
              <a:t>** Mit CO</a:t>
            </a:r>
            <a:r>
              <a:rPr lang="de-DE" sz="1050" i="1" baseline="-25000"/>
              <a:t>2</a:t>
            </a:r>
            <a:r>
              <a:rPr lang="de-DE" sz="1050" i="1"/>
              <a:t>-Äquivalenten können Treibhausgasemissionen umgerechnet und zusammengefasst werden. So wird die Klimawirkung verschiedener Treibhausgase wie CO</a:t>
            </a:r>
            <a:r>
              <a:rPr lang="de-DE" sz="1050" i="1" baseline="-25000"/>
              <a:t>2</a:t>
            </a:r>
            <a:r>
              <a:rPr lang="de-DE" sz="1050" i="1"/>
              <a:t>, Methan oder Lachgas in einer Maßeinheit vergleichbar gemacht. Phosphat-Äquivalente sind eine Maßeinheit, um das Überdüngungspotenzial von Emissionen aus Luft und Wasser zu ermitteln. </a:t>
            </a:r>
            <a:endParaRPr sz="1050"/>
          </a:p>
          <a:p>
            <a:pPr marL="0" lvl="0" indent="0" algn="l" rtl="0">
              <a:lnSpc>
                <a:spcPct val="100000"/>
              </a:lnSpc>
              <a:spcBef>
                <a:spcPts val="400"/>
              </a:spcBef>
              <a:spcAft>
                <a:spcPts val="0"/>
              </a:spcAft>
              <a:buSzPts val="1200"/>
              <a:buNone/>
            </a:pPr>
            <a:r>
              <a:rPr lang="de-DE" sz="1050" b="1"/>
              <a:t>Aufgabe</a:t>
            </a:r>
            <a:endParaRPr sz="1050"/>
          </a:p>
          <a:p>
            <a:pPr marL="400050" lvl="0" indent="-285750" algn="l" rtl="0">
              <a:lnSpc>
                <a:spcPct val="100000"/>
              </a:lnSpc>
              <a:spcBef>
                <a:spcPts val="0"/>
              </a:spcBef>
              <a:spcAft>
                <a:spcPts val="0"/>
              </a:spcAft>
              <a:buClr>
                <a:schemeClr val="dk1"/>
              </a:buClr>
              <a:buSzPts val="1260"/>
              <a:buChar char="•"/>
            </a:pPr>
            <a:r>
              <a:rPr lang="de-DE" sz="1050">
                <a:solidFill>
                  <a:schemeClr val="dk1"/>
                </a:solidFill>
              </a:rPr>
              <a:t>Diskutieren Sie die Nachhaltigkeit von Milch und “Grünen Milchprodukten”.</a:t>
            </a:r>
            <a:endParaRPr/>
          </a:p>
          <a:p>
            <a:pPr marL="400050" lvl="0" indent="-285750" algn="l" rtl="0">
              <a:lnSpc>
                <a:spcPct val="100000"/>
              </a:lnSpc>
              <a:spcBef>
                <a:spcPts val="0"/>
              </a:spcBef>
              <a:spcAft>
                <a:spcPts val="0"/>
              </a:spcAft>
              <a:buClr>
                <a:schemeClr val="dk1"/>
              </a:buClr>
              <a:buSzPts val="1260"/>
              <a:buChar char="•"/>
            </a:pPr>
            <a:r>
              <a:rPr lang="de-DE" sz="1050">
                <a:solidFill>
                  <a:schemeClr val="dk1"/>
                </a:solidFill>
              </a:rPr>
              <a:t>Wie können Sie Ihre Speisen klimaeffizienter durch alternative Milchprodukte zusammenstellen?</a:t>
            </a:r>
            <a:endParaRPr/>
          </a:p>
          <a:p>
            <a:pPr marL="400050" lvl="0" indent="-285750" algn="l" rtl="0">
              <a:lnSpc>
                <a:spcPct val="100000"/>
              </a:lnSpc>
              <a:spcBef>
                <a:spcPts val="0"/>
              </a:spcBef>
              <a:spcAft>
                <a:spcPts val="0"/>
              </a:spcAft>
              <a:buClr>
                <a:schemeClr val="dk1"/>
              </a:buClr>
              <a:buSzPts val="1260"/>
              <a:buChar char="•"/>
            </a:pPr>
            <a:r>
              <a:rPr lang="de-DE" sz="1050">
                <a:solidFill>
                  <a:schemeClr val="dk1"/>
                </a:solidFill>
              </a:rPr>
              <a:t>Was spricht aus Nachhaltigkeits-gründen für oder gegen den Konsum?</a:t>
            </a:r>
            <a:endParaRPr/>
          </a:p>
          <a:p>
            <a:pPr marL="400050" lvl="0" indent="-285750" algn="l" rtl="0">
              <a:lnSpc>
                <a:spcPct val="100000"/>
              </a:lnSpc>
              <a:spcBef>
                <a:spcPts val="0"/>
              </a:spcBef>
              <a:spcAft>
                <a:spcPts val="0"/>
              </a:spcAft>
              <a:buClr>
                <a:schemeClr val="dk1"/>
              </a:buClr>
              <a:buSzPts val="1260"/>
              <a:buChar char="•"/>
            </a:pPr>
            <a:r>
              <a:rPr lang="de-DE" sz="1050">
                <a:solidFill>
                  <a:schemeClr val="dk1"/>
                </a:solidFill>
              </a:rPr>
              <a:t>Wie können Ideen für den Alltag aussehen?</a:t>
            </a:r>
            <a:endParaRPr sz="1050">
              <a:solidFill>
                <a:schemeClr val="dk1"/>
              </a:solidFill>
            </a:endParaRPr>
          </a:p>
          <a:p>
            <a:pPr marL="0" lvl="0" indent="0" algn="l" rtl="0">
              <a:lnSpc>
                <a:spcPct val="100000"/>
              </a:lnSpc>
              <a:spcBef>
                <a:spcPts val="400"/>
              </a:spcBef>
              <a:spcAft>
                <a:spcPts val="0"/>
              </a:spcAft>
              <a:buSzPts val="1200"/>
              <a:buNone/>
            </a:pPr>
            <a:r>
              <a:rPr lang="de-DE" sz="1050" b="1">
                <a:solidFill>
                  <a:schemeClr val="dk1"/>
                </a:solidFill>
              </a:rPr>
              <a:t>Daten</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Reisdrink: Landnutzung in m</a:t>
            </a:r>
            <a:r>
              <a:rPr lang="de-DE" sz="1050" baseline="30000">
                <a:solidFill>
                  <a:schemeClr val="dk1"/>
                </a:solidFill>
              </a:rPr>
              <a:t>2</a:t>
            </a:r>
            <a:r>
              <a:rPr lang="de-DE" sz="1050">
                <a:solidFill>
                  <a:schemeClr val="dk1"/>
                </a:solidFill>
              </a:rPr>
              <a:t> 0,3; Treibhausgasemissionen in kgCO</a:t>
            </a:r>
            <a:r>
              <a:rPr lang="de-DE" sz="1050" baseline="-25000">
                <a:solidFill>
                  <a:schemeClr val="dk1"/>
                </a:solidFill>
              </a:rPr>
              <a:t>2</a:t>
            </a:r>
            <a:r>
              <a:rPr lang="de-DE" sz="1050">
                <a:solidFill>
                  <a:schemeClr val="dk1"/>
                </a:solidFill>
              </a:rPr>
              <a:t>-Äquivalente 0,9; Gewässerbelastung Phosphat-Äq. 1,1 g</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Haferdrink: Landnutzung in m</a:t>
            </a:r>
            <a:r>
              <a:rPr lang="de-DE" sz="1050" baseline="30000">
                <a:solidFill>
                  <a:schemeClr val="dk1"/>
                </a:solidFill>
              </a:rPr>
              <a:t>2</a:t>
            </a:r>
            <a:r>
              <a:rPr lang="de-DE" sz="1050">
                <a:solidFill>
                  <a:schemeClr val="dk1"/>
                </a:solidFill>
              </a:rPr>
              <a:t> 0,4; Treibhausgasemissionen in kgCO</a:t>
            </a:r>
            <a:r>
              <a:rPr lang="de-DE" sz="1050" baseline="-25000">
                <a:solidFill>
                  <a:schemeClr val="dk1"/>
                </a:solidFill>
              </a:rPr>
              <a:t>2</a:t>
            </a:r>
            <a:r>
              <a:rPr lang="de-DE" sz="1050">
                <a:solidFill>
                  <a:schemeClr val="dk1"/>
                </a:solidFill>
              </a:rPr>
              <a:t>-Äquivalente 0,6; Gewässerbelastung Phosphat-Äq. 1,4 g</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Mandeldrink:  Landnutzung in m</a:t>
            </a:r>
            <a:r>
              <a:rPr lang="de-DE" sz="1050" baseline="30000">
                <a:solidFill>
                  <a:schemeClr val="dk1"/>
                </a:solidFill>
              </a:rPr>
              <a:t>2</a:t>
            </a:r>
            <a:r>
              <a:rPr lang="de-DE" sz="1050">
                <a:solidFill>
                  <a:schemeClr val="dk1"/>
                </a:solidFill>
              </a:rPr>
              <a:t> 0,5; Treibhausgasemissionen in kg CO</a:t>
            </a:r>
            <a:r>
              <a:rPr lang="de-DE" sz="1050" baseline="-25000">
                <a:solidFill>
                  <a:schemeClr val="dk1"/>
                </a:solidFill>
              </a:rPr>
              <a:t>2</a:t>
            </a:r>
            <a:r>
              <a:rPr lang="de-DE" sz="1050">
                <a:solidFill>
                  <a:schemeClr val="dk1"/>
                </a:solidFill>
              </a:rPr>
              <a:t>-Äquivalente 0,7; Gewässerbelastung Phosphat-Äq. 1,5 g</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Milch:  Landnutzung in m</a:t>
            </a:r>
            <a:r>
              <a:rPr lang="de-DE" sz="1050" baseline="30000">
                <a:solidFill>
                  <a:schemeClr val="dk1"/>
                </a:solidFill>
              </a:rPr>
              <a:t>2</a:t>
            </a:r>
            <a:r>
              <a:rPr lang="de-DE" sz="1050">
                <a:solidFill>
                  <a:schemeClr val="dk1"/>
                </a:solidFill>
              </a:rPr>
              <a:t> 2,2; Treibhausgasemissionen in kg CO</a:t>
            </a:r>
            <a:r>
              <a:rPr lang="de-DE" sz="1050" baseline="-25000">
                <a:solidFill>
                  <a:schemeClr val="dk1"/>
                </a:solidFill>
              </a:rPr>
              <a:t>2</a:t>
            </a:r>
            <a:r>
              <a:rPr lang="de-DE" sz="1050">
                <a:solidFill>
                  <a:schemeClr val="dk1"/>
                </a:solidFill>
              </a:rPr>
              <a:t>-Äquivalente 2,2; Gewässerbelastung Phosphat-Äq. 9,2 g</a:t>
            </a:r>
            <a:endParaRPr sz="1050">
              <a:solidFill>
                <a:schemeClr val="dk1"/>
              </a:solidFill>
            </a:endParaRPr>
          </a:p>
          <a:p>
            <a:pPr marL="355600" marR="0" lvl="0" indent="-258762" algn="l" rtl="0">
              <a:lnSpc>
                <a:spcPct val="100000"/>
              </a:lnSpc>
              <a:spcBef>
                <a:spcPts val="0"/>
              </a:spcBef>
              <a:spcAft>
                <a:spcPts val="0"/>
              </a:spcAft>
              <a:buClr>
                <a:srgbClr val="000000"/>
              </a:buClr>
              <a:buSzPts val="1260"/>
              <a:buFont typeface="Arial"/>
              <a:buChar char="•"/>
            </a:pPr>
            <a:r>
              <a:rPr lang="de-DE" sz="1050">
                <a:solidFill>
                  <a:schemeClr val="dk1"/>
                </a:solidFill>
              </a:rPr>
              <a:t>Sojadrink:  Landnutzung in m</a:t>
            </a:r>
            <a:r>
              <a:rPr lang="de-DE" sz="1050" baseline="30000">
                <a:solidFill>
                  <a:schemeClr val="dk1"/>
                </a:solidFill>
              </a:rPr>
              <a:t>2</a:t>
            </a:r>
            <a:r>
              <a:rPr lang="de-DE" sz="1050">
                <a:solidFill>
                  <a:schemeClr val="dk1"/>
                </a:solidFill>
              </a:rPr>
              <a:t> 0,5; Treibhausgasemissionen in kg CO</a:t>
            </a:r>
            <a:r>
              <a:rPr lang="de-DE" sz="1050" baseline="-25000">
                <a:solidFill>
                  <a:schemeClr val="dk1"/>
                </a:solidFill>
              </a:rPr>
              <a:t>2</a:t>
            </a:r>
            <a:r>
              <a:rPr lang="de-DE" sz="1050">
                <a:solidFill>
                  <a:schemeClr val="dk1"/>
                </a:solidFill>
              </a:rPr>
              <a:t>-Äquivalente 0,9; Gewässerbelastung Phosphat-Äq. 4,2 g</a:t>
            </a:r>
            <a:endParaRPr sz="1050">
              <a:solidFill>
                <a:schemeClr val="dk1"/>
              </a:solidFill>
            </a:endParaRPr>
          </a:p>
          <a:p>
            <a:pPr marL="0" lvl="0" indent="0" algn="l" rtl="0">
              <a:lnSpc>
                <a:spcPct val="100000"/>
              </a:lnSpc>
              <a:spcBef>
                <a:spcPts val="0"/>
              </a:spcBef>
              <a:spcAft>
                <a:spcPts val="0"/>
              </a:spcAft>
              <a:buSzPts val="1400"/>
              <a:buFont typeface="Arial"/>
              <a:buNone/>
            </a:pPr>
            <a:r>
              <a:rPr lang="de-DE" sz="1050" b="1"/>
              <a:t>Quellen</a:t>
            </a:r>
            <a:endParaRPr sz="1050" b="1"/>
          </a:p>
          <a:p>
            <a:pPr marL="360363" lvl="0" indent="-263525" algn="l" rtl="0">
              <a:lnSpc>
                <a:spcPct val="100000"/>
              </a:lnSpc>
              <a:spcBef>
                <a:spcPts val="0"/>
              </a:spcBef>
              <a:spcAft>
                <a:spcPts val="0"/>
              </a:spcAft>
              <a:buSzPts val="1260"/>
              <a:buFont typeface="Arial"/>
              <a:buChar char="•"/>
            </a:pPr>
            <a:r>
              <a:rPr lang="de-DE" sz="1050"/>
              <a:t>Marquardt, Maria / Spiegel-Online (2022): So nachhaltig sind die Milchalternativen aus Hafer, Soja oder Mandeln wirklich. spiegel-online. Online:     www.spiegel.de/wirtschaft/service/milch-alternativen-warum-sie-oft-teuer-aber-meist-nachhaltig-sind-a-da49b0b9-207d-4515-8455-01c01802dc7f </a:t>
            </a:r>
            <a:endParaRPr sz="1050"/>
          </a:p>
          <a:p>
            <a:pPr marL="457200" lvl="0" indent="0" algn="l" rtl="0">
              <a:lnSpc>
                <a:spcPct val="100000"/>
              </a:lnSpc>
              <a:spcBef>
                <a:spcPts val="0"/>
              </a:spcBef>
              <a:spcAft>
                <a:spcPts val="0"/>
              </a:spcAft>
              <a:buSzPts val="1400"/>
              <a:buNone/>
            </a:pPr>
            <a:endParaRPr sz="1050"/>
          </a:p>
          <a:p>
            <a:pPr marL="0" lvl="0" indent="0" algn="l" rtl="0">
              <a:lnSpc>
                <a:spcPct val="100000"/>
              </a:lnSpc>
              <a:spcBef>
                <a:spcPts val="360"/>
              </a:spcBef>
              <a:spcAft>
                <a:spcPts val="0"/>
              </a:spcAft>
              <a:buSzPts val="1200"/>
              <a:buNone/>
            </a:pPr>
            <a:endParaRPr sz="1050"/>
          </a:p>
        </p:txBody>
      </p:sp>
      <p:sp>
        <p:nvSpPr>
          <p:cNvPr id="290" name="Google Shape;290;p16: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txBox="1">
            <a:spLocks noGrp="1"/>
          </p:cNvSpPr>
          <p:nvPr>
            <p:ph type="body" idx="1"/>
          </p:nvPr>
        </p:nvSpPr>
        <p:spPr>
          <a:xfrm>
            <a:off x="223838" y="4222801"/>
            <a:ext cx="6654800" cy="4638922"/>
          </a:xfrm>
          <a:prstGeom prst="rect">
            <a:avLst/>
          </a:prstGeom>
          <a:noFill/>
          <a:ln>
            <a:noFill/>
          </a:ln>
        </p:spPr>
        <p:txBody>
          <a:bodyPr spcFirstLastPara="1" wrap="square" lIns="100750" tIns="100750" rIns="100750" bIns="100750" anchor="t" anchorCtr="0">
            <a:noAutofit/>
          </a:bodyPr>
          <a:lstStyle/>
          <a:p>
            <a:pPr marL="0" lvl="0" indent="0" algn="l" rtl="0">
              <a:lnSpc>
                <a:spcPct val="100000"/>
              </a:lnSpc>
              <a:spcBef>
                <a:spcPts val="0"/>
              </a:spcBef>
              <a:spcAft>
                <a:spcPts val="0"/>
              </a:spcAft>
              <a:buSzPts val="300"/>
              <a:buFont typeface="Arial"/>
              <a:buNone/>
            </a:pPr>
            <a:r>
              <a:rPr lang="de-DE" sz="1100" b="1">
                <a:solidFill>
                  <a:schemeClr val="dk1"/>
                </a:solidFill>
                <a:highlight>
                  <a:srgbClr val="FFFFFF"/>
                </a:highlight>
                <a:latin typeface="Calibri"/>
                <a:ea typeface="Calibri"/>
                <a:cs typeface="Calibri"/>
                <a:sym typeface="Calibri"/>
              </a:rPr>
              <a:t>Beschreibung</a:t>
            </a:r>
            <a:endParaRPr/>
          </a:p>
          <a:p>
            <a:pPr marL="0" lvl="0" indent="0" algn="l" rtl="0">
              <a:lnSpc>
                <a:spcPct val="100000"/>
              </a:lnSpc>
              <a:spcBef>
                <a:spcPts val="0"/>
              </a:spcBef>
              <a:spcAft>
                <a:spcPts val="0"/>
              </a:spcAft>
              <a:buSzPts val="300"/>
              <a:buFont typeface="Arial"/>
              <a:buNone/>
            </a:pPr>
            <a:r>
              <a:rPr lang="de-DE" sz="1100">
                <a:solidFill>
                  <a:schemeClr val="dk1"/>
                </a:solidFill>
                <a:highlight>
                  <a:srgbClr val="FFFFFF"/>
                </a:highlight>
                <a:latin typeface="Calibri"/>
                <a:ea typeface="Calibri"/>
                <a:cs typeface="Calibri"/>
                <a:sym typeface="Calibri"/>
              </a:rPr>
              <a:t>Immer mehr junge Menschen leiden an Übergewicht und Adipositas. Hauptgrund ist eine ungesunde Ernährung. </a:t>
            </a:r>
            <a:endParaRPr/>
          </a:p>
          <a:p>
            <a:pPr marL="0" marR="0" lvl="0" indent="0" algn="l" rtl="0">
              <a:lnSpc>
                <a:spcPct val="100000"/>
              </a:lnSpc>
              <a:spcBef>
                <a:spcPts val="0"/>
              </a:spcBef>
              <a:spcAft>
                <a:spcPts val="0"/>
              </a:spcAft>
              <a:buClr>
                <a:srgbClr val="000000"/>
              </a:buClr>
              <a:buSzPts val="300"/>
              <a:buFont typeface="Arial"/>
              <a:buNone/>
            </a:pPr>
            <a:r>
              <a:rPr lang="de-DE" sz="1100" i="0">
                <a:latin typeface="Calibri"/>
                <a:ea typeface="Calibri"/>
                <a:cs typeface="Calibri"/>
                <a:sym typeface="Calibri"/>
              </a:rPr>
              <a:t>Deutscher Bundestag (2019): </a:t>
            </a:r>
            <a:r>
              <a:rPr lang="de-DE" sz="1100" i="1">
                <a:latin typeface="Calibri"/>
                <a:ea typeface="Calibri"/>
                <a:cs typeface="Calibri"/>
                <a:sym typeface="Calibri"/>
              </a:rPr>
              <a:t>Zum Zeitpunkt der Datenerhebung der KiGGS-Basiserhebung waren 15 Prozent der Kinder und Jugendlichen im Alter von 3 bis 17 Jahren übergewichtig. Davon waren circa 40 Prozent adipös; dies entsprach einem Anteil von 6 Prozent der in der Studie berücksichtigten Kinder und Jugendlichen. Hochgerechnet auf Deutschland gab es demnach 1,9 Millionen übergewichtige Kinder und Jugendliche, von denen circa 800.000 adipös waren. Jugendliche waren danach häufiger übergewichtig als Kinder. Während 18 Prozent der Jugendlichen im Alter von 11 bis 17 Jahren übergewichtig waren, traf dies nur auf 12 Prozent der Kinder im Alter von 3 bis 10 Jahren zu.19 Bezogen auf den Zeitraum, in dem die Referenzwerte erhoben wurden, hat sich der Anteil der übergewichtigen Kinder und Jugendlichen von 10 auf 15 Prozent um die Hälfte erhöht; der Anteil der adipösen Heranwachsenden hat sich im gleichen Zeitraum von 3 auf 6 Prozent verdoppelt. </a:t>
            </a:r>
            <a:endParaRPr/>
          </a:p>
          <a:p>
            <a:pPr marL="0" lvl="0" indent="0" algn="l" rtl="0">
              <a:lnSpc>
                <a:spcPct val="100000"/>
              </a:lnSpc>
              <a:spcBef>
                <a:spcPts val="0"/>
              </a:spcBef>
              <a:spcAft>
                <a:spcPts val="0"/>
              </a:spcAft>
              <a:buSzPts val="1400"/>
              <a:buNone/>
            </a:pPr>
            <a:endParaRPr sz="1100">
              <a:solidFill>
                <a:srgbClr val="444444"/>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i="0" u="none" strike="noStrike" cap="none">
                <a:solidFill>
                  <a:schemeClr val="dk1"/>
                </a:solidFill>
                <a:latin typeface="Calibri"/>
                <a:ea typeface="Calibri"/>
                <a:cs typeface="Calibri"/>
                <a:sym typeface="Calibri"/>
              </a:rPr>
              <a:t>Aufgabe</a:t>
            </a:r>
            <a:endParaRPr sz="110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Stellen Sie sich vor, sie leiten eine Schulküche. Ihnen fällt auf, dass viele Kinder übergewichtig sind. Sie initiieren ein Treffen mit der Schulleitung, dem Schulträger und der Mensakommissionen. </a:t>
            </a:r>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Mit welchen Vorschlägen gehen Sie in das Gespräch?</a:t>
            </a:r>
            <a:endParaRPr/>
          </a:p>
          <a:p>
            <a:pPr marL="0" lvl="0" indent="0" algn="l" rtl="0">
              <a:lnSpc>
                <a:spcPct val="100000"/>
              </a:lnSpc>
              <a:spcBef>
                <a:spcPts val="600"/>
              </a:spcBef>
              <a:spcAft>
                <a:spcPts val="0"/>
              </a:spcAft>
              <a:buSzPts val="1400"/>
              <a:buNone/>
            </a:pPr>
            <a:endParaRPr sz="11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a:solidFill>
                  <a:srgbClr val="444444"/>
                </a:solidFill>
                <a:highlight>
                  <a:srgbClr val="FFFFFF"/>
                </a:highlight>
                <a:latin typeface="Calibri"/>
                <a:ea typeface="Calibri"/>
                <a:cs typeface="Calibri"/>
                <a:sym typeface="Calibri"/>
              </a:rPr>
              <a:t>Quelle</a:t>
            </a:r>
            <a:r>
              <a:rPr lang="de-DE" sz="1100">
                <a:solidFill>
                  <a:srgbClr val="444444"/>
                </a:solidFill>
                <a:highlight>
                  <a:srgbClr val="FFFFFF"/>
                </a:highlight>
                <a:latin typeface="Calibri"/>
                <a:ea typeface="Calibri"/>
                <a:cs typeface="Calibri"/>
                <a:sym typeface="Calibri"/>
              </a:rPr>
              <a:t>: </a:t>
            </a:r>
            <a:endParaRPr/>
          </a:p>
          <a:p>
            <a:pPr marL="171450" lvl="0" indent="-171450" algn="l" rtl="0">
              <a:lnSpc>
                <a:spcPct val="100000"/>
              </a:lnSpc>
              <a:spcBef>
                <a:spcPts val="0"/>
              </a:spcBef>
              <a:spcAft>
                <a:spcPts val="0"/>
              </a:spcAft>
              <a:buSzPts val="1400"/>
              <a:buFont typeface="Arial"/>
              <a:buChar char="•"/>
            </a:pPr>
            <a:r>
              <a:rPr lang="de-DE" sz="1100">
                <a:solidFill>
                  <a:srgbClr val="444444"/>
                </a:solidFill>
                <a:highlight>
                  <a:srgbClr val="FFFFFF"/>
                </a:highlight>
                <a:latin typeface="Calibri"/>
                <a:ea typeface="Calibri"/>
                <a:cs typeface="Calibri"/>
                <a:sym typeface="Calibri"/>
              </a:rPr>
              <a:t>Robert Koch Institut 2020: </a:t>
            </a:r>
            <a:r>
              <a:rPr lang="de-DE" sz="1100">
                <a:highlight>
                  <a:srgbClr val="FFFFFF"/>
                </a:highlight>
                <a:latin typeface="Calibri"/>
                <a:ea typeface="Calibri"/>
                <a:cs typeface="Calibri"/>
                <a:sym typeface="Calibri"/>
              </a:rPr>
              <a:t>Individuelle Verläufe von Asthma, Adipositas und ADHS beim Übergang von Kindheit und Jugend ins junge Erwachsenenalter. Online: </a:t>
            </a:r>
            <a:r>
              <a:rPr lang="de-DE" sz="1100">
                <a:latin typeface="Calibri"/>
                <a:ea typeface="Calibri"/>
                <a:cs typeface="Calibri"/>
                <a:sym typeface="Calibri"/>
              </a:rPr>
              <a:t>www.rki.de/DE/Content/Gesundheitsmonitoring/Gesundheitsberichterstattung/GBEDownloadsJ/JoHM_S5_2021_Asthma_Adipositas_ADHS.pdf</a:t>
            </a:r>
            <a:endParaRPr/>
          </a:p>
          <a:p>
            <a:pPr marL="171450" marR="0" lvl="0" indent="-171450" algn="l" rtl="0">
              <a:lnSpc>
                <a:spcPct val="100000"/>
              </a:lnSpc>
              <a:spcBef>
                <a:spcPts val="0"/>
              </a:spcBef>
              <a:spcAft>
                <a:spcPts val="0"/>
              </a:spcAft>
              <a:buClr>
                <a:srgbClr val="000000"/>
              </a:buClr>
              <a:buSzPts val="1400"/>
              <a:buFont typeface="Arial"/>
              <a:buChar char="•"/>
            </a:pPr>
            <a:r>
              <a:rPr lang="de-DE" sz="1100">
                <a:latin typeface="Calibri"/>
                <a:ea typeface="Calibri"/>
                <a:cs typeface="Calibri"/>
                <a:sym typeface="Calibri"/>
              </a:rPr>
              <a:t>Deutscher Bundestag (2019): </a:t>
            </a:r>
            <a:r>
              <a:rPr lang="de-DE" sz="1100" b="0" i="0" u="none" strike="noStrike" cap="none">
                <a:solidFill>
                  <a:schemeClr val="dk1"/>
                </a:solidFill>
                <a:latin typeface="Calibri"/>
                <a:ea typeface="Calibri"/>
                <a:cs typeface="Calibri"/>
                <a:sym typeface="Calibri"/>
              </a:rPr>
              <a:t>Verbreitung von Übergewicht und Adipositas bei Kindern und Jugendlichen. Wissenschaftlicher Dienst des Deutschen Bundestages. Aktenzeichen WD 9 - 3000 - 042/19. Online: https://www.bundestag.de/resource/blob/653850/0f145e2e14d3c03e5cd71ac4acb7e76d/WD-9-042-19-pdf-data.pdf </a:t>
            </a:r>
            <a:endParaRPr sz="1100">
              <a:latin typeface="Calibri"/>
              <a:ea typeface="Calibri"/>
              <a:cs typeface="Calibri"/>
              <a:sym typeface="Calibri"/>
            </a:endParaRPr>
          </a:p>
        </p:txBody>
      </p:sp>
      <p:sp>
        <p:nvSpPr>
          <p:cNvPr id="302" name="Google Shape;302;p18: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0: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0:notes"/>
          <p:cNvSpPr txBox="1">
            <a:spLocks noGrp="1"/>
          </p:cNvSpPr>
          <p:nvPr>
            <p:ph type="body" idx="1"/>
          </p:nvPr>
        </p:nvSpPr>
        <p:spPr>
          <a:xfrm>
            <a:off x="223838" y="4222800"/>
            <a:ext cx="6654800" cy="56836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i="0" u="none" strike="noStrike" cap="none">
                <a:solidFill>
                  <a:schemeClr val="dk1"/>
                </a:solidFill>
                <a:latin typeface="Calibri"/>
                <a:ea typeface="Calibri"/>
                <a:cs typeface="Calibri"/>
                <a:sym typeface="Calibri"/>
              </a:rPr>
              <a:t>Beschreibung</a:t>
            </a:r>
            <a:endParaRPr sz="11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0" i="0" u="none" strike="noStrike" cap="none">
                <a:solidFill>
                  <a:schemeClr val="dk1"/>
                </a:solidFill>
                <a:latin typeface="Calibri"/>
                <a:ea typeface="Calibri"/>
                <a:cs typeface="Calibri"/>
                <a:sym typeface="Calibri"/>
              </a:rPr>
              <a:t>Die Gesundheitsberichterstattung des Bundes hat festgestellt: </a:t>
            </a:r>
            <a:endParaRPr/>
          </a:p>
          <a:p>
            <a:pPr marL="0" lvl="0" indent="0" algn="l" rtl="0">
              <a:lnSpc>
                <a:spcPct val="100000"/>
              </a:lnSpc>
              <a:spcBef>
                <a:spcPts val="0"/>
              </a:spcBef>
              <a:spcAft>
                <a:spcPts val="0"/>
              </a:spcAft>
              <a:buSzPts val="1400"/>
              <a:buNone/>
            </a:pPr>
            <a:r>
              <a:rPr lang="de-DE" sz="1100" b="0" i="1" u="none" strike="noStrike" cap="none">
                <a:solidFill>
                  <a:schemeClr val="dk1"/>
                </a:solidFill>
                <a:latin typeface="Calibri"/>
                <a:ea typeface="Calibri"/>
                <a:cs typeface="Calibri"/>
                <a:sym typeface="Calibri"/>
              </a:rPr>
              <a:t>„Bei Männern bestehen zwischen den alten und neuen Bundesländern nur geringe Unterschiede in der Verbreitung von Übergewicht und Adipositas. Bei Frauen jenseits des 30. Lebensjahrs zeigt sich allerdings ein deutliches Ost-West-Gefälle. So sind in der Altersgruppe ab 65 Jahren 48,8 Prozent der ostdeutschen, dagegen 28,3 Prozent der westdeutschen Frauen adipös. Im europäischen Vergleich erweist sich, dass der Anteil der Bevölkerung mit Übergewicht und Adipositas in Deutschland (wie auch in England) deutlich höher ist als in anderen EU- Staaten. Allerdings lagen diesem Vergleich für Deutschland und England objektive Messwerte zugrunde, während für andere Länder Selbstauskünfte zu Körpergewicht und Körpergröße genutzt wurden. Wenn man auch für Deutschland solche Daten aus Bevölkerungsbefragungen heranzieht, zeigen sich gegenüber den meisten anderen europäischen Ländern keine bedeutsamen Unterschiede. </a:t>
            </a:r>
            <a:r>
              <a:rPr lang="de-DE" sz="1100" b="1" i="1" u="none" strike="noStrike" cap="none">
                <a:solidFill>
                  <a:schemeClr val="dk1"/>
                </a:solidFill>
                <a:latin typeface="Calibri"/>
                <a:ea typeface="Calibri"/>
                <a:cs typeface="Calibri"/>
                <a:sym typeface="Calibri"/>
              </a:rPr>
              <a:t>Sozial Benachteiligte haben häufiger Übergewicht. </a:t>
            </a:r>
            <a:r>
              <a:rPr lang="de-DE" sz="1100" b="0" i="1" u="none" strike="noStrike" cap="none">
                <a:solidFill>
                  <a:schemeClr val="dk1"/>
                </a:solidFill>
                <a:latin typeface="Calibri"/>
                <a:ea typeface="Calibri"/>
                <a:cs typeface="Calibri"/>
                <a:sym typeface="Calibri"/>
              </a:rPr>
              <a:t>Wie in vielen anderen Ländern auch, tritt Übergewicht und Adipositas in Deutschland vermehrt in der unteren Sozialschicht auf. Die Sozialschicht wird bei empirischen Untersuchungen in der Regel durch das Haushaltsnettoeinkommen, den Berufsstatus und das Bildungsniveau definiert. So zeigen die Daten des Telefonischen Gesundheitssurveys 2003, dass Übergewicht und Adipositas bei Männern und Frauen mit Hauptschulabschluss deutlich häufiger sind als bei Personen mit Abitur. Bei Frauen macht sich der Bildungsgradient dabei noch etwas stärker bemerkbar als bei Männern.“</a:t>
            </a:r>
            <a:endParaRPr sz="1100"/>
          </a:p>
          <a:p>
            <a:pPr marL="0" lvl="0" indent="0" algn="l" rtl="0">
              <a:lnSpc>
                <a:spcPct val="100000"/>
              </a:lnSpc>
              <a:spcBef>
                <a:spcPts val="0"/>
              </a:spcBef>
              <a:spcAft>
                <a:spcPts val="0"/>
              </a:spcAft>
              <a:buSzPts val="1400"/>
              <a:buNone/>
            </a:pPr>
            <a:endParaRPr sz="1100" b="0" i="1"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i="0" u="none" strike="noStrike" cap="none">
                <a:solidFill>
                  <a:schemeClr val="dk1"/>
                </a:solidFill>
                <a:latin typeface="Calibri"/>
                <a:ea typeface="Calibri"/>
                <a:cs typeface="Calibri"/>
                <a:sym typeface="Calibri"/>
              </a:rPr>
              <a:t>Aufgabe</a:t>
            </a:r>
            <a:endParaRPr sz="1100"/>
          </a:p>
          <a:p>
            <a:pPr marL="171450" lvl="0" indent="-171450" algn="l" rtl="0">
              <a:lnSpc>
                <a:spcPct val="100000"/>
              </a:lnSpc>
              <a:spcBef>
                <a:spcPts val="0"/>
              </a:spcBef>
              <a:spcAft>
                <a:spcPts val="0"/>
              </a:spcAft>
              <a:buSzPts val="1400"/>
              <a:buFont typeface="Arial"/>
              <a:buChar char="•"/>
            </a:pPr>
            <a:r>
              <a:rPr lang="de-DE" sz="1100"/>
              <a:t>Stellen Sie sich vor, sie leiten eine Betriebskantine. Ihnen fällt auf, dass viele der Mitarbeiter*innen übergewichtig sind. </a:t>
            </a:r>
            <a:endParaRPr/>
          </a:p>
          <a:p>
            <a:pPr marL="171450" lvl="0" indent="-171450" algn="l" rtl="0">
              <a:lnSpc>
                <a:spcPct val="100000"/>
              </a:lnSpc>
              <a:spcBef>
                <a:spcPts val="0"/>
              </a:spcBef>
              <a:spcAft>
                <a:spcPts val="0"/>
              </a:spcAft>
              <a:buSzPts val="1400"/>
              <a:buFont typeface="Arial"/>
              <a:buChar char="•"/>
            </a:pPr>
            <a:r>
              <a:rPr lang="de-DE" sz="1100"/>
              <a:t>Sie initiieren ein Treffen mit dem Betriebsrat und der Geschäftsführung.</a:t>
            </a:r>
            <a:endParaRPr/>
          </a:p>
          <a:p>
            <a:pPr marL="171450" lvl="0" indent="-171450" algn="l" rtl="0">
              <a:lnSpc>
                <a:spcPct val="100000"/>
              </a:lnSpc>
              <a:spcBef>
                <a:spcPts val="0"/>
              </a:spcBef>
              <a:spcAft>
                <a:spcPts val="0"/>
              </a:spcAft>
              <a:buSzPts val="1400"/>
              <a:buFont typeface="Arial"/>
              <a:buChar char="•"/>
            </a:pPr>
            <a:r>
              <a:rPr lang="de-DE" sz="1100"/>
              <a:t>Ihr Ziel ist es, den Mitarbeiter*innen ein gesünderes Essen anzubieten und fett- und zuckerhaltige Gerichte vom Speiseplan zu nehmen.</a:t>
            </a:r>
            <a:endParaRPr/>
          </a:p>
          <a:p>
            <a:pPr marL="171450" lvl="0" indent="-171450" algn="l" rtl="0">
              <a:lnSpc>
                <a:spcPct val="100000"/>
              </a:lnSpc>
              <a:spcBef>
                <a:spcPts val="0"/>
              </a:spcBef>
              <a:spcAft>
                <a:spcPts val="0"/>
              </a:spcAft>
              <a:buSzPts val="1400"/>
              <a:buFont typeface="Arial"/>
              <a:buChar char="•"/>
            </a:pPr>
            <a:r>
              <a:rPr lang="de-DE" sz="1100"/>
              <a:t>Aber das werden „die Freunde der Curry-Wurst mit Pommes“ gar nicht gerne sehen.</a:t>
            </a:r>
            <a:endParaRPr/>
          </a:p>
          <a:p>
            <a:pPr marL="171450" lvl="0" indent="-171450" algn="l" rtl="0">
              <a:lnSpc>
                <a:spcPct val="100000"/>
              </a:lnSpc>
              <a:spcBef>
                <a:spcPts val="0"/>
              </a:spcBef>
              <a:spcAft>
                <a:spcPts val="0"/>
              </a:spcAft>
              <a:buSzPts val="1400"/>
              <a:buFont typeface="Arial"/>
              <a:buChar char="•"/>
            </a:pPr>
            <a:r>
              <a:rPr lang="de-DE" sz="1100"/>
              <a:t>Mit welchen Vorschlägen gehen Sie in das Gespräch?</a:t>
            </a:r>
            <a:endParaRPr sz="1100"/>
          </a:p>
          <a:p>
            <a:pPr marL="0" lvl="0" indent="0" algn="l" rtl="0">
              <a:lnSpc>
                <a:spcPct val="100000"/>
              </a:lnSpc>
              <a:spcBef>
                <a:spcPts val="600"/>
              </a:spcBef>
              <a:spcAft>
                <a:spcPts val="0"/>
              </a:spcAft>
              <a:buSzPts val="1400"/>
              <a:buNone/>
            </a:pPr>
            <a:endParaRPr sz="1100"/>
          </a:p>
          <a:p>
            <a:pPr marL="0" lvl="0" indent="0" algn="l" rtl="0">
              <a:lnSpc>
                <a:spcPct val="100000"/>
              </a:lnSpc>
              <a:spcBef>
                <a:spcPts val="600"/>
              </a:spcBef>
              <a:spcAft>
                <a:spcPts val="0"/>
              </a:spcAft>
              <a:buSzPts val="1400"/>
              <a:buNone/>
            </a:pPr>
            <a:r>
              <a:rPr lang="de-DE" sz="1100" b="1"/>
              <a:t>Quelle und Bild</a:t>
            </a:r>
            <a:endParaRPr sz="1100"/>
          </a:p>
          <a:p>
            <a:pPr marL="171450" lvl="0" indent="-171450" algn="l" rtl="0">
              <a:lnSpc>
                <a:spcPct val="100000"/>
              </a:lnSpc>
              <a:spcBef>
                <a:spcPts val="600"/>
              </a:spcBef>
              <a:spcAft>
                <a:spcPts val="600"/>
              </a:spcAft>
              <a:buSzPts val="1400"/>
              <a:buFont typeface="Arial"/>
              <a:buChar char="•"/>
            </a:pPr>
            <a:r>
              <a:rPr lang="de-DE" sz="1100"/>
              <a:t>Gesundheitsberichterstattung des Bundes (o.J.): Online: https://www.gbe-bund.de/gbe/abrechnung.prc_abr_test_logon?p_uid=gast&amp;p_aid=0&amp;p_knoten=FID&amp;p_sprache=D&amp;p_suchstring=10691::Ubergewicht</a:t>
            </a:r>
            <a:endParaRPr sz="1100"/>
          </a:p>
        </p:txBody>
      </p:sp>
      <p:sp>
        <p:nvSpPr>
          <p:cNvPr id="316" name="Google Shape;316;p2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4:notes"/>
          <p:cNvSpPr txBox="1">
            <a:spLocks noGrp="1"/>
          </p:cNvSpPr>
          <p:nvPr>
            <p:ph type="body" idx="1"/>
          </p:nvPr>
        </p:nvSpPr>
        <p:spPr>
          <a:xfrm>
            <a:off x="223838" y="4222800"/>
            <a:ext cx="6654800" cy="4606660"/>
          </a:xfrm>
          <a:prstGeom prst="rect">
            <a:avLst/>
          </a:prstGeom>
          <a:noFill/>
          <a:ln>
            <a:noFill/>
          </a:ln>
        </p:spPr>
        <p:txBody>
          <a:bodyPr spcFirstLastPara="1" wrap="square" lIns="94825" tIns="47400" rIns="94825" bIns="474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de-DE" sz="1100" b="1"/>
              <a:t>Beschreibung</a:t>
            </a:r>
            <a:endParaRPr sz="1100"/>
          </a:p>
          <a:p>
            <a:pPr marL="0" marR="0" lvl="0" indent="0" algn="l" rtl="0">
              <a:lnSpc>
                <a:spcPct val="100000"/>
              </a:lnSpc>
              <a:spcBef>
                <a:spcPts val="0"/>
              </a:spcBef>
              <a:spcAft>
                <a:spcPts val="0"/>
              </a:spcAft>
              <a:buClr>
                <a:srgbClr val="000000"/>
              </a:buClr>
              <a:buSzPts val="1400"/>
              <a:buFont typeface="Arial"/>
              <a:buNone/>
            </a:pPr>
            <a:r>
              <a:rPr lang="de-DE" sz="1100" b="0"/>
              <a:t>Der Wasserfußabdruck dieses Produktes zeigt, wie viel Wasser insgesamt verwendet wurde. Sofern das Wasser aus natürlichen sich regenerierenden Quellen stammt (Regenwasser), ist dies kein Problem. Die Nutzung von Fließgewässern, Seen oder Grundwasser ist jedoch nur dann nachhaltig, wenn diese sich kontinuierlich regenerieren und nicht erschöpft werden. </a:t>
            </a:r>
            <a:r>
              <a:rPr lang="de-DE" sz="1100"/>
              <a:t>Die Produktion eines Hamburgers verbraucht ca. 2.500 Liter Wasser. Das Rindfleisch verbraucht neben den anderen Produkten, wie z.B. dem Käse oder den Essiggurken am meisten Wasser. Für 150 Gramm Burgerfleisch liegt der </a:t>
            </a:r>
            <a:r>
              <a:rPr lang="de-DE" sz="1100" b="0"/>
              <a:t>Wasserverbrauch bei 2.250 Liter. </a:t>
            </a:r>
            <a:endParaRPr sz="1100"/>
          </a:p>
          <a:p>
            <a:pPr marL="0" marR="0" lvl="0" indent="0" algn="l" rtl="0">
              <a:lnSpc>
                <a:spcPct val="100000"/>
              </a:lnSpc>
              <a:spcBef>
                <a:spcPts val="0"/>
              </a:spcBef>
              <a:spcAft>
                <a:spcPts val="0"/>
              </a:spcAft>
              <a:buClr>
                <a:srgbClr val="000000"/>
              </a:buClr>
              <a:buSzPts val="1400"/>
              <a:buFont typeface="Arial"/>
              <a:buNone/>
            </a:pPr>
            <a:endParaRPr sz="1100" b="0"/>
          </a:p>
          <a:p>
            <a:pPr marL="0" lvl="0" indent="0" algn="l" rtl="0">
              <a:lnSpc>
                <a:spcPct val="100000"/>
              </a:lnSpc>
              <a:spcBef>
                <a:spcPts val="360"/>
              </a:spcBef>
              <a:spcAft>
                <a:spcPts val="0"/>
              </a:spcAft>
              <a:buSzPts val="1200"/>
              <a:buNone/>
            </a:pPr>
            <a:r>
              <a:rPr lang="de-DE" sz="1100" b="1"/>
              <a:t>Aufgabe</a:t>
            </a:r>
            <a:endParaRPr sz="1100"/>
          </a:p>
          <a:p>
            <a:pPr marL="171450" lvl="0" indent="-171450" algn="l" rtl="0">
              <a:lnSpc>
                <a:spcPct val="100000"/>
              </a:lnSpc>
              <a:spcBef>
                <a:spcPts val="360"/>
              </a:spcBef>
              <a:spcAft>
                <a:spcPts val="0"/>
              </a:spcAft>
              <a:buSzPts val="1200"/>
              <a:buFont typeface="Arial"/>
              <a:buChar char="•"/>
            </a:pPr>
            <a:r>
              <a:rPr lang="de-DE" sz="1100"/>
              <a:t>Diskutieren sie den Wasserfußabdruck verschiedener Zutaten Ihrer Menükarte.</a:t>
            </a:r>
            <a:endParaRPr sz="1100"/>
          </a:p>
          <a:p>
            <a:pPr marL="171450" lvl="0" indent="-171450" algn="l" rtl="0">
              <a:lnSpc>
                <a:spcPct val="100000"/>
              </a:lnSpc>
              <a:spcBef>
                <a:spcPts val="360"/>
              </a:spcBef>
              <a:spcAft>
                <a:spcPts val="0"/>
              </a:spcAft>
              <a:buSzPts val="1200"/>
              <a:buFont typeface="Arial"/>
              <a:buChar char="•"/>
            </a:pPr>
            <a:r>
              <a:rPr lang="de-DE" sz="1100"/>
              <a:t>Welche Komponenten haben den größten Abdruck und warum?</a:t>
            </a:r>
            <a:endParaRPr sz="1100"/>
          </a:p>
          <a:p>
            <a:pPr marL="457200" marR="0" lvl="0" indent="-228600" algn="l" rtl="0">
              <a:lnSpc>
                <a:spcPct val="100000"/>
              </a:lnSpc>
              <a:spcBef>
                <a:spcPts val="0"/>
              </a:spcBef>
              <a:spcAft>
                <a:spcPts val="0"/>
              </a:spcAft>
              <a:buClr>
                <a:srgbClr val="000000"/>
              </a:buClr>
              <a:buSzPts val="1400"/>
              <a:buFont typeface="Arial"/>
              <a:buNone/>
            </a:pPr>
            <a:endParaRPr sz="1100" b="0"/>
          </a:p>
          <a:p>
            <a:pPr marL="0" marR="0" lvl="0" indent="0" algn="l" rtl="0">
              <a:lnSpc>
                <a:spcPct val="100000"/>
              </a:lnSpc>
              <a:spcBef>
                <a:spcPts val="0"/>
              </a:spcBef>
              <a:spcAft>
                <a:spcPts val="0"/>
              </a:spcAft>
              <a:buClr>
                <a:schemeClr val="dk1"/>
              </a:buClr>
              <a:buSzPts val="1200"/>
              <a:buFont typeface="Calibri"/>
              <a:buNone/>
            </a:pPr>
            <a:r>
              <a:rPr lang="de-DE" sz="1100" b="1"/>
              <a:t>Quelle und Abbildung</a:t>
            </a:r>
            <a:endParaRPr sz="1100"/>
          </a:p>
          <a:p>
            <a:pPr marL="171450" marR="0" lvl="0" indent="-171450" algn="l" rtl="0">
              <a:lnSpc>
                <a:spcPct val="100000"/>
              </a:lnSpc>
              <a:spcBef>
                <a:spcPts val="0"/>
              </a:spcBef>
              <a:spcAft>
                <a:spcPts val="0"/>
              </a:spcAft>
              <a:buClr>
                <a:srgbClr val="000000"/>
              </a:buClr>
              <a:buSzPts val="1400"/>
              <a:buFont typeface="Arial"/>
              <a:buChar char="•"/>
            </a:pPr>
            <a:r>
              <a:rPr lang="de-DE" sz="1100"/>
              <a:t>Hühner (2016), </a:t>
            </a:r>
            <a:r>
              <a:rPr lang="de-DE" sz="1100" b="0" i="0" u="none" strike="noStrike" cap="none">
                <a:solidFill>
                  <a:schemeClr val="dk1"/>
                </a:solidFill>
                <a:latin typeface="Calibri"/>
                <a:ea typeface="Calibri"/>
                <a:cs typeface="Calibri"/>
                <a:sym typeface="Calibri"/>
              </a:rPr>
              <a:t>6. Umweltschutz und Ernährung - </a:t>
            </a:r>
            <a:r>
              <a:rPr lang="de-DE" sz="1100"/>
              <a:t>Umweltprobleme durch Lebensmittel?, Online: http://www.gerald.huehner.org/hr/umw6.pdf</a:t>
            </a:r>
            <a:endParaRPr sz="1100" b="0" i="0" u="none" strike="noStrike" cap="none">
              <a:solidFill>
                <a:schemeClr val="dk1"/>
              </a:solidFill>
              <a:latin typeface="Calibri"/>
              <a:ea typeface="Calibri"/>
              <a:cs typeface="Calibri"/>
              <a:sym typeface="Calibri"/>
            </a:endParaRPr>
          </a:p>
        </p:txBody>
      </p:sp>
      <p:sp>
        <p:nvSpPr>
          <p:cNvPr id="336" name="Google Shape;336;p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300"/>
              <a:buFont typeface="Calibri"/>
              <a:buNone/>
            </a:pPr>
            <a:fld id="{00000000-1234-1234-1234-123412341234}" type="slidenum">
              <a:rPr lang="de-DE" sz="1200">
                <a:latin typeface="Calibri"/>
                <a:ea typeface="Calibri"/>
                <a:cs typeface="Calibri"/>
                <a:sym typeface="Calibri"/>
              </a:rPr>
              <a:t>16</a:t>
            </a:fld>
            <a:endParaRPr sz="120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1:notes"/>
          <p:cNvSpPr>
            <a:spLocks noGrp="1" noRot="1" noChangeAspect="1"/>
          </p:cNvSpPr>
          <p:nvPr>
            <p:ph type="sldImg" idx="2"/>
          </p:nvPr>
        </p:nvSpPr>
        <p:spPr>
          <a:xfrm>
            <a:off x="22225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1:notes"/>
          <p:cNvSpPr txBox="1">
            <a:spLocks noGrp="1"/>
          </p:cNvSpPr>
          <p:nvPr>
            <p:ph type="body" idx="1"/>
          </p:nvPr>
        </p:nvSpPr>
        <p:spPr>
          <a:xfrm>
            <a:off x="222249" y="3996000"/>
            <a:ext cx="6656389" cy="610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de-DE" sz="1100" b="1"/>
              <a:t>Beschreibung</a:t>
            </a:r>
            <a:endParaRPr sz="1100"/>
          </a:p>
          <a:p>
            <a:pPr marL="0" lvl="0" indent="0" algn="l" rtl="0">
              <a:lnSpc>
                <a:spcPct val="100000"/>
              </a:lnSpc>
              <a:spcBef>
                <a:spcPts val="360"/>
              </a:spcBef>
              <a:spcAft>
                <a:spcPts val="0"/>
              </a:spcAft>
              <a:buSzPts val="1200"/>
              <a:buNone/>
            </a:pPr>
            <a:r>
              <a:rPr lang="de-DE" sz="1100"/>
              <a:t>Die Abbildung zeigt den Wasserverbrauch bei der Produktion von Milch und Milchalternativen in Europa. 80 Prozent der weltweit verkauften Mandeln stammen aus Kalifornien, nächster bedeutender Lieferant ist Spanien. In beiden Gegenden ist das Wasser knapp. Zugleich gelten Mandeln als bewässerungsintensive Anbaukultur. Lt. WWF ist der Wasserverbrauch bei kalifornischen Mandeln besonders hoch. Je nachdem, aus welchem Blickwinkel man die Dinge betrachtet, ergeben sich unterschiedliche Ergebnisse. Die Betrachtung aus ernährungsphysiologischer Sicht würde wieder ein anderes Ergebnis bringen. </a:t>
            </a:r>
            <a:endParaRPr sz="1100"/>
          </a:p>
          <a:p>
            <a:pPr marL="0" lvl="0" indent="0" algn="l" rtl="0">
              <a:lnSpc>
                <a:spcPct val="100000"/>
              </a:lnSpc>
              <a:spcBef>
                <a:spcPts val="0"/>
              </a:spcBef>
              <a:spcAft>
                <a:spcPts val="0"/>
              </a:spcAft>
              <a:buClr>
                <a:schemeClr val="dk1"/>
              </a:buClr>
              <a:buSzPts val="1100"/>
              <a:buFont typeface="Arial"/>
              <a:buNone/>
            </a:pPr>
            <a:r>
              <a:rPr lang="de-DE" sz="1050" i="1"/>
              <a:t>* Bei Mandeldrink handelt es sich um weltweite Daten.</a:t>
            </a:r>
            <a:endParaRPr sz="1050" i="1"/>
          </a:p>
          <a:p>
            <a:pPr marL="0" lvl="0" indent="0" algn="l" rtl="0">
              <a:lnSpc>
                <a:spcPct val="100000"/>
              </a:lnSpc>
              <a:spcBef>
                <a:spcPts val="0"/>
              </a:spcBef>
              <a:spcAft>
                <a:spcPts val="0"/>
              </a:spcAft>
              <a:buClr>
                <a:schemeClr val="dk1"/>
              </a:buClr>
              <a:buSzPts val="1100"/>
              <a:buFont typeface="Arial"/>
              <a:buNone/>
            </a:pPr>
            <a:r>
              <a:rPr lang="de-DE" sz="1050" i="1"/>
              <a:t>** Mit CO</a:t>
            </a:r>
            <a:r>
              <a:rPr lang="de-DE" sz="1050" i="1" baseline="-25000"/>
              <a:t>2</a:t>
            </a:r>
            <a:r>
              <a:rPr lang="de-DE" sz="1050" i="1"/>
              <a:t>-Äquivalenten können Treibhausgasemissionen umgerechnet und zusammengefasst werden. So wird die Klimawirkung verschiedener Treibhausgase wie CO</a:t>
            </a:r>
            <a:r>
              <a:rPr lang="de-DE" sz="1050" i="1" baseline="-25000"/>
              <a:t>2</a:t>
            </a:r>
            <a:r>
              <a:rPr lang="de-DE" sz="1050" i="1"/>
              <a:t>, Methan oder Lachgas in einer Maßeinheit vergleichbar gemacht. Phosphat-Äquivalente sind eine Maßeinheit, um das Überdüngungspotenzial von Emissionen aus Luft und Wasser zu ermitteln. </a:t>
            </a:r>
            <a:endParaRPr sz="1050" i="1"/>
          </a:p>
          <a:p>
            <a:pPr marL="0" lvl="0" indent="0" algn="l" rtl="0">
              <a:lnSpc>
                <a:spcPct val="100000"/>
              </a:lnSpc>
              <a:spcBef>
                <a:spcPts val="360"/>
              </a:spcBef>
              <a:spcAft>
                <a:spcPts val="0"/>
              </a:spcAft>
              <a:buSzPts val="1200"/>
              <a:buNone/>
            </a:pPr>
            <a:r>
              <a:rPr lang="de-DE" sz="1100"/>
              <a:t>Milch und Milchprodukte (ohne Speiseeis) haben einen Anteil am Gesamtumsatz der Ernährungsindustrie (2020) von 15,5 Prozent. Einen größeren Anteil haben nur noch die Fleisch und Fleischprodukte mit 24,3 Prozent. (bve-Statistik). Der Pro-Kopf-Verbrauch von Frischmilcherzeugnissen (z. B. Milch, Sauermilch-, Kefir- und Joghurt Milchmischerzeugnisse) liegt in Deutschland bei ca. 86 Prozent. Konsummilch macht davon den größten Anteil aus. Der Absatz von pflanzlichen Milchalternativen hat sich im Vergleich zum Jahr 2018 im Jahr 2020 verdoppelt.</a:t>
            </a:r>
            <a:endParaRPr sz="1100" b="1"/>
          </a:p>
          <a:p>
            <a:pPr marL="0" lvl="0" indent="0" algn="l" rtl="0">
              <a:lnSpc>
                <a:spcPct val="100000"/>
              </a:lnSpc>
              <a:spcBef>
                <a:spcPts val="360"/>
              </a:spcBef>
              <a:spcAft>
                <a:spcPts val="0"/>
              </a:spcAft>
              <a:buSzPts val="1200"/>
              <a:buNone/>
            </a:pPr>
            <a:r>
              <a:rPr lang="de-DE" sz="1100" b="1"/>
              <a:t>Aufgabe</a:t>
            </a:r>
            <a:endParaRPr sz="1100"/>
          </a:p>
          <a:p>
            <a:pPr marL="171450" lvl="0" indent="-171450" algn="l" rtl="0">
              <a:lnSpc>
                <a:spcPct val="100000"/>
              </a:lnSpc>
              <a:spcBef>
                <a:spcPts val="200"/>
              </a:spcBef>
              <a:spcAft>
                <a:spcPts val="0"/>
              </a:spcAft>
              <a:buSzPts val="1200"/>
              <a:buFont typeface="Arial"/>
              <a:buChar char="•"/>
            </a:pPr>
            <a:r>
              <a:rPr lang="de-DE" sz="1100"/>
              <a:t>Diskutieren Sie unter dem Aspekt Wasserverbrauch die Nachhaltigkeit von Milch und “Grünen Milchprodukten”</a:t>
            </a:r>
            <a:endParaRPr/>
          </a:p>
          <a:p>
            <a:pPr marL="171450" lvl="0" indent="-171450" algn="l" rtl="0">
              <a:lnSpc>
                <a:spcPct val="100000"/>
              </a:lnSpc>
              <a:spcBef>
                <a:spcPts val="0"/>
              </a:spcBef>
              <a:spcAft>
                <a:spcPts val="0"/>
              </a:spcAft>
              <a:buSzPts val="1200"/>
              <a:buFont typeface="Arial"/>
              <a:buChar char="•"/>
            </a:pPr>
            <a:r>
              <a:rPr lang="de-DE" sz="1100"/>
              <a:t>In welchen Menüs könnte Sie „Grüne Milch“ nutzen?</a:t>
            </a:r>
            <a:endParaRPr sz="1100"/>
          </a:p>
          <a:p>
            <a:pPr marL="0" lvl="0" indent="0" algn="l" rtl="0">
              <a:lnSpc>
                <a:spcPct val="100000"/>
              </a:lnSpc>
              <a:spcBef>
                <a:spcPts val="360"/>
              </a:spcBef>
              <a:spcAft>
                <a:spcPts val="0"/>
              </a:spcAft>
              <a:buSzPts val="1200"/>
              <a:buNone/>
            </a:pPr>
            <a:r>
              <a:rPr lang="de-DE" sz="1100" b="1"/>
              <a:t>Daten</a:t>
            </a:r>
            <a:endParaRPr sz="1100" b="1"/>
          </a:p>
          <a:p>
            <a:pPr marL="184150" marR="0" lvl="0" indent="-174625" algn="l" rtl="0">
              <a:lnSpc>
                <a:spcPct val="100000"/>
              </a:lnSpc>
              <a:spcBef>
                <a:spcPts val="0"/>
              </a:spcBef>
              <a:spcAft>
                <a:spcPts val="0"/>
              </a:spcAft>
              <a:buClr>
                <a:schemeClr val="dk1"/>
              </a:buClr>
              <a:buSzPts val="1200"/>
              <a:buFont typeface="Arial"/>
              <a:buChar char="•"/>
            </a:pPr>
            <a:r>
              <a:rPr lang="de-DE" sz="1100"/>
              <a:t>Reisdrink:        586,0 l</a:t>
            </a:r>
            <a:endParaRPr sz="1100"/>
          </a:p>
          <a:p>
            <a:pPr marL="184150" marR="0" lvl="0" indent="-174625" algn="l" rtl="0">
              <a:lnSpc>
                <a:spcPct val="100000"/>
              </a:lnSpc>
              <a:spcBef>
                <a:spcPts val="0"/>
              </a:spcBef>
              <a:spcAft>
                <a:spcPts val="0"/>
              </a:spcAft>
              <a:buSzPts val="1400"/>
              <a:buChar char="•"/>
            </a:pPr>
            <a:r>
              <a:rPr lang="de-DE" sz="1100"/>
              <a:t>Haferdrink:           3,4 l</a:t>
            </a:r>
            <a:endParaRPr sz="1100"/>
          </a:p>
          <a:p>
            <a:pPr marL="184150" marR="0" lvl="0" indent="-174625" algn="l" rtl="0">
              <a:lnSpc>
                <a:spcPct val="100000"/>
              </a:lnSpc>
              <a:spcBef>
                <a:spcPts val="0"/>
              </a:spcBef>
              <a:spcAft>
                <a:spcPts val="0"/>
              </a:spcAft>
              <a:buSzPts val="1400"/>
              <a:buChar char="•"/>
            </a:pPr>
            <a:r>
              <a:rPr lang="de-DE" sz="1100"/>
              <a:t>Mandeldrink:    371,0 l</a:t>
            </a:r>
            <a:endParaRPr sz="1100"/>
          </a:p>
          <a:p>
            <a:pPr marL="184150" marR="0" lvl="0" indent="-174625" algn="l" rtl="0">
              <a:lnSpc>
                <a:spcPct val="100000"/>
              </a:lnSpc>
              <a:spcBef>
                <a:spcPts val="0"/>
              </a:spcBef>
              <a:spcAft>
                <a:spcPts val="0"/>
              </a:spcAft>
              <a:buSzPts val="1400"/>
              <a:buChar char="•"/>
            </a:pPr>
            <a:r>
              <a:rPr lang="de-DE" sz="1100"/>
              <a:t>Milch:               248,0 l</a:t>
            </a:r>
            <a:endParaRPr sz="1100"/>
          </a:p>
          <a:p>
            <a:pPr marL="184150" marR="0" lvl="0" indent="-174625" algn="l" rtl="0">
              <a:lnSpc>
                <a:spcPct val="100000"/>
              </a:lnSpc>
              <a:spcBef>
                <a:spcPts val="0"/>
              </a:spcBef>
              <a:spcAft>
                <a:spcPts val="0"/>
              </a:spcAft>
              <a:buSzPts val="1400"/>
              <a:buChar char="•"/>
            </a:pPr>
            <a:r>
              <a:rPr lang="de-DE" sz="1100"/>
              <a:t>Sojadrink:             1,2 l</a:t>
            </a:r>
            <a:endParaRPr sz="1100"/>
          </a:p>
          <a:p>
            <a:pPr marL="0" lvl="0" indent="0" algn="l" rtl="0">
              <a:lnSpc>
                <a:spcPct val="100000"/>
              </a:lnSpc>
              <a:spcBef>
                <a:spcPts val="400"/>
              </a:spcBef>
              <a:spcAft>
                <a:spcPts val="0"/>
              </a:spcAft>
              <a:buSzPts val="1400"/>
              <a:buFont typeface="Arial"/>
              <a:buNone/>
            </a:pPr>
            <a:r>
              <a:rPr lang="de-DE" sz="1100" b="1"/>
              <a:t>Quellen</a:t>
            </a:r>
            <a:endParaRPr sz="1100" b="1"/>
          </a:p>
          <a:p>
            <a:pPr marL="184150" lvl="0" indent="-136525" algn="l" rtl="0">
              <a:lnSpc>
                <a:spcPct val="100000"/>
              </a:lnSpc>
              <a:spcBef>
                <a:spcPts val="0"/>
              </a:spcBef>
              <a:spcAft>
                <a:spcPts val="0"/>
              </a:spcAft>
              <a:buSzPts val="1400"/>
              <a:buFont typeface="Arial"/>
              <a:buChar char="•"/>
            </a:pPr>
            <a:r>
              <a:rPr lang="de-DE" sz="1100"/>
              <a:t>Marquardt, Maria (2022): So nachhaltig sind die Michalternativen aus Hafer, Soja oder Mandeln wirklich. spiegel-online. Online: www.spiegel.de/wirtschaft/service/milch-alternativen-warum-sie-oft-teuer-aber-meist-nachhaltig-sind-a-da49b0b9-207d-4515-8455-01c01802dc7f</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endParaRPr sz="1100"/>
          </a:p>
          <a:p>
            <a:pPr marL="457200" lvl="0" indent="0" algn="l" rtl="0">
              <a:lnSpc>
                <a:spcPct val="100000"/>
              </a:lnSpc>
              <a:spcBef>
                <a:spcPts val="0"/>
              </a:spcBef>
              <a:spcAft>
                <a:spcPts val="0"/>
              </a:spcAft>
              <a:buSzPts val="1400"/>
              <a:buNone/>
            </a:pPr>
            <a:endParaRPr sz="1100"/>
          </a:p>
          <a:p>
            <a:pPr marL="0" lvl="0" indent="0" algn="l" rtl="0">
              <a:lnSpc>
                <a:spcPct val="100000"/>
              </a:lnSpc>
              <a:spcBef>
                <a:spcPts val="360"/>
              </a:spcBef>
              <a:spcAft>
                <a:spcPts val="0"/>
              </a:spcAft>
              <a:buSzPts val="1200"/>
              <a:buNone/>
            </a:pPr>
            <a:endParaRPr sz="1100"/>
          </a:p>
        </p:txBody>
      </p:sp>
      <p:sp>
        <p:nvSpPr>
          <p:cNvPr id="384" name="Google Shape;384;p2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9:notes"/>
          <p:cNvSpPr>
            <a:spLocks noGrp="1" noRot="1" noChangeAspect="1"/>
          </p:cNvSpPr>
          <p:nvPr>
            <p:ph type="sldImg" idx="2"/>
          </p:nvPr>
        </p:nvSpPr>
        <p:spPr>
          <a:xfrm>
            <a:off x="2301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9:notes"/>
          <p:cNvSpPr txBox="1">
            <a:spLocks noGrp="1"/>
          </p:cNvSpPr>
          <p:nvPr>
            <p:ph type="body" idx="1"/>
          </p:nvPr>
        </p:nvSpPr>
        <p:spPr>
          <a:xfrm>
            <a:off x="223200" y="4222800"/>
            <a:ext cx="6654800" cy="58896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de-DE" sz="1100" b="1" i="0" u="none" strike="noStrike" cap="none">
                <a:solidFill>
                  <a:schemeClr val="dk1"/>
                </a:solidFill>
                <a:latin typeface="Calibri"/>
                <a:ea typeface="Calibri"/>
                <a:cs typeface="Calibri"/>
                <a:sym typeface="Calibri"/>
              </a:rPr>
              <a:t>Beschreibung</a:t>
            </a:r>
            <a:endParaRPr sz="1100"/>
          </a:p>
          <a:p>
            <a:pPr marL="0" lvl="0" indent="0" algn="l" rtl="0">
              <a:lnSpc>
                <a:spcPct val="100000"/>
              </a:lnSpc>
              <a:spcBef>
                <a:spcPts val="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Backwaren gehören zu den am Meisten weggeworfenen Lebensmitteln. Ihre Haltbarkeit ist nur gering, so dass alle gastronomischen Berufe die Bestellmenge und den Verbrauch besonders beachten sollten.</a:t>
            </a:r>
            <a:endParaRPr sz="1100"/>
          </a:p>
          <a:p>
            <a:pPr marL="0" lvl="0" indent="0" algn="l" rtl="0">
              <a:lnSpc>
                <a:spcPct val="100000"/>
              </a:lnSpc>
              <a:spcBef>
                <a:spcPts val="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Die Bedeutung des Backwarenabfalls ergibt sich aus den Flächenbedarfen. Für ein Weizenbrot von 1 Kilogramm ist eine Weizenernte von 850 Gramm notwendig. Dies sind etwa 17.000 Weizenkörner. Im Durchschnitt werden in Deutschland pro Quadratmeter 800 Gramm Weizen geerntet. Dies sind in etwas 16.000 Weizenkörner pro Quadratmeter. Somit müssen rund 1.06 Quadratmeter Acker mit Weizen geerntet werden, um 1 Kilogramm Brot zu erzeugen.</a:t>
            </a:r>
            <a:endParaRPr sz="1100"/>
          </a:p>
          <a:p>
            <a:pPr marL="0" lvl="0" indent="0" algn="l" rtl="0">
              <a:lnSpc>
                <a:spcPct val="100000"/>
              </a:lnSpc>
              <a:spcBef>
                <a:spcPts val="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In 2018 wurden rund 1,7 Millionen Tonnen Backwaren entsorgt. Nimmt man im Mittel 1,06 qm pro Kilogramm Backware an, so braucht man rund 178.000 Hektar für 1,7 Millionen Tonnen Backwaren. Dies sind fast 1.800 Quadratkilometer. Das Saarland hat eine Fläche von rund 2.600 Quadratkilometern.</a:t>
            </a:r>
            <a:endParaRPr sz="1100"/>
          </a:p>
          <a:p>
            <a:pPr marL="0" marR="0" lvl="0" indent="0" algn="l" rtl="0">
              <a:lnSpc>
                <a:spcPct val="100000"/>
              </a:lnSpc>
              <a:spcBef>
                <a:spcPts val="0"/>
              </a:spcBef>
              <a:spcAft>
                <a:spcPts val="0"/>
              </a:spcAft>
              <a:buClr>
                <a:srgbClr val="000000"/>
              </a:buClr>
              <a:buSzPts val="1400"/>
              <a:buFont typeface="Arial"/>
              <a:buNone/>
            </a:pPr>
            <a:r>
              <a:rPr lang="de-DE" sz="1100"/>
              <a:t>Um </a:t>
            </a:r>
            <a:r>
              <a:rPr lang="de-DE" sz="1100" b="0" i="0" u="none" strike="noStrike" cap="none">
                <a:solidFill>
                  <a:schemeClr val="dk1"/>
                </a:solidFill>
                <a:latin typeface="Calibri"/>
                <a:ea typeface="Calibri"/>
                <a:cs typeface="Calibri"/>
                <a:sym typeface="Calibri"/>
              </a:rPr>
              <a:t>Deutschland mit 100% EE zu versorgen hat der WWF berechnet, welche Flächen benötigt werden. Es wurden als Restriktionen berücksichtig: Abstandsregeln, Natur- und Artenschutz. Im Szenario „Energiewende-Referenz“ sind dies 2,5% der Landesfläche bzw. ca. 8.900 qkm: Im Szenario „Fokus Solar“ mit einem höheren PV-Anteil mit 313 GW wären dies ca. 7.500 qkm. Allein für den Backwarenabfall mit Getreidefeldern nutzen wir 1.800 qkm, dies sind fast 25% der benötigten Fläche für 100% EE!</a:t>
            </a:r>
            <a:endParaRPr sz="1100" b="0" i="0" u="none" strike="noStrike" cap="none">
              <a:solidFill>
                <a:schemeClr val="dk1"/>
              </a:solidFill>
              <a:latin typeface="Calibri"/>
              <a:ea typeface="Calibri"/>
              <a:cs typeface="Calibri"/>
              <a:sym typeface="Calibri"/>
            </a:endParaRPr>
          </a:p>
          <a:p>
            <a:pPr marL="171450" marR="0" lvl="0" indent="-8255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Aufgaben</a:t>
            </a:r>
            <a:endParaRPr sz="1100"/>
          </a:p>
          <a:p>
            <a:pPr marL="171450" marR="0" lvl="0" indent="-171450" algn="l" rtl="0">
              <a:lnSpc>
                <a:spcPct val="100000"/>
              </a:lnSpc>
              <a:spcBef>
                <a:spcPts val="20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Bestimmen Sie den Backwarenabfall in Ihrem Betrieb.</a:t>
            </a:r>
            <a:endParaRPr sz="1100"/>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Wie wird der Backwarenabfall bei Ihnen entsorgt – welche Möglichkeiten gibt es noch?</a:t>
            </a:r>
            <a:endParaRPr sz="1100"/>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Quellen</a:t>
            </a:r>
            <a:endParaRPr sz="1100"/>
          </a:p>
          <a:p>
            <a:pPr marL="171450" marR="0" lvl="0" indent="-171450" algn="l" rtl="0">
              <a:lnSpc>
                <a:spcPct val="100000"/>
              </a:lnSpc>
              <a:spcBef>
                <a:spcPts val="0"/>
              </a:spcBef>
              <a:spcAft>
                <a:spcPts val="0"/>
              </a:spcAft>
              <a:buClr>
                <a:schemeClr val="dk1"/>
              </a:buClr>
              <a:buSzPts val="1200"/>
              <a:buFont typeface="Arial"/>
              <a:buChar char="•"/>
            </a:pPr>
            <a:r>
              <a:rPr lang="de-DE" sz="1100"/>
              <a:t>BLE Bundesanstalt für Landwirtschaft und Ernährung (o.J.): </a:t>
            </a:r>
            <a:r>
              <a:rPr lang="de-DE" sz="1100" b="0" i="0" u="none" strike="noStrike" cap="none">
                <a:solidFill>
                  <a:schemeClr val="dk1"/>
                </a:solidFill>
                <a:latin typeface="Calibri"/>
                <a:ea typeface="Calibri"/>
                <a:cs typeface="Calibri"/>
                <a:sym typeface="Calibri"/>
              </a:rPr>
              <a:t>Landwirtschaft heute: Wie viel Getreide benötigt man für ein Brot? Online: </a:t>
            </a:r>
            <a:r>
              <a:rPr lang="de-DE" sz="1100" u="sng">
                <a:solidFill>
                  <a:schemeClr val="hlink"/>
                </a:solidFill>
                <a:hlinkClick r:id="rId3"/>
              </a:rPr>
              <a:t>https://www.ble.de/SharedDocs/Pressemitteilungen/DE/2017/170905_Brotgetreide-BZL.html</a:t>
            </a:r>
            <a:r>
              <a:rPr lang="de-DE" sz="1100"/>
              <a:t>. Zugriff Juli 2019</a:t>
            </a:r>
            <a:endParaRPr sz="1100"/>
          </a:p>
          <a:p>
            <a:pPr marL="171450" lvl="0" indent="-171450" algn="l" rtl="0">
              <a:lnSpc>
                <a:spcPct val="100000"/>
              </a:lnSpc>
              <a:spcBef>
                <a:spcPts val="0"/>
              </a:spcBef>
              <a:spcAft>
                <a:spcPts val="0"/>
              </a:spcAft>
              <a:buSzPts val="1400"/>
              <a:buFont typeface="Arial"/>
              <a:buChar char="•"/>
            </a:pPr>
            <a:r>
              <a:rPr lang="de-DE" sz="1100"/>
              <a:t>Leverenz, D. und Hafner,  G. (2018). Chancen und Grenzen bei der Vermeidung von Backwarenverlusten. Refowas Abschlusskonferenz. Online: https://refowas.de/images/Material_Abschlusskonferenz/04---REFOWAS_Bckereien-Final.pdf. </a:t>
            </a:r>
            <a:endParaRPr sz="1100"/>
          </a:p>
          <a:p>
            <a:pPr marL="171450" marR="0" lvl="0" indent="-171450" algn="l" rtl="0">
              <a:lnSpc>
                <a:spcPct val="100000"/>
              </a:lnSpc>
              <a:spcBef>
                <a:spcPts val="0"/>
              </a:spcBef>
              <a:spcAft>
                <a:spcPts val="0"/>
              </a:spcAft>
              <a:buClr>
                <a:schemeClr val="dk1"/>
              </a:buClr>
              <a:buSzPts val="1200"/>
              <a:buFont typeface="Arial"/>
              <a:buChar char="•"/>
            </a:pPr>
            <a:r>
              <a:rPr lang="de-DE" sz="1100" b="0"/>
              <a:t>Jäger, Sabine (2018). Unser Täglich Brot. Von überschüssigen Brotkanten und wachsenden Brotbergen. WWF Deutschland (Hrsg.). Online: </a:t>
            </a:r>
            <a:r>
              <a:rPr lang="de-DE" sz="1100"/>
              <a:t>https://www.wwf.de/fileadmin/fm-wwf/Publikationen-PDF/WWF-Studie-Unser-taeglich-Brot_Von-ueberschuessigen-Brotkanten-und-wachsenden-Brotbergen_102018.pdf</a:t>
            </a:r>
            <a:endParaRPr sz="1100"/>
          </a:p>
          <a:p>
            <a:pPr marL="0" marR="0" lvl="0" indent="0" algn="l" rtl="0">
              <a:lnSpc>
                <a:spcPct val="100000"/>
              </a:lnSpc>
              <a:spcBef>
                <a:spcPts val="0"/>
              </a:spcBef>
              <a:spcAft>
                <a:spcPts val="0"/>
              </a:spcAft>
              <a:buSzPts val="1400"/>
              <a:buNone/>
            </a:pPr>
            <a:endParaRPr sz="1100" b="1">
              <a:solidFill>
                <a:srgbClr val="000000"/>
              </a:solidFill>
            </a:endParaRPr>
          </a:p>
        </p:txBody>
      </p:sp>
      <p:sp>
        <p:nvSpPr>
          <p:cNvPr id="397" name="Google Shape;397;p9: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8: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8:notes"/>
          <p:cNvSpPr txBox="1">
            <a:spLocks noGrp="1"/>
          </p:cNvSpPr>
          <p:nvPr>
            <p:ph type="body" idx="1"/>
          </p:nvPr>
        </p:nvSpPr>
        <p:spPr>
          <a:xfrm>
            <a:off x="223200" y="4222800"/>
            <a:ext cx="6654800" cy="51447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SzPts val="1400"/>
              <a:buNone/>
            </a:pPr>
            <a:r>
              <a:rPr lang="de-DE" sz="1100"/>
              <a:t>Um die Bedeutung der Backwaren als Teil der Lebensmittelverluste zu bemessen, muss man sich den Einzelhandel genauer anschauen: Bäckereien zählen zum Einzelhandel. Betrachtet man die Lebensmittelabfälle nach Produktgruppen, so stehen, wie zu erwarten, die leicht verderblichen Lebensmittel ganz weit oben. An 1. Stelle Obst und Gemüse mit rund 328.000 Tonnen pro Jahr. An 2. Stelle folgen Brot- und Backwaren mit 206.000 Tonnen pro Jahr. Molkereiprodukte sowie Fleisch und Wurst haben ein Abfallaufkommen von jeweils rund 60.000 t. Übrige Lebensmittel – dies ist vor allem das Trockensortiment – fallen aufgrund der langen Haltbarkeit nur mit rund 48.000 Tonnen pro Jahr ins Gewicht. Von den gesamten Lebensmittelabfällen im Jahr 2015 in Höhe von fast 700.000 Tonnen sind rund 30% beziehungsweise mehr als 200.000 t Brote und Backwaren.</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de-DE" sz="1100" b="1"/>
              <a:t>Aufgabe</a:t>
            </a:r>
            <a:endParaRPr sz="1100"/>
          </a:p>
          <a:p>
            <a:pPr marL="228600" lvl="0" indent="-228600" algn="l" rtl="0">
              <a:lnSpc>
                <a:spcPct val="100000"/>
              </a:lnSpc>
              <a:spcBef>
                <a:spcPts val="0"/>
              </a:spcBef>
              <a:spcAft>
                <a:spcPts val="0"/>
              </a:spcAft>
              <a:buSzPts val="1400"/>
              <a:buFont typeface="Arial"/>
              <a:buChar char="•"/>
            </a:pPr>
            <a:r>
              <a:rPr lang="de-DE" sz="1100"/>
              <a:t>Welche Lebensmittel werfen Sie am Häufigsten in den Abfall? </a:t>
            </a:r>
            <a:endParaRPr sz="1100"/>
          </a:p>
          <a:p>
            <a:pPr marL="228600" lvl="0" indent="-228600" algn="l" rtl="0">
              <a:lnSpc>
                <a:spcPct val="100000"/>
              </a:lnSpc>
              <a:spcBef>
                <a:spcPts val="0"/>
              </a:spcBef>
              <a:spcAft>
                <a:spcPts val="0"/>
              </a:spcAft>
              <a:buSzPts val="1400"/>
              <a:buFont typeface="Arial"/>
              <a:buChar char="•"/>
            </a:pPr>
            <a:r>
              <a:rPr lang="de-DE" sz="1100"/>
              <a:t>Schlagen Sie Maßnahmen zur Minderung des Abfallaufkommens vor und diskutieren Sie sie mit anderen Auszubildenden oder Mitschülern.</a:t>
            </a:r>
            <a:endParaRPr sz="1100"/>
          </a:p>
          <a:p>
            <a:pPr marL="0" lvl="0" indent="0" algn="l" rtl="0">
              <a:lnSpc>
                <a:spcPct val="100000"/>
              </a:lnSpc>
              <a:spcBef>
                <a:spcPts val="0"/>
              </a:spcBef>
              <a:spcAft>
                <a:spcPts val="0"/>
              </a:spcAft>
              <a:buClr>
                <a:schemeClr val="dk1"/>
              </a:buClr>
              <a:buSzPts val="1200"/>
              <a:buFont typeface="Calibri"/>
              <a:buNone/>
            </a:pPr>
            <a:endParaRPr sz="1100"/>
          </a:p>
          <a:p>
            <a:pPr marL="0" lvl="0" indent="0" algn="l" rtl="0">
              <a:lnSpc>
                <a:spcPct val="100000"/>
              </a:lnSpc>
              <a:spcBef>
                <a:spcPts val="0"/>
              </a:spcBef>
              <a:spcAft>
                <a:spcPts val="0"/>
              </a:spcAft>
              <a:buClr>
                <a:schemeClr val="dk1"/>
              </a:buClr>
              <a:buSzPts val="1200"/>
              <a:buFont typeface="Calibri"/>
              <a:buNone/>
            </a:pPr>
            <a:r>
              <a:rPr lang="de-DE" sz="1100" b="1"/>
              <a:t>Quellen</a:t>
            </a:r>
            <a:endParaRPr sz="1100"/>
          </a:p>
          <a:p>
            <a:pPr marL="171450" lvl="0" indent="-171450" algn="l" rtl="0">
              <a:lnSpc>
                <a:spcPct val="100000"/>
              </a:lnSpc>
              <a:spcBef>
                <a:spcPts val="0"/>
              </a:spcBef>
              <a:spcAft>
                <a:spcPts val="0"/>
              </a:spcAft>
              <a:buClr>
                <a:schemeClr val="dk1"/>
              </a:buClr>
              <a:buSzPts val="1200"/>
              <a:buChar char="•"/>
            </a:pPr>
            <a:r>
              <a:rPr lang="de-DE" sz="1100"/>
              <a:t>Thomas Schmidt, Felicitas Schneider, Dominik Leverenz, Gerold Hafner (2019): Lebensmittelabfälle in Deutschland – Baseline 2015. Thünen Report 71. Online: https://www.thuenen.de/media/publikationen/thuenen-report/Thuenen_Report_71.pdf</a:t>
            </a:r>
            <a:endParaRPr sz="1100"/>
          </a:p>
          <a:p>
            <a:pPr marL="171450" lvl="0" indent="-95250" algn="l" rtl="0">
              <a:lnSpc>
                <a:spcPct val="100000"/>
              </a:lnSpc>
              <a:spcBef>
                <a:spcPts val="0"/>
              </a:spcBef>
              <a:spcAft>
                <a:spcPts val="0"/>
              </a:spcAft>
              <a:buClr>
                <a:schemeClr val="dk1"/>
              </a:buClr>
              <a:buSzPts val="1200"/>
              <a:buNone/>
            </a:pPr>
            <a:endParaRPr sz="1100" b="1"/>
          </a:p>
          <a:p>
            <a:pPr marL="0" lvl="0" indent="0" algn="l" rtl="0">
              <a:lnSpc>
                <a:spcPct val="100000"/>
              </a:lnSpc>
              <a:spcBef>
                <a:spcPts val="0"/>
              </a:spcBef>
              <a:spcAft>
                <a:spcPts val="0"/>
              </a:spcAft>
              <a:buClr>
                <a:schemeClr val="dk1"/>
              </a:buClr>
              <a:buSzPts val="1200"/>
              <a:buNone/>
            </a:pPr>
            <a:r>
              <a:rPr lang="de-DE" sz="1100" b="1"/>
              <a:t>Bilder</a:t>
            </a:r>
            <a:endParaRPr sz="1100"/>
          </a:p>
          <a:p>
            <a:pPr marL="0" marR="0" lvl="0" indent="-88900" algn="l" rtl="0">
              <a:lnSpc>
                <a:spcPct val="100000"/>
              </a:lnSpc>
              <a:spcBef>
                <a:spcPts val="0"/>
              </a:spcBef>
              <a:spcAft>
                <a:spcPts val="0"/>
              </a:spcAft>
              <a:buClr>
                <a:srgbClr val="000000"/>
              </a:buClr>
              <a:buSzPts val="1400"/>
              <a:buFont typeface="Arial"/>
              <a:buChar char="•"/>
            </a:pPr>
            <a:r>
              <a:rPr lang="de-DE" sz="1100">
                <a:solidFill>
                  <a:schemeClr val="dk1"/>
                </a:solidFill>
              </a:rPr>
              <a:t>Papierkorb: Noun-Project:  Oksana Latysheva, UA. </a:t>
            </a:r>
            <a:endParaRPr/>
          </a:p>
          <a:p>
            <a:pPr marL="0" marR="0" lvl="0" indent="-88900" algn="l" rtl="0">
              <a:lnSpc>
                <a:spcPct val="100000"/>
              </a:lnSpc>
              <a:spcBef>
                <a:spcPts val="0"/>
              </a:spcBef>
              <a:spcAft>
                <a:spcPts val="0"/>
              </a:spcAft>
              <a:buClr>
                <a:srgbClr val="000000"/>
              </a:buClr>
              <a:buSzPts val="1400"/>
              <a:buFont typeface="Arial"/>
              <a:buChar char="•"/>
            </a:pPr>
            <a:r>
              <a:rPr lang="de-DE" sz="1100">
                <a:solidFill>
                  <a:schemeClr val="dk1"/>
                </a:solidFill>
              </a:rPr>
              <a:t>Graphik: Eigene Darstellung</a:t>
            </a:r>
            <a:endParaRPr sz="1100">
              <a:solidFill>
                <a:schemeClr val="dk1"/>
              </a:solidFill>
            </a:endParaRPr>
          </a:p>
        </p:txBody>
      </p:sp>
      <p:sp>
        <p:nvSpPr>
          <p:cNvPr id="414" name="Google Shape;414;p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223838" y="4222800"/>
            <a:ext cx="6654799" cy="463892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a:t>Beschreibung</a:t>
            </a:r>
            <a:endParaRPr sz="1050"/>
          </a:p>
          <a:p>
            <a:pPr marL="0" lvl="0" indent="0" algn="l" rtl="0">
              <a:lnSpc>
                <a:spcPct val="100000"/>
              </a:lnSpc>
              <a:spcBef>
                <a:spcPts val="200"/>
              </a:spcBef>
              <a:spcAft>
                <a:spcPts val="0"/>
              </a:spcAft>
              <a:buSzPts val="1400"/>
              <a:buNone/>
            </a:pPr>
            <a:r>
              <a:rPr lang="de-DE" sz="105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lang="de-DE" sz="1050" baseline="-25000"/>
              <a:t>2</a:t>
            </a:r>
            <a:r>
              <a:rPr lang="de-DE" sz="105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sz="1050"/>
          </a:p>
          <a:p>
            <a:pPr marL="171450" lvl="0" indent="-171450" algn="l" rtl="0">
              <a:lnSpc>
                <a:spcPct val="100000"/>
              </a:lnSpc>
              <a:spcBef>
                <a:spcPts val="0"/>
              </a:spcBef>
              <a:spcAft>
                <a:spcPts val="0"/>
              </a:spcAft>
              <a:buSzPts val="1100"/>
              <a:buFont typeface="Arial"/>
              <a:buChar char="•"/>
            </a:pPr>
            <a:r>
              <a:rPr lang="de-DE" sz="1050"/>
              <a:t>Wohnen mit 18%: Hier kann Heizwärme eingespart werden durch ein Herunterdrehen der Heizung oder durch eine Wärmedämmung des Gebäudes.</a:t>
            </a:r>
            <a:endParaRPr sz="1050"/>
          </a:p>
          <a:p>
            <a:pPr marL="171450" lvl="0" indent="-171450" algn="l" rtl="0">
              <a:lnSpc>
                <a:spcPct val="100000"/>
              </a:lnSpc>
              <a:spcBef>
                <a:spcPts val="0"/>
              </a:spcBef>
              <a:spcAft>
                <a:spcPts val="0"/>
              </a:spcAft>
              <a:buSzPts val="1100"/>
              <a:buFont typeface="Arial"/>
              <a:buChar char="•"/>
            </a:pPr>
            <a:r>
              <a:rPr lang="de-DE" sz="1050"/>
              <a:t>Strom mit 6%: Durch die Nutzung möglichst stromsparender Geräte (hohe Energieeffizienzklassen wie B oder A) kann eine gleiche Leistung erbracht werden, die aber viel weniger Strom verbraucht.</a:t>
            </a:r>
            <a:endParaRPr sz="1050"/>
          </a:p>
          <a:p>
            <a:pPr marL="171450" lvl="0" indent="-171450" algn="l" rtl="0">
              <a:lnSpc>
                <a:spcPct val="100000"/>
              </a:lnSpc>
              <a:spcBef>
                <a:spcPts val="0"/>
              </a:spcBef>
              <a:spcAft>
                <a:spcPts val="0"/>
              </a:spcAft>
              <a:buSzPts val="1100"/>
              <a:buFont typeface="Arial"/>
              <a:buChar char="•"/>
            </a:pPr>
            <a:r>
              <a:rPr lang="de-DE" sz="1050"/>
              <a:t>Mobilität mit 19%: Einfach weniger Autofahren und stattdessen Bahn, Bus oder Fahrrad nutzen oder viele Strecken zu Fuß zurücklegen. Den Urlaub lieber mit der Bahn oder dem Fernbus antreten.</a:t>
            </a:r>
            <a:endParaRPr sz="1050"/>
          </a:p>
          <a:p>
            <a:pPr marL="171450" lvl="0" indent="-171450" algn="l" rtl="0">
              <a:lnSpc>
                <a:spcPct val="100000"/>
              </a:lnSpc>
              <a:spcBef>
                <a:spcPts val="0"/>
              </a:spcBef>
              <a:spcAft>
                <a:spcPts val="0"/>
              </a:spcAft>
              <a:buSzPts val="1100"/>
              <a:buFont typeface="Arial"/>
              <a:buChar char="•"/>
            </a:pPr>
            <a:r>
              <a:rPr lang="de-DE" sz="1050"/>
              <a:t>Ernährung mit 15%: Man muss nicht Veganer werden, es bringt schon viel wenn man den Konsum von Rindfleisch reduziert,  insgesamt weniger Fleisch und Reis isst sowie den Anteil an hochfetthaltigen Milchprodukten (vor allem Käse und Butter) verringert.</a:t>
            </a:r>
            <a:endParaRPr sz="1050"/>
          </a:p>
          <a:p>
            <a:pPr marL="171450" lvl="0" indent="-101600" algn="l" rtl="0">
              <a:lnSpc>
                <a:spcPct val="100000"/>
              </a:lnSpc>
              <a:spcBef>
                <a:spcPts val="0"/>
              </a:spcBef>
              <a:spcAft>
                <a:spcPts val="0"/>
              </a:spcAft>
              <a:buSzPts val="1100"/>
              <a:buFont typeface="Arial"/>
              <a:buNone/>
            </a:pPr>
            <a:endParaRPr sz="1050"/>
          </a:p>
          <a:p>
            <a:pPr marL="0" lvl="0" indent="0" algn="l" rtl="0">
              <a:lnSpc>
                <a:spcPct val="100000"/>
              </a:lnSpc>
              <a:spcBef>
                <a:spcPts val="0"/>
              </a:spcBef>
              <a:spcAft>
                <a:spcPts val="0"/>
              </a:spcAft>
              <a:buSzPts val="1100"/>
              <a:buFont typeface="Arial"/>
              <a:buNone/>
            </a:pPr>
            <a:r>
              <a:rPr lang="de-DE" sz="1050" b="1"/>
              <a:t>Aufgabe</a:t>
            </a:r>
            <a:endParaRPr sz="1050"/>
          </a:p>
          <a:p>
            <a:pPr marL="171450" lvl="0" indent="-171450" algn="l" rtl="0">
              <a:lnSpc>
                <a:spcPct val="100000"/>
              </a:lnSpc>
              <a:spcBef>
                <a:spcPts val="200"/>
              </a:spcBef>
              <a:spcAft>
                <a:spcPts val="0"/>
              </a:spcAft>
              <a:buSzPts val="1100"/>
              <a:buFont typeface="Arial"/>
              <a:buChar char="•"/>
            </a:pPr>
            <a:r>
              <a:rPr lang="de-DE" sz="1050"/>
              <a:t>Welchen Beitrag leistet Ihr Betrieb zum Klimawandel?</a:t>
            </a:r>
            <a:endParaRPr sz="1050"/>
          </a:p>
          <a:p>
            <a:pPr marL="171450" lvl="0" indent="-171450" algn="l" rtl="0">
              <a:lnSpc>
                <a:spcPct val="100000"/>
              </a:lnSpc>
              <a:spcBef>
                <a:spcPts val="0"/>
              </a:spcBef>
              <a:spcAft>
                <a:spcPts val="0"/>
              </a:spcAft>
              <a:buSzPts val="1100"/>
              <a:buFont typeface="Arial"/>
              <a:buChar char="•"/>
            </a:pPr>
            <a:r>
              <a:rPr lang="de-DE" sz="1050"/>
              <a:t>Was unternehmen Sie in Ihrem Betrieb, um CO</a:t>
            </a:r>
            <a:r>
              <a:rPr lang="de-DE" sz="1050" baseline="-25000"/>
              <a:t>2</a:t>
            </a:r>
            <a:r>
              <a:rPr lang="de-DE" sz="1050"/>
              <a:t>-Emissionen zu verringern?</a:t>
            </a:r>
            <a:endParaRPr sz="1050"/>
          </a:p>
          <a:p>
            <a:pPr marL="0" lvl="0" indent="0" algn="l" rtl="0">
              <a:lnSpc>
                <a:spcPct val="100000"/>
              </a:lnSpc>
              <a:spcBef>
                <a:spcPts val="0"/>
              </a:spcBef>
              <a:spcAft>
                <a:spcPts val="0"/>
              </a:spcAft>
              <a:buClr>
                <a:schemeClr val="dk1"/>
              </a:buClr>
              <a:buSzPts val="1100"/>
              <a:buNone/>
            </a:pPr>
            <a:endParaRPr sz="1050"/>
          </a:p>
          <a:p>
            <a:pPr marL="0" lvl="0" indent="0" algn="l" rtl="0">
              <a:lnSpc>
                <a:spcPct val="100000"/>
              </a:lnSpc>
              <a:spcBef>
                <a:spcPts val="0"/>
              </a:spcBef>
              <a:spcAft>
                <a:spcPts val="0"/>
              </a:spcAft>
              <a:buSzPts val="1400"/>
              <a:buNone/>
            </a:pPr>
            <a:r>
              <a:rPr lang="de-DE" sz="1050" b="1"/>
              <a:t>Quelle</a:t>
            </a:r>
            <a:endParaRPr sz="1050" b="1"/>
          </a:p>
          <a:p>
            <a:pPr marL="171450" lvl="0" indent="-171450" algn="l" rtl="0">
              <a:lnSpc>
                <a:spcPct val="100000"/>
              </a:lnSpc>
              <a:spcBef>
                <a:spcPts val="0"/>
              </a:spcBef>
              <a:spcAft>
                <a:spcPts val="0"/>
              </a:spcAft>
              <a:buSzPts val="1400"/>
              <a:buFont typeface="Arial"/>
              <a:buChar char="•"/>
            </a:pPr>
            <a:r>
              <a:rPr lang="de-DE" sz="1050"/>
              <a:t>Umweltbundesamt 2021: Konsum und Umwelt: Zentrale Handlungsfelder. Online: https://www.umweltbundesamt.de/themen/wirtschaft-konsum/konsum-umwelt-zentrale-handlungsfelder#bedarfsfelder</a:t>
            </a:r>
            <a:endParaRPr sz="1050"/>
          </a:p>
          <a:p>
            <a:pPr marL="0" lvl="0" indent="0" algn="l" rtl="0">
              <a:lnSpc>
                <a:spcPct val="100000"/>
              </a:lnSpc>
              <a:spcBef>
                <a:spcPts val="0"/>
              </a:spcBef>
              <a:spcAft>
                <a:spcPts val="0"/>
              </a:spcAft>
              <a:buSzPts val="1400"/>
              <a:buNone/>
            </a:pPr>
            <a:endParaRPr sz="1050"/>
          </a:p>
          <a:p>
            <a:pPr marL="0" lvl="0" indent="0" algn="l" rtl="0">
              <a:lnSpc>
                <a:spcPct val="100000"/>
              </a:lnSpc>
              <a:spcBef>
                <a:spcPts val="0"/>
              </a:spcBef>
              <a:spcAft>
                <a:spcPts val="0"/>
              </a:spcAft>
              <a:buSzPts val="1400"/>
              <a:buNone/>
            </a:pPr>
            <a:endParaRPr sz="1050"/>
          </a:p>
        </p:txBody>
      </p:sp>
      <p:sp>
        <p:nvSpPr>
          <p:cNvPr id="88" name="Google Shape;88;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2:notes"/>
          <p:cNvSpPr>
            <a:spLocks noGrp="1" noRot="1" noChangeAspect="1"/>
          </p:cNvSpPr>
          <p:nvPr>
            <p:ph type="sldImg" idx="2"/>
          </p:nvPr>
        </p:nvSpPr>
        <p:spPr>
          <a:xfrm>
            <a:off x="22225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2:notes"/>
          <p:cNvSpPr txBox="1">
            <a:spLocks noGrp="1"/>
          </p:cNvSpPr>
          <p:nvPr>
            <p:ph type="body" idx="1"/>
          </p:nvPr>
        </p:nvSpPr>
        <p:spPr>
          <a:xfrm>
            <a:off x="222250" y="4222800"/>
            <a:ext cx="6656387"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SzPts val="1400"/>
              <a:buNone/>
            </a:pPr>
            <a:r>
              <a:rPr lang="de-DE" sz="1100" b="0" i="0" u="none" strike="noStrike" cap="none">
                <a:solidFill>
                  <a:schemeClr val="dk1"/>
                </a:solidFill>
                <a:latin typeface="Calibri"/>
                <a:ea typeface="Calibri"/>
                <a:cs typeface="Calibri"/>
                <a:sym typeface="Calibri"/>
              </a:rPr>
              <a:t>Lebensmittelabfälle sind insofern für den Klimaschutz relevant, als dass alle im Produktionsprozess erzeugten Emissionen unnötig angefallen sind. Mit der Biogas-Verwertung wird nur ein kleiner Teil der Energie zurückgewonnen. Besonders kritisch sind tierische Lebensmittelabfälle zu sehen, da diese die höchsten THG-Werte aufweisen. Aber auch hoch-fetthaltige Soßen oder zu viel Reis als Sättigungsbeilage führen zu unnötigen THG-Emissionen. Bei der Außer-Haus-Verpflegung fallen 17 Prozent (1,9 Mio. Tonnen) der Abfälle an (Thünen 2020). </a:t>
            </a:r>
            <a:endParaRPr sz="1100"/>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a:solidFill>
                  <a:schemeClr val="dk1"/>
                </a:solidFill>
                <a:latin typeface="Calibri"/>
                <a:ea typeface="Calibri"/>
                <a:cs typeface="Calibri"/>
                <a:sym typeface="Calibri"/>
              </a:rPr>
              <a:t>Kuntscher et al. kamen im Rahmen dieser Studie zu folgendem Ergebnis: „</a:t>
            </a:r>
            <a:r>
              <a:rPr lang="de-DE" sz="1100" b="0" i="1" u="none" strike="noStrike" cap="none">
                <a:solidFill>
                  <a:schemeClr val="dk1"/>
                </a:solidFill>
                <a:latin typeface="Calibri"/>
                <a:ea typeface="Calibri"/>
                <a:cs typeface="Calibri"/>
                <a:sym typeface="Calibri"/>
              </a:rPr>
              <a:t>Die jährlichen Lebensmittelabfallmengen pro Küche wurden durchschnittlich auf knapp 28 t geschätzt; pro Mahlzeit sind das knapp 100 g. Monetär belaufen sich die Verluste damit auf etwas über 100.000 € pro Jahr und Küche; beziehungsweise etwa 38 Cent pro Mahlzeit. Besonders Ausgabeverluste und Tellerreste führten häufig zu Lebensmittelabfällen. Da es sich dabei um meist aufwendig zubereitete und verzehrfertige Speisen handelt, sind die damit verbundenen ökonomischen und ökologischen Effekte besonders hoch.“</a:t>
            </a:r>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de-DE" sz="1100" b="1"/>
              <a:t>Aufgabe</a:t>
            </a:r>
            <a:endParaRPr sz="1100"/>
          </a:p>
          <a:p>
            <a:pPr marL="228600" lvl="0" indent="-228600" algn="l" rtl="0">
              <a:lnSpc>
                <a:spcPct val="100000"/>
              </a:lnSpc>
              <a:spcBef>
                <a:spcPts val="0"/>
              </a:spcBef>
              <a:spcAft>
                <a:spcPts val="0"/>
              </a:spcAft>
              <a:buSzPts val="1400"/>
              <a:buFont typeface="Arial"/>
              <a:buChar char="•"/>
            </a:pPr>
            <a:r>
              <a:rPr lang="de-DE" sz="1100"/>
              <a:t>Wo fallen in Ihrem Betrieb die meisten Abfälle an? </a:t>
            </a:r>
            <a:endParaRPr sz="1100"/>
          </a:p>
          <a:p>
            <a:pPr marL="228600" lvl="0" indent="-228600" algn="l" rtl="0">
              <a:lnSpc>
                <a:spcPct val="100000"/>
              </a:lnSpc>
              <a:spcBef>
                <a:spcPts val="0"/>
              </a:spcBef>
              <a:spcAft>
                <a:spcPts val="0"/>
              </a:spcAft>
              <a:buSzPts val="1400"/>
              <a:buFont typeface="Arial"/>
              <a:buChar char="•"/>
            </a:pPr>
            <a:r>
              <a:rPr lang="de-DE" sz="1100"/>
              <a:t>Messen bzw. wiegen Sie die Mengen.</a:t>
            </a:r>
            <a:endParaRPr/>
          </a:p>
          <a:p>
            <a:pPr marL="228600" lvl="0" indent="-228600" algn="l" rtl="0">
              <a:lnSpc>
                <a:spcPct val="100000"/>
              </a:lnSpc>
              <a:spcBef>
                <a:spcPts val="0"/>
              </a:spcBef>
              <a:spcAft>
                <a:spcPts val="0"/>
              </a:spcAft>
              <a:buSzPts val="1400"/>
              <a:buFont typeface="Arial"/>
              <a:buChar char="•"/>
            </a:pPr>
            <a:r>
              <a:rPr lang="de-DE" sz="1100"/>
              <a:t>Welche Maßnahmen könnten ihn Ihrem Betrieb helfen, das Abfallaufkommen zu mindern?</a:t>
            </a:r>
            <a:endParaRPr sz="1100"/>
          </a:p>
          <a:p>
            <a:pPr marL="0" lvl="0" indent="0" algn="l" rtl="0">
              <a:lnSpc>
                <a:spcPct val="100000"/>
              </a:lnSpc>
              <a:spcBef>
                <a:spcPts val="0"/>
              </a:spcBef>
              <a:spcAft>
                <a:spcPts val="0"/>
              </a:spcAft>
              <a:buClr>
                <a:schemeClr val="dk1"/>
              </a:buClr>
              <a:buSzPts val="1200"/>
              <a:buFont typeface="Calibri"/>
              <a:buNone/>
            </a:pPr>
            <a:endParaRPr sz="1100"/>
          </a:p>
          <a:p>
            <a:pPr marL="0" lvl="0" indent="0" algn="l" rtl="0">
              <a:lnSpc>
                <a:spcPct val="100000"/>
              </a:lnSpc>
              <a:spcBef>
                <a:spcPts val="0"/>
              </a:spcBef>
              <a:spcAft>
                <a:spcPts val="0"/>
              </a:spcAft>
              <a:buClr>
                <a:schemeClr val="dk1"/>
              </a:buClr>
              <a:buSzPts val="1200"/>
              <a:buFont typeface="Calibri"/>
              <a:buNone/>
            </a:pPr>
            <a:r>
              <a:rPr lang="de-DE" sz="1100" b="1"/>
              <a:t>Quelle und Grafik</a:t>
            </a:r>
            <a:endParaRPr sz="1100"/>
          </a:p>
          <a:p>
            <a:pPr marL="171450" lvl="0" indent="-171450" algn="l" rtl="0">
              <a:lnSpc>
                <a:spcPct val="100000"/>
              </a:lnSpc>
              <a:spcBef>
                <a:spcPts val="0"/>
              </a:spcBef>
              <a:spcAft>
                <a:spcPts val="0"/>
              </a:spcAft>
              <a:buClr>
                <a:schemeClr val="dk1"/>
              </a:buClr>
              <a:buSzPts val="1200"/>
              <a:buChar char="•"/>
            </a:pPr>
            <a:r>
              <a:rPr lang="de-DE" sz="1100"/>
              <a:t>Manuela Kuntscher, Thomas Schmidt, Yanne Goossens (2020): Lebensmittelabfälle in der AHV – Ursachen, Hemmnisse und Perspektiven - Thünen Paper 161. Online: https://literatur.thuenen.de/digbib_extern/dn063075.pdf</a:t>
            </a:r>
            <a:endParaRPr sz="1100"/>
          </a:p>
        </p:txBody>
      </p:sp>
      <p:sp>
        <p:nvSpPr>
          <p:cNvPr id="429" name="Google Shape;429;p2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3:notes"/>
          <p:cNvSpPr>
            <a:spLocks noGrp="1" noRot="1" noChangeAspect="1"/>
          </p:cNvSpPr>
          <p:nvPr>
            <p:ph type="sldImg" idx="2"/>
          </p:nvPr>
        </p:nvSpPr>
        <p:spPr>
          <a:xfrm>
            <a:off x="223838" y="252413"/>
            <a:ext cx="6656387" cy="3744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3:notes"/>
          <p:cNvSpPr txBox="1">
            <a:spLocks noGrp="1"/>
          </p:cNvSpPr>
          <p:nvPr>
            <p:ph type="body" idx="1"/>
          </p:nvPr>
        </p:nvSpPr>
        <p:spPr>
          <a:xfrm>
            <a:off x="223200" y="4068000"/>
            <a:ext cx="6656387" cy="615237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a:latin typeface="Calibri"/>
                <a:ea typeface="Calibri"/>
                <a:cs typeface="Calibri"/>
                <a:sym typeface="Calibri"/>
              </a:rPr>
              <a:t>Die Systemgastronomie – insbesondere der Bereiche Franchise und die Lieferdienste – sind auf Verpackungen für Lebensmittel angewiesen. Hierbei werden fast ausschließlich Einweg-Verpackungen verwendet, da die Kunden entweder zu Hause essen oder als To-Go nutzen. In 2017 fielen rund 347.000 t Verpackungsmüll an, davon ca. 281.000 t für To-Go oder Sofortverzehr sowie ca. 66.000 t für Party-Catering (TIFFINLOOP o.J.). Der größte Anteil der Verpackungen wird aus Kunststoff hergestellt, da er unbestreitbar Vorteile für Lebensmittellieferungen hat: Als geschäumtes Material hält er warm, die Oberfläche ist unbedenklich für Speisen und die Verpackung ist preiswert. Der ökologische Nachteil ist, dass Kunststoffe zum übergrößten Teil aus Produkten des Erdöls hergestellt werden (nicht erneuerbare Ressource), er nicht biologisch abbaubar ist und zudem aufgrund der Vielfalt der Materialien und den verbleibenden Essensresten das Recycling schwierig ist. Alternativen von Verpackungen aus erneuerbaren Ressourcen sind z.B. (deklapack o.J.): Papier wie Kraftpapier (Papiertüten und Becher), Karton (Pizza und Bürger-Verpackung), PLA Polymilchsäure (Sushi-Schalen), Maisstärke (Verpackungschips, Zuckerrohrstärke (Einweggeschirr), Bio-PE (Bio-Polyethylen aus Zuckerrohr, Druckbeutel und Luftpolsterfolien), Bambus (Bambusbecher) oder Holz (Bestecke und alles aus Pappe). Aber noch haben sich nachhaltige Verpackungen nicht durchgesetzt und selbst eine nachhaltige Verpackung aus den zuvor genannten Materialien ist eine Einwegverpackung, die am Ende in der thermischen Verwertung landet.</a:t>
            </a:r>
            <a:endParaRPr/>
          </a:p>
          <a:p>
            <a:pPr marL="0" marR="0" lvl="0" indent="0" algn="l" rtl="0">
              <a:lnSpc>
                <a:spcPct val="100000"/>
              </a:lnSpc>
              <a:spcBef>
                <a:spcPts val="200"/>
              </a:spcBef>
              <a:spcAft>
                <a:spcPts val="0"/>
              </a:spcAft>
              <a:buClr>
                <a:srgbClr val="000000"/>
              </a:buClr>
              <a:buSzPts val="1400"/>
              <a:buFont typeface="Arial"/>
              <a:buNone/>
            </a:pPr>
            <a:r>
              <a:rPr lang="de-DE" sz="1000">
                <a:latin typeface="Calibri"/>
                <a:ea typeface="Calibri"/>
                <a:cs typeface="Calibri"/>
                <a:sym typeface="Calibri"/>
              </a:rPr>
              <a:t>Als Alternative bieten sich Pfandsysteme an, die insbesondere bei Lieferdiensten aber auch im To Go-Bereich (Kaffeebecher, Take-Away) genutzt werden könnten. Die Verbraucher*innen haben sich an Pfandsysteme für Getränkeflaschen gewöhnt und das Konzept der Deutschen Brunnen mit der Einheitsflasche für Mineralwasser ist hocheffizient und umweltfreundlich (obwohl das PET </a:t>
            </a:r>
            <a:r>
              <a:rPr lang="de-DE" sz="1000" b="0" i="0" u="none" strike="noStrike" cap="none">
                <a:solidFill>
                  <a:schemeClr val="dk1"/>
                </a:solidFill>
                <a:latin typeface="Calibri"/>
                <a:ea typeface="Calibri"/>
                <a:cs typeface="Calibri"/>
                <a:sym typeface="Calibri"/>
              </a:rPr>
              <a:t>Polyethylenterephthalat nur 25 Mal wieder befüllt werden kann oder gleich </a:t>
            </a:r>
            <a:r>
              <a:rPr lang="de-DE" sz="1000">
                <a:latin typeface="Calibri"/>
                <a:ea typeface="Calibri"/>
                <a:cs typeface="Calibri"/>
                <a:sym typeface="Calibri"/>
              </a:rPr>
              <a:t>geschreddert und neu geformt wird, s. emsa o.J.). reCIRCLE hat Mehrwegboxen für Essenslieferungen entwickelt. Diese werden für eine Nutzungsgebühr von derzeit 13,5 Cent netto/Boxennutzung und 8 Cent netto pro Bechernutzung (Befüllung) vertrieben. Hygienische und funktionale Anforderungen werden mit dem System leicht erfüllt: Sie sind maßhaltig (geeignet für Mikrowellen, Spülmaschinen, Gefrierschränke), stapelbar mit Abstandshaltern zur Selbsttrockung, schnittfest und bruchsicher, Deckel umfänglich säuberbar (Vermeidung von Rillen mit der Gefahr des Mikrobenbefalls). Die Boxen werden aus </a:t>
            </a:r>
            <a:r>
              <a:rPr lang="de-DE" sz="1000" b="0" i="0" u="none" strike="noStrike" cap="none">
                <a:solidFill>
                  <a:schemeClr val="dk1"/>
                </a:solidFill>
                <a:latin typeface="Calibri"/>
                <a:ea typeface="Calibri"/>
                <a:cs typeface="Calibri"/>
                <a:sym typeface="Calibri"/>
              </a:rPr>
              <a:t>Polybutylenterephthalat – über verschiedenen Stufen von chemischen Synthesen – hergestellt, die ursprüngliche Ressource ist somit Erdöl. Der Deckel besteht aus PP Polypropylen, auch eine Erdölfraktion. Eine hohe Stabilität wird durch eingebettete Glasfasern erreicht (Schnittfestigkeit). Im Ergebnis soll die Box 1.000 Spülzyklen und 200 „echte“ Nutzungen ermöglichen. </a:t>
            </a:r>
            <a:endParaRPr/>
          </a:p>
          <a:p>
            <a:pPr marL="0" marR="0" lvl="0" indent="0" algn="l" rtl="0">
              <a:lnSpc>
                <a:spcPct val="100000"/>
              </a:lnSpc>
              <a:spcBef>
                <a:spcPts val="0"/>
              </a:spcBef>
              <a:spcAft>
                <a:spcPts val="0"/>
              </a:spcAft>
              <a:buClr>
                <a:srgbClr val="000000"/>
              </a:buClr>
              <a:buSzPts val="1400"/>
              <a:buFont typeface="Arial"/>
              <a:buNone/>
            </a:pPr>
            <a:r>
              <a:rPr lang="de-DE" sz="1000" b="0" i="0" u="none" strike="noStrike" cap="none">
                <a:solidFill>
                  <a:schemeClr val="dk1"/>
                </a:solidFill>
                <a:latin typeface="Calibri"/>
                <a:ea typeface="Calibri"/>
                <a:cs typeface="Calibri"/>
                <a:sym typeface="Calibri"/>
              </a:rPr>
              <a:t>Es stellt sich aber die Frage: Ist eine Mehrwegbox aus nicht-erneuerbaren Ressourcen nachhaltiger als Einwegboxen aus erneuerbaren Ressourcen? Über diese Frage geben Ökobilanzen Auskunft. Hierzu schreibt reCIRCLE: „</a:t>
            </a:r>
            <a:r>
              <a:rPr lang="de-DE" sz="1000" b="0" i="1" u="none" strike="noStrike" cap="none">
                <a:solidFill>
                  <a:schemeClr val="dk1"/>
                </a:solidFill>
                <a:latin typeface="Calibri"/>
                <a:ea typeface="Calibri"/>
                <a:cs typeface="Calibri"/>
                <a:sym typeface="Calibri"/>
              </a:rPr>
              <a:t>Bereits ab 8-16 Wiederverwendungen (je nach Material der Einwegverpackung) schneidet die reCIRCLE BOX besser ab als Einweggeschirr</a:t>
            </a:r>
            <a:r>
              <a:rPr lang="de-DE" sz="1000" b="0" i="0" u="none" strike="noStrike" cap="none">
                <a:solidFill>
                  <a:schemeClr val="dk1"/>
                </a:solidFill>
                <a:latin typeface="Calibri"/>
                <a:ea typeface="Calibri"/>
                <a:cs typeface="Calibri"/>
                <a:sym typeface="Calibri"/>
              </a:rPr>
              <a:t>“. </a:t>
            </a:r>
            <a:endParaRPr/>
          </a:p>
          <a:p>
            <a:pPr marL="0" lvl="0" indent="0" algn="l" rtl="0">
              <a:lnSpc>
                <a:spcPct val="100000"/>
              </a:lnSpc>
              <a:spcBef>
                <a:spcPts val="400"/>
              </a:spcBef>
              <a:spcAft>
                <a:spcPts val="0"/>
              </a:spcAft>
              <a:buSzPts val="1400"/>
              <a:buNone/>
            </a:pPr>
            <a:r>
              <a:rPr lang="de-DE" sz="1000" b="1" i="0" u="none" strike="noStrike" cap="none">
                <a:solidFill>
                  <a:schemeClr val="dk1"/>
                </a:solidFill>
                <a:latin typeface="Calibri"/>
                <a:ea typeface="Calibri"/>
                <a:cs typeface="Calibri"/>
                <a:sym typeface="Calibri"/>
              </a:rPr>
              <a:t>Aufgabe</a:t>
            </a:r>
            <a:endParaRPr/>
          </a:p>
          <a:p>
            <a:pPr marL="171450" marR="0" lvl="0" indent="-171450" algn="l" rtl="0">
              <a:lnSpc>
                <a:spcPct val="100000"/>
              </a:lnSpc>
              <a:spcBef>
                <a:spcPts val="20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Diskutieren Sie die Einführung eines Pfand-Systems für Ihr Unternehmen!</a:t>
            </a:r>
            <a:r>
              <a:rPr lang="de-DE" sz="1000" i="0" u="none" strike="noStrike" cap="none">
                <a:solidFill>
                  <a:schemeClr val="dk1"/>
                </a:solidFill>
                <a:latin typeface="Calibri"/>
                <a:ea typeface="Calibri"/>
                <a:cs typeface="Calibri"/>
                <a:sym typeface="Calibri"/>
              </a:rPr>
              <a:t> </a:t>
            </a:r>
            <a:endParaRPr sz="1000" b="1">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200"/>
              <a:buFont typeface="Arial"/>
              <a:buNone/>
            </a:pPr>
            <a:r>
              <a:rPr lang="de-DE" sz="1000" b="1">
                <a:latin typeface="Calibri"/>
                <a:ea typeface="Calibri"/>
                <a:cs typeface="Calibri"/>
                <a:sym typeface="Calibri"/>
              </a:rPr>
              <a:t>Abbildungen</a:t>
            </a:r>
            <a:endParaRPr sz="1000">
              <a:latin typeface="Calibri"/>
              <a:ea typeface="Calibri"/>
              <a:cs typeface="Calibri"/>
              <a:sym typeface="Calibri"/>
            </a:endParaRPr>
          </a:p>
          <a:p>
            <a:pPr marL="177800" lvl="0" indent="-177800" algn="l" rtl="0">
              <a:lnSpc>
                <a:spcPct val="100000"/>
              </a:lnSpc>
              <a:spcBef>
                <a:spcPts val="0"/>
              </a:spcBef>
              <a:spcAft>
                <a:spcPts val="0"/>
              </a:spcAft>
              <a:buSzPts val="1400"/>
              <a:buFont typeface="Arial"/>
              <a:buChar char="•"/>
            </a:pPr>
            <a:r>
              <a:rPr lang="de-DE" sz="900" b="0" i="0" u="none" strike="noStrike" cap="none">
                <a:solidFill>
                  <a:schemeClr val="dk1"/>
                </a:solidFill>
                <a:latin typeface="Calibri"/>
                <a:ea typeface="Calibri"/>
                <a:cs typeface="Calibri"/>
                <a:sym typeface="Calibri"/>
              </a:rPr>
              <a:t>Recirckle o.J.: SCHLUSS MIT VERPACKUNGSMÜLL IN DER GASTRONOMIE. Online: </a:t>
            </a:r>
            <a:r>
              <a:rPr lang="de-DE" sz="900">
                <a:latin typeface="Calibri"/>
                <a:ea typeface="Calibri"/>
                <a:cs typeface="Calibri"/>
                <a:sym typeface="Calibri"/>
              </a:rPr>
              <a:t>https://www.recircle.de/</a:t>
            </a:r>
            <a:endParaRPr/>
          </a:p>
          <a:p>
            <a:pPr marL="177800" marR="0" lvl="0" indent="-177800" algn="l" rtl="0">
              <a:lnSpc>
                <a:spcPct val="100000"/>
              </a:lnSpc>
              <a:spcBef>
                <a:spcPts val="0"/>
              </a:spcBef>
              <a:spcAft>
                <a:spcPts val="0"/>
              </a:spcAft>
              <a:buClr>
                <a:srgbClr val="000000"/>
              </a:buClr>
              <a:buSzPts val="1400"/>
              <a:buFont typeface="Arial"/>
              <a:buChar char="•"/>
            </a:pPr>
            <a:r>
              <a:rPr lang="de-DE" sz="900">
                <a:latin typeface="Calibri"/>
                <a:ea typeface="Calibri"/>
                <a:cs typeface="Calibri"/>
                <a:sym typeface="Calibri"/>
              </a:rPr>
              <a:t>TIFFINLOOP o.J: Die wichtigsten Fakten über Take Away-Verpackungsmüll auf einen Blick. Online: https://tiffinloop.de/fakten-daten/</a:t>
            </a: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a:t>
            </a:r>
            <a:endParaRPr sz="1000" b="1">
              <a:latin typeface="Calibri"/>
              <a:ea typeface="Calibri"/>
              <a:cs typeface="Calibri"/>
              <a:sym typeface="Calibri"/>
            </a:endParaRPr>
          </a:p>
          <a:p>
            <a:pPr marL="177800" marR="0" lvl="0" indent="-177800" algn="l" rtl="0">
              <a:lnSpc>
                <a:spcPct val="100000"/>
              </a:lnSpc>
              <a:spcBef>
                <a:spcPts val="0"/>
              </a:spcBef>
              <a:spcAft>
                <a:spcPts val="0"/>
              </a:spcAft>
              <a:buClr>
                <a:schemeClr val="dk1"/>
              </a:buClr>
              <a:buSzPts val="1200"/>
              <a:buFont typeface="Arial"/>
              <a:buChar char="•"/>
            </a:pPr>
            <a:r>
              <a:rPr lang="de-DE" sz="900" b="0" i="0" u="none" strike="noStrike" cap="none">
                <a:solidFill>
                  <a:schemeClr val="dk1"/>
                </a:solidFill>
                <a:latin typeface="Calibri"/>
                <a:ea typeface="Calibri"/>
                <a:cs typeface="Calibri"/>
                <a:sym typeface="Calibri"/>
              </a:rPr>
              <a:t>deklapack (o.J.): Nachhaltige Verpackungsmaterialien im Überblick. Online; https://www.daklapack.de/nachhaltige-verpackungen</a:t>
            </a:r>
            <a:endParaRPr/>
          </a:p>
          <a:p>
            <a:pPr marL="177800" marR="0" lvl="0" indent="-177800" algn="l" rtl="0">
              <a:lnSpc>
                <a:spcPct val="100000"/>
              </a:lnSpc>
              <a:spcBef>
                <a:spcPts val="0"/>
              </a:spcBef>
              <a:spcAft>
                <a:spcPts val="0"/>
              </a:spcAft>
              <a:buClr>
                <a:schemeClr val="dk1"/>
              </a:buClr>
              <a:buSzPts val="1200"/>
              <a:buFont typeface="Arial"/>
              <a:buChar char="•"/>
            </a:pPr>
            <a:r>
              <a:rPr lang="de-DE" sz="900" b="0" i="0" u="none" strike="noStrike" cap="none">
                <a:solidFill>
                  <a:schemeClr val="dk1"/>
                </a:solidFill>
                <a:latin typeface="Calibri"/>
                <a:ea typeface="Calibri"/>
                <a:cs typeface="Calibri"/>
                <a:sym typeface="Calibri"/>
              </a:rPr>
              <a:t>Emsa (o.J.): Glas vs. Plastikfalschen. Online: https://www.emsa.com/blog/oekobilanz-von-glasflaschen-vs-pet-flaschen</a:t>
            </a:r>
            <a:endParaRPr sz="9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443" name="Google Shape;443;p2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4: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4:notes"/>
          <p:cNvSpPr txBox="1">
            <a:spLocks noGrp="1"/>
          </p:cNvSpPr>
          <p:nvPr>
            <p:ph type="body" idx="1"/>
          </p:nvPr>
        </p:nvSpPr>
        <p:spPr>
          <a:xfrm>
            <a:off x="223837" y="4032000"/>
            <a:ext cx="6654799" cy="6190799"/>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000" b="1"/>
              <a:t>Beschreibung</a:t>
            </a:r>
            <a:r>
              <a:rPr lang="de-DE" sz="1000"/>
              <a:t>: </a:t>
            </a:r>
            <a:endParaRPr/>
          </a:p>
          <a:p>
            <a:pPr marL="0" marR="0" lvl="0" indent="0" algn="l" rtl="0">
              <a:lnSpc>
                <a:spcPct val="100000"/>
              </a:lnSpc>
              <a:spcBef>
                <a:spcPts val="0"/>
              </a:spcBef>
              <a:spcAft>
                <a:spcPts val="0"/>
              </a:spcAft>
              <a:buClr>
                <a:srgbClr val="000000"/>
              </a:buClr>
              <a:buSzPts val="1400"/>
              <a:buFont typeface="Arial"/>
              <a:buNone/>
            </a:pPr>
            <a:r>
              <a:rPr lang="de-DE" sz="1000" b="0" i="0" u="none" strike="noStrike" cap="none">
                <a:solidFill>
                  <a:schemeClr val="dk1"/>
                </a:solidFill>
                <a:latin typeface="Calibri"/>
                <a:ea typeface="Calibri"/>
                <a:cs typeface="Calibri"/>
                <a:sym typeface="Calibri"/>
              </a:rPr>
              <a:t>Fast die Hälfte der Fläche in Deutschland (2020/2021) wird von der Landwirtschaft genutzt: 16,6 Millionen Hektar. 70% der Fläche wird zum Ackerbau für Weizen, Raps, Zuckerrüben, Mais, Kartoffeln oder Gemüse benötigt. Fast 30% sind davon sind dauergrüne Wiesen, die restliche Fläche wird für Obst, Wein oder andere Dauerkulturen genutzt. 37% der landwirtschaftlichen Fläche wird für Getreide genutzt, die Hälfte davon für Weizen. Der Gesamtverbrauch an Weizen betrug in 2020/2021 fast 43 Mio. t, fast 60% davon wurden an Tiere verfüttert. Warum ist das ein Problem? Zum einen gibt es weltweit hunderte Millionen Menschen die Hungern. Zum anderen braucht ein Rindvieh sehr viel Getreide, um Fleisch anzusetzen. Und dabei geht die Energie des Weizens verloren. Mit anderen Worte: Mit dem Weizen könnte man mehr Menschen ernähren als wenn wir es zur Erzeugung von Rindfleisch nutzen.</a:t>
            </a:r>
            <a:endParaRPr/>
          </a:p>
          <a:p>
            <a:pPr marL="0" marR="0" lvl="0" indent="0" algn="l" rtl="0">
              <a:lnSpc>
                <a:spcPct val="100000"/>
              </a:lnSpc>
              <a:spcBef>
                <a:spcPts val="400"/>
              </a:spcBef>
              <a:spcAft>
                <a:spcPts val="0"/>
              </a:spcAft>
              <a:buClr>
                <a:srgbClr val="000000"/>
              </a:buClr>
              <a:buSzPts val="1400"/>
              <a:buFont typeface="Arial"/>
              <a:buNone/>
            </a:pPr>
            <a:r>
              <a:rPr lang="de-DE" sz="1000" b="1"/>
              <a:t>Aufgabe</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Aus ca. 670 g Weizen wird ein Brot von einem Kilogramm gewonnen.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Der Kaloriengehalt von 1 Kilogramm Brot beträgt ca. 2.650 kcal.</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 durchschnittlicher Mann (25 bis 51 Jahre) braucht pro Tag 2.400 Kcal.</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Nehmen wir der Einfachheit an, dass jeder Mann jeden Tag ein ganzes Brot isst (weil er schwer arbeitet).</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Wie viele Menschen könnten sich 1 Jahr von Getreide, das wir als Viehfutter verwenden, ernähren?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Welches Land könnte Deutschland somit mit dem Getreide ernähren, welches wir als Viehfutter nutzen?</a:t>
            </a:r>
            <a:endParaRPr/>
          </a:p>
          <a:p>
            <a:pPr marL="0" marR="0" lvl="0" indent="0" algn="l" rtl="0">
              <a:lnSpc>
                <a:spcPct val="100000"/>
              </a:lnSpc>
              <a:spcBef>
                <a:spcPts val="400"/>
              </a:spcBef>
              <a:spcAft>
                <a:spcPts val="0"/>
              </a:spcAft>
              <a:buClr>
                <a:srgbClr val="000000"/>
              </a:buClr>
              <a:buSzPts val="1400"/>
              <a:buNone/>
            </a:pPr>
            <a:r>
              <a:rPr lang="de-DE" sz="1000" b="1"/>
              <a:t>Lösung</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Anzahl der Brote: 25.000.000.000 kg / 0,65 kg = 37.300.000.000 Stück</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Anzahl der Brote im Jahr: 365 Stück</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Anzahl der Männer, die ein Jahr jeden Tag ein Brot essen: 102.000.000</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Demokratische Republik Kongo: 99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Einwohnerzahl Deutschland: ca. 84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Einwohnerzahl Irak: ca. 44,5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Einwohnerzahl Afghanistan: ca. 44,5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Einwohnerzahl Mali: ca. 22 Millionen</a:t>
            </a:r>
            <a:endParaRPr/>
          </a:p>
          <a:p>
            <a:pPr marL="171450" marR="0" lvl="0" indent="-171450" algn="l" rtl="0">
              <a:lnSpc>
                <a:spcPct val="100000"/>
              </a:lnSpc>
              <a:spcBef>
                <a:spcPts val="0"/>
              </a:spcBef>
              <a:spcAft>
                <a:spcPts val="0"/>
              </a:spcAft>
              <a:buClr>
                <a:srgbClr val="000000"/>
              </a:buClr>
              <a:buSzPts val="1400"/>
              <a:buFont typeface="Arial"/>
              <a:buChar char="•"/>
            </a:pPr>
            <a:r>
              <a:rPr lang="de-DE" sz="1000"/>
              <a:t>Ergebnis: Wenn wir Getreide nicht als Viehfutter nutzen würden, könnten wir arme Länder wie die Demokratische Republik Kongo oder z.B. Mali damit unterstützen. </a:t>
            </a:r>
            <a:endParaRPr/>
          </a:p>
          <a:p>
            <a:pPr marL="0" marR="0" lvl="0" indent="0" algn="l" rtl="0">
              <a:lnSpc>
                <a:spcPct val="100000"/>
              </a:lnSpc>
              <a:spcBef>
                <a:spcPts val="500"/>
              </a:spcBef>
              <a:spcAft>
                <a:spcPts val="0"/>
              </a:spcAft>
              <a:buClr>
                <a:srgbClr val="000000"/>
              </a:buClr>
              <a:buSzPts val="1400"/>
              <a:buNone/>
            </a:pPr>
            <a:r>
              <a:rPr lang="de-DE" sz="1000" b="1"/>
              <a:t>Quelle</a:t>
            </a:r>
            <a:r>
              <a:rPr lang="de-DE" sz="1000"/>
              <a:t>:</a:t>
            </a:r>
            <a:endParaRPr sz="1000"/>
          </a:p>
          <a:p>
            <a:pPr marL="171450" marR="0" lvl="0" indent="-171450" algn="l" rtl="0">
              <a:lnSpc>
                <a:spcPct val="100000"/>
              </a:lnSpc>
              <a:spcBef>
                <a:spcPts val="0"/>
              </a:spcBef>
              <a:spcAft>
                <a:spcPts val="0"/>
              </a:spcAft>
              <a:buClr>
                <a:srgbClr val="000000"/>
              </a:buClr>
              <a:buSzPts val="1400"/>
              <a:buFont typeface="Arial"/>
              <a:buChar char="•"/>
            </a:pPr>
            <a:r>
              <a:rPr lang="de-DE" sz="900"/>
              <a:t>Getreideerzeugung: Bundesinformationszentrum Landwirtschaft(o.J.): </a:t>
            </a:r>
            <a:r>
              <a:rPr lang="de-DE" sz="900" b="0" i="0" u="none" strike="noStrike" cap="none">
                <a:solidFill>
                  <a:schemeClr val="dk1"/>
                </a:solidFill>
                <a:latin typeface="Calibri"/>
                <a:ea typeface="Calibri"/>
                <a:cs typeface="Calibri"/>
                <a:sym typeface="Calibri"/>
              </a:rPr>
              <a:t>Was wächst auf Deutschlands Feldern? </a:t>
            </a:r>
            <a:r>
              <a:rPr lang="de-DE" sz="900"/>
              <a:t>https://www.landwirtschaft.de/landwirtschaft-verstehen/wie-arbeiten-foerster-und-pflanzenbauer/was-waechst-auf-deutschlands-feldern/</a:t>
            </a:r>
            <a:endParaRPr/>
          </a:p>
          <a:p>
            <a:pPr marL="171450" marR="0" lvl="0" indent="-171450" algn="l" rtl="0">
              <a:lnSpc>
                <a:spcPct val="100000"/>
              </a:lnSpc>
              <a:spcBef>
                <a:spcPts val="0"/>
              </a:spcBef>
              <a:spcAft>
                <a:spcPts val="0"/>
              </a:spcAft>
              <a:buClr>
                <a:srgbClr val="000000"/>
              </a:buClr>
              <a:buSzPts val="1400"/>
              <a:buFont typeface="Arial"/>
              <a:buChar char="•"/>
            </a:pPr>
            <a:r>
              <a:rPr lang="de-DE" sz="900"/>
              <a:t>Mehl für Brot: Mein Mehl</a:t>
            </a:r>
            <a:r>
              <a:rPr lang="de-DE" sz="900" i="0"/>
              <a:t>: </a:t>
            </a:r>
            <a:r>
              <a:rPr lang="de-DE" sz="900" b="0" i="0" u="none" strike="noStrike" cap="none">
                <a:solidFill>
                  <a:schemeClr val="dk1"/>
                </a:solidFill>
                <a:latin typeface="Calibri"/>
                <a:ea typeface="Calibri"/>
                <a:cs typeface="Calibri"/>
                <a:sym typeface="Calibri"/>
              </a:rPr>
              <a:t>Wie viele Weizenkörner stecken eigentlich in einem Kilo Brot?</a:t>
            </a:r>
            <a:r>
              <a:rPr lang="de-DE" sz="900"/>
              <a:t> https://www.mein-mehl.de/mehlblog/nachricht/?tx_news_pi1%5Bnews%5D=200&amp;cHash=9c7cf4ca8803971c7dd3e5e6358ec0e7%C2%A0</a:t>
            </a:r>
            <a:endParaRPr/>
          </a:p>
          <a:p>
            <a:pPr marL="171450" marR="0" lvl="0" indent="-171450" algn="l" rtl="0">
              <a:lnSpc>
                <a:spcPct val="100000"/>
              </a:lnSpc>
              <a:spcBef>
                <a:spcPts val="0"/>
              </a:spcBef>
              <a:spcAft>
                <a:spcPts val="0"/>
              </a:spcAft>
              <a:buClr>
                <a:srgbClr val="000000"/>
              </a:buClr>
              <a:buSzPts val="1400"/>
              <a:buFont typeface="Arial"/>
              <a:buChar char="•"/>
            </a:pPr>
            <a:r>
              <a:rPr lang="de-DE" sz="900"/>
              <a:t>Kalorienverbrauch: TK Techniker Krankenkasse (o.J.): </a:t>
            </a:r>
            <a:r>
              <a:rPr lang="de-DE" sz="900" b="0" i="0" u="none" strike="noStrike" cap="none">
                <a:solidFill>
                  <a:schemeClr val="dk1"/>
                </a:solidFill>
                <a:latin typeface="Calibri"/>
                <a:ea typeface="Calibri"/>
                <a:cs typeface="Calibri"/>
                <a:sym typeface="Calibri"/>
              </a:rPr>
              <a:t>Wie viele Kalo­rien brau­chen wir? </a:t>
            </a:r>
            <a:r>
              <a:rPr lang="de-DE" sz="900"/>
              <a:t>https://www.tk.de/techniker/magazin/ernaehrung/uebergewicht-und-diaet/wie-viele-kalorien-pro-tag-2006758?tkcm=aaus</a:t>
            </a:r>
            <a:endParaRPr sz="900"/>
          </a:p>
          <a:p>
            <a:pPr marL="171450" marR="0" lvl="0" indent="-171450" algn="l" rtl="0">
              <a:lnSpc>
                <a:spcPct val="100000"/>
              </a:lnSpc>
              <a:spcBef>
                <a:spcPts val="0"/>
              </a:spcBef>
              <a:spcAft>
                <a:spcPts val="0"/>
              </a:spcAft>
              <a:buClr>
                <a:srgbClr val="000000"/>
              </a:buClr>
              <a:buSzPts val="1400"/>
              <a:buFont typeface="Arial"/>
              <a:buChar char="•"/>
            </a:pPr>
            <a:r>
              <a:rPr lang="de-DE" sz="900"/>
              <a:t>Einwohnerzahlen: Wikipedia o.J.: Länder nach Einwohnerzahlen. https://de.wikipedia.org/wiki/Liste_von_Staaten_und_Territorien_nach_Einwohnerzahl</a:t>
            </a:r>
            <a:endParaRPr sz="900"/>
          </a:p>
          <a:p>
            <a:pPr marL="171450" marR="0" lvl="0" indent="-171450" algn="l" rtl="0">
              <a:lnSpc>
                <a:spcPct val="100000"/>
              </a:lnSpc>
              <a:spcBef>
                <a:spcPts val="0"/>
              </a:spcBef>
              <a:spcAft>
                <a:spcPts val="0"/>
              </a:spcAft>
              <a:buClr>
                <a:srgbClr val="000000"/>
              </a:buClr>
              <a:buSzPts val="1400"/>
              <a:buFont typeface="Arial"/>
              <a:buChar char="•"/>
            </a:pPr>
            <a:r>
              <a:rPr lang="de-DE" sz="900"/>
              <a:t>Abbildung: Eigene Darstellng nach Bundesinformationszentrum Landwirtschaft</a:t>
            </a:r>
            <a:endParaRPr/>
          </a:p>
          <a:p>
            <a:pPr marL="171450" marR="0" lvl="0" indent="-171450" algn="l" rtl="0">
              <a:lnSpc>
                <a:spcPct val="100000"/>
              </a:lnSpc>
              <a:spcBef>
                <a:spcPts val="0"/>
              </a:spcBef>
              <a:spcAft>
                <a:spcPts val="0"/>
              </a:spcAft>
              <a:buClr>
                <a:srgbClr val="000000"/>
              </a:buClr>
              <a:buSzPts val="1400"/>
              <a:buFont typeface="Arial"/>
              <a:buChar char="•"/>
            </a:pPr>
            <a:r>
              <a:rPr lang="de-DE" sz="900"/>
              <a:t>Icons: Noun-project.com (lizenzfreie Icons)</a:t>
            </a:r>
            <a:endParaRPr sz="900"/>
          </a:p>
        </p:txBody>
      </p:sp>
      <p:sp>
        <p:nvSpPr>
          <p:cNvPr id="461" name="Google Shape;461;p2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0:notes"/>
          <p:cNvSpPr>
            <a:spLocks noGrp="1" noRot="1" noChangeAspect="1"/>
          </p:cNvSpPr>
          <p:nvPr>
            <p:ph type="sldImg" idx="2"/>
          </p:nvPr>
        </p:nvSpPr>
        <p:spPr>
          <a:xfrm>
            <a:off x="22225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10:notes"/>
          <p:cNvSpPr txBox="1">
            <a:spLocks noGrp="1"/>
          </p:cNvSpPr>
          <p:nvPr>
            <p:ph type="body" idx="1"/>
          </p:nvPr>
        </p:nvSpPr>
        <p:spPr>
          <a:xfrm>
            <a:off x="222250" y="4222800"/>
            <a:ext cx="6656388" cy="47109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de-DE" sz="1100" b="1" i="0" u="none" strike="noStrike" cap="none">
                <a:solidFill>
                  <a:schemeClr val="dk1"/>
                </a:solidFill>
                <a:latin typeface="Calibri"/>
                <a:ea typeface="Calibri"/>
                <a:cs typeface="Calibri"/>
                <a:sym typeface="Calibri"/>
              </a:rPr>
              <a:t>Beschreibung</a:t>
            </a:r>
            <a:endParaRPr sz="1100">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Eigentlich sollte das deutsche Sozialsystem mit einem Grundrecht auf Unterstützung durch den Staat diesen Zustand vermeiden. Die finanziellen Sozialleistungen sind im Prinzip so ausgestaltet, dass jeder Empfänger sich (gut?) ernähren kann. Aber gerade die Corona-Pandemie, die Ukraine-Krise und die Inflation von 2022 mit einer Folge vom Verlust von Minijobs, sehr hohen Energie- und Lebensmittelpreisen zeigen, dass es Situationen gibt, bei denen sich Menschen zwischen einer warmen Wohnung oder einem warmen Essen entscheiden müssen. </a:t>
            </a:r>
            <a:endParaRPr sz="1100">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400"/>
              <a:buFont typeface="Arial"/>
              <a:buNone/>
            </a:pPr>
            <a:r>
              <a:rPr lang="de-DE" sz="1100" b="0" i="0" u="none" strike="noStrike" cap="none">
                <a:solidFill>
                  <a:schemeClr val="dk1"/>
                </a:solidFill>
                <a:latin typeface="Calibri"/>
                <a:ea typeface="Calibri"/>
                <a:cs typeface="Calibri"/>
                <a:sym typeface="Calibri"/>
              </a:rPr>
              <a:t>Ein Beleg dafür sind die Statistiken der Tafeln in Deutschland (ebd. 2020). In 2019 hatten die Tafeln 1,65 Millionen Kund*innen. 30% der Kund*innen der Tafeln waren Kinder, 44% Erwachsene und 26% Senior*innen. Die drei größten Gruppen waren Empfänger*innen von Arbeitslosengeld II (47%), Rentner*innen (26%) sowie Bezieher*innen nach dem Asylbewerberleistungsgesetz (20%). </a:t>
            </a:r>
            <a:endParaRPr/>
          </a:p>
          <a:p>
            <a:pPr marL="0" lvl="0" indent="0" algn="l" rtl="0">
              <a:lnSpc>
                <a:spcPct val="100000"/>
              </a:lnSpc>
              <a:spcBef>
                <a:spcPts val="600"/>
              </a:spcBef>
              <a:spcAft>
                <a:spcPts val="0"/>
              </a:spcAft>
              <a:buSzPts val="1400"/>
              <a:buFont typeface="Arial"/>
              <a:buNone/>
            </a:pPr>
            <a:r>
              <a:rPr lang="de-DE" sz="1100" b="1" i="0" u="none" strike="noStrike" cap="none">
                <a:solidFill>
                  <a:schemeClr val="dk1"/>
                </a:solidFill>
                <a:latin typeface="Calibri"/>
                <a:ea typeface="Calibri"/>
                <a:cs typeface="Calibri"/>
                <a:sym typeface="Calibri"/>
              </a:rPr>
              <a:t>Aufgabe</a:t>
            </a:r>
            <a:endParaRPr/>
          </a:p>
          <a:p>
            <a:pPr marL="171450" marR="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Welche Lebensmittel werfen Sie am Häufigsten in den Abfall? </a:t>
            </a:r>
            <a:endParaRPr sz="11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Welche können an Tafeln weitergegeben werden?</a:t>
            </a:r>
            <a:endParaRPr sz="11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Wie ist die Weitergabe betriebswirtschaftlich zu bewerten?</a:t>
            </a:r>
            <a:endParaRPr sz="1100" b="0" i="0" u="none" strike="noStrike" cap="none">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400"/>
              <a:buFont typeface="Arial"/>
              <a:buNone/>
            </a:pPr>
            <a:r>
              <a:rPr lang="de-DE" sz="1100" b="1" i="0" u="none" strike="noStrike" cap="none">
                <a:solidFill>
                  <a:schemeClr val="dk1"/>
                </a:solidFill>
                <a:latin typeface="Calibri"/>
                <a:ea typeface="Calibri"/>
                <a:cs typeface="Calibri"/>
                <a:sym typeface="Calibri"/>
              </a:rPr>
              <a:t>Bilder</a:t>
            </a:r>
            <a:endParaRPr sz="1100">
              <a:solidFill>
                <a:schemeClr val="dk1"/>
              </a:solidFill>
              <a:latin typeface="Calibri"/>
              <a:ea typeface="Calibri"/>
              <a:cs typeface="Calibri"/>
              <a:sym typeface="Calibri"/>
            </a:endParaRPr>
          </a:p>
          <a:p>
            <a:pPr marL="171450" marR="0" lvl="0" indent="-171450" algn="l" rtl="0">
              <a:lnSpc>
                <a:spcPct val="100000"/>
              </a:lnSpc>
              <a:spcBef>
                <a:spcPts val="60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Bild: Noun-Project:  Oksana Latysheva, UA</a:t>
            </a:r>
            <a:endParaRPr sz="1100" b="1" i="0" u="none" strike="noStrike" cap="none">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400"/>
              <a:buFont typeface="Arial"/>
              <a:buNone/>
            </a:pPr>
            <a:r>
              <a:rPr lang="de-DE" sz="1100" b="1" i="0" u="none" strike="noStrike" cap="none">
                <a:solidFill>
                  <a:schemeClr val="dk1"/>
                </a:solidFill>
                <a:latin typeface="Calibri"/>
                <a:ea typeface="Calibri"/>
                <a:cs typeface="Calibri"/>
                <a:sym typeface="Calibri"/>
              </a:rPr>
              <a:t>Quelle</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60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Tafeln Deutschland (2020): Faktenblätter. Online: </a:t>
            </a:r>
            <a:r>
              <a:rPr lang="de-DE"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www.tafel.de/fileadmin/media/Presse/Hintergrundinformationen/2022-05-25_TAFEL_Faktenblaetter.pdf</a:t>
            </a:r>
            <a:r>
              <a:rPr lang="de-DE" sz="1100" b="0" i="0" u="none" strike="noStrike" cap="none">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
        <p:nvSpPr>
          <p:cNvPr id="492" name="Google Shape;492;p1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7: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17:notes"/>
          <p:cNvSpPr txBox="1">
            <a:spLocks noGrp="1"/>
          </p:cNvSpPr>
          <p:nvPr>
            <p:ph type="body" idx="1"/>
          </p:nvPr>
        </p:nvSpPr>
        <p:spPr>
          <a:xfrm>
            <a:off x="223838" y="4140000"/>
            <a:ext cx="6654800" cy="575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r>
              <a:rPr lang="de-DE" b="1"/>
              <a:t>Beschreibung</a:t>
            </a:r>
            <a:endParaRPr/>
          </a:p>
          <a:p>
            <a:pPr marL="0" lvl="0" indent="0" algn="l" rtl="0">
              <a:lnSpc>
                <a:spcPct val="100000"/>
              </a:lnSpc>
              <a:spcBef>
                <a:spcPts val="360"/>
              </a:spcBef>
              <a:spcAft>
                <a:spcPts val="0"/>
              </a:spcAft>
              <a:buSzPts val="1200"/>
              <a:buNone/>
            </a:pPr>
            <a:r>
              <a:rPr lang="de-DE"/>
              <a:t>Die Abbildung zeigt die Energieverbräuche (Treibstoffe und Strom) und die damit verbundenen Emissionen verschiedener Varianten des Hyundai Kona. Die Emissionen der Treibstoffe entsprechen ungefähr dem 10fachen des Treibstoffverbrauchs. Die Emissionen des Elektrofahrzeugs wurden mit dem Emissionsfaktor von 0,45 kg/kWh multipliziert (= Strommix). Die Abbildung zeigt, dass E-Fahrzeuge weniger als die Hälfte der Emissionen verursachen. </a:t>
            </a:r>
            <a:endParaRPr/>
          </a:p>
          <a:p>
            <a:pPr marL="0" lvl="0" indent="0" algn="l" rtl="0">
              <a:lnSpc>
                <a:spcPct val="100000"/>
              </a:lnSpc>
              <a:spcBef>
                <a:spcPts val="360"/>
              </a:spcBef>
              <a:spcAft>
                <a:spcPts val="0"/>
              </a:spcAft>
              <a:buSzPts val="1200"/>
              <a:buNone/>
            </a:pPr>
            <a:r>
              <a:rPr lang="de-DE" b="1"/>
              <a:t>Aufgabe</a:t>
            </a:r>
            <a:endParaRPr/>
          </a:p>
          <a:p>
            <a:pPr marL="171450" lvl="0" indent="-171450" algn="l" rtl="0">
              <a:lnSpc>
                <a:spcPct val="100000"/>
              </a:lnSpc>
              <a:spcBef>
                <a:spcPts val="0"/>
              </a:spcBef>
              <a:spcAft>
                <a:spcPts val="0"/>
              </a:spcAft>
              <a:buSzPts val="1200"/>
              <a:buFont typeface="Arial"/>
              <a:buChar char="•"/>
            </a:pPr>
            <a:r>
              <a:rPr lang="de-DE"/>
              <a:t>Diskutieren sie die Vor- und Nachteile betrieblicher Mobilität in Ihrem Unternehmen.</a:t>
            </a:r>
            <a:endParaRPr/>
          </a:p>
          <a:p>
            <a:pPr marL="171450" lvl="0" indent="-171450" algn="l" rtl="0">
              <a:lnSpc>
                <a:spcPct val="100000"/>
              </a:lnSpc>
              <a:spcBef>
                <a:spcPts val="0"/>
              </a:spcBef>
              <a:spcAft>
                <a:spcPts val="0"/>
              </a:spcAft>
              <a:buSzPts val="1200"/>
              <a:buFont typeface="Arial"/>
              <a:buChar char="•"/>
            </a:pPr>
            <a:r>
              <a:rPr lang="de-DE"/>
              <a:t>Ist Elektromobilität eine Möglichkeit?</a:t>
            </a:r>
            <a:endParaRPr/>
          </a:p>
          <a:p>
            <a:pPr marL="171450" lvl="0" indent="-171450" algn="l" rtl="0">
              <a:lnSpc>
                <a:spcPct val="100000"/>
              </a:lnSpc>
              <a:spcBef>
                <a:spcPts val="0"/>
              </a:spcBef>
              <a:spcAft>
                <a:spcPts val="0"/>
              </a:spcAft>
              <a:buSzPts val="1200"/>
              <a:buFont typeface="Arial"/>
              <a:buChar char="•"/>
            </a:pPr>
            <a:r>
              <a:rPr lang="de-DE"/>
              <a:t>Können Sie eine eigene PV-Anlage auf Ihrem Betriebsgebäude installieren?</a:t>
            </a:r>
            <a:endParaRPr/>
          </a:p>
          <a:p>
            <a:pPr marL="0" lvl="0" indent="0" algn="l" rtl="0">
              <a:lnSpc>
                <a:spcPct val="100000"/>
              </a:lnSpc>
              <a:spcBef>
                <a:spcPts val="360"/>
              </a:spcBef>
              <a:spcAft>
                <a:spcPts val="0"/>
              </a:spcAft>
              <a:buSzPts val="1200"/>
              <a:buNone/>
            </a:pPr>
            <a:r>
              <a:rPr lang="de-DE" b="1"/>
              <a:t>Daten</a:t>
            </a:r>
            <a:endParaRPr b="1"/>
          </a:p>
          <a:p>
            <a:pPr marL="184150" marR="0" lvl="0" indent="-174625" algn="l" rtl="0">
              <a:lnSpc>
                <a:spcPct val="100000"/>
              </a:lnSpc>
              <a:spcBef>
                <a:spcPts val="0"/>
              </a:spcBef>
              <a:spcAft>
                <a:spcPts val="0"/>
              </a:spcAft>
              <a:buClr>
                <a:srgbClr val="000000"/>
              </a:buClr>
              <a:buSzPts val="1200"/>
              <a:buFont typeface="Arial"/>
              <a:buChar char="•"/>
            </a:pPr>
            <a:r>
              <a:rPr lang="de-DE"/>
              <a:t>Kona, Mittelklasse Midi-SUV, alle Angaben pro 100 km</a:t>
            </a:r>
            <a:endParaRPr/>
          </a:p>
          <a:p>
            <a:pPr marL="184150" lvl="0" indent="-174625" algn="l" rtl="0">
              <a:lnSpc>
                <a:spcPct val="100000"/>
              </a:lnSpc>
              <a:spcBef>
                <a:spcPts val="0"/>
              </a:spcBef>
              <a:spcAft>
                <a:spcPts val="0"/>
              </a:spcAft>
              <a:buSzPts val="1200"/>
              <a:buFont typeface="Arial"/>
              <a:buChar char="•"/>
            </a:pPr>
            <a:r>
              <a:rPr lang="de-DE"/>
              <a:t>Kona Elektro, Leistung 150 kW, 64kW Batterie, Verbrauch 14,3 kWh / 6,45 kg /100 km, 64g/km </a:t>
            </a:r>
            <a:endParaRPr/>
          </a:p>
          <a:p>
            <a:pPr marL="184150" lvl="0" indent="-174625" algn="l" rtl="0">
              <a:lnSpc>
                <a:spcPct val="100000"/>
              </a:lnSpc>
              <a:spcBef>
                <a:spcPts val="0"/>
              </a:spcBef>
              <a:spcAft>
                <a:spcPts val="0"/>
              </a:spcAft>
              <a:buSzPts val="1200"/>
              <a:buFont typeface="Arial"/>
              <a:buChar char="•"/>
            </a:pPr>
            <a:r>
              <a:rPr lang="de-DE"/>
              <a:t>Kona Elektro, Leistung 150 kW, 64kW Batterie, Realverbrauch über 10.000 km: 17 kWh)</a:t>
            </a:r>
            <a:endParaRPr/>
          </a:p>
          <a:p>
            <a:pPr marL="184150" lvl="0" indent="-174625" algn="l" rtl="0">
              <a:lnSpc>
                <a:spcPct val="100000"/>
              </a:lnSpc>
              <a:spcBef>
                <a:spcPts val="0"/>
              </a:spcBef>
              <a:spcAft>
                <a:spcPts val="0"/>
              </a:spcAft>
              <a:buSzPts val="1200"/>
              <a:buFont typeface="Arial"/>
              <a:buChar char="•"/>
            </a:pPr>
            <a:r>
              <a:rPr lang="de-DE"/>
              <a:t>Kona Diesel, 1,6 CRDi 4WD, 100 kW, Verbrauch 4,9 l/100 km = 12,7 kg CO2/100 km  bzw. 127 g CO2/km</a:t>
            </a:r>
            <a:endParaRPr/>
          </a:p>
          <a:p>
            <a:pPr marL="184150" lvl="0" indent="-174625" algn="l" rtl="0">
              <a:lnSpc>
                <a:spcPct val="100000"/>
              </a:lnSpc>
              <a:spcBef>
                <a:spcPts val="0"/>
              </a:spcBef>
              <a:spcAft>
                <a:spcPts val="0"/>
              </a:spcAft>
              <a:buSzPts val="1200"/>
              <a:buFont typeface="Arial"/>
              <a:buChar char="•"/>
            </a:pPr>
            <a:r>
              <a:rPr lang="de-DE"/>
              <a:t>Kona Benzin, 1,6 T-Cdi 4WD, 146 kW, Verbrauch 6,2 l/100 km = 14,1 kg CO2/100 km bzw. 141 g CO2/km</a:t>
            </a:r>
            <a:endParaRPr/>
          </a:p>
          <a:p>
            <a:pPr marL="184150" marR="0" lvl="0" indent="-174625" algn="l" rtl="0">
              <a:lnSpc>
                <a:spcPct val="100000"/>
              </a:lnSpc>
              <a:spcBef>
                <a:spcPts val="360"/>
              </a:spcBef>
              <a:spcAft>
                <a:spcPts val="0"/>
              </a:spcAft>
              <a:buClr>
                <a:schemeClr val="dk1"/>
              </a:buClr>
              <a:buSzPts val="1200"/>
              <a:buFont typeface="Arial"/>
              <a:buChar char="•"/>
            </a:pPr>
            <a:r>
              <a:rPr lang="de-DE"/>
              <a:t>Kona Hybrid-Diesel, 1,6 CRDi Hybrid 4WD, 100 kW, Verbrauch 4,5 l/100 km = 11,8 kg CO2/100km  bzw. 118 g CO2/km</a:t>
            </a:r>
            <a:endParaRPr/>
          </a:p>
          <a:p>
            <a:pPr marL="0" lvl="0" indent="0" algn="l" rtl="0">
              <a:lnSpc>
                <a:spcPct val="100000"/>
              </a:lnSpc>
              <a:spcBef>
                <a:spcPts val="0"/>
              </a:spcBef>
              <a:spcAft>
                <a:spcPts val="0"/>
              </a:spcAft>
              <a:buSzPts val="1400"/>
              <a:buFont typeface="Arial"/>
              <a:buNone/>
            </a:pPr>
            <a:endParaRPr b="1"/>
          </a:p>
          <a:p>
            <a:pPr marL="0" lvl="0" indent="0" algn="l" rtl="0">
              <a:lnSpc>
                <a:spcPct val="100000"/>
              </a:lnSpc>
              <a:spcBef>
                <a:spcPts val="0"/>
              </a:spcBef>
              <a:spcAft>
                <a:spcPts val="0"/>
              </a:spcAft>
              <a:buSzPts val="1400"/>
              <a:buFont typeface="Arial"/>
              <a:buNone/>
            </a:pPr>
            <a:r>
              <a:rPr lang="de-DE" b="1"/>
              <a:t>Quellen</a:t>
            </a:r>
            <a:endParaRPr b="1"/>
          </a:p>
          <a:p>
            <a:pPr marL="184150" lvl="0" indent="-174625" algn="l" rtl="0">
              <a:lnSpc>
                <a:spcPct val="100000"/>
              </a:lnSpc>
              <a:spcBef>
                <a:spcPts val="0"/>
              </a:spcBef>
              <a:spcAft>
                <a:spcPts val="0"/>
              </a:spcAft>
              <a:buSzPts val="1200"/>
              <a:buFont typeface="Arial"/>
              <a:buChar char="•"/>
            </a:pPr>
            <a:r>
              <a:rPr lang="de-DE"/>
              <a:t>Kona Elektro: Eigenes Fahrzeug</a:t>
            </a:r>
            <a:endParaRPr/>
          </a:p>
          <a:p>
            <a:pPr marL="184150" lvl="0" indent="-174625" algn="l" rtl="0">
              <a:lnSpc>
                <a:spcPct val="100000"/>
              </a:lnSpc>
              <a:spcBef>
                <a:spcPts val="0"/>
              </a:spcBef>
              <a:spcAft>
                <a:spcPts val="0"/>
              </a:spcAft>
              <a:buSzPts val="1200"/>
              <a:buFont typeface="Arial"/>
              <a:buChar char="•"/>
            </a:pPr>
            <a:r>
              <a:rPr lang="de-DE"/>
              <a:t>Kona alle Modelle: https://www.auto-motor-und-sport.de/marken-modelle/hyundai/kona/technische-daten/</a:t>
            </a:r>
            <a:endParaRPr/>
          </a:p>
          <a:p>
            <a:pPr marL="184150" lvl="0" indent="-174625" algn="l" rtl="0">
              <a:lnSpc>
                <a:spcPct val="100000"/>
              </a:lnSpc>
              <a:spcBef>
                <a:spcPts val="0"/>
              </a:spcBef>
              <a:spcAft>
                <a:spcPts val="0"/>
              </a:spcAft>
              <a:buSzPts val="1200"/>
              <a:buFont typeface="Arial"/>
              <a:buChar char="•"/>
            </a:pPr>
            <a:r>
              <a:rPr lang="de-DE"/>
              <a:t>Emissionsfaktor Benzin und Diesel: </a:t>
            </a:r>
            <a:r>
              <a:rPr lang="de-DE" u="sng">
                <a:solidFill>
                  <a:schemeClr val="hlink"/>
                </a:solidFill>
                <a:hlinkClick r:id="rId3"/>
              </a:rPr>
              <a:t>https://www.helmholtz.de/erde-und-umwelt/wie-viel-co2-steckt-in-einem-liter-benzin/</a:t>
            </a:r>
            <a:endParaRPr/>
          </a:p>
          <a:p>
            <a:pPr marL="641350" lvl="1" indent="-174625" algn="l" rtl="0">
              <a:lnSpc>
                <a:spcPct val="100000"/>
              </a:lnSpc>
              <a:spcBef>
                <a:spcPts val="0"/>
              </a:spcBef>
              <a:spcAft>
                <a:spcPts val="0"/>
              </a:spcAft>
              <a:buSzPts val="1200"/>
              <a:buFont typeface="Arial"/>
              <a:buChar char="•"/>
            </a:pPr>
            <a:r>
              <a:rPr lang="de-DE"/>
              <a:t>Benzin: 2,37 kg CO2/Liter</a:t>
            </a:r>
            <a:endParaRPr/>
          </a:p>
          <a:p>
            <a:pPr marL="641350" lvl="1" indent="-174625" algn="l" rtl="0">
              <a:lnSpc>
                <a:spcPct val="100000"/>
              </a:lnSpc>
              <a:spcBef>
                <a:spcPts val="0"/>
              </a:spcBef>
              <a:spcAft>
                <a:spcPts val="0"/>
              </a:spcAft>
              <a:buSzPts val="1200"/>
              <a:buFont typeface="Arial"/>
              <a:buChar char="•"/>
            </a:pPr>
            <a:r>
              <a:rPr lang="de-DE"/>
              <a:t>Diesel: 2,65 kg CO2/Liter</a:t>
            </a:r>
            <a:endParaRPr/>
          </a:p>
        </p:txBody>
      </p:sp>
      <p:sp>
        <p:nvSpPr>
          <p:cNvPr id="507" name="Google Shape;507;p17: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7: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7:notes"/>
          <p:cNvSpPr txBox="1">
            <a:spLocks noGrp="1"/>
          </p:cNvSpPr>
          <p:nvPr>
            <p:ph type="body" idx="1"/>
          </p:nvPr>
        </p:nvSpPr>
        <p:spPr>
          <a:xfrm>
            <a:off x="223838" y="3996000"/>
            <a:ext cx="6654800" cy="627538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a:t>Beschreibung</a:t>
            </a:r>
            <a:endParaRPr/>
          </a:p>
          <a:p>
            <a:pPr marL="171450" lvl="0" indent="-171450" algn="l" rtl="0">
              <a:lnSpc>
                <a:spcPct val="100000"/>
              </a:lnSpc>
              <a:spcBef>
                <a:spcPts val="0"/>
              </a:spcBef>
              <a:spcAft>
                <a:spcPts val="0"/>
              </a:spcAft>
              <a:buSzPts val="1400"/>
              <a:buFont typeface="Arial"/>
              <a:buChar char="•"/>
            </a:pPr>
            <a:r>
              <a:rPr lang="de-DE" sz="1000"/>
              <a:t>Treibstoffverbrauch v- Schiffen u. LKWs für den Transport v. 20t Mandeln. (Menge, die für die Herstellung von Mandel Plätzchen  in der Weihnachtszeit gebraucht wird)</a:t>
            </a:r>
            <a:endParaRPr/>
          </a:p>
          <a:p>
            <a:pPr marL="171450" lvl="0" indent="-171450" algn="l" rtl="0">
              <a:lnSpc>
                <a:spcPct val="100000"/>
              </a:lnSpc>
              <a:spcBef>
                <a:spcPts val="0"/>
              </a:spcBef>
              <a:spcAft>
                <a:spcPts val="0"/>
              </a:spcAft>
              <a:buSzPts val="1400"/>
              <a:buFont typeface="Arial"/>
              <a:buChar char="•"/>
            </a:pPr>
            <a:r>
              <a:rPr lang="de-DE" sz="1000"/>
              <a:t>Meist aus Kalifornien per Schiffskontainer</a:t>
            </a:r>
            <a:endParaRPr sz="1000"/>
          </a:p>
          <a:p>
            <a:pPr marL="171450" lvl="0" indent="-171450" algn="l" rtl="0">
              <a:lnSpc>
                <a:spcPct val="100000"/>
              </a:lnSpc>
              <a:spcBef>
                <a:spcPts val="0"/>
              </a:spcBef>
              <a:spcAft>
                <a:spcPts val="0"/>
              </a:spcAft>
              <a:buSzPts val="1400"/>
              <a:buFont typeface="Arial"/>
              <a:buChar char="•"/>
            </a:pPr>
            <a:r>
              <a:rPr lang="de-DE" sz="1000"/>
              <a:t>Lieferung zu den Großhändlern: LKW fährt 22 Stationen ab einmal rund durch Deutschland</a:t>
            </a:r>
            <a:endParaRPr/>
          </a:p>
          <a:p>
            <a:pPr marL="171450" lvl="0" indent="-171450" algn="l" rtl="0">
              <a:lnSpc>
                <a:spcPct val="100000"/>
              </a:lnSpc>
              <a:spcBef>
                <a:spcPts val="0"/>
              </a:spcBef>
              <a:spcAft>
                <a:spcPts val="0"/>
              </a:spcAft>
              <a:buSzPts val="1400"/>
              <a:buFont typeface="Arial"/>
              <a:buChar char="•"/>
            </a:pPr>
            <a:r>
              <a:rPr lang="de-DE" sz="1000"/>
              <a:t>-&gt; Fernstransporte = geringere Emissionen als Verteilungsverkehr</a:t>
            </a:r>
            <a:endParaRPr sz="1000"/>
          </a:p>
          <a:p>
            <a:pPr marL="0" lvl="0" indent="0" algn="l" rtl="0">
              <a:lnSpc>
                <a:spcPct val="100000"/>
              </a:lnSpc>
              <a:spcBef>
                <a:spcPts val="0"/>
              </a:spcBef>
              <a:spcAft>
                <a:spcPts val="0"/>
              </a:spcAft>
              <a:buSzPts val="1400"/>
              <a:buNone/>
            </a:pPr>
            <a:r>
              <a:rPr lang="de-DE" sz="1000" b="1"/>
              <a:t>Aufgabe</a:t>
            </a:r>
            <a:endParaRPr sz="1000"/>
          </a:p>
          <a:p>
            <a:pPr marL="99450" lvl="0" indent="-99450" algn="l" rtl="0">
              <a:lnSpc>
                <a:spcPct val="100000"/>
              </a:lnSpc>
              <a:spcBef>
                <a:spcPts val="0"/>
              </a:spcBef>
              <a:spcAft>
                <a:spcPts val="0"/>
              </a:spcAft>
              <a:buSzPts val="1400"/>
              <a:buFont typeface="Arial"/>
              <a:buChar char="•"/>
            </a:pPr>
            <a:r>
              <a:rPr lang="de-DE" sz="1000"/>
              <a:t>Berechnen Sie die Emissionen des Transportes per LKW eines typischen Lebensmittels aus ihrem Betrieb, welches sie aus Südeuropa oder Nordafrika beziehen. </a:t>
            </a:r>
            <a:endParaRPr/>
          </a:p>
          <a:p>
            <a:pPr marL="99450" lvl="0" indent="-99450" algn="l" rtl="0">
              <a:lnSpc>
                <a:spcPct val="100000"/>
              </a:lnSpc>
              <a:spcBef>
                <a:spcPts val="0"/>
              </a:spcBef>
              <a:spcAft>
                <a:spcPts val="0"/>
              </a:spcAft>
              <a:buSzPts val="1400"/>
              <a:buFont typeface="Arial"/>
              <a:buChar char="•"/>
            </a:pPr>
            <a:r>
              <a:rPr lang="de-DE" sz="1000"/>
              <a:t>Vergleichen Sie dies, mit Ihren Lieferprozessen zu Ihren Kunden.</a:t>
            </a:r>
            <a:endParaRPr/>
          </a:p>
          <a:p>
            <a:pPr marL="171450" lvl="0" indent="-82550" algn="l" rtl="0">
              <a:lnSpc>
                <a:spcPct val="100000"/>
              </a:lnSpc>
              <a:spcBef>
                <a:spcPts val="600"/>
              </a:spcBef>
              <a:spcAft>
                <a:spcPts val="0"/>
              </a:spcAft>
              <a:buSzPts val="1400"/>
              <a:buFont typeface="Arial"/>
              <a:buNone/>
            </a:pPr>
            <a:endParaRPr sz="1000"/>
          </a:p>
          <a:p>
            <a:pPr marL="0" lvl="0" indent="0" algn="l" rtl="0">
              <a:lnSpc>
                <a:spcPct val="100000"/>
              </a:lnSpc>
              <a:spcBef>
                <a:spcPts val="0"/>
              </a:spcBef>
              <a:spcAft>
                <a:spcPts val="0"/>
              </a:spcAft>
              <a:buSzPts val="1400"/>
              <a:buFont typeface="Arial"/>
              <a:buNone/>
            </a:pPr>
            <a:endParaRPr sz="1000"/>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0"/>
              </a:spcBef>
              <a:spcAft>
                <a:spcPts val="0"/>
              </a:spcAft>
              <a:buSzPts val="1400"/>
              <a:buFont typeface="Arial"/>
              <a:buNone/>
            </a:pPr>
            <a:endParaRPr sz="1000" b="1"/>
          </a:p>
          <a:p>
            <a:pPr marL="0" lvl="0" indent="0" algn="l" rtl="0">
              <a:lnSpc>
                <a:spcPct val="100000"/>
              </a:lnSpc>
              <a:spcBef>
                <a:spcPts val="400"/>
              </a:spcBef>
              <a:spcAft>
                <a:spcPts val="0"/>
              </a:spcAft>
              <a:buSzPts val="1400"/>
              <a:buFont typeface="Arial"/>
              <a:buNone/>
            </a:pPr>
            <a:r>
              <a:rPr lang="de-DE" sz="1000" b="1"/>
              <a:t>Daten: Schiffstransport von Containern</a:t>
            </a:r>
            <a:endParaRPr sz="1000"/>
          </a:p>
          <a:p>
            <a:pPr marL="171450" lvl="0" indent="-171450" algn="l" rtl="0">
              <a:lnSpc>
                <a:spcPct val="100000"/>
              </a:lnSpc>
              <a:spcBef>
                <a:spcPts val="0"/>
              </a:spcBef>
              <a:spcAft>
                <a:spcPts val="0"/>
              </a:spcAft>
              <a:buSzPts val="1400"/>
              <a:buFont typeface="Arial"/>
              <a:buChar char="•"/>
            </a:pPr>
            <a:r>
              <a:rPr lang="de-DE" sz="1000"/>
              <a:t>Treibstoffbedarf für den Transport eines Container von China nach Deutschland: 0,8 t (Schweröl), ca. 400 Euro (2021)</a:t>
            </a:r>
            <a:endParaRPr sz="1000"/>
          </a:p>
          <a:p>
            <a:pPr marL="171450" marR="0" lvl="0" indent="-171450" algn="l" rtl="0">
              <a:lnSpc>
                <a:spcPct val="100000"/>
              </a:lnSpc>
              <a:spcBef>
                <a:spcPts val="0"/>
              </a:spcBef>
              <a:spcAft>
                <a:spcPts val="0"/>
              </a:spcAft>
              <a:buClr>
                <a:schemeClr val="dk1"/>
              </a:buClr>
              <a:buSzPts val="1200"/>
              <a:buFont typeface="Arial"/>
              <a:buChar char="•"/>
            </a:pPr>
            <a:r>
              <a:rPr lang="de-DE" sz="1000"/>
              <a:t>Treibstoffbedarf für den Transport eines Container von Kalifornien mit Mandeln nach Deutschland: 0,6 t (Schweröl), ca. 400 Euro (2021)</a:t>
            </a:r>
            <a:endParaRPr sz="1000"/>
          </a:p>
          <a:p>
            <a:pPr marL="171450" lvl="0" indent="-171450" algn="l" rtl="0">
              <a:lnSpc>
                <a:spcPct val="100000"/>
              </a:lnSpc>
              <a:spcBef>
                <a:spcPts val="0"/>
              </a:spcBef>
              <a:spcAft>
                <a:spcPts val="0"/>
              </a:spcAft>
              <a:buSzPts val="1400"/>
              <a:buFont typeface="Arial"/>
              <a:buChar char="•"/>
            </a:pPr>
            <a:r>
              <a:rPr lang="de-DE" sz="1000"/>
              <a:t>Zuladung eines 20 Fuß-Containers: ca. 22 Tonnen Mandeln, genug für 27 Millionen Mandeln</a:t>
            </a:r>
            <a:endParaRPr sz="1000"/>
          </a:p>
          <a:p>
            <a:pPr marL="171450" lvl="0" indent="-171450" algn="l" rtl="0">
              <a:lnSpc>
                <a:spcPct val="100000"/>
              </a:lnSpc>
              <a:spcBef>
                <a:spcPts val="0"/>
              </a:spcBef>
              <a:spcAft>
                <a:spcPts val="0"/>
              </a:spcAft>
              <a:buSzPts val="1400"/>
              <a:buFont typeface="Arial"/>
              <a:buChar char="•"/>
            </a:pPr>
            <a:r>
              <a:rPr lang="de-DE" sz="1000"/>
              <a:t>Emissionen von Seeschiffen: 15 g/t*km &lt;-&gt; Emissionen von LKW: 50 g/t*km</a:t>
            </a:r>
            <a:endParaRPr sz="1000"/>
          </a:p>
          <a:p>
            <a:pPr marL="171450" lvl="0" indent="-171450" algn="l" rtl="0">
              <a:lnSpc>
                <a:spcPct val="100000"/>
              </a:lnSpc>
              <a:spcBef>
                <a:spcPts val="0"/>
              </a:spcBef>
              <a:spcAft>
                <a:spcPts val="0"/>
              </a:spcAft>
              <a:buSzPts val="1400"/>
              <a:buFont typeface="Arial"/>
              <a:buChar char="•"/>
            </a:pPr>
            <a:r>
              <a:rPr lang="de-DE" sz="1000"/>
              <a:t>Hamburg-San Franzisko ca. 7.800 sm ; Shanghai-Hamburg ca. 10.500 sm</a:t>
            </a:r>
            <a:endParaRPr sz="1000"/>
          </a:p>
          <a:p>
            <a:pPr marL="0" lvl="0" indent="0" algn="l" rtl="0">
              <a:lnSpc>
                <a:spcPct val="100000"/>
              </a:lnSpc>
              <a:spcBef>
                <a:spcPts val="0"/>
              </a:spcBef>
              <a:spcAft>
                <a:spcPts val="0"/>
              </a:spcAft>
              <a:buSzPts val="1400"/>
              <a:buFont typeface="Arial"/>
              <a:buNone/>
            </a:pPr>
            <a:r>
              <a:rPr lang="de-DE" sz="1000" b="1"/>
              <a:t>Berechnung Emissionen LKW</a:t>
            </a:r>
            <a:endParaRPr sz="1000"/>
          </a:p>
          <a:p>
            <a:pPr marL="171450" lvl="1" indent="-171450" algn="l" rtl="0">
              <a:lnSpc>
                <a:spcPct val="100000"/>
              </a:lnSpc>
              <a:spcBef>
                <a:spcPts val="0"/>
              </a:spcBef>
              <a:spcAft>
                <a:spcPts val="0"/>
              </a:spcAft>
              <a:buSzPts val="1400"/>
              <a:buFont typeface="Arial"/>
              <a:buChar char="•"/>
            </a:pPr>
            <a:r>
              <a:rPr lang="de-DE" sz="1000"/>
              <a:t>40 Tonner = 18 t + 22 t Mandeln bzw. 18 t + 5,5 t Mandeln</a:t>
            </a:r>
            <a:endParaRPr sz="1000"/>
          </a:p>
          <a:p>
            <a:pPr marL="171450" lvl="1" indent="-171450" algn="l" rtl="0">
              <a:lnSpc>
                <a:spcPct val="100000"/>
              </a:lnSpc>
              <a:spcBef>
                <a:spcPts val="0"/>
              </a:spcBef>
              <a:spcAft>
                <a:spcPts val="0"/>
              </a:spcAft>
              <a:buSzPts val="1400"/>
              <a:buFont typeface="Arial"/>
              <a:buChar char="•"/>
            </a:pPr>
            <a:r>
              <a:rPr lang="de-DE" sz="1000"/>
              <a:t>LKW fährt rundum durch Deutschland u. beliefert je 22 Bäcker mit 1.000 kg Mandeln</a:t>
            </a:r>
            <a:endParaRPr/>
          </a:p>
          <a:p>
            <a:pPr marL="171450" marR="0" lvl="1" indent="-171450" algn="l" rtl="0">
              <a:lnSpc>
                <a:spcPct val="100000"/>
              </a:lnSpc>
              <a:spcBef>
                <a:spcPts val="0"/>
              </a:spcBef>
              <a:spcAft>
                <a:spcPts val="0"/>
              </a:spcAft>
              <a:buClr>
                <a:schemeClr val="dk1"/>
              </a:buClr>
              <a:buSzPts val="1200"/>
              <a:buFont typeface="Arial"/>
              <a:buChar char="•"/>
            </a:pPr>
            <a:r>
              <a:rPr lang="de-DE" sz="1000"/>
              <a:t>Die Emissionen verringern sich immer um die ausgeladenen Menge</a:t>
            </a:r>
            <a:endParaRPr/>
          </a:p>
          <a:p>
            <a:pPr marL="171450" lvl="1" indent="-171450" algn="l" rtl="0">
              <a:lnSpc>
                <a:spcPct val="100000"/>
              </a:lnSpc>
              <a:spcBef>
                <a:spcPts val="0"/>
              </a:spcBef>
              <a:spcAft>
                <a:spcPts val="0"/>
              </a:spcAft>
              <a:buSzPts val="1400"/>
              <a:buFont typeface="Arial"/>
              <a:buChar char="•"/>
            </a:pPr>
            <a:r>
              <a:rPr lang="de-DE" sz="1000"/>
              <a:t>Gesamtstrecke: 3.700 km -&gt; Gesamtemissionen: ca. 17 t CO2-Äq</a:t>
            </a:r>
            <a:endParaRPr sz="1000"/>
          </a:p>
          <a:p>
            <a:pPr marL="0" lvl="0" indent="0" algn="l" rtl="0">
              <a:lnSpc>
                <a:spcPct val="100000"/>
              </a:lnSpc>
              <a:spcBef>
                <a:spcPts val="0"/>
              </a:spcBef>
              <a:spcAft>
                <a:spcPts val="0"/>
              </a:spcAft>
              <a:buSzPts val="1400"/>
              <a:buNone/>
            </a:pPr>
            <a:r>
              <a:rPr lang="de-DE" sz="1000" b="1"/>
              <a:t>Berechnung</a:t>
            </a:r>
            <a:r>
              <a:rPr lang="de-DE" sz="1000"/>
              <a:t>: </a:t>
            </a:r>
            <a:r>
              <a:rPr lang="de-DE" sz="1000" u="sng">
                <a:solidFill>
                  <a:schemeClr val="hlink"/>
                </a:solidFill>
                <a:hlinkClick r:id="rId3"/>
              </a:rPr>
              <a:t>https://docs.google.com/spreadsheets/d/1J4qtPij73raHShjk2NhbQhTihcjZnTQpm1BiSb-_4tI/edit?usp=sharing</a:t>
            </a:r>
            <a:endParaRPr sz="1000"/>
          </a:p>
          <a:p>
            <a:pPr marL="0" lvl="0" indent="0" algn="l" rtl="0">
              <a:lnSpc>
                <a:spcPct val="100000"/>
              </a:lnSpc>
              <a:spcBef>
                <a:spcPts val="200"/>
              </a:spcBef>
              <a:spcAft>
                <a:spcPts val="0"/>
              </a:spcAft>
              <a:buSzPts val="1400"/>
              <a:buNone/>
            </a:pPr>
            <a:r>
              <a:rPr lang="de-DE" sz="1000" b="1"/>
              <a:t>Quellen</a:t>
            </a:r>
            <a:endParaRPr sz="1000"/>
          </a:p>
          <a:p>
            <a:pPr marL="184150" lvl="0" indent="-174625" algn="l" rtl="0">
              <a:lnSpc>
                <a:spcPct val="100000"/>
              </a:lnSpc>
              <a:spcBef>
                <a:spcPts val="0"/>
              </a:spcBef>
              <a:spcAft>
                <a:spcPts val="0"/>
              </a:spcAft>
              <a:buSzPts val="1400"/>
              <a:buFont typeface="Arial"/>
              <a:buChar char="•"/>
            </a:pPr>
            <a:r>
              <a:rPr lang="de-DE" sz="900"/>
              <a:t>Treibstoffbedarf: Spiegel Online (2021): Wir müssen neue Schiffe mit fossilem Antrieb komplett verbieten.</a:t>
            </a:r>
            <a:endParaRPr/>
          </a:p>
          <a:p>
            <a:pPr marL="184150" lvl="0" indent="-174625" algn="l" rtl="0">
              <a:lnSpc>
                <a:spcPct val="100000"/>
              </a:lnSpc>
              <a:spcBef>
                <a:spcPts val="0"/>
              </a:spcBef>
              <a:spcAft>
                <a:spcPts val="0"/>
              </a:spcAft>
              <a:buSzPts val="1400"/>
              <a:buFont typeface="Arial"/>
              <a:buChar char="•"/>
            </a:pPr>
            <a:r>
              <a:rPr lang="de-DE" sz="900"/>
              <a:t>Zuladung: http://www.hamburg-container.com/containerladung.html.</a:t>
            </a:r>
            <a:endParaRPr/>
          </a:p>
          <a:p>
            <a:pPr marL="184150" lvl="0" indent="-174625" algn="l" rtl="0">
              <a:lnSpc>
                <a:spcPct val="100000"/>
              </a:lnSpc>
              <a:spcBef>
                <a:spcPts val="0"/>
              </a:spcBef>
              <a:spcAft>
                <a:spcPts val="0"/>
              </a:spcAft>
              <a:buSzPts val="1400"/>
              <a:buFont typeface="Arial"/>
              <a:buChar char="•"/>
            </a:pPr>
            <a:r>
              <a:rPr lang="de-DE" sz="900"/>
              <a:t>Schiffsentfernungen: https://www.schiffe-kaufen.de</a:t>
            </a:r>
            <a:endParaRPr sz="900"/>
          </a:p>
          <a:p>
            <a:pPr marL="184150" lvl="0" indent="-174625" algn="l" rtl="0">
              <a:lnSpc>
                <a:spcPct val="100000"/>
              </a:lnSpc>
              <a:spcBef>
                <a:spcPts val="0"/>
              </a:spcBef>
              <a:spcAft>
                <a:spcPts val="0"/>
              </a:spcAft>
              <a:buSzPts val="1400"/>
              <a:buFont typeface="Arial"/>
              <a:buChar char="•"/>
            </a:pPr>
            <a:r>
              <a:rPr lang="de-DE" sz="900"/>
              <a:t>Emissionen von Schiffen und LKW: NABU o.J.: Mythos klimafreundliche Containerschiffe. Online: https://www.nabu.de/umwelt-und-ressourcen/verkehr/schifffahrt/containerschifffahrt/16646.html</a:t>
            </a:r>
            <a:endParaRPr/>
          </a:p>
          <a:p>
            <a:pPr marL="0" lvl="0" indent="0" algn="l" rtl="0">
              <a:lnSpc>
                <a:spcPct val="100000"/>
              </a:lnSpc>
              <a:spcBef>
                <a:spcPts val="0"/>
              </a:spcBef>
              <a:spcAft>
                <a:spcPts val="0"/>
              </a:spcAft>
              <a:buSzPts val="1400"/>
              <a:buFont typeface="Arial"/>
              <a:buNone/>
            </a:pPr>
            <a:endParaRPr sz="1000"/>
          </a:p>
        </p:txBody>
      </p:sp>
      <p:graphicFrame>
        <p:nvGraphicFramePr>
          <p:cNvPr id="520" name="Google Shape;520;p7:notes"/>
          <p:cNvGraphicFramePr/>
          <p:nvPr/>
        </p:nvGraphicFramePr>
        <p:xfrm>
          <a:off x="227967" y="5601554"/>
          <a:ext cx="6654800" cy="1676000"/>
        </p:xfrm>
        <a:graphic>
          <a:graphicData uri="http://schemas.openxmlformats.org/drawingml/2006/table">
            <a:tbl>
              <a:tblPr firstRow="1" bandRow="1">
                <a:noFill/>
                <a:tableStyleId>{61F31428-42B5-4ADF-AE87-D9792075CE0E}</a:tableStyleId>
              </a:tblPr>
              <a:tblGrid>
                <a:gridCol w="3168350">
                  <a:extLst>
                    <a:ext uri="{9D8B030D-6E8A-4147-A177-3AD203B41FA5}">
                      <a16:colId xmlns:a16="http://schemas.microsoft.com/office/drawing/2014/main" val="20000"/>
                    </a:ext>
                  </a:extLst>
                </a:gridCol>
                <a:gridCol w="3486450">
                  <a:extLst>
                    <a:ext uri="{9D8B030D-6E8A-4147-A177-3AD203B41FA5}">
                      <a16:colId xmlns:a16="http://schemas.microsoft.com/office/drawing/2014/main" val="20001"/>
                    </a:ext>
                  </a:extLst>
                </a:gridCol>
              </a:tblGrid>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b="1">
                          <a:latin typeface="Calibri"/>
                          <a:ea typeface="Calibri"/>
                          <a:cs typeface="Calibri"/>
                          <a:sym typeface="Calibri"/>
                        </a:rPr>
                        <a:t>THG-Emissionen für den Mandeltransport per Schiff</a:t>
                      </a:r>
                      <a:endParaRPr sz="1000">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b="1" i="0" u="none" strike="noStrike" cap="none">
                          <a:solidFill>
                            <a:schemeClr val="dk1"/>
                          </a:solidFill>
                          <a:latin typeface="Calibri"/>
                          <a:ea typeface="Calibri"/>
                          <a:cs typeface="Calibri"/>
                          <a:sym typeface="Calibri"/>
                        </a:rPr>
                        <a:t> THG-Em.</a:t>
                      </a:r>
                      <a:r>
                        <a:rPr lang="de-DE" sz="1000" b="1">
                          <a:latin typeface="Calibri"/>
                          <a:ea typeface="Calibri"/>
                          <a:cs typeface="Calibri"/>
                          <a:sym typeface="Calibri"/>
                        </a:rPr>
                        <a:t> für die Belieferung v. Bäckern (Dt.) mit Mandeln</a:t>
                      </a:r>
                      <a:endParaRPr sz="100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Leergewicht 20 Fuß-Container ca. 2.300 kg</a:t>
                      </a:r>
                      <a:endParaRPr sz="1800"/>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Belieferung von 22 Bäckern mit je 100 kg Mandeln von </a:t>
                      </a:r>
                      <a:endParaRPr sz="1800"/>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Gewicht mit Mandeln ca. 25 t</a:t>
                      </a:r>
                      <a:endParaRPr sz="1800"/>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1.600 km HH, Schwerin, Ber, Lzg, Dresden, Nbg, Rgb, Muc, Stgt</a:t>
                      </a:r>
                      <a:endParaRPr sz="1800"/>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352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Distanz San Franzisko-Hamburg 7.800 km</a:t>
                      </a:r>
                      <a:endParaRPr sz="1800"/>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1.400 km Villingen, Freiburg, Karlsruhe, Frankfurt, Saarbrücken, Köln, Aachen, Duisburg</a:t>
                      </a:r>
                      <a:endParaRPr sz="1800"/>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pro Tonne und Kilometer: 15 g</a:t>
                      </a:r>
                      <a:endParaRPr sz="1000">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700 km Münster Bielefeld, Hannover, Bremen, Hamburger Hafen</a:t>
                      </a:r>
                      <a:endParaRPr sz="1800"/>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676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pro Container und Kilometer: 375 g/km</a:t>
                      </a:r>
                      <a:endParaRPr sz="1800"/>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SzPts val="1000"/>
                        <a:buFont typeface="Calibri"/>
                        <a:buNone/>
                      </a:pPr>
                      <a:r>
                        <a:rPr lang="de-DE" sz="1000">
                          <a:latin typeface="Calibri"/>
                          <a:ea typeface="Calibri"/>
                          <a:cs typeface="Calibri"/>
                          <a:sym typeface="Calibri"/>
                        </a:rPr>
                        <a:t>Emissionen pro Tonne und Kilometer: 50 g/t*km</a:t>
                      </a:r>
                      <a:endParaRPr sz="1800"/>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35200">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für den Transport San-Franzisco-Hamburg: 14.500 km * 375 g/km = 5,6 t CO2-Äq</a:t>
                      </a:r>
                      <a:endParaRPr sz="1800"/>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Gesamtstrecke: 3.700 km</a:t>
                      </a:r>
                      <a:endParaRPr sz="1800"/>
                    </a:p>
                    <a:p>
                      <a:pPr marL="0" lvl="0" indent="0" algn="ctr" rtl="0">
                        <a:spcBef>
                          <a:spcPts val="0"/>
                        </a:spcBef>
                        <a:spcAft>
                          <a:spcPts val="0"/>
                        </a:spcAft>
                        <a:buSzPts val="1000"/>
                        <a:buFont typeface="Arial"/>
                        <a:buNone/>
                      </a:pPr>
                      <a:endParaRPr sz="100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67600">
                <a:tc>
                  <a:txBody>
                    <a:bodyPr/>
                    <a:lstStyle/>
                    <a:p>
                      <a:pPr marL="0" lvl="0" indent="0" algn="ctr" rtl="0">
                        <a:spcBef>
                          <a:spcPts val="0"/>
                        </a:spcBef>
                        <a:spcAft>
                          <a:spcPts val="0"/>
                        </a:spcAft>
                        <a:buSzPts val="1000"/>
                        <a:buFont typeface="Arial"/>
                        <a:buNone/>
                      </a:pPr>
                      <a:endParaRPr sz="1000">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Gesamtemissionen: ca. 17 t CO2-Äq</a:t>
                      </a:r>
                      <a:endParaRPr sz="1800"/>
                    </a:p>
                  </a:txBody>
                  <a:tcPr marL="0" marR="0"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521" name="Google Shape;521;p7: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5ef88dd447_0_0:notes"/>
          <p:cNvSpPr>
            <a:spLocks noGrp="1" noRot="1" noChangeAspect="1"/>
          </p:cNvSpPr>
          <p:nvPr>
            <p:ph type="sldImg" idx="2"/>
          </p:nvPr>
        </p:nvSpPr>
        <p:spPr>
          <a:xfrm>
            <a:off x="479425" y="287338"/>
            <a:ext cx="61437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g25ef88dd447_0_0:notes"/>
          <p:cNvSpPr txBox="1">
            <a:spLocks noGrp="1"/>
          </p:cNvSpPr>
          <p:nvPr>
            <p:ph type="body" idx="1"/>
          </p:nvPr>
        </p:nvSpPr>
        <p:spPr>
          <a:xfrm>
            <a:off x="479425" y="3892474"/>
            <a:ext cx="6143700" cy="59880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marL="0" lvl="0" indent="0" algn="l" rtl="0">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marL="0" lvl="0" indent="0" algn="l" rtl="0">
              <a:lnSpc>
                <a:spcPct val="100000"/>
              </a:lnSpc>
              <a:spcBef>
                <a:spcPts val="0"/>
              </a:spcBef>
              <a:spcAft>
                <a:spcPts val="0"/>
              </a:spcAft>
              <a:buSzPts val="1400"/>
              <a:buNone/>
            </a:pPr>
            <a:r>
              <a:rPr lang="de-DE" sz="1000">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Aufgabe</a:t>
            </a:r>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marL="171450" marR="0" lvl="0" indent="-171450" algn="l" rtl="0">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 und Abbildung</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a:latin typeface="Calibri"/>
                <a:ea typeface="Calibri"/>
                <a:cs typeface="Calibri"/>
                <a:sym typeface="Calibri"/>
              </a:rPr>
              <a:t>Cake: Stockholm Resilience Centre (o.J.): </a:t>
            </a:r>
            <a:r>
              <a:rPr lang="de-DE" sz="10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lang="de-DE" sz="1000" b="0" i="0" u="none" strike="noStrike" cap="none">
                <a:solidFill>
                  <a:schemeClr val="dk1"/>
                </a:solidFill>
                <a:latin typeface="Calibri"/>
                <a:ea typeface="Calibri"/>
                <a:cs typeface="Calibri"/>
                <a:sym typeface="Calibri"/>
              </a:rPr>
              <a:t>CC BY-ND 3.0)</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547" name="Google Shape;547;g25ef88dd447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400"/>
              <a:buNone/>
            </a:pPr>
            <a:fld id="{00000000-1234-1234-1234-123412341234}" type="slidenum">
              <a:rPr lang="de-DE"/>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7d927d5bbc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27d927d5bbc_0_0:notes"/>
          <p:cNvSpPr txBox="1">
            <a:spLocks noGrp="1"/>
          </p:cNvSpPr>
          <p:nvPr>
            <p:ph type="body" idx="1"/>
          </p:nvPr>
        </p:nvSpPr>
        <p:spPr>
          <a:xfrm>
            <a:off x="479407" y="3744000"/>
            <a:ext cx="6145200" cy="57882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100"/>
          </a:p>
          <a:p>
            <a:pPr marL="457200" lvl="0" indent="-317500" algn="l" rtl="0">
              <a:lnSpc>
                <a:spcPct val="100000"/>
              </a:lnSpc>
              <a:spcBef>
                <a:spcPts val="0"/>
              </a:spcBef>
              <a:spcAft>
                <a:spcPts val="0"/>
              </a:spcAft>
              <a:buSzPts val="1400"/>
              <a:buChar char="●"/>
            </a:pPr>
            <a:r>
              <a:rPr lang="de-DE" sz="1100"/>
              <a:t>BBNE-Impulspapier (IP): Betrachtung der Schnittstellen von Ausbildungsordnung in dem jeweiligen Berufsbild, Rahmenlehrplan und den Herausforderungen der Nachhaltigkeit in Anlehnung an die SDGs der Agenda 2030; Zielkonflikte und Aufgabenstellungen</a:t>
            </a:r>
            <a:endParaRPr sz="1100"/>
          </a:p>
          <a:p>
            <a:pPr marL="457200" lvl="0" indent="-317500" algn="l" rtl="0">
              <a:lnSpc>
                <a:spcPct val="100000"/>
              </a:lnSpc>
              <a:spcBef>
                <a:spcPts val="0"/>
              </a:spcBef>
              <a:spcAft>
                <a:spcPts val="0"/>
              </a:spcAft>
              <a:buSzPts val="1400"/>
              <a:buChar char="●"/>
            </a:pPr>
            <a:r>
              <a:rPr lang="de-DE" sz="1100"/>
              <a:t>BBBNE-Hintergrundmaterial (HGM): 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100"/>
          </a:p>
          <a:p>
            <a:pPr marL="457200" lvl="0" indent="-317500" algn="l" rtl="0">
              <a:lnSpc>
                <a:spcPct val="100000"/>
              </a:lnSpc>
              <a:spcBef>
                <a:spcPts val="0"/>
              </a:spcBef>
              <a:spcAft>
                <a:spcPts val="0"/>
              </a:spcAft>
              <a:buSzPts val="1400"/>
              <a:buChar char="●"/>
            </a:pPr>
            <a:r>
              <a:rPr lang="de-DE" sz="1100"/>
              <a:t>BBNE-Foliensammlung (FS): Folien mit wichtigen Zielkonflikten für das betrachtete Berufsbild, dargestellt mit Hilfe von Grafiken, Bildern und Smart Arts , die Anlass zur Diskussion der spezifischen Herausforderungen der Nachhaltigkeit bieten.</a:t>
            </a:r>
            <a:endParaRPr sz="1100"/>
          </a:p>
          <a:p>
            <a:pPr marL="457200" lvl="0" indent="-317500" algn="l" rtl="0">
              <a:lnSpc>
                <a:spcPct val="100000"/>
              </a:lnSpc>
              <a:spcBef>
                <a:spcPts val="0"/>
              </a:spcBef>
              <a:spcAft>
                <a:spcPts val="0"/>
              </a:spcAft>
              <a:buSzPts val="1400"/>
              <a:buChar char="●"/>
            </a:pPr>
            <a:r>
              <a:rPr lang="de-DE" sz="1100"/>
              <a:t>BBNE-Handreichung (HR): Foliensammlung mit einem Notiztext für das jeweilige Berufsbild, der Notiztext erläutert die Inhalte der Folie; diese Handreichung kann als Unterrichtsmaterial für Berufsschüler und Berufsschülerinnen und auch für Auszubildende genutzt werden.</a:t>
            </a:r>
            <a:endParaRPr sz="1100"/>
          </a:p>
          <a:p>
            <a:pPr marL="457200" lvl="0" indent="-317500" algn="l" rtl="0">
              <a:lnSpc>
                <a:spcPct val="100000"/>
              </a:lnSpc>
              <a:spcBef>
                <a:spcPts val="0"/>
              </a:spcBef>
              <a:spcAft>
                <a:spcPts val="0"/>
              </a:spcAft>
              <a:buSzPts val="1400"/>
              <a:buChar char="●"/>
            </a:pPr>
            <a:r>
              <a:rPr lang="de-DE" sz="1100"/>
              <a:t>BBNE-Begleitmaterialien (BGM): Dies Materialien geben Informationen zu den Themen Kompetenzen, Zielkonflikte und Widersprüche, das SDG 8 und die soziale Dimension der Nachhaltigkeit sowie eine Perspektive der Zukunftsforschung auf die berufliche Bildung (Postkarten aus der Zukunft”.</a:t>
            </a:r>
            <a:endParaRPr sz="1100"/>
          </a:p>
          <a:p>
            <a:pPr marL="0" lvl="0" indent="0" algn="l" rtl="0">
              <a:lnSpc>
                <a:spcPct val="100000"/>
              </a:lnSpc>
              <a:spcBef>
                <a:spcPts val="1000"/>
              </a:spcBef>
              <a:spcAft>
                <a:spcPts val="0"/>
              </a:spcAft>
              <a:buSzPts val="1400"/>
              <a:buNone/>
            </a:pPr>
            <a:r>
              <a:rPr lang="de-DE" sz="1100"/>
              <a:t>Primäre Zielgruppen sind Lehrkräfte an Berufsschulen und deren Berufsschülerinnen sowie Ausbildende und ihre Auszubildenden in den Betrieben. Sekundäre Zielgruppen sind Umweltbildner*innen, Wissenschaftler*innen der Berufsbildung, Pädagog*innen sowie Institutionen der beruflichen Bildung. Die Materialien wurden als OER-Materialien entwickelt und stehen als Download unter www.pa-bbne.de zur Verfügung.</a:t>
            </a:r>
            <a:endParaRPr sz="1100"/>
          </a:p>
        </p:txBody>
      </p:sp>
      <p:sp>
        <p:nvSpPr>
          <p:cNvPr id="567" name="Google Shape;567;g27d927d5bbc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9: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9:notes"/>
          <p:cNvSpPr txBox="1">
            <a:spLocks noGrp="1"/>
          </p:cNvSpPr>
          <p:nvPr>
            <p:ph type="body" idx="1"/>
          </p:nvPr>
        </p:nvSpPr>
        <p:spPr>
          <a:xfrm>
            <a:off x="223839" y="4154376"/>
            <a:ext cx="6656386" cy="5643450"/>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200"/>
              </a:spcBef>
              <a:spcAft>
                <a:spcPts val="0"/>
              </a:spcAft>
              <a:buSzPts val="1400"/>
              <a:buNone/>
            </a:pPr>
            <a:r>
              <a:rPr lang="de-DE" sz="1050" b="1"/>
              <a:t>Beschreibung</a:t>
            </a:r>
            <a:endParaRPr sz="1050" b="1"/>
          </a:p>
          <a:p>
            <a:pPr marL="0" lvl="0" indent="0" algn="l" rtl="0">
              <a:lnSpc>
                <a:spcPct val="100000"/>
              </a:lnSpc>
              <a:spcBef>
                <a:spcPts val="200"/>
              </a:spcBef>
              <a:spcAft>
                <a:spcPts val="0"/>
              </a:spcAft>
              <a:buSzPts val="1400"/>
              <a:buNone/>
            </a:pPr>
            <a:r>
              <a:rPr lang="de-DE" sz="1050"/>
              <a:t>Im Rahmen des KEEKS-Projektes hat das IZT zusammen mit dem IFEU-Institut und weiteren Partnern die Menüs von 22 Schulküchen untersucht und in 5 Schulküchen die Energieverbräuche der Zubereitung erfasst. Als Funktionale Einheit wurde eine Menüportion für ein durchschnittliches Mittagessen je Grundschulkind definiert, die je nach Schule aus Vor, Haupt und Nachspeise sowie weiteren Essensangeboten wie z.B. einer Salattheke und Getränken bestehen kann. Für die in den Küchen anfallenden Energieverbräuche wurden Verbrauchsmessungen durchgeführt. Auf dieser Basis wurde ein Modell entworfen, das die Aspekte Kühllagerung, Kochen, Servieren, Spülen, Beleuchtung, Heizung und Klimaanlage, Waschen und Trocknen sowie Warmwasser abbildet. Es basiert u.a. auf Durchschnittswerten der in den untersuchten Schulküchen vorliegenden Verbräuche, die, analog zur Modellierung der Lebensmittel, ein gewichtetes Mittel über die in Abhängigkeit von der Außentemperatur, den Ferienzeiten, dem Krankheitsstand usw. schwankenden Verbräuchen darstellen. </a:t>
            </a:r>
            <a:endParaRPr sz="1050"/>
          </a:p>
          <a:p>
            <a:pPr marL="0" lvl="0" indent="0" algn="l" rtl="0">
              <a:lnSpc>
                <a:spcPct val="100000"/>
              </a:lnSpc>
              <a:spcBef>
                <a:spcPts val="200"/>
              </a:spcBef>
              <a:spcAft>
                <a:spcPts val="0"/>
              </a:spcAft>
              <a:buSzPts val="1400"/>
              <a:buNone/>
            </a:pPr>
            <a:r>
              <a:rPr lang="de-DE" sz="1050"/>
              <a:t>Die Graphik zeigt, dass die Landwirtschaft, die größten Auswirkungen mit rund 460g CO</a:t>
            </a:r>
            <a:r>
              <a:rPr lang="de-DE" sz="1050" baseline="-25000"/>
              <a:t>2</a:t>
            </a:r>
            <a:r>
              <a:rPr lang="de-DE" sz="1050"/>
              <a:t>-Äq aufweisen. Hinzukommen noch Emissionen aus der Landnutzung und aus Landnutzungsänderungen, die mit ca. 180 CO</a:t>
            </a:r>
            <a:r>
              <a:rPr lang="de-DE" sz="1050" baseline="-25000"/>
              <a:t>2</a:t>
            </a:r>
            <a:r>
              <a:rPr lang="de-DE" sz="1050"/>
              <a:t>Äq je Portion (ca. 14%) an 3. Stelle stehen. Allerdings sind die Landnutzungsänderungen innerhalb Deutschlands nicht besonders relevant - es werden heutzutage keine Wälder oder Moore mehr in Ackerland umgewandelt. Andererseits trifft dies weiterhin auf das Viehfutter aus Südamerika zu, das z.B. zur Regenwaldvernichtung beiträgt. An 2. Stelle mit fast 200g CO</a:t>
            </a:r>
            <a:r>
              <a:rPr lang="de-DE" sz="1050" baseline="-25000"/>
              <a:t>2</a:t>
            </a:r>
            <a:r>
              <a:rPr lang="de-DE" sz="1050"/>
              <a:t>-Äq (ca. 15%) steht das Abfallaufkommen. Das Aufkommen von Abfall wurde auf Basis der Literatur berechnet. </a:t>
            </a:r>
            <a:endParaRPr sz="1050"/>
          </a:p>
          <a:p>
            <a:pPr marL="0" lvl="0" indent="0" algn="l" rtl="0">
              <a:lnSpc>
                <a:spcPct val="100000"/>
              </a:lnSpc>
              <a:spcBef>
                <a:spcPts val="200"/>
              </a:spcBef>
              <a:spcAft>
                <a:spcPts val="0"/>
              </a:spcAft>
              <a:buClr>
                <a:schemeClr val="dk1"/>
              </a:buClr>
              <a:buSzPts val="1050"/>
              <a:buNone/>
            </a:pPr>
            <a:r>
              <a:rPr lang="de-DE" sz="1050"/>
              <a:t>Es folgen Prozesse wie das Kühlen (74g, ca. 6%), die Verarbeitung (52g CO</a:t>
            </a:r>
            <a:r>
              <a:rPr lang="de-DE" sz="1050" baseline="-25000"/>
              <a:t>2</a:t>
            </a:r>
            <a:r>
              <a:rPr lang="de-DE" sz="1050"/>
              <a:t>-Äq/Menü), das Spülen (49g, ca. 4%), das Kochen (Zubereiten, 39g, ca. 2%), die Verpackung (38g) und der Langstreckentransport (30g, Gemüse aus Südeuropa). Alle Werte gelten für Frischküchen (Vollküche) bei Anlieferung der Lebensmittel durch einen Großhandelsbetrieb. </a:t>
            </a:r>
            <a:endParaRPr sz="1050"/>
          </a:p>
          <a:p>
            <a:pPr marL="0" lvl="0" indent="0" algn="l" rtl="0">
              <a:lnSpc>
                <a:spcPct val="100000"/>
              </a:lnSpc>
              <a:spcBef>
                <a:spcPts val="200"/>
              </a:spcBef>
              <a:spcAft>
                <a:spcPts val="0"/>
              </a:spcAft>
              <a:buClr>
                <a:schemeClr val="dk1"/>
              </a:buClr>
              <a:buSzPts val="1050"/>
              <a:buNone/>
            </a:pPr>
            <a:r>
              <a:rPr lang="de-DE" sz="1050" b="1"/>
              <a:t>Aufgabe</a:t>
            </a:r>
            <a:endParaRPr sz="1050"/>
          </a:p>
          <a:p>
            <a:pPr marL="171450" lvl="0" indent="-171450" algn="l" rtl="0">
              <a:lnSpc>
                <a:spcPct val="100000"/>
              </a:lnSpc>
              <a:spcBef>
                <a:spcPts val="200"/>
              </a:spcBef>
              <a:spcAft>
                <a:spcPts val="0"/>
              </a:spcAft>
              <a:buClr>
                <a:schemeClr val="dk1"/>
              </a:buClr>
              <a:buSzPts val="1050"/>
              <a:buFont typeface="Arial"/>
              <a:buChar char="•"/>
            </a:pPr>
            <a:r>
              <a:rPr lang="de-DE" sz="1050"/>
              <a:t>Interpretieren Sie die Graphik</a:t>
            </a:r>
            <a:endParaRPr/>
          </a:p>
          <a:p>
            <a:pPr marL="171450" lvl="0" indent="-171450" algn="l" rtl="0">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 Speiskarte?</a:t>
            </a:r>
            <a:endParaRPr/>
          </a:p>
          <a:p>
            <a:pPr marL="171450" lvl="0" indent="-171450" algn="l" rtl="0">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ihren Einkauf?</a:t>
            </a:r>
            <a:endParaRPr/>
          </a:p>
          <a:p>
            <a:pPr marL="171450" lvl="0" indent="-171450" algn="l" rtl="0">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 Küchenprozesse?</a:t>
            </a:r>
            <a:endParaRPr/>
          </a:p>
          <a:p>
            <a:pPr marL="171450" lvl="0" indent="-171450" algn="l" rtl="0">
              <a:lnSpc>
                <a:spcPct val="100000"/>
              </a:lnSpc>
              <a:spcBef>
                <a:spcPts val="200"/>
              </a:spcBef>
              <a:spcAft>
                <a:spcPts val="0"/>
              </a:spcAft>
              <a:buClr>
                <a:schemeClr val="dk1"/>
              </a:buClr>
              <a:buSzPts val="1050"/>
              <a:buFont typeface="Arial"/>
              <a:buChar char="•"/>
            </a:pPr>
            <a:r>
              <a:rPr lang="de-DE" sz="1050"/>
              <a:t>Versuchen Sie die Energieverbräuche in ihrer Systemgastronomie zu bestimmen. </a:t>
            </a:r>
            <a:endParaRPr/>
          </a:p>
          <a:p>
            <a:pPr marL="171450" lvl="0" indent="-171450" algn="l" rtl="0">
              <a:lnSpc>
                <a:spcPct val="100000"/>
              </a:lnSpc>
              <a:spcBef>
                <a:spcPts val="200"/>
              </a:spcBef>
              <a:spcAft>
                <a:spcPts val="0"/>
              </a:spcAft>
              <a:buClr>
                <a:schemeClr val="dk1"/>
              </a:buClr>
              <a:buSzPts val="1050"/>
              <a:buFont typeface="Arial"/>
              <a:buChar char="•"/>
            </a:pPr>
            <a:r>
              <a:rPr lang="de-DE" sz="1050"/>
              <a:t>Für welche Prozesse haben Sie Daten?</a:t>
            </a:r>
            <a:endParaRPr sz="1050"/>
          </a:p>
          <a:p>
            <a:pPr marL="171450" lvl="0" indent="-171450" algn="l" rtl="0">
              <a:lnSpc>
                <a:spcPct val="100000"/>
              </a:lnSpc>
              <a:spcBef>
                <a:spcPts val="200"/>
              </a:spcBef>
              <a:spcAft>
                <a:spcPts val="0"/>
              </a:spcAft>
              <a:buClr>
                <a:schemeClr val="dk1"/>
              </a:buClr>
              <a:buSzPts val="1050"/>
              <a:buFont typeface="Arial"/>
              <a:buChar char="•"/>
            </a:pPr>
            <a:r>
              <a:rPr lang="de-DE" sz="1050"/>
              <a:t>Berechnen Sie den Energieverbrauch pro Menü (Gesamtenergieverbrauch / Anzahl der Menüs).</a:t>
            </a:r>
            <a:endParaRPr sz="1050"/>
          </a:p>
          <a:p>
            <a:pPr marL="0" lvl="0" indent="0" algn="l" rtl="0">
              <a:lnSpc>
                <a:spcPct val="100000"/>
              </a:lnSpc>
              <a:spcBef>
                <a:spcPts val="400"/>
              </a:spcBef>
              <a:spcAft>
                <a:spcPts val="0"/>
              </a:spcAft>
              <a:buClr>
                <a:schemeClr val="dk1"/>
              </a:buClr>
              <a:buSzPts val="1050"/>
              <a:buNone/>
            </a:pPr>
            <a:r>
              <a:rPr lang="de-DE" sz="1050" b="1"/>
              <a:t>Quelle</a:t>
            </a:r>
            <a:endParaRPr sz="1050"/>
          </a:p>
          <a:p>
            <a:pPr marL="177828" lvl="0" indent="-177828" algn="l" rtl="0">
              <a:lnSpc>
                <a:spcPct val="100000"/>
              </a:lnSpc>
              <a:spcBef>
                <a:spcPts val="0"/>
              </a:spcBef>
              <a:spcAft>
                <a:spcPts val="0"/>
              </a:spcAft>
              <a:buClr>
                <a:schemeClr val="dk1"/>
              </a:buClr>
              <a:buSzPts val="1050"/>
              <a:buFont typeface="Arial"/>
              <a:buChar char="•"/>
            </a:pPr>
            <a:r>
              <a:rPr lang="de-DE" sz="1050"/>
              <a:t>Scharp, Michael (Hrsg. 2019): KEEKS-Endbericht. Online: www.keeks-projekt.de</a:t>
            </a:r>
            <a:endParaRPr sz="1050"/>
          </a:p>
          <a:p>
            <a:pPr marL="177828" lvl="0" indent="-177828" algn="l" rtl="0">
              <a:lnSpc>
                <a:spcPct val="100000"/>
              </a:lnSpc>
              <a:spcBef>
                <a:spcPts val="0"/>
              </a:spcBef>
              <a:spcAft>
                <a:spcPts val="0"/>
              </a:spcAft>
              <a:buClr>
                <a:schemeClr val="dk1"/>
              </a:buClr>
              <a:buSzPts val="1050"/>
              <a:buFont typeface="Arial"/>
              <a:buChar char="•"/>
            </a:pPr>
            <a:r>
              <a:rPr lang="de-DE" sz="1050"/>
              <a:t>Daten des Projektpartners ifeu</a:t>
            </a:r>
            <a:endParaRPr sz="1050"/>
          </a:p>
        </p:txBody>
      </p:sp>
      <p:sp>
        <p:nvSpPr>
          <p:cNvPr id="120" name="Google Shape;120;p19:notes"/>
          <p:cNvSpPr txBox="1"/>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222173" y="4222800"/>
            <a:ext cx="6659713" cy="5936757"/>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20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Beschreibung</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1400"/>
              <a:buFont typeface="Arial"/>
              <a:buNone/>
            </a:pPr>
            <a:r>
              <a:rPr lang="de-DE" sz="1100" b="0" i="0" u="none" strike="noStrike" cap="none">
                <a:solidFill>
                  <a:schemeClr val="dk1"/>
                </a:solidFill>
                <a:latin typeface="Calibri"/>
                <a:ea typeface="Calibri"/>
                <a:cs typeface="Calibri"/>
                <a:sym typeface="Calibri"/>
              </a:rPr>
              <a:t>Produkte in Bioqualität stellen einen großen Schritt in Richtung Nachhaltigkeit für unser Ernährungssystem dar. </a:t>
            </a:r>
            <a:r>
              <a:rPr lang="de-DE" sz="1100" b="0" i="1" u="none" strike="noStrike" cap="none">
                <a:solidFill>
                  <a:schemeClr val="dk1"/>
                </a:solidFill>
                <a:latin typeface="Calibri"/>
                <a:ea typeface="Calibri"/>
                <a:cs typeface="Calibri"/>
                <a:sym typeface="Calibri"/>
              </a:rPr>
              <a:t>Der ökologische Landbau ist eine besonders ressourcenschonende und umweltverträgliche Wirtschaftsform, die sich am Prinzip der Nachhaltigkeit orientiert</a:t>
            </a:r>
            <a:r>
              <a:rPr lang="de-DE" sz="1100" b="0" i="0" u="none" strike="noStrike" cap="none">
                <a:solidFill>
                  <a:schemeClr val="dk1"/>
                </a:solidFill>
                <a:latin typeface="Calibri"/>
                <a:ea typeface="Calibri"/>
                <a:cs typeface="Calibri"/>
                <a:sym typeface="Calibri"/>
              </a:rPr>
              <a:t> (BMEL o.J.). In Deutschland soll der Anteil der ökologischen Ackerflächen bis 2030 auf 30% der gesamten Landwirtschaftsfläche steigen (ebd.). Die Vorteile des ökologischen Landbaus sind ohne Frage der Schutz der Biodiversität, des Bodens und des (Grund-)Wassers sowie ein höchstes Maß an Tierwohl. Zwei Nachteile gibt es aber auch: Aufgrund des fehlenden Kunstdüngereinsatzes sind die Erträge geringer und aufgrund des Verzichts von Pestiziden ist das Ausfallrisiko höher. Bei der Vieh- und Geflügelzucht sind zudem Weide- und Auslaufflächen notwendig und der Tierbestand pro Tier niedriger, was sich auch in einem geringen Ertrag niederschlägt. In der Folge sind deshalb die Preise für Bio-Produkte höher, wobei bei Lebensmitteln wie Nudeln, Kartoffeln, Mehl, Haferflocken und Getreide nur ein geringer Preisunterschied zur konventionellen Ware besteht. In 2020 waren die Preisaufschläge wie folgt: Hähnchenschnitzel 175%, Eier ca. 130%, Kartoffeln 80%, Äpfel ca. 60%, Möhren ca. 50%, Frischmilch und Rinderhack ca. 40% (ökolandbau o.J.,Eat Smarter, 2022). E</a:t>
            </a:r>
            <a:r>
              <a:rPr lang="de-DE" sz="1100" b="0" i="0" u="none" strike="noStrike" cap="none">
                <a:solidFill>
                  <a:srgbClr val="000000"/>
                </a:solidFill>
                <a:latin typeface="Calibri"/>
                <a:ea typeface="Calibri"/>
                <a:cs typeface="Calibri"/>
                <a:sym typeface="Calibri"/>
              </a:rPr>
              <a:t>ine nachhaltige Gastronomie nutzt Bio-Produkte. Bioprodukte sind in der Regel teurer als konventionelle. In der Schulverpflegung sind aber Mehrkosten von 10 Cent für ein Bioprodukt schon ein großes Hemmnis für die Eltern</a:t>
            </a:r>
            <a:r>
              <a:rPr lang="de-DE" sz="1100">
                <a:latin typeface="Calibri"/>
                <a:ea typeface="Calibri"/>
                <a:cs typeface="Calibri"/>
                <a:sym typeface="Calibri"/>
              </a:rPr>
              <a:t>.</a:t>
            </a:r>
            <a:endParaRPr/>
          </a:p>
          <a:p>
            <a:pPr marL="0" marR="0" lvl="0" indent="0" algn="l" rtl="0">
              <a:lnSpc>
                <a:spcPct val="100000"/>
              </a:lnSpc>
              <a:spcBef>
                <a:spcPts val="200"/>
              </a:spcBef>
              <a:spcAft>
                <a:spcPts val="0"/>
              </a:spcAft>
              <a:buClr>
                <a:srgbClr val="000000"/>
              </a:buClr>
              <a:buSzPts val="1400"/>
              <a:buFont typeface="Arial"/>
              <a:buNone/>
            </a:pPr>
            <a:endParaRPr sz="1100" b="0" i="0" u="none" strike="noStrike" cap="none">
              <a:solidFill>
                <a:schemeClr val="accent5"/>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Aufgabe</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320"/>
              <a:buFont typeface="Arial"/>
              <a:buChar char="•"/>
            </a:pPr>
            <a:r>
              <a:rPr lang="de-DE" sz="1100" b="0" i="0" u="none" strike="noStrike" cap="none">
                <a:solidFill>
                  <a:schemeClr val="dk1"/>
                </a:solidFill>
                <a:latin typeface="Calibri"/>
                <a:ea typeface="Calibri"/>
                <a:cs typeface="Calibri"/>
                <a:sym typeface="Calibri"/>
              </a:rPr>
              <a:t>Wie groß ist der Anteil ihrer Bioprodukte in allen Zutaten?</a:t>
            </a:r>
            <a:endParaRPr/>
          </a:p>
          <a:p>
            <a:pPr marL="171450" marR="0" lvl="0" indent="-171450" algn="l" rtl="0">
              <a:lnSpc>
                <a:spcPct val="100000"/>
              </a:lnSpc>
              <a:spcBef>
                <a:spcPts val="200"/>
              </a:spcBef>
              <a:spcAft>
                <a:spcPts val="0"/>
              </a:spcAft>
              <a:buClr>
                <a:srgbClr val="000000"/>
              </a:buClr>
              <a:buSzPts val="1320"/>
              <a:buFont typeface="Arial"/>
              <a:buChar char="•"/>
            </a:pPr>
            <a:r>
              <a:rPr lang="de-DE" sz="1100" b="0" i="0" u="none" strike="noStrike" cap="none">
                <a:solidFill>
                  <a:schemeClr val="dk1"/>
                </a:solidFill>
                <a:latin typeface="Calibri"/>
                <a:ea typeface="Calibri"/>
                <a:cs typeface="Calibri"/>
                <a:sym typeface="Calibri"/>
              </a:rPr>
              <a:t>Welche Mehrkosen nehmen Sie dafür in Kauf?</a:t>
            </a:r>
            <a:endParaRPr/>
          </a:p>
          <a:p>
            <a:pPr marL="171450" marR="0" lvl="0" indent="-171450" algn="l" rtl="0">
              <a:lnSpc>
                <a:spcPct val="100000"/>
              </a:lnSpc>
              <a:spcBef>
                <a:spcPts val="200"/>
              </a:spcBef>
              <a:spcAft>
                <a:spcPts val="0"/>
              </a:spcAft>
              <a:buClr>
                <a:srgbClr val="000000"/>
              </a:buClr>
              <a:buSzPts val="1320"/>
              <a:buFont typeface="Arial"/>
              <a:buChar char="•"/>
            </a:pPr>
            <a:r>
              <a:rPr lang="de-DE" sz="1100" b="0" i="0" u="none" strike="noStrike" cap="none">
                <a:solidFill>
                  <a:schemeClr val="dk1"/>
                </a:solidFill>
                <a:latin typeface="Calibri"/>
                <a:ea typeface="Calibri"/>
                <a:cs typeface="Calibri"/>
                <a:sym typeface="Calibri"/>
              </a:rPr>
              <a:t>Wie kann man Eltern in der Schule vermitteln, dass Bio den Mehrpreis wert ist?</a:t>
            </a:r>
            <a:endParaRPr/>
          </a:p>
          <a:p>
            <a:pPr marL="0" lvl="0" indent="0" algn="l" rtl="0">
              <a:lnSpc>
                <a:spcPct val="100000"/>
              </a:lnSpc>
              <a:spcBef>
                <a:spcPts val="200"/>
              </a:spcBef>
              <a:spcAft>
                <a:spcPts val="0"/>
              </a:spcAft>
              <a:buSzPts val="1400"/>
              <a:buNone/>
            </a:pPr>
            <a:endParaRPr sz="110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latin typeface="Calibri"/>
                <a:ea typeface="Calibri"/>
                <a:cs typeface="Calibri"/>
                <a:sym typeface="Calibri"/>
              </a:rPr>
              <a:t>Quellen</a:t>
            </a:r>
            <a:endParaRPr sz="110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BMEL Bundesministerium für Ernährung und Landwirtschaft (o.J.): Ökologischer Landbau. Online:</a:t>
            </a:r>
            <a:r>
              <a:rPr lang="de-DE"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www.oekolandbau.de/handel/marketing/preis/preisaufschlaege-fuer-bioprodukte/</a:t>
            </a:r>
            <a:r>
              <a:rPr lang="de-DE" sz="110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Eat Smarter (2022): Bio günstig einkaufen. Online:</a:t>
            </a:r>
            <a:r>
              <a:rPr lang="de-DE"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https://eatsmarter.de/blogs/green-living/7-tipps-bio-produkte-guenstig-einkaufen</a:t>
            </a:r>
            <a:endParaRPr sz="11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ökolandbau (o.J.): Preisaufschläge für Bio-Produkte. Online:</a:t>
            </a:r>
            <a:r>
              <a:rPr lang="de-DE" sz="11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https://de.statista.com/statistik/daten/studie/943059/umfrage/preisvergleich-zwischen-biologischen-und-konventionell-erzeugten-lebensmitteln-in-deutschland/</a:t>
            </a:r>
            <a:r>
              <a:rPr lang="de-DE" sz="11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200"/>
              </a:spcBef>
              <a:spcAft>
                <a:spcPts val="0"/>
              </a:spcAft>
              <a:buClr>
                <a:srgbClr val="000000"/>
              </a:buClr>
              <a:buSzPts val="1400"/>
              <a:buFont typeface="Arial"/>
              <a:buNone/>
            </a:pPr>
            <a:endParaRPr sz="1100" b="0" i="0" u="none" strike="noStrike" cap="none">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endParaRPr sz="1100">
              <a:latin typeface="Calibri"/>
              <a:ea typeface="Calibri"/>
              <a:cs typeface="Calibri"/>
              <a:sym typeface="Calibri"/>
            </a:endParaRPr>
          </a:p>
        </p:txBody>
      </p:sp>
      <p:pic>
        <p:nvPicPr>
          <p:cNvPr id="133" name="Google Shape;133;p3:notes"/>
          <p:cNvPicPr preferRelativeResize="0"/>
          <p:nvPr/>
        </p:nvPicPr>
        <p:blipFill rotWithShape="1">
          <a:blip r:embed="rId6">
            <a:alphaModFix/>
          </a:blip>
          <a:srcRect/>
          <a:stretch/>
        </p:blipFill>
        <p:spPr>
          <a:xfrm>
            <a:off x="222173" y="252000"/>
            <a:ext cx="6656000" cy="3744000"/>
          </a:xfrm>
          <a:prstGeom prst="rect">
            <a:avLst/>
          </a:prstGeom>
          <a:noFill/>
          <a:ln>
            <a:noFill/>
          </a:ln>
        </p:spPr>
      </p:pic>
      <p:sp>
        <p:nvSpPr>
          <p:cNvPr id="134" name="Google Shape;134;p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
        <p:nvSpPr>
          <p:cNvPr id="135" name="Google Shape;135;p3: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223200" y="4222800"/>
            <a:ext cx="6649850" cy="543101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200"/>
              </a:spcBef>
              <a:spcAft>
                <a:spcPts val="0"/>
              </a:spcAft>
              <a:buSzPts val="1400"/>
              <a:buNone/>
            </a:pPr>
            <a:r>
              <a:rPr lang="de-DE" sz="1100" b="1">
                <a:solidFill>
                  <a:schemeClr val="dk1"/>
                </a:solidFill>
                <a:latin typeface="Calibri"/>
                <a:ea typeface="Calibri"/>
                <a:cs typeface="Calibri"/>
                <a:sym typeface="Calibri"/>
              </a:rPr>
              <a:t>Beschreibung</a:t>
            </a:r>
            <a:endParaRPr/>
          </a:p>
          <a:p>
            <a:pPr marL="0" lvl="0" indent="0" algn="l" rtl="0">
              <a:lnSpc>
                <a:spcPct val="100000"/>
              </a:lnSpc>
              <a:spcBef>
                <a:spcPts val="200"/>
              </a:spcBef>
              <a:spcAft>
                <a:spcPts val="0"/>
              </a:spcAft>
              <a:buSzPts val="1400"/>
              <a:buNone/>
            </a:pPr>
            <a:r>
              <a:rPr lang="de-DE" sz="1100" b="0">
                <a:solidFill>
                  <a:schemeClr val="dk1"/>
                </a:solidFill>
                <a:latin typeface="Calibri"/>
                <a:ea typeface="Calibri"/>
                <a:cs typeface="Calibri"/>
                <a:sym typeface="Calibri"/>
              </a:rPr>
              <a:t>Tiefkühlkost ist unabdingbar heutzutage in der Systemgastronomie. Die Vorteile sind offensichtlich:</a:t>
            </a:r>
            <a:endParaRPr/>
          </a:p>
          <a:p>
            <a:pPr marL="223838" lvl="0" indent="-176213" algn="l" rtl="0">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kein mikrobieller Verderb, sodass der Vitamingehalt von TK Gemüse häufig höher ist als bei frischen, da dieses nicht direkt zum Verbraucher kommt.</a:t>
            </a:r>
            <a:endParaRPr/>
          </a:p>
          <a:p>
            <a:pPr marL="223838" lvl="0" indent="-176213" algn="l" rtl="0">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Langfristige Planung für große Menüzahlen möglich. </a:t>
            </a:r>
            <a:endParaRPr sz="1100">
              <a:solidFill>
                <a:schemeClr val="dk1"/>
              </a:solidFill>
              <a:latin typeface="Calibri"/>
              <a:ea typeface="Calibri"/>
              <a:cs typeface="Calibri"/>
              <a:sym typeface="Calibri"/>
            </a:endParaRPr>
          </a:p>
          <a:p>
            <a:pPr marL="223838" lvl="0" indent="-176213" algn="l" rtl="0">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Lange haltbar und einfach zuzubereiten.</a:t>
            </a:r>
            <a:endParaRPr/>
          </a:p>
          <a:p>
            <a:pPr marL="223838" lvl="0" indent="-176213" algn="l" rtl="0">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Durch die Entnahme und Verwendung nach Bedarf kann genauer geplant und Abfall vermieden werden.</a:t>
            </a:r>
            <a:endParaRPr/>
          </a:p>
          <a:p>
            <a:pPr marL="223838" marR="0" lvl="0" indent="-176213" algn="l" rtl="0">
              <a:lnSpc>
                <a:spcPct val="90000"/>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Geringe Arbeitskosten bei der Verwendung.</a:t>
            </a:r>
            <a:endParaRPr sz="1100">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800"/>
              <a:buFont typeface="Arial"/>
              <a:buNone/>
            </a:pPr>
            <a:r>
              <a:rPr lang="de-DE" sz="1100">
                <a:solidFill>
                  <a:schemeClr val="dk1"/>
                </a:solidFill>
                <a:latin typeface="Calibri"/>
                <a:ea typeface="Calibri"/>
                <a:cs typeface="Calibri"/>
                <a:sym typeface="Calibri"/>
              </a:rPr>
              <a:t>Die Praxis stimmt hierbei eindeutig ab: Die meisten Betriebe der Systemgastronomie in Deutschland verwenden Tiefkühlkost.</a:t>
            </a:r>
            <a:endParaRPr/>
          </a:p>
          <a:p>
            <a:pPr marL="0" lvl="0" indent="0" algn="l" rtl="0">
              <a:lnSpc>
                <a:spcPct val="90000"/>
              </a:lnSpc>
              <a:spcBef>
                <a:spcPts val="200"/>
              </a:spcBef>
              <a:spcAft>
                <a:spcPts val="0"/>
              </a:spcAft>
              <a:buClr>
                <a:schemeClr val="dk1"/>
              </a:buClr>
              <a:buSzPts val="1800"/>
              <a:buFont typeface="Arial"/>
              <a:buNone/>
            </a:pPr>
            <a:r>
              <a:rPr lang="de-DE" sz="1100">
                <a:solidFill>
                  <a:schemeClr val="dk1"/>
                </a:solidFill>
                <a:latin typeface="Calibri"/>
                <a:ea typeface="Calibri"/>
                <a:cs typeface="Calibri"/>
                <a:sym typeface="Calibri"/>
              </a:rPr>
              <a:t>Aber es gibt auch andere Ansichten mit anderen Argumenten:</a:t>
            </a:r>
            <a:endParaRPr/>
          </a:p>
          <a:p>
            <a:pPr marL="223838" lvl="0" indent="-176213" algn="l" rtl="0">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frische Ware wird als geschmacks-intensiver angesehen</a:t>
            </a:r>
            <a:endParaRPr/>
          </a:p>
          <a:p>
            <a:pPr marL="223838" lvl="0" indent="-176213" algn="l" rtl="0">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frische Ware kommt ohne Geschmacksverstärker und mit weniger Salz aus.</a:t>
            </a:r>
            <a:endParaRPr/>
          </a:p>
          <a:p>
            <a:pPr marL="223838" lvl="0" indent="-176213" algn="l" rtl="0">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zusätzlicher Energieverbrauch zum Tiefkühlen und zum Erwärmen auf Raumtemperatur</a:t>
            </a:r>
            <a:endParaRPr/>
          </a:p>
          <a:p>
            <a:pPr marL="223838" marR="0" lvl="0" indent="-176213" algn="l" rtl="0">
              <a:lnSpc>
                <a:spcPct val="98181"/>
              </a:lnSpc>
              <a:spcBef>
                <a:spcPts val="200"/>
              </a:spcBef>
              <a:spcAft>
                <a:spcPts val="0"/>
              </a:spcAft>
              <a:buClr>
                <a:schemeClr val="dk1"/>
              </a:buClr>
              <a:buSzPts val="1320"/>
              <a:buFont typeface="Arial"/>
              <a:buChar char="•"/>
            </a:pPr>
            <a:r>
              <a:rPr lang="de-DE" sz="1100">
                <a:solidFill>
                  <a:schemeClr val="dk1"/>
                </a:solidFill>
                <a:latin typeface="Calibri"/>
                <a:ea typeface="Calibri"/>
                <a:cs typeface="Calibri"/>
                <a:sym typeface="Calibri"/>
              </a:rPr>
              <a:t>Lagerung als TK-Ware kann energieintensiv sein (bei schlechter Effizienz der TK-Geräte)</a:t>
            </a:r>
            <a:endParaRPr/>
          </a:p>
          <a:p>
            <a:pPr marL="0" lvl="0" indent="0" algn="l" rtl="0">
              <a:lnSpc>
                <a:spcPct val="100000"/>
              </a:lnSpc>
              <a:spcBef>
                <a:spcPts val="400"/>
              </a:spcBef>
              <a:spcAft>
                <a:spcPts val="0"/>
              </a:spcAft>
              <a:buSzPts val="1400"/>
              <a:buNone/>
            </a:pPr>
            <a:r>
              <a:rPr lang="de-DE" sz="1100" b="1">
                <a:solidFill>
                  <a:schemeClr val="dk1"/>
                </a:solidFill>
                <a:latin typeface="Calibri"/>
                <a:ea typeface="Calibri"/>
                <a:cs typeface="Calibri"/>
                <a:sym typeface="Calibri"/>
              </a:rPr>
              <a:t>Aufgabe</a:t>
            </a:r>
            <a:endParaRPr/>
          </a:p>
          <a:p>
            <a:pPr marL="223838" marR="0" lvl="0" indent="-176213" algn="l" rtl="0">
              <a:lnSpc>
                <a:spcPct val="100000"/>
              </a:lnSpc>
              <a:spcBef>
                <a:spcPts val="200"/>
              </a:spcBef>
              <a:spcAft>
                <a:spcPts val="0"/>
              </a:spcAft>
              <a:buClr>
                <a:srgbClr val="000000"/>
              </a:buClr>
              <a:buSzPts val="1320"/>
              <a:buFont typeface="Arial"/>
              <a:buChar char="•"/>
            </a:pPr>
            <a:r>
              <a:rPr lang="de-DE" sz="1100">
                <a:solidFill>
                  <a:schemeClr val="dk1"/>
                </a:solidFill>
                <a:latin typeface="Calibri"/>
                <a:ea typeface="Calibri"/>
                <a:cs typeface="Calibri"/>
                <a:sym typeface="Calibri"/>
              </a:rPr>
              <a:t>Wie gewichtigen Sie die Argumente?</a:t>
            </a:r>
            <a:endParaRPr/>
          </a:p>
          <a:p>
            <a:pPr marL="223838" marR="0" lvl="0" indent="-176213" algn="l" rtl="0">
              <a:lnSpc>
                <a:spcPct val="100000"/>
              </a:lnSpc>
              <a:spcBef>
                <a:spcPts val="200"/>
              </a:spcBef>
              <a:spcAft>
                <a:spcPts val="0"/>
              </a:spcAft>
              <a:buClr>
                <a:srgbClr val="000000"/>
              </a:buClr>
              <a:buSzPts val="1320"/>
              <a:buFont typeface="Arial"/>
              <a:buChar char="•"/>
            </a:pPr>
            <a:r>
              <a:rPr lang="de-DE" sz="1100">
                <a:solidFill>
                  <a:schemeClr val="dk1"/>
                </a:solidFill>
                <a:latin typeface="Calibri"/>
                <a:ea typeface="Calibri"/>
                <a:cs typeface="Calibri"/>
                <a:sym typeface="Calibri"/>
              </a:rPr>
              <a:t>Wie viel Prozent ihrer Zutaten sind tiefgekühlt?</a:t>
            </a:r>
            <a:endParaRPr/>
          </a:p>
          <a:p>
            <a:pPr marL="223838" marR="0" lvl="0" indent="-176213" algn="l" rtl="0">
              <a:lnSpc>
                <a:spcPct val="100000"/>
              </a:lnSpc>
              <a:spcBef>
                <a:spcPts val="200"/>
              </a:spcBef>
              <a:spcAft>
                <a:spcPts val="0"/>
              </a:spcAft>
              <a:buClr>
                <a:srgbClr val="000000"/>
              </a:buClr>
              <a:buSzPts val="1320"/>
              <a:buFont typeface="Arial"/>
              <a:buChar char="•"/>
            </a:pPr>
            <a:r>
              <a:rPr lang="de-DE" sz="1100" b="0" i="0" u="none" strike="noStrike" cap="none">
                <a:solidFill>
                  <a:schemeClr val="dk1"/>
                </a:solidFill>
                <a:latin typeface="Calibri"/>
                <a:ea typeface="Calibri"/>
                <a:cs typeface="Calibri"/>
                <a:sym typeface="Calibri"/>
              </a:rPr>
              <a:t>Welche Kosten würden anfallen, wenn Sie mehr Frischware verarbeiten würden?</a:t>
            </a:r>
            <a:endParaRPr sz="110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100" b="1">
                <a:solidFill>
                  <a:schemeClr val="dk1"/>
                </a:solidFill>
                <a:latin typeface="Calibri"/>
                <a:ea typeface="Calibri"/>
                <a:cs typeface="Calibri"/>
                <a:sym typeface="Calibri"/>
              </a:rPr>
              <a:t>Quellen</a:t>
            </a:r>
            <a:endParaRPr/>
          </a:p>
          <a:p>
            <a:pPr marL="223838" lvl="0" indent="-176213" algn="l" rtl="0">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Foodaktuell 2007: Tiefkühl-Produkte: Vor-/Nachteile und Trends. Online:  https://www.foodaktuell.ch/2007/12/29/tiefkuehl-produkte-vor-nachteile-und-trends</a:t>
            </a:r>
            <a:endParaRPr sz="1100">
              <a:latin typeface="Calibri"/>
              <a:ea typeface="Calibri"/>
              <a:cs typeface="Calibri"/>
              <a:sym typeface="Calibri"/>
            </a:endParaRPr>
          </a:p>
          <a:p>
            <a:pPr marL="223838" lvl="0" indent="-176213" algn="l" rtl="0">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DTI – Deutsches Tiefkühlinstitut oJ. : Vorteile von Tiefkühlprodukten. Online: https://www.tiefkuehlkost.de/tk-fuer-koeche/warenkunde-technik/vorteile-von-tk</a:t>
            </a:r>
            <a:endParaRPr sz="1100">
              <a:latin typeface="Calibri"/>
              <a:ea typeface="Calibri"/>
              <a:cs typeface="Calibri"/>
              <a:sym typeface="Calibri"/>
            </a:endParaRPr>
          </a:p>
          <a:p>
            <a:pPr marL="223838" lvl="0" indent="-176213" algn="l" rtl="0">
              <a:lnSpc>
                <a:spcPct val="100000"/>
              </a:lnSpc>
              <a:spcBef>
                <a:spcPts val="0"/>
              </a:spcBef>
              <a:spcAft>
                <a:spcPts val="0"/>
              </a:spcAft>
              <a:buSzPts val="1400"/>
              <a:buFont typeface="Arial"/>
              <a:buChar char="•"/>
            </a:pPr>
            <a:r>
              <a:rPr lang="de-DE" sz="1100">
                <a:solidFill>
                  <a:srgbClr val="000000"/>
                </a:solidFill>
                <a:latin typeface="Calibri"/>
                <a:ea typeface="Calibri"/>
                <a:cs typeface="Calibri"/>
                <a:sym typeface="Calibri"/>
              </a:rPr>
              <a:t>Welt.de 2017: Tiefkülessen kann ja vieles. Hat aber einen Nachtei. Online: https://www.welt.de/vermischtes/article162620622/Tiefkuehlessen-kann-ja-vieles-Hat-aber-einen-Nachteil.html </a:t>
            </a:r>
            <a:endParaRPr sz="1100">
              <a:latin typeface="Calibri"/>
              <a:ea typeface="Calibri"/>
              <a:cs typeface="Calibri"/>
              <a:sym typeface="Calibri"/>
            </a:endParaRPr>
          </a:p>
          <a:p>
            <a:pPr marL="457200" lvl="0" indent="-228600" algn="l" rtl="0">
              <a:lnSpc>
                <a:spcPct val="100000"/>
              </a:lnSpc>
              <a:spcBef>
                <a:spcPts val="200"/>
              </a:spcBef>
              <a:spcAft>
                <a:spcPts val="0"/>
              </a:spcAft>
              <a:buSzPts val="1400"/>
              <a:buNone/>
            </a:pPr>
            <a:endParaRPr sz="1100">
              <a:solidFill>
                <a:schemeClr val="dk1"/>
              </a:solidFill>
              <a:latin typeface="Calibri"/>
              <a:ea typeface="Calibri"/>
              <a:cs typeface="Calibri"/>
              <a:sym typeface="Calibri"/>
            </a:endParaRPr>
          </a:p>
        </p:txBody>
      </p:sp>
      <p:sp>
        <p:nvSpPr>
          <p:cNvPr id="147" name="Google Shape;147;p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pic>
        <p:nvPicPr>
          <p:cNvPr id="148" name="Google Shape;148;p5:notes"/>
          <p:cNvPicPr preferRelativeResize="0"/>
          <p:nvPr/>
        </p:nvPicPr>
        <p:blipFill rotWithShape="1">
          <a:blip r:embed="rId3">
            <a:alphaModFix/>
          </a:blip>
          <a:srcRect/>
          <a:stretch/>
        </p:blipFill>
        <p:spPr>
          <a:xfrm>
            <a:off x="223237" y="252000"/>
            <a:ext cx="6656001" cy="3744000"/>
          </a:xfrm>
          <a:prstGeom prst="rect">
            <a:avLst/>
          </a:prstGeom>
          <a:noFill/>
          <a:ln>
            <a:noFill/>
          </a:ln>
        </p:spPr>
      </p:pic>
      <p:sp>
        <p:nvSpPr>
          <p:cNvPr id="149" name="Google Shape;149;p5: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915bba6a60_0_10: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915bba6a60_0_10:notes"/>
          <p:cNvSpPr txBox="1">
            <a:spLocks noGrp="1"/>
          </p:cNvSpPr>
          <p:nvPr>
            <p:ph type="body" idx="1"/>
          </p:nvPr>
        </p:nvSpPr>
        <p:spPr>
          <a:xfrm>
            <a:off x="223838" y="4145435"/>
            <a:ext cx="6656387" cy="608917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50" b="1" i="0" u="none" strike="noStrike" cap="none">
                <a:solidFill>
                  <a:schemeClr val="dk1"/>
                </a:solidFill>
                <a:latin typeface="Calibri"/>
                <a:ea typeface="Calibri"/>
                <a:cs typeface="Calibri"/>
                <a:sym typeface="Calibri"/>
              </a:rPr>
              <a:t>Beschreibung</a:t>
            </a:r>
            <a:endParaRPr/>
          </a:p>
          <a:p>
            <a:pPr marL="0" lvl="0" indent="0" algn="l" rtl="0">
              <a:lnSpc>
                <a:spcPct val="100000"/>
              </a:lnSpc>
              <a:spcBef>
                <a:spcPts val="200"/>
              </a:spcBef>
              <a:spcAft>
                <a:spcPts val="0"/>
              </a:spcAft>
              <a:buSzPts val="1400"/>
              <a:buFont typeface="Arial"/>
              <a:buNone/>
            </a:pPr>
            <a:r>
              <a:rPr lang="de-DE" sz="1050" b="0" i="0" u="none" strike="noStrike" cap="none">
                <a:solidFill>
                  <a:schemeClr val="dk1"/>
                </a:solidFill>
                <a:latin typeface="Calibri"/>
                <a:ea typeface="Calibri"/>
                <a:cs typeface="Calibri"/>
                <a:sym typeface="Calibri"/>
              </a:rPr>
              <a:t>Der wichtigste Verbrauchertrend in 2022 ist die “Klimafreundliche und nachhaltige Ernährung” (nutrition hub 2022). Dies verbinden die Befragten auch mit der “Regionalität”. Aber auch die Verbindung mit der Saisonalität in Form von saisonal-regionaler Ernährung ist ein starker, neuer Trend, der von vielen Stakeholdern gefördert wird (vgl. LUBW o.J.). Argumente hierfür können sein, dass frische Lebensmittel geschmacksintensiver sind, Energie eingespart wird, da auf eine Kühllagerung und weite Transporte verzichtet werden kann, sowie die lokale-regionale Landwirtschaft gefördert wird. Dem stehen aber gewichtige Nachteile - insbesondere für die Systemgastronomie - gegenüber: Jedes Gemüse hat seine Saison, die Verarbeitung von frischem Gemüse ist zeit- und kostenintensiver und das regionale Angebot kann bei weitem nicht dauerhaft die Großgastronomie an  mehreren Mensen an Hochschulen oder hunderten von Kitas- oder Schulen eines Trägers versorgen. </a:t>
            </a:r>
            <a:endParaRPr sz="1050" b="0">
              <a:solidFill>
                <a:schemeClr val="dk1"/>
              </a:solidFill>
            </a:endParaRPr>
          </a:p>
          <a:p>
            <a:pPr marL="0" lvl="0" indent="0" algn="l" rtl="0">
              <a:lnSpc>
                <a:spcPct val="100000"/>
              </a:lnSpc>
              <a:spcBef>
                <a:spcPts val="0"/>
              </a:spcBef>
              <a:spcAft>
                <a:spcPts val="0"/>
              </a:spcAft>
              <a:buSzPts val="1400"/>
              <a:buFont typeface="Arial"/>
              <a:buNone/>
            </a:pPr>
            <a:r>
              <a:rPr lang="de-DE" sz="1050" b="0" i="0" u="none" strike="noStrike" cap="none">
                <a:solidFill>
                  <a:schemeClr val="dk1"/>
                </a:solidFill>
                <a:latin typeface="Calibri"/>
                <a:ea typeface="Calibri"/>
                <a:cs typeface="Calibri"/>
                <a:sym typeface="Calibri"/>
              </a:rPr>
              <a:t>Zudem führt ein Umstieg auf saisonal-regionale Lebensmittel aus Sicht des Klimaschutzes nicht zu deutlich weniger THG-Emissionen (IFEU 2020): </a:t>
            </a:r>
            <a:endParaRPr sz="1050" b="0">
              <a:solidFill>
                <a:schemeClr val="dk1"/>
              </a:solidFill>
            </a:endParaRPr>
          </a:p>
          <a:p>
            <a:pPr marL="628650" lvl="1" indent="-171450" algn="l" rtl="0">
              <a:lnSpc>
                <a:spcPct val="100000"/>
              </a:lnSpc>
              <a:spcBef>
                <a:spcPts val="20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Ein regionaler Apfel hat im Herbst zur Erntezeit einen THG-Wert von ca. 0,3 kg CO</a:t>
            </a:r>
            <a:r>
              <a:rPr lang="de-DE" sz="1050" b="0" i="0" u="none" strike="noStrike" cap="none" baseline="-25000">
                <a:solidFill>
                  <a:schemeClr val="dk1"/>
                </a:solidFill>
                <a:latin typeface="Calibri"/>
                <a:ea typeface="Calibri"/>
                <a:cs typeface="Calibri"/>
                <a:sym typeface="Calibri"/>
              </a:rPr>
              <a:t>2</a:t>
            </a:r>
            <a:r>
              <a:rPr lang="de-DE" sz="1050" b="0" i="0" u="none" strike="noStrike" cap="none">
                <a:solidFill>
                  <a:schemeClr val="dk1"/>
                </a:solidFill>
                <a:latin typeface="Calibri"/>
                <a:ea typeface="Calibri"/>
                <a:cs typeface="Calibri"/>
                <a:sym typeface="Calibri"/>
              </a:rPr>
              <a:t>-Äq/kg.</a:t>
            </a:r>
            <a:endParaRPr/>
          </a:p>
          <a:p>
            <a:pPr marL="628650" lvl="1"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Bei Kühllagerung hat er im April einen THG Wert von 0,4 kg CO</a:t>
            </a:r>
            <a:r>
              <a:rPr lang="de-DE" sz="1050" b="0" i="0" u="none" strike="noStrike" cap="none" baseline="-25000">
                <a:solidFill>
                  <a:schemeClr val="dk1"/>
                </a:solidFill>
                <a:latin typeface="Calibri"/>
                <a:ea typeface="Calibri"/>
                <a:cs typeface="Calibri"/>
                <a:sym typeface="Calibri"/>
              </a:rPr>
              <a:t>2</a:t>
            </a:r>
            <a:r>
              <a:rPr lang="de-DE" sz="1050" b="0" i="0" u="none" strike="noStrike" cap="none">
                <a:solidFill>
                  <a:schemeClr val="dk1"/>
                </a:solidFill>
                <a:latin typeface="Calibri"/>
                <a:ea typeface="Calibri"/>
                <a:cs typeface="Calibri"/>
                <a:sym typeface="Calibri"/>
              </a:rPr>
              <a:t>-Äq/kg. </a:t>
            </a:r>
            <a:endParaRPr/>
          </a:p>
          <a:p>
            <a:pPr marL="628650" lvl="1"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Ein per Schiff importierter Apfel aus Neuseeland hat gleichfalls einen THG-Wert von 0,4 kg CO</a:t>
            </a:r>
            <a:r>
              <a:rPr lang="de-DE" sz="1050" b="0" i="0" u="none" strike="noStrike" cap="none" baseline="-25000">
                <a:solidFill>
                  <a:schemeClr val="dk1"/>
                </a:solidFill>
                <a:latin typeface="Calibri"/>
                <a:ea typeface="Calibri"/>
                <a:cs typeface="Calibri"/>
                <a:sym typeface="Calibri"/>
              </a:rPr>
              <a:t>2</a:t>
            </a:r>
            <a:r>
              <a:rPr lang="de-DE" sz="1050" b="0" i="0" u="none" strike="noStrike" cap="none">
                <a:solidFill>
                  <a:schemeClr val="dk1"/>
                </a:solidFill>
                <a:latin typeface="Calibri"/>
                <a:ea typeface="Calibri"/>
                <a:cs typeface="Calibri"/>
                <a:sym typeface="Calibri"/>
              </a:rPr>
              <a:t>-Äq/kg. </a:t>
            </a:r>
            <a:endParaRPr/>
          </a:p>
          <a:p>
            <a:pPr marL="0" lvl="0" indent="0" algn="l" rtl="0">
              <a:lnSpc>
                <a:spcPct val="100000"/>
              </a:lnSpc>
              <a:spcBef>
                <a:spcPts val="0"/>
              </a:spcBef>
              <a:spcAft>
                <a:spcPts val="0"/>
              </a:spcAft>
              <a:buSzPts val="1400"/>
              <a:buNone/>
            </a:pPr>
            <a:r>
              <a:rPr lang="de-DE" sz="1050" b="1">
                <a:solidFill>
                  <a:schemeClr val="dk1"/>
                </a:solidFill>
              </a:rPr>
              <a:t>Aufgabe</a:t>
            </a:r>
            <a:endParaRPr/>
          </a:p>
          <a:p>
            <a:pPr marL="171450" lvl="0" indent="-171450" algn="l" rtl="0">
              <a:lnSpc>
                <a:spcPct val="100000"/>
              </a:lnSpc>
              <a:spcBef>
                <a:spcPts val="200"/>
              </a:spcBef>
              <a:spcAft>
                <a:spcPts val="0"/>
              </a:spcAft>
              <a:buSzPts val="1400"/>
              <a:buFont typeface="Arial"/>
              <a:buChar char="•"/>
            </a:pPr>
            <a:r>
              <a:rPr lang="de-DE" sz="1050">
                <a:solidFill>
                  <a:schemeClr val="dk1"/>
                </a:solidFill>
              </a:rPr>
              <a:t>Schauen Sie auf ihren Menüplan für November bis Februar – welche Gemüsesorten sind saisonal?</a:t>
            </a:r>
            <a:endParaRPr sz="1050">
              <a:solidFill>
                <a:schemeClr val="dk1"/>
              </a:solidFill>
            </a:endParaRPr>
          </a:p>
          <a:p>
            <a:pPr marL="171450" lvl="0" indent="-171450" algn="l" rtl="0">
              <a:lnSpc>
                <a:spcPct val="100000"/>
              </a:lnSpc>
              <a:spcBef>
                <a:spcPts val="0"/>
              </a:spcBef>
              <a:spcAft>
                <a:spcPts val="0"/>
              </a:spcAft>
              <a:buSzPts val="1400"/>
              <a:buFont typeface="Arial"/>
              <a:buChar char="•"/>
            </a:pPr>
            <a:r>
              <a:rPr lang="de-DE" sz="1050">
                <a:solidFill>
                  <a:schemeClr val="dk1"/>
                </a:solidFill>
              </a:rPr>
              <a:t>Welchen Anteil des Gemüses können Sie mit saisonalem Gemüse abdecken?</a:t>
            </a:r>
            <a:endParaRPr/>
          </a:p>
          <a:p>
            <a:pPr marL="0" lvl="0" indent="0" algn="l" rtl="0">
              <a:lnSpc>
                <a:spcPct val="100000"/>
              </a:lnSpc>
              <a:spcBef>
                <a:spcPts val="400"/>
              </a:spcBef>
              <a:spcAft>
                <a:spcPts val="0"/>
              </a:spcAft>
              <a:buSzPts val="1400"/>
              <a:buNone/>
            </a:pPr>
            <a:r>
              <a:rPr lang="de-DE" sz="1050" b="1">
                <a:solidFill>
                  <a:schemeClr val="dk1"/>
                </a:solidFill>
              </a:rPr>
              <a:t>Quellen</a:t>
            </a:r>
            <a:endParaRPr/>
          </a:p>
          <a:p>
            <a:pPr marL="171450" lvl="0"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nutrition hub (2022): Essen mit Verantwortung und Leidenschaft: Die 10 TOP Ernährungstrends 2022. Online:</a:t>
            </a:r>
            <a:r>
              <a:rPr lang="de-DE" sz="1050" b="0" i="0" u="sng" strike="noStrike" cap="none">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de-DE"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www.nutrition-hub.de/post/trendreport-ernaehrung-10-top-ernaehrungstrends-2022</a:t>
            </a:r>
            <a:endParaRPr sz="1050" b="0" i="0" u="sng"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latin typeface="Calibri"/>
                <a:ea typeface="Calibri"/>
                <a:cs typeface="Calibri"/>
                <a:sym typeface="Calibri"/>
              </a:rPr>
              <a:t>LUBW Landesanstalt für Umwelt Baden-Württemberg (o.J.): Der Nachhaltige Warenkorb - Saisonal und Regional. Online:</a:t>
            </a:r>
            <a:r>
              <a:rPr lang="de-DE" sz="1050" b="0" i="0" u="sng" strike="noStrike" cap="non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de-DE" sz="105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www.nachhaltiger-warenkorb.de/themen/saisonal-und-regional/</a:t>
            </a:r>
            <a:r>
              <a:rPr lang="de-DE" sz="105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latin typeface="Calibri"/>
                <a:ea typeface="Calibri"/>
                <a:cs typeface="Calibri"/>
                <a:sym typeface="Calibri"/>
              </a:rPr>
              <a:t>ifeu Institut für Energie- und Umweltforschung (2020): Ökologische Fußabdrücke von Lebensmitteln und Gerichten in Deutschland. Online:</a:t>
            </a:r>
            <a:r>
              <a:rPr lang="de-DE" sz="105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de-DE" sz="105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www.ifeu.de/fileadmin/uploads/Reinhardt-Gaertner-Wagner-2020-Oekologische-Fu%C3%9Fabdruecke-von-Lebensmitteln-und-Gerichten-in-Deutschland-ifeu-2020.pdf</a:t>
            </a:r>
            <a:r>
              <a:rPr lang="de-DE" sz="105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1050">
                <a:solidFill>
                  <a:schemeClr val="dk1"/>
                </a:solidFill>
              </a:rPr>
              <a:t>Bundesinformationszentrum Landwirtschaft (o.J.): </a:t>
            </a:r>
            <a:r>
              <a:rPr lang="de-DE" sz="1050" b="0" i="0" u="none" strike="noStrike" cap="none">
                <a:solidFill>
                  <a:schemeClr val="dk1"/>
                </a:solidFill>
                <a:latin typeface="Calibri"/>
                <a:ea typeface="Calibri"/>
                <a:cs typeface="Calibri"/>
                <a:sym typeface="Calibri"/>
              </a:rPr>
              <a:t>Wie</a:t>
            </a:r>
            <a:r>
              <a:rPr lang="de-DE" sz="1050" b="1" i="0" u="none" strike="noStrike" cap="none">
                <a:solidFill>
                  <a:schemeClr val="dk1"/>
                </a:solidFill>
                <a:latin typeface="Calibri"/>
                <a:ea typeface="Calibri"/>
                <a:cs typeface="Calibri"/>
                <a:sym typeface="Calibri"/>
              </a:rPr>
              <a:t> </a:t>
            </a:r>
            <a:r>
              <a:rPr lang="de-DE" sz="1050" b="0" i="0" u="none" strike="noStrike" cap="none">
                <a:solidFill>
                  <a:schemeClr val="dk1"/>
                </a:solidFill>
                <a:latin typeface="Calibri"/>
                <a:ea typeface="Calibri"/>
                <a:cs typeface="Calibri"/>
                <a:sym typeface="Calibri"/>
              </a:rPr>
              <a:t>arbeiten Gemüsebauern in Deutschland?</a:t>
            </a:r>
            <a:r>
              <a:rPr lang="de-DE" sz="1050" b="0">
                <a:solidFill>
                  <a:schemeClr val="dk1"/>
                </a:solidFill>
              </a:rPr>
              <a:t> https://www.landwirtschaft.de/landwirtschaft-verstehen/wie-arbeiten-foerster-und-pflanzenbauer</a:t>
            </a:r>
            <a:r>
              <a:rPr lang="de-DE" sz="1050">
                <a:solidFill>
                  <a:schemeClr val="dk1"/>
                </a:solidFill>
              </a:rPr>
              <a:t>/wie-arbeiten-gemuesebauern-in-deutschland </a:t>
            </a:r>
            <a:endParaRPr/>
          </a:p>
          <a:p>
            <a:pPr marL="0" lvl="0" indent="0" algn="l" rtl="0">
              <a:lnSpc>
                <a:spcPct val="100000"/>
              </a:lnSpc>
              <a:spcBef>
                <a:spcPts val="400"/>
              </a:spcBef>
              <a:spcAft>
                <a:spcPts val="0"/>
              </a:spcAft>
              <a:buSzPts val="1400"/>
              <a:buNone/>
            </a:pPr>
            <a:r>
              <a:rPr lang="de-DE" sz="1050" b="1">
                <a:solidFill>
                  <a:schemeClr val="dk1"/>
                </a:solidFill>
              </a:rPr>
              <a:t>Bild</a:t>
            </a:r>
            <a:endParaRPr sz="1050">
              <a:solidFill>
                <a:schemeClr val="dk1"/>
              </a:solidFill>
            </a:endParaRPr>
          </a:p>
          <a:p>
            <a:pPr marL="171450" lvl="0" indent="-171450" algn="l" rtl="0">
              <a:lnSpc>
                <a:spcPct val="100000"/>
              </a:lnSpc>
              <a:spcBef>
                <a:spcPts val="0"/>
              </a:spcBef>
              <a:spcAft>
                <a:spcPts val="0"/>
              </a:spcAft>
              <a:buSzPts val="1400"/>
              <a:buFont typeface="Arial"/>
              <a:buChar char="•"/>
            </a:pPr>
            <a:r>
              <a:rPr lang="de-DE" sz="1050">
                <a:solidFill>
                  <a:schemeClr val="dk1"/>
                </a:solidFill>
              </a:rPr>
              <a:t>Bundeszentrum für Ernährung (o.J.) Saisonkalender für Obst und Gemüse. Online: https://www.bzfe.de/service/news/aktuelle-meldungen/news-archiv/meldungen-2017/dezember/saisonkalender-obst-und-gemuese/ </a:t>
            </a:r>
            <a:endParaRPr/>
          </a:p>
        </p:txBody>
      </p:sp>
      <p:sp>
        <p:nvSpPr>
          <p:cNvPr id="164" name="Google Shape;164;g1915bba6a60_0_1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2:notes"/>
          <p:cNvSpPr txBox="1">
            <a:spLocks noGrp="1"/>
          </p:cNvSpPr>
          <p:nvPr>
            <p:ph type="body" idx="1"/>
          </p:nvPr>
        </p:nvSpPr>
        <p:spPr>
          <a:xfrm>
            <a:off x="223044" y="4222800"/>
            <a:ext cx="6656387" cy="54983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100" b="1"/>
              <a:t>Beschreibung</a:t>
            </a:r>
            <a:r>
              <a:rPr lang="de-DE" sz="1100"/>
              <a:t>:  </a:t>
            </a:r>
            <a:endParaRPr/>
          </a:p>
          <a:p>
            <a:pPr marL="0" lvl="0" indent="0" algn="l" rtl="0">
              <a:lnSpc>
                <a:spcPct val="100000"/>
              </a:lnSpc>
              <a:spcBef>
                <a:spcPts val="0"/>
              </a:spcBef>
              <a:spcAft>
                <a:spcPts val="0"/>
              </a:spcAft>
              <a:buClr>
                <a:schemeClr val="dk1"/>
              </a:buClr>
              <a:buSzPts val="1400"/>
              <a:buFont typeface="Arial"/>
              <a:buNone/>
            </a:pPr>
            <a:r>
              <a:rPr lang="de-DE" sz="1100"/>
              <a:t>Saisonale frische Lebensmittel sind derzeit ein Trend in der Ernährung und werden als wichtiger Beitrag für den Klimaschutz angesehen. Allerdings hat Gemüse unterschiedliche Erntezeiten und die Systemgastronomie muss das ganze Jahr über Gemüse verfügen können, um die Tischgäste zufriedenstellen zu können. Das obige Beispiel greift die Saisonalität (frische Tomaten) auf und verbindet sie mit spezifischen THG-Emissionen mit nicht saisonalen Tomaten (Dosentomate oder Tomaten aus dem Gewächshaus). Hier zeigt sich, dass durch die Variation der eingesetzten Tomaten THG-Emissionen eingespart werden können. Durch den Einsatz von frischen Tomaten ist eine THG-Reduktion um 50 % gegenüber der THG-intensivsten Gewächshaustomaten möglich, dies ergibt eine Einsparung von 22 kg CO</a:t>
            </a:r>
            <a:r>
              <a:rPr lang="de-DE" sz="1100" baseline="-25000"/>
              <a:t>2</a:t>
            </a:r>
            <a:r>
              <a:rPr lang="de-DE" sz="1100"/>
              <a:t>-Äq für 10 Portionen.  Die Verwendung von Dosentomaten anstelle von Gewächshaustomaten ergibt eine Einsparung von 11 kg / CO</a:t>
            </a:r>
            <a:r>
              <a:rPr lang="de-DE" sz="1100" baseline="-25000"/>
              <a:t>2</a:t>
            </a:r>
            <a:r>
              <a:rPr lang="de-DE" sz="1100"/>
              <a:t>-Äq für 10 Portionen (Einsparung von 24%).</a:t>
            </a:r>
            <a:endParaRPr sz="1100"/>
          </a:p>
          <a:p>
            <a:pPr marL="0" lvl="0" indent="0" algn="l" rtl="0">
              <a:lnSpc>
                <a:spcPct val="100000"/>
              </a:lnSpc>
              <a:spcBef>
                <a:spcPts val="0"/>
              </a:spcBef>
              <a:spcAft>
                <a:spcPts val="0"/>
              </a:spcAft>
              <a:buClr>
                <a:schemeClr val="dk1"/>
              </a:buClr>
              <a:buSzPts val="1400"/>
              <a:buFont typeface="Arial"/>
              <a:buNone/>
            </a:pPr>
            <a:r>
              <a:rPr lang="de-DE" sz="1100"/>
              <a:t>Hinweis zur Berechnung: Der Berechnung liegen die Klimafaktoren der unverarbeiteten Tomaten bzw. der Dosentomaten zugrunde. </a:t>
            </a:r>
            <a:endParaRPr/>
          </a:p>
          <a:p>
            <a:pPr marL="0" lvl="0" indent="0" algn="l" rtl="0">
              <a:lnSpc>
                <a:spcPct val="100000"/>
              </a:lnSpc>
              <a:spcBef>
                <a:spcPts val="0"/>
              </a:spcBef>
              <a:spcAft>
                <a:spcPts val="0"/>
              </a:spcAft>
              <a:buClr>
                <a:schemeClr val="dk1"/>
              </a:buClr>
              <a:buSzPts val="1400"/>
              <a:buFont typeface="Arial"/>
              <a:buNone/>
            </a:pPr>
            <a:endParaRPr sz="1100" b="1"/>
          </a:p>
          <a:p>
            <a:pPr marL="0" lvl="0" indent="0" algn="l" rtl="0">
              <a:lnSpc>
                <a:spcPct val="100000"/>
              </a:lnSpc>
              <a:spcBef>
                <a:spcPts val="0"/>
              </a:spcBef>
              <a:spcAft>
                <a:spcPts val="0"/>
              </a:spcAft>
              <a:buClr>
                <a:schemeClr val="dk1"/>
              </a:buClr>
              <a:buSzPts val="1400"/>
              <a:buFont typeface="Arial"/>
              <a:buNone/>
            </a:pPr>
            <a:r>
              <a:rPr lang="de-DE" sz="1100" b="1"/>
              <a:t>10 Portionen Bolognese ca. 2 kg</a:t>
            </a:r>
            <a:endParaRPr sz="1100" b="1"/>
          </a:p>
          <a:p>
            <a:pPr marL="0" lvl="0" indent="-69850" algn="l" rtl="0">
              <a:lnSpc>
                <a:spcPct val="100000"/>
              </a:lnSpc>
              <a:spcBef>
                <a:spcPts val="0"/>
              </a:spcBef>
              <a:spcAft>
                <a:spcPts val="0"/>
              </a:spcAft>
              <a:buClr>
                <a:schemeClr val="dk1"/>
              </a:buClr>
              <a:buSzPts val="1100"/>
              <a:buFont typeface="Arial"/>
              <a:buChar char="•"/>
            </a:pPr>
            <a:r>
              <a:rPr lang="de-DE" sz="1100"/>
              <a:t>Sojahack: 0,5 kg </a:t>
            </a:r>
            <a:endParaRPr sz="1100"/>
          </a:p>
          <a:p>
            <a:pPr marL="0" lvl="0" indent="-69850" algn="l" rtl="0">
              <a:lnSpc>
                <a:spcPct val="100000"/>
              </a:lnSpc>
              <a:spcBef>
                <a:spcPts val="0"/>
              </a:spcBef>
              <a:spcAft>
                <a:spcPts val="0"/>
              </a:spcAft>
              <a:buClr>
                <a:schemeClr val="dk1"/>
              </a:buClr>
              <a:buSzPts val="1100"/>
              <a:buFont typeface="Arial"/>
              <a:buChar char="•"/>
            </a:pPr>
            <a:r>
              <a:rPr lang="de-DE" sz="1100"/>
              <a:t>Tomaten: 1,06 kg </a:t>
            </a:r>
            <a:endParaRPr sz="1100"/>
          </a:p>
          <a:p>
            <a:pPr marL="0" lvl="0" indent="-69850" algn="l" rtl="0">
              <a:lnSpc>
                <a:spcPct val="100000"/>
              </a:lnSpc>
              <a:spcBef>
                <a:spcPts val="0"/>
              </a:spcBef>
              <a:spcAft>
                <a:spcPts val="0"/>
              </a:spcAft>
              <a:buClr>
                <a:schemeClr val="dk1"/>
              </a:buClr>
              <a:buSzPts val="1100"/>
              <a:buFont typeface="Arial"/>
              <a:buChar char="•"/>
            </a:pPr>
            <a:r>
              <a:rPr lang="de-DE" sz="1100"/>
              <a:t>Rapsöl: 28 g</a:t>
            </a:r>
            <a:endParaRPr sz="1100"/>
          </a:p>
          <a:p>
            <a:pPr marL="0" lvl="0" indent="-69850" algn="l" rtl="0">
              <a:lnSpc>
                <a:spcPct val="100000"/>
              </a:lnSpc>
              <a:spcBef>
                <a:spcPts val="0"/>
              </a:spcBef>
              <a:spcAft>
                <a:spcPts val="0"/>
              </a:spcAft>
              <a:buClr>
                <a:schemeClr val="dk1"/>
              </a:buClr>
              <a:buSzPts val="1100"/>
              <a:buFont typeface="Arial"/>
              <a:buChar char="•"/>
            </a:pPr>
            <a:r>
              <a:rPr lang="de-DE" sz="1100"/>
              <a:t>Zwiebeln: 50 g, Paprika (bunt): 400 g, Knoblauch: 5 g</a:t>
            </a:r>
            <a:endParaRPr sz="1100"/>
          </a:p>
          <a:p>
            <a:pPr marL="0" lvl="0" indent="0" algn="l" rtl="0">
              <a:lnSpc>
                <a:spcPct val="100000"/>
              </a:lnSpc>
              <a:spcBef>
                <a:spcPts val="0"/>
              </a:spcBef>
              <a:spcAft>
                <a:spcPts val="0"/>
              </a:spcAft>
              <a:buClr>
                <a:schemeClr val="dk1"/>
              </a:buClr>
              <a:buSzPts val="1400"/>
              <a:buFont typeface="Arial"/>
              <a:buNone/>
            </a:pPr>
            <a:r>
              <a:rPr lang="de-DE" sz="1100" b="1"/>
              <a:t>Aufgabe: </a:t>
            </a:r>
            <a:endParaRPr sz="1100" b="1"/>
          </a:p>
          <a:p>
            <a:pPr marL="182563" lvl="0" indent="-171450" algn="l" rtl="0">
              <a:lnSpc>
                <a:spcPct val="100000"/>
              </a:lnSpc>
              <a:spcBef>
                <a:spcPts val="0"/>
              </a:spcBef>
              <a:spcAft>
                <a:spcPts val="0"/>
              </a:spcAft>
              <a:buClr>
                <a:schemeClr val="dk1"/>
              </a:buClr>
              <a:buSzPts val="1100"/>
              <a:buFont typeface="Arial"/>
              <a:buChar char="•"/>
            </a:pPr>
            <a:r>
              <a:rPr lang="de-DE" sz="1100"/>
              <a:t>Bestimmen Sie Menüs mit Tomaten als Zutaten auf Ihrer Speisekarte</a:t>
            </a:r>
            <a:endParaRPr/>
          </a:p>
          <a:p>
            <a:pPr marL="182563" lvl="0" indent="-171450" algn="l" rtl="0">
              <a:lnSpc>
                <a:spcPct val="100000"/>
              </a:lnSpc>
              <a:spcBef>
                <a:spcPts val="0"/>
              </a:spcBef>
              <a:spcAft>
                <a:spcPts val="0"/>
              </a:spcAft>
              <a:buClr>
                <a:schemeClr val="dk1"/>
              </a:buClr>
              <a:buSzPts val="1100"/>
              <a:buFont typeface="Arial"/>
              <a:buChar char="•"/>
            </a:pPr>
            <a:r>
              <a:rPr lang="de-DE" sz="1100"/>
              <a:t>Welche Zubereitungsform haben die Tomaten?</a:t>
            </a:r>
            <a:endParaRPr/>
          </a:p>
          <a:p>
            <a:pPr marL="182563" lvl="0" indent="-171450" algn="l" rtl="0">
              <a:lnSpc>
                <a:spcPct val="100000"/>
              </a:lnSpc>
              <a:spcBef>
                <a:spcPts val="0"/>
              </a:spcBef>
              <a:spcAft>
                <a:spcPts val="0"/>
              </a:spcAft>
              <a:buClr>
                <a:schemeClr val="dk1"/>
              </a:buClr>
              <a:buSzPts val="1100"/>
              <a:buFont typeface="Arial"/>
              <a:buChar char="•"/>
            </a:pPr>
            <a:r>
              <a:rPr lang="de-DE" sz="1100"/>
              <a:t>Können Sie auf Treibhaustomaten verzichten?</a:t>
            </a:r>
            <a:endParaRPr/>
          </a:p>
          <a:p>
            <a:pPr marL="182563" lvl="0" indent="-171450" algn="l" rtl="0">
              <a:lnSpc>
                <a:spcPct val="100000"/>
              </a:lnSpc>
              <a:spcBef>
                <a:spcPts val="0"/>
              </a:spcBef>
              <a:spcAft>
                <a:spcPts val="0"/>
              </a:spcAft>
              <a:buClr>
                <a:schemeClr val="dk1"/>
              </a:buClr>
              <a:buSzPts val="1100"/>
              <a:buFont typeface="Arial"/>
              <a:buChar char="•"/>
            </a:pPr>
            <a:r>
              <a:rPr lang="de-DE" sz="1100"/>
              <a:t>Bei welchen Gerichten können Sie auf Dosentomaten verzichten?</a:t>
            </a:r>
            <a:endParaRPr/>
          </a:p>
          <a:p>
            <a:pPr marL="230188" lvl="0" indent="-130175" algn="l" rtl="0">
              <a:lnSpc>
                <a:spcPct val="100000"/>
              </a:lnSpc>
              <a:spcBef>
                <a:spcPts val="0"/>
              </a:spcBef>
              <a:spcAft>
                <a:spcPts val="0"/>
              </a:spcAft>
              <a:buClr>
                <a:schemeClr val="dk1"/>
              </a:buClr>
              <a:buSzPts val="1400"/>
              <a:buNone/>
            </a:pPr>
            <a:endParaRPr sz="1100"/>
          </a:p>
          <a:p>
            <a:pPr marL="0" lvl="0" indent="0" algn="l" rtl="0">
              <a:lnSpc>
                <a:spcPct val="100000"/>
              </a:lnSpc>
              <a:spcBef>
                <a:spcPts val="0"/>
              </a:spcBef>
              <a:spcAft>
                <a:spcPts val="0"/>
              </a:spcAft>
              <a:buClr>
                <a:schemeClr val="dk1"/>
              </a:buClr>
              <a:buSzPts val="300"/>
              <a:buFont typeface="Arial"/>
              <a:buNone/>
            </a:pPr>
            <a:r>
              <a:rPr lang="de-DE" sz="1100" b="1"/>
              <a:t>Quelle: </a:t>
            </a:r>
            <a:endParaRPr/>
          </a:p>
          <a:p>
            <a:pPr marL="0" lvl="0" indent="-69850" algn="l" rtl="0">
              <a:lnSpc>
                <a:spcPct val="100000"/>
              </a:lnSpc>
              <a:spcBef>
                <a:spcPts val="0"/>
              </a:spcBef>
              <a:spcAft>
                <a:spcPts val="0"/>
              </a:spcAft>
              <a:buClr>
                <a:schemeClr val="dk1"/>
              </a:buClr>
              <a:buSzPts val="1100"/>
              <a:buFont typeface="Arial"/>
              <a:buChar char="•"/>
            </a:pPr>
            <a:r>
              <a:rPr lang="de-DE" sz="1100" b="0"/>
              <a:t>Scharp, Michael (Hrsg. 2019): Endbericht zum KEEKS-Projekt. Online: www.keeks-projekt.de</a:t>
            </a:r>
            <a:endParaRPr sz="1100" b="0"/>
          </a:p>
          <a:p>
            <a:pPr marL="0" lvl="0" indent="0" algn="l" rtl="0">
              <a:lnSpc>
                <a:spcPct val="100000"/>
              </a:lnSpc>
              <a:spcBef>
                <a:spcPts val="0"/>
              </a:spcBef>
              <a:spcAft>
                <a:spcPts val="0"/>
              </a:spcAft>
              <a:buClr>
                <a:schemeClr val="dk1"/>
              </a:buClr>
              <a:buSzPts val="300"/>
              <a:buFont typeface="Arial"/>
              <a:buNone/>
            </a:pPr>
            <a:r>
              <a:rPr lang="de-DE" sz="1100" b="1"/>
              <a:t>Bildquelle(n): </a:t>
            </a:r>
            <a:endParaRPr/>
          </a:p>
          <a:p>
            <a:pPr marL="0" lvl="0" indent="-69850" algn="l" rtl="0">
              <a:lnSpc>
                <a:spcPct val="100000"/>
              </a:lnSpc>
              <a:spcBef>
                <a:spcPts val="0"/>
              </a:spcBef>
              <a:spcAft>
                <a:spcPts val="0"/>
              </a:spcAft>
              <a:buClr>
                <a:schemeClr val="dk1"/>
              </a:buClr>
              <a:buSzPts val="1100"/>
              <a:buFont typeface="Arial"/>
              <a:buChar char="•"/>
            </a:pPr>
            <a:r>
              <a:rPr lang="de-DE" sz="1100"/>
              <a:t>Tomaten, Anelka, Pixabay, Online: </a:t>
            </a:r>
            <a:endParaRPr/>
          </a:p>
          <a:p>
            <a:pPr marL="0" lvl="0" indent="223838" algn="l" rtl="0">
              <a:lnSpc>
                <a:spcPct val="100000"/>
              </a:lnSpc>
              <a:spcBef>
                <a:spcPts val="0"/>
              </a:spcBef>
              <a:spcAft>
                <a:spcPts val="0"/>
              </a:spcAft>
              <a:buClr>
                <a:schemeClr val="dk1"/>
              </a:buClr>
              <a:buSzPts val="1100"/>
              <a:buNone/>
            </a:pPr>
            <a:r>
              <a:rPr lang="de-DE" sz="1100"/>
              <a:t>https://Pixabay.com/de/tomaten-gem%C3%BCse-lebensmittel-frisch-320860/</a:t>
            </a:r>
            <a:endParaRPr/>
          </a:p>
          <a:p>
            <a:pPr marL="0" lvl="0" indent="-69850" algn="l" rtl="0">
              <a:lnSpc>
                <a:spcPct val="100000"/>
              </a:lnSpc>
              <a:spcBef>
                <a:spcPts val="0"/>
              </a:spcBef>
              <a:spcAft>
                <a:spcPts val="0"/>
              </a:spcAft>
              <a:buClr>
                <a:schemeClr val="dk1"/>
              </a:buClr>
              <a:buSzPts val="1100"/>
              <a:buFont typeface="Arial"/>
              <a:buChar char="•"/>
            </a:pPr>
            <a:r>
              <a:rPr lang="de-DE" sz="1100"/>
              <a:t>Grafik: Eigene Abbildung</a:t>
            </a:r>
            <a:endParaRPr sz="1100"/>
          </a:p>
          <a:p>
            <a:pPr marL="0" lvl="0" indent="0" algn="l" rtl="0">
              <a:lnSpc>
                <a:spcPct val="100000"/>
              </a:lnSpc>
              <a:spcBef>
                <a:spcPts val="0"/>
              </a:spcBef>
              <a:spcAft>
                <a:spcPts val="0"/>
              </a:spcAft>
              <a:buClr>
                <a:schemeClr val="dk1"/>
              </a:buClr>
              <a:buSzPts val="1400"/>
              <a:buFont typeface="Arial"/>
              <a:buNone/>
            </a:pPr>
            <a:endParaRPr sz="1100"/>
          </a:p>
          <a:p>
            <a:pPr marL="0" lvl="0" indent="0" algn="l" rtl="0">
              <a:lnSpc>
                <a:spcPct val="100000"/>
              </a:lnSpc>
              <a:spcBef>
                <a:spcPts val="0"/>
              </a:spcBef>
              <a:spcAft>
                <a:spcPts val="0"/>
              </a:spcAft>
              <a:buSzPts val="1400"/>
              <a:buNone/>
            </a:pPr>
            <a:endParaRPr sz="1100"/>
          </a:p>
        </p:txBody>
      </p:sp>
      <p:sp>
        <p:nvSpPr>
          <p:cNvPr id="176" name="Google Shape;176;p1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3c8a2e141e_0_0: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3c8a2e141e_0_0:notes"/>
          <p:cNvSpPr txBox="1">
            <a:spLocks noGrp="1"/>
          </p:cNvSpPr>
          <p:nvPr>
            <p:ph type="body" idx="1"/>
          </p:nvPr>
        </p:nvSpPr>
        <p:spPr>
          <a:xfrm>
            <a:off x="223044" y="4109194"/>
            <a:ext cx="6656387" cy="554461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690"/>
              </a:spcBef>
              <a:spcAft>
                <a:spcPts val="0"/>
              </a:spcAft>
              <a:buSzPts val="255"/>
              <a:buNone/>
            </a:pPr>
            <a:r>
              <a:rPr lang="de-DE" sz="1050" b="1">
                <a:solidFill>
                  <a:srgbClr val="000000"/>
                </a:solidFill>
              </a:rPr>
              <a:t>Beschreibung</a:t>
            </a:r>
            <a:endParaRPr sz="1050"/>
          </a:p>
          <a:p>
            <a:pPr marL="0" lvl="0" indent="0" algn="l" rtl="0">
              <a:lnSpc>
                <a:spcPct val="100000"/>
              </a:lnSpc>
              <a:spcBef>
                <a:spcPts val="200"/>
              </a:spcBef>
              <a:spcAft>
                <a:spcPts val="0"/>
              </a:spcAft>
              <a:buSzPts val="255"/>
              <a:buNone/>
            </a:pPr>
            <a:r>
              <a:rPr lang="de-DE" sz="1050">
                <a:solidFill>
                  <a:srgbClr val="000000"/>
                </a:solidFill>
              </a:rPr>
              <a:t>Ernährung ist - je nach Art der Berechnung - für rund 15% bis 20% der Emissionen verantwortlich. Aber welche Lebensmittel sind besonders klimaschädlich? Auch dieser Frage ist der WWF in seiner Studie auf Basis der Literatur (WWF 2012:28) nachgegangen. Die obige Graphik enthält keine Werte für die Landnutzungsänderungen und auch nicht für die direkten THG-Emissionen der Endkonsument*innen. Somit stellen die Daten nur den Weg vom Acker bis zur Ladentheke dar. Die Ergebnisse geben aber klare Hinweise, wo die größten Potentiale für Emissionsminderungen liegen: </a:t>
            </a:r>
            <a:endParaRPr sz="1050"/>
          </a:p>
          <a:p>
            <a:pPr marL="171450" lvl="0" indent="-171450" algn="l" rtl="0">
              <a:lnSpc>
                <a:spcPct val="100000"/>
              </a:lnSpc>
              <a:spcBef>
                <a:spcPts val="90"/>
              </a:spcBef>
              <a:spcAft>
                <a:spcPts val="0"/>
              </a:spcAft>
              <a:buClr>
                <a:schemeClr val="dk1"/>
              </a:buClr>
              <a:buSzPts val="1050"/>
              <a:buFont typeface="Arial"/>
              <a:buChar char="•"/>
            </a:pPr>
            <a:r>
              <a:rPr lang="de-DE" sz="1050">
                <a:solidFill>
                  <a:srgbClr val="000000"/>
                </a:solidFill>
              </a:rPr>
              <a:t>Fleisch- und Fleischerzeugnisse (z.B. Wurst oder Belag von Pizzen) mit rund 40%</a:t>
            </a:r>
            <a:endParaRPr sz="1050"/>
          </a:p>
          <a:p>
            <a:pPr marL="171450" lvl="0" indent="-171450" algn="l" rtl="0">
              <a:lnSpc>
                <a:spcPct val="100000"/>
              </a:lnSpc>
              <a:spcBef>
                <a:spcPts val="90"/>
              </a:spcBef>
              <a:spcAft>
                <a:spcPts val="0"/>
              </a:spcAft>
              <a:buSzPts val="1050"/>
              <a:buFont typeface="Arial"/>
              <a:buChar char="•"/>
            </a:pPr>
            <a:r>
              <a:rPr lang="de-DE" sz="1050">
                <a:solidFill>
                  <a:srgbClr val="000000"/>
                </a:solidFill>
              </a:rPr>
              <a:t>Milch und Milchprodukte mit fast 24%</a:t>
            </a:r>
            <a:endParaRPr sz="1050"/>
          </a:p>
          <a:p>
            <a:pPr marL="0" lvl="0" indent="0" algn="l" rtl="0">
              <a:lnSpc>
                <a:spcPct val="100000"/>
              </a:lnSpc>
              <a:spcBef>
                <a:spcPts val="690"/>
              </a:spcBef>
              <a:spcAft>
                <a:spcPts val="0"/>
              </a:spcAft>
              <a:buSzPts val="255"/>
              <a:buNone/>
            </a:pPr>
            <a:r>
              <a:rPr lang="de-DE" sz="1050">
                <a:solidFill>
                  <a:srgbClr val="000000"/>
                </a:solidFill>
              </a:rPr>
              <a:t>Alle übrigen Lebensmittel liegen im einstelligen Prozentbereich. Selbst Getreideprodukte mit knapp 10% sollten unproblematisch für die Emissionen sein, da Getreideprodukte ein Grundnahrungsmittel darstellt, das viele Kalorien liefert und somit aufgrund ihrer guten Klimabilanz eher vermehrt als vermindert gegessen werden sollten. </a:t>
            </a:r>
            <a:endParaRPr sz="1050">
              <a:solidFill>
                <a:srgbClr val="000000"/>
              </a:solidFill>
            </a:endParaRPr>
          </a:p>
          <a:p>
            <a:pPr marL="0" lvl="0" indent="0" algn="l" rtl="0">
              <a:lnSpc>
                <a:spcPct val="100000"/>
              </a:lnSpc>
              <a:spcBef>
                <a:spcPts val="690"/>
              </a:spcBef>
              <a:spcAft>
                <a:spcPts val="0"/>
              </a:spcAft>
              <a:buSzPts val="255"/>
              <a:buNone/>
            </a:pPr>
            <a:r>
              <a:rPr lang="de-DE" sz="1050" b="1">
                <a:solidFill>
                  <a:srgbClr val="000000"/>
                </a:solidFill>
              </a:rPr>
              <a:t>Aufgabe</a:t>
            </a:r>
            <a:endParaRPr sz="1050">
              <a:solidFill>
                <a:srgbClr val="000000"/>
              </a:solidFill>
            </a:endParaRPr>
          </a:p>
          <a:p>
            <a:pPr marL="0" lvl="0" indent="0" algn="l" rtl="0">
              <a:lnSpc>
                <a:spcPct val="100000"/>
              </a:lnSpc>
              <a:spcBef>
                <a:spcPts val="200"/>
              </a:spcBef>
              <a:spcAft>
                <a:spcPts val="0"/>
              </a:spcAft>
              <a:buSzPts val="255"/>
              <a:buNone/>
            </a:pPr>
            <a:r>
              <a:rPr lang="de-DE" sz="1050">
                <a:solidFill>
                  <a:srgbClr val="000000"/>
                </a:solidFill>
              </a:rPr>
              <a:t>Überschlagen Sie den Anteil der Mengen verschiedener Komponenten auf Ihrer Menükarte (nur Hauptgerichte):</a:t>
            </a:r>
            <a:endParaRPr sz="1050"/>
          </a:p>
          <a:p>
            <a:pPr marL="171450" lvl="0" indent="-171450" algn="l" rtl="0">
              <a:lnSpc>
                <a:spcPct val="100000"/>
              </a:lnSpc>
              <a:spcBef>
                <a:spcPts val="0"/>
              </a:spcBef>
              <a:spcAft>
                <a:spcPts val="0"/>
              </a:spcAft>
              <a:buSzPts val="1050"/>
              <a:buFont typeface="Arial"/>
              <a:buChar char="•"/>
            </a:pPr>
            <a:r>
              <a:rPr lang="de-DE" sz="1050">
                <a:solidFill>
                  <a:srgbClr val="000000"/>
                </a:solidFill>
              </a:rPr>
              <a:t>Fleisch- und Fischprodukten (Rind, Huhn + Pute, Schwein sowie die Kategorie „Fisch“ und von</a:t>
            </a:r>
            <a:endParaRPr sz="1050"/>
          </a:p>
          <a:p>
            <a:pPr marL="171450" lvl="0" indent="-171450" algn="l" rtl="0">
              <a:lnSpc>
                <a:spcPct val="100000"/>
              </a:lnSpc>
              <a:spcBef>
                <a:spcPts val="0"/>
              </a:spcBef>
              <a:spcAft>
                <a:spcPts val="0"/>
              </a:spcAft>
              <a:buSzPts val="1050"/>
              <a:buFont typeface="Arial"/>
              <a:buChar char="•"/>
            </a:pPr>
            <a:r>
              <a:rPr lang="de-DE" sz="1050">
                <a:solidFill>
                  <a:srgbClr val="000000"/>
                </a:solidFill>
              </a:rPr>
              <a:t>Gemüse und Sättigungsbeilagen (Kartoffeln, Reis, Nudeln)</a:t>
            </a:r>
            <a:endParaRPr sz="1050"/>
          </a:p>
          <a:p>
            <a:pPr marL="0" lvl="0" indent="0" algn="l" rtl="0">
              <a:lnSpc>
                <a:spcPct val="100000"/>
              </a:lnSpc>
              <a:spcBef>
                <a:spcPts val="690"/>
              </a:spcBef>
              <a:spcAft>
                <a:spcPts val="0"/>
              </a:spcAft>
              <a:buSzPts val="255"/>
              <a:buNone/>
            </a:pPr>
            <a:r>
              <a:rPr lang="de-DE" sz="1050">
                <a:solidFill>
                  <a:srgbClr val="000000"/>
                </a:solidFill>
              </a:rPr>
              <a:t>Berechnen Sie überschlagsmäßig die Emissionen mit folgenden Werten</a:t>
            </a:r>
            <a:endParaRPr sz="1050"/>
          </a:p>
          <a:p>
            <a:pPr marL="171450" lvl="0" indent="-171450" algn="l" rtl="0">
              <a:lnSpc>
                <a:spcPct val="100000"/>
              </a:lnSpc>
              <a:spcBef>
                <a:spcPts val="0"/>
              </a:spcBef>
              <a:spcAft>
                <a:spcPts val="0"/>
              </a:spcAft>
              <a:buSzPts val="1050"/>
              <a:buFont typeface="Arial"/>
              <a:buChar char="•"/>
            </a:pPr>
            <a:r>
              <a:rPr lang="de-DE" sz="1050"/>
              <a:t>Rindfleischprodukte: 14 kg THG-Äquivalente pro kg</a:t>
            </a:r>
            <a:endParaRPr sz="1050"/>
          </a:p>
          <a:p>
            <a:pPr marL="171450" lvl="0" indent="-171450" algn="l" rtl="0">
              <a:lnSpc>
                <a:spcPct val="100000"/>
              </a:lnSpc>
              <a:spcBef>
                <a:spcPts val="0"/>
              </a:spcBef>
              <a:spcAft>
                <a:spcPts val="0"/>
              </a:spcAft>
              <a:buSzPts val="1050"/>
              <a:buFont typeface="Arial"/>
              <a:buChar char="•"/>
            </a:pPr>
            <a:r>
              <a:rPr lang="de-DE" sz="1050"/>
              <a:t>Huhn- und Putenprodukte, Schweinfleisch: 5 kg THG-Äquivalente pro kg</a:t>
            </a:r>
            <a:endParaRPr sz="1050"/>
          </a:p>
          <a:p>
            <a:pPr marL="171450" lvl="0" indent="-171450" algn="l" rtl="0">
              <a:lnSpc>
                <a:spcPct val="100000"/>
              </a:lnSpc>
              <a:spcBef>
                <a:spcPts val="0"/>
              </a:spcBef>
              <a:spcAft>
                <a:spcPts val="0"/>
              </a:spcAft>
              <a:buSzPts val="1050"/>
              <a:buFont typeface="Arial"/>
              <a:buChar char="•"/>
            </a:pPr>
            <a:r>
              <a:rPr lang="de-DE" sz="1050"/>
              <a:t>See- und Flussfisch: ca. 8 kg THG-Äquivalente pro kg </a:t>
            </a:r>
            <a:endParaRPr sz="1050"/>
          </a:p>
          <a:p>
            <a:pPr marL="171450" lvl="0" indent="-171450" algn="l" rtl="0">
              <a:lnSpc>
                <a:spcPct val="100000"/>
              </a:lnSpc>
              <a:spcBef>
                <a:spcPts val="0"/>
              </a:spcBef>
              <a:spcAft>
                <a:spcPts val="0"/>
              </a:spcAft>
              <a:buSzPts val="1050"/>
              <a:buFont typeface="Arial"/>
              <a:buChar char="•"/>
            </a:pPr>
            <a:r>
              <a:rPr lang="de-DE" sz="1050"/>
              <a:t>Gemüse: 0,3  kg THG-Äquivalente pro kg</a:t>
            </a:r>
            <a:endParaRPr sz="1050"/>
          </a:p>
          <a:p>
            <a:pPr marL="171450" lvl="0" indent="-171450" algn="l" rtl="0">
              <a:lnSpc>
                <a:spcPct val="100000"/>
              </a:lnSpc>
              <a:spcBef>
                <a:spcPts val="0"/>
              </a:spcBef>
              <a:spcAft>
                <a:spcPts val="0"/>
              </a:spcAft>
              <a:buSzPts val="1050"/>
              <a:buFont typeface="Arial"/>
              <a:buChar char="•"/>
            </a:pPr>
            <a:r>
              <a:rPr lang="de-DE" sz="1050"/>
              <a:t>Kohlenhydrate (Kartoffeln und Nudeln): 0,7  kg THG-Äquivalente pro kg</a:t>
            </a:r>
            <a:endParaRPr sz="1050"/>
          </a:p>
          <a:p>
            <a:pPr marL="171450" lvl="0" indent="-171450" algn="l" rtl="0">
              <a:lnSpc>
                <a:spcPct val="100000"/>
              </a:lnSpc>
              <a:spcBef>
                <a:spcPts val="0"/>
              </a:spcBef>
              <a:spcAft>
                <a:spcPts val="0"/>
              </a:spcAft>
              <a:buSzPts val="1050"/>
              <a:buFont typeface="Arial"/>
              <a:buChar char="•"/>
            </a:pPr>
            <a:r>
              <a:rPr lang="de-DE" sz="1050"/>
              <a:t>Kohlenhydrate (Reis): 3  kg THG-Äquivalente pro kg</a:t>
            </a:r>
            <a:endParaRPr sz="1050" b="1"/>
          </a:p>
          <a:p>
            <a:pPr marL="0" lvl="0" indent="0" algn="l" rtl="0">
              <a:lnSpc>
                <a:spcPct val="100000"/>
              </a:lnSpc>
              <a:spcBef>
                <a:spcPts val="690"/>
              </a:spcBef>
              <a:spcAft>
                <a:spcPts val="0"/>
              </a:spcAft>
              <a:buSzPts val="255"/>
              <a:buFont typeface="Arial"/>
              <a:buNone/>
            </a:pPr>
            <a:r>
              <a:rPr lang="de-DE" sz="1050" b="1"/>
              <a:t>Frage: Welche Anteile hat welche Gruppe auf ihrer Speisekarte?</a:t>
            </a:r>
            <a:endParaRPr/>
          </a:p>
          <a:p>
            <a:pPr marL="0" lvl="0" indent="0" algn="l" rtl="0">
              <a:lnSpc>
                <a:spcPct val="100000"/>
              </a:lnSpc>
              <a:spcBef>
                <a:spcPts val="0"/>
              </a:spcBef>
              <a:spcAft>
                <a:spcPts val="0"/>
              </a:spcAft>
              <a:buClr>
                <a:schemeClr val="dk1"/>
              </a:buClr>
              <a:buSzPts val="1020"/>
              <a:buNone/>
            </a:pPr>
            <a:endParaRPr sz="1050" b="1"/>
          </a:p>
          <a:p>
            <a:pPr marL="0" lvl="0" indent="0" algn="l" rtl="0">
              <a:lnSpc>
                <a:spcPct val="100000"/>
              </a:lnSpc>
              <a:spcBef>
                <a:spcPts val="0"/>
              </a:spcBef>
              <a:spcAft>
                <a:spcPts val="0"/>
              </a:spcAft>
              <a:buClr>
                <a:schemeClr val="dk1"/>
              </a:buClr>
              <a:buSzPts val="1020"/>
              <a:buNone/>
            </a:pPr>
            <a:r>
              <a:rPr lang="de-DE" sz="1050" b="1"/>
              <a:t>Quelle</a:t>
            </a:r>
            <a:endParaRPr sz="1050"/>
          </a:p>
          <a:p>
            <a:pPr marL="177828" lvl="0" indent="-177828" algn="l" rtl="0">
              <a:lnSpc>
                <a:spcPct val="100000"/>
              </a:lnSpc>
              <a:spcBef>
                <a:spcPts val="0"/>
              </a:spcBef>
              <a:spcAft>
                <a:spcPts val="0"/>
              </a:spcAft>
              <a:buClr>
                <a:schemeClr val="dk1"/>
              </a:buClr>
              <a:buSzPts val="1020"/>
              <a:buFont typeface="Arial"/>
              <a:buChar char="•"/>
            </a:pPr>
            <a:r>
              <a:rPr lang="de-DE" sz="1050"/>
              <a:t>WWF 2012: Klimawandel auf dem Teller. Online: https://www.wwf.de/fileadmin/user_upload/Klimawandel_auf_dem_Teller.pdf</a:t>
            </a:r>
            <a:endParaRPr sz="1050"/>
          </a:p>
        </p:txBody>
      </p:sp>
      <p:sp>
        <p:nvSpPr>
          <p:cNvPr id="202" name="Google Shape;202;g13c8a2e141e_0_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3:notes"/>
          <p:cNvSpPr txBox="1">
            <a:spLocks noGrp="1"/>
          </p:cNvSpPr>
          <p:nvPr>
            <p:ph type="body" idx="1"/>
          </p:nvPr>
        </p:nvSpPr>
        <p:spPr>
          <a:xfrm>
            <a:off x="223044" y="4222801"/>
            <a:ext cx="6656387" cy="5498306"/>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100" b="1">
                <a:solidFill>
                  <a:srgbClr val="000000"/>
                </a:solidFill>
              </a:rPr>
              <a:t>Beschreibung</a:t>
            </a:r>
            <a:endParaRPr/>
          </a:p>
          <a:p>
            <a:pPr marL="0" marR="0" lvl="0" indent="0" algn="l" rtl="0">
              <a:lnSpc>
                <a:spcPct val="100000"/>
              </a:lnSpc>
              <a:spcBef>
                <a:spcPts val="0"/>
              </a:spcBef>
              <a:spcAft>
                <a:spcPts val="0"/>
              </a:spcAft>
              <a:buClr>
                <a:srgbClr val="000000"/>
              </a:buClr>
              <a:buSzPts val="1400"/>
              <a:buFont typeface="Arial"/>
              <a:buNone/>
            </a:pPr>
            <a:r>
              <a:rPr lang="de-DE" sz="1100" b="0">
                <a:solidFill>
                  <a:srgbClr val="000000"/>
                </a:solidFill>
              </a:rPr>
              <a:t>Die Möglichkeiten, klimaeffizient zu kochen, kann leicht auch an den meist gewählten Gerichten in der Schulküche gezeigt werden: An der Spaghetti „Bolognese“. Im Rahmen des KEEKS-Projektes wurde berechnet - vom Acker bis zur Supermarkttheke - welche Einsparungen sich ergeben, wenn anstelle von Rinderhack Soja verwendet wurde. Im Ergebnis zeigten die Berechnungen, dass eine „Sojanese“ nur 62% der THG-Emissionen verursacht im Gegensatz zur fleischhaltigen Bolognese bei gleichem Anteil an Eiweiß.</a:t>
            </a:r>
            <a:endParaRPr sz="1100" b="0"/>
          </a:p>
          <a:p>
            <a:pPr marL="0" marR="0" lvl="0" indent="0" algn="l" rtl="0">
              <a:lnSpc>
                <a:spcPct val="100000"/>
              </a:lnSpc>
              <a:spcBef>
                <a:spcPts val="0"/>
              </a:spcBef>
              <a:spcAft>
                <a:spcPts val="0"/>
              </a:spcAft>
              <a:buClr>
                <a:srgbClr val="000000"/>
              </a:buClr>
              <a:buSzPts val="1400"/>
              <a:buFont typeface="Arial"/>
              <a:buNone/>
            </a:pPr>
            <a:endParaRPr sz="1100"/>
          </a:p>
          <a:p>
            <a:pPr marL="0" marR="0" lvl="0" indent="0" algn="l" rtl="0">
              <a:lnSpc>
                <a:spcPct val="100000"/>
              </a:lnSpc>
              <a:spcBef>
                <a:spcPts val="0"/>
              </a:spcBef>
              <a:spcAft>
                <a:spcPts val="0"/>
              </a:spcAft>
              <a:buClr>
                <a:srgbClr val="000000"/>
              </a:buClr>
              <a:buSzPts val="1400"/>
              <a:buFont typeface="Arial"/>
              <a:buNone/>
            </a:pPr>
            <a:r>
              <a:rPr lang="de-DE" sz="1100" b="1"/>
              <a:t>Rezept (10 Portionen)</a:t>
            </a:r>
            <a:endParaRPr sz="1100" b="1"/>
          </a:p>
          <a:p>
            <a:pPr marL="171450" marR="0" lvl="0" indent="-171450" algn="l" rtl="0">
              <a:lnSpc>
                <a:spcPct val="100000"/>
              </a:lnSpc>
              <a:spcBef>
                <a:spcPts val="0"/>
              </a:spcBef>
              <a:spcAft>
                <a:spcPts val="0"/>
              </a:spcAft>
              <a:buClr>
                <a:srgbClr val="000000"/>
              </a:buClr>
              <a:buSzPts val="1100"/>
              <a:buFont typeface="Arial"/>
              <a:buChar char="•"/>
            </a:pPr>
            <a:r>
              <a:rPr lang="de-DE" sz="1100"/>
              <a:t>Gesamtgewicht ca. 2.000 g (200 g pro Schüler zzgl. Nudeln)</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t>Rinderhack: 500 g bzw.. 500 g gequollenes Sojagranulat</a:t>
            </a:r>
            <a:endParaRPr/>
          </a:p>
          <a:p>
            <a:pPr marL="171450" marR="0" lvl="0" indent="-171450" algn="l" rtl="0">
              <a:lnSpc>
                <a:spcPct val="100000"/>
              </a:lnSpc>
              <a:spcBef>
                <a:spcPts val="0"/>
              </a:spcBef>
              <a:spcAft>
                <a:spcPts val="0"/>
              </a:spcAft>
              <a:buClr>
                <a:srgbClr val="000000"/>
              </a:buClr>
              <a:buSzPts val="1100"/>
              <a:buFont typeface="Arial"/>
              <a:buChar char="•"/>
            </a:pPr>
            <a:r>
              <a:rPr lang="de-DE" sz="1100"/>
              <a:t>Passierte Tomaten aus der Dose: 1.000 g</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t>Rapsöl: 28 g</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t>Zwiebeln: 50 g, </a:t>
            </a:r>
            <a:endParaRPr/>
          </a:p>
          <a:p>
            <a:pPr marL="171450" marR="0" lvl="0" indent="-171450" algn="l" rtl="0">
              <a:lnSpc>
                <a:spcPct val="100000"/>
              </a:lnSpc>
              <a:spcBef>
                <a:spcPts val="0"/>
              </a:spcBef>
              <a:spcAft>
                <a:spcPts val="0"/>
              </a:spcAft>
              <a:buClr>
                <a:srgbClr val="000000"/>
              </a:buClr>
              <a:buSzPts val="1100"/>
              <a:buFont typeface="Arial"/>
              <a:buChar char="•"/>
            </a:pPr>
            <a:r>
              <a:rPr lang="de-DE" sz="1100"/>
              <a:t>Paprika (bunt): 400 g</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t>Knoblauch: 5 g</a:t>
            </a:r>
            <a:endParaRPr sz="1100"/>
          </a:p>
          <a:p>
            <a:pPr marL="0" marR="0" lvl="0" indent="0" algn="l" rtl="0">
              <a:lnSpc>
                <a:spcPct val="100000"/>
              </a:lnSpc>
              <a:spcBef>
                <a:spcPts val="0"/>
              </a:spcBef>
              <a:spcAft>
                <a:spcPts val="0"/>
              </a:spcAft>
              <a:buClr>
                <a:srgbClr val="000000"/>
              </a:buClr>
              <a:buSzPts val="1400"/>
              <a:buFont typeface="Arial"/>
              <a:buNone/>
            </a:pPr>
            <a:endParaRPr sz="1100"/>
          </a:p>
          <a:p>
            <a:pPr marL="0" lvl="0" indent="0" algn="l" rtl="0">
              <a:lnSpc>
                <a:spcPct val="100000"/>
              </a:lnSpc>
              <a:spcBef>
                <a:spcPts val="0"/>
              </a:spcBef>
              <a:spcAft>
                <a:spcPts val="0"/>
              </a:spcAft>
              <a:buClr>
                <a:srgbClr val="000000"/>
              </a:buClr>
              <a:buSzPts val="300"/>
              <a:buNone/>
            </a:pPr>
            <a:r>
              <a:rPr lang="de-DE" sz="1100" b="1">
                <a:solidFill>
                  <a:srgbClr val="000000"/>
                </a:solidFill>
              </a:rPr>
              <a:t>Aufgabe</a:t>
            </a:r>
            <a:endParaRPr/>
          </a:p>
          <a:p>
            <a:pPr marL="17145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Bestimmen sie den Anteil von vegetarischen und veganen Hauptgerichten auf ihrer Speisekarte.</a:t>
            </a:r>
            <a:endParaRPr/>
          </a:p>
          <a:p>
            <a:pPr marL="17145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Erfassen Sie die Menge an Rindfleisch aller Art, die sie pro Jahr verkaufen.</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Erfassen Sie die Menge an Butter die Sie pro Jahr in der Küche nutzen.</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Berechnen Sie: Menge Rindfleisch (kg) * 13 kg CO</a:t>
            </a:r>
            <a:r>
              <a:rPr lang="de-DE" sz="1100" b="0" baseline="-25000">
                <a:solidFill>
                  <a:srgbClr val="000000"/>
                </a:solidFill>
              </a:rPr>
              <a:t>2</a:t>
            </a:r>
            <a:r>
              <a:rPr lang="de-DE" sz="1100" b="0">
                <a:solidFill>
                  <a:srgbClr val="000000"/>
                </a:solidFill>
              </a:rPr>
              <a:t>-Äq/kg.</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Berechnen Sie: Menge Butter (kg) * 9,5 kg CO</a:t>
            </a:r>
            <a:r>
              <a:rPr lang="de-DE" sz="1100" b="0" baseline="-25000">
                <a:solidFill>
                  <a:srgbClr val="000000"/>
                </a:solidFill>
              </a:rPr>
              <a:t>2</a:t>
            </a:r>
            <a:r>
              <a:rPr lang="de-DE" sz="1100" b="0">
                <a:solidFill>
                  <a:srgbClr val="000000"/>
                </a:solidFill>
              </a:rPr>
              <a:t>-Äq/kg.</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Berechnen Sie: Menge Reis (kg) * 3,5 kg CO</a:t>
            </a:r>
            <a:r>
              <a:rPr lang="de-DE" sz="1100" b="0" baseline="-25000">
                <a:solidFill>
                  <a:srgbClr val="000000"/>
                </a:solidFill>
              </a:rPr>
              <a:t>2</a:t>
            </a:r>
            <a:r>
              <a:rPr lang="de-DE" sz="1100" b="0">
                <a:solidFill>
                  <a:srgbClr val="000000"/>
                </a:solidFill>
              </a:rPr>
              <a:t>-Äq/kg.</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Summieren Sie die Emissionen.</a:t>
            </a:r>
            <a:endParaRPr/>
          </a:p>
          <a:p>
            <a:pPr marL="171450" marR="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Wie bewerten Sie das Ergebnis?</a:t>
            </a:r>
            <a:endParaRPr/>
          </a:p>
          <a:p>
            <a:pPr marL="0" lvl="0" indent="0" algn="l" rtl="0">
              <a:lnSpc>
                <a:spcPct val="100000"/>
              </a:lnSpc>
              <a:spcBef>
                <a:spcPts val="400"/>
              </a:spcBef>
              <a:spcAft>
                <a:spcPts val="0"/>
              </a:spcAft>
              <a:buClr>
                <a:srgbClr val="000000"/>
              </a:buClr>
              <a:buSzPts val="300"/>
              <a:buNone/>
            </a:pPr>
            <a:r>
              <a:rPr lang="de-DE" sz="1100" b="1">
                <a:solidFill>
                  <a:srgbClr val="000000"/>
                </a:solidFill>
              </a:rPr>
              <a:t>Quellen</a:t>
            </a:r>
            <a:endParaRPr/>
          </a:p>
          <a:p>
            <a:pPr marL="17145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Scharp, Michael (Hrsg., 2019): KEEKS-Endbericht. Online: www.keeks-projekt.de</a:t>
            </a:r>
            <a:endParaRPr sz="1100" b="0"/>
          </a:p>
          <a:p>
            <a:pPr marL="171450" lvl="0" indent="-171450" algn="l" rtl="0">
              <a:lnSpc>
                <a:spcPct val="100000"/>
              </a:lnSpc>
              <a:spcBef>
                <a:spcPts val="0"/>
              </a:spcBef>
              <a:spcAft>
                <a:spcPts val="0"/>
              </a:spcAft>
              <a:buClr>
                <a:srgbClr val="000000"/>
              </a:buClr>
              <a:buSzPts val="1100"/>
              <a:buFont typeface="Arial"/>
              <a:buChar char="•"/>
            </a:pPr>
            <a:r>
              <a:rPr lang="de-DE" sz="1100" b="0">
                <a:solidFill>
                  <a:srgbClr val="000000"/>
                </a:solidFill>
              </a:rPr>
              <a:t>Bildquelle: Sojabohnen, pixal1, Pixabay, Online: https://Pixabay.com/de/sojabohnen-tierfutter-soja%C3%B6l-968986/</a:t>
            </a:r>
            <a:endParaRPr sz="1100" b="0">
              <a:solidFill>
                <a:srgbClr val="000000"/>
              </a:solidFill>
            </a:endParaRPr>
          </a:p>
        </p:txBody>
      </p:sp>
      <p:sp>
        <p:nvSpPr>
          <p:cNvPr id="215" name="Google Shape;215;p1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mailto:m.scharp@izt.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92592"/>
              <a:buNone/>
            </a:pPr>
            <a:r>
              <a:rPr lang="de-DE" b="1"/>
              <a:t>Fachmann und Fachfrau Systemgastronomie</a:t>
            </a:r>
            <a:br>
              <a:rPr lang="de-DE" b="1"/>
            </a:br>
            <a:r>
              <a:rPr lang="de-DE" b="1"/>
              <a:t>Fachkraft für Systemgastronomie</a:t>
            </a:r>
            <a:endParaRPr b="1"/>
          </a:p>
        </p:txBody>
      </p:sp>
      <p:sp>
        <p:nvSpPr>
          <p:cNvPr id="80" name="Google Shape;80;p2"/>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a:t>
            </a:r>
            <a:br>
              <a:rPr lang="de-DE"/>
            </a:br>
            <a:r>
              <a:rPr lang="de-DE"/>
              <a:t>in dem Berufsbild</a:t>
            </a:r>
            <a:endParaRPr/>
          </a:p>
        </p:txBody>
      </p:sp>
      <p:sp>
        <p:nvSpPr>
          <p:cNvPr id="81" name="Google Shape;81;p2"/>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 Projektagentur BBNE</a:t>
            </a:r>
            <a:endParaRPr/>
          </a:p>
        </p:txBody>
      </p:sp>
      <p:sp>
        <p:nvSpPr>
          <p:cNvPr id="82" name="Google Shape;82;p2"/>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p2"/>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84" name="Google Shape;84;p2"/>
          <p:cNvPicPr preferRelativeResize="0"/>
          <p:nvPr/>
        </p:nvPicPr>
        <p:blipFill rotWithShape="1">
          <a:blip r:embed="rId5">
            <a:alphaModFix/>
          </a:blip>
          <a:srcRect r="9867"/>
          <a:stretch/>
        </p:blipFill>
        <p:spPr>
          <a:xfrm>
            <a:off x="8922657" y="3357103"/>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34" name="Google Shape;234;p1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pflanzliche Ernährung Klimafreundliche Menüs anbieten</a:t>
            </a:r>
            <a:endParaRPr/>
          </a:p>
        </p:txBody>
      </p:sp>
      <p:sp>
        <p:nvSpPr>
          <p:cNvPr id="235" name="Google Shape;235;p1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Fachmann und Fachfrau Systemgastronomie/</a:t>
            </a:r>
            <a:endParaRPr/>
          </a:p>
          <a:p>
            <a:pPr marL="35999" lvl="0" indent="-35999" algn="l" rtl="0">
              <a:lnSpc>
                <a:spcPct val="110000"/>
              </a:lnSpc>
              <a:spcBef>
                <a:spcPts val="0"/>
              </a:spcBef>
              <a:spcAft>
                <a:spcPts val="0"/>
              </a:spcAft>
              <a:buClr>
                <a:srgbClr val="888888"/>
              </a:buClr>
              <a:buSzPts val="1200"/>
              <a:buNone/>
            </a:pPr>
            <a:r>
              <a:rPr lang="de-DE"/>
              <a:t>Fachkraft für Gastronomie - Systemgastronomie</a:t>
            </a:r>
            <a:endParaRPr/>
          </a:p>
        </p:txBody>
      </p:sp>
      <p:sp>
        <p:nvSpPr>
          <p:cNvPr id="236" name="Google Shape;236;p1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dirty="0"/>
              <a:t>Quelle: Eigene Darstellung nach dem KEEKS-Projekt</a:t>
            </a:r>
            <a:endParaRPr dirty="0"/>
          </a:p>
        </p:txBody>
      </p:sp>
      <p:sp>
        <p:nvSpPr>
          <p:cNvPr id="237" name="Google Shape;237;p1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sp>
        <p:nvSpPr>
          <p:cNvPr id="238" name="Google Shape;238;p14"/>
          <p:cNvSpPr/>
          <p:nvPr/>
        </p:nvSpPr>
        <p:spPr>
          <a:xfrm rot="5400000">
            <a:off x="5236108" y="658968"/>
            <a:ext cx="1989376" cy="6681854"/>
          </a:xfrm>
          <a:prstGeom prst="triangle">
            <a:avLst>
              <a:gd name="adj" fmla="val 50000"/>
            </a:avLst>
          </a:prstGeom>
          <a:solidFill>
            <a:srgbClr val="E3EAC2"/>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39" name="Google Shape;239;p14"/>
          <p:cNvPicPr preferRelativeResize="0"/>
          <p:nvPr/>
        </p:nvPicPr>
        <p:blipFill rotWithShape="1">
          <a:blip r:embed="rId3">
            <a:alphaModFix/>
          </a:blip>
          <a:srcRect/>
          <a:stretch/>
        </p:blipFill>
        <p:spPr>
          <a:xfrm>
            <a:off x="8616318" y="3452484"/>
            <a:ext cx="1464244" cy="1076591"/>
          </a:xfrm>
          <a:prstGeom prst="rect">
            <a:avLst/>
          </a:prstGeom>
          <a:noFill/>
          <a:ln>
            <a:noFill/>
          </a:ln>
        </p:spPr>
      </p:pic>
      <p:pic>
        <p:nvPicPr>
          <p:cNvPr id="240" name="Google Shape;240;p14"/>
          <p:cNvPicPr preferRelativeResize="0"/>
          <p:nvPr/>
        </p:nvPicPr>
        <p:blipFill rotWithShape="1">
          <a:blip r:embed="rId3">
            <a:alphaModFix/>
          </a:blip>
          <a:srcRect/>
          <a:stretch/>
        </p:blipFill>
        <p:spPr>
          <a:xfrm>
            <a:off x="1625207" y="2785106"/>
            <a:ext cx="3050508" cy="2242898"/>
          </a:xfrm>
          <a:prstGeom prst="rect">
            <a:avLst/>
          </a:prstGeom>
          <a:noFill/>
          <a:ln>
            <a:noFill/>
          </a:ln>
        </p:spPr>
      </p:pic>
      <p:pic>
        <p:nvPicPr>
          <p:cNvPr id="241" name="Google Shape;241;p14"/>
          <p:cNvPicPr preferRelativeResize="0"/>
          <p:nvPr/>
        </p:nvPicPr>
        <p:blipFill rotWithShape="1">
          <a:blip r:embed="rId3">
            <a:alphaModFix/>
          </a:blip>
          <a:srcRect/>
          <a:stretch/>
        </p:blipFill>
        <p:spPr>
          <a:xfrm>
            <a:off x="5368885" y="3067776"/>
            <a:ext cx="2409901" cy="1771889"/>
          </a:xfrm>
          <a:prstGeom prst="rect">
            <a:avLst/>
          </a:prstGeom>
          <a:noFill/>
          <a:ln>
            <a:noFill/>
          </a:ln>
        </p:spPr>
      </p:pic>
      <p:sp>
        <p:nvSpPr>
          <p:cNvPr id="242" name="Google Shape;242;p14"/>
          <p:cNvSpPr/>
          <p:nvPr/>
        </p:nvSpPr>
        <p:spPr>
          <a:xfrm>
            <a:off x="1625207" y="1695214"/>
            <a:ext cx="4156738" cy="398073"/>
          </a:xfrm>
          <a:prstGeom prst="roundRect">
            <a:avLst>
              <a:gd name="adj" fmla="val 16667"/>
            </a:avLst>
          </a:prstGeom>
          <a:solidFill>
            <a:srgbClr val="E3EAC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8FD9"/>
                </a:solidFill>
                <a:latin typeface="Arial"/>
                <a:ea typeface="Arial"/>
                <a:cs typeface="Arial"/>
                <a:sym typeface="Arial"/>
              </a:rPr>
              <a:t>Gemüsereis Lubia Polo mit Hack</a:t>
            </a:r>
            <a:endParaRPr sz="1400" b="0" i="0" u="none" strike="noStrike" cap="none">
              <a:solidFill>
                <a:srgbClr val="000000"/>
              </a:solidFill>
              <a:latin typeface="Arial"/>
              <a:ea typeface="Arial"/>
              <a:cs typeface="Arial"/>
              <a:sym typeface="Arial"/>
            </a:endParaRPr>
          </a:p>
        </p:txBody>
      </p:sp>
      <p:sp>
        <p:nvSpPr>
          <p:cNvPr id="243" name="Google Shape;243;p14"/>
          <p:cNvSpPr/>
          <p:nvPr/>
        </p:nvSpPr>
        <p:spPr>
          <a:xfrm>
            <a:off x="5829985" y="1701677"/>
            <a:ext cx="1796636" cy="398378"/>
          </a:xfrm>
          <a:prstGeom prst="roundRect">
            <a:avLst>
              <a:gd name="adj" fmla="val 16667"/>
            </a:avLst>
          </a:prstGeom>
          <a:solidFill>
            <a:srgbClr val="D9E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rgbClr val="008FD9"/>
              </a:solidFill>
              <a:latin typeface="Arial"/>
              <a:ea typeface="Arial"/>
              <a:cs typeface="Arial"/>
              <a:sym typeface="Arial"/>
            </a:endParaRPr>
          </a:p>
        </p:txBody>
      </p:sp>
      <p:sp>
        <p:nvSpPr>
          <p:cNvPr id="244" name="Google Shape;244;p14"/>
          <p:cNvSpPr/>
          <p:nvPr/>
        </p:nvSpPr>
        <p:spPr>
          <a:xfrm>
            <a:off x="1714010" y="3184215"/>
            <a:ext cx="2872902" cy="908960"/>
          </a:xfrm>
          <a:prstGeom prst="ellipse">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de-DE" sz="1800" b="1" i="0" u="none" strike="noStrike" cap="none">
                <a:solidFill>
                  <a:srgbClr val="F8B334"/>
                </a:solidFill>
                <a:latin typeface="Arial"/>
                <a:ea typeface="Arial"/>
                <a:cs typeface="Arial"/>
                <a:sym typeface="Arial"/>
              </a:rPr>
              <a:t>155 kg CO</a:t>
            </a:r>
            <a:r>
              <a:rPr lang="de-DE" sz="1800" b="1" i="0" u="none" strike="noStrike" cap="none" baseline="-25000">
                <a:solidFill>
                  <a:srgbClr val="F8B334"/>
                </a:solidFill>
                <a:latin typeface="Arial"/>
                <a:ea typeface="Arial"/>
                <a:cs typeface="Arial"/>
                <a:sym typeface="Arial"/>
              </a:rPr>
              <a:t>2</a:t>
            </a:r>
            <a:r>
              <a:rPr lang="de-DE" sz="1800" b="1" i="0" u="none" strike="noStrike" cap="none">
                <a:solidFill>
                  <a:srgbClr val="F8B334"/>
                </a:solidFill>
                <a:latin typeface="Arial"/>
                <a:ea typeface="Arial"/>
                <a:cs typeface="Arial"/>
                <a:sym typeface="Arial"/>
              </a:rPr>
              <a:t>-Äqu.</a:t>
            </a:r>
            <a:endParaRPr sz="1800" b="1" i="0" u="none" strike="noStrike" cap="none" baseline="-25000">
              <a:solidFill>
                <a:srgbClr val="F8B334"/>
              </a:solidFill>
              <a:latin typeface="Arial"/>
              <a:ea typeface="Arial"/>
              <a:cs typeface="Arial"/>
              <a:sym typeface="Arial"/>
            </a:endParaRPr>
          </a:p>
          <a:p>
            <a:pPr marL="0" marR="0" lvl="0" indent="0" algn="ctr" rtl="0">
              <a:lnSpc>
                <a:spcPct val="90000"/>
              </a:lnSpc>
              <a:spcBef>
                <a:spcPts val="320"/>
              </a:spcBef>
              <a:spcAft>
                <a:spcPts val="0"/>
              </a:spcAft>
              <a:buClr>
                <a:srgbClr val="000000"/>
              </a:buClr>
              <a:buSzPts val="1600"/>
              <a:buFont typeface="Arial"/>
              <a:buNone/>
            </a:pPr>
            <a:r>
              <a:rPr lang="de-DE" sz="1600" b="1" i="0" u="none" strike="noStrike" cap="none">
                <a:solidFill>
                  <a:srgbClr val="BCCF42"/>
                </a:solidFill>
                <a:latin typeface="Arial"/>
                <a:ea typeface="Arial"/>
                <a:cs typeface="Arial"/>
                <a:sym typeface="Arial"/>
              </a:rPr>
              <a:t>mit 10 kg Rinderhack</a:t>
            </a:r>
            <a:endParaRPr sz="1400" b="0" i="0" u="none" strike="noStrike" cap="none">
              <a:solidFill>
                <a:srgbClr val="000000"/>
              </a:solidFill>
              <a:latin typeface="Arial"/>
              <a:ea typeface="Arial"/>
              <a:cs typeface="Arial"/>
              <a:sym typeface="Arial"/>
            </a:endParaRPr>
          </a:p>
        </p:txBody>
      </p:sp>
      <p:sp>
        <p:nvSpPr>
          <p:cNvPr id="245" name="Google Shape;245;p14"/>
          <p:cNvSpPr/>
          <p:nvPr/>
        </p:nvSpPr>
        <p:spPr>
          <a:xfrm>
            <a:off x="8476179" y="3643203"/>
            <a:ext cx="1749120" cy="840728"/>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F8B334"/>
                </a:solidFill>
                <a:latin typeface="Arial"/>
                <a:ea typeface="Arial"/>
                <a:cs typeface="Arial"/>
                <a:sym typeface="Arial"/>
              </a:rPr>
              <a:t>36 kg CO</a:t>
            </a:r>
            <a:r>
              <a:rPr lang="de-DE" sz="1800" b="1" i="0" u="none" strike="noStrike" cap="none" baseline="-25000">
                <a:solidFill>
                  <a:srgbClr val="F8B334"/>
                </a:solidFill>
                <a:latin typeface="Arial"/>
                <a:ea typeface="Arial"/>
                <a:cs typeface="Arial"/>
                <a:sym typeface="Arial"/>
              </a:rPr>
              <a:t>2</a:t>
            </a:r>
            <a:r>
              <a:rPr lang="de-DE" sz="1800" b="1" i="0" u="none" strike="noStrike" cap="none">
                <a:solidFill>
                  <a:srgbClr val="F8B334"/>
                </a:solidFill>
                <a:latin typeface="Arial"/>
                <a:ea typeface="Arial"/>
                <a:cs typeface="Arial"/>
                <a:sym typeface="Arial"/>
              </a:rPr>
              <a:t>-Äqu.</a:t>
            </a:r>
            <a:endParaRPr sz="1400" b="0" i="0" u="none" strike="noStrike" cap="none">
              <a:solidFill>
                <a:srgbClr val="000000"/>
              </a:solidFill>
              <a:latin typeface="Arial"/>
              <a:ea typeface="Arial"/>
              <a:cs typeface="Arial"/>
              <a:sym typeface="Arial"/>
            </a:endParaRPr>
          </a:p>
        </p:txBody>
      </p:sp>
      <p:sp>
        <p:nvSpPr>
          <p:cNvPr id="246" name="Google Shape;246;p14"/>
          <p:cNvSpPr txBox="1"/>
          <p:nvPr/>
        </p:nvSpPr>
        <p:spPr>
          <a:xfrm>
            <a:off x="8094024" y="4551565"/>
            <a:ext cx="246367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dirty="0">
                <a:solidFill>
                  <a:srgbClr val="BCCF42"/>
                </a:solidFill>
                <a:latin typeface="Arial"/>
                <a:ea typeface="Arial"/>
                <a:cs typeface="Arial"/>
                <a:sym typeface="Arial"/>
              </a:rPr>
              <a:t>mit 4 kg Sojagranulat </a:t>
            </a:r>
            <a:br>
              <a:rPr lang="de-DE" sz="1600" b="1" i="0" u="none" strike="noStrike" cap="none" dirty="0">
                <a:solidFill>
                  <a:srgbClr val="BCCF42"/>
                </a:solidFill>
                <a:latin typeface="Arial"/>
                <a:ea typeface="Arial"/>
                <a:cs typeface="Arial"/>
                <a:sym typeface="Arial"/>
              </a:rPr>
            </a:br>
            <a:r>
              <a:rPr lang="de-DE" sz="1600" b="1" i="0" u="none" strike="noStrike" cap="none" dirty="0">
                <a:solidFill>
                  <a:srgbClr val="BCCF42"/>
                </a:solidFill>
                <a:latin typeface="Arial"/>
                <a:ea typeface="Arial"/>
                <a:cs typeface="Arial"/>
                <a:sym typeface="Arial"/>
              </a:rPr>
              <a:t>oder 6,5 kg Linsen</a:t>
            </a:r>
            <a:endParaRPr sz="1400" b="0" i="0" u="none" strike="noStrike" cap="none" dirty="0">
              <a:solidFill>
                <a:srgbClr val="000000"/>
              </a:solidFill>
              <a:latin typeface="Arial"/>
              <a:ea typeface="Arial"/>
              <a:cs typeface="Arial"/>
              <a:sym typeface="Arial"/>
            </a:endParaRPr>
          </a:p>
        </p:txBody>
      </p:sp>
      <p:sp>
        <p:nvSpPr>
          <p:cNvPr id="247" name="Google Shape;247;p14"/>
          <p:cNvSpPr/>
          <p:nvPr/>
        </p:nvSpPr>
        <p:spPr>
          <a:xfrm>
            <a:off x="5656377" y="2493446"/>
            <a:ext cx="2008200" cy="883500"/>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Teilersatz von Rinder-</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hack durch Soja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A5A5A5"/>
              </a:solidFill>
              <a:latin typeface="Arial"/>
              <a:ea typeface="Arial"/>
              <a:cs typeface="Arial"/>
              <a:sym typeface="Arial"/>
            </a:endParaRPr>
          </a:p>
        </p:txBody>
      </p:sp>
      <p:sp>
        <p:nvSpPr>
          <p:cNvPr id="248" name="Google Shape;248;p14"/>
          <p:cNvSpPr/>
          <p:nvPr/>
        </p:nvSpPr>
        <p:spPr>
          <a:xfrm>
            <a:off x="7998550" y="2497115"/>
            <a:ext cx="2839544" cy="848470"/>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Vollersatz von Rinderhack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durch Soja oder Linsen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(gleicher THG-Wert)</a:t>
            </a:r>
            <a:endParaRPr sz="1400" b="0" i="0" u="none" strike="noStrike" cap="none">
              <a:solidFill>
                <a:srgbClr val="000000"/>
              </a:solidFill>
              <a:latin typeface="Arial"/>
              <a:ea typeface="Arial"/>
              <a:cs typeface="Arial"/>
              <a:sym typeface="Arial"/>
            </a:endParaRPr>
          </a:p>
        </p:txBody>
      </p:sp>
      <p:sp>
        <p:nvSpPr>
          <p:cNvPr id="249" name="Google Shape;249;p14"/>
          <p:cNvSpPr/>
          <p:nvPr/>
        </p:nvSpPr>
        <p:spPr>
          <a:xfrm>
            <a:off x="5284460" y="3777232"/>
            <a:ext cx="2752190" cy="923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F8B334"/>
                </a:solidFill>
                <a:latin typeface="Arial"/>
                <a:ea typeface="Arial"/>
                <a:cs typeface="Arial"/>
                <a:sym typeface="Arial"/>
              </a:rPr>
              <a:t>95 kg CO</a:t>
            </a:r>
            <a:r>
              <a:rPr lang="de-DE" sz="1800" b="1" i="0" u="none" strike="noStrike" cap="none" baseline="-25000">
                <a:solidFill>
                  <a:srgbClr val="F8B334"/>
                </a:solidFill>
                <a:latin typeface="Arial"/>
                <a:ea typeface="Arial"/>
                <a:cs typeface="Arial"/>
                <a:sym typeface="Arial"/>
              </a:rPr>
              <a:t>2</a:t>
            </a:r>
            <a:r>
              <a:rPr lang="de-DE" sz="1800" b="1" i="0" u="none" strike="noStrike" cap="none">
                <a:solidFill>
                  <a:srgbClr val="F8B334"/>
                </a:solidFill>
                <a:latin typeface="Arial"/>
                <a:ea typeface="Arial"/>
                <a:cs typeface="Arial"/>
                <a:sym typeface="Arial"/>
              </a:rPr>
              <a:t>-Äqu. </a:t>
            </a:r>
            <a:br>
              <a:rPr lang="de-DE" sz="1800" b="1" i="0" u="none" strike="noStrike" cap="none">
                <a:solidFill>
                  <a:srgbClr val="FF0000"/>
                </a:solidFill>
                <a:latin typeface="Arial"/>
                <a:ea typeface="Arial"/>
                <a:cs typeface="Arial"/>
                <a:sym typeface="Arial"/>
              </a:rPr>
            </a:br>
            <a:r>
              <a:rPr lang="de-DE" sz="1600" b="1" i="0" u="none" strike="noStrike" cap="none">
                <a:solidFill>
                  <a:srgbClr val="BCCF42"/>
                </a:solidFill>
                <a:latin typeface="Arial"/>
                <a:ea typeface="Arial"/>
                <a:cs typeface="Arial"/>
                <a:sym typeface="Arial"/>
              </a:rPr>
              <a:t>mit 5 kg Rinderhack und 2 kg Sojagranulat*</a:t>
            </a:r>
            <a:endParaRPr sz="1400" b="0" i="0" u="none" strike="noStrike" cap="none">
              <a:solidFill>
                <a:srgbClr val="000000"/>
              </a:solidFill>
              <a:latin typeface="Arial"/>
              <a:ea typeface="Arial"/>
              <a:cs typeface="Arial"/>
              <a:sym typeface="Arial"/>
            </a:endParaRPr>
          </a:p>
        </p:txBody>
      </p:sp>
      <p:pic>
        <p:nvPicPr>
          <p:cNvPr id="250" name="Google Shape;250;p14"/>
          <p:cNvPicPr preferRelativeResize="0"/>
          <p:nvPr/>
        </p:nvPicPr>
        <p:blipFill rotWithShape="1">
          <a:blip r:embed="rId4">
            <a:alphaModFix/>
          </a:blip>
          <a:srcRect/>
          <a:stretch/>
        </p:blipFill>
        <p:spPr>
          <a:xfrm>
            <a:off x="5426356" y="1695214"/>
            <a:ext cx="830347" cy="410245"/>
          </a:xfrm>
          <a:prstGeom prst="rect">
            <a:avLst/>
          </a:prstGeom>
          <a:noFill/>
          <a:ln>
            <a:noFill/>
          </a:ln>
        </p:spPr>
      </p:pic>
      <p:sp>
        <p:nvSpPr>
          <p:cNvPr id="251" name="Google Shape;251;p14"/>
          <p:cNvSpPr/>
          <p:nvPr/>
        </p:nvSpPr>
        <p:spPr>
          <a:xfrm>
            <a:off x="6695895" y="1702470"/>
            <a:ext cx="3783420" cy="398073"/>
          </a:xfrm>
          <a:prstGeom prst="roundRect">
            <a:avLst>
              <a:gd name="adj" fmla="val 16667"/>
            </a:avLst>
          </a:prstGeom>
          <a:solidFill>
            <a:srgbClr val="D9E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8FD9"/>
                </a:solidFill>
                <a:latin typeface="Arial"/>
                <a:ea typeface="Arial"/>
                <a:cs typeface="Arial"/>
                <a:sym typeface="Arial"/>
              </a:rPr>
              <a:t>Einsparpotentiale pro 100 Portionen:</a:t>
            </a:r>
            <a:endParaRPr sz="1400" b="0" i="0" u="none" strike="noStrike" cap="none">
              <a:solidFill>
                <a:srgbClr val="000000"/>
              </a:solidFill>
              <a:latin typeface="Arial"/>
              <a:ea typeface="Arial"/>
              <a:cs typeface="Arial"/>
              <a:sym typeface="Arial"/>
            </a:endParaRPr>
          </a:p>
        </p:txBody>
      </p:sp>
      <p:sp>
        <p:nvSpPr>
          <p:cNvPr id="252" name="Google Shape;252;p14"/>
          <p:cNvSpPr txBox="1"/>
          <p:nvPr/>
        </p:nvSpPr>
        <p:spPr>
          <a:xfrm>
            <a:off x="1452433" y="3966176"/>
            <a:ext cx="3249218" cy="1061829"/>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5 kg Reis,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3 kg Tomaten (Dose),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10 Zwiebeln, 2,5 kg Bohnen,</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 200 g Tomatenmark, Butter, </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Öl, Salz, Pfeffer</a:t>
            </a:r>
            <a:endParaRPr sz="1400" b="0" i="0" u="none" strike="noStrike" cap="none">
              <a:solidFill>
                <a:srgbClr val="000000"/>
              </a:solidFill>
              <a:latin typeface="Arial"/>
              <a:ea typeface="Arial"/>
              <a:cs typeface="Arial"/>
              <a:sym typeface="Arial"/>
            </a:endParaRPr>
          </a:p>
        </p:txBody>
      </p:sp>
      <p:sp>
        <p:nvSpPr>
          <p:cNvPr id="253" name="Google Shape;253;p14"/>
          <p:cNvSpPr/>
          <p:nvPr/>
        </p:nvSpPr>
        <p:spPr>
          <a:xfrm>
            <a:off x="6330346" y="2084894"/>
            <a:ext cx="690478" cy="375626"/>
          </a:xfrm>
          <a:prstGeom prst="roundRect">
            <a:avLst>
              <a:gd name="adj" fmla="val 16667"/>
            </a:avLst>
          </a:prstGeom>
          <a:solidFill>
            <a:srgbClr val="D9E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8FD9"/>
                </a:solidFill>
                <a:latin typeface="Arial"/>
                <a:ea typeface="Arial"/>
                <a:cs typeface="Arial"/>
                <a:sym typeface="Arial"/>
              </a:rPr>
              <a:t>38 %</a:t>
            </a:r>
            <a:endParaRPr sz="1400" b="0" i="0" u="none" strike="noStrike" cap="none">
              <a:solidFill>
                <a:srgbClr val="000000"/>
              </a:solidFill>
              <a:latin typeface="Arial"/>
              <a:ea typeface="Arial"/>
              <a:cs typeface="Arial"/>
              <a:sym typeface="Arial"/>
            </a:endParaRPr>
          </a:p>
        </p:txBody>
      </p:sp>
      <p:sp>
        <p:nvSpPr>
          <p:cNvPr id="254" name="Google Shape;254;p14"/>
          <p:cNvSpPr/>
          <p:nvPr/>
        </p:nvSpPr>
        <p:spPr>
          <a:xfrm>
            <a:off x="9073083" y="2084894"/>
            <a:ext cx="690478" cy="375626"/>
          </a:xfrm>
          <a:prstGeom prst="roundRect">
            <a:avLst>
              <a:gd name="adj" fmla="val 16667"/>
            </a:avLst>
          </a:prstGeom>
          <a:solidFill>
            <a:srgbClr val="D9E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8FD9"/>
                </a:solidFill>
                <a:latin typeface="Arial"/>
                <a:ea typeface="Arial"/>
                <a:cs typeface="Arial"/>
                <a:sym typeface="Arial"/>
              </a:rPr>
              <a:t>77 %</a:t>
            </a:r>
            <a:endParaRPr sz="1400" b="0" i="0" u="none" strike="noStrike" cap="none">
              <a:solidFill>
                <a:srgbClr val="000000"/>
              </a:solidFill>
              <a:latin typeface="Arial"/>
              <a:ea typeface="Arial"/>
              <a:cs typeface="Arial"/>
              <a:sym typeface="Arial"/>
            </a:endParaRPr>
          </a:p>
        </p:txBody>
      </p:sp>
      <p:sp>
        <p:nvSpPr>
          <p:cNvPr id="255" name="Google Shape;255;p14"/>
          <p:cNvSpPr/>
          <p:nvPr/>
        </p:nvSpPr>
        <p:spPr>
          <a:xfrm>
            <a:off x="170121" y="5238531"/>
            <a:ext cx="11594191" cy="80711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50"/>
              <a:buFont typeface="Arial"/>
              <a:buNone/>
            </a:pPr>
            <a:r>
              <a:rPr lang="de-DE" sz="2000" b="0" i="0" u="none" strike="noStrike" cap="none">
                <a:solidFill>
                  <a:srgbClr val="C00000"/>
                </a:solidFill>
                <a:latin typeface="Arial"/>
                <a:ea typeface="Arial"/>
                <a:cs typeface="Arial"/>
                <a:sym typeface="Arial"/>
              </a:rPr>
              <a:t>In welchen Ihrer Gerichte können Sie Rindfleisch durch eine vegetarische Komponente ersetzten?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50"/>
              <a:buFont typeface="Arial"/>
              <a:buNone/>
            </a:pPr>
            <a:r>
              <a:rPr lang="de-DE" sz="2000" b="0" i="0" u="none" strike="noStrike" cap="none">
                <a:solidFill>
                  <a:srgbClr val="C00000"/>
                </a:solidFill>
                <a:latin typeface="Arial"/>
                <a:ea typeface="Arial"/>
                <a:cs typeface="Arial"/>
                <a:sym typeface="Arial"/>
              </a:rPr>
              <a:t>Welche Rindfleischgerichte könnten Sie gegen Geflügelgerichte ersetzen?</a:t>
            </a:r>
            <a:endParaRPr sz="2000" b="0" i="0" u="none" strike="noStrike" cap="none">
              <a:solidFill>
                <a:srgbClr val="C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62" name="Google Shape;262;p11"/>
          <p:cNvSpPr txBox="1">
            <a:spLocks noGrp="1"/>
          </p:cNvSpPr>
          <p:nvPr>
            <p:ph type="title"/>
          </p:nvPr>
        </p:nvSpPr>
        <p:spPr>
          <a:xfrm>
            <a:off x="360000" y="180000"/>
            <a:ext cx="9000000" cy="1080000"/>
          </a:xfrm>
          <a:prstGeom prst="rect">
            <a:avLst/>
          </a:prstGeom>
          <a:noFill/>
          <a:ln>
            <a:noFill/>
          </a:ln>
        </p:spPr>
        <p:txBody>
          <a:bodyPr spcFirstLastPara="1" wrap="square" lIns="91425" tIns="90000" rIns="90000" bIns="900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a:t>Nachhaltigkeit und THG-Emissionen</a:t>
            </a:r>
            <a:br>
              <a:rPr lang="de-DE"/>
            </a:br>
            <a:r>
              <a:rPr lang="de-DE"/>
              <a:t>Klimaschutz und Streichfette</a:t>
            </a:r>
            <a:endParaRPr/>
          </a:p>
        </p:txBody>
      </p:sp>
      <p:sp>
        <p:nvSpPr>
          <p:cNvPr id="263" name="Google Shape;263;p1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Fachmann und Fachfrau Systemgastronomie/</a:t>
            </a:r>
            <a:endParaRPr/>
          </a:p>
          <a:p>
            <a:pPr marL="233363" lvl="0" indent="-233363" algn="l" rtl="0">
              <a:lnSpc>
                <a:spcPct val="110000"/>
              </a:lnSpc>
              <a:spcBef>
                <a:spcPts val="0"/>
              </a:spcBef>
              <a:spcAft>
                <a:spcPts val="0"/>
              </a:spcAft>
              <a:buSzPts val="1200"/>
              <a:buNone/>
            </a:pPr>
            <a:r>
              <a:rPr lang="de-DE"/>
              <a:t>Fachkraft für Gastronomie - Systemgastronomie</a:t>
            </a:r>
            <a:endParaRPr/>
          </a:p>
        </p:txBody>
      </p:sp>
      <p:sp>
        <p:nvSpPr>
          <p:cNvPr id="264" name="Google Shape;264;p1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Bilder und Daten: IFEU o.J.</a:t>
            </a:r>
            <a:endParaRPr/>
          </a:p>
        </p:txBody>
      </p:sp>
      <p:sp>
        <p:nvSpPr>
          <p:cNvPr id="265" name="Google Shape;265;p1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pic>
        <p:nvPicPr>
          <p:cNvPr id="266" name="Google Shape;266;p11"/>
          <p:cNvPicPr preferRelativeResize="0"/>
          <p:nvPr/>
        </p:nvPicPr>
        <p:blipFill rotWithShape="1">
          <a:blip r:embed="rId3">
            <a:alphaModFix/>
          </a:blip>
          <a:srcRect/>
          <a:stretch/>
        </p:blipFill>
        <p:spPr>
          <a:xfrm>
            <a:off x="62955" y="1418456"/>
            <a:ext cx="3186529" cy="2679581"/>
          </a:xfrm>
          <a:prstGeom prst="rect">
            <a:avLst/>
          </a:prstGeom>
          <a:noFill/>
          <a:ln>
            <a:noFill/>
          </a:ln>
        </p:spPr>
      </p:pic>
      <p:pic>
        <p:nvPicPr>
          <p:cNvPr id="267" name="Google Shape;267;p11"/>
          <p:cNvPicPr preferRelativeResize="0"/>
          <p:nvPr/>
        </p:nvPicPr>
        <p:blipFill rotWithShape="1">
          <a:blip r:embed="rId4">
            <a:alphaModFix/>
          </a:blip>
          <a:srcRect/>
          <a:stretch/>
        </p:blipFill>
        <p:spPr>
          <a:xfrm>
            <a:off x="1659416" y="2437365"/>
            <a:ext cx="3186529" cy="2679581"/>
          </a:xfrm>
          <a:prstGeom prst="rect">
            <a:avLst/>
          </a:prstGeom>
          <a:noFill/>
          <a:ln>
            <a:noFill/>
          </a:ln>
        </p:spPr>
      </p:pic>
      <p:pic>
        <p:nvPicPr>
          <p:cNvPr id="268" name="Google Shape;268;p11"/>
          <p:cNvPicPr preferRelativeResize="0"/>
          <p:nvPr/>
        </p:nvPicPr>
        <p:blipFill rotWithShape="1">
          <a:blip r:embed="rId5">
            <a:alphaModFix/>
          </a:blip>
          <a:srcRect/>
          <a:stretch/>
        </p:blipFill>
        <p:spPr>
          <a:xfrm>
            <a:off x="3480136" y="3464552"/>
            <a:ext cx="3186529" cy="2679581"/>
          </a:xfrm>
          <a:prstGeom prst="rect">
            <a:avLst/>
          </a:prstGeom>
          <a:noFill/>
          <a:ln>
            <a:noFill/>
          </a:ln>
        </p:spPr>
      </p:pic>
      <p:sp>
        <p:nvSpPr>
          <p:cNvPr id="269" name="Google Shape;269;p11"/>
          <p:cNvSpPr/>
          <p:nvPr/>
        </p:nvSpPr>
        <p:spPr>
          <a:xfrm>
            <a:off x="304414" y="4788221"/>
            <a:ext cx="2933719" cy="1285695"/>
          </a:xfrm>
          <a:prstGeom prst="cloud">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Arial"/>
                <a:ea typeface="Arial"/>
                <a:cs typeface="Arial"/>
                <a:sym typeface="Arial"/>
              </a:rPr>
              <a:t>Der Brotbelag macht das Klima ≈ 60%!</a:t>
            </a:r>
            <a:endParaRPr sz="900" b="0" i="0" u="none" strike="noStrike" cap="none">
              <a:solidFill>
                <a:srgbClr val="000000"/>
              </a:solidFill>
              <a:latin typeface="Arial"/>
              <a:ea typeface="Arial"/>
              <a:cs typeface="Arial"/>
              <a:sym typeface="Arial"/>
            </a:endParaRPr>
          </a:p>
        </p:txBody>
      </p:sp>
      <p:sp>
        <p:nvSpPr>
          <p:cNvPr id="270" name="Google Shape;270;p11"/>
          <p:cNvSpPr txBox="1"/>
          <p:nvPr/>
        </p:nvSpPr>
        <p:spPr>
          <a:xfrm>
            <a:off x="4638260" y="1480395"/>
            <a:ext cx="7407965"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Baguette-Brötchen: 60 g CO</a:t>
            </a:r>
            <a:r>
              <a:rPr lang="de-DE" sz="2400" b="0" i="0" u="none" strike="noStrike" cap="none" baseline="-25000">
                <a:solidFill>
                  <a:srgbClr val="000000"/>
                </a:solidFill>
                <a:latin typeface="Arial"/>
                <a:ea typeface="Arial"/>
                <a:cs typeface="Arial"/>
                <a:sym typeface="Arial"/>
              </a:rPr>
              <a:t>2</a:t>
            </a:r>
            <a:r>
              <a:rPr lang="de-DE" sz="2400" b="0" i="0" u="none" strike="noStrike" cap="none">
                <a:solidFill>
                  <a:srgbClr val="000000"/>
                </a:solidFill>
                <a:latin typeface="Arial"/>
                <a:ea typeface="Arial"/>
                <a:cs typeface="Arial"/>
                <a:sym typeface="Arial"/>
              </a:rPr>
              <a:t>-Äq</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mit Wurst &amp; Butter: 430 g CO</a:t>
            </a:r>
            <a:r>
              <a:rPr lang="de-DE" sz="2400" b="0" i="0" u="none" strike="noStrike" cap="none" baseline="-25000">
                <a:solidFill>
                  <a:srgbClr val="000000"/>
                </a:solidFill>
                <a:latin typeface="Arial"/>
                <a:ea typeface="Arial"/>
                <a:cs typeface="Arial"/>
                <a:sym typeface="Arial"/>
              </a:rPr>
              <a:t>2</a:t>
            </a:r>
            <a:r>
              <a:rPr lang="de-DE" sz="2400" b="0" i="0" u="none" strike="noStrike" cap="none">
                <a:solidFill>
                  <a:srgbClr val="000000"/>
                </a:solidFill>
                <a:latin typeface="Arial"/>
                <a:ea typeface="Arial"/>
                <a:cs typeface="Arial"/>
                <a:sym typeface="Arial"/>
              </a:rPr>
              <a:t>-Äq</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mit Wurst &amp; Margarine: 310 g CO</a:t>
            </a:r>
            <a:r>
              <a:rPr lang="de-DE" sz="2400" b="0" i="0" u="none" strike="noStrike" cap="none" baseline="-25000">
                <a:solidFill>
                  <a:srgbClr val="000000"/>
                </a:solidFill>
                <a:latin typeface="Arial"/>
                <a:ea typeface="Arial"/>
                <a:cs typeface="Arial"/>
                <a:sym typeface="Arial"/>
              </a:rPr>
              <a:t>2</a:t>
            </a:r>
            <a:r>
              <a:rPr lang="de-DE" sz="2400" b="0" i="0" u="none" strike="noStrike" cap="none">
                <a:solidFill>
                  <a:srgbClr val="000000"/>
                </a:solidFill>
                <a:latin typeface="Arial"/>
                <a:ea typeface="Arial"/>
                <a:cs typeface="Arial"/>
                <a:sym typeface="Arial"/>
              </a:rPr>
              <a:t>-Äq</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mit Wurst &amp; veganem Streichfett: 280 g CO</a:t>
            </a:r>
            <a:r>
              <a:rPr lang="de-DE" sz="2400" b="0" i="0" u="none" strike="noStrike" cap="none" baseline="-25000">
                <a:solidFill>
                  <a:srgbClr val="000000"/>
                </a:solidFill>
                <a:latin typeface="Arial"/>
                <a:ea typeface="Arial"/>
                <a:cs typeface="Arial"/>
                <a:sym typeface="Arial"/>
              </a:rPr>
              <a:t>2</a:t>
            </a:r>
            <a:r>
              <a:rPr lang="de-DE" sz="2400" b="0" i="0" u="none" strike="noStrike" cap="none">
                <a:solidFill>
                  <a:srgbClr val="000000"/>
                </a:solidFill>
                <a:latin typeface="Arial"/>
                <a:ea typeface="Arial"/>
                <a:cs typeface="Arial"/>
                <a:sym typeface="Arial"/>
              </a:rPr>
              <a:t>-Äq</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71" name="Google Shape;271;p11"/>
          <p:cNvSpPr/>
          <p:nvPr/>
        </p:nvSpPr>
        <p:spPr>
          <a:xfrm>
            <a:off x="7078699" y="3242925"/>
            <a:ext cx="4986244" cy="262802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Diskutieren Sie: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Warum wird welches Streichfett genommen?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Was sagen die Kunden zu den unterschiedlichen Streichfetten?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Bei welchen belegten Broten kann man auf Butter verzichten, bei welchen nicht?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278" name="Google Shape;278;p15"/>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de-DE"/>
              <a:t>Nachhaltigkeit und Fleischeinsatz</a:t>
            </a:r>
            <a:br>
              <a:rPr lang="de-DE"/>
            </a:br>
            <a:r>
              <a:rPr lang="de-DE" sz="3000"/>
              <a:t>Klimaoptimierter Menüplan</a:t>
            </a:r>
            <a:endParaRPr/>
          </a:p>
        </p:txBody>
      </p:sp>
      <p:sp>
        <p:nvSpPr>
          <p:cNvPr id="279" name="Google Shape;279;p15"/>
          <p:cNvSpPr txBox="1">
            <a:spLocks noGrp="1"/>
          </p:cNvSpPr>
          <p:nvPr>
            <p:ph type="body" idx="1"/>
          </p:nvPr>
        </p:nvSpPr>
        <p:spPr>
          <a:xfrm>
            <a:off x="3350684" y="6254497"/>
            <a:ext cx="3834467" cy="557468"/>
          </a:xfrm>
          <a:prstGeom prst="rect">
            <a:avLst/>
          </a:prstGeom>
          <a:noFill/>
          <a:ln>
            <a:noFill/>
          </a:ln>
        </p:spPr>
        <p:txBody>
          <a:bodyPr spcFirstLastPara="1" wrap="square" lIns="90000" tIns="46800" rIns="90000" bIns="46800" anchor="ctr" anchorCtr="0">
            <a:noAutofit/>
          </a:bodyPr>
          <a:lstStyle/>
          <a:p>
            <a:pPr marL="233363" lvl="0" indent="-233363" algn="l" rtl="0">
              <a:lnSpc>
                <a:spcPct val="110000"/>
              </a:lnSpc>
              <a:spcBef>
                <a:spcPts val="0"/>
              </a:spcBef>
              <a:spcAft>
                <a:spcPts val="0"/>
              </a:spcAft>
              <a:buSzPts val="1200"/>
              <a:buNone/>
            </a:pPr>
            <a:r>
              <a:rPr lang="de-DE"/>
              <a:t>Fachmann und Fachfrau Systemgastronomie/</a:t>
            </a:r>
            <a:endParaRPr/>
          </a:p>
          <a:p>
            <a:pPr marL="233363" lvl="0" indent="-233363" algn="l" rtl="0">
              <a:lnSpc>
                <a:spcPct val="110000"/>
              </a:lnSpc>
              <a:spcBef>
                <a:spcPts val="0"/>
              </a:spcBef>
              <a:spcAft>
                <a:spcPts val="0"/>
              </a:spcAft>
              <a:buSzPts val="1200"/>
              <a:buNone/>
            </a:pPr>
            <a:r>
              <a:rPr lang="de-DE"/>
              <a:t>Fachkraft für Gastronomie - Systemgastronomie</a:t>
            </a:r>
            <a:endParaRPr/>
          </a:p>
        </p:txBody>
      </p:sp>
      <p:sp>
        <p:nvSpPr>
          <p:cNvPr id="280" name="Google Shape;280;p1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Daten: IFEU (THG-Emissionen, KEEKS-Projekt), Scharp 2019</a:t>
            </a:r>
            <a:endParaRPr/>
          </a:p>
        </p:txBody>
      </p:sp>
      <p:sp>
        <p:nvSpPr>
          <p:cNvPr id="281" name="Google Shape;281;p1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sp>
        <p:nvSpPr>
          <p:cNvPr id="282" name="Google Shape;282;p15"/>
          <p:cNvSpPr txBox="1">
            <a:spLocks noGrp="1"/>
          </p:cNvSpPr>
          <p:nvPr>
            <p:ph type="body" idx="4294967295"/>
          </p:nvPr>
        </p:nvSpPr>
        <p:spPr>
          <a:xfrm>
            <a:off x="0" y="1465263"/>
            <a:ext cx="5611813" cy="2635250"/>
          </a:xfrm>
          <a:prstGeom prst="rect">
            <a:avLst/>
          </a:prstGeom>
          <a:noFill/>
          <a:ln>
            <a:noFill/>
          </a:ln>
        </p:spPr>
        <p:txBody>
          <a:bodyPr spcFirstLastPara="1" wrap="square" lIns="91425" tIns="45700" rIns="91425" bIns="45700" anchor="t" anchorCtr="0">
            <a:normAutofit fontScale="92500" lnSpcReduction="10000"/>
          </a:bodyPr>
          <a:lstStyle/>
          <a:p>
            <a:pPr marL="457200" lvl="0" indent="-355600" algn="l" rtl="0">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Fleisch ist nicht gleich Fleisch</a:t>
            </a:r>
            <a:endParaRPr sz="200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THG-Emissionen von Rindfleisch sind am höchsten</a:t>
            </a:r>
            <a:endParaRPr sz="200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1 Hamburger hat einen CO</a:t>
            </a:r>
            <a:r>
              <a:rPr lang="de-DE" sz="2000" baseline="-25000">
                <a:solidFill>
                  <a:srgbClr val="000000"/>
                </a:solidFill>
                <a:latin typeface="Arial"/>
                <a:ea typeface="Arial"/>
                <a:cs typeface="Arial"/>
                <a:sym typeface="Arial"/>
              </a:rPr>
              <a:t>2</a:t>
            </a:r>
            <a:r>
              <a:rPr lang="de-DE" sz="2000">
                <a:solidFill>
                  <a:srgbClr val="000000"/>
                </a:solidFill>
                <a:latin typeface="Arial"/>
                <a:ea typeface="Arial"/>
                <a:cs typeface="Arial"/>
                <a:sym typeface="Arial"/>
              </a:rPr>
              <a:t>-Rucksack von 800 g CO</a:t>
            </a:r>
            <a:r>
              <a:rPr lang="de-DE" sz="2000" baseline="-25000">
                <a:solidFill>
                  <a:srgbClr val="000000"/>
                </a:solidFill>
                <a:latin typeface="Arial"/>
                <a:ea typeface="Arial"/>
                <a:cs typeface="Arial"/>
                <a:sym typeface="Arial"/>
              </a:rPr>
              <a:t>2</a:t>
            </a:r>
            <a:r>
              <a:rPr lang="de-DE" sz="2000">
                <a:solidFill>
                  <a:srgbClr val="000000"/>
                </a:solidFill>
                <a:latin typeface="Arial"/>
                <a:ea typeface="Arial"/>
                <a:cs typeface="Arial"/>
                <a:sym typeface="Arial"/>
              </a:rPr>
              <a:t>-Äq</a:t>
            </a:r>
            <a:endParaRPr sz="200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vegetarisch oder vegan muss es nicht unbedingt sein</a:t>
            </a:r>
            <a:endParaRPr sz="200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ct val="108107"/>
              <a:buFont typeface="Arial"/>
              <a:buChar char="•"/>
            </a:pPr>
            <a:r>
              <a:rPr lang="de-DE" sz="2000">
                <a:solidFill>
                  <a:srgbClr val="000000"/>
                </a:solidFill>
                <a:latin typeface="Arial"/>
                <a:ea typeface="Arial"/>
                <a:cs typeface="Arial"/>
                <a:sym typeface="Arial"/>
              </a:rPr>
              <a:t>stark das Klima belastende Zutaten sollten vom Speiseplan genommen werden </a:t>
            </a:r>
            <a:endParaRPr sz="1200">
              <a:solidFill>
                <a:srgbClr val="000000"/>
              </a:solidFill>
              <a:latin typeface="Arial"/>
              <a:ea typeface="Arial"/>
              <a:cs typeface="Arial"/>
              <a:sym typeface="Arial"/>
            </a:endParaRPr>
          </a:p>
        </p:txBody>
      </p:sp>
      <p:sp>
        <p:nvSpPr>
          <p:cNvPr id="283" name="Google Shape;283;p15"/>
          <p:cNvSpPr/>
          <p:nvPr/>
        </p:nvSpPr>
        <p:spPr>
          <a:xfrm>
            <a:off x="847975" y="4169900"/>
            <a:ext cx="4736100" cy="1799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Wie kann bei Ihnen ein Speiseplan klimaeffizienter verändert werden? </a:t>
            </a:r>
            <a:endParaRPr sz="20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Diskutieren Sie, welche Zutaten Sie reduzieren möchten und erstellen Sie einen Menüplan für Ihr Unternehmen.</a:t>
            </a:r>
            <a:endParaRPr sz="2000" b="0" i="0" u="none" strike="noStrike" cap="none">
              <a:solidFill>
                <a:srgbClr val="C00000"/>
              </a:solidFill>
              <a:latin typeface="Arial"/>
              <a:ea typeface="Arial"/>
              <a:cs typeface="Arial"/>
              <a:sym typeface="Arial"/>
            </a:endParaRPr>
          </a:p>
        </p:txBody>
      </p:sp>
      <p:pic>
        <p:nvPicPr>
          <p:cNvPr id="284" name="Google Shape;284;p15"/>
          <p:cNvPicPr preferRelativeResize="0"/>
          <p:nvPr/>
        </p:nvPicPr>
        <p:blipFill rotWithShape="1">
          <a:blip r:embed="rId3">
            <a:alphaModFix/>
          </a:blip>
          <a:srcRect/>
          <a:stretch/>
        </p:blipFill>
        <p:spPr>
          <a:xfrm>
            <a:off x="5890850" y="1990325"/>
            <a:ext cx="6148750" cy="4097124"/>
          </a:xfrm>
          <a:prstGeom prst="rect">
            <a:avLst/>
          </a:prstGeom>
          <a:noFill/>
          <a:ln>
            <a:noFill/>
          </a:ln>
        </p:spPr>
      </p:pic>
      <p:pic>
        <p:nvPicPr>
          <p:cNvPr id="285" name="Google Shape;285;p15"/>
          <p:cNvPicPr preferRelativeResize="0"/>
          <p:nvPr/>
        </p:nvPicPr>
        <p:blipFill rotWithShape="1">
          <a:blip r:embed="rId4">
            <a:alphaModFix/>
          </a:blip>
          <a:srcRect/>
          <a:stretch/>
        </p:blipFill>
        <p:spPr>
          <a:xfrm>
            <a:off x="7051278" y="1358937"/>
            <a:ext cx="4346824" cy="737725"/>
          </a:xfrm>
          <a:prstGeom prst="rect">
            <a:avLst/>
          </a:prstGeom>
          <a:noFill/>
          <a:ln>
            <a:noFill/>
          </a:ln>
        </p:spPr>
      </p:pic>
      <p:sp>
        <p:nvSpPr>
          <p:cNvPr id="286" name="Google Shape;286;p15"/>
          <p:cNvSpPr txBox="1"/>
          <p:nvPr/>
        </p:nvSpPr>
        <p:spPr>
          <a:xfrm>
            <a:off x="7019076" y="1388776"/>
            <a:ext cx="5105489"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THG-Emissionen von Fleisch, Reis und vergleichbare Alternativen [kg CO</a:t>
            </a:r>
            <a:r>
              <a:rPr lang="de-DE" sz="2000" b="0" i="0" u="none" strike="noStrike" cap="none" baseline="-25000">
                <a:solidFill>
                  <a:srgbClr val="000000"/>
                </a:solidFill>
                <a:latin typeface="Arial"/>
                <a:ea typeface="Arial"/>
                <a:cs typeface="Arial"/>
                <a:sym typeface="Arial"/>
              </a:rPr>
              <a:t>2</a:t>
            </a:r>
            <a:r>
              <a:rPr lang="de-DE" sz="2000" b="0" i="0" u="none" strike="noStrike" cap="none">
                <a:solidFill>
                  <a:srgbClr val="000000"/>
                </a:solidFill>
                <a:latin typeface="Arial"/>
                <a:ea typeface="Arial"/>
                <a:cs typeface="Arial"/>
                <a:sym typeface="Arial"/>
              </a:rPr>
              <a:t>-Äq/kg]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6"/>
          <p:cNvPicPr preferRelativeResize="0"/>
          <p:nvPr/>
        </p:nvPicPr>
        <p:blipFill rotWithShape="1">
          <a:blip r:embed="rId3">
            <a:alphaModFix/>
          </a:blip>
          <a:srcRect/>
          <a:stretch/>
        </p:blipFill>
        <p:spPr>
          <a:xfrm>
            <a:off x="5026500" y="1412400"/>
            <a:ext cx="7013100" cy="4490376"/>
          </a:xfrm>
          <a:prstGeom prst="rect">
            <a:avLst/>
          </a:prstGeom>
          <a:noFill/>
          <a:ln>
            <a:noFill/>
          </a:ln>
        </p:spPr>
      </p:pic>
      <p:sp>
        <p:nvSpPr>
          <p:cNvPr id="293" name="Google Shape;293;p1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13</a:t>
            </a:fld>
            <a:endParaRPr/>
          </a:p>
        </p:txBody>
      </p:sp>
      <p:sp>
        <p:nvSpPr>
          <p:cNvPr id="294" name="Google Shape;294;p16"/>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de-DE"/>
              <a:t>Nachhaltigkeit und Milch</a:t>
            </a:r>
            <a:br>
              <a:rPr lang="de-DE"/>
            </a:br>
            <a:r>
              <a:rPr lang="de-DE"/>
              <a:t>Klimaschutz durch “Grüne Milch” </a:t>
            </a:r>
            <a:endParaRPr/>
          </a:p>
        </p:txBody>
      </p:sp>
      <p:sp>
        <p:nvSpPr>
          <p:cNvPr id="295" name="Google Shape;295;p16"/>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Quelle: Marquardt 2022</a:t>
            </a:r>
            <a:endParaRPr/>
          </a:p>
        </p:txBody>
      </p:sp>
      <p:sp>
        <p:nvSpPr>
          <p:cNvPr id="296" name="Google Shape;296;p16"/>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sp>
        <p:nvSpPr>
          <p:cNvPr id="297" name="Google Shape;297;p16"/>
          <p:cNvSpPr txBox="1">
            <a:spLocks noGrp="1"/>
          </p:cNvSpPr>
          <p:nvPr>
            <p:ph type="body" idx="3"/>
          </p:nvPr>
        </p:nvSpPr>
        <p:spPr>
          <a:xfrm>
            <a:off x="7263643" y="1663049"/>
            <a:ext cx="4514100" cy="96135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 Umweltbelastungen bei der Produktion von Milch und Milchalternativen in Europa*, pro Liter</a:t>
            </a:r>
            <a:endParaRPr sz="2000">
              <a:solidFill>
                <a:srgbClr val="000000"/>
              </a:solidFill>
              <a:latin typeface="Arial"/>
              <a:ea typeface="Arial"/>
              <a:cs typeface="Arial"/>
              <a:sym typeface="Arial"/>
            </a:endParaRPr>
          </a:p>
          <a:p>
            <a:pPr marL="0" lvl="0" indent="0" algn="l" rtl="0">
              <a:lnSpc>
                <a:spcPct val="100000"/>
              </a:lnSpc>
              <a:spcBef>
                <a:spcPts val="0"/>
              </a:spcBef>
              <a:spcAft>
                <a:spcPts val="0"/>
              </a:spcAft>
              <a:buSzPts val="2800"/>
              <a:buNone/>
            </a:pPr>
            <a:endParaRPr sz="1200">
              <a:solidFill>
                <a:srgbClr val="000000"/>
              </a:solidFill>
              <a:latin typeface="Arial"/>
              <a:ea typeface="Arial"/>
              <a:cs typeface="Arial"/>
              <a:sym typeface="Arial"/>
            </a:endParaRPr>
          </a:p>
        </p:txBody>
      </p:sp>
      <p:sp>
        <p:nvSpPr>
          <p:cNvPr id="298" name="Google Shape;298;p16"/>
          <p:cNvSpPr/>
          <p:nvPr/>
        </p:nvSpPr>
        <p:spPr>
          <a:xfrm>
            <a:off x="112426" y="1663049"/>
            <a:ext cx="4331983" cy="439212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457200" marR="0" lvl="0" indent="-342900" algn="l" rtl="0">
              <a:lnSpc>
                <a:spcPct val="100000"/>
              </a:lnSpc>
              <a:spcBef>
                <a:spcPts val="0"/>
              </a:spcBef>
              <a:spcAft>
                <a:spcPts val="0"/>
              </a:spcAft>
              <a:buClr>
                <a:schemeClr val="dk1"/>
              </a:buClr>
              <a:buSzPts val="1800"/>
              <a:buFont typeface="Arial"/>
              <a:buChar char="•"/>
            </a:pPr>
            <a:r>
              <a:rPr lang="de-DE" sz="2000" b="0" i="0" u="none" strike="noStrike" cap="none">
                <a:solidFill>
                  <a:srgbClr val="C00000"/>
                </a:solidFill>
                <a:latin typeface="Arial"/>
                <a:ea typeface="Arial"/>
                <a:cs typeface="Arial"/>
                <a:sym typeface="Arial"/>
              </a:rPr>
              <a:t>Diskutieren Sie die Nachhaltigkeit von Milch und “Grünen Milchprodukten”</a:t>
            </a:r>
            <a:endParaRPr sz="20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2000" b="0" i="0" u="none" strike="noStrike" cap="none">
                <a:solidFill>
                  <a:srgbClr val="C00000"/>
                </a:solidFill>
                <a:latin typeface="Arial"/>
                <a:ea typeface="Arial"/>
                <a:cs typeface="Arial"/>
                <a:sym typeface="Arial"/>
              </a:rPr>
              <a:t>Wie können Sie Ihre Speisen klimaeffizienter durch alternative Milchprodukte zusammenstellen?</a:t>
            </a:r>
            <a:endParaRPr sz="2000" b="0" i="0" u="none" strike="noStrike" cap="none">
              <a:solidFill>
                <a:srgbClr val="C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2000" b="0" i="0" u="none" strike="noStrike" cap="none">
                <a:solidFill>
                  <a:srgbClr val="C00000"/>
                </a:solidFill>
                <a:latin typeface="Arial"/>
                <a:ea typeface="Arial"/>
                <a:cs typeface="Arial"/>
                <a:sym typeface="Arial"/>
              </a:rPr>
              <a:t>Was spricht aus Nachhaltigkeitsgründen für oder gegen den Konsum?</a:t>
            </a:r>
            <a:endParaRPr sz="2000" b="0" i="0" u="none" strike="noStrike" cap="none">
              <a:solidFill>
                <a:srgbClr val="C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2000" b="0" i="0" u="none" strike="noStrike" cap="none">
                <a:solidFill>
                  <a:srgbClr val="C00000"/>
                </a:solidFill>
                <a:latin typeface="Arial"/>
                <a:ea typeface="Arial"/>
                <a:cs typeface="Arial"/>
                <a:sym typeface="Arial"/>
              </a:rPr>
              <a:t>Wie können Ideen für den Alltag aussehen?</a:t>
            </a:r>
            <a:endParaRPr sz="2000" b="0" i="0" u="none" strike="noStrike" cap="none">
              <a:solidFill>
                <a:srgbClr val="C00000"/>
              </a:solidFill>
              <a:latin typeface="Arial"/>
              <a:ea typeface="Arial"/>
              <a:cs typeface="Arial"/>
              <a:sym typeface="Arial"/>
            </a:endParaRPr>
          </a:p>
        </p:txBody>
      </p:sp>
      <p:sp>
        <p:nvSpPr>
          <p:cNvPr id="299" name="Google Shape;299;p1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solidFill>
                  <a:schemeClr val="lt1"/>
                </a:solidFill>
              </a:rPr>
              <a:t>Fachmann und Fachfrau Systemgastronomie/ Fachkraft für Gastronomie - Systemgastronomie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14</a:t>
            </a:fld>
            <a:endParaRPr/>
          </a:p>
        </p:txBody>
      </p:sp>
      <p:sp>
        <p:nvSpPr>
          <p:cNvPr id="306" name="Google Shape;306;p18"/>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978"/>
              <a:buNone/>
            </a:pPr>
            <a:r>
              <a:rPr lang="de-DE"/>
              <a:t>Gesundheit und Essen </a:t>
            </a:r>
            <a:br>
              <a:rPr lang="de-DE"/>
            </a:br>
            <a:r>
              <a:rPr lang="de-DE"/>
              <a:t>Übergewicht bei Kindern nimmt stark zu</a:t>
            </a:r>
            <a:endParaRPr/>
          </a:p>
        </p:txBody>
      </p:sp>
      <p:sp>
        <p:nvSpPr>
          <p:cNvPr id="307" name="Google Shape;307;p18"/>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solidFill>
                  <a:schemeClr val="lt1"/>
                </a:solidFill>
              </a:rPr>
              <a:t>Fachmann und Fachfrau Systemgastronomie/</a:t>
            </a:r>
            <a:endParaRPr/>
          </a:p>
          <a:p>
            <a:pPr marL="36000" lvl="0" indent="-36000" algn="l" rtl="0">
              <a:lnSpc>
                <a:spcPct val="110000"/>
              </a:lnSpc>
              <a:spcBef>
                <a:spcPts val="0"/>
              </a:spcBef>
              <a:spcAft>
                <a:spcPts val="0"/>
              </a:spcAft>
              <a:buSzPts val="1200"/>
              <a:buNone/>
            </a:pPr>
            <a:r>
              <a:rPr lang="de-DE">
                <a:solidFill>
                  <a:schemeClr val="lt1"/>
                </a:solidFill>
              </a:rPr>
              <a:t>Fachkraft für Gastronomie - Systemgastronomie</a:t>
            </a:r>
            <a:endParaRPr/>
          </a:p>
        </p:txBody>
      </p:sp>
      <p:sp>
        <p:nvSpPr>
          <p:cNvPr id="308" name="Google Shape;308;p18"/>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Eigene Darstellung nach Deutscher Bundestag 2019</a:t>
            </a:r>
            <a:endParaRPr/>
          </a:p>
        </p:txBody>
      </p:sp>
      <p:sp>
        <p:nvSpPr>
          <p:cNvPr id="309" name="Google Shape;309;p18"/>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sp>
        <p:nvSpPr>
          <p:cNvPr id="310" name="Google Shape;310;p18"/>
          <p:cNvSpPr/>
          <p:nvPr/>
        </p:nvSpPr>
        <p:spPr>
          <a:xfrm>
            <a:off x="6262776" y="1389831"/>
            <a:ext cx="5801653" cy="94793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700" b="0" i="0" u="none" strike="noStrike" cap="none">
                <a:solidFill>
                  <a:srgbClr val="C00000"/>
                </a:solidFill>
                <a:latin typeface="Arial"/>
                <a:ea typeface="Arial"/>
                <a:cs typeface="Arial"/>
                <a:sym typeface="Arial"/>
              </a:rPr>
              <a:t>1,9 Millionen Kinder und Jugendliche sind übergewichtig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700" b="0" i="0" u="none" strike="noStrike" cap="none">
                <a:solidFill>
                  <a:srgbClr val="C00000"/>
                </a:solidFill>
                <a:latin typeface="Arial"/>
                <a:ea typeface="Arial"/>
                <a:cs typeface="Arial"/>
                <a:sym typeface="Arial"/>
              </a:rPr>
              <a:t>800.000 Kinder und Jugendliche sind adipös</a:t>
            </a:r>
            <a:endParaRPr sz="1400" b="0" i="0" u="none" strike="noStrike" cap="none">
              <a:solidFill>
                <a:srgbClr val="000000"/>
              </a:solidFill>
              <a:latin typeface="Arial"/>
              <a:ea typeface="Arial"/>
              <a:cs typeface="Arial"/>
              <a:sym typeface="Arial"/>
            </a:endParaRPr>
          </a:p>
        </p:txBody>
      </p:sp>
      <p:graphicFrame>
        <p:nvGraphicFramePr>
          <p:cNvPr id="311" name="Google Shape;311;p18"/>
          <p:cNvGraphicFramePr/>
          <p:nvPr/>
        </p:nvGraphicFramePr>
        <p:xfrm>
          <a:off x="3286173" y="931653"/>
          <a:ext cx="8128000" cy="5243193"/>
        </p:xfrm>
        <a:graphic>
          <a:graphicData uri="http://schemas.openxmlformats.org/drawingml/2006/chart">
            <c:chart xmlns:c="http://schemas.openxmlformats.org/drawingml/2006/chart" xmlns:r="http://schemas.openxmlformats.org/officeDocument/2006/relationships" r:id="rId3"/>
          </a:graphicData>
        </a:graphic>
      </p:graphicFrame>
      <p:sp>
        <p:nvSpPr>
          <p:cNvPr id="312" name="Google Shape;312;p18"/>
          <p:cNvSpPr/>
          <p:nvPr/>
        </p:nvSpPr>
        <p:spPr>
          <a:xfrm>
            <a:off x="169907" y="1463699"/>
            <a:ext cx="3180777" cy="458709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Stellen Sie sich vor, Sie leiten eine Schulküche. Ihnen fällt auf, dass viele Kinder überge-wichtig sind. Sie initiieren ein Treffen mit der Schulleitung, dem Schulträger und der Mensakommissionen.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FF2F92"/>
                </a:solidFill>
                <a:latin typeface="Arial"/>
                <a:ea typeface="Arial"/>
                <a:cs typeface="Arial"/>
                <a:sym typeface="Arial"/>
              </a:rPr>
              <a:t>Mit welchen Vorschlägen gehen Sie in das Gespräch?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15</a:t>
            </a:fld>
            <a:endParaRPr/>
          </a:p>
        </p:txBody>
      </p:sp>
      <p:sp>
        <p:nvSpPr>
          <p:cNvPr id="319" name="Google Shape;319;p2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Gesundheit und Essen </a:t>
            </a:r>
            <a:br>
              <a:rPr lang="de-DE"/>
            </a:br>
            <a:r>
              <a:rPr lang="de-DE">
                <a:solidFill>
                  <a:schemeClr val="dk1"/>
                </a:solidFill>
              </a:rPr>
              <a:t>Fehlernährung beenden</a:t>
            </a:r>
            <a:endParaRPr/>
          </a:p>
        </p:txBody>
      </p:sp>
      <p:sp>
        <p:nvSpPr>
          <p:cNvPr id="320" name="Google Shape;320;p2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Fachmann und Fachfrau Systemgastronomie/</a:t>
            </a:r>
            <a:endParaRPr/>
          </a:p>
          <a:p>
            <a:pPr marL="233363" lvl="0" indent="-233363" algn="l" rtl="0">
              <a:lnSpc>
                <a:spcPct val="110000"/>
              </a:lnSpc>
              <a:spcBef>
                <a:spcPts val="0"/>
              </a:spcBef>
              <a:spcAft>
                <a:spcPts val="0"/>
              </a:spcAft>
              <a:buClr>
                <a:srgbClr val="888888"/>
              </a:buClr>
              <a:buSzPts val="1200"/>
              <a:buNone/>
            </a:pPr>
            <a:r>
              <a:rPr lang="de-DE"/>
              <a:t>Fachkraft für Gastronomie - Systemgastronomie</a:t>
            </a:r>
            <a:endParaRPr/>
          </a:p>
        </p:txBody>
      </p:sp>
      <p:sp>
        <p:nvSpPr>
          <p:cNvPr id="321" name="Google Shape;321;p2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Bild: Gesundheitsberichterstattung des Bundes (o.J.)</a:t>
            </a:r>
            <a:endParaRPr/>
          </a:p>
        </p:txBody>
      </p:sp>
      <p:pic>
        <p:nvPicPr>
          <p:cNvPr id="322" name="Google Shape;322;p20"/>
          <p:cNvPicPr preferRelativeResize="0"/>
          <p:nvPr/>
        </p:nvPicPr>
        <p:blipFill rotWithShape="1">
          <a:blip r:embed="rId3">
            <a:alphaModFix/>
          </a:blip>
          <a:srcRect t="11796"/>
          <a:stretch/>
        </p:blipFill>
        <p:spPr>
          <a:xfrm>
            <a:off x="4224291" y="1463699"/>
            <a:ext cx="7874561" cy="4630359"/>
          </a:xfrm>
          <a:prstGeom prst="rect">
            <a:avLst/>
          </a:prstGeom>
          <a:noFill/>
          <a:ln>
            <a:noFill/>
          </a:ln>
        </p:spPr>
      </p:pic>
      <p:sp>
        <p:nvSpPr>
          <p:cNvPr id="323" name="Google Shape;323;p20"/>
          <p:cNvSpPr txBox="1"/>
          <p:nvPr/>
        </p:nvSpPr>
        <p:spPr>
          <a:xfrm>
            <a:off x="4989096" y="4535906"/>
            <a:ext cx="790601" cy="307777"/>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6078"/>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Männer</a:t>
            </a:r>
            <a:endParaRPr sz="1400" b="0" i="0" u="none" strike="noStrike" cap="none">
              <a:solidFill>
                <a:srgbClr val="000000"/>
              </a:solidFill>
              <a:latin typeface="Arial"/>
              <a:ea typeface="Arial"/>
              <a:cs typeface="Arial"/>
              <a:sym typeface="Arial"/>
            </a:endParaRPr>
          </a:p>
        </p:txBody>
      </p:sp>
      <p:sp>
        <p:nvSpPr>
          <p:cNvPr id="324" name="Google Shape;324;p20"/>
          <p:cNvSpPr txBox="1"/>
          <p:nvPr/>
        </p:nvSpPr>
        <p:spPr>
          <a:xfrm>
            <a:off x="9099884" y="4528270"/>
            <a:ext cx="750526" cy="307777"/>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6078"/>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Frauen</a:t>
            </a:r>
            <a:endParaRPr sz="1400" b="0" i="0" u="none" strike="noStrike" cap="none">
              <a:solidFill>
                <a:srgbClr val="000000"/>
              </a:solidFill>
              <a:latin typeface="Arial"/>
              <a:ea typeface="Arial"/>
              <a:cs typeface="Arial"/>
              <a:sym typeface="Arial"/>
            </a:endParaRPr>
          </a:p>
        </p:txBody>
      </p:sp>
      <p:sp>
        <p:nvSpPr>
          <p:cNvPr id="325" name="Google Shape;325;p20"/>
          <p:cNvSpPr/>
          <p:nvPr/>
        </p:nvSpPr>
        <p:spPr>
          <a:xfrm>
            <a:off x="95692" y="1420438"/>
            <a:ext cx="4114433" cy="467361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Sie leiten eine Betriebs-kantine. Sie sehen viele über-gewichtige Mitarbeiter*innen.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Sie initiieren ein Treffen mit dem Betriebsrat und der Geschäftsführung.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Ihr Ziel: Gesünderes Essen, keine fett- und zuckerhaltigen Gerichte mehr.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Es droht ein Aufstand „der Freunde der Curry-Wurst mit Pommes“?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Mit welchen Vorschlägen gehen Sie in das Gespräch?</a:t>
            </a:r>
            <a:endParaRPr sz="1400" b="0" i="0" u="none" strike="noStrike" cap="none">
              <a:solidFill>
                <a:srgbClr val="000000"/>
              </a:solidFill>
              <a:latin typeface="Arial"/>
              <a:ea typeface="Arial"/>
              <a:cs typeface="Arial"/>
              <a:sym typeface="Arial"/>
            </a:endParaRPr>
          </a:p>
        </p:txBody>
      </p:sp>
      <p:sp>
        <p:nvSpPr>
          <p:cNvPr id="326" name="Google Shape;326;p20"/>
          <p:cNvSpPr txBox="1"/>
          <p:nvPr/>
        </p:nvSpPr>
        <p:spPr>
          <a:xfrm>
            <a:off x="4233276" y="1720587"/>
            <a:ext cx="543739"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80%</a:t>
            </a:r>
            <a:endParaRPr sz="1400" b="0" i="0" u="none" strike="noStrike" cap="none">
              <a:solidFill>
                <a:srgbClr val="000000"/>
              </a:solidFill>
              <a:latin typeface="Arial"/>
              <a:ea typeface="Arial"/>
              <a:cs typeface="Arial"/>
              <a:sym typeface="Arial"/>
            </a:endParaRPr>
          </a:p>
        </p:txBody>
      </p:sp>
      <p:sp>
        <p:nvSpPr>
          <p:cNvPr id="327" name="Google Shape;327;p20"/>
          <p:cNvSpPr txBox="1"/>
          <p:nvPr/>
        </p:nvSpPr>
        <p:spPr>
          <a:xfrm>
            <a:off x="4233276" y="2635888"/>
            <a:ext cx="543739"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60%</a:t>
            </a:r>
            <a:endParaRPr sz="1400" b="0" i="0" u="none" strike="noStrike" cap="none">
              <a:solidFill>
                <a:srgbClr val="000000"/>
              </a:solidFill>
              <a:latin typeface="Arial"/>
              <a:ea typeface="Arial"/>
              <a:cs typeface="Arial"/>
              <a:sym typeface="Arial"/>
            </a:endParaRPr>
          </a:p>
        </p:txBody>
      </p:sp>
      <p:sp>
        <p:nvSpPr>
          <p:cNvPr id="328" name="Google Shape;328;p20"/>
          <p:cNvSpPr txBox="1"/>
          <p:nvPr/>
        </p:nvSpPr>
        <p:spPr>
          <a:xfrm>
            <a:off x="4233276" y="3551189"/>
            <a:ext cx="543739"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40%</a:t>
            </a:r>
            <a:endParaRPr sz="1400" b="0" i="0" u="none" strike="noStrike" cap="none">
              <a:solidFill>
                <a:srgbClr val="000000"/>
              </a:solidFill>
              <a:latin typeface="Arial"/>
              <a:ea typeface="Arial"/>
              <a:cs typeface="Arial"/>
              <a:sym typeface="Arial"/>
            </a:endParaRPr>
          </a:p>
        </p:txBody>
      </p:sp>
      <p:sp>
        <p:nvSpPr>
          <p:cNvPr id="329" name="Google Shape;329;p20"/>
          <p:cNvSpPr txBox="1"/>
          <p:nvPr/>
        </p:nvSpPr>
        <p:spPr>
          <a:xfrm>
            <a:off x="8562507" y="5434100"/>
            <a:ext cx="3562194"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18-29.  30-39   40-49  50-59   60-69   ab70</a:t>
            </a:r>
            <a:endParaRPr sz="1400" b="0" i="0" u="none" strike="noStrike" cap="none">
              <a:solidFill>
                <a:srgbClr val="000000"/>
              </a:solidFill>
              <a:latin typeface="Arial"/>
              <a:ea typeface="Arial"/>
              <a:cs typeface="Arial"/>
              <a:sym typeface="Arial"/>
            </a:endParaRPr>
          </a:p>
        </p:txBody>
      </p:sp>
      <p:sp>
        <p:nvSpPr>
          <p:cNvPr id="330" name="Google Shape;330;p20"/>
          <p:cNvSpPr txBox="1"/>
          <p:nvPr/>
        </p:nvSpPr>
        <p:spPr>
          <a:xfrm>
            <a:off x="4375565" y="5434100"/>
            <a:ext cx="3562194"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18-29.  30-39   40-49  50-59   60-69   ab70</a:t>
            </a:r>
            <a:endParaRPr sz="1400" b="0" i="0" u="none" strike="noStrike" cap="none">
              <a:solidFill>
                <a:srgbClr val="000000"/>
              </a:solidFill>
              <a:latin typeface="Arial"/>
              <a:ea typeface="Arial"/>
              <a:cs typeface="Arial"/>
              <a:sym typeface="Arial"/>
            </a:endParaRPr>
          </a:p>
        </p:txBody>
      </p:sp>
      <p:sp>
        <p:nvSpPr>
          <p:cNvPr id="331" name="Google Shape;331;p2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sp>
        <p:nvSpPr>
          <p:cNvPr id="332" name="Google Shape;332;p20"/>
          <p:cNvSpPr txBox="1"/>
          <p:nvPr/>
        </p:nvSpPr>
        <p:spPr>
          <a:xfrm>
            <a:off x="4210126" y="4492644"/>
            <a:ext cx="543739"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20%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250"/>
              <a:buFont typeface="Trebuchet MS"/>
              <a:buNone/>
            </a:pPr>
            <a:fld id="{00000000-1234-1234-1234-123412341234}" type="slidenum">
              <a:rPr lang="de-DE">
                <a:solidFill>
                  <a:srgbClr val="FFFFFF"/>
                </a:solidFill>
                <a:latin typeface="Trebuchet MS"/>
                <a:ea typeface="Trebuchet MS"/>
                <a:cs typeface="Trebuchet MS"/>
                <a:sym typeface="Trebuchet MS"/>
              </a:rPr>
              <a:t>16</a:t>
            </a:fld>
            <a:endParaRPr>
              <a:solidFill>
                <a:srgbClr val="FFFFFF"/>
              </a:solidFill>
              <a:latin typeface="Trebuchet MS"/>
              <a:ea typeface="Trebuchet MS"/>
              <a:cs typeface="Trebuchet MS"/>
              <a:sym typeface="Trebuchet MS"/>
            </a:endParaRPr>
          </a:p>
        </p:txBody>
      </p:sp>
      <p:sp>
        <p:nvSpPr>
          <p:cNvPr id="339" name="Google Shape;339;p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Wasser</a:t>
            </a:r>
            <a:br>
              <a:rPr lang="de-DE"/>
            </a:br>
            <a:r>
              <a:rPr lang="de-DE"/>
              <a:t>Der Wasserfußabdruck ihrer Menüs</a:t>
            </a:r>
            <a:endParaRPr/>
          </a:p>
        </p:txBody>
      </p:sp>
      <p:sp>
        <p:nvSpPr>
          <p:cNvPr id="340" name="Google Shape;340;p4"/>
          <p:cNvSpPr txBox="1">
            <a:spLocks noGrp="1"/>
          </p:cNvSpPr>
          <p:nvPr>
            <p:ph type="body" idx="1"/>
          </p:nvPr>
        </p:nvSpPr>
        <p:spPr>
          <a:xfrm>
            <a:off x="3350684" y="6254497"/>
            <a:ext cx="3834467" cy="557468"/>
          </a:xfrm>
          <a:prstGeom prst="rect">
            <a:avLst/>
          </a:prstGeom>
          <a:noFill/>
          <a:ln>
            <a:noFill/>
          </a:ln>
        </p:spPr>
        <p:txBody>
          <a:bodyPr spcFirstLastPara="1" wrap="square" lIns="91425" tIns="46800" rIns="91425" bIns="45700" anchor="ctr" anchorCtr="0">
            <a:normAutofit/>
          </a:bodyPr>
          <a:lstStyle/>
          <a:p>
            <a:pPr marL="233363" lvl="0" indent="-233363" algn="l" rtl="0">
              <a:lnSpc>
                <a:spcPct val="110000"/>
              </a:lnSpc>
              <a:spcBef>
                <a:spcPts val="0"/>
              </a:spcBef>
              <a:spcAft>
                <a:spcPts val="0"/>
              </a:spcAft>
              <a:buSzPts val="1200"/>
              <a:buNone/>
            </a:pPr>
            <a:r>
              <a:rPr lang="de-DE"/>
              <a:t>Fachmann und Fachfrau Systemgastronomie/</a:t>
            </a:r>
            <a:endParaRPr/>
          </a:p>
          <a:p>
            <a:pPr marL="233363" lvl="0" indent="-233363" algn="l" rtl="0">
              <a:lnSpc>
                <a:spcPct val="110000"/>
              </a:lnSpc>
              <a:spcBef>
                <a:spcPts val="0"/>
              </a:spcBef>
              <a:spcAft>
                <a:spcPts val="0"/>
              </a:spcAft>
              <a:buSzPts val="1200"/>
              <a:buNone/>
            </a:pPr>
            <a:r>
              <a:rPr lang="de-DE"/>
              <a:t>Fachkraft für Gastronomie - Systemgastronomie</a:t>
            </a:r>
            <a:endParaRPr/>
          </a:p>
        </p:txBody>
      </p:sp>
      <p:sp>
        <p:nvSpPr>
          <p:cNvPr id="341" name="Google Shape;341;p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Eigene Darstellung  nach Hühner (2016)</a:t>
            </a:r>
            <a:endParaRPr/>
          </a:p>
        </p:txBody>
      </p:sp>
      <p:sp>
        <p:nvSpPr>
          <p:cNvPr id="342" name="Google Shape;342;p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Dr. Michael Scharp,</a:t>
            </a:r>
            <a:endParaRPr/>
          </a:p>
          <a:p>
            <a:pPr marL="0" lvl="0" indent="0" algn="l" rtl="0">
              <a:lnSpc>
                <a:spcPct val="100000"/>
              </a:lnSpc>
              <a:spcBef>
                <a:spcPts val="0"/>
              </a:spcBef>
              <a:spcAft>
                <a:spcPts val="0"/>
              </a:spcAft>
              <a:buClr>
                <a:srgbClr val="717171"/>
              </a:buClr>
              <a:buSzPts val="1000"/>
              <a:buNone/>
            </a:pPr>
            <a:r>
              <a:rPr lang="de-DE"/>
              <a:t>Malte Schmidthals</a:t>
            </a:r>
            <a:endParaRPr/>
          </a:p>
          <a:p>
            <a:pPr marL="0" lvl="0" indent="0" algn="l" rtl="0">
              <a:lnSpc>
                <a:spcPct val="100000"/>
              </a:lnSpc>
              <a:spcBef>
                <a:spcPts val="0"/>
              </a:spcBef>
              <a:spcAft>
                <a:spcPts val="0"/>
              </a:spcAft>
              <a:buClr>
                <a:srgbClr val="717171"/>
              </a:buClr>
              <a:buSzPts val="1000"/>
              <a:buNone/>
            </a:pPr>
            <a:r>
              <a:rPr lang="de-DE"/>
              <a:t>Projektagentur BBNE</a:t>
            </a:r>
            <a:endParaRPr/>
          </a:p>
        </p:txBody>
      </p:sp>
      <p:pic>
        <p:nvPicPr>
          <p:cNvPr id="343" name="Google Shape;343;p4" descr="Hamburger, Fast Food, Imbiss, Lebensmittel, Fleisch"/>
          <p:cNvPicPr preferRelativeResize="0"/>
          <p:nvPr/>
        </p:nvPicPr>
        <p:blipFill rotWithShape="1">
          <a:blip r:embed="rId3">
            <a:alphaModFix/>
          </a:blip>
          <a:srcRect/>
          <a:stretch/>
        </p:blipFill>
        <p:spPr>
          <a:xfrm>
            <a:off x="6211966" y="1514327"/>
            <a:ext cx="2689772" cy="4611038"/>
          </a:xfrm>
          <a:prstGeom prst="rect">
            <a:avLst/>
          </a:prstGeom>
          <a:solidFill>
            <a:schemeClr val="lt1"/>
          </a:solidFill>
          <a:ln>
            <a:noFill/>
          </a:ln>
        </p:spPr>
      </p:pic>
      <p:sp>
        <p:nvSpPr>
          <p:cNvPr id="344" name="Google Shape;344;p4"/>
          <p:cNvSpPr txBox="1"/>
          <p:nvPr/>
        </p:nvSpPr>
        <p:spPr>
          <a:xfrm>
            <a:off x="10462684" y="1630100"/>
            <a:ext cx="115454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1Scheibe Salat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(10g) </a:t>
            </a:r>
            <a:r>
              <a:rPr lang="de-DE" sz="900" b="1" i="0" u="none" strike="noStrike" cap="none">
                <a:solidFill>
                  <a:srgbClr val="000000"/>
                </a:solidFill>
                <a:latin typeface="Arial"/>
                <a:ea typeface="Arial"/>
                <a:cs typeface="Arial"/>
                <a:sym typeface="Arial"/>
              </a:rPr>
              <a:t>2liter</a:t>
            </a:r>
            <a:endParaRPr sz="1400" b="0" i="0" u="none" strike="noStrike" cap="none">
              <a:solidFill>
                <a:srgbClr val="000000"/>
              </a:solidFill>
              <a:latin typeface="Arial"/>
              <a:ea typeface="Arial"/>
              <a:cs typeface="Arial"/>
              <a:sym typeface="Arial"/>
            </a:endParaRPr>
          </a:p>
        </p:txBody>
      </p:sp>
      <p:cxnSp>
        <p:nvCxnSpPr>
          <p:cNvPr id="345" name="Google Shape;345;p4"/>
          <p:cNvCxnSpPr/>
          <p:nvPr/>
        </p:nvCxnSpPr>
        <p:spPr>
          <a:xfrm flipH="1">
            <a:off x="10388794" y="1962610"/>
            <a:ext cx="1145309" cy="9237"/>
          </a:xfrm>
          <a:prstGeom prst="straightConnector1">
            <a:avLst/>
          </a:prstGeom>
          <a:noFill/>
          <a:ln w="9525" cap="flat" cmpd="sng">
            <a:solidFill>
              <a:srgbClr val="1E5F9F"/>
            </a:solidFill>
            <a:prstDash val="solid"/>
            <a:round/>
            <a:headEnd type="none" w="sm" len="sm"/>
            <a:tailEnd type="none" w="sm" len="sm"/>
          </a:ln>
        </p:spPr>
      </p:cxnSp>
      <p:cxnSp>
        <p:nvCxnSpPr>
          <p:cNvPr id="346" name="Google Shape;346;p4"/>
          <p:cNvCxnSpPr/>
          <p:nvPr/>
        </p:nvCxnSpPr>
        <p:spPr>
          <a:xfrm flipH="1">
            <a:off x="8790902" y="1962611"/>
            <a:ext cx="1625600" cy="711199"/>
          </a:xfrm>
          <a:prstGeom prst="straightConnector1">
            <a:avLst/>
          </a:prstGeom>
          <a:noFill/>
          <a:ln w="9525" cap="flat" cmpd="sng">
            <a:solidFill>
              <a:srgbClr val="1E5F9F"/>
            </a:solidFill>
            <a:prstDash val="solid"/>
            <a:round/>
            <a:headEnd type="none" w="sm" len="sm"/>
            <a:tailEnd type="stealth" w="med" len="med"/>
          </a:ln>
        </p:spPr>
      </p:cxnSp>
      <p:sp>
        <p:nvSpPr>
          <p:cNvPr id="347" name="Google Shape;347;p4"/>
          <p:cNvSpPr txBox="1"/>
          <p:nvPr/>
        </p:nvSpPr>
        <p:spPr>
          <a:xfrm>
            <a:off x="10499629" y="1934900"/>
            <a:ext cx="98829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Bewässerung des Salates</a:t>
            </a:r>
            <a:endParaRPr sz="1400" b="0" i="0" u="none" strike="noStrike" cap="none">
              <a:solidFill>
                <a:srgbClr val="000000"/>
              </a:solidFill>
              <a:latin typeface="Arial"/>
              <a:ea typeface="Arial"/>
              <a:cs typeface="Arial"/>
              <a:sym typeface="Arial"/>
            </a:endParaRPr>
          </a:p>
        </p:txBody>
      </p:sp>
      <p:sp>
        <p:nvSpPr>
          <p:cNvPr id="348" name="Google Shape;348;p4"/>
          <p:cNvSpPr txBox="1"/>
          <p:nvPr/>
        </p:nvSpPr>
        <p:spPr>
          <a:xfrm>
            <a:off x="10444210" y="2387481"/>
            <a:ext cx="131156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2 Scheiben Käse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(20g) </a:t>
            </a:r>
            <a:r>
              <a:rPr lang="de-DE" sz="900" b="1" i="0" u="none" strike="noStrike" cap="none">
                <a:solidFill>
                  <a:srgbClr val="000000"/>
                </a:solidFill>
                <a:latin typeface="Arial"/>
                <a:ea typeface="Arial"/>
                <a:cs typeface="Arial"/>
                <a:sym typeface="Arial"/>
              </a:rPr>
              <a:t>100Liter</a:t>
            </a:r>
            <a:endParaRPr sz="1400" b="0" i="0" u="none" strike="noStrike" cap="none">
              <a:solidFill>
                <a:srgbClr val="000000"/>
              </a:solidFill>
              <a:latin typeface="Arial"/>
              <a:ea typeface="Arial"/>
              <a:cs typeface="Arial"/>
              <a:sym typeface="Arial"/>
            </a:endParaRPr>
          </a:p>
        </p:txBody>
      </p:sp>
      <p:cxnSp>
        <p:nvCxnSpPr>
          <p:cNvPr id="349" name="Google Shape;349;p4"/>
          <p:cNvCxnSpPr/>
          <p:nvPr/>
        </p:nvCxnSpPr>
        <p:spPr>
          <a:xfrm rot="10800000">
            <a:off x="10388794" y="2729226"/>
            <a:ext cx="1219200" cy="0"/>
          </a:xfrm>
          <a:prstGeom prst="straightConnector1">
            <a:avLst/>
          </a:prstGeom>
          <a:noFill/>
          <a:ln w="9525" cap="flat" cmpd="sng">
            <a:solidFill>
              <a:srgbClr val="1E5F9F"/>
            </a:solidFill>
            <a:prstDash val="solid"/>
            <a:round/>
            <a:headEnd type="none" w="sm" len="sm"/>
            <a:tailEnd type="none" w="sm" len="sm"/>
          </a:ln>
        </p:spPr>
      </p:cxnSp>
      <p:cxnSp>
        <p:nvCxnSpPr>
          <p:cNvPr id="350" name="Google Shape;350;p4"/>
          <p:cNvCxnSpPr/>
          <p:nvPr/>
        </p:nvCxnSpPr>
        <p:spPr>
          <a:xfrm flipH="1">
            <a:off x="8855557" y="2738465"/>
            <a:ext cx="1551710" cy="535709"/>
          </a:xfrm>
          <a:prstGeom prst="straightConnector1">
            <a:avLst/>
          </a:prstGeom>
          <a:noFill/>
          <a:ln w="9525" cap="flat" cmpd="sng">
            <a:solidFill>
              <a:srgbClr val="1E5F9F"/>
            </a:solidFill>
            <a:prstDash val="solid"/>
            <a:round/>
            <a:headEnd type="none" w="sm" len="sm"/>
            <a:tailEnd type="stealth" w="med" len="med"/>
          </a:ln>
        </p:spPr>
      </p:cxnSp>
      <p:sp>
        <p:nvSpPr>
          <p:cNvPr id="351" name="Google Shape;351;p4"/>
          <p:cNvSpPr txBox="1"/>
          <p:nvPr/>
        </p:nvSpPr>
        <p:spPr>
          <a:xfrm>
            <a:off x="10462686" y="3034027"/>
            <a:ext cx="1330036"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2Scheiben Gewürzgurke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(10g) </a:t>
            </a:r>
            <a:r>
              <a:rPr lang="de-DE" sz="900" b="1" i="0" u="none" strike="noStrike" cap="none">
                <a:solidFill>
                  <a:srgbClr val="000000"/>
                </a:solidFill>
                <a:latin typeface="Arial"/>
                <a:ea typeface="Arial"/>
                <a:cs typeface="Arial"/>
                <a:sym typeface="Arial"/>
              </a:rPr>
              <a:t>2liter</a:t>
            </a:r>
            <a:endParaRPr sz="1400" b="0" i="0" u="none" strike="noStrike" cap="none">
              <a:solidFill>
                <a:srgbClr val="000000"/>
              </a:solidFill>
              <a:latin typeface="Arial"/>
              <a:ea typeface="Arial"/>
              <a:cs typeface="Arial"/>
              <a:sym typeface="Arial"/>
            </a:endParaRPr>
          </a:p>
        </p:txBody>
      </p:sp>
      <p:sp>
        <p:nvSpPr>
          <p:cNvPr id="352" name="Google Shape;352;p4"/>
          <p:cNvSpPr txBox="1"/>
          <p:nvPr/>
        </p:nvSpPr>
        <p:spPr>
          <a:xfrm>
            <a:off x="10490392" y="2683044"/>
            <a:ext cx="147782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Wasserbedarf des Milch- viehs, Milchherstellung und verarbeitung</a:t>
            </a:r>
            <a:endParaRPr sz="800" b="0" i="0" u="none" strike="noStrike" cap="none">
              <a:solidFill>
                <a:srgbClr val="000000"/>
              </a:solidFill>
              <a:latin typeface="Arial"/>
              <a:ea typeface="Arial"/>
              <a:cs typeface="Arial"/>
              <a:sym typeface="Arial"/>
            </a:endParaRPr>
          </a:p>
        </p:txBody>
      </p:sp>
      <p:cxnSp>
        <p:nvCxnSpPr>
          <p:cNvPr id="353" name="Google Shape;353;p4"/>
          <p:cNvCxnSpPr/>
          <p:nvPr/>
        </p:nvCxnSpPr>
        <p:spPr>
          <a:xfrm rot="10800000">
            <a:off x="10398030" y="3495846"/>
            <a:ext cx="1283855" cy="0"/>
          </a:xfrm>
          <a:prstGeom prst="straightConnector1">
            <a:avLst/>
          </a:prstGeom>
          <a:noFill/>
          <a:ln w="9525" cap="flat" cmpd="sng">
            <a:solidFill>
              <a:srgbClr val="1E5F9F"/>
            </a:solidFill>
            <a:prstDash val="solid"/>
            <a:round/>
            <a:headEnd type="none" w="sm" len="sm"/>
            <a:tailEnd type="none" w="sm" len="sm"/>
          </a:ln>
        </p:spPr>
      </p:cxnSp>
      <p:cxnSp>
        <p:nvCxnSpPr>
          <p:cNvPr id="354" name="Google Shape;354;p4"/>
          <p:cNvCxnSpPr/>
          <p:nvPr/>
        </p:nvCxnSpPr>
        <p:spPr>
          <a:xfrm flipH="1">
            <a:off x="8439920" y="3495845"/>
            <a:ext cx="1995056" cy="397164"/>
          </a:xfrm>
          <a:prstGeom prst="straightConnector1">
            <a:avLst/>
          </a:prstGeom>
          <a:noFill/>
          <a:ln w="9525" cap="flat" cmpd="sng">
            <a:solidFill>
              <a:srgbClr val="1E5F9F"/>
            </a:solidFill>
            <a:prstDash val="solid"/>
            <a:round/>
            <a:headEnd type="none" w="sm" len="sm"/>
            <a:tailEnd type="stealth" w="med" len="med"/>
          </a:ln>
        </p:spPr>
      </p:cxnSp>
      <p:sp>
        <p:nvSpPr>
          <p:cNvPr id="355" name="Google Shape;355;p4"/>
          <p:cNvSpPr txBox="1"/>
          <p:nvPr/>
        </p:nvSpPr>
        <p:spPr>
          <a:xfrm>
            <a:off x="10453448" y="3449664"/>
            <a:ext cx="118225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Bewässerung der Gurken</a:t>
            </a:r>
            <a:endParaRPr sz="1400" b="0" i="0" u="none" strike="noStrike" cap="none">
              <a:solidFill>
                <a:srgbClr val="000000"/>
              </a:solidFill>
              <a:latin typeface="Arial"/>
              <a:ea typeface="Arial"/>
              <a:cs typeface="Arial"/>
              <a:sym typeface="Arial"/>
            </a:endParaRPr>
          </a:p>
        </p:txBody>
      </p:sp>
      <p:sp>
        <p:nvSpPr>
          <p:cNvPr id="356" name="Google Shape;356;p4"/>
          <p:cNvSpPr txBox="1"/>
          <p:nvPr/>
        </p:nvSpPr>
        <p:spPr>
          <a:xfrm>
            <a:off x="10453449" y="3846828"/>
            <a:ext cx="877455"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2Scheiben Zwiebeln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(10g) </a:t>
            </a:r>
            <a:r>
              <a:rPr lang="de-DE" sz="900" b="1" i="0" u="none" strike="noStrike" cap="none">
                <a:solidFill>
                  <a:srgbClr val="000000"/>
                </a:solidFill>
                <a:latin typeface="Arial"/>
                <a:ea typeface="Arial"/>
                <a:cs typeface="Arial"/>
                <a:sym typeface="Arial"/>
              </a:rPr>
              <a:t>1Liter</a:t>
            </a:r>
            <a:endParaRPr sz="1400" b="0" i="0" u="none" strike="noStrike" cap="none">
              <a:solidFill>
                <a:srgbClr val="000000"/>
              </a:solidFill>
              <a:latin typeface="Arial"/>
              <a:ea typeface="Arial"/>
              <a:cs typeface="Arial"/>
              <a:sym typeface="Arial"/>
            </a:endParaRPr>
          </a:p>
        </p:txBody>
      </p:sp>
      <p:sp>
        <p:nvSpPr>
          <p:cNvPr id="357" name="Google Shape;357;p4"/>
          <p:cNvSpPr txBox="1"/>
          <p:nvPr/>
        </p:nvSpPr>
        <p:spPr>
          <a:xfrm>
            <a:off x="10416503" y="4299409"/>
            <a:ext cx="93287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Bewässerung der Zwiebeln auf dem Feld</a:t>
            </a:r>
            <a:endParaRPr sz="1400" b="0" i="0" u="none" strike="noStrike" cap="none">
              <a:solidFill>
                <a:srgbClr val="000000"/>
              </a:solidFill>
              <a:latin typeface="Arial"/>
              <a:ea typeface="Arial"/>
              <a:cs typeface="Arial"/>
              <a:sym typeface="Arial"/>
            </a:endParaRPr>
          </a:p>
        </p:txBody>
      </p:sp>
      <p:cxnSp>
        <p:nvCxnSpPr>
          <p:cNvPr id="358" name="Google Shape;358;p4"/>
          <p:cNvCxnSpPr/>
          <p:nvPr/>
        </p:nvCxnSpPr>
        <p:spPr>
          <a:xfrm flipH="1">
            <a:off x="10388794" y="4299409"/>
            <a:ext cx="1089890" cy="9237"/>
          </a:xfrm>
          <a:prstGeom prst="straightConnector1">
            <a:avLst/>
          </a:prstGeom>
          <a:noFill/>
          <a:ln w="9525" cap="flat" cmpd="sng">
            <a:solidFill>
              <a:srgbClr val="1E5F9F"/>
            </a:solidFill>
            <a:prstDash val="solid"/>
            <a:round/>
            <a:headEnd type="none" w="sm" len="sm"/>
            <a:tailEnd type="none" w="sm" len="sm"/>
          </a:ln>
        </p:spPr>
      </p:cxnSp>
      <p:cxnSp>
        <p:nvCxnSpPr>
          <p:cNvPr id="359" name="Google Shape;359;p4"/>
          <p:cNvCxnSpPr/>
          <p:nvPr/>
        </p:nvCxnSpPr>
        <p:spPr>
          <a:xfrm flipH="1">
            <a:off x="8541521" y="4317883"/>
            <a:ext cx="1838036" cy="637309"/>
          </a:xfrm>
          <a:prstGeom prst="straightConnector1">
            <a:avLst/>
          </a:prstGeom>
          <a:noFill/>
          <a:ln w="9525" cap="flat" cmpd="sng">
            <a:solidFill>
              <a:srgbClr val="1E5F9F"/>
            </a:solidFill>
            <a:prstDash val="solid"/>
            <a:round/>
            <a:headEnd type="none" w="sm" len="sm"/>
            <a:tailEnd type="stealth" w="med" len="med"/>
          </a:ln>
        </p:spPr>
      </p:cxnSp>
      <p:sp>
        <p:nvSpPr>
          <p:cNvPr id="360" name="Google Shape;360;p4"/>
          <p:cNvSpPr txBox="1"/>
          <p:nvPr/>
        </p:nvSpPr>
        <p:spPr>
          <a:xfrm>
            <a:off x="10444211" y="4807409"/>
            <a:ext cx="96981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1Esslöffel Ketchup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(10g)</a:t>
            </a:r>
            <a:r>
              <a:rPr lang="de-DE" sz="900" b="1" i="0" u="none" strike="noStrike" cap="none">
                <a:solidFill>
                  <a:srgbClr val="000000"/>
                </a:solidFill>
                <a:latin typeface="Arial"/>
                <a:ea typeface="Arial"/>
                <a:cs typeface="Arial"/>
                <a:sym typeface="Arial"/>
              </a:rPr>
              <a:t>1Liter</a:t>
            </a:r>
            <a:endParaRPr sz="1400" b="0" i="0" u="none" strike="noStrike" cap="none">
              <a:solidFill>
                <a:srgbClr val="000000"/>
              </a:solidFill>
              <a:latin typeface="Arial"/>
              <a:ea typeface="Arial"/>
              <a:cs typeface="Arial"/>
              <a:sym typeface="Arial"/>
            </a:endParaRPr>
          </a:p>
        </p:txBody>
      </p:sp>
      <p:cxnSp>
        <p:nvCxnSpPr>
          <p:cNvPr id="361" name="Google Shape;361;p4"/>
          <p:cNvCxnSpPr/>
          <p:nvPr/>
        </p:nvCxnSpPr>
        <p:spPr>
          <a:xfrm rot="10800000">
            <a:off x="10425739" y="5306173"/>
            <a:ext cx="988291" cy="0"/>
          </a:xfrm>
          <a:prstGeom prst="straightConnector1">
            <a:avLst/>
          </a:prstGeom>
          <a:noFill/>
          <a:ln w="9525" cap="flat" cmpd="sng">
            <a:solidFill>
              <a:srgbClr val="1E5F9F"/>
            </a:solidFill>
            <a:prstDash val="solid"/>
            <a:round/>
            <a:headEnd type="none" w="sm" len="sm"/>
            <a:tailEnd type="none" w="sm" len="sm"/>
          </a:ln>
        </p:spPr>
      </p:cxnSp>
      <p:sp>
        <p:nvSpPr>
          <p:cNvPr id="362" name="Google Shape;362;p4"/>
          <p:cNvSpPr txBox="1"/>
          <p:nvPr/>
        </p:nvSpPr>
        <p:spPr>
          <a:xfrm>
            <a:off x="10471920" y="5296936"/>
            <a:ext cx="1062183"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Bewässerung Tomatenpflanzen</a:t>
            </a:r>
            <a:endParaRPr sz="1400" b="0" i="0" u="none" strike="noStrike" cap="none">
              <a:solidFill>
                <a:srgbClr val="000000"/>
              </a:solidFill>
              <a:latin typeface="Arial"/>
              <a:ea typeface="Arial"/>
              <a:cs typeface="Arial"/>
              <a:sym typeface="Arial"/>
            </a:endParaRPr>
          </a:p>
        </p:txBody>
      </p:sp>
      <p:cxnSp>
        <p:nvCxnSpPr>
          <p:cNvPr id="363" name="Google Shape;363;p4"/>
          <p:cNvCxnSpPr/>
          <p:nvPr/>
        </p:nvCxnSpPr>
        <p:spPr>
          <a:xfrm flipH="1">
            <a:off x="8329085" y="5306174"/>
            <a:ext cx="2161309" cy="240145"/>
          </a:xfrm>
          <a:prstGeom prst="straightConnector1">
            <a:avLst/>
          </a:prstGeom>
          <a:noFill/>
          <a:ln w="9525" cap="flat" cmpd="sng">
            <a:solidFill>
              <a:srgbClr val="1E5F9F"/>
            </a:solidFill>
            <a:prstDash val="solid"/>
            <a:round/>
            <a:headEnd type="none" w="sm" len="sm"/>
            <a:tailEnd type="stealth" w="med" len="med"/>
          </a:ln>
        </p:spPr>
      </p:cxnSp>
      <p:sp>
        <p:nvSpPr>
          <p:cNvPr id="364" name="Google Shape;364;p4"/>
          <p:cNvSpPr txBox="1"/>
          <p:nvPr/>
        </p:nvSpPr>
        <p:spPr>
          <a:xfrm>
            <a:off x="3573546" y="1389131"/>
            <a:ext cx="12765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 Brötchen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(50g) </a:t>
            </a:r>
            <a:r>
              <a:rPr lang="de-DE" sz="900" b="1" i="0" u="none" strike="noStrike" cap="none">
                <a:solidFill>
                  <a:srgbClr val="000000"/>
                </a:solidFill>
                <a:latin typeface="Arial"/>
                <a:ea typeface="Arial"/>
                <a:cs typeface="Arial"/>
                <a:sym typeface="Arial"/>
              </a:rPr>
              <a:t>35Liter</a:t>
            </a:r>
            <a:endParaRPr sz="1400" b="0" i="0" u="none" strike="noStrike" cap="none">
              <a:solidFill>
                <a:srgbClr val="000000"/>
              </a:solidFill>
              <a:latin typeface="Arial"/>
              <a:ea typeface="Arial"/>
              <a:cs typeface="Arial"/>
              <a:sym typeface="Arial"/>
            </a:endParaRPr>
          </a:p>
        </p:txBody>
      </p:sp>
      <p:cxnSp>
        <p:nvCxnSpPr>
          <p:cNvPr id="365" name="Google Shape;365;p4"/>
          <p:cNvCxnSpPr/>
          <p:nvPr/>
        </p:nvCxnSpPr>
        <p:spPr>
          <a:xfrm rot="10800000" flipH="1">
            <a:off x="3564492" y="1696950"/>
            <a:ext cx="986828" cy="18107"/>
          </a:xfrm>
          <a:prstGeom prst="straightConnector1">
            <a:avLst/>
          </a:prstGeom>
          <a:noFill/>
          <a:ln w="9525" cap="flat" cmpd="sng">
            <a:solidFill>
              <a:srgbClr val="1E5F9F"/>
            </a:solidFill>
            <a:prstDash val="solid"/>
            <a:round/>
            <a:headEnd type="none" w="sm" len="sm"/>
            <a:tailEnd type="none" w="sm" len="sm"/>
          </a:ln>
        </p:spPr>
      </p:cxnSp>
      <p:cxnSp>
        <p:nvCxnSpPr>
          <p:cNvPr id="366" name="Google Shape;366;p4"/>
          <p:cNvCxnSpPr/>
          <p:nvPr/>
        </p:nvCxnSpPr>
        <p:spPr>
          <a:xfrm>
            <a:off x="4533213" y="1696949"/>
            <a:ext cx="1819746" cy="344032"/>
          </a:xfrm>
          <a:prstGeom prst="straightConnector1">
            <a:avLst/>
          </a:prstGeom>
          <a:noFill/>
          <a:ln w="9525" cap="flat" cmpd="sng">
            <a:solidFill>
              <a:srgbClr val="1E5F9F"/>
            </a:solidFill>
            <a:prstDash val="solid"/>
            <a:round/>
            <a:headEnd type="none" w="sm" len="sm"/>
            <a:tailEnd type="stealth" w="med" len="med"/>
          </a:ln>
        </p:spPr>
      </p:cxnSp>
      <p:sp>
        <p:nvSpPr>
          <p:cNvPr id="367" name="Google Shape;367;p4"/>
          <p:cNvSpPr txBox="1"/>
          <p:nvPr/>
        </p:nvSpPr>
        <p:spPr>
          <a:xfrm>
            <a:off x="3461521" y="1713229"/>
            <a:ext cx="144736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Produktion der Brötchen (Anbau von Getreide, Mahlen, Teigzubereitung)</a:t>
            </a:r>
            <a:endParaRPr sz="1400" b="0" i="0" u="none" strike="noStrike" cap="none">
              <a:solidFill>
                <a:srgbClr val="000000"/>
              </a:solidFill>
              <a:latin typeface="Arial"/>
              <a:ea typeface="Arial"/>
              <a:cs typeface="Arial"/>
              <a:sym typeface="Arial"/>
            </a:endParaRPr>
          </a:p>
        </p:txBody>
      </p:sp>
      <p:sp>
        <p:nvSpPr>
          <p:cNvPr id="368" name="Google Shape;368;p4"/>
          <p:cNvSpPr txBox="1"/>
          <p:nvPr/>
        </p:nvSpPr>
        <p:spPr>
          <a:xfrm>
            <a:off x="3364950" y="2385927"/>
            <a:ext cx="12041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Scheiben Tomaten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(20g</a:t>
            </a:r>
            <a:r>
              <a:rPr lang="de-DE" sz="900" b="1" i="0" u="none" strike="noStrike" cap="none">
                <a:solidFill>
                  <a:srgbClr val="000000"/>
                </a:solidFill>
                <a:latin typeface="Arial"/>
                <a:ea typeface="Arial"/>
                <a:cs typeface="Arial"/>
                <a:sym typeface="Arial"/>
              </a:rPr>
              <a:t>) 1Liter</a:t>
            </a:r>
            <a:endParaRPr sz="1400" b="0" i="0" u="none" strike="noStrike" cap="none">
              <a:solidFill>
                <a:srgbClr val="000000"/>
              </a:solidFill>
              <a:latin typeface="Arial"/>
              <a:ea typeface="Arial"/>
              <a:cs typeface="Arial"/>
              <a:sym typeface="Arial"/>
            </a:endParaRPr>
          </a:p>
        </p:txBody>
      </p:sp>
      <p:sp>
        <p:nvSpPr>
          <p:cNvPr id="369" name="Google Shape;369;p4"/>
          <p:cNvSpPr txBox="1"/>
          <p:nvPr/>
        </p:nvSpPr>
        <p:spPr>
          <a:xfrm>
            <a:off x="3419636" y="2721270"/>
            <a:ext cx="10139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Bewässerung Tomatenpflanzen</a:t>
            </a:r>
            <a:endParaRPr sz="1400" b="0" i="0" u="none" strike="noStrike" cap="none">
              <a:solidFill>
                <a:srgbClr val="000000"/>
              </a:solidFill>
              <a:latin typeface="Arial"/>
              <a:ea typeface="Arial"/>
              <a:cs typeface="Arial"/>
              <a:sym typeface="Arial"/>
            </a:endParaRPr>
          </a:p>
        </p:txBody>
      </p:sp>
      <p:cxnSp>
        <p:nvCxnSpPr>
          <p:cNvPr id="370" name="Google Shape;370;p4"/>
          <p:cNvCxnSpPr/>
          <p:nvPr/>
        </p:nvCxnSpPr>
        <p:spPr>
          <a:xfrm>
            <a:off x="3350684" y="2747701"/>
            <a:ext cx="1182528" cy="9785"/>
          </a:xfrm>
          <a:prstGeom prst="straightConnector1">
            <a:avLst/>
          </a:prstGeom>
          <a:noFill/>
          <a:ln w="9525" cap="flat" cmpd="sng">
            <a:solidFill>
              <a:srgbClr val="1E5F9F"/>
            </a:solidFill>
            <a:prstDash val="solid"/>
            <a:round/>
            <a:headEnd type="none" w="sm" len="sm"/>
            <a:tailEnd type="none" w="sm" len="sm"/>
          </a:ln>
        </p:spPr>
      </p:cxnSp>
      <p:cxnSp>
        <p:nvCxnSpPr>
          <p:cNvPr id="371" name="Google Shape;371;p4"/>
          <p:cNvCxnSpPr/>
          <p:nvPr/>
        </p:nvCxnSpPr>
        <p:spPr>
          <a:xfrm rot="10800000" flipH="1">
            <a:off x="4532939" y="2729045"/>
            <a:ext cx="2073519" cy="37128"/>
          </a:xfrm>
          <a:prstGeom prst="straightConnector1">
            <a:avLst/>
          </a:prstGeom>
          <a:noFill/>
          <a:ln w="9525" cap="flat" cmpd="sng">
            <a:solidFill>
              <a:srgbClr val="1E5F9F"/>
            </a:solidFill>
            <a:prstDash val="solid"/>
            <a:round/>
            <a:headEnd type="none" w="sm" len="sm"/>
            <a:tailEnd type="stealth" w="med" len="med"/>
          </a:ln>
        </p:spPr>
      </p:cxnSp>
      <p:sp>
        <p:nvSpPr>
          <p:cNvPr id="372" name="Google Shape;372;p4"/>
          <p:cNvSpPr txBox="1"/>
          <p:nvPr/>
        </p:nvSpPr>
        <p:spPr>
          <a:xfrm>
            <a:off x="3446797" y="3643444"/>
            <a:ext cx="11588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 Burgerfleisch</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(150g) </a:t>
            </a:r>
            <a:r>
              <a:rPr lang="de-DE" sz="900" b="1" i="0" u="none" strike="noStrike" cap="none">
                <a:solidFill>
                  <a:srgbClr val="000000"/>
                </a:solidFill>
                <a:latin typeface="Arial"/>
                <a:ea typeface="Arial"/>
                <a:cs typeface="Arial"/>
                <a:sym typeface="Arial"/>
              </a:rPr>
              <a:t>2250Liter</a:t>
            </a:r>
            <a:endParaRPr sz="1400" b="0" i="0" u="none" strike="noStrike" cap="none">
              <a:solidFill>
                <a:srgbClr val="000000"/>
              </a:solidFill>
              <a:latin typeface="Arial"/>
              <a:ea typeface="Arial"/>
              <a:cs typeface="Arial"/>
              <a:sym typeface="Arial"/>
            </a:endParaRPr>
          </a:p>
        </p:txBody>
      </p:sp>
      <p:cxnSp>
        <p:nvCxnSpPr>
          <p:cNvPr id="373" name="Google Shape;373;p4"/>
          <p:cNvCxnSpPr/>
          <p:nvPr/>
        </p:nvCxnSpPr>
        <p:spPr>
          <a:xfrm rot="10800000" flipH="1">
            <a:off x="3510171" y="3987476"/>
            <a:ext cx="1059256" cy="9054"/>
          </a:xfrm>
          <a:prstGeom prst="straightConnector1">
            <a:avLst/>
          </a:prstGeom>
          <a:noFill/>
          <a:ln w="9525" cap="flat" cmpd="sng">
            <a:solidFill>
              <a:srgbClr val="1E5F9F"/>
            </a:solidFill>
            <a:prstDash val="solid"/>
            <a:round/>
            <a:headEnd type="none" w="sm" len="sm"/>
            <a:tailEnd type="none" w="sm" len="sm"/>
          </a:ln>
        </p:spPr>
      </p:cxnSp>
      <p:sp>
        <p:nvSpPr>
          <p:cNvPr id="374" name="Google Shape;374;p4"/>
          <p:cNvSpPr txBox="1"/>
          <p:nvPr/>
        </p:nvSpPr>
        <p:spPr>
          <a:xfrm>
            <a:off x="3428874" y="3966901"/>
            <a:ext cx="120566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Futtermittelherstellung und Wasserbedarf des Rindes</a:t>
            </a:r>
            <a:endParaRPr sz="1400" b="0" i="0" u="none" strike="noStrike" cap="none">
              <a:solidFill>
                <a:srgbClr val="000000"/>
              </a:solidFill>
              <a:latin typeface="Arial"/>
              <a:ea typeface="Arial"/>
              <a:cs typeface="Arial"/>
              <a:sym typeface="Arial"/>
            </a:endParaRPr>
          </a:p>
        </p:txBody>
      </p:sp>
      <p:cxnSp>
        <p:nvCxnSpPr>
          <p:cNvPr id="375" name="Google Shape;375;p4"/>
          <p:cNvCxnSpPr/>
          <p:nvPr/>
        </p:nvCxnSpPr>
        <p:spPr>
          <a:xfrm>
            <a:off x="4533213" y="3969370"/>
            <a:ext cx="1828800" cy="253497"/>
          </a:xfrm>
          <a:prstGeom prst="straightConnector1">
            <a:avLst/>
          </a:prstGeom>
          <a:noFill/>
          <a:ln w="9525" cap="flat" cmpd="sng">
            <a:solidFill>
              <a:srgbClr val="1E5F9F"/>
            </a:solidFill>
            <a:prstDash val="solid"/>
            <a:round/>
            <a:headEnd type="none" w="sm" len="sm"/>
            <a:tailEnd type="stealth" w="med" len="med"/>
          </a:ln>
        </p:spPr>
      </p:cxnSp>
      <p:sp>
        <p:nvSpPr>
          <p:cNvPr id="376" name="Google Shape;376;p4"/>
          <p:cNvSpPr txBox="1"/>
          <p:nvPr/>
        </p:nvSpPr>
        <p:spPr>
          <a:xfrm>
            <a:off x="3492066" y="4865663"/>
            <a:ext cx="13580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1Esslöffel Mayonaise</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Arial"/>
                <a:ea typeface="Arial"/>
                <a:cs typeface="Arial"/>
                <a:sym typeface="Arial"/>
              </a:rPr>
              <a:t>(10g) </a:t>
            </a:r>
            <a:r>
              <a:rPr lang="de-DE" sz="900" b="1" i="0" u="none" strike="noStrike" cap="none">
                <a:solidFill>
                  <a:srgbClr val="000000"/>
                </a:solidFill>
                <a:latin typeface="Arial"/>
                <a:ea typeface="Arial"/>
                <a:cs typeface="Arial"/>
                <a:sym typeface="Arial"/>
              </a:rPr>
              <a:t>1Liter</a:t>
            </a:r>
            <a:endParaRPr sz="1400" b="0" i="0" u="none" strike="noStrike" cap="none">
              <a:solidFill>
                <a:srgbClr val="000000"/>
              </a:solidFill>
              <a:latin typeface="Arial"/>
              <a:ea typeface="Arial"/>
              <a:cs typeface="Arial"/>
              <a:sym typeface="Arial"/>
            </a:endParaRPr>
          </a:p>
        </p:txBody>
      </p:sp>
      <p:cxnSp>
        <p:nvCxnSpPr>
          <p:cNvPr id="377" name="Google Shape;377;p4"/>
          <p:cNvCxnSpPr/>
          <p:nvPr/>
        </p:nvCxnSpPr>
        <p:spPr>
          <a:xfrm>
            <a:off x="3528279" y="5227801"/>
            <a:ext cx="1339913" cy="0"/>
          </a:xfrm>
          <a:prstGeom prst="straightConnector1">
            <a:avLst/>
          </a:prstGeom>
          <a:noFill/>
          <a:ln w="9525" cap="flat" cmpd="sng">
            <a:solidFill>
              <a:srgbClr val="1E5F9F"/>
            </a:solidFill>
            <a:prstDash val="solid"/>
            <a:round/>
            <a:headEnd type="none" w="sm" len="sm"/>
            <a:tailEnd type="none" w="sm" len="sm"/>
          </a:ln>
        </p:spPr>
      </p:cxnSp>
      <p:sp>
        <p:nvSpPr>
          <p:cNvPr id="378" name="Google Shape;378;p4"/>
          <p:cNvSpPr txBox="1"/>
          <p:nvPr/>
        </p:nvSpPr>
        <p:spPr>
          <a:xfrm>
            <a:off x="3489504" y="5208231"/>
            <a:ext cx="17201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Anbau(Z.B Sonnenblumen) und Weiterverarbeitung zu Öl</a:t>
            </a:r>
            <a:endParaRPr sz="1400" b="0" i="0" u="none" strike="noStrike" cap="none">
              <a:solidFill>
                <a:srgbClr val="000000"/>
              </a:solidFill>
              <a:latin typeface="Arial"/>
              <a:ea typeface="Arial"/>
              <a:cs typeface="Arial"/>
              <a:sym typeface="Arial"/>
            </a:endParaRPr>
          </a:p>
        </p:txBody>
      </p:sp>
      <p:cxnSp>
        <p:nvCxnSpPr>
          <p:cNvPr id="379" name="Google Shape;379;p4"/>
          <p:cNvCxnSpPr/>
          <p:nvPr/>
        </p:nvCxnSpPr>
        <p:spPr>
          <a:xfrm rot="10800000" flipH="1">
            <a:off x="4804817" y="4603113"/>
            <a:ext cx="1828800" cy="624689"/>
          </a:xfrm>
          <a:prstGeom prst="straightConnector1">
            <a:avLst/>
          </a:prstGeom>
          <a:noFill/>
          <a:ln w="9525" cap="flat" cmpd="sng">
            <a:solidFill>
              <a:srgbClr val="1E5F9F"/>
            </a:solidFill>
            <a:prstDash val="solid"/>
            <a:round/>
            <a:headEnd type="none" w="sm" len="sm"/>
            <a:tailEnd type="stealth" w="med" len="med"/>
          </a:ln>
        </p:spPr>
      </p:cxnSp>
      <p:sp>
        <p:nvSpPr>
          <p:cNvPr id="380" name="Google Shape;380;p4"/>
          <p:cNvSpPr/>
          <p:nvPr/>
        </p:nvSpPr>
        <p:spPr>
          <a:xfrm>
            <a:off x="264152" y="1685089"/>
            <a:ext cx="3040347" cy="354271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Diskutieren sie den Wasserfußabdruck verschiedener Zutaten Ihrer Menükarte.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Welche Komponenten haben den größten Abdruck und warum?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21"/>
          <p:cNvPicPr preferRelativeResize="0"/>
          <p:nvPr/>
        </p:nvPicPr>
        <p:blipFill rotWithShape="1">
          <a:blip r:embed="rId3">
            <a:alphaModFix/>
          </a:blip>
          <a:srcRect/>
          <a:stretch/>
        </p:blipFill>
        <p:spPr>
          <a:xfrm>
            <a:off x="5082925" y="1412400"/>
            <a:ext cx="6956676" cy="4465876"/>
          </a:xfrm>
          <a:prstGeom prst="rect">
            <a:avLst/>
          </a:prstGeom>
          <a:noFill/>
          <a:ln>
            <a:noFill/>
          </a:ln>
        </p:spPr>
      </p:pic>
      <p:sp>
        <p:nvSpPr>
          <p:cNvPr id="387" name="Google Shape;387;p2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17</a:t>
            </a:fld>
            <a:endParaRPr/>
          </a:p>
        </p:txBody>
      </p:sp>
      <p:sp>
        <p:nvSpPr>
          <p:cNvPr id="388" name="Google Shape;388;p21"/>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de-DE"/>
              <a:t>Nachhaltigkeit und Wasser</a:t>
            </a:r>
            <a:br>
              <a:rPr lang="de-DE"/>
            </a:br>
            <a:r>
              <a:rPr lang="de-DE"/>
              <a:t>Das Beispiel “grüne Milch” </a:t>
            </a:r>
            <a:endParaRPr/>
          </a:p>
        </p:txBody>
      </p:sp>
      <p:sp>
        <p:nvSpPr>
          <p:cNvPr id="389" name="Google Shape;389;p21"/>
          <p:cNvSpPr txBox="1">
            <a:spLocks noGrp="1"/>
          </p:cNvSpPr>
          <p:nvPr>
            <p:ph type="body" idx="1"/>
          </p:nvPr>
        </p:nvSpPr>
        <p:spPr>
          <a:xfrm>
            <a:off x="3350684" y="6254497"/>
            <a:ext cx="3834600" cy="557400"/>
          </a:xfrm>
          <a:prstGeom prst="rect">
            <a:avLst/>
          </a:prstGeom>
          <a:noFill/>
          <a:ln>
            <a:noFill/>
          </a:ln>
        </p:spPr>
        <p:txBody>
          <a:bodyPr spcFirstLastPara="1" wrap="square" lIns="90000" tIns="0" rIns="90000" bIns="0" anchor="ctr" anchorCtr="0">
            <a:noAutofit/>
          </a:bodyPr>
          <a:lstStyle/>
          <a:p>
            <a:pPr marL="0" lvl="0" indent="0" algn="l" rtl="0">
              <a:lnSpc>
                <a:spcPct val="110000"/>
              </a:lnSpc>
              <a:spcBef>
                <a:spcPts val="0"/>
              </a:spcBef>
              <a:spcAft>
                <a:spcPts val="0"/>
              </a:spcAft>
              <a:buSzPts val="1200"/>
              <a:buNone/>
            </a:pPr>
            <a:r>
              <a:rPr lang="de-DE"/>
              <a:t>Fachmann und Fachfrau Systemgastronomie/ Fachkraft für Gastronomie - Systemgastronomie</a:t>
            </a:r>
            <a:endParaRPr/>
          </a:p>
        </p:txBody>
      </p:sp>
      <p:sp>
        <p:nvSpPr>
          <p:cNvPr id="390" name="Google Shape;390;p2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Quelle: Poore &amp; Nemecek (2018)</a:t>
            </a:r>
            <a:endParaRPr/>
          </a:p>
        </p:txBody>
      </p:sp>
      <p:sp>
        <p:nvSpPr>
          <p:cNvPr id="391" name="Google Shape;391;p2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Dr. Michael Scharp,</a:t>
            </a:r>
            <a:endParaRPr/>
          </a:p>
          <a:p>
            <a:pPr marL="0" lvl="0" indent="0" algn="l" rtl="0">
              <a:lnSpc>
                <a:spcPct val="100000"/>
              </a:lnSpc>
              <a:spcBef>
                <a:spcPts val="0"/>
              </a:spcBef>
              <a:spcAft>
                <a:spcPts val="0"/>
              </a:spcAft>
              <a:buClr>
                <a:srgbClr val="717171"/>
              </a:buClr>
              <a:buSzPts val="1000"/>
              <a:buNone/>
            </a:pPr>
            <a:r>
              <a:rPr lang="de-DE"/>
              <a:t>Malte Schmidthals</a:t>
            </a:r>
            <a:endParaRPr/>
          </a:p>
          <a:p>
            <a:pPr marL="0" lvl="0" indent="0" algn="l" rtl="0">
              <a:lnSpc>
                <a:spcPct val="100000"/>
              </a:lnSpc>
              <a:spcBef>
                <a:spcPts val="0"/>
              </a:spcBef>
              <a:spcAft>
                <a:spcPts val="0"/>
              </a:spcAft>
              <a:buClr>
                <a:srgbClr val="717171"/>
              </a:buClr>
              <a:buSzPts val="1000"/>
              <a:buNone/>
            </a:pPr>
            <a:r>
              <a:rPr lang="de-DE"/>
              <a:t>Projektagentur BBNE</a:t>
            </a:r>
            <a:endParaRPr/>
          </a:p>
        </p:txBody>
      </p:sp>
      <p:sp>
        <p:nvSpPr>
          <p:cNvPr id="392" name="Google Shape;392;p21"/>
          <p:cNvSpPr txBox="1">
            <a:spLocks noGrp="1"/>
          </p:cNvSpPr>
          <p:nvPr>
            <p:ph type="body" idx="3"/>
          </p:nvPr>
        </p:nvSpPr>
        <p:spPr>
          <a:xfrm>
            <a:off x="415216" y="4715487"/>
            <a:ext cx="4514100" cy="1350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800"/>
              <a:buNone/>
            </a:pPr>
            <a:endParaRPr b="1">
              <a:solidFill>
                <a:srgbClr val="000000"/>
              </a:solidFill>
              <a:latin typeface="Arial"/>
              <a:ea typeface="Arial"/>
              <a:cs typeface="Arial"/>
              <a:sym typeface="Arial"/>
            </a:endParaRPr>
          </a:p>
          <a:p>
            <a:pPr marL="0" lvl="0" indent="0" algn="l" rtl="0">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Durchschnittlicher Wasserverbrauch bei der Produktion von Milch und Milchalternativen in Europa*, pro Liter</a:t>
            </a:r>
            <a:endParaRPr sz="1200">
              <a:solidFill>
                <a:srgbClr val="000000"/>
              </a:solidFill>
              <a:latin typeface="Arial"/>
              <a:ea typeface="Arial"/>
              <a:cs typeface="Arial"/>
              <a:sym typeface="Arial"/>
            </a:endParaRPr>
          </a:p>
        </p:txBody>
      </p:sp>
      <p:sp>
        <p:nvSpPr>
          <p:cNvPr id="393" name="Google Shape;393;p21"/>
          <p:cNvSpPr/>
          <p:nvPr/>
        </p:nvSpPr>
        <p:spPr>
          <a:xfrm>
            <a:off x="202019" y="1400239"/>
            <a:ext cx="4880906" cy="321450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Aus welchem Grund verbrauchen die Milch und Milchprodukte unterschiedlich viel Wasser? </a:t>
            </a:r>
            <a:endParaRPr sz="2000" b="0" i="0" u="none" strike="noStrike" cap="none">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Diskutieren Sie nun unter dem Aspekt Wasserverbrauch die Nachhaltigkeit von Milch und “Grünen Milchprodukten”.</a:t>
            </a:r>
            <a:endParaRPr sz="2000" b="0" i="0" u="none" strike="noStrike" cap="none">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In welchen Menüs könnten Sie „Grüne Milch“ nutzen?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9"/>
          <p:cNvPicPr preferRelativeResize="0"/>
          <p:nvPr/>
        </p:nvPicPr>
        <p:blipFill rotWithShape="1">
          <a:blip r:embed="rId3">
            <a:alphaModFix/>
          </a:blip>
          <a:srcRect/>
          <a:stretch/>
        </p:blipFill>
        <p:spPr>
          <a:xfrm>
            <a:off x="195885" y="1408968"/>
            <a:ext cx="3053600" cy="1874260"/>
          </a:xfrm>
          <a:prstGeom prst="rect">
            <a:avLst/>
          </a:prstGeom>
          <a:noFill/>
          <a:ln>
            <a:noFill/>
          </a:ln>
        </p:spPr>
      </p:pic>
      <p:pic>
        <p:nvPicPr>
          <p:cNvPr id="400" name="Google Shape;400;p9"/>
          <p:cNvPicPr preferRelativeResize="0"/>
          <p:nvPr/>
        </p:nvPicPr>
        <p:blipFill rotWithShape="1">
          <a:blip r:embed="rId4">
            <a:alphaModFix/>
          </a:blip>
          <a:srcRect/>
          <a:stretch/>
        </p:blipFill>
        <p:spPr>
          <a:xfrm>
            <a:off x="2575289" y="3233529"/>
            <a:ext cx="3003875" cy="2915387"/>
          </a:xfrm>
          <a:prstGeom prst="rect">
            <a:avLst/>
          </a:prstGeom>
          <a:noFill/>
          <a:ln>
            <a:noFill/>
          </a:ln>
        </p:spPr>
      </p:pic>
      <p:sp>
        <p:nvSpPr>
          <p:cNvPr id="401" name="Google Shape;401;p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18</a:t>
            </a:fld>
            <a:endParaRPr/>
          </a:p>
        </p:txBody>
      </p:sp>
      <p:sp>
        <p:nvSpPr>
          <p:cNvPr id="402" name="Google Shape;402;p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Backwarenabfälle und Flächennutzung</a:t>
            </a:r>
            <a:endParaRPr/>
          </a:p>
        </p:txBody>
      </p:sp>
      <p:sp>
        <p:nvSpPr>
          <p:cNvPr id="403" name="Google Shape;403;p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Fachmann und Fachfrau Systemgastronomie/</a:t>
            </a:r>
            <a:endParaRPr/>
          </a:p>
          <a:p>
            <a:pPr marL="233363" lvl="0" indent="-233363" algn="l" rtl="0">
              <a:lnSpc>
                <a:spcPct val="110000"/>
              </a:lnSpc>
              <a:spcBef>
                <a:spcPts val="0"/>
              </a:spcBef>
              <a:spcAft>
                <a:spcPts val="0"/>
              </a:spcAft>
              <a:buSzPts val="1200"/>
              <a:buNone/>
            </a:pPr>
            <a:r>
              <a:rPr lang="de-DE"/>
              <a:t>Fachkraft für Gastronomie - Systemgastronomie</a:t>
            </a:r>
            <a:endParaRPr/>
          </a:p>
        </p:txBody>
      </p:sp>
      <p:sp>
        <p:nvSpPr>
          <p:cNvPr id="404" name="Google Shape;404;p9"/>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Quelle: Eigene Berechnungen nach KORN</a:t>
            </a:r>
            <a:endParaRPr/>
          </a:p>
        </p:txBody>
      </p:sp>
      <p:sp>
        <p:nvSpPr>
          <p:cNvPr id="405" name="Google Shape;405;p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Dr. Michael Scharp,</a:t>
            </a:r>
            <a:endParaRPr/>
          </a:p>
          <a:p>
            <a:pPr marL="0" lvl="0" indent="0" algn="l" rtl="0">
              <a:lnSpc>
                <a:spcPct val="100000"/>
              </a:lnSpc>
              <a:spcBef>
                <a:spcPts val="0"/>
              </a:spcBef>
              <a:spcAft>
                <a:spcPts val="0"/>
              </a:spcAft>
              <a:buClr>
                <a:srgbClr val="717171"/>
              </a:buClr>
              <a:buSzPts val="1000"/>
              <a:buNone/>
            </a:pPr>
            <a:r>
              <a:rPr lang="de-DE"/>
              <a:t>Malte Schmidthals</a:t>
            </a:r>
            <a:endParaRPr/>
          </a:p>
          <a:p>
            <a:pPr marL="0" lvl="0" indent="0" algn="l" rtl="0">
              <a:lnSpc>
                <a:spcPct val="100000"/>
              </a:lnSpc>
              <a:spcBef>
                <a:spcPts val="0"/>
              </a:spcBef>
              <a:spcAft>
                <a:spcPts val="0"/>
              </a:spcAft>
              <a:buClr>
                <a:srgbClr val="717171"/>
              </a:buClr>
              <a:buSzPts val="1000"/>
              <a:buNone/>
            </a:pPr>
            <a:r>
              <a:rPr lang="de-DE"/>
              <a:t>Projektagentur BBNE</a:t>
            </a:r>
            <a:endParaRPr/>
          </a:p>
        </p:txBody>
      </p:sp>
      <p:sp>
        <p:nvSpPr>
          <p:cNvPr id="406" name="Google Shape;406;p9"/>
          <p:cNvSpPr/>
          <p:nvPr/>
        </p:nvSpPr>
        <p:spPr>
          <a:xfrm>
            <a:off x="3367275" y="1554740"/>
            <a:ext cx="2365784" cy="144029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Wie viele Backwaren werden in Ihrem Betrieb entsorgt?</a:t>
            </a:r>
            <a:endParaRPr sz="1400" b="0" i="0" u="none" strike="noStrike" cap="none">
              <a:solidFill>
                <a:srgbClr val="000000"/>
              </a:solidFill>
              <a:latin typeface="Arial"/>
              <a:ea typeface="Arial"/>
              <a:cs typeface="Arial"/>
              <a:sym typeface="Arial"/>
            </a:endParaRPr>
          </a:p>
        </p:txBody>
      </p:sp>
      <p:sp>
        <p:nvSpPr>
          <p:cNvPr id="407" name="Google Shape;407;p9"/>
          <p:cNvSpPr/>
          <p:nvPr/>
        </p:nvSpPr>
        <p:spPr>
          <a:xfrm>
            <a:off x="132296" y="4085497"/>
            <a:ext cx="2249675" cy="174546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Wie kann man alte Backwaren sinnvoll verwerten? </a:t>
            </a:r>
            <a:endParaRPr sz="1400" b="0" i="0" u="none" strike="noStrike" cap="none">
              <a:solidFill>
                <a:srgbClr val="000000"/>
              </a:solidFill>
              <a:latin typeface="Arial"/>
              <a:ea typeface="Arial"/>
              <a:cs typeface="Arial"/>
              <a:sym typeface="Arial"/>
            </a:endParaRPr>
          </a:p>
        </p:txBody>
      </p:sp>
      <p:graphicFrame>
        <p:nvGraphicFramePr>
          <p:cNvPr id="408" name="Google Shape;408;p9"/>
          <p:cNvGraphicFramePr/>
          <p:nvPr/>
        </p:nvGraphicFramePr>
        <p:xfrm>
          <a:off x="8383495" y="1408968"/>
          <a:ext cx="3568497" cy="4607519"/>
        </p:xfrm>
        <a:graphic>
          <a:graphicData uri="http://schemas.openxmlformats.org/drawingml/2006/chart">
            <c:chart xmlns:c="http://schemas.openxmlformats.org/drawingml/2006/chart" xmlns:r="http://schemas.openxmlformats.org/officeDocument/2006/relationships" r:id="rId5"/>
          </a:graphicData>
        </a:graphic>
      </p:graphicFrame>
      <p:sp>
        <p:nvSpPr>
          <p:cNvPr id="409" name="Google Shape;409;p9"/>
          <p:cNvSpPr txBox="1"/>
          <p:nvPr/>
        </p:nvSpPr>
        <p:spPr>
          <a:xfrm>
            <a:off x="5788646" y="2968675"/>
            <a:ext cx="2539261" cy="286228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Es werden 7.500 qm Fläche gebraucht für 100% EE-Energieversorgung!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Aber 1.800 qm wird für Getreide gebraucht, das für Backwarenabfall angebaut wird.</a:t>
            </a:r>
            <a:endParaRPr sz="1400" b="0" i="0" u="none" strike="noStrike" cap="none">
              <a:solidFill>
                <a:srgbClr val="000000"/>
              </a:solidFill>
              <a:latin typeface="Arial"/>
              <a:ea typeface="Arial"/>
              <a:cs typeface="Arial"/>
              <a:sym typeface="Arial"/>
            </a:endParaRPr>
          </a:p>
        </p:txBody>
      </p:sp>
      <p:sp>
        <p:nvSpPr>
          <p:cNvPr id="410" name="Google Shape;410;p9"/>
          <p:cNvSpPr txBox="1"/>
          <p:nvPr/>
        </p:nvSpPr>
        <p:spPr>
          <a:xfrm>
            <a:off x="2991481" y="4257773"/>
            <a:ext cx="2203371" cy="830997"/>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Backwaren-abfall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8"/>
          <p:cNvPicPr preferRelativeResize="0"/>
          <p:nvPr/>
        </p:nvPicPr>
        <p:blipFill rotWithShape="1">
          <a:blip r:embed="rId3">
            <a:alphaModFix/>
          </a:blip>
          <a:srcRect/>
          <a:stretch/>
        </p:blipFill>
        <p:spPr>
          <a:xfrm>
            <a:off x="348956" y="1555029"/>
            <a:ext cx="3411445" cy="3514751"/>
          </a:xfrm>
          <a:prstGeom prst="rect">
            <a:avLst/>
          </a:prstGeom>
          <a:noFill/>
          <a:ln>
            <a:noFill/>
          </a:ln>
        </p:spPr>
      </p:pic>
      <p:graphicFrame>
        <p:nvGraphicFramePr>
          <p:cNvPr id="417" name="Google Shape;417;p8"/>
          <p:cNvGraphicFramePr/>
          <p:nvPr/>
        </p:nvGraphicFramePr>
        <p:xfrm>
          <a:off x="4252068" y="2525863"/>
          <a:ext cx="4116250" cy="2935896"/>
        </p:xfrm>
        <a:graphic>
          <a:graphicData uri="http://schemas.openxmlformats.org/drawingml/2006/table">
            <a:tbl>
              <a:tblPr>
                <a:noFill/>
                <a:tableStyleId>{61F31428-42B5-4ADF-AE87-D9792075CE0E}</a:tableStyleId>
              </a:tblPr>
              <a:tblGrid>
                <a:gridCol w="2174000">
                  <a:extLst>
                    <a:ext uri="{9D8B030D-6E8A-4147-A177-3AD203B41FA5}">
                      <a16:colId xmlns:a16="http://schemas.microsoft.com/office/drawing/2014/main" val="20000"/>
                    </a:ext>
                  </a:extLst>
                </a:gridCol>
                <a:gridCol w="1942250">
                  <a:extLst>
                    <a:ext uri="{9D8B030D-6E8A-4147-A177-3AD203B41FA5}">
                      <a16:colId xmlns:a16="http://schemas.microsoft.com/office/drawing/2014/main" val="20001"/>
                    </a:ext>
                  </a:extLst>
                </a:gridCol>
              </a:tblGrid>
              <a:tr h="609600">
                <a:tc>
                  <a:txBody>
                    <a:bodyPr/>
                    <a:lstStyle/>
                    <a:p>
                      <a:pPr marL="0" marR="0" lvl="0" indent="0" algn="ctr" rtl="0">
                        <a:lnSpc>
                          <a:spcPct val="115000"/>
                        </a:lnSpc>
                        <a:spcBef>
                          <a:spcPts val="0"/>
                        </a:spcBef>
                        <a:spcAft>
                          <a:spcPts val="0"/>
                        </a:spcAft>
                        <a:buClr>
                          <a:srgbClr val="000000"/>
                        </a:buClr>
                        <a:buSzPts val="2000"/>
                        <a:buFont typeface="Arial"/>
                        <a:buNone/>
                      </a:pPr>
                      <a:r>
                        <a:rPr lang="de-DE" sz="2000" b="1" u="none" strike="noStrike" cap="none">
                          <a:solidFill>
                            <a:schemeClr val="lt1"/>
                          </a:solidFill>
                          <a:latin typeface="Calibri"/>
                          <a:ea typeface="Calibri"/>
                          <a:cs typeface="Calibri"/>
                          <a:sym typeface="Calibri"/>
                        </a:rPr>
                        <a:t>Produktgruppe im Einzelhandel</a:t>
                      </a:r>
                      <a:endParaRPr sz="2000" b="1" u="none" strike="noStrike" cap="none">
                        <a:solidFill>
                          <a:schemeClr val="lt1"/>
                        </a:solidFill>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de-DE" sz="2000" b="1" u="none" strike="noStrike" cap="none">
                          <a:solidFill>
                            <a:schemeClr val="lt1"/>
                          </a:solidFill>
                          <a:latin typeface="Calibri"/>
                          <a:ea typeface="Calibri"/>
                          <a:cs typeface="Calibri"/>
                          <a:sym typeface="Calibri"/>
                        </a:rPr>
                        <a:t>Lebensmittel-</a:t>
                      </a:r>
                      <a:br>
                        <a:rPr lang="de-DE" sz="2000" b="1" u="none" strike="noStrike" cap="none">
                          <a:solidFill>
                            <a:schemeClr val="lt1"/>
                          </a:solidFill>
                          <a:latin typeface="Calibri"/>
                          <a:ea typeface="Calibri"/>
                          <a:cs typeface="Calibri"/>
                          <a:sym typeface="Calibri"/>
                        </a:rPr>
                      </a:br>
                      <a:r>
                        <a:rPr lang="de-DE" sz="2000" b="1" u="none" strike="noStrike" cap="none">
                          <a:solidFill>
                            <a:schemeClr val="lt1"/>
                          </a:solidFill>
                          <a:latin typeface="Calibri"/>
                          <a:ea typeface="Calibri"/>
                          <a:cs typeface="Calibri"/>
                          <a:sym typeface="Calibri"/>
                        </a:rPr>
                        <a:t>abfall</a:t>
                      </a:r>
                      <a:endParaRPr sz="2000" b="1" u="none" strike="noStrike" cap="none">
                        <a:solidFill>
                          <a:schemeClr val="lt1"/>
                        </a:solidFill>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BFBFBF"/>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Obst und Gemüse</a:t>
                      </a:r>
                      <a:endParaRPr sz="2000" u="none" strike="noStrike" cap="none">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328.200 t/a</a:t>
                      </a:r>
                      <a:endParaRPr sz="2000" u="none" strike="noStrike" cap="none">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solidFill>
                            <a:schemeClr val="dk1"/>
                          </a:solidFill>
                          <a:latin typeface="Calibri"/>
                          <a:ea typeface="Calibri"/>
                          <a:cs typeface="Calibri"/>
                          <a:sym typeface="Calibri"/>
                        </a:rPr>
                        <a:t>Brot und Backwaren</a:t>
                      </a:r>
                      <a:endParaRPr sz="2000" u="none" strike="noStrike" cap="none">
                        <a:solidFill>
                          <a:schemeClr val="dk1"/>
                        </a:solidFill>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EAD3"/>
                    </a:solidFill>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solidFill>
                            <a:schemeClr val="dk1"/>
                          </a:solidFill>
                          <a:latin typeface="Calibri"/>
                          <a:ea typeface="Calibri"/>
                          <a:cs typeface="Calibri"/>
                          <a:sym typeface="Calibri"/>
                        </a:rPr>
                        <a:t>206.400 t/a</a:t>
                      </a:r>
                      <a:endParaRPr sz="2000" u="none" strike="noStrike" cap="none">
                        <a:solidFill>
                          <a:schemeClr val="dk1"/>
                        </a:solidFill>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Molkereiprodukte</a:t>
                      </a:r>
                      <a:endParaRPr sz="2000" u="none" strike="noStrike" cap="none">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60.300 t/a</a:t>
                      </a:r>
                      <a:endParaRPr sz="2000" u="none" strike="noStrike" cap="none">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Fleisch und Wurst</a:t>
                      </a:r>
                      <a:endParaRPr sz="2000" u="none" strike="noStrike" cap="none">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EAD3"/>
                    </a:solidFill>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58.300 t/a</a:t>
                      </a:r>
                      <a:endParaRPr sz="2000" u="none" strike="noStrike" cap="none">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419100">
                <a:tc>
                  <a:txBody>
                    <a:bodyPr/>
                    <a:lstStyle/>
                    <a:p>
                      <a:pPr marL="0" marR="0" lvl="0" indent="0" algn="l"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übrige Lebensmittel</a:t>
                      </a:r>
                      <a:endParaRPr sz="2000" u="none" strike="noStrike" cap="none">
                        <a:latin typeface="Calibri"/>
                        <a:ea typeface="Calibri"/>
                        <a:cs typeface="Calibri"/>
                        <a:sym typeface="Calibri"/>
                      </a:endParaRPr>
                    </a:p>
                  </a:txBody>
                  <a:tcPr marL="24375" marR="24375" marT="9525" marB="91425" anchor="ctr">
                    <a:lnL w="9525" cap="flat" cmpd="sng">
                      <a:solidFill>
                        <a:srgbClr val="0000F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lnSpc>
                          <a:spcPct val="115000"/>
                        </a:lnSpc>
                        <a:spcBef>
                          <a:spcPts val="0"/>
                        </a:spcBef>
                        <a:spcAft>
                          <a:spcPts val="0"/>
                        </a:spcAft>
                        <a:buClr>
                          <a:srgbClr val="000000"/>
                        </a:buClr>
                        <a:buSzPts val="2000"/>
                        <a:buFont typeface="Arial"/>
                        <a:buNone/>
                      </a:pPr>
                      <a:r>
                        <a:rPr lang="de-DE" sz="2000" u="none" strike="noStrike" cap="none">
                          <a:latin typeface="Calibri"/>
                          <a:ea typeface="Calibri"/>
                          <a:cs typeface="Calibri"/>
                          <a:sym typeface="Calibri"/>
                        </a:rPr>
                        <a:t>48.300 t/a</a:t>
                      </a:r>
                      <a:endParaRPr sz="2000" u="none" strike="noStrike" cap="none">
                        <a:latin typeface="Calibri"/>
                        <a:ea typeface="Calibri"/>
                        <a:cs typeface="Calibri"/>
                        <a:sym typeface="Calibri"/>
                      </a:endParaRPr>
                    </a:p>
                  </a:txBody>
                  <a:tcPr marL="24375" marR="24375" marT="9525" marB="91425" anchor="ctr">
                    <a:lnL w="9525" cap="flat" cmpd="sng">
                      <a:solidFill>
                        <a:srgbClr val="BFBFB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418" name="Google Shape;418;p8"/>
          <p:cNvPicPr preferRelativeResize="0"/>
          <p:nvPr/>
        </p:nvPicPr>
        <p:blipFill rotWithShape="1">
          <a:blip r:embed="rId4">
            <a:alphaModFix/>
          </a:blip>
          <a:srcRect b="12149"/>
          <a:stretch/>
        </p:blipFill>
        <p:spPr>
          <a:xfrm>
            <a:off x="9222559" y="4895794"/>
            <a:ext cx="1067715" cy="1131930"/>
          </a:xfrm>
          <a:prstGeom prst="rect">
            <a:avLst/>
          </a:prstGeom>
          <a:noFill/>
          <a:ln>
            <a:noFill/>
          </a:ln>
        </p:spPr>
      </p:pic>
      <p:sp>
        <p:nvSpPr>
          <p:cNvPr id="419" name="Google Shape;419;p8"/>
          <p:cNvSpPr/>
          <p:nvPr/>
        </p:nvSpPr>
        <p:spPr>
          <a:xfrm>
            <a:off x="9248840" y="4540789"/>
            <a:ext cx="1067724" cy="723047"/>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Arial"/>
                <a:ea typeface="Arial"/>
                <a:cs typeface="Arial"/>
                <a:sym typeface="Arial"/>
              </a:rPr>
              <a:t>8,5</a:t>
            </a:r>
            <a:r>
              <a:rPr lang="de-DE" sz="1400" b="1" i="0" u="none" strike="noStrike" cap="none">
                <a:solidFill>
                  <a:schemeClr val="dk1"/>
                </a:solidFill>
                <a:latin typeface="Arial"/>
                <a:ea typeface="Arial"/>
                <a:cs typeface="Arial"/>
                <a:sym typeface="Arial"/>
              </a:rPr>
              <a:t>kg/Kopf</a:t>
            </a:r>
            <a:endParaRPr sz="1200" b="0" i="0" u="none" strike="noStrike" cap="none">
              <a:solidFill>
                <a:srgbClr val="000000"/>
              </a:solidFill>
              <a:latin typeface="Arial"/>
              <a:ea typeface="Arial"/>
              <a:cs typeface="Arial"/>
              <a:sym typeface="Arial"/>
            </a:endParaRPr>
          </a:p>
        </p:txBody>
      </p:sp>
      <p:sp>
        <p:nvSpPr>
          <p:cNvPr id="420" name="Google Shape;420;p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sind denkbar?</a:t>
            </a:r>
            <a:endParaRPr/>
          </a:p>
        </p:txBody>
      </p:sp>
      <p:sp>
        <p:nvSpPr>
          <p:cNvPr id="421" name="Google Shape;421;p8"/>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Fachmann und Fachfrau Systemgastronomie/</a:t>
            </a:r>
            <a:endParaRPr/>
          </a:p>
          <a:p>
            <a:pPr marL="233363" lvl="0" indent="-233363" algn="l" rtl="0">
              <a:lnSpc>
                <a:spcPct val="110000"/>
              </a:lnSpc>
              <a:spcBef>
                <a:spcPts val="0"/>
              </a:spcBef>
              <a:spcAft>
                <a:spcPts val="0"/>
              </a:spcAft>
              <a:buSzPts val="1200"/>
              <a:buNone/>
            </a:pPr>
            <a:r>
              <a:rPr lang="de-DE"/>
              <a:t>Fachkraft für Gastronomie - Systemgastronomie</a:t>
            </a:r>
            <a:endParaRPr/>
          </a:p>
        </p:txBody>
      </p:sp>
      <p:sp>
        <p:nvSpPr>
          <p:cNvPr id="422" name="Google Shape;422;p8"/>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Quelle: Schmidt et al. 2019, eigene Graphiken</a:t>
            </a:r>
            <a:endParaRPr/>
          </a:p>
          <a:p>
            <a:pPr marL="233363" lvl="0" indent="-233363" algn="l" rtl="0">
              <a:lnSpc>
                <a:spcPct val="110000"/>
              </a:lnSpc>
              <a:spcBef>
                <a:spcPts val="0"/>
              </a:spcBef>
              <a:spcAft>
                <a:spcPts val="0"/>
              </a:spcAft>
              <a:buSzPts val="1200"/>
              <a:buNone/>
            </a:pPr>
            <a:r>
              <a:rPr lang="de-DE"/>
              <a:t>Bild: Noun-Project:  Oksana Latysheva, UA</a:t>
            </a:r>
            <a:endParaRPr/>
          </a:p>
        </p:txBody>
      </p:sp>
      <p:sp>
        <p:nvSpPr>
          <p:cNvPr id="423" name="Google Shape;423;p8"/>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Dr. Michael Scharp,</a:t>
            </a:r>
            <a:endParaRPr/>
          </a:p>
          <a:p>
            <a:pPr marL="0" lvl="0" indent="0" algn="l" rtl="0">
              <a:lnSpc>
                <a:spcPct val="100000"/>
              </a:lnSpc>
              <a:spcBef>
                <a:spcPts val="0"/>
              </a:spcBef>
              <a:spcAft>
                <a:spcPts val="0"/>
              </a:spcAft>
              <a:buClr>
                <a:srgbClr val="717171"/>
              </a:buClr>
              <a:buSzPts val="1000"/>
              <a:buNone/>
            </a:pPr>
            <a:r>
              <a:rPr lang="de-DE"/>
              <a:t>Malte Schmidthals</a:t>
            </a:r>
            <a:endParaRPr/>
          </a:p>
          <a:p>
            <a:pPr marL="0" lvl="0" indent="0" algn="l" rtl="0">
              <a:lnSpc>
                <a:spcPct val="100000"/>
              </a:lnSpc>
              <a:spcBef>
                <a:spcPts val="0"/>
              </a:spcBef>
              <a:spcAft>
                <a:spcPts val="0"/>
              </a:spcAft>
              <a:buClr>
                <a:srgbClr val="717171"/>
              </a:buClr>
              <a:buSzPts val="1000"/>
              <a:buNone/>
            </a:pPr>
            <a:r>
              <a:rPr lang="de-DE"/>
              <a:t>Projektagentur BBNE</a:t>
            </a:r>
            <a:endParaRPr/>
          </a:p>
        </p:txBody>
      </p:sp>
      <p:sp>
        <p:nvSpPr>
          <p:cNvPr id="424" name="Google Shape;424;p8"/>
          <p:cNvSpPr/>
          <p:nvPr/>
        </p:nvSpPr>
        <p:spPr>
          <a:xfrm>
            <a:off x="8600661" y="1422172"/>
            <a:ext cx="3440101" cy="289184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Welche Lebensmittel werfen Sie am Häufigsten in den Abfall?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Schlagen Sie Maßnahmen vor und diskutieren Sie sie untereinander</a:t>
            </a:r>
            <a:endParaRPr sz="1400" b="0" i="0" u="none" strike="noStrike" cap="none">
              <a:solidFill>
                <a:srgbClr val="000000"/>
              </a:solidFill>
              <a:latin typeface="Arial"/>
              <a:ea typeface="Arial"/>
              <a:cs typeface="Arial"/>
              <a:sym typeface="Arial"/>
            </a:endParaRPr>
          </a:p>
        </p:txBody>
      </p:sp>
      <p:sp>
        <p:nvSpPr>
          <p:cNvPr id="425" name="Google Shape;425;p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1" name="Google Shape;91;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2" name="Google Shape;92;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Fachmann und Fachfrau Systemgastronomie/</a:t>
            </a:r>
            <a:endParaRPr/>
          </a:p>
          <a:p>
            <a:pPr marL="36000" lvl="0" indent="-36000" algn="l" rtl="0">
              <a:lnSpc>
                <a:spcPct val="110000"/>
              </a:lnSpc>
              <a:spcBef>
                <a:spcPts val="0"/>
              </a:spcBef>
              <a:spcAft>
                <a:spcPts val="0"/>
              </a:spcAft>
              <a:buClr>
                <a:srgbClr val="888888"/>
              </a:buClr>
              <a:buSzPts val="1200"/>
              <a:buNone/>
            </a:pPr>
            <a:r>
              <a:rPr lang="de-DE"/>
              <a:t>Fachkraft für Gastronomie - Systemgastronomie</a:t>
            </a:r>
            <a:endParaRPr/>
          </a:p>
        </p:txBody>
      </p:sp>
      <p:sp>
        <p:nvSpPr>
          <p:cNvPr id="93" name="Google Shape;93;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sp>
        <p:nvSpPr>
          <p:cNvPr id="94" name="Google Shape;94;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sp>
        <p:nvSpPr>
          <p:cNvPr id="95" name="Google Shape;95;p1"/>
          <p:cNvSpPr/>
          <p:nvPr/>
        </p:nvSpPr>
        <p:spPr>
          <a:xfrm>
            <a:off x="181216" y="4945797"/>
            <a:ext cx="4030368"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181216" y="4693797"/>
            <a:ext cx="4030368"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181216" y="3937797"/>
            <a:ext cx="4030368"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181216" y="3315574"/>
            <a:ext cx="4030368"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181216" y="1942463"/>
            <a:ext cx="4030368"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181216" y="1618463"/>
            <a:ext cx="4030368"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4207711" y="4953417"/>
            <a:ext cx="71247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4207711" y="4701417"/>
            <a:ext cx="71247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4207711" y="3945417"/>
            <a:ext cx="71247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4207711" y="3323194"/>
            <a:ext cx="71247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207711" y="1950083"/>
            <a:ext cx="71247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4207711" y="1626083"/>
            <a:ext cx="71247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108" name="Google Shape;108;p1"/>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109" name="Google Shape;109;p1"/>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110" name="Google Shape;110;p1"/>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11" name="Google Shape;111;p1"/>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12" name="Google Shape;112;p1"/>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13" name="Google Shape;113;p1"/>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14" name="Google Shape;114;p1"/>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15" name="Google Shape;115;p1"/>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sp>
        <p:nvSpPr>
          <p:cNvPr id="116" name="Google Shape;116;p1"/>
          <p:cNvSpPr/>
          <p:nvPr/>
        </p:nvSpPr>
        <p:spPr>
          <a:xfrm>
            <a:off x="5925786" y="1721922"/>
            <a:ext cx="6139543" cy="332828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In welchen Bereichen verursacht Ihr Betrieb Emissionen?</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Benennen Sie die Prozesse, von denen Sie glauben, dass sie viele Emissionen verursachen.</a:t>
            </a:r>
            <a:endParaRPr sz="2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Was unternehmen Sie in Ihrem Betrieb, um CO</a:t>
            </a:r>
            <a:r>
              <a:rPr lang="de-DE" sz="2400" b="0" i="0" u="none" strike="noStrike" cap="none" baseline="-25000">
                <a:solidFill>
                  <a:srgbClr val="941651"/>
                </a:solidFill>
                <a:latin typeface="Arial"/>
                <a:ea typeface="Arial"/>
                <a:cs typeface="Arial"/>
                <a:sym typeface="Arial"/>
              </a:rPr>
              <a:t>2</a:t>
            </a:r>
            <a:r>
              <a:rPr lang="de-DE" sz="2400" b="0" i="0" u="none" strike="noStrike" cap="none">
                <a:solidFill>
                  <a:srgbClr val="941651"/>
                </a:solidFill>
                <a:latin typeface="Arial"/>
                <a:ea typeface="Arial"/>
                <a:cs typeface="Arial"/>
                <a:sym typeface="Arial"/>
              </a:rPr>
              <a:t>-Emissionen zu verringern?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2"/>
          <p:cNvSpPr txBox="1">
            <a:spLocks noGrp="1"/>
          </p:cNvSpPr>
          <p:nvPr>
            <p:ph type="title"/>
          </p:nvPr>
        </p:nvSpPr>
        <p:spPr>
          <a:xfrm>
            <a:off x="360000" y="180000"/>
            <a:ext cx="96039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schlagen Sie vor?</a:t>
            </a:r>
            <a:endParaRPr/>
          </a:p>
        </p:txBody>
      </p:sp>
      <p:sp>
        <p:nvSpPr>
          <p:cNvPr id="432" name="Google Shape;432;p22"/>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Fachmann und Fachfrau Systemgastronomie/</a:t>
            </a:r>
            <a:endParaRPr/>
          </a:p>
          <a:p>
            <a:pPr marL="233361" lvl="0" indent="-233361" algn="l" rtl="0">
              <a:lnSpc>
                <a:spcPct val="110000"/>
              </a:lnSpc>
              <a:spcBef>
                <a:spcPts val="0"/>
              </a:spcBef>
              <a:spcAft>
                <a:spcPts val="0"/>
              </a:spcAft>
              <a:buClr>
                <a:srgbClr val="888888"/>
              </a:buClr>
              <a:buSzPts val="1200"/>
              <a:buNone/>
            </a:pPr>
            <a:r>
              <a:rPr lang="de-DE"/>
              <a:t>Fachkraft für Gastronomie - Systemgastronomie</a:t>
            </a:r>
            <a:endParaRPr/>
          </a:p>
        </p:txBody>
      </p:sp>
      <p:sp>
        <p:nvSpPr>
          <p:cNvPr id="433" name="Google Shape;433;p2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Quelle: Kuntscher et al. / Thünen 2020</a:t>
            </a:r>
            <a:endParaRPr/>
          </a:p>
        </p:txBody>
      </p:sp>
      <p:sp>
        <p:nvSpPr>
          <p:cNvPr id="434" name="Google Shape;434;p2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Dr. Michael Scharp,</a:t>
            </a:r>
            <a:endParaRPr/>
          </a:p>
          <a:p>
            <a:pPr marL="0" lvl="0" indent="0" algn="l" rtl="0">
              <a:lnSpc>
                <a:spcPct val="100000"/>
              </a:lnSpc>
              <a:spcBef>
                <a:spcPts val="0"/>
              </a:spcBef>
              <a:spcAft>
                <a:spcPts val="0"/>
              </a:spcAft>
              <a:buClr>
                <a:srgbClr val="717171"/>
              </a:buClr>
              <a:buSzPts val="1000"/>
              <a:buNone/>
            </a:pPr>
            <a:r>
              <a:rPr lang="de-DE"/>
              <a:t>Malte Schmidthals</a:t>
            </a:r>
            <a:endParaRPr/>
          </a:p>
          <a:p>
            <a:pPr marL="0" lvl="0" indent="0" algn="l" rtl="0">
              <a:lnSpc>
                <a:spcPct val="100000"/>
              </a:lnSpc>
              <a:spcBef>
                <a:spcPts val="0"/>
              </a:spcBef>
              <a:spcAft>
                <a:spcPts val="0"/>
              </a:spcAft>
              <a:buClr>
                <a:srgbClr val="717171"/>
              </a:buClr>
              <a:buSzPts val="1000"/>
              <a:buNone/>
            </a:pPr>
            <a:r>
              <a:rPr lang="de-DE"/>
              <a:t>Projektagentur BBNE</a:t>
            </a:r>
            <a:endParaRPr/>
          </a:p>
        </p:txBody>
      </p:sp>
      <p:sp>
        <p:nvSpPr>
          <p:cNvPr id="435" name="Google Shape;435;p22"/>
          <p:cNvSpPr/>
          <p:nvPr/>
        </p:nvSpPr>
        <p:spPr>
          <a:xfrm>
            <a:off x="8600650" y="1422175"/>
            <a:ext cx="3098100" cy="2631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Wo fallen bei Ihnen </a:t>
            </a:r>
            <a:endParaRPr sz="20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im Betrieb die meisten Abfälle an? </a:t>
            </a:r>
            <a:endParaRPr sz="20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Messen bzw. wiegen </a:t>
            </a:r>
            <a:endParaRPr sz="2000" b="0"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Sie die Mengen und überlegen Sie sich Maßnahmen. </a:t>
            </a:r>
            <a:endParaRPr sz="1400" b="0" i="0" u="none" strike="noStrike" cap="none">
              <a:solidFill>
                <a:srgbClr val="000000"/>
              </a:solidFill>
              <a:latin typeface="Arial"/>
              <a:ea typeface="Arial"/>
              <a:cs typeface="Arial"/>
              <a:sym typeface="Arial"/>
            </a:endParaRPr>
          </a:p>
        </p:txBody>
      </p:sp>
      <p:sp>
        <p:nvSpPr>
          <p:cNvPr id="436" name="Google Shape;436;p2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20</a:t>
            </a:fld>
            <a:endParaRPr/>
          </a:p>
        </p:txBody>
      </p:sp>
      <p:pic>
        <p:nvPicPr>
          <p:cNvPr id="437" name="Google Shape;437;p22"/>
          <p:cNvPicPr preferRelativeResize="0"/>
          <p:nvPr/>
        </p:nvPicPr>
        <p:blipFill rotWithShape="1">
          <a:blip r:embed="rId3">
            <a:alphaModFix/>
          </a:blip>
          <a:srcRect t="15411"/>
          <a:stretch/>
        </p:blipFill>
        <p:spPr>
          <a:xfrm>
            <a:off x="196113" y="1967024"/>
            <a:ext cx="7608185" cy="4052728"/>
          </a:xfrm>
          <a:prstGeom prst="rect">
            <a:avLst/>
          </a:prstGeom>
          <a:noFill/>
          <a:ln>
            <a:noFill/>
          </a:ln>
        </p:spPr>
      </p:pic>
      <p:sp>
        <p:nvSpPr>
          <p:cNvPr id="438" name="Google Shape;438;p22"/>
          <p:cNvSpPr txBox="1"/>
          <p:nvPr/>
        </p:nvSpPr>
        <p:spPr>
          <a:xfrm>
            <a:off x="1701210" y="1560336"/>
            <a:ext cx="41168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Geschätzte Lebensmittelabfälle in AHV-Betrieben</a:t>
            </a:r>
            <a:endParaRPr sz="1400" b="0" i="0" u="none" strike="noStrike" cap="none">
              <a:solidFill>
                <a:srgbClr val="000000"/>
              </a:solidFill>
              <a:latin typeface="Arial"/>
              <a:ea typeface="Arial"/>
              <a:cs typeface="Arial"/>
              <a:sym typeface="Arial"/>
            </a:endParaRPr>
          </a:p>
        </p:txBody>
      </p:sp>
      <p:sp>
        <p:nvSpPr>
          <p:cNvPr id="439" name="Google Shape;439;p22"/>
          <p:cNvSpPr/>
          <p:nvPr/>
        </p:nvSpPr>
        <p:spPr>
          <a:xfrm>
            <a:off x="8340427" y="4797422"/>
            <a:ext cx="3618545" cy="89313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C00000"/>
                </a:solidFill>
                <a:latin typeface="Arial"/>
                <a:ea typeface="Arial"/>
                <a:cs typeface="Arial"/>
                <a:sym typeface="Arial"/>
              </a:rPr>
              <a:t>1,9 Millionen Tonnen pro Jahr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C00000"/>
                </a:solidFill>
                <a:latin typeface="Arial"/>
                <a:ea typeface="Arial"/>
                <a:cs typeface="Arial"/>
                <a:sym typeface="Arial"/>
              </a:rPr>
              <a:t>15 bis 25 % Abfallquote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21</a:t>
            </a:fld>
            <a:endParaRPr/>
          </a:p>
        </p:txBody>
      </p:sp>
      <p:sp>
        <p:nvSpPr>
          <p:cNvPr id="446" name="Google Shape;446;p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Verpackungen</a:t>
            </a:r>
            <a:br>
              <a:rPr lang="de-DE"/>
            </a:br>
            <a:r>
              <a:rPr lang="de-DE"/>
              <a:t>Einweg oder Mehrweg?</a:t>
            </a:r>
            <a:endParaRPr/>
          </a:p>
        </p:txBody>
      </p:sp>
      <p:sp>
        <p:nvSpPr>
          <p:cNvPr id="447" name="Google Shape;447;p2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Fachmann und Fachfrau Systemgastronomie/</a:t>
            </a:r>
            <a:endParaRPr/>
          </a:p>
          <a:p>
            <a:pPr marL="233363" lvl="0" indent="-233363" algn="l" rtl="0">
              <a:lnSpc>
                <a:spcPct val="110000"/>
              </a:lnSpc>
              <a:spcBef>
                <a:spcPts val="0"/>
              </a:spcBef>
              <a:spcAft>
                <a:spcPts val="0"/>
              </a:spcAft>
              <a:buSzPts val="1200"/>
              <a:buNone/>
            </a:pPr>
            <a:r>
              <a:rPr lang="de-DE"/>
              <a:t>Fachkraft für Gastronomie - Systemgastronomie</a:t>
            </a:r>
            <a:endParaRPr/>
          </a:p>
        </p:txBody>
      </p:sp>
      <p:sp>
        <p:nvSpPr>
          <p:cNvPr id="448" name="Google Shape;448;p2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Bildquellen: reCircle (2022)</a:t>
            </a:r>
            <a:endParaRPr/>
          </a:p>
        </p:txBody>
      </p:sp>
      <p:sp>
        <p:nvSpPr>
          <p:cNvPr id="449" name="Google Shape;449;p2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Malte Schmidthals</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450" name="Google Shape;450;p23"/>
          <p:cNvSpPr/>
          <p:nvPr/>
        </p:nvSpPr>
        <p:spPr>
          <a:xfrm>
            <a:off x="9422538" y="1530613"/>
            <a:ext cx="2620157" cy="169831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Diskutieren Sie die Einführung eines Pfand-Systems für Ihr Unternehmen!</a:t>
            </a:r>
            <a:endParaRPr sz="1400" b="0" i="0" u="none" strike="noStrike" cap="none">
              <a:solidFill>
                <a:srgbClr val="000000"/>
              </a:solidFill>
              <a:latin typeface="Arial"/>
              <a:ea typeface="Arial"/>
              <a:cs typeface="Arial"/>
              <a:sym typeface="Arial"/>
            </a:endParaRPr>
          </a:p>
        </p:txBody>
      </p:sp>
      <p:pic>
        <p:nvPicPr>
          <p:cNvPr id="451" name="Google Shape;451;p23" descr="Schaubild Informationen to go box gastronomie"/>
          <p:cNvPicPr preferRelativeResize="0"/>
          <p:nvPr/>
        </p:nvPicPr>
        <p:blipFill rotWithShape="1">
          <a:blip r:embed="rId3">
            <a:alphaModFix/>
          </a:blip>
          <a:srcRect l="37880" t="34918" b="6282"/>
          <a:stretch/>
        </p:blipFill>
        <p:spPr>
          <a:xfrm>
            <a:off x="9090836" y="3952244"/>
            <a:ext cx="3283563" cy="2132392"/>
          </a:xfrm>
          <a:prstGeom prst="rect">
            <a:avLst/>
          </a:prstGeom>
          <a:noFill/>
          <a:ln>
            <a:noFill/>
          </a:ln>
        </p:spPr>
      </p:pic>
      <p:sp>
        <p:nvSpPr>
          <p:cNvPr id="452" name="Google Shape;452;p23"/>
          <p:cNvSpPr/>
          <p:nvPr/>
        </p:nvSpPr>
        <p:spPr>
          <a:xfrm>
            <a:off x="501220" y="4719335"/>
            <a:ext cx="5143800" cy="124016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281.000 t To Go-Verpackungen pro Jahr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66.000 t Catering-Verpackungen pro Jahr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Ausgangsmaterialien: Holz und Erdöl </a:t>
            </a:r>
            <a:endParaRPr sz="1400" b="0" i="0" u="none" strike="noStrike" cap="none">
              <a:solidFill>
                <a:srgbClr val="000000"/>
              </a:solidFill>
              <a:latin typeface="Arial"/>
              <a:ea typeface="Arial"/>
              <a:cs typeface="Arial"/>
              <a:sym typeface="Arial"/>
            </a:endParaRPr>
          </a:p>
        </p:txBody>
      </p:sp>
      <p:pic>
        <p:nvPicPr>
          <p:cNvPr id="453" name="Google Shape;453;p23"/>
          <p:cNvPicPr preferRelativeResize="0"/>
          <p:nvPr/>
        </p:nvPicPr>
        <p:blipFill rotWithShape="1">
          <a:blip r:embed="rId4">
            <a:alphaModFix/>
          </a:blip>
          <a:srcRect/>
          <a:stretch/>
        </p:blipFill>
        <p:spPr>
          <a:xfrm>
            <a:off x="309751" y="1451640"/>
            <a:ext cx="9396000" cy="3470979"/>
          </a:xfrm>
          <a:prstGeom prst="rect">
            <a:avLst/>
          </a:prstGeom>
          <a:noFill/>
          <a:ln>
            <a:noFill/>
          </a:ln>
        </p:spPr>
      </p:pic>
      <p:sp>
        <p:nvSpPr>
          <p:cNvPr id="454" name="Google Shape;454;p23"/>
          <p:cNvSpPr txBox="1"/>
          <p:nvPr/>
        </p:nvSpPr>
        <p:spPr>
          <a:xfrm flipH="1">
            <a:off x="9993452" y="3685370"/>
            <a:ext cx="20169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keine Gummilippen</a:t>
            </a:r>
            <a:endParaRPr sz="1400" b="0" i="0" u="none" strike="noStrike" cap="none">
              <a:solidFill>
                <a:srgbClr val="000000"/>
              </a:solidFill>
              <a:latin typeface="Arial"/>
              <a:ea typeface="Arial"/>
              <a:cs typeface="Arial"/>
              <a:sym typeface="Arial"/>
            </a:endParaRPr>
          </a:p>
        </p:txBody>
      </p:sp>
      <p:sp>
        <p:nvSpPr>
          <p:cNvPr id="455" name="Google Shape;455;p23"/>
          <p:cNvSpPr txBox="1"/>
          <p:nvPr/>
        </p:nvSpPr>
        <p:spPr>
          <a:xfrm flipH="1">
            <a:off x="7343003" y="4171172"/>
            <a:ext cx="201699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maßhaltig (spülen, gefrieren, Mikrowelle</a:t>
            </a:r>
            <a:endParaRPr sz="1400" b="0" i="0" u="none" strike="noStrike" cap="none">
              <a:solidFill>
                <a:srgbClr val="000000"/>
              </a:solidFill>
              <a:latin typeface="Arial"/>
              <a:ea typeface="Arial"/>
              <a:cs typeface="Arial"/>
              <a:sym typeface="Arial"/>
            </a:endParaRPr>
          </a:p>
        </p:txBody>
      </p:sp>
      <p:sp>
        <p:nvSpPr>
          <p:cNvPr id="456" name="Google Shape;456;p23"/>
          <p:cNvSpPr txBox="1"/>
          <p:nvPr/>
        </p:nvSpPr>
        <p:spPr>
          <a:xfrm flipH="1">
            <a:off x="7017742" y="4694392"/>
            <a:ext cx="2016997"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schnittfest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bruchsicher</a:t>
            </a:r>
            <a:endParaRPr sz="1400" b="0" i="0" u="none" strike="noStrike" cap="none">
              <a:solidFill>
                <a:srgbClr val="000000"/>
              </a:solidFill>
              <a:latin typeface="Arial"/>
              <a:ea typeface="Arial"/>
              <a:cs typeface="Arial"/>
              <a:sym typeface="Arial"/>
            </a:endParaRPr>
          </a:p>
        </p:txBody>
      </p:sp>
      <p:sp>
        <p:nvSpPr>
          <p:cNvPr id="457" name="Google Shape;457;p23"/>
          <p:cNvSpPr txBox="1"/>
          <p:nvPr/>
        </p:nvSpPr>
        <p:spPr>
          <a:xfrm flipH="1">
            <a:off x="7073839" y="5604804"/>
            <a:ext cx="2016997"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Stapelbar mit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Abstandshaltern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22</a:t>
            </a:fld>
            <a:endParaRPr/>
          </a:p>
        </p:txBody>
      </p:sp>
      <p:sp>
        <p:nvSpPr>
          <p:cNvPr id="464" name="Google Shape;464;p2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Hunger</a:t>
            </a:r>
            <a:br>
              <a:rPr lang="de-DE"/>
            </a:br>
            <a:r>
              <a:rPr lang="de-DE"/>
              <a:t>Getreide – Viehfutter oder Brot?</a:t>
            </a:r>
            <a:endParaRPr/>
          </a:p>
        </p:txBody>
      </p:sp>
      <p:sp>
        <p:nvSpPr>
          <p:cNvPr id="465" name="Google Shape;465;p2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Fachmann und Fachfrau Systemgastronomie/ Fachkraft für Gastronomie - Systemgastronomie</a:t>
            </a:r>
            <a:endParaRPr/>
          </a:p>
        </p:txBody>
      </p:sp>
      <p:sp>
        <p:nvSpPr>
          <p:cNvPr id="466" name="Google Shape;466;p2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landwirtschaft.de</a:t>
            </a:r>
            <a:endParaRPr/>
          </a:p>
          <a:p>
            <a:pPr marL="36000" lvl="0" indent="-36000" algn="l" rtl="0">
              <a:lnSpc>
                <a:spcPct val="110000"/>
              </a:lnSpc>
              <a:spcBef>
                <a:spcPts val="0"/>
              </a:spcBef>
              <a:spcAft>
                <a:spcPts val="0"/>
              </a:spcAft>
              <a:buClr>
                <a:srgbClr val="888888"/>
              </a:buClr>
              <a:buSzPts val="1200"/>
              <a:buNone/>
            </a:pPr>
            <a:r>
              <a:rPr lang="de-DE"/>
              <a:t>Bilder: Eigene Darstellung nach BIL 2022</a:t>
            </a:r>
            <a:endParaRPr/>
          </a:p>
        </p:txBody>
      </p:sp>
      <p:sp>
        <p:nvSpPr>
          <p:cNvPr id="467" name="Google Shape;467;p2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pic>
        <p:nvPicPr>
          <p:cNvPr id="468" name="Google Shape;468;p24"/>
          <p:cNvPicPr preferRelativeResize="0"/>
          <p:nvPr/>
        </p:nvPicPr>
        <p:blipFill rotWithShape="1">
          <a:blip r:embed="rId3">
            <a:alphaModFix/>
          </a:blip>
          <a:srcRect/>
          <a:stretch/>
        </p:blipFill>
        <p:spPr>
          <a:xfrm>
            <a:off x="6345120" y="2347836"/>
            <a:ext cx="5506759" cy="3401075"/>
          </a:xfrm>
          <a:prstGeom prst="rect">
            <a:avLst/>
          </a:prstGeom>
          <a:noFill/>
          <a:ln>
            <a:noFill/>
          </a:ln>
        </p:spPr>
      </p:pic>
      <p:sp>
        <p:nvSpPr>
          <p:cNvPr id="469" name="Google Shape;469;p24"/>
          <p:cNvSpPr txBox="1"/>
          <p:nvPr/>
        </p:nvSpPr>
        <p:spPr>
          <a:xfrm>
            <a:off x="10804337" y="3889059"/>
            <a:ext cx="123944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58,2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25,0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Futter</a:t>
            </a:r>
            <a:endParaRPr sz="1400" b="0" i="0" u="none" strike="noStrike" cap="none">
              <a:solidFill>
                <a:srgbClr val="000000"/>
              </a:solidFill>
              <a:latin typeface="Arial"/>
              <a:ea typeface="Arial"/>
              <a:cs typeface="Arial"/>
              <a:sym typeface="Arial"/>
            </a:endParaRPr>
          </a:p>
        </p:txBody>
      </p:sp>
      <p:cxnSp>
        <p:nvCxnSpPr>
          <p:cNvPr id="470" name="Google Shape;470;p24"/>
          <p:cNvCxnSpPr>
            <a:stCxn id="469" idx="1"/>
          </p:cNvCxnSpPr>
          <p:nvPr/>
        </p:nvCxnSpPr>
        <p:spPr>
          <a:xfrm rot="10800000">
            <a:off x="9949637" y="4258391"/>
            <a:ext cx="854700" cy="0"/>
          </a:xfrm>
          <a:prstGeom prst="straightConnector1">
            <a:avLst/>
          </a:prstGeom>
          <a:noFill/>
          <a:ln w="9525" cap="flat" cmpd="sng">
            <a:solidFill>
              <a:schemeClr val="dk1"/>
            </a:solidFill>
            <a:prstDash val="solid"/>
            <a:round/>
            <a:headEnd type="none" w="sm" len="sm"/>
            <a:tailEnd type="none" w="sm" len="sm"/>
          </a:ln>
        </p:spPr>
      </p:cxnSp>
      <p:sp>
        <p:nvSpPr>
          <p:cNvPr id="471" name="Google Shape;471;p24"/>
          <p:cNvSpPr txBox="1"/>
          <p:nvPr/>
        </p:nvSpPr>
        <p:spPr>
          <a:xfrm>
            <a:off x="6153220" y="4690318"/>
            <a:ext cx="123944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20,1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8,6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Nahrung</a:t>
            </a:r>
            <a:endParaRPr sz="1400" b="0" i="0" u="none" strike="noStrike" cap="none">
              <a:solidFill>
                <a:srgbClr val="000000"/>
              </a:solidFill>
              <a:latin typeface="Arial"/>
              <a:ea typeface="Arial"/>
              <a:cs typeface="Arial"/>
              <a:sym typeface="Arial"/>
            </a:endParaRPr>
          </a:p>
        </p:txBody>
      </p:sp>
      <p:sp>
        <p:nvSpPr>
          <p:cNvPr id="472" name="Google Shape;472;p24"/>
          <p:cNvSpPr txBox="1"/>
          <p:nvPr/>
        </p:nvSpPr>
        <p:spPr>
          <a:xfrm>
            <a:off x="6085979" y="3150395"/>
            <a:ext cx="114005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8,9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3,8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Energie</a:t>
            </a:r>
            <a:endParaRPr sz="1400" b="0" i="0" u="none" strike="noStrike" cap="none">
              <a:solidFill>
                <a:srgbClr val="000000"/>
              </a:solidFill>
              <a:latin typeface="Arial"/>
              <a:ea typeface="Arial"/>
              <a:cs typeface="Arial"/>
              <a:sym typeface="Arial"/>
            </a:endParaRPr>
          </a:p>
        </p:txBody>
      </p:sp>
      <p:sp>
        <p:nvSpPr>
          <p:cNvPr id="473" name="Google Shape;473;p24"/>
          <p:cNvSpPr txBox="1"/>
          <p:nvPr/>
        </p:nvSpPr>
        <p:spPr>
          <a:xfrm>
            <a:off x="9360000" y="1446085"/>
            <a:ext cx="114005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2,1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0,9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Saatgut</a:t>
            </a:r>
            <a:endParaRPr sz="1400" b="0" i="0" u="none" strike="noStrike" cap="none">
              <a:solidFill>
                <a:srgbClr val="000000"/>
              </a:solidFill>
              <a:latin typeface="Arial"/>
              <a:ea typeface="Arial"/>
              <a:cs typeface="Arial"/>
              <a:sym typeface="Arial"/>
            </a:endParaRPr>
          </a:p>
        </p:txBody>
      </p:sp>
      <p:sp>
        <p:nvSpPr>
          <p:cNvPr id="474" name="Google Shape;474;p24"/>
          <p:cNvSpPr txBox="1"/>
          <p:nvPr/>
        </p:nvSpPr>
        <p:spPr>
          <a:xfrm>
            <a:off x="7423078" y="1662338"/>
            <a:ext cx="114005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3,3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1,4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Verluste</a:t>
            </a:r>
            <a:endParaRPr sz="1400" b="0" i="0" u="none" strike="noStrike" cap="none">
              <a:solidFill>
                <a:srgbClr val="000000"/>
              </a:solidFill>
              <a:latin typeface="Arial"/>
              <a:ea typeface="Arial"/>
              <a:cs typeface="Arial"/>
              <a:sym typeface="Arial"/>
            </a:endParaRPr>
          </a:p>
        </p:txBody>
      </p:sp>
      <p:sp>
        <p:nvSpPr>
          <p:cNvPr id="475" name="Google Shape;475;p24"/>
          <p:cNvSpPr txBox="1"/>
          <p:nvPr/>
        </p:nvSpPr>
        <p:spPr>
          <a:xfrm>
            <a:off x="5911309" y="2259715"/>
            <a:ext cx="217399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7,5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3,2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Industrielle Verwertung</a:t>
            </a:r>
            <a:endParaRPr sz="1400" b="0" i="0" u="none" strike="noStrike" cap="none">
              <a:solidFill>
                <a:srgbClr val="000000"/>
              </a:solidFill>
              <a:latin typeface="Arial"/>
              <a:ea typeface="Arial"/>
              <a:cs typeface="Arial"/>
              <a:sym typeface="Arial"/>
            </a:endParaRPr>
          </a:p>
        </p:txBody>
      </p:sp>
      <p:sp>
        <p:nvSpPr>
          <p:cNvPr id="476" name="Google Shape;476;p24"/>
          <p:cNvSpPr txBox="1"/>
          <p:nvPr/>
        </p:nvSpPr>
        <p:spPr>
          <a:xfrm>
            <a:off x="5700323" y="5673913"/>
            <a:ext cx="372520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2000" b="1" i="0" u="none" strike="noStrike" cap="none">
                <a:solidFill>
                  <a:srgbClr val="0E57C4"/>
                </a:solidFill>
                <a:latin typeface="Arial"/>
                <a:ea typeface="Arial"/>
                <a:cs typeface="Arial"/>
                <a:sym typeface="Arial"/>
              </a:rPr>
              <a:t>42,9 Mio. t Gesamtverbrauch</a:t>
            </a:r>
            <a:endParaRPr sz="2000" b="0" i="0" u="none" strike="noStrike" cap="none">
              <a:solidFill>
                <a:srgbClr val="000000"/>
              </a:solidFill>
              <a:latin typeface="Arial"/>
              <a:ea typeface="Arial"/>
              <a:cs typeface="Arial"/>
              <a:sym typeface="Arial"/>
            </a:endParaRPr>
          </a:p>
        </p:txBody>
      </p:sp>
      <p:sp>
        <p:nvSpPr>
          <p:cNvPr id="477" name="Google Shape;477;p24"/>
          <p:cNvSpPr txBox="1"/>
          <p:nvPr/>
        </p:nvSpPr>
        <p:spPr>
          <a:xfrm>
            <a:off x="9780090" y="4744691"/>
            <a:ext cx="2038007"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2400" b="1" i="0" u="none" strike="noStrike" cap="none">
                <a:solidFill>
                  <a:srgbClr val="00B050"/>
                </a:solidFill>
                <a:latin typeface="Arial"/>
                <a:ea typeface="Arial"/>
                <a:cs typeface="Arial"/>
                <a:sym typeface="Arial"/>
              </a:rPr>
              <a:t>Getreide- Verwendung 2020/2021</a:t>
            </a:r>
            <a:endParaRPr sz="1100" b="0" i="0" u="none" strike="noStrike" cap="none">
              <a:solidFill>
                <a:srgbClr val="000000"/>
              </a:solidFill>
              <a:latin typeface="Arial"/>
              <a:ea typeface="Arial"/>
              <a:cs typeface="Arial"/>
              <a:sym typeface="Arial"/>
            </a:endParaRPr>
          </a:p>
        </p:txBody>
      </p:sp>
      <p:cxnSp>
        <p:nvCxnSpPr>
          <p:cNvPr id="478" name="Google Shape;478;p24"/>
          <p:cNvCxnSpPr/>
          <p:nvPr/>
        </p:nvCxnSpPr>
        <p:spPr>
          <a:xfrm flipH="1">
            <a:off x="9075560" y="1993428"/>
            <a:ext cx="757200" cy="946500"/>
          </a:xfrm>
          <a:prstGeom prst="straightConnector1">
            <a:avLst/>
          </a:prstGeom>
          <a:noFill/>
          <a:ln w="9525" cap="flat" cmpd="sng">
            <a:solidFill>
              <a:schemeClr val="dk1"/>
            </a:solidFill>
            <a:prstDash val="solid"/>
            <a:round/>
            <a:headEnd type="none" w="sm" len="sm"/>
            <a:tailEnd type="none" w="sm" len="sm"/>
          </a:ln>
        </p:spPr>
      </p:cxnSp>
      <p:cxnSp>
        <p:nvCxnSpPr>
          <p:cNvPr id="479" name="Google Shape;479;p24"/>
          <p:cNvCxnSpPr>
            <a:stCxn id="474" idx="3"/>
          </p:cNvCxnSpPr>
          <p:nvPr/>
        </p:nvCxnSpPr>
        <p:spPr>
          <a:xfrm>
            <a:off x="8563134" y="2031670"/>
            <a:ext cx="253200" cy="908100"/>
          </a:xfrm>
          <a:prstGeom prst="straightConnector1">
            <a:avLst/>
          </a:prstGeom>
          <a:noFill/>
          <a:ln w="9525" cap="flat" cmpd="sng">
            <a:solidFill>
              <a:schemeClr val="dk1"/>
            </a:solidFill>
            <a:prstDash val="solid"/>
            <a:round/>
            <a:headEnd type="none" w="sm" len="sm"/>
            <a:tailEnd type="none" w="sm" len="sm"/>
          </a:ln>
        </p:spPr>
      </p:cxnSp>
      <p:cxnSp>
        <p:nvCxnSpPr>
          <p:cNvPr id="480" name="Google Shape;480;p24"/>
          <p:cNvCxnSpPr>
            <a:stCxn id="475" idx="3"/>
          </p:cNvCxnSpPr>
          <p:nvPr/>
        </p:nvCxnSpPr>
        <p:spPr>
          <a:xfrm>
            <a:off x="8085302" y="2629047"/>
            <a:ext cx="311700" cy="457500"/>
          </a:xfrm>
          <a:prstGeom prst="straightConnector1">
            <a:avLst/>
          </a:prstGeom>
          <a:noFill/>
          <a:ln w="9525" cap="flat" cmpd="sng">
            <a:solidFill>
              <a:schemeClr val="dk1"/>
            </a:solidFill>
            <a:prstDash val="solid"/>
            <a:round/>
            <a:headEnd type="none" w="sm" len="sm"/>
            <a:tailEnd type="none" w="sm" len="sm"/>
          </a:ln>
        </p:spPr>
      </p:cxnSp>
      <p:cxnSp>
        <p:nvCxnSpPr>
          <p:cNvPr id="481" name="Google Shape;481;p24"/>
          <p:cNvCxnSpPr>
            <a:stCxn id="472" idx="3"/>
          </p:cNvCxnSpPr>
          <p:nvPr/>
        </p:nvCxnSpPr>
        <p:spPr>
          <a:xfrm>
            <a:off x="7226035" y="3519727"/>
            <a:ext cx="1033800" cy="92100"/>
          </a:xfrm>
          <a:prstGeom prst="straightConnector1">
            <a:avLst/>
          </a:prstGeom>
          <a:noFill/>
          <a:ln w="9525" cap="flat" cmpd="sng">
            <a:solidFill>
              <a:schemeClr val="dk1"/>
            </a:solidFill>
            <a:prstDash val="solid"/>
            <a:round/>
            <a:headEnd type="none" w="sm" len="sm"/>
            <a:tailEnd type="none" w="sm" len="sm"/>
          </a:ln>
        </p:spPr>
      </p:cxnSp>
      <p:cxnSp>
        <p:nvCxnSpPr>
          <p:cNvPr id="482" name="Google Shape;482;p24"/>
          <p:cNvCxnSpPr/>
          <p:nvPr/>
        </p:nvCxnSpPr>
        <p:spPr>
          <a:xfrm rot="10800000" flipH="1">
            <a:off x="7392662" y="4368594"/>
            <a:ext cx="867310" cy="691056"/>
          </a:xfrm>
          <a:prstGeom prst="straightConnector1">
            <a:avLst/>
          </a:prstGeom>
          <a:noFill/>
          <a:ln w="9525" cap="flat" cmpd="sng">
            <a:solidFill>
              <a:schemeClr val="dk1"/>
            </a:solidFill>
            <a:prstDash val="solid"/>
            <a:round/>
            <a:headEnd type="none" w="sm" len="sm"/>
            <a:tailEnd type="none" w="sm" len="sm"/>
          </a:ln>
        </p:spPr>
      </p:cxnSp>
      <p:pic>
        <p:nvPicPr>
          <p:cNvPr id="483" name="Google Shape;483;p24"/>
          <p:cNvPicPr preferRelativeResize="0"/>
          <p:nvPr/>
        </p:nvPicPr>
        <p:blipFill rotWithShape="1">
          <a:blip r:embed="rId4">
            <a:alphaModFix/>
          </a:blip>
          <a:srcRect/>
          <a:stretch/>
        </p:blipFill>
        <p:spPr>
          <a:xfrm>
            <a:off x="9881148" y="2259715"/>
            <a:ext cx="2166729" cy="2166729"/>
          </a:xfrm>
          <a:prstGeom prst="rect">
            <a:avLst/>
          </a:prstGeom>
          <a:noFill/>
          <a:ln>
            <a:noFill/>
          </a:ln>
        </p:spPr>
      </p:pic>
      <p:pic>
        <p:nvPicPr>
          <p:cNvPr id="484" name="Google Shape;484;p24"/>
          <p:cNvPicPr preferRelativeResize="0"/>
          <p:nvPr/>
        </p:nvPicPr>
        <p:blipFill rotWithShape="1">
          <a:blip r:embed="rId5">
            <a:alphaModFix/>
          </a:blip>
          <a:srcRect b="21029"/>
          <a:stretch/>
        </p:blipFill>
        <p:spPr>
          <a:xfrm>
            <a:off x="7382057" y="2437542"/>
            <a:ext cx="3386350" cy="2674225"/>
          </a:xfrm>
          <a:prstGeom prst="rect">
            <a:avLst/>
          </a:prstGeom>
          <a:noFill/>
          <a:ln>
            <a:noFill/>
          </a:ln>
        </p:spPr>
      </p:pic>
      <p:pic>
        <p:nvPicPr>
          <p:cNvPr id="485" name="Google Shape;485;p24"/>
          <p:cNvPicPr preferRelativeResize="0"/>
          <p:nvPr/>
        </p:nvPicPr>
        <p:blipFill rotWithShape="1">
          <a:blip r:embed="rId6">
            <a:alphaModFix/>
          </a:blip>
          <a:srcRect/>
          <a:stretch/>
        </p:blipFill>
        <p:spPr>
          <a:xfrm>
            <a:off x="5978700" y="3579951"/>
            <a:ext cx="1457734" cy="1292802"/>
          </a:xfrm>
          <a:prstGeom prst="rect">
            <a:avLst/>
          </a:prstGeom>
          <a:noFill/>
          <a:ln>
            <a:noFill/>
          </a:ln>
        </p:spPr>
      </p:pic>
      <p:pic>
        <p:nvPicPr>
          <p:cNvPr id="486" name="Google Shape;486;p24"/>
          <p:cNvPicPr preferRelativeResize="0"/>
          <p:nvPr/>
        </p:nvPicPr>
        <p:blipFill rotWithShape="1">
          <a:blip r:embed="rId7">
            <a:alphaModFix/>
          </a:blip>
          <a:srcRect/>
          <a:stretch/>
        </p:blipFill>
        <p:spPr>
          <a:xfrm>
            <a:off x="5915830" y="984946"/>
            <a:ext cx="1377002" cy="1377002"/>
          </a:xfrm>
          <a:prstGeom prst="rect">
            <a:avLst/>
          </a:prstGeom>
          <a:noFill/>
          <a:ln>
            <a:noFill/>
          </a:ln>
        </p:spPr>
      </p:pic>
      <p:pic>
        <p:nvPicPr>
          <p:cNvPr id="487" name="Google Shape;487;p24"/>
          <p:cNvPicPr preferRelativeResize="0"/>
          <p:nvPr/>
        </p:nvPicPr>
        <p:blipFill rotWithShape="1">
          <a:blip r:embed="rId8">
            <a:alphaModFix/>
          </a:blip>
          <a:srcRect/>
          <a:stretch/>
        </p:blipFill>
        <p:spPr>
          <a:xfrm>
            <a:off x="9894232" y="1341324"/>
            <a:ext cx="1779136" cy="1779136"/>
          </a:xfrm>
          <a:prstGeom prst="rect">
            <a:avLst/>
          </a:prstGeom>
          <a:noFill/>
          <a:ln>
            <a:noFill/>
          </a:ln>
        </p:spPr>
      </p:pic>
      <p:sp>
        <p:nvSpPr>
          <p:cNvPr id="488" name="Google Shape;488;p24"/>
          <p:cNvSpPr/>
          <p:nvPr/>
        </p:nvSpPr>
        <p:spPr>
          <a:xfrm>
            <a:off x="166255" y="1440516"/>
            <a:ext cx="5529970" cy="463346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46800" rIns="36000" bIns="36000" anchor="ctr"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Aus ca. 670 g Weizen wird 1 kg Brot gewonnen.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Der Kaloriengehalt eines Brotes beträgt ca. 2.650 kcal.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Ein durchschnittlicher Mann (25 bis 51 Jahre) braucht pro Tag 2.400 Kcal.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Annahme: 1 Mann isst ein Brot pro Tag (weil er schwer arbeitet).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Wie viele Männer könnten sich 1 Jahr von dem Getreide, das wir als Viehfutter verwenden, ernähren?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Welches Land könnte Deutschland somit mit dem Getreide ernähren, welches wir als Viehfutter nutzen?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Fachmann und Fachfrau Systemgastronomie/</a:t>
            </a:r>
            <a:endParaRPr/>
          </a:p>
          <a:p>
            <a:pPr marL="233363" lvl="0" indent="-233363" algn="l" rtl="0">
              <a:lnSpc>
                <a:spcPct val="110000"/>
              </a:lnSpc>
              <a:spcBef>
                <a:spcPts val="0"/>
              </a:spcBef>
              <a:spcAft>
                <a:spcPts val="0"/>
              </a:spcAft>
              <a:buSzPts val="1200"/>
              <a:buNone/>
            </a:pPr>
            <a:r>
              <a:rPr lang="de-DE"/>
              <a:t>Fachkraft für Gastronomie - Systemgastronomie</a:t>
            </a:r>
            <a:endParaRPr/>
          </a:p>
        </p:txBody>
      </p:sp>
      <p:sp>
        <p:nvSpPr>
          <p:cNvPr id="495" name="Google Shape;495;p10"/>
          <p:cNvSpPr/>
          <p:nvPr/>
        </p:nvSpPr>
        <p:spPr>
          <a:xfrm>
            <a:off x="5346898" y="2828069"/>
            <a:ext cx="3274800" cy="830700"/>
          </a:xfrm>
          <a:prstGeom prst="roundRect">
            <a:avLst>
              <a:gd name="adj" fmla="val 16667"/>
            </a:avLst>
          </a:prstGeom>
          <a:solidFill>
            <a:srgbClr val="EEF4E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71991B"/>
                </a:solidFill>
                <a:latin typeface="Arial"/>
                <a:ea typeface="Arial"/>
                <a:cs typeface="Arial"/>
                <a:sym typeface="Arial"/>
              </a:rPr>
              <a:t>30% = 0,5 Mio. sind Kinder und Jugendliche</a:t>
            </a:r>
            <a:endParaRPr sz="2000" b="1" i="0" u="none" strike="noStrike" cap="none">
              <a:solidFill>
                <a:srgbClr val="71991B"/>
              </a:solidFill>
              <a:latin typeface="Arial"/>
              <a:ea typeface="Arial"/>
              <a:cs typeface="Arial"/>
              <a:sym typeface="Arial"/>
            </a:endParaRPr>
          </a:p>
        </p:txBody>
      </p:sp>
      <p:pic>
        <p:nvPicPr>
          <p:cNvPr id="496" name="Google Shape;496;p10"/>
          <p:cNvPicPr preferRelativeResize="0"/>
          <p:nvPr/>
        </p:nvPicPr>
        <p:blipFill rotWithShape="1">
          <a:blip r:embed="rId3">
            <a:alphaModFix/>
          </a:blip>
          <a:srcRect t="20637" r="52914" b="20194"/>
          <a:stretch/>
        </p:blipFill>
        <p:spPr>
          <a:xfrm>
            <a:off x="6610684" y="3728197"/>
            <a:ext cx="1310422" cy="1488375"/>
          </a:xfrm>
          <a:prstGeom prst="rect">
            <a:avLst/>
          </a:prstGeom>
          <a:noFill/>
          <a:ln>
            <a:noFill/>
          </a:ln>
        </p:spPr>
      </p:pic>
      <p:pic>
        <p:nvPicPr>
          <p:cNvPr id="497" name="Google Shape;497;p10"/>
          <p:cNvPicPr preferRelativeResize="0"/>
          <p:nvPr/>
        </p:nvPicPr>
        <p:blipFill rotWithShape="1">
          <a:blip r:embed="rId3">
            <a:alphaModFix/>
          </a:blip>
          <a:srcRect t="20637" b="20194"/>
          <a:stretch/>
        </p:blipFill>
        <p:spPr>
          <a:xfrm>
            <a:off x="5874370" y="1270266"/>
            <a:ext cx="2783050" cy="1488375"/>
          </a:xfrm>
          <a:prstGeom prst="rect">
            <a:avLst/>
          </a:prstGeom>
          <a:noFill/>
          <a:ln>
            <a:noFill/>
          </a:ln>
        </p:spPr>
      </p:pic>
      <p:sp>
        <p:nvSpPr>
          <p:cNvPr id="498" name="Google Shape;498;p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Nachhaltigkeit </a:t>
            </a:r>
            <a:r>
              <a:rPr lang="de-DE"/>
              <a:t>und Hunger</a:t>
            </a:r>
            <a:br>
              <a:rPr lang="de-DE">
                <a:solidFill>
                  <a:schemeClr val="dk1"/>
                </a:solidFill>
              </a:rPr>
            </a:br>
            <a:r>
              <a:rPr lang="de-DE">
                <a:solidFill>
                  <a:schemeClr val="dk1"/>
                </a:solidFill>
              </a:rPr>
              <a:t>Was kann die Systemgastronomie leisten?</a:t>
            </a:r>
            <a:endParaRPr/>
          </a:p>
        </p:txBody>
      </p:sp>
      <p:sp>
        <p:nvSpPr>
          <p:cNvPr id="499" name="Google Shape;499;p1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Quelle: Tafeln Deutschland 2020. Bilder: Noun-Project</a:t>
            </a:r>
            <a:endParaRPr/>
          </a:p>
        </p:txBody>
      </p:sp>
      <p:sp>
        <p:nvSpPr>
          <p:cNvPr id="500" name="Google Shape;500;p1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sp>
        <p:nvSpPr>
          <p:cNvPr id="501" name="Google Shape;501;p10"/>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rgbClr val="38761D"/>
              </a:buClr>
              <a:buSzPts val="2800"/>
              <a:buChar char="•"/>
            </a:pPr>
            <a:r>
              <a:rPr lang="de-DE">
                <a:solidFill>
                  <a:schemeClr val="dk1"/>
                </a:solidFill>
              </a:rPr>
              <a:t>Es gibt keine offiziellen Statistiken zum Thema Hunger in Deutschland</a:t>
            </a:r>
            <a:endParaRPr/>
          </a:p>
          <a:p>
            <a:pPr marL="457200" lvl="0" indent="-406400" algn="l" rtl="0">
              <a:lnSpc>
                <a:spcPct val="90000"/>
              </a:lnSpc>
              <a:spcBef>
                <a:spcPts val="1000"/>
              </a:spcBef>
              <a:spcAft>
                <a:spcPts val="0"/>
              </a:spcAft>
              <a:buClr>
                <a:srgbClr val="38761D"/>
              </a:buClr>
              <a:buSzPts val="2800"/>
              <a:buChar char="•"/>
            </a:pPr>
            <a:r>
              <a:rPr lang="de-DE">
                <a:solidFill>
                  <a:schemeClr val="dk1"/>
                </a:solidFill>
              </a:rPr>
              <a:t>Unterernährung ist vermutlich unbekannt</a:t>
            </a:r>
            <a:endParaRPr/>
          </a:p>
          <a:p>
            <a:pPr marL="457200" lvl="0" indent="-406400" algn="l" rtl="0">
              <a:lnSpc>
                <a:spcPct val="90000"/>
              </a:lnSpc>
              <a:spcBef>
                <a:spcPts val="1000"/>
              </a:spcBef>
              <a:spcAft>
                <a:spcPts val="0"/>
              </a:spcAft>
              <a:buClr>
                <a:srgbClr val="38761D"/>
              </a:buClr>
              <a:buSzPts val="2800"/>
              <a:buChar char="•"/>
            </a:pPr>
            <a:r>
              <a:rPr lang="de-DE">
                <a:solidFill>
                  <a:schemeClr val="dk1"/>
                </a:solidFill>
              </a:rPr>
              <a:t>Mangelernährung ist vor allem ein Bildungsproblem</a:t>
            </a:r>
            <a:endParaRPr/>
          </a:p>
          <a:p>
            <a:pPr marL="457200" lvl="0" indent="-406400" algn="l" rtl="0">
              <a:lnSpc>
                <a:spcPct val="90000"/>
              </a:lnSpc>
              <a:spcBef>
                <a:spcPts val="1000"/>
              </a:spcBef>
              <a:spcAft>
                <a:spcPts val="0"/>
              </a:spcAft>
              <a:buClr>
                <a:srgbClr val="38761D"/>
              </a:buClr>
              <a:buSzPts val="2800"/>
              <a:buChar char="•"/>
            </a:pPr>
            <a:r>
              <a:rPr lang="de-DE">
                <a:solidFill>
                  <a:schemeClr val="dk1"/>
                </a:solidFill>
              </a:rPr>
              <a:t>Die Tafeln unterstützen bis zu 1,65 Mio. Menschen p.a.</a:t>
            </a:r>
            <a:endParaRPr/>
          </a:p>
          <a:p>
            <a:pPr marL="457200" lvl="0" indent="-406400" algn="l" rtl="0">
              <a:lnSpc>
                <a:spcPct val="90000"/>
              </a:lnSpc>
              <a:spcBef>
                <a:spcPts val="1000"/>
              </a:spcBef>
              <a:spcAft>
                <a:spcPts val="0"/>
              </a:spcAft>
              <a:buClr>
                <a:srgbClr val="38761D"/>
              </a:buClr>
              <a:buSzPts val="2800"/>
              <a:buChar char="•"/>
            </a:pPr>
            <a:r>
              <a:rPr lang="de-DE">
                <a:solidFill>
                  <a:schemeClr val="dk1"/>
                </a:solidFill>
              </a:rPr>
              <a:t>Kund*innen der Tafeln</a:t>
            </a:r>
            <a:endParaRPr/>
          </a:p>
          <a:p>
            <a:pPr marL="914400" lvl="1" indent="-342900" algn="l" rtl="0">
              <a:lnSpc>
                <a:spcPct val="90000"/>
              </a:lnSpc>
              <a:spcBef>
                <a:spcPts val="0"/>
              </a:spcBef>
              <a:spcAft>
                <a:spcPts val="0"/>
              </a:spcAft>
              <a:buClr>
                <a:srgbClr val="38761D"/>
              </a:buClr>
              <a:buSzPts val="1800"/>
              <a:buChar char="•"/>
            </a:pPr>
            <a:r>
              <a:rPr lang="de-DE">
                <a:solidFill>
                  <a:schemeClr val="dk1"/>
                </a:solidFill>
              </a:rPr>
              <a:t>47% Bezieher von ALG II</a:t>
            </a:r>
            <a:endParaRPr/>
          </a:p>
          <a:p>
            <a:pPr marL="914400" lvl="1" indent="-342900" algn="l" rtl="0">
              <a:lnSpc>
                <a:spcPct val="90000"/>
              </a:lnSpc>
              <a:spcBef>
                <a:spcPts val="0"/>
              </a:spcBef>
              <a:spcAft>
                <a:spcPts val="0"/>
              </a:spcAft>
              <a:buClr>
                <a:srgbClr val="38761D"/>
              </a:buClr>
              <a:buSzPts val="1800"/>
              <a:buChar char="•"/>
            </a:pPr>
            <a:r>
              <a:rPr lang="de-DE">
                <a:solidFill>
                  <a:schemeClr val="dk1"/>
                </a:solidFill>
              </a:rPr>
              <a:t>26% Rente oder Grundsicherung</a:t>
            </a:r>
            <a:endParaRPr/>
          </a:p>
          <a:p>
            <a:pPr marL="914400" lvl="1" indent="-342900" algn="l" rtl="0">
              <a:lnSpc>
                <a:spcPct val="90000"/>
              </a:lnSpc>
              <a:spcBef>
                <a:spcPts val="0"/>
              </a:spcBef>
              <a:spcAft>
                <a:spcPts val="0"/>
              </a:spcAft>
              <a:buClr>
                <a:srgbClr val="38761D"/>
              </a:buClr>
              <a:buSzPts val="1800"/>
              <a:buChar char="•"/>
            </a:pPr>
            <a:r>
              <a:rPr lang="de-DE">
                <a:solidFill>
                  <a:schemeClr val="dk1"/>
                </a:solidFill>
              </a:rPr>
              <a:t>20% Asylbewerberleistungsgesetz</a:t>
            </a:r>
            <a:endParaRPr/>
          </a:p>
        </p:txBody>
      </p:sp>
      <p:sp>
        <p:nvSpPr>
          <p:cNvPr id="502" name="Google Shape;502;p10"/>
          <p:cNvSpPr/>
          <p:nvPr/>
        </p:nvSpPr>
        <p:spPr>
          <a:xfrm>
            <a:off x="8772939" y="1812741"/>
            <a:ext cx="3267823" cy="340383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Welche Lebensmittel werfen Sie am Häufigsten in den Abfall?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Welche davon können an Tafeln weitergegeben werden?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Wie ist die Weitergabe betriebswirtschaftlich zu bewerten?</a:t>
            </a:r>
            <a:endParaRPr sz="1400" b="0" i="0" u="none" strike="noStrike" cap="none">
              <a:solidFill>
                <a:srgbClr val="000000"/>
              </a:solidFill>
              <a:latin typeface="Arial"/>
              <a:ea typeface="Arial"/>
              <a:cs typeface="Arial"/>
              <a:sym typeface="Arial"/>
            </a:endParaRPr>
          </a:p>
        </p:txBody>
      </p:sp>
      <p:sp>
        <p:nvSpPr>
          <p:cNvPr id="503" name="Google Shape;503;p1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1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24</a:t>
            </a:fld>
            <a:endParaRPr/>
          </a:p>
        </p:txBody>
      </p:sp>
      <p:sp>
        <p:nvSpPr>
          <p:cNvPr id="510" name="Google Shape;510;p17"/>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de-DE"/>
              <a:t>Nachhaltigkeit und Mobilität</a:t>
            </a:r>
            <a:br>
              <a:rPr lang="de-DE"/>
            </a:br>
            <a:r>
              <a:rPr lang="de-DE"/>
              <a:t>Wie emissionsarm ist Ihre Fahrzeugflotte?</a:t>
            </a:r>
            <a:endParaRPr/>
          </a:p>
        </p:txBody>
      </p:sp>
      <p:sp>
        <p:nvSpPr>
          <p:cNvPr id="511" name="Google Shape;511;p17"/>
          <p:cNvSpPr txBox="1">
            <a:spLocks noGrp="1"/>
          </p:cNvSpPr>
          <p:nvPr>
            <p:ph type="body" idx="1"/>
          </p:nvPr>
        </p:nvSpPr>
        <p:spPr>
          <a:xfrm>
            <a:off x="3350684" y="6254497"/>
            <a:ext cx="3834467" cy="557468"/>
          </a:xfrm>
          <a:prstGeom prst="rect">
            <a:avLst/>
          </a:prstGeom>
          <a:noFill/>
          <a:ln>
            <a:noFill/>
          </a:ln>
        </p:spPr>
        <p:txBody>
          <a:bodyPr spcFirstLastPara="1" wrap="square" lIns="90000" tIns="0" rIns="90000" bIns="0" anchor="ctr" anchorCtr="0">
            <a:noAutofit/>
          </a:bodyPr>
          <a:lstStyle/>
          <a:p>
            <a:pPr marL="0" lvl="0" indent="0" algn="l" rtl="0">
              <a:lnSpc>
                <a:spcPct val="110000"/>
              </a:lnSpc>
              <a:spcBef>
                <a:spcPts val="0"/>
              </a:spcBef>
              <a:spcAft>
                <a:spcPts val="0"/>
              </a:spcAft>
              <a:buSzPts val="1200"/>
              <a:buNone/>
            </a:pPr>
            <a:r>
              <a:rPr lang="de-DE"/>
              <a:t>Fachmann und Fachfrau Systemgastronomie/ Fachkraft für Gastronomie - Systemgastronomie</a:t>
            </a:r>
            <a:endParaRPr/>
          </a:p>
        </p:txBody>
      </p:sp>
      <p:sp>
        <p:nvSpPr>
          <p:cNvPr id="512" name="Google Shape;512;p17"/>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Daten: UBA 2021; Graphik: Eigene Darstellung.</a:t>
            </a:r>
            <a:endParaRPr/>
          </a:p>
        </p:txBody>
      </p:sp>
      <p:sp>
        <p:nvSpPr>
          <p:cNvPr id="513" name="Google Shape;513;p1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sp>
        <p:nvSpPr>
          <p:cNvPr id="514" name="Google Shape;514;p17"/>
          <p:cNvSpPr txBox="1">
            <a:spLocks noGrp="1"/>
          </p:cNvSpPr>
          <p:nvPr>
            <p:ph type="body" idx="4294967295"/>
          </p:nvPr>
        </p:nvSpPr>
        <p:spPr>
          <a:xfrm>
            <a:off x="457203" y="1306513"/>
            <a:ext cx="5870575" cy="465613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de-DE" sz="2000" b="1">
                <a:solidFill>
                  <a:srgbClr val="000000"/>
                </a:solidFill>
                <a:latin typeface="Arial"/>
                <a:ea typeface="Arial"/>
                <a:cs typeface="Arial"/>
                <a:sym typeface="Arial"/>
              </a:rPr>
              <a:t>Beispiel Hyundai Kona</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Elektro / 150 kW, </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Benzin / 146 kW, </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 / 100 kW</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Diesel-Hybrid /100 kW</a:t>
            </a:r>
            <a:endParaRPr sz="2000"/>
          </a:p>
          <a:p>
            <a:pPr marL="0" lvl="0" indent="0" algn="l" rtl="0">
              <a:lnSpc>
                <a:spcPct val="100000"/>
              </a:lnSpc>
              <a:spcBef>
                <a:spcPts val="0"/>
              </a:spcBef>
              <a:spcAft>
                <a:spcPts val="0"/>
              </a:spcAft>
              <a:buSzPts val="2800"/>
              <a:buNone/>
            </a:pPr>
            <a:r>
              <a:rPr lang="de-DE" sz="2000">
                <a:solidFill>
                  <a:srgbClr val="000000"/>
                </a:solidFill>
                <a:latin typeface="Arial"/>
                <a:ea typeface="Arial"/>
                <a:cs typeface="Arial"/>
                <a:sym typeface="Arial"/>
              </a:rPr>
              <a:t>Emissionsfaktoren</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Strom: 0,45 kg/kWh</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 2,65 kg / l</a:t>
            </a:r>
            <a:endParaRPr sz="2000"/>
          </a:p>
          <a:p>
            <a:pPr marL="342900" lvl="0" indent="-342900" algn="l" rtl="0">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Benzin 2,37 kg / l</a:t>
            </a:r>
            <a:endParaRPr sz="2000"/>
          </a:p>
        </p:txBody>
      </p:sp>
      <p:graphicFrame>
        <p:nvGraphicFramePr>
          <p:cNvPr id="515" name="Google Shape;515;p17"/>
          <p:cNvGraphicFramePr/>
          <p:nvPr/>
        </p:nvGraphicFramePr>
        <p:xfrm>
          <a:off x="5117503" y="1411111"/>
          <a:ext cx="6957718" cy="4481689"/>
        </p:xfrm>
        <a:graphic>
          <a:graphicData uri="http://schemas.openxmlformats.org/drawingml/2006/chart">
            <c:chart xmlns:c="http://schemas.openxmlformats.org/drawingml/2006/chart" xmlns:r="http://schemas.openxmlformats.org/officeDocument/2006/relationships" r:id="rId3"/>
          </a:graphicData>
        </a:graphic>
      </p:graphicFrame>
      <p:sp>
        <p:nvSpPr>
          <p:cNvPr id="516" name="Google Shape;516;p17"/>
          <p:cNvSpPr/>
          <p:nvPr/>
        </p:nvSpPr>
        <p:spPr>
          <a:xfrm>
            <a:off x="59718" y="4157329"/>
            <a:ext cx="5479845" cy="191641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46800" tIns="45700" rIns="46800" bIns="46800" anchor="ctr"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Diskutieren sie die Vor- und Nachteile betrieblicher Elektro-Mobilität in Ihrem Unternehmen.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Char char="•"/>
            </a:pPr>
            <a:r>
              <a:rPr lang="de-DE" sz="2000" b="0" i="0" u="none" strike="noStrike" cap="none">
                <a:solidFill>
                  <a:srgbClr val="C00000"/>
                </a:solidFill>
                <a:latin typeface="Arial"/>
                <a:ea typeface="Arial"/>
                <a:cs typeface="Arial"/>
                <a:sym typeface="Arial"/>
              </a:rPr>
              <a:t>Ist Elektromobilität eine Möglichkeit?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Char char="•"/>
            </a:pPr>
            <a:r>
              <a:rPr lang="de-DE" sz="2000" b="0" i="0" u="none" strike="noStrike" cap="none">
                <a:solidFill>
                  <a:srgbClr val="C00000"/>
                </a:solidFill>
                <a:latin typeface="Arial"/>
                <a:ea typeface="Arial"/>
                <a:cs typeface="Arial"/>
                <a:sym typeface="Arial"/>
              </a:rPr>
              <a:t>Können Sie eine eigene PV-Anlage auf Ihrem Betriebsgebäude installieren?</a:t>
            </a:r>
            <a:endParaRPr sz="2000" b="0" i="0" u="none" strike="noStrike" cap="none">
              <a:solidFill>
                <a:srgbClr val="C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25</a:t>
            </a:fld>
            <a:endParaRPr/>
          </a:p>
        </p:txBody>
      </p:sp>
      <p:sp>
        <p:nvSpPr>
          <p:cNvPr id="524" name="Google Shape;524;p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solidFill>
                  <a:schemeClr val="dk1"/>
                </a:solidFill>
              </a:rPr>
              <a:t>Nachhaltigkeit und </a:t>
            </a:r>
            <a:r>
              <a:rPr lang="de-DE"/>
              <a:t>Transporte</a:t>
            </a:r>
            <a:br>
              <a:rPr lang="de-DE">
                <a:solidFill>
                  <a:schemeClr val="dk1"/>
                </a:solidFill>
              </a:rPr>
            </a:br>
            <a:r>
              <a:rPr lang="de-DE">
                <a:solidFill>
                  <a:schemeClr val="dk1"/>
                </a:solidFill>
              </a:rPr>
              <a:t>Sind Langstreckentransporte ein Problem?</a:t>
            </a:r>
            <a:endParaRPr/>
          </a:p>
        </p:txBody>
      </p:sp>
      <p:sp>
        <p:nvSpPr>
          <p:cNvPr id="525" name="Google Shape;525;p7"/>
          <p:cNvSpPr txBox="1">
            <a:spLocks noGrp="1"/>
          </p:cNvSpPr>
          <p:nvPr>
            <p:ph type="body" idx="1"/>
          </p:nvPr>
        </p:nvSpPr>
        <p:spPr>
          <a:xfrm>
            <a:off x="3350684" y="6254497"/>
            <a:ext cx="3834467" cy="557468"/>
          </a:xfrm>
          <a:prstGeom prst="rect">
            <a:avLst/>
          </a:prstGeom>
          <a:noFill/>
          <a:ln>
            <a:noFill/>
          </a:ln>
        </p:spPr>
        <p:txBody>
          <a:bodyPr spcFirstLastPara="1" wrap="square" lIns="90000" tIns="45700" rIns="91425" bIns="45700" anchor="ctr" anchorCtr="0">
            <a:normAutofit/>
          </a:bodyPr>
          <a:lstStyle/>
          <a:p>
            <a:pPr marL="233363" lvl="0" indent="-233363" algn="l" rtl="0">
              <a:lnSpc>
                <a:spcPct val="110000"/>
              </a:lnSpc>
              <a:spcBef>
                <a:spcPts val="0"/>
              </a:spcBef>
              <a:spcAft>
                <a:spcPts val="0"/>
              </a:spcAft>
              <a:buSzPts val="1200"/>
              <a:buNone/>
            </a:pPr>
            <a:r>
              <a:rPr lang="de-DE"/>
              <a:t>Fachmann und Fachfrau Systemgastronomie/</a:t>
            </a:r>
            <a:endParaRPr/>
          </a:p>
          <a:p>
            <a:pPr marL="233363" lvl="0" indent="-233363" algn="l" rtl="0">
              <a:lnSpc>
                <a:spcPct val="110000"/>
              </a:lnSpc>
              <a:spcBef>
                <a:spcPts val="0"/>
              </a:spcBef>
              <a:spcAft>
                <a:spcPts val="0"/>
              </a:spcAft>
              <a:buSzPts val="1200"/>
              <a:buNone/>
            </a:pPr>
            <a:r>
              <a:rPr lang="de-DE"/>
              <a:t>Fachkraft für Gastronomie - Systemgastronomie</a:t>
            </a:r>
            <a:endParaRPr/>
          </a:p>
        </p:txBody>
      </p:sp>
      <p:sp>
        <p:nvSpPr>
          <p:cNvPr id="526" name="Google Shape;526;p7"/>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Eigene Berechnungen</a:t>
            </a:r>
            <a:endParaRPr/>
          </a:p>
        </p:txBody>
      </p:sp>
      <p:sp>
        <p:nvSpPr>
          <p:cNvPr id="527" name="Google Shape;527;p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sp>
        <p:nvSpPr>
          <p:cNvPr id="528" name="Google Shape;528;p7"/>
          <p:cNvSpPr/>
          <p:nvPr/>
        </p:nvSpPr>
        <p:spPr>
          <a:xfrm>
            <a:off x="3060482" y="1467419"/>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Von wo nach wo?</a:t>
            </a:r>
            <a:endParaRPr sz="1400" b="0" i="0" u="none" strike="noStrike" cap="none">
              <a:solidFill>
                <a:srgbClr val="000000"/>
              </a:solidFill>
              <a:latin typeface="Arial"/>
              <a:ea typeface="Arial"/>
              <a:cs typeface="Arial"/>
              <a:sym typeface="Arial"/>
            </a:endParaRPr>
          </a:p>
        </p:txBody>
      </p:sp>
      <p:sp>
        <p:nvSpPr>
          <p:cNvPr id="529" name="Google Shape;529;p7"/>
          <p:cNvSpPr/>
          <p:nvPr/>
        </p:nvSpPr>
        <p:spPr>
          <a:xfrm>
            <a:off x="5301244" y="1467419"/>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San Francisco . Hamburg Hafen</a:t>
            </a:r>
            <a:endParaRPr sz="1400" b="0" i="0" u="none" strike="noStrike" cap="none">
              <a:solidFill>
                <a:srgbClr val="000000"/>
              </a:solidFill>
              <a:latin typeface="Arial"/>
              <a:ea typeface="Arial"/>
              <a:cs typeface="Arial"/>
              <a:sym typeface="Arial"/>
            </a:endParaRPr>
          </a:p>
        </p:txBody>
      </p:sp>
      <p:sp>
        <p:nvSpPr>
          <p:cNvPr id="530" name="Google Shape;530;p7"/>
          <p:cNvSpPr/>
          <p:nvPr/>
        </p:nvSpPr>
        <p:spPr>
          <a:xfrm>
            <a:off x="8142700" y="1467419"/>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Deutschland (HH, SN, B, DD, L, N, R, M, S, VS, FR, SB, KA, F, SB, K, AA, DU, BI, Ha, HB, HH</a:t>
            </a:r>
            <a:endParaRPr sz="1400" b="0" i="0" u="none" strike="noStrike" cap="none">
              <a:solidFill>
                <a:srgbClr val="000000"/>
              </a:solidFill>
              <a:latin typeface="Arial"/>
              <a:ea typeface="Arial"/>
              <a:cs typeface="Arial"/>
              <a:sym typeface="Arial"/>
            </a:endParaRPr>
          </a:p>
        </p:txBody>
      </p:sp>
      <p:sp>
        <p:nvSpPr>
          <p:cNvPr id="531" name="Google Shape;531;p7"/>
          <p:cNvSpPr/>
          <p:nvPr/>
        </p:nvSpPr>
        <p:spPr>
          <a:xfrm>
            <a:off x="3060482" y="2639883"/>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Gewicht</a:t>
            </a:r>
            <a:endParaRPr sz="1400" b="0" i="0" u="none" strike="noStrike" cap="none">
              <a:solidFill>
                <a:srgbClr val="000000"/>
              </a:solidFill>
              <a:latin typeface="Arial"/>
              <a:ea typeface="Arial"/>
              <a:cs typeface="Arial"/>
              <a:sym typeface="Arial"/>
            </a:endParaRPr>
          </a:p>
        </p:txBody>
      </p:sp>
      <p:sp>
        <p:nvSpPr>
          <p:cNvPr id="532" name="Google Shape;532;p7"/>
          <p:cNvSpPr/>
          <p:nvPr/>
        </p:nvSpPr>
        <p:spPr>
          <a:xfrm>
            <a:off x="5301244" y="2639883"/>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22 t Mandeln in 20 Fuß-Container, ca. 25 t Gesamtgewicht</a:t>
            </a:r>
            <a:endParaRPr sz="1400" b="0" i="0" u="none" strike="noStrike" cap="none">
              <a:solidFill>
                <a:srgbClr val="000000"/>
              </a:solidFill>
              <a:latin typeface="Arial"/>
              <a:ea typeface="Arial"/>
              <a:cs typeface="Arial"/>
              <a:sym typeface="Arial"/>
            </a:endParaRPr>
          </a:p>
        </p:txBody>
      </p:sp>
      <p:sp>
        <p:nvSpPr>
          <p:cNvPr id="533" name="Google Shape;533;p7"/>
          <p:cNvSpPr/>
          <p:nvPr/>
        </p:nvSpPr>
        <p:spPr>
          <a:xfrm>
            <a:off x="8142700" y="2639883"/>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40 t Lkw </a:t>
            </a:r>
            <a:br>
              <a:rPr lang="de-DE" sz="1800" b="0" i="0" u="none" strike="noStrike" cap="none">
                <a:solidFill>
                  <a:schemeClr val="lt1"/>
                </a:solidFill>
                <a:latin typeface="Arial"/>
                <a:ea typeface="Arial"/>
                <a:cs typeface="Arial"/>
                <a:sym typeface="Arial"/>
              </a:rPr>
            </a:br>
            <a:r>
              <a:rPr lang="de-DE" sz="1800" b="0" i="0" u="none" strike="noStrike" cap="none">
                <a:solidFill>
                  <a:schemeClr val="lt1"/>
                </a:solidFill>
                <a:latin typeface="Arial"/>
                <a:ea typeface="Arial"/>
                <a:cs typeface="Arial"/>
                <a:sym typeface="Arial"/>
              </a:rPr>
              <a:t>(18 t Fahrzeug, 22 t Mandeln)</a:t>
            </a:r>
            <a:endParaRPr sz="1400" b="0" i="0" u="none" strike="noStrike" cap="none">
              <a:solidFill>
                <a:srgbClr val="000000"/>
              </a:solidFill>
              <a:latin typeface="Arial"/>
              <a:ea typeface="Arial"/>
              <a:cs typeface="Arial"/>
              <a:sym typeface="Arial"/>
            </a:endParaRPr>
          </a:p>
        </p:txBody>
      </p:sp>
      <p:sp>
        <p:nvSpPr>
          <p:cNvPr id="534" name="Google Shape;534;p7"/>
          <p:cNvSpPr/>
          <p:nvPr/>
        </p:nvSpPr>
        <p:spPr>
          <a:xfrm>
            <a:off x="3060482" y="3812347"/>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Transport-distanz</a:t>
            </a:r>
            <a:endParaRPr sz="1400" b="0" i="0" u="none" strike="noStrike" cap="none">
              <a:solidFill>
                <a:srgbClr val="000000"/>
              </a:solidFill>
              <a:latin typeface="Arial"/>
              <a:ea typeface="Arial"/>
              <a:cs typeface="Arial"/>
              <a:sym typeface="Arial"/>
            </a:endParaRPr>
          </a:p>
        </p:txBody>
      </p:sp>
      <p:sp>
        <p:nvSpPr>
          <p:cNvPr id="535" name="Google Shape;535;p7"/>
          <p:cNvSpPr/>
          <p:nvPr/>
        </p:nvSpPr>
        <p:spPr>
          <a:xfrm>
            <a:off x="5301244" y="3812347"/>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FF0000"/>
                </a:solidFill>
                <a:latin typeface="Arial"/>
                <a:ea typeface="Arial"/>
                <a:cs typeface="Arial"/>
                <a:sym typeface="Arial"/>
              </a:rPr>
              <a:t>7.800 km</a:t>
            </a:r>
            <a:endParaRPr sz="1400" b="0" i="0" u="none" strike="noStrike" cap="none">
              <a:solidFill>
                <a:srgbClr val="000000"/>
              </a:solidFill>
              <a:latin typeface="Arial"/>
              <a:ea typeface="Arial"/>
              <a:cs typeface="Arial"/>
              <a:sym typeface="Arial"/>
            </a:endParaRPr>
          </a:p>
        </p:txBody>
      </p:sp>
      <p:sp>
        <p:nvSpPr>
          <p:cNvPr id="536" name="Google Shape;536;p7"/>
          <p:cNvSpPr/>
          <p:nvPr/>
        </p:nvSpPr>
        <p:spPr>
          <a:xfrm>
            <a:off x="8142700" y="3812347"/>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22 Stationen a 1t Mandeln, Gesamtstrecke </a:t>
            </a:r>
            <a:r>
              <a:rPr lang="de-DE" sz="1800" b="1" i="0" u="none" strike="noStrike" cap="none">
                <a:solidFill>
                  <a:srgbClr val="FF0000"/>
                </a:solidFill>
                <a:latin typeface="Arial"/>
                <a:ea typeface="Arial"/>
                <a:cs typeface="Arial"/>
                <a:sym typeface="Arial"/>
              </a:rPr>
              <a:t>3.700 km</a:t>
            </a:r>
            <a:endParaRPr sz="1400" b="0" i="0" u="none" strike="noStrike" cap="none">
              <a:solidFill>
                <a:srgbClr val="000000"/>
              </a:solidFill>
              <a:latin typeface="Arial"/>
              <a:ea typeface="Arial"/>
              <a:cs typeface="Arial"/>
              <a:sym typeface="Arial"/>
            </a:endParaRPr>
          </a:p>
        </p:txBody>
      </p:sp>
      <p:sp>
        <p:nvSpPr>
          <p:cNvPr id="537" name="Google Shape;537;p7"/>
          <p:cNvSpPr/>
          <p:nvPr/>
        </p:nvSpPr>
        <p:spPr>
          <a:xfrm>
            <a:off x="3060482" y="4977283"/>
            <a:ext cx="17922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Emissionen für den Transport</a:t>
            </a:r>
            <a:endParaRPr sz="1400" b="0" i="0" u="none" strike="noStrike" cap="none">
              <a:solidFill>
                <a:srgbClr val="000000"/>
              </a:solidFill>
              <a:latin typeface="Arial"/>
              <a:ea typeface="Arial"/>
              <a:cs typeface="Arial"/>
              <a:sym typeface="Arial"/>
            </a:endParaRPr>
          </a:p>
        </p:txBody>
      </p:sp>
      <p:sp>
        <p:nvSpPr>
          <p:cNvPr id="538" name="Google Shape;538;p7"/>
          <p:cNvSpPr/>
          <p:nvPr/>
        </p:nvSpPr>
        <p:spPr>
          <a:xfrm>
            <a:off x="5301244" y="4977283"/>
            <a:ext cx="2401824"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FF0000"/>
                </a:solidFill>
                <a:latin typeface="Arial"/>
                <a:ea typeface="Arial"/>
                <a:cs typeface="Arial"/>
                <a:sym typeface="Arial"/>
              </a:rPr>
              <a:t>Schiff: 5,6 t CO2-Äq (15 g/t*km)</a:t>
            </a:r>
            <a:endParaRPr sz="1400" b="0" i="0" u="none" strike="noStrike" cap="none">
              <a:solidFill>
                <a:srgbClr val="000000"/>
              </a:solidFill>
              <a:latin typeface="Arial"/>
              <a:ea typeface="Arial"/>
              <a:cs typeface="Arial"/>
              <a:sym typeface="Arial"/>
            </a:endParaRPr>
          </a:p>
        </p:txBody>
      </p:sp>
      <p:sp>
        <p:nvSpPr>
          <p:cNvPr id="539" name="Google Shape;539;p7"/>
          <p:cNvSpPr/>
          <p:nvPr/>
        </p:nvSpPr>
        <p:spPr>
          <a:xfrm>
            <a:off x="8142700" y="4977283"/>
            <a:ext cx="3855197" cy="950976"/>
          </a:xfrm>
          <a:prstGeom prst="roundRect">
            <a:avLst>
              <a:gd name="adj" fmla="val 16667"/>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FF0000"/>
                </a:solidFill>
                <a:latin typeface="Arial"/>
                <a:ea typeface="Arial"/>
                <a:cs typeface="Arial"/>
                <a:sym typeface="Arial"/>
              </a:rPr>
              <a:t>LKW: 17 t CO2-Äq </a:t>
            </a:r>
            <a:br>
              <a:rPr lang="de-DE" sz="2000" b="1" i="0" u="none" strike="noStrike" cap="none">
                <a:solidFill>
                  <a:srgbClr val="FF0000"/>
                </a:solidFill>
                <a:latin typeface="Arial"/>
                <a:ea typeface="Arial"/>
                <a:cs typeface="Arial"/>
                <a:sym typeface="Arial"/>
              </a:rPr>
            </a:br>
            <a:r>
              <a:rPr lang="de-DE" sz="2000" b="1" i="0" u="none" strike="noStrike" cap="none">
                <a:solidFill>
                  <a:srgbClr val="FF0000"/>
                </a:solidFill>
                <a:latin typeface="Arial"/>
                <a:ea typeface="Arial"/>
                <a:cs typeface="Arial"/>
                <a:sym typeface="Arial"/>
              </a:rPr>
              <a:t>(50 g/t*km)</a:t>
            </a:r>
            <a:endParaRPr sz="1400" b="0" i="0" u="none" strike="noStrike" cap="none">
              <a:solidFill>
                <a:srgbClr val="000000"/>
              </a:solidFill>
              <a:latin typeface="Arial"/>
              <a:ea typeface="Arial"/>
              <a:cs typeface="Arial"/>
              <a:sym typeface="Arial"/>
            </a:endParaRPr>
          </a:p>
        </p:txBody>
      </p:sp>
      <p:sp>
        <p:nvSpPr>
          <p:cNvPr id="540" name="Google Shape;540;p7"/>
          <p:cNvSpPr/>
          <p:nvPr/>
        </p:nvSpPr>
        <p:spPr>
          <a:xfrm>
            <a:off x="4926577" y="1629613"/>
            <a:ext cx="348916" cy="3423935"/>
          </a:xfrm>
          <a:prstGeom prst="down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p7"/>
          <p:cNvSpPr/>
          <p:nvPr/>
        </p:nvSpPr>
        <p:spPr>
          <a:xfrm>
            <a:off x="7719912" y="1663024"/>
            <a:ext cx="348916" cy="3482505"/>
          </a:xfrm>
          <a:prstGeom prst="down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2" name="Google Shape;542;p7"/>
          <p:cNvSpPr/>
          <p:nvPr/>
        </p:nvSpPr>
        <p:spPr>
          <a:xfrm>
            <a:off x="7550233" y="4762807"/>
            <a:ext cx="1184933" cy="735848"/>
          </a:xfrm>
          <a:prstGeom prst="cloud">
            <a:avLst/>
          </a:prstGeom>
          <a:solidFill>
            <a:srgbClr val="A5A5A5"/>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3" name="Google Shape;543;p7"/>
          <p:cNvSpPr/>
          <p:nvPr/>
        </p:nvSpPr>
        <p:spPr>
          <a:xfrm>
            <a:off x="145872" y="1450716"/>
            <a:ext cx="2624382" cy="458709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Berechnen Sie die Emissionen des Transports per LKW eines typischen Lebensmittels, welches sie aus Südeuropa oder Nordafrika beziehen. Vergleichen Sie dies, mit Ihren Lieferprozessen zu Ihren Kunden.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25ef88dd447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26</a:t>
            </a:fld>
            <a:endParaRPr/>
          </a:p>
        </p:txBody>
      </p:sp>
      <p:sp>
        <p:nvSpPr>
          <p:cNvPr id="550" name="Google Shape;550;g25ef88dd447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551" name="Google Shape;551;g25ef88dd447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SzPts val="1200"/>
              <a:buNone/>
            </a:pPr>
            <a:r>
              <a:rPr lang="de-DE"/>
              <a:t>Koch und Köchin, Fachkraft Küche</a:t>
            </a:r>
            <a:endParaRPr/>
          </a:p>
        </p:txBody>
      </p:sp>
      <p:sp>
        <p:nvSpPr>
          <p:cNvPr id="552" name="Google Shape;552;g25ef88dd447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53" name="Google Shape;553;g25ef88dd447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554" name="Google Shape;554;g25ef88dd447_0_0"/>
          <p:cNvGrpSpPr/>
          <p:nvPr/>
        </p:nvGrpSpPr>
        <p:grpSpPr>
          <a:xfrm>
            <a:off x="6425612" y="1454200"/>
            <a:ext cx="5663465" cy="4537299"/>
            <a:chOff x="6095999" y="1454200"/>
            <a:chExt cx="5663465" cy="4537299"/>
          </a:xfrm>
        </p:grpSpPr>
        <p:sp>
          <p:nvSpPr>
            <p:cNvPr id="555" name="Google Shape;555;g25ef88dd447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01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56" name="Google Shape;556;g25ef88dd447_0_0"/>
            <p:cNvSpPr/>
            <p:nvPr/>
          </p:nvSpPr>
          <p:spPr>
            <a:xfrm>
              <a:off x="6096000" y="5144899"/>
              <a:ext cx="56634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000000"/>
                </a:solidFill>
                <a:latin typeface="Arial"/>
                <a:ea typeface="Arial"/>
                <a:cs typeface="Arial"/>
                <a:sym typeface="Arial"/>
              </a:endParaRPr>
            </a:p>
          </p:txBody>
        </p:sp>
        <p:sp>
          <p:nvSpPr>
            <p:cNvPr id="557" name="Google Shape;557;g25ef88dd447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58" name="Google Shape;558;g25ef88dd447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59" name="Google Shape;559;g25ef88dd447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60" name="Google Shape;560;g25ef88dd447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61" name="Google Shape;561;g25ef88dd447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01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62" name="Google Shape;562;g25ef88dd447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01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563" name="Google Shape;563;g25ef88dd447_0_0"/>
          <p:cNvPicPr preferRelativeResize="0"/>
          <p:nvPr/>
        </p:nvPicPr>
        <p:blipFill rotWithShape="1">
          <a:blip r:embed="rId3">
            <a:alphaModFix/>
          </a:blip>
          <a:srcRect r="11016" b="7474"/>
          <a:stretch/>
        </p:blipFill>
        <p:spPr>
          <a:xfrm>
            <a:off x="72050" y="1469757"/>
            <a:ext cx="6357069" cy="45895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27d927d5bbc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Impressum</a:t>
            </a:r>
            <a:endParaRPr/>
          </a:p>
        </p:txBody>
      </p:sp>
      <p:sp>
        <p:nvSpPr>
          <p:cNvPr id="570" name="Google Shape;570;g27d927d5bbc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27</a:t>
            </a:fld>
            <a:endParaRPr/>
          </a:p>
        </p:txBody>
      </p:sp>
      <p:sp>
        <p:nvSpPr>
          <p:cNvPr id="571" name="Google Shape;571;g27d927d5bbc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Projektagentur BBNE</a:t>
            </a:r>
            <a:endParaRPr/>
          </a:p>
        </p:txBody>
      </p:sp>
      <p:sp>
        <p:nvSpPr>
          <p:cNvPr id="572" name="Google Shape;572;g27d927d5bbc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endParaRPr/>
          </a:p>
        </p:txBody>
      </p:sp>
      <p:sp>
        <p:nvSpPr>
          <p:cNvPr id="573" name="Google Shape;573;g27d927d5bbc_0_0"/>
          <p:cNvSpPr txBox="1"/>
          <p:nvPr/>
        </p:nvSpPr>
        <p:spPr>
          <a:xfrm>
            <a:off x="1147864" y="1499687"/>
            <a:ext cx="37521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Herausgeber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IZT - Institut für Zukunftsstudien und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Technologiebewertung gemeinnützige GmbH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Schopenhauerstr. 26, 14129 Berlin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www.izt.de</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Projektleitung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Dr. Michael Scharp</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Forschungsleiter Bildung und </a:t>
            </a:r>
            <a:br>
              <a:rPr lang="de-DE" sz="1200" b="0" i="0" u="none" strike="noStrike" cap="none">
                <a:solidFill>
                  <a:srgbClr val="000000"/>
                </a:solidFill>
                <a:latin typeface="Merriweather"/>
                <a:ea typeface="Merriweather"/>
                <a:cs typeface="Merriweather"/>
                <a:sym typeface="Merriweather"/>
              </a:rPr>
            </a:br>
            <a:r>
              <a:rPr lang="de-DE" sz="1200" b="0" i="0" u="none" strike="noStrike" cap="none">
                <a:solidFill>
                  <a:srgbClr val="000000"/>
                </a:solidFill>
                <a:latin typeface="Merriweather"/>
                <a:ea typeface="Merriweather"/>
                <a:cs typeface="Merriweather"/>
                <a:sym typeface="Merriweather"/>
              </a:rPr>
              <a:t>Digitale Medien am IZT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m.scharp@izt.de | T 030 80 30 88-14</a:t>
            </a:r>
            <a:endParaRPr sz="1400" b="0" i="0" u="none" strike="noStrike" cap="none">
              <a:solidFill>
                <a:srgbClr val="000000"/>
              </a:solidFill>
              <a:latin typeface="Arial"/>
              <a:ea typeface="Arial"/>
              <a:cs typeface="Arial"/>
              <a:sym typeface="Arial"/>
            </a:endParaRPr>
          </a:p>
        </p:txBody>
      </p:sp>
      <p:pic>
        <p:nvPicPr>
          <p:cNvPr id="575" name="Google Shape;575;g27d927d5bbc_0_0" descr="Ein Bild, das Text, Screenshot, Schrift, Visitenkarte enthält.&#10;&#10;Automatisch generierte Beschreibung"/>
          <p:cNvPicPr preferRelativeResize="0"/>
          <p:nvPr/>
        </p:nvPicPr>
        <p:blipFill rotWithShape="1">
          <a:blip r:embed="rId3">
            <a:alphaModFix/>
          </a:blip>
          <a:srcRect/>
          <a:stretch/>
        </p:blipFill>
        <p:spPr>
          <a:xfrm>
            <a:off x="7966583" y="4526390"/>
            <a:ext cx="2817937" cy="1427032"/>
          </a:xfrm>
          <a:prstGeom prst="rect">
            <a:avLst/>
          </a:prstGeom>
          <a:noFill/>
          <a:ln>
            <a:noFill/>
          </a:ln>
        </p:spPr>
      </p:pic>
      <p:sp>
        <p:nvSpPr>
          <p:cNvPr id="576" name="Google Shape;576;g27d927d5bbc_0_0"/>
          <p:cNvSpPr txBox="1"/>
          <p:nvPr/>
        </p:nvSpPr>
        <p:spPr>
          <a:xfrm>
            <a:off x="5590635" y="1499687"/>
            <a:ext cx="5232600" cy="22159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lang="de-DE" sz="1200" b="0" i="0" u="none" strike="noStrike" cap="none" dirty="0">
                <a:solidFill>
                  <a:srgbClr val="000000"/>
                </a:solidFill>
                <a:latin typeface="Merriweather"/>
                <a:ea typeface="Merriweather"/>
                <a:cs typeface="Merriweather"/>
                <a:sym typeface="Merriweather"/>
              </a:rPr>
            </a:br>
            <a:r>
              <a:rPr lang="de-DE" sz="1200" b="0" i="0" u="none" strike="noStrike" cap="none" dirty="0">
                <a:solidFill>
                  <a:srgbClr val="000000"/>
                </a:solidFill>
                <a:latin typeface="Merriweather"/>
                <a:ea typeface="Merriweather"/>
                <a:cs typeface="Merriweather"/>
                <a:sym typeface="Merriweather"/>
              </a:rPr>
              <a:t>Die Verantwortung der Veröffentlichung liegt bei den Autorinnen und Autoren. </a:t>
            </a:r>
          </a:p>
          <a:p>
            <a:pPr marL="0" marR="0" lvl="0" indent="0" algn="l" rtl="0">
              <a:lnSpc>
                <a:spcPct val="100000"/>
              </a:lnSpc>
              <a:spcBef>
                <a:spcPts val="0"/>
              </a:spcBef>
              <a:spcAft>
                <a:spcPts val="0"/>
              </a:spcAft>
              <a:buClr>
                <a:srgbClr val="000000"/>
              </a:buClr>
              <a:buSzPts val="1200"/>
              <a:buFont typeface="Arial"/>
              <a:buNone/>
            </a:pPr>
            <a:endParaRPr lang="de-DE" sz="1200" dirty="0">
              <a:latin typeface="Merriweather"/>
              <a:sym typeface="Merriweather"/>
            </a:endParaRPr>
          </a:p>
          <a:p>
            <a:pPr lvl="0">
              <a:buSzPts val="1200"/>
            </a:pPr>
            <a:r>
              <a:rPr lang="de-DE" i="1" dirty="0"/>
              <a:t>Dieses Bildungsmaterial berücksichtigt die Gütekriterien für digitale BNE-Materialien gemäß Beschluss der Nationalen Plattform BNE vom 09. Dezember 2022.</a:t>
            </a:r>
            <a:endParaRPr sz="1400" b="0" i="0" u="none" strike="noStrike" cap="none" dirty="0">
              <a:solidFill>
                <a:srgbClr val="000000"/>
              </a:solidFill>
              <a:latin typeface="Arial"/>
              <a:ea typeface="Arial"/>
              <a:cs typeface="Arial"/>
              <a:sym typeface="Arial"/>
            </a:endParaRPr>
          </a:p>
        </p:txBody>
      </p:sp>
      <p:pic>
        <p:nvPicPr>
          <p:cNvPr id="577" name="Google Shape;577;g27d927d5bbc_0_0"/>
          <p:cNvPicPr preferRelativeResize="0"/>
          <p:nvPr/>
        </p:nvPicPr>
        <p:blipFill rotWithShape="1">
          <a:blip r:embed="rId4">
            <a:alphaModFix/>
          </a:blip>
          <a:srcRect/>
          <a:stretch/>
        </p:blipFill>
        <p:spPr>
          <a:xfrm>
            <a:off x="4360249" y="4614860"/>
            <a:ext cx="2226311" cy="1000315"/>
          </a:xfrm>
          <a:prstGeom prst="rect">
            <a:avLst/>
          </a:prstGeom>
          <a:noFill/>
          <a:ln>
            <a:noFill/>
          </a:ln>
        </p:spPr>
      </p:pic>
      <p:pic>
        <p:nvPicPr>
          <p:cNvPr id="578" name="Google Shape;578;g27d927d5bbc_0_0"/>
          <p:cNvPicPr preferRelativeResize="0"/>
          <p:nvPr/>
        </p:nvPicPr>
        <p:blipFill rotWithShape="1">
          <a:blip r:embed="rId5">
            <a:alphaModFix/>
          </a:blip>
          <a:srcRect t="6591" b="13613"/>
          <a:stretch/>
        </p:blipFill>
        <p:spPr>
          <a:xfrm>
            <a:off x="1147864" y="4457792"/>
            <a:ext cx="2520876" cy="142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in der Gastronomie:</a:t>
            </a:r>
            <a:br>
              <a:rPr lang="de-DE"/>
            </a:br>
            <a:r>
              <a:rPr lang="de-DE">
                <a:solidFill>
                  <a:srgbClr val="000000"/>
                </a:solidFill>
              </a:rPr>
              <a:t>Durchschnittliche Emissionen eines Schulmenüs</a:t>
            </a:r>
            <a:endParaRPr/>
          </a:p>
        </p:txBody>
      </p:sp>
      <p:sp>
        <p:nvSpPr>
          <p:cNvPr id="123" name="Google Shape;123;p1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24" name="Google Shape;124;p1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8" lvl="0" indent="0" algn="l" rtl="0">
              <a:lnSpc>
                <a:spcPct val="110000"/>
              </a:lnSpc>
              <a:spcBef>
                <a:spcPts val="0"/>
              </a:spcBef>
              <a:spcAft>
                <a:spcPts val="0"/>
              </a:spcAft>
              <a:buSzPts val="1200"/>
              <a:buNone/>
            </a:pPr>
            <a:r>
              <a:rPr lang="de-DE"/>
              <a:t>Fachmann und Fachfrau Systemgastronomie/ Fachkraft für Gastronomie - Systemgastronomie</a:t>
            </a:r>
            <a:endParaRPr/>
          </a:p>
        </p:txBody>
      </p:sp>
      <p:sp>
        <p:nvSpPr>
          <p:cNvPr id="125" name="Google Shape;125;p1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763" lvl="0" indent="0" algn="l" rtl="0">
              <a:lnSpc>
                <a:spcPct val="110000"/>
              </a:lnSpc>
              <a:spcBef>
                <a:spcPts val="0"/>
              </a:spcBef>
              <a:spcAft>
                <a:spcPts val="0"/>
              </a:spcAft>
              <a:buClr>
                <a:srgbClr val="888888"/>
              </a:buClr>
              <a:buSzPts val="1200"/>
              <a:buNone/>
            </a:pPr>
            <a:r>
              <a:rPr lang="de-DE"/>
              <a:t>Eigene Abbildung nach KEEKS 2019, Daten von ifeu</a:t>
            </a:r>
            <a:endParaRPr/>
          </a:p>
        </p:txBody>
      </p:sp>
      <p:sp>
        <p:nvSpPr>
          <p:cNvPr id="126" name="Google Shape;126;p1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pic>
        <p:nvPicPr>
          <p:cNvPr id="127" name="Google Shape;127;p19"/>
          <p:cNvPicPr preferRelativeResize="0"/>
          <p:nvPr/>
        </p:nvPicPr>
        <p:blipFill rotWithShape="1">
          <a:blip r:embed="rId3">
            <a:alphaModFix/>
          </a:blip>
          <a:srcRect/>
          <a:stretch/>
        </p:blipFill>
        <p:spPr>
          <a:xfrm>
            <a:off x="11327" y="1713781"/>
            <a:ext cx="10541479" cy="4451680"/>
          </a:xfrm>
          <a:prstGeom prst="rect">
            <a:avLst/>
          </a:prstGeom>
          <a:noFill/>
          <a:ln>
            <a:noFill/>
          </a:ln>
        </p:spPr>
      </p:pic>
      <p:sp>
        <p:nvSpPr>
          <p:cNvPr id="128" name="Google Shape;128;p19"/>
          <p:cNvSpPr txBox="1"/>
          <p:nvPr/>
        </p:nvSpPr>
        <p:spPr>
          <a:xfrm>
            <a:off x="3971262" y="3985072"/>
            <a:ext cx="151035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Calibri"/>
                <a:ea typeface="Calibri"/>
                <a:cs typeface="Calibri"/>
                <a:sym typeface="Calibri"/>
              </a:rPr>
              <a:t>Inclusive Land-</a:t>
            </a:r>
            <a:br>
              <a:rPr lang="de-DE" sz="1050" b="0" i="0" u="none" strike="noStrike" cap="none">
                <a:solidFill>
                  <a:schemeClr val="lt1"/>
                </a:solidFill>
                <a:latin typeface="Calibri"/>
                <a:ea typeface="Calibri"/>
                <a:cs typeface="Calibri"/>
                <a:sym typeface="Calibri"/>
              </a:rPr>
            </a:br>
            <a:r>
              <a:rPr lang="de-DE" sz="1050" b="0" i="0" u="none" strike="noStrike" cap="none">
                <a:solidFill>
                  <a:schemeClr val="lt1"/>
                </a:solidFill>
                <a:latin typeface="Calibri"/>
                <a:ea typeface="Calibri"/>
                <a:cs typeface="Calibri"/>
                <a:sym typeface="Calibri"/>
              </a:rPr>
              <a:t>nutzungsänderungen</a:t>
            </a:r>
            <a:endParaRPr sz="1050" b="0" i="0" u="none" strike="noStrike" cap="none">
              <a:solidFill>
                <a:schemeClr val="lt1"/>
              </a:solidFill>
              <a:latin typeface="Calibri"/>
              <a:ea typeface="Calibri"/>
              <a:cs typeface="Calibri"/>
              <a:sym typeface="Calibri"/>
            </a:endParaRPr>
          </a:p>
        </p:txBody>
      </p:sp>
      <p:sp>
        <p:nvSpPr>
          <p:cNvPr id="129" name="Google Shape;129;p19"/>
          <p:cNvSpPr txBox="1"/>
          <p:nvPr/>
        </p:nvSpPr>
        <p:spPr>
          <a:xfrm>
            <a:off x="360000" y="2384949"/>
            <a:ext cx="1693092"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Anteile nach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Prozessstufe</a:t>
            </a:r>
            <a:endParaRPr sz="1400" b="0" i="0" u="none" strike="noStrike" cap="none">
              <a:solidFill>
                <a:srgbClr val="000000"/>
              </a:solidFill>
              <a:latin typeface="Arial"/>
              <a:ea typeface="Arial"/>
              <a:cs typeface="Arial"/>
              <a:sym typeface="Arial"/>
            </a:endParaRPr>
          </a:p>
        </p:txBody>
      </p:sp>
      <p:sp>
        <p:nvSpPr>
          <p:cNvPr id="130" name="Google Shape;130;p19"/>
          <p:cNvSpPr/>
          <p:nvPr/>
        </p:nvSpPr>
        <p:spPr>
          <a:xfrm>
            <a:off x="9382026" y="1912776"/>
            <a:ext cx="2760373" cy="250318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C00000"/>
                </a:solidFill>
                <a:latin typeface="Arial"/>
                <a:ea typeface="Arial"/>
                <a:cs typeface="Arial"/>
                <a:sym typeface="Arial"/>
              </a:rPr>
              <a:t>Interpretieren Sie die Grafik.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C00000"/>
                </a:solidFill>
                <a:latin typeface="Arial"/>
                <a:ea typeface="Arial"/>
                <a:cs typeface="Arial"/>
                <a:sym typeface="Arial"/>
              </a:rPr>
              <a:t>Was bedeutet dies für ihre Speiskarte?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C00000"/>
                </a:solidFill>
                <a:latin typeface="Arial"/>
                <a:ea typeface="Arial"/>
                <a:cs typeface="Arial"/>
                <a:sym typeface="Arial"/>
              </a:rPr>
              <a:t>Was bedeutet dies für ihren Einkauf?</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C00000"/>
                </a:solidFill>
                <a:latin typeface="Arial"/>
                <a:ea typeface="Arial"/>
                <a:cs typeface="Arial"/>
                <a:sym typeface="Arial"/>
              </a:rPr>
              <a:t>Was bedeutet dies für Ihre Küchenprozesse?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38" name="Google Shape;138;p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Bio-Produkte</a:t>
            </a:r>
            <a:br>
              <a:rPr lang="de-DE"/>
            </a:br>
            <a:r>
              <a:rPr lang="de-DE"/>
              <a:t>Bio-Produkte und ihre Verkaufspreise</a:t>
            </a:r>
            <a:endParaRPr/>
          </a:p>
        </p:txBody>
      </p:sp>
      <p:sp>
        <p:nvSpPr>
          <p:cNvPr id="139" name="Google Shape;139;p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Fachmann und Fachfrau Systemgastronomie/</a:t>
            </a:r>
            <a:endParaRPr/>
          </a:p>
          <a:p>
            <a:pPr marL="36000" lvl="0" indent="-36000" algn="l" rtl="0">
              <a:lnSpc>
                <a:spcPct val="110000"/>
              </a:lnSpc>
              <a:spcBef>
                <a:spcPts val="0"/>
              </a:spcBef>
              <a:spcAft>
                <a:spcPts val="0"/>
              </a:spcAft>
              <a:buClr>
                <a:srgbClr val="888888"/>
              </a:buClr>
              <a:buSzPts val="1200"/>
              <a:buNone/>
            </a:pPr>
            <a:r>
              <a:rPr lang="de-DE"/>
              <a:t>Fachkraft für Gastronomie - Systemgastronomie</a:t>
            </a:r>
            <a:endParaRPr/>
          </a:p>
        </p:txBody>
      </p:sp>
      <p:sp>
        <p:nvSpPr>
          <p:cNvPr id="140" name="Google Shape;140;p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Eigene Abbildung nach AMI Verbraucherpreisspiegel, Ökolandbau 2021</a:t>
            </a:r>
            <a:endParaRPr/>
          </a:p>
        </p:txBody>
      </p:sp>
      <p:sp>
        <p:nvSpPr>
          <p:cNvPr id="141" name="Google Shape;141;p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pic>
        <p:nvPicPr>
          <p:cNvPr id="142" name="Google Shape;142;p3"/>
          <p:cNvPicPr preferRelativeResize="0"/>
          <p:nvPr/>
        </p:nvPicPr>
        <p:blipFill rotWithShape="1">
          <a:blip r:embed="rId3">
            <a:alphaModFix/>
          </a:blip>
          <a:srcRect/>
          <a:stretch/>
        </p:blipFill>
        <p:spPr>
          <a:xfrm>
            <a:off x="4712772" y="2545080"/>
            <a:ext cx="7277400" cy="3593700"/>
          </a:xfrm>
          <a:prstGeom prst="rect">
            <a:avLst/>
          </a:prstGeom>
          <a:noFill/>
          <a:ln>
            <a:noFill/>
          </a:ln>
        </p:spPr>
      </p:pic>
      <p:sp>
        <p:nvSpPr>
          <p:cNvPr id="143" name="Google Shape;143;p3"/>
          <p:cNvSpPr txBox="1"/>
          <p:nvPr/>
        </p:nvSpPr>
        <p:spPr>
          <a:xfrm>
            <a:off x="5382217" y="1656168"/>
            <a:ext cx="499872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Bio hat seinen Preis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Preisaufschläge für ausgewählte Bio-Lebensmittel gegenüber konventioneller Ware in Deutschland, 2020, in %</a:t>
            </a: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a:off x="180754" y="2071666"/>
            <a:ext cx="4369981" cy="294536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de-DE" sz="2000" b="0" i="0" u="none" strike="noStrike" cap="none">
                <a:solidFill>
                  <a:srgbClr val="C00000"/>
                </a:solidFill>
                <a:latin typeface="Arial"/>
                <a:ea typeface="Arial"/>
                <a:cs typeface="Arial"/>
                <a:sym typeface="Arial"/>
              </a:rPr>
              <a:t>Wie groß ist der Anteil ihrer Bioprodukte in allen Zutaten?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20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2000" b="0" i="0" u="none" strike="noStrike" cap="none">
                <a:solidFill>
                  <a:srgbClr val="C00000"/>
                </a:solidFill>
                <a:latin typeface="Arial"/>
                <a:ea typeface="Arial"/>
                <a:cs typeface="Arial"/>
                <a:sym typeface="Arial"/>
              </a:rPr>
              <a:t>Welche Mehrkosen nehmen Sie dafür in Kauf?</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20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2000" b="0" i="0" u="none" strike="noStrike" cap="none">
                <a:solidFill>
                  <a:srgbClr val="C00000"/>
                </a:solidFill>
                <a:latin typeface="Arial"/>
                <a:ea typeface="Arial"/>
                <a:cs typeface="Arial"/>
                <a:sym typeface="Arial"/>
              </a:rPr>
              <a:t>Wie kann man Eltern in der Schule vermitteln, dass Bio den Mehrpreis wert ist?</a:t>
            </a:r>
            <a:endParaRPr sz="2000" b="0" i="0" u="none" strike="noStrike" cap="none">
              <a:solidFill>
                <a:srgbClr val="C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52" name="Google Shape;152;p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die Kühlkette</a:t>
            </a:r>
            <a:br>
              <a:rPr lang="de-DE"/>
            </a:br>
            <a:r>
              <a:rPr lang="de-DE"/>
              <a:t>Frischekost vs. Kühlen und Gefrieren</a:t>
            </a:r>
            <a:endParaRPr/>
          </a:p>
        </p:txBody>
      </p:sp>
      <p:sp>
        <p:nvSpPr>
          <p:cNvPr id="153" name="Google Shape;153;p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Fachmann und Fachfrau Systemgastronomie/</a:t>
            </a:r>
            <a:endParaRPr/>
          </a:p>
          <a:p>
            <a:pPr marL="36000" lvl="0" indent="-36000" algn="l" rtl="0">
              <a:lnSpc>
                <a:spcPct val="110000"/>
              </a:lnSpc>
              <a:spcBef>
                <a:spcPts val="0"/>
              </a:spcBef>
              <a:spcAft>
                <a:spcPts val="0"/>
              </a:spcAft>
              <a:buClr>
                <a:srgbClr val="888888"/>
              </a:buClr>
              <a:buSzPts val="1200"/>
              <a:buNone/>
            </a:pPr>
            <a:r>
              <a:rPr lang="de-DE"/>
              <a:t>Fachkraft für Gastronomie - Systemgastronomie</a:t>
            </a:r>
            <a:endParaRPr/>
          </a:p>
        </p:txBody>
      </p:sp>
      <p:sp>
        <p:nvSpPr>
          <p:cNvPr id="154" name="Google Shape;154;p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Quellen: Foodaktuell (2007), Tiefkuelkost.de, Welt.de </a:t>
            </a:r>
            <a:endParaRPr/>
          </a:p>
        </p:txBody>
      </p:sp>
      <p:sp>
        <p:nvSpPr>
          <p:cNvPr id="155" name="Google Shape;155;p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graphicFrame>
        <p:nvGraphicFramePr>
          <p:cNvPr id="156" name="Google Shape;156;p5"/>
          <p:cNvGraphicFramePr/>
          <p:nvPr/>
        </p:nvGraphicFramePr>
        <p:xfrm>
          <a:off x="2494776" y="1715122"/>
          <a:ext cx="9380750" cy="3912381"/>
        </p:xfrm>
        <a:graphic>
          <a:graphicData uri="http://schemas.openxmlformats.org/drawingml/2006/table">
            <a:tbl>
              <a:tblPr>
                <a:noFill/>
                <a:tableStyleId>{61F31428-42B5-4ADF-AE87-D9792075CE0E}</a:tableStyleId>
              </a:tblPr>
              <a:tblGrid>
                <a:gridCol w="4964650">
                  <a:extLst>
                    <a:ext uri="{9D8B030D-6E8A-4147-A177-3AD203B41FA5}">
                      <a16:colId xmlns:a16="http://schemas.microsoft.com/office/drawing/2014/main" val="20000"/>
                    </a:ext>
                  </a:extLst>
                </a:gridCol>
                <a:gridCol w="4416100">
                  <a:extLst>
                    <a:ext uri="{9D8B030D-6E8A-4147-A177-3AD203B41FA5}">
                      <a16:colId xmlns:a16="http://schemas.microsoft.com/office/drawing/2014/main" val="20001"/>
                    </a:ext>
                  </a:extLst>
                </a:gridCol>
              </a:tblGrid>
              <a:tr h="766875">
                <a:tc>
                  <a:txBody>
                    <a:bodyPr/>
                    <a:lstStyle/>
                    <a:p>
                      <a:pPr marL="0" marR="0" lvl="0" indent="0" algn="ctr" rtl="0">
                        <a:lnSpc>
                          <a:spcPct val="100000"/>
                        </a:lnSpc>
                        <a:spcBef>
                          <a:spcPts val="0"/>
                        </a:spcBef>
                        <a:spcAft>
                          <a:spcPts val="0"/>
                        </a:spcAft>
                        <a:buClr>
                          <a:srgbClr val="000000"/>
                        </a:buClr>
                        <a:buSzPts val="2200"/>
                        <a:buFont typeface="Arial"/>
                        <a:buNone/>
                      </a:pPr>
                      <a:r>
                        <a:rPr lang="de-DE" sz="2200" b="1" u="none" strike="noStrike" cap="none"/>
                        <a:t>Vorteile</a:t>
                      </a:r>
                      <a:endParaRPr sz="2200" b="1" u="none" strike="noStrike" cap="none"/>
                    </a:p>
                  </a:txBody>
                  <a:tcPr marL="91425" marR="91425" marT="91425" marB="91425">
                    <a:solidFill>
                      <a:srgbClr val="D9E397"/>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de-DE" sz="2200" b="1" u="none" strike="noStrike" cap="none"/>
                        <a:t>Nachteile</a:t>
                      </a:r>
                      <a:endParaRPr sz="2200" b="1" u="none" strike="noStrike" cap="none"/>
                    </a:p>
                  </a:txBody>
                  <a:tcPr marL="91425" marR="91425" marT="91425" marB="91425">
                    <a:solidFill>
                      <a:srgbClr val="EA9999"/>
                    </a:solidFill>
                  </a:tcPr>
                </a:tc>
                <a:extLst>
                  <a:ext uri="{0D108BD9-81ED-4DB2-BD59-A6C34878D82A}">
                    <a16:rowId xmlns:a16="http://schemas.microsoft.com/office/drawing/2014/main" val="10000"/>
                  </a:ext>
                </a:extLst>
              </a:tr>
              <a:tr h="2618200">
                <a:tc>
                  <a:txBody>
                    <a:bodyPr/>
                    <a:lstStyle/>
                    <a:p>
                      <a:pPr marL="400050" marR="0" lvl="0" indent="-285750" algn="l" rtl="0">
                        <a:lnSpc>
                          <a:spcPct val="90000"/>
                        </a:lnSpc>
                        <a:spcBef>
                          <a:spcPts val="0"/>
                        </a:spcBef>
                        <a:spcAft>
                          <a:spcPts val="0"/>
                        </a:spcAft>
                        <a:buClr>
                          <a:schemeClr val="dk1"/>
                        </a:buClr>
                        <a:buSzPts val="1800"/>
                        <a:buFont typeface="Arial"/>
                        <a:buChar char="•"/>
                      </a:pPr>
                      <a:r>
                        <a:rPr lang="de-DE" sz="1800" u="none" strike="noStrike" cap="none">
                          <a:solidFill>
                            <a:schemeClr val="dk1"/>
                          </a:solidFill>
                        </a:rPr>
                        <a:t>Kein mikrobieller Verderb, sodass der Vitamingehalt von TK Gemüse häufig höher ist als bei frischem, da dieses nicht direkt zum Verbraucher kommt.</a:t>
                      </a:r>
                      <a:endParaRPr sz="1400" u="none" strike="noStrike" cap="none"/>
                    </a:p>
                    <a:p>
                      <a:pPr marL="400050" marR="0" lvl="0" indent="-285750" algn="l" rtl="0">
                        <a:lnSpc>
                          <a:spcPct val="90000"/>
                        </a:lnSpc>
                        <a:spcBef>
                          <a:spcPts val="0"/>
                        </a:spcBef>
                        <a:spcAft>
                          <a:spcPts val="0"/>
                        </a:spcAft>
                        <a:buClr>
                          <a:schemeClr val="dk1"/>
                        </a:buClr>
                        <a:buSzPts val="1800"/>
                        <a:buFont typeface="Arial"/>
                        <a:buChar char="•"/>
                      </a:pPr>
                      <a:r>
                        <a:rPr lang="de-DE" sz="1800" u="none" strike="noStrike" cap="none">
                          <a:solidFill>
                            <a:schemeClr val="dk1"/>
                          </a:solidFill>
                        </a:rPr>
                        <a:t>Langfristige Planung für große Menüzahlen möglich.</a:t>
                      </a:r>
                      <a:endParaRPr sz="1800" u="none" strike="noStrike" cap="none">
                        <a:solidFill>
                          <a:schemeClr val="dk1"/>
                        </a:solidFill>
                      </a:endParaRPr>
                    </a:p>
                    <a:p>
                      <a:pPr marL="400050" marR="0" lvl="0" indent="-285750" algn="l" rtl="0">
                        <a:lnSpc>
                          <a:spcPct val="90000"/>
                        </a:lnSpc>
                        <a:spcBef>
                          <a:spcPts val="0"/>
                        </a:spcBef>
                        <a:spcAft>
                          <a:spcPts val="0"/>
                        </a:spcAft>
                        <a:buClr>
                          <a:schemeClr val="dk1"/>
                        </a:buClr>
                        <a:buSzPts val="1800"/>
                        <a:buFont typeface="Arial"/>
                        <a:buChar char="•"/>
                      </a:pPr>
                      <a:r>
                        <a:rPr lang="de-DE" sz="1800" u="none" strike="noStrike" cap="none">
                          <a:solidFill>
                            <a:schemeClr val="dk1"/>
                          </a:solidFill>
                        </a:rPr>
                        <a:t>Lange haltbar und einfach zuzubereiten.</a:t>
                      </a:r>
                      <a:endParaRPr sz="1800" u="none" strike="noStrike" cap="none">
                        <a:solidFill>
                          <a:schemeClr val="dk1"/>
                        </a:solidFill>
                      </a:endParaRPr>
                    </a:p>
                    <a:p>
                      <a:pPr marL="400050" marR="0" lvl="0" indent="-285750" algn="l" rtl="0">
                        <a:lnSpc>
                          <a:spcPct val="90000"/>
                        </a:lnSpc>
                        <a:spcBef>
                          <a:spcPts val="0"/>
                        </a:spcBef>
                        <a:spcAft>
                          <a:spcPts val="0"/>
                        </a:spcAft>
                        <a:buClr>
                          <a:schemeClr val="dk1"/>
                        </a:buClr>
                        <a:buSzPts val="1800"/>
                        <a:buFont typeface="Arial"/>
                        <a:buChar char="•"/>
                      </a:pPr>
                      <a:r>
                        <a:rPr lang="de-DE" sz="1800" u="none" strike="noStrike" cap="none">
                          <a:solidFill>
                            <a:schemeClr val="dk1"/>
                          </a:solidFill>
                        </a:rPr>
                        <a:t>Durch die Entnahme und Verwendung nach Bedarf kann genauer geplant und Abfall vermieden werden.</a:t>
                      </a:r>
                      <a:endParaRPr sz="1400" u="none" strike="noStrike" cap="none"/>
                    </a:p>
                    <a:p>
                      <a:pPr marL="400050" marR="0" lvl="0" indent="-285750" algn="l" rtl="0">
                        <a:lnSpc>
                          <a:spcPct val="90000"/>
                        </a:lnSpc>
                        <a:spcBef>
                          <a:spcPts val="0"/>
                        </a:spcBef>
                        <a:spcAft>
                          <a:spcPts val="0"/>
                        </a:spcAft>
                        <a:buClr>
                          <a:schemeClr val="dk1"/>
                        </a:buClr>
                        <a:buSzPts val="1800"/>
                        <a:buFont typeface="Arial"/>
                        <a:buChar char="•"/>
                      </a:pPr>
                      <a:r>
                        <a:rPr lang="de-DE" sz="1800" u="none" strike="noStrike" cap="none">
                          <a:solidFill>
                            <a:schemeClr val="dk1"/>
                          </a:solidFill>
                        </a:rPr>
                        <a:t>Geringe Arbeitskosten bei der Verwendung.</a:t>
                      </a:r>
                      <a:endParaRPr sz="1800" u="none" strike="noStrike" cap="none">
                        <a:solidFill>
                          <a:schemeClr val="dk1"/>
                        </a:solidFill>
                      </a:endParaRPr>
                    </a:p>
                  </a:txBody>
                  <a:tcPr marL="91425" marR="91425" marT="91425" marB="91425">
                    <a:solidFill>
                      <a:srgbClr val="D9E397"/>
                    </a:solidFill>
                  </a:tcPr>
                </a:tc>
                <a:tc>
                  <a:txBody>
                    <a:bodyPr/>
                    <a:lstStyle/>
                    <a:p>
                      <a:pPr marL="457200" marR="0" lvl="0" indent="-342900" algn="l" rtl="0">
                        <a:lnSpc>
                          <a:spcPct val="98181"/>
                        </a:lnSpc>
                        <a:spcBef>
                          <a:spcPts val="0"/>
                        </a:spcBef>
                        <a:spcAft>
                          <a:spcPts val="0"/>
                        </a:spcAft>
                        <a:buClr>
                          <a:schemeClr val="dk1"/>
                        </a:buClr>
                        <a:buSzPts val="1800"/>
                        <a:buFont typeface="Arial"/>
                        <a:buChar char="●"/>
                      </a:pPr>
                      <a:r>
                        <a:rPr lang="de-DE" sz="1800" u="none" strike="noStrike" cap="none">
                          <a:solidFill>
                            <a:schemeClr val="dk1"/>
                          </a:solidFill>
                        </a:rPr>
                        <a:t>Frische Ware wird als geschmacks-intensiver angesehen.</a:t>
                      </a:r>
                      <a:endParaRPr sz="1400" u="none" strike="noStrike" cap="none"/>
                    </a:p>
                    <a:p>
                      <a:pPr marL="457200" marR="0" lvl="0" indent="-342900" algn="l" rtl="0">
                        <a:lnSpc>
                          <a:spcPct val="98181"/>
                        </a:lnSpc>
                        <a:spcBef>
                          <a:spcPts val="0"/>
                        </a:spcBef>
                        <a:spcAft>
                          <a:spcPts val="0"/>
                        </a:spcAft>
                        <a:buClr>
                          <a:schemeClr val="dk1"/>
                        </a:buClr>
                        <a:buSzPts val="1800"/>
                        <a:buFont typeface="Arial"/>
                        <a:buChar char="●"/>
                      </a:pPr>
                      <a:r>
                        <a:rPr lang="de-DE" sz="1800" u="none" strike="noStrike" cap="none">
                          <a:solidFill>
                            <a:schemeClr val="dk1"/>
                          </a:solidFill>
                        </a:rPr>
                        <a:t>Frische Ware kommt ohne Geschmacksverstärker und mit weniger Salz aus.</a:t>
                      </a:r>
                      <a:endParaRPr sz="1800" u="none" strike="noStrike" cap="none">
                        <a:solidFill>
                          <a:schemeClr val="dk1"/>
                        </a:solidFill>
                      </a:endParaRPr>
                    </a:p>
                    <a:p>
                      <a:pPr marL="457200" marR="0" lvl="0" indent="-342900" algn="l" rtl="0">
                        <a:lnSpc>
                          <a:spcPct val="98181"/>
                        </a:lnSpc>
                        <a:spcBef>
                          <a:spcPts val="0"/>
                        </a:spcBef>
                        <a:spcAft>
                          <a:spcPts val="0"/>
                        </a:spcAft>
                        <a:buClr>
                          <a:schemeClr val="dk1"/>
                        </a:buClr>
                        <a:buSzPts val="1800"/>
                        <a:buFont typeface="Arial"/>
                        <a:buChar char="●"/>
                      </a:pPr>
                      <a:r>
                        <a:rPr lang="de-DE" sz="1800" u="none" strike="noStrike" cap="none">
                          <a:solidFill>
                            <a:schemeClr val="dk1"/>
                          </a:solidFill>
                        </a:rPr>
                        <a:t>Zusätzlicher Energieverbrauch zum Tiefkühlen und zum Erwärmen auf Raumtemperatur.</a:t>
                      </a:r>
                      <a:endParaRPr sz="1400" u="none" strike="noStrike" cap="none"/>
                    </a:p>
                    <a:p>
                      <a:pPr marL="457200" marR="0" lvl="0" indent="-342900" algn="l" rtl="0">
                        <a:lnSpc>
                          <a:spcPct val="98181"/>
                        </a:lnSpc>
                        <a:spcBef>
                          <a:spcPts val="0"/>
                        </a:spcBef>
                        <a:spcAft>
                          <a:spcPts val="0"/>
                        </a:spcAft>
                        <a:buClr>
                          <a:schemeClr val="dk1"/>
                        </a:buClr>
                        <a:buSzPts val="1800"/>
                        <a:buFont typeface="Arial"/>
                        <a:buChar char="●"/>
                      </a:pPr>
                      <a:r>
                        <a:rPr lang="de-DE" sz="1800" u="none" strike="noStrike" cap="none">
                          <a:solidFill>
                            <a:schemeClr val="dk1"/>
                          </a:solidFill>
                        </a:rPr>
                        <a:t>Lagerung als TK-Ware kann energieintensiv sein (bei schlechter Effizienz der TK-Geräte).</a:t>
                      </a:r>
                      <a:endParaRPr sz="1400" u="none" strike="noStrike" cap="none"/>
                    </a:p>
                  </a:txBody>
                  <a:tcPr marL="91425" marR="91425" marT="91425" marB="91425">
                    <a:solidFill>
                      <a:srgbClr val="EA9999"/>
                    </a:solidFill>
                  </a:tcPr>
                </a:tc>
                <a:extLst>
                  <a:ext uri="{0D108BD9-81ED-4DB2-BD59-A6C34878D82A}">
                    <a16:rowId xmlns:a16="http://schemas.microsoft.com/office/drawing/2014/main" val="10001"/>
                  </a:ext>
                </a:extLst>
              </a:tr>
            </a:tbl>
          </a:graphicData>
        </a:graphic>
      </p:graphicFrame>
      <p:pic>
        <p:nvPicPr>
          <p:cNvPr id="157" name="Google Shape;157;p5"/>
          <p:cNvPicPr preferRelativeResize="0"/>
          <p:nvPr/>
        </p:nvPicPr>
        <p:blipFill rotWithShape="1">
          <a:blip r:embed="rId3">
            <a:alphaModFix/>
          </a:blip>
          <a:srcRect/>
          <a:stretch/>
        </p:blipFill>
        <p:spPr>
          <a:xfrm>
            <a:off x="2116619" y="1399058"/>
            <a:ext cx="937400" cy="906500"/>
          </a:xfrm>
          <a:prstGeom prst="rect">
            <a:avLst/>
          </a:prstGeom>
          <a:noFill/>
          <a:ln>
            <a:noFill/>
          </a:ln>
        </p:spPr>
      </p:pic>
      <p:pic>
        <p:nvPicPr>
          <p:cNvPr id="158" name="Google Shape;158;p5"/>
          <p:cNvPicPr preferRelativeResize="0"/>
          <p:nvPr/>
        </p:nvPicPr>
        <p:blipFill rotWithShape="1">
          <a:blip r:embed="rId4">
            <a:alphaModFix/>
          </a:blip>
          <a:srcRect/>
          <a:stretch/>
        </p:blipFill>
        <p:spPr>
          <a:xfrm>
            <a:off x="10633171" y="1518466"/>
            <a:ext cx="1222829" cy="557475"/>
          </a:xfrm>
          <a:prstGeom prst="rect">
            <a:avLst/>
          </a:prstGeom>
          <a:noFill/>
          <a:ln>
            <a:noFill/>
          </a:ln>
        </p:spPr>
      </p:pic>
      <p:sp>
        <p:nvSpPr>
          <p:cNvPr id="159" name="Google Shape;159;p5"/>
          <p:cNvSpPr/>
          <p:nvPr/>
        </p:nvSpPr>
        <p:spPr>
          <a:xfrm>
            <a:off x="197100" y="1518465"/>
            <a:ext cx="2030400" cy="410903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de-DE" sz="1600" b="0" i="0" u="none" strike="noStrike" cap="none">
                <a:solidFill>
                  <a:srgbClr val="C00000"/>
                </a:solidFill>
                <a:latin typeface="Arial"/>
                <a:ea typeface="Arial"/>
                <a:cs typeface="Arial"/>
                <a:sym typeface="Arial"/>
              </a:rPr>
              <a:t>Wie gewichtigen Sie die Argumente?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6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1600" b="0" i="0" u="none" strike="noStrike" cap="none">
                <a:solidFill>
                  <a:srgbClr val="C00000"/>
                </a:solidFill>
                <a:latin typeface="Arial"/>
                <a:ea typeface="Arial"/>
                <a:cs typeface="Arial"/>
                <a:sym typeface="Arial"/>
              </a:rPr>
              <a:t>Wie viel Prozent ihrer Zutaten sind tiefgekühlt?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6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rgbClr val="C00000"/>
                </a:solidFill>
                <a:latin typeface="Arial"/>
                <a:ea typeface="Arial"/>
                <a:cs typeface="Arial"/>
                <a:sym typeface="Arial"/>
              </a:rPr>
              <a:t>Welche Kosten würden anfallen, wenn Sie mehr Frischware verarbeiten würden?</a:t>
            </a:r>
            <a:endParaRPr sz="1400" b="0" i="0" u="none" strike="noStrike" cap="none">
              <a:solidFill>
                <a:srgbClr val="000000"/>
              </a:solidFill>
              <a:latin typeface="Arial"/>
              <a:ea typeface="Arial"/>
              <a:cs typeface="Arial"/>
              <a:sym typeface="Arial"/>
            </a:endParaRPr>
          </a:p>
        </p:txBody>
      </p:sp>
      <p:sp>
        <p:nvSpPr>
          <p:cNvPr id="160" name="Google Shape;160;p5"/>
          <p:cNvSpPr txBox="1"/>
          <p:nvPr/>
        </p:nvSpPr>
        <p:spPr>
          <a:xfrm>
            <a:off x="270975" y="5419400"/>
            <a:ext cx="2675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915bba6a60_0_1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67" name="Google Shape;167;g1915bba6a60_0_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saisonale Ernährung</a:t>
            </a:r>
            <a:br>
              <a:rPr lang="de-DE"/>
            </a:br>
            <a:r>
              <a:rPr lang="de-DE"/>
              <a:t>Frischekost in den Wintermonaten</a:t>
            </a:r>
            <a:endParaRPr/>
          </a:p>
        </p:txBody>
      </p:sp>
      <p:sp>
        <p:nvSpPr>
          <p:cNvPr id="168" name="Google Shape;168;g1915bba6a60_0_1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Fachmann und Fachfrau Systemgastronomie/ Fachkraft für Gastronomie - Systemgastronomie</a:t>
            </a:r>
            <a:endParaRPr/>
          </a:p>
        </p:txBody>
      </p:sp>
      <p:sp>
        <p:nvSpPr>
          <p:cNvPr id="169" name="Google Shape;169;g1915bba6a60_0_1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Bildquelle: Bundeszentrum für Ernährung o.J.</a:t>
            </a:r>
            <a:endParaRPr/>
          </a:p>
        </p:txBody>
      </p:sp>
      <p:pic>
        <p:nvPicPr>
          <p:cNvPr id="170" name="Google Shape;170;g1915bba6a60_0_10"/>
          <p:cNvPicPr preferRelativeResize="0"/>
          <p:nvPr/>
        </p:nvPicPr>
        <p:blipFill rotWithShape="1">
          <a:blip r:embed="rId3">
            <a:alphaModFix/>
          </a:blip>
          <a:srcRect l="3150" t="5312" r="11697" b="3413"/>
          <a:stretch/>
        </p:blipFill>
        <p:spPr>
          <a:xfrm>
            <a:off x="4589585" y="1403252"/>
            <a:ext cx="7515663" cy="4758397"/>
          </a:xfrm>
          <a:prstGeom prst="rect">
            <a:avLst/>
          </a:prstGeom>
          <a:noFill/>
          <a:ln>
            <a:noFill/>
          </a:ln>
        </p:spPr>
      </p:pic>
      <p:sp>
        <p:nvSpPr>
          <p:cNvPr id="171" name="Google Shape;171;g1915bba6a60_0_10"/>
          <p:cNvSpPr/>
          <p:nvPr/>
        </p:nvSpPr>
        <p:spPr>
          <a:xfrm>
            <a:off x="197100" y="2394400"/>
            <a:ext cx="2958224" cy="291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de-DE" sz="1700" b="0" i="0" u="none" strike="noStrike" cap="none">
                <a:solidFill>
                  <a:srgbClr val="C00000"/>
                </a:solidFill>
                <a:latin typeface="Arial"/>
                <a:ea typeface="Arial"/>
                <a:cs typeface="Arial"/>
                <a:sym typeface="Arial"/>
              </a:rPr>
              <a:t>Schauen Sie auf ihren Menüplan für November bis Februar?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de-DE" sz="1700" b="0" i="0" u="none" strike="noStrike" cap="none">
                <a:solidFill>
                  <a:srgbClr val="C00000"/>
                </a:solidFill>
                <a:latin typeface="Arial"/>
                <a:ea typeface="Arial"/>
                <a:cs typeface="Arial"/>
                <a:sym typeface="Arial"/>
              </a:rPr>
              <a:t>Welchen Anteil des Gemüses können Sie mit saisonalem Gemüse abdecken?</a:t>
            </a:r>
            <a:endParaRPr sz="1700" b="0" i="0" u="none" strike="noStrike" cap="none">
              <a:solidFill>
                <a:srgbClr val="C00000"/>
              </a:solidFill>
              <a:latin typeface="Arial"/>
              <a:ea typeface="Arial"/>
              <a:cs typeface="Arial"/>
              <a:sym typeface="Arial"/>
            </a:endParaRPr>
          </a:p>
        </p:txBody>
      </p:sp>
      <p:sp>
        <p:nvSpPr>
          <p:cNvPr id="172" name="Google Shape;172;g1915bba6a60_0_1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12" descr="Leckarben, Gemüse, rote Tomate, Ernährung, Lebensmittel"/>
          <p:cNvPicPr preferRelativeResize="0"/>
          <p:nvPr/>
        </p:nvPicPr>
        <p:blipFill rotWithShape="1">
          <a:blip r:embed="rId3">
            <a:alphaModFix/>
          </a:blip>
          <a:srcRect/>
          <a:stretch/>
        </p:blipFill>
        <p:spPr>
          <a:xfrm>
            <a:off x="251625" y="1467325"/>
            <a:ext cx="2111565" cy="1608383"/>
          </a:xfrm>
          <a:prstGeom prst="rect">
            <a:avLst/>
          </a:prstGeom>
          <a:noFill/>
          <a:ln>
            <a:noFill/>
          </a:ln>
        </p:spPr>
      </p:pic>
      <p:sp>
        <p:nvSpPr>
          <p:cNvPr id="179" name="Google Shape;179;p12"/>
          <p:cNvSpPr txBox="1">
            <a:spLocks noGrp="1"/>
          </p:cNvSpPr>
          <p:nvPr>
            <p:ph type="sldNum" idx="12"/>
          </p:nvPr>
        </p:nvSpPr>
        <p:spPr>
          <a:xfrm>
            <a:off x="1" y="6254497"/>
            <a:ext cx="619381" cy="557467"/>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7</a:t>
            </a:fld>
            <a:endParaRPr/>
          </a:p>
        </p:txBody>
      </p:sp>
      <p:sp>
        <p:nvSpPr>
          <p:cNvPr id="180" name="Google Shape;180;p1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de-DE"/>
              <a:t>Nachhaltigkeit und saisonale Ernährung</a:t>
            </a:r>
            <a:br>
              <a:rPr lang="de-DE"/>
            </a:br>
            <a:r>
              <a:rPr lang="de-DE"/>
              <a:t>Das Beispiel Tomaten</a:t>
            </a:r>
            <a:endParaRPr sz="2800"/>
          </a:p>
        </p:txBody>
      </p:sp>
      <p:sp>
        <p:nvSpPr>
          <p:cNvPr id="181" name="Google Shape;181;p1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t" anchorCtr="0">
            <a:noAutofit/>
          </a:bodyPr>
          <a:lstStyle/>
          <a:p>
            <a:pPr marL="1798" lvl="0" indent="0" algn="l" rtl="0">
              <a:lnSpc>
                <a:spcPct val="110000"/>
              </a:lnSpc>
              <a:spcBef>
                <a:spcPts val="0"/>
              </a:spcBef>
              <a:spcAft>
                <a:spcPts val="0"/>
              </a:spcAft>
              <a:buSzPts val="1100"/>
              <a:buNone/>
            </a:pPr>
            <a:r>
              <a:rPr lang="de-DE" sz="1100">
                <a:solidFill>
                  <a:schemeClr val="lt1"/>
                </a:solidFill>
              </a:rPr>
              <a:t>Bildquelle: Pixnio, open Food Facts, </a:t>
            </a:r>
            <a:br>
              <a:rPr lang="de-DE" sz="1100">
                <a:solidFill>
                  <a:schemeClr val="lt1"/>
                </a:solidFill>
              </a:rPr>
            </a:br>
            <a:r>
              <a:rPr lang="de-DE" sz="1100">
                <a:solidFill>
                  <a:schemeClr val="lt1"/>
                </a:solidFill>
              </a:rPr>
              <a:t>Grafik: Eigene Darstellung nach KEEKS</a:t>
            </a:r>
            <a:endParaRPr/>
          </a:p>
        </p:txBody>
      </p:sp>
      <p:sp>
        <p:nvSpPr>
          <p:cNvPr id="182" name="Google Shape;182;p1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400"/>
              <a:t>Dr. Michael Scharp </a:t>
            </a:r>
            <a:endParaRPr/>
          </a:p>
          <a:p>
            <a:pPr marL="0" lvl="0" indent="0" algn="l" rtl="0">
              <a:lnSpc>
                <a:spcPct val="100000"/>
              </a:lnSpc>
              <a:spcBef>
                <a:spcPts val="0"/>
              </a:spcBef>
              <a:spcAft>
                <a:spcPts val="0"/>
              </a:spcAft>
              <a:buSzPts val="1800"/>
              <a:buNone/>
            </a:pPr>
            <a:r>
              <a:rPr lang="de-DE" sz="1400"/>
              <a:t>Malte Schmidthals</a:t>
            </a:r>
            <a:endParaRPr/>
          </a:p>
          <a:p>
            <a:pPr marL="0" lvl="0" indent="0" algn="l" rtl="0">
              <a:lnSpc>
                <a:spcPct val="100000"/>
              </a:lnSpc>
              <a:spcBef>
                <a:spcPts val="0"/>
              </a:spcBef>
              <a:spcAft>
                <a:spcPts val="0"/>
              </a:spcAft>
              <a:buSzPts val="1800"/>
              <a:buNone/>
            </a:pPr>
            <a:r>
              <a:rPr lang="de-DE" sz="1400"/>
              <a:t>Projektagentur BBNE</a:t>
            </a:r>
            <a:endParaRPr/>
          </a:p>
        </p:txBody>
      </p:sp>
      <p:pic>
        <p:nvPicPr>
          <p:cNvPr id="183" name="Google Shape;183;p12"/>
          <p:cNvPicPr preferRelativeResize="0"/>
          <p:nvPr/>
        </p:nvPicPr>
        <p:blipFill rotWithShape="1">
          <a:blip r:embed="rId4">
            <a:alphaModFix/>
          </a:blip>
          <a:srcRect/>
          <a:stretch/>
        </p:blipFill>
        <p:spPr>
          <a:xfrm>
            <a:off x="7848238" y="1467325"/>
            <a:ext cx="4144200" cy="4514400"/>
          </a:xfrm>
          <a:prstGeom prst="rect">
            <a:avLst/>
          </a:prstGeom>
          <a:noFill/>
          <a:ln>
            <a:noFill/>
          </a:ln>
        </p:spPr>
      </p:pic>
      <p:sp>
        <p:nvSpPr>
          <p:cNvPr id="184" name="Google Shape;184;p12"/>
          <p:cNvSpPr/>
          <p:nvPr/>
        </p:nvSpPr>
        <p:spPr>
          <a:xfrm>
            <a:off x="2583598" y="1489291"/>
            <a:ext cx="5368771" cy="190588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chemeClr val="dk1"/>
              </a:buClr>
              <a:buSzPts val="1400"/>
              <a:buFont typeface="Arial"/>
              <a:buChar char="•"/>
            </a:pPr>
            <a:r>
              <a:rPr lang="de-DE" sz="2000" b="0" i="0" u="none" strike="noStrike" cap="none">
                <a:solidFill>
                  <a:srgbClr val="C00000"/>
                </a:solidFill>
                <a:latin typeface="Arial"/>
                <a:ea typeface="Arial"/>
                <a:cs typeface="Arial"/>
                <a:sym typeface="Arial"/>
              </a:rPr>
              <a:t>In welcher Form kommen Tomaten in ihre Menüs?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de-DE" sz="2000" b="0" i="0" u="none" strike="noStrike" cap="none">
                <a:solidFill>
                  <a:srgbClr val="C00000"/>
                </a:solidFill>
                <a:latin typeface="Arial"/>
                <a:ea typeface="Arial"/>
                <a:cs typeface="Arial"/>
                <a:sym typeface="Arial"/>
              </a:rPr>
              <a:t>Können Sie auf Treibhaustomaten aus Holland im Winter verzichten?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de-DE" sz="2000" b="0" i="0" u="none" strike="noStrike" cap="none">
                <a:solidFill>
                  <a:srgbClr val="C00000"/>
                </a:solidFill>
                <a:latin typeface="Arial"/>
                <a:ea typeface="Arial"/>
                <a:cs typeface="Arial"/>
                <a:sym typeface="Arial"/>
              </a:rPr>
              <a:t>Bei welchen Gerichten könnten Sie auf Dosentomaten verzichten?</a:t>
            </a:r>
            <a:endParaRPr sz="1400" b="0" i="0" u="none" strike="noStrike" cap="none">
              <a:solidFill>
                <a:srgbClr val="000000"/>
              </a:solidFill>
              <a:latin typeface="Arial"/>
              <a:ea typeface="Arial"/>
              <a:cs typeface="Arial"/>
              <a:sym typeface="Arial"/>
            </a:endParaRPr>
          </a:p>
        </p:txBody>
      </p:sp>
      <p:sp>
        <p:nvSpPr>
          <p:cNvPr id="185" name="Google Shape;185;p12"/>
          <p:cNvSpPr txBox="1"/>
          <p:nvPr/>
        </p:nvSpPr>
        <p:spPr>
          <a:xfrm>
            <a:off x="8573981" y="4548249"/>
            <a:ext cx="889987"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frische</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Tomaten</a:t>
            </a:r>
            <a:endParaRPr sz="1400" b="0" i="0" u="none" strike="noStrike" cap="none">
              <a:solidFill>
                <a:srgbClr val="000000"/>
              </a:solidFill>
              <a:latin typeface="Arial"/>
              <a:ea typeface="Arial"/>
              <a:cs typeface="Arial"/>
              <a:sym typeface="Arial"/>
            </a:endParaRPr>
          </a:p>
        </p:txBody>
      </p:sp>
      <p:sp>
        <p:nvSpPr>
          <p:cNvPr id="186" name="Google Shape;186;p12"/>
          <p:cNvSpPr txBox="1"/>
          <p:nvPr/>
        </p:nvSpPr>
        <p:spPr>
          <a:xfrm>
            <a:off x="9718968" y="4548249"/>
            <a:ext cx="830676"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Dosen-</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tomaten</a:t>
            </a:r>
            <a:endParaRPr sz="1400" b="0" i="0" u="none" strike="noStrike" cap="none">
              <a:solidFill>
                <a:srgbClr val="000000"/>
              </a:solidFill>
              <a:latin typeface="Arial"/>
              <a:ea typeface="Arial"/>
              <a:cs typeface="Arial"/>
              <a:sym typeface="Arial"/>
            </a:endParaRPr>
          </a:p>
        </p:txBody>
      </p:sp>
      <p:sp>
        <p:nvSpPr>
          <p:cNvPr id="187" name="Google Shape;187;p12"/>
          <p:cNvSpPr/>
          <p:nvPr/>
        </p:nvSpPr>
        <p:spPr>
          <a:xfrm>
            <a:off x="7956464" y="5071469"/>
            <a:ext cx="4149165" cy="103244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Nudeln</a:t>
            </a:r>
            <a:endParaRPr sz="1400" b="0" i="0" u="none" strike="noStrike" cap="none">
              <a:solidFill>
                <a:srgbClr val="000000"/>
              </a:solidFill>
              <a:latin typeface="Arial"/>
              <a:ea typeface="Arial"/>
              <a:cs typeface="Arial"/>
              <a:sym typeface="Arial"/>
            </a:endParaRPr>
          </a:p>
        </p:txBody>
      </p:sp>
      <p:sp>
        <p:nvSpPr>
          <p:cNvPr id="188" name="Google Shape;188;p12"/>
          <p:cNvSpPr/>
          <p:nvPr/>
        </p:nvSpPr>
        <p:spPr>
          <a:xfrm>
            <a:off x="9497295" y="5464563"/>
            <a:ext cx="221673" cy="24626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9" name="Google Shape;189;p12"/>
          <p:cNvSpPr txBox="1"/>
          <p:nvPr/>
        </p:nvSpPr>
        <p:spPr>
          <a:xfrm>
            <a:off x="10783805" y="4548249"/>
            <a:ext cx="990976" cy="73866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Gewächs-</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haus</a:t>
            </a:r>
            <a:br>
              <a:rPr lang="de-DE" sz="1400" b="0" i="0" u="none" strike="noStrike" cap="none">
                <a:solidFill>
                  <a:srgbClr val="000000"/>
                </a:solidFill>
                <a:latin typeface="Arial"/>
                <a:ea typeface="Arial"/>
                <a:cs typeface="Arial"/>
                <a:sym typeface="Arial"/>
              </a:rPr>
            </a:br>
            <a:r>
              <a:rPr lang="de-DE" sz="1400" b="0" i="0" u="none" strike="noStrike" cap="none">
                <a:solidFill>
                  <a:srgbClr val="000000"/>
                </a:solidFill>
                <a:latin typeface="Arial"/>
                <a:ea typeface="Arial"/>
                <a:cs typeface="Arial"/>
                <a:sym typeface="Arial"/>
              </a:rPr>
              <a:t>tomaten</a:t>
            </a:r>
            <a:endParaRPr sz="1400" b="0" i="0" u="none" strike="noStrike" cap="none">
              <a:solidFill>
                <a:srgbClr val="000000"/>
              </a:solidFill>
              <a:latin typeface="Arial"/>
              <a:ea typeface="Arial"/>
              <a:cs typeface="Arial"/>
              <a:sym typeface="Arial"/>
            </a:endParaRPr>
          </a:p>
        </p:txBody>
      </p:sp>
      <p:pic>
        <p:nvPicPr>
          <p:cNvPr id="190" name="Google Shape;190;p12"/>
          <p:cNvPicPr preferRelativeResize="0"/>
          <p:nvPr/>
        </p:nvPicPr>
        <p:blipFill rotWithShape="1">
          <a:blip r:embed="rId5">
            <a:alphaModFix/>
          </a:blip>
          <a:srcRect l="-7606"/>
          <a:stretch/>
        </p:blipFill>
        <p:spPr>
          <a:xfrm>
            <a:off x="6267683" y="4828192"/>
            <a:ext cx="957500" cy="1275725"/>
          </a:xfrm>
          <a:prstGeom prst="rect">
            <a:avLst/>
          </a:prstGeom>
          <a:noFill/>
          <a:ln>
            <a:noFill/>
          </a:ln>
        </p:spPr>
      </p:pic>
      <p:pic>
        <p:nvPicPr>
          <p:cNvPr id="191" name="Google Shape;191;p12"/>
          <p:cNvPicPr preferRelativeResize="0"/>
          <p:nvPr/>
        </p:nvPicPr>
        <p:blipFill rotWithShape="1">
          <a:blip r:embed="rId5">
            <a:alphaModFix/>
          </a:blip>
          <a:srcRect l="-7606"/>
          <a:stretch/>
        </p:blipFill>
        <p:spPr>
          <a:xfrm>
            <a:off x="5227998" y="4834482"/>
            <a:ext cx="957500" cy="1275725"/>
          </a:xfrm>
          <a:prstGeom prst="rect">
            <a:avLst/>
          </a:prstGeom>
          <a:noFill/>
          <a:ln>
            <a:noFill/>
          </a:ln>
        </p:spPr>
      </p:pic>
      <p:pic>
        <p:nvPicPr>
          <p:cNvPr id="192" name="Google Shape;192;p12"/>
          <p:cNvPicPr preferRelativeResize="0"/>
          <p:nvPr/>
        </p:nvPicPr>
        <p:blipFill rotWithShape="1">
          <a:blip r:embed="rId5">
            <a:alphaModFix/>
          </a:blip>
          <a:srcRect l="-7606"/>
          <a:stretch/>
        </p:blipFill>
        <p:spPr>
          <a:xfrm>
            <a:off x="4188313" y="4840772"/>
            <a:ext cx="957500" cy="1275725"/>
          </a:xfrm>
          <a:prstGeom prst="rect">
            <a:avLst/>
          </a:prstGeom>
          <a:noFill/>
          <a:ln>
            <a:noFill/>
          </a:ln>
        </p:spPr>
      </p:pic>
      <p:pic>
        <p:nvPicPr>
          <p:cNvPr id="193" name="Google Shape;193;p12"/>
          <p:cNvPicPr preferRelativeResize="0"/>
          <p:nvPr/>
        </p:nvPicPr>
        <p:blipFill rotWithShape="1">
          <a:blip r:embed="rId5">
            <a:alphaModFix/>
          </a:blip>
          <a:srcRect l="-7606"/>
          <a:stretch/>
        </p:blipFill>
        <p:spPr>
          <a:xfrm>
            <a:off x="5652081" y="3724525"/>
            <a:ext cx="957500" cy="1275725"/>
          </a:xfrm>
          <a:prstGeom prst="rect">
            <a:avLst/>
          </a:prstGeom>
          <a:noFill/>
          <a:ln>
            <a:noFill/>
          </a:ln>
        </p:spPr>
      </p:pic>
      <p:pic>
        <p:nvPicPr>
          <p:cNvPr id="194" name="Google Shape;194;p12"/>
          <p:cNvPicPr preferRelativeResize="0"/>
          <p:nvPr/>
        </p:nvPicPr>
        <p:blipFill rotWithShape="1">
          <a:blip r:embed="rId5">
            <a:alphaModFix/>
          </a:blip>
          <a:srcRect l="-7606"/>
          <a:stretch/>
        </p:blipFill>
        <p:spPr>
          <a:xfrm>
            <a:off x="6703300" y="3641856"/>
            <a:ext cx="957500" cy="1275725"/>
          </a:xfrm>
          <a:prstGeom prst="rect">
            <a:avLst/>
          </a:prstGeom>
          <a:noFill/>
          <a:ln>
            <a:noFill/>
          </a:ln>
        </p:spPr>
      </p:pic>
      <p:pic>
        <p:nvPicPr>
          <p:cNvPr id="195" name="Google Shape;195;p12"/>
          <p:cNvPicPr preferRelativeResize="0"/>
          <p:nvPr/>
        </p:nvPicPr>
        <p:blipFill rotWithShape="1">
          <a:blip r:embed="rId5">
            <a:alphaModFix/>
          </a:blip>
          <a:srcRect l="-7606"/>
          <a:stretch/>
        </p:blipFill>
        <p:spPr>
          <a:xfrm>
            <a:off x="4604943" y="3702649"/>
            <a:ext cx="957500" cy="1275725"/>
          </a:xfrm>
          <a:prstGeom prst="rect">
            <a:avLst/>
          </a:prstGeom>
          <a:noFill/>
          <a:ln>
            <a:noFill/>
          </a:ln>
        </p:spPr>
      </p:pic>
      <p:sp>
        <p:nvSpPr>
          <p:cNvPr id="196" name="Google Shape;196;p12"/>
          <p:cNvSpPr txBox="1"/>
          <p:nvPr/>
        </p:nvSpPr>
        <p:spPr>
          <a:xfrm>
            <a:off x="116882" y="3713372"/>
            <a:ext cx="4405876" cy="2363724"/>
          </a:xfrm>
          <a:prstGeom prst="rect">
            <a:avLst/>
          </a:prstGeom>
          <a:noFill/>
          <a:ln>
            <a:noFill/>
          </a:ln>
        </p:spPr>
        <p:txBody>
          <a:bodyPr spcFirstLastPara="1" wrap="square" lIns="91425" tIns="45700" rIns="91425" bIns="45700" anchor="t" anchorCtr="0">
            <a:spAutoFit/>
          </a:bodyPr>
          <a:lstStyle/>
          <a:p>
            <a:pPr marL="1798" marR="0" lvl="0" indent="0" algn="l" rtl="0">
              <a:lnSpc>
                <a:spcPct val="90000"/>
              </a:lnSpc>
              <a:spcBef>
                <a:spcPts val="0"/>
              </a:spcBef>
              <a:spcAft>
                <a:spcPts val="0"/>
              </a:spcAft>
              <a:buClr>
                <a:srgbClr val="000000"/>
              </a:buClr>
              <a:buSzPts val="1800"/>
              <a:buFont typeface="Arial"/>
              <a:buNone/>
            </a:pPr>
            <a:r>
              <a:rPr lang="de-DE" sz="1800" b="1" i="0" u="none" strike="noStrike" cap="none">
                <a:solidFill>
                  <a:schemeClr val="dk1"/>
                </a:solidFill>
                <a:latin typeface="Arial"/>
                <a:ea typeface="Arial"/>
                <a:cs typeface="Arial"/>
                <a:sym typeface="Arial"/>
              </a:rPr>
              <a:t>Gericht:</a:t>
            </a:r>
            <a:endParaRPr sz="1400" b="0" i="0" u="none" strike="noStrike" cap="none">
              <a:solidFill>
                <a:srgbClr val="000000"/>
              </a:solidFill>
              <a:latin typeface="Arial"/>
              <a:ea typeface="Arial"/>
              <a:cs typeface="Arial"/>
              <a:sym typeface="Arial"/>
            </a:endParaRPr>
          </a:p>
          <a:p>
            <a:pPr marL="230186" marR="0" lvl="0" indent="-228600" algn="l" rtl="0">
              <a:lnSpc>
                <a:spcPct val="90000"/>
              </a:lnSpc>
              <a:spcBef>
                <a:spcPts val="0"/>
              </a:spcBef>
              <a:spcAft>
                <a:spcPts val="0"/>
              </a:spcAft>
              <a:buClr>
                <a:schemeClr val="dk1"/>
              </a:buClr>
              <a:buSzPts val="2800"/>
              <a:buFont typeface="Arial"/>
              <a:buChar char="•"/>
            </a:pPr>
            <a:r>
              <a:rPr lang="de-DE" sz="1800" b="0" i="0" u="none" strike="noStrike" cap="none">
                <a:solidFill>
                  <a:schemeClr val="dk1"/>
                </a:solidFill>
                <a:latin typeface="Arial"/>
                <a:ea typeface="Arial"/>
                <a:cs typeface="Arial"/>
                <a:sym typeface="Arial"/>
              </a:rPr>
              <a:t>200g Soja-Bolognese mit Tomaten:</a:t>
            </a:r>
            <a:endParaRPr sz="1400" b="0" i="0" u="none" strike="noStrike" cap="none">
              <a:solidFill>
                <a:srgbClr val="000000"/>
              </a:solidFill>
              <a:latin typeface="Arial"/>
              <a:ea typeface="Arial"/>
              <a:cs typeface="Arial"/>
              <a:sym typeface="Arial"/>
            </a:endParaRPr>
          </a:p>
          <a:p>
            <a:pPr marL="203400" marR="0" lvl="0" indent="0" algn="l" rtl="0">
              <a:lnSpc>
                <a:spcPct val="90000"/>
              </a:lnSpc>
              <a:spcBef>
                <a:spcPts val="0"/>
              </a:spcBef>
              <a:spcAft>
                <a:spcPts val="0"/>
              </a:spcAft>
              <a:buClr>
                <a:srgbClr val="000000"/>
              </a:buClr>
              <a:buSzPts val="1800"/>
              <a:buFont typeface="Arial"/>
              <a:buNone/>
            </a:pPr>
            <a:r>
              <a:rPr lang="de-DE" sz="1800" b="0" i="0" u="none" strike="noStrike" cap="none">
                <a:solidFill>
                  <a:schemeClr val="dk1"/>
                </a:solidFill>
                <a:latin typeface="Arial"/>
                <a:ea typeface="Arial"/>
                <a:cs typeface="Arial"/>
                <a:sym typeface="Arial"/>
              </a:rPr>
              <a:t>(a) vom Feld (Saison)</a:t>
            </a:r>
            <a:endParaRPr sz="1400" b="0" i="0" u="none" strike="noStrike" cap="none">
              <a:solidFill>
                <a:srgbClr val="000000"/>
              </a:solidFill>
              <a:latin typeface="Arial"/>
              <a:ea typeface="Arial"/>
              <a:cs typeface="Arial"/>
              <a:sym typeface="Arial"/>
            </a:endParaRPr>
          </a:p>
          <a:p>
            <a:pPr marL="203400" marR="0" lvl="0" indent="0" algn="l" rtl="0">
              <a:lnSpc>
                <a:spcPct val="90000"/>
              </a:lnSpc>
              <a:spcBef>
                <a:spcPts val="0"/>
              </a:spcBef>
              <a:spcAft>
                <a:spcPts val="0"/>
              </a:spcAft>
              <a:buClr>
                <a:srgbClr val="000000"/>
              </a:buClr>
              <a:buSzPts val="1800"/>
              <a:buFont typeface="Arial"/>
              <a:buNone/>
            </a:pPr>
            <a:r>
              <a:rPr lang="de-DE" sz="1800" b="0" i="0" u="none" strike="noStrike" cap="none">
                <a:solidFill>
                  <a:schemeClr val="dk1"/>
                </a:solidFill>
                <a:latin typeface="Arial"/>
                <a:ea typeface="Arial"/>
                <a:cs typeface="Arial"/>
                <a:sym typeface="Arial"/>
              </a:rPr>
              <a:t>(b) aus dem Gewächshaus </a:t>
            </a:r>
            <a:endParaRPr sz="1400" b="0" i="0" u="none" strike="noStrike" cap="none">
              <a:solidFill>
                <a:srgbClr val="000000"/>
              </a:solidFill>
              <a:latin typeface="Arial"/>
              <a:ea typeface="Arial"/>
              <a:cs typeface="Arial"/>
              <a:sym typeface="Arial"/>
            </a:endParaRPr>
          </a:p>
          <a:p>
            <a:pPr marL="203400" marR="0" lvl="0" indent="0" algn="l" rtl="0">
              <a:lnSpc>
                <a:spcPct val="90000"/>
              </a:lnSpc>
              <a:spcBef>
                <a:spcPts val="0"/>
              </a:spcBef>
              <a:spcAft>
                <a:spcPts val="0"/>
              </a:spcAft>
              <a:buClr>
                <a:srgbClr val="000000"/>
              </a:buClr>
              <a:buSzPts val="1800"/>
              <a:buFont typeface="Arial"/>
              <a:buNone/>
            </a:pPr>
            <a:r>
              <a:rPr lang="de-DE" sz="1800" b="0" i="0" u="none" strike="noStrike" cap="none">
                <a:solidFill>
                  <a:schemeClr val="dk1"/>
                </a:solidFill>
                <a:latin typeface="Arial"/>
                <a:ea typeface="Arial"/>
                <a:cs typeface="Arial"/>
                <a:sym typeface="Arial"/>
              </a:rPr>
              <a:t>(c) aus der Dose </a:t>
            </a:r>
            <a:endParaRPr sz="1400" b="0" i="0" u="none" strike="noStrike" cap="none">
              <a:solidFill>
                <a:srgbClr val="000000"/>
              </a:solidFill>
              <a:latin typeface="Arial"/>
              <a:ea typeface="Arial"/>
              <a:cs typeface="Arial"/>
              <a:sym typeface="Arial"/>
            </a:endParaRPr>
          </a:p>
          <a:p>
            <a:pPr marL="230186" marR="0" lvl="0" indent="-228600" algn="l" rtl="0">
              <a:lnSpc>
                <a:spcPct val="90000"/>
              </a:lnSpc>
              <a:spcBef>
                <a:spcPts val="0"/>
              </a:spcBef>
              <a:spcAft>
                <a:spcPts val="0"/>
              </a:spcAft>
              <a:buClr>
                <a:schemeClr val="dk1"/>
              </a:buClr>
              <a:buSzPts val="2800"/>
              <a:buFont typeface="Arial"/>
              <a:buChar char="•"/>
            </a:pPr>
            <a:r>
              <a:rPr lang="de-DE" sz="1800" b="0" i="0" u="none" strike="noStrike" cap="none">
                <a:solidFill>
                  <a:schemeClr val="dk1"/>
                </a:solidFill>
                <a:latin typeface="Arial"/>
                <a:ea typeface="Arial"/>
                <a:cs typeface="Arial"/>
                <a:sym typeface="Arial"/>
              </a:rPr>
              <a:t>150g Nudeln (Vollkorn)</a:t>
            </a:r>
            <a:endParaRPr sz="1400" b="0" i="0" u="none" strike="noStrike" cap="none">
              <a:solidFill>
                <a:srgbClr val="000000"/>
              </a:solidFill>
              <a:latin typeface="Arial"/>
              <a:ea typeface="Arial"/>
              <a:cs typeface="Arial"/>
              <a:sym typeface="Arial"/>
            </a:endParaRPr>
          </a:p>
          <a:p>
            <a:pPr marL="230186" marR="0" lvl="0" indent="-228600" algn="l" rtl="0">
              <a:lnSpc>
                <a:spcPct val="90000"/>
              </a:lnSpc>
              <a:spcBef>
                <a:spcPts val="0"/>
              </a:spcBef>
              <a:spcAft>
                <a:spcPts val="0"/>
              </a:spcAft>
              <a:buClr>
                <a:schemeClr val="dk1"/>
              </a:buClr>
              <a:buSzPts val="2800"/>
              <a:buFont typeface="Arial"/>
              <a:buChar char="•"/>
            </a:pPr>
            <a:r>
              <a:rPr lang="de-DE" sz="1800" b="0" i="0" u="none" strike="noStrike" cap="none">
                <a:solidFill>
                  <a:schemeClr val="dk1"/>
                </a:solidFill>
                <a:latin typeface="Arial"/>
                <a:ea typeface="Arial"/>
                <a:cs typeface="Arial"/>
                <a:sym typeface="Arial"/>
              </a:rPr>
              <a:t>Einsparung CO</a:t>
            </a:r>
            <a:r>
              <a:rPr lang="de-DE" sz="1800" b="0" i="0" u="none" strike="noStrike" cap="none" baseline="-25000">
                <a:solidFill>
                  <a:schemeClr val="dk1"/>
                </a:solidFill>
                <a:latin typeface="Arial"/>
                <a:ea typeface="Arial"/>
                <a:cs typeface="Arial"/>
                <a:sym typeface="Arial"/>
              </a:rPr>
              <a:t>2</a:t>
            </a:r>
            <a:r>
              <a:rPr lang="de-DE" sz="1800" b="0" i="0" u="none" strike="noStrike" cap="none">
                <a:solidFill>
                  <a:schemeClr val="dk1"/>
                </a:solidFill>
                <a:latin typeface="Arial"/>
                <a:ea typeface="Arial"/>
                <a:cs typeface="Arial"/>
                <a:sym typeface="Arial"/>
              </a:rPr>
              <a:t>-Äquivalente </a:t>
            </a:r>
            <a:br>
              <a:rPr lang="de-DE" sz="1800" b="0" i="0" u="none" strike="noStrike" cap="none">
                <a:solidFill>
                  <a:schemeClr val="dk1"/>
                </a:solidFill>
                <a:latin typeface="Arial"/>
                <a:ea typeface="Arial"/>
                <a:cs typeface="Arial"/>
                <a:sym typeface="Arial"/>
              </a:rPr>
            </a:br>
            <a:r>
              <a:rPr lang="de-DE" sz="1800" b="0" i="0" u="none" strike="noStrike" cap="none">
                <a:solidFill>
                  <a:schemeClr val="dk1"/>
                </a:solidFill>
                <a:latin typeface="Arial"/>
                <a:ea typeface="Arial"/>
                <a:cs typeface="Arial"/>
                <a:sym typeface="Arial"/>
              </a:rPr>
              <a:t>je 10 Portionen:  22 bzw. 11 kg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7" name="Google Shape;197;p12"/>
          <p:cNvSpPr txBo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Fachmann und Fachfrau Systemgastronomie/</a:t>
            </a:r>
            <a:endParaRPr sz="1400" b="0" i="0" u="none" strike="noStrike" cap="none">
              <a:solidFill>
                <a:srgbClr val="000000"/>
              </a:solidFill>
              <a:latin typeface="Arial"/>
              <a:ea typeface="Arial"/>
              <a:cs typeface="Arial"/>
              <a:sym typeface="Arial"/>
            </a:endParaRPr>
          </a:p>
          <a:p>
            <a:pPr marL="35999" marR="0" lvl="0" indent="-35999"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Fachkraft für Gastronomie - Systemgastronomie</a:t>
            </a:r>
            <a:endParaRPr sz="1200" b="0" i="0" u="none" strike="noStrike" cap="none">
              <a:solidFill>
                <a:srgbClr val="000000"/>
              </a:solidFill>
              <a:latin typeface="Trebuchet MS"/>
              <a:ea typeface="Trebuchet MS"/>
              <a:cs typeface="Trebuchet MS"/>
              <a:sym typeface="Trebuchet MS"/>
            </a:endParaRPr>
          </a:p>
        </p:txBody>
      </p:sp>
      <p:sp>
        <p:nvSpPr>
          <p:cNvPr id="198" name="Google Shape;198;p12"/>
          <p:cNvSpPr txBox="1"/>
          <p:nvPr/>
        </p:nvSpPr>
        <p:spPr>
          <a:xfrm>
            <a:off x="8573981" y="1410198"/>
            <a:ext cx="3306019"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CO</a:t>
            </a:r>
            <a:r>
              <a:rPr lang="de-DE" sz="2000" b="0" i="0" u="none" strike="noStrike" cap="none" baseline="-25000">
                <a:solidFill>
                  <a:srgbClr val="000000"/>
                </a:solidFill>
                <a:latin typeface="Arial"/>
                <a:ea typeface="Arial"/>
                <a:cs typeface="Arial"/>
                <a:sym typeface="Arial"/>
              </a:rPr>
              <a:t>2</a:t>
            </a:r>
            <a:r>
              <a:rPr lang="de-DE" sz="2000" b="0" i="0" u="none" strike="noStrike" cap="none">
                <a:solidFill>
                  <a:srgbClr val="000000"/>
                </a:solidFill>
                <a:latin typeface="Arial"/>
                <a:ea typeface="Arial"/>
                <a:cs typeface="Arial"/>
                <a:sym typeface="Arial"/>
              </a:rPr>
              <a:t>-Äq je Portion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3c8a2e141e_0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205" name="Google Shape;205;g13c8a2e141e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tierische Produkte</a:t>
            </a:r>
            <a:br>
              <a:rPr lang="de-DE"/>
            </a:br>
            <a:r>
              <a:rPr lang="de-DE"/>
              <a:t>THG-Emissionen von Fleisch und Milchprodukten</a:t>
            </a:r>
            <a:endParaRPr/>
          </a:p>
        </p:txBody>
      </p:sp>
      <p:sp>
        <p:nvSpPr>
          <p:cNvPr id="206" name="Google Shape;206;g13c8a2e141e_0_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Fachmann und Fachfrau Systemgastronomie/</a:t>
            </a:r>
            <a:endParaRPr/>
          </a:p>
          <a:p>
            <a:pPr marL="36000" lvl="0" indent="-36000" algn="l" rtl="0">
              <a:lnSpc>
                <a:spcPct val="110000"/>
              </a:lnSpc>
              <a:spcBef>
                <a:spcPts val="0"/>
              </a:spcBef>
              <a:spcAft>
                <a:spcPts val="0"/>
              </a:spcAft>
              <a:buClr>
                <a:srgbClr val="888888"/>
              </a:buClr>
              <a:buSzPts val="1200"/>
              <a:buNone/>
            </a:pPr>
            <a:r>
              <a:rPr lang="de-DE"/>
              <a:t>Fachkraft für Gastronomie - Systemgastronomie</a:t>
            </a:r>
            <a:endParaRPr/>
          </a:p>
        </p:txBody>
      </p:sp>
      <p:sp>
        <p:nvSpPr>
          <p:cNvPr id="207" name="Google Shape;207;g13c8a2e141e_0_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Eigene Abbildung nach WWF 2012</a:t>
            </a:r>
            <a:endParaRPr/>
          </a:p>
        </p:txBody>
      </p:sp>
      <p:sp>
        <p:nvSpPr>
          <p:cNvPr id="208" name="Google Shape;208;g13c8a2e141e_0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graphicFrame>
        <p:nvGraphicFramePr>
          <p:cNvPr id="209" name="Google Shape;209;g13c8a2e141e_0_0"/>
          <p:cNvGraphicFramePr/>
          <p:nvPr/>
        </p:nvGraphicFramePr>
        <p:xfrm>
          <a:off x="91152" y="1380226"/>
          <a:ext cx="894846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10" name="Google Shape;210;g13c8a2e141e_0_0"/>
          <p:cNvSpPr txBox="1"/>
          <p:nvPr/>
        </p:nvSpPr>
        <p:spPr>
          <a:xfrm>
            <a:off x="465826" y="1391794"/>
            <a:ext cx="79031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Durchschnittliche Emissionen der Ernährung nach Komponenten</a:t>
            </a:r>
            <a:endParaRPr sz="1400" b="0" i="0" u="none" strike="noStrike" cap="none">
              <a:solidFill>
                <a:srgbClr val="000000"/>
              </a:solidFill>
              <a:latin typeface="Arial"/>
              <a:ea typeface="Arial"/>
              <a:cs typeface="Arial"/>
              <a:sym typeface="Arial"/>
            </a:endParaRPr>
          </a:p>
        </p:txBody>
      </p:sp>
      <p:sp>
        <p:nvSpPr>
          <p:cNvPr id="211" name="Google Shape;211;g13c8a2e141e_0_0"/>
          <p:cNvSpPr/>
          <p:nvPr/>
        </p:nvSpPr>
        <p:spPr>
          <a:xfrm>
            <a:off x="8283707" y="1391794"/>
            <a:ext cx="3765813" cy="458709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Bestimmen Sie die Mengen folgender Komponenten Ihrer Menükarte: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Rindfleisch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Huhn, Pute, Schwein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Fisch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Kartoffeln  &amp; Nudeln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rgbClr val="C00000"/>
                </a:solidFill>
                <a:latin typeface="Arial"/>
                <a:ea typeface="Arial"/>
                <a:cs typeface="Arial"/>
                <a:sym typeface="Arial"/>
              </a:rPr>
              <a:t>Reis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Berechnen Sie über-schlagmäßig die Emissionen. Welche Anteile hat welche Lebensmittel-gruppe?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C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18" name="Google Shape;218;p13"/>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pflanzliche Ernährung</a:t>
            </a:r>
            <a:br>
              <a:rPr lang="de-DE"/>
            </a:br>
            <a:r>
              <a:rPr lang="de-DE"/>
              <a:t>Klimaschutz vs. Wünsche der Tischgäste</a:t>
            </a:r>
            <a:endParaRPr/>
          </a:p>
        </p:txBody>
      </p:sp>
      <p:pic>
        <p:nvPicPr>
          <p:cNvPr id="219" name="Google Shape;219;p13"/>
          <p:cNvPicPr preferRelativeResize="0"/>
          <p:nvPr/>
        </p:nvPicPr>
        <p:blipFill rotWithShape="1">
          <a:blip r:embed="rId3">
            <a:alphaModFix/>
          </a:blip>
          <a:srcRect/>
          <a:stretch/>
        </p:blipFill>
        <p:spPr>
          <a:xfrm>
            <a:off x="6509850" y="1812193"/>
            <a:ext cx="4848300" cy="3890100"/>
          </a:xfrm>
          <a:prstGeom prst="rect">
            <a:avLst/>
          </a:prstGeom>
          <a:noFill/>
          <a:ln>
            <a:noFill/>
          </a:ln>
        </p:spPr>
      </p:pic>
      <p:sp>
        <p:nvSpPr>
          <p:cNvPr id="220" name="Google Shape;220;p13"/>
          <p:cNvSpPr/>
          <p:nvPr/>
        </p:nvSpPr>
        <p:spPr>
          <a:xfrm>
            <a:off x="9762500" y="3157999"/>
            <a:ext cx="1149900" cy="827700"/>
          </a:xfrm>
          <a:prstGeom prst="ellipse">
            <a:avLst/>
          </a:prstGeom>
          <a:solidFill>
            <a:srgbClr val="92D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CO</a:t>
            </a:r>
            <a:r>
              <a:rPr lang="de-DE" sz="1400" b="0" i="0" u="none" strike="noStrike" cap="none" baseline="-25000">
                <a:solidFill>
                  <a:schemeClr val="lt1"/>
                </a:solidFill>
                <a:latin typeface="Arial"/>
                <a:ea typeface="Arial"/>
                <a:cs typeface="Arial"/>
                <a:sym typeface="Arial"/>
              </a:rPr>
              <a:t>2</a:t>
            </a:r>
            <a:r>
              <a:rPr lang="de-DE" sz="1400" b="0" i="0" u="none" strike="noStrike" cap="none">
                <a:solidFill>
                  <a:schemeClr val="lt1"/>
                </a:solidFill>
                <a:latin typeface="Arial"/>
                <a:ea typeface="Arial"/>
                <a:cs typeface="Arial"/>
                <a:sym typeface="Arial"/>
              </a:rPr>
              <a:t>-Reduktion </a:t>
            </a:r>
            <a:r>
              <a:rPr lang="de-DE" sz="1400" b="1" i="0" u="none" strike="noStrike" cap="none">
                <a:solidFill>
                  <a:schemeClr val="lt1"/>
                </a:solidFill>
                <a:latin typeface="Arial"/>
                <a:ea typeface="Arial"/>
                <a:cs typeface="Arial"/>
                <a:sym typeface="Arial"/>
              </a:rPr>
              <a:t>62 %</a:t>
            </a:r>
            <a:endParaRPr sz="1400" b="0" i="0" u="none" strike="noStrike" cap="none">
              <a:solidFill>
                <a:srgbClr val="000000"/>
              </a:solidFill>
              <a:latin typeface="Arial"/>
              <a:ea typeface="Arial"/>
              <a:cs typeface="Arial"/>
              <a:sym typeface="Arial"/>
            </a:endParaRPr>
          </a:p>
        </p:txBody>
      </p:sp>
      <p:sp>
        <p:nvSpPr>
          <p:cNvPr id="221" name="Google Shape;221;p1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Dr. Michael Scharp </a:t>
            </a:r>
            <a:endParaRPr/>
          </a:p>
          <a:p>
            <a:pPr marL="0" lvl="0" indent="0" algn="l" rtl="0">
              <a:lnSpc>
                <a:spcPct val="100000"/>
              </a:lnSpc>
              <a:spcBef>
                <a:spcPts val="0"/>
              </a:spcBef>
              <a:spcAft>
                <a:spcPts val="0"/>
              </a:spcAft>
              <a:buSzPts val="1800"/>
              <a:buNone/>
            </a:pPr>
            <a:r>
              <a:rPr lang="de-DE"/>
              <a:t>Malte Schmidthals</a:t>
            </a:r>
            <a:endParaRPr/>
          </a:p>
          <a:p>
            <a:pPr marL="0" lvl="0" indent="0" algn="l" rtl="0">
              <a:lnSpc>
                <a:spcPct val="100000"/>
              </a:lnSpc>
              <a:spcBef>
                <a:spcPts val="0"/>
              </a:spcBef>
              <a:spcAft>
                <a:spcPts val="0"/>
              </a:spcAft>
              <a:buSzPts val="1800"/>
              <a:buNone/>
            </a:pPr>
            <a:r>
              <a:rPr lang="de-DE"/>
              <a:t>Projektagentur BBNE</a:t>
            </a:r>
            <a:endParaRPr/>
          </a:p>
        </p:txBody>
      </p:sp>
      <p:sp>
        <p:nvSpPr>
          <p:cNvPr id="222" name="Google Shape;222;p1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Fachmann und Fachfrau Systemgastronomie/ Fachkraft für Gastronomie - Systemgastronomie</a:t>
            </a:r>
            <a:endParaRPr/>
          </a:p>
        </p:txBody>
      </p:sp>
      <p:sp>
        <p:nvSpPr>
          <p:cNvPr id="223" name="Google Shape;223;p13"/>
          <p:cNvSpPr txBox="1"/>
          <p:nvPr/>
        </p:nvSpPr>
        <p:spPr>
          <a:xfrm>
            <a:off x="2718425" y="1822400"/>
            <a:ext cx="3546300" cy="301618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rgbClr val="000000"/>
              </a:buClr>
              <a:buSzPts val="1700"/>
              <a:buFont typeface="Calibri"/>
              <a:buChar char="●"/>
            </a:pPr>
            <a:r>
              <a:rPr lang="de-DE" sz="1700" b="0" i="0" u="none" strike="noStrike" cap="none">
                <a:solidFill>
                  <a:srgbClr val="000000"/>
                </a:solidFill>
                <a:latin typeface="Calibri"/>
                <a:ea typeface="Calibri"/>
                <a:cs typeface="Calibri"/>
                <a:sym typeface="Calibri"/>
              </a:rPr>
              <a:t>Durch das Ersetzen von Rinderhack mit Sojagranulat werden 62% THG-Emissionen eingespart</a:t>
            </a:r>
            <a:endParaRPr sz="1700" b="0" i="0" u="none" strike="noStrike" cap="none">
              <a:solidFill>
                <a:srgbClr val="000000"/>
              </a:solidFill>
              <a:latin typeface="Calibri"/>
              <a:ea typeface="Calibri"/>
              <a:cs typeface="Calibri"/>
              <a:sym typeface="Calibri"/>
            </a:endParaRPr>
          </a:p>
          <a:p>
            <a:pPr marL="457200" marR="0" lvl="0" indent="-336550" algn="l" rtl="0">
              <a:lnSpc>
                <a:spcPct val="110000"/>
              </a:lnSpc>
              <a:spcBef>
                <a:spcPts val="0"/>
              </a:spcBef>
              <a:spcAft>
                <a:spcPts val="0"/>
              </a:spcAft>
              <a:buClr>
                <a:srgbClr val="000000"/>
              </a:buClr>
              <a:buSzPts val="1700"/>
              <a:buFont typeface="Calibri"/>
              <a:buChar char="●"/>
            </a:pPr>
            <a:r>
              <a:rPr lang="de-DE" sz="1500" b="0" i="0" u="none" strike="noStrike" cap="none">
                <a:solidFill>
                  <a:schemeClr val="dk1"/>
                </a:solidFill>
                <a:latin typeface="Trebuchet MS"/>
                <a:ea typeface="Trebuchet MS"/>
                <a:cs typeface="Trebuchet MS"/>
                <a:sym typeface="Trebuchet MS"/>
              </a:rPr>
              <a:t>Gericht: 200g Bolognese vom Rind bzw. Sojabolognese und </a:t>
            </a:r>
            <a:endParaRPr sz="1500" b="0" i="0" u="none" strike="noStrike" cap="none">
              <a:solidFill>
                <a:schemeClr val="dk1"/>
              </a:solidFill>
              <a:latin typeface="Trebuchet MS"/>
              <a:ea typeface="Trebuchet MS"/>
              <a:cs typeface="Trebuchet MS"/>
              <a:sym typeface="Trebuchet MS"/>
            </a:endParaRPr>
          </a:p>
          <a:p>
            <a:pPr marL="457200" marR="0" lvl="0" indent="0" algn="l" rtl="0">
              <a:lnSpc>
                <a:spcPct val="110000"/>
              </a:lnSpc>
              <a:spcBef>
                <a:spcPts val="0"/>
              </a:spcBef>
              <a:spcAft>
                <a:spcPts val="0"/>
              </a:spcAft>
              <a:buClr>
                <a:srgbClr val="000000"/>
              </a:buClr>
              <a:buSzPts val="1500"/>
              <a:buFont typeface="Arial"/>
              <a:buNone/>
            </a:pPr>
            <a:r>
              <a:rPr lang="de-DE" sz="1500" b="0" i="0" u="none" strike="noStrike" cap="none">
                <a:solidFill>
                  <a:schemeClr val="dk1"/>
                </a:solidFill>
                <a:latin typeface="Trebuchet MS"/>
                <a:ea typeface="Trebuchet MS"/>
                <a:cs typeface="Trebuchet MS"/>
                <a:sym typeface="Trebuchet MS"/>
              </a:rPr>
              <a:t>150g Nudel (Vollkorn)</a:t>
            </a:r>
            <a:endParaRPr sz="1500" b="0" i="0" u="none" strike="noStrike" cap="none">
              <a:solidFill>
                <a:schemeClr val="dk1"/>
              </a:solidFill>
              <a:latin typeface="Trebuchet MS"/>
              <a:ea typeface="Trebuchet MS"/>
              <a:cs typeface="Trebuchet MS"/>
              <a:sym typeface="Trebuchet MS"/>
            </a:endParaRPr>
          </a:p>
          <a:p>
            <a:pPr marL="457200" marR="0" lvl="0" indent="-336550" algn="l" rtl="0">
              <a:lnSpc>
                <a:spcPct val="110000"/>
              </a:lnSpc>
              <a:spcBef>
                <a:spcPts val="0"/>
              </a:spcBef>
              <a:spcAft>
                <a:spcPts val="0"/>
              </a:spcAft>
              <a:buClr>
                <a:srgbClr val="000000"/>
              </a:buClr>
              <a:buSzPts val="1700"/>
              <a:buFont typeface="Calibri"/>
              <a:buChar char="●"/>
            </a:pPr>
            <a:r>
              <a:rPr lang="de-DE" sz="1500" b="0" i="0" u="none" strike="noStrike" cap="none">
                <a:solidFill>
                  <a:schemeClr val="dk1"/>
                </a:solidFill>
                <a:latin typeface="Trebuchet MS"/>
                <a:ea typeface="Trebuchet MS"/>
                <a:cs typeface="Trebuchet MS"/>
                <a:sym typeface="Trebuchet MS"/>
              </a:rPr>
              <a:t>Einsparung je 10 Portionen: </a:t>
            </a:r>
            <a:br>
              <a:rPr lang="de-DE" sz="1500" b="0" i="0" u="none" strike="noStrike" cap="none">
                <a:solidFill>
                  <a:schemeClr val="dk1"/>
                </a:solidFill>
                <a:latin typeface="Trebuchet MS"/>
                <a:ea typeface="Trebuchet MS"/>
                <a:cs typeface="Trebuchet MS"/>
                <a:sym typeface="Trebuchet MS"/>
              </a:rPr>
            </a:br>
            <a:r>
              <a:rPr lang="de-DE" sz="1500" b="0" i="0" u="none" strike="noStrike" cap="none">
                <a:solidFill>
                  <a:schemeClr val="dk1"/>
                </a:solidFill>
                <a:latin typeface="Trebuchet MS"/>
                <a:ea typeface="Trebuchet MS"/>
                <a:cs typeface="Trebuchet MS"/>
                <a:sym typeface="Trebuchet MS"/>
              </a:rPr>
              <a:t>2 kg CO</a:t>
            </a:r>
            <a:r>
              <a:rPr lang="de-DE" sz="1500" b="0" i="0" u="none" strike="noStrike" cap="none" baseline="-25000">
                <a:solidFill>
                  <a:schemeClr val="dk1"/>
                </a:solidFill>
                <a:latin typeface="Trebuchet MS"/>
                <a:ea typeface="Trebuchet MS"/>
                <a:cs typeface="Trebuchet MS"/>
                <a:sym typeface="Trebuchet MS"/>
              </a:rPr>
              <a:t>2</a:t>
            </a:r>
            <a:r>
              <a:rPr lang="de-DE" sz="1500" b="0" i="0" u="none" strike="noStrike" cap="none">
                <a:solidFill>
                  <a:schemeClr val="dk1"/>
                </a:solidFill>
                <a:latin typeface="Trebuchet MS"/>
                <a:ea typeface="Trebuchet MS"/>
                <a:cs typeface="Trebuchet MS"/>
                <a:sym typeface="Trebuchet MS"/>
              </a:rPr>
              <a:t>-Äquivalente: </a:t>
            </a:r>
            <a:endParaRPr sz="1500" b="0" i="0" u="none" strike="noStrike" cap="none">
              <a:solidFill>
                <a:schemeClr val="dk1"/>
              </a:solidFill>
              <a:latin typeface="Trebuchet MS"/>
              <a:ea typeface="Trebuchet MS"/>
              <a:cs typeface="Trebuchet MS"/>
              <a:sym typeface="Trebuchet MS"/>
            </a:endParaRPr>
          </a:p>
          <a:p>
            <a:pPr marL="457200" marR="0" lvl="0" indent="0" algn="l" rtl="0">
              <a:lnSpc>
                <a:spcPct val="110000"/>
              </a:lnSpc>
              <a:spcBef>
                <a:spcPts val="0"/>
              </a:spcBef>
              <a:spcAft>
                <a:spcPts val="0"/>
              </a:spcAft>
              <a:buClr>
                <a:srgbClr val="000000"/>
              </a:buClr>
              <a:buSzPts val="1500"/>
              <a:buFont typeface="Arial"/>
              <a:buNone/>
            </a:pPr>
            <a:r>
              <a:rPr lang="de-DE" sz="1500" b="0" i="0" u="none" strike="noStrike" cap="none">
                <a:solidFill>
                  <a:schemeClr val="dk1"/>
                </a:solidFill>
                <a:latin typeface="Trebuchet MS"/>
                <a:ea typeface="Trebuchet MS"/>
                <a:cs typeface="Trebuchet MS"/>
                <a:sym typeface="Trebuchet MS"/>
              </a:rPr>
              <a:t>2 kg</a:t>
            </a:r>
            <a:endParaRPr sz="15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224" name="Google Shape;224;p13"/>
          <p:cNvSpPr/>
          <p:nvPr/>
        </p:nvSpPr>
        <p:spPr>
          <a:xfrm>
            <a:off x="433900" y="1727375"/>
            <a:ext cx="2039400" cy="278864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50"/>
              <a:buFont typeface="Arial"/>
              <a:buNone/>
            </a:pPr>
            <a:r>
              <a:rPr lang="de-DE" sz="1600" b="0" i="0" u="none" strike="noStrike" cap="none">
                <a:solidFill>
                  <a:srgbClr val="C00000"/>
                </a:solidFill>
                <a:latin typeface="Arial"/>
                <a:ea typeface="Arial"/>
                <a:cs typeface="Arial"/>
                <a:sym typeface="Arial"/>
              </a:rPr>
              <a:t>Bieten Sie in Ihrer Küche vegane oder vegetarische Alternativen als Eiweißquellen an?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50"/>
              <a:buFont typeface="Arial"/>
              <a:buNone/>
            </a:pPr>
            <a:endParaRPr sz="16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50"/>
              <a:buFont typeface="Arial"/>
              <a:buNone/>
            </a:pPr>
            <a:r>
              <a:rPr lang="de-DE" sz="1600" b="0" i="0" u="none" strike="noStrike" cap="none">
                <a:solidFill>
                  <a:srgbClr val="C00000"/>
                </a:solidFill>
                <a:latin typeface="Arial"/>
                <a:ea typeface="Arial"/>
                <a:cs typeface="Arial"/>
                <a:sym typeface="Arial"/>
              </a:rPr>
              <a:t>Wie groß ist der Anteil der vegetarischen oder veganen Gerichte?</a:t>
            </a:r>
            <a:endParaRPr sz="1600" b="0" i="0" u="none" strike="noStrike" cap="none">
              <a:solidFill>
                <a:srgbClr val="C00000"/>
              </a:solidFill>
              <a:latin typeface="Arial"/>
              <a:ea typeface="Arial"/>
              <a:cs typeface="Arial"/>
              <a:sym typeface="Arial"/>
            </a:endParaRPr>
          </a:p>
        </p:txBody>
      </p:sp>
      <p:pic>
        <p:nvPicPr>
          <p:cNvPr id="225" name="Google Shape;225;p13"/>
          <p:cNvPicPr preferRelativeResize="0"/>
          <p:nvPr/>
        </p:nvPicPr>
        <p:blipFill rotWithShape="1">
          <a:blip r:embed="rId4">
            <a:alphaModFix/>
          </a:blip>
          <a:srcRect/>
          <a:stretch/>
        </p:blipFill>
        <p:spPr>
          <a:xfrm>
            <a:off x="584176" y="4622300"/>
            <a:ext cx="1961898" cy="1305575"/>
          </a:xfrm>
          <a:prstGeom prst="rect">
            <a:avLst/>
          </a:prstGeom>
          <a:noFill/>
          <a:ln>
            <a:noFill/>
          </a:ln>
        </p:spPr>
      </p:pic>
      <p:sp>
        <p:nvSpPr>
          <p:cNvPr id="226" name="Google Shape;226;p13"/>
          <p:cNvSpPr/>
          <p:nvPr/>
        </p:nvSpPr>
        <p:spPr>
          <a:xfrm>
            <a:off x="2993597" y="4769108"/>
            <a:ext cx="3789757" cy="127207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50"/>
              <a:buFont typeface="Arial"/>
              <a:buNone/>
            </a:pPr>
            <a:r>
              <a:rPr lang="de-DE" sz="1600" b="0" i="0" u="none" strike="noStrike" cap="none">
                <a:solidFill>
                  <a:srgbClr val="C00000"/>
                </a:solidFill>
                <a:latin typeface="Arial"/>
                <a:ea typeface="Arial"/>
                <a:cs typeface="Arial"/>
                <a:sym typeface="Arial"/>
              </a:rPr>
              <a:t>Berechnen Sie Ihre jährlichen THG-Emissionen Ihres Verbrauchs von Rindfleisch (13 kg/kg), Butter (9,5 kg/kg) und Reis (3,5 kg/kg). Wie viele kg CO</a:t>
            </a:r>
            <a:r>
              <a:rPr lang="de-DE" sz="1600" b="0" i="0" u="none" strike="noStrike" cap="none" baseline="-25000">
                <a:solidFill>
                  <a:srgbClr val="C00000"/>
                </a:solidFill>
                <a:latin typeface="Arial"/>
                <a:ea typeface="Arial"/>
                <a:cs typeface="Arial"/>
                <a:sym typeface="Arial"/>
              </a:rPr>
              <a:t>2</a:t>
            </a:r>
            <a:r>
              <a:rPr lang="de-DE" sz="1600" b="0" i="0" u="none" strike="noStrike" cap="none">
                <a:solidFill>
                  <a:srgbClr val="C00000"/>
                </a:solidFill>
                <a:latin typeface="Arial"/>
                <a:ea typeface="Arial"/>
                <a:cs typeface="Arial"/>
                <a:sym typeface="Arial"/>
              </a:rPr>
              <a:t>-Äq sind dies im Jahr?</a:t>
            </a:r>
            <a:endParaRPr sz="1600" b="0" i="0" u="none" strike="noStrike" cap="none">
              <a:solidFill>
                <a:srgbClr val="C00000"/>
              </a:solidFill>
              <a:latin typeface="Arial"/>
              <a:ea typeface="Arial"/>
              <a:cs typeface="Arial"/>
              <a:sym typeface="Arial"/>
            </a:endParaRPr>
          </a:p>
        </p:txBody>
      </p:sp>
      <p:sp>
        <p:nvSpPr>
          <p:cNvPr id="227" name="Google Shape;227;p1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Bildquelle: Pixabay, Eigne Darstellung</a:t>
            </a: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12066</Words>
  <Application>Microsoft Macintosh PowerPoint</Application>
  <PresentationFormat>Breitbild</PresentationFormat>
  <Paragraphs>983</Paragraphs>
  <Slides>27</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Trebuchet MS</vt:lpstr>
      <vt:lpstr>Merriweather</vt:lpstr>
      <vt:lpstr>Calibri</vt:lpstr>
      <vt:lpstr>Arial</vt:lpstr>
      <vt:lpstr>Office</vt:lpstr>
      <vt:lpstr>Fachmann und Fachfrau Systemgastronomie Fachkraft für Systemgastronomie</vt:lpstr>
      <vt:lpstr>Nachhaltigkeit und Klimawandel: Woher kommen die Emissionen im Alltag?</vt:lpstr>
      <vt:lpstr>Nachhaltigkeit in der Gastronomie: Durchschnittliche Emissionen eines Schulmenüs</vt:lpstr>
      <vt:lpstr>Nachhaltigkeit und Bio-Produkte Bio-Produkte und ihre Verkaufspreise</vt:lpstr>
      <vt:lpstr>Nachhaltigkeit und die Kühlkette Frischekost vs. Kühlen und Gefrieren</vt:lpstr>
      <vt:lpstr>Nachhaltigkeit und saisonale Ernährung Frischekost in den Wintermonaten</vt:lpstr>
      <vt:lpstr>Nachhaltigkeit und saisonale Ernährung Das Beispiel Tomaten</vt:lpstr>
      <vt:lpstr>Nachhaltigkeit und tierische Produkte THG-Emissionen von Fleisch und Milchprodukten</vt:lpstr>
      <vt:lpstr>Nachhaltigkeit und pflanzliche Ernährung Klimaschutz vs. Wünsche der Tischgäste</vt:lpstr>
      <vt:lpstr>Nachhaltigkeit und pflanzliche Ernährung Klimafreundliche Menüs anbieten</vt:lpstr>
      <vt:lpstr>Nachhaltigkeit und THG-Emissionen Klimaschutz und Streichfette</vt:lpstr>
      <vt:lpstr>Nachhaltigkeit und Fleischeinsatz Klimaoptimierter Menüplan</vt:lpstr>
      <vt:lpstr>Nachhaltigkeit und Milch Klimaschutz durch “Grüne Milch” </vt:lpstr>
      <vt:lpstr>Gesundheit und Essen  Übergewicht bei Kindern nimmt stark zu</vt:lpstr>
      <vt:lpstr>Gesundheit und Essen  Fehlernährung beenden</vt:lpstr>
      <vt:lpstr>Nachhaltigkeit und Wasser Der Wasserfußabdruck ihrer Menüs</vt:lpstr>
      <vt:lpstr>Nachhaltigkeit und Wasser Das Beispiel “grüne Milch” </vt:lpstr>
      <vt:lpstr>Nachhaltigkeit und Abfälle Backwarenabfälle und Flächennutzung</vt:lpstr>
      <vt:lpstr>Nachhaltigkeit und Abfälle Welche Maßnahmen sind denkbar?</vt:lpstr>
      <vt:lpstr>Nachhaltigkeit und Abfälle Welche Maßnahmen schlagen Sie vor?</vt:lpstr>
      <vt:lpstr>Nachhaltigkeit und Verpackungen Einweg oder Mehrweg?</vt:lpstr>
      <vt:lpstr>Nachhaltigkeit und Hunger Getreide – Viehfutter oder Brot?</vt:lpstr>
      <vt:lpstr>Nachhaltigkeit und Hunger Was kann die Systemgastronomie leisten?</vt:lpstr>
      <vt:lpstr>Nachhaltigkeit und Mobilität Wie emissionsarm ist Ihre Fahrzeugflotte?</vt:lpstr>
      <vt:lpstr>Nachhaltigkeit und Transporte Sind Langstreckentransporte ein Problem?</vt:lpstr>
      <vt:lpstr>Nachhaltigkeit in der Kreditwirtschaft Ganzheitliche Unternehmensführung</vt:lpstr>
      <vt:lpstr>Impressum</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Fachmann und Fachfrau Systemgastronomie Fachkraft für Systemgastronomie</dc:title>
  <dc:creator>Microsoft Office User</dc:creator>
  <cp:lastModifiedBy>Michael Scharp</cp:lastModifiedBy>
  <cp:revision>3</cp:revision>
  <cp:lastPrinted>2023-09-12T08:28:14Z</cp:lastPrinted>
  <dcterms:created xsi:type="dcterms:W3CDTF">2021-10-18T14:46:33Z</dcterms:created>
  <dcterms:modified xsi:type="dcterms:W3CDTF">2023-09-14T03:31:26Z</dcterms:modified>
</cp:coreProperties>
</file>