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2">
          <p15:clr>
            <a:srgbClr val="A4A3A4"/>
          </p15:clr>
        </p15:guide>
        <p15:guide id="2" pos="3840">
          <p15:clr>
            <a:srgbClr val="A4A3A4"/>
          </p15:clr>
        </p15:guide>
        <p15:guide id="3" orient="horz" pos="3430">
          <p15:clr>
            <a:srgbClr val="A4A3A4"/>
          </p15:clr>
        </p15:guide>
        <p15:guide id="4" orient="horz" pos="329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DVFxAHql/k5gKKPsEQPDu0e3P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194FF3-BEE5-466D-8609-CC3FECED5C77}">
  <a:tblStyle styleId="{BB194FF3-BEE5-466D-8609-CC3FECED5C7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1842"/>
        <p:guide pos="3840"/>
        <p:guide orient="horz" pos="3430"/>
        <p:guide orient="horz" pos="3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7" Type="http://customschemas.google.com/relationships/presentationmetadata" Target="metadata"/><Relationship Id="rId28" Type="http://schemas.openxmlformats.org/officeDocument/2006/relationships/presProps" Target="presProps.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4" Type="http://schemas.openxmlformats.org/officeDocument/2006/relationships/chartUserShapes" Target="../drawings/drawing2.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Arbeitsblat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Martin\Christine\Tabellen.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Arbeitsblat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1175719454197"/>
          <c:y val="0.143423037552781"/>
          <c:w val="0.44195349084967"/>
          <c:h val="0.692166397196375"/>
        </c:manualLayout>
      </c:layout>
      <c:doughnutChart>
        <c:varyColors val="1"/>
        <c:ser>
          <c:idx val="0"/>
          <c:order val="0"/>
          <c:tx>
            <c:strRef>
              <c:f>Tabelle1!$B$1</c:f>
              <c:strCache>
                <c:ptCount val="1"/>
                <c:pt idx="0">
                  <c:v>CO2-Äq Emissionen</c:v>
                </c:pt>
              </c:strCache>
            </c:strRef>
          </c:tx>
          <c:spPr>
            <a:effectLst/>
          </c:spPr>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0AD5-418D-B15F-6D2716B349C4}"/>
              </c:ext>
            </c:extLst>
          </c:dPt>
          <c:dPt>
            <c:idx val="1"/>
            <c:bubble3D val="0"/>
            <c:spPr>
              <a:pattFill prst="ltUpDiag">
                <a:fgClr>
                  <a:schemeClr val="accent2"/>
                </a:fgClr>
                <a:bgClr>
                  <a:schemeClr val="accent2">
                    <a:lumMod val="20000"/>
                    <a:lumOff val="80000"/>
                  </a:schemeClr>
                </a:bgClr>
              </a:pattFill>
              <a:ln w="19050">
                <a:solidFill>
                  <a:schemeClr val="lt1"/>
                </a:solidFill>
              </a:ln>
              <a:effectLst/>
            </c:spPr>
            <c:extLst xmlns:c16r2="http://schemas.microsoft.com/office/drawing/2015/06/chart">
              <c:ext xmlns:c16="http://schemas.microsoft.com/office/drawing/2014/chart" uri="{C3380CC4-5D6E-409C-BE32-E72D297353CC}">
                <c16:uniqueId val="{00000003-0AD5-418D-B15F-6D2716B349C4}"/>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4-0AD5-418D-B15F-6D2716B349C4}"/>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2-0AD5-418D-B15F-6D2716B349C4}"/>
              </c:ext>
            </c:extLst>
          </c:dPt>
          <c:dPt>
            <c:idx val="4"/>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9-9B92-4CC8-A891-E4B827C782A3}"/>
              </c:ext>
            </c:extLst>
          </c:dPt>
          <c:dLbls>
            <c:dLbl>
              <c:idx val="4"/>
              <c:layout>
                <c:manualLayout>
                  <c:x val="-0.0278482837197764"/>
                  <c:y val="-0.0261687866131203"/>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9B92-4CC8-A891-E4B827C782A3}"/>
                </c:ext>
                <c:ext xmlns:c15="http://schemas.microsoft.com/office/drawing/2012/chart" uri="{CE6537A1-D6FC-4f65-9D91-7224C49458BB}">
                  <c15:layout/>
                </c:ext>
              </c:extLst>
            </c:dLbl>
            <c:spPr>
              <a:solidFill>
                <a:srgbClr val="FFFFFF"/>
              </a:solidFill>
              <a:ln>
                <a:solidFill>
                  <a:srgbClr val="ACCBF9"/>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Tabelle1!$A$2:$A$6</c:f>
              <c:strCache>
                <c:ptCount val="5"/>
                <c:pt idx="0">
                  <c:v>Rechenzentren </c:v>
                </c:pt>
                <c:pt idx="1">
                  <c:v>Suchmaschinenanfragen</c:v>
                </c:pt>
                <c:pt idx="2">
                  <c:v>Herstellung</c:v>
                </c:pt>
                <c:pt idx="3">
                  <c:v>Nutzung</c:v>
                </c:pt>
                <c:pt idx="4">
                  <c:v>Netzwerke</c:v>
                </c:pt>
              </c:strCache>
            </c:strRef>
          </c:cat>
          <c:val>
            <c:numRef>
              <c:f>Tabelle1!$B$2:$B$6</c:f>
              <c:numCache>
                <c:formatCode>General</c:formatCode>
                <c:ptCount val="5"/>
                <c:pt idx="0">
                  <c:v>250.0</c:v>
                </c:pt>
                <c:pt idx="2">
                  <c:v>346.0</c:v>
                </c:pt>
                <c:pt idx="3">
                  <c:v>189.0</c:v>
                </c:pt>
                <c:pt idx="4">
                  <c:v>64.0</c:v>
                </c:pt>
              </c:numCache>
            </c:numRef>
          </c:val>
          <c:extLst xmlns:c16r2="http://schemas.microsoft.com/office/drawing/2015/06/chart">
            <c:ext xmlns:c16="http://schemas.microsoft.com/office/drawing/2014/chart" uri="{C3380CC4-5D6E-409C-BE32-E72D297353CC}">
              <c16:uniqueId val="{00000000-0AD5-418D-B15F-6D2716B349C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de-DE"/>
        </a:p>
      </c:txPr>
    </c:title>
    <c:autoTitleDeleted val="0"/>
    <c:plotArea>
      <c:layout>
        <c:manualLayout>
          <c:layoutTarget val="inner"/>
          <c:xMode val="edge"/>
          <c:yMode val="edge"/>
          <c:x val="0.0274610535508633"/>
          <c:y val="0.303387996337301"/>
          <c:w val="0.323145732530067"/>
          <c:h val="0.514201382237516"/>
        </c:manualLayout>
      </c:layout>
      <c:doughnutChart>
        <c:varyColors val="1"/>
        <c:ser>
          <c:idx val="0"/>
          <c:order val="0"/>
          <c:tx>
            <c:strRef>
              <c:f>Tabelle1!$B$1</c:f>
              <c:strCache>
                <c:ptCount val="1"/>
              </c:strCache>
            </c:strRef>
          </c:tx>
          <c:dPt>
            <c:idx val="0"/>
            <c:bubble3D val="0"/>
            <c:spPr>
              <a:solidFill>
                <a:srgbClr val="FF0000"/>
              </a:solid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8336-4DFD-AACC-3D04108D000A}"/>
              </c:ext>
            </c:extLst>
          </c:dPt>
          <c:dPt>
            <c:idx val="1"/>
            <c:bubble3D val="0"/>
            <c:spPr>
              <a:solidFill>
                <a:srgbClr val="FFC000"/>
              </a:solid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C9B3-471C-A5E3-FD3E8BA08E15}"/>
              </c:ext>
            </c:extLst>
          </c:dPt>
          <c:dPt>
            <c:idx val="2"/>
            <c:bubble3D val="0"/>
            <c:spPr>
              <a:solidFill>
                <a:srgbClr val="FFFF00"/>
              </a:solid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C9B3-471C-A5E3-FD3E8BA08E15}"/>
              </c:ext>
            </c:extLst>
          </c:dPt>
          <c:dPt>
            <c:idx val="3"/>
            <c:bubble3D val="0"/>
            <c:spPr>
              <a:solidFill>
                <a:srgbClr val="92D050"/>
              </a:solid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C9B3-471C-A5E3-FD3E8BA08E15}"/>
              </c:ext>
            </c:extLst>
          </c:dPt>
          <c:dPt>
            <c:idx val="4"/>
            <c:bubble3D val="0"/>
            <c:spPr>
              <a:solidFill>
                <a:srgbClr val="00B050"/>
              </a:solid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C9B3-471C-A5E3-FD3E8BA08E15}"/>
              </c:ext>
            </c:extLst>
          </c:dPt>
          <c:dPt>
            <c:idx val="5"/>
            <c:bubble3D val="0"/>
            <c:spPr>
              <a:solidFill>
                <a:srgbClr val="00B0F0"/>
              </a:solidFill>
              <a:ln w="19050">
                <a:solidFill>
                  <a:schemeClr val="lt1"/>
                </a:solidFill>
              </a:ln>
              <a:effectLst>
                <a:innerShdw blurRad="114300">
                  <a:schemeClr val="accent6"/>
                </a:innerShdw>
              </a:effectLst>
            </c:spPr>
            <c:extLst xmlns:c16r2="http://schemas.microsoft.com/office/drawing/2015/06/chart">
              <c:ext xmlns:c16="http://schemas.microsoft.com/office/drawing/2014/chart" uri="{C3380CC4-5D6E-409C-BE32-E72D297353CC}">
                <c16:uniqueId val="{0000000B-C9B3-471C-A5E3-FD3E8BA08E15}"/>
              </c:ext>
            </c:extLst>
          </c:dPt>
          <c:dPt>
            <c:idx val="6"/>
            <c:bubble3D val="0"/>
            <c:spPr>
              <a:solidFill>
                <a:srgbClr val="7030A0"/>
              </a:solidFill>
              <a:ln w="19050">
                <a:solidFill>
                  <a:schemeClr val="lt1"/>
                </a:solid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C9B3-471C-A5E3-FD3E8BA08E15}"/>
              </c:ext>
            </c:extLst>
          </c:dPt>
          <c:dLbls>
            <c:spPr>
              <a:solidFill>
                <a:schemeClr val="lt1"/>
              </a:solidFill>
              <a:ln>
                <a:solidFill>
                  <a:schemeClr val="dk1">
                    <a:lumMod val="25000"/>
                    <a:lumOff val="75000"/>
                  </a:schemeClr>
                </a:solidFill>
              </a:ln>
              <a:effectLst/>
            </c:spPr>
            <c:txPr>
              <a:bodyPr rot="0" spcFirstLastPara="1" vertOverflow="clip" horzOverflow="clip" vert="horz" wrap="non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numRef>
              <c:f>Tabelle1!$A$2:$A$8</c:f>
              <c:numCache>
                <c:formatCode>General</c:formatCode>
                <c:ptCount val="7"/>
              </c:numCache>
            </c:numRef>
          </c:cat>
          <c:val>
            <c:numRef>
              <c:f>Tabelle1!$B$2:$B$8</c:f>
              <c:numCache>
                <c:formatCode>General</c:formatCode>
                <c:ptCount val="7"/>
                <c:pt idx="0">
                  <c:v>57.0</c:v>
                </c:pt>
                <c:pt idx="1">
                  <c:v>18.0</c:v>
                </c:pt>
                <c:pt idx="2">
                  <c:v>9.0</c:v>
                </c:pt>
                <c:pt idx="3">
                  <c:v>5.0</c:v>
                </c:pt>
                <c:pt idx="4">
                  <c:v>4.0</c:v>
                </c:pt>
                <c:pt idx="5">
                  <c:v>4.0</c:v>
                </c:pt>
                <c:pt idx="6">
                  <c:v>3.0</c:v>
                </c:pt>
              </c:numCache>
            </c:numRef>
          </c:val>
          <c:extLst xmlns:c16r2="http://schemas.microsoft.com/office/drawing/2015/06/chart">
            <c:ext xmlns:c16="http://schemas.microsoft.com/office/drawing/2014/chart" uri="{C3380CC4-5D6E-409C-BE32-E72D297353CC}">
              <c16:uniqueId val="{00000000-8336-4DFD-AACC-3D04108D000A}"/>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73101562295158"/>
          <c:y val="0.224975754177954"/>
          <c:w val="0.070470433170838"/>
          <c:h val="0.657841956354512"/>
        </c:manualLayout>
      </c:layout>
      <c:overlay val="1"/>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de-DE"/>
        </a:p>
      </c:txPr>
    </c:title>
    <c:autoTitleDeleted val="0"/>
    <c:plotArea>
      <c:layout>
        <c:manualLayout>
          <c:layoutTarget val="inner"/>
          <c:xMode val="edge"/>
          <c:yMode val="edge"/>
          <c:x val="0.357667767056506"/>
          <c:y val="0.151283298514962"/>
          <c:w val="0.340039537724983"/>
          <c:h val="0.514843457740059"/>
        </c:manualLayout>
      </c:layout>
      <c:doughnutChart>
        <c:varyColors val="1"/>
        <c:ser>
          <c:idx val="0"/>
          <c:order val="0"/>
          <c:tx>
            <c:strRef>
              <c:f>Tabelle1!$B$1</c:f>
              <c:strCache>
                <c:ptCount val="1"/>
              </c:strCache>
            </c:strRef>
          </c:tx>
          <c:explosion val="1"/>
          <c:dPt>
            <c:idx val="0"/>
            <c:bubble3D val="0"/>
            <c:spPr>
              <a:solidFill>
                <a:srgbClr val="FF0000"/>
              </a:solid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B86C-493F-923F-9A3BCA06C3AA}"/>
              </c:ext>
            </c:extLst>
          </c:dPt>
          <c:dPt>
            <c:idx val="1"/>
            <c:bubble3D val="0"/>
            <c:spPr>
              <a:solidFill>
                <a:srgbClr val="FFC000"/>
              </a:solid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B86C-493F-923F-9A3BCA06C3AA}"/>
              </c:ext>
            </c:extLst>
          </c:dPt>
          <c:dPt>
            <c:idx val="2"/>
            <c:bubble3D val="0"/>
            <c:spPr>
              <a:solidFill>
                <a:srgbClr val="FFFF00"/>
              </a:solid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B86C-493F-923F-9A3BCA06C3AA}"/>
              </c:ext>
            </c:extLst>
          </c:dPt>
          <c:dPt>
            <c:idx val="3"/>
            <c:bubble3D val="0"/>
            <c:spPr>
              <a:solidFill>
                <a:srgbClr val="92D050"/>
              </a:solid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B86C-493F-923F-9A3BCA06C3AA}"/>
              </c:ext>
            </c:extLst>
          </c:dPt>
          <c:dPt>
            <c:idx val="4"/>
            <c:bubble3D val="0"/>
            <c:spPr>
              <a:solidFill>
                <a:srgbClr val="00B050"/>
              </a:solid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B86C-493F-923F-9A3BCA06C3AA}"/>
              </c:ext>
            </c:extLst>
          </c:dPt>
          <c:dPt>
            <c:idx val="5"/>
            <c:bubble3D val="0"/>
            <c:spPr>
              <a:solidFill>
                <a:srgbClr val="00B0F0"/>
              </a:solidFill>
              <a:ln w="19050">
                <a:solidFill>
                  <a:schemeClr val="lt1"/>
                </a:solidFill>
              </a:ln>
              <a:effectLst>
                <a:innerShdw blurRad="114300">
                  <a:schemeClr val="accent6"/>
                </a:innerShdw>
              </a:effectLst>
            </c:spPr>
            <c:extLst xmlns:c16r2="http://schemas.microsoft.com/office/drawing/2015/06/chart">
              <c:ext xmlns:c16="http://schemas.microsoft.com/office/drawing/2014/chart" uri="{C3380CC4-5D6E-409C-BE32-E72D297353CC}">
                <c16:uniqueId val="{0000000B-B86C-493F-923F-9A3BCA06C3AA}"/>
              </c:ext>
            </c:extLst>
          </c:dPt>
          <c:dPt>
            <c:idx val="6"/>
            <c:bubble3D val="0"/>
            <c:spPr>
              <a:solidFill>
                <a:srgbClr val="7030A0"/>
              </a:solidFill>
              <a:ln w="19050">
                <a:solidFill>
                  <a:schemeClr val="lt1"/>
                </a:solid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B86C-493F-923F-9A3BCA06C3AA}"/>
              </c:ext>
            </c:extLst>
          </c:dPt>
          <c:dLbls>
            <c:spPr>
              <a:solidFill>
                <a:schemeClr val="lt1"/>
              </a:solidFill>
              <a:ln>
                <a:solidFill>
                  <a:schemeClr val="dk1">
                    <a:lumMod val="25000"/>
                    <a:lumOff val="75000"/>
                  </a:schemeClr>
                </a:solidFill>
              </a:ln>
              <a:effectLst/>
            </c:spPr>
            <c:txPr>
              <a:bodyPr rot="0" spcFirstLastPara="1" vertOverflow="clip" horzOverflow="clip" vert="horz" wrap="non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Tabelle1!$A$2:$A$8</c:f>
              <c:strCache>
                <c:ptCount val="7"/>
                <c:pt idx="0">
                  <c:v>Air Travel</c:v>
                </c:pt>
                <c:pt idx="1">
                  <c:v>Electricity</c:v>
                </c:pt>
                <c:pt idx="2">
                  <c:v>Hardware, software</c:v>
                </c:pt>
                <c:pt idx="3">
                  <c:v>Gas</c:v>
                </c:pt>
                <c:pt idx="4">
                  <c:v>Catering</c:v>
                </c:pt>
                <c:pt idx="5">
                  <c:v>Offsite/cloud storage, hosting and processing </c:v>
                </c:pt>
                <c:pt idx="6">
                  <c:v>Others</c:v>
                </c:pt>
              </c:strCache>
            </c:strRef>
          </c:cat>
          <c:val>
            <c:numRef>
              <c:f>Tabelle1!$B$2:$B$8</c:f>
              <c:numCache>
                <c:formatCode>General</c:formatCode>
                <c:ptCount val="7"/>
                <c:pt idx="0">
                  <c:v>32.0</c:v>
                </c:pt>
                <c:pt idx="1">
                  <c:v>11.0</c:v>
                </c:pt>
                <c:pt idx="2">
                  <c:v>31.0</c:v>
                </c:pt>
                <c:pt idx="3">
                  <c:v>8.0</c:v>
                </c:pt>
                <c:pt idx="4">
                  <c:v>2.0</c:v>
                </c:pt>
                <c:pt idx="5">
                  <c:v>14.0</c:v>
                </c:pt>
                <c:pt idx="6">
                  <c:v>1.0</c:v>
                </c:pt>
              </c:numCache>
            </c:numRef>
          </c:val>
          <c:extLst xmlns:c16r2="http://schemas.microsoft.com/office/drawing/2015/06/chart">
            <c:ext xmlns:c16="http://schemas.microsoft.com/office/drawing/2014/chart" uri="{C3380CC4-5D6E-409C-BE32-E72D297353CC}">
              <c16:uniqueId val="{0000000E-B86C-493F-923F-9A3BCA06C3AA}"/>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de-DE" sz="1800" b="1" dirty="0">
                <a:effectLst/>
              </a:rPr>
              <a:t>Spezifische CO₂-</a:t>
            </a:r>
            <a:r>
              <a:rPr lang="de-DE" sz="1800" b="1" dirty="0" err="1">
                <a:effectLst/>
              </a:rPr>
              <a:t>Äq</a:t>
            </a:r>
            <a:r>
              <a:rPr lang="de-DE" sz="1800" b="1" dirty="0">
                <a:effectLst/>
              </a:rPr>
              <a:t>-Emissionen in Gramm je Personenkilometer (g/</a:t>
            </a:r>
            <a:r>
              <a:rPr lang="de-DE" sz="1800" b="1" dirty="0" err="1">
                <a:effectLst/>
              </a:rPr>
              <a:t>Pkm</a:t>
            </a:r>
            <a:r>
              <a:rPr lang="de-DE" sz="1800" b="1" dirty="0">
                <a:effectLst/>
              </a:rPr>
              <a:t>)</a:t>
            </a: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strCache>
            </c:strRef>
          </c:tx>
          <c:spPr>
            <a:solidFill>
              <a:schemeClr val="accent1"/>
            </a:solidFill>
            <a:ln>
              <a:noFill/>
            </a:ln>
            <a:effectLst/>
          </c:spPr>
          <c:invertIfNegative val="0"/>
          <c:dPt>
            <c:idx val="6"/>
            <c:invertIfNegative val="0"/>
            <c:bubble3D val="0"/>
            <c:spPr>
              <a:solidFill>
                <a:srgbClr val="4A66AC"/>
              </a:solidFill>
              <a:ln>
                <a:noFill/>
              </a:ln>
              <a:effectLst/>
            </c:spPr>
            <c:extLst xmlns:c16r2="http://schemas.microsoft.com/office/drawing/2015/06/chart">
              <c:ext xmlns:c16="http://schemas.microsoft.com/office/drawing/2014/chart" uri="{C3380CC4-5D6E-409C-BE32-E72D297353CC}">
                <c16:uniqueId val="{00000000-7FDC-4A56-A262-C70C8F2AA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Tabelle1!$A$2:$A$14</c:f>
              <c:strCache>
                <c:ptCount val="13"/>
                <c:pt idx="0">
                  <c:v>Fahrrad</c:v>
                </c:pt>
                <c:pt idx="1">
                  <c:v>Pedelec*</c:v>
                </c:pt>
                <c:pt idx="2">
                  <c:v>Nahlinienbus</c:v>
                </c:pt>
                <c:pt idx="3">
                  <c:v>Straßen-/Stadt-/U-Bahn</c:v>
                </c:pt>
                <c:pt idx="4">
                  <c:v>Schienennahverkehr</c:v>
                </c:pt>
                <c:pt idx="5">
                  <c:v>Motorrad</c:v>
                </c:pt>
                <c:pt idx="6">
                  <c:v>Pkw</c:v>
                </c:pt>
                <c:pt idx="7">
                  <c:v>Elektroauto</c:v>
                </c:pt>
                <c:pt idx="8">
                  <c:v>Fernlinienbus</c:v>
                </c:pt>
                <c:pt idx="9">
                  <c:v>Sonstiger Reisebus</c:v>
                </c:pt>
                <c:pt idx="10">
                  <c:v>Schienenfernverkehr</c:v>
                </c:pt>
                <c:pt idx="11">
                  <c:v>Flug National</c:v>
                </c:pt>
                <c:pt idx="12">
                  <c:v>Flug International</c:v>
                </c:pt>
              </c:strCache>
            </c:strRef>
          </c:cat>
          <c:val>
            <c:numRef>
              <c:f>Tabelle1!$B$2:$B$14</c:f>
              <c:numCache>
                <c:formatCode>General</c:formatCode>
                <c:ptCount val="13"/>
                <c:pt idx="0">
                  <c:v>9.0</c:v>
                </c:pt>
                <c:pt idx="1">
                  <c:v>15.0</c:v>
                </c:pt>
                <c:pt idx="2">
                  <c:v>89.0</c:v>
                </c:pt>
                <c:pt idx="3">
                  <c:v>78.0</c:v>
                </c:pt>
                <c:pt idx="4">
                  <c:v>74.0</c:v>
                </c:pt>
                <c:pt idx="5">
                  <c:v>196.0</c:v>
                </c:pt>
                <c:pt idx="6">
                  <c:v>194.0</c:v>
                </c:pt>
                <c:pt idx="7">
                  <c:v>147.0</c:v>
                </c:pt>
                <c:pt idx="8">
                  <c:v>32.0</c:v>
                </c:pt>
                <c:pt idx="9">
                  <c:v>34.0</c:v>
                </c:pt>
                <c:pt idx="10">
                  <c:v>46.0</c:v>
                </c:pt>
                <c:pt idx="11">
                  <c:v>218.0</c:v>
                </c:pt>
                <c:pt idx="12">
                  <c:v>198.0</c:v>
                </c:pt>
              </c:numCache>
            </c:numRef>
          </c:val>
          <c:extLst xmlns:c16r2="http://schemas.microsoft.com/office/drawing/2015/06/chart">
            <c:ext xmlns:c16="http://schemas.microsoft.com/office/drawing/2014/chart" uri="{C3380CC4-5D6E-409C-BE32-E72D297353CC}">
              <c16:uniqueId val="{00000000-6630-4A2C-A373-675E8ED6752F}"/>
            </c:ext>
          </c:extLst>
        </c:ser>
        <c:dLbls>
          <c:showLegendKey val="0"/>
          <c:showVal val="0"/>
          <c:showCatName val="0"/>
          <c:showSerName val="0"/>
          <c:showPercent val="0"/>
          <c:showBubbleSize val="0"/>
        </c:dLbls>
        <c:gapWidth val="100"/>
        <c:overlap val="100"/>
        <c:axId val="-1913410320"/>
        <c:axId val="-1913418272"/>
      </c:barChart>
      <c:catAx>
        <c:axId val="-191341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de-DE"/>
          </a:p>
        </c:txPr>
        <c:crossAx val="-1913418272"/>
        <c:crosses val="autoZero"/>
        <c:auto val="1"/>
        <c:lblAlgn val="ctr"/>
        <c:lblOffset val="100"/>
        <c:noMultiLvlLbl val="0"/>
      </c:catAx>
      <c:valAx>
        <c:axId val="-1913418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341032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de-DE" b="1" dirty="0"/>
              <a:t>Wo sehen Mitarbeitende</a:t>
            </a:r>
            <a:r>
              <a:rPr lang="de-DE" b="1" baseline="0" dirty="0"/>
              <a:t> der Marktforschungsbranche in UK </a:t>
            </a:r>
          </a:p>
          <a:p>
            <a:pPr algn="l">
              <a:defRPr/>
            </a:pPr>
            <a:r>
              <a:rPr lang="de-DE" b="1" dirty="0"/>
              <a:t>Hürden für mehr Umweltengagement in</a:t>
            </a:r>
            <a:r>
              <a:rPr lang="de-DE" b="1" baseline="0" dirty="0"/>
              <a:t> ihrem Betrieb?</a:t>
            </a:r>
            <a:r>
              <a:rPr lang="de-DE" b="1" dirty="0"/>
              <a:t> </a:t>
            </a:r>
          </a:p>
        </c:rich>
      </c:tx>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430187563676503"/>
          <c:y val="0.171595545566623"/>
          <c:w val="0.317934541081534"/>
          <c:h val="0.756150238120075"/>
        </c:manualLayout>
      </c:layout>
      <c:barChart>
        <c:barDir val="bar"/>
        <c:grouping val="clustered"/>
        <c:varyColors val="0"/>
        <c:ser>
          <c:idx val="0"/>
          <c:order val="0"/>
          <c:spPr>
            <a:solidFill>
              <a:srgbClr val="4A66AC"/>
            </a:solidFill>
            <a:ln>
              <a:noFill/>
            </a:ln>
            <a:effectLst/>
          </c:spPr>
          <c:invertIfNegative val="0"/>
          <c:cat>
            <c:strRef>
              <c:f>'Blatt 1 - Employees perceive a '!$A$2:$A$11</c:f>
              <c:strCache>
                <c:ptCount val="10"/>
                <c:pt idx="0">
                  <c:v>Es hat innerhalb der Organisatione keine Priorität</c:v>
                </c:pt>
                <c:pt idx="1">
                  <c:v>Es ist teuer</c:v>
                </c:pt>
                <c:pt idx="2">
                  <c:v>Es ist zeitaufwändig</c:v>
                </c:pt>
                <c:pt idx="3">
                  <c:v>Mangel an Richtlinien und Informationen</c:v>
                </c:pt>
                <c:pt idx="4">
                  <c:v>Mangelnde Nachfrage nach Maßnahmen seitens der Industrie insgesamt </c:v>
                </c:pt>
                <c:pt idx="5">
                  <c:v>Es ist schwierig </c:v>
                </c:pt>
                <c:pt idx="6">
                  <c:v>Fehlender Handlungsbedarf seitens der Arbeitnehmer </c:v>
                </c:pt>
                <c:pt idx="7">
                  <c:v>Mangelnde Nachfrage nach Maßnahmen seitens der Partnerorganisationen</c:v>
                </c:pt>
                <c:pt idx="8">
                  <c:v>Mangelnde Nachfrage seitens der Öffentlichkeit </c:v>
                </c:pt>
                <c:pt idx="9">
                  <c:v>Es gibt nicht genügend Erfolgsgeschichten </c:v>
                </c:pt>
              </c:strCache>
            </c:strRef>
          </c:cat>
          <c:val>
            <c:numRef>
              <c:f>'Blatt 1 - Employees perceive a '!$B$2:$B$11</c:f>
              <c:numCache>
                <c:formatCode>General</c:formatCode>
                <c:ptCount val="10"/>
                <c:pt idx="0">
                  <c:v>5.0</c:v>
                </c:pt>
                <c:pt idx="1">
                  <c:v>52.0</c:v>
                </c:pt>
                <c:pt idx="2">
                  <c:v>40.0</c:v>
                </c:pt>
                <c:pt idx="3">
                  <c:v>36.0</c:v>
                </c:pt>
                <c:pt idx="4">
                  <c:v>35.0</c:v>
                </c:pt>
                <c:pt idx="5">
                  <c:v>34.0</c:v>
                </c:pt>
                <c:pt idx="6">
                  <c:v>29.0</c:v>
                </c:pt>
                <c:pt idx="7">
                  <c:v>26.0</c:v>
                </c:pt>
                <c:pt idx="8">
                  <c:v>21.0</c:v>
                </c:pt>
                <c:pt idx="9">
                  <c:v>19.0</c:v>
                </c:pt>
              </c:numCache>
            </c:numRef>
          </c:val>
          <c:extLst xmlns:c16r2="http://schemas.microsoft.com/office/drawing/2015/06/chart">
            <c:ext xmlns:c16="http://schemas.microsoft.com/office/drawing/2014/chart" uri="{C3380CC4-5D6E-409C-BE32-E72D297353CC}">
              <c16:uniqueId val="{00000000-1AA2-43A3-9FFD-B9C65224E6C2}"/>
            </c:ext>
          </c:extLst>
        </c:ser>
        <c:dLbls>
          <c:showLegendKey val="0"/>
          <c:showVal val="0"/>
          <c:showCatName val="0"/>
          <c:showSerName val="0"/>
          <c:showPercent val="0"/>
          <c:showBubbleSize val="0"/>
        </c:dLbls>
        <c:gapWidth val="182"/>
        <c:axId val="-1907934544"/>
        <c:axId val="-1907932224"/>
      </c:barChart>
      <c:catAx>
        <c:axId val="-190793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907932224"/>
        <c:crosses val="autoZero"/>
        <c:auto val="1"/>
        <c:lblAlgn val="ctr"/>
        <c:lblOffset val="100"/>
        <c:noMultiLvlLbl val="0"/>
      </c:catAx>
      <c:valAx>
        <c:axId val="-1907932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07934544"/>
        <c:crosses val="autoZero"/>
        <c:crossBetween val="between"/>
      </c:valAx>
      <c:spPr>
        <a:noFill/>
        <a:ln cap="rnd" cmpd="sng">
          <a:solidFill>
            <a:srgbClr val="000000"/>
          </a:solidFill>
          <a:prstDash val="sysDash"/>
        </a:ln>
        <a:effectLst>
          <a:softEdge rad="31750"/>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60417787452"/>
          <c:y val="0.153746947445148"/>
          <c:w val="0.472879429133858"/>
          <c:h val="0.709319100066492"/>
        </c:manualLayout>
      </c:layout>
      <c:pieChart>
        <c:varyColors val="1"/>
        <c:ser>
          <c:idx val="0"/>
          <c:order val="0"/>
          <c:tx>
            <c:strRef>
              <c:f>Tabelle1!$B$1</c:f>
              <c:strCache>
                <c:ptCount val="1"/>
                <c:pt idx="0">
                  <c:v>Spalte2</c:v>
                </c:pt>
              </c:strCache>
            </c:strRef>
          </c:tx>
          <c:explosion val="1"/>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2-6A94-468C-BAEE-4F7558E26A03}"/>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6A94-468C-BAEE-4F7558E26A03}"/>
              </c:ext>
            </c:extLst>
          </c:dPt>
          <c:dPt>
            <c:idx val="2"/>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6A94-468C-BAEE-4F7558E26A03}"/>
              </c:ext>
            </c:extLst>
          </c:dPt>
          <c:dLbls>
            <c:dLbl>
              <c:idx val="1"/>
              <c:layout>
                <c:manualLayout>
                  <c:x val="-0.0705555555555555"/>
                  <c:y val="-0.0220486111111111"/>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A94-468C-BAEE-4F7558E26A03}"/>
                </c:ext>
                <c:ext xmlns:c15="http://schemas.microsoft.com/office/drawing/2012/chart" uri="{CE6537A1-D6FC-4f65-9D91-7224C49458BB}">
                  <c15:layout>
                    <c:manualLayout>
                      <c:w val="0.368946759259259"/>
                      <c:h val="0.191822916666667"/>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Tabelle1!$A$2:$A$4</c:f>
              <c:strCache>
                <c:ptCount val="3"/>
                <c:pt idx="0">
                  <c:v>(Eher) dagegen</c:v>
                </c:pt>
                <c:pt idx="1">
                  <c:v>unentschieden</c:v>
                </c:pt>
                <c:pt idx="2">
                  <c:v>(Eher) dafür</c:v>
                </c:pt>
              </c:strCache>
            </c:strRef>
          </c:cat>
          <c:val>
            <c:numRef>
              <c:f>Tabelle1!$B$2:$B$4</c:f>
              <c:numCache>
                <c:formatCode>General</c:formatCode>
                <c:ptCount val="3"/>
                <c:pt idx="0">
                  <c:v>52.0</c:v>
                </c:pt>
                <c:pt idx="1">
                  <c:v>2.0</c:v>
                </c:pt>
                <c:pt idx="2">
                  <c:v>46.0</c:v>
                </c:pt>
              </c:numCache>
            </c:numRef>
          </c:val>
          <c:extLst xmlns:c16r2="http://schemas.microsoft.com/office/drawing/2015/06/chart">
            <c:ext xmlns:c16="http://schemas.microsoft.com/office/drawing/2014/chart" uri="{C3380CC4-5D6E-409C-BE32-E72D297353CC}">
              <c16:uniqueId val="{00000000-6A94-468C-BAEE-4F7558E26A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83796296296"/>
          <c:y val="0.236725347222222"/>
          <c:w val="0.440432638888889"/>
          <c:h val="0.660648958333334"/>
        </c:manualLayout>
      </c:layout>
      <c:pieChart>
        <c:varyColors val="1"/>
        <c:ser>
          <c:idx val="0"/>
          <c:order val="0"/>
          <c:tx>
            <c:strRef>
              <c:f>Tabelle1!$B$1</c:f>
              <c:strCache>
                <c:ptCount val="1"/>
                <c:pt idx="0">
                  <c:v>Spalte1</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4572-4A7C-94B7-27D8FD02A3F8}"/>
              </c:ext>
            </c:extLst>
          </c:dPt>
          <c:dPt>
            <c:idx val="1"/>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2-4572-4A7C-94B7-27D8FD02A3F8}"/>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4-4572-4A7C-94B7-27D8FD02A3F8}"/>
              </c:ext>
            </c:extLst>
          </c:dPt>
          <c:dPt>
            <c:idx val="3"/>
            <c:bubble3D val="0"/>
            <c:spPr>
              <a:solidFill>
                <a:srgbClr val="FF3300"/>
              </a:solidFill>
              <a:ln w="19050">
                <a:solidFill>
                  <a:schemeClr val="lt1"/>
                </a:solidFill>
              </a:ln>
              <a:effectLst/>
            </c:spPr>
            <c:extLst xmlns:c16r2="http://schemas.microsoft.com/office/drawing/2015/06/chart">
              <c:ext xmlns:c16="http://schemas.microsoft.com/office/drawing/2014/chart" uri="{C3380CC4-5D6E-409C-BE32-E72D297353CC}">
                <c16:uniqueId val="{00000003-4572-4A7C-94B7-27D8FD02A3F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Tabelle1!$A$2:$A$5</c:f>
              <c:strCache>
                <c:ptCount val="4"/>
                <c:pt idx="0">
                  <c:v>ja, auf jeden Fall </c:v>
                </c:pt>
                <c:pt idx="1">
                  <c:v>eher ja </c:v>
                </c:pt>
                <c:pt idx="2">
                  <c:v>eher nein </c:v>
                </c:pt>
                <c:pt idx="3">
                  <c:v>nein, auf keinen Fall</c:v>
                </c:pt>
              </c:strCache>
            </c:strRef>
          </c:cat>
          <c:val>
            <c:numRef>
              <c:f>Tabelle1!$B$2:$B$5</c:f>
              <c:numCache>
                <c:formatCode>General</c:formatCode>
                <c:ptCount val="4"/>
                <c:pt idx="0">
                  <c:v>42.0</c:v>
                </c:pt>
                <c:pt idx="1">
                  <c:v>22.0</c:v>
                </c:pt>
                <c:pt idx="2">
                  <c:v>15.0</c:v>
                </c:pt>
                <c:pt idx="3">
                  <c:v>21.0</c:v>
                </c:pt>
              </c:numCache>
            </c:numRef>
          </c:val>
          <c:extLst xmlns:c16r2="http://schemas.microsoft.com/office/drawing/2015/06/chart">
            <c:ext xmlns:c16="http://schemas.microsoft.com/office/drawing/2014/chart" uri="{C3380CC4-5D6E-409C-BE32-E72D297353CC}">
              <c16:uniqueId val="{00000000-4572-4A7C-94B7-27D8FD02A3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0.44967</cdr:x>
      <cdr:y>0.40829</cdr:y>
    </cdr:from>
    <cdr:to>
      <cdr:x>0.55033</cdr:x>
      <cdr:y>0.59171</cdr:y>
    </cdr:to>
    <cdr:sp macro="" textlink="">
      <cdr:nvSpPr>
        <cdr:cNvPr id="2" name="Textfeld 1">
          <a:extLst xmlns:a="http://schemas.openxmlformats.org/drawingml/2006/main">
            <a:ext uri="{FF2B5EF4-FFF2-40B4-BE49-F238E27FC236}">
              <a16:creationId xmlns:a16="http://schemas.microsoft.com/office/drawing/2014/main" xmlns="" id="{C11C7908-4F86-DA28-1A17-FAEF15A27218}"/>
            </a:ext>
          </a:extLst>
        </cdr:cNvPr>
        <cdr:cNvSpPr txBox="1"/>
      </cdr:nvSpPr>
      <cdr:spPr>
        <a:xfrm xmlns:a="http://schemas.openxmlformats.org/drawingml/2006/main">
          <a:off x="4085150" y="203549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0.43943</cdr:x>
      <cdr:y>0.40829</cdr:y>
    </cdr:from>
    <cdr:to>
      <cdr:x>0.56057</cdr:x>
      <cdr:y>0.59171</cdr:y>
    </cdr:to>
    <cdr:sp macro="" textlink="">
      <cdr:nvSpPr>
        <cdr:cNvPr id="2" name="Textfeld 1">
          <a:extLst xmlns:a="http://schemas.openxmlformats.org/drawingml/2006/main">
            <a:ext uri="{FF2B5EF4-FFF2-40B4-BE49-F238E27FC236}">
              <a16:creationId xmlns:a16="http://schemas.microsoft.com/office/drawing/2014/main" xmlns="" id="{6EEE7BA4-3061-3461-A373-2DADC2543DA4}"/>
            </a:ext>
          </a:extLst>
        </cdr:cNvPr>
        <cdr:cNvSpPr txBox="1"/>
      </cdr:nvSpPr>
      <cdr:spPr>
        <a:xfrm xmlns:a="http://schemas.openxmlformats.org/drawingml/2006/main">
          <a:off x="3316917" y="203549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0.77112</cdr:x>
      <cdr:y>0.09302</cdr:y>
    </cdr:from>
    <cdr:to>
      <cdr:x>0.88419</cdr:x>
      <cdr:y>0.14397</cdr:y>
    </cdr:to>
    <cdr:sp macro="" textlink="">
      <cdr:nvSpPr>
        <cdr:cNvPr id="3" name="Textfeld 2">
          <a:extLst xmlns:a="http://schemas.openxmlformats.org/drawingml/2006/main">
            <a:ext uri="{FF2B5EF4-FFF2-40B4-BE49-F238E27FC236}">
              <a16:creationId xmlns:a16="http://schemas.microsoft.com/office/drawing/2014/main" xmlns="" id="{EE34218A-BFC8-E65D-8A2F-5734EF0B03DF}"/>
            </a:ext>
          </a:extLst>
        </cdr:cNvPr>
        <cdr:cNvSpPr txBox="1"/>
      </cdr:nvSpPr>
      <cdr:spPr>
        <a:xfrm xmlns:a="http://schemas.openxmlformats.org/drawingml/2006/main">
          <a:off x="5820597" y="463750"/>
          <a:ext cx="85344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a:t>Air Travel</a:t>
          </a:r>
        </a:p>
      </cdr:txBody>
    </cdr:sp>
  </cdr:relSizeAnchor>
  <cdr:relSizeAnchor xmlns:cdr="http://schemas.openxmlformats.org/drawingml/2006/chartDrawing">
    <cdr:from>
      <cdr:x>0.7722</cdr:x>
      <cdr:y>0.18682</cdr:y>
    </cdr:from>
    <cdr:to>
      <cdr:x>0.88526</cdr:x>
      <cdr:y>0.23777</cdr:y>
    </cdr:to>
    <cdr:sp macro="" textlink="">
      <cdr:nvSpPr>
        <cdr:cNvPr id="4" name="Textfeld 1">
          <a:extLst xmlns:a="http://schemas.openxmlformats.org/drawingml/2006/main">
            <a:ext uri="{FF2B5EF4-FFF2-40B4-BE49-F238E27FC236}">
              <a16:creationId xmlns:a16="http://schemas.microsoft.com/office/drawing/2014/main" xmlns="" id="{A468AAEE-E584-C8D1-677E-B0D60BF4364D}"/>
            </a:ext>
          </a:extLst>
        </cdr:cNvPr>
        <cdr:cNvSpPr txBox="1"/>
      </cdr:nvSpPr>
      <cdr:spPr>
        <a:xfrm xmlns:a="http://schemas.openxmlformats.org/drawingml/2006/main">
          <a:off x="5828726" y="931384"/>
          <a:ext cx="853440" cy="25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err="1"/>
            <a:t>Electricity</a:t>
          </a:r>
          <a:endParaRPr lang="de-DE" sz="1100" dirty="0"/>
        </a:p>
      </cdr:txBody>
    </cdr:sp>
  </cdr:relSizeAnchor>
  <cdr:relSizeAnchor xmlns:cdr="http://schemas.openxmlformats.org/drawingml/2006/chartDrawing">
    <cdr:from>
      <cdr:x>0.77354</cdr:x>
      <cdr:y>0.27901</cdr:y>
    </cdr:from>
    <cdr:to>
      <cdr:x>0.96815</cdr:x>
      <cdr:y>0.32198</cdr:y>
    </cdr:to>
    <cdr:sp macro="" textlink="">
      <cdr:nvSpPr>
        <cdr:cNvPr id="5" name="Textfeld 1">
          <a:extLst xmlns:a="http://schemas.openxmlformats.org/drawingml/2006/main">
            <a:ext uri="{FF2B5EF4-FFF2-40B4-BE49-F238E27FC236}">
              <a16:creationId xmlns:a16="http://schemas.microsoft.com/office/drawing/2014/main" xmlns="" id="{A468AAEE-E584-C8D1-677E-B0D60BF4364D}"/>
            </a:ext>
          </a:extLst>
        </cdr:cNvPr>
        <cdr:cNvSpPr txBox="1"/>
      </cdr:nvSpPr>
      <cdr:spPr>
        <a:xfrm xmlns:a="http://schemas.openxmlformats.org/drawingml/2006/main">
          <a:off x="5838886" y="1390985"/>
          <a:ext cx="1468954" cy="2142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a:t>Hardware, Software</a:t>
          </a:r>
        </a:p>
      </cdr:txBody>
    </cdr:sp>
  </cdr:relSizeAnchor>
  <cdr:relSizeAnchor xmlns:cdr="http://schemas.openxmlformats.org/drawingml/2006/chartDrawing">
    <cdr:from>
      <cdr:x>0.77552</cdr:x>
      <cdr:y>0.37405</cdr:y>
    </cdr:from>
    <cdr:to>
      <cdr:x>0.88858</cdr:x>
      <cdr:y>0.425</cdr:y>
    </cdr:to>
    <cdr:sp macro="" textlink="">
      <cdr:nvSpPr>
        <cdr:cNvPr id="6" name="Textfeld 1">
          <a:extLst xmlns:a="http://schemas.openxmlformats.org/drawingml/2006/main">
            <a:ext uri="{FF2B5EF4-FFF2-40B4-BE49-F238E27FC236}">
              <a16:creationId xmlns:a16="http://schemas.microsoft.com/office/drawing/2014/main" xmlns="" id="{A468AAEE-E584-C8D1-677E-B0D60BF4364D}"/>
            </a:ext>
          </a:extLst>
        </cdr:cNvPr>
        <cdr:cNvSpPr txBox="1"/>
      </cdr:nvSpPr>
      <cdr:spPr>
        <a:xfrm xmlns:a="http://schemas.openxmlformats.org/drawingml/2006/main">
          <a:off x="5853791" y="1864787"/>
          <a:ext cx="853440" cy="25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dirty="0"/>
            <a:t>Gas</a:t>
          </a:r>
          <a:endParaRPr lang="de-DE" sz="1100" dirty="0"/>
        </a:p>
      </cdr:txBody>
    </cdr:sp>
  </cdr:relSizeAnchor>
  <cdr:relSizeAnchor xmlns:cdr="http://schemas.openxmlformats.org/drawingml/2006/chartDrawing">
    <cdr:from>
      <cdr:x>0.77518</cdr:x>
      <cdr:y>0.44905</cdr:y>
    </cdr:from>
    <cdr:to>
      <cdr:x>0.88825</cdr:x>
      <cdr:y>0.5</cdr:y>
    </cdr:to>
    <cdr:sp macro="" textlink="">
      <cdr:nvSpPr>
        <cdr:cNvPr id="7" name="Textfeld 1">
          <a:extLst xmlns:a="http://schemas.openxmlformats.org/drawingml/2006/main">
            <a:ext uri="{FF2B5EF4-FFF2-40B4-BE49-F238E27FC236}">
              <a16:creationId xmlns:a16="http://schemas.microsoft.com/office/drawing/2014/main" xmlns="" id="{5CF559D0-6181-951C-C44C-817F39543185}"/>
            </a:ext>
          </a:extLst>
        </cdr:cNvPr>
        <cdr:cNvSpPr txBox="1"/>
      </cdr:nvSpPr>
      <cdr:spPr>
        <a:xfrm xmlns:a="http://schemas.openxmlformats.org/drawingml/2006/main">
          <a:off x="5851240" y="2238691"/>
          <a:ext cx="853479" cy="254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a:t>Catering</a:t>
          </a:r>
        </a:p>
      </cdr:txBody>
    </cdr:sp>
  </cdr:relSizeAnchor>
  <cdr:relSizeAnchor xmlns:cdr="http://schemas.openxmlformats.org/drawingml/2006/chartDrawing">
    <cdr:from>
      <cdr:x>0.77484</cdr:x>
      <cdr:y>0.52763</cdr:y>
    </cdr:from>
    <cdr:to>
      <cdr:x>1</cdr:x>
      <cdr:y>0.6196</cdr:y>
    </cdr:to>
    <cdr:sp macro="" textlink="">
      <cdr:nvSpPr>
        <cdr:cNvPr id="9" name="Textfeld 1">
          <a:extLst xmlns:a="http://schemas.openxmlformats.org/drawingml/2006/main">
            <a:ext uri="{FF2B5EF4-FFF2-40B4-BE49-F238E27FC236}">
              <a16:creationId xmlns:a16="http://schemas.microsoft.com/office/drawing/2014/main" xmlns="" id="{5E9F0B59-A568-262A-DB45-096F964DCCD1}"/>
            </a:ext>
          </a:extLst>
        </cdr:cNvPr>
        <cdr:cNvSpPr txBox="1"/>
      </cdr:nvSpPr>
      <cdr:spPr>
        <a:xfrm xmlns:a="http://schemas.openxmlformats.org/drawingml/2006/main">
          <a:off x="5848674" y="2630445"/>
          <a:ext cx="1699560" cy="4585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FE27D23-A250-4573-983F-E681F7E580FE}" type="CATEGORYNAME">
            <a:rPr lang="en-US"/>
            <a:pPr/>
            <a:t>Offsite/cloud storage, hosting and processing </a:t>
          </a:fld>
          <a:r>
            <a:rPr lang="en-US" dirty="0"/>
            <a:t>
</a:t>
          </a:r>
          <a:endParaRPr lang="de-DE" sz="1100" dirty="0"/>
        </a:p>
      </cdr:txBody>
    </cdr:sp>
  </cdr:relSizeAnchor>
  <cdr:relSizeAnchor xmlns:cdr="http://schemas.openxmlformats.org/drawingml/2006/chartDrawing">
    <cdr:from>
      <cdr:x>0.77787</cdr:x>
      <cdr:y>0.63677</cdr:y>
    </cdr:from>
    <cdr:to>
      <cdr:x>0.89093</cdr:x>
      <cdr:y>0.68772</cdr:y>
    </cdr:to>
    <cdr:sp macro="" textlink="">
      <cdr:nvSpPr>
        <cdr:cNvPr id="10" name="Textfeld 1">
          <a:extLst xmlns:a="http://schemas.openxmlformats.org/drawingml/2006/main">
            <a:ext uri="{FF2B5EF4-FFF2-40B4-BE49-F238E27FC236}">
              <a16:creationId xmlns:a16="http://schemas.microsoft.com/office/drawing/2014/main" xmlns="" id="{5E9F0B59-A568-262A-DB45-096F964DCCD1}"/>
            </a:ext>
          </a:extLst>
        </cdr:cNvPr>
        <cdr:cNvSpPr txBox="1"/>
      </cdr:nvSpPr>
      <cdr:spPr>
        <a:xfrm xmlns:a="http://schemas.openxmlformats.org/drawingml/2006/main">
          <a:off x="5871571" y="3174538"/>
          <a:ext cx="853403" cy="254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err="1"/>
            <a:t>Others</a:t>
          </a:r>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mwelt-im-unterricht.de/hintergrund/sozialforschung-zu-politischen-einstellungen-junger-menschen/" TargetMode="External"/><Relationship Id="rId4" Type="http://schemas.openxmlformats.org/officeDocument/2006/relationships/hyperlink" Target="http://www.umweltbundesamt.de/themen/nachhaltigkeit-strategien-internationales/umweltbewusstsein-in-deutschland" TargetMode="External"/><Relationship Id="rId5" Type="http://schemas.openxmlformats.org/officeDocument/2006/relationships/hyperlink" Target="https://www.umweltbundesamt.de/themen/verkehr-laerm/nachhaltige-mobilitaet/tempolimit#tempolimit-auf-autobahnen-" TargetMode="External"/><Relationship Id="rId6" Type="http://schemas.openxmlformats.org/officeDocument/2006/relationships/hyperlink" Target="http://www.auto-motor-und-sport.de/verkehr/umfrage-tempo-130-mehrheit-lehnt-tempolimit-ab/"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4" Type="http://schemas.openxmlformats.org/officeDocument/2006/relationships/hyperlink" Target="https://www.umweltbundesamt.de/themen/wirtschaft-konsum/konsum-umwelt-zentrale-handlungsfelder#bedarfsfelder" TargetMode="External"/><Relationship Id="rId5" Type="http://schemas.openxmlformats.org/officeDocument/2006/relationships/hyperlink" Target="http://uba.co2-rechner.de/"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igitalcarbonfootprint.eu/" TargetMode="External"/><Relationship Id="rId4" Type="http://schemas.openxmlformats.org/officeDocument/2006/relationships/hyperlink" Target="https://blog.oeko.de/digitaler-co2-fussabdruck/"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voenergy.com/ovo-newsroom/press-releases/2019/november/think-before-you-thank-if-every-brit-sent-one-less-thank-you-email-a-day-we-would-save-16433-tonnes-of-carbon-a-year-the-same-as-81152-flights-to-madrid" TargetMode="External"/><Relationship Id="rId4" Type="http://schemas.openxmlformats.org/officeDocument/2006/relationships/hyperlink" Target="https://www.nachhaltiger-warenkorb.de/klimabilanz-e-mail-vs-brie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sightclimatecollective.org/s/Net-Zero-In-Sight_A-manual-for-collective-and-individual-action-and-measurable-impact-pnyj.pdf" TargetMode="External"/><Relationship Id="rId4" Type="http://schemas.openxmlformats.org/officeDocument/2006/relationships/hyperlink" Target="http://www.umweltbundesamt.de/daten/energie/energieverbrauch-nach-energietraegern-sektoren#entwicklung-des-endenergieverbrauchs-nach-sektoren-und-energietragern"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eko.de/presse/archiv-pressemeldungen/presse-detailseite/2022/homeoffice-traegt-zum-klimaschutz-bei" TargetMode="External"/><Relationship Id="rId4" Type="http://schemas.openxmlformats.org/officeDocument/2006/relationships/hyperlink" Target="https://www.oeko.de/presse/infografiken"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mweltbundesamt.de/sites/default/files/medien/5750/publikationen/2021_fb_umweltfreundlich_mobil_bf.pdf" TargetMode="External"/><Relationship Id="rId4" Type="http://schemas.openxmlformats.org/officeDocument/2006/relationships/hyperlink" Target="https://www.umweltbundesamt.de/sites/default/files/medien/479/publikationen/texte_156-2020_oekologische_bewertung_von_verkehrsarten_0.pdf" TargetMode="External"/><Relationship Id="rId5" Type="http://schemas.openxmlformats.org/officeDocument/2006/relationships/hyperlink" Target="https://www.umweltbundesamt.de/sites/default/files/medien/5750/publikationen/2021_fb_weg_zur_treibhausgasneutralen_verwaltung_bf.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muv.de/fileadmin/Daten_BMU/Pools/Broschueren/veranstaltungsleitfaden_bf.pdf" TargetMode="External"/><Relationship Id="rId4" Type="http://schemas.openxmlformats.org/officeDocument/2006/relationships/hyperlink" Target="https://www.umweltpakt.bayern.de/nachhaltigkeit/fachwissen/346/green-meetings-nachhaltiges-veranstaltungsmanagement"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insightclimatecollective.org/s/Net-Zero-In-Sight_A-manual-for-collective-and-individual-action-and-measurable-impact-pnyj.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8:notes"/>
          <p:cNvSpPr txBox="1">
            <a:spLocks noGrp="1"/>
          </p:cNvSpPr>
          <p:nvPr>
            <p:ph type="body" idx="1"/>
          </p:nvPr>
        </p:nvSpPr>
        <p:spPr>
          <a:xfrm>
            <a:off x="223199" y="4222800"/>
            <a:ext cx="6656387" cy="5759400"/>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68" name="Google Shape;68;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223838" y="3922713"/>
            <a:ext cx="6656387" cy="613251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00" b="1" i="0" u="none" strike="noStrike">
                <a:solidFill>
                  <a:schemeClr val="dk1"/>
                </a:solidFill>
                <a:latin typeface="Calibri"/>
                <a:ea typeface="Calibri"/>
                <a:cs typeface="Calibri"/>
                <a:sym typeface="Calibri"/>
              </a:rPr>
              <a:t>SDG 9: Wie tragen Studien und Befragungen zur Nachhaltigkeit bei?</a:t>
            </a:r>
            <a:endParaRPr sz="9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b="0" i="0" u="none" strike="noStrike">
                <a:solidFill>
                  <a:schemeClr val="dk1"/>
                </a:solidFill>
                <a:latin typeface="Calibri"/>
                <a:ea typeface="Calibri"/>
                <a:cs typeface="Calibri"/>
                <a:sym typeface="Calibri"/>
              </a:rPr>
              <a:t>Die Themenkomplexe Umwelt und Nachhaltigkeit werden von der Markt- und Sozialforschung in allen Ausprägungen umfassend erforscht</a:t>
            </a:r>
            <a:r>
              <a:rPr lang="de-DE" sz="900">
                <a:solidFill>
                  <a:schemeClr val="dk1"/>
                </a:solidFill>
                <a:latin typeface="Calibri"/>
                <a:ea typeface="Calibri"/>
                <a:cs typeface="Calibri"/>
                <a:sym typeface="Calibri"/>
              </a:rPr>
              <a:t> - i</a:t>
            </a:r>
            <a:r>
              <a:rPr lang="de-DE" sz="900" b="0" i="0" u="none" strike="noStrike">
                <a:solidFill>
                  <a:schemeClr val="dk1"/>
                </a:solidFill>
                <a:latin typeface="Calibri"/>
                <a:ea typeface="Calibri"/>
                <a:cs typeface="Calibri"/>
                <a:sym typeface="Calibri"/>
              </a:rPr>
              <a:t>n wissenschaftlichen und gewerblichen Instituten ebenso wie in der  betrieblichen Marktforschung. Unterschiedlich sind dabei Motivation, Beauftragung und Finanzierung. Studien beschäftigen sich z.B. mit Kaufentscheidungen von Konsumenten und Geschäfts-partnern und helfen so den Unternehmen, Produkte, Dienstleistungen und Marketing zu optimieren. Viele Studien - insbesondere die von wissenschaftlichen Institutionen - betreffen hier Nachhaltigkeitsthemen, aber es kann mit Sicherheit angenommen werden, dass die Mehrzahl der Studien eher die klassische Marktforschung mit dem Ziel des verbesserten Absatzes von Produkten oder Dienstleistungen ist. </a:t>
            </a:r>
            <a:endParaRPr/>
          </a:p>
          <a:p>
            <a:pPr marL="0" lvl="0" indent="0" algn="l" rtl="0">
              <a:lnSpc>
                <a:spcPct val="100000"/>
              </a:lnSpc>
              <a:spcBef>
                <a:spcPts val="0"/>
              </a:spcBef>
              <a:spcAft>
                <a:spcPts val="0"/>
              </a:spcAft>
              <a:buSzPts val="1400"/>
              <a:buNone/>
            </a:pPr>
            <a:r>
              <a:rPr lang="de-DE" sz="900" b="0" i="0" u="none" strike="noStrike">
                <a:solidFill>
                  <a:schemeClr val="dk1"/>
                </a:solidFill>
                <a:latin typeface="Calibri"/>
                <a:ea typeface="Calibri"/>
                <a:cs typeface="Calibri"/>
                <a:sym typeface="Calibri"/>
              </a:rPr>
              <a:t>Öffentlich finanzierte sozialwissenschaftliche Umwelt- und Nachhaltigkeitsforschung erforscht z.B. das Umweltbewusstsein und -verhalten der Bevölkerung. So veröffentlicht das Umweltbundesamt seit 1996 alle zwei Jahre dazu eine umfassende Studie (Umweltbundesamt 2022b). Hier ist das Ziel, Erkenntnisse zu gewinnen, wie die sozial-ökologische Transformation vorangetrieben und “der erforderliche gesamtgesellschaftliche Anpassungs- und Veränderungsprozess stimuliert, erfolgreich gestaltet und dauerhaft verankert werden” kann: Wo sind die entscheidenden Hebel für den Weg zu nachhaltigen Produktions- und Konsummustern? Welche Dynamiken und zentralen Erfolgsfaktoren braucht es für einen erfolgreichen gesellschaftlichen Wandel? (ebd.) </a:t>
            </a:r>
            <a:endParaRPr/>
          </a:p>
          <a:p>
            <a:pPr marL="0" lvl="0" indent="0" algn="l" rtl="0">
              <a:lnSpc>
                <a:spcPct val="100000"/>
              </a:lnSpc>
              <a:spcBef>
                <a:spcPts val="0"/>
              </a:spcBef>
              <a:spcAft>
                <a:spcPts val="0"/>
              </a:spcAft>
              <a:buSzPts val="1400"/>
              <a:buNone/>
            </a:pPr>
            <a:r>
              <a:rPr lang="de-DE" sz="900" b="0" i="0" u="none" strike="noStrike">
                <a:solidFill>
                  <a:schemeClr val="dk1"/>
                </a:solidFill>
                <a:latin typeface="Calibri"/>
                <a:ea typeface="Calibri"/>
                <a:cs typeface="Calibri"/>
                <a:sym typeface="Calibri"/>
              </a:rPr>
              <a:t>Studien zum Thema Nachhaltigkeit und Umwelt werden auch von Verbänden, Gewerkschaften, Kirchen und anderen gesellschaftlichen Akteuren beauftragt. Die Markt- und Sozialforschung erfüllt damit eine wichtige Funktion: Sie stellt mit ihren Ergebnissen die Grundlagen bereit für unternehmerische und politische Entscheidungen, Strategien und Maßnahmen. Die Nutzung der Daten obliegt dann natürlich dem jeweiligen Auftraggeber und wird unterschiedliche Ziele verfolgen. Während die Politik damit im Sinne von mehr Nachhaltigkeit - oder Klima-, Arten-, Meeresschutz usw. - steuern will, werden Unternehmen zumeist ihre kommerziellen Zwecke im Blick haben. </a:t>
            </a:r>
            <a:endParaRPr/>
          </a:p>
          <a:p>
            <a:pPr marL="0" lvl="0" indent="0" algn="l" rtl="0">
              <a:lnSpc>
                <a:spcPct val="100000"/>
              </a:lnSpc>
              <a:spcBef>
                <a:spcPts val="0"/>
              </a:spcBef>
              <a:spcAft>
                <a:spcPts val="0"/>
              </a:spcAft>
              <a:buSzPts val="1400"/>
              <a:buNone/>
            </a:pPr>
            <a:r>
              <a:rPr lang="de-DE" sz="900" b="0" i="0" u="none" strike="noStrike">
                <a:solidFill>
                  <a:schemeClr val="dk1"/>
                </a:solidFill>
                <a:latin typeface="Calibri"/>
                <a:ea typeface="Calibri"/>
                <a:cs typeface="Calibri"/>
                <a:sym typeface="Calibri"/>
              </a:rPr>
              <a:t>Herausforderungen, die die sozialwissenschaftliche Forschung zum Thema Nachhaltigkeit dabei meistern muss, zeigen sich beispielsweise in der Studie "Zukunft? Jugend fragen!" (BMUV 2022). Die Ergebnisse der Studie geben Einblick in die Lebenswelt junger Menschen, in ihre Einstellungen und Verhaltensmuster zu den Themen Umwelt, Klima, Politik sowie Engagement. Dabei wird klar, dass die Erforschung von Einstellungen in der Sozialforschung häufig mit Unsicherheiten behaftet ist (BMUV 2020a), </a:t>
            </a:r>
            <a:r>
              <a:rPr lang="de-DE" sz="900" b="0" i="1" u="none" strike="noStrike">
                <a:solidFill>
                  <a:schemeClr val="dk1"/>
                </a:solidFill>
                <a:latin typeface="Calibri"/>
                <a:ea typeface="Calibri"/>
                <a:cs typeface="Calibri"/>
                <a:sym typeface="Calibri"/>
              </a:rPr>
              <a:t>je nachdem, wie die Fragen formuliert sind, können die Ergebnisse unterschiedlich ausfallen. Die Entwicklung der Studien und Fragestellungen erfordern große Sorgfalt (ebd.).</a:t>
            </a:r>
            <a:endParaRPr sz="9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b="0" i="0" u="none" strike="noStrike">
                <a:solidFill>
                  <a:schemeClr val="dk1"/>
                </a:solidFill>
                <a:latin typeface="Calibri"/>
                <a:ea typeface="Calibri"/>
                <a:cs typeface="Calibri"/>
                <a:sym typeface="Calibri"/>
              </a:rPr>
              <a:t>Dass selbst einfachere Befragungen mit Nachhaltigkeitskontext mit Herausforderungen einhergehen zeigen z.B. Befragungen zum Thema Tempolimit. Laut Umweltbundesamt (Umweltbundesamt 2022l) würde ein allgemeines Tempolimit von 130 km/h auf den Bundesauto-bahnen die Treibhausgasemissionen des Verkehrs um 1,5 Mio. t pro Jahr mindern, ein Tempolimit von 100 km/h sogar um 4,3 Mio. t pro Jahr. Die Zustimmung dazu wird je nach Umfrage unterschiedlich dargestellt. </a:t>
            </a:r>
            <a:r>
              <a:rPr lang="de-DE" sz="900">
                <a:solidFill>
                  <a:schemeClr val="dk1"/>
                </a:solidFill>
                <a:latin typeface="Calibri"/>
                <a:ea typeface="Calibri"/>
                <a:cs typeface="Calibri"/>
                <a:sym typeface="Calibri"/>
              </a:rPr>
              <a:t>In</a:t>
            </a:r>
            <a:r>
              <a:rPr lang="de-DE" sz="900" b="0" i="0" u="none" strike="noStrike">
                <a:solidFill>
                  <a:schemeClr val="dk1"/>
                </a:solidFill>
                <a:latin typeface="Calibri"/>
                <a:ea typeface="Calibri"/>
                <a:cs typeface="Calibri"/>
                <a:sym typeface="Calibri"/>
              </a:rPr>
              <a:t> der einen Umfrage (Auftraggeber: ein Automobilclub) aus dem Jahr 2021 sind 52 % der befragten Autofahrer (!) gegen ein Tempolimit von 130 km/h (Wittich 2021). In der Studie “Umwelt-bewusstsein in Deutschland 2020” (von Umweltministerium </a:t>
            </a:r>
            <a:r>
              <a:rPr lang="de-DE" sz="900">
                <a:solidFill>
                  <a:schemeClr val="dk1"/>
                </a:solidFill>
                <a:latin typeface="Calibri"/>
                <a:ea typeface="Calibri"/>
                <a:cs typeface="Calibri"/>
                <a:sym typeface="Calibri"/>
              </a:rPr>
              <a:t>und</a:t>
            </a:r>
            <a:r>
              <a:rPr lang="de-DE" sz="900" b="0" i="0" u="none" strike="noStrike">
                <a:solidFill>
                  <a:schemeClr val="dk1"/>
                </a:solidFill>
                <a:latin typeface="Calibri"/>
                <a:ea typeface="Calibri"/>
                <a:cs typeface="Calibri"/>
                <a:sym typeface="Calibri"/>
              </a:rPr>
              <a:t> Umweltbundesamt beauftragt) hingegen stimmen 64 % der Befragten (2.000 Bürgerinnen und Bürger ab 14 Jahren)  mit “Ja, auf jeden Fall” oder “Eher ja” einem Tempolimit zu (Umweltbundesamt 2021e). </a:t>
            </a:r>
            <a:endParaRPr/>
          </a:p>
          <a:p>
            <a:pPr marL="0" lvl="0" indent="0" algn="l" rtl="0">
              <a:lnSpc>
                <a:spcPct val="100000"/>
              </a:lnSpc>
              <a:spcBef>
                <a:spcPts val="0"/>
              </a:spcBef>
              <a:spcAft>
                <a:spcPts val="0"/>
              </a:spcAft>
              <a:buSzPts val="1400"/>
              <a:buNone/>
            </a:pPr>
            <a:r>
              <a:rPr lang="de-DE" sz="900" b="1">
                <a:solidFill>
                  <a:schemeClr val="dk1"/>
                </a:solidFill>
                <a:latin typeface="Calibri"/>
                <a:ea typeface="Calibri"/>
                <a:cs typeface="Calibri"/>
                <a:sym typeface="Calibri"/>
              </a:rPr>
              <a:t>Aufgabe: </a:t>
            </a:r>
            <a:endParaRPr/>
          </a:p>
          <a:p>
            <a:pPr marL="0" lvl="0" indent="0" algn="l" rtl="0">
              <a:lnSpc>
                <a:spcPct val="100000"/>
              </a:lnSpc>
              <a:spcBef>
                <a:spcPts val="0"/>
              </a:spcBef>
              <a:spcAft>
                <a:spcPts val="0"/>
              </a:spcAft>
              <a:buSzPts val="1100"/>
              <a:buNone/>
            </a:pPr>
            <a:r>
              <a:rPr lang="de-DE" sz="900" b="0" i="0" u="none" strike="noStrike" cap="none">
                <a:solidFill>
                  <a:schemeClr val="dk1"/>
                </a:solidFill>
                <a:latin typeface="Calibri"/>
                <a:ea typeface="Calibri"/>
                <a:cs typeface="Calibri"/>
                <a:sym typeface="Calibri"/>
              </a:rPr>
              <a:t>Bilden Sie zwei Gruppen, die jeweils eine Umfrage zum Tempolimit von 130 km/h auf Bundesautobahnen konzipieren:</a:t>
            </a:r>
            <a:endParaRPr/>
          </a:p>
          <a:p>
            <a:pPr marL="0" lvl="0" indent="0" algn="l" rtl="0">
              <a:lnSpc>
                <a:spcPct val="100000"/>
              </a:lnSpc>
              <a:spcBef>
                <a:spcPts val="0"/>
              </a:spcBef>
              <a:spcAft>
                <a:spcPts val="0"/>
              </a:spcAft>
              <a:buSzPts val="1100"/>
              <a:buNone/>
            </a:pPr>
            <a:r>
              <a:rPr lang="de-DE" sz="900">
                <a:solidFill>
                  <a:schemeClr val="dk1"/>
                </a:solidFill>
                <a:latin typeface="Calibri"/>
                <a:ea typeface="Calibri"/>
                <a:cs typeface="Calibri"/>
                <a:sym typeface="Calibri"/>
              </a:rPr>
              <a:t>Gruppe 1: Der Auftraggeber ist der ADAC. Gruppe 2: Der Auftraggeber ist ein Umweltverband.</a:t>
            </a:r>
            <a:endParaRPr/>
          </a:p>
          <a:p>
            <a:pPr marL="0" lvl="0" indent="0" algn="l" rtl="0">
              <a:lnSpc>
                <a:spcPct val="100000"/>
              </a:lnSpc>
              <a:spcBef>
                <a:spcPts val="0"/>
              </a:spcBef>
              <a:spcAft>
                <a:spcPts val="0"/>
              </a:spcAft>
              <a:buSzPts val="1100"/>
              <a:buNone/>
            </a:pPr>
            <a:r>
              <a:rPr lang="de-DE" sz="900" b="0" i="0" u="none" strike="noStrike" cap="none">
                <a:solidFill>
                  <a:schemeClr val="dk1"/>
                </a:solidFill>
                <a:latin typeface="Calibri"/>
                <a:ea typeface="Calibri"/>
                <a:cs typeface="Calibri"/>
                <a:sym typeface="Calibri"/>
              </a:rPr>
              <a:t>Unterscheiden sich die beiden Befragungen? Inwiefern?</a:t>
            </a:r>
            <a:endParaRPr/>
          </a:p>
          <a:p>
            <a:pPr marL="0" lvl="0" indent="0" algn="l" rtl="0">
              <a:lnSpc>
                <a:spcPct val="100000"/>
              </a:lnSpc>
              <a:spcBef>
                <a:spcPts val="0"/>
              </a:spcBef>
              <a:spcAft>
                <a:spcPts val="0"/>
              </a:spcAft>
              <a:buSzPts val="1100"/>
              <a:buNone/>
            </a:pPr>
            <a:r>
              <a:rPr lang="de-DE" sz="900" b="1" i="0" u="none" strike="noStrike" cap="none">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BMUV Bundesministerium für Umwelt, Naturschutz, nukleare Sicherheit und Verbraucherschutz (2020a): Umwelt im Unterricht. Sozialforschung zu politischen Einstellungen junger Menschen. Online: </a:t>
            </a:r>
            <a:r>
              <a:rPr lang="de-DE" sz="9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www.umwelt-im-unterricht.de/hintergrund/sozialforschung-zu-politischen-einstellungen-junger-menschen/</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Umweltbundesamt (2022b): Umweltbewusstsein in Deutschland. Online: </a:t>
            </a:r>
            <a:r>
              <a:rPr lang="de-DE"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www.umweltbundesamt.de/themen/nachhaltigkeit-strategien-internationales/umweltbewusstsein-in-deutschland</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Umweltbundesamt (2022l): Tempolimit auf Autobahnen. Online: </a:t>
            </a:r>
            <a:r>
              <a:rPr lang="de-DE"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www.umweltbundesamt.de/themen/verkehr-laerm/nachhaltige-mobilitaet/tempolimit#tempolimit-auf-autobahnen-</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Wittich (2021): Mehrheit lehnt Tempolimit auf Autobahnen ab. In: auto-motor-und-sport.de. Online: </a:t>
            </a:r>
            <a:r>
              <a:rPr lang="de-DE" sz="9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www.auto-motor-und-sport.de/verkehr/umfrage-tempo-130-mehrheit-lehnt-tempolimit-ab/</a:t>
            </a:r>
            <a:r>
              <a:rPr lang="de-DE" sz="9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100"/>
              <a:buNone/>
            </a:pPr>
            <a:endParaRPr sz="900" b="0" i="0" u="none" strike="noStrike" cap="none">
              <a:solidFill>
                <a:schemeClr val="dk1"/>
              </a:solidFill>
              <a:latin typeface="Calibri"/>
              <a:ea typeface="Calibri"/>
              <a:cs typeface="Calibri"/>
              <a:sym typeface="Calibri"/>
            </a:endParaRPr>
          </a:p>
        </p:txBody>
      </p:sp>
      <p:sp>
        <p:nvSpPr>
          <p:cNvPr id="227" name="Google Shape;227;p15:notes"/>
          <p:cNvSpPr txBox="1">
            <a:spLocks noGrp="1"/>
          </p:cNvSpPr>
          <p:nvPr>
            <p:ph type="sldNum" idx="12"/>
          </p:nvPr>
        </p:nvSpPr>
        <p:spPr>
          <a:xfrm>
            <a:off x="4025635"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e55c4471e5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e55c4471e5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45" name="Google Shape;245;g1e55c4471e5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64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915bba6a60_0_10: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1915bba6a60_0_10:notes"/>
          <p:cNvSpPr txBox="1">
            <a:spLocks noGrp="1"/>
          </p:cNvSpPr>
          <p:nvPr>
            <p:ph type="body" idx="1"/>
          </p:nvPr>
        </p:nvSpPr>
        <p:spPr>
          <a:xfrm>
            <a:off x="223838" y="4032000"/>
            <a:ext cx="6656387" cy="596842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solidFill>
                  <a:schemeClr val="dk1"/>
                </a:solidFill>
                <a:latin typeface="Calibri"/>
                <a:ea typeface="Calibri"/>
                <a:cs typeface="Calibri"/>
                <a:sym typeface="Calibri"/>
              </a:rPr>
              <a:t>SDG 13 Klimaschutz: CO</a:t>
            </a:r>
            <a:r>
              <a:rPr lang="de-DE" sz="1050" b="1" baseline="-25000">
                <a:solidFill>
                  <a:schemeClr val="dk1"/>
                </a:solidFill>
                <a:latin typeface="Calibri"/>
                <a:ea typeface="Calibri"/>
                <a:cs typeface="Calibri"/>
                <a:sym typeface="Calibri"/>
              </a:rPr>
              <a:t>2</a:t>
            </a:r>
            <a:r>
              <a:rPr lang="de-DE" sz="1050" b="1">
                <a:solidFill>
                  <a:schemeClr val="dk1"/>
                </a:solidFill>
                <a:latin typeface="Calibri"/>
                <a:ea typeface="Calibri"/>
                <a:cs typeface="Calibri"/>
                <a:sym typeface="Calibri"/>
              </a:rPr>
              <a:t>-Fußabdruck</a:t>
            </a:r>
            <a:endParaRPr sz="105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a:solidFill>
                  <a:schemeClr val="dk1"/>
                </a:solidFill>
                <a:latin typeface="Calibri"/>
                <a:ea typeface="Calibri"/>
                <a:cs typeface="Calibri"/>
                <a:sym typeface="Calibri"/>
              </a:rPr>
              <a:t>Der Klimawandel wird zum größten Teil direkt durch die Verbrennung fossiler Energieträger wie Kohle, Öl und Gas verursacht. Wenn wir einen Blick auf unser Leben werfen und bilanzieren, welche Teilbereiche für die Emissionen von Treibhausgas-Äquivalenten (CO</a:t>
            </a:r>
            <a:r>
              <a:rPr lang="de-DE" sz="1050" baseline="-25000">
                <a:solidFill>
                  <a:schemeClr val="dk1"/>
                </a:solidFill>
                <a:latin typeface="Calibri"/>
                <a:ea typeface="Calibri"/>
                <a:cs typeface="Calibri"/>
                <a:sym typeface="Calibri"/>
              </a:rPr>
              <a:t>2</a:t>
            </a:r>
            <a:r>
              <a:rPr lang="de-DE" sz="1050">
                <a:solidFill>
                  <a:schemeClr val="dk1"/>
                </a:solidFill>
                <a:latin typeface="Calibri"/>
                <a:ea typeface="Calibri"/>
                <a:cs typeface="Calibri"/>
                <a:sym typeface="Calibri"/>
              </a:rPr>
              <a:t>-Äq) verantwortlich sind, so zeigen sich sechs Bereiche: Das Wohnen, die Stromnutzung, die Mobilität, die Ernährung, die öffentliche Infrastruktur und der Konsum. Am meisten trägt unser Konsum zum Klimawandel bei. Bei den ersten vier Bereichen kann man leicht einen Beitrag leisten, um die Emissionen durch Verhaltensänderungen zu mindern:</a:t>
            </a:r>
            <a:endParaRPr/>
          </a:p>
          <a:p>
            <a:pPr marL="171450" lvl="0" indent="-171450" algn="l" rtl="0">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Wohnen mit 18%: Hier kann Heizwärme eingespart werden durch ein Herunterdrehen der Heizung oder durch eine Wärmedämmung des Gebäudes.</a:t>
            </a:r>
            <a:endParaRPr/>
          </a:p>
          <a:p>
            <a:pPr marL="171450" lvl="0" indent="-171450" algn="l" rtl="0">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Strom mit 6%: Durch die Nutzung möglichst stromsparender Geräte (hohe Energieeffizienzklassen wie B oder A) kann eine gleiche Leistung erbracht werden, die aber viel weniger Strom verbraucht. Öko-Strom nutzen und/oder (für Fortgeschrittene) selbst produzieren. </a:t>
            </a:r>
            <a:endParaRPr/>
          </a:p>
          <a:p>
            <a:pPr marL="171450" lvl="0" indent="-171450" algn="l" rtl="0">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Mobilität mit 19%: Einfach weniger Autofahren und stattdessen Bahn, Bus oder Fahrrad nutzen oder viele Strecken zu Fuß zurücklegen. Den Urlaub lieber mit der Bahn oder dem Fernbus antreten.</a:t>
            </a:r>
            <a:endParaRPr/>
          </a:p>
          <a:p>
            <a:pPr marL="171450" lvl="0" indent="-171450" algn="l" rtl="0">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Ernährung mit 15%: Man muss nicht Veganer werden, es bringt schon viel wenn man den Konsum von Rindfleisch reduziert, insgesamt weniger Fleisch und Reis isst sowie den Anteil an hochfetthaltigen Milchprodukten (vor allem Käse und Butter) verringert.</a:t>
            </a:r>
            <a:endParaRPr/>
          </a:p>
          <a:p>
            <a:pPr marL="0" marR="0" lvl="0" indent="0" algn="l" rtl="0">
              <a:lnSpc>
                <a:spcPct val="100000"/>
              </a:lnSpc>
              <a:spcBef>
                <a:spcPts val="0"/>
              </a:spcBef>
              <a:spcAft>
                <a:spcPts val="0"/>
              </a:spcAft>
              <a:buClr>
                <a:srgbClr val="000000"/>
              </a:buClr>
              <a:buSzPts val="1100"/>
              <a:buFont typeface="Arial"/>
              <a:buNone/>
            </a:pPr>
            <a:r>
              <a:rPr lang="de-DE" sz="1050">
                <a:solidFill>
                  <a:schemeClr val="dk1"/>
                </a:solidFill>
                <a:latin typeface="Calibri"/>
                <a:ea typeface="Calibri"/>
                <a:cs typeface="Calibri"/>
                <a:sym typeface="Calibri"/>
              </a:rPr>
              <a:t>Im Durchschnitt verursachte eine Bundesbürgerin oder ein Bundesbürger im Jahr 2020 rund 11,2 Tonnen CO₂-Äq. Klimaverträglich - für jeden Menschen weltweit gleich - wäre lediglich eine Tonne (Umweltbundesamt 2021a). Aber welche Menge an Treibhausgas-Emissionen verursache ich ganz konkret mit meinem Lebensstil? Wie viele Tonnen CO₂-Äq.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a:p>
          <a:p>
            <a:pPr marL="0" marR="0" lvl="0" indent="0" algn="l" rtl="0">
              <a:lnSpc>
                <a:spcPct val="100000"/>
              </a:lnSpc>
              <a:spcBef>
                <a:spcPts val="0"/>
              </a:spcBef>
              <a:spcAft>
                <a:spcPts val="0"/>
              </a:spcAft>
              <a:buClr>
                <a:srgbClr val="000000"/>
              </a:buClr>
              <a:buSzPts val="1100"/>
              <a:buFont typeface="Arial"/>
              <a:buNone/>
            </a:pPr>
            <a:r>
              <a:rPr lang="de-DE" sz="1050" b="1">
                <a:solidFill>
                  <a:schemeClr val="dk1"/>
                </a:solidFill>
                <a:latin typeface="Calibri"/>
                <a:ea typeface="Calibri"/>
                <a:cs typeface="Calibri"/>
                <a:sym typeface="Calibri"/>
              </a:rPr>
              <a:t>Aufgabe: persönliche CO₂-Bilanz </a:t>
            </a:r>
            <a:endParaRPr sz="105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a:solidFill>
                  <a:schemeClr val="dk1"/>
                </a:solidFill>
                <a:latin typeface="Calibri"/>
                <a:ea typeface="Calibri"/>
                <a:cs typeface="Calibri"/>
                <a:sym typeface="Calibri"/>
              </a:rPr>
              <a:t>Welchen Fußabdruck hinterlasse ich mit meinem Lebensstil? </a:t>
            </a:r>
            <a:endParaRPr sz="105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Stromverbrauch und Heizen?</a:t>
            </a:r>
            <a:endParaRPr/>
          </a:p>
          <a:p>
            <a:pPr marL="285750" lvl="0" indent="-28575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meine Ernährung?</a:t>
            </a:r>
            <a:endParaRPr/>
          </a:p>
          <a:p>
            <a:pPr marL="285750" lvl="0" indent="-28575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mein Konsumverhalten?</a:t>
            </a:r>
            <a:endParaRPr/>
          </a:p>
          <a:p>
            <a:pPr marL="285750" lvl="0" indent="-28575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meine Mobilität? </a:t>
            </a:r>
            <a:endParaRPr sz="105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de-DE" sz="1050">
                <a:solidFill>
                  <a:schemeClr val="dk1"/>
                </a:solidFill>
                <a:latin typeface="Calibri"/>
                <a:ea typeface="Calibri"/>
                <a:cs typeface="Calibri"/>
                <a:sym typeface="Calibri"/>
              </a:rPr>
              <a:t>Erstellen Sie Ihre persönliche CO₂-Bilanz mithilfe des CO₂-Rechners des Umweltbundesamtes (</a:t>
            </a:r>
            <a:r>
              <a:rPr lang="de-DE" sz="105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uba.CO₂-rechner.de</a:t>
            </a:r>
            <a:r>
              <a:rPr lang="de-DE" sz="1050" u="sng">
                <a:solidFill>
                  <a:schemeClr val="dk1"/>
                </a:solidFill>
                <a:latin typeface="Calibri"/>
                <a:ea typeface="Calibri"/>
                <a:cs typeface="Calibri"/>
                <a:sym typeface="Calibri"/>
              </a:rPr>
              <a:t>)!</a:t>
            </a:r>
            <a:endParaRPr sz="1050" b="1" u="sng">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None/>
            </a:pPr>
            <a:r>
              <a:rPr lang="de-DE" sz="1050" b="1" u="none">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b="0" i="0" u="none" strike="noStrike">
                <a:solidFill>
                  <a:schemeClr val="dk1"/>
                </a:solidFill>
                <a:latin typeface="Calibri"/>
                <a:ea typeface="Calibri"/>
                <a:cs typeface="Calibri"/>
                <a:sym typeface="Calibri"/>
              </a:rPr>
              <a:t>Umweltbundesamt (2021a): Konsum und Umwelt: Zentrale Handlungsfelder. Online:</a:t>
            </a:r>
            <a:r>
              <a:rPr lang="de-DE" sz="1000">
                <a:solidFill>
                  <a:srgbClr val="0563C1"/>
                </a:solidFill>
                <a:latin typeface="Calibri"/>
                <a:ea typeface="Calibri"/>
                <a:cs typeface="Calibri"/>
                <a:sym typeface="Calibri"/>
              </a:rPr>
              <a:t> </a:t>
            </a:r>
            <a:r>
              <a:rPr lang="de-DE" sz="10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www.umweltbundesamt.de/themen/wirtschaft-konsum/konsum-umwelt-zentrale-handlungsfelder#bedarfsfelder</a:t>
            </a:r>
            <a:endParaRPr sz="1000" b="0" i="0" u="sng" strike="noStrike">
              <a:solidFill>
                <a:schemeClr val="dk1"/>
              </a:solidFill>
              <a:latin typeface="Calibri"/>
              <a:ea typeface="Calibri"/>
              <a:cs typeface="Calibri"/>
              <a:sym typeface="Calibri"/>
            </a:endParaRPr>
          </a:p>
          <a:p>
            <a:pPr marL="171450" marR="0" lvl="0" indent="-171450" algn="l" rtl="0">
              <a:lnSpc>
                <a:spcPct val="115000"/>
              </a:lnSpc>
              <a:spcBef>
                <a:spcPts val="0"/>
              </a:spcBef>
              <a:spcAft>
                <a:spcPts val="0"/>
              </a:spcAft>
              <a:buClr>
                <a:srgbClr val="000000"/>
              </a:buClr>
              <a:buSzPts val="1400"/>
              <a:buFont typeface="Arial"/>
              <a:buChar char="•"/>
            </a:pPr>
            <a:r>
              <a:rPr lang="de-DE" sz="1000" b="0" i="0" u="none" strike="noStrike">
                <a:solidFill>
                  <a:schemeClr val="dk1"/>
                </a:solidFill>
                <a:latin typeface="Calibri"/>
                <a:ea typeface="Calibri"/>
                <a:cs typeface="Calibri"/>
                <a:sym typeface="Calibri"/>
              </a:rPr>
              <a:t>Umweltbundesamt (o.J.): CO2-Rechner des Umweltbundesamtes. Online: </a:t>
            </a:r>
            <a:r>
              <a:rPr lang="de-DE" sz="10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uba.co2-rechner.de/</a:t>
            </a:r>
            <a:r>
              <a:rPr lang="de-DE" sz="1000" b="0" i="0" u="none" strike="noStrike">
                <a:solidFill>
                  <a:schemeClr val="dk1"/>
                </a:solidFill>
                <a:latin typeface="Calibri"/>
                <a:ea typeface="Calibri"/>
                <a:cs typeface="Calibri"/>
                <a:sym typeface="Calibri"/>
              </a:rPr>
              <a:t> </a:t>
            </a:r>
            <a:endParaRPr/>
          </a:p>
          <a:p>
            <a:pPr marL="0" lvl="0" indent="0" algn="l" rtl="0">
              <a:lnSpc>
                <a:spcPct val="115000"/>
              </a:lnSpc>
              <a:spcBef>
                <a:spcPts val="600"/>
              </a:spcBef>
              <a:spcAft>
                <a:spcPts val="600"/>
              </a:spcAft>
              <a:buSzPts val="1400"/>
              <a:buNone/>
            </a:pPr>
            <a:endParaRPr sz="1050" b="1">
              <a:solidFill>
                <a:schemeClr val="dk1"/>
              </a:solidFill>
              <a:latin typeface="Calibri"/>
              <a:ea typeface="Calibri"/>
              <a:cs typeface="Calibri"/>
              <a:sym typeface="Calibri"/>
            </a:endParaRPr>
          </a:p>
        </p:txBody>
      </p:sp>
      <p:sp>
        <p:nvSpPr>
          <p:cNvPr id="79" name="Google Shape;79;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223838" y="4068000"/>
            <a:ext cx="6656387" cy="599423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solidFill>
                  <a:schemeClr val="dk1"/>
                </a:solidFill>
                <a:latin typeface="Calibri"/>
                <a:ea typeface="Calibri"/>
                <a:cs typeface="Calibri"/>
                <a:sym typeface="Calibri"/>
              </a:rPr>
              <a:t>Digitaler CO</a:t>
            </a:r>
            <a:r>
              <a:rPr lang="de-DE" sz="1000" b="1" baseline="-25000">
                <a:solidFill>
                  <a:schemeClr val="dk1"/>
                </a:solidFill>
                <a:latin typeface="Calibri"/>
                <a:ea typeface="Calibri"/>
                <a:cs typeface="Calibri"/>
                <a:sym typeface="Calibri"/>
              </a:rPr>
              <a:t>2</a:t>
            </a:r>
            <a:r>
              <a:rPr lang="de-DE" sz="1000" b="1">
                <a:solidFill>
                  <a:schemeClr val="dk1"/>
                </a:solidFill>
                <a:latin typeface="Calibri"/>
                <a:ea typeface="Calibri"/>
                <a:cs typeface="Calibri"/>
                <a:sym typeface="Calibri"/>
              </a:rPr>
              <a:t>-Fußabdruck</a:t>
            </a:r>
            <a:endParaRPr/>
          </a:p>
          <a:p>
            <a:pPr marL="0" lvl="0" indent="0" algn="l" rtl="0">
              <a:lnSpc>
                <a:spcPct val="100000"/>
              </a:lnSpc>
              <a:spcBef>
                <a:spcPts val="0"/>
              </a:spcBef>
              <a:spcAft>
                <a:spcPts val="0"/>
              </a:spcAft>
              <a:buSzPts val="1400"/>
              <a:buNone/>
            </a:pPr>
            <a:r>
              <a:rPr lang="de-DE" sz="1000">
                <a:solidFill>
                  <a:schemeClr val="dk1"/>
                </a:solidFill>
                <a:latin typeface="Calibri"/>
                <a:ea typeface="Calibri"/>
                <a:cs typeface="Calibri"/>
                <a:sym typeface="Calibri"/>
              </a:rPr>
              <a:t>Was gehört zu den CO</a:t>
            </a:r>
            <a:r>
              <a:rPr lang="de-DE" sz="1000" baseline="-25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-Emissionen, die im Zusammenhang mit unserem digitalen Lebensstil stehen? Und welche Emissionen verursachen Cloud Computing, Videokonferenzen, Video- und Musikstreaming, Fernsehen, Social Media oder E-Mails? Einige Beispielrechnungen, die den CO</a:t>
            </a:r>
            <a:r>
              <a:rPr lang="de-DE" sz="1000" baseline="-25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-Fußabdruck durch unseren digitalen Lebensstil beschreiben, hat das Öko-Institut durchgeführt. Eine exakte Ermittlung ist jedoch kaum möglich: </a:t>
            </a:r>
            <a:endParaRPr/>
          </a:p>
          <a:p>
            <a:pPr marL="0" lvl="0" indent="0" algn="l" rtl="0">
              <a:lnSpc>
                <a:spcPct val="100000"/>
              </a:lnSpc>
              <a:spcBef>
                <a:spcPts val="0"/>
              </a:spcBef>
              <a:spcAft>
                <a:spcPts val="0"/>
              </a:spcAft>
              <a:buSzPts val="1400"/>
              <a:buNone/>
            </a:pPr>
            <a:r>
              <a:rPr lang="de-DE" sz="1000">
                <a:solidFill>
                  <a:schemeClr val="dk1"/>
                </a:solidFill>
                <a:latin typeface="Calibri"/>
                <a:ea typeface="Calibri"/>
                <a:cs typeface="Calibri"/>
                <a:sym typeface="Calibri"/>
              </a:rPr>
              <a:t>“Die Zahlen sind teilweise mit großen Unsicherheiten behaftet, allein schon deshalb, weil sie sich durch den technologischen Fortschritt und die veränderten Konsumgewohnheiten rasant ändern und stark von den jeweiligen Rahmenbedingungen (beispielsweise der Art der Stromerzeugung) abhängig sind.” (Öko-Institut 2020) . Auch wenn die Zahlen auch auf Schätzungen beruhen, so lassen sich trotzdem die Größenordnungen des Problems näherungsweise darstellen. Zu berücksichtigen sind dabei die folgenden Bereiche:</a:t>
            </a:r>
            <a:endParaRPr/>
          </a:p>
          <a:p>
            <a:pPr marL="0" lvl="0" indent="0" algn="l" rtl="0">
              <a:lnSpc>
                <a:spcPct val="100000"/>
              </a:lnSpc>
              <a:spcBef>
                <a:spcPts val="0"/>
              </a:spcBef>
              <a:spcAft>
                <a:spcPts val="0"/>
              </a:spcAft>
              <a:buSzPts val="1400"/>
              <a:buNone/>
            </a:pPr>
            <a:endParaRPr sz="10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Herstellung der digitalen Endgeräte</a:t>
            </a:r>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Nutzung der digitalen Endgeräte</a:t>
            </a:r>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Datenübertragung </a:t>
            </a:r>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Rechenzentren</a:t>
            </a:r>
            <a:endParaRPr/>
          </a:p>
          <a:p>
            <a:pPr marL="0" lvl="0" indent="0" algn="l" rtl="0">
              <a:lnSpc>
                <a:spcPct val="100000"/>
              </a:lnSpc>
              <a:spcBef>
                <a:spcPts val="0"/>
              </a:spcBef>
              <a:spcAft>
                <a:spcPts val="0"/>
              </a:spcAft>
              <a:buSzPts val="1400"/>
              <a:buNone/>
            </a:pPr>
            <a:r>
              <a:rPr lang="de-DE" sz="1000">
                <a:solidFill>
                  <a:schemeClr val="dk1"/>
                </a:solidFill>
                <a:latin typeface="Calibri"/>
                <a:ea typeface="Calibri"/>
                <a:cs typeface="Calibri"/>
                <a:sym typeface="Calibri"/>
              </a:rPr>
              <a:t>Insgesamt ergibt sich daraus der folgende Fußabdruck aller digitalen Aktivitäten (ebd.): </a:t>
            </a:r>
            <a:endParaRPr/>
          </a:p>
          <a:p>
            <a:pPr marL="457200" lvl="0" indent="-228600" algn="l" rtl="0">
              <a:lnSpc>
                <a:spcPct val="100000"/>
              </a:lnSpc>
              <a:spcBef>
                <a:spcPts val="0"/>
              </a:spcBef>
              <a:spcAft>
                <a:spcPts val="0"/>
              </a:spcAft>
              <a:buSzPts val="1400"/>
              <a:buFont typeface="Arial"/>
              <a:buChar char="•"/>
            </a:pPr>
            <a:r>
              <a:rPr lang="de-DE" sz="1000" b="0" i="0" u="none" strike="noStrike">
                <a:solidFill>
                  <a:schemeClr val="dk1"/>
                </a:solidFill>
                <a:latin typeface="Calibri"/>
                <a:ea typeface="Calibri"/>
                <a:cs typeface="Calibri"/>
                <a:sym typeface="Calibri"/>
              </a:rPr>
              <a:t>Herstellung Endgeräte 346 kg CO</a:t>
            </a:r>
            <a:r>
              <a:rPr lang="de-DE" sz="1000" b="0" i="0" u="none" strike="noStrike" baseline="-25000">
                <a:solidFill>
                  <a:schemeClr val="dk1"/>
                </a:solidFill>
                <a:latin typeface="Calibri"/>
                <a:ea typeface="Calibri"/>
                <a:cs typeface="Calibri"/>
                <a:sym typeface="Calibri"/>
              </a:rPr>
              <a:t>2</a:t>
            </a:r>
            <a:r>
              <a:rPr lang="de-DE" sz="1000" b="0" i="0" u="none" strike="noStrike">
                <a:solidFill>
                  <a:schemeClr val="dk1"/>
                </a:solidFill>
                <a:latin typeface="Calibri"/>
                <a:ea typeface="Calibri"/>
                <a:cs typeface="Calibri"/>
                <a:sym typeface="Calibri"/>
              </a:rPr>
              <a:t>-Äq pro Jahr</a:t>
            </a:r>
            <a:endParaRPr/>
          </a:p>
          <a:p>
            <a:pPr marL="457200" lvl="0" indent="-228600" algn="l" rtl="0">
              <a:lnSpc>
                <a:spcPct val="100000"/>
              </a:lnSpc>
              <a:spcBef>
                <a:spcPts val="0"/>
              </a:spcBef>
              <a:spcAft>
                <a:spcPts val="0"/>
              </a:spcAft>
              <a:buSzPts val="1400"/>
              <a:buFont typeface="Arial"/>
              <a:buChar char="•"/>
            </a:pPr>
            <a:r>
              <a:rPr lang="de-DE" sz="1000" b="0" i="0" u="none" strike="noStrike">
                <a:solidFill>
                  <a:schemeClr val="dk1"/>
                </a:solidFill>
                <a:latin typeface="Calibri"/>
                <a:ea typeface="Calibri"/>
                <a:cs typeface="Calibri"/>
                <a:sym typeface="Calibri"/>
              </a:rPr>
              <a:t>Nutzung Endgeräte 189 kg CO</a:t>
            </a:r>
            <a:r>
              <a:rPr lang="de-DE" sz="1000" b="0" i="0" u="none" strike="noStrike" baseline="-25000">
                <a:solidFill>
                  <a:schemeClr val="dk1"/>
                </a:solidFill>
                <a:latin typeface="Calibri"/>
                <a:ea typeface="Calibri"/>
                <a:cs typeface="Calibri"/>
                <a:sym typeface="Calibri"/>
              </a:rPr>
              <a:t>2</a:t>
            </a:r>
            <a:r>
              <a:rPr lang="de-DE" sz="1000" b="0" i="0" u="none" strike="noStrike">
                <a:solidFill>
                  <a:schemeClr val="dk1"/>
                </a:solidFill>
                <a:latin typeface="Calibri"/>
                <a:ea typeface="Calibri"/>
                <a:cs typeface="Calibri"/>
                <a:sym typeface="Calibri"/>
              </a:rPr>
              <a:t>-Äq pro Jahr</a:t>
            </a:r>
            <a:endParaRPr/>
          </a:p>
          <a:p>
            <a:pPr marL="457200" lvl="0" indent="-228600" algn="l" rtl="0">
              <a:lnSpc>
                <a:spcPct val="100000"/>
              </a:lnSpc>
              <a:spcBef>
                <a:spcPts val="0"/>
              </a:spcBef>
              <a:spcAft>
                <a:spcPts val="0"/>
              </a:spcAft>
              <a:buSzPts val="1400"/>
              <a:buFont typeface="Arial"/>
              <a:buChar char="•"/>
            </a:pPr>
            <a:r>
              <a:rPr lang="de-DE" sz="1000" b="0" i="0" u="none" strike="noStrike">
                <a:solidFill>
                  <a:schemeClr val="dk1"/>
                </a:solidFill>
                <a:latin typeface="Calibri"/>
                <a:ea typeface="Calibri"/>
                <a:cs typeface="Calibri"/>
                <a:sym typeface="Calibri"/>
              </a:rPr>
              <a:t>Datennetzwerke 76 kg CO</a:t>
            </a:r>
            <a:r>
              <a:rPr lang="de-DE" sz="1000" b="0" i="0" u="none" strike="noStrike" baseline="-25000">
                <a:solidFill>
                  <a:schemeClr val="dk1"/>
                </a:solidFill>
                <a:latin typeface="Calibri"/>
                <a:ea typeface="Calibri"/>
                <a:cs typeface="Calibri"/>
                <a:sym typeface="Calibri"/>
              </a:rPr>
              <a:t>2</a:t>
            </a:r>
            <a:r>
              <a:rPr lang="de-DE" sz="1000" b="0" i="0" u="none" strike="noStrike">
                <a:solidFill>
                  <a:schemeClr val="dk1"/>
                </a:solidFill>
                <a:latin typeface="Calibri"/>
                <a:ea typeface="Calibri"/>
                <a:cs typeface="Calibri"/>
                <a:sym typeface="Calibri"/>
              </a:rPr>
              <a:t>-Äq pro Jahr</a:t>
            </a:r>
            <a:endParaRPr/>
          </a:p>
          <a:p>
            <a:pPr marL="457200" lvl="0" indent="-228600" algn="l" rtl="0">
              <a:lnSpc>
                <a:spcPct val="100000"/>
              </a:lnSpc>
              <a:spcBef>
                <a:spcPts val="0"/>
              </a:spcBef>
              <a:spcAft>
                <a:spcPts val="0"/>
              </a:spcAft>
              <a:buSzPts val="1400"/>
              <a:buFont typeface="Arial"/>
              <a:buChar char="•"/>
            </a:pPr>
            <a:r>
              <a:rPr lang="de-DE" sz="1000" b="0" i="0" u="none" strike="noStrike">
                <a:solidFill>
                  <a:schemeClr val="dk1"/>
                </a:solidFill>
                <a:latin typeface="Calibri"/>
                <a:ea typeface="Calibri"/>
                <a:cs typeface="Calibri"/>
                <a:sym typeface="Calibri"/>
              </a:rPr>
              <a:t>Rechenzentren 239 kg CO</a:t>
            </a:r>
            <a:r>
              <a:rPr lang="de-DE" sz="1000" b="0" i="0" u="none" strike="noStrike" baseline="-25000">
                <a:solidFill>
                  <a:schemeClr val="dk1"/>
                </a:solidFill>
                <a:latin typeface="Calibri"/>
                <a:ea typeface="Calibri"/>
                <a:cs typeface="Calibri"/>
                <a:sym typeface="Calibri"/>
              </a:rPr>
              <a:t>2</a:t>
            </a:r>
            <a:r>
              <a:rPr lang="de-DE" sz="1000" b="0" i="0" u="none" strike="noStrike">
                <a:solidFill>
                  <a:schemeClr val="dk1"/>
                </a:solidFill>
                <a:latin typeface="Calibri"/>
                <a:ea typeface="Calibri"/>
                <a:cs typeface="Calibri"/>
                <a:sym typeface="Calibri"/>
              </a:rPr>
              <a:t>-Äq pro Jahr</a:t>
            </a:r>
            <a:endParaRPr/>
          </a:p>
          <a:p>
            <a:pPr marL="457200" lvl="0" indent="-228600" algn="l" rtl="0">
              <a:lnSpc>
                <a:spcPct val="100000"/>
              </a:lnSpc>
              <a:spcBef>
                <a:spcPts val="0"/>
              </a:spcBef>
              <a:spcAft>
                <a:spcPts val="0"/>
              </a:spcAft>
              <a:buSzPts val="1400"/>
              <a:buFont typeface="Arial"/>
              <a:buChar char="•"/>
            </a:pPr>
            <a:r>
              <a:rPr lang="de-DE" sz="1000" b="1" i="0" u="none" strike="noStrike">
                <a:solidFill>
                  <a:schemeClr val="dk1"/>
                </a:solidFill>
                <a:latin typeface="Calibri"/>
                <a:ea typeface="Calibri"/>
                <a:cs typeface="Calibri"/>
                <a:sym typeface="Calibri"/>
              </a:rPr>
              <a:t>Summe total 850 kg CO</a:t>
            </a:r>
            <a:r>
              <a:rPr lang="de-DE" sz="1000" b="1" i="0" u="none" strike="noStrike" baseline="-25000">
                <a:solidFill>
                  <a:schemeClr val="dk1"/>
                </a:solidFill>
                <a:latin typeface="Calibri"/>
                <a:ea typeface="Calibri"/>
                <a:cs typeface="Calibri"/>
                <a:sym typeface="Calibri"/>
              </a:rPr>
              <a:t>2</a:t>
            </a:r>
            <a:r>
              <a:rPr lang="de-DE" sz="1000" b="1" i="0" u="none" strike="noStrike">
                <a:solidFill>
                  <a:schemeClr val="dk1"/>
                </a:solidFill>
                <a:latin typeface="Calibri"/>
                <a:ea typeface="Calibri"/>
                <a:cs typeface="Calibri"/>
                <a:sym typeface="Calibri"/>
              </a:rPr>
              <a:t>-Äq pro Jahr</a:t>
            </a:r>
            <a:endParaRPr/>
          </a:p>
          <a:p>
            <a:pPr marL="0" lvl="0" indent="0" algn="l" rtl="0">
              <a:lnSpc>
                <a:spcPct val="100000"/>
              </a:lnSpc>
              <a:spcBef>
                <a:spcPts val="1000"/>
              </a:spcBef>
              <a:spcAft>
                <a:spcPts val="0"/>
              </a:spcAft>
              <a:buSzPts val="1400"/>
              <a:buNone/>
            </a:pPr>
            <a:r>
              <a:rPr lang="de-DE" sz="1000">
                <a:solidFill>
                  <a:schemeClr val="dk1"/>
                </a:solidFill>
                <a:latin typeface="Calibri"/>
                <a:ea typeface="Calibri"/>
                <a:cs typeface="Calibri"/>
                <a:sym typeface="Calibri"/>
              </a:rPr>
              <a:t>Die beliebte Frage “Wie viel CO2-Emissionen verursacht ein Google-Anfrage?” wird angesichts dieser Bilanz aus den geschätzten CO</a:t>
            </a:r>
            <a:r>
              <a:rPr lang="de-DE" sz="1000" baseline="-25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-Emissionen der digitalen Aktivitäten schnell nachrangig:</a:t>
            </a:r>
            <a:endParaRPr/>
          </a:p>
          <a:p>
            <a:pPr marL="457200" lvl="1" indent="0" algn="l" rtl="0">
              <a:lnSpc>
                <a:spcPct val="100000"/>
              </a:lnSpc>
              <a:spcBef>
                <a:spcPts val="0"/>
              </a:spcBef>
              <a:spcAft>
                <a:spcPts val="0"/>
              </a:spcAft>
              <a:buSzPts val="1400"/>
              <a:buNone/>
            </a:pPr>
            <a:r>
              <a:rPr lang="de-DE" sz="1000" i="1">
                <a:solidFill>
                  <a:schemeClr val="dk1"/>
                </a:solidFill>
                <a:latin typeface="Calibri"/>
                <a:ea typeface="Calibri"/>
                <a:cs typeface="Calibri"/>
                <a:sym typeface="Calibri"/>
              </a:rPr>
              <a:t>“Die Herstellung und Nutzung von Endgeräten, die Übertragung von Daten über das Internet sowie die Nutzung von Rechenzentren verursachen pro Jahr einen CO</a:t>
            </a:r>
            <a:r>
              <a:rPr lang="de-DE" sz="1000" i="1" baseline="-25000">
                <a:solidFill>
                  <a:schemeClr val="dk1"/>
                </a:solidFill>
                <a:latin typeface="Calibri"/>
                <a:ea typeface="Calibri"/>
                <a:cs typeface="Calibri"/>
                <a:sym typeface="Calibri"/>
              </a:rPr>
              <a:t>2</a:t>
            </a:r>
            <a:r>
              <a:rPr lang="de-DE" sz="1000" i="1">
                <a:solidFill>
                  <a:schemeClr val="dk1"/>
                </a:solidFill>
                <a:latin typeface="Calibri"/>
                <a:ea typeface="Calibri"/>
                <a:cs typeface="Calibri"/>
                <a:sym typeface="Calibri"/>
              </a:rPr>
              <a:t>-Fußabdruck pro Person von insgesamt 850 Kilogramm. Dies ist bereits knapp die Hälfte des uns pro Person zur Verfügung stehenden CO</a:t>
            </a:r>
            <a:r>
              <a:rPr lang="de-DE" sz="1000" i="1" baseline="-25000">
                <a:solidFill>
                  <a:schemeClr val="dk1"/>
                </a:solidFill>
                <a:latin typeface="Calibri"/>
                <a:ea typeface="Calibri"/>
                <a:cs typeface="Calibri"/>
                <a:sym typeface="Calibri"/>
              </a:rPr>
              <a:t>2</a:t>
            </a:r>
            <a:r>
              <a:rPr lang="de-DE" sz="1000" i="1">
                <a:solidFill>
                  <a:schemeClr val="dk1"/>
                </a:solidFill>
                <a:latin typeface="Calibri"/>
                <a:ea typeface="Calibri"/>
                <a:cs typeface="Calibri"/>
                <a:sym typeface="Calibri"/>
              </a:rPr>
              <a:t>-Budgets, wenn der Klimawandel in noch erträglichen Grenzen gehalten werden soll. Nimmt man noch weitere Treibhausgasemissionen hinzu, die durch die Nutzung von weltweit verteilten Webseiten, Musik- und Videostreaming-Diensten, sozialen Netzwerken, vernetzten Haushaltsgeräten, Videoüberwachung, Big-Data-Analysen und so weiter entstehen, so summiert sich der individuelle CO</a:t>
            </a:r>
            <a:r>
              <a:rPr lang="de-DE" sz="1000" i="1" baseline="-25000">
                <a:solidFill>
                  <a:schemeClr val="dk1"/>
                </a:solidFill>
                <a:latin typeface="Calibri"/>
                <a:ea typeface="Calibri"/>
                <a:cs typeface="Calibri"/>
                <a:sym typeface="Calibri"/>
              </a:rPr>
              <a:t>2</a:t>
            </a:r>
            <a:r>
              <a:rPr lang="de-DE" sz="1000" i="1">
                <a:solidFill>
                  <a:schemeClr val="dk1"/>
                </a:solidFill>
                <a:latin typeface="Calibri"/>
                <a:ea typeface="Calibri"/>
                <a:cs typeface="Calibri"/>
                <a:sym typeface="Calibri"/>
              </a:rPr>
              <a:t>-Fußabdruck durch Informationstechnik leicht auf 1 Tonne pro Jahr oder mehr. Unser digitaler Lebensstil ist in der vorliegenden Form nicht zukunftsfähig.” (ebd.)</a:t>
            </a:r>
            <a:endParaRPr/>
          </a:p>
          <a:p>
            <a:pPr marL="0" lvl="0" indent="0" algn="l" rtl="0">
              <a:lnSpc>
                <a:spcPct val="100000"/>
              </a:lnSpc>
              <a:spcBef>
                <a:spcPts val="0"/>
              </a:spcBef>
              <a:spcAft>
                <a:spcPts val="0"/>
              </a:spcAft>
              <a:buSzPts val="1400"/>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a:solidFill>
                  <a:schemeClr val="dk1"/>
                </a:solidFill>
                <a:latin typeface="Calibri"/>
                <a:ea typeface="Calibri"/>
                <a:cs typeface="Calibri"/>
                <a:sym typeface="Calibri"/>
              </a:rPr>
              <a:t>Aufgabe:</a:t>
            </a:r>
            <a:endParaRPr/>
          </a:p>
          <a:p>
            <a:pPr marL="108000" lvl="3" indent="-108000" algn="l" rtl="0">
              <a:lnSpc>
                <a:spcPct val="100000"/>
              </a:lnSpc>
              <a:spcBef>
                <a:spcPts val="0"/>
              </a:spcBef>
              <a:spcAft>
                <a:spcPts val="0"/>
              </a:spcAft>
              <a:buSzPts val="1100"/>
              <a:buNone/>
            </a:pPr>
            <a:r>
              <a:rPr lang="de-DE" sz="1000" b="0" i="0" u="none" strike="noStrike" cap="none">
                <a:solidFill>
                  <a:schemeClr val="dk1"/>
                </a:solidFill>
                <a:latin typeface="Calibri"/>
                <a:ea typeface="Calibri"/>
                <a:cs typeface="Calibri"/>
                <a:sym typeface="Calibri"/>
              </a:rPr>
              <a:t>Wie sieht mein digitaler CO₂-Fußabdruck am Arbeitsplatz aus</a:t>
            </a:r>
            <a:r>
              <a:rPr lang="de-DE" sz="1000">
                <a:solidFill>
                  <a:schemeClr val="dk1"/>
                </a:solidFill>
                <a:latin typeface="Calibri"/>
                <a:ea typeface="Calibri"/>
                <a:cs typeface="Calibri"/>
                <a:sym typeface="Calibri"/>
              </a:rPr>
              <a:t>? </a:t>
            </a:r>
            <a:endParaRPr/>
          </a:p>
          <a:p>
            <a:pPr marL="108000" lvl="3" indent="-108000" algn="l" rtl="0">
              <a:lnSpc>
                <a:spcPct val="100000"/>
              </a:lnSpc>
              <a:spcBef>
                <a:spcPts val="0"/>
              </a:spcBef>
              <a:spcAft>
                <a:spcPts val="0"/>
              </a:spcAft>
              <a:buSzPts val="1100"/>
              <a:buNone/>
            </a:pPr>
            <a:r>
              <a:rPr lang="de-DE" sz="1000">
                <a:solidFill>
                  <a:schemeClr val="dk1"/>
                </a:solidFill>
                <a:latin typeface="Calibri"/>
                <a:ea typeface="Calibri"/>
                <a:cs typeface="Calibri"/>
                <a:sym typeface="Calibri"/>
              </a:rPr>
              <a:t>Ermitteln Sie die CO₂-Emissionen mit dem </a:t>
            </a:r>
            <a:r>
              <a:rPr lang="de-DE" sz="1000" b="0" i="0" u="none" strike="noStrike" cap="none">
                <a:solidFill>
                  <a:schemeClr val="dk1"/>
                </a:solidFill>
                <a:latin typeface="Calibri"/>
                <a:ea typeface="Calibri"/>
                <a:cs typeface="Calibri"/>
                <a:sym typeface="Calibri"/>
              </a:rPr>
              <a:t>Rechner auf der Website </a:t>
            </a:r>
            <a:r>
              <a:rPr lang="de-DE"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www.digitalcarbonfootprint.eu/ </a:t>
            </a:r>
            <a:endParaRPr sz="1000" b="0" i="0" u="none" strike="noStrike" cap="none">
              <a:solidFill>
                <a:schemeClr val="dk1"/>
              </a:solidFill>
              <a:latin typeface="Calibri"/>
              <a:ea typeface="Calibri"/>
              <a:cs typeface="Calibri"/>
              <a:sym typeface="Calibri"/>
            </a:endParaRPr>
          </a:p>
          <a:p>
            <a:pPr marL="108000" lvl="3" indent="-108000" algn="l" rtl="0">
              <a:lnSpc>
                <a:spcPct val="100000"/>
              </a:lnSpc>
              <a:spcBef>
                <a:spcPts val="600"/>
              </a:spcBef>
              <a:spcAft>
                <a:spcPts val="0"/>
              </a:spcAft>
              <a:buSzPts val="1100"/>
              <a:buNone/>
            </a:pPr>
            <a:r>
              <a:rPr lang="de-DE" sz="1000" b="1" i="0" u="none" strike="noStrike" cap="none">
                <a:solidFill>
                  <a:schemeClr val="dk1"/>
                </a:solidFill>
                <a:latin typeface="Calibri"/>
                <a:ea typeface="Calibri"/>
                <a:cs typeface="Calibri"/>
                <a:sym typeface="Calibri"/>
              </a:rPr>
              <a:t>Quelle:</a:t>
            </a:r>
            <a:endParaRPr/>
          </a:p>
          <a:p>
            <a:pPr marL="165150" marR="0" lvl="3" indent="-165150" algn="l" rtl="0">
              <a:lnSpc>
                <a:spcPct val="100000"/>
              </a:lnSpc>
              <a:spcBef>
                <a:spcPts val="0"/>
              </a:spcBef>
              <a:spcAft>
                <a:spcPts val="0"/>
              </a:spcAft>
              <a:buClr>
                <a:srgbClr val="000000"/>
              </a:buClr>
              <a:buSzPts val="1100"/>
              <a:buFont typeface="Arial"/>
              <a:buChar char="•"/>
            </a:pPr>
            <a:r>
              <a:rPr lang="de-DE" sz="900" b="0" i="0" u="none" strike="noStrike">
                <a:solidFill>
                  <a:schemeClr val="dk1"/>
                </a:solidFill>
                <a:latin typeface="Calibri"/>
                <a:ea typeface="Calibri"/>
                <a:cs typeface="Calibri"/>
                <a:sym typeface="Calibri"/>
              </a:rPr>
              <a:t>Öko-Institut (2020): Der CO₂-Fußabdruck unseres digitalen Lebensstils. Online:  </a:t>
            </a:r>
            <a:r>
              <a:rPr lang="de-DE" sz="900" b="0" i="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blog.oeko.de/digitaler-CO₂-fussabdruck</a:t>
            </a:r>
            <a:r>
              <a:rPr lang="de-DE" sz="9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endParaRPr sz="900" b="0" i="0" u="none" strike="noStrike">
              <a:solidFill>
                <a:schemeClr val="dk1"/>
              </a:solidFill>
              <a:latin typeface="Calibri"/>
              <a:ea typeface="Calibri"/>
              <a:cs typeface="Calibri"/>
              <a:sym typeface="Calibri"/>
            </a:endParaRPr>
          </a:p>
          <a:p>
            <a:pPr marL="108000" lvl="3" indent="-108000" algn="l" rtl="0">
              <a:lnSpc>
                <a:spcPct val="100000"/>
              </a:lnSpc>
              <a:spcBef>
                <a:spcPts val="600"/>
              </a:spcBef>
              <a:spcAft>
                <a:spcPts val="0"/>
              </a:spcAft>
              <a:buSzPts val="1100"/>
              <a:buNone/>
            </a:pPr>
            <a:endParaRPr sz="1000" b="0"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None/>
            </a:pPr>
            <a:endParaRPr sz="1000">
              <a:solidFill>
                <a:schemeClr val="dk1"/>
              </a:solidFill>
              <a:latin typeface="Calibri"/>
              <a:ea typeface="Calibri"/>
              <a:cs typeface="Calibri"/>
              <a:sym typeface="Calibri"/>
            </a:endParaRPr>
          </a:p>
        </p:txBody>
      </p:sp>
      <p:sp>
        <p:nvSpPr>
          <p:cNvPr id="113" name="Google Shape;113;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223838" y="4222800"/>
            <a:ext cx="6656387" cy="567304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latin typeface="Calibri"/>
                <a:ea typeface="Calibri"/>
                <a:cs typeface="Calibri"/>
                <a:sym typeface="Calibri"/>
              </a:rPr>
              <a:t>Nachhaltig arbeiten und kommunizieren</a:t>
            </a: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latin typeface="Calibri"/>
                <a:ea typeface="Calibri"/>
                <a:cs typeface="Calibri"/>
                <a:sym typeface="Calibri"/>
              </a:rPr>
              <a:t>Die THG-Emissionen von E-Mails entstehen vor allem durch den Strom, mit dem die Rechenzentren betrieben werden, aber auch durch deren Kühlung. Betrachtet man auch noch die Emissionen bei Produktion und Nutzung von Smartphone, Router, Notebook, Desktop-PC und Bildschirm, deren Verbrauch sich je nach Gerät sehr unterscheiden kann, ergeben sich ca. 10 g CO₂-Äq, die beim Verschicken und Lesen einer E-Mail entstehen. Trotzdem sind E-Mails im Vergleich mit der klassischen Papier-Briefpost die bessere Wahl: Ein Papier-Brief, mit der Post verschickt, verursacht durchschnittlich 20g CO₂ (RENN.süd o.J.). Dennoch ist das nur ein Teil der Wahrheit. Zu beobachten ist hier ein </a:t>
            </a:r>
            <a:r>
              <a:rPr lang="de-DE" sz="1100" b="0">
                <a:latin typeface="Calibri"/>
                <a:ea typeface="Calibri"/>
                <a:cs typeface="Calibri"/>
                <a:sym typeface="Calibri"/>
              </a:rPr>
              <a:t>typischer Rebound-Effekt: Weil </a:t>
            </a:r>
            <a:r>
              <a:rPr lang="de-DE" sz="1100">
                <a:latin typeface="Calibri"/>
                <a:ea typeface="Calibri"/>
                <a:cs typeface="Calibri"/>
                <a:sym typeface="Calibri"/>
              </a:rPr>
              <a:t>es so schnell und einfach ist, E-Mails zu schreiben, wird viel mehr elektronische Post versandt, als man jemals ausdrucken und eintüten würde. Darunter sind auch viele überflüssige Nachrichten. So hat der britische Energieversorger Ovo Energy in einer Studie herausgefunden: Rund 64 Millionen Dankesbotschaften werden allein in Großbritannien täglich unnötigerweise verschickt (Ovo Energy 2019).</a:t>
            </a:r>
            <a:endParaRPr/>
          </a:p>
          <a:p>
            <a:pPr marL="0" lvl="0" indent="0" algn="l" rtl="0">
              <a:lnSpc>
                <a:spcPct val="100000"/>
              </a:lnSpc>
              <a:spcBef>
                <a:spcPts val="0"/>
              </a:spcBef>
              <a:spcAft>
                <a:spcPts val="0"/>
              </a:spcAft>
              <a:buSzPts val="1400"/>
              <a:buNone/>
            </a:pP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latin typeface="Calibri"/>
                <a:ea typeface="Calibri"/>
                <a:cs typeface="Calibri"/>
                <a:sym typeface="Calibri"/>
              </a:rPr>
              <a:t>Aufgabe: E-Mail-Kommunikation</a:t>
            </a:r>
            <a:endParaRPr/>
          </a:p>
          <a:p>
            <a:pPr marL="0" lvl="0" indent="0" algn="l" rtl="0">
              <a:lnSpc>
                <a:spcPct val="100000"/>
              </a:lnSpc>
              <a:spcBef>
                <a:spcPts val="0"/>
              </a:spcBef>
              <a:spcAft>
                <a:spcPts val="0"/>
              </a:spcAft>
              <a:buSzPts val="1400"/>
              <a:buNone/>
            </a:pPr>
            <a:endParaRPr sz="1100" b="1">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latin typeface="Calibri"/>
                <a:ea typeface="Calibri"/>
                <a:cs typeface="Calibri"/>
                <a:sym typeface="Calibri"/>
              </a:rPr>
              <a:t>Bestimmen bzw. berechnen Sie die CO2-Emissionen Ihrer Post.  Veranschlagen Sie pro E-Mail 10 g CO₂-Äq., pro Brief ca. 20 g CO₂-Äq.</a:t>
            </a:r>
            <a:endParaRPr/>
          </a:p>
          <a:p>
            <a:pPr marL="0" lvl="0" indent="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viele E-Mails senden Sie an einem durchschnittlichen Arbeitstag und welche Emissionen sind damit verbunden? Welche würden sich ganz vermeiden lassen?</a:t>
            </a:r>
            <a:endParaRPr/>
          </a:p>
          <a:p>
            <a:pPr marL="0" lvl="0" indent="0" algn="l" rtl="0">
              <a:lnSpc>
                <a:spcPct val="100000"/>
              </a:lnSpc>
              <a:spcBef>
                <a:spcPts val="0"/>
              </a:spcBef>
              <a:spcAft>
                <a:spcPts val="0"/>
              </a:spcAft>
              <a:buSzPts val="1400"/>
              <a:buFont typeface="Arial"/>
              <a:buChar char="•"/>
            </a:pPr>
            <a:r>
              <a:rPr lang="de-DE" sz="1100">
                <a:latin typeface="Calibri"/>
                <a:ea typeface="Calibri"/>
                <a:cs typeface="Calibri"/>
                <a:sym typeface="Calibri"/>
              </a:rPr>
              <a:t>Welche E-Mails, die Sie bekommen, können Sie selbst vermeiden (z.B. Newsletter abbestellen, auf automatische Terminerinnerungen verzichten, sich von einem Verteiler nehmen lassen usw.)?</a:t>
            </a:r>
            <a:endParaRPr/>
          </a:p>
          <a:p>
            <a:pPr marL="0" lvl="0" indent="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viele E-Mails entsprechen einem per Post gesandten Brief?</a:t>
            </a:r>
            <a:endParaRPr/>
          </a:p>
          <a:p>
            <a:pPr marL="0" lvl="0" indent="0" algn="l" rtl="0">
              <a:lnSpc>
                <a:spcPct val="100000"/>
              </a:lnSpc>
              <a:spcBef>
                <a:spcPts val="0"/>
              </a:spcBef>
              <a:spcAft>
                <a:spcPts val="0"/>
              </a:spcAft>
              <a:buSzPts val="1400"/>
              <a:buFont typeface="Arial"/>
              <a:buChar char="•"/>
            </a:pPr>
            <a:r>
              <a:rPr lang="de-DE" sz="1100">
                <a:latin typeface="Calibri"/>
                <a:ea typeface="Calibri"/>
                <a:cs typeface="Calibri"/>
                <a:sym typeface="Calibri"/>
              </a:rPr>
              <a:t>Welche Briefpost können Sie per E-Mail erledigen bzw. ganz vermeiden?</a:t>
            </a:r>
            <a:endParaRPr/>
          </a:p>
          <a:p>
            <a:pPr marL="0" lvl="0" indent="0" algn="l" rtl="0">
              <a:lnSpc>
                <a:spcPct val="100000"/>
              </a:lnSpc>
              <a:spcBef>
                <a:spcPts val="0"/>
              </a:spcBef>
              <a:spcAft>
                <a:spcPts val="0"/>
              </a:spcAft>
              <a:buSzPts val="1400"/>
              <a:buFont typeface="Arial"/>
              <a:buChar char="•"/>
            </a:pPr>
            <a:r>
              <a:rPr lang="de-DE" sz="1100">
                <a:latin typeface="Calibri"/>
                <a:ea typeface="Calibri"/>
                <a:cs typeface="Calibri"/>
                <a:sym typeface="Calibri"/>
              </a:rPr>
              <a:t>Tragen Sie weitere Maßnahmen zusammen, mit denen sich die THG-Emissionen der elektronischen Kommunikation reduzieren lassen (s. z.B. www.nachhaltiger-warenkorb.de/klimabilanz-e-mail-vs-brief/)!</a:t>
            </a:r>
            <a:endParaRPr/>
          </a:p>
          <a:p>
            <a:pPr marL="0" lvl="0" indent="88900" algn="l" rtl="0">
              <a:lnSpc>
                <a:spcPct val="100000"/>
              </a:lnSpc>
              <a:spcBef>
                <a:spcPts val="0"/>
              </a:spcBef>
              <a:spcAft>
                <a:spcPts val="0"/>
              </a:spcAft>
              <a:buSzPts val="14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sz="1100" b="1">
                <a:latin typeface="Calibri"/>
                <a:ea typeface="Calibri"/>
                <a:cs typeface="Calibri"/>
                <a:sym typeface="Calibri"/>
              </a:rPr>
              <a:t>Quellen:</a:t>
            </a: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rgbClr val="000000"/>
                </a:solidFill>
                <a:latin typeface="Calibri"/>
                <a:ea typeface="Calibri"/>
                <a:cs typeface="Calibri"/>
                <a:sym typeface="Calibri"/>
              </a:rPr>
              <a:t>Ovo Energy (2019): ‘Think Before You Thank’. Online: </a:t>
            </a:r>
            <a:r>
              <a:rPr lang="de-DE" sz="11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www.ovoenergy.com/ovo-newsroom/press-releases/2019/november/think-before-you-thank-if-every-brit-sent-one-less-thank-you-email-a-day-we-would-save-16433-tonnes-of-carbon-a-year-the-same-as-81152-flights-to-madrid</a:t>
            </a:r>
            <a:r>
              <a:rPr lang="de-DE" sz="1100" b="0" i="0" u="none" strike="noStrike" cap="none">
                <a:solidFill>
                  <a:srgbClr val="000000"/>
                </a:solidFill>
                <a:latin typeface="Calibri"/>
                <a:ea typeface="Calibri"/>
                <a:cs typeface="Calibri"/>
                <a:sym typeface="Calibri"/>
              </a:rPr>
              <a:t>)</a:t>
            </a:r>
            <a:endParaRPr/>
          </a:p>
          <a:p>
            <a:pPr marL="171450" marR="0" lvl="0" indent="-171450" algn="l" rtl="0">
              <a:lnSpc>
                <a:spcPct val="100000"/>
              </a:lnSpc>
              <a:spcBef>
                <a:spcPts val="600"/>
              </a:spcBef>
              <a:spcAft>
                <a:spcPts val="0"/>
              </a:spcAft>
              <a:buClr>
                <a:srgbClr val="000000"/>
              </a:buClr>
              <a:buSzPts val="1400"/>
              <a:buFont typeface="Arial"/>
              <a:buChar char="•"/>
            </a:pPr>
            <a:r>
              <a:rPr lang="de-DE" sz="1100" b="0" i="0" u="none" strike="noStrike" cap="none">
                <a:solidFill>
                  <a:srgbClr val="000000"/>
                </a:solidFill>
                <a:latin typeface="Calibri"/>
                <a:ea typeface="Calibri"/>
                <a:cs typeface="Calibri"/>
                <a:sym typeface="Calibri"/>
              </a:rPr>
              <a:t>RENN.süd (o.J.): Der Nachhaltige Warenkorb. Klimabilanz: E-Mail vs. Brief. Online: </a:t>
            </a:r>
            <a:r>
              <a:rPr lang="de-DE" sz="11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www.nachhaltiger-warenkorb.de/klimabilanz-e-mail-vs-brief/</a:t>
            </a:r>
            <a:endParaRPr sz="1100" b="0" i="0" u="none" strike="noStrike" cap="none">
              <a:solidFill>
                <a:srgbClr val="000000"/>
              </a:solidFill>
              <a:latin typeface="Calibri"/>
              <a:ea typeface="Calibri"/>
              <a:cs typeface="Calibri"/>
              <a:sym typeface="Calibri"/>
            </a:endParaRPr>
          </a:p>
          <a:p>
            <a:pPr marL="0" lvl="0" indent="0" algn="l" rtl="0">
              <a:lnSpc>
                <a:spcPct val="100000"/>
              </a:lnSpc>
              <a:spcBef>
                <a:spcPts val="600"/>
              </a:spcBef>
              <a:spcAft>
                <a:spcPts val="0"/>
              </a:spcAft>
              <a:buSzPts val="1400"/>
              <a:buNone/>
            </a:pPr>
            <a:endParaRPr sz="1100">
              <a:latin typeface="Calibri"/>
              <a:ea typeface="Calibri"/>
              <a:cs typeface="Calibri"/>
              <a:sym typeface="Calibri"/>
            </a:endParaRPr>
          </a:p>
        </p:txBody>
      </p:sp>
      <p:sp>
        <p:nvSpPr>
          <p:cNvPr id="128" name="Google Shape;128;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223837" y="3960000"/>
            <a:ext cx="6656387" cy="6021340"/>
          </a:xfrm>
          <a:prstGeom prst="rect">
            <a:avLst/>
          </a:prstGeom>
          <a:noFill/>
          <a:ln>
            <a:noFill/>
          </a:ln>
        </p:spPr>
        <p:txBody>
          <a:bodyPr spcFirstLastPara="1" wrap="square" lIns="94825" tIns="47400" rIns="94825" bIns="47400" anchor="t" anchorCtr="0">
            <a:noAutofit/>
          </a:bodyPr>
          <a:lstStyle/>
          <a:p>
            <a:pPr marL="108000" lvl="0" indent="-108000" algn="l" rtl="0">
              <a:lnSpc>
                <a:spcPct val="115000"/>
              </a:lnSpc>
              <a:spcBef>
                <a:spcPts val="1400"/>
              </a:spcBef>
              <a:spcAft>
                <a:spcPts val="0"/>
              </a:spcAft>
              <a:buSzPts val="1400"/>
              <a:buNone/>
            </a:pPr>
            <a:r>
              <a:rPr lang="de-DE" sz="1000" b="1">
                <a:solidFill>
                  <a:schemeClr val="dk1"/>
                </a:solidFill>
                <a:latin typeface="Calibri"/>
                <a:ea typeface="Calibri"/>
                <a:cs typeface="Calibri"/>
                <a:sym typeface="Calibri"/>
              </a:rPr>
              <a:t>THG-Emissionen im Unternehmen und Beitrag der Markt- und Sozialforschung zum Klimawandel</a:t>
            </a:r>
            <a:endParaRPr sz="1000">
              <a:solidFill>
                <a:schemeClr val="dk1"/>
              </a:solidFill>
              <a:latin typeface="Calibri"/>
              <a:ea typeface="Calibri"/>
              <a:cs typeface="Calibri"/>
              <a:sym typeface="Calibri"/>
            </a:endParaRPr>
          </a:p>
          <a:p>
            <a:pPr marL="9525" lvl="0" indent="-9525" algn="l" rtl="0">
              <a:lnSpc>
                <a:spcPct val="115000"/>
              </a:lnSpc>
              <a:spcBef>
                <a:spcPts val="200"/>
              </a:spcBef>
              <a:spcAft>
                <a:spcPts val="0"/>
              </a:spcAft>
              <a:buSzPts val="1400"/>
              <a:buNone/>
            </a:pPr>
            <a:r>
              <a:rPr lang="de-DE" sz="1000">
                <a:solidFill>
                  <a:schemeClr val="dk1"/>
                </a:solidFill>
                <a:latin typeface="Calibri"/>
                <a:ea typeface="Calibri"/>
                <a:cs typeface="Calibri"/>
                <a:sym typeface="Calibri"/>
              </a:rPr>
              <a:t>Die Markt- und Sozialforschung ist ein Daten- und Computer-intensives Business und Teil des Dienstleistungssektors. Für den gesamten Sektor ‘Gewerbe, Handel und Dienstleistungen’ hat das Umweltbundesamt für 2020 einen Endenergieverbrauch von 365 TWh ermittelt (Umweltbundesamt 2022e), das entspricht einem Anteil von 15,7 Prozent am gesamten Endenergieverbrauch Deutschlands. Wie groß der Anteil der Markt- und Sozialforschungsbranche an Energieverbrauch oder Treibhausgasemissionen ist, ist (noch) nicht erfasst. Für Großbritannien liegen jedoch näherungsweise Zahlen vor. Das “Insight Climate Collective”, eine unabhängige  Klimainitiative der Marktforschungsbranche, hat in einer Studie zum CO</a:t>
            </a:r>
            <a:r>
              <a:rPr lang="de-DE" sz="1000" baseline="-25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-Fußabdruck der Branche, ausgehend von der Anzahl der Mitarbeitenden, die folgenden Ergebnisse präsentiert: </a:t>
            </a:r>
            <a:endParaRPr/>
          </a:p>
          <a:p>
            <a:pPr marL="108000" lvl="0" indent="-108000" algn="l" rtl="0">
              <a:lnSpc>
                <a:spcPct val="115000"/>
              </a:lnSpc>
              <a:spcBef>
                <a:spcPts val="200"/>
              </a:spcBef>
              <a:spcAft>
                <a:spcPts val="0"/>
              </a:spcAft>
              <a:buSzPts val="1400"/>
              <a:buNone/>
            </a:pPr>
            <a:r>
              <a:rPr lang="de-DE" sz="1000">
                <a:solidFill>
                  <a:schemeClr val="dk1"/>
                </a:solidFill>
                <a:latin typeface="Calibri"/>
                <a:ea typeface="Calibri"/>
                <a:cs typeface="Calibri"/>
                <a:sym typeface="Calibri"/>
              </a:rPr>
              <a:t>Gesamte CO</a:t>
            </a:r>
            <a:r>
              <a:rPr lang="de-DE" sz="1000" baseline="-25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-Äq-Emissionen 2019: 99.238,54 t CO</a:t>
            </a:r>
            <a:r>
              <a:rPr lang="de-DE" sz="1000" baseline="-25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 davon:</a:t>
            </a:r>
            <a:endParaRPr/>
          </a:p>
          <a:p>
            <a:pPr marL="108000" lvl="0" indent="-108000" algn="l" rtl="0">
              <a:lnSpc>
                <a:spcPct val="100000"/>
              </a:lnSpc>
              <a:spcBef>
                <a:spcPts val="200"/>
              </a:spcBef>
              <a:spcAft>
                <a:spcPts val="0"/>
              </a:spcAft>
              <a:buSzPts val="1400"/>
              <a:buFont typeface="Arial"/>
              <a:buChar char="•"/>
            </a:pPr>
            <a:r>
              <a:rPr lang="de-DE" sz="1000" u="none" strike="noStrike">
                <a:solidFill>
                  <a:schemeClr val="dk1"/>
                </a:solidFill>
                <a:latin typeface="Calibri"/>
                <a:ea typeface="Calibri"/>
                <a:cs typeface="Calibri"/>
                <a:sym typeface="Calibri"/>
              </a:rPr>
              <a:t>Flugreisen: 57%</a:t>
            </a:r>
            <a:endParaRPr/>
          </a:p>
          <a:p>
            <a:pPr marL="108000" lvl="0" indent="-108000" algn="l" rtl="0">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Strom: 18%</a:t>
            </a:r>
            <a:endParaRPr/>
          </a:p>
          <a:p>
            <a:pPr marL="108000" lvl="0" indent="-108000" algn="l" rtl="0">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Hardware und Software: 9%</a:t>
            </a:r>
            <a:endParaRPr/>
          </a:p>
          <a:p>
            <a:pPr marL="108000" lvl="0" indent="-108000" algn="l" rtl="0">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Gas: 5%</a:t>
            </a:r>
            <a:endParaRPr/>
          </a:p>
          <a:p>
            <a:pPr marL="108000" lvl="0" indent="-108000" algn="l" rtl="0">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Catering: 4%</a:t>
            </a:r>
            <a:endParaRPr/>
          </a:p>
          <a:p>
            <a:pPr marL="108000" lvl="0" indent="-108000" algn="l" rtl="0">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Offsite- und Cloud-Datenspeicherung, Hosting, Verarbeitung: 4%</a:t>
            </a:r>
            <a:endParaRPr/>
          </a:p>
          <a:p>
            <a:pPr marL="108000" lvl="0" indent="-108000" algn="l" rtl="0">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andere: 3%</a:t>
            </a:r>
            <a:endParaRPr sz="1000" b="0" i="0" u="none" strike="noStrike" cap="none">
              <a:solidFill>
                <a:schemeClr val="dk1"/>
              </a:solidFill>
              <a:latin typeface="Calibri"/>
              <a:ea typeface="Calibri"/>
              <a:cs typeface="Calibri"/>
              <a:sym typeface="Calibri"/>
            </a:endParaRPr>
          </a:p>
          <a:p>
            <a:pPr marL="9525" marR="0" lvl="0" indent="-9525" algn="l" rtl="0">
              <a:lnSpc>
                <a:spcPct val="115000"/>
              </a:lnSpc>
              <a:spcBef>
                <a:spcPts val="20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Bezogen auf 38.985 Personen, die in der britischen Marktforschungsbranche arbeiten, ergeben sich rund 2,55 Tonnen CO2-Äquivalente pro Kopf. (Insight Climate Collective 2022:56ff.) Im Jahr 2020, im Zuge der Corona-Pandemie mit ihren Reisebeschränkungen, schrumpften die durch Flugreisen bedingten Emissionen auf weniger als ein Drittel der Menge von 2020 zusammen. Gleichzeitig verdoppelte sich der Wert für für IT Hardware und Software. </a:t>
            </a:r>
            <a:endParaRPr/>
          </a:p>
          <a:p>
            <a:pPr marL="9525" marR="0" lvl="0" indent="-9525" algn="l" rtl="0">
              <a:lnSpc>
                <a:spcPct val="115000"/>
              </a:lnSpc>
              <a:spcBef>
                <a:spcPts val="20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Die Marktforschungsbranche ist jedoch nicht nur an den Emissionen beteiligt, sondern sieht sich mit ihren Beiträgen zum Erkenntnisgewinn in Sachen Nachhaltigkeit auch als Teil der Lösung. </a:t>
            </a:r>
            <a:endParaRPr/>
          </a:p>
          <a:p>
            <a:pPr marL="108000" marR="0" lvl="0" indent="-108000" algn="l" rtl="0">
              <a:lnSpc>
                <a:spcPct val="115000"/>
              </a:lnSpc>
              <a:spcBef>
                <a:spcPts val="200"/>
              </a:spcBef>
              <a:spcAft>
                <a:spcPts val="0"/>
              </a:spcAft>
              <a:buClr>
                <a:srgbClr val="000000"/>
              </a:buClr>
              <a:buSzPts val="1400"/>
              <a:buFont typeface="Arial"/>
              <a:buNone/>
            </a:pPr>
            <a:r>
              <a:rPr lang="de-DE" sz="1000" b="1" i="0" u="none" strike="noStrike" cap="none">
                <a:solidFill>
                  <a:schemeClr val="dk1"/>
                </a:solidFill>
                <a:latin typeface="Calibri"/>
                <a:ea typeface="Calibri"/>
                <a:cs typeface="Calibri"/>
                <a:sym typeface="Calibri"/>
              </a:rPr>
              <a:t>Aufgabe:</a:t>
            </a:r>
            <a:endParaRPr sz="1000" b="0" i="0" u="none" strike="noStrike" cap="none">
              <a:solidFill>
                <a:schemeClr val="dk1"/>
              </a:solidFill>
              <a:latin typeface="Calibri"/>
              <a:ea typeface="Calibri"/>
              <a:cs typeface="Calibri"/>
              <a:sym typeface="Calibri"/>
            </a:endParaRPr>
          </a:p>
          <a:p>
            <a:pPr marL="9525" marR="0" lvl="0" indent="-9525" algn="l" rtl="0">
              <a:lnSpc>
                <a:spcPct val="100000"/>
              </a:lnSpc>
              <a:spcBef>
                <a:spcPts val="20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Ermitteln Sie den Energieverbrauch (Strom, Gas) Ihres Ausbildungsbetriebes bzw. Ihrer Berufsschule und berechnen Sie die CO2-Emissionen, die dadurch entstehen!</a:t>
            </a:r>
            <a:endParaRPr sz="1000" b="0" i="0" u="none" strike="noStrike" cap="none">
              <a:solidFill>
                <a:schemeClr val="dk1"/>
              </a:solidFill>
              <a:latin typeface="Calibri"/>
              <a:ea typeface="Calibri"/>
              <a:cs typeface="Calibri"/>
              <a:sym typeface="Calibri"/>
            </a:endParaRPr>
          </a:p>
          <a:p>
            <a:pPr marL="108000" marR="0" lvl="0" indent="-10800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Sammeln Sie Informationen und Ideen: Wie lassen sich Emissionen  vermeiden oder reduzieren?</a:t>
            </a:r>
            <a:endParaRPr/>
          </a:p>
          <a:p>
            <a:pPr marL="108000" marR="0" lvl="0" indent="-108000" algn="l" rtl="0">
              <a:lnSpc>
                <a:spcPct val="115000"/>
              </a:lnSpc>
              <a:spcBef>
                <a:spcPts val="0"/>
              </a:spcBef>
              <a:spcAft>
                <a:spcPts val="0"/>
              </a:spcAft>
              <a:buClr>
                <a:srgbClr val="000000"/>
              </a:buClr>
              <a:buSzPts val="1400"/>
              <a:buFont typeface="Arial"/>
              <a:buNone/>
            </a:pPr>
            <a:r>
              <a:rPr lang="de-DE" sz="1000" b="1" i="0" u="none" strike="noStrike" cap="none">
                <a:solidFill>
                  <a:schemeClr val="dk1"/>
                </a:solidFill>
                <a:latin typeface="Calibri"/>
                <a:ea typeface="Calibri"/>
                <a:cs typeface="Calibri"/>
                <a:sym typeface="Calibri"/>
              </a:rPr>
              <a:t>Quellen</a:t>
            </a:r>
            <a:r>
              <a:rPr lang="de-DE" sz="1000" b="0" i="0" u="none" strike="noStrike" cap="none">
                <a:solidFill>
                  <a:schemeClr val="dk1"/>
                </a:solidFill>
                <a:latin typeface="Calibri"/>
                <a:ea typeface="Calibri"/>
                <a:cs typeface="Calibri"/>
                <a:sym typeface="Calibri"/>
              </a:rPr>
              <a:t>:</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Insight Climate Collective (2022): Net-Zero In Sight: A manual to drive collective and individual action in the insight industry. Online/Download: </a:t>
            </a:r>
            <a:r>
              <a:rPr lang="de-DE"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www.insightclimatecollective.org/s/Net-Zero-In-Sight_A-manual-for-collective-and-individual-action-and-measurable-impact-pnyj.pdf</a:t>
            </a:r>
            <a:r>
              <a:rPr lang="de-DE" sz="10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Umweltbundesamt (2022e): Energieverbrauch nach Energieträgern und Sektoren. Online: </a:t>
            </a:r>
            <a:r>
              <a:rPr lang="de-DE"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www.umweltbundesamt.de/daten/energie/energieverbrauch-nach-energietraegern-sektoren#entwicklung-des-endenergieverbrauchs-nach-sektoren-und-energietragern</a:t>
            </a:r>
            <a:r>
              <a:rPr lang="de-DE" sz="1000" b="0" i="0" u="none" strike="noStrike" cap="none">
                <a:solidFill>
                  <a:schemeClr val="dk1"/>
                </a:solidFill>
                <a:latin typeface="Calibri"/>
                <a:ea typeface="Calibri"/>
                <a:cs typeface="Calibri"/>
                <a:sym typeface="Calibri"/>
              </a:rPr>
              <a:t> </a:t>
            </a:r>
            <a:endParaRPr/>
          </a:p>
          <a:p>
            <a:pPr marL="108000" marR="0" lvl="0" indent="-108000" algn="l" rtl="0">
              <a:lnSpc>
                <a:spcPct val="115000"/>
              </a:lnSpc>
              <a:spcBef>
                <a:spcPts val="200"/>
              </a:spcBef>
              <a:spcAft>
                <a:spcPts val="200"/>
              </a:spcAft>
              <a:buClr>
                <a:srgbClr val="000000"/>
              </a:buClr>
              <a:buSzPts val="1400"/>
              <a:buFont typeface="Arial"/>
              <a:buNone/>
            </a:pPr>
            <a:endParaRPr sz="1000" b="0" i="0" u="none" strike="noStrike" cap="none">
              <a:solidFill>
                <a:schemeClr val="dk1"/>
              </a:solidFill>
              <a:latin typeface="Calibri"/>
              <a:ea typeface="Calibri"/>
              <a:cs typeface="Calibri"/>
              <a:sym typeface="Calibri"/>
            </a:endParaRPr>
          </a:p>
        </p:txBody>
      </p:sp>
      <p:sp>
        <p:nvSpPr>
          <p:cNvPr id="149" name="Google Shape;149;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223838" y="3923999"/>
            <a:ext cx="6656388" cy="6125933"/>
          </a:xfrm>
          <a:prstGeom prst="rect">
            <a:avLst/>
          </a:prstGeom>
          <a:noFill/>
          <a:ln>
            <a:noFill/>
          </a:ln>
        </p:spPr>
        <p:txBody>
          <a:bodyPr spcFirstLastPara="1" wrap="square" lIns="94825" tIns="47400" rIns="94825" bIns="47400" anchor="t" anchorCtr="0">
            <a:noAutofit/>
          </a:bodyPr>
          <a:lstStyle/>
          <a:p>
            <a:pPr marL="11113" lvl="0" indent="0" algn="l" rtl="0">
              <a:lnSpc>
                <a:spcPct val="115000"/>
              </a:lnSpc>
              <a:spcBef>
                <a:spcPts val="0"/>
              </a:spcBef>
              <a:spcAft>
                <a:spcPts val="0"/>
              </a:spcAft>
              <a:buSzPts val="1400"/>
              <a:buNone/>
            </a:pPr>
            <a:r>
              <a:rPr lang="de-DE" sz="1000" b="1">
                <a:latin typeface="Calibri"/>
                <a:ea typeface="Calibri"/>
                <a:cs typeface="Calibri"/>
                <a:sym typeface="Calibri"/>
              </a:rPr>
              <a:t>Homeoffice</a:t>
            </a:r>
            <a:endParaRPr sz="1000">
              <a:latin typeface="Calibri"/>
              <a:ea typeface="Calibri"/>
              <a:cs typeface="Calibri"/>
              <a:sym typeface="Calibri"/>
            </a:endParaRPr>
          </a:p>
          <a:p>
            <a:pPr marL="11113" lvl="0" indent="0" algn="l" rtl="0">
              <a:lnSpc>
                <a:spcPct val="100000"/>
              </a:lnSpc>
              <a:spcBef>
                <a:spcPts val="100"/>
              </a:spcBef>
              <a:spcAft>
                <a:spcPts val="0"/>
              </a:spcAft>
              <a:buSzPts val="1400"/>
              <a:buNone/>
            </a:pPr>
            <a:r>
              <a:rPr lang="de-DE" sz="1000">
                <a:latin typeface="Calibri"/>
                <a:ea typeface="Calibri"/>
                <a:cs typeface="Calibri"/>
                <a:sym typeface="Calibri"/>
              </a:rPr>
              <a:t>Sehr viele Berufstätige haben während der Corona-Pandemie die Möglichkeit zum Homeoffice genutzt und schätzen gelernt. Bis zu 70 Prozent der Arbeitnehmer und Arbeitnehmerinnen haben sich in dieser Zeit den Weg ins Büro gespart und ganz oder teilweise  im Homeoffice gearbeitet. Nach Angaben des Öko-Instituts (Öko-Institut 2022) wurden 2021 im Schnitt 38 Milliarden Kilometer weniger Arbeitswege als im Jahr 2017 zurückgelegt. Die Einsparungen bei den Emissionen sind entsprechend hoch, denn 93 Prozent der Pendelwege wurden während der Pandemie laut Öko-Institut im eigenen Auto zurückgelegt. </a:t>
            </a:r>
            <a:endParaRPr/>
          </a:p>
          <a:p>
            <a:pPr marL="11113" lvl="0" indent="0" algn="l" rtl="0">
              <a:lnSpc>
                <a:spcPct val="100000"/>
              </a:lnSpc>
              <a:spcBef>
                <a:spcPts val="0"/>
              </a:spcBef>
              <a:spcAft>
                <a:spcPts val="0"/>
              </a:spcAft>
              <a:buSzPts val="1400"/>
              <a:buNone/>
            </a:pPr>
            <a:r>
              <a:rPr lang="de-DE" sz="1000">
                <a:latin typeface="Calibri"/>
                <a:ea typeface="Calibri"/>
                <a:cs typeface="Calibri"/>
                <a:sym typeface="Calibri"/>
              </a:rPr>
              <a:t>Je nach Ausstattung des Heim-Büros entstehen jedoch unterschiedliche weitere Emissionen - je nachdem ob neue zusätzliche Geräte angeschafft werden oder ob zusätzlich geheizt werden muss. Dennoch haben die Wissenschaftler des Öko-Instituts herausgefunden: „Unsere Bilanz zeigt, dass unabhängig von der Wahl des Verkehrsmittels und bereits ab einem Tag Homeoffice pro Woche die Treibhausgasbilanz sinken kann [...] Auch nach der Pandemie kann daher eine Mischung aus Büropräsenz und mobilem Arbeiten aus Umweltgesichtspunkten vorteilhaft sein und selbst im konservativsten Szenario – mit 20 Prozent Homeoffice – rund eine Million Tonnen Treibhausgase einsparen. Das entspricht etwa den Emissionen, die 370.000 Autos durchschnittlich in einem Jahr emittieren.“ (ebd.)</a:t>
            </a:r>
            <a:endParaRPr/>
          </a:p>
          <a:p>
            <a:pPr marL="11113" lvl="0" indent="0" algn="l" rtl="0">
              <a:lnSpc>
                <a:spcPct val="115000"/>
              </a:lnSpc>
              <a:spcBef>
                <a:spcPts val="0"/>
              </a:spcBef>
              <a:spcAft>
                <a:spcPts val="0"/>
              </a:spcAft>
              <a:buSzPts val="1400"/>
              <a:buNone/>
            </a:pPr>
            <a:r>
              <a:rPr lang="de-DE" sz="1000" b="1">
                <a:latin typeface="Calibri"/>
                <a:ea typeface="Calibri"/>
                <a:cs typeface="Calibri"/>
                <a:sym typeface="Calibri"/>
              </a:rPr>
              <a:t>Aufgabe: Online oder Präsenz?</a:t>
            </a:r>
            <a:endParaRPr/>
          </a:p>
          <a:p>
            <a:pPr marL="11113" lvl="0" indent="0" algn="l" rtl="0">
              <a:lnSpc>
                <a:spcPct val="100000"/>
              </a:lnSpc>
              <a:spcBef>
                <a:spcPts val="100"/>
              </a:spcBef>
              <a:spcAft>
                <a:spcPts val="0"/>
              </a:spcAft>
              <a:buSzPts val="1400"/>
              <a:buNone/>
            </a:pPr>
            <a:r>
              <a:rPr lang="de-DE" sz="1000">
                <a:latin typeface="Calibri"/>
                <a:ea typeface="Calibri"/>
                <a:cs typeface="Calibri"/>
                <a:sym typeface="Calibri"/>
              </a:rPr>
              <a:t>Videokonferenz oder Meeting in Präsenz? Mobiles Arbeiten im Homeoffice oder Fahrt ins Büro? Vergleichen Sie die THG-Emissionen des Arbeitsweges eines Tages mit den THG-Emissionen, die bei einer 1-stündigen Videokonferenz entstehen (s. 6.1.3 Tabelle 4). Nutzen Sie den Online-Rechner www.digitalcarbonfootprint.eu/ und gehen Sie von folgenden vereinfachten Annahmen aus: Sie arbeiten im Homeoffice ebenso wie im Büro mit derselben Geräteumgebung, also beispielsweise mit demselben Laptop, und es ist gerade Sommer - Sie müssen also nicht heizen. Somit besteht der einzige Unterschied in den zusätzlichen Emissionen durch die Videokonferenz. </a:t>
            </a:r>
            <a:endParaRPr/>
          </a:p>
          <a:p>
            <a:pPr marL="11113" lvl="0" indent="0" algn="l" rtl="0">
              <a:lnSpc>
                <a:spcPct val="115000"/>
              </a:lnSpc>
              <a:spcBef>
                <a:spcPts val="0"/>
              </a:spcBef>
              <a:spcAft>
                <a:spcPts val="0"/>
              </a:spcAft>
              <a:buSzPts val="1400"/>
              <a:buNone/>
            </a:pPr>
            <a:r>
              <a:rPr lang="de-DE" sz="1000">
                <a:latin typeface="Calibri"/>
                <a:ea typeface="Calibri"/>
                <a:cs typeface="Calibri"/>
                <a:sym typeface="Calibri"/>
              </a:rPr>
              <a:t>Das Rechenbeispiel ist dann wie folgt:</a:t>
            </a:r>
            <a:endParaRPr/>
          </a:p>
          <a:p>
            <a:pPr marL="92075" lvl="0" indent="-88900" algn="l" rtl="0">
              <a:lnSpc>
                <a:spcPct val="100000"/>
              </a:lnSpc>
              <a:spcBef>
                <a:spcPts val="100"/>
              </a:spcBef>
              <a:spcAft>
                <a:spcPts val="0"/>
              </a:spcAft>
              <a:buSzPts val="1400"/>
              <a:buFont typeface="Arial"/>
              <a:buChar char="•"/>
            </a:pPr>
            <a:r>
              <a:rPr lang="de-DE" sz="1000">
                <a:latin typeface="Calibri"/>
                <a:ea typeface="Calibri"/>
                <a:cs typeface="Calibri"/>
                <a:sym typeface="Calibri"/>
              </a:rPr>
              <a:t>Emissionen des Arbeitswegs (einfach 5km, Pkw, 1 Person im Auto): 5 Pkm x 2 x  194,41 g CO₂-Äq/Pkm = 1.944,1 g  CO₂Äq</a:t>
            </a:r>
            <a:endParaRPr sz="1000">
              <a:latin typeface="Calibri"/>
              <a:ea typeface="Calibri"/>
              <a:cs typeface="Calibri"/>
              <a:sym typeface="Calibri"/>
            </a:endParaRPr>
          </a:p>
          <a:p>
            <a:pPr marL="92075" lvl="0" indent="-88900" algn="l" rtl="0">
              <a:lnSpc>
                <a:spcPct val="115000"/>
              </a:lnSpc>
              <a:spcBef>
                <a:spcPts val="0"/>
              </a:spcBef>
              <a:spcAft>
                <a:spcPts val="0"/>
              </a:spcAft>
              <a:buSzPts val="1400"/>
              <a:buFont typeface="Arial"/>
              <a:buChar char="•"/>
            </a:pPr>
            <a:r>
              <a:rPr lang="de-DE" sz="1000">
                <a:latin typeface="Calibri"/>
                <a:ea typeface="Calibri"/>
                <a:cs typeface="Calibri"/>
                <a:sym typeface="Calibri"/>
              </a:rPr>
              <a:t>Emissionen der 1-stündigen Videokonferenz: 2,74 g CO₂Äq</a:t>
            </a:r>
            <a:endParaRPr sz="1000">
              <a:latin typeface="Calibri"/>
              <a:ea typeface="Calibri"/>
              <a:cs typeface="Calibri"/>
              <a:sym typeface="Calibri"/>
            </a:endParaRPr>
          </a:p>
          <a:p>
            <a:pPr marL="11113" lvl="0" indent="0" algn="l" rtl="0">
              <a:lnSpc>
                <a:spcPct val="100000"/>
              </a:lnSpc>
              <a:spcBef>
                <a:spcPts val="100"/>
              </a:spcBef>
              <a:spcAft>
                <a:spcPts val="0"/>
              </a:spcAft>
              <a:buSzPts val="1400"/>
              <a:buNone/>
            </a:pPr>
            <a:r>
              <a:rPr lang="de-DE" sz="1000">
                <a:latin typeface="Calibri"/>
                <a:ea typeface="Calibri"/>
                <a:cs typeface="Calibri"/>
                <a:sym typeface="Calibri"/>
              </a:rPr>
              <a:t>Neben den insgesamt günstigen Effekten für den Klimaschutz haben mobiles Arbeiten und Homeoffice aber auch soziale Auswirkungen. Das sind mögliche Vor- und Nachteile:</a:t>
            </a:r>
            <a:endParaRPr/>
          </a:p>
          <a:p>
            <a:pPr marL="11113" lvl="0" indent="0" algn="l" rtl="0">
              <a:lnSpc>
                <a:spcPct val="115000"/>
              </a:lnSpc>
              <a:spcBef>
                <a:spcPts val="0"/>
              </a:spcBef>
              <a:spcAft>
                <a:spcPts val="0"/>
              </a:spcAft>
              <a:buSzPts val="1400"/>
              <a:buNone/>
            </a:pPr>
            <a:endParaRPr sz="1000" b="1">
              <a:latin typeface="Calibri"/>
              <a:ea typeface="Calibri"/>
              <a:cs typeface="Calibri"/>
              <a:sym typeface="Calibri"/>
            </a:endParaRPr>
          </a:p>
          <a:p>
            <a:pPr marL="11113" lvl="0" indent="0" algn="l" rtl="0">
              <a:lnSpc>
                <a:spcPct val="115000"/>
              </a:lnSpc>
              <a:spcBef>
                <a:spcPts val="100"/>
              </a:spcBef>
              <a:spcAft>
                <a:spcPts val="0"/>
              </a:spcAft>
              <a:buSzPts val="1400"/>
              <a:buNone/>
            </a:pPr>
            <a:endParaRPr sz="1000" b="1">
              <a:latin typeface="Calibri"/>
              <a:ea typeface="Calibri"/>
              <a:cs typeface="Calibri"/>
              <a:sym typeface="Calibri"/>
            </a:endParaRPr>
          </a:p>
          <a:p>
            <a:pPr marL="11113" lvl="0" indent="0" algn="l" rtl="0">
              <a:lnSpc>
                <a:spcPct val="115000"/>
              </a:lnSpc>
              <a:spcBef>
                <a:spcPts val="100"/>
              </a:spcBef>
              <a:spcAft>
                <a:spcPts val="0"/>
              </a:spcAft>
              <a:buSzPts val="1400"/>
              <a:buNone/>
            </a:pPr>
            <a:endParaRPr sz="1000" b="1">
              <a:latin typeface="Calibri"/>
              <a:ea typeface="Calibri"/>
              <a:cs typeface="Calibri"/>
              <a:sym typeface="Calibri"/>
            </a:endParaRPr>
          </a:p>
          <a:p>
            <a:pPr marL="11113" lvl="0" indent="0" algn="l" rtl="0">
              <a:lnSpc>
                <a:spcPct val="115000"/>
              </a:lnSpc>
              <a:spcBef>
                <a:spcPts val="100"/>
              </a:spcBef>
              <a:spcAft>
                <a:spcPts val="0"/>
              </a:spcAft>
              <a:buSzPts val="1400"/>
              <a:buNone/>
            </a:pPr>
            <a:endParaRPr sz="1000" b="1">
              <a:latin typeface="Calibri"/>
              <a:ea typeface="Calibri"/>
              <a:cs typeface="Calibri"/>
              <a:sym typeface="Calibri"/>
            </a:endParaRPr>
          </a:p>
          <a:p>
            <a:pPr marL="11113" lvl="0" indent="0" algn="l" rtl="0">
              <a:lnSpc>
                <a:spcPct val="115000"/>
              </a:lnSpc>
              <a:spcBef>
                <a:spcPts val="700"/>
              </a:spcBef>
              <a:spcAft>
                <a:spcPts val="0"/>
              </a:spcAft>
              <a:buSzPts val="1400"/>
              <a:buNone/>
            </a:pPr>
            <a:r>
              <a:rPr lang="de-DE" sz="1000" b="1">
                <a:latin typeface="Calibri"/>
                <a:ea typeface="Calibri"/>
                <a:cs typeface="Calibri"/>
                <a:sym typeface="Calibri"/>
              </a:rPr>
              <a:t>Aufgabe: Vor-/Nachteile mobiles Arbeiten</a:t>
            </a:r>
            <a:endParaRPr/>
          </a:p>
          <a:p>
            <a:pPr marL="11113" lvl="0" indent="0" algn="l" rtl="0">
              <a:lnSpc>
                <a:spcPct val="100000"/>
              </a:lnSpc>
              <a:spcBef>
                <a:spcPts val="0"/>
              </a:spcBef>
              <a:spcAft>
                <a:spcPts val="0"/>
              </a:spcAft>
              <a:buSzPts val="1400"/>
              <a:buNone/>
            </a:pPr>
            <a:r>
              <a:rPr lang="de-DE" sz="1000">
                <a:latin typeface="Calibri"/>
                <a:ea typeface="Calibri"/>
                <a:cs typeface="Calibri"/>
                <a:sym typeface="Calibri"/>
              </a:rPr>
              <a:t>Diskutieren Sie in der Gruppe die Vor- und Nachteile mobilen Arbeitens!</a:t>
            </a:r>
            <a:endParaRPr/>
          </a:p>
          <a:p>
            <a:pPr marL="11113" lvl="0" indent="0" algn="l" rtl="0">
              <a:lnSpc>
                <a:spcPct val="115000"/>
              </a:lnSpc>
              <a:spcBef>
                <a:spcPts val="0"/>
              </a:spcBef>
              <a:spcAft>
                <a:spcPts val="0"/>
              </a:spcAft>
              <a:buSzPts val="1400"/>
              <a:buFont typeface="Arial"/>
              <a:buNone/>
            </a:pPr>
            <a:r>
              <a:rPr lang="de-DE" sz="1000" b="1">
                <a:latin typeface="Calibri"/>
                <a:ea typeface="Calibri"/>
                <a:cs typeface="Calibri"/>
                <a:sym typeface="Calibri"/>
              </a:rPr>
              <a:t>Quelle:</a:t>
            </a:r>
            <a:endParaRPr/>
          </a:p>
          <a:p>
            <a:pPr marL="182562" marR="0" lvl="0" indent="-171450" algn="l" rtl="0">
              <a:lnSpc>
                <a:spcPct val="100000"/>
              </a:lnSpc>
              <a:spcBef>
                <a:spcPts val="100"/>
              </a:spcBef>
              <a:spcAft>
                <a:spcPts val="0"/>
              </a:spcAft>
              <a:buClr>
                <a:srgbClr val="000000"/>
              </a:buClr>
              <a:buSzPts val="1400"/>
              <a:buFont typeface="Arial"/>
              <a:buChar char="•"/>
            </a:pPr>
            <a:r>
              <a:rPr lang="de-DE" sz="900" b="0" i="0" u="none" strike="noStrike">
                <a:solidFill>
                  <a:srgbClr val="000000"/>
                </a:solidFill>
                <a:latin typeface="Calibri"/>
                <a:ea typeface="Calibri"/>
                <a:cs typeface="Calibri"/>
                <a:sym typeface="Calibri"/>
              </a:rPr>
              <a:t>Öko-Institut (2022): Homeoffice trägt zum Klimaschutz bei. Studie zu ökologischen und sozialen Auswirkungen mobilen Arbeitens. Online: </a:t>
            </a:r>
            <a:r>
              <a:rPr lang="de-DE" sz="900" b="0" i="0" u="sng" strike="noStrike">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www.oeko.de/presse/archiv-pressemeldungen/presse-detailseite/2022/homeoffice-traegt-zum-klimaschutz-bei</a:t>
            </a:r>
            <a:endParaRPr sz="900">
              <a:latin typeface="Calibri"/>
              <a:ea typeface="Calibri"/>
              <a:cs typeface="Calibri"/>
              <a:sym typeface="Calibri"/>
            </a:endParaRPr>
          </a:p>
          <a:p>
            <a:pPr marL="182563" lvl="0" indent="-171450" algn="l" rtl="0">
              <a:lnSpc>
                <a:spcPct val="115000"/>
              </a:lnSpc>
              <a:spcBef>
                <a:spcPts val="100"/>
              </a:spcBef>
              <a:spcAft>
                <a:spcPts val="100"/>
              </a:spcAft>
              <a:buSzPts val="1400"/>
              <a:buFont typeface="Arial"/>
              <a:buChar char="•"/>
            </a:pPr>
            <a:r>
              <a:rPr lang="de-DE" sz="900">
                <a:latin typeface="Calibri"/>
                <a:ea typeface="Calibri"/>
                <a:cs typeface="Calibri"/>
                <a:sym typeface="Calibri"/>
              </a:rPr>
              <a:t>Zur Abbildung: Die Infografik des Öko-Instituts steht unter einer cc-Lizenz; Sie können sie entsprechend kostenfrei mit Nennung der Quelle Öko-Institut nutzen. (</a:t>
            </a:r>
            <a:r>
              <a:rPr lang="de-DE" sz="900" u="sng">
                <a:solidFill>
                  <a:schemeClr val="hlink"/>
                </a:solidFill>
                <a:latin typeface="Calibri"/>
                <a:ea typeface="Calibri"/>
                <a:cs typeface="Calibri"/>
                <a:sym typeface="Calibri"/>
                <a:hlinkClick r:id="rId4"/>
              </a:rPr>
              <a:t>Öko-Institut e.V.: Infografiken (oeko.de)</a:t>
            </a:r>
            <a:r>
              <a:rPr lang="de-DE" sz="900">
                <a:latin typeface="Calibri"/>
                <a:ea typeface="Calibri"/>
                <a:cs typeface="Calibri"/>
                <a:sym typeface="Calibri"/>
              </a:rPr>
              <a:t> / https://www.oeko.de/presse/infografiken)</a:t>
            </a:r>
            <a:endParaRPr/>
          </a:p>
        </p:txBody>
      </p:sp>
      <p:sp>
        <p:nvSpPr>
          <p:cNvPr id="165" name="Google Shape;165;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graphicFrame>
        <p:nvGraphicFramePr>
          <p:cNvPr id="166" name="Google Shape;166;p12:notes"/>
          <p:cNvGraphicFramePr/>
          <p:nvPr/>
        </p:nvGraphicFramePr>
        <p:xfrm>
          <a:off x="556682" y="8126951"/>
          <a:ext cx="5990700" cy="762000"/>
        </p:xfrm>
        <a:graphic>
          <a:graphicData uri="http://schemas.openxmlformats.org/drawingml/2006/table">
            <a:tbl>
              <a:tblPr firstRow="1" bandRow="1">
                <a:noFill/>
                <a:tableStyleId>{BB194FF3-BEE5-466D-8609-CC3FECED5C77}</a:tableStyleId>
              </a:tblPr>
              <a:tblGrid>
                <a:gridCol w="2646375">
                  <a:extLst>
                    <a:ext uri="{9D8B030D-6E8A-4147-A177-3AD203B41FA5}">
                      <a16:colId xmlns:a16="http://schemas.microsoft.com/office/drawing/2014/main" xmlns="" val="20000"/>
                    </a:ext>
                  </a:extLst>
                </a:gridCol>
                <a:gridCol w="3344325">
                  <a:extLst>
                    <a:ext uri="{9D8B030D-6E8A-4147-A177-3AD203B41FA5}">
                      <a16:colId xmlns:a16="http://schemas.microsoft.com/office/drawing/2014/main" xmlns="" val="20001"/>
                    </a:ext>
                  </a:extLst>
                </a:gridCol>
              </a:tblGrid>
              <a:tr h="123525">
                <a:tc>
                  <a:txBody>
                    <a:bodyPr/>
                    <a:lstStyle/>
                    <a:p>
                      <a:pPr marL="0" lvl="0" indent="0" algn="l" rtl="0">
                        <a:spcBef>
                          <a:spcPts val="0"/>
                        </a:spcBef>
                        <a:spcAft>
                          <a:spcPts val="0"/>
                        </a:spcAft>
                        <a:buNone/>
                      </a:pPr>
                      <a:r>
                        <a:rPr lang="de-DE" sz="1000">
                          <a:latin typeface="Calibri"/>
                          <a:ea typeface="Calibri"/>
                          <a:cs typeface="Calibri"/>
                          <a:sym typeface="Calibri"/>
                        </a:rPr>
                        <a:t>Vorteile</a:t>
                      </a:r>
                      <a:endParaRPr/>
                    </a:p>
                  </a:txBody>
                  <a:tcPr marL="0" marR="0" marT="0" marB="0"/>
                </a:tc>
                <a:tc>
                  <a:txBody>
                    <a:bodyPr/>
                    <a:lstStyle/>
                    <a:p>
                      <a:pPr marL="0" lvl="0" indent="0" algn="l" rtl="0">
                        <a:spcBef>
                          <a:spcPts val="0"/>
                        </a:spcBef>
                        <a:spcAft>
                          <a:spcPts val="0"/>
                        </a:spcAft>
                        <a:buNone/>
                      </a:pPr>
                      <a:r>
                        <a:rPr lang="de-DE" sz="1000">
                          <a:latin typeface="Calibri"/>
                          <a:ea typeface="Calibri"/>
                          <a:cs typeface="Calibri"/>
                          <a:sym typeface="Calibri"/>
                        </a:rPr>
                        <a:t>Risiken</a:t>
                      </a:r>
                      <a:endParaRPr/>
                    </a:p>
                  </a:txBody>
                  <a:tcPr marL="0" marR="0" marT="0" marB="0"/>
                </a:tc>
                <a:extLst>
                  <a:ext uri="{0D108BD9-81ED-4DB2-BD59-A6C34878D82A}">
                    <a16:rowId xmlns:a16="http://schemas.microsoft.com/office/drawing/2014/main" xmlns="" val="10000"/>
                  </a:ext>
                </a:extLst>
              </a:tr>
              <a:tr h="123525">
                <a:tc>
                  <a:txBody>
                    <a:bodyPr/>
                    <a:lstStyle/>
                    <a:p>
                      <a:pPr marL="0" lvl="0" indent="0" algn="l" rtl="0">
                        <a:spcBef>
                          <a:spcPts val="0"/>
                        </a:spcBef>
                        <a:spcAft>
                          <a:spcPts val="0"/>
                        </a:spcAft>
                        <a:buNone/>
                      </a:pPr>
                      <a:r>
                        <a:rPr lang="de-DE" sz="1000">
                          <a:latin typeface="Calibri"/>
                          <a:ea typeface="Calibri"/>
                          <a:cs typeface="Calibri"/>
                          <a:sym typeface="Calibri"/>
                        </a:rPr>
                        <a:t>Weniger Pendelwege</a:t>
                      </a:r>
                      <a:endParaRPr/>
                    </a:p>
                  </a:txBody>
                  <a:tcPr marL="0" marR="0" marT="0" marB="0"/>
                </a:tc>
                <a:tc>
                  <a:txBody>
                    <a:bodyPr/>
                    <a:lstStyle/>
                    <a:p>
                      <a:pPr marL="0" lvl="0" indent="0" algn="l" rtl="0">
                        <a:spcBef>
                          <a:spcPts val="0"/>
                        </a:spcBef>
                        <a:spcAft>
                          <a:spcPts val="0"/>
                        </a:spcAft>
                        <a:buNone/>
                      </a:pPr>
                      <a:r>
                        <a:rPr lang="de-DE" sz="1000">
                          <a:latin typeface="Calibri"/>
                          <a:ea typeface="Calibri"/>
                          <a:cs typeface="Calibri"/>
                          <a:sym typeface="Calibri"/>
                        </a:rPr>
                        <a:t>Stärkere Vermischung von Arbeits- und Privatleben</a:t>
                      </a:r>
                      <a:endParaRPr/>
                    </a:p>
                  </a:txBody>
                  <a:tcPr marL="0" marR="0" marT="0" marB="0"/>
                </a:tc>
                <a:extLst>
                  <a:ext uri="{0D108BD9-81ED-4DB2-BD59-A6C34878D82A}">
                    <a16:rowId xmlns:a16="http://schemas.microsoft.com/office/drawing/2014/main" xmlns="" val="10001"/>
                  </a:ext>
                </a:extLst>
              </a:tr>
              <a:tr h="123525">
                <a:tc>
                  <a:txBody>
                    <a:bodyPr/>
                    <a:lstStyle/>
                    <a:p>
                      <a:pPr marL="0" lvl="0" indent="0" algn="l" rtl="0">
                        <a:spcBef>
                          <a:spcPts val="0"/>
                        </a:spcBef>
                        <a:spcAft>
                          <a:spcPts val="0"/>
                        </a:spcAft>
                        <a:buNone/>
                      </a:pPr>
                      <a:r>
                        <a:rPr lang="de-DE" sz="1000">
                          <a:latin typeface="Calibri"/>
                          <a:ea typeface="Calibri"/>
                          <a:cs typeface="Calibri"/>
                          <a:sym typeface="Calibri"/>
                        </a:rPr>
                        <a:t>Flexiblere Arbeitszeiten</a:t>
                      </a:r>
                      <a:endParaRPr/>
                    </a:p>
                  </a:txBody>
                  <a:tcPr marL="0" marR="0" marT="0" marB="0"/>
                </a:tc>
                <a:tc>
                  <a:txBody>
                    <a:bodyPr/>
                    <a:lstStyle/>
                    <a:p>
                      <a:pPr marL="0" lvl="0" indent="0" algn="l" rtl="0">
                        <a:spcBef>
                          <a:spcPts val="0"/>
                        </a:spcBef>
                        <a:spcAft>
                          <a:spcPts val="0"/>
                        </a:spcAft>
                        <a:buNone/>
                      </a:pPr>
                      <a:r>
                        <a:rPr lang="de-DE" sz="1000">
                          <a:latin typeface="Calibri"/>
                          <a:ea typeface="Calibri"/>
                          <a:cs typeface="Calibri"/>
                          <a:sym typeface="Calibri"/>
                        </a:rPr>
                        <a:t>Gefühl der Isolation</a:t>
                      </a:r>
                      <a:endParaRPr/>
                    </a:p>
                  </a:txBody>
                  <a:tcPr marL="0" marR="0" marT="0" marB="0"/>
                </a:tc>
                <a:extLst>
                  <a:ext uri="{0D108BD9-81ED-4DB2-BD59-A6C34878D82A}">
                    <a16:rowId xmlns:a16="http://schemas.microsoft.com/office/drawing/2014/main" xmlns="" val="10002"/>
                  </a:ext>
                </a:extLst>
              </a:tr>
              <a:tr h="123525">
                <a:tc>
                  <a:txBody>
                    <a:bodyPr/>
                    <a:lstStyle/>
                    <a:p>
                      <a:pPr marL="0" lvl="0" indent="0" algn="l" rtl="0">
                        <a:spcBef>
                          <a:spcPts val="0"/>
                        </a:spcBef>
                        <a:spcAft>
                          <a:spcPts val="0"/>
                        </a:spcAft>
                        <a:buNone/>
                      </a:pPr>
                      <a:r>
                        <a:rPr lang="de-DE" sz="1000">
                          <a:latin typeface="Calibri"/>
                          <a:ea typeface="Calibri"/>
                          <a:cs typeface="Calibri"/>
                          <a:sym typeface="Calibri"/>
                        </a:rPr>
                        <a:t>Ortsunabhäniges Arbeiten</a:t>
                      </a:r>
                      <a:endParaRPr/>
                    </a:p>
                  </a:txBody>
                  <a:tcPr marL="0" marR="0" marT="0" marB="0"/>
                </a:tc>
                <a:tc>
                  <a:txBody>
                    <a:bodyPr/>
                    <a:lstStyle/>
                    <a:p>
                      <a:pPr marL="0" lvl="0" indent="0" algn="l" rtl="0">
                        <a:spcBef>
                          <a:spcPts val="0"/>
                        </a:spcBef>
                        <a:spcAft>
                          <a:spcPts val="0"/>
                        </a:spcAft>
                        <a:buNone/>
                      </a:pPr>
                      <a:r>
                        <a:rPr lang="de-DE" sz="1000">
                          <a:latin typeface="Calibri"/>
                          <a:ea typeface="Calibri"/>
                          <a:cs typeface="Calibri"/>
                          <a:sym typeface="Calibri"/>
                        </a:rPr>
                        <a:t>Ungleicher Zugang zu einem geeigneten Arbeitsplatz zuhause</a:t>
                      </a:r>
                      <a:endParaRPr/>
                    </a:p>
                  </a:txBody>
                  <a:tcPr marL="0" marR="0" marT="0" marB="0"/>
                </a:tc>
                <a:extLst>
                  <a:ext uri="{0D108BD9-81ED-4DB2-BD59-A6C34878D82A}">
                    <a16:rowId xmlns:a16="http://schemas.microsoft.com/office/drawing/2014/main" xmlns="" val="10003"/>
                  </a:ext>
                </a:extLst>
              </a:tr>
              <a:tr h="123525">
                <a:tc>
                  <a:txBody>
                    <a:bodyPr/>
                    <a:lstStyle/>
                    <a:p>
                      <a:pPr marL="0" lvl="0" indent="0" algn="l" rtl="0">
                        <a:spcBef>
                          <a:spcPts val="0"/>
                        </a:spcBef>
                        <a:spcAft>
                          <a:spcPts val="0"/>
                        </a:spcAft>
                        <a:buNone/>
                      </a:pPr>
                      <a:r>
                        <a:rPr lang="de-DE" sz="1000">
                          <a:latin typeface="Calibri"/>
                          <a:ea typeface="Calibri"/>
                          <a:cs typeface="Calibri"/>
                          <a:sym typeface="Calibri"/>
                        </a:rPr>
                        <a:t>Bessere Vereinbarkeit von beruf und Familie</a:t>
                      </a:r>
                      <a:endParaRPr/>
                    </a:p>
                  </a:txBody>
                  <a:tcPr marL="0" marR="0"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0" marR="0" marT="0" marB="0"/>
                </a:tc>
                <a:extLst>
                  <a:ext uri="{0D108BD9-81ED-4DB2-BD59-A6C34878D82A}">
                    <a16:rowId xmlns:a16="http://schemas.microsoft.com/office/drawing/2014/main" xmlns="" val="10004"/>
                  </a:ext>
                </a:extLst>
              </a:tr>
            </a:tbl>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223838" y="3960000"/>
            <a:ext cx="6656387" cy="5890438"/>
          </a:xfrm>
          <a:prstGeom prst="rect">
            <a:avLst/>
          </a:prstGeom>
          <a:noFill/>
          <a:ln>
            <a:noFill/>
          </a:ln>
        </p:spPr>
        <p:txBody>
          <a:bodyPr spcFirstLastPara="1" wrap="square" lIns="94825" tIns="47400" rIns="94825" bIns="47400" anchor="t" anchorCtr="0">
            <a:noAutofit/>
          </a:bodyPr>
          <a:lstStyle/>
          <a:p>
            <a:pPr marL="0" lvl="0" indent="0" algn="l" rtl="0">
              <a:lnSpc>
                <a:spcPct val="115000"/>
              </a:lnSpc>
              <a:spcBef>
                <a:spcPts val="0"/>
              </a:spcBef>
              <a:spcAft>
                <a:spcPts val="0"/>
              </a:spcAft>
              <a:buSzPts val="1400"/>
              <a:buNone/>
            </a:pPr>
            <a:r>
              <a:rPr lang="de-DE" sz="900" b="1">
                <a:solidFill>
                  <a:schemeClr val="dk1"/>
                </a:solidFill>
                <a:latin typeface="Calibri"/>
                <a:ea typeface="Calibri"/>
                <a:cs typeface="Calibri"/>
                <a:sym typeface="Calibri"/>
              </a:rPr>
              <a:t>Mobilität</a:t>
            </a:r>
            <a:endParaRPr/>
          </a:p>
          <a:p>
            <a:pPr marL="0" lvl="0" indent="0" algn="l" rtl="0">
              <a:lnSpc>
                <a:spcPct val="100000"/>
              </a:lnSpc>
              <a:spcBef>
                <a:spcPts val="100"/>
              </a:spcBef>
              <a:spcAft>
                <a:spcPts val="0"/>
              </a:spcAft>
              <a:buSzPts val="1400"/>
              <a:buNone/>
            </a:pPr>
            <a:r>
              <a:rPr lang="de-DE" sz="900">
                <a:solidFill>
                  <a:schemeClr val="dk1"/>
                </a:solidFill>
                <a:latin typeface="Calibri"/>
                <a:ea typeface="Calibri"/>
                <a:cs typeface="Calibri"/>
                <a:sym typeface="Calibri"/>
              </a:rPr>
              <a:t>Zum beruflichen Carbon Footprint gehört nicht nur, wie und mit welchen Geräten man arbeitet, sondern auch wo - und vor allem wie man dorthin kommt. Es ist also relevant, sich die beruflich bedingte Mobilität anzuschauen, den Weg zum Büro oder auch die Dienstreise zu einem Projektmeeting oder einem Präsentationstermin. Um die CO₂-Emissionen eines Arbeitsweges oder einer Dienstreise zu berechnen, werden folgende Größen benötigt:</a:t>
            </a:r>
            <a:r>
              <a:rPr lang="de-DE" sz="900" u="none" strike="noStrike">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900" u="none" strike="noStrike">
                <a:solidFill>
                  <a:schemeClr val="dk1"/>
                </a:solidFill>
                <a:latin typeface="Calibri"/>
                <a:ea typeface="Calibri"/>
                <a:cs typeface="Calibri"/>
                <a:sym typeface="Calibri"/>
              </a:rPr>
              <a:t>Entfernung in Personenkilometern (legt eine Person 5 Kilometer zurück sind dies 5 sogenannte Personenkilometer, also 5 Pkm; bei Hin- und Rückweg: x 2 nehmen!) </a:t>
            </a:r>
            <a:endParaRPr/>
          </a:p>
          <a:p>
            <a:pPr marL="171450" lvl="0" indent="-171450" algn="l" rtl="0">
              <a:lnSpc>
                <a:spcPct val="100000"/>
              </a:lnSpc>
              <a:spcBef>
                <a:spcPts val="0"/>
              </a:spcBef>
              <a:spcAft>
                <a:spcPts val="0"/>
              </a:spcAft>
              <a:buSzPts val="1400"/>
              <a:buFont typeface="Arial"/>
              <a:buChar char="•"/>
            </a:pPr>
            <a:r>
              <a:rPr lang="de-DE" sz="900" u="none" strike="noStrike">
                <a:solidFill>
                  <a:schemeClr val="dk1"/>
                </a:solidFill>
                <a:latin typeface="Calibri"/>
                <a:ea typeface="Calibri"/>
                <a:cs typeface="Calibri"/>
                <a:sym typeface="Calibri"/>
              </a:rPr>
              <a:t>Verkehrsmittel, mit dem der Weg zurückgelegt wird und zugehörige spezifische CO₂-Äq-Emissionen in g je Personenkilometer.</a:t>
            </a:r>
            <a:endParaRPr sz="90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a:solidFill>
                  <a:schemeClr val="dk1"/>
                </a:solidFill>
                <a:latin typeface="Calibri"/>
                <a:ea typeface="Calibri"/>
                <a:cs typeface="Calibri"/>
                <a:sym typeface="Calibri"/>
              </a:rPr>
              <a:t>Die  Abbildung zeigt die Klimawirkung des Personennah- und -fernverkehrs. Sie berücksichtigt bei den spezifischen Emissionen neben der Fahrzeugnutzung auch die Energiebereitstellung, die Fahrzeugbereitstellung sowie die Infrastrukturbereitstellung. Somit kann auch das Fahrrad in den Vergleich mit einbezogen werden. Nachhaltige Mobilität erfordert jedoch eine Verkehrswende, die mehr ist als ein bloßer Wechsel der Antriebe, weg von Diesel und Benzin, hin zum Elektromotor und - wo sinnvoll - anderen Antrieben. Notwendig ist vielmehr eine Mobilitätswende, die Mobilität mit weniger Verkehr ermöglicht, denn Emissionen aus dem Verkehr ergeben sich in Dienstleistungsunternehmen - ähnlich wie in der öffentlichen Verwaltung - durch die Treibhausgasemissionen (vgl. Umweltbundesamt 2020b, S. 39 ff.)… </a:t>
            </a:r>
            <a:endParaRPr/>
          </a:p>
          <a:p>
            <a:pPr marL="0" lvl="0" indent="0" algn="l" rtl="0">
              <a:lnSpc>
                <a:spcPct val="100000"/>
              </a:lnSpc>
              <a:spcBef>
                <a:spcPts val="0"/>
              </a:spcBef>
              <a:spcAft>
                <a:spcPts val="0"/>
              </a:spcAft>
              <a:buSzPts val="1400"/>
              <a:buNone/>
            </a:pPr>
            <a:r>
              <a:rPr lang="de-DE" sz="900">
                <a:solidFill>
                  <a:schemeClr val="dk1"/>
                </a:solidFill>
                <a:latin typeface="Calibri"/>
                <a:ea typeface="Calibri"/>
                <a:cs typeface="Calibri"/>
                <a:sym typeface="Calibri"/>
              </a:rPr>
              <a:t>… des Fuhrparks,… aus Dienstreisen,… aus den Arbeitswegen der Beschäftigten und… des Besucher- und Lieferantenverkehrs.</a:t>
            </a:r>
            <a:endParaRPr/>
          </a:p>
          <a:p>
            <a:pPr marL="0" lvl="0" indent="0" algn="l" rtl="0">
              <a:lnSpc>
                <a:spcPct val="115000"/>
              </a:lnSpc>
              <a:spcBef>
                <a:spcPts val="0"/>
              </a:spcBef>
              <a:spcAft>
                <a:spcPts val="0"/>
              </a:spcAft>
              <a:buSzPts val="1400"/>
              <a:buNone/>
            </a:pPr>
            <a:r>
              <a:rPr lang="de-DE" sz="900">
                <a:solidFill>
                  <a:schemeClr val="dk1"/>
                </a:solidFill>
                <a:latin typeface="Calibri"/>
                <a:ea typeface="Calibri"/>
                <a:cs typeface="Calibri"/>
                <a:sym typeface="Calibri"/>
              </a:rPr>
              <a:t>Um diese zu mindern, gibt es vielfältige Möglichkeiten: (vgl. ebd.):</a:t>
            </a:r>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Fuhrpark: so klein wie möglich und nur so groß wie nötig; Fahrzeuge mit emissionsfreiem Antrieb (i.d.R. Elektroautos und Bereitstellung einer Ladeinfrastruktur); Schulung des Fahrpersonals; bessere Tourenplanung oder Fahrzeugauslastung</a:t>
            </a:r>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Dienstreisen: Vermeidung/Ersatz durch Telefon-/Videokonferenz; Bevorzugung von Bahnreisen</a:t>
            </a:r>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Arbeitswege: Reduzierung der Anzahl der Arbeitswege insgesamt (mobiles Arbeiten bzw. Homeoffice); Steigerung der Nutzung öffentlicher Verkehrsmittel (Bus- und Bahn z.B. durch Mitarbeiter*innen-Monatskarten) und des Fuß- und Radverkehrs (z.B. Elektro-Dienstfahrräder); Stellplatzregelungen (Vorrang für E-Fahrzeuge, Reduzierung der Stellplätze wie z.B. beim Umweltbundesamt: Am Dienstsitz stehen für jeweils 100 Beschäftigte 40 Stellplätze für Fahrräder, aber nur 25 für Pkw zur Verfügung; ebd.)</a:t>
            </a:r>
            <a:endParaRPr/>
          </a:p>
          <a:p>
            <a:pPr marL="171450" lvl="0" indent="-171450" algn="l" rtl="0">
              <a:lnSpc>
                <a:spcPct val="115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Besucher und Lieferanten: Es bestehen nur geringe Möglichkeiten, die Verkehrsmittelwahl der Besucher zu beeinflussen. Anreize können sein: Pkw-Stellplätze mit Lademöglichkeit für E-Fahrzeuge und Fahrradstellplätze </a:t>
            </a:r>
            <a:endParaRPr/>
          </a:p>
          <a:p>
            <a:pPr marL="0" lvl="0" indent="0" algn="l" rtl="0">
              <a:lnSpc>
                <a:spcPct val="115000"/>
              </a:lnSpc>
              <a:spcBef>
                <a:spcPts val="0"/>
              </a:spcBef>
              <a:spcAft>
                <a:spcPts val="0"/>
              </a:spcAft>
              <a:buSzPts val="1400"/>
              <a:buNone/>
            </a:pPr>
            <a:r>
              <a:rPr lang="de-DE" sz="900" b="1">
                <a:solidFill>
                  <a:schemeClr val="dk1"/>
                </a:solidFill>
                <a:latin typeface="Calibri"/>
                <a:ea typeface="Calibri"/>
                <a:cs typeface="Calibri"/>
                <a:sym typeface="Calibri"/>
              </a:rPr>
              <a:t>Aufgaben: </a:t>
            </a:r>
            <a:endParaRPr/>
          </a:p>
          <a:p>
            <a:pPr marL="0" lvl="0" indent="0" algn="l" rtl="0">
              <a:lnSpc>
                <a:spcPct val="100000"/>
              </a:lnSpc>
              <a:spcBef>
                <a:spcPts val="0"/>
              </a:spcBef>
              <a:spcAft>
                <a:spcPts val="0"/>
              </a:spcAft>
              <a:buSzPts val="1400"/>
              <a:buNone/>
            </a:pPr>
            <a:r>
              <a:rPr lang="de-DE" sz="900">
                <a:solidFill>
                  <a:schemeClr val="dk1"/>
                </a:solidFill>
                <a:latin typeface="Calibri"/>
                <a:ea typeface="Calibri"/>
                <a:cs typeface="Calibri"/>
                <a:sym typeface="Calibri"/>
              </a:rPr>
              <a:t>Berechnen Sie die THG-Emissionen für verschiedene Wege und Verkehrsmittel!</a:t>
            </a:r>
            <a:endParaRPr/>
          </a:p>
          <a:p>
            <a:pPr marL="0" lvl="0" indent="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Arbeitswege zum Büro mit dem PKW bzw. mit dem Nahverkehrsbus oder der Straßenbahn.</a:t>
            </a:r>
            <a:endParaRPr/>
          </a:p>
          <a:p>
            <a:pPr marL="0" lvl="0" indent="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Dienstreise von 550 km Entfernung mit dem Zug (Schienenfernverkehr) und mit dem Flugzeug (Flug national)</a:t>
            </a:r>
            <a:endParaRPr/>
          </a:p>
          <a:p>
            <a:pPr marL="0" lvl="0" indent="0" algn="l" rtl="0">
              <a:lnSpc>
                <a:spcPct val="100000"/>
              </a:lnSpc>
              <a:spcBef>
                <a:spcPts val="0"/>
              </a:spcBef>
              <a:spcAft>
                <a:spcPts val="0"/>
              </a:spcAft>
              <a:buSzPts val="1400"/>
              <a:buFont typeface="Arial"/>
              <a:buNone/>
            </a:pPr>
            <a:r>
              <a:rPr lang="de-DE" sz="900">
                <a:solidFill>
                  <a:schemeClr val="dk1"/>
                </a:solidFill>
                <a:latin typeface="Calibri"/>
                <a:ea typeface="Calibri"/>
                <a:cs typeface="Calibri"/>
                <a:sym typeface="Calibri"/>
              </a:rPr>
              <a:t>Wie könnte Ihr Betrieb zu einer echten Mobilitätswende beitragen?</a:t>
            </a:r>
            <a:endParaRPr/>
          </a:p>
          <a:p>
            <a:pPr marL="0" lvl="0" indent="0" algn="l" rtl="0">
              <a:lnSpc>
                <a:spcPct val="115000"/>
              </a:lnSpc>
              <a:spcBef>
                <a:spcPts val="0"/>
              </a:spcBef>
              <a:spcAft>
                <a:spcPts val="0"/>
              </a:spcAft>
              <a:buSzPts val="1400"/>
              <a:buFont typeface="Arial"/>
              <a:buNone/>
            </a:pPr>
            <a:r>
              <a:rPr lang="de-DE" sz="900" b="1">
                <a:solidFill>
                  <a:schemeClr val="dk1"/>
                </a:solidFill>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900" b="0" i="0" u="none" strike="noStrike">
                <a:solidFill>
                  <a:schemeClr val="dk1"/>
                </a:solidFill>
                <a:latin typeface="Calibri"/>
                <a:ea typeface="Calibri"/>
                <a:cs typeface="Calibri"/>
                <a:sym typeface="Calibri"/>
              </a:rPr>
              <a:t>Umweltbundesamt (2020): Umweltfreundlich mobil! Ein ökologischer Verkehrsartenvergleich für den Personen- und Güterverkehr in Deutschland. Online: </a:t>
            </a:r>
            <a:r>
              <a:rPr lang="de-DE" sz="9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www.umweltbundesamt.de/sites/default/files/medien/5750/publikationen/2021_fb_umweltfreundlich_mobil_bf.pdf</a:t>
            </a:r>
            <a:r>
              <a:rPr lang="de-DE" sz="900" b="0" i="0" u="none" strike="noStrike">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900" b="0" i="0" u="none" strike="noStrike">
                <a:solidFill>
                  <a:schemeClr val="dk1"/>
                </a:solidFill>
                <a:latin typeface="Calibri"/>
                <a:ea typeface="Calibri"/>
                <a:cs typeface="Calibri"/>
                <a:sym typeface="Calibri"/>
              </a:rPr>
              <a:t>Umweltbundesamt (2020a): Ökologische Bewertung von Verkehrsarten. Online: </a:t>
            </a:r>
            <a:r>
              <a:rPr lang="de-DE" sz="9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www.umweltbundesamt.de/sites/default/files/medien/479/publikationen/texte_156-2020_oekologische_bewertung_von_verkehrsarten_0.pdf</a:t>
            </a:r>
            <a:r>
              <a:rPr lang="de-DE" sz="900" b="0" i="0" u="none" strike="noStrike">
                <a:solidFill>
                  <a:schemeClr val="dk1"/>
                </a:solidFill>
                <a:latin typeface="Calibri"/>
                <a:ea typeface="Calibri"/>
                <a:cs typeface="Calibri"/>
                <a:sym typeface="Calibri"/>
              </a:rPr>
              <a:t>)</a:t>
            </a:r>
            <a:endParaRPr/>
          </a:p>
          <a:p>
            <a:pPr marL="171450" marR="0" lvl="0" indent="-171450" algn="l" rtl="0">
              <a:lnSpc>
                <a:spcPct val="100000"/>
              </a:lnSpc>
              <a:spcBef>
                <a:spcPts val="100"/>
              </a:spcBef>
              <a:spcAft>
                <a:spcPts val="0"/>
              </a:spcAft>
              <a:buClr>
                <a:srgbClr val="000000"/>
              </a:buClr>
              <a:buSzPts val="1400"/>
              <a:buFont typeface="Arial"/>
              <a:buChar char="•"/>
            </a:pPr>
            <a:r>
              <a:rPr lang="de-DE" sz="900" b="0" i="0" u="none" strike="noStrike">
                <a:solidFill>
                  <a:schemeClr val="dk1"/>
                </a:solidFill>
                <a:latin typeface="Calibri"/>
                <a:ea typeface="Calibri"/>
                <a:cs typeface="Calibri"/>
                <a:sym typeface="Calibri"/>
              </a:rPr>
              <a:t>Umweltbundesamt (2020b): Der Weg zur treibhausgasneutralen Verwaltung. Etappen und Hilfestellungen. Online: </a:t>
            </a:r>
            <a:r>
              <a:rPr lang="de-DE" sz="9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www.umweltbundesamt.de/sites/default/files/medien/5750/publikationen/2021_fb_weg_zur_treibhausgasneutralen_verwaltung_bf.pdf</a:t>
            </a:r>
            <a:r>
              <a:rPr lang="de-DE" sz="900" b="0" i="0" u="none" strike="noStrike">
                <a:solidFill>
                  <a:schemeClr val="dk1"/>
                </a:solidFill>
                <a:latin typeface="Calibri"/>
                <a:ea typeface="Calibri"/>
                <a:cs typeface="Calibri"/>
                <a:sym typeface="Calibri"/>
              </a:rPr>
              <a:t> </a:t>
            </a:r>
            <a:endParaRPr/>
          </a:p>
          <a:p>
            <a:pPr marL="0" lvl="0" indent="0" algn="l" rtl="0">
              <a:lnSpc>
                <a:spcPct val="115000"/>
              </a:lnSpc>
              <a:spcBef>
                <a:spcPts val="100"/>
              </a:spcBef>
              <a:spcAft>
                <a:spcPts val="100"/>
              </a:spcAft>
              <a:buSzPts val="1400"/>
              <a:buFont typeface="Arial"/>
              <a:buNone/>
            </a:pPr>
            <a:endParaRPr sz="1000">
              <a:solidFill>
                <a:schemeClr val="dk1"/>
              </a:solidFill>
              <a:latin typeface="Calibri"/>
              <a:ea typeface="Calibri"/>
              <a:cs typeface="Calibri"/>
              <a:sym typeface="Calibri"/>
            </a:endParaRPr>
          </a:p>
        </p:txBody>
      </p:sp>
      <p:sp>
        <p:nvSpPr>
          <p:cNvPr id="178" name="Google Shape;178;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223838" y="3887999"/>
            <a:ext cx="6656387" cy="606033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000" b="1">
                <a:solidFill>
                  <a:schemeClr val="dk1"/>
                </a:solidFill>
                <a:latin typeface="Calibri"/>
                <a:ea typeface="Calibri"/>
                <a:cs typeface="Calibri"/>
                <a:sym typeface="Calibri"/>
              </a:rPr>
              <a:t>Meetings</a:t>
            </a: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000">
                <a:solidFill>
                  <a:schemeClr val="dk1"/>
                </a:solidFill>
                <a:latin typeface="Calibri"/>
                <a:ea typeface="Calibri"/>
                <a:cs typeface="Calibri"/>
                <a:sym typeface="Calibri"/>
              </a:rPr>
              <a:t>Informationen austauschen, Pläne schmieden, Strategien entwerfen, Ziele und Maßnahmen diskutieren: Sich vor Ort zusammenzusetzen und einen Auftrag mit Kunden und Kundinnen besprechen, in einem Meeting mit Kollegen und Kolleginnen zu diskutieren, in einem Workshop Problemlösungen finden, an einer Weiterbildung teilnehmen, all dies sind Bestandteile des Berufsalltags. Auch die physische Präsenz bei einer Tagung oder einem Kongress hat Vorteile, die eine virtuelle Teilnahme via Videokonferenz nicht erfüllt, etwa die Möglichkeiten zum inoffiziellen Austausch und Netzwerken. Auf der anderen Seite entstehen durch An- und Abreise, ggf. Übernachtung, Catering usw. Umweltbelastungen, die bei Videojinferenzen nicht anfallen. Deshalb ist der erste Schritt hin zu einer “grünen” Meeting-Kultur die Frage, ob das Treffen überhaupt in Präsenz durchgeführt werden muss. Fällt die Entscheidung für ein Treffen vor Ort, können sich je nach Größe der Präsenz-Veranstaltung mehrere Handlungsfelder und Maßnahmen für eine umweltgerechte und sozial verträgliche Vorbereitung und Durchführung ergeben (BMU 2020; StMUV o.J.b). Für Präsenz-Termine in eher kleineren Gruppen, beispielsweise Projekt-Meetings oder Besprechungen mit Kunden, scheinen vor allem die folgenden Aspekte relevant:</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Mobilität </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verkehrsgünstige Wahl des Veranstaltungsortes</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Hinweis auf umweltfreundliche Verkehrsmittel</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Unterstützung der umweltfreundlichen Anreise durch geeignete Hinweise und Kommunikationsmaßnahmen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Wahl der Veranstaltungszeiten so, dass eine Anreise mit öffentlichen Verkehrsmitteln einfach möglich ist</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Kompensation der CO2-Emissionen der Anreise</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Achtung auf Barrierefreiheit</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Unterbringung der Teilnehmenden und ggf. Veranstaltungsort</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Hotels (und ggf. weitere Locations) unter Nachhaltigkeitsaspekten recherchieren (ggf. spezielle Portale nutzen)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Bei der Auswahl auf Zertifizierung achten (EMAS- oder Europäisches Umweltzeichen)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Maßnahmen angrenzender Handlungsfelder berücksichtigen</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Beschaffung von Produkten und Dienstleistungen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Bedarf bei Neuanschaffungen prüfen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Bei allen Produkten auf Zertifizierungen (z. B. „Blauer Engel“) achten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Papierverbrauch reduzieren (bspw. durch digitales Einladungsmanagement)</a:t>
            </a:r>
            <a:endParaRPr/>
          </a:p>
          <a:p>
            <a:pPr marL="0" marR="0" lvl="0" indent="0" algn="l" rtl="0">
              <a:lnSpc>
                <a:spcPct val="100000"/>
              </a:lnSpc>
              <a:spcBef>
                <a:spcPts val="0"/>
              </a:spcBef>
              <a:spcAft>
                <a:spcPts val="0"/>
              </a:spcAft>
              <a:buClr>
                <a:srgbClr val="000000"/>
              </a:buClr>
              <a:buSzPts val="1400"/>
              <a:buFont typeface="Arial"/>
              <a:buNone/>
            </a:pPr>
            <a:r>
              <a:rPr lang="de-DE" sz="1000">
                <a:solidFill>
                  <a:schemeClr val="dk1"/>
                </a:solidFill>
                <a:latin typeface="Calibri"/>
                <a:ea typeface="Calibri"/>
                <a:cs typeface="Calibri"/>
                <a:sym typeface="Calibri"/>
              </a:rPr>
              <a:t>Catering</a:t>
            </a:r>
            <a:endParaRPr/>
          </a:p>
          <a:p>
            <a:pPr marL="180000" marR="0" lvl="0" indent="-180000" algn="l" rtl="0">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Saisonale und umweltgerecht transportierte Lebensmittel verwenden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Veganes / vegetarisches Catering ohne Fleisch/Fisch</a:t>
            </a:r>
            <a:endParaRPr/>
          </a:p>
          <a:p>
            <a:pPr marL="180000" marR="0" lvl="0" indent="-180000" algn="l" rtl="0">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Klimawirkungen bei Speisenauswahl berücksichtigen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bei Kaffee oder Tee fair gehandelte Produkte bevorzugen</a:t>
            </a:r>
            <a:endParaRPr/>
          </a:p>
          <a:p>
            <a:pPr marL="180000" marR="0" lvl="0" indent="-180000" algn="l" rtl="0">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Leitungswasser in Karaffen anbieten</a:t>
            </a:r>
            <a:endParaRPr/>
          </a:p>
          <a:p>
            <a:pPr marL="0" marR="0" lvl="0" indent="0" algn="l" rtl="0">
              <a:lnSpc>
                <a:spcPct val="100000"/>
              </a:lnSpc>
              <a:spcBef>
                <a:spcPts val="0"/>
              </a:spcBef>
              <a:spcAft>
                <a:spcPts val="0"/>
              </a:spcAft>
              <a:buClr>
                <a:srgbClr val="000000"/>
              </a:buClr>
              <a:buSzPts val="1400"/>
              <a:buFont typeface="Arial"/>
              <a:buNone/>
            </a:pPr>
            <a:r>
              <a:rPr lang="de-DE" sz="1000" b="1">
                <a:solidFill>
                  <a:schemeClr val="dk1"/>
                </a:solidFill>
                <a:latin typeface="Calibri"/>
                <a:ea typeface="Calibri"/>
                <a:cs typeface="Calibri"/>
                <a:sym typeface="Calibri"/>
              </a:rPr>
              <a:t>Diskutieren Sie: Welche Meetings sollten oder wollen wir unbedingt in Präsenz abhalten?</a:t>
            </a:r>
            <a:endParaRPr/>
          </a:p>
          <a:p>
            <a:pPr marL="0" marR="0" lvl="0" indent="0" algn="l" rtl="0">
              <a:lnSpc>
                <a:spcPct val="100000"/>
              </a:lnSpc>
              <a:spcBef>
                <a:spcPts val="0"/>
              </a:spcBef>
              <a:spcAft>
                <a:spcPts val="0"/>
              </a:spcAft>
              <a:buClr>
                <a:srgbClr val="000000"/>
              </a:buClr>
              <a:buSzPts val="1400"/>
              <a:buFont typeface="Arial"/>
              <a:buNone/>
            </a:pPr>
            <a:r>
              <a:rPr lang="de-DE" sz="1000" b="1">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BMU Bundesministerium für Umwelt, Naturschutz und nukleare Sicherheit (2020): Leitfaden für die nachhaltige Organisation von Veranstaltungen. Online: </a:t>
            </a:r>
            <a:r>
              <a:rPr lang="de-DE" sz="9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www.bmuv.de/fileadmin/Daten_BMU/Pools/Broschueren/veranstaltungsleitfaden_bf.pdf</a:t>
            </a:r>
            <a:r>
              <a:rPr lang="de-DE" sz="9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StMUV Bayerisches Staatsministerium für Umwelt und Verbraucherschutz (o.J.b): Umwelt- und Klimapakt Bayern. Green Meetings – nachhaltiges Veranstaltungsmanagement. Online: </a:t>
            </a:r>
            <a:r>
              <a:rPr lang="de-DE"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www.umweltpakt.bayern.de/nachhaltigkeit/fachwissen/346/green-meetings-nachhaltiges-veranstaltungsmanagement</a:t>
            </a:r>
            <a:r>
              <a:rPr lang="de-DE" sz="9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600"/>
              </a:spcBef>
              <a:spcAft>
                <a:spcPts val="0"/>
              </a:spcAft>
              <a:buClr>
                <a:srgbClr val="000000"/>
              </a:buClr>
              <a:buSzPts val="1400"/>
              <a:buFont typeface="Arial"/>
              <a:buNone/>
            </a:pPr>
            <a:endParaRPr sz="1000" b="1">
              <a:solidFill>
                <a:schemeClr val="dk1"/>
              </a:solidFill>
              <a:latin typeface="Calibri"/>
              <a:ea typeface="Calibri"/>
              <a:cs typeface="Calibri"/>
              <a:sym typeface="Calibri"/>
            </a:endParaRPr>
          </a:p>
        </p:txBody>
      </p:sp>
      <p:sp>
        <p:nvSpPr>
          <p:cNvPr id="190" name="Google Shape;190;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223838" y="179388"/>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223838" y="3888000"/>
            <a:ext cx="6654800" cy="5981552"/>
          </a:xfrm>
          <a:prstGeom prst="rect">
            <a:avLst/>
          </a:prstGeom>
          <a:noFill/>
          <a:ln>
            <a:noFill/>
          </a:ln>
        </p:spPr>
        <p:txBody>
          <a:bodyPr spcFirstLastPara="1" wrap="square" lIns="94825" tIns="94825" rIns="94825" bIns="94825" anchor="t" anchorCtr="0">
            <a:noAutofit/>
          </a:bodyPr>
          <a:lstStyle/>
          <a:p>
            <a:pPr marL="11113" lvl="0" indent="0" algn="l" rtl="0">
              <a:lnSpc>
                <a:spcPct val="115000"/>
              </a:lnSpc>
              <a:spcBef>
                <a:spcPts val="0"/>
              </a:spcBef>
              <a:spcAft>
                <a:spcPts val="0"/>
              </a:spcAft>
              <a:buSzPts val="1400"/>
              <a:buFont typeface="Arial"/>
              <a:buNone/>
            </a:pPr>
            <a:r>
              <a:rPr lang="de-DE" sz="1050" b="1" u="none" strike="noStrike">
                <a:solidFill>
                  <a:schemeClr val="dk1"/>
                </a:solidFill>
                <a:latin typeface="Calibri"/>
                <a:ea typeface="Calibri"/>
                <a:cs typeface="Calibri"/>
                <a:sym typeface="Calibri"/>
              </a:rPr>
              <a:t>Nachhaltigkeit im Unternehmen</a:t>
            </a:r>
            <a:endParaRPr sz="1050" u="none" strike="noStrike">
              <a:solidFill>
                <a:schemeClr val="dk1"/>
              </a:solidFill>
              <a:latin typeface="Calibri"/>
              <a:ea typeface="Calibri"/>
              <a:cs typeface="Calibri"/>
              <a:sym typeface="Calibri"/>
            </a:endParaRPr>
          </a:p>
          <a:p>
            <a:pPr marL="11113" lvl="0" indent="0" algn="l" rtl="0">
              <a:lnSpc>
                <a:spcPct val="100000"/>
              </a:lnSpc>
              <a:spcBef>
                <a:spcPts val="100"/>
              </a:spcBef>
              <a:spcAft>
                <a:spcPts val="0"/>
              </a:spcAft>
              <a:buSzPts val="1400"/>
              <a:buFont typeface="Arial"/>
              <a:buNone/>
            </a:pPr>
            <a:r>
              <a:rPr lang="de-DE" sz="1050" u="none" strike="noStrike">
                <a:solidFill>
                  <a:schemeClr val="dk1"/>
                </a:solidFill>
                <a:latin typeface="Calibri"/>
                <a:ea typeface="Calibri"/>
                <a:cs typeface="Calibri"/>
                <a:sym typeface="Calibri"/>
              </a:rPr>
              <a:t>Wie im Privatleben, so auch im Büroalltag klafft eine eklatante Lücke zwischen Bewusstsein und Verhalten. Man möchte ja gerne umwelt- oder klimafreundlicher handeln, doch der Weg vom Kopf zur Hand ist weit, das “say-do-gap” groß, die Bequemlichkeit hartnäckig. Hier könnten klare Richtlinien des Unternehmens (beispielsweise für die Organisation von Meetings oder die Mobilität) und die Motivierung der Mitarbeitenden eine entscheidende Rolle spielen. Auf der Website „Mitarbeitermotivation für umweltbewusstes Verhalten - Ein Leitfaden für Umweltbeauftragte in Unternehmen“ (</a:t>
            </a:r>
            <a:r>
              <a:rPr lang="de-DE" sz="1050">
                <a:solidFill>
                  <a:schemeClr val="dk1"/>
                </a:solidFill>
                <a:latin typeface="Calibri"/>
                <a:ea typeface="Calibri"/>
                <a:cs typeface="Calibri"/>
                <a:sym typeface="Calibri"/>
              </a:rPr>
              <a:t>https://www.umweltpakt.bayern.de/werkzeuge/mitarbeitertipps/) finden Sie Informationsmaterial und Tipps für die Motivation der Mitarbeitenden.</a:t>
            </a:r>
            <a:endParaRPr/>
          </a:p>
          <a:p>
            <a:pPr marL="11113" lvl="0" indent="0" algn="l" rtl="0">
              <a:lnSpc>
                <a:spcPct val="115000"/>
              </a:lnSpc>
              <a:spcBef>
                <a:spcPts val="0"/>
              </a:spcBef>
              <a:spcAft>
                <a:spcPts val="0"/>
              </a:spcAft>
              <a:buSzPts val="1400"/>
              <a:buFont typeface="Arial"/>
              <a:buNone/>
            </a:pPr>
            <a:r>
              <a:rPr lang="de-DE" sz="1050" b="1">
                <a:solidFill>
                  <a:schemeClr val="dk1"/>
                </a:solidFill>
                <a:latin typeface="Calibri"/>
                <a:ea typeface="Calibri"/>
                <a:cs typeface="Calibri"/>
                <a:sym typeface="Calibri"/>
              </a:rPr>
              <a:t>Personalführung</a:t>
            </a:r>
            <a:endParaRPr/>
          </a:p>
          <a:p>
            <a:pPr marL="11113" marR="0" lvl="0" indent="0" algn="l" rtl="0">
              <a:lnSpc>
                <a:spcPct val="100000"/>
              </a:lnSpc>
              <a:spcBef>
                <a:spcPts val="100"/>
              </a:spcBef>
              <a:spcAft>
                <a:spcPts val="0"/>
              </a:spcAft>
              <a:buClr>
                <a:srgbClr val="000000"/>
              </a:buClr>
              <a:buSzPts val="1400"/>
              <a:buFont typeface="Arial"/>
              <a:buNone/>
            </a:pPr>
            <a:r>
              <a:rPr lang="de-DE" sz="1050" b="0" i="0" u="none" strike="noStrike" cap="none">
                <a:solidFill>
                  <a:schemeClr val="dk1"/>
                </a:solidFill>
                <a:latin typeface="Calibri"/>
                <a:ea typeface="Calibri"/>
                <a:cs typeface="Calibri"/>
                <a:sym typeface="Calibri"/>
              </a:rPr>
              <a:t>Nachhaltige Führung baut auf den Erhalt der Arbeitsfähigkeit (Können) und der Motivation (Wollen) der Mitarbeiter*innen auf (Gabler o.J.; BMBF 2017). Es geht um die Nutzung der Ressourcen bei Erhalt der Arbeitsfähigkeit. Um letztere zu erhalten, kann und sollte der Arbeitgeber in verschiedene Bereiche investieren, z. B. in Weiterbildung, Kommunikationstrainings, Maßnahmen zur Gesundheitsfürsorge und ergonomische Arbeitsmittel. Auch flexible Arbeitszeiten können Stress reduzieren. Qualifizierte Mitarbeiter*innen können besser zum betriebswirtschaftlichen Unternehmenserfolg beitragen. </a:t>
            </a:r>
            <a:endParaRPr/>
          </a:p>
          <a:p>
            <a:pPr marL="11113" marR="0" lvl="0" indent="0" algn="l" rtl="0">
              <a:lnSpc>
                <a:spcPct val="100000"/>
              </a:lnSpc>
              <a:spcBef>
                <a:spcPts val="0"/>
              </a:spcBef>
              <a:spcAft>
                <a:spcPts val="0"/>
              </a:spcAft>
              <a:buClr>
                <a:srgbClr val="000000"/>
              </a:buClr>
              <a:buSzPts val="1400"/>
              <a:buFont typeface="Arial"/>
              <a:buNone/>
            </a:pPr>
            <a:r>
              <a:rPr lang="de-DE" sz="1050" b="0" i="0" u="none" strike="noStrike" cap="none">
                <a:solidFill>
                  <a:schemeClr val="dk1"/>
                </a:solidFill>
                <a:latin typeface="Calibri"/>
                <a:ea typeface="Calibri"/>
                <a:cs typeface="Calibri"/>
                <a:sym typeface="Calibri"/>
              </a:rPr>
              <a:t>Die Motivation der Mitarbeiter*innen ist genauso wichtig wie die Arbeitsfähigkeit. Nachhaltig agierende Unternehmenslenker*innen und Vorgesetzte erhalten die Motivation ihrer Mitarbeiter*innen, indem sie daran glauben, dass Menschen von innen motiviert sind und einen sinnvollen Beitrag leisten wollen, indem sie ihnen mit ehrlichem Interesse begegnen. Wird Mitarbeiter*innen zusätzlich zum Lob und Anerkennung in Form von Dank entgegengebracht, können sie das positive Menschenbild noch verstärken. Gesteigert wird die Anerkennung, wenn der Dank individuell und verbal begründet wird. Mitarbeiter*innen können so ihre Arbeit als sinnvoll erleben und motiviert bleiben, denn sie haben das Gefühl, zum Unternehmenserfolg beitragen zu können.</a:t>
            </a:r>
            <a:endParaRPr sz="1050" u="none" strike="noStrike">
              <a:solidFill>
                <a:schemeClr val="dk1"/>
              </a:solidFill>
              <a:latin typeface="Calibri"/>
              <a:ea typeface="Calibri"/>
              <a:cs typeface="Calibri"/>
              <a:sym typeface="Calibri"/>
            </a:endParaRPr>
          </a:p>
          <a:p>
            <a:pPr marL="11113" lvl="0" indent="0" algn="l" rtl="0">
              <a:lnSpc>
                <a:spcPct val="115000"/>
              </a:lnSpc>
              <a:spcBef>
                <a:spcPts val="0"/>
              </a:spcBef>
              <a:spcAft>
                <a:spcPts val="0"/>
              </a:spcAft>
              <a:buSzPts val="1400"/>
              <a:buFont typeface="Arial"/>
              <a:buNone/>
            </a:pPr>
            <a:r>
              <a:rPr lang="de-DE" sz="1050" b="1" u="none" strike="noStrike">
                <a:solidFill>
                  <a:schemeClr val="dk1"/>
                </a:solidFill>
                <a:latin typeface="Calibri"/>
                <a:ea typeface="Calibri"/>
                <a:cs typeface="Calibri"/>
                <a:sym typeface="Calibri"/>
              </a:rPr>
              <a:t>Aufgabe:</a:t>
            </a:r>
            <a:endParaRPr/>
          </a:p>
          <a:p>
            <a:pPr marL="11113" lvl="0" indent="0" algn="l" rtl="0">
              <a:lnSpc>
                <a:spcPct val="115000"/>
              </a:lnSpc>
              <a:spcBef>
                <a:spcPts val="100"/>
              </a:spcBef>
              <a:spcAft>
                <a:spcPts val="0"/>
              </a:spcAft>
              <a:buSzPts val="1400"/>
              <a:buFont typeface="Arial"/>
              <a:buNone/>
            </a:pPr>
            <a:r>
              <a:rPr lang="de-DE" sz="1050" u="none" strike="noStrike">
                <a:solidFill>
                  <a:schemeClr val="dk1"/>
                </a:solidFill>
                <a:latin typeface="Calibri"/>
                <a:ea typeface="Calibri"/>
                <a:cs typeface="Calibri"/>
                <a:sym typeface="Calibri"/>
              </a:rPr>
              <a:t>Welche Ideen haben Sie für einen Aktionstag, um die Mitarbeitenden in Ihrem Betrieb für mehr Nachhaltigkeit zu motivieren?</a:t>
            </a:r>
            <a:endParaRPr/>
          </a:p>
          <a:p>
            <a:pPr marL="11113" lvl="0" indent="0" algn="l" rtl="0">
              <a:lnSpc>
                <a:spcPct val="115000"/>
              </a:lnSpc>
              <a:spcBef>
                <a:spcPts val="100"/>
              </a:spcBef>
              <a:spcAft>
                <a:spcPts val="0"/>
              </a:spcAft>
              <a:buSzPts val="1400"/>
              <a:buFont typeface="Arial"/>
              <a:buNone/>
            </a:pPr>
            <a:r>
              <a:rPr lang="de-DE" sz="1050" u="none" strike="noStrike">
                <a:solidFill>
                  <a:schemeClr val="dk1"/>
                </a:solidFill>
                <a:latin typeface="Calibri"/>
                <a:ea typeface="Calibri"/>
                <a:cs typeface="Calibri"/>
                <a:sym typeface="Calibri"/>
              </a:rPr>
              <a:t>Erstellen Sie ein Konzept, mit dem Sie Ihre Geschäftsleitung überzeugen!</a:t>
            </a:r>
            <a:endParaRPr/>
          </a:p>
          <a:p>
            <a:pPr marL="11113" marR="0" lvl="0" indent="0" algn="l" rtl="0">
              <a:lnSpc>
                <a:spcPct val="115000"/>
              </a:lnSpc>
              <a:spcBef>
                <a:spcPts val="100"/>
              </a:spcBef>
              <a:spcAft>
                <a:spcPts val="0"/>
              </a:spcAft>
              <a:buClr>
                <a:srgbClr val="000000"/>
              </a:buClr>
              <a:buSzPts val="1400"/>
              <a:buFont typeface="Arial"/>
              <a:buNone/>
            </a:pPr>
            <a:r>
              <a:rPr lang="de-DE" sz="1050" b="1" i="0" u="none" strike="noStrike" cap="none">
                <a:solidFill>
                  <a:schemeClr val="dk1"/>
                </a:solidFill>
                <a:latin typeface="Calibri"/>
                <a:ea typeface="Calibri"/>
                <a:cs typeface="Calibri"/>
                <a:sym typeface="Calibri"/>
              </a:rPr>
              <a:t>Quellen:</a:t>
            </a:r>
            <a:endParaRPr/>
          </a:p>
          <a:p>
            <a:pPr marL="182563" marR="0" lvl="0" indent="-171450" algn="l" rtl="0">
              <a:lnSpc>
                <a:spcPct val="115000"/>
              </a:lnSpc>
              <a:spcBef>
                <a:spcPts val="10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BMBF Bundesministerium für Bildung und Forschung (2017): Nachhaltigkeit im Personalmanagement. Online: nachhaltig-forschen.de/fileadmin/user_upload/FactSheets_LeNa_Personal.pdf</a:t>
            </a:r>
            <a:endParaRPr/>
          </a:p>
          <a:p>
            <a:pPr marL="182563" marR="0" lvl="0" indent="-171450" algn="l" rtl="0">
              <a:lnSpc>
                <a:spcPct val="115000"/>
              </a:lnSpc>
              <a:spcBef>
                <a:spcPts val="10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Gabler / Anabel Ternes (o.J.): Nachhaltiges Personalmanagement. Online: https://wirtschaftslexikon.gabler.de/definition/nachhaltiges-personalmanagement-53887</a:t>
            </a:r>
            <a:endParaRPr/>
          </a:p>
          <a:p>
            <a:pPr marL="182563" marR="0" lvl="0" indent="-171450" algn="l" rtl="0">
              <a:lnSpc>
                <a:spcPct val="115000"/>
              </a:lnSpc>
              <a:spcBef>
                <a:spcPts val="100"/>
              </a:spcBef>
              <a:spcAft>
                <a:spcPts val="0"/>
              </a:spcAft>
              <a:buClr>
                <a:srgbClr val="000000"/>
              </a:buClr>
              <a:buSzPts val="1400"/>
              <a:buFont typeface="Arial"/>
              <a:buChar char="•"/>
            </a:pPr>
            <a:r>
              <a:rPr lang="de-DE" sz="900" b="0" i="0" u="none" strike="noStrike" cap="none">
                <a:solidFill>
                  <a:schemeClr val="dk1"/>
                </a:solidFill>
                <a:latin typeface="Calibri"/>
                <a:ea typeface="Calibri"/>
                <a:cs typeface="Calibri"/>
                <a:sym typeface="Calibri"/>
              </a:rPr>
              <a:t>Insight Climate Collective (2022): Net-Zero In Sight: A manual to drive collective and individual action in the insight industry. Online/Download: </a:t>
            </a:r>
            <a:r>
              <a:rPr lang="de-DE" sz="9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www.insightclimatecollective.org/s/Net-Zero-In-Sight_A-manual-for-collective-and-individual-action-and-measurable-impact-pnyj.pdf</a:t>
            </a:r>
            <a:r>
              <a:rPr lang="de-DE" sz="900" b="0" i="0" u="none" strike="noStrike" cap="none">
                <a:solidFill>
                  <a:schemeClr val="dk1"/>
                </a:solidFill>
                <a:latin typeface="Calibri"/>
                <a:ea typeface="Calibri"/>
                <a:cs typeface="Calibri"/>
                <a:sym typeface="Calibri"/>
              </a:rPr>
              <a:t> </a:t>
            </a:r>
            <a:endParaRPr/>
          </a:p>
          <a:p>
            <a:pPr marL="11113" lvl="0" indent="0" algn="l" rtl="0">
              <a:lnSpc>
                <a:spcPct val="115000"/>
              </a:lnSpc>
              <a:spcBef>
                <a:spcPts val="100"/>
              </a:spcBef>
              <a:spcAft>
                <a:spcPts val="0"/>
              </a:spcAft>
              <a:buSzPts val="1400"/>
              <a:buFont typeface="Arial"/>
              <a:buNone/>
            </a:pPr>
            <a:endParaRPr sz="1050" u="none" strike="noStrike">
              <a:solidFill>
                <a:schemeClr val="dk1"/>
              </a:solidFill>
              <a:latin typeface="Calibri"/>
              <a:ea typeface="Calibri"/>
              <a:cs typeface="Calibri"/>
              <a:sym typeface="Calibri"/>
            </a:endParaRPr>
          </a:p>
          <a:p>
            <a:pPr marL="11113" lvl="0" indent="0" algn="l" rtl="0">
              <a:lnSpc>
                <a:spcPct val="115000"/>
              </a:lnSpc>
              <a:spcBef>
                <a:spcPts val="100"/>
              </a:spcBef>
              <a:spcAft>
                <a:spcPts val="100"/>
              </a:spcAft>
              <a:buSzPts val="1400"/>
              <a:buFont typeface="Arial"/>
              <a:buNone/>
            </a:pPr>
            <a:endParaRPr sz="1050" u="none" strike="noStrike">
              <a:solidFill>
                <a:schemeClr val="dk1"/>
              </a:solidFill>
              <a:latin typeface="Calibri"/>
              <a:ea typeface="Calibri"/>
              <a:cs typeface="Calibri"/>
              <a:sym typeface="Calibri"/>
            </a:endParaRPr>
          </a:p>
        </p:txBody>
      </p:sp>
      <p:sp>
        <p:nvSpPr>
          <p:cNvPr id="214" name="Google Shape;214;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32"/>
        <p:cNvGrpSpPr/>
        <p:nvPr/>
      </p:nvGrpSpPr>
      <p:grpSpPr>
        <a:xfrm>
          <a:off x="0" y="0"/>
          <a:ext cx="0" cy="0"/>
          <a:chOff x="0" y="0"/>
          <a:chExt cx="0" cy="0"/>
        </a:xfrm>
      </p:grpSpPr>
      <p:sp>
        <p:nvSpPr>
          <p:cNvPr id="33" name="Google Shape;33;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4" name="Google Shape;34;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39" name="Google Shape;39;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40"/>
        <p:cNvGrpSpPr/>
        <p:nvPr/>
      </p:nvGrpSpPr>
      <p:grpSpPr>
        <a:xfrm>
          <a:off x="0" y="0"/>
          <a:ext cx="0" cy="0"/>
          <a:chOff x="0" y="0"/>
          <a:chExt cx="0" cy="0"/>
        </a:xfrm>
      </p:grpSpPr>
      <p:sp>
        <p:nvSpPr>
          <p:cNvPr id="41" name="Google Shape;41;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3c8bb42d54_0_79"/>
          <p:cNvSpPr>
            <a:spLocks noGrp="1"/>
          </p:cNvSpPr>
          <p:nvPr>
            <p:ph type="pic" idx="2"/>
          </p:nvPr>
        </p:nvSpPr>
        <p:spPr>
          <a:xfrm>
            <a:off x="360363" y="1368000"/>
            <a:ext cx="11518900" cy="4680000"/>
          </a:xfrm>
          <a:prstGeom prst="rect">
            <a:avLst/>
          </a:prstGeom>
          <a:noFill/>
          <a:ln>
            <a:noFill/>
          </a:ln>
        </p:spPr>
      </p:sp>
      <p:sp>
        <p:nvSpPr>
          <p:cNvPr id="43" name="Google Shape;43;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8"/>
        <p:cNvGrpSpPr/>
        <p:nvPr/>
      </p:nvGrpSpPr>
      <p:grpSpPr>
        <a:xfrm>
          <a:off x="0" y="0"/>
          <a:ext cx="0" cy="0"/>
          <a:chOff x="0" y="0"/>
          <a:chExt cx="0" cy="0"/>
        </a:xfrm>
      </p:grpSpPr>
      <p:sp>
        <p:nvSpPr>
          <p:cNvPr id="49" name="Google Shape;49;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1" name="Google Shape;51;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6"/>
        <p:cNvGrpSpPr/>
        <p:nvPr/>
      </p:nvGrpSpPr>
      <p:grpSpPr>
        <a:xfrm>
          <a:off x="0" y="0"/>
          <a:ext cx="0" cy="0"/>
          <a:chOff x="0" y="0"/>
          <a:chExt cx="0" cy="0"/>
        </a:xfrm>
      </p:grpSpPr>
      <p:sp>
        <p:nvSpPr>
          <p:cNvPr id="57" name="Google Shape;57;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9" name="Google Shape;59;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2" name="Google Shape;62;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www.digitalcarbonfootprint.eu/"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92592"/>
              <a:buNone/>
            </a:pPr>
            <a:r>
              <a:rPr lang="de-DE" b="1"/>
              <a:t>Fachangestellter</a:t>
            </a:r>
            <a:r>
              <a:rPr lang="de-DE"/>
              <a:t> für Markt- und Sozialforschung / </a:t>
            </a:r>
            <a:r>
              <a:rPr lang="de-DE" b="1"/>
              <a:t>Fachangestellte</a:t>
            </a:r>
            <a:r>
              <a:rPr lang="de-DE"/>
              <a:t> für Markt- und Sozialforschung </a:t>
            </a:r>
            <a:br>
              <a:rPr lang="de-DE"/>
            </a:br>
            <a:endParaRPr/>
          </a:p>
        </p:txBody>
      </p:sp>
      <p:sp>
        <p:nvSpPr>
          <p:cNvPr id="71" name="Google Shape;71;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Nachhaltigkeitsthemen und Zielkonflikten </a:t>
            </a:r>
            <a:br>
              <a:rPr lang="de-DE"/>
            </a:br>
            <a:r>
              <a:rPr lang="de-DE"/>
              <a:t>in der Markt- und Sozialforschung</a:t>
            </a:r>
            <a:endParaRPr/>
          </a:p>
        </p:txBody>
      </p:sp>
      <p:sp>
        <p:nvSpPr>
          <p:cNvPr id="72" name="Google Shape;72;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Persitzky</a:t>
            </a:r>
            <a:endParaRPr/>
          </a:p>
        </p:txBody>
      </p:sp>
      <p:sp>
        <p:nvSpPr>
          <p:cNvPr id="73" name="Google Shape;73;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74" name="Google Shape;74;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SzPts val="4480"/>
              <a:buNone/>
            </a:pPr>
            <a:r>
              <a:rPr lang="de-DE"/>
              <a:t>LIFE Bildung, Umwelt, Chancengleichheit  e.V. </a:t>
            </a:r>
            <a:endParaRPr/>
          </a:p>
          <a:p>
            <a:pPr marL="50800" lvl="0" indent="0" algn="l" rtl="0">
              <a:lnSpc>
                <a:spcPct val="90000"/>
              </a:lnSpc>
              <a:spcBef>
                <a:spcPts val="0"/>
              </a:spcBef>
              <a:spcAft>
                <a:spcPts val="0"/>
              </a:spcAft>
              <a:buSzPts val="4480"/>
              <a:buNone/>
            </a:pPr>
            <a:r>
              <a:rPr lang="de-DE"/>
              <a:t>Rheinstr. 45-46</a:t>
            </a:r>
            <a:endParaRPr/>
          </a:p>
          <a:p>
            <a:pPr marL="50800" lvl="0" indent="0" algn="l" rtl="0">
              <a:lnSpc>
                <a:spcPct val="90000"/>
              </a:lnSpc>
              <a:spcBef>
                <a:spcPts val="0"/>
              </a:spcBef>
              <a:spcAft>
                <a:spcPts val="0"/>
              </a:spcAft>
              <a:buSzPts val="4480"/>
              <a:buNone/>
            </a:pPr>
            <a:r>
              <a:rPr lang="de-DE"/>
              <a:t>12161 Berlin</a:t>
            </a:r>
            <a:endParaRPr/>
          </a:p>
          <a:p>
            <a:pPr marL="50800" lvl="0" indent="0" algn="l" rtl="0">
              <a:lnSpc>
                <a:spcPct val="90000"/>
              </a:lnSpc>
              <a:spcBef>
                <a:spcPts val="0"/>
              </a:spcBef>
              <a:spcAft>
                <a:spcPts val="0"/>
              </a:spcAft>
              <a:buSzPts val="4480"/>
              <a:buNone/>
            </a:pPr>
            <a:endParaRPr/>
          </a:p>
          <a:p>
            <a:pPr marL="50800" lvl="0" indent="0" algn="l" rtl="0">
              <a:lnSpc>
                <a:spcPct val="90000"/>
              </a:lnSpc>
              <a:spcBef>
                <a:spcPts val="0"/>
              </a:spcBef>
              <a:spcAft>
                <a:spcPts val="0"/>
              </a:spcAft>
              <a:buSzPts val="4480"/>
              <a:buNone/>
            </a:pPr>
            <a:r>
              <a:rPr lang="de-DE"/>
              <a:t>Christine Persitzky</a:t>
            </a:r>
            <a:endParaRPr/>
          </a:p>
        </p:txBody>
      </p:sp>
      <p:pic>
        <p:nvPicPr>
          <p:cNvPr id="75" name="Google Shape;75;p38"/>
          <p:cNvPicPr preferRelativeResize="0"/>
          <p:nvPr/>
        </p:nvPicPr>
        <p:blipFill rotWithShape="1">
          <a:blip r:embed="rId3">
            <a:alphaModFix/>
          </a:blip>
          <a:srcRect l="-1" r="67698" b="-3465"/>
          <a:stretch/>
        </p:blipFill>
        <p:spPr>
          <a:xfrm>
            <a:off x="9251093" y="3852999"/>
            <a:ext cx="866118" cy="576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0" name="Google Shape;230;p15"/>
          <p:cNvSpPr txBox="1"/>
          <p:nvPr/>
        </p:nvSpPr>
        <p:spPr>
          <a:xfrm>
            <a:off x="360000" y="1564804"/>
            <a:ext cx="7962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Zwei Befragungen zum Tempolimit 130 km/h auf Bundesautobahnen:</a:t>
            </a:r>
            <a:endParaRPr/>
          </a:p>
        </p:txBody>
      </p:sp>
      <p:sp>
        <p:nvSpPr>
          <p:cNvPr id="231" name="Google Shape;231;p15"/>
          <p:cNvSpPr txBox="1">
            <a:spLocks noGrp="1"/>
          </p:cNvSpPr>
          <p:nvPr>
            <p:ph type="title"/>
          </p:nvPr>
        </p:nvSpPr>
        <p:spPr>
          <a:xfrm>
            <a:off x="360000" y="160939"/>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Marktforschung und Nachhaltigkeit</a:t>
            </a:r>
            <a:br>
              <a:rPr lang="de-DE"/>
            </a:br>
            <a:r>
              <a:rPr lang="de-DE"/>
              <a:t>Zwei Befragungen zum Tempolimit</a:t>
            </a:r>
            <a:endParaRPr/>
          </a:p>
        </p:txBody>
      </p:sp>
      <p:sp>
        <p:nvSpPr>
          <p:cNvPr id="232" name="Google Shape;232;p15"/>
          <p:cNvSpPr txBox="1">
            <a:spLocks noGrp="1"/>
          </p:cNvSpPr>
          <p:nvPr>
            <p:ph type="body" idx="2"/>
          </p:nvPr>
        </p:nvSpPr>
        <p:spPr>
          <a:xfrm>
            <a:off x="7321092"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Wittich 2021 und Umweltbundesamt 2022l</a:t>
            </a:r>
            <a:endParaRPr/>
          </a:p>
        </p:txBody>
      </p:sp>
      <p:sp>
        <p:nvSpPr>
          <p:cNvPr id="233" name="Google Shape;233;p15"/>
          <p:cNvSpPr/>
          <p:nvPr/>
        </p:nvSpPr>
        <p:spPr>
          <a:xfrm>
            <a:off x="7953989" y="1700342"/>
            <a:ext cx="3987040" cy="4218007"/>
          </a:xfrm>
          <a:prstGeom prst="roundRect">
            <a:avLst>
              <a:gd name="adj" fmla="val 16667"/>
            </a:avLst>
          </a:prstGeom>
          <a:solidFill>
            <a:schemeClr val="lt1"/>
          </a:solid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8000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Bilden Sie zwei Gruppen.</a:t>
            </a:r>
            <a:endParaRPr/>
          </a:p>
          <a:p>
            <a:pPr marL="180000" marR="0" lvl="0" indent="0" algn="l" rtl="0">
              <a:lnSpc>
                <a:spcPct val="100000"/>
              </a:lnSpc>
              <a:spcBef>
                <a:spcPts val="600"/>
              </a:spcBef>
              <a:spcAft>
                <a:spcPts val="0"/>
              </a:spcAft>
              <a:buNone/>
            </a:pPr>
            <a:r>
              <a:rPr lang="de-DE" sz="1800" b="0" i="0" u="none" strike="noStrike" cap="none">
                <a:solidFill>
                  <a:srgbClr val="4F4651"/>
                </a:solidFill>
                <a:latin typeface="Arial"/>
                <a:ea typeface="Arial"/>
                <a:cs typeface="Arial"/>
                <a:sym typeface="Arial"/>
              </a:rPr>
              <a:t>Jede Gruppe konzipiert eine Umfrage zum Tempolimit von 130 km/h auf Bundesautobahnen unter folgenden Bedingungen:</a:t>
            </a:r>
            <a:endParaRPr/>
          </a:p>
          <a:p>
            <a:pPr marL="180000" marR="0" lvl="0" indent="0" algn="l" rtl="0">
              <a:lnSpc>
                <a:spcPct val="100000"/>
              </a:lnSpc>
              <a:spcBef>
                <a:spcPts val="600"/>
              </a:spcBef>
              <a:spcAft>
                <a:spcPts val="0"/>
              </a:spcAft>
              <a:buNone/>
            </a:pPr>
            <a:r>
              <a:rPr lang="de-DE" sz="1800" b="0" i="0" u="none" strike="noStrike" cap="none">
                <a:solidFill>
                  <a:srgbClr val="4F4651"/>
                </a:solidFill>
                <a:latin typeface="Arial"/>
                <a:ea typeface="Arial"/>
                <a:cs typeface="Arial"/>
                <a:sym typeface="Arial"/>
              </a:rPr>
              <a:t>Gruppe 1: </a:t>
            </a:r>
            <a:br>
              <a:rPr lang="de-DE" sz="1800" b="0" i="0" u="none" strike="noStrike" cap="none">
                <a:solidFill>
                  <a:srgbClr val="4F4651"/>
                </a:solidFill>
                <a:latin typeface="Arial"/>
                <a:ea typeface="Arial"/>
                <a:cs typeface="Arial"/>
                <a:sym typeface="Arial"/>
              </a:rPr>
            </a:br>
            <a:r>
              <a:rPr lang="de-DE" sz="1800" b="0" i="0" u="none" strike="noStrike" cap="none">
                <a:solidFill>
                  <a:srgbClr val="4F4651"/>
                </a:solidFill>
                <a:latin typeface="Arial"/>
                <a:ea typeface="Arial"/>
                <a:cs typeface="Arial"/>
                <a:sym typeface="Arial"/>
              </a:rPr>
              <a:t>Der Auftraggeber ist der ADAC.</a:t>
            </a:r>
            <a:endParaRPr/>
          </a:p>
          <a:p>
            <a:pPr marL="180000" marR="0" lvl="0" indent="0" algn="l" rtl="0">
              <a:lnSpc>
                <a:spcPct val="100000"/>
              </a:lnSpc>
              <a:spcBef>
                <a:spcPts val="600"/>
              </a:spcBef>
              <a:spcAft>
                <a:spcPts val="0"/>
              </a:spcAft>
              <a:buNone/>
            </a:pPr>
            <a:r>
              <a:rPr lang="de-DE" sz="1800" b="0" i="0" u="none" strike="noStrike" cap="none">
                <a:solidFill>
                  <a:srgbClr val="4F4651"/>
                </a:solidFill>
                <a:latin typeface="Arial"/>
                <a:ea typeface="Arial"/>
                <a:cs typeface="Arial"/>
                <a:sym typeface="Arial"/>
              </a:rPr>
              <a:t>Gruppe 2: </a:t>
            </a:r>
            <a:br>
              <a:rPr lang="de-DE" sz="1800" b="0" i="0" u="none" strike="noStrike" cap="none">
                <a:solidFill>
                  <a:srgbClr val="4F4651"/>
                </a:solidFill>
                <a:latin typeface="Arial"/>
                <a:ea typeface="Arial"/>
                <a:cs typeface="Arial"/>
                <a:sym typeface="Arial"/>
              </a:rPr>
            </a:br>
            <a:r>
              <a:rPr lang="de-DE" sz="1800" b="0" i="0" u="none" strike="noStrike" cap="none">
                <a:solidFill>
                  <a:srgbClr val="4F4651"/>
                </a:solidFill>
                <a:latin typeface="Arial"/>
                <a:ea typeface="Arial"/>
                <a:cs typeface="Arial"/>
                <a:sym typeface="Arial"/>
              </a:rPr>
              <a:t>Der Auftraggeber ist ein Umweltverband.</a:t>
            </a:r>
            <a:endParaRPr/>
          </a:p>
          <a:p>
            <a:pPr marL="180000" marR="0" lvl="0" indent="0" algn="l" rtl="0">
              <a:lnSpc>
                <a:spcPct val="100000"/>
              </a:lnSpc>
              <a:spcBef>
                <a:spcPts val="600"/>
              </a:spcBef>
              <a:spcAft>
                <a:spcPts val="600"/>
              </a:spcAft>
              <a:buNone/>
            </a:pPr>
            <a:r>
              <a:rPr lang="de-DE" sz="1800" b="0" i="0" u="none" strike="noStrike" cap="none">
                <a:solidFill>
                  <a:srgbClr val="4F4651"/>
                </a:solidFill>
                <a:latin typeface="Arial"/>
                <a:ea typeface="Arial"/>
                <a:cs typeface="Arial"/>
                <a:sym typeface="Arial"/>
              </a:rPr>
              <a:t>Unterscheiden sich die beiden Befragungen?</a:t>
            </a:r>
            <a:endParaRPr/>
          </a:p>
        </p:txBody>
      </p:sp>
      <p:sp>
        <p:nvSpPr>
          <p:cNvPr id="234" name="Google Shape;234;p1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graphicFrame>
        <p:nvGraphicFramePr>
          <p:cNvPr id="235" name="Google Shape;235;p15"/>
          <p:cNvGraphicFramePr/>
          <p:nvPr/>
        </p:nvGraphicFramePr>
        <p:xfrm>
          <a:off x="-610716" y="2445418"/>
          <a:ext cx="4826304" cy="3217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6" name="Google Shape;236;p15"/>
          <p:cNvGraphicFramePr/>
          <p:nvPr/>
        </p:nvGraphicFramePr>
        <p:xfrm>
          <a:off x="3350684" y="2125922"/>
          <a:ext cx="5188638" cy="3459092"/>
        </p:xfrm>
        <a:graphic>
          <a:graphicData uri="http://schemas.openxmlformats.org/drawingml/2006/chart">
            <c:chart xmlns:c="http://schemas.openxmlformats.org/drawingml/2006/chart" xmlns:r="http://schemas.openxmlformats.org/officeDocument/2006/relationships" r:id="rId4"/>
          </a:graphicData>
        </a:graphic>
      </p:graphicFrame>
      <p:sp>
        <p:nvSpPr>
          <p:cNvPr id="237" name="Google Shape;237;p15"/>
          <p:cNvSpPr txBox="1"/>
          <p:nvPr/>
        </p:nvSpPr>
        <p:spPr>
          <a:xfrm>
            <a:off x="1210215" y="5402395"/>
            <a:ext cx="22526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Auftraggeber: Mobil in Deutschland (2021)</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Befragte: Autofahrer</a:t>
            </a:r>
            <a:endParaRPr/>
          </a:p>
        </p:txBody>
      </p:sp>
      <p:sp>
        <p:nvSpPr>
          <p:cNvPr id="238" name="Google Shape;238;p15"/>
          <p:cNvSpPr txBox="1"/>
          <p:nvPr/>
        </p:nvSpPr>
        <p:spPr>
          <a:xfrm>
            <a:off x="4287521" y="5443035"/>
            <a:ext cx="346452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Auftraggeber: Umweltbundesamt (2020)</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Befragte: Bürger*innen älter als 14 Jahre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15"/>
          <p:cNvSpPr txBox="1"/>
          <p:nvPr/>
        </p:nvSpPr>
        <p:spPr>
          <a:xfrm>
            <a:off x="3701741" y="2048426"/>
            <a:ext cx="440095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Ein Tempolimit von 130 km/h auf Autobahnen einführen, um die Umwelt zu schonen und die Sicherheit für alle Verkehrsteilnehmer:innen zu erhöhen</a:t>
            </a:r>
            <a:endParaRPr/>
          </a:p>
        </p:txBody>
      </p:sp>
      <p:sp>
        <p:nvSpPr>
          <p:cNvPr id="240" name="Google Shape;240;p15"/>
          <p:cNvSpPr txBox="1"/>
          <p:nvPr/>
        </p:nvSpPr>
        <p:spPr>
          <a:xfrm>
            <a:off x="537609" y="2245850"/>
            <a:ext cx="321545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Für oder gegen ein Tempolimit von 130 km/h auf Bundesautobahnen?</a:t>
            </a:r>
            <a:endParaRPr/>
          </a:p>
        </p:txBody>
      </p:sp>
      <p:sp>
        <p:nvSpPr>
          <p:cNvPr id="241" name="Google Shape;241;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e55c4471e5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248" name="Google Shape;248;g1e55c4471e5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49" name="Google Shape;249;g1e55c4471e5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50" name="Google Shape;250;g1e55c4471e5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51" name="Google Shape;251;g1e55c4471e5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52" name="Google Shape;252;g1e55c4471e5_0_0"/>
          <p:cNvGrpSpPr/>
          <p:nvPr/>
        </p:nvGrpSpPr>
        <p:grpSpPr>
          <a:xfrm>
            <a:off x="6425612" y="1454200"/>
            <a:ext cx="5663465" cy="4537299"/>
            <a:chOff x="6095999" y="1454200"/>
            <a:chExt cx="5663465" cy="4537299"/>
          </a:xfrm>
        </p:grpSpPr>
        <p:sp>
          <p:nvSpPr>
            <p:cNvPr id="253" name="Google Shape;253;g1e55c4471e5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54" name="Google Shape;254;g1e55c4471e5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55" name="Google Shape;255;g1e55c4471e5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56" name="Google Shape;256;g1e55c4471e5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57" name="Google Shape;257;g1e55c4471e5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58" name="Google Shape;258;g1e55c4471e5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59" name="Google Shape;259;g1e55c4471e5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60" name="Google Shape;260;g1e55c4471e5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61" name="Google Shape;261;g1e55c4471e5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5619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915bba6a60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82" name="Google Shape;82;g1915bba6a60_0_10"/>
          <p:cNvSpPr txBox="1">
            <a:spLocks noGrp="1"/>
          </p:cNvSpPr>
          <p:nvPr>
            <p:ph type="title"/>
          </p:nvPr>
        </p:nvSpPr>
        <p:spPr>
          <a:xfrm>
            <a:off x="360000" y="138436"/>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Klimaschutz</a:t>
            </a:r>
            <a:br>
              <a:rPr lang="de-DE"/>
            </a:br>
            <a:r>
              <a:rPr lang="de-DE"/>
              <a:t>Mein persönlicher CO</a:t>
            </a:r>
            <a:r>
              <a:rPr lang="de-DE" baseline="-25000"/>
              <a:t>2</a:t>
            </a:r>
            <a:r>
              <a:rPr lang="de-DE"/>
              <a:t>-Fußabdruck</a:t>
            </a:r>
            <a:endParaRPr/>
          </a:p>
        </p:txBody>
      </p:sp>
      <p:sp>
        <p:nvSpPr>
          <p:cNvPr id="83" name="Google Shape;83;g1915bba6a60_0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Umweltbundesamt 2021a </a:t>
            </a:r>
            <a:endParaRPr/>
          </a:p>
        </p:txBody>
      </p:sp>
      <p:sp>
        <p:nvSpPr>
          <p:cNvPr id="84" name="Google Shape;84;g1915bba6a60_0_10"/>
          <p:cNvSpPr/>
          <p:nvPr/>
        </p:nvSpPr>
        <p:spPr>
          <a:xfrm>
            <a:off x="5957128" y="2808213"/>
            <a:ext cx="5651482" cy="2802602"/>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000000"/>
                </a:solidFill>
                <a:latin typeface="Arial"/>
                <a:ea typeface="Arial"/>
                <a:cs typeface="Arial"/>
                <a:sym typeface="Arial"/>
              </a:rPr>
              <a:t>Welchen Fußabdruck hinterlasse ich </a:t>
            </a:r>
            <a:endParaRPr/>
          </a:p>
          <a:p>
            <a:pPr marL="0" marR="0" lvl="0" indent="0" algn="l" rtl="0">
              <a:lnSpc>
                <a:spcPct val="100000"/>
              </a:lnSpc>
              <a:spcBef>
                <a:spcPts val="0"/>
              </a:spcBef>
              <a:spcAft>
                <a:spcPts val="0"/>
              </a:spcAft>
              <a:buNone/>
            </a:pPr>
            <a:r>
              <a:rPr lang="de-DE" sz="1800" b="0" i="0" u="none" strike="noStrike" cap="none">
                <a:solidFill>
                  <a:srgbClr val="000000"/>
                </a:solidFill>
                <a:latin typeface="Arial"/>
                <a:ea typeface="Arial"/>
                <a:cs typeface="Arial"/>
                <a:sym typeface="Arial"/>
              </a:rPr>
              <a:t>mit meinem Lebensstil? </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durch Stromverbrauch und Heizen?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durch meine Ernährung?</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durch mein Konsumverhalten?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durch meine Mobilität? </a:t>
            </a:r>
            <a:endParaRPr sz="1800" b="0" i="0" u="none" strike="noStrike" cap="none">
              <a:solidFill>
                <a:srgbClr val="000000"/>
              </a:solidFill>
              <a:latin typeface="Arial"/>
              <a:ea typeface="Arial"/>
              <a:cs typeface="Arial"/>
              <a:sym typeface="Arial"/>
            </a:endParaRPr>
          </a:p>
        </p:txBody>
      </p:sp>
      <p:sp>
        <p:nvSpPr>
          <p:cNvPr id="85" name="Google Shape;85;g1915bba6a60_0_10"/>
          <p:cNvSpPr txBox="1"/>
          <p:nvPr/>
        </p:nvSpPr>
        <p:spPr>
          <a:xfrm>
            <a:off x="360000" y="1485119"/>
            <a:ext cx="1113749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rgbClr val="000000"/>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 </a:t>
            </a:r>
            <a:endParaRPr sz="1800" b="0" i="0" u="none" strike="noStrike" cap="none">
              <a:solidFill>
                <a:srgbClr val="000000"/>
              </a:solidFill>
              <a:latin typeface="Arial"/>
              <a:ea typeface="Arial"/>
              <a:cs typeface="Arial"/>
              <a:sym typeface="Arial"/>
            </a:endParaRPr>
          </a:p>
        </p:txBody>
      </p:sp>
      <p:sp>
        <p:nvSpPr>
          <p:cNvPr id="86" name="Google Shape;86;g1915bba6a60_0_10"/>
          <p:cNvSpPr/>
          <p:nvPr/>
        </p:nvSpPr>
        <p:spPr>
          <a:xfrm>
            <a:off x="451196" y="5233915"/>
            <a:ext cx="4236583" cy="623415"/>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7" name="Google Shape;87;g1915bba6a60_0_10"/>
          <p:cNvSpPr/>
          <p:nvPr/>
        </p:nvSpPr>
        <p:spPr>
          <a:xfrm>
            <a:off x="451196" y="5026110"/>
            <a:ext cx="4236583" cy="207805"/>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8" name="Google Shape;88;g1915bba6a60_0_10"/>
          <p:cNvSpPr/>
          <p:nvPr/>
        </p:nvSpPr>
        <p:spPr>
          <a:xfrm>
            <a:off x="451196" y="4402695"/>
            <a:ext cx="4236583" cy="623415"/>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9" name="Google Shape;89;g1915bba6a60_0_10"/>
          <p:cNvSpPr/>
          <p:nvPr/>
        </p:nvSpPr>
        <p:spPr>
          <a:xfrm>
            <a:off x="451196" y="3899534"/>
            <a:ext cx="4236583" cy="504669"/>
          </a:xfrm>
          <a:prstGeom prst="rect">
            <a:avLst/>
          </a:prstGeom>
          <a:solidFill>
            <a:srgbClr val="BBD9D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0" name="Google Shape;90;g1915bba6a60_0_10"/>
          <p:cNvSpPr/>
          <p:nvPr/>
        </p:nvSpPr>
        <p:spPr>
          <a:xfrm>
            <a:off x="451196" y="2757296"/>
            <a:ext cx="4236583" cy="1128085"/>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1" name="Google Shape;91;g1915bba6a60_0_10"/>
          <p:cNvSpPr/>
          <p:nvPr/>
        </p:nvSpPr>
        <p:spPr>
          <a:xfrm>
            <a:off x="451196" y="2490118"/>
            <a:ext cx="4236583" cy="267178"/>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92" name="Google Shape;92;g1915bba6a60_0_10"/>
          <p:cNvSpPr/>
          <p:nvPr/>
        </p:nvSpPr>
        <p:spPr>
          <a:xfrm>
            <a:off x="4687779" y="5233915"/>
            <a:ext cx="748924" cy="623415"/>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93" name="Google Shape;93;g1915bba6a60_0_10"/>
          <p:cNvSpPr/>
          <p:nvPr/>
        </p:nvSpPr>
        <p:spPr>
          <a:xfrm>
            <a:off x="4687779" y="5026110"/>
            <a:ext cx="748924" cy="207805"/>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94" name="Google Shape;94;g1915bba6a60_0_10"/>
          <p:cNvSpPr/>
          <p:nvPr/>
        </p:nvSpPr>
        <p:spPr>
          <a:xfrm>
            <a:off x="4687779" y="4402695"/>
            <a:ext cx="748924" cy="623415"/>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95" name="Google Shape;95;g1915bba6a60_0_10"/>
          <p:cNvSpPr/>
          <p:nvPr/>
        </p:nvSpPr>
        <p:spPr>
          <a:xfrm>
            <a:off x="4687779" y="3899534"/>
            <a:ext cx="748924" cy="504669"/>
          </a:xfrm>
          <a:prstGeom prst="rect">
            <a:avLst/>
          </a:prstGeom>
          <a:solidFill>
            <a:srgbClr val="BBD9D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96" name="Google Shape;96;g1915bba6a60_0_10"/>
          <p:cNvSpPr/>
          <p:nvPr/>
        </p:nvSpPr>
        <p:spPr>
          <a:xfrm>
            <a:off x="4687779" y="2757296"/>
            <a:ext cx="748924" cy="1128085"/>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97" name="Google Shape;97;g1915bba6a60_0_10"/>
          <p:cNvSpPr/>
          <p:nvPr/>
        </p:nvSpPr>
        <p:spPr>
          <a:xfrm>
            <a:off x="4687779" y="2490118"/>
            <a:ext cx="748924" cy="267178"/>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98" name="Google Shape;98;g1915bba6a60_0_10"/>
          <p:cNvPicPr preferRelativeResize="0"/>
          <p:nvPr/>
        </p:nvPicPr>
        <p:blipFill rotWithShape="1">
          <a:blip r:embed="rId3">
            <a:alphaModFix/>
          </a:blip>
          <a:srcRect/>
          <a:stretch/>
        </p:blipFill>
        <p:spPr>
          <a:xfrm>
            <a:off x="598148" y="4451196"/>
            <a:ext cx="644557" cy="505645"/>
          </a:xfrm>
          <a:prstGeom prst="rect">
            <a:avLst/>
          </a:prstGeom>
          <a:noFill/>
          <a:ln>
            <a:noFill/>
          </a:ln>
        </p:spPr>
      </p:pic>
      <p:pic>
        <p:nvPicPr>
          <p:cNvPr id="99" name="Google Shape;99;g1915bba6a60_0_10"/>
          <p:cNvPicPr preferRelativeResize="0"/>
          <p:nvPr/>
        </p:nvPicPr>
        <p:blipFill rotWithShape="1">
          <a:blip r:embed="rId4">
            <a:alphaModFix/>
          </a:blip>
          <a:srcRect/>
          <a:stretch/>
        </p:blipFill>
        <p:spPr>
          <a:xfrm>
            <a:off x="1539608" y="4466581"/>
            <a:ext cx="571084" cy="448007"/>
          </a:xfrm>
          <a:prstGeom prst="rect">
            <a:avLst/>
          </a:prstGeom>
          <a:noFill/>
          <a:ln>
            <a:noFill/>
          </a:ln>
        </p:spPr>
      </p:pic>
      <p:pic>
        <p:nvPicPr>
          <p:cNvPr id="100" name="Google Shape;100;g1915bba6a60_0_10"/>
          <p:cNvPicPr preferRelativeResize="0"/>
          <p:nvPr/>
        </p:nvPicPr>
        <p:blipFill rotWithShape="1">
          <a:blip r:embed="rId5">
            <a:alphaModFix/>
          </a:blip>
          <a:srcRect/>
          <a:stretch/>
        </p:blipFill>
        <p:spPr>
          <a:xfrm>
            <a:off x="598146" y="3956756"/>
            <a:ext cx="488111" cy="382915"/>
          </a:xfrm>
          <a:prstGeom prst="rect">
            <a:avLst/>
          </a:prstGeom>
          <a:noFill/>
          <a:ln>
            <a:noFill/>
          </a:ln>
        </p:spPr>
      </p:pic>
      <p:pic>
        <p:nvPicPr>
          <p:cNvPr id="101" name="Google Shape;101;g1915bba6a60_0_10"/>
          <p:cNvPicPr preferRelativeResize="0"/>
          <p:nvPr/>
        </p:nvPicPr>
        <p:blipFill rotWithShape="1">
          <a:blip r:embed="rId6">
            <a:alphaModFix/>
          </a:blip>
          <a:srcRect/>
          <a:stretch/>
        </p:blipFill>
        <p:spPr>
          <a:xfrm>
            <a:off x="1489525" y="3211975"/>
            <a:ext cx="671249" cy="526585"/>
          </a:xfrm>
          <a:prstGeom prst="rect">
            <a:avLst/>
          </a:prstGeom>
          <a:noFill/>
          <a:ln>
            <a:noFill/>
          </a:ln>
        </p:spPr>
      </p:pic>
      <p:pic>
        <p:nvPicPr>
          <p:cNvPr id="102" name="Google Shape;102;g1915bba6a60_0_10"/>
          <p:cNvPicPr preferRelativeResize="0"/>
          <p:nvPr/>
        </p:nvPicPr>
        <p:blipFill rotWithShape="1">
          <a:blip r:embed="rId7">
            <a:alphaModFix/>
          </a:blip>
          <a:srcRect/>
          <a:stretch/>
        </p:blipFill>
        <p:spPr>
          <a:xfrm>
            <a:off x="690296" y="2949798"/>
            <a:ext cx="560126" cy="439410"/>
          </a:xfrm>
          <a:prstGeom prst="rect">
            <a:avLst/>
          </a:prstGeom>
          <a:noFill/>
          <a:ln>
            <a:noFill/>
          </a:ln>
        </p:spPr>
      </p:pic>
      <p:pic>
        <p:nvPicPr>
          <p:cNvPr id="103" name="Google Shape;103;g1915bba6a60_0_10"/>
          <p:cNvPicPr preferRelativeResize="0"/>
          <p:nvPr/>
        </p:nvPicPr>
        <p:blipFill rotWithShape="1">
          <a:blip r:embed="rId8">
            <a:alphaModFix/>
          </a:blip>
          <a:srcRect/>
          <a:stretch/>
        </p:blipFill>
        <p:spPr>
          <a:xfrm>
            <a:off x="1233208" y="3858344"/>
            <a:ext cx="742920" cy="582809"/>
          </a:xfrm>
          <a:prstGeom prst="rect">
            <a:avLst/>
          </a:prstGeom>
          <a:noFill/>
          <a:ln>
            <a:noFill/>
          </a:ln>
        </p:spPr>
      </p:pic>
      <p:pic>
        <p:nvPicPr>
          <p:cNvPr id="104" name="Google Shape;104;g1915bba6a60_0_10"/>
          <p:cNvPicPr preferRelativeResize="0"/>
          <p:nvPr/>
        </p:nvPicPr>
        <p:blipFill rotWithShape="1">
          <a:blip r:embed="rId9">
            <a:alphaModFix/>
          </a:blip>
          <a:srcRect/>
          <a:stretch/>
        </p:blipFill>
        <p:spPr>
          <a:xfrm>
            <a:off x="1119532" y="4940016"/>
            <a:ext cx="484391" cy="379997"/>
          </a:xfrm>
          <a:prstGeom prst="rect">
            <a:avLst/>
          </a:prstGeom>
          <a:noFill/>
          <a:ln>
            <a:noFill/>
          </a:ln>
        </p:spPr>
      </p:pic>
      <p:pic>
        <p:nvPicPr>
          <p:cNvPr id="105" name="Google Shape;105;g1915bba6a60_0_10"/>
          <p:cNvPicPr preferRelativeResize="0"/>
          <p:nvPr/>
        </p:nvPicPr>
        <p:blipFill rotWithShape="1">
          <a:blip r:embed="rId10">
            <a:alphaModFix/>
          </a:blip>
          <a:srcRect/>
          <a:stretch/>
        </p:blipFill>
        <p:spPr>
          <a:xfrm>
            <a:off x="1618042" y="5331474"/>
            <a:ext cx="561978" cy="440863"/>
          </a:xfrm>
          <a:prstGeom prst="rect">
            <a:avLst/>
          </a:prstGeom>
          <a:noFill/>
          <a:ln>
            <a:noFill/>
          </a:ln>
        </p:spPr>
      </p:pic>
      <p:pic>
        <p:nvPicPr>
          <p:cNvPr id="106" name="Google Shape;106;g1915bba6a60_0_10"/>
          <p:cNvPicPr preferRelativeResize="0"/>
          <p:nvPr/>
        </p:nvPicPr>
        <p:blipFill rotWithShape="1">
          <a:blip r:embed="rId11">
            <a:alphaModFix/>
          </a:blip>
          <a:srcRect/>
          <a:stretch/>
        </p:blipFill>
        <p:spPr>
          <a:xfrm flipH="1">
            <a:off x="713957" y="2356570"/>
            <a:ext cx="538970" cy="422814"/>
          </a:xfrm>
          <a:prstGeom prst="rect">
            <a:avLst/>
          </a:prstGeom>
          <a:solidFill>
            <a:schemeClr val="lt1"/>
          </a:solidFill>
          <a:ln>
            <a:noFill/>
          </a:ln>
        </p:spPr>
      </p:pic>
      <p:pic>
        <p:nvPicPr>
          <p:cNvPr id="107" name="Google Shape;107;g1915bba6a60_0_10"/>
          <p:cNvPicPr preferRelativeResize="0"/>
          <p:nvPr/>
        </p:nvPicPr>
        <p:blipFill rotWithShape="1">
          <a:blip r:embed="rId12">
            <a:alphaModFix/>
          </a:blip>
          <a:srcRect l="57217" t="21666" r="15310" b="9090"/>
          <a:stretch/>
        </p:blipFill>
        <p:spPr>
          <a:xfrm>
            <a:off x="10544066" y="3661664"/>
            <a:ext cx="1495001" cy="2270992"/>
          </a:xfrm>
          <a:prstGeom prst="rect">
            <a:avLst/>
          </a:prstGeom>
          <a:noFill/>
          <a:ln>
            <a:noFill/>
          </a:ln>
        </p:spPr>
      </p:pic>
      <p:sp>
        <p:nvSpPr>
          <p:cNvPr id="108" name="Google Shape;108;g1915bba6a60_0_10"/>
          <p:cNvSpPr txBox="1">
            <a:spLocks noGrp="1"/>
          </p:cNvSpPr>
          <p:nvPr>
            <p:ph type="body" idx="1"/>
          </p:nvPr>
        </p:nvSpPr>
        <p:spPr>
          <a:xfrm>
            <a:off x="3429000" y="6254750"/>
            <a:ext cx="3835400" cy="557213"/>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09" name="Google Shape;109;g1915bba6a60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Google Shape;115;p2"/>
          <p:cNvGraphicFramePr/>
          <p:nvPr/>
        </p:nvGraphicFramePr>
        <p:xfrm>
          <a:off x="344514" y="2378070"/>
          <a:ext cx="6840637" cy="4367799"/>
        </p:xfrm>
        <a:graphic>
          <a:graphicData uri="http://schemas.openxmlformats.org/drawingml/2006/chart">
            <c:chart xmlns:c="http://schemas.openxmlformats.org/drawingml/2006/chart" xmlns:r="http://schemas.openxmlformats.org/officeDocument/2006/relationships" r:id="rId3"/>
          </a:graphicData>
        </a:graphic>
      </p:graphicFrame>
      <p:sp>
        <p:nvSpPr>
          <p:cNvPr id="116" name="Google Shape;116;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117" name="Google Shape;117;p2"/>
          <p:cNvSpPr txBox="1">
            <a:spLocks noGrp="1"/>
          </p:cNvSpPr>
          <p:nvPr>
            <p:ph type="title"/>
          </p:nvPr>
        </p:nvSpPr>
        <p:spPr>
          <a:xfrm>
            <a:off x="344514" y="197252"/>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Klimaschutz</a:t>
            </a:r>
            <a:br>
              <a:rPr lang="de-DE"/>
            </a:br>
            <a:r>
              <a:rPr lang="de-DE"/>
              <a:t>Der digitale CO</a:t>
            </a:r>
            <a:r>
              <a:rPr lang="de-DE" baseline="-25000"/>
              <a:t>2</a:t>
            </a:r>
            <a:r>
              <a:rPr lang="de-DE"/>
              <a:t>-Fußabdruck</a:t>
            </a:r>
            <a:endParaRPr/>
          </a:p>
        </p:txBody>
      </p:sp>
      <p:sp>
        <p:nvSpPr>
          <p:cNvPr id="118" name="Google Shape;118;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19" name="Google Shape;119;p2"/>
          <p:cNvSpPr txBox="1">
            <a:spLocks noGrp="1"/>
          </p:cNvSpPr>
          <p:nvPr>
            <p:ph type="body" idx="2"/>
          </p:nvPr>
        </p:nvSpPr>
        <p:spPr>
          <a:xfrm>
            <a:off x="7266067"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Darstellung nach Öko-Institut 2020</a:t>
            </a:r>
            <a:endParaRPr>
              <a:solidFill>
                <a:srgbClr val="84B2F6"/>
              </a:solidFill>
            </a:endParaRPr>
          </a:p>
        </p:txBody>
      </p:sp>
      <p:sp>
        <p:nvSpPr>
          <p:cNvPr id="120" name="Google Shape;120;p2"/>
          <p:cNvSpPr txBox="1"/>
          <p:nvPr/>
        </p:nvSpPr>
        <p:spPr>
          <a:xfrm>
            <a:off x="1788875" y="3844497"/>
            <a:ext cx="1365856"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gesamt </a:t>
            </a:r>
            <a:br>
              <a:rPr lang="de-DE" sz="1600" b="1" i="0" u="none" strike="noStrike" cap="none">
                <a:solidFill>
                  <a:srgbClr val="000000"/>
                </a:solidFill>
                <a:latin typeface="Arial"/>
                <a:ea typeface="Arial"/>
                <a:cs typeface="Arial"/>
                <a:sym typeface="Arial"/>
              </a:rPr>
            </a:br>
            <a:r>
              <a:rPr lang="de-DE" sz="1600" b="1" i="0" u="none" strike="noStrike" cap="none">
                <a:solidFill>
                  <a:srgbClr val="000000"/>
                </a:solidFill>
                <a:latin typeface="Arial"/>
                <a:ea typeface="Arial"/>
                <a:cs typeface="Arial"/>
                <a:sym typeface="Arial"/>
              </a:rPr>
              <a:t>pro Kopf und Jahr:</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849 kg </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CO</a:t>
            </a:r>
            <a:r>
              <a:rPr lang="de-DE" sz="1600" b="1" i="0" u="none" strike="noStrike" cap="none" baseline="-25000">
                <a:solidFill>
                  <a:srgbClr val="000000"/>
                </a:solidFill>
                <a:latin typeface="Arial"/>
                <a:ea typeface="Arial"/>
                <a:cs typeface="Arial"/>
                <a:sym typeface="Arial"/>
              </a:rPr>
              <a:t>2</a:t>
            </a:r>
            <a:r>
              <a:rPr lang="de-DE" sz="1600" b="1" i="0" u="none" strike="noStrike" cap="none">
                <a:solidFill>
                  <a:srgbClr val="000000"/>
                </a:solidFill>
                <a:latin typeface="Arial"/>
                <a:ea typeface="Arial"/>
                <a:cs typeface="Arial"/>
                <a:sym typeface="Arial"/>
              </a:rPr>
              <a:t>-Äq </a:t>
            </a:r>
            <a:endParaRPr/>
          </a:p>
        </p:txBody>
      </p:sp>
      <p:sp>
        <p:nvSpPr>
          <p:cNvPr id="121" name="Google Shape;121;p2"/>
          <p:cNvSpPr/>
          <p:nvPr/>
        </p:nvSpPr>
        <p:spPr>
          <a:xfrm>
            <a:off x="6208615" y="2753383"/>
            <a:ext cx="4616357" cy="3129603"/>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08000" marR="0" lvl="3" indent="0" algn="l" rtl="0">
              <a:lnSpc>
                <a:spcPct val="100000"/>
              </a:lnSpc>
              <a:spcBef>
                <a:spcPts val="0"/>
              </a:spcBef>
              <a:spcAft>
                <a:spcPts val="0"/>
              </a:spcAft>
              <a:buNone/>
            </a:pPr>
            <a:r>
              <a:rPr lang="de-DE" sz="1800" b="0" i="0" u="none" strike="noStrike" cap="none">
                <a:solidFill>
                  <a:srgbClr val="000000"/>
                </a:solidFill>
                <a:latin typeface="Arial"/>
                <a:ea typeface="Arial"/>
                <a:cs typeface="Arial"/>
                <a:sym typeface="Arial"/>
              </a:rPr>
              <a:t>Welche Emissionen verursachen Cloud Computing, Videokonferenzen, Video- und Musikstreaming, Fernsehen, Social Media, E-Mails usw.? </a:t>
            </a:r>
            <a:endParaRPr/>
          </a:p>
          <a:p>
            <a:pPr marL="108000" marR="0" lvl="3" indent="0" algn="l" rtl="0">
              <a:lnSpc>
                <a:spcPct val="100000"/>
              </a:lnSpc>
              <a:spcBef>
                <a:spcPts val="600"/>
              </a:spcBef>
              <a:spcAft>
                <a:spcPts val="0"/>
              </a:spcAft>
              <a:buNone/>
            </a:pPr>
            <a:r>
              <a:rPr lang="de-DE" sz="1800" b="0" i="0" u="none" strike="noStrike" cap="none">
                <a:solidFill>
                  <a:srgbClr val="4F4651"/>
                </a:solidFill>
                <a:latin typeface="Arial"/>
                <a:ea typeface="Arial"/>
                <a:cs typeface="Arial"/>
                <a:sym typeface="Arial"/>
              </a:rPr>
              <a:t>Wie sieht mein digitaler CO₂-Fußabdruck am Arbeitsplatz aus? </a:t>
            </a:r>
            <a:endParaRPr/>
          </a:p>
          <a:p>
            <a:pPr marL="108000" marR="0" lvl="3" indent="0" algn="l" rtl="0">
              <a:lnSpc>
                <a:spcPct val="100000"/>
              </a:lnSpc>
              <a:spcBef>
                <a:spcPts val="600"/>
              </a:spcBef>
              <a:spcAft>
                <a:spcPts val="600"/>
              </a:spcAft>
              <a:buNone/>
            </a:pPr>
            <a:r>
              <a:rPr lang="de-DE" sz="1800" b="0" i="0" u="none" strike="noStrike" cap="none">
                <a:solidFill>
                  <a:srgbClr val="4F4651"/>
                </a:solidFill>
                <a:latin typeface="Arial"/>
                <a:ea typeface="Arial"/>
                <a:cs typeface="Arial"/>
                <a:sym typeface="Arial"/>
              </a:rPr>
              <a:t>Ermitteln Sie die CO₂-Emissionen mit dem Rechner auf der Website </a:t>
            </a:r>
            <a:r>
              <a:rPr lang="de-DE" sz="1800" b="0" i="0" u="sng" strike="noStrike" cap="none">
                <a:solidFill>
                  <a:srgbClr val="4F4651"/>
                </a:solidFill>
                <a:latin typeface="Arial"/>
                <a:ea typeface="Arial"/>
                <a:cs typeface="Arial"/>
                <a:sym typeface="Arial"/>
                <a:hlinkClick r:id="rId4">
                  <a:extLst>
                    <a:ext uri="{A12FA001-AC4F-418D-AE19-62706E023703}">
                      <ahyp:hlinkClr xmlns:ahyp="http://schemas.microsoft.com/office/drawing/2018/hyperlinkcolor" xmlns="" val="tx"/>
                    </a:ext>
                  </a:extLst>
                </a:hlinkClick>
              </a:rPr>
              <a:t>www.digitalcarbonfootprint.eu/ </a:t>
            </a:r>
            <a:endParaRPr sz="1800" b="0" i="0" u="none" strike="noStrike" cap="none">
              <a:solidFill>
                <a:srgbClr val="4F4651"/>
              </a:solidFill>
              <a:latin typeface="Arial"/>
              <a:ea typeface="Arial"/>
              <a:cs typeface="Arial"/>
              <a:sym typeface="Arial"/>
            </a:endParaRPr>
          </a:p>
        </p:txBody>
      </p:sp>
      <p:sp>
        <p:nvSpPr>
          <p:cNvPr id="122" name="Google Shape;122;p2"/>
          <p:cNvSpPr txBox="1"/>
          <p:nvPr/>
        </p:nvSpPr>
        <p:spPr>
          <a:xfrm>
            <a:off x="5496338" y="1527815"/>
            <a:ext cx="604091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rgbClr val="000000"/>
                </a:solidFill>
                <a:latin typeface="Arial"/>
                <a:ea typeface="Arial"/>
                <a:cs typeface="Arial"/>
                <a:sym typeface="Arial"/>
              </a:rPr>
              <a:t>Den größten Teil der Treibhausgasemissionen verursacht die Herstellung von Laptops, Fernsehern, Smartphones und Sprachassistenten.</a:t>
            </a:r>
            <a:endParaRPr/>
          </a:p>
        </p:txBody>
      </p:sp>
      <p:sp>
        <p:nvSpPr>
          <p:cNvPr id="123" name="Google Shape;123;p2"/>
          <p:cNvSpPr txBox="1"/>
          <p:nvPr/>
        </p:nvSpPr>
        <p:spPr>
          <a:xfrm>
            <a:off x="243069" y="1576780"/>
            <a:ext cx="5127584"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Der CO</a:t>
            </a:r>
            <a:r>
              <a:rPr lang="de-DE" sz="1800" b="1" i="0" u="none" strike="noStrike" cap="none" baseline="-25000">
                <a:solidFill>
                  <a:srgbClr val="000000"/>
                </a:solidFill>
                <a:latin typeface="Arial"/>
                <a:ea typeface="Arial"/>
                <a:cs typeface="Arial"/>
                <a:sym typeface="Arial"/>
              </a:rPr>
              <a:t>2</a:t>
            </a:r>
            <a:r>
              <a:rPr lang="de-DE" sz="1800" b="1" i="0" u="none" strike="noStrike" cap="none">
                <a:solidFill>
                  <a:srgbClr val="000000"/>
                </a:solidFill>
                <a:latin typeface="Arial"/>
                <a:ea typeface="Arial"/>
                <a:cs typeface="Arial"/>
                <a:sym typeface="Arial"/>
              </a:rPr>
              <a:t>-Fußabdruck unseres </a:t>
            </a:r>
            <a:br>
              <a:rPr lang="de-DE" sz="1800" b="1" i="0" u="none" strike="noStrike" cap="none">
                <a:solidFill>
                  <a:srgbClr val="000000"/>
                </a:solidFill>
                <a:latin typeface="Arial"/>
                <a:ea typeface="Arial"/>
                <a:cs typeface="Arial"/>
                <a:sym typeface="Arial"/>
              </a:rPr>
            </a:br>
            <a:r>
              <a:rPr lang="de-DE" sz="1800" b="1" i="0" u="none" strike="noStrike" cap="none">
                <a:solidFill>
                  <a:srgbClr val="000000"/>
                </a:solidFill>
                <a:latin typeface="Arial"/>
                <a:ea typeface="Arial"/>
                <a:cs typeface="Arial"/>
                <a:sym typeface="Arial"/>
              </a:rPr>
              <a:t>digitalen Lebensstils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Geschätzte CO</a:t>
            </a:r>
            <a:r>
              <a:rPr lang="de-DE" sz="1400" b="0" i="0" u="none" strike="noStrike" cap="none" baseline="-25000">
                <a:solidFill>
                  <a:srgbClr val="000000"/>
                </a:solidFill>
                <a:latin typeface="Arial"/>
                <a:ea typeface="Arial"/>
                <a:cs typeface="Arial"/>
                <a:sym typeface="Arial"/>
              </a:rPr>
              <a:t>2</a:t>
            </a:r>
            <a:r>
              <a:rPr lang="de-DE" sz="1400" b="0" i="0" u="none" strike="noStrike" cap="none">
                <a:solidFill>
                  <a:srgbClr val="000000"/>
                </a:solidFill>
                <a:latin typeface="Arial"/>
                <a:ea typeface="Arial"/>
                <a:cs typeface="Arial"/>
                <a:sym typeface="Arial"/>
              </a:rPr>
              <a:t>-Emissionen durch Informationstechnik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pro Person und Jahr (in kg)</a:t>
            </a:r>
            <a:endParaRPr/>
          </a:p>
        </p:txBody>
      </p:sp>
      <p:sp>
        <p:nvSpPr>
          <p:cNvPr id="124" name="Google Shape;124;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4</a:t>
            </a:fld>
            <a:endParaRPr/>
          </a:p>
        </p:txBody>
      </p:sp>
      <p:sp>
        <p:nvSpPr>
          <p:cNvPr id="131" name="Google Shape;131;p3"/>
          <p:cNvSpPr txBox="1">
            <a:spLocks noGrp="1"/>
          </p:cNvSpPr>
          <p:nvPr>
            <p:ph type="title"/>
          </p:nvPr>
        </p:nvSpPr>
        <p:spPr>
          <a:xfrm>
            <a:off x="356746" y="118024"/>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Klimaschutz</a:t>
            </a:r>
            <a:br>
              <a:rPr lang="de-DE"/>
            </a:br>
            <a:r>
              <a:rPr lang="de-DE"/>
              <a:t>E-Mail oder Briefpost? </a:t>
            </a:r>
            <a:endParaRPr/>
          </a:p>
        </p:txBody>
      </p:sp>
      <p:sp>
        <p:nvSpPr>
          <p:cNvPr id="132" name="Google Shape;132;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33" name="Google Shape;133;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Ovo Energy 2019; RENN.süd o.J.</a:t>
            </a:r>
            <a:endParaRPr/>
          </a:p>
        </p:txBody>
      </p:sp>
      <p:sp>
        <p:nvSpPr>
          <p:cNvPr id="134" name="Google Shape;134;p3"/>
          <p:cNvSpPr txBox="1">
            <a:spLocks noGrp="1"/>
          </p:cNvSpPr>
          <p:nvPr>
            <p:ph type="body" idx="3"/>
          </p:nvPr>
        </p:nvSpPr>
        <p:spPr>
          <a:xfrm>
            <a:off x="2936391" y="5306755"/>
            <a:ext cx="8654503" cy="788879"/>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de-DE" sz="1800" b="1"/>
              <a:t>„Rund 64 Millionen Dankes-E-Mails werden allein in Großbritannien täglich unnötigerweise verschickt.“</a:t>
            </a:r>
            <a:endParaRPr/>
          </a:p>
        </p:txBody>
      </p:sp>
      <p:pic>
        <p:nvPicPr>
          <p:cNvPr id="135" name="Google Shape;135;p3"/>
          <p:cNvPicPr preferRelativeResize="0"/>
          <p:nvPr/>
        </p:nvPicPr>
        <p:blipFill rotWithShape="1">
          <a:blip r:embed="rId3">
            <a:alphaModFix/>
          </a:blip>
          <a:srcRect l="19347" t="22423" r="15911" b="40582"/>
          <a:stretch/>
        </p:blipFill>
        <p:spPr>
          <a:xfrm>
            <a:off x="4418386" y="3023561"/>
            <a:ext cx="1849650" cy="1056943"/>
          </a:xfrm>
          <a:prstGeom prst="rect">
            <a:avLst/>
          </a:prstGeom>
          <a:noFill/>
          <a:ln>
            <a:noFill/>
          </a:ln>
        </p:spPr>
      </p:pic>
      <p:pic>
        <p:nvPicPr>
          <p:cNvPr id="136" name="Google Shape;136;p3"/>
          <p:cNvPicPr preferRelativeResize="0"/>
          <p:nvPr/>
        </p:nvPicPr>
        <p:blipFill rotWithShape="1">
          <a:blip r:embed="rId4">
            <a:alphaModFix/>
          </a:blip>
          <a:srcRect l="19347" t="22423" r="15911" b="40582"/>
          <a:stretch/>
        </p:blipFill>
        <p:spPr>
          <a:xfrm>
            <a:off x="6175164" y="2576372"/>
            <a:ext cx="2418080" cy="1381760"/>
          </a:xfrm>
          <a:prstGeom prst="rect">
            <a:avLst/>
          </a:prstGeom>
          <a:noFill/>
          <a:ln>
            <a:noFill/>
          </a:ln>
        </p:spPr>
      </p:pic>
      <p:pic>
        <p:nvPicPr>
          <p:cNvPr id="137" name="Google Shape;137;p3"/>
          <p:cNvPicPr preferRelativeResize="0"/>
          <p:nvPr/>
        </p:nvPicPr>
        <p:blipFill rotWithShape="1">
          <a:blip r:embed="rId3">
            <a:alphaModFix/>
          </a:blip>
          <a:srcRect l="19347" t="22423" r="15911" b="40582"/>
          <a:stretch/>
        </p:blipFill>
        <p:spPr>
          <a:xfrm>
            <a:off x="5967127" y="1744725"/>
            <a:ext cx="1849650" cy="1056943"/>
          </a:xfrm>
          <a:prstGeom prst="rect">
            <a:avLst/>
          </a:prstGeom>
          <a:noFill/>
          <a:ln>
            <a:noFill/>
          </a:ln>
        </p:spPr>
      </p:pic>
      <p:pic>
        <p:nvPicPr>
          <p:cNvPr id="138" name="Google Shape;138;p3"/>
          <p:cNvPicPr preferRelativeResize="0"/>
          <p:nvPr/>
        </p:nvPicPr>
        <p:blipFill rotWithShape="1">
          <a:blip r:embed="rId3">
            <a:alphaModFix/>
          </a:blip>
          <a:srcRect l="19347" t="22423" r="15911" b="40582"/>
          <a:stretch/>
        </p:blipFill>
        <p:spPr>
          <a:xfrm>
            <a:off x="2672092" y="2828052"/>
            <a:ext cx="1849650" cy="1056943"/>
          </a:xfrm>
          <a:prstGeom prst="rect">
            <a:avLst/>
          </a:prstGeom>
          <a:noFill/>
          <a:ln>
            <a:noFill/>
          </a:ln>
        </p:spPr>
      </p:pic>
      <p:pic>
        <p:nvPicPr>
          <p:cNvPr id="139" name="Google Shape;139;p3"/>
          <p:cNvPicPr preferRelativeResize="0"/>
          <p:nvPr/>
        </p:nvPicPr>
        <p:blipFill rotWithShape="1">
          <a:blip r:embed="rId3">
            <a:alphaModFix/>
          </a:blip>
          <a:srcRect l="19347" t="22423" r="15911" b="40582"/>
          <a:stretch/>
        </p:blipFill>
        <p:spPr>
          <a:xfrm>
            <a:off x="6583777" y="2737223"/>
            <a:ext cx="1849650" cy="1056943"/>
          </a:xfrm>
          <a:prstGeom prst="rect">
            <a:avLst/>
          </a:prstGeom>
          <a:noFill/>
          <a:ln>
            <a:noFill/>
          </a:ln>
        </p:spPr>
      </p:pic>
      <p:pic>
        <p:nvPicPr>
          <p:cNvPr id="140" name="Google Shape;140;p3"/>
          <p:cNvPicPr preferRelativeResize="0"/>
          <p:nvPr/>
        </p:nvPicPr>
        <p:blipFill rotWithShape="1">
          <a:blip r:embed="rId3">
            <a:alphaModFix/>
          </a:blip>
          <a:srcRect l="19347" t="22423" r="15911" b="40582"/>
          <a:stretch/>
        </p:blipFill>
        <p:spPr>
          <a:xfrm>
            <a:off x="4098335" y="1895841"/>
            <a:ext cx="1849650" cy="1056943"/>
          </a:xfrm>
          <a:prstGeom prst="rect">
            <a:avLst/>
          </a:prstGeom>
          <a:noFill/>
          <a:ln>
            <a:noFill/>
          </a:ln>
        </p:spPr>
      </p:pic>
      <p:pic>
        <p:nvPicPr>
          <p:cNvPr id="141" name="Google Shape;141;p3"/>
          <p:cNvPicPr preferRelativeResize="0"/>
          <p:nvPr/>
        </p:nvPicPr>
        <p:blipFill rotWithShape="1">
          <a:blip r:embed="rId5">
            <a:alphaModFix/>
          </a:blip>
          <a:srcRect l="13017" r="11278" b="20732"/>
          <a:stretch/>
        </p:blipFill>
        <p:spPr>
          <a:xfrm>
            <a:off x="9110785" y="1862591"/>
            <a:ext cx="1732613" cy="1814136"/>
          </a:xfrm>
          <a:prstGeom prst="rect">
            <a:avLst/>
          </a:prstGeom>
          <a:noFill/>
          <a:ln>
            <a:noFill/>
          </a:ln>
        </p:spPr>
      </p:pic>
      <p:sp>
        <p:nvSpPr>
          <p:cNvPr id="142" name="Google Shape;142;p3"/>
          <p:cNvSpPr/>
          <p:nvPr/>
        </p:nvSpPr>
        <p:spPr>
          <a:xfrm>
            <a:off x="356746" y="1594509"/>
            <a:ext cx="2239314" cy="4304845"/>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Pro E-Mail entstehen </a:t>
            </a:r>
            <a:br>
              <a:rPr lang="de-DE" sz="1800" b="0" i="0" u="none" strike="noStrike" cap="none">
                <a:solidFill>
                  <a:srgbClr val="4F4651"/>
                </a:solidFill>
                <a:latin typeface="Arial"/>
                <a:ea typeface="Arial"/>
                <a:cs typeface="Arial"/>
                <a:sym typeface="Arial"/>
              </a:rPr>
            </a:br>
            <a:r>
              <a:rPr lang="de-DE" sz="1800" b="0" i="0" u="none" strike="noStrike" cap="none">
                <a:solidFill>
                  <a:srgbClr val="4F4651"/>
                </a:solidFill>
                <a:latin typeface="Arial"/>
                <a:ea typeface="Arial"/>
                <a:cs typeface="Arial"/>
                <a:sym typeface="Arial"/>
              </a:rPr>
              <a:t>10 g CO</a:t>
            </a:r>
            <a:r>
              <a:rPr lang="de-DE" sz="1800" b="0" i="0" u="none" strike="noStrike" cap="none" baseline="-25000">
                <a:solidFill>
                  <a:srgbClr val="4F4651"/>
                </a:solidFill>
                <a:latin typeface="Arial"/>
                <a:ea typeface="Arial"/>
                <a:cs typeface="Arial"/>
                <a:sym typeface="Arial"/>
              </a:rPr>
              <a:t>2</a:t>
            </a:r>
            <a:r>
              <a:rPr lang="de-DE" sz="1800" b="0" i="0" u="none" strike="noStrike" cap="none">
                <a:solidFill>
                  <a:srgbClr val="4F4651"/>
                </a:solidFill>
                <a:latin typeface="Arial"/>
                <a:ea typeface="Arial"/>
                <a:cs typeface="Arial"/>
                <a:sym typeface="Arial"/>
              </a:rPr>
              <a:t>-Äq </a:t>
            </a:r>
            <a:endParaRPr/>
          </a:p>
          <a:p>
            <a:pPr marL="0" marR="0" lvl="0" indent="0" algn="l" rtl="0">
              <a:lnSpc>
                <a:spcPct val="100000"/>
              </a:lnSpc>
              <a:spcBef>
                <a:spcPts val="600"/>
              </a:spcBef>
              <a:spcAft>
                <a:spcPts val="0"/>
              </a:spcAft>
              <a:buNone/>
            </a:pPr>
            <a:r>
              <a:rPr lang="de-DE" sz="1800" b="0" i="0" u="none" strike="noStrike" cap="none">
                <a:solidFill>
                  <a:srgbClr val="4F4651"/>
                </a:solidFill>
                <a:latin typeface="Arial"/>
                <a:ea typeface="Arial"/>
                <a:cs typeface="Arial"/>
                <a:sym typeface="Arial"/>
              </a:rPr>
              <a:t>Pro Brief entstehen </a:t>
            </a:r>
            <a:br>
              <a:rPr lang="de-DE" sz="1800" b="0" i="0" u="none" strike="noStrike" cap="none">
                <a:solidFill>
                  <a:srgbClr val="4F4651"/>
                </a:solidFill>
                <a:latin typeface="Arial"/>
                <a:ea typeface="Arial"/>
                <a:cs typeface="Arial"/>
                <a:sym typeface="Arial"/>
              </a:rPr>
            </a:br>
            <a:r>
              <a:rPr lang="de-DE" sz="1800" b="0" i="0" u="none" strike="noStrike" cap="none">
                <a:solidFill>
                  <a:srgbClr val="4F4651"/>
                </a:solidFill>
                <a:latin typeface="Arial"/>
                <a:ea typeface="Arial"/>
                <a:cs typeface="Arial"/>
                <a:sym typeface="Arial"/>
              </a:rPr>
              <a:t>20 g CO</a:t>
            </a:r>
            <a:r>
              <a:rPr lang="de-DE" sz="1800" b="0" i="0" u="none" strike="noStrike" cap="none" baseline="-25000">
                <a:solidFill>
                  <a:srgbClr val="4F4651"/>
                </a:solidFill>
                <a:latin typeface="Arial"/>
                <a:ea typeface="Arial"/>
                <a:cs typeface="Arial"/>
                <a:sym typeface="Arial"/>
              </a:rPr>
              <a:t>2</a:t>
            </a:r>
            <a:r>
              <a:rPr lang="de-DE" sz="1800" b="0" i="0" u="none" strike="noStrike" cap="none">
                <a:solidFill>
                  <a:srgbClr val="4F4651"/>
                </a:solidFill>
                <a:latin typeface="Arial"/>
                <a:ea typeface="Arial"/>
                <a:cs typeface="Arial"/>
                <a:sym typeface="Arial"/>
              </a:rPr>
              <a:t>-Äq</a:t>
            </a:r>
            <a:endParaRPr sz="1800" b="0" i="0" u="none" strike="noStrike" cap="none">
              <a:solidFill>
                <a:srgbClr val="4F4651"/>
              </a:solidFill>
              <a:latin typeface="Arial"/>
              <a:ea typeface="Arial"/>
              <a:cs typeface="Arial"/>
              <a:sym typeface="Arial"/>
            </a:endParaRPr>
          </a:p>
          <a:p>
            <a:pPr marL="0" marR="0" lvl="0" indent="0" algn="l" rtl="0">
              <a:lnSpc>
                <a:spcPct val="100000"/>
              </a:lnSpc>
              <a:spcBef>
                <a:spcPts val="600"/>
              </a:spcBef>
              <a:spcAft>
                <a:spcPts val="0"/>
              </a:spcAft>
              <a:buNone/>
            </a:pPr>
            <a:r>
              <a:rPr lang="de-DE" sz="2400" b="1" i="0" u="none" strike="noStrike" cap="none">
                <a:solidFill>
                  <a:srgbClr val="4F4651"/>
                </a:solidFill>
                <a:latin typeface="Arial"/>
                <a:ea typeface="Arial"/>
                <a:cs typeface="Arial"/>
                <a:sym typeface="Arial"/>
              </a:rPr>
              <a:t>Aber</a:t>
            </a:r>
            <a:r>
              <a:rPr lang="de-DE" sz="1800" b="1" i="0" u="none" strike="noStrike" cap="none">
                <a:solidFill>
                  <a:srgbClr val="4F4651"/>
                </a:solidFill>
                <a:latin typeface="Arial"/>
                <a:ea typeface="Arial"/>
                <a:cs typeface="Arial"/>
                <a:sym typeface="Arial"/>
              </a:rPr>
              <a:t>:</a:t>
            </a:r>
            <a:endParaRPr/>
          </a:p>
          <a:p>
            <a:pPr marL="0" marR="0" lvl="0" indent="0" algn="l" rtl="0">
              <a:lnSpc>
                <a:spcPct val="100000"/>
              </a:lnSpc>
              <a:spcBef>
                <a:spcPts val="600"/>
              </a:spcBef>
              <a:spcAft>
                <a:spcPts val="600"/>
              </a:spcAft>
              <a:buNone/>
            </a:pPr>
            <a:r>
              <a:rPr lang="de-DE" sz="1800" b="0" i="0" u="none" strike="noStrike" cap="none">
                <a:solidFill>
                  <a:srgbClr val="4F4651"/>
                </a:solidFill>
                <a:latin typeface="Arial"/>
                <a:ea typeface="Arial"/>
                <a:cs typeface="Arial"/>
                <a:sym typeface="Arial"/>
              </a:rPr>
              <a:t>Wie viele E-Mails und wie viele Briefe verschicken Sie eigentlich an einem Arbeitstag?</a:t>
            </a:r>
            <a:endParaRPr/>
          </a:p>
        </p:txBody>
      </p:sp>
      <p:sp>
        <p:nvSpPr>
          <p:cNvPr id="143" name="Google Shape;143;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pic>
        <p:nvPicPr>
          <p:cNvPr id="144" name="Google Shape;144;p3"/>
          <p:cNvPicPr preferRelativeResize="0"/>
          <p:nvPr/>
        </p:nvPicPr>
        <p:blipFill rotWithShape="1">
          <a:blip r:embed="rId6">
            <a:alphaModFix/>
          </a:blip>
          <a:srcRect/>
          <a:stretch/>
        </p:blipFill>
        <p:spPr>
          <a:xfrm>
            <a:off x="6833752" y="2698753"/>
            <a:ext cx="4041973" cy="4041973"/>
          </a:xfrm>
          <a:prstGeom prst="rect">
            <a:avLst/>
          </a:prstGeom>
          <a:noFill/>
          <a:ln>
            <a:noFill/>
          </a:ln>
        </p:spPr>
      </p:pic>
      <p:sp>
        <p:nvSpPr>
          <p:cNvPr id="145" name="Google Shape;145;p3"/>
          <p:cNvSpPr txBox="1"/>
          <p:nvPr/>
        </p:nvSpPr>
        <p:spPr>
          <a:xfrm flipH="1">
            <a:off x="7263642" y="3289135"/>
            <a:ext cx="899392" cy="314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„Danke!“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5"/>
          <p:cNvGraphicFramePr/>
          <p:nvPr/>
        </p:nvGraphicFramePr>
        <p:xfrm>
          <a:off x="138595" y="1362819"/>
          <a:ext cx="7932944" cy="4985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2" name="Google Shape;152;p5"/>
          <p:cNvGraphicFramePr/>
          <p:nvPr/>
        </p:nvGraphicFramePr>
        <p:xfrm>
          <a:off x="523305" y="2219694"/>
          <a:ext cx="7548234" cy="4985395"/>
        </p:xfrm>
        <a:graphic>
          <a:graphicData uri="http://schemas.openxmlformats.org/drawingml/2006/chart">
            <c:chart xmlns:c="http://schemas.openxmlformats.org/drawingml/2006/chart" xmlns:r="http://schemas.openxmlformats.org/officeDocument/2006/relationships" r:id="rId4"/>
          </a:graphicData>
        </a:graphic>
      </p:graphicFrame>
      <p:sp>
        <p:nvSpPr>
          <p:cNvPr id="153" name="Google Shape;153;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4" name="Google Shape;154;p5"/>
          <p:cNvSpPr txBox="1"/>
          <p:nvPr/>
        </p:nvSpPr>
        <p:spPr>
          <a:xfrm>
            <a:off x="378988" y="1457237"/>
            <a:ext cx="74521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rgbClr val="000000"/>
                </a:solidFill>
                <a:latin typeface="Arial"/>
                <a:ea typeface="Arial"/>
                <a:cs typeface="Arial"/>
                <a:sym typeface="Arial"/>
              </a:rPr>
              <a:t>CO</a:t>
            </a:r>
            <a:r>
              <a:rPr lang="de-DE" sz="1800" b="0" i="0" u="none" strike="noStrike" cap="none" baseline="-25000">
                <a:solidFill>
                  <a:srgbClr val="000000"/>
                </a:solidFill>
                <a:latin typeface="Arial"/>
                <a:ea typeface="Arial"/>
                <a:cs typeface="Arial"/>
                <a:sym typeface="Arial"/>
              </a:rPr>
              <a:t>2</a:t>
            </a:r>
            <a:r>
              <a:rPr lang="de-DE" sz="1800" b="0" i="0" u="none" strike="noStrike" cap="none">
                <a:solidFill>
                  <a:srgbClr val="000000"/>
                </a:solidFill>
                <a:latin typeface="Arial"/>
                <a:ea typeface="Arial"/>
                <a:cs typeface="Arial"/>
                <a:sym typeface="Arial"/>
              </a:rPr>
              <a:t>-Fußabdruck der Markt-Forschungs-Branche (United Kingdom)</a:t>
            </a:r>
            <a:endParaRPr/>
          </a:p>
        </p:txBody>
      </p:sp>
      <p:sp>
        <p:nvSpPr>
          <p:cNvPr id="155" name="Google Shape;155;p5"/>
          <p:cNvSpPr txBox="1">
            <a:spLocks noGrp="1"/>
          </p:cNvSpPr>
          <p:nvPr>
            <p:ph type="title"/>
          </p:nvPr>
        </p:nvSpPr>
        <p:spPr>
          <a:xfrm>
            <a:off x="360000" y="202476"/>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Klimaschutz</a:t>
            </a:r>
            <a:br>
              <a:rPr lang="de-DE"/>
            </a:br>
            <a:r>
              <a:rPr lang="de-DE"/>
              <a:t>CO</a:t>
            </a:r>
            <a:r>
              <a:rPr lang="de-DE" baseline="-25000"/>
              <a:t>2</a:t>
            </a:r>
            <a:r>
              <a:rPr lang="de-DE"/>
              <a:t>-Emissionen im Unternehmen</a:t>
            </a:r>
            <a:endParaRPr/>
          </a:p>
        </p:txBody>
      </p:sp>
      <p:sp>
        <p:nvSpPr>
          <p:cNvPr id="156" name="Google Shape;156;p5"/>
          <p:cNvSpPr txBox="1">
            <a:spLocks noGrp="1"/>
          </p:cNvSpPr>
          <p:nvPr>
            <p:ph type="body" idx="2"/>
          </p:nvPr>
        </p:nvSpPr>
        <p:spPr>
          <a:xfrm>
            <a:off x="7321092"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Insight Climate Collective 2022</a:t>
            </a:r>
            <a:endParaRPr/>
          </a:p>
        </p:txBody>
      </p:sp>
      <p:sp>
        <p:nvSpPr>
          <p:cNvPr id="157" name="Google Shape;157;p5"/>
          <p:cNvSpPr/>
          <p:nvPr/>
        </p:nvSpPr>
        <p:spPr>
          <a:xfrm>
            <a:off x="8709683" y="1743087"/>
            <a:ext cx="3227766" cy="4001689"/>
          </a:xfrm>
          <a:prstGeom prst="roundRect">
            <a:avLst>
              <a:gd name="adj" fmla="val 16667"/>
            </a:avLst>
          </a:prstGeom>
          <a:solidFill>
            <a:schemeClr val="lt1"/>
          </a:solid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Ermitteln Sie den Energieverbrauch (Strom, Gas) Ihres Ausbildungsbetriebes bzw. Ihrer Berufsschule und berechnen Sie die THG-Emissionen, die dadurch entstehen!</a:t>
            </a:r>
            <a:endParaRPr sz="1800" b="0" i="0" u="none" strike="noStrike" cap="none">
              <a:solidFill>
                <a:srgbClr val="4F4651"/>
              </a:solidFill>
              <a:latin typeface="Arial"/>
              <a:ea typeface="Arial"/>
              <a:cs typeface="Arial"/>
              <a:sym typeface="Arial"/>
            </a:endParaRPr>
          </a:p>
          <a:p>
            <a:pPr marL="0" marR="0" lvl="0" indent="0" algn="l" rtl="0">
              <a:lnSpc>
                <a:spcPct val="100000"/>
              </a:lnSpc>
              <a:spcBef>
                <a:spcPts val="1200"/>
              </a:spcBef>
              <a:spcAft>
                <a:spcPts val="600"/>
              </a:spcAft>
              <a:buNone/>
            </a:pPr>
            <a:r>
              <a:rPr lang="de-DE" sz="1800" b="0" i="0" u="none" strike="noStrike" cap="none">
                <a:solidFill>
                  <a:srgbClr val="4F4651"/>
                </a:solidFill>
                <a:latin typeface="Arial"/>
                <a:ea typeface="Arial"/>
                <a:cs typeface="Arial"/>
                <a:sym typeface="Arial"/>
              </a:rPr>
              <a:t>Sammeln Sie Informationen und Ideen: Wie lassen sich Emissionen  vermeiden oder reduzieren?</a:t>
            </a:r>
            <a:endParaRPr/>
          </a:p>
        </p:txBody>
      </p:sp>
      <p:sp>
        <p:nvSpPr>
          <p:cNvPr id="158" name="Google Shape;158;p5"/>
          <p:cNvSpPr txBox="1"/>
          <p:nvPr/>
        </p:nvSpPr>
        <p:spPr>
          <a:xfrm>
            <a:off x="523305" y="2219695"/>
            <a:ext cx="2866143" cy="467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2019: 99.239 t CO</a:t>
            </a:r>
            <a:r>
              <a:rPr lang="de-DE" sz="1400" b="0" i="0" u="none" strike="noStrike" cap="none" baseline="-25000">
                <a:solidFill>
                  <a:srgbClr val="000000"/>
                </a:solidFill>
                <a:latin typeface="Arial"/>
                <a:ea typeface="Arial"/>
                <a:cs typeface="Arial"/>
                <a:sym typeface="Arial"/>
              </a:rPr>
              <a:t>2</a:t>
            </a:r>
            <a:r>
              <a:rPr lang="de-DE" sz="1400" b="0" i="0" u="none" strike="noStrike" cap="none">
                <a:solidFill>
                  <a:srgbClr val="000000"/>
                </a:solidFill>
                <a:latin typeface="Arial"/>
                <a:ea typeface="Arial"/>
                <a:cs typeface="Arial"/>
                <a:sym typeface="Arial"/>
              </a:rPr>
              <a:t>-Äq</a:t>
            </a:r>
            <a:endParaRPr/>
          </a:p>
        </p:txBody>
      </p:sp>
      <p:sp>
        <p:nvSpPr>
          <p:cNvPr id="159" name="Google Shape;159;p5"/>
          <p:cNvSpPr txBox="1"/>
          <p:nvPr/>
        </p:nvSpPr>
        <p:spPr>
          <a:xfrm>
            <a:off x="3528042" y="2219694"/>
            <a:ext cx="2866834" cy="467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2020: 54.912 t CO</a:t>
            </a:r>
            <a:r>
              <a:rPr lang="de-DE" sz="1400" b="0" i="0" u="none" strike="noStrike" cap="none" baseline="-25000">
                <a:solidFill>
                  <a:srgbClr val="000000"/>
                </a:solidFill>
                <a:latin typeface="Arial"/>
                <a:ea typeface="Arial"/>
                <a:cs typeface="Arial"/>
                <a:sym typeface="Arial"/>
              </a:rPr>
              <a:t>2</a:t>
            </a:r>
            <a:r>
              <a:rPr lang="de-DE" sz="1400" b="0" i="0" u="none" strike="noStrike" cap="none">
                <a:solidFill>
                  <a:srgbClr val="000000"/>
                </a:solidFill>
                <a:latin typeface="Arial"/>
                <a:ea typeface="Arial"/>
                <a:cs typeface="Arial"/>
                <a:sym typeface="Arial"/>
              </a:rPr>
              <a:t>-Äq</a:t>
            </a:r>
            <a:endParaRPr/>
          </a:p>
        </p:txBody>
      </p:sp>
      <p:sp>
        <p:nvSpPr>
          <p:cNvPr id="160" name="Google Shape;160;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61" name="Google Shape;161;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69" name="Google Shape;169;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Klima und Gesellschaft </a:t>
            </a:r>
            <a:br>
              <a:rPr lang="de-DE"/>
            </a:br>
            <a:r>
              <a:rPr lang="de-DE"/>
              <a:t>Wie wirkt sich Homeoffice aus?</a:t>
            </a:r>
            <a:endParaRPr/>
          </a:p>
        </p:txBody>
      </p:sp>
      <p:sp>
        <p:nvSpPr>
          <p:cNvPr id="170" name="Google Shape;170;p1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71" name="Google Shape;171;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Öko-Institut 2022 </a:t>
            </a:r>
            <a:endParaRPr/>
          </a:p>
        </p:txBody>
      </p:sp>
      <p:sp>
        <p:nvSpPr>
          <p:cNvPr id="172" name="Google Shape;172;p12"/>
          <p:cNvSpPr/>
          <p:nvPr/>
        </p:nvSpPr>
        <p:spPr>
          <a:xfrm>
            <a:off x="1025469" y="2420254"/>
            <a:ext cx="3414517" cy="2539999"/>
          </a:xfrm>
          <a:prstGeom prst="roundRect">
            <a:avLst>
              <a:gd name="adj" fmla="val 16667"/>
            </a:avLst>
          </a:prstGeom>
          <a:solidFill>
            <a:schemeClr val="lt1"/>
          </a:solid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0800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Was sind die Vorteile und die Nachteile von Homeoffice?</a:t>
            </a:r>
            <a:endParaRPr/>
          </a:p>
          <a:p>
            <a:pPr marL="108000" marR="0" lvl="0" indent="0" algn="l" rtl="0">
              <a:lnSpc>
                <a:spcPct val="100000"/>
              </a:lnSpc>
              <a:spcBef>
                <a:spcPts val="0"/>
              </a:spcBef>
              <a:spcAft>
                <a:spcPts val="0"/>
              </a:spcAft>
              <a:buNone/>
            </a:pPr>
            <a:endParaRPr sz="1800" b="0" i="0" u="none" strike="noStrike" cap="none">
              <a:solidFill>
                <a:srgbClr val="4F4651"/>
              </a:solidFill>
              <a:latin typeface="Arial"/>
              <a:ea typeface="Arial"/>
              <a:cs typeface="Arial"/>
              <a:sym typeface="Arial"/>
            </a:endParaRPr>
          </a:p>
          <a:p>
            <a:pPr marL="10800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Welche Erfahrungen haben Sie schon mit dem Arbeiten im Homeoffice gemacht?</a:t>
            </a:r>
            <a:endParaRPr/>
          </a:p>
          <a:p>
            <a:pPr marL="108000" marR="0" lvl="0" indent="0" algn="l" rtl="0">
              <a:lnSpc>
                <a:spcPct val="100000"/>
              </a:lnSpc>
              <a:spcBef>
                <a:spcPts val="0"/>
              </a:spcBef>
              <a:spcAft>
                <a:spcPts val="0"/>
              </a:spcAft>
              <a:buNone/>
            </a:pPr>
            <a:endParaRPr sz="1800" b="0" i="0" u="none" strike="noStrike" cap="none">
              <a:solidFill>
                <a:srgbClr val="4F4651"/>
              </a:solidFill>
              <a:latin typeface="Arial"/>
              <a:ea typeface="Arial"/>
              <a:cs typeface="Arial"/>
              <a:sym typeface="Arial"/>
            </a:endParaRPr>
          </a:p>
          <a:p>
            <a:pPr marL="10800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Diskutieren Sie!</a:t>
            </a:r>
            <a:endParaRPr/>
          </a:p>
        </p:txBody>
      </p:sp>
      <p:pic>
        <p:nvPicPr>
          <p:cNvPr id="173" name="Google Shape;173;p12"/>
          <p:cNvPicPr preferRelativeResize="0"/>
          <p:nvPr/>
        </p:nvPicPr>
        <p:blipFill rotWithShape="1">
          <a:blip r:embed="rId3">
            <a:alphaModFix/>
          </a:blip>
          <a:srcRect/>
          <a:stretch/>
        </p:blipFill>
        <p:spPr>
          <a:xfrm>
            <a:off x="5335562" y="1403292"/>
            <a:ext cx="6283184" cy="4701917"/>
          </a:xfrm>
          <a:prstGeom prst="rect">
            <a:avLst/>
          </a:prstGeom>
          <a:noFill/>
          <a:ln>
            <a:noFill/>
          </a:ln>
        </p:spPr>
      </p:pic>
      <p:sp>
        <p:nvSpPr>
          <p:cNvPr id="174" name="Google Shape;174;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181" name="Google Shape;181;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Was macht Unternehmen nachhaltig?</a:t>
            </a:r>
            <a:br>
              <a:rPr lang="de-DE"/>
            </a:br>
            <a:r>
              <a:rPr lang="de-DE"/>
              <a:t>Stichwort: Mobilität</a:t>
            </a:r>
            <a:endParaRPr/>
          </a:p>
        </p:txBody>
      </p:sp>
      <p:sp>
        <p:nvSpPr>
          <p:cNvPr id="182" name="Google Shape;182;p1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83" name="Google Shape;183;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Umweltbundesamt 2020; 2020a</a:t>
            </a:r>
            <a:endParaRPr/>
          </a:p>
        </p:txBody>
      </p:sp>
      <p:graphicFrame>
        <p:nvGraphicFramePr>
          <p:cNvPr id="184" name="Google Shape;184;p13"/>
          <p:cNvGraphicFramePr/>
          <p:nvPr/>
        </p:nvGraphicFramePr>
        <p:xfrm>
          <a:off x="208017" y="1459149"/>
          <a:ext cx="7396743" cy="4241439"/>
        </p:xfrm>
        <a:graphic>
          <a:graphicData uri="http://schemas.openxmlformats.org/drawingml/2006/chart">
            <c:chart xmlns:c="http://schemas.openxmlformats.org/drawingml/2006/chart" xmlns:r="http://schemas.openxmlformats.org/officeDocument/2006/relationships" r:id="rId3"/>
          </a:graphicData>
        </a:graphic>
      </p:graphicFrame>
      <p:sp>
        <p:nvSpPr>
          <p:cNvPr id="185" name="Google Shape;185;p13"/>
          <p:cNvSpPr/>
          <p:nvPr/>
        </p:nvSpPr>
        <p:spPr>
          <a:xfrm>
            <a:off x="7604760" y="1459149"/>
            <a:ext cx="4379223" cy="4418819"/>
          </a:xfrm>
          <a:prstGeom prst="roundRect">
            <a:avLst>
              <a:gd name="adj" fmla="val 16667"/>
            </a:avLst>
          </a:prstGeom>
          <a:solidFill>
            <a:schemeClr val="lt1"/>
          </a:solid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4400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Berechnen Sie die THG-Emissionen für verschiedene Wege und Verkehrsmittel:</a:t>
            </a:r>
            <a:endParaRPr/>
          </a:p>
          <a:p>
            <a:pPr marL="287338" marR="0" lvl="0" indent="-287338" algn="l" rtl="0">
              <a:lnSpc>
                <a:spcPct val="100000"/>
              </a:lnSpc>
              <a:spcBef>
                <a:spcPts val="1200"/>
              </a:spcBef>
              <a:spcAft>
                <a:spcPts val="0"/>
              </a:spcAft>
              <a:buClr>
                <a:srgbClr val="000000"/>
              </a:buClr>
              <a:buSzPts val="1800"/>
              <a:buFont typeface="Noto Sans Symbols"/>
              <a:buChar char="▪"/>
            </a:pPr>
            <a:r>
              <a:rPr lang="de-DE" sz="1800" b="0" i="0" u="none" strike="noStrike" cap="none">
                <a:solidFill>
                  <a:srgbClr val="4F4651"/>
                </a:solidFill>
                <a:latin typeface="Arial"/>
                <a:ea typeface="Arial"/>
                <a:cs typeface="Arial"/>
                <a:sym typeface="Arial"/>
              </a:rPr>
              <a:t>Arbeitswege zum Büro mit dem PKW bzw. mit dem Nahverkehrsbus oder der Straßenbahn.</a:t>
            </a:r>
            <a:endParaRPr/>
          </a:p>
          <a:p>
            <a:pPr marL="287338" marR="0" lvl="0" indent="-287338" algn="l" rtl="0">
              <a:lnSpc>
                <a:spcPct val="100000"/>
              </a:lnSpc>
              <a:spcBef>
                <a:spcPts val="1200"/>
              </a:spcBef>
              <a:spcAft>
                <a:spcPts val="0"/>
              </a:spcAft>
              <a:buClr>
                <a:srgbClr val="000000"/>
              </a:buClr>
              <a:buSzPts val="1800"/>
              <a:buFont typeface="Noto Sans Symbols"/>
              <a:buChar char="▪"/>
            </a:pPr>
            <a:r>
              <a:rPr lang="de-DE" sz="1800" b="0" i="0" u="none" strike="noStrike" cap="none">
                <a:solidFill>
                  <a:srgbClr val="4F4651"/>
                </a:solidFill>
                <a:latin typeface="Arial"/>
                <a:ea typeface="Arial"/>
                <a:cs typeface="Arial"/>
                <a:sym typeface="Arial"/>
              </a:rPr>
              <a:t>Dienstreise von 550 km Entfernung mit dem Zug (Schienenfernverkehr) und mit dem Flugzeug (Flug national)</a:t>
            </a:r>
            <a:endParaRPr/>
          </a:p>
          <a:p>
            <a:pPr marL="144000" marR="0" lvl="0" indent="-29700" algn="l" rtl="0">
              <a:lnSpc>
                <a:spcPct val="100000"/>
              </a:lnSpc>
              <a:spcBef>
                <a:spcPts val="0"/>
              </a:spcBef>
              <a:spcAft>
                <a:spcPts val="0"/>
              </a:spcAft>
              <a:buClr>
                <a:srgbClr val="000000"/>
              </a:buClr>
              <a:buSzPts val="1800"/>
              <a:buFont typeface="Noto Sans Symbols"/>
              <a:buNone/>
            </a:pPr>
            <a:endParaRPr sz="1800" b="0" i="0" u="none" strike="noStrike" cap="none">
              <a:solidFill>
                <a:srgbClr val="4F4651"/>
              </a:solidFill>
              <a:latin typeface="Arial"/>
              <a:ea typeface="Arial"/>
              <a:cs typeface="Arial"/>
              <a:sym typeface="Arial"/>
            </a:endParaRPr>
          </a:p>
          <a:p>
            <a:pPr marL="14400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Wie können Sie und Ihr Betrieb zur Mobilitätswende beitragen?</a:t>
            </a:r>
            <a:endParaRPr/>
          </a:p>
        </p:txBody>
      </p:sp>
      <p:sp>
        <p:nvSpPr>
          <p:cNvPr id="186" name="Google Shape;186;p1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93" name="Google Shape;193;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Umweltfreundliche Meetings</a:t>
            </a:r>
            <a:endParaRPr/>
          </a:p>
        </p:txBody>
      </p:sp>
      <p:sp>
        <p:nvSpPr>
          <p:cNvPr id="194" name="Google Shape;194;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 Markt- und Sozialforschung</a:t>
            </a:r>
            <a:endParaRPr/>
          </a:p>
        </p:txBody>
      </p:sp>
      <p:sp>
        <p:nvSpPr>
          <p:cNvPr id="195" name="Google Shape;195;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Darstellung nach BMU 2020; StMUV o.J.b</a:t>
            </a:r>
            <a:endParaRPr/>
          </a:p>
        </p:txBody>
      </p:sp>
      <p:sp>
        <p:nvSpPr>
          <p:cNvPr id="196" name="Google Shape;196;p14"/>
          <p:cNvSpPr/>
          <p:nvPr/>
        </p:nvSpPr>
        <p:spPr>
          <a:xfrm rot="8240822">
            <a:off x="4103154" y="4641246"/>
            <a:ext cx="507936"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97" name="Google Shape;197;p14"/>
          <p:cNvSpPr/>
          <p:nvPr/>
        </p:nvSpPr>
        <p:spPr>
          <a:xfrm rot="309399">
            <a:off x="5591920" y="4160459"/>
            <a:ext cx="2217313"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98" name="Google Shape;198;p14"/>
          <p:cNvSpPr/>
          <p:nvPr/>
        </p:nvSpPr>
        <p:spPr>
          <a:xfrm rot="-3043211">
            <a:off x="5232320" y="3073969"/>
            <a:ext cx="1026950"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99" name="Google Shape;199;p14"/>
          <p:cNvSpPr/>
          <p:nvPr/>
        </p:nvSpPr>
        <p:spPr>
          <a:xfrm rot="-9713533">
            <a:off x="3903456" y="3331021"/>
            <a:ext cx="936000" cy="341577"/>
          </a:xfrm>
          <a:custGeom>
            <a:avLst/>
            <a:gdLst/>
            <a:ahLst/>
            <a:cxnLst/>
            <a:rect l="l" t="t" r="r" b="b"/>
            <a:pathLst>
              <a:path w="120000" h="120000" extrusionOk="0">
                <a:moveTo>
                  <a:pt x="0" y="4122"/>
                </a:moveTo>
                <a:lnTo>
                  <a:pt x="316520" y="4122"/>
                </a:lnTo>
              </a:path>
            </a:pathLst>
          </a:custGeom>
          <a:noFill/>
          <a:ln w="25400" cap="flat" cmpd="sng">
            <a:solidFill>
              <a:srgbClr val="374E8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0" name="Google Shape;200;p14"/>
          <p:cNvSpPr/>
          <p:nvPr/>
        </p:nvSpPr>
        <p:spPr>
          <a:xfrm>
            <a:off x="4173825" y="2971587"/>
            <a:ext cx="1830050" cy="1676019"/>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0" i="0" u="none" strike="noStrike" cap="none">
                <a:solidFill>
                  <a:schemeClr val="lt1"/>
                </a:solidFill>
                <a:latin typeface="Arial"/>
                <a:ea typeface="Arial"/>
                <a:cs typeface="Arial"/>
                <a:sym typeface="Arial"/>
              </a:rPr>
              <a:t>wenn schon in Präsenz, dann …</a:t>
            </a:r>
            <a:endParaRPr/>
          </a:p>
        </p:txBody>
      </p:sp>
      <p:sp>
        <p:nvSpPr>
          <p:cNvPr id="201" name="Google Shape;201;p14"/>
          <p:cNvSpPr txBox="1"/>
          <p:nvPr/>
        </p:nvSpPr>
        <p:spPr>
          <a:xfrm>
            <a:off x="3324188" y="-847501"/>
            <a:ext cx="60998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4A86E8"/>
                </a:solidFill>
                <a:latin typeface="Merriweather"/>
                <a:ea typeface="Merriweather"/>
                <a:cs typeface="Merriweather"/>
                <a:sym typeface="Merriweather"/>
              </a:rPr>
              <a:t>das Treffen überhaupt in Präsenz durchgeführt werden </a:t>
            </a:r>
            <a:endParaRPr sz="1400" b="0" i="0" u="none" strike="noStrike" cap="none">
              <a:solidFill>
                <a:srgbClr val="000000"/>
              </a:solidFill>
              <a:latin typeface="Arial"/>
              <a:ea typeface="Arial"/>
              <a:cs typeface="Arial"/>
              <a:sym typeface="Arial"/>
            </a:endParaRPr>
          </a:p>
        </p:txBody>
      </p:sp>
      <p:sp>
        <p:nvSpPr>
          <p:cNvPr id="202" name="Google Shape;202;p14"/>
          <p:cNvSpPr/>
          <p:nvPr/>
        </p:nvSpPr>
        <p:spPr>
          <a:xfrm>
            <a:off x="10245057" y="3501809"/>
            <a:ext cx="1536714" cy="2355561"/>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600"/>
              </a:spcAft>
              <a:buNone/>
            </a:pPr>
            <a:r>
              <a:rPr lang="de-DE" sz="1800" b="0" i="0" u="none" strike="noStrike" cap="none">
                <a:solidFill>
                  <a:srgbClr val="4F4651"/>
                </a:solidFill>
                <a:latin typeface="Arial"/>
                <a:ea typeface="Arial"/>
                <a:cs typeface="Arial"/>
                <a:sym typeface="Arial"/>
              </a:rPr>
              <a:t>Welche Treffen sollen unbedingt in Präsenz stattfinden?</a:t>
            </a:r>
            <a:endParaRPr/>
          </a:p>
        </p:txBody>
      </p:sp>
      <p:sp>
        <p:nvSpPr>
          <p:cNvPr id="203" name="Google Shape;203;p14"/>
          <p:cNvSpPr/>
          <p:nvPr/>
        </p:nvSpPr>
        <p:spPr>
          <a:xfrm>
            <a:off x="666863" y="4637689"/>
            <a:ext cx="2221590" cy="118710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Was sollte beim Catering beachtet werden?</a:t>
            </a:r>
            <a:endParaRPr/>
          </a:p>
        </p:txBody>
      </p:sp>
      <p:sp>
        <p:nvSpPr>
          <p:cNvPr id="204" name="Google Shape;204;p14"/>
          <p:cNvSpPr/>
          <p:nvPr/>
        </p:nvSpPr>
        <p:spPr>
          <a:xfrm>
            <a:off x="415769" y="1468304"/>
            <a:ext cx="2221590" cy="118710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Was sollte bei der Mobilität beachtet werden?</a:t>
            </a:r>
            <a:endParaRPr/>
          </a:p>
        </p:txBody>
      </p:sp>
      <p:sp>
        <p:nvSpPr>
          <p:cNvPr id="205" name="Google Shape;205;p14"/>
          <p:cNvSpPr/>
          <p:nvPr/>
        </p:nvSpPr>
        <p:spPr>
          <a:xfrm>
            <a:off x="7460553" y="1536731"/>
            <a:ext cx="2221590" cy="118710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Was sollte bei Veranstaltungsort und Unterbringung beachtet werden?</a:t>
            </a:r>
            <a:endParaRPr/>
          </a:p>
        </p:txBody>
      </p:sp>
      <p:sp>
        <p:nvSpPr>
          <p:cNvPr id="206" name="Google Shape;206;p14"/>
          <p:cNvSpPr/>
          <p:nvPr/>
        </p:nvSpPr>
        <p:spPr>
          <a:xfrm>
            <a:off x="5955165" y="4809141"/>
            <a:ext cx="2221590" cy="118710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Arial"/>
                <a:ea typeface="Arial"/>
                <a:cs typeface="Arial"/>
                <a:sym typeface="Arial"/>
              </a:rPr>
              <a:t>Was sollte bei Produkten und Dienstleistungen beachtet werden?</a:t>
            </a:r>
            <a:endParaRPr/>
          </a:p>
        </p:txBody>
      </p:sp>
      <p:sp>
        <p:nvSpPr>
          <p:cNvPr id="207" name="Google Shape;207;p14"/>
          <p:cNvSpPr/>
          <p:nvPr/>
        </p:nvSpPr>
        <p:spPr>
          <a:xfrm>
            <a:off x="2035040" y="2223608"/>
            <a:ext cx="1504487" cy="1469458"/>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nachhaltige Mobilität </a:t>
            </a:r>
            <a:endParaRPr sz="1800" b="0" i="0" u="none" strike="noStrike" cap="none">
              <a:solidFill>
                <a:schemeClr val="lt1"/>
              </a:solidFill>
              <a:latin typeface="Arial"/>
              <a:ea typeface="Arial"/>
              <a:cs typeface="Arial"/>
              <a:sym typeface="Arial"/>
            </a:endParaRPr>
          </a:p>
        </p:txBody>
      </p:sp>
      <p:sp>
        <p:nvSpPr>
          <p:cNvPr id="208" name="Google Shape;208;p14"/>
          <p:cNvSpPr/>
          <p:nvPr/>
        </p:nvSpPr>
        <p:spPr>
          <a:xfrm>
            <a:off x="2735165" y="4530603"/>
            <a:ext cx="1672566" cy="1276973"/>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nachhaltiges Catering</a:t>
            </a:r>
            <a:endParaRPr sz="1800" b="0" i="0" u="none" strike="noStrike" cap="none">
              <a:solidFill>
                <a:schemeClr val="lt1"/>
              </a:solidFill>
              <a:latin typeface="Arial"/>
              <a:ea typeface="Arial"/>
              <a:cs typeface="Arial"/>
              <a:sym typeface="Arial"/>
            </a:endParaRPr>
          </a:p>
        </p:txBody>
      </p:sp>
      <p:sp>
        <p:nvSpPr>
          <p:cNvPr id="209" name="Google Shape;209;p14"/>
          <p:cNvSpPr/>
          <p:nvPr/>
        </p:nvSpPr>
        <p:spPr>
          <a:xfrm>
            <a:off x="5411627" y="1455304"/>
            <a:ext cx="2118549" cy="1714489"/>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kluge Wahl von Veranstaltungsort und Unterbringung </a:t>
            </a:r>
            <a:endParaRPr sz="1800" b="0" i="0" u="none" strike="noStrike" cap="none">
              <a:solidFill>
                <a:schemeClr val="lt1"/>
              </a:solidFill>
              <a:latin typeface="Arial"/>
              <a:ea typeface="Arial"/>
              <a:cs typeface="Arial"/>
              <a:sym typeface="Arial"/>
            </a:endParaRPr>
          </a:p>
        </p:txBody>
      </p:sp>
      <p:sp>
        <p:nvSpPr>
          <p:cNvPr id="210" name="Google Shape;210;p14"/>
          <p:cNvSpPr/>
          <p:nvPr/>
        </p:nvSpPr>
        <p:spPr>
          <a:xfrm>
            <a:off x="7388517" y="3596882"/>
            <a:ext cx="1622545" cy="1449134"/>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Produkte und Dienst-leistungen</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16" name="Google Shape;216;p19"/>
          <p:cNvGraphicFramePr/>
          <p:nvPr/>
        </p:nvGraphicFramePr>
        <p:xfrm>
          <a:off x="140513" y="1570552"/>
          <a:ext cx="12353458" cy="3863387"/>
        </p:xfrm>
        <a:graphic>
          <a:graphicData uri="http://schemas.openxmlformats.org/drawingml/2006/chart">
            <c:chart xmlns:c="http://schemas.openxmlformats.org/drawingml/2006/chart" xmlns:r="http://schemas.openxmlformats.org/officeDocument/2006/relationships" r:id="rId3"/>
          </a:graphicData>
        </a:graphic>
      </p:graphicFrame>
      <p:pic>
        <p:nvPicPr>
          <p:cNvPr id="217" name="Google Shape;217;p19"/>
          <p:cNvPicPr preferRelativeResize="0"/>
          <p:nvPr/>
        </p:nvPicPr>
        <p:blipFill rotWithShape="1">
          <a:blip r:embed="rId4">
            <a:alphaModFix/>
          </a:blip>
          <a:srcRect l="23909" t="12591" r="26071" b="4149"/>
          <a:stretch/>
        </p:blipFill>
        <p:spPr>
          <a:xfrm>
            <a:off x="9182966" y="4205656"/>
            <a:ext cx="1897855" cy="1903918"/>
          </a:xfrm>
          <a:prstGeom prst="rect">
            <a:avLst/>
          </a:prstGeom>
          <a:noFill/>
          <a:ln>
            <a:noFill/>
          </a:ln>
        </p:spPr>
      </p:pic>
      <p:sp>
        <p:nvSpPr>
          <p:cNvPr id="218" name="Google Shape;218;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89"/>
              <a:buNone/>
            </a:pPr>
            <a:r>
              <a:rPr lang="de-DE"/>
              <a:t>Was macht Unternehmen nachhaltig?</a:t>
            </a:r>
            <a:br>
              <a:rPr lang="de-DE"/>
            </a:br>
            <a:r>
              <a:rPr lang="de-DE"/>
              <a:t>Motivierte Mitarbeitende</a:t>
            </a:r>
            <a:endParaRPr/>
          </a:p>
        </p:txBody>
      </p:sp>
      <p:sp>
        <p:nvSpPr>
          <p:cNvPr id="219" name="Google Shape;219;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20" name="Google Shape;220;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 Markt- und Sozialforschung</a:t>
            </a:r>
            <a:endParaRPr/>
          </a:p>
        </p:txBody>
      </p:sp>
      <p:sp>
        <p:nvSpPr>
          <p:cNvPr id="221" name="Google Shape;221;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r>
              <a:rPr lang="de-DE"/>
              <a:t>Quelle: Eigene Darstellung nach Insight Climate Collective 2022  </a:t>
            </a:r>
            <a:endParaRPr/>
          </a:p>
        </p:txBody>
      </p:sp>
      <p:sp>
        <p:nvSpPr>
          <p:cNvPr id="222" name="Google Shape;222;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Christine Persitzky</a:t>
            </a:r>
            <a:endParaRPr/>
          </a:p>
        </p:txBody>
      </p:sp>
      <p:sp>
        <p:nvSpPr>
          <p:cNvPr id="223" name="Google Shape;223;p19"/>
          <p:cNvSpPr/>
          <p:nvPr/>
        </p:nvSpPr>
        <p:spPr>
          <a:xfrm>
            <a:off x="9571821" y="1424061"/>
            <a:ext cx="2317579" cy="3032538"/>
          </a:xfrm>
          <a:prstGeom prst="roundRect">
            <a:avLst>
              <a:gd name="adj" fmla="val 16667"/>
            </a:avLst>
          </a:prstGeom>
          <a:solidFill>
            <a:schemeClr val="lt1"/>
          </a:solid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72000" marR="0" lvl="0" indent="0" algn="l" rtl="0">
              <a:lnSpc>
                <a:spcPct val="100000"/>
              </a:lnSpc>
              <a:spcBef>
                <a:spcPts val="0"/>
              </a:spcBef>
              <a:spcAft>
                <a:spcPts val="0"/>
              </a:spcAft>
              <a:buNone/>
            </a:pPr>
            <a:r>
              <a:rPr lang="de-DE" sz="1600" b="0" i="0" u="none" strike="noStrike" cap="none">
                <a:solidFill>
                  <a:srgbClr val="4F4651"/>
                </a:solidFill>
                <a:latin typeface="Arial"/>
                <a:ea typeface="Arial"/>
                <a:cs typeface="Arial"/>
                <a:sym typeface="Arial"/>
              </a:rPr>
              <a:t>Welche Ideen haben Sie für einen Aktionstag, um die Mitarbeitenden in Ihrem Betrieb für mehr Nachhaltigkeit zu motivieren?</a:t>
            </a:r>
            <a:endParaRPr/>
          </a:p>
          <a:p>
            <a:pPr marL="72000" marR="0" lvl="0" indent="0" algn="l" rtl="0">
              <a:lnSpc>
                <a:spcPct val="100000"/>
              </a:lnSpc>
              <a:spcBef>
                <a:spcPts val="1200"/>
              </a:spcBef>
              <a:spcAft>
                <a:spcPts val="0"/>
              </a:spcAft>
              <a:buNone/>
            </a:pPr>
            <a:r>
              <a:rPr lang="de-DE" sz="1600" b="0" i="0" u="none" strike="noStrike" cap="none">
                <a:solidFill>
                  <a:srgbClr val="4F4651"/>
                </a:solidFill>
                <a:latin typeface="Arial"/>
                <a:ea typeface="Arial"/>
                <a:cs typeface="Arial"/>
                <a:sym typeface="Arial"/>
              </a:rPr>
              <a:t>Erstellen Sie ein Konzept, mit dem Sie Ihre Geschäftsleitung überzeugen!</a:t>
            </a:r>
            <a:endParaRPr sz="1600" b="0" i="0" u="none" strike="noStrike" cap="none">
              <a:solidFill>
                <a:srgbClr val="4F465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5936</Words>
  <Application>Microsoft Macintosh PowerPoint</Application>
  <PresentationFormat>Breitbild</PresentationFormat>
  <Paragraphs>398</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Merriweather</vt:lpstr>
      <vt:lpstr>Arial</vt:lpstr>
      <vt:lpstr>Trebuchet MS</vt:lpstr>
      <vt:lpstr>Calibri</vt:lpstr>
      <vt:lpstr>Noto Sans Symbols</vt:lpstr>
      <vt:lpstr>Office</vt:lpstr>
      <vt:lpstr>Fachangestellter für Markt- und Sozialforschung / Fachangestellte für Markt- und Sozialforschung  </vt:lpstr>
      <vt:lpstr>Klimaschutz Mein persönlicher CO2-Fußabdruck</vt:lpstr>
      <vt:lpstr>Klimaschutz Der digitale CO2-Fußabdruck</vt:lpstr>
      <vt:lpstr>Klimaschutz E-Mail oder Briefpost? </vt:lpstr>
      <vt:lpstr>Klimaschutz CO2-Emissionen im Unternehmen</vt:lpstr>
      <vt:lpstr>Klima und Gesellschaft  Wie wirkt sich Homeoffice aus?</vt:lpstr>
      <vt:lpstr>Was macht Unternehmen nachhaltig? Stichwort: Mobilität</vt:lpstr>
      <vt:lpstr>Umweltfreundliche Meetings</vt:lpstr>
      <vt:lpstr>Was macht Unternehmen nachhaltig? Motivierte Mitarbeitende</vt:lpstr>
      <vt:lpstr>Marktforschung und Nachhaltigkeit Zwei Befragungen zum Tempolimit</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Fachangestellter für Markt- und Sozialforschung / Fachangestellte für Markt- und Sozialforschung  </dc:title>
  <dc:creator>Microsoft Office User</dc:creator>
  <cp:lastModifiedBy>Michael Scharp</cp:lastModifiedBy>
  <cp:revision>2</cp:revision>
  <cp:lastPrinted>2023-09-26T03:07:18Z</cp:lastPrinted>
  <dcterms:created xsi:type="dcterms:W3CDTF">2021-10-18T14:46:33Z</dcterms:created>
  <dcterms:modified xsi:type="dcterms:W3CDTF">2023-09-26T03:07:23Z</dcterms:modified>
</cp:coreProperties>
</file>