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xlsx" ContentType="application/vnd.openxmlformats-officedocument.spreadsheetml.sheet"/>
  <Default Extension="tmp" ContentType="image/pn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15"/>
  </p:notesMasterIdLst>
  <p:handoutMasterIdLst>
    <p:handoutMasterId r:id="rId16"/>
  </p:handoutMasterIdLst>
  <p:sldIdLst>
    <p:sldId id="256" r:id="rId3"/>
    <p:sldId id="257" r:id="rId4"/>
    <p:sldId id="269" r:id="rId5"/>
    <p:sldId id="844" r:id="rId6"/>
    <p:sldId id="259" r:id="rId7"/>
    <p:sldId id="847" r:id="rId8"/>
    <p:sldId id="846" r:id="rId9"/>
    <p:sldId id="261" r:id="rId10"/>
    <p:sldId id="849" r:id="rId11"/>
    <p:sldId id="850" r:id="rId12"/>
    <p:sldId id="283" r:id="rId13"/>
    <p:sldId id="851" r:id="rId14"/>
  </p:sldIdLst>
  <p:sldSz cx="12192000" cy="6858000"/>
  <p:notesSz cx="674211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ewyjyma3lPj+ToBG6XgWBP5jR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941651"/>
    <a:srgbClr val="FF2F92"/>
    <a:srgbClr val="4E8F00"/>
    <a:srgbClr val="67C741"/>
    <a:srgbClr val="945200"/>
    <a:srgbClr val="0CE443"/>
    <a:srgbClr val="00FA00"/>
    <a:srgbClr val="009051"/>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6588"/>
    <p:restoredTop sz="43286"/>
  </p:normalViewPr>
  <p:slideViewPr>
    <p:cSldViewPr snapToGrid="0">
      <p:cViewPr varScale="1">
        <p:scale>
          <a:sx n="94" d="100"/>
          <a:sy n="94" d="100"/>
        </p:scale>
        <p:origin x="3240" y="184"/>
      </p:cViewPr>
      <p:guideLst>
        <p:guide orient="horz" pos="2183"/>
        <p:guide pos="3840"/>
      </p:guideLst>
    </p:cSldViewPr>
  </p:slideViewPr>
  <p:outlineViewPr>
    <p:cViewPr>
      <p:scale>
        <a:sx n="33" d="100"/>
        <a:sy n="33" d="100"/>
      </p:scale>
      <p:origin x="0" y="-20592"/>
    </p:cViewPr>
  </p:outlineViewPr>
  <p:notesTextViewPr>
    <p:cViewPr>
      <p:scale>
        <a:sx n="200" d="100"/>
        <a:sy n="200" d="100"/>
      </p:scale>
      <p:origin x="0" y="0"/>
    </p:cViewPr>
  </p:notesTextViewPr>
  <p:sorterViewPr>
    <p:cViewPr>
      <p:scale>
        <a:sx n="197" d="100"/>
        <a:sy n="197" d="100"/>
      </p:scale>
      <p:origin x="0" y="-9704"/>
    </p:cViewPr>
  </p:sorterViewPr>
  <p:notesViewPr>
    <p:cSldViewPr snapToGrid="0" showGuides="1">
      <p:cViewPr varScale="1">
        <p:scale>
          <a:sx n="158" d="100"/>
          <a:sy n="158" d="100"/>
        </p:scale>
        <p:origin x="3496" y="200"/>
      </p:cViewPr>
      <p:guideLst/>
    </p:cSldViewPr>
  </p:notesViewPr>
  <p:gridSpacing cx="72008" cy="72008"/>
</p:viewPr>
</file>

<file path=ppt/_rels/presentation.xml.rels><?xml version="1.0" encoding="UTF-8" standalone="yes"?>
<Relationships xmlns="http://schemas.openxmlformats.org/package/2006/relationships"><Relationship Id="rId52" Type="http://customschemas.google.com/relationships/presentationmetadata" Target="metadata"/><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30322965413983"/>
          <c:y val="0.152145805783786"/>
          <c:w val="0.44195349084967"/>
          <c:h val="0.692166397196375"/>
        </c:manualLayout>
      </c:layout>
      <c:doughnutChart>
        <c:varyColors val="1"/>
        <c:ser>
          <c:idx val="0"/>
          <c:order val="0"/>
          <c:tx>
            <c:strRef>
              <c:f>Tabelle1!$B$1</c:f>
              <c:strCache>
                <c:ptCount val="1"/>
                <c:pt idx="0">
                  <c:v>CO2-Äq Emissionen</c:v>
                </c:pt>
              </c:strCache>
            </c:strRef>
          </c:tx>
          <c:spPr>
            <a:effectLst/>
          </c:spPr>
          <c:dPt>
            <c:idx val="0"/>
            <c:bubble3D val="0"/>
            <c:spPr>
              <a:solidFill>
                <a:schemeClr val="tx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AD5-418D-B15F-6D2716B349C4}"/>
              </c:ext>
            </c:extLst>
          </c:dPt>
          <c:dPt>
            <c:idx val="1"/>
            <c:bubble3D val="0"/>
            <c:spPr>
              <a:pattFill prst="ltUpDiag">
                <a:fgClr>
                  <a:schemeClr val="accent2"/>
                </a:fgClr>
                <a:bgClr>
                  <a:schemeClr val="accent2">
                    <a:lumMod val="20000"/>
                    <a:lumOff val="80000"/>
                  </a:schemeClr>
                </a:bgClr>
              </a:pattFill>
              <a:ln w="19050">
                <a:solidFill>
                  <a:schemeClr val="lt1"/>
                </a:solidFill>
              </a:ln>
              <a:effectLst/>
            </c:spPr>
            <c:extLst xmlns:c16r2="http://schemas.microsoft.com/office/drawing/2015/06/chart">
              <c:ext xmlns:c16="http://schemas.microsoft.com/office/drawing/2014/chart" uri="{C3380CC4-5D6E-409C-BE32-E72D297353CC}">
                <c16:uniqueId val="{00000003-0AD5-418D-B15F-6D2716B349C4}"/>
              </c:ext>
            </c:extLst>
          </c:dPt>
          <c:dPt>
            <c:idx val="2"/>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4-0AD5-418D-B15F-6D2716B349C4}"/>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2-0AD5-418D-B15F-6D2716B349C4}"/>
              </c:ext>
            </c:extLst>
          </c:dPt>
          <c:dPt>
            <c:idx val="4"/>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9-9B92-4CC8-A891-E4B827C782A3}"/>
              </c:ext>
            </c:extLst>
          </c:dPt>
          <c:dLbls>
            <c:spPr>
              <a:solidFill>
                <a:srgbClr val="FFFFFF"/>
              </a:solidFill>
              <a:ln>
                <a:solidFill>
                  <a:srgbClr val="ACCBF9"/>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Tabelle1!$A$2:$A$6</c:f>
              <c:strCache>
                <c:ptCount val="5"/>
                <c:pt idx="0">
                  <c:v>Rechenzentren </c:v>
                </c:pt>
                <c:pt idx="1">
                  <c:v>Suchmaschinenanfragen</c:v>
                </c:pt>
                <c:pt idx="2">
                  <c:v>Herstellung</c:v>
                </c:pt>
                <c:pt idx="3">
                  <c:v>Nutzung</c:v>
                </c:pt>
                <c:pt idx="4">
                  <c:v>Netzwerke</c:v>
                </c:pt>
              </c:strCache>
            </c:strRef>
          </c:cat>
          <c:val>
            <c:numRef>
              <c:f>Tabelle1!$B$2:$B$6</c:f>
              <c:numCache>
                <c:formatCode>General</c:formatCode>
                <c:ptCount val="5"/>
                <c:pt idx="0">
                  <c:v>250.0</c:v>
                </c:pt>
                <c:pt idx="2">
                  <c:v>346.0</c:v>
                </c:pt>
                <c:pt idx="3">
                  <c:v>189.0</c:v>
                </c:pt>
                <c:pt idx="4">
                  <c:v>64.0</c:v>
                </c:pt>
              </c:numCache>
            </c:numRef>
          </c:val>
          <c:extLst xmlns:c16r2="http://schemas.microsoft.com/office/drawing/2015/06/chart">
            <c:ext xmlns:c16="http://schemas.microsoft.com/office/drawing/2014/chart" uri="{C3380CC4-5D6E-409C-BE32-E72D297353CC}">
              <c16:uniqueId val="{00000000-0AD5-418D-B15F-6D2716B349C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258-43A4-941B-C3EBB1AC679E}"/>
              </c:ext>
            </c:extLst>
          </c:dPt>
          <c:dPt>
            <c:idx val="1"/>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5-3258-43A4-941B-C3EBB1AC679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3258-43A4-941B-C3EBB1AC679E}"/>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4-3258-43A4-941B-C3EBB1AC679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2-3258-43A4-941B-C3EBB1AC679E}"/>
              </c:ext>
            </c:extLst>
          </c:dPt>
          <c:dLbls>
            <c:dLbl>
              <c:idx val="0"/>
              <c:layout>
                <c:manualLayout>
                  <c:x val="-0.328125"/>
                  <c:y val="0.044531247260627"/>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258-43A4-941B-C3EBB1AC679E}"/>
                </c:ext>
                <c:ext xmlns:c15="http://schemas.microsoft.com/office/drawing/2012/chart" uri="{CE6537A1-D6FC-4f65-9D91-7224C49458BB}">
                  <c15:layout/>
                </c:ext>
              </c:extLst>
            </c:dLbl>
            <c:dLbl>
              <c:idx val="1"/>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dLbl>
            <c:dLbl>
              <c:idx val="2"/>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aseline="0" dirty="0" err="1"/>
                      <a:t>Realschulabschluss</a:t>
                    </a:r>
                    <a:r>
                      <a:rPr lang="en-US" sz="1400" baseline="0" dirty="0"/>
                      <a:t>
</a:t>
                    </a:r>
                    <a:fld id="{208CEA93-CEF2-4D9F-90D9-DB114BA44FCD}" type="PERCENTAGE">
                      <a:rPr lang="en-US" sz="1400" baseline="0"/>
                      <a:pPr>
                        <a:defRPr sz="1400" b="0" i="0" u="none" strike="noStrike" kern="1200" baseline="0">
                          <a:solidFill>
                            <a:schemeClr val="tx1">
                              <a:lumMod val="75000"/>
                              <a:lumOff val="25000"/>
                            </a:schemeClr>
                          </a:solidFill>
                          <a:latin typeface="+mn-lt"/>
                          <a:ea typeface="+mn-ea"/>
                          <a:cs typeface="+mn-cs"/>
                        </a:defRPr>
                      </a:pPr>
                      <a:t>[PROZENTSATZ]</a:t>
                    </a:fld>
                    <a:endParaRPr lang="en-US" sz="1400" baseline="0" dirty="0"/>
                  </a:p>
                </c:rich>
              </c:tx>
              <c:spPr>
                <a:solidFill>
                  <a:schemeClr val="accent2">
                    <a:lumMod val="20000"/>
                    <a:lumOff val="80000"/>
                  </a:schemeClr>
                </a:solid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3258-43A4-941B-C3EBB1AC679E}"/>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3"/>
              <c:spPr>
                <a:solidFill>
                  <a:schemeClr val="accent2">
                    <a:lumMod val="20000"/>
                    <a:lumOff val="80000"/>
                  </a:schemeClr>
                </a:solid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3258-43A4-941B-C3EBB1AC679E}"/>
                </c:ext>
                <c:ext xmlns:c15="http://schemas.microsoft.com/office/drawing/2012/chart" uri="{CE6537A1-D6FC-4f65-9D91-7224C49458BB}">
                  <c15:spPr xmlns:c15="http://schemas.microsoft.com/office/drawing/2012/chart">
                    <a:prstGeom prst="rect">
                      <a:avLst/>
                    </a:prstGeom>
                  </c15:spPr>
                </c:ext>
              </c:extLst>
            </c:dLbl>
            <c:dLbl>
              <c:idx val="4"/>
              <c:layout>
                <c:manualLayout>
                  <c:x val="-0.0156250000000001"/>
                  <c:y val="-0.086718744665431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n-US" sz="1400" baseline="0" dirty="0" err="1"/>
                      <a:t>nicht</a:t>
                    </a:r>
                    <a:endParaRPr lang="en-US" sz="1400" baseline="0" dirty="0"/>
                  </a:p>
                  <a:p>
                    <a:pPr>
                      <a:defRPr sz="1400" b="0" i="0" u="none" strike="noStrike" kern="1200" baseline="0">
                        <a:solidFill>
                          <a:schemeClr val="tx1">
                            <a:lumMod val="75000"/>
                            <a:lumOff val="25000"/>
                          </a:schemeClr>
                        </a:solidFill>
                        <a:latin typeface="+mn-lt"/>
                        <a:ea typeface="+mn-ea"/>
                        <a:cs typeface="+mn-cs"/>
                      </a:defRPr>
                    </a:pPr>
                    <a:r>
                      <a:rPr lang="en-US" sz="1400" baseline="0" dirty="0"/>
                      <a:t>relevant</a:t>
                    </a:r>
                  </a:p>
                  <a:p>
                    <a:pPr>
                      <a:defRPr sz="1400" b="0" i="0" u="none" strike="noStrike" kern="1200" baseline="0">
                        <a:solidFill>
                          <a:schemeClr val="tx1">
                            <a:lumMod val="75000"/>
                            <a:lumOff val="25000"/>
                          </a:schemeClr>
                        </a:solidFill>
                        <a:latin typeface="+mn-lt"/>
                        <a:ea typeface="+mn-ea"/>
                        <a:cs typeface="+mn-cs"/>
                      </a:defRPr>
                    </a:pPr>
                    <a:fld id="{9FE1BC86-1BB9-42B3-AC6F-152A6F956C04}" type="PERCENTAGE">
                      <a:rPr lang="en-US" sz="1400" baseline="0" smtClean="0"/>
                      <a:pPr>
                        <a:defRPr sz="1400" b="0" i="0" u="none" strike="noStrike" kern="1200" baseline="0">
                          <a:solidFill>
                            <a:schemeClr val="tx1">
                              <a:lumMod val="75000"/>
                              <a:lumOff val="25000"/>
                            </a:schemeClr>
                          </a:solidFill>
                          <a:latin typeface="+mn-lt"/>
                          <a:ea typeface="+mn-ea"/>
                          <a:cs typeface="+mn-cs"/>
                        </a:defRPr>
                      </a:pPr>
                      <a:t>[PROZENTSATZ]</a:t>
                    </a:fld>
                    <a:endParaRPr lang="de-DE"/>
                  </a:p>
                </c:rich>
              </c:tx>
              <c:spPr>
                <a:solidFill>
                  <a:schemeClr val="accent2">
                    <a:lumMod val="20000"/>
                    <a:lumOff val="80000"/>
                  </a:schemeClr>
                </a:solid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3258-43A4-941B-C3EBB1AC679E}"/>
                </c:ext>
                <c:ext xmlns:c15="http://schemas.microsoft.com/office/drawing/2012/chart" uri="{CE6537A1-D6FC-4f65-9D91-7224C49458BB}">
                  <c15:layout/>
                  <c15:dlblFieldTable/>
                  <c15:showDataLabelsRange val="0"/>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25400" cap="flat" cmpd="sng" algn="ctr">
                  <a:solidFill>
                    <a:srgbClr val="FFC000"/>
                  </a:solidFill>
                  <a:round/>
                </a:ln>
                <a:effectLst/>
              </c:spPr>
            </c:leaderLines>
            <c:extLst xmlns:c16r2="http://schemas.microsoft.com/office/drawing/2015/06/chart">
              <c:ext xmlns:c15="http://schemas.microsoft.com/office/drawing/2012/chart" uri="{CE6537A1-D6FC-4f65-9D91-7224C49458BB}"/>
            </c:extLst>
          </c:dLbls>
          <c:cat>
            <c:strRef>
              <c:f>Tabelle1!$A$2:$A$6</c:f>
              <c:strCache>
                <c:ptCount val="5"/>
                <c:pt idx="0">
                  <c:v>ohne Schulabschluss</c:v>
                </c:pt>
                <c:pt idx="1">
                  <c:v>Abitur</c:v>
                </c:pt>
                <c:pt idx="2">
                  <c:v>Realschulsabschluss</c:v>
                </c:pt>
                <c:pt idx="3">
                  <c:v>Hauptschulabschluss</c:v>
                </c:pt>
                <c:pt idx="4">
                  <c:v>nicht relvant, keine Angabe</c:v>
                </c:pt>
              </c:strCache>
            </c:strRef>
          </c:cat>
          <c:val>
            <c:numRef>
              <c:f>Tabelle1!$B$2:$B$6</c:f>
              <c:numCache>
                <c:formatCode>0%</c:formatCode>
                <c:ptCount val="5"/>
                <c:pt idx="0">
                  <c:v>0.0</c:v>
                </c:pt>
                <c:pt idx="1">
                  <c:v>0.07</c:v>
                </c:pt>
                <c:pt idx="2">
                  <c:v>0.35</c:v>
                </c:pt>
                <c:pt idx="3">
                  <c:v>0.51</c:v>
                </c:pt>
                <c:pt idx="4">
                  <c:v>0.07</c:v>
                </c:pt>
              </c:numCache>
            </c:numRef>
          </c:val>
          <c:extLst xmlns:c16r2="http://schemas.microsoft.com/office/drawing/2015/06/chart">
            <c:ext xmlns:c16="http://schemas.microsoft.com/office/drawing/2014/chart" uri="{C3380CC4-5D6E-409C-BE32-E72D297353CC}">
              <c16:uniqueId val="{00000000-3258-43A4-941B-C3EBB1AC679E}"/>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9.jpg"/></Relationships>
</file>

<file path=ppt/drawings/drawing1.xml><?xml version="1.0" encoding="utf-8"?>
<c:userShapes xmlns:c="http://schemas.openxmlformats.org/drawingml/2006/chart">
  <cdr:relSizeAnchor xmlns:cdr="http://schemas.openxmlformats.org/drawingml/2006/chartDrawing">
    <cdr:from>
      <cdr:x>0.0793</cdr:x>
      <cdr:y>0.90881</cdr:y>
    </cdr:from>
    <cdr:to>
      <cdr:x>0.3447</cdr:x>
      <cdr:y>1</cdr:y>
    </cdr:to>
    <cdr:sp macro="" textlink="">
      <cdr:nvSpPr>
        <cdr:cNvPr id="2" name="Google Shape;226;g13c8a2e141e_0_0">
          <a:extLst xmlns:a="http://schemas.openxmlformats.org/drawingml/2006/main">
            <a:ext uri="{FF2B5EF4-FFF2-40B4-BE49-F238E27FC236}">
              <a16:creationId xmlns:a16="http://schemas.microsoft.com/office/drawing/2014/main" xmlns="" id="{B3F377E6-DEEA-E617-5A52-DFB8747F55A2}"/>
            </a:ext>
          </a:extLst>
        </cdr:cNvPr>
        <cdr:cNvSpPr txBox="1">
          <a:spLocks xmlns:a="http://schemas.openxmlformats.org/drawingml/2006/main" noGrp="1"/>
        </cdr:cNvSpPr>
      </cdr:nvSpPr>
      <cdr:spPr>
        <a:xfrm xmlns:a="http://schemas.openxmlformats.org/drawingml/2006/main">
          <a:off x="759200" y="6305297"/>
          <a:ext cx="2541084" cy="55746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xmlns:a="http://schemas.openxmlformats.org/drawingml/2006/main">
          <a:pPr marL="0" lvl="0" indent="0" algn="l" rtl="0">
            <a:lnSpc>
              <a:spcPct val="100000"/>
            </a:lnSpc>
            <a:spcBef>
              <a:spcPts val="0"/>
            </a:spcBef>
            <a:spcAft>
              <a:spcPts val="0"/>
            </a:spcAft>
            <a:buClr>
              <a:srgbClr val="7F7F7F"/>
            </a:buClr>
            <a:buSzPts val="1800"/>
            <a:buFont typeface="Calibri"/>
            <a:buNone/>
          </a:pPr>
          <a:r>
            <a:rPr lang="de-DE" dirty="0"/>
            <a:t>Constanze Lanz, Life e.V.</a:t>
          </a:r>
          <a:endParaRPr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4" name="Grafik 3">
          <a:extLst xmlns:a="http://schemas.openxmlformats.org/drawingml/2006/main">
            <a:ext uri="{FF2B5EF4-FFF2-40B4-BE49-F238E27FC236}">
              <a16:creationId xmlns:a16="http://schemas.microsoft.com/office/drawing/2014/main" xmlns="" id="{28CAE9AF-9B9D-4071-8F93-680E98871535}"/>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2283" b="-2283"/>
        <a:stretch xmlns:a="http://schemas.openxmlformats.org/drawingml/2006/main"/>
      </cdr:blipFill>
      <cdr:spPr>
        <a:xfrm xmlns:a="http://schemas.openxmlformats.org/drawingml/2006/main">
          <a:off x="0" y="-88490"/>
          <a:ext cx="9674640" cy="4856003"/>
        </a:xfrm>
        <a:prstGeom xmlns:a="http://schemas.openxmlformats.org/drawingml/2006/main" prst="rect">
          <a:avLst/>
        </a:prstGeom>
      </cdr:spPr>
    </cdr:pic>
  </cdr:relSizeAnchor>
  <cdr:relSizeAnchor xmlns:cdr="http://schemas.openxmlformats.org/drawingml/2006/chartDrawing">
    <cdr:from>
      <cdr:x>0.00457</cdr:x>
      <cdr:y>0.90377</cdr:y>
    </cdr:from>
    <cdr:to>
      <cdr:x>0.59171</cdr:x>
      <cdr:y>0.95672</cdr:y>
    </cdr:to>
    <cdr:sp macro="" textlink="">
      <cdr:nvSpPr>
        <cdr:cNvPr id="2" name="Textfeld 1"/>
        <cdr:cNvSpPr txBox="1"/>
      </cdr:nvSpPr>
      <cdr:spPr>
        <a:xfrm xmlns:a="http://schemas.openxmlformats.org/drawingml/2006/main">
          <a:off x="44213" y="4388721"/>
          <a:ext cx="5680368" cy="25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EE76FF91-17BD-0348-9044-82CD1967E771}"/>
              </a:ext>
            </a:extLst>
          </p:cNvPr>
          <p:cNvSpPr>
            <a:spLocks noGrp="1"/>
          </p:cNvSpPr>
          <p:nvPr>
            <p:ph type="hdr" sz="quarter"/>
          </p:nvPr>
        </p:nvSpPr>
        <p:spPr>
          <a:xfrm>
            <a:off x="1" y="0"/>
            <a:ext cx="2921331" cy="494629"/>
          </a:xfrm>
          <a:prstGeom prst="rect">
            <a:avLst/>
          </a:prstGeom>
        </p:spPr>
        <p:txBody>
          <a:bodyPr vert="horz" lIns="87618" tIns="43809" rIns="87618" bIns="43809" rtlCol="0"/>
          <a:lstStyle>
            <a:lvl1pPr algn="l">
              <a:defRPr sz="1100"/>
            </a:lvl1pPr>
          </a:lstStyle>
          <a:p>
            <a:endParaRPr lang="de-DE"/>
          </a:p>
        </p:txBody>
      </p:sp>
      <p:sp>
        <p:nvSpPr>
          <p:cNvPr id="3" name="Datumsplatzhalter 2">
            <a:extLst>
              <a:ext uri="{FF2B5EF4-FFF2-40B4-BE49-F238E27FC236}">
                <a16:creationId xmlns:a16="http://schemas.microsoft.com/office/drawing/2014/main" xmlns="" id="{28C76183-082F-B04C-9268-B42A99419CEE}"/>
              </a:ext>
            </a:extLst>
          </p:cNvPr>
          <p:cNvSpPr>
            <a:spLocks noGrp="1"/>
          </p:cNvSpPr>
          <p:nvPr>
            <p:ph type="dt" sz="quarter" idx="1"/>
          </p:nvPr>
        </p:nvSpPr>
        <p:spPr>
          <a:xfrm>
            <a:off x="3819275" y="0"/>
            <a:ext cx="2921331" cy="494629"/>
          </a:xfrm>
          <a:prstGeom prst="rect">
            <a:avLst/>
          </a:prstGeom>
        </p:spPr>
        <p:txBody>
          <a:bodyPr vert="horz" lIns="87618" tIns="43809" rIns="87618" bIns="43809" rtlCol="0"/>
          <a:lstStyle>
            <a:lvl1pPr algn="r">
              <a:defRPr sz="1100"/>
            </a:lvl1pPr>
          </a:lstStyle>
          <a:p>
            <a:fld id="{B2C06BA8-81D4-7E42-94B7-194F73FA95D0}" type="datetimeFigureOut">
              <a:rPr lang="de-DE" smtClean="0"/>
              <a:t>26.09.23</a:t>
            </a:fld>
            <a:endParaRPr lang="de-DE"/>
          </a:p>
        </p:txBody>
      </p:sp>
      <p:sp>
        <p:nvSpPr>
          <p:cNvPr id="4" name="Fußzeilenplatzhalter 3">
            <a:extLst>
              <a:ext uri="{FF2B5EF4-FFF2-40B4-BE49-F238E27FC236}">
                <a16:creationId xmlns:a16="http://schemas.microsoft.com/office/drawing/2014/main" xmlns="" id="{A962037E-CB50-6C44-8394-7E00CD36DA23}"/>
              </a:ext>
            </a:extLst>
          </p:cNvPr>
          <p:cNvSpPr>
            <a:spLocks noGrp="1"/>
          </p:cNvSpPr>
          <p:nvPr>
            <p:ph type="ftr" sz="quarter" idx="2"/>
          </p:nvPr>
        </p:nvSpPr>
        <p:spPr>
          <a:xfrm>
            <a:off x="1" y="9378034"/>
            <a:ext cx="2921331" cy="494629"/>
          </a:xfrm>
          <a:prstGeom prst="rect">
            <a:avLst/>
          </a:prstGeom>
        </p:spPr>
        <p:txBody>
          <a:bodyPr vert="horz" lIns="87618" tIns="43809" rIns="87618" bIns="43809" rtlCol="0" anchor="b"/>
          <a:lstStyle>
            <a:lvl1pPr algn="l">
              <a:defRPr sz="1100"/>
            </a:lvl1pPr>
          </a:lstStyle>
          <a:p>
            <a:endParaRPr lang="de-DE"/>
          </a:p>
        </p:txBody>
      </p:sp>
      <p:sp>
        <p:nvSpPr>
          <p:cNvPr id="5" name="Foliennummernplatzhalter 4">
            <a:extLst>
              <a:ext uri="{FF2B5EF4-FFF2-40B4-BE49-F238E27FC236}">
                <a16:creationId xmlns:a16="http://schemas.microsoft.com/office/drawing/2014/main" xmlns="" id="{988E09A7-C631-C948-BF5B-C204530031A3}"/>
              </a:ext>
            </a:extLst>
          </p:cNvPr>
          <p:cNvSpPr>
            <a:spLocks noGrp="1"/>
          </p:cNvSpPr>
          <p:nvPr>
            <p:ph type="sldNum" sz="quarter" idx="3"/>
          </p:nvPr>
        </p:nvSpPr>
        <p:spPr>
          <a:xfrm>
            <a:off x="3819275" y="9378034"/>
            <a:ext cx="2921331" cy="494629"/>
          </a:xfrm>
          <a:prstGeom prst="rect">
            <a:avLst/>
          </a:prstGeom>
        </p:spPr>
        <p:txBody>
          <a:bodyPr vert="horz" lIns="87618" tIns="43809" rIns="87618" bIns="43809" rtlCol="0" anchor="b"/>
          <a:lstStyle>
            <a:lvl1pPr algn="r">
              <a:defRPr sz="1100"/>
            </a:lvl1pPr>
          </a:lstStyle>
          <a:p>
            <a:fld id="{8F75ABF9-FF3C-DE4B-808F-945A519068BD}" type="slidenum">
              <a:rPr lang="de-DE" smtClean="0"/>
              <a:t>‹Nr.›</a:t>
            </a:fld>
            <a:endParaRPr lang="de-DE"/>
          </a:p>
        </p:txBody>
      </p:sp>
    </p:spTree>
    <p:extLst>
      <p:ext uri="{BB962C8B-B14F-4D97-AF65-F5344CB8AC3E}">
        <p14:creationId xmlns:p14="http://schemas.microsoft.com/office/powerpoint/2010/main" val="362875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21583" cy="495349"/>
          </a:xfrm>
          <a:prstGeom prst="rect">
            <a:avLst/>
          </a:prstGeom>
          <a:noFill/>
          <a:ln>
            <a:noFill/>
          </a:ln>
        </p:spPr>
        <p:txBody>
          <a:bodyPr spcFirstLastPara="1" wrap="square" lIns="90861" tIns="45419" rIns="90861" bIns="45419"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8970" y="3"/>
            <a:ext cx="2921583" cy="495349"/>
          </a:xfrm>
          <a:prstGeom prst="rect">
            <a:avLst/>
          </a:prstGeom>
          <a:noFill/>
          <a:ln>
            <a:noFill/>
          </a:ln>
        </p:spPr>
        <p:txBody>
          <a:bodyPr spcFirstLastPara="1" wrap="square" lIns="90861" tIns="45419" rIns="90861" bIns="45419"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1233488"/>
            <a:ext cx="5926137"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212" y="4751219"/>
            <a:ext cx="5393690" cy="4443744"/>
          </a:xfrm>
          <a:prstGeom prst="rect">
            <a:avLst/>
          </a:prstGeom>
          <a:noFill/>
          <a:ln>
            <a:noFill/>
          </a:ln>
        </p:spPr>
        <p:txBody>
          <a:bodyPr spcFirstLastPara="1" wrap="square" lIns="90861" tIns="45419" rIns="90861" bIns="4541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7"/>
            <a:ext cx="2921583" cy="495346"/>
          </a:xfrm>
          <a:prstGeom prst="rect">
            <a:avLst/>
          </a:prstGeom>
          <a:noFill/>
          <a:ln>
            <a:noFill/>
          </a:ln>
        </p:spPr>
        <p:txBody>
          <a:bodyPr spcFirstLastPara="1" wrap="square" lIns="90861" tIns="45419" rIns="90861" bIns="45419"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8970" y="9377317"/>
            <a:ext cx="2921583" cy="495346"/>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smtClean="0">
                <a:solidFill>
                  <a:schemeClr val="dk1"/>
                </a:solidFill>
                <a:latin typeface="Calibri"/>
                <a:ea typeface="Calibri"/>
                <a:cs typeface="Calibri"/>
                <a:sym typeface="Calibri"/>
              </a:rPr>
              <a:pPr algn="r">
                <a:buSzPts val="1200"/>
              </a:pPr>
              <a:t>‹Nr.›</a:t>
            </a:fld>
            <a:endParaRPr lang="de-DE" sz="11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chhaltiges-handwerk.de/" TargetMode="External"/><Relationship Id="rId4" Type="http://schemas.openxmlformats.org/officeDocument/2006/relationships/hyperlink" Target="https://doku.iab.de/stellungnahme/2022/sn0922.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4" Type="http://schemas.openxmlformats.org/officeDocument/2006/relationships/hyperlink" Target="https://www.umweltbundesamt.de/themen/wirtschaft-konsum/konsum-umwelt-zentrale-handlungsfelder#bedarfsfelder"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igitalcarbonfootprint.eu/" TargetMode="External"/><Relationship Id="rId4" Type="http://schemas.openxmlformats.org/officeDocument/2006/relationships/hyperlink" Target="blog.oeko.de/digitaler-CO&#8322;-fussabdruck/" TargetMode="External"/><Relationship Id="rId5" Type="http://schemas.openxmlformats.org/officeDocument/2006/relationships/hyperlink" Target="https://www.umweltbundesamt.de/sites/default/files/medien/5750/publikationen/2021_fb_umweltfreundlich_mobil_bf.pdf" TargetMode="External"/><Relationship Id="rId6" Type="http://schemas.openxmlformats.org/officeDocument/2006/relationships/hyperlink" Target="http://www.umweltbundesamt.de/sites/default/files/medien/5750/publikationen/2021_fb_umweltfreundlich_mobil_bf.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mweltbundesamt.de/daten/energie/energieverbrauch-nach-energietraegern-sektoren#entwicklung-des-endenergieverbrauchs-nach-sektoren-und-energietragern" TargetMode="External"/><Relationship Id="rId4" Type="http://schemas.openxmlformats.org/officeDocument/2006/relationships/hyperlink" Target="http://www.umweltbundesamt.de/sites/default/files/medien/5750/publikationen/2021_fb_weg_zur_treibhausgasneutralen_verwaltung_bf.pdf" TargetMode="External"/><Relationship Id="rId5" Type="http://schemas.openxmlformats.org/officeDocument/2006/relationships/hyperlink" Target="https://www.arbeitsagentur.de/datei/geschaeftsbericht-2021_ba147450.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ke-it-in-germany.com/de/" TargetMode="External"/><Relationship Id="rId4" Type="http://schemas.openxmlformats.org/officeDocument/2006/relationships/hyperlink" Target="https://www.arbeitsagentur.de/ueber-uns/wir-bringen-sie-weiter" TargetMode="External"/><Relationship Id="rId5" Type="http://schemas.openxmlformats.org/officeDocument/2006/relationships/hyperlink" Target="http://www.arbeitsagentur.de/vor-ort/zav/triple-win/triple-win-pflegekraefte" TargetMode="External"/><Relationship Id="rId6" Type="http://schemas.openxmlformats.org/officeDocument/2006/relationships/hyperlink" Target="https://correctiv.org/top-stories/2020/11/25/wie-dubiose-vermittler-auslaendische-pflegekraefte-zur-ware-machen/" TargetMode="External"/><Relationship Id="rId7" Type="http://schemas.openxmlformats.org/officeDocument/2006/relationships/hyperlink" Target="https://www.bpb.de/themen/migration-integration/dossier-migration/252285/der-liberale-wandel-der-deutschen-arbeitsmigrationspolitik-seit-2000/" TargetMode="External"/><Relationship Id="rId8" Type="http://schemas.openxmlformats.org/officeDocument/2006/relationships/hyperlink" Target="https://www.wirtschaftundschule.de/wirtschaftslexikon/b/brain-drain/"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hcr.org/dach/de/77341-unhcr-ukraine-und-andere-konflikte-lassen-die-zahl-der-vertriebenen-erstmals-auf-uber-100-millionen-steigen.html" TargetMode="External"/><Relationship Id="rId4" Type="http://schemas.openxmlformats.org/officeDocument/2006/relationships/hyperlink" Target="https://www.welthungerhilfe.de/informieren/themen/flucht-und-migration" TargetMode="External"/><Relationship Id="rId5" Type="http://schemas.openxmlformats.org/officeDocument/2006/relationships/hyperlink" Target="https://www.welthungerhilfe.de/informieren/themen/flucht-und-migration/positionen-zur-fluechtlingspolitik"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setze-im-internet.de/gg/BJNR000010949.html" TargetMode="External"/><Relationship Id="rId4" Type="http://schemas.openxmlformats.org/officeDocument/2006/relationships/hyperlink" Target="https://www.bpb.de/shop/zeitschriften/izpb/254394/berufsfreiheit/"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aserve.kompetenzz.net/filestore/2/6/1/0/9_550020ddb3abec8/26109_5282a2a19e89874.pdf?v=2022-03-10+09:59:35" TargetMode="External"/><Relationship Id="rId4" Type="http://schemas.openxmlformats.org/officeDocument/2006/relationships/hyperlink" Target="https://statistik.arbeitsagentur.de/DE/Statischer-Content/Statistiken/Themen-im-Fokus/Frauen-und-Maenner/generische-Publikationen/Frauen-Maenner-Arbeitsmarkt.pdf?__blob=publicationFile" TargetMode="External"/><Relationship Id="rId5" Type="http://schemas.openxmlformats.org/officeDocument/2006/relationships/hyperlink" Target="http://www.destatis.de/DE/Themen/Gesellschaft-Umwelt/Bildung-Forschung-Kultur/_Grafik/_Interaktiv/top-10-ausbildungsberufe-maenner.html" TargetMode="External"/><Relationship Id="rId6" Type="http://schemas.openxmlformats.org/officeDocument/2006/relationships/hyperlink" Target="http://www.destatis.de/DE/Themen/Gesellschaft-Umwelt/Bildung-Forschung-Kultur/_Grafik/_Interaktiv/top-10-ausbildungsberufe-frauen.html"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istik.arbeitsagentur.de/DE/Statischer-Content/Statistiken/Fachstatistiken/Ausbildungsmarkt/Generische-Publikationen/AM-kompakt-Situation-Ausbildungsmarkt21-22-Abbildungen.pdf" TargetMode="External"/><Relationship Id="rId4" Type="http://schemas.openxmlformats.org/officeDocument/2006/relationships/hyperlink" Target="http://www.armuts-und-reichtumsbericht.de/SharedDocs/Downloads/Berichte/5-arb-langfassung.pdf" TargetMode="External"/><Relationship Id="rId5" Type="http://schemas.openxmlformats.org/officeDocument/2006/relationships/hyperlink" Target="http://www.destatis.de/DE/Themen/Gesellschaft-Umwelt/Bevoelkerung/Migration-Integration/Tabellen/migrationshintergrund-armutsgefaehrdung.html" TargetMode="External"/><Relationship Id="rId6" Type="http://schemas.openxmlformats.org/officeDocument/2006/relationships/hyperlink" Target="http://www.arbeitsagentur.de/arbeitslosengeld-2/schulabschluss-nachholen"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8:notes"/>
          <p:cNvSpPr>
            <a:spLocks noGrp="1" noRot="1" noChangeAspect="1"/>
          </p:cNvSpPr>
          <p:nvPr>
            <p:ph type="sldImg" idx="2"/>
          </p:nvPr>
        </p:nvSpPr>
        <p:spPr>
          <a:xfrm>
            <a:off x="407988" y="195263"/>
            <a:ext cx="5926137"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8:notes"/>
          <p:cNvSpPr txBox="1">
            <a:spLocks noGrp="1"/>
          </p:cNvSpPr>
          <p:nvPr>
            <p:ph type="body" idx="1"/>
          </p:nvPr>
        </p:nvSpPr>
        <p:spPr>
          <a:xfrm>
            <a:off x="326572" y="3566734"/>
            <a:ext cx="6058042" cy="6110665"/>
          </a:xfrm>
          <a:prstGeom prst="rect">
            <a:avLst/>
          </a:prstGeom>
          <a:noFill/>
          <a:ln>
            <a:noFill/>
          </a:ln>
        </p:spPr>
        <p:txBody>
          <a:bodyPr spcFirstLastPara="1" wrap="square" lIns="90861" tIns="45419" rIns="90861" bIns="45419" anchor="t" anchorCtr="0">
            <a:noAutofit/>
          </a:bodyPr>
          <a:lstStyle/>
          <a:p>
            <a:pPr marL="164283" indent="-164283">
              <a:spcAft>
                <a:spcPts val="500"/>
              </a:spcAft>
              <a:buFont typeface="Arial" panose="020B0604020202020204" pitchFamily="34" charset="0"/>
              <a:buChar char="•"/>
            </a:pPr>
            <a:r>
              <a:rPr lang="de-DE" sz="1100" dirty="0"/>
              <a:t>Ziel des Projektes ist die Gründung einer </a:t>
            </a:r>
            <a:r>
              <a:rPr lang="de-DE" sz="1100" i="1" dirty="0"/>
              <a:t>Projektagentur Berufliche Bildung für Nachhaltige Entwicklung (PA-BBNE) des Partnernetzwerkes Berufliche Bildung am IZT. </a:t>
            </a:r>
            <a:r>
              <a:rPr lang="de-DE" sz="1100" dirty="0"/>
              <a:t>Für eine Vielzahl von Ausbildungsberufen erstellt die Projektagentur Begleitmaterialien zur </a:t>
            </a:r>
            <a:r>
              <a:rPr lang="de-DE" sz="1100" i="1" dirty="0"/>
              <a:t>Beruflichen Bildung für Nachhaltige Entwicklung </a:t>
            </a:r>
            <a:r>
              <a:rPr lang="de-DE" sz="1100" dirty="0"/>
              <a:t>(BBNE). Dabei werden alle für die Berufsausbildung relevanten Dimensionen der Nachhaltigkeit berücksichtigt. Diese Impulspapiere und Weiterbildungsmaterialien sollen Anregungen für mehr Nachhaltigkeit in der beruflichen Bildung geben. </a:t>
            </a:r>
            <a:endParaRPr lang="de-DE" sz="1100" dirty="0">
              <a:effectLst/>
            </a:endParaRPr>
          </a:p>
          <a:p>
            <a:pPr marL="164283" indent="-164283">
              <a:spcAft>
                <a:spcPts val="500"/>
              </a:spcAft>
              <a:buFont typeface="Arial" panose="020B0604020202020204" pitchFamily="34" charset="0"/>
              <a:buChar char="•"/>
            </a:pPr>
            <a:r>
              <a:rPr lang="de-DE" sz="1100" dirty="0"/>
              <a:t>Primäre Zielgruppen sind Lehrkräfte an Berufsschulen, sowie deren Berufsschüler*innen, aber auch Ausbildende und ihre Auszubildenden in Betrieben. Sekundäre Zielgruppen sind Umweltbildner*innen, Wissenschaftler*innen der Berufsbildung, </a:t>
            </a:r>
            <a:r>
              <a:rPr lang="de-DE" sz="1100" dirty="0" err="1"/>
              <a:t>Pädagog</a:t>
            </a:r>
            <a:r>
              <a:rPr lang="de-DE" sz="1100" dirty="0"/>
              <a:t>*innen sowie Institutionen der beruflichen Bildung. </a:t>
            </a:r>
            <a:endParaRPr lang="de-DE" sz="1100" dirty="0">
              <a:effectLst/>
            </a:endParaRPr>
          </a:p>
          <a:p>
            <a:pPr marL="164283" indent="-164283">
              <a:spcAft>
                <a:spcPts val="500"/>
              </a:spcAft>
              <a:buFont typeface="Arial" panose="020B0604020202020204" pitchFamily="34" charset="0"/>
              <a:buChar char="•"/>
            </a:pPr>
            <a:r>
              <a:rPr lang="de-DE" sz="1100" dirty="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lang="de-DE" sz="1100" dirty="0">
              <a:effectLst/>
            </a:endParaRPr>
          </a:p>
          <a:p>
            <a:pPr marL="164283" indent="-164283">
              <a:spcAft>
                <a:spcPts val="500"/>
              </a:spcAft>
              <a:buFont typeface="Arial" panose="020B0604020202020204" pitchFamily="34" charset="0"/>
              <a:buChar char="•"/>
            </a:pPr>
            <a:r>
              <a:rPr lang="de-DE" sz="1100" dirty="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dirty="0" err="1"/>
              <a:t>für</a:t>
            </a:r>
            <a:r>
              <a:rPr lang="de-DE" sz="1100" dirty="0"/>
              <a:t> die berufsprofilgebenden Fertigkeiten, Kenntnisse und Fähigkeiten bedeutet. Im Kern sollen deshalb folgende drei Materialien je Berufsbild entwickelt werden: </a:t>
            </a:r>
            <a:endParaRPr lang="de-DE" sz="1100" dirty="0">
              <a:effectLst/>
            </a:endParaRPr>
          </a:p>
          <a:p>
            <a:pPr marL="602372" lvl="1" indent="-164283">
              <a:spcAft>
                <a:spcPts val="500"/>
              </a:spcAft>
              <a:buFont typeface="Arial" panose="020B0604020202020204" pitchFamily="34" charset="0"/>
              <a:buChar char="•"/>
            </a:pPr>
            <a:r>
              <a:rPr lang="de-DE" sz="1100" dirty="0"/>
              <a:t>die tabellarische didaktische Einordnung (Didaktisches Impulspapier, IP), </a:t>
            </a:r>
          </a:p>
          <a:p>
            <a:pPr marL="602372" lvl="1" indent="-164283">
              <a:spcAft>
                <a:spcPts val="500"/>
              </a:spcAft>
              <a:buFont typeface="Arial" panose="020B0604020202020204" pitchFamily="34" charset="0"/>
              <a:buChar char="•"/>
            </a:pPr>
            <a:r>
              <a:rPr lang="de-DE" sz="1100" dirty="0"/>
              <a:t>ein Dokument zur Weiterbildung für Lehrende und Unterrichtende zu den Nachhaltigkeitszielen mit dem Bezug auf die spezifische Berufsausbildung (Hintergrundmaterial, HGM) </a:t>
            </a:r>
          </a:p>
          <a:p>
            <a:pPr marL="602372" lvl="1" indent="-164283">
              <a:spcAft>
                <a:spcPts val="500"/>
              </a:spcAft>
              <a:buFont typeface="Arial" panose="020B0604020202020204" pitchFamily="34" charset="0"/>
              <a:buChar char="•"/>
            </a:pPr>
            <a:r>
              <a:rPr lang="de-DE" sz="1100" dirty="0"/>
              <a:t>Ein Handout (FS) z. B. mit der Darstellung von Zielkonflikten oder weiteren Aufgabenstellungen. </a:t>
            </a:r>
          </a:p>
          <a:p>
            <a:pPr marL="164283" indent="-164283">
              <a:spcAft>
                <a:spcPts val="500"/>
              </a:spcAft>
              <a:buFont typeface="Arial" panose="020B0604020202020204" pitchFamily="34" charset="0"/>
              <a:buChar char="•"/>
            </a:pPr>
            <a:r>
              <a:rPr lang="de-DE" sz="1100" dirty="0"/>
              <a:t>Die Materialien sollen Impulse und Orientierung geben, wie Nachhaltigkeit in die verschiedenen Berufsbilder integriert werden kann. Alle Materialien werden als Open Educational </a:t>
            </a:r>
            <a:r>
              <a:rPr lang="de-DE" sz="1100" dirty="0" err="1"/>
              <a:t>Ressources</a:t>
            </a:r>
            <a:r>
              <a:rPr lang="de-DE" sz="1100" dirty="0"/>
              <a:t> (OER-Materialien) im PDF-Format und als </a:t>
            </a:r>
            <a:r>
              <a:rPr lang="de-DE" sz="1100" dirty="0" err="1"/>
              <a:t>Oce</a:t>
            </a:r>
            <a:r>
              <a:rPr lang="de-DE" sz="1100" dirty="0"/>
              <a:t>-Dokumente (Word und PowerPoint) zur weiteren Verwendung veröffentlicht, d. h. sie können von den Nutzer*innen kopiert, ergänzt oder umstrukturiert werden. </a:t>
            </a:r>
            <a:endParaRPr sz="1100" dirty="0"/>
          </a:p>
        </p:txBody>
      </p:sp>
      <p:sp>
        <p:nvSpPr>
          <p:cNvPr id="117" name="Google Shape;117;p38:notes"/>
          <p:cNvSpPr txBox="1">
            <a:spLocks noGrp="1"/>
          </p:cNvSpPr>
          <p:nvPr>
            <p:ph type="sldNum" idx="12"/>
          </p:nvPr>
        </p:nvSpPr>
        <p:spPr>
          <a:xfrm>
            <a:off x="3818970" y="9377317"/>
            <a:ext cx="2921583" cy="495346"/>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1</a:t>
            </a:fld>
            <a:endParaRPr sz="11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6699" y="280387"/>
            <a:ext cx="6207125" cy="3492500"/>
          </a:xfrm>
        </p:spPr>
      </p:sp>
      <p:sp>
        <p:nvSpPr>
          <p:cNvPr id="3" name="Notizenplatzhalter 2"/>
          <p:cNvSpPr>
            <a:spLocks noGrp="1"/>
          </p:cNvSpPr>
          <p:nvPr>
            <p:ph type="body" idx="1"/>
          </p:nvPr>
        </p:nvSpPr>
        <p:spPr>
          <a:xfrm>
            <a:off x="134048" y="3864000"/>
            <a:ext cx="6472428" cy="5740353"/>
          </a:xfrm>
        </p:spPr>
        <p:txBody>
          <a:bodyPr/>
          <a:lstStyle/>
          <a:p>
            <a:pPr marL="0" indent="0" defTabSz="876178">
              <a:defRPr/>
            </a:pPr>
            <a:r>
              <a:rPr lang="de-DE" sz="1000" b="1" dirty="0">
                <a:solidFill>
                  <a:schemeClr val="tx1"/>
                </a:solidFill>
                <a:latin typeface="Calibri" panose="020F0502020204030204" pitchFamily="34" charset="0"/>
                <a:cs typeface="Calibri" panose="020F0502020204030204" pitchFamily="34" charset="0"/>
              </a:rPr>
              <a:t>Beschreibung</a:t>
            </a:r>
          </a:p>
          <a:p>
            <a:pPr marL="0" indent="0" defTabSz="876178">
              <a:defRPr/>
            </a:pPr>
            <a:r>
              <a:rPr lang="de-DE" sz="1000" dirty="0">
                <a:solidFill>
                  <a:schemeClr val="tx1"/>
                </a:solidFill>
                <a:latin typeface="Calibri" panose="020F0502020204030204" pitchFamily="34" charset="0"/>
                <a:cs typeface="Calibri" panose="020F0502020204030204" pitchFamily="34" charset="0"/>
              </a:rPr>
              <a:t>Das Institut für Arbeitsmarkt- und Berufsforschung hat in einer Expertise (Lange 2022) die zentrale Bedeutung und Wichtigkeit der Weiterentwicklung der beruflichen Weiterbildung betont. Im Zusammenhang mit der technologischen und ökologischen Transformation der Wirtschaft werden zukünftig sowohl auf der einen Seite zahlreiche zusätzliche Fachkräfte gebraucht werden und auf der anderen Seite bestimmte Arbeitsstellen wegfallen. Deshalb sollte Weiterbildung “stärker als Instrument zur Bekämpfung der Fachkräfteengpässe genutzt werden” (ebd:4). Fachangestellte für Arbeitsmarktdienstleistungen sollten deshalb über Qualifizierungsmaßnahmen und Zuschüsse für Weiterbildungen für Arbeitgeber*innen und für Arbeitssuchende gut informieren können. Folgende Argumente für Nachhaltigkeit könnte es beispielhaft geben:</a:t>
            </a:r>
          </a:p>
          <a:p>
            <a:pPr marL="171450" indent="-171450" defTabSz="876178">
              <a:buFont typeface="Arial" charset="0"/>
              <a:buChar char="•"/>
              <a:defRPr/>
            </a:pPr>
            <a:endParaRPr lang="de-DE" sz="500" b="1" dirty="0">
              <a:solidFill>
                <a:schemeClr val="tx1"/>
              </a:solidFill>
              <a:latin typeface="Calibri" panose="020F0502020204030204" pitchFamily="34" charset="0"/>
              <a:cs typeface="Calibri" panose="020F0502020204030204" pitchFamily="34" charset="0"/>
            </a:endParaRPr>
          </a:p>
          <a:p>
            <a:pPr marL="171450" indent="-171450">
              <a:buFont typeface="Arial" charset="0"/>
              <a:buChar char="•"/>
            </a:pPr>
            <a:r>
              <a:rPr lang="de-DE" sz="1000" b="1" i="1" dirty="0">
                <a:solidFill>
                  <a:schemeClr val="tx1"/>
                </a:solidFill>
                <a:latin typeface="Calibri" panose="020F0502020204030204" pitchFamily="34" charset="0"/>
                <a:cs typeface="Calibri" panose="020F0502020204030204" pitchFamily="34" charset="0"/>
              </a:rPr>
              <a:t>„Personal finden und binden! </a:t>
            </a:r>
            <a:r>
              <a:rPr lang="de-DE" sz="1000" i="1" dirty="0">
                <a:solidFill>
                  <a:schemeClr val="tx1"/>
                </a:solidFill>
                <a:latin typeface="Calibri" panose="020F0502020204030204" pitchFamily="34" charset="0"/>
                <a:cs typeface="Calibri" panose="020F0502020204030204" pitchFamily="34" charset="0"/>
              </a:rPr>
              <a:t>Das Handwerk schafft Zukunft – ein nachhaltig wirtschaftender Betrieb ist für Bewerber*innen und Mitarbeiter*innen gleichermaßen ein attraktiver Betrieb. Ein weiterer positiver Aspekt ist die zunehmende Identifikation der Mitarbeiter*innen mit ihrem Betrieb.</a:t>
            </a:r>
            <a:endParaRPr lang="de-DE" sz="500" i="1" dirty="0">
              <a:solidFill>
                <a:schemeClr val="tx1"/>
              </a:solidFill>
              <a:latin typeface="Calibri" panose="020F0502020204030204" pitchFamily="34" charset="0"/>
              <a:cs typeface="Calibri" panose="020F0502020204030204" pitchFamily="34" charset="0"/>
            </a:endParaRPr>
          </a:p>
          <a:p>
            <a:pPr marL="171450" indent="-171450">
              <a:buFont typeface="Arial" charset="0"/>
              <a:buChar char="•"/>
            </a:pPr>
            <a:r>
              <a:rPr lang="de-DE" sz="1000" b="1" i="1" dirty="0">
                <a:solidFill>
                  <a:schemeClr val="tx1"/>
                </a:solidFill>
                <a:latin typeface="Calibri" panose="020F0502020204030204" pitchFamily="34" charset="0"/>
                <a:cs typeface="Calibri" panose="020F0502020204030204" pitchFamily="34" charset="0"/>
              </a:rPr>
              <a:t>Aufträge sichern! </a:t>
            </a:r>
            <a:r>
              <a:rPr lang="de-DE" sz="1000" i="1" dirty="0">
                <a:solidFill>
                  <a:schemeClr val="tx1"/>
                </a:solidFill>
                <a:latin typeface="Calibri" panose="020F0502020204030204" pitchFamily="34" charset="0"/>
                <a:cs typeface="Calibri" panose="020F0502020204030204" pitchFamily="34" charset="0"/>
              </a:rPr>
              <a:t>Belegen Sie mit dem DNK-Logo, dass Ihre Prozesse und Arbeitsweisen bereits heute nachhaltig angelegt sind und beachten Sie, dass bei Auftraggeber*innen Nachhaltigkeit ein bedeutendes Vergabekriterium ist.</a:t>
            </a:r>
            <a:endParaRPr lang="de-DE" sz="500" i="1" dirty="0">
              <a:solidFill>
                <a:schemeClr val="tx1"/>
              </a:solidFill>
              <a:latin typeface="Calibri" panose="020F0502020204030204" pitchFamily="34" charset="0"/>
              <a:cs typeface="Calibri" panose="020F0502020204030204" pitchFamily="34" charset="0"/>
            </a:endParaRPr>
          </a:p>
          <a:p>
            <a:pPr marL="171450" indent="-171450">
              <a:buFont typeface="Arial" charset="0"/>
              <a:buChar char="•"/>
            </a:pPr>
            <a:r>
              <a:rPr lang="de-DE" sz="1000" b="1" i="1" dirty="0">
                <a:solidFill>
                  <a:schemeClr val="tx1"/>
                </a:solidFill>
                <a:latin typeface="Calibri" panose="020F0502020204030204" pitchFamily="34" charset="0"/>
                <a:cs typeface="Calibri" panose="020F0502020204030204" pitchFamily="34" charset="0"/>
              </a:rPr>
              <a:t>Verkleinern Sie Ihren ökologischen Fußabdruck! </a:t>
            </a:r>
            <a:r>
              <a:rPr lang="de-DE" sz="1000" i="1" dirty="0">
                <a:solidFill>
                  <a:schemeClr val="tx1"/>
                </a:solidFill>
                <a:latin typeface="Calibri" panose="020F0502020204030204" pitchFamily="34" charset="0"/>
                <a:cs typeface="Calibri" panose="020F0502020204030204" pitchFamily="34" charset="0"/>
              </a:rPr>
              <a:t>Nachhaltiges Wirtschaften sensibilisiert Ihr Umweltbewusstsein und das Ihrer Mitarbeiter*innen. Steigern Sie die Effizienz, sichern Sie natürliche Ressourcen und reduzieren Sie den ökologischen Fußabdruck Ihres Betriebs.</a:t>
            </a:r>
            <a:endParaRPr lang="de-DE" sz="500" i="1" dirty="0">
              <a:solidFill>
                <a:schemeClr val="tx1"/>
              </a:solidFill>
              <a:latin typeface="Calibri" panose="020F0502020204030204" pitchFamily="34" charset="0"/>
              <a:cs typeface="Calibri" panose="020F0502020204030204" pitchFamily="34" charset="0"/>
            </a:endParaRPr>
          </a:p>
          <a:p>
            <a:pPr marL="171450" indent="-171450">
              <a:buFont typeface="Arial" charset="0"/>
              <a:buChar char="•"/>
            </a:pPr>
            <a:r>
              <a:rPr lang="de-DE" sz="1000" b="1" i="1" dirty="0">
                <a:solidFill>
                  <a:schemeClr val="tx1"/>
                </a:solidFill>
                <a:latin typeface="Calibri" panose="020F0502020204030204" pitchFamily="34" charset="0"/>
                <a:cs typeface="Calibri" panose="020F0502020204030204" pitchFamily="34" charset="0"/>
              </a:rPr>
              <a:t>Betriebe gut führen! </a:t>
            </a:r>
            <a:r>
              <a:rPr lang="de-DE" sz="1000" i="1" dirty="0">
                <a:solidFill>
                  <a:schemeClr val="tx1"/>
                </a:solidFill>
                <a:latin typeface="Calibri" panose="020F0502020204030204" pitchFamily="34" charset="0"/>
                <a:cs typeface="Calibri" panose="020F0502020204030204" pitchFamily="34" charset="0"/>
              </a:rPr>
              <a:t>Achten Sie darauf, dass die betrieblichen Entscheidungen, die Sie im Sinne eines nachhaltigen Wirtschaftens treffen, positiv von Ihren Kund*innen, Zulieferfirmen und Auftraggeber*innen wahrgenommen werden.</a:t>
            </a:r>
            <a:endParaRPr lang="de-DE" sz="500" i="1" dirty="0">
              <a:solidFill>
                <a:schemeClr val="tx1"/>
              </a:solidFill>
              <a:latin typeface="Calibri" panose="020F0502020204030204" pitchFamily="34" charset="0"/>
              <a:cs typeface="Calibri" panose="020F0502020204030204" pitchFamily="34" charset="0"/>
            </a:endParaRPr>
          </a:p>
          <a:p>
            <a:pPr marL="171450" indent="-171450">
              <a:buFont typeface="Arial" charset="0"/>
              <a:buChar char="•"/>
            </a:pPr>
            <a:r>
              <a:rPr lang="de-DE" sz="1000" b="1" i="1" dirty="0">
                <a:solidFill>
                  <a:schemeClr val="tx1"/>
                </a:solidFill>
                <a:latin typeface="Calibri" panose="020F0502020204030204" pitchFamily="34" charset="0"/>
                <a:cs typeface="Calibri" panose="020F0502020204030204" pitchFamily="34" charset="0"/>
              </a:rPr>
              <a:t>Nachhaltiges Marketing bringt neue Chancen! </a:t>
            </a:r>
            <a:r>
              <a:rPr lang="de-DE" sz="1000" i="1" dirty="0">
                <a:solidFill>
                  <a:schemeClr val="tx1"/>
                </a:solidFill>
                <a:latin typeface="Calibri" panose="020F0502020204030204" pitchFamily="34" charset="0"/>
                <a:cs typeface="Calibri" panose="020F0502020204030204" pitchFamily="34" charset="0"/>
              </a:rPr>
              <a:t>Nachhaltigkeit und Regionalität gehören zusammen! Kurze Wege und Engagement vor Ort, ob als Ausbildungsbetrieb oder im Ehrenamt – Nachhaltigkeit ist die beste Werbung für Ihren Betrieb.</a:t>
            </a:r>
            <a:endParaRPr lang="de-DE" sz="500" i="1" dirty="0">
              <a:solidFill>
                <a:schemeClr val="tx1"/>
              </a:solidFill>
              <a:latin typeface="Calibri" panose="020F0502020204030204" pitchFamily="34" charset="0"/>
              <a:cs typeface="Calibri" panose="020F0502020204030204" pitchFamily="34" charset="0"/>
            </a:endParaRPr>
          </a:p>
          <a:p>
            <a:pPr marL="171450" indent="-171450">
              <a:buFont typeface="Arial" charset="0"/>
              <a:buChar char="•"/>
            </a:pPr>
            <a:r>
              <a:rPr lang="de-DE" sz="1000" b="1" i="1" dirty="0">
                <a:solidFill>
                  <a:schemeClr val="tx1"/>
                </a:solidFill>
                <a:latin typeface="Calibri" panose="020F0502020204030204" pitchFamily="34" charset="0"/>
                <a:cs typeface="Calibri" panose="020F0502020204030204" pitchFamily="34" charset="0"/>
              </a:rPr>
              <a:t>Nachfolge sichern! </a:t>
            </a:r>
            <a:r>
              <a:rPr lang="de-DE" sz="1000" i="1" dirty="0">
                <a:solidFill>
                  <a:schemeClr val="tx1"/>
                </a:solidFill>
                <a:latin typeface="Calibri" panose="020F0502020204030204" pitchFamily="34" charset="0"/>
                <a:cs typeface="Calibri" panose="020F0502020204030204" pitchFamily="34" charset="0"/>
              </a:rPr>
              <a:t>Betriebe, die eine nachhaltige und langfristige Strategie verfolgen, sind zukunftsfähig, krisensicher und attraktiv.“ </a:t>
            </a:r>
            <a:r>
              <a:rPr lang="de-DE" sz="1000" dirty="0">
                <a:solidFill>
                  <a:schemeClr val="tx1"/>
                </a:solidFill>
                <a:latin typeface="Calibri" panose="020F0502020204030204" pitchFamily="34" charset="0"/>
                <a:cs typeface="Calibri" panose="020F0502020204030204" pitchFamily="34" charset="0"/>
              </a:rPr>
              <a:t>(BMBF o.J.)</a:t>
            </a:r>
          </a:p>
          <a:p>
            <a:pPr marL="0" indent="0"/>
            <a:endParaRPr lang="de-DE" sz="1000" i="1" dirty="0">
              <a:solidFill>
                <a:schemeClr val="tx1"/>
              </a:solidFill>
              <a:latin typeface="Calibri" panose="020F0502020204030204" pitchFamily="34" charset="0"/>
              <a:cs typeface="Calibri" panose="020F0502020204030204" pitchFamily="34" charset="0"/>
            </a:endParaRPr>
          </a:p>
          <a:p>
            <a:pPr marL="0" indent="0" defTabSz="876178">
              <a:defRPr/>
            </a:pPr>
            <a:r>
              <a:rPr lang="de-DE" sz="1000" b="1" dirty="0">
                <a:solidFill>
                  <a:schemeClr val="tx1"/>
                </a:solidFill>
                <a:latin typeface="Calibri" panose="020F0502020204030204" pitchFamily="34" charset="0"/>
                <a:cs typeface="Calibri" panose="020F0502020204030204" pitchFamily="34" charset="0"/>
              </a:rPr>
              <a:t>Aufgabe </a:t>
            </a:r>
          </a:p>
          <a:p>
            <a:pPr marL="0" indent="0" defTabSz="876178">
              <a:defRPr/>
            </a:pPr>
            <a:r>
              <a:rPr lang="de-DE" sz="1000" dirty="0">
                <a:solidFill>
                  <a:schemeClr val="tx1"/>
                </a:solidFill>
                <a:latin typeface="Calibri" panose="020F0502020204030204" pitchFamily="34" charset="0"/>
                <a:cs typeface="Calibri" panose="020F0502020204030204" pitchFamily="34" charset="0"/>
              </a:rPr>
              <a:t>Sie setzen sich als AGS (Arbeitgeberservice) mit dem Arbeitgeber oder der Arbeitgeberin zusammen, um zu überlegen, wie das Unternehmen für die Zukunft gut aufgestellt werden kann (z.B. durch Fachpersonal). Überzeugen Sie den Betrieb, sich nachhaltiger aufzustellen. Nutzen Sie die Argumente für mehr Nachhaltigkeit von der Internetseite </a:t>
            </a:r>
            <a:r>
              <a:rPr lang="de-DE" sz="1000" b="0" i="0" u="none" strike="noStrike" cap="none" dirty="0">
                <a:solidFill>
                  <a:schemeClr val="tx1"/>
                </a:solidFill>
                <a:latin typeface="Calibri" panose="020F0502020204030204" pitchFamily="34" charset="0"/>
                <a:ea typeface="Arial"/>
                <a:cs typeface="Calibri" panose="020F0502020204030204" pitchFamily="34" charset="0"/>
                <a:sym typeface="Arial"/>
              </a:rPr>
              <a:t>nachhaltiges-handwerk.de.</a:t>
            </a:r>
            <a:r>
              <a:rPr lang="de-DE" sz="1000" dirty="0">
                <a:solidFill>
                  <a:schemeClr val="tx1"/>
                </a:solidFill>
                <a:latin typeface="Calibri" panose="020F0502020204030204" pitchFamily="34" charset="0"/>
                <a:cs typeface="Calibri" panose="020F0502020204030204" pitchFamily="34" charset="0"/>
              </a:rPr>
              <a:t> </a:t>
            </a:r>
          </a:p>
          <a:p>
            <a:pPr marL="0" indent="0" defTabSz="876178">
              <a:defRPr/>
            </a:pPr>
            <a:endParaRPr lang="de-DE" sz="500" i="1" dirty="0">
              <a:solidFill>
                <a:schemeClr val="tx1"/>
              </a:solidFill>
              <a:latin typeface="Calibri" panose="020F0502020204030204" pitchFamily="34" charset="0"/>
              <a:cs typeface="Calibri" panose="020F0502020204030204" pitchFamily="34" charset="0"/>
            </a:endParaRPr>
          </a:p>
          <a:p>
            <a:pPr marL="0" indent="0" defTabSz="876178">
              <a:defRPr/>
            </a:pPr>
            <a:r>
              <a:rPr lang="de-DE" sz="1000" b="1" dirty="0">
                <a:solidFill>
                  <a:schemeClr val="tx1"/>
                </a:solidFill>
                <a:latin typeface="Calibri" panose="020F0502020204030204" pitchFamily="34" charset="0"/>
                <a:cs typeface="Calibri" panose="020F0502020204030204" pitchFamily="34" charset="0"/>
              </a:rPr>
              <a:t>Quellen</a:t>
            </a:r>
            <a:endParaRPr lang="de-DE" sz="1000" dirty="0">
              <a:solidFill>
                <a:schemeClr val="tx1"/>
              </a:solidFill>
              <a:latin typeface="Calibri" panose="020F0502020204030204" pitchFamily="34" charset="0"/>
              <a:cs typeface="Calibri" panose="020F0502020204030204" pitchFamily="34" charset="0"/>
            </a:endParaRPr>
          </a:p>
          <a:p>
            <a:pPr marL="180000" indent="-180000" defTabSz="876178">
              <a:buFont typeface="Arial" panose="020B0604020202020204" pitchFamily="34" charset="0"/>
              <a:buChar char="•"/>
              <a:defRPr/>
            </a:pPr>
            <a:r>
              <a:rPr lang="de-DE" sz="1000" dirty="0">
                <a:solidFill>
                  <a:schemeClr val="tx1"/>
                </a:solidFill>
                <a:latin typeface="Calibri" panose="020F0502020204030204" pitchFamily="34" charset="0"/>
                <a:cs typeface="Calibri" panose="020F0502020204030204" pitchFamily="34" charset="0"/>
              </a:rPr>
              <a:t>BMBF (o.J.):  Handwerk, Nachhaltigkeit in Betrieben stärken. Online: </a:t>
            </a:r>
            <a:r>
              <a:rPr lang="de-DE" sz="10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https://nachhaltiges-handwerk.de</a:t>
            </a:r>
            <a:r>
              <a:rPr lang="de-DE" sz="1000" dirty="0">
                <a:solidFill>
                  <a:schemeClr val="tx1"/>
                </a:solidFill>
                <a:latin typeface="Calibri" panose="020F0502020204030204" pitchFamily="34" charset="0"/>
                <a:cs typeface="Calibri" panose="020F0502020204030204" pitchFamily="34" charset="0"/>
              </a:rPr>
              <a:t>  </a:t>
            </a:r>
          </a:p>
          <a:p>
            <a:pPr marL="180000" indent="-180000" defTabSz="876178">
              <a:buFont typeface="Arial" panose="020B0604020202020204" pitchFamily="34" charset="0"/>
              <a:buChar char="•"/>
              <a:defRPr/>
            </a:pPr>
            <a:r>
              <a:rPr lang="de-DE" sz="1000" dirty="0">
                <a:solidFill>
                  <a:schemeClr val="tx1"/>
                </a:solidFill>
                <a:latin typeface="Calibri" panose="020F0502020204030204" pitchFamily="34" charset="0"/>
                <a:cs typeface="Calibri" panose="020F0502020204030204" pitchFamily="34" charset="0"/>
              </a:rPr>
              <a:t>Lang, Julia, Simon Janssen, Thomas Kruppe, Ute Leber &amp; Cordula Zabel (2022): Strukturwandel und berufliche Weiterbildung. Stellungnahme des IAB zur Anhörung beim Sachverständigenrat zur Begutachtung der gesamtwirtschaftlichen Entwicklung am 13.10.2022. (IAB-Stellungnahme 09/2022). Online:  </a:t>
            </a:r>
            <a:r>
              <a:rPr lang="de-DE" sz="1000" u="sng"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https://doku.iab.de/stellungnahme/2022/sn0922.pdf</a:t>
            </a:r>
            <a:r>
              <a:rPr lang="de-DE" sz="1000" dirty="0">
                <a:solidFill>
                  <a:schemeClr val="tx1"/>
                </a:solidFill>
                <a:latin typeface="Calibri" panose="020F0502020204030204" pitchFamily="34" charset="0"/>
                <a:cs typeface="Calibri" panose="020F0502020204030204" pitchFamily="34" charset="0"/>
              </a:rPr>
              <a:t> </a:t>
            </a:r>
          </a:p>
        </p:txBody>
      </p:sp>
      <p:sp>
        <p:nvSpPr>
          <p:cNvPr id="4" name="Foliennummernplatzhalter 3"/>
          <p:cNvSpPr>
            <a:spLocks noGrp="1"/>
          </p:cNvSpPr>
          <p:nvPr>
            <p:ph type="sldNum" idx="12"/>
          </p:nvPr>
        </p:nvSpPr>
        <p:spPr/>
        <p:txBody>
          <a:bodyPr/>
          <a:lstStyle/>
          <a:p>
            <a:pPr algn="r">
              <a:buClr>
                <a:schemeClr val="dk1"/>
              </a:buClr>
              <a:buSzPts val="325"/>
            </a:pPr>
            <a:fld id="{00000000-1234-1234-1234-123412341234}" type="slidenum">
              <a:rPr lang="de-DE" sz="1200">
                <a:solidFill>
                  <a:schemeClr val="dk1"/>
                </a:solidFill>
                <a:latin typeface="Calibri"/>
                <a:ea typeface="Calibri"/>
                <a:cs typeface="Calibri"/>
                <a:sym typeface="Calibri"/>
              </a:rPr>
              <a:pPr algn="r">
                <a:buClr>
                  <a:schemeClr val="dk1"/>
                </a:buClr>
                <a:buSzPts val="325"/>
              </a:pPr>
              <a:t>10</a:t>
            </a:fld>
            <a:endParaRPr lang="de-D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898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67ea5cf659_0_125:notes"/>
          <p:cNvSpPr>
            <a:spLocks noGrp="1" noRot="1" noChangeAspect="1"/>
          </p:cNvSpPr>
          <p:nvPr>
            <p:ph type="sldImg" idx="2"/>
          </p:nvPr>
        </p:nvSpPr>
        <p:spPr>
          <a:xfrm>
            <a:off x="284163" y="239126"/>
            <a:ext cx="6238875"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67ea5cf659_0_125:notes"/>
          <p:cNvSpPr txBox="1">
            <a:spLocks noGrp="1"/>
          </p:cNvSpPr>
          <p:nvPr>
            <p:ph type="body" idx="1"/>
          </p:nvPr>
        </p:nvSpPr>
        <p:spPr>
          <a:xfrm>
            <a:off x="284163" y="3749089"/>
            <a:ext cx="6238874" cy="597201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panose="020F0502020204030204" pitchFamily="34" charset="0"/>
                <a:ea typeface="Arial"/>
                <a:cs typeface="Calibri" panose="020F0502020204030204" pitchFamily="34" charset="0"/>
                <a:sym typeface="Arial"/>
              </a:rPr>
              <a:t>Beschreibung</a:t>
            </a:r>
            <a:endParaRPr sz="1000" dirty="0">
              <a:latin typeface="Calibri" panose="020F0502020204030204" pitchFamily="34" charset="0"/>
              <a:cs typeface="Calibri" panose="020F0502020204030204" pitchFamily="34" charset="0"/>
            </a:endParaRPr>
          </a:p>
          <a:p>
            <a:pPr marL="0"/>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Ernährung und Nachhaltigkeit sind unmittelbar miteinander Verbunden. Die Ernährung ist zu einem</a:t>
            </a:r>
            <a:r>
              <a:rPr lang="de-DE"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erheblichen Anteil an dem Klimawandel schuld. Gleichzeitig kann die </a:t>
            </a:r>
            <a:r>
              <a:rPr lang="de-DE" sz="1000" dirty="0">
                <a:latin typeface="Calibri" panose="020F0502020204030204" pitchFamily="34" charset="0"/>
                <a:cs typeface="Calibri" panose="020F0502020204030204" pitchFamily="34" charset="0"/>
              </a:rPr>
              <a:t>Gesellschaft ohne eine intakte Umwelt nicht überleben, weswegen auf die Nutzung der natürlichen Ressourcen und den Erhalt von Lebensraum besonders geachtet</a:t>
            </a:r>
            <a:r>
              <a:rPr lang="de-DE" sz="1000" baseline="0" dirty="0">
                <a:latin typeface="Calibri" panose="020F0502020204030204" pitchFamily="34" charset="0"/>
                <a:cs typeface="Calibri" panose="020F0502020204030204" pitchFamily="34" charset="0"/>
              </a:rPr>
              <a:t> </a:t>
            </a:r>
            <a:r>
              <a:rPr lang="de-DE" sz="1000" dirty="0">
                <a:latin typeface="Calibri" panose="020F0502020204030204" pitchFamily="34" charset="0"/>
                <a:cs typeface="Calibri" panose="020F0502020204030204" pitchFamily="34" charset="0"/>
              </a:rPr>
              <a:t>werden muss. Unsere Gesellschaft und unsere Wirtschaft sind in</a:t>
            </a:r>
            <a:r>
              <a:rPr lang="de-DE" sz="1000" baseline="0" dirty="0">
                <a:latin typeface="Calibri" panose="020F0502020204030204" pitchFamily="34" charset="0"/>
                <a:cs typeface="Calibri" panose="020F0502020204030204" pitchFamily="34" charset="0"/>
              </a:rPr>
              <a:t> die </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Biosphäre eingebettet, sie</a:t>
            </a:r>
            <a:r>
              <a:rPr lang="de-DE"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ist die Basis für alles. Das Cake-Prinzip bedeutet „</a:t>
            </a:r>
            <a:r>
              <a:rPr lang="de-DE" sz="1000" b="0" i="1" u="none" strike="noStrike" cap="none" baseline="0" dirty="0">
                <a:solidFill>
                  <a:schemeClr val="dk1"/>
                </a:solidFill>
                <a:effectLst/>
                <a:latin typeface="Calibri" panose="020F0502020204030204" pitchFamily="34" charset="0"/>
                <a:cs typeface="Calibri" panose="020F0502020204030204" pitchFamily="34" charset="0"/>
                <a:sym typeface="Calibri"/>
              </a:rPr>
              <a:t>eine V</a:t>
            </a:r>
            <a:r>
              <a:rPr lang="de-DE" sz="1000" b="0" i="1" u="none" strike="noStrike" cap="none" dirty="0">
                <a:solidFill>
                  <a:schemeClr val="dk1"/>
                </a:solidFill>
                <a:effectLst/>
                <a:latin typeface="Calibri" panose="020F0502020204030204" pitchFamily="34" charset="0"/>
                <a:cs typeface="Calibri" panose="020F0502020204030204" pitchFamily="34" charset="0"/>
                <a:sym typeface="Calibri"/>
              </a:rPr>
              <a:t>erschiebung weg vom aktuellen sektoralen Ansatz, bei dem soziale, wirtschaftliche und ökologische Entwicklung als separate Teile angesehen werden</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1"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0" dirty="0">
                <a:latin typeface="Calibri" panose="020F0502020204030204" pitchFamily="34" charset="0"/>
                <a:ea typeface="Arial"/>
                <a:cs typeface="Calibri" panose="020F0502020204030204" pitchFamily="34" charset="0"/>
                <a:sym typeface="Arial"/>
              </a:rPr>
              <a:t>Stockholm</a:t>
            </a:r>
            <a:r>
              <a:rPr lang="de-DE" sz="1000" b="0" i="0" baseline="0" dirty="0">
                <a:latin typeface="Calibri" panose="020F0502020204030204" pitchFamily="34" charset="0"/>
                <a:ea typeface="Arial"/>
                <a:cs typeface="Calibri" panose="020F0502020204030204" pitchFamily="34" charset="0"/>
                <a:sym typeface="Arial"/>
              </a:rPr>
              <a:t> </a:t>
            </a:r>
            <a:r>
              <a:rPr lang="de-DE" sz="1000" b="0" i="0" baseline="0" dirty="0" err="1">
                <a:latin typeface="Calibri" panose="020F0502020204030204" pitchFamily="34" charset="0"/>
                <a:ea typeface="Arial"/>
                <a:cs typeface="Calibri" panose="020F0502020204030204" pitchFamily="34" charset="0"/>
                <a:sym typeface="Arial"/>
              </a:rPr>
              <a:t>Resilience</a:t>
            </a:r>
            <a:r>
              <a:rPr lang="de-DE" sz="1000" b="0" i="0" baseline="0" dirty="0">
                <a:latin typeface="Calibri" panose="020F0502020204030204" pitchFamily="34" charset="0"/>
                <a:ea typeface="Arial"/>
                <a:cs typeface="Calibri" panose="020F0502020204030204" pitchFamily="34" charset="0"/>
                <a:sym typeface="Arial"/>
              </a:rPr>
              <a:t> </a:t>
            </a:r>
            <a:r>
              <a:rPr lang="de-DE" sz="1000" b="0" i="0" baseline="0" dirty="0" err="1">
                <a:latin typeface="Calibri" panose="020F0502020204030204" pitchFamily="34" charset="0"/>
                <a:ea typeface="Arial"/>
                <a:cs typeface="Calibri" panose="020F0502020204030204" pitchFamily="34" charset="0"/>
                <a:sym typeface="Arial"/>
              </a:rPr>
              <a:t>Centre</a:t>
            </a:r>
            <a:r>
              <a:rPr lang="de-DE" sz="1000" b="0" i="0" baseline="0" dirty="0">
                <a:latin typeface="Calibri" panose="020F0502020204030204" pitchFamily="34" charset="0"/>
                <a:ea typeface="Arial"/>
                <a:cs typeface="Calibri" panose="020F0502020204030204" pitchFamily="34" charset="0"/>
                <a:sym typeface="Arial"/>
              </a:rPr>
              <a:t> o.J.). Auf der Basis der Biosphäre werden </a:t>
            </a:r>
            <a:r>
              <a:rPr lang="de-DE" sz="1000" dirty="0">
                <a:latin typeface="Calibri" panose="020F0502020204030204" pitchFamily="34" charset="0"/>
                <a:cs typeface="Calibri" panose="020F0502020204030204" pitchFamily="34" charset="0"/>
              </a:rPr>
              <a:t>alle anderen SDGs eingeordnet werden müssen.</a:t>
            </a:r>
            <a:r>
              <a:rPr lang="de-DE" sz="1000" baseline="0" dirty="0">
                <a:latin typeface="Calibri" panose="020F0502020204030204" pitchFamily="34" charset="0"/>
                <a:cs typeface="Calibri" panose="020F0502020204030204" pitchFamily="34" charset="0"/>
              </a:rPr>
              <a:t> Die nächste Ebene nach der Biosphäre bildet die Gesellschaft mit den jeweiligen SDG 1 bis 4, 7, 11 und 16. Die dritte Ebene bildet die Wirtschaft, denn diese </a:t>
            </a:r>
            <a:r>
              <a:rPr lang="de-DE" sz="1000" dirty="0">
                <a:latin typeface="Calibri" panose="020F0502020204030204" pitchFamily="34" charset="0"/>
                <a:cs typeface="Calibri" panose="020F0502020204030204" pitchFamily="34" charset="0"/>
              </a:rPr>
              <a:t>ist abhängig von einer funktionierenden Gesellschaft. Diese Schichtung ist wohlbegründet, denn gesunde (3 Gesundheit</a:t>
            </a:r>
            <a:r>
              <a:rPr lang="de-DE" sz="1000" baseline="0" dirty="0">
                <a:latin typeface="Calibri" panose="020F0502020204030204" pitchFamily="34" charset="0"/>
                <a:cs typeface="Calibri" panose="020F0502020204030204" pitchFamily="34" charset="0"/>
              </a:rPr>
              <a:t> und Wohlergehen) </a:t>
            </a:r>
            <a:r>
              <a:rPr lang="de-DE" sz="1000" dirty="0">
                <a:latin typeface="Calibri" panose="020F0502020204030204" pitchFamily="34" charset="0"/>
                <a:cs typeface="Calibri" panose="020F0502020204030204" pitchFamily="34" charset="0"/>
              </a:rPr>
              <a:t>und wohlhabende (SDG 1 Keine Armut)</a:t>
            </a:r>
            <a:r>
              <a:rPr lang="de-DE" sz="1000" baseline="0" dirty="0">
                <a:latin typeface="Calibri" panose="020F0502020204030204" pitchFamily="34" charset="0"/>
                <a:cs typeface="Calibri" panose="020F0502020204030204" pitchFamily="34" charset="0"/>
              </a:rPr>
              <a:t> </a:t>
            </a:r>
            <a:r>
              <a:rPr lang="de-DE" sz="1000" dirty="0">
                <a:latin typeface="Calibri" panose="020F0502020204030204" pitchFamily="34" charset="0"/>
                <a:cs typeface="Calibri" panose="020F0502020204030204" pitchFamily="34" charset="0"/>
              </a:rPr>
              <a:t>Kund*innen sind auch die</a:t>
            </a:r>
            <a:r>
              <a:rPr lang="de-DE" sz="1000" baseline="0" dirty="0">
                <a:latin typeface="Calibri" panose="020F0502020204030204" pitchFamily="34" charset="0"/>
                <a:cs typeface="Calibri" panose="020F0502020204030204" pitchFamily="34" charset="0"/>
              </a:rPr>
              <a:t> Konsument*innen der Unternehmen ohne die sie nicht existieren würden. Die dritte Ebene – die Wirtschaft – umfasst die SDG 8 Menschwürdige Arbeit und Wirtschaftswachstum, 9 Industrie, Innovation und Infrastruktur, 10 Ungleichheit sowie 12 Nachhaltige/</a:t>
            </a:r>
            <a:r>
              <a:rPr lang="de-DE" sz="1000" baseline="0" dirty="0" err="1">
                <a:latin typeface="Calibri" panose="020F0502020204030204" pitchFamily="34" charset="0"/>
                <a:cs typeface="Calibri" panose="020F0502020204030204" pitchFamily="34" charset="0"/>
              </a:rPr>
              <a:t>r</a:t>
            </a:r>
            <a:r>
              <a:rPr lang="de-DE" sz="1000" baseline="0" dirty="0">
                <a:latin typeface="Calibri" panose="020F0502020204030204" pitchFamily="34" charset="0"/>
                <a:cs typeface="Calibri" panose="020F0502020204030204" pitchFamily="34" charset="0"/>
              </a:rPr>
              <a:t> Konsum und Produktion – also alles, was eine nachhaltige Wirtschaft ausmacht. “On </a:t>
            </a:r>
            <a:r>
              <a:rPr lang="de-DE" sz="1000" baseline="0" dirty="0" err="1">
                <a:latin typeface="Calibri" panose="020F0502020204030204" pitchFamily="34" charset="0"/>
                <a:cs typeface="Calibri" panose="020F0502020204030204" pitchFamily="34" charset="0"/>
              </a:rPr>
              <a:t>the</a:t>
            </a:r>
            <a:r>
              <a:rPr lang="de-DE" sz="1000" baseline="0" dirty="0">
                <a:latin typeface="Calibri" panose="020F0502020204030204" pitchFamily="34" charset="0"/>
                <a:cs typeface="Calibri" panose="020F0502020204030204" pitchFamily="34" charset="0"/>
              </a:rPr>
              <a:t> Top“ steht das SDG 17 „Partnerschaften zur Erreichung der Ziele, das </a:t>
            </a:r>
            <a:r>
              <a:rPr lang="de-DE" sz="1000" dirty="0">
                <a:latin typeface="Calibri" panose="020F0502020204030204" pitchFamily="34" charset="0"/>
                <a:cs typeface="Calibri" panose="020F0502020204030204" pitchFamily="34" charset="0"/>
              </a:rPr>
              <a:t>in diesem Modell als Dreh- und Angelpunkt zwischen allen Ebenen der Interaktion funktioniert. Ohne das Zusammenwirken von mehreren Stakeholdern, Gemeinschaften und Staaten, wird es nur sehr schwer sein, die 17 SDGs bis 2030 umzusetzen. </a:t>
            </a:r>
          </a:p>
          <a:p>
            <a:pPr marL="0"/>
            <a:r>
              <a:rPr lang="de-DE" sz="1000" dirty="0">
                <a:latin typeface="Calibri" panose="020F0502020204030204" pitchFamily="34" charset="0"/>
                <a:cs typeface="Calibri" panose="020F0502020204030204" pitchFamily="34" charset="0"/>
              </a:rPr>
              <a:t>Auch wenn das SDG 4 Hochwertige Bildung keine besondere Rolle in diesem Modell hat (und nur eingereiht</a:t>
            </a:r>
            <a:r>
              <a:rPr lang="de-DE" sz="1000" baseline="0" dirty="0">
                <a:latin typeface="Calibri" panose="020F0502020204030204" pitchFamily="34" charset="0"/>
                <a:cs typeface="Calibri" panose="020F0502020204030204" pitchFamily="34" charset="0"/>
              </a:rPr>
              <a:t> ist zwischen allen anderen) – so kann nur </a:t>
            </a:r>
            <a:r>
              <a:rPr lang="de-DE" sz="1000" dirty="0">
                <a:latin typeface="Calibri" panose="020F0502020204030204" pitchFamily="34" charset="0"/>
                <a:cs typeface="Calibri" panose="020F0502020204030204" pitchFamily="34" charset="0"/>
              </a:rPr>
              <a:t>Bildung den Teufelskreis der Armut durchbrechen, Krisen vermeiden und dysfunktionale</a:t>
            </a:r>
            <a:r>
              <a:rPr lang="de-DE" sz="1000" baseline="0" dirty="0">
                <a:latin typeface="Calibri" panose="020F0502020204030204" pitchFamily="34" charset="0"/>
                <a:cs typeface="Calibri" panose="020F0502020204030204" pitchFamily="34" charset="0"/>
              </a:rPr>
              <a:t>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p>
          <a:p>
            <a:pPr marL="0"/>
            <a:r>
              <a:rPr lang="de-DE" sz="1000" b="1" baseline="0" dirty="0">
                <a:latin typeface="Calibri" panose="020F0502020204030204" pitchFamily="34" charset="0"/>
                <a:cs typeface="Calibri" panose="020F0502020204030204" pitchFamily="34" charset="0"/>
              </a:rPr>
              <a:t>Aufgabe</a:t>
            </a:r>
          </a:p>
          <a:p>
            <a:pPr marL="0"/>
            <a:r>
              <a:rPr lang="de-DE" sz="1000" baseline="0" dirty="0">
                <a:latin typeface="Calibri" panose="020F0502020204030204" pitchFamily="34" charset="0"/>
                <a:cs typeface="Calibri" panose="020F0502020204030204" pitchFamily="34" charset="0"/>
              </a:rPr>
              <a:t>Die SDG können auch nur erreicht werden, wenn alle betroffenen Akteure gemeinsam an der Umsetzung arbeiten. Deshalb stellt sich die Frage für jedes einzelne Unternehmen, für die Geschäftsführung, die Eigentümer*innen und für alle Mitarbeiter*innen:</a:t>
            </a:r>
            <a:endParaRPr lang="de-DE" sz="1000" baseline="0" dirty="0">
              <a:solidFill>
                <a:schemeClr val="tx1"/>
              </a:solidFill>
              <a:latin typeface="Calibri" panose="020F0502020204030204" pitchFamily="34" charset="0"/>
              <a:cs typeface="Calibri" panose="020F0502020204030204" pitchFamily="34" charset="0"/>
            </a:endParaRPr>
          </a:p>
          <a:p>
            <a:pPr marL="0">
              <a:buFont typeface="Arial" panose="020B0604020202020204" pitchFamily="34" charset="0"/>
              <a:buChar char="•"/>
            </a:pPr>
            <a:r>
              <a:rPr lang="de-DE" sz="1000" dirty="0">
                <a:latin typeface="Calibri" panose="020F0502020204030204" pitchFamily="34" charset="0"/>
                <a:ea typeface="Arial"/>
                <a:cs typeface="Calibri" panose="020F0502020204030204" pitchFamily="34" charset="0"/>
                <a:sym typeface="Arial"/>
              </a:rPr>
              <a:t>Welche Rolle spielen die SDG für Ihr Unternehmen</a:t>
            </a:r>
          </a:p>
          <a:p>
            <a:pPr marL="0">
              <a:buFont typeface="Arial" panose="020B0604020202020204" pitchFamily="34" charset="0"/>
              <a:buChar char="•"/>
            </a:pPr>
            <a:r>
              <a:rPr lang="de-DE" sz="1000" dirty="0">
                <a:latin typeface="Calibri" panose="020F0502020204030204" pitchFamily="34" charset="0"/>
                <a:ea typeface="Arial"/>
                <a:cs typeface="Calibri" panose="020F0502020204030204" pitchFamily="34" charset="0"/>
                <a:sym typeface="Arial"/>
              </a:rPr>
              <a:t>Wie stellen Sie Ihr Unternehmen für die Zukunft auf?</a:t>
            </a:r>
          </a:p>
          <a:p>
            <a:pPr marL="0" lvl="0" indent="0" algn="l" rtl="0">
              <a:lnSpc>
                <a:spcPct val="100000"/>
              </a:lnSpc>
              <a:spcBef>
                <a:spcPts val="0"/>
              </a:spcBef>
              <a:spcAft>
                <a:spcPts val="0"/>
              </a:spcAft>
              <a:buClr>
                <a:schemeClr val="dk1"/>
              </a:buClr>
              <a:buSzPts val="1100"/>
              <a:buFont typeface="Arial"/>
              <a:buNone/>
            </a:pPr>
            <a:r>
              <a:rPr lang="de-DE" sz="1000" b="1" dirty="0">
                <a:latin typeface="Calibri" panose="020F0502020204030204" pitchFamily="34" charset="0"/>
                <a:ea typeface="Arial"/>
                <a:cs typeface="Calibri" panose="020F0502020204030204" pitchFamily="34" charset="0"/>
                <a:sym typeface="Arial"/>
              </a:rPr>
              <a:t>Quellen und Abbildung</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charset="0"/>
              <a:buChar char="•"/>
              <a:tabLst/>
              <a:defRPr/>
            </a:pPr>
            <a:r>
              <a:rPr lang="de-DE" sz="1000" b="0" dirty="0">
                <a:latin typeface="Calibri" panose="020F0502020204030204" pitchFamily="34" charset="0"/>
                <a:ea typeface="Arial"/>
                <a:cs typeface="Calibri" panose="020F0502020204030204" pitchFamily="34" charset="0"/>
                <a:sym typeface="Arial"/>
              </a:rPr>
              <a:t>Cake: Stockholm</a:t>
            </a:r>
            <a:r>
              <a:rPr lang="de-DE" sz="1000" b="0" baseline="0" dirty="0">
                <a:latin typeface="Calibri" panose="020F0502020204030204" pitchFamily="34" charset="0"/>
                <a:ea typeface="Arial"/>
                <a:cs typeface="Calibri" panose="020F0502020204030204" pitchFamily="34" charset="0"/>
                <a:sym typeface="Arial"/>
              </a:rPr>
              <a:t> </a:t>
            </a:r>
            <a:r>
              <a:rPr lang="de-DE" sz="1000" b="0" baseline="0" dirty="0" err="1">
                <a:latin typeface="Calibri" panose="020F0502020204030204" pitchFamily="34" charset="0"/>
                <a:ea typeface="Arial"/>
                <a:cs typeface="Calibri" panose="020F0502020204030204" pitchFamily="34" charset="0"/>
                <a:sym typeface="Arial"/>
              </a:rPr>
              <a:t>Resilience</a:t>
            </a:r>
            <a:r>
              <a:rPr lang="de-DE" sz="1000" b="0" baseline="0" dirty="0">
                <a:latin typeface="Calibri" panose="020F0502020204030204" pitchFamily="34" charset="0"/>
                <a:ea typeface="Arial"/>
                <a:cs typeface="Calibri" panose="020F0502020204030204" pitchFamily="34" charset="0"/>
                <a:sym typeface="Arial"/>
              </a:rPr>
              <a:t> </a:t>
            </a:r>
            <a:r>
              <a:rPr lang="de-DE" sz="1000" b="0" baseline="0" dirty="0" err="1">
                <a:latin typeface="Calibri" panose="020F0502020204030204" pitchFamily="34" charset="0"/>
                <a:ea typeface="Arial"/>
                <a:cs typeface="Calibri" panose="020F0502020204030204" pitchFamily="34" charset="0"/>
                <a:sym typeface="Arial"/>
              </a:rPr>
              <a:t>Centre</a:t>
            </a:r>
            <a:r>
              <a:rPr lang="de-DE" sz="1000" b="0" baseline="0" dirty="0">
                <a:latin typeface="Calibri" panose="020F0502020204030204" pitchFamily="34" charset="0"/>
                <a:ea typeface="Arial"/>
                <a:cs typeface="Calibri" panose="020F0502020204030204" pitchFamily="34" charset="0"/>
                <a:sym typeface="Arial"/>
              </a:rPr>
              <a:t> (o.J.): </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Eine neue Art, die Ziele für nachhaltige Entwicklung zu sehen und wie sie alle mit Lebensmitteln verbunden sind. Online: https://</a:t>
            </a:r>
            <a:r>
              <a:rPr lang="de-DE" sz="1000" b="0" i="0" u="none" strike="noStrike" cap="none" dirty="0" err="1">
                <a:solidFill>
                  <a:schemeClr val="dk1"/>
                </a:solidFill>
                <a:effectLst/>
                <a:latin typeface="Calibri" panose="020F0502020204030204" pitchFamily="34" charset="0"/>
                <a:cs typeface="Calibri" panose="020F0502020204030204" pitchFamily="34" charset="0"/>
                <a:sym typeface="Calibri"/>
              </a:rPr>
              <a:t>www.stockholmresilience.org</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0" u="none" strike="noStrike" cap="none" dirty="0" err="1">
                <a:solidFill>
                  <a:schemeClr val="dk1"/>
                </a:solidFill>
                <a:effectLst/>
                <a:latin typeface="Calibri" panose="020F0502020204030204" pitchFamily="34" charset="0"/>
                <a:cs typeface="Calibri" panose="020F0502020204030204" pitchFamily="34" charset="0"/>
                <a:sym typeface="Calibri"/>
              </a:rPr>
              <a:t>research</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de-DE" sz="1000" b="0" i="0" u="none" strike="noStrike" cap="none" dirty="0" err="1">
                <a:solidFill>
                  <a:schemeClr val="dk1"/>
                </a:solidFill>
                <a:effectLst/>
                <a:latin typeface="Calibri" panose="020F0502020204030204" pitchFamily="34" charset="0"/>
                <a:cs typeface="Calibri" panose="020F0502020204030204" pitchFamily="34" charset="0"/>
                <a:sym typeface="Calibri"/>
              </a:rPr>
              <a:t>research</a:t>
            </a:r>
            <a:r>
              <a:rPr lang="de-DE" sz="1000" b="0" i="0" u="none" strike="noStrike" cap="none" dirty="0">
                <a:solidFill>
                  <a:schemeClr val="dk1"/>
                </a:solidFill>
                <a:effectLst/>
                <a:latin typeface="Calibri" panose="020F0502020204030204" pitchFamily="34" charset="0"/>
                <a:cs typeface="Calibri" panose="020F0502020204030204" pitchFamily="34" charset="0"/>
                <a:sym typeface="Calibri"/>
              </a:rPr>
              <a:t>-news/2016-06-14-the-sdgs-wedding-cake.html </a:t>
            </a:r>
            <a:r>
              <a:rPr lang="de-DE" sz="1000" baseline="0" dirty="0">
                <a:latin typeface="Calibri" panose="020F0502020204030204" pitchFamily="34" charset="0"/>
                <a:ea typeface="Arial"/>
                <a:cs typeface="Calibri" panose="020F0502020204030204" pitchFamily="34" charset="0"/>
                <a:sym typeface="Arial"/>
              </a:rPr>
              <a:t>(Lizenz: </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CC BY-ND 3.0)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charset="0"/>
              <a:buChar char="•"/>
              <a:tabLst/>
              <a:defRPr/>
            </a:pP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Nachhaltigkeitsstrategie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eigene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Darstellung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in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Anlehung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an</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sph</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(o.J.):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Strategische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Ausrichtung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Online: </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https</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sph-nachhaltig-wirtschaften.de</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nachhaltige-strategische-ausrichtung-unternehmen</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endParaRPr lang="sk-SK" sz="100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charset="0"/>
              <a:buChar char="•"/>
              <a:tabLst/>
              <a:defRPr/>
            </a:pP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Bundesregierung</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(o.J.):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Berichte</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aus</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den</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sk-SK" sz="1000" b="0" i="0" u="none" strike="noStrike" cap="none" dirty="0" err="1">
                <a:solidFill>
                  <a:schemeClr val="dk1"/>
                </a:solidFill>
                <a:effectLst/>
                <a:latin typeface="Calibri" panose="020F0502020204030204" pitchFamily="34" charset="0"/>
                <a:cs typeface="Calibri" panose="020F0502020204030204" pitchFamily="34" charset="0"/>
                <a:sym typeface="Calibri"/>
              </a:rPr>
              <a:t>Ministerien</a:t>
            </a:r>
            <a:r>
              <a:rPr lang="sk-SK" sz="1000" b="0" i="0" u="none" strike="noStrike" cap="none"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 Online: </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https</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www.bundesregierung.de</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breg</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-de/</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themen</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nachhaltigkeitspolitik</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a:t>
            </a:r>
            <a:r>
              <a:rPr lang="sk-SK" sz="1000" b="0" i="0" u="none" strike="noStrike" cap="none" baseline="0" dirty="0" err="1">
                <a:solidFill>
                  <a:schemeClr val="dk1"/>
                </a:solidFill>
                <a:effectLst/>
                <a:latin typeface="Calibri" panose="020F0502020204030204" pitchFamily="34" charset="0"/>
                <a:cs typeface="Calibri" panose="020F0502020204030204" pitchFamily="34" charset="0"/>
                <a:sym typeface="Calibri"/>
              </a:rPr>
              <a:t>berichte-und-reden-nachhaltigkeit</a:t>
            </a:r>
            <a:r>
              <a:rPr lang="sk-SK" sz="1000" b="0" i="0" u="none" strike="noStrike" cap="none" baseline="0" dirty="0">
                <a:solidFill>
                  <a:schemeClr val="dk1"/>
                </a:solidFill>
                <a:effectLst/>
                <a:latin typeface="Calibri" panose="020F0502020204030204" pitchFamily="34" charset="0"/>
                <a:cs typeface="Calibri" panose="020F0502020204030204" pitchFamily="34" charset="0"/>
                <a:sym typeface="Calibri"/>
              </a:rPr>
              <a:t>/berichte-aus-den-ministerien-429902 </a:t>
            </a: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b="1"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b="1"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ea typeface="Arial"/>
              <a:cs typeface="Calibri" panose="020F0502020204030204" pitchFamily="34" charset="0"/>
              <a:sym typeface="Arial"/>
            </a:endParaRPr>
          </a:p>
          <a:p>
            <a:pPr marL="457200" marR="0" lvl="0" indent="-228600" algn="l" rtl="0">
              <a:lnSpc>
                <a:spcPct val="100000"/>
              </a:lnSpc>
              <a:spcBef>
                <a:spcPts val="0"/>
              </a:spcBef>
              <a:spcAft>
                <a:spcPts val="0"/>
              </a:spcAft>
              <a:buClr>
                <a:srgbClr val="000000"/>
              </a:buClr>
              <a:buSzPts val="1400"/>
              <a:buFont typeface="Arial"/>
              <a:buNone/>
            </a:pPr>
            <a:endParaRPr sz="1000" dirty="0">
              <a:latin typeface="Calibri" panose="020F0502020204030204" pitchFamily="34" charset="0"/>
              <a:cs typeface="Calibri" panose="020F0502020204030204" pitchFamily="34" charset="0"/>
            </a:endParaRPr>
          </a:p>
        </p:txBody>
      </p:sp>
      <p:sp>
        <p:nvSpPr>
          <p:cNvPr id="388" name="Google Shape;388;g167ea5cf659_0_12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9196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657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15bba6a60_0_10:notes"/>
          <p:cNvSpPr>
            <a:spLocks noGrp="1" noRot="1" noChangeAspect="1"/>
          </p:cNvSpPr>
          <p:nvPr>
            <p:ph type="sldImg" idx="2"/>
          </p:nvPr>
        </p:nvSpPr>
        <p:spPr>
          <a:xfrm>
            <a:off x="172940" y="320976"/>
            <a:ext cx="6365875" cy="3581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15bba6a60_0_10:notes"/>
          <p:cNvSpPr txBox="1">
            <a:spLocks noGrp="1"/>
          </p:cNvSpPr>
          <p:nvPr>
            <p:ph type="body" idx="1"/>
          </p:nvPr>
        </p:nvSpPr>
        <p:spPr>
          <a:xfrm>
            <a:off x="225127" y="4020826"/>
            <a:ext cx="6261502" cy="5467701"/>
          </a:xfrm>
          <a:prstGeom prst="rect">
            <a:avLst/>
          </a:prstGeom>
        </p:spPr>
        <p:txBody>
          <a:bodyPr spcFirstLastPara="1" wrap="square" lIns="90861" tIns="45419" rIns="90861" bIns="45419" anchor="t" anchorCtr="0">
            <a:noAutofit/>
          </a:bodyPr>
          <a:lstStyle/>
          <a:p>
            <a:pPr marL="0" indent="0"/>
            <a:r>
              <a:rPr lang="de-DE" sz="1000" b="1" dirty="0">
                <a:solidFill>
                  <a:schemeClr val="tx1"/>
                </a:solidFill>
                <a:latin typeface="Calibri" panose="020F0502020204030204" pitchFamily="34" charset="0"/>
                <a:cs typeface="Calibri" panose="020F0502020204030204" pitchFamily="34" charset="0"/>
              </a:rPr>
              <a:t>Beschreibung</a:t>
            </a:r>
          </a:p>
          <a:p>
            <a:pPr marL="0" indent="0" fontAlgn="base"/>
            <a:r>
              <a:rPr lang="de-DE" sz="1000" dirty="0">
                <a:solidFill>
                  <a:schemeClr val="tx1"/>
                </a:solidFill>
                <a:latin typeface="Calibri" panose="020F0502020204030204" pitchFamily="34" charset="0"/>
                <a:cs typeface="Calibri" panose="020F0502020204030204" pitchFamily="34" charset="0"/>
              </a:rPr>
              <a:t>Seinen eigenen, individuellen CO2-Fußabdruck - die Menge an CO2-Äquivalenten, die man in einem Jahr verursacht, kann man relativ leicht und recht genau ermitteln. Einen entsprechenden CO2-Rechner, in den sich die eigenen Parameter beispielsweise in den Bereichen Wohnen, Mobilität und Ernährung eingeben lassen, bietet das Umweltbundesamt (UBA o.J.: CO2-Recher). Ebenso lassen sich mit einer solchen Bilanzierung schnell die sog. “Big Points” eines nachhaltigen Konsums veranschaulichen, also diejenigen Maßnahmen aus den größten Emissions-Bereichen Mobilität, Wohnen und Ernährung, die schon für sich eine sehr große Umweltrelevanz aufweisen. Solche entscheidenden Stellschrauben sind im Hinblick auf den persönlichen CO2-Äq-Ausstoß zum Beispiel</a:t>
            </a:r>
          </a:p>
          <a:p>
            <a:pPr marL="0" indent="0" fontAlgn="base"/>
            <a:endParaRPr lang="de-DE" sz="500" dirty="0">
              <a:solidFill>
                <a:schemeClr val="tx1"/>
              </a:solidFill>
              <a:latin typeface="Calibri" panose="020F0502020204030204" pitchFamily="34" charset="0"/>
              <a:cs typeface="Calibri" panose="020F0502020204030204" pitchFamily="34" charset="0"/>
            </a:endParaRP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bei der Mobilität: Zahl der Fernreisen, zurückgelegte Autokilometer und durchschnittlicher Kraftstoffverbrauch des Autos</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beim Heizenergieverbrauch: Größe der Wohnfläche und Dämmstandard </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Zahl der Fernreisen, zurückgelegte Autokilometer und Kraftstoffverbrauch des Autos im Bereich Mobilität</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Größe der Wohnfläche und Dämmstandard in Bezug auf den Heizenergieverbrauch (UBA 2021: Konsummuster) </a:t>
            </a:r>
          </a:p>
          <a:p>
            <a:pPr marL="0" indent="0" fontAlgn="base"/>
            <a:endParaRPr lang="de-DE" sz="1000" dirty="0">
              <a:solidFill>
                <a:schemeClr val="tx1"/>
              </a:solidFill>
              <a:latin typeface="Calibri" panose="020F0502020204030204" pitchFamily="34" charset="0"/>
              <a:cs typeface="Calibri" panose="020F0502020204030204" pitchFamily="34" charset="0"/>
            </a:endParaRPr>
          </a:p>
          <a:p>
            <a:pPr marL="0" indent="0" fontAlgn="base">
              <a:spcAft>
                <a:spcPts val="1150"/>
              </a:spcAft>
            </a:pPr>
            <a:r>
              <a:rPr lang="de-DE" sz="1000" dirty="0">
                <a:solidFill>
                  <a:schemeClr val="tx1"/>
                </a:solidFill>
                <a:latin typeface="Calibri" panose="020F0502020204030204" pitchFamily="34" charset="0"/>
                <a:cs typeface="Calibri" panose="020F0502020204030204" pitchFamily="34" charset="0"/>
              </a:rPr>
              <a:t>Ebenso hat das Ernährungsverhalten Einfluss auf den CO2e-Ausstoß : “Hier wirkt sich insbesondere die Menge des Fleischkonsums bzw. des Konsums tierischer Produkte, aber auch der Kauf von Bio-Produkten aus, der zudem in Bezug auf Gewässerschutz, Erhalt der Bodenfruchtbarkeit und Artenschutz wichtige umweltentlastende Folgen hat.” (UBA 2021: Bedarfsfelder)</a:t>
            </a:r>
          </a:p>
          <a:p>
            <a:pPr marL="0" indent="0" fontAlgn="base">
              <a:spcAft>
                <a:spcPts val="1150"/>
              </a:spcAft>
            </a:pPr>
            <a:r>
              <a:rPr lang="de-DE" sz="1000" dirty="0">
                <a:solidFill>
                  <a:schemeClr val="tx1"/>
                </a:solidFill>
                <a:latin typeface="Calibri" panose="020F0502020204030204" pitchFamily="34" charset="0"/>
                <a:cs typeface="Calibri" panose="020F0502020204030204" pitchFamily="34" charset="0"/>
              </a:rPr>
              <a:t>Der CO2-Rechner zeigt entsprechend schnell, welche großen Auswirkungen Abweichungen vom Durchschnitt in die eine oder andere Richtung haben, z.B. wenn eine Person in ein Passivhaus zieht. Der CO2-Ausstoß berechnet sich beim Thema “Wohnen” aus den Emissionen für den Wohnraum sowie aus der Verbrennung von fossilen Energieträgern (z.B. Öl oder Gas) unter Berücksichtigung vorgelagerter Prozesse. Die Vermeidung berechnet sich aus Energie aus erneuerbaren Quellen und Energieeffizienz (ebd.). So liegen laut UBA große Potentiale im persönlichen CO2-Ausstoß zum Beispiel bei </a:t>
            </a:r>
          </a:p>
          <a:p>
            <a:pPr marL="0" indent="0" fontAlgn="base"/>
            <a:r>
              <a:rPr lang="de-DE" sz="1000" b="1" dirty="0">
                <a:solidFill>
                  <a:schemeClr val="tx1"/>
                </a:solidFill>
                <a:latin typeface="Calibri" panose="020F0502020204030204" pitchFamily="34" charset="0"/>
                <a:ea typeface="Andika"/>
                <a:cs typeface="Calibri" panose="020F0502020204030204" pitchFamily="34" charset="0"/>
              </a:rPr>
              <a:t>Aufgabe </a:t>
            </a:r>
            <a:endParaRPr lang="de-DE" sz="1000" b="1" dirty="0">
              <a:solidFill>
                <a:schemeClr val="tx1"/>
              </a:solidFill>
              <a:latin typeface="Calibri" panose="020F0502020204030204" pitchFamily="34" charset="0"/>
              <a:cs typeface="Calibri" panose="020F0502020204030204" pitchFamily="34" charset="0"/>
            </a:endParaRPr>
          </a:p>
          <a:p>
            <a:pPr marL="0" indent="0"/>
            <a:r>
              <a:rPr lang="de-DE" sz="1000" dirty="0">
                <a:solidFill>
                  <a:schemeClr val="tx1"/>
                </a:solidFill>
                <a:latin typeface="Calibri" panose="020F0502020204030204" pitchFamily="34" charset="0"/>
                <a:ea typeface="Andika"/>
                <a:cs typeface="Calibri" panose="020F0502020204030204" pitchFamily="34" charset="0"/>
              </a:rPr>
              <a:t>Erstellen Sie Ihre persönliche CO₂-Bilanz mithilfe des CO₂-Rechners des Umweltbundesamtes:</a:t>
            </a:r>
            <a:r>
              <a:rPr lang="de-DE" sz="1000" dirty="0">
                <a:solidFill>
                  <a:schemeClr val="tx1"/>
                </a:solidFill>
                <a:latin typeface="Calibri" panose="020F0502020204030204" pitchFamily="34" charset="0"/>
                <a:ea typeface="Merriweather" panose="00000500000000000000" pitchFamily="2" charset="0"/>
                <a:cs typeface="Calibri" panose="020F0502020204030204" pitchFamily="34" charset="0"/>
              </a:rPr>
              <a:t> </a:t>
            </a:r>
            <a:r>
              <a:rPr lang="de-DE" sz="1000" u="sng" dirty="0">
                <a:solidFill>
                  <a:schemeClr val="tx1"/>
                </a:solidFill>
                <a:latin typeface="Calibri" panose="020F0502020204030204" pitchFamily="34" charset="0"/>
                <a:ea typeface="Merriweather" panose="00000500000000000000" pitchFamily="2" charset="0"/>
                <a:cs typeface="Calibri" panose="020F0502020204030204" pitchFamily="34" charset="0"/>
                <a:hlinkClick r:id="rId3">
                  <a:extLst>
                    <a:ext uri="{A12FA001-AC4F-418D-AE19-62706E023703}">
                      <ahyp:hlinkClr xmlns:ahyp="http://schemas.microsoft.com/office/drawing/2018/hyperlinkcolor" xmlns="" val="tx"/>
                    </a:ext>
                  </a:extLst>
                </a:hlinkClick>
              </a:rPr>
              <a:t>uba.CO₂-rechner.de</a:t>
            </a:r>
            <a:endParaRPr lang="de-DE" sz="1000" dirty="0">
              <a:solidFill>
                <a:schemeClr val="tx1"/>
              </a:solidFill>
              <a:latin typeface="Calibri" panose="020F0502020204030204" pitchFamily="34" charset="0"/>
              <a:cs typeface="Calibri" panose="020F0502020204030204" pitchFamily="34" charset="0"/>
            </a:endParaRPr>
          </a:p>
          <a:p>
            <a:pPr marL="0" indent="0"/>
            <a:r>
              <a:rPr lang="de-DE" sz="1000" b="1" dirty="0">
                <a:solidFill>
                  <a:schemeClr val="tx1"/>
                </a:solidFill>
                <a:latin typeface="Calibri" panose="020F0502020204030204" pitchFamily="34" charset="0"/>
                <a:cs typeface="Calibri" panose="020F0502020204030204" pitchFamily="34" charset="0"/>
              </a:rPr>
              <a:t>Quellen</a:t>
            </a:r>
          </a:p>
          <a:p>
            <a:pPr marL="171450" indent="-171450">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Umweltbundesamt 2021: Konsum und Umwelt: Zentrale Handlungsfelder. Online: </a:t>
            </a:r>
            <a:r>
              <a:rPr lang="de-DE" sz="10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https://www.umweltbundesamt.de/themen/wirtschaft-konsum/konsum-umwelt-zentrale-handlungsfelder#bedarfsfelder</a:t>
            </a:r>
            <a:r>
              <a:rPr lang="de-DE" sz="1000" dirty="0">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UBA Umweltbundesamt (o.J.): CO2-Rechner des Umweltbundesamtes. Online: </a:t>
            </a:r>
            <a:r>
              <a:rPr lang="de-DE" sz="1000" dirty="0">
                <a:solidFill>
                  <a:schemeClr val="tx1"/>
                </a:solidFill>
                <a:hlinkClick r:id="rId3">
                  <a:extLst>
                    <a:ext uri="{A12FA001-AC4F-418D-AE19-62706E023703}">
                      <ahyp:hlinkClr xmlns:ahyp="http://schemas.microsoft.com/office/drawing/2018/hyperlinkcolor" xmlns="" val="tx"/>
                    </a:ext>
                  </a:extLst>
                </a:hlinkClick>
              </a:rPr>
              <a:t>https://uba.co2-rechner.de/de_DE/</a:t>
            </a:r>
            <a:r>
              <a:rPr lang="de-DE" sz="1000" dirty="0">
                <a:solidFill>
                  <a:schemeClr val="tx1"/>
                </a:solidFill>
              </a:rPr>
              <a:t> </a:t>
            </a:r>
            <a:endParaRPr sz="1000" dirty="0">
              <a:solidFill>
                <a:schemeClr val="tx1"/>
              </a:solidFill>
              <a:latin typeface="Calibri" panose="020F0502020204030204" pitchFamily="34" charset="0"/>
              <a:cs typeface="Calibri" panose="020F0502020204030204" pitchFamily="34" charset="0"/>
            </a:endParaRPr>
          </a:p>
        </p:txBody>
      </p:sp>
      <p:sp>
        <p:nvSpPr>
          <p:cNvPr id="88" name="Google Shape;88;g1915bba6a60_0_10:notes"/>
          <p:cNvSpPr txBox="1">
            <a:spLocks noGrp="1"/>
          </p:cNvSpPr>
          <p:nvPr>
            <p:ph type="sldNum" idx="12"/>
          </p:nvPr>
        </p:nvSpPr>
        <p:spPr>
          <a:xfrm>
            <a:off x="3818970" y="9377317"/>
            <a:ext cx="2921461" cy="495436"/>
          </a:xfrm>
          <a:prstGeom prst="rect">
            <a:avLst/>
          </a:prstGeom>
        </p:spPr>
        <p:txBody>
          <a:bodyPr spcFirstLastPara="1" wrap="square" lIns="90861" tIns="45419" rIns="90861" bIns="45419" anchor="b" anchorCtr="0">
            <a:noAutofit/>
          </a:bodyPr>
          <a:lstStyle/>
          <a:p>
            <a:pPr algn="r">
              <a:buSzPts val="1200"/>
            </a:pPr>
            <a:fld id="{00000000-1234-1234-1234-123412341234}" type="slidenum">
              <a:rPr lang="de-DE"/>
              <a:pPr algn="r">
                <a:buSzPts val="12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4013" y="204788"/>
            <a:ext cx="6119812" cy="3443287"/>
          </a:xfrm>
        </p:spPr>
      </p:sp>
      <p:sp>
        <p:nvSpPr>
          <p:cNvPr id="3" name="Notizenplatzhalter 2"/>
          <p:cNvSpPr>
            <a:spLocks noGrp="1"/>
          </p:cNvSpPr>
          <p:nvPr>
            <p:ph type="body" idx="1"/>
          </p:nvPr>
        </p:nvSpPr>
        <p:spPr>
          <a:xfrm>
            <a:off x="270589" y="3806890"/>
            <a:ext cx="6213204" cy="6065773"/>
          </a:xfrm>
        </p:spPr>
        <p:txBody>
          <a:bodyPr/>
          <a:lstStyle/>
          <a:p>
            <a:pPr marL="0" indent="0"/>
            <a:r>
              <a:rPr lang="de-DE" sz="1000" b="1" dirty="0">
                <a:solidFill>
                  <a:schemeClr val="tx1"/>
                </a:solidFill>
                <a:latin typeface="Calibri" panose="020F0502020204030204" pitchFamily="34" charset="0"/>
                <a:cs typeface="Calibri" panose="020F0502020204030204" pitchFamily="34" charset="0"/>
              </a:rPr>
              <a:t>Beschreibung</a:t>
            </a:r>
            <a:endParaRPr lang="de-DE" sz="1000" dirty="0">
              <a:solidFill>
                <a:schemeClr val="tx1"/>
              </a:solidFill>
              <a:latin typeface="Calibri" panose="020F0502020204030204" pitchFamily="34" charset="0"/>
              <a:cs typeface="Calibri" panose="020F0502020204030204" pitchFamily="34" charset="0"/>
            </a:endParaRPr>
          </a:p>
          <a:p>
            <a:pPr marL="0" indent="0">
              <a:spcAft>
                <a:spcPts val="958"/>
              </a:spcAft>
            </a:pPr>
            <a:r>
              <a:rPr lang="de-DE" sz="1000" dirty="0">
                <a:solidFill>
                  <a:schemeClr val="tx1"/>
                </a:solidFill>
                <a:latin typeface="Calibri" panose="020F0502020204030204" pitchFamily="34" charset="0"/>
                <a:cs typeface="Calibri" panose="020F0502020204030204" pitchFamily="34" charset="0"/>
              </a:rPr>
              <a:t>Einige angenäherte Beispielrechnungen, die den CO</a:t>
            </a:r>
            <a:r>
              <a:rPr lang="de-DE" sz="1000" baseline="-25000" dirty="0">
                <a:solidFill>
                  <a:schemeClr val="tx1"/>
                </a:solidFill>
                <a:latin typeface="Calibri" panose="020F0502020204030204" pitchFamily="34" charset="0"/>
                <a:cs typeface="Calibri" panose="020F0502020204030204" pitchFamily="34" charset="0"/>
              </a:rPr>
              <a:t>2</a:t>
            </a:r>
            <a:r>
              <a:rPr lang="de-DE" sz="1000" dirty="0">
                <a:solidFill>
                  <a:schemeClr val="tx1"/>
                </a:solidFill>
                <a:latin typeface="Calibri" panose="020F0502020204030204" pitchFamily="34" charset="0"/>
                <a:cs typeface="Calibri" panose="020F0502020204030204" pitchFamily="34" charset="0"/>
              </a:rPr>
              <a:t>-Fußabdruck durch unseren digitalen Lebensstil beschreiben, hat das Öko-Institut durchgeführt (Öko-Institut 2020).  Diese Berechnungen sind jedoch mit vielen Unsicherheit verbunden wegen des technologischen Fortschritts, den Konsumgewohnheiten und den Rahmenbedingungen wie den Strommix (bei der Herstellung und Nutzung). Bei der Bilanzierung sind folgenden Wertschöpfungs- und Nutzungsstufen zu berücksichtigen: Gewinnung der Rohstoffe, Herstellung der Halbzeuge und Bauteile, Herstellung der digitalen Endgeräte, Nutzung der digitalen Endgeräte, Datenübertragung (Festnetz und Mobilfunk), Rechenzentren zur Verarbeitung</a:t>
            </a:r>
          </a:p>
          <a:p>
            <a:pPr marL="0" indent="0">
              <a:spcAft>
                <a:spcPts val="958"/>
              </a:spcAft>
            </a:pPr>
            <a:r>
              <a:rPr lang="de-DE" sz="1000" dirty="0">
                <a:solidFill>
                  <a:schemeClr val="tx1"/>
                </a:solidFill>
                <a:latin typeface="Calibri" panose="020F0502020204030204" pitchFamily="34" charset="0"/>
                <a:cs typeface="Calibri" panose="020F0502020204030204" pitchFamily="34" charset="0"/>
              </a:rPr>
              <a:t>Insgesamt ergibt sich daraus der folgende Fußabdruck aller digitalen Aktivitäten: </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Herstellung Endgeräte 346 kg CO2e pro Jahr</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Nutzung Endgeräte 189 kg CO</a:t>
            </a:r>
            <a:r>
              <a:rPr lang="de-DE" sz="1000" baseline="-25000" dirty="0">
                <a:solidFill>
                  <a:schemeClr val="tx1"/>
                </a:solidFill>
                <a:latin typeface="Calibri" panose="020F0502020204030204" pitchFamily="34" charset="0"/>
                <a:cs typeface="Calibri" panose="020F0502020204030204" pitchFamily="34" charset="0"/>
              </a:rPr>
              <a:t>2</a:t>
            </a:r>
            <a:r>
              <a:rPr lang="de-DE" sz="1000" dirty="0">
                <a:solidFill>
                  <a:schemeClr val="tx1"/>
                </a:solidFill>
                <a:latin typeface="Calibri" panose="020F0502020204030204" pitchFamily="34" charset="0"/>
                <a:cs typeface="Calibri" panose="020F0502020204030204" pitchFamily="34" charset="0"/>
              </a:rPr>
              <a:t>-Äq pro Jahr</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Datennetzwerke 76 kg CO</a:t>
            </a:r>
            <a:r>
              <a:rPr lang="de-DE" sz="1000" baseline="-25000" dirty="0">
                <a:solidFill>
                  <a:schemeClr val="tx1"/>
                </a:solidFill>
                <a:latin typeface="Calibri" panose="020F0502020204030204" pitchFamily="34" charset="0"/>
                <a:cs typeface="Calibri" panose="020F0502020204030204" pitchFamily="34" charset="0"/>
              </a:rPr>
              <a:t>2</a:t>
            </a:r>
            <a:r>
              <a:rPr lang="de-DE" sz="1000" dirty="0">
                <a:solidFill>
                  <a:schemeClr val="tx1"/>
                </a:solidFill>
                <a:latin typeface="Calibri" panose="020F0502020204030204" pitchFamily="34" charset="0"/>
                <a:cs typeface="Calibri" panose="020F0502020204030204" pitchFamily="34" charset="0"/>
              </a:rPr>
              <a:t>-Äq pro Jahr</a:t>
            </a:r>
          </a:p>
          <a:p>
            <a:pPr marL="172476" indent="-172476" fontAlgn="base">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Rechenzentren 239 kg CO</a:t>
            </a:r>
            <a:r>
              <a:rPr lang="de-DE" sz="1000" baseline="-25000" dirty="0">
                <a:solidFill>
                  <a:schemeClr val="tx1"/>
                </a:solidFill>
                <a:latin typeface="Calibri" panose="020F0502020204030204" pitchFamily="34" charset="0"/>
                <a:cs typeface="Calibri" panose="020F0502020204030204" pitchFamily="34" charset="0"/>
              </a:rPr>
              <a:t>2</a:t>
            </a:r>
            <a:r>
              <a:rPr lang="de-DE" sz="1000" dirty="0">
                <a:solidFill>
                  <a:schemeClr val="tx1"/>
                </a:solidFill>
                <a:latin typeface="Calibri" panose="020F0502020204030204" pitchFamily="34" charset="0"/>
                <a:cs typeface="Calibri" panose="020F0502020204030204" pitchFamily="34" charset="0"/>
              </a:rPr>
              <a:t>-Äq pro Jahr</a:t>
            </a:r>
          </a:p>
          <a:p>
            <a:pPr marL="172476" indent="-172476" fontAlgn="base">
              <a:spcAft>
                <a:spcPts val="958"/>
              </a:spcAft>
              <a:buFont typeface="Arial" panose="020B0604020202020204" pitchFamily="34" charset="0"/>
              <a:buChar char="•"/>
            </a:pPr>
            <a:r>
              <a:rPr lang="de-DE" sz="1000" b="1" dirty="0">
                <a:solidFill>
                  <a:schemeClr val="tx1"/>
                </a:solidFill>
                <a:latin typeface="Calibri" panose="020F0502020204030204" pitchFamily="34" charset="0"/>
                <a:cs typeface="Calibri" panose="020F0502020204030204" pitchFamily="34" charset="0"/>
              </a:rPr>
              <a:t>Summe total 850 kg CO</a:t>
            </a:r>
            <a:r>
              <a:rPr lang="de-DE" sz="1000" b="1" baseline="-25000" dirty="0">
                <a:solidFill>
                  <a:schemeClr val="tx1"/>
                </a:solidFill>
                <a:latin typeface="Calibri" panose="020F0502020204030204" pitchFamily="34" charset="0"/>
                <a:cs typeface="Calibri" panose="020F0502020204030204" pitchFamily="34" charset="0"/>
              </a:rPr>
              <a:t>2</a:t>
            </a:r>
            <a:r>
              <a:rPr lang="de-DE" sz="1000" b="1" dirty="0">
                <a:solidFill>
                  <a:schemeClr val="tx1"/>
                </a:solidFill>
                <a:latin typeface="Calibri" panose="020F0502020204030204" pitchFamily="34" charset="0"/>
                <a:cs typeface="Calibri" panose="020F0502020204030204" pitchFamily="34" charset="0"/>
              </a:rPr>
              <a:t>-Äq pro Jahr</a:t>
            </a:r>
          </a:p>
          <a:p>
            <a:pPr marL="0" indent="0">
              <a:spcAft>
                <a:spcPts val="958"/>
              </a:spcAft>
            </a:pPr>
            <a:r>
              <a:rPr lang="de-DE" sz="1000" i="1" dirty="0">
                <a:solidFill>
                  <a:schemeClr val="tx1"/>
                </a:solidFill>
                <a:latin typeface="Calibri" panose="020F0502020204030204" pitchFamily="34" charset="0"/>
                <a:cs typeface="Calibri" panose="020F0502020204030204" pitchFamily="34" charset="0"/>
              </a:rPr>
              <a:t>“Die Herstellung und Nutzung von Endgeräten, die Übertragung von Daten über das Internet sowie die Nutzung von Rechenzentren verursachen pro Jahr einen CO2-Fußabdruck pro Person von insgesamt 850 Kilogramm. Dies ist bereits knapp die Hälfte des uns pro Person zur Verfügung stehenden CO2-Budgets, wenn der Klimawandel in noch erträglichen Grenzen gehalten werden soll. Nimmt man noch weitere Treibhausgasemissionen hinzu, die durch die Nutzung von weltweit verteilten Webseiten, Musik- und Videostreaming-Diensten, sozialen Netzwerken, vernetzten Haushaltsgeräten, Videoüberwachung, Big-Data-Analysen und so weiter entstehen, so summiert sich der individuelle CO2-Fußabdruck durch Informationstechnik leicht auf 1 Tonne pro Jahr oder mehr. Unser digitaler Lebensstil ist in der vorliegenden Form nicht zukunftsfähig.</a:t>
            </a:r>
            <a:r>
              <a:rPr lang="de-DE" sz="1000" dirty="0">
                <a:solidFill>
                  <a:schemeClr val="tx1"/>
                </a:solidFill>
                <a:latin typeface="Calibri" panose="020F0502020204030204" pitchFamily="34" charset="0"/>
                <a:cs typeface="Calibri" panose="020F0502020204030204" pitchFamily="34" charset="0"/>
              </a:rPr>
              <a:t>” (Öko-Institut 2020)</a:t>
            </a:r>
          </a:p>
          <a:p>
            <a:pPr marL="0" indent="0"/>
            <a:r>
              <a:rPr lang="de-DE" sz="1000" b="1" dirty="0">
                <a:solidFill>
                  <a:schemeClr val="tx1"/>
                </a:solidFill>
                <a:latin typeface="Calibri" panose="020F0502020204030204" pitchFamily="34" charset="0"/>
                <a:cs typeface="Calibri" panose="020F0502020204030204" pitchFamily="34" charset="0"/>
              </a:rPr>
              <a:t>Aufgabe</a:t>
            </a:r>
          </a:p>
          <a:p>
            <a:pPr marL="0" indent="0"/>
            <a:r>
              <a:rPr lang="de-DE" sz="1000" dirty="0">
                <a:solidFill>
                  <a:schemeClr val="tx1"/>
                </a:solidFill>
                <a:latin typeface="Calibri" panose="020F0502020204030204" pitchFamily="34" charset="0"/>
                <a:ea typeface="Arial"/>
                <a:cs typeface="Calibri" panose="020F0502020204030204" pitchFamily="34" charset="0"/>
                <a:sym typeface="Arial"/>
              </a:rPr>
              <a:t>Wie sieht mein digitaler CO₂-Fußabdruck am Arbeitsplatz aus</a:t>
            </a:r>
            <a:r>
              <a:rPr lang="de-DE" sz="1000" dirty="0">
                <a:solidFill>
                  <a:schemeClr val="tx1"/>
                </a:solidFill>
                <a:latin typeface="Calibri" panose="020F0502020204030204" pitchFamily="34" charset="0"/>
                <a:cs typeface="Calibri" panose="020F0502020204030204" pitchFamily="34" charset="0"/>
              </a:rPr>
              <a:t>? Ermitteln Sie die CO₂-Emissionen mit dem </a:t>
            </a:r>
            <a:r>
              <a:rPr lang="de-DE" sz="1000" dirty="0">
                <a:solidFill>
                  <a:schemeClr val="tx1"/>
                </a:solidFill>
                <a:latin typeface="Calibri" panose="020F0502020204030204" pitchFamily="34" charset="0"/>
                <a:ea typeface="Arial"/>
                <a:cs typeface="Calibri" panose="020F0502020204030204" pitchFamily="34" charset="0"/>
                <a:sym typeface="Arial"/>
              </a:rPr>
              <a:t>Rechner auf der Website </a:t>
            </a:r>
            <a:r>
              <a:rPr lang="de-DE" sz="10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www.digitalcarbonfootprint.eu/ </a:t>
            </a:r>
            <a:endParaRPr lang="de-DE" sz="1000" dirty="0">
              <a:solidFill>
                <a:schemeClr val="tx1"/>
              </a:solidFill>
              <a:latin typeface="Calibri" panose="020F0502020204030204" pitchFamily="34" charset="0"/>
              <a:ea typeface="Arial"/>
              <a:cs typeface="Calibri" panose="020F0502020204030204" pitchFamily="34" charset="0"/>
              <a:sym typeface="Arial"/>
            </a:endParaRPr>
          </a:p>
          <a:p>
            <a:pPr marL="0" indent="0"/>
            <a:r>
              <a:rPr lang="de-DE" sz="1000" dirty="0">
                <a:solidFill>
                  <a:schemeClr val="tx1"/>
                </a:solidFill>
                <a:latin typeface="Calibri" panose="020F0502020204030204" pitchFamily="34" charset="0"/>
                <a:cs typeface="Calibri" panose="020F0502020204030204" pitchFamily="34" charset="0"/>
              </a:rPr>
              <a:t/>
            </a:r>
            <a:br>
              <a:rPr lang="de-DE" sz="1000" dirty="0">
                <a:solidFill>
                  <a:schemeClr val="tx1"/>
                </a:solidFill>
                <a:latin typeface="Calibri" panose="020F0502020204030204" pitchFamily="34" charset="0"/>
                <a:cs typeface="Calibri" panose="020F0502020204030204" pitchFamily="34" charset="0"/>
              </a:rPr>
            </a:br>
            <a:r>
              <a:rPr lang="de-DE" sz="1000" b="1" dirty="0">
                <a:solidFill>
                  <a:schemeClr val="tx1"/>
                </a:solidFill>
                <a:latin typeface="Calibri" panose="020F0502020204030204" pitchFamily="34" charset="0"/>
                <a:cs typeface="Calibri" panose="020F0502020204030204" pitchFamily="34" charset="0"/>
              </a:rPr>
              <a:t>Quellen</a:t>
            </a:r>
            <a:endParaRPr lang="de-DE" sz="10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Öko-Institut (2020): Der CO₂-Fußabdruck unseres digitalen Lebensstils. </a:t>
            </a:r>
            <a:r>
              <a:rPr lang="de-DE" sz="1000" dirty="0">
                <a:solidFill>
                  <a:schemeClr val="tx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xmlns="" val="tx"/>
                    </a:ext>
                  </a:extLst>
                </a:hlinkClick>
              </a:rPr>
              <a:t>blog.oeko.de/digitaler-CO₂-</a:t>
            </a:r>
            <a:r>
              <a:rPr lang="de-DE" sz="1000" dirty="0" err="1">
                <a:solidFill>
                  <a:schemeClr val="tx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xmlns="" val="tx"/>
                    </a:ext>
                  </a:extLst>
                </a:hlinkClick>
              </a:rPr>
              <a:t>fussabdruck</a:t>
            </a:r>
            <a:r>
              <a:rPr lang="de-DE" sz="1000" dirty="0">
                <a:solidFill>
                  <a:schemeClr val="tx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xmlns="" val="tx"/>
                    </a:ext>
                  </a:extLst>
                </a:hlinkClick>
              </a:rPr>
              <a:t>/</a:t>
            </a:r>
            <a:endParaRPr lang="de-DE" sz="10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UBA Umweltbundesamt (2020b): Umweltfreundlich mobil! Ein ökologischer Verkehrsartenvergleich für den Personen- und Güterverkehr in Deutschland. Online:</a:t>
            </a:r>
            <a:r>
              <a:rPr lang="de-DE" sz="10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 </a:t>
            </a:r>
            <a:r>
              <a:rPr lang="de-DE" sz="1000" u="sng"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www.umweltbundesamt.de/sites/default/files/medien/5750/publikationen/2021_fb_umweltfreundlich_mobil_bf.pdf</a:t>
            </a:r>
            <a:endParaRPr lang="de-DE" sz="1000" dirty="0">
              <a:solidFill>
                <a:schemeClr val="tx1"/>
              </a:solidFill>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idx="12"/>
          </p:nvPr>
        </p:nvSpPr>
        <p:spPr/>
        <p:txBody>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3</a:t>
            </a:fld>
            <a:endParaRPr lang="de-DE"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48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200" y="254922"/>
            <a:ext cx="5880100" cy="3306763"/>
          </a:xfrm>
        </p:spPr>
      </p:sp>
      <p:sp>
        <p:nvSpPr>
          <p:cNvPr id="3" name="Notizenplatzhalter 2"/>
          <p:cNvSpPr>
            <a:spLocks noGrp="1"/>
          </p:cNvSpPr>
          <p:nvPr>
            <p:ph type="body" idx="1"/>
          </p:nvPr>
        </p:nvSpPr>
        <p:spPr>
          <a:xfrm>
            <a:off x="361950" y="3561685"/>
            <a:ext cx="6240601" cy="6083771"/>
          </a:xfrm>
        </p:spPr>
        <p:txBody>
          <a:bodyPr/>
          <a:lstStyle/>
          <a:p>
            <a:pPr marL="0" indent="0"/>
            <a:r>
              <a:rPr lang="de-DE" sz="1000" b="1" dirty="0">
                <a:solidFill>
                  <a:schemeClr val="tx1"/>
                </a:solidFill>
                <a:latin typeface="Calibri" panose="020F0502020204030204" pitchFamily="34" charset="0"/>
                <a:cs typeface="Calibri" panose="020F0502020204030204" pitchFamily="34" charset="0"/>
              </a:rPr>
              <a:t>Beschreibung</a:t>
            </a:r>
          </a:p>
          <a:p>
            <a:pPr marL="0" indent="0">
              <a:spcAft>
                <a:spcPts val="600"/>
              </a:spcAft>
            </a:pPr>
            <a:r>
              <a:rPr lang="de-DE" sz="1000" dirty="0">
                <a:solidFill>
                  <a:schemeClr val="tx1"/>
                </a:solidFill>
                <a:latin typeface="Calibri" panose="020F0502020204030204" pitchFamily="34" charset="0"/>
                <a:cs typeface="Calibri" panose="020F0502020204030204" pitchFamily="34" charset="0"/>
              </a:rPr>
              <a:t>Für den gesamten Sektor “Gewerbe, Handel und Dienstleistungen” hat das Umweltbundesamt für 2020 einen Energieverbrauch von 365 Terawattstunden (TWh) ermittelt (UBA 2022), das entspricht einem Anteil von 15,7 Prozent am gesamten Endenergieverbrauch Deutschlands. Die Verwaltung hat eine im Klimaschutzgesetz fest gelegte Vorbildfunktion auf dem Weg zu einer klimaneutralen Bundesverwaltung bis 2030 (§15 Klimaschutzgesetz) und informiert breit über Vorgehensweisen bei der Bilanzierung, Zielsetzung, Strategien etc.  Dies gilt auch für die meisten Bundesländer, welche Initiativen zur treibhausgasneutralen Landesverwaltung verabschiedet haben. Auch zahlreiche Städte und Gemeinden haben angekündigt, treibhausgasneutral zu werden und entsprechende Ziele für ihre Verwaltungen beschlossen. Insgesamt betrifft das Ziel einer treibhausgasneutralen Verwaltung in Deutschland mehrere tausend Behörden mit über vier Millionen Beschäftigten (UBA 2020:9). Die für eine treibhausgasneutrale Verwaltung relevanten Bereiche sind: Gebäudebetrieb, Verkehr, Beschaffung, Informations- und Kommunikationstechnik (IKT) sowie Veranstaltungen (UBA 2020). Die Herausforderung dieses Transformationsprozesses betrifft viele Bereiche und viele Beschäftigte</a:t>
            </a:r>
            <a:r>
              <a:rPr lang="de-DE" sz="1000" baseline="0" dirty="0">
                <a:solidFill>
                  <a:schemeClr val="tx1"/>
                </a:solidFill>
                <a:latin typeface="Calibri" panose="020F0502020204030204" pitchFamily="34" charset="0"/>
                <a:cs typeface="Calibri" panose="020F0502020204030204" pitchFamily="34" charset="0"/>
              </a:rPr>
              <a:t> auf allem </a:t>
            </a:r>
            <a:r>
              <a:rPr lang="de-DE" sz="1000" dirty="0">
                <a:solidFill>
                  <a:schemeClr val="tx1"/>
                </a:solidFill>
                <a:latin typeface="Calibri" panose="020F0502020204030204" pitchFamily="34" charset="0"/>
                <a:cs typeface="Calibri" panose="020F0502020204030204" pitchFamily="34" charset="0"/>
              </a:rPr>
              <a:t>Arbeitsebenen, die die Beschlüsse praktisch umsetzen. In einer Verwaltung werden Gebäude genutzt, Fahrzeuge benutzt, Anlagen und Geräte ausgeführt, Dienstreisen getätigt, Produkte beschafft, Aufträge vergeben, Veranstaltungen durchgeführt und es gibt Anreisen von Beschäftigte, Besucher*innen und Lieferant*innen zu den einzelnen Standorten (UBA 2020:4). </a:t>
            </a:r>
          </a:p>
          <a:p>
            <a:pPr marL="0" indent="0">
              <a:spcAft>
                <a:spcPts val="600"/>
              </a:spcAft>
            </a:pPr>
            <a:r>
              <a:rPr lang="de-DE" sz="1000" dirty="0">
                <a:solidFill>
                  <a:schemeClr val="tx1"/>
                </a:solidFill>
                <a:latin typeface="Calibri" panose="020F0502020204030204" pitchFamily="34" charset="0"/>
                <a:cs typeface="Calibri" panose="020F0502020204030204" pitchFamily="34" charset="0"/>
              </a:rPr>
              <a:t>Die BA hat sich nachhaltigen Zielen verpflichtet (BA 2022:26): </a:t>
            </a:r>
            <a:r>
              <a:rPr lang="de-DE" sz="1000" i="1" dirty="0">
                <a:solidFill>
                  <a:schemeClr val="tx1"/>
                </a:solidFill>
                <a:latin typeface="Calibri" panose="020F0502020204030204" pitchFamily="34" charset="0"/>
                <a:cs typeface="Calibri" panose="020F0502020204030204" pitchFamily="34" charset="0"/>
              </a:rPr>
              <a:t>“Der Klimawandel bedeutet für uns nicht nur strukturelle Herausforderungen am Arbeitsmarkt, sondern zugleich auch eine Selbstverpflichtung zu größtmöglicher Nachhaltigkeit, z. B. bei unserem Fuhrpark, unseren Einkaufsprozessen, beim Reisemanagement oder bei der allgemeinen und der IT-Infrastruktur. Als BA wollen wir hier eine Vorbildfunktion im öffentlichen Sektor einnehmen.(…) Ganz konkret bedeutet diese Vorbildfunktion für uns: Wir entwickeln nachhaltige Einkaufskriterien, wir stellen unsere Dienstflotte in einem regionalen Pilotprojekt auf 50 Prozent Elektromobilität um und wir beziehen seit dem 1. Januar 2022 bundesweit ausschließlich Grünstrom. Im Ergebnis schaffen wir es mit diesen Maßnahmen, den CO2-Fußabdruck der BA gegenüber den Vorjahren zu halbieren.” </a:t>
            </a:r>
            <a:r>
              <a:rPr lang="de-DE" sz="1000" dirty="0">
                <a:solidFill>
                  <a:schemeClr val="tx1"/>
                </a:solidFill>
                <a:latin typeface="Calibri" panose="020F0502020204030204" pitchFamily="34" charset="0"/>
                <a:cs typeface="Calibri" panose="020F0502020204030204" pitchFamily="34" charset="0"/>
              </a:rPr>
              <a:t>(BA 2022a:25)</a:t>
            </a:r>
          </a:p>
          <a:p>
            <a:pPr marL="0" indent="0"/>
            <a:r>
              <a:rPr lang="de-DE" sz="1000" b="1" dirty="0">
                <a:solidFill>
                  <a:schemeClr val="tx1"/>
                </a:solidFill>
                <a:latin typeface="Calibri" panose="020F0502020204030204" pitchFamily="34" charset="0"/>
                <a:cs typeface="Calibri" panose="020F0502020204030204" pitchFamily="34" charset="0"/>
              </a:rPr>
              <a:t>Aufgabe</a:t>
            </a:r>
          </a:p>
          <a:p>
            <a:pPr marL="0" indent="0"/>
            <a:r>
              <a:rPr lang="de-DE" sz="1000" dirty="0">
                <a:solidFill>
                  <a:schemeClr val="tx1"/>
                </a:solidFill>
                <a:latin typeface="Calibri" panose="020F0502020204030204" pitchFamily="34" charset="0"/>
                <a:cs typeface="Calibri" panose="020F0502020204030204" pitchFamily="34" charset="0"/>
              </a:rPr>
              <a:t>Stellen Sie sich vor, sie haben demnächst ein Gespräch mit Ihrer Geschäftsleitung, die von Ihnen Vorschläge für mehr Nachhaltigkeit erwartet. Vorher können Sie mit Ihren Mitschüler*innen ein Brainstorming machen und Ideen sammeln. Mit welchen Vorschlägen gehen Sie in das Gespräch?</a:t>
            </a:r>
          </a:p>
          <a:p>
            <a:pPr marL="180000" indent="-180000" defTabSz="876178">
              <a:defRPr/>
            </a:pPr>
            <a:endParaRPr lang="de-DE" sz="500" b="1" dirty="0">
              <a:solidFill>
                <a:schemeClr val="tx1"/>
              </a:solidFill>
              <a:latin typeface="Calibri" panose="020F0502020204030204" pitchFamily="34" charset="0"/>
              <a:cs typeface="Calibri" panose="020F0502020204030204" pitchFamily="34" charset="0"/>
            </a:endParaRPr>
          </a:p>
          <a:p>
            <a:pPr marL="180000" indent="-180000" defTabSz="876178">
              <a:defRPr/>
            </a:pPr>
            <a:r>
              <a:rPr lang="de-DE" sz="1000" b="1" dirty="0">
                <a:solidFill>
                  <a:schemeClr val="tx1"/>
                </a:solidFill>
                <a:latin typeface="Calibri" panose="020F0502020204030204" pitchFamily="34" charset="0"/>
                <a:cs typeface="Calibri" panose="020F0502020204030204" pitchFamily="34" charset="0"/>
              </a:rPr>
              <a:t>Quellen</a:t>
            </a:r>
            <a:endParaRPr lang="de-DE" sz="1000" dirty="0">
              <a:solidFill>
                <a:schemeClr val="tx1"/>
              </a:solidFill>
              <a:latin typeface="Calibri" panose="020F0502020204030204" pitchFamily="34" charset="0"/>
              <a:cs typeface="Calibri" panose="020F0502020204030204" pitchFamily="34" charset="0"/>
            </a:endParaRPr>
          </a:p>
          <a:p>
            <a:pPr marL="180000" indent="-180000" defTabSz="876178">
              <a:buFont typeface="Arial" panose="020B0604020202020204" pitchFamily="34" charset="0"/>
              <a:buChar char="•"/>
              <a:defRPr/>
            </a:pPr>
            <a:r>
              <a:rPr lang="de-DE" sz="900" dirty="0">
                <a:solidFill>
                  <a:schemeClr val="tx1"/>
                </a:solidFill>
                <a:latin typeface="Calibri" panose="020F0502020204030204" pitchFamily="34" charset="0"/>
                <a:cs typeface="Calibri" panose="020F0502020204030204" pitchFamily="34" charset="0"/>
              </a:rPr>
              <a:t>Umweltbundesamt (2022): Energieverbrauch nach Energieträgern und Sektoren. Online:</a:t>
            </a:r>
            <a:r>
              <a:rPr lang="de-DE" sz="9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 </a:t>
            </a:r>
            <a:r>
              <a:rPr lang="de-DE" sz="9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www.umweltbundesamt.de/daten/energie/energieverbrauch-nach-energietraegern-sektoren#entwicklung-des-endenergieverbrauchs-nach-sektoren-und-energietragern</a:t>
            </a:r>
            <a:r>
              <a:rPr lang="de-DE" sz="900" dirty="0">
                <a:solidFill>
                  <a:schemeClr val="tx1"/>
                </a:solidFill>
                <a:latin typeface="Calibri" panose="020F0502020204030204" pitchFamily="34" charset="0"/>
                <a:cs typeface="Calibri" panose="020F0502020204030204" pitchFamily="34" charset="0"/>
              </a:rPr>
              <a:t>, </a:t>
            </a:r>
            <a:endParaRPr lang="de-DE" sz="900" u="sng" dirty="0">
              <a:solidFill>
                <a:schemeClr val="tx1"/>
              </a:solidFill>
              <a:latin typeface="Calibri" panose="020F0502020204030204" pitchFamily="34" charset="0"/>
              <a:cs typeface="Calibri" panose="020F0502020204030204" pitchFamily="34" charset="0"/>
            </a:endParaRPr>
          </a:p>
          <a:p>
            <a:pPr marL="180000" indent="-180000" defTabSz="876178">
              <a:buFont typeface="Arial" panose="020B0604020202020204" pitchFamily="34" charset="0"/>
              <a:buChar char="•"/>
              <a:defRPr/>
            </a:pPr>
            <a:r>
              <a:rPr lang="de-DE" sz="900" dirty="0">
                <a:solidFill>
                  <a:schemeClr val="tx1"/>
                </a:solidFill>
                <a:latin typeface="Calibri" panose="020F0502020204030204" pitchFamily="34" charset="0"/>
                <a:cs typeface="Calibri" panose="020F0502020204030204" pitchFamily="34" charset="0"/>
              </a:rPr>
              <a:t>UBA Umweltbundesamt (2020): Der Weg zur treibhausgasneutralen Verwaltung. Etappen und Hilfestellungen. Online: </a:t>
            </a:r>
            <a:r>
              <a:rPr lang="de-DE" sz="900" u="sng"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www.umweltbundesamt.de/sites/default/files/medien/5750/publikationen/2021_fb_weg_zur_treibhausgasneutralen_verwaltung_bf.pdf</a:t>
            </a:r>
            <a:r>
              <a:rPr lang="de-DE" sz="900" dirty="0">
                <a:solidFill>
                  <a:schemeClr val="tx1"/>
                </a:solidFill>
                <a:latin typeface="Calibri" panose="020F0502020204030204" pitchFamily="34" charset="0"/>
                <a:cs typeface="Calibri" panose="020F0502020204030204" pitchFamily="34" charset="0"/>
              </a:rPr>
              <a:t> </a:t>
            </a:r>
          </a:p>
          <a:p>
            <a:pPr marL="180000" indent="-180000" defTabSz="876178">
              <a:buFont typeface="Arial" panose="020B0604020202020204" pitchFamily="34" charset="0"/>
              <a:buChar char="•"/>
              <a:defRPr/>
            </a:pPr>
            <a:r>
              <a:rPr lang="de-DE" sz="900" dirty="0">
                <a:solidFill>
                  <a:schemeClr val="tx1"/>
                </a:solidFill>
                <a:latin typeface="Calibri" panose="020F0502020204030204" pitchFamily="34" charset="0"/>
                <a:cs typeface="Calibri" panose="020F0502020204030204" pitchFamily="34" charset="0"/>
              </a:rPr>
              <a:t>BA Bundesagentur für Arbeit (2022): Geschäftsbericht der Bundesagentur für Arbeit 2021. Online: </a:t>
            </a:r>
            <a:r>
              <a:rPr lang="de-DE" sz="900" u="sng"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www.arbeitsagentur.de/datei/geschaeftsbericht-2021_ba147450.pdf</a:t>
            </a:r>
            <a:r>
              <a:rPr lang="de-DE" sz="900" dirty="0">
                <a:solidFill>
                  <a:schemeClr val="tx1"/>
                </a:solidFill>
                <a:latin typeface="Calibri" panose="020F0502020204030204" pitchFamily="34" charset="0"/>
                <a:cs typeface="Calibri" panose="020F0502020204030204" pitchFamily="34" charset="0"/>
              </a:rPr>
              <a:t> </a:t>
            </a:r>
          </a:p>
          <a:p>
            <a:pPr marL="180000" indent="-180000" defTabSz="876178">
              <a:buFont typeface="Arial" panose="020B0604020202020204" pitchFamily="34" charset="0"/>
              <a:buChar char="•"/>
              <a:defRPr/>
            </a:pPr>
            <a:endParaRPr lang="de-DE" sz="1000" dirty="0">
              <a:solidFill>
                <a:schemeClr val="tx1"/>
              </a:solidFill>
              <a:latin typeface="Calibri" panose="020F0502020204030204" pitchFamily="34" charset="0"/>
              <a:cs typeface="Calibri" panose="020F0502020204030204" pitchFamily="34" charset="0"/>
            </a:endParaRPr>
          </a:p>
          <a:p>
            <a:pPr marL="0" indent="0"/>
            <a:endParaRPr lang="de-DE" sz="1000" dirty="0">
              <a:solidFill>
                <a:schemeClr val="tx1"/>
              </a:solidFill>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idx="12"/>
          </p:nvPr>
        </p:nvSpPr>
        <p:spPr/>
        <p:txBody>
          <a:bodyPr/>
          <a:lstStyle/>
          <a:p>
            <a:pPr algn="r">
              <a:buClr>
                <a:schemeClr val="dk1"/>
              </a:buClr>
              <a:buSzPts val="325"/>
            </a:pPr>
            <a:fld id="{00000000-1234-1234-1234-123412341234}" type="slidenum">
              <a:rPr lang="de-DE" sz="1200">
                <a:solidFill>
                  <a:schemeClr val="dk1"/>
                </a:solidFill>
                <a:latin typeface="Calibri"/>
                <a:ea typeface="Calibri"/>
                <a:cs typeface="Calibri"/>
                <a:sym typeface="Calibri"/>
              </a:rPr>
              <a:pPr algn="r">
                <a:buClr>
                  <a:schemeClr val="dk1"/>
                </a:buClr>
                <a:buSzPts val="325"/>
              </a:pPr>
              <a:t>4</a:t>
            </a:fld>
            <a:endParaRPr lang="de-D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695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309563" y="211138"/>
            <a:ext cx="62452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170248" y="3724275"/>
            <a:ext cx="6478454" cy="6007554"/>
          </a:xfrm>
          <a:prstGeom prst="rect">
            <a:avLst/>
          </a:prstGeom>
          <a:noFill/>
          <a:ln>
            <a:noFill/>
          </a:ln>
        </p:spPr>
        <p:txBody>
          <a:bodyPr spcFirstLastPara="1" wrap="square" lIns="90861" tIns="90861" rIns="90861" bIns="90861" anchor="t" anchorCtr="0">
            <a:noAutofit/>
          </a:bodyPr>
          <a:lstStyle/>
          <a:p>
            <a:pPr marL="0" indent="0"/>
            <a:r>
              <a:rPr lang="de-DE" sz="1000" b="1" dirty="0">
                <a:solidFill>
                  <a:schemeClr val="tx1"/>
                </a:solidFill>
                <a:latin typeface="Calibri" panose="020F0502020204030204" pitchFamily="34" charset="0"/>
                <a:cs typeface="Calibri" panose="020F0502020204030204" pitchFamily="34" charset="0"/>
              </a:rPr>
              <a:t>Beschreibung </a:t>
            </a:r>
          </a:p>
          <a:p>
            <a:pPr marL="0" indent="0"/>
            <a:r>
              <a:rPr lang="de-DE" sz="1000" b="0" i="0" u="none" strike="noStrike" dirty="0">
                <a:solidFill>
                  <a:schemeClr val="tx1"/>
                </a:solidFill>
                <a:effectLst/>
                <a:latin typeface="Calibri" panose="020F0502020204030204" pitchFamily="34" charset="0"/>
                <a:cs typeface="Calibri" panose="020F0502020204030204" pitchFamily="34" charset="0"/>
              </a:rPr>
              <a:t>Die BA ist dem Ziel verpflichtet, mit ihren Instrumenten der aktiven Arbeitsmarktpolitik für Arbeitsmarktausgleich auf Seiten der Unternehmen und der Beschäftigten zu sorgen. In den nächsten 10 bis 20 Jahren stehen erheblich weniger Arbeitskräfte zur Verfügung, denn viele Menschen werden in den Ruhestand gehen. Auch fehlt es an genügend Nachwuchs. Die BA reagiert auf den demografischen Wandel, indem Arbeitgeber und Arbeitgeberinnen unterstützt werden, Fachkräfte auszubilden oder zu gewinnen – im Inland und im Ausland. (BA  </a:t>
            </a:r>
            <a:r>
              <a:rPr lang="de-DE" sz="1000" b="0" i="0" u="none" strike="noStrike" dirty="0" err="1">
                <a:solidFill>
                  <a:schemeClr val="tx1"/>
                </a:solidFill>
                <a:effectLst/>
                <a:latin typeface="Calibri" panose="020F0502020204030204" pitchFamily="34" charset="0"/>
                <a:cs typeface="Calibri" panose="020F0502020204030204" pitchFamily="34" charset="0"/>
              </a:rPr>
              <a:t>o.J.g</a:t>
            </a:r>
            <a:r>
              <a:rPr lang="de-DE" sz="1000" b="0" i="0" u="none" strike="noStrike" dirty="0">
                <a:solidFill>
                  <a:schemeClr val="tx1"/>
                </a:solidFill>
                <a:effectLst/>
                <a:latin typeface="Calibri" panose="020F0502020204030204" pitchFamily="34" charset="0"/>
                <a:cs typeface="Calibri" panose="020F0502020204030204" pitchFamily="34" charset="0"/>
              </a:rPr>
              <a:t> ).  </a:t>
            </a:r>
          </a:p>
          <a:p>
            <a:pPr marL="0" indent="0"/>
            <a:endParaRPr lang="de-DE" sz="1000" b="0" i="0" u="none" strike="noStrike" dirty="0">
              <a:solidFill>
                <a:schemeClr val="tx1"/>
              </a:solidFill>
              <a:effectLst/>
              <a:latin typeface="Calibri" panose="020F0502020204030204" pitchFamily="34" charset="0"/>
              <a:cs typeface="Calibri" panose="020F0502020204030204" pitchFamily="34" charset="0"/>
            </a:endParaRPr>
          </a:p>
          <a:p>
            <a:pPr marL="0" indent="0"/>
            <a:r>
              <a:rPr lang="de-DE" sz="1000" b="0" i="0" u="none" strike="noStrike" dirty="0">
                <a:solidFill>
                  <a:schemeClr val="tx1"/>
                </a:solidFill>
                <a:effectLst/>
                <a:latin typeface="Calibri" panose="020F0502020204030204" pitchFamily="34" charset="0"/>
                <a:cs typeface="Calibri" panose="020F0502020204030204" pitchFamily="34" charset="0"/>
              </a:rPr>
              <a:t>Es gibt Maßnahmen zur zielgerichteten Anwerbung bestimmter Berufsgruppen: Der Fachkräftemangel in der Kranken- und Altenpflege ist in Deutschland flächendeckend sichtbar. Bereits heute gibt es mehr offene Stellen als arbeitslose Fachkräfte. Es wird damit gerechnet, dass bis 2025 rund 150.000 zusätzliche Pflegekräfte benötigt werden (BA </a:t>
            </a:r>
            <a:r>
              <a:rPr lang="de-DE" sz="1000" b="0" i="0" u="none" strike="noStrike" dirty="0" err="1">
                <a:solidFill>
                  <a:schemeClr val="tx1"/>
                </a:solidFill>
                <a:effectLst/>
                <a:latin typeface="Calibri" panose="020F0502020204030204" pitchFamily="34" charset="0"/>
                <a:cs typeface="Calibri" panose="020F0502020204030204" pitchFamily="34" charset="0"/>
              </a:rPr>
              <a:t>o.J.h</a:t>
            </a:r>
            <a:r>
              <a:rPr lang="de-DE" sz="1000" b="0" i="0" u="none" strike="noStrike" dirty="0">
                <a:solidFill>
                  <a:schemeClr val="tx1"/>
                </a:solidFill>
                <a:effectLst/>
                <a:latin typeface="Calibri" panose="020F0502020204030204" pitchFamily="34" charset="0"/>
                <a:cs typeface="Calibri" panose="020F0502020204030204" pitchFamily="34" charset="0"/>
              </a:rPr>
              <a:t>). Im Rahmen des von der Bundesagentur für Arbeit und der Deutschen Gesellschaft für Internationale Zusammenarbeit (GIZ) seit 2013 durchgeführten Projekts "Triple </a:t>
            </a:r>
            <a:r>
              <a:rPr lang="de-DE" sz="1000" b="0" i="0" u="none" strike="noStrike" dirty="0" err="1">
                <a:solidFill>
                  <a:schemeClr val="tx1"/>
                </a:solidFill>
                <a:effectLst/>
                <a:latin typeface="Calibri" panose="020F0502020204030204" pitchFamily="34" charset="0"/>
                <a:cs typeface="Calibri" panose="020F0502020204030204" pitchFamily="34" charset="0"/>
              </a:rPr>
              <a:t>Win</a:t>
            </a:r>
            <a:r>
              <a:rPr lang="de-DE" sz="1000" b="0" i="0" u="none" strike="noStrike" dirty="0">
                <a:solidFill>
                  <a:schemeClr val="tx1"/>
                </a:solidFill>
                <a:effectLst/>
                <a:latin typeface="Calibri" panose="020F0502020204030204" pitchFamily="34" charset="0"/>
                <a:cs typeface="Calibri" panose="020F0502020204030204" pitchFamily="34" charset="0"/>
              </a:rPr>
              <a:t>" sollen Migranten und Migrantinnen aus u.a. Serbien, Bosnien-Herzegowina, den Philippinen und Tunesien und seit 2019 aus Vietnam an deutsche Arbeitgeber vermittelt werden und den Ausbildungsabschluss oder die Anerkennung als Gesundheits- und Krankenpflegekraft erlangen.  Bisher wurden so 4.700 Pflegekräfte aus den Partnerländern nach Deutschland vermittelt (BA </a:t>
            </a:r>
            <a:r>
              <a:rPr lang="de-DE" sz="1000" b="0" i="0" u="none" strike="noStrike" dirty="0" err="1">
                <a:solidFill>
                  <a:schemeClr val="tx1"/>
                </a:solidFill>
                <a:effectLst/>
                <a:latin typeface="Calibri" panose="020F0502020204030204" pitchFamily="34" charset="0"/>
                <a:cs typeface="Calibri" panose="020F0502020204030204" pitchFamily="34" charset="0"/>
              </a:rPr>
              <a:t>o.J.h</a:t>
            </a:r>
            <a:r>
              <a:rPr lang="de-DE" sz="1000" b="0" i="0" u="none" strike="noStrike" dirty="0">
                <a:solidFill>
                  <a:schemeClr val="tx1"/>
                </a:solidFill>
                <a:effectLst/>
                <a:latin typeface="Calibri" panose="020F0502020204030204" pitchFamily="34" charset="0"/>
                <a:cs typeface="Calibri" panose="020F0502020204030204" pitchFamily="34" charset="0"/>
              </a:rPr>
              <a:t>). Es deutet einiges darauf hin, dass allein ein liberales Arbeitsmigrationsrecht für Deutschland nicht reicht, um gewünschte Einwanderung im großen Stil möglich zu machen. Neben strukturellen Hürden (deutsche Sprache) wird dies auch auf mangelnde Werbung zurückgeführt (es gibt eine Willkommensplattform </a:t>
            </a:r>
            <a:r>
              <a:rPr lang="de-DE" sz="1000" b="0" i="0" u="sng" strike="noStrike"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https://www.make-it-in-germany.com/de/</a:t>
            </a:r>
            <a:r>
              <a:rPr lang="de-DE" sz="1000" b="0" i="0" u="none" strike="noStrike" dirty="0">
                <a:solidFill>
                  <a:schemeClr val="tx1"/>
                </a:solidFill>
                <a:effectLst/>
                <a:latin typeface="Calibri" panose="020F0502020204030204" pitchFamily="34" charset="0"/>
                <a:cs typeface="Calibri" panose="020F0502020204030204" pitchFamily="34" charset="0"/>
              </a:rPr>
              <a:t>). Von “einem Selbstverständnis als Einwanderungsland mit entsprechender Willkommens- und Anerkennungskultur für Einwanderer ist Deutschland aber noch deutlich entfernt” (</a:t>
            </a:r>
            <a:r>
              <a:rPr lang="de-DE" sz="1000" b="0" i="0" u="none" strike="noStrike" dirty="0" err="1">
                <a:solidFill>
                  <a:schemeClr val="tx1"/>
                </a:solidFill>
                <a:effectLst/>
                <a:latin typeface="Calibri" panose="020F0502020204030204" pitchFamily="34" charset="0"/>
                <a:cs typeface="Calibri" panose="020F0502020204030204" pitchFamily="34" charset="0"/>
              </a:rPr>
              <a:t>bpb</a:t>
            </a:r>
            <a:r>
              <a:rPr lang="de-DE" sz="1000" b="0" i="0" u="none" strike="noStrike" dirty="0">
                <a:solidFill>
                  <a:schemeClr val="tx1"/>
                </a:solidFill>
                <a:effectLst/>
                <a:latin typeface="Calibri" panose="020F0502020204030204" pitchFamily="34" charset="0"/>
                <a:cs typeface="Calibri" panose="020F0502020204030204" pitchFamily="34" charset="0"/>
              </a:rPr>
              <a:t> 2018).</a:t>
            </a:r>
          </a:p>
          <a:p>
            <a:pPr marL="0" indent="0" defTabSz="876178">
              <a:defRPr/>
            </a:pPr>
            <a:endParaRPr lang="de-DE" sz="500" b="0" dirty="0">
              <a:solidFill>
                <a:schemeClr val="tx1"/>
              </a:solidFill>
              <a:effectLst/>
              <a:latin typeface="Calibri" panose="020F0502020204030204" pitchFamily="34" charset="0"/>
              <a:cs typeface="Calibri" panose="020F0502020204030204" pitchFamily="34" charset="0"/>
            </a:endParaRPr>
          </a:p>
          <a:p>
            <a:pPr marL="0" indent="0">
              <a:buClr>
                <a:schemeClr val="dk1"/>
              </a:buClr>
              <a:buSzPts val="1050"/>
            </a:pPr>
            <a:r>
              <a:rPr lang="de-DE" sz="1000" b="1" dirty="0">
                <a:solidFill>
                  <a:schemeClr val="tx1"/>
                </a:solidFill>
                <a:latin typeface="Calibri" panose="020F0502020204030204" pitchFamily="34" charset="0"/>
                <a:cs typeface="Calibri" panose="020F0502020204030204" pitchFamily="34" charset="0"/>
              </a:rPr>
              <a:t>Aufgabe</a:t>
            </a:r>
          </a:p>
          <a:p>
            <a:pPr marL="0" indent="0" defTabSz="876178">
              <a:buSzPts val="1050"/>
              <a:defRPr/>
            </a:pPr>
            <a:r>
              <a:rPr lang="de-DE" sz="1000" dirty="0">
                <a:solidFill>
                  <a:schemeClr val="tx1"/>
                </a:solidFill>
                <a:latin typeface="Calibri" panose="020F0502020204030204" pitchFamily="34" charset="0"/>
                <a:cs typeface="Calibri" panose="020F0502020204030204" pitchFamily="34" charset="0"/>
                <a:sym typeface="Arial"/>
              </a:rPr>
              <a:t>Schauen Sie sich das Beispiel Triple </a:t>
            </a:r>
            <a:r>
              <a:rPr lang="de-DE" sz="1000" dirty="0" err="1">
                <a:solidFill>
                  <a:schemeClr val="tx1"/>
                </a:solidFill>
                <a:latin typeface="Calibri" panose="020F0502020204030204" pitchFamily="34" charset="0"/>
                <a:cs typeface="Calibri" panose="020F0502020204030204" pitchFamily="34" charset="0"/>
                <a:sym typeface="Arial"/>
              </a:rPr>
              <a:t>Win</a:t>
            </a:r>
            <a:r>
              <a:rPr lang="de-DE" sz="1000" dirty="0">
                <a:solidFill>
                  <a:schemeClr val="tx1"/>
                </a:solidFill>
                <a:latin typeface="Calibri" panose="020F0502020204030204" pitchFamily="34" charset="0"/>
                <a:cs typeface="Calibri" panose="020F0502020204030204" pitchFamily="34" charset="0"/>
                <a:sym typeface="Arial"/>
              </a:rPr>
              <a:t> der BA an (Film und die Materialien auf der angeführten Website)! Stellen Sie die Vor- und Nachteile für Deutschland dar. Diskutieren Sie andere Ideen, dem Fachkräftemangel zu begegnen.</a:t>
            </a:r>
          </a:p>
          <a:p>
            <a:pPr marL="0" indent="0">
              <a:buClr>
                <a:schemeClr val="dk1"/>
              </a:buClr>
              <a:buSzPts val="1050"/>
            </a:pPr>
            <a:endParaRPr lang="de-DE" sz="500" b="1" dirty="0">
              <a:solidFill>
                <a:schemeClr val="tx1"/>
              </a:solidFill>
              <a:latin typeface="Calibri" panose="020F0502020204030204" pitchFamily="34" charset="0"/>
              <a:cs typeface="Calibri" panose="020F0502020204030204" pitchFamily="34" charset="0"/>
            </a:endParaRPr>
          </a:p>
          <a:p>
            <a:pPr marL="0" indent="0" defTabSz="876178">
              <a:buClr>
                <a:schemeClr val="dk1"/>
              </a:buClr>
              <a:buSzPts val="1050"/>
              <a:defRPr/>
            </a:pPr>
            <a:r>
              <a:rPr lang="de-DE" sz="1000" b="1" dirty="0">
                <a:solidFill>
                  <a:schemeClr val="tx1"/>
                </a:solidFill>
                <a:latin typeface="Calibri" panose="020F0502020204030204" pitchFamily="34" charset="0"/>
                <a:cs typeface="Calibri" panose="020F0502020204030204" pitchFamily="34" charset="0"/>
              </a:rPr>
              <a:t>Quellen</a:t>
            </a:r>
            <a:endParaRPr lang="de-DE" sz="1000" b="0" dirty="0">
              <a:solidFill>
                <a:schemeClr val="tx1"/>
              </a:solidFill>
              <a:latin typeface="Calibri" panose="020F0502020204030204" pitchFamily="34" charset="0"/>
              <a:cs typeface="Calibri" panose="020F0502020204030204" pitchFamily="34" charset="0"/>
            </a:endParaRPr>
          </a:p>
          <a:p>
            <a:pPr marL="172476" indent="-172476" defTabSz="876178">
              <a:buClr>
                <a:schemeClr val="dk1"/>
              </a:buClr>
              <a:buSzPts val="1050"/>
              <a:buFont typeface="Arial" panose="020B0604020202020204" pitchFamily="34" charset="0"/>
              <a:buChar char="•"/>
              <a:defRPr/>
            </a:pPr>
            <a:r>
              <a:rPr lang="de-DE" sz="1000" b="0" i="0" u="none" strike="noStrike" dirty="0">
                <a:solidFill>
                  <a:schemeClr val="tx1"/>
                </a:solidFill>
                <a:effectLst/>
                <a:latin typeface="Calibri" panose="020F0502020204030204" pitchFamily="34" charset="0"/>
                <a:cs typeface="Calibri" panose="020F0502020204030204" pitchFamily="34" charset="0"/>
              </a:rPr>
              <a:t>BA Bundesagentur für Arbeit (</a:t>
            </a:r>
            <a:r>
              <a:rPr lang="de-DE" sz="1000" b="0" i="0" u="none" strike="noStrike" dirty="0" err="1">
                <a:solidFill>
                  <a:schemeClr val="tx1"/>
                </a:solidFill>
                <a:effectLst/>
                <a:latin typeface="Calibri" panose="020F0502020204030204" pitchFamily="34" charset="0"/>
                <a:cs typeface="Calibri" panose="020F0502020204030204" pitchFamily="34" charset="0"/>
              </a:rPr>
              <a:t>o.J.g</a:t>
            </a:r>
            <a:r>
              <a:rPr lang="de-DE" sz="1000" b="0" i="0" u="none" strike="noStrike" dirty="0">
                <a:solidFill>
                  <a:schemeClr val="tx1"/>
                </a:solidFill>
                <a:effectLst/>
                <a:latin typeface="Calibri" panose="020F0502020204030204" pitchFamily="34" charset="0"/>
                <a:cs typeface="Calibri" panose="020F0502020204030204" pitchFamily="34" charset="0"/>
              </a:rPr>
              <a:t>): Online: </a:t>
            </a:r>
            <a:r>
              <a:rPr lang="de-DE" sz="1000" b="0" i="0" u="sng" strike="noStrike" dirty="0">
                <a:solidFill>
                  <a:schemeClr val="tx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www.arbeitsagentur.de/ueber-uns/wir-bringen-sie-weiter</a:t>
            </a:r>
            <a:r>
              <a:rPr lang="de-DE" sz="1000" b="0" i="0" u="none" strike="noStrike" dirty="0">
                <a:solidFill>
                  <a:schemeClr val="tx1"/>
                </a:solidFill>
                <a:effectLst/>
                <a:latin typeface="Calibri" panose="020F0502020204030204" pitchFamily="34" charset="0"/>
                <a:cs typeface="Calibri" panose="020F0502020204030204" pitchFamily="34" charset="0"/>
              </a:rPr>
              <a:t> </a:t>
            </a:r>
          </a:p>
          <a:p>
            <a:pPr marL="172476" indent="-172476" defTabSz="876178">
              <a:buClr>
                <a:schemeClr val="dk1"/>
              </a:buClr>
              <a:buSzPts val="1050"/>
              <a:buFont typeface="Arial" panose="020B0604020202020204" pitchFamily="34" charset="0"/>
              <a:buChar char="•"/>
              <a:defRPr/>
            </a:pPr>
            <a:r>
              <a:rPr lang="de-DE" sz="1000" b="0" i="0" u="none" strike="noStrike" dirty="0">
                <a:solidFill>
                  <a:srgbClr val="000000"/>
                </a:solidFill>
                <a:effectLst/>
                <a:latin typeface="Calibri" panose="020F0502020204030204" pitchFamily="34" charset="0"/>
                <a:cs typeface="Calibri" panose="020F0502020204030204" pitchFamily="34" charset="0"/>
              </a:rPr>
              <a:t>BA Bundesagentur für Arbeit (</a:t>
            </a:r>
            <a:r>
              <a:rPr lang="de-DE" sz="1000" b="0" i="0" u="none" strike="noStrike" dirty="0" err="1">
                <a:solidFill>
                  <a:srgbClr val="000000"/>
                </a:solidFill>
                <a:effectLst/>
                <a:latin typeface="Calibri" panose="020F0502020204030204" pitchFamily="34" charset="0"/>
                <a:cs typeface="Calibri" panose="020F0502020204030204" pitchFamily="34" charset="0"/>
              </a:rPr>
              <a:t>o.J.h</a:t>
            </a:r>
            <a:r>
              <a:rPr lang="de-DE" sz="1000" b="0" i="0" u="none" strike="noStrike" dirty="0">
                <a:solidFill>
                  <a:srgbClr val="000000"/>
                </a:solidFill>
                <a:effectLst/>
                <a:latin typeface="Calibri" panose="020F0502020204030204" pitchFamily="34" charset="0"/>
                <a:cs typeface="Calibri" panose="020F0502020204030204" pitchFamily="34" charset="0"/>
              </a:rPr>
              <a:t>): Programm Triple </a:t>
            </a:r>
            <a:r>
              <a:rPr lang="de-DE" sz="1000" b="0" i="0" u="none" strike="noStrike" dirty="0" err="1">
                <a:solidFill>
                  <a:srgbClr val="000000"/>
                </a:solidFill>
                <a:effectLst/>
                <a:latin typeface="Calibri" panose="020F0502020204030204" pitchFamily="34" charset="0"/>
                <a:cs typeface="Calibri" panose="020F0502020204030204" pitchFamily="34" charset="0"/>
              </a:rPr>
              <a:t>Win</a:t>
            </a:r>
            <a:r>
              <a:rPr lang="de-DE" sz="1000" b="0" i="0" u="none" strike="noStrike" dirty="0">
                <a:solidFill>
                  <a:srgbClr val="000000"/>
                </a:solidFill>
                <a:effectLst/>
                <a:latin typeface="Calibri" panose="020F0502020204030204" pitchFamily="34" charset="0"/>
                <a:cs typeface="Calibri" panose="020F0502020204030204" pitchFamily="34" charset="0"/>
              </a:rPr>
              <a:t>. </a:t>
            </a:r>
            <a:r>
              <a:rPr lang="de-DE" sz="1000" b="0" i="0" u="none" strike="noStrike" dirty="0">
                <a:solidFill>
                  <a:schemeClr val="tx1"/>
                </a:solidFill>
                <a:effectLst/>
                <a:latin typeface="Calibri" panose="020F0502020204030204" pitchFamily="34" charset="0"/>
                <a:cs typeface="Calibri" panose="020F0502020204030204" pitchFamily="34" charset="0"/>
              </a:rPr>
              <a:t>Online: </a:t>
            </a:r>
            <a:r>
              <a:rPr lang="de-DE" sz="1000" b="0" i="0" u="sng" strike="noStrike" dirty="0">
                <a:solidFill>
                  <a:schemeClr val="tx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www.arbeitsagentur.de/vor-ort/zav/triple-win/triple-win-pflegekraefte</a:t>
            </a:r>
            <a:r>
              <a:rPr lang="de-DE" sz="1000" b="0" i="0" u="none" strike="noStrike" dirty="0">
                <a:solidFill>
                  <a:schemeClr val="tx1"/>
                </a:solidFill>
                <a:effectLst/>
                <a:latin typeface="Calibri" panose="020F0502020204030204" pitchFamily="34" charset="0"/>
                <a:cs typeface="Calibri" panose="020F0502020204030204" pitchFamily="34" charset="0"/>
              </a:rPr>
              <a:t> </a:t>
            </a:r>
          </a:p>
          <a:p>
            <a:pPr marL="172476" indent="-172476" defTabSz="876178">
              <a:buClr>
                <a:schemeClr val="dk1"/>
              </a:buClr>
              <a:buSzPts val="1050"/>
              <a:buFont typeface="Arial" panose="020B0604020202020204" pitchFamily="34" charset="0"/>
              <a:buChar char="•"/>
              <a:defRPr/>
            </a:pPr>
            <a:r>
              <a:rPr lang="de-DE" sz="1000" b="0" dirty="0">
                <a:solidFill>
                  <a:schemeClr val="tx1"/>
                </a:solidFill>
                <a:latin typeface="Calibri" panose="020F0502020204030204" pitchFamily="34" charset="0"/>
                <a:cs typeface="Calibri" panose="020F0502020204030204" pitchFamily="34" charset="0"/>
              </a:rPr>
              <a:t>Eine kritische Sichtweise</a:t>
            </a:r>
            <a:r>
              <a:rPr lang="de-DE" sz="1000" b="0" i="0" dirty="0">
                <a:solidFill>
                  <a:schemeClr val="tx1"/>
                </a:solidFill>
                <a:latin typeface="Calibri" panose="020F0502020204030204" pitchFamily="34" charset="0"/>
                <a:cs typeface="Calibri" panose="020F0502020204030204" pitchFamily="34" charset="0"/>
              </a:rPr>
              <a:t>: </a:t>
            </a:r>
            <a:r>
              <a:rPr lang="de-DE" sz="1000" b="0" i="0" u="sng" strike="noStrike" dirty="0">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https://correctiv.org/top-stories/2020/11/25/wie-dubiose-vermittler-auslaendische-pflegekraefte-zur-ware-machen</a:t>
            </a:r>
            <a:r>
              <a:rPr lang="de-DE" sz="1000" b="0" i="1" u="sng" strike="noStrike" dirty="0">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a:t>
            </a:r>
            <a:r>
              <a:rPr lang="de-DE" sz="1000" b="0" i="1" u="none" strike="noStrike" dirty="0">
                <a:solidFill>
                  <a:schemeClr val="tx1"/>
                </a:solidFill>
                <a:effectLst/>
                <a:latin typeface="Calibri" panose="020F0502020204030204" pitchFamily="34" charset="0"/>
                <a:cs typeface="Calibri" panose="020F0502020204030204" pitchFamily="34" charset="0"/>
              </a:rPr>
              <a:t>  </a:t>
            </a:r>
            <a:endParaRPr lang="de-DE" sz="1000" b="0" i="0" u="none" strike="noStrike" dirty="0">
              <a:solidFill>
                <a:schemeClr val="tx1"/>
              </a:solidFill>
              <a:effectLst/>
              <a:latin typeface="Calibri" panose="020F0502020204030204" pitchFamily="34" charset="0"/>
              <a:cs typeface="Calibri" panose="020F0502020204030204" pitchFamily="34" charset="0"/>
            </a:endParaRPr>
          </a:p>
          <a:p>
            <a:pPr marL="172476" indent="-172476" defTabSz="876178">
              <a:buClr>
                <a:schemeClr val="dk1"/>
              </a:buClr>
              <a:buSzPts val="1050"/>
              <a:buFont typeface="Arial" panose="020B0604020202020204" pitchFamily="34" charset="0"/>
              <a:buChar char="•"/>
              <a:defRPr/>
            </a:pPr>
            <a:r>
              <a:rPr lang="de-DE" sz="1000" b="0" i="0" u="none" strike="noStrike" dirty="0" err="1">
                <a:solidFill>
                  <a:schemeClr val="tx1"/>
                </a:solidFill>
                <a:effectLst/>
                <a:latin typeface="Calibri" panose="020F0502020204030204" pitchFamily="34" charset="0"/>
                <a:cs typeface="Calibri" panose="020F0502020204030204" pitchFamily="34" charset="0"/>
              </a:rPr>
              <a:t>bpb</a:t>
            </a:r>
            <a:r>
              <a:rPr lang="de-DE" sz="1000" b="0" i="0" u="none" strike="noStrike" dirty="0">
                <a:solidFill>
                  <a:schemeClr val="tx1"/>
                </a:solidFill>
                <a:effectLst/>
                <a:latin typeface="Calibri" panose="020F0502020204030204" pitchFamily="34" charset="0"/>
                <a:cs typeface="Calibri" panose="020F0502020204030204" pitchFamily="34" charset="0"/>
              </a:rPr>
              <a:t> Bundeszentrale für politische Bildung (2018): Der liberale Wandel der deutschen Arbeitsmigrationspolitik seit 2000. Online: </a:t>
            </a:r>
            <a:r>
              <a:rPr lang="de-DE" sz="1000" b="0" i="0" u="sng" strike="noStrike"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www.bpb.de/themen/migration-integration/dossier-migration/252285/der-liberale-wandel-der-deutschen-arbeitsmigrationspolitik-seit-2000/</a:t>
            </a:r>
            <a:endParaRPr lang="de-DE" sz="1000" b="0" i="0" u="none" strike="noStrike" dirty="0">
              <a:solidFill>
                <a:schemeClr val="tx1"/>
              </a:solidFill>
              <a:effectLst/>
              <a:latin typeface="Calibri" panose="020F0502020204030204" pitchFamily="34" charset="0"/>
              <a:cs typeface="Calibri" panose="020F0502020204030204" pitchFamily="34" charset="0"/>
            </a:endParaRPr>
          </a:p>
          <a:p>
            <a:pPr marL="172476" indent="-172476" defTabSz="876178">
              <a:buClr>
                <a:schemeClr val="dk1"/>
              </a:buClr>
              <a:buSzPts val="1050"/>
              <a:buFont typeface="Arial" panose="020B0604020202020204" pitchFamily="34" charset="0"/>
              <a:buChar char="•"/>
              <a:defRPr/>
            </a:pPr>
            <a:r>
              <a:rPr lang="de-DE" sz="1000" b="0" i="0" u="none" strike="noStrike" dirty="0" err="1">
                <a:solidFill>
                  <a:schemeClr val="tx1"/>
                </a:solidFill>
                <a:effectLst/>
                <a:latin typeface="Calibri" panose="020F0502020204030204" pitchFamily="34" charset="0"/>
                <a:cs typeface="Calibri" panose="020F0502020204030204" pitchFamily="34" charset="0"/>
              </a:rPr>
              <a:t>bpb</a:t>
            </a:r>
            <a:r>
              <a:rPr lang="de-DE" sz="1000" b="0" i="0" u="none" strike="noStrike" dirty="0">
                <a:solidFill>
                  <a:schemeClr val="tx1"/>
                </a:solidFill>
                <a:effectLst/>
                <a:latin typeface="Calibri" panose="020F0502020204030204" pitchFamily="34" charset="0"/>
                <a:cs typeface="Calibri" panose="020F0502020204030204" pitchFamily="34" charset="0"/>
              </a:rPr>
              <a:t> Bundeszentrale für politische Bildung (2018): Der liberale Wandel der deutschen Arbeitsmigrationspolitik seit 2000. Online: </a:t>
            </a:r>
            <a:r>
              <a:rPr lang="de-DE" sz="1000" b="0" i="0" u="sng" strike="noStrike"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www.bpb.de/themen/migration-integration/dossier-migration/252285/der-liberale-wandel-der-deutschen-arbeitsmigrationspolitik-seit-2000/</a:t>
            </a:r>
            <a:r>
              <a:rPr lang="de-DE" sz="1000" b="0" i="0" u="none" strike="noStrike" dirty="0">
                <a:solidFill>
                  <a:schemeClr val="tx1"/>
                </a:solidFill>
                <a:effectLst/>
                <a:latin typeface="Calibri" panose="020F0502020204030204" pitchFamily="34" charset="0"/>
                <a:cs typeface="Calibri" panose="020F0502020204030204" pitchFamily="34" charset="0"/>
              </a:rPr>
              <a:t> </a:t>
            </a:r>
          </a:p>
          <a:p>
            <a:pPr marL="172476" indent="-172476" defTabSz="876178">
              <a:buClr>
                <a:schemeClr val="dk1"/>
              </a:buClr>
              <a:buSzPts val="1050"/>
              <a:buFont typeface="Arial" panose="020B0604020202020204" pitchFamily="34" charset="0"/>
              <a:buChar char="•"/>
              <a:defRPr/>
            </a:pPr>
            <a:r>
              <a:rPr lang="de-DE" sz="1000" b="0" i="0" u="none" strike="noStrike" dirty="0">
                <a:solidFill>
                  <a:schemeClr val="tx1"/>
                </a:solidFill>
                <a:effectLst/>
                <a:latin typeface="Calibri" panose="020F0502020204030204" pitchFamily="34" charset="0"/>
                <a:cs typeface="Calibri" panose="020F0502020204030204" pitchFamily="34" charset="0"/>
              </a:rPr>
              <a:t>Wirtschaft und Schule (o.J.): Brain Drain. Online: </a:t>
            </a:r>
            <a:r>
              <a:rPr lang="de-DE" sz="1000" b="0" i="0" u="sng" strike="noStrike" dirty="0">
                <a:solidFill>
                  <a:schemeClr val="tx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www.wirtschaftundschule.de/wirtschaftslexikon/b/brain-drain/</a:t>
            </a:r>
            <a:r>
              <a:rPr lang="de-DE" sz="1000" b="0" i="0" u="none" strike="noStrike" dirty="0">
                <a:solidFill>
                  <a:schemeClr val="tx1"/>
                </a:solidFill>
                <a:effectLst/>
                <a:latin typeface="Calibri" panose="020F0502020204030204" pitchFamily="34" charset="0"/>
                <a:cs typeface="Calibri" panose="020F0502020204030204" pitchFamily="34" charset="0"/>
              </a:rPr>
              <a:t> </a:t>
            </a:r>
          </a:p>
        </p:txBody>
      </p:sp>
      <p:sp>
        <p:nvSpPr>
          <p:cNvPr id="187" name="Google Shape;187;p19:notes"/>
          <p:cNvSpPr txBox="1">
            <a:spLocks noGrp="1"/>
          </p:cNvSpPr>
          <p:nvPr>
            <p:ph type="sldNum" idx="12"/>
          </p:nvPr>
        </p:nvSpPr>
        <p:spPr>
          <a:xfrm>
            <a:off x="3713773" y="10002476"/>
            <a:ext cx="2841102" cy="528368"/>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5</a:t>
            </a:fld>
            <a:endParaRPr sz="1100">
              <a:solidFill>
                <a:schemeClr val="dk1"/>
              </a:solidFill>
              <a:latin typeface="Calibri"/>
              <a:ea typeface="Calibri"/>
              <a:cs typeface="Calibri"/>
              <a:sym typeface="Calibri"/>
            </a:endParaRPr>
          </a:p>
        </p:txBody>
      </p:sp>
      <p:sp>
        <p:nvSpPr>
          <p:cNvPr id="189" name="Google Shape;189;p19:notes"/>
          <p:cNvSpPr txBox="1"/>
          <p:nvPr/>
        </p:nvSpPr>
        <p:spPr>
          <a:xfrm>
            <a:off x="3818970" y="9377317"/>
            <a:ext cx="2921583" cy="495346"/>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5</a:t>
            </a:fld>
            <a:endParaRPr sz="11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170248" y="283156"/>
            <a:ext cx="6318250" cy="3554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170248" y="3967381"/>
            <a:ext cx="6384627" cy="5655463"/>
          </a:xfrm>
          <a:prstGeom prst="rect">
            <a:avLst/>
          </a:prstGeom>
          <a:noFill/>
          <a:ln>
            <a:noFill/>
          </a:ln>
        </p:spPr>
        <p:txBody>
          <a:bodyPr spcFirstLastPara="1" wrap="square" lIns="90861" tIns="90861" rIns="90861" bIns="90861" anchor="t" anchorCtr="0">
            <a:noAutofit/>
          </a:bodyPr>
          <a:lstStyle/>
          <a:p>
            <a:pPr marL="0" indent="0"/>
            <a:r>
              <a:rPr lang="de-DE" sz="1000" b="1" dirty="0">
                <a:solidFill>
                  <a:schemeClr val="tx1"/>
                </a:solidFill>
                <a:latin typeface="Calibri" panose="020F0502020204030204" pitchFamily="34" charset="0"/>
                <a:cs typeface="Calibri" panose="020F0502020204030204" pitchFamily="34" charset="0"/>
              </a:rPr>
              <a:t>Beschreibung</a:t>
            </a:r>
          </a:p>
          <a:p>
            <a:pPr marL="0" indent="0" defTabSz="876178">
              <a:defRPr/>
            </a:pPr>
            <a:r>
              <a:rPr lang="de-DE" sz="1000" dirty="0">
                <a:solidFill>
                  <a:schemeClr val="tx1"/>
                </a:solidFill>
                <a:latin typeface="Calibri" panose="020F0502020204030204" pitchFamily="34" charset="0"/>
                <a:cs typeface="Calibri" panose="020F0502020204030204" pitchFamily="34" charset="0"/>
              </a:rPr>
              <a:t>Die beiden englischen Begriffe “Brain Drain” und “Brain </a:t>
            </a:r>
            <a:r>
              <a:rPr lang="de-DE" sz="1000" dirty="0" err="1">
                <a:solidFill>
                  <a:schemeClr val="tx1"/>
                </a:solidFill>
                <a:latin typeface="Calibri" panose="020F0502020204030204" pitchFamily="34" charset="0"/>
                <a:cs typeface="Calibri" panose="020F0502020204030204" pitchFamily="34" charset="0"/>
              </a:rPr>
              <a:t>Gain</a:t>
            </a:r>
            <a:r>
              <a:rPr lang="de-DE" sz="1000" dirty="0">
                <a:solidFill>
                  <a:schemeClr val="tx1"/>
                </a:solidFill>
                <a:latin typeface="Calibri" panose="020F0502020204030204" pitchFamily="34" charset="0"/>
                <a:cs typeface="Calibri" panose="020F0502020204030204" pitchFamily="34" charset="0"/>
              </a:rPr>
              <a:t>” beschreiben Wanderungsbewegungen, die Spitzenkräfte von einem Ort, einer Region oder einem Land zum anderen machen. “Brain </a:t>
            </a:r>
            <a:r>
              <a:rPr lang="de-DE" sz="1000" dirty="0" err="1">
                <a:solidFill>
                  <a:schemeClr val="tx1"/>
                </a:solidFill>
                <a:latin typeface="Calibri" panose="020F0502020204030204" pitchFamily="34" charset="0"/>
                <a:cs typeface="Calibri" panose="020F0502020204030204" pitchFamily="34" charset="0"/>
              </a:rPr>
              <a:t>Gain</a:t>
            </a:r>
            <a:r>
              <a:rPr lang="de-DE" sz="1000" dirty="0">
                <a:solidFill>
                  <a:schemeClr val="tx1"/>
                </a:solidFill>
                <a:latin typeface="Calibri" panose="020F0502020204030204" pitchFamily="34" charset="0"/>
                <a:cs typeface="Calibri" panose="020F0502020204030204" pitchFamily="34" charset="0"/>
              </a:rPr>
              <a:t>” ist der positive Fall, “Brain Drain” der negative. Brain-Drain ist unter globalen Gesichtspunkten ein Problem, weil die Fachkräfte in ihren Herkunftsländern fehlen. Menschen aus dem Ausland kommen nicht nur, weil sie von Deutschland angeworben werden, sondern auch aufgrund von politischer Verfolgung, Vertreibung und wirtschaftlichen Gründen. Auch hier schaffen es meistens die besser Gebildeten nach Deutschland, so dass Brain Drain ebenfalls stattfindet. </a:t>
            </a:r>
          </a:p>
          <a:p>
            <a:pPr marL="0" indent="0" defTabSz="876178">
              <a:defRPr/>
            </a:pPr>
            <a:r>
              <a:rPr lang="de-DE" sz="1000" dirty="0">
                <a:solidFill>
                  <a:schemeClr val="tx1"/>
                </a:solidFill>
                <a:latin typeface="Calibri" panose="020F0502020204030204" pitchFamily="34" charset="0"/>
                <a:cs typeface="Calibri" panose="020F0502020204030204" pitchFamily="34" charset="0"/>
              </a:rPr>
              <a:t>Der Klimawandel spielt eine große Rolle dabei, dass Menschen keine Zukunftsperspektiven oder sich in einer lebensbedrohlichen Lage sehen. “Ob steigende Meeresspiegel, zunehmende Wetterextreme oder die Veränderung von Ökosystemen: Schon heute beobachten wir gravierende Auswirkungen auf die Lebensgrundlage vieler Menschen. Der Klimawandel steht in direktem Zusammenhang mit Armut und Hunger, fördert jedoch indirekt auch neue und bereits bestehende Konflikte” (Welthungerhilfe </a:t>
            </a:r>
            <a:r>
              <a:rPr lang="de-DE" sz="1000" dirty="0" err="1">
                <a:solidFill>
                  <a:schemeClr val="tx1"/>
                </a:solidFill>
                <a:latin typeface="Calibri" panose="020F0502020204030204" pitchFamily="34" charset="0"/>
                <a:cs typeface="Calibri" panose="020F0502020204030204" pitchFamily="34" charset="0"/>
              </a:rPr>
              <a:t>o.J.a</a:t>
            </a:r>
            <a:r>
              <a:rPr lang="de-DE" sz="1000" dirty="0">
                <a:solidFill>
                  <a:schemeClr val="tx1"/>
                </a:solidFill>
                <a:latin typeface="Calibri" panose="020F0502020204030204" pitchFamily="34" charset="0"/>
                <a:cs typeface="Calibri" panose="020F0502020204030204" pitchFamily="34" charset="0"/>
              </a:rPr>
              <a:t>) . Laut dem aktuellem Bericht des UNHCR sind 2022 erstmals über 100 Millionen Menschen auf der Flucht (14 Millionen innerhalb und aus der Ukraine heraus), die Hälfte, ca. 53 Millionen, sind Binnenvertriebene (UNHCR 2022). Die Wanderungsbewegungen werden voraussichtlich zunehmen. Die meisten Hilfsorganisationen sehen mehr legale Einreisemöglichkeiten für Schutzsuchende nach Europa als wichtigen humanitären Schritt an. „Darüber hinaus liegen die Ursachen nicht nur in den Herkunftsländern, sondern gehen auch auf die migrationspolitischen Versäumnisse der EU-Länder zurück. Deshalb benötigen wir in Deutschland und, so schwer es auch ist, besser noch in der gesamten Europäischen Union eine Verständigung auf ein migrationspolitisches Konzept, das Ziele formuliert und nicht nur kurzfristige Instrumente” (Welthungerhilfe </a:t>
            </a:r>
            <a:r>
              <a:rPr lang="de-DE" sz="1000" dirty="0" err="1">
                <a:solidFill>
                  <a:schemeClr val="tx1"/>
                </a:solidFill>
                <a:latin typeface="Calibri" panose="020F0502020204030204" pitchFamily="34" charset="0"/>
                <a:cs typeface="Calibri" panose="020F0502020204030204" pitchFamily="34" charset="0"/>
              </a:rPr>
              <a:t>o.J.b</a:t>
            </a:r>
            <a:r>
              <a:rPr lang="de-DE" sz="1000" dirty="0">
                <a:solidFill>
                  <a:schemeClr val="tx1"/>
                </a:solidFill>
                <a:latin typeface="Calibri" panose="020F0502020204030204" pitchFamily="34" charset="0"/>
                <a:cs typeface="Calibri" panose="020F0502020204030204" pitchFamily="34" charset="0"/>
              </a:rPr>
              <a:t>).  Deutschland könnte hier noch stärker ansetzen, auch um den Fachkräftemangel zu vermindern. Eine gezielte Erlaubnis zur Einwanderung kombiniert mit einer groß angelegten (Aus)-Bildungsstrategie - hier wäre neben der Politik die BA als ausführende Behörde stark gefragt. Fachangestellte für Arbeitsmarktdienstleistungen sollten die Zusammenhänge von Flucht- und Migrationsursachen gut kennen und vorurteilsfrei daran mitwirken, Menschen, die - aus welchen Gründen auch immer - zu uns ins Land kommen, nachhaltig zu qualifizieren. </a:t>
            </a:r>
            <a:endParaRPr lang="de-DE" sz="500" dirty="0">
              <a:solidFill>
                <a:schemeClr val="tx1"/>
              </a:solidFill>
              <a:latin typeface="Calibri" panose="020F0502020204030204" pitchFamily="34" charset="0"/>
              <a:cs typeface="Calibri" panose="020F0502020204030204" pitchFamily="34" charset="0"/>
            </a:endParaRPr>
          </a:p>
          <a:p>
            <a:pPr marL="0" indent="0">
              <a:buClr>
                <a:schemeClr val="dk1"/>
              </a:buClr>
              <a:buSzPts val="1050"/>
            </a:pPr>
            <a:r>
              <a:rPr lang="de-DE" sz="1000" b="1" dirty="0">
                <a:solidFill>
                  <a:schemeClr val="tx1"/>
                </a:solidFill>
                <a:latin typeface="Calibri" panose="020F0502020204030204" pitchFamily="34" charset="0"/>
                <a:cs typeface="Calibri" panose="020F0502020204030204" pitchFamily="34" charset="0"/>
              </a:rPr>
              <a:t>Aufgabe</a:t>
            </a:r>
          </a:p>
          <a:p>
            <a:pPr marL="0" indent="0" defTabSz="876178">
              <a:buClr>
                <a:schemeClr val="dk1"/>
              </a:buClr>
              <a:buSzPts val="1050"/>
            </a:pPr>
            <a:r>
              <a:rPr lang="de-DE" sz="1000" dirty="0">
                <a:solidFill>
                  <a:schemeClr val="tx1"/>
                </a:solidFill>
                <a:latin typeface="Calibri" panose="020F0502020204030204" pitchFamily="34" charset="0"/>
                <a:ea typeface="Arial"/>
                <a:cs typeface="Calibri" panose="020F0502020204030204" pitchFamily="34" charset="0"/>
                <a:sym typeface="Arial"/>
              </a:rPr>
              <a:t>Was für Vor- und Nachteile könnte Migration nach Deutschland </a:t>
            </a:r>
            <a:r>
              <a:rPr lang="de-DE" sz="1000" i="1" dirty="0">
                <a:solidFill>
                  <a:schemeClr val="tx1"/>
                </a:solidFill>
                <a:latin typeface="Calibri" panose="020F0502020204030204" pitchFamily="34" charset="0"/>
                <a:ea typeface="Arial"/>
                <a:cs typeface="Calibri" panose="020F0502020204030204" pitchFamily="34" charset="0"/>
                <a:sym typeface="Arial"/>
              </a:rPr>
              <a:t>global</a:t>
            </a:r>
            <a:r>
              <a:rPr lang="de-DE" sz="1000" dirty="0">
                <a:solidFill>
                  <a:schemeClr val="tx1"/>
                </a:solidFill>
                <a:latin typeface="Calibri" panose="020F0502020204030204" pitchFamily="34" charset="0"/>
                <a:ea typeface="Arial"/>
                <a:cs typeface="Calibri" panose="020F0502020204030204" pitchFamily="34" charset="0"/>
                <a:sym typeface="Arial"/>
              </a:rPr>
              <a:t> haben? Diskutieren Sie die Folgen für die Herkunftsländer.</a:t>
            </a:r>
            <a:endParaRPr lang="de-DE" sz="500" b="1" dirty="0">
              <a:solidFill>
                <a:schemeClr val="tx1"/>
              </a:solidFill>
              <a:latin typeface="Calibri" panose="020F0502020204030204" pitchFamily="34" charset="0"/>
              <a:cs typeface="Calibri" panose="020F0502020204030204" pitchFamily="34" charset="0"/>
            </a:endParaRPr>
          </a:p>
          <a:p>
            <a:pPr marL="0" indent="0" defTabSz="876178">
              <a:buClr>
                <a:schemeClr val="dk1"/>
              </a:buClr>
              <a:buSzPts val="1050"/>
              <a:defRPr/>
            </a:pPr>
            <a:r>
              <a:rPr lang="de-DE" sz="1000" b="1" dirty="0">
                <a:solidFill>
                  <a:schemeClr val="tx1"/>
                </a:solidFill>
                <a:latin typeface="Calibri" panose="020F0502020204030204" pitchFamily="34" charset="0"/>
                <a:cs typeface="Calibri" panose="020F0502020204030204" pitchFamily="34" charset="0"/>
              </a:rPr>
              <a:t>Quellen</a:t>
            </a:r>
            <a:endParaRPr lang="de-DE" sz="1000" dirty="0">
              <a:solidFill>
                <a:schemeClr val="tx1"/>
              </a:solidFill>
              <a:latin typeface="Calibri" panose="020F0502020204030204" pitchFamily="34" charset="0"/>
              <a:cs typeface="Calibri" panose="020F0502020204030204" pitchFamily="34" charset="0"/>
            </a:endParaRPr>
          </a:p>
          <a:p>
            <a:pPr marL="180000" indent="-180000" defTabSz="876178">
              <a:buClr>
                <a:schemeClr val="dk1"/>
              </a:buClr>
              <a:buSzPts val="1050"/>
              <a:buFont typeface="Arial" panose="020B0604020202020204" pitchFamily="34" charset="0"/>
              <a:buChar char="•"/>
              <a:defRPr/>
            </a:pPr>
            <a:r>
              <a:rPr lang="de-DE" sz="900" dirty="0">
                <a:solidFill>
                  <a:schemeClr val="tx1"/>
                </a:solidFill>
                <a:latin typeface="Calibri" panose="020F0502020204030204" pitchFamily="34" charset="0"/>
                <a:cs typeface="Calibri" panose="020F0502020204030204" pitchFamily="34" charset="0"/>
              </a:rPr>
              <a:t>UNHCR (2022): UNHCR: Ukraine und andere Konflikte lassen die Zahl der Vertriebenen erstmals auf über 100 Millionen steigen. Online: </a:t>
            </a:r>
            <a:r>
              <a:rPr lang="de-DE" sz="9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www.unhcr.org/dach/de/77341-unhcr-ukraine-und-andere-konflikte-lassen-die-zahl-der-vertriebenen-erstmals-auf-uber-100-millionen-steigen.html</a:t>
            </a:r>
            <a:endParaRPr lang="de-DE" sz="900" dirty="0">
              <a:solidFill>
                <a:schemeClr val="tx1"/>
              </a:solidFill>
              <a:latin typeface="Calibri" panose="020F0502020204030204" pitchFamily="34" charset="0"/>
              <a:cs typeface="Calibri" panose="020F0502020204030204" pitchFamily="34" charset="0"/>
            </a:endParaRPr>
          </a:p>
          <a:p>
            <a:pPr marL="180000" indent="-180000" defTabSz="876178">
              <a:buClr>
                <a:schemeClr val="dk1"/>
              </a:buClr>
              <a:buSzPts val="1050"/>
              <a:buFont typeface="Arial" panose="020B0604020202020204" pitchFamily="34" charset="0"/>
              <a:buChar char="•"/>
              <a:defRPr/>
            </a:pPr>
            <a:r>
              <a:rPr lang="de-DE" sz="900" dirty="0">
                <a:solidFill>
                  <a:schemeClr val="tx1"/>
                </a:solidFill>
                <a:latin typeface="Calibri" panose="020F0502020204030204" pitchFamily="34" charset="0"/>
                <a:cs typeface="Calibri" panose="020F0502020204030204" pitchFamily="34" charset="0"/>
              </a:rPr>
              <a:t>Welthungerhilfe (</a:t>
            </a:r>
            <a:r>
              <a:rPr lang="de-DE" sz="900" dirty="0" err="1">
                <a:solidFill>
                  <a:schemeClr val="tx1"/>
                </a:solidFill>
                <a:latin typeface="Calibri" panose="020F0502020204030204" pitchFamily="34" charset="0"/>
                <a:cs typeface="Calibri" panose="020F0502020204030204" pitchFamily="34" charset="0"/>
              </a:rPr>
              <a:t>o.J.a</a:t>
            </a:r>
            <a:r>
              <a:rPr lang="de-DE" sz="900" dirty="0">
                <a:solidFill>
                  <a:schemeClr val="tx1"/>
                </a:solidFill>
                <a:latin typeface="Calibri" panose="020F0502020204030204" pitchFamily="34" charset="0"/>
                <a:cs typeface="Calibri" panose="020F0502020204030204" pitchFamily="34" charset="0"/>
              </a:rPr>
              <a:t>): Flucht und Migration. Online: </a:t>
            </a:r>
            <a:r>
              <a:rPr lang="de-DE" sz="9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www.welthungerhilfe.de/informieren/themen/flucht-und-migration</a:t>
            </a:r>
            <a:r>
              <a:rPr lang="de-DE" sz="900" dirty="0">
                <a:solidFill>
                  <a:schemeClr val="tx1"/>
                </a:solidFill>
                <a:latin typeface="Calibri" panose="020F0502020204030204" pitchFamily="34" charset="0"/>
                <a:cs typeface="Calibri" panose="020F0502020204030204" pitchFamily="34" charset="0"/>
              </a:rPr>
              <a:t> </a:t>
            </a:r>
          </a:p>
          <a:p>
            <a:pPr marL="180000" indent="-180000" defTabSz="876178">
              <a:buClr>
                <a:schemeClr val="dk1"/>
              </a:buClr>
              <a:buSzPts val="1050"/>
              <a:buFont typeface="Arial" panose="020B0604020202020204" pitchFamily="34" charset="0"/>
              <a:buChar char="•"/>
              <a:defRPr/>
            </a:pPr>
            <a:r>
              <a:rPr lang="de-DE" sz="900" dirty="0">
                <a:solidFill>
                  <a:schemeClr val="tx1"/>
                </a:solidFill>
                <a:latin typeface="Calibri" panose="020F0502020204030204" pitchFamily="34" charset="0"/>
                <a:cs typeface="Calibri" panose="020F0502020204030204" pitchFamily="34" charset="0"/>
              </a:rPr>
              <a:t>Welthungerhilfe (</a:t>
            </a:r>
            <a:r>
              <a:rPr lang="de-DE" sz="900" dirty="0" err="1">
                <a:solidFill>
                  <a:schemeClr val="tx1"/>
                </a:solidFill>
                <a:latin typeface="Calibri" panose="020F0502020204030204" pitchFamily="34" charset="0"/>
                <a:cs typeface="Calibri" panose="020F0502020204030204" pitchFamily="34" charset="0"/>
              </a:rPr>
              <a:t>o.J.b</a:t>
            </a:r>
            <a:r>
              <a:rPr lang="de-DE" sz="900" dirty="0">
                <a:solidFill>
                  <a:schemeClr val="tx1"/>
                </a:solidFill>
                <a:latin typeface="Calibri" panose="020F0502020204030204" pitchFamily="34" charset="0"/>
                <a:cs typeface="Calibri" panose="020F0502020204030204" pitchFamily="34" charset="0"/>
              </a:rPr>
              <a:t>): Positionen zur Flüchtlingspolitik. Forderungen an Deutschland und die EU zum Umgang mit Flüchtlingen und Migranten. Online: </a:t>
            </a:r>
            <a:r>
              <a:rPr lang="de-DE" sz="9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www.welthungerhilfe.de/informieren/themen/flucht-und-migration/positionen-zur-fluechtlingspolitik</a:t>
            </a:r>
            <a:r>
              <a:rPr lang="de-DE" sz="900" dirty="0">
                <a:solidFill>
                  <a:schemeClr val="tx1"/>
                </a:solidFill>
                <a:latin typeface="Calibri" panose="020F0502020204030204" pitchFamily="34" charset="0"/>
                <a:cs typeface="Calibri" panose="020F0502020204030204" pitchFamily="34" charset="0"/>
              </a:rPr>
              <a:t> </a:t>
            </a:r>
          </a:p>
        </p:txBody>
      </p:sp>
      <p:sp>
        <p:nvSpPr>
          <p:cNvPr id="187" name="Google Shape;187;p19:notes"/>
          <p:cNvSpPr txBox="1">
            <a:spLocks noGrp="1"/>
          </p:cNvSpPr>
          <p:nvPr>
            <p:ph type="sldNum" idx="12"/>
          </p:nvPr>
        </p:nvSpPr>
        <p:spPr>
          <a:xfrm>
            <a:off x="3713773" y="10002476"/>
            <a:ext cx="2841102" cy="528368"/>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6</a:t>
            </a:fld>
            <a:endParaRPr sz="1100">
              <a:solidFill>
                <a:schemeClr val="dk1"/>
              </a:solidFill>
              <a:latin typeface="Calibri"/>
              <a:ea typeface="Calibri"/>
              <a:cs typeface="Calibri"/>
              <a:sym typeface="Calibri"/>
            </a:endParaRPr>
          </a:p>
        </p:txBody>
      </p:sp>
      <p:sp>
        <p:nvSpPr>
          <p:cNvPr id="189" name="Google Shape;189;p19:notes"/>
          <p:cNvSpPr txBox="1"/>
          <p:nvPr/>
        </p:nvSpPr>
        <p:spPr>
          <a:xfrm>
            <a:off x="3818970" y="9377317"/>
            <a:ext cx="2921583" cy="495346"/>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6</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91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c8a2e141e_0_0:notes"/>
          <p:cNvSpPr>
            <a:spLocks noGrp="1" noRot="1" noChangeAspect="1"/>
          </p:cNvSpPr>
          <p:nvPr>
            <p:ph type="sldImg" idx="2"/>
          </p:nvPr>
        </p:nvSpPr>
        <p:spPr>
          <a:xfrm>
            <a:off x="279400" y="325051"/>
            <a:ext cx="6069013" cy="3414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3c8a2e141e_0_0:notes"/>
          <p:cNvSpPr txBox="1">
            <a:spLocks noGrp="1"/>
          </p:cNvSpPr>
          <p:nvPr>
            <p:ph type="body" idx="1"/>
          </p:nvPr>
        </p:nvSpPr>
        <p:spPr>
          <a:xfrm>
            <a:off x="279400" y="3739764"/>
            <a:ext cx="6196878" cy="5637553"/>
          </a:xfrm>
          <a:prstGeom prst="rect">
            <a:avLst/>
          </a:prstGeom>
          <a:noFill/>
          <a:ln>
            <a:noFill/>
          </a:ln>
        </p:spPr>
        <p:txBody>
          <a:bodyPr spcFirstLastPara="1" wrap="square" lIns="90861" tIns="45419" rIns="90861" bIns="45419" anchor="t" anchorCtr="0">
            <a:noAutofit/>
          </a:bodyPr>
          <a:lstStyle/>
          <a:p>
            <a:pPr marL="0" indent="0">
              <a:buSzPts val="255"/>
            </a:pPr>
            <a:r>
              <a:rPr lang="de-DE" sz="1000" b="1" dirty="0">
                <a:solidFill>
                  <a:srgbClr val="000000"/>
                </a:solidFill>
                <a:latin typeface="Calibri" panose="020F0502020204030204" pitchFamily="34" charset="0"/>
                <a:cs typeface="Calibri" panose="020F0502020204030204" pitchFamily="34" charset="0"/>
              </a:rPr>
              <a:t>Beschreibung</a:t>
            </a:r>
          </a:p>
          <a:p>
            <a:pPr marL="0" indent="0" defTabSz="876178">
              <a:buSzTx/>
              <a:defRPr/>
            </a:pPr>
            <a:r>
              <a:rPr lang="de-DE" sz="1000" dirty="0">
                <a:solidFill>
                  <a:srgbClr val="000000"/>
                </a:solidFill>
                <a:latin typeface="Calibri" panose="020F0502020204030204" pitchFamily="34" charset="0"/>
                <a:cs typeface="Calibri" panose="020F0502020204030204" pitchFamily="34" charset="0"/>
                <a:sym typeface="Arial"/>
              </a:rPr>
              <a:t>Der Artikel 12, Absatz 1 des Grundgesetzes für die Bundesrepublik Deutschland lautet: „Alle Deutschen haben das Recht, Beruf, Arbeitsplatz und Ausbildungsstätte frei zu wählen. Die Berufsausübung kann durch Gesetz oder auf Grund eines Gesetzes geregelt werden.“ (Grundgesetz)</a:t>
            </a:r>
          </a:p>
          <a:p>
            <a:pPr marL="0" indent="0" defTabSz="876178">
              <a:buSzPts val="255"/>
              <a:defRPr/>
            </a:pPr>
            <a:r>
              <a:rPr lang="de-DE" sz="1000" b="0" i="0" u="none" strike="noStrike" dirty="0">
                <a:solidFill>
                  <a:srgbClr val="000000"/>
                </a:solidFill>
                <a:effectLst/>
                <a:latin typeface="Calibri" panose="020F0502020204030204" pitchFamily="34" charset="0"/>
                <a:cs typeface="Calibri" panose="020F0502020204030204" pitchFamily="34" charset="0"/>
              </a:rPr>
              <a:t>Die individuelle Berufswahl ist somit ein Grundrecht und gehört zu einem Leben in Selbstbestimmung dazu. Es darf grundsätzlich kein anderer bestimmen, was die Menschen für einen Beruf wählen. </a:t>
            </a:r>
            <a:r>
              <a:rPr lang="de-DE" sz="1000" dirty="0">
                <a:solidFill>
                  <a:srgbClr val="000000"/>
                </a:solidFill>
                <a:latin typeface="Calibri" panose="020F0502020204030204" pitchFamily="34" charset="0"/>
                <a:cs typeface="Calibri" panose="020F0502020204030204" pitchFamily="34" charset="0"/>
              </a:rPr>
              <a:t>Kriterien zur Berufswahl sind in der Regel egoistische wie Interesse und Motivation, seltener der Arbeitsmarkt. </a:t>
            </a:r>
            <a:r>
              <a:rPr lang="de-DE" sz="1000" b="0" i="0" u="none" strike="noStrike" dirty="0">
                <a:solidFill>
                  <a:srgbClr val="000000"/>
                </a:solidFill>
                <a:effectLst/>
                <a:latin typeface="Calibri" panose="020F0502020204030204" pitchFamily="34" charset="0"/>
                <a:cs typeface="Calibri" panose="020F0502020204030204" pitchFamily="34" charset="0"/>
              </a:rPr>
              <a:t>Wir bräuchten aber z.B. für eine Energiewende viel mehr Fachkräfte aus dem MINT-Bereich (Mathe - Informatik - Naturwissenschaft - Technik). Leider entscheiden sich viel zu wenige junge Menschen (besonders zu wenige Frauen) für MINT-Berufe und keiner kann oder darf sie  zwingen. Es ist nur möglich, dass sehr früh (Beginn in der Grundschule) für MINT begeistert wird, z.B. indem Geschlechterklischees entgegengewirkt wird. Oder dass Berufe schlicht attraktiver werden; Vorbilder gibt es bereits bei Handwerker*innen, z.B.  ein  Arbeitsbeginn erst um 8 Uhr  oder eine 4-Tage-Woche.</a:t>
            </a:r>
            <a:endParaRPr lang="de-DE" sz="500" b="0" i="0" u="none" strike="noStrike" dirty="0">
              <a:solidFill>
                <a:srgbClr val="000000"/>
              </a:solidFill>
              <a:effectLst/>
              <a:latin typeface="Calibri" panose="020F0502020204030204" pitchFamily="34" charset="0"/>
              <a:cs typeface="Calibri" panose="020F0502020204030204" pitchFamily="34" charset="0"/>
            </a:endParaRPr>
          </a:p>
          <a:p>
            <a:pPr marL="0" indent="0" defTabSz="876178">
              <a:buSzPts val="255"/>
              <a:defRPr/>
            </a:pPr>
            <a:r>
              <a:rPr lang="de-DE" sz="1000" b="0" i="0" u="none" strike="noStrike" dirty="0">
                <a:solidFill>
                  <a:srgbClr val="000000"/>
                </a:solidFill>
                <a:effectLst/>
                <a:latin typeface="Calibri" panose="020F0502020204030204" pitchFamily="34" charset="0"/>
                <a:cs typeface="Calibri" panose="020F0502020204030204" pitchFamily="34" charset="0"/>
              </a:rPr>
              <a:t>Rein rechtlich kann die Berufsausübung durch Gesetz oder auf Grund eines Gesetzes eingeschränkt werden. Das bedeutet, dass die Regelungen über den Zugang und die Ausübung eines Berufes nur durch das Parlament entschieden werden können. Auch Regelungen über die Berufswahl sind tatsächlich möglich. „Grundsätzlich gilt: Je höher die Hürden für den Zugang und bei der Ausübung eines Berufes sind, desto gewichtiger müssen die Gründe sein, die der Gesetzgeber mit der Einschränkung verfolgt. Letztlich bedeutet dies, dass Einschränkungen am Grundsatz der Verhältnismäßigkeit zu messen sind Sehr hohe Anforderungen im Hinblick auf die Rechtfertigung gibt es bei den sogenannten objektiven Zulassungsvoraussetzungen. Diese beruhen auf Kriterien, die weder mit den Eigenschaften des Betroffenen in Zusammenhang stehen noch von ihm beeinflusst werden können. Hierzu gehören etwa Regelungen, die den Zugang zu einem Beruf von einer Bedarfsprüfung abhängig machen. Solche Regelungen sind nur zulässig, wenn sie zur "Abwehr nachweisbarer oder höchst wahrscheinlicher schwerer Gefahren für ein überragend wichtiges Gemeingut zwingend geboten" sind. Nicht ganz so hoch sind die Anforderungen, wenn es um subjektive Zulassungsvoraussetzungen geht. Damit sind Kriterien gemeint, welche persönliche Eigenschaften oder Fähigkeiten betreffen, also etwa die persönliche Zuverlässigkeit und die fachlichen Qualifikationen, die durch bestandene Prüfungen nachgewiesen werden müssen. Solche Einschränkungen sind nur gerechtfertigt, wenn die Ausübung des Berufs ohne die Erfüllung der Voraussetzungen unmöglich oder unsachgemäß wäre oder wenn sie Schäden für die Allgemeinheit mit sich brächte.“ (</a:t>
            </a:r>
            <a:r>
              <a:rPr lang="de-DE" sz="1000" b="0" i="0" u="none" strike="noStrike" dirty="0" err="1">
                <a:solidFill>
                  <a:srgbClr val="000000"/>
                </a:solidFill>
                <a:effectLst/>
                <a:latin typeface="Calibri" panose="020F0502020204030204" pitchFamily="34" charset="0"/>
                <a:cs typeface="Calibri" panose="020F0502020204030204" pitchFamily="34" charset="0"/>
              </a:rPr>
              <a:t>bpb</a:t>
            </a:r>
            <a:r>
              <a:rPr lang="de-DE" sz="1000" b="0" i="0" u="none" strike="noStrike" dirty="0">
                <a:solidFill>
                  <a:srgbClr val="000000"/>
                </a:solidFill>
                <a:effectLst/>
                <a:latin typeface="Calibri" panose="020F0502020204030204" pitchFamily="34" charset="0"/>
                <a:cs typeface="Calibri" panose="020F0502020204030204" pitchFamily="34" charset="0"/>
              </a:rPr>
              <a:t> o.J.)</a:t>
            </a:r>
            <a:endParaRPr lang="de-DE" sz="500" b="1" dirty="0">
              <a:solidFill>
                <a:srgbClr val="000000"/>
              </a:solidFill>
              <a:latin typeface="Calibri" panose="020F0502020204030204" pitchFamily="34" charset="0"/>
              <a:cs typeface="Calibri" panose="020F0502020204030204" pitchFamily="34" charset="0"/>
            </a:endParaRPr>
          </a:p>
          <a:p>
            <a:pPr marL="0" indent="0">
              <a:buSzPts val="255"/>
            </a:pPr>
            <a:r>
              <a:rPr lang="de-DE" sz="1000" b="1" dirty="0">
                <a:solidFill>
                  <a:schemeClr val="tx1"/>
                </a:solidFill>
                <a:latin typeface="Calibri" panose="020F0502020204030204" pitchFamily="34" charset="0"/>
                <a:cs typeface="Calibri" panose="020F0502020204030204" pitchFamily="34" charset="0"/>
              </a:rPr>
              <a:t>Aufgabe</a:t>
            </a:r>
            <a:endParaRPr lang="de-DE" sz="1000" dirty="0">
              <a:solidFill>
                <a:schemeClr val="tx1"/>
              </a:solidFill>
              <a:latin typeface="Calibri" panose="020F0502020204030204" pitchFamily="34" charset="0"/>
              <a:cs typeface="Calibri" panose="020F0502020204030204" pitchFamily="34" charset="0"/>
            </a:endParaRPr>
          </a:p>
          <a:p>
            <a:pPr marL="0" lvl="3" indent="0">
              <a:buSzPts val="1100"/>
            </a:pPr>
            <a:r>
              <a:rPr lang="de-DE" sz="1000" b="0" i="0" u="none" strike="noStrike" cap="none" dirty="0">
                <a:solidFill>
                  <a:schemeClr val="tx1"/>
                </a:solidFill>
                <a:latin typeface="Calibri" panose="020F0502020204030204" pitchFamily="34" charset="0"/>
                <a:ea typeface="Arial"/>
                <a:cs typeface="Calibri" panose="020F0502020204030204" pitchFamily="34" charset="0"/>
                <a:sym typeface="Arial"/>
              </a:rPr>
              <a:t>Was waren bei Ihnen ausschlaggebende Kriterien für die Berufswahl und warum? Hätten Sie Gründe wie Fachkräftemangel überzeugen können? Wie können Menschen für MINT-Berufe begeistert werden? Diskutieren Sie: </a:t>
            </a:r>
          </a:p>
          <a:p>
            <a:pPr marL="0" indent="0">
              <a:buSzPts val="255"/>
            </a:pPr>
            <a:r>
              <a:rPr lang="de-DE" sz="1000" dirty="0">
                <a:solidFill>
                  <a:schemeClr val="tx1"/>
                </a:solidFill>
                <a:latin typeface="Calibri" panose="020F0502020204030204" pitchFamily="34" charset="0"/>
                <a:cs typeface="Calibri" panose="020F0502020204030204" pitchFamily="34" charset="0"/>
              </a:rPr>
              <a:t>Darf das Recht auf freie Berufswahl eingeschränkt werden?</a:t>
            </a:r>
          </a:p>
          <a:p>
            <a:pPr marL="0" indent="0">
              <a:buSzPts val="255"/>
            </a:pPr>
            <a:r>
              <a:rPr lang="de-DE" sz="1000" b="1" dirty="0">
                <a:solidFill>
                  <a:schemeClr val="tx1"/>
                </a:solidFill>
                <a:latin typeface="Calibri" panose="020F0502020204030204" pitchFamily="34" charset="0"/>
                <a:cs typeface="Calibri" panose="020F0502020204030204" pitchFamily="34" charset="0"/>
              </a:rPr>
              <a:t>Quellen</a:t>
            </a:r>
          </a:p>
          <a:p>
            <a:pPr marL="171450" indent="-171450">
              <a:buSzPct val="147000"/>
              <a:buFont typeface="Arial" panose="020B0604020202020204" pitchFamily="34" charset="0"/>
              <a:buChar char="•"/>
            </a:pPr>
            <a:r>
              <a:rPr lang="de-DE" sz="1000" dirty="0">
                <a:solidFill>
                  <a:schemeClr val="tx1"/>
                </a:solidFill>
                <a:latin typeface="Calibri" panose="020F0502020204030204" pitchFamily="34" charset="0"/>
                <a:cs typeface="Calibri" panose="020F0502020204030204" pitchFamily="34" charset="0"/>
              </a:rPr>
              <a:t>BMJ (1949): Das Grundgesetz. Online: </a:t>
            </a:r>
            <a:r>
              <a:rPr lang="de-DE" sz="10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https://www.gesetze-im-internet.de/gg/BJNR000010949.html</a:t>
            </a:r>
            <a:r>
              <a:rPr lang="de-DE" sz="1000" dirty="0">
                <a:solidFill>
                  <a:schemeClr val="tx1"/>
                </a:solidFill>
                <a:latin typeface="Calibri" panose="020F0502020204030204" pitchFamily="34" charset="0"/>
                <a:cs typeface="Calibri" panose="020F0502020204030204" pitchFamily="34" charset="0"/>
              </a:rPr>
              <a:t>  </a:t>
            </a:r>
          </a:p>
          <a:p>
            <a:pPr marL="171450" indent="-171450">
              <a:buSzPct val="147000"/>
              <a:buFont typeface="Arial" panose="020B0604020202020204" pitchFamily="34" charset="0"/>
              <a:buChar char="•"/>
            </a:pPr>
            <a:r>
              <a:rPr lang="de-DE" sz="1000" dirty="0" err="1">
                <a:solidFill>
                  <a:schemeClr val="tx1"/>
                </a:solidFill>
                <a:latin typeface="Calibri" panose="020F0502020204030204" pitchFamily="34" charset="0"/>
                <a:cs typeface="Calibri" panose="020F0502020204030204" pitchFamily="34" charset="0"/>
              </a:rPr>
              <a:t>bpb</a:t>
            </a:r>
            <a:r>
              <a:rPr lang="de-DE" sz="1000" dirty="0">
                <a:solidFill>
                  <a:schemeClr val="tx1"/>
                </a:solidFill>
                <a:latin typeface="Calibri" panose="020F0502020204030204" pitchFamily="34" charset="0"/>
                <a:cs typeface="Calibri" panose="020F0502020204030204" pitchFamily="34" charset="0"/>
              </a:rPr>
              <a:t> (o.J.: Artikel 12. Online: </a:t>
            </a:r>
            <a:r>
              <a:rPr lang="de-DE" sz="10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https://www.bpb.de/shop/zeitschriften/izpb/254394/berufsfreiheit/</a:t>
            </a:r>
            <a:r>
              <a:rPr lang="de-DE" sz="1000" dirty="0">
                <a:solidFill>
                  <a:schemeClr val="tx1"/>
                </a:solidFill>
                <a:latin typeface="Calibri" panose="020F0502020204030204" pitchFamily="34" charset="0"/>
                <a:cs typeface="Calibri" panose="020F0502020204030204" pitchFamily="34" charset="0"/>
              </a:rPr>
              <a:t>  </a:t>
            </a:r>
          </a:p>
          <a:p>
            <a:pPr marL="0" indent="0">
              <a:buSzPts val="255"/>
            </a:pPr>
            <a:endParaRPr lang="de-DE" sz="1000" dirty="0">
              <a:solidFill>
                <a:schemeClr val="tx1"/>
              </a:solidFill>
              <a:latin typeface="Calibri" panose="020F0502020204030204" pitchFamily="34" charset="0"/>
              <a:cs typeface="Calibri" panose="020F0502020204030204" pitchFamily="34" charset="0"/>
            </a:endParaRPr>
          </a:p>
        </p:txBody>
      </p:sp>
      <p:sp>
        <p:nvSpPr>
          <p:cNvPr id="220" name="Google Shape;220;g13c8a2e141e_0_0:notes"/>
          <p:cNvSpPr txBox="1">
            <a:spLocks noGrp="1"/>
          </p:cNvSpPr>
          <p:nvPr>
            <p:ph type="sldNum" idx="12"/>
          </p:nvPr>
        </p:nvSpPr>
        <p:spPr>
          <a:xfrm>
            <a:off x="3818970" y="9377317"/>
            <a:ext cx="2921583" cy="495346"/>
          </a:xfrm>
          <a:prstGeom prst="rect">
            <a:avLst/>
          </a:prstGeom>
          <a:noFill/>
          <a:ln>
            <a:noFill/>
          </a:ln>
        </p:spPr>
        <p:txBody>
          <a:bodyPr spcFirstLastPara="1" wrap="square" lIns="90861" tIns="45419" rIns="90861" bIns="45419" anchor="b" anchorCtr="0">
            <a:noAutofit/>
          </a:bodyPr>
          <a:lstStyle/>
          <a:p>
            <a:pPr algn="r">
              <a:buSzPts val="1200"/>
            </a:pPr>
            <a:fld id="{00000000-1234-1234-1234-123412341234}" type="slidenum">
              <a:rPr lang="de-DE" sz="1100">
                <a:solidFill>
                  <a:schemeClr val="dk1"/>
                </a:solidFill>
                <a:latin typeface="Calibri"/>
                <a:ea typeface="Calibri"/>
                <a:cs typeface="Calibri"/>
                <a:sym typeface="Calibri"/>
              </a:rPr>
              <a:pPr algn="r">
                <a:buSzPts val="1200"/>
              </a:pPr>
              <a:t>7</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73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c8a2e141e_0_0:notes"/>
          <p:cNvSpPr>
            <a:spLocks noGrp="1" noRot="1" noChangeAspect="1"/>
          </p:cNvSpPr>
          <p:nvPr>
            <p:ph type="sldImg" idx="2"/>
          </p:nvPr>
        </p:nvSpPr>
        <p:spPr>
          <a:xfrm>
            <a:off x="344488" y="354013"/>
            <a:ext cx="5894387" cy="3316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3c8a2e141e_0_0:notes"/>
          <p:cNvSpPr txBox="1">
            <a:spLocks noGrp="1"/>
          </p:cNvSpPr>
          <p:nvPr>
            <p:ph type="body" idx="1"/>
          </p:nvPr>
        </p:nvSpPr>
        <p:spPr>
          <a:xfrm>
            <a:off x="236539" y="3670300"/>
            <a:ext cx="6376005" cy="6070859"/>
          </a:xfrm>
          <a:prstGeom prst="rect">
            <a:avLst/>
          </a:prstGeom>
          <a:noFill/>
          <a:ln>
            <a:noFill/>
          </a:ln>
        </p:spPr>
        <p:txBody>
          <a:bodyPr spcFirstLastPara="1" wrap="square" lIns="90861" tIns="45419" rIns="90861" bIns="45419" anchor="t" anchorCtr="0">
            <a:noAutofit/>
          </a:bodyPr>
          <a:lstStyle/>
          <a:p>
            <a:pPr marL="0" indent="0">
              <a:buSzPts val="255"/>
            </a:pPr>
            <a:r>
              <a:rPr lang="de-DE" sz="1000" b="1" dirty="0">
                <a:solidFill>
                  <a:srgbClr val="000000"/>
                </a:solidFill>
                <a:latin typeface="Calibri" panose="020F0502020204030204" pitchFamily="34" charset="0"/>
                <a:cs typeface="Calibri" panose="020F0502020204030204" pitchFamily="34" charset="0"/>
              </a:rPr>
              <a:t>Beschreibung </a:t>
            </a:r>
          </a:p>
          <a:p>
            <a:pPr marL="0" indent="0">
              <a:buSzPts val="255"/>
            </a:pPr>
            <a:r>
              <a:rPr lang="de-DE" sz="1000" dirty="0">
                <a:latin typeface="Calibri" panose="020F0502020204030204" pitchFamily="34" charset="0"/>
                <a:cs typeface="Calibri" panose="020F0502020204030204" pitchFamily="34" charset="0"/>
              </a:rPr>
              <a:t>Der Fachkräftemangel zeigt sich v.a. in sogenannten MINT-Berufen (Mathe-Informatik-Naturwissenschaft-Technik). Der Ausbildungs- und Arbeitsmarkt in Deutschland ist stark nach Geschlecht aufgeteilt. Berufe, die klassischerweise eher von Frauen ausgeführt werden, sind in Deutschland traditionell schlechter bezahlt. Die Berufswahl findet immer noch sehr geschlechtsspezifisch in Deutschland statt. Vorstellungen zur beruflichen Eignung sind eng mit stereotypen Rollenmustern verknüpft. Dadurch beschränken sich z.B. Jugendliche in ihrer Entscheidungsfindung auf bestimmte Berufe. Deshalb wird viel getan, bereits zu Beginn der Berufswahl den Horizont zu erweitern. Die </a:t>
            </a:r>
            <a:r>
              <a:rPr lang="de-DE" sz="1000" dirty="0" err="1">
                <a:latin typeface="Calibri" panose="020F0502020204030204" pitchFamily="34" charset="0"/>
                <a:cs typeface="Calibri" panose="020F0502020204030204" pitchFamily="34" charset="0"/>
              </a:rPr>
              <a:t>Broschürenreihen</a:t>
            </a:r>
            <a:r>
              <a:rPr lang="de-DE" sz="1000" dirty="0">
                <a:latin typeface="Calibri" panose="020F0502020204030204" pitchFamily="34" charset="0"/>
                <a:cs typeface="Calibri" panose="020F0502020204030204" pitchFamily="34" charset="0"/>
              </a:rPr>
              <a:t> “Abi.de” oder “Planet-Beruf” der Bundesagentur beschäftigen sich regelmäßig mit dem Thema und stellen Menschen in Berufen jenseits der Rollenbilder vor (BA 2022f). Es gibt keine Anzeichen auf Veränderung, wenn man sich die Auszubildenden und ihre Berufswahl anschaut. Männer finden sich bei den Berufen im Bereich Maschinenbau- und Fahrzeugtechnik sowie Metall- und Elektroberufen, Frauen dagegen in den medizinischen Gesundheitsberufen und in Büro- und Verkaufsberufen. Betrachten wir den Transformationsprozess in Richtung mehr Nachhaltigkeit spielen Kompetenzen in Digitalisierung und Technik eine große Rolle. Der Frauenanteil in den sogenannten MINT-Berufen ist aber mit 17 % sehr niedrig (BA 2022h:14), wenn auch mit leicht steigender Tendenz, wobei das am wenigsten für das Anforderungsniveau Fachkraft (also mit Ausbildung) gilt (14,3%) und mehr bei einem akademischen </a:t>
            </a:r>
            <a:r>
              <a:rPr lang="de-DE" sz="1000" dirty="0" err="1">
                <a:latin typeface="Calibri" panose="020F0502020204030204" pitchFamily="34" charset="0"/>
                <a:cs typeface="Calibri" panose="020F0502020204030204" pitchFamily="34" charset="0"/>
              </a:rPr>
              <a:t>Anforderungsnieveau</a:t>
            </a:r>
            <a:r>
              <a:rPr lang="de-DE" sz="1000" dirty="0">
                <a:latin typeface="Calibri" panose="020F0502020204030204" pitchFamily="34" charset="0"/>
                <a:cs typeface="Calibri" panose="020F0502020204030204" pitchFamily="34" charset="0"/>
              </a:rPr>
              <a:t> ( 25,1%). Bei einem MINT-Bereich, den Informatik- bzw. Technikberufen, liegen die Frauenanteile dagegen bei lediglich 17,1 bzw. 14,2 Prozent (ebd.).  </a:t>
            </a:r>
            <a:r>
              <a:rPr lang="de-DE" sz="1000" dirty="0">
                <a:solidFill>
                  <a:srgbClr val="000000"/>
                </a:solidFill>
                <a:latin typeface="Calibri" panose="020F0502020204030204" pitchFamily="34" charset="0"/>
                <a:cs typeface="Calibri" panose="020F0502020204030204" pitchFamily="34" charset="0"/>
              </a:rPr>
              <a:t>Männer verdienen mit 3.565 € ein deutlich höheres durchschnittliches monatliches Bruttoarbeitsentgelt als Frauen mit 3.171 € (ebd.:16). Bei der Betrachtung des Gender-Gap sind viele Faktoren zu berücksichtigen, z.B. Teilzeitarbeit ist ein weiterer wichtiger Grund für niedrigeren Lohn, auch weil es Teilzeitkräfte weniger in Führungsrollen </a:t>
            </a:r>
            <a:r>
              <a:rPr lang="de-DE" sz="1000" dirty="0">
                <a:solidFill>
                  <a:schemeClr val="tx1"/>
                </a:solidFill>
                <a:latin typeface="Calibri" panose="020F0502020204030204" pitchFamily="34" charset="0"/>
                <a:cs typeface="Calibri" panose="020F0502020204030204" pitchFamily="34" charset="0"/>
              </a:rPr>
              <a:t>schaffen. Frauen sind in Aufsichts- und Führungspositionen nach wie vor unterrepräsentiert, nur 28 % der Beschäftigten mit Aufsichts- und Führungspositionen sind weiblich. Auch unter den Beschäftigten mit akademischem Abschluss (die Hälfte davon sind Frauen) ist ihr Anteil bei Führungskräften nur 26% (35% bei Aufsichtspositionen, ebd.:17). </a:t>
            </a:r>
          </a:p>
          <a:p>
            <a:pPr marL="0" indent="0">
              <a:buSzPts val="255"/>
            </a:pPr>
            <a:endParaRPr lang="de-DE" sz="500" dirty="0">
              <a:solidFill>
                <a:schemeClr val="tx1"/>
              </a:solidFill>
              <a:latin typeface="Calibri" panose="020F0502020204030204" pitchFamily="34" charset="0"/>
              <a:cs typeface="Calibri" panose="020F0502020204030204" pitchFamily="34" charset="0"/>
            </a:endParaRPr>
          </a:p>
          <a:p>
            <a:pPr marL="0" indent="0">
              <a:buSzPts val="255"/>
            </a:pPr>
            <a:r>
              <a:rPr lang="de-DE" sz="1000" b="1" dirty="0">
                <a:solidFill>
                  <a:schemeClr val="tx1"/>
                </a:solidFill>
                <a:latin typeface="Calibri" panose="020F0502020204030204" pitchFamily="34" charset="0"/>
                <a:cs typeface="Calibri" panose="020F0502020204030204" pitchFamily="34" charset="0"/>
              </a:rPr>
              <a:t>Aufgabe</a:t>
            </a:r>
            <a:endParaRPr lang="de-DE" sz="1000" dirty="0">
              <a:solidFill>
                <a:schemeClr val="tx1"/>
              </a:solidFill>
              <a:latin typeface="Calibri" panose="020F0502020204030204" pitchFamily="34" charset="0"/>
              <a:cs typeface="Calibri" panose="020F0502020204030204" pitchFamily="34" charset="0"/>
            </a:endParaRPr>
          </a:p>
          <a:p>
            <a:pPr marL="0" indent="0">
              <a:buSzPts val="255"/>
            </a:pPr>
            <a:r>
              <a:rPr lang="de-DE" sz="1000" dirty="0">
                <a:solidFill>
                  <a:schemeClr val="tx1"/>
                </a:solidFill>
                <a:latin typeface="Calibri" panose="020F0502020204030204" pitchFamily="34" charset="0"/>
                <a:cs typeface="Calibri" panose="020F0502020204030204" pitchFamily="34" charset="0"/>
              </a:rPr>
              <a:t>Diskutieren Sie die Auswirkungen der geschlechtsspezifischen Unterschiede in der Wahl des Ausbildungsberufes. Was bedeutet das z.B. für den späteren Verdienst von Mann und Frau oder für den Fachkräftemangel? </a:t>
            </a:r>
          </a:p>
          <a:p>
            <a:pPr marL="0" indent="0">
              <a:buSzPts val="255"/>
            </a:pPr>
            <a:endParaRPr lang="de-DE" sz="500" b="1" dirty="0">
              <a:solidFill>
                <a:schemeClr val="tx1"/>
              </a:solidFill>
              <a:latin typeface="Calibri" panose="020F0502020204030204" pitchFamily="34" charset="0"/>
              <a:cs typeface="Calibri" panose="020F0502020204030204" pitchFamily="34" charset="0"/>
            </a:endParaRPr>
          </a:p>
          <a:p>
            <a:pPr marL="0" indent="0">
              <a:buSzPts val="255"/>
            </a:pPr>
            <a:r>
              <a:rPr lang="de-DE" sz="1000" b="1" dirty="0">
                <a:solidFill>
                  <a:schemeClr val="tx1"/>
                </a:solidFill>
                <a:latin typeface="Calibri" panose="020F0502020204030204" pitchFamily="34" charset="0"/>
                <a:cs typeface="Calibri" panose="020F0502020204030204" pitchFamily="34" charset="0"/>
              </a:rPr>
              <a:t>Quellen</a:t>
            </a:r>
          </a:p>
          <a:p>
            <a:pPr marL="171450" indent="-171450">
              <a:buSzPct val="147000"/>
              <a:buFont typeface="Arial" panose="020B0604020202020204" pitchFamily="34" charset="0"/>
              <a:buChar char="•"/>
            </a:pPr>
            <a:r>
              <a:rPr lang="de-DE" sz="900" dirty="0">
                <a:solidFill>
                  <a:schemeClr val="tx1"/>
                </a:solidFill>
                <a:latin typeface="Calibri" panose="020F0502020204030204" pitchFamily="34" charset="0"/>
                <a:cs typeface="Calibri" panose="020F0502020204030204" pitchFamily="34" charset="0"/>
              </a:rPr>
              <a:t>BA Bundesagentur für Arbeit (2022f): Das </a:t>
            </a:r>
            <a:r>
              <a:rPr lang="de-DE" sz="900" dirty="0" err="1">
                <a:solidFill>
                  <a:schemeClr val="tx1"/>
                </a:solidFill>
                <a:latin typeface="Calibri" panose="020F0502020204030204" pitchFamily="34" charset="0"/>
                <a:cs typeface="Calibri" panose="020F0502020204030204" pitchFamily="34" charset="0"/>
              </a:rPr>
              <a:t>abi</a:t>
            </a:r>
            <a:r>
              <a:rPr lang="de-DE" sz="900" dirty="0">
                <a:solidFill>
                  <a:schemeClr val="tx1"/>
                </a:solidFill>
                <a:latin typeface="Calibri" panose="020F0502020204030204" pitchFamily="34" charset="0"/>
                <a:cs typeface="Calibri" panose="020F0502020204030204" pitchFamily="34" charset="0"/>
              </a:rPr>
              <a:t>&gt;extra “Typisch Frau, typisch Mann?”. Online: </a:t>
            </a:r>
            <a:r>
              <a:rPr lang="de-DE" sz="9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mediaserve.kompetenzz.net/</a:t>
            </a:r>
            <a:r>
              <a:rPr lang="de-DE" sz="900" u="sng" dirty="0" err="1">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filestore</a:t>
            </a:r>
            <a:r>
              <a:rPr lang="de-DE" sz="90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/2/6/1/0/9_550020ddb3abec8/26109_5282a2a19e89874.pdf?v=2022-03-10+09%3A59%3A35</a:t>
            </a:r>
            <a:endParaRPr lang="de-DE" sz="900" u="sng" dirty="0">
              <a:solidFill>
                <a:schemeClr val="tx1"/>
              </a:solidFill>
              <a:latin typeface="Calibri" panose="020F0502020204030204" pitchFamily="34" charset="0"/>
              <a:cs typeface="Calibri" panose="020F0502020204030204" pitchFamily="34" charset="0"/>
            </a:endParaRPr>
          </a:p>
          <a:p>
            <a:pPr marL="171450" indent="-171450">
              <a:buSzPct val="147000"/>
              <a:buFont typeface="Arial" panose="020B0604020202020204" pitchFamily="34" charset="0"/>
              <a:buChar char="•"/>
            </a:pPr>
            <a:r>
              <a:rPr lang="de-DE" sz="900" u="sng" dirty="0">
                <a:solidFill>
                  <a:schemeClr val="tx1"/>
                </a:solidFill>
                <a:latin typeface="Calibri" panose="020F0502020204030204" pitchFamily="34" charset="0"/>
                <a:cs typeface="Calibri" panose="020F0502020204030204" pitchFamily="34" charset="0"/>
              </a:rPr>
              <a:t>B</a:t>
            </a:r>
            <a:r>
              <a:rPr lang="de-DE" sz="900" dirty="0">
                <a:solidFill>
                  <a:schemeClr val="tx1"/>
                </a:solidFill>
                <a:latin typeface="Calibri" panose="020F0502020204030204" pitchFamily="34" charset="0"/>
                <a:cs typeface="Calibri" panose="020F0502020204030204" pitchFamily="34" charset="0"/>
              </a:rPr>
              <a:t>A Bundesagentur für Arbeit (2022h): Statistik der Bundesagentur für Arbeit. Berichte: Blickpunkt Arbeitsmarkt – Die Arbeitsmarktsituation von Frauen und Männern. Online: </a:t>
            </a:r>
            <a:r>
              <a:rPr lang="de-DE" sz="900" u="sng"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statistik.arbeitsagentur.de/DE/Statischer-Content/Statistiken/Themen-im-Fokus/Frauen-und-Maenner/generische-Publikationen/Frauen-Maenner-Arbeitsmarkt.</a:t>
            </a:r>
            <a:r>
              <a:rPr lang="de-DE" sz="900" u="sng" dirty="0" err="1">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pdf</a:t>
            </a:r>
            <a:r>
              <a:rPr lang="de-DE" sz="900" u="sng"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?__</a:t>
            </a:r>
            <a:r>
              <a:rPr lang="de-DE" sz="900" u="sng" dirty="0" err="1">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blob</a:t>
            </a:r>
            <a:r>
              <a:rPr lang="de-DE" sz="900" u="sng"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a:t>
            </a:r>
            <a:r>
              <a:rPr lang="de-DE" sz="900" u="sng" dirty="0" err="1">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publicationFile</a:t>
            </a:r>
            <a:endParaRPr lang="de-DE" sz="900" u="sng" dirty="0">
              <a:solidFill>
                <a:schemeClr val="tx1"/>
              </a:solidFill>
              <a:latin typeface="Calibri" panose="020F0502020204030204" pitchFamily="34" charset="0"/>
              <a:cs typeface="Calibri" panose="020F0502020204030204" pitchFamily="34" charset="0"/>
            </a:endParaRPr>
          </a:p>
          <a:p>
            <a:pPr marL="171450" indent="-171450">
              <a:buSzPct val="147000"/>
              <a:buFont typeface="Arial" panose="020B0604020202020204" pitchFamily="34" charset="0"/>
              <a:buChar char="•"/>
            </a:pPr>
            <a:r>
              <a:rPr lang="de-DE" sz="900" dirty="0">
                <a:solidFill>
                  <a:schemeClr val="tx1"/>
                </a:solidFill>
                <a:latin typeface="Calibri" panose="020F0502020204030204" pitchFamily="34" charset="0"/>
                <a:cs typeface="Calibri" panose="020F0502020204030204" pitchFamily="34" charset="0"/>
              </a:rPr>
              <a:t>Destatis Statistisches Bundesamt (</a:t>
            </a:r>
            <a:r>
              <a:rPr lang="de-DE" sz="900" dirty="0" err="1">
                <a:solidFill>
                  <a:schemeClr val="tx1"/>
                </a:solidFill>
                <a:latin typeface="Calibri" panose="020F0502020204030204" pitchFamily="34" charset="0"/>
                <a:cs typeface="Calibri" panose="020F0502020204030204" pitchFamily="34" charset="0"/>
              </a:rPr>
              <a:t>o.J.a</a:t>
            </a:r>
            <a:r>
              <a:rPr lang="de-DE" sz="900" dirty="0">
                <a:solidFill>
                  <a:schemeClr val="tx1"/>
                </a:solidFill>
                <a:latin typeface="Calibri" panose="020F0502020204030204" pitchFamily="34" charset="0"/>
                <a:cs typeface="Calibri" panose="020F0502020204030204" pitchFamily="34" charset="0"/>
              </a:rPr>
              <a:t>): Top Ten Ausbildungsberufe Männer 2021. Online: </a:t>
            </a:r>
            <a:r>
              <a:rPr lang="de-DE" sz="900" u="sng"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www.destatis.de/DE/Themen/Gesellschaft-Umwelt/Bildung-Forschung-Kultur/_Grafik/_Interaktiv/top-10-ausbildungsberufe-maenner.html</a:t>
            </a:r>
            <a:endParaRPr lang="de-DE" sz="900" u="sng" dirty="0">
              <a:solidFill>
                <a:schemeClr val="tx1"/>
              </a:solidFill>
              <a:latin typeface="Calibri" panose="020F0502020204030204" pitchFamily="34" charset="0"/>
              <a:cs typeface="Calibri" panose="020F0502020204030204" pitchFamily="34" charset="0"/>
            </a:endParaRPr>
          </a:p>
          <a:p>
            <a:pPr marL="171450" indent="-171450">
              <a:buSzPct val="147000"/>
              <a:buFont typeface="Arial" panose="020B0604020202020204" pitchFamily="34" charset="0"/>
              <a:buChar char="•"/>
            </a:pPr>
            <a:r>
              <a:rPr lang="de-DE" sz="900" dirty="0">
                <a:solidFill>
                  <a:schemeClr val="tx1"/>
                </a:solidFill>
                <a:latin typeface="Calibri" panose="020F0502020204030204" pitchFamily="34" charset="0"/>
                <a:cs typeface="Calibri" panose="020F0502020204030204" pitchFamily="34" charset="0"/>
              </a:rPr>
              <a:t>Destatis Statistisches Bundesamt (</a:t>
            </a:r>
            <a:r>
              <a:rPr lang="de-DE" sz="900" dirty="0" err="1">
                <a:solidFill>
                  <a:schemeClr val="tx1"/>
                </a:solidFill>
                <a:latin typeface="Calibri" panose="020F0502020204030204" pitchFamily="34" charset="0"/>
                <a:cs typeface="Calibri" panose="020F0502020204030204" pitchFamily="34" charset="0"/>
              </a:rPr>
              <a:t>o.J.c</a:t>
            </a:r>
            <a:r>
              <a:rPr lang="de-DE" sz="900" dirty="0">
                <a:solidFill>
                  <a:schemeClr val="tx1"/>
                </a:solidFill>
                <a:latin typeface="Calibri" panose="020F0502020204030204" pitchFamily="34" charset="0"/>
                <a:cs typeface="Calibri" panose="020F0502020204030204" pitchFamily="34" charset="0"/>
              </a:rPr>
              <a:t>): Top Ten Ausbildungsberufe Frauen 2021. Online: </a:t>
            </a:r>
            <a:r>
              <a:rPr lang="de-DE" sz="900" u="sng"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www.destatis.de/DE/Themen/Gesellschaft-Umwelt/Bildung-Forschung-Kultur/_Grafik/_Interaktiv/top-10-ausbildungsberufe-frauen.html</a:t>
            </a:r>
            <a:r>
              <a:rPr lang="de-DE" sz="900" dirty="0">
                <a:solidFill>
                  <a:schemeClr val="tx1"/>
                </a:solidFill>
                <a:latin typeface="Calibri" panose="020F0502020204030204" pitchFamily="34" charset="0"/>
                <a:cs typeface="Calibri" panose="020F0502020204030204" pitchFamily="34" charset="0"/>
              </a:rPr>
              <a:t> </a:t>
            </a:r>
          </a:p>
          <a:p>
            <a:pPr marL="0" indent="0">
              <a:buSzPts val="255"/>
            </a:pPr>
            <a:endParaRPr lang="de-DE" sz="1000" b="1" dirty="0">
              <a:solidFill>
                <a:srgbClr val="000000"/>
              </a:solidFill>
              <a:latin typeface="Calibri" panose="020F0502020204030204" pitchFamily="34" charset="0"/>
              <a:cs typeface="Calibri" panose="020F0502020204030204" pitchFamily="34" charset="0"/>
            </a:endParaRPr>
          </a:p>
        </p:txBody>
      </p:sp>
      <p:sp>
        <p:nvSpPr>
          <p:cNvPr id="220" name="Google Shape;220;g13c8a2e141e_0_0:notes"/>
          <p:cNvSpPr txBox="1">
            <a:spLocks noGrp="1"/>
          </p:cNvSpPr>
          <p:nvPr>
            <p:ph type="sldNum" idx="12"/>
          </p:nvPr>
        </p:nvSpPr>
        <p:spPr>
          <a:xfrm>
            <a:off x="3818970" y="9377317"/>
            <a:ext cx="2921583" cy="495346"/>
          </a:xfrm>
          <a:prstGeom prst="rect">
            <a:avLst/>
          </a:prstGeom>
          <a:noFill/>
          <a:ln>
            <a:noFill/>
          </a:ln>
        </p:spPr>
        <p:txBody>
          <a:bodyPr spcFirstLastPara="1" wrap="square" lIns="90861" tIns="45419" rIns="90861" bIns="45419" anchor="b" anchorCtr="0">
            <a:noAutofit/>
          </a:bodyPr>
          <a:lstStyle/>
          <a:p>
            <a:pPr algn="r">
              <a:buSzPts val="1200"/>
            </a:pPr>
            <a:r>
              <a:rPr lang="de-DE" sz="1100" dirty="0">
                <a:solidFill>
                  <a:schemeClr val="dk1"/>
                </a:solidFill>
                <a:latin typeface="Calibri"/>
                <a:ea typeface="Calibri"/>
                <a:cs typeface="Calibri"/>
                <a:sym typeface="Calibri"/>
              </a:rPr>
              <a:t>   </a:t>
            </a:r>
            <a:fld id="{00000000-1234-1234-1234-123412341234}" type="slidenum">
              <a:rPr lang="de-DE" sz="1100" smtClean="0">
                <a:solidFill>
                  <a:schemeClr val="dk1"/>
                </a:solidFill>
                <a:latin typeface="Calibri"/>
                <a:ea typeface="Calibri"/>
                <a:cs typeface="Calibri"/>
                <a:sym typeface="Calibri"/>
              </a:rPr>
              <a:pPr algn="r">
                <a:buSzPts val="1200"/>
              </a:pPr>
              <a:t>8</a:t>
            </a:fld>
            <a:endParaRPr sz="11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5125" y="249238"/>
            <a:ext cx="6011863" cy="3382962"/>
          </a:xfrm>
        </p:spPr>
      </p:sp>
      <p:sp>
        <p:nvSpPr>
          <p:cNvPr id="3" name="Notizenplatzhalter 2"/>
          <p:cNvSpPr>
            <a:spLocks noGrp="1"/>
          </p:cNvSpPr>
          <p:nvPr>
            <p:ph type="body" idx="1"/>
          </p:nvPr>
        </p:nvSpPr>
        <p:spPr>
          <a:xfrm>
            <a:off x="175748" y="3729128"/>
            <a:ext cx="6390616" cy="6007998"/>
          </a:xfrm>
        </p:spPr>
        <p:txBody>
          <a:bodyPr/>
          <a:lstStyle/>
          <a:p>
            <a:pPr marL="0" indent="0" defTabSz="876178">
              <a:defRPr/>
            </a:pPr>
            <a:r>
              <a:rPr lang="de-DE" sz="1000" b="1" dirty="0">
                <a:latin typeface="Calibri" panose="020F0502020204030204" pitchFamily="34" charset="0"/>
                <a:cs typeface="Calibri" panose="020F0502020204030204" pitchFamily="34" charset="0"/>
              </a:rPr>
              <a:t>Beschreibung</a:t>
            </a:r>
          </a:p>
          <a:p>
            <a:pPr marL="0" indent="0"/>
            <a:r>
              <a:rPr lang="de-DE" sz="1000" dirty="0">
                <a:latin typeface="Calibri" panose="020F0502020204030204" pitchFamily="34" charset="0"/>
                <a:cs typeface="Calibri" panose="020F0502020204030204" pitchFamily="34" charset="0"/>
              </a:rPr>
              <a:t>Wie in der Grafik zu sehen ist, ist von Arbeitgeber*innen keine einzige Ausbildungsstelle für „ohne Schulabschluss“ gemeldet. Nur jede zweite gemeldete betriebliche Ausbildungsstelle steht Hauptschulabsolvent*innen offen. Ein erfolgreicher Übergang in eine berufliche Ausbildung wird nach einer BBIB-Studie über Schulabgänger*innen mit Migrationshintergrund wesentlich von dem erreichten Schulabschluss beeinflusst (</a:t>
            </a:r>
            <a:r>
              <a:rPr lang="de-DE" sz="1000" dirty="0" err="1">
                <a:latin typeface="Calibri" panose="020F0502020204030204" pitchFamily="34" charset="0"/>
                <a:cs typeface="Calibri" panose="020F0502020204030204" pitchFamily="34" charset="0"/>
              </a:rPr>
              <a:t>Beicht</a:t>
            </a:r>
            <a:r>
              <a:rPr lang="de-DE" sz="1000" dirty="0">
                <a:latin typeface="Calibri" panose="020F0502020204030204" pitchFamily="34" charset="0"/>
                <a:cs typeface="Calibri" panose="020F0502020204030204" pitchFamily="34" charset="0"/>
              </a:rPr>
              <a:t> et al. 2018). Wer von ihnen maximal einen einfachen Hauptschulabschluss hat, mündet am schlechtesten in eine betriebliche Ausbildung. </a:t>
            </a:r>
          </a:p>
          <a:p>
            <a:pPr marL="0" indent="0"/>
            <a:r>
              <a:rPr lang="de-DE" sz="1000" dirty="0">
                <a:latin typeface="Calibri" panose="020F0502020204030204" pitchFamily="34" charset="0"/>
                <a:cs typeface="Calibri" panose="020F0502020204030204" pitchFamily="34" charset="0"/>
              </a:rPr>
              <a:t>Je höher der Schulabschluss, desto stärker ist der Schutz vor Arbeitslosigkeit (und damit auch vor Armut). Das fängt schon als “Bildungserbe” an: Auffallend ist der außerordentlich starke Zusammenhang zwischen der Wahl der Schulart und dem Bildungsabschluss der Eltern: Ein überwältigender Anteil von fast 84 Prozent der Kinder, deren Eltern beide die Hochschulzugangsberechtigung besitzen, besucht in Klasse 5 ein Gymnasium (Bundesregierung, </a:t>
            </a:r>
            <a:r>
              <a:rPr lang="de-DE" sz="1000" dirty="0" err="1">
                <a:latin typeface="Calibri" panose="020F0502020204030204" pitchFamily="34" charset="0"/>
                <a:cs typeface="Calibri" panose="020F0502020204030204" pitchFamily="34" charset="0"/>
              </a:rPr>
              <a:t>o.J.a</a:t>
            </a:r>
            <a:r>
              <a:rPr lang="de-DE" sz="1000" dirty="0">
                <a:latin typeface="Calibri" panose="020F0502020204030204" pitchFamily="34" charset="0"/>
                <a:cs typeface="Calibri" panose="020F0502020204030204" pitchFamily="34" charset="0"/>
              </a:rPr>
              <a:t>: 280). Die Realschule hat für diese Kinder eine untergeordnete, die Hauptschule fast keine Bedeutung. Wenn hingegen kein Elternteil über die Hochschulreife verfügt, wählen nur rund 31 Prozent der Kinder in Klasse 5 das Gymnasium. Kinder, die armutsgefährdet sind und die bei einem alleinerziehenden oder mit mindestens 1 arbeitslosen Elternteil aufwachsen, wechseln häufiger auf Hauptschulen; die Unterschiede bei der Schulwahl zu nicht-armutsgefährdeten Kindern sind signifikant (ebd.). </a:t>
            </a:r>
          </a:p>
          <a:p>
            <a:pPr marL="0" indent="0"/>
            <a:r>
              <a:rPr lang="de-DE" sz="1000" dirty="0">
                <a:latin typeface="Calibri" panose="020F0502020204030204" pitchFamily="34" charset="0"/>
                <a:cs typeface="Calibri" panose="020F0502020204030204" pitchFamily="34" charset="0"/>
              </a:rPr>
              <a:t>Auch die sogenannte Armutsgefährdungsquote hängt sehr stark vom Schulabschluss ab (Destatis 2022c). Menschen in Deutschland ohne Schulabschluss sind mit 46,1% deutlich armutsgefährdeter als Menschen mit Schulabschluss. Aber auch die Höhe des Abschlusses macht sich bemerkbar: So sind 19,8 % der Personen mit Hauptschulabschluss armutsgefährdet, aber nur 12,4 % der Personen mit Realschule und mit Abitur (12,1%) oder Fachhochschulreife (9,9%). Die Zahlen liegen bei Menschen mit Migrationshintergrund stets höher: z.B. beim Abitur liegt die Armutsgefährdungsquote bei Menschen mit Migrationshintergrund bei 20,7%., bei Hauptschulabschluss bei 27,2% (ebd.).</a:t>
            </a:r>
          </a:p>
          <a:p>
            <a:pPr marL="0" indent="0"/>
            <a:r>
              <a:rPr lang="de-DE" sz="1000" dirty="0">
                <a:latin typeface="Calibri" panose="020F0502020204030204" pitchFamily="34" charset="0"/>
                <a:cs typeface="Calibri" panose="020F0502020204030204" pitchFamily="34" charset="0"/>
              </a:rPr>
              <a:t> Es gibt einen Rechtsanspruch auf den nachträglichen Erwerb des Hauptschulabschlusses, z.B. weil ohne die erforderliche Schulbildung die Chancen auf einen Ausbildungsplatz sehr gering sind (BA o.J.e). </a:t>
            </a:r>
            <a:endParaRPr lang="de-DE" sz="500" b="1" dirty="0">
              <a:latin typeface="Calibri" panose="020F0502020204030204" pitchFamily="34" charset="0"/>
              <a:cs typeface="Calibri" panose="020F0502020204030204" pitchFamily="34" charset="0"/>
            </a:endParaRPr>
          </a:p>
          <a:p>
            <a:pPr marL="0" indent="0"/>
            <a:r>
              <a:rPr lang="de-DE" sz="1000" b="1" dirty="0">
                <a:latin typeface="Calibri" panose="020F0502020204030204" pitchFamily="34" charset="0"/>
                <a:cs typeface="Calibri" panose="020F0502020204030204" pitchFamily="34" charset="0"/>
              </a:rPr>
              <a:t>Aufgabe</a:t>
            </a:r>
          </a:p>
          <a:p>
            <a:pPr marL="0" indent="0"/>
            <a:r>
              <a:rPr lang="de-DE" sz="1000" dirty="0">
                <a:latin typeface="Calibri" panose="020F0502020204030204" pitchFamily="34" charset="0"/>
                <a:cs typeface="Calibri" panose="020F0502020204030204" pitchFamily="34" charset="0"/>
              </a:rPr>
              <a:t>Gehen Sie in das Gespräch mit eine/r potentiellen Kunde oder Kundin ohne Schulabschluss. Legen Sie ihr oder ihm die Argumente für das Nachholen des Hauptschulabschlusses dar. </a:t>
            </a:r>
            <a:endParaRPr lang="de-DE" sz="500" dirty="0">
              <a:latin typeface="Calibri" panose="020F0502020204030204" pitchFamily="34" charset="0"/>
              <a:cs typeface="Calibri" panose="020F0502020204030204" pitchFamily="34" charset="0"/>
            </a:endParaRPr>
          </a:p>
          <a:p>
            <a:pPr marL="0" indent="0"/>
            <a:r>
              <a:rPr lang="de-DE" sz="1000" b="1" dirty="0">
                <a:latin typeface="Calibri" panose="020F0502020204030204" pitchFamily="34" charset="0"/>
                <a:cs typeface="Calibri" panose="020F0502020204030204" pitchFamily="34" charset="0"/>
              </a:rPr>
              <a:t>Quellen</a:t>
            </a:r>
            <a:r>
              <a:rPr lang="de-DE" sz="950" dirty="0">
                <a:latin typeface="Calibri" panose="020F0502020204030204" pitchFamily="34" charset="0"/>
                <a:cs typeface="Calibri" panose="020F0502020204030204" pitchFamily="34" charset="0"/>
              </a:rPr>
              <a:t> </a:t>
            </a:r>
            <a:endParaRPr lang="de-DE" sz="95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950" dirty="0">
                <a:solidFill>
                  <a:schemeClr val="tx1"/>
                </a:solidFill>
                <a:latin typeface="Calibri" panose="020F0502020204030204" pitchFamily="34" charset="0"/>
                <a:cs typeface="Calibri" panose="020F0502020204030204" pitchFamily="34" charset="0"/>
              </a:rPr>
              <a:t>BA (2022): Einzelstatistiken. Online: </a:t>
            </a:r>
            <a:r>
              <a:rPr lang="de-DE" sz="95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https://statistik.arbeitsagentur.de/DE/Statischer-Content/Statistiken/Fachstatistiken/Ausbildungsmarkt/Generische-Publikationen/AM-kompakt-Situation-Ausbildungsmarkt21-22-Abbildungen.pdf</a:t>
            </a:r>
            <a:r>
              <a:rPr lang="de-DE" sz="950" dirty="0">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de-DE" sz="950" dirty="0">
                <a:solidFill>
                  <a:schemeClr val="tx1"/>
                </a:solidFill>
                <a:latin typeface="Calibri" panose="020F0502020204030204" pitchFamily="34" charset="0"/>
                <a:cs typeface="Calibri" panose="020F0502020204030204" pitchFamily="34" charset="0"/>
              </a:rPr>
              <a:t>Bundesregierung (</a:t>
            </a:r>
            <a:r>
              <a:rPr lang="de-DE" sz="950" dirty="0" err="1">
                <a:solidFill>
                  <a:schemeClr val="tx1"/>
                </a:solidFill>
                <a:latin typeface="Calibri" panose="020F0502020204030204" pitchFamily="34" charset="0"/>
                <a:cs typeface="Calibri" panose="020F0502020204030204" pitchFamily="34" charset="0"/>
              </a:rPr>
              <a:t>o.J.a</a:t>
            </a:r>
            <a:r>
              <a:rPr lang="de-DE" sz="950" dirty="0">
                <a:solidFill>
                  <a:schemeClr val="tx1"/>
                </a:solidFill>
                <a:latin typeface="Calibri" panose="020F0502020204030204" pitchFamily="34" charset="0"/>
                <a:cs typeface="Calibri" panose="020F0502020204030204" pitchFamily="34" charset="0"/>
              </a:rPr>
              <a:t>): Lebenslagen in Deutschland, 5. Armuts- und Reichtumsbericht der Bundesregierung. Online: </a:t>
            </a:r>
            <a:r>
              <a:rPr lang="de-DE" sz="95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www.armuts-und-reichtumsbericht.de/SharedDocs/Downloads/Berichte/5-arb-langfassung.pdf</a:t>
            </a:r>
            <a:r>
              <a:rPr lang="de-DE" sz="950" dirty="0">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de-DE" sz="950" dirty="0">
                <a:solidFill>
                  <a:schemeClr val="tx1"/>
                </a:solidFill>
                <a:latin typeface="Calibri" panose="020F0502020204030204" pitchFamily="34" charset="0"/>
                <a:cs typeface="Calibri" panose="020F0502020204030204" pitchFamily="34" charset="0"/>
              </a:rPr>
              <a:t>Destatis Statistisches Bundesamt (2022c): Armutsgefährdungsquote nach Migrationshintergrund und ausgewählten Merkmalen. Armuts­gefährdungs­quote 2021 nach Migrations­hinter­grund (Erstergebnisse). Online: </a:t>
            </a:r>
            <a:r>
              <a:rPr lang="de-DE" sz="95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www.destatis.de/DE/Themen/Gesellschaft-Umwelt/Bevoelkerung/Migration-Integration/Tabellen/migrationshintergrund-armutsgefaehrdung.html</a:t>
            </a:r>
            <a:r>
              <a:rPr lang="de-DE" sz="950" dirty="0">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de-DE" sz="950" dirty="0">
                <a:solidFill>
                  <a:schemeClr val="tx1"/>
                </a:solidFill>
                <a:latin typeface="Calibri" panose="020F0502020204030204" pitchFamily="34" charset="0"/>
                <a:cs typeface="Calibri" panose="020F0502020204030204" pitchFamily="34" charset="0"/>
              </a:rPr>
              <a:t>BA Bundesagentur für Arbeit (</a:t>
            </a:r>
            <a:r>
              <a:rPr lang="de-DE" sz="950" dirty="0" err="1">
                <a:solidFill>
                  <a:schemeClr val="tx1"/>
                </a:solidFill>
                <a:latin typeface="Calibri" panose="020F0502020204030204" pitchFamily="34" charset="0"/>
                <a:cs typeface="Calibri" panose="020F0502020204030204" pitchFamily="34" charset="0"/>
              </a:rPr>
              <a:t>o.J.e</a:t>
            </a:r>
            <a:r>
              <a:rPr lang="de-DE" sz="950" dirty="0">
                <a:solidFill>
                  <a:schemeClr val="tx1"/>
                </a:solidFill>
                <a:latin typeface="Calibri" panose="020F0502020204030204" pitchFamily="34" charset="0"/>
                <a:cs typeface="Calibri" panose="020F0502020204030204" pitchFamily="34" charset="0"/>
              </a:rPr>
              <a:t>): Mit Hilfe des Jobcenters den Schulabschluss nachholen. Online: </a:t>
            </a:r>
            <a:r>
              <a:rPr lang="de-DE" sz="95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www.arbeitsagentur.de/arbeitslosengeld-2/schulabschluss-nachholen</a:t>
            </a:r>
            <a:r>
              <a:rPr lang="de-DE" sz="950" dirty="0">
                <a:solidFill>
                  <a:schemeClr val="tx1"/>
                </a:solidFill>
                <a:latin typeface="Calibri" panose="020F0502020204030204" pitchFamily="34" charset="0"/>
                <a:cs typeface="Calibri" panose="020F0502020204030204" pitchFamily="34" charset="0"/>
              </a:rPr>
              <a:t>  </a:t>
            </a:r>
          </a:p>
        </p:txBody>
      </p:sp>
      <p:sp>
        <p:nvSpPr>
          <p:cNvPr id="4" name="Foliennummernplatzhalter 3"/>
          <p:cNvSpPr>
            <a:spLocks noGrp="1"/>
          </p:cNvSpPr>
          <p:nvPr>
            <p:ph type="sldNum" idx="12"/>
          </p:nvPr>
        </p:nvSpPr>
        <p:spPr/>
        <p:txBody>
          <a:bodyPr/>
          <a:lstStyle/>
          <a:p>
            <a:pPr algn="r">
              <a:buClr>
                <a:schemeClr val="dk1"/>
              </a:buClr>
              <a:buSzPts val="325"/>
            </a:pPr>
            <a:fld id="{00000000-1234-1234-1234-123412341234}" type="slidenum">
              <a:rPr lang="de-DE" sz="1200">
                <a:solidFill>
                  <a:schemeClr val="dk1"/>
                </a:solidFill>
                <a:latin typeface="Calibri"/>
                <a:ea typeface="Calibri"/>
                <a:cs typeface="Calibri"/>
                <a:sym typeface="Calibri"/>
              </a:rPr>
              <a:pPr algn="r">
                <a:buClr>
                  <a:schemeClr val="dk1"/>
                </a:buClr>
                <a:buSzPts val="325"/>
              </a:pPr>
              <a:t>9</a:t>
            </a:fld>
            <a:endParaRPr lang="de-D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38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dirty="0"/>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r>
              <a:rPr lang="de-DE"/>
              <a:t>Dr. Michael Scharp / Die Projektagentur BBNE</a:t>
            </a:r>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a:lvl1pPr>
            <a:lvl2pPr marL="0" marR="0" lvl="1" indent="0" algn="ctr">
              <a:lnSpc>
                <a:spcPct val="100000"/>
              </a:lnSpc>
              <a:spcBef>
                <a:spcPts val="0"/>
              </a:spcBef>
              <a:spcAft>
                <a:spcPts val="0"/>
              </a:spcAft>
              <a:buClr>
                <a:srgbClr val="888888"/>
              </a:buClr>
              <a:buSzPts val="1200"/>
              <a:buFont typeface="Arial"/>
              <a:buNone/>
              <a:defRPr/>
            </a:lvl2pPr>
            <a:lvl3pPr marL="0" marR="0" lvl="2" indent="0" algn="ctr">
              <a:lnSpc>
                <a:spcPct val="100000"/>
              </a:lnSpc>
              <a:spcBef>
                <a:spcPts val="0"/>
              </a:spcBef>
              <a:spcAft>
                <a:spcPts val="0"/>
              </a:spcAft>
              <a:buClr>
                <a:srgbClr val="888888"/>
              </a:buClr>
              <a:buSzPts val="1200"/>
              <a:buFont typeface="Arial"/>
              <a:buNone/>
              <a:defRPr/>
            </a:lvl3pPr>
            <a:lvl4pPr marL="0" marR="0" lvl="3" indent="0" algn="ctr">
              <a:lnSpc>
                <a:spcPct val="100000"/>
              </a:lnSpc>
              <a:spcBef>
                <a:spcPts val="0"/>
              </a:spcBef>
              <a:spcAft>
                <a:spcPts val="0"/>
              </a:spcAft>
              <a:buClr>
                <a:srgbClr val="888888"/>
              </a:buClr>
              <a:buSzPts val="1200"/>
              <a:buFont typeface="Arial"/>
              <a:buNone/>
              <a:defRPr/>
            </a:lvl4pPr>
            <a:lvl5pPr marL="0" marR="0" lvl="4" indent="0" algn="ctr">
              <a:lnSpc>
                <a:spcPct val="100000"/>
              </a:lnSpc>
              <a:spcBef>
                <a:spcPts val="0"/>
              </a:spcBef>
              <a:spcAft>
                <a:spcPts val="0"/>
              </a:spcAft>
              <a:buClr>
                <a:srgbClr val="888888"/>
              </a:buClr>
              <a:buSzPts val="1200"/>
              <a:buFont typeface="Arial"/>
              <a:buNone/>
              <a:defRPr/>
            </a:lvl5pPr>
            <a:lvl6pPr marL="0" marR="0" lvl="5" indent="0" algn="ctr">
              <a:lnSpc>
                <a:spcPct val="100000"/>
              </a:lnSpc>
              <a:spcBef>
                <a:spcPts val="0"/>
              </a:spcBef>
              <a:spcAft>
                <a:spcPts val="0"/>
              </a:spcAft>
              <a:buClr>
                <a:srgbClr val="888888"/>
              </a:buClr>
              <a:buSzPts val="1200"/>
              <a:buFont typeface="Arial"/>
              <a:buNone/>
              <a:defRPr/>
            </a:lvl6pPr>
            <a:lvl7pPr marL="0" marR="0" lvl="6" indent="0" algn="ctr">
              <a:lnSpc>
                <a:spcPct val="100000"/>
              </a:lnSpc>
              <a:spcBef>
                <a:spcPts val="0"/>
              </a:spcBef>
              <a:spcAft>
                <a:spcPts val="0"/>
              </a:spcAft>
              <a:buClr>
                <a:srgbClr val="888888"/>
              </a:buClr>
              <a:buSzPts val="1200"/>
              <a:buFont typeface="Arial"/>
              <a:buNone/>
              <a:defRPr/>
            </a:lvl7pPr>
            <a:lvl8pPr marL="0" marR="0" lvl="7" indent="0" algn="ctr">
              <a:lnSpc>
                <a:spcPct val="100000"/>
              </a:lnSpc>
              <a:spcBef>
                <a:spcPts val="0"/>
              </a:spcBef>
              <a:spcAft>
                <a:spcPts val="0"/>
              </a:spcAft>
              <a:buClr>
                <a:srgbClr val="888888"/>
              </a:buClr>
              <a:buSzPts val="1200"/>
              <a:buFont typeface="Arial"/>
              <a:buNone/>
              <a:defRPr/>
            </a:lvl8pPr>
            <a:lvl9pPr marL="0" marR="0" lvl="8" indent="0" algn="ctr">
              <a:lnSpc>
                <a:spcPct val="100000"/>
              </a:lnSpc>
              <a:spcBef>
                <a:spcPts val="0"/>
              </a:spcBef>
              <a:spcAft>
                <a:spcPts val="0"/>
              </a:spcAft>
              <a:buClr>
                <a:srgbClr val="888888"/>
              </a:buClr>
              <a:buSzPts val="1200"/>
              <a:buFont typeface="Arial"/>
              <a:buNone/>
              <a:defRPr/>
            </a:lvl9pPr>
          </a:lstStyle>
          <a:p>
            <a:pPr marL="0" lvl="0" indent="0" algn="ctr" rtl="0">
              <a:spcBef>
                <a:spcPts val="0"/>
              </a:spcBef>
              <a:spcAft>
                <a:spcPts val="0"/>
              </a:spcAft>
              <a:buNone/>
            </a:pPr>
            <a:fld id="{00000000-1234-1234-1234-123412341234}" type="slidenum">
              <a:rPr lang="de-DE"/>
              <a:t>‹Nr.›</a:t>
            </a:fld>
            <a:endParaRPr/>
          </a:p>
        </p:txBody>
      </p:sp>
      <p:sp>
        <p:nvSpPr>
          <p:cNvPr id="22" name="Google Shape;22;p27"/>
          <p:cNvSpPr>
            <a:spLocks noGrp="1"/>
          </p:cNvSpPr>
          <p:nvPr>
            <p:ph type="pic" idx="2" hasCustomPrompt="1"/>
          </p:nvPr>
        </p:nvSpPr>
        <p:spPr>
          <a:xfrm>
            <a:off x="9091423" y="1418600"/>
            <a:ext cx="2681986" cy="1431290"/>
          </a:xfrm>
          <a:prstGeom prst="rect">
            <a:avLst/>
          </a:prstGeom>
          <a:noFill/>
          <a:ln>
            <a:noFill/>
          </a:ln>
        </p:spPr>
        <p:txBody>
          <a:bodyPr>
            <a:normAutofit/>
          </a:bodyPr>
          <a:lstStyle>
            <a:lvl1pPr marL="50800" indent="0">
              <a:lnSpc>
                <a:spcPct val="100000"/>
              </a:lnSpc>
              <a:spcBef>
                <a:spcPts val="0"/>
              </a:spcBef>
              <a:buNone/>
              <a:defRPr sz="2000"/>
            </a:lvl1pPr>
          </a:lstStyle>
          <a:p>
            <a:r>
              <a:rPr lang="de-DE" dirty="0"/>
              <a:t>Logo Partner</a:t>
            </a:r>
          </a:p>
        </p:txBody>
      </p:sp>
      <p:sp>
        <p:nvSpPr>
          <p:cNvPr id="23" name="Google Shape;23;p27"/>
          <p:cNvSpPr>
            <a:spLocks noGrp="1"/>
          </p:cNvSpPr>
          <p:nvPr>
            <p:ph type="pic" idx="3" hasCustomPrompt="1"/>
          </p:nvPr>
        </p:nvSpPr>
        <p:spPr>
          <a:xfrm>
            <a:off x="9091422" y="3009656"/>
            <a:ext cx="2681986" cy="1431290"/>
          </a:xfrm>
          <a:prstGeom prst="rect">
            <a:avLst/>
          </a:prstGeom>
          <a:noFill/>
          <a:ln>
            <a:noFill/>
          </a:ln>
        </p:spPr>
        <p:txBody>
          <a:bodyPr>
            <a:normAutofit/>
          </a:bodyPr>
          <a:lstStyle>
            <a:lvl1pPr marL="50800" indent="0">
              <a:lnSpc>
                <a:spcPct val="100000"/>
              </a:lnSpc>
              <a:spcBef>
                <a:spcPts val="0"/>
              </a:spcBef>
              <a:buNone/>
              <a:defRPr sz="2000"/>
            </a:lvl1pPr>
          </a:lstStyle>
          <a:p>
            <a:r>
              <a:rPr lang="de-DE" dirty="0"/>
              <a:t>Logo Institution</a:t>
            </a:r>
          </a:p>
        </p:txBody>
      </p:sp>
      <p:sp>
        <p:nvSpPr>
          <p:cNvPr id="24" name="Google Shape;24;p27"/>
          <p:cNvSpPr txBox="1">
            <a:spLocks noGrp="1"/>
          </p:cNvSpPr>
          <p:nvPr>
            <p:ph type="body" idx="4" hasCustomPrompt="1"/>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136525" lvl="0" indent="-136525" algn="l">
              <a:lnSpc>
                <a:spcPct val="100000"/>
              </a:lnSpc>
              <a:spcBef>
                <a:spcPts val="0"/>
              </a:spcBef>
              <a:spcAft>
                <a:spcPts val="400"/>
              </a:spcAft>
              <a:buSzPts val="2800"/>
              <a:buNone/>
              <a:tabLst/>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de-DE" dirty="0"/>
              <a:t>Institution</a:t>
            </a:r>
            <a:endParaRPr dirty="0"/>
          </a:p>
        </p:txBody>
      </p:sp>
      <p:sp>
        <p:nvSpPr>
          <p:cNvPr id="10" name="Google Shape;64;g13c3dcbfdba_0_382">
            <a:extLst>
              <a:ext uri="{FF2B5EF4-FFF2-40B4-BE49-F238E27FC236}">
                <a16:creationId xmlns:a16="http://schemas.microsoft.com/office/drawing/2014/main" xmlns="" id="{19562A87-745C-CC48-9E75-360189397784}"/>
              </a:ext>
            </a:extLst>
          </p:cNvPr>
          <p:cNvSpPr>
            <a:spLocks noChangeAspect="1"/>
          </p:cNvSpPr>
          <p:nvPr userDrawn="1"/>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Abbildung">
  <p:cSld name="Standardfolie Abbildung">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119327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79227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279327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352491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264911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30" name="Google Shape;30;p125"/>
          <p:cNvSpPr txBox="1">
            <a:spLocks noGrp="1"/>
          </p:cNvSpPr>
          <p:nvPr>
            <p:ph type="body" idx="2" hasCustomPrompt="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r>
              <a:rPr lang="de-DE" dirty="0"/>
              <a:t>Quelle:</a:t>
            </a:r>
            <a:endParaRPr dirty="0"/>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Michael Scharp / Die Projektagentur BBNE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reserve="1" userDrawn="1">
  <p:cSld name="Standart Text - lleer">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30" name="Google Shape;30;p125"/>
          <p:cNvSpPr txBox="1">
            <a:spLocks noGrp="1"/>
          </p:cNvSpPr>
          <p:nvPr>
            <p:ph type="body" idx="2" hasCustomPrompt="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r>
              <a:rPr lang="de-DE" dirty="0"/>
              <a:t>Quelle:</a:t>
            </a:r>
            <a:endParaRPr dirty="0"/>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Michael Scharp / Die Projektagentur BBNE</a:t>
            </a:r>
            <a:endParaRPr/>
          </a:p>
        </p:txBody>
      </p:sp>
      <p:sp>
        <p:nvSpPr>
          <p:cNvPr id="3" name="Textplatzhalter 2">
            <a:extLst>
              <a:ext uri="{FF2B5EF4-FFF2-40B4-BE49-F238E27FC236}">
                <a16:creationId xmlns:a16="http://schemas.microsoft.com/office/drawing/2014/main" xmlns="" id="{53803BCB-47D5-874B-BD30-0F6A7CBAEB61}"/>
              </a:ext>
            </a:extLst>
          </p:cNvPr>
          <p:cNvSpPr>
            <a:spLocks noGrp="1"/>
          </p:cNvSpPr>
          <p:nvPr>
            <p:ph type="body" sz="quarter" idx="13"/>
          </p:nvPr>
        </p:nvSpPr>
        <p:spPr>
          <a:xfrm>
            <a:off x="360001" y="1465263"/>
            <a:ext cx="5870938" cy="4656137"/>
          </a:xfrm>
        </p:spPr>
        <p:txBody>
          <a:bodyPr/>
          <a:lstStyle>
            <a:lvl1pPr>
              <a:defRPr sz="2400"/>
            </a:lvl1pPr>
          </a:lstStyle>
          <a:p>
            <a:r>
              <a:rPr lang="de-DE" dirty="0"/>
              <a:t>Mastertextformat bearbeiten
</a:t>
            </a:r>
          </a:p>
        </p:txBody>
      </p:sp>
    </p:spTree>
    <p:extLst>
      <p:ext uri="{BB962C8B-B14F-4D97-AF65-F5344CB8AC3E}">
        <p14:creationId xmlns:p14="http://schemas.microsoft.com/office/powerpoint/2010/main" val="17044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txBody>
          <a:bodyPr/>
          <a:lstStyle>
            <a:lvl1pPr marL="50800" indent="0">
              <a:buNone/>
              <a:defRPr/>
            </a:lvl1pPr>
          </a:lstStyle>
          <a:p>
            <a:endParaRPr lang="de-DE" dirty="0"/>
          </a:p>
        </p:txBody>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38" name="Google Shape;38;g13c8bb42d54_0_79"/>
          <p:cNvSpPr txBox="1">
            <a:spLocks noGrp="1"/>
          </p:cNvSpPr>
          <p:nvPr>
            <p:ph type="body" idx="3" hasCustomPrompt="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136525" lvl="0" indent="-136525"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r>
              <a:rPr lang="de-DE" dirty="0"/>
              <a:t>Quelle:</a:t>
            </a:r>
            <a:endParaRPr dirty="0"/>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Michael Scharp / Die Projektagentur BBNE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51"/>
        <p:cNvGrpSpPr/>
        <p:nvPr/>
      </p:nvGrpSpPr>
      <p:grpSpPr>
        <a:xfrm>
          <a:off x="0" y="0"/>
          <a:ext cx="0" cy="0"/>
          <a:chOff x="0" y="0"/>
          <a:chExt cx="0" cy="0"/>
        </a:xfrm>
      </p:grpSpPr>
      <p:sp>
        <p:nvSpPr>
          <p:cNvPr id="52" name="Google Shape;52;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22"/>
          <p:cNvSpPr>
            <a:spLocks noGrp="1"/>
          </p:cNvSpPr>
          <p:nvPr>
            <p:ph type="pic" idx="2"/>
          </p:nvPr>
        </p:nvSpPr>
        <p:spPr>
          <a:xfrm>
            <a:off x="5400009" y="1367999"/>
            <a:ext cx="6480000" cy="4680000"/>
          </a:xfrm>
          <a:prstGeom prst="rect">
            <a:avLst/>
          </a:prstGeom>
          <a:noFill/>
          <a:ln>
            <a:noFill/>
          </a:ln>
        </p:spPr>
      </p:sp>
      <p:sp>
        <p:nvSpPr>
          <p:cNvPr id="54" name="Google Shape;54;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5" name="Google Shape;55;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58" name="Google Shape;58;p122"/>
          <p:cNvSpPr txBox="1">
            <a:spLocks noGrp="1"/>
          </p:cNvSpPr>
          <p:nvPr>
            <p:ph type="body" idx="4" hasCustomPrompt="1"/>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r>
              <a:rPr lang="de-DE" dirty="0"/>
              <a:t>Quelle</a:t>
            </a:r>
            <a:endParaRPr dirty="0"/>
          </a:p>
        </p:txBody>
      </p:sp>
      <p:sp>
        <p:nvSpPr>
          <p:cNvPr id="59" name="Google Shape;59;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Michael Scharp / Die Projektagentur BBNE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60"/>
        <p:cNvGrpSpPr/>
        <p:nvPr/>
      </p:nvGrpSpPr>
      <p:grpSpPr>
        <a:xfrm>
          <a:off x="0" y="0"/>
          <a:ext cx="0" cy="0"/>
          <a:chOff x="0" y="0"/>
          <a:chExt cx="0" cy="0"/>
        </a:xfrm>
      </p:grpSpPr>
      <p:sp>
        <p:nvSpPr>
          <p:cNvPr id="61" name="Google Shape;61;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3" name="Google Shape;63;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66" name="Google Shape;66;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67" name="Google Shape;67;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Michael Scharp / Die Projektagentur BBNE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8"/>
        <p:cNvGrpSpPr/>
        <p:nvPr/>
      </p:nvGrpSpPr>
      <p:grpSpPr>
        <a:xfrm>
          <a:off x="0" y="0"/>
          <a:ext cx="0" cy="0"/>
          <a:chOff x="0" y="0"/>
          <a:chExt cx="0" cy="0"/>
        </a:xfrm>
      </p:grpSpPr>
      <p:sp>
        <p:nvSpPr>
          <p:cNvPr id="69" name="Google Shape;69;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1" name="Google Shape;71;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75" name="Google Shape;75;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233363" lvl="0" indent="-233363" algn="l">
              <a:lnSpc>
                <a:spcPct val="110000"/>
              </a:lnSpc>
              <a:spcBef>
                <a:spcPts val="0"/>
              </a:spcBef>
              <a:spcAft>
                <a:spcPts val="0"/>
              </a:spcAft>
              <a:buClr>
                <a:srgbClr val="888888"/>
              </a:buClr>
              <a:buSzPts val="1200"/>
              <a:buNone/>
              <a:tabLst/>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dirty="0"/>
          </a:p>
        </p:txBody>
      </p:sp>
      <p:sp>
        <p:nvSpPr>
          <p:cNvPr id="76" name="Google Shape;76;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Michael Scharp / Die Projektagentur BBNE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964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p:cSld name="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extLst>
      <p:ext uri="{BB962C8B-B14F-4D97-AF65-F5344CB8AC3E}">
        <p14:creationId xmlns:p14="http://schemas.microsoft.com/office/powerpoint/2010/main" val="3621008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dirty="0"/>
              <a:t>Constanze Lanz, Life e.V.</a:t>
            </a:r>
          </a:p>
        </p:txBody>
      </p:sp>
      <p:pic>
        <p:nvPicPr>
          <p:cNvPr id="7" name="Google Shape;21;p27"/>
          <p:cNvPicPr preferRelativeResize="0">
            <a:picLocks noChangeAspect="1"/>
          </p:cNvPicPr>
          <p:nvPr userDrawn="1"/>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4" r:id="rId5"/>
    <p:sldLayoutId id="2147483655" r:id="rId6"/>
    <p:sldLayoutId id="2147483656"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extLst>
      <p:ext uri="{BB962C8B-B14F-4D97-AF65-F5344CB8AC3E}">
        <p14:creationId xmlns:p14="http://schemas.microsoft.com/office/powerpoint/2010/main" val="211240028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life-online.de" TargetMode="External"/><Relationship Id="rId4" Type="http://schemas.openxmlformats.org/officeDocument/2006/relationships/hyperlink" Target="mailto:info@praxis-fuer-berufliche-zukunft.de"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nachhaltiges-handwerk.de/" TargetMode="External"/><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emf"/><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tmp"/><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ba.co2-rechner.de/de_DE/"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www.digitalcarbonfootprint.eu/" TargetMode="External"/><Relationship Id="rId5" Type="http://schemas.openxmlformats.org/officeDocument/2006/relationships/hyperlink" Target="blog.oeko.de/digitaler-CO&#8322;-fussabdruck/"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www.arbeitsagentur.de/vor-ort/zav/triple-win/triple-win-pflegekraefte" TargetMode="External"/><Relationship Id="rId4" Type="http://schemas.openxmlformats.org/officeDocument/2006/relationships/hyperlink" Target="https://www.youtube.com/watch?v=ZnvjKoElT5Y" TargetMode="External"/><Relationship Id="rId5"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www.youtube.com/watch?v=ZnvjKoElT5Y"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svg"/><Relationship Id="rId6" Type="http://schemas.openxmlformats.org/officeDocument/2006/relationships/hyperlink" Target="https://www.gesetze-im-internet.de/gg/BJNR000010949.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8"/>
          <p:cNvSpPr txBox="1">
            <a:spLocks noGrp="1"/>
          </p:cNvSpPr>
          <p:nvPr>
            <p:ph type="ctrTitle"/>
          </p:nvPr>
        </p:nvSpPr>
        <p:spPr>
          <a:xfrm>
            <a:off x="0" y="1486429"/>
            <a:ext cx="9162785" cy="165804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ts val="4000"/>
              <a:buNone/>
            </a:pPr>
            <a:r>
              <a:rPr lang="de-DE" b="1" dirty="0"/>
              <a:t>Fachgestellter für Arbeitsmarktdienstleistungen/  Fachangestellte für Arbeitsmarktdienstleistungen</a:t>
            </a:r>
            <a:endParaRPr dirty="0"/>
          </a:p>
        </p:txBody>
      </p:sp>
      <p:sp>
        <p:nvSpPr>
          <p:cNvPr id="120" name="Google Shape;120;p38"/>
          <p:cNvSpPr txBox="1">
            <a:spLocks noGrp="1"/>
          </p:cNvSpPr>
          <p:nvPr>
            <p:ph type="subTitle" idx="1"/>
          </p:nvPr>
        </p:nvSpPr>
        <p:spPr>
          <a:xfrm>
            <a:off x="0" y="3144469"/>
            <a:ext cx="9162785" cy="2387601"/>
          </a:xfrm>
          <a:prstGeom prst="rect">
            <a:avLst/>
          </a:prstGeom>
          <a:solidFill>
            <a:schemeClr val="bg1"/>
          </a:solidFill>
          <a:ln>
            <a:noFill/>
          </a:ln>
        </p:spPr>
        <p:txBody>
          <a:bodyPr spcFirstLastPara="1" wrap="square" lIns="91425" tIns="45700" rIns="91425" bIns="45700" anchor="t" anchorCtr="0">
            <a:normAutofit/>
          </a:bodyPr>
          <a:lstStyle/>
          <a:p>
            <a:pPr marL="0" lvl="0" indent="0"/>
            <a:r>
              <a:rPr lang="de-DE" sz="4400" dirty="0"/>
              <a:t>Nachhaltigkeitsthemen und Zielkonflikte </a:t>
            </a:r>
            <a:br>
              <a:rPr lang="de-DE" sz="4400" dirty="0"/>
            </a:br>
            <a:r>
              <a:rPr lang="de-DE" sz="4400" dirty="0"/>
              <a:t>in der Arbeitsverwaltung</a:t>
            </a:r>
            <a:endParaRPr sz="4400" b="1" dirty="0">
              <a:solidFill>
                <a:srgbClr val="0070C0"/>
              </a:solidFill>
            </a:endParaRPr>
          </a:p>
        </p:txBody>
      </p:sp>
      <p:sp>
        <p:nvSpPr>
          <p:cNvPr id="121" name="Google Shape;121;p3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dirty="0"/>
              <a:t>Constanze Lanz, Life e.V.</a:t>
            </a:r>
            <a:endParaRPr dirty="0"/>
          </a:p>
        </p:txBody>
      </p:sp>
      <p:sp>
        <p:nvSpPr>
          <p:cNvPr id="122" name="Google Shape;122;p38"/>
          <p:cNvSpPr txBox="1">
            <a:spLocks noGrp="1"/>
          </p:cNvSpPr>
          <p:nvPr>
            <p:ph type="sldNum" idx="12"/>
          </p:nvPr>
        </p:nvSpPr>
        <p:spPr>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24" name="Google Shape;124;p38"/>
          <p:cNvSpPr txBox="1">
            <a:spLocks noGrp="1"/>
          </p:cNvSpPr>
          <p:nvPr>
            <p:ph type="body" idx="4"/>
          </p:nvPr>
        </p:nvSpPr>
        <p:spPr>
          <a:xfrm>
            <a:off x="9162785" y="4151798"/>
            <a:ext cx="2787097" cy="2133241"/>
          </a:xfrm>
          <a:prstGeom prst="rect">
            <a:avLst/>
          </a:prstGeom>
          <a:noFill/>
          <a:ln>
            <a:noFill/>
          </a:ln>
        </p:spPr>
        <p:txBody>
          <a:bodyPr spcFirstLastPara="1" wrap="square" lIns="91425" tIns="45700" rIns="91425" bIns="45700" anchor="t" anchorCtr="0">
            <a:noAutofit/>
          </a:bodyPr>
          <a:lstStyle/>
          <a:p>
            <a:pPr marL="0" lvl="0" indent="0" algn="l" rtl="0">
              <a:spcAft>
                <a:spcPts val="0"/>
              </a:spcAft>
              <a:buSzPct val="248888"/>
              <a:buNone/>
            </a:pPr>
            <a:r>
              <a:rPr lang="de-DE" sz="1200" dirty="0"/>
              <a:t>LIFE Bildung, Umwelt, Chancengleichheit  e.V. , Rheinstr. 45-46, 12161 Berlin</a:t>
            </a:r>
          </a:p>
          <a:p>
            <a:pPr marL="0" lvl="0" indent="0" algn="l" rtl="0">
              <a:spcAft>
                <a:spcPts val="0"/>
              </a:spcAft>
              <a:buSzPct val="248888"/>
              <a:buNone/>
            </a:pPr>
            <a:r>
              <a:rPr lang="de-DE" sz="1200" dirty="0">
                <a:hlinkClick r:id="rId3"/>
              </a:rPr>
              <a:t>info@life-online.de</a:t>
            </a:r>
            <a:r>
              <a:rPr lang="de-DE" sz="1200" dirty="0"/>
              <a:t> </a:t>
            </a:r>
          </a:p>
          <a:p>
            <a:pPr marL="0" lvl="0" indent="0" algn="l" rtl="0">
              <a:spcAft>
                <a:spcPts val="0"/>
              </a:spcAft>
              <a:buSzPct val="248888"/>
              <a:buNone/>
            </a:pPr>
            <a:endParaRPr lang="de-DE" sz="1200" dirty="0"/>
          </a:p>
          <a:p>
            <a:pPr marL="0" lvl="0" indent="0" algn="l" rtl="0">
              <a:spcAft>
                <a:spcPts val="0"/>
              </a:spcAft>
              <a:buSzPct val="248888"/>
              <a:buNone/>
            </a:pPr>
            <a:r>
              <a:rPr lang="de-DE" sz="1200" dirty="0"/>
              <a:t>Constanze Lanz</a:t>
            </a:r>
          </a:p>
          <a:p>
            <a:pPr marL="0" lvl="0" indent="0" algn="l" rtl="0">
              <a:spcAft>
                <a:spcPts val="0"/>
              </a:spcAft>
              <a:buSzPct val="248888"/>
              <a:buNone/>
            </a:pPr>
            <a:r>
              <a:rPr lang="de-DE" sz="1200" dirty="0">
                <a:hlinkClick r:id="rId4"/>
              </a:rPr>
              <a:t>[info@praxis-fuer-berufliche-zukunft.de</a:t>
            </a:r>
            <a:r>
              <a:rPr lang="de-DE" sz="1200" dirty="0"/>
              <a:t>]</a:t>
            </a:r>
            <a:endParaRPr sz="1200" dirty="0"/>
          </a:p>
        </p:txBody>
      </p:sp>
      <p:pic>
        <p:nvPicPr>
          <p:cNvPr id="5" name="Grafik 4">
            <a:extLst>
              <a:ext uri="{FF2B5EF4-FFF2-40B4-BE49-F238E27FC236}">
                <a16:creationId xmlns:a16="http://schemas.microsoft.com/office/drawing/2014/main" xmlns="" id="{6F71B06C-F2A5-11B3-3964-1508B1928422}"/>
              </a:ext>
            </a:extLst>
          </p:cNvPr>
          <p:cNvPicPr>
            <a:picLocks noChangeAspect="1"/>
          </p:cNvPicPr>
          <p:nvPr/>
        </p:nvPicPr>
        <p:blipFill rotWithShape="1">
          <a:blip r:embed="rId5"/>
          <a:srcRect l="-1" r="67698" b="-3466"/>
          <a:stretch/>
        </p:blipFill>
        <p:spPr>
          <a:xfrm>
            <a:off x="9257156" y="3607865"/>
            <a:ext cx="866118" cy="576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xmlns="" id="{85CC1BA4-25C2-364E-826E-C2B9F5D37B70}"/>
              </a:ext>
            </a:extLst>
          </p:cNvPr>
          <p:cNvSpPr>
            <a:spLocks noGrp="1"/>
          </p:cNvSpPr>
          <p:nvPr>
            <p:ph type="sldNum" idx="12"/>
          </p:nvPr>
        </p:nvSpPr>
        <p:spPr/>
        <p:txBody>
          <a:bodyPr/>
          <a:lstStyle/>
          <a:p>
            <a:fld id="{00000000-1234-1234-1234-123412341234}" type="slidenum">
              <a:rPr lang="de-DE" smtClean="0"/>
              <a:pPr/>
              <a:t>10</a:t>
            </a:fld>
            <a:endParaRPr lang="de-DE"/>
          </a:p>
        </p:txBody>
      </p:sp>
      <p:sp>
        <p:nvSpPr>
          <p:cNvPr id="7" name="Fußzeilenplatzhalter 6">
            <a:extLst>
              <a:ext uri="{FF2B5EF4-FFF2-40B4-BE49-F238E27FC236}">
                <a16:creationId xmlns:a16="http://schemas.microsoft.com/office/drawing/2014/main" xmlns="" id="{F8424535-E69B-734B-9B97-342E56304F3E}"/>
              </a:ext>
            </a:extLst>
          </p:cNvPr>
          <p:cNvSpPr>
            <a:spLocks noGrp="1"/>
          </p:cNvSpPr>
          <p:nvPr>
            <p:ph type="ftr" idx="11"/>
          </p:nvPr>
        </p:nvSpPr>
        <p:spPr/>
        <p:txBody>
          <a:bodyPr/>
          <a:lstStyle/>
          <a:p>
            <a:r>
              <a:rPr lang="de-DE" dirty="0"/>
              <a:t>Constanze Lanz, Life e.V. </a:t>
            </a:r>
          </a:p>
        </p:txBody>
      </p:sp>
      <p:sp>
        <p:nvSpPr>
          <p:cNvPr id="2" name="Titel 1">
            <a:extLst>
              <a:ext uri="{FF2B5EF4-FFF2-40B4-BE49-F238E27FC236}">
                <a16:creationId xmlns:a16="http://schemas.microsoft.com/office/drawing/2014/main" xmlns="" id="{4DF34A74-620A-D449-93CD-E88042757676}"/>
              </a:ext>
            </a:extLst>
          </p:cNvPr>
          <p:cNvSpPr>
            <a:spLocks noGrp="1"/>
          </p:cNvSpPr>
          <p:nvPr>
            <p:ph type="title"/>
          </p:nvPr>
        </p:nvSpPr>
        <p:spPr>
          <a:xfrm>
            <a:off x="20164" y="353961"/>
            <a:ext cx="9787513" cy="675536"/>
          </a:xfrm>
        </p:spPr>
        <p:txBody>
          <a:bodyPr>
            <a:noAutofit/>
          </a:bodyPr>
          <a:lstStyle/>
          <a:p>
            <a:r>
              <a:rPr lang="de-DE" dirty="0">
                <a:solidFill>
                  <a:schemeClr val="tx1"/>
                </a:solidFill>
              </a:rPr>
              <a:t>Nachhaltiges Wirtschaftswachstum</a:t>
            </a:r>
            <a:br>
              <a:rPr lang="de-DE" dirty="0">
                <a:solidFill>
                  <a:schemeClr val="tx1"/>
                </a:solidFill>
              </a:rPr>
            </a:br>
            <a:r>
              <a:rPr lang="de-DE" dirty="0">
                <a:solidFill>
                  <a:schemeClr val="tx1"/>
                </a:solidFill>
              </a:rPr>
              <a:t>Nutzen für den Betrieb</a:t>
            </a:r>
          </a:p>
        </p:txBody>
      </p:sp>
      <p:sp>
        <p:nvSpPr>
          <p:cNvPr id="9" name="Google Shape;223;g13c8a2e141e_0_0">
            <a:extLst>
              <a:ext uri="{FF2B5EF4-FFF2-40B4-BE49-F238E27FC236}">
                <a16:creationId xmlns:a16="http://schemas.microsoft.com/office/drawing/2014/main" xmlns="" id="{3C75E969-7768-4AC5-C29A-A20C7EEB00DD}"/>
              </a:ext>
            </a:extLst>
          </p:cNvPr>
          <p:cNvSpPr txBox="1">
            <a:spLocks noGrp="1"/>
          </p:cNvSpPr>
          <p:nvPr>
            <p:ph type="body" idx="1"/>
          </p:nvPr>
        </p:nvSpPr>
        <p:spPr>
          <a:xfrm>
            <a:off x="4336026" y="6254496"/>
            <a:ext cx="3833242"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Fachangestellte/r für Arbeitsmarktdienstleistungen </a:t>
            </a:r>
            <a:endParaRPr dirty="0"/>
          </a:p>
        </p:txBody>
      </p:sp>
      <p:sp>
        <p:nvSpPr>
          <p:cNvPr id="3" name="Google Shape;127;p1">
            <a:extLst>
              <a:ext uri="{FF2B5EF4-FFF2-40B4-BE49-F238E27FC236}">
                <a16:creationId xmlns:a16="http://schemas.microsoft.com/office/drawing/2014/main" xmlns="" id="{C9E89F22-5BD3-884F-2D8B-8A784A0945A4}"/>
              </a:ext>
            </a:extLst>
          </p:cNvPr>
          <p:cNvSpPr/>
          <p:nvPr/>
        </p:nvSpPr>
        <p:spPr>
          <a:xfrm>
            <a:off x="8790039" y="2096071"/>
            <a:ext cx="2905432" cy="3091851"/>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08000" lvl="3">
              <a:spcAft>
                <a:spcPts val="600"/>
              </a:spcAft>
              <a:buSzPts val="1100"/>
            </a:pPr>
            <a:r>
              <a:rPr lang="de-DE" sz="2000" b="0" i="0" u="none" strike="noStrike" cap="none" dirty="0">
                <a:solidFill>
                  <a:schemeClr val="accent6">
                    <a:lumMod val="50000"/>
                  </a:schemeClr>
                </a:solidFill>
                <a:latin typeface="Arial"/>
                <a:ea typeface="Arial"/>
                <a:cs typeface="Arial"/>
                <a:sym typeface="Arial"/>
              </a:rPr>
              <a:t>Überzeugen Sie einen Betrieb, sich für die Zukunft nachhaltig aufzustellen. </a:t>
            </a:r>
          </a:p>
          <a:p>
            <a:pPr marL="108000" lvl="3">
              <a:spcAft>
                <a:spcPts val="600"/>
              </a:spcAft>
              <a:buSzPts val="1100"/>
            </a:pPr>
            <a:endParaRPr lang="de-DE" sz="2000" b="0" i="0" u="none" strike="noStrike" cap="none" dirty="0">
              <a:solidFill>
                <a:schemeClr val="accent6">
                  <a:lumMod val="50000"/>
                </a:schemeClr>
              </a:solidFill>
              <a:latin typeface="Arial"/>
              <a:ea typeface="Arial"/>
              <a:cs typeface="Arial"/>
              <a:sym typeface="Arial"/>
            </a:endParaRPr>
          </a:p>
          <a:p>
            <a:pPr marL="108000" lvl="3">
              <a:spcAft>
                <a:spcPts val="600"/>
              </a:spcAft>
              <a:buSzPts val="1100"/>
            </a:pPr>
            <a:r>
              <a:rPr lang="de-DE" sz="2000" b="0" i="0" u="none" strike="noStrike" cap="none" dirty="0">
                <a:solidFill>
                  <a:schemeClr val="accent6">
                    <a:lumMod val="50000"/>
                  </a:schemeClr>
                </a:solidFill>
                <a:latin typeface="Arial"/>
                <a:ea typeface="Arial"/>
                <a:cs typeface="Arial"/>
                <a:sym typeface="Arial"/>
              </a:rPr>
              <a:t>Argumente gibt es unter </a:t>
            </a:r>
            <a:r>
              <a:rPr lang="de-DE" sz="2000" b="0" i="0" u="none" strike="noStrike" cap="none" dirty="0">
                <a:solidFill>
                  <a:schemeClr val="accent6">
                    <a:lumMod val="50000"/>
                  </a:schemeClr>
                </a:solidFill>
                <a:latin typeface="Arial"/>
                <a:ea typeface="Arial"/>
                <a:cs typeface="Arial"/>
                <a:sym typeface="Arial"/>
                <a:hlinkClick r:id="rId3"/>
              </a:rPr>
              <a:t>nachhaltiges-handwerk.de/   </a:t>
            </a:r>
            <a:endParaRPr lang="de-DE" sz="2000" b="0" i="0" u="none" strike="noStrike" cap="none" dirty="0">
              <a:solidFill>
                <a:schemeClr val="accent6">
                  <a:lumMod val="50000"/>
                </a:schemeClr>
              </a:solidFill>
              <a:latin typeface="Arial"/>
              <a:ea typeface="Arial"/>
              <a:cs typeface="Arial"/>
              <a:sym typeface="Arial"/>
            </a:endParaRPr>
          </a:p>
        </p:txBody>
      </p:sp>
      <p:sp>
        <p:nvSpPr>
          <p:cNvPr id="5" name="Textplatzhalter 10">
            <a:extLst>
              <a:ext uri="{FF2B5EF4-FFF2-40B4-BE49-F238E27FC236}">
                <a16:creationId xmlns:a16="http://schemas.microsoft.com/office/drawing/2014/main" xmlns="" id="{CEB01773-0952-B3CA-FD93-7A15E35647F7}"/>
              </a:ext>
            </a:extLst>
          </p:cNvPr>
          <p:cNvSpPr>
            <a:spLocks noGrp="1"/>
          </p:cNvSpPr>
          <p:nvPr>
            <p:ph type="body" idx="2"/>
          </p:nvPr>
        </p:nvSpPr>
        <p:spPr>
          <a:xfrm>
            <a:off x="9904852" y="6249900"/>
            <a:ext cx="2320275" cy="557468"/>
          </a:xfrm>
        </p:spPr>
        <p:txBody>
          <a:bodyPr/>
          <a:lstStyle/>
          <a:p>
            <a:pPr marL="0" indent="0"/>
            <a:r>
              <a:rPr lang="de-DE" dirty="0"/>
              <a:t>Quelle: BMBF (o.J.)</a:t>
            </a:r>
            <a:endParaRPr lang="de-DE" dirty="0">
              <a:solidFill>
                <a:schemeClr val="bg1"/>
              </a:solidFill>
            </a:endParaRPr>
          </a:p>
        </p:txBody>
      </p:sp>
      <p:pic>
        <p:nvPicPr>
          <p:cNvPr id="10" name="Grafik 9">
            <a:extLst>
              <a:ext uri="{FF2B5EF4-FFF2-40B4-BE49-F238E27FC236}">
                <a16:creationId xmlns:a16="http://schemas.microsoft.com/office/drawing/2014/main" xmlns="" id="{B9D7DF09-F028-007F-AA5F-9D60E5813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4" y="1415077"/>
            <a:ext cx="8277225" cy="4676775"/>
          </a:xfrm>
          <a:prstGeom prst="rect">
            <a:avLst/>
          </a:prstGeom>
        </p:spPr>
      </p:pic>
    </p:spTree>
    <p:extLst>
      <p:ext uri="{BB962C8B-B14F-4D97-AF65-F5344CB8AC3E}">
        <p14:creationId xmlns:p14="http://schemas.microsoft.com/office/powerpoint/2010/main" val="297785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67ea5cf659_0_12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fld id="{00000000-1234-1234-1234-123412341234}" type="slidenum">
              <a:rPr kumimoji="0" lang="de-DE" sz="16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t>11</a:t>
            </a:fld>
            <a:endParaRPr kumimoji="0" sz="1600" b="0" i="0" u="none" strike="noStrike" kern="0" cap="none" spc="0" normalizeH="0" baseline="0" noProof="0">
              <a:ln>
                <a:noFill/>
              </a:ln>
              <a:solidFill>
                <a:srgbClr val="FFFFFF"/>
              </a:solidFill>
              <a:effectLst/>
              <a:uLnTx/>
              <a:uFillTx/>
              <a:latin typeface="Calibri"/>
              <a:cs typeface="Calibri"/>
              <a:sym typeface="Calibri"/>
            </a:endParaRPr>
          </a:p>
        </p:txBody>
      </p:sp>
      <p:sp>
        <p:nvSpPr>
          <p:cNvPr id="391" name="Google Shape;391;g167ea5cf659_0_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dirty="0"/>
              <a:t>Nachhaltigkeit als gemeinsames Projekt</a:t>
            </a:r>
            <a:br>
              <a:rPr lang="de-DE" dirty="0"/>
            </a:br>
            <a:r>
              <a:rPr lang="de-DE" dirty="0"/>
              <a:t>Ganzheitliche Unternehmensführung</a:t>
            </a:r>
            <a:endParaRPr dirty="0"/>
          </a:p>
        </p:txBody>
      </p:sp>
      <p:sp>
        <p:nvSpPr>
          <p:cNvPr id="393" name="Google Shape;393;g167ea5cf659_0_125"/>
          <p:cNvSpPr txBox="1">
            <a:spLocks noGrp="1"/>
          </p:cNvSpPr>
          <p:nvPr>
            <p:ph type="body" idx="2"/>
          </p:nvPr>
        </p:nvSpPr>
        <p:spPr>
          <a:xfrm>
            <a:off x="7959512"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dirty="0"/>
              <a:t>Bildquellen: links - Stockholm </a:t>
            </a:r>
            <a:r>
              <a:rPr lang="de-DE" dirty="0" err="1"/>
              <a:t>Resilience</a:t>
            </a:r>
            <a:r>
              <a:rPr lang="de-DE" dirty="0"/>
              <a:t> </a:t>
            </a:r>
            <a:r>
              <a:rPr lang="de-DE" dirty="0" err="1"/>
              <a:t>Centre</a:t>
            </a:r>
            <a:r>
              <a:rPr lang="de-DE" dirty="0"/>
              <a:t> o.J., </a:t>
            </a:r>
            <a:br>
              <a:rPr lang="de-DE" dirty="0"/>
            </a:br>
            <a:r>
              <a:rPr lang="de-DE" dirty="0"/>
              <a:t>rechts - eigene Abbildung nach </a:t>
            </a:r>
            <a:r>
              <a:rPr lang="de-DE" dirty="0" err="1"/>
              <a:t>sph</a:t>
            </a:r>
            <a:r>
              <a:rPr lang="de-DE" dirty="0"/>
              <a:t> o.J.</a:t>
            </a:r>
            <a:endParaRPr dirty="0"/>
          </a:p>
        </p:txBody>
      </p:sp>
      <p:grpSp>
        <p:nvGrpSpPr>
          <p:cNvPr id="5" name="Gruppierung 4"/>
          <p:cNvGrpSpPr/>
          <p:nvPr/>
        </p:nvGrpSpPr>
        <p:grpSpPr>
          <a:xfrm>
            <a:off x="6425612" y="1454200"/>
            <a:ext cx="5663400" cy="4537445"/>
            <a:chOff x="6095999" y="1454200"/>
            <a:chExt cx="5663400" cy="4537445"/>
          </a:xfrm>
        </p:grpSpPr>
        <p:sp>
          <p:nvSpPr>
            <p:cNvPr id="395" name="Google Shape;395;g167ea5cf659_0_125"/>
            <p:cNvSpPr txBox="1"/>
            <p:nvPr/>
          </p:nvSpPr>
          <p:spPr>
            <a:xfrm>
              <a:off x="6095999" y="3335413"/>
              <a:ext cx="1821300" cy="400069"/>
            </a:xfrm>
            <a:prstGeom prst="rect">
              <a:avLst/>
            </a:prstGeom>
            <a:solidFill>
              <a:srgbClr val="0096FF"/>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dirty="0">
                  <a:ln>
                    <a:noFill/>
                  </a:ln>
                  <a:solidFill>
                    <a:srgbClr val="FFFFFF"/>
                  </a:solidFill>
                  <a:effectLst/>
                  <a:uLnTx/>
                  <a:uFillTx/>
                  <a:latin typeface="Arial"/>
                  <a:ea typeface="Arial"/>
                  <a:cs typeface="Arial"/>
                  <a:sym typeface="Arial"/>
                </a:rPr>
                <a:t>Analyse</a:t>
              </a:r>
              <a:endParaRPr kumimoji="0" sz="20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96" name="Google Shape;396;g167ea5cf659_0_125"/>
            <p:cNvSpPr/>
            <p:nvPr/>
          </p:nvSpPr>
          <p:spPr>
            <a:xfrm>
              <a:off x="6096000" y="5144899"/>
              <a:ext cx="5663399" cy="846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1800" b="0" i="0" u="none" strike="noStrike" kern="0" cap="none" spc="0" normalizeH="0" baseline="0" noProof="0" dirty="0">
                  <a:ln>
                    <a:noFill/>
                  </a:ln>
                  <a:solidFill>
                    <a:srgbClr val="C00000"/>
                  </a:solidFill>
                  <a:effectLst/>
                  <a:uLnTx/>
                  <a:uFillTx/>
                  <a:latin typeface="Arial"/>
                  <a:cs typeface="Arial"/>
                  <a:sym typeface="Arial"/>
                </a:rPr>
                <a:t>Welche Rolle spielen die SDG für Ihr Unternehmen</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1800" b="0" i="0" u="none" strike="noStrike" kern="0" cap="none" spc="0" normalizeH="0" baseline="0" noProof="0" dirty="0">
                  <a:ln>
                    <a:noFill/>
                  </a:ln>
                  <a:solidFill>
                    <a:srgbClr val="C00000"/>
                  </a:solidFill>
                  <a:effectLst/>
                  <a:uLnTx/>
                  <a:uFillTx/>
                  <a:latin typeface="Arial"/>
                  <a:cs typeface="Arial"/>
                  <a:sym typeface="Arial"/>
                </a:rPr>
                <a:t>Wie stellen Sie Ihr Unternehmen für die Zukunft auf?</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 name="Google Shape;399;g167ea5cf659_0_125"/>
            <p:cNvSpPr txBox="1"/>
            <p:nvPr/>
          </p:nvSpPr>
          <p:spPr>
            <a:xfrm>
              <a:off x="8017049" y="3335413"/>
              <a:ext cx="1821300" cy="400069"/>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dirty="0">
                  <a:ln>
                    <a:noFill/>
                  </a:ln>
                  <a:solidFill>
                    <a:srgbClr val="FFFFFF"/>
                  </a:solidFill>
                  <a:effectLst/>
                  <a:uLnTx/>
                  <a:uFillTx/>
                  <a:latin typeface="Arial"/>
                  <a:ea typeface="Arial"/>
                  <a:cs typeface="Arial"/>
                  <a:sym typeface="Arial"/>
                </a:rPr>
                <a:t>Ziele</a:t>
              </a:r>
            </a:p>
          </p:txBody>
        </p:sp>
        <p:sp>
          <p:nvSpPr>
            <p:cNvPr id="400" name="Google Shape;400;g167ea5cf659_0_125"/>
            <p:cNvSpPr txBox="1"/>
            <p:nvPr/>
          </p:nvSpPr>
          <p:spPr>
            <a:xfrm>
              <a:off x="9938099" y="3335412"/>
              <a:ext cx="1821300" cy="400069"/>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dirty="0">
                  <a:ln>
                    <a:noFill/>
                  </a:ln>
                  <a:solidFill>
                    <a:srgbClr val="FFFFFF"/>
                  </a:solidFill>
                  <a:effectLst/>
                  <a:uLnTx/>
                  <a:uFillTx/>
                  <a:latin typeface="Arial"/>
                  <a:ea typeface="Arial"/>
                  <a:cs typeface="Arial"/>
                  <a:sym typeface="Arial"/>
                </a:rPr>
                <a:t>Maßnahmen</a:t>
              </a:r>
              <a:endParaRPr kumimoji="0" sz="20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01" name="Google Shape;401;g167ea5cf659_0_125"/>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dirty="0">
                  <a:ln>
                    <a:noFill/>
                  </a:ln>
                  <a:solidFill>
                    <a:srgbClr val="000000"/>
                  </a:solidFill>
                  <a:effectLst/>
                  <a:uLnTx/>
                  <a:uFillTx/>
                  <a:latin typeface="Arial"/>
                  <a:ea typeface="Arial"/>
                  <a:cs typeface="Arial"/>
                  <a:sym typeface="Arial"/>
                </a:rPr>
                <a:t>Nachhaltigkeits- </a:t>
              </a:r>
              <a:r>
                <a:rPr kumimoji="0" lang="de-DE" sz="2000" b="1" i="0" u="none" strike="noStrike" kern="0" cap="none" spc="0" normalizeH="0" baseline="0" noProof="0" dirty="0" err="1">
                  <a:ln>
                    <a:noFill/>
                  </a:ln>
                  <a:solidFill>
                    <a:srgbClr val="000000"/>
                  </a:solidFill>
                  <a:effectLst/>
                  <a:uLnTx/>
                  <a:uFillTx/>
                  <a:latin typeface="Arial"/>
                  <a:ea typeface="Arial"/>
                  <a:cs typeface="Arial"/>
                  <a:sym typeface="Arial"/>
                </a:rPr>
                <a:t>strategie</a:t>
              </a:r>
              <a:endParaRPr kumimoji="0" sz="20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 name="Rechteck 2"/>
            <p:cNvSpPr/>
            <p:nvPr/>
          </p:nvSpPr>
          <p:spPr>
            <a:xfrm>
              <a:off x="6132364" y="3895854"/>
              <a:ext cx="5627035" cy="1122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Arial"/>
                  <a:ea typeface="+mn-ea"/>
                  <a:cs typeface="+mn-cs"/>
                  <a:sym typeface="Arial"/>
                </a:rPr>
                <a:t>Lieferkette, Energie und Ressourcen, Produkte, Recycling,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Arial"/>
                  <a:ea typeface="+mn-ea"/>
                  <a:cs typeface="+mn-cs"/>
                  <a:sym typeface="Arial"/>
                </a:rPr>
                <a:t>Mitarbeiter*innen, Gesellschafter*innen, Eigentümer*innen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0" i="0" u="none" strike="noStrike" kern="0" cap="none" spc="0" normalizeH="0" baseline="0" noProof="0" dirty="0">
                  <a:ln>
                    <a:noFill/>
                  </a:ln>
                  <a:solidFill>
                    <a:srgbClr val="FFFFFF"/>
                  </a:solidFill>
                  <a:effectLst/>
                  <a:uLnTx/>
                  <a:uFillTx/>
                  <a:latin typeface="Arial"/>
                  <a:ea typeface="+mn-ea"/>
                  <a:cs typeface="+mn-cs"/>
                  <a:sym typeface="Arial"/>
                </a:rPr>
                <a:t>Gleichberechtigung, </a:t>
              </a:r>
              <a:r>
                <a:rPr kumimoji="0" lang="de-DE" sz="1600" b="0" i="0" u="none" strike="noStrike" kern="0" cap="none" spc="0" normalizeH="0" baseline="0" noProof="0" dirty="0">
                  <a:ln>
                    <a:noFill/>
                  </a:ln>
                  <a:solidFill>
                    <a:srgbClr val="FFFFFF"/>
                  </a:solidFill>
                  <a:effectLst/>
                  <a:uLnTx/>
                  <a:uFillTx/>
                  <a:latin typeface="Arial"/>
                  <a:ea typeface="+mn-ea"/>
                  <a:cs typeface="+mn-cs"/>
                  <a:sym typeface="Arial"/>
                </a:rPr>
                <a:t>Arbeitssicherheit</a:t>
              </a:r>
              <a:r>
                <a:rPr kumimoji="0" lang="de-DE" sz="1400" b="0" i="0" u="none" strike="noStrike" kern="0" cap="none" spc="0" normalizeH="0" baseline="0" noProof="0" dirty="0">
                  <a:ln>
                    <a:noFill/>
                  </a:ln>
                  <a:solidFill>
                    <a:srgbClr val="FFFFFF"/>
                  </a:solidFill>
                  <a:effectLst/>
                  <a:uLnTx/>
                  <a:uFillTx/>
                  <a:latin typeface="Arial"/>
                  <a:ea typeface="+mn-ea"/>
                  <a:cs typeface="+mn-cs"/>
                  <a:sym typeface="Arial"/>
                </a:rPr>
                <a:t>,  Weiterbildung, Ausbildung</a:t>
              </a:r>
            </a:p>
          </p:txBody>
        </p:sp>
        <p:sp>
          <p:nvSpPr>
            <p:cNvPr id="17" name="Google Shape;395;g167ea5cf659_0_125"/>
            <p:cNvSpPr txBox="1"/>
            <p:nvPr/>
          </p:nvSpPr>
          <p:spPr>
            <a:xfrm>
              <a:off x="6869556" y="2741183"/>
              <a:ext cx="1821300" cy="400069"/>
            </a:xfrm>
            <a:prstGeom prst="rect">
              <a:avLst/>
            </a:prstGeom>
            <a:solidFill>
              <a:srgbClr val="FF2F92"/>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a:ln>
                    <a:noFill/>
                  </a:ln>
                  <a:solidFill>
                    <a:srgbClr val="FFFFFF"/>
                  </a:solidFill>
                  <a:effectLst/>
                  <a:uLnTx/>
                  <a:uFillTx/>
                  <a:latin typeface="Arial"/>
                  <a:ea typeface="Arial"/>
                  <a:cs typeface="Arial"/>
                  <a:sym typeface="Arial"/>
                </a:rPr>
                <a:t>Kennzahlen</a:t>
              </a:r>
              <a:endParaRPr kumimoji="0" sz="20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8" name="Google Shape;395;g167ea5cf659_0_125"/>
            <p:cNvSpPr txBox="1"/>
            <p:nvPr/>
          </p:nvSpPr>
          <p:spPr>
            <a:xfrm>
              <a:off x="9352566" y="2741183"/>
              <a:ext cx="1821300" cy="400069"/>
            </a:xfrm>
            <a:prstGeom prst="rect">
              <a:avLst/>
            </a:prstGeom>
            <a:solidFill>
              <a:srgbClr val="FF40FF"/>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DE" sz="2000" b="1" i="0" u="none" strike="noStrike" kern="0" cap="none" spc="0" normalizeH="0" baseline="0" noProof="0" dirty="0">
                  <a:ln>
                    <a:noFill/>
                  </a:ln>
                  <a:solidFill>
                    <a:srgbClr val="FFFFFF"/>
                  </a:solidFill>
                  <a:effectLst/>
                  <a:uLnTx/>
                  <a:uFillTx/>
                  <a:latin typeface="Arial"/>
                  <a:ea typeface="Arial"/>
                  <a:cs typeface="Arial"/>
                  <a:sym typeface="Arial"/>
                </a:rPr>
                <a:t>Bewertung</a:t>
              </a:r>
              <a:endParaRPr kumimoji="0" sz="20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pic>
        <p:nvPicPr>
          <p:cNvPr id="4" name="Bild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050" y="1469757"/>
            <a:ext cx="6357068" cy="4589516"/>
          </a:xfrm>
          <a:prstGeom prst="rect">
            <a:avLst/>
          </a:prstGeom>
        </p:spPr>
      </p:pic>
      <p:sp>
        <p:nvSpPr>
          <p:cNvPr id="2" name="Fußzeilenplatzhalter 6">
            <a:extLst>
              <a:ext uri="{FF2B5EF4-FFF2-40B4-BE49-F238E27FC236}">
                <a16:creationId xmlns:a16="http://schemas.microsoft.com/office/drawing/2014/main" xmlns="" id="{01DB96A9-1549-AB75-C678-06643D111977}"/>
              </a:ext>
            </a:extLst>
          </p:cNvPr>
          <p:cNvSpPr>
            <a:spLocks noGrp="1"/>
          </p:cNvSpPr>
          <p:nvPr>
            <p:ph type="ftr" idx="11"/>
          </p:nvPr>
        </p:nvSpPr>
        <p:spPr>
          <a:xfrm>
            <a:off x="708400" y="6254497"/>
            <a:ext cx="2541084" cy="557468"/>
          </a:xfrm>
        </p:spPr>
        <p:txBody>
          <a:bodyPr/>
          <a:lstStyle/>
          <a:p>
            <a:r>
              <a:rPr lang="de-DE" dirty="0"/>
              <a:t>Constanze Lanz, Life e.V. </a:t>
            </a:r>
          </a:p>
        </p:txBody>
      </p:sp>
      <p:sp>
        <p:nvSpPr>
          <p:cNvPr id="8" name="Google Shape;223;g13c8a2e141e_0_0">
            <a:extLst>
              <a:ext uri="{FF2B5EF4-FFF2-40B4-BE49-F238E27FC236}">
                <a16:creationId xmlns:a16="http://schemas.microsoft.com/office/drawing/2014/main" xmlns="" id="{A876D7BA-B747-2D78-000A-E7E228014B8D}"/>
              </a:ext>
            </a:extLst>
          </p:cNvPr>
          <p:cNvSpPr txBox="1">
            <a:spLocks/>
          </p:cNvSpPr>
          <p:nvPr/>
        </p:nvSpPr>
        <p:spPr>
          <a:xfrm>
            <a:off x="3503020" y="6269030"/>
            <a:ext cx="3833242"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36000" indent="-36000"/>
            <a:r>
              <a:rPr lang="de-DE" dirty="0"/>
              <a:t>Fachangestellte/r für Arbeitsmarktdienstleistungen </a:t>
            </a:r>
          </a:p>
        </p:txBody>
      </p:sp>
    </p:spTree>
    <p:extLst>
      <p:ext uri="{BB962C8B-B14F-4D97-AF65-F5344CB8AC3E}">
        <p14:creationId xmlns:p14="http://schemas.microsoft.com/office/powerpoint/2010/main" val="187613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6327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15bba6a60_0_10"/>
          <p:cNvSpPr txBox="1">
            <a:spLocks noGrp="1"/>
          </p:cNvSpPr>
          <p:nvPr>
            <p:ph type="sldNum" idx="12"/>
          </p:nvPr>
        </p:nvSpPr>
        <p:spPr>
          <a:xfrm>
            <a:off x="1" y="6254497"/>
            <a:ext cx="619500" cy="5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g1915bba6a60_0_10"/>
          <p:cNvSpPr txBox="1">
            <a:spLocks noGrp="1"/>
          </p:cNvSpPr>
          <p:nvPr>
            <p:ph type="title"/>
          </p:nvPr>
        </p:nvSpPr>
        <p:spPr>
          <a:xfrm>
            <a:off x="360000" y="180000"/>
            <a:ext cx="9000000" cy="108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dirty="0"/>
              <a:t>Nachhaltigkeit und THG-Emissionen</a:t>
            </a:r>
            <a:br>
              <a:rPr lang="de-DE" dirty="0"/>
            </a:br>
            <a:r>
              <a:rPr lang="de-DE" dirty="0"/>
              <a:t>Mein individueller CO</a:t>
            </a:r>
            <a:r>
              <a:rPr lang="de-DE" baseline="-25000" dirty="0"/>
              <a:t>2</a:t>
            </a:r>
            <a:r>
              <a:rPr lang="de-DE" dirty="0"/>
              <a:t>-Fußabdruck</a:t>
            </a:r>
            <a:endParaRPr dirty="0"/>
          </a:p>
        </p:txBody>
      </p:sp>
      <p:sp>
        <p:nvSpPr>
          <p:cNvPr id="92" name="Google Shape;92;g1915bba6a60_0_10"/>
          <p:cNvSpPr txBox="1">
            <a:spLocks noGrp="1"/>
          </p:cNvSpPr>
          <p:nvPr>
            <p:ph type="body" idx="1"/>
          </p:nvPr>
        </p:nvSpPr>
        <p:spPr>
          <a:xfrm>
            <a:off x="4220840" y="6254497"/>
            <a:ext cx="3834600" cy="5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dirty="0">
                <a:solidFill>
                  <a:schemeClr val="bg1">
                    <a:lumMod val="95000"/>
                  </a:schemeClr>
                </a:solidFill>
              </a:rPr>
              <a:t>Fachangestellte/r für Arbeitsmarktdienstleistungen</a:t>
            </a:r>
            <a:endParaRPr dirty="0">
              <a:solidFill>
                <a:schemeClr val="bg1">
                  <a:lumMod val="95000"/>
                </a:schemeClr>
              </a:solidFill>
            </a:endParaRPr>
          </a:p>
        </p:txBody>
      </p:sp>
      <p:sp>
        <p:nvSpPr>
          <p:cNvPr id="93" name="Google Shape;93;g1915bba6a60_0_10"/>
          <p:cNvSpPr txBox="1">
            <a:spLocks noGrp="1"/>
          </p:cNvSpPr>
          <p:nvPr>
            <p:ph type="body" idx="2"/>
          </p:nvPr>
        </p:nvSpPr>
        <p:spPr>
          <a:xfrm>
            <a:off x="9360000" y="6256356"/>
            <a:ext cx="4616400" cy="5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dirty="0"/>
              <a:t>Quelle: Umweltbundesamt 2021</a:t>
            </a:r>
            <a:endParaRPr dirty="0"/>
          </a:p>
        </p:txBody>
      </p:sp>
      <p:sp>
        <p:nvSpPr>
          <p:cNvPr id="11" name="Google Shape;127;p1">
            <a:extLst>
              <a:ext uri="{FF2B5EF4-FFF2-40B4-BE49-F238E27FC236}">
                <a16:creationId xmlns:a16="http://schemas.microsoft.com/office/drawing/2014/main" xmlns="" id="{0603A86F-3057-2118-4CA5-FEF78DD781C5}"/>
              </a:ext>
            </a:extLst>
          </p:cNvPr>
          <p:cNvSpPr/>
          <p:nvPr/>
        </p:nvSpPr>
        <p:spPr>
          <a:xfrm>
            <a:off x="5726108" y="2164569"/>
            <a:ext cx="5333698" cy="369847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r>
              <a:rPr lang="de-DE" sz="1800" dirty="0">
                <a:effectLst/>
                <a:latin typeface="+mj-lt"/>
                <a:ea typeface="Andika"/>
                <a:cs typeface="Andika"/>
              </a:rPr>
              <a:t>Welchen Fußabdruck hinterlasse ich </a:t>
            </a:r>
          </a:p>
          <a:p>
            <a:r>
              <a:rPr lang="de-DE" sz="1800" dirty="0">
                <a:effectLst/>
                <a:latin typeface="+mj-lt"/>
                <a:ea typeface="Andika"/>
                <a:cs typeface="Andika"/>
              </a:rPr>
              <a:t>mit meinem Lebensstil? </a:t>
            </a:r>
          </a:p>
          <a:p>
            <a:endParaRPr lang="de-DE" sz="1800" dirty="0">
              <a:latin typeface="+mj-lt"/>
              <a:ea typeface="Andika"/>
              <a:cs typeface="Andika"/>
            </a:endParaRPr>
          </a:p>
          <a:p>
            <a:pPr marL="285750" indent="-285750">
              <a:buFont typeface="Arial" panose="020B0604020202020204" pitchFamily="34" charset="0"/>
              <a:buChar char="•"/>
            </a:pPr>
            <a:r>
              <a:rPr lang="de-DE" sz="1800" dirty="0">
                <a:latin typeface="+mj-lt"/>
                <a:ea typeface="Andika"/>
                <a:cs typeface="Andika"/>
              </a:rPr>
              <a:t>d</a:t>
            </a:r>
            <a:r>
              <a:rPr lang="de-DE" sz="1800" dirty="0">
                <a:effectLst/>
                <a:latin typeface="+mj-lt"/>
                <a:ea typeface="Andika"/>
                <a:cs typeface="Andika"/>
              </a:rPr>
              <a:t>urch Stromverbrauch und Heizen</a:t>
            </a:r>
            <a:r>
              <a:rPr lang="de-DE" sz="1800" dirty="0">
                <a:latin typeface="+mj-lt"/>
                <a:ea typeface="Andika"/>
                <a:cs typeface="Andika"/>
              </a:rPr>
              <a:t>?</a:t>
            </a:r>
          </a:p>
          <a:p>
            <a:pPr marL="285750" indent="-285750">
              <a:buFont typeface="Arial" panose="020B0604020202020204" pitchFamily="34" charset="0"/>
              <a:buChar char="•"/>
            </a:pPr>
            <a:r>
              <a:rPr lang="de-DE" sz="1800" dirty="0">
                <a:latin typeface="+mj-lt"/>
                <a:ea typeface="Andika"/>
                <a:cs typeface="Andika"/>
              </a:rPr>
              <a:t>d</a:t>
            </a:r>
            <a:r>
              <a:rPr lang="de-DE" sz="1800" dirty="0">
                <a:effectLst/>
                <a:latin typeface="+mj-lt"/>
                <a:ea typeface="Andika"/>
                <a:cs typeface="Andika"/>
              </a:rPr>
              <a:t>urch meine Ernährung</a:t>
            </a:r>
            <a:r>
              <a:rPr lang="de-DE" sz="1800" dirty="0">
                <a:latin typeface="+mj-lt"/>
                <a:ea typeface="Andika"/>
                <a:cs typeface="Andika"/>
              </a:rPr>
              <a:t>?</a:t>
            </a:r>
          </a:p>
          <a:p>
            <a:pPr marL="285750" indent="-285750">
              <a:buFont typeface="Arial" panose="020B0604020202020204" pitchFamily="34" charset="0"/>
              <a:buChar char="•"/>
            </a:pPr>
            <a:r>
              <a:rPr lang="de-DE" sz="1800" dirty="0">
                <a:latin typeface="+mj-lt"/>
                <a:ea typeface="Andika"/>
                <a:cs typeface="Andika"/>
              </a:rPr>
              <a:t>d</a:t>
            </a:r>
            <a:r>
              <a:rPr lang="de-DE" sz="1800" dirty="0">
                <a:effectLst/>
                <a:latin typeface="+mj-lt"/>
                <a:ea typeface="Andika"/>
                <a:cs typeface="Andika"/>
              </a:rPr>
              <a:t>urch mein Konsumverhalten?</a:t>
            </a:r>
          </a:p>
          <a:p>
            <a:pPr marL="285750" indent="-285750">
              <a:buFont typeface="Arial" panose="020B0604020202020204" pitchFamily="34" charset="0"/>
              <a:buChar char="•"/>
            </a:pPr>
            <a:r>
              <a:rPr lang="de-DE" sz="1800" dirty="0">
                <a:latin typeface="+mj-lt"/>
                <a:ea typeface="Andika"/>
                <a:cs typeface="Andika"/>
              </a:rPr>
              <a:t>durch</a:t>
            </a:r>
            <a:r>
              <a:rPr lang="de-DE" sz="1800" dirty="0">
                <a:effectLst/>
                <a:latin typeface="+mj-lt"/>
                <a:ea typeface="Andika"/>
                <a:cs typeface="Andika"/>
              </a:rPr>
              <a:t> meine </a:t>
            </a:r>
            <a:r>
              <a:rPr lang="de-DE" sz="1800" dirty="0">
                <a:solidFill>
                  <a:schemeClr val="tx1"/>
                </a:solidFill>
                <a:effectLst/>
                <a:latin typeface="+mj-lt"/>
                <a:ea typeface="Andika"/>
                <a:cs typeface="Andika"/>
              </a:rPr>
              <a:t>Mobilität? </a:t>
            </a:r>
          </a:p>
          <a:p>
            <a:endParaRPr lang="de-DE" sz="1800" dirty="0">
              <a:solidFill>
                <a:schemeClr val="tx1"/>
              </a:solidFill>
              <a:effectLst/>
              <a:latin typeface="+mj-lt"/>
              <a:ea typeface="Andika"/>
              <a:cs typeface="Calibri" panose="020F0502020204030204" pitchFamily="34" charset="0"/>
            </a:endParaRPr>
          </a:p>
          <a:p>
            <a:r>
              <a:rPr lang="de-DE" sz="1800" dirty="0">
                <a:solidFill>
                  <a:schemeClr val="tx1"/>
                </a:solidFill>
                <a:effectLst/>
                <a:latin typeface="+mj-lt"/>
                <a:ea typeface="Andika"/>
                <a:cs typeface="Calibri" panose="020F0502020204030204" pitchFamily="34" charset="0"/>
              </a:rPr>
              <a:t>Erstellen Sie Ihre persönliche CO₂-Bilanz mithilfe des CO₂-Rechners des Umweltbundesamtes:</a:t>
            </a:r>
            <a:r>
              <a:rPr lang="de-DE" sz="1800" dirty="0">
                <a:solidFill>
                  <a:schemeClr val="tx1"/>
                </a:solidFill>
                <a:effectLst/>
                <a:latin typeface="+mj-lt"/>
                <a:ea typeface="Merriweather" panose="00000500000000000000" pitchFamily="2" charset="0"/>
                <a:cs typeface="Calibri" panose="020F0502020204030204" pitchFamily="34" charset="0"/>
              </a:rPr>
              <a:t> </a:t>
            </a:r>
            <a:r>
              <a:rPr lang="de-DE" sz="1800" u="sng" dirty="0">
                <a:solidFill>
                  <a:schemeClr val="tx1"/>
                </a:solidFill>
                <a:effectLst/>
                <a:latin typeface="+mj-lt"/>
                <a:ea typeface="Merriweather" panose="00000500000000000000" pitchFamily="2" charset="0"/>
                <a:cs typeface="Calibri" panose="020F0502020204030204" pitchFamily="34" charset="0"/>
                <a:hlinkClick r:id="rId3">
                  <a:extLst>
                    <a:ext uri="{A12FA001-AC4F-418D-AE19-62706E023703}">
                      <ahyp:hlinkClr xmlns:ahyp="http://schemas.microsoft.com/office/drawing/2018/hyperlinkcolor" xmlns="" val="tx"/>
                    </a:ext>
                  </a:extLst>
                </a:hlinkClick>
              </a:rPr>
              <a:t>uba.CO₂-rechner.de</a:t>
            </a:r>
            <a:endParaRPr lang="de-DE" sz="1800" dirty="0">
              <a:latin typeface="+mj-lt"/>
            </a:endParaRPr>
          </a:p>
        </p:txBody>
      </p:sp>
      <p:sp>
        <p:nvSpPr>
          <p:cNvPr id="13" name="Textfeld 12">
            <a:extLst>
              <a:ext uri="{FF2B5EF4-FFF2-40B4-BE49-F238E27FC236}">
                <a16:creationId xmlns:a16="http://schemas.microsoft.com/office/drawing/2014/main" xmlns="" id="{6ACB2C1A-02F3-FC0B-8A90-13F4A7E73F51}"/>
              </a:ext>
            </a:extLst>
          </p:cNvPr>
          <p:cNvSpPr txBox="1"/>
          <p:nvPr/>
        </p:nvSpPr>
        <p:spPr>
          <a:xfrm>
            <a:off x="360000" y="1485119"/>
            <a:ext cx="11137496" cy="646331"/>
          </a:xfrm>
          <a:prstGeom prst="rect">
            <a:avLst/>
          </a:prstGeom>
          <a:noFill/>
        </p:spPr>
        <p:txBody>
          <a:bodyPr wrap="square">
            <a:spAutoFit/>
          </a:bodyPr>
          <a:lstStyle/>
          <a:p>
            <a:r>
              <a:rPr lang="de-DE" sz="1800" dirty="0">
                <a:effectLst/>
                <a:latin typeface="+mj-lt"/>
                <a:ea typeface="Andika"/>
                <a:cs typeface="Andika"/>
              </a:rPr>
              <a:t>Im Durchschnitt verursacht eine Bundesbürgerin oder ein Bundesbürger pro Jahr rund </a:t>
            </a:r>
            <a:r>
              <a:rPr lang="de-DE" sz="1800" dirty="0">
                <a:latin typeface="+mj-lt"/>
                <a:ea typeface="Andika"/>
                <a:cs typeface="Andika"/>
              </a:rPr>
              <a:t>11,2</a:t>
            </a:r>
            <a:r>
              <a:rPr lang="de-DE" sz="1800" dirty="0">
                <a:effectLst/>
                <a:latin typeface="+mj-lt"/>
                <a:ea typeface="Andika"/>
                <a:cs typeface="Andika"/>
              </a:rPr>
              <a:t> Tonnen CO₂-Äquivalente</a:t>
            </a:r>
            <a:r>
              <a:rPr lang="de-DE" sz="1800" dirty="0">
                <a:latin typeface="+mj-lt"/>
                <a:ea typeface="Andika"/>
                <a:cs typeface="Andika"/>
              </a:rPr>
              <a:t>.</a:t>
            </a:r>
            <a:r>
              <a:rPr lang="de-DE" sz="1800" dirty="0">
                <a:effectLst/>
                <a:latin typeface="+mj-lt"/>
                <a:ea typeface="Andika"/>
                <a:cs typeface="Andika"/>
              </a:rPr>
              <a:t> Klimaverträglich - für jeden Menschen weltweit gleich - wäre lediglich eine Tonne. </a:t>
            </a:r>
            <a:endParaRPr lang="de-DE" sz="1800" dirty="0">
              <a:latin typeface="+mj-lt"/>
            </a:endParaRPr>
          </a:p>
        </p:txBody>
      </p:sp>
      <p:sp>
        <p:nvSpPr>
          <p:cNvPr id="19" name="Google Shape;106;p1">
            <a:extLst>
              <a:ext uri="{FF2B5EF4-FFF2-40B4-BE49-F238E27FC236}">
                <a16:creationId xmlns:a16="http://schemas.microsoft.com/office/drawing/2014/main" xmlns="" id="{E42A6031-D048-33D1-A792-E9434B3D4808}"/>
              </a:ext>
            </a:extLst>
          </p:cNvPr>
          <p:cNvSpPr/>
          <p:nvPr/>
        </p:nvSpPr>
        <p:spPr>
          <a:xfrm>
            <a:off x="451196" y="5233915"/>
            <a:ext cx="4236583" cy="623415"/>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0" name="Google Shape;107;p1">
            <a:extLst>
              <a:ext uri="{FF2B5EF4-FFF2-40B4-BE49-F238E27FC236}">
                <a16:creationId xmlns:a16="http://schemas.microsoft.com/office/drawing/2014/main" xmlns="" id="{2898BEC3-5975-A96C-CBFC-F6789766E044}"/>
              </a:ext>
            </a:extLst>
          </p:cNvPr>
          <p:cNvSpPr/>
          <p:nvPr/>
        </p:nvSpPr>
        <p:spPr>
          <a:xfrm>
            <a:off x="451196" y="5026110"/>
            <a:ext cx="4236583" cy="207805"/>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1" name="Google Shape;108;p1">
            <a:extLst>
              <a:ext uri="{FF2B5EF4-FFF2-40B4-BE49-F238E27FC236}">
                <a16:creationId xmlns:a16="http://schemas.microsoft.com/office/drawing/2014/main" xmlns="" id="{16A1EA2D-0CD7-1FCB-A257-4B19B6A8B804}"/>
              </a:ext>
            </a:extLst>
          </p:cNvPr>
          <p:cNvSpPr/>
          <p:nvPr/>
        </p:nvSpPr>
        <p:spPr>
          <a:xfrm>
            <a:off x="451196" y="4402695"/>
            <a:ext cx="4236583" cy="623415"/>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2" name="Google Shape;109;p1">
            <a:extLst>
              <a:ext uri="{FF2B5EF4-FFF2-40B4-BE49-F238E27FC236}">
                <a16:creationId xmlns:a16="http://schemas.microsoft.com/office/drawing/2014/main" xmlns="" id="{7E68BC22-C418-CB50-AF93-670C58A4ABDD}"/>
              </a:ext>
            </a:extLst>
          </p:cNvPr>
          <p:cNvSpPr/>
          <p:nvPr/>
        </p:nvSpPr>
        <p:spPr>
          <a:xfrm>
            <a:off x="451196" y="3899534"/>
            <a:ext cx="4236583" cy="504669"/>
          </a:xfrm>
          <a:prstGeom prst="rect">
            <a:avLst/>
          </a:prstGeom>
          <a:solidFill>
            <a:schemeClr val="accent5">
              <a:lumMod val="40000"/>
              <a:lumOff val="60000"/>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dirty="0">
                <a:solidFill>
                  <a:schemeClr val="dk1"/>
                </a:solidFill>
                <a:latin typeface="Calibri"/>
                <a:ea typeface="Calibri"/>
                <a:cs typeface="Calibri"/>
                <a:sym typeface="Calibri"/>
              </a:rPr>
              <a:t>Ernährung 1,7 t CO</a:t>
            </a:r>
            <a:r>
              <a:rPr lang="de-DE" sz="1800" b="1" i="0" u="none" strike="noStrike" cap="none" baseline="-25000" dirty="0">
                <a:solidFill>
                  <a:schemeClr val="dk1"/>
                </a:solidFill>
                <a:latin typeface="Calibri"/>
                <a:ea typeface="Calibri"/>
                <a:cs typeface="Calibri"/>
                <a:sym typeface="Calibri"/>
              </a:rPr>
              <a:t>2</a:t>
            </a:r>
            <a:r>
              <a:rPr lang="de-DE" sz="1800" b="1" i="0" u="none" strike="noStrike" cap="none" dirty="0">
                <a:solidFill>
                  <a:schemeClr val="dk1"/>
                </a:solidFill>
                <a:latin typeface="Calibri"/>
                <a:ea typeface="Calibri"/>
                <a:cs typeface="Calibri"/>
                <a:sym typeface="Calibri"/>
              </a:rPr>
              <a:t>-Äq</a:t>
            </a:r>
            <a:endParaRPr sz="1400" b="0" i="0" u="none" strike="noStrike" cap="none" dirty="0">
              <a:solidFill>
                <a:srgbClr val="000000"/>
              </a:solidFill>
              <a:latin typeface="Arial"/>
              <a:ea typeface="Arial"/>
              <a:cs typeface="Arial"/>
              <a:sym typeface="Arial"/>
            </a:endParaRPr>
          </a:p>
        </p:txBody>
      </p:sp>
      <p:sp>
        <p:nvSpPr>
          <p:cNvPr id="23" name="Google Shape;110;p1">
            <a:extLst>
              <a:ext uri="{FF2B5EF4-FFF2-40B4-BE49-F238E27FC236}">
                <a16:creationId xmlns:a16="http://schemas.microsoft.com/office/drawing/2014/main" xmlns="" id="{1784435A-0D67-2290-CC0D-3FA8E70D7DA5}"/>
              </a:ext>
            </a:extLst>
          </p:cNvPr>
          <p:cNvSpPr/>
          <p:nvPr/>
        </p:nvSpPr>
        <p:spPr>
          <a:xfrm>
            <a:off x="451196" y="2757296"/>
            <a:ext cx="4236583" cy="1128085"/>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dirty="0">
                <a:solidFill>
                  <a:schemeClr val="lt1"/>
                </a:solidFill>
                <a:latin typeface="Calibri"/>
                <a:ea typeface="Calibri"/>
                <a:cs typeface="Calibri"/>
                <a:sym typeface="Calibri"/>
              </a:rPr>
              <a:t>Sonstiger Konsum </a:t>
            </a:r>
            <a:br>
              <a:rPr lang="de-DE" sz="1800" b="1" i="0" u="none" strike="noStrike" cap="none" dirty="0">
                <a:solidFill>
                  <a:schemeClr val="lt1"/>
                </a:solidFill>
                <a:latin typeface="Calibri"/>
                <a:ea typeface="Calibri"/>
                <a:cs typeface="Calibri"/>
                <a:sym typeface="Calibri"/>
              </a:rPr>
            </a:br>
            <a:r>
              <a:rPr lang="de-DE" sz="1800" b="1" i="0" u="none" strike="noStrike" cap="none" dirty="0">
                <a:solidFill>
                  <a:schemeClr val="lt1"/>
                </a:solidFill>
                <a:latin typeface="Calibri"/>
                <a:ea typeface="Calibri"/>
                <a:cs typeface="Calibri"/>
                <a:sym typeface="Calibri"/>
              </a:rPr>
              <a:t>3,8 t CO</a:t>
            </a:r>
            <a:r>
              <a:rPr lang="de-DE" sz="1800" b="1" i="0" u="none" strike="noStrike" cap="none" baseline="-25000" dirty="0">
                <a:solidFill>
                  <a:schemeClr val="lt1"/>
                </a:solidFill>
                <a:latin typeface="Calibri"/>
                <a:ea typeface="Calibri"/>
                <a:cs typeface="Calibri"/>
                <a:sym typeface="Calibri"/>
              </a:rPr>
              <a:t>2</a:t>
            </a:r>
            <a:r>
              <a:rPr lang="de-DE" sz="1800" b="1" i="0" u="none" strike="noStrike" cap="none" dirty="0">
                <a:solidFill>
                  <a:schemeClr val="lt1"/>
                </a:solidFill>
                <a:latin typeface="Calibri"/>
                <a:ea typeface="Calibri"/>
                <a:cs typeface="Calibri"/>
                <a:sym typeface="Calibri"/>
              </a:rPr>
              <a:t>-Äq</a:t>
            </a:r>
            <a:endParaRPr sz="1400" b="0" i="0" u="none" strike="noStrike" cap="none" dirty="0">
              <a:solidFill>
                <a:srgbClr val="000000"/>
              </a:solidFill>
              <a:latin typeface="Arial"/>
              <a:ea typeface="Arial"/>
              <a:cs typeface="Arial"/>
              <a:sym typeface="Arial"/>
            </a:endParaRPr>
          </a:p>
        </p:txBody>
      </p:sp>
      <p:sp>
        <p:nvSpPr>
          <p:cNvPr id="24" name="Google Shape;111;p1">
            <a:extLst>
              <a:ext uri="{FF2B5EF4-FFF2-40B4-BE49-F238E27FC236}">
                <a16:creationId xmlns:a16="http://schemas.microsoft.com/office/drawing/2014/main" xmlns="" id="{F01CC8E7-FB00-0830-8232-5839BE1DDAF0}"/>
              </a:ext>
            </a:extLst>
          </p:cNvPr>
          <p:cNvSpPr/>
          <p:nvPr/>
        </p:nvSpPr>
        <p:spPr>
          <a:xfrm>
            <a:off x="451196" y="2490118"/>
            <a:ext cx="4236583" cy="267178"/>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dirty="0">
                <a:solidFill>
                  <a:schemeClr val="lt1"/>
                </a:solidFill>
                <a:latin typeface="Calibri"/>
                <a:ea typeface="Calibri"/>
                <a:cs typeface="Calibri"/>
                <a:sym typeface="Calibri"/>
              </a:rPr>
              <a:t>Öffentliche Infrastruktur 0,9 t CO</a:t>
            </a:r>
            <a:r>
              <a:rPr lang="de-DE" sz="1600" b="1" i="0" u="none" strike="noStrike" cap="none" baseline="-25000" dirty="0">
                <a:solidFill>
                  <a:schemeClr val="lt1"/>
                </a:solidFill>
                <a:latin typeface="Calibri"/>
                <a:ea typeface="Calibri"/>
                <a:cs typeface="Calibri"/>
                <a:sym typeface="Calibri"/>
              </a:rPr>
              <a:t>2</a:t>
            </a:r>
            <a:r>
              <a:rPr lang="de-DE" sz="1600" b="1" i="0" u="none" strike="noStrike" cap="none" dirty="0">
                <a:solidFill>
                  <a:schemeClr val="lt1"/>
                </a:solidFill>
                <a:latin typeface="Calibri"/>
                <a:ea typeface="Calibri"/>
                <a:cs typeface="Calibri"/>
                <a:sym typeface="Calibri"/>
              </a:rPr>
              <a:t>-e</a:t>
            </a:r>
            <a:endParaRPr sz="1400" b="0" i="0" u="none" strike="noStrike" cap="none" dirty="0">
              <a:solidFill>
                <a:srgbClr val="000000"/>
              </a:solidFill>
              <a:latin typeface="Arial"/>
              <a:ea typeface="Arial"/>
              <a:cs typeface="Arial"/>
              <a:sym typeface="Arial"/>
            </a:endParaRPr>
          </a:p>
        </p:txBody>
      </p:sp>
      <p:sp>
        <p:nvSpPr>
          <p:cNvPr id="25" name="Google Shape;112;p1">
            <a:extLst>
              <a:ext uri="{FF2B5EF4-FFF2-40B4-BE49-F238E27FC236}">
                <a16:creationId xmlns:a16="http://schemas.microsoft.com/office/drawing/2014/main" xmlns="" id="{6CCF420D-A3A5-32D6-4E1E-2C84DDEB20D6}"/>
              </a:ext>
            </a:extLst>
          </p:cNvPr>
          <p:cNvSpPr/>
          <p:nvPr/>
        </p:nvSpPr>
        <p:spPr>
          <a:xfrm>
            <a:off x="4687779" y="5233915"/>
            <a:ext cx="748924" cy="623415"/>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26" name="Google Shape;113;p1">
            <a:extLst>
              <a:ext uri="{FF2B5EF4-FFF2-40B4-BE49-F238E27FC236}">
                <a16:creationId xmlns:a16="http://schemas.microsoft.com/office/drawing/2014/main" xmlns="" id="{EFEA9333-AFF6-E5EA-6529-BEF8F530628D}"/>
              </a:ext>
            </a:extLst>
          </p:cNvPr>
          <p:cNvSpPr/>
          <p:nvPr/>
        </p:nvSpPr>
        <p:spPr>
          <a:xfrm>
            <a:off x="4687779" y="5026110"/>
            <a:ext cx="748924" cy="207805"/>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27" name="Google Shape;114;p1">
            <a:extLst>
              <a:ext uri="{FF2B5EF4-FFF2-40B4-BE49-F238E27FC236}">
                <a16:creationId xmlns:a16="http://schemas.microsoft.com/office/drawing/2014/main" xmlns="" id="{E38CFA9B-9FD4-84DC-6324-2F17F9A62A0D}"/>
              </a:ext>
            </a:extLst>
          </p:cNvPr>
          <p:cNvSpPr/>
          <p:nvPr/>
        </p:nvSpPr>
        <p:spPr>
          <a:xfrm>
            <a:off x="4687779" y="4402695"/>
            <a:ext cx="748924" cy="623415"/>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28" name="Google Shape;115;p1">
            <a:extLst>
              <a:ext uri="{FF2B5EF4-FFF2-40B4-BE49-F238E27FC236}">
                <a16:creationId xmlns:a16="http://schemas.microsoft.com/office/drawing/2014/main" xmlns="" id="{B3160961-3703-B37B-4162-EB64DFAA0E09}"/>
              </a:ext>
            </a:extLst>
          </p:cNvPr>
          <p:cNvSpPr/>
          <p:nvPr/>
        </p:nvSpPr>
        <p:spPr>
          <a:xfrm>
            <a:off x="4687779" y="3899534"/>
            <a:ext cx="748924" cy="504669"/>
          </a:xfrm>
          <a:prstGeom prst="rect">
            <a:avLst/>
          </a:prstGeom>
          <a:solidFill>
            <a:schemeClr val="accent5">
              <a:lumMod val="40000"/>
              <a:lumOff val="60000"/>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29" name="Google Shape;116;p1">
            <a:extLst>
              <a:ext uri="{FF2B5EF4-FFF2-40B4-BE49-F238E27FC236}">
                <a16:creationId xmlns:a16="http://schemas.microsoft.com/office/drawing/2014/main" xmlns="" id="{54380BB2-63AB-5459-19D0-71965C900893}"/>
              </a:ext>
            </a:extLst>
          </p:cNvPr>
          <p:cNvSpPr/>
          <p:nvPr/>
        </p:nvSpPr>
        <p:spPr>
          <a:xfrm>
            <a:off x="4687779" y="2757296"/>
            <a:ext cx="748924" cy="1128085"/>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30" name="Google Shape;117;p1">
            <a:extLst>
              <a:ext uri="{FF2B5EF4-FFF2-40B4-BE49-F238E27FC236}">
                <a16:creationId xmlns:a16="http://schemas.microsoft.com/office/drawing/2014/main" xmlns="" id="{338E8A31-8088-A7E3-734F-377D35AFA650}"/>
              </a:ext>
            </a:extLst>
          </p:cNvPr>
          <p:cNvSpPr/>
          <p:nvPr/>
        </p:nvSpPr>
        <p:spPr>
          <a:xfrm>
            <a:off x="4687779" y="2490118"/>
            <a:ext cx="748924" cy="267178"/>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dirty="0">
                <a:solidFill>
                  <a:schemeClr val="lt1"/>
                </a:solidFill>
                <a:latin typeface="Calibri"/>
                <a:ea typeface="Calibri"/>
                <a:cs typeface="Calibri"/>
                <a:sym typeface="Calibri"/>
              </a:rPr>
              <a:t>8 %</a:t>
            </a:r>
            <a:endParaRPr sz="1400" b="0" i="0" u="none" strike="noStrike" cap="none" dirty="0">
              <a:solidFill>
                <a:srgbClr val="000000"/>
              </a:solidFill>
              <a:latin typeface="Arial"/>
              <a:ea typeface="Arial"/>
              <a:cs typeface="Arial"/>
              <a:sym typeface="Arial"/>
            </a:endParaRPr>
          </a:p>
        </p:txBody>
      </p:sp>
      <p:pic>
        <p:nvPicPr>
          <p:cNvPr id="31" name="Google Shape;118;p1">
            <a:extLst>
              <a:ext uri="{FF2B5EF4-FFF2-40B4-BE49-F238E27FC236}">
                <a16:creationId xmlns:a16="http://schemas.microsoft.com/office/drawing/2014/main" xmlns="" id="{83ECC743-5CBD-9BD5-6A85-1DECF984A183}"/>
              </a:ext>
            </a:extLst>
          </p:cNvPr>
          <p:cNvPicPr preferRelativeResize="0"/>
          <p:nvPr/>
        </p:nvPicPr>
        <p:blipFill rotWithShape="1">
          <a:blip r:embed="rId4">
            <a:alphaModFix/>
          </a:blip>
          <a:srcRect/>
          <a:stretch/>
        </p:blipFill>
        <p:spPr>
          <a:xfrm>
            <a:off x="598148" y="4451196"/>
            <a:ext cx="644557" cy="505645"/>
          </a:xfrm>
          <a:prstGeom prst="rect">
            <a:avLst/>
          </a:prstGeom>
          <a:noFill/>
          <a:ln>
            <a:noFill/>
          </a:ln>
        </p:spPr>
      </p:pic>
      <p:pic>
        <p:nvPicPr>
          <p:cNvPr id="32" name="Google Shape;119;p1">
            <a:extLst>
              <a:ext uri="{FF2B5EF4-FFF2-40B4-BE49-F238E27FC236}">
                <a16:creationId xmlns:a16="http://schemas.microsoft.com/office/drawing/2014/main" xmlns="" id="{124AF09C-4DED-7DC4-0B2D-172335FE2F24}"/>
              </a:ext>
            </a:extLst>
          </p:cNvPr>
          <p:cNvPicPr preferRelativeResize="0"/>
          <p:nvPr/>
        </p:nvPicPr>
        <p:blipFill rotWithShape="1">
          <a:blip r:embed="rId5">
            <a:alphaModFix/>
          </a:blip>
          <a:srcRect/>
          <a:stretch/>
        </p:blipFill>
        <p:spPr>
          <a:xfrm>
            <a:off x="1539608" y="4466581"/>
            <a:ext cx="571084" cy="448007"/>
          </a:xfrm>
          <a:prstGeom prst="rect">
            <a:avLst/>
          </a:prstGeom>
          <a:noFill/>
          <a:ln>
            <a:noFill/>
          </a:ln>
        </p:spPr>
      </p:pic>
      <p:pic>
        <p:nvPicPr>
          <p:cNvPr id="33" name="Google Shape;120;p1">
            <a:extLst>
              <a:ext uri="{FF2B5EF4-FFF2-40B4-BE49-F238E27FC236}">
                <a16:creationId xmlns:a16="http://schemas.microsoft.com/office/drawing/2014/main" xmlns="" id="{4F240ED1-1A52-E95A-0FD9-D7AD56210B67}"/>
              </a:ext>
            </a:extLst>
          </p:cNvPr>
          <p:cNvPicPr preferRelativeResize="0"/>
          <p:nvPr/>
        </p:nvPicPr>
        <p:blipFill rotWithShape="1">
          <a:blip r:embed="rId6">
            <a:alphaModFix/>
          </a:blip>
          <a:srcRect/>
          <a:stretch/>
        </p:blipFill>
        <p:spPr>
          <a:xfrm>
            <a:off x="598146" y="3956756"/>
            <a:ext cx="488111" cy="382915"/>
          </a:xfrm>
          <a:prstGeom prst="rect">
            <a:avLst/>
          </a:prstGeom>
          <a:noFill/>
          <a:ln>
            <a:noFill/>
          </a:ln>
        </p:spPr>
      </p:pic>
      <p:pic>
        <p:nvPicPr>
          <p:cNvPr id="34" name="Google Shape;121;p1">
            <a:extLst>
              <a:ext uri="{FF2B5EF4-FFF2-40B4-BE49-F238E27FC236}">
                <a16:creationId xmlns:a16="http://schemas.microsoft.com/office/drawing/2014/main" xmlns="" id="{5E47DB12-9572-B6F8-BA11-F0716538ED19}"/>
              </a:ext>
            </a:extLst>
          </p:cNvPr>
          <p:cNvPicPr preferRelativeResize="0"/>
          <p:nvPr/>
        </p:nvPicPr>
        <p:blipFill rotWithShape="1">
          <a:blip r:embed="rId7">
            <a:alphaModFix/>
          </a:blip>
          <a:srcRect/>
          <a:stretch/>
        </p:blipFill>
        <p:spPr>
          <a:xfrm>
            <a:off x="1489525" y="3211975"/>
            <a:ext cx="671249" cy="526585"/>
          </a:xfrm>
          <a:prstGeom prst="rect">
            <a:avLst/>
          </a:prstGeom>
          <a:noFill/>
          <a:ln>
            <a:noFill/>
          </a:ln>
        </p:spPr>
      </p:pic>
      <p:pic>
        <p:nvPicPr>
          <p:cNvPr id="35" name="Google Shape;122;p1">
            <a:extLst>
              <a:ext uri="{FF2B5EF4-FFF2-40B4-BE49-F238E27FC236}">
                <a16:creationId xmlns:a16="http://schemas.microsoft.com/office/drawing/2014/main" xmlns="" id="{B6E07BA8-0918-71BF-1913-2DB811398FA1}"/>
              </a:ext>
            </a:extLst>
          </p:cNvPr>
          <p:cNvPicPr preferRelativeResize="0"/>
          <p:nvPr/>
        </p:nvPicPr>
        <p:blipFill rotWithShape="1">
          <a:blip r:embed="rId8">
            <a:alphaModFix/>
          </a:blip>
          <a:srcRect/>
          <a:stretch/>
        </p:blipFill>
        <p:spPr>
          <a:xfrm>
            <a:off x="690296" y="2949798"/>
            <a:ext cx="560126" cy="439410"/>
          </a:xfrm>
          <a:prstGeom prst="rect">
            <a:avLst/>
          </a:prstGeom>
          <a:noFill/>
          <a:ln>
            <a:noFill/>
          </a:ln>
        </p:spPr>
      </p:pic>
      <p:pic>
        <p:nvPicPr>
          <p:cNvPr id="36" name="Google Shape;123;p1">
            <a:extLst>
              <a:ext uri="{FF2B5EF4-FFF2-40B4-BE49-F238E27FC236}">
                <a16:creationId xmlns:a16="http://schemas.microsoft.com/office/drawing/2014/main" xmlns="" id="{7C05D429-D388-C78C-04C7-90A469C719EB}"/>
              </a:ext>
            </a:extLst>
          </p:cNvPr>
          <p:cNvPicPr preferRelativeResize="0"/>
          <p:nvPr/>
        </p:nvPicPr>
        <p:blipFill rotWithShape="1">
          <a:blip r:embed="rId9">
            <a:alphaModFix/>
          </a:blip>
          <a:srcRect/>
          <a:stretch/>
        </p:blipFill>
        <p:spPr>
          <a:xfrm>
            <a:off x="1233208" y="3858344"/>
            <a:ext cx="742920" cy="582809"/>
          </a:xfrm>
          <a:prstGeom prst="rect">
            <a:avLst/>
          </a:prstGeom>
          <a:noFill/>
          <a:ln>
            <a:noFill/>
          </a:ln>
        </p:spPr>
      </p:pic>
      <p:pic>
        <p:nvPicPr>
          <p:cNvPr id="37" name="Google Shape;124;p1">
            <a:extLst>
              <a:ext uri="{FF2B5EF4-FFF2-40B4-BE49-F238E27FC236}">
                <a16:creationId xmlns:a16="http://schemas.microsoft.com/office/drawing/2014/main" xmlns="" id="{D7E101C7-6F09-90A7-6241-2347DEF44733}"/>
              </a:ext>
            </a:extLst>
          </p:cNvPr>
          <p:cNvPicPr preferRelativeResize="0"/>
          <p:nvPr/>
        </p:nvPicPr>
        <p:blipFill rotWithShape="1">
          <a:blip r:embed="rId10">
            <a:alphaModFix/>
          </a:blip>
          <a:srcRect/>
          <a:stretch/>
        </p:blipFill>
        <p:spPr>
          <a:xfrm>
            <a:off x="1119532" y="4940016"/>
            <a:ext cx="484391" cy="379997"/>
          </a:xfrm>
          <a:prstGeom prst="rect">
            <a:avLst/>
          </a:prstGeom>
          <a:noFill/>
          <a:ln>
            <a:noFill/>
          </a:ln>
        </p:spPr>
      </p:pic>
      <p:pic>
        <p:nvPicPr>
          <p:cNvPr id="38" name="Google Shape;125;p1">
            <a:extLst>
              <a:ext uri="{FF2B5EF4-FFF2-40B4-BE49-F238E27FC236}">
                <a16:creationId xmlns:a16="http://schemas.microsoft.com/office/drawing/2014/main" xmlns="" id="{BEEBD354-9DE4-01B0-0AF6-5CD6019C312E}"/>
              </a:ext>
            </a:extLst>
          </p:cNvPr>
          <p:cNvPicPr preferRelativeResize="0"/>
          <p:nvPr/>
        </p:nvPicPr>
        <p:blipFill rotWithShape="1">
          <a:blip r:embed="rId11">
            <a:alphaModFix/>
          </a:blip>
          <a:srcRect/>
          <a:stretch/>
        </p:blipFill>
        <p:spPr>
          <a:xfrm>
            <a:off x="1618042" y="5331474"/>
            <a:ext cx="561978" cy="440863"/>
          </a:xfrm>
          <a:prstGeom prst="rect">
            <a:avLst/>
          </a:prstGeom>
          <a:noFill/>
          <a:ln>
            <a:noFill/>
          </a:ln>
        </p:spPr>
      </p:pic>
      <p:pic>
        <p:nvPicPr>
          <p:cNvPr id="39" name="Google Shape;126;p1">
            <a:extLst>
              <a:ext uri="{FF2B5EF4-FFF2-40B4-BE49-F238E27FC236}">
                <a16:creationId xmlns:a16="http://schemas.microsoft.com/office/drawing/2014/main" xmlns="" id="{D7154B68-4F23-FAE8-709B-ADDA65E4D990}"/>
              </a:ext>
            </a:extLst>
          </p:cNvPr>
          <p:cNvPicPr preferRelativeResize="0"/>
          <p:nvPr/>
        </p:nvPicPr>
        <p:blipFill rotWithShape="1">
          <a:blip r:embed="rId12">
            <a:alphaModFix/>
          </a:blip>
          <a:srcRect/>
          <a:stretch/>
        </p:blipFill>
        <p:spPr>
          <a:xfrm flipH="1">
            <a:off x="713957" y="2356570"/>
            <a:ext cx="538970" cy="422814"/>
          </a:xfrm>
          <a:prstGeom prst="rect">
            <a:avLst/>
          </a:prstGeom>
          <a:solidFill>
            <a:schemeClr val="lt1"/>
          </a:solidFill>
          <a:ln>
            <a:noFill/>
          </a:ln>
        </p:spPr>
      </p:pic>
      <p:pic>
        <p:nvPicPr>
          <p:cNvPr id="6" name="Grafik 5">
            <a:extLst>
              <a:ext uri="{FF2B5EF4-FFF2-40B4-BE49-F238E27FC236}">
                <a16:creationId xmlns:a16="http://schemas.microsoft.com/office/drawing/2014/main" xmlns="" id="{171A8B7F-31A7-6D5A-73D8-D70F16871D82}"/>
              </a:ext>
            </a:extLst>
          </p:cNvPr>
          <p:cNvPicPr>
            <a:picLocks noChangeAspect="1"/>
          </p:cNvPicPr>
          <p:nvPr/>
        </p:nvPicPr>
        <p:blipFill rotWithShape="1">
          <a:blip r:embed="rId13"/>
          <a:srcRect l="57218" t="21667" r="15310" b="9090"/>
          <a:stretch/>
        </p:blipFill>
        <p:spPr>
          <a:xfrm>
            <a:off x="10544066" y="3661664"/>
            <a:ext cx="1495001" cy="2270992"/>
          </a:xfrm>
          <a:prstGeom prst="rect">
            <a:avLst/>
          </a:prstGeom>
        </p:spPr>
      </p:pic>
      <p:sp>
        <p:nvSpPr>
          <p:cNvPr id="2" name="Google Shape;226;g13c8a2e141e_0_0">
            <a:extLst>
              <a:ext uri="{FF2B5EF4-FFF2-40B4-BE49-F238E27FC236}">
                <a16:creationId xmlns:a16="http://schemas.microsoft.com/office/drawing/2014/main" xmlns="" id="{B3F377E6-DEEA-E617-5A52-DFB8747F55A2}"/>
              </a:ext>
            </a:extLst>
          </p:cNvPr>
          <p:cNvSpPr txBox="1">
            <a:spLocks noGrp="1"/>
          </p:cNvSpPr>
          <p:nvPr>
            <p:ph type="ftr" idx="11"/>
          </p:nvPr>
        </p:nvSpPr>
        <p:spPr>
          <a:xfrm>
            <a:off x="753079" y="6255678"/>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Constanze Lanz, Life e.V.</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xmlns="" id="{1F384E28-B2B0-7FEC-A024-0F6F3A3859EE}"/>
              </a:ext>
            </a:extLst>
          </p:cNvPr>
          <p:cNvGraphicFramePr/>
          <p:nvPr>
            <p:extLst>
              <p:ext uri="{D42A27DB-BD31-4B8C-83A1-F6EECF244321}">
                <p14:modId xmlns:p14="http://schemas.microsoft.com/office/powerpoint/2010/main" val="2265169906"/>
              </p:ext>
            </p:extLst>
          </p:nvPr>
        </p:nvGraphicFramePr>
        <p:xfrm>
          <a:off x="-165602" y="744772"/>
          <a:ext cx="9574245" cy="6113228"/>
        </p:xfrm>
        <a:graphic>
          <a:graphicData uri="http://schemas.openxmlformats.org/drawingml/2006/chart">
            <c:chart xmlns:c="http://schemas.openxmlformats.org/drawingml/2006/chart" xmlns:r="http://schemas.openxmlformats.org/officeDocument/2006/relationships" r:id="rId3"/>
          </a:graphicData>
        </a:graphic>
      </p:graphicFrame>
      <p:sp>
        <p:nvSpPr>
          <p:cNvPr id="2" name="Foliennummernplatzhalter 1">
            <a:extLst>
              <a:ext uri="{FF2B5EF4-FFF2-40B4-BE49-F238E27FC236}">
                <a16:creationId xmlns:a16="http://schemas.microsoft.com/office/drawing/2014/main" xmlns="" id="{26AE7360-920F-37AC-752D-BB8FB7ABB9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DE" smtClean="0"/>
              <a:t>3</a:t>
            </a:fld>
            <a:endParaRPr lang="de-DE"/>
          </a:p>
        </p:txBody>
      </p:sp>
      <p:sp>
        <p:nvSpPr>
          <p:cNvPr id="3" name="Titel 2">
            <a:extLst>
              <a:ext uri="{FF2B5EF4-FFF2-40B4-BE49-F238E27FC236}">
                <a16:creationId xmlns:a16="http://schemas.microsoft.com/office/drawing/2014/main" xmlns="" id="{4EF61748-8D3B-6EB8-AE87-CB43E913F723}"/>
              </a:ext>
            </a:extLst>
          </p:cNvPr>
          <p:cNvSpPr>
            <a:spLocks noGrp="1"/>
          </p:cNvSpPr>
          <p:nvPr>
            <p:ph type="title"/>
          </p:nvPr>
        </p:nvSpPr>
        <p:spPr/>
        <p:txBody>
          <a:bodyPr/>
          <a:lstStyle/>
          <a:p>
            <a:r>
              <a:rPr lang="de-DE" dirty="0"/>
              <a:t>Nachhaltigkeit und THG-Emissionen</a:t>
            </a:r>
            <a:br>
              <a:rPr lang="de-DE" dirty="0"/>
            </a:br>
            <a:r>
              <a:rPr lang="de-DE" dirty="0"/>
              <a:t>Der digitale CO</a:t>
            </a:r>
            <a:r>
              <a:rPr lang="de-DE" baseline="-25000" dirty="0"/>
              <a:t>2</a:t>
            </a:r>
            <a:r>
              <a:rPr lang="de-DE" dirty="0"/>
              <a:t>-Fußabdruck am Arbeitsplatz</a:t>
            </a:r>
          </a:p>
        </p:txBody>
      </p:sp>
      <p:sp>
        <p:nvSpPr>
          <p:cNvPr id="4" name="Textplatzhalter 3">
            <a:extLst>
              <a:ext uri="{FF2B5EF4-FFF2-40B4-BE49-F238E27FC236}">
                <a16:creationId xmlns:a16="http://schemas.microsoft.com/office/drawing/2014/main" xmlns="" id="{61BEAAA7-8C7F-C40D-0E4B-96DAFA071A2B}"/>
              </a:ext>
            </a:extLst>
          </p:cNvPr>
          <p:cNvSpPr>
            <a:spLocks noGrp="1"/>
          </p:cNvSpPr>
          <p:nvPr>
            <p:ph type="body" idx="1"/>
          </p:nvPr>
        </p:nvSpPr>
        <p:spPr>
          <a:xfrm>
            <a:off x="3350684" y="6328237"/>
            <a:ext cx="3834467" cy="557468"/>
          </a:xfrm>
        </p:spPr>
        <p:txBody>
          <a:bodyPr>
            <a:normAutofit/>
          </a:bodyPr>
          <a:lstStyle/>
          <a:p>
            <a:r>
              <a:rPr lang="de-DE" dirty="0"/>
              <a:t>Fachangestellte/r für Arbeitsmarktdienstleistungen</a:t>
            </a:r>
          </a:p>
        </p:txBody>
      </p:sp>
      <p:sp>
        <p:nvSpPr>
          <p:cNvPr id="11" name="Textfeld 10">
            <a:extLst>
              <a:ext uri="{FF2B5EF4-FFF2-40B4-BE49-F238E27FC236}">
                <a16:creationId xmlns:a16="http://schemas.microsoft.com/office/drawing/2014/main" xmlns="" id="{EFAAACC5-BAE9-EE40-037E-BDF15F4711E1}"/>
              </a:ext>
            </a:extLst>
          </p:cNvPr>
          <p:cNvSpPr txBox="1"/>
          <p:nvPr/>
        </p:nvSpPr>
        <p:spPr>
          <a:xfrm>
            <a:off x="2182414" y="3157084"/>
            <a:ext cx="1365856" cy="1477328"/>
          </a:xfrm>
          <a:prstGeom prst="rect">
            <a:avLst/>
          </a:prstGeom>
          <a:noFill/>
        </p:spPr>
        <p:txBody>
          <a:bodyPr wrap="square" rtlCol="0">
            <a:spAutoFit/>
          </a:bodyPr>
          <a:lstStyle/>
          <a:p>
            <a:pPr algn="ctr"/>
            <a:r>
              <a:rPr lang="de-DE" sz="1800" b="1" dirty="0"/>
              <a:t>Gesamt pro Kopf und Jahr:</a:t>
            </a:r>
          </a:p>
          <a:p>
            <a:pPr algn="ctr"/>
            <a:r>
              <a:rPr lang="de-DE" sz="1800" b="1" dirty="0"/>
              <a:t>849 kg </a:t>
            </a:r>
          </a:p>
          <a:p>
            <a:pPr algn="ctr"/>
            <a:r>
              <a:rPr lang="de-DE" sz="1800" b="1" dirty="0"/>
              <a:t>CO</a:t>
            </a:r>
            <a:r>
              <a:rPr lang="de-DE" sz="1800" b="1" baseline="-25000" dirty="0"/>
              <a:t>2</a:t>
            </a:r>
            <a:r>
              <a:rPr lang="de-DE" sz="1800" b="1" dirty="0"/>
              <a:t>-Äq. </a:t>
            </a:r>
          </a:p>
        </p:txBody>
      </p:sp>
      <p:sp>
        <p:nvSpPr>
          <p:cNvPr id="12" name="Google Shape;127;p1">
            <a:extLst>
              <a:ext uri="{FF2B5EF4-FFF2-40B4-BE49-F238E27FC236}">
                <a16:creationId xmlns:a16="http://schemas.microsoft.com/office/drawing/2014/main" xmlns="" id="{D72E665A-A0DF-DDF3-DC83-A90EB4E4F85C}"/>
              </a:ext>
            </a:extLst>
          </p:cNvPr>
          <p:cNvSpPr/>
          <p:nvPr/>
        </p:nvSpPr>
        <p:spPr>
          <a:xfrm>
            <a:off x="5595554" y="3801386"/>
            <a:ext cx="4616357" cy="1779362"/>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393750" lvl="3" indent="-285750">
              <a:spcAft>
                <a:spcPts val="600"/>
              </a:spcAft>
              <a:buSzPts val="1100"/>
              <a:buFont typeface="Arial" panose="020B0604020202020204" pitchFamily="34" charset="0"/>
              <a:buChar char="•"/>
            </a:pPr>
            <a:r>
              <a:rPr lang="de-DE" sz="1800" b="0" i="0" u="none" strike="noStrike" cap="none" dirty="0">
                <a:solidFill>
                  <a:schemeClr val="accent6">
                    <a:lumMod val="50000"/>
                  </a:schemeClr>
                </a:solidFill>
                <a:latin typeface="Arial"/>
                <a:ea typeface="Arial"/>
                <a:cs typeface="Arial"/>
                <a:sym typeface="Arial"/>
              </a:rPr>
              <a:t>Wie sieht mein digitaler CO₂-Fußabdruck am Arbeitsplatz aus</a:t>
            </a:r>
            <a:r>
              <a:rPr lang="de-DE" sz="1800" dirty="0">
                <a:solidFill>
                  <a:schemeClr val="accent6">
                    <a:lumMod val="50000"/>
                  </a:schemeClr>
                </a:solidFill>
              </a:rPr>
              <a:t>? </a:t>
            </a:r>
          </a:p>
          <a:p>
            <a:pPr marL="393750" lvl="3" indent="-285750">
              <a:spcAft>
                <a:spcPts val="600"/>
              </a:spcAft>
              <a:buSzPts val="1100"/>
              <a:buFont typeface="Arial" panose="020B0604020202020204" pitchFamily="34" charset="0"/>
              <a:buChar char="•"/>
            </a:pPr>
            <a:r>
              <a:rPr lang="de-DE" sz="1800" dirty="0">
                <a:solidFill>
                  <a:schemeClr val="accent6">
                    <a:lumMod val="50000"/>
                  </a:schemeClr>
                </a:solidFill>
              </a:rPr>
              <a:t>Ermitteln Sie die CO₂-Emissionen mit dem </a:t>
            </a:r>
            <a:r>
              <a:rPr lang="de-DE" sz="1800" b="0" i="0" u="none" strike="noStrike" cap="none" dirty="0">
                <a:solidFill>
                  <a:schemeClr val="accent6">
                    <a:lumMod val="50000"/>
                  </a:schemeClr>
                </a:solidFill>
                <a:latin typeface="Arial"/>
                <a:ea typeface="Arial"/>
                <a:cs typeface="Arial"/>
                <a:sym typeface="Arial"/>
              </a:rPr>
              <a:t>Rechner auf der Website </a:t>
            </a:r>
            <a:r>
              <a:rPr lang="de-DE" sz="1800" dirty="0">
                <a:solidFill>
                  <a:schemeClr val="accent6">
                    <a:lumMod val="50000"/>
                  </a:schemeClr>
                </a:solidFill>
                <a:hlinkClick r:id="rId4"/>
              </a:rPr>
              <a:t>www.digitalcarbonfootprint.eu/ </a:t>
            </a:r>
            <a:endParaRPr lang="de-DE" sz="1800" b="0" i="0" u="none" strike="noStrike" cap="none" dirty="0">
              <a:solidFill>
                <a:schemeClr val="accent6">
                  <a:lumMod val="50000"/>
                </a:schemeClr>
              </a:solidFill>
              <a:latin typeface="Arial"/>
              <a:ea typeface="Arial"/>
              <a:cs typeface="Arial"/>
              <a:sym typeface="Arial"/>
            </a:endParaRPr>
          </a:p>
        </p:txBody>
      </p:sp>
      <p:sp>
        <p:nvSpPr>
          <p:cNvPr id="13" name="Textfeld 12">
            <a:extLst>
              <a:ext uri="{FF2B5EF4-FFF2-40B4-BE49-F238E27FC236}">
                <a16:creationId xmlns:a16="http://schemas.microsoft.com/office/drawing/2014/main" xmlns="" id="{D92277BD-9989-5291-3E8B-8592FA3E99F7}"/>
              </a:ext>
            </a:extLst>
          </p:cNvPr>
          <p:cNvSpPr txBox="1"/>
          <p:nvPr/>
        </p:nvSpPr>
        <p:spPr>
          <a:xfrm>
            <a:off x="5496338" y="1527815"/>
            <a:ext cx="6040913" cy="2031325"/>
          </a:xfrm>
          <a:prstGeom prst="rect">
            <a:avLst/>
          </a:prstGeom>
          <a:noFill/>
        </p:spPr>
        <p:txBody>
          <a:bodyPr wrap="square">
            <a:spAutoFit/>
          </a:bodyPr>
          <a:lstStyle/>
          <a:p>
            <a:r>
              <a:rPr lang="de-DE" sz="1800" dirty="0">
                <a:latin typeface="+mn-lt"/>
              </a:rPr>
              <a:t>Welche Emissionen verursachen Cloud Computing, Videokonferenzen, Video- und Musikstreaming, Fernsehen, </a:t>
            </a:r>
            <a:r>
              <a:rPr lang="de-DE" sz="1800" dirty="0" err="1">
                <a:latin typeface="+mn-lt"/>
              </a:rPr>
              <a:t>Social</a:t>
            </a:r>
            <a:r>
              <a:rPr lang="de-DE" sz="1800" dirty="0">
                <a:latin typeface="+mn-lt"/>
              </a:rPr>
              <a:t> Media, E-Mails usw.? </a:t>
            </a:r>
          </a:p>
          <a:p>
            <a:endParaRPr lang="de-DE" sz="1800" dirty="0">
              <a:latin typeface="+mn-lt"/>
            </a:endParaRPr>
          </a:p>
          <a:p>
            <a:r>
              <a:rPr lang="de-DE" sz="1800" dirty="0">
                <a:latin typeface="+mn-lt"/>
              </a:rPr>
              <a:t>Den größten Teil der Treibhausgasemissionen verursacht die Herstellung von Laptops, Fernsehern, Smartphones und Sprachassistenten.</a:t>
            </a:r>
          </a:p>
        </p:txBody>
      </p:sp>
      <p:sp>
        <p:nvSpPr>
          <p:cNvPr id="6" name="Textplatzhalter 3">
            <a:extLst>
              <a:ext uri="{FF2B5EF4-FFF2-40B4-BE49-F238E27FC236}">
                <a16:creationId xmlns:a16="http://schemas.microsoft.com/office/drawing/2014/main" xmlns="" id="{C1FF085B-1225-7BBC-0F3A-D3092B6B544C}"/>
              </a:ext>
            </a:extLst>
          </p:cNvPr>
          <p:cNvSpPr txBox="1">
            <a:spLocks/>
          </p:cNvSpPr>
          <p:nvPr/>
        </p:nvSpPr>
        <p:spPr>
          <a:xfrm>
            <a:off x="7702784" y="6328236"/>
            <a:ext cx="3834467" cy="557468"/>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L="233363" marR="0" lvl="0" indent="-233363" algn="l" rtl="0">
              <a:lnSpc>
                <a:spcPct val="110000"/>
              </a:lnSpc>
              <a:spcBef>
                <a:spcPts val="0"/>
              </a:spcBef>
              <a:spcAft>
                <a:spcPts val="0"/>
              </a:spcAft>
              <a:buClr>
                <a:srgbClr val="888888"/>
              </a:buClr>
              <a:buSzPts val="1200"/>
              <a:buFont typeface="Arial"/>
              <a:buNone/>
              <a:tabLst/>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indent="0">
              <a:lnSpc>
                <a:spcPct val="120000"/>
              </a:lnSpc>
            </a:pPr>
            <a:r>
              <a:rPr lang="de-DE" dirty="0"/>
              <a:t>Quelle: </a:t>
            </a:r>
            <a:r>
              <a:rPr lang="de-DE" dirty="0">
                <a:solidFill>
                  <a:schemeClr val="bg1"/>
                </a:solidFill>
              </a:rPr>
              <a:t>Öko-Institut (2020): Der CO₂-Fußabdruck unseres digitalen Lebensstils. </a:t>
            </a:r>
            <a:r>
              <a:rPr lang="de-DE" dirty="0">
                <a:solidFill>
                  <a:schemeClr val="bg1"/>
                </a:solidFill>
                <a:hlinkClick r:id="rId5" action="ppaction://hlinkfile">
                  <a:extLst>
                    <a:ext uri="{A12FA001-AC4F-418D-AE19-62706E023703}">
                      <ahyp:hlinkClr xmlns:ahyp="http://schemas.microsoft.com/office/drawing/2018/hyperlinkcolor" xmlns="" val="tx"/>
                    </a:ext>
                  </a:extLst>
                </a:hlinkClick>
              </a:rPr>
              <a:t>blog.oeko.de/digitaler-CO₂-</a:t>
            </a:r>
            <a:r>
              <a:rPr lang="de-DE" dirty="0" err="1">
                <a:solidFill>
                  <a:schemeClr val="bg1"/>
                </a:solidFill>
                <a:hlinkClick r:id="rId5" action="ppaction://hlinkfile">
                  <a:extLst>
                    <a:ext uri="{A12FA001-AC4F-418D-AE19-62706E023703}">
                      <ahyp:hlinkClr xmlns:ahyp="http://schemas.microsoft.com/office/drawing/2018/hyperlinkcolor" xmlns="" val="tx"/>
                    </a:ext>
                  </a:extLst>
                </a:hlinkClick>
              </a:rPr>
              <a:t>fussabdruck</a:t>
            </a:r>
            <a:r>
              <a:rPr lang="de-DE" dirty="0">
                <a:solidFill>
                  <a:schemeClr val="tx2">
                    <a:lumMod val="90000"/>
                  </a:schemeClr>
                </a:solidFill>
                <a:hlinkClick r:id="rId5" action="ppaction://hlinkfile">
                  <a:extLst>
                    <a:ext uri="{A12FA001-AC4F-418D-AE19-62706E023703}">
                      <ahyp:hlinkClr xmlns:ahyp="http://schemas.microsoft.com/office/drawing/2018/hyperlinkcolor" xmlns="" val="tx"/>
                    </a:ext>
                  </a:extLst>
                </a:hlinkClick>
              </a:rPr>
              <a:t>/</a:t>
            </a:r>
            <a:endParaRPr lang="de-DE" dirty="0">
              <a:solidFill>
                <a:schemeClr val="tx2">
                  <a:lumMod val="90000"/>
                </a:schemeClr>
              </a:solidFill>
            </a:endParaRPr>
          </a:p>
          <a:p>
            <a:endParaRPr lang="de-DE" dirty="0"/>
          </a:p>
        </p:txBody>
      </p:sp>
    </p:spTree>
    <p:extLst>
      <p:ext uri="{BB962C8B-B14F-4D97-AF65-F5344CB8AC3E}">
        <p14:creationId xmlns:p14="http://schemas.microsoft.com/office/powerpoint/2010/main" val="130553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xmlns="" id="{85CC1BA4-25C2-364E-826E-C2B9F5D37B70}"/>
              </a:ext>
            </a:extLst>
          </p:cNvPr>
          <p:cNvSpPr>
            <a:spLocks noGrp="1"/>
          </p:cNvSpPr>
          <p:nvPr>
            <p:ph type="sldNum" idx="12"/>
          </p:nvPr>
        </p:nvSpPr>
        <p:spPr/>
        <p:txBody>
          <a:bodyPr/>
          <a:lstStyle/>
          <a:p>
            <a:fld id="{00000000-1234-1234-1234-123412341234}" type="slidenum">
              <a:rPr lang="de-DE" smtClean="0"/>
              <a:pPr/>
              <a:t>4</a:t>
            </a:fld>
            <a:endParaRPr lang="de-DE"/>
          </a:p>
        </p:txBody>
      </p:sp>
      <p:sp>
        <p:nvSpPr>
          <p:cNvPr id="7" name="Fußzeilenplatzhalter 6">
            <a:extLst>
              <a:ext uri="{FF2B5EF4-FFF2-40B4-BE49-F238E27FC236}">
                <a16:creationId xmlns:a16="http://schemas.microsoft.com/office/drawing/2014/main" xmlns="" id="{F8424535-E69B-734B-9B97-342E56304F3E}"/>
              </a:ext>
            </a:extLst>
          </p:cNvPr>
          <p:cNvSpPr>
            <a:spLocks noGrp="1"/>
          </p:cNvSpPr>
          <p:nvPr>
            <p:ph type="ftr" idx="11"/>
          </p:nvPr>
        </p:nvSpPr>
        <p:spPr>
          <a:xfrm>
            <a:off x="708400" y="6283993"/>
            <a:ext cx="2541084" cy="557468"/>
          </a:xfrm>
        </p:spPr>
        <p:txBody>
          <a:bodyPr/>
          <a:lstStyle/>
          <a:p>
            <a:r>
              <a:rPr lang="de-DE" dirty="0"/>
              <a:t>Constanze Lanz, Life e.V.</a:t>
            </a:r>
          </a:p>
        </p:txBody>
      </p:sp>
      <p:sp>
        <p:nvSpPr>
          <p:cNvPr id="6" name="Google Shape;223;g13c8a2e141e_0_0">
            <a:extLst>
              <a:ext uri="{FF2B5EF4-FFF2-40B4-BE49-F238E27FC236}">
                <a16:creationId xmlns:a16="http://schemas.microsoft.com/office/drawing/2014/main" xmlns="" id="{A340ABD6-D2E1-AEF3-35B3-D57768553C58}"/>
              </a:ext>
            </a:extLst>
          </p:cNvPr>
          <p:cNvSpPr txBox="1">
            <a:spLocks noGrp="1"/>
          </p:cNvSpPr>
          <p:nvPr>
            <p:ph type="body" idx="1"/>
          </p:nvPr>
        </p:nvSpPr>
        <p:spPr>
          <a:xfrm>
            <a:off x="3555700" y="6285784"/>
            <a:ext cx="3833242"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Fachangestellte/r für Arbeitsmarktdienstleistungen </a:t>
            </a:r>
            <a:endParaRPr dirty="0"/>
          </a:p>
        </p:txBody>
      </p:sp>
      <p:sp>
        <p:nvSpPr>
          <p:cNvPr id="2" name="Titel 1">
            <a:extLst>
              <a:ext uri="{FF2B5EF4-FFF2-40B4-BE49-F238E27FC236}">
                <a16:creationId xmlns:a16="http://schemas.microsoft.com/office/drawing/2014/main" xmlns="" id="{4DF34A74-620A-D449-93CD-E88042757676}"/>
              </a:ext>
            </a:extLst>
          </p:cNvPr>
          <p:cNvSpPr>
            <a:spLocks noGrp="1"/>
          </p:cNvSpPr>
          <p:nvPr>
            <p:ph type="title"/>
          </p:nvPr>
        </p:nvSpPr>
        <p:spPr>
          <a:xfrm>
            <a:off x="0" y="266079"/>
            <a:ext cx="10147582" cy="656498"/>
          </a:xfrm>
        </p:spPr>
        <p:txBody>
          <a:bodyPr>
            <a:noAutofit/>
          </a:bodyPr>
          <a:lstStyle/>
          <a:p>
            <a:r>
              <a:rPr lang="de-DE" dirty="0">
                <a:solidFill>
                  <a:schemeClr val="tx1"/>
                </a:solidFill>
              </a:rPr>
              <a:t>Maßnahmen zum Klimaschutz</a:t>
            </a:r>
            <a:br>
              <a:rPr lang="de-DE" dirty="0">
                <a:solidFill>
                  <a:schemeClr val="tx1"/>
                </a:solidFill>
              </a:rPr>
            </a:br>
            <a:r>
              <a:rPr lang="de-DE" dirty="0">
                <a:solidFill>
                  <a:schemeClr val="tx1"/>
                </a:solidFill>
              </a:rPr>
              <a:t>Die eigene Behörde unter der Lupe</a:t>
            </a:r>
          </a:p>
        </p:txBody>
      </p:sp>
      <p:sp>
        <p:nvSpPr>
          <p:cNvPr id="11" name="Textplatzhalter 10">
            <a:extLst>
              <a:ext uri="{FF2B5EF4-FFF2-40B4-BE49-F238E27FC236}">
                <a16:creationId xmlns:a16="http://schemas.microsoft.com/office/drawing/2014/main" xmlns="" id="{AB33564A-933B-8F42-B0B4-DB85A7668F3C}"/>
              </a:ext>
            </a:extLst>
          </p:cNvPr>
          <p:cNvSpPr>
            <a:spLocks noGrp="1"/>
          </p:cNvSpPr>
          <p:nvPr>
            <p:ph type="body" idx="2"/>
          </p:nvPr>
        </p:nvSpPr>
        <p:spPr>
          <a:xfrm>
            <a:off x="9237508" y="6300532"/>
            <a:ext cx="4616357" cy="557468"/>
          </a:xfrm>
        </p:spPr>
        <p:txBody>
          <a:bodyPr/>
          <a:lstStyle/>
          <a:p>
            <a:r>
              <a:rPr lang="de-DE" dirty="0"/>
              <a:t>Grafik: Umweltbundesamt 2020</a:t>
            </a:r>
          </a:p>
        </p:txBody>
      </p:sp>
      <p:pic>
        <p:nvPicPr>
          <p:cNvPr id="5" name="Grafik 4">
            <a:extLst>
              <a:ext uri="{FF2B5EF4-FFF2-40B4-BE49-F238E27FC236}">
                <a16:creationId xmlns:a16="http://schemas.microsoft.com/office/drawing/2014/main" xmlns="" id="{04007081-B1E1-CE8F-2698-1169AC0A19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205" y="1401098"/>
            <a:ext cx="8317360" cy="4750159"/>
          </a:xfrm>
          <a:prstGeom prst="rect">
            <a:avLst/>
          </a:prstGeom>
        </p:spPr>
      </p:pic>
      <p:sp>
        <p:nvSpPr>
          <p:cNvPr id="3" name="Google Shape;127;p1">
            <a:extLst>
              <a:ext uri="{FF2B5EF4-FFF2-40B4-BE49-F238E27FC236}">
                <a16:creationId xmlns:a16="http://schemas.microsoft.com/office/drawing/2014/main" xmlns="" id="{AA9217AF-EF88-F7FD-9978-8981DAC19A74}"/>
              </a:ext>
            </a:extLst>
          </p:cNvPr>
          <p:cNvSpPr/>
          <p:nvPr/>
        </p:nvSpPr>
        <p:spPr>
          <a:xfrm>
            <a:off x="8927770" y="2057399"/>
            <a:ext cx="2860685" cy="3437555"/>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i="0" u="none" strike="noStrike" kern="0" cap="none" spc="0" normalizeH="0" baseline="0" noProof="0" dirty="0">
                <a:ln>
                  <a:noFill/>
                </a:ln>
                <a:solidFill>
                  <a:schemeClr val="tx1"/>
                </a:solidFill>
                <a:effectLst/>
                <a:uLnTx/>
                <a:uFillTx/>
                <a:latin typeface="Arial"/>
                <a:ea typeface="+mn-ea"/>
                <a:cs typeface="+mn-cs"/>
                <a:sym typeface="Arial"/>
              </a:rPr>
              <a:t>Wie könnte Ihre Behörde mehr Nachhaltigkeit umsetzen?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800" i="0" u="none" strike="noStrike" kern="0" cap="none" spc="0" normalizeH="0" baseline="0" noProof="0" dirty="0">
              <a:ln>
                <a:noFill/>
              </a:ln>
              <a:solidFill>
                <a:schemeClr val="tx1"/>
              </a:solidFill>
              <a:effectLst/>
              <a:uLnTx/>
              <a:uFillTx/>
              <a:latin typeface="Arial"/>
              <a:ea typeface="+mn-ea"/>
              <a:cs typeface="+mn-cs"/>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de-DE" sz="1800" i="0" u="none" strike="noStrike" kern="0" cap="none" spc="0" normalizeH="0" baseline="0" noProof="0" dirty="0">
                <a:ln>
                  <a:noFill/>
                </a:ln>
                <a:solidFill>
                  <a:schemeClr val="tx1"/>
                </a:solidFill>
                <a:effectLst/>
                <a:uLnTx/>
                <a:uFillTx/>
                <a:latin typeface="Arial"/>
                <a:ea typeface="+mn-ea"/>
                <a:cs typeface="+mn-cs"/>
                <a:sym typeface="Arial"/>
              </a:rPr>
              <a:t>Gehen Sie die einzelnen Bereiche durch. Mit welchen Vorschlägen gehen Sie in das Gespräch mit Ihrer Geschäftsleitung?</a:t>
            </a:r>
          </a:p>
        </p:txBody>
      </p:sp>
    </p:spTree>
    <p:extLst>
      <p:ext uri="{BB962C8B-B14F-4D97-AF65-F5344CB8AC3E}">
        <p14:creationId xmlns:p14="http://schemas.microsoft.com/office/powerpoint/2010/main" val="29323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9"/>
          <p:cNvSpPr txBox="1">
            <a:spLocks noGrp="1"/>
          </p:cNvSpPr>
          <p:nvPr>
            <p:ph type="title"/>
          </p:nvPr>
        </p:nvSpPr>
        <p:spPr>
          <a:xfrm>
            <a:off x="394957" y="212352"/>
            <a:ext cx="11520000" cy="1080000"/>
          </a:xfrm>
          <a:prstGeom prst="rect">
            <a:avLst/>
          </a:prstGeom>
          <a:noFill/>
          <a:ln>
            <a:noFill/>
          </a:ln>
        </p:spPr>
        <p:txBody>
          <a:bodyPr spcFirstLastPara="1" wrap="square" lIns="91425" tIns="45700" rIns="91425" bIns="45700" anchor="t" anchorCtr="0">
            <a:normAutofit/>
          </a:bodyPr>
          <a:lstStyle/>
          <a:p>
            <a:pPr lvl="0">
              <a:buSzPts val="2489"/>
            </a:pPr>
            <a:r>
              <a:rPr lang="de-DE" dirty="0"/>
              <a:t>Nachhaltigkeit und menschenwürdige Arbeit</a:t>
            </a:r>
            <a:br>
              <a:rPr lang="de-DE" dirty="0"/>
            </a:br>
            <a:r>
              <a:rPr lang="de-DE" dirty="0"/>
              <a:t>Fachkräftesicherung für Deutschland </a:t>
            </a:r>
            <a:endParaRPr dirty="0"/>
          </a:p>
        </p:txBody>
      </p:sp>
      <p:sp>
        <p:nvSpPr>
          <p:cNvPr id="192" name="Google Shape;192;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94" name="Google Shape;194;p19"/>
          <p:cNvSpPr txBox="1">
            <a:spLocks noGrp="1"/>
          </p:cNvSpPr>
          <p:nvPr>
            <p:ph type="body" idx="3"/>
          </p:nvPr>
        </p:nvSpPr>
        <p:spPr>
          <a:xfrm>
            <a:off x="6989682" y="6254496"/>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endParaRPr lang="de-DE" b="1" dirty="0"/>
          </a:p>
          <a:p>
            <a:pPr marL="4763" lvl="0" indent="0" algn="l" rtl="0">
              <a:lnSpc>
                <a:spcPct val="110000"/>
              </a:lnSpc>
              <a:spcBef>
                <a:spcPts val="0"/>
              </a:spcBef>
              <a:spcAft>
                <a:spcPts val="0"/>
              </a:spcAft>
              <a:buClr>
                <a:srgbClr val="888888"/>
              </a:buClr>
              <a:buSzPts val="1200"/>
              <a:buNone/>
            </a:pPr>
            <a:endParaRPr b="1" dirty="0"/>
          </a:p>
        </p:txBody>
      </p:sp>
      <p:sp>
        <p:nvSpPr>
          <p:cNvPr id="195" name="Google Shape;195;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dirty="0"/>
              <a:t>Constanze Lanz, Life e.V.</a:t>
            </a:r>
            <a:endParaRPr dirty="0"/>
          </a:p>
        </p:txBody>
      </p:sp>
      <p:sp>
        <p:nvSpPr>
          <p:cNvPr id="197" name="Google Shape;197;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2" name="Google Shape;223;g13c8a2e141e_0_0">
            <a:extLst>
              <a:ext uri="{FF2B5EF4-FFF2-40B4-BE49-F238E27FC236}">
                <a16:creationId xmlns:a16="http://schemas.microsoft.com/office/drawing/2014/main" xmlns="" id="{500101B0-7D7D-8729-2887-EC5879778371}"/>
              </a:ext>
            </a:extLst>
          </p:cNvPr>
          <p:cNvSpPr txBox="1">
            <a:spLocks/>
          </p:cNvSpPr>
          <p:nvPr/>
        </p:nvSpPr>
        <p:spPr>
          <a:xfrm>
            <a:off x="4226836" y="6298740"/>
            <a:ext cx="3833242"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233363" marR="0" lvl="0" indent="-233363" algn="l" rtl="0">
              <a:lnSpc>
                <a:spcPct val="110000"/>
              </a:lnSpc>
              <a:spcBef>
                <a:spcPts val="0"/>
              </a:spcBef>
              <a:spcAft>
                <a:spcPts val="0"/>
              </a:spcAft>
              <a:buClr>
                <a:srgbClr val="888888"/>
              </a:buClr>
              <a:buSzPts val="1200"/>
              <a:buFont typeface="Arial"/>
              <a:buNone/>
              <a:tabLst/>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36000" indent="-36000"/>
            <a:r>
              <a:rPr lang="de-DE" dirty="0"/>
              <a:t>Fachangestellte/r für Arbeitsmarktdienstleistungen </a:t>
            </a:r>
          </a:p>
        </p:txBody>
      </p:sp>
      <p:sp>
        <p:nvSpPr>
          <p:cNvPr id="3" name="Google Shape;127;p1">
            <a:extLst>
              <a:ext uri="{FF2B5EF4-FFF2-40B4-BE49-F238E27FC236}">
                <a16:creationId xmlns:a16="http://schemas.microsoft.com/office/drawing/2014/main" xmlns="" id="{6A8C5088-4AB1-D4DE-631E-EEE6F0DA827B}"/>
              </a:ext>
            </a:extLst>
          </p:cNvPr>
          <p:cNvSpPr/>
          <p:nvPr/>
        </p:nvSpPr>
        <p:spPr>
          <a:xfrm>
            <a:off x="7888039" y="1725561"/>
            <a:ext cx="3833242" cy="408865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lvl="0">
              <a:buClr>
                <a:schemeClr val="dk1"/>
              </a:buClr>
              <a:buSzPts val="1050"/>
            </a:pPr>
            <a:r>
              <a:rPr lang="de-DE" sz="1800" dirty="0">
                <a:solidFill>
                  <a:schemeClr val="tx1"/>
                </a:solidFill>
              </a:rPr>
              <a:t>Schauen Sie sich den Film (links) und folgende Materialien zu Triple </a:t>
            </a:r>
            <a:r>
              <a:rPr lang="de-DE" sz="1800" dirty="0" err="1">
                <a:solidFill>
                  <a:schemeClr val="tx1"/>
                </a:solidFill>
              </a:rPr>
              <a:t>Win</a:t>
            </a:r>
            <a:r>
              <a:rPr lang="de-DE" sz="1800" dirty="0">
                <a:solidFill>
                  <a:schemeClr val="tx1"/>
                </a:solidFill>
              </a:rPr>
              <a:t> der BA an: </a:t>
            </a:r>
          </a:p>
          <a:p>
            <a:pPr lvl="0">
              <a:buClr>
                <a:schemeClr val="dk1"/>
              </a:buClr>
              <a:buSzPts val="1050"/>
            </a:pPr>
            <a:r>
              <a:rPr lang="de-DE" sz="1800" dirty="0">
                <a:solidFill>
                  <a:schemeClr val="tx2">
                    <a:lumMod val="75000"/>
                  </a:schemeClr>
                </a:solidFill>
                <a:hlinkClick r:id="rId3"/>
              </a:rPr>
              <a:t>www.arbeitsagentur.de/vor-ort/zav/triple-win/triple-win-pflegekraefte</a:t>
            </a:r>
            <a:r>
              <a:rPr lang="de-DE" sz="1800" dirty="0">
                <a:solidFill>
                  <a:schemeClr val="tx2">
                    <a:lumMod val="75000"/>
                  </a:schemeClr>
                </a:solidFill>
              </a:rPr>
              <a:t> </a:t>
            </a:r>
          </a:p>
          <a:p>
            <a:pPr lvl="0">
              <a:buClr>
                <a:schemeClr val="dk1"/>
              </a:buClr>
              <a:buSzPts val="1050"/>
            </a:pPr>
            <a:endParaRPr lang="de-DE" sz="1800" dirty="0">
              <a:solidFill>
                <a:schemeClr val="tx2">
                  <a:lumMod val="75000"/>
                </a:schemeClr>
              </a:solidFill>
            </a:endParaRPr>
          </a:p>
          <a:p>
            <a:pPr lvl="0">
              <a:buClr>
                <a:schemeClr val="dk1"/>
              </a:buClr>
              <a:buSzPts val="1050"/>
            </a:pPr>
            <a:r>
              <a:rPr lang="de-DE" sz="1800" dirty="0">
                <a:solidFill>
                  <a:schemeClr val="tx1"/>
                </a:solidFill>
              </a:rPr>
              <a:t>Stellen Sie die Vor- und Nachteile für </a:t>
            </a:r>
            <a:r>
              <a:rPr lang="de-DE" sz="1800" i="1" dirty="0">
                <a:solidFill>
                  <a:schemeClr val="tx1"/>
                </a:solidFill>
              </a:rPr>
              <a:t>Deutschland</a:t>
            </a:r>
            <a:r>
              <a:rPr lang="de-DE" sz="1800" dirty="0">
                <a:solidFill>
                  <a:schemeClr val="tx1"/>
                </a:solidFill>
              </a:rPr>
              <a:t> dar</a:t>
            </a:r>
          </a:p>
          <a:p>
            <a:pPr lvl="0">
              <a:buClr>
                <a:schemeClr val="dk1"/>
              </a:buClr>
              <a:buSzPts val="1050"/>
            </a:pPr>
            <a:endParaRPr lang="de-DE" sz="1800" dirty="0">
              <a:solidFill>
                <a:schemeClr val="tx1"/>
              </a:solidFill>
            </a:endParaRPr>
          </a:p>
          <a:p>
            <a:pPr lvl="0">
              <a:buClr>
                <a:schemeClr val="dk1"/>
              </a:buClr>
              <a:buSzPts val="1050"/>
            </a:pPr>
            <a:r>
              <a:rPr lang="de-DE" sz="1800" dirty="0">
                <a:solidFill>
                  <a:schemeClr val="tx1"/>
                </a:solidFill>
              </a:rPr>
              <a:t>Diskutieren Sie andere Ideen, dem Fachkräftemangel zu begegnen</a:t>
            </a:r>
          </a:p>
        </p:txBody>
      </p:sp>
      <p:sp>
        <p:nvSpPr>
          <p:cNvPr id="8" name="Google Shape;223;g13c8a2e141e_0_0">
            <a:extLst>
              <a:ext uri="{FF2B5EF4-FFF2-40B4-BE49-F238E27FC236}">
                <a16:creationId xmlns:a16="http://schemas.microsoft.com/office/drawing/2014/main" xmlns="" id="{5144BD24-519C-801B-D080-17DBDBCFF6B4}"/>
              </a:ext>
            </a:extLst>
          </p:cNvPr>
          <p:cNvSpPr txBox="1">
            <a:spLocks/>
          </p:cNvSpPr>
          <p:nvPr/>
        </p:nvSpPr>
        <p:spPr>
          <a:xfrm>
            <a:off x="8871247" y="6211432"/>
            <a:ext cx="3833242"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233363" marR="0" lvl="0" indent="-233363" algn="l" rtl="0">
              <a:lnSpc>
                <a:spcPct val="110000"/>
              </a:lnSpc>
              <a:spcBef>
                <a:spcPts val="0"/>
              </a:spcBef>
              <a:spcAft>
                <a:spcPts val="0"/>
              </a:spcAft>
              <a:buClr>
                <a:srgbClr val="888888"/>
              </a:buClr>
              <a:buSzPts val="1200"/>
              <a:buFont typeface="Arial"/>
              <a:buNone/>
              <a:tabLst/>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36000" indent="-36000"/>
            <a:r>
              <a:rPr lang="de-DE" dirty="0"/>
              <a:t>Quelle: BA </a:t>
            </a:r>
            <a:r>
              <a:rPr lang="de-DE" dirty="0" err="1"/>
              <a:t>o.J.h</a:t>
            </a:r>
            <a:r>
              <a:rPr lang="de-DE" dirty="0"/>
              <a:t>, </a:t>
            </a:r>
            <a:r>
              <a:rPr lang="de-DE" dirty="0" err="1"/>
              <a:t>Youtube</a:t>
            </a:r>
            <a:r>
              <a:rPr lang="de-DE" dirty="0">
                <a:solidFill>
                  <a:schemeClr val="bg1"/>
                </a:solidFill>
              </a:rPr>
              <a:t>: </a:t>
            </a:r>
            <a:r>
              <a:rPr lang="de-DE" dirty="0">
                <a:solidFill>
                  <a:schemeClr val="bg1"/>
                </a:solidFill>
                <a:hlinkClick r:id="rId4">
                  <a:extLst>
                    <a:ext uri="{A12FA001-AC4F-418D-AE19-62706E023703}">
                      <ahyp:hlinkClr xmlns:ahyp="http://schemas.microsoft.com/office/drawing/2018/hyperlinkcolor" xmlns="" val="tx"/>
                    </a:ext>
                  </a:extLst>
                </a:hlinkClick>
              </a:rPr>
              <a:t>www.youtube.com/watch?v=ZnvjKoElT5Y</a:t>
            </a:r>
            <a:r>
              <a:rPr lang="de-DE" dirty="0">
                <a:solidFill>
                  <a:schemeClr val="bg1"/>
                </a:solidFill>
              </a:rPr>
              <a:t>   </a:t>
            </a:r>
          </a:p>
        </p:txBody>
      </p:sp>
      <p:pic>
        <p:nvPicPr>
          <p:cNvPr id="15" name="Grafik 14" descr="Ein Bild, das Text, Straße, draußen, gehen enthält.&#10;&#10;Automatisch generierte Beschreibung">
            <a:extLst>
              <a:ext uri="{FF2B5EF4-FFF2-40B4-BE49-F238E27FC236}">
                <a16:creationId xmlns:a16="http://schemas.microsoft.com/office/drawing/2014/main" xmlns="" id="{E65423E8-7F13-2187-9981-516278AADAA1}"/>
              </a:ext>
            </a:extLst>
          </p:cNvPr>
          <p:cNvPicPr>
            <a:picLocks noChangeAspect="1"/>
          </p:cNvPicPr>
          <p:nvPr/>
        </p:nvPicPr>
        <p:blipFill>
          <a:blip r:embed="rId5"/>
          <a:stretch>
            <a:fillRect/>
          </a:stretch>
        </p:blipFill>
        <p:spPr>
          <a:xfrm>
            <a:off x="532783" y="1579205"/>
            <a:ext cx="6372225" cy="4352925"/>
          </a:xfrm>
          <a:prstGeom prst="rect">
            <a:avLst/>
          </a:prstGeom>
        </p:spPr>
      </p:pic>
      <p:sp>
        <p:nvSpPr>
          <p:cNvPr id="16" name="Interaktive Schaltfläche: Nächste(r) oder Weiter 15">
            <a:hlinkClick r:id="rId4" highlightClick="1"/>
            <a:extLst>
              <a:ext uri="{FF2B5EF4-FFF2-40B4-BE49-F238E27FC236}">
                <a16:creationId xmlns:a16="http://schemas.microsoft.com/office/drawing/2014/main" xmlns="" id="{F2C5CF2F-BAB1-7E26-5FD1-4F7776C5DDA6}"/>
              </a:ext>
            </a:extLst>
          </p:cNvPr>
          <p:cNvSpPr/>
          <p:nvPr/>
        </p:nvSpPr>
        <p:spPr>
          <a:xfrm>
            <a:off x="3163847" y="4442224"/>
            <a:ext cx="1110096" cy="730045"/>
          </a:xfrm>
          <a:prstGeom prst="actionButtonForwardNex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99" name="Google Shape;199;p19"/>
          <p:cNvSpPr txBox="1"/>
          <p:nvPr/>
        </p:nvSpPr>
        <p:spPr>
          <a:xfrm>
            <a:off x="1676730" y="5129614"/>
            <a:ext cx="6099414" cy="461624"/>
          </a:xfrm>
          <a:prstGeom prst="rect">
            <a:avLst/>
          </a:prstGeom>
          <a:noFill/>
          <a:ln>
            <a:noFill/>
          </a:ln>
        </p:spPr>
        <p:txBody>
          <a:bodyPr spcFirstLastPara="1" wrap="square" lIns="91425" tIns="45700" rIns="91425" bIns="45700" anchor="t" anchorCtr="0">
            <a:spAutoFit/>
          </a:bodyPr>
          <a:lstStyle/>
          <a:p>
            <a:pPr algn="l"/>
            <a:r>
              <a:rPr lang="de-DE" sz="2400" b="1" dirty="0">
                <a:solidFill>
                  <a:schemeClr val="bg1">
                    <a:lumMod val="95000"/>
                  </a:schemeClr>
                </a:solidFill>
                <a:latin typeface="YouTube Sans"/>
              </a:rPr>
              <a:t>Film zu dem „Triple</a:t>
            </a:r>
            <a:r>
              <a:rPr lang="de-DE" sz="2400" b="1" i="0" dirty="0">
                <a:solidFill>
                  <a:schemeClr val="bg1">
                    <a:lumMod val="95000"/>
                  </a:schemeClr>
                </a:solidFill>
                <a:effectLst/>
                <a:latin typeface="YouTube Sans"/>
              </a:rPr>
              <a:t> </a:t>
            </a:r>
            <a:r>
              <a:rPr lang="de-DE" sz="2400" b="1" i="0" dirty="0" err="1">
                <a:solidFill>
                  <a:schemeClr val="bg1">
                    <a:lumMod val="95000"/>
                  </a:schemeClr>
                </a:solidFill>
                <a:effectLst/>
                <a:latin typeface="YouTube Sans"/>
              </a:rPr>
              <a:t>Win</a:t>
            </a:r>
            <a:r>
              <a:rPr lang="de-DE" sz="2400" b="1" i="0" dirty="0">
                <a:solidFill>
                  <a:schemeClr val="bg1">
                    <a:lumMod val="95000"/>
                  </a:schemeClr>
                </a:solidFill>
                <a:effectLst/>
                <a:latin typeface="YouTube Sans"/>
              </a:rPr>
              <a:t>“ Projekt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9"/>
          <p:cNvSpPr txBox="1">
            <a:spLocks noGrp="1"/>
          </p:cNvSpPr>
          <p:nvPr>
            <p:ph type="title"/>
          </p:nvPr>
        </p:nvSpPr>
        <p:spPr>
          <a:xfrm>
            <a:off x="394957" y="212352"/>
            <a:ext cx="11520000" cy="1080000"/>
          </a:xfrm>
          <a:prstGeom prst="rect">
            <a:avLst/>
          </a:prstGeom>
          <a:noFill/>
          <a:ln>
            <a:noFill/>
          </a:ln>
        </p:spPr>
        <p:txBody>
          <a:bodyPr spcFirstLastPara="1" wrap="square" lIns="91425" tIns="45700" rIns="91425" bIns="45700" anchor="t" anchorCtr="0">
            <a:normAutofit/>
          </a:bodyPr>
          <a:lstStyle/>
          <a:p>
            <a:pPr lvl="0">
              <a:buSzPts val="2489"/>
            </a:pPr>
            <a:r>
              <a:rPr lang="de-DE" dirty="0"/>
              <a:t>Nachhaltigkeit und menschenwürdige Arbeit</a:t>
            </a:r>
            <a:br>
              <a:rPr lang="de-DE" dirty="0"/>
            </a:br>
            <a:r>
              <a:rPr lang="de-DE" dirty="0"/>
              <a:t>Fachkräftesicherung und Brain-Drain</a:t>
            </a:r>
            <a:endParaRPr dirty="0"/>
          </a:p>
        </p:txBody>
      </p:sp>
      <p:sp>
        <p:nvSpPr>
          <p:cNvPr id="192" name="Google Shape;192;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94" name="Google Shape;194;p19"/>
          <p:cNvSpPr txBox="1">
            <a:spLocks noGrp="1"/>
          </p:cNvSpPr>
          <p:nvPr>
            <p:ph type="body" idx="3"/>
          </p:nvPr>
        </p:nvSpPr>
        <p:spPr>
          <a:xfrm>
            <a:off x="6989682" y="6254496"/>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endParaRPr lang="de-DE" b="1" dirty="0"/>
          </a:p>
          <a:p>
            <a:pPr marL="4763" lvl="0" indent="0" algn="l" rtl="0">
              <a:lnSpc>
                <a:spcPct val="110000"/>
              </a:lnSpc>
              <a:spcBef>
                <a:spcPts val="0"/>
              </a:spcBef>
              <a:spcAft>
                <a:spcPts val="0"/>
              </a:spcAft>
              <a:buClr>
                <a:srgbClr val="888888"/>
              </a:buClr>
              <a:buSzPts val="1200"/>
              <a:buNone/>
            </a:pPr>
            <a:endParaRPr b="1" dirty="0"/>
          </a:p>
        </p:txBody>
      </p:sp>
      <p:sp>
        <p:nvSpPr>
          <p:cNvPr id="195" name="Google Shape;195;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dirty="0"/>
              <a:t>Constanze Lanz, Life e.V. </a:t>
            </a:r>
            <a:endParaRPr dirty="0"/>
          </a:p>
        </p:txBody>
      </p:sp>
      <p:sp>
        <p:nvSpPr>
          <p:cNvPr id="197" name="Google Shape;197;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pic>
        <p:nvPicPr>
          <p:cNvPr id="3" name="Grafik 2">
            <a:extLst>
              <a:ext uri="{FF2B5EF4-FFF2-40B4-BE49-F238E27FC236}">
                <a16:creationId xmlns:a16="http://schemas.microsoft.com/office/drawing/2014/main" xmlns="" id="{A2B24D34-1F29-E12E-5B31-3C2446F6BACD}"/>
              </a:ext>
            </a:extLst>
          </p:cNvPr>
          <p:cNvPicPr>
            <a:picLocks noChangeAspect="1"/>
          </p:cNvPicPr>
          <p:nvPr/>
        </p:nvPicPr>
        <p:blipFill>
          <a:blip r:embed="rId3"/>
          <a:stretch>
            <a:fillRect/>
          </a:stretch>
        </p:blipFill>
        <p:spPr>
          <a:xfrm>
            <a:off x="521661" y="1370736"/>
            <a:ext cx="3725874" cy="4671897"/>
          </a:xfrm>
          <a:prstGeom prst="rect">
            <a:avLst/>
          </a:prstGeom>
        </p:spPr>
      </p:pic>
      <p:pic>
        <p:nvPicPr>
          <p:cNvPr id="5" name="Grafik 4">
            <a:extLst>
              <a:ext uri="{FF2B5EF4-FFF2-40B4-BE49-F238E27FC236}">
                <a16:creationId xmlns:a16="http://schemas.microsoft.com/office/drawing/2014/main" xmlns="" id="{1A9D0A9B-5083-D9CA-0594-7CBE495D340A}"/>
              </a:ext>
            </a:extLst>
          </p:cNvPr>
          <p:cNvPicPr>
            <a:picLocks noChangeAspect="1"/>
          </p:cNvPicPr>
          <p:nvPr/>
        </p:nvPicPr>
        <p:blipFill>
          <a:blip r:embed="rId4"/>
          <a:stretch>
            <a:fillRect/>
          </a:stretch>
        </p:blipFill>
        <p:spPr>
          <a:xfrm>
            <a:off x="7904372" y="1714472"/>
            <a:ext cx="4010585" cy="3801005"/>
          </a:xfrm>
          <a:prstGeom prst="rect">
            <a:avLst/>
          </a:prstGeom>
        </p:spPr>
      </p:pic>
      <p:sp>
        <p:nvSpPr>
          <p:cNvPr id="6" name="Google Shape;223;g13c8a2e141e_0_0">
            <a:extLst>
              <a:ext uri="{FF2B5EF4-FFF2-40B4-BE49-F238E27FC236}">
                <a16:creationId xmlns:a16="http://schemas.microsoft.com/office/drawing/2014/main" xmlns="" id="{39507A82-F4FE-AA90-333E-C9C07AF56983}"/>
              </a:ext>
            </a:extLst>
          </p:cNvPr>
          <p:cNvSpPr txBox="1">
            <a:spLocks noGrp="1"/>
          </p:cNvSpPr>
          <p:nvPr>
            <p:ph type="body" idx="1"/>
          </p:nvPr>
        </p:nvSpPr>
        <p:spPr>
          <a:xfrm>
            <a:off x="4280978" y="6303503"/>
            <a:ext cx="3833242"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Fachangestellte/r für Arbeitsmarktdienstleistungen </a:t>
            </a:r>
            <a:endParaRPr dirty="0"/>
          </a:p>
        </p:txBody>
      </p:sp>
      <p:sp>
        <p:nvSpPr>
          <p:cNvPr id="2" name="Google Shape;127;p1">
            <a:extLst>
              <a:ext uri="{FF2B5EF4-FFF2-40B4-BE49-F238E27FC236}">
                <a16:creationId xmlns:a16="http://schemas.microsoft.com/office/drawing/2014/main" xmlns="" id="{BF7CD3AD-12BA-FAEB-B64C-6A9ED9F092F4}"/>
              </a:ext>
            </a:extLst>
          </p:cNvPr>
          <p:cNvSpPr/>
          <p:nvPr/>
        </p:nvSpPr>
        <p:spPr>
          <a:xfrm>
            <a:off x="4693163" y="1338388"/>
            <a:ext cx="2923587" cy="4704245"/>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08000" lvl="3">
              <a:spcAft>
                <a:spcPts val="600"/>
              </a:spcAft>
              <a:buSzPts val="1100"/>
            </a:pPr>
            <a:r>
              <a:rPr lang="de-DE" sz="2400" b="0" i="0" u="none" strike="noStrike" cap="none" dirty="0">
                <a:solidFill>
                  <a:schemeClr val="accent6">
                    <a:lumMod val="50000"/>
                  </a:schemeClr>
                </a:solidFill>
                <a:latin typeface="Arial"/>
                <a:ea typeface="Arial"/>
                <a:cs typeface="Arial"/>
                <a:sym typeface="Arial"/>
              </a:rPr>
              <a:t>Was für Vor- und Nachteile könnte Migration nach Deutschland </a:t>
            </a:r>
            <a:r>
              <a:rPr lang="de-DE" sz="2400" b="0" i="1" u="none" strike="noStrike" cap="none" dirty="0">
                <a:solidFill>
                  <a:schemeClr val="accent6">
                    <a:lumMod val="50000"/>
                  </a:schemeClr>
                </a:solidFill>
                <a:latin typeface="Arial"/>
                <a:ea typeface="Arial"/>
                <a:cs typeface="Arial"/>
                <a:sym typeface="Arial"/>
              </a:rPr>
              <a:t>global</a:t>
            </a:r>
            <a:r>
              <a:rPr lang="de-DE" sz="2400" b="0" i="0" u="none" strike="noStrike" cap="none" dirty="0">
                <a:solidFill>
                  <a:schemeClr val="accent6">
                    <a:lumMod val="50000"/>
                  </a:schemeClr>
                </a:solidFill>
                <a:latin typeface="Arial"/>
                <a:ea typeface="Arial"/>
                <a:cs typeface="Arial"/>
                <a:sym typeface="Arial"/>
              </a:rPr>
              <a:t> haben?</a:t>
            </a:r>
          </a:p>
          <a:p>
            <a:pPr marL="108000" lvl="3">
              <a:spcAft>
                <a:spcPts val="600"/>
              </a:spcAft>
              <a:buSzPts val="1100"/>
            </a:pPr>
            <a:endParaRPr lang="de-DE" sz="2400" b="0" i="0" u="none" strike="noStrike" cap="none" dirty="0">
              <a:solidFill>
                <a:schemeClr val="accent6">
                  <a:lumMod val="50000"/>
                </a:schemeClr>
              </a:solidFill>
              <a:latin typeface="Arial"/>
              <a:ea typeface="Arial"/>
              <a:cs typeface="Arial"/>
              <a:sym typeface="Arial"/>
            </a:endParaRPr>
          </a:p>
          <a:p>
            <a:pPr marL="108000" lvl="3">
              <a:spcAft>
                <a:spcPts val="600"/>
              </a:spcAft>
              <a:buSzPts val="1100"/>
            </a:pPr>
            <a:r>
              <a:rPr lang="de-DE" sz="2400" b="0" i="0" u="none" strike="noStrike" cap="none" dirty="0">
                <a:solidFill>
                  <a:schemeClr val="accent6">
                    <a:lumMod val="50000"/>
                  </a:schemeClr>
                </a:solidFill>
                <a:latin typeface="Arial"/>
                <a:ea typeface="Arial"/>
                <a:cs typeface="Arial"/>
                <a:sym typeface="Arial"/>
              </a:rPr>
              <a:t>Diskutieren Sie die Folgen für die Herkunftsländer.</a:t>
            </a:r>
          </a:p>
        </p:txBody>
      </p:sp>
      <p:sp>
        <p:nvSpPr>
          <p:cNvPr id="8" name="Google Shape;223;g13c8a2e141e_0_0">
            <a:extLst>
              <a:ext uri="{FF2B5EF4-FFF2-40B4-BE49-F238E27FC236}">
                <a16:creationId xmlns:a16="http://schemas.microsoft.com/office/drawing/2014/main" xmlns="" id="{2A11FBF6-7909-3A7E-4A31-DAC6BFB03353}"/>
              </a:ext>
            </a:extLst>
          </p:cNvPr>
          <p:cNvSpPr txBox="1">
            <a:spLocks/>
          </p:cNvSpPr>
          <p:nvPr/>
        </p:nvSpPr>
        <p:spPr>
          <a:xfrm>
            <a:off x="8871247" y="6211432"/>
            <a:ext cx="3833242"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233363" marR="0" lvl="0" indent="-233363" algn="l" rtl="0">
              <a:lnSpc>
                <a:spcPct val="110000"/>
              </a:lnSpc>
              <a:spcBef>
                <a:spcPts val="0"/>
              </a:spcBef>
              <a:spcAft>
                <a:spcPts val="0"/>
              </a:spcAft>
              <a:buClr>
                <a:srgbClr val="888888"/>
              </a:buClr>
              <a:buSzPts val="1200"/>
              <a:buFont typeface="Arial"/>
              <a:buNone/>
              <a:tabLst/>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36000" indent="-36000"/>
            <a:r>
              <a:rPr lang="de-DE" dirty="0"/>
              <a:t>Quelle: BA </a:t>
            </a:r>
            <a:r>
              <a:rPr lang="de-DE" dirty="0" err="1"/>
              <a:t>o.J.h</a:t>
            </a:r>
            <a:r>
              <a:rPr lang="de-DE" dirty="0"/>
              <a:t>, </a:t>
            </a:r>
            <a:r>
              <a:rPr lang="de-DE" dirty="0" err="1"/>
              <a:t>Youtube</a:t>
            </a:r>
            <a:r>
              <a:rPr lang="de-DE" dirty="0">
                <a:solidFill>
                  <a:schemeClr val="bg1"/>
                </a:solidFill>
              </a:rPr>
              <a:t>: </a:t>
            </a:r>
            <a:r>
              <a:rPr lang="de-DE" dirty="0">
                <a:solidFill>
                  <a:schemeClr val="bg1"/>
                </a:solidFill>
                <a:hlinkClick r:id="rId5">
                  <a:extLst>
                    <a:ext uri="{A12FA001-AC4F-418D-AE19-62706E023703}">
                      <ahyp:hlinkClr xmlns:ahyp="http://schemas.microsoft.com/office/drawing/2018/hyperlinkcolor" xmlns="" val="tx"/>
                    </a:ext>
                  </a:extLst>
                </a:hlinkClick>
              </a:rPr>
              <a:t>www.youtube.com/watch?v=ZnvjKoElT5Y</a:t>
            </a:r>
            <a:r>
              <a:rPr lang="de-DE" dirty="0">
                <a:solidFill>
                  <a:schemeClr val="bg1"/>
                </a:solidFill>
              </a:rPr>
              <a:t>   </a:t>
            </a:r>
          </a:p>
        </p:txBody>
      </p:sp>
    </p:spTree>
    <p:extLst>
      <p:ext uri="{BB962C8B-B14F-4D97-AF65-F5344CB8AC3E}">
        <p14:creationId xmlns:p14="http://schemas.microsoft.com/office/powerpoint/2010/main" val="286659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9" name="Grafik 8" descr="Personen in der Nähe eines Flugzeugs">
            <a:extLst>
              <a:ext uri="{FF2B5EF4-FFF2-40B4-BE49-F238E27FC236}">
                <a16:creationId xmlns:a16="http://schemas.microsoft.com/office/drawing/2014/main" xmlns="" id="{526D916F-C9B1-5AB9-81B8-E852AF2B84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000" y="1515674"/>
            <a:ext cx="6770739" cy="4513826"/>
          </a:xfrm>
          <a:prstGeom prst="rect">
            <a:avLst/>
          </a:prstGeom>
        </p:spPr>
      </p:pic>
      <p:sp>
        <p:nvSpPr>
          <p:cNvPr id="222" name="Google Shape;222;g13c8a2e141e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menschenwürdige Arbeit (3)</a:t>
            </a:r>
            <a:br>
              <a:rPr lang="de-DE" dirty="0"/>
            </a:br>
            <a:r>
              <a:rPr lang="de-DE" dirty="0"/>
              <a:t>Freie Berufswahl und Fachkräftemangel</a:t>
            </a:r>
            <a:endParaRPr dirty="0"/>
          </a:p>
        </p:txBody>
      </p:sp>
      <p:sp>
        <p:nvSpPr>
          <p:cNvPr id="226" name="Google Shape;226;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 Constanze Lanz, Life e.V.</a:t>
            </a:r>
            <a:endParaRPr dirty="0"/>
          </a:p>
        </p:txBody>
      </p:sp>
      <p:sp>
        <p:nvSpPr>
          <p:cNvPr id="227" name="Google Shape;227;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6" name="Google Shape;223;g13c8a2e141e_0_0">
            <a:extLst>
              <a:ext uri="{FF2B5EF4-FFF2-40B4-BE49-F238E27FC236}">
                <a16:creationId xmlns:a16="http://schemas.microsoft.com/office/drawing/2014/main" xmlns="" id="{170F661B-7F4F-F992-74C8-55483864389A}"/>
              </a:ext>
            </a:extLst>
          </p:cNvPr>
          <p:cNvSpPr txBox="1">
            <a:spLocks noGrp="1"/>
          </p:cNvSpPr>
          <p:nvPr>
            <p:ph type="body" idx="1"/>
          </p:nvPr>
        </p:nvSpPr>
        <p:spPr>
          <a:xfrm>
            <a:off x="3618196" y="6255678"/>
            <a:ext cx="3833242"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Fachangestellte/r für Arbeitsmarktdienstleistungen </a:t>
            </a:r>
            <a:endParaRPr dirty="0"/>
          </a:p>
        </p:txBody>
      </p:sp>
      <p:sp>
        <p:nvSpPr>
          <p:cNvPr id="2" name="Google Shape;127;p1">
            <a:extLst>
              <a:ext uri="{FF2B5EF4-FFF2-40B4-BE49-F238E27FC236}">
                <a16:creationId xmlns:a16="http://schemas.microsoft.com/office/drawing/2014/main" xmlns="" id="{E2F6DBD7-0925-D17F-A6E2-46FA2ED5EED0}"/>
              </a:ext>
            </a:extLst>
          </p:cNvPr>
          <p:cNvSpPr/>
          <p:nvPr/>
        </p:nvSpPr>
        <p:spPr>
          <a:xfrm>
            <a:off x="7359446" y="1515674"/>
            <a:ext cx="4719484" cy="4515545"/>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lvl="3">
              <a:buSzPts val="1100"/>
            </a:pPr>
            <a:r>
              <a:rPr lang="de-DE" sz="1800" b="0" i="0" u="none" strike="noStrike" cap="none" dirty="0">
                <a:solidFill>
                  <a:schemeClr val="tx1"/>
                </a:solidFill>
                <a:latin typeface="+mn-lt"/>
                <a:ea typeface="Arial"/>
                <a:cs typeface="Arial"/>
                <a:sym typeface="Arial"/>
              </a:rPr>
              <a:t>Was waren bei Ihnen ausschlaggebende Kriterien für die Berufswahl und warum? </a:t>
            </a:r>
          </a:p>
          <a:p>
            <a:pPr lvl="3">
              <a:buSzPts val="1100"/>
            </a:pPr>
            <a:endParaRPr lang="de-DE" sz="1800" b="0" i="0" u="none" strike="noStrike" cap="none" dirty="0">
              <a:solidFill>
                <a:schemeClr val="tx1"/>
              </a:solidFill>
              <a:latin typeface="+mn-lt"/>
              <a:ea typeface="Arial"/>
              <a:cs typeface="Arial"/>
              <a:sym typeface="Arial"/>
            </a:endParaRPr>
          </a:p>
          <a:p>
            <a:pPr lvl="3">
              <a:buSzPts val="1100"/>
            </a:pPr>
            <a:r>
              <a:rPr lang="de-DE" sz="1800" b="0" i="0" u="none" strike="noStrike" cap="none" dirty="0">
                <a:solidFill>
                  <a:schemeClr val="tx1"/>
                </a:solidFill>
                <a:latin typeface="+mn-lt"/>
                <a:ea typeface="Arial"/>
                <a:cs typeface="Arial"/>
                <a:sym typeface="Arial"/>
              </a:rPr>
              <a:t>Hätten Sie Gründe wie Fachkräftemangel überzeugen können, einen anderen Beruf zu ergreifen? </a:t>
            </a:r>
          </a:p>
          <a:p>
            <a:pPr lvl="3">
              <a:buSzPts val="1100"/>
            </a:pPr>
            <a:endParaRPr lang="de-DE" sz="1800" b="0" i="0" u="none" strike="noStrike" cap="none" dirty="0">
              <a:solidFill>
                <a:schemeClr val="tx1"/>
              </a:solidFill>
              <a:latin typeface="+mn-lt"/>
              <a:ea typeface="Arial"/>
              <a:cs typeface="Arial"/>
              <a:sym typeface="Arial"/>
            </a:endParaRPr>
          </a:p>
          <a:p>
            <a:pPr lvl="3">
              <a:buSzPts val="1100"/>
            </a:pPr>
            <a:r>
              <a:rPr lang="de-DE" sz="1800" b="0" i="0" u="none" strike="noStrike" cap="none" dirty="0">
                <a:solidFill>
                  <a:schemeClr val="tx1"/>
                </a:solidFill>
                <a:latin typeface="+mn-lt"/>
                <a:ea typeface="Arial"/>
                <a:cs typeface="Arial"/>
                <a:sym typeface="Arial"/>
              </a:rPr>
              <a:t>Wie können Menschen für MINT-Berufe begeistert werden?</a:t>
            </a:r>
          </a:p>
          <a:p>
            <a:pPr lvl="3">
              <a:buSzPts val="1100"/>
            </a:pPr>
            <a:endParaRPr lang="de-DE" sz="1800" b="0" i="0" u="none" strike="noStrike" cap="none" dirty="0">
              <a:solidFill>
                <a:schemeClr val="tx1"/>
              </a:solidFill>
              <a:latin typeface="+mn-lt"/>
              <a:ea typeface="Arial"/>
              <a:cs typeface="Arial"/>
              <a:sym typeface="Arial"/>
            </a:endParaRPr>
          </a:p>
          <a:p>
            <a:pPr lvl="3">
              <a:buSzPts val="1100"/>
            </a:pPr>
            <a:r>
              <a:rPr lang="de-DE" sz="1800" dirty="0">
                <a:solidFill>
                  <a:schemeClr val="tx1"/>
                </a:solidFill>
                <a:latin typeface="+mn-lt"/>
                <a:cs typeface="Calibri" panose="020F0502020204030204" pitchFamily="34" charset="0"/>
              </a:rPr>
              <a:t>Darf das Recht auf freie Berufswahl eingeschränkt werden?</a:t>
            </a:r>
          </a:p>
        </p:txBody>
      </p:sp>
      <p:pic>
        <p:nvPicPr>
          <p:cNvPr id="7" name="Grafik 6" descr="Waage der Justitia Silhouette">
            <a:extLst>
              <a:ext uri="{FF2B5EF4-FFF2-40B4-BE49-F238E27FC236}">
                <a16:creationId xmlns:a16="http://schemas.microsoft.com/office/drawing/2014/main" xmlns="" id="{452D47A7-E011-5465-880F-8BA09FDC709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0000" y="1515674"/>
            <a:ext cx="1534383" cy="1534383"/>
          </a:xfrm>
          <a:prstGeom prst="rect">
            <a:avLst/>
          </a:prstGeom>
        </p:spPr>
      </p:pic>
      <p:sp>
        <p:nvSpPr>
          <p:cNvPr id="10" name="Google Shape;223;g13c8a2e141e_0_0">
            <a:extLst>
              <a:ext uri="{FF2B5EF4-FFF2-40B4-BE49-F238E27FC236}">
                <a16:creationId xmlns:a16="http://schemas.microsoft.com/office/drawing/2014/main" xmlns="" id="{B1F0A8F1-C2B4-3169-C3DC-D6633C03F32E}"/>
              </a:ext>
            </a:extLst>
          </p:cNvPr>
          <p:cNvSpPr txBox="1">
            <a:spLocks/>
          </p:cNvSpPr>
          <p:nvPr/>
        </p:nvSpPr>
        <p:spPr>
          <a:xfrm>
            <a:off x="8245688" y="6344167"/>
            <a:ext cx="3833242" cy="557468"/>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233363" marR="0" lvl="0" indent="-233363" algn="l" rtl="0">
              <a:lnSpc>
                <a:spcPct val="110000"/>
              </a:lnSpc>
              <a:spcBef>
                <a:spcPts val="0"/>
              </a:spcBef>
              <a:spcAft>
                <a:spcPts val="0"/>
              </a:spcAft>
              <a:buClr>
                <a:srgbClr val="888888"/>
              </a:buClr>
              <a:buSzPts val="1200"/>
              <a:buFont typeface="Arial"/>
              <a:buNone/>
              <a:tabLst/>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36000" indent="-36000"/>
            <a:r>
              <a:rPr lang="de-DE" dirty="0">
                <a:solidFill>
                  <a:schemeClr val="bg1"/>
                </a:solidFill>
              </a:rPr>
              <a:t>Quelle: </a:t>
            </a:r>
            <a:r>
              <a:rPr lang="de-DE" sz="1200" dirty="0">
                <a:solidFill>
                  <a:schemeClr val="bg1"/>
                </a:solidFill>
                <a:latin typeface="Calibri" panose="020F0502020204030204" pitchFamily="34" charset="0"/>
                <a:cs typeface="Calibri" panose="020F0502020204030204" pitchFamily="34" charset="0"/>
              </a:rPr>
              <a:t>BMJ (1949): Das Grundgesetz. Online: </a:t>
            </a:r>
            <a:r>
              <a:rPr lang="de-DE" sz="12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https://www.gesetze-im-internet.de/gg/BJNR000010949.html</a:t>
            </a:r>
            <a:r>
              <a:rPr lang="de-DE" sz="1200" dirty="0">
                <a:solidFill>
                  <a:schemeClr val="bg1"/>
                </a:solidFill>
                <a:latin typeface="Calibri" panose="020F0502020204030204" pitchFamily="34" charset="0"/>
                <a:cs typeface="Calibri" panose="020F0502020204030204" pitchFamily="34" charset="0"/>
              </a:rPr>
              <a:t>  </a:t>
            </a:r>
          </a:p>
          <a:p>
            <a:pPr marL="36000" indent="-36000"/>
            <a:endParaRPr lang="de-DE" dirty="0">
              <a:solidFill>
                <a:schemeClr val="bg1"/>
              </a:solidFill>
            </a:endParaRPr>
          </a:p>
        </p:txBody>
      </p:sp>
    </p:spTree>
    <p:extLst>
      <p:ext uri="{BB962C8B-B14F-4D97-AF65-F5344CB8AC3E}">
        <p14:creationId xmlns:p14="http://schemas.microsoft.com/office/powerpoint/2010/main" val="313109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3c8a2e141e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lvl="0"/>
            <a:r>
              <a:rPr lang="de-DE" dirty="0"/>
              <a:t>Nachhaltige Geschlechtergleichheit</a:t>
            </a:r>
            <a:br>
              <a:rPr lang="de-DE" dirty="0"/>
            </a:br>
            <a:r>
              <a:rPr lang="de-DE" dirty="0"/>
              <a:t>Berufswahl bei Frau und Mann</a:t>
            </a:r>
            <a:endParaRPr dirty="0"/>
          </a:p>
        </p:txBody>
      </p:sp>
      <p:sp>
        <p:nvSpPr>
          <p:cNvPr id="224" name="Google Shape;224;g13c8a2e141e_0_0"/>
          <p:cNvSpPr txBox="1">
            <a:spLocks noGrp="1"/>
          </p:cNvSpPr>
          <p:nvPr>
            <p:ph type="body" idx="2"/>
          </p:nvPr>
        </p:nvSpPr>
        <p:spPr>
          <a:xfrm>
            <a:off x="8871217"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Grafik: Eigene Abbildung nach Destatis </a:t>
            </a:r>
          </a:p>
          <a:p>
            <a:pPr marL="36000" lvl="0" indent="-36000" algn="l" rtl="0">
              <a:lnSpc>
                <a:spcPct val="110000"/>
              </a:lnSpc>
              <a:spcBef>
                <a:spcPts val="0"/>
              </a:spcBef>
              <a:spcAft>
                <a:spcPts val="0"/>
              </a:spcAft>
              <a:buClr>
                <a:srgbClr val="888888"/>
              </a:buClr>
              <a:buSzPts val="1200"/>
              <a:buNone/>
            </a:pPr>
            <a:r>
              <a:rPr lang="de-DE" dirty="0"/>
              <a:t>(</a:t>
            </a:r>
            <a:r>
              <a:rPr lang="de-DE" dirty="0" err="1"/>
              <a:t>oJ.a</a:t>
            </a:r>
            <a:r>
              <a:rPr lang="de-DE" dirty="0"/>
              <a:t> und </a:t>
            </a:r>
            <a:r>
              <a:rPr lang="de-DE" dirty="0" err="1"/>
              <a:t>o.J.c</a:t>
            </a:r>
            <a:r>
              <a:rPr lang="de-DE" dirty="0"/>
              <a:t>)</a:t>
            </a:r>
            <a:endParaRPr dirty="0"/>
          </a:p>
        </p:txBody>
      </p:sp>
      <p:graphicFrame>
        <p:nvGraphicFramePr>
          <p:cNvPr id="225" name="Google Shape;225;g13c8a2e141e_0_0"/>
          <p:cNvGraphicFramePr/>
          <p:nvPr>
            <p:extLst>
              <p:ext uri="{D42A27DB-BD31-4B8C-83A1-F6EECF244321}">
                <p14:modId xmlns:p14="http://schemas.microsoft.com/office/powerpoint/2010/main" val="3407185137"/>
              </p:ext>
            </p:extLst>
          </p:nvPr>
        </p:nvGraphicFramePr>
        <p:xfrm>
          <a:off x="91152" y="1398493"/>
          <a:ext cx="9674640" cy="4856003"/>
        </p:xfrm>
        <a:graphic>
          <a:graphicData uri="http://schemas.openxmlformats.org/drawingml/2006/chart">
            <c:chart xmlns:c="http://schemas.openxmlformats.org/drawingml/2006/chart" xmlns:r="http://schemas.openxmlformats.org/officeDocument/2006/relationships" r:id="rId3"/>
          </a:graphicData>
        </a:graphic>
      </p:graphicFrame>
      <p:sp>
        <p:nvSpPr>
          <p:cNvPr id="226" name="Google Shape;226;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Constanze Lanz. Life e.V.</a:t>
            </a:r>
            <a:endParaRPr dirty="0"/>
          </a:p>
        </p:txBody>
      </p:sp>
      <p:sp>
        <p:nvSpPr>
          <p:cNvPr id="227" name="Google Shape;227;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4" name="Google Shape;223;g13c8a2e141e_0_0">
            <a:extLst>
              <a:ext uri="{FF2B5EF4-FFF2-40B4-BE49-F238E27FC236}">
                <a16:creationId xmlns:a16="http://schemas.microsoft.com/office/drawing/2014/main" xmlns="" id="{67F3647C-4D54-C5D7-AA5F-C05BB1D44D3C}"/>
              </a:ext>
            </a:extLst>
          </p:cNvPr>
          <p:cNvSpPr txBox="1">
            <a:spLocks noGrp="1"/>
          </p:cNvSpPr>
          <p:nvPr>
            <p:ph type="body" idx="1"/>
          </p:nvPr>
        </p:nvSpPr>
        <p:spPr>
          <a:xfrm>
            <a:off x="3999730" y="6254496"/>
            <a:ext cx="3833242"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Fachangestellte/r für Arbeitsmarktdienstleistungen </a:t>
            </a:r>
            <a:endParaRPr dirty="0"/>
          </a:p>
        </p:txBody>
      </p:sp>
      <p:sp>
        <p:nvSpPr>
          <p:cNvPr id="2" name="Google Shape;127;p1">
            <a:extLst>
              <a:ext uri="{FF2B5EF4-FFF2-40B4-BE49-F238E27FC236}">
                <a16:creationId xmlns:a16="http://schemas.microsoft.com/office/drawing/2014/main" xmlns="" id="{28191331-C2C0-3B44-F54E-061BE8E67C33}"/>
              </a:ext>
            </a:extLst>
          </p:cNvPr>
          <p:cNvSpPr/>
          <p:nvPr/>
        </p:nvSpPr>
        <p:spPr>
          <a:xfrm>
            <a:off x="9601200" y="1543684"/>
            <a:ext cx="2499648" cy="4163938"/>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08000" lvl="3">
              <a:spcAft>
                <a:spcPts val="600"/>
              </a:spcAft>
              <a:buSzPts val="1100"/>
            </a:pPr>
            <a:endParaRPr lang="de-DE" sz="1800" b="0" i="0" u="none" strike="noStrike" cap="none" dirty="0">
              <a:solidFill>
                <a:schemeClr val="accent6">
                  <a:lumMod val="50000"/>
                </a:schemeClr>
              </a:solidFill>
              <a:latin typeface="Arial"/>
              <a:ea typeface="Arial"/>
              <a:cs typeface="Arial"/>
              <a:sym typeface="Arial"/>
            </a:endParaRPr>
          </a:p>
          <a:p>
            <a:pPr lvl="3">
              <a:buSzPts val="1100"/>
            </a:pPr>
            <a:r>
              <a:rPr lang="de-DE" sz="1800" b="0" i="0" u="none" strike="noStrike" cap="none" dirty="0">
                <a:solidFill>
                  <a:schemeClr val="accent6">
                    <a:lumMod val="50000"/>
                  </a:schemeClr>
                </a:solidFill>
                <a:latin typeface="Arial"/>
                <a:ea typeface="Arial"/>
                <a:cs typeface="Arial"/>
                <a:sym typeface="Arial"/>
              </a:rPr>
              <a:t>Diskutieren Sie die Auswirkungen der </a:t>
            </a:r>
            <a:r>
              <a:rPr lang="de-DE" sz="1800" b="0" i="0" u="none" strike="noStrike" cap="none" dirty="0" err="1">
                <a:solidFill>
                  <a:schemeClr val="accent6">
                    <a:lumMod val="50000"/>
                  </a:schemeClr>
                </a:solidFill>
                <a:latin typeface="Arial"/>
                <a:ea typeface="Arial"/>
                <a:cs typeface="Arial"/>
                <a:sym typeface="Arial"/>
              </a:rPr>
              <a:t>geschlechtsspezif</a:t>
            </a:r>
            <a:r>
              <a:rPr lang="de-DE" sz="1800" b="0" i="0" u="none" strike="noStrike" cap="none" dirty="0">
                <a:solidFill>
                  <a:schemeClr val="accent6">
                    <a:lumMod val="50000"/>
                  </a:schemeClr>
                </a:solidFill>
                <a:latin typeface="Arial"/>
                <a:ea typeface="Arial"/>
                <a:cs typeface="Arial"/>
                <a:sym typeface="Arial"/>
              </a:rPr>
              <a:t>. Unterschiede in der Wahl des Aus-</a:t>
            </a:r>
            <a:r>
              <a:rPr lang="de-DE" sz="1800" b="0" i="0" u="none" strike="noStrike" cap="none" dirty="0" err="1">
                <a:solidFill>
                  <a:schemeClr val="accent6">
                    <a:lumMod val="50000"/>
                  </a:schemeClr>
                </a:solidFill>
                <a:latin typeface="Arial"/>
                <a:ea typeface="Arial"/>
                <a:cs typeface="Arial"/>
                <a:sym typeface="Arial"/>
              </a:rPr>
              <a:t>bildungsberufes</a:t>
            </a:r>
            <a:r>
              <a:rPr lang="de-DE" sz="1800" b="0" i="0" u="none" strike="noStrike" cap="none" dirty="0">
                <a:solidFill>
                  <a:schemeClr val="accent6">
                    <a:lumMod val="50000"/>
                  </a:schemeClr>
                </a:solidFill>
                <a:latin typeface="Arial"/>
                <a:ea typeface="Arial"/>
                <a:cs typeface="Arial"/>
                <a:sym typeface="Arial"/>
              </a:rPr>
              <a:t>. Was bedeutet das z.B.</a:t>
            </a:r>
          </a:p>
          <a:p>
            <a:pPr lvl="3">
              <a:buSzPts val="1100"/>
            </a:pPr>
            <a:endParaRPr lang="de-DE" sz="1000" b="0" i="0" u="none" strike="noStrike" cap="none" dirty="0">
              <a:solidFill>
                <a:schemeClr val="accent6">
                  <a:lumMod val="50000"/>
                </a:schemeClr>
              </a:solidFill>
              <a:latin typeface="Arial"/>
              <a:ea typeface="Arial"/>
              <a:cs typeface="Arial"/>
              <a:sym typeface="Arial"/>
            </a:endParaRPr>
          </a:p>
          <a:p>
            <a:pPr marL="180000" lvl="3" indent="-144000">
              <a:spcAft>
                <a:spcPts val="600"/>
              </a:spcAft>
              <a:buSzPct val="90000"/>
              <a:buFont typeface="Arial" panose="020B0604020202020204" pitchFamily="34" charset="0"/>
              <a:buChar char="•"/>
            </a:pPr>
            <a:r>
              <a:rPr lang="de-DE" sz="1800" b="0" i="0" u="none" strike="noStrike" cap="none" dirty="0">
                <a:solidFill>
                  <a:schemeClr val="accent6">
                    <a:lumMod val="50000"/>
                  </a:schemeClr>
                </a:solidFill>
                <a:latin typeface="Arial"/>
                <a:ea typeface="Arial"/>
                <a:cs typeface="Arial"/>
                <a:sym typeface="Arial"/>
              </a:rPr>
              <a:t>für den späteren Verdienst von Mann und Frau? </a:t>
            </a:r>
          </a:p>
          <a:p>
            <a:pPr marL="180000" lvl="3" indent="-144000">
              <a:spcAft>
                <a:spcPts val="600"/>
              </a:spcAft>
              <a:buSzPct val="90000"/>
              <a:buFont typeface="Arial" panose="020B0604020202020204" pitchFamily="34" charset="0"/>
              <a:buChar char="•"/>
            </a:pPr>
            <a:r>
              <a:rPr lang="de-DE" sz="1800" b="0" i="0" u="none" strike="noStrike" cap="none" dirty="0">
                <a:solidFill>
                  <a:schemeClr val="accent6">
                    <a:lumMod val="50000"/>
                  </a:schemeClr>
                </a:solidFill>
                <a:latin typeface="Arial"/>
                <a:ea typeface="Arial"/>
                <a:cs typeface="Arial"/>
                <a:sym typeface="Arial"/>
              </a:rPr>
              <a:t>für den Fachkräftemangel? </a:t>
            </a:r>
          </a:p>
          <a:p>
            <a:pPr marL="108000" lvl="3">
              <a:spcAft>
                <a:spcPts val="600"/>
              </a:spcAft>
              <a:buSzPts val="1100"/>
            </a:pPr>
            <a:endParaRPr lang="de-DE" sz="1800" b="0" i="0" u="none" strike="noStrike" cap="none" dirty="0">
              <a:solidFill>
                <a:schemeClr val="accent6">
                  <a:lumMod val="50000"/>
                </a:schemeClr>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xmlns="" id="{85CC1BA4-25C2-364E-826E-C2B9F5D37B70}"/>
              </a:ext>
            </a:extLst>
          </p:cNvPr>
          <p:cNvSpPr>
            <a:spLocks noGrp="1"/>
          </p:cNvSpPr>
          <p:nvPr>
            <p:ph type="sldNum" idx="12"/>
          </p:nvPr>
        </p:nvSpPr>
        <p:spPr/>
        <p:txBody>
          <a:bodyPr/>
          <a:lstStyle/>
          <a:p>
            <a:fld id="{00000000-1234-1234-1234-123412341234}" type="slidenum">
              <a:rPr lang="de-DE" smtClean="0"/>
              <a:pPr/>
              <a:t>9</a:t>
            </a:fld>
            <a:endParaRPr lang="de-DE"/>
          </a:p>
        </p:txBody>
      </p:sp>
      <p:sp>
        <p:nvSpPr>
          <p:cNvPr id="7" name="Fußzeilenplatzhalter 6">
            <a:extLst>
              <a:ext uri="{FF2B5EF4-FFF2-40B4-BE49-F238E27FC236}">
                <a16:creationId xmlns:a16="http://schemas.microsoft.com/office/drawing/2014/main" xmlns="" id="{F8424535-E69B-734B-9B97-342E56304F3E}"/>
              </a:ext>
            </a:extLst>
          </p:cNvPr>
          <p:cNvSpPr>
            <a:spLocks noGrp="1"/>
          </p:cNvSpPr>
          <p:nvPr>
            <p:ph type="ftr" idx="11"/>
          </p:nvPr>
        </p:nvSpPr>
        <p:spPr>
          <a:xfrm>
            <a:off x="660458" y="6300086"/>
            <a:ext cx="2541084" cy="557468"/>
          </a:xfrm>
        </p:spPr>
        <p:txBody>
          <a:bodyPr/>
          <a:lstStyle/>
          <a:p>
            <a:r>
              <a:rPr lang="de-DE" dirty="0"/>
              <a:t>Constanze Lanz, Life e.V. </a:t>
            </a:r>
          </a:p>
        </p:txBody>
      </p:sp>
      <p:sp>
        <p:nvSpPr>
          <p:cNvPr id="2" name="Titel 1">
            <a:extLst>
              <a:ext uri="{FF2B5EF4-FFF2-40B4-BE49-F238E27FC236}">
                <a16:creationId xmlns:a16="http://schemas.microsoft.com/office/drawing/2014/main" xmlns="" id="{4DF34A74-620A-D449-93CD-E88042757676}"/>
              </a:ext>
            </a:extLst>
          </p:cNvPr>
          <p:cNvSpPr>
            <a:spLocks noGrp="1"/>
          </p:cNvSpPr>
          <p:nvPr>
            <p:ph type="title"/>
          </p:nvPr>
        </p:nvSpPr>
        <p:spPr>
          <a:xfrm>
            <a:off x="309691" y="373000"/>
            <a:ext cx="9816387" cy="656498"/>
          </a:xfrm>
        </p:spPr>
        <p:txBody>
          <a:bodyPr>
            <a:noAutofit/>
          </a:bodyPr>
          <a:lstStyle/>
          <a:p>
            <a:r>
              <a:rPr lang="de-DE" dirty="0">
                <a:solidFill>
                  <a:schemeClr val="tx1"/>
                </a:solidFill>
              </a:rPr>
              <a:t>Nachhaltigkeit in der Bildung</a:t>
            </a:r>
            <a:br>
              <a:rPr lang="de-DE" dirty="0">
                <a:solidFill>
                  <a:schemeClr val="tx1"/>
                </a:solidFill>
              </a:rPr>
            </a:br>
            <a:r>
              <a:rPr lang="de-DE" dirty="0">
                <a:solidFill>
                  <a:schemeClr val="tx1"/>
                </a:solidFill>
              </a:rPr>
              <a:t>Zusammenhang von Bildung und Chancen</a:t>
            </a:r>
          </a:p>
        </p:txBody>
      </p:sp>
      <p:sp>
        <p:nvSpPr>
          <p:cNvPr id="11" name="Textplatzhalter 10">
            <a:extLst>
              <a:ext uri="{FF2B5EF4-FFF2-40B4-BE49-F238E27FC236}">
                <a16:creationId xmlns:a16="http://schemas.microsoft.com/office/drawing/2014/main" xmlns="" id="{AB33564A-933B-8F42-B0B4-DB85A7668F3C}"/>
              </a:ext>
            </a:extLst>
          </p:cNvPr>
          <p:cNvSpPr>
            <a:spLocks noGrp="1"/>
          </p:cNvSpPr>
          <p:nvPr>
            <p:ph type="body" idx="2"/>
          </p:nvPr>
        </p:nvSpPr>
        <p:spPr>
          <a:xfrm>
            <a:off x="7825329" y="6294144"/>
            <a:ext cx="4616357" cy="557468"/>
          </a:xfrm>
        </p:spPr>
        <p:txBody>
          <a:bodyPr/>
          <a:lstStyle/>
          <a:p>
            <a:r>
              <a:rPr lang="de-DE" dirty="0"/>
              <a:t>Quelle: eigene Grafik nach BA 2022 </a:t>
            </a:r>
          </a:p>
        </p:txBody>
      </p:sp>
      <p:sp>
        <p:nvSpPr>
          <p:cNvPr id="8" name="Google Shape;223;g13c8a2e141e_0_0">
            <a:extLst>
              <a:ext uri="{FF2B5EF4-FFF2-40B4-BE49-F238E27FC236}">
                <a16:creationId xmlns:a16="http://schemas.microsoft.com/office/drawing/2014/main" xmlns="" id="{17CA334F-2AC9-481C-DD63-9D1EC3409128}"/>
              </a:ext>
            </a:extLst>
          </p:cNvPr>
          <p:cNvSpPr txBox="1">
            <a:spLocks noGrp="1"/>
          </p:cNvSpPr>
          <p:nvPr>
            <p:ph type="body" idx="1"/>
          </p:nvPr>
        </p:nvSpPr>
        <p:spPr>
          <a:xfrm>
            <a:off x="3555700" y="6300532"/>
            <a:ext cx="3833242"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Fachangestellte/r für Arbeitsmarktdienstleistungen </a:t>
            </a:r>
            <a:endParaRPr dirty="0"/>
          </a:p>
        </p:txBody>
      </p:sp>
      <p:sp>
        <p:nvSpPr>
          <p:cNvPr id="3" name="Google Shape;127;p1">
            <a:extLst>
              <a:ext uri="{FF2B5EF4-FFF2-40B4-BE49-F238E27FC236}">
                <a16:creationId xmlns:a16="http://schemas.microsoft.com/office/drawing/2014/main" xmlns="" id="{E8EE8E27-169E-A963-B39F-8A2182F253DB}"/>
              </a:ext>
            </a:extLst>
          </p:cNvPr>
          <p:cNvSpPr/>
          <p:nvPr/>
        </p:nvSpPr>
        <p:spPr>
          <a:xfrm>
            <a:off x="7388942" y="1449903"/>
            <a:ext cx="4616356" cy="308212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0" tIns="0" rIns="0" bIns="0" anchor="ctr" anchorCtr="0">
            <a:noAutofit/>
          </a:bodyPr>
          <a:lstStyle/>
          <a:p>
            <a:pPr marL="108000" lvl="3">
              <a:spcAft>
                <a:spcPts val="600"/>
              </a:spcAft>
              <a:buSzPts val="1100"/>
            </a:pPr>
            <a:r>
              <a:rPr lang="de-DE" sz="2000" b="0" i="0" u="none" strike="noStrike" cap="none" dirty="0">
                <a:solidFill>
                  <a:schemeClr val="accent6">
                    <a:lumMod val="50000"/>
                  </a:schemeClr>
                </a:solidFill>
                <a:latin typeface="Arial"/>
                <a:ea typeface="Arial"/>
                <a:cs typeface="Arial"/>
                <a:sym typeface="Arial"/>
              </a:rPr>
              <a:t>Gehen Sie in das Gespräch mit einer potentiellen Kundin oder einem Kunden ohne Schulabschluss. </a:t>
            </a:r>
          </a:p>
          <a:p>
            <a:pPr marL="108000" lvl="3">
              <a:spcAft>
                <a:spcPts val="600"/>
              </a:spcAft>
              <a:buSzPts val="1100"/>
            </a:pPr>
            <a:r>
              <a:rPr lang="de-DE" sz="2000" b="0" i="0" u="none" strike="noStrike" cap="none" dirty="0">
                <a:solidFill>
                  <a:schemeClr val="accent6">
                    <a:lumMod val="50000"/>
                  </a:schemeClr>
                </a:solidFill>
                <a:latin typeface="Arial"/>
                <a:ea typeface="Arial"/>
                <a:cs typeface="Arial"/>
                <a:sym typeface="Arial"/>
              </a:rPr>
              <a:t>Legen Sie ihr oder ihm die Argumente für das Nachholen des Hauptschulabschlusses dar. </a:t>
            </a:r>
          </a:p>
          <a:p>
            <a:pPr marL="108000" lvl="3">
              <a:spcAft>
                <a:spcPts val="600"/>
              </a:spcAft>
              <a:buSzPts val="1100"/>
            </a:pPr>
            <a:endParaRPr lang="de-DE" sz="1800" b="0" i="0" u="none" strike="noStrike" cap="none" dirty="0">
              <a:solidFill>
                <a:schemeClr val="accent6">
                  <a:lumMod val="50000"/>
                </a:schemeClr>
              </a:solidFill>
              <a:latin typeface="Arial"/>
              <a:ea typeface="Arial"/>
              <a:cs typeface="Arial"/>
              <a:sym typeface="Arial"/>
            </a:endParaRPr>
          </a:p>
        </p:txBody>
      </p:sp>
      <p:graphicFrame>
        <p:nvGraphicFramePr>
          <p:cNvPr id="10" name="Diagramm 9">
            <a:extLst>
              <a:ext uri="{FF2B5EF4-FFF2-40B4-BE49-F238E27FC236}">
                <a16:creationId xmlns:a16="http://schemas.microsoft.com/office/drawing/2014/main" xmlns="" id="{A4FC737D-86DF-4222-D8E9-349A554A6299}"/>
              </a:ext>
            </a:extLst>
          </p:cNvPr>
          <p:cNvGraphicFramePr/>
          <p:nvPr>
            <p:extLst>
              <p:ext uri="{D42A27DB-BD31-4B8C-83A1-F6EECF244321}">
                <p14:modId xmlns:p14="http://schemas.microsoft.com/office/powerpoint/2010/main" val="382989077"/>
              </p:ext>
            </p:extLst>
          </p:nvPr>
        </p:nvGraphicFramePr>
        <p:xfrm>
          <a:off x="-310101" y="105721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a:extLst>
              <a:ext uri="{FF2B5EF4-FFF2-40B4-BE49-F238E27FC236}">
                <a16:creationId xmlns:a16="http://schemas.microsoft.com/office/drawing/2014/main" xmlns="" id="{92DB7F91-0AB9-1D89-7DFC-9C00FB3C8267}"/>
              </a:ext>
            </a:extLst>
          </p:cNvPr>
          <p:cNvSpPr txBox="1"/>
          <p:nvPr/>
        </p:nvSpPr>
        <p:spPr>
          <a:xfrm>
            <a:off x="6035811" y="4453427"/>
            <a:ext cx="5909298" cy="1846659"/>
          </a:xfrm>
          <a:prstGeom prst="rect">
            <a:avLst/>
          </a:prstGeom>
          <a:noFill/>
        </p:spPr>
        <p:txBody>
          <a:bodyPr wrap="square" rtlCol="0">
            <a:spAutoFit/>
          </a:bodyPr>
          <a:lstStyle/>
          <a:p>
            <a:r>
              <a:rPr lang="de-DE" sz="2000" b="0" i="0" u="none" strike="noStrike" cap="none" dirty="0">
                <a:solidFill>
                  <a:schemeClr val="accent6">
                    <a:lumMod val="50000"/>
                  </a:schemeClr>
                </a:solidFill>
                <a:latin typeface="Arial"/>
                <a:ea typeface="Arial"/>
                <a:cs typeface="Arial"/>
                <a:sym typeface="Arial"/>
              </a:rPr>
              <a:t>Diagramm: </a:t>
            </a:r>
          </a:p>
          <a:p>
            <a:r>
              <a:rPr lang="de-DE" sz="2000" b="0" i="0" u="none" strike="noStrike" cap="none" dirty="0">
                <a:solidFill>
                  <a:schemeClr val="accent6">
                    <a:lumMod val="50000"/>
                  </a:schemeClr>
                </a:solidFill>
                <a:latin typeface="Arial"/>
                <a:ea typeface="Arial"/>
                <a:cs typeface="Arial"/>
                <a:sym typeface="Arial"/>
              </a:rPr>
              <a:t>Der Bundesagentur </a:t>
            </a:r>
            <a:r>
              <a:rPr lang="de-DE" sz="2000" dirty="0">
                <a:solidFill>
                  <a:schemeClr val="accent6">
                    <a:lumMod val="50000"/>
                  </a:schemeClr>
                </a:solidFill>
              </a:rPr>
              <a:t>für Arbeit g</a:t>
            </a:r>
            <a:r>
              <a:rPr lang="de-DE" sz="2000" b="0" i="0" u="none" strike="noStrike" cap="none" dirty="0">
                <a:solidFill>
                  <a:schemeClr val="accent6">
                    <a:lumMod val="50000"/>
                  </a:schemeClr>
                </a:solidFill>
                <a:latin typeface="Arial"/>
                <a:ea typeface="Arial"/>
                <a:cs typeface="Arial"/>
                <a:sym typeface="Arial"/>
              </a:rPr>
              <a:t>emeldete betriebliche Ausbildungsstellen nach dem mindestens gewünschten Schulabschluss 2021/22 in Prozent.</a:t>
            </a:r>
          </a:p>
          <a:p>
            <a:endParaRPr lang="de-DE" dirty="0"/>
          </a:p>
        </p:txBody>
      </p:sp>
    </p:spTree>
    <p:extLst>
      <p:ext uri="{BB962C8B-B14F-4D97-AF65-F5344CB8AC3E}">
        <p14:creationId xmlns:p14="http://schemas.microsoft.com/office/powerpoint/2010/main" val="3186733960"/>
      </p:ext>
    </p:extLst>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4015</Words>
  <Application>Microsoft Macintosh PowerPoint</Application>
  <PresentationFormat>Breitbild</PresentationFormat>
  <Paragraphs>321</Paragraphs>
  <Slides>12</Slides>
  <Notes>12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Andika</vt:lpstr>
      <vt:lpstr>Arial</vt:lpstr>
      <vt:lpstr>YouTube Sans</vt:lpstr>
      <vt:lpstr>Calibri</vt:lpstr>
      <vt:lpstr>Merriweather</vt:lpstr>
      <vt:lpstr>Trebuchet MS</vt:lpstr>
      <vt:lpstr>Office</vt:lpstr>
      <vt:lpstr>1_Office</vt:lpstr>
      <vt:lpstr>Fachgestellter für Arbeitsmarktdienstleistungen/  Fachangestellte für Arbeitsmarktdienstleistungen</vt:lpstr>
      <vt:lpstr>Nachhaltigkeit und THG-Emissionen Mein individueller CO2-Fußabdruck</vt:lpstr>
      <vt:lpstr>Nachhaltigkeit und THG-Emissionen Der digitale CO2-Fußabdruck am Arbeitsplatz</vt:lpstr>
      <vt:lpstr>Maßnahmen zum Klimaschutz Die eigene Behörde unter der Lupe</vt:lpstr>
      <vt:lpstr>Nachhaltigkeit und menschenwürdige Arbeit Fachkräftesicherung für Deutschland </vt:lpstr>
      <vt:lpstr>Nachhaltigkeit und menschenwürdige Arbeit Fachkräftesicherung und Brain-Drain</vt:lpstr>
      <vt:lpstr>Nachhaltigkeit und menschenwürdige Arbeit (3) Freie Berufswahl und Fachkräftemangel</vt:lpstr>
      <vt:lpstr>Nachhaltige Geschlechtergleichheit Berufswahl bei Frau und Mann</vt:lpstr>
      <vt:lpstr>Nachhaltigkeit in der Bildung Zusammenhang von Bildung und Chancen</vt:lpstr>
      <vt:lpstr>Nachhaltiges Wirtschaftswachstum Nutzen für den Betrieb</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Projektagentur  Berufliche Bildung für Nachhaltige Entwicklung</dc:title>
  <dc:creator>Microsoft Office User</dc:creator>
  <cp:lastModifiedBy>Michael Scharp</cp:lastModifiedBy>
  <cp:revision>235</cp:revision>
  <cp:lastPrinted>2023-09-26T03:03:15Z</cp:lastPrinted>
  <dcterms:created xsi:type="dcterms:W3CDTF">2021-10-18T14:46:33Z</dcterms:created>
  <dcterms:modified xsi:type="dcterms:W3CDTF">2023-09-26T03:04:18Z</dcterms:modified>
</cp:coreProperties>
</file>