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fQnSOth+UeWUN+2U+7Shuzoq+Q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Anwend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56F23D-7BB2-4A0C-8A73-B3AF43C05446}">
  <a:tblStyle styleId="{B756F23D-7BB2-4A0C-8A73-B3AF43C0544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1EC17B0-0E21-4DE3-82D4-34309A84616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668"/>
  </p:normalViewPr>
  <p:slideViewPr>
    <p:cSldViewPr snapToGrid="0">
      <p:cViewPr varScale="1">
        <p:scale>
          <a:sx n="111" d="100"/>
          <a:sy n="111" d="100"/>
        </p:scale>
        <p:origin x="232" y="232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4" Type="http://customschemas.google.com/relationships/presentationmetadata" Target="metadata"/><Relationship Id="rId35" Type="http://schemas.openxmlformats.org/officeDocument/2006/relationships/commentAuthors" Target="commentAuthors.xml"/><Relationship Id="rId36" Type="http://schemas.openxmlformats.org/officeDocument/2006/relationships/presProps" Target="presProps.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Arbeitsblat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Arbeitsblat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Arbeitsblat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xmlns:c16r2="http://schemas.microsoft.com/office/drawing/2015/06/chart">
              <c:ext xmlns:c16="http://schemas.microsoft.com/office/drawing/2014/chart" uri="{C3380CC4-5D6E-409C-BE32-E72D297353CC}">
                <c16:uniqueId val="{00000001-8672-2D4F-B4C4-ED1F8D8CEB84}"/>
              </c:ext>
            </c:extLst>
          </c:dPt>
          <c:dPt>
            <c:idx val="1"/>
            <c:bubble3D val="0"/>
            <c:extLst xmlns:c16r2="http://schemas.microsoft.com/office/drawing/2015/06/chart">
              <c:ext xmlns:c16="http://schemas.microsoft.com/office/drawing/2014/chart" uri="{C3380CC4-5D6E-409C-BE32-E72D297353CC}">
                <c16:uniqueId val="{00000002-8672-2D4F-B4C4-ED1F8D8CEB84}"/>
              </c:ext>
            </c:extLst>
          </c:dPt>
          <c:dPt>
            <c:idx val="2"/>
            <c:bubble3D val="0"/>
            <c:explosion val="11"/>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4-8672-2D4F-B4C4-ED1F8D8CEB84}"/>
              </c:ext>
            </c:extLst>
          </c:dPt>
          <c:dPt>
            <c:idx val="3"/>
            <c:bubble3D val="0"/>
            <c:explosion val="14"/>
            <c:spPr>
              <a:solidFill>
                <a:srgbClr val="FF2F92"/>
              </a:solidFill>
            </c:spPr>
            <c:extLst xmlns:c16r2="http://schemas.microsoft.com/office/drawing/2015/06/chart">
              <c:ext xmlns:c16="http://schemas.microsoft.com/office/drawing/2014/chart" uri="{C3380CC4-5D6E-409C-BE32-E72D297353CC}">
                <c16:uniqueId val="{00000006-8672-2D4F-B4C4-ED1F8D8CEB84}"/>
              </c:ext>
            </c:extLst>
          </c:dPt>
          <c:dPt>
            <c:idx val="4"/>
            <c:bubble3D val="0"/>
            <c:explosion val="13"/>
            <c:spPr>
              <a:solidFill>
                <a:srgbClr val="0070C0"/>
              </a:solidFill>
            </c:spPr>
            <c:extLst xmlns:c16r2="http://schemas.microsoft.com/office/drawing/2015/06/chart">
              <c:ext xmlns:c16="http://schemas.microsoft.com/office/drawing/2014/chart" uri="{C3380CC4-5D6E-409C-BE32-E72D297353CC}">
                <c16:uniqueId val="{00000008-8672-2D4F-B4C4-ED1F8D8CEB84}"/>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A-8672-2D4F-B4C4-ED1F8D8CEB84}"/>
              </c:ext>
            </c:extLst>
          </c:dPt>
          <c:dPt>
            <c:idx val="10"/>
            <c:bubble3D val="0"/>
            <c:spPr>
              <a:solidFill>
                <a:srgbClr val="00B050"/>
              </a:solidFill>
            </c:spPr>
            <c:extLst xmlns:c16r2="http://schemas.microsoft.com/office/drawing/2015/06/char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dLbl>
              <c:idx val="1"/>
              <c:layout>
                <c:manualLayout>
                  <c:x val="-0.0356975944483367"/>
                  <c:y val="-0.090478449771561"/>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72-2D4F-B4C4-ED1F8D8CEB84}"/>
                </c:ext>
                <c:ext xmlns:c15="http://schemas.microsoft.com/office/drawing/2012/chart" uri="{CE6537A1-D6FC-4f65-9D91-7224C49458BB}">
                  <c15:layout/>
                </c:ext>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0.407</c:v>
                </c:pt>
                <c:pt idx="1">
                  <c:v>0.032</c:v>
                </c:pt>
                <c:pt idx="2">
                  <c:v>0.013</c:v>
                </c:pt>
                <c:pt idx="3">
                  <c:v>0.236</c:v>
                </c:pt>
                <c:pt idx="4">
                  <c:v>0.019</c:v>
                </c:pt>
                <c:pt idx="5">
                  <c:v>0.093</c:v>
                </c:pt>
                <c:pt idx="6">
                  <c:v>0.031</c:v>
                </c:pt>
                <c:pt idx="7">
                  <c:v>0.042</c:v>
                </c:pt>
                <c:pt idx="8">
                  <c:v>0.062</c:v>
                </c:pt>
                <c:pt idx="9">
                  <c:v>0.048</c:v>
                </c:pt>
                <c:pt idx="10">
                  <c:v>0.018</c:v>
                </c:pt>
              </c:numCache>
            </c:numRef>
          </c:val>
          <c:extLst xmlns:c16r2="http://schemas.microsoft.com/office/drawing/2015/06/char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9375"/>
          <c:y val="0.233895900966049"/>
          <c:w val="0.834375"/>
          <c:h val="0.68638855275661"/>
        </c:manualLayout>
      </c:layout>
      <c:ofPieChart>
        <c:ofPieType val="pie"/>
        <c:varyColors val="1"/>
        <c:ser>
          <c:idx val="0"/>
          <c:order val="0"/>
          <c:tx>
            <c:strRef>
              <c:f>Tabelle1!$B$1</c:f>
              <c:strCache>
                <c:ptCount val="1"/>
                <c:pt idx="0">
                  <c:v>Anteil</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362E-6141-88AC-1F967C37A98C}"/>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362E-6141-88AC-1F967C37A98C}"/>
              </c:ext>
            </c:extLst>
          </c:dPt>
          <c:dPt>
            <c:idx val="2"/>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62E-6141-88AC-1F967C37A98C}"/>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362E-6141-88AC-1F967C37A98C}"/>
              </c:ext>
            </c:extLst>
          </c:dPt>
          <c:dPt>
            <c:idx val="4"/>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9-362E-6141-88AC-1F967C37A98C}"/>
              </c:ext>
            </c:extLst>
          </c:dPt>
          <c:dPt>
            <c:idx val="5"/>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B-362E-6141-88AC-1F967C37A98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Tabelle1!$A$2:$A$6</c:f>
              <c:strCache>
                <c:ptCount val="5"/>
                <c:pt idx="0">
                  <c:v>normalgewichtig</c:v>
                </c:pt>
                <c:pt idx="1">
                  <c:v>stark unter Normalgewicht</c:v>
                </c:pt>
                <c:pt idx="2">
                  <c:v>unter Normalgewicht</c:v>
                </c:pt>
                <c:pt idx="3">
                  <c:v>adipös</c:v>
                </c:pt>
                <c:pt idx="4">
                  <c:v>übergewichtig</c:v>
                </c:pt>
              </c:strCache>
            </c:strRef>
          </c:cat>
          <c:val>
            <c:numRef>
              <c:f>Tabelle1!$B$2:$B$6</c:f>
              <c:numCache>
                <c:formatCode>0%</c:formatCode>
                <c:ptCount val="5"/>
                <c:pt idx="0">
                  <c:v>0.77</c:v>
                </c:pt>
                <c:pt idx="1">
                  <c:v>0.02</c:v>
                </c:pt>
                <c:pt idx="2">
                  <c:v>0.06</c:v>
                </c:pt>
                <c:pt idx="3">
                  <c:v>0.06</c:v>
                </c:pt>
                <c:pt idx="4">
                  <c:v>0.09</c:v>
                </c:pt>
              </c:numCache>
            </c:numRef>
          </c:val>
          <c:extLst xmlns:c16r2="http://schemas.microsoft.com/office/drawing/2015/06/chart">
            <c:ext xmlns:c16="http://schemas.microsoft.com/office/drawing/2014/chart" uri="{C3380CC4-5D6E-409C-BE32-E72D297353CC}">
              <c16:uniqueId val="{0000000C-362E-6141-88AC-1F967C37A98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0.018824187992126"/>
          <c:y val="0.859167208466584"/>
          <c:w val="0.949851624015748"/>
          <c:h val="0.1220827926868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b="1" dirty="0"/>
              <a:t>Flächenanteil für 100% EE</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Fläche ohne EE</c:v>
                </c:pt>
              </c:strCache>
            </c:strRef>
          </c:tx>
          <c:spPr>
            <a:solidFill>
              <a:srgbClr val="92D050"/>
            </a:solidFill>
            <a:ln>
              <a:noFill/>
            </a:ln>
            <a:effectLst/>
          </c:spPr>
          <c:invertIfNegative val="0"/>
          <c:cat>
            <c:strRef>
              <c:f>Tabelle1!$A$2:$A$3</c:f>
              <c:strCache>
                <c:ptCount val="2"/>
                <c:pt idx="0">
                  <c:v>Szenario Energiewende</c:v>
                </c:pt>
                <c:pt idx="1">
                  <c:v>Szenario Solar+</c:v>
                </c:pt>
              </c:strCache>
            </c:strRef>
          </c:cat>
          <c:val>
            <c:numRef>
              <c:f>Tabelle1!$B$2:$B$3</c:f>
              <c:numCache>
                <c:formatCode>0%</c:formatCode>
                <c:ptCount val="2"/>
                <c:pt idx="0" formatCode="0.00%">
                  <c:v>0.975</c:v>
                </c:pt>
                <c:pt idx="1">
                  <c:v>0.98</c:v>
                </c:pt>
              </c:numCache>
            </c:numRef>
          </c:val>
          <c:extLst xmlns:c16r2="http://schemas.microsoft.com/office/drawing/2015/06/chart">
            <c:ext xmlns:c16="http://schemas.microsoft.com/office/drawing/2014/chart" uri="{C3380CC4-5D6E-409C-BE32-E72D297353CC}">
              <c16:uniqueId val="{00000000-8D26-7947-8524-57CD5C5E8085}"/>
            </c:ext>
          </c:extLst>
        </c:ser>
        <c:ser>
          <c:idx val="1"/>
          <c:order val="1"/>
          <c:tx>
            <c:strRef>
              <c:f>Tabelle1!$C$1</c:f>
              <c:strCache>
                <c:ptCount val="1"/>
                <c:pt idx="0">
                  <c:v>Fläche On-Offshore-PV</c:v>
                </c:pt>
              </c:strCache>
            </c:strRef>
          </c:tx>
          <c:spPr>
            <a:solidFill>
              <a:schemeClr val="accent1"/>
            </a:solidFill>
            <a:ln>
              <a:noFill/>
            </a:ln>
            <a:effectLst/>
          </c:spPr>
          <c:invertIfNegative val="0"/>
          <c:cat>
            <c:strRef>
              <c:f>Tabelle1!$A$2:$A$3</c:f>
              <c:strCache>
                <c:ptCount val="2"/>
                <c:pt idx="0">
                  <c:v>Szenario Energiewende</c:v>
                </c:pt>
                <c:pt idx="1">
                  <c:v>Szenario Solar+</c:v>
                </c:pt>
              </c:strCache>
            </c:strRef>
          </c:cat>
          <c:val>
            <c:numRef>
              <c:f>Tabelle1!$C$2:$C$3</c:f>
              <c:numCache>
                <c:formatCode>0%</c:formatCode>
                <c:ptCount val="2"/>
                <c:pt idx="0" formatCode="0.00%">
                  <c:v>0.025</c:v>
                </c:pt>
                <c:pt idx="1">
                  <c:v>0.02</c:v>
                </c:pt>
              </c:numCache>
            </c:numRef>
          </c:val>
          <c:extLst xmlns:c16r2="http://schemas.microsoft.com/office/drawing/2015/06/chart">
            <c:ext xmlns:c16="http://schemas.microsoft.com/office/drawing/2014/chart" uri="{C3380CC4-5D6E-409C-BE32-E72D297353CC}">
              <c16:uniqueId val="{00000001-8D26-7947-8524-57CD5C5E8085}"/>
            </c:ext>
          </c:extLst>
        </c:ser>
        <c:dLbls>
          <c:showLegendKey val="0"/>
          <c:showVal val="0"/>
          <c:showCatName val="0"/>
          <c:showSerName val="0"/>
          <c:showPercent val="0"/>
          <c:showBubbleSize val="0"/>
        </c:dLbls>
        <c:gapWidth val="150"/>
        <c:overlap val="100"/>
        <c:axId val="-1906603920"/>
        <c:axId val="-1907093680"/>
      </c:barChart>
      <c:catAx>
        <c:axId val="-190660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07093680"/>
        <c:crosses val="autoZero"/>
        <c:auto val="1"/>
        <c:lblAlgn val="ctr"/>
        <c:lblOffset val="100"/>
        <c:noMultiLvlLbl val="0"/>
      </c:catAx>
      <c:valAx>
        <c:axId val="-1907093680"/>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06603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49.0</c:v>
                </c:pt>
                <c:pt idx="2">
                  <c:v>62.0</c:v>
                </c:pt>
                <c:pt idx="3">
                  <c:v>45.0</c:v>
                </c:pt>
              </c:numCache>
            </c:numRef>
          </c:val>
          <c:extLst xmlns:c16r2="http://schemas.microsoft.com/office/drawing/2015/06/char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64.0</c:v>
                </c:pt>
                <c:pt idx="1">
                  <c:v>127.0</c:v>
                </c:pt>
                <c:pt idx="2">
                  <c:v>141.0</c:v>
                </c:pt>
                <c:pt idx="3">
                  <c:v>118.0</c:v>
                </c:pt>
              </c:numCache>
            </c:numRef>
          </c:val>
          <c:extLst xmlns:c16r2="http://schemas.microsoft.com/office/drawing/2015/06/char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1915888112"/>
        <c:axId val="-1915886336"/>
      </c:barChart>
      <c:catAx>
        <c:axId val="-191588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5886336"/>
        <c:crosses val="autoZero"/>
        <c:auto val="1"/>
        <c:lblAlgn val="ctr"/>
        <c:lblOffset val="100"/>
        <c:noMultiLvlLbl val="0"/>
      </c:catAx>
      <c:valAx>
        <c:axId val="-1915886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5888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2-12-05T08:20:59.072" idx="1">
    <p:pos x="10" y="10"/>
    <p:text>Folie 11- Sind es  100 Portionen beim Beispiel Gemüsereis?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1PU6iRY"/>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2-05T15:30:03.933" idx="4">
    <p:pos x="1332" y="2871"/>
    <p:text>Welches Land könnte Deutschland ......... Das verstehe ich nicht. Bitte besser formulieren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1PU6iRk"/>
      </p:ext>
    </p:extLst>
  </p:cm>
  <p:cm authorId="0" dt="2022-12-05T15:30:03.933" idx="5">
    <p:pos x="1332" y="2871"/>
    <p:text>Bitte auch bei der Aufgabe 6 ändern.</p:text>
    <p:extLst>
      <p:ext uri="{C676402C-5697-4E1C-873F-D02D1690AC5C}">
        <p15:threadingInfo xmlns:p15="http://schemas.microsoft.com/office/powerpoint/2012/main" timeZoneBias="0">
          <p15:parentCm authorId="0" idx="4"/>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1PU6iRo"/>
      </p:ext>
    </p:extLst>
  </p:cm>
  <p:cm authorId="0" dt="2022-12-05T17:38:09.577" idx="3">
    <p:pos x="10"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1PU6iRg"/>
      </p:ext>
    </p:extLst>
  </p:cm>
  <p:cm authorId="0" dt="2022-12-05T17:38:32.008" idx="2">
    <p:pos x="146" y="146"/>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1PU6iRc"/>
      </p:ext>
    </p:extLst>
  </p:cm>
</p:cmLst>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klimatarier.com/de/CO2_Rechn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ble.de/SharedDocs/Pressemitteilungen/DE/2017/170905_Brotgetreide-BZL.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tafel.de/fileadmin/media/Presse/Hintergrundinformationen/2022-05-25_TAFEL_Faktenblaetter.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helmholtz.de/erde-und-umwelt/wie-viel-co2-steckt-in-einem-liter-benzi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docs.google.com/spreadsheets/d/1J4qtPij73raHShjk2NhbQhTihcjZnTQpm1BiSb-_4tI/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ekolandbau.de/handel/marketing/preis/preisaufschlaege-fuer-bioprodukte/" TargetMode="External"/><Relationship Id="rId4" Type="http://schemas.openxmlformats.org/officeDocument/2006/relationships/hyperlink" Target="https://eatsmarter.de/blogs/green-living/7-tipps-bio-produkte-guenstig-einkaufen" TargetMode="External"/><Relationship Id="rId5" Type="http://schemas.openxmlformats.org/officeDocument/2006/relationships/hyperlink" Target="https://de.statista.com/statistik/daten/studie/943059/umfrage/preisvergleich-zwischen-biologischen-und-konventionell-erzeugten-lebensmitteln-in-deutschland/" TargetMode="External"/><Relationship Id="rId6" Type="http://schemas.openxmlformats.org/officeDocument/2006/relationships/image" Target="../media/image14.png"/><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image" Target="../media/image17.png"/></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utrition-hub.de/post/trendreport-ernaehrung-10-top-ernaehrungstrends-2022" TargetMode="External"/><Relationship Id="rId4" Type="http://schemas.openxmlformats.org/officeDocument/2006/relationships/hyperlink" Target="https://www.nachhaltiger-warenkorb.de/themen/saisonal-und-regional/" TargetMode="External"/><Relationship Id="rId5" Type="http://schemas.openxmlformats.org/officeDocument/2006/relationships/hyperlink" Target="https://www.ifeu.de/fileadmin/uploads/Reinhardt-Gaertner-Wagner-2020-Oekologische-Fu%C3%9Fabdruecke-von-Lebensmitteln-und-Gerichten-in-Deutschland-ifeu-2020.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223838" y="4222800"/>
            <a:ext cx="6654799" cy="613100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77" name="Google Shape;77;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223837" y="4222800"/>
            <a:ext cx="6654799" cy="3846834"/>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lang="de-DE" sz="1100" baseline="-25000">
                <a:solidFill>
                  <a:schemeClr val="dk1"/>
                </a:solidFill>
              </a:rPr>
              <a:t>2</a:t>
            </a:r>
            <a:r>
              <a:rPr lang="de-DE" sz="1100">
                <a:solidFill>
                  <a:schemeClr val="dk1"/>
                </a:solidFill>
              </a:rPr>
              <a:t>-Äq.</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lang="de-DE" sz="1100" baseline="-25000">
                <a:solidFill>
                  <a:schemeClr val="dk1"/>
                </a:solidFill>
              </a:rPr>
              <a:t>2</a:t>
            </a:r>
            <a:r>
              <a:rPr lang="de-DE" sz="1100">
                <a:solidFill>
                  <a:schemeClr val="dk1"/>
                </a:solidFill>
              </a:rPr>
              <a:t>-Äq.</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lang="de-DE" sz="1100" baseline="-25000">
                <a:solidFill>
                  <a:schemeClr val="dk1"/>
                </a:solidFill>
              </a:rPr>
              <a:t>2</a:t>
            </a:r>
            <a:r>
              <a:rPr lang="de-DE" sz="1100">
                <a:solidFill>
                  <a:schemeClr val="dk1"/>
                </a:solidFill>
              </a:rPr>
              <a:t>-Äq.</a:t>
            </a:r>
            <a:endParaRPr/>
          </a:p>
          <a:p>
            <a:pPr marL="171450" marR="0" lvl="0" indent="-82550" algn="l" rtl="0">
              <a:lnSpc>
                <a:spcPct val="100000"/>
              </a:lnSpc>
              <a:spcBef>
                <a:spcPts val="0"/>
              </a:spcBef>
              <a:spcAft>
                <a:spcPts val="0"/>
              </a:spcAft>
              <a:buClr>
                <a:srgbClr val="000000"/>
              </a:buClr>
              <a:buSzPts val="1400"/>
              <a:buFont typeface="Arial"/>
              <a:buNone/>
            </a:pPr>
            <a:endParaRPr sz="110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rPr>
              <a:t>Frage:</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a:p>
            <a:pPr marL="0" lvl="0" indent="0" algn="l" rtl="0">
              <a:lnSpc>
                <a:spcPct val="100000"/>
              </a:lnSpc>
              <a:spcBef>
                <a:spcPts val="0"/>
              </a:spcBef>
              <a:spcAft>
                <a:spcPts val="0"/>
              </a:spcAft>
              <a:buSzPts val="1400"/>
              <a:buNone/>
            </a:pPr>
            <a:r>
              <a:rPr lang="de-DE" sz="1100" b="1">
                <a:solidFill>
                  <a:schemeClr val="dk1"/>
                </a:solidFill>
              </a:rPr>
              <a:t>Quellen</a:t>
            </a:r>
            <a:r>
              <a:rPr lang="de-DE" sz="1100">
                <a:solidFill>
                  <a:schemeClr val="dk1"/>
                </a:solidFill>
              </a:rPr>
              <a:t>: </a:t>
            </a:r>
            <a:endParaRPr sz="1100">
              <a:solidFill>
                <a:schemeClr val="dk1"/>
              </a:solidFill>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chemeClr val="dk1"/>
                </a:solidFill>
              </a:rPr>
              <a:t>Scharp, Michael (Hrsg., 2019): KEEKS-Endbericht. Online: www.keeks-projekt.de</a:t>
            </a:r>
            <a:endParaRPr sz="1100" b="0">
              <a:solidFill>
                <a:schemeClr val="dk1"/>
              </a:solidFill>
            </a:endParaRPr>
          </a:p>
        </p:txBody>
      </p:sp>
      <p:sp>
        <p:nvSpPr>
          <p:cNvPr id="231" name="Google Shape;231;p1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1:notes"/>
          <p:cNvSpPr txBox="1">
            <a:spLocks noGrp="1"/>
          </p:cNvSpPr>
          <p:nvPr>
            <p:ph type="body" idx="1"/>
          </p:nvPr>
        </p:nvSpPr>
        <p:spPr>
          <a:xfrm>
            <a:off x="223200" y="4222799"/>
            <a:ext cx="665638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a:solidFill>
                  <a:schemeClr val="dk1"/>
                </a:solidFill>
                <a:latin typeface="Calibri"/>
                <a:ea typeface="Calibri"/>
                <a:cs typeface="Calibri"/>
                <a:sym typeface="Calibri"/>
              </a:rPr>
              <a:t>Beschreibung</a:t>
            </a:r>
            <a:endParaRPr sz="1100">
              <a:latin typeface="Calibri"/>
              <a:ea typeface="Calibri"/>
              <a:cs typeface="Calibri"/>
              <a:sym typeface="Calibri"/>
            </a:endParaRPr>
          </a:p>
          <a:p>
            <a:pPr marL="0" lvl="0" indent="0" algn="l" rtl="0">
              <a:lnSpc>
                <a:spcPct val="100000"/>
              </a:lnSpc>
              <a:spcBef>
                <a:spcPts val="200"/>
              </a:spcBef>
              <a:spcAft>
                <a:spcPts val="0"/>
              </a:spcAft>
              <a:buSzPts val="1400"/>
              <a:buFont typeface="Arial"/>
              <a:buNone/>
            </a:pPr>
            <a:r>
              <a:rPr lang="de-DE" sz="1100" b="0" i="0" u="none" strike="noStrike">
                <a:solidFill>
                  <a:schemeClr val="dk1"/>
                </a:solidFill>
                <a:latin typeface="Calibri"/>
                <a:ea typeface="Calibri"/>
                <a:cs typeface="Calibri"/>
                <a:sym typeface="Calibri"/>
              </a:rPr>
              <a:t>Wie gewichtig ist der Klima-Fußabdruck eines belegten Brötchens? Die folgende Beispielrechnung zeigt dies.</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Wir nehmen ein großes Baguette-Brötchen von 100 Gramm – dies hat ein CO2-Äquivalent von 60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Wenn wir dieses Brötchen mit 20 Gramm Butter und 50 Gramm Wurst belegen, summiert sich sein Fußabdruck auf 430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Schmieren wir dieses Brötchen mit 20 Gramm Margarine halb und halb sowie 50 Gramm Wurst, dann hat es einen Fußabdruck von 310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Ein Belag von 20 Gramm veganen Streichfett und 50 Gramm Wurst auf dem Brötchen führt zu einem Fußabdruck von 280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Wieder zeigt sich, dass der Brotbelag relevant für das Klima ist.</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Er ist für 60% des CO2-Fußabdrucks eines Wurstbrötchens verantwortlich.</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Die Beispiele zeigen, dass man durch die Wahl des Aufstrichs und des Belags sehr viel für den Klimaschutz tun kann.</a:t>
            </a:r>
            <a:endParaRPr/>
          </a:p>
          <a:p>
            <a:pPr marL="0" lvl="0" indent="0" algn="l" rtl="0">
              <a:lnSpc>
                <a:spcPct val="100000"/>
              </a:lnSpc>
              <a:spcBef>
                <a:spcPts val="800"/>
              </a:spcBef>
              <a:spcAft>
                <a:spcPts val="0"/>
              </a:spcAft>
              <a:buSzPts val="1400"/>
              <a:buFont typeface="Arial"/>
              <a:buNone/>
            </a:pPr>
            <a:r>
              <a:rPr lang="de-DE" sz="1100" b="1" i="0" u="none" strike="noStrike">
                <a:solidFill>
                  <a:schemeClr val="dk1"/>
                </a:solidFill>
                <a:latin typeface="Calibri"/>
                <a:ea typeface="Calibri"/>
                <a:cs typeface="Calibri"/>
                <a:sym typeface="Calibri"/>
              </a:rPr>
              <a:t>Aufgabe</a:t>
            </a:r>
            <a:endParaRPr/>
          </a:p>
          <a:p>
            <a:pPr marL="0" lvl="0" indent="0" algn="l" rtl="0">
              <a:lnSpc>
                <a:spcPct val="100000"/>
              </a:lnSpc>
              <a:spcBef>
                <a:spcPts val="200"/>
              </a:spcBef>
              <a:spcAft>
                <a:spcPts val="0"/>
              </a:spcAft>
              <a:buSzPts val="1400"/>
              <a:buFont typeface="Arial"/>
              <a:buNone/>
            </a:pPr>
            <a:r>
              <a:rPr lang="de-DE" sz="1100" b="0" i="0" u="none" strike="noStrike">
                <a:solidFill>
                  <a:schemeClr val="dk1"/>
                </a:solidFill>
                <a:latin typeface="Calibri"/>
                <a:ea typeface="Calibri"/>
                <a:cs typeface="Calibri"/>
                <a:sym typeface="Calibri"/>
              </a:rPr>
              <a:t>Diskutieren Sie:</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Warum wird welches Streichfett genommen?</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Was sagen die Kunden zu den unterschiedlichen Streichfetten?</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Bei welchen belegten Broten kann man auf Butter verzichten, bei welchen nicht?</a:t>
            </a:r>
            <a:endParaRPr sz="1100">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1200"/>
              <a:buFont typeface="Calibri"/>
              <a:buNone/>
            </a:pPr>
            <a:endParaRPr sz="1100">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1200"/>
              <a:buFont typeface="Arial"/>
              <a:buNone/>
            </a:pPr>
            <a:r>
              <a:rPr lang="de-DE" sz="1100" b="1">
                <a:latin typeface="Calibri"/>
                <a:ea typeface="Calibri"/>
                <a:cs typeface="Calibri"/>
                <a:sym typeface="Calibri"/>
              </a:rPr>
              <a:t>Daten und Screenshots</a:t>
            </a:r>
            <a:endParaRPr sz="1100">
              <a:latin typeface="Calibri"/>
              <a:ea typeface="Calibri"/>
              <a:cs typeface="Calibri"/>
              <a:sym typeface="Calibri"/>
            </a:endParaRPr>
          </a:p>
          <a:p>
            <a:pPr marL="171450" marR="0" lvl="0" indent="-171450" algn="l" rtl="0">
              <a:lnSpc>
                <a:spcPct val="100000"/>
              </a:lnSpc>
              <a:spcBef>
                <a:spcPts val="200"/>
              </a:spcBef>
              <a:spcAft>
                <a:spcPts val="200"/>
              </a:spcAft>
              <a:buClr>
                <a:schemeClr val="dk1"/>
              </a:buClr>
              <a:buSzPts val="1200"/>
              <a:buFont typeface="Arial"/>
              <a:buChar char="•"/>
            </a:pPr>
            <a:r>
              <a:rPr lang="de-DE" sz="1100">
                <a:latin typeface="Calibri"/>
                <a:ea typeface="Calibri"/>
                <a:cs typeface="Calibri"/>
                <a:sym typeface="Calibri"/>
              </a:rPr>
              <a:t>IFEU o.J.: Werde Klimatarier. Online: </a:t>
            </a:r>
            <a:r>
              <a:rPr lang="de-DE" sz="1100" u="sng">
                <a:solidFill>
                  <a:schemeClr val="hlink"/>
                </a:solidFill>
                <a:latin typeface="Calibri"/>
                <a:ea typeface="Calibri"/>
                <a:cs typeface="Calibri"/>
                <a:sym typeface="Calibri"/>
                <a:hlinkClick r:id="rId3"/>
              </a:rPr>
              <a:t>https://www.klimatarier.com/de/CO2_Rechner</a:t>
            </a:r>
            <a:endParaRPr sz="1100">
              <a:latin typeface="Calibri"/>
              <a:ea typeface="Calibri"/>
              <a:cs typeface="Calibri"/>
              <a:sym typeface="Calibri"/>
            </a:endParaRPr>
          </a:p>
        </p:txBody>
      </p:sp>
      <p:sp>
        <p:nvSpPr>
          <p:cNvPr id="259" name="Google Shape;259;p1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5:notes"/>
          <p:cNvSpPr txBox="1">
            <a:spLocks noGrp="1"/>
          </p:cNvSpPr>
          <p:nvPr>
            <p:ph type="body" idx="1"/>
          </p:nvPr>
        </p:nvSpPr>
        <p:spPr>
          <a:xfrm>
            <a:off x="222250" y="4222800"/>
            <a:ext cx="6654800" cy="56886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1100" b="1"/>
              <a:t>Beschreibung</a:t>
            </a:r>
            <a:endParaRPr/>
          </a:p>
          <a:p>
            <a:pPr marL="0" lvl="0" indent="0" algn="l" rtl="0">
              <a:lnSpc>
                <a:spcPct val="115000"/>
              </a:lnSpc>
              <a:spcBef>
                <a:spcPts val="0"/>
              </a:spcBef>
              <a:spcAft>
                <a:spcPts val="0"/>
              </a:spcAft>
              <a:buSzPts val="1400"/>
              <a:buNone/>
            </a:pPr>
            <a:r>
              <a:rPr lang="de-DE" sz="1100"/>
              <a:t>Fleisch ist jedoch nicht gleich Fleisch hinsichtlich der THG-Emissionen. An der Spitze der Klimarelevanz liegt das Rindfleisch mit fast 16kg THG-Emissionen pro Kilogramm Rindfleisch. Auch der beliebte Hamburger schlägt erheblich mit rund 8 kg THG-Emissionen pro Kilogramm zu buche.  Ein Hamburger von 100 Gramm  in einem Schulmenü führt zu einem CO</a:t>
            </a:r>
            <a:r>
              <a:rPr lang="de-DE" sz="1100" baseline="-25000"/>
              <a:t>2</a:t>
            </a:r>
            <a:r>
              <a:rPr lang="de-DE" sz="1100"/>
              <a:t>-Rucksack von 800 g zusätzlich zum Brötchen, den Pommes und der Mayonnaise. Die anderen Fleischsorten haben deutlich geringere THG-Emissionen. Dies bedeutet, dass eine Schulküche nicht zwangläufig vegetarisch sein muss um klimafreundlicher zu werden. Da viele Fleischersatzprodukte auf modifizierten Getreideprodukten oder Linsen oder Soja bestehen, wurden hier die Daten zum Vergleich aufgenommen.</a:t>
            </a:r>
            <a:endParaRPr/>
          </a:p>
          <a:p>
            <a:pPr marL="0" lvl="0" indent="0" algn="l" rtl="0">
              <a:lnSpc>
                <a:spcPct val="115000"/>
              </a:lnSpc>
              <a:spcBef>
                <a:spcPts val="400"/>
              </a:spcBef>
              <a:spcAft>
                <a:spcPts val="0"/>
              </a:spcAft>
              <a:buSzPts val="1400"/>
              <a:buFont typeface="Arial"/>
              <a:buNone/>
            </a:pPr>
            <a:r>
              <a:rPr lang="de-DE" sz="1100" b="1"/>
              <a:t>Aufgabe</a:t>
            </a:r>
            <a:endParaRPr/>
          </a:p>
          <a:p>
            <a:pPr marL="171450" lvl="0" indent="-171450" algn="l" rtl="0">
              <a:lnSpc>
                <a:spcPct val="115000"/>
              </a:lnSpc>
              <a:spcBef>
                <a:spcPts val="0"/>
              </a:spcBef>
              <a:spcAft>
                <a:spcPts val="0"/>
              </a:spcAft>
              <a:buSzPts val="1400"/>
              <a:buFont typeface="Arial"/>
              <a:buChar char="•"/>
            </a:pPr>
            <a:r>
              <a:rPr lang="de-DE" sz="1100"/>
              <a:t>Analysieren Sie Ihren Speiseplan - Welche Gerichte werden mit Fleisch serviert?</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Analysieren Sie Ihren Speiseplan - Welche Gerichte werden mit Reis serviert?</a:t>
            </a:r>
            <a:endParaRPr/>
          </a:p>
          <a:p>
            <a:pPr marL="171450" lvl="0" indent="-171450" algn="l" rtl="0">
              <a:lnSpc>
                <a:spcPct val="115000"/>
              </a:lnSpc>
              <a:spcBef>
                <a:spcPts val="0"/>
              </a:spcBef>
              <a:spcAft>
                <a:spcPts val="0"/>
              </a:spcAft>
              <a:buSzPts val="1400"/>
              <a:buFont typeface="Arial"/>
              <a:buChar char="•"/>
            </a:pPr>
            <a:r>
              <a:rPr lang="de-DE" sz="1100"/>
              <a:t>Berechnen Sie die THG-Emissionen des Fleischanteils – Fleischeinwaage mal CO</a:t>
            </a:r>
            <a:r>
              <a:rPr lang="de-DE" sz="1100" baseline="-25000"/>
              <a:t>2</a:t>
            </a:r>
            <a:r>
              <a:rPr lang="de-DE" sz="1100"/>
              <a:t>-Äq.</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Berechnen Sie die THG-Emissionen der Reisgerichte – Reiseinwaage mal CO</a:t>
            </a:r>
            <a:r>
              <a:rPr lang="de-DE" sz="1100" baseline="-25000"/>
              <a:t>2</a:t>
            </a:r>
            <a:r>
              <a:rPr lang="de-DE" sz="1100"/>
              <a:t>-Äq.</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Probieren Sie verschieden Möglichkeiten:</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Reduktion des Fleischanteils und Substitution durch eine Alternative (Soja, Linsen)</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Ersatz von Rindfleisch gegen ein anderes Fleisch.</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Reduktion des Reisanteils und Substitution durch einen Teil Dinkel.</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Ersatz von Reis gegen Dinkel.</a:t>
            </a:r>
            <a:endParaRPr sz="1100"/>
          </a:p>
          <a:p>
            <a:pPr marL="0" lvl="0" indent="0" algn="l" rtl="0">
              <a:lnSpc>
                <a:spcPct val="115000"/>
              </a:lnSpc>
              <a:spcBef>
                <a:spcPts val="400"/>
              </a:spcBef>
              <a:spcAft>
                <a:spcPts val="0"/>
              </a:spcAft>
              <a:buSzPts val="1400"/>
              <a:buNone/>
            </a:pPr>
            <a:r>
              <a:rPr lang="de-DE" sz="1100" b="1"/>
              <a:t>Anmerkung</a:t>
            </a:r>
            <a:r>
              <a:rPr lang="de-DE" sz="1100"/>
              <a:t>:</a:t>
            </a:r>
            <a:endParaRPr sz="1100"/>
          </a:p>
          <a:p>
            <a:pPr marL="184150" lvl="0" indent="-184150" algn="l" rtl="0">
              <a:lnSpc>
                <a:spcPct val="115000"/>
              </a:lnSpc>
              <a:spcBef>
                <a:spcPts val="0"/>
              </a:spcBef>
              <a:spcAft>
                <a:spcPts val="0"/>
              </a:spcAft>
              <a:buSzPts val="1400"/>
              <a:buChar char="•"/>
            </a:pPr>
            <a:r>
              <a:rPr lang="de-DE" sz="1100"/>
              <a:t>Rindfleisch und Hühnchenfleisch sowie Getreideprodukte berechnet mit Landnutzungsänderungen, die anderen Werte aber mit 35%-Aufschlag zur Vergleichbarkeit da deren Werte nur ohne Landnutzungsänderungen berechnet wurden.</a:t>
            </a:r>
            <a:endParaRPr sz="1100"/>
          </a:p>
          <a:p>
            <a:pPr marL="0" lvl="0" indent="0" algn="l" rtl="0">
              <a:lnSpc>
                <a:spcPct val="115000"/>
              </a:lnSpc>
              <a:spcBef>
                <a:spcPts val="0"/>
              </a:spcBef>
              <a:spcAft>
                <a:spcPts val="0"/>
              </a:spcAft>
              <a:buSzPts val="1400"/>
              <a:buNone/>
            </a:pPr>
            <a:endParaRPr sz="1100" b="1"/>
          </a:p>
          <a:p>
            <a:pPr marL="0" lvl="0" indent="0" algn="l" rtl="0">
              <a:lnSpc>
                <a:spcPct val="115000"/>
              </a:lnSpc>
              <a:spcBef>
                <a:spcPts val="0"/>
              </a:spcBef>
              <a:spcAft>
                <a:spcPts val="0"/>
              </a:spcAft>
              <a:buSzPts val="1400"/>
              <a:buNone/>
            </a:pPr>
            <a:r>
              <a:rPr lang="de-DE" sz="1100" b="1"/>
              <a:t>Quelle</a:t>
            </a:r>
            <a:r>
              <a:rPr lang="de-DE" sz="1100"/>
              <a:t>:</a:t>
            </a:r>
            <a:endParaRPr sz="1100"/>
          </a:p>
          <a:p>
            <a:pPr marL="184150" lvl="0" indent="-174625" algn="l" rtl="0">
              <a:lnSpc>
                <a:spcPct val="115000"/>
              </a:lnSpc>
              <a:spcBef>
                <a:spcPts val="0"/>
              </a:spcBef>
              <a:spcAft>
                <a:spcPts val="0"/>
              </a:spcAft>
              <a:buSzPts val="1400"/>
              <a:buChar char="•"/>
            </a:pPr>
            <a:r>
              <a:rPr lang="de-DE" sz="1100"/>
              <a:t>Daten von ifeu (KEEKS-Projekt), eigene Schätzung der Landnutzungsänderungen</a:t>
            </a:r>
            <a:endParaRPr/>
          </a:p>
          <a:p>
            <a:pPr marL="184150" lvl="0" indent="-174625" algn="l" rtl="0">
              <a:lnSpc>
                <a:spcPct val="115000"/>
              </a:lnSpc>
              <a:spcBef>
                <a:spcPts val="0"/>
              </a:spcBef>
              <a:spcAft>
                <a:spcPts val="0"/>
              </a:spcAft>
              <a:buSzPts val="1400"/>
              <a:buChar char="•"/>
            </a:pPr>
            <a:r>
              <a:rPr lang="de-DE" sz="1100"/>
              <a:t>Scharp, Michael (Hrsg. 2019): KEEKS-Endbericht. Online: www.keeks-projekt.de</a:t>
            </a:r>
            <a:endParaRPr sz="1100"/>
          </a:p>
          <a:p>
            <a:pPr marL="184150" lvl="0" indent="-174625" algn="l" rtl="0">
              <a:lnSpc>
                <a:spcPct val="100000"/>
              </a:lnSpc>
              <a:spcBef>
                <a:spcPts val="0"/>
              </a:spcBef>
              <a:spcAft>
                <a:spcPts val="0"/>
              </a:spcAft>
              <a:buSzPts val="1400"/>
              <a:buNone/>
            </a:pPr>
            <a:endParaRPr b="1"/>
          </a:p>
          <a:p>
            <a:pPr marL="45720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200"/>
              <a:buNone/>
            </a:pPr>
            <a:endParaRPr/>
          </a:p>
        </p:txBody>
      </p:sp>
      <p:sp>
        <p:nvSpPr>
          <p:cNvPr id="275" name="Google Shape;275;p1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6:notes"/>
          <p:cNvSpPr txBox="1">
            <a:spLocks noGrp="1"/>
          </p:cNvSpPr>
          <p:nvPr>
            <p:ph type="body" idx="1"/>
          </p:nvPr>
        </p:nvSpPr>
        <p:spPr>
          <a:xfrm>
            <a:off x="223044" y="3923999"/>
            <a:ext cx="6656387" cy="63106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de-DE" sz="1050" b="1"/>
              <a:t>Beschreibung</a:t>
            </a:r>
            <a:endParaRPr sz="1050"/>
          </a:p>
          <a:p>
            <a:pPr marL="0" lvl="0" indent="0" algn="l" rtl="0">
              <a:lnSpc>
                <a:spcPct val="100000"/>
              </a:lnSpc>
              <a:spcBef>
                <a:spcPts val="360"/>
              </a:spcBef>
              <a:spcAft>
                <a:spcPts val="0"/>
              </a:spcAft>
              <a:buSzPts val="1200"/>
              <a:buNone/>
            </a:pPr>
            <a:r>
              <a:rPr lang="de-DE" sz="105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50"/>
          </a:p>
          <a:p>
            <a:pPr marL="0" lvl="0" indent="0" algn="l" rtl="0">
              <a:lnSpc>
                <a:spcPct val="100000"/>
              </a:lnSpc>
              <a:spcBef>
                <a:spcPts val="0"/>
              </a:spcBef>
              <a:spcAft>
                <a:spcPts val="0"/>
              </a:spcAft>
              <a:buClr>
                <a:schemeClr val="dk1"/>
              </a:buClr>
              <a:buSzPts val="1100"/>
              <a:buFont typeface="Arial"/>
              <a:buNone/>
            </a:pPr>
            <a:r>
              <a:rPr lang="de-DE" sz="1050" i="1"/>
              <a:t>* Bei Mandeldrink handelt es sich um weltweite Daten.</a:t>
            </a:r>
            <a:endParaRPr sz="1050" i="1"/>
          </a:p>
          <a:p>
            <a:pPr marL="0" lvl="0" indent="0" algn="l" rtl="0">
              <a:lnSpc>
                <a:spcPct val="100000"/>
              </a:lnSpc>
              <a:spcBef>
                <a:spcPts val="0"/>
              </a:spcBef>
              <a:spcAft>
                <a:spcPts val="0"/>
              </a:spcAft>
              <a:buClr>
                <a:schemeClr val="dk1"/>
              </a:buClr>
              <a:buSzPts val="1100"/>
              <a:buFont typeface="Arial"/>
              <a:buNone/>
            </a:pPr>
            <a:r>
              <a:rPr lang="de-DE" sz="1050" i="1"/>
              <a:t>** Mit CO</a:t>
            </a:r>
            <a:r>
              <a:rPr lang="de-DE" sz="1050" i="1" baseline="-25000"/>
              <a:t>2</a:t>
            </a:r>
            <a:r>
              <a:rPr lang="de-DE" sz="1050" i="1"/>
              <a:t>-Äquivalenten können Treibhausgasemissionen umgerechnet und zusammengefasst werden. So wird die Klimawirkung verschiedener Treibhausgase wie CO</a:t>
            </a:r>
            <a:r>
              <a:rPr lang="de-DE" sz="1050" i="1" baseline="-25000"/>
              <a:t>2</a:t>
            </a:r>
            <a:r>
              <a:rPr lang="de-DE" sz="1050" i="1"/>
              <a:t>, Methan oder Lachgas in einer Maßeinheit vergleichbar gemacht. Phosphat-Äquivalente sind eine Maßeinheit, um das Überdüngungspotenzial von Emissionen aus Luft und Wasser zu ermitteln. </a:t>
            </a:r>
            <a:endParaRPr sz="1050"/>
          </a:p>
          <a:p>
            <a:pPr marL="0" lvl="0" indent="0" algn="l" rtl="0">
              <a:lnSpc>
                <a:spcPct val="100000"/>
              </a:lnSpc>
              <a:spcBef>
                <a:spcPts val="400"/>
              </a:spcBef>
              <a:spcAft>
                <a:spcPts val="0"/>
              </a:spcAft>
              <a:buSzPts val="1200"/>
              <a:buNone/>
            </a:pPr>
            <a:r>
              <a:rPr lang="de-DE" sz="1050" b="1"/>
              <a:t>Aufgabe</a:t>
            </a:r>
            <a:endParaRPr sz="1050"/>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Diskutieren Sie die Nachhaltigkeit von Milch und “Grünen Milchprodukten”.</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Wie können Sie Ihre Speisen klimaeffizienter durch alternative Milchprodukte zusammenstellen?</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Was spricht aus Nachhaltigkeits-gründen für oder gegen den Konsum?</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Wie können Ideen für den Alltag aussehen?</a:t>
            </a:r>
            <a:endParaRPr sz="1050">
              <a:solidFill>
                <a:schemeClr val="dk1"/>
              </a:solidFill>
            </a:endParaRPr>
          </a:p>
          <a:p>
            <a:pPr marL="0" lvl="0" indent="0" algn="l" rtl="0">
              <a:lnSpc>
                <a:spcPct val="100000"/>
              </a:lnSpc>
              <a:spcBef>
                <a:spcPts val="400"/>
              </a:spcBef>
              <a:spcAft>
                <a:spcPts val="0"/>
              </a:spcAft>
              <a:buSzPts val="1200"/>
              <a:buNone/>
            </a:pPr>
            <a:r>
              <a:rPr lang="de-DE" sz="1050" b="1">
                <a:solidFill>
                  <a:schemeClr val="dk1"/>
                </a:solidFill>
              </a:rPr>
              <a:t>Daten</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Reisdrink: Landnutzung in m</a:t>
            </a:r>
            <a:r>
              <a:rPr lang="de-DE" sz="1050" baseline="30000">
                <a:solidFill>
                  <a:schemeClr val="dk1"/>
                </a:solidFill>
              </a:rPr>
              <a:t>2</a:t>
            </a:r>
            <a:r>
              <a:rPr lang="de-DE" sz="1050">
                <a:solidFill>
                  <a:schemeClr val="dk1"/>
                </a:solidFill>
              </a:rPr>
              <a:t> 0,3; Treibhausgasemissionen in kgCO</a:t>
            </a:r>
            <a:r>
              <a:rPr lang="de-DE" sz="1050" baseline="-25000">
                <a:solidFill>
                  <a:schemeClr val="dk1"/>
                </a:solidFill>
              </a:rPr>
              <a:t>2</a:t>
            </a:r>
            <a:r>
              <a:rPr lang="de-DE" sz="1050">
                <a:solidFill>
                  <a:schemeClr val="dk1"/>
                </a:solidFill>
              </a:rPr>
              <a:t>-Äquivalente 0,9; Gewässerbelastung Phosphat-Äq. 1,1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Haferdrink: Landnutzung in m</a:t>
            </a:r>
            <a:r>
              <a:rPr lang="de-DE" sz="1050" baseline="30000">
                <a:solidFill>
                  <a:schemeClr val="dk1"/>
                </a:solidFill>
              </a:rPr>
              <a:t>2</a:t>
            </a:r>
            <a:r>
              <a:rPr lang="de-DE" sz="1050">
                <a:solidFill>
                  <a:schemeClr val="dk1"/>
                </a:solidFill>
              </a:rPr>
              <a:t> 0,4; Treibhausgasemissionen in kgCO</a:t>
            </a:r>
            <a:r>
              <a:rPr lang="de-DE" sz="1050" baseline="-25000">
                <a:solidFill>
                  <a:schemeClr val="dk1"/>
                </a:solidFill>
              </a:rPr>
              <a:t>2</a:t>
            </a:r>
            <a:r>
              <a:rPr lang="de-DE" sz="1050">
                <a:solidFill>
                  <a:schemeClr val="dk1"/>
                </a:solidFill>
              </a:rPr>
              <a:t>-Äquivalente 0,6; Gewässerbelastung Phosphat-Äq. 1,4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Mandeldrink:  Landnutzung in m</a:t>
            </a:r>
            <a:r>
              <a:rPr lang="de-DE" sz="1050" baseline="30000">
                <a:solidFill>
                  <a:schemeClr val="dk1"/>
                </a:solidFill>
              </a:rPr>
              <a:t>2</a:t>
            </a:r>
            <a:r>
              <a:rPr lang="de-DE" sz="1050">
                <a:solidFill>
                  <a:schemeClr val="dk1"/>
                </a:solidFill>
              </a:rPr>
              <a:t> 0,5; Treibhausgasemissionen in kg CO</a:t>
            </a:r>
            <a:r>
              <a:rPr lang="de-DE" sz="1050" baseline="-25000">
                <a:solidFill>
                  <a:schemeClr val="dk1"/>
                </a:solidFill>
              </a:rPr>
              <a:t>2</a:t>
            </a:r>
            <a:r>
              <a:rPr lang="de-DE" sz="1050">
                <a:solidFill>
                  <a:schemeClr val="dk1"/>
                </a:solidFill>
              </a:rPr>
              <a:t>-Äquivalente 0,7; Gewässerbelastung Phosphat-Äq. 1,5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Milch:  Landnutzung in m</a:t>
            </a:r>
            <a:r>
              <a:rPr lang="de-DE" sz="1050" baseline="30000">
                <a:solidFill>
                  <a:schemeClr val="dk1"/>
                </a:solidFill>
              </a:rPr>
              <a:t>2</a:t>
            </a:r>
            <a:r>
              <a:rPr lang="de-DE" sz="1050">
                <a:solidFill>
                  <a:schemeClr val="dk1"/>
                </a:solidFill>
              </a:rPr>
              <a:t> 2,2; Treibhausgasemissionen in kg CO</a:t>
            </a:r>
            <a:r>
              <a:rPr lang="de-DE" sz="1050" baseline="-25000">
                <a:solidFill>
                  <a:schemeClr val="dk1"/>
                </a:solidFill>
              </a:rPr>
              <a:t>2</a:t>
            </a:r>
            <a:r>
              <a:rPr lang="de-DE" sz="1050">
                <a:solidFill>
                  <a:schemeClr val="dk1"/>
                </a:solidFill>
              </a:rPr>
              <a:t>-Äquivalente 2,2; Gewässerbelastung Phosphat-Äq. 9,2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Sojadrink:  Landnutzung in m</a:t>
            </a:r>
            <a:r>
              <a:rPr lang="de-DE" sz="1050" baseline="30000">
                <a:solidFill>
                  <a:schemeClr val="dk1"/>
                </a:solidFill>
              </a:rPr>
              <a:t>2</a:t>
            </a:r>
            <a:r>
              <a:rPr lang="de-DE" sz="1050">
                <a:solidFill>
                  <a:schemeClr val="dk1"/>
                </a:solidFill>
              </a:rPr>
              <a:t> 0,5; Treibhausgasemissionen in kg CO</a:t>
            </a:r>
            <a:r>
              <a:rPr lang="de-DE" sz="1050" baseline="-25000">
                <a:solidFill>
                  <a:schemeClr val="dk1"/>
                </a:solidFill>
              </a:rPr>
              <a:t>2</a:t>
            </a:r>
            <a:r>
              <a:rPr lang="de-DE" sz="1050">
                <a:solidFill>
                  <a:schemeClr val="dk1"/>
                </a:solidFill>
              </a:rPr>
              <a:t>-Äquivalente 0,9; Gewässerbelastung Phosphat-Äq. 4,2 g</a:t>
            </a:r>
            <a:endParaRPr sz="1050">
              <a:solidFill>
                <a:schemeClr val="dk1"/>
              </a:solidFill>
            </a:endParaRPr>
          </a:p>
          <a:p>
            <a:pPr marL="0" lvl="0" indent="0" algn="l" rtl="0">
              <a:lnSpc>
                <a:spcPct val="100000"/>
              </a:lnSpc>
              <a:spcBef>
                <a:spcPts val="0"/>
              </a:spcBef>
              <a:spcAft>
                <a:spcPts val="0"/>
              </a:spcAft>
              <a:buSzPts val="1400"/>
              <a:buFont typeface="Arial"/>
              <a:buNone/>
            </a:pPr>
            <a:r>
              <a:rPr lang="de-DE" sz="1050" b="1"/>
              <a:t>Quellen</a:t>
            </a:r>
            <a:endParaRPr sz="1050" b="1"/>
          </a:p>
          <a:p>
            <a:pPr marL="360363" lvl="0" indent="-263525" algn="l" rtl="0">
              <a:lnSpc>
                <a:spcPct val="100000"/>
              </a:lnSpc>
              <a:spcBef>
                <a:spcPts val="0"/>
              </a:spcBef>
              <a:spcAft>
                <a:spcPts val="0"/>
              </a:spcAft>
              <a:buSzPts val="1260"/>
              <a:buFont typeface="Arial"/>
              <a:buChar char="•"/>
            </a:pPr>
            <a:r>
              <a:rPr lang="de-DE" sz="1050"/>
              <a:t>Marquardt, Maria / Spiegel-Online (2022): So nachhaltig sind die Milchalternativen aus Hafer, Soja oder Mandeln wirklich. spiegel-online. Online:     www.spiegel.de/wirtschaft/service/milch-alternativen-warum-sie-oft-teuer-aber-meist-nachhaltig-sind-a-da49b0b9-207d-4515-8455-01c01802dc7f </a:t>
            </a:r>
            <a:endParaRPr sz="1050"/>
          </a:p>
          <a:p>
            <a:pPr marL="457200" lvl="0" indent="0" algn="l" rtl="0">
              <a:lnSpc>
                <a:spcPct val="100000"/>
              </a:lnSpc>
              <a:spcBef>
                <a:spcPts val="0"/>
              </a:spcBef>
              <a:spcAft>
                <a:spcPts val="0"/>
              </a:spcAft>
              <a:buSzPts val="1400"/>
              <a:buNone/>
            </a:pPr>
            <a:endParaRPr sz="1050"/>
          </a:p>
          <a:p>
            <a:pPr marL="0" lvl="0" indent="0" algn="l" rtl="0">
              <a:lnSpc>
                <a:spcPct val="100000"/>
              </a:lnSpc>
              <a:spcBef>
                <a:spcPts val="360"/>
              </a:spcBef>
              <a:spcAft>
                <a:spcPts val="0"/>
              </a:spcAft>
              <a:buSzPts val="1200"/>
              <a:buNone/>
            </a:pPr>
            <a:endParaRPr sz="1050"/>
          </a:p>
        </p:txBody>
      </p:sp>
      <p:sp>
        <p:nvSpPr>
          <p:cNvPr id="290" name="Google Shape;290;p1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a:spLocks noGrp="1"/>
          </p:cNvSpPr>
          <p:nvPr>
            <p:ph type="body" idx="1"/>
          </p:nvPr>
        </p:nvSpPr>
        <p:spPr>
          <a:xfrm>
            <a:off x="223838" y="4222801"/>
            <a:ext cx="6654800" cy="4638922"/>
          </a:xfrm>
          <a:prstGeom prst="rect">
            <a:avLst/>
          </a:prstGeom>
          <a:noFill/>
          <a:ln>
            <a:noFill/>
          </a:ln>
        </p:spPr>
        <p:txBody>
          <a:bodyPr spcFirstLastPara="1" wrap="square" lIns="100750" tIns="100750" rIns="100750" bIns="100750" anchor="t" anchorCtr="0">
            <a:noAutofit/>
          </a:bodyPr>
          <a:lstStyle/>
          <a:p>
            <a:pPr marL="0" lvl="0" indent="0" algn="l" rtl="0">
              <a:lnSpc>
                <a:spcPct val="100000"/>
              </a:lnSpc>
              <a:spcBef>
                <a:spcPts val="0"/>
              </a:spcBef>
              <a:spcAft>
                <a:spcPts val="0"/>
              </a:spcAft>
              <a:buSzPts val="300"/>
              <a:buFont typeface="Arial"/>
              <a:buNone/>
            </a:pPr>
            <a:r>
              <a:rPr lang="de-DE" sz="1100" b="1">
                <a:solidFill>
                  <a:schemeClr val="dk1"/>
                </a:solidFill>
                <a:highlight>
                  <a:srgbClr val="FFFFFF"/>
                </a:highlight>
                <a:latin typeface="Calibri"/>
                <a:ea typeface="Calibri"/>
                <a:cs typeface="Calibri"/>
                <a:sym typeface="Calibri"/>
              </a:rPr>
              <a:t>Beschreibung</a:t>
            </a:r>
            <a:endParaRPr/>
          </a:p>
          <a:p>
            <a:pPr marL="0" lvl="0" indent="0" algn="l" rtl="0">
              <a:lnSpc>
                <a:spcPct val="100000"/>
              </a:lnSpc>
              <a:spcBef>
                <a:spcPts val="0"/>
              </a:spcBef>
              <a:spcAft>
                <a:spcPts val="0"/>
              </a:spcAft>
              <a:buSzPts val="300"/>
              <a:buFont typeface="Arial"/>
              <a:buNone/>
            </a:pPr>
            <a:r>
              <a:rPr lang="de-DE" sz="1100">
                <a:solidFill>
                  <a:schemeClr val="dk1"/>
                </a:solidFill>
                <a:highlight>
                  <a:srgbClr val="FFFFFF"/>
                </a:highlight>
                <a:latin typeface="Calibri"/>
                <a:ea typeface="Calibri"/>
                <a:cs typeface="Calibri"/>
                <a:sym typeface="Calibri"/>
              </a:rPr>
              <a:t>Immer mehr junge Menschen leiden an Übergewicht und Adipositas. Hauptgrund ist eine ungesunde Ernährung. </a:t>
            </a:r>
            <a:endParaRPr/>
          </a:p>
          <a:p>
            <a:pPr marL="0" marR="0" lvl="0" indent="0" algn="l" rtl="0">
              <a:lnSpc>
                <a:spcPct val="100000"/>
              </a:lnSpc>
              <a:spcBef>
                <a:spcPts val="0"/>
              </a:spcBef>
              <a:spcAft>
                <a:spcPts val="0"/>
              </a:spcAft>
              <a:buClr>
                <a:srgbClr val="000000"/>
              </a:buClr>
              <a:buSzPts val="300"/>
              <a:buFont typeface="Arial"/>
              <a:buNone/>
            </a:pPr>
            <a:r>
              <a:rPr lang="de-DE" sz="1100" i="0">
                <a:latin typeface="Calibri"/>
                <a:ea typeface="Calibri"/>
                <a:cs typeface="Calibri"/>
                <a:sym typeface="Calibri"/>
              </a:rPr>
              <a:t>Deutscher Bundestag (2019): </a:t>
            </a:r>
            <a:r>
              <a:rPr lang="de-DE" sz="1100" i="1">
                <a:latin typeface="Calibri"/>
                <a:ea typeface="Calibri"/>
                <a:cs typeface="Calibri"/>
                <a:sym typeface="Calibri"/>
              </a:rPr>
              <a:t>Zum Zeitpunkt der Datenerhebung der KiGGS-Basiserhebung waren 15 Prozent der Kinder und Jugendlichen im Alter von 3 bis 17 Jahren übergewichtig. Davon waren circa 40 Prozent adipös; dies entsprach einem Anteil von 6 Prozent der in der Studie berücksichtigten Kinder und Jugendlichen. Hochgerechnet auf Deutschland gab es demnach 1,9 Millionen übergewichtige Kinder und Jugendliche, von denen circa 800.000 adipös waren. Jugendliche waren danach häufiger übergewichtig als Kinder. Während 18 Prozent der Jugendlichen im Alter von 11 bis 17 Jahren übergewichtig waren, traf dies nur auf 12 Prozent der Kinder im Alter von 3 bis 10 Jahren zu.19 Bezogen auf den Zeitraum, in dem die Referenzwerte erhoben wurden, hat sich der Anteil der übergewichtigen Kinder und Jugendlichen von 10 auf 15 Prozent um die Hälfte erhöht; der Anteil der adipösen Heranwachsenden hat sich im gleichen Zeitraum von 3 auf 6 Prozent verdoppelt. </a:t>
            </a:r>
            <a:endParaRPr/>
          </a:p>
          <a:p>
            <a:pPr marL="0" lvl="0" indent="0" algn="l" rtl="0">
              <a:lnSpc>
                <a:spcPct val="100000"/>
              </a:lnSpc>
              <a:spcBef>
                <a:spcPts val="0"/>
              </a:spcBef>
              <a:spcAft>
                <a:spcPts val="0"/>
              </a:spcAft>
              <a:buSzPts val="1400"/>
              <a:buNone/>
            </a:pPr>
            <a:endParaRPr sz="1100">
              <a:solidFill>
                <a:srgbClr val="444444"/>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Aufgabe</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Stellen Sie sich vor, sie leiten eine Schulküche. Ihnen fällt auf, dass viele Kinder übergewichtig sind. Sie initiieren ein Treffen mit der Schulleitung, dem Schulträger und der Mensakommissionen. </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Mit welchen Vorschlägen gehen Sie in das Gespräch?</a:t>
            </a:r>
            <a:endParaRPr/>
          </a:p>
          <a:p>
            <a:pPr marL="0" lvl="0" indent="0" algn="l" rtl="0">
              <a:lnSpc>
                <a:spcPct val="100000"/>
              </a:lnSpc>
              <a:spcBef>
                <a:spcPts val="600"/>
              </a:spcBef>
              <a:spcAft>
                <a:spcPts val="0"/>
              </a:spcAft>
              <a:buSzPts val="1400"/>
              <a:buNone/>
            </a:pP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solidFill>
                  <a:srgbClr val="444444"/>
                </a:solidFill>
                <a:highlight>
                  <a:srgbClr val="FFFFFF"/>
                </a:highlight>
                <a:latin typeface="Calibri"/>
                <a:ea typeface="Calibri"/>
                <a:cs typeface="Calibri"/>
                <a:sym typeface="Calibri"/>
              </a:rPr>
              <a:t>Quelle</a:t>
            </a:r>
            <a:r>
              <a:rPr lang="de-DE" sz="1100">
                <a:solidFill>
                  <a:srgbClr val="444444"/>
                </a:solidFill>
                <a:highlight>
                  <a:srgbClr val="FFFFFF"/>
                </a:highlight>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100">
                <a:solidFill>
                  <a:srgbClr val="444444"/>
                </a:solidFill>
                <a:highlight>
                  <a:srgbClr val="FFFFFF"/>
                </a:highlight>
                <a:latin typeface="Calibri"/>
                <a:ea typeface="Calibri"/>
                <a:cs typeface="Calibri"/>
                <a:sym typeface="Calibri"/>
              </a:rPr>
              <a:t>Robert Koch Institut 2020: </a:t>
            </a:r>
            <a:r>
              <a:rPr lang="de-DE" sz="1100">
                <a:highlight>
                  <a:srgbClr val="FFFFFF"/>
                </a:highlight>
                <a:latin typeface="Calibri"/>
                <a:ea typeface="Calibri"/>
                <a:cs typeface="Calibri"/>
                <a:sym typeface="Calibri"/>
              </a:rPr>
              <a:t>Individuelle Verläufe von Asthma, Adipositas und ADHS beim Übergang von Kindheit und Jugend ins junge Erwachsenenalter. Online: </a:t>
            </a:r>
            <a:r>
              <a:rPr lang="de-DE" sz="1100">
                <a:latin typeface="Calibri"/>
                <a:ea typeface="Calibri"/>
                <a:cs typeface="Calibri"/>
                <a:sym typeface="Calibri"/>
              </a:rPr>
              <a:t>www.rki.de/DE/Content/Gesundheitsmonitoring/Gesundheitsberichterstattung/GBEDownloadsJ/JoHM_S5_2021_Asthma_Adipositas_ADHS.pdf</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latin typeface="Calibri"/>
                <a:ea typeface="Calibri"/>
                <a:cs typeface="Calibri"/>
                <a:sym typeface="Calibri"/>
              </a:rPr>
              <a:t>Deutscher Bundestag (2019): </a:t>
            </a:r>
            <a:r>
              <a:rPr lang="de-DE" sz="1100" b="0" i="0" u="none" strike="noStrike" cap="none">
                <a:solidFill>
                  <a:schemeClr val="dk1"/>
                </a:solidFill>
                <a:latin typeface="Calibri"/>
                <a:ea typeface="Calibri"/>
                <a:cs typeface="Calibri"/>
                <a:sym typeface="Calibri"/>
              </a:rPr>
              <a:t>Verbreitung von Übergewicht und Adipositas bei Kindern und Jugendlichen. Wissenschaftlicher Dienst des Deutschen Bundestages. Aktenzeichen WD 9 - 3000 - 042/19. Online: https://www.bundestag.de/resource/blob/653850/0f145e2e14d3c03e5cd71ac4acb7e76d/WD-9-042-19-pdf-data.pdf </a:t>
            </a:r>
            <a:endParaRPr sz="1100">
              <a:latin typeface="Calibri"/>
              <a:ea typeface="Calibri"/>
              <a:cs typeface="Calibri"/>
              <a:sym typeface="Calibri"/>
            </a:endParaRPr>
          </a:p>
        </p:txBody>
      </p:sp>
      <p:sp>
        <p:nvSpPr>
          <p:cNvPr id="302" name="Google Shape;302;p18: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0:notes"/>
          <p:cNvSpPr txBox="1">
            <a:spLocks noGrp="1"/>
          </p:cNvSpPr>
          <p:nvPr>
            <p:ph type="body" idx="1"/>
          </p:nvPr>
        </p:nvSpPr>
        <p:spPr>
          <a:xfrm>
            <a:off x="223838" y="4222800"/>
            <a:ext cx="6654800" cy="56836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Beschreibung</a:t>
            </a: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cap="none">
                <a:solidFill>
                  <a:schemeClr val="dk1"/>
                </a:solidFill>
                <a:latin typeface="Calibri"/>
                <a:ea typeface="Calibri"/>
                <a:cs typeface="Calibri"/>
                <a:sym typeface="Calibri"/>
              </a:rPr>
              <a:t>Die Gesundheitsberichterstattung des Bundes hat festgestellt: </a:t>
            </a:r>
            <a:endParaRPr/>
          </a:p>
          <a:p>
            <a:pPr marL="0" lvl="0" indent="0" algn="l" rtl="0">
              <a:lnSpc>
                <a:spcPct val="100000"/>
              </a:lnSpc>
              <a:spcBef>
                <a:spcPts val="0"/>
              </a:spcBef>
              <a:spcAft>
                <a:spcPts val="0"/>
              </a:spcAft>
              <a:buSzPts val="1400"/>
              <a:buNone/>
            </a:pPr>
            <a:r>
              <a:rPr lang="de-DE" sz="1100" b="0" i="1" u="none" strike="noStrike" cap="none">
                <a:solidFill>
                  <a:schemeClr val="dk1"/>
                </a:solidFill>
                <a:latin typeface="Calibri"/>
                <a:ea typeface="Calibri"/>
                <a:cs typeface="Calibri"/>
                <a:sym typeface="Calibri"/>
              </a:rPr>
              <a:t>„Bei Männern bestehen zwischen den alten und neuen Bundesländern nur geringe Unterschiede in der Verbreitung von Übergewicht und Adipositas. Bei Frauen jenseits des 30. Lebensjahrs zeigt sich allerdings ein deutliches Ost-West-Gefälle. So sind in der Altersgruppe ab 65 Jahren 48,8 Prozent der ostdeutschen, dagegen 28,3 Prozent der westdeutschen Frauen adipös. Im europäischen Vergleich erweist sich, dass der Anteil der Bevölkerung mit Übergewicht und Adipositas in Deutschland (wie auch in England) deutlich höher ist als in anderen EU- Staaten. Allerdings lagen diesem Vergleich für Deutschland und England objektive Messwerte zugrunde, während für andere Länder Selbstauskünfte zu Körpergewicht und Körpergröße genutzt wurden. Wenn man auch für Deutschland solche Daten aus Bevölkerungsbefragungen heranzieht, zeigen sich gegenüber den meisten anderen europäischen Ländern keine bedeutsamen Unterschiede. </a:t>
            </a:r>
            <a:r>
              <a:rPr lang="de-DE" sz="1100" b="1" i="1" u="none" strike="noStrike" cap="none">
                <a:solidFill>
                  <a:schemeClr val="dk1"/>
                </a:solidFill>
                <a:latin typeface="Calibri"/>
                <a:ea typeface="Calibri"/>
                <a:cs typeface="Calibri"/>
                <a:sym typeface="Calibri"/>
              </a:rPr>
              <a:t>Sozial Benachteiligte haben häufiger Übergewicht. </a:t>
            </a:r>
            <a:r>
              <a:rPr lang="de-DE" sz="1100" b="0" i="1" u="none" strike="noStrike" cap="none">
                <a:solidFill>
                  <a:schemeClr val="dk1"/>
                </a:solidFill>
                <a:latin typeface="Calibri"/>
                <a:ea typeface="Calibri"/>
                <a:cs typeface="Calibri"/>
                <a:sym typeface="Calibri"/>
              </a:rPr>
              <a:t>Wie in vielen anderen Ländern auch, tritt Übergewicht und Adipositas in Deutschland vermehrt in der unteren Sozialschicht auf. Die Sozialschicht wird bei empirischen Untersuchungen in der Regel durch das Haushaltsnettoeinkommen, den Berufsstatus und das Bildungsniveau definiert. So zeigen die Daten des Telefonischen Gesundheitssurveys 2003, dass Übergewicht und Adipositas bei Männern und Frauen mit Hauptschulabschluss deutlich häufiger sind als bei Personen mit Abitur. Bei Frauen macht sich der Bildungsgradient dabei noch etwas stärker bemerkbar als bei Männern.“</a:t>
            </a:r>
            <a:endParaRPr sz="1100"/>
          </a:p>
          <a:p>
            <a:pPr marL="0" lvl="0" indent="0" algn="l" rtl="0">
              <a:lnSpc>
                <a:spcPct val="100000"/>
              </a:lnSpc>
              <a:spcBef>
                <a:spcPts val="0"/>
              </a:spcBef>
              <a:spcAft>
                <a:spcPts val="0"/>
              </a:spcAft>
              <a:buSzPts val="1400"/>
              <a:buNone/>
            </a:pPr>
            <a:endParaRPr sz="11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Aufgabe</a:t>
            </a:r>
            <a:endParaRPr sz="1100"/>
          </a:p>
          <a:p>
            <a:pPr marL="171450" lvl="0" indent="-171450" algn="l" rtl="0">
              <a:lnSpc>
                <a:spcPct val="100000"/>
              </a:lnSpc>
              <a:spcBef>
                <a:spcPts val="0"/>
              </a:spcBef>
              <a:spcAft>
                <a:spcPts val="0"/>
              </a:spcAft>
              <a:buSzPts val="1400"/>
              <a:buFont typeface="Arial"/>
              <a:buChar char="•"/>
            </a:pPr>
            <a:r>
              <a:rPr lang="de-DE" sz="1100"/>
              <a:t>Stellen Sie sich vor, sie leiten eine Betriebskantine. Ihnen fällt auf, dass viele der Mitarbeiter*innen übergewichtig sind. </a:t>
            </a:r>
            <a:endParaRPr/>
          </a:p>
          <a:p>
            <a:pPr marL="171450" lvl="0" indent="-171450" algn="l" rtl="0">
              <a:lnSpc>
                <a:spcPct val="100000"/>
              </a:lnSpc>
              <a:spcBef>
                <a:spcPts val="0"/>
              </a:spcBef>
              <a:spcAft>
                <a:spcPts val="0"/>
              </a:spcAft>
              <a:buSzPts val="1400"/>
              <a:buFont typeface="Arial"/>
              <a:buChar char="•"/>
            </a:pPr>
            <a:r>
              <a:rPr lang="de-DE" sz="1100"/>
              <a:t>Sie initiieren ein Treffen mit dem Betriebsrat und der Geschäftsführung.</a:t>
            </a:r>
            <a:endParaRPr/>
          </a:p>
          <a:p>
            <a:pPr marL="171450" lvl="0" indent="-171450" algn="l" rtl="0">
              <a:lnSpc>
                <a:spcPct val="100000"/>
              </a:lnSpc>
              <a:spcBef>
                <a:spcPts val="0"/>
              </a:spcBef>
              <a:spcAft>
                <a:spcPts val="0"/>
              </a:spcAft>
              <a:buSzPts val="1400"/>
              <a:buFont typeface="Arial"/>
              <a:buChar char="•"/>
            </a:pPr>
            <a:r>
              <a:rPr lang="de-DE" sz="1100"/>
              <a:t>Ihr Ziel ist es, den Mitarbeiter*innen ein gesünderes Essen anzubieten und fett- und zuckerhaltige Gerichte vom Speiseplan zu nehmen.</a:t>
            </a:r>
            <a:endParaRPr/>
          </a:p>
          <a:p>
            <a:pPr marL="171450" lvl="0" indent="-171450" algn="l" rtl="0">
              <a:lnSpc>
                <a:spcPct val="100000"/>
              </a:lnSpc>
              <a:spcBef>
                <a:spcPts val="0"/>
              </a:spcBef>
              <a:spcAft>
                <a:spcPts val="0"/>
              </a:spcAft>
              <a:buSzPts val="1400"/>
              <a:buFont typeface="Arial"/>
              <a:buChar char="•"/>
            </a:pPr>
            <a:r>
              <a:rPr lang="de-DE" sz="1100"/>
              <a:t>Aber das werden „die Freunde der Curry-Wurst mit Pommes“ gar nicht gerne sehen.</a:t>
            </a:r>
            <a:endParaRPr/>
          </a:p>
          <a:p>
            <a:pPr marL="171450" lvl="0" indent="-171450" algn="l" rtl="0">
              <a:lnSpc>
                <a:spcPct val="100000"/>
              </a:lnSpc>
              <a:spcBef>
                <a:spcPts val="0"/>
              </a:spcBef>
              <a:spcAft>
                <a:spcPts val="0"/>
              </a:spcAft>
              <a:buSzPts val="1400"/>
              <a:buFont typeface="Arial"/>
              <a:buChar char="•"/>
            </a:pPr>
            <a:r>
              <a:rPr lang="de-DE" sz="1100"/>
              <a:t>Mit welchen Vorschlägen gehen Sie in das Gespräch?</a:t>
            </a:r>
            <a:endParaRPr sz="1100"/>
          </a:p>
          <a:p>
            <a:pPr marL="0" lvl="0" indent="0" algn="l" rtl="0">
              <a:lnSpc>
                <a:spcPct val="100000"/>
              </a:lnSpc>
              <a:spcBef>
                <a:spcPts val="600"/>
              </a:spcBef>
              <a:spcAft>
                <a:spcPts val="0"/>
              </a:spcAft>
              <a:buSzPts val="1400"/>
              <a:buNone/>
            </a:pPr>
            <a:endParaRPr sz="1100"/>
          </a:p>
          <a:p>
            <a:pPr marL="0" lvl="0" indent="0" algn="l" rtl="0">
              <a:lnSpc>
                <a:spcPct val="100000"/>
              </a:lnSpc>
              <a:spcBef>
                <a:spcPts val="600"/>
              </a:spcBef>
              <a:spcAft>
                <a:spcPts val="0"/>
              </a:spcAft>
              <a:buSzPts val="1400"/>
              <a:buNone/>
            </a:pPr>
            <a:r>
              <a:rPr lang="de-DE" sz="1100" b="1"/>
              <a:t>Quelle und Bild</a:t>
            </a:r>
            <a:endParaRPr sz="1100"/>
          </a:p>
          <a:p>
            <a:pPr marL="171450" lvl="0" indent="-171450" algn="l" rtl="0">
              <a:lnSpc>
                <a:spcPct val="100000"/>
              </a:lnSpc>
              <a:spcBef>
                <a:spcPts val="600"/>
              </a:spcBef>
              <a:spcAft>
                <a:spcPts val="600"/>
              </a:spcAft>
              <a:buSzPts val="1400"/>
              <a:buFont typeface="Arial"/>
              <a:buChar char="•"/>
            </a:pPr>
            <a:r>
              <a:rPr lang="de-DE" sz="1100"/>
              <a:t>Gesundheitsberichterstattung des Bundes (o.J.): Online: https://www.gbe-bund.de/gbe/abrechnung.prc_abr_test_logon?p_uid=gast&amp;p_aid=0&amp;p_knoten=FID&amp;p_sprache=D&amp;p_suchstring=10691::Ubergewicht</a:t>
            </a:r>
            <a:endParaRPr sz="1100"/>
          </a:p>
        </p:txBody>
      </p:sp>
      <p:sp>
        <p:nvSpPr>
          <p:cNvPr id="316" name="Google Shape;316;p2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4:notes"/>
          <p:cNvSpPr txBox="1">
            <a:spLocks noGrp="1"/>
          </p:cNvSpPr>
          <p:nvPr>
            <p:ph type="body" idx="1"/>
          </p:nvPr>
        </p:nvSpPr>
        <p:spPr>
          <a:xfrm>
            <a:off x="223838" y="4222800"/>
            <a:ext cx="6654800" cy="4606660"/>
          </a:xfrm>
          <a:prstGeom prst="rect">
            <a:avLst/>
          </a:prstGeom>
          <a:noFill/>
          <a:ln>
            <a:noFill/>
          </a:ln>
        </p:spPr>
        <p:txBody>
          <a:bodyPr spcFirstLastPara="1" wrap="square" lIns="94825" tIns="47400" rIns="94825" bIns="474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de-DE" sz="1100" b="1"/>
              <a:t>Beschreibung</a:t>
            </a:r>
            <a:endParaRPr sz="1100"/>
          </a:p>
          <a:p>
            <a:pPr marL="0" marR="0" lvl="0" indent="0" algn="l" rtl="0">
              <a:lnSpc>
                <a:spcPct val="100000"/>
              </a:lnSpc>
              <a:spcBef>
                <a:spcPts val="0"/>
              </a:spcBef>
              <a:spcAft>
                <a:spcPts val="0"/>
              </a:spcAft>
              <a:buClr>
                <a:srgbClr val="000000"/>
              </a:buClr>
              <a:buSzPts val="1400"/>
              <a:buFont typeface="Arial"/>
              <a:buNone/>
            </a:pPr>
            <a:r>
              <a:rPr lang="de-DE" sz="1100" b="0"/>
              <a:t>Der Wasserfußabdruck dieses Produktes zeigt, wie viel Wasser insgesamt verwendet wurde. Sofern das Wasser aus natürlichen sich regenerierenden Quellen stammt (Regenwasser), ist dies kein Problem. Die Nutzung von Fließgewässern, Seen oder Grundwasser ist jedoch nur dann nachhaltig, wenn diese sich kontinuierlich regenerieren und nicht erschöpft werden. </a:t>
            </a:r>
            <a:r>
              <a:rPr lang="de-DE" sz="1100"/>
              <a:t>Die Produktion eines Hamburgers verbraucht ca. 2.500 Liter Wasser. Das Rindfleisch verbraucht neben den anderen Produkten, wie z.B. dem Käse oder den Essiggurken am meisten Wasser. Für 150 Gramm Burgerfleisch liegt der </a:t>
            </a:r>
            <a:r>
              <a:rPr lang="de-DE" sz="1100" b="0"/>
              <a:t>Wasserverbrauch bei 2.250 Liter. </a:t>
            </a:r>
            <a:endParaRPr sz="1100"/>
          </a:p>
          <a:p>
            <a:pPr marL="0" marR="0" lvl="0" indent="0" algn="l" rtl="0">
              <a:lnSpc>
                <a:spcPct val="100000"/>
              </a:lnSpc>
              <a:spcBef>
                <a:spcPts val="0"/>
              </a:spcBef>
              <a:spcAft>
                <a:spcPts val="0"/>
              </a:spcAft>
              <a:buClr>
                <a:srgbClr val="000000"/>
              </a:buClr>
              <a:buSzPts val="1400"/>
              <a:buFont typeface="Arial"/>
              <a:buNone/>
            </a:pPr>
            <a:endParaRPr sz="1100" b="0"/>
          </a:p>
          <a:p>
            <a:pPr marL="0" lvl="0" indent="0" algn="l" rtl="0">
              <a:lnSpc>
                <a:spcPct val="100000"/>
              </a:lnSpc>
              <a:spcBef>
                <a:spcPts val="360"/>
              </a:spcBef>
              <a:spcAft>
                <a:spcPts val="0"/>
              </a:spcAft>
              <a:buSzPts val="1200"/>
              <a:buNone/>
            </a:pPr>
            <a:r>
              <a:rPr lang="de-DE" sz="1100" b="1"/>
              <a:t>Aufgabe</a:t>
            </a:r>
            <a:endParaRPr sz="1100"/>
          </a:p>
          <a:p>
            <a:pPr marL="171450" lvl="0" indent="-171450" algn="l" rtl="0">
              <a:lnSpc>
                <a:spcPct val="100000"/>
              </a:lnSpc>
              <a:spcBef>
                <a:spcPts val="360"/>
              </a:spcBef>
              <a:spcAft>
                <a:spcPts val="0"/>
              </a:spcAft>
              <a:buSzPts val="1200"/>
              <a:buFont typeface="Arial"/>
              <a:buChar char="•"/>
            </a:pPr>
            <a:r>
              <a:rPr lang="de-DE" sz="1100"/>
              <a:t>Diskutieren sie den Wasserfußabdruck verschiedener Zutaten Ihrer Menükarte.</a:t>
            </a:r>
            <a:endParaRPr sz="1100"/>
          </a:p>
          <a:p>
            <a:pPr marL="171450" lvl="0" indent="-171450" algn="l" rtl="0">
              <a:lnSpc>
                <a:spcPct val="100000"/>
              </a:lnSpc>
              <a:spcBef>
                <a:spcPts val="360"/>
              </a:spcBef>
              <a:spcAft>
                <a:spcPts val="0"/>
              </a:spcAft>
              <a:buSzPts val="1200"/>
              <a:buFont typeface="Arial"/>
              <a:buChar char="•"/>
            </a:pPr>
            <a:r>
              <a:rPr lang="de-DE" sz="1100"/>
              <a:t>Welche Komponenten haben den größten Abdruck und warum?</a:t>
            </a:r>
            <a:endParaRPr sz="1100"/>
          </a:p>
          <a:p>
            <a:pPr marL="457200" marR="0" lvl="0" indent="-228600" algn="l" rtl="0">
              <a:lnSpc>
                <a:spcPct val="100000"/>
              </a:lnSpc>
              <a:spcBef>
                <a:spcPts val="0"/>
              </a:spcBef>
              <a:spcAft>
                <a:spcPts val="0"/>
              </a:spcAft>
              <a:buClr>
                <a:srgbClr val="000000"/>
              </a:buClr>
              <a:buSzPts val="1400"/>
              <a:buFont typeface="Arial"/>
              <a:buNone/>
            </a:pPr>
            <a:endParaRPr sz="1100" b="0"/>
          </a:p>
          <a:p>
            <a:pPr marL="0" marR="0" lvl="0" indent="0" algn="l" rtl="0">
              <a:lnSpc>
                <a:spcPct val="100000"/>
              </a:lnSpc>
              <a:spcBef>
                <a:spcPts val="0"/>
              </a:spcBef>
              <a:spcAft>
                <a:spcPts val="0"/>
              </a:spcAft>
              <a:buClr>
                <a:schemeClr val="dk1"/>
              </a:buClr>
              <a:buSzPts val="1200"/>
              <a:buFont typeface="Calibri"/>
              <a:buNone/>
            </a:pPr>
            <a:r>
              <a:rPr lang="de-DE" sz="1100" b="1"/>
              <a:t>Quelle und Abbildung</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a:t>Hühner (2016), </a:t>
            </a:r>
            <a:r>
              <a:rPr lang="de-DE" sz="1100" b="0" i="0" u="none" strike="noStrike" cap="none">
                <a:solidFill>
                  <a:schemeClr val="dk1"/>
                </a:solidFill>
                <a:latin typeface="Calibri"/>
                <a:ea typeface="Calibri"/>
                <a:cs typeface="Calibri"/>
                <a:sym typeface="Calibri"/>
              </a:rPr>
              <a:t>6. Umweltschutz und Ernährung - </a:t>
            </a:r>
            <a:r>
              <a:rPr lang="de-DE" sz="1100"/>
              <a:t>Umweltprobleme durch Lebensmittel?, Online: http://www.gerald.huehner.org/hr/umw6.pdf</a:t>
            </a:r>
            <a:endParaRPr sz="1100" b="0" i="0" u="none" strike="noStrike" cap="none">
              <a:solidFill>
                <a:schemeClr val="dk1"/>
              </a:solidFill>
              <a:latin typeface="Calibri"/>
              <a:ea typeface="Calibri"/>
              <a:cs typeface="Calibri"/>
              <a:sym typeface="Calibri"/>
            </a:endParaRPr>
          </a:p>
        </p:txBody>
      </p:sp>
      <p:sp>
        <p:nvSpPr>
          <p:cNvPr id="336" name="Google Shape;336;p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de-DE" sz="1200">
                <a:latin typeface="Calibri"/>
                <a:ea typeface="Calibri"/>
                <a:cs typeface="Calibri"/>
                <a:sym typeface="Calibri"/>
              </a:rPr>
              <a:t>16</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1: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1:notes"/>
          <p:cNvSpPr txBox="1">
            <a:spLocks noGrp="1"/>
          </p:cNvSpPr>
          <p:nvPr>
            <p:ph type="body" idx="1"/>
          </p:nvPr>
        </p:nvSpPr>
        <p:spPr>
          <a:xfrm>
            <a:off x="222249" y="3996000"/>
            <a:ext cx="6656389" cy="610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de-DE" sz="1100" b="1"/>
              <a:t>Beschreibung</a:t>
            </a:r>
            <a:endParaRPr sz="1100"/>
          </a:p>
          <a:p>
            <a:pPr marL="0" lvl="0" indent="0" algn="l" rtl="0">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marL="0" lvl="0" indent="0" algn="l" rtl="0">
              <a:lnSpc>
                <a:spcPct val="100000"/>
              </a:lnSpc>
              <a:spcBef>
                <a:spcPts val="0"/>
              </a:spcBef>
              <a:spcAft>
                <a:spcPts val="0"/>
              </a:spcAft>
              <a:buClr>
                <a:schemeClr val="dk1"/>
              </a:buClr>
              <a:buSzPts val="1100"/>
              <a:buFont typeface="Arial"/>
              <a:buNone/>
            </a:pPr>
            <a:r>
              <a:rPr lang="de-DE" sz="1050" i="1"/>
              <a:t>* Bei Mandeldrink handelt es sich um weltweite Daten.</a:t>
            </a:r>
            <a:endParaRPr sz="1050" i="1"/>
          </a:p>
          <a:p>
            <a:pPr marL="0" lvl="0" indent="0" algn="l" rtl="0">
              <a:lnSpc>
                <a:spcPct val="100000"/>
              </a:lnSpc>
              <a:spcBef>
                <a:spcPts val="0"/>
              </a:spcBef>
              <a:spcAft>
                <a:spcPts val="0"/>
              </a:spcAft>
              <a:buClr>
                <a:schemeClr val="dk1"/>
              </a:buClr>
              <a:buSzPts val="1100"/>
              <a:buFont typeface="Arial"/>
              <a:buNone/>
            </a:pPr>
            <a:r>
              <a:rPr lang="de-DE" sz="1050" i="1"/>
              <a:t>** Mit CO</a:t>
            </a:r>
            <a:r>
              <a:rPr lang="de-DE" sz="1050" i="1" baseline="-25000"/>
              <a:t>2</a:t>
            </a:r>
            <a:r>
              <a:rPr lang="de-DE" sz="1050" i="1"/>
              <a:t>-Äquivalenten können Treibhausgasemissionen umgerechnet und zusammengefasst werden. So wird die Klimawirkung verschiedener Treibhausgase wie CO</a:t>
            </a:r>
            <a:r>
              <a:rPr lang="de-DE" sz="1050" i="1" baseline="-25000"/>
              <a:t>2</a:t>
            </a:r>
            <a:r>
              <a:rPr lang="de-DE" sz="1050" i="1"/>
              <a:t>, Methan oder Lachgas in einer Maßeinheit vergleichbar gemacht. Phosphat-Äquivalente sind eine Maßeinheit, um das Überdüngungspotenzial von Emissionen aus Luft und Wasser zu ermitteln. </a:t>
            </a:r>
            <a:endParaRPr sz="1050" i="1"/>
          </a:p>
          <a:p>
            <a:pPr marL="0" lvl="0" indent="0" algn="l" rtl="0">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sz="1100" b="1"/>
          </a:p>
          <a:p>
            <a:pPr marL="0" lvl="0" indent="0" algn="l" rtl="0">
              <a:lnSpc>
                <a:spcPct val="100000"/>
              </a:lnSpc>
              <a:spcBef>
                <a:spcPts val="360"/>
              </a:spcBef>
              <a:spcAft>
                <a:spcPts val="0"/>
              </a:spcAft>
              <a:buSzPts val="1200"/>
              <a:buNone/>
            </a:pPr>
            <a:r>
              <a:rPr lang="de-DE" sz="1100" b="1"/>
              <a:t>Aufgabe</a:t>
            </a:r>
            <a:endParaRPr sz="1100"/>
          </a:p>
          <a:p>
            <a:pPr marL="171450" lvl="0" indent="-171450" algn="l" rtl="0">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marL="171450" lvl="0" indent="-171450" algn="l" rtl="0">
              <a:lnSpc>
                <a:spcPct val="100000"/>
              </a:lnSpc>
              <a:spcBef>
                <a:spcPts val="0"/>
              </a:spcBef>
              <a:spcAft>
                <a:spcPts val="0"/>
              </a:spcAft>
              <a:buSzPts val="1200"/>
              <a:buFont typeface="Arial"/>
              <a:buChar char="•"/>
            </a:pPr>
            <a:r>
              <a:rPr lang="de-DE" sz="1100"/>
              <a:t>In welchen Menüs könnte Sie „Grüne Milch“ nutzen?</a:t>
            </a:r>
            <a:endParaRPr sz="1100"/>
          </a:p>
          <a:p>
            <a:pPr marL="0" lvl="0" indent="0" algn="l" rtl="0">
              <a:lnSpc>
                <a:spcPct val="100000"/>
              </a:lnSpc>
              <a:spcBef>
                <a:spcPts val="360"/>
              </a:spcBef>
              <a:spcAft>
                <a:spcPts val="0"/>
              </a:spcAft>
              <a:buSzPts val="1200"/>
              <a:buNone/>
            </a:pPr>
            <a:r>
              <a:rPr lang="de-DE" sz="1100" b="1"/>
              <a:t>Daten</a:t>
            </a:r>
            <a:endParaRPr sz="1100" b="1"/>
          </a:p>
          <a:p>
            <a:pPr marL="184150" marR="0" lvl="0" indent="-174625" algn="l" rtl="0">
              <a:lnSpc>
                <a:spcPct val="100000"/>
              </a:lnSpc>
              <a:spcBef>
                <a:spcPts val="0"/>
              </a:spcBef>
              <a:spcAft>
                <a:spcPts val="0"/>
              </a:spcAft>
              <a:buClr>
                <a:schemeClr val="dk1"/>
              </a:buClr>
              <a:buSzPts val="1200"/>
              <a:buFont typeface="Arial"/>
              <a:buChar char="•"/>
            </a:pPr>
            <a:r>
              <a:rPr lang="de-DE" sz="1100"/>
              <a:t>Reisdrink:        586,0 l</a:t>
            </a:r>
            <a:endParaRPr sz="1100"/>
          </a:p>
          <a:p>
            <a:pPr marL="184150" marR="0" lvl="0" indent="-174625" algn="l" rtl="0">
              <a:lnSpc>
                <a:spcPct val="100000"/>
              </a:lnSpc>
              <a:spcBef>
                <a:spcPts val="0"/>
              </a:spcBef>
              <a:spcAft>
                <a:spcPts val="0"/>
              </a:spcAft>
              <a:buSzPts val="1400"/>
              <a:buChar char="•"/>
            </a:pPr>
            <a:r>
              <a:rPr lang="de-DE" sz="1100"/>
              <a:t>Haferdrink:           3,4 l</a:t>
            </a:r>
            <a:endParaRPr sz="1100"/>
          </a:p>
          <a:p>
            <a:pPr marL="184150" marR="0" lvl="0" indent="-174625" algn="l" rtl="0">
              <a:lnSpc>
                <a:spcPct val="100000"/>
              </a:lnSpc>
              <a:spcBef>
                <a:spcPts val="0"/>
              </a:spcBef>
              <a:spcAft>
                <a:spcPts val="0"/>
              </a:spcAft>
              <a:buSzPts val="1400"/>
              <a:buChar char="•"/>
            </a:pPr>
            <a:r>
              <a:rPr lang="de-DE" sz="1100"/>
              <a:t>Mandeldrink:    371,0 l</a:t>
            </a:r>
            <a:endParaRPr sz="1100"/>
          </a:p>
          <a:p>
            <a:pPr marL="184150" marR="0" lvl="0" indent="-174625" algn="l" rtl="0">
              <a:lnSpc>
                <a:spcPct val="100000"/>
              </a:lnSpc>
              <a:spcBef>
                <a:spcPts val="0"/>
              </a:spcBef>
              <a:spcAft>
                <a:spcPts val="0"/>
              </a:spcAft>
              <a:buSzPts val="1400"/>
              <a:buChar char="•"/>
            </a:pPr>
            <a:r>
              <a:rPr lang="de-DE" sz="1100"/>
              <a:t>Milch:               248,0 l</a:t>
            </a:r>
            <a:endParaRPr sz="1100"/>
          </a:p>
          <a:p>
            <a:pPr marL="184150" marR="0" lvl="0" indent="-174625" algn="l" rtl="0">
              <a:lnSpc>
                <a:spcPct val="100000"/>
              </a:lnSpc>
              <a:spcBef>
                <a:spcPts val="0"/>
              </a:spcBef>
              <a:spcAft>
                <a:spcPts val="0"/>
              </a:spcAft>
              <a:buSzPts val="1400"/>
              <a:buChar char="•"/>
            </a:pPr>
            <a:r>
              <a:rPr lang="de-DE" sz="1100"/>
              <a:t>Sojadrink:             1,2 l</a:t>
            </a:r>
            <a:endParaRPr sz="1100"/>
          </a:p>
          <a:p>
            <a:pPr marL="0" lvl="0" indent="0" algn="l" rtl="0">
              <a:lnSpc>
                <a:spcPct val="100000"/>
              </a:lnSpc>
              <a:spcBef>
                <a:spcPts val="400"/>
              </a:spcBef>
              <a:spcAft>
                <a:spcPts val="0"/>
              </a:spcAft>
              <a:buSzPts val="1400"/>
              <a:buFont typeface="Arial"/>
              <a:buNone/>
            </a:pPr>
            <a:r>
              <a:rPr lang="de-DE" sz="1100" b="1"/>
              <a:t>Quellen</a:t>
            </a:r>
            <a:endParaRPr sz="1100" b="1"/>
          </a:p>
          <a:p>
            <a:pPr marL="184150" lvl="0" indent="-136525" algn="l" rtl="0">
              <a:lnSpc>
                <a:spcPct val="100000"/>
              </a:lnSpc>
              <a:spcBef>
                <a:spcPts val="0"/>
              </a:spcBef>
              <a:spcAft>
                <a:spcPts val="0"/>
              </a:spcAft>
              <a:buSzPts val="14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457200" lvl="0" indent="0" algn="l" rtl="0">
              <a:lnSpc>
                <a:spcPct val="100000"/>
              </a:lnSpc>
              <a:spcBef>
                <a:spcPts val="0"/>
              </a:spcBef>
              <a:spcAft>
                <a:spcPts val="0"/>
              </a:spcAft>
              <a:buSzPts val="1400"/>
              <a:buNone/>
            </a:pPr>
            <a:endParaRPr sz="1100"/>
          </a:p>
          <a:p>
            <a:pPr marL="0" lvl="0" indent="0" algn="l" rtl="0">
              <a:lnSpc>
                <a:spcPct val="100000"/>
              </a:lnSpc>
              <a:spcBef>
                <a:spcPts val="360"/>
              </a:spcBef>
              <a:spcAft>
                <a:spcPts val="0"/>
              </a:spcAft>
              <a:buSzPts val="1200"/>
              <a:buNone/>
            </a:pPr>
            <a:endParaRPr sz="1100"/>
          </a:p>
        </p:txBody>
      </p:sp>
      <p:sp>
        <p:nvSpPr>
          <p:cNvPr id="384" name="Google Shape;384;p2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2301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9:notes"/>
          <p:cNvSpPr txBox="1">
            <a:spLocks noGrp="1"/>
          </p:cNvSpPr>
          <p:nvPr>
            <p:ph type="body" idx="1"/>
          </p:nvPr>
        </p:nvSpPr>
        <p:spPr>
          <a:xfrm>
            <a:off x="223200" y="4222800"/>
            <a:ext cx="6654800" cy="58896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Backwaren gehören zu den am Meisten weggeworfenen Lebensmitteln. Ihre Haltbarkeit ist nur gering, so dass alle gastronomischen Berufe die Bestellmenge und den Verbrauch besonders beachten sollten.</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Die Bedeutung des Backwarenabfalls ergibt sich aus den Flächenbedarfen.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eine Fläche von rund 2.600 Quadratkilometern.</a:t>
            </a:r>
            <a:endParaRPr sz="1100"/>
          </a:p>
          <a:p>
            <a:pPr marL="0" marR="0" lvl="0" indent="0" algn="l" rtl="0">
              <a:lnSpc>
                <a:spcPct val="100000"/>
              </a:lnSpc>
              <a:spcBef>
                <a:spcPts val="0"/>
              </a:spcBef>
              <a:spcAft>
                <a:spcPts val="0"/>
              </a:spcAft>
              <a:buClr>
                <a:srgbClr val="000000"/>
              </a:buClr>
              <a:buSzPts val="1400"/>
              <a:buFont typeface="Arial"/>
              <a:buNone/>
            </a:pPr>
            <a:r>
              <a:rPr lang="de-DE" sz="1100"/>
              <a:t>Um </a:t>
            </a:r>
            <a:r>
              <a:rPr lang="de-DE" sz="1100" b="0" i="0" u="none" strike="noStrike" cap="none">
                <a:solidFill>
                  <a:schemeClr val="dk1"/>
                </a:solidFill>
                <a:latin typeface="Calibri"/>
                <a:ea typeface="Calibri"/>
                <a:cs typeface="Calibri"/>
                <a:sym typeface="Calibri"/>
              </a:rPr>
              <a:t>Deutschland mit 100% EE zu versorgen hat der WWF berechnet, welche Flächen benötigt werden. Es wurden als Restriktionen berücksichtig: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a:t>
            </a:r>
            <a:endParaRPr sz="1100" b="0" i="0" u="none" strike="noStrike" cap="none">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Aufgaben</a:t>
            </a:r>
            <a:endParaRPr sz="1100"/>
          </a:p>
          <a:p>
            <a:pPr marL="171450" marR="0" lvl="0" indent="-171450" algn="l" rtl="0">
              <a:lnSpc>
                <a:spcPct val="100000"/>
              </a:lnSpc>
              <a:spcBef>
                <a:spcPts val="20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Bestimmen Sie den Backwarenabfall in Ihrem Betrieb.</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Wie wird der Backwarenabfall bei Ihnen entsorgt – welche Möglichkeiten gibt es noch?</a:t>
            </a:r>
            <a:endParaRPr sz="1100"/>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Quellen</a:t>
            </a:r>
            <a:endParaRPr sz="1100"/>
          </a:p>
          <a:p>
            <a:pPr marL="171450" marR="0" lvl="0" indent="-171450" algn="l" rtl="0">
              <a:lnSpc>
                <a:spcPct val="100000"/>
              </a:lnSpc>
              <a:spcBef>
                <a:spcPts val="0"/>
              </a:spcBef>
              <a:spcAft>
                <a:spcPts val="0"/>
              </a:spcAft>
              <a:buClr>
                <a:schemeClr val="dk1"/>
              </a:buClr>
              <a:buSzPts val="1200"/>
              <a:buFont typeface="Arial"/>
              <a:buChar char="•"/>
            </a:pPr>
            <a:r>
              <a:rPr lang="de-DE" sz="1100"/>
              <a:t>BLE Bundesanstalt für Landwirtschaft und Ernährung (o.J.): </a:t>
            </a:r>
            <a:r>
              <a:rPr lang="de-DE" sz="1100" b="0" i="0" u="none" strike="noStrike" cap="none">
                <a:solidFill>
                  <a:schemeClr val="dk1"/>
                </a:solidFill>
                <a:latin typeface="Calibri"/>
                <a:ea typeface="Calibri"/>
                <a:cs typeface="Calibri"/>
                <a:sym typeface="Calibri"/>
              </a:rPr>
              <a:t>Landwirtschaft heute: Wie viel Getreide benötigt man für ein Brot? Online: </a:t>
            </a:r>
            <a:r>
              <a:rPr lang="de-DE" sz="1100" u="sng">
                <a:solidFill>
                  <a:schemeClr val="hlink"/>
                </a:solidFill>
                <a:hlinkClick r:id="rId3"/>
              </a:rPr>
              <a:t>https://www.ble.de/SharedDocs/Pressemitteilungen/DE/2017/170905_Brotgetreide-BZL.html</a:t>
            </a:r>
            <a:r>
              <a:rPr lang="de-DE" sz="1100"/>
              <a:t>. Zugriff Juli 2019</a:t>
            </a:r>
            <a:endParaRPr sz="1100"/>
          </a:p>
          <a:p>
            <a:pPr marL="171450" lvl="0" indent="-171450" algn="l" rtl="0">
              <a:lnSpc>
                <a:spcPct val="100000"/>
              </a:lnSpc>
              <a:spcBef>
                <a:spcPts val="0"/>
              </a:spcBef>
              <a:spcAft>
                <a:spcPts val="0"/>
              </a:spcAft>
              <a:buSzPts val="1400"/>
              <a:buFont typeface="Arial"/>
              <a:buChar char="•"/>
            </a:pPr>
            <a:r>
              <a:rPr lang="de-DE" sz="1100"/>
              <a:t>Leverenz, D. und Hafner,  G. (2018). Chancen und Grenzen bei der Vermeidung von Backwarenverlusten. Refowas Abschlusskonferenz. Online: https://refowas.de/images/Material_Abschlusskonferenz/04---REFOWAS_Bckereien-Final.pdf. </a:t>
            </a:r>
            <a:endParaRPr sz="1100"/>
          </a:p>
          <a:p>
            <a:pPr marL="171450" marR="0" lvl="0" indent="-171450" algn="l" rtl="0">
              <a:lnSpc>
                <a:spcPct val="100000"/>
              </a:lnSpc>
              <a:spcBef>
                <a:spcPts val="0"/>
              </a:spcBef>
              <a:spcAft>
                <a:spcPts val="0"/>
              </a:spcAft>
              <a:buClr>
                <a:schemeClr val="dk1"/>
              </a:buClr>
              <a:buSzPts val="1200"/>
              <a:buFont typeface="Arial"/>
              <a:buChar char="•"/>
            </a:pPr>
            <a:r>
              <a:rPr lang="de-DE" sz="1100" b="0"/>
              <a:t>Jäger, Sabine (2018). Unser Täglich Brot. Von überschüssigen Brotkanten und wachsenden Brotbergen. WWF Deutschland (Hrsg.). Online: </a:t>
            </a:r>
            <a:r>
              <a:rPr lang="de-DE" sz="1100"/>
              <a:t>https://www.wwf.de/fileadmin/fm-wwf/Publikationen-PDF/WWF-Studie-Unser-taeglich-Brot_Von-ueberschuessigen-Brotkanten-und-wachsenden-Brotbergen_102018.pdf</a:t>
            </a:r>
            <a:endParaRPr sz="1100"/>
          </a:p>
          <a:p>
            <a:pPr marL="0" marR="0" lvl="0" indent="0" algn="l" rtl="0">
              <a:lnSpc>
                <a:spcPct val="100000"/>
              </a:lnSpc>
              <a:spcBef>
                <a:spcPts val="0"/>
              </a:spcBef>
              <a:spcAft>
                <a:spcPts val="0"/>
              </a:spcAft>
              <a:buSzPts val="1400"/>
              <a:buNone/>
            </a:pPr>
            <a:endParaRPr sz="1100" b="1">
              <a:solidFill>
                <a:srgbClr val="000000"/>
              </a:solidFill>
            </a:endParaRPr>
          </a:p>
        </p:txBody>
      </p:sp>
      <p:sp>
        <p:nvSpPr>
          <p:cNvPr id="397" name="Google Shape;397;p9: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8: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8:notes"/>
          <p:cNvSpPr txBox="1">
            <a:spLocks noGrp="1"/>
          </p:cNvSpPr>
          <p:nvPr>
            <p:ph type="body" idx="1"/>
          </p:nvPr>
        </p:nvSpPr>
        <p:spPr>
          <a:xfrm>
            <a:off x="223200" y="4222800"/>
            <a:ext cx="6654800" cy="51447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jeweils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a:t>
            </a:r>
            <a:endParaRPr sz="1100"/>
          </a:p>
          <a:p>
            <a:pPr marL="228600" lvl="0" indent="-228600" algn="l" rtl="0">
              <a:lnSpc>
                <a:spcPct val="100000"/>
              </a:lnSpc>
              <a:spcBef>
                <a:spcPts val="0"/>
              </a:spcBef>
              <a:spcAft>
                <a:spcPts val="0"/>
              </a:spcAft>
              <a:buSzPts val="1400"/>
              <a:buFont typeface="Arial"/>
              <a:buChar char="•"/>
            </a:pPr>
            <a:r>
              <a:rPr lang="de-DE" sz="1100"/>
              <a:t>Welche Lebensmittel werfen Sie am Häufigsten in den Abfall? </a:t>
            </a:r>
            <a:endParaRPr sz="1100"/>
          </a:p>
          <a:p>
            <a:pPr marL="228600" lvl="0" indent="-228600" algn="l" rtl="0">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200"/>
              <a:buFont typeface="Calibri"/>
              <a:buNone/>
            </a:pPr>
            <a:r>
              <a:rPr lang="de-DE" sz="1100" b="1"/>
              <a:t>Quellen</a:t>
            </a:r>
            <a:endParaRPr sz="1100"/>
          </a:p>
          <a:p>
            <a:pPr marL="171450" lvl="0" indent="-171450" algn="l" rtl="0">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marL="171450" lvl="0" indent="-95250" algn="l" rtl="0">
              <a:lnSpc>
                <a:spcPct val="100000"/>
              </a:lnSpc>
              <a:spcBef>
                <a:spcPts val="0"/>
              </a:spcBef>
              <a:spcAft>
                <a:spcPts val="0"/>
              </a:spcAft>
              <a:buClr>
                <a:schemeClr val="dk1"/>
              </a:buClr>
              <a:buSzPts val="1200"/>
              <a:buNone/>
            </a:pPr>
            <a:endParaRPr sz="1100" b="1"/>
          </a:p>
          <a:p>
            <a:pPr marL="0" lvl="0" indent="0" algn="l" rtl="0">
              <a:lnSpc>
                <a:spcPct val="100000"/>
              </a:lnSpc>
              <a:spcBef>
                <a:spcPts val="0"/>
              </a:spcBef>
              <a:spcAft>
                <a:spcPts val="0"/>
              </a:spcAft>
              <a:buClr>
                <a:schemeClr val="dk1"/>
              </a:buClr>
              <a:buSzPts val="1200"/>
              <a:buNone/>
            </a:pPr>
            <a:r>
              <a:rPr lang="de-DE" sz="1100" b="1"/>
              <a:t>Bilder</a:t>
            </a:r>
            <a:endParaRPr sz="1100"/>
          </a:p>
          <a:p>
            <a:pPr marL="0" marR="0" lvl="0" indent="0" algn="l" rtl="0">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marL="0" marR="0" lvl="0" indent="0" algn="l" rtl="0">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414" name="Google Shape;414;p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223838" y="4222800"/>
            <a:ext cx="6654799" cy="463892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t>Beschreibung</a:t>
            </a:r>
            <a:endParaRPr sz="1050"/>
          </a:p>
          <a:p>
            <a:pPr marL="0" lvl="0" indent="0" algn="l" rtl="0">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050" baseline="-25000"/>
              <a:t>2</a:t>
            </a:r>
            <a:r>
              <a:rPr lang="de-DE" sz="105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050"/>
          </a:p>
          <a:p>
            <a:pPr marL="171450" lvl="0" indent="-171450" algn="l" rtl="0">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marL="171450" lvl="0" indent="-171450" algn="l" rtl="0">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marL="171450" lvl="0" indent="-171450" algn="l" rtl="0">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marL="171450" lvl="0" indent="-171450" algn="l" rtl="0">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marL="171450" lvl="0" indent="-101600" algn="l" rtl="0">
              <a:lnSpc>
                <a:spcPct val="100000"/>
              </a:lnSpc>
              <a:spcBef>
                <a:spcPts val="0"/>
              </a:spcBef>
              <a:spcAft>
                <a:spcPts val="0"/>
              </a:spcAft>
              <a:buSzPts val="1100"/>
              <a:buFont typeface="Arial"/>
              <a:buNone/>
            </a:pPr>
            <a:endParaRPr sz="1050"/>
          </a:p>
          <a:p>
            <a:pPr marL="0" lvl="0" indent="0" algn="l" rtl="0">
              <a:lnSpc>
                <a:spcPct val="100000"/>
              </a:lnSpc>
              <a:spcBef>
                <a:spcPts val="0"/>
              </a:spcBef>
              <a:spcAft>
                <a:spcPts val="0"/>
              </a:spcAft>
              <a:buSzPts val="1100"/>
              <a:buFont typeface="Arial"/>
              <a:buNone/>
            </a:pPr>
            <a:r>
              <a:rPr lang="de-DE" sz="1050" b="1"/>
              <a:t>Aufgabe</a:t>
            </a:r>
            <a:endParaRPr sz="1050"/>
          </a:p>
          <a:p>
            <a:pPr marL="171450" lvl="0" indent="-171450" algn="l" rtl="0">
              <a:lnSpc>
                <a:spcPct val="100000"/>
              </a:lnSpc>
              <a:spcBef>
                <a:spcPts val="200"/>
              </a:spcBef>
              <a:spcAft>
                <a:spcPts val="0"/>
              </a:spcAft>
              <a:buSzPts val="1100"/>
              <a:buFont typeface="Arial"/>
              <a:buChar char="•"/>
            </a:pPr>
            <a:r>
              <a:rPr lang="de-DE" sz="1050"/>
              <a:t>Welchen Beitrag leistet Ihr Betrieb zum Klimawandel?</a:t>
            </a:r>
            <a:endParaRPr sz="1050"/>
          </a:p>
          <a:p>
            <a:pPr marL="171450" lvl="0" indent="-171450" algn="l" rtl="0">
              <a:lnSpc>
                <a:spcPct val="100000"/>
              </a:lnSpc>
              <a:spcBef>
                <a:spcPts val="0"/>
              </a:spcBef>
              <a:spcAft>
                <a:spcPts val="0"/>
              </a:spcAft>
              <a:buSzPts val="1100"/>
              <a:buFont typeface="Arial"/>
              <a:buChar char="•"/>
            </a:pPr>
            <a:r>
              <a:rPr lang="de-DE" sz="1050"/>
              <a:t>Was unternehmen Sie in Ihrem Betrieb, um CO</a:t>
            </a:r>
            <a:r>
              <a:rPr lang="de-DE" sz="1050" baseline="-25000"/>
              <a:t>2</a:t>
            </a:r>
            <a:r>
              <a:rPr lang="de-DE" sz="1050"/>
              <a:t>-Emissionen zu verringern?</a:t>
            </a:r>
            <a:endParaRPr sz="1050"/>
          </a:p>
          <a:p>
            <a:pPr marL="0" lvl="0" indent="0" algn="l" rtl="0">
              <a:lnSpc>
                <a:spcPct val="100000"/>
              </a:lnSpc>
              <a:spcBef>
                <a:spcPts val="0"/>
              </a:spcBef>
              <a:spcAft>
                <a:spcPts val="0"/>
              </a:spcAft>
              <a:buClr>
                <a:schemeClr val="dk1"/>
              </a:buClr>
              <a:buSzPts val="1100"/>
              <a:buNone/>
            </a:pPr>
            <a:endParaRPr sz="1050"/>
          </a:p>
          <a:p>
            <a:pPr marL="0" lvl="0" indent="0" algn="l" rtl="0">
              <a:lnSpc>
                <a:spcPct val="100000"/>
              </a:lnSpc>
              <a:spcBef>
                <a:spcPts val="0"/>
              </a:spcBef>
              <a:spcAft>
                <a:spcPts val="0"/>
              </a:spcAft>
              <a:buSzPts val="1400"/>
              <a:buNone/>
            </a:pPr>
            <a:r>
              <a:rPr lang="de-DE" sz="1050" b="1"/>
              <a:t>Quelle</a:t>
            </a:r>
            <a:endParaRPr sz="1050" b="1"/>
          </a:p>
          <a:p>
            <a:pPr marL="171450" lvl="0" indent="-171450" algn="l" rtl="0">
              <a:lnSpc>
                <a:spcPct val="100000"/>
              </a:lnSpc>
              <a:spcBef>
                <a:spcPts val="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marL="0" lvl="0" indent="0" algn="l" rtl="0">
              <a:lnSpc>
                <a:spcPct val="100000"/>
              </a:lnSpc>
              <a:spcBef>
                <a:spcPts val="0"/>
              </a:spcBef>
              <a:spcAft>
                <a:spcPts val="0"/>
              </a:spcAft>
              <a:buSzPts val="1400"/>
              <a:buNone/>
            </a:pPr>
            <a:endParaRPr sz="1050"/>
          </a:p>
          <a:p>
            <a:pPr marL="0" lvl="0" indent="0" algn="l" rtl="0">
              <a:lnSpc>
                <a:spcPct val="100000"/>
              </a:lnSpc>
              <a:spcBef>
                <a:spcPts val="0"/>
              </a:spcBef>
              <a:spcAft>
                <a:spcPts val="0"/>
              </a:spcAft>
              <a:buSzPts val="1400"/>
              <a:buNone/>
            </a:pPr>
            <a:endParaRPr sz="1050"/>
          </a:p>
        </p:txBody>
      </p:sp>
      <p:sp>
        <p:nvSpPr>
          <p:cNvPr id="88" name="Google Shape;88;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2: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2:notes"/>
          <p:cNvSpPr txBox="1">
            <a:spLocks noGrp="1"/>
          </p:cNvSpPr>
          <p:nvPr>
            <p:ph type="body" idx="1"/>
          </p:nvPr>
        </p:nvSpPr>
        <p:spPr>
          <a:xfrm>
            <a:off x="222250" y="4222800"/>
            <a:ext cx="6656387"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b="0" i="0" u="none" strike="noStrike" cap="none">
                <a:solidFill>
                  <a:schemeClr val="dk1"/>
                </a:solidFill>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endParaRPr sz="1100"/>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Kuntscher et al. kamen im Rahmen dieser Studie zu folgendem Ergebnis: „</a:t>
            </a:r>
            <a:r>
              <a:rPr lang="de-DE" sz="1100" b="0" i="1" u="none" strike="noStrike" cap="none">
                <a:solidFill>
                  <a:schemeClr val="dk1"/>
                </a:solidFill>
                <a:latin typeface="Calibri"/>
                <a:ea typeface="Calibri"/>
                <a:cs typeface="Calibri"/>
                <a:sym typeface="Calibri"/>
              </a:rPr>
              <a:t>Die jährlichen Lebensmittelabfallmengen pro Küche wurden durchschnittlich auf knapp 28 t geschätzt; pro Mahlzeit sind das knapp 100 g. Monetär belaufen sich die Verluste damit auf etwas über 100.000 € pro Jahr und Küche; beziehungsweise etwa 38 Cent pro Mahlzeit. Besonders Ausgabeverluste und Tellerreste führten häufig zu Lebensmittelabfällen. Da es sich dabei um meist aufwendig zubereitete und verzehrfertige Speisen handelt, sind die damit verbundenen ökonomischen und ökologischen Effekte besonders hoch.“</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a:t>
            </a:r>
            <a:endParaRPr sz="1100"/>
          </a:p>
          <a:p>
            <a:pPr marL="228600" lvl="0" indent="-228600" algn="l" rtl="0">
              <a:lnSpc>
                <a:spcPct val="100000"/>
              </a:lnSpc>
              <a:spcBef>
                <a:spcPts val="0"/>
              </a:spcBef>
              <a:spcAft>
                <a:spcPts val="0"/>
              </a:spcAft>
              <a:buSzPts val="1400"/>
              <a:buFont typeface="Arial"/>
              <a:buChar char="•"/>
            </a:pPr>
            <a:r>
              <a:rPr lang="de-DE" sz="1100"/>
              <a:t>Wo fallen in Ihrem Betrieb die meisten Abfälle an? </a:t>
            </a:r>
            <a:endParaRPr sz="1100"/>
          </a:p>
          <a:p>
            <a:pPr marL="228600" lvl="0" indent="-228600" algn="l" rtl="0">
              <a:lnSpc>
                <a:spcPct val="100000"/>
              </a:lnSpc>
              <a:spcBef>
                <a:spcPts val="0"/>
              </a:spcBef>
              <a:spcAft>
                <a:spcPts val="0"/>
              </a:spcAft>
              <a:buSzPts val="1400"/>
              <a:buFont typeface="Arial"/>
              <a:buChar char="•"/>
            </a:pPr>
            <a:r>
              <a:rPr lang="de-DE" sz="1100"/>
              <a:t>Messen bzw. wiegen Sie die Mengen.</a:t>
            </a:r>
            <a:endParaRPr/>
          </a:p>
          <a:p>
            <a:pPr marL="228600" lvl="0" indent="-228600" algn="l" rtl="0">
              <a:lnSpc>
                <a:spcPct val="100000"/>
              </a:lnSpc>
              <a:spcBef>
                <a:spcPts val="0"/>
              </a:spcBef>
              <a:spcAft>
                <a:spcPts val="0"/>
              </a:spcAft>
              <a:buSzPts val="1400"/>
              <a:buFont typeface="Arial"/>
              <a:buChar char="•"/>
            </a:pPr>
            <a:r>
              <a:rPr lang="de-DE" sz="1100"/>
              <a:t>Welche Maßnahmen könnten ihn Ihrem Betrieb helfen, das Abfallaufkommen zu mindern?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200"/>
              <a:buFont typeface="Calibri"/>
              <a:buNone/>
            </a:pPr>
            <a:r>
              <a:rPr lang="de-DE" sz="1100" b="1"/>
              <a:t>Quelle und Grafik</a:t>
            </a:r>
            <a:endParaRPr sz="1100"/>
          </a:p>
          <a:p>
            <a:pPr marL="171450" lvl="0" indent="-171450" algn="l" rtl="0">
              <a:lnSpc>
                <a:spcPct val="100000"/>
              </a:lnSpc>
              <a:spcBef>
                <a:spcPts val="0"/>
              </a:spcBef>
              <a:spcAft>
                <a:spcPts val="0"/>
              </a:spcAft>
              <a:buClr>
                <a:schemeClr val="dk1"/>
              </a:buClr>
              <a:buSzPts val="1200"/>
              <a:buChar char="•"/>
            </a:pPr>
            <a:r>
              <a:rPr lang="de-DE" sz="1100"/>
              <a:t>Manuela Kuntscher, Thomas Schmidt, Yanne Goossens (2020): Lebensmittelabfälle in der AHV – Ursachen, Hemmnisse und Perspektiven - Thünen Paper 161. Online: https://literatur.thuenen.de/digbib_extern/dn063075.pdf</a:t>
            </a:r>
            <a:endParaRPr sz="1100"/>
          </a:p>
        </p:txBody>
      </p:sp>
      <p:sp>
        <p:nvSpPr>
          <p:cNvPr id="429" name="Google Shape;429;p2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3:notes"/>
          <p:cNvSpPr>
            <a:spLocks noGrp="1" noRot="1" noChangeAspect="1"/>
          </p:cNvSpPr>
          <p:nvPr>
            <p:ph type="sldImg" idx="2"/>
          </p:nvPr>
        </p:nvSpPr>
        <p:spPr>
          <a:xfrm>
            <a:off x="223838" y="252413"/>
            <a:ext cx="6656387"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3:notes"/>
          <p:cNvSpPr txBox="1">
            <a:spLocks noGrp="1"/>
          </p:cNvSpPr>
          <p:nvPr>
            <p:ph type="body" idx="1"/>
          </p:nvPr>
        </p:nvSpPr>
        <p:spPr>
          <a:xfrm>
            <a:off x="223200" y="4068000"/>
            <a:ext cx="6656387" cy="615237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a:latin typeface="Calibri"/>
                <a:ea typeface="Calibri"/>
                <a:cs typeface="Calibri"/>
                <a:sym typeface="Calibri"/>
              </a:rPr>
              <a:t>Die Systemgastronomie – insbesondere der Bereiche Franchise und die Lieferdienste – sind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marL="0" marR="0" lvl="0" indent="0" algn="l" rtl="0">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lang="de-DE" sz="1000" b="0" i="0" u="none" strike="noStrike" cap="non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lang="de-DE" sz="1000" b="0" i="0" u="none" strike="noStrike" cap="non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lang="de-DE" sz="1000" b="0" i="1" u="none" strike="noStrike" cap="none">
                <a:solidFill>
                  <a:schemeClr val="dk1"/>
                </a:solidFill>
                <a:latin typeface="Calibri"/>
                <a:ea typeface="Calibri"/>
                <a:cs typeface="Calibri"/>
                <a:sym typeface="Calibri"/>
              </a:rPr>
              <a:t>Bereits ab 8-16 Wiederverwendungen (je nach Material der Einwegverpackung) schneidet die reCIRCLE BOX besser ab als Einweggeschirr</a:t>
            </a:r>
            <a:r>
              <a:rPr lang="de-DE" sz="10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400"/>
              </a:spcBef>
              <a:spcAft>
                <a:spcPts val="0"/>
              </a:spcAft>
              <a:buSzPts val="1400"/>
              <a:buNone/>
            </a:pPr>
            <a:r>
              <a:rPr lang="de-DE" sz="1000" b="1" i="0" u="none" strike="noStrike" cap="none">
                <a:solidFill>
                  <a:schemeClr val="dk1"/>
                </a:solidFill>
                <a:latin typeface="Calibri"/>
                <a:ea typeface="Calibri"/>
                <a:cs typeface="Calibri"/>
                <a:sym typeface="Calibri"/>
              </a:rPr>
              <a:t>Aufgabe</a:t>
            </a:r>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Diskutieren Sie die Einführung eines Pfand-Systems für Ihr Unternehmen!</a:t>
            </a:r>
            <a:r>
              <a:rPr lang="de-DE" sz="1000" i="0" u="none" strike="noStrike" cap="none">
                <a:solidFill>
                  <a:schemeClr val="dk1"/>
                </a:solidFill>
                <a:latin typeface="Calibri"/>
                <a:ea typeface="Calibri"/>
                <a:cs typeface="Calibri"/>
                <a:sym typeface="Calibri"/>
              </a:rPr>
              <a:t> </a:t>
            </a:r>
            <a:endParaRPr sz="1000" b="1">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200"/>
              <a:buFont typeface="Arial"/>
              <a:buNone/>
            </a:pPr>
            <a:r>
              <a:rPr lang="de-DE" sz="1000" b="1">
                <a:latin typeface="Calibri"/>
                <a:ea typeface="Calibri"/>
                <a:cs typeface="Calibri"/>
                <a:sym typeface="Calibri"/>
              </a:rPr>
              <a:t>Abbildungen</a:t>
            </a:r>
            <a:endParaRPr sz="1000">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marL="177800" marR="0" lvl="0" indent="-177800" algn="l" rtl="0">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a:t>
            </a:r>
            <a:endParaRPr sz="1000" b="1">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deklapack (o.J.): Nachhaltige Verpackungsmaterialien im Überblick. Online; https://www.daklapack.de/nachhaltige-verpackungen</a:t>
            </a:r>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443" name="Google Shape;443;p2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223837" y="4032000"/>
            <a:ext cx="6654799" cy="6190799"/>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000" b="1"/>
              <a:t>Beschreibung</a:t>
            </a:r>
            <a:r>
              <a:rPr lang="de-DE" sz="1000"/>
              <a:t>: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30% sind davon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Menschen die Hungern. Zum anderen braucht ein Rindvieh sehr viel Getreide, um Fleisch anzusetzen. Und dabei geht die Energie des Weizens verloren. Mit anderen Worte: Mit dem Weizen könnte man mehr Menschen ernähren als wenn wir es zur Erzeugung von Rindfleisch nutzen.</a:t>
            </a:r>
            <a:endParaRPr/>
          </a:p>
          <a:p>
            <a:pPr marL="0" marR="0" lvl="0" indent="0" algn="l" rtl="0">
              <a:lnSpc>
                <a:spcPct val="100000"/>
              </a:lnSpc>
              <a:spcBef>
                <a:spcPts val="400"/>
              </a:spcBef>
              <a:spcAft>
                <a:spcPts val="0"/>
              </a:spcAft>
              <a:buClr>
                <a:srgbClr val="000000"/>
              </a:buClr>
              <a:buSzPts val="1400"/>
              <a:buFont typeface="Arial"/>
              <a:buNone/>
            </a:pPr>
            <a:r>
              <a:rPr lang="de-DE" sz="1000" b="1"/>
              <a:t>Aufgabe</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Aus ca. 670 g Weizen wird ein Brot von einem Kilogramm gewonnen.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Der Kaloriengehalt von 1 Kilogramm Brot beträgt ca. 2.650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 durchschnittlicher Mann (25 bis 51 Jahre) braucht pro Tag 2.400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Nehmen wir der Einfachheit an, dass jeder Mann jeden Tag ein ganzes Brot isst (weil er schwer arbeitet).</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Wie viele Menschen könnten sich 1 Jahr von Getreide, das wir als Viehfutter verwenden, ernähren?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Welches Land könnte Deutschland somit mit dem Getreide ernähren, welches wir als Viehfutter nutzen?</a:t>
            </a:r>
            <a:endParaRPr/>
          </a:p>
          <a:p>
            <a:pPr marL="0" marR="0" lvl="0" indent="0" algn="l" rtl="0">
              <a:lnSpc>
                <a:spcPct val="100000"/>
              </a:lnSpc>
              <a:spcBef>
                <a:spcPts val="400"/>
              </a:spcBef>
              <a:spcAft>
                <a:spcPts val="0"/>
              </a:spcAft>
              <a:buClr>
                <a:srgbClr val="000000"/>
              </a:buClr>
              <a:buSzPts val="1400"/>
              <a:buNone/>
            </a:pPr>
            <a:r>
              <a:rPr lang="de-DE" sz="1000" b="1"/>
              <a:t>Lösung</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Brote im Jahr: 365 Stück</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Demokratische Republik Kongo: 99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Deutschland: ca. 84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Irak: ca. 44,5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Afghanistan: ca. 44,5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Mali: ca. 22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marL="0" marR="0" lvl="0" indent="0" algn="l" rtl="0">
              <a:lnSpc>
                <a:spcPct val="100000"/>
              </a:lnSpc>
              <a:spcBef>
                <a:spcPts val="500"/>
              </a:spcBef>
              <a:spcAft>
                <a:spcPts val="0"/>
              </a:spcAft>
              <a:buClr>
                <a:srgbClr val="000000"/>
              </a:buClr>
              <a:buSzPts val="1400"/>
              <a:buNone/>
            </a:pPr>
            <a:r>
              <a:rPr lang="de-DE" sz="1000" b="1"/>
              <a:t>Quelle</a:t>
            </a:r>
            <a:r>
              <a:rPr lang="de-DE" sz="1000"/>
              <a:t>:</a:t>
            </a:r>
            <a:endParaRPr sz="1000"/>
          </a:p>
          <a:p>
            <a:pPr marL="171450" marR="0" lvl="0" indent="-171450" algn="l" rtl="0">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lang="de-DE" sz="900" b="0" i="0" u="none" strike="noStrike" cap="non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Mehl für Brot: Mein Mehl</a:t>
            </a:r>
            <a:r>
              <a:rPr lang="de-DE" sz="900" i="0"/>
              <a:t>: </a:t>
            </a:r>
            <a:r>
              <a:rPr lang="de-DE" sz="900" b="0" i="0" u="none" strike="noStrike" cap="non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Kalorienverbrauch: TK Techniker Krankenkasse (o.J.): </a:t>
            </a:r>
            <a:r>
              <a:rPr lang="de-DE" sz="900" b="0" i="0" u="none" strike="noStrike" cap="non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marL="171450" marR="0" lvl="0" indent="-171450" algn="l" rtl="0">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marL="171450" marR="0" lvl="0" indent="-171450" algn="l" rtl="0">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461" name="Google Shape;461;p2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0:notes"/>
          <p:cNvSpPr txBox="1">
            <a:spLocks noGrp="1"/>
          </p:cNvSpPr>
          <p:nvPr>
            <p:ph type="body" idx="1"/>
          </p:nvPr>
        </p:nvSpPr>
        <p:spPr>
          <a:xfrm>
            <a:off x="222250" y="4222800"/>
            <a:ext cx="6656388" cy="47109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Eigentlich sollte das deutsche Sozialsystem mit einem Grundrecht auf Unterstützung durch den Staat diesen Zustand vermeiden. Die finanziellen Sozialleistungen sind im Prinzip so ausgestaltet, dass jeder Empfänger sich (gut?) ernähren kann. Aber gerade die Corona-Pandemie, die Ukraine-Krise und die Inflation von 2022 mit einer Folge vom Verlust von Minijobs, sehr hohen Energie- und Lebensmittelpreisen zeigen, dass es Situationen gibt, bei denen sich Menschen zwischen einer warmen Wohnung oder einem warmen Essen entscheiden müssen. </a:t>
            </a:r>
            <a:endParaRPr sz="11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Ein Beleg dafür sind die Statistiken der Tafeln in Deutschland (ebd. 2020). In 2019 hatten die Tafeln 1,65 Millionen Kund*innen. 30% der Kund*innen der Tafeln waren Kinder, 44% Erwachsene und 26% Senior*innen. Die drei größten Gruppen waren Empfänger*innen von Arbeitslosengeld II (47%), Rentner*innen (26%) sowie Bezieher*innen nach dem Asylbewerberleistungsgesetz (20%). </a:t>
            </a:r>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Aufgabe</a:t>
            </a:r>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Welche Lebensmittel werfen Sie am Häufigsten in den Abfall? </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Welche können an Tafeln weitergegeben werden?</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Wie ist die Weitergabe betriebswirtschaftlich zu bewerten?</a:t>
            </a: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Bilder</a:t>
            </a:r>
            <a:endParaRPr sz="1100">
              <a:solidFill>
                <a:schemeClr val="dk1"/>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Bild: Noun-Project:  Oksana Latysheva, UA</a:t>
            </a:r>
            <a:endParaRPr sz="1100" b="1" i="0" u="none" strike="noStrike" cap="none">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Quelle</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Tafeln Deutschland (2020): Faktenblätter. Online: </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www.tafel.de/fileadmin/media/Presse/Hintergrundinformationen/2022-05-25_TAFEL_Faktenblaetter.pdf</a:t>
            </a:r>
            <a:r>
              <a:rPr lang="de-DE" sz="1100" b="0" i="0" u="none" strike="noStrike" cap="none">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492" name="Google Shape;492;p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7: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7:notes"/>
          <p:cNvSpPr txBox="1">
            <a:spLocks noGrp="1"/>
          </p:cNvSpPr>
          <p:nvPr>
            <p:ph type="body" idx="1"/>
          </p:nvPr>
        </p:nvSpPr>
        <p:spPr>
          <a:xfrm>
            <a:off x="223838" y="4140000"/>
            <a:ext cx="6654800" cy="575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de-DE" b="1"/>
              <a:t>Beschreibung</a:t>
            </a:r>
            <a:endParaRPr/>
          </a:p>
          <a:p>
            <a:pPr marL="0" lvl="0" indent="0" algn="l" rtl="0">
              <a:lnSpc>
                <a:spcPct val="100000"/>
              </a:lnSpc>
              <a:spcBef>
                <a:spcPts val="36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marL="0" lvl="0" indent="0" algn="l" rtl="0">
              <a:lnSpc>
                <a:spcPct val="100000"/>
              </a:lnSpc>
              <a:spcBef>
                <a:spcPts val="360"/>
              </a:spcBef>
              <a:spcAft>
                <a:spcPts val="0"/>
              </a:spcAft>
              <a:buSzPts val="1200"/>
              <a:buNone/>
            </a:pPr>
            <a:r>
              <a:rPr lang="de-DE" b="1"/>
              <a:t>Aufgabe</a:t>
            </a:r>
            <a:endParaRPr/>
          </a:p>
          <a:p>
            <a:pPr marL="171450" lvl="0" indent="-171450" algn="l" rtl="0">
              <a:lnSpc>
                <a:spcPct val="100000"/>
              </a:lnSpc>
              <a:spcBef>
                <a:spcPts val="0"/>
              </a:spcBef>
              <a:spcAft>
                <a:spcPts val="0"/>
              </a:spcAft>
              <a:buSzPts val="1200"/>
              <a:buFont typeface="Arial"/>
              <a:buChar char="•"/>
            </a:pPr>
            <a:r>
              <a:rPr lang="de-DE"/>
              <a:t>Diskutieren sie die Vor- und Nachteile betrieblicher Mobilität in Ihrem Unternehmen.</a:t>
            </a:r>
            <a:endParaRPr/>
          </a:p>
          <a:p>
            <a:pPr marL="171450" lvl="0" indent="-171450" algn="l" rtl="0">
              <a:lnSpc>
                <a:spcPct val="100000"/>
              </a:lnSpc>
              <a:spcBef>
                <a:spcPts val="0"/>
              </a:spcBef>
              <a:spcAft>
                <a:spcPts val="0"/>
              </a:spcAft>
              <a:buSzPts val="1200"/>
              <a:buFont typeface="Arial"/>
              <a:buChar char="•"/>
            </a:pPr>
            <a:r>
              <a:rPr lang="de-DE"/>
              <a:t>Ist Elektromobilität eine Möglichkeit?</a:t>
            </a:r>
            <a:endParaRPr/>
          </a:p>
          <a:p>
            <a:pPr marL="171450" lvl="0" indent="-171450" algn="l" rtl="0">
              <a:lnSpc>
                <a:spcPct val="100000"/>
              </a:lnSpc>
              <a:spcBef>
                <a:spcPts val="0"/>
              </a:spcBef>
              <a:spcAft>
                <a:spcPts val="0"/>
              </a:spcAft>
              <a:buSzPts val="1200"/>
              <a:buFont typeface="Arial"/>
              <a:buChar char="•"/>
            </a:pPr>
            <a:r>
              <a:rPr lang="de-DE"/>
              <a:t>Können Sie eine eigene PV-Anlage auf Ihrem Betriebsgebäude installieren?</a:t>
            </a:r>
            <a:endParaRPr/>
          </a:p>
          <a:p>
            <a:pPr marL="0" lvl="0" indent="0" algn="l" rtl="0">
              <a:lnSpc>
                <a:spcPct val="100000"/>
              </a:lnSpc>
              <a:spcBef>
                <a:spcPts val="360"/>
              </a:spcBef>
              <a:spcAft>
                <a:spcPts val="0"/>
              </a:spcAft>
              <a:buSzPts val="1200"/>
              <a:buNone/>
            </a:pPr>
            <a:r>
              <a:rPr lang="de-DE" b="1"/>
              <a:t>Daten</a:t>
            </a:r>
            <a:endParaRPr b="1"/>
          </a:p>
          <a:p>
            <a:pPr marL="184150" marR="0" lvl="0" indent="-174625" algn="l" rtl="0">
              <a:lnSpc>
                <a:spcPct val="100000"/>
              </a:lnSpc>
              <a:spcBef>
                <a:spcPts val="0"/>
              </a:spcBef>
              <a:spcAft>
                <a:spcPts val="0"/>
              </a:spcAft>
              <a:buClr>
                <a:srgbClr val="000000"/>
              </a:buClr>
              <a:buSzPts val="1200"/>
              <a:buFont typeface="Arial"/>
              <a:buChar char="•"/>
            </a:pPr>
            <a:r>
              <a:rPr lang="de-DE"/>
              <a:t>Kona, Mittelklasse Midi-SUV, alle Angaben pro 100 km</a:t>
            </a:r>
            <a:endParaRPr/>
          </a:p>
          <a:p>
            <a:pPr marL="184150" lvl="0" indent="-174625" algn="l" rtl="0">
              <a:lnSpc>
                <a:spcPct val="100000"/>
              </a:lnSpc>
              <a:spcBef>
                <a:spcPts val="0"/>
              </a:spcBef>
              <a:spcAft>
                <a:spcPts val="0"/>
              </a:spcAft>
              <a:buSzPts val="1200"/>
              <a:buFont typeface="Arial"/>
              <a:buChar char="•"/>
            </a:pPr>
            <a:r>
              <a:rPr lang="de-DE"/>
              <a:t>Kona Elektro, Leistung 150 kW, 64kW Batterie, Verbrauch 14,3 kWh / 6,45 kg /100 km, 64g/km </a:t>
            </a:r>
            <a:endParaRPr/>
          </a:p>
          <a:p>
            <a:pPr marL="184150" lvl="0" indent="-174625" algn="l" rtl="0">
              <a:lnSpc>
                <a:spcPct val="100000"/>
              </a:lnSpc>
              <a:spcBef>
                <a:spcPts val="0"/>
              </a:spcBef>
              <a:spcAft>
                <a:spcPts val="0"/>
              </a:spcAft>
              <a:buSzPts val="1200"/>
              <a:buFont typeface="Arial"/>
              <a:buChar char="•"/>
            </a:pPr>
            <a:r>
              <a:rPr lang="de-DE"/>
              <a:t>Kona Elektro, Leistung 150 kW, 64kW Batterie, Realverbrauch über 10.000 km: 17 kWh)</a:t>
            </a:r>
            <a:endParaRPr/>
          </a:p>
          <a:p>
            <a:pPr marL="184150" lvl="0" indent="-174625" algn="l" rtl="0">
              <a:lnSpc>
                <a:spcPct val="100000"/>
              </a:lnSpc>
              <a:spcBef>
                <a:spcPts val="0"/>
              </a:spcBef>
              <a:spcAft>
                <a:spcPts val="0"/>
              </a:spcAft>
              <a:buSzPts val="1200"/>
              <a:buFont typeface="Arial"/>
              <a:buChar char="•"/>
            </a:pPr>
            <a:r>
              <a:rPr lang="de-DE"/>
              <a:t>Kona Diesel, 1,6 CRDi 4WD, 100 kW, Verbrauch 4,9 l/100 km = 12,7 kg CO2/100 km  bzw. 127 g CO2/km</a:t>
            </a:r>
            <a:endParaRPr/>
          </a:p>
          <a:p>
            <a:pPr marL="184150" lvl="0" indent="-174625" algn="l" rtl="0">
              <a:lnSpc>
                <a:spcPct val="100000"/>
              </a:lnSpc>
              <a:spcBef>
                <a:spcPts val="0"/>
              </a:spcBef>
              <a:spcAft>
                <a:spcPts val="0"/>
              </a:spcAft>
              <a:buSzPts val="1200"/>
              <a:buFont typeface="Arial"/>
              <a:buChar char="•"/>
            </a:pPr>
            <a:r>
              <a:rPr lang="de-DE"/>
              <a:t>Kona Benzin, 1,6 T-Cdi 4WD, 146 kW, Verbrauch 6,2 l/100 km = 14,1 kg CO2/100 km bzw. 141 g CO2/km</a:t>
            </a:r>
            <a:endParaRPr/>
          </a:p>
          <a:p>
            <a:pPr marL="184150" marR="0" lvl="0" indent="-174625" algn="l" rtl="0">
              <a:lnSpc>
                <a:spcPct val="100000"/>
              </a:lnSpc>
              <a:spcBef>
                <a:spcPts val="360"/>
              </a:spcBef>
              <a:spcAft>
                <a:spcPts val="0"/>
              </a:spcAft>
              <a:buClr>
                <a:schemeClr val="dk1"/>
              </a:buClr>
              <a:buSzPts val="1200"/>
              <a:buFont typeface="Arial"/>
              <a:buChar char="•"/>
            </a:pPr>
            <a:r>
              <a:rPr lang="de-DE"/>
              <a:t>Kona Hybrid-Diesel, 1,6 CRDi Hybrid 4WD, 100 kW, Verbrauch 4,5 l/100 km = 11,8 kg CO2/100km  bzw. 118 g CO2/km</a:t>
            </a:r>
            <a:endParaRPr/>
          </a:p>
          <a:p>
            <a:pPr marL="0" lvl="0" indent="0" algn="l" rtl="0">
              <a:lnSpc>
                <a:spcPct val="100000"/>
              </a:lnSpc>
              <a:spcBef>
                <a:spcPts val="0"/>
              </a:spcBef>
              <a:spcAft>
                <a:spcPts val="0"/>
              </a:spcAft>
              <a:buSzPts val="1400"/>
              <a:buFont typeface="Arial"/>
              <a:buNone/>
            </a:pPr>
            <a:endParaRPr b="1"/>
          </a:p>
          <a:p>
            <a:pPr marL="0" lvl="0" indent="0" algn="l" rtl="0">
              <a:lnSpc>
                <a:spcPct val="100000"/>
              </a:lnSpc>
              <a:spcBef>
                <a:spcPts val="0"/>
              </a:spcBef>
              <a:spcAft>
                <a:spcPts val="0"/>
              </a:spcAft>
              <a:buSzPts val="1400"/>
              <a:buFont typeface="Arial"/>
              <a:buNone/>
            </a:pPr>
            <a:r>
              <a:rPr lang="de-DE" b="1"/>
              <a:t>Quellen</a:t>
            </a:r>
            <a:endParaRPr b="1"/>
          </a:p>
          <a:p>
            <a:pPr marL="184150" lvl="0" indent="-174625" algn="l" rtl="0">
              <a:lnSpc>
                <a:spcPct val="100000"/>
              </a:lnSpc>
              <a:spcBef>
                <a:spcPts val="0"/>
              </a:spcBef>
              <a:spcAft>
                <a:spcPts val="0"/>
              </a:spcAft>
              <a:buSzPts val="1200"/>
              <a:buFont typeface="Arial"/>
              <a:buChar char="•"/>
            </a:pPr>
            <a:r>
              <a:rPr lang="de-DE"/>
              <a:t>Kona Elektro: Eigenes Fahrzeug</a:t>
            </a:r>
            <a:endParaRPr/>
          </a:p>
          <a:p>
            <a:pPr marL="184150" lvl="0" indent="-174625" algn="l" rtl="0">
              <a:lnSpc>
                <a:spcPct val="100000"/>
              </a:lnSpc>
              <a:spcBef>
                <a:spcPts val="0"/>
              </a:spcBef>
              <a:spcAft>
                <a:spcPts val="0"/>
              </a:spcAft>
              <a:buSzPts val="1200"/>
              <a:buFont typeface="Arial"/>
              <a:buChar char="•"/>
            </a:pPr>
            <a:r>
              <a:rPr lang="de-DE"/>
              <a:t>Kona alle Modelle: https://www.auto-motor-und-sport.de/marken-modelle/hyundai/kona/technische-daten/</a:t>
            </a:r>
            <a:endParaRPr/>
          </a:p>
          <a:p>
            <a:pPr marL="184150" lvl="0" indent="-174625" algn="l" rtl="0">
              <a:lnSpc>
                <a:spcPct val="100000"/>
              </a:lnSpc>
              <a:spcBef>
                <a:spcPts val="0"/>
              </a:spcBef>
              <a:spcAft>
                <a:spcPts val="0"/>
              </a:spcAft>
              <a:buSzPts val="1200"/>
              <a:buFont typeface="Arial"/>
              <a:buChar char="•"/>
            </a:pPr>
            <a:r>
              <a:rPr lang="de-DE"/>
              <a:t>Emissionsfaktor Benzin und Diesel: </a:t>
            </a:r>
            <a:r>
              <a:rPr lang="de-DE" u="sng">
                <a:solidFill>
                  <a:schemeClr val="hlink"/>
                </a:solidFill>
                <a:hlinkClick r:id="rId3"/>
              </a:rPr>
              <a:t>https://www.helmholtz.de/erde-und-umwelt/wie-viel-co2-steckt-in-einem-liter-benzin/</a:t>
            </a:r>
            <a:endParaRPr/>
          </a:p>
          <a:p>
            <a:pPr marL="641350" lvl="1" indent="-174625" algn="l" rtl="0">
              <a:lnSpc>
                <a:spcPct val="100000"/>
              </a:lnSpc>
              <a:spcBef>
                <a:spcPts val="0"/>
              </a:spcBef>
              <a:spcAft>
                <a:spcPts val="0"/>
              </a:spcAft>
              <a:buSzPts val="1200"/>
              <a:buFont typeface="Arial"/>
              <a:buChar char="•"/>
            </a:pPr>
            <a:r>
              <a:rPr lang="de-DE"/>
              <a:t>Benzin: 2,37 kg CO2/Liter</a:t>
            </a:r>
            <a:endParaRPr/>
          </a:p>
          <a:p>
            <a:pPr marL="641350" lvl="1" indent="-174625" algn="l" rtl="0">
              <a:lnSpc>
                <a:spcPct val="100000"/>
              </a:lnSpc>
              <a:spcBef>
                <a:spcPts val="0"/>
              </a:spcBef>
              <a:spcAft>
                <a:spcPts val="0"/>
              </a:spcAft>
              <a:buSzPts val="1200"/>
              <a:buFont typeface="Arial"/>
              <a:buChar char="•"/>
            </a:pPr>
            <a:r>
              <a:rPr lang="de-DE"/>
              <a:t>Diesel: 2,65 kg CO2/Liter</a:t>
            </a:r>
            <a:endParaRPr/>
          </a:p>
        </p:txBody>
      </p:sp>
      <p:sp>
        <p:nvSpPr>
          <p:cNvPr id="507" name="Google Shape;507;p1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7:notes"/>
          <p:cNvSpPr txBox="1">
            <a:spLocks noGrp="1"/>
          </p:cNvSpPr>
          <p:nvPr>
            <p:ph type="body" idx="1"/>
          </p:nvPr>
        </p:nvSpPr>
        <p:spPr>
          <a:xfrm>
            <a:off x="223838" y="3996000"/>
            <a:ext cx="6654800" cy="627538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a:p>
          <a:p>
            <a:pPr marL="171450" lvl="0" indent="-171450" algn="l" rtl="0">
              <a:lnSpc>
                <a:spcPct val="100000"/>
              </a:lnSpc>
              <a:spcBef>
                <a:spcPts val="0"/>
              </a:spcBef>
              <a:spcAft>
                <a:spcPts val="0"/>
              </a:spcAft>
              <a:buSzPts val="1400"/>
              <a:buFont typeface="Arial"/>
              <a:buChar char="•"/>
            </a:pPr>
            <a:r>
              <a:rPr lang="de-DE" sz="1000"/>
              <a:t>Treibstoffverbrauch v- Schiffen u. LKWs für den Transport v. 20t Mandeln. (Menge, die für die Herstellung von Mandel Plätzchen  in der Weihnachtszeit gebraucht wird)</a:t>
            </a:r>
            <a:endParaRPr/>
          </a:p>
          <a:p>
            <a:pPr marL="171450" lvl="0" indent="-171450" algn="l" rtl="0">
              <a:lnSpc>
                <a:spcPct val="100000"/>
              </a:lnSpc>
              <a:spcBef>
                <a:spcPts val="0"/>
              </a:spcBef>
              <a:spcAft>
                <a:spcPts val="0"/>
              </a:spcAft>
              <a:buSzPts val="1400"/>
              <a:buFont typeface="Arial"/>
              <a:buChar char="•"/>
            </a:pPr>
            <a:r>
              <a:rPr lang="de-DE" sz="1000"/>
              <a:t>Meist aus Kalifornien per Schiffskontainer</a:t>
            </a:r>
            <a:endParaRPr sz="1000"/>
          </a:p>
          <a:p>
            <a:pPr marL="171450" lvl="0" indent="-171450" algn="l" rtl="0">
              <a:lnSpc>
                <a:spcPct val="100000"/>
              </a:lnSpc>
              <a:spcBef>
                <a:spcPts val="0"/>
              </a:spcBef>
              <a:spcAft>
                <a:spcPts val="0"/>
              </a:spcAft>
              <a:buSzPts val="1400"/>
              <a:buFont typeface="Arial"/>
              <a:buChar char="•"/>
            </a:pPr>
            <a:r>
              <a:rPr lang="de-DE" sz="1000"/>
              <a:t>Lieferung zu den Großhändlern: LKW fährt 22 Stationen ab einmal rund durch Deutschland</a:t>
            </a:r>
            <a:endParaRPr/>
          </a:p>
          <a:p>
            <a:pPr marL="171450" lvl="0" indent="-171450" algn="l" rtl="0">
              <a:lnSpc>
                <a:spcPct val="100000"/>
              </a:lnSpc>
              <a:spcBef>
                <a:spcPts val="0"/>
              </a:spcBef>
              <a:spcAft>
                <a:spcPts val="0"/>
              </a:spcAft>
              <a:buSzPts val="1400"/>
              <a:buFont typeface="Arial"/>
              <a:buChar char="•"/>
            </a:pPr>
            <a:r>
              <a:rPr lang="de-DE" sz="1000"/>
              <a:t>-&gt; Fernstransporte = geringere Emissionen als Verteilungsverkehr</a:t>
            </a:r>
            <a:endParaRPr sz="1000"/>
          </a:p>
          <a:p>
            <a:pPr marL="0" lvl="0" indent="0" algn="l" rtl="0">
              <a:lnSpc>
                <a:spcPct val="100000"/>
              </a:lnSpc>
              <a:spcBef>
                <a:spcPts val="0"/>
              </a:spcBef>
              <a:spcAft>
                <a:spcPts val="0"/>
              </a:spcAft>
              <a:buSzPts val="1400"/>
              <a:buNone/>
            </a:pPr>
            <a:r>
              <a:rPr lang="de-DE" sz="1000" b="1"/>
              <a:t>Aufgabe</a:t>
            </a:r>
            <a:endParaRPr sz="1000"/>
          </a:p>
          <a:p>
            <a:pPr marL="99450" lvl="0" indent="-99450" algn="l" rtl="0">
              <a:lnSpc>
                <a:spcPct val="100000"/>
              </a:lnSpc>
              <a:spcBef>
                <a:spcPts val="0"/>
              </a:spcBef>
              <a:spcAft>
                <a:spcPts val="0"/>
              </a:spcAft>
              <a:buSzPts val="1400"/>
              <a:buFont typeface="Arial"/>
              <a:buChar char="•"/>
            </a:pPr>
            <a:r>
              <a:rPr lang="de-DE" sz="1000"/>
              <a:t>Berechnen Sie die Emissionen des Transportes per LKW eines typischen Lebensmittels aus ihrem Betrieb, welches sie aus Südeuropa oder Nordafrika beziehen. </a:t>
            </a:r>
            <a:endParaRPr/>
          </a:p>
          <a:p>
            <a:pPr marL="99450" lvl="0" indent="-99450" algn="l" rtl="0">
              <a:lnSpc>
                <a:spcPct val="100000"/>
              </a:lnSpc>
              <a:spcBef>
                <a:spcPts val="0"/>
              </a:spcBef>
              <a:spcAft>
                <a:spcPts val="0"/>
              </a:spcAft>
              <a:buSzPts val="1400"/>
              <a:buFont typeface="Arial"/>
              <a:buChar char="•"/>
            </a:pPr>
            <a:r>
              <a:rPr lang="de-DE" sz="1000"/>
              <a:t>Vergleichen Sie dies, mit Ihren Lieferprozessen zu Ihren Kunden.</a:t>
            </a:r>
            <a:endParaRPr/>
          </a:p>
          <a:p>
            <a:pPr marL="171450" lvl="0" indent="-82550" algn="l" rtl="0">
              <a:lnSpc>
                <a:spcPct val="100000"/>
              </a:lnSpc>
              <a:spcBef>
                <a:spcPts val="600"/>
              </a:spcBef>
              <a:spcAft>
                <a:spcPts val="0"/>
              </a:spcAft>
              <a:buSzPts val="1400"/>
              <a:buFont typeface="Arial"/>
              <a:buNone/>
            </a:pPr>
            <a:endParaRPr sz="1000"/>
          </a:p>
          <a:p>
            <a:pPr marL="0" lvl="0" indent="0" algn="l" rtl="0">
              <a:lnSpc>
                <a:spcPct val="100000"/>
              </a:lnSpc>
              <a:spcBef>
                <a:spcPts val="0"/>
              </a:spcBef>
              <a:spcAft>
                <a:spcPts val="0"/>
              </a:spcAft>
              <a:buSzPts val="1400"/>
              <a:buFont typeface="Arial"/>
              <a:buNone/>
            </a:pPr>
            <a:endParaRPr sz="1000"/>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400"/>
              </a:spcBef>
              <a:spcAft>
                <a:spcPts val="0"/>
              </a:spcAft>
              <a:buSzPts val="1400"/>
              <a:buFont typeface="Arial"/>
              <a:buNone/>
            </a:pPr>
            <a:r>
              <a:rPr lang="de-DE" sz="1000" b="1"/>
              <a:t>Daten: Schiffstransport von Containern</a:t>
            </a:r>
            <a:endParaRPr sz="1000"/>
          </a:p>
          <a:p>
            <a:pPr marL="171450" lvl="0" indent="-171450" algn="l" rtl="0">
              <a:lnSpc>
                <a:spcPct val="100000"/>
              </a:lnSpc>
              <a:spcBef>
                <a:spcPts val="0"/>
              </a:spcBef>
              <a:spcAft>
                <a:spcPts val="0"/>
              </a:spcAft>
              <a:buSzPts val="1400"/>
              <a:buFont typeface="Arial"/>
              <a:buChar char="•"/>
            </a:pPr>
            <a:r>
              <a:rPr lang="de-DE" sz="1000"/>
              <a:t>Treibstoffbedarf für den Transport eines Container von China nach Deutschland: 0,8 t (Schweröl), ca. 400 Euro (2021)</a:t>
            </a:r>
            <a:endParaRPr sz="1000"/>
          </a:p>
          <a:p>
            <a:pPr marL="171450" marR="0" lvl="0" indent="-171450" algn="l" rtl="0">
              <a:lnSpc>
                <a:spcPct val="100000"/>
              </a:lnSpc>
              <a:spcBef>
                <a:spcPts val="0"/>
              </a:spcBef>
              <a:spcAft>
                <a:spcPts val="0"/>
              </a:spcAft>
              <a:buClr>
                <a:schemeClr val="dk1"/>
              </a:buClr>
              <a:buSzPts val="1200"/>
              <a:buFont typeface="Arial"/>
              <a:buChar char="•"/>
            </a:pPr>
            <a:r>
              <a:rPr lang="de-DE" sz="1000"/>
              <a:t>Treibstoffbedarf für den Transport eines Container von Kalifornien mit Mandeln nach Deutschland: 0,6 t (Schweröl), ca. 400 Euro (2021)</a:t>
            </a:r>
            <a:endParaRPr sz="1000"/>
          </a:p>
          <a:p>
            <a:pPr marL="171450" lvl="0" indent="-171450" algn="l" rtl="0">
              <a:lnSpc>
                <a:spcPct val="100000"/>
              </a:lnSpc>
              <a:spcBef>
                <a:spcPts val="0"/>
              </a:spcBef>
              <a:spcAft>
                <a:spcPts val="0"/>
              </a:spcAft>
              <a:buSzPts val="1400"/>
              <a:buFont typeface="Arial"/>
              <a:buChar char="•"/>
            </a:pPr>
            <a:r>
              <a:rPr lang="de-DE" sz="1000"/>
              <a:t>Zuladung eines 20 Fuß-Containers: ca. 22 Tonnen Mandeln, genug für 27 Millionen Mandeln</a:t>
            </a:r>
            <a:endParaRPr sz="1000"/>
          </a:p>
          <a:p>
            <a:pPr marL="171450" lvl="0" indent="-171450" algn="l" rtl="0">
              <a:lnSpc>
                <a:spcPct val="100000"/>
              </a:lnSpc>
              <a:spcBef>
                <a:spcPts val="0"/>
              </a:spcBef>
              <a:spcAft>
                <a:spcPts val="0"/>
              </a:spcAft>
              <a:buSzPts val="1400"/>
              <a:buFont typeface="Arial"/>
              <a:buChar char="•"/>
            </a:pPr>
            <a:r>
              <a:rPr lang="de-DE" sz="1000"/>
              <a:t>Emissionen von Seeschiffen: 15 g/t*km &lt;-&gt; Emissionen von LKW: 50 g/t*km</a:t>
            </a:r>
            <a:endParaRPr sz="1000"/>
          </a:p>
          <a:p>
            <a:pPr marL="171450" lvl="0" indent="-171450" algn="l" rtl="0">
              <a:lnSpc>
                <a:spcPct val="100000"/>
              </a:lnSpc>
              <a:spcBef>
                <a:spcPts val="0"/>
              </a:spcBef>
              <a:spcAft>
                <a:spcPts val="0"/>
              </a:spcAft>
              <a:buSzPts val="1400"/>
              <a:buFont typeface="Arial"/>
              <a:buChar char="•"/>
            </a:pPr>
            <a:r>
              <a:rPr lang="de-DE" sz="1000"/>
              <a:t>Hamburg-San Franzisko ca. 7.800 sm ; Shanghai-Hamburg ca. 10.500 sm</a:t>
            </a:r>
            <a:endParaRPr sz="1000"/>
          </a:p>
          <a:p>
            <a:pPr marL="0" lvl="0" indent="0" algn="l" rtl="0">
              <a:lnSpc>
                <a:spcPct val="100000"/>
              </a:lnSpc>
              <a:spcBef>
                <a:spcPts val="0"/>
              </a:spcBef>
              <a:spcAft>
                <a:spcPts val="0"/>
              </a:spcAft>
              <a:buSzPts val="1400"/>
              <a:buFont typeface="Arial"/>
              <a:buNone/>
            </a:pPr>
            <a:r>
              <a:rPr lang="de-DE" sz="1000" b="1"/>
              <a:t>Berechnung Emissionen LKW</a:t>
            </a:r>
            <a:endParaRPr sz="1000"/>
          </a:p>
          <a:p>
            <a:pPr marL="171450" lvl="1" indent="-171450" algn="l" rtl="0">
              <a:lnSpc>
                <a:spcPct val="100000"/>
              </a:lnSpc>
              <a:spcBef>
                <a:spcPts val="0"/>
              </a:spcBef>
              <a:spcAft>
                <a:spcPts val="0"/>
              </a:spcAft>
              <a:buSzPts val="1400"/>
              <a:buFont typeface="Arial"/>
              <a:buChar char="•"/>
            </a:pPr>
            <a:r>
              <a:rPr lang="de-DE" sz="1000"/>
              <a:t>40 Tonner = 18 t + 22 t Mandeln bzw. 18 t + 5,5 t Mandeln</a:t>
            </a:r>
            <a:endParaRPr sz="1000"/>
          </a:p>
          <a:p>
            <a:pPr marL="171450" lvl="1" indent="-171450" algn="l" rtl="0">
              <a:lnSpc>
                <a:spcPct val="100000"/>
              </a:lnSpc>
              <a:spcBef>
                <a:spcPts val="0"/>
              </a:spcBef>
              <a:spcAft>
                <a:spcPts val="0"/>
              </a:spcAft>
              <a:buSzPts val="1400"/>
              <a:buFont typeface="Arial"/>
              <a:buChar char="•"/>
            </a:pPr>
            <a:r>
              <a:rPr lang="de-DE" sz="1000"/>
              <a:t>LKW fährt rundum durch Deutschland u. beliefert je 22 Bäcker mit 1.000 kg Mandeln</a:t>
            </a:r>
            <a:endParaRPr/>
          </a:p>
          <a:p>
            <a:pPr marL="171450" marR="0" lvl="1" indent="-171450" algn="l" rtl="0">
              <a:lnSpc>
                <a:spcPct val="100000"/>
              </a:lnSpc>
              <a:spcBef>
                <a:spcPts val="0"/>
              </a:spcBef>
              <a:spcAft>
                <a:spcPts val="0"/>
              </a:spcAft>
              <a:buClr>
                <a:schemeClr val="dk1"/>
              </a:buClr>
              <a:buSzPts val="1200"/>
              <a:buFont typeface="Arial"/>
              <a:buChar char="•"/>
            </a:pPr>
            <a:r>
              <a:rPr lang="de-DE" sz="1000"/>
              <a:t>Die Emissionen verringern sich immer um die ausgeladenen Menge</a:t>
            </a:r>
            <a:endParaRPr/>
          </a:p>
          <a:p>
            <a:pPr marL="171450" lvl="1" indent="-171450" algn="l" rtl="0">
              <a:lnSpc>
                <a:spcPct val="100000"/>
              </a:lnSpc>
              <a:spcBef>
                <a:spcPts val="0"/>
              </a:spcBef>
              <a:spcAft>
                <a:spcPts val="0"/>
              </a:spcAft>
              <a:buSzPts val="1400"/>
              <a:buFont typeface="Arial"/>
              <a:buChar char="•"/>
            </a:pPr>
            <a:r>
              <a:rPr lang="de-DE" sz="1000"/>
              <a:t>Gesamtstrecke: 3.700 km -&gt; Gesamtemissionen: ca. 17 t CO2-Äq</a:t>
            </a:r>
            <a:endParaRPr sz="1000"/>
          </a:p>
          <a:p>
            <a:pPr marL="0" lvl="0" indent="0" algn="l" rtl="0">
              <a:lnSpc>
                <a:spcPct val="100000"/>
              </a:lnSpc>
              <a:spcBef>
                <a:spcPts val="0"/>
              </a:spcBef>
              <a:spcAft>
                <a:spcPts val="0"/>
              </a:spcAft>
              <a:buSzPts val="1400"/>
              <a:buNone/>
            </a:pPr>
            <a:r>
              <a:rPr lang="de-DE" sz="1000" b="1"/>
              <a:t>Berechnung</a:t>
            </a:r>
            <a:r>
              <a:rPr lang="de-DE" sz="1000"/>
              <a:t>: </a:t>
            </a:r>
            <a:r>
              <a:rPr lang="de-DE" sz="1000" u="sng">
                <a:solidFill>
                  <a:schemeClr val="hlink"/>
                </a:solidFill>
                <a:hlinkClick r:id="rId3"/>
              </a:rPr>
              <a:t>https://docs.google.com/spreadsheets/d/1J4qtPij73raHShjk2NhbQhTihcjZnTQpm1BiSb-_4tI/edit?usp=sharing</a:t>
            </a:r>
            <a:endParaRPr sz="1000"/>
          </a:p>
          <a:p>
            <a:pPr marL="0" lvl="0" indent="0" algn="l" rtl="0">
              <a:lnSpc>
                <a:spcPct val="100000"/>
              </a:lnSpc>
              <a:spcBef>
                <a:spcPts val="200"/>
              </a:spcBef>
              <a:spcAft>
                <a:spcPts val="0"/>
              </a:spcAft>
              <a:buSzPts val="1400"/>
              <a:buNone/>
            </a:pPr>
            <a:r>
              <a:rPr lang="de-DE" sz="1000" b="1"/>
              <a:t>Quellen</a:t>
            </a:r>
            <a:endParaRPr sz="1000"/>
          </a:p>
          <a:p>
            <a:pPr marL="184150" lvl="0" indent="-174625" algn="l" rtl="0">
              <a:lnSpc>
                <a:spcPct val="100000"/>
              </a:lnSpc>
              <a:spcBef>
                <a:spcPts val="0"/>
              </a:spcBef>
              <a:spcAft>
                <a:spcPts val="0"/>
              </a:spcAft>
              <a:buSzPts val="1400"/>
              <a:buFont typeface="Arial"/>
              <a:buChar char="•"/>
            </a:pPr>
            <a:r>
              <a:rPr lang="de-DE" sz="900"/>
              <a:t>Treibstoffbedarf: Spiegel Online (2021): Wir müssen neue Schiffe mit fossilem Antrieb komplett verbieten.</a:t>
            </a:r>
            <a:endParaRPr/>
          </a:p>
          <a:p>
            <a:pPr marL="184150" lvl="0" indent="-174625" algn="l" rtl="0">
              <a:lnSpc>
                <a:spcPct val="100000"/>
              </a:lnSpc>
              <a:spcBef>
                <a:spcPts val="0"/>
              </a:spcBef>
              <a:spcAft>
                <a:spcPts val="0"/>
              </a:spcAft>
              <a:buSzPts val="1400"/>
              <a:buFont typeface="Arial"/>
              <a:buChar char="•"/>
            </a:pPr>
            <a:r>
              <a:rPr lang="de-DE" sz="900"/>
              <a:t>Zuladung: http://www.hamburg-container.com/containerladung.html.</a:t>
            </a:r>
            <a:endParaRPr/>
          </a:p>
          <a:p>
            <a:pPr marL="184150" lvl="0" indent="-174625" algn="l" rtl="0">
              <a:lnSpc>
                <a:spcPct val="100000"/>
              </a:lnSpc>
              <a:spcBef>
                <a:spcPts val="0"/>
              </a:spcBef>
              <a:spcAft>
                <a:spcPts val="0"/>
              </a:spcAft>
              <a:buSzPts val="1400"/>
              <a:buFont typeface="Arial"/>
              <a:buChar char="•"/>
            </a:pPr>
            <a:r>
              <a:rPr lang="de-DE" sz="900"/>
              <a:t>Schiffsentfernungen: https://www.schiffe-kaufen.de</a:t>
            </a:r>
            <a:endParaRPr sz="900"/>
          </a:p>
          <a:p>
            <a:pPr marL="184150" lvl="0" indent="-174625" algn="l" rtl="0">
              <a:lnSpc>
                <a:spcPct val="100000"/>
              </a:lnSpc>
              <a:spcBef>
                <a:spcPts val="0"/>
              </a:spcBef>
              <a:spcAft>
                <a:spcPts val="0"/>
              </a:spcAft>
              <a:buSzPts val="1400"/>
              <a:buFont typeface="Arial"/>
              <a:buChar char="•"/>
            </a:pPr>
            <a:r>
              <a:rPr lang="de-DE" sz="900"/>
              <a:t>Emissionen von Schiffen und LKW: NABU o.J.: Mythos klimafreundliche Containerschiffe. Online: https://www.nabu.de/umwelt-und-ressourcen/verkehr/schifffahrt/containerschifffahrt/16646.html</a:t>
            </a:r>
            <a:endParaRPr/>
          </a:p>
          <a:p>
            <a:pPr marL="0" lvl="0" indent="0" algn="l" rtl="0">
              <a:lnSpc>
                <a:spcPct val="100000"/>
              </a:lnSpc>
              <a:spcBef>
                <a:spcPts val="0"/>
              </a:spcBef>
              <a:spcAft>
                <a:spcPts val="0"/>
              </a:spcAft>
              <a:buSzPts val="1400"/>
              <a:buFont typeface="Arial"/>
              <a:buNone/>
            </a:pPr>
            <a:endParaRPr sz="1000"/>
          </a:p>
        </p:txBody>
      </p:sp>
      <p:graphicFrame>
        <p:nvGraphicFramePr>
          <p:cNvPr id="520" name="Google Shape;520;p7:notes"/>
          <p:cNvGraphicFramePr/>
          <p:nvPr/>
        </p:nvGraphicFramePr>
        <p:xfrm>
          <a:off x="227967" y="5601554"/>
          <a:ext cx="6654800" cy="1676000"/>
        </p:xfrm>
        <a:graphic>
          <a:graphicData uri="http://schemas.openxmlformats.org/drawingml/2006/table">
            <a:tbl>
              <a:tblPr firstRow="1" bandRow="1">
                <a:noFill/>
                <a:tableStyleId>{71EC17B0-0E21-4DE3-82D4-34309A846167}</a:tableStyleId>
              </a:tblPr>
              <a:tblGrid>
                <a:gridCol w="3168350">
                  <a:extLst>
                    <a:ext uri="{9D8B030D-6E8A-4147-A177-3AD203B41FA5}">
                      <a16:colId xmlns:a16="http://schemas.microsoft.com/office/drawing/2014/main" xmlns="" val="20000"/>
                    </a:ext>
                  </a:extLst>
                </a:gridCol>
                <a:gridCol w="3486450">
                  <a:extLst>
                    <a:ext uri="{9D8B030D-6E8A-4147-A177-3AD203B41FA5}">
                      <a16:colId xmlns:a16="http://schemas.microsoft.com/office/drawing/2014/main" xmlns="" val="20001"/>
                    </a:ext>
                  </a:extLst>
                </a:gridCol>
              </a:tblGrid>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b="1">
                          <a:latin typeface="Calibri"/>
                          <a:ea typeface="Calibri"/>
                          <a:cs typeface="Calibri"/>
                          <a:sym typeface="Calibri"/>
                        </a:rPr>
                        <a:t>THG-Emissionen für den Mandeltransport per Schiff</a:t>
                      </a: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chemeClr val="dk1"/>
                          </a:solidFill>
                          <a:latin typeface="Calibri"/>
                          <a:ea typeface="Calibri"/>
                          <a:cs typeface="Calibri"/>
                          <a:sym typeface="Calibri"/>
                        </a:rPr>
                        <a:t> THG-Em.</a:t>
                      </a:r>
                      <a:r>
                        <a:rPr lang="de-DE" sz="1000" b="1">
                          <a:latin typeface="Calibri"/>
                          <a:ea typeface="Calibri"/>
                          <a:cs typeface="Calibri"/>
                          <a:sym typeface="Calibri"/>
                        </a:rPr>
                        <a:t> für die Belieferung v. Bäckern (Dt.) mit Mandeln</a:t>
                      </a:r>
                      <a:endParaRPr sz="10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Leergewicht 20 Fuß-Container ca. 2.300 kg</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Belieferung von 22 Bäckern mit je 100 kg Mandeln von </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Gewicht mit Mandeln ca. 25 t</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1.600 km HH, Schwerin, Ber, Lzg, Dresden, Nbg, Rgb, Muc, Stgt</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3352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Distanz San Franzisko-Hamburg 7.800 km</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1.400 km Villingen, Freiburg, Karlsruhe, Frankfurt, Saarbrücken, Köln, Aachen, Duisburg</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Tonne und Kilometer: 15 g</a:t>
                      </a: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700 km Münster Bielefeld, Hannover, Bremen, Hamburger Hafen</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Container und Kilometer: 375 g/km</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de-DE" sz="1000">
                          <a:latin typeface="Calibri"/>
                          <a:ea typeface="Calibri"/>
                          <a:cs typeface="Calibri"/>
                          <a:sym typeface="Calibri"/>
                        </a:rPr>
                        <a:t>Emissionen pro Tonne und Kilometer: 50 g/t*km</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5"/>
                  </a:ext>
                </a:extLst>
              </a:tr>
              <a:tr h="3352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für den Transport San-Franzisco-Hamburg: 14.500 km * 375 g/km = 5,6 t CO2-Äq</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Gesamtstrecke: 3.700 km</a:t>
                      </a:r>
                      <a:endParaRPr/>
                    </a:p>
                    <a:p>
                      <a:pPr marL="0" lvl="0" indent="0" algn="ctr" rtl="0">
                        <a:spcBef>
                          <a:spcPts val="0"/>
                        </a:spcBef>
                        <a:spcAft>
                          <a:spcPts val="0"/>
                        </a:spcAft>
                        <a:buNone/>
                      </a:pPr>
                      <a:endParaRPr sz="10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6"/>
                  </a:ext>
                </a:extLst>
              </a:tr>
              <a:tr h="167600">
                <a:tc>
                  <a:txBody>
                    <a:bodyPr/>
                    <a:lstStyle/>
                    <a:p>
                      <a:pPr marL="0" lvl="0" indent="0" algn="ctr" rtl="0">
                        <a:spcBef>
                          <a:spcPts val="0"/>
                        </a:spcBef>
                        <a:spcAft>
                          <a:spcPts val="0"/>
                        </a:spcAft>
                        <a:buNone/>
                      </a:pP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Gesamtemissionen: ca. 17 t CO2-Äq</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7"/>
                  </a:ext>
                </a:extLst>
              </a:tr>
            </a:tbl>
          </a:graphicData>
        </a:graphic>
      </p:graphicFrame>
      <p:sp>
        <p:nvSpPr>
          <p:cNvPr id="521" name="Google Shape;521;p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5ee8d2a3d6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25ee8d2a3d6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547" name="Google Shape;547;g25ee8d2a3d6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318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9: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9:notes"/>
          <p:cNvSpPr txBox="1">
            <a:spLocks noGrp="1"/>
          </p:cNvSpPr>
          <p:nvPr>
            <p:ph type="body" idx="1"/>
          </p:nvPr>
        </p:nvSpPr>
        <p:spPr>
          <a:xfrm>
            <a:off x="223839" y="4154376"/>
            <a:ext cx="6656386" cy="564345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200"/>
              </a:spcBef>
              <a:spcAft>
                <a:spcPts val="0"/>
              </a:spcAft>
              <a:buSzPts val="1400"/>
              <a:buNone/>
            </a:pPr>
            <a:r>
              <a:rPr lang="de-DE" sz="1050" b="1"/>
              <a:t>Beschreibung</a:t>
            </a:r>
            <a:endParaRPr sz="1050" b="1"/>
          </a:p>
          <a:p>
            <a:pPr marL="0" lvl="0" indent="0" algn="l" rtl="0">
              <a:lnSpc>
                <a:spcPct val="100000"/>
              </a:lnSpc>
              <a:spcBef>
                <a:spcPts val="200"/>
              </a:spcBef>
              <a:spcAft>
                <a:spcPts val="0"/>
              </a:spcAft>
              <a:buSzPts val="1400"/>
              <a:buNone/>
            </a:pPr>
            <a:r>
              <a:rPr lang="de-DE" sz="1050"/>
              <a:t>Im Rahmen des KEEKS-Projektes hat das IZT zusammen mit dem IFEU-Institut und weiteren Partnern die Menüs von 22 Schulküchen untersucht und in 5 Schulküchen die Energieverbräuche der Zubereitung erfasst. Als Funktionale Einheit wurde eine Menüportion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analog zur Modellierung der Lebensmittel, ein gewichtetes Mittel über die in Abhängigkeit von der Außentemperatur, den Ferienzeiten, dem Krankheitsstand usw. schwankenden Verbräuchen darstellen. </a:t>
            </a:r>
            <a:endParaRPr sz="1050"/>
          </a:p>
          <a:p>
            <a:pPr marL="0" lvl="0" indent="0" algn="l" rtl="0">
              <a:lnSpc>
                <a:spcPct val="100000"/>
              </a:lnSpc>
              <a:spcBef>
                <a:spcPts val="200"/>
              </a:spcBef>
              <a:spcAft>
                <a:spcPts val="0"/>
              </a:spcAft>
              <a:buSzPts val="1400"/>
              <a:buNone/>
            </a:pPr>
            <a:r>
              <a:rPr lang="de-DE" sz="1050"/>
              <a:t>Die Graphik zeigt, dass die Landwirtschaft, die größten Auswirkungen mit rund 460g CO</a:t>
            </a:r>
            <a:r>
              <a:rPr lang="de-DE" sz="1050" baseline="-25000"/>
              <a:t>2</a:t>
            </a:r>
            <a:r>
              <a:rPr lang="de-DE" sz="1050"/>
              <a:t>-Äq aufweisen. Hinzukommen noch Emissionen aus der Landnutzung und aus Landnutzungsänderungen, die mit ca. 180 CO</a:t>
            </a:r>
            <a:r>
              <a:rPr lang="de-DE" sz="1050" baseline="-25000"/>
              <a:t>2</a:t>
            </a:r>
            <a:r>
              <a:rPr lang="de-DE" sz="105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lang="de-DE" sz="1050" baseline="-25000"/>
              <a:t>2</a:t>
            </a:r>
            <a:r>
              <a:rPr lang="de-DE" sz="1050"/>
              <a:t>-Äq (ca. 15%) steht das Abfallaufkommen. Das Aufkommen von Abfall wurde auf Basis der Literatur berechnet. </a:t>
            </a:r>
            <a:endParaRPr sz="1050"/>
          </a:p>
          <a:p>
            <a:pPr marL="0" lvl="0" indent="0" algn="l" rtl="0">
              <a:lnSpc>
                <a:spcPct val="100000"/>
              </a:lnSpc>
              <a:spcBef>
                <a:spcPts val="200"/>
              </a:spcBef>
              <a:spcAft>
                <a:spcPts val="0"/>
              </a:spcAft>
              <a:buClr>
                <a:schemeClr val="dk1"/>
              </a:buClr>
              <a:buSzPts val="1050"/>
              <a:buNone/>
            </a:pPr>
            <a:r>
              <a:rPr lang="de-DE" sz="1050"/>
              <a:t>Es folgen Prozesse wie das Kühlen (74g, ca. 6%), die Verarbeitung (52g CO</a:t>
            </a:r>
            <a:r>
              <a:rPr lang="de-DE" sz="1050" baseline="-25000"/>
              <a:t>2</a:t>
            </a:r>
            <a:r>
              <a:rPr lang="de-DE" sz="1050"/>
              <a:t>-Äq/Menü), das Spülen (49g, ca. 4%), das Kochen (Zubereiten, 39g, ca. 2%), die Verpackung (38g) und der Langstreckentransport (30g, Gemüse aus Südeuropa). Alle Werte gelten für Frischküchen (Vollküche) bei Anlieferung der Lebensmittel durch einen Großhandelsbetrieb. </a:t>
            </a:r>
            <a:endParaRPr sz="1050"/>
          </a:p>
          <a:p>
            <a:pPr marL="0" lvl="0" indent="0" algn="l" rtl="0">
              <a:lnSpc>
                <a:spcPct val="100000"/>
              </a:lnSpc>
              <a:spcBef>
                <a:spcPts val="200"/>
              </a:spcBef>
              <a:spcAft>
                <a:spcPts val="0"/>
              </a:spcAft>
              <a:buClr>
                <a:schemeClr val="dk1"/>
              </a:buClr>
              <a:buSzPts val="1050"/>
              <a:buNone/>
            </a:pPr>
            <a:r>
              <a:rPr lang="de-DE" sz="1050" b="1"/>
              <a:t>Aufgabe</a:t>
            </a:r>
            <a:endParaRPr sz="1050"/>
          </a:p>
          <a:p>
            <a:pPr marL="171450" lvl="0" indent="-171450" algn="l" rtl="0">
              <a:lnSpc>
                <a:spcPct val="100000"/>
              </a:lnSpc>
              <a:spcBef>
                <a:spcPts val="200"/>
              </a:spcBef>
              <a:spcAft>
                <a:spcPts val="0"/>
              </a:spcAft>
              <a:buClr>
                <a:schemeClr val="dk1"/>
              </a:buClr>
              <a:buSzPts val="1050"/>
              <a:buFont typeface="Arial"/>
              <a:buChar char="•"/>
            </a:pPr>
            <a:r>
              <a:rPr lang="de-DE" sz="1050"/>
              <a:t>Interpretieren Sie die Graphik</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Speiskarte?</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ihren Einkauf?</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Küchenprozesse?</a:t>
            </a:r>
            <a:endParaRPr/>
          </a:p>
          <a:p>
            <a:pPr marL="171450" lvl="0" indent="-171450" algn="l" rtl="0">
              <a:lnSpc>
                <a:spcPct val="100000"/>
              </a:lnSpc>
              <a:spcBef>
                <a:spcPts val="200"/>
              </a:spcBef>
              <a:spcAft>
                <a:spcPts val="0"/>
              </a:spcAft>
              <a:buClr>
                <a:schemeClr val="dk1"/>
              </a:buClr>
              <a:buSzPts val="1050"/>
              <a:buFont typeface="Arial"/>
              <a:buChar char="•"/>
            </a:pPr>
            <a:r>
              <a:rPr lang="de-DE" sz="1050"/>
              <a:t>Versuchen Sie die Energieverbräuche in ihrer Systemgastronomie zu bestimmen. </a:t>
            </a:r>
            <a:endParaRPr/>
          </a:p>
          <a:p>
            <a:pPr marL="171450" lvl="0" indent="-171450" algn="l" rtl="0">
              <a:lnSpc>
                <a:spcPct val="100000"/>
              </a:lnSpc>
              <a:spcBef>
                <a:spcPts val="200"/>
              </a:spcBef>
              <a:spcAft>
                <a:spcPts val="0"/>
              </a:spcAft>
              <a:buClr>
                <a:schemeClr val="dk1"/>
              </a:buClr>
              <a:buSzPts val="1050"/>
              <a:buFont typeface="Arial"/>
              <a:buChar char="•"/>
            </a:pPr>
            <a:r>
              <a:rPr lang="de-DE" sz="1050"/>
              <a:t>Für welche Prozesse haben Sie Daten?</a:t>
            </a:r>
            <a:endParaRPr sz="1050"/>
          </a:p>
          <a:p>
            <a:pPr marL="171450" lvl="0" indent="-171450" algn="l" rtl="0">
              <a:lnSpc>
                <a:spcPct val="100000"/>
              </a:lnSpc>
              <a:spcBef>
                <a:spcPts val="200"/>
              </a:spcBef>
              <a:spcAft>
                <a:spcPts val="0"/>
              </a:spcAft>
              <a:buClr>
                <a:schemeClr val="dk1"/>
              </a:buClr>
              <a:buSzPts val="1050"/>
              <a:buFont typeface="Arial"/>
              <a:buChar char="•"/>
            </a:pPr>
            <a:r>
              <a:rPr lang="de-DE" sz="1050"/>
              <a:t>Berechnen Sie den Energieverbrauch pro Menü (Gesamtenergieverbrauch / Anzahl der Menüs).</a:t>
            </a:r>
            <a:endParaRPr sz="1050"/>
          </a:p>
          <a:p>
            <a:pPr marL="0" lvl="0" indent="0" algn="l" rtl="0">
              <a:lnSpc>
                <a:spcPct val="100000"/>
              </a:lnSpc>
              <a:spcBef>
                <a:spcPts val="400"/>
              </a:spcBef>
              <a:spcAft>
                <a:spcPts val="0"/>
              </a:spcAft>
              <a:buClr>
                <a:schemeClr val="dk1"/>
              </a:buClr>
              <a:buSzPts val="1050"/>
              <a:buNone/>
            </a:pPr>
            <a:r>
              <a:rPr lang="de-DE" sz="1050" b="1"/>
              <a:t>Quelle</a:t>
            </a:r>
            <a:endParaRPr sz="1050"/>
          </a:p>
          <a:p>
            <a:pPr marL="177828" lvl="0" indent="-177828" algn="l" rtl="0">
              <a:lnSpc>
                <a:spcPct val="100000"/>
              </a:lnSpc>
              <a:spcBef>
                <a:spcPts val="0"/>
              </a:spcBef>
              <a:spcAft>
                <a:spcPts val="0"/>
              </a:spcAft>
              <a:buClr>
                <a:schemeClr val="dk1"/>
              </a:buClr>
              <a:buSzPts val="1050"/>
              <a:buFont typeface="Arial"/>
              <a:buChar char="•"/>
            </a:pPr>
            <a:r>
              <a:rPr lang="de-DE" sz="1050"/>
              <a:t>Scharp, Michael (Hrsg. 2019): KEEKS-Endbericht. Online: www.keeks-projekt.de</a:t>
            </a:r>
            <a:endParaRPr sz="1050"/>
          </a:p>
          <a:p>
            <a:pPr marL="177828" lvl="0" indent="-177828" algn="l" rtl="0">
              <a:lnSpc>
                <a:spcPct val="100000"/>
              </a:lnSpc>
              <a:spcBef>
                <a:spcPts val="0"/>
              </a:spcBef>
              <a:spcAft>
                <a:spcPts val="0"/>
              </a:spcAft>
              <a:buClr>
                <a:schemeClr val="dk1"/>
              </a:buClr>
              <a:buSzPts val="1050"/>
              <a:buFont typeface="Arial"/>
              <a:buChar char="•"/>
            </a:pPr>
            <a:r>
              <a:rPr lang="de-DE" sz="1050"/>
              <a:t>Daten des Projektpartners ifeu</a:t>
            </a:r>
            <a:endParaRPr sz="1050"/>
          </a:p>
        </p:txBody>
      </p:sp>
      <p:sp>
        <p:nvSpPr>
          <p:cNvPr id="120" name="Google Shape;120;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222173" y="4222800"/>
            <a:ext cx="6659713" cy="593675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Produkte in Bioqualität stellen einen großen Schritt in Richtung Nachhaltigkeit für unser Ernährungssystem dar. </a:t>
            </a:r>
            <a:r>
              <a:rPr lang="de-DE" sz="1100" b="0" i="1" u="none" strike="noStrike" cap="non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lang="de-DE" sz="1100" b="0" i="0" u="none" strike="noStrike" cap="non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lang="de-DE" sz="1100" b="0" i="0" u="none" strike="noStrike" cap="non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accent5"/>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Wie groß ist der Anteil ihrer Bioprodukte in allen Zutaten?</a:t>
            </a:r>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Welche Mehrkosen nehmen Sie dafür in Kauf?</a:t>
            </a:r>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Wie kann man Eltern in der Schule vermitteln, dass Bio den Mehrpreis wert ist?</a:t>
            </a:r>
            <a:endParaRPr/>
          </a:p>
          <a:p>
            <a:pPr marL="0" lvl="0" indent="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Quellen</a:t>
            </a:r>
            <a:endParaRPr sz="110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BMEL Bundesministerium für Ernährung und Landwirtschaft (o.J.): Ökologischer Landbau. Online:</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www.oekolandbau.de/handel/marketing/preis/preisaufschlaege-fuer-bioprodukte/</a:t>
            </a:r>
            <a:r>
              <a:rPr lang="de-DE" sz="11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Eat Smarter (2022): Bio günstig einkaufen. Online:</a:t>
            </a:r>
            <a:r>
              <a:rPr lang="de-DE"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https://eatsmarter.de/blogs/green-living/7-tipps-bio-produkte-guenstig-einkaufen</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ökolandbau (o.J.): Preisaufschläge für Bio-Produkte. Online:</a:t>
            </a:r>
            <a:r>
              <a:rPr lang="de-DE" sz="1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https://de.statista.com/statistik/daten/studie/943059/umfrage/preisvergleich-zwischen-biologischen-und-konventionell-erzeugten-lebensmitteln-in-deutschland/</a:t>
            </a:r>
            <a:r>
              <a:rPr lang="de-DE" sz="11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100">
              <a:latin typeface="Calibri"/>
              <a:ea typeface="Calibri"/>
              <a:cs typeface="Calibri"/>
              <a:sym typeface="Calibri"/>
            </a:endParaRPr>
          </a:p>
        </p:txBody>
      </p:sp>
      <p:pic>
        <p:nvPicPr>
          <p:cNvPr id="133" name="Google Shape;133;p3:notes"/>
          <p:cNvPicPr preferRelativeResize="0"/>
          <p:nvPr/>
        </p:nvPicPr>
        <p:blipFill rotWithShape="1">
          <a:blip r:embed="rId6">
            <a:alphaModFix/>
          </a:blip>
          <a:srcRect/>
          <a:stretch/>
        </p:blipFill>
        <p:spPr>
          <a:xfrm>
            <a:off x="222173" y="252000"/>
            <a:ext cx="6656000" cy="3744000"/>
          </a:xfrm>
          <a:prstGeom prst="rect">
            <a:avLst/>
          </a:prstGeom>
          <a:noFill/>
          <a:ln>
            <a:noFill/>
          </a:ln>
        </p:spPr>
      </p:pic>
      <p:sp>
        <p:nvSpPr>
          <p:cNvPr id="134" name="Google Shape;134;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
        <p:nvSpPr>
          <p:cNvPr id="135" name="Google Shape;135;p3: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223200" y="4222800"/>
            <a:ext cx="6649850" cy="543101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sz="1100" b="1">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None/>
            </a:pPr>
            <a:r>
              <a:rPr lang="de-DE" sz="1100" b="0">
                <a:solidFill>
                  <a:schemeClr val="dk1"/>
                </a:solidFill>
                <a:latin typeface="Calibri"/>
                <a:ea typeface="Calibri"/>
                <a:cs typeface="Calibri"/>
                <a:sym typeface="Calibri"/>
              </a:rPr>
              <a:t>Tiefkühlkost ist unabdingbar heutzutage in der Systemgastronomie. Die Vorteile sind offensichtlich:</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kein mikrobieller Verderb, sodass der Vitamingehalt von TK Gemüse häufig höher ist als bei frischen, da dieses nicht direkt zum Verbraucher kommt.</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Langfristige Planung für große Menüzahlen möglich. </a:t>
            </a:r>
            <a:endParaRPr sz="1100">
              <a:solidFill>
                <a:schemeClr val="dk1"/>
              </a:solidFill>
              <a:latin typeface="Calibri"/>
              <a:ea typeface="Calibri"/>
              <a:cs typeface="Calibri"/>
              <a:sym typeface="Calibri"/>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Lange haltbar und einfach zuzubereiten.</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Durch die Entnahme und Verwendung nach Bedarf kann genauer geplant und Abfall vermieden werden.</a:t>
            </a:r>
            <a:endParaRPr/>
          </a:p>
          <a:p>
            <a:pPr marL="223838" marR="0"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Geringe Arbeitskosten bei der Verwendung.</a:t>
            </a: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Die Praxis stimmt hierbei eindeutig ab: Die meisten Betriebe der Systemgastronomie in Deutschland verwenden Tiefkühlkost.</a:t>
            </a:r>
            <a:endParaRPr/>
          </a:p>
          <a:p>
            <a:pPr marL="0" lvl="0" indent="0" algn="l" rtl="0">
              <a:lnSpc>
                <a:spcPct val="9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Aber es gibt auch andere Ansichten mit anderen Argumenten:</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wird als geschmacks-intensiver angesehen</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kommt ohne Geschmacksverstärker und mit weniger Salz aus.</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zusätzlicher Energieverbrauch zum Tiefkühlen und zum Erwärmen auf Raumtemperatur</a:t>
            </a:r>
            <a:endParaRPr/>
          </a:p>
          <a:p>
            <a:pPr marL="223838" marR="0"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Lagerung als TK-Ware kann energieintensiv sein (bei schlechter Effizienz der TK-Geräte)</a:t>
            </a:r>
            <a:endParaRPr/>
          </a:p>
          <a:p>
            <a:pPr marL="0" lvl="0" indent="0" algn="l" rtl="0">
              <a:lnSpc>
                <a:spcPct val="100000"/>
              </a:lnSpc>
              <a:spcBef>
                <a:spcPts val="400"/>
              </a:spcBef>
              <a:spcAft>
                <a:spcPts val="0"/>
              </a:spcAft>
              <a:buSzPts val="1400"/>
              <a:buNone/>
            </a:pPr>
            <a:r>
              <a:rPr lang="de-DE" sz="1100" b="1">
                <a:solidFill>
                  <a:schemeClr val="dk1"/>
                </a:solidFill>
                <a:latin typeface="Calibri"/>
                <a:ea typeface="Calibri"/>
                <a:cs typeface="Calibri"/>
                <a:sym typeface="Calibri"/>
              </a:rPr>
              <a:t>Aufgabe</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gewichtigen Sie die Argumente?</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viel Prozent ihrer Zutaten sind tiefgekühlt?</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Welche Kosten würden anfallen, wenn Sie mehr Frischware verarbeiten würden?</a:t>
            </a: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solidFill>
                  <a:schemeClr val="dk1"/>
                </a:solidFill>
                <a:latin typeface="Calibri"/>
                <a:ea typeface="Calibri"/>
                <a:cs typeface="Calibri"/>
                <a:sym typeface="Calibri"/>
              </a:rPr>
              <a:t>Quellen</a:t>
            </a:r>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Foodaktuell 2007: Tiefkühl-Produkte: Vor-/Nachteile und Trends. Online:  https://www.foodaktuell.ch/2007/12/29/tiefkuehl-produkte-vor-nachteile-und-trends</a:t>
            </a:r>
            <a:endParaRPr sz="1100">
              <a:latin typeface="Calibri"/>
              <a:ea typeface="Calibri"/>
              <a:cs typeface="Calibri"/>
              <a:sym typeface="Calibri"/>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DTI – Deutsches Tiefkühlinstitut oJ. : Vorteile von Tiefkühlprodukten. Online: https://www.tiefkuehlkost.de/tk-fuer-koeche/warenkunde-technik/vorteile-von-tk</a:t>
            </a:r>
            <a:endParaRPr sz="1100">
              <a:latin typeface="Calibri"/>
              <a:ea typeface="Calibri"/>
              <a:cs typeface="Calibri"/>
              <a:sym typeface="Calibri"/>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Welt.de 2017: Tiefkülessen kann ja vieles. Hat aber einen Nachtei. Online: https://www.welt.de/vermischtes/article162620622/Tiefkuehlessen-kann-ja-vieles-Hat-aber-einen-Nachteil.html </a:t>
            </a:r>
            <a:endParaRPr sz="1100">
              <a:latin typeface="Calibri"/>
              <a:ea typeface="Calibri"/>
              <a:cs typeface="Calibri"/>
              <a:sym typeface="Calibri"/>
            </a:endParaRPr>
          </a:p>
          <a:p>
            <a:pPr marL="457200" lvl="0" indent="-22860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p:txBody>
      </p:sp>
      <p:sp>
        <p:nvSpPr>
          <p:cNvPr id="147" name="Google Shape;147;p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pic>
        <p:nvPicPr>
          <p:cNvPr id="148" name="Google Shape;148;p5:notes"/>
          <p:cNvPicPr preferRelativeResize="0"/>
          <p:nvPr/>
        </p:nvPicPr>
        <p:blipFill rotWithShape="1">
          <a:blip r:embed="rId3">
            <a:alphaModFix/>
          </a:blip>
          <a:srcRect/>
          <a:stretch/>
        </p:blipFill>
        <p:spPr>
          <a:xfrm>
            <a:off x="223237" y="252000"/>
            <a:ext cx="6656001" cy="3744000"/>
          </a:xfrm>
          <a:prstGeom prst="rect">
            <a:avLst/>
          </a:prstGeom>
          <a:noFill/>
          <a:ln>
            <a:noFill/>
          </a:ln>
        </p:spPr>
      </p:pic>
      <p:sp>
        <p:nvSpPr>
          <p:cNvPr id="149" name="Google Shape;149;p5: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15bba6a60_0_10: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915bba6a60_0_10:notes"/>
          <p:cNvSpPr txBox="1">
            <a:spLocks noGrp="1"/>
          </p:cNvSpPr>
          <p:nvPr>
            <p:ph type="body" idx="1"/>
          </p:nvPr>
        </p:nvSpPr>
        <p:spPr>
          <a:xfrm>
            <a:off x="223838" y="4145435"/>
            <a:ext cx="6656387" cy="60891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cap="none">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Font typeface="Arial"/>
              <a:buNone/>
            </a:pPr>
            <a:r>
              <a:rPr lang="de-DE" sz="1050" b="0" i="0" u="none" strike="noStrike" cap="non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sz="1050" b="0">
              <a:solidFill>
                <a:schemeClr val="dk1"/>
              </a:solidFill>
            </a:endParaRPr>
          </a:p>
          <a:p>
            <a:pPr marL="0" lvl="0" indent="0" algn="l" rtl="0">
              <a:lnSpc>
                <a:spcPct val="100000"/>
              </a:lnSpc>
              <a:spcBef>
                <a:spcPts val="0"/>
              </a:spcBef>
              <a:spcAft>
                <a:spcPts val="0"/>
              </a:spcAft>
              <a:buSzPts val="1400"/>
              <a:buFont typeface="Arial"/>
              <a:buNone/>
            </a:pPr>
            <a:r>
              <a:rPr lang="de-DE" sz="1050" b="0" i="0" u="none" strike="noStrike" cap="non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sz="1050" b="0">
              <a:solidFill>
                <a:schemeClr val="dk1"/>
              </a:solidFill>
            </a:endParaRPr>
          </a:p>
          <a:p>
            <a:pPr marL="628650" lvl="1" indent="-171450" algn="l" rtl="0">
              <a:lnSpc>
                <a:spcPct val="100000"/>
              </a:lnSpc>
              <a:spcBef>
                <a:spcPts val="2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regionaler Apfel hat im Herbst zur Erntezeit einen THG-Wert von ca. 0,3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a:t>
            </a:r>
            <a:endParaRPr/>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Bei Kühllagerung hat er im April einen THG Wert von 0,4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 </a:t>
            </a:r>
            <a:endParaRPr/>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per Schiff importierter Apfel aus Neuseeland hat gleichfalls einen THG-Wert von 0,4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 </a:t>
            </a:r>
            <a:endParaRPr/>
          </a:p>
          <a:p>
            <a:pPr marL="0" lvl="0" indent="0" algn="l" rtl="0">
              <a:lnSpc>
                <a:spcPct val="100000"/>
              </a:lnSpc>
              <a:spcBef>
                <a:spcPts val="0"/>
              </a:spcBef>
              <a:spcAft>
                <a:spcPts val="0"/>
              </a:spcAft>
              <a:buSzPts val="1400"/>
              <a:buNone/>
            </a:pPr>
            <a:r>
              <a:rPr lang="de-DE" sz="1050" b="1">
                <a:solidFill>
                  <a:schemeClr val="dk1"/>
                </a:solidFill>
              </a:rPr>
              <a:t>Aufgabe</a:t>
            </a:r>
            <a:endParaRPr/>
          </a:p>
          <a:p>
            <a:pPr marL="171450" lvl="0" indent="-171450" algn="l" rtl="0">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marL="0" lvl="0" indent="0" algn="l" rtl="0">
              <a:lnSpc>
                <a:spcPct val="100000"/>
              </a:lnSpc>
              <a:spcBef>
                <a:spcPts val="400"/>
              </a:spcBef>
              <a:spcAft>
                <a:spcPts val="0"/>
              </a:spcAft>
              <a:buSzPts val="1400"/>
              <a:buNone/>
            </a:pPr>
            <a:r>
              <a:rPr lang="de-DE" sz="1050" b="1">
                <a:solidFill>
                  <a:schemeClr val="dk1"/>
                </a:solidFill>
              </a:rPr>
              <a:t>Quellen</a:t>
            </a:r>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nutrition hub (2022): Essen mit Verantwortung und Leidenschaft: Die 10 TOP Ernährungstrends 2022. Online:</a:t>
            </a:r>
            <a:r>
              <a:rPr lang="de-DE" sz="105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www.nutrition-hub.de/post/trendreport-ernaehrung-10-top-ernaehrungstrends-2022</a:t>
            </a:r>
            <a:endParaRPr sz="1050" b="0" i="0" u="sng"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LUBW Landesanstalt für Umwelt Baden-Württemberg (o.J.): Der Nachhaltige Warenkorb - Saisonal und Regional. Online:</a:t>
            </a:r>
            <a:r>
              <a:rPr lang="de-DE" sz="105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www.nachhaltiger-warenkorb.de/themen/saisonal-und-regional/</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ifeu Institut für Energie- und Umweltforschung (2020): Ökologische Fußabdrücke von Lebensmitteln und Gerichten in Deutschland. Online:</a:t>
            </a:r>
            <a:r>
              <a:rPr lang="de-DE" sz="105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www.ifeu.de/fileadmin/uploads/Reinhardt-Gaertner-Wagner-2020-Oekologische-Fu%C3%9Fabdruecke-von-Lebensmitteln-und-Gerichten-in-Deutschland-ifeu-2020.pdf</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lang="de-DE" sz="1050" b="0" i="0" u="none" strike="noStrike" cap="none">
                <a:solidFill>
                  <a:schemeClr val="dk1"/>
                </a:solidFill>
                <a:latin typeface="Calibri"/>
                <a:ea typeface="Calibri"/>
                <a:cs typeface="Calibri"/>
                <a:sym typeface="Calibri"/>
              </a:rPr>
              <a:t>Wie</a:t>
            </a:r>
            <a:r>
              <a:rPr lang="de-DE" sz="1050" b="1" i="0" u="none" strike="noStrike" cap="none">
                <a:solidFill>
                  <a:schemeClr val="dk1"/>
                </a:solidFill>
                <a:latin typeface="Calibri"/>
                <a:ea typeface="Calibri"/>
                <a:cs typeface="Calibri"/>
                <a:sym typeface="Calibri"/>
              </a:rPr>
              <a:t> </a:t>
            </a:r>
            <a:r>
              <a:rPr lang="de-DE" sz="1050" b="0" i="0" u="none" strike="noStrike" cap="none">
                <a:solidFill>
                  <a:schemeClr val="dk1"/>
                </a:solidFill>
                <a:latin typeface="Calibri"/>
                <a:ea typeface="Calibri"/>
                <a:cs typeface="Calibri"/>
                <a:sym typeface="Calibri"/>
              </a:rPr>
              <a:t>arbeiten Gemüsebauern in Deutschland?</a:t>
            </a:r>
            <a:r>
              <a:rPr lang="de-DE" sz="1050" b="0">
                <a:solidFill>
                  <a:schemeClr val="dk1"/>
                </a:solidFill>
              </a:rPr>
              <a:t> https://www.landwirtschaft.de/landwirtschaft-verstehen/wie-arbeiten-foerster-und-pflanzenbauer</a:t>
            </a:r>
            <a:r>
              <a:rPr lang="de-DE" sz="1050">
                <a:solidFill>
                  <a:schemeClr val="dk1"/>
                </a:solidFill>
              </a:rPr>
              <a:t>/wie-arbeiten-gemuesebauern-in-deutschland </a:t>
            </a:r>
            <a:endParaRPr/>
          </a:p>
          <a:p>
            <a:pPr marL="0" lvl="0" indent="0" algn="l" rtl="0">
              <a:lnSpc>
                <a:spcPct val="100000"/>
              </a:lnSpc>
              <a:spcBef>
                <a:spcPts val="400"/>
              </a:spcBef>
              <a:spcAft>
                <a:spcPts val="0"/>
              </a:spcAft>
              <a:buSzPts val="1400"/>
              <a:buNone/>
            </a:pPr>
            <a:r>
              <a:rPr lang="de-DE" sz="1050" b="1">
                <a:solidFill>
                  <a:schemeClr val="dk1"/>
                </a:solidFill>
              </a:rPr>
              <a:t>Bild</a:t>
            </a:r>
            <a:endParaRPr sz="1050">
              <a:solidFill>
                <a:schemeClr val="dk1"/>
              </a:solidFill>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164" name="Google Shape;164;g1915bba6a60_0_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223044" y="4222800"/>
            <a:ext cx="665638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a:t>Beschreibung</a:t>
            </a:r>
            <a:r>
              <a:rPr lang="de-DE" sz="1100"/>
              <a:t>:  </a:t>
            </a:r>
            <a:endParaRPr/>
          </a:p>
          <a:p>
            <a:pPr marL="0" lvl="0" indent="0" algn="l" rtl="0">
              <a:lnSpc>
                <a:spcPct val="100000"/>
              </a:lnSpc>
              <a:spcBef>
                <a:spcPts val="0"/>
              </a:spcBef>
              <a:spcAft>
                <a:spcPts val="0"/>
              </a:spcAft>
              <a:buClr>
                <a:schemeClr val="dk1"/>
              </a:buClr>
              <a:buSzPts val="1400"/>
              <a:buFont typeface="Arial"/>
              <a:buNone/>
            </a:pPr>
            <a:r>
              <a:rPr lang="de-DE" sz="1100"/>
              <a:t>Saisonale frische Lebensmittel sind derzeit ein Trend in der Ernährung und werden als wichtiger Beitrag für den Klimaschutz angesehen. Allerdings hat Gemüse unterschiedliche Erntezeiten und die Systemgastronomie muss das ganze Jahr über Gemüse verfügen können, um die Tischgäste zufriedenstellen zu können. Das obige Beispiel greift die Saisonalität (frische Tomaten) auf und verbindet sie mit spezifischen THG-Emissionen mit nicht saisonalen Tomaten (Dosentomate oder Tomaten aus dem Gewächshaus). Hier zeigt sich, dass durch die Variation der eingesetzten Tomaten THG-Emissionen eingespart werden können. Durch den Einsatz von frischen Tomaten ist eine THG-Reduktion um 50 % gegenüber der THG-intensivsten Gewächshaustomaten möglich, dies ergibt eine Einsparung von 22 kg CO</a:t>
            </a:r>
            <a:r>
              <a:rPr lang="de-DE" sz="1100" baseline="-25000"/>
              <a:t>2</a:t>
            </a:r>
            <a:r>
              <a:rPr lang="de-DE" sz="1100"/>
              <a:t>-Äq für 10 Portionen.  Die Verwendung von Dosentomaten anstelle von Gewächshaustomaten ergibt eine Einsparung von 11 kg / CO</a:t>
            </a:r>
            <a:r>
              <a:rPr lang="de-DE" sz="1100" baseline="-25000"/>
              <a:t>2</a:t>
            </a:r>
            <a:r>
              <a:rPr lang="de-DE" sz="1100"/>
              <a:t>-Äq für 10 Portionen (Einsparung von 24%).</a:t>
            </a:r>
            <a:endParaRPr sz="1100"/>
          </a:p>
          <a:p>
            <a:pPr marL="0" lvl="0" indent="0" algn="l" rtl="0">
              <a:lnSpc>
                <a:spcPct val="100000"/>
              </a:lnSpc>
              <a:spcBef>
                <a:spcPts val="0"/>
              </a:spcBef>
              <a:spcAft>
                <a:spcPts val="0"/>
              </a:spcAft>
              <a:buClr>
                <a:schemeClr val="dk1"/>
              </a:buClr>
              <a:buSzPts val="1400"/>
              <a:buFont typeface="Arial"/>
              <a:buNone/>
            </a:pPr>
            <a:r>
              <a:rPr lang="de-DE" sz="1100"/>
              <a:t>Hinweis zur Berechnung: Der Berechnung liegen die Klimafaktoren der unverarbeiteten Tomaten bzw. der Dosentomaten zugrunde. </a:t>
            </a:r>
            <a:endParaRPr/>
          </a:p>
          <a:p>
            <a:pPr marL="0" lvl="0" indent="0" algn="l" rtl="0">
              <a:lnSpc>
                <a:spcPct val="100000"/>
              </a:lnSpc>
              <a:spcBef>
                <a:spcPts val="0"/>
              </a:spcBef>
              <a:spcAft>
                <a:spcPts val="0"/>
              </a:spcAft>
              <a:buClr>
                <a:schemeClr val="dk1"/>
              </a:buClr>
              <a:buSzPts val="1400"/>
              <a:buFont typeface="Arial"/>
              <a:buNone/>
            </a:pPr>
            <a:endParaRPr sz="1100" b="1"/>
          </a:p>
          <a:p>
            <a:pPr marL="0" lvl="0" indent="0" algn="l" rtl="0">
              <a:lnSpc>
                <a:spcPct val="100000"/>
              </a:lnSpc>
              <a:spcBef>
                <a:spcPts val="0"/>
              </a:spcBef>
              <a:spcAft>
                <a:spcPts val="0"/>
              </a:spcAft>
              <a:buClr>
                <a:schemeClr val="dk1"/>
              </a:buClr>
              <a:buSzPts val="1400"/>
              <a:buFont typeface="Arial"/>
              <a:buNone/>
            </a:pPr>
            <a:r>
              <a:rPr lang="de-DE" sz="1100" b="1"/>
              <a:t>10 Portionen Bolognese ca. 2 kg</a:t>
            </a:r>
            <a:endParaRPr sz="1100" b="1"/>
          </a:p>
          <a:p>
            <a:pPr marL="0" lvl="0" indent="0" algn="l" rtl="0">
              <a:lnSpc>
                <a:spcPct val="100000"/>
              </a:lnSpc>
              <a:spcBef>
                <a:spcPts val="0"/>
              </a:spcBef>
              <a:spcAft>
                <a:spcPts val="0"/>
              </a:spcAft>
              <a:buClr>
                <a:schemeClr val="dk1"/>
              </a:buClr>
              <a:buSzPts val="1100"/>
              <a:buFont typeface="Arial"/>
              <a:buChar char="•"/>
            </a:pPr>
            <a:r>
              <a:rPr lang="de-DE" sz="1100"/>
              <a:t>Sojahack: 0,5 kg </a:t>
            </a:r>
            <a:endParaRPr sz="1100"/>
          </a:p>
          <a:p>
            <a:pPr marL="0" lvl="0" indent="0" algn="l" rtl="0">
              <a:lnSpc>
                <a:spcPct val="100000"/>
              </a:lnSpc>
              <a:spcBef>
                <a:spcPts val="0"/>
              </a:spcBef>
              <a:spcAft>
                <a:spcPts val="0"/>
              </a:spcAft>
              <a:buClr>
                <a:schemeClr val="dk1"/>
              </a:buClr>
              <a:buSzPts val="1100"/>
              <a:buFont typeface="Arial"/>
              <a:buChar char="•"/>
            </a:pPr>
            <a:r>
              <a:rPr lang="de-DE" sz="1100"/>
              <a:t>Tomaten: 1,06 kg </a:t>
            </a:r>
            <a:endParaRPr sz="1100"/>
          </a:p>
          <a:p>
            <a:pPr marL="0" lvl="0" indent="0" algn="l" rtl="0">
              <a:lnSpc>
                <a:spcPct val="100000"/>
              </a:lnSpc>
              <a:spcBef>
                <a:spcPts val="0"/>
              </a:spcBef>
              <a:spcAft>
                <a:spcPts val="0"/>
              </a:spcAft>
              <a:buClr>
                <a:schemeClr val="dk1"/>
              </a:buClr>
              <a:buSzPts val="1100"/>
              <a:buFont typeface="Arial"/>
              <a:buChar char="•"/>
            </a:pPr>
            <a:r>
              <a:rPr lang="de-DE" sz="1100"/>
              <a:t>Rapsöl: 28 g</a:t>
            </a:r>
            <a:endParaRPr sz="1100"/>
          </a:p>
          <a:p>
            <a:pPr marL="0" lvl="0" indent="0" algn="l" rtl="0">
              <a:lnSpc>
                <a:spcPct val="100000"/>
              </a:lnSpc>
              <a:spcBef>
                <a:spcPts val="0"/>
              </a:spcBef>
              <a:spcAft>
                <a:spcPts val="0"/>
              </a:spcAft>
              <a:buClr>
                <a:schemeClr val="dk1"/>
              </a:buClr>
              <a:buSzPts val="1100"/>
              <a:buFont typeface="Arial"/>
              <a:buChar char="•"/>
            </a:pPr>
            <a:r>
              <a:rPr lang="de-DE" sz="1100"/>
              <a:t>Zwiebeln: 50 g, Paprika (bunt): 400 g, Knoblauch: 5 g</a:t>
            </a:r>
            <a:endParaRPr sz="1100"/>
          </a:p>
          <a:p>
            <a:pPr marL="0" lvl="0" indent="0" algn="l" rtl="0">
              <a:lnSpc>
                <a:spcPct val="100000"/>
              </a:lnSpc>
              <a:spcBef>
                <a:spcPts val="0"/>
              </a:spcBef>
              <a:spcAft>
                <a:spcPts val="0"/>
              </a:spcAft>
              <a:buClr>
                <a:schemeClr val="dk1"/>
              </a:buClr>
              <a:buSzPts val="1400"/>
              <a:buFont typeface="Arial"/>
              <a:buNone/>
            </a:pPr>
            <a:r>
              <a:rPr lang="de-DE" sz="1100" b="1"/>
              <a:t>Aufgabe: </a:t>
            </a:r>
            <a:endParaRPr sz="1100" b="1"/>
          </a:p>
          <a:p>
            <a:pPr marL="182563" lvl="0" indent="-171450" algn="l" rtl="0">
              <a:lnSpc>
                <a:spcPct val="100000"/>
              </a:lnSpc>
              <a:spcBef>
                <a:spcPts val="0"/>
              </a:spcBef>
              <a:spcAft>
                <a:spcPts val="0"/>
              </a:spcAft>
              <a:buClr>
                <a:schemeClr val="dk1"/>
              </a:buClr>
              <a:buSzPts val="1100"/>
              <a:buFont typeface="Arial"/>
              <a:buChar char="•"/>
            </a:pPr>
            <a:r>
              <a:rPr lang="de-DE" sz="1100"/>
              <a:t>Bestimmen Sie Menüs mit Tomaten als Zutaten auf Ihrer Speisekarte</a:t>
            </a:r>
            <a:endParaRPr/>
          </a:p>
          <a:p>
            <a:pPr marL="182563" lvl="0" indent="-171450" algn="l" rtl="0">
              <a:lnSpc>
                <a:spcPct val="100000"/>
              </a:lnSpc>
              <a:spcBef>
                <a:spcPts val="0"/>
              </a:spcBef>
              <a:spcAft>
                <a:spcPts val="0"/>
              </a:spcAft>
              <a:buClr>
                <a:schemeClr val="dk1"/>
              </a:buClr>
              <a:buSzPts val="1100"/>
              <a:buFont typeface="Arial"/>
              <a:buChar char="•"/>
            </a:pPr>
            <a:r>
              <a:rPr lang="de-DE" sz="1100"/>
              <a:t>Welche Zubereitungsform haben die Tomaten?</a:t>
            </a:r>
            <a:endParaRPr/>
          </a:p>
          <a:p>
            <a:pPr marL="182563" lvl="0" indent="-171450" algn="l" rtl="0">
              <a:lnSpc>
                <a:spcPct val="100000"/>
              </a:lnSpc>
              <a:spcBef>
                <a:spcPts val="0"/>
              </a:spcBef>
              <a:spcAft>
                <a:spcPts val="0"/>
              </a:spcAft>
              <a:buClr>
                <a:schemeClr val="dk1"/>
              </a:buClr>
              <a:buSzPts val="1100"/>
              <a:buFont typeface="Arial"/>
              <a:buChar char="•"/>
            </a:pPr>
            <a:r>
              <a:rPr lang="de-DE" sz="1100"/>
              <a:t>Können Sie auf Treibhaustomaten verzichten?</a:t>
            </a:r>
            <a:endParaRPr/>
          </a:p>
          <a:p>
            <a:pPr marL="182563" lvl="0" indent="-171450" algn="l" rtl="0">
              <a:lnSpc>
                <a:spcPct val="100000"/>
              </a:lnSpc>
              <a:spcBef>
                <a:spcPts val="0"/>
              </a:spcBef>
              <a:spcAft>
                <a:spcPts val="0"/>
              </a:spcAft>
              <a:buClr>
                <a:schemeClr val="dk1"/>
              </a:buClr>
              <a:buSzPts val="1100"/>
              <a:buFont typeface="Arial"/>
              <a:buChar char="•"/>
            </a:pPr>
            <a:r>
              <a:rPr lang="de-DE" sz="1100"/>
              <a:t>Bei welchen Gerichten können Sie auf Dosentomaten verzichten?</a:t>
            </a:r>
            <a:endParaRPr/>
          </a:p>
          <a:p>
            <a:pPr marL="230188" lvl="0" indent="-130175" algn="l" rtl="0">
              <a:lnSpc>
                <a:spcPct val="100000"/>
              </a:lnSpc>
              <a:spcBef>
                <a:spcPts val="0"/>
              </a:spcBef>
              <a:spcAft>
                <a:spcPts val="0"/>
              </a:spcAft>
              <a:buClr>
                <a:schemeClr val="dk1"/>
              </a:buClr>
              <a:buSzPts val="1400"/>
              <a:buNone/>
            </a:pPr>
            <a:endParaRPr sz="1100"/>
          </a:p>
          <a:p>
            <a:pPr marL="0" lvl="0" indent="0" algn="l" rtl="0">
              <a:lnSpc>
                <a:spcPct val="100000"/>
              </a:lnSpc>
              <a:spcBef>
                <a:spcPts val="0"/>
              </a:spcBef>
              <a:spcAft>
                <a:spcPts val="0"/>
              </a:spcAft>
              <a:buClr>
                <a:schemeClr val="dk1"/>
              </a:buClr>
              <a:buSzPts val="300"/>
              <a:buFont typeface="Arial"/>
              <a:buNone/>
            </a:pPr>
            <a:r>
              <a:rPr lang="de-DE" sz="1100" b="1"/>
              <a:t>Quelle: </a:t>
            </a:r>
            <a:endParaRPr/>
          </a:p>
          <a:p>
            <a:pPr marL="0" lvl="0" indent="0" algn="l" rtl="0">
              <a:lnSpc>
                <a:spcPct val="100000"/>
              </a:lnSpc>
              <a:spcBef>
                <a:spcPts val="0"/>
              </a:spcBef>
              <a:spcAft>
                <a:spcPts val="0"/>
              </a:spcAft>
              <a:buClr>
                <a:schemeClr val="dk1"/>
              </a:buClr>
              <a:buSzPts val="1100"/>
              <a:buFont typeface="Arial"/>
              <a:buChar char="•"/>
            </a:pPr>
            <a:r>
              <a:rPr lang="de-DE" sz="1100" b="0"/>
              <a:t>Scharp, Michael (Hrsg. 2019): Endbericht zum KEEKS-Projekt. Online: www.keeks-projekt.de</a:t>
            </a:r>
            <a:endParaRPr sz="1100" b="0"/>
          </a:p>
          <a:p>
            <a:pPr marL="0" lvl="0" indent="0" algn="l" rtl="0">
              <a:lnSpc>
                <a:spcPct val="100000"/>
              </a:lnSpc>
              <a:spcBef>
                <a:spcPts val="0"/>
              </a:spcBef>
              <a:spcAft>
                <a:spcPts val="0"/>
              </a:spcAft>
              <a:buClr>
                <a:schemeClr val="dk1"/>
              </a:buClr>
              <a:buSzPts val="300"/>
              <a:buFont typeface="Arial"/>
              <a:buNone/>
            </a:pPr>
            <a:r>
              <a:rPr lang="de-DE" sz="1100" b="1"/>
              <a:t>Bildquelle(n): </a:t>
            </a:r>
            <a:endParaRPr/>
          </a:p>
          <a:p>
            <a:pPr marL="0" lvl="0" indent="0" algn="l" rtl="0">
              <a:lnSpc>
                <a:spcPct val="100000"/>
              </a:lnSpc>
              <a:spcBef>
                <a:spcPts val="0"/>
              </a:spcBef>
              <a:spcAft>
                <a:spcPts val="0"/>
              </a:spcAft>
              <a:buClr>
                <a:schemeClr val="dk1"/>
              </a:buClr>
              <a:buSzPts val="1100"/>
              <a:buFont typeface="Arial"/>
              <a:buChar char="•"/>
            </a:pPr>
            <a:r>
              <a:rPr lang="de-DE" sz="1100"/>
              <a:t>Tomaten, Anelka, Pixabay, Online: </a:t>
            </a:r>
            <a:endParaRPr/>
          </a:p>
          <a:p>
            <a:pPr marL="0" lvl="0" indent="223838" algn="l" rtl="0">
              <a:lnSpc>
                <a:spcPct val="100000"/>
              </a:lnSpc>
              <a:spcBef>
                <a:spcPts val="0"/>
              </a:spcBef>
              <a:spcAft>
                <a:spcPts val="0"/>
              </a:spcAft>
              <a:buClr>
                <a:schemeClr val="dk1"/>
              </a:buClr>
              <a:buSzPts val="1100"/>
              <a:buNone/>
            </a:pPr>
            <a:r>
              <a:rPr lang="de-DE" sz="1100"/>
              <a:t>https://Pixabay.com/de/tomaten-gem%C3%BCse-lebensmittel-frisch-320860/</a:t>
            </a:r>
            <a:endParaRPr/>
          </a:p>
          <a:p>
            <a:pPr marL="0" lvl="0" indent="0" algn="l" rtl="0">
              <a:lnSpc>
                <a:spcPct val="100000"/>
              </a:lnSpc>
              <a:spcBef>
                <a:spcPts val="0"/>
              </a:spcBef>
              <a:spcAft>
                <a:spcPts val="0"/>
              </a:spcAft>
              <a:buClr>
                <a:schemeClr val="dk1"/>
              </a:buClr>
              <a:buSzPts val="1100"/>
              <a:buFont typeface="Arial"/>
              <a:buChar char="•"/>
            </a:pPr>
            <a:r>
              <a:rPr lang="de-DE" sz="1100"/>
              <a:t>Grafik: Eigene Abbildung</a:t>
            </a:r>
            <a:endParaRPr sz="1100"/>
          </a:p>
          <a:p>
            <a:pPr marL="0" lvl="0" indent="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SzPts val="1400"/>
              <a:buNone/>
            </a:pPr>
            <a:endParaRPr sz="1100"/>
          </a:p>
        </p:txBody>
      </p:sp>
      <p:sp>
        <p:nvSpPr>
          <p:cNvPr id="176" name="Google Shape;176;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c8a2e141e_0_0: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3c8a2e141e_0_0:notes"/>
          <p:cNvSpPr txBox="1">
            <a:spLocks noGrp="1"/>
          </p:cNvSpPr>
          <p:nvPr>
            <p:ph type="body" idx="1"/>
          </p:nvPr>
        </p:nvSpPr>
        <p:spPr>
          <a:xfrm>
            <a:off x="223044" y="4109194"/>
            <a:ext cx="6656387" cy="554461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050" b="1">
                <a:solidFill>
                  <a:srgbClr val="000000"/>
                </a:solidFill>
              </a:rPr>
              <a:t>Beschreibung</a:t>
            </a:r>
            <a:endParaRPr sz="1050"/>
          </a:p>
          <a:p>
            <a:pPr marL="0" lvl="0" indent="0" algn="l" rtl="0">
              <a:lnSpc>
                <a:spcPct val="100000"/>
              </a:lnSpc>
              <a:spcBef>
                <a:spcPts val="200"/>
              </a:spcBef>
              <a:spcAft>
                <a:spcPts val="0"/>
              </a:spcAft>
              <a:buSzPts val="255"/>
              <a:buNone/>
            </a:pPr>
            <a:r>
              <a:rPr lang="de-DE" sz="1050">
                <a:solidFill>
                  <a:srgbClr val="000000"/>
                </a:solidFill>
              </a:rPr>
              <a:t>Ernährung ist - je nach Art der Berechnung - für rund 15% bis 20% der 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marL="171450" lvl="0" indent="-171450" algn="l" rtl="0">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marL="171450" lvl="0" indent="-171450" algn="l" rtl="0">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marL="0" lvl="0" indent="0" algn="l" rtl="0">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marL="0" lvl="0" indent="0" algn="l" rtl="0">
              <a:lnSpc>
                <a:spcPct val="100000"/>
              </a:lnSpc>
              <a:spcBef>
                <a:spcPts val="690"/>
              </a:spcBef>
              <a:spcAft>
                <a:spcPts val="0"/>
              </a:spcAft>
              <a:buSzPts val="255"/>
              <a:buNone/>
            </a:pPr>
            <a:r>
              <a:rPr lang="de-DE" sz="1050" b="1">
                <a:solidFill>
                  <a:srgbClr val="000000"/>
                </a:solidFill>
              </a:rPr>
              <a:t>Aufgabe</a:t>
            </a:r>
            <a:endParaRPr sz="1050">
              <a:solidFill>
                <a:srgbClr val="000000"/>
              </a:solidFill>
            </a:endParaRPr>
          </a:p>
          <a:p>
            <a:pPr marL="0" lvl="0" indent="0" algn="l" rtl="0">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marL="171450" lvl="0" indent="-171450" algn="l" rtl="0">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und von</a:t>
            </a:r>
            <a:endParaRPr sz="1050"/>
          </a:p>
          <a:p>
            <a:pPr marL="171450" lvl="0" indent="-171450" algn="l" rtl="0">
              <a:lnSpc>
                <a:spcPct val="100000"/>
              </a:lnSpc>
              <a:spcBef>
                <a:spcPts val="0"/>
              </a:spcBef>
              <a:spcAft>
                <a:spcPts val="0"/>
              </a:spcAft>
              <a:buSzPts val="1050"/>
              <a:buFont typeface="Arial"/>
              <a:buChar char="•"/>
            </a:pPr>
            <a:r>
              <a:rPr lang="de-DE" sz="1050">
                <a:solidFill>
                  <a:srgbClr val="000000"/>
                </a:solidFill>
              </a:rPr>
              <a:t>Gemüse und Sättigungsbeilagen (Kartoffeln, Reis, Nudeln)</a:t>
            </a:r>
            <a:endParaRPr sz="1050"/>
          </a:p>
          <a:p>
            <a:pPr marL="0" lvl="0" indent="0" algn="l" rtl="0">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marL="171450" lvl="0" indent="-171450" algn="l" rtl="0">
              <a:lnSpc>
                <a:spcPct val="100000"/>
              </a:lnSpc>
              <a:spcBef>
                <a:spcPts val="0"/>
              </a:spcBef>
              <a:spcAft>
                <a:spcPts val="0"/>
              </a:spcAft>
              <a:buSzPts val="1050"/>
              <a:buFont typeface="Arial"/>
              <a:buChar char="•"/>
            </a:pPr>
            <a:r>
              <a:rPr lang="de-DE" sz="1050"/>
              <a:t>Rindfleischprodukte: 14 kg THG-Äquivalente pro kg</a:t>
            </a:r>
            <a:endParaRPr sz="1050"/>
          </a:p>
          <a:p>
            <a:pPr marL="171450" lvl="0" indent="-171450" algn="l" rtl="0">
              <a:lnSpc>
                <a:spcPct val="100000"/>
              </a:lnSpc>
              <a:spcBef>
                <a:spcPts val="0"/>
              </a:spcBef>
              <a:spcAft>
                <a:spcPts val="0"/>
              </a:spcAft>
              <a:buSzPts val="1050"/>
              <a:buFont typeface="Arial"/>
              <a:buChar char="•"/>
            </a:pPr>
            <a:r>
              <a:rPr lang="de-DE" sz="1050"/>
              <a:t>Huhn- und Putenprodukte, Schweinfleisch: 5 kg THG-Äquivalente pro kg</a:t>
            </a:r>
            <a:endParaRPr sz="1050"/>
          </a:p>
          <a:p>
            <a:pPr marL="171450" lvl="0" indent="-171450" algn="l" rtl="0">
              <a:lnSpc>
                <a:spcPct val="100000"/>
              </a:lnSpc>
              <a:spcBef>
                <a:spcPts val="0"/>
              </a:spcBef>
              <a:spcAft>
                <a:spcPts val="0"/>
              </a:spcAft>
              <a:buSzPts val="1050"/>
              <a:buFont typeface="Arial"/>
              <a:buChar char="•"/>
            </a:pPr>
            <a:r>
              <a:rPr lang="de-DE" sz="1050"/>
              <a:t>See- und Flussfisch: ca. 8 kg THG-Äquivalente pro kg </a:t>
            </a:r>
            <a:endParaRPr sz="1050"/>
          </a:p>
          <a:p>
            <a:pPr marL="171450" lvl="0" indent="-171450" algn="l" rtl="0">
              <a:lnSpc>
                <a:spcPct val="100000"/>
              </a:lnSpc>
              <a:spcBef>
                <a:spcPts val="0"/>
              </a:spcBef>
              <a:spcAft>
                <a:spcPts val="0"/>
              </a:spcAft>
              <a:buSzPts val="1050"/>
              <a:buFont typeface="Arial"/>
              <a:buChar char="•"/>
            </a:pPr>
            <a:r>
              <a:rPr lang="de-DE" sz="1050"/>
              <a:t>Gemüse: 0,3  kg THG-Äquivalente pro kg</a:t>
            </a:r>
            <a:endParaRPr sz="1050"/>
          </a:p>
          <a:p>
            <a:pPr marL="171450" lvl="0" indent="-171450" algn="l" rtl="0">
              <a:lnSpc>
                <a:spcPct val="100000"/>
              </a:lnSpc>
              <a:spcBef>
                <a:spcPts val="0"/>
              </a:spcBef>
              <a:spcAft>
                <a:spcPts val="0"/>
              </a:spcAft>
              <a:buSzPts val="1050"/>
              <a:buFont typeface="Arial"/>
              <a:buChar char="•"/>
            </a:pPr>
            <a:r>
              <a:rPr lang="de-DE" sz="1050"/>
              <a:t>Kohlenhydrate (Kartoffeln und Nudeln): 0,7  kg THG-Äquivalente pro kg</a:t>
            </a:r>
            <a:endParaRPr sz="1050"/>
          </a:p>
          <a:p>
            <a:pPr marL="171450" lvl="0" indent="-171450" algn="l" rtl="0">
              <a:lnSpc>
                <a:spcPct val="100000"/>
              </a:lnSpc>
              <a:spcBef>
                <a:spcPts val="0"/>
              </a:spcBef>
              <a:spcAft>
                <a:spcPts val="0"/>
              </a:spcAft>
              <a:buSzPts val="1050"/>
              <a:buFont typeface="Arial"/>
              <a:buChar char="•"/>
            </a:pPr>
            <a:r>
              <a:rPr lang="de-DE" sz="1050"/>
              <a:t>Kohlenhydrate (Reis): 3  kg THG-Äquivalente pro kg</a:t>
            </a:r>
            <a:endParaRPr sz="1050" b="1"/>
          </a:p>
          <a:p>
            <a:pPr marL="0" lvl="0" indent="0" algn="l" rtl="0">
              <a:lnSpc>
                <a:spcPct val="100000"/>
              </a:lnSpc>
              <a:spcBef>
                <a:spcPts val="690"/>
              </a:spcBef>
              <a:spcAft>
                <a:spcPts val="0"/>
              </a:spcAft>
              <a:buSzPts val="255"/>
              <a:buFont typeface="Arial"/>
              <a:buNone/>
            </a:pPr>
            <a:r>
              <a:rPr lang="de-DE" sz="1050" b="1"/>
              <a:t>Frage: Welche Anteile hat welche Gruppe auf ihrer Speisekarte?</a:t>
            </a:r>
            <a:endParaRPr/>
          </a:p>
          <a:p>
            <a:pPr marL="0" lvl="0" indent="0" algn="l" rtl="0">
              <a:lnSpc>
                <a:spcPct val="100000"/>
              </a:lnSpc>
              <a:spcBef>
                <a:spcPts val="0"/>
              </a:spcBef>
              <a:spcAft>
                <a:spcPts val="0"/>
              </a:spcAft>
              <a:buClr>
                <a:schemeClr val="dk1"/>
              </a:buClr>
              <a:buSzPts val="1020"/>
              <a:buNone/>
            </a:pPr>
            <a:endParaRPr sz="1050" b="1"/>
          </a:p>
          <a:p>
            <a:pPr marL="0" lvl="0" indent="0" algn="l" rtl="0">
              <a:lnSpc>
                <a:spcPct val="100000"/>
              </a:lnSpc>
              <a:spcBef>
                <a:spcPts val="0"/>
              </a:spcBef>
              <a:spcAft>
                <a:spcPts val="0"/>
              </a:spcAft>
              <a:buClr>
                <a:schemeClr val="dk1"/>
              </a:buClr>
              <a:buSzPts val="1020"/>
              <a:buNone/>
            </a:pPr>
            <a:r>
              <a:rPr lang="de-DE" sz="1050" b="1"/>
              <a:t>Quelle</a:t>
            </a:r>
            <a:endParaRPr sz="1050"/>
          </a:p>
          <a:p>
            <a:pPr marL="177828" lvl="0" indent="-177828" algn="l" rtl="0">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202" name="Google Shape;202;g13c8a2e141e_0_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223044" y="4222801"/>
            <a:ext cx="6656387" cy="5498306"/>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solidFill>
                  <a:srgbClr val="000000"/>
                </a:solidFill>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100" b="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sz="1100" b="0"/>
          </a:p>
          <a:p>
            <a:pPr marL="0" marR="0" lvl="0" indent="0" algn="l" rtl="0">
              <a:lnSpc>
                <a:spcPct val="100000"/>
              </a:lnSpc>
              <a:spcBef>
                <a:spcPts val="0"/>
              </a:spcBef>
              <a:spcAft>
                <a:spcPts val="0"/>
              </a:spcAft>
              <a:buClr>
                <a:srgbClr val="000000"/>
              </a:buClr>
              <a:buSzPts val="1400"/>
              <a:buFont typeface="Arial"/>
              <a:buNone/>
            </a:pPr>
            <a:endParaRPr sz="1100"/>
          </a:p>
          <a:p>
            <a:pPr marL="0" marR="0" lvl="0" indent="0" algn="l" rtl="0">
              <a:lnSpc>
                <a:spcPct val="100000"/>
              </a:lnSpc>
              <a:spcBef>
                <a:spcPts val="0"/>
              </a:spcBef>
              <a:spcAft>
                <a:spcPts val="0"/>
              </a:spcAft>
              <a:buClr>
                <a:srgbClr val="000000"/>
              </a:buClr>
              <a:buSzPts val="1400"/>
              <a:buFont typeface="Arial"/>
              <a:buNone/>
            </a:pPr>
            <a:r>
              <a:rPr lang="de-DE" sz="1100" b="1"/>
              <a:t>Rezept (10 Portionen)</a:t>
            </a:r>
            <a:endParaRPr sz="1100" b="1"/>
          </a:p>
          <a:p>
            <a:pPr marL="171450" marR="0" lvl="0" indent="-171450" algn="l" rtl="0">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Rapsöl: 28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Zwiebeln: 50 g, </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t>Paprika (bunt): 400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Knoblauch: 5 g</a:t>
            </a:r>
            <a:endParaRPr sz="1100"/>
          </a:p>
          <a:p>
            <a:pPr marL="0" marR="0" lvl="0" indent="0" algn="l" rtl="0">
              <a:lnSpc>
                <a:spcPct val="100000"/>
              </a:lnSpc>
              <a:spcBef>
                <a:spcPts val="0"/>
              </a:spcBef>
              <a:spcAft>
                <a:spcPts val="0"/>
              </a:spcAft>
              <a:buClr>
                <a:srgbClr val="000000"/>
              </a:buClr>
              <a:buSzPts val="1400"/>
              <a:buFont typeface="Arial"/>
              <a:buNone/>
            </a:pPr>
            <a:endParaRPr sz="1100"/>
          </a:p>
          <a:p>
            <a:pPr marL="0" lvl="0" indent="0" algn="l" rtl="0">
              <a:lnSpc>
                <a:spcPct val="100000"/>
              </a:lnSpc>
              <a:spcBef>
                <a:spcPts val="0"/>
              </a:spcBef>
              <a:spcAft>
                <a:spcPts val="0"/>
              </a:spcAft>
              <a:buClr>
                <a:srgbClr val="000000"/>
              </a:buClr>
              <a:buSzPts val="300"/>
              <a:buNone/>
            </a:pPr>
            <a:r>
              <a:rPr lang="de-DE" sz="1100" b="1">
                <a:solidFill>
                  <a:srgbClr val="000000"/>
                </a:solidFill>
              </a:rPr>
              <a:t>Aufgabe</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Bestimmen sie den Anteil von vegetarischen und veganen Hauptgerichten auf ihrer Speisekarte.</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Erfassen Sie die Menge an Rindfleisch aller Art, die sie pro Jahr verkaufen.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Erfassen Sie die Menge an Butter die Sie pro Jahr in der Küche nutzen.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Rindfleisch (kg) * 13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Butter (kg) * 9,5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Reis (kg) * 3,5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Summieren Sie die Emissionen.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Wie bewerten Sie das Ergebnis?</a:t>
            </a:r>
            <a:endParaRPr/>
          </a:p>
          <a:p>
            <a:pPr marL="0" lvl="0" indent="0" algn="l" rtl="0">
              <a:lnSpc>
                <a:spcPct val="100000"/>
              </a:lnSpc>
              <a:spcBef>
                <a:spcPts val="400"/>
              </a:spcBef>
              <a:spcAft>
                <a:spcPts val="0"/>
              </a:spcAft>
              <a:buClr>
                <a:srgbClr val="000000"/>
              </a:buClr>
              <a:buSzPts val="300"/>
              <a:buNone/>
            </a:pPr>
            <a:r>
              <a:rPr lang="de-DE" sz="1100" b="1">
                <a:solidFill>
                  <a:srgbClr val="000000"/>
                </a:solidFill>
              </a:rPr>
              <a:t>Quellen</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Scharp, Michael (Hrsg., 2019): KEEKS-Endbericht. Online: www.keeks-projekt.de</a:t>
            </a:r>
            <a:endParaRPr sz="1100" b="0"/>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Bildquelle: Sojabohnen, pixal1, Pixabay, Online: https://Pixabay.com/de/sojabohnen-tierfutter-soja%C3%B6l-968986/</a:t>
            </a:r>
            <a:endParaRPr sz="1100" b="0">
              <a:solidFill>
                <a:srgbClr val="000000"/>
              </a:solidFill>
            </a:endParaRPr>
          </a:p>
        </p:txBody>
      </p:sp>
      <p:sp>
        <p:nvSpPr>
          <p:cNvPr id="215" name="Google Shape;215;p1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44"/>
              <a:buNone/>
            </a:pPr>
            <a:r>
              <a:rPr lang="de-DE" b="1"/>
              <a:t>Diätassistent und Diätassistentin</a:t>
            </a:r>
            <a:endParaRPr b="1"/>
          </a:p>
        </p:txBody>
      </p:sp>
      <p:sp>
        <p:nvSpPr>
          <p:cNvPr id="80" name="Google Shape;80;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2" name="Google Shape;82;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3" name="Google Shape;83;p2"/>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
        <p:nvSpPr>
          <p:cNvPr id="84" name="Google Shape;84;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4" name="Google Shape;234;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pflanzliche Ernährung Klimafreundliche Menüs anbieten</a:t>
            </a:r>
            <a:endParaRPr/>
          </a:p>
        </p:txBody>
      </p:sp>
      <p:sp>
        <p:nvSpPr>
          <p:cNvPr id="235" name="Google Shape;235;p1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Diätassistent und Diätassistentin</a:t>
            </a:r>
            <a:endParaRPr/>
          </a:p>
        </p:txBody>
      </p:sp>
      <p:sp>
        <p:nvSpPr>
          <p:cNvPr id="236" name="Google Shape;236;p1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a:t>
            </a:r>
            <a:endParaRPr/>
          </a:p>
        </p:txBody>
      </p:sp>
      <p:sp>
        <p:nvSpPr>
          <p:cNvPr id="237" name="Google Shape;237;p1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238" name="Google Shape;238;p14"/>
          <p:cNvSpPr/>
          <p:nvPr/>
        </p:nvSpPr>
        <p:spPr>
          <a:xfrm rot="5400000">
            <a:off x="5236108" y="658968"/>
            <a:ext cx="1989376" cy="6681854"/>
          </a:xfrm>
          <a:prstGeom prst="triangle">
            <a:avLst>
              <a:gd name="adj" fmla="val 50000"/>
            </a:avLst>
          </a:prstGeom>
          <a:solidFill>
            <a:srgbClr val="E3EAC2"/>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9" name="Google Shape;239;p14"/>
          <p:cNvPicPr preferRelativeResize="0"/>
          <p:nvPr/>
        </p:nvPicPr>
        <p:blipFill rotWithShape="1">
          <a:blip r:embed="rId3">
            <a:alphaModFix/>
          </a:blip>
          <a:srcRect/>
          <a:stretch/>
        </p:blipFill>
        <p:spPr>
          <a:xfrm>
            <a:off x="8616318" y="3452484"/>
            <a:ext cx="1464244" cy="1076591"/>
          </a:xfrm>
          <a:prstGeom prst="rect">
            <a:avLst/>
          </a:prstGeom>
          <a:noFill/>
          <a:ln>
            <a:noFill/>
          </a:ln>
        </p:spPr>
      </p:pic>
      <p:pic>
        <p:nvPicPr>
          <p:cNvPr id="240" name="Google Shape;240;p14"/>
          <p:cNvPicPr preferRelativeResize="0"/>
          <p:nvPr/>
        </p:nvPicPr>
        <p:blipFill rotWithShape="1">
          <a:blip r:embed="rId3">
            <a:alphaModFix/>
          </a:blip>
          <a:srcRect/>
          <a:stretch/>
        </p:blipFill>
        <p:spPr>
          <a:xfrm>
            <a:off x="1625207" y="2785106"/>
            <a:ext cx="3050508" cy="2242898"/>
          </a:xfrm>
          <a:prstGeom prst="rect">
            <a:avLst/>
          </a:prstGeom>
          <a:noFill/>
          <a:ln>
            <a:noFill/>
          </a:ln>
        </p:spPr>
      </p:pic>
      <p:pic>
        <p:nvPicPr>
          <p:cNvPr id="241" name="Google Shape;241;p14"/>
          <p:cNvPicPr preferRelativeResize="0"/>
          <p:nvPr/>
        </p:nvPicPr>
        <p:blipFill rotWithShape="1">
          <a:blip r:embed="rId3">
            <a:alphaModFix/>
          </a:blip>
          <a:srcRect/>
          <a:stretch/>
        </p:blipFill>
        <p:spPr>
          <a:xfrm>
            <a:off x="5368885" y="3067776"/>
            <a:ext cx="2409901" cy="1771889"/>
          </a:xfrm>
          <a:prstGeom prst="rect">
            <a:avLst/>
          </a:prstGeom>
          <a:noFill/>
          <a:ln>
            <a:noFill/>
          </a:ln>
        </p:spPr>
      </p:pic>
      <p:sp>
        <p:nvSpPr>
          <p:cNvPr id="242" name="Google Shape;242;p14"/>
          <p:cNvSpPr/>
          <p:nvPr/>
        </p:nvSpPr>
        <p:spPr>
          <a:xfrm>
            <a:off x="1625207" y="1695214"/>
            <a:ext cx="4156738" cy="398073"/>
          </a:xfrm>
          <a:prstGeom prst="roundRect">
            <a:avLst>
              <a:gd name="adj" fmla="val 16667"/>
            </a:avLst>
          </a:prstGeom>
          <a:solidFill>
            <a:srgbClr val="E3EA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Gemüsereis Lubia Polo mit Hack</a:t>
            </a:r>
            <a:endParaRPr sz="1400" b="0" i="0" u="none" strike="noStrike" cap="none">
              <a:solidFill>
                <a:srgbClr val="000000"/>
              </a:solidFill>
              <a:latin typeface="Arial"/>
              <a:ea typeface="Arial"/>
              <a:cs typeface="Arial"/>
              <a:sym typeface="Arial"/>
            </a:endParaRPr>
          </a:p>
        </p:txBody>
      </p:sp>
      <p:sp>
        <p:nvSpPr>
          <p:cNvPr id="243" name="Google Shape;243;p14"/>
          <p:cNvSpPr/>
          <p:nvPr/>
        </p:nvSpPr>
        <p:spPr>
          <a:xfrm>
            <a:off x="5829985" y="1701677"/>
            <a:ext cx="1796636" cy="398378"/>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rgbClr val="008FD9"/>
              </a:solidFill>
              <a:latin typeface="Arial"/>
              <a:ea typeface="Arial"/>
              <a:cs typeface="Arial"/>
              <a:sym typeface="Arial"/>
            </a:endParaRPr>
          </a:p>
        </p:txBody>
      </p:sp>
      <p:sp>
        <p:nvSpPr>
          <p:cNvPr id="244" name="Google Shape;244;p14"/>
          <p:cNvSpPr/>
          <p:nvPr/>
        </p:nvSpPr>
        <p:spPr>
          <a:xfrm>
            <a:off x="1714010" y="3184215"/>
            <a:ext cx="2872902" cy="908960"/>
          </a:xfrm>
          <a:prstGeom prst="ellipse">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155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a:t>
            </a:r>
            <a:endParaRPr sz="1800" b="1" i="0" u="none" strike="noStrike" cap="none" baseline="-25000">
              <a:solidFill>
                <a:srgbClr val="F8B334"/>
              </a:solidFill>
              <a:latin typeface="Arial"/>
              <a:ea typeface="Arial"/>
              <a:cs typeface="Arial"/>
              <a:sym typeface="Arial"/>
            </a:endParaRPr>
          </a:p>
          <a:p>
            <a:pPr marL="0" marR="0" lvl="0" indent="0" algn="ctr" rtl="0">
              <a:lnSpc>
                <a:spcPct val="90000"/>
              </a:lnSpc>
              <a:spcBef>
                <a:spcPts val="320"/>
              </a:spcBef>
              <a:spcAft>
                <a:spcPts val="0"/>
              </a:spcAft>
              <a:buClr>
                <a:srgbClr val="000000"/>
              </a:buClr>
              <a:buSzPts val="1600"/>
              <a:buFont typeface="Arial"/>
              <a:buNone/>
            </a:pPr>
            <a:r>
              <a:rPr lang="de-DE" sz="1600" b="1" i="0" u="none" strike="noStrike" cap="none">
                <a:solidFill>
                  <a:srgbClr val="BCCF42"/>
                </a:solidFill>
                <a:latin typeface="Arial"/>
                <a:ea typeface="Arial"/>
                <a:cs typeface="Arial"/>
                <a:sym typeface="Arial"/>
              </a:rPr>
              <a:t>mit 10 kg Rinderhack</a:t>
            </a:r>
            <a:endParaRPr sz="1400" b="0" i="0" u="none" strike="noStrike" cap="none">
              <a:solidFill>
                <a:srgbClr val="000000"/>
              </a:solidFill>
              <a:latin typeface="Arial"/>
              <a:ea typeface="Arial"/>
              <a:cs typeface="Arial"/>
              <a:sym typeface="Arial"/>
            </a:endParaRPr>
          </a:p>
        </p:txBody>
      </p:sp>
      <p:sp>
        <p:nvSpPr>
          <p:cNvPr id="245" name="Google Shape;245;p14"/>
          <p:cNvSpPr/>
          <p:nvPr/>
        </p:nvSpPr>
        <p:spPr>
          <a:xfrm>
            <a:off x="8476179" y="3643203"/>
            <a:ext cx="1749120" cy="840728"/>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36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a:t>
            </a:r>
            <a:endParaRPr sz="1400" b="0" i="0" u="none" strike="noStrike" cap="none">
              <a:solidFill>
                <a:srgbClr val="000000"/>
              </a:solidFill>
              <a:latin typeface="Arial"/>
              <a:ea typeface="Arial"/>
              <a:cs typeface="Arial"/>
              <a:sym typeface="Arial"/>
            </a:endParaRPr>
          </a:p>
        </p:txBody>
      </p:sp>
      <p:sp>
        <p:nvSpPr>
          <p:cNvPr id="246" name="Google Shape;246;p14"/>
          <p:cNvSpPr txBox="1"/>
          <p:nvPr/>
        </p:nvSpPr>
        <p:spPr>
          <a:xfrm>
            <a:off x="8094024" y="4551565"/>
            <a:ext cx="246367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BCCF42"/>
                </a:solidFill>
                <a:latin typeface="Arial"/>
                <a:ea typeface="Arial"/>
                <a:cs typeface="Arial"/>
                <a:sym typeface="Arial"/>
              </a:rPr>
              <a:t>mit 4 kg Sojagranulat* </a:t>
            </a:r>
            <a:br>
              <a:rPr lang="de-DE" sz="1600" b="1" i="0" u="none" strike="noStrike" cap="none">
                <a:solidFill>
                  <a:srgbClr val="BCCF42"/>
                </a:solidFill>
                <a:latin typeface="Arial"/>
                <a:ea typeface="Arial"/>
                <a:cs typeface="Arial"/>
                <a:sym typeface="Arial"/>
              </a:rPr>
            </a:br>
            <a:r>
              <a:rPr lang="de-DE" sz="1600" b="1" i="0" u="none" strike="noStrike" cap="none">
                <a:solidFill>
                  <a:srgbClr val="BCCF42"/>
                </a:solidFill>
                <a:latin typeface="Arial"/>
                <a:ea typeface="Arial"/>
                <a:cs typeface="Arial"/>
                <a:sym typeface="Arial"/>
              </a:rPr>
              <a:t>oder 6,5 kg Linsen**</a:t>
            </a:r>
            <a:endParaRPr sz="1400" b="0" i="0" u="none" strike="noStrike" cap="none">
              <a:solidFill>
                <a:srgbClr val="000000"/>
              </a:solidFill>
              <a:latin typeface="Arial"/>
              <a:ea typeface="Arial"/>
              <a:cs typeface="Arial"/>
              <a:sym typeface="Arial"/>
            </a:endParaRPr>
          </a:p>
        </p:txBody>
      </p:sp>
      <p:sp>
        <p:nvSpPr>
          <p:cNvPr id="247" name="Google Shape;247;p14"/>
          <p:cNvSpPr/>
          <p:nvPr/>
        </p:nvSpPr>
        <p:spPr>
          <a:xfrm>
            <a:off x="5656377" y="2493446"/>
            <a:ext cx="2008200" cy="88350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Teilersatz von Rinder-</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hack durch Soja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A5A5A5"/>
              </a:solidFill>
              <a:latin typeface="Arial"/>
              <a:ea typeface="Arial"/>
              <a:cs typeface="Arial"/>
              <a:sym typeface="Arial"/>
            </a:endParaRPr>
          </a:p>
        </p:txBody>
      </p:sp>
      <p:sp>
        <p:nvSpPr>
          <p:cNvPr id="248" name="Google Shape;248;p14"/>
          <p:cNvSpPr/>
          <p:nvPr/>
        </p:nvSpPr>
        <p:spPr>
          <a:xfrm>
            <a:off x="7998550" y="2497115"/>
            <a:ext cx="2839544" cy="84847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Vollersatz von Rinderhack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durch Soja oder Linsen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(gleicher THG-Wert)</a:t>
            </a:r>
            <a:endParaRPr sz="1400" b="0" i="0" u="none" strike="noStrike" cap="none">
              <a:solidFill>
                <a:srgbClr val="000000"/>
              </a:solidFill>
              <a:latin typeface="Arial"/>
              <a:ea typeface="Arial"/>
              <a:cs typeface="Arial"/>
              <a:sym typeface="Arial"/>
            </a:endParaRPr>
          </a:p>
        </p:txBody>
      </p:sp>
      <p:sp>
        <p:nvSpPr>
          <p:cNvPr id="249" name="Google Shape;249;p14"/>
          <p:cNvSpPr/>
          <p:nvPr/>
        </p:nvSpPr>
        <p:spPr>
          <a:xfrm>
            <a:off x="5284460" y="3777232"/>
            <a:ext cx="2752190" cy="923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95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 </a:t>
            </a:r>
            <a:r>
              <a:rPr lang="de-DE" sz="1800" b="1" i="0" u="none" strike="noStrike" cap="none">
                <a:solidFill>
                  <a:srgbClr val="FF0000"/>
                </a:solidFill>
                <a:latin typeface="Arial"/>
                <a:ea typeface="Arial"/>
                <a:cs typeface="Arial"/>
                <a:sym typeface="Arial"/>
              </a:rPr>
              <a:t/>
            </a:r>
            <a:br>
              <a:rPr lang="de-DE" sz="1800" b="1" i="0" u="none" strike="noStrike" cap="none">
                <a:solidFill>
                  <a:srgbClr val="FF0000"/>
                </a:solidFill>
                <a:latin typeface="Arial"/>
                <a:ea typeface="Arial"/>
                <a:cs typeface="Arial"/>
                <a:sym typeface="Arial"/>
              </a:rPr>
            </a:br>
            <a:r>
              <a:rPr lang="de-DE" sz="1600" b="1" i="0" u="none" strike="noStrike" cap="none">
                <a:solidFill>
                  <a:srgbClr val="BCCF42"/>
                </a:solidFill>
                <a:latin typeface="Arial"/>
                <a:ea typeface="Arial"/>
                <a:cs typeface="Arial"/>
                <a:sym typeface="Arial"/>
              </a:rPr>
              <a:t>mit 5 kg Rinderhack und 2 kg Sojagranulat*</a:t>
            </a:r>
            <a:endParaRPr sz="1400" b="0" i="0" u="none" strike="noStrike" cap="none">
              <a:solidFill>
                <a:srgbClr val="000000"/>
              </a:solidFill>
              <a:latin typeface="Arial"/>
              <a:ea typeface="Arial"/>
              <a:cs typeface="Arial"/>
              <a:sym typeface="Arial"/>
            </a:endParaRPr>
          </a:p>
        </p:txBody>
      </p:sp>
      <p:pic>
        <p:nvPicPr>
          <p:cNvPr id="250" name="Google Shape;250;p14"/>
          <p:cNvPicPr preferRelativeResize="0"/>
          <p:nvPr/>
        </p:nvPicPr>
        <p:blipFill rotWithShape="1">
          <a:blip r:embed="rId4">
            <a:alphaModFix/>
          </a:blip>
          <a:srcRect/>
          <a:stretch/>
        </p:blipFill>
        <p:spPr>
          <a:xfrm>
            <a:off x="5426356" y="1695214"/>
            <a:ext cx="830347" cy="410245"/>
          </a:xfrm>
          <a:prstGeom prst="rect">
            <a:avLst/>
          </a:prstGeom>
          <a:noFill/>
          <a:ln>
            <a:noFill/>
          </a:ln>
        </p:spPr>
      </p:pic>
      <p:sp>
        <p:nvSpPr>
          <p:cNvPr id="251" name="Google Shape;251;p14"/>
          <p:cNvSpPr/>
          <p:nvPr/>
        </p:nvSpPr>
        <p:spPr>
          <a:xfrm>
            <a:off x="6695895" y="1702470"/>
            <a:ext cx="3783420" cy="398073"/>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Einsparpotentiale pro 100 Portionen:</a:t>
            </a:r>
            <a:endParaRPr sz="1400" b="0" i="0" u="none" strike="noStrike" cap="none">
              <a:solidFill>
                <a:srgbClr val="000000"/>
              </a:solidFill>
              <a:latin typeface="Arial"/>
              <a:ea typeface="Arial"/>
              <a:cs typeface="Arial"/>
              <a:sym typeface="Arial"/>
            </a:endParaRPr>
          </a:p>
        </p:txBody>
      </p:sp>
      <p:sp>
        <p:nvSpPr>
          <p:cNvPr id="252" name="Google Shape;252;p14"/>
          <p:cNvSpPr txBox="1"/>
          <p:nvPr/>
        </p:nvSpPr>
        <p:spPr>
          <a:xfrm>
            <a:off x="1452433" y="3966176"/>
            <a:ext cx="3249218" cy="106182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5 kg Reis,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3 kg Tomaten (Dose),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10 Zwiebeln, 2,5 kg Bohnen,</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 200 g Tomatenmark, Butter,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Öl, Salz, Pfeffer</a:t>
            </a:r>
            <a:endParaRPr sz="1400" b="0" i="0" u="none" strike="noStrike" cap="none">
              <a:solidFill>
                <a:srgbClr val="000000"/>
              </a:solidFill>
              <a:latin typeface="Arial"/>
              <a:ea typeface="Arial"/>
              <a:cs typeface="Arial"/>
              <a:sym typeface="Arial"/>
            </a:endParaRPr>
          </a:p>
        </p:txBody>
      </p:sp>
      <p:sp>
        <p:nvSpPr>
          <p:cNvPr id="253" name="Google Shape;253;p14"/>
          <p:cNvSpPr/>
          <p:nvPr/>
        </p:nvSpPr>
        <p:spPr>
          <a:xfrm>
            <a:off x="6330346" y="2084894"/>
            <a:ext cx="690478" cy="375626"/>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38 %</a:t>
            </a:r>
            <a:endParaRPr sz="1400" b="0" i="0" u="none" strike="noStrike" cap="none">
              <a:solidFill>
                <a:srgbClr val="000000"/>
              </a:solidFill>
              <a:latin typeface="Arial"/>
              <a:ea typeface="Arial"/>
              <a:cs typeface="Arial"/>
              <a:sym typeface="Arial"/>
            </a:endParaRPr>
          </a:p>
        </p:txBody>
      </p:sp>
      <p:sp>
        <p:nvSpPr>
          <p:cNvPr id="254" name="Google Shape;254;p14"/>
          <p:cNvSpPr/>
          <p:nvPr/>
        </p:nvSpPr>
        <p:spPr>
          <a:xfrm>
            <a:off x="9073083" y="2084894"/>
            <a:ext cx="690478" cy="375626"/>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77 %</a:t>
            </a:r>
            <a:endParaRPr sz="1400" b="0" i="0" u="none" strike="noStrike" cap="none">
              <a:solidFill>
                <a:srgbClr val="000000"/>
              </a:solidFill>
              <a:latin typeface="Arial"/>
              <a:ea typeface="Arial"/>
              <a:cs typeface="Arial"/>
              <a:sym typeface="Arial"/>
            </a:endParaRPr>
          </a:p>
        </p:txBody>
      </p:sp>
      <p:sp>
        <p:nvSpPr>
          <p:cNvPr id="255" name="Google Shape;255;p14"/>
          <p:cNvSpPr/>
          <p:nvPr/>
        </p:nvSpPr>
        <p:spPr>
          <a:xfrm>
            <a:off x="170121" y="5238531"/>
            <a:ext cx="11594191" cy="8071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2000" b="0" i="0" u="none" strike="noStrike" cap="none">
                <a:solidFill>
                  <a:srgbClr val="C00000"/>
                </a:solidFill>
                <a:latin typeface="Arial"/>
                <a:ea typeface="Arial"/>
                <a:cs typeface="Arial"/>
                <a:sym typeface="Arial"/>
              </a:rPr>
              <a:t>In welchen Ihrer Gerichte können Sie Rindfleisch durch eine vegetarische Komponente ersetzten?</a:t>
            </a:r>
            <a:endParaRPr/>
          </a:p>
          <a:p>
            <a:pPr marL="0" marR="0" lvl="0" indent="0" algn="ctr" rtl="0">
              <a:lnSpc>
                <a:spcPct val="100000"/>
              </a:lnSpc>
              <a:spcBef>
                <a:spcPts val="0"/>
              </a:spcBef>
              <a:spcAft>
                <a:spcPts val="0"/>
              </a:spcAft>
              <a:buClr>
                <a:schemeClr val="dk1"/>
              </a:buClr>
              <a:buSzPts val="1050"/>
              <a:buFont typeface="Arial"/>
              <a:buNone/>
            </a:pPr>
            <a:r>
              <a:rPr lang="de-DE" sz="2000" b="0" i="0" u="none" strike="noStrike" cap="none">
                <a:solidFill>
                  <a:srgbClr val="C00000"/>
                </a:solidFill>
                <a:latin typeface="Arial"/>
                <a:ea typeface="Arial"/>
                <a:cs typeface="Arial"/>
                <a:sym typeface="Arial"/>
              </a:rPr>
              <a:t>Welche Rindfleischgerichte könnten Sie gegen Geflügelgerichte ersetzen?</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62" name="Google Shape;262;p11"/>
          <p:cNvSpPr txBox="1">
            <a:spLocks noGrp="1"/>
          </p:cNvSpPr>
          <p:nvPr>
            <p:ph type="title"/>
          </p:nvPr>
        </p:nvSpPr>
        <p:spPr>
          <a:xfrm>
            <a:off x="360000" y="180000"/>
            <a:ext cx="9000000" cy="1080000"/>
          </a:xfrm>
          <a:prstGeom prst="rect">
            <a:avLst/>
          </a:prstGeom>
          <a:noFill/>
          <a:ln>
            <a:noFill/>
          </a:ln>
        </p:spPr>
        <p:txBody>
          <a:bodyPr spcFirstLastPara="1" wrap="square" lIns="91425" tIns="90000" rIns="90000" bIns="900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a:t>Nachhaltigkeit und THG-Emissionen</a:t>
            </a:r>
            <a:br>
              <a:rPr lang="de-DE"/>
            </a:br>
            <a:r>
              <a:rPr lang="de-DE"/>
              <a:t>Klimaschutz und Streichfette</a:t>
            </a:r>
            <a:endParaRPr/>
          </a:p>
        </p:txBody>
      </p:sp>
      <p:sp>
        <p:nvSpPr>
          <p:cNvPr id="263" name="Google Shape;263;p1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Diätassistent und Diätassistentin</a:t>
            </a:r>
            <a:endParaRPr/>
          </a:p>
        </p:txBody>
      </p:sp>
      <p:sp>
        <p:nvSpPr>
          <p:cNvPr id="264" name="Google Shape;264;p1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Bilder und Daten: IFEU o.J.</a:t>
            </a:r>
            <a:endParaRPr/>
          </a:p>
        </p:txBody>
      </p:sp>
      <p:sp>
        <p:nvSpPr>
          <p:cNvPr id="265" name="Google Shape;265;p1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pic>
        <p:nvPicPr>
          <p:cNvPr id="266" name="Google Shape;266;p11"/>
          <p:cNvPicPr preferRelativeResize="0"/>
          <p:nvPr/>
        </p:nvPicPr>
        <p:blipFill rotWithShape="1">
          <a:blip r:embed="rId3">
            <a:alphaModFix/>
          </a:blip>
          <a:srcRect/>
          <a:stretch/>
        </p:blipFill>
        <p:spPr>
          <a:xfrm>
            <a:off x="62955" y="1418456"/>
            <a:ext cx="3186529" cy="2679581"/>
          </a:xfrm>
          <a:prstGeom prst="rect">
            <a:avLst/>
          </a:prstGeom>
          <a:noFill/>
          <a:ln>
            <a:noFill/>
          </a:ln>
        </p:spPr>
      </p:pic>
      <p:pic>
        <p:nvPicPr>
          <p:cNvPr id="267" name="Google Shape;267;p11"/>
          <p:cNvPicPr preferRelativeResize="0"/>
          <p:nvPr/>
        </p:nvPicPr>
        <p:blipFill rotWithShape="1">
          <a:blip r:embed="rId4">
            <a:alphaModFix/>
          </a:blip>
          <a:srcRect/>
          <a:stretch/>
        </p:blipFill>
        <p:spPr>
          <a:xfrm>
            <a:off x="1659416" y="2437365"/>
            <a:ext cx="3186529" cy="2679581"/>
          </a:xfrm>
          <a:prstGeom prst="rect">
            <a:avLst/>
          </a:prstGeom>
          <a:noFill/>
          <a:ln>
            <a:noFill/>
          </a:ln>
        </p:spPr>
      </p:pic>
      <p:pic>
        <p:nvPicPr>
          <p:cNvPr id="268" name="Google Shape;268;p11"/>
          <p:cNvPicPr preferRelativeResize="0"/>
          <p:nvPr/>
        </p:nvPicPr>
        <p:blipFill rotWithShape="1">
          <a:blip r:embed="rId5">
            <a:alphaModFix/>
          </a:blip>
          <a:srcRect/>
          <a:stretch/>
        </p:blipFill>
        <p:spPr>
          <a:xfrm>
            <a:off x="3480136" y="3464552"/>
            <a:ext cx="3186529" cy="2679581"/>
          </a:xfrm>
          <a:prstGeom prst="rect">
            <a:avLst/>
          </a:prstGeom>
          <a:noFill/>
          <a:ln>
            <a:noFill/>
          </a:ln>
        </p:spPr>
      </p:pic>
      <p:sp>
        <p:nvSpPr>
          <p:cNvPr id="269" name="Google Shape;269;p11"/>
          <p:cNvSpPr/>
          <p:nvPr/>
        </p:nvSpPr>
        <p:spPr>
          <a:xfrm>
            <a:off x="304414" y="4788221"/>
            <a:ext cx="2933719" cy="1285695"/>
          </a:xfrm>
          <a:prstGeom prst="cloud">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Der Brotbelag macht das Klima ≈ 60%!</a:t>
            </a:r>
            <a:endParaRPr sz="900" b="0" i="0" u="none" strike="noStrike" cap="none">
              <a:solidFill>
                <a:srgbClr val="000000"/>
              </a:solidFill>
              <a:latin typeface="Arial"/>
              <a:ea typeface="Arial"/>
              <a:cs typeface="Arial"/>
              <a:sym typeface="Arial"/>
            </a:endParaRPr>
          </a:p>
        </p:txBody>
      </p:sp>
      <p:sp>
        <p:nvSpPr>
          <p:cNvPr id="270" name="Google Shape;270;p11"/>
          <p:cNvSpPr txBox="1"/>
          <p:nvPr/>
        </p:nvSpPr>
        <p:spPr>
          <a:xfrm>
            <a:off x="4638260" y="1480395"/>
            <a:ext cx="7407965" cy="1938992"/>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Baguette-Brötchen: 60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Butter: 430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Margarine: 310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veganem Streichfett: 280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1" name="Google Shape;271;p11"/>
          <p:cNvSpPr/>
          <p:nvPr/>
        </p:nvSpPr>
        <p:spPr>
          <a:xfrm>
            <a:off x="7078699" y="3242925"/>
            <a:ext cx="4986244" cy="26280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2000" b="0" i="0" u="none" strike="noStrike" cap="none">
                <a:solidFill>
                  <a:srgbClr val="C00000"/>
                </a:solidFill>
                <a:latin typeface="Arial"/>
                <a:ea typeface="Arial"/>
                <a:cs typeface="Arial"/>
                <a:sym typeface="Arial"/>
              </a:rPr>
              <a:t>Diskutieren Sie:</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Warum wird welches Streichfett genommen?</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Was sagen die Kunden zu den unterschiedlichen Streichfetten?</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Bei welchen belegten Broten kann man auf Butter verzichten, bei welchen nicht?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78" name="Google Shape;278;p15"/>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Fleischeinsatz</a:t>
            </a:r>
            <a:br>
              <a:rPr lang="de-DE"/>
            </a:br>
            <a:r>
              <a:rPr lang="de-DE" sz="3000"/>
              <a:t>Klimaoptimierter Menüplan</a:t>
            </a:r>
            <a:endParaRPr/>
          </a:p>
        </p:txBody>
      </p:sp>
      <p:sp>
        <p:nvSpPr>
          <p:cNvPr id="279" name="Google Shape;279;p15"/>
          <p:cNvSpPr txBox="1">
            <a:spLocks noGrp="1"/>
          </p:cNvSpPr>
          <p:nvPr>
            <p:ph type="body" idx="1"/>
          </p:nvPr>
        </p:nvSpPr>
        <p:spPr>
          <a:xfrm>
            <a:off x="3350684" y="6254497"/>
            <a:ext cx="3834467" cy="557468"/>
          </a:xfrm>
          <a:prstGeom prst="rect">
            <a:avLst/>
          </a:prstGeom>
          <a:noFill/>
          <a:ln>
            <a:noFill/>
          </a:ln>
        </p:spPr>
        <p:txBody>
          <a:bodyPr spcFirstLastPara="1" wrap="square" lIns="90000" tIns="46800" rIns="90000" bIns="46800" anchor="ctr" anchorCtr="0">
            <a:noAutofit/>
          </a:bodyPr>
          <a:lstStyle/>
          <a:p>
            <a:pPr marL="233363" lvl="0" indent="-233363" algn="l" rtl="0">
              <a:lnSpc>
                <a:spcPct val="110000"/>
              </a:lnSpc>
              <a:spcBef>
                <a:spcPts val="0"/>
              </a:spcBef>
              <a:spcAft>
                <a:spcPts val="0"/>
              </a:spcAft>
              <a:buSzPts val="1200"/>
              <a:buNone/>
            </a:pPr>
            <a:r>
              <a:rPr lang="de-DE"/>
              <a:t>Diätassistent und Diätassistentin</a:t>
            </a:r>
            <a:endParaRPr/>
          </a:p>
        </p:txBody>
      </p:sp>
      <p:sp>
        <p:nvSpPr>
          <p:cNvPr id="280" name="Google Shape;280;p1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Daten: IFEU (THG-Emissionen, KEEKS-Projekt), Scharp 2019</a:t>
            </a:r>
            <a:endParaRPr/>
          </a:p>
        </p:txBody>
      </p:sp>
      <p:sp>
        <p:nvSpPr>
          <p:cNvPr id="281" name="Google Shape;281;p1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282" name="Google Shape;282;p15"/>
          <p:cNvSpPr txBox="1">
            <a:spLocks noGrp="1"/>
          </p:cNvSpPr>
          <p:nvPr>
            <p:ph type="body" idx="4294967295"/>
          </p:nvPr>
        </p:nvSpPr>
        <p:spPr>
          <a:xfrm>
            <a:off x="0" y="1465263"/>
            <a:ext cx="5611813" cy="2635250"/>
          </a:xfrm>
          <a:prstGeom prst="rect">
            <a:avLst/>
          </a:prstGeom>
          <a:noFill/>
          <a:ln>
            <a:noFill/>
          </a:ln>
        </p:spPr>
        <p:txBody>
          <a:bodyPr spcFirstLastPara="1" wrap="square" lIns="91425" tIns="45700" rIns="91425" bIns="45700" anchor="t" anchorCtr="0">
            <a:normAutofit fontScale="92500" lnSpcReduction="10000"/>
          </a:bodyPr>
          <a:lstStyle/>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Fleisch ist nicht gleich Fleisch</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THG-Emissionen von Rindfleisch sind am höchsten</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1 Hamburger hat einen CO</a:t>
            </a:r>
            <a:r>
              <a:rPr lang="de-DE" sz="2000" baseline="-25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-Rucksack von 800 g CO</a:t>
            </a:r>
            <a:r>
              <a:rPr lang="de-DE" sz="2000" baseline="-25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-Äq</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vegetarisch oder vegan muss es nicht unbedingt sein</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stark das Klima belastende Zutaten sollten vom Speiseplan genommen werden </a:t>
            </a:r>
            <a:endParaRPr sz="1200">
              <a:solidFill>
                <a:srgbClr val="000000"/>
              </a:solidFill>
              <a:latin typeface="Arial"/>
              <a:ea typeface="Arial"/>
              <a:cs typeface="Arial"/>
              <a:sym typeface="Arial"/>
            </a:endParaRPr>
          </a:p>
        </p:txBody>
      </p:sp>
      <p:sp>
        <p:nvSpPr>
          <p:cNvPr id="283" name="Google Shape;283;p15"/>
          <p:cNvSpPr/>
          <p:nvPr/>
        </p:nvSpPr>
        <p:spPr>
          <a:xfrm>
            <a:off x="847975" y="4169900"/>
            <a:ext cx="4736100" cy="1799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kann bei Ihnen ein Speiseplan klimaeffizienter verändert werden?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welche Zutaten Sie reduzieren möchten und erstellen Sie einen Menüplan für Ihr Unternehmen.</a:t>
            </a:r>
            <a:endParaRPr sz="2000" b="0" i="0" u="none" strike="noStrike" cap="none">
              <a:solidFill>
                <a:srgbClr val="C00000"/>
              </a:solidFill>
              <a:latin typeface="Arial"/>
              <a:ea typeface="Arial"/>
              <a:cs typeface="Arial"/>
              <a:sym typeface="Arial"/>
            </a:endParaRPr>
          </a:p>
        </p:txBody>
      </p:sp>
      <p:pic>
        <p:nvPicPr>
          <p:cNvPr id="284" name="Google Shape;284;p15"/>
          <p:cNvPicPr preferRelativeResize="0"/>
          <p:nvPr/>
        </p:nvPicPr>
        <p:blipFill rotWithShape="1">
          <a:blip r:embed="rId3">
            <a:alphaModFix/>
          </a:blip>
          <a:srcRect/>
          <a:stretch/>
        </p:blipFill>
        <p:spPr>
          <a:xfrm>
            <a:off x="5890850" y="1990325"/>
            <a:ext cx="6148750" cy="4097124"/>
          </a:xfrm>
          <a:prstGeom prst="rect">
            <a:avLst/>
          </a:prstGeom>
          <a:noFill/>
          <a:ln>
            <a:noFill/>
          </a:ln>
        </p:spPr>
      </p:pic>
      <p:pic>
        <p:nvPicPr>
          <p:cNvPr id="285" name="Google Shape;285;p15"/>
          <p:cNvPicPr preferRelativeResize="0"/>
          <p:nvPr/>
        </p:nvPicPr>
        <p:blipFill rotWithShape="1">
          <a:blip r:embed="rId4">
            <a:alphaModFix/>
          </a:blip>
          <a:srcRect/>
          <a:stretch/>
        </p:blipFill>
        <p:spPr>
          <a:xfrm>
            <a:off x="7051278" y="1358937"/>
            <a:ext cx="4346824" cy="737725"/>
          </a:xfrm>
          <a:prstGeom prst="rect">
            <a:avLst/>
          </a:prstGeom>
          <a:noFill/>
          <a:ln>
            <a:noFill/>
          </a:ln>
        </p:spPr>
      </p:pic>
      <p:sp>
        <p:nvSpPr>
          <p:cNvPr id="286" name="Google Shape;286;p15"/>
          <p:cNvSpPr txBox="1"/>
          <p:nvPr/>
        </p:nvSpPr>
        <p:spPr>
          <a:xfrm>
            <a:off x="7019076" y="1388776"/>
            <a:ext cx="5105489"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THG-Emissionen von Fleisch, Reis und vergleichbare Alternativen [kg CO</a:t>
            </a:r>
            <a:r>
              <a:rPr lang="de-DE" sz="2000" b="0" i="0" u="none" strike="noStrike" cap="none" baseline="-25000">
                <a:solidFill>
                  <a:srgbClr val="000000"/>
                </a:solidFill>
                <a:latin typeface="Arial"/>
                <a:ea typeface="Arial"/>
                <a:cs typeface="Arial"/>
                <a:sym typeface="Arial"/>
              </a:rPr>
              <a:t>2</a:t>
            </a:r>
            <a:r>
              <a:rPr lang="de-DE" sz="2000" b="0" i="0" u="none" strike="noStrike" cap="none">
                <a:solidFill>
                  <a:srgbClr val="000000"/>
                </a:solidFill>
                <a:latin typeface="Arial"/>
                <a:ea typeface="Arial"/>
                <a:cs typeface="Arial"/>
                <a:sym typeface="Arial"/>
              </a:rPr>
              <a:t>-Äq/kg]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a:stretch/>
        </p:blipFill>
        <p:spPr>
          <a:xfrm>
            <a:off x="5026500" y="1412400"/>
            <a:ext cx="7013100" cy="4490376"/>
          </a:xfrm>
          <a:prstGeom prst="rect">
            <a:avLst/>
          </a:prstGeom>
          <a:noFill/>
          <a:ln>
            <a:noFill/>
          </a:ln>
        </p:spPr>
      </p:pic>
      <p:sp>
        <p:nvSpPr>
          <p:cNvPr id="293" name="Google Shape;293;p1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94" name="Google Shape;294;p16"/>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Milch</a:t>
            </a:r>
            <a:br>
              <a:rPr lang="de-DE"/>
            </a:br>
            <a:r>
              <a:rPr lang="de-DE"/>
              <a:t>Klimaschutz durch “Grüne Milch” </a:t>
            </a:r>
            <a:endParaRPr/>
          </a:p>
        </p:txBody>
      </p:sp>
      <p:sp>
        <p:nvSpPr>
          <p:cNvPr id="295" name="Google Shape;295;p1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Marquardt 2022</a:t>
            </a:r>
            <a:endParaRPr/>
          </a:p>
        </p:txBody>
      </p:sp>
      <p:sp>
        <p:nvSpPr>
          <p:cNvPr id="296" name="Google Shape;296;p1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297" name="Google Shape;297;p16"/>
          <p:cNvSpPr txBox="1">
            <a:spLocks noGrp="1"/>
          </p:cNvSpPr>
          <p:nvPr>
            <p:ph type="body" idx="3"/>
          </p:nvPr>
        </p:nvSpPr>
        <p:spPr>
          <a:xfrm>
            <a:off x="7263643" y="1663049"/>
            <a:ext cx="4514100" cy="96135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endParaRPr sz="1200">
              <a:solidFill>
                <a:srgbClr val="000000"/>
              </a:solidFill>
              <a:latin typeface="Arial"/>
              <a:ea typeface="Arial"/>
              <a:cs typeface="Arial"/>
              <a:sym typeface="Arial"/>
            </a:endParaRPr>
          </a:p>
        </p:txBody>
      </p:sp>
      <p:sp>
        <p:nvSpPr>
          <p:cNvPr id="298" name="Google Shape;298;p16"/>
          <p:cNvSpPr/>
          <p:nvPr/>
        </p:nvSpPr>
        <p:spPr>
          <a:xfrm>
            <a:off x="112426" y="1663049"/>
            <a:ext cx="4331983" cy="43921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Diskutieren Sie die Nachhaltigkeit von Milch und “Grünen Milchprodukten”</a:t>
            </a:r>
            <a:endParaRPr sz="20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Wie können Sie Ihre Speisen klimaeffizienter durch alternative Milchprodukte zusammenstellen?</a:t>
            </a:r>
            <a:endParaRPr sz="20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Was spricht aus Nachhaltigkeitsgründen für oder gegen den Konsum?</a:t>
            </a:r>
            <a:endParaRPr sz="20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Wie können Ideen für den Alltag aussehen?</a:t>
            </a:r>
            <a:endParaRPr sz="2000" b="0" i="0" u="none" strike="noStrike" cap="none">
              <a:solidFill>
                <a:srgbClr val="C00000"/>
              </a:solidFill>
              <a:latin typeface="Arial"/>
              <a:ea typeface="Arial"/>
              <a:cs typeface="Arial"/>
              <a:sym typeface="Arial"/>
            </a:endParaRPr>
          </a:p>
        </p:txBody>
      </p:sp>
      <p:sp>
        <p:nvSpPr>
          <p:cNvPr id="299" name="Google Shape;299;p1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solidFill>
                  <a:schemeClr val="lt1"/>
                </a:solidFill>
              </a:rPr>
              <a:t>Diätassistent und Diätassistentin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306" name="Google Shape;306;p18"/>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978"/>
              <a:buNone/>
            </a:pPr>
            <a:r>
              <a:rPr lang="de-DE"/>
              <a:t>Gesundheit und Essen </a:t>
            </a:r>
            <a:br>
              <a:rPr lang="de-DE"/>
            </a:br>
            <a:r>
              <a:rPr lang="de-DE"/>
              <a:t>Übergewicht bei Kindern nimmt stark zu</a:t>
            </a:r>
            <a:endParaRPr/>
          </a:p>
        </p:txBody>
      </p:sp>
      <p:sp>
        <p:nvSpPr>
          <p:cNvPr id="307" name="Google Shape;307;p1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solidFill>
                  <a:schemeClr val="lt1"/>
                </a:solidFill>
              </a:rPr>
              <a:t>Diätassistent und Diätassistentin</a:t>
            </a:r>
            <a:endParaRPr/>
          </a:p>
        </p:txBody>
      </p:sp>
      <p:sp>
        <p:nvSpPr>
          <p:cNvPr id="308" name="Google Shape;308;p1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Eigene Darstellung nach Deutscher Bundestag 2019</a:t>
            </a:r>
            <a:endParaRPr/>
          </a:p>
        </p:txBody>
      </p:sp>
      <p:sp>
        <p:nvSpPr>
          <p:cNvPr id="309" name="Google Shape;309;p1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310" name="Google Shape;310;p18"/>
          <p:cNvSpPr/>
          <p:nvPr/>
        </p:nvSpPr>
        <p:spPr>
          <a:xfrm>
            <a:off x="6262776" y="1389831"/>
            <a:ext cx="5801653" cy="94793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700" b="0" i="0" u="none" strike="noStrike" cap="none">
                <a:solidFill>
                  <a:srgbClr val="C00000"/>
                </a:solidFill>
                <a:latin typeface="Arial"/>
                <a:ea typeface="Arial"/>
                <a:cs typeface="Arial"/>
                <a:sym typeface="Arial"/>
              </a:rPr>
              <a:t>1,9 Millionen Kinder und Jugendliche sind übergewichtig</a:t>
            </a:r>
            <a:endParaRPr/>
          </a:p>
          <a:p>
            <a:pPr marL="0" marR="0" lvl="0" indent="0" algn="ctr" rtl="0">
              <a:lnSpc>
                <a:spcPct val="100000"/>
              </a:lnSpc>
              <a:spcBef>
                <a:spcPts val="0"/>
              </a:spcBef>
              <a:spcAft>
                <a:spcPts val="0"/>
              </a:spcAft>
              <a:buClr>
                <a:srgbClr val="000000"/>
              </a:buClr>
              <a:buSzPts val="2000"/>
              <a:buFont typeface="Arial"/>
              <a:buNone/>
            </a:pPr>
            <a:r>
              <a:rPr lang="de-DE" sz="1700" b="0" i="0" u="none" strike="noStrike" cap="none">
                <a:solidFill>
                  <a:srgbClr val="C00000"/>
                </a:solidFill>
                <a:latin typeface="Arial"/>
                <a:ea typeface="Arial"/>
                <a:cs typeface="Arial"/>
                <a:sym typeface="Arial"/>
              </a:rPr>
              <a:t>800.000 Kinder und Jugendliche sind adipös</a:t>
            </a:r>
            <a:endParaRPr/>
          </a:p>
        </p:txBody>
      </p:sp>
      <p:graphicFrame>
        <p:nvGraphicFramePr>
          <p:cNvPr id="311" name="Google Shape;311;p18"/>
          <p:cNvGraphicFramePr/>
          <p:nvPr/>
        </p:nvGraphicFramePr>
        <p:xfrm>
          <a:off x="3286173" y="931653"/>
          <a:ext cx="8128000" cy="5243193"/>
        </p:xfrm>
        <a:graphic>
          <a:graphicData uri="http://schemas.openxmlformats.org/drawingml/2006/chart">
            <c:chart xmlns:c="http://schemas.openxmlformats.org/drawingml/2006/chart" xmlns:r="http://schemas.openxmlformats.org/officeDocument/2006/relationships" r:id="rId3"/>
          </a:graphicData>
        </a:graphic>
      </p:graphicFrame>
      <p:sp>
        <p:nvSpPr>
          <p:cNvPr id="312" name="Google Shape;312;p18"/>
          <p:cNvSpPr/>
          <p:nvPr/>
        </p:nvSpPr>
        <p:spPr>
          <a:xfrm>
            <a:off x="169907" y="1463699"/>
            <a:ext cx="3180777"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Stellen Sie sich vor, Sie leiten eine Schulküche. Ihnen fällt auf, dass viele Kinder überge-wichtig sind. Sie initiieren ein Treffen mit der Schulleitung, dem Schulträger und der Mensakommissionen.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2F92"/>
                </a:solidFill>
                <a:latin typeface="Arial"/>
                <a:ea typeface="Arial"/>
                <a:cs typeface="Arial"/>
                <a:sym typeface="Arial"/>
              </a:rPr>
              <a:t>Mit welchen Vorschlägen gehen Sie in das Gespräch?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319" name="Google Shape;319;p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Gesundheit und Essen </a:t>
            </a:r>
            <a:br>
              <a:rPr lang="de-DE"/>
            </a:br>
            <a:r>
              <a:rPr lang="de-DE">
                <a:solidFill>
                  <a:schemeClr val="dk1"/>
                </a:solidFill>
              </a:rPr>
              <a:t>Fehlernährung beenden</a:t>
            </a:r>
            <a:endParaRPr/>
          </a:p>
        </p:txBody>
      </p:sp>
      <p:sp>
        <p:nvSpPr>
          <p:cNvPr id="320" name="Google Shape;320;p2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Diätassistent und Diätassistentin</a:t>
            </a:r>
            <a:endParaRPr/>
          </a:p>
        </p:txBody>
      </p:sp>
      <p:sp>
        <p:nvSpPr>
          <p:cNvPr id="321" name="Google Shape;321;p2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Bild: Gesundheitsberichterstattung des Bundes (o.J.)</a:t>
            </a:r>
            <a:endParaRPr/>
          </a:p>
        </p:txBody>
      </p:sp>
      <p:pic>
        <p:nvPicPr>
          <p:cNvPr id="322" name="Google Shape;322;p20"/>
          <p:cNvPicPr preferRelativeResize="0"/>
          <p:nvPr/>
        </p:nvPicPr>
        <p:blipFill rotWithShape="1">
          <a:blip r:embed="rId3">
            <a:alphaModFix/>
          </a:blip>
          <a:srcRect t="11796"/>
          <a:stretch/>
        </p:blipFill>
        <p:spPr>
          <a:xfrm>
            <a:off x="4224291" y="1463699"/>
            <a:ext cx="7874561" cy="4630359"/>
          </a:xfrm>
          <a:prstGeom prst="rect">
            <a:avLst/>
          </a:prstGeom>
          <a:noFill/>
          <a:ln>
            <a:noFill/>
          </a:ln>
        </p:spPr>
      </p:pic>
      <p:sp>
        <p:nvSpPr>
          <p:cNvPr id="323" name="Google Shape;323;p20"/>
          <p:cNvSpPr txBox="1"/>
          <p:nvPr/>
        </p:nvSpPr>
        <p:spPr>
          <a:xfrm>
            <a:off x="4989096" y="4535906"/>
            <a:ext cx="790601" cy="307777"/>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Männer</a:t>
            </a:r>
            <a:endParaRPr sz="1400" b="0" i="0" u="none" strike="noStrike" cap="none">
              <a:solidFill>
                <a:srgbClr val="000000"/>
              </a:solidFill>
              <a:latin typeface="Arial"/>
              <a:ea typeface="Arial"/>
              <a:cs typeface="Arial"/>
              <a:sym typeface="Arial"/>
            </a:endParaRPr>
          </a:p>
        </p:txBody>
      </p:sp>
      <p:sp>
        <p:nvSpPr>
          <p:cNvPr id="324" name="Google Shape;324;p20"/>
          <p:cNvSpPr txBox="1"/>
          <p:nvPr/>
        </p:nvSpPr>
        <p:spPr>
          <a:xfrm>
            <a:off x="9099884" y="4528270"/>
            <a:ext cx="750526" cy="307777"/>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Frauen</a:t>
            </a:r>
            <a:endParaRPr sz="1400" b="0" i="0" u="none" strike="noStrike" cap="none">
              <a:solidFill>
                <a:srgbClr val="000000"/>
              </a:solidFill>
              <a:latin typeface="Arial"/>
              <a:ea typeface="Arial"/>
              <a:cs typeface="Arial"/>
              <a:sym typeface="Arial"/>
            </a:endParaRPr>
          </a:p>
        </p:txBody>
      </p:sp>
      <p:sp>
        <p:nvSpPr>
          <p:cNvPr id="325" name="Google Shape;325;p20"/>
          <p:cNvSpPr/>
          <p:nvPr/>
        </p:nvSpPr>
        <p:spPr>
          <a:xfrm>
            <a:off x="95692" y="1420438"/>
            <a:ext cx="4114433" cy="467361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Sie leiten eine Betriebs-kantine. Sie sehen viele über-gewichtige Mitarbeiter*innen. </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Sie initiieren ein Treffen mit dem Betriebsrat und der Geschäftsführung.</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Ihr Ziel: Gesünderes Essen, keine fett- und zuckerhaltigen Gerichte mehr.</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Es droht ein Aufstand „der Freunde der Curry-Wurst mit Pommes“?</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Mit welchen Vorschlägen gehen Sie in das Gespräch?</a:t>
            </a:r>
            <a:endParaRPr/>
          </a:p>
        </p:txBody>
      </p:sp>
      <p:sp>
        <p:nvSpPr>
          <p:cNvPr id="326" name="Google Shape;326;p20"/>
          <p:cNvSpPr txBox="1"/>
          <p:nvPr/>
        </p:nvSpPr>
        <p:spPr>
          <a:xfrm>
            <a:off x="4233276" y="1720587"/>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80%</a:t>
            </a:r>
            <a:endParaRPr sz="1400" b="0" i="0" u="none" strike="noStrike" cap="none">
              <a:solidFill>
                <a:srgbClr val="000000"/>
              </a:solidFill>
              <a:latin typeface="Arial"/>
              <a:ea typeface="Arial"/>
              <a:cs typeface="Arial"/>
              <a:sym typeface="Arial"/>
            </a:endParaRPr>
          </a:p>
        </p:txBody>
      </p:sp>
      <p:sp>
        <p:nvSpPr>
          <p:cNvPr id="327" name="Google Shape;327;p20"/>
          <p:cNvSpPr txBox="1"/>
          <p:nvPr/>
        </p:nvSpPr>
        <p:spPr>
          <a:xfrm>
            <a:off x="4233276" y="2635888"/>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60%</a:t>
            </a:r>
            <a:endParaRPr sz="1400" b="0" i="0" u="none" strike="noStrike" cap="none">
              <a:solidFill>
                <a:srgbClr val="000000"/>
              </a:solidFill>
              <a:latin typeface="Arial"/>
              <a:ea typeface="Arial"/>
              <a:cs typeface="Arial"/>
              <a:sym typeface="Arial"/>
            </a:endParaRPr>
          </a:p>
        </p:txBody>
      </p:sp>
      <p:sp>
        <p:nvSpPr>
          <p:cNvPr id="328" name="Google Shape;328;p20"/>
          <p:cNvSpPr txBox="1"/>
          <p:nvPr/>
        </p:nvSpPr>
        <p:spPr>
          <a:xfrm>
            <a:off x="4233276" y="3551189"/>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p:txBody>
      </p:sp>
      <p:sp>
        <p:nvSpPr>
          <p:cNvPr id="329" name="Google Shape;329;p20"/>
          <p:cNvSpPr txBox="1"/>
          <p:nvPr/>
        </p:nvSpPr>
        <p:spPr>
          <a:xfrm>
            <a:off x="8562507" y="5434100"/>
            <a:ext cx="3562194"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18-29.  30-39   40-49  50-59   60-69   ab70</a:t>
            </a:r>
            <a:endParaRPr sz="1400" b="0" i="0" u="none" strike="noStrike" cap="none">
              <a:solidFill>
                <a:srgbClr val="000000"/>
              </a:solidFill>
              <a:latin typeface="Arial"/>
              <a:ea typeface="Arial"/>
              <a:cs typeface="Arial"/>
              <a:sym typeface="Arial"/>
            </a:endParaRPr>
          </a:p>
        </p:txBody>
      </p:sp>
      <p:sp>
        <p:nvSpPr>
          <p:cNvPr id="330" name="Google Shape;330;p20"/>
          <p:cNvSpPr txBox="1"/>
          <p:nvPr/>
        </p:nvSpPr>
        <p:spPr>
          <a:xfrm>
            <a:off x="4375565" y="5434100"/>
            <a:ext cx="3562194"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18-29.  30-39   40-49  50-59   60-69   ab70</a:t>
            </a:r>
            <a:endParaRPr sz="1400" b="0" i="0" u="none" strike="noStrike" cap="none">
              <a:solidFill>
                <a:srgbClr val="000000"/>
              </a:solidFill>
              <a:latin typeface="Arial"/>
              <a:ea typeface="Arial"/>
              <a:cs typeface="Arial"/>
              <a:sym typeface="Arial"/>
            </a:endParaRPr>
          </a:p>
        </p:txBody>
      </p:sp>
      <p:sp>
        <p:nvSpPr>
          <p:cNvPr id="331" name="Google Shape;331;p2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332" name="Google Shape;332;p20"/>
          <p:cNvSpPr txBox="1"/>
          <p:nvPr/>
        </p:nvSpPr>
        <p:spPr>
          <a:xfrm>
            <a:off x="4210126" y="4492644"/>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50"/>
              <a:buFont typeface="Trebuchet MS"/>
              <a:buNone/>
            </a:pPr>
            <a:fld id="{00000000-1234-1234-1234-123412341234}" type="slidenum">
              <a:rPr lang="de-DE">
                <a:solidFill>
                  <a:srgbClr val="FFFFFF"/>
                </a:solidFill>
                <a:latin typeface="Trebuchet MS"/>
                <a:ea typeface="Trebuchet MS"/>
                <a:cs typeface="Trebuchet MS"/>
                <a:sym typeface="Trebuchet MS"/>
              </a:rPr>
              <a:t>16</a:t>
            </a:fld>
            <a:endParaRPr>
              <a:solidFill>
                <a:srgbClr val="FFFFFF"/>
              </a:solidFill>
              <a:latin typeface="Trebuchet MS"/>
              <a:ea typeface="Trebuchet MS"/>
              <a:cs typeface="Trebuchet MS"/>
              <a:sym typeface="Trebuchet MS"/>
            </a:endParaRPr>
          </a:p>
        </p:txBody>
      </p:sp>
      <p:sp>
        <p:nvSpPr>
          <p:cNvPr id="339" name="Google Shape;339;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Wasser</a:t>
            </a:r>
            <a:br>
              <a:rPr lang="de-DE"/>
            </a:br>
            <a:r>
              <a:rPr lang="de-DE"/>
              <a:t>Der Wasserfußabdruck ihrer Menüs</a:t>
            </a:r>
            <a:endParaRPr/>
          </a:p>
        </p:txBody>
      </p:sp>
      <p:sp>
        <p:nvSpPr>
          <p:cNvPr id="340" name="Google Shape;340;p4"/>
          <p:cNvSpPr txBox="1">
            <a:spLocks noGrp="1"/>
          </p:cNvSpPr>
          <p:nvPr>
            <p:ph type="body" idx="1"/>
          </p:nvPr>
        </p:nvSpPr>
        <p:spPr>
          <a:xfrm>
            <a:off x="3350684" y="6254497"/>
            <a:ext cx="3834467" cy="557468"/>
          </a:xfrm>
          <a:prstGeom prst="rect">
            <a:avLst/>
          </a:prstGeom>
          <a:noFill/>
          <a:ln>
            <a:noFill/>
          </a:ln>
        </p:spPr>
        <p:txBody>
          <a:bodyPr spcFirstLastPara="1" wrap="square" lIns="91425" tIns="46800" rIns="91425" bIns="45700" anchor="ctr" anchorCtr="0">
            <a:normAutofit/>
          </a:bodyPr>
          <a:lstStyle/>
          <a:p>
            <a:pPr marL="233363" lvl="0" indent="-233363" algn="l" rtl="0">
              <a:lnSpc>
                <a:spcPct val="110000"/>
              </a:lnSpc>
              <a:spcBef>
                <a:spcPts val="0"/>
              </a:spcBef>
              <a:spcAft>
                <a:spcPts val="0"/>
              </a:spcAft>
              <a:buSzPts val="1200"/>
              <a:buNone/>
            </a:pPr>
            <a:r>
              <a:rPr lang="de-DE"/>
              <a:t>Diätassistent und Diätassistentin</a:t>
            </a:r>
            <a:endParaRPr/>
          </a:p>
        </p:txBody>
      </p:sp>
      <p:sp>
        <p:nvSpPr>
          <p:cNvPr id="341" name="Google Shape;341;p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 Hühner (2016)</a:t>
            </a:r>
            <a:endParaRPr/>
          </a:p>
        </p:txBody>
      </p:sp>
      <p:sp>
        <p:nvSpPr>
          <p:cNvPr id="342" name="Google Shape;342;p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pic>
        <p:nvPicPr>
          <p:cNvPr id="343" name="Google Shape;343;p4" descr="Hamburger, Fast Food, Imbiss, Lebensmittel, Fleisch"/>
          <p:cNvPicPr preferRelativeResize="0"/>
          <p:nvPr/>
        </p:nvPicPr>
        <p:blipFill rotWithShape="1">
          <a:blip r:embed="rId3">
            <a:alphaModFix/>
          </a:blip>
          <a:srcRect/>
          <a:stretch/>
        </p:blipFill>
        <p:spPr>
          <a:xfrm>
            <a:off x="6211966" y="1514327"/>
            <a:ext cx="2689772" cy="4611038"/>
          </a:xfrm>
          <a:prstGeom prst="rect">
            <a:avLst/>
          </a:prstGeom>
          <a:solidFill>
            <a:schemeClr val="lt1"/>
          </a:solidFill>
          <a:ln>
            <a:noFill/>
          </a:ln>
        </p:spPr>
      </p:pic>
      <p:sp>
        <p:nvSpPr>
          <p:cNvPr id="344" name="Google Shape;344;p4"/>
          <p:cNvSpPr txBox="1"/>
          <p:nvPr/>
        </p:nvSpPr>
        <p:spPr>
          <a:xfrm>
            <a:off x="10462684" y="1630100"/>
            <a:ext cx="115454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1Scheibe Salat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2liter</a:t>
            </a:r>
            <a:endParaRPr sz="1400" b="0" i="0" u="none" strike="noStrike" cap="none">
              <a:solidFill>
                <a:srgbClr val="000000"/>
              </a:solidFill>
              <a:latin typeface="Arial"/>
              <a:ea typeface="Arial"/>
              <a:cs typeface="Arial"/>
              <a:sym typeface="Arial"/>
            </a:endParaRPr>
          </a:p>
        </p:txBody>
      </p:sp>
      <p:cxnSp>
        <p:nvCxnSpPr>
          <p:cNvPr id="345" name="Google Shape;345;p4"/>
          <p:cNvCxnSpPr/>
          <p:nvPr/>
        </p:nvCxnSpPr>
        <p:spPr>
          <a:xfrm flipH="1">
            <a:off x="10388794" y="1962610"/>
            <a:ext cx="1145309" cy="9237"/>
          </a:xfrm>
          <a:prstGeom prst="straightConnector1">
            <a:avLst/>
          </a:prstGeom>
          <a:noFill/>
          <a:ln w="9525" cap="flat" cmpd="sng">
            <a:solidFill>
              <a:srgbClr val="1E5F9F"/>
            </a:solidFill>
            <a:prstDash val="solid"/>
            <a:round/>
            <a:headEnd type="none" w="sm" len="sm"/>
            <a:tailEnd type="none" w="sm" len="sm"/>
          </a:ln>
        </p:spPr>
      </p:cxnSp>
      <p:cxnSp>
        <p:nvCxnSpPr>
          <p:cNvPr id="346" name="Google Shape;346;p4"/>
          <p:cNvCxnSpPr/>
          <p:nvPr/>
        </p:nvCxnSpPr>
        <p:spPr>
          <a:xfrm flipH="1">
            <a:off x="8790902" y="1962611"/>
            <a:ext cx="1625600" cy="711199"/>
          </a:xfrm>
          <a:prstGeom prst="straightConnector1">
            <a:avLst/>
          </a:prstGeom>
          <a:noFill/>
          <a:ln w="9525" cap="flat" cmpd="sng">
            <a:solidFill>
              <a:srgbClr val="1E5F9F"/>
            </a:solidFill>
            <a:prstDash val="solid"/>
            <a:round/>
            <a:headEnd type="none" w="sm" len="sm"/>
            <a:tailEnd type="stealth" w="med" len="med"/>
          </a:ln>
        </p:spPr>
      </p:cxnSp>
      <p:sp>
        <p:nvSpPr>
          <p:cNvPr id="347" name="Google Shape;347;p4"/>
          <p:cNvSpPr txBox="1"/>
          <p:nvPr/>
        </p:nvSpPr>
        <p:spPr>
          <a:xfrm>
            <a:off x="10499629" y="1934900"/>
            <a:ext cx="98829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des Salates</a:t>
            </a:r>
            <a:endParaRPr sz="1400" b="0" i="0" u="none" strike="noStrike" cap="none">
              <a:solidFill>
                <a:srgbClr val="000000"/>
              </a:solidFill>
              <a:latin typeface="Arial"/>
              <a:ea typeface="Arial"/>
              <a:cs typeface="Arial"/>
              <a:sym typeface="Arial"/>
            </a:endParaRPr>
          </a:p>
        </p:txBody>
      </p:sp>
      <p:sp>
        <p:nvSpPr>
          <p:cNvPr id="348" name="Google Shape;348;p4"/>
          <p:cNvSpPr txBox="1"/>
          <p:nvPr/>
        </p:nvSpPr>
        <p:spPr>
          <a:xfrm>
            <a:off x="10444210" y="2387481"/>
            <a:ext cx="13115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 Scheiben Käse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(20g) </a:t>
            </a:r>
            <a:r>
              <a:rPr lang="de-DE" sz="900" b="1" i="0" u="none" strike="noStrike" cap="none">
                <a:solidFill>
                  <a:srgbClr val="000000"/>
                </a:solidFill>
                <a:latin typeface="Arial"/>
                <a:ea typeface="Arial"/>
                <a:cs typeface="Arial"/>
                <a:sym typeface="Arial"/>
              </a:rPr>
              <a:t>100Liter</a:t>
            </a:r>
            <a:endParaRPr sz="1400" b="0" i="0" u="none" strike="noStrike" cap="none">
              <a:solidFill>
                <a:srgbClr val="000000"/>
              </a:solidFill>
              <a:latin typeface="Arial"/>
              <a:ea typeface="Arial"/>
              <a:cs typeface="Arial"/>
              <a:sym typeface="Arial"/>
            </a:endParaRPr>
          </a:p>
        </p:txBody>
      </p:sp>
      <p:cxnSp>
        <p:nvCxnSpPr>
          <p:cNvPr id="349" name="Google Shape;349;p4"/>
          <p:cNvCxnSpPr/>
          <p:nvPr/>
        </p:nvCxnSpPr>
        <p:spPr>
          <a:xfrm rot="10800000">
            <a:off x="10388794" y="2729226"/>
            <a:ext cx="1219200" cy="0"/>
          </a:xfrm>
          <a:prstGeom prst="straightConnector1">
            <a:avLst/>
          </a:prstGeom>
          <a:noFill/>
          <a:ln w="9525" cap="flat" cmpd="sng">
            <a:solidFill>
              <a:srgbClr val="1E5F9F"/>
            </a:solidFill>
            <a:prstDash val="solid"/>
            <a:round/>
            <a:headEnd type="none" w="sm" len="sm"/>
            <a:tailEnd type="none" w="sm" len="sm"/>
          </a:ln>
        </p:spPr>
      </p:cxnSp>
      <p:cxnSp>
        <p:nvCxnSpPr>
          <p:cNvPr id="350" name="Google Shape;350;p4"/>
          <p:cNvCxnSpPr/>
          <p:nvPr/>
        </p:nvCxnSpPr>
        <p:spPr>
          <a:xfrm flipH="1">
            <a:off x="8855557" y="2738465"/>
            <a:ext cx="1551710" cy="535709"/>
          </a:xfrm>
          <a:prstGeom prst="straightConnector1">
            <a:avLst/>
          </a:prstGeom>
          <a:noFill/>
          <a:ln w="9525" cap="flat" cmpd="sng">
            <a:solidFill>
              <a:srgbClr val="1E5F9F"/>
            </a:solidFill>
            <a:prstDash val="solid"/>
            <a:round/>
            <a:headEnd type="none" w="sm" len="sm"/>
            <a:tailEnd type="stealth" w="med" len="med"/>
          </a:ln>
        </p:spPr>
      </p:cxnSp>
      <p:sp>
        <p:nvSpPr>
          <p:cNvPr id="351" name="Google Shape;351;p4"/>
          <p:cNvSpPr txBox="1"/>
          <p:nvPr/>
        </p:nvSpPr>
        <p:spPr>
          <a:xfrm>
            <a:off x="10462686" y="3034027"/>
            <a:ext cx="1330036"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2Scheiben Gewürzgurke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2liter</a:t>
            </a:r>
            <a:endParaRPr sz="1400" b="0" i="0" u="none" strike="noStrike" cap="none">
              <a:solidFill>
                <a:srgbClr val="000000"/>
              </a:solidFill>
              <a:latin typeface="Arial"/>
              <a:ea typeface="Arial"/>
              <a:cs typeface="Arial"/>
              <a:sym typeface="Arial"/>
            </a:endParaRPr>
          </a:p>
        </p:txBody>
      </p:sp>
      <p:sp>
        <p:nvSpPr>
          <p:cNvPr id="352" name="Google Shape;352;p4"/>
          <p:cNvSpPr txBox="1"/>
          <p:nvPr/>
        </p:nvSpPr>
        <p:spPr>
          <a:xfrm>
            <a:off x="10490392" y="2683044"/>
            <a:ext cx="147782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Wasserbedarf des Milch- viehs, Milchherstellung und verarbeitung</a:t>
            </a:r>
            <a:endParaRPr sz="800" b="0" i="0" u="none" strike="noStrike" cap="none">
              <a:solidFill>
                <a:srgbClr val="000000"/>
              </a:solidFill>
              <a:latin typeface="Arial"/>
              <a:ea typeface="Arial"/>
              <a:cs typeface="Arial"/>
              <a:sym typeface="Arial"/>
            </a:endParaRPr>
          </a:p>
        </p:txBody>
      </p:sp>
      <p:cxnSp>
        <p:nvCxnSpPr>
          <p:cNvPr id="353" name="Google Shape;353;p4"/>
          <p:cNvCxnSpPr/>
          <p:nvPr/>
        </p:nvCxnSpPr>
        <p:spPr>
          <a:xfrm rot="10800000">
            <a:off x="10398030" y="3495846"/>
            <a:ext cx="1283855" cy="0"/>
          </a:xfrm>
          <a:prstGeom prst="straightConnector1">
            <a:avLst/>
          </a:prstGeom>
          <a:noFill/>
          <a:ln w="9525" cap="flat" cmpd="sng">
            <a:solidFill>
              <a:srgbClr val="1E5F9F"/>
            </a:solidFill>
            <a:prstDash val="solid"/>
            <a:round/>
            <a:headEnd type="none" w="sm" len="sm"/>
            <a:tailEnd type="none" w="sm" len="sm"/>
          </a:ln>
        </p:spPr>
      </p:cxnSp>
      <p:cxnSp>
        <p:nvCxnSpPr>
          <p:cNvPr id="354" name="Google Shape;354;p4"/>
          <p:cNvCxnSpPr/>
          <p:nvPr/>
        </p:nvCxnSpPr>
        <p:spPr>
          <a:xfrm flipH="1">
            <a:off x="8439920" y="3495845"/>
            <a:ext cx="1995056" cy="397164"/>
          </a:xfrm>
          <a:prstGeom prst="straightConnector1">
            <a:avLst/>
          </a:prstGeom>
          <a:noFill/>
          <a:ln w="9525" cap="flat" cmpd="sng">
            <a:solidFill>
              <a:srgbClr val="1E5F9F"/>
            </a:solidFill>
            <a:prstDash val="solid"/>
            <a:round/>
            <a:headEnd type="none" w="sm" len="sm"/>
            <a:tailEnd type="stealth" w="med" len="med"/>
          </a:ln>
        </p:spPr>
      </p:cxnSp>
      <p:sp>
        <p:nvSpPr>
          <p:cNvPr id="355" name="Google Shape;355;p4"/>
          <p:cNvSpPr txBox="1"/>
          <p:nvPr/>
        </p:nvSpPr>
        <p:spPr>
          <a:xfrm>
            <a:off x="10453448" y="3449664"/>
            <a:ext cx="118225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der Gurken</a:t>
            </a:r>
            <a:endParaRPr sz="1400" b="0" i="0" u="none" strike="noStrike" cap="none">
              <a:solidFill>
                <a:srgbClr val="000000"/>
              </a:solidFill>
              <a:latin typeface="Arial"/>
              <a:ea typeface="Arial"/>
              <a:cs typeface="Arial"/>
              <a:sym typeface="Arial"/>
            </a:endParaRPr>
          </a:p>
        </p:txBody>
      </p:sp>
      <p:sp>
        <p:nvSpPr>
          <p:cNvPr id="356" name="Google Shape;356;p4"/>
          <p:cNvSpPr txBox="1"/>
          <p:nvPr/>
        </p:nvSpPr>
        <p:spPr>
          <a:xfrm>
            <a:off x="10453449" y="3846828"/>
            <a:ext cx="877455"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2Scheiben Zwiebeln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sp>
        <p:nvSpPr>
          <p:cNvPr id="357" name="Google Shape;357;p4"/>
          <p:cNvSpPr txBox="1"/>
          <p:nvPr/>
        </p:nvSpPr>
        <p:spPr>
          <a:xfrm>
            <a:off x="10416503" y="4299409"/>
            <a:ext cx="93287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der Zwiebeln auf dem Feld</a:t>
            </a:r>
            <a:endParaRPr sz="1400" b="0" i="0" u="none" strike="noStrike" cap="none">
              <a:solidFill>
                <a:srgbClr val="000000"/>
              </a:solidFill>
              <a:latin typeface="Arial"/>
              <a:ea typeface="Arial"/>
              <a:cs typeface="Arial"/>
              <a:sym typeface="Arial"/>
            </a:endParaRPr>
          </a:p>
        </p:txBody>
      </p:sp>
      <p:cxnSp>
        <p:nvCxnSpPr>
          <p:cNvPr id="358" name="Google Shape;358;p4"/>
          <p:cNvCxnSpPr/>
          <p:nvPr/>
        </p:nvCxnSpPr>
        <p:spPr>
          <a:xfrm flipH="1">
            <a:off x="10388794" y="4299409"/>
            <a:ext cx="1089890" cy="9237"/>
          </a:xfrm>
          <a:prstGeom prst="straightConnector1">
            <a:avLst/>
          </a:prstGeom>
          <a:noFill/>
          <a:ln w="9525" cap="flat" cmpd="sng">
            <a:solidFill>
              <a:srgbClr val="1E5F9F"/>
            </a:solidFill>
            <a:prstDash val="solid"/>
            <a:round/>
            <a:headEnd type="none" w="sm" len="sm"/>
            <a:tailEnd type="none" w="sm" len="sm"/>
          </a:ln>
        </p:spPr>
      </p:cxnSp>
      <p:cxnSp>
        <p:nvCxnSpPr>
          <p:cNvPr id="359" name="Google Shape;359;p4"/>
          <p:cNvCxnSpPr/>
          <p:nvPr/>
        </p:nvCxnSpPr>
        <p:spPr>
          <a:xfrm flipH="1">
            <a:off x="8541521" y="4317883"/>
            <a:ext cx="1838036" cy="637309"/>
          </a:xfrm>
          <a:prstGeom prst="straightConnector1">
            <a:avLst/>
          </a:prstGeom>
          <a:noFill/>
          <a:ln w="9525" cap="flat" cmpd="sng">
            <a:solidFill>
              <a:srgbClr val="1E5F9F"/>
            </a:solidFill>
            <a:prstDash val="solid"/>
            <a:round/>
            <a:headEnd type="none" w="sm" len="sm"/>
            <a:tailEnd type="stealth" w="med" len="med"/>
          </a:ln>
        </p:spPr>
      </p:cxnSp>
      <p:sp>
        <p:nvSpPr>
          <p:cNvPr id="360" name="Google Shape;360;p4"/>
          <p:cNvSpPr txBox="1"/>
          <p:nvPr/>
        </p:nvSpPr>
        <p:spPr>
          <a:xfrm>
            <a:off x="10444211" y="4807409"/>
            <a:ext cx="96981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1Esslöffel Ketchup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cxnSp>
        <p:nvCxnSpPr>
          <p:cNvPr id="361" name="Google Shape;361;p4"/>
          <p:cNvCxnSpPr/>
          <p:nvPr/>
        </p:nvCxnSpPr>
        <p:spPr>
          <a:xfrm rot="10800000">
            <a:off x="10425739" y="5306173"/>
            <a:ext cx="988291" cy="0"/>
          </a:xfrm>
          <a:prstGeom prst="straightConnector1">
            <a:avLst/>
          </a:prstGeom>
          <a:noFill/>
          <a:ln w="9525" cap="flat" cmpd="sng">
            <a:solidFill>
              <a:srgbClr val="1E5F9F"/>
            </a:solidFill>
            <a:prstDash val="solid"/>
            <a:round/>
            <a:headEnd type="none" w="sm" len="sm"/>
            <a:tailEnd type="none" w="sm" len="sm"/>
          </a:ln>
        </p:spPr>
      </p:cxnSp>
      <p:sp>
        <p:nvSpPr>
          <p:cNvPr id="362" name="Google Shape;362;p4"/>
          <p:cNvSpPr txBox="1"/>
          <p:nvPr/>
        </p:nvSpPr>
        <p:spPr>
          <a:xfrm>
            <a:off x="10471920" y="5296936"/>
            <a:ext cx="106218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Tomatenpflanzen</a:t>
            </a:r>
            <a:endParaRPr sz="1400" b="0" i="0" u="none" strike="noStrike" cap="none">
              <a:solidFill>
                <a:srgbClr val="000000"/>
              </a:solidFill>
              <a:latin typeface="Arial"/>
              <a:ea typeface="Arial"/>
              <a:cs typeface="Arial"/>
              <a:sym typeface="Arial"/>
            </a:endParaRPr>
          </a:p>
        </p:txBody>
      </p:sp>
      <p:cxnSp>
        <p:nvCxnSpPr>
          <p:cNvPr id="363" name="Google Shape;363;p4"/>
          <p:cNvCxnSpPr/>
          <p:nvPr/>
        </p:nvCxnSpPr>
        <p:spPr>
          <a:xfrm flipH="1">
            <a:off x="8329085" y="5306174"/>
            <a:ext cx="2161309" cy="240145"/>
          </a:xfrm>
          <a:prstGeom prst="straightConnector1">
            <a:avLst/>
          </a:prstGeom>
          <a:noFill/>
          <a:ln w="9525" cap="flat" cmpd="sng">
            <a:solidFill>
              <a:srgbClr val="1E5F9F"/>
            </a:solidFill>
            <a:prstDash val="solid"/>
            <a:round/>
            <a:headEnd type="none" w="sm" len="sm"/>
            <a:tailEnd type="stealth" w="med" len="med"/>
          </a:ln>
        </p:spPr>
      </p:cxnSp>
      <p:sp>
        <p:nvSpPr>
          <p:cNvPr id="364" name="Google Shape;364;p4"/>
          <p:cNvSpPr txBox="1"/>
          <p:nvPr/>
        </p:nvSpPr>
        <p:spPr>
          <a:xfrm>
            <a:off x="3573546" y="1389131"/>
            <a:ext cx="1276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 Brötchen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(50g) </a:t>
            </a:r>
            <a:r>
              <a:rPr lang="de-DE" sz="900" b="1" i="0" u="none" strike="noStrike" cap="none">
                <a:solidFill>
                  <a:srgbClr val="000000"/>
                </a:solidFill>
                <a:latin typeface="Arial"/>
                <a:ea typeface="Arial"/>
                <a:cs typeface="Arial"/>
                <a:sym typeface="Arial"/>
              </a:rPr>
              <a:t>35Liter</a:t>
            </a:r>
            <a:endParaRPr sz="1400" b="0" i="0" u="none" strike="noStrike" cap="none">
              <a:solidFill>
                <a:srgbClr val="000000"/>
              </a:solidFill>
              <a:latin typeface="Arial"/>
              <a:ea typeface="Arial"/>
              <a:cs typeface="Arial"/>
              <a:sym typeface="Arial"/>
            </a:endParaRPr>
          </a:p>
        </p:txBody>
      </p:sp>
      <p:cxnSp>
        <p:nvCxnSpPr>
          <p:cNvPr id="365" name="Google Shape;365;p4"/>
          <p:cNvCxnSpPr/>
          <p:nvPr/>
        </p:nvCxnSpPr>
        <p:spPr>
          <a:xfrm rot="10800000" flipH="1">
            <a:off x="3564492" y="1696950"/>
            <a:ext cx="986828" cy="18107"/>
          </a:xfrm>
          <a:prstGeom prst="straightConnector1">
            <a:avLst/>
          </a:prstGeom>
          <a:noFill/>
          <a:ln w="9525" cap="flat" cmpd="sng">
            <a:solidFill>
              <a:srgbClr val="1E5F9F"/>
            </a:solidFill>
            <a:prstDash val="solid"/>
            <a:round/>
            <a:headEnd type="none" w="sm" len="sm"/>
            <a:tailEnd type="none" w="sm" len="sm"/>
          </a:ln>
        </p:spPr>
      </p:cxnSp>
      <p:cxnSp>
        <p:nvCxnSpPr>
          <p:cNvPr id="366" name="Google Shape;366;p4"/>
          <p:cNvCxnSpPr/>
          <p:nvPr/>
        </p:nvCxnSpPr>
        <p:spPr>
          <a:xfrm>
            <a:off x="4533213" y="1696949"/>
            <a:ext cx="1819746" cy="344032"/>
          </a:xfrm>
          <a:prstGeom prst="straightConnector1">
            <a:avLst/>
          </a:prstGeom>
          <a:noFill/>
          <a:ln w="9525" cap="flat" cmpd="sng">
            <a:solidFill>
              <a:srgbClr val="1E5F9F"/>
            </a:solidFill>
            <a:prstDash val="solid"/>
            <a:round/>
            <a:headEnd type="none" w="sm" len="sm"/>
            <a:tailEnd type="stealth" w="med" len="med"/>
          </a:ln>
        </p:spPr>
      </p:cxnSp>
      <p:sp>
        <p:nvSpPr>
          <p:cNvPr id="367" name="Google Shape;367;p4"/>
          <p:cNvSpPr txBox="1"/>
          <p:nvPr/>
        </p:nvSpPr>
        <p:spPr>
          <a:xfrm>
            <a:off x="3461521" y="1713229"/>
            <a:ext cx="144736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Produktion der Brötchen (Anbau von Getreide, Mahlen, Teigzubereitung)</a:t>
            </a:r>
            <a:endParaRPr sz="1400" b="0" i="0" u="none" strike="noStrike" cap="none">
              <a:solidFill>
                <a:srgbClr val="000000"/>
              </a:solidFill>
              <a:latin typeface="Arial"/>
              <a:ea typeface="Arial"/>
              <a:cs typeface="Arial"/>
              <a:sym typeface="Arial"/>
            </a:endParaRPr>
          </a:p>
        </p:txBody>
      </p:sp>
      <p:sp>
        <p:nvSpPr>
          <p:cNvPr id="368" name="Google Shape;368;p4"/>
          <p:cNvSpPr txBox="1"/>
          <p:nvPr/>
        </p:nvSpPr>
        <p:spPr>
          <a:xfrm>
            <a:off x="3364950" y="2385927"/>
            <a:ext cx="12041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Scheiben Tomaten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(20g</a:t>
            </a:r>
            <a:r>
              <a:rPr lang="de-DE" sz="900" b="1" i="0" u="none" strike="noStrike" cap="none">
                <a:solidFill>
                  <a:srgbClr val="000000"/>
                </a:solidFill>
                <a:latin typeface="Arial"/>
                <a:ea typeface="Arial"/>
                <a:cs typeface="Arial"/>
                <a:sym typeface="Arial"/>
              </a:rPr>
              <a:t>) 1Liter</a:t>
            </a:r>
            <a:endParaRPr sz="1400" b="0" i="0" u="none" strike="noStrike" cap="none">
              <a:solidFill>
                <a:srgbClr val="000000"/>
              </a:solidFill>
              <a:latin typeface="Arial"/>
              <a:ea typeface="Arial"/>
              <a:cs typeface="Arial"/>
              <a:sym typeface="Arial"/>
            </a:endParaRPr>
          </a:p>
        </p:txBody>
      </p:sp>
      <p:sp>
        <p:nvSpPr>
          <p:cNvPr id="369" name="Google Shape;369;p4"/>
          <p:cNvSpPr txBox="1"/>
          <p:nvPr/>
        </p:nvSpPr>
        <p:spPr>
          <a:xfrm>
            <a:off x="3419636" y="2721270"/>
            <a:ext cx="10139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Tomatenpflanzen</a:t>
            </a:r>
            <a:endParaRPr sz="1400" b="0" i="0" u="none" strike="noStrike" cap="none">
              <a:solidFill>
                <a:srgbClr val="000000"/>
              </a:solidFill>
              <a:latin typeface="Arial"/>
              <a:ea typeface="Arial"/>
              <a:cs typeface="Arial"/>
              <a:sym typeface="Arial"/>
            </a:endParaRPr>
          </a:p>
        </p:txBody>
      </p:sp>
      <p:cxnSp>
        <p:nvCxnSpPr>
          <p:cNvPr id="370" name="Google Shape;370;p4"/>
          <p:cNvCxnSpPr/>
          <p:nvPr/>
        </p:nvCxnSpPr>
        <p:spPr>
          <a:xfrm>
            <a:off x="3350684" y="2747701"/>
            <a:ext cx="1182528" cy="9785"/>
          </a:xfrm>
          <a:prstGeom prst="straightConnector1">
            <a:avLst/>
          </a:prstGeom>
          <a:noFill/>
          <a:ln w="9525" cap="flat" cmpd="sng">
            <a:solidFill>
              <a:srgbClr val="1E5F9F"/>
            </a:solidFill>
            <a:prstDash val="solid"/>
            <a:round/>
            <a:headEnd type="none" w="sm" len="sm"/>
            <a:tailEnd type="none" w="sm" len="sm"/>
          </a:ln>
        </p:spPr>
      </p:cxnSp>
      <p:cxnSp>
        <p:nvCxnSpPr>
          <p:cNvPr id="371" name="Google Shape;371;p4"/>
          <p:cNvCxnSpPr/>
          <p:nvPr/>
        </p:nvCxnSpPr>
        <p:spPr>
          <a:xfrm rot="10800000" flipH="1">
            <a:off x="4532939" y="2729045"/>
            <a:ext cx="2073519" cy="37128"/>
          </a:xfrm>
          <a:prstGeom prst="straightConnector1">
            <a:avLst/>
          </a:prstGeom>
          <a:noFill/>
          <a:ln w="9525" cap="flat" cmpd="sng">
            <a:solidFill>
              <a:srgbClr val="1E5F9F"/>
            </a:solidFill>
            <a:prstDash val="solid"/>
            <a:round/>
            <a:headEnd type="none" w="sm" len="sm"/>
            <a:tailEnd type="stealth" w="med" len="med"/>
          </a:ln>
        </p:spPr>
      </p:cxnSp>
      <p:sp>
        <p:nvSpPr>
          <p:cNvPr id="372" name="Google Shape;372;p4"/>
          <p:cNvSpPr txBox="1"/>
          <p:nvPr/>
        </p:nvSpPr>
        <p:spPr>
          <a:xfrm>
            <a:off x="3446797" y="3643444"/>
            <a:ext cx="11588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 Burgerfleisch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(150g) </a:t>
            </a:r>
            <a:r>
              <a:rPr lang="de-DE" sz="900" b="1" i="0" u="none" strike="noStrike" cap="none">
                <a:solidFill>
                  <a:srgbClr val="000000"/>
                </a:solidFill>
                <a:latin typeface="Arial"/>
                <a:ea typeface="Arial"/>
                <a:cs typeface="Arial"/>
                <a:sym typeface="Arial"/>
              </a:rPr>
              <a:t>2250Liter</a:t>
            </a:r>
            <a:endParaRPr sz="1400" b="0" i="0" u="none" strike="noStrike" cap="none">
              <a:solidFill>
                <a:srgbClr val="000000"/>
              </a:solidFill>
              <a:latin typeface="Arial"/>
              <a:ea typeface="Arial"/>
              <a:cs typeface="Arial"/>
              <a:sym typeface="Arial"/>
            </a:endParaRPr>
          </a:p>
        </p:txBody>
      </p:sp>
      <p:cxnSp>
        <p:nvCxnSpPr>
          <p:cNvPr id="373" name="Google Shape;373;p4"/>
          <p:cNvCxnSpPr/>
          <p:nvPr/>
        </p:nvCxnSpPr>
        <p:spPr>
          <a:xfrm rot="10800000" flipH="1">
            <a:off x="3510171" y="3987476"/>
            <a:ext cx="1059256" cy="9054"/>
          </a:xfrm>
          <a:prstGeom prst="straightConnector1">
            <a:avLst/>
          </a:prstGeom>
          <a:noFill/>
          <a:ln w="9525" cap="flat" cmpd="sng">
            <a:solidFill>
              <a:srgbClr val="1E5F9F"/>
            </a:solidFill>
            <a:prstDash val="solid"/>
            <a:round/>
            <a:headEnd type="none" w="sm" len="sm"/>
            <a:tailEnd type="none" w="sm" len="sm"/>
          </a:ln>
        </p:spPr>
      </p:cxnSp>
      <p:sp>
        <p:nvSpPr>
          <p:cNvPr id="374" name="Google Shape;374;p4"/>
          <p:cNvSpPr txBox="1"/>
          <p:nvPr/>
        </p:nvSpPr>
        <p:spPr>
          <a:xfrm>
            <a:off x="3428874" y="3966901"/>
            <a:ext cx="12056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Futtermittelherstellung und Wasserbedarf des Rindes</a:t>
            </a:r>
            <a:endParaRPr sz="1400" b="0" i="0" u="none" strike="noStrike" cap="none">
              <a:solidFill>
                <a:srgbClr val="000000"/>
              </a:solidFill>
              <a:latin typeface="Arial"/>
              <a:ea typeface="Arial"/>
              <a:cs typeface="Arial"/>
              <a:sym typeface="Arial"/>
            </a:endParaRPr>
          </a:p>
        </p:txBody>
      </p:sp>
      <p:cxnSp>
        <p:nvCxnSpPr>
          <p:cNvPr id="375" name="Google Shape;375;p4"/>
          <p:cNvCxnSpPr/>
          <p:nvPr/>
        </p:nvCxnSpPr>
        <p:spPr>
          <a:xfrm>
            <a:off x="4533213" y="3969370"/>
            <a:ext cx="1828800" cy="253497"/>
          </a:xfrm>
          <a:prstGeom prst="straightConnector1">
            <a:avLst/>
          </a:prstGeom>
          <a:noFill/>
          <a:ln w="9525" cap="flat" cmpd="sng">
            <a:solidFill>
              <a:srgbClr val="1E5F9F"/>
            </a:solidFill>
            <a:prstDash val="solid"/>
            <a:round/>
            <a:headEnd type="none" w="sm" len="sm"/>
            <a:tailEnd type="stealth" w="med" len="med"/>
          </a:ln>
        </p:spPr>
      </p:cxnSp>
      <p:sp>
        <p:nvSpPr>
          <p:cNvPr id="376" name="Google Shape;376;p4"/>
          <p:cNvSpPr txBox="1"/>
          <p:nvPr/>
        </p:nvSpPr>
        <p:spPr>
          <a:xfrm>
            <a:off x="3492066" y="4865663"/>
            <a:ext cx="13580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1Esslöffel Mayonaise</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cxnSp>
        <p:nvCxnSpPr>
          <p:cNvPr id="377" name="Google Shape;377;p4"/>
          <p:cNvCxnSpPr/>
          <p:nvPr/>
        </p:nvCxnSpPr>
        <p:spPr>
          <a:xfrm>
            <a:off x="3528279" y="5227801"/>
            <a:ext cx="1339913" cy="0"/>
          </a:xfrm>
          <a:prstGeom prst="straightConnector1">
            <a:avLst/>
          </a:prstGeom>
          <a:noFill/>
          <a:ln w="9525" cap="flat" cmpd="sng">
            <a:solidFill>
              <a:srgbClr val="1E5F9F"/>
            </a:solidFill>
            <a:prstDash val="solid"/>
            <a:round/>
            <a:headEnd type="none" w="sm" len="sm"/>
            <a:tailEnd type="none" w="sm" len="sm"/>
          </a:ln>
        </p:spPr>
      </p:cxnSp>
      <p:sp>
        <p:nvSpPr>
          <p:cNvPr id="378" name="Google Shape;378;p4"/>
          <p:cNvSpPr txBox="1"/>
          <p:nvPr/>
        </p:nvSpPr>
        <p:spPr>
          <a:xfrm>
            <a:off x="3489504" y="5208231"/>
            <a:ext cx="17201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Anbau(Z.B Sonnenblumen) und Weiterverarbeitung zu Öl</a:t>
            </a:r>
            <a:endParaRPr sz="1400" b="0" i="0" u="none" strike="noStrike" cap="none">
              <a:solidFill>
                <a:srgbClr val="000000"/>
              </a:solidFill>
              <a:latin typeface="Arial"/>
              <a:ea typeface="Arial"/>
              <a:cs typeface="Arial"/>
              <a:sym typeface="Arial"/>
            </a:endParaRPr>
          </a:p>
        </p:txBody>
      </p:sp>
      <p:cxnSp>
        <p:nvCxnSpPr>
          <p:cNvPr id="379" name="Google Shape;379;p4"/>
          <p:cNvCxnSpPr/>
          <p:nvPr/>
        </p:nvCxnSpPr>
        <p:spPr>
          <a:xfrm rot="10800000" flipH="1">
            <a:off x="4804817" y="4603113"/>
            <a:ext cx="1828800" cy="624689"/>
          </a:xfrm>
          <a:prstGeom prst="straightConnector1">
            <a:avLst/>
          </a:prstGeom>
          <a:noFill/>
          <a:ln w="9525" cap="flat" cmpd="sng">
            <a:solidFill>
              <a:srgbClr val="1E5F9F"/>
            </a:solidFill>
            <a:prstDash val="solid"/>
            <a:round/>
            <a:headEnd type="none" w="sm" len="sm"/>
            <a:tailEnd type="stealth" w="med" len="med"/>
          </a:ln>
        </p:spPr>
      </p:cxnSp>
      <p:sp>
        <p:nvSpPr>
          <p:cNvPr id="380" name="Google Shape;380;p4"/>
          <p:cNvSpPr/>
          <p:nvPr/>
        </p:nvSpPr>
        <p:spPr>
          <a:xfrm>
            <a:off x="264152" y="1685089"/>
            <a:ext cx="3040347" cy="35427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den Wasserfußabdruck verschiedener Zutaten Ihrer Menükarte.</a:t>
            </a: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Komponenten haben den größten Abdruck und warum?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a:stretch/>
        </p:blipFill>
        <p:spPr>
          <a:xfrm>
            <a:off x="5082925" y="1412400"/>
            <a:ext cx="6956676" cy="4465876"/>
          </a:xfrm>
          <a:prstGeom prst="rect">
            <a:avLst/>
          </a:prstGeom>
          <a:noFill/>
          <a:ln>
            <a:noFill/>
          </a:ln>
        </p:spPr>
      </p:pic>
      <p:sp>
        <p:nvSpPr>
          <p:cNvPr id="387" name="Google Shape;387;p2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388" name="Google Shape;388;p21"/>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389" name="Google Shape;389;p21"/>
          <p:cNvSpPr txBox="1">
            <a:spLocks noGrp="1"/>
          </p:cNvSpPr>
          <p:nvPr>
            <p:ph type="body" idx="1"/>
          </p:nvPr>
        </p:nvSpPr>
        <p:spPr>
          <a:xfrm>
            <a:off x="3350684" y="6254497"/>
            <a:ext cx="3834600" cy="557400"/>
          </a:xfrm>
          <a:prstGeom prst="rect">
            <a:avLst/>
          </a:prstGeom>
          <a:noFill/>
          <a:ln>
            <a:noFill/>
          </a:ln>
        </p:spPr>
        <p:txBody>
          <a:bodyPr spcFirstLastPara="1" wrap="square" lIns="90000" tIns="0" rIns="90000" bIns="0" anchor="ctr" anchorCtr="0">
            <a:noAutofit/>
          </a:bodyPr>
          <a:lstStyle/>
          <a:p>
            <a:pPr marL="0" lvl="0" indent="0" algn="l" rtl="0">
              <a:lnSpc>
                <a:spcPct val="110000"/>
              </a:lnSpc>
              <a:spcBef>
                <a:spcPts val="0"/>
              </a:spcBef>
              <a:spcAft>
                <a:spcPts val="0"/>
              </a:spcAft>
              <a:buSzPts val="1200"/>
              <a:buNone/>
            </a:pPr>
            <a:r>
              <a:rPr lang="de-DE"/>
              <a:t>Diätassistent und Diätassistentin</a:t>
            </a:r>
            <a:endParaRPr/>
          </a:p>
        </p:txBody>
      </p:sp>
      <p:sp>
        <p:nvSpPr>
          <p:cNvPr id="390" name="Google Shape;390;p2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Poore &amp; Nemecek (2018)</a:t>
            </a:r>
            <a:endParaRPr/>
          </a:p>
        </p:txBody>
      </p:sp>
      <p:sp>
        <p:nvSpPr>
          <p:cNvPr id="391" name="Google Shape;391;p2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392" name="Google Shape;392;p21"/>
          <p:cNvSpPr txBox="1">
            <a:spLocks noGrp="1"/>
          </p:cNvSpPr>
          <p:nvPr>
            <p:ph type="body" idx="3"/>
          </p:nvPr>
        </p:nvSpPr>
        <p:spPr>
          <a:xfrm>
            <a:off x="415216" y="4715487"/>
            <a:ext cx="4514100" cy="1350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endParaRPr b="1">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393" name="Google Shape;393;p21"/>
          <p:cNvSpPr/>
          <p:nvPr/>
        </p:nvSpPr>
        <p:spPr>
          <a:xfrm>
            <a:off x="202019" y="1400239"/>
            <a:ext cx="4880906" cy="32145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Aus welchem Grund verbrauchen die Milch und Milchprodukte unterschiedlich viel Wasser? </a:t>
            </a:r>
            <a:endParaRPr sz="20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Diskutieren Sie nun unter dem Aspekt Wasserverbrauch die Nachhaltigkeit von Milch und “Grünen Milchprodukten”.</a:t>
            </a:r>
            <a:endParaRPr sz="20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In welchen Menüs könnten Sie „Grüne Milch“ nutzen?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9"/>
          <p:cNvPicPr preferRelativeResize="0"/>
          <p:nvPr/>
        </p:nvPicPr>
        <p:blipFill rotWithShape="1">
          <a:blip r:embed="rId3">
            <a:alphaModFix/>
          </a:blip>
          <a:srcRect/>
          <a:stretch/>
        </p:blipFill>
        <p:spPr>
          <a:xfrm>
            <a:off x="195885" y="1408968"/>
            <a:ext cx="3053600" cy="1874260"/>
          </a:xfrm>
          <a:prstGeom prst="rect">
            <a:avLst/>
          </a:prstGeom>
          <a:noFill/>
          <a:ln>
            <a:noFill/>
          </a:ln>
        </p:spPr>
      </p:pic>
      <p:pic>
        <p:nvPicPr>
          <p:cNvPr id="400" name="Google Shape;400;p9"/>
          <p:cNvPicPr preferRelativeResize="0"/>
          <p:nvPr/>
        </p:nvPicPr>
        <p:blipFill rotWithShape="1">
          <a:blip r:embed="rId4">
            <a:alphaModFix/>
          </a:blip>
          <a:srcRect/>
          <a:stretch/>
        </p:blipFill>
        <p:spPr>
          <a:xfrm>
            <a:off x="2575289" y="3233529"/>
            <a:ext cx="3003875" cy="2915387"/>
          </a:xfrm>
          <a:prstGeom prst="rect">
            <a:avLst/>
          </a:prstGeom>
          <a:noFill/>
          <a:ln>
            <a:noFill/>
          </a:ln>
        </p:spPr>
      </p:pic>
      <p:sp>
        <p:nvSpPr>
          <p:cNvPr id="401" name="Google Shape;401;p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18</a:t>
            </a:fld>
            <a:endParaRPr/>
          </a:p>
        </p:txBody>
      </p:sp>
      <p:sp>
        <p:nvSpPr>
          <p:cNvPr id="402" name="Google Shape;402;p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Backwarenabfälle und Flächennutzung</a:t>
            </a:r>
            <a:endParaRPr/>
          </a:p>
        </p:txBody>
      </p:sp>
      <p:sp>
        <p:nvSpPr>
          <p:cNvPr id="403" name="Google Shape;403;p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Diätassistent und Diätassistentin</a:t>
            </a:r>
            <a:endParaRPr/>
          </a:p>
        </p:txBody>
      </p:sp>
      <p:sp>
        <p:nvSpPr>
          <p:cNvPr id="404" name="Google Shape;404;p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Eigene Berechnungen nach KORN</a:t>
            </a:r>
            <a:endParaRPr/>
          </a:p>
        </p:txBody>
      </p:sp>
      <p:sp>
        <p:nvSpPr>
          <p:cNvPr id="405" name="Google Shape;405;p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06" name="Google Shape;406;p9"/>
          <p:cNvSpPr/>
          <p:nvPr/>
        </p:nvSpPr>
        <p:spPr>
          <a:xfrm>
            <a:off x="3367275" y="1554740"/>
            <a:ext cx="2365784" cy="144029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viele Backwaren werden in Ihrem Betrieb entsorgt?</a:t>
            </a:r>
            <a:endParaRPr sz="1400" b="0" i="0" u="none" strike="noStrike" cap="none">
              <a:solidFill>
                <a:srgbClr val="000000"/>
              </a:solidFill>
              <a:latin typeface="Arial"/>
              <a:ea typeface="Arial"/>
              <a:cs typeface="Arial"/>
              <a:sym typeface="Arial"/>
            </a:endParaRPr>
          </a:p>
        </p:txBody>
      </p:sp>
      <p:sp>
        <p:nvSpPr>
          <p:cNvPr id="407" name="Google Shape;407;p9"/>
          <p:cNvSpPr/>
          <p:nvPr/>
        </p:nvSpPr>
        <p:spPr>
          <a:xfrm>
            <a:off x="132296" y="4085497"/>
            <a:ext cx="2249675" cy="17454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kann man alte Backwaren sinnvoll verwerten? </a:t>
            </a:r>
            <a:endParaRPr sz="1400" b="0" i="0" u="none" strike="noStrike" cap="none">
              <a:solidFill>
                <a:srgbClr val="000000"/>
              </a:solidFill>
              <a:latin typeface="Arial"/>
              <a:ea typeface="Arial"/>
              <a:cs typeface="Arial"/>
              <a:sym typeface="Arial"/>
            </a:endParaRPr>
          </a:p>
        </p:txBody>
      </p:sp>
      <p:graphicFrame>
        <p:nvGraphicFramePr>
          <p:cNvPr id="408" name="Google Shape;408;p9"/>
          <p:cNvGraphicFramePr/>
          <p:nvPr/>
        </p:nvGraphicFramePr>
        <p:xfrm>
          <a:off x="8383495" y="1408968"/>
          <a:ext cx="3568497" cy="4607519"/>
        </p:xfrm>
        <a:graphic>
          <a:graphicData uri="http://schemas.openxmlformats.org/drawingml/2006/chart">
            <c:chart xmlns:c="http://schemas.openxmlformats.org/drawingml/2006/chart" xmlns:r="http://schemas.openxmlformats.org/officeDocument/2006/relationships" r:id="rId5"/>
          </a:graphicData>
        </a:graphic>
      </p:graphicFrame>
      <p:sp>
        <p:nvSpPr>
          <p:cNvPr id="409" name="Google Shape;409;p9"/>
          <p:cNvSpPr txBox="1"/>
          <p:nvPr/>
        </p:nvSpPr>
        <p:spPr>
          <a:xfrm>
            <a:off x="5788646" y="2968675"/>
            <a:ext cx="2539261"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Es werden 7.500 qm Fläche gebraucht für 100% EE-Energieversorgung!</a:t>
            </a:r>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Aber 1.800 qm wird für Getreide gebraucht, das für Backwarenabfall angebaut wird.</a:t>
            </a:r>
            <a:endParaRPr sz="1400" b="0" i="0" u="none" strike="noStrike" cap="none">
              <a:solidFill>
                <a:srgbClr val="000000"/>
              </a:solidFill>
              <a:latin typeface="Arial"/>
              <a:ea typeface="Arial"/>
              <a:cs typeface="Arial"/>
              <a:sym typeface="Arial"/>
            </a:endParaRPr>
          </a:p>
        </p:txBody>
      </p:sp>
      <p:sp>
        <p:nvSpPr>
          <p:cNvPr id="410" name="Google Shape;410;p9"/>
          <p:cNvSpPr txBox="1"/>
          <p:nvPr/>
        </p:nvSpPr>
        <p:spPr>
          <a:xfrm>
            <a:off x="2991481" y="4257773"/>
            <a:ext cx="2203371" cy="830997"/>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Backwaren-abfall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8"/>
          <p:cNvPicPr preferRelativeResize="0"/>
          <p:nvPr/>
        </p:nvPicPr>
        <p:blipFill rotWithShape="1">
          <a:blip r:embed="rId3">
            <a:alphaModFix/>
          </a:blip>
          <a:srcRect/>
          <a:stretch/>
        </p:blipFill>
        <p:spPr>
          <a:xfrm>
            <a:off x="348956" y="1555029"/>
            <a:ext cx="3411445" cy="3514751"/>
          </a:xfrm>
          <a:prstGeom prst="rect">
            <a:avLst/>
          </a:prstGeom>
          <a:noFill/>
          <a:ln>
            <a:noFill/>
          </a:ln>
        </p:spPr>
      </p:pic>
      <p:graphicFrame>
        <p:nvGraphicFramePr>
          <p:cNvPr id="417" name="Google Shape;417;p8"/>
          <p:cNvGraphicFramePr/>
          <p:nvPr/>
        </p:nvGraphicFramePr>
        <p:xfrm>
          <a:off x="4252068" y="2525863"/>
          <a:ext cx="4116250" cy="3059340"/>
        </p:xfrm>
        <a:graphic>
          <a:graphicData uri="http://schemas.openxmlformats.org/drawingml/2006/table">
            <a:tbl>
              <a:tblPr>
                <a:noFill/>
                <a:tableStyleId>{71EC17B0-0E21-4DE3-82D4-34309A846167}</a:tableStyleId>
              </a:tblPr>
              <a:tblGrid>
                <a:gridCol w="2174000">
                  <a:extLst>
                    <a:ext uri="{9D8B030D-6E8A-4147-A177-3AD203B41FA5}">
                      <a16:colId xmlns:a16="http://schemas.microsoft.com/office/drawing/2014/main" xmlns="" val="20000"/>
                    </a:ext>
                  </a:extLst>
                </a:gridCol>
                <a:gridCol w="1942250">
                  <a:extLst>
                    <a:ext uri="{9D8B030D-6E8A-4147-A177-3AD203B41FA5}">
                      <a16:colId xmlns:a16="http://schemas.microsoft.com/office/drawing/2014/main" xmlns="" val="20001"/>
                    </a:ext>
                  </a:extLst>
                </a:gridCol>
              </a:tblGrid>
              <a:tr h="609600">
                <a:tc>
                  <a:txBody>
                    <a:bodyPr/>
                    <a:lstStyle/>
                    <a:p>
                      <a:pPr marL="0" marR="0" lvl="0" indent="0" algn="ctr" rtl="0">
                        <a:lnSpc>
                          <a:spcPct val="115000"/>
                        </a:lnSpc>
                        <a:spcBef>
                          <a:spcPts val="0"/>
                        </a:spcBef>
                        <a:spcAft>
                          <a:spcPts val="0"/>
                        </a:spcAft>
                        <a:buClr>
                          <a:srgbClr val="000000"/>
                        </a:buClr>
                        <a:buSzPts val="2000"/>
                        <a:buFont typeface="Arial"/>
                        <a:buNone/>
                      </a:pPr>
                      <a:r>
                        <a:rPr lang="de-DE" sz="2000" b="1" u="none" strike="noStrike" cap="none">
                          <a:solidFill>
                            <a:schemeClr val="lt1"/>
                          </a:solidFill>
                          <a:latin typeface="Calibri"/>
                          <a:ea typeface="Calibri"/>
                          <a:cs typeface="Calibri"/>
                          <a:sym typeface="Calibri"/>
                        </a:rPr>
                        <a:t>Produktgruppe im Einzelhandel</a:t>
                      </a:r>
                      <a:endParaRPr sz="2000" b="1" u="none" strike="noStrike" cap="none">
                        <a:solidFill>
                          <a:schemeClr val="lt1"/>
                        </a:solidFill>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de-DE" sz="2000" b="1" u="none" strike="noStrike" cap="none">
                          <a:solidFill>
                            <a:schemeClr val="lt1"/>
                          </a:solidFill>
                          <a:latin typeface="Calibri"/>
                          <a:ea typeface="Calibri"/>
                          <a:cs typeface="Calibri"/>
                          <a:sym typeface="Calibri"/>
                        </a:rPr>
                        <a:t>Lebensmittel-</a:t>
                      </a:r>
                      <a:br>
                        <a:rPr lang="de-DE" sz="2000" b="1" u="none" strike="noStrike" cap="none">
                          <a:solidFill>
                            <a:schemeClr val="lt1"/>
                          </a:solidFill>
                          <a:latin typeface="Calibri"/>
                          <a:ea typeface="Calibri"/>
                          <a:cs typeface="Calibri"/>
                          <a:sym typeface="Calibri"/>
                        </a:rPr>
                      </a:br>
                      <a:r>
                        <a:rPr lang="de-DE" sz="2000" b="1" u="none" strike="noStrike" cap="none">
                          <a:solidFill>
                            <a:schemeClr val="lt1"/>
                          </a:solidFill>
                          <a:latin typeface="Calibri"/>
                          <a:ea typeface="Calibri"/>
                          <a:cs typeface="Calibri"/>
                          <a:sym typeface="Calibri"/>
                        </a:rPr>
                        <a:t>abfall</a:t>
                      </a:r>
                      <a:endParaRPr sz="2000" b="1" u="none" strike="noStrike" cap="none">
                        <a:solidFill>
                          <a:schemeClr val="lt1"/>
                        </a:solidFill>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extLst>
                  <a:ext uri="{0D108BD9-81ED-4DB2-BD59-A6C34878D82A}">
                    <a16:rowId xmlns:a16="http://schemas.microsoft.com/office/drawing/2014/main" xmlns="" val="10000"/>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Obst und Gemüse</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328.200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1"/>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solidFill>
                            <a:schemeClr val="dk1"/>
                          </a:solidFill>
                          <a:latin typeface="Calibri"/>
                          <a:ea typeface="Calibri"/>
                          <a:cs typeface="Calibri"/>
                          <a:sym typeface="Calibri"/>
                        </a:rPr>
                        <a:t>Brot und Backwaren</a:t>
                      </a:r>
                      <a:endParaRPr sz="2000" u="none" strike="noStrike" cap="none">
                        <a:solidFill>
                          <a:schemeClr val="dk1"/>
                        </a:solidFill>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solidFill>
                            <a:schemeClr val="dk1"/>
                          </a:solidFill>
                          <a:latin typeface="Calibri"/>
                          <a:ea typeface="Calibri"/>
                          <a:cs typeface="Calibri"/>
                          <a:sym typeface="Calibri"/>
                        </a:rPr>
                        <a:t>206.400 t/a</a:t>
                      </a:r>
                      <a:endParaRPr sz="2000" u="none" strike="noStrike" cap="none">
                        <a:solidFill>
                          <a:schemeClr val="dk1"/>
                        </a:solidFill>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extLst>
                  <a:ext uri="{0D108BD9-81ED-4DB2-BD59-A6C34878D82A}">
                    <a16:rowId xmlns:a16="http://schemas.microsoft.com/office/drawing/2014/main" xmlns="" val="10002"/>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Molkereiprodukte</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60.300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3"/>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Fleisch und Wurst</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58.300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extLst>
                  <a:ext uri="{0D108BD9-81ED-4DB2-BD59-A6C34878D82A}">
                    <a16:rowId xmlns:a16="http://schemas.microsoft.com/office/drawing/2014/main" xmlns="" val="10004"/>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übrige Lebensmittel</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48.300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pic>
        <p:nvPicPr>
          <p:cNvPr id="418" name="Google Shape;418;p8"/>
          <p:cNvPicPr preferRelativeResize="0"/>
          <p:nvPr/>
        </p:nvPicPr>
        <p:blipFill rotWithShape="1">
          <a:blip r:embed="rId4">
            <a:alphaModFix/>
          </a:blip>
          <a:srcRect b="12149"/>
          <a:stretch/>
        </p:blipFill>
        <p:spPr>
          <a:xfrm>
            <a:off x="9222559" y="4895794"/>
            <a:ext cx="1067715" cy="1131930"/>
          </a:xfrm>
          <a:prstGeom prst="rect">
            <a:avLst/>
          </a:prstGeom>
          <a:noFill/>
          <a:ln>
            <a:noFill/>
          </a:ln>
        </p:spPr>
      </p:pic>
      <p:sp>
        <p:nvSpPr>
          <p:cNvPr id="419" name="Google Shape;419;p8"/>
          <p:cNvSpPr/>
          <p:nvPr/>
        </p:nvSpPr>
        <p:spPr>
          <a:xfrm>
            <a:off x="9248840" y="4540789"/>
            <a:ext cx="1067724" cy="723047"/>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8,5</a:t>
            </a:r>
            <a:r>
              <a:rPr lang="de-DE" sz="1400" b="1" i="0" u="none" strike="noStrike" cap="none">
                <a:solidFill>
                  <a:schemeClr val="dk1"/>
                </a:solidFill>
                <a:latin typeface="Arial"/>
                <a:ea typeface="Arial"/>
                <a:cs typeface="Arial"/>
                <a:sym typeface="Arial"/>
              </a:rPr>
              <a:t>kg/Kopf</a:t>
            </a:r>
            <a:endParaRPr sz="1200" b="0" i="0" u="none" strike="noStrike" cap="none">
              <a:solidFill>
                <a:srgbClr val="000000"/>
              </a:solidFill>
              <a:latin typeface="Arial"/>
              <a:ea typeface="Arial"/>
              <a:cs typeface="Arial"/>
              <a:sym typeface="Arial"/>
            </a:endParaRPr>
          </a:p>
        </p:txBody>
      </p:sp>
      <p:sp>
        <p:nvSpPr>
          <p:cNvPr id="420" name="Google Shape;420;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sind denkbar?</a:t>
            </a:r>
            <a:endParaRPr/>
          </a:p>
        </p:txBody>
      </p:sp>
      <p:sp>
        <p:nvSpPr>
          <p:cNvPr id="421" name="Google Shape;421;p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Diätassistent und Diätassistentin</a:t>
            </a:r>
            <a:endParaRPr/>
          </a:p>
        </p:txBody>
      </p:sp>
      <p:sp>
        <p:nvSpPr>
          <p:cNvPr id="422" name="Google Shape;422;p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Schmidt et al. 2019, eigene Graphiken</a:t>
            </a:r>
            <a:endParaRPr/>
          </a:p>
          <a:p>
            <a:pPr marL="233363" lvl="0" indent="-233363" algn="l" rtl="0">
              <a:lnSpc>
                <a:spcPct val="110000"/>
              </a:lnSpc>
              <a:spcBef>
                <a:spcPts val="0"/>
              </a:spcBef>
              <a:spcAft>
                <a:spcPts val="0"/>
              </a:spcAft>
              <a:buSzPts val="1200"/>
              <a:buNone/>
            </a:pPr>
            <a:r>
              <a:rPr lang="de-DE"/>
              <a:t>Bild: Noun-Project:  Oksana Latysheva, UA</a:t>
            </a:r>
            <a:endParaRPr/>
          </a:p>
        </p:txBody>
      </p:sp>
      <p:sp>
        <p:nvSpPr>
          <p:cNvPr id="423" name="Google Shape;423;p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24" name="Google Shape;424;p8"/>
          <p:cNvSpPr/>
          <p:nvPr/>
        </p:nvSpPr>
        <p:spPr>
          <a:xfrm>
            <a:off x="8600661" y="1422172"/>
            <a:ext cx="3440101" cy="289184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Welche Lebensmittel werfen Sie am Häufigsten in den Abfall?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Schlagen Sie Maßnahmen vor und diskutieren Sie sie untereinander</a:t>
            </a:r>
            <a:endParaRPr sz="1400" b="0" i="0" u="none" strike="noStrike" cap="none">
              <a:solidFill>
                <a:srgbClr val="000000"/>
              </a:solidFill>
              <a:latin typeface="Arial"/>
              <a:ea typeface="Arial"/>
              <a:cs typeface="Arial"/>
              <a:sym typeface="Arial"/>
            </a:endParaRPr>
          </a:p>
        </p:txBody>
      </p:sp>
      <p:sp>
        <p:nvSpPr>
          <p:cNvPr id="425" name="Google Shape;425;p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Diätassistent und Diätassistentin</a:t>
            </a:r>
            <a:endParaRPr/>
          </a:p>
        </p:txBody>
      </p:sp>
      <p:sp>
        <p:nvSpPr>
          <p:cNvPr id="93" name="Google Shape;93;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In welchen Bereichen verursacht Ihr Betrieb Emissionen?</a:t>
            </a:r>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Benennen Sie die Prozesse, von denen Sie glauben, dass sie viele Emissionen verursachen.</a:t>
            </a:r>
            <a:endParaRPr sz="2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Was unternehmen Sie in Ihrem Betrieb, um CO</a:t>
            </a:r>
            <a:r>
              <a:rPr lang="de-DE" sz="2400" b="0" i="0" u="none" strike="noStrike" cap="none" baseline="-25000">
                <a:solidFill>
                  <a:srgbClr val="941651"/>
                </a:solidFill>
                <a:latin typeface="Arial"/>
                <a:ea typeface="Arial"/>
                <a:cs typeface="Arial"/>
                <a:sym typeface="Arial"/>
              </a:rPr>
              <a:t>2</a:t>
            </a:r>
            <a:r>
              <a:rPr lang="de-DE" sz="2400" b="0" i="0" u="none" strike="noStrike" cap="none">
                <a:solidFill>
                  <a:srgbClr val="941651"/>
                </a:solidFill>
                <a:latin typeface="Arial"/>
                <a:ea typeface="Arial"/>
                <a:cs typeface="Arial"/>
                <a:sym typeface="Arial"/>
              </a:rPr>
              <a:t>-Emissionen zu verringern?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2"/>
          <p:cNvSpPr txBox="1">
            <a:spLocks noGrp="1"/>
          </p:cNvSpPr>
          <p:nvPr>
            <p:ph type="title"/>
          </p:nvPr>
        </p:nvSpPr>
        <p:spPr>
          <a:xfrm>
            <a:off x="360000" y="180000"/>
            <a:ext cx="96039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432" name="Google Shape;432;p2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Diätassistent und Diätassistentin</a:t>
            </a:r>
            <a:endParaRPr/>
          </a:p>
        </p:txBody>
      </p:sp>
      <p:sp>
        <p:nvSpPr>
          <p:cNvPr id="433" name="Google Shape;433;p2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Kuntscher et al. / Thünen 2020</a:t>
            </a:r>
            <a:endParaRPr/>
          </a:p>
        </p:txBody>
      </p:sp>
      <p:sp>
        <p:nvSpPr>
          <p:cNvPr id="434" name="Google Shape;434;p2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35" name="Google Shape;435;p22"/>
          <p:cNvSpPr/>
          <p:nvPr/>
        </p:nvSpPr>
        <p:spPr>
          <a:xfrm>
            <a:off x="8600650" y="1422175"/>
            <a:ext cx="3098100" cy="2631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Wo fallen bei Ihnen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im Betrieb die meisten Abfälle an?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Messen bzw. wiegen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Sie die Mengen und überlegen Sie sich Maßnahmen. </a:t>
            </a:r>
            <a:endParaRPr sz="1400" b="0" i="0" u="none" strike="noStrike" cap="none">
              <a:solidFill>
                <a:srgbClr val="000000"/>
              </a:solidFill>
              <a:latin typeface="Arial"/>
              <a:ea typeface="Arial"/>
              <a:cs typeface="Arial"/>
              <a:sym typeface="Arial"/>
            </a:endParaRPr>
          </a:p>
        </p:txBody>
      </p:sp>
      <p:sp>
        <p:nvSpPr>
          <p:cNvPr id="436" name="Google Shape;436;p2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20</a:t>
            </a:fld>
            <a:endParaRPr/>
          </a:p>
        </p:txBody>
      </p:sp>
      <p:pic>
        <p:nvPicPr>
          <p:cNvPr id="437" name="Google Shape;437;p22"/>
          <p:cNvPicPr preferRelativeResize="0"/>
          <p:nvPr/>
        </p:nvPicPr>
        <p:blipFill rotWithShape="1">
          <a:blip r:embed="rId3">
            <a:alphaModFix/>
          </a:blip>
          <a:srcRect t="15411"/>
          <a:stretch/>
        </p:blipFill>
        <p:spPr>
          <a:xfrm>
            <a:off x="196113" y="1967024"/>
            <a:ext cx="7608185" cy="4052728"/>
          </a:xfrm>
          <a:prstGeom prst="rect">
            <a:avLst/>
          </a:prstGeom>
          <a:noFill/>
          <a:ln>
            <a:noFill/>
          </a:ln>
        </p:spPr>
      </p:pic>
      <p:sp>
        <p:nvSpPr>
          <p:cNvPr id="438" name="Google Shape;438;p22"/>
          <p:cNvSpPr txBox="1"/>
          <p:nvPr/>
        </p:nvSpPr>
        <p:spPr>
          <a:xfrm>
            <a:off x="1701210" y="1560336"/>
            <a:ext cx="41168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Geschätzte Lebensmittelabfälle in AHV-Betrieben</a:t>
            </a:r>
            <a:endParaRPr/>
          </a:p>
        </p:txBody>
      </p:sp>
      <p:sp>
        <p:nvSpPr>
          <p:cNvPr id="439" name="Google Shape;439;p22"/>
          <p:cNvSpPr/>
          <p:nvPr/>
        </p:nvSpPr>
        <p:spPr>
          <a:xfrm>
            <a:off x="8340427" y="4797422"/>
            <a:ext cx="3618545" cy="89313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0" i="0" u="none" strike="noStrike" cap="none">
                <a:solidFill>
                  <a:srgbClr val="C00000"/>
                </a:solidFill>
                <a:latin typeface="Arial"/>
                <a:ea typeface="Arial"/>
                <a:cs typeface="Arial"/>
                <a:sym typeface="Arial"/>
              </a:rPr>
              <a:t>1,9 Millionen Tonnen pro Jahr</a:t>
            </a:r>
            <a:endParaRPr/>
          </a:p>
          <a:p>
            <a:pPr marL="0" marR="0" lvl="0" indent="0" algn="ctr" rtl="0">
              <a:lnSpc>
                <a:spcPct val="100000"/>
              </a:lnSpc>
              <a:spcBef>
                <a:spcPts val="0"/>
              </a:spcBef>
              <a:spcAft>
                <a:spcPts val="0"/>
              </a:spcAft>
              <a:buNone/>
            </a:pPr>
            <a:r>
              <a:rPr lang="de-DE" sz="1800" b="0" i="0" u="none" strike="noStrike" cap="none">
                <a:solidFill>
                  <a:srgbClr val="C00000"/>
                </a:solidFill>
                <a:latin typeface="Arial"/>
                <a:ea typeface="Arial"/>
                <a:cs typeface="Arial"/>
                <a:sym typeface="Arial"/>
              </a:rPr>
              <a:t>15 bis 25 % Abfallquote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21</a:t>
            </a:fld>
            <a:endParaRPr/>
          </a:p>
        </p:txBody>
      </p:sp>
      <p:sp>
        <p:nvSpPr>
          <p:cNvPr id="446" name="Google Shape;446;p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447" name="Google Shape;447;p2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Diätassistent und Diätassistentin</a:t>
            </a:r>
            <a:endParaRPr/>
          </a:p>
        </p:txBody>
      </p:sp>
      <p:sp>
        <p:nvSpPr>
          <p:cNvPr id="448" name="Google Shape;448;p2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Bildquellen: reCircle (2022)</a:t>
            </a:r>
            <a:endParaRPr/>
          </a:p>
        </p:txBody>
      </p:sp>
      <p:sp>
        <p:nvSpPr>
          <p:cNvPr id="449" name="Google Shape;449;p2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450" name="Google Shape;450;p23"/>
          <p:cNvSpPr/>
          <p:nvPr/>
        </p:nvSpPr>
        <p:spPr>
          <a:xfrm>
            <a:off x="9422538" y="1530613"/>
            <a:ext cx="2620157" cy="169831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die Einführung eines Pfand-Systems für Ihr Unternehmen!</a:t>
            </a:r>
            <a:endParaRPr sz="1400" b="0" i="0" u="none" strike="noStrike" cap="none">
              <a:solidFill>
                <a:srgbClr val="000000"/>
              </a:solidFill>
              <a:latin typeface="Arial"/>
              <a:ea typeface="Arial"/>
              <a:cs typeface="Arial"/>
              <a:sym typeface="Arial"/>
            </a:endParaRPr>
          </a:p>
        </p:txBody>
      </p:sp>
      <p:pic>
        <p:nvPicPr>
          <p:cNvPr id="451" name="Google Shape;451;p23" descr="Schaubild Informationen to go box gastronomie"/>
          <p:cNvPicPr preferRelativeResize="0"/>
          <p:nvPr/>
        </p:nvPicPr>
        <p:blipFill rotWithShape="1">
          <a:blip r:embed="rId3">
            <a:alphaModFix/>
          </a:blip>
          <a:srcRect l="37880" t="34918" b="6282"/>
          <a:stretch/>
        </p:blipFill>
        <p:spPr>
          <a:xfrm>
            <a:off x="9090836" y="3952244"/>
            <a:ext cx="3283563" cy="2132392"/>
          </a:xfrm>
          <a:prstGeom prst="rect">
            <a:avLst/>
          </a:prstGeom>
          <a:noFill/>
          <a:ln>
            <a:noFill/>
          </a:ln>
        </p:spPr>
      </p:pic>
      <p:sp>
        <p:nvSpPr>
          <p:cNvPr id="452" name="Google Shape;452;p23"/>
          <p:cNvSpPr/>
          <p:nvPr/>
        </p:nvSpPr>
        <p:spPr>
          <a:xfrm>
            <a:off x="501220" y="4719335"/>
            <a:ext cx="5143800" cy="124016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281.000 t To Go-Verpackungen pro Jahr</a:t>
            </a:r>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66.000 t Catering-Verpackungen pro Jahr</a:t>
            </a:r>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Ausgangsmaterialien: Holz und Erdöl </a:t>
            </a:r>
            <a:endParaRPr sz="1400" b="0" i="0" u="none" strike="noStrike" cap="none">
              <a:solidFill>
                <a:srgbClr val="000000"/>
              </a:solidFill>
              <a:latin typeface="Arial"/>
              <a:ea typeface="Arial"/>
              <a:cs typeface="Arial"/>
              <a:sym typeface="Arial"/>
            </a:endParaRPr>
          </a:p>
        </p:txBody>
      </p:sp>
      <p:pic>
        <p:nvPicPr>
          <p:cNvPr id="453" name="Google Shape;453;p23"/>
          <p:cNvPicPr preferRelativeResize="0"/>
          <p:nvPr/>
        </p:nvPicPr>
        <p:blipFill rotWithShape="1">
          <a:blip r:embed="rId4">
            <a:alphaModFix/>
          </a:blip>
          <a:srcRect/>
          <a:stretch/>
        </p:blipFill>
        <p:spPr>
          <a:xfrm>
            <a:off x="309751" y="1451640"/>
            <a:ext cx="9396000" cy="3470979"/>
          </a:xfrm>
          <a:prstGeom prst="rect">
            <a:avLst/>
          </a:prstGeom>
          <a:noFill/>
          <a:ln>
            <a:noFill/>
          </a:ln>
        </p:spPr>
      </p:pic>
      <p:sp>
        <p:nvSpPr>
          <p:cNvPr id="454" name="Google Shape;454;p23"/>
          <p:cNvSpPr txBox="1"/>
          <p:nvPr/>
        </p:nvSpPr>
        <p:spPr>
          <a:xfrm flipH="1">
            <a:off x="9993452" y="3685370"/>
            <a:ext cx="20169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keine Gummilippen</a:t>
            </a:r>
            <a:endParaRPr sz="1400" b="0" i="0" u="none" strike="noStrike" cap="none">
              <a:solidFill>
                <a:srgbClr val="000000"/>
              </a:solidFill>
              <a:latin typeface="Arial"/>
              <a:ea typeface="Arial"/>
              <a:cs typeface="Arial"/>
              <a:sym typeface="Arial"/>
            </a:endParaRPr>
          </a:p>
        </p:txBody>
      </p:sp>
      <p:sp>
        <p:nvSpPr>
          <p:cNvPr id="455" name="Google Shape;455;p23"/>
          <p:cNvSpPr txBox="1"/>
          <p:nvPr/>
        </p:nvSpPr>
        <p:spPr>
          <a:xfrm flipH="1">
            <a:off x="7343003" y="4171172"/>
            <a:ext cx="20169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maßhaltig (spülen, gefrieren, Mikrowelle</a:t>
            </a:r>
            <a:endParaRPr/>
          </a:p>
        </p:txBody>
      </p:sp>
      <p:sp>
        <p:nvSpPr>
          <p:cNvPr id="456" name="Google Shape;456;p23"/>
          <p:cNvSpPr txBox="1"/>
          <p:nvPr/>
        </p:nvSpPr>
        <p:spPr>
          <a:xfrm flipH="1">
            <a:off x="7017742" y="4694392"/>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schnittfest</a:t>
            </a:r>
            <a:endParaRPr/>
          </a:p>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bruchsicher</a:t>
            </a:r>
            <a:endParaRPr/>
          </a:p>
        </p:txBody>
      </p:sp>
      <p:sp>
        <p:nvSpPr>
          <p:cNvPr id="457" name="Google Shape;457;p23"/>
          <p:cNvSpPr txBox="1"/>
          <p:nvPr/>
        </p:nvSpPr>
        <p:spPr>
          <a:xfrm flipH="1">
            <a:off x="7073839" y="5604804"/>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Stapelbar mit</a:t>
            </a:r>
            <a:endParaRPr/>
          </a:p>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Abstandshaltern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22</a:t>
            </a:fld>
            <a:endParaRPr/>
          </a:p>
        </p:txBody>
      </p:sp>
      <p:sp>
        <p:nvSpPr>
          <p:cNvPr id="464" name="Google Shape;464;p2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465" name="Google Shape;465;p2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Diätassistent und Diätassistentin</a:t>
            </a:r>
            <a:endParaRPr/>
          </a:p>
        </p:txBody>
      </p:sp>
      <p:sp>
        <p:nvSpPr>
          <p:cNvPr id="466" name="Google Shape;466;p2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landwirtschaft.de</a:t>
            </a:r>
            <a:endParaRPr/>
          </a:p>
          <a:p>
            <a:pPr marL="36000" lvl="0" indent="-36000" algn="l" rtl="0">
              <a:lnSpc>
                <a:spcPct val="110000"/>
              </a:lnSpc>
              <a:spcBef>
                <a:spcPts val="0"/>
              </a:spcBef>
              <a:spcAft>
                <a:spcPts val="0"/>
              </a:spcAft>
              <a:buClr>
                <a:srgbClr val="888888"/>
              </a:buClr>
              <a:buSzPts val="1200"/>
              <a:buNone/>
            </a:pPr>
            <a:r>
              <a:rPr lang="de-DE"/>
              <a:t>Bilder: Eigene Darstellung nach BIL 2022</a:t>
            </a:r>
            <a:endParaRPr/>
          </a:p>
        </p:txBody>
      </p:sp>
      <p:sp>
        <p:nvSpPr>
          <p:cNvPr id="467" name="Google Shape;467;p2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pic>
        <p:nvPicPr>
          <p:cNvPr id="468" name="Google Shape;468;p24"/>
          <p:cNvPicPr preferRelativeResize="0"/>
          <p:nvPr/>
        </p:nvPicPr>
        <p:blipFill rotWithShape="1">
          <a:blip r:embed="rId3">
            <a:alphaModFix/>
          </a:blip>
          <a:srcRect/>
          <a:stretch/>
        </p:blipFill>
        <p:spPr>
          <a:xfrm>
            <a:off x="6345120" y="2347836"/>
            <a:ext cx="5506759" cy="3401075"/>
          </a:xfrm>
          <a:prstGeom prst="rect">
            <a:avLst/>
          </a:prstGeom>
          <a:noFill/>
          <a:ln>
            <a:noFill/>
          </a:ln>
        </p:spPr>
      </p:pic>
      <p:sp>
        <p:nvSpPr>
          <p:cNvPr id="469" name="Google Shape;469;p24"/>
          <p:cNvSpPr txBox="1"/>
          <p:nvPr/>
        </p:nvSpPr>
        <p:spPr>
          <a:xfrm>
            <a:off x="10804337" y="3889059"/>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58,2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25,0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Futter</a:t>
            </a:r>
            <a:endParaRPr sz="1400" b="0" i="0" u="none" strike="noStrike" cap="none">
              <a:solidFill>
                <a:srgbClr val="000000"/>
              </a:solidFill>
              <a:latin typeface="Arial"/>
              <a:ea typeface="Arial"/>
              <a:cs typeface="Arial"/>
              <a:sym typeface="Arial"/>
            </a:endParaRPr>
          </a:p>
        </p:txBody>
      </p:sp>
      <p:cxnSp>
        <p:nvCxnSpPr>
          <p:cNvPr id="470" name="Google Shape;470;p24"/>
          <p:cNvCxnSpPr>
            <a:stCxn id="469" idx="1"/>
          </p:cNvCxnSpPr>
          <p:nvPr/>
        </p:nvCxnSpPr>
        <p:spPr>
          <a:xfrm rot="10800000">
            <a:off x="9949637" y="4258391"/>
            <a:ext cx="854700" cy="0"/>
          </a:xfrm>
          <a:prstGeom prst="straightConnector1">
            <a:avLst/>
          </a:prstGeom>
          <a:noFill/>
          <a:ln w="9525" cap="flat" cmpd="sng">
            <a:solidFill>
              <a:schemeClr val="dk1"/>
            </a:solidFill>
            <a:prstDash val="solid"/>
            <a:round/>
            <a:headEnd type="none" w="sm" len="sm"/>
            <a:tailEnd type="none" w="sm" len="sm"/>
          </a:ln>
        </p:spPr>
      </p:cxnSp>
      <p:sp>
        <p:nvSpPr>
          <p:cNvPr id="471" name="Google Shape;471;p24"/>
          <p:cNvSpPr txBox="1"/>
          <p:nvPr/>
        </p:nvSpPr>
        <p:spPr>
          <a:xfrm>
            <a:off x="6153220" y="4690318"/>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20,1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8,6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Nahrung</a:t>
            </a:r>
            <a:endParaRPr sz="1400" b="0" i="0" u="none" strike="noStrike" cap="none">
              <a:solidFill>
                <a:srgbClr val="000000"/>
              </a:solidFill>
              <a:latin typeface="Arial"/>
              <a:ea typeface="Arial"/>
              <a:cs typeface="Arial"/>
              <a:sym typeface="Arial"/>
            </a:endParaRPr>
          </a:p>
        </p:txBody>
      </p:sp>
      <p:sp>
        <p:nvSpPr>
          <p:cNvPr id="472" name="Google Shape;472;p24"/>
          <p:cNvSpPr txBox="1"/>
          <p:nvPr/>
        </p:nvSpPr>
        <p:spPr>
          <a:xfrm>
            <a:off x="6085979" y="315039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8,9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3,8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Energie</a:t>
            </a:r>
            <a:endParaRPr sz="1400" b="0" i="0" u="none" strike="noStrike" cap="none">
              <a:solidFill>
                <a:srgbClr val="000000"/>
              </a:solidFill>
              <a:latin typeface="Arial"/>
              <a:ea typeface="Arial"/>
              <a:cs typeface="Arial"/>
              <a:sym typeface="Arial"/>
            </a:endParaRPr>
          </a:p>
        </p:txBody>
      </p:sp>
      <p:sp>
        <p:nvSpPr>
          <p:cNvPr id="473" name="Google Shape;473;p24"/>
          <p:cNvSpPr txBox="1"/>
          <p:nvPr/>
        </p:nvSpPr>
        <p:spPr>
          <a:xfrm>
            <a:off x="9360000" y="144608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0,9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Saatgut</a:t>
            </a:r>
            <a:endParaRPr sz="1400" b="0" i="0" u="none" strike="noStrike" cap="none">
              <a:solidFill>
                <a:srgbClr val="000000"/>
              </a:solidFill>
              <a:latin typeface="Arial"/>
              <a:ea typeface="Arial"/>
              <a:cs typeface="Arial"/>
              <a:sym typeface="Arial"/>
            </a:endParaRPr>
          </a:p>
        </p:txBody>
      </p:sp>
      <p:sp>
        <p:nvSpPr>
          <p:cNvPr id="474" name="Google Shape;474;p24"/>
          <p:cNvSpPr txBox="1"/>
          <p:nvPr/>
        </p:nvSpPr>
        <p:spPr>
          <a:xfrm>
            <a:off x="7423078" y="1662338"/>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3,3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1,4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Verluste</a:t>
            </a:r>
            <a:endParaRPr sz="1400" b="0" i="0" u="none" strike="noStrike" cap="none">
              <a:solidFill>
                <a:srgbClr val="000000"/>
              </a:solidFill>
              <a:latin typeface="Arial"/>
              <a:ea typeface="Arial"/>
              <a:cs typeface="Arial"/>
              <a:sym typeface="Arial"/>
            </a:endParaRPr>
          </a:p>
        </p:txBody>
      </p:sp>
      <p:sp>
        <p:nvSpPr>
          <p:cNvPr id="475" name="Google Shape;475;p24"/>
          <p:cNvSpPr txBox="1"/>
          <p:nvPr/>
        </p:nvSpPr>
        <p:spPr>
          <a:xfrm>
            <a:off x="5911309" y="2259715"/>
            <a:ext cx="217399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7,5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3,2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Industrielle Verwertung</a:t>
            </a:r>
            <a:endParaRPr sz="1400" b="0" i="0" u="none" strike="noStrike" cap="none">
              <a:solidFill>
                <a:srgbClr val="000000"/>
              </a:solidFill>
              <a:latin typeface="Arial"/>
              <a:ea typeface="Arial"/>
              <a:cs typeface="Arial"/>
              <a:sym typeface="Arial"/>
            </a:endParaRPr>
          </a:p>
        </p:txBody>
      </p:sp>
      <p:sp>
        <p:nvSpPr>
          <p:cNvPr id="476" name="Google Shape;476;p24"/>
          <p:cNvSpPr txBox="1"/>
          <p:nvPr/>
        </p:nvSpPr>
        <p:spPr>
          <a:xfrm>
            <a:off x="5700323" y="5673913"/>
            <a:ext cx="372520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000" b="1" i="0" u="none" strike="noStrike" cap="none">
                <a:solidFill>
                  <a:srgbClr val="0E57C4"/>
                </a:solidFill>
                <a:latin typeface="Arial"/>
                <a:ea typeface="Arial"/>
                <a:cs typeface="Arial"/>
                <a:sym typeface="Arial"/>
              </a:rPr>
              <a:t>42,9 Mio. t Gesamtverbrauch</a:t>
            </a:r>
            <a:endParaRPr sz="2000" b="0" i="0" u="none" strike="noStrike" cap="none">
              <a:solidFill>
                <a:srgbClr val="000000"/>
              </a:solidFill>
              <a:latin typeface="Arial"/>
              <a:ea typeface="Arial"/>
              <a:cs typeface="Arial"/>
              <a:sym typeface="Arial"/>
            </a:endParaRPr>
          </a:p>
        </p:txBody>
      </p:sp>
      <p:sp>
        <p:nvSpPr>
          <p:cNvPr id="477" name="Google Shape;477;p24"/>
          <p:cNvSpPr txBox="1"/>
          <p:nvPr/>
        </p:nvSpPr>
        <p:spPr>
          <a:xfrm>
            <a:off x="9780090" y="4744691"/>
            <a:ext cx="203800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400" b="1" i="0" u="none" strike="noStrike" cap="none">
                <a:solidFill>
                  <a:srgbClr val="00B050"/>
                </a:solidFill>
                <a:latin typeface="Arial"/>
                <a:ea typeface="Arial"/>
                <a:cs typeface="Arial"/>
                <a:sym typeface="Arial"/>
              </a:rPr>
              <a:t>Getreide- Verwendung 2020/2021</a:t>
            </a:r>
            <a:endParaRPr sz="1100" b="0" i="0" u="none" strike="noStrike" cap="none">
              <a:solidFill>
                <a:srgbClr val="000000"/>
              </a:solidFill>
              <a:latin typeface="Arial"/>
              <a:ea typeface="Arial"/>
              <a:cs typeface="Arial"/>
              <a:sym typeface="Arial"/>
            </a:endParaRPr>
          </a:p>
        </p:txBody>
      </p:sp>
      <p:cxnSp>
        <p:nvCxnSpPr>
          <p:cNvPr id="478" name="Google Shape;478;p24"/>
          <p:cNvCxnSpPr/>
          <p:nvPr/>
        </p:nvCxnSpPr>
        <p:spPr>
          <a:xfrm flipH="1">
            <a:off x="9075560" y="1993428"/>
            <a:ext cx="757200" cy="946500"/>
          </a:xfrm>
          <a:prstGeom prst="straightConnector1">
            <a:avLst/>
          </a:prstGeom>
          <a:noFill/>
          <a:ln w="9525" cap="flat" cmpd="sng">
            <a:solidFill>
              <a:schemeClr val="dk1"/>
            </a:solidFill>
            <a:prstDash val="solid"/>
            <a:round/>
            <a:headEnd type="none" w="sm" len="sm"/>
            <a:tailEnd type="none" w="sm" len="sm"/>
          </a:ln>
        </p:spPr>
      </p:cxnSp>
      <p:cxnSp>
        <p:nvCxnSpPr>
          <p:cNvPr id="479" name="Google Shape;479;p24"/>
          <p:cNvCxnSpPr>
            <a:stCxn id="474" idx="3"/>
          </p:cNvCxnSpPr>
          <p:nvPr/>
        </p:nvCxnSpPr>
        <p:spPr>
          <a:xfrm>
            <a:off x="8563134" y="2031670"/>
            <a:ext cx="253200" cy="908100"/>
          </a:xfrm>
          <a:prstGeom prst="straightConnector1">
            <a:avLst/>
          </a:prstGeom>
          <a:noFill/>
          <a:ln w="9525" cap="flat" cmpd="sng">
            <a:solidFill>
              <a:schemeClr val="dk1"/>
            </a:solidFill>
            <a:prstDash val="solid"/>
            <a:round/>
            <a:headEnd type="none" w="sm" len="sm"/>
            <a:tailEnd type="none" w="sm" len="sm"/>
          </a:ln>
        </p:spPr>
      </p:cxnSp>
      <p:cxnSp>
        <p:nvCxnSpPr>
          <p:cNvPr id="480" name="Google Shape;480;p24"/>
          <p:cNvCxnSpPr>
            <a:stCxn id="475" idx="3"/>
          </p:cNvCxnSpPr>
          <p:nvPr/>
        </p:nvCxnSpPr>
        <p:spPr>
          <a:xfrm>
            <a:off x="8085302" y="2629047"/>
            <a:ext cx="311700" cy="457500"/>
          </a:xfrm>
          <a:prstGeom prst="straightConnector1">
            <a:avLst/>
          </a:prstGeom>
          <a:noFill/>
          <a:ln w="9525" cap="flat" cmpd="sng">
            <a:solidFill>
              <a:schemeClr val="dk1"/>
            </a:solidFill>
            <a:prstDash val="solid"/>
            <a:round/>
            <a:headEnd type="none" w="sm" len="sm"/>
            <a:tailEnd type="none" w="sm" len="sm"/>
          </a:ln>
        </p:spPr>
      </p:cxnSp>
      <p:cxnSp>
        <p:nvCxnSpPr>
          <p:cNvPr id="481" name="Google Shape;481;p24"/>
          <p:cNvCxnSpPr>
            <a:stCxn id="472" idx="3"/>
          </p:cNvCxnSpPr>
          <p:nvPr/>
        </p:nvCxnSpPr>
        <p:spPr>
          <a:xfrm>
            <a:off x="7226035" y="3519727"/>
            <a:ext cx="1033800" cy="92100"/>
          </a:xfrm>
          <a:prstGeom prst="straightConnector1">
            <a:avLst/>
          </a:prstGeom>
          <a:noFill/>
          <a:ln w="9525" cap="flat" cmpd="sng">
            <a:solidFill>
              <a:schemeClr val="dk1"/>
            </a:solidFill>
            <a:prstDash val="solid"/>
            <a:round/>
            <a:headEnd type="none" w="sm" len="sm"/>
            <a:tailEnd type="none" w="sm" len="sm"/>
          </a:ln>
        </p:spPr>
      </p:cxnSp>
      <p:cxnSp>
        <p:nvCxnSpPr>
          <p:cNvPr id="482" name="Google Shape;482;p24"/>
          <p:cNvCxnSpPr/>
          <p:nvPr/>
        </p:nvCxnSpPr>
        <p:spPr>
          <a:xfrm rot="10800000" flipH="1">
            <a:off x="7392662" y="4368594"/>
            <a:ext cx="867310" cy="691056"/>
          </a:xfrm>
          <a:prstGeom prst="straightConnector1">
            <a:avLst/>
          </a:prstGeom>
          <a:noFill/>
          <a:ln w="9525" cap="flat" cmpd="sng">
            <a:solidFill>
              <a:schemeClr val="dk1"/>
            </a:solidFill>
            <a:prstDash val="solid"/>
            <a:round/>
            <a:headEnd type="none" w="sm" len="sm"/>
            <a:tailEnd type="none" w="sm" len="sm"/>
          </a:ln>
        </p:spPr>
      </p:cxnSp>
      <p:pic>
        <p:nvPicPr>
          <p:cNvPr id="483" name="Google Shape;483;p24"/>
          <p:cNvPicPr preferRelativeResize="0"/>
          <p:nvPr/>
        </p:nvPicPr>
        <p:blipFill rotWithShape="1">
          <a:blip r:embed="rId4">
            <a:alphaModFix/>
          </a:blip>
          <a:srcRect/>
          <a:stretch/>
        </p:blipFill>
        <p:spPr>
          <a:xfrm>
            <a:off x="9881148" y="2259715"/>
            <a:ext cx="2166729" cy="2166729"/>
          </a:xfrm>
          <a:prstGeom prst="rect">
            <a:avLst/>
          </a:prstGeom>
          <a:noFill/>
          <a:ln>
            <a:noFill/>
          </a:ln>
        </p:spPr>
      </p:pic>
      <p:pic>
        <p:nvPicPr>
          <p:cNvPr id="484" name="Google Shape;484;p24"/>
          <p:cNvPicPr preferRelativeResize="0"/>
          <p:nvPr/>
        </p:nvPicPr>
        <p:blipFill rotWithShape="1">
          <a:blip r:embed="rId5">
            <a:alphaModFix/>
          </a:blip>
          <a:srcRect b="21029"/>
          <a:stretch/>
        </p:blipFill>
        <p:spPr>
          <a:xfrm>
            <a:off x="7382057" y="2437542"/>
            <a:ext cx="3386350" cy="2674225"/>
          </a:xfrm>
          <a:prstGeom prst="rect">
            <a:avLst/>
          </a:prstGeom>
          <a:noFill/>
          <a:ln>
            <a:noFill/>
          </a:ln>
        </p:spPr>
      </p:pic>
      <p:pic>
        <p:nvPicPr>
          <p:cNvPr id="485" name="Google Shape;485;p24"/>
          <p:cNvPicPr preferRelativeResize="0"/>
          <p:nvPr/>
        </p:nvPicPr>
        <p:blipFill rotWithShape="1">
          <a:blip r:embed="rId6">
            <a:alphaModFix/>
          </a:blip>
          <a:srcRect/>
          <a:stretch/>
        </p:blipFill>
        <p:spPr>
          <a:xfrm>
            <a:off x="5978700" y="3579951"/>
            <a:ext cx="1457734" cy="1292802"/>
          </a:xfrm>
          <a:prstGeom prst="rect">
            <a:avLst/>
          </a:prstGeom>
          <a:noFill/>
          <a:ln>
            <a:noFill/>
          </a:ln>
        </p:spPr>
      </p:pic>
      <p:pic>
        <p:nvPicPr>
          <p:cNvPr id="486" name="Google Shape;486;p24"/>
          <p:cNvPicPr preferRelativeResize="0"/>
          <p:nvPr/>
        </p:nvPicPr>
        <p:blipFill rotWithShape="1">
          <a:blip r:embed="rId7">
            <a:alphaModFix/>
          </a:blip>
          <a:srcRect/>
          <a:stretch/>
        </p:blipFill>
        <p:spPr>
          <a:xfrm>
            <a:off x="5915830" y="984946"/>
            <a:ext cx="1377002" cy="1377002"/>
          </a:xfrm>
          <a:prstGeom prst="rect">
            <a:avLst/>
          </a:prstGeom>
          <a:noFill/>
          <a:ln>
            <a:noFill/>
          </a:ln>
        </p:spPr>
      </p:pic>
      <p:pic>
        <p:nvPicPr>
          <p:cNvPr id="487" name="Google Shape;487;p24"/>
          <p:cNvPicPr preferRelativeResize="0"/>
          <p:nvPr/>
        </p:nvPicPr>
        <p:blipFill rotWithShape="1">
          <a:blip r:embed="rId8">
            <a:alphaModFix/>
          </a:blip>
          <a:srcRect/>
          <a:stretch/>
        </p:blipFill>
        <p:spPr>
          <a:xfrm>
            <a:off x="9894232" y="1341324"/>
            <a:ext cx="1779136" cy="1779136"/>
          </a:xfrm>
          <a:prstGeom prst="rect">
            <a:avLst/>
          </a:prstGeom>
          <a:noFill/>
          <a:ln>
            <a:noFill/>
          </a:ln>
        </p:spPr>
      </p:pic>
      <p:sp>
        <p:nvSpPr>
          <p:cNvPr id="488" name="Google Shape;488;p24"/>
          <p:cNvSpPr/>
          <p:nvPr/>
        </p:nvSpPr>
        <p:spPr>
          <a:xfrm>
            <a:off x="166255" y="1440516"/>
            <a:ext cx="5529970" cy="463346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46800" rIns="36000" bIns="3600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Aus ca. 670 g Weizen wird 1 kg Brot gewonnen.</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Der Kaloriengehalt eines Brotes beträgt ca. 2.650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Ein durchschnittlicher Mann (25 bis 51 Jahre) braucht pro Tag 2.400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Annahme: 1 Mann isst ein Brot pro Tag (weil er schwer arbeitet).</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Wie viele Männer könnten sich 1 Jahr von dem Getreide, das wir als Viehfutter verwenden, ernähren?</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Welches Land könnte Deutschland somit mit dem Getreide ernähren, welches wir als Viehfutter nutzen?</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Diätassistent und Diätassistentin</a:t>
            </a:r>
            <a:endParaRPr/>
          </a:p>
        </p:txBody>
      </p:sp>
      <p:sp>
        <p:nvSpPr>
          <p:cNvPr id="495" name="Google Shape;495;p10"/>
          <p:cNvSpPr/>
          <p:nvPr/>
        </p:nvSpPr>
        <p:spPr>
          <a:xfrm>
            <a:off x="5346898" y="2828069"/>
            <a:ext cx="3274800" cy="830700"/>
          </a:xfrm>
          <a:prstGeom prst="roundRect">
            <a:avLst>
              <a:gd name="adj" fmla="val 16667"/>
            </a:avLst>
          </a:prstGeom>
          <a:solidFill>
            <a:srgbClr val="EEF4E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71991B"/>
                </a:solidFill>
                <a:latin typeface="Arial"/>
                <a:ea typeface="Arial"/>
                <a:cs typeface="Arial"/>
                <a:sym typeface="Arial"/>
              </a:rPr>
              <a:t>30% = 0,5 Mio. sind Kinder und Jugendliche</a:t>
            </a:r>
            <a:endParaRPr sz="2000" b="1" i="0" u="none" strike="noStrike" cap="none">
              <a:solidFill>
                <a:srgbClr val="71991B"/>
              </a:solidFill>
              <a:latin typeface="Arial"/>
              <a:ea typeface="Arial"/>
              <a:cs typeface="Arial"/>
              <a:sym typeface="Arial"/>
            </a:endParaRPr>
          </a:p>
        </p:txBody>
      </p:sp>
      <p:pic>
        <p:nvPicPr>
          <p:cNvPr id="496" name="Google Shape;496;p10"/>
          <p:cNvPicPr preferRelativeResize="0"/>
          <p:nvPr/>
        </p:nvPicPr>
        <p:blipFill rotWithShape="1">
          <a:blip r:embed="rId3">
            <a:alphaModFix/>
          </a:blip>
          <a:srcRect t="20637" r="52914" b="20194"/>
          <a:stretch/>
        </p:blipFill>
        <p:spPr>
          <a:xfrm>
            <a:off x="6610684" y="3728197"/>
            <a:ext cx="1310422" cy="1488375"/>
          </a:xfrm>
          <a:prstGeom prst="rect">
            <a:avLst/>
          </a:prstGeom>
          <a:noFill/>
          <a:ln>
            <a:noFill/>
          </a:ln>
        </p:spPr>
      </p:pic>
      <p:pic>
        <p:nvPicPr>
          <p:cNvPr id="497" name="Google Shape;497;p10"/>
          <p:cNvPicPr preferRelativeResize="0"/>
          <p:nvPr/>
        </p:nvPicPr>
        <p:blipFill rotWithShape="1">
          <a:blip r:embed="rId3">
            <a:alphaModFix/>
          </a:blip>
          <a:srcRect t="20637" b="20194"/>
          <a:stretch/>
        </p:blipFill>
        <p:spPr>
          <a:xfrm>
            <a:off x="5874370" y="1270266"/>
            <a:ext cx="2783050" cy="1488375"/>
          </a:xfrm>
          <a:prstGeom prst="rect">
            <a:avLst/>
          </a:prstGeom>
          <a:noFill/>
          <a:ln>
            <a:noFill/>
          </a:ln>
        </p:spPr>
      </p:pic>
      <p:sp>
        <p:nvSpPr>
          <p:cNvPr id="498" name="Google Shape;498;p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a:t>
            </a:r>
            <a:r>
              <a:rPr lang="de-DE"/>
              <a:t>und Hunger</a:t>
            </a:r>
            <a:r>
              <a:rPr lang="de-DE">
                <a:solidFill>
                  <a:schemeClr val="dk1"/>
                </a:solidFill>
              </a:rPr>
              <a:t/>
            </a:r>
            <a:br>
              <a:rPr lang="de-DE">
                <a:solidFill>
                  <a:schemeClr val="dk1"/>
                </a:solidFill>
              </a:rPr>
            </a:br>
            <a:r>
              <a:rPr lang="de-DE">
                <a:solidFill>
                  <a:schemeClr val="dk1"/>
                </a:solidFill>
              </a:rPr>
              <a:t>Was kann die Systemgastronomie leisten?</a:t>
            </a:r>
            <a:endParaRPr/>
          </a:p>
        </p:txBody>
      </p:sp>
      <p:sp>
        <p:nvSpPr>
          <p:cNvPr id="499" name="Google Shape;499;p1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Tafeln Deutschland 2020. Bilder: Noun-Project</a:t>
            </a:r>
            <a:endParaRPr/>
          </a:p>
        </p:txBody>
      </p:sp>
      <p:sp>
        <p:nvSpPr>
          <p:cNvPr id="500" name="Google Shape;500;p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501" name="Google Shape;501;p10"/>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rgbClr val="38761D"/>
              </a:buClr>
              <a:buSzPts val="2800"/>
              <a:buChar char="•"/>
            </a:pPr>
            <a:r>
              <a:rPr lang="de-DE">
                <a:solidFill>
                  <a:schemeClr val="dk1"/>
                </a:solidFill>
              </a:rPr>
              <a:t>Es gibt keine offiziellen Statistiken zum Thema Hunger in Deutschland</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Unterernährung ist vermutlich unbekannt</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Mangelernährung ist vor allem ein Bildungsproblem</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Die Tafeln unterstützen bis zu 1,65 Mio. Menschen p.a.</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Kund*innen der Tafeln</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47% Bezieher von ALG II</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26% Rente oder Grundsicherung</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20% Asylbewerberleistungsgesetz</a:t>
            </a:r>
            <a:endParaRPr/>
          </a:p>
        </p:txBody>
      </p:sp>
      <p:sp>
        <p:nvSpPr>
          <p:cNvPr id="502" name="Google Shape;502;p10"/>
          <p:cNvSpPr/>
          <p:nvPr/>
        </p:nvSpPr>
        <p:spPr>
          <a:xfrm>
            <a:off x="8772939" y="1812741"/>
            <a:ext cx="3267823" cy="340383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Lebensmittel werfen Sie am Häufigsten in den Abfall?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davon können an Tafeln weitergegeben werden?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ist die Weitergabe betriebswirtschaftlich zu bewerten?</a:t>
            </a:r>
            <a:endParaRPr sz="1400" b="0" i="0" u="none" strike="noStrike" cap="none">
              <a:solidFill>
                <a:srgbClr val="000000"/>
              </a:solidFill>
              <a:latin typeface="Arial"/>
              <a:ea typeface="Arial"/>
              <a:cs typeface="Arial"/>
              <a:sym typeface="Arial"/>
            </a:endParaRPr>
          </a:p>
        </p:txBody>
      </p:sp>
      <p:sp>
        <p:nvSpPr>
          <p:cNvPr id="503" name="Google Shape;503;p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24</a:t>
            </a:fld>
            <a:endParaRPr/>
          </a:p>
        </p:txBody>
      </p:sp>
      <p:sp>
        <p:nvSpPr>
          <p:cNvPr id="510" name="Google Shape;510;p17"/>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Mobilität</a:t>
            </a:r>
            <a:br>
              <a:rPr lang="de-DE"/>
            </a:br>
            <a:r>
              <a:rPr lang="de-DE"/>
              <a:t>Wie emissionsarm ist Ihre Fahrzeugflotte?</a:t>
            </a:r>
            <a:endParaRPr/>
          </a:p>
        </p:txBody>
      </p:sp>
      <p:sp>
        <p:nvSpPr>
          <p:cNvPr id="511" name="Google Shape;511;p17"/>
          <p:cNvSpPr txBox="1">
            <a:spLocks noGrp="1"/>
          </p:cNvSpPr>
          <p:nvPr>
            <p:ph type="body" idx="1"/>
          </p:nvPr>
        </p:nvSpPr>
        <p:spPr>
          <a:xfrm>
            <a:off x="3350684" y="6254497"/>
            <a:ext cx="3834467" cy="557468"/>
          </a:xfrm>
          <a:prstGeom prst="rect">
            <a:avLst/>
          </a:prstGeom>
          <a:noFill/>
          <a:ln>
            <a:noFill/>
          </a:ln>
        </p:spPr>
        <p:txBody>
          <a:bodyPr spcFirstLastPara="1" wrap="square" lIns="90000" tIns="0" rIns="90000" bIns="0" anchor="ctr" anchorCtr="0">
            <a:noAutofit/>
          </a:bodyPr>
          <a:lstStyle/>
          <a:p>
            <a:pPr marL="0" lvl="0" indent="0" algn="l" rtl="0">
              <a:lnSpc>
                <a:spcPct val="110000"/>
              </a:lnSpc>
              <a:spcBef>
                <a:spcPts val="0"/>
              </a:spcBef>
              <a:spcAft>
                <a:spcPts val="0"/>
              </a:spcAft>
              <a:buSzPts val="1200"/>
              <a:buNone/>
            </a:pPr>
            <a:r>
              <a:rPr lang="de-DE"/>
              <a:t>Diätassistent und Diätassistentin</a:t>
            </a:r>
            <a:endParaRPr/>
          </a:p>
        </p:txBody>
      </p:sp>
      <p:sp>
        <p:nvSpPr>
          <p:cNvPr id="512" name="Google Shape;512;p1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Daten: UBA 2021; Graphik: Eigene Darstellung.</a:t>
            </a:r>
            <a:endParaRPr/>
          </a:p>
        </p:txBody>
      </p:sp>
      <p:sp>
        <p:nvSpPr>
          <p:cNvPr id="513" name="Google Shape;513;p1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514" name="Google Shape;514;p17"/>
          <p:cNvSpPr txBox="1">
            <a:spLocks noGrp="1"/>
          </p:cNvSpPr>
          <p:nvPr>
            <p:ph type="body" idx="4294967295"/>
          </p:nvPr>
        </p:nvSpPr>
        <p:spPr>
          <a:xfrm>
            <a:off x="457203" y="1306513"/>
            <a:ext cx="5870575" cy="46561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de-DE" sz="2000" b="1">
                <a:solidFill>
                  <a:srgbClr val="000000"/>
                </a:solidFill>
                <a:latin typeface="Arial"/>
                <a:ea typeface="Arial"/>
                <a:cs typeface="Arial"/>
                <a:sym typeface="Arial"/>
              </a:rPr>
              <a:t>Beispiel Hyundai Kona</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Elektro / 150 kW, </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 146 kW, </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 100 kW</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Diesel-Hybrid /100 kW</a:t>
            </a:r>
            <a:endParaRPr sz="2000"/>
          </a:p>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Emissionsfaktoren</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Strom: 0,45 kg/kWh</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2,65 kg / l</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2,37 kg / l</a:t>
            </a:r>
            <a:endParaRPr sz="2000"/>
          </a:p>
        </p:txBody>
      </p:sp>
      <p:graphicFrame>
        <p:nvGraphicFramePr>
          <p:cNvPr id="515" name="Google Shape;515;p17"/>
          <p:cNvGraphicFramePr/>
          <p:nvPr/>
        </p:nvGraphicFramePr>
        <p:xfrm>
          <a:off x="5117503" y="1411111"/>
          <a:ext cx="6957718" cy="4481689"/>
        </p:xfrm>
        <a:graphic>
          <a:graphicData uri="http://schemas.openxmlformats.org/drawingml/2006/chart">
            <c:chart xmlns:c="http://schemas.openxmlformats.org/drawingml/2006/chart" xmlns:r="http://schemas.openxmlformats.org/officeDocument/2006/relationships" r:id="rId3"/>
          </a:graphicData>
        </a:graphic>
      </p:graphicFrame>
      <p:sp>
        <p:nvSpPr>
          <p:cNvPr id="516" name="Google Shape;516;p17"/>
          <p:cNvSpPr/>
          <p:nvPr/>
        </p:nvSpPr>
        <p:spPr>
          <a:xfrm>
            <a:off x="59718" y="4157329"/>
            <a:ext cx="5479845" cy="19164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46800" tIns="45700" rIns="46800" bIns="468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Diskutieren sie die Vor- und Nachteile betrieblicher Elektro-Mobilität in Ihrem Unternehmen.</a:t>
            </a:r>
            <a:endParaRPr/>
          </a:p>
          <a:p>
            <a:pPr marL="342900" marR="0" lvl="0" indent="-342900" algn="l" rtl="0">
              <a:lnSpc>
                <a:spcPct val="100000"/>
              </a:lnSpc>
              <a:spcBef>
                <a:spcPts val="0"/>
              </a:spcBef>
              <a:spcAft>
                <a:spcPts val="0"/>
              </a:spcAft>
              <a:buClr>
                <a:srgbClr val="000000"/>
              </a:buClr>
              <a:buSzPts val="1200"/>
              <a:buFont typeface="Arial"/>
              <a:buChar char="•"/>
            </a:pPr>
            <a:r>
              <a:rPr lang="de-DE" sz="2000" b="0" i="0" u="none" strike="noStrike" cap="none">
                <a:solidFill>
                  <a:srgbClr val="C00000"/>
                </a:solidFill>
                <a:latin typeface="Arial"/>
                <a:ea typeface="Arial"/>
                <a:cs typeface="Arial"/>
                <a:sym typeface="Arial"/>
              </a:rPr>
              <a:t>Ist Elektromobilität eine Möglichkeit?</a:t>
            </a:r>
            <a:endParaRPr/>
          </a:p>
          <a:p>
            <a:pPr marL="342900" marR="0" lvl="0" indent="-342900" algn="l" rtl="0">
              <a:lnSpc>
                <a:spcPct val="100000"/>
              </a:lnSpc>
              <a:spcBef>
                <a:spcPts val="0"/>
              </a:spcBef>
              <a:spcAft>
                <a:spcPts val="0"/>
              </a:spcAft>
              <a:buClr>
                <a:srgbClr val="000000"/>
              </a:buClr>
              <a:buSzPts val="1200"/>
              <a:buFont typeface="Arial"/>
              <a:buChar char="•"/>
            </a:pPr>
            <a:r>
              <a:rPr lang="de-DE" sz="2000" b="0" i="0" u="none" strike="noStrike" cap="none">
                <a:solidFill>
                  <a:srgbClr val="C00000"/>
                </a:solidFill>
                <a:latin typeface="Arial"/>
                <a:ea typeface="Arial"/>
                <a:cs typeface="Arial"/>
                <a:sym typeface="Arial"/>
              </a:rPr>
              <a:t>Können Sie eine eigene PV-Anlage auf Ihrem Betriebsgebäude installieren?</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25</a:t>
            </a:fld>
            <a:endParaRPr/>
          </a:p>
        </p:txBody>
      </p:sp>
      <p:sp>
        <p:nvSpPr>
          <p:cNvPr id="524" name="Google Shape;524;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t>Transporte</a:t>
            </a:r>
            <a:r>
              <a:rPr lang="de-DE">
                <a:solidFill>
                  <a:schemeClr val="dk1"/>
                </a:solidFill>
              </a:rPr>
              <a:t/>
            </a:r>
            <a:br>
              <a:rPr lang="de-DE">
                <a:solidFill>
                  <a:schemeClr val="dk1"/>
                </a:solidFill>
              </a:rPr>
            </a:br>
            <a:r>
              <a:rPr lang="de-DE">
                <a:solidFill>
                  <a:schemeClr val="dk1"/>
                </a:solidFill>
              </a:rPr>
              <a:t>Sind Langstreckentransporte ein Problem?</a:t>
            </a:r>
            <a:endParaRPr/>
          </a:p>
        </p:txBody>
      </p:sp>
      <p:sp>
        <p:nvSpPr>
          <p:cNvPr id="525" name="Google Shape;525;p7"/>
          <p:cNvSpPr txBox="1">
            <a:spLocks noGrp="1"/>
          </p:cNvSpPr>
          <p:nvPr>
            <p:ph type="body" idx="1"/>
          </p:nvPr>
        </p:nvSpPr>
        <p:spPr>
          <a:xfrm>
            <a:off x="3350684" y="6254497"/>
            <a:ext cx="3834467" cy="557468"/>
          </a:xfrm>
          <a:prstGeom prst="rect">
            <a:avLst/>
          </a:prstGeom>
          <a:noFill/>
          <a:ln>
            <a:noFill/>
          </a:ln>
        </p:spPr>
        <p:txBody>
          <a:bodyPr spcFirstLastPara="1" wrap="square" lIns="90000" tIns="45700" rIns="91425" bIns="45700" anchor="ctr" anchorCtr="0">
            <a:normAutofit/>
          </a:bodyPr>
          <a:lstStyle/>
          <a:p>
            <a:pPr marL="233363" lvl="0" indent="-233363" algn="l" rtl="0">
              <a:lnSpc>
                <a:spcPct val="110000"/>
              </a:lnSpc>
              <a:spcBef>
                <a:spcPts val="0"/>
              </a:spcBef>
              <a:spcAft>
                <a:spcPts val="0"/>
              </a:spcAft>
              <a:buSzPts val="1200"/>
              <a:buNone/>
            </a:pPr>
            <a:r>
              <a:rPr lang="de-DE"/>
              <a:t>Diätassistent und Diätassistentin</a:t>
            </a:r>
            <a:endParaRPr/>
          </a:p>
        </p:txBody>
      </p:sp>
      <p:sp>
        <p:nvSpPr>
          <p:cNvPr id="526" name="Google Shape;526;p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Berechnungen</a:t>
            </a:r>
            <a:endParaRPr/>
          </a:p>
        </p:txBody>
      </p:sp>
      <p:sp>
        <p:nvSpPr>
          <p:cNvPr id="527" name="Google Shape;527;p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528" name="Google Shape;528;p7"/>
          <p:cNvSpPr/>
          <p:nvPr/>
        </p:nvSpPr>
        <p:spPr>
          <a:xfrm>
            <a:off x="3060482" y="1467419"/>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Von wo nach wo?</a:t>
            </a:r>
            <a:endParaRPr sz="1400" b="0" i="0" u="none" strike="noStrike" cap="none">
              <a:solidFill>
                <a:srgbClr val="000000"/>
              </a:solidFill>
              <a:latin typeface="Arial"/>
              <a:ea typeface="Arial"/>
              <a:cs typeface="Arial"/>
              <a:sym typeface="Arial"/>
            </a:endParaRPr>
          </a:p>
        </p:txBody>
      </p:sp>
      <p:sp>
        <p:nvSpPr>
          <p:cNvPr id="529" name="Google Shape;529;p7"/>
          <p:cNvSpPr/>
          <p:nvPr/>
        </p:nvSpPr>
        <p:spPr>
          <a:xfrm>
            <a:off x="5301244" y="1467419"/>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San Francisco . Hamburg Hafen</a:t>
            </a:r>
            <a:endParaRPr sz="1400" b="0" i="0" u="none" strike="noStrike" cap="none">
              <a:solidFill>
                <a:srgbClr val="000000"/>
              </a:solidFill>
              <a:latin typeface="Arial"/>
              <a:ea typeface="Arial"/>
              <a:cs typeface="Arial"/>
              <a:sym typeface="Arial"/>
            </a:endParaRPr>
          </a:p>
        </p:txBody>
      </p:sp>
      <p:sp>
        <p:nvSpPr>
          <p:cNvPr id="530" name="Google Shape;530;p7"/>
          <p:cNvSpPr/>
          <p:nvPr/>
        </p:nvSpPr>
        <p:spPr>
          <a:xfrm>
            <a:off x="8142700" y="1467419"/>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Deutschland (HH, SN, B, DD, L, N, R, M, S, VS, FR, SB, KA, F, SB, K, AA, DU, BI, Ha, HB, HH</a:t>
            </a:r>
            <a:endParaRPr sz="1400" b="0" i="0" u="none" strike="noStrike" cap="none">
              <a:solidFill>
                <a:srgbClr val="000000"/>
              </a:solidFill>
              <a:latin typeface="Arial"/>
              <a:ea typeface="Arial"/>
              <a:cs typeface="Arial"/>
              <a:sym typeface="Arial"/>
            </a:endParaRPr>
          </a:p>
        </p:txBody>
      </p:sp>
      <p:sp>
        <p:nvSpPr>
          <p:cNvPr id="531" name="Google Shape;531;p7"/>
          <p:cNvSpPr/>
          <p:nvPr/>
        </p:nvSpPr>
        <p:spPr>
          <a:xfrm>
            <a:off x="3060482" y="26398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Gewicht</a:t>
            </a:r>
            <a:endParaRPr sz="1400" b="0" i="0" u="none" strike="noStrike" cap="none">
              <a:solidFill>
                <a:srgbClr val="000000"/>
              </a:solidFill>
              <a:latin typeface="Arial"/>
              <a:ea typeface="Arial"/>
              <a:cs typeface="Arial"/>
              <a:sym typeface="Arial"/>
            </a:endParaRPr>
          </a:p>
        </p:txBody>
      </p:sp>
      <p:sp>
        <p:nvSpPr>
          <p:cNvPr id="532" name="Google Shape;532;p7"/>
          <p:cNvSpPr/>
          <p:nvPr/>
        </p:nvSpPr>
        <p:spPr>
          <a:xfrm>
            <a:off x="5301244" y="26398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t Mandeln in 20 Fuß-Container, ca. 25 t Gesamtgewicht</a:t>
            </a:r>
            <a:endParaRPr sz="1400" b="0" i="0" u="none" strike="noStrike" cap="none">
              <a:solidFill>
                <a:srgbClr val="000000"/>
              </a:solidFill>
              <a:latin typeface="Arial"/>
              <a:ea typeface="Arial"/>
              <a:cs typeface="Arial"/>
              <a:sym typeface="Arial"/>
            </a:endParaRPr>
          </a:p>
        </p:txBody>
      </p:sp>
      <p:sp>
        <p:nvSpPr>
          <p:cNvPr id="533" name="Google Shape;533;p7"/>
          <p:cNvSpPr/>
          <p:nvPr/>
        </p:nvSpPr>
        <p:spPr>
          <a:xfrm>
            <a:off x="8142700" y="26398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40 t Lkw </a:t>
            </a:r>
            <a:br>
              <a:rPr lang="de-DE" sz="1800" b="0" i="0" u="none" strike="noStrike" cap="none">
                <a:solidFill>
                  <a:schemeClr val="lt1"/>
                </a:solidFill>
                <a:latin typeface="Arial"/>
                <a:ea typeface="Arial"/>
                <a:cs typeface="Arial"/>
                <a:sym typeface="Arial"/>
              </a:rPr>
            </a:br>
            <a:r>
              <a:rPr lang="de-DE" sz="1800" b="0" i="0" u="none" strike="noStrike" cap="none">
                <a:solidFill>
                  <a:schemeClr val="lt1"/>
                </a:solidFill>
                <a:latin typeface="Arial"/>
                <a:ea typeface="Arial"/>
                <a:cs typeface="Arial"/>
                <a:sym typeface="Arial"/>
              </a:rPr>
              <a:t>(18 t Fahrzeug, 22 t Mandeln)</a:t>
            </a:r>
            <a:endParaRPr sz="1400" b="0" i="0" u="none" strike="noStrike" cap="none">
              <a:solidFill>
                <a:srgbClr val="000000"/>
              </a:solidFill>
              <a:latin typeface="Arial"/>
              <a:ea typeface="Arial"/>
              <a:cs typeface="Arial"/>
              <a:sym typeface="Arial"/>
            </a:endParaRPr>
          </a:p>
        </p:txBody>
      </p:sp>
      <p:sp>
        <p:nvSpPr>
          <p:cNvPr id="534" name="Google Shape;534;p7"/>
          <p:cNvSpPr/>
          <p:nvPr/>
        </p:nvSpPr>
        <p:spPr>
          <a:xfrm>
            <a:off x="3060482" y="3812347"/>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Transport-distanz</a:t>
            </a:r>
            <a:endParaRPr sz="1400" b="0" i="0" u="none" strike="noStrike" cap="none">
              <a:solidFill>
                <a:srgbClr val="000000"/>
              </a:solidFill>
              <a:latin typeface="Arial"/>
              <a:ea typeface="Arial"/>
              <a:cs typeface="Arial"/>
              <a:sym typeface="Arial"/>
            </a:endParaRPr>
          </a:p>
        </p:txBody>
      </p:sp>
      <p:sp>
        <p:nvSpPr>
          <p:cNvPr id="535" name="Google Shape;535;p7"/>
          <p:cNvSpPr/>
          <p:nvPr/>
        </p:nvSpPr>
        <p:spPr>
          <a:xfrm>
            <a:off x="5301244" y="3812347"/>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F0000"/>
                </a:solidFill>
                <a:latin typeface="Arial"/>
                <a:ea typeface="Arial"/>
                <a:cs typeface="Arial"/>
                <a:sym typeface="Arial"/>
              </a:rPr>
              <a:t>7.800 km</a:t>
            </a:r>
            <a:endParaRPr sz="1400" b="0" i="0" u="none" strike="noStrike" cap="none">
              <a:solidFill>
                <a:srgbClr val="000000"/>
              </a:solidFill>
              <a:latin typeface="Arial"/>
              <a:ea typeface="Arial"/>
              <a:cs typeface="Arial"/>
              <a:sym typeface="Arial"/>
            </a:endParaRPr>
          </a:p>
        </p:txBody>
      </p:sp>
      <p:sp>
        <p:nvSpPr>
          <p:cNvPr id="536" name="Google Shape;536;p7"/>
          <p:cNvSpPr/>
          <p:nvPr/>
        </p:nvSpPr>
        <p:spPr>
          <a:xfrm>
            <a:off x="8142700" y="3812347"/>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Stationen a 1t Mandeln, Gesamtstrecke </a:t>
            </a:r>
            <a:r>
              <a:rPr lang="de-DE" sz="1800" b="1" i="0" u="none" strike="noStrike" cap="none">
                <a:solidFill>
                  <a:srgbClr val="FF0000"/>
                </a:solidFill>
                <a:latin typeface="Arial"/>
                <a:ea typeface="Arial"/>
                <a:cs typeface="Arial"/>
                <a:sym typeface="Arial"/>
              </a:rPr>
              <a:t>3.700 km</a:t>
            </a:r>
            <a:endParaRPr sz="1400" b="0" i="0" u="none" strike="noStrike" cap="none">
              <a:solidFill>
                <a:srgbClr val="000000"/>
              </a:solidFill>
              <a:latin typeface="Arial"/>
              <a:ea typeface="Arial"/>
              <a:cs typeface="Arial"/>
              <a:sym typeface="Arial"/>
            </a:endParaRPr>
          </a:p>
        </p:txBody>
      </p:sp>
      <p:sp>
        <p:nvSpPr>
          <p:cNvPr id="537" name="Google Shape;537;p7"/>
          <p:cNvSpPr/>
          <p:nvPr/>
        </p:nvSpPr>
        <p:spPr>
          <a:xfrm>
            <a:off x="3060482" y="49772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Emissionen für den Transport</a:t>
            </a:r>
            <a:endParaRPr sz="1400" b="0" i="0" u="none" strike="noStrike" cap="none">
              <a:solidFill>
                <a:srgbClr val="000000"/>
              </a:solidFill>
              <a:latin typeface="Arial"/>
              <a:ea typeface="Arial"/>
              <a:cs typeface="Arial"/>
              <a:sym typeface="Arial"/>
            </a:endParaRPr>
          </a:p>
        </p:txBody>
      </p:sp>
      <p:sp>
        <p:nvSpPr>
          <p:cNvPr id="538" name="Google Shape;538;p7"/>
          <p:cNvSpPr/>
          <p:nvPr/>
        </p:nvSpPr>
        <p:spPr>
          <a:xfrm>
            <a:off x="5301244" y="49772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Schiff: 5,6 t CO2-Äq (15 g/t*km)</a:t>
            </a:r>
            <a:endParaRPr sz="1400" b="0" i="0" u="none" strike="noStrike" cap="none">
              <a:solidFill>
                <a:srgbClr val="000000"/>
              </a:solidFill>
              <a:latin typeface="Arial"/>
              <a:ea typeface="Arial"/>
              <a:cs typeface="Arial"/>
              <a:sym typeface="Arial"/>
            </a:endParaRPr>
          </a:p>
        </p:txBody>
      </p:sp>
      <p:sp>
        <p:nvSpPr>
          <p:cNvPr id="539" name="Google Shape;539;p7"/>
          <p:cNvSpPr/>
          <p:nvPr/>
        </p:nvSpPr>
        <p:spPr>
          <a:xfrm>
            <a:off x="8142700" y="49772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LKW: 17 t CO2-Äq </a:t>
            </a:r>
            <a:br>
              <a:rPr lang="de-DE" sz="2000" b="1" i="0" u="none" strike="noStrike" cap="none">
                <a:solidFill>
                  <a:srgbClr val="FF0000"/>
                </a:solidFill>
                <a:latin typeface="Arial"/>
                <a:ea typeface="Arial"/>
                <a:cs typeface="Arial"/>
                <a:sym typeface="Arial"/>
              </a:rPr>
            </a:br>
            <a:r>
              <a:rPr lang="de-DE" sz="2000" b="1" i="0" u="none" strike="noStrike" cap="none">
                <a:solidFill>
                  <a:srgbClr val="FF0000"/>
                </a:solidFill>
                <a:latin typeface="Arial"/>
                <a:ea typeface="Arial"/>
                <a:cs typeface="Arial"/>
                <a:sym typeface="Arial"/>
              </a:rPr>
              <a:t>(50 g/t*km)</a:t>
            </a:r>
            <a:endParaRPr sz="1400" b="0" i="0" u="none" strike="noStrike" cap="none">
              <a:solidFill>
                <a:srgbClr val="000000"/>
              </a:solidFill>
              <a:latin typeface="Arial"/>
              <a:ea typeface="Arial"/>
              <a:cs typeface="Arial"/>
              <a:sym typeface="Arial"/>
            </a:endParaRPr>
          </a:p>
        </p:txBody>
      </p:sp>
      <p:sp>
        <p:nvSpPr>
          <p:cNvPr id="540" name="Google Shape;540;p7"/>
          <p:cNvSpPr/>
          <p:nvPr/>
        </p:nvSpPr>
        <p:spPr>
          <a:xfrm>
            <a:off x="4926577" y="1629613"/>
            <a:ext cx="348916" cy="342393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p7"/>
          <p:cNvSpPr/>
          <p:nvPr/>
        </p:nvSpPr>
        <p:spPr>
          <a:xfrm>
            <a:off x="7719912" y="1663024"/>
            <a:ext cx="348916" cy="348250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2" name="Google Shape;542;p7"/>
          <p:cNvSpPr/>
          <p:nvPr/>
        </p:nvSpPr>
        <p:spPr>
          <a:xfrm>
            <a:off x="7550233" y="4762807"/>
            <a:ext cx="1184933" cy="735848"/>
          </a:xfrm>
          <a:prstGeom prst="cloud">
            <a:avLst/>
          </a:prstGeom>
          <a:solidFill>
            <a:srgbClr val="A5A5A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3" name="Google Shape;543;p7"/>
          <p:cNvSpPr/>
          <p:nvPr/>
        </p:nvSpPr>
        <p:spPr>
          <a:xfrm>
            <a:off x="145872" y="1450716"/>
            <a:ext cx="2624382"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Berechnen Sie die Emissionen des Transports per LKW eines typischen Lebensmittels, welches sie aus Südeuropa oder Nordafrika beziehen. Vergleichen Sie dies, mit Ihren Lieferprozessen zu Ihren Kunden.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5ee8d2a3d6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26</a:t>
            </a:fld>
            <a:endParaRPr/>
          </a:p>
        </p:txBody>
      </p:sp>
      <p:sp>
        <p:nvSpPr>
          <p:cNvPr id="550" name="Google Shape;550;g25ee8d2a3d6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551" name="Google Shape;551;g25ee8d2a3d6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552" name="Google Shape;552;g25ee8d2a3d6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53" name="Google Shape;553;g25ee8d2a3d6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554" name="Google Shape;554;g25ee8d2a3d6_0_0"/>
          <p:cNvGrpSpPr/>
          <p:nvPr/>
        </p:nvGrpSpPr>
        <p:grpSpPr>
          <a:xfrm>
            <a:off x="6425612" y="1454200"/>
            <a:ext cx="5663465" cy="4537299"/>
            <a:chOff x="6095999" y="1454200"/>
            <a:chExt cx="5663465" cy="4537299"/>
          </a:xfrm>
        </p:grpSpPr>
        <p:sp>
          <p:nvSpPr>
            <p:cNvPr id="555" name="Google Shape;555;g25ee8d2a3d6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56" name="Google Shape;556;g25ee8d2a3d6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557" name="Google Shape;557;g25ee8d2a3d6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558" name="Google Shape;558;g25ee8d2a3d6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59" name="Google Shape;559;g25ee8d2a3d6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60" name="Google Shape;560;g25ee8d2a3d6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561" name="Google Shape;561;g25ee8d2a3d6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62" name="Google Shape;562;g25ee8d2a3d6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563" name="Google Shape;563;g25ee8d2a3d6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27</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1849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Gastronomie:</a:t>
            </a:r>
            <a:br>
              <a:rPr lang="de-DE"/>
            </a:br>
            <a:r>
              <a:rPr lang="de-DE">
                <a:solidFill>
                  <a:srgbClr val="000000"/>
                </a:solidFill>
              </a:rPr>
              <a:t>Durchschnittliche Emissionen eines Schulmenüs</a:t>
            </a:r>
            <a:endParaRPr/>
          </a:p>
        </p:txBody>
      </p:sp>
      <p:sp>
        <p:nvSpPr>
          <p:cNvPr id="123" name="Google Shape;123;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4" name="Google Shape;124;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8" lvl="0" indent="0" algn="l" rtl="0">
              <a:lnSpc>
                <a:spcPct val="110000"/>
              </a:lnSpc>
              <a:spcBef>
                <a:spcPts val="0"/>
              </a:spcBef>
              <a:spcAft>
                <a:spcPts val="0"/>
              </a:spcAft>
              <a:buSzPts val="1200"/>
              <a:buNone/>
            </a:pPr>
            <a:r>
              <a:rPr lang="de-DE"/>
              <a:t>Diätassistent und Diätassistentin</a:t>
            </a:r>
            <a:endParaRPr/>
          </a:p>
        </p:txBody>
      </p:sp>
      <p:sp>
        <p:nvSpPr>
          <p:cNvPr id="125" name="Google Shape;125;p1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763" lvl="0" indent="0" algn="l" rtl="0">
              <a:lnSpc>
                <a:spcPct val="110000"/>
              </a:lnSpc>
              <a:spcBef>
                <a:spcPts val="0"/>
              </a:spcBef>
              <a:spcAft>
                <a:spcPts val="0"/>
              </a:spcAft>
              <a:buClr>
                <a:srgbClr val="888888"/>
              </a:buClr>
              <a:buSzPts val="1200"/>
              <a:buNone/>
            </a:pPr>
            <a:r>
              <a:rPr lang="de-DE"/>
              <a:t>Eigene Abbildung nach KEEKS 2019, Daten von ifeu</a:t>
            </a:r>
            <a:endParaRPr/>
          </a:p>
        </p:txBody>
      </p:sp>
      <p:sp>
        <p:nvSpPr>
          <p:cNvPr id="126" name="Google Shape;126;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pic>
        <p:nvPicPr>
          <p:cNvPr id="127" name="Google Shape;127;p19"/>
          <p:cNvPicPr preferRelativeResize="0"/>
          <p:nvPr/>
        </p:nvPicPr>
        <p:blipFill rotWithShape="1">
          <a:blip r:embed="rId3">
            <a:alphaModFix/>
          </a:blip>
          <a:srcRect/>
          <a:stretch/>
        </p:blipFill>
        <p:spPr>
          <a:xfrm>
            <a:off x="11327" y="1713781"/>
            <a:ext cx="10541479" cy="4451680"/>
          </a:xfrm>
          <a:prstGeom prst="rect">
            <a:avLst/>
          </a:prstGeom>
          <a:noFill/>
          <a:ln>
            <a:noFill/>
          </a:ln>
        </p:spPr>
      </p:pic>
      <p:sp>
        <p:nvSpPr>
          <p:cNvPr id="128" name="Google Shape;128;p19"/>
          <p:cNvSpPr txBox="1"/>
          <p:nvPr/>
        </p:nvSpPr>
        <p:spPr>
          <a:xfrm>
            <a:off x="3971262" y="3985072"/>
            <a:ext cx="151035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sp>
        <p:nvSpPr>
          <p:cNvPr id="129" name="Google Shape;129;p19"/>
          <p:cNvSpPr txBox="1"/>
          <p:nvPr/>
        </p:nvSpPr>
        <p:spPr>
          <a:xfrm>
            <a:off x="360000" y="2384949"/>
            <a:ext cx="1693092"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sp>
        <p:nvSpPr>
          <p:cNvPr id="130" name="Google Shape;130;p19"/>
          <p:cNvSpPr/>
          <p:nvPr/>
        </p:nvSpPr>
        <p:spPr>
          <a:xfrm>
            <a:off x="9382026" y="1912776"/>
            <a:ext cx="2760373" cy="250318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Interpretieren Sie die Grafik.</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 Speiskarte?</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ihren Einkauf?</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 Küchenprozesse?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38" name="Google Shape;138;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139" name="Google Shape;139;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Diätassistent und Diätassistentin</a:t>
            </a:r>
            <a:endParaRPr/>
          </a:p>
        </p:txBody>
      </p:sp>
      <p:sp>
        <p:nvSpPr>
          <p:cNvPr id="140" name="Google Shape;140;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sp>
        <p:nvSpPr>
          <p:cNvPr id="141" name="Google Shape;141;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pic>
        <p:nvPicPr>
          <p:cNvPr id="142" name="Google Shape;142;p3"/>
          <p:cNvPicPr preferRelativeResize="0"/>
          <p:nvPr/>
        </p:nvPicPr>
        <p:blipFill rotWithShape="1">
          <a:blip r:embed="rId3">
            <a:alphaModFix/>
          </a:blip>
          <a:srcRect/>
          <a:stretch/>
        </p:blipFill>
        <p:spPr>
          <a:xfrm>
            <a:off x="4712772" y="2545080"/>
            <a:ext cx="7277400" cy="3593700"/>
          </a:xfrm>
          <a:prstGeom prst="rect">
            <a:avLst/>
          </a:prstGeom>
          <a:noFill/>
          <a:ln>
            <a:noFill/>
          </a:ln>
        </p:spPr>
      </p:pic>
      <p:sp>
        <p:nvSpPr>
          <p:cNvPr id="143" name="Google Shape;143;p3"/>
          <p:cNvSpPr txBox="1"/>
          <p:nvPr/>
        </p:nvSpPr>
        <p:spPr>
          <a:xfrm>
            <a:off x="5382217" y="1656168"/>
            <a:ext cx="499872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Bio hat seinen Preis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Preisaufschläge für ausgewählte Bio-Lebensmittel gegenüber konventioneller Ware in Deutschland, 2020, in %</a:t>
            </a: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180754" y="2071666"/>
            <a:ext cx="4369981" cy="294536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Wie groß ist der Anteil ihrer Bioprodukte in allen Zutaten?</a:t>
            </a:r>
            <a:endParaRPr/>
          </a:p>
          <a:p>
            <a:pPr marL="0" marR="0" lvl="0" indent="0" algn="ctr" rtl="0">
              <a:lnSpc>
                <a:spcPct val="100000"/>
              </a:lnSpc>
              <a:spcBef>
                <a:spcPts val="0"/>
              </a:spcBef>
              <a:spcAft>
                <a:spcPts val="0"/>
              </a:spcAft>
              <a:buClr>
                <a:srgbClr val="000000"/>
              </a:buClr>
              <a:buSzPts val="17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Welche Mehrkosen nehmen Sie dafür in Kauf?</a:t>
            </a:r>
            <a:endParaRPr/>
          </a:p>
          <a:p>
            <a:pPr marL="0" marR="0" lvl="0" indent="0" algn="ctr" rtl="0">
              <a:lnSpc>
                <a:spcPct val="100000"/>
              </a:lnSpc>
              <a:spcBef>
                <a:spcPts val="0"/>
              </a:spcBef>
              <a:spcAft>
                <a:spcPts val="0"/>
              </a:spcAft>
              <a:buClr>
                <a:srgbClr val="000000"/>
              </a:buClr>
              <a:buSzPts val="17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Wie kann man Eltern in der Schule vermitteln, dass Bio den Mehrpreis wert ist?</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2" name="Google Shape;152;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die Kühlkette</a:t>
            </a:r>
            <a:br>
              <a:rPr lang="de-DE"/>
            </a:br>
            <a:r>
              <a:rPr lang="de-DE"/>
              <a:t>Frischekost vs. Kühlen und Gefrieren</a:t>
            </a:r>
            <a:endParaRPr/>
          </a:p>
        </p:txBody>
      </p:sp>
      <p:sp>
        <p:nvSpPr>
          <p:cNvPr id="153" name="Google Shape;153;p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Diätassistent und Diätassistentin</a:t>
            </a:r>
            <a:endParaRPr/>
          </a:p>
        </p:txBody>
      </p:sp>
      <p:sp>
        <p:nvSpPr>
          <p:cNvPr id="154" name="Google Shape;154;p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Quellen: Foodaktuell (2007), Tiefkuelkost.de, Welt.de </a:t>
            </a:r>
            <a:endParaRPr/>
          </a:p>
        </p:txBody>
      </p:sp>
      <p:sp>
        <p:nvSpPr>
          <p:cNvPr id="155" name="Google Shape;155;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graphicFrame>
        <p:nvGraphicFramePr>
          <p:cNvPr id="156" name="Google Shape;156;p5"/>
          <p:cNvGraphicFramePr/>
          <p:nvPr/>
        </p:nvGraphicFramePr>
        <p:xfrm>
          <a:off x="2494776" y="1715122"/>
          <a:ext cx="9380750" cy="3912381"/>
        </p:xfrm>
        <a:graphic>
          <a:graphicData uri="http://schemas.openxmlformats.org/drawingml/2006/table">
            <a:tbl>
              <a:tblPr>
                <a:noFill/>
                <a:tableStyleId>{B756F23D-7BB2-4A0C-8A73-B3AF43C05446}</a:tableStyleId>
              </a:tblPr>
              <a:tblGrid>
                <a:gridCol w="4964650">
                  <a:extLst>
                    <a:ext uri="{9D8B030D-6E8A-4147-A177-3AD203B41FA5}">
                      <a16:colId xmlns:a16="http://schemas.microsoft.com/office/drawing/2014/main" xmlns="" val="20000"/>
                    </a:ext>
                  </a:extLst>
                </a:gridCol>
                <a:gridCol w="4416100">
                  <a:extLst>
                    <a:ext uri="{9D8B030D-6E8A-4147-A177-3AD203B41FA5}">
                      <a16:colId xmlns:a16="http://schemas.microsoft.com/office/drawing/2014/main" xmlns="" val="20001"/>
                    </a:ext>
                  </a:extLst>
                </a:gridCol>
              </a:tblGrid>
              <a:tr h="766875">
                <a:tc>
                  <a:txBody>
                    <a:bodyPr/>
                    <a:lstStyle/>
                    <a:p>
                      <a:pPr marL="0" marR="0" lvl="0" indent="0" algn="ctr" rtl="0">
                        <a:lnSpc>
                          <a:spcPct val="100000"/>
                        </a:lnSpc>
                        <a:spcBef>
                          <a:spcPts val="0"/>
                        </a:spcBef>
                        <a:spcAft>
                          <a:spcPts val="0"/>
                        </a:spcAft>
                        <a:buClr>
                          <a:srgbClr val="000000"/>
                        </a:buClr>
                        <a:buSzPts val="2200"/>
                        <a:buFont typeface="Arial"/>
                        <a:buNone/>
                      </a:pPr>
                      <a:r>
                        <a:rPr lang="de-DE" sz="2200" b="1" u="none" strike="noStrike" cap="none"/>
                        <a:t>Vorteile</a:t>
                      </a:r>
                      <a:endParaRPr sz="2200" b="1" u="none" strike="noStrike" cap="none"/>
                    </a:p>
                  </a:txBody>
                  <a:tcPr marL="91425" marR="91425" marT="91425" marB="91425">
                    <a:solidFill>
                      <a:srgbClr val="D9E397"/>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de-DE" sz="2200" b="1" u="none" strike="noStrike" cap="none"/>
                        <a:t>Nachteile</a:t>
                      </a:r>
                      <a:endParaRPr sz="2200" b="1" u="none" strike="noStrike" cap="none"/>
                    </a:p>
                  </a:txBody>
                  <a:tcPr marL="91425" marR="91425" marT="91425" marB="91425">
                    <a:solidFill>
                      <a:srgbClr val="EA9999"/>
                    </a:solidFill>
                  </a:tcPr>
                </a:tc>
                <a:extLst>
                  <a:ext uri="{0D108BD9-81ED-4DB2-BD59-A6C34878D82A}">
                    <a16:rowId xmlns:a16="http://schemas.microsoft.com/office/drawing/2014/main" xmlns="" val="10000"/>
                  </a:ext>
                </a:extLst>
              </a:tr>
              <a:tr h="2618200">
                <a:tc>
                  <a:txBody>
                    <a:bodyPr/>
                    <a:lstStyle/>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Kein mikrobieller Verderb, sodass der Vitamingehalt von TK Gemüse häufig höher ist als bei frischem, da dieses nicht direkt zum Verbraucher kommt.</a:t>
                      </a:r>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Langfristige Planung für große Menüzahlen möglich.</a:t>
                      </a:r>
                      <a:endParaRPr sz="1800" u="none" strike="noStrike" cap="none">
                        <a:solidFill>
                          <a:schemeClr val="dk1"/>
                        </a:solidFill>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Lange haltbar und einfach zuzubereiten.</a:t>
                      </a:r>
                      <a:endParaRPr sz="1800" u="none" strike="noStrike" cap="none">
                        <a:solidFill>
                          <a:schemeClr val="dk1"/>
                        </a:solidFill>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Durch die Entnahme und Verwendung nach Bedarf kann genauer geplant und Abfall vermieden werden.</a:t>
                      </a:r>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Geringe Arbeitskosten bei der Verwendung.</a:t>
                      </a:r>
                      <a:endParaRPr sz="1800" u="none" strike="noStrike" cap="none">
                        <a:solidFill>
                          <a:schemeClr val="dk1"/>
                        </a:solidFill>
                      </a:endParaRPr>
                    </a:p>
                  </a:txBody>
                  <a:tcPr marL="91425" marR="91425" marT="91425" marB="91425">
                    <a:solidFill>
                      <a:srgbClr val="D9E397"/>
                    </a:solidFill>
                  </a:tcPr>
                </a:tc>
                <a:tc>
                  <a:txBody>
                    <a:bodyPr/>
                    <a:lstStyle/>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Frische Ware wird als geschmacks-intensiver angesehen.</a:t>
                      </a:r>
                      <a:endParaRPr/>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Frische Ware kommt ohne Geschmacksverstärker und mit weniger Salz aus.</a:t>
                      </a:r>
                      <a:endParaRPr sz="1800" u="none" strike="noStrike" cap="none">
                        <a:solidFill>
                          <a:schemeClr val="dk1"/>
                        </a:solidFill>
                      </a:endParaRPr>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Zusätzlicher Energieverbrauch zum Tiefkühlen und zum Erwärmen auf Raumtemperatur.</a:t>
                      </a:r>
                      <a:endParaRPr/>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Lagerung als TK-Ware kann energieintensiv sein (bei schlechter Effizienz der TK-Geräte).</a:t>
                      </a:r>
                      <a:endParaRPr sz="1400" u="none" strike="noStrike" cap="none"/>
                    </a:p>
                  </a:txBody>
                  <a:tcPr marL="91425" marR="91425" marT="91425" marB="91425">
                    <a:solidFill>
                      <a:srgbClr val="EA9999"/>
                    </a:solidFill>
                  </a:tcPr>
                </a:tc>
                <a:extLst>
                  <a:ext uri="{0D108BD9-81ED-4DB2-BD59-A6C34878D82A}">
                    <a16:rowId xmlns:a16="http://schemas.microsoft.com/office/drawing/2014/main" xmlns="" val="10001"/>
                  </a:ext>
                </a:extLst>
              </a:tr>
            </a:tbl>
          </a:graphicData>
        </a:graphic>
      </p:graphicFrame>
      <p:pic>
        <p:nvPicPr>
          <p:cNvPr id="157" name="Google Shape;157;p5"/>
          <p:cNvPicPr preferRelativeResize="0"/>
          <p:nvPr/>
        </p:nvPicPr>
        <p:blipFill rotWithShape="1">
          <a:blip r:embed="rId3">
            <a:alphaModFix/>
          </a:blip>
          <a:srcRect/>
          <a:stretch/>
        </p:blipFill>
        <p:spPr>
          <a:xfrm>
            <a:off x="2116619" y="1399058"/>
            <a:ext cx="937400" cy="906500"/>
          </a:xfrm>
          <a:prstGeom prst="rect">
            <a:avLst/>
          </a:prstGeom>
          <a:noFill/>
          <a:ln>
            <a:noFill/>
          </a:ln>
        </p:spPr>
      </p:pic>
      <p:pic>
        <p:nvPicPr>
          <p:cNvPr id="158" name="Google Shape;158;p5"/>
          <p:cNvPicPr preferRelativeResize="0"/>
          <p:nvPr/>
        </p:nvPicPr>
        <p:blipFill rotWithShape="1">
          <a:blip r:embed="rId4">
            <a:alphaModFix/>
          </a:blip>
          <a:srcRect/>
          <a:stretch/>
        </p:blipFill>
        <p:spPr>
          <a:xfrm>
            <a:off x="10633171" y="1518466"/>
            <a:ext cx="1222829" cy="557475"/>
          </a:xfrm>
          <a:prstGeom prst="rect">
            <a:avLst/>
          </a:prstGeom>
          <a:noFill/>
          <a:ln>
            <a:noFill/>
          </a:ln>
        </p:spPr>
      </p:pic>
      <p:sp>
        <p:nvSpPr>
          <p:cNvPr id="159" name="Google Shape;159;p5"/>
          <p:cNvSpPr/>
          <p:nvPr/>
        </p:nvSpPr>
        <p:spPr>
          <a:xfrm>
            <a:off x="197100" y="1518465"/>
            <a:ext cx="2030400" cy="41090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600" b="0" i="0" u="none" strike="noStrike" cap="none">
                <a:solidFill>
                  <a:srgbClr val="C00000"/>
                </a:solidFill>
                <a:latin typeface="Arial"/>
                <a:ea typeface="Arial"/>
                <a:cs typeface="Arial"/>
                <a:sym typeface="Arial"/>
              </a:rPr>
              <a:t>Wie gewichtigen Sie die Argumente?</a:t>
            </a:r>
            <a:endParaRPr/>
          </a:p>
          <a:p>
            <a:pPr marL="0" marR="0" lvl="0" indent="0" algn="ctr" rtl="0">
              <a:lnSpc>
                <a:spcPct val="100000"/>
              </a:lnSpc>
              <a:spcBef>
                <a:spcPts val="0"/>
              </a:spcBef>
              <a:spcAft>
                <a:spcPts val="0"/>
              </a:spcAft>
              <a:buClr>
                <a:srgbClr val="000000"/>
              </a:buClr>
              <a:buSzPts val="170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600" b="0" i="0" u="none" strike="noStrike" cap="none">
                <a:solidFill>
                  <a:srgbClr val="C00000"/>
                </a:solidFill>
                <a:latin typeface="Arial"/>
                <a:ea typeface="Arial"/>
                <a:cs typeface="Arial"/>
                <a:sym typeface="Arial"/>
              </a:rPr>
              <a:t>Wie viel Prozent ihrer Zutaten sind tiefgekühlt?</a:t>
            </a:r>
            <a:endParaRPr/>
          </a:p>
          <a:p>
            <a:pPr marL="0" marR="0" lvl="0" indent="0" algn="ctr" rtl="0">
              <a:lnSpc>
                <a:spcPct val="100000"/>
              </a:lnSpc>
              <a:spcBef>
                <a:spcPts val="0"/>
              </a:spcBef>
              <a:spcAft>
                <a:spcPts val="0"/>
              </a:spcAft>
              <a:buClr>
                <a:srgbClr val="000000"/>
              </a:buClr>
              <a:buSzPts val="170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None/>
            </a:pPr>
            <a:r>
              <a:rPr lang="de-DE" sz="1600" b="0" i="0" u="none" strike="noStrike" cap="none">
                <a:solidFill>
                  <a:srgbClr val="C00000"/>
                </a:solidFill>
                <a:latin typeface="Arial"/>
                <a:ea typeface="Arial"/>
                <a:cs typeface="Arial"/>
                <a:sym typeface="Arial"/>
              </a:rPr>
              <a:t>Welche Kosten würden anfallen, wenn Sie mehr Frischware verarbeiten würden?</a:t>
            </a:r>
            <a:endParaRPr/>
          </a:p>
        </p:txBody>
      </p:sp>
      <p:sp>
        <p:nvSpPr>
          <p:cNvPr id="160" name="Google Shape;160;p5"/>
          <p:cNvSpPr txBox="1"/>
          <p:nvPr/>
        </p:nvSpPr>
        <p:spPr>
          <a:xfrm>
            <a:off x="270975" y="5419400"/>
            <a:ext cx="267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915bba6a60_0_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67" name="Google Shape;167;g1915bba6a60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168" name="Google Shape;168;g1915bba6a60_0_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Diätassistent und Diätassistentin</a:t>
            </a:r>
            <a:endParaRPr/>
          </a:p>
        </p:txBody>
      </p:sp>
      <p:sp>
        <p:nvSpPr>
          <p:cNvPr id="169" name="Google Shape;169;g1915bba6a60_0_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Bildquelle: Bundeszentrum für Ernährung o.J.</a:t>
            </a:r>
            <a:endParaRPr/>
          </a:p>
        </p:txBody>
      </p:sp>
      <p:pic>
        <p:nvPicPr>
          <p:cNvPr id="170" name="Google Shape;170;g1915bba6a60_0_10"/>
          <p:cNvPicPr preferRelativeResize="0"/>
          <p:nvPr/>
        </p:nvPicPr>
        <p:blipFill rotWithShape="1">
          <a:blip r:embed="rId3">
            <a:alphaModFix/>
          </a:blip>
          <a:srcRect l="3150" t="5312" r="11698" b="3413"/>
          <a:stretch/>
        </p:blipFill>
        <p:spPr>
          <a:xfrm>
            <a:off x="4589585" y="1403252"/>
            <a:ext cx="7515663" cy="4758397"/>
          </a:xfrm>
          <a:prstGeom prst="rect">
            <a:avLst/>
          </a:prstGeom>
          <a:noFill/>
          <a:ln>
            <a:noFill/>
          </a:ln>
        </p:spPr>
      </p:pic>
      <p:sp>
        <p:nvSpPr>
          <p:cNvPr id="171" name="Google Shape;171;g1915bba6a60_0_10"/>
          <p:cNvSpPr/>
          <p:nvPr/>
        </p:nvSpPr>
        <p:spPr>
          <a:xfrm>
            <a:off x="197100" y="2394400"/>
            <a:ext cx="2958224" cy="291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700" b="0" i="0" u="none" strike="noStrike" cap="none">
                <a:solidFill>
                  <a:srgbClr val="C00000"/>
                </a:solidFill>
                <a:latin typeface="Arial"/>
                <a:ea typeface="Arial"/>
                <a:cs typeface="Arial"/>
                <a:sym typeface="Arial"/>
              </a:rPr>
              <a:t>Schauen Sie auf ihren Menüplan für November bis Februar?</a:t>
            </a:r>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700" b="0" i="0" u="none" strike="noStrike" cap="none">
                <a:solidFill>
                  <a:srgbClr val="C00000"/>
                </a:solidFill>
                <a:latin typeface="Arial"/>
                <a:ea typeface="Arial"/>
                <a:cs typeface="Arial"/>
                <a:sym typeface="Arial"/>
              </a:rPr>
              <a:t>Welchen Anteil des Gemüses können Sie mit saisonalem Gemüse abdecken?</a:t>
            </a:r>
            <a:endParaRPr sz="1700" b="0" i="0" u="none" strike="noStrike" cap="none">
              <a:solidFill>
                <a:srgbClr val="C00000"/>
              </a:solidFill>
              <a:latin typeface="Arial"/>
              <a:ea typeface="Arial"/>
              <a:cs typeface="Arial"/>
              <a:sym typeface="Arial"/>
            </a:endParaRPr>
          </a:p>
        </p:txBody>
      </p:sp>
      <p:sp>
        <p:nvSpPr>
          <p:cNvPr id="172" name="Google Shape;172;g1915bba6a60_0_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2" descr="Leckarben, Gemüse, rote Tomate, Ernährung, Lebensmittel"/>
          <p:cNvPicPr preferRelativeResize="0"/>
          <p:nvPr/>
        </p:nvPicPr>
        <p:blipFill rotWithShape="1">
          <a:blip r:embed="rId3">
            <a:alphaModFix/>
          </a:blip>
          <a:srcRect/>
          <a:stretch/>
        </p:blipFill>
        <p:spPr>
          <a:xfrm>
            <a:off x="251625" y="1467325"/>
            <a:ext cx="2111565" cy="1608383"/>
          </a:xfrm>
          <a:prstGeom prst="rect">
            <a:avLst/>
          </a:prstGeom>
          <a:noFill/>
          <a:ln>
            <a:noFill/>
          </a:ln>
        </p:spPr>
      </p:pic>
      <p:sp>
        <p:nvSpPr>
          <p:cNvPr id="179" name="Google Shape;179;p12"/>
          <p:cNvSpPr txBox="1">
            <a:spLocks noGrp="1"/>
          </p:cNvSpPr>
          <p:nvPr>
            <p:ph type="sldNum" idx="12"/>
          </p:nvPr>
        </p:nvSpPr>
        <p:spPr>
          <a:xfrm>
            <a:off x="1" y="6254497"/>
            <a:ext cx="619381" cy="557467"/>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sp>
        <p:nvSpPr>
          <p:cNvPr id="180" name="Google Shape;180;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Nachhaltigkeit und saisonale Ernährung</a:t>
            </a:r>
            <a:br>
              <a:rPr lang="de-DE"/>
            </a:br>
            <a:r>
              <a:rPr lang="de-DE"/>
              <a:t>Das Beispiel Tomaten</a:t>
            </a:r>
            <a:endParaRPr sz="2800"/>
          </a:p>
        </p:txBody>
      </p:sp>
      <p:sp>
        <p:nvSpPr>
          <p:cNvPr id="181" name="Google Shape;181;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t" anchorCtr="0">
            <a:noAutofit/>
          </a:bodyPr>
          <a:lstStyle/>
          <a:p>
            <a:pPr marL="1798" lvl="0" indent="0" algn="l" rtl="0">
              <a:lnSpc>
                <a:spcPct val="110000"/>
              </a:lnSpc>
              <a:spcBef>
                <a:spcPts val="0"/>
              </a:spcBef>
              <a:spcAft>
                <a:spcPts val="0"/>
              </a:spcAft>
              <a:buSzPts val="1100"/>
              <a:buNone/>
            </a:pPr>
            <a:r>
              <a:rPr lang="de-DE" sz="1100">
                <a:solidFill>
                  <a:schemeClr val="lt1"/>
                </a:solidFill>
              </a:rPr>
              <a:t>Bildquelle: Pixnio, open Food Facts, </a:t>
            </a:r>
            <a:br>
              <a:rPr lang="de-DE" sz="1100">
                <a:solidFill>
                  <a:schemeClr val="lt1"/>
                </a:solidFill>
              </a:rPr>
            </a:br>
            <a:r>
              <a:rPr lang="de-DE" sz="1100">
                <a:solidFill>
                  <a:schemeClr val="lt1"/>
                </a:solidFill>
              </a:rPr>
              <a:t>Grafik: Eigene Darstellung nach KEEKS</a:t>
            </a:r>
            <a:endParaRPr/>
          </a:p>
        </p:txBody>
      </p:sp>
      <p:sp>
        <p:nvSpPr>
          <p:cNvPr id="182" name="Google Shape;182;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Dr. Michael Scharp </a:t>
            </a:r>
            <a:endParaRPr/>
          </a:p>
          <a:p>
            <a:pPr marL="0" lvl="0" indent="0" algn="l" rtl="0">
              <a:lnSpc>
                <a:spcPct val="100000"/>
              </a:lnSpc>
              <a:spcBef>
                <a:spcPts val="0"/>
              </a:spcBef>
              <a:spcAft>
                <a:spcPts val="0"/>
              </a:spcAft>
              <a:buSzPts val="1800"/>
              <a:buNone/>
            </a:pPr>
            <a:r>
              <a:rPr lang="de-DE" sz="1400"/>
              <a:t>Costanza Müller</a:t>
            </a:r>
            <a:endParaRPr/>
          </a:p>
          <a:p>
            <a:pPr marL="0" lvl="0" indent="0" algn="l" rtl="0">
              <a:lnSpc>
                <a:spcPct val="100000"/>
              </a:lnSpc>
              <a:spcBef>
                <a:spcPts val="0"/>
              </a:spcBef>
              <a:spcAft>
                <a:spcPts val="0"/>
              </a:spcAft>
              <a:buSzPts val="1800"/>
              <a:buNone/>
            </a:pPr>
            <a:r>
              <a:rPr lang="de-DE" sz="1400"/>
              <a:t>Projektagentur BBNE</a:t>
            </a:r>
            <a:endParaRPr/>
          </a:p>
        </p:txBody>
      </p:sp>
      <p:pic>
        <p:nvPicPr>
          <p:cNvPr id="183" name="Google Shape;183;p12"/>
          <p:cNvPicPr preferRelativeResize="0"/>
          <p:nvPr/>
        </p:nvPicPr>
        <p:blipFill rotWithShape="1">
          <a:blip r:embed="rId4">
            <a:alphaModFix/>
          </a:blip>
          <a:srcRect/>
          <a:stretch/>
        </p:blipFill>
        <p:spPr>
          <a:xfrm>
            <a:off x="7848238" y="1467325"/>
            <a:ext cx="4144200" cy="4514400"/>
          </a:xfrm>
          <a:prstGeom prst="rect">
            <a:avLst/>
          </a:prstGeom>
          <a:noFill/>
          <a:ln>
            <a:noFill/>
          </a:ln>
        </p:spPr>
      </p:pic>
      <p:sp>
        <p:nvSpPr>
          <p:cNvPr id="184" name="Google Shape;184;p12"/>
          <p:cNvSpPr/>
          <p:nvPr/>
        </p:nvSpPr>
        <p:spPr>
          <a:xfrm>
            <a:off x="2583598" y="1489291"/>
            <a:ext cx="5368771" cy="190588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In welcher Form kommen Tomaten in ihre Menüs?</a:t>
            </a:r>
            <a:endParaRPr/>
          </a:p>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Können Sie auf Treibhaustomaten aus Holland im Winter verzichten?</a:t>
            </a:r>
            <a:endParaRPr/>
          </a:p>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Bei welchen Gerichten könnten Sie auf Dosentomaten verzichten?</a:t>
            </a:r>
            <a:endParaRPr/>
          </a:p>
        </p:txBody>
      </p:sp>
      <p:sp>
        <p:nvSpPr>
          <p:cNvPr id="185" name="Google Shape;185;p12"/>
          <p:cNvSpPr txBox="1"/>
          <p:nvPr/>
        </p:nvSpPr>
        <p:spPr>
          <a:xfrm>
            <a:off x="8573981" y="4548249"/>
            <a:ext cx="889987"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frische</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a:p>
        </p:txBody>
      </p:sp>
      <p:sp>
        <p:nvSpPr>
          <p:cNvPr id="186" name="Google Shape;186;p12"/>
          <p:cNvSpPr txBox="1"/>
          <p:nvPr/>
        </p:nvSpPr>
        <p:spPr>
          <a:xfrm>
            <a:off x="9718968" y="4548249"/>
            <a:ext cx="830676"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Dosen-</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sz="1400" b="0" i="0" u="none" strike="noStrike" cap="none">
              <a:solidFill>
                <a:srgbClr val="000000"/>
              </a:solidFill>
              <a:latin typeface="Arial"/>
              <a:ea typeface="Arial"/>
              <a:cs typeface="Arial"/>
              <a:sym typeface="Arial"/>
            </a:endParaRPr>
          </a:p>
        </p:txBody>
      </p:sp>
      <p:sp>
        <p:nvSpPr>
          <p:cNvPr id="187" name="Google Shape;187;p12"/>
          <p:cNvSpPr/>
          <p:nvPr/>
        </p:nvSpPr>
        <p:spPr>
          <a:xfrm>
            <a:off x="7956464" y="5071469"/>
            <a:ext cx="4149165" cy="103244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Nudeln</a:t>
            </a:r>
            <a:endParaRPr/>
          </a:p>
        </p:txBody>
      </p:sp>
      <p:sp>
        <p:nvSpPr>
          <p:cNvPr id="188" name="Google Shape;188;p12"/>
          <p:cNvSpPr/>
          <p:nvPr/>
        </p:nvSpPr>
        <p:spPr>
          <a:xfrm>
            <a:off x="9497295" y="5464563"/>
            <a:ext cx="221673" cy="24626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12"/>
          <p:cNvSpPr txBox="1"/>
          <p:nvPr/>
        </p:nvSpPr>
        <p:spPr>
          <a:xfrm>
            <a:off x="10783805" y="4548249"/>
            <a:ext cx="990976" cy="73866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Gewächs-</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haus</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sz="1400" b="0" i="0" u="none" strike="noStrike" cap="none">
              <a:solidFill>
                <a:srgbClr val="000000"/>
              </a:solidFill>
              <a:latin typeface="Arial"/>
              <a:ea typeface="Arial"/>
              <a:cs typeface="Arial"/>
              <a:sym typeface="Arial"/>
            </a:endParaRPr>
          </a:p>
        </p:txBody>
      </p:sp>
      <p:pic>
        <p:nvPicPr>
          <p:cNvPr id="190" name="Google Shape;190;p12"/>
          <p:cNvPicPr preferRelativeResize="0"/>
          <p:nvPr/>
        </p:nvPicPr>
        <p:blipFill rotWithShape="1">
          <a:blip r:embed="rId5">
            <a:alphaModFix/>
          </a:blip>
          <a:srcRect l="-7606"/>
          <a:stretch/>
        </p:blipFill>
        <p:spPr>
          <a:xfrm>
            <a:off x="6267683" y="4828192"/>
            <a:ext cx="957500" cy="1275725"/>
          </a:xfrm>
          <a:prstGeom prst="rect">
            <a:avLst/>
          </a:prstGeom>
          <a:noFill/>
          <a:ln>
            <a:noFill/>
          </a:ln>
        </p:spPr>
      </p:pic>
      <p:pic>
        <p:nvPicPr>
          <p:cNvPr id="191" name="Google Shape;191;p12"/>
          <p:cNvPicPr preferRelativeResize="0"/>
          <p:nvPr/>
        </p:nvPicPr>
        <p:blipFill rotWithShape="1">
          <a:blip r:embed="rId5">
            <a:alphaModFix/>
          </a:blip>
          <a:srcRect l="-7606"/>
          <a:stretch/>
        </p:blipFill>
        <p:spPr>
          <a:xfrm>
            <a:off x="5227998" y="4834482"/>
            <a:ext cx="957500" cy="1275725"/>
          </a:xfrm>
          <a:prstGeom prst="rect">
            <a:avLst/>
          </a:prstGeom>
          <a:noFill/>
          <a:ln>
            <a:noFill/>
          </a:ln>
        </p:spPr>
      </p:pic>
      <p:pic>
        <p:nvPicPr>
          <p:cNvPr id="192" name="Google Shape;192;p12"/>
          <p:cNvPicPr preferRelativeResize="0"/>
          <p:nvPr/>
        </p:nvPicPr>
        <p:blipFill rotWithShape="1">
          <a:blip r:embed="rId5">
            <a:alphaModFix/>
          </a:blip>
          <a:srcRect l="-7606"/>
          <a:stretch/>
        </p:blipFill>
        <p:spPr>
          <a:xfrm>
            <a:off x="4188313" y="4840772"/>
            <a:ext cx="957500" cy="1275725"/>
          </a:xfrm>
          <a:prstGeom prst="rect">
            <a:avLst/>
          </a:prstGeom>
          <a:noFill/>
          <a:ln>
            <a:noFill/>
          </a:ln>
        </p:spPr>
      </p:pic>
      <p:pic>
        <p:nvPicPr>
          <p:cNvPr id="193" name="Google Shape;193;p12"/>
          <p:cNvPicPr preferRelativeResize="0"/>
          <p:nvPr/>
        </p:nvPicPr>
        <p:blipFill rotWithShape="1">
          <a:blip r:embed="rId5">
            <a:alphaModFix/>
          </a:blip>
          <a:srcRect l="-7606"/>
          <a:stretch/>
        </p:blipFill>
        <p:spPr>
          <a:xfrm>
            <a:off x="5652081" y="3724525"/>
            <a:ext cx="957500" cy="1275725"/>
          </a:xfrm>
          <a:prstGeom prst="rect">
            <a:avLst/>
          </a:prstGeom>
          <a:noFill/>
          <a:ln>
            <a:noFill/>
          </a:ln>
        </p:spPr>
      </p:pic>
      <p:pic>
        <p:nvPicPr>
          <p:cNvPr id="194" name="Google Shape;194;p12"/>
          <p:cNvPicPr preferRelativeResize="0"/>
          <p:nvPr/>
        </p:nvPicPr>
        <p:blipFill rotWithShape="1">
          <a:blip r:embed="rId5">
            <a:alphaModFix/>
          </a:blip>
          <a:srcRect l="-7606"/>
          <a:stretch/>
        </p:blipFill>
        <p:spPr>
          <a:xfrm>
            <a:off x="6703300" y="3641856"/>
            <a:ext cx="957500" cy="1275725"/>
          </a:xfrm>
          <a:prstGeom prst="rect">
            <a:avLst/>
          </a:prstGeom>
          <a:noFill/>
          <a:ln>
            <a:noFill/>
          </a:ln>
        </p:spPr>
      </p:pic>
      <p:pic>
        <p:nvPicPr>
          <p:cNvPr id="195" name="Google Shape;195;p12"/>
          <p:cNvPicPr preferRelativeResize="0"/>
          <p:nvPr/>
        </p:nvPicPr>
        <p:blipFill rotWithShape="1">
          <a:blip r:embed="rId5">
            <a:alphaModFix/>
          </a:blip>
          <a:srcRect l="-7606"/>
          <a:stretch/>
        </p:blipFill>
        <p:spPr>
          <a:xfrm>
            <a:off x="4604943" y="3702649"/>
            <a:ext cx="957500" cy="1275725"/>
          </a:xfrm>
          <a:prstGeom prst="rect">
            <a:avLst/>
          </a:prstGeom>
          <a:noFill/>
          <a:ln>
            <a:noFill/>
          </a:ln>
        </p:spPr>
      </p:pic>
      <p:sp>
        <p:nvSpPr>
          <p:cNvPr id="196" name="Google Shape;196;p12"/>
          <p:cNvSpPr txBox="1"/>
          <p:nvPr/>
        </p:nvSpPr>
        <p:spPr>
          <a:xfrm>
            <a:off x="116882" y="3713372"/>
            <a:ext cx="4405876" cy="2363724"/>
          </a:xfrm>
          <a:prstGeom prst="rect">
            <a:avLst/>
          </a:prstGeom>
          <a:noFill/>
          <a:ln>
            <a:noFill/>
          </a:ln>
        </p:spPr>
        <p:txBody>
          <a:bodyPr spcFirstLastPara="1" wrap="square" lIns="91425" tIns="45700" rIns="91425" bIns="45700" anchor="t" anchorCtr="0">
            <a:spAutoFit/>
          </a:bodyPr>
          <a:lstStyle/>
          <a:p>
            <a:pPr marL="1798" marR="0" lvl="0" indent="0" algn="l" rtl="0">
              <a:lnSpc>
                <a:spcPct val="90000"/>
              </a:lnSpc>
              <a:spcBef>
                <a:spcPts val="0"/>
              </a:spcBef>
              <a:spcAft>
                <a:spcPts val="0"/>
              </a:spcAft>
              <a:buNone/>
            </a:pPr>
            <a:r>
              <a:rPr lang="de-DE" sz="1800" b="1" i="0" u="none" strike="noStrike" cap="none">
                <a:solidFill>
                  <a:schemeClr val="dk1"/>
                </a:solidFill>
                <a:latin typeface="Arial"/>
                <a:ea typeface="Arial"/>
                <a:cs typeface="Arial"/>
                <a:sym typeface="Arial"/>
              </a:rPr>
              <a:t>Gericht:</a:t>
            </a:r>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200g Soja-Bolognese mit Tomaten:</a:t>
            </a:r>
            <a:endParaRPr/>
          </a:p>
          <a:p>
            <a:pPr marL="203400" marR="0" lvl="0" indent="0" algn="l" rtl="0">
              <a:lnSpc>
                <a:spcPct val="90000"/>
              </a:lnSpc>
              <a:spcBef>
                <a:spcPts val="0"/>
              </a:spcBef>
              <a:spcAft>
                <a:spcPts val="0"/>
              </a:spcAft>
              <a:buNone/>
            </a:pPr>
            <a:r>
              <a:rPr lang="de-DE" sz="1800" b="0" i="0" u="none" strike="noStrike" cap="none">
                <a:solidFill>
                  <a:schemeClr val="dk1"/>
                </a:solidFill>
                <a:latin typeface="Arial"/>
                <a:ea typeface="Arial"/>
                <a:cs typeface="Arial"/>
                <a:sym typeface="Arial"/>
              </a:rPr>
              <a:t>(a) vom Feld (Saison)</a:t>
            </a:r>
            <a:endParaRPr/>
          </a:p>
          <a:p>
            <a:pPr marL="203400" marR="0" lvl="0" indent="0" algn="l" rtl="0">
              <a:lnSpc>
                <a:spcPct val="90000"/>
              </a:lnSpc>
              <a:spcBef>
                <a:spcPts val="0"/>
              </a:spcBef>
              <a:spcAft>
                <a:spcPts val="0"/>
              </a:spcAft>
              <a:buNone/>
            </a:pPr>
            <a:r>
              <a:rPr lang="de-DE" sz="1800" b="0" i="0" u="none" strike="noStrike" cap="none">
                <a:solidFill>
                  <a:schemeClr val="dk1"/>
                </a:solidFill>
                <a:latin typeface="Arial"/>
                <a:ea typeface="Arial"/>
                <a:cs typeface="Arial"/>
                <a:sym typeface="Arial"/>
              </a:rPr>
              <a:t>(b) aus dem Gewächshaus </a:t>
            </a:r>
            <a:endParaRPr/>
          </a:p>
          <a:p>
            <a:pPr marL="203400" marR="0" lvl="0" indent="0" algn="l" rtl="0">
              <a:lnSpc>
                <a:spcPct val="90000"/>
              </a:lnSpc>
              <a:spcBef>
                <a:spcPts val="0"/>
              </a:spcBef>
              <a:spcAft>
                <a:spcPts val="0"/>
              </a:spcAft>
              <a:buNone/>
            </a:pPr>
            <a:r>
              <a:rPr lang="de-DE" sz="1800" b="0" i="0" u="none" strike="noStrike" cap="none">
                <a:solidFill>
                  <a:schemeClr val="dk1"/>
                </a:solidFill>
                <a:latin typeface="Arial"/>
                <a:ea typeface="Arial"/>
                <a:cs typeface="Arial"/>
                <a:sym typeface="Arial"/>
              </a:rPr>
              <a:t>(c) aus der Dose </a:t>
            </a:r>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150g Nudeln (Vollkorn)</a:t>
            </a:r>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Einsparung CO</a:t>
            </a:r>
            <a:r>
              <a:rPr lang="de-DE" sz="1800" b="0" i="0" u="none" strike="noStrike" cap="none" baseline="-25000">
                <a:solidFill>
                  <a:schemeClr val="dk1"/>
                </a:solidFill>
                <a:latin typeface="Arial"/>
                <a:ea typeface="Arial"/>
                <a:cs typeface="Arial"/>
                <a:sym typeface="Arial"/>
              </a:rPr>
              <a:t>2</a:t>
            </a:r>
            <a:r>
              <a:rPr lang="de-DE" sz="1800" b="0" i="0" u="none" strike="noStrike" cap="none">
                <a:solidFill>
                  <a:schemeClr val="dk1"/>
                </a:solidFill>
                <a:latin typeface="Arial"/>
                <a:ea typeface="Arial"/>
                <a:cs typeface="Arial"/>
                <a:sym typeface="Arial"/>
              </a:rPr>
              <a:t>-Äquivalente </a:t>
            </a:r>
            <a:br>
              <a:rPr lang="de-DE" sz="1800" b="0" i="0" u="none" strike="noStrike" cap="none">
                <a:solidFill>
                  <a:schemeClr val="dk1"/>
                </a:solidFill>
                <a:latin typeface="Arial"/>
                <a:ea typeface="Arial"/>
                <a:cs typeface="Arial"/>
                <a:sym typeface="Arial"/>
              </a:rPr>
            </a:br>
            <a:r>
              <a:rPr lang="de-DE" sz="1800" b="0" i="0" u="none" strike="noStrike" cap="none">
                <a:solidFill>
                  <a:schemeClr val="dk1"/>
                </a:solidFill>
                <a:latin typeface="Arial"/>
                <a:ea typeface="Arial"/>
                <a:cs typeface="Arial"/>
                <a:sym typeface="Arial"/>
              </a:rPr>
              <a:t>je 10 Portionen:  22 bzw. 11 kg</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7" name="Google Shape;197;p12"/>
          <p:cNvSpPr txBo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Diätassistent und Diätassistentin</a:t>
            </a:r>
            <a:endParaRPr sz="1200" b="0" i="0" u="none" strike="noStrike" cap="none">
              <a:solidFill>
                <a:srgbClr val="000000"/>
              </a:solidFill>
              <a:latin typeface="Trebuchet MS"/>
              <a:ea typeface="Trebuchet MS"/>
              <a:cs typeface="Trebuchet MS"/>
              <a:sym typeface="Trebuchet MS"/>
            </a:endParaRPr>
          </a:p>
        </p:txBody>
      </p:sp>
      <p:sp>
        <p:nvSpPr>
          <p:cNvPr id="198" name="Google Shape;198;p12"/>
          <p:cNvSpPr txBox="1"/>
          <p:nvPr/>
        </p:nvSpPr>
        <p:spPr>
          <a:xfrm>
            <a:off x="8573981" y="1410198"/>
            <a:ext cx="3306019"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CO</a:t>
            </a:r>
            <a:r>
              <a:rPr lang="de-DE" sz="2000" b="0" i="0" u="none" strike="noStrike" cap="none" baseline="-25000">
                <a:solidFill>
                  <a:srgbClr val="000000"/>
                </a:solidFill>
                <a:latin typeface="Arial"/>
                <a:ea typeface="Arial"/>
                <a:cs typeface="Arial"/>
                <a:sym typeface="Arial"/>
              </a:rPr>
              <a:t>2</a:t>
            </a:r>
            <a:r>
              <a:rPr lang="de-DE" sz="2000" b="0" i="0" u="none" strike="noStrike" cap="none">
                <a:solidFill>
                  <a:srgbClr val="000000"/>
                </a:solidFill>
                <a:latin typeface="Arial"/>
                <a:ea typeface="Arial"/>
                <a:cs typeface="Arial"/>
                <a:sym typeface="Arial"/>
              </a:rPr>
              <a:t>-Äq je Portion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3c8a2e141e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05" name="Google Shape;205;g13c8a2e141e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206" name="Google Shape;206;g13c8a2e141e_0_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Diätassistent und Diätassistentin</a:t>
            </a:r>
            <a:endParaRPr/>
          </a:p>
        </p:txBody>
      </p:sp>
      <p:sp>
        <p:nvSpPr>
          <p:cNvPr id="207" name="Google Shape;207;g13c8a2e141e_0_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Eigene Abbildung nach WWF 2012</a:t>
            </a:r>
            <a:endParaRPr/>
          </a:p>
        </p:txBody>
      </p:sp>
      <p:sp>
        <p:nvSpPr>
          <p:cNvPr id="208" name="Google Shape;208;g13c8a2e141e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graphicFrame>
        <p:nvGraphicFramePr>
          <p:cNvPr id="209" name="Google Shape;209;g13c8a2e141e_0_0"/>
          <p:cNvGraphicFramePr/>
          <p:nvPr/>
        </p:nvGraphicFramePr>
        <p:xfrm>
          <a:off x="91152" y="1380226"/>
          <a:ext cx="894846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10" name="Google Shape;210;g13c8a2e141e_0_0"/>
          <p:cNvSpPr txBox="1"/>
          <p:nvPr/>
        </p:nvSpPr>
        <p:spPr>
          <a:xfrm>
            <a:off x="465826" y="1391794"/>
            <a:ext cx="79031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Emissionen der Ernährung nach Komponenten</a:t>
            </a:r>
            <a:endParaRPr sz="1400" b="0" i="0" u="none" strike="noStrike" cap="none">
              <a:solidFill>
                <a:srgbClr val="000000"/>
              </a:solidFill>
              <a:latin typeface="Arial"/>
              <a:ea typeface="Arial"/>
              <a:cs typeface="Arial"/>
              <a:sym typeface="Arial"/>
            </a:endParaRPr>
          </a:p>
        </p:txBody>
      </p:sp>
      <p:sp>
        <p:nvSpPr>
          <p:cNvPr id="211" name="Google Shape;211;g13c8a2e141e_0_0"/>
          <p:cNvSpPr/>
          <p:nvPr/>
        </p:nvSpPr>
        <p:spPr>
          <a:xfrm>
            <a:off x="8283707" y="1391794"/>
            <a:ext cx="3765813"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Bestimmen Sie die Mengen folgender Komponenten Ihrer Menükarte: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Rindfleisch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Huhn, Pute, Schwein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Fisch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Kartoffeln  &amp; Nudeln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Berechnen Sie über-schlagmäßig die Emissionen. Welche Anteile hat welche Lebensmittel-gruppe?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8" name="Google Shape;218;p13"/>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19" name="Google Shape;219;p13"/>
          <p:cNvPicPr preferRelativeResize="0"/>
          <p:nvPr/>
        </p:nvPicPr>
        <p:blipFill rotWithShape="1">
          <a:blip r:embed="rId3">
            <a:alphaModFix/>
          </a:blip>
          <a:srcRect/>
          <a:stretch/>
        </p:blipFill>
        <p:spPr>
          <a:xfrm>
            <a:off x="6509850" y="1812193"/>
            <a:ext cx="4848300" cy="3890100"/>
          </a:xfrm>
          <a:prstGeom prst="rect">
            <a:avLst/>
          </a:prstGeom>
          <a:noFill/>
          <a:ln>
            <a:noFill/>
          </a:ln>
        </p:spPr>
      </p:pic>
      <p:sp>
        <p:nvSpPr>
          <p:cNvPr id="220" name="Google Shape;220;p13"/>
          <p:cNvSpPr/>
          <p:nvPr/>
        </p:nvSpPr>
        <p:spPr>
          <a:xfrm>
            <a:off x="9762500" y="3157999"/>
            <a:ext cx="1149900" cy="827700"/>
          </a:xfrm>
          <a:prstGeom prst="ellipse">
            <a:avLst/>
          </a:prstGeom>
          <a:solidFill>
            <a:srgbClr val="92D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CO</a:t>
            </a:r>
            <a:r>
              <a:rPr lang="de-DE" sz="1400" b="0" i="0" u="none" strike="noStrike" cap="none" baseline="-25000">
                <a:solidFill>
                  <a:schemeClr val="lt1"/>
                </a:solidFill>
                <a:latin typeface="Arial"/>
                <a:ea typeface="Arial"/>
                <a:cs typeface="Arial"/>
                <a:sym typeface="Arial"/>
              </a:rPr>
              <a:t>2</a:t>
            </a:r>
            <a:r>
              <a:rPr lang="de-DE" sz="1400" b="0" i="0" u="none" strike="noStrike" cap="none">
                <a:solidFill>
                  <a:schemeClr val="lt1"/>
                </a:solidFill>
                <a:latin typeface="Arial"/>
                <a:ea typeface="Arial"/>
                <a:cs typeface="Arial"/>
                <a:sym typeface="Arial"/>
              </a:rPr>
              <a:t>-Reduktion </a:t>
            </a:r>
            <a:r>
              <a:rPr lang="de-DE" sz="1400" b="1" i="0" u="none" strike="noStrike" cap="none">
                <a:solidFill>
                  <a:schemeClr val="lt1"/>
                </a:solidFill>
                <a:latin typeface="Arial"/>
                <a:ea typeface="Arial"/>
                <a:cs typeface="Arial"/>
                <a:sym typeface="Arial"/>
              </a:rPr>
              <a:t>62 %</a:t>
            </a:r>
            <a:endParaRPr sz="1400" b="0" i="0" u="none" strike="noStrike" cap="none">
              <a:solidFill>
                <a:srgbClr val="000000"/>
              </a:solidFill>
              <a:latin typeface="Arial"/>
              <a:ea typeface="Arial"/>
              <a:cs typeface="Arial"/>
              <a:sym typeface="Arial"/>
            </a:endParaRPr>
          </a:p>
        </p:txBody>
      </p:sp>
      <p:sp>
        <p:nvSpPr>
          <p:cNvPr id="221" name="Google Shape;221;p1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222" name="Google Shape;222;p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Diätassistent und Diätassistentin</a:t>
            </a:r>
            <a:endParaRPr/>
          </a:p>
        </p:txBody>
      </p:sp>
      <p:sp>
        <p:nvSpPr>
          <p:cNvPr id="223" name="Google Shape;223;p13"/>
          <p:cNvSpPr txBox="1"/>
          <p:nvPr/>
        </p:nvSpPr>
        <p:spPr>
          <a:xfrm>
            <a:off x="2718425" y="1822400"/>
            <a:ext cx="3546300" cy="301618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Calibri"/>
              <a:buChar char="●"/>
            </a:pPr>
            <a:r>
              <a:rPr lang="de-DE" sz="1700" b="0" i="0" u="none" strike="noStrike" cap="none">
                <a:solidFill>
                  <a:srgbClr val="000000"/>
                </a:solidFill>
                <a:latin typeface="Calibri"/>
                <a:ea typeface="Calibri"/>
                <a:cs typeface="Calibri"/>
                <a:sym typeface="Calibri"/>
              </a:rPr>
              <a:t>Durch das Ersetzen von Rinderhack mit Sojagranulat werden 62% THG-Emissionen eingespart</a:t>
            </a:r>
            <a:endParaRPr sz="1700" b="0" i="0" u="none" strike="noStrike" cap="none">
              <a:solidFill>
                <a:srgbClr val="000000"/>
              </a:solidFill>
              <a:latin typeface="Calibri"/>
              <a:ea typeface="Calibri"/>
              <a:cs typeface="Calibri"/>
              <a:sym typeface="Calibri"/>
            </a:endParaRPr>
          </a:p>
          <a:p>
            <a:pPr marL="457200" marR="0" lvl="0" indent="-336550" algn="l" rtl="0">
              <a:lnSpc>
                <a:spcPct val="110000"/>
              </a:lnSpc>
              <a:spcBef>
                <a:spcPts val="0"/>
              </a:spcBef>
              <a:spcAft>
                <a:spcPts val="0"/>
              </a:spcAft>
              <a:buClr>
                <a:srgbClr val="000000"/>
              </a:buClr>
              <a:buSzPts val="1700"/>
              <a:buFont typeface="Calibri"/>
              <a:buChar char="●"/>
            </a:pPr>
            <a:r>
              <a:rPr lang="de-DE" sz="1500" b="0" i="0" u="none" strike="noStrike" cap="none">
                <a:solidFill>
                  <a:schemeClr val="dk1"/>
                </a:solidFill>
                <a:latin typeface="Trebuchet MS"/>
                <a:ea typeface="Trebuchet MS"/>
                <a:cs typeface="Trebuchet MS"/>
                <a:sym typeface="Trebuchet MS"/>
              </a:rPr>
              <a:t>Gericht: 200g Bolognese vom Rind bzw. Sojabolognese und </a:t>
            </a:r>
            <a:endParaRPr sz="1500" b="0" i="0" u="none" strike="noStrike" cap="none">
              <a:solidFill>
                <a:schemeClr val="dk1"/>
              </a:solidFill>
              <a:latin typeface="Trebuchet MS"/>
              <a:ea typeface="Trebuchet MS"/>
              <a:cs typeface="Trebuchet MS"/>
              <a:sym typeface="Trebuchet MS"/>
            </a:endParaRPr>
          </a:p>
          <a:p>
            <a:pPr marL="457200" marR="0" lvl="0" indent="0" algn="l" rtl="0">
              <a:lnSpc>
                <a:spcPct val="110000"/>
              </a:lnSpc>
              <a:spcBef>
                <a:spcPts val="0"/>
              </a:spcBef>
              <a:spcAft>
                <a:spcPts val="0"/>
              </a:spcAft>
              <a:buClr>
                <a:srgbClr val="000000"/>
              </a:buClr>
              <a:buSzPts val="1500"/>
              <a:buFont typeface="Arial"/>
              <a:buNone/>
            </a:pPr>
            <a:r>
              <a:rPr lang="de-DE" sz="1500" b="0" i="0" u="none" strike="noStrike" cap="none">
                <a:solidFill>
                  <a:schemeClr val="dk1"/>
                </a:solidFill>
                <a:latin typeface="Trebuchet MS"/>
                <a:ea typeface="Trebuchet MS"/>
                <a:cs typeface="Trebuchet MS"/>
                <a:sym typeface="Trebuchet MS"/>
              </a:rPr>
              <a:t>150g Nudel (Vollkorn)</a:t>
            </a:r>
            <a:endParaRPr sz="1500" b="0" i="0" u="none" strike="noStrike" cap="none">
              <a:solidFill>
                <a:schemeClr val="dk1"/>
              </a:solidFill>
              <a:latin typeface="Trebuchet MS"/>
              <a:ea typeface="Trebuchet MS"/>
              <a:cs typeface="Trebuchet MS"/>
              <a:sym typeface="Trebuchet MS"/>
            </a:endParaRPr>
          </a:p>
          <a:p>
            <a:pPr marL="457200" marR="0" lvl="0" indent="-336550" algn="l" rtl="0">
              <a:lnSpc>
                <a:spcPct val="110000"/>
              </a:lnSpc>
              <a:spcBef>
                <a:spcPts val="0"/>
              </a:spcBef>
              <a:spcAft>
                <a:spcPts val="0"/>
              </a:spcAft>
              <a:buClr>
                <a:srgbClr val="000000"/>
              </a:buClr>
              <a:buSzPts val="1700"/>
              <a:buFont typeface="Calibri"/>
              <a:buChar char="●"/>
            </a:pPr>
            <a:r>
              <a:rPr lang="de-DE" sz="1500" b="0" i="0" u="none" strike="noStrike" cap="none">
                <a:solidFill>
                  <a:schemeClr val="dk1"/>
                </a:solidFill>
                <a:latin typeface="Trebuchet MS"/>
                <a:ea typeface="Trebuchet MS"/>
                <a:cs typeface="Trebuchet MS"/>
                <a:sym typeface="Trebuchet MS"/>
              </a:rPr>
              <a:t>Einsparung je 10 Portionen: </a:t>
            </a:r>
            <a:br>
              <a:rPr lang="de-DE" sz="1500" b="0" i="0" u="none" strike="noStrike" cap="none">
                <a:solidFill>
                  <a:schemeClr val="dk1"/>
                </a:solidFill>
                <a:latin typeface="Trebuchet MS"/>
                <a:ea typeface="Trebuchet MS"/>
                <a:cs typeface="Trebuchet MS"/>
                <a:sym typeface="Trebuchet MS"/>
              </a:rPr>
            </a:br>
            <a:r>
              <a:rPr lang="de-DE" sz="1500" b="0" i="0" u="none" strike="noStrike" cap="none">
                <a:solidFill>
                  <a:schemeClr val="dk1"/>
                </a:solidFill>
                <a:latin typeface="Trebuchet MS"/>
                <a:ea typeface="Trebuchet MS"/>
                <a:cs typeface="Trebuchet MS"/>
                <a:sym typeface="Trebuchet MS"/>
              </a:rPr>
              <a:t>2 kg CO</a:t>
            </a:r>
            <a:r>
              <a:rPr lang="de-DE" sz="1500" b="0" i="0" u="none" strike="noStrike" cap="none" baseline="-25000">
                <a:solidFill>
                  <a:schemeClr val="dk1"/>
                </a:solidFill>
                <a:latin typeface="Trebuchet MS"/>
                <a:ea typeface="Trebuchet MS"/>
                <a:cs typeface="Trebuchet MS"/>
                <a:sym typeface="Trebuchet MS"/>
              </a:rPr>
              <a:t>2</a:t>
            </a:r>
            <a:r>
              <a:rPr lang="de-DE" sz="1500" b="0" i="0" u="none" strike="noStrike" cap="none">
                <a:solidFill>
                  <a:schemeClr val="dk1"/>
                </a:solidFill>
                <a:latin typeface="Trebuchet MS"/>
                <a:ea typeface="Trebuchet MS"/>
                <a:cs typeface="Trebuchet MS"/>
                <a:sym typeface="Trebuchet MS"/>
              </a:rPr>
              <a:t>-Äquivalente: </a:t>
            </a:r>
            <a:endParaRPr sz="1500" b="0" i="0" u="none" strike="noStrike" cap="none">
              <a:solidFill>
                <a:schemeClr val="dk1"/>
              </a:solidFill>
              <a:latin typeface="Trebuchet MS"/>
              <a:ea typeface="Trebuchet MS"/>
              <a:cs typeface="Trebuchet MS"/>
              <a:sym typeface="Trebuchet MS"/>
            </a:endParaRPr>
          </a:p>
          <a:p>
            <a:pPr marL="457200" marR="0" lvl="0" indent="0" algn="l" rtl="0">
              <a:lnSpc>
                <a:spcPct val="110000"/>
              </a:lnSpc>
              <a:spcBef>
                <a:spcPts val="0"/>
              </a:spcBef>
              <a:spcAft>
                <a:spcPts val="0"/>
              </a:spcAft>
              <a:buClr>
                <a:srgbClr val="000000"/>
              </a:buClr>
              <a:buSzPts val="1500"/>
              <a:buFont typeface="Arial"/>
              <a:buNone/>
            </a:pPr>
            <a:r>
              <a:rPr lang="de-DE" sz="1500" b="0" i="0" u="none" strike="noStrike" cap="none">
                <a:solidFill>
                  <a:schemeClr val="dk1"/>
                </a:solidFill>
                <a:latin typeface="Trebuchet MS"/>
                <a:ea typeface="Trebuchet MS"/>
                <a:cs typeface="Trebuchet MS"/>
                <a:sym typeface="Trebuchet MS"/>
              </a:rPr>
              <a:t>2 kg</a:t>
            </a:r>
            <a:endParaRPr sz="15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224" name="Google Shape;224;p13"/>
          <p:cNvSpPr/>
          <p:nvPr/>
        </p:nvSpPr>
        <p:spPr>
          <a:xfrm>
            <a:off x="433900" y="1727375"/>
            <a:ext cx="2039400" cy="278864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Bieten Sie in Ihrer Küche vegane oder vegetarische Alternativen als Eiweißquellen an?</a:t>
            </a:r>
            <a:endParaRPr/>
          </a:p>
          <a:p>
            <a:pPr marL="0" marR="0" lvl="0" indent="0" algn="ctr" rtl="0">
              <a:lnSpc>
                <a:spcPct val="100000"/>
              </a:lnSpc>
              <a:spcBef>
                <a:spcPts val="0"/>
              </a:spcBef>
              <a:spcAft>
                <a:spcPts val="0"/>
              </a:spcAft>
              <a:buClr>
                <a:schemeClr val="dk1"/>
              </a:buClr>
              <a:buSzPts val="105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Wie groß ist der Anteil der vegetarischen oder veganen Gerichte?</a:t>
            </a:r>
            <a:endParaRPr sz="1600" b="0" i="0" u="none" strike="noStrike" cap="none">
              <a:solidFill>
                <a:srgbClr val="C00000"/>
              </a:solidFill>
              <a:latin typeface="Arial"/>
              <a:ea typeface="Arial"/>
              <a:cs typeface="Arial"/>
              <a:sym typeface="Arial"/>
            </a:endParaRPr>
          </a:p>
        </p:txBody>
      </p:sp>
      <p:pic>
        <p:nvPicPr>
          <p:cNvPr id="225" name="Google Shape;225;p13"/>
          <p:cNvPicPr preferRelativeResize="0"/>
          <p:nvPr/>
        </p:nvPicPr>
        <p:blipFill rotWithShape="1">
          <a:blip r:embed="rId4">
            <a:alphaModFix/>
          </a:blip>
          <a:srcRect/>
          <a:stretch/>
        </p:blipFill>
        <p:spPr>
          <a:xfrm>
            <a:off x="584176" y="4622300"/>
            <a:ext cx="1961898" cy="1305575"/>
          </a:xfrm>
          <a:prstGeom prst="rect">
            <a:avLst/>
          </a:prstGeom>
          <a:noFill/>
          <a:ln>
            <a:noFill/>
          </a:ln>
        </p:spPr>
      </p:pic>
      <p:sp>
        <p:nvSpPr>
          <p:cNvPr id="226" name="Google Shape;226;p13"/>
          <p:cNvSpPr/>
          <p:nvPr/>
        </p:nvSpPr>
        <p:spPr>
          <a:xfrm>
            <a:off x="2993597" y="4769108"/>
            <a:ext cx="3789757" cy="12720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Berechnen Sie Ihre jährlichen THG-Emissionen Ihres Verbrauchs von Rindfleisch (13 kg/kg), Butter (9,5 kg/kg) und Reis (3,5 kg/kg). Wie viele kg CO</a:t>
            </a:r>
            <a:r>
              <a:rPr lang="de-DE" sz="1600" b="0" i="0" u="none" strike="noStrike" cap="none" baseline="-25000">
                <a:solidFill>
                  <a:srgbClr val="C00000"/>
                </a:solidFill>
                <a:latin typeface="Arial"/>
                <a:ea typeface="Arial"/>
                <a:cs typeface="Arial"/>
                <a:sym typeface="Arial"/>
              </a:rPr>
              <a:t>2</a:t>
            </a:r>
            <a:r>
              <a:rPr lang="de-DE" sz="1600" b="0" i="0" u="none" strike="noStrike" cap="none">
                <a:solidFill>
                  <a:srgbClr val="C00000"/>
                </a:solidFill>
                <a:latin typeface="Arial"/>
                <a:ea typeface="Arial"/>
                <a:cs typeface="Arial"/>
                <a:sym typeface="Arial"/>
              </a:rPr>
              <a:t>-Äq sind dies im Jahr?</a:t>
            </a:r>
            <a:endParaRPr sz="1600" b="0" i="0" u="none" strike="noStrike" cap="none">
              <a:solidFill>
                <a:srgbClr val="C00000"/>
              </a:solidFill>
              <a:latin typeface="Arial"/>
              <a:ea typeface="Arial"/>
              <a:cs typeface="Arial"/>
              <a:sym typeface="Arial"/>
            </a:endParaRPr>
          </a:p>
        </p:txBody>
      </p:sp>
      <p:sp>
        <p:nvSpPr>
          <p:cNvPr id="227" name="Google Shape;227;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Bildquelle: Pixabay, Eigne Darstellung</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10143</Words>
  <Application>Microsoft Macintosh PowerPoint</Application>
  <PresentationFormat>Breitbild</PresentationFormat>
  <Paragraphs>975</Paragraphs>
  <Slides>27</Slides>
  <Notes>27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Trebuchet MS</vt:lpstr>
      <vt:lpstr>Office</vt:lpstr>
      <vt:lpstr>Diätassistent und Diätassistentin</vt:lpstr>
      <vt:lpstr>Nachhaltigkeit und Klimawandel: Woher kommen die Emissionen im Alltag?</vt:lpstr>
      <vt:lpstr>Nachhaltigkeit in der Gastronomie: Durchschnittliche Emissionen eines Schulmenüs</vt:lpstr>
      <vt:lpstr>Nachhaltigkeit und Bio-Produkte Bio-Produkte und ihre Verkaufspreise</vt:lpstr>
      <vt:lpstr>Nachhaltigkeit und die Kühlkette Frischekost vs. Kühlen und Gefrieren</vt:lpstr>
      <vt:lpstr>Nachhaltigkeit und saisonale Ernährung Frischekost in den Wintermonaten</vt:lpstr>
      <vt:lpstr>Nachhaltigkeit und saisonale Ernährung Das Beispiel Tomaten</vt:lpstr>
      <vt:lpstr>Nachhaltigkeit und tierische Produkte THG-Emissionen von Fleisch und Milchprodukten</vt:lpstr>
      <vt:lpstr>Nachhaltigkeit und pflanzliche Ernährung Klimaschutz vs. Wünsche der Tischgäste</vt:lpstr>
      <vt:lpstr>Nachhaltigkeit und pflanzliche Ernährung Klimafreundliche Menüs anbieten</vt:lpstr>
      <vt:lpstr>Nachhaltigkeit und THG-Emissionen Klimaschutz und Streichfette</vt:lpstr>
      <vt:lpstr>Nachhaltigkeit und Fleischeinsatz Klimaoptimierter Menüplan</vt:lpstr>
      <vt:lpstr>Nachhaltigkeit und Milch Klimaschutz durch “Grüne Milch” </vt:lpstr>
      <vt:lpstr>Gesundheit und Essen  Übergewicht bei Kindern nimmt stark zu</vt:lpstr>
      <vt:lpstr>Gesundheit und Essen  Fehlernährung beenden</vt:lpstr>
      <vt:lpstr>Nachhaltigkeit und Wasser Der Wasserfußabdruck ihrer Menüs</vt:lpstr>
      <vt:lpstr>Nachhaltigkeit und Wasser Das Beispiel “grüne Milch” </vt:lpstr>
      <vt:lpstr>Nachhaltigkeit und Abfälle Backwarenabfälle und Flächennutzung</vt:lpstr>
      <vt:lpstr>Nachhaltigkeit und Abfälle Welche Maßnahmen sind denkbar?</vt:lpstr>
      <vt:lpstr>Nachhaltigkeit und Abfälle Welche Maßnahmen schlagen Sie vor?</vt:lpstr>
      <vt:lpstr>Nachhaltigkeit und Verpackungen Einweg oder Mehrweg?</vt:lpstr>
      <vt:lpstr>Nachhaltigkeit und Hunger Getreide – Viehfutter oder Brot?</vt:lpstr>
      <vt:lpstr>Nachhaltigkeit und Hunger Was kann die Systemgastronomie leisten?</vt:lpstr>
      <vt:lpstr>Nachhaltigkeit und Mobilität Wie emissionsarm ist Ihre Fahrzeugflotte?</vt:lpstr>
      <vt:lpstr>Nachhaltigkeit und Transporte Sind Langstreckentransporte ein Problem?</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Diätassistent und Diätassistentin</dc:title>
  <dc:creator>Microsoft Office User</dc:creator>
  <cp:lastModifiedBy>Michael Scharp</cp:lastModifiedBy>
  <cp:revision>2</cp:revision>
  <cp:lastPrinted>2023-09-26T03:09:09Z</cp:lastPrinted>
  <dcterms:created xsi:type="dcterms:W3CDTF">2021-10-18T14:46:33Z</dcterms:created>
  <dcterms:modified xsi:type="dcterms:W3CDTF">2023-09-26T03:09:13Z</dcterms:modified>
</cp:coreProperties>
</file>