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9" r:id="rId3"/>
    <p:sldId id="258" r:id="rId4"/>
    <p:sldId id="260" r:id="rId5"/>
    <p:sldId id="261" r:id="rId6"/>
    <p:sldId id="262" r:id="rId7"/>
    <p:sldId id="273" r:id="rId8"/>
    <p:sldId id="276" r:id="rId9"/>
    <p:sldId id="274" r:id="rId10"/>
    <p:sldId id="264" r:id="rId11"/>
    <p:sldId id="277" r:id="rId12"/>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YD7caIs6YGsUqn+BY4jHWjdZN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69138"/>
    <a:srgbClr val="CC6600"/>
    <a:srgbClr val="000000"/>
    <a:srgbClr val="996633"/>
    <a:srgbClr val="FFCC66"/>
    <a:srgbClr val="FFFFCC"/>
    <a:srgbClr val="CC9900"/>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8D44B-B6EC-4E80-B2D5-697E0E5B04E6}" v="26" dt="2023-02-11T12:46:51.177"/>
  </p1510:revLst>
</p1510:revInfo>
</file>

<file path=ppt/tableStyles.xml><?xml version="1.0" encoding="utf-8"?>
<a:tblStyleLst xmlns:a="http://schemas.openxmlformats.org/drawingml/2006/main" def="{BDB46718-24BA-4EE7-B07B-05E210B8DDC4}">
  <a:tblStyle styleId="{BDB46718-24BA-4EE7-B07B-05E210B8DDC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2" autoAdjust="0"/>
    <p:restoredTop sz="65798" autoAdjust="0"/>
  </p:normalViewPr>
  <p:slideViewPr>
    <p:cSldViewPr snapToGrid="0">
      <p:cViewPr varScale="1">
        <p:scale>
          <a:sx n="138" d="100"/>
          <a:sy n="138" d="100"/>
        </p:scale>
        <p:origin x="184" y="264"/>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60" d="100"/>
          <a:sy n="60" d="100"/>
        </p:scale>
        <p:origin x="1860" y="138"/>
      </p:cViewPr>
      <p:guideLst/>
    </p:cSldViewPr>
  </p:notesViewPr>
  <p:gridSpacing cx="72008" cy="72008"/>
</p:viewPr>
</file>

<file path=ppt/_rels/presentation.xml.rels><?xml version="1.0" encoding="UTF-8" standalone="yes"?>
<Relationships xmlns="http://schemas.openxmlformats.org/package/2006/relationships"><Relationship Id="rId24" Type="http://customschemas.google.com/relationships/presentationmetadata" Target="metadata"/><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6/11/relationships/changesInfo" Target="changesInfos/changesInfo1.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Elstorpff" userId="7451e4ae06d5caba" providerId="LiveId" clId="{2D68D44B-B6EC-4E80-B2D5-697E0E5B04E6}"/>
    <pc:docChg chg="undo redo custSel addSld delSld modSld">
      <pc:chgData name="Franziska Elstorpff" userId="7451e4ae06d5caba" providerId="LiveId" clId="{2D68D44B-B6EC-4E80-B2D5-697E0E5B04E6}" dt="2023-02-11T12:48:12.717" v="417" actId="5793"/>
      <pc:docMkLst>
        <pc:docMk/>
      </pc:docMkLst>
      <pc:sldChg chg="modNotes">
        <pc:chgData name="Franziska Elstorpff" userId="7451e4ae06d5caba" providerId="LiveId" clId="{2D68D44B-B6EC-4E80-B2D5-697E0E5B04E6}" dt="2023-02-11T12:20:07.425" v="17" actId="5793"/>
        <pc:sldMkLst>
          <pc:docMk/>
          <pc:sldMk cId="0" sldId="256"/>
        </pc:sldMkLst>
      </pc:sldChg>
      <pc:sldChg chg="addSp modSp mod modNotes modNotesTx">
        <pc:chgData name="Franziska Elstorpff" userId="7451e4ae06d5caba" providerId="LiveId" clId="{2D68D44B-B6EC-4E80-B2D5-697E0E5B04E6}" dt="2023-02-11T12:47:55.858" v="415" actId="1076"/>
        <pc:sldMkLst>
          <pc:docMk/>
          <pc:sldMk cId="0" sldId="258"/>
        </pc:sldMkLst>
        <pc:spChg chg="mod">
          <ac:chgData name="Franziska Elstorpff" userId="7451e4ae06d5caba" providerId="LiveId" clId="{2D68D44B-B6EC-4E80-B2D5-697E0E5B04E6}" dt="2023-02-11T12:36:28.066" v="333" actId="1076"/>
          <ac:spMkLst>
            <pc:docMk/>
            <pc:sldMk cId="0" sldId="258"/>
            <ac:spMk id="2" creationId="{98128034-8001-41A9-B1D1-FE6BBECF5E53}"/>
          </ac:spMkLst>
        </pc:spChg>
        <pc:spChg chg="add mod">
          <ac:chgData name="Franziska Elstorpff" userId="7451e4ae06d5caba" providerId="LiveId" clId="{2D68D44B-B6EC-4E80-B2D5-697E0E5B04E6}" dt="2023-02-11T12:47:55.858" v="415" actId="1076"/>
          <ac:spMkLst>
            <pc:docMk/>
            <pc:sldMk cId="0" sldId="258"/>
            <ac:spMk id="3" creationId="{55E4DF01-900D-978B-D6F2-FD71471F52CA}"/>
          </ac:spMkLst>
        </pc:spChg>
        <pc:picChg chg="mod ord">
          <ac:chgData name="Franziska Elstorpff" userId="7451e4ae06d5caba" providerId="LiveId" clId="{2D68D44B-B6EC-4E80-B2D5-697E0E5B04E6}" dt="2023-02-11T12:35:38.240" v="326" actId="1076"/>
          <ac:picMkLst>
            <pc:docMk/>
            <pc:sldMk cId="0" sldId="258"/>
            <ac:picMk id="128" creationId="{00000000-0000-0000-0000-000000000000}"/>
          </ac:picMkLst>
        </pc:picChg>
      </pc:sldChg>
      <pc:sldChg chg="addSp delSp modSp mod modNotes modNotesTx">
        <pc:chgData name="Franziska Elstorpff" userId="7451e4ae06d5caba" providerId="LiveId" clId="{2D68D44B-B6EC-4E80-B2D5-697E0E5B04E6}" dt="2023-02-11T12:48:12.717" v="417" actId="5793"/>
        <pc:sldMkLst>
          <pc:docMk/>
          <pc:sldMk cId="0" sldId="259"/>
        </pc:sldMkLst>
        <pc:spChg chg="add del">
          <ac:chgData name="Franziska Elstorpff" userId="7451e4ae06d5caba" providerId="LiveId" clId="{2D68D44B-B6EC-4E80-B2D5-697E0E5B04E6}" dt="2023-02-11T12:26:12.015" v="145" actId="478"/>
          <ac:spMkLst>
            <pc:docMk/>
            <pc:sldMk cId="0" sldId="259"/>
            <ac:spMk id="5" creationId="{BF5B5304-F8A1-BD03-B3C3-D8785F311858}"/>
          </ac:spMkLst>
        </pc:spChg>
        <pc:spChg chg="add del">
          <ac:chgData name="Franziska Elstorpff" userId="7451e4ae06d5caba" providerId="LiveId" clId="{2D68D44B-B6EC-4E80-B2D5-697E0E5B04E6}" dt="2023-02-11T12:25:48.255" v="136" actId="22"/>
          <ac:spMkLst>
            <pc:docMk/>
            <pc:sldMk cId="0" sldId="259"/>
            <ac:spMk id="8" creationId="{E5372C2F-0351-4E88-B448-904B01377408}"/>
          </ac:spMkLst>
        </pc:spChg>
        <pc:spChg chg="add mod">
          <ac:chgData name="Franziska Elstorpff" userId="7451e4ae06d5caba" providerId="LiveId" clId="{2D68D44B-B6EC-4E80-B2D5-697E0E5B04E6}" dt="2023-02-11T12:36:54.831" v="337" actId="122"/>
          <ac:spMkLst>
            <pc:docMk/>
            <pc:sldMk cId="0" sldId="259"/>
            <ac:spMk id="9" creationId="{ACC3022C-D538-A6BB-1AA3-38D5E8DBE394}"/>
          </ac:spMkLst>
        </pc:spChg>
        <pc:spChg chg="del mod">
          <ac:chgData name="Franziska Elstorpff" userId="7451e4ae06d5caba" providerId="LiveId" clId="{2D68D44B-B6EC-4E80-B2D5-697E0E5B04E6}" dt="2023-02-11T12:25:30.601" v="133" actId="478"/>
          <ac:spMkLst>
            <pc:docMk/>
            <pc:sldMk cId="0" sldId="259"/>
            <ac:spMk id="35" creationId="{B581B88E-3C41-45CA-AE63-B140686EB7A2}"/>
          </ac:spMkLst>
        </pc:spChg>
      </pc:sldChg>
      <pc:sldChg chg="addSp delSp modSp mod modNotes modNotesTx">
        <pc:chgData name="Franziska Elstorpff" userId="7451e4ae06d5caba" providerId="LiveId" clId="{2D68D44B-B6EC-4E80-B2D5-697E0E5B04E6}" dt="2023-02-11T12:47:46.444" v="414" actId="20577"/>
        <pc:sldMkLst>
          <pc:docMk/>
          <pc:sldMk cId="0" sldId="260"/>
        </pc:sldMkLst>
        <pc:spChg chg="add del">
          <ac:chgData name="Franziska Elstorpff" userId="7451e4ae06d5caba" providerId="LiveId" clId="{2D68D44B-B6EC-4E80-B2D5-697E0E5B04E6}" dt="2023-02-11T12:27:51.743" v="180" actId="22"/>
          <ac:spMkLst>
            <pc:docMk/>
            <pc:sldMk cId="0" sldId="260"/>
            <ac:spMk id="3" creationId="{743CE3EE-A54C-FE98-359F-86FDE269AC17}"/>
          </ac:spMkLst>
        </pc:spChg>
        <pc:spChg chg="add mod">
          <ac:chgData name="Franziska Elstorpff" userId="7451e4ae06d5caba" providerId="LiveId" clId="{2D68D44B-B6EC-4E80-B2D5-697E0E5B04E6}" dt="2023-02-11T12:28:47.079" v="197" actId="122"/>
          <ac:spMkLst>
            <pc:docMk/>
            <pc:sldMk cId="0" sldId="260"/>
            <ac:spMk id="5" creationId="{D8D11510-AB89-750F-B592-F4EB77BF2D2A}"/>
          </ac:spMkLst>
        </pc:spChg>
        <pc:spChg chg="del">
          <ac:chgData name="Franziska Elstorpff" userId="7451e4ae06d5caba" providerId="LiveId" clId="{2D68D44B-B6EC-4E80-B2D5-697E0E5B04E6}" dt="2023-02-11T12:28:07.645" v="186" actId="478"/>
          <ac:spMkLst>
            <pc:docMk/>
            <pc:sldMk cId="0" sldId="260"/>
            <ac:spMk id="158" creationId="{00000000-0000-0000-0000-000000000000}"/>
          </ac:spMkLst>
        </pc:spChg>
        <pc:picChg chg="mod">
          <ac:chgData name="Franziska Elstorpff" userId="7451e4ae06d5caba" providerId="LiveId" clId="{2D68D44B-B6EC-4E80-B2D5-697E0E5B04E6}" dt="2023-02-11T12:28:43.524" v="196" actId="14100"/>
          <ac:picMkLst>
            <pc:docMk/>
            <pc:sldMk cId="0" sldId="260"/>
            <ac:picMk id="159" creationId="{00000000-0000-0000-0000-000000000000}"/>
          </ac:picMkLst>
        </pc:picChg>
      </pc:sldChg>
      <pc:sldChg chg="addSp delSp modSp mod modNotes">
        <pc:chgData name="Franziska Elstorpff" userId="7451e4ae06d5caba" providerId="LiveId" clId="{2D68D44B-B6EC-4E80-B2D5-697E0E5B04E6}" dt="2023-02-11T12:29:18.917" v="211" actId="1076"/>
        <pc:sldMkLst>
          <pc:docMk/>
          <pc:sldMk cId="0" sldId="261"/>
        </pc:sldMkLst>
        <pc:spChg chg="add mod">
          <ac:chgData name="Franziska Elstorpff" userId="7451e4ae06d5caba" providerId="LiveId" clId="{2D68D44B-B6EC-4E80-B2D5-697E0E5B04E6}" dt="2023-02-11T12:29:18.917" v="211" actId="1076"/>
          <ac:spMkLst>
            <pc:docMk/>
            <pc:sldMk cId="0" sldId="261"/>
            <ac:spMk id="2" creationId="{7103E7D9-5763-ECDC-F910-A95E0A670187}"/>
          </ac:spMkLst>
        </pc:spChg>
        <pc:spChg chg="del">
          <ac:chgData name="Franziska Elstorpff" userId="7451e4ae06d5caba" providerId="LiveId" clId="{2D68D44B-B6EC-4E80-B2D5-697E0E5B04E6}" dt="2023-02-11T12:29:00.962" v="204" actId="478"/>
          <ac:spMkLst>
            <pc:docMk/>
            <pc:sldMk cId="0" sldId="261"/>
            <ac:spMk id="171" creationId="{00000000-0000-0000-0000-000000000000}"/>
          </ac:spMkLst>
        </pc:spChg>
      </pc:sldChg>
      <pc:sldChg chg="addSp delSp modSp mod modNotes">
        <pc:chgData name="Franziska Elstorpff" userId="7451e4ae06d5caba" providerId="LiveId" clId="{2D68D44B-B6EC-4E80-B2D5-697E0E5B04E6}" dt="2023-02-11T12:46:23.566" v="405" actId="478"/>
        <pc:sldMkLst>
          <pc:docMk/>
          <pc:sldMk cId="0" sldId="262"/>
        </pc:sldMkLst>
        <pc:spChg chg="add del mod">
          <ac:chgData name="Franziska Elstorpff" userId="7451e4ae06d5caba" providerId="LiveId" clId="{2D68D44B-B6EC-4E80-B2D5-697E0E5B04E6}" dt="2023-02-11T12:46:23.566" v="405" actId="478"/>
          <ac:spMkLst>
            <pc:docMk/>
            <pc:sldMk cId="0" sldId="262"/>
            <ac:spMk id="2" creationId="{32EA6A1D-5DBE-B530-48C7-E6D812F374EB}"/>
          </ac:spMkLst>
        </pc:spChg>
      </pc:sldChg>
      <pc:sldChg chg="addSp delSp modSp mod modNotes">
        <pc:chgData name="Franziska Elstorpff" userId="7451e4ae06d5caba" providerId="LiveId" clId="{2D68D44B-B6EC-4E80-B2D5-697E0E5B04E6}" dt="2023-02-11T12:33:21.065" v="297" actId="20577"/>
        <pc:sldMkLst>
          <pc:docMk/>
          <pc:sldMk cId="0" sldId="264"/>
        </pc:sldMkLst>
        <pc:spChg chg="add mod">
          <ac:chgData name="Franziska Elstorpff" userId="7451e4ae06d5caba" providerId="LiveId" clId="{2D68D44B-B6EC-4E80-B2D5-697E0E5B04E6}" dt="2023-02-11T12:33:21.065" v="297" actId="20577"/>
          <ac:spMkLst>
            <pc:docMk/>
            <pc:sldMk cId="0" sldId="264"/>
            <ac:spMk id="2" creationId="{1145F053-52EF-551D-3204-B6550B2E0854}"/>
          </ac:spMkLst>
        </pc:spChg>
        <pc:spChg chg="del">
          <ac:chgData name="Franziska Elstorpff" userId="7451e4ae06d5caba" providerId="LiveId" clId="{2D68D44B-B6EC-4E80-B2D5-697E0E5B04E6}" dt="2023-02-11T12:32:51.807" v="282" actId="478"/>
          <ac:spMkLst>
            <pc:docMk/>
            <pc:sldMk cId="0" sldId="264"/>
            <ac:spMk id="12" creationId="{EFE83C1F-5A1C-4095-A20A-95310E485865}"/>
          </ac:spMkLst>
        </pc:spChg>
      </pc:sldChg>
      <pc:sldChg chg="addSp delSp modSp mod modNotes">
        <pc:chgData name="Franziska Elstorpff" userId="7451e4ae06d5caba" providerId="LiveId" clId="{2D68D44B-B6EC-4E80-B2D5-697E0E5B04E6}" dt="2023-02-11T12:31:14.687" v="249" actId="108"/>
        <pc:sldMkLst>
          <pc:docMk/>
          <pc:sldMk cId="4160017391" sldId="273"/>
        </pc:sldMkLst>
        <pc:spChg chg="add mod">
          <ac:chgData name="Franziska Elstorpff" userId="7451e4ae06d5caba" providerId="LiveId" clId="{2D68D44B-B6EC-4E80-B2D5-697E0E5B04E6}" dt="2023-02-11T12:31:02.176" v="245" actId="113"/>
          <ac:spMkLst>
            <pc:docMk/>
            <pc:sldMk cId="4160017391" sldId="273"/>
            <ac:spMk id="2" creationId="{D0A92B22-C64F-CEAE-5415-A9243D34B37D}"/>
          </ac:spMkLst>
        </pc:spChg>
        <pc:spChg chg="add mod">
          <ac:chgData name="Franziska Elstorpff" userId="7451e4ae06d5caba" providerId="LiveId" clId="{2D68D44B-B6EC-4E80-B2D5-697E0E5B04E6}" dt="2023-02-11T12:31:11.105" v="248" actId="108"/>
          <ac:spMkLst>
            <pc:docMk/>
            <pc:sldMk cId="4160017391" sldId="273"/>
            <ac:spMk id="3" creationId="{3A1A8723-63AE-B95F-1D35-04B879476E4C}"/>
          </ac:spMkLst>
        </pc:spChg>
        <pc:spChg chg="add mod">
          <ac:chgData name="Franziska Elstorpff" userId="7451e4ae06d5caba" providerId="LiveId" clId="{2D68D44B-B6EC-4E80-B2D5-697E0E5B04E6}" dt="2023-02-11T12:31:14.687" v="249" actId="108"/>
          <ac:spMkLst>
            <pc:docMk/>
            <pc:sldMk cId="4160017391" sldId="273"/>
            <ac:spMk id="4" creationId="{2BEAFD6D-8258-8C43-2408-A9BD403E4EA2}"/>
          </ac:spMkLst>
        </pc:spChg>
        <pc:spChg chg="del">
          <ac:chgData name="Franziska Elstorpff" userId="7451e4ae06d5caba" providerId="LiveId" clId="{2D68D44B-B6EC-4E80-B2D5-697E0E5B04E6}" dt="2023-02-11T12:30:51.409" v="239" actId="478"/>
          <ac:spMkLst>
            <pc:docMk/>
            <pc:sldMk cId="4160017391" sldId="273"/>
            <ac:spMk id="12" creationId="{55DF9DFF-031F-4512-990A-B139B22712BC}"/>
          </ac:spMkLst>
        </pc:spChg>
        <pc:spChg chg="del">
          <ac:chgData name="Franziska Elstorpff" userId="7451e4ae06d5caba" providerId="LiveId" clId="{2D68D44B-B6EC-4E80-B2D5-697E0E5B04E6}" dt="2023-02-11T12:30:33.435" v="234" actId="478"/>
          <ac:spMkLst>
            <pc:docMk/>
            <pc:sldMk cId="4160017391" sldId="273"/>
            <ac:spMk id="19" creationId="{05AC3DD6-8E7E-4FEC-88D9-4C8C6CC40F3C}"/>
          </ac:spMkLst>
        </pc:spChg>
        <pc:spChg chg="del">
          <ac:chgData name="Franziska Elstorpff" userId="7451e4ae06d5caba" providerId="LiveId" clId="{2D68D44B-B6EC-4E80-B2D5-697E0E5B04E6}" dt="2023-02-11T12:30:15.680" v="229" actId="478"/>
          <ac:spMkLst>
            <pc:docMk/>
            <pc:sldMk cId="4160017391" sldId="273"/>
            <ac:spMk id="23" creationId="{6371079E-B7E5-4BBC-B8FF-3297B418FBFD}"/>
          </ac:spMkLst>
        </pc:spChg>
      </pc:sldChg>
      <pc:sldChg chg="addSp delSp modSp mod modNotes">
        <pc:chgData name="Franziska Elstorpff" userId="7451e4ae06d5caba" providerId="LiveId" clId="{2D68D44B-B6EC-4E80-B2D5-697E0E5B04E6}" dt="2023-02-11T12:46:51.177" v="410" actId="1076"/>
        <pc:sldMkLst>
          <pc:docMk/>
          <pc:sldMk cId="1218830221" sldId="274"/>
        </pc:sldMkLst>
        <pc:spChg chg="add del">
          <ac:chgData name="Franziska Elstorpff" userId="7451e4ae06d5caba" providerId="LiveId" clId="{2D68D44B-B6EC-4E80-B2D5-697E0E5B04E6}" dt="2023-02-11T12:32:17.129" v="269" actId="22"/>
          <ac:spMkLst>
            <pc:docMk/>
            <pc:sldMk cId="1218830221" sldId="274"/>
            <ac:spMk id="3" creationId="{719FE255-361B-FDB6-C373-256A967CC65E}"/>
          </ac:spMkLst>
        </pc:spChg>
        <pc:spChg chg="add del mod">
          <ac:chgData name="Franziska Elstorpff" userId="7451e4ae06d5caba" providerId="LiveId" clId="{2D68D44B-B6EC-4E80-B2D5-697E0E5B04E6}" dt="2023-02-11T12:46:29.913" v="406" actId="478"/>
          <ac:spMkLst>
            <pc:docMk/>
            <pc:sldMk cId="1218830221" sldId="274"/>
            <ac:spMk id="4" creationId="{4EC77EBB-A39C-076C-C428-34CD519C7118}"/>
          </ac:spMkLst>
        </pc:spChg>
        <pc:spChg chg="mod">
          <ac:chgData name="Franziska Elstorpff" userId="7451e4ae06d5caba" providerId="LiveId" clId="{2D68D44B-B6EC-4E80-B2D5-697E0E5B04E6}" dt="2023-02-11T12:46:43.979" v="409" actId="1076"/>
          <ac:spMkLst>
            <pc:docMk/>
            <pc:sldMk cId="1218830221" sldId="274"/>
            <ac:spMk id="32" creationId="{86E52FDC-602E-4730-A8FF-03CF57885674}"/>
          </ac:spMkLst>
        </pc:spChg>
        <pc:spChg chg="mod">
          <ac:chgData name="Franziska Elstorpff" userId="7451e4ae06d5caba" providerId="LiveId" clId="{2D68D44B-B6EC-4E80-B2D5-697E0E5B04E6}" dt="2023-02-11T12:46:43.979" v="409" actId="1076"/>
          <ac:spMkLst>
            <pc:docMk/>
            <pc:sldMk cId="1218830221" sldId="274"/>
            <ac:spMk id="33" creationId="{33939F23-CA31-4974-A22C-0A24588B81CE}"/>
          </ac:spMkLst>
        </pc:spChg>
        <pc:spChg chg="mod">
          <ac:chgData name="Franziska Elstorpff" userId="7451e4ae06d5caba" providerId="LiveId" clId="{2D68D44B-B6EC-4E80-B2D5-697E0E5B04E6}" dt="2023-02-11T12:46:43.979" v="409" actId="1076"/>
          <ac:spMkLst>
            <pc:docMk/>
            <pc:sldMk cId="1218830221" sldId="274"/>
            <ac:spMk id="34" creationId="{DB12D0D1-5F5C-4837-AD30-D795BDB5A722}"/>
          </ac:spMkLst>
        </pc:spChg>
        <pc:spChg chg="mod">
          <ac:chgData name="Franziska Elstorpff" userId="7451e4ae06d5caba" providerId="LiveId" clId="{2D68D44B-B6EC-4E80-B2D5-697E0E5B04E6}" dt="2023-02-11T12:46:43.979" v="409" actId="1076"/>
          <ac:spMkLst>
            <pc:docMk/>
            <pc:sldMk cId="1218830221" sldId="274"/>
            <ac:spMk id="38" creationId="{F755D6D4-E829-43AE-A802-C8F915F6AC94}"/>
          </ac:spMkLst>
        </pc:spChg>
        <pc:spChg chg="mod">
          <ac:chgData name="Franziska Elstorpff" userId="7451e4ae06d5caba" providerId="LiveId" clId="{2D68D44B-B6EC-4E80-B2D5-697E0E5B04E6}" dt="2023-02-11T12:46:43.979" v="409" actId="1076"/>
          <ac:spMkLst>
            <pc:docMk/>
            <pc:sldMk cId="1218830221" sldId="274"/>
            <ac:spMk id="40" creationId="{9B958055-B98C-439E-BFF6-CE96955C8CF8}"/>
          </ac:spMkLst>
        </pc:spChg>
        <pc:grpChg chg="add del mod">
          <ac:chgData name="Franziska Elstorpff" userId="7451e4ae06d5caba" providerId="LiveId" clId="{2D68D44B-B6EC-4E80-B2D5-697E0E5B04E6}" dt="2023-02-11T12:39:06.477" v="359" actId="165"/>
          <ac:grpSpMkLst>
            <pc:docMk/>
            <pc:sldMk cId="1218830221" sldId="274"/>
            <ac:grpSpMk id="5" creationId="{30D114C9-8798-0A32-CFAA-F964729D7C3D}"/>
          </ac:grpSpMkLst>
        </pc:grpChg>
        <pc:picChg chg="mod topLvl">
          <ac:chgData name="Franziska Elstorpff" userId="7451e4ae06d5caba" providerId="LiveId" clId="{2D68D44B-B6EC-4E80-B2D5-697E0E5B04E6}" dt="2023-02-11T12:46:38.049" v="407" actId="1076"/>
          <ac:picMkLst>
            <pc:docMk/>
            <pc:sldMk cId="1218830221" sldId="274"/>
            <ac:picMk id="16" creationId="{472928DE-3DFB-4223-8259-6799A551DDA8}"/>
          </ac:picMkLst>
        </pc:picChg>
        <pc:picChg chg="mod topLvl">
          <ac:chgData name="Franziska Elstorpff" userId="7451e4ae06d5caba" providerId="LiveId" clId="{2D68D44B-B6EC-4E80-B2D5-697E0E5B04E6}" dt="2023-02-11T12:46:38.049" v="407" actId="1076"/>
          <ac:picMkLst>
            <pc:docMk/>
            <pc:sldMk cId="1218830221" sldId="274"/>
            <ac:picMk id="17" creationId="{3FA4640C-70E9-4905-B811-EB12FE038635}"/>
          </ac:picMkLst>
        </pc:picChg>
        <pc:picChg chg="mod topLvl">
          <ac:chgData name="Franziska Elstorpff" userId="7451e4ae06d5caba" providerId="LiveId" clId="{2D68D44B-B6EC-4E80-B2D5-697E0E5B04E6}" dt="2023-02-11T12:46:38.049" v="407" actId="1076"/>
          <ac:picMkLst>
            <pc:docMk/>
            <pc:sldMk cId="1218830221" sldId="274"/>
            <ac:picMk id="18" creationId="{CB69A385-DD09-49C5-8073-A3F6CEE0B05B}"/>
          </ac:picMkLst>
        </pc:picChg>
        <pc:picChg chg="mod topLvl">
          <ac:chgData name="Franziska Elstorpff" userId="7451e4ae06d5caba" providerId="LiveId" clId="{2D68D44B-B6EC-4E80-B2D5-697E0E5B04E6}" dt="2023-02-11T12:46:38.049" v="407" actId="1076"/>
          <ac:picMkLst>
            <pc:docMk/>
            <pc:sldMk cId="1218830221" sldId="274"/>
            <ac:picMk id="29" creationId="{30E505EF-4B32-4BBF-B167-DA5F153DA1B0}"/>
          </ac:picMkLst>
        </pc:picChg>
        <pc:picChg chg="mod topLvl">
          <ac:chgData name="Franziska Elstorpff" userId="7451e4ae06d5caba" providerId="LiveId" clId="{2D68D44B-B6EC-4E80-B2D5-697E0E5B04E6}" dt="2023-02-11T12:46:38.049" v="407" actId="1076"/>
          <ac:picMkLst>
            <pc:docMk/>
            <pc:sldMk cId="1218830221" sldId="274"/>
            <ac:picMk id="30" creationId="{1CB54E66-868D-4A19-A736-EFCAF540E249}"/>
          </ac:picMkLst>
        </pc:picChg>
        <pc:picChg chg="mod topLvl">
          <ac:chgData name="Franziska Elstorpff" userId="7451e4ae06d5caba" providerId="LiveId" clId="{2D68D44B-B6EC-4E80-B2D5-697E0E5B04E6}" dt="2023-02-11T12:46:39.937" v="408" actId="1076"/>
          <ac:picMkLst>
            <pc:docMk/>
            <pc:sldMk cId="1218830221" sldId="274"/>
            <ac:picMk id="1026" creationId="{4857D508-C41C-4804-A1EF-BF74167FECAD}"/>
          </ac:picMkLst>
        </pc:picChg>
        <pc:picChg chg="mod topLvl">
          <ac:chgData name="Franziska Elstorpff" userId="7451e4ae06d5caba" providerId="LiveId" clId="{2D68D44B-B6EC-4E80-B2D5-697E0E5B04E6}" dt="2023-02-11T12:46:38.049" v="407" actId="1076"/>
          <ac:picMkLst>
            <pc:docMk/>
            <pc:sldMk cId="1218830221" sldId="274"/>
            <ac:picMk id="1036" creationId="{1E21F55B-4089-4B05-B984-48082B490AFC}"/>
          </ac:picMkLst>
        </pc:picChg>
        <pc:picChg chg="mod topLvl">
          <ac:chgData name="Franziska Elstorpff" userId="7451e4ae06d5caba" providerId="LiveId" clId="{2D68D44B-B6EC-4E80-B2D5-697E0E5B04E6}" dt="2023-02-11T12:46:38.049" v="407" actId="1076"/>
          <ac:picMkLst>
            <pc:docMk/>
            <pc:sldMk cId="1218830221" sldId="274"/>
            <ac:picMk id="1038" creationId="{11FBC792-90DC-4945-8F7C-39F68C0143D0}"/>
          </ac:picMkLst>
        </pc:picChg>
        <pc:picChg chg="mod">
          <ac:chgData name="Franziska Elstorpff" userId="7451e4ae06d5caba" providerId="LiveId" clId="{2D68D44B-B6EC-4E80-B2D5-697E0E5B04E6}" dt="2023-02-11T12:46:51.177" v="410" actId="1076"/>
          <ac:picMkLst>
            <pc:docMk/>
            <pc:sldMk cId="1218830221" sldId="274"/>
            <ac:picMk id="1044" creationId="{F197D5A0-0C71-4B1B-AEEB-97805AC9EAB5}"/>
          </ac:picMkLst>
        </pc:picChg>
      </pc:sldChg>
      <pc:sldChg chg="addSp delSp modSp mod modNotes">
        <pc:chgData name="Franziska Elstorpff" userId="7451e4ae06d5caba" providerId="LiveId" clId="{2D68D44B-B6EC-4E80-B2D5-697E0E5B04E6}" dt="2023-02-11T12:33:39.208" v="299" actId="14100"/>
        <pc:sldMkLst>
          <pc:docMk/>
          <pc:sldMk cId="1233017044" sldId="276"/>
        </pc:sldMkLst>
        <pc:spChg chg="add mod">
          <ac:chgData name="Franziska Elstorpff" userId="7451e4ae06d5caba" providerId="LiveId" clId="{2D68D44B-B6EC-4E80-B2D5-697E0E5B04E6}" dt="2023-02-11T12:31:43.155" v="258"/>
          <ac:spMkLst>
            <pc:docMk/>
            <pc:sldMk cId="1233017044" sldId="276"/>
            <ac:spMk id="2" creationId="{EDF8738F-E152-D411-8DFF-17E0167767CC}"/>
          </ac:spMkLst>
        </pc:spChg>
        <pc:spChg chg="add mod">
          <ac:chgData name="Franziska Elstorpff" userId="7451e4ae06d5caba" providerId="LiveId" clId="{2D68D44B-B6EC-4E80-B2D5-697E0E5B04E6}" dt="2023-02-11T12:33:39.208" v="299" actId="14100"/>
          <ac:spMkLst>
            <pc:docMk/>
            <pc:sldMk cId="1233017044" sldId="276"/>
            <ac:spMk id="3" creationId="{0443A65D-3F26-5695-E9F0-A11CFF74E40B}"/>
          </ac:spMkLst>
        </pc:spChg>
        <pc:spChg chg="del">
          <ac:chgData name="Franziska Elstorpff" userId="7451e4ae06d5caba" providerId="LiveId" clId="{2D68D44B-B6EC-4E80-B2D5-697E0E5B04E6}" dt="2023-02-11T12:31:34.872" v="254" actId="478"/>
          <ac:spMkLst>
            <pc:docMk/>
            <pc:sldMk cId="1233017044" sldId="276"/>
            <ac:spMk id="10" creationId="{CA7703AD-FF56-4DB4-918D-6B645B7DC081}"/>
          </ac:spMkLst>
        </pc:spChg>
        <pc:spChg chg="del">
          <ac:chgData name="Franziska Elstorpff" userId="7451e4ae06d5caba" providerId="LiveId" clId="{2D68D44B-B6EC-4E80-B2D5-697E0E5B04E6}" dt="2023-02-11T12:32:06.012" v="266" actId="478"/>
          <ac:spMkLst>
            <pc:docMk/>
            <pc:sldMk cId="1233017044" sldId="276"/>
            <ac:spMk id="198" creationId="{00000000-0000-0000-0000-000000000000}"/>
          </ac:spMkLst>
        </pc:spChg>
      </pc:sldChg>
      <pc:sldChg chg="add del">
        <pc:chgData name="Franziska Elstorpff" userId="7451e4ae06d5caba" providerId="LiveId" clId="{2D68D44B-B6EC-4E80-B2D5-697E0E5B04E6}" dt="2023-02-11T12:24:46.948" v="131" actId="2696"/>
        <pc:sldMkLst>
          <pc:docMk/>
          <pc:sldMk cId="1876134608"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61B20-5AE1-4E7E-902B-B345516EFB0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F21D542E-4A8F-4AB7-898D-5C968367E523}">
      <dgm:prSet phldrT="[Text]" custT="1"/>
      <dgm:spPr/>
      <dgm:t>
        <a:bodyPr/>
        <a:lstStyle/>
        <a:p>
          <a:r>
            <a:rPr lang="de-DE" sz="1600" dirty="0"/>
            <a:t>Planung</a:t>
          </a:r>
        </a:p>
      </dgm:t>
    </dgm:pt>
    <dgm:pt modelId="{AA105190-126E-465B-860B-E391A167A4CF}" type="parTrans" cxnId="{954D1D38-5126-4366-B09C-824622A88BA6}">
      <dgm:prSet/>
      <dgm:spPr/>
      <dgm:t>
        <a:bodyPr/>
        <a:lstStyle/>
        <a:p>
          <a:endParaRPr lang="de-DE"/>
        </a:p>
      </dgm:t>
    </dgm:pt>
    <dgm:pt modelId="{A0FB9F67-EAB1-4893-B7D9-CD4ED6790082}" type="sibTrans" cxnId="{954D1D38-5126-4366-B09C-824622A88BA6}">
      <dgm:prSet/>
      <dgm:spPr/>
      <dgm:t>
        <a:bodyPr/>
        <a:lstStyle/>
        <a:p>
          <a:endParaRPr lang="de-DE"/>
        </a:p>
      </dgm:t>
    </dgm:pt>
    <dgm:pt modelId="{4E292402-068B-490F-B5AE-8E279C30B3EC}">
      <dgm:prSet phldrT="[Text]" custT="1"/>
      <dgm:spPr/>
      <dgm:t>
        <a:bodyPr/>
        <a:lstStyle/>
        <a:p>
          <a:r>
            <a:rPr lang="de-DE" sz="1600" kern="1200" dirty="0">
              <a:solidFill>
                <a:srgbClr val="FFFFFF"/>
              </a:solidFill>
              <a:latin typeface="Arial"/>
              <a:ea typeface="+mn-ea"/>
              <a:cs typeface="+mn-cs"/>
            </a:rPr>
            <a:t>Nutzung</a:t>
          </a:r>
        </a:p>
      </dgm:t>
    </dgm:pt>
    <dgm:pt modelId="{37C8BBE3-8F6C-4213-85E0-C1F721432AF9}" type="parTrans" cxnId="{AE98A196-B76D-4102-AD90-6B4310980E34}">
      <dgm:prSet/>
      <dgm:spPr/>
      <dgm:t>
        <a:bodyPr/>
        <a:lstStyle/>
        <a:p>
          <a:endParaRPr lang="de-DE"/>
        </a:p>
      </dgm:t>
    </dgm:pt>
    <dgm:pt modelId="{3FE2D4DE-04B7-47DD-AB5B-FF75E5EE9C41}" type="sibTrans" cxnId="{AE98A196-B76D-4102-AD90-6B4310980E34}">
      <dgm:prSet/>
      <dgm:spPr/>
      <dgm:t>
        <a:bodyPr/>
        <a:lstStyle/>
        <a:p>
          <a:endParaRPr lang="de-DE"/>
        </a:p>
      </dgm:t>
    </dgm:pt>
    <dgm:pt modelId="{10A92996-A695-46C1-9919-6B1FD4D2D405}">
      <dgm:prSet phldrT="[Text]" custT="1"/>
      <dgm:spPr/>
      <dgm:t>
        <a:bodyPr/>
        <a:lstStyle/>
        <a:p>
          <a:r>
            <a:rPr lang="de-DE" sz="1600" kern="1200" dirty="0">
              <a:solidFill>
                <a:srgbClr val="FFFFFF"/>
              </a:solidFill>
              <a:latin typeface="Arial"/>
              <a:ea typeface="+mn-ea"/>
              <a:cs typeface="+mn-cs"/>
            </a:rPr>
            <a:t>Modernisierung</a:t>
          </a:r>
        </a:p>
      </dgm:t>
    </dgm:pt>
    <dgm:pt modelId="{09161BA1-6B7A-4FA6-9758-B24E49AE3AC4}" type="parTrans" cxnId="{D41113DF-BD5C-4FBC-AF99-CA7F38E75809}">
      <dgm:prSet/>
      <dgm:spPr/>
      <dgm:t>
        <a:bodyPr/>
        <a:lstStyle/>
        <a:p>
          <a:endParaRPr lang="de-DE"/>
        </a:p>
      </dgm:t>
    </dgm:pt>
    <dgm:pt modelId="{87574AB3-C39E-4418-BE7E-9B30FE0E241D}" type="sibTrans" cxnId="{D41113DF-BD5C-4FBC-AF99-CA7F38E75809}">
      <dgm:prSet/>
      <dgm:spPr/>
      <dgm:t>
        <a:bodyPr/>
        <a:lstStyle/>
        <a:p>
          <a:endParaRPr lang="de-DE"/>
        </a:p>
      </dgm:t>
    </dgm:pt>
    <dgm:pt modelId="{E8566E04-D3D9-4B48-9BF0-A765020F49E4}">
      <dgm:prSet phldrT="[Text]"/>
      <dgm:spPr/>
      <dgm:t>
        <a:bodyPr/>
        <a:lstStyle/>
        <a:p>
          <a:r>
            <a:rPr lang="de-DE" dirty="0"/>
            <a:t>Nutzung</a:t>
          </a:r>
        </a:p>
      </dgm:t>
    </dgm:pt>
    <dgm:pt modelId="{24F90752-AFC0-4894-AFAF-2C824AB60A78}" type="parTrans" cxnId="{62E11269-9927-433F-9A6A-0FDFCAA277FE}">
      <dgm:prSet/>
      <dgm:spPr/>
      <dgm:t>
        <a:bodyPr/>
        <a:lstStyle/>
        <a:p>
          <a:endParaRPr lang="de-DE"/>
        </a:p>
      </dgm:t>
    </dgm:pt>
    <dgm:pt modelId="{AB7F18FE-1BA1-44B4-A2E8-0800206C3BEC}" type="sibTrans" cxnId="{62E11269-9927-433F-9A6A-0FDFCAA277FE}">
      <dgm:prSet/>
      <dgm:spPr/>
      <dgm:t>
        <a:bodyPr/>
        <a:lstStyle/>
        <a:p>
          <a:endParaRPr lang="de-DE"/>
        </a:p>
      </dgm:t>
    </dgm:pt>
    <dgm:pt modelId="{BFB13A1D-45D7-4E2E-AB46-A7A8E2B9C01A}">
      <dgm:prSet phldrT="[Text]"/>
      <dgm:spPr/>
      <dgm:t>
        <a:bodyPr/>
        <a:lstStyle/>
        <a:p>
          <a:r>
            <a:rPr lang="de-DE" dirty="0"/>
            <a:t>Rückbau</a:t>
          </a:r>
        </a:p>
      </dgm:t>
    </dgm:pt>
    <dgm:pt modelId="{E3845C4F-6BAB-4D4E-A8AC-C4D89CCB5F64}" type="parTrans" cxnId="{FD6135A7-3D5A-4B40-A557-F0E3CA84BB56}">
      <dgm:prSet/>
      <dgm:spPr/>
      <dgm:t>
        <a:bodyPr/>
        <a:lstStyle/>
        <a:p>
          <a:endParaRPr lang="de-DE"/>
        </a:p>
      </dgm:t>
    </dgm:pt>
    <dgm:pt modelId="{DADE36E8-ED96-43B3-8D04-2362C2C735EC}" type="sibTrans" cxnId="{FD6135A7-3D5A-4B40-A557-F0E3CA84BB56}">
      <dgm:prSet/>
      <dgm:spPr>
        <a:solidFill>
          <a:schemeClr val="bg1">
            <a:lumMod val="95000"/>
          </a:schemeClr>
        </a:solidFill>
      </dgm:spPr>
      <dgm:t>
        <a:bodyPr/>
        <a:lstStyle/>
        <a:p>
          <a:endParaRPr lang="de-DE"/>
        </a:p>
      </dgm:t>
    </dgm:pt>
    <dgm:pt modelId="{7161082E-0239-4933-A773-B849655DFC07}">
      <dgm:prSet phldrT="[Text]" custT="1"/>
      <dgm:spPr/>
      <dgm:t>
        <a:bodyPr/>
        <a:lstStyle/>
        <a:p>
          <a:r>
            <a:rPr lang="de-DE" sz="1600" kern="1200" dirty="0">
              <a:solidFill>
                <a:srgbClr val="FFFFFF"/>
              </a:solidFill>
              <a:latin typeface="Arial"/>
              <a:ea typeface="+mn-ea"/>
              <a:cs typeface="+mn-cs"/>
            </a:rPr>
            <a:t>Bau</a:t>
          </a:r>
        </a:p>
      </dgm:t>
    </dgm:pt>
    <dgm:pt modelId="{CF904A4B-2306-4806-9332-3ACBAE1E508F}" type="parTrans" cxnId="{9FEB8B67-54AA-41AE-94E5-0A52149B350D}">
      <dgm:prSet/>
      <dgm:spPr/>
      <dgm:t>
        <a:bodyPr/>
        <a:lstStyle/>
        <a:p>
          <a:endParaRPr lang="de-DE"/>
        </a:p>
      </dgm:t>
    </dgm:pt>
    <dgm:pt modelId="{27574E12-8F20-4F9E-9E9B-2AD8687C3046}" type="sibTrans" cxnId="{9FEB8B67-54AA-41AE-94E5-0A52149B350D}">
      <dgm:prSet/>
      <dgm:spPr/>
      <dgm:t>
        <a:bodyPr/>
        <a:lstStyle/>
        <a:p>
          <a:endParaRPr lang="de-DE"/>
        </a:p>
      </dgm:t>
    </dgm:pt>
    <dgm:pt modelId="{6BE47498-767A-4F2A-AD19-6CFDBA90A04D}" type="pres">
      <dgm:prSet presAssocID="{78B61B20-5AE1-4E7E-902B-B345516EFB03}" presName="cycle" presStyleCnt="0">
        <dgm:presLayoutVars>
          <dgm:dir/>
          <dgm:resizeHandles val="exact"/>
        </dgm:presLayoutVars>
      </dgm:prSet>
      <dgm:spPr/>
      <dgm:t>
        <a:bodyPr/>
        <a:lstStyle/>
        <a:p>
          <a:endParaRPr lang="de-DE"/>
        </a:p>
      </dgm:t>
    </dgm:pt>
    <dgm:pt modelId="{029504D1-B6FD-42DF-A895-1D59C2F224A3}" type="pres">
      <dgm:prSet presAssocID="{F21D542E-4A8F-4AB7-898D-5C968367E523}" presName="node" presStyleLbl="node1" presStyleIdx="0" presStyleCnt="6">
        <dgm:presLayoutVars>
          <dgm:bulletEnabled val="1"/>
        </dgm:presLayoutVars>
      </dgm:prSet>
      <dgm:spPr/>
      <dgm:t>
        <a:bodyPr/>
        <a:lstStyle/>
        <a:p>
          <a:endParaRPr lang="de-DE"/>
        </a:p>
      </dgm:t>
    </dgm:pt>
    <dgm:pt modelId="{2544FE6A-22D1-4BA2-B90C-7AA826E399E8}" type="pres">
      <dgm:prSet presAssocID="{A0FB9F67-EAB1-4893-B7D9-CD4ED6790082}" presName="sibTrans" presStyleLbl="sibTrans2D1" presStyleIdx="0" presStyleCnt="6"/>
      <dgm:spPr/>
      <dgm:t>
        <a:bodyPr/>
        <a:lstStyle/>
        <a:p>
          <a:endParaRPr lang="de-DE"/>
        </a:p>
      </dgm:t>
    </dgm:pt>
    <dgm:pt modelId="{3C367B46-E5AD-481C-A96A-47A3D82B3732}" type="pres">
      <dgm:prSet presAssocID="{A0FB9F67-EAB1-4893-B7D9-CD4ED6790082}" presName="connectorText" presStyleLbl="sibTrans2D1" presStyleIdx="0" presStyleCnt="6"/>
      <dgm:spPr/>
      <dgm:t>
        <a:bodyPr/>
        <a:lstStyle/>
        <a:p>
          <a:endParaRPr lang="de-DE"/>
        </a:p>
      </dgm:t>
    </dgm:pt>
    <dgm:pt modelId="{3EDCEFD4-C86E-4EFE-8D70-E2F70BFA223B}" type="pres">
      <dgm:prSet presAssocID="{7161082E-0239-4933-A773-B849655DFC07}" presName="node" presStyleLbl="node1" presStyleIdx="1" presStyleCnt="6">
        <dgm:presLayoutVars>
          <dgm:bulletEnabled val="1"/>
        </dgm:presLayoutVars>
      </dgm:prSet>
      <dgm:spPr/>
      <dgm:t>
        <a:bodyPr/>
        <a:lstStyle/>
        <a:p>
          <a:endParaRPr lang="de-DE"/>
        </a:p>
      </dgm:t>
    </dgm:pt>
    <dgm:pt modelId="{479A2664-0D7D-4117-89E3-39B6D9D13C29}" type="pres">
      <dgm:prSet presAssocID="{27574E12-8F20-4F9E-9E9B-2AD8687C3046}" presName="sibTrans" presStyleLbl="sibTrans2D1" presStyleIdx="1" presStyleCnt="6"/>
      <dgm:spPr/>
      <dgm:t>
        <a:bodyPr/>
        <a:lstStyle/>
        <a:p>
          <a:endParaRPr lang="de-DE"/>
        </a:p>
      </dgm:t>
    </dgm:pt>
    <dgm:pt modelId="{BB775190-FDDB-40F0-B204-0BC15EB10A4A}" type="pres">
      <dgm:prSet presAssocID="{27574E12-8F20-4F9E-9E9B-2AD8687C3046}" presName="connectorText" presStyleLbl="sibTrans2D1" presStyleIdx="1" presStyleCnt="6"/>
      <dgm:spPr/>
      <dgm:t>
        <a:bodyPr/>
        <a:lstStyle/>
        <a:p>
          <a:endParaRPr lang="de-DE"/>
        </a:p>
      </dgm:t>
    </dgm:pt>
    <dgm:pt modelId="{B358A037-82F4-4D2F-BFD3-619A027C3D0A}" type="pres">
      <dgm:prSet presAssocID="{4E292402-068B-490F-B5AE-8E279C30B3EC}" presName="node" presStyleLbl="node1" presStyleIdx="2" presStyleCnt="6">
        <dgm:presLayoutVars>
          <dgm:bulletEnabled val="1"/>
        </dgm:presLayoutVars>
      </dgm:prSet>
      <dgm:spPr/>
      <dgm:t>
        <a:bodyPr/>
        <a:lstStyle/>
        <a:p>
          <a:endParaRPr lang="de-DE"/>
        </a:p>
      </dgm:t>
    </dgm:pt>
    <dgm:pt modelId="{ADACFA36-C9B0-4309-B08C-8DBC7D037C56}" type="pres">
      <dgm:prSet presAssocID="{3FE2D4DE-04B7-47DD-AB5B-FF75E5EE9C41}" presName="sibTrans" presStyleLbl="sibTrans2D1" presStyleIdx="2" presStyleCnt="6"/>
      <dgm:spPr/>
      <dgm:t>
        <a:bodyPr/>
        <a:lstStyle/>
        <a:p>
          <a:endParaRPr lang="de-DE"/>
        </a:p>
      </dgm:t>
    </dgm:pt>
    <dgm:pt modelId="{1661A093-1230-47C2-9431-07B7F667EAAE}" type="pres">
      <dgm:prSet presAssocID="{3FE2D4DE-04B7-47DD-AB5B-FF75E5EE9C41}" presName="connectorText" presStyleLbl="sibTrans2D1" presStyleIdx="2" presStyleCnt="6"/>
      <dgm:spPr/>
      <dgm:t>
        <a:bodyPr/>
        <a:lstStyle/>
        <a:p>
          <a:endParaRPr lang="de-DE"/>
        </a:p>
      </dgm:t>
    </dgm:pt>
    <dgm:pt modelId="{4399165A-D3CD-4757-8F44-D959BAAB3AD1}" type="pres">
      <dgm:prSet presAssocID="{10A92996-A695-46C1-9919-6B1FD4D2D405}" presName="node" presStyleLbl="node1" presStyleIdx="3" presStyleCnt="6">
        <dgm:presLayoutVars>
          <dgm:bulletEnabled val="1"/>
        </dgm:presLayoutVars>
      </dgm:prSet>
      <dgm:spPr/>
      <dgm:t>
        <a:bodyPr/>
        <a:lstStyle/>
        <a:p>
          <a:endParaRPr lang="de-DE"/>
        </a:p>
      </dgm:t>
    </dgm:pt>
    <dgm:pt modelId="{259DE382-D3E0-487F-A01D-202522740E26}" type="pres">
      <dgm:prSet presAssocID="{87574AB3-C39E-4418-BE7E-9B30FE0E241D}" presName="sibTrans" presStyleLbl="sibTrans2D1" presStyleIdx="3" presStyleCnt="6"/>
      <dgm:spPr/>
      <dgm:t>
        <a:bodyPr/>
        <a:lstStyle/>
        <a:p>
          <a:endParaRPr lang="de-DE"/>
        </a:p>
      </dgm:t>
    </dgm:pt>
    <dgm:pt modelId="{C9795950-9144-49A2-9F59-1AF5852339F6}" type="pres">
      <dgm:prSet presAssocID="{87574AB3-C39E-4418-BE7E-9B30FE0E241D}" presName="connectorText" presStyleLbl="sibTrans2D1" presStyleIdx="3" presStyleCnt="6"/>
      <dgm:spPr/>
      <dgm:t>
        <a:bodyPr/>
        <a:lstStyle/>
        <a:p>
          <a:endParaRPr lang="de-DE"/>
        </a:p>
      </dgm:t>
    </dgm:pt>
    <dgm:pt modelId="{10F341F8-7849-41E9-ABDB-D45520B6711E}" type="pres">
      <dgm:prSet presAssocID="{E8566E04-D3D9-4B48-9BF0-A765020F49E4}" presName="node" presStyleLbl="node1" presStyleIdx="4" presStyleCnt="6">
        <dgm:presLayoutVars>
          <dgm:bulletEnabled val="1"/>
        </dgm:presLayoutVars>
      </dgm:prSet>
      <dgm:spPr/>
      <dgm:t>
        <a:bodyPr/>
        <a:lstStyle/>
        <a:p>
          <a:endParaRPr lang="de-DE"/>
        </a:p>
      </dgm:t>
    </dgm:pt>
    <dgm:pt modelId="{32ED2A7E-0595-4095-A329-45249E1C1C4A}" type="pres">
      <dgm:prSet presAssocID="{AB7F18FE-1BA1-44B4-A2E8-0800206C3BEC}" presName="sibTrans" presStyleLbl="sibTrans2D1" presStyleIdx="4" presStyleCnt="6"/>
      <dgm:spPr/>
      <dgm:t>
        <a:bodyPr/>
        <a:lstStyle/>
        <a:p>
          <a:endParaRPr lang="de-DE"/>
        </a:p>
      </dgm:t>
    </dgm:pt>
    <dgm:pt modelId="{2FB278B3-7C0C-4698-94D8-1334099025EE}" type="pres">
      <dgm:prSet presAssocID="{AB7F18FE-1BA1-44B4-A2E8-0800206C3BEC}" presName="connectorText" presStyleLbl="sibTrans2D1" presStyleIdx="4" presStyleCnt="6"/>
      <dgm:spPr/>
      <dgm:t>
        <a:bodyPr/>
        <a:lstStyle/>
        <a:p>
          <a:endParaRPr lang="de-DE"/>
        </a:p>
      </dgm:t>
    </dgm:pt>
    <dgm:pt modelId="{5F7676CE-EB66-44A2-8923-BFEDBAC59C89}" type="pres">
      <dgm:prSet presAssocID="{BFB13A1D-45D7-4E2E-AB46-A7A8E2B9C01A}" presName="node" presStyleLbl="node1" presStyleIdx="5" presStyleCnt="6">
        <dgm:presLayoutVars>
          <dgm:bulletEnabled val="1"/>
        </dgm:presLayoutVars>
      </dgm:prSet>
      <dgm:spPr/>
      <dgm:t>
        <a:bodyPr/>
        <a:lstStyle/>
        <a:p>
          <a:endParaRPr lang="de-DE"/>
        </a:p>
      </dgm:t>
    </dgm:pt>
    <dgm:pt modelId="{CBB3A09E-7898-41D6-BF7E-F5D06396382E}" type="pres">
      <dgm:prSet presAssocID="{DADE36E8-ED96-43B3-8D04-2362C2C735EC}" presName="sibTrans" presStyleLbl="sibTrans2D1" presStyleIdx="5" presStyleCnt="6"/>
      <dgm:spPr/>
      <dgm:t>
        <a:bodyPr/>
        <a:lstStyle/>
        <a:p>
          <a:endParaRPr lang="de-DE"/>
        </a:p>
      </dgm:t>
    </dgm:pt>
    <dgm:pt modelId="{303AE735-FF25-4049-AFE6-3E4095D97543}" type="pres">
      <dgm:prSet presAssocID="{DADE36E8-ED96-43B3-8D04-2362C2C735EC}" presName="connectorText" presStyleLbl="sibTrans2D1" presStyleIdx="5" presStyleCnt="6"/>
      <dgm:spPr/>
      <dgm:t>
        <a:bodyPr/>
        <a:lstStyle/>
        <a:p>
          <a:endParaRPr lang="de-DE"/>
        </a:p>
      </dgm:t>
    </dgm:pt>
  </dgm:ptLst>
  <dgm:cxnLst>
    <dgm:cxn modelId="{E7A9C58A-CB47-49C2-A161-460EEB637DA5}" type="presOf" srcId="{3FE2D4DE-04B7-47DD-AB5B-FF75E5EE9C41}" destId="{1661A093-1230-47C2-9431-07B7F667EAAE}" srcOrd="1" destOrd="0" presId="urn:microsoft.com/office/officeart/2005/8/layout/cycle2"/>
    <dgm:cxn modelId="{F3363510-EB4D-42C3-A3BD-11FF844A94DC}" type="presOf" srcId="{27574E12-8F20-4F9E-9E9B-2AD8687C3046}" destId="{479A2664-0D7D-4117-89E3-39B6D9D13C29}" srcOrd="0" destOrd="0" presId="urn:microsoft.com/office/officeart/2005/8/layout/cycle2"/>
    <dgm:cxn modelId="{18BB134E-FACB-4ADA-9101-5B5997463489}" type="presOf" srcId="{4E292402-068B-490F-B5AE-8E279C30B3EC}" destId="{B358A037-82F4-4D2F-BFD3-619A027C3D0A}" srcOrd="0" destOrd="0" presId="urn:microsoft.com/office/officeart/2005/8/layout/cycle2"/>
    <dgm:cxn modelId="{30A4330B-CBB9-4C95-9331-4B2B5BEABFC4}" type="presOf" srcId="{DADE36E8-ED96-43B3-8D04-2362C2C735EC}" destId="{CBB3A09E-7898-41D6-BF7E-F5D06396382E}" srcOrd="0" destOrd="0" presId="urn:microsoft.com/office/officeart/2005/8/layout/cycle2"/>
    <dgm:cxn modelId="{AE98A196-B76D-4102-AD90-6B4310980E34}" srcId="{78B61B20-5AE1-4E7E-902B-B345516EFB03}" destId="{4E292402-068B-490F-B5AE-8E279C30B3EC}" srcOrd="2" destOrd="0" parTransId="{37C8BBE3-8F6C-4213-85E0-C1F721432AF9}" sibTransId="{3FE2D4DE-04B7-47DD-AB5B-FF75E5EE9C41}"/>
    <dgm:cxn modelId="{EFA6D661-5493-43D3-BB58-ED25CE2F022D}" type="presOf" srcId="{E8566E04-D3D9-4B48-9BF0-A765020F49E4}" destId="{10F341F8-7849-41E9-ABDB-D45520B6711E}" srcOrd="0" destOrd="0" presId="urn:microsoft.com/office/officeart/2005/8/layout/cycle2"/>
    <dgm:cxn modelId="{FD6135A7-3D5A-4B40-A557-F0E3CA84BB56}" srcId="{78B61B20-5AE1-4E7E-902B-B345516EFB03}" destId="{BFB13A1D-45D7-4E2E-AB46-A7A8E2B9C01A}" srcOrd="5" destOrd="0" parTransId="{E3845C4F-6BAB-4D4E-A8AC-C4D89CCB5F64}" sibTransId="{DADE36E8-ED96-43B3-8D04-2362C2C735EC}"/>
    <dgm:cxn modelId="{954D1D38-5126-4366-B09C-824622A88BA6}" srcId="{78B61B20-5AE1-4E7E-902B-B345516EFB03}" destId="{F21D542E-4A8F-4AB7-898D-5C968367E523}" srcOrd="0" destOrd="0" parTransId="{AA105190-126E-465B-860B-E391A167A4CF}" sibTransId="{A0FB9F67-EAB1-4893-B7D9-CD4ED6790082}"/>
    <dgm:cxn modelId="{5BAE1356-5907-4275-B8AF-D85F98179868}" type="presOf" srcId="{AB7F18FE-1BA1-44B4-A2E8-0800206C3BEC}" destId="{32ED2A7E-0595-4095-A329-45249E1C1C4A}" srcOrd="0" destOrd="0" presId="urn:microsoft.com/office/officeart/2005/8/layout/cycle2"/>
    <dgm:cxn modelId="{36FAD841-3E7D-4A53-9A22-220EF9FB8B5D}" type="presOf" srcId="{87574AB3-C39E-4418-BE7E-9B30FE0E241D}" destId="{259DE382-D3E0-487F-A01D-202522740E26}" srcOrd="0" destOrd="0" presId="urn:microsoft.com/office/officeart/2005/8/layout/cycle2"/>
    <dgm:cxn modelId="{13B944CE-FA2A-49D5-8FD5-0B388F321E66}" type="presOf" srcId="{DADE36E8-ED96-43B3-8D04-2362C2C735EC}" destId="{303AE735-FF25-4049-AFE6-3E4095D97543}" srcOrd="1" destOrd="0" presId="urn:microsoft.com/office/officeart/2005/8/layout/cycle2"/>
    <dgm:cxn modelId="{9FEB8B67-54AA-41AE-94E5-0A52149B350D}" srcId="{78B61B20-5AE1-4E7E-902B-B345516EFB03}" destId="{7161082E-0239-4933-A773-B849655DFC07}" srcOrd="1" destOrd="0" parTransId="{CF904A4B-2306-4806-9332-3ACBAE1E508F}" sibTransId="{27574E12-8F20-4F9E-9E9B-2AD8687C3046}"/>
    <dgm:cxn modelId="{B61CDD7F-0E96-437C-8807-E72864765AEF}" type="presOf" srcId="{AB7F18FE-1BA1-44B4-A2E8-0800206C3BEC}" destId="{2FB278B3-7C0C-4698-94D8-1334099025EE}" srcOrd="1" destOrd="0" presId="urn:microsoft.com/office/officeart/2005/8/layout/cycle2"/>
    <dgm:cxn modelId="{B7D660CA-AB5F-4923-B543-CBA3836728CF}" type="presOf" srcId="{10A92996-A695-46C1-9919-6B1FD4D2D405}" destId="{4399165A-D3CD-4757-8F44-D959BAAB3AD1}" srcOrd="0" destOrd="0" presId="urn:microsoft.com/office/officeart/2005/8/layout/cycle2"/>
    <dgm:cxn modelId="{E9ED470C-350D-4DD2-BB3C-D796B7EA670A}" type="presOf" srcId="{3FE2D4DE-04B7-47DD-AB5B-FF75E5EE9C41}" destId="{ADACFA36-C9B0-4309-B08C-8DBC7D037C56}" srcOrd="0" destOrd="0" presId="urn:microsoft.com/office/officeart/2005/8/layout/cycle2"/>
    <dgm:cxn modelId="{ABD999D5-EB90-4E4A-9187-905560012E5B}" type="presOf" srcId="{BFB13A1D-45D7-4E2E-AB46-A7A8E2B9C01A}" destId="{5F7676CE-EB66-44A2-8923-BFEDBAC59C89}" srcOrd="0" destOrd="0" presId="urn:microsoft.com/office/officeart/2005/8/layout/cycle2"/>
    <dgm:cxn modelId="{D41113DF-BD5C-4FBC-AF99-CA7F38E75809}" srcId="{78B61B20-5AE1-4E7E-902B-B345516EFB03}" destId="{10A92996-A695-46C1-9919-6B1FD4D2D405}" srcOrd="3" destOrd="0" parTransId="{09161BA1-6B7A-4FA6-9758-B24E49AE3AC4}" sibTransId="{87574AB3-C39E-4418-BE7E-9B30FE0E241D}"/>
    <dgm:cxn modelId="{1ED1782B-E264-497A-A6CA-44E1FEEBE4EF}" type="presOf" srcId="{F21D542E-4A8F-4AB7-898D-5C968367E523}" destId="{029504D1-B6FD-42DF-A895-1D59C2F224A3}" srcOrd="0" destOrd="0" presId="urn:microsoft.com/office/officeart/2005/8/layout/cycle2"/>
    <dgm:cxn modelId="{05AC5B0C-6040-4DB4-A91C-920B9F34F175}" type="presOf" srcId="{78B61B20-5AE1-4E7E-902B-B345516EFB03}" destId="{6BE47498-767A-4F2A-AD19-6CFDBA90A04D}" srcOrd="0" destOrd="0" presId="urn:microsoft.com/office/officeart/2005/8/layout/cycle2"/>
    <dgm:cxn modelId="{A00B5F8D-E0DB-4BD5-8492-029B199FDD4F}" type="presOf" srcId="{87574AB3-C39E-4418-BE7E-9B30FE0E241D}" destId="{C9795950-9144-49A2-9F59-1AF5852339F6}" srcOrd="1" destOrd="0" presId="urn:microsoft.com/office/officeart/2005/8/layout/cycle2"/>
    <dgm:cxn modelId="{4620B6D1-4C86-4B09-8628-918DEBAB6F24}" type="presOf" srcId="{A0FB9F67-EAB1-4893-B7D9-CD4ED6790082}" destId="{2544FE6A-22D1-4BA2-B90C-7AA826E399E8}" srcOrd="0" destOrd="0" presId="urn:microsoft.com/office/officeart/2005/8/layout/cycle2"/>
    <dgm:cxn modelId="{DB1C59C7-464F-4E1C-85D2-F9E64794973D}" type="presOf" srcId="{A0FB9F67-EAB1-4893-B7D9-CD4ED6790082}" destId="{3C367B46-E5AD-481C-A96A-47A3D82B3732}" srcOrd="1" destOrd="0" presId="urn:microsoft.com/office/officeart/2005/8/layout/cycle2"/>
    <dgm:cxn modelId="{90E2D52E-0C64-4143-AB29-450FFB25149C}" type="presOf" srcId="{27574E12-8F20-4F9E-9E9B-2AD8687C3046}" destId="{BB775190-FDDB-40F0-B204-0BC15EB10A4A}" srcOrd="1" destOrd="0" presId="urn:microsoft.com/office/officeart/2005/8/layout/cycle2"/>
    <dgm:cxn modelId="{62E11269-9927-433F-9A6A-0FDFCAA277FE}" srcId="{78B61B20-5AE1-4E7E-902B-B345516EFB03}" destId="{E8566E04-D3D9-4B48-9BF0-A765020F49E4}" srcOrd="4" destOrd="0" parTransId="{24F90752-AFC0-4894-AFAF-2C824AB60A78}" sibTransId="{AB7F18FE-1BA1-44B4-A2E8-0800206C3BEC}"/>
    <dgm:cxn modelId="{5E696D7A-440D-4884-8CEF-F1384022A11E}" type="presOf" srcId="{7161082E-0239-4933-A773-B849655DFC07}" destId="{3EDCEFD4-C86E-4EFE-8D70-E2F70BFA223B}" srcOrd="0" destOrd="0" presId="urn:microsoft.com/office/officeart/2005/8/layout/cycle2"/>
    <dgm:cxn modelId="{5156BAD8-B212-4855-82C3-6E220A2FBA46}" type="presParOf" srcId="{6BE47498-767A-4F2A-AD19-6CFDBA90A04D}" destId="{029504D1-B6FD-42DF-A895-1D59C2F224A3}" srcOrd="0" destOrd="0" presId="urn:microsoft.com/office/officeart/2005/8/layout/cycle2"/>
    <dgm:cxn modelId="{4E906CD4-2188-41AC-9A32-C0B3AAD092BA}" type="presParOf" srcId="{6BE47498-767A-4F2A-AD19-6CFDBA90A04D}" destId="{2544FE6A-22D1-4BA2-B90C-7AA826E399E8}" srcOrd="1" destOrd="0" presId="urn:microsoft.com/office/officeart/2005/8/layout/cycle2"/>
    <dgm:cxn modelId="{D1B5940F-E596-41CC-9C83-BA6016D50C00}" type="presParOf" srcId="{2544FE6A-22D1-4BA2-B90C-7AA826E399E8}" destId="{3C367B46-E5AD-481C-A96A-47A3D82B3732}" srcOrd="0" destOrd="0" presId="urn:microsoft.com/office/officeart/2005/8/layout/cycle2"/>
    <dgm:cxn modelId="{ED897683-704D-4910-B51D-7914CDAB51FC}" type="presParOf" srcId="{6BE47498-767A-4F2A-AD19-6CFDBA90A04D}" destId="{3EDCEFD4-C86E-4EFE-8D70-E2F70BFA223B}" srcOrd="2" destOrd="0" presId="urn:microsoft.com/office/officeart/2005/8/layout/cycle2"/>
    <dgm:cxn modelId="{6231F509-0B83-4122-A74F-5EEC241DA6E9}" type="presParOf" srcId="{6BE47498-767A-4F2A-AD19-6CFDBA90A04D}" destId="{479A2664-0D7D-4117-89E3-39B6D9D13C29}" srcOrd="3" destOrd="0" presId="urn:microsoft.com/office/officeart/2005/8/layout/cycle2"/>
    <dgm:cxn modelId="{A24BA116-FF03-47AA-BA2E-A597BD0E0E71}" type="presParOf" srcId="{479A2664-0D7D-4117-89E3-39B6D9D13C29}" destId="{BB775190-FDDB-40F0-B204-0BC15EB10A4A}" srcOrd="0" destOrd="0" presId="urn:microsoft.com/office/officeart/2005/8/layout/cycle2"/>
    <dgm:cxn modelId="{D5F354F5-D5CB-48E7-A68C-A301F52DE09D}" type="presParOf" srcId="{6BE47498-767A-4F2A-AD19-6CFDBA90A04D}" destId="{B358A037-82F4-4D2F-BFD3-619A027C3D0A}" srcOrd="4" destOrd="0" presId="urn:microsoft.com/office/officeart/2005/8/layout/cycle2"/>
    <dgm:cxn modelId="{828AA4DA-EE00-4987-ADDF-24F5FF82EB8A}" type="presParOf" srcId="{6BE47498-767A-4F2A-AD19-6CFDBA90A04D}" destId="{ADACFA36-C9B0-4309-B08C-8DBC7D037C56}" srcOrd="5" destOrd="0" presId="urn:microsoft.com/office/officeart/2005/8/layout/cycle2"/>
    <dgm:cxn modelId="{E8F2B638-C5FB-4452-BF0D-360B11A1230D}" type="presParOf" srcId="{ADACFA36-C9B0-4309-B08C-8DBC7D037C56}" destId="{1661A093-1230-47C2-9431-07B7F667EAAE}" srcOrd="0" destOrd="0" presId="urn:microsoft.com/office/officeart/2005/8/layout/cycle2"/>
    <dgm:cxn modelId="{D7ADF8EF-E3AF-4B42-8AA9-F87311FD3771}" type="presParOf" srcId="{6BE47498-767A-4F2A-AD19-6CFDBA90A04D}" destId="{4399165A-D3CD-4757-8F44-D959BAAB3AD1}" srcOrd="6" destOrd="0" presId="urn:microsoft.com/office/officeart/2005/8/layout/cycle2"/>
    <dgm:cxn modelId="{8FB2C1E3-B548-4925-9620-8348A54A9359}" type="presParOf" srcId="{6BE47498-767A-4F2A-AD19-6CFDBA90A04D}" destId="{259DE382-D3E0-487F-A01D-202522740E26}" srcOrd="7" destOrd="0" presId="urn:microsoft.com/office/officeart/2005/8/layout/cycle2"/>
    <dgm:cxn modelId="{D2F6DCB2-5548-4A67-859A-CCFCF413172C}" type="presParOf" srcId="{259DE382-D3E0-487F-A01D-202522740E26}" destId="{C9795950-9144-49A2-9F59-1AF5852339F6}" srcOrd="0" destOrd="0" presId="urn:microsoft.com/office/officeart/2005/8/layout/cycle2"/>
    <dgm:cxn modelId="{060EFDC8-E1F6-4FB5-A24C-053CCEA004FE}" type="presParOf" srcId="{6BE47498-767A-4F2A-AD19-6CFDBA90A04D}" destId="{10F341F8-7849-41E9-ABDB-D45520B6711E}" srcOrd="8" destOrd="0" presId="urn:microsoft.com/office/officeart/2005/8/layout/cycle2"/>
    <dgm:cxn modelId="{95F85FE2-4978-480B-BF4F-909C4334FC9B}" type="presParOf" srcId="{6BE47498-767A-4F2A-AD19-6CFDBA90A04D}" destId="{32ED2A7E-0595-4095-A329-45249E1C1C4A}" srcOrd="9" destOrd="0" presId="urn:microsoft.com/office/officeart/2005/8/layout/cycle2"/>
    <dgm:cxn modelId="{952AC021-E0C3-4C28-B9A0-FC574ABB9C43}" type="presParOf" srcId="{32ED2A7E-0595-4095-A329-45249E1C1C4A}" destId="{2FB278B3-7C0C-4698-94D8-1334099025EE}" srcOrd="0" destOrd="0" presId="urn:microsoft.com/office/officeart/2005/8/layout/cycle2"/>
    <dgm:cxn modelId="{01672A16-D3B3-4C59-8285-8905DD1C00D3}" type="presParOf" srcId="{6BE47498-767A-4F2A-AD19-6CFDBA90A04D}" destId="{5F7676CE-EB66-44A2-8923-BFEDBAC59C89}" srcOrd="10" destOrd="0" presId="urn:microsoft.com/office/officeart/2005/8/layout/cycle2"/>
    <dgm:cxn modelId="{4977607A-81DD-4D27-A3A0-7D366A631691}" type="presParOf" srcId="{6BE47498-767A-4F2A-AD19-6CFDBA90A04D}" destId="{CBB3A09E-7898-41D6-BF7E-F5D06396382E}" srcOrd="11" destOrd="0" presId="urn:microsoft.com/office/officeart/2005/8/layout/cycle2"/>
    <dgm:cxn modelId="{2F9F8DA2-DF20-4B85-9E73-EE634DF29174}" type="presParOf" srcId="{CBB3A09E-7898-41D6-BF7E-F5D06396382E}" destId="{303AE735-FF25-4049-AFE6-3E4095D9754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504D1-B6FD-42DF-A895-1D59C2F224A3}">
      <dsp:nvSpPr>
        <dsp:cNvPr id="0" name=""/>
        <dsp:cNvSpPr/>
      </dsp:nvSpPr>
      <dsp:spPr>
        <a:xfrm>
          <a:off x="2349858" y="1847"/>
          <a:ext cx="1165621" cy="1165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t>Planung</a:t>
          </a:r>
        </a:p>
      </dsp:txBody>
      <dsp:txXfrm>
        <a:off x="2520559" y="172548"/>
        <a:ext cx="824219" cy="824219"/>
      </dsp:txXfrm>
    </dsp:sp>
    <dsp:sp modelId="{2544FE6A-22D1-4BA2-B90C-7AA826E399E8}">
      <dsp:nvSpPr>
        <dsp:cNvPr id="0" name=""/>
        <dsp:cNvSpPr/>
      </dsp:nvSpPr>
      <dsp:spPr>
        <a:xfrm rot="1800000">
          <a:off x="3528109" y="821263"/>
          <a:ext cx="310127" cy="393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a:off x="3534341" y="876683"/>
        <a:ext cx="217089" cy="236039"/>
      </dsp:txXfrm>
    </dsp:sp>
    <dsp:sp modelId="{3EDCEFD4-C86E-4EFE-8D70-E2F70BFA223B}">
      <dsp:nvSpPr>
        <dsp:cNvPr id="0" name=""/>
        <dsp:cNvSpPr/>
      </dsp:nvSpPr>
      <dsp:spPr>
        <a:xfrm>
          <a:off x="3866068" y="877231"/>
          <a:ext cx="1165621" cy="1165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solidFill>
                <a:srgbClr val="FFFFFF"/>
              </a:solidFill>
              <a:latin typeface="Arial"/>
              <a:ea typeface="+mn-ea"/>
              <a:cs typeface="+mn-cs"/>
            </a:rPr>
            <a:t>Bau</a:t>
          </a:r>
        </a:p>
      </dsp:txBody>
      <dsp:txXfrm>
        <a:off x="4036769" y="1047932"/>
        <a:ext cx="824219" cy="824219"/>
      </dsp:txXfrm>
    </dsp:sp>
    <dsp:sp modelId="{479A2664-0D7D-4117-89E3-39B6D9D13C29}">
      <dsp:nvSpPr>
        <dsp:cNvPr id="0" name=""/>
        <dsp:cNvSpPr/>
      </dsp:nvSpPr>
      <dsp:spPr>
        <a:xfrm rot="5400000">
          <a:off x="4293815" y="2129950"/>
          <a:ext cx="310127" cy="393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a:off x="4340334" y="2162110"/>
        <a:ext cx="217089" cy="236039"/>
      </dsp:txXfrm>
    </dsp:sp>
    <dsp:sp modelId="{B358A037-82F4-4D2F-BFD3-619A027C3D0A}">
      <dsp:nvSpPr>
        <dsp:cNvPr id="0" name=""/>
        <dsp:cNvSpPr/>
      </dsp:nvSpPr>
      <dsp:spPr>
        <a:xfrm>
          <a:off x="3866068" y="2627999"/>
          <a:ext cx="1165621" cy="1165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solidFill>
                <a:srgbClr val="FFFFFF"/>
              </a:solidFill>
              <a:latin typeface="Arial"/>
              <a:ea typeface="+mn-ea"/>
              <a:cs typeface="+mn-cs"/>
            </a:rPr>
            <a:t>Nutzung</a:t>
          </a:r>
        </a:p>
      </dsp:txBody>
      <dsp:txXfrm>
        <a:off x="4036769" y="2798700"/>
        <a:ext cx="824219" cy="824219"/>
      </dsp:txXfrm>
    </dsp:sp>
    <dsp:sp modelId="{ADACFA36-C9B0-4309-B08C-8DBC7D037C56}">
      <dsp:nvSpPr>
        <dsp:cNvPr id="0" name=""/>
        <dsp:cNvSpPr/>
      </dsp:nvSpPr>
      <dsp:spPr>
        <a:xfrm rot="9000000">
          <a:off x="3543311" y="3447415"/>
          <a:ext cx="310127" cy="393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10800000">
        <a:off x="3630117" y="3502835"/>
        <a:ext cx="217089" cy="236039"/>
      </dsp:txXfrm>
    </dsp:sp>
    <dsp:sp modelId="{4399165A-D3CD-4757-8F44-D959BAAB3AD1}">
      <dsp:nvSpPr>
        <dsp:cNvPr id="0" name=""/>
        <dsp:cNvSpPr/>
      </dsp:nvSpPr>
      <dsp:spPr>
        <a:xfrm>
          <a:off x="2349858" y="3503383"/>
          <a:ext cx="1165621" cy="1165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solidFill>
                <a:srgbClr val="FFFFFF"/>
              </a:solidFill>
              <a:latin typeface="Arial"/>
              <a:ea typeface="+mn-ea"/>
              <a:cs typeface="+mn-cs"/>
            </a:rPr>
            <a:t>Modernisierung</a:t>
          </a:r>
        </a:p>
      </dsp:txBody>
      <dsp:txXfrm>
        <a:off x="2520559" y="3674084"/>
        <a:ext cx="824219" cy="824219"/>
      </dsp:txXfrm>
    </dsp:sp>
    <dsp:sp modelId="{259DE382-D3E0-487F-A01D-202522740E26}">
      <dsp:nvSpPr>
        <dsp:cNvPr id="0" name=""/>
        <dsp:cNvSpPr/>
      </dsp:nvSpPr>
      <dsp:spPr>
        <a:xfrm rot="12600000">
          <a:off x="2027102" y="3456192"/>
          <a:ext cx="310127" cy="393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10800000">
        <a:off x="2113908" y="3558131"/>
        <a:ext cx="217089" cy="236039"/>
      </dsp:txXfrm>
    </dsp:sp>
    <dsp:sp modelId="{10F341F8-7849-41E9-ABDB-D45520B6711E}">
      <dsp:nvSpPr>
        <dsp:cNvPr id="0" name=""/>
        <dsp:cNvSpPr/>
      </dsp:nvSpPr>
      <dsp:spPr>
        <a:xfrm>
          <a:off x="833648" y="2627999"/>
          <a:ext cx="1165621" cy="1165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a:t>Nutzung</a:t>
          </a:r>
        </a:p>
      </dsp:txBody>
      <dsp:txXfrm>
        <a:off x="1004349" y="2798700"/>
        <a:ext cx="824219" cy="824219"/>
      </dsp:txXfrm>
    </dsp:sp>
    <dsp:sp modelId="{32ED2A7E-0595-4095-A329-45249E1C1C4A}">
      <dsp:nvSpPr>
        <dsp:cNvPr id="0" name=""/>
        <dsp:cNvSpPr/>
      </dsp:nvSpPr>
      <dsp:spPr>
        <a:xfrm rot="16200000">
          <a:off x="1261395" y="2147505"/>
          <a:ext cx="310127" cy="393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a:off x="1307914" y="2272703"/>
        <a:ext cx="217089" cy="236039"/>
      </dsp:txXfrm>
    </dsp:sp>
    <dsp:sp modelId="{5F7676CE-EB66-44A2-8923-BFEDBAC59C89}">
      <dsp:nvSpPr>
        <dsp:cNvPr id="0" name=""/>
        <dsp:cNvSpPr/>
      </dsp:nvSpPr>
      <dsp:spPr>
        <a:xfrm>
          <a:off x="833648" y="877231"/>
          <a:ext cx="1165621" cy="1165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a:t>Rückbau</a:t>
          </a:r>
        </a:p>
      </dsp:txBody>
      <dsp:txXfrm>
        <a:off x="1004349" y="1047932"/>
        <a:ext cx="824219" cy="824219"/>
      </dsp:txXfrm>
    </dsp:sp>
    <dsp:sp modelId="{CBB3A09E-7898-41D6-BF7E-F5D06396382E}">
      <dsp:nvSpPr>
        <dsp:cNvPr id="0" name=""/>
        <dsp:cNvSpPr/>
      </dsp:nvSpPr>
      <dsp:spPr>
        <a:xfrm rot="19800000">
          <a:off x="2011899" y="830040"/>
          <a:ext cx="310127" cy="393397"/>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a:off x="2018131" y="931979"/>
        <a:ext cx="217089" cy="2360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eckler.de/de/auf-einen-blick-17945-20782.htm" TargetMode="External"/><Relationship Id="rId4" Type="http://schemas.openxmlformats.org/officeDocument/2006/relationships/hyperlink" Target="https://www.bmuv.de/jugend/wissen/details/nachhaltigkeit-in-der-baubranche-eine-grossbaustelle-1" TargetMode="External"/><Relationship Id="rId5" Type="http://schemas.openxmlformats.org/officeDocument/2006/relationships/hyperlink" Target="https://thenounproject.com/"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bbsr.bund.de/BBSR/DE/veroeffentlichungen/bbsr-online/2020/bbsr-online-17-2020-dl.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rdalpha.de/wissen/umwelt/klima/hitze-stadt-hitzeinsel-klimawandel-sommer-nachhaltiges-bauen-extremwetter-schwammstadt-100.html" TargetMode="External"/><Relationship Id="rId4" Type="http://schemas.openxmlformats.org/officeDocument/2006/relationships/hyperlink" Target="https://www.umweltbundesamt.de/presse/pressemitteilungen/hitze-in-der-innenstadt-mehr-baeume-schatten-noetig" TargetMode="External"/><Relationship Id="rId5" Type="http://schemas.openxmlformats.org/officeDocument/2006/relationships/hyperlink" Target="https://publicdomainvectors.org/de/kostenlose-vektorgrafiken/Vektor-Bild-der-sch%C3%B6nen-sonnigen-Stadtansicht/30042.html"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ologischevielfalt.bfn.de/fileadmin/NBS/images/Dialogforen/UGI_Broschuere.pdf" TargetMode="External"/><Relationship Id="rId4" Type="http://schemas.openxmlformats.org/officeDocument/2006/relationships/hyperlink" Target="https://www.umweltbundesamt.de/presse/pressemitteilungen/hitze-in-der-innenstadt-mehr-baeume-schatten-noetig"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nachhaltigesbauen.de/fileadmin/publikationen/BBSR_LFNB_D_190125.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chhaltigesbauen.de/fileadmin/publikationen/BBSR_LFNB_D_190125.pdf" TargetMode="External"/><Relationship Id="rId4" Type="http://schemas.openxmlformats.org/officeDocument/2006/relationships/hyperlink" Target="https://www.dabonline.de/2021/04/28/realitaetscheck-nachhaltig-bauen-erfahrungen-praxis-architektur-grafiken-statistiken/"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81013" y="287338"/>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
        <p:nvSpPr>
          <p:cNvPr id="8" name="Google Shape;76;p38:notes">
            <a:extLst>
              <a:ext uri="{FF2B5EF4-FFF2-40B4-BE49-F238E27FC236}">
                <a16:creationId xmlns:a16="http://schemas.microsoft.com/office/drawing/2014/main" xmlns="" id="{96286C87-327B-4052-92B3-49165EF6BB2A}"/>
              </a:ext>
            </a:extLst>
          </p:cNvPr>
          <p:cNvSpPr txBox="1">
            <a:spLocks noGrp="1"/>
          </p:cNvSpPr>
          <p:nvPr>
            <p:ph type="body" idx="1"/>
          </p:nvPr>
        </p:nvSpPr>
        <p:spPr>
          <a:xfrm>
            <a:off x="479427" y="3852000"/>
            <a:ext cx="6145211" cy="6187399"/>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ct val="110000"/>
              <a:buFont typeface="Arial"/>
              <a:buChar char="•"/>
            </a:pPr>
            <a:endParaRPr lang="de-DE" sz="105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ct val="110000"/>
              <a:buFont typeface="Arial"/>
              <a:buChar char="•"/>
            </a:pPr>
            <a:r>
              <a:rPr lang="de-DE" sz="1050" b="0" i="0" u="none" strike="noStrike" cap="none" dirty="0">
                <a:solidFill>
                  <a:schemeClr val="dk1"/>
                </a:solidFill>
                <a:latin typeface="Calibri"/>
                <a:ea typeface="Calibri"/>
                <a:cs typeface="Calibri"/>
                <a:sym typeface="Calibri"/>
              </a:rPr>
              <a:t>Ziel des Projektes ist die Gründung einer </a:t>
            </a:r>
            <a:r>
              <a:rPr lang="de-DE" sz="105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dirty="0">
                <a:solidFill>
                  <a:schemeClr val="dk1"/>
                </a:solidFill>
                <a:latin typeface="Calibri"/>
                <a:ea typeface="Calibri"/>
                <a:cs typeface="Calibri"/>
                <a:sym typeface="Calibri"/>
              </a:rPr>
              <a:t>Für eine Vielzahl von Ausbildungsberufen erstellt Projektagentur Begleitmaterialien zur </a:t>
            </a:r>
            <a:r>
              <a:rPr lang="de-DE" sz="1050" b="0" i="1" u="none" strike="noStrike" cap="none" dirty="0">
                <a:solidFill>
                  <a:schemeClr val="dk1"/>
                </a:solidFill>
                <a:latin typeface="Calibri"/>
                <a:ea typeface="Calibri"/>
                <a:cs typeface="Calibri"/>
                <a:sym typeface="Calibri"/>
              </a:rPr>
              <a:t>Beruflichen Bildung für Nachhaltige Entwicklung </a:t>
            </a:r>
            <a:r>
              <a:rPr lang="de-DE" sz="105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dirty="0"/>
          </a:p>
          <a:p>
            <a:pPr marL="171450" lvl="0" indent="-171450" algn="l" rtl="0">
              <a:lnSpc>
                <a:spcPct val="100000"/>
              </a:lnSpc>
              <a:spcBef>
                <a:spcPts val="600"/>
              </a:spcBef>
              <a:spcAft>
                <a:spcPts val="0"/>
              </a:spcAft>
              <a:buSzPct val="110000"/>
              <a:buFont typeface="Arial"/>
              <a:buChar char="•"/>
            </a:pPr>
            <a:r>
              <a:rPr lang="de-DE" sz="105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050" b="0" i="0" u="none" strike="noStrike" cap="none" dirty="0" err="1">
                <a:solidFill>
                  <a:schemeClr val="dk1"/>
                </a:solidFill>
                <a:latin typeface="Calibri"/>
                <a:ea typeface="Calibri"/>
                <a:cs typeface="Calibri"/>
                <a:sym typeface="Calibri"/>
              </a:rPr>
              <a:t>Pädagog</a:t>
            </a:r>
            <a:r>
              <a:rPr lang="de-DE" sz="1050" b="0" i="0" u="none" strike="noStrike" cap="none" dirty="0">
                <a:solidFill>
                  <a:schemeClr val="dk1"/>
                </a:solidFill>
                <a:latin typeface="Calibri"/>
                <a:ea typeface="Calibri"/>
                <a:cs typeface="Calibri"/>
                <a:sym typeface="Calibri"/>
              </a:rPr>
              <a:t>*innen sowie Institutionen der beruflichen Bildung. </a:t>
            </a:r>
            <a:endParaRPr sz="1050" dirty="0"/>
          </a:p>
          <a:p>
            <a:pPr marL="171450" lvl="0" indent="-171450" algn="l" rtl="0">
              <a:lnSpc>
                <a:spcPct val="100000"/>
              </a:lnSpc>
              <a:spcBef>
                <a:spcPts val="600"/>
              </a:spcBef>
              <a:spcAft>
                <a:spcPts val="0"/>
              </a:spcAft>
              <a:buSzPct val="110000"/>
              <a:buFont typeface="Arial"/>
              <a:buChar char="•"/>
            </a:pPr>
            <a:r>
              <a:rPr lang="de-DE" sz="105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dirty="0"/>
          </a:p>
          <a:p>
            <a:pPr marL="171450" lvl="0" indent="-171450" algn="l" rtl="0">
              <a:lnSpc>
                <a:spcPct val="100000"/>
              </a:lnSpc>
              <a:spcBef>
                <a:spcPts val="600"/>
              </a:spcBef>
              <a:spcAft>
                <a:spcPts val="0"/>
              </a:spcAft>
              <a:buSzPct val="110000"/>
              <a:buFont typeface="Arial"/>
              <a:buChar char="•"/>
            </a:pPr>
            <a:r>
              <a:rPr lang="de-DE" sz="105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050" b="0" i="0" u="none" strike="noStrike" cap="none" dirty="0" err="1">
                <a:solidFill>
                  <a:schemeClr val="dk1"/>
                </a:solidFill>
                <a:latin typeface="Calibri"/>
                <a:ea typeface="Calibri"/>
                <a:cs typeface="Calibri"/>
                <a:sym typeface="Calibri"/>
              </a:rPr>
              <a:t>für</a:t>
            </a:r>
            <a:r>
              <a:rPr lang="de-DE" sz="105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050" dirty="0"/>
          </a:p>
          <a:p>
            <a:pPr marL="628650" lvl="1" indent="-171450" algn="l" rtl="0">
              <a:lnSpc>
                <a:spcPct val="100000"/>
              </a:lnSpc>
              <a:spcBef>
                <a:spcPts val="600"/>
              </a:spcBef>
              <a:spcAft>
                <a:spcPts val="0"/>
              </a:spcAft>
              <a:buSzPct val="110000"/>
              <a:buFont typeface="Arial" panose="020B0604020202020204" pitchFamily="34" charset="0"/>
              <a:buChar char="•"/>
            </a:pPr>
            <a:r>
              <a:rPr lang="de-DE" sz="1050" b="0" i="0" u="none" strike="noStrike" cap="none" dirty="0">
                <a:solidFill>
                  <a:schemeClr val="dk1"/>
                </a:solidFill>
                <a:latin typeface="Calibri"/>
                <a:ea typeface="Calibri"/>
                <a:cs typeface="Calibri"/>
                <a:sym typeface="Calibri"/>
              </a:rPr>
              <a:t>die tabellarische didaktische Einordnung (Didaktisches Impulspapier, IP), </a:t>
            </a:r>
            <a:endParaRPr sz="1050" dirty="0"/>
          </a:p>
          <a:p>
            <a:pPr marL="628650" lvl="1" indent="-171450" algn="l" rtl="0">
              <a:lnSpc>
                <a:spcPct val="100000"/>
              </a:lnSpc>
              <a:spcAft>
                <a:spcPts val="0"/>
              </a:spcAft>
              <a:buSzPct val="110000"/>
              <a:buFont typeface="Arial" panose="020B0604020202020204" pitchFamily="34" charset="0"/>
              <a:buChar char="•"/>
            </a:pPr>
            <a:r>
              <a:rPr lang="de-DE" sz="105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dirty="0"/>
          </a:p>
          <a:p>
            <a:pPr marL="628650" lvl="1" indent="-171450" algn="l" rtl="0">
              <a:lnSpc>
                <a:spcPct val="100000"/>
              </a:lnSpc>
              <a:spcAft>
                <a:spcPts val="0"/>
              </a:spcAft>
              <a:buSzPct val="110000"/>
              <a:buFont typeface="Arial" panose="020B0604020202020204" pitchFamily="34" charset="0"/>
              <a:buChar char="•"/>
            </a:pPr>
            <a:r>
              <a:rPr lang="de-DE" sz="105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050" dirty="0"/>
          </a:p>
          <a:p>
            <a:pPr marL="171450" lvl="0" indent="-171450" algn="l" rtl="0">
              <a:lnSpc>
                <a:spcPct val="100000"/>
              </a:lnSpc>
              <a:spcBef>
                <a:spcPts val="600"/>
              </a:spcBef>
              <a:spcAft>
                <a:spcPts val="0"/>
              </a:spcAft>
              <a:buSzPct val="110000"/>
              <a:buFont typeface="Arial"/>
              <a:buChar char="•"/>
            </a:pPr>
            <a:r>
              <a:rPr lang="de-DE" sz="105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050" b="0" i="0" u="none" strike="noStrike" cap="none" dirty="0" err="1">
                <a:solidFill>
                  <a:schemeClr val="dk1"/>
                </a:solidFill>
                <a:latin typeface="Calibri"/>
                <a:ea typeface="Calibri"/>
                <a:cs typeface="Calibri"/>
                <a:sym typeface="Calibri"/>
              </a:rPr>
              <a:t>Ressources</a:t>
            </a:r>
            <a:r>
              <a:rPr lang="de-DE" sz="1050" b="0" i="0" u="none" strike="noStrike" cap="none" dirty="0">
                <a:solidFill>
                  <a:schemeClr val="dk1"/>
                </a:solidFill>
                <a:latin typeface="Calibri"/>
                <a:ea typeface="Calibri"/>
                <a:cs typeface="Calibri"/>
                <a:sym typeface="Calibri"/>
              </a:rPr>
              <a:t> (OER-Materialien) im PDF-Format und als </a:t>
            </a:r>
            <a:r>
              <a:rPr lang="de-DE" sz="1050" b="0" i="0" u="none" strike="noStrike" cap="none" dirty="0" err="1">
                <a:solidFill>
                  <a:schemeClr val="dk1"/>
                </a:solidFill>
                <a:latin typeface="Calibri"/>
                <a:ea typeface="Calibri"/>
                <a:cs typeface="Calibri"/>
                <a:sym typeface="Calibri"/>
              </a:rPr>
              <a:t>Oce</a:t>
            </a:r>
            <a:r>
              <a:rPr lang="de-DE" sz="105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a7b3d5eada_0_5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a7b3d5eada_0_51:notes"/>
          <p:cNvSpPr txBox="1">
            <a:spLocks noGrp="1"/>
          </p:cNvSpPr>
          <p:nvPr>
            <p:ph type="body" idx="1"/>
          </p:nvPr>
        </p:nvSpPr>
        <p:spPr>
          <a:xfrm>
            <a:off x="479425" y="3852000"/>
            <a:ext cx="6145212" cy="551679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100" b="1" dirty="0">
                <a:solidFill>
                  <a:srgbClr val="000000"/>
                </a:solidFill>
              </a:rPr>
              <a:t>Beschreibung</a:t>
            </a:r>
            <a:endParaRPr sz="1100" dirty="0"/>
          </a:p>
          <a:p>
            <a:pPr marL="0" lvl="0" indent="0" algn="l" rtl="0">
              <a:lnSpc>
                <a:spcPct val="115000"/>
              </a:lnSpc>
              <a:spcBef>
                <a:spcPts val="0"/>
              </a:spcBef>
              <a:spcAft>
                <a:spcPts val="0"/>
              </a:spcAft>
              <a:buNone/>
            </a:pPr>
            <a:r>
              <a:rPr lang="de-DE" sz="1100" dirty="0">
                <a:solidFill>
                  <a:schemeClr val="tx1"/>
                </a:solidFill>
                <a:latin typeface="Calibri" panose="020F0502020204030204" pitchFamily="34" charset="0"/>
                <a:cs typeface="Calibri" panose="020F0502020204030204" pitchFamily="34" charset="0"/>
              </a:rPr>
              <a:t>Lärmschutzwände mindern Straßenlärm in Wohngebieten, können aber auch Tiere in ihren Wanderbewegungen einschränken oder einen ästhetischen Makel im Stadtbild darstellen. Auch Maßnahmen zur Klimaanpassung können anderen Prinzipien der Baukultur entgegenstehen und neue gestalterische Lösungen notwendig machen. </a:t>
            </a:r>
            <a:r>
              <a:rPr lang="de-DE" sz="1100" b="0" i="0" u="none" strike="noStrike" dirty="0">
                <a:solidFill>
                  <a:schemeClr val="tx1"/>
                </a:solidFill>
                <a:effectLst/>
                <a:latin typeface="Calibri" panose="020F0502020204030204" pitchFamily="34" charset="0"/>
                <a:cs typeface="Calibri" panose="020F0502020204030204" pitchFamily="34" charset="0"/>
              </a:rPr>
              <a:t>Zum Beispiel sorgen große Fensterfronten für viel Tageslicht im Raum, können im Sommer aber auch einen zusätzlichen Kühlungsbedarf des Gebäudes verursachen. Maßnahmen zur energetischen Sanierung (nachträgliche Außendämmung) können bei Bürger*innen auf Vorbehalte/Vorurteile hinsichtlich des Erscheinungsbildes stoßen („Einheitsfassade“; „warm aber hässlich“).</a:t>
            </a:r>
            <a:endParaRPr sz="110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Aft>
                <a:spcPts val="0"/>
              </a:spcAft>
              <a:buSzPts val="255"/>
              <a:buNone/>
            </a:pPr>
            <a:endParaRPr lang="de-DE" sz="1100" b="1" dirty="0">
              <a:solidFill>
                <a:srgbClr val="000000"/>
              </a:solidFill>
            </a:endParaRPr>
          </a:p>
          <a:p>
            <a:pPr marL="0" lvl="0" indent="0" algn="l" rtl="0">
              <a:lnSpc>
                <a:spcPct val="100000"/>
              </a:lnSpc>
              <a:spcAft>
                <a:spcPts val="0"/>
              </a:spcAft>
              <a:buSzPts val="255"/>
              <a:buNone/>
            </a:pPr>
            <a:r>
              <a:rPr lang="de-DE" sz="1100" b="1" dirty="0">
                <a:solidFill>
                  <a:srgbClr val="000000"/>
                </a:solidFill>
              </a:rPr>
              <a:t>Aufgabe</a:t>
            </a:r>
          </a:p>
          <a:p>
            <a:pPr marL="171450" lvl="0" indent="-171450" algn="l" rtl="0">
              <a:lnSpc>
                <a:spcPct val="100000"/>
              </a:lnSpc>
              <a:spcAft>
                <a:spcPts val="0"/>
              </a:spcAft>
              <a:buSzPct val="110000"/>
              <a:buFont typeface="Arial" panose="020B0604020202020204" pitchFamily="34" charset="0"/>
              <a:buChar char="•"/>
            </a:pPr>
            <a:r>
              <a:rPr lang="de-DE" sz="1100" dirty="0">
                <a:solidFill>
                  <a:srgbClr val="000000"/>
                </a:solidFill>
              </a:rPr>
              <a:t>Diskutieren Sie gestalterisch ansprechende Lösungen für Lärmschutzwände: optische Auflockerung durch unterschiedliche Materialien und unterschiedliche Muster; Begrünung</a:t>
            </a:r>
          </a:p>
          <a:p>
            <a:pPr marL="171450" lvl="0" indent="-171450" algn="l" rtl="0">
              <a:lnSpc>
                <a:spcPct val="100000"/>
              </a:lnSpc>
              <a:spcAft>
                <a:spcPts val="0"/>
              </a:spcAft>
              <a:buSzPct val="110000"/>
              <a:buFont typeface="Arial" panose="020B0604020202020204" pitchFamily="34" charset="0"/>
              <a:buChar char="•"/>
            </a:pPr>
            <a:r>
              <a:rPr lang="de-DE" sz="1100" dirty="0">
                <a:solidFill>
                  <a:srgbClr val="000000"/>
                </a:solidFill>
              </a:rPr>
              <a:t>Welche gegenwärtigen Bautrends nehmen sie wahr? Wie nachhaltig sind diese?</a:t>
            </a:r>
            <a:br>
              <a:rPr lang="de-DE" sz="1100" dirty="0">
                <a:solidFill>
                  <a:srgbClr val="000000"/>
                </a:solidFill>
              </a:rPr>
            </a:br>
            <a:r>
              <a:rPr lang="de-DE" sz="1100" dirty="0">
                <a:solidFill>
                  <a:srgbClr val="000000"/>
                </a:solidFill>
              </a:rPr>
              <a:t>Beispiel Materialwahl (Trend zu Sichtbeton)</a:t>
            </a:r>
            <a:br>
              <a:rPr lang="de-DE" sz="1100" dirty="0">
                <a:solidFill>
                  <a:srgbClr val="000000"/>
                </a:solidFill>
              </a:rPr>
            </a:br>
            <a:endParaRPr lang="de-DE" sz="1100" dirty="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255"/>
              <a:buFont typeface="Arial"/>
              <a:buNone/>
              <a:tabLst/>
              <a:defRPr/>
            </a:pPr>
            <a:r>
              <a:rPr lang="de-DE" sz="1100" b="1" dirty="0"/>
              <a:t>Quelle</a:t>
            </a:r>
          </a:p>
          <a:p>
            <a:pPr marL="171450" marR="0" lvl="0" indent="-171450" algn="l" defTabSz="914400" rtl="0" eaLnBrk="1" fontAlgn="auto" latinLnBrk="0" hangingPunct="1">
              <a:lnSpc>
                <a:spcPct val="100000"/>
              </a:lnSpc>
              <a:spcBef>
                <a:spcPts val="0"/>
              </a:spcBef>
              <a:spcAft>
                <a:spcPts val="0"/>
              </a:spcAft>
              <a:buClr>
                <a:srgbClr val="000000"/>
              </a:buClr>
              <a:buSzPct val="110000"/>
              <a:buFont typeface="Arial" panose="020B0604020202020204" pitchFamily="34" charset="0"/>
              <a:buChar char="•"/>
              <a:tabLst/>
              <a:defRPr/>
            </a:pPr>
            <a:r>
              <a:rPr lang="de-DE" sz="1100" b="0" dirty="0"/>
              <a:t>BMWSB (o.J.): Informationsportal Nachhaltiges Bauen – Instrumente und Kompetenzen. Online: https://www.nachhaltigesbauen.de/hintergrund/instrumente-und-kompetenzen/</a:t>
            </a:r>
          </a:p>
          <a:p>
            <a:pPr marL="0" lvl="0" indent="0" algn="l" rtl="0">
              <a:lnSpc>
                <a:spcPct val="100000"/>
              </a:lnSpc>
              <a:spcAft>
                <a:spcPts val="0"/>
              </a:spcAft>
              <a:buSzPts val="255"/>
              <a:buNone/>
            </a:pPr>
            <a:endParaRPr sz="1100" b="1" dirty="0"/>
          </a:p>
          <a:p>
            <a:pPr marL="0" lvl="0" indent="0" algn="l" rtl="0">
              <a:lnSpc>
                <a:spcPct val="100000"/>
              </a:lnSpc>
              <a:spcBef>
                <a:spcPts val="0"/>
              </a:spcBef>
              <a:spcAft>
                <a:spcPts val="0"/>
              </a:spcAft>
              <a:buNone/>
            </a:pPr>
            <a:r>
              <a:rPr lang="de-DE" sz="1100" b="1" dirty="0"/>
              <a:t>Bild</a:t>
            </a:r>
            <a:endParaRPr sz="1100" b="1" dirty="0"/>
          </a:p>
          <a:p>
            <a:pPr marL="171450" lvl="0" indent="-171450" algn="l" rtl="0">
              <a:lnSpc>
                <a:spcPct val="100000"/>
              </a:lnSpc>
              <a:spcBef>
                <a:spcPts val="0"/>
              </a:spcBef>
              <a:spcAft>
                <a:spcPts val="0"/>
              </a:spcAft>
              <a:buSzPct val="110000"/>
              <a:buFont typeface="Arial" panose="020B0604020202020204" pitchFamily="34" charset="0"/>
              <a:buChar char="•"/>
            </a:pPr>
            <a:r>
              <a:rPr lang="de-DE" sz="1100" dirty="0"/>
              <a:t>The </a:t>
            </a:r>
            <a:r>
              <a:rPr lang="de-DE" sz="1100" dirty="0" err="1"/>
              <a:t>Noun</a:t>
            </a:r>
            <a:r>
              <a:rPr lang="de-DE" sz="1100" dirty="0"/>
              <a:t> Project: https://thenounproject.com/icon/wall-2768257/</a:t>
            </a:r>
          </a:p>
          <a:p>
            <a:pPr marL="171450" lvl="0" indent="-171450" algn="l" rtl="0">
              <a:lnSpc>
                <a:spcPct val="100000"/>
              </a:lnSpc>
              <a:spcBef>
                <a:spcPts val="0"/>
              </a:spcBef>
              <a:spcAft>
                <a:spcPts val="0"/>
              </a:spcAft>
              <a:buSzPct val="110000"/>
              <a:buFont typeface="Arial" panose="020B0604020202020204" pitchFamily="34" charset="0"/>
              <a:buChar char="•"/>
            </a:pPr>
            <a:r>
              <a:rPr lang="de-DE" sz="1100" dirty="0"/>
              <a:t>The </a:t>
            </a:r>
            <a:r>
              <a:rPr lang="de-DE" sz="1100" dirty="0" err="1"/>
              <a:t>Noun</a:t>
            </a:r>
            <a:r>
              <a:rPr lang="de-DE" sz="1100" dirty="0"/>
              <a:t> Project: https://thenounproject.com/icon/traffic-1343413/</a:t>
            </a:r>
          </a:p>
          <a:p>
            <a:pPr marL="171450" lvl="0" indent="-171450" algn="l" rtl="0">
              <a:lnSpc>
                <a:spcPct val="100000"/>
              </a:lnSpc>
              <a:spcBef>
                <a:spcPts val="0"/>
              </a:spcBef>
              <a:spcAft>
                <a:spcPts val="0"/>
              </a:spcAft>
              <a:buSzPct val="110000"/>
              <a:buFont typeface="Arial" panose="020B0604020202020204" pitchFamily="34" charset="0"/>
              <a:buChar char="•"/>
            </a:pPr>
            <a:r>
              <a:rPr lang="de-DE" sz="1100" dirty="0"/>
              <a:t>The </a:t>
            </a:r>
            <a:r>
              <a:rPr lang="de-DE" sz="1100" dirty="0" err="1"/>
              <a:t>Noun</a:t>
            </a:r>
            <a:r>
              <a:rPr lang="de-DE" sz="1100" dirty="0"/>
              <a:t> Project: https://thenounproject.com/icon/houses-2031340/</a:t>
            </a:r>
          </a:p>
          <a:p>
            <a:pPr marL="0" lvl="0" indent="0" algn="l" rtl="0">
              <a:lnSpc>
                <a:spcPct val="100000"/>
              </a:lnSpc>
              <a:spcBef>
                <a:spcPts val="0"/>
              </a:spcBef>
              <a:spcAft>
                <a:spcPts val="0"/>
              </a:spcAft>
              <a:buNone/>
            </a:pPr>
            <a:endParaRPr dirty="0"/>
          </a:p>
        </p:txBody>
      </p:sp>
      <p:sp>
        <p:nvSpPr>
          <p:cNvPr id="202" name="Google Shape;202;g1a7b3d5eada_0_5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8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90a0b843b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90a0b843bc_0_0:notes"/>
          <p:cNvSpPr txBox="1">
            <a:spLocks noGrp="1"/>
          </p:cNvSpPr>
          <p:nvPr>
            <p:ph type="body" idx="1"/>
          </p:nvPr>
        </p:nvSpPr>
        <p:spPr>
          <a:xfrm>
            <a:off x="479424" y="3852000"/>
            <a:ext cx="6145213" cy="585480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100" b="1" dirty="0">
                <a:solidFill>
                  <a:schemeClr val="tx1"/>
                </a:solidFill>
                <a:latin typeface="Calibri" panose="020F0502020204030204" pitchFamily="34" charset="0"/>
                <a:cs typeface="Calibri" panose="020F0502020204030204" pitchFamily="34" charset="0"/>
              </a:rPr>
              <a:t>Beschreibung</a:t>
            </a:r>
            <a:endParaRPr sz="1100" dirty="0">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de-DE" sz="1100" b="0" i="0" u="none" strike="noStrike" dirty="0">
                <a:solidFill>
                  <a:schemeClr val="tx1"/>
                </a:solidFill>
                <a:effectLst/>
                <a:latin typeface="Calibri" panose="020F0502020204030204" pitchFamily="34" charset="0"/>
                <a:cs typeface="Calibri" panose="020F0502020204030204" pitchFamily="34" charset="0"/>
              </a:rPr>
              <a:t>Der Bedarf an Wohnraum in Ballungszentren ist groß. In deutschen Großstädten fehlen rund 1,9 Millionen günstige Wohnungen (Hans Böckler Stiftung 2022). In Deutschland und weltweit wächst die Baubranche. Damit einhergehend steigt der Bedarf an Baustoffen wie Beton, Stahl, Glas und Holz an. Weltweit ist der Bausektor einer der größten Verbraucher natürlicher Ressourcen wie Holz, Sand, Kies und Gestein. In vielen Regionen werden Sand und Kies knapp. Der Rohstoffabbau wirkt sich häufig negativ auf die Umwelt (Artenvielfalt, Gewässer, Landschaft etc.) aus. Die Herstellung von Baustoffen wie Zement verbraucht große Mengen Energie und verursacht Treibhausgasemissionen (BMUV 2022d). Um einerseits dem hohen Bedarf an Wohnraum zu decken und gleichzeitig die negativen Umwelt- und Klimaauswirkungen vermehrter Bautätigkeit entgegenzuwirken, bedarf es neuer Ansätze.</a:t>
            </a:r>
          </a:p>
          <a:p>
            <a:pPr marL="0" lvl="0" indent="0" algn="l" rtl="0">
              <a:lnSpc>
                <a:spcPct val="100000"/>
              </a:lnSpc>
              <a:spcAft>
                <a:spcPts val="0"/>
              </a:spcAft>
              <a:buSzPts val="255"/>
              <a:buNone/>
            </a:pPr>
            <a:endParaRPr lang="de-DE" sz="1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Aft>
                <a:spcPts val="0"/>
              </a:spcAft>
              <a:buSzPts val="255"/>
              <a:buNone/>
            </a:pPr>
            <a:r>
              <a:rPr lang="de-DE" sz="1100" b="1" dirty="0">
                <a:solidFill>
                  <a:schemeClr val="tx1"/>
                </a:solidFill>
                <a:latin typeface="Calibri" panose="020F0502020204030204" pitchFamily="34" charset="0"/>
                <a:cs typeface="Calibri" panose="020F0502020204030204" pitchFamily="34" charset="0"/>
              </a:rPr>
              <a:t>Aufgabe</a:t>
            </a:r>
          </a:p>
          <a:p>
            <a:pPr marL="0" lvl="0" indent="0" algn="l" rtl="0">
              <a:lnSpc>
                <a:spcPct val="100000"/>
              </a:lnSpc>
              <a:spcAft>
                <a:spcPts val="0"/>
              </a:spcAft>
              <a:buSzPct val="110000"/>
              <a:buFont typeface="Arial" panose="020B0604020202020204" pitchFamily="34" charset="0"/>
              <a:buNone/>
            </a:pPr>
            <a:r>
              <a:rPr lang="de-DE" sz="1100" b="0" dirty="0">
                <a:solidFill>
                  <a:schemeClr val="tx1"/>
                </a:solidFill>
                <a:latin typeface="Calibri" panose="020F0502020204030204" pitchFamily="34" charset="0"/>
                <a:cs typeface="Calibri" panose="020F0502020204030204" pitchFamily="34" charset="0"/>
              </a:rPr>
              <a:t>Welche Ansätze der Ressourcenschonung im Bauwesen kennen Sie? </a:t>
            </a:r>
          </a:p>
          <a:p>
            <a:pPr marL="171450" lvl="0" indent="-171450" algn="l" rtl="0">
              <a:lnSpc>
                <a:spcPct val="100000"/>
              </a:lnSpc>
              <a:spcAft>
                <a:spcPts val="0"/>
              </a:spcAft>
              <a:buSzPct val="110000"/>
              <a:buFont typeface="Arial" panose="020B0604020202020204" pitchFamily="34" charset="0"/>
              <a:buChar char="•"/>
            </a:pPr>
            <a:r>
              <a:rPr lang="de-DE" sz="1100" b="0" dirty="0">
                <a:solidFill>
                  <a:schemeClr val="tx1"/>
                </a:solidFill>
                <a:latin typeface="Calibri" panose="020F0502020204030204" pitchFamily="34" charset="0"/>
                <a:cs typeface="Calibri" panose="020F0502020204030204" pitchFamily="34" charset="0"/>
              </a:rPr>
              <a:t>Zirkuläres Bauen / Kreislaufwirtschaft; Urban Mining; Materialkreisläufe; Sanierung statt Neubau; … </a:t>
            </a:r>
            <a:br>
              <a:rPr lang="de-DE" sz="1100" b="0" dirty="0">
                <a:solidFill>
                  <a:schemeClr val="tx1"/>
                </a:solidFill>
                <a:latin typeface="Calibri" panose="020F0502020204030204" pitchFamily="34" charset="0"/>
                <a:cs typeface="Calibri" panose="020F0502020204030204" pitchFamily="34" charset="0"/>
              </a:rPr>
            </a:br>
            <a:r>
              <a:rPr lang="de-DE" sz="1100" b="0" dirty="0">
                <a:solidFill>
                  <a:schemeClr val="tx1"/>
                </a:solidFill>
                <a:latin typeface="Calibri" panose="020F0502020204030204" pitchFamily="34" charset="0"/>
                <a:cs typeface="Calibri" panose="020F0502020204030204" pitchFamily="34" charset="0"/>
              </a:rPr>
              <a:t>(vgl. Hintergrundmaterial SDG 11 „Nachhaltige Städte und Gemeinden“)</a:t>
            </a:r>
            <a:endParaRPr sz="110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020"/>
              <a:buNone/>
            </a:pPr>
            <a:endParaRPr lang="de-DE" sz="1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020"/>
              <a:buNone/>
            </a:pPr>
            <a:r>
              <a:rPr lang="de-DE" sz="1100" b="1" dirty="0">
                <a:solidFill>
                  <a:schemeClr val="tx1"/>
                </a:solidFill>
                <a:latin typeface="Calibri" panose="020F0502020204030204" pitchFamily="34" charset="0"/>
                <a:cs typeface="Calibri" panose="020F0502020204030204" pitchFamily="34" charset="0"/>
              </a:rPr>
              <a:t>Quelle</a:t>
            </a:r>
            <a:endParaRPr sz="1100" dirty="0">
              <a:solidFill>
                <a:schemeClr val="tx1"/>
              </a:solidFill>
              <a:latin typeface="Calibri" panose="020F0502020204030204" pitchFamily="34" charset="0"/>
              <a:cs typeface="Calibri" panose="020F0502020204030204" pitchFamily="34" charset="0"/>
            </a:endParaRPr>
          </a:p>
          <a:p>
            <a:pPr marL="177827" marR="0" lvl="0" indent="-177827" algn="l" defTabSz="914400" rtl="0" eaLnBrk="1" fontAlgn="auto" latinLnBrk="0" hangingPunct="1">
              <a:lnSpc>
                <a:spcPct val="100000"/>
              </a:lnSpc>
              <a:spcBef>
                <a:spcPts val="0"/>
              </a:spcBef>
              <a:spcAft>
                <a:spcPts val="0"/>
              </a:spcAft>
              <a:buClr>
                <a:schemeClr val="dk1"/>
              </a:buClr>
              <a:buSzPct val="110000"/>
              <a:buFont typeface="Arial"/>
              <a:buChar char="•"/>
              <a:tabLst/>
              <a:defRPr/>
            </a:pPr>
            <a:r>
              <a:rPr lang="de-DE" sz="1100" dirty="0">
                <a:solidFill>
                  <a:schemeClr val="tx1"/>
                </a:solidFill>
                <a:latin typeface="Calibri" panose="020F0502020204030204" pitchFamily="34" charset="0"/>
                <a:cs typeface="Calibri" panose="020F0502020204030204" pitchFamily="34" charset="0"/>
              </a:rPr>
              <a:t>Hans Böckler Stiftung (2022): </a:t>
            </a:r>
            <a:r>
              <a:rPr lang="de-DE" sz="1100" b="0" i="0" strike="noStrike" dirty="0">
                <a:solidFill>
                  <a:schemeClr val="tx1"/>
                </a:solidFill>
                <a:effectLst/>
                <a:latin typeface="Calibri" panose="020F0502020204030204" pitchFamily="34" charset="0"/>
                <a:cs typeface="Calibri" panose="020F0502020204030204" pitchFamily="34" charset="0"/>
              </a:rPr>
              <a:t>Wohnungsnot in Großstädten. Online: </a:t>
            </a:r>
            <a:r>
              <a:rPr lang="de-DE" sz="1100" b="0" i="0" strike="noStrike"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https://www.boeckler.de/de/auf-einen-blick-17945-20782.htm</a:t>
            </a:r>
            <a:endParaRPr lang="de-DE" sz="1100" b="0" i="0" strike="noStrike" dirty="0">
              <a:solidFill>
                <a:schemeClr val="tx1"/>
              </a:solidFill>
              <a:effectLst/>
              <a:latin typeface="Calibri" panose="020F0502020204030204" pitchFamily="34" charset="0"/>
              <a:cs typeface="Calibri" panose="020F0502020204030204" pitchFamily="34" charset="0"/>
            </a:endParaRPr>
          </a:p>
          <a:p>
            <a:pPr marL="177827" lvl="0" indent="-177827" algn="l" rtl="0">
              <a:lnSpc>
                <a:spcPct val="100000"/>
              </a:lnSpc>
              <a:spcBef>
                <a:spcPts val="0"/>
              </a:spcBef>
              <a:spcAft>
                <a:spcPts val="0"/>
              </a:spcAft>
              <a:buClr>
                <a:schemeClr val="dk1"/>
              </a:buClr>
              <a:buSzPct val="110000"/>
              <a:buFont typeface="Arial"/>
              <a:buChar char="•"/>
            </a:pPr>
            <a:r>
              <a:rPr lang="de-DE" sz="1100" b="0" i="0" strike="noStrike" dirty="0">
                <a:solidFill>
                  <a:schemeClr val="tx1"/>
                </a:solidFill>
                <a:effectLst/>
                <a:latin typeface="Calibri" panose="020F0502020204030204" pitchFamily="34" charset="0"/>
                <a:cs typeface="Calibri" panose="020F0502020204030204" pitchFamily="34" charset="0"/>
              </a:rPr>
              <a:t>BMUV Bundesministerium für Umwelt, Naturschutz, nukleare Sicherheit und Verbraucherschutz (2022): Nachhaltigkeit in der Baubranche: Eine Großbaustelle? </a:t>
            </a:r>
            <a:br>
              <a:rPr lang="de-DE" sz="1100" b="0" i="0" strike="noStrike" dirty="0">
                <a:solidFill>
                  <a:schemeClr val="tx1"/>
                </a:solidFill>
                <a:effectLst/>
                <a:latin typeface="Calibri" panose="020F0502020204030204" pitchFamily="34" charset="0"/>
                <a:cs typeface="Calibri" panose="020F0502020204030204" pitchFamily="34" charset="0"/>
              </a:rPr>
            </a:br>
            <a:r>
              <a:rPr lang="de-DE" sz="1100" b="0" i="0" strike="noStrike" dirty="0">
                <a:solidFill>
                  <a:schemeClr val="tx1"/>
                </a:solidFill>
                <a:effectLst/>
                <a:latin typeface="Calibri" panose="020F0502020204030204" pitchFamily="34" charset="0"/>
                <a:cs typeface="Calibri" panose="020F0502020204030204" pitchFamily="34" charset="0"/>
              </a:rPr>
              <a:t>Online: </a:t>
            </a:r>
            <a:r>
              <a:rPr lang="de-DE" sz="1100" b="0" i="0" strike="noStrike"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https://www.bmuv.de/jugend/wissen/details/nachhaltigkeit-in-der-baubranche-eine-grossbaustelle-1</a:t>
            </a:r>
            <a:endParaRPr lang="de-DE" sz="1100" b="1" dirty="0">
              <a:solidFill>
                <a:schemeClr val="tx1"/>
              </a:solidFill>
              <a:latin typeface="Calibri" panose="020F0502020204030204" pitchFamily="34" charset="0"/>
              <a:cs typeface="Calibri" panose="020F0502020204030204" pitchFamily="34" charset="0"/>
            </a:endParaRPr>
          </a:p>
          <a:p>
            <a:pPr marL="0" lvl="0" indent="0" algn="l" rtl="0">
              <a:spcAft>
                <a:spcPts val="0"/>
              </a:spcAft>
              <a:buClr>
                <a:schemeClr val="dk1"/>
              </a:buClr>
              <a:buSzPts val="1100"/>
              <a:buFont typeface="Arial"/>
              <a:buNone/>
            </a:pPr>
            <a:endParaRPr lang="de-DE" sz="1100" b="1" dirty="0">
              <a:solidFill>
                <a:schemeClr val="tx1"/>
              </a:solidFill>
              <a:latin typeface="Calibri" panose="020F0502020204030204" pitchFamily="34" charset="0"/>
              <a:cs typeface="Calibri" panose="020F0502020204030204" pitchFamily="34" charset="0"/>
            </a:endParaRPr>
          </a:p>
          <a:p>
            <a:pPr marL="0" lvl="0" indent="0" algn="l" rtl="0">
              <a:spcAft>
                <a:spcPts val="0"/>
              </a:spcAft>
              <a:buClr>
                <a:schemeClr val="dk1"/>
              </a:buClr>
              <a:buSzPts val="1100"/>
              <a:buFont typeface="Arial"/>
              <a:buNone/>
            </a:pPr>
            <a:r>
              <a:rPr lang="de-DE" sz="1100" b="1" dirty="0">
                <a:solidFill>
                  <a:schemeClr val="tx1"/>
                </a:solidFill>
                <a:latin typeface="Calibri" panose="020F0502020204030204" pitchFamily="34" charset="0"/>
                <a:cs typeface="Calibri" panose="020F0502020204030204" pitchFamily="34" charset="0"/>
              </a:rPr>
              <a:t>Bilder</a:t>
            </a:r>
            <a:endParaRPr sz="1100" b="1" dirty="0">
              <a:solidFill>
                <a:schemeClr val="tx1"/>
              </a:solidFill>
              <a:latin typeface="Calibri" panose="020F0502020204030204" pitchFamily="34" charset="0"/>
              <a:cs typeface="Calibri" panose="020F0502020204030204" pitchFamily="34" charset="0"/>
            </a:endParaRPr>
          </a:p>
          <a:p>
            <a:pPr marL="171450" lvl="0" indent="-171450" algn="l" rtl="0">
              <a:lnSpc>
                <a:spcPct val="110000"/>
              </a:lnSpc>
              <a:spcBef>
                <a:spcPts val="0"/>
              </a:spcBef>
              <a:spcAft>
                <a:spcPts val="0"/>
              </a:spcAft>
              <a:buClr>
                <a:srgbClr val="888888"/>
              </a:buClr>
              <a:buSzPts val="1200"/>
              <a:buFont typeface="Arial" panose="020B0604020202020204" pitchFamily="34" charset="0"/>
              <a:buChar char="•"/>
            </a:pPr>
            <a:r>
              <a:rPr lang="de-DE" sz="1100" dirty="0">
                <a:solidFill>
                  <a:schemeClr val="tx1"/>
                </a:solidFill>
                <a:latin typeface="Calibri" panose="020F0502020204030204" pitchFamily="34" charset="0"/>
                <a:ea typeface="Trebuchet MS"/>
                <a:cs typeface="Calibri" panose="020F0502020204030204" pitchFamily="34" charset="0"/>
                <a:sym typeface="Trebuchet MS"/>
              </a:rPr>
              <a:t>The </a:t>
            </a:r>
            <a:r>
              <a:rPr lang="de-DE" sz="1100" dirty="0" err="1">
                <a:solidFill>
                  <a:schemeClr val="tx1"/>
                </a:solidFill>
                <a:latin typeface="Calibri" panose="020F0502020204030204" pitchFamily="34" charset="0"/>
                <a:ea typeface="Trebuchet MS"/>
                <a:cs typeface="Calibri" panose="020F0502020204030204" pitchFamily="34" charset="0"/>
                <a:sym typeface="Trebuchet MS"/>
              </a:rPr>
              <a:t>Noun</a:t>
            </a:r>
            <a:r>
              <a:rPr lang="de-DE" sz="1100" dirty="0">
                <a:solidFill>
                  <a:schemeClr val="tx1"/>
                </a:solidFill>
                <a:latin typeface="Calibri" panose="020F0502020204030204" pitchFamily="34" charset="0"/>
                <a:ea typeface="Trebuchet MS"/>
                <a:cs typeface="Calibri" panose="020F0502020204030204" pitchFamily="34" charset="0"/>
                <a:sym typeface="Trebuchet MS"/>
              </a:rPr>
              <a:t> Project: </a:t>
            </a:r>
            <a:r>
              <a:rPr lang="de-DE" sz="1100" dirty="0">
                <a:solidFill>
                  <a:schemeClr val="tx1"/>
                </a:solidFill>
                <a:latin typeface="Calibri" panose="020F0502020204030204" pitchFamily="34" charset="0"/>
                <a:ea typeface="Trebuchet MS"/>
                <a:cs typeface="Calibri" panose="020F0502020204030204" pitchFamily="34" charset="0"/>
                <a:sym typeface="Trebuchet MS"/>
                <a:hlinkClick r:id="rId5">
                  <a:extLst>
                    <a:ext uri="{A12FA001-AC4F-418D-AE19-62706E023703}">
                      <ahyp:hlinkClr xmlns:ahyp="http://schemas.microsoft.com/office/drawing/2018/hyperlinkcolor" xmlns="" val="tx"/>
                    </a:ext>
                  </a:extLst>
                </a:hlinkClick>
              </a:rPr>
              <a:t>https://thenounproject.com/</a:t>
            </a:r>
            <a:r>
              <a:rPr lang="de-DE" sz="1100" dirty="0">
                <a:solidFill>
                  <a:schemeClr val="tx1"/>
                </a:solidFill>
                <a:latin typeface="Calibri" panose="020F0502020204030204" pitchFamily="34" charset="0"/>
                <a:ea typeface="Trebuchet MS"/>
                <a:cs typeface="Calibri" panose="020F0502020204030204" pitchFamily="34" charset="0"/>
                <a:sym typeface="Trebuchet MS"/>
              </a:rPr>
              <a:t> </a:t>
            </a:r>
            <a:endParaRPr sz="1100" dirty="0">
              <a:solidFill>
                <a:schemeClr val="tx1"/>
              </a:solidFill>
              <a:latin typeface="Calibri" panose="020F0502020204030204" pitchFamily="34" charset="0"/>
              <a:ea typeface="Trebuchet MS"/>
              <a:cs typeface="Calibri" panose="020F0502020204030204" pitchFamily="34" charset="0"/>
              <a:sym typeface="Trebuchet MS"/>
            </a:endParaRPr>
          </a:p>
        </p:txBody>
      </p:sp>
      <p:sp>
        <p:nvSpPr>
          <p:cNvPr id="133" name="Google Shape;133;g190a0b843b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a7b3d5eada_0_2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a7b3d5eada_0_22:notes"/>
          <p:cNvSpPr txBox="1">
            <a:spLocks noGrp="1"/>
          </p:cNvSpPr>
          <p:nvPr>
            <p:ph type="body" idx="1"/>
          </p:nvPr>
        </p:nvSpPr>
        <p:spPr>
          <a:xfrm>
            <a:off x="479426" y="3852000"/>
            <a:ext cx="6145212" cy="598434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020"/>
              <a:buNone/>
            </a:pPr>
            <a:r>
              <a:rPr lang="de-DE" sz="1100" b="1" dirty="0">
                <a:solidFill>
                  <a:schemeClr val="tx1"/>
                </a:solidFill>
              </a:rPr>
              <a:t>Beschreibung (vgl. HGM)</a:t>
            </a:r>
          </a:p>
          <a:p>
            <a:pPr marL="0" lvl="0" indent="0" algn="l" rtl="0">
              <a:lnSpc>
                <a:spcPct val="100000"/>
              </a:lnSpc>
              <a:spcBef>
                <a:spcPts val="0"/>
              </a:spcBef>
              <a:spcAft>
                <a:spcPts val="0"/>
              </a:spcAft>
              <a:buClr>
                <a:schemeClr val="dk1"/>
              </a:buClr>
              <a:buSzPts val="1020"/>
              <a:buFont typeface="Arial" panose="020B0604020202020204" pitchFamily="34" charset="0"/>
              <a:buNone/>
            </a:pPr>
            <a:r>
              <a:rPr lang="de-DE" sz="1100" b="0" dirty="0">
                <a:solidFill>
                  <a:schemeClr val="tx1"/>
                </a:solidFill>
              </a:rPr>
              <a:t>Im Jahr 2014 wurden 40 % der Treibhausgas-Emissionen durch Errichtung und Nutzung von Hochbauten erzeugt. Der größte Anteil am Treibhausgas-Fußabdruck (ca. 75 %) wurde hierbei durch Nutzung und Betrieb der Wohn- und Nichtwohngebäude verursacht (BBSR 2020:1). Bei Nutzung und Betrieb können sowohl direkte THG-Emissionen, beispielsweise bei der Verbrennung von Brennstoffen für die Raumwärme (Heizöl, Erdgas etc.), als auch vorgelagerte bzw. indirekte THG-Emissionen, durch die Bereitstellung der Brennstoffe oder des Stroms, entstehen (BBSR 2020: 16). Bei der Herstellung, Errichtung und Modernisierung von Wohn- und Nichtwohngebäuden verursachen die Herstellung von Zement, Kalk und Gips mit 21 % und die Kohle-Stromproduktion mit 15 % die größten Anteile der Treibhausgasemissionen (BBSR 2020:1). </a:t>
            </a:r>
          </a:p>
          <a:p>
            <a:pPr marL="0" lvl="0" indent="0" algn="l" rtl="0">
              <a:lnSpc>
                <a:spcPct val="100000"/>
              </a:lnSpc>
              <a:spcBef>
                <a:spcPts val="0"/>
              </a:spcBef>
              <a:spcAft>
                <a:spcPts val="0"/>
              </a:spcAft>
              <a:buClr>
                <a:schemeClr val="dk1"/>
              </a:buClr>
              <a:buSzPts val="1020"/>
              <a:buNone/>
            </a:pPr>
            <a:endParaRPr lang="de-DE" sz="1100" b="1" dirty="0">
              <a:solidFill>
                <a:schemeClr val="tx1"/>
              </a:solidFill>
            </a:endParaRPr>
          </a:p>
          <a:p>
            <a:pPr marL="0" lvl="0" indent="0" algn="l" rtl="0">
              <a:lnSpc>
                <a:spcPct val="100000"/>
              </a:lnSpc>
              <a:spcBef>
                <a:spcPts val="0"/>
              </a:spcBef>
              <a:spcAft>
                <a:spcPts val="0"/>
              </a:spcAft>
              <a:buClr>
                <a:schemeClr val="dk1"/>
              </a:buClr>
              <a:buSzPts val="1020"/>
              <a:buNone/>
            </a:pPr>
            <a:r>
              <a:rPr lang="de-DE" sz="1100" b="1" dirty="0">
                <a:solidFill>
                  <a:schemeClr val="tx1"/>
                </a:solidFill>
              </a:rPr>
              <a:t>Aufgabe</a:t>
            </a:r>
          </a:p>
          <a:p>
            <a:pPr marL="0" lvl="0" indent="0" algn="l" rtl="0">
              <a:lnSpc>
                <a:spcPct val="100000"/>
              </a:lnSpc>
              <a:spcBef>
                <a:spcPts val="0"/>
              </a:spcBef>
              <a:spcAft>
                <a:spcPts val="0"/>
              </a:spcAft>
              <a:buClr>
                <a:schemeClr val="dk1"/>
              </a:buClr>
              <a:buSzPts val="1020"/>
              <a:buNone/>
            </a:pPr>
            <a:r>
              <a:rPr lang="de-DE" sz="1100" b="0" dirty="0">
                <a:solidFill>
                  <a:schemeClr val="tx1"/>
                </a:solidFill>
              </a:rPr>
              <a:t>Wodurch entstehen bei Nutzung und Betrieb ihrer Wohnung (alternativ: ihres Schulgebäudes) THG-Emissionen?</a:t>
            </a:r>
          </a:p>
          <a:p>
            <a:pPr marL="171450" lvl="0" indent="-171450" algn="l" rtl="0">
              <a:lnSpc>
                <a:spcPct val="100000"/>
              </a:lnSpc>
              <a:spcBef>
                <a:spcPts val="0"/>
              </a:spcBef>
              <a:spcAft>
                <a:spcPts val="0"/>
              </a:spcAft>
              <a:buClr>
                <a:schemeClr val="dk1"/>
              </a:buClr>
              <a:buSzPct val="110000"/>
              <a:buFont typeface="Arial" panose="020B0604020202020204" pitchFamily="34" charset="0"/>
              <a:buChar char="•"/>
            </a:pPr>
            <a:r>
              <a:rPr lang="de-DE" sz="1100" b="0" dirty="0">
                <a:solidFill>
                  <a:schemeClr val="tx1"/>
                </a:solidFill>
              </a:rPr>
              <a:t>Beheizung</a:t>
            </a:r>
          </a:p>
          <a:p>
            <a:pPr marL="171450" lvl="0" indent="-171450" algn="l" rtl="0">
              <a:lnSpc>
                <a:spcPct val="100000"/>
              </a:lnSpc>
              <a:spcBef>
                <a:spcPts val="0"/>
              </a:spcBef>
              <a:spcAft>
                <a:spcPts val="0"/>
              </a:spcAft>
              <a:buClr>
                <a:schemeClr val="dk1"/>
              </a:buClr>
              <a:buSzPct val="110000"/>
              <a:buFont typeface="Arial" panose="020B0604020202020204" pitchFamily="34" charset="0"/>
              <a:buChar char="•"/>
            </a:pPr>
            <a:r>
              <a:rPr lang="de-DE" sz="1100" b="0" dirty="0">
                <a:solidFill>
                  <a:schemeClr val="tx1"/>
                </a:solidFill>
              </a:rPr>
              <a:t>Warmwasser</a:t>
            </a:r>
          </a:p>
          <a:p>
            <a:pPr marL="171450" lvl="0" indent="-171450" algn="l" rtl="0">
              <a:lnSpc>
                <a:spcPct val="100000"/>
              </a:lnSpc>
              <a:spcBef>
                <a:spcPts val="0"/>
              </a:spcBef>
              <a:spcAft>
                <a:spcPts val="0"/>
              </a:spcAft>
              <a:buClr>
                <a:schemeClr val="dk1"/>
              </a:buClr>
              <a:buSzPct val="110000"/>
              <a:buFont typeface="Arial" panose="020B0604020202020204" pitchFamily="34" charset="0"/>
              <a:buChar char="•"/>
            </a:pPr>
            <a:r>
              <a:rPr lang="de-DE" sz="1100" b="0" dirty="0">
                <a:solidFill>
                  <a:schemeClr val="tx1"/>
                </a:solidFill>
              </a:rPr>
              <a:t>Stromversorgung</a:t>
            </a:r>
          </a:p>
          <a:p>
            <a:pPr marL="171450" lvl="0" indent="-171450" algn="l" rtl="0">
              <a:lnSpc>
                <a:spcPct val="100000"/>
              </a:lnSpc>
              <a:spcBef>
                <a:spcPts val="0"/>
              </a:spcBef>
              <a:spcAft>
                <a:spcPts val="0"/>
              </a:spcAft>
              <a:buClr>
                <a:schemeClr val="dk1"/>
              </a:buClr>
              <a:buSzPct val="110000"/>
              <a:buFont typeface="Arial" panose="020B0604020202020204" pitchFamily="34" charset="0"/>
              <a:buChar char="•"/>
            </a:pPr>
            <a:r>
              <a:rPr lang="de-DE" sz="1100" b="0" dirty="0">
                <a:solidFill>
                  <a:schemeClr val="tx1"/>
                </a:solidFill>
              </a:rPr>
              <a:t>Wärmedämmung</a:t>
            </a:r>
          </a:p>
          <a:p>
            <a:pPr marL="0" lvl="0" indent="0" algn="l" rtl="0">
              <a:lnSpc>
                <a:spcPct val="100000"/>
              </a:lnSpc>
              <a:spcBef>
                <a:spcPts val="0"/>
              </a:spcBef>
              <a:spcAft>
                <a:spcPts val="0"/>
              </a:spcAft>
              <a:buClr>
                <a:schemeClr val="dk1"/>
              </a:buClr>
              <a:buSzPct val="110000"/>
              <a:buFont typeface="Arial" panose="020B0604020202020204" pitchFamily="34" charset="0"/>
              <a:buNone/>
            </a:pPr>
            <a:r>
              <a:rPr lang="de-DE" sz="1100" b="0" dirty="0">
                <a:solidFill>
                  <a:schemeClr val="tx1"/>
                </a:solidFill>
              </a:rPr>
              <a:t>Wo sehen Sie Verbesserungspotenzial?</a:t>
            </a:r>
          </a:p>
          <a:p>
            <a:pPr marL="171450" lvl="0" indent="-171450" algn="l" rtl="0">
              <a:lnSpc>
                <a:spcPct val="100000"/>
              </a:lnSpc>
              <a:spcBef>
                <a:spcPts val="0"/>
              </a:spcBef>
              <a:spcAft>
                <a:spcPts val="0"/>
              </a:spcAft>
              <a:buClr>
                <a:schemeClr val="dk1"/>
              </a:buClr>
              <a:buSzPts val="1020"/>
              <a:buFont typeface="Arial" panose="020B0604020202020204" pitchFamily="34" charset="0"/>
              <a:buChar char="•"/>
            </a:pPr>
            <a:endParaRPr lang="de-DE" sz="1100" b="0" dirty="0">
              <a:solidFill>
                <a:schemeClr val="tx1"/>
              </a:solidFill>
            </a:endParaRPr>
          </a:p>
          <a:p>
            <a:pPr marL="0" lvl="0" indent="0" algn="l" rtl="0">
              <a:lnSpc>
                <a:spcPct val="100000"/>
              </a:lnSpc>
              <a:spcBef>
                <a:spcPts val="0"/>
              </a:spcBef>
              <a:spcAft>
                <a:spcPts val="0"/>
              </a:spcAft>
              <a:buClr>
                <a:schemeClr val="dk1"/>
              </a:buClr>
              <a:buSzPts val="1020"/>
              <a:buFont typeface="Arial" panose="020B0604020202020204" pitchFamily="34" charset="0"/>
              <a:buNone/>
            </a:pPr>
            <a:r>
              <a:rPr lang="de-DE" sz="1100" b="0" dirty="0">
                <a:solidFill>
                  <a:schemeClr val="tx1"/>
                </a:solidFill>
              </a:rPr>
              <a:t>Berechnen Sie die CO2-Bilanz „Wohnen“ für Ihren Haushalt mithilfe des CO2-Rechners des Umweltbundesamtes: https://uba.co2-rechner.de/de_DE/living-hs</a:t>
            </a:r>
          </a:p>
          <a:p>
            <a:pPr marL="0" lvl="0" indent="0" algn="l" rtl="0">
              <a:lnSpc>
                <a:spcPct val="100000"/>
              </a:lnSpc>
              <a:spcBef>
                <a:spcPts val="0"/>
              </a:spcBef>
              <a:spcAft>
                <a:spcPts val="0"/>
              </a:spcAft>
              <a:buClr>
                <a:schemeClr val="dk1"/>
              </a:buClr>
              <a:buSzPts val="1020"/>
              <a:buNone/>
            </a:pPr>
            <a:endParaRPr lang="de-DE" sz="1100" b="1" dirty="0">
              <a:solidFill>
                <a:schemeClr val="tx1"/>
              </a:solidFill>
            </a:endParaRPr>
          </a:p>
          <a:p>
            <a:pPr marL="0" lvl="0" indent="0" algn="l" rtl="0">
              <a:lnSpc>
                <a:spcPct val="100000"/>
              </a:lnSpc>
              <a:spcBef>
                <a:spcPts val="0"/>
              </a:spcBef>
              <a:spcAft>
                <a:spcPts val="0"/>
              </a:spcAft>
              <a:buClr>
                <a:schemeClr val="dk1"/>
              </a:buClr>
              <a:buSzPts val="1020"/>
              <a:buNone/>
            </a:pPr>
            <a:r>
              <a:rPr lang="de-DE" sz="1100" b="1" dirty="0">
                <a:solidFill>
                  <a:schemeClr val="tx1"/>
                </a:solidFill>
              </a:rPr>
              <a:t>Quelle</a:t>
            </a:r>
            <a:endParaRPr sz="1100" dirty="0">
              <a:solidFill>
                <a:schemeClr val="tx1"/>
              </a:solidFill>
            </a:endParaRPr>
          </a:p>
          <a:p>
            <a:pPr marL="177827" lvl="0" indent="-177827" algn="l" rtl="0">
              <a:lnSpc>
                <a:spcPct val="100000"/>
              </a:lnSpc>
              <a:spcBef>
                <a:spcPts val="0"/>
              </a:spcBef>
              <a:spcAft>
                <a:spcPts val="0"/>
              </a:spcAft>
              <a:buClr>
                <a:schemeClr val="dk1"/>
              </a:buClr>
              <a:buSzPct val="110000"/>
              <a:buFont typeface="Arial"/>
              <a:buChar char="•"/>
            </a:pPr>
            <a:r>
              <a:rPr lang="de-DE" sz="1100" u="none" dirty="0">
                <a:solidFill>
                  <a:schemeClr val="tx1"/>
                </a:solidFill>
              </a:rPr>
              <a:t>BBSR Bundesinstitut für Bau-, Stadt- und Raumforschung 2020: Umweltfußabdruck von Gebäuden in Deutschland. Online: </a:t>
            </a:r>
            <a:r>
              <a:rPr lang="de-DE" sz="1100" u="sng" dirty="0">
                <a:solidFill>
                  <a:schemeClr val="tx1"/>
                </a:solidFill>
                <a:hlinkClick r:id="rId3">
                  <a:extLst>
                    <a:ext uri="{A12FA001-AC4F-418D-AE19-62706E023703}">
                      <ahyp:hlinkClr xmlns:ahyp="http://schemas.microsoft.com/office/drawing/2018/hyperlinkcolor" xmlns="" val="tx"/>
                    </a:ext>
                  </a:extLst>
                </a:hlinkClick>
              </a:rPr>
              <a:t>https://www.bbsr.bund.de/BBSR/DE/veroeffentlichungen/bbsr-online/2020/bbsr-online-17-2020-dl.pdf</a:t>
            </a:r>
            <a:endParaRPr sz="1100" u="sng" dirty="0">
              <a:solidFill>
                <a:schemeClr val="tx1"/>
              </a:solidFill>
            </a:endParaRPr>
          </a:p>
          <a:p>
            <a:pPr marL="0" lvl="0" indent="0" algn="l" rtl="0">
              <a:lnSpc>
                <a:spcPct val="100000"/>
              </a:lnSpc>
              <a:spcBef>
                <a:spcPts val="0"/>
              </a:spcBef>
              <a:spcAft>
                <a:spcPts val="0"/>
              </a:spcAft>
              <a:buNone/>
            </a:pPr>
            <a:endParaRPr sz="1100" dirty="0">
              <a:solidFill>
                <a:schemeClr val="tx1"/>
              </a:solidFill>
            </a:endParaRPr>
          </a:p>
        </p:txBody>
      </p:sp>
      <p:sp>
        <p:nvSpPr>
          <p:cNvPr id="120" name="Google Shape;120;g1a7b3d5eada_0_2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a7b3d5eada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a7b3d5eada_0_0:notes"/>
          <p:cNvSpPr txBox="1">
            <a:spLocks noGrp="1"/>
          </p:cNvSpPr>
          <p:nvPr>
            <p:ph type="body" idx="1"/>
          </p:nvPr>
        </p:nvSpPr>
        <p:spPr>
          <a:xfrm>
            <a:off x="479425" y="3888188"/>
            <a:ext cx="6145213" cy="564401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SzPts val="255"/>
              <a:buNone/>
            </a:pPr>
            <a:r>
              <a:rPr lang="de-DE" sz="1100" b="1" dirty="0">
                <a:solidFill>
                  <a:schemeClr val="tx1"/>
                </a:solidFill>
              </a:rPr>
              <a:t>Beschreibung</a:t>
            </a:r>
            <a:endParaRPr sz="1100" dirty="0">
              <a:solidFill>
                <a:schemeClr val="tx1"/>
              </a:solidFill>
            </a:endParaRPr>
          </a:p>
          <a:p>
            <a:pPr marL="0" lvl="0" indent="0" algn="l" rtl="0">
              <a:lnSpc>
                <a:spcPct val="100000"/>
              </a:lnSpc>
              <a:spcAft>
                <a:spcPts val="0"/>
              </a:spcAft>
              <a:buSzPts val="255"/>
              <a:buNone/>
            </a:pPr>
            <a:r>
              <a:rPr lang="de-DE" sz="1100" dirty="0">
                <a:solidFill>
                  <a:schemeClr val="tx1"/>
                </a:solidFill>
              </a:rPr>
              <a:t>Im Zuge des Klimawandels werden in Deutschland immer mehr heiße Tage gezählt. Verbaute Baumaterialien in Siedlungsräumen wie Beton, Glas oder Metall speichern Wärme. Hinzu kommt, dass bei starker Bebauung die Luft nicht so gut zirkulieren kann. In Folge steigen in stark verdichteten Innenstädten die Temperaturen deutlich höher als im Umland (“Urbaner Hitzeinseleffekt”). Der Temperaturunterschied in großen Städten im Vergleich zum Land kann bis zu 10 Grad Celsius betragen.</a:t>
            </a:r>
            <a:endParaRPr sz="1100" dirty="0">
              <a:solidFill>
                <a:schemeClr val="tx1"/>
              </a:solidFill>
            </a:endParaRPr>
          </a:p>
          <a:p>
            <a:pPr marL="0" lvl="0" indent="0" algn="l" rtl="0">
              <a:lnSpc>
                <a:spcPct val="100000"/>
              </a:lnSpc>
              <a:spcAft>
                <a:spcPts val="0"/>
              </a:spcAft>
              <a:buSzPts val="255"/>
              <a:buNone/>
            </a:pPr>
            <a:endParaRPr lang="de-DE" sz="1100" b="1" dirty="0">
              <a:solidFill>
                <a:schemeClr val="tx1"/>
              </a:solidFill>
            </a:endParaRPr>
          </a:p>
          <a:p>
            <a:pPr marL="0" lvl="0" indent="0" algn="l" rtl="0">
              <a:lnSpc>
                <a:spcPct val="100000"/>
              </a:lnSpc>
              <a:spcAft>
                <a:spcPts val="0"/>
              </a:spcAft>
              <a:buSzPts val="255"/>
              <a:buNone/>
            </a:pPr>
            <a:r>
              <a:rPr lang="de-DE" sz="1100" b="1" dirty="0">
                <a:solidFill>
                  <a:schemeClr val="tx1"/>
                </a:solidFill>
              </a:rPr>
              <a:t>Aufgabe</a:t>
            </a:r>
            <a:endParaRPr sz="1100" dirty="0">
              <a:solidFill>
                <a:schemeClr val="tx1"/>
              </a:solidFill>
            </a:endParaRPr>
          </a:p>
          <a:p>
            <a:pPr marL="180000" lvl="0" indent="-180000" algn="l" rtl="0">
              <a:spcAft>
                <a:spcPts val="0"/>
              </a:spcAft>
              <a:buClr>
                <a:schemeClr val="dk1"/>
              </a:buClr>
              <a:buSzPct val="110000"/>
              <a:buChar char="•"/>
            </a:pPr>
            <a:r>
              <a:rPr lang="de-DE" sz="1100" dirty="0">
                <a:solidFill>
                  <a:schemeClr val="tx1"/>
                </a:solidFill>
              </a:rPr>
              <a:t>Wodurch entsteht Hitzestress in Städten? Bsp. Faktoren wie Materialwahl und Frischluftzufuhr</a:t>
            </a:r>
            <a:endParaRPr sz="1100" dirty="0">
              <a:solidFill>
                <a:schemeClr val="tx1"/>
              </a:solidFill>
            </a:endParaRPr>
          </a:p>
          <a:p>
            <a:pPr marL="457200" lvl="0" indent="0" algn="l" rtl="0">
              <a:spcAft>
                <a:spcPts val="0"/>
              </a:spcAft>
              <a:buNone/>
            </a:pPr>
            <a:endParaRPr sz="1100" dirty="0">
              <a:solidFill>
                <a:schemeClr val="tx1"/>
              </a:solidFill>
            </a:endParaRPr>
          </a:p>
          <a:p>
            <a:pPr marL="0" lvl="0" indent="0" algn="l" rtl="0">
              <a:lnSpc>
                <a:spcPct val="100000"/>
              </a:lnSpc>
              <a:spcAft>
                <a:spcPts val="0"/>
              </a:spcAft>
              <a:buClr>
                <a:schemeClr val="dk1"/>
              </a:buClr>
              <a:buSzPts val="1020"/>
              <a:buNone/>
            </a:pPr>
            <a:r>
              <a:rPr lang="de-DE" sz="1100" b="1" dirty="0">
                <a:solidFill>
                  <a:schemeClr val="tx1"/>
                </a:solidFill>
              </a:rPr>
              <a:t>Quelle</a:t>
            </a:r>
            <a:endParaRPr sz="1100" dirty="0">
              <a:solidFill>
                <a:schemeClr val="tx1"/>
              </a:solidFill>
            </a:endParaRPr>
          </a:p>
          <a:p>
            <a:pPr marL="180000" lvl="0" indent="-180000" algn="l" rtl="0">
              <a:lnSpc>
                <a:spcPct val="100000"/>
              </a:lnSpc>
              <a:spcAft>
                <a:spcPts val="0"/>
              </a:spcAft>
              <a:buClr>
                <a:schemeClr val="dk1"/>
              </a:buClr>
              <a:buSzPct val="110000"/>
              <a:buFont typeface="Arial"/>
              <a:buChar char="•"/>
            </a:pPr>
            <a:r>
              <a:rPr lang="de-DE" sz="1100" dirty="0">
                <a:solidFill>
                  <a:schemeClr val="tx1"/>
                </a:solidFill>
              </a:rPr>
              <a:t>ARD </a:t>
            </a:r>
            <a:r>
              <a:rPr lang="de-DE" sz="1100" dirty="0" err="1">
                <a:solidFill>
                  <a:schemeClr val="tx1"/>
                </a:solidFill>
              </a:rPr>
              <a:t>alpha</a:t>
            </a:r>
            <a:r>
              <a:rPr lang="de-DE" sz="1100" dirty="0">
                <a:solidFill>
                  <a:schemeClr val="tx1"/>
                </a:solidFill>
              </a:rPr>
              <a:t> 2022: Hitze in der Stadt - Warum es in Städten besonders heiß ist und was dagegen hilft. Online: </a:t>
            </a:r>
            <a:r>
              <a:rPr lang="de-DE" sz="1100" u="sng" dirty="0">
                <a:solidFill>
                  <a:schemeClr val="tx1"/>
                </a:solidFill>
                <a:hlinkClick r:id="rId3">
                  <a:extLst>
                    <a:ext uri="{A12FA001-AC4F-418D-AE19-62706E023703}">
                      <ahyp:hlinkClr xmlns:ahyp="http://schemas.microsoft.com/office/drawing/2018/hyperlinkcolor" xmlns="" val="tx"/>
                    </a:ext>
                  </a:extLst>
                </a:hlinkClick>
              </a:rPr>
              <a:t>https://www.ardalpha.de/wissen/umwelt/klima/hitze-stadt-hitzeinsel-klimawandel-sommer-nachhaltiges-bauen-extremwetter-schwammstadt-100.html</a:t>
            </a:r>
            <a:endParaRPr sz="1100" dirty="0">
              <a:solidFill>
                <a:schemeClr val="tx1"/>
              </a:solidFill>
            </a:endParaRPr>
          </a:p>
          <a:p>
            <a:pPr marL="180000" lvl="0" indent="-180000" algn="l" rtl="0">
              <a:lnSpc>
                <a:spcPct val="100000"/>
              </a:lnSpc>
              <a:spcAft>
                <a:spcPts val="0"/>
              </a:spcAft>
              <a:buClr>
                <a:schemeClr val="dk1"/>
              </a:buClr>
              <a:buSzPct val="110000"/>
              <a:buFont typeface="Arial"/>
              <a:buChar char="•"/>
            </a:pPr>
            <a:r>
              <a:rPr lang="de-DE" sz="1100" dirty="0">
                <a:solidFill>
                  <a:schemeClr val="tx1"/>
                </a:solidFill>
              </a:rPr>
              <a:t>UBA Umweltbundesamt 2022: Hitze in der Innenstadt: mehr Bäume und Schatten nötig. Online: </a:t>
            </a:r>
            <a:r>
              <a:rPr lang="de-DE" sz="1100" u="sng" dirty="0">
                <a:solidFill>
                  <a:schemeClr val="tx1"/>
                </a:solidFill>
                <a:hlinkClick r:id="rId4">
                  <a:extLst>
                    <a:ext uri="{A12FA001-AC4F-418D-AE19-62706E023703}">
                      <ahyp:hlinkClr xmlns:ahyp="http://schemas.microsoft.com/office/drawing/2018/hyperlinkcolor" xmlns="" val="tx"/>
                    </a:ext>
                  </a:extLst>
                </a:hlinkClick>
              </a:rPr>
              <a:t>https://www.umweltbundesamt.de/presse/pressemitteilungen/hitze-in-der-innenstadt-mehr-baeume-schatten-noetig</a:t>
            </a:r>
            <a:endParaRPr sz="1100" dirty="0">
              <a:solidFill>
                <a:schemeClr val="tx1"/>
              </a:solidFill>
            </a:endParaRPr>
          </a:p>
          <a:p>
            <a:pPr marL="0" lvl="0" indent="0" algn="l" rtl="0">
              <a:spcAft>
                <a:spcPts val="0"/>
              </a:spcAft>
              <a:buClr>
                <a:schemeClr val="dk1"/>
              </a:buClr>
              <a:buSzPts val="1100"/>
              <a:buFont typeface="Arial"/>
              <a:buNone/>
            </a:pPr>
            <a:endParaRPr lang="de-DE" sz="1100" b="1" dirty="0">
              <a:solidFill>
                <a:schemeClr val="tx1"/>
              </a:solidFill>
            </a:endParaRPr>
          </a:p>
          <a:p>
            <a:pPr marL="0" lvl="0" indent="0" algn="l" rtl="0">
              <a:spcAft>
                <a:spcPts val="0"/>
              </a:spcAft>
              <a:buClr>
                <a:schemeClr val="dk1"/>
              </a:buClr>
              <a:buSzPts val="1100"/>
              <a:buFont typeface="Arial"/>
              <a:buNone/>
            </a:pPr>
            <a:r>
              <a:rPr lang="de-DE" sz="1100" b="1" dirty="0">
                <a:solidFill>
                  <a:schemeClr val="tx1"/>
                </a:solidFill>
              </a:rPr>
              <a:t>Bild</a:t>
            </a:r>
          </a:p>
          <a:p>
            <a:pPr marL="171450" indent="-171450">
              <a:buFont typeface="Arial" panose="020B0604020202020204" pitchFamily="34" charset="0"/>
              <a:buChar char="•"/>
            </a:pPr>
            <a:r>
              <a:rPr lang="de-DE" sz="1100" dirty="0">
                <a:solidFill>
                  <a:schemeClr val="tx1"/>
                </a:solidFill>
              </a:rPr>
              <a:t>Public Domain </a:t>
            </a:r>
            <a:r>
              <a:rPr lang="de-DE" sz="1100" dirty="0" err="1">
                <a:solidFill>
                  <a:schemeClr val="tx1"/>
                </a:solidFill>
              </a:rPr>
              <a:t>Vectors</a:t>
            </a:r>
            <a:r>
              <a:rPr lang="de-DE" sz="1100" dirty="0">
                <a:solidFill>
                  <a:schemeClr val="tx1"/>
                </a:solidFill>
              </a:rPr>
              <a:t>: </a:t>
            </a:r>
            <a:r>
              <a:rPr lang="de-DE" sz="1100" u="sng" dirty="0">
                <a:solidFill>
                  <a:schemeClr val="tx1"/>
                </a:solidFill>
                <a:hlinkClick r:id="rId5">
                  <a:extLst>
                    <a:ext uri="{A12FA001-AC4F-418D-AE19-62706E023703}">
                      <ahyp:hlinkClr xmlns:ahyp="http://schemas.microsoft.com/office/drawing/2018/hyperlinkcolor" xmlns="" val="tx"/>
                    </a:ext>
                  </a:extLst>
                </a:hlinkClick>
              </a:rPr>
              <a:t>https://publicdomainvectors.org/de/kostenlose-vektorgrafiken/Vektor-Bild-der-sch%C3%B6nen-sonnigen-Stadtansicht/30042.html</a:t>
            </a:r>
            <a:endParaRPr lang="de-DE" sz="1100" u="sng" dirty="0">
              <a:solidFill>
                <a:schemeClr val="tx1"/>
              </a:solidFill>
            </a:endParaRPr>
          </a:p>
          <a:p>
            <a:pPr marL="171450" lvl="0" indent="-171450" algn="l" rtl="0">
              <a:lnSpc>
                <a:spcPct val="100000"/>
              </a:lnSpc>
              <a:spcBef>
                <a:spcPts val="600"/>
              </a:spcBef>
              <a:spcAft>
                <a:spcPts val="0"/>
              </a:spcAft>
              <a:buFont typeface="Arial" panose="020B0604020202020204" pitchFamily="34" charset="0"/>
              <a:buChar char="•"/>
            </a:pPr>
            <a:endParaRPr sz="1100" dirty="0">
              <a:solidFill>
                <a:schemeClr val="tx1"/>
              </a:solidFill>
            </a:endParaRPr>
          </a:p>
        </p:txBody>
      </p:sp>
      <p:sp>
        <p:nvSpPr>
          <p:cNvPr id="151" name="Google Shape;151;g1a7b3d5eada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c8a2e141e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3c8a2e141e_0_0:notes"/>
          <p:cNvSpPr txBox="1">
            <a:spLocks noGrp="1"/>
          </p:cNvSpPr>
          <p:nvPr>
            <p:ph type="body" idx="1"/>
          </p:nvPr>
        </p:nvSpPr>
        <p:spPr>
          <a:xfrm>
            <a:off x="479426" y="3852000"/>
            <a:ext cx="6145212" cy="603163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SzPts val="255"/>
              <a:buNone/>
            </a:pPr>
            <a:r>
              <a:rPr lang="de-DE" sz="1050" b="1" dirty="0">
                <a:solidFill>
                  <a:schemeClr val="tx1"/>
                </a:solidFill>
              </a:rPr>
              <a:t>Beschreibung</a:t>
            </a:r>
            <a:br>
              <a:rPr lang="de-DE" sz="1050" b="1" dirty="0">
                <a:solidFill>
                  <a:schemeClr val="tx1"/>
                </a:solidFill>
              </a:rPr>
            </a:br>
            <a:r>
              <a:rPr lang="de-DE" sz="1050" dirty="0">
                <a:solidFill>
                  <a:schemeClr val="tx1"/>
                </a:solidFill>
              </a:rPr>
              <a:t>Mit deutlich mehr grüner und blauer Infrastruktur in Städten kann der Hitzeinseleffekt abgemildert werden. Ziel ist es, Schatten zu generieren, Verdunstung zu fördern, Luftaustausch zu erhöhen und Stauflächen zur Aufnahme von Starkregen zu schaffen. Anwendung findet das sogenannte Schwammstadt-Prinzip. Wasser wird, soweit möglich, vor Ort versickert, verdunstet oder gespeichert. </a:t>
            </a:r>
            <a:endParaRPr sz="1050" dirty="0">
              <a:solidFill>
                <a:schemeClr val="tx1"/>
              </a:solidFill>
            </a:endParaRPr>
          </a:p>
          <a:p>
            <a:pPr marL="0" lvl="0" indent="0" algn="l" rtl="0">
              <a:lnSpc>
                <a:spcPct val="100000"/>
              </a:lnSpc>
              <a:spcAft>
                <a:spcPts val="0"/>
              </a:spcAft>
              <a:buSzPts val="255"/>
              <a:buNone/>
            </a:pPr>
            <a:endParaRPr lang="de-DE" sz="1050" b="1" dirty="0">
              <a:solidFill>
                <a:schemeClr val="tx1"/>
              </a:solidFill>
            </a:endParaRPr>
          </a:p>
          <a:p>
            <a:pPr marL="0" lvl="0" indent="0" algn="l" rtl="0">
              <a:lnSpc>
                <a:spcPct val="100000"/>
              </a:lnSpc>
              <a:spcAft>
                <a:spcPts val="0"/>
              </a:spcAft>
              <a:buSzPts val="255"/>
              <a:buNone/>
            </a:pPr>
            <a:r>
              <a:rPr lang="de-DE" sz="1050" b="1" dirty="0">
                <a:solidFill>
                  <a:schemeClr val="tx1"/>
                </a:solidFill>
              </a:rPr>
              <a:t>Aufgabe</a:t>
            </a:r>
            <a:endParaRPr sz="1050" b="1" dirty="0">
              <a:solidFill>
                <a:schemeClr val="tx1"/>
              </a:solidFill>
            </a:endParaRPr>
          </a:p>
          <a:p>
            <a:pPr marL="180000" lvl="0" indent="-180000" algn="l" rtl="0">
              <a:spcAft>
                <a:spcPts val="0"/>
              </a:spcAft>
              <a:buClr>
                <a:schemeClr val="dk1"/>
              </a:buClr>
              <a:buSzPct val="110000"/>
              <a:buChar char="•"/>
            </a:pPr>
            <a:r>
              <a:rPr lang="de-DE" sz="1050" dirty="0">
                <a:solidFill>
                  <a:schemeClr val="tx1"/>
                </a:solidFill>
              </a:rPr>
              <a:t>Welche Elemente und Gestaltungsprinzipien blau-grüner Infrastrukturen kennen Sie aus Ihrer Stadt bzw. Gemeinde? Gibt es weitere Ideen?</a:t>
            </a:r>
            <a:endParaRPr sz="1050" dirty="0">
              <a:solidFill>
                <a:schemeClr val="tx1"/>
              </a:solidFill>
            </a:endParaRPr>
          </a:p>
          <a:p>
            <a:pPr marL="180000" lvl="0" indent="-180000" algn="l" rtl="0">
              <a:spcAft>
                <a:spcPts val="0"/>
              </a:spcAft>
              <a:buSzPct val="110000"/>
              <a:buChar char="•"/>
            </a:pPr>
            <a:r>
              <a:rPr lang="de-DE" sz="1050" dirty="0">
                <a:solidFill>
                  <a:schemeClr val="tx1"/>
                </a:solidFill>
              </a:rPr>
              <a:t>Welche Funktionen erfüllen diese zu Anpassung an den Klimawandel in Siedlungsräumen?</a:t>
            </a:r>
            <a:endParaRPr sz="1050" dirty="0">
              <a:solidFill>
                <a:schemeClr val="tx1"/>
              </a:solidFill>
            </a:endParaRPr>
          </a:p>
          <a:p>
            <a:pPr marL="0" lvl="0" indent="0" algn="l" rtl="0">
              <a:lnSpc>
                <a:spcPct val="100000"/>
              </a:lnSpc>
              <a:spcAft>
                <a:spcPts val="0"/>
              </a:spcAft>
              <a:buSzPts val="255"/>
              <a:buNone/>
            </a:pPr>
            <a:endParaRPr lang="de-DE" sz="1050" b="1" dirty="0">
              <a:solidFill>
                <a:schemeClr val="tx1"/>
              </a:solidFill>
            </a:endParaRPr>
          </a:p>
          <a:p>
            <a:pPr marL="0" lvl="0" indent="0" algn="l" rtl="0">
              <a:lnSpc>
                <a:spcPct val="100000"/>
              </a:lnSpc>
              <a:spcAft>
                <a:spcPts val="0"/>
              </a:spcAft>
              <a:buSzPts val="255"/>
              <a:buNone/>
            </a:pPr>
            <a:r>
              <a:rPr lang="de-DE" sz="1050" b="1" dirty="0">
                <a:solidFill>
                  <a:schemeClr val="tx1"/>
                </a:solidFill>
              </a:rPr>
              <a:t>Elemente und Gestaltungsprinzipien (unvollständige Auswahl)</a:t>
            </a:r>
            <a:endParaRPr sz="1050" dirty="0">
              <a:solidFill>
                <a:schemeClr val="tx1"/>
              </a:solidFill>
            </a:endParaRPr>
          </a:p>
          <a:p>
            <a:pPr marL="180000" lvl="0" indent="-180000" algn="l" rtl="0">
              <a:spcAft>
                <a:spcPts val="0"/>
              </a:spcAft>
              <a:buClr>
                <a:schemeClr val="dk1"/>
              </a:buClr>
              <a:buSzPct val="110000"/>
              <a:buChar char="•"/>
            </a:pPr>
            <a:r>
              <a:rPr lang="de-DE" sz="1050" dirty="0">
                <a:solidFill>
                  <a:schemeClr val="tx1"/>
                </a:solidFill>
              </a:rPr>
              <a:t>Dach- und Fassadenbegrünung (für Verdunstung und Schatten)</a:t>
            </a:r>
            <a:endParaRPr sz="1050" dirty="0">
              <a:solidFill>
                <a:schemeClr val="tx1"/>
              </a:solidFill>
            </a:endParaRPr>
          </a:p>
          <a:p>
            <a:pPr marL="180000" lvl="0" indent="-180000" algn="l" rtl="0">
              <a:spcAft>
                <a:spcPts val="0"/>
              </a:spcAft>
              <a:buSzPct val="110000"/>
              <a:buChar char="•"/>
            </a:pPr>
            <a:r>
              <a:rPr lang="de-DE" sz="1050" dirty="0">
                <a:solidFill>
                  <a:schemeClr val="tx1"/>
                </a:solidFill>
              </a:rPr>
              <a:t>Verschattung durch Bäume (bevorzugt an der Südseite)</a:t>
            </a:r>
            <a:endParaRPr sz="1050" dirty="0">
              <a:solidFill>
                <a:schemeClr val="tx1"/>
              </a:solidFill>
            </a:endParaRPr>
          </a:p>
          <a:p>
            <a:pPr marL="180000" lvl="0" indent="-180000" algn="l" rtl="0">
              <a:spcAft>
                <a:spcPts val="0"/>
              </a:spcAft>
              <a:buSzPct val="110000"/>
              <a:buChar char="•"/>
            </a:pPr>
            <a:r>
              <a:rPr lang="de-DE" sz="1050" dirty="0">
                <a:solidFill>
                  <a:schemeClr val="tx1"/>
                </a:solidFill>
              </a:rPr>
              <a:t>Sicherung der Durchlüftung/Luftaustausch zwischen Grünflächen und Innenhöfen</a:t>
            </a:r>
          </a:p>
          <a:p>
            <a:pPr marL="180000" indent="-180000">
              <a:buSzPct val="110000"/>
              <a:buFont typeface="Arial"/>
              <a:buChar char="•"/>
            </a:pPr>
            <a:r>
              <a:rPr lang="de-DE" sz="1050" dirty="0">
                <a:solidFill>
                  <a:schemeClr val="tx1"/>
                </a:solidFill>
              </a:rPr>
              <a:t>vernetzte Freiraumsysteme (für bessere Zugänglichkeit, Frischluftkorridore etc.)</a:t>
            </a:r>
          </a:p>
          <a:p>
            <a:pPr marL="180000" lvl="0" indent="-180000" algn="l" rtl="0">
              <a:spcAft>
                <a:spcPts val="0"/>
              </a:spcAft>
              <a:buSzPct val="110000"/>
              <a:buChar char="•"/>
            </a:pPr>
            <a:r>
              <a:rPr lang="de-DE" sz="1050" dirty="0">
                <a:solidFill>
                  <a:schemeClr val="tx1"/>
                </a:solidFill>
              </a:rPr>
              <a:t>Helle Fassadenfarben und Verschattungselemente an südexponierten Fassaden</a:t>
            </a:r>
            <a:endParaRPr sz="1050" dirty="0">
              <a:solidFill>
                <a:schemeClr val="tx1"/>
              </a:solidFill>
            </a:endParaRPr>
          </a:p>
          <a:p>
            <a:pPr marL="180000" lvl="0" indent="-180000" algn="l" rtl="0">
              <a:spcAft>
                <a:spcPts val="0"/>
              </a:spcAft>
              <a:buSzPct val="110000"/>
              <a:buChar char="•"/>
            </a:pPr>
            <a:r>
              <a:rPr lang="de-DE" sz="1050" dirty="0">
                <a:solidFill>
                  <a:schemeClr val="tx1"/>
                </a:solidFill>
              </a:rPr>
              <a:t>Entsiegelung von Höfen</a:t>
            </a:r>
            <a:endParaRPr sz="1050" dirty="0">
              <a:solidFill>
                <a:schemeClr val="tx1"/>
              </a:solidFill>
            </a:endParaRPr>
          </a:p>
          <a:p>
            <a:pPr marL="180000" lvl="0" indent="-180000" algn="l" rtl="0">
              <a:spcAft>
                <a:spcPts val="0"/>
              </a:spcAft>
              <a:buSzPct val="110000"/>
              <a:buChar char="•"/>
            </a:pPr>
            <a:r>
              <a:rPr lang="de-DE" sz="1050" dirty="0">
                <a:solidFill>
                  <a:schemeClr val="tx1"/>
                </a:solidFill>
              </a:rPr>
              <a:t>multifunktionale Flächennutzung z.B. Stellflächen als temporäre Stauflächen bei Starkregen; Parks als Überschwemmungsgebiet</a:t>
            </a:r>
            <a:endParaRPr sz="1050" dirty="0">
              <a:solidFill>
                <a:schemeClr val="tx1"/>
              </a:solidFill>
            </a:endParaRPr>
          </a:p>
          <a:p>
            <a:pPr marL="0" lvl="0" indent="0" algn="l" rtl="0">
              <a:lnSpc>
                <a:spcPct val="100000"/>
              </a:lnSpc>
              <a:spcAft>
                <a:spcPts val="0"/>
              </a:spcAft>
              <a:buClr>
                <a:schemeClr val="dk1"/>
              </a:buClr>
              <a:buSzPts val="1020"/>
              <a:buNone/>
            </a:pPr>
            <a:endParaRPr sz="1050" b="1" dirty="0">
              <a:solidFill>
                <a:schemeClr val="tx1"/>
              </a:solidFill>
            </a:endParaRPr>
          </a:p>
          <a:p>
            <a:pPr marL="0" lvl="0" indent="0" algn="l" rtl="0">
              <a:lnSpc>
                <a:spcPct val="100000"/>
              </a:lnSpc>
              <a:spcAft>
                <a:spcPts val="0"/>
              </a:spcAft>
              <a:buClr>
                <a:schemeClr val="dk1"/>
              </a:buClr>
              <a:buSzPts val="1020"/>
              <a:buNone/>
            </a:pPr>
            <a:r>
              <a:rPr lang="de-DE" sz="1050" b="1" dirty="0">
                <a:solidFill>
                  <a:schemeClr val="tx1"/>
                </a:solidFill>
              </a:rPr>
              <a:t>Quelle</a:t>
            </a:r>
            <a:endParaRPr sz="1050" dirty="0">
              <a:solidFill>
                <a:schemeClr val="tx1"/>
              </a:solidFill>
            </a:endParaRPr>
          </a:p>
          <a:p>
            <a:pPr marL="180000" lvl="0" indent="-180000" algn="l" rtl="0">
              <a:spcAft>
                <a:spcPts val="0"/>
              </a:spcAft>
              <a:buClr>
                <a:schemeClr val="dk1"/>
              </a:buClr>
              <a:buSzPct val="110000"/>
              <a:buChar char="•"/>
            </a:pPr>
            <a:r>
              <a:rPr lang="de-DE" sz="1050" dirty="0" err="1">
                <a:solidFill>
                  <a:schemeClr val="tx1"/>
                </a:solidFill>
              </a:rPr>
              <a:t>BfN</a:t>
            </a:r>
            <a:r>
              <a:rPr lang="de-DE" sz="1050" dirty="0">
                <a:solidFill>
                  <a:schemeClr val="tx1"/>
                </a:solidFill>
              </a:rPr>
              <a:t> Bundesamt für Naturschutz 2017: Urbane grüne Infrastruktur. Grundlage für attraktive und zukunftsfähige Städte. Online: </a:t>
            </a:r>
            <a:r>
              <a:rPr lang="de-DE" sz="1050" u="sng" dirty="0">
                <a:solidFill>
                  <a:schemeClr val="tx1"/>
                </a:solidFill>
                <a:hlinkClick r:id="rId3">
                  <a:extLst>
                    <a:ext uri="{A12FA001-AC4F-418D-AE19-62706E023703}">
                      <ahyp:hlinkClr xmlns:ahyp="http://schemas.microsoft.com/office/drawing/2018/hyperlinkcolor" xmlns="" val="tx"/>
                    </a:ext>
                  </a:extLst>
                </a:hlinkClick>
              </a:rPr>
              <a:t>https://biologischevielfalt.bfn.de/fileadmin/NBS/images/Dialogforen/UGI_Broschuere.pdf</a:t>
            </a:r>
            <a:endParaRPr sz="1050" dirty="0">
              <a:solidFill>
                <a:schemeClr val="tx1"/>
              </a:solidFill>
            </a:endParaRPr>
          </a:p>
          <a:p>
            <a:pPr marL="180000" lvl="0" indent="-180000" algn="l" rtl="0">
              <a:spcAft>
                <a:spcPts val="0"/>
              </a:spcAft>
              <a:buClr>
                <a:schemeClr val="dk1"/>
              </a:buClr>
              <a:buSzPct val="110000"/>
              <a:buChar char="•"/>
            </a:pPr>
            <a:r>
              <a:rPr lang="de-DE" sz="1050" dirty="0">
                <a:solidFill>
                  <a:schemeClr val="tx1"/>
                </a:solidFill>
              </a:rPr>
              <a:t>UBA Umweltbundesamt 2022: Hitze in der Innenstadt: mehr Bäume und Schatten nötig. Online: </a:t>
            </a:r>
            <a:r>
              <a:rPr lang="de-DE" sz="1050" u="sng" dirty="0">
                <a:solidFill>
                  <a:schemeClr val="tx1"/>
                </a:solidFill>
                <a:hlinkClick r:id="rId4">
                  <a:extLst>
                    <a:ext uri="{A12FA001-AC4F-418D-AE19-62706E023703}">
                      <ahyp:hlinkClr xmlns:ahyp="http://schemas.microsoft.com/office/drawing/2018/hyperlinkcolor" xmlns="" val="tx"/>
                    </a:ext>
                  </a:extLst>
                </a:hlinkClick>
              </a:rPr>
              <a:t>https://www.umweltbundesamt.de/presse/pressemitteilungen/hitze-in-der-innenstadt-mehr-baeume-schatten-noetig</a:t>
            </a:r>
            <a:endParaRPr sz="1050" dirty="0">
              <a:solidFill>
                <a:schemeClr val="tx1"/>
              </a:solidFill>
            </a:endParaRPr>
          </a:p>
          <a:p>
            <a:pPr marL="0" lvl="0" indent="0" algn="l" rtl="0">
              <a:lnSpc>
                <a:spcPct val="100000"/>
              </a:lnSpc>
              <a:spcAft>
                <a:spcPts val="0"/>
              </a:spcAft>
              <a:buNone/>
            </a:pPr>
            <a:endParaRPr lang="de-DE" sz="1050" b="1" dirty="0">
              <a:solidFill>
                <a:schemeClr val="tx1"/>
              </a:solidFill>
            </a:endParaRPr>
          </a:p>
          <a:p>
            <a:pPr marL="0" lvl="0" indent="0" algn="l" rtl="0">
              <a:lnSpc>
                <a:spcPct val="100000"/>
              </a:lnSpc>
              <a:spcAft>
                <a:spcPts val="0"/>
              </a:spcAft>
              <a:buNone/>
            </a:pPr>
            <a:r>
              <a:rPr lang="de-DE" sz="1050" b="1" dirty="0">
                <a:solidFill>
                  <a:schemeClr val="tx1"/>
                </a:solidFill>
              </a:rPr>
              <a:t>Bilder</a:t>
            </a:r>
            <a:endParaRPr sz="1050" b="1" dirty="0">
              <a:solidFill>
                <a:schemeClr val="tx1"/>
              </a:solidFill>
            </a:endParaRPr>
          </a:p>
          <a:p>
            <a:pPr marL="171450" lvl="0" indent="-171450" algn="l" rtl="0">
              <a:lnSpc>
                <a:spcPct val="100000"/>
              </a:lnSpc>
              <a:spcAft>
                <a:spcPts val="0"/>
              </a:spcAft>
              <a:buFont typeface="Arial" panose="020B0604020202020204" pitchFamily="34" charset="0"/>
              <a:buChar char="•"/>
            </a:pPr>
            <a:r>
              <a:rPr lang="de-DE" sz="1050" dirty="0">
                <a:solidFill>
                  <a:schemeClr val="tx1"/>
                </a:solidFill>
              </a:rPr>
              <a:t>Public Domain </a:t>
            </a:r>
            <a:r>
              <a:rPr lang="de-DE" sz="1050" dirty="0" err="1">
                <a:solidFill>
                  <a:schemeClr val="tx1"/>
                </a:solidFill>
              </a:rPr>
              <a:t>Vectors</a:t>
            </a:r>
            <a:r>
              <a:rPr lang="de-DE" sz="1050" dirty="0">
                <a:solidFill>
                  <a:schemeClr val="tx1"/>
                </a:solidFill>
              </a:rPr>
              <a:t>: https://publicdomainvectors.org/de/kostenlose-vektorgrafiken/Park-au%C3%9Ferhalb-der-Stadt/85097.html</a:t>
            </a:r>
            <a:endParaRPr sz="1050" dirty="0">
              <a:solidFill>
                <a:schemeClr val="tx1"/>
              </a:solidFill>
            </a:endParaRPr>
          </a:p>
        </p:txBody>
      </p:sp>
      <p:sp>
        <p:nvSpPr>
          <p:cNvPr id="163" name="Google Shape;163;g13c8a2e141e_0_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ab4e41435b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ab4e41435b_0_0:notes"/>
          <p:cNvSpPr txBox="1">
            <a:spLocks noGrp="1"/>
          </p:cNvSpPr>
          <p:nvPr>
            <p:ph type="body" idx="1"/>
          </p:nvPr>
        </p:nvSpPr>
        <p:spPr>
          <a:xfrm>
            <a:off x="479425" y="3852000"/>
            <a:ext cx="6145212" cy="394285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100" b="1" dirty="0">
                <a:solidFill>
                  <a:schemeClr val="tx1"/>
                </a:solidFill>
                <a:latin typeface="Calibri" panose="020F0502020204030204" pitchFamily="34" charset="0"/>
                <a:cs typeface="Calibri" panose="020F0502020204030204" pitchFamily="34" charset="0"/>
              </a:rPr>
              <a:t>Beschreibung</a:t>
            </a:r>
            <a:endParaRPr lang="de-DE" sz="1100" b="0" i="0" u="none" strike="noStrike" dirty="0">
              <a:solidFill>
                <a:schemeClr val="tx1"/>
              </a:solidFill>
              <a:effectLst/>
              <a:latin typeface="Calibri" panose="020F0502020204030204" pitchFamily="34" charset="0"/>
              <a:cs typeface="Calibri" panose="020F0502020204030204" pitchFamily="34" charset="0"/>
            </a:endParaRPr>
          </a:p>
          <a:p>
            <a:pPr marL="0" lvl="0" indent="0" algn="l" rtl="0">
              <a:lnSpc>
                <a:spcPct val="100000"/>
              </a:lnSpc>
              <a:spcAft>
                <a:spcPts val="0"/>
              </a:spcAft>
              <a:buSzPts val="255"/>
              <a:buNone/>
            </a:pPr>
            <a:r>
              <a:rPr lang="de-DE" sz="1100" b="0" i="0" u="none" strike="noStrike" dirty="0">
                <a:solidFill>
                  <a:schemeClr val="tx1"/>
                </a:solidFill>
                <a:effectLst/>
                <a:latin typeface="Calibri" panose="020F0502020204030204" pitchFamily="34" charset="0"/>
                <a:cs typeface="Calibri" panose="020F0502020204030204" pitchFamily="34" charset="0"/>
              </a:rPr>
              <a:t>Die drei Dimensionen der Nachhaltigkeit – Ökologie, Ökonomie und Soziokulturelles – beinhalten Ziele, die unter Umständen nicht gleichzeitig oder im gleichen Maße verfolgt werden können. Teilweise entstehen Widersprüche und Zielkonflikte, die auf den folgenden Folien beispielhaft näher betrachtet werden sollen. </a:t>
            </a:r>
          </a:p>
          <a:p>
            <a:pPr marL="0" indent="0">
              <a:buClr>
                <a:schemeClr val="dk1"/>
              </a:buClr>
              <a:buSzPts val="1020"/>
            </a:pPr>
            <a:endParaRPr lang="de-DE" sz="1100" b="1" dirty="0">
              <a:solidFill>
                <a:schemeClr val="tx1"/>
              </a:solidFill>
            </a:endParaRPr>
          </a:p>
          <a:p>
            <a:pPr marL="0" indent="0">
              <a:buClr>
                <a:schemeClr val="dk1"/>
              </a:buClr>
              <a:buSzPts val="1020"/>
            </a:pPr>
            <a:r>
              <a:rPr lang="de-DE" sz="1100" b="1" dirty="0">
                <a:solidFill>
                  <a:schemeClr val="tx1"/>
                </a:solidFill>
              </a:rPr>
              <a:t>Quelle</a:t>
            </a:r>
            <a:endParaRPr lang="de-DE" sz="1100" dirty="0">
              <a:solidFill>
                <a:schemeClr val="tx1"/>
              </a:solidFill>
            </a:endParaRPr>
          </a:p>
          <a:p>
            <a:pPr marL="177827" indent="-177827">
              <a:buClr>
                <a:schemeClr val="dk1"/>
              </a:buClr>
              <a:buSzPct val="110000"/>
              <a:buFont typeface="Arial"/>
              <a:buChar char="•"/>
            </a:pPr>
            <a:r>
              <a:rPr lang="de-DE" sz="1100" dirty="0">
                <a:solidFill>
                  <a:schemeClr val="tx1"/>
                </a:solidFill>
              </a:rPr>
              <a:t>BMI </a:t>
            </a:r>
            <a:r>
              <a:rPr lang="de-DE" sz="1100" b="0" dirty="0">
                <a:solidFill>
                  <a:schemeClr val="tx1"/>
                </a:solidFill>
                <a:latin typeface="Calibri" panose="020F0502020204030204" pitchFamily="34" charset="0"/>
                <a:cs typeface="Calibri" panose="020F0502020204030204" pitchFamily="34" charset="0"/>
              </a:rPr>
              <a:t>Bundesministerium des Innern, für Bau und Heimat (2019): Leitfaden Nachhaltiges Bauen. </a:t>
            </a:r>
            <a:r>
              <a:rPr lang="de-DE" sz="1100" dirty="0">
                <a:solidFill>
                  <a:schemeClr val="tx1"/>
                </a:solidFill>
                <a:latin typeface="Calibri" panose="020F0502020204030204" pitchFamily="34" charset="0"/>
                <a:cs typeface="Calibri" panose="020F0502020204030204" pitchFamily="34" charset="0"/>
              </a:rPr>
              <a:t>Bundesministerium des Innern, für Bau und Heimat. Quelle: </a:t>
            </a:r>
            <a:r>
              <a:rPr lang="de-DE" sz="11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https://www.nachhaltigesbauen.de/fileadmin/publikationen/BBSR_LFNB_D_190125.pdf</a:t>
            </a:r>
            <a:endParaRPr lang="de-DE" sz="1100" dirty="0">
              <a:solidFill>
                <a:schemeClr val="tx1"/>
              </a:solidFill>
              <a:latin typeface="Calibri" panose="020F0502020204030204" pitchFamily="34" charset="0"/>
              <a:cs typeface="Calibri" panose="020F0502020204030204" pitchFamily="34" charset="0"/>
            </a:endParaRPr>
          </a:p>
          <a:p>
            <a:pPr marL="177827" indent="-177827">
              <a:buClr>
                <a:schemeClr val="dk1"/>
              </a:buClr>
              <a:buSzPts val="1020"/>
              <a:buFont typeface="Arial"/>
              <a:buChar char="•"/>
            </a:pPr>
            <a:endParaRPr lang="de-DE" sz="1100" dirty="0">
              <a:solidFill>
                <a:schemeClr val="tx1"/>
              </a:solidFill>
              <a:latin typeface="Calibri" panose="020F0502020204030204" pitchFamily="34" charset="0"/>
              <a:cs typeface="Calibri" panose="020F0502020204030204" pitchFamily="34" charset="0"/>
            </a:endParaRPr>
          </a:p>
          <a:p>
            <a:pPr marL="0" indent="0">
              <a:buClr>
                <a:schemeClr val="dk1"/>
              </a:buClr>
              <a:buSzPts val="1020"/>
            </a:pPr>
            <a:endParaRPr lang="de-DE" sz="1100" dirty="0">
              <a:solidFill>
                <a:schemeClr val="tx1"/>
              </a:solidFill>
              <a:latin typeface="Calibri" panose="020F0502020204030204" pitchFamily="34" charset="0"/>
              <a:cs typeface="Calibri" panose="020F0502020204030204" pitchFamily="34" charset="0"/>
            </a:endParaRPr>
          </a:p>
        </p:txBody>
      </p:sp>
      <p:sp>
        <p:nvSpPr>
          <p:cNvPr id="176" name="Google Shape;176;g1ab4e41435b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a7b3d5eada_0_5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a7b3d5eada_0_51:notes"/>
          <p:cNvSpPr txBox="1">
            <a:spLocks noGrp="1"/>
          </p:cNvSpPr>
          <p:nvPr>
            <p:ph type="body" idx="1"/>
          </p:nvPr>
        </p:nvSpPr>
        <p:spPr>
          <a:xfrm>
            <a:off x="479424" y="3852000"/>
            <a:ext cx="6145213" cy="546909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100" b="1" dirty="0">
                <a:solidFill>
                  <a:schemeClr val="tx1"/>
                </a:solidFill>
                <a:latin typeface="Calibri" panose="020F0502020204030204" pitchFamily="34" charset="0"/>
                <a:cs typeface="Calibri" panose="020F0502020204030204" pitchFamily="34" charset="0"/>
              </a:rPr>
              <a:t>Beschreibung</a:t>
            </a:r>
            <a:endParaRPr lang="de-DE" sz="1100" b="0" i="0" u="none" strike="noStrike" dirty="0">
              <a:solidFill>
                <a:schemeClr val="tx1"/>
              </a:solidFill>
              <a:effectLst/>
              <a:latin typeface="Calibri" panose="020F0502020204030204" pitchFamily="34" charset="0"/>
              <a:cs typeface="Calibri" panose="020F0502020204030204" pitchFamily="34" charset="0"/>
            </a:endParaRPr>
          </a:p>
          <a:p>
            <a:pPr marL="0" lvl="0" indent="0" algn="l" rtl="0">
              <a:lnSpc>
                <a:spcPct val="100000"/>
              </a:lnSpc>
              <a:spcBef>
                <a:spcPts val="690"/>
              </a:spcBef>
              <a:spcAft>
                <a:spcPts val="0"/>
              </a:spcAft>
              <a:buSzPts val="255"/>
              <a:buNone/>
            </a:pPr>
            <a:r>
              <a:rPr lang="de-DE" sz="1100" b="0" i="0" u="none" strike="noStrike" dirty="0">
                <a:solidFill>
                  <a:schemeClr val="tx1"/>
                </a:solidFill>
                <a:effectLst/>
                <a:latin typeface="Calibri" panose="020F0502020204030204" pitchFamily="34" charset="0"/>
                <a:cs typeface="Calibri" panose="020F0502020204030204" pitchFamily="34" charset="0"/>
              </a:rPr>
              <a:t>Nachhaltige Gebäude als Gesamtkonzept: Soll der gesamte Lebenszyklus eines Gebäudes schon bei der Planung betrachtet werden, kann dies unter Umständen zuerst zu einem zeitlichen bzw. ökonomischen Mehraufwand in der Planung führen (Anlagen eines Materialpasses; Berücksichtigung der Wiederverwendbarkeit von Bauteilen und -materialien; etc.). Praxisakteure berichten davon, dass nachhaltige Bauprojekte aufgrund hoher Kosten nicht umgesetzt werden. Nachhaltigkeit sei nach wie vor eine freiwillige Zielsetzung der Auftraggebenden. Es fehle an gesetzlichen Vorschriften, insbesondere im Bereich des Materialverbrauchs (DAB 2021).</a:t>
            </a:r>
          </a:p>
          <a:p>
            <a:pPr marL="0" lvl="0" indent="0" algn="l" rtl="0">
              <a:lnSpc>
                <a:spcPct val="100000"/>
              </a:lnSpc>
              <a:spcBef>
                <a:spcPts val="0"/>
              </a:spcBef>
              <a:spcAft>
                <a:spcPts val="0"/>
              </a:spcAft>
              <a:buNone/>
            </a:pPr>
            <a:endParaRPr lang="de-DE" sz="1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de-DE" sz="1100" b="1" dirty="0">
                <a:solidFill>
                  <a:schemeClr val="tx1"/>
                </a:solidFill>
                <a:latin typeface="Calibri" panose="020F0502020204030204" pitchFamily="34" charset="0"/>
                <a:cs typeface="Calibri" panose="020F0502020204030204" pitchFamily="34" charset="0"/>
              </a:rPr>
              <a:t>Aufgabe</a:t>
            </a:r>
          </a:p>
          <a:p>
            <a:pPr marL="180000" lvl="0" indent="-180000" algn="l" rtl="0">
              <a:lnSpc>
                <a:spcPct val="100000"/>
              </a:lnSpc>
              <a:spcBef>
                <a:spcPts val="0"/>
              </a:spcBef>
              <a:spcAft>
                <a:spcPts val="0"/>
              </a:spcAft>
              <a:buSzPct val="110000"/>
              <a:buFont typeface="Arial" panose="020B0604020202020204" pitchFamily="34" charset="0"/>
              <a:buChar char="•"/>
            </a:pPr>
            <a:r>
              <a:rPr lang="de-DE" sz="1100" dirty="0">
                <a:solidFill>
                  <a:schemeClr val="tx1"/>
                </a:solidFill>
                <a:latin typeface="Calibri" panose="020F0502020204030204" pitchFamily="34" charset="0"/>
                <a:cs typeface="Calibri" panose="020F0502020204030204" pitchFamily="34" charset="0"/>
              </a:rPr>
              <a:t>Diskutieren Sie mögliche Hemmnisse in der Umsetzung einer ganzheitlichen Planung (Zeitdruck; Kostendruck; „</a:t>
            </a:r>
            <a:r>
              <a:rPr lang="de-DE" sz="1100" dirty="0" err="1">
                <a:solidFill>
                  <a:schemeClr val="tx1"/>
                </a:solidFill>
                <a:latin typeface="Calibri" panose="020F0502020204030204" pitchFamily="34" charset="0"/>
                <a:cs typeface="Calibri" panose="020F0502020204030204" pitchFamily="34" charset="0"/>
              </a:rPr>
              <a:t>business</a:t>
            </a:r>
            <a:r>
              <a:rPr lang="de-DE" sz="1100" dirty="0">
                <a:solidFill>
                  <a:schemeClr val="tx1"/>
                </a:solidFill>
                <a:latin typeface="Calibri" panose="020F0502020204030204" pitchFamily="34" charset="0"/>
                <a:cs typeface="Calibri" panose="020F0502020204030204" pitchFamily="34" charset="0"/>
              </a:rPr>
              <a:t> </a:t>
            </a:r>
            <a:r>
              <a:rPr lang="de-DE" sz="1100" dirty="0" err="1">
                <a:solidFill>
                  <a:schemeClr val="tx1"/>
                </a:solidFill>
                <a:latin typeface="Calibri" panose="020F0502020204030204" pitchFamily="34" charset="0"/>
                <a:cs typeface="Calibri" panose="020F0502020204030204" pitchFamily="34" charset="0"/>
              </a:rPr>
              <a:t>as</a:t>
            </a:r>
            <a:r>
              <a:rPr lang="de-DE" sz="1100" dirty="0">
                <a:solidFill>
                  <a:schemeClr val="tx1"/>
                </a:solidFill>
                <a:latin typeface="Calibri" panose="020F0502020204030204" pitchFamily="34" charset="0"/>
                <a:cs typeface="Calibri" panose="020F0502020204030204" pitchFamily="34" charset="0"/>
              </a:rPr>
              <a:t> </a:t>
            </a:r>
            <a:r>
              <a:rPr lang="de-DE" sz="1100" dirty="0" err="1">
                <a:solidFill>
                  <a:schemeClr val="tx1"/>
                </a:solidFill>
                <a:latin typeface="Calibri" panose="020F0502020204030204" pitchFamily="34" charset="0"/>
                <a:cs typeface="Calibri" panose="020F0502020204030204" pitchFamily="34" charset="0"/>
              </a:rPr>
              <a:t>usual</a:t>
            </a:r>
            <a:r>
              <a:rPr lang="de-DE" sz="1100" dirty="0">
                <a:solidFill>
                  <a:schemeClr val="tx1"/>
                </a:solidFill>
                <a:latin typeface="Calibri" panose="020F0502020204030204" pitchFamily="34" charset="0"/>
                <a:cs typeface="Calibri" panose="020F0502020204030204" pitchFamily="34" charset="0"/>
              </a:rPr>
              <a:t>“ / kurzfristiges Denken; Mangel an finanzieller Förderung; anderweitige Priorisierungen; …)</a:t>
            </a:r>
          </a:p>
          <a:p>
            <a:pPr marL="180000" lvl="0" indent="-180000" algn="l" rtl="0">
              <a:lnSpc>
                <a:spcPct val="100000"/>
              </a:lnSpc>
              <a:spcBef>
                <a:spcPts val="0"/>
              </a:spcBef>
              <a:spcAft>
                <a:spcPts val="0"/>
              </a:spcAft>
              <a:buSzPct val="110000"/>
              <a:buFont typeface="Arial" panose="020B0604020202020204" pitchFamily="34" charset="0"/>
              <a:buChar char="•"/>
            </a:pPr>
            <a:r>
              <a:rPr lang="de-DE" sz="1100" dirty="0">
                <a:solidFill>
                  <a:schemeClr val="tx1"/>
                </a:solidFill>
                <a:latin typeface="Calibri" panose="020F0502020204030204" pitchFamily="34" charset="0"/>
                <a:cs typeface="Calibri" panose="020F0502020204030204" pitchFamily="34" charset="0"/>
              </a:rPr>
              <a:t>Welche Lösungsansätze könnte es geben? (Bildung/Fortbildung auf Planenden und Auftraggebende; Förderprogramme; …)</a:t>
            </a:r>
          </a:p>
          <a:p>
            <a:pPr marL="0" lvl="0" indent="0" algn="l" rtl="0">
              <a:lnSpc>
                <a:spcPct val="100000"/>
              </a:lnSpc>
              <a:spcBef>
                <a:spcPts val="0"/>
              </a:spcBef>
              <a:spcAft>
                <a:spcPts val="0"/>
              </a:spcAft>
              <a:buNone/>
            </a:pPr>
            <a:endParaRPr lang="de-DE" sz="1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de-DE" sz="1100" b="1" dirty="0">
                <a:solidFill>
                  <a:schemeClr val="tx1"/>
                </a:solidFill>
                <a:latin typeface="Calibri" panose="020F0502020204030204" pitchFamily="34" charset="0"/>
                <a:cs typeface="Calibri" panose="020F0502020204030204" pitchFamily="34" charset="0"/>
              </a:rPr>
              <a:t>Quelle</a:t>
            </a:r>
          </a:p>
          <a:p>
            <a:pPr marL="180000" marR="0" lvl="0" indent="-180000" algn="l" defTabSz="914400" rtl="0" eaLnBrk="1" fontAlgn="auto" latinLnBrk="0" hangingPunct="1">
              <a:lnSpc>
                <a:spcPct val="100000"/>
              </a:lnSpc>
              <a:spcBef>
                <a:spcPts val="0"/>
              </a:spcBef>
              <a:spcAft>
                <a:spcPts val="0"/>
              </a:spcAft>
              <a:buClr>
                <a:srgbClr val="000000"/>
              </a:buClr>
              <a:buSzPct val="110000"/>
              <a:buFont typeface="Arial" panose="020B0604020202020204" pitchFamily="34" charset="0"/>
              <a:buChar char="•"/>
              <a:tabLst/>
              <a:defRPr/>
            </a:pPr>
            <a:r>
              <a:rPr lang="de-DE" sz="1100" b="0" i="0" u="none" strike="noStrike" dirty="0">
                <a:solidFill>
                  <a:schemeClr val="tx1"/>
                </a:solidFill>
                <a:effectLst/>
                <a:latin typeface="Calibri" panose="020F0502020204030204" pitchFamily="34" charset="0"/>
                <a:cs typeface="Calibri" panose="020F0502020204030204" pitchFamily="34" charset="0"/>
              </a:rPr>
              <a:t>BMI Bundesministerium des Innern, für Bau und Heimat (2019): Leitfaden Nachhaltiges Bauen. Zukunftsfähiges Planen, Bauen und Betreiben von Gebäuden. Online: </a:t>
            </a:r>
            <a:r>
              <a:rPr lang="de-DE" sz="1100" b="0" i="0" u="sng" strike="noStrike"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https://www.nachhaltigesbauen.de/fileadmin/publikationen/BBSR_LFNB_D_190125.pdf</a:t>
            </a:r>
            <a:endParaRPr lang="de-DE" sz="1100" b="0" i="0" u="none" strike="noStrike" dirty="0">
              <a:solidFill>
                <a:schemeClr val="tx1"/>
              </a:solidFill>
              <a:effectLst/>
              <a:latin typeface="Calibri" panose="020F0502020204030204" pitchFamily="34" charset="0"/>
              <a:cs typeface="Calibri" panose="020F0502020204030204" pitchFamily="34" charset="0"/>
            </a:endParaRPr>
          </a:p>
          <a:p>
            <a:pPr marL="180000" marR="0" lvl="0" indent="-180000" algn="l" defTabSz="914400" rtl="0" eaLnBrk="1" fontAlgn="auto" latinLnBrk="0" hangingPunct="1">
              <a:lnSpc>
                <a:spcPct val="100000"/>
              </a:lnSpc>
              <a:spcBef>
                <a:spcPts val="0"/>
              </a:spcBef>
              <a:spcAft>
                <a:spcPts val="0"/>
              </a:spcAft>
              <a:buClr>
                <a:srgbClr val="000000"/>
              </a:buClr>
              <a:buSzPct val="110000"/>
              <a:buFont typeface="Arial" panose="020B0604020202020204" pitchFamily="34" charset="0"/>
              <a:buChar char="•"/>
              <a:tabLst/>
              <a:defRPr/>
            </a:pPr>
            <a:r>
              <a:rPr lang="de-DE" sz="1100" b="0" i="0" u="none" strike="noStrike" dirty="0">
                <a:solidFill>
                  <a:schemeClr val="tx1"/>
                </a:solidFill>
                <a:effectLst/>
                <a:latin typeface="Calibri" panose="020F0502020204030204" pitchFamily="34" charset="0"/>
                <a:cs typeface="Calibri" panose="020F0502020204030204" pitchFamily="34" charset="0"/>
              </a:rPr>
              <a:t>DAB Deutsches Architektenblatt (2021): Nachhaltig bauen im Realitätscheck: Erfahrungen aus der Praxis. Online: </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xmlns="" val="tx"/>
                    </a:ext>
                  </a:extLst>
                </a:hlinkClick>
              </a:rPr>
              <a:t>https://www.dabonline.de/2021/04/28/realitaetscheck-nachhaltig-bauen-erfahrungen-praxis-architektur-grafiken-statistiken/</a:t>
            </a:r>
            <a:endParaRPr lang="de-DE" sz="1100"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sz="1100" b="0" i="0" u="none" strike="noStrike" dirty="0">
              <a:solidFill>
                <a:schemeClr val="tx1"/>
              </a:solidFill>
              <a:effectLs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100" b="1" dirty="0">
              <a:solidFill>
                <a:schemeClr val="tx1"/>
              </a:solidFill>
              <a:latin typeface="Calibri" panose="020F0502020204030204" pitchFamily="34" charset="0"/>
              <a:cs typeface="Calibri" panose="020F0502020204030204" pitchFamily="34" charset="0"/>
            </a:endParaRPr>
          </a:p>
        </p:txBody>
      </p:sp>
      <p:sp>
        <p:nvSpPr>
          <p:cNvPr id="202" name="Google Shape;202;g1a7b3d5eada_0_5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98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7f2d70444a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7f2d70444a_0_0:notes"/>
          <p:cNvSpPr txBox="1">
            <a:spLocks noGrp="1"/>
          </p:cNvSpPr>
          <p:nvPr>
            <p:ph type="body" idx="1"/>
          </p:nvPr>
        </p:nvSpPr>
        <p:spPr>
          <a:xfrm>
            <a:off x="479424" y="3852000"/>
            <a:ext cx="6145213" cy="549294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100" b="1" dirty="0">
                <a:solidFill>
                  <a:srgbClr val="000000"/>
                </a:solidFill>
              </a:rPr>
              <a:t>Beschreibung</a:t>
            </a:r>
            <a:endParaRPr sz="1100" dirty="0"/>
          </a:p>
          <a:p>
            <a:pPr marL="0" lvl="0" indent="0" algn="l" rtl="0">
              <a:lnSpc>
                <a:spcPct val="115000"/>
              </a:lnSpc>
              <a:spcBef>
                <a:spcPts val="0"/>
              </a:spcBef>
              <a:spcAft>
                <a:spcPts val="0"/>
              </a:spcAft>
              <a:buNone/>
            </a:pPr>
            <a:r>
              <a:rPr lang="de-DE" sz="1100" dirty="0"/>
              <a:t>Der großen Wohnraumnachfrage im urbanen Raum mit neugeschaffenem Wohnraum durch Nachverdichtung zu begegnen, hat den bedeutenden Vorteil, dass die benötigte Infrastruktur (Straßen, Stromleitungen, Kanal etc.) bereits größtenteils vorhanden ist und nicht ressourcenintensiv neu gebaut werden muss. Demgegenüber kann Nachverdichtung aber auch den lokalen Versiegelungsgrad erhöhen und Grünflächen verringern sowie für soziale Spannungen sorgen, wenn sich alteingesessene Einwohner*innen durch zusätzlichen Lärm und Verkehr gestört sehen.</a:t>
            </a:r>
            <a:endParaRPr sz="1100" dirty="0"/>
          </a:p>
          <a:p>
            <a:pPr marL="0" lvl="0" indent="0" algn="l" rtl="0">
              <a:lnSpc>
                <a:spcPct val="100000"/>
              </a:lnSpc>
              <a:spcAft>
                <a:spcPts val="0"/>
              </a:spcAft>
              <a:buSzPts val="255"/>
              <a:buNone/>
            </a:pPr>
            <a:endParaRPr lang="de-DE" sz="1100" b="1" dirty="0">
              <a:solidFill>
                <a:srgbClr val="000000"/>
              </a:solidFill>
            </a:endParaRPr>
          </a:p>
          <a:p>
            <a:pPr marL="0" lvl="0" indent="0" algn="l" rtl="0">
              <a:lnSpc>
                <a:spcPct val="100000"/>
              </a:lnSpc>
              <a:spcAft>
                <a:spcPts val="0"/>
              </a:spcAft>
              <a:buSzPts val="255"/>
              <a:buNone/>
            </a:pPr>
            <a:r>
              <a:rPr lang="de-DE" sz="1100" b="1" dirty="0">
                <a:solidFill>
                  <a:srgbClr val="000000"/>
                </a:solidFill>
              </a:rPr>
              <a:t>Aufgabe</a:t>
            </a:r>
            <a:endParaRPr sz="1100" dirty="0">
              <a:solidFill>
                <a:srgbClr val="000000"/>
              </a:solidFill>
            </a:endParaRPr>
          </a:p>
          <a:p>
            <a:pPr marL="180000" lvl="0" indent="-180000" algn="l" rtl="0">
              <a:lnSpc>
                <a:spcPct val="100000"/>
              </a:lnSpc>
              <a:spcBef>
                <a:spcPts val="690"/>
              </a:spcBef>
              <a:spcAft>
                <a:spcPts val="0"/>
              </a:spcAft>
              <a:buSzPct val="110000"/>
              <a:buFont typeface="Arial" panose="020B0604020202020204" pitchFamily="34" charset="0"/>
              <a:buChar char="•"/>
            </a:pPr>
            <a:r>
              <a:rPr lang="de-DE" sz="1100" dirty="0">
                <a:solidFill>
                  <a:srgbClr val="000000"/>
                </a:solidFill>
              </a:rPr>
              <a:t>Welche Vor- und Nachteile von Nachverdichtung sehen Sie?</a:t>
            </a:r>
            <a:br>
              <a:rPr lang="de-DE" sz="1100" dirty="0">
                <a:solidFill>
                  <a:srgbClr val="000000"/>
                </a:solidFill>
              </a:rPr>
            </a:br>
            <a:r>
              <a:rPr lang="de-DE" sz="1100" dirty="0">
                <a:solidFill>
                  <a:srgbClr val="000000"/>
                </a:solidFill>
              </a:rPr>
              <a:t>Vorteile: weniger Flächenversiegelung im Vergleich mit Neubau auf grüner Wiese; Ressourcen- und Zeitersparnis durch Nutzung vorhandener Infrastruktur;…</a:t>
            </a:r>
            <a:br>
              <a:rPr lang="de-DE" sz="1100" dirty="0">
                <a:solidFill>
                  <a:srgbClr val="000000"/>
                </a:solidFill>
              </a:rPr>
            </a:br>
            <a:r>
              <a:rPr lang="de-DE" sz="1100" dirty="0">
                <a:solidFill>
                  <a:srgbClr val="000000"/>
                </a:solidFill>
              </a:rPr>
              <a:t>Nachteile: ggf. Veränderung des Stadtbildes; lokale Erhöhung der Versiegelung; ggf. Potenzial für soziale Spannungen</a:t>
            </a:r>
          </a:p>
          <a:p>
            <a:pPr marL="180000" lvl="0" indent="-180000" algn="l" rtl="0">
              <a:lnSpc>
                <a:spcPct val="100000"/>
              </a:lnSpc>
              <a:spcBef>
                <a:spcPts val="690"/>
              </a:spcBef>
              <a:spcAft>
                <a:spcPts val="0"/>
              </a:spcAft>
              <a:buSzPct val="110000"/>
              <a:buFont typeface="Arial" panose="020B0604020202020204" pitchFamily="34" charset="0"/>
              <a:buChar char="•"/>
            </a:pPr>
            <a:r>
              <a:rPr lang="de-DE" sz="1100" dirty="0">
                <a:solidFill>
                  <a:srgbClr val="000000"/>
                </a:solidFill>
              </a:rPr>
              <a:t>Gab es bei Ihnen in der Nachbarschaft schon einmal Konflikte und wenn ja, hatte die Wohnsituation (z.B. Lärmübertragung etc.) einen Einfluss?</a:t>
            </a:r>
          </a:p>
          <a:p>
            <a:pPr marL="180000" lvl="0" indent="-180000" algn="l" rtl="0">
              <a:lnSpc>
                <a:spcPct val="100000"/>
              </a:lnSpc>
              <a:spcBef>
                <a:spcPts val="690"/>
              </a:spcBef>
              <a:spcAft>
                <a:spcPts val="0"/>
              </a:spcAft>
              <a:buSzPct val="110000"/>
              <a:buFont typeface="Arial" panose="020B0604020202020204" pitchFamily="34" charset="0"/>
              <a:buChar char="•"/>
            </a:pPr>
            <a:r>
              <a:rPr lang="de-DE" sz="1100" dirty="0">
                <a:solidFill>
                  <a:srgbClr val="000000"/>
                </a:solidFill>
              </a:rPr>
              <a:t>Wie kann man sozialen Spannungen und Konflikten in der Nachbarschaft vorbeugen? Zum Beispiel Einbeziehung der Anwohner*innen in den Planungsprozess; konstruktiver Lärmschutz; verkehrsberuhigende Maßnahmen; ... </a:t>
            </a:r>
            <a:endParaRPr sz="1100" dirty="0"/>
          </a:p>
          <a:p>
            <a:pPr marL="0" lvl="0" indent="0" algn="l" rtl="0">
              <a:lnSpc>
                <a:spcPct val="100000"/>
              </a:lnSpc>
              <a:spcBef>
                <a:spcPts val="0"/>
              </a:spcBef>
              <a:spcAft>
                <a:spcPts val="0"/>
              </a:spcAft>
              <a:buNone/>
            </a:pPr>
            <a:endParaRPr lang="de-DE" sz="1100" b="1" dirty="0"/>
          </a:p>
          <a:p>
            <a:pPr marL="0" lvl="0" indent="0" algn="l" rtl="0">
              <a:lnSpc>
                <a:spcPct val="100000"/>
              </a:lnSpc>
              <a:spcBef>
                <a:spcPts val="0"/>
              </a:spcBef>
              <a:spcAft>
                <a:spcPts val="0"/>
              </a:spcAft>
              <a:buNone/>
            </a:pPr>
            <a:r>
              <a:rPr lang="de-DE" sz="1100" b="1" dirty="0"/>
              <a:t>Bilder</a:t>
            </a:r>
            <a:endParaRPr sz="1100" b="1" dirty="0"/>
          </a:p>
          <a:p>
            <a:pPr marL="180000" lvl="0" indent="-180000" algn="l" rtl="0">
              <a:lnSpc>
                <a:spcPct val="100000"/>
              </a:lnSpc>
              <a:spcBef>
                <a:spcPts val="0"/>
              </a:spcBef>
              <a:spcAft>
                <a:spcPts val="0"/>
              </a:spcAft>
              <a:buSzPct val="110000"/>
              <a:buFont typeface="Arial" panose="020B0604020202020204" pitchFamily="34" charset="0"/>
              <a:buChar char="•"/>
            </a:pPr>
            <a:r>
              <a:rPr lang="de-DE" sz="1100" dirty="0"/>
              <a:t>Public Domain </a:t>
            </a:r>
            <a:r>
              <a:rPr lang="de-DE" sz="1100" dirty="0" err="1"/>
              <a:t>Vectors</a:t>
            </a:r>
            <a:r>
              <a:rPr lang="de-DE" sz="1100" dirty="0"/>
              <a:t>: https://publicdomainvectors.org/de/kostenlose-vektorgrafiken/Bunte-H%C3%A4user-und-Luftballons/64186.html</a:t>
            </a:r>
            <a:endParaRPr sz="1100" dirty="0"/>
          </a:p>
        </p:txBody>
      </p:sp>
      <p:sp>
        <p:nvSpPr>
          <p:cNvPr id="189" name="Google Shape;189;g17f2d70444a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209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a7b3d5eada_0_51: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a7b3d5eada_0_51:notes"/>
          <p:cNvSpPr txBox="1">
            <a:spLocks noGrp="1"/>
          </p:cNvSpPr>
          <p:nvPr>
            <p:ph type="body" idx="1"/>
          </p:nvPr>
        </p:nvSpPr>
        <p:spPr>
          <a:xfrm>
            <a:off x="479425" y="3852000"/>
            <a:ext cx="6145212" cy="589040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050" b="1" dirty="0">
                <a:solidFill>
                  <a:schemeClr val="tx1"/>
                </a:solidFill>
                <a:latin typeface="Calibri" panose="020F0502020204030204" pitchFamily="34" charset="0"/>
                <a:cs typeface="Calibri" panose="020F0502020204030204" pitchFamily="34" charset="0"/>
              </a:rPr>
              <a:t>Beschreibung</a:t>
            </a:r>
            <a:endParaRPr lang="de-DE" sz="1050" b="0" i="0" u="none" strike="noStrike" dirty="0">
              <a:solidFill>
                <a:schemeClr val="tx1"/>
              </a:solidFill>
              <a:effectLst/>
              <a:latin typeface="Calibri" panose="020F0502020204030204" pitchFamily="34" charset="0"/>
              <a:cs typeface="Calibri" panose="020F0502020204030204" pitchFamily="34" charset="0"/>
            </a:endParaRPr>
          </a:p>
          <a:p>
            <a:pPr marL="0" lvl="0" indent="0" algn="l" rtl="0">
              <a:lnSpc>
                <a:spcPct val="100000"/>
              </a:lnSpc>
              <a:spcAft>
                <a:spcPts val="0"/>
              </a:spcAft>
              <a:buSzPts val="255"/>
              <a:buNone/>
            </a:pPr>
            <a:r>
              <a:rPr lang="de-DE" sz="1050" b="0" i="0" u="none" strike="noStrike" dirty="0">
                <a:solidFill>
                  <a:schemeClr val="tx1"/>
                </a:solidFill>
                <a:effectLst/>
                <a:latin typeface="Calibri" panose="020F0502020204030204" pitchFamily="34" charset="0"/>
                <a:cs typeface="Calibri" panose="020F0502020204030204" pitchFamily="34" charset="0"/>
              </a:rPr>
              <a:t>Elemente blau-grüner Infrastruktur wie Bäume, Parks, Dach- und Fassadenbegrünungen, entsiegelte Höfe mit Grünflächen etc. können durch Verdunstung und Beschattung den Hitzestress in Städten reduzieren und bieten zudem eine hohe Aufenthaltsqualität. Jedoch kann der Aufwand für Pflege und Erhalt dieser grünen Infrastrukturen höher sein als bei klassischen “Betonwüsten”. Durch herabfallendes Laub fällt zusätzlicher Reinigungsaufwand an und Bäume und Pflanzen müssen ggf. in Trockenphasen bewässert werden, Grünstreifen müssen gemäht werden etc. </a:t>
            </a:r>
          </a:p>
          <a:p>
            <a:pPr marL="0" marR="0" lvl="0" indent="0" algn="l" defTabSz="914400" rtl="0" eaLnBrk="1" fontAlgn="auto" latinLnBrk="0" hangingPunct="1">
              <a:lnSpc>
                <a:spcPct val="100000"/>
              </a:lnSpc>
              <a:spcBef>
                <a:spcPts val="690"/>
              </a:spcBef>
              <a:spcAft>
                <a:spcPts val="0"/>
              </a:spcAft>
              <a:buClr>
                <a:srgbClr val="000000"/>
              </a:buClr>
              <a:buSzPts val="255"/>
              <a:buFont typeface="Arial"/>
              <a:buNone/>
              <a:tabLst/>
              <a:defRPr/>
            </a:pPr>
            <a:r>
              <a:rPr lang="de-DE" sz="1050" b="0" i="0" u="none" strike="noStrike" dirty="0">
                <a:solidFill>
                  <a:schemeClr val="tx1"/>
                </a:solidFill>
                <a:effectLst/>
                <a:latin typeface="Calibri" panose="020F0502020204030204" pitchFamily="34" charset="0"/>
                <a:cs typeface="Calibri" panose="020F0502020204030204" pitchFamily="34" charset="0"/>
              </a:rPr>
              <a:t>Um die Qualitäten grüner Infrastruktur langfristig zu erhalten, müssen Rahmenbedingungen für dauerhafte und fachgerechte Pflege und Management gegeben sein (z.B. anhand von Pflege- und Entwicklungsplänen). In vielen Kommunen sind die benötigten Mittel für Pflege und Unterhalt von Stadtgrün nicht ausreichend bemessen. Folgekosten verringern auch die Bereitschaft zur Neuanlage weiterer grüner Infrastrukturen in Städten und Gemeinden. Damit grüne Infrastruktur erhalten und weiterentwickelt wird, bedarf es der Wertschätzung durch Politik, Verwaltung und Gesellschaft sowie der Bereitstellung ausreichender finanzieller und personeller Ressourcen. Ergänzend können Fördermittel, Spenden und Patenschaften entsprechende Projekte unterstützen (</a:t>
            </a:r>
            <a:r>
              <a:rPr lang="de-DE" sz="1050" b="0" i="0" u="none" strike="noStrike" dirty="0" err="1">
                <a:solidFill>
                  <a:schemeClr val="tx1"/>
                </a:solidFill>
                <a:effectLst/>
                <a:latin typeface="Calibri" panose="020F0502020204030204" pitchFamily="34" charset="0"/>
                <a:cs typeface="Calibri" panose="020F0502020204030204" pitchFamily="34" charset="0"/>
              </a:rPr>
              <a:t>BfN</a:t>
            </a:r>
            <a:r>
              <a:rPr lang="de-DE" sz="1050" b="0" i="0" u="none" strike="noStrike" dirty="0">
                <a:solidFill>
                  <a:schemeClr val="tx1"/>
                </a:solidFill>
                <a:effectLst/>
                <a:latin typeface="Calibri" panose="020F0502020204030204" pitchFamily="34" charset="0"/>
                <a:cs typeface="Calibri" panose="020F0502020204030204" pitchFamily="34" charset="0"/>
              </a:rPr>
              <a:t> 2017).</a:t>
            </a:r>
          </a:p>
          <a:p>
            <a:pPr marL="0" lvl="0" indent="0" algn="l" rtl="0">
              <a:lnSpc>
                <a:spcPct val="100000"/>
              </a:lnSpc>
              <a:spcAft>
                <a:spcPts val="0"/>
              </a:spcAft>
              <a:buSzPts val="255"/>
              <a:buNone/>
            </a:pPr>
            <a:endParaRPr lang="de-DE" sz="105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Aft>
                <a:spcPts val="0"/>
              </a:spcAft>
              <a:buSzPts val="255"/>
              <a:buNone/>
            </a:pPr>
            <a:r>
              <a:rPr lang="de-DE" sz="1050" b="1" dirty="0">
                <a:solidFill>
                  <a:schemeClr val="tx1"/>
                </a:solidFill>
                <a:latin typeface="Calibri" panose="020F0502020204030204" pitchFamily="34" charset="0"/>
                <a:cs typeface="Calibri" panose="020F0502020204030204" pitchFamily="34" charset="0"/>
              </a:rPr>
              <a:t>Quelle</a:t>
            </a:r>
          </a:p>
          <a:p>
            <a:pPr marL="171450" lvl="0" indent="-171450" algn="l" rtl="0">
              <a:lnSpc>
                <a:spcPct val="100000"/>
              </a:lnSpc>
              <a:spcAft>
                <a:spcPts val="0"/>
              </a:spcAft>
              <a:buSzPct val="110000"/>
              <a:buFont typeface="Arial" panose="020B0604020202020204" pitchFamily="34" charset="0"/>
              <a:buChar char="•"/>
            </a:pPr>
            <a:r>
              <a:rPr lang="de-DE" sz="1050" b="0" dirty="0" err="1">
                <a:solidFill>
                  <a:schemeClr val="tx1"/>
                </a:solidFill>
                <a:latin typeface="Calibri" panose="020F0502020204030204" pitchFamily="34" charset="0"/>
                <a:cs typeface="Calibri" panose="020F0502020204030204" pitchFamily="34" charset="0"/>
              </a:rPr>
              <a:t>BfN</a:t>
            </a:r>
            <a:r>
              <a:rPr lang="de-DE" sz="1050" b="0" dirty="0">
                <a:solidFill>
                  <a:schemeClr val="tx1"/>
                </a:solidFill>
                <a:latin typeface="Calibri" panose="020F0502020204030204" pitchFamily="34" charset="0"/>
                <a:cs typeface="Calibri" panose="020F0502020204030204" pitchFamily="34" charset="0"/>
              </a:rPr>
              <a:t> Bundesamt für Naturschutz (2017): Urbane grüne Infrastruktur. Grundlage für attraktive zukunftsfähige Städte. Online: </a:t>
            </a:r>
            <a:r>
              <a:rPr lang="de-DE" sz="1050" dirty="0">
                <a:solidFill>
                  <a:schemeClr val="tx1"/>
                </a:solidFill>
                <a:latin typeface="Calibri" panose="020F0502020204030204" pitchFamily="34" charset="0"/>
                <a:cs typeface="Calibri" panose="020F0502020204030204" pitchFamily="34" charset="0"/>
              </a:rPr>
              <a:t>https://biologischevielfalt.bfn.de/fileadmin/NBS/images/Dialogforen/UGI_Broschuere.pdf</a:t>
            </a: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lang="de-DE" sz="105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de-DE" sz="1050" b="1" dirty="0">
                <a:solidFill>
                  <a:schemeClr val="tx1"/>
                </a:solidFill>
                <a:latin typeface="Calibri" panose="020F0502020204030204" pitchFamily="34" charset="0"/>
                <a:cs typeface="Calibri" panose="020F0502020204030204" pitchFamily="34" charset="0"/>
              </a:rPr>
              <a:t>Bilder</a:t>
            </a:r>
          </a:p>
          <a:p>
            <a:pPr marL="171450" lvl="0" indent="-171450" algn="l" rtl="0">
              <a:lnSpc>
                <a:spcPct val="100000"/>
              </a:lnSpc>
              <a:spcBef>
                <a:spcPts val="0"/>
              </a:spcBef>
              <a:spcAft>
                <a:spcPts val="0"/>
              </a:spcAft>
              <a:buSzPct val="110000"/>
              <a:buFont typeface="Arial" panose="020B0604020202020204" pitchFamily="34" charset="0"/>
              <a:buChar char="•"/>
            </a:pPr>
            <a:r>
              <a:rPr lang="de-DE" sz="1050" b="0" dirty="0">
                <a:solidFill>
                  <a:schemeClr val="tx1"/>
                </a:solidFill>
                <a:latin typeface="Calibri" panose="020F0502020204030204" pitchFamily="34" charset="0"/>
                <a:cs typeface="Calibri" panose="020F0502020204030204" pitchFamily="34" charset="0"/>
              </a:rPr>
              <a:t>The </a:t>
            </a:r>
            <a:r>
              <a:rPr lang="de-DE" sz="1050" b="0" dirty="0" err="1">
                <a:solidFill>
                  <a:schemeClr val="tx1"/>
                </a:solidFill>
                <a:latin typeface="Calibri" panose="020F0502020204030204" pitchFamily="34" charset="0"/>
                <a:cs typeface="Calibri" panose="020F0502020204030204" pitchFamily="34" charset="0"/>
              </a:rPr>
              <a:t>Noun</a:t>
            </a:r>
            <a:r>
              <a:rPr lang="de-DE" sz="1050" b="0" dirty="0">
                <a:solidFill>
                  <a:schemeClr val="tx1"/>
                </a:solidFill>
                <a:latin typeface="Calibri" panose="020F0502020204030204" pitchFamily="34" charset="0"/>
                <a:cs typeface="Calibri" panose="020F0502020204030204" pitchFamily="34" charset="0"/>
              </a:rPr>
              <a:t> Project: https://thenounproject.com/icon/broom-1925771/</a:t>
            </a:r>
          </a:p>
          <a:p>
            <a:pPr marL="171450" lvl="0" indent="-171450" algn="l" rtl="0">
              <a:lnSpc>
                <a:spcPct val="100000"/>
              </a:lnSpc>
              <a:spcBef>
                <a:spcPts val="0"/>
              </a:spcBef>
              <a:spcAft>
                <a:spcPts val="0"/>
              </a:spcAft>
              <a:buSzPct val="110000"/>
              <a:buFont typeface="Arial" panose="020B0604020202020204" pitchFamily="34" charset="0"/>
              <a:buChar char="•"/>
            </a:pPr>
            <a:r>
              <a:rPr lang="de-DE" sz="1050" b="0" dirty="0">
                <a:solidFill>
                  <a:schemeClr val="tx1"/>
                </a:solidFill>
                <a:latin typeface="Calibri" panose="020F0502020204030204" pitchFamily="34" charset="0"/>
                <a:cs typeface="Calibri" panose="020F0502020204030204" pitchFamily="34" charset="0"/>
              </a:rPr>
              <a:t>The </a:t>
            </a:r>
            <a:r>
              <a:rPr lang="de-DE" sz="1050" b="0" dirty="0" err="1">
                <a:solidFill>
                  <a:schemeClr val="tx1"/>
                </a:solidFill>
                <a:latin typeface="Calibri" panose="020F0502020204030204" pitchFamily="34" charset="0"/>
                <a:cs typeface="Calibri" panose="020F0502020204030204" pitchFamily="34" charset="0"/>
              </a:rPr>
              <a:t>Noun</a:t>
            </a:r>
            <a:r>
              <a:rPr lang="de-DE" sz="1050" b="0" dirty="0">
                <a:solidFill>
                  <a:schemeClr val="tx1"/>
                </a:solidFill>
                <a:latin typeface="Calibri" panose="020F0502020204030204" pitchFamily="34" charset="0"/>
                <a:cs typeface="Calibri" panose="020F0502020204030204" pitchFamily="34" charset="0"/>
              </a:rPr>
              <a:t> Project: https://thenounproject.com/icon/mower-4516681/</a:t>
            </a:r>
          </a:p>
          <a:p>
            <a:pPr marL="171450" lvl="0" indent="-171450" algn="l" rtl="0">
              <a:lnSpc>
                <a:spcPct val="100000"/>
              </a:lnSpc>
              <a:spcBef>
                <a:spcPts val="0"/>
              </a:spcBef>
              <a:spcAft>
                <a:spcPts val="0"/>
              </a:spcAft>
              <a:buSzPct val="110000"/>
              <a:buFont typeface="Arial" panose="020B0604020202020204" pitchFamily="34" charset="0"/>
              <a:buChar char="•"/>
            </a:pPr>
            <a:r>
              <a:rPr lang="de-DE" sz="1050" b="0" dirty="0">
                <a:solidFill>
                  <a:schemeClr val="tx1"/>
                </a:solidFill>
                <a:latin typeface="Calibri" panose="020F0502020204030204" pitchFamily="34" charset="0"/>
                <a:cs typeface="Calibri" panose="020F0502020204030204" pitchFamily="34" charset="0"/>
              </a:rPr>
              <a:t>Public Domain </a:t>
            </a:r>
            <a:r>
              <a:rPr lang="de-DE" sz="1050" b="0" dirty="0" err="1">
                <a:solidFill>
                  <a:schemeClr val="tx1"/>
                </a:solidFill>
                <a:latin typeface="Calibri" panose="020F0502020204030204" pitchFamily="34" charset="0"/>
                <a:cs typeface="Calibri" panose="020F0502020204030204" pitchFamily="34" charset="0"/>
              </a:rPr>
              <a:t>Vectors</a:t>
            </a:r>
            <a:r>
              <a:rPr lang="de-DE" sz="1050" b="0" dirty="0">
                <a:solidFill>
                  <a:schemeClr val="tx1"/>
                </a:solidFill>
                <a:latin typeface="Calibri" panose="020F0502020204030204" pitchFamily="34" charset="0"/>
                <a:cs typeface="Calibri" panose="020F0502020204030204" pitchFamily="34" charset="0"/>
              </a:rPr>
              <a:t>: https://publicdomainvectors.org/de/kostenlose-vektorgrafiken/Gr%C3%BCn-herbst-Leaf-Vektor-Zeichnung/35411.html</a:t>
            </a:r>
          </a:p>
          <a:p>
            <a:pPr marL="171450" lvl="0" indent="-171450" algn="l" rtl="0">
              <a:lnSpc>
                <a:spcPct val="100000"/>
              </a:lnSpc>
              <a:spcBef>
                <a:spcPts val="0"/>
              </a:spcBef>
              <a:spcAft>
                <a:spcPts val="0"/>
              </a:spcAft>
              <a:buSzPct val="110000"/>
              <a:buFont typeface="Arial" panose="020B0604020202020204" pitchFamily="34" charset="0"/>
              <a:buChar char="•"/>
            </a:pPr>
            <a:r>
              <a:rPr lang="de-DE" sz="1050" b="0" dirty="0">
                <a:solidFill>
                  <a:schemeClr val="tx1"/>
                </a:solidFill>
                <a:latin typeface="Calibri" panose="020F0502020204030204" pitchFamily="34" charset="0"/>
                <a:cs typeface="Calibri" panose="020F0502020204030204" pitchFamily="34" charset="0"/>
              </a:rPr>
              <a:t>Public Domain </a:t>
            </a:r>
            <a:r>
              <a:rPr lang="de-DE" sz="1050" b="0" dirty="0" err="1">
                <a:solidFill>
                  <a:schemeClr val="tx1"/>
                </a:solidFill>
                <a:latin typeface="Calibri" panose="020F0502020204030204" pitchFamily="34" charset="0"/>
                <a:cs typeface="Calibri" panose="020F0502020204030204" pitchFamily="34" charset="0"/>
              </a:rPr>
              <a:t>Vectors</a:t>
            </a:r>
            <a:r>
              <a:rPr lang="de-DE" sz="1050" b="0" dirty="0">
                <a:solidFill>
                  <a:schemeClr val="tx1"/>
                </a:solidFill>
                <a:latin typeface="Calibri" panose="020F0502020204030204" pitchFamily="34" charset="0"/>
                <a:cs typeface="Calibri" panose="020F0502020204030204" pitchFamily="34" charset="0"/>
              </a:rPr>
              <a:t>: https://publicdomainvectors.org/de/kostenlose-vektorgrafiken/Leaf-Silhouette-vektor/2865.html</a:t>
            </a:r>
          </a:p>
          <a:p>
            <a:pPr marL="171450" lvl="0" indent="-171450" algn="l" rtl="0">
              <a:lnSpc>
                <a:spcPct val="100000"/>
              </a:lnSpc>
              <a:spcBef>
                <a:spcPts val="0"/>
              </a:spcBef>
              <a:spcAft>
                <a:spcPts val="0"/>
              </a:spcAft>
              <a:buSzPct val="110000"/>
              <a:buFont typeface="Arial" panose="020B0604020202020204" pitchFamily="34" charset="0"/>
              <a:buChar char="•"/>
            </a:pPr>
            <a:r>
              <a:rPr lang="de-DE" sz="1050" b="0" dirty="0">
                <a:solidFill>
                  <a:schemeClr val="tx1"/>
                </a:solidFill>
                <a:latin typeface="Calibri" panose="020F0502020204030204" pitchFamily="34" charset="0"/>
                <a:cs typeface="Calibri" panose="020F0502020204030204" pitchFamily="34" charset="0"/>
              </a:rPr>
              <a:t>Public Domain </a:t>
            </a:r>
            <a:r>
              <a:rPr lang="de-DE" sz="1050" b="0" dirty="0" err="1">
                <a:solidFill>
                  <a:schemeClr val="tx1"/>
                </a:solidFill>
                <a:latin typeface="Calibri" panose="020F0502020204030204" pitchFamily="34" charset="0"/>
                <a:cs typeface="Calibri" panose="020F0502020204030204" pitchFamily="34" charset="0"/>
              </a:rPr>
              <a:t>Vectors</a:t>
            </a:r>
            <a:r>
              <a:rPr lang="de-DE" sz="1050" b="0" dirty="0">
                <a:solidFill>
                  <a:schemeClr val="tx1"/>
                </a:solidFill>
                <a:latin typeface="Calibri" panose="020F0502020204030204" pitchFamily="34" charset="0"/>
                <a:cs typeface="Calibri" panose="020F0502020204030204" pitchFamily="34" charset="0"/>
              </a:rPr>
              <a:t>: https://publicdomainvectors.org/de/kostenlose-vektorgrafiken/Bank-zwischen-zwei-B%C3%A4umen/86735.html</a:t>
            </a:r>
          </a:p>
          <a:p>
            <a:pPr marL="0" lvl="0" indent="0" algn="l" rtl="0">
              <a:lnSpc>
                <a:spcPct val="100000"/>
              </a:lnSpc>
              <a:spcBef>
                <a:spcPts val="0"/>
              </a:spcBef>
              <a:spcAft>
                <a:spcPts val="0"/>
              </a:spcAft>
              <a:buNone/>
            </a:pP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lang="de-DE" sz="1050"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endParaRPr sz="1050" b="0" dirty="0">
              <a:solidFill>
                <a:schemeClr val="tx1"/>
              </a:solidFill>
              <a:latin typeface="Calibri" panose="020F0502020204030204" pitchFamily="34" charset="0"/>
              <a:cs typeface="Calibri" panose="020F0502020204030204" pitchFamily="34" charset="0"/>
            </a:endParaRPr>
          </a:p>
        </p:txBody>
      </p:sp>
      <p:sp>
        <p:nvSpPr>
          <p:cNvPr id="202" name="Google Shape;202;g1a7b3d5eada_0_5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179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Bauzeichner</a:t>
            </a:r>
            <a:r>
              <a:rPr lang="de-DE"/>
              <a:t> / </a:t>
            </a:r>
            <a:r>
              <a:rPr lang="de-DE" b="1"/>
              <a:t>Bauzeichnerin</a:t>
            </a:r>
            <a:endParaRPr/>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im Bausektor</a:t>
            </a:r>
            <a:endParaRPr/>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 Die Projektagentur 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400" cy="1523100"/>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7"/>
              <a:buNone/>
            </a:pPr>
            <a:r>
              <a:rPr lang="de-DE"/>
              <a:t>IZT – Institut für Zukunftsstudien und Technologiebewertung</a:t>
            </a:r>
            <a:endParaRPr/>
          </a:p>
          <a:p>
            <a:pPr marL="50800" lvl="0" indent="0" algn="l" rtl="0">
              <a:lnSpc>
                <a:spcPct val="90000"/>
              </a:lnSpc>
              <a:spcBef>
                <a:spcPts val="1000"/>
              </a:spcBef>
              <a:spcAft>
                <a:spcPts val="0"/>
              </a:spcAft>
              <a:buSzPct val="248887"/>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7"/>
              <a:buNone/>
            </a:pPr>
            <a:r>
              <a:rPr lang="de-DE"/>
              <a:t>Dr. Michael Scharp (</a:t>
            </a:r>
            <a:r>
              <a:rPr lang="de-DE" u="sng">
                <a:solidFill>
                  <a:schemeClr val="hlink"/>
                </a:solidFill>
                <a:hlinkClick r:id="rId4"/>
              </a:rPr>
              <a:t>m.scharp@izt.de</a:t>
            </a:r>
            <a:r>
              <a:rPr lang="de-DE"/>
              <a:t>)</a:t>
            </a:r>
            <a:endParaRPr/>
          </a:p>
        </p:txBody>
      </p:sp>
      <p:pic>
        <p:nvPicPr>
          <p:cNvPr id="84" name="Google Shape;84;p38"/>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2" name="Rechteck 21">
            <a:extLst>
              <a:ext uri="{FF2B5EF4-FFF2-40B4-BE49-F238E27FC236}">
                <a16:creationId xmlns:a16="http://schemas.microsoft.com/office/drawing/2014/main" xmlns="" id="{7195BC1A-B080-4751-80C2-EC0C1D79AD48}"/>
              </a:ext>
            </a:extLst>
          </p:cNvPr>
          <p:cNvSpPr/>
          <p:nvPr/>
        </p:nvSpPr>
        <p:spPr>
          <a:xfrm>
            <a:off x="6286093" y="2773429"/>
            <a:ext cx="5288701" cy="557400"/>
          </a:xfrm>
          <a:prstGeom prst="rect">
            <a:avLst/>
          </a:prstGeom>
          <a:gradFill flip="none" rotWithShape="1">
            <a:gsLst>
              <a:gs pos="0">
                <a:schemeClr val="accent1">
                  <a:lumMod val="5000"/>
                  <a:lumOff val="95000"/>
                </a:schemeClr>
              </a:gs>
              <a:gs pos="100000">
                <a:srgbClr val="92D05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xmlns="" id="{9A77013E-0893-41F1-86F5-34270B7DBCDE}"/>
              </a:ext>
            </a:extLst>
          </p:cNvPr>
          <p:cNvSpPr/>
          <p:nvPr/>
        </p:nvSpPr>
        <p:spPr>
          <a:xfrm>
            <a:off x="5795463" y="3682063"/>
            <a:ext cx="6269959" cy="557400"/>
          </a:xfrm>
          <a:prstGeom prst="rect">
            <a:avLst/>
          </a:prstGeom>
          <a:gradFill flip="none" rotWithShape="1">
            <a:gsLst>
              <a:gs pos="0">
                <a:schemeClr val="accent1">
                  <a:lumMod val="5000"/>
                  <a:lumOff val="95000"/>
                </a:schemeClr>
              </a:gs>
              <a:gs pos="100000">
                <a:schemeClr val="accent3">
                  <a:lumMod val="60000"/>
                  <a:lumOff val="4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Google Shape;204;g1a7b3d5eada_0_51"/>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Nachhaltiges Bauen</a:t>
            </a:r>
            <a:br>
              <a:rPr lang="de-DE" dirty="0"/>
            </a:br>
            <a:r>
              <a:rPr lang="de-DE" dirty="0"/>
              <a:t>Funktionalität versus Ästhetik?</a:t>
            </a:r>
            <a:endParaRPr dirty="0"/>
          </a:p>
        </p:txBody>
      </p:sp>
      <p:sp>
        <p:nvSpPr>
          <p:cNvPr id="205" name="Google Shape;205;g1a7b3d5eada_0_5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206" name="Google Shape;206;g1a7b3d5eada_0_5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Bilder: The </a:t>
            </a:r>
            <a:r>
              <a:rPr lang="de-DE" dirty="0" err="1"/>
              <a:t>Noun</a:t>
            </a:r>
            <a:r>
              <a:rPr lang="de-DE" dirty="0"/>
              <a:t> Project</a:t>
            </a:r>
            <a:endParaRPr dirty="0"/>
          </a:p>
        </p:txBody>
      </p:sp>
      <p:sp>
        <p:nvSpPr>
          <p:cNvPr id="207" name="Google Shape;207;g1a7b3d5eada_0_5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208" name="Google Shape;208;g1a7b3d5eada_0_5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pic>
        <p:nvPicPr>
          <p:cNvPr id="210" name="Google Shape;210;g1a7b3d5eada_0_51"/>
          <p:cNvPicPr preferRelativeResize="0"/>
          <p:nvPr/>
        </p:nvPicPr>
        <p:blipFill>
          <a:blip r:embed="rId3">
            <a:alphaModFix/>
          </a:blip>
          <a:stretch>
            <a:fillRect/>
          </a:stretch>
        </p:blipFill>
        <p:spPr>
          <a:xfrm>
            <a:off x="1839244" y="4897358"/>
            <a:ext cx="1412229" cy="747697"/>
          </a:xfrm>
          <a:prstGeom prst="rect">
            <a:avLst/>
          </a:prstGeom>
          <a:noFill/>
          <a:ln>
            <a:noFill/>
          </a:ln>
        </p:spPr>
      </p:pic>
      <p:pic>
        <p:nvPicPr>
          <p:cNvPr id="2050" name="Picture 2" descr="Traffic Icon 1343413">
            <a:extLst>
              <a:ext uri="{FF2B5EF4-FFF2-40B4-BE49-F238E27FC236}">
                <a16:creationId xmlns:a16="http://schemas.microsoft.com/office/drawing/2014/main" xmlns="" id="{15834A5C-6557-4EE6-A493-996EC5885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9501" y="4458684"/>
            <a:ext cx="1530286" cy="15302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uses Icon 2031340">
            <a:extLst>
              <a:ext uri="{FF2B5EF4-FFF2-40B4-BE49-F238E27FC236}">
                <a16:creationId xmlns:a16="http://schemas.microsoft.com/office/drawing/2014/main" xmlns="" id="{2ADB178B-C4F5-4893-83E3-16BAFBCA1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530" y="3682063"/>
            <a:ext cx="2199321" cy="2199321"/>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96;g17f2d70444a_0_0">
            <a:extLst>
              <a:ext uri="{FF2B5EF4-FFF2-40B4-BE49-F238E27FC236}">
                <a16:creationId xmlns:a16="http://schemas.microsoft.com/office/drawing/2014/main" xmlns="" id="{8784CBD5-C888-4306-AE11-ED300ADFC9D0}"/>
              </a:ext>
            </a:extLst>
          </p:cNvPr>
          <p:cNvSpPr txBox="1"/>
          <p:nvPr/>
        </p:nvSpPr>
        <p:spPr>
          <a:xfrm>
            <a:off x="321340" y="1617400"/>
            <a:ext cx="626995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dirty="0">
                <a:solidFill>
                  <a:schemeClr val="dk1"/>
                </a:solidFill>
                <a:latin typeface="Calibri" panose="020F0502020204030204" pitchFamily="34" charset="0"/>
                <a:ea typeface="Trebuchet MS"/>
                <a:cs typeface="Calibri" panose="020F0502020204030204" pitchFamily="34" charset="0"/>
                <a:sym typeface="Trebuchet MS"/>
              </a:rPr>
              <a:t>Lärmschutzwände und Lärmschutzwälle</a:t>
            </a:r>
            <a:r>
              <a:rPr lang="de-DE" sz="2000" b="1" dirty="0">
                <a:latin typeface="Calibri" panose="020F0502020204030204" pitchFamily="34" charset="0"/>
                <a:ea typeface="Trebuchet MS"/>
                <a:cs typeface="Calibri" panose="020F0502020204030204" pitchFamily="34" charset="0"/>
                <a:sym typeface="Trebuchet MS"/>
              </a:rPr>
              <a:t>: </a:t>
            </a:r>
            <a:br>
              <a:rPr lang="de-DE" sz="2000" b="1" dirty="0">
                <a:latin typeface="Calibri" panose="020F0502020204030204" pitchFamily="34" charset="0"/>
                <a:ea typeface="Trebuchet MS"/>
                <a:cs typeface="Calibri" panose="020F0502020204030204" pitchFamily="34" charset="0"/>
                <a:sym typeface="Trebuchet MS"/>
              </a:rPr>
            </a:br>
            <a:r>
              <a:rPr lang="de-DE" sz="2000" b="1" dirty="0">
                <a:latin typeface="Calibri" panose="020F0502020204030204" pitchFamily="34" charset="0"/>
                <a:ea typeface="Trebuchet MS"/>
                <a:cs typeface="Calibri" panose="020F0502020204030204" pitchFamily="34" charset="0"/>
                <a:sym typeface="Trebuchet MS"/>
              </a:rPr>
              <a:t>Beitrag zur Lebensqualität, aber ästhetischer Makel?</a:t>
            </a:r>
            <a:endParaRPr sz="1400" b="1"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3" name="Google Shape;196;g17f2d70444a_0_0">
            <a:extLst>
              <a:ext uri="{FF2B5EF4-FFF2-40B4-BE49-F238E27FC236}">
                <a16:creationId xmlns:a16="http://schemas.microsoft.com/office/drawing/2014/main" xmlns="" id="{9C8A3C12-5801-417E-A35E-FA518DC8B217}"/>
              </a:ext>
            </a:extLst>
          </p:cNvPr>
          <p:cNvSpPr txBox="1"/>
          <p:nvPr/>
        </p:nvSpPr>
        <p:spPr>
          <a:xfrm>
            <a:off x="6849564" y="2048255"/>
            <a:ext cx="416176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dirty="0">
                <a:solidFill>
                  <a:schemeClr val="dk1"/>
                </a:solidFill>
                <a:latin typeface="Calibri" panose="020F0502020204030204" pitchFamily="34" charset="0"/>
                <a:ea typeface="Trebuchet MS"/>
                <a:cs typeface="Calibri" panose="020F0502020204030204" pitchFamily="34" charset="0"/>
                <a:sym typeface="Trebuchet MS"/>
              </a:rPr>
              <a:t>Klimaanpassung versus Baukultur?</a:t>
            </a:r>
            <a:endParaRPr sz="1400" b="1"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 name="Textfeld 2">
            <a:extLst>
              <a:ext uri="{FF2B5EF4-FFF2-40B4-BE49-F238E27FC236}">
                <a16:creationId xmlns:a16="http://schemas.microsoft.com/office/drawing/2014/main" xmlns="" id="{D9BD35BD-ADAD-4B0C-BCB3-0DB31DC004A1}"/>
              </a:ext>
            </a:extLst>
          </p:cNvPr>
          <p:cNvSpPr txBox="1"/>
          <p:nvPr/>
        </p:nvSpPr>
        <p:spPr>
          <a:xfrm>
            <a:off x="6259519" y="2866382"/>
            <a:ext cx="2670924"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Schutz vor Überhitzung </a:t>
            </a:r>
          </a:p>
        </p:txBody>
      </p:sp>
      <p:sp>
        <p:nvSpPr>
          <p:cNvPr id="18" name="Textfeld 17">
            <a:extLst>
              <a:ext uri="{FF2B5EF4-FFF2-40B4-BE49-F238E27FC236}">
                <a16:creationId xmlns:a16="http://schemas.microsoft.com/office/drawing/2014/main" xmlns="" id="{8755BCA1-E79D-401B-9AFC-C157C047CBF5}"/>
              </a:ext>
            </a:extLst>
          </p:cNvPr>
          <p:cNvSpPr txBox="1"/>
          <p:nvPr/>
        </p:nvSpPr>
        <p:spPr>
          <a:xfrm>
            <a:off x="9039317" y="2867463"/>
            <a:ext cx="2465740"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Große Fensterfronten</a:t>
            </a:r>
          </a:p>
        </p:txBody>
      </p:sp>
      <p:sp>
        <p:nvSpPr>
          <p:cNvPr id="19" name="Textfeld 18">
            <a:extLst>
              <a:ext uri="{FF2B5EF4-FFF2-40B4-BE49-F238E27FC236}">
                <a16:creationId xmlns:a16="http://schemas.microsoft.com/office/drawing/2014/main" xmlns="" id="{00501FE6-41FF-4543-8023-6B4A820AF537}"/>
              </a:ext>
            </a:extLst>
          </p:cNvPr>
          <p:cNvSpPr txBox="1"/>
          <p:nvPr/>
        </p:nvSpPr>
        <p:spPr>
          <a:xfrm>
            <a:off x="5752299" y="3768768"/>
            <a:ext cx="3050835"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Energie- und Wärmewende</a:t>
            </a:r>
          </a:p>
        </p:txBody>
      </p:sp>
      <p:sp>
        <p:nvSpPr>
          <p:cNvPr id="20" name="Textfeld 19">
            <a:extLst>
              <a:ext uri="{FF2B5EF4-FFF2-40B4-BE49-F238E27FC236}">
                <a16:creationId xmlns:a16="http://schemas.microsoft.com/office/drawing/2014/main" xmlns="" id="{51C89873-E938-422E-BDD4-2E5432352F7A}"/>
              </a:ext>
            </a:extLst>
          </p:cNvPr>
          <p:cNvSpPr txBox="1"/>
          <p:nvPr/>
        </p:nvSpPr>
        <p:spPr>
          <a:xfrm>
            <a:off x="8974511" y="3768768"/>
            <a:ext cx="3090911"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Erscheinungsbild der Städte</a:t>
            </a:r>
          </a:p>
        </p:txBody>
      </p:sp>
      <p:sp>
        <p:nvSpPr>
          <p:cNvPr id="2" name="Google Shape;116;p1">
            <a:extLst>
              <a:ext uri="{FF2B5EF4-FFF2-40B4-BE49-F238E27FC236}">
                <a16:creationId xmlns:a16="http://schemas.microsoft.com/office/drawing/2014/main" xmlns="" id="{1145F053-52EF-551D-3204-B6550B2E0854}"/>
              </a:ext>
            </a:extLst>
          </p:cNvPr>
          <p:cNvSpPr/>
          <p:nvPr/>
        </p:nvSpPr>
        <p:spPr>
          <a:xfrm>
            <a:off x="617206" y="2628011"/>
            <a:ext cx="4232280" cy="81094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rPr>
              <a:t>Wie kann Lärmschutz optisch ansprechend gestaltet werden?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3321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90a0b843bc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Ressourcenverbrauch im Bausektor</a:t>
            </a:r>
            <a:br>
              <a:rPr lang="de-DE" dirty="0"/>
            </a:br>
            <a:r>
              <a:rPr lang="de-DE" dirty="0"/>
              <a:t>Wie können Ressourcen geschont werden?</a:t>
            </a:r>
            <a:endParaRPr dirty="0"/>
          </a:p>
        </p:txBody>
      </p:sp>
      <p:sp>
        <p:nvSpPr>
          <p:cNvPr id="136" name="Google Shape;136;g190a0b843b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138" name="Google Shape;138;g190a0b843bc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39" name="Google Shape;139;g190a0b843b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grpSp>
        <p:nvGrpSpPr>
          <p:cNvPr id="4" name="Gruppieren 3">
            <a:extLst>
              <a:ext uri="{FF2B5EF4-FFF2-40B4-BE49-F238E27FC236}">
                <a16:creationId xmlns:a16="http://schemas.microsoft.com/office/drawing/2014/main" xmlns="" id="{18695BDB-8545-4489-8E92-23AA4D58FB9F}"/>
              </a:ext>
            </a:extLst>
          </p:cNvPr>
          <p:cNvGrpSpPr/>
          <p:nvPr/>
        </p:nvGrpSpPr>
        <p:grpSpPr>
          <a:xfrm>
            <a:off x="4284132" y="3083037"/>
            <a:ext cx="1456200" cy="679626"/>
            <a:chOff x="6175000" y="2142237"/>
            <a:chExt cx="1456200" cy="679626"/>
          </a:xfrm>
        </p:grpSpPr>
        <p:sp>
          <p:nvSpPr>
            <p:cNvPr id="141" name="Google Shape;141;g190a0b843bc_0_0"/>
            <p:cNvSpPr/>
            <p:nvPr/>
          </p:nvSpPr>
          <p:spPr>
            <a:xfrm>
              <a:off x="6175000" y="2242500"/>
              <a:ext cx="1456200" cy="4791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2000" b="1" dirty="0">
                  <a:solidFill>
                    <a:schemeClr val="dk1"/>
                  </a:solidFill>
                  <a:latin typeface="Calibri"/>
                  <a:ea typeface="Calibri"/>
                  <a:cs typeface="Calibri"/>
                  <a:sym typeface="Calibri"/>
                </a:rPr>
                <a:t>Beton</a:t>
              </a:r>
              <a:endParaRPr sz="2000" b="0" i="0" u="none" strike="noStrike" cap="none" dirty="0">
                <a:solidFill>
                  <a:srgbClr val="000000"/>
                </a:solidFill>
                <a:latin typeface="Arial"/>
                <a:ea typeface="Arial"/>
                <a:cs typeface="Arial"/>
                <a:sym typeface="Arial"/>
              </a:endParaRPr>
            </a:p>
          </p:txBody>
        </p:sp>
        <p:pic>
          <p:nvPicPr>
            <p:cNvPr id="144" name="Google Shape;144;g190a0b843bc_0_0"/>
            <p:cNvPicPr preferRelativeResize="0"/>
            <p:nvPr/>
          </p:nvPicPr>
          <p:blipFill>
            <a:blip r:embed="rId3">
              <a:alphaModFix/>
            </a:blip>
            <a:stretch>
              <a:fillRect/>
            </a:stretch>
          </p:blipFill>
          <p:spPr>
            <a:xfrm>
              <a:off x="6175000" y="2142237"/>
              <a:ext cx="679626" cy="679626"/>
            </a:xfrm>
            <a:prstGeom prst="rect">
              <a:avLst/>
            </a:prstGeom>
            <a:noFill/>
            <a:ln>
              <a:noFill/>
            </a:ln>
          </p:spPr>
        </p:pic>
      </p:grpSp>
      <p:grpSp>
        <p:nvGrpSpPr>
          <p:cNvPr id="3" name="Gruppieren 2">
            <a:extLst>
              <a:ext uri="{FF2B5EF4-FFF2-40B4-BE49-F238E27FC236}">
                <a16:creationId xmlns:a16="http://schemas.microsoft.com/office/drawing/2014/main" xmlns="" id="{D6FF3298-D218-4D93-A801-2CF4B98A1F67}"/>
              </a:ext>
            </a:extLst>
          </p:cNvPr>
          <p:cNvGrpSpPr/>
          <p:nvPr/>
        </p:nvGrpSpPr>
        <p:grpSpPr>
          <a:xfrm>
            <a:off x="2694997" y="2332640"/>
            <a:ext cx="1456200" cy="479100"/>
            <a:chOff x="4306400" y="2242500"/>
            <a:chExt cx="1456200" cy="479100"/>
          </a:xfrm>
        </p:grpSpPr>
        <p:sp>
          <p:nvSpPr>
            <p:cNvPr id="140" name="Google Shape;140;g190a0b843bc_0_0"/>
            <p:cNvSpPr/>
            <p:nvPr/>
          </p:nvSpPr>
          <p:spPr>
            <a:xfrm>
              <a:off x="4306400" y="2242500"/>
              <a:ext cx="1456200" cy="4791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2000" b="1" dirty="0">
                  <a:solidFill>
                    <a:schemeClr val="dk1"/>
                  </a:solidFill>
                  <a:latin typeface="Calibri"/>
                  <a:ea typeface="Calibri"/>
                  <a:cs typeface="Calibri"/>
                  <a:sym typeface="Calibri"/>
                </a:rPr>
                <a:t>Energie</a:t>
              </a:r>
              <a:endParaRPr sz="2000" b="0" i="0" u="none" strike="noStrike" cap="none" dirty="0">
                <a:solidFill>
                  <a:schemeClr val="dk1"/>
                </a:solidFill>
                <a:latin typeface="Arial"/>
                <a:ea typeface="Arial"/>
                <a:cs typeface="Arial"/>
                <a:sym typeface="Arial"/>
              </a:endParaRPr>
            </a:p>
          </p:txBody>
        </p:sp>
        <p:pic>
          <p:nvPicPr>
            <p:cNvPr id="145" name="Google Shape;145;g190a0b843bc_0_0"/>
            <p:cNvPicPr preferRelativeResize="0"/>
            <p:nvPr/>
          </p:nvPicPr>
          <p:blipFill>
            <a:blip r:embed="rId4">
              <a:alphaModFix/>
            </a:blip>
            <a:stretch>
              <a:fillRect/>
            </a:stretch>
          </p:blipFill>
          <p:spPr>
            <a:xfrm>
              <a:off x="4352288" y="2247325"/>
              <a:ext cx="469450" cy="469450"/>
            </a:xfrm>
            <a:prstGeom prst="rect">
              <a:avLst/>
            </a:prstGeom>
            <a:noFill/>
            <a:ln>
              <a:noFill/>
            </a:ln>
          </p:spPr>
        </p:pic>
      </p:grpSp>
      <p:grpSp>
        <p:nvGrpSpPr>
          <p:cNvPr id="13" name="Gruppieren 12">
            <a:extLst>
              <a:ext uri="{FF2B5EF4-FFF2-40B4-BE49-F238E27FC236}">
                <a16:creationId xmlns:a16="http://schemas.microsoft.com/office/drawing/2014/main" xmlns="" id="{36DFB5EC-6DC3-4C64-8762-3F0295629940}"/>
              </a:ext>
            </a:extLst>
          </p:cNvPr>
          <p:cNvGrpSpPr/>
          <p:nvPr/>
        </p:nvGrpSpPr>
        <p:grpSpPr>
          <a:xfrm>
            <a:off x="7937852" y="2461991"/>
            <a:ext cx="1456200" cy="557400"/>
            <a:chOff x="9335203" y="1739460"/>
            <a:chExt cx="1456200" cy="557400"/>
          </a:xfrm>
        </p:grpSpPr>
        <p:sp>
          <p:nvSpPr>
            <p:cNvPr id="142" name="Google Shape;142;g190a0b843bc_0_0"/>
            <p:cNvSpPr/>
            <p:nvPr/>
          </p:nvSpPr>
          <p:spPr>
            <a:xfrm>
              <a:off x="9335203" y="1778610"/>
              <a:ext cx="1456200" cy="479100"/>
            </a:xfrm>
            <a:prstGeom prst="rect">
              <a:avLst/>
            </a:prstGeom>
            <a:solidFill>
              <a:srgbClr val="FF9933">
                <a:alpha val="69804"/>
              </a:srgb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2000" b="1" dirty="0">
                  <a:solidFill>
                    <a:schemeClr val="dk1"/>
                  </a:solidFill>
                  <a:latin typeface="Calibri"/>
                  <a:ea typeface="Calibri"/>
                  <a:cs typeface="Calibri"/>
                  <a:sym typeface="Calibri"/>
                </a:rPr>
                <a:t>Stahl</a:t>
              </a:r>
              <a:endParaRPr sz="2000" b="0" i="0" u="none" strike="noStrike" cap="none" dirty="0">
                <a:solidFill>
                  <a:srgbClr val="000000"/>
                </a:solidFill>
                <a:latin typeface="Arial"/>
                <a:ea typeface="Arial"/>
                <a:cs typeface="Arial"/>
                <a:sym typeface="Arial"/>
              </a:endParaRPr>
            </a:p>
          </p:txBody>
        </p:sp>
        <p:pic>
          <p:nvPicPr>
            <p:cNvPr id="147" name="Google Shape;147;g190a0b843bc_0_0"/>
            <p:cNvPicPr preferRelativeResize="0"/>
            <p:nvPr/>
          </p:nvPicPr>
          <p:blipFill>
            <a:blip r:embed="rId5">
              <a:alphaModFix/>
            </a:blip>
            <a:stretch>
              <a:fillRect/>
            </a:stretch>
          </p:blipFill>
          <p:spPr>
            <a:xfrm>
              <a:off x="9499478" y="1739460"/>
              <a:ext cx="557400" cy="557400"/>
            </a:xfrm>
            <a:prstGeom prst="rect">
              <a:avLst/>
            </a:prstGeom>
            <a:noFill/>
            <a:ln>
              <a:noFill/>
            </a:ln>
          </p:spPr>
        </p:pic>
      </p:grpSp>
      <p:sp>
        <p:nvSpPr>
          <p:cNvPr id="21" name="Google Shape;211;g1a7b3d5eada_0_51">
            <a:extLst>
              <a:ext uri="{FF2B5EF4-FFF2-40B4-BE49-F238E27FC236}">
                <a16:creationId xmlns:a16="http://schemas.microsoft.com/office/drawing/2014/main" xmlns="" id="{2D3003D3-2E60-4784-BDAC-95778950AF55}"/>
              </a:ext>
            </a:extLst>
          </p:cNvPr>
          <p:cNvSpPr/>
          <p:nvPr/>
        </p:nvSpPr>
        <p:spPr>
          <a:xfrm>
            <a:off x="4602310" y="1600109"/>
            <a:ext cx="4538055" cy="502152"/>
          </a:xfrm>
          <a:prstGeom prst="roundRect">
            <a:avLst>
              <a:gd name="adj" fmla="val 16667"/>
            </a:avLst>
          </a:prstGeom>
          <a:solidFill>
            <a:srgbClr val="FFD966"/>
          </a:solidFill>
          <a:ln w="25400" cap="flat" cmpd="sng">
            <a:solidFill>
              <a:srgbClr val="364A7D"/>
            </a:solidFill>
            <a:prstDash val="solid"/>
            <a:round/>
            <a:headEnd type="none" w="sm" len="sm"/>
            <a:tailEnd type="none" w="sm" len="sm"/>
          </a:ln>
        </p:spPr>
        <p:txBody>
          <a:bodyPr spcFirstLastPara="1" wrap="square" lIns="91425" tIns="45700" rIns="91425" bIns="45700" anchor="t" anchorCtr="0">
            <a:noAutofit/>
          </a:bodyPr>
          <a:lstStyle/>
          <a:p>
            <a:pPr algn="ctr"/>
            <a:r>
              <a:rPr lang="de-DE" sz="2200" dirty="0">
                <a:solidFill>
                  <a:schemeClr val="dk1"/>
                </a:solidFill>
                <a:latin typeface="Calibri" panose="020F0502020204030204" pitchFamily="34" charset="0"/>
                <a:cs typeface="Calibri" panose="020F0502020204030204" pitchFamily="34" charset="0"/>
                <a:sym typeface="Trebuchet MS"/>
              </a:rPr>
              <a:t> </a:t>
            </a:r>
            <a:r>
              <a:rPr lang="de-DE" sz="2200" dirty="0">
                <a:solidFill>
                  <a:schemeClr val="dk1"/>
                </a:solidFill>
                <a:latin typeface="Calibri" panose="020F0502020204030204" pitchFamily="34" charset="0"/>
                <a:cs typeface="Calibri" panose="020F0502020204030204" pitchFamily="34" charset="0"/>
              </a:rPr>
              <a:t>„Ressourcenhunger“ des Bausektors</a:t>
            </a:r>
          </a:p>
          <a:p>
            <a:pPr algn="ctr"/>
            <a:endParaRPr sz="2200" dirty="0">
              <a:solidFill>
                <a:schemeClr val="dk1"/>
              </a:solidFill>
              <a:latin typeface="Calibri" panose="020F0502020204030204" pitchFamily="34" charset="0"/>
              <a:cs typeface="Calibri" panose="020F0502020204030204" pitchFamily="34" charset="0"/>
              <a:sym typeface="Trebuchet MS"/>
            </a:endParaRPr>
          </a:p>
        </p:txBody>
      </p:sp>
      <p:pic>
        <p:nvPicPr>
          <p:cNvPr id="7" name="Grafik 6">
            <a:extLst>
              <a:ext uri="{FF2B5EF4-FFF2-40B4-BE49-F238E27FC236}">
                <a16:creationId xmlns:a16="http://schemas.microsoft.com/office/drawing/2014/main" xmlns="" id="{97692677-C33E-4BEF-94A8-E9CCD3E10735}"/>
              </a:ext>
            </a:extLst>
          </p:cNvPr>
          <p:cNvPicPr>
            <a:picLocks noChangeAspect="1"/>
          </p:cNvPicPr>
          <p:nvPr/>
        </p:nvPicPr>
        <p:blipFill rotWithShape="1">
          <a:blip r:embed="rId6"/>
          <a:srcRect l="15863" t="9643" r="13149" b="13432"/>
          <a:stretch/>
        </p:blipFill>
        <p:spPr>
          <a:xfrm>
            <a:off x="191069" y="1600109"/>
            <a:ext cx="2503928" cy="2713386"/>
          </a:xfrm>
          <a:prstGeom prst="rect">
            <a:avLst/>
          </a:prstGeom>
        </p:spPr>
      </p:pic>
      <p:grpSp>
        <p:nvGrpSpPr>
          <p:cNvPr id="22" name="Gruppieren 21">
            <a:extLst>
              <a:ext uri="{FF2B5EF4-FFF2-40B4-BE49-F238E27FC236}">
                <a16:creationId xmlns:a16="http://schemas.microsoft.com/office/drawing/2014/main" xmlns="" id="{BA6E2F86-EC89-4FB8-8D33-81A99880F652}"/>
              </a:ext>
            </a:extLst>
          </p:cNvPr>
          <p:cNvGrpSpPr/>
          <p:nvPr/>
        </p:nvGrpSpPr>
        <p:grpSpPr>
          <a:xfrm>
            <a:off x="5523673" y="2504675"/>
            <a:ext cx="1456200" cy="479100"/>
            <a:chOff x="7802270" y="3468150"/>
            <a:chExt cx="1456200" cy="479100"/>
          </a:xfrm>
          <a:solidFill>
            <a:schemeClr val="accent5">
              <a:lumMod val="40000"/>
              <a:lumOff val="60000"/>
            </a:schemeClr>
          </a:solidFill>
        </p:grpSpPr>
        <p:sp>
          <p:nvSpPr>
            <p:cNvPr id="23" name="Google Shape;142;g190a0b843bc_0_0">
              <a:extLst>
                <a:ext uri="{FF2B5EF4-FFF2-40B4-BE49-F238E27FC236}">
                  <a16:creationId xmlns:a16="http://schemas.microsoft.com/office/drawing/2014/main" xmlns="" id="{3A6D6F46-66BD-42E2-82A8-FCCD87FC1C3F}"/>
                </a:ext>
              </a:extLst>
            </p:cNvPr>
            <p:cNvSpPr/>
            <p:nvPr/>
          </p:nvSpPr>
          <p:spPr>
            <a:xfrm>
              <a:off x="7802270" y="3468150"/>
              <a:ext cx="1456200" cy="479100"/>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2000" b="1" dirty="0">
                  <a:solidFill>
                    <a:schemeClr val="dk1"/>
                  </a:solidFill>
                  <a:latin typeface="Calibri"/>
                  <a:ea typeface="Calibri"/>
                  <a:cs typeface="Calibri"/>
                  <a:sym typeface="Calibri"/>
                </a:rPr>
                <a:t>Glas</a:t>
              </a:r>
              <a:endParaRPr sz="2000" b="0" i="0" u="none" strike="noStrike" cap="none" dirty="0">
                <a:solidFill>
                  <a:srgbClr val="000000"/>
                </a:solidFill>
                <a:latin typeface="Arial"/>
                <a:ea typeface="Arial"/>
                <a:cs typeface="Arial"/>
                <a:sym typeface="Arial"/>
              </a:endParaRPr>
            </a:p>
          </p:txBody>
        </p:sp>
        <p:pic>
          <p:nvPicPr>
            <p:cNvPr id="24" name="Grafik 23">
              <a:extLst>
                <a:ext uri="{FF2B5EF4-FFF2-40B4-BE49-F238E27FC236}">
                  <a16:creationId xmlns:a16="http://schemas.microsoft.com/office/drawing/2014/main" xmlns="" id="{F7AB50C1-6D9D-4C8E-BD28-DFBB8F7ED8DC}"/>
                </a:ext>
              </a:extLst>
            </p:cNvPr>
            <p:cNvPicPr>
              <a:picLocks noChangeAspect="1"/>
            </p:cNvPicPr>
            <p:nvPr/>
          </p:nvPicPr>
          <p:blipFill>
            <a:blip r:embed="rId7"/>
            <a:stretch>
              <a:fillRect/>
            </a:stretch>
          </p:blipFill>
          <p:spPr>
            <a:xfrm>
              <a:off x="8018616" y="3490567"/>
              <a:ext cx="422804" cy="422804"/>
            </a:xfrm>
            <a:prstGeom prst="rect">
              <a:avLst/>
            </a:prstGeom>
            <a:grpFill/>
          </p:spPr>
        </p:pic>
      </p:grpSp>
      <p:grpSp>
        <p:nvGrpSpPr>
          <p:cNvPr id="12" name="Gruppieren 11">
            <a:extLst>
              <a:ext uri="{FF2B5EF4-FFF2-40B4-BE49-F238E27FC236}">
                <a16:creationId xmlns:a16="http://schemas.microsoft.com/office/drawing/2014/main" xmlns="" id="{60A69245-3581-4008-BC12-7DC0CB1F319D}"/>
              </a:ext>
            </a:extLst>
          </p:cNvPr>
          <p:cNvGrpSpPr/>
          <p:nvPr/>
        </p:nvGrpSpPr>
        <p:grpSpPr>
          <a:xfrm>
            <a:off x="6753453" y="3053489"/>
            <a:ext cx="1456200" cy="762322"/>
            <a:chOff x="10033556" y="2808827"/>
            <a:chExt cx="1456200" cy="762322"/>
          </a:xfrm>
        </p:grpSpPr>
        <p:sp>
          <p:nvSpPr>
            <p:cNvPr id="26" name="Google Shape;142;g190a0b843bc_0_0">
              <a:extLst>
                <a:ext uri="{FF2B5EF4-FFF2-40B4-BE49-F238E27FC236}">
                  <a16:creationId xmlns:a16="http://schemas.microsoft.com/office/drawing/2014/main" xmlns="" id="{52ACFE82-F04B-4764-84CF-DE520DAEE292}"/>
                </a:ext>
              </a:extLst>
            </p:cNvPr>
            <p:cNvSpPr/>
            <p:nvPr/>
          </p:nvSpPr>
          <p:spPr>
            <a:xfrm>
              <a:off x="10033556" y="2939734"/>
              <a:ext cx="1456200" cy="479100"/>
            </a:xfrm>
            <a:prstGeom prst="rect">
              <a:avLst/>
            </a:prstGeom>
            <a:solidFill>
              <a:srgbClr val="996633">
                <a:alpha val="69804"/>
              </a:srgb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2000" b="1" dirty="0">
                  <a:solidFill>
                    <a:schemeClr val="dk1"/>
                  </a:solidFill>
                  <a:latin typeface="Calibri"/>
                  <a:ea typeface="Calibri"/>
                  <a:cs typeface="Calibri"/>
                  <a:sym typeface="Calibri"/>
                </a:rPr>
                <a:t>Holz</a:t>
              </a:r>
              <a:endParaRPr sz="2000" b="0" i="0" u="none" strike="noStrike" cap="none" dirty="0">
                <a:solidFill>
                  <a:srgbClr val="000000"/>
                </a:solidFill>
                <a:latin typeface="Arial"/>
                <a:ea typeface="Arial"/>
                <a:cs typeface="Arial"/>
                <a:sym typeface="Arial"/>
              </a:endParaRPr>
            </a:p>
          </p:txBody>
        </p:sp>
        <p:pic>
          <p:nvPicPr>
            <p:cNvPr id="27" name="Picture 2" descr="Wood Icon 3364157">
              <a:extLst>
                <a:ext uri="{FF2B5EF4-FFF2-40B4-BE49-F238E27FC236}">
                  <a16:creationId xmlns:a16="http://schemas.microsoft.com/office/drawing/2014/main" xmlns="" id="{12731D01-DB49-45D1-8E90-B163B7CF8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0117098" y="2808827"/>
              <a:ext cx="762322" cy="762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pieren 14">
            <a:extLst>
              <a:ext uri="{FF2B5EF4-FFF2-40B4-BE49-F238E27FC236}">
                <a16:creationId xmlns:a16="http://schemas.microsoft.com/office/drawing/2014/main" xmlns="" id="{481DF05E-C37D-482A-A91B-E29C3F5B5E2D}"/>
              </a:ext>
            </a:extLst>
          </p:cNvPr>
          <p:cNvGrpSpPr/>
          <p:nvPr/>
        </p:nvGrpSpPr>
        <p:grpSpPr>
          <a:xfrm>
            <a:off x="9179809" y="3183300"/>
            <a:ext cx="2171806" cy="479100"/>
            <a:chOff x="8145901" y="2955468"/>
            <a:chExt cx="2171806" cy="479100"/>
          </a:xfrm>
        </p:grpSpPr>
        <p:sp>
          <p:nvSpPr>
            <p:cNvPr id="41" name="Google Shape;142;g190a0b843bc_0_0">
              <a:extLst>
                <a:ext uri="{FF2B5EF4-FFF2-40B4-BE49-F238E27FC236}">
                  <a16:creationId xmlns:a16="http://schemas.microsoft.com/office/drawing/2014/main" xmlns="" id="{8BBB71ED-FB23-4C7C-8B7E-DCA193E991DB}"/>
                </a:ext>
              </a:extLst>
            </p:cNvPr>
            <p:cNvSpPr/>
            <p:nvPr/>
          </p:nvSpPr>
          <p:spPr>
            <a:xfrm>
              <a:off x="8145901" y="2955468"/>
              <a:ext cx="2171806" cy="479100"/>
            </a:xfrm>
            <a:prstGeom prst="rect">
              <a:avLst/>
            </a:prstGeom>
            <a:solidFill>
              <a:srgbClr val="00B050">
                <a:alpha val="69804"/>
              </a:srgb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2000" b="1" dirty="0">
                  <a:solidFill>
                    <a:schemeClr val="dk1"/>
                  </a:solidFill>
                  <a:latin typeface="Calibri"/>
                  <a:ea typeface="Calibri"/>
                  <a:cs typeface="Calibri"/>
                  <a:sym typeface="Calibri"/>
                </a:rPr>
                <a:t>Kunststoffe</a:t>
              </a:r>
              <a:endParaRPr sz="2000" b="0" i="0" u="none" strike="noStrike" cap="none" dirty="0">
                <a:solidFill>
                  <a:srgbClr val="000000"/>
                </a:solidFill>
                <a:latin typeface="Arial"/>
                <a:ea typeface="Arial"/>
                <a:cs typeface="Arial"/>
                <a:sym typeface="Arial"/>
              </a:endParaRPr>
            </a:p>
          </p:txBody>
        </p:sp>
        <p:pic>
          <p:nvPicPr>
            <p:cNvPr id="14" name="Grafik 13">
              <a:extLst>
                <a:ext uri="{FF2B5EF4-FFF2-40B4-BE49-F238E27FC236}">
                  <a16:creationId xmlns:a16="http://schemas.microsoft.com/office/drawing/2014/main" xmlns="" id="{3D435CB6-7AB9-4E46-B393-4A17DDFE7AFA}"/>
                </a:ext>
              </a:extLst>
            </p:cNvPr>
            <p:cNvPicPr>
              <a:picLocks noChangeAspect="1"/>
            </p:cNvPicPr>
            <p:nvPr/>
          </p:nvPicPr>
          <p:blipFill>
            <a:blip r:embed="rId9"/>
            <a:stretch>
              <a:fillRect/>
            </a:stretch>
          </p:blipFill>
          <p:spPr>
            <a:xfrm>
              <a:off x="8347207" y="2999536"/>
              <a:ext cx="429464" cy="429464"/>
            </a:xfrm>
            <a:prstGeom prst="rect">
              <a:avLst/>
            </a:prstGeom>
          </p:spPr>
        </p:pic>
      </p:grpSp>
      <p:pic>
        <p:nvPicPr>
          <p:cNvPr id="1030" name="Picture 6" descr="cycle Icon 1929511">
            <a:extLst>
              <a:ext uri="{FF2B5EF4-FFF2-40B4-BE49-F238E27FC236}">
                <a16:creationId xmlns:a16="http://schemas.microsoft.com/office/drawing/2014/main" xmlns="" id="{4614BB25-7C2B-4BDB-8E35-B57F4C52CD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9133" y="4473281"/>
            <a:ext cx="1079060" cy="1079060"/>
          </a:xfrm>
          <a:prstGeom prst="rect">
            <a:avLst/>
          </a:prstGeom>
          <a:noFill/>
          <a:extLst>
            <a:ext uri="{909E8E84-426E-40DD-AFC4-6F175D3DCCD1}">
              <a14:hiddenFill xmlns:a14="http://schemas.microsoft.com/office/drawing/2010/main">
                <a:solidFill>
                  <a:srgbClr val="FFFFFF"/>
                </a:solidFill>
              </a14:hiddenFill>
            </a:ext>
          </a:extLst>
        </p:spPr>
      </p:pic>
      <p:sp>
        <p:nvSpPr>
          <p:cNvPr id="52" name="Google Shape;155;g1a7b3d5eada_0_0">
            <a:extLst>
              <a:ext uri="{FF2B5EF4-FFF2-40B4-BE49-F238E27FC236}">
                <a16:creationId xmlns:a16="http://schemas.microsoft.com/office/drawing/2014/main" xmlns="" id="{47AFAC95-031E-4B8F-86D0-1074B198DBA4}"/>
              </a:ext>
            </a:extLst>
          </p:cNvPr>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solidFill>
                  <a:schemeClr val="bg1"/>
                </a:solidFill>
              </a:rPr>
              <a:t>Bilder: </a:t>
            </a:r>
            <a:r>
              <a:rPr lang="de-DE" dirty="0">
                <a:solidFill>
                  <a:schemeClr val="bg1"/>
                </a:solidFill>
                <a:latin typeface="Calibri"/>
                <a:ea typeface="Calibri"/>
                <a:cs typeface="Calibri"/>
                <a:sym typeface="Calibri"/>
              </a:rPr>
              <a:t>The </a:t>
            </a:r>
            <a:r>
              <a:rPr lang="de-DE" dirty="0" err="1">
                <a:solidFill>
                  <a:schemeClr val="bg1"/>
                </a:solidFill>
                <a:latin typeface="Calibri"/>
                <a:ea typeface="Calibri"/>
                <a:cs typeface="Calibri"/>
                <a:sym typeface="Calibri"/>
              </a:rPr>
              <a:t>Noun</a:t>
            </a:r>
            <a:r>
              <a:rPr lang="de-DE" dirty="0">
                <a:solidFill>
                  <a:schemeClr val="bg1"/>
                </a:solidFill>
                <a:latin typeface="Calibri"/>
                <a:ea typeface="Calibri"/>
                <a:cs typeface="Calibri"/>
                <a:sym typeface="Calibri"/>
              </a:rPr>
              <a:t> Project</a:t>
            </a:r>
            <a:endParaRPr dirty="0">
              <a:solidFill>
                <a:schemeClr val="bg1"/>
              </a:solidFill>
            </a:endParaRPr>
          </a:p>
        </p:txBody>
      </p:sp>
      <p:sp>
        <p:nvSpPr>
          <p:cNvPr id="9" name="Google Shape;116;p1">
            <a:extLst>
              <a:ext uri="{FF2B5EF4-FFF2-40B4-BE49-F238E27FC236}">
                <a16:creationId xmlns:a16="http://schemas.microsoft.com/office/drawing/2014/main" xmlns="" id="{ACC3022C-D538-A6BB-1AA3-38D5E8DBE394}"/>
              </a:ext>
            </a:extLst>
          </p:cNvPr>
          <p:cNvSpPr/>
          <p:nvPr/>
        </p:nvSpPr>
        <p:spPr>
          <a:xfrm>
            <a:off x="445946" y="4594095"/>
            <a:ext cx="6892700" cy="115469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rPr>
              <a:t>Können die hohen Baubedarfe (insbesondere an Wohnraum) gedeckt und gleichzeitig die Ressourcen geschont werden?</a:t>
            </a:r>
            <a:endParaRPr lang="de-DE" sz="2000" b="1" dirty="0">
              <a:solidFill>
                <a:srgbClr val="C00000"/>
              </a:solidFill>
              <a:latin typeface="Calibri" panose="020F0502020204030204" pitchFamily="34" charset="0"/>
              <a:cs typeface="Calibri" panose="020F0502020204030204" pitchFamily="34" charset="0"/>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8" name="Google Shape;128;g1a7b3d5eada_0_22"/>
          <p:cNvPicPr preferRelativeResize="0"/>
          <p:nvPr/>
        </p:nvPicPr>
        <p:blipFill>
          <a:blip r:embed="rId3">
            <a:alphaModFix/>
          </a:blip>
          <a:stretch>
            <a:fillRect/>
          </a:stretch>
        </p:blipFill>
        <p:spPr>
          <a:xfrm>
            <a:off x="3249400" y="2392032"/>
            <a:ext cx="8596483" cy="3382487"/>
          </a:xfrm>
          <a:prstGeom prst="rect">
            <a:avLst/>
          </a:prstGeom>
          <a:noFill/>
          <a:ln>
            <a:noFill/>
          </a:ln>
        </p:spPr>
      </p:pic>
      <p:sp>
        <p:nvSpPr>
          <p:cNvPr id="122" name="Google Shape;122;g1a7b3d5eada_0_22"/>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Klimawandel</a:t>
            </a:r>
            <a:br>
              <a:rPr lang="de-DE" dirty="0"/>
            </a:br>
            <a:r>
              <a:rPr lang="de-DE" dirty="0"/>
              <a:t>THG-Emissionen von Gebäuden</a:t>
            </a:r>
            <a:endParaRPr dirty="0"/>
          </a:p>
        </p:txBody>
      </p:sp>
      <p:sp>
        <p:nvSpPr>
          <p:cNvPr id="123" name="Google Shape;123;g1a7b3d5eada_0_2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124" name="Google Shape;124;g1a7b3d5eada_0_22"/>
          <p:cNvSpPr txBox="1">
            <a:spLocks noGrp="1"/>
          </p:cNvSpPr>
          <p:nvPr>
            <p:ph type="body" idx="2"/>
          </p:nvPr>
        </p:nvSpPr>
        <p:spPr>
          <a:xfrm>
            <a:off x="7264800" y="6253200"/>
            <a:ext cx="1702936"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BBSR 2020</a:t>
            </a:r>
            <a:endParaRPr dirty="0">
              <a:solidFill>
                <a:srgbClr val="FFFF00"/>
              </a:solidFill>
            </a:endParaRPr>
          </a:p>
        </p:txBody>
      </p:sp>
      <p:sp>
        <p:nvSpPr>
          <p:cNvPr id="125" name="Google Shape;125;g1a7b3d5eada_0_2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26" name="Google Shape;126;g1a7b3d5eada_0_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7" name="Google Shape;127;g1a7b3d5eada_0_22"/>
          <p:cNvSpPr/>
          <p:nvPr/>
        </p:nvSpPr>
        <p:spPr>
          <a:xfrm>
            <a:off x="619501" y="1532875"/>
            <a:ext cx="10864023" cy="917700"/>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2000" dirty="0">
                <a:solidFill>
                  <a:schemeClr val="dk1"/>
                </a:solidFill>
                <a:latin typeface="Calibri"/>
                <a:ea typeface="Calibri"/>
                <a:cs typeface="Calibri"/>
                <a:sym typeface="Calibri"/>
              </a:rPr>
              <a:t>40 % der THG-Emissionen in Deutschland im Jahr 2014 wurden verursacht durch:</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2000" dirty="0">
                <a:solidFill>
                  <a:schemeClr val="dk1"/>
                </a:solidFill>
                <a:latin typeface="Calibri"/>
                <a:ea typeface="Calibri"/>
                <a:cs typeface="Calibri"/>
                <a:sym typeface="Calibri"/>
              </a:rPr>
              <a:t>Herstellung, Errichtung, Modernisierung, Nutzung und Betrieb von Wohn- und Nichtwohngebäuden</a:t>
            </a:r>
            <a:endParaRPr sz="2000" dirty="0">
              <a:solidFill>
                <a:schemeClr val="dk1"/>
              </a:solidFill>
              <a:latin typeface="Calibri"/>
              <a:ea typeface="Calibri"/>
              <a:cs typeface="Calibri"/>
              <a:sym typeface="Calibri"/>
            </a:endParaRPr>
          </a:p>
        </p:txBody>
      </p:sp>
      <p:sp>
        <p:nvSpPr>
          <p:cNvPr id="2" name="Explosion: 14 Zacken 1">
            <a:extLst>
              <a:ext uri="{FF2B5EF4-FFF2-40B4-BE49-F238E27FC236}">
                <a16:creationId xmlns:a16="http://schemas.microsoft.com/office/drawing/2014/main" xmlns="" id="{98128034-8001-41A9-B1D1-FE6BBECF5E53}"/>
              </a:ext>
            </a:extLst>
          </p:cNvPr>
          <p:cNvSpPr/>
          <p:nvPr/>
        </p:nvSpPr>
        <p:spPr>
          <a:xfrm>
            <a:off x="450428" y="2520618"/>
            <a:ext cx="2652280" cy="1816763"/>
          </a:xfrm>
          <a:prstGeom prst="irregularSeal2">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Meine CO</a:t>
            </a:r>
            <a:r>
              <a:rPr lang="de-DE" b="1" baseline="-25000" dirty="0">
                <a:solidFill>
                  <a:schemeClr val="tx1"/>
                </a:solidFill>
              </a:rPr>
              <a:t>2</a:t>
            </a:r>
            <a:r>
              <a:rPr lang="de-DE" b="1" dirty="0">
                <a:solidFill>
                  <a:schemeClr val="tx1"/>
                </a:solidFill>
              </a:rPr>
              <a:t>-Bilanz „Wohnen“</a:t>
            </a:r>
          </a:p>
        </p:txBody>
      </p:sp>
      <p:sp>
        <p:nvSpPr>
          <p:cNvPr id="3" name="Google Shape;116;p1">
            <a:extLst>
              <a:ext uri="{FF2B5EF4-FFF2-40B4-BE49-F238E27FC236}">
                <a16:creationId xmlns:a16="http://schemas.microsoft.com/office/drawing/2014/main" xmlns="" id="{55E4DF01-900D-978B-D6F2-FD71471F52CA}"/>
              </a:ext>
            </a:extLst>
          </p:cNvPr>
          <p:cNvSpPr/>
          <p:nvPr/>
        </p:nvSpPr>
        <p:spPr>
          <a:xfrm>
            <a:off x="231598" y="4650154"/>
            <a:ext cx="3785510" cy="136370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020"/>
              <a:buNone/>
            </a:pPr>
            <a:r>
              <a:rPr lang="de-DE" b="1" dirty="0">
                <a:solidFill>
                  <a:srgbClr val="C00000"/>
                </a:solidFill>
              </a:rPr>
              <a:t>Wodurch entstehen bei Nutzung und Betrieb ihrer Wohnung THG-Emissionen?</a:t>
            </a:r>
          </a:p>
          <a:p>
            <a:pPr marL="0" lvl="0" indent="0" algn="ctr" rtl="0">
              <a:lnSpc>
                <a:spcPct val="100000"/>
              </a:lnSpc>
              <a:spcBef>
                <a:spcPts val="0"/>
              </a:spcBef>
              <a:spcAft>
                <a:spcPts val="0"/>
              </a:spcAft>
              <a:buClr>
                <a:schemeClr val="dk1"/>
              </a:buClr>
              <a:buSzPts val="1020"/>
              <a:buNone/>
            </a:pPr>
            <a:endParaRPr lang="de-DE" b="1" dirty="0">
              <a:solidFill>
                <a:srgbClr val="C00000"/>
              </a:solidFill>
            </a:endParaRPr>
          </a:p>
          <a:p>
            <a:pPr lvl="0" algn="ctr" rtl="0">
              <a:lnSpc>
                <a:spcPct val="100000"/>
              </a:lnSpc>
              <a:spcBef>
                <a:spcPts val="0"/>
              </a:spcBef>
              <a:spcAft>
                <a:spcPts val="0"/>
              </a:spcAft>
              <a:buClr>
                <a:schemeClr val="dk1"/>
              </a:buClr>
              <a:buSzPct val="110000"/>
            </a:pPr>
            <a:r>
              <a:rPr lang="de-DE" b="1" dirty="0">
                <a:solidFill>
                  <a:srgbClr val="C00000"/>
                </a:solidFill>
              </a:rPr>
              <a:t>Wo sehen Sie Verbesserungspotenzial?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a7b3d5eada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Klimawandel</a:t>
            </a:r>
            <a:br>
              <a:rPr lang="de-DE" dirty="0"/>
            </a:br>
            <a:r>
              <a:rPr lang="de-DE" dirty="0"/>
              <a:t>Klimawandelauswirkungen in Siedlungsräumen</a:t>
            </a:r>
            <a:endParaRPr dirty="0"/>
          </a:p>
        </p:txBody>
      </p:sp>
      <p:sp>
        <p:nvSpPr>
          <p:cNvPr id="154" name="Google Shape;154;g1a7b3d5eada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155" name="Google Shape;155;g1a7b3d5eada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solidFill>
                  <a:schemeClr val="bg1"/>
                </a:solidFill>
              </a:rPr>
              <a:t>Bild: Public Domain </a:t>
            </a:r>
            <a:r>
              <a:rPr lang="de-DE" dirty="0" err="1">
                <a:solidFill>
                  <a:schemeClr val="bg1"/>
                </a:solidFill>
              </a:rPr>
              <a:t>Vectors</a:t>
            </a:r>
            <a:endParaRPr dirty="0">
              <a:solidFill>
                <a:schemeClr val="bg1"/>
              </a:solidFill>
            </a:endParaRPr>
          </a:p>
        </p:txBody>
      </p:sp>
      <p:sp>
        <p:nvSpPr>
          <p:cNvPr id="156" name="Google Shape;156;g1a7b3d5eada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57" name="Google Shape;157;g1a7b3d5eada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pic>
        <p:nvPicPr>
          <p:cNvPr id="159" name="Google Shape;159;g1a7b3d5eada_0_0"/>
          <p:cNvPicPr preferRelativeResize="0"/>
          <p:nvPr/>
        </p:nvPicPr>
        <p:blipFill>
          <a:blip r:embed="rId3">
            <a:alphaModFix/>
          </a:blip>
          <a:stretch>
            <a:fillRect/>
          </a:stretch>
        </p:blipFill>
        <p:spPr>
          <a:xfrm>
            <a:off x="3872245" y="2606201"/>
            <a:ext cx="7209969" cy="3107388"/>
          </a:xfrm>
          <a:prstGeom prst="rect">
            <a:avLst/>
          </a:prstGeom>
          <a:noFill/>
          <a:ln>
            <a:noFill/>
          </a:ln>
        </p:spPr>
      </p:pic>
      <p:sp>
        <p:nvSpPr>
          <p:cNvPr id="4" name="Gleichschenkliges Dreieck 3">
            <a:extLst>
              <a:ext uri="{FF2B5EF4-FFF2-40B4-BE49-F238E27FC236}">
                <a16:creationId xmlns:a16="http://schemas.microsoft.com/office/drawing/2014/main" xmlns="" id="{DB5D928E-32C3-44CA-8543-ED23DE5EE2BD}"/>
              </a:ext>
            </a:extLst>
          </p:cNvPr>
          <p:cNvSpPr/>
          <p:nvPr/>
        </p:nvSpPr>
        <p:spPr>
          <a:xfrm>
            <a:off x="360000" y="3701800"/>
            <a:ext cx="2990684" cy="2007664"/>
          </a:xfrm>
          <a:prstGeom prst="triangle">
            <a:avLst/>
          </a:prstGeom>
          <a:solidFill>
            <a:srgbClr val="CC66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12" name="Gleichschenkliges Dreieck 11">
            <a:extLst>
              <a:ext uri="{FF2B5EF4-FFF2-40B4-BE49-F238E27FC236}">
                <a16:creationId xmlns:a16="http://schemas.microsoft.com/office/drawing/2014/main" xmlns="" id="{AD4F2400-96E4-4DB6-8F08-16E7E4310937}"/>
              </a:ext>
            </a:extLst>
          </p:cNvPr>
          <p:cNvSpPr/>
          <p:nvPr/>
        </p:nvSpPr>
        <p:spPr>
          <a:xfrm>
            <a:off x="646629" y="1643067"/>
            <a:ext cx="2417425" cy="1926267"/>
          </a:xfrm>
          <a:prstGeom prst="triangle">
            <a:avLst/>
          </a:prstGeom>
          <a:solidFill>
            <a:srgbClr val="FFD966"/>
          </a:solidFill>
          <a:ln w="25400" cap="flat" cmpd="sng">
            <a:solidFill>
              <a:srgbClr val="364A7D"/>
            </a:solidFill>
            <a:prstDash val="solid"/>
            <a:round/>
            <a:headEnd type="none" w="sm" len="sm"/>
            <a:tailEnd type="none" w="sm" len="sm"/>
          </a:ln>
        </p:spPr>
        <p:txBody>
          <a:bodyPr spcFirstLastPara="1" wrap="square" lIns="91425" tIns="45700" rIns="91425" bIns="45700" anchor="t" anchorCtr="0">
            <a:noAutofit/>
          </a:bodyPr>
          <a:lstStyle/>
          <a:p>
            <a:pPr algn="ctr"/>
            <a:endParaRPr lang="de-DE" sz="2000" dirty="0">
              <a:solidFill>
                <a:schemeClr val="dk1"/>
              </a:solidFill>
              <a:latin typeface="Arial"/>
              <a:cs typeface="Arial"/>
            </a:endParaRPr>
          </a:p>
        </p:txBody>
      </p:sp>
      <p:sp>
        <p:nvSpPr>
          <p:cNvPr id="13" name="Textfeld 12">
            <a:extLst>
              <a:ext uri="{FF2B5EF4-FFF2-40B4-BE49-F238E27FC236}">
                <a16:creationId xmlns:a16="http://schemas.microsoft.com/office/drawing/2014/main" xmlns="" id="{1112C25D-BF97-4ADB-A52C-FF0A49E42CF9}"/>
              </a:ext>
            </a:extLst>
          </p:cNvPr>
          <p:cNvSpPr txBox="1"/>
          <p:nvPr/>
        </p:nvSpPr>
        <p:spPr>
          <a:xfrm>
            <a:off x="876114" y="2553671"/>
            <a:ext cx="1958454" cy="1015663"/>
          </a:xfrm>
          <a:prstGeom prst="rect">
            <a:avLst/>
          </a:prstGeom>
          <a:noFill/>
        </p:spPr>
        <p:txBody>
          <a:bodyPr wrap="square">
            <a:spAutoFit/>
          </a:bodyPr>
          <a:lstStyle/>
          <a:p>
            <a:pPr algn="ctr"/>
            <a:r>
              <a:rPr lang="de-DE" sz="2000" b="1" dirty="0">
                <a:solidFill>
                  <a:schemeClr val="dk1"/>
                </a:solidFill>
                <a:latin typeface="Calibri" panose="020F0502020204030204" pitchFamily="34" charset="0"/>
                <a:cs typeface="Calibri" panose="020F0502020204030204" pitchFamily="34" charset="0"/>
              </a:rPr>
              <a:t>Hitzeinseln</a:t>
            </a:r>
          </a:p>
          <a:p>
            <a:pPr algn="ctr"/>
            <a:endParaRPr lang="de-DE" sz="2000" b="1" dirty="0">
              <a:solidFill>
                <a:schemeClr val="dk1"/>
              </a:solidFill>
              <a:latin typeface="Calibri" panose="020F0502020204030204" pitchFamily="34" charset="0"/>
              <a:cs typeface="Calibri" panose="020F0502020204030204" pitchFamily="34" charset="0"/>
            </a:endParaRPr>
          </a:p>
          <a:p>
            <a:pPr algn="ctr"/>
            <a:r>
              <a:rPr lang="de-DE" sz="2000" b="1" dirty="0">
                <a:solidFill>
                  <a:schemeClr val="dk1"/>
                </a:solidFill>
                <a:latin typeface="Calibri" panose="020F0502020204030204" pitchFamily="34" charset="0"/>
                <a:cs typeface="Calibri" panose="020F0502020204030204" pitchFamily="34" charset="0"/>
              </a:rPr>
              <a:t>Hitzestress</a:t>
            </a:r>
          </a:p>
        </p:txBody>
      </p:sp>
      <p:sp>
        <p:nvSpPr>
          <p:cNvPr id="15" name="Textfeld 14">
            <a:extLst>
              <a:ext uri="{FF2B5EF4-FFF2-40B4-BE49-F238E27FC236}">
                <a16:creationId xmlns:a16="http://schemas.microsoft.com/office/drawing/2014/main" xmlns="" id="{834E0986-C3AC-4517-8C6F-68094CBD45D4}"/>
              </a:ext>
            </a:extLst>
          </p:cNvPr>
          <p:cNvSpPr txBox="1"/>
          <p:nvPr/>
        </p:nvSpPr>
        <p:spPr>
          <a:xfrm>
            <a:off x="309751" y="4693801"/>
            <a:ext cx="3140675" cy="1015663"/>
          </a:xfrm>
          <a:prstGeom prst="rect">
            <a:avLst/>
          </a:prstGeom>
          <a:noFill/>
        </p:spPr>
        <p:txBody>
          <a:bodyPr wrap="square">
            <a:spAutoFit/>
          </a:bodyPr>
          <a:lstStyle/>
          <a:p>
            <a:pPr algn="ctr"/>
            <a:r>
              <a:rPr lang="de-DE" sz="2000" b="1" dirty="0">
                <a:solidFill>
                  <a:schemeClr val="tx1"/>
                </a:solidFill>
                <a:latin typeface="Calibri" panose="020F0502020204030204" pitchFamily="34" charset="0"/>
                <a:cs typeface="Calibri" panose="020F0502020204030204" pitchFamily="34" charset="0"/>
              </a:rPr>
              <a:t>Tropennächte</a:t>
            </a:r>
          </a:p>
          <a:p>
            <a:pPr algn="ctr"/>
            <a:endParaRPr lang="de-DE" sz="2000" b="1" dirty="0">
              <a:solidFill>
                <a:schemeClr val="tx1"/>
              </a:solidFill>
              <a:latin typeface="Calibri" panose="020F0502020204030204" pitchFamily="34" charset="0"/>
              <a:cs typeface="Calibri" panose="020F0502020204030204" pitchFamily="34" charset="0"/>
            </a:endParaRPr>
          </a:p>
          <a:p>
            <a:pPr algn="ctr"/>
            <a:r>
              <a:rPr lang="de-DE" sz="2000" b="1" dirty="0">
                <a:solidFill>
                  <a:schemeClr val="tx1"/>
                </a:solidFill>
                <a:latin typeface="Calibri" panose="020F0502020204030204" pitchFamily="34" charset="0"/>
                <a:cs typeface="Calibri" panose="020F0502020204030204" pitchFamily="34" charset="0"/>
              </a:rPr>
              <a:t>Steigende Temperaturen</a:t>
            </a:r>
          </a:p>
        </p:txBody>
      </p:sp>
      <p:sp>
        <p:nvSpPr>
          <p:cNvPr id="5" name="Google Shape;116;p1">
            <a:extLst>
              <a:ext uri="{FF2B5EF4-FFF2-40B4-BE49-F238E27FC236}">
                <a16:creationId xmlns:a16="http://schemas.microsoft.com/office/drawing/2014/main" xmlns="" id="{D8D11510-AB89-750F-B592-F4EB77BF2D2A}"/>
              </a:ext>
            </a:extLst>
          </p:cNvPr>
          <p:cNvSpPr/>
          <p:nvPr/>
        </p:nvSpPr>
        <p:spPr>
          <a:xfrm>
            <a:off x="3814375" y="1508369"/>
            <a:ext cx="7267839" cy="82531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sym typeface="Trebuchet MS"/>
              </a:rPr>
              <a:t>Wie entsteht Hitzestress in Städten? Wodurch wird er verstärkt?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3c8a2e141e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Anpassung an den Klimawandel</a:t>
            </a:r>
            <a:br>
              <a:rPr lang="de-DE" dirty="0"/>
            </a:br>
            <a:r>
              <a:rPr lang="de-DE" dirty="0"/>
              <a:t>Wassersensible Siedlungsgestaltung</a:t>
            </a:r>
            <a:endParaRPr dirty="0"/>
          </a:p>
        </p:txBody>
      </p:sp>
      <p:sp>
        <p:nvSpPr>
          <p:cNvPr id="166" name="Google Shape;166;g13c8a2e141e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Bauzeichner und Bauzeichnerin</a:t>
            </a:r>
            <a:endParaRPr/>
          </a:p>
        </p:txBody>
      </p:sp>
      <p:sp>
        <p:nvSpPr>
          <p:cNvPr id="167" name="Google Shape;167;g13c8a2e141e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Bild: Public Domain </a:t>
            </a:r>
            <a:r>
              <a:rPr lang="de-DE" dirty="0" err="1"/>
              <a:t>Vectors</a:t>
            </a:r>
            <a:endParaRPr dirty="0"/>
          </a:p>
        </p:txBody>
      </p:sp>
      <p:sp>
        <p:nvSpPr>
          <p:cNvPr id="168" name="Google Shape;168;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69" name="Google Shape;169;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70" name="Google Shape;170;g13c8a2e141e_0_0"/>
          <p:cNvSpPr txBox="1"/>
          <p:nvPr/>
        </p:nvSpPr>
        <p:spPr>
          <a:xfrm>
            <a:off x="796600" y="1661250"/>
            <a:ext cx="7537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a:latin typeface="Trebuchet MS"/>
                <a:ea typeface="Trebuchet MS"/>
                <a:cs typeface="Trebuchet MS"/>
                <a:sym typeface="Trebuchet MS"/>
              </a:rPr>
              <a:t>Blau-grün-graue Infrastrukturen für Städte und Gemeinden</a:t>
            </a:r>
            <a:endParaRPr sz="1400" b="0" i="0" u="none" strike="noStrike" cap="none">
              <a:solidFill>
                <a:srgbClr val="000000"/>
              </a:solidFill>
              <a:latin typeface="Arial"/>
              <a:ea typeface="Arial"/>
              <a:cs typeface="Arial"/>
              <a:sym typeface="Arial"/>
            </a:endParaRPr>
          </a:p>
        </p:txBody>
      </p:sp>
      <p:pic>
        <p:nvPicPr>
          <p:cNvPr id="172" name="Google Shape;172;g13c8a2e141e_0_0"/>
          <p:cNvPicPr preferRelativeResize="0"/>
          <p:nvPr/>
        </p:nvPicPr>
        <p:blipFill>
          <a:blip r:embed="rId3">
            <a:alphaModFix/>
          </a:blip>
          <a:stretch>
            <a:fillRect/>
          </a:stretch>
        </p:blipFill>
        <p:spPr>
          <a:xfrm>
            <a:off x="985463" y="2196763"/>
            <a:ext cx="3718463" cy="3718463"/>
          </a:xfrm>
          <a:prstGeom prst="rect">
            <a:avLst/>
          </a:prstGeom>
          <a:noFill/>
          <a:ln>
            <a:noFill/>
          </a:ln>
        </p:spPr>
      </p:pic>
      <p:sp>
        <p:nvSpPr>
          <p:cNvPr id="2" name="Google Shape;116;p1">
            <a:extLst>
              <a:ext uri="{FF2B5EF4-FFF2-40B4-BE49-F238E27FC236}">
                <a16:creationId xmlns:a16="http://schemas.microsoft.com/office/drawing/2014/main" xmlns="" id="{7103E7D9-5763-ECDC-F910-A95E0A670187}"/>
              </a:ext>
            </a:extLst>
          </p:cNvPr>
          <p:cNvSpPr/>
          <p:nvPr/>
        </p:nvSpPr>
        <p:spPr>
          <a:xfrm>
            <a:off x="5198315" y="2395651"/>
            <a:ext cx="6454423" cy="332068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sym typeface="Trebuchet MS"/>
              </a:rPr>
              <a:t>Welche Elemente und Gestaltungsprinzipien blau-grüner Infrastrukturen kennen Sie?</a:t>
            </a:r>
          </a:p>
          <a:p>
            <a:pPr algn="ctr">
              <a:lnSpc>
                <a:spcPct val="120000"/>
              </a:lnSpc>
            </a:pPr>
            <a:endParaRPr lang="de-DE" sz="2000" b="1" dirty="0">
              <a:solidFill>
                <a:srgbClr val="C00000"/>
              </a:solidFill>
              <a:latin typeface="Calibri" panose="020F0502020204030204" pitchFamily="34" charset="0"/>
              <a:cs typeface="Calibri" panose="020F0502020204030204" pitchFamily="34" charset="0"/>
              <a:sym typeface="Trebuchet MS"/>
            </a:endParaRPr>
          </a:p>
          <a:p>
            <a:pPr algn="ctr">
              <a:lnSpc>
                <a:spcPct val="120000"/>
              </a:lnSpc>
            </a:pPr>
            <a:r>
              <a:rPr lang="de-DE" sz="2000" b="1" dirty="0">
                <a:solidFill>
                  <a:srgbClr val="C00000"/>
                </a:solidFill>
                <a:latin typeface="Calibri" panose="020F0502020204030204" pitchFamily="34" charset="0"/>
                <a:cs typeface="Calibri" panose="020F0502020204030204" pitchFamily="34" charset="0"/>
                <a:sym typeface="Trebuchet MS"/>
              </a:rPr>
              <a:t>Welche Funktionen erfüllen diese zur Anpassung an den Klimawandel in urbanen Räumen (Minderung von Hitzestress, Hochwasservorsorge…)?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ab4e41435b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Nachhaltiges Bauen</a:t>
            </a:r>
            <a:br>
              <a:rPr lang="de-DE" dirty="0"/>
            </a:br>
            <a:r>
              <a:rPr lang="de-DE" dirty="0"/>
              <a:t>Dimensionen der Nachhaltigkeit</a:t>
            </a:r>
            <a:endParaRPr dirty="0"/>
          </a:p>
        </p:txBody>
      </p:sp>
      <p:sp>
        <p:nvSpPr>
          <p:cNvPr id="179" name="Google Shape;179;g1ab4e41435b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180" name="Google Shape;180;g1ab4e41435b_0_0"/>
          <p:cNvSpPr txBox="1">
            <a:spLocks noGrp="1"/>
          </p:cNvSpPr>
          <p:nvPr>
            <p:ph type="body" idx="2"/>
          </p:nvPr>
        </p:nvSpPr>
        <p:spPr>
          <a:xfrm>
            <a:off x="7264800" y="6254497"/>
            <a:ext cx="3309248"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Eigene Darstellung nach BMI 2019: 16</a:t>
            </a:r>
            <a:endParaRPr dirty="0"/>
          </a:p>
        </p:txBody>
      </p:sp>
      <p:sp>
        <p:nvSpPr>
          <p:cNvPr id="181" name="Google Shape;181;g1ab4e41435b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82" name="Google Shape;182;g1ab4e41435b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3" name="Gleichschenkliges Dreieck 2">
            <a:extLst>
              <a:ext uri="{FF2B5EF4-FFF2-40B4-BE49-F238E27FC236}">
                <a16:creationId xmlns:a16="http://schemas.microsoft.com/office/drawing/2014/main" xmlns="" id="{DD0E47A0-F254-4988-9CE2-DC1DB3214FB3}"/>
              </a:ext>
            </a:extLst>
          </p:cNvPr>
          <p:cNvSpPr/>
          <p:nvPr/>
        </p:nvSpPr>
        <p:spPr>
          <a:xfrm>
            <a:off x="5235135" y="3787689"/>
            <a:ext cx="1390707" cy="331363"/>
          </a:xfrm>
          <a:prstGeom prst="triangl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Gleichschenkliges Dreieck 15">
            <a:extLst>
              <a:ext uri="{FF2B5EF4-FFF2-40B4-BE49-F238E27FC236}">
                <a16:creationId xmlns:a16="http://schemas.microsoft.com/office/drawing/2014/main" xmlns="" id="{F45C1BE5-CD51-408D-82EE-34147658BF05}"/>
              </a:ext>
            </a:extLst>
          </p:cNvPr>
          <p:cNvSpPr/>
          <p:nvPr/>
        </p:nvSpPr>
        <p:spPr>
          <a:xfrm rot="14428310">
            <a:off x="5443621" y="3422030"/>
            <a:ext cx="1390707" cy="33136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a:extLst>
              <a:ext uri="{FF2B5EF4-FFF2-40B4-BE49-F238E27FC236}">
                <a16:creationId xmlns:a16="http://schemas.microsoft.com/office/drawing/2014/main" xmlns="" id="{D3B302DE-E4B5-491C-8770-4B18E9888675}"/>
              </a:ext>
            </a:extLst>
          </p:cNvPr>
          <p:cNvSpPr/>
          <p:nvPr/>
        </p:nvSpPr>
        <p:spPr>
          <a:xfrm rot="7170786">
            <a:off x="5037542" y="3421977"/>
            <a:ext cx="1390707" cy="3313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oogle Shape;185;g1ab4e41435b_0_0">
            <a:extLst>
              <a:ext uri="{FF2B5EF4-FFF2-40B4-BE49-F238E27FC236}">
                <a16:creationId xmlns:a16="http://schemas.microsoft.com/office/drawing/2014/main" xmlns="" id="{41236AA6-ACC2-46FD-9C94-302653BE2EF6}"/>
              </a:ext>
            </a:extLst>
          </p:cNvPr>
          <p:cNvSpPr/>
          <p:nvPr/>
        </p:nvSpPr>
        <p:spPr>
          <a:xfrm>
            <a:off x="6509778" y="3006778"/>
            <a:ext cx="1390707" cy="337523"/>
          </a:xfrm>
          <a:prstGeom prst="roundRect">
            <a:avLst>
              <a:gd name="adj"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lt1"/>
                </a:solidFill>
                <a:latin typeface="Calibri" panose="020F0502020204030204" pitchFamily="34" charset="0"/>
                <a:cs typeface="Calibri" panose="020F0502020204030204" pitchFamily="34" charset="0"/>
                <a:sym typeface="Trebuchet MS"/>
              </a:rPr>
              <a:t> Ökologie</a:t>
            </a:r>
            <a:endParaRPr sz="2000" dirty="0">
              <a:solidFill>
                <a:schemeClr val="lt1"/>
              </a:solidFill>
              <a:latin typeface="Calibri" panose="020F0502020204030204" pitchFamily="34" charset="0"/>
              <a:cs typeface="Calibri" panose="020F0502020204030204" pitchFamily="34" charset="0"/>
              <a:sym typeface="Trebuchet MS"/>
            </a:endParaRPr>
          </a:p>
        </p:txBody>
      </p:sp>
      <p:sp>
        <p:nvSpPr>
          <p:cNvPr id="27" name="Google Shape;185;g1ab4e41435b_0_0">
            <a:extLst>
              <a:ext uri="{FF2B5EF4-FFF2-40B4-BE49-F238E27FC236}">
                <a16:creationId xmlns:a16="http://schemas.microsoft.com/office/drawing/2014/main" xmlns="" id="{C312914B-B91C-4A70-8B72-2A67BA3F6535}"/>
              </a:ext>
            </a:extLst>
          </p:cNvPr>
          <p:cNvSpPr/>
          <p:nvPr/>
        </p:nvSpPr>
        <p:spPr>
          <a:xfrm>
            <a:off x="4891443" y="4374398"/>
            <a:ext cx="1915454" cy="317573"/>
          </a:xfrm>
          <a:prstGeom prst="roundRect">
            <a:avLst>
              <a:gd name="adj" fmla="val 16667"/>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Calibri" panose="020F0502020204030204" pitchFamily="34" charset="0"/>
                <a:cs typeface="Calibri" panose="020F0502020204030204" pitchFamily="34" charset="0"/>
                <a:sym typeface="Trebuchet MS"/>
              </a:rPr>
              <a:t> Soziokulturelles</a:t>
            </a:r>
            <a:endParaRPr sz="2000" dirty="0">
              <a:latin typeface="Calibri" panose="020F0502020204030204" pitchFamily="34" charset="0"/>
              <a:cs typeface="Calibri" panose="020F0502020204030204" pitchFamily="34" charset="0"/>
              <a:sym typeface="Trebuchet MS"/>
            </a:endParaRPr>
          </a:p>
        </p:txBody>
      </p:sp>
      <p:sp>
        <p:nvSpPr>
          <p:cNvPr id="28" name="Google Shape;185;g1ab4e41435b_0_0">
            <a:extLst>
              <a:ext uri="{FF2B5EF4-FFF2-40B4-BE49-F238E27FC236}">
                <a16:creationId xmlns:a16="http://schemas.microsoft.com/office/drawing/2014/main" xmlns="" id="{B01DEF9C-DE8C-4292-90A9-D2012C123BC0}"/>
              </a:ext>
            </a:extLst>
          </p:cNvPr>
          <p:cNvSpPr/>
          <p:nvPr/>
        </p:nvSpPr>
        <p:spPr>
          <a:xfrm>
            <a:off x="3971248" y="3001604"/>
            <a:ext cx="1390706" cy="331363"/>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Calibri" panose="020F0502020204030204" pitchFamily="34" charset="0"/>
                <a:cs typeface="Calibri" panose="020F0502020204030204" pitchFamily="34" charset="0"/>
                <a:sym typeface="Trebuchet MS"/>
              </a:rPr>
              <a:t> Ökonomie</a:t>
            </a:r>
            <a:endParaRPr sz="2000" dirty="0">
              <a:latin typeface="Calibri" panose="020F0502020204030204" pitchFamily="34" charset="0"/>
              <a:cs typeface="Calibri" panose="020F0502020204030204" pitchFamily="34" charset="0"/>
              <a:sym typeface="Trebuchet MS"/>
            </a:endParaRPr>
          </a:p>
        </p:txBody>
      </p:sp>
      <p:sp>
        <p:nvSpPr>
          <p:cNvPr id="6" name="Pfeil: nach oben und unten 5">
            <a:extLst>
              <a:ext uri="{FF2B5EF4-FFF2-40B4-BE49-F238E27FC236}">
                <a16:creationId xmlns:a16="http://schemas.microsoft.com/office/drawing/2014/main" xmlns="" id="{9E1BDAD5-2AB0-4A16-9CDD-DEFE3E58145C}"/>
              </a:ext>
            </a:extLst>
          </p:cNvPr>
          <p:cNvSpPr/>
          <p:nvPr/>
        </p:nvSpPr>
        <p:spPr>
          <a:xfrm rot="5400000">
            <a:off x="5783884" y="1809000"/>
            <a:ext cx="270470" cy="1114331"/>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Google Shape;185;g1ab4e41435b_0_0">
            <a:extLst>
              <a:ext uri="{FF2B5EF4-FFF2-40B4-BE49-F238E27FC236}">
                <a16:creationId xmlns:a16="http://schemas.microsoft.com/office/drawing/2014/main" xmlns="" id="{9EAAB3E6-057E-4E57-8002-300A71307422}"/>
              </a:ext>
            </a:extLst>
          </p:cNvPr>
          <p:cNvSpPr/>
          <p:nvPr/>
        </p:nvSpPr>
        <p:spPr>
          <a:xfrm>
            <a:off x="2053186" y="1784222"/>
            <a:ext cx="2041140" cy="318156"/>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Wirtschaftlichkeit</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37" name="Google Shape;185;g1ab4e41435b_0_0">
            <a:extLst>
              <a:ext uri="{FF2B5EF4-FFF2-40B4-BE49-F238E27FC236}">
                <a16:creationId xmlns:a16="http://schemas.microsoft.com/office/drawing/2014/main" xmlns="" id="{59240C86-FAE2-4F06-961E-FF10ED6A0173}"/>
              </a:ext>
            </a:extLst>
          </p:cNvPr>
          <p:cNvSpPr/>
          <p:nvPr/>
        </p:nvSpPr>
        <p:spPr>
          <a:xfrm>
            <a:off x="447875" y="2297924"/>
            <a:ext cx="3923660" cy="406953"/>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Reduzierung der Lebenszykluskosten</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38" name="Google Shape;185;g1ab4e41435b_0_0">
            <a:extLst>
              <a:ext uri="{FF2B5EF4-FFF2-40B4-BE49-F238E27FC236}">
                <a16:creationId xmlns:a16="http://schemas.microsoft.com/office/drawing/2014/main" xmlns="" id="{3B4C145E-D94F-4475-A2CA-0AE3E6A05FE8}"/>
              </a:ext>
            </a:extLst>
          </p:cNvPr>
          <p:cNvSpPr/>
          <p:nvPr/>
        </p:nvSpPr>
        <p:spPr>
          <a:xfrm>
            <a:off x="3626219" y="5045299"/>
            <a:ext cx="4517429" cy="337522"/>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Gestalterische und städtebauliche Qualität</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39" name="Pfeil: nach oben und unten 38">
            <a:extLst>
              <a:ext uri="{FF2B5EF4-FFF2-40B4-BE49-F238E27FC236}">
                <a16:creationId xmlns:a16="http://schemas.microsoft.com/office/drawing/2014/main" xmlns="" id="{8E1A2EFB-EF8D-4106-BFAC-C4A3B9A28CEE}"/>
              </a:ext>
            </a:extLst>
          </p:cNvPr>
          <p:cNvSpPr/>
          <p:nvPr/>
        </p:nvSpPr>
        <p:spPr>
          <a:xfrm rot="8070543">
            <a:off x="4010584" y="3447750"/>
            <a:ext cx="270470" cy="1114331"/>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oogle Shape;185;g1ab4e41435b_0_0">
            <a:extLst>
              <a:ext uri="{FF2B5EF4-FFF2-40B4-BE49-F238E27FC236}">
                <a16:creationId xmlns:a16="http://schemas.microsoft.com/office/drawing/2014/main" xmlns="" id="{3BCDBDC2-700A-4807-A456-C8396F3C8A3E}"/>
              </a:ext>
            </a:extLst>
          </p:cNvPr>
          <p:cNvSpPr/>
          <p:nvPr/>
        </p:nvSpPr>
        <p:spPr>
          <a:xfrm>
            <a:off x="227009" y="2932106"/>
            <a:ext cx="2676951" cy="313373"/>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Erhalt von Kapitel/Wert</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20" name="Google Shape;185;g1ab4e41435b_0_0">
            <a:extLst>
              <a:ext uri="{FF2B5EF4-FFF2-40B4-BE49-F238E27FC236}">
                <a16:creationId xmlns:a16="http://schemas.microsoft.com/office/drawing/2014/main" xmlns="" id="{C12EF2E9-F68A-49C7-9CBB-DBE22B8B40CF}"/>
              </a:ext>
            </a:extLst>
          </p:cNvPr>
          <p:cNvSpPr/>
          <p:nvPr/>
        </p:nvSpPr>
        <p:spPr>
          <a:xfrm>
            <a:off x="8106734" y="2384602"/>
            <a:ext cx="3637391" cy="406070"/>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Schutz der natürlichen Ressourcen</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21" name="Google Shape;185;g1ab4e41435b_0_0">
            <a:extLst>
              <a:ext uri="{FF2B5EF4-FFF2-40B4-BE49-F238E27FC236}">
                <a16:creationId xmlns:a16="http://schemas.microsoft.com/office/drawing/2014/main" xmlns="" id="{23AFAB05-03E9-43C8-848C-D5E52E054CBD}"/>
              </a:ext>
            </a:extLst>
          </p:cNvPr>
          <p:cNvSpPr/>
          <p:nvPr/>
        </p:nvSpPr>
        <p:spPr>
          <a:xfrm>
            <a:off x="7242798" y="1846149"/>
            <a:ext cx="2569942" cy="358374"/>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Schutz des Ökosystems</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22" name="Pfeil: nach oben und unten 21">
            <a:extLst>
              <a:ext uri="{FF2B5EF4-FFF2-40B4-BE49-F238E27FC236}">
                <a16:creationId xmlns:a16="http://schemas.microsoft.com/office/drawing/2014/main" xmlns="" id="{C5B001EB-7DA0-4768-854E-5D518ED4EBBE}"/>
              </a:ext>
            </a:extLst>
          </p:cNvPr>
          <p:cNvSpPr/>
          <p:nvPr/>
        </p:nvSpPr>
        <p:spPr>
          <a:xfrm rot="13616547">
            <a:off x="7380765" y="3461317"/>
            <a:ext cx="270470" cy="1114331"/>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oogle Shape;185;g1ab4e41435b_0_0">
            <a:extLst>
              <a:ext uri="{FF2B5EF4-FFF2-40B4-BE49-F238E27FC236}">
                <a16:creationId xmlns:a16="http://schemas.microsoft.com/office/drawing/2014/main" xmlns="" id="{88940741-A8E8-4DE1-B902-5F29E69930F1}"/>
              </a:ext>
            </a:extLst>
          </p:cNvPr>
          <p:cNvSpPr/>
          <p:nvPr/>
        </p:nvSpPr>
        <p:spPr>
          <a:xfrm>
            <a:off x="2903960" y="5578368"/>
            <a:ext cx="4265069" cy="337522"/>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Gesundheit, Sicherheit und Behaglichkeit</a:t>
            </a:r>
            <a:endParaRPr sz="1800" dirty="0">
              <a:solidFill>
                <a:schemeClr val="tx1"/>
              </a:solidFill>
              <a:latin typeface="Calibri" panose="020F0502020204030204" pitchFamily="34" charset="0"/>
              <a:cs typeface="Calibri" panose="020F0502020204030204" pitchFamily="34" charset="0"/>
              <a:sym typeface="Trebuchet MS"/>
            </a:endParaRPr>
          </a:p>
        </p:txBody>
      </p:sp>
      <p:sp>
        <p:nvSpPr>
          <p:cNvPr id="24" name="Google Shape;185;g1ab4e41435b_0_0">
            <a:extLst>
              <a:ext uri="{FF2B5EF4-FFF2-40B4-BE49-F238E27FC236}">
                <a16:creationId xmlns:a16="http://schemas.microsoft.com/office/drawing/2014/main" xmlns="" id="{7A868098-C78B-432A-BAB5-AFA9A8BF55FA}"/>
              </a:ext>
            </a:extLst>
          </p:cNvPr>
          <p:cNvSpPr/>
          <p:nvPr/>
        </p:nvSpPr>
        <p:spPr>
          <a:xfrm>
            <a:off x="7449258" y="5577795"/>
            <a:ext cx="1719025" cy="337522"/>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Calibri" panose="020F0502020204030204" pitchFamily="34" charset="0"/>
                <a:cs typeface="Calibri" panose="020F0502020204030204" pitchFamily="34" charset="0"/>
                <a:sym typeface="Trebuchet MS"/>
              </a:rPr>
              <a:t>Funktionalität</a:t>
            </a:r>
            <a:endParaRPr sz="1800" dirty="0">
              <a:solidFill>
                <a:schemeClr val="tx1"/>
              </a:solidFill>
              <a:latin typeface="Calibri" panose="020F0502020204030204" pitchFamily="34" charset="0"/>
              <a:cs typeface="Calibri" panose="020F0502020204030204" pitchFamily="34" charset="0"/>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a7b3d5eada_0_51"/>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Nachhaltiges Bauen</a:t>
            </a:r>
            <a:br>
              <a:rPr lang="de-DE" dirty="0"/>
            </a:br>
            <a:r>
              <a:rPr lang="de-DE" dirty="0"/>
              <a:t>Lebenszyklusbetrachtung</a:t>
            </a:r>
            <a:endParaRPr dirty="0"/>
          </a:p>
        </p:txBody>
      </p:sp>
      <p:sp>
        <p:nvSpPr>
          <p:cNvPr id="205" name="Google Shape;205;g1a7b3d5eada_0_5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206" name="Google Shape;206;g1a7b3d5eada_0_51"/>
          <p:cNvSpPr txBox="1">
            <a:spLocks noGrp="1"/>
          </p:cNvSpPr>
          <p:nvPr>
            <p:ph type="body" idx="2"/>
          </p:nvPr>
        </p:nvSpPr>
        <p:spPr>
          <a:xfrm>
            <a:off x="7264800" y="6254497"/>
            <a:ext cx="3391136"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Eigene Darstellung nach BMI 2019: 19</a:t>
            </a:r>
            <a:endParaRPr dirty="0"/>
          </a:p>
        </p:txBody>
      </p:sp>
      <p:sp>
        <p:nvSpPr>
          <p:cNvPr id="207" name="Google Shape;207;g1a7b3d5eada_0_5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Kathrin Gegner / </a:t>
            </a:r>
            <a:br>
              <a:rPr lang="de-DE" dirty="0"/>
            </a:br>
            <a:r>
              <a:rPr lang="de-DE" dirty="0"/>
              <a:t>Projektagentur BBNE</a:t>
            </a:r>
            <a:endParaRPr dirty="0"/>
          </a:p>
        </p:txBody>
      </p:sp>
      <p:sp>
        <p:nvSpPr>
          <p:cNvPr id="208" name="Google Shape;208;g1a7b3d5eada_0_5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graphicFrame>
        <p:nvGraphicFramePr>
          <p:cNvPr id="7" name="Diagramm 6">
            <a:extLst>
              <a:ext uri="{FF2B5EF4-FFF2-40B4-BE49-F238E27FC236}">
                <a16:creationId xmlns:a16="http://schemas.microsoft.com/office/drawing/2014/main" xmlns="" id="{A6EA86C2-B29E-430F-8D90-2C538615E90F}"/>
              </a:ext>
            </a:extLst>
          </p:cNvPr>
          <p:cNvGraphicFramePr/>
          <p:nvPr>
            <p:extLst>
              <p:ext uri="{D42A27DB-BD31-4B8C-83A1-F6EECF244321}">
                <p14:modId xmlns:p14="http://schemas.microsoft.com/office/powerpoint/2010/main" val="2775192158"/>
              </p:ext>
            </p:extLst>
          </p:nvPr>
        </p:nvGraphicFramePr>
        <p:xfrm>
          <a:off x="0" y="1436564"/>
          <a:ext cx="5865339" cy="4670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a:extLst>
              <a:ext uri="{FF2B5EF4-FFF2-40B4-BE49-F238E27FC236}">
                <a16:creationId xmlns:a16="http://schemas.microsoft.com/office/drawing/2014/main" xmlns="" id="{CAB6E2C7-E062-4B30-82B7-7BD579FEBD63}"/>
              </a:ext>
            </a:extLst>
          </p:cNvPr>
          <p:cNvSpPr txBox="1"/>
          <p:nvPr/>
        </p:nvSpPr>
        <p:spPr>
          <a:xfrm>
            <a:off x="2191120" y="3479602"/>
            <a:ext cx="1483098" cy="584775"/>
          </a:xfrm>
          <a:prstGeom prst="rect">
            <a:avLst/>
          </a:prstGeom>
          <a:noFill/>
          <a:ln w="19050">
            <a:solidFill>
              <a:schemeClr val="accent3">
                <a:lumMod val="75000"/>
              </a:schemeClr>
            </a:solidFill>
          </a:ln>
        </p:spPr>
        <p:txBody>
          <a:bodyPr wrap="none" rtlCol="0">
            <a:spAutoFit/>
          </a:bodyPr>
          <a:lstStyle/>
          <a:p>
            <a:r>
              <a:rPr lang="de-DE" sz="1600" dirty="0"/>
              <a:t>Lebenszyklus </a:t>
            </a:r>
          </a:p>
          <a:p>
            <a:r>
              <a:rPr lang="de-DE" sz="1600" dirty="0"/>
              <a:t>des Bauwerks</a:t>
            </a:r>
          </a:p>
        </p:txBody>
      </p:sp>
      <p:sp>
        <p:nvSpPr>
          <p:cNvPr id="24" name="Google Shape;196;g17f2d70444a_0_0">
            <a:extLst>
              <a:ext uri="{FF2B5EF4-FFF2-40B4-BE49-F238E27FC236}">
                <a16:creationId xmlns:a16="http://schemas.microsoft.com/office/drawing/2014/main" xmlns="" id="{7A46B4C9-024F-4050-A42B-8A263A5E70EE}"/>
              </a:ext>
            </a:extLst>
          </p:cNvPr>
          <p:cNvSpPr txBox="1"/>
          <p:nvPr/>
        </p:nvSpPr>
        <p:spPr>
          <a:xfrm>
            <a:off x="4961521" y="1620732"/>
            <a:ext cx="636589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200" b="1" i="0" u="none" strike="noStrike" cap="none" dirty="0">
                <a:solidFill>
                  <a:srgbClr val="000000"/>
                </a:solidFill>
                <a:latin typeface="Calibri" panose="020F0502020204030204" pitchFamily="34" charset="0"/>
                <a:cs typeface="Calibri" panose="020F0502020204030204" pitchFamily="34" charset="0"/>
                <a:sym typeface="Trebuchet MS"/>
              </a:rPr>
              <a:t>Nachhaltige Planung versus Koste</a:t>
            </a:r>
            <a:r>
              <a:rPr lang="de-DE" sz="2200" b="1" dirty="0">
                <a:latin typeface="Calibri" panose="020F0502020204030204" pitchFamily="34" charset="0"/>
                <a:cs typeface="Calibri" panose="020F0502020204030204" pitchFamily="34" charset="0"/>
                <a:sym typeface="Trebuchet MS"/>
              </a:rPr>
              <a:t>n- und Zeitdruck?</a:t>
            </a:r>
            <a:endParaRPr sz="22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 name="Google Shape;116;p1">
            <a:extLst>
              <a:ext uri="{FF2B5EF4-FFF2-40B4-BE49-F238E27FC236}">
                <a16:creationId xmlns:a16="http://schemas.microsoft.com/office/drawing/2014/main" xmlns="" id="{D0A92B22-C64F-CEAE-5415-A9243D34B37D}"/>
              </a:ext>
            </a:extLst>
          </p:cNvPr>
          <p:cNvSpPr/>
          <p:nvPr/>
        </p:nvSpPr>
        <p:spPr>
          <a:xfrm>
            <a:off x="6095998" y="2303246"/>
            <a:ext cx="5231419" cy="8086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2000" b="1" dirty="0">
                <a:solidFill>
                  <a:srgbClr val="C00000"/>
                </a:solidFill>
                <a:latin typeface="Calibri" panose="020F0502020204030204" pitchFamily="34" charset="0"/>
                <a:cs typeface="Calibri" panose="020F0502020204030204" pitchFamily="34" charset="0"/>
              </a:rPr>
              <a:t>Warum ist ganzheitliche Planung so bedeutend für Nachhaltigkeit im Bausektor?</a:t>
            </a:r>
          </a:p>
        </p:txBody>
      </p:sp>
      <p:sp>
        <p:nvSpPr>
          <p:cNvPr id="3" name="Google Shape;116;p1">
            <a:extLst>
              <a:ext uri="{FF2B5EF4-FFF2-40B4-BE49-F238E27FC236}">
                <a16:creationId xmlns:a16="http://schemas.microsoft.com/office/drawing/2014/main" xmlns="" id="{3A1A8723-63AE-B95F-1D35-04B879476E4C}"/>
              </a:ext>
            </a:extLst>
          </p:cNvPr>
          <p:cNvSpPr/>
          <p:nvPr/>
        </p:nvSpPr>
        <p:spPr>
          <a:xfrm>
            <a:off x="6095998" y="3336967"/>
            <a:ext cx="5231419" cy="8086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rPr>
              <a:t>Worin liegen Hemmnisse zur Umsetzung einer ganzheitlichen Planung?</a:t>
            </a:r>
          </a:p>
        </p:txBody>
      </p:sp>
      <p:sp>
        <p:nvSpPr>
          <p:cNvPr id="4" name="Google Shape;116;p1">
            <a:extLst>
              <a:ext uri="{FF2B5EF4-FFF2-40B4-BE49-F238E27FC236}">
                <a16:creationId xmlns:a16="http://schemas.microsoft.com/office/drawing/2014/main" xmlns="" id="{2BEAFD6D-8258-8C43-2408-A9BD403E4EA2}"/>
              </a:ext>
            </a:extLst>
          </p:cNvPr>
          <p:cNvSpPr/>
          <p:nvPr/>
        </p:nvSpPr>
        <p:spPr>
          <a:xfrm>
            <a:off x="6120000" y="4370688"/>
            <a:ext cx="5231419" cy="6992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rPr>
              <a:t>Mit welchem Mehraufwand ist zu rechnen?</a:t>
            </a:r>
          </a:p>
        </p:txBody>
      </p:sp>
    </p:spTree>
    <p:extLst>
      <p:ext uri="{BB962C8B-B14F-4D97-AF65-F5344CB8AC3E}">
        <p14:creationId xmlns:p14="http://schemas.microsoft.com/office/powerpoint/2010/main" val="416001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7f2d70444a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Nachhaltiges Bauen</a:t>
            </a:r>
            <a:br>
              <a:rPr lang="de-DE" dirty="0"/>
            </a:br>
            <a:r>
              <a:rPr lang="de-DE" dirty="0"/>
              <a:t>Nachverdichtung im urbanen Raum</a:t>
            </a:r>
            <a:endParaRPr dirty="0"/>
          </a:p>
        </p:txBody>
      </p:sp>
      <p:sp>
        <p:nvSpPr>
          <p:cNvPr id="192" name="Google Shape;192;g17f2d70444a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193" name="Google Shape;193;g17f2d70444a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Bild: Public Domain </a:t>
            </a:r>
            <a:r>
              <a:rPr lang="de-DE" dirty="0" err="1"/>
              <a:t>Vectors</a:t>
            </a:r>
            <a:endParaRPr dirty="0"/>
          </a:p>
        </p:txBody>
      </p:sp>
      <p:sp>
        <p:nvSpPr>
          <p:cNvPr id="194" name="Google Shape;194;g17f2d70444a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95" name="Google Shape;195;g17f2d70444a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96" name="Google Shape;196;g17f2d70444a_0_0"/>
          <p:cNvSpPr txBox="1"/>
          <p:nvPr/>
        </p:nvSpPr>
        <p:spPr>
          <a:xfrm>
            <a:off x="465825" y="1495375"/>
            <a:ext cx="114141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200" b="1" dirty="0">
                <a:latin typeface="Calibri" panose="020F0502020204030204" pitchFamily="34" charset="0"/>
                <a:ea typeface="Trebuchet MS"/>
                <a:cs typeface="Calibri" panose="020F0502020204030204" pitchFamily="34" charset="0"/>
                <a:sym typeface="Trebuchet MS"/>
              </a:rPr>
              <a:t>Nachverdichtung – Eine gute Lösung zur Begegnung des Wohnraummangels, insbesondere in Ballungsräumen?</a:t>
            </a:r>
            <a:endParaRPr sz="22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97" name="Google Shape;197;g17f2d70444a_0_0"/>
          <p:cNvPicPr preferRelativeResize="0"/>
          <p:nvPr/>
        </p:nvPicPr>
        <p:blipFill rotWithShape="1">
          <a:blip r:embed="rId3">
            <a:alphaModFix/>
          </a:blip>
          <a:srcRect t="57974"/>
          <a:stretch/>
        </p:blipFill>
        <p:spPr>
          <a:xfrm>
            <a:off x="2389013" y="2117373"/>
            <a:ext cx="7567723" cy="2251725"/>
          </a:xfrm>
          <a:prstGeom prst="rect">
            <a:avLst/>
          </a:prstGeom>
          <a:noFill/>
          <a:ln>
            <a:noFill/>
          </a:ln>
        </p:spPr>
      </p:pic>
      <p:sp>
        <p:nvSpPr>
          <p:cNvPr id="2" name="Google Shape;116;p1">
            <a:extLst>
              <a:ext uri="{FF2B5EF4-FFF2-40B4-BE49-F238E27FC236}">
                <a16:creationId xmlns:a16="http://schemas.microsoft.com/office/drawing/2014/main" xmlns="" id="{EDF8738F-E152-D411-8DFF-17E0167767CC}"/>
              </a:ext>
            </a:extLst>
          </p:cNvPr>
          <p:cNvSpPr/>
          <p:nvPr/>
        </p:nvSpPr>
        <p:spPr>
          <a:xfrm>
            <a:off x="309751" y="4399500"/>
            <a:ext cx="4899754" cy="557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rPr>
              <a:t> Welche Vor- und Nachteile sehen Sie?</a:t>
            </a:r>
          </a:p>
        </p:txBody>
      </p:sp>
      <p:sp>
        <p:nvSpPr>
          <p:cNvPr id="3" name="Google Shape;116;p1">
            <a:extLst>
              <a:ext uri="{FF2B5EF4-FFF2-40B4-BE49-F238E27FC236}">
                <a16:creationId xmlns:a16="http://schemas.microsoft.com/office/drawing/2014/main" xmlns="" id="{0443A65D-3F26-5695-E9F0-A11CFF74E40B}"/>
              </a:ext>
            </a:extLst>
          </p:cNvPr>
          <p:cNvSpPr/>
          <p:nvPr/>
        </p:nvSpPr>
        <p:spPr>
          <a:xfrm>
            <a:off x="4217106" y="5119077"/>
            <a:ext cx="6482155" cy="8425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lnSpc>
                <a:spcPct val="120000"/>
              </a:lnSpc>
            </a:pPr>
            <a:r>
              <a:rPr lang="de-DE" sz="2000" b="1" dirty="0">
                <a:solidFill>
                  <a:srgbClr val="C00000"/>
                </a:solidFill>
                <a:latin typeface="Calibri" panose="020F0502020204030204" pitchFamily="34" charset="0"/>
                <a:cs typeface="Calibri" panose="020F0502020204030204" pitchFamily="34" charset="0"/>
              </a:rPr>
              <a:t> Wie kann sozialen Spannungen und Konflikten in der     </a:t>
            </a:r>
          </a:p>
          <a:p>
            <a:pPr algn="ctr">
              <a:lnSpc>
                <a:spcPct val="120000"/>
              </a:lnSpc>
            </a:pPr>
            <a:r>
              <a:rPr lang="de-DE" sz="2000" b="1" dirty="0">
                <a:solidFill>
                  <a:srgbClr val="C00000"/>
                </a:solidFill>
                <a:latin typeface="Calibri" panose="020F0502020204030204" pitchFamily="34" charset="0"/>
                <a:cs typeface="Calibri" panose="020F0502020204030204" pitchFamily="34" charset="0"/>
              </a:rPr>
              <a:t>   Nachbarschaft vorgebeugt werden?</a:t>
            </a:r>
          </a:p>
        </p:txBody>
      </p:sp>
    </p:spTree>
    <p:extLst>
      <p:ext uri="{BB962C8B-B14F-4D97-AF65-F5344CB8AC3E}">
        <p14:creationId xmlns:p14="http://schemas.microsoft.com/office/powerpoint/2010/main" val="123301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a7b3d5eada_0_51"/>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Städten und Gemeinden</a:t>
            </a:r>
            <a:br>
              <a:rPr lang="de-DE" dirty="0"/>
            </a:br>
            <a:r>
              <a:rPr lang="de-DE" dirty="0"/>
              <a:t>Grüne Infrastruktur</a:t>
            </a:r>
            <a:endParaRPr dirty="0"/>
          </a:p>
        </p:txBody>
      </p:sp>
      <p:sp>
        <p:nvSpPr>
          <p:cNvPr id="205" name="Google Shape;205;g1a7b3d5eada_0_5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Bauzeichner und Bauzeichnerin</a:t>
            </a:r>
            <a:endParaRPr/>
          </a:p>
        </p:txBody>
      </p:sp>
      <p:sp>
        <p:nvSpPr>
          <p:cNvPr id="206" name="Google Shape;206;g1a7b3d5eada_0_51"/>
          <p:cNvSpPr txBox="1">
            <a:spLocks noGrp="1"/>
          </p:cNvSpPr>
          <p:nvPr>
            <p:ph type="body" idx="2"/>
          </p:nvPr>
        </p:nvSpPr>
        <p:spPr>
          <a:xfrm>
            <a:off x="7264800" y="6254497"/>
            <a:ext cx="4469349"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a:t>
            </a:r>
            <a:r>
              <a:rPr lang="de-DE" dirty="0" err="1"/>
              <a:t>BfN</a:t>
            </a:r>
            <a:r>
              <a:rPr lang="de-DE" dirty="0"/>
              <a:t> 2017</a:t>
            </a:r>
            <a:br>
              <a:rPr lang="de-DE" dirty="0"/>
            </a:br>
            <a:r>
              <a:rPr lang="de-DE" dirty="0"/>
              <a:t>Bilder: The </a:t>
            </a:r>
            <a:r>
              <a:rPr lang="de-DE" dirty="0" err="1"/>
              <a:t>Noun</a:t>
            </a:r>
            <a:r>
              <a:rPr lang="de-DE" dirty="0"/>
              <a:t> Project; Public Domain </a:t>
            </a:r>
            <a:r>
              <a:rPr lang="de-DE" dirty="0" err="1"/>
              <a:t>Vectors</a:t>
            </a:r>
            <a:endParaRPr lang="de-DE" dirty="0"/>
          </a:p>
        </p:txBody>
      </p:sp>
      <p:sp>
        <p:nvSpPr>
          <p:cNvPr id="207" name="Google Shape;207;g1a7b3d5eada_0_5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208" name="Google Shape;208;g1a7b3d5eada_0_5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pic>
        <p:nvPicPr>
          <p:cNvPr id="1026" name="Picture 2" descr="Mower Icon 4516681">
            <a:extLst>
              <a:ext uri="{FF2B5EF4-FFF2-40B4-BE49-F238E27FC236}">
                <a16:creationId xmlns:a16="http://schemas.microsoft.com/office/drawing/2014/main" xmlns="" id="{4857D508-C41C-4804-A1EF-BF74167FE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789" y="4103638"/>
            <a:ext cx="2114491" cy="21144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ün herbst Leaf Vektor Zeichnung">
            <a:extLst>
              <a:ext uri="{FF2B5EF4-FFF2-40B4-BE49-F238E27FC236}">
                <a16:creationId xmlns:a16="http://schemas.microsoft.com/office/drawing/2014/main" xmlns="" id="{1E21F55B-4089-4B05-B984-48082B490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142960" y="5324148"/>
            <a:ext cx="354035" cy="3995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af Silhouette vektor">
            <a:extLst>
              <a:ext uri="{FF2B5EF4-FFF2-40B4-BE49-F238E27FC236}">
                <a16:creationId xmlns:a16="http://schemas.microsoft.com/office/drawing/2014/main" xmlns="" id="{11FBC792-90DC-4945-8F7C-39F68C014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05586" y="5378967"/>
            <a:ext cx="392062" cy="3920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Grün herbst Leaf Vektor Zeichnung">
            <a:extLst>
              <a:ext uri="{FF2B5EF4-FFF2-40B4-BE49-F238E27FC236}">
                <a16:creationId xmlns:a16="http://schemas.microsoft.com/office/drawing/2014/main" xmlns="" id="{472928DE-3DFB-4223-8259-6799A551D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018129" y="5197723"/>
            <a:ext cx="392062" cy="4425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Leaf Silhouette vektor">
            <a:extLst>
              <a:ext uri="{FF2B5EF4-FFF2-40B4-BE49-F238E27FC236}">
                <a16:creationId xmlns:a16="http://schemas.microsoft.com/office/drawing/2014/main" xmlns="" id="{3FA4640C-70E9-4905-B811-EB12FE038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49509" y="5106155"/>
            <a:ext cx="351621" cy="3516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Leaf Silhouette vektor">
            <a:extLst>
              <a:ext uri="{FF2B5EF4-FFF2-40B4-BE49-F238E27FC236}">
                <a16:creationId xmlns:a16="http://schemas.microsoft.com/office/drawing/2014/main" xmlns="" id="{CB69A385-DD09-49C5-8073-A3F6CEE0B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325406" y="5106155"/>
            <a:ext cx="392062" cy="3920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broom Icon 1925771">
            <a:extLst>
              <a:ext uri="{FF2B5EF4-FFF2-40B4-BE49-F238E27FC236}">
                <a16:creationId xmlns:a16="http://schemas.microsoft.com/office/drawing/2014/main" xmlns="" id="{30E505EF-4B32-4BBF-B167-DA5F153DA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8462" y="4346927"/>
            <a:ext cx="1561527" cy="15615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Grün herbst Leaf Vektor Zeichnung">
            <a:extLst>
              <a:ext uri="{FF2B5EF4-FFF2-40B4-BE49-F238E27FC236}">
                <a16:creationId xmlns:a16="http://schemas.microsoft.com/office/drawing/2014/main" xmlns="" id="{1CB54E66-868D-4A19-A736-EFCAF540E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726399" y="5354239"/>
            <a:ext cx="384373" cy="433829"/>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211;g1a7b3d5eada_0_51">
            <a:extLst>
              <a:ext uri="{FF2B5EF4-FFF2-40B4-BE49-F238E27FC236}">
                <a16:creationId xmlns:a16="http://schemas.microsoft.com/office/drawing/2014/main" xmlns="" id="{7608639E-DAF8-47C4-BABB-2CDF6F338183}"/>
              </a:ext>
            </a:extLst>
          </p:cNvPr>
          <p:cNvSpPr/>
          <p:nvPr/>
        </p:nvSpPr>
        <p:spPr>
          <a:xfrm>
            <a:off x="1923541" y="2643263"/>
            <a:ext cx="1762758" cy="40202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r>
              <a:rPr lang="de-DE" sz="2000" b="1" dirty="0">
                <a:solidFill>
                  <a:schemeClr val="dk1"/>
                </a:solidFill>
                <a:latin typeface="Calibri" panose="020F0502020204030204" pitchFamily="34" charset="0"/>
                <a:ea typeface="Trebuchet MS"/>
                <a:cs typeface="Calibri" panose="020F0502020204030204" pitchFamily="34" charset="0"/>
                <a:sym typeface="Trebuchet MS"/>
              </a:rPr>
              <a:t> Hoher Nutzen</a:t>
            </a:r>
            <a:endParaRPr sz="20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32" name="Google Shape;211;g1a7b3d5eada_0_51">
            <a:extLst>
              <a:ext uri="{FF2B5EF4-FFF2-40B4-BE49-F238E27FC236}">
                <a16:creationId xmlns:a16="http://schemas.microsoft.com/office/drawing/2014/main" xmlns="" id="{86E52FDC-602E-4730-A8FF-03CF57885674}"/>
              </a:ext>
            </a:extLst>
          </p:cNvPr>
          <p:cNvSpPr/>
          <p:nvPr/>
        </p:nvSpPr>
        <p:spPr>
          <a:xfrm>
            <a:off x="7062049" y="2698504"/>
            <a:ext cx="3263357" cy="40202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r>
              <a:rPr lang="de-DE" sz="2000" b="1" dirty="0">
                <a:solidFill>
                  <a:schemeClr val="dk1"/>
                </a:solidFill>
                <a:latin typeface="Calibri" panose="020F0502020204030204" pitchFamily="34" charset="0"/>
                <a:ea typeface="Trebuchet MS"/>
                <a:cs typeface="Calibri" panose="020F0502020204030204" pitchFamily="34" charset="0"/>
                <a:sym typeface="Trebuchet MS"/>
              </a:rPr>
              <a:t> Mehraufwand für Pflege</a:t>
            </a:r>
            <a:endParaRPr sz="20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33" name="Google Shape;196;g17f2d70444a_0_0">
            <a:extLst>
              <a:ext uri="{FF2B5EF4-FFF2-40B4-BE49-F238E27FC236}">
                <a16:creationId xmlns:a16="http://schemas.microsoft.com/office/drawing/2014/main" xmlns="" id="{33939F23-CA31-4974-A22C-0A24588B81CE}"/>
              </a:ext>
            </a:extLst>
          </p:cNvPr>
          <p:cNvSpPr txBox="1"/>
          <p:nvPr/>
        </p:nvSpPr>
        <p:spPr>
          <a:xfrm>
            <a:off x="6569482" y="1931664"/>
            <a:ext cx="150971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cs typeface="Calibri" panose="020F0502020204030204" pitchFamily="34" charset="0"/>
                <a:sym typeface="Trebuchet MS"/>
              </a:rPr>
              <a:t>Personal</a:t>
            </a:r>
            <a:r>
              <a:rPr lang="de-DE" sz="2000" dirty="0">
                <a:latin typeface="Calibri" panose="020F0502020204030204" pitchFamily="34" charset="0"/>
                <a:ea typeface="Trebuchet MS"/>
                <a:cs typeface="Calibri" panose="020F0502020204030204" pitchFamily="34" charset="0"/>
                <a:sym typeface="Trebuchet MS"/>
              </a:rPr>
              <a:t>?</a:t>
            </a:r>
            <a:endParaRPr sz="140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4" name="Google Shape;196;g17f2d70444a_0_0">
            <a:extLst>
              <a:ext uri="{FF2B5EF4-FFF2-40B4-BE49-F238E27FC236}">
                <a16:creationId xmlns:a16="http://schemas.microsoft.com/office/drawing/2014/main" xmlns="" id="{DB12D0D1-5F5C-4837-AD30-D795BDB5A722}"/>
              </a:ext>
            </a:extLst>
          </p:cNvPr>
          <p:cNvSpPr txBox="1"/>
          <p:nvPr/>
        </p:nvSpPr>
        <p:spPr>
          <a:xfrm>
            <a:off x="9142159" y="1880870"/>
            <a:ext cx="118324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cs typeface="Calibri" panose="020F0502020204030204" pitchFamily="34" charset="0"/>
                <a:sym typeface="Trebuchet MS"/>
              </a:rPr>
              <a:t>Kosten</a:t>
            </a:r>
            <a:r>
              <a:rPr lang="de-DE" sz="2000" dirty="0">
                <a:latin typeface="Calibri" panose="020F0502020204030204" pitchFamily="34" charset="0"/>
                <a:ea typeface="Trebuchet MS"/>
                <a:cs typeface="Calibri" panose="020F0502020204030204" pitchFamily="34" charset="0"/>
                <a:sym typeface="Trebuchet MS"/>
              </a:rPr>
              <a:t>?</a:t>
            </a:r>
            <a:endParaRPr sz="140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5" name="Google Shape;196;g17f2d70444a_0_0">
            <a:extLst>
              <a:ext uri="{FF2B5EF4-FFF2-40B4-BE49-F238E27FC236}">
                <a16:creationId xmlns:a16="http://schemas.microsoft.com/office/drawing/2014/main" xmlns="" id="{181E6384-36D9-46B4-B893-5AF875339019}"/>
              </a:ext>
            </a:extLst>
          </p:cNvPr>
          <p:cNvSpPr txBox="1"/>
          <p:nvPr/>
        </p:nvSpPr>
        <p:spPr>
          <a:xfrm>
            <a:off x="273666" y="2304320"/>
            <a:ext cx="1519893"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2000"/>
              <a:buNone/>
              <a:defRPr sz="2000">
                <a:latin typeface="Calibri" panose="020F0502020204030204" pitchFamily="34" charset="0"/>
                <a:ea typeface="Trebuchet MS"/>
                <a:cs typeface="Calibri" panose="020F0502020204030204" pitchFamily="34" charset="0"/>
              </a:defRPr>
            </a:lvl1pPr>
          </a:lstStyle>
          <a:p>
            <a:r>
              <a:rPr lang="de-DE" dirty="0">
                <a:sym typeface="Trebuchet MS"/>
              </a:rPr>
              <a:t>Stadtklima</a:t>
            </a:r>
            <a:endParaRPr dirty="0"/>
          </a:p>
        </p:txBody>
      </p:sp>
      <p:sp>
        <p:nvSpPr>
          <p:cNvPr id="37" name="Google Shape;196;g17f2d70444a_0_0">
            <a:extLst>
              <a:ext uri="{FF2B5EF4-FFF2-40B4-BE49-F238E27FC236}">
                <a16:creationId xmlns:a16="http://schemas.microsoft.com/office/drawing/2014/main" xmlns="" id="{BB403FAD-D96A-47FD-A146-88F23D90430D}"/>
              </a:ext>
            </a:extLst>
          </p:cNvPr>
          <p:cNvSpPr txBox="1"/>
          <p:nvPr/>
        </p:nvSpPr>
        <p:spPr>
          <a:xfrm>
            <a:off x="972805" y="1566626"/>
            <a:ext cx="164150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ea typeface="Trebuchet MS"/>
                <a:cs typeface="Calibri" panose="020F0502020204030204" pitchFamily="34" charset="0"/>
                <a:sym typeface="Trebuchet MS"/>
              </a:rPr>
              <a:t>Biodiversität</a:t>
            </a:r>
            <a:endParaRPr sz="140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8" name="Google Shape;196;g17f2d70444a_0_0">
            <a:extLst>
              <a:ext uri="{FF2B5EF4-FFF2-40B4-BE49-F238E27FC236}">
                <a16:creationId xmlns:a16="http://schemas.microsoft.com/office/drawing/2014/main" xmlns="" id="{F755D6D4-E829-43AE-A802-C8F915F6AC94}"/>
              </a:ext>
            </a:extLst>
          </p:cNvPr>
          <p:cNvSpPr txBox="1"/>
          <p:nvPr/>
        </p:nvSpPr>
        <p:spPr>
          <a:xfrm>
            <a:off x="7101225" y="3616237"/>
            <a:ext cx="16926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cs typeface="Calibri" panose="020F0502020204030204" pitchFamily="34" charset="0"/>
                <a:sym typeface="Trebuchet MS"/>
              </a:rPr>
              <a:t>Akzeptanz</a:t>
            </a:r>
            <a:r>
              <a:rPr lang="de-DE" sz="2000" dirty="0">
                <a:latin typeface="Calibri" panose="020F0502020204030204" pitchFamily="34" charset="0"/>
                <a:ea typeface="Trebuchet MS"/>
                <a:cs typeface="Calibri" panose="020F0502020204030204" pitchFamily="34" charset="0"/>
                <a:sym typeface="Trebuchet MS"/>
              </a:rPr>
              <a:t>?</a:t>
            </a:r>
            <a:endParaRPr sz="140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044" name="Picture 20" descr="Bank zwischen zwei Bäumen">
            <a:extLst>
              <a:ext uri="{FF2B5EF4-FFF2-40B4-BE49-F238E27FC236}">
                <a16:creationId xmlns:a16="http://schemas.microsoft.com/office/drawing/2014/main" xmlns="" id="{F197D5A0-0C71-4B1B-AEEB-97805AC9EA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9555"/>
          <a:stretch/>
        </p:blipFill>
        <p:spPr bwMode="auto">
          <a:xfrm>
            <a:off x="1605635" y="3661512"/>
            <a:ext cx="2698493" cy="2170811"/>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196;g17f2d70444a_0_0">
            <a:extLst>
              <a:ext uri="{FF2B5EF4-FFF2-40B4-BE49-F238E27FC236}">
                <a16:creationId xmlns:a16="http://schemas.microsoft.com/office/drawing/2014/main" xmlns="" id="{54E5401D-4B7F-4688-889E-5819ADD919E8}"/>
              </a:ext>
            </a:extLst>
          </p:cNvPr>
          <p:cNvSpPr txBox="1"/>
          <p:nvPr/>
        </p:nvSpPr>
        <p:spPr>
          <a:xfrm>
            <a:off x="460057" y="3261902"/>
            <a:ext cx="2431877"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2000"/>
              <a:buNone/>
              <a:defRPr sz="2000">
                <a:latin typeface="Calibri" panose="020F0502020204030204" pitchFamily="34" charset="0"/>
                <a:ea typeface="Trebuchet MS"/>
                <a:cs typeface="Calibri" panose="020F0502020204030204" pitchFamily="34" charset="0"/>
              </a:defRPr>
            </a:lvl1pPr>
          </a:lstStyle>
          <a:p>
            <a:r>
              <a:rPr lang="de-DE" dirty="0">
                <a:sym typeface="Trebuchet MS"/>
              </a:rPr>
              <a:t>Aufenthaltsqualität</a:t>
            </a:r>
            <a:endParaRPr dirty="0"/>
          </a:p>
        </p:txBody>
      </p:sp>
      <p:sp>
        <p:nvSpPr>
          <p:cNvPr id="40" name="Google Shape;196;g17f2d70444a_0_0">
            <a:extLst>
              <a:ext uri="{FF2B5EF4-FFF2-40B4-BE49-F238E27FC236}">
                <a16:creationId xmlns:a16="http://schemas.microsoft.com/office/drawing/2014/main" xmlns="" id="{9B958055-B98C-439E-BFF6-CE96955C8CF8}"/>
              </a:ext>
            </a:extLst>
          </p:cNvPr>
          <p:cNvSpPr txBox="1"/>
          <p:nvPr/>
        </p:nvSpPr>
        <p:spPr>
          <a:xfrm>
            <a:off x="9201571" y="3348727"/>
            <a:ext cx="233306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cs typeface="Calibri" panose="020F0502020204030204" pitchFamily="34" charset="0"/>
                <a:sym typeface="Trebuchet MS"/>
              </a:rPr>
              <a:t>Qualitätserhalt</a:t>
            </a:r>
            <a:r>
              <a:rPr lang="de-DE" sz="2000" dirty="0">
                <a:latin typeface="Calibri" panose="020F0502020204030204" pitchFamily="34" charset="0"/>
                <a:ea typeface="Trebuchet MS"/>
                <a:cs typeface="Calibri" panose="020F0502020204030204" pitchFamily="34" charset="0"/>
                <a:sym typeface="Trebuchet MS"/>
              </a:rPr>
              <a:t>?</a:t>
            </a:r>
            <a:endParaRPr sz="140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41" name="Google Shape;196;g17f2d70444a_0_0">
            <a:extLst>
              <a:ext uri="{FF2B5EF4-FFF2-40B4-BE49-F238E27FC236}">
                <a16:creationId xmlns:a16="http://schemas.microsoft.com/office/drawing/2014/main" xmlns="" id="{99766DAB-C3CC-4F7F-965D-F4DE1C8102C0}"/>
              </a:ext>
            </a:extLst>
          </p:cNvPr>
          <p:cNvSpPr txBox="1"/>
          <p:nvPr/>
        </p:nvSpPr>
        <p:spPr>
          <a:xfrm>
            <a:off x="3350684" y="3153363"/>
            <a:ext cx="209491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cs typeface="Calibri" panose="020F0502020204030204" pitchFamily="34" charset="0"/>
                <a:sym typeface="Trebuchet MS"/>
              </a:rPr>
              <a:t>Stressreduktion</a:t>
            </a:r>
            <a:endParaRPr sz="2000" dirty="0">
              <a:latin typeface="Calibri" panose="020F0502020204030204" pitchFamily="34" charset="0"/>
              <a:cs typeface="Calibri" panose="020F0502020204030204" pitchFamily="34" charset="0"/>
            </a:endParaRPr>
          </a:p>
        </p:txBody>
      </p:sp>
      <p:sp>
        <p:nvSpPr>
          <p:cNvPr id="42" name="Google Shape;196;g17f2d70444a_0_0">
            <a:extLst>
              <a:ext uri="{FF2B5EF4-FFF2-40B4-BE49-F238E27FC236}">
                <a16:creationId xmlns:a16="http://schemas.microsoft.com/office/drawing/2014/main" xmlns="" id="{82FE1EBB-7F4F-4D49-A858-EB161ECA49A6}"/>
              </a:ext>
            </a:extLst>
          </p:cNvPr>
          <p:cNvSpPr txBox="1"/>
          <p:nvPr/>
        </p:nvSpPr>
        <p:spPr>
          <a:xfrm>
            <a:off x="2776603" y="1849920"/>
            <a:ext cx="29326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dirty="0">
                <a:latin typeface="Calibri" panose="020F0502020204030204" pitchFamily="34" charset="0"/>
                <a:ea typeface="Trebuchet MS"/>
                <a:cs typeface="Calibri" panose="020F0502020204030204" pitchFamily="34" charset="0"/>
                <a:sym typeface="Trebuchet MS"/>
              </a:rPr>
              <a:t>Bindung </a:t>
            </a:r>
            <a:r>
              <a:rPr lang="de-DE" sz="2000" dirty="0">
                <a:latin typeface="Calibri" panose="020F0502020204030204" pitchFamily="34" charset="0"/>
                <a:cs typeface="Calibri" panose="020F0502020204030204" pitchFamily="34" charset="0"/>
                <a:sym typeface="Trebuchet MS"/>
              </a:rPr>
              <a:t>Luftschadstoffe</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8830221"/>
      </p:ext>
    </p:extLst>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2481</Words>
  <Application>Microsoft Macintosh PowerPoint</Application>
  <PresentationFormat>Breitbild</PresentationFormat>
  <Paragraphs>287</Paragraphs>
  <Slides>11</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Trebuchet MS</vt:lpstr>
      <vt:lpstr>Office</vt:lpstr>
      <vt:lpstr>Bauzeichner / Bauzeichnerin</vt:lpstr>
      <vt:lpstr>Ressourcenverbrauch im Bausektor Wie können Ressourcen geschont werden?</vt:lpstr>
      <vt:lpstr>Nachhaltigkeit und Klimawandel THG-Emissionen von Gebäuden</vt:lpstr>
      <vt:lpstr>Nachhaltigkeit und Klimawandel Klimawandelauswirkungen in Siedlungsräumen</vt:lpstr>
      <vt:lpstr>Anpassung an den Klimawandel Wassersensible Siedlungsgestaltung</vt:lpstr>
      <vt:lpstr>Nachhaltiges Bauen Dimensionen der Nachhaltigkeit</vt:lpstr>
      <vt:lpstr>Nachhaltiges Bauen Lebenszyklusbetrachtung</vt:lpstr>
      <vt:lpstr>Nachhaltiges Bauen Nachverdichtung im urbanen Raum</vt:lpstr>
      <vt:lpstr>Nachhaltigkeit in Städten und Gemeinden Grüne Infrastruktur</vt:lpstr>
      <vt:lpstr>Nachhaltiges Bauen Funktionalität versus Ästhetik?</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Bauzeichner / Bauzeichnerin</dc:title>
  <dc:creator>Microsoft Office User</dc:creator>
  <cp:lastModifiedBy>Michael Scharp</cp:lastModifiedBy>
  <cp:revision>76</cp:revision>
  <cp:lastPrinted>2023-09-26T03:00:56Z</cp:lastPrinted>
  <dcterms:created xsi:type="dcterms:W3CDTF">2021-10-18T14:46:33Z</dcterms:created>
  <dcterms:modified xsi:type="dcterms:W3CDTF">2023-09-26T03:01:01Z</dcterms:modified>
</cp:coreProperties>
</file>