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Vl8gfov4xaLdz69BoNURefhIW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CA3FDB-AFF9-4ECD-A75F-C68337472670}">
  <a:tblStyle styleId="{50CA3FDB-AFF9-4ECD-A75F-C6833747267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p:restoredTop sz="94668"/>
  </p:normalViewPr>
  <p:slideViewPr>
    <p:cSldViewPr snapToGrid="0">
      <p:cViewPr varScale="1">
        <p:scale>
          <a:sx n="142" d="100"/>
          <a:sy n="142" d="100"/>
        </p:scale>
        <p:origin x="208" y="1640"/>
      </p:cViewPr>
      <p:guideLst>
        <p:guide orient="horz" pos="2183"/>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34" Type="http://customschemas.google.com/relationships/presentationmetadata" Target="metadata"/><Relationship Id="rId35" Type="http://schemas.openxmlformats.org/officeDocument/2006/relationships/presProps" Target="presProps.xml"/><Relationship Id="rId36" Type="http://schemas.openxmlformats.org/officeDocument/2006/relationships/viewProps" Target="viewProps.xml"/><Relationship Id="rId37" Type="http://schemas.openxmlformats.org/officeDocument/2006/relationships/theme" Target="theme/theme1.xml"/><Relationship Id="rId3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2945660" cy="498057"/>
          </a:xfrm>
          <a:prstGeom prst="rect">
            <a:avLst/>
          </a:prstGeom>
          <a:noFill/>
          <a:ln>
            <a:noFill/>
          </a:ln>
        </p:spPr>
        <p:txBody>
          <a:bodyPr spcFirstLastPara="1" wrap="square" lIns="91450" tIns="45700" rIns="91450"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2" y="3"/>
            <a:ext cx="2945660" cy="498057"/>
          </a:xfrm>
          <a:prstGeom prst="rect">
            <a:avLst/>
          </a:prstGeom>
          <a:noFill/>
          <a:ln>
            <a:noFill/>
          </a:ln>
        </p:spPr>
        <p:txBody>
          <a:bodyPr spcFirstLastPara="1" wrap="square" lIns="91450" tIns="45700" rIns="91450"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4468039"/>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60" cy="498054"/>
          </a:xfrm>
          <a:prstGeom prst="rect">
            <a:avLst/>
          </a:prstGeom>
          <a:noFill/>
          <a:ln>
            <a:noFill/>
          </a:ln>
        </p:spPr>
        <p:txBody>
          <a:bodyPr spcFirstLastPara="1" wrap="square" lIns="91450" tIns="45700" rIns="91450"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2" y="9428584"/>
            <a:ext cx="2945660" cy="498054"/>
          </a:xfrm>
          <a:prstGeom prst="rect">
            <a:avLst/>
          </a:prstGeom>
          <a:noFill/>
          <a:ln>
            <a:noFill/>
          </a:ln>
        </p:spPr>
        <p:txBody>
          <a:bodyPr spcFirstLastPara="1" wrap="square" lIns="91450" tIns="45700" rIns="91450"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phw-gruppe.de/newsbereich/de/phw-stellt-neue-veggie-studie-vor/"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files.albert-schweitzer-stiftung.de/1/ASS_Baecker-Broschuere_210409.pdf?utm_source=pm-ass&amp;utm_medium=extern&amp;utm_campaign=lv-baeckereien" TargetMode="External"/><Relationship Id="rId4" Type="http://schemas.openxmlformats.org/officeDocument/2006/relationships/hyperlink" Target="https://www.deutsche-handwerks-zeitung.de/vegane-backwaren-baecker-sehen-langfristigen-trend-184975/"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orum-fairer-handel.de/fileadmin/user_upload/Dateien/Publikationen_FFH/2022_FFH_Aktuelle_Entwicklungen_im_FH_RZ_web.pdf" TargetMode="External"/><Relationship Id="rId4" Type="http://schemas.openxmlformats.org/officeDocument/2006/relationships/hyperlink" Target="https://webshop.inkota.de/sites/default/files/pdf/infoblatt-kinderarbeit-schokolade-inkota.pdf" TargetMode="External"/><Relationship Id="rId5" Type="http://schemas.openxmlformats.org/officeDocument/2006/relationships/hyperlink" Target="https://www.regenwald-schuetzen.org/verbrauchertipps/kakao-und-schokolade/kinderarbeit-im-kakaosektor" TargetMode="External"/><Relationship Id="rId6" Type="http://schemas.openxmlformats.org/officeDocument/2006/relationships/hyperlink" Target="https://www.oxfam.de/system/files/20150530-oxfam-suesse-fruechte-bittere-wahrheit.pdf" TargetMode="External"/><Relationship Id="rId7" Type="http://schemas.openxmlformats.org/officeDocument/2006/relationships/hyperlink" Target="https://www.youtube.com/watch?v=06LvbICzKQw"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tmgp.bayern.de/vorsorge/gesund-leben/verantwortungsvoller-umgang-mit-genussmitteln/" TargetMode="External"/><Relationship Id="rId4" Type="http://schemas.openxmlformats.org/officeDocument/2006/relationships/hyperlink" Target="https://www.inform-rezepte.de/wissensdurst/genussregeln/"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www.nachhaltigeernaehrung.de/fileadmin/Publikationen/aid_eif_Nachhaltige_Ernaehrung_Koerber_09-2014__Lit.pdf"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www.bmel.de/DE/themen/ernaehrung/lebensmittelverschwendung/gfk-studie.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le.de/SharedDocs/Pressemitteilungen/DE/2017/170905_Brotgetreide-BZL.html" TargetMode="External"/><Relationship Id="rId4" Type="http://schemas.openxmlformats.org/officeDocument/2006/relationships/hyperlink" Target="https://www.wwf.de/fileadmin/fm-wwf/Publikationen-PDF/WWF-Studie-Unser-taeglich-Brot_Von-ueberschuessigen-Brotkanten-und-wachsenden-Brotbergen_102018.pdf" TargetMode="External"/><Relationship Id="rId5" Type="http://schemas.openxmlformats.org/officeDocument/2006/relationships/hyperlink" Target="https://de.statista.com/statistik/daten/studie/154868/umfrage/flaeche-der-deutschen-bundeslaender/"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wf.de/fileadmin/fm-wwf/Publikationen-PDF/WWF-Studie-Unser-taeglich-Brot_Von-ueberschuessigen-Brotkanten-und-wachsenden-Brotbergen_102018.pdf" TargetMode="External"/><Relationship Id="rId4" Type="http://schemas.openxmlformats.org/officeDocument/2006/relationships/hyperlink" Target="https://refowas.de/images/Material_Abschlusskonferenz/04---REFOWAS_Bckereien-Final.pdf"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elt.de/wirtschaft/article205226205/Im-Onlinehandel-waechst-kein-Bereich-staerker-als-Lebensmittel.html" TargetMode="External"/><Relationship Id="rId4" Type="http://schemas.openxmlformats.org/officeDocument/2006/relationships/hyperlink" Target="https://de.statista.com/statistik/daten/studie/155493/umfrage/inlandsabsatz-von-tiefgekuehlten-kuchen-und-torten-seit-2008/#:~:text=Im%20Jahr%202021%20lag%20der,und%20Torten%20bei%20143.372%20Tonnen"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lobaleslernen.de/sites/default/files/files/link-elements/fair_fruchtet_meh-nored.pdf" TargetMode="External"/><Relationship Id="rId4" Type="http://schemas.openxmlformats.org/officeDocument/2006/relationships/hyperlink" Target="https://www.ifeu.de/fileadmin/uploads/Reinhardt-Gaertner-Wagner-2020-Oekologische-Fu%C3%9Fabdruecke-von-Lebensmitteln-und-Gerichten-in-Deutschland-ifeu-2020.pdf" TargetMode="External"/><Relationship Id="rId5" Type="http://schemas.openxmlformats.org/officeDocument/2006/relationships/hyperlink" Target="https://www.oxfam.de/system/files/20150530-oxfam-suesse-fruechte-bittere-wahrheit.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nergieeffizienz-handwerk.de/files/980/304986.pdf" TargetMode="External"/><Relationship Id="rId4" Type="http://schemas.openxmlformats.org/officeDocument/2006/relationships/hyperlink" Target="https://www.energieeffizienz-handwerk.de/gewerke/228/Hauptverbraucher+und+Einsparpotentiale" TargetMode="External"/><Relationship Id="rId5" Type="http://schemas.openxmlformats.org/officeDocument/2006/relationships/hyperlink" Target="https://www.youtube.com/watch?v=SV5eWv-iLiw" TargetMode="External"/><Relationship Id="rId6" Type="http://schemas.openxmlformats.org/officeDocument/2006/relationships/hyperlink" Target="https://www.ressourceneffizienz.de/fileadmin/user_upload/Flyer/EFA_Bro_Baeckereien_RZ_WEB.pdf" TargetMode="External"/><Relationship Id="rId7" Type="http://schemas.openxmlformats.org/officeDocument/2006/relationships/hyperlink" Target="https://www.umweltbundesamt.de/themen/abfall-ressourcen/oekonomische-rechtliche-aspekte-der/rebound-effekte"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dr.de/ratgeber/verbraucher/Industriebrot-Enzyme-statt-Handwerkskunst,brot498.html" TargetMode="External"/><Relationship Id="rId4" Type="http://schemas.openxmlformats.org/officeDocument/2006/relationships/hyperlink" Target="https://www.slowfood.de/aktuelles/2016/kommentar_wir_wollen_baecker_statt_aufbaecker" TargetMode="External"/><Relationship Id="rId5" Type="http://schemas.openxmlformats.org/officeDocument/2006/relationships/hyperlink" Target="https://www.baeckerhandwerk.de/baeckerhandwerk/zahlen-fakten/"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s://elearning.izt.de/mod/page/view.php?id=1387" TargetMode="External"/><Relationship Id="rId5" Type="http://schemas.openxmlformats.org/officeDocument/2006/relationships/hyperlink" Target="https://www.nachhaltigeernaehrung.de/Was-ist-Nachhaltige-Ernaehrung.3.0.html"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8:notes"/>
          <p:cNvSpPr>
            <a:spLocks noGrp="1" noRot="1" noChangeAspect="1"/>
          </p:cNvSpPr>
          <p:nvPr>
            <p:ph type="sldImg" idx="2"/>
          </p:nvPr>
        </p:nvSpPr>
        <p:spPr>
          <a:xfrm>
            <a:off x="419100" y="244475"/>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38:notes"/>
          <p:cNvSpPr txBox="1">
            <a:spLocks noGrp="1"/>
          </p:cNvSpPr>
          <p:nvPr>
            <p:ph type="body" idx="1"/>
          </p:nvPr>
        </p:nvSpPr>
        <p:spPr>
          <a:xfrm>
            <a:off x="576985" y="3602670"/>
            <a:ext cx="5880179" cy="5990910"/>
          </a:xfrm>
          <a:prstGeom prst="rect">
            <a:avLst/>
          </a:prstGeom>
          <a:noFill/>
          <a:ln>
            <a:noFill/>
          </a:ln>
        </p:spPr>
        <p:txBody>
          <a:bodyPr spcFirstLastPara="1" wrap="square" lIns="91450" tIns="45700" rIns="91450" bIns="45700" anchor="t" anchorCtr="0">
            <a:noAutofit/>
          </a:bodyPr>
          <a:lstStyle/>
          <a:p>
            <a:pPr marL="165364" lvl="0" indent="-165364" algn="l" rtl="0">
              <a:lnSpc>
                <a:spcPct val="100000"/>
              </a:lnSpc>
              <a:spcBef>
                <a:spcPts val="0"/>
              </a:spcBef>
              <a:spcAft>
                <a:spcPts val="0"/>
              </a:spcAft>
              <a:buSzPts val="1400"/>
              <a:buFont typeface="Arial"/>
              <a:buChar char="•"/>
            </a:pPr>
            <a:r>
              <a:rPr lang="de-DE" sz="1100"/>
              <a:t>Ziel des Projektes ist die Gründung einer </a:t>
            </a:r>
            <a:r>
              <a:rPr lang="de-DE" sz="1100" i="1"/>
              <a:t>Projektagentur Berufliche Bildung für Nachhaltige Entwicklung (PA-BBNE) des Partnernetzwerkes Berufliche Bildung am IZT. </a:t>
            </a:r>
            <a:r>
              <a:rPr lang="de-DE" sz="1100"/>
              <a:t>Für eine Vielzahl von Ausbildungsberufen erstellt die Projektagentur Begleitmaterialien zur </a:t>
            </a:r>
            <a:r>
              <a:rPr lang="de-DE" sz="1100" i="1"/>
              <a:t>Beruflichen Bildung für Nachhaltige Entwicklung </a:t>
            </a:r>
            <a:r>
              <a:rPr lang="de-DE" sz="1100"/>
              <a:t>(BBNE). Dabei werden alle für die Berufsausbildung relevanten Dimensionen der Nachhaltigkeit berücksichtigt. Diese Impulspapiere und Weiterbildungsmaterialien sollen Anregungen für mehr Nachhaltigkeit in der beruflichen Bildung geben. </a:t>
            </a:r>
            <a:endParaRPr sz="1100"/>
          </a:p>
          <a:p>
            <a:pPr marL="165364" lvl="0" indent="-165364" algn="l" rtl="0">
              <a:lnSpc>
                <a:spcPct val="100000"/>
              </a:lnSpc>
              <a:spcBef>
                <a:spcPts val="579"/>
              </a:spcBef>
              <a:spcAft>
                <a:spcPts val="0"/>
              </a:spcAft>
              <a:buSzPts val="1400"/>
              <a:buFont typeface="Arial"/>
              <a:buChar char="•"/>
            </a:pPr>
            <a:r>
              <a:rPr lang="de-DE" sz="1100"/>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100"/>
          </a:p>
          <a:p>
            <a:pPr marL="165364" lvl="0" indent="-165364" algn="l" rtl="0">
              <a:lnSpc>
                <a:spcPct val="100000"/>
              </a:lnSpc>
              <a:spcBef>
                <a:spcPts val="579"/>
              </a:spcBef>
              <a:spcAft>
                <a:spcPts val="0"/>
              </a:spcAft>
              <a:buSzPts val="1400"/>
              <a:buFont typeface="Arial"/>
              <a:buChar char="•"/>
            </a:pPr>
            <a:r>
              <a:rPr lang="de-DE" sz="1100"/>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a:p>
          <a:p>
            <a:pPr marL="165364" lvl="0" indent="-165364" algn="l" rtl="0">
              <a:lnSpc>
                <a:spcPct val="100000"/>
              </a:lnSpc>
              <a:spcBef>
                <a:spcPts val="579"/>
              </a:spcBef>
              <a:spcAft>
                <a:spcPts val="0"/>
              </a:spcAft>
              <a:buSzPts val="1400"/>
              <a:buFont typeface="Arial"/>
              <a:buChar char="•"/>
            </a:pPr>
            <a:r>
              <a:rPr lang="de-DE" sz="1100"/>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100"/>
          </a:p>
          <a:p>
            <a:pPr marL="606333" lvl="1" indent="-165363" algn="l" rtl="0">
              <a:lnSpc>
                <a:spcPct val="100000"/>
              </a:lnSpc>
              <a:spcBef>
                <a:spcPts val="0"/>
              </a:spcBef>
              <a:spcAft>
                <a:spcPts val="0"/>
              </a:spcAft>
              <a:buSzPts val="1400"/>
              <a:buFont typeface="Arial"/>
              <a:buChar char="•"/>
            </a:pPr>
            <a:r>
              <a:rPr lang="de-DE" sz="1100"/>
              <a:t>die tabellarische didaktische Einordnung (Didaktisches Impulspapier, IP), </a:t>
            </a:r>
            <a:endParaRPr sz="1100"/>
          </a:p>
          <a:p>
            <a:pPr marL="606333" lvl="1" indent="-165363" algn="l" rtl="0">
              <a:lnSpc>
                <a:spcPct val="100000"/>
              </a:lnSpc>
              <a:spcBef>
                <a:spcPts val="0"/>
              </a:spcBef>
              <a:spcAft>
                <a:spcPts val="0"/>
              </a:spcAft>
              <a:buSzPts val="1400"/>
              <a:buFont typeface="Arial"/>
              <a:buChar char="•"/>
            </a:pPr>
            <a:r>
              <a:rPr lang="de-DE" sz="1100"/>
              <a:t>ein Dokument zur Weiterbildung für Lehrende und Unterrichtende zu den Nachhaltigkeitszielen mit dem Bezug auf die spezifische Berufsausbildung (Hintergrundmaterial, HGM) </a:t>
            </a:r>
            <a:endParaRPr sz="1100"/>
          </a:p>
          <a:p>
            <a:pPr marL="606333" lvl="1" indent="-165363" algn="l" rtl="0">
              <a:lnSpc>
                <a:spcPct val="100000"/>
              </a:lnSpc>
              <a:spcBef>
                <a:spcPts val="0"/>
              </a:spcBef>
              <a:spcAft>
                <a:spcPts val="0"/>
              </a:spcAft>
              <a:buSzPts val="1400"/>
              <a:buFont typeface="Arial"/>
              <a:buChar char="•"/>
            </a:pPr>
            <a:r>
              <a:rPr lang="de-DE" sz="1100"/>
              <a:t>Ein Handout (FS) z. B. mit der Darstellung von Zielkonflikten oder weiteren Aufgabenstellungen. </a:t>
            </a:r>
            <a:endParaRPr sz="1100"/>
          </a:p>
          <a:p>
            <a:pPr marL="165364" lvl="0" indent="-165364" algn="l" rtl="0">
              <a:lnSpc>
                <a:spcPct val="100000"/>
              </a:lnSpc>
              <a:spcBef>
                <a:spcPts val="579"/>
              </a:spcBef>
              <a:spcAft>
                <a:spcPts val="0"/>
              </a:spcAft>
              <a:buSzPts val="1400"/>
              <a:buFont typeface="Arial"/>
              <a:buChar char="•"/>
            </a:pPr>
            <a:r>
              <a:rPr lang="de-DE" sz="1100"/>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100"/>
          </a:p>
          <a:p>
            <a:pPr marL="0" lvl="0" indent="0" algn="l" rtl="0">
              <a:lnSpc>
                <a:spcPct val="100000"/>
              </a:lnSpc>
              <a:spcBef>
                <a:spcPts val="579"/>
              </a:spcBef>
              <a:spcAft>
                <a:spcPts val="0"/>
              </a:spcAft>
              <a:buSzPts val="1400"/>
              <a:buNone/>
            </a:pPr>
            <a:endParaRPr/>
          </a:p>
        </p:txBody>
      </p:sp>
      <p:sp>
        <p:nvSpPr>
          <p:cNvPr id="156" name="Google Shape;156;p38:notes"/>
          <p:cNvSpPr txBox="1">
            <a:spLocks noGrp="1"/>
          </p:cNvSpPr>
          <p:nvPr>
            <p:ph type="sldNum" idx="12"/>
          </p:nvPr>
        </p:nvSpPr>
        <p:spPr>
          <a:xfrm>
            <a:off x="3850442" y="9428584"/>
            <a:ext cx="2945660" cy="498054"/>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notes"/>
          <p:cNvSpPr>
            <a:spLocks noGrp="1" noRot="1" noChangeAspect="1"/>
          </p:cNvSpPr>
          <p:nvPr>
            <p:ph type="sldImg" idx="2"/>
          </p:nvPr>
        </p:nvSpPr>
        <p:spPr>
          <a:xfrm>
            <a:off x="223838" y="252413"/>
            <a:ext cx="6656387" cy="37449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notes"/>
          <p:cNvSpPr txBox="1">
            <a:spLocks noGrp="1"/>
          </p:cNvSpPr>
          <p:nvPr>
            <p:ph type="body" idx="1"/>
          </p:nvPr>
        </p:nvSpPr>
        <p:spPr>
          <a:xfrm>
            <a:off x="223200" y="4068000"/>
            <a:ext cx="6656387" cy="615237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a:solidFill>
                  <a:schemeClr val="dk1"/>
                </a:solidFill>
                <a:latin typeface="Calibri"/>
                <a:ea typeface="Calibri"/>
                <a:cs typeface="Calibri"/>
                <a:sym typeface="Calibri"/>
              </a:rPr>
              <a:t>Beschreibung</a:t>
            </a:r>
            <a:endParaRPr sz="100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a:latin typeface="Calibri"/>
                <a:ea typeface="Calibri"/>
                <a:cs typeface="Calibri"/>
                <a:sym typeface="Calibri"/>
              </a:rPr>
              <a:t>Der Außerhausverkauf ist auf Verpackungen für Lebensmittel angewiesen. Hierbei werden fast ausschließlich Einweg-Verpackungen verwendet, da die Kunden entweder zu Hause essen oder als To-Go nutzen. In 2017 fielen rund 347.000 t Verpackungsmüll an, davon ca. 281.000 t für To-Go oder Sofortverzehr sowie ca. 66.000 t für Party-Catering (TIFFINLOOP o.J.). Der größte Anteil der Verpackungen wird aus Kunststoff hergestellt, da er unbestreitbar Vorteile für Lebensmittellieferungen hat: Als geschäumtes Material hält er warm, die Oberfläche ist unbedenklich für Speisen und die Verpackung ist preiswert. Der ökologische Nachteil ist, dass Kunststoffe zum übergrößten Teil aus Produkten des Erdöls hergestellt werden (nicht erneuerbare Ressource), er nicht biologisch abbaubar ist und zudem aufgrund der Vielfalt der Materialien und den verbleibenden Essensresten das Recycling schwierig ist. Alternativen von Verpackungen aus erneuerbaren Ressourcen sind z.B. (deklapack o.J.): Papier wie Kraftpapier (Papiertüten und Becher), Karton (Pizza und Bürger-Verpackung), PLA Polymilchsäure (Sushi-Schalen), Maisstärke (Verpackungschips, Zuckerrohrstärke (Einweggeschirr), Bio-PE (Bio-Polyethylen aus Zuckerrohr, Druckbeutel und Luftpolsterfolien), Bambus (Bambusbecher) oder Holz (Bestecke und alles aus Pappe). Aber noch haben sich nachhaltige Verpackungen nicht durchgesetzt und selbst eine nachhaltige Verpackung aus den zuvor genannten Materialien ist eine Einwegverpackung, die am Ende in der thermischen Verwertung landet.</a:t>
            </a:r>
            <a:endParaRPr/>
          </a:p>
          <a:p>
            <a:pPr marL="0" marR="0" lvl="0" indent="0" algn="l" rtl="0">
              <a:lnSpc>
                <a:spcPct val="100000"/>
              </a:lnSpc>
              <a:spcBef>
                <a:spcPts val="200"/>
              </a:spcBef>
              <a:spcAft>
                <a:spcPts val="0"/>
              </a:spcAft>
              <a:buClr>
                <a:srgbClr val="000000"/>
              </a:buClr>
              <a:buSzPts val="1400"/>
              <a:buFont typeface="Arial"/>
              <a:buNone/>
            </a:pPr>
            <a:r>
              <a:rPr lang="de-DE" sz="1000">
                <a:latin typeface="Calibri"/>
                <a:ea typeface="Calibri"/>
                <a:cs typeface="Calibri"/>
                <a:sym typeface="Calibri"/>
              </a:rPr>
              <a:t>Als Alternative bieten sich Pfandsysteme an, die insbesondere bei Lieferdiensten aber auch im To Go-Bereich (Kaffeebecher, Take-Away) genutzt werden könnten. Die Verbraucher*innen haben sich an Pfandsysteme für Getränkeflaschen gewöhnt und das Konzept der Deutschen Brunnen mit der Einheitsflasche für Mineralwasser ist hocheffizient und umweltfreundlich (obwohl das PET </a:t>
            </a:r>
            <a:r>
              <a:rPr lang="de-DE" sz="1000" b="0" i="0" u="none" strike="noStrike" cap="none">
                <a:solidFill>
                  <a:schemeClr val="dk1"/>
                </a:solidFill>
                <a:latin typeface="Calibri"/>
                <a:ea typeface="Calibri"/>
                <a:cs typeface="Calibri"/>
                <a:sym typeface="Calibri"/>
              </a:rPr>
              <a:t>Polyethylenterephthalat nur 25 Mal wieder befüllt werden kann oder gleich </a:t>
            </a:r>
            <a:r>
              <a:rPr lang="de-DE" sz="1000">
                <a:latin typeface="Calibri"/>
                <a:ea typeface="Calibri"/>
                <a:cs typeface="Calibri"/>
                <a:sym typeface="Calibri"/>
              </a:rPr>
              <a:t>geschreddert und neu geformt wird, s. emsa o.J.). reCIRCLE hat Mehrwegboxen für Essenslieferungen entwickelt. Diese werden für eine Nutzungsgebühr von derzeit 13,5 Cent netto/Boxennutzung und 8 Cent netto pro Bechernutzung (Befüllung) vertrieben. Hygienische und funktionale Anforderungen werden mit dem System leicht erfüllt: Sie sind maßhaltig (geeignet für Mikrowellen, Spülmaschinen, Gefrierschränke), stapelbar mit Abstandshaltern zur Selbsttrockung, schnittfest und bruchsicher, Deckel umfänglich säuberbar (Vermeidung von Rillen mit der Gefahr des Mikrobenbefalls). Die Boxen werden aus </a:t>
            </a:r>
            <a:r>
              <a:rPr lang="de-DE" sz="1000" b="0" i="0" u="none" strike="noStrike" cap="none">
                <a:solidFill>
                  <a:schemeClr val="dk1"/>
                </a:solidFill>
                <a:latin typeface="Calibri"/>
                <a:ea typeface="Calibri"/>
                <a:cs typeface="Calibri"/>
                <a:sym typeface="Calibri"/>
              </a:rPr>
              <a:t>Polybutylenterephthalat – über verschiedenen Stufen von chemischen Synthesen – hergestellt, die ursprüngliche Ressource ist somit Erdöl. Der Deckel besteht aus PP Polypropylen, auch eine Erdölfraktion. Eine hohe Stabilität wird durch eingebettete Glasfasern erreicht (Schnittfestigkeit). Im Ergebnis soll die Box 1.000 Spülzyklen und 200 „echte“ Nutzungen ermöglichen. </a:t>
            </a:r>
            <a:endParaRPr/>
          </a:p>
          <a:p>
            <a:pPr marL="0" marR="0" lvl="0" indent="0" algn="l" rtl="0">
              <a:lnSpc>
                <a:spcPct val="100000"/>
              </a:lnSpc>
              <a:spcBef>
                <a:spcPts val="0"/>
              </a:spcBef>
              <a:spcAft>
                <a:spcPts val="0"/>
              </a:spcAft>
              <a:buClr>
                <a:srgbClr val="000000"/>
              </a:buClr>
              <a:buSzPts val="1400"/>
              <a:buFont typeface="Arial"/>
              <a:buNone/>
            </a:pPr>
            <a:r>
              <a:rPr lang="de-DE" sz="1000" b="0" i="0" u="none" strike="noStrike" cap="none">
                <a:solidFill>
                  <a:schemeClr val="dk1"/>
                </a:solidFill>
                <a:latin typeface="Calibri"/>
                <a:ea typeface="Calibri"/>
                <a:cs typeface="Calibri"/>
                <a:sym typeface="Calibri"/>
              </a:rPr>
              <a:t>Es stellt sich aber die Frage: Ist eine Mehrwegbox aus nicht-erneuerbaren Ressourcen nachhaltiger als Einwegboxen aus erneuerbaren Ressourcen? Über diese Frage geben Ökobilanzen Auskunft. Hierzu schreibt reCIRCLE: „</a:t>
            </a:r>
            <a:r>
              <a:rPr lang="de-DE" sz="1000" b="0" i="1" u="none" strike="noStrike" cap="none">
                <a:solidFill>
                  <a:schemeClr val="dk1"/>
                </a:solidFill>
                <a:latin typeface="Calibri"/>
                <a:ea typeface="Calibri"/>
                <a:cs typeface="Calibri"/>
                <a:sym typeface="Calibri"/>
              </a:rPr>
              <a:t>Bereits ab 8-16 Wiederverwendungen (je nach Material der Einwegverpackung) schneidet die reCIRCLE BOX besser ab als Einweggeschirr</a:t>
            </a:r>
            <a:r>
              <a:rPr lang="de-DE" sz="1000" b="0" i="0" u="none" strike="noStrike" cap="none">
                <a:solidFill>
                  <a:schemeClr val="dk1"/>
                </a:solidFill>
                <a:latin typeface="Calibri"/>
                <a:ea typeface="Calibri"/>
                <a:cs typeface="Calibri"/>
                <a:sym typeface="Calibri"/>
              </a:rPr>
              <a:t>“. </a:t>
            </a:r>
            <a:endParaRPr/>
          </a:p>
          <a:p>
            <a:pPr marL="0" lvl="0" indent="0" algn="l" rtl="0">
              <a:lnSpc>
                <a:spcPct val="100000"/>
              </a:lnSpc>
              <a:spcBef>
                <a:spcPts val="400"/>
              </a:spcBef>
              <a:spcAft>
                <a:spcPts val="0"/>
              </a:spcAft>
              <a:buSzPts val="1400"/>
              <a:buNone/>
            </a:pPr>
            <a:r>
              <a:rPr lang="de-DE" sz="1000" b="1" i="0" u="none" strike="noStrike" cap="none">
                <a:solidFill>
                  <a:schemeClr val="dk1"/>
                </a:solidFill>
                <a:latin typeface="Calibri"/>
                <a:ea typeface="Calibri"/>
                <a:cs typeface="Calibri"/>
                <a:sym typeface="Calibri"/>
              </a:rPr>
              <a:t>Aufgabe</a:t>
            </a:r>
            <a:endParaRPr/>
          </a:p>
          <a:p>
            <a:pPr marL="171450" marR="0" lvl="0" indent="-171450" algn="l" rtl="0">
              <a:lnSpc>
                <a:spcPct val="100000"/>
              </a:lnSpc>
              <a:spcBef>
                <a:spcPts val="200"/>
              </a:spcBef>
              <a:spcAft>
                <a:spcPts val="0"/>
              </a:spcAft>
              <a:buClr>
                <a:srgbClr val="000000"/>
              </a:buClr>
              <a:buSzPts val="1400"/>
              <a:buFont typeface="Arial"/>
              <a:buChar char="•"/>
            </a:pPr>
            <a:r>
              <a:rPr lang="de-DE" sz="1000" b="0" i="0" u="none" strike="noStrike" cap="none">
                <a:solidFill>
                  <a:schemeClr val="dk1"/>
                </a:solidFill>
                <a:latin typeface="Calibri"/>
                <a:ea typeface="Calibri"/>
                <a:cs typeface="Calibri"/>
                <a:sym typeface="Calibri"/>
              </a:rPr>
              <a:t>Diskutieren Sie die Einführung eines Pfand-Systems für Ihr Unternehmen!</a:t>
            </a:r>
            <a:r>
              <a:rPr lang="de-DE" sz="1000" i="0" u="none" strike="noStrike" cap="none">
                <a:solidFill>
                  <a:schemeClr val="dk1"/>
                </a:solidFill>
                <a:latin typeface="Calibri"/>
                <a:ea typeface="Calibri"/>
                <a:cs typeface="Calibri"/>
                <a:sym typeface="Calibri"/>
              </a:rPr>
              <a:t> </a:t>
            </a:r>
            <a:endParaRPr sz="1000" b="1">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200"/>
              <a:buFont typeface="Arial"/>
              <a:buNone/>
            </a:pPr>
            <a:r>
              <a:rPr lang="de-DE" sz="1000" b="1">
                <a:latin typeface="Calibri"/>
                <a:ea typeface="Calibri"/>
                <a:cs typeface="Calibri"/>
                <a:sym typeface="Calibri"/>
              </a:rPr>
              <a:t>Abbildungen</a:t>
            </a:r>
            <a:endParaRPr sz="1000">
              <a:latin typeface="Calibri"/>
              <a:ea typeface="Calibri"/>
              <a:cs typeface="Calibri"/>
              <a:sym typeface="Calibri"/>
            </a:endParaRPr>
          </a:p>
          <a:p>
            <a:pPr marL="177800" lvl="0" indent="-177800" algn="l" rtl="0">
              <a:lnSpc>
                <a:spcPct val="100000"/>
              </a:lnSpc>
              <a:spcBef>
                <a:spcPts val="0"/>
              </a:spcBef>
              <a:spcAft>
                <a:spcPts val="0"/>
              </a:spcAft>
              <a:buSzPts val="1400"/>
              <a:buFont typeface="Arial"/>
              <a:buChar char="•"/>
            </a:pPr>
            <a:r>
              <a:rPr lang="de-DE" sz="900" b="0" i="0" u="none" strike="noStrike" cap="none">
                <a:solidFill>
                  <a:schemeClr val="dk1"/>
                </a:solidFill>
                <a:latin typeface="Calibri"/>
                <a:ea typeface="Calibri"/>
                <a:cs typeface="Calibri"/>
                <a:sym typeface="Calibri"/>
              </a:rPr>
              <a:t>Recirckle o.J.: SCHLUSS MIT VERPACKUNGSMÜLL IN DER GASTRONOMIE. Online: </a:t>
            </a:r>
            <a:r>
              <a:rPr lang="de-DE" sz="900">
                <a:latin typeface="Calibri"/>
                <a:ea typeface="Calibri"/>
                <a:cs typeface="Calibri"/>
                <a:sym typeface="Calibri"/>
              </a:rPr>
              <a:t>https://www.recircle.de/</a:t>
            </a:r>
            <a:endParaRPr/>
          </a:p>
          <a:p>
            <a:pPr marL="177800" marR="0" lvl="0" indent="-177800" algn="l" rtl="0">
              <a:lnSpc>
                <a:spcPct val="100000"/>
              </a:lnSpc>
              <a:spcBef>
                <a:spcPts val="0"/>
              </a:spcBef>
              <a:spcAft>
                <a:spcPts val="0"/>
              </a:spcAft>
              <a:buClr>
                <a:srgbClr val="000000"/>
              </a:buClr>
              <a:buSzPts val="1400"/>
              <a:buFont typeface="Arial"/>
              <a:buChar char="•"/>
            </a:pPr>
            <a:r>
              <a:rPr lang="de-DE" sz="900">
                <a:latin typeface="Calibri"/>
                <a:ea typeface="Calibri"/>
                <a:cs typeface="Calibri"/>
                <a:sym typeface="Calibri"/>
              </a:rPr>
              <a:t>TIFFINLOOP o.J: Die wichtigsten Fakten über Take Away-Verpackungsmüll auf einen Blick. Online: https://tiffinloop.de/fakten-daten/</a:t>
            </a:r>
            <a:endParaRPr sz="9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Quellen</a:t>
            </a:r>
            <a:endParaRPr sz="1000" b="1">
              <a:latin typeface="Calibri"/>
              <a:ea typeface="Calibri"/>
              <a:cs typeface="Calibri"/>
              <a:sym typeface="Calibri"/>
            </a:endParaRPr>
          </a:p>
          <a:p>
            <a:pPr marL="177800" marR="0" lvl="0" indent="-1778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deklapack (o.J.): Nachhaltige Verpackungsmaterialien im Überblick. Online; https://www.daklapack.de/nachhaltige-verpackungen</a:t>
            </a:r>
            <a:endParaRPr/>
          </a:p>
          <a:p>
            <a:pPr marL="177800" marR="0" lvl="0" indent="-1778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Emsa (o.J.): Glas vs. Plastikfalschen. Online: https://www.emsa.com/blog/oekobilanz-von-glasflaschen-vs-pet-flaschen</a:t>
            </a:r>
            <a:endParaRPr sz="9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b="1">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000">
              <a:latin typeface="Calibri"/>
              <a:ea typeface="Calibri"/>
              <a:cs typeface="Calibri"/>
              <a:sym typeface="Calibri"/>
            </a:endParaRPr>
          </a:p>
        </p:txBody>
      </p:sp>
      <p:sp>
        <p:nvSpPr>
          <p:cNvPr id="296" name="Google Shape;296;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893ba494fd_0_84:notes"/>
          <p:cNvSpPr>
            <a:spLocks noGrp="1" noRot="1" noChangeAspect="1"/>
          </p:cNvSpPr>
          <p:nvPr>
            <p:ph type="sldImg" idx="2"/>
          </p:nvPr>
        </p:nvSpPr>
        <p:spPr>
          <a:xfrm>
            <a:off x="173038" y="244475"/>
            <a:ext cx="6451600" cy="3630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893ba494fd_0_84:notes"/>
          <p:cNvSpPr txBox="1">
            <a:spLocks noGrp="1"/>
          </p:cNvSpPr>
          <p:nvPr>
            <p:ph type="body" idx="1"/>
          </p:nvPr>
        </p:nvSpPr>
        <p:spPr>
          <a:xfrm>
            <a:off x="173038" y="4077730"/>
            <a:ext cx="6451599" cy="5350854"/>
          </a:xfrm>
          <a:prstGeom prst="rect">
            <a:avLst/>
          </a:prstGeom>
          <a:noFill/>
          <a:ln>
            <a:noFill/>
          </a:ln>
        </p:spPr>
        <p:txBody>
          <a:bodyPr spcFirstLastPara="1" wrap="square" lIns="87875" tIns="87875" rIns="87875" bIns="87875" anchor="t" anchorCtr="0">
            <a:noAutofit/>
          </a:bodyPr>
          <a:lstStyle/>
          <a:p>
            <a:pPr marL="0" lvl="0" indent="0" algn="l" rtl="0">
              <a:lnSpc>
                <a:spcPct val="100000"/>
              </a:lnSpc>
              <a:spcBef>
                <a:spcPts val="0"/>
              </a:spcBef>
              <a:spcAft>
                <a:spcPts val="0"/>
              </a:spcAft>
              <a:buSzPts val="1200"/>
              <a:buNone/>
            </a:pPr>
            <a:r>
              <a:rPr lang="de-DE" sz="1000" b="1"/>
              <a:t>Beschreibung</a:t>
            </a:r>
            <a:endParaRPr sz="1000"/>
          </a:p>
          <a:p>
            <a:pPr marL="0" lvl="0" indent="0" algn="l" rtl="0">
              <a:lnSpc>
                <a:spcPct val="100000"/>
              </a:lnSpc>
              <a:spcBef>
                <a:spcPts val="300"/>
              </a:spcBef>
              <a:spcAft>
                <a:spcPts val="0"/>
              </a:spcAft>
              <a:buSzPts val="1200"/>
              <a:buNone/>
            </a:pPr>
            <a:r>
              <a:rPr lang="de-DE" sz="1000"/>
              <a:t>Die Abbildung zeigt die durchschnittlichen Umweltbelastungen bei der Produktion von Milch und Milchalternativen in Europa. Kuhmilch weist bei diesen Kriterien die schlechteste Öko-Bilanz auf. Haferdrinks schneiden insgesamt gut ab. Bei der Kuhmilch sind es die Methan-Emissionen der Kühe, die den hohen THG-Wert verursachen. Hafer und Soja hingegen brauchen nur Dünger (der energieintensiv hergestellt wird). Aber das trifft auch auf die Futterpflanzen der Milchkühe zu. Hafer wird zudem häufig regional angebaut und die Transportwege sind kurz. Auch Sojabohnen werden für Lebensmittel inzwischen großflächig in Europa angebaut. Bei Kuhmilch kommen noch energieintensive Reinigungsschritte und alle Kühlprozesse hinzu, weshalb sich die THG-Emissionen deutlich unterscheiden. Im Tierfutter dagegen steckt viel Soja, das in Südamerika angebaut wird. Allerdings ist der Transport mit Schiffen über den Atlantik aufgrund der langen Strecke nicht sehr energieeffizient trotz der effizienten Schiffsantriebe und der großen Transportmassen. </a:t>
            </a:r>
            <a:endParaRPr sz="1000"/>
          </a:p>
          <a:p>
            <a:pPr marL="0" lvl="0" indent="0" algn="l" rtl="0">
              <a:lnSpc>
                <a:spcPct val="100000"/>
              </a:lnSpc>
              <a:spcBef>
                <a:spcPts val="0"/>
              </a:spcBef>
              <a:spcAft>
                <a:spcPts val="0"/>
              </a:spcAft>
              <a:buClr>
                <a:schemeClr val="dk1"/>
              </a:buClr>
              <a:buSzPts val="1100"/>
              <a:buFont typeface="Arial"/>
              <a:buNone/>
            </a:pPr>
            <a:r>
              <a:rPr lang="de-DE" sz="1000" i="1"/>
              <a:t>* Bei Mandeldrink handelt es sich um weltweite Daten.</a:t>
            </a:r>
            <a:endParaRPr sz="1000" i="1"/>
          </a:p>
          <a:p>
            <a:pPr marL="0" lvl="0" indent="0" algn="l" rtl="0">
              <a:lnSpc>
                <a:spcPct val="100000"/>
              </a:lnSpc>
              <a:spcBef>
                <a:spcPts val="0"/>
              </a:spcBef>
              <a:spcAft>
                <a:spcPts val="0"/>
              </a:spcAft>
              <a:buClr>
                <a:schemeClr val="dk1"/>
              </a:buClr>
              <a:buSzPts val="1100"/>
              <a:buFont typeface="Arial"/>
              <a:buNone/>
            </a:pPr>
            <a:r>
              <a:rPr lang="de-DE" sz="1000" i="1"/>
              <a:t>** Mit CO</a:t>
            </a:r>
            <a:r>
              <a:rPr lang="de-DE" sz="1000" i="1" baseline="-25000"/>
              <a:t>2</a:t>
            </a:r>
            <a:r>
              <a:rPr lang="de-DE" sz="1000" i="1"/>
              <a:t>-Äquivalenten können Treibhausgasemissionen umgerechnet und zusammengefasst werden. So wird die Klimawirkung verschiedener Treibhausgase wie CO</a:t>
            </a:r>
            <a:r>
              <a:rPr lang="de-DE" sz="1000" i="1" baseline="-25000"/>
              <a:t>2</a:t>
            </a:r>
            <a:r>
              <a:rPr lang="de-DE" sz="1000" i="1"/>
              <a:t>, Methan oder Lachgas in einer Maßeinheit vergleichbar gemacht. Phosphat-Äquivalente sind eine Maßeinheit, um das Überdüngungspotenzial von Emissionen aus Luft und Wasser zu ermitteln. </a:t>
            </a:r>
            <a:endParaRPr sz="1000"/>
          </a:p>
          <a:p>
            <a:pPr marL="0" lvl="0" indent="0" algn="l" rtl="0">
              <a:lnSpc>
                <a:spcPct val="100000"/>
              </a:lnSpc>
              <a:spcBef>
                <a:spcPts val="400"/>
              </a:spcBef>
              <a:spcAft>
                <a:spcPts val="0"/>
              </a:spcAft>
              <a:buSzPts val="1200"/>
              <a:buNone/>
            </a:pPr>
            <a:r>
              <a:rPr lang="de-DE" sz="1000" b="1"/>
              <a:t>Aufgabe</a:t>
            </a:r>
            <a:endParaRPr sz="1000"/>
          </a:p>
          <a:p>
            <a:pPr marL="381000" lvl="0" indent="-266700" algn="l" rtl="0">
              <a:lnSpc>
                <a:spcPct val="100000"/>
              </a:lnSpc>
              <a:spcBef>
                <a:spcPts val="0"/>
              </a:spcBef>
              <a:spcAft>
                <a:spcPts val="0"/>
              </a:spcAft>
              <a:buClr>
                <a:schemeClr val="dk1"/>
              </a:buClr>
              <a:buSzPts val="1200"/>
              <a:buChar char="•"/>
            </a:pPr>
            <a:r>
              <a:rPr lang="de-DE" sz="1000">
                <a:solidFill>
                  <a:schemeClr val="dk1"/>
                </a:solidFill>
              </a:rPr>
              <a:t>Diskutieren Sie die Nachhaltigkeit von Milch und “Grünen Milchprodukten”.</a:t>
            </a:r>
            <a:endParaRPr/>
          </a:p>
          <a:p>
            <a:pPr marL="381000" lvl="0" indent="-266700" algn="l" rtl="0">
              <a:lnSpc>
                <a:spcPct val="100000"/>
              </a:lnSpc>
              <a:spcBef>
                <a:spcPts val="0"/>
              </a:spcBef>
              <a:spcAft>
                <a:spcPts val="0"/>
              </a:spcAft>
              <a:buClr>
                <a:schemeClr val="dk1"/>
              </a:buClr>
              <a:buSzPts val="1200"/>
              <a:buChar char="•"/>
            </a:pPr>
            <a:r>
              <a:rPr lang="de-DE" sz="1000">
                <a:solidFill>
                  <a:schemeClr val="dk1"/>
                </a:solidFill>
              </a:rPr>
              <a:t>Wie können Sie Ihre Speisen klimaeffizienter durch alternative Milchprodukte zusammenstellen?</a:t>
            </a:r>
            <a:endParaRPr/>
          </a:p>
          <a:p>
            <a:pPr marL="381000" lvl="0" indent="-266700" algn="l" rtl="0">
              <a:lnSpc>
                <a:spcPct val="100000"/>
              </a:lnSpc>
              <a:spcBef>
                <a:spcPts val="0"/>
              </a:spcBef>
              <a:spcAft>
                <a:spcPts val="0"/>
              </a:spcAft>
              <a:buClr>
                <a:schemeClr val="dk1"/>
              </a:buClr>
              <a:buSzPts val="1200"/>
              <a:buChar char="•"/>
            </a:pPr>
            <a:r>
              <a:rPr lang="de-DE" sz="1000">
                <a:solidFill>
                  <a:schemeClr val="dk1"/>
                </a:solidFill>
              </a:rPr>
              <a:t>Was spricht aus Nachhaltigkeitsgründen für oder gegen den Konsum?</a:t>
            </a:r>
            <a:endParaRPr/>
          </a:p>
          <a:p>
            <a:pPr marL="381000" lvl="0" indent="-266700" algn="l" rtl="0">
              <a:lnSpc>
                <a:spcPct val="100000"/>
              </a:lnSpc>
              <a:spcBef>
                <a:spcPts val="0"/>
              </a:spcBef>
              <a:spcAft>
                <a:spcPts val="0"/>
              </a:spcAft>
              <a:buClr>
                <a:schemeClr val="dk1"/>
              </a:buClr>
              <a:buSzPts val="1200"/>
              <a:buChar char="•"/>
            </a:pPr>
            <a:r>
              <a:rPr lang="de-DE" sz="1000">
                <a:solidFill>
                  <a:schemeClr val="dk1"/>
                </a:solidFill>
              </a:rPr>
              <a:t>Wie können Ideen für den Alltag aussehen?</a:t>
            </a:r>
            <a:endParaRPr sz="1000">
              <a:solidFill>
                <a:schemeClr val="dk1"/>
              </a:solidFill>
            </a:endParaRPr>
          </a:p>
          <a:p>
            <a:pPr marL="0" lvl="0" indent="0" algn="l" rtl="0">
              <a:lnSpc>
                <a:spcPct val="100000"/>
              </a:lnSpc>
              <a:spcBef>
                <a:spcPts val="400"/>
              </a:spcBef>
              <a:spcAft>
                <a:spcPts val="0"/>
              </a:spcAft>
              <a:buSzPts val="1200"/>
              <a:buNone/>
            </a:pPr>
            <a:r>
              <a:rPr lang="de-DE" sz="1000" b="1">
                <a:solidFill>
                  <a:schemeClr val="dk1"/>
                </a:solidFill>
              </a:rPr>
              <a:t>Daten</a:t>
            </a:r>
            <a:endParaRPr sz="1000">
              <a:solidFill>
                <a:schemeClr val="dk1"/>
              </a:solidFill>
            </a:endParaRPr>
          </a:p>
          <a:p>
            <a:pPr marL="342900" marR="0" lvl="0" indent="-254000" algn="l" rtl="0">
              <a:lnSpc>
                <a:spcPct val="100000"/>
              </a:lnSpc>
              <a:spcBef>
                <a:spcPts val="0"/>
              </a:spcBef>
              <a:spcAft>
                <a:spcPts val="0"/>
              </a:spcAft>
              <a:buClr>
                <a:srgbClr val="000000"/>
              </a:buClr>
              <a:buSzPts val="1200"/>
              <a:buFont typeface="Arial"/>
              <a:buChar char="•"/>
            </a:pPr>
            <a:r>
              <a:rPr lang="de-DE" sz="900">
                <a:solidFill>
                  <a:schemeClr val="dk1"/>
                </a:solidFill>
              </a:rPr>
              <a:t>Reisdrink: Landnutzung in m</a:t>
            </a:r>
            <a:r>
              <a:rPr lang="de-DE" sz="900" baseline="30000">
                <a:solidFill>
                  <a:schemeClr val="dk1"/>
                </a:solidFill>
              </a:rPr>
              <a:t>2</a:t>
            </a:r>
            <a:r>
              <a:rPr lang="de-DE" sz="900">
                <a:solidFill>
                  <a:schemeClr val="dk1"/>
                </a:solidFill>
              </a:rPr>
              <a:t> 0,3; Treibhausgasemissionen in kgCO</a:t>
            </a:r>
            <a:r>
              <a:rPr lang="de-DE" sz="900" baseline="-25000">
                <a:solidFill>
                  <a:schemeClr val="dk1"/>
                </a:solidFill>
              </a:rPr>
              <a:t>2</a:t>
            </a:r>
            <a:r>
              <a:rPr lang="de-DE" sz="900">
                <a:solidFill>
                  <a:schemeClr val="dk1"/>
                </a:solidFill>
              </a:rPr>
              <a:t>-Äquivalente 0,9; Gewässerbelastung Phosphat-Äq. 1,1 g</a:t>
            </a:r>
            <a:endParaRPr sz="900">
              <a:solidFill>
                <a:schemeClr val="dk1"/>
              </a:solidFill>
            </a:endParaRPr>
          </a:p>
          <a:p>
            <a:pPr marL="342900" marR="0" lvl="0" indent="-254000" algn="l" rtl="0">
              <a:lnSpc>
                <a:spcPct val="100000"/>
              </a:lnSpc>
              <a:spcBef>
                <a:spcPts val="0"/>
              </a:spcBef>
              <a:spcAft>
                <a:spcPts val="0"/>
              </a:spcAft>
              <a:buClr>
                <a:srgbClr val="000000"/>
              </a:buClr>
              <a:buSzPts val="1200"/>
              <a:buFont typeface="Arial"/>
              <a:buChar char="•"/>
            </a:pPr>
            <a:r>
              <a:rPr lang="de-DE" sz="900">
                <a:solidFill>
                  <a:schemeClr val="dk1"/>
                </a:solidFill>
              </a:rPr>
              <a:t>Haferdrink: Landnutzung in m</a:t>
            </a:r>
            <a:r>
              <a:rPr lang="de-DE" sz="900" baseline="30000">
                <a:solidFill>
                  <a:schemeClr val="dk1"/>
                </a:solidFill>
              </a:rPr>
              <a:t>2</a:t>
            </a:r>
            <a:r>
              <a:rPr lang="de-DE" sz="900">
                <a:solidFill>
                  <a:schemeClr val="dk1"/>
                </a:solidFill>
              </a:rPr>
              <a:t> 0,4; Treibhausgasemissionen in kgCO</a:t>
            </a:r>
            <a:r>
              <a:rPr lang="de-DE" sz="900" baseline="-25000">
                <a:solidFill>
                  <a:schemeClr val="dk1"/>
                </a:solidFill>
              </a:rPr>
              <a:t>2</a:t>
            </a:r>
            <a:r>
              <a:rPr lang="de-DE" sz="900">
                <a:solidFill>
                  <a:schemeClr val="dk1"/>
                </a:solidFill>
              </a:rPr>
              <a:t>-Äquivalente 0,6; Gewässerbelastung Phosphat-Äq. 1,4 g</a:t>
            </a:r>
            <a:endParaRPr sz="900">
              <a:solidFill>
                <a:schemeClr val="dk1"/>
              </a:solidFill>
            </a:endParaRPr>
          </a:p>
          <a:p>
            <a:pPr marL="342900" marR="0" lvl="0" indent="-254000" algn="l" rtl="0">
              <a:lnSpc>
                <a:spcPct val="100000"/>
              </a:lnSpc>
              <a:spcBef>
                <a:spcPts val="0"/>
              </a:spcBef>
              <a:spcAft>
                <a:spcPts val="0"/>
              </a:spcAft>
              <a:buClr>
                <a:srgbClr val="000000"/>
              </a:buClr>
              <a:buSzPts val="1200"/>
              <a:buFont typeface="Arial"/>
              <a:buChar char="•"/>
            </a:pPr>
            <a:r>
              <a:rPr lang="de-DE" sz="900">
                <a:solidFill>
                  <a:schemeClr val="dk1"/>
                </a:solidFill>
              </a:rPr>
              <a:t>Mandeldrink:  Landnutzung in m</a:t>
            </a:r>
            <a:r>
              <a:rPr lang="de-DE" sz="900" baseline="30000">
                <a:solidFill>
                  <a:schemeClr val="dk1"/>
                </a:solidFill>
              </a:rPr>
              <a:t>2</a:t>
            </a:r>
            <a:r>
              <a:rPr lang="de-DE" sz="900">
                <a:solidFill>
                  <a:schemeClr val="dk1"/>
                </a:solidFill>
              </a:rPr>
              <a:t> 0,5; Treibhausgasemissionen in kg CO</a:t>
            </a:r>
            <a:r>
              <a:rPr lang="de-DE" sz="900" baseline="-25000">
                <a:solidFill>
                  <a:schemeClr val="dk1"/>
                </a:solidFill>
              </a:rPr>
              <a:t>2</a:t>
            </a:r>
            <a:r>
              <a:rPr lang="de-DE" sz="900">
                <a:solidFill>
                  <a:schemeClr val="dk1"/>
                </a:solidFill>
              </a:rPr>
              <a:t>-Äquivalente 0,7; Gewässerbelastung Phosphat-Äq. 1,5 g</a:t>
            </a:r>
            <a:endParaRPr sz="900">
              <a:solidFill>
                <a:schemeClr val="dk1"/>
              </a:solidFill>
            </a:endParaRPr>
          </a:p>
          <a:p>
            <a:pPr marL="342900" marR="0" lvl="0" indent="-254000" algn="l" rtl="0">
              <a:lnSpc>
                <a:spcPct val="100000"/>
              </a:lnSpc>
              <a:spcBef>
                <a:spcPts val="0"/>
              </a:spcBef>
              <a:spcAft>
                <a:spcPts val="0"/>
              </a:spcAft>
              <a:buClr>
                <a:srgbClr val="000000"/>
              </a:buClr>
              <a:buSzPts val="1200"/>
              <a:buFont typeface="Arial"/>
              <a:buChar char="•"/>
            </a:pPr>
            <a:r>
              <a:rPr lang="de-DE" sz="900">
                <a:solidFill>
                  <a:schemeClr val="dk1"/>
                </a:solidFill>
              </a:rPr>
              <a:t>Milch:  Landnutzung in m</a:t>
            </a:r>
            <a:r>
              <a:rPr lang="de-DE" sz="900" baseline="30000">
                <a:solidFill>
                  <a:schemeClr val="dk1"/>
                </a:solidFill>
              </a:rPr>
              <a:t>2</a:t>
            </a:r>
            <a:r>
              <a:rPr lang="de-DE" sz="900">
                <a:solidFill>
                  <a:schemeClr val="dk1"/>
                </a:solidFill>
              </a:rPr>
              <a:t> 2,2; Treibhausgasemissionen in kg CO</a:t>
            </a:r>
            <a:r>
              <a:rPr lang="de-DE" sz="900" baseline="-25000">
                <a:solidFill>
                  <a:schemeClr val="dk1"/>
                </a:solidFill>
              </a:rPr>
              <a:t>2</a:t>
            </a:r>
            <a:r>
              <a:rPr lang="de-DE" sz="900">
                <a:solidFill>
                  <a:schemeClr val="dk1"/>
                </a:solidFill>
              </a:rPr>
              <a:t>-Äquivalente 2,2; Gewässerbelastung Phosphat-Äq. 9,2 g</a:t>
            </a:r>
            <a:endParaRPr sz="900">
              <a:solidFill>
                <a:schemeClr val="dk1"/>
              </a:solidFill>
            </a:endParaRPr>
          </a:p>
          <a:p>
            <a:pPr marL="342900" marR="0" lvl="0" indent="-254000" algn="l" rtl="0">
              <a:lnSpc>
                <a:spcPct val="100000"/>
              </a:lnSpc>
              <a:spcBef>
                <a:spcPts val="0"/>
              </a:spcBef>
              <a:spcAft>
                <a:spcPts val="0"/>
              </a:spcAft>
              <a:buClr>
                <a:srgbClr val="000000"/>
              </a:buClr>
              <a:buSzPts val="1200"/>
              <a:buFont typeface="Arial"/>
              <a:buChar char="•"/>
            </a:pPr>
            <a:r>
              <a:rPr lang="de-DE" sz="900">
                <a:solidFill>
                  <a:schemeClr val="dk1"/>
                </a:solidFill>
              </a:rPr>
              <a:t>Sojadrink:  Landnutzung in m</a:t>
            </a:r>
            <a:r>
              <a:rPr lang="de-DE" sz="900" baseline="30000">
                <a:solidFill>
                  <a:schemeClr val="dk1"/>
                </a:solidFill>
              </a:rPr>
              <a:t>2</a:t>
            </a:r>
            <a:r>
              <a:rPr lang="de-DE" sz="900">
                <a:solidFill>
                  <a:schemeClr val="dk1"/>
                </a:solidFill>
              </a:rPr>
              <a:t> 0,5; Treibhausgasemissionen in kg CO</a:t>
            </a:r>
            <a:r>
              <a:rPr lang="de-DE" sz="900" baseline="-25000">
                <a:solidFill>
                  <a:schemeClr val="dk1"/>
                </a:solidFill>
              </a:rPr>
              <a:t>2</a:t>
            </a:r>
            <a:r>
              <a:rPr lang="de-DE" sz="900">
                <a:solidFill>
                  <a:schemeClr val="dk1"/>
                </a:solidFill>
              </a:rPr>
              <a:t>-Äquivalente 0,9; Gewässerbelastung Phosphat-Äq. 4,2 g</a:t>
            </a:r>
            <a:endParaRPr sz="900">
              <a:solidFill>
                <a:schemeClr val="dk1"/>
              </a:solidFill>
            </a:endParaRPr>
          </a:p>
          <a:p>
            <a:pPr marL="0" lvl="0" indent="0" algn="l" rtl="0">
              <a:lnSpc>
                <a:spcPct val="100000"/>
              </a:lnSpc>
              <a:spcBef>
                <a:spcPts val="0"/>
              </a:spcBef>
              <a:spcAft>
                <a:spcPts val="0"/>
              </a:spcAft>
              <a:buSzPts val="1300"/>
              <a:buFont typeface="Arial"/>
              <a:buNone/>
            </a:pPr>
            <a:r>
              <a:rPr lang="de-DE" sz="1000" b="1"/>
              <a:t>Quellen</a:t>
            </a:r>
            <a:endParaRPr sz="1000" b="1"/>
          </a:p>
          <a:p>
            <a:pPr marL="342900" lvl="0" indent="-254000" algn="l" rtl="0">
              <a:lnSpc>
                <a:spcPct val="100000"/>
              </a:lnSpc>
              <a:spcBef>
                <a:spcPts val="0"/>
              </a:spcBef>
              <a:spcAft>
                <a:spcPts val="0"/>
              </a:spcAft>
              <a:buSzPts val="1200"/>
              <a:buFont typeface="Arial"/>
              <a:buChar char="•"/>
            </a:pPr>
            <a:r>
              <a:rPr lang="de-DE" sz="900"/>
              <a:t>Marquardt, Maria / Spiegel-Online (2022): So nachhaltig sind die Milchalternativen aus Hafer, Soja oder Mandeln wirklich. spiegel-online. Online:     www.spiegel.de/wirtschaft/service/milch-alternativen-warum-sie-oft-teuer-aber-meist-nachhaltig-sind-a-da49b0b9-207d-4515-8455-01c01802dc7f </a:t>
            </a:r>
            <a:endParaRPr sz="900"/>
          </a:p>
          <a:p>
            <a:pPr marL="444500" lvl="0" indent="0" algn="l" rtl="0">
              <a:lnSpc>
                <a:spcPct val="100000"/>
              </a:lnSpc>
              <a:spcBef>
                <a:spcPts val="0"/>
              </a:spcBef>
              <a:spcAft>
                <a:spcPts val="0"/>
              </a:spcAft>
              <a:buSzPts val="1300"/>
              <a:buNone/>
            </a:pPr>
            <a:endParaRPr sz="900"/>
          </a:p>
          <a:p>
            <a:pPr marL="0" lvl="0" indent="0" algn="l" rtl="0">
              <a:lnSpc>
                <a:spcPct val="100000"/>
              </a:lnSpc>
              <a:spcBef>
                <a:spcPts val="300"/>
              </a:spcBef>
              <a:spcAft>
                <a:spcPts val="0"/>
              </a:spcAft>
              <a:buSzPts val="1200"/>
              <a:buNone/>
            </a:pPr>
            <a:endParaRPr sz="1000"/>
          </a:p>
        </p:txBody>
      </p:sp>
      <p:sp>
        <p:nvSpPr>
          <p:cNvPr id="314" name="Google Shape;314;g1893ba494fd_0_84:notes"/>
          <p:cNvSpPr txBox="1">
            <a:spLocks noGrp="1"/>
          </p:cNvSpPr>
          <p:nvPr>
            <p:ph type="sldNum" idx="12"/>
          </p:nvPr>
        </p:nvSpPr>
        <p:spPr>
          <a:xfrm>
            <a:off x="3850449" y="9428584"/>
            <a:ext cx="2945400" cy="498000"/>
          </a:xfrm>
          <a:prstGeom prst="rect">
            <a:avLst/>
          </a:prstGeom>
          <a:noFill/>
          <a:ln>
            <a:noFill/>
          </a:ln>
        </p:spPr>
        <p:txBody>
          <a:bodyPr spcFirstLastPara="1" wrap="square" lIns="91150" tIns="45550" rIns="91150" bIns="45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078b6ff684_0_55:notes"/>
          <p:cNvSpPr>
            <a:spLocks noGrp="1" noRot="1" noChangeAspect="1"/>
          </p:cNvSpPr>
          <p:nvPr>
            <p:ph type="sldImg" idx="2"/>
          </p:nvPr>
        </p:nvSpPr>
        <p:spPr>
          <a:xfrm>
            <a:off x="209550" y="250825"/>
            <a:ext cx="6464300" cy="3636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078b6ff684_0_55:notes"/>
          <p:cNvSpPr txBox="1">
            <a:spLocks noGrp="1"/>
          </p:cNvSpPr>
          <p:nvPr>
            <p:ph type="body" idx="1"/>
          </p:nvPr>
        </p:nvSpPr>
        <p:spPr>
          <a:xfrm>
            <a:off x="209550" y="4015946"/>
            <a:ext cx="6327174" cy="5229148"/>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b="1">
                <a:latin typeface="Calibri"/>
                <a:ea typeface="Calibri"/>
                <a:cs typeface="Calibri"/>
                <a:sym typeface="Calibri"/>
              </a:rPr>
              <a:t>Beschreibung</a:t>
            </a:r>
            <a:br>
              <a:rPr lang="de-DE" b="1">
                <a:latin typeface="Calibri"/>
                <a:ea typeface="Calibri"/>
                <a:cs typeface="Calibri"/>
                <a:sym typeface="Calibri"/>
              </a:rPr>
            </a:br>
            <a:r>
              <a:rPr lang="de-DE">
                <a:latin typeface="Calibri"/>
                <a:ea typeface="Calibri"/>
                <a:cs typeface="Calibri"/>
                <a:sym typeface="Calibri"/>
              </a:rPr>
              <a:t>Die Mehrheit der Menschen entscheidet sich dabei, laut forsa-Umfrage aus dem Jahre 2020 der PHW-Gruppe (2021), aus Gründen der “Nachhaltigkeit” und zugunsten des “Umweltschutzes” dafür, auf tierische Produkte zu verzichten. Dies zeigt, dass Verbraucher*innen längst erkannt haben, dass nicht allein der gesundheitliche Nutzen im Vordergrund steht, sondern auch ethische und umweltbezogene Aspekte eine Rolle spielen</a:t>
            </a: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de-DE" b="1">
                <a:latin typeface="Calibri"/>
                <a:ea typeface="Calibri"/>
                <a:cs typeface="Calibri"/>
                <a:sym typeface="Calibri"/>
              </a:rPr>
              <a:t>Aufgabe: </a:t>
            </a:r>
            <a:endParaRPr/>
          </a:p>
          <a:p>
            <a:pPr marL="171450" marR="0" lvl="0" indent="-171450" algn="l" rtl="0">
              <a:lnSpc>
                <a:spcPct val="100000"/>
              </a:lnSpc>
              <a:spcBef>
                <a:spcPts val="0"/>
              </a:spcBef>
              <a:spcAft>
                <a:spcPts val="0"/>
              </a:spcAft>
              <a:buClr>
                <a:srgbClr val="000000"/>
              </a:buClr>
              <a:buSzPts val="1600"/>
              <a:buFont typeface="Arial"/>
              <a:buChar char="•"/>
            </a:pPr>
            <a:r>
              <a:rPr lang="de-DE" b="0" i="0" u="none" strike="noStrike" cap="none">
                <a:solidFill>
                  <a:srgbClr val="000000"/>
                </a:solidFill>
                <a:latin typeface="Calibri"/>
                <a:ea typeface="Calibri"/>
                <a:cs typeface="Calibri"/>
                <a:sym typeface="Calibri"/>
              </a:rPr>
              <a:t>Müssen es die tierischen Zutaten sein? Was spricht dafür, was dagegen?</a:t>
            </a:r>
            <a:endParaRPr/>
          </a:p>
          <a:p>
            <a:pPr marL="171450" marR="0" lvl="0" indent="-171450" algn="l" rtl="0">
              <a:lnSpc>
                <a:spcPct val="100000"/>
              </a:lnSpc>
              <a:spcBef>
                <a:spcPts val="0"/>
              </a:spcBef>
              <a:spcAft>
                <a:spcPts val="0"/>
              </a:spcAft>
              <a:buClr>
                <a:srgbClr val="000000"/>
              </a:buClr>
              <a:buSzPts val="1600"/>
              <a:buFont typeface="Arial"/>
              <a:buChar char="•"/>
            </a:pPr>
            <a:r>
              <a:rPr lang="de-DE" b="1">
                <a:latin typeface="Calibri"/>
                <a:ea typeface="Calibri"/>
                <a:cs typeface="Calibri"/>
                <a:sym typeface="Calibri"/>
              </a:rPr>
              <a:t>mögliche Antworten</a:t>
            </a:r>
            <a:br>
              <a:rPr lang="de-DE" b="1">
                <a:latin typeface="Calibri"/>
                <a:ea typeface="Calibri"/>
                <a:cs typeface="Calibri"/>
                <a:sym typeface="Calibri"/>
              </a:rPr>
            </a:br>
            <a:r>
              <a:rPr lang="de-DE">
                <a:latin typeface="Calibri"/>
                <a:ea typeface="Calibri"/>
                <a:cs typeface="Calibri"/>
                <a:sym typeface="Calibri"/>
              </a:rPr>
              <a:t>Dafür: Tierwohl, Hunger auf der Welt, Verderbnisgefahr bei Alternativen ist geringer</a:t>
            </a:r>
            <a:br>
              <a:rPr lang="de-DE">
                <a:latin typeface="Calibri"/>
                <a:ea typeface="Calibri"/>
                <a:cs typeface="Calibri"/>
                <a:sym typeface="Calibri"/>
              </a:rPr>
            </a:br>
            <a:r>
              <a:rPr lang="de-DE">
                <a:latin typeface="Calibri"/>
                <a:ea typeface="Calibri"/>
                <a:cs typeface="Calibri"/>
                <a:sym typeface="Calibri"/>
              </a:rPr>
              <a:t>Dagegen: mögl. diverse Zusatzstoffe, um die Konsistenz und den Geschmack wie bekannt (klassisch) hinzubekommen - z.B. Bei Cremetorten, Käsekuchen, Erdbeer-Mandel-Sahnetorte (Berechnung mit Klimatarier.com / IFEU)</a:t>
            </a:r>
            <a:endParaRPr/>
          </a:p>
          <a:p>
            <a:pPr marL="171450" marR="0" lvl="0" indent="-69850" algn="l" rtl="0">
              <a:lnSpc>
                <a:spcPct val="100000"/>
              </a:lnSpc>
              <a:spcBef>
                <a:spcPts val="0"/>
              </a:spcBef>
              <a:spcAft>
                <a:spcPts val="0"/>
              </a:spcAft>
              <a:buClr>
                <a:srgbClr val="000000"/>
              </a:buClr>
              <a:buSzPts val="1600"/>
              <a:buFont typeface="Arial"/>
              <a:buNone/>
            </a:pPr>
            <a:endParaRPr sz="10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None/>
            </a:pPr>
            <a:r>
              <a:rPr lang="de-DE" sz="1000" b="1">
                <a:latin typeface="Calibri"/>
                <a:ea typeface="Calibri"/>
                <a:cs typeface="Calibri"/>
                <a:sym typeface="Calibri"/>
              </a:rPr>
              <a:t>Zutaten:</a:t>
            </a:r>
            <a:endParaRPr sz="1000" b="1">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300 g Mehl = 0,1 kg CO2-Äq, 	5 Eier (250 g) = 0,51 kg,	250 g Zucker 0,15 kg,            100 g Butter = 0,92 kg</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900 g Schlagsahne = 3,88 kg,	150 g Joghurt = 0,36 kg,	600 g Erdbeeren = 0,19 kg,  200 g Mandeln = 0,2 kg</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Gesamtemissionen: 6,31 kg, Gewicht: 2.750 g</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Anzahl Stücke: 8, Gewicht pro Stück: ca. 340 g</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Emission pro Stück: ca. 790 g CO2-Äq.</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Anteil Sahne, Butter, Ei = 5,8 kg / ca. 85% der THG-Emissionen</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latin typeface="Calibri"/>
                <a:ea typeface="Calibri"/>
                <a:cs typeface="Calibri"/>
                <a:sym typeface="Calibri"/>
              </a:rPr>
              <a:t>Annahmen:</a:t>
            </a:r>
            <a:endParaRPr sz="1000" b="1">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Veganer Butterersatz: 2 kg CO2-Äq/kg / Butter 9,2 kg</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Veganer Joghurt: 1,5 kg CO2-Äq/kg / Joghurt 2,4 kg</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Vegane Sahne: 2 kg CO2-Äq/kg / Sahne 4,3 kg</a:t>
            </a:r>
            <a:endParaRPr/>
          </a:p>
          <a:p>
            <a:pPr marL="0" lvl="0" indent="0" algn="l" rtl="0">
              <a:lnSpc>
                <a:spcPct val="100000"/>
              </a:lnSpc>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Quellen</a:t>
            </a:r>
            <a:endParaRPr/>
          </a:p>
          <a:p>
            <a:pPr marL="185738" lvl="0" indent="-185738" algn="l" rtl="0">
              <a:lnSpc>
                <a:spcPct val="100000"/>
              </a:lnSpc>
              <a:spcBef>
                <a:spcPts val="0"/>
              </a:spcBef>
              <a:spcAft>
                <a:spcPts val="0"/>
              </a:spcAft>
              <a:buClr>
                <a:schemeClr val="dk1"/>
              </a:buClr>
              <a:buSzPts val="1000"/>
              <a:buFont typeface="Calibri"/>
              <a:buChar char="●"/>
            </a:pPr>
            <a:r>
              <a:rPr lang="de-DE" sz="1000">
                <a:latin typeface="Calibri"/>
                <a:ea typeface="Calibri"/>
                <a:cs typeface="Calibri"/>
                <a:sym typeface="Calibri"/>
              </a:rPr>
              <a:t>PHW (2021): PHW stellt neue Veggi-Studie vor. Online: </a:t>
            </a:r>
            <a:r>
              <a:rPr lang="de-DE" sz="1000" u="sng">
                <a:solidFill>
                  <a:srgbClr val="1155CC"/>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https://www.phw-gruppe.de/newsbereich/de/phw-stellt-neue-veggie-studie-vor/</a:t>
            </a:r>
            <a:endParaRPr sz="1000" u="sng">
              <a:solidFill>
                <a:srgbClr val="1155CC"/>
              </a:solidFill>
              <a:latin typeface="Calibri"/>
              <a:ea typeface="Calibri"/>
              <a:cs typeface="Calibri"/>
              <a:sym typeface="Calibri"/>
            </a:endParaRPr>
          </a:p>
          <a:p>
            <a:pPr marL="185738" lvl="0" indent="-185738" algn="l" rtl="0">
              <a:lnSpc>
                <a:spcPct val="100000"/>
              </a:lnSpc>
              <a:spcBef>
                <a:spcPts val="0"/>
              </a:spcBef>
              <a:spcAft>
                <a:spcPts val="0"/>
              </a:spcAft>
              <a:buClr>
                <a:schemeClr val="dk1"/>
              </a:buClr>
              <a:buSzPts val="1000"/>
              <a:buFont typeface="Calibri"/>
              <a:buChar char="●"/>
            </a:pPr>
            <a:r>
              <a:rPr lang="de-DE" sz="1000">
                <a:latin typeface="Calibri"/>
                <a:ea typeface="Calibri"/>
                <a:cs typeface="Calibri"/>
                <a:sym typeface="Calibri"/>
              </a:rPr>
              <a:t>Pixabay - OpenClipart-Vectors: Kuchen. Online: https://pixabay.com/de/vectors/kuchen-torte-geburtstag-dessert-157234/</a:t>
            </a:r>
            <a:endParaRPr/>
          </a:p>
          <a:p>
            <a:pPr marL="0" lvl="0" indent="0" algn="l" rtl="0">
              <a:lnSpc>
                <a:spcPct val="100000"/>
              </a:lnSpc>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27" name="Google Shape;327;g2078b6ff684_0_55:notes"/>
          <p:cNvSpPr txBox="1">
            <a:spLocks noGrp="1"/>
          </p:cNvSpPr>
          <p:nvPr>
            <p:ph type="sldNum" idx="12"/>
          </p:nvPr>
        </p:nvSpPr>
        <p:spPr>
          <a:xfrm>
            <a:off x="3850442" y="9428584"/>
            <a:ext cx="2945700" cy="498000"/>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088601a04d_1_0:notes"/>
          <p:cNvSpPr>
            <a:spLocks noGrp="1" noRot="1" noChangeAspect="1"/>
          </p:cNvSpPr>
          <p:nvPr>
            <p:ph type="sldImg" idx="2"/>
          </p:nvPr>
        </p:nvSpPr>
        <p:spPr>
          <a:xfrm>
            <a:off x="185738" y="244475"/>
            <a:ext cx="6450012" cy="36274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088601a04d_1_0:notes"/>
          <p:cNvSpPr txBox="1">
            <a:spLocks noGrp="1"/>
          </p:cNvSpPr>
          <p:nvPr>
            <p:ph type="body" idx="1"/>
          </p:nvPr>
        </p:nvSpPr>
        <p:spPr>
          <a:xfrm>
            <a:off x="185738" y="4040659"/>
            <a:ext cx="6450012" cy="5641504"/>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Clr>
                <a:schemeClr val="dk1"/>
              </a:buClr>
              <a:buSzPts val="1100"/>
              <a:buNone/>
            </a:pPr>
            <a:r>
              <a:rPr lang="de-DE"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Beschreibung</a:t>
            </a:r>
            <a:r>
              <a:rPr lang="de-DE"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a:r>
            <a:br>
              <a:rPr lang="de-DE"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b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“[I]mmer mehr Bäckereien erweitern ihr Sortiment. Das gilt vor allem bei den süßen veganen Backwaren. Ei, Butter und Milch kann man oftmals einfach und ohne teure Ersatzprodukte austauschen” (DHZ 2021).  Die Entwicklung des Trends bzw. veganer Alternativen kann als Bewegung bzw. Maßnahme für den Klimaschutz angesehen werden.</a:t>
            </a:r>
            <a:endParaRPr/>
          </a:p>
          <a:p>
            <a:pPr marL="0" lvl="0" indent="0" algn="l" rtl="0">
              <a:lnSpc>
                <a:spcPct val="100000"/>
              </a:lnSpc>
              <a:spcBef>
                <a:spcPts val="0"/>
              </a:spcBef>
              <a:spcAft>
                <a:spcPts val="0"/>
              </a:spcAft>
              <a:buClr>
                <a:schemeClr val="dk1"/>
              </a:buClr>
              <a:buSzPts val="1100"/>
              <a:buNone/>
            </a:pPr>
            <a:endParaRPr/>
          </a:p>
          <a:p>
            <a:pPr marL="0" lvl="0" indent="0" algn="l" rtl="0">
              <a:lnSpc>
                <a:spcPct val="100000"/>
              </a:lnSpc>
              <a:spcBef>
                <a:spcPts val="0"/>
              </a:spcBef>
              <a:spcAft>
                <a:spcPts val="0"/>
              </a:spcAft>
              <a:buClr>
                <a:schemeClr val="dk1"/>
              </a:buClr>
              <a:buSzPts val="1100"/>
              <a:buNone/>
            </a:pPr>
            <a:r>
              <a:rPr lang="de-DE" b="1"/>
              <a:t>Aufgaben</a:t>
            </a:r>
            <a:r>
              <a:rPr lang="de-DE"/>
              <a:t/>
            </a:r>
            <a:br>
              <a:rPr lang="de-DE"/>
            </a:br>
            <a:r>
              <a:rPr lang="de-DE"/>
              <a:t>In Bäckereien und Konditoreien können teilweise tierische Produkte durch vegane Alternativen ausgetauscht werden, allerdings bringen die tierischen Produkte auch gewisse Eigenschaften mit, die nicht 1:1 ersetzt werden können. Diskutieren Sie, was ein Ersatz der tierischen Produkte bedeuten kann (z.B. backtechnischer Natur, preislich, geschmacklich) und worauf beim Austausch geachtet werden sollte. Führen Sie ein Backexperiment durch: Backen Sie eine klassische Rezeptur und eine Rezeptur, in der Sie die tierischen Produkte durch pflanzliche Alternativen ausgetauscht haben. Konkrete Handlungsempfehlungen bietet der </a:t>
            </a:r>
            <a:r>
              <a:rPr lang="de-DE" u="sng">
                <a:solidFill>
                  <a:schemeClr val="hlink"/>
                </a:solidFill>
                <a:hlinkClick r:id="rId3"/>
              </a:rPr>
              <a:t>“Vegan-Leitfaden für Bäckereien“</a:t>
            </a:r>
            <a:r>
              <a:rPr lang="de-DE"/>
              <a:t> mit Tipps zum Austausch von Zutaten etc.</a:t>
            </a:r>
            <a:endParaRPr/>
          </a:p>
          <a:p>
            <a:pPr marL="0" lvl="0" indent="0" algn="l" rtl="0">
              <a:lnSpc>
                <a:spcPct val="100000"/>
              </a:lnSpc>
              <a:spcBef>
                <a:spcPts val="0"/>
              </a:spcBef>
              <a:spcAft>
                <a:spcPts val="0"/>
              </a:spcAft>
              <a:buClr>
                <a:schemeClr val="dk1"/>
              </a:buClr>
              <a:buSzPts val="1100"/>
              <a:buNone/>
            </a:pPr>
            <a:endParaRPr/>
          </a:p>
          <a:p>
            <a:pPr marL="0" marR="0" lvl="0" indent="0" algn="l" rtl="0">
              <a:lnSpc>
                <a:spcPct val="100000"/>
              </a:lnSpc>
              <a:spcBef>
                <a:spcPts val="0"/>
              </a:spcBef>
              <a:spcAft>
                <a:spcPts val="0"/>
              </a:spcAft>
              <a:buSzPts val="1400"/>
              <a:buNone/>
            </a:pPr>
            <a:r>
              <a:rPr lang="de-DE" b="1"/>
              <a:t>Quellen und Abbildungen</a:t>
            </a:r>
            <a:endParaRPr b="1"/>
          </a:p>
          <a:p>
            <a:pPr marL="457200" lvl="0" indent="-292100" algn="l" rtl="0">
              <a:lnSpc>
                <a:spcPct val="100000"/>
              </a:lnSpc>
              <a:spcBef>
                <a:spcPts val="0"/>
              </a:spcBef>
              <a:spcAft>
                <a:spcPts val="0"/>
              </a:spcAft>
              <a:buClr>
                <a:schemeClr val="dk1"/>
              </a:buClr>
              <a:buSzPts val="1000"/>
              <a:buFont typeface="Calibri"/>
              <a:buChar char="●"/>
            </a:pPr>
            <a:r>
              <a:rPr lang="de-DE"/>
              <a:t>DHZ Deutsche Handwerkszeitung (2021): Vegane Backwaren. Bäcker sehen langfristigen Trend. Online: </a:t>
            </a:r>
            <a:r>
              <a:rPr lang="de-DE" u="sng">
                <a:solidFill>
                  <a:srgbClr val="1155CC"/>
                </a:solidFill>
                <a:hlinkClick r:id="rId4">
                  <a:extLst>
                    <a:ext uri="{A12FA001-AC4F-418D-AE19-62706E023703}">
                      <ahyp:hlinkClr xmlns:ahyp="http://schemas.microsoft.com/office/drawing/2018/hyperlinkcolor" xmlns="" val="tx"/>
                    </a:ext>
                  </a:extLst>
                </a:hlinkClick>
              </a:rPr>
              <a:t>https://www.deutsche-handwerks-zeitung.de/vegane-backwaren-baecker-sehen-langfristigen-trend-184975/</a:t>
            </a:r>
            <a:endParaRPr/>
          </a:p>
          <a:p>
            <a:pPr marL="457200" marR="0" lvl="0" indent="-292100" algn="l" rtl="0">
              <a:lnSpc>
                <a:spcPct val="100000"/>
              </a:lnSpc>
              <a:spcBef>
                <a:spcPts val="0"/>
              </a:spcBef>
              <a:spcAft>
                <a:spcPts val="0"/>
              </a:spcAft>
              <a:buClr>
                <a:schemeClr val="dk1"/>
              </a:buClr>
              <a:buSzPts val="1000"/>
              <a:buFont typeface="Calibri"/>
              <a:buChar char="●"/>
            </a:pPr>
            <a:r>
              <a:rPr lang="de-DE"/>
              <a:t>Pixabay - OpenClipart-Vectors: Kuchen. Online: https://pixabay.com/de/vectors/kuchen-torte-geburtstag-dessert-157234/</a:t>
            </a:r>
            <a:endParaRPr/>
          </a:p>
          <a:p>
            <a:pPr marL="457200" lvl="0" indent="-292100" algn="l" rtl="0">
              <a:lnSpc>
                <a:spcPct val="100000"/>
              </a:lnSpc>
              <a:spcBef>
                <a:spcPts val="0"/>
              </a:spcBef>
              <a:spcAft>
                <a:spcPts val="0"/>
              </a:spcAft>
              <a:buSzPts val="1000"/>
              <a:buFont typeface="Calibri"/>
              <a:buChar char="●"/>
            </a:pPr>
            <a:r>
              <a:rPr lang="de-DE"/>
              <a:t>Thenounproject: Icons</a:t>
            </a:r>
            <a:endParaRPr/>
          </a:p>
        </p:txBody>
      </p:sp>
      <p:sp>
        <p:nvSpPr>
          <p:cNvPr id="340" name="Google Shape;340;g2088601a04d_1_0:notes"/>
          <p:cNvSpPr txBox="1">
            <a:spLocks noGrp="1"/>
          </p:cNvSpPr>
          <p:nvPr>
            <p:ph type="sldNum" idx="12"/>
          </p:nvPr>
        </p:nvSpPr>
        <p:spPr>
          <a:xfrm>
            <a:off x="3850442" y="9428584"/>
            <a:ext cx="2945400" cy="498000"/>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0679213b66_1_303:notes"/>
          <p:cNvSpPr>
            <a:spLocks noGrp="1" noRot="1" noChangeAspect="1"/>
          </p:cNvSpPr>
          <p:nvPr>
            <p:ph type="sldImg" idx="2"/>
          </p:nvPr>
        </p:nvSpPr>
        <p:spPr>
          <a:xfrm>
            <a:off x="161925" y="139700"/>
            <a:ext cx="6494463" cy="36544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20679213b66_1_303:notes"/>
          <p:cNvSpPr txBox="1">
            <a:spLocks noGrp="1"/>
          </p:cNvSpPr>
          <p:nvPr>
            <p:ph type="body" idx="1"/>
          </p:nvPr>
        </p:nvSpPr>
        <p:spPr>
          <a:xfrm>
            <a:off x="161925" y="3917092"/>
            <a:ext cx="6494463" cy="5869846"/>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0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Beschreibung</a:t>
            </a:r>
            <a:endParaRPr sz="1000" b="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endParaRPr>
          </a:p>
          <a:p>
            <a:pPr marL="0" lvl="0" indent="0" algn="l" rtl="0">
              <a:lnSpc>
                <a:spcPct val="100000"/>
              </a:lnSpc>
              <a:spcBef>
                <a:spcPts val="0"/>
              </a:spcBef>
              <a:spcAft>
                <a:spcPts val="0"/>
              </a:spcAft>
              <a:buSzPts val="1400"/>
              <a:buNone/>
            </a:pPr>
            <a:r>
              <a:rPr lang="de-DE" sz="1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Im Kakaosektor in West</a:t>
            </a:r>
            <a:r>
              <a:rPr lang="de-DE" sz="1000"/>
              <a:t>afrika, wo laut der NORC-Studie der Universität Chicago 1,5 Mio. Kinder ausgebeutet werden, machen faire Handelspartnerschaften und Preise den entscheidenden Unterschied (Forum Fairer Handel 2022). Kinder versprühen bisher gefährliche Pestizide, ernsten mit scharfen Macheten die Bohnen und die schleppen schweren Säcke (INKOTA Netzwerk 2020). Schon 2001 versprachen Schokoladenhersteller wie Mars und Nestlé die schlimmsten Formen der Kinderarbeit auf Kakaoplantagen zu beenden, doch die Kinderarbeit hat seit dem nicht abgenommen. Als Hauptursache dafür gilt, dass viele Kakaobäuerinnen und -bauern zu arm sind, um sich bezahlte Erntehelfer:innen leisten zu können. Im ILO-Übereinkommen 182 werden die schlimmsten Formen von Kinderarbeit definiert. Für den Kakaosektor fallen darunter alle Formen von Zwangsarbeit und Kindersklaverei. Auch alle Formen von Arbeit, welche schädlich für die Sicherheit oder die körperliche oder seelische Gesundheit sein können zählen hierzu, bspw. das o.g. Arbeiten mit Macheten und giftigen Pestiziden. Siegel und Zertifizierungen können die </a:t>
            </a:r>
            <a:r>
              <a:rPr lang="de-DE" sz="1000">
                <a:latin typeface="Calibri"/>
                <a:ea typeface="Calibri"/>
                <a:cs typeface="Calibri"/>
                <a:sym typeface="Calibri"/>
              </a:rPr>
              <a:t>ausbeuterische Kinderarbeit nicht zu 100 % ausschließen, allerdings beinhalten die wichtigsten Siegel (Fairtrade und Rainforest Alliance) ein Verbot ausbeuterischer Kinderarbeit gemäß ILO-Übereinkommen 138 und 182 (INKOTA Netzwerk 2020). </a:t>
            </a:r>
            <a:endParaRPr sz="1000" i="1">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Zusätzlich zu thematisieren: </a:t>
            </a:r>
            <a:r>
              <a:rPr lang="de-DE" sz="1000">
                <a:latin typeface="Calibri"/>
                <a:ea typeface="Calibri"/>
                <a:cs typeface="Calibri"/>
                <a:sym typeface="Calibri"/>
              </a:rPr>
              <a:t>Das Lieferkettengesetz rückt internationale Menschenrechtsabkommen und lieferkettentypische Risiken in den Blick: Dazu zählen bspw. das Verbot von Kinderarbeit, der Schutz vor Sklaverei und Zwangsarbeit, die Vorenthaltung eines gerechten Lohns, der Schutz vor widerrechtlichem Landentzug.</a:t>
            </a:r>
            <a:endParaRPr/>
          </a:p>
          <a:p>
            <a:pPr marL="0" lvl="0" indent="0" algn="l" rtl="0">
              <a:lnSpc>
                <a:spcPct val="100000"/>
              </a:lnSpc>
              <a:spcBef>
                <a:spcPts val="0"/>
              </a:spcBef>
              <a:spcAft>
                <a:spcPts val="0"/>
              </a:spcAft>
              <a:buSzPts val="1400"/>
              <a:buNone/>
            </a:pPr>
            <a:r>
              <a:rPr lang="de-DE" sz="1000" b="1">
                <a:latin typeface="Calibri"/>
                <a:ea typeface="Calibri"/>
                <a:cs typeface="Calibri"/>
                <a:sym typeface="Calibri"/>
              </a:rPr>
              <a:t>Aufgaben: </a:t>
            </a:r>
            <a:endParaRPr/>
          </a:p>
          <a:p>
            <a:pPr marL="171450" lvl="0" indent="-171450" algn="l" rtl="0">
              <a:lnSpc>
                <a:spcPct val="100000"/>
              </a:lnSpc>
              <a:spcBef>
                <a:spcPts val="0"/>
              </a:spcBef>
              <a:spcAft>
                <a:spcPts val="0"/>
              </a:spcAft>
              <a:buClr>
                <a:srgbClr val="211D1E"/>
              </a:buClr>
              <a:buSzPts val="1600"/>
              <a:buFont typeface="Arial"/>
              <a:buChar char="•"/>
            </a:pPr>
            <a:r>
              <a:rPr lang="de-DE" sz="1000">
                <a:solidFill>
                  <a:srgbClr val="211D1E"/>
                </a:solidFill>
                <a:latin typeface="Calibri"/>
                <a:ea typeface="Calibri"/>
                <a:cs typeface="Calibri"/>
                <a:sym typeface="Calibri"/>
              </a:rPr>
              <a:t>Schaue dir das Video an (siehe QR-Code) und nenne Tätigkeiten, die Kinder auf Kakaoplantagen ausüben sowie die Konsequenzen, die für sie dadurch entstehen. </a:t>
            </a:r>
            <a:endParaRPr/>
          </a:p>
          <a:p>
            <a:pPr marL="171450" lvl="0" indent="-171450" algn="l" rtl="0">
              <a:lnSpc>
                <a:spcPct val="100000"/>
              </a:lnSpc>
              <a:spcBef>
                <a:spcPts val="0"/>
              </a:spcBef>
              <a:spcAft>
                <a:spcPts val="0"/>
              </a:spcAft>
              <a:buClr>
                <a:srgbClr val="211D1E"/>
              </a:buClr>
              <a:buSzPts val="1600"/>
              <a:buFont typeface="Arial"/>
              <a:buChar char="•"/>
            </a:pPr>
            <a:r>
              <a:rPr lang="de-DE" sz="1000">
                <a:solidFill>
                  <a:srgbClr val="211D1E"/>
                </a:solidFill>
                <a:latin typeface="Calibri"/>
                <a:ea typeface="Calibri"/>
                <a:cs typeface="Calibri"/>
                <a:sym typeface="Calibri"/>
              </a:rPr>
              <a:t>Recherchiere im Internet:</a:t>
            </a:r>
            <a:endParaRPr/>
          </a:p>
          <a:p>
            <a:pPr marL="628650" lvl="1" indent="-171450" algn="l" rtl="0">
              <a:lnSpc>
                <a:spcPct val="100000"/>
              </a:lnSpc>
              <a:spcBef>
                <a:spcPts val="0"/>
              </a:spcBef>
              <a:spcAft>
                <a:spcPts val="0"/>
              </a:spcAft>
              <a:buClr>
                <a:srgbClr val="211D1E"/>
              </a:buClr>
              <a:buSzPts val="1600"/>
              <a:buFont typeface="Arial"/>
              <a:buChar char="•"/>
            </a:pPr>
            <a:r>
              <a:rPr lang="de-DE" sz="1000">
                <a:solidFill>
                  <a:srgbClr val="211D1E"/>
                </a:solidFill>
                <a:latin typeface="Calibri"/>
                <a:ea typeface="Calibri"/>
                <a:cs typeface="Calibri"/>
                <a:sym typeface="Calibri"/>
              </a:rPr>
              <a:t>Stelle drei Organisationen vor, die sich für einen fairen Handel mit Kakao einsetzen.</a:t>
            </a:r>
            <a:endParaRPr/>
          </a:p>
          <a:p>
            <a:pPr marL="628650" lvl="1" indent="-171450" algn="l" rtl="0">
              <a:lnSpc>
                <a:spcPct val="100000"/>
              </a:lnSpc>
              <a:spcBef>
                <a:spcPts val="0"/>
              </a:spcBef>
              <a:spcAft>
                <a:spcPts val="0"/>
              </a:spcAft>
              <a:buClr>
                <a:srgbClr val="211D1E"/>
              </a:buClr>
              <a:buSzPts val="1600"/>
              <a:buFont typeface="Arial"/>
              <a:buChar char="•"/>
            </a:pPr>
            <a:r>
              <a:rPr lang="de-DE" sz="1000">
                <a:solidFill>
                  <a:srgbClr val="211D1E"/>
                </a:solidFill>
                <a:latin typeface="Calibri"/>
                <a:ea typeface="Calibri"/>
                <a:cs typeface="Calibri"/>
                <a:sym typeface="Calibri"/>
              </a:rPr>
              <a:t>Erläutere drei Vorteile, die der faire Handel mit Kakao in den Anbauländern bietet.</a:t>
            </a:r>
            <a:endParaRPr/>
          </a:p>
          <a:p>
            <a:pPr marL="171450" lvl="0" indent="-171450" algn="l" rtl="0">
              <a:lnSpc>
                <a:spcPct val="100000"/>
              </a:lnSpc>
              <a:spcBef>
                <a:spcPts val="0"/>
              </a:spcBef>
              <a:spcAft>
                <a:spcPts val="0"/>
              </a:spcAft>
              <a:buClr>
                <a:schemeClr val="dk1"/>
              </a:buClr>
              <a:buSzPts val="1600"/>
              <a:buFont typeface="Arial"/>
              <a:buChar char="•"/>
            </a:pPr>
            <a:r>
              <a:rPr lang="de-DE" sz="1000">
                <a:latin typeface="Calibri"/>
                <a:ea typeface="Calibri"/>
                <a:cs typeface="Calibri"/>
                <a:sym typeface="Calibri"/>
              </a:rPr>
              <a:t>Bei welchen Produkten aus Ihrem Sortiment ließe sich konventioneller durch fair gehandelten Kakao austauschen? Welche Konsequenzen hätte das?</a:t>
            </a:r>
            <a:endParaRPr/>
          </a:p>
          <a:p>
            <a:pPr marL="0" lvl="0" indent="0" algn="l" rtl="0">
              <a:lnSpc>
                <a:spcPct val="100000"/>
              </a:lnSpc>
              <a:spcBef>
                <a:spcPts val="0"/>
              </a:spcBef>
              <a:spcAft>
                <a:spcPts val="0"/>
              </a:spcAft>
              <a:buClr>
                <a:schemeClr val="dk1"/>
              </a:buClr>
              <a:buSzPts val="1600"/>
              <a:buNone/>
            </a:pPr>
            <a:r>
              <a:rPr lang="de-DE" sz="800" b="1">
                <a:latin typeface="Calibri"/>
                <a:ea typeface="Calibri"/>
                <a:cs typeface="Calibri"/>
                <a:sym typeface="Calibri"/>
              </a:rPr>
              <a:t>mögliche Antworten zur zweiten Frage:</a:t>
            </a:r>
            <a:br>
              <a:rPr lang="de-DE" sz="800" b="1">
                <a:latin typeface="Calibri"/>
                <a:ea typeface="Calibri"/>
                <a:cs typeface="Calibri"/>
                <a:sym typeface="Calibri"/>
              </a:rPr>
            </a:br>
            <a:r>
              <a:rPr lang="de-DE" sz="800">
                <a:latin typeface="Calibri"/>
                <a:ea typeface="Calibri"/>
                <a:cs typeface="Calibri"/>
                <a:sym typeface="Calibri"/>
              </a:rPr>
              <a:t>Organisationen: Fairtrade Deutschland (Bananen, Kaffee, Gewürze, Nüsse, Orangensaft, Honig); GEPA (Schokolade, Kaffee, Honig, Tee, Nüsse, Wein); UTZ (Schokolade, Kaffee, Tee, Kräu­ter); Rainforest Alliance</a:t>
            </a:r>
            <a:br>
              <a:rPr lang="de-DE" sz="800">
                <a:latin typeface="Calibri"/>
                <a:ea typeface="Calibri"/>
                <a:cs typeface="Calibri"/>
                <a:sym typeface="Calibri"/>
              </a:rPr>
            </a:br>
            <a:r>
              <a:rPr lang="de-DE" sz="800">
                <a:latin typeface="Calibri"/>
                <a:ea typeface="Calibri"/>
                <a:cs typeface="Calibri"/>
                <a:sym typeface="Calibri"/>
              </a:rPr>
              <a:t>Vorteile: Chance auf eine höhere Verhandlungsmacht </a:t>
            </a:r>
            <a:r>
              <a:rPr lang="de-DE" sz="800"/>
              <a:t>der Bäuer:innen gegenüber Schokoladenherstellern und Supermärkten; Kinderarbeit ist untersagt; Umweltschonender Anbau, sodass auch der Boden der Plantagen langfristig genutzt werden kann.</a:t>
            </a:r>
            <a:endParaRPr sz="800" b="1"/>
          </a:p>
          <a:p>
            <a:pPr marL="0" lvl="0" indent="0" algn="l" rtl="0">
              <a:lnSpc>
                <a:spcPct val="100000"/>
              </a:lnSpc>
              <a:spcBef>
                <a:spcPts val="0"/>
              </a:spcBef>
              <a:spcAft>
                <a:spcPts val="0"/>
              </a:spcAft>
              <a:buClr>
                <a:schemeClr val="dk1"/>
              </a:buClr>
              <a:buSzPts val="1600"/>
              <a:buNone/>
            </a:pPr>
            <a:r>
              <a:rPr lang="de-DE" sz="800" b="1"/>
              <a:t>Quellen</a:t>
            </a:r>
            <a:endParaRPr sz="800" b="1"/>
          </a:p>
          <a:p>
            <a:pPr marL="457200" lvl="0" indent="-285750" algn="l" rtl="0">
              <a:lnSpc>
                <a:spcPct val="100000"/>
              </a:lnSpc>
              <a:spcBef>
                <a:spcPts val="600"/>
              </a:spcBef>
              <a:spcAft>
                <a:spcPts val="0"/>
              </a:spcAft>
              <a:buSzPts val="900"/>
              <a:buFont typeface="Calibri"/>
              <a:buChar char="●"/>
            </a:pPr>
            <a:r>
              <a:rPr lang="de-DE" sz="800"/>
              <a:t>Forum Fairer Handel (2022): Aktuelle Entwicklungen im Fairen Handel. Online: </a:t>
            </a:r>
            <a:r>
              <a:rPr lang="de-DE" sz="800">
                <a:solidFill>
                  <a:schemeClr val="hlink"/>
                </a:solidFill>
                <a:uFill>
                  <a:noFill/>
                </a:uFill>
                <a:hlinkClick r:id="rId3"/>
              </a:rPr>
              <a:t>https://www.forum-fairer-handel.de/fileadmin/user_upload/Dateien/Publikationen_FFH/2022_FFH_Aktuelle_Entwicklungen_im_FH_RZ_web.pd</a:t>
            </a:r>
            <a:r>
              <a:rPr lang="de-DE" sz="800"/>
              <a:t>f </a:t>
            </a:r>
            <a:endParaRPr sz="800"/>
          </a:p>
          <a:p>
            <a:pPr marL="457200" lvl="0" indent="-285750" algn="l" rtl="0">
              <a:lnSpc>
                <a:spcPct val="100000"/>
              </a:lnSpc>
              <a:spcBef>
                <a:spcPts val="0"/>
              </a:spcBef>
              <a:spcAft>
                <a:spcPts val="0"/>
              </a:spcAft>
              <a:buSzPts val="900"/>
              <a:buChar char="●"/>
            </a:pPr>
            <a:r>
              <a:rPr lang="de-DE" sz="800"/>
              <a:t>INKOTA Netzwerk (2020): Kinderarbeit - Die bittere Seite der Schokolade. Online: </a:t>
            </a:r>
            <a:r>
              <a:rPr lang="de-DE" sz="800" u="sng">
                <a:solidFill>
                  <a:schemeClr val="hlink"/>
                </a:solidFill>
                <a:hlinkClick r:id="rId4"/>
              </a:rPr>
              <a:t>https://webshop.inkota.de/sites/default/files/pdf/infoblatt-kinderarbeit-schokolade-inkota.pdf</a:t>
            </a:r>
            <a:r>
              <a:rPr lang="de-DE" sz="800"/>
              <a:t> [13.02.2023].</a:t>
            </a:r>
            <a:endParaRPr sz="800"/>
          </a:p>
          <a:p>
            <a:pPr marL="457200" lvl="0" indent="-285750" algn="l" rtl="0">
              <a:lnSpc>
                <a:spcPct val="100000"/>
              </a:lnSpc>
              <a:spcBef>
                <a:spcPts val="0"/>
              </a:spcBef>
              <a:spcAft>
                <a:spcPts val="0"/>
              </a:spcAft>
              <a:buSzPts val="900"/>
              <a:buFont typeface="Calibri"/>
              <a:buChar char="●"/>
            </a:pPr>
            <a:r>
              <a:rPr lang="de-DE" sz="800"/>
              <a:t>OroVerde - Die Tropenwaldstiftung (2023): Kinderarbeit im Kakaosektor. Online: </a:t>
            </a:r>
            <a:r>
              <a:rPr lang="de-DE" sz="800" u="sng">
                <a:solidFill>
                  <a:schemeClr val="hlink"/>
                </a:solidFill>
                <a:hlinkClick r:id="rId5"/>
              </a:rPr>
              <a:t>https://www.regenwald-schuetzen.org/verbrauchertipps/kakao-und-schokolade/kinderarbeit-im-kakaosektor</a:t>
            </a:r>
            <a:r>
              <a:rPr lang="de-DE" sz="800"/>
              <a:t> </a:t>
            </a:r>
            <a:endParaRPr sz="800"/>
          </a:p>
          <a:p>
            <a:pPr marL="457200" lvl="0" indent="-285750" algn="l" rtl="0">
              <a:lnSpc>
                <a:spcPct val="100000"/>
              </a:lnSpc>
              <a:spcBef>
                <a:spcPts val="0"/>
              </a:spcBef>
              <a:spcAft>
                <a:spcPts val="0"/>
              </a:spcAft>
              <a:buSzPts val="900"/>
              <a:buFont typeface="Calibri"/>
              <a:buChar char="●"/>
            </a:pPr>
            <a:r>
              <a:rPr lang="de-DE" sz="800"/>
              <a:t>Oxfam Deutschland e.V. (2016): SÜSSE FRÜCHTE, BITTERE WAHRHEIT Die Mitverantwortung deutscher Supermärkte für menschenunwürdige Zustände in der Ananas- und Bananenproduktion in costa Rica und Ecuador. Berlin. Online:</a:t>
            </a:r>
            <a:r>
              <a:rPr lang="de-DE" sz="800">
                <a:solidFill>
                  <a:schemeClr val="hlink"/>
                </a:solidFill>
                <a:uFill>
                  <a:noFill/>
                </a:uFill>
                <a:hlinkClick r:id="rId6"/>
              </a:rPr>
              <a:t> </a:t>
            </a:r>
            <a:r>
              <a:rPr lang="de-DE" sz="800" u="sng">
                <a:solidFill>
                  <a:srgbClr val="0563C1"/>
                </a:solidFill>
                <a:hlinkClick r:id="rId6">
                  <a:extLst>
                    <a:ext uri="{A12FA001-AC4F-418D-AE19-62706E023703}">
                      <ahyp:hlinkClr xmlns:ahyp="http://schemas.microsoft.com/office/drawing/2018/hyperlinkcolor" xmlns="" val="tx"/>
                    </a:ext>
                  </a:extLst>
                </a:hlinkClick>
              </a:rPr>
              <a:t>https://www.oxfam.de/system/files/20150530-oxfam-suesse-fruechte-bittere-wahrheit.pdf</a:t>
            </a:r>
            <a:endParaRPr sz="800"/>
          </a:p>
          <a:p>
            <a:pPr marL="457200" lvl="0" indent="-285750" algn="l" rtl="0">
              <a:lnSpc>
                <a:spcPct val="100000"/>
              </a:lnSpc>
              <a:spcBef>
                <a:spcPts val="0"/>
              </a:spcBef>
              <a:spcAft>
                <a:spcPts val="0"/>
              </a:spcAft>
              <a:buSzPts val="900"/>
              <a:buChar char="●"/>
            </a:pPr>
            <a:r>
              <a:rPr lang="de-DE" sz="800"/>
              <a:t>ZDFinfo Doku (2020): Kinderarbeit für Kakao? Die Schokoindustrie stört das nicht. Online: </a:t>
            </a:r>
            <a:r>
              <a:rPr lang="de-DE" sz="800" u="sng">
                <a:solidFill>
                  <a:schemeClr val="hlink"/>
                </a:solidFill>
                <a:hlinkClick r:id="rId7"/>
              </a:rPr>
              <a:t>https://www.youtube.com/watch?v=06LvbICzKQw</a:t>
            </a:r>
            <a:endParaRPr sz="800"/>
          </a:p>
          <a:p>
            <a:pPr marL="0" lvl="0" indent="0" algn="l" rtl="0">
              <a:lnSpc>
                <a:spcPct val="115000"/>
              </a:lnSpc>
              <a:spcBef>
                <a:spcPts val="600"/>
              </a:spcBef>
              <a:spcAft>
                <a:spcPts val="1000"/>
              </a:spcAft>
              <a:buClr>
                <a:schemeClr val="dk1"/>
              </a:buClr>
              <a:buSzPts val="1100"/>
              <a:buFont typeface="Arial"/>
              <a:buNone/>
            </a:pPr>
            <a:endParaRPr sz="1100">
              <a:latin typeface="Merriweather"/>
              <a:ea typeface="Merriweather"/>
              <a:cs typeface="Merriweather"/>
              <a:sym typeface="Merriweather"/>
            </a:endParaRPr>
          </a:p>
        </p:txBody>
      </p:sp>
      <p:sp>
        <p:nvSpPr>
          <p:cNvPr id="365" name="Google Shape;365;g20679213b66_1_303:notes"/>
          <p:cNvSpPr txBox="1">
            <a:spLocks noGrp="1"/>
          </p:cNvSpPr>
          <p:nvPr>
            <p:ph type="sldNum" idx="12"/>
          </p:nvPr>
        </p:nvSpPr>
        <p:spPr>
          <a:xfrm>
            <a:off x="3850442" y="9428584"/>
            <a:ext cx="2945700" cy="498000"/>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893ba494fd_0_169:notes"/>
          <p:cNvSpPr>
            <a:spLocks noGrp="1" noRot="1" noChangeAspect="1"/>
          </p:cNvSpPr>
          <p:nvPr>
            <p:ph type="sldImg" idx="2"/>
          </p:nvPr>
        </p:nvSpPr>
        <p:spPr>
          <a:xfrm>
            <a:off x="161925" y="0"/>
            <a:ext cx="6483350" cy="36480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1893ba494fd_0_169:notes"/>
          <p:cNvSpPr txBox="1">
            <a:spLocks noGrp="1"/>
          </p:cNvSpPr>
          <p:nvPr>
            <p:ph type="body" idx="1"/>
          </p:nvPr>
        </p:nvSpPr>
        <p:spPr>
          <a:xfrm>
            <a:off x="161925" y="3762375"/>
            <a:ext cx="6483350" cy="5482719"/>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000" b="1"/>
              <a:t>Beschreibung</a:t>
            </a:r>
            <a:br>
              <a:rPr lang="de-DE" sz="1000" b="1"/>
            </a:br>
            <a:r>
              <a:rPr lang="de-DE" sz="1000"/>
              <a:t>Es wird gefordert, dass Auszubildende die “ernährungsphysiologische Bedeutung von Inhalts- und Zusatzstoffen darlegen” können sollen (LebensMAusbV 2006). Sie haben demnach in Verkaufsgesprächen eine Verantwortung gegenüber den Kundinnen und Kunden, die auf die Gesunderhaltung dieser abzielt. Sie sollten u.a. darlegen können, dass viele Konditoreiprodukte Genussmittel sind und mit ihrem meist hohen Anteil an Zucker und Fetten (besonders gesättigte Fettsäuren) die körperliche Gesundheit nicht fördern bzw. sogar gefährden.  “Unter Genussmitteln versteht man meist Stoffe, die nicht primär zu Ernährungszwecken konsumiert werden, sondern deren Aufnahme mit positiven Sinnesempfindungen und gesteigertem Wohlbefinden verbunden wird. Sie sollen zu besonderen Anlässen oder als kleine Belohnung den Alltag verschönern.” (Bayrisches Staatsministerium für Gesundheit und Pflege)</a:t>
            </a:r>
            <a:endParaRPr sz="1000"/>
          </a:p>
          <a:p>
            <a:pPr marL="0" lvl="0" indent="0" algn="l" rtl="0">
              <a:lnSpc>
                <a:spcPct val="100000"/>
              </a:lnSpc>
              <a:spcBef>
                <a:spcPts val="600"/>
              </a:spcBef>
              <a:spcAft>
                <a:spcPts val="0"/>
              </a:spcAft>
              <a:buSzPts val="1400"/>
              <a:buNone/>
            </a:pPr>
            <a:r>
              <a:rPr lang="de-DE" sz="1000" b="1"/>
              <a:t>Aufgaben</a:t>
            </a:r>
            <a:endParaRPr sz="1000" b="1"/>
          </a:p>
          <a:p>
            <a:pPr marL="336550" lvl="0" indent="-171450" algn="l" rtl="0">
              <a:lnSpc>
                <a:spcPct val="100000"/>
              </a:lnSpc>
              <a:spcBef>
                <a:spcPts val="600"/>
              </a:spcBef>
              <a:spcAft>
                <a:spcPts val="0"/>
              </a:spcAft>
              <a:buSzPts val="1000"/>
              <a:buFont typeface="Arial"/>
              <a:buChar char="•"/>
            </a:pPr>
            <a:r>
              <a:rPr lang="de-DE" sz="1000"/>
              <a:t>Wo sind die Vor- und Nachteile beim Genuss von Produkten, die z.B. Zucker und Fett enthalten? Worin unterscheiden sich Ihre Handwerksprodukte zu industriell hergestellten Produkten?</a:t>
            </a:r>
            <a:endParaRPr sz="1000"/>
          </a:p>
          <a:p>
            <a:pPr marL="336550" lvl="0" indent="-171450" algn="l" rtl="0">
              <a:lnSpc>
                <a:spcPct val="100000"/>
              </a:lnSpc>
              <a:spcBef>
                <a:spcPts val="0"/>
              </a:spcBef>
              <a:spcAft>
                <a:spcPts val="0"/>
              </a:spcAft>
              <a:buSzPts val="1000"/>
              <a:buFont typeface="Arial"/>
              <a:buChar char="•"/>
            </a:pPr>
            <a:r>
              <a:rPr lang="de-DE" sz="1000"/>
              <a:t>Legen Sie gemeinsam Genussregeln für Süß- und Backwaren (z.B. Kekse) fest, die auch in Ihrem Betrieb relevant sein könnten. </a:t>
            </a:r>
            <a:endParaRPr sz="1000"/>
          </a:p>
          <a:p>
            <a:pPr marL="336550" lvl="0" indent="-171450" algn="l" rtl="0">
              <a:lnSpc>
                <a:spcPct val="100000"/>
              </a:lnSpc>
              <a:spcBef>
                <a:spcPts val="0"/>
              </a:spcBef>
              <a:spcAft>
                <a:spcPts val="0"/>
              </a:spcAft>
              <a:buSzPts val="1000"/>
              <a:buFont typeface="Arial"/>
              <a:buChar char="•"/>
            </a:pPr>
            <a:r>
              <a:rPr lang="de-DE" sz="1000"/>
              <a:t>Welche Verlockungen sehen Sie am Arbeitsplatz und wie gehen Sie damit um?</a:t>
            </a:r>
            <a:endParaRPr sz="1000"/>
          </a:p>
          <a:p>
            <a:pPr marL="0" lvl="0" indent="0" algn="l" rtl="0">
              <a:lnSpc>
                <a:spcPct val="100000"/>
              </a:lnSpc>
              <a:spcBef>
                <a:spcPts val="1000"/>
              </a:spcBef>
              <a:spcAft>
                <a:spcPts val="0"/>
              </a:spcAft>
              <a:buSzPts val="1400"/>
              <a:buNone/>
            </a:pPr>
            <a:r>
              <a:rPr lang="de-DE" sz="1000"/>
              <a:t>Das Einbinden der sieben Genussregeln (entwickelt vom Psychologen Dr. Rainer Lutz), ist eine Möglichkeit des Aufgreifens der Thematik (inform o.J.):</a:t>
            </a:r>
            <a:endParaRPr sz="1000"/>
          </a:p>
          <a:p>
            <a:pPr marL="393700" lvl="0" indent="-228600" algn="l" rtl="0">
              <a:lnSpc>
                <a:spcPct val="100000"/>
              </a:lnSpc>
              <a:spcBef>
                <a:spcPts val="600"/>
              </a:spcBef>
              <a:spcAft>
                <a:spcPts val="0"/>
              </a:spcAft>
              <a:buClr>
                <a:schemeClr val="dk1"/>
              </a:buClr>
              <a:buSzPts val="1000"/>
              <a:buFont typeface="Arial"/>
              <a:buAutoNum type="arabicPeriod"/>
            </a:pPr>
            <a:r>
              <a:rPr lang="de-DE" sz="1000"/>
              <a:t>Genuss braucht Zeit</a:t>
            </a:r>
            <a:endParaRPr sz="1000"/>
          </a:p>
          <a:p>
            <a:pPr marL="393700" lvl="0" indent="-228600" algn="l" rtl="0">
              <a:lnSpc>
                <a:spcPct val="100000"/>
              </a:lnSpc>
              <a:spcBef>
                <a:spcPts val="0"/>
              </a:spcBef>
              <a:spcAft>
                <a:spcPts val="0"/>
              </a:spcAft>
              <a:buClr>
                <a:schemeClr val="dk1"/>
              </a:buClr>
              <a:buSzPts val="1000"/>
              <a:buFont typeface="Arial"/>
              <a:buAutoNum type="arabicPeriod"/>
            </a:pPr>
            <a:r>
              <a:rPr lang="de-DE" sz="1000"/>
              <a:t>Genuss muss erlaubt sein</a:t>
            </a:r>
            <a:endParaRPr sz="1000"/>
          </a:p>
          <a:p>
            <a:pPr marL="393700" lvl="0" indent="-228600" algn="l" rtl="0">
              <a:lnSpc>
                <a:spcPct val="100000"/>
              </a:lnSpc>
              <a:spcBef>
                <a:spcPts val="0"/>
              </a:spcBef>
              <a:spcAft>
                <a:spcPts val="0"/>
              </a:spcAft>
              <a:buClr>
                <a:schemeClr val="dk1"/>
              </a:buClr>
              <a:buSzPts val="1000"/>
              <a:buFont typeface="Arial"/>
              <a:buAutoNum type="arabicPeriod"/>
            </a:pPr>
            <a:r>
              <a:rPr lang="de-DE" sz="1000"/>
              <a:t>Genuss geht nicht nebenbei</a:t>
            </a:r>
            <a:endParaRPr sz="1000"/>
          </a:p>
          <a:p>
            <a:pPr marL="393700" lvl="0" indent="-228600" algn="l" rtl="0">
              <a:lnSpc>
                <a:spcPct val="100000"/>
              </a:lnSpc>
              <a:spcBef>
                <a:spcPts val="0"/>
              </a:spcBef>
              <a:spcAft>
                <a:spcPts val="0"/>
              </a:spcAft>
              <a:buClr>
                <a:schemeClr val="dk1"/>
              </a:buClr>
              <a:buSzPts val="1000"/>
              <a:buFont typeface="Arial"/>
              <a:buAutoNum type="arabicPeriod"/>
            </a:pPr>
            <a:r>
              <a:rPr lang="de-DE" sz="1000"/>
              <a:t>Weniger ist mehr</a:t>
            </a:r>
            <a:endParaRPr sz="1000"/>
          </a:p>
          <a:p>
            <a:pPr marL="393700" lvl="0" indent="-228600" algn="l" rtl="0">
              <a:lnSpc>
                <a:spcPct val="100000"/>
              </a:lnSpc>
              <a:spcBef>
                <a:spcPts val="0"/>
              </a:spcBef>
              <a:spcAft>
                <a:spcPts val="0"/>
              </a:spcAft>
              <a:buClr>
                <a:schemeClr val="dk1"/>
              </a:buClr>
              <a:buSzPts val="1000"/>
              <a:buFont typeface="Arial"/>
              <a:buAutoNum type="arabicPeriod"/>
            </a:pPr>
            <a:r>
              <a:rPr lang="de-DE" sz="1000"/>
              <a:t>Aussuchen was guttut</a:t>
            </a:r>
            <a:endParaRPr sz="1000"/>
          </a:p>
          <a:p>
            <a:pPr marL="393700" lvl="0" indent="-228600" algn="l" rtl="0">
              <a:lnSpc>
                <a:spcPct val="100000"/>
              </a:lnSpc>
              <a:spcBef>
                <a:spcPts val="0"/>
              </a:spcBef>
              <a:spcAft>
                <a:spcPts val="0"/>
              </a:spcAft>
              <a:buClr>
                <a:schemeClr val="dk1"/>
              </a:buClr>
              <a:buSzPts val="1000"/>
              <a:buFont typeface="Arial"/>
              <a:buAutoNum type="arabicPeriod"/>
            </a:pPr>
            <a:r>
              <a:rPr lang="de-DE" sz="1000"/>
              <a:t>Ohne Erfahrung kein Genuss</a:t>
            </a:r>
            <a:endParaRPr sz="1000"/>
          </a:p>
          <a:p>
            <a:pPr marL="393700" lvl="0" indent="-228600" algn="l" rtl="0">
              <a:lnSpc>
                <a:spcPct val="100000"/>
              </a:lnSpc>
              <a:spcBef>
                <a:spcPts val="0"/>
              </a:spcBef>
              <a:spcAft>
                <a:spcPts val="0"/>
              </a:spcAft>
              <a:buClr>
                <a:schemeClr val="dk1"/>
              </a:buClr>
              <a:buSzPts val="1000"/>
              <a:buFont typeface="Arial"/>
              <a:buAutoNum type="arabicPeriod"/>
            </a:pPr>
            <a:r>
              <a:rPr lang="de-DE" sz="1000"/>
              <a:t>Genuss ist alltäglich</a:t>
            </a:r>
            <a:endParaRPr sz="1000"/>
          </a:p>
          <a:p>
            <a:pPr marL="0" lvl="0" indent="0" algn="l" rtl="0">
              <a:lnSpc>
                <a:spcPct val="100000"/>
              </a:lnSpc>
              <a:spcBef>
                <a:spcPts val="600"/>
              </a:spcBef>
              <a:spcAft>
                <a:spcPts val="0"/>
              </a:spcAft>
              <a:buSzPts val="1400"/>
              <a:buNone/>
            </a:pPr>
            <a:r>
              <a:rPr lang="de-DE" sz="1000" b="1"/>
              <a:t>Quellen</a:t>
            </a:r>
            <a:endParaRPr sz="1000" b="1"/>
          </a:p>
          <a:p>
            <a:pPr marL="336550" lvl="0" indent="-171450" algn="l" rtl="0">
              <a:lnSpc>
                <a:spcPct val="100000"/>
              </a:lnSpc>
              <a:spcBef>
                <a:spcPts val="600"/>
              </a:spcBef>
              <a:spcAft>
                <a:spcPts val="0"/>
              </a:spcAft>
              <a:buClr>
                <a:schemeClr val="dk1"/>
              </a:buClr>
              <a:buSzPts val="1000"/>
              <a:buFont typeface="Arial"/>
              <a:buChar char="•"/>
            </a:pPr>
            <a:r>
              <a:rPr lang="de-DE" sz="1000"/>
              <a:t>Bayrisches Staatsministerium für Gesundheit und Pflege (o.J.): Genießen mit Verstand - Verantwortungsvoller Umgang mit Genussmitteln. Online: </a:t>
            </a:r>
            <a:r>
              <a:rPr lang="de-DE" sz="1000" u="sng">
                <a:solidFill>
                  <a:srgbClr val="1155CC"/>
                </a:solidFill>
                <a:hlinkClick r:id="rId3">
                  <a:extLst>
                    <a:ext uri="{A12FA001-AC4F-418D-AE19-62706E023703}">
                      <ahyp:hlinkClr xmlns:ahyp="http://schemas.microsoft.com/office/drawing/2018/hyperlinkcolor" xmlns="" val="tx"/>
                    </a:ext>
                  </a:extLst>
                </a:hlinkClick>
              </a:rPr>
              <a:t>https://www.stmgp.bayern.de/vorsorge/gesund-leben/verantwortungsvoller-umgang-mit-genussmitteln/</a:t>
            </a:r>
            <a:r>
              <a:rPr lang="de-DE" sz="1000"/>
              <a:t> </a:t>
            </a:r>
            <a:endParaRPr sz="1000"/>
          </a:p>
          <a:p>
            <a:pPr marL="336550" lvl="0" indent="-171450" algn="l" rtl="0">
              <a:lnSpc>
                <a:spcPct val="100000"/>
              </a:lnSpc>
              <a:spcBef>
                <a:spcPts val="0"/>
              </a:spcBef>
              <a:spcAft>
                <a:spcPts val="0"/>
              </a:spcAft>
              <a:buClr>
                <a:schemeClr val="dk1"/>
              </a:buClr>
              <a:buSzPts val="1000"/>
              <a:buFont typeface="Arial"/>
              <a:buChar char="•"/>
            </a:pPr>
            <a:r>
              <a:rPr lang="de-DE" sz="1000"/>
              <a:t>inform (o.J.): Die 7 Genussregeln. Online: </a:t>
            </a:r>
            <a:r>
              <a:rPr lang="de-DE" sz="1000" u="sng">
                <a:solidFill>
                  <a:srgbClr val="1155CC"/>
                </a:solidFill>
                <a:hlinkClick r:id="rId4">
                  <a:extLst>
                    <a:ext uri="{A12FA001-AC4F-418D-AE19-62706E023703}">
                      <ahyp:hlinkClr xmlns:ahyp="http://schemas.microsoft.com/office/drawing/2018/hyperlinkcolor" xmlns="" val="tx"/>
                    </a:ext>
                  </a:extLst>
                </a:hlinkClick>
              </a:rPr>
              <a:t>https://www.inform-rezepte.de/wissensdurst/genussregeln/</a:t>
            </a:r>
            <a:r>
              <a:rPr lang="de-DE" sz="1000"/>
              <a:t> </a:t>
            </a:r>
            <a:endParaRPr sz="1000"/>
          </a:p>
          <a:p>
            <a:pPr marL="0" lvl="0" indent="0" algn="l" rtl="0">
              <a:lnSpc>
                <a:spcPct val="115000"/>
              </a:lnSpc>
              <a:spcBef>
                <a:spcPts val="0"/>
              </a:spcBef>
              <a:spcAft>
                <a:spcPts val="600"/>
              </a:spcAft>
              <a:buClr>
                <a:schemeClr val="dk1"/>
              </a:buClr>
              <a:buSzPts val="1100"/>
              <a:buFont typeface="Arial"/>
              <a:buNone/>
            </a:pPr>
            <a:endParaRPr sz="1100"/>
          </a:p>
        </p:txBody>
      </p:sp>
      <p:sp>
        <p:nvSpPr>
          <p:cNvPr id="381" name="Google Shape;381;g1893ba494fd_0_169:notes"/>
          <p:cNvSpPr txBox="1">
            <a:spLocks noGrp="1"/>
          </p:cNvSpPr>
          <p:nvPr>
            <p:ph type="sldNum" idx="12"/>
          </p:nvPr>
        </p:nvSpPr>
        <p:spPr>
          <a:xfrm>
            <a:off x="3850442" y="9428584"/>
            <a:ext cx="2945700" cy="498000"/>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088601a04d_1_27:notes"/>
          <p:cNvSpPr>
            <a:spLocks noGrp="1" noRot="1" noChangeAspect="1"/>
          </p:cNvSpPr>
          <p:nvPr>
            <p:ph type="sldImg" idx="2"/>
          </p:nvPr>
        </p:nvSpPr>
        <p:spPr>
          <a:xfrm>
            <a:off x="161925" y="153988"/>
            <a:ext cx="6497638" cy="3656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2088601a04d_1_27:notes"/>
          <p:cNvSpPr txBox="1">
            <a:spLocks noGrp="1"/>
          </p:cNvSpPr>
          <p:nvPr>
            <p:ph type="body" idx="1"/>
          </p:nvPr>
        </p:nvSpPr>
        <p:spPr>
          <a:xfrm>
            <a:off x="161925" y="3933825"/>
            <a:ext cx="6497638" cy="5311269"/>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100" b="1"/>
              <a:t>Beschreibung</a:t>
            </a:r>
            <a:br>
              <a:rPr lang="de-DE" sz="1100" b="1"/>
            </a:br>
            <a:r>
              <a:rPr lang="de-DE" sz="1100"/>
              <a:t>Eine nachhaltige Ernährung</a:t>
            </a:r>
            <a:r>
              <a:rPr lang="de-DE" sz="1100" b="1"/>
              <a:t> </a:t>
            </a:r>
            <a:r>
              <a:rPr lang="de-DE" sz="1100"/>
              <a:t>betrifft auch Handlungsfelder der Berufe des Bäcker- und Konditorenhandwerks. Sie versorgen die Gesellschaft u.a. mit dem (Grund)Nahrungsmittel Brot und nehmen dadurch direkten Einfluss auf die (gesunde) Ernährung der Menschen. „Nachhaltige Ernährungsweisen haben geringe Auswirkungen auf die Umwelt, tragen zur Lebensmittel- und Ernährungssicherung bei und ermöglichen heutigen und zukünftigen Generationen ein gesundes Leben. Sie schützen und respektieren die biologische Vielfalt und die Ökosysteme, sie sind kulturell angepasst, verfügbar, ökonomisch gerecht und bezahlbar, ernährungsphysiologisch angemessen, sicher und gesund, und verbessern gleichzeitig die natürlichen und menschlichen Lebensgrundlagen.“ FAO (2012)</a:t>
            </a:r>
            <a:endParaRPr sz="1100"/>
          </a:p>
          <a:p>
            <a:pPr marL="0" lvl="0" indent="0" algn="l" rtl="0">
              <a:lnSpc>
                <a:spcPct val="100000"/>
              </a:lnSpc>
              <a:spcBef>
                <a:spcPts val="0"/>
              </a:spcBef>
              <a:spcAft>
                <a:spcPts val="0"/>
              </a:spcAft>
              <a:buClr>
                <a:schemeClr val="dk1"/>
              </a:buClr>
              <a:buSzPts val="1100"/>
              <a:buFont typeface="Arial"/>
              <a:buNone/>
            </a:pPr>
            <a:r>
              <a:rPr lang="de-DE" sz="1100"/>
              <a:t>Zudem gibt es sieben Grundsätze für eine nachhaltige Ernährung (von Koerber 2010) (siehe Folie), die eine Orientierung für eine Thematisierung im Rahmen der Ausbildung in Berufen des Bäcker- und Konditorenhandwerks bieten, um berufliche Anknüpfungspunkte herauszuarbeiten und erste Lösungswege zu entwickeln. Hierbei werden die Auszubildenden auch auf Zielkonflikte stoßen, z.B. Einsatz ökologisch erzeugter Lebensmittel oder fair gehandelter Produkte und ggf. erhöhte Preise für die Brot- und Backwaren. </a:t>
            </a:r>
            <a:endParaRPr/>
          </a:p>
          <a:p>
            <a:pPr marL="0" lvl="0" indent="0" algn="l" rtl="0">
              <a:lnSpc>
                <a:spcPct val="100000"/>
              </a:lnSpc>
              <a:spcBef>
                <a:spcPts val="0"/>
              </a:spcBef>
              <a:spcAft>
                <a:spcPts val="0"/>
              </a:spcAft>
              <a:buClr>
                <a:schemeClr val="dk1"/>
              </a:buClr>
              <a:buSzPts val="1100"/>
              <a:buFont typeface="Arial"/>
              <a:buNone/>
            </a:pPr>
            <a:endParaRPr sz="1100" b="1"/>
          </a:p>
          <a:p>
            <a:pPr marL="0" lvl="0" indent="0" algn="l" rtl="0">
              <a:lnSpc>
                <a:spcPct val="100000"/>
              </a:lnSpc>
              <a:spcBef>
                <a:spcPts val="0"/>
              </a:spcBef>
              <a:spcAft>
                <a:spcPts val="0"/>
              </a:spcAft>
              <a:buSzPts val="1400"/>
              <a:buNone/>
            </a:pPr>
            <a:r>
              <a:rPr lang="de-DE" sz="1100" b="1"/>
              <a:t>Aufgaben</a:t>
            </a:r>
            <a:endParaRPr sz="1100" b="1"/>
          </a:p>
          <a:p>
            <a:pPr marL="171450" lvl="0" indent="-171450" algn="l" rtl="0">
              <a:lnSpc>
                <a:spcPct val="100000"/>
              </a:lnSpc>
              <a:spcBef>
                <a:spcPts val="0"/>
              </a:spcBef>
              <a:spcAft>
                <a:spcPts val="0"/>
              </a:spcAft>
              <a:buClr>
                <a:schemeClr val="dk1"/>
              </a:buClr>
              <a:buSzPts val="1000"/>
              <a:buFont typeface="Arial"/>
              <a:buChar char="•"/>
            </a:pPr>
            <a:r>
              <a:rPr lang="de-DE" sz="1100"/>
              <a:t>Zu welchem Grundsatz sehen Sie Anknüpfungspunkte in Ihrem Betrieb? Was macht Ihr Betrieb?</a:t>
            </a:r>
            <a:endParaRPr sz="1100"/>
          </a:p>
          <a:p>
            <a:pPr marL="171450" lvl="0" indent="-171450" algn="l" rtl="0">
              <a:lnSpc>
                <a:spcPct val="100000"/>
              </a:lnSpc>
              <a:spcBef>
                <a:spcPts val="0"/>
              </a:spcBef>
              <a:spcAft>
                <a:spcPts val="0"/>
              </a:spcAft>
              <a:buClr>
                <a:schemeClr val="dk1"/>
              </a:buClr>
              <a:buSzPts val="1000"/>
              <a:buFont typeface="Arial"/>
              <a:buChar char="•"/>
            </a:pPr>
            <a:r>
              <a:rPr lang="de-DE" sz="1100"/>
              <a:t>Wo sehen Sie Zielkonflikte zur Umsetzung der Grundsätze in Ihrem Betrieb? Erläutern Sie, warum der Grundsatz nicht umgesetzt wird.</a:t>
            </a:r>
            <a:endParaRPr sz="1100"/>
          </a:p>
          <a:p>
            <a:pPr marL="171450" lvl="0" indent="-171450" algn="l" rtl="0">
              <a:lnSpc>
                <a:spcPct val="100000"/>
              </a:lnSpc>
              <a:spcBef>
                <a:spcPts val="0"/>
              </a:spcBef>
              <a:spcAft>
                <a:spcPts val="0"/>
              </a:spcAft>
              <a:buClr>
                <a:schemeClr val="dk1"/>
              </a:buClr>
              <a:buSzPts val="1000"/>
              <a:buFont typeface="Arial"/>
              <a:buChar char="•"/>
            </a:pPr>
            <a:r>
              <a:rPr lang="de-DE" sz="1100"/>
              <a:t>Was müsste der Betrieb machen und mit welchen Konsequenzen wäre zu rechnen, wenn alle Grundsätze umgesetzt werden?</a:t>
            </a:r>
            <a:endParaRPr/>
          </a:p>
          <a:p>
            <a:pPr marL="0" lvl="0" indent="0" algn="l" rtl="0">
              <a:lnSpc>
                <a:spcPct val="100000"/>
              </a:lnSpc>
              <a:spcBef>
                <a:spcPts val="0"/>
              </a:spcBef>
              <a:spcAft>
                <a:spcPts val="0"/>
              </a:spcAft>
              <a:buClr>
                <a:schemeClr val="dk1"/>
              </a:buClr>
              <a:buSzPts val="1000"/>
              <a:buNone/>
            </a:pPr>
            <a:endParaRPr sz="1000"/>
          </a:p>
          <a:p>
            <a:pPr marL="0" lvl="0" indent="0" algn="l" rtl="0">
              <a:lnSpc>
                <a:spcPct val="100000"/>
              </a:lnSpc>
              <a:spcBef>
                <a:spcPts val="0"/>
              </a:spcBef>
              <a:spcAft>
                <a:spcPts val="0"/>
              </a:spcAft>
              <a:buSzPts val="1400"/>
              <a:buNone/>
            </a:pPr>
            <a:r>
              <a:rPr lang="de-DE" sz="900" b="1"/>
              <a:t>Quellen</a:t>
            </a:r>
            <a:endParaRPr sz="900" b="1"/>
          </a:p>
          <a:p>
            <a:pPr marL="171450" lvl="0" indent="-171450" algn="l" rtl="0">
              <a:lnSpc>
                <a:spcPct val="100000"/>
              </a:lnSpc>
              <a:spcBef>
                <a:spcPts val="0"/>
              </a:spcBef>
              <a:spcAft>
                <a:spcPts val="0"/>
              </a:spcAft>
              <a:buClr>
                <a:schemeClr val="dk1"/>
              </a:buClr>
              <a:buSzPts val="1000"/>
              <a:buFont typeface="Arial"/>
              <a:buChar char="•"/>
            </a:pPr>
            <a:r>
              <a:rPr lang="de-DE" sz="900"/>
              <a:t>von Koerber, Karl (2010): Fünf Dimensionen der Nachhaltigen Ernährung und weiterentwickelte Grundsätze – Ein Update. Online: </a:t>
            </a:r>
            <a:r>
              <a:rPr lang="de-DE" sz="900" u="sng">
                <a:solidFill>
                  <a:schemeClr val="hlink"/>
                </a:solidFill>
                <a:hlinkClick r:id="rId3"/>
              </a:rPr>
              <a:t>https://www.nachhaltigeernaehrung.de/fileadmin/Publikationen/aid_eif_Nachhaltige_Ernaehrung_Koerber_09-2014__Lit.pdf</a:t>
            </a:r>
            <a:endParaRPr sz="900"/>
          </a:p>
          <a:p>
            <a:pPr marL="171450" lvl="0" indent="-171450" algn="l" rtl="0">
              <a:lnSpc>
                <a:spcPct val="100000"/>
              </a:lnSpc>
              <a:spcBef>
                <a:spcPts val="0"/>
              </a:spcBef>
              <a:spcAft>
                <a:spcPts val="0"/>
              </a:spcAft>
              <a:buSzPts val="1000"/>
              <a:buFont typeface="Arial"/>
              <a:buChar char="•"/>
            </a:pPr>
            <a:r>
              <a:rPr lang="de-DE" sz="9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FAO Food and Agriculture Organization of the United Nations (2012): Final Document. In: Burlingame B, Dernini S (Hrsg.): Sustainable diets and biodiversity - Directions and solutions for policy research and action. Proceedings of the International Scientific Symposium Biodiversity and Sustainable Diets United Against Hunger. FAO, Rome.</a:t>
            </a:r>
            <a:endParaRPr sz="900"/>
          </a:p>
          <a:p>
            <a:pPr marL="171450" lvl="0" indent="-171450" algn="l" rtl="0">
              <a:lnSpc>
                <a:spcPct val="100000"/>
              </a:lnSpc>
              <a:spcBef>
                <a:spcPts val="0"/>
              </a:spcBef>
              <a:spcAft>
                <a:spcPts val="0"/>
              </a:spcAft>
              <a:buClr>
                <a:schemeClr val="dk1"/>
              </a:buClr>
              <a:buSzPts val="1000"/>
              <a:buFont typeface="Arial"/>
              <a:buChar char="•"/>
            </a:pPr>
            <a:r>
              <a:rPr lang="de-DE" sz="900"/>
              <a:t>Thenounproject: Icons</a:t>
            </a:r>
            <a:endParaRPr sz="900"/>
          </a:p>
          <a:p>
            <a:pPr marL="0" lvl="0" indent="0" algn="l" rtl="0">
              <a:lnSpc>
                <a:spcPct val="115000"/>
              </a:lnSpc>
              <a:spcBef>
                <a:spcPts val="0"/>
              </a:spcBef>
              <a:spcAft>
                <a:spcPts val="600"/>
              </a:spcAft>
              <a:buClr>
                <a:schemeClr val="dk1"/>
              </a:buClr>
              <a:buSzPts val="1100"/>
              <a:buFont typeface="Arial"/>
              <a:buNone/>
            </a:pPr>
            <a:endParaRPr sz="1100"/>
          </a:p>
        </p:txBody>
      </p:sp>
      <p:sp>
        <p:nvSpPr>
          <p:cNvPr id="395" name="Google Shape;395;g2088601a04d_1_27:notes"/>
          <p:cNvSpPr txBox="1">
            <a:spLocks noGrp="1"/>
          </p:cNvSpPr>
          <p:nvPr>
            <p:ph type="sldNum" idx="12"/>
          </p:nvPr>
        </p:nvSpPr>
        <p:spPr>
          <a:xfrm>
            <a:off x="3850442" y="9428584"/>
            <a:ext cx="2945700" cy="498000"/>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5ef2d5c6f2_0_0:notes"/>
          <p:cNvSpPr>
            <a:spLocks noGrp="1" noRot="1" noChangeAspect="1"/>
          </p:cNvSpPr>
          <p:nvPr>
            <p:ph type="sldImg" idx="2"/>
          </p:nvPr>
        </p:nvSpPr>
        <p:spPr>
          <a:xfrm>
            <a:off x="173038" y="174625"/>
            <a:ext cx="6451600" cy="3630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5ef2d5c6f2_0_0:notes"/>
          <p:cNvSpPr txBox="1">
            <a:spLocks noGrp="1"/>
          </p:cNvSpPr>
          <p:nvPr>
            <p:ph type="body" idx="1"/>
          </p:nvPr>
        </p:nvSpPr>
        <p:spPr>
          <a:xfrm>
            <a:off x="214185" y="3875754"/>
            <a:ext cx="6369300" cy="5765400"/>
          </a:xfrm>
          <a:prstGeom prst="rect">
            <a:avLst/>
          </a:prstGeom>
          <a:noFill/>
          <a:ln>
            <a:noFill/>
          </a:ln>
        </p:spPr>
        <p:txBody>
          <a:bodyPr spcFirstLastPara="1" wrap="square" lIns="91150" tIns="45550" rIns="91150" bIns="45550" anchor="t" anchorCtr="0">
            <a:noAutofit/>
          </a:bodyPr>
          <a:lstStyle/>
          <a:p>
            <a:pPr marL="0" lvl="0" indent="0" algn="l" rtl="0">
              <a:lnSpc>
                <a:spcPct val="100000"/>
              </a:lnSpc>
              <a:spcBef>
                <a:spcPts val="0"/>
              </a:spcBef>
              <a:spcAft>
                <a:spcPts val="0"/>
              </a:spcAft>
              <a:buSzPts val="1300"/>
              <a:buFont typeface="Arial"/>
              <a:buNone/>
            </a:pPr>
            <a:r>
              <a:rPr lang="de-DE" sz="1000" b="1" i="0" u="none" strike="noStrike">
                <a:solidFill>
                  <a:schemeClr val="dk1"/>
                </a:solidFill>
                <a:latin typeface="Calibri"/>
                <a:ea typeface="Calibri"/>
                <a:cs typeface="Calibri"/>
                <a:sym typeface="Calibri"/>
              </a:rPr>
              <a:t>Beschreibung</a:t>
            </a:r>
            <a:endParaRPr sz="100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300"/>
              <a:buNone/>
            </a:pPr>
            <a:r>
              <a:rPr lang="de-DE" sz="1000" b="0" i="0" u="none" strike="noStrike" cap="none">
                <a:solidFill>
                  <a:schemeClr val="dk1"/>
                </a:solidFill>
                <a:latin typeface="Calibri"/>
                <a:ea typeface="Calibri"/>
                <a:cs typeface="Calibri"/>
                <a:sym typeface="Calibri"/>
              </a:rPr>
              <a:t>O</a:t>
            </a:r>
            <a:r>
              <a:rPr lang="de-DE" sz="100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lang="de-DE" sz="1000" b="0" i="0" u="none" strike="noStrike" cap="none">
                <a:solidFill>
                  <a:schemeClr val="dk1"/>
                </a:solidFill>
                <a:latin typeface="Calibri"/>
                <a:ea typeface="Calibri"/>
                <a:cs typeface="Calibri"/>
                <a:sym typeface="Calibri"/>
              </a:rPr>
              <a:t>Biosphäre eingebettet, sie ist die Basis für alles. Das Cake-Prinzip bedeutet „</a:t>
            </a:r>
            <a:r>
              <a:rPr lang="de-DE" sz="1000" b="0" i="1" u="none" strike="noStrike" cap="non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a:solidFill>
                  <a:schemeClr val="dk1"/>
                </a:solidFill>
                <a:latin typeface="Calibri"/>
                <a:ea typeface="Calibri"/>
                <a:cs typeface="Calibri"/>
                <a:sym typeface="Calibri"/>
              </a:rPr>
              <a:t>“</a:t>
            </a:r>
            <a:r>
              <a:rPr lang="de-DE" sz="1000" b="0" i="1" u="none" strike="noStrike" cap="none">
                <a:solidFill>
                  <a:schemeClr val="dk1"/>
                </a:solidFill>
                <a:latin typeface="Calibri"/>
                <a:ea typeface="Calibri"/>
                <a:cs typeface="Calibri"/>
                <a:sym typeface="Calibri"/>
              </a:rPr>
              <a:t> </a:t>
            </a:r>
            <a:r>
              <a:rPr lang="de-DE" sz="1000" b="0" i="0" u="none" strike="noStrike" cap="none">
                <a:solidFill>
                  <a:schemeClr val="dk1"/>
                </a:solidFill>
                <a:latin typeface="Calibri"/>
                <a:ea typeface="Calibri"/>
                <a:cs typeface="Calibri"/>
                <a:sym typeface="Calibri"/>
              </a:rPr>
              <a:t>(</a:t>
            </a:r>
            <a:r>
              <a:rPr lang="de-DE" sz="1000" b="0" i="0">
                <a:solidFill>
                  <a:schemeClr val="dk1"/>
                </a:solidFill>
                <a:latin typeface="Calibri"/>
                <a:ea typeface="Calibri"/>
                <a:cs typeface="Calibri"/>
                <a:sym typeface="Calibri"/>
              </a:rPr>
              <a:t>Stockholm Resilience Centre o.J.). Auf der Basis der Biosphäre werden </a:t>
            </a:r>
            <a:r>
              <a:rPr lang="de-DE" sz="100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marL="0" lvl="0" indent="0" algn="l" rtl="0">
              <a:lnSpc>
                <a:spcPct val="100000"/>
              </a:lnSpc>
              <a:spcBef>
                <a:spcPts val="0"/>
              </a:spcBef>
              <a:spcAft>
                <a:spcPts val="0"/>
              </a:spcAft>
              <a:buSzPts val="1300"/>
              <a:buNone/>
            </a:pPr>
            <a:r>
              <a:rPr lang="de-DE" sz="100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a:p>
          <a:p>
            <a:pPr marL="0" lvl="0" indent="0" algn="l" rtl="0">
              <a:lnSpc>
                <a:spcPct val="100000"/>
              </a:lnSpc>
              <a:spcBef>
                <a:spcPts val="200"/>
              </a:spcBef>
              <a:spcAft>
                <a:spcPts val="0"/>
              </a:spcAft>
              <a:buSzPts val="1300"/>
              <a:buNone/>
            </a:pPr>
            <a:r>
              <a:rPr lang="de-DE" sz="1000" b="1">
                <a:solidFill>
                  <a:schemeClr val="dk1"/>
                </a:solidFill>
                <a:latin typeface="Calibri"/>
                <a:ea typeface="Calibri"/>
                <a:cs typeface="Calibri"/>
                <a:sym typeface="Calibri"/>
              </a:rPr>
              <a:t>Aufgabe</a:t>
            </a:r>
            <a:endParaRPr/>
          </a:p>
          <a:p>
            <a:pPr marL="0" lvl="0" indent="0" algn="l" rtl="0">
              <a:lnSpc>
                <a:spcPct val="100000"/>
              </a:lnSpc>
              <a:spcBef>
                <a:spcPts val="200"/>
              </a:spcBef>
              <a:spcAft>
                <a:spcPts val="0"/>
              </a:spcAft>
              <a:buSzPts val="1300"/>
              <a:buNone/>
            </a:pPr>
            <a:r>
              <a:rPr lang="de-DE" sz="100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marL="165100" marR="0" lvl="0" indent="-165100" algn="l" rtl="0">
              <a:lnSpc>
                <a:spcPct val="100000"/>
              </a:lnSpc>
              <a:spcBef>
                <a:spcPts val="200"/>
              </a:spcBef>
              <a:spcAft>
                <a:spcPts val="0"/>
              </a:spcAft>
              <a:buClr>
                <a:srgbClr val="000000"/>
              </a:buClr>
              <a:buSzPts val="1000"/>
              <a:buFont typeface="Arial"/>
              <a:buChar char="•"/>
            </a:pPr>
            <a:r>
              <a:rPr lang="de-DE" sz="1000">
                <a:solidFill>
                  <a:schemeClr val="dk1"/>
                </a:solidFill>
                <a:latin typeface="Calibri"/>
                <a:ea typeface="Calibri"/>
                <a:cs typeface="Calibri"/>
                <a:sym typeface="Calibri"/>
              </a:rPr>
              <a:t>Welche Rolle spielen die SDG für Ihr Unternehmen</a:t>
            </a:r>
            <a:endParaRPr sz="1000" b="0" i="0" u="none" strike="noStrike" cap="none">
              <a:solidFill>
                <a:schemeClr val="dk1"/>
              </a:solidFill>
              <a:latin typeface="Calibri"/>
              <a:ea typeface="Calibri"/>
              <a:cs typeface="Calibri"/>
              <a:sym typeface="Calibri"/>
            </a:endParaRPr>
          </a:p>
          <a:p>
            <a:pPr marL="165100" marR="0" lvl="0" indent="-165100" algn="l" rtl="0">
              <a:lnSpc>
                <a:spcPct val="100000"/>
              </a:lnSpc>
              <a:spcBef>
                <a:spcPts val="0"/>
              </a:spcBef>
              <a:spcAft>
                <a:spcPts val="0"/>
              </a:spcAft>
              <a:buClr>
                <a:srgbClr val="000000"/>
              </a:buClr>
              <a:buSzPts val="1000"/>
              <a:buFont typeface="Arial"/>
              <a:buChar char="•"/>
            </a:pPr>
            <a:r>
              <a:rPr lang="de-DE" sz="1000" b="0" i="0" u="none" strike="noStrike" cap="none">
                <a:solidFill>
                  <a:schemeClr val="dk1"/>
                </a:solidFill>
                <a:latin typeface="Calibri"/>
                <a:ea typeface="Calibri"/>
                <a:cs typeface="Calibri"/>
                <a:sym typeface="Calibri"/>
              </a:rPr>
              <a:t>Wie stellen Sie Ihr Unternehmen für die Zukunft auf?</a:t>
            </a:r>
            <a:endParaRPr sz="10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a:solidFill>
                  <a:schemeClr val="dk1"/>
                </a:solidFill>
                <a:latin typeface="Calibri"/>
                <a:ea typeface="Calibri"/>
                <a:cs typeface="Calibri"/>
                <a:sym typeface="Calibri"/>
              </a:rPr>
              <a:t>Quellen und Abbildung</a:t>
            </a:r>
            <a:endParaRPr/>
          </a:p>
          <a:p>
            <a:pPr marL="165100" marR="0" lvl="0" indent="-165100" algn="l" rtl="0">
              <a:lnSpc>
                <a:spcPct val="100000"/>
              </a:lnSpc>
              <a:spcBef>
                <a:spcPts val="200"/>
              </a:spcBef>
              <a:spcAft>
                <a:spcPts val="0"/>
              </a:spcAft>
              <a:buClr>
                <a:schemeClr val="dk1"/>
              </a:buClr>
              <a:buSzPts val="1200"/>
              <a:buFont typeface="Arial"/>
              <a:buChar char="•"/>
            </a:pPr>
            <a:r>
              <a:rPr lang="de-DE" sz="900" b="0">
                <a:solidFill>
                  <a:schemeClr val="dk1"/>
                </a:solidFill>
                <a:latin typeface="Calibri"/>
                <a:ea typeface="Calibri"/>
                <a:cs typeface="Calibri"/>
                <a:sym typeface="Calibri"/>
              </a:rPr>
              <a:t>Cake: Stockholm Resilience Centre (o.J.): </a:t>
            </a:r>
            <a:r>
              <a:rPr lang="de-DE" sz="900" b="0" i="0" u="none" strike="noStrike" cap="non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solidFill>
                  <a:schemeClr val="dk1"/>
                </a:solidFill>
                <a:latin typeface="Calibri"/>
                <a:ea typeface="Calibri"/>
                <a:cs typeface="Calibri"/>
                <a:sym typeface="Calibri"/>
              </a:rPr>
              <a:t>(Lizenz: </a:t>
            </a:r>
            <a:r>
              <a:rPr lang="de-DE" sz="900" b="0" i="0" u="none" strike="noStrike" cap="none">
                <a:solidFill>
                  <a:schemeClr val="dk1"/>
                </a:solidFill>
                <a:latin typeface="Calibri"/>
                <a:ea typeface="Calibri"/>
                <a:cs typeface="Calibri"/>
                <a:sym typeface="Calibri"/>
              </a:rPr>
              <a:t>CC BY-ND 3.0)</a:t>
            </a:r>
            <a:endParaRPr/>
          </a:p>
          <a:p>
            <a:pPr marL="165100" marR="0" lvl="0" indent="-1651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sz="900" b="0" i="0" u="none" strike="noStrike" cap="none">
              <a:solidFill>
                <a:schemeClr val="dk1"/>
              </a:solidFill>
              <a:latin typeface="Calibri"/>
              <a:ea typeface="Calibri"/>
              <a:cs typeface="Calibri"/>
              <a:sym typeface="Calibri"/>
            </a:endParaRPr>
          </a:p>
          <a:p>
            <a:pPr marL="165100" marR="0" lvl="0" indent="-165100" algn="l" rtl="0">
              <a:lnSpc>
                <a:spcPct val="100000"/>
              </a:lnSpc>
              <a:spcBef>
                <a:spcPts val="0"/>
              </a:spcBef>
              <a:spcAft>
                <a:spcPts val="0"/>
              </a:spcAft>
              <a:buClr>
                <a:schemeClr val="dk1"/>
              </a:buClr>
              <a:buSzPts val="1200"/>
              <a:buFont typeface="Arial"/>
              <a:buChar char="•"/>
            </a:pPr>
            <a:r>
              <a:rPr lang="de-DE" sz="900" b="0" i="0" u="none" strike="noStrike" cap="non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solidFill>
                <a:schemeClr val="dk1"/>
              </a:solidFill>
              <a:latin typeface="Calibri"/>
              <a:ea typeface="Calibri"/>
              <a:cs typeface="Calibri"/>
              <a:sym typeface="Calibri"/>
            </a:endParaRPr>
          </a:p>
          <a:p>
            <a:pPr marL="444500" marR="0" lvl="0" indent="-228600" algn="l" rtl="0">
              <a:lnSpc>
                <a:spcPct val="100000"/>
              </a:lnSpc>
              <a:spcBef>
                <a:spcPts val="0"/>
              </a:spcBef>
              <a:spcAft>
                <a:spcPts val="200"/>
              </a:spcAft>
              <a:buClr>
                <a:srgbClr val="000000"/>
              </a:buClr>
              <a:buSzPts val="1300"/>
              <a:buFont typeface="Arial"/>
              <a:buNone/>
            </a:pPr>
            <a:endParaRPr sz="1000" b="1">
              <a:solidFill>
                <a:schemeClr val="dk1"/>
              </a:solidFill>
              <a:latin typeface="Calibri"/>
              <a:ea typeface="Calibri"/>
              <a:cs typeface="Calibri"/>
              <a:sym typeface="Calibri"/>
            </a:endParaRPr>
          </a:p>
        </p:txBody>
      </p:sp>
      <p:sp>
        <p:nvSpPr>
          <p:cNvPr id="412" name="Google Shape;412;g25ef2d5c6f2_0_0:notes"/>
          <p:cNvSpPr txBox="1">
            <a:spLocks noGrp="1"/>
          </p:cNvSpPr>
          <p:nvPr>
            <p:ph type="sldNum" idx="12"/>
          </p:nvPr>
        </p:nvSpPr>
        <p:spPr>
          <a:xfrm>
            <a:off x="3850449" y="9428584"/>
            <a:ext cx="2945400" cy="498000"/>
          </a:xfrm>
          <a:prstGeom prst="rect">
            <a:avLst/>
          </a:prstGeom>
          <a:noFill/>
          <a:ln>
            <a:noFill/>
          </a:ln>
        </p:spPr>
        <p:txBody>
          <a:bodyPr spcFirstLastPara="1" wrap="square" lIns="91150" tIns="45550" rIns="91150" bIns="45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949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08362229a6_1_0:notes"/>
          <p:cNvSpPr>
            <a:spLocks noGrp="1" noRot="1" noChangeAspect="1"/>
          </p:cNvSpPr>
          <p:nvPr>
            <p:ph type="sldImg" idx="2"/>
          </p:nvPr>
        </p:nvSpPr>
        <p:spPr>
          <a:xfrm>
            <a:off x="171450" y="244475"/>
            <a:ext cx="6453188" cy="3630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208362229a6_1_0:notes"/>
          <p:cNvSpPr txBox="1">
            <a:spLocks noGrp="1"/>
          </p:cNvSpPr>
          <p:nvPr>
            <p:ph type="body" idx="1"/>
          </p:nvPr>
        </p:nvSpPr>
        <p:spPr>
          <a:xfrm>
            <a:off x="214184" y="3875500"/>
            <a:ext cx="6367800" cy="5922900"/>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de-DE" sz="1100" b="1"/>
              <a:t>Beschreibung</a:t>
            </a:r>
            <a:endParaRPr sz="1100" b="1"/>
          </a:p>
          <a:p>
            <a:pPr marL="0" lvl="0" indent="0" algn="l" rtl="0">
              <a:lnSpc>
                <a:spcPct val="100000"/>
              </a:lnSpc>
              <a:spcBef>
                <a:spcPts val="0"/>
              </a:spcBef>
              <a:spcAft>
                <a:spcPts val="0"/>
              </a:spcAft>
              <a:buSzPts val="1400"/>
              <a:buNone/>
            </a:pPr>
            <a:r>
              <a:rPr lang="de-DE" sz="1100"/>
              <a:t>Um die Bedeutung der Backwaren als Teil der Lebensmittelverluste zu bemessen, muss man sich den Einzelhandel genauer anschauen: Jede Bäckerei zählt zum Einzelhandel.  Betrachtet man die Lebensmittelabfälle nach Produktgruppen, so stehen die leicht verderblichen Lebensmittel ganz oben; an erster Stelle Obst und Gemüse mit rund 328.000 Tonnen pro Jahr. An zweiter Stelle folgen Brot- und Backwaren mit 206.000 Tonnen. Molkereiprodukte sowie Fleisch und Wurst haben ein Abfallaufkommen von jeweils rund 60.000 t. Übrige Lebensmittelabfälle – vor allem aus dem Trockensortiment – fallen aufgrund  langer Haltbarkeit nur mit ca. 48.000 Tonnen pro Jahr an. Von den gesamten Lebensmittelabfällen im </a:t>
            </a:r>
            <a:r>
              <a:rPr lang="de-DE" sz="1100" b="1"/>
              <a:t>Jahr 2015</a:t>
            </a:r>
            <a:r>
              <a:rPr lang="de-DE" sz="1100"/>
              <a:t> von fast 700.000 Tonnen sind rund </a:t>
            </a:r>
            <a:r>
              <a:rPr lang="de-DE" sz="1100" b="1"/>
              <a:t>30% beziehungsweise mehr als 200.000 t Brot und Backwaren.</a:t>
            </a:r>
            <a:endParaRPr sz="1100" b="1"/>
          </a:p>
          <a:p>
            <a:pPr marL="0" lvl="0" indent="0" algn="l" rtl="0">
              <a:lnSpc>
                <a:spcPct val="100000"/>
              </a:lnSpc>
              <a:spcBef>
                <a:spcPts val="0"/>
              </a:spcBef>
              <a:spcAft>
                <a:spcPts val="0"/>
              </a:spcAft>
              <a:buSzPts val="1400"/>
              <a:buNone/>
            </a:pPr>
            <a:r>
              <a:rPr lang="de-DE" sz="1100"/>
              <a:t>Im Privathaushalt wurden im Jahr </a:t>
            </a:r>
            <a:r>
              <a:rPr lang="de-DE" sz="1100" b="1"/>
              <a:t>2020</a:t>
            </a:r>
            <a:r>
              <a:rPr lang="de-DE" sz="1100"/>
              <a:t> etwa 78 kg Lebensmittel pro Kopf weggeworfen (BMEL 2022b). Davon sind 13 % der Kategorie Brot und Backwaren zuzuordnen (ebd.). Insbesondere die Fachverkäufer*innen können durch fachgerechte Beratung die Kundschaft über entsprechende Lagerung und ggf. Weiterverarbeitung (z.B. “Resterezepte”) informieren.</a:t>
            </a:r>
            <a:endParaRPr sz="1100" b="1"/>
          </a:p>
          <a:p>
            <a:pPr marL="0" lvl="0" indent="0" algn="l" rtl="0">
              <a:lnSpc>
                <a:spcPct val="100000"/>
              </a:lnSpc>
              <a:spcBef>
                <a:spcPts val="0"/>
              </a:spcBef>
              <a:spcAft>
                <a:spcPts val="0"/>
              </a:spcAft>
              <a:buClr>
                <a:schemeClr val="dk1"/>
              </a:buClr>
              <a:buSzPts val="1200"/>
              <a:buFont typeface="Calibri"/>
              <a:buNone/>
            </a:pPr>
            <a:endParaRPr sz="1100" b="1"/>
          </a:p>
          <a:p>
            <a:pPr marL="0" lvl="0" indent="0" algn="l" rtl="0">
              <a:lnSpc>
                <a:spcPct val="100000"/>
              </a:lnSpc>
              <a:spcBef>
                <a:spcPts val="0"/>
              </a:spcBef>
              <a:spcAft>
                <a:spcPts val="0"/>
              </a:spcAft>
              <a:buClr>
                <a:schemeClr val="dk1"/>
              </a:buClr>
              <a:buSzPts val="1200"/>
              <a:buFont typeface="Calibri"/>
              <a:buNone/>
            </a:pPr>
            <a:r>
              <a:rPr lang="de-DE" sz="1100" b="1"/>
              <a:t>Aufgabe:</a:t>
            </a:r>
            <a:br>
              <a:rPr lang="de-DE" sz="1100" b="1"/>
            </a:br>
            <a:r>
              <a:rPr lang="de-DE" sz="1100" b="0"/>
              <a:t>Welche Möglichkeiten fallen Ihnen im Einzelhandel und auch im Privatbereich ein, Backwarenabfälle zu vermeiden?</a:t>
            </a:r>
            <a:endParaRPr/>
          </a:p>
          <a:p>
            <a:pPr marL="0" lvl="0" indent="0" algn="l" rtl="0">
              <a:lnSpc>
                <a:spcPct val="100000"/>
              </a:lnSpc>
              <a:spcBef>
                <a:spcPts val="0"/>
              </a:spcBef>
              <a:spcAft>
                <a:spcPts val="0"/>
              </a:spcAft>
              <a:buClr>
                <a:schemeClr val="dk1"/>
              </a:buClr>
              <a:buSzPts val="1200"/>
              <a:buFont typeface="Calibri"/>
              <a:buNone/>
            </a:pPr>
            <a:r>
              <a:rPr lang="de-DE" sz="1100" b="0"/>
              <a:t>Mögliche Antworten der Auszubildenden (nicht abschließend!):</a:t>
            </a:r>
            <a:endParaRPr sz="1100" b="0"/>
          </a:p>
          <a:p>
            <a:pPr marL="0" lvl="0" indent="0" algn="l" rtl="0">
              <a:lnSpc>
                <a:spcPct val="100000"/>
              </a:lnSpc>
              <a:spcBef>
                <a:spcPts val="0"/>
              </a:spcBef>
              <a:spcAft>
                <a:spcPts val="0"/>
              </a:spcAft>
              <a:buClr>
                <a:schemeClr val="dk1"/>
              </a:buClr>
              <a:buSzPts val="1200"/>
              <a:buFont typeface="Arial"/>
              <a:buChar char="•"/>
            </a:pPr>
            <a:r>
              <a:rPr lang="de-DE" sz="1100"/>
              <a:t>Wenn trotz Optimierung der Planung Überschüsse bestehen, können diese - sofern es nach der Hygienerichtlinie möglich ist - an soziale Einrichtungen wie z.B. die Tafel oder die Bahnhofsmission weitergegeben werden.</a:t>
            </a:r>
            <a:endParaRPr/>
          </a:p>
          <a:p>
            <a:pPr marL="0" lvl="0" indent="0" algn="l" rtl="0">
              <a:lnSpc>
                <a:spcPct val="100000"/>
              </a:lnSpc>
              <a:spcBef>
                <a:spcPts val="0"/>
              </a:spcBef>
              <a:spcAft>
                <a:spcPts val="0"/>
              </a:spcAft>
              <a:buClr>
                <a:schemeClr val="dk1"/>
              </a:buClr>
              <a:buSzPts val="1200"/>
              <a:buFont typeface="Arial"/>
              <a:buChar char="•"/>
            </a:pPr>
            <a:r>
              <a:rPr lang="de-DE" sz="1100"/>
              <a:t>Alternativ sind auch reduzierte Preise (z.B. “Too good to go”-App oder Vortagsladen) möglich, um die noch guten Lebensmittel an einkommensschwächere Menschen zu geben.</a:t>
            </a:r>
            <a:endParaRPr sz="1100"/>
          </a:p>
          <a:p>
            <a:pPr marL="0" lvl="0" indent="0" algn="l" rtl="0">
              <a:lnSpc>
                <a:spcPct val="100000"/>
              </a:lnSpc>
              <a:spcBef>
                <a:spcPts val="0"/>
              </a:spcBef>
              <a:spcAft>
                <a:spcPts val="0"/>
              </a:spcAft>
              <a:buClr>
                <a:schemeClr val="dk1"/>
              </a:buClr>
              <a:buSzPts val="1200"/>
              <a:buFont typeface="Arial"/>
              <a:buChar char="•"/>
            </a:pPr>
            <a:r>
              <a:rPr lang="de-DE" sz="1100"/>
              <a:t>außerdem: </a:t>
            </a:r>
            <a:endParaRPr/>
          </a:p>
          <a:p>
            <a:pPr marL="0" lvl="1" indent="0" algn="l" rtl="0">
              <a:lnSpc>
                <a:spcPct val="100000"/>
              </a:lnSpc>
              <a:spcBef>
                <a:spcPts val="0"/>
              </a:spcBef>
              <a:spcAft>
                <a:spcPts val="0"/>
              </a:spcAft>
              <a:buClr>
                <a:schemeClr val="dk1"/>
              </a:buClr>
              <a:buSzPts val="1200"/>
              <a:buFont typeface="Arial"/>
              <a:buChar char="•"/>
            </a:pPr>
            <a:r>
              <a:rPr lang="de-DE" sz="1100"/>
              <a:t>Sortiment/Angebot verkleinern, volle Regale am Abend vermeiden, </a:t>
            </a:r>
            <a:endParaRPr/>
          </a:p>
          <a:p>
            <a:pPr marL="0" lvl="1" indent="0" algn="l" rtl="0">
              <a:lnSpc>
                <a:spcPct val="100000"/>
              </a:lnSpc>
              <a:spcBef>
                <a:spcPts val="0"/>
              </a:spcBef>
              <a:spcAft>
                <a:spcPts val="0"/>
              </a:spcAft>
              <a:buClr>
                <a:schemeClr val="dk1"/>
              </a:buClr>
              <a:buSzPts val="1200"/>
              <a:buFont typeface="Arial"/>
              <a:buChar char="•"/>
            </a:pPr>
            <a:r>
              <a:rPr lang="de-DE" sz="1100"/>
              <a:t>Weiterverwendung - z.B. Brot vom Vortag als Paniermasse oder für andere Produkte verwenden) </a:t>
            </a:r>
            <a:endParaRPr/>
          </a:p>
          <a:p>
            <a:pPr marL="0" lvl="1" indent="0" algn="l" rtl="0">
              <a:lnSpc>
                <a:spcPct val="100000"/>
              </a:lnSpc>
              <a:spcBef>
                <a:spcPts val="0"/>
              </a:spcBef>
              <a:spcAft>
                <a:spcPts val="0"/>
              </a:spcAft>
              <a:buClr>
                <a:schemeClr val="dk1"/>
              </a:buClr>
              <a:buSzPts val="1200"/>
              <a:buFont typeface="Arial"/>
              <a:buChar char="•"/>
            </a:pPr>
            <a:r>
              <a:rPr lang="de-DE" sz="1100"/>
              <a:t>Bei der Verarbeitung der Rohstoffe bspw. übrige Körner und Teigüberschuss restlos zu verbrauchen</a:t>
            </a:r>
            <a:endParaRPr sz="1100"/>
          </a:p>
          <a:p>
            <a:pPr marL="0" lvl="0" indent="0" algn="l" rtl="0">
              <a:lnSpc>
                <a:spcPct val="100000"/>
              </a:lnSpc>
              <a:spcBef>
                <a:spcPts val="0"/>
              </a:spcBef>
              <a:spcAft>
                <a:spcPts val="0"/>
              </a:spcAft>
              <a:buClr>
                <a:schemeClr val="dk1"/>
              </a:buClr>
              <a:buSzPts val="1200"/>
              <a:buFont typeface="Calibri"/>
              <a:buNone/>
            </a:pPr>
            <a:endParaRPr sz="1100"/>
          </a:p>
          <a:p>
            <a:pPr marL="0" lvl="0" indent="0" algn="l" rtl="0">
              <a:lnSpc>
                <a:spcPct val="100000"/>
              </a:lnSpc>
              <a:spcBef>
                <a:spcPts val="0"/>
              </a:spcBef>
              <a:spcAft>
                <a:spcPts val="0"/>
              </a:spcAft>
              <a:buClr>
                <a:schemeClr val="dk1"/>
              </a:buClr>
              <a:buSzPts val="1400"/>
              <a:buFont typeface="Arial"/>
              <a:buNone/>
            </a:pPr>
            <a:r>
              <a:rPr lang="de-DE" sz="1100" b="1"/>
              <a:t>Quellen</a:t>
            </a:r>
            <a:endParaRPr sz="1100"/>
          </a:p>
          <a:p>
            <a:pPr marL="0" lvl="0" indent="-57150" algn="l" rtl="0">
              <a:lnSpc>
                <a:spcPct val="100000"/>
              </a:lnSpc>
              <a:spcBef>
                <a:spcPts val="0"/>
              </a:spcBef>
              <a:spcAft>
                <a:spcPts val="0"/>
              </a:spcAft>
              <a:buClr>
                <a:schemeClr val="dk1"/>
              </a:buClr>
              <a:buSzPts val="900"/>
              <a:buFont typeface="Calibri"/>
              <a:buChar char="•"/>
            </a:pPr>
            <a:r>
              <a:rPr lang="de-DE" sz="1000"/>
              <a:t>BMEL Bundesministerium für Ernährung und Landwirtschaft (2022b): Lebensmittelabfälle in privaten Haushalten unter die Lupe genommen. Online: </a:t>
            </a:r>
            <a:r>
              <a:rPr lang="de-DE" sz="1000" u="sng">
                <a:solidFill>
                  <a:srgbClr val="1155CC"/>
                </a:solidFill>
                <a:hlinkClick r:id="rId3">
                  <a:extLst>
                    <a:ext uri="{A12FA001-AC4F-418D-AE19-62706E023703}">
                      <ahyp:hlinkClr xmlns:ahyp="http://schemas.microsoft.com/office/drawing/2018/hyperlinkcolor" xmlns="" val="tx"/>
                    </a:ext>
                  </a:extLst>
                </a:hlinkClick>
              </a:rPr>
              <a:t>https://www.bmel.de/DE/themen/ernaehrung/lebensmittelverschwendung/gfk-studie.html</a:t>
            </a:r>
            <a:r>
              <a:rPr lang="de-DE" sz="1000"/>
              <a:t> </a:t>
            </a:r>
            <a:endParaRPr sz="1000"/>
          </a:p>
          <a:p>
            <a:pPr marL="0" lvl="0" indent="-57150" algn="l" rtl="0">
              <a:lnSpc>
                <a:spcPct val="100000"/>
              </a:lnSpc>
              <a:spcBef>
                <a:spcPts val="0"/>
              </a:spcBef>
              <a:spcAft>
                <a:spcPts val="0"/>
              </a:spcAft>
              <a:buClr>
                <a:schemeClr val="dk1"/>
              </a:buClr>
              <a:buSzPts val="900"/>
              <a:buFont typeface="Calibri"/>
              <a:buChar char="•"/>
            </a:pPr>
            <a:r>
              <a:rPr lang="de-DE" sz="1000"/>
              <a:t>Thomas Schmidt, Felicitas Schneider, Dominik Leverenz, Gerold Hafner (2019): Lebensmittelabfälle in Deutschland – Baseline 2015. Thünen Report 71. Online: https://www.thuenen.de/media/publikationen/thuenen-report/Thuenen_Report_71.pdf</a:t>
            </a:r>
            <a:endParaRPr sz="1000" b="1"/>
          </a:p>
        </p:txBody>
      </p:sp>
      <p:sp>
        <p:nvSpPr>
          <p:cNvPr id="169" name="Google Shape;169;g208362229a6_1_0:notes"/>
          <p:cNvSpPr txBox="1">
            <a:spLocks noGrp="1"/>
          </p:cNvSpPr>
          <p:nvPr>
            <p:ph type="sldNum" idx="12"/>
          </p:nvPr>
        </p:nvSpPr>
        <p:spPr>
          <a:xfrm>
            <a:off x="3850442" y="9428584"/>
            <a:ext cx="2945400" cy="498000"/>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893ba494fd_0_3:notes"/>
          <p:cNvSpPr>
            <a:spLocks noGrp="1" noRot="1" noChangeAspect="1"/>
          </p:cNvSpPr>
          <p:nvPr>
            <p:ph type="sldImg" idx="2"/>
          </p:nvPr>
        </p:nvSpPr>
        <p:spPr>
          <a:xfrm>
            <a:off x="177800" y="244475"/>
            <a:ext cx="6453188" cy="36306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1893ba494fd_0_3:notes"/>
          <p:cNvSpPr txBox="1">
            <a:spLocks noGrp="1"/>
          </p:cNvSpPr>
          <p:nvPr>
            <p:ph type="body" idx="1"/>
          </p:nvPr>
        </p:nvSpPr>
        <p:spPr>
          <a:xfrm>
            <a:off x="213574" y="4095729"/>
            <a:ext cx="6367800" cy="5712300"/>
          </a:xfrm>
          <a:prstGeom prst="rect">
            <a:avLst/>
          </a:prstGeom>
          <a:noFill/>
          <a:ln>
            <a:noFill/>
          </a:ln>
        </p:spPr>
        <p:txBody>
          <a:bodyPr spcFirstLastPara="1" wrap="square" lIns="87875" tIns="43925" rIns="87875" bIns="43925" anchor="t" anchorCtr="0">
            <a:noAutofit/>
          </a:bodyPr>
          <a:lstStyle/>
          <a:p>
            <a:pPr marL="0" lvl="0" indent="0" algn="l" rtl="0">
              <a:lnSpc>
                <a:spcPct val="100000"/>
              </a:lnSpc>
              <a:spcBef>
                <a:spcPts val="0"/>
              </a:spcBef>
              <a:spcAft>
                <a:spcPts val="0"/>
              </a:spcAft>
              <a:buSzPts val="1300"/>
              <a:buFont typeface="Arial"/>
              <a:buNone/>
            </a:pPr>
            <a:r>
              <a:rPr lang="de-DE" sz="1000" b="1" i="0" u="none" strike="noStrike" cap="none">
                <a:solidFill>
                  <a:schemeClr val="dk1"/>
                </a:solidFill>
                <a:latin typeface="Calibri"/>
                <a:ea typeface="Calibri"/>
                <a:cs typeface="Calibri"/>
                <a:sym typeface="Calibri"/>
              </a:rPr>
              <a:t>Beschreibung</a:t>
            </a:r>
            <a:endParaRPr sz="1000"/>
          </a:p>
          <a:p>
            <a:pPr marL="0" lvl="0" indent="0" algn="l" rtl="0">
              <a:lnSpc>
                <a:spcPct val="100000"/>
              </a:lnSpc>
              <a:spcBef>
                <a:spcPts val="0"/>
              </a:spcBef>
              <a:spcAft>
                <a:spcPts val="0"/>
              </a:spcAft>
              <a:buSzPts val="1300"/>
              <a:buFont typeface="Arial"/>
              <a:buNone/>
            </a:pPr>
            <a:r>
              <a:rPr lang="de-DE" sz="1000" b="0" i="0" u="none" strike="noStrike" cap="none">
                <a:solidFill>
                  <a:schemeClr val="dk1"/>
                </a:solidFill>
                <a:latin typeface="Calibri"/>
                <a:ea typeface="Calibri"/>
                <a:cs typeface="Calibri"/>
                <a:sym typeface="Calibri"/>
              </a:rPr>
              <a:t>Backwaren gehören zu den am </a:t>
            </a:r>
            <a:r>
              <a:rPr lang="de-DE" sz="1000"/>
              <a:t>meisten</a:t>
            </a:r>
            <a:r>
              <a:rPr lang="de-DE" sz="1000" b="0" i="0" u="none" strike="noStrike" cap="none">
                <a:solidFill>
                  <a:schemeClr val="dk1"/>
                </a:solidFill>
                <a:latin typeface="Calibri"/>
                <a:ea typeface="Calibri"/>
                <a:cs typeface="Calibri"/>
                <a:sym typeface="Calibri"/>
              </a:rPr>
              <a:t> weggeworfenen Lebensmitteln. Ihre Haltbarkeit ist nur gering, so dass alle gastronomischen Berufe die Bestellmenge und den Verbrauch besonders beachten sollten.</a:t>
            </a:r>
            <a:endParaRPr sz="1000"/>
          </a:p>
          <a:p>
            <a:pPr marL="0" lvl="0" indent="0" algn="l" rtl="0">
              <a:lnSpc>
                <a:spcPct val="100000"/>
              </a:lnSpc>
              <a:spcBef>
                <a:spcPts val="0"/>
              </a:spcBef>
              <a:spcAft>
                <a:spcPts val="0"/>
              </a:spcAft>
              <a:buSzPts val="1300"/>
              <a:buFont typeface="Arial"/>
              <a:buNone/>
            </a:pPr>
            <a:r>
              <a:rPr lang="de-DE" sz="1000" b="0" i="0" u="none" strike="noStrike" cap="none">
                <a:solidFill>
                  <a:schemeClr val="dk1"/>
                </a:solidFill>
                <a:latin typeface="Calibri"/>
                <a:ea typeface="Calibri"/>
                <a:cs typeface="Calibri"/>
                <a:sym typeface="Calibri"/>
              </a:rPr>
              <a:t>Die ökologische Bedeutung des Backwarenabfalls ergibt sich z.B. aus den Flächenbedarfen für deren Rohstoffe. Für ein Weizenbrot von 1 Kilogramm ist eine Weizenernte von 850 Gramm notwendig. Dies sind etwa 17.000 Weizenkörner. Im Durchschnitt werden in Deutschland pro Quadratmeter 800 Gramm Weizen geerntet. Dies sind in etwas 16.000 Weizenkörner pro Quadratmeter. Somit müssen rund 1.06 Quadratmeter Acker mit Weizen geerntet werden, um 1 Kilogramm Brot zu erzeugen.</a:t>
            </a:r>
            <a:endParaRPr sz="1000"/>
          </a:p>
          <a:p>
            <a:pPr marL="0" lvl="0" indent="0" algn="l" rtl="0">
              <a:lnSpc>
                <a:spcPct val="100000"/>
              </a:lnSpc>
              <a:spcBef>
                <a:spcPts val="0"/>
              </a:spcBef>
              <a:spcAft>
                <a:spcPts val="0"/>
              </a:spcAft>
              <a:buSzPts val="1300"/>
              <a:buFont typeface="Arial"/>
              <a:buNone/>
            </a:pPr>
            <a:r>
              <a:rPr lang="de-DE" sz="1000" b="0" i="0" u="none" strike="noStrike" cap="none">
                <a:solidFill>
                  <a:schemeClr val="dk1"/>
                </a:solidFill>
                <a:latin typeface="Calibri"/>
                <a:ea typeface="Calibri"/>
                <a:cs typeface="Calibri"/>
                <a:sym typeface="Calibri"/>
              </a:rPr>
              <a:t>In 2018 wurden rund 1,7 Millionen Tonnen Backwaren entsorgt. Nimmt man im Mittel 1,06 qm pro Kilogramm Backware an, so braucht man rund 178.000 Hektar für 1,7 Millionen Tonnen Backwaren. Dies sind fast 1.800 Quadratkilometer. Das Saarland hat im Vergleich eine Fläche von rund 2.600 Quadratkilometern.</a:t>
            </a:r>
            <a:endParaRPr sz="1000"/>
          </a:p>
          <a:p>
            <a:pPr marL="0" marR="0" lvl="0" indent="0" algn="l" rtl="0">
              <a:lnSpc>
                <a:spcPct val="100000"/>
              </a:lnSpc>
              <a:spcBef>
                <a:spcPts val="0"/>
              </a:spcBef>
              <a:spcAft>
                <a:spcPts val="0"/>
              </a:spcAft>
              <a:buClr>
                <a:srgbClr val="000000"/>
              </a:buClr>
              <a:buSzPts val="1300"/>
              <a:buFont typeface="Arial"/>
              <a:buNone/>
            </a:pPr>
            <a:r>
              <a:rPr lang="de-DE" sz="1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Um </a:t>
            </a:r>
            <a:r>
              <a:rPr lang="de-DE" sz="1000" b="0" i="0" u="none" strike="noStrike" cap="none">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Deutschland mit 100% EE zu versorgen, hat der WWF berechnet, welche Flächen benötigt werden. Es wurden als Restriktionen berücksichtig: Abstandsregeln, Natur- und Artenschutz. Im Szenario „Energiewende-Referenz“ sind dies 2,5% der Landesfläche bzw. ca. 8.900 qkm: Im Szenario „Fokus Solar“ mit einem höheren PV-Anteil mit 313 GW wären dies ca. 7.500 qkm. Allein für den Backwarenabfall mit Getreidefeldern nutzen wir 1.800 qkm, dies sind fast 25% der benötigten Fläche für 100% EE-Strom!</a:t>
            </a:r>
            <a:endParaRPr sz="1000" b="0" i="0" u="none" strike="noStrike" cap="none">
              <a:solidFill>
                <a:schemeClr val="dk1"/>
              </a:solidFill>
              <a:latin typeface="Calibri"/>
              <a:ea typeface="Calibri"/>
              <a:cs typeface="Calibri"/>
              <a:sym typeface="Calibri"/>
            </a:endParaRPr>
          </a:p>
          <a:p>
            <a:pPr marL="165100" marR="0" lvl="0" indent="-76200" algn="l" rtl="0">
              <a:lnSpc>
                <a:spcPct val="100000"/>
              </a:lnSpc>
              <a:spcBef>
                <a:spcPts val="0"/>
              </a:spcBef>
              <a:spcAft>
                <a:spcPts val="0"/>
              </a:spcAft>
              <a:buClr>
                <a:srgbClr val="000000"/>
              </a:buClr>
              <a:buSzPts val="13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de-DE" sz="1000" b="1" i="0" u="none" strike="noStrike" cap="none">
                <a:solidFill>
                  <a:schemeClr val="dk1"/>
                </a:solidFill>
                <a:latin typeface="Calibri"/>
                <a:ea typeface="Calibri"/>
                <a:cs typeface="Calibri"/>
                <a:sym typeface="Calibri"/>
              </a:rPr>
              <a:t>Aufgaben</a:t>
            </a:r>
            <a:endParaRPr sz="1000" b="1" baseline="30000"/>
          </a:p>
          <a:p>
            <a:pPr marL="165100" marR="0" lvl="0" indent="-152400" algn="l" rtl="0">
              <a:lnSpc>
                <a:spcPct val="100000"/>
              </a:lnSpc>
              <a:spcBef>
                <a:spcPts val="200"/>
              </a:spcBef>
              <a:spcAft>
                <a:spcPts val="0"/>
              </a:spcAft>
              <a:buClr>
                <a:srgbClr val="000000"/>
              </a:buClr>
              <a:buSzPts val="1200"/>
              <a:buFont typeface="Arial"/>
              <a:buChar char="•"/>
            </a:pPr>
            <a:r>
              <a:rPr lang="de-DE" sz="1000"/>
              <a:t>Bestimmen Sie die Fläche, die benötigt wird, um 1,7 Mio. T Backwaren herzustellen (das entspricht dem Backwarenabfall)</a:t>
            </a:r>
            <a:endParaRPr sz="1000"/>
          </a:p>
          <a:p>
            <a:pPr marL="165100" marR="0" lvl="0" indent="-139700" algn="l" rtl="0">
              <a:lnSpc>
                <a:spcPct val="100000"/>
              </a:lnSpc>
              <a:spcBef>
                <a:spcPts val="200"/>
              </a:spcBef>
              <a:spcAft>
                <a:spcPts val="0"/>
              </a:spcAft>
              <a:buSzPts val="1000"/>
              <a:buChar char="•"/>
            </a:pPr>
            <a:r>
              <a:rPr lang="de-DE" sz="1000"/>
              <a:t>Vergleichen Sie die Fläche (z.B. mit Flächengrößen der Bundesländer)</a:t>
            </a:r>
            <a:endParaRPr sz="1000"/>
          </a:p>
          <a:p>
            <a:pPr marL="165100" marR="0" lvl="0" indent="-152400" algn="l" rtl="0">
              <a:lnSpc>
                <a:spcPct val="100000"/>
              </a:lnSpc>
              <a:spcBef>
                <a:spcPts val="200"/>
              </a:spcBef>
              <a:spcAft>
                <a:spcPts val="0"/>
              </a:spcAft>
              <a:buClr>
                <a:srgbClr val="000000"/>
              </a:buClr>
              <a:buSzPts val="1200"/>
              <a:buFont typeface="Arial"/>
              <a:buChar char="•"/>
            </a:pPr>
            <a:r>
              <a:rPr lang="de-DE" sz="1000" b="0" i="0" u="none" strike="noStrike" cap="none">
                <a:solidFill>
                  <a:schemeClr val="dk1"/>
                </a:solidFill>
                <a:latin typeface="Calibri"/>
                <a:ea typeface="Calibri"/>
                <a:cs typeface="Calibri"/>
                <a:sym typeface="Calibri"/>
              </a:rPr>
              <a:t>Bestimmen Sie den Backwarenabfall in Ihrem Betrieb.</a:t>
            </a:r>
            <a:endParaRPr sz="1000"/>
          </a:p>
          <a:p>
            <a:pPr marL="165100" marR="0" lvl="0" indent="-152400" algn="l" rtl="0">
              <a:lnSpc>
                <a:spcPct val="100000"/>
              </a:lnSpc>
              <a:spcBef>
                <a:spcPts val="0"/>
              </a:spcBef>
              <a:spcAft>
                <a:spcPts val="0"/>
              </a:spcAft>
              <a:buClr>
                <a:srgbClr val="000000"/>
              </a:buClr>
              <a:buSzPts val="1200"/>
              <a:buFont typeface="Arial"/>
              <a:buChar char="•"/>
            </a:pPr>
            <a:r>
              <a:rPr lang="de-DE" sz="1000" b="0" i="0" u="none" strike="noStrike" cap="none">
                <a:solidFill>
                  <a:schemeClr val="dk1"/>
                </a:solidFill>
                <a:latin typeface="Calibri"/>
                <a:ea typeface="Calibri"/>
                <a:cs typeface="Calibri"/>
                <a:sym typeface="Calibri"/>
              </a:rPr>
              <a:t>Wie wird der Backwarenabfall bei Ihnen entsorgt – welche Möglichkeiten gibt es noch?</a:t>
            </a:r>
            <a:endParaRPr sz="1000"/>
          </a:p>
          <a:p>
            <a:pPr marL="0" marR="0" lvl="0" indent="0" algn="l" rtl="0">
              <a:lnSpc>
                <a:spcPct val="100000"/>
              </a:lnSpc>
              <a:spcBef>
                <a:spcPts val="0"/>
              </a:spcBef>
              <a:spcAft>
                <a:spcPts val="0"/>
              </a:spcAft>
              <a:buClr>
                <a:srgbClr val="000000"/>
              </a:buClr>
              <a:buSzPts val="13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r>
              <a:rPr lang="de-DE" sz="1000" b="1" i="0" u="none" strike="noStrike" cap="none">
                <a:solidFill>
                  <a:schemeClr val="dk1"/>
                </a:solidFill>
                <a:latin typeface="Calibri"/>
                <a:ea typeface="Calibri"/>
                <a:cs typeface="Calibri"/>
                <a:sym typeface="Calibri"/>
              </a:rPr>
              <a:t>Quellen</a:t>
            </a:r>
            <a:endParaRPr sz="1000"/>
          </a:p>
          <a:p>
            <a:pPr marL="165100" marR="0" lvl="0" indent="-158750" algn="l" rtl="0">
              <a:lnSpc>
                <a:spcPct val="100000"/>
              </a:lnSpc>
              <a:spcBef>
                <a:spcPts val="0"/>
              </a:spcBef>
              <a:spcAft>
                <a:spcPts val="0"/>
              </a:spcAft>
              <a:buClr>
                <a:schemeClr val="dk1"/>
              </a:buClr>
              <a:buSzPts val="1100"/>
              <a:buFont typeface="Arial"/>
              <a:buChar char="•"/>
            </a:pPr>
            <a:r>
              <a:rPr lang="de-DE" sz="900"/>
              <a:t>BLE Bundesanstalt für Landwirtschaft und Ernährung (o.J.): </a:t>
            </a:r>
            <a:r>
              <a:rPr lang="de-DE" sz="900" b="0" i="0" u="none" strike="noStrike" cap="none">
                <a:solidFill>
                  <a:schemeClr val="dk1"/>
                </a:solidFill>
                <a:latin typeface="Calibri"/>
                <a:ea typeface="Calibri"/>
                <a:cs typeface="Calibri"/>
                <a:sym typeface="Calibri"/>
              </a:rPr>
              <a:t>Landwirtschaft heute: Wie viel Getreide benötigt man für ein Brot? Online: </a:t>
            </a:r>
            <a:r>
              <a:rPr lang="de-DE" sz="900" u="sng">
                <a:solidFill>
                  <a:schemeClr val="hlink"/>
                </a:solidFill>
                <a:hlinkClick r:id="rId3"/>
              </a:rPr>
              <a:t>https://www.ble.de/SharedDocs/Pressemitteilungen/DE/2017/170905_Brotgetreide-BZL.html</a:t>
            </a:r>
            <a:r>
              <a:rPr lang="de-DE" sz="900"/>
              <a:t>. Zugriff Juli 2019</a:t>
            </a:r>
            <a:endParaRPr sz="900"/>
          </a:p>
          <a:p>
            <a:pPr marL="165100" lvl="0" indent="-152400" algn="l" rtl="0">
              <a:lnSpc>
                <a:spcPct val="100000"/>
              </a:lnSpc>
              <a:spcBef>
                <a:spcPts val="0"/>
              </a:spcBef>
              <a:spcAft>
                <a:spcPts val="0"/>
              </a:spcAft>
              <a:buSzPts val="1200"/>
              <a:buFont typeface="Arial"/>
              <a:buChar char="•"/>
            </a:pPr>
            <a:r>
              <a:rPr lang="de-DE" sz="900"/>
              <a:t>Leverenz, D. und Hafner,  G. (2018). Chancen und Grenzen bei der Vermeidung von Backwarenverlusten. Refowas Abschlusskonferenz. Online: https://refowas.de/images/Material_Abschlusskonferenz/04---REFOWAS_Bckereien-Final.pdf. </a:t>
            </a:r>
            <a:endParaRPr sz="900"/>
          </a:p>
          <a:p>
            <a:pPr marL="165100" marR="0" lvl="0" indent="-158750" algn="l" rtl="0">
              <a:lnSpc>
                <a:spcPct val="100000"/>
              </a:lnSpc>
              <a:spcBef>
                <a:spcPts val="0"/>
              </a:spcBef>
              <a:spcAft>
                <a:spcPts val="0"/>
              </a:spcAft>
              <a:buClr>
                <a:schemeClr val="dk1"/>
              </a:buClr>
              <a:buSzPts val="1100"/>
              <a:buFont typeface="Arial"/>
              <a:buChar char="•"/>
            </a:pPr>
            <a:r>
              <a:rPr lang="de-DE" sz="900" b="0"/>
              <a:t>Jäger, Sabine (2018). Unser Täglich Brot. Von überschüssigen Brotkanten und wachsenden Brotbergen. WWF Deutschland (Hrsg.). Online: </a:t>
            </a:r>
            <a:r>
              <a:rPr lang="de-DE" sz="900" u="sng">
                <a:solidFill>
                  <a:schemeClr val="hlink"/>
                </a:solidFill>
                <a:hlinkClick r:id="rId4"/>
              </a:rPr>
              <a:t>https://www.wwf.de/fileadmin/fm-wwf/Publikationen-PDF/WWF-Studie-Unser-taeglich-Brot_Von-ueberschuessigen-Brotkanten-und-wachsenden-Brotbergen_102018.pdf</a:t>
            </a:r>
            <a:endParaRPr sz="900"/>
          </a:p>
          <a:p>
            <a:pPr marL="165100" marR="0" lvl="0" indent="-152400" algn="l" rtl="0">
              <a:lnSpc>
                <a:spcPct val="100000"/>
              </a:lnSpc>
              <a:spcBef>
                <a:spcPts val="0"/>
              </a:spcBef>
              <a:spcAft>
                <a:spcPts val="0"/>
              </a:spcAft>
              <a:buSzPts val="1000"/>
              <a:buChar char="•"/>
            </a:pPr>
            <a:r>
              <a:rPr lang="de-DE" sz="900"/>
              <a:t>Statista (2023): Fläche der deutschen Bundesländer zum 31.12.2021. </a:t>
            </a:r>
            <a:r>
              <a:rPr lang="de-DE" sz="900" u="sng">
                <a:solidFill>
                  <a:schemeClr val="hlink"/>
                </a:solidFill>
                <a:hlinkClick r:id="rId5"/>
              </a:rPr>
              <a:t>https://de.statista.com/statistik/daten/studie/154868/umfrage/flaeche-der-deutschen-bundeslaender/</a:t>
            </a:r>
            <a:endParaRPr sz="900" u="sng">
              <a:solidFill>
                <a:schemeClr val="hlink"/>
              </a:solidFill>
            </a:endParaRPr>
          </a:p>
          <a:p>
            <a:pPr marL="165100" marR="0" lvl="0" indent="-152400" algn="l" rtl="0">
              <a:lnSpc>
                <a:spcPct val="100000"/>
              </a:lnSpc>
              <a:spcBef>
                <a:spcPts val="0"/>
              </a:spcBef>
              <a:spcAft>
                <a:spcPts val="0"/>
              </a:spcAft>
              <a:buSzPts val="1000"/>
              <a:buChar char="•"/>
            </a:pPr>
            <a:r>
              <a:rPr lang="de-DE" sz="900" u="sng">
                <a:solidFill>
                  <a:schemeClr val="hlink"/>
                </a:solidFill>
              </a:rPr>
              <a:t>Marcus_one auf Pixabay: Bild Weizenähre. Online: https://pixabay.com/de/vectors/weizen-illustrator-vektor-lorbeer-1133859/  </a:t>
            </a:r>
            <a:endParaRPr sz="900"/>
          </a:p>
          <a:p>
            <a:pPr marL="0" marR="0" lvl="0" indent="0" algn="l" rtl="0">
              <a:lnSpc>
                <a:spcPct val="100000"/>
              </a:lnSpc>
              <a:spcBef>
                <a:spcPts val="0"/>
              </a:spcBef>
              <a:spcAft>
                <a:spcPts val="0"/>
              </a:spcAft>
              <a:buSzPts val="1300"/>
              <a:buNone/>
            </a:pPr>
            <a:endParaRPr sz="1100" b="1">
              <a:solidFill>
                <a:srgbClr val="000000"/>
              </a:solidFill>
            </a:endParaRPr>
          </a:p>
        </p:txBody>
      </p:sp>
      <p:sp>
        <p:nvSpPr>
          <p:cNvPr id="184" name="Google Shape;184;g1893ba494fd_0_3:notes"/>
          <p:cNvSpPr txBox="1">
            <a:spLocks noGrp="1"/>
          </p:cNvSpPr>
          <p:nvPr>
            <p:ph type="sldNum" idx="12"/>
          </p:nvPr>
        </p:nvSpPr>
        <p:spPr>
          <a:xfrm>
            <a:off x="3850449" y="9428584"/>
            <a:ext cx="2945400" cy="498000"/>
          </a:xfrm>
          <a:prstGeom prst="rect">
            <a:avLst/>
          </a:prstGeom>
          <a:noFill/>
          <a:ln>
            <a:noFill/>
          </a:ln>
        </p:spPr>
        <p:txBody>
          <a:bodyPr spcFirstLastPara="1" wrap="square" lIns="91150" tIns="45550" rIns="91150" bIns="45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94bc32f861_0_0:notes"/>
          <p:cNvSpPr>
            <a:spLocks noGrp="1" noRot="1" noChangeAspect="1"/>
          </p:cNvSpPr>
          <p:nvPr>
            <p:ph type="sldImg" idx="2"/>
          </p:nvPr>
        </p:nvSpPr>
        <p:spPr>
          <a:xfrm>
            <a:off x="198438" y="244475"/>
            <a:ext cx="6375400" cy="3586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g194bc32f861_0_0:notes"/>
          <p:cNvSpPr txBox="1">
            <a:spLocks noGrp="1"/>
          </p:cNvSpPr>
          <p:nvPr>
            <p:ph type="body" idx="1"/>
          </p:nvPr>
        </p:nvSpPr>
        <p:spPr>
          <a:xfrm>
            <a:off x="335280" y="3978876"/>
            <a:ext cx="6043295" cy="5857102"/>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000" b="1"/>
              <a:t>Beschreibung</a:t>
            </a:r>
            <a:endParaRPr sz="1000" b="1"/>
          </a:p>
          <a:p>
            <a:pPr marL="0" lvl="0" indent="0" algn="l" rtl="0">
              <a:lnSpc>
                <a:spcPct val="100000"/>
              </a:lnSpc>
              <a:spcBef>
                <a:spcPts val="0"/>
              </a:spcBef>
              <a:spcAft>
                <a:spcPts val="0"/>
              </a:spcAft>
              <a:buClr>
                <a:schemeClr val="dk1"/>
              </a:buClr>
              <a:buSzPts val="1100"/>
              <a:buFont typeface="Arial"/>
              <a:buNone/>
            </a:pPr>
            <a:r>
              <a:rPr lang="de-DE" sz="1000"/>
              <a:t>In Deutschland wurden im Jahr 2015 jährlich etwa 4,5 Millionen Tonnen Backwaren hergestellt. Davon sind ca. 1,7 Millionen Tonnen als Verluste zu verzeichnen und werden nicht für die Ernährung der Menschen, eingesetzt. Haushalte sind für fast 50% der Backwarenverluste verantwortlich. Aus Retouren von Bäckereien und Konditoreien stammen 36% der Verluste; vom Handel kommen 13%. Nur 2% der Rückläufe von Backwaren sind auf den Außer-Haus-Konsum zurückzuführen (WWF 2018; Leverenz, Hafner 2018). Die Retourenquoten der Betriebe des Bäckerhandwerks schwanken, abhängig nach Art und Betriebsgröße, zwischen 1,5 und 19 %. Bei kleineren Betrieben fallen z.B. weniger Retouren an. Laut aktuellen Schätzungen betragen allein die durch Retouren verursachten Backwarenverluste in Deutschland ca. 600.000 t pro Jahr (WWF 2018, S.11-13; Leverenz, Hafner 2018). Die Ursachen sind unterschiedlich. Ein Aspekt sind u.a. die Kundenerwartungen. Kunden*innen wünschen z.B. vor Feiertagen und Wochenenden ein volles Regal mit vielfältigen Produktangeboten. Frische und Optik der Waren spielen hierbei auch eine Rolle. Aus Kundensicht verlieren einige Brot- und Backwaren ( je nach Getreideart und Herstellung) nach 24 Stunden die Frische, die Haltbarkeit ist jedoch oftmals länger ( WWF 2018, S. 11, 43). Die Kundenerwartungen sowie weitere Aspekte stellen die Betriebe vor Zielkonflikte und Herausforderungen zum nachhaltigen Handeln. </a:t>
            </a:r>
            <a:endParaRPr sz="1000" b="1"/>
          </a:p>
          <a:p>
            <a:pPr marL="0" lvl="0" indent="0" algn="l" rtl="0">
              <a:lnSpc>
                <a:spcPct val="100000"/>
              </a:lnSpc>
              <a:spcBef>
                <a:spcPts val="1000"/>
              </a:spcBef>
              <a:spcAft>
                <a:spcPts val="0"/>
              </a:spcAft>
              <a:buClr>
                <a:schemeClr val="dk1"/>
              </a:buClr>
              <a:buSzPts val="1400"/>
              <a:buFont typeface="Arial"/>
              <a:buNone/>
            </a:pPr>
            <a:r>
              <a:rPr lang="de-DE" sz="1000" b="1"/>
              <a:t>Aufgaben und Anknüpfungspunkte</a:t>
            </a:r>
            <a:endParaRPr sz="1000"/>
          </a:p>
          <a:p>
            <a:pPr marL="0" lvl="0" indent="0" algn="l" rtl="0">
              <a:lnSpc>
                <a:spcPct val="100000"/>
              </a:lnSpc>
              <a:spcBef>
                <a:spcPts val="0"/>
              </a:spcBef>
              <a:spcAft>
                <a:spcPts val="0"/>
              </a:spcAft>
              <a:buSzPts val="1100"/>
              <a:buNone/>
            </a:pPr>
            <a:r>
              <a:rPr lang="de-DE" sz="1000"/>
              <a:t>Niedrige Retouren (wenige Überschüsse von Brot und Backwaren) versus volle Regale bis Ladenschluss: →Betriebe, die Lebensmittelabfälle bzw. Retouren optimieren und vermeiden wollen, bieten den Kunden kurz vor Betriebsschluss unter Umständen nicht mehr dasselbe umfangreiche Angebot wie Betriebe, die den Kunden bis zum Ladenschluss das komplette Sortiment anbieten, um die Kunden nicht zu verlieren. Vor- und Nachteile sowie die Gründe beider Situationen sollen ausgearbeitet und diskutiert werden. Es bietet sich an, bei den Ursachen auch u.a. Themen der Schnittstellenkommunikation, Retourenoptimierung, Verwertungsmöglichkeiten (z.B. Produkte vom Vortrag, spezielle Brottage) als betriebsspezifischen Lösungswege und -ansätze herauszuarbeiten. </a:t>
            </a:r>
            <a:r>
              <a:rPr lang="de-DE" sz="1000" b="1" u="sng"/>
              <a:t/>
            </a:r>
            <a:br>
              <a:rPr lang="de-DE" sz="1000" b="1" u="sng"/>
            </a:br>
            <a:r>
              <a:rPr lang="de-DE" sz="1000"/>
              <a:t>Zu Bearbeitung dieses Themas mit den Fachverkäufer*innen kann durch die Formulierung von “Goldenen Regeln im Verkauf” erfolgen, um u.a. die Kundschaft zur Vermeidung von Verlusten zu sensibilisieren und entsprechend zu beraten, aber auch Kundenerwartungen in den Blick zu nehmen (siehe dazu IP Fachverkäufer*innen im Lebensmittelhandwerk Bäckerei).</a:t>
            </a:r>
            <a:endParaRPr sz="800"/>
          </a:p>
          <a:p>
            <a:pPr marL="0" lvl="0" indent="0" algn="l" rtl="0">
              <a:lnSpc>
                <a:spcPct val="100000"/>
              </a:lnSpc>
              <a:spcBef>
                <a:spcPts val="1000"/>
              </a:spcBef>
              <a:spcAft>
                <a:spcPts val="0"/>
              </a:spcAft>
              <a:buClr>
                <a:schemeClr val="dk1"/>
              </a:buClr>
              <a:buSzPts val="1400"/>
              <a:buFont typeface="Arial"/>
              <a:buNone/>
            </a:pPr>
            <a:r>
              <a:rPr lang="de-DE" sz="900" b="1"/>
              <a:t>Quellen und Abbildungen</a:t>
            </a:r>
            <a:endParaRPr sz="900" b="1"/>
          </a:p>
          <a:p>
            <a:pPr marL="457200" lvl="0" indent="-292100" algn="l" rtl="0">
              <a:lnSpc>
                <a:spcPct val="100000"/>
              </a:lnSpc>
              <a:spcBef>
                <a:spcPts val="0"/>
              </a:spcBef>
              <a:spcAft>
                <a:spcPts val="0"/>
              </a:spcAft>
              <a:buClr>
                <a:schemeClr val="dk1"/>
              </a:buClr>
              <a:buSzPts val="1000"/>
              <a:buChar char="●"/>
            </a:pPr>
            <a:r>
              <a:rPr lang="de-DE" sz="900"/>
              <a:t>WWF Deutschland (Hrsg.) (2018). Unser täglich Brot. Von überschüssigen Brotkanten und wachsenden Brotbergen. </a:t>
            </a:r>
            <a:r>
              <a:rPr lang="de-DE" sz="900" u="sng">
                <a:solidFill>
                  <a:schemeClr val="hlink"/>
                </a:solidFill>
                <a:hlinkClick r:id="rId3"/>
              </a:rPr>
              <a:t>https://www.wwf.de/fileadmin/fm-wwf/Publikationen-PDF/WWF-Studie-Unser-taeglich-Brot_Von-ueberschuessigen-Brotkanten-und-wachsenden-Brotbergen_102018.pdf</a:t>
            </a:r>
            <a:r>
              <a:rPr lang="de-DE" sz="900"/>
              <a:t> </a:t>
            </a:r>
            <a:endParaRPr sz="900"/>
          </a:p>
          <a:p>
            <a:pPr marL="457200" lvl="0" indent="-292100" algn="l" rtl="0">
              <a:lnSpc>
                <a:spcPct val="100000"/>
              </a:lnSpc>
              <a:spcBef>
                <a:spcPts val="0"/>
              </a:spcBef>
              <a:spcAft>
                <a:spcPts val="0"/>
              </a:spcAft>
              <a:buClr>
                <a:schemeClr val="dk1"/>
              </a:buClr>
              <a:buSzPts val="1000"/>
              <a:buChar char="●"/>
            </a:pPr>
            <a:r>
              <a:rPr lang="de-DE" sz="900"/>
              <a:t>Leverenz, D., Hafner,  G. (2018). Chancen und Grenzen bei der Vermeidung von Backwarenverlusten. Refowas Abschlusskonferenz. Online: </a:t>
            </a:r>
            <a:r>
              <a:rPr lang="de-DE" sz="900" u="sng">
                <a:solidFill>
                  <a:schemeClr val="hlink"/>
                </a:solidFill>
                <a:hlinkClick r:id="rId4"/>
              </a:rPr>
              <a:t>https://refowas.de/images/Material_Abschlusskonferenz/04---REFOWAS_Bckereien-Final.pdf</a:t>
            </a:r>
            <a:r>
              <a:rPr lang="de-DE" sz="900"/>
              <a:t> </a:t>
            </a:r>
            <a:endParaRPr sz="900"/>
          </a:p>
          <a:p>
            <a:pPr marL="457200" lvl="0" indent="-292100" algn="l" rtl="0">
              <a:lnSpc>
                <a:spcPct val="100000"/>
              </a:lnSpc>
              <a:spcBef>
                <a:spcPts val="0"/>
              </a:spcBef>
              <a:spcAft>
                <a:spcPts val="0"/>
              </a:spcAft>
              <a:buClr>
                <a:schemeClr val="dk1"/>
              </a:buClr>
              <a:buSzPts val="1000"/>
              <a:buChar char="●"/>
            </a:pPr>
            <a:r>
              <a:rPr lang="de-DE" sz="900"/>
              <a:t>Pixabay - Clker-Free-Vector-Images: Mülleimer. Online: https://pixabay.com/de/users/clker-free-vector-images-3736/</a:t>
            </a:r>
            <a:endParaRPr sz="900"/>
          </a:p>
          <a:p>
            <a:pPr marL="0" lvl="0" indent="0" algn="l" rtl="0">
              <a:lnSpc>
                <a:spcPct val="100000"/>
              </a:lnSpc>
              <a:spcBef>
                <a:spcPts val="0"/>
              </a:spcBef>
              <a:spcAft>
                <a:spcPts val="0"/>
              </a:spcAft>
              <a:buSzPts val="1400"/>
              <a:buNone/>
            </a:pPr>
            <a:endParaRPr sz="1100" b="1" u="sng"/>
          </a:p>
        </p:txBody>
      </p:sp>
      <p:sp>
        <p:nvSpPr>
          <p:cNvPr id="203" name="Google Shape;203;g194bc32f861_0_0:notes"/>
          <p:cNvSpPr txBox="1">
            <a:spLocks noGrp="1"/>
          </p:cNvSpPr>
          <p:nvPr>
            <p:ph type="sldNum" idx="12"/>
          </p:nvPr>
        </p:nvSpPr>
        <p:spPr>
          <a:xfrm>
            <a:off x="3850442" y="9428584"/>
            <a:ext cx="2945537" cy="498145"/>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fe01f0ed16_0_8:notes"/>
          <p:cNvSpPr>
            <a:spLocks noGrp="1" noRot="1" noChangeAspect="1"/>
          </p:cNvSpPr>
          <p:nvPr>
            <p:ph type="sldImg" idx="2"/>
          </p:nvPr>
        </p:nvSpPr>
        <p:spPr>
          <a:xfrm>
            <a:off x="169863" y="244475"/>
            <a:ext cx="6440487" cy="36226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fe01f0ed16_0_8:notes"/>
          <p:cNvSpPr txBox="1">
            <a:spLocks noGrp="1"/>
          </p:cNvSpPr>
          <p:nvPr>
            <p:ph type="body" idx="1"/>
          </p:nvPr>
        </p:nvSpPr>
        <p:spPr>
          <a:xfrm>
            <a:off x="169863" y="4015945"/>
            <a:ext cx="6440487" cy="5752929"/>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000" b="1">
                <a:solidFill>
                  <a:schemeClr val="dk1"/>
                </a:solidFill>
              </a:rPr>
              <a:t>Beschreibung</a:t>
            </a:r>
            <a:endParaRPr sz="1000" b="1">
              <a:solidFill>
                <a:schemeClr val="dk1"/>
              </a:solidFill>
            </a:endParaRPr>
          </a:p>
          <a:p>
            <a:pPr marL="0" lvl="0" indent="0" algn="l" rtl="0">
              <a:lnSpc>
                <a:spcPct val="100000"/>
              </a:lnSpc>
              <a:spcBef>
                <a:spcPts val="0"/>
              </a:spcBef>
              <a:spcAft>
                <a:spcPts val="0"/>
              </a:spcAft>
              <a:buSzPts val="1100"/>
              <a:buNone/>
            </a:pPr>
            <a:r>
              <a:rPr lang="de-DE" sz="1000">
                <a:highlight>
                  <a:srgbClr val="FFFFFF"/>
                </a:highlight>
              </a:rPr>
              <a:t>Immer mehr Menschen lassen sich in Deutschland Lebensmittel über einen Onlinedienstleister nach Hause liefern, wobei  das Onlinegeschäft am gesamten Lebensmitteleinzelhandel mit gut einem Prozent nur einen kleinen Teil einnimmt (Welt 2020). Der Trend zeigt sich auch im Bereich von Süßwaren und -speisen</a:t>
            </a:r>
            <a:r>
              <a:rPr lang="de-DE" sz="1000">
                <a:solidFill>
                  <a:srgbClr val="C00000"/>
                </a:solidFill>
                <a:highlight>
                  <a:srgbClr val="FFFFFF"/>
                </a:highlight>
              </a:rPr>
              <a:t>. </a:t>
            </a:r>
            <a:r>
              <a:rPr lang="de-DE" sz="1000"/>
              <a:t>Kunden bestellen besondere Spezialitäten, Konditorwaren und -produkte (Torten, Pralinen, Gebäcke) auch online nach Hause. Darauf haben bereits vor allem Händler,  aber auch Handwerksbetriebe (Bäckereien, Konditoreien, </a:t>
            </a:r>
            <a:r>
              <a:rPr lang="de-DE" sz="1000">
                <a:highlight>
                  <a:srgbClr val="FFFFFF"/>
                </a:highlight>
              </a:rPr>
              <a:t>Cafés)</a:t>
            </a:r>
            <a:r>
              <a:rPr lang="de-DE" sz="1000"/>
              <a:t> reagiert und bieten ein Vermarktungskonzept für diese Kundenwünsche an. Die Handwerksbetriebe möchten z.B. hierbei die Verbreitung und Vermarktung regionaler Besonderheiten und </a:t>
            </a:r>
            <a:r>
              <a:rPr lang="de-DE" sz="1000">
                <a:highlight>
                  <a:srgbClr val="FFFFFF"/>
                </a:highlight>
              </a:rPr>
              <a:t>handwerkliche Fertigungen fördern.  </a:t>
            </a:r>
            <a:r>
              <a:rPr lang="de-DE" sz="1000"/>
              <a:t/>
            </a:r>
            <a:br>
              <a:rPr lang="de-DE" sz="1000"/>
            </a:br>
            <a:r>
              <a:rPr lang="de-DE" sz="1000"/>
              <a:t>Insgesamt kann dieses Angebot z.B. konventionelle industrielle Torten (auch als TK Waren über die Industrie/im Handel oder online) das traditionelle Handwerk gefährden. Im Jahr 2021 lag der Inlandsabsatz</a:t>
            </a:r>
            <a:r>
              <a:rPr lang="de-DE" sz="1000">
                <a:highlight>
                  <a:schemeClr val="lt1"/>
                </a:highlight>
              </a:rPr>
              <a:t> im Lebensmittelhandel von tiefgekühlten Kuchen und Torten bei 143.372 Tonnen (Statista 2022).</a:t>
            </a:r>
            <a:endParaRPr sz="1000"/>
          </a:p>
          <a:p>
            <a:pPr marL="0" lvl="0" indent="0" algn="l" rtl="0">
              <a:lnSpc>
                <a:spcPct val="100000"/>
              </a:lnSpc>
              <a:spcBef>
                <a:spcPts val="0"/>
              </a:spcBef>
              <a:spcAft>
                <a:spcPts val="0"/>
              </a:spcAft>
              <a:buClr>
                <a:schemeClr val="dk1"/>
              </a:buClr>
              <a:buSzPts val="1100"/>
              <a:buFont typeface="Arial"/>
              <a:buNone/>
            </a:pPr>
            <a:r>
              <a:rPr lang="de-DE" sz="1000"/>
              <a:t>Mit Blick auf die Transportwege (z.B. Versand), geeignete Verpackungsmaterialien und Funktionen der Verpackungen (z.B. Kühlung der Waren) sowie Verpackungsaufkommen, kann dies in Konflikt zur Nachhaltigkeit (Umweltschonung) stehen.</a:t>
            </a:r>
            <a:endParaRPr sz="1000" b="1">
              <a:solidFill>
                <a:srgbClr val="C00000"/>
              </a:solidFill>
            </a:endParaRPr>
          </a:p>
          <a:p>
            <a:pPr marL="0" lvl="0" indent="0" algn="l" rtl="0">
              <a:lnSpc>
                <a:spcPct val="100000"/>
              </a:lnSpc>
              <a:spcBef>
                <a:spcPts val="0"/>
              </a:spcBef>
              <a:spcAft>
                <a:spcPts val="0"/>
              </a:spcAft>
              <a:buClr>
                <a:schemeClr val="dk1"/>
              </a:buClr>
              <a:buSzPts val="1400"/>
              <a:buNone/>
            </a:pPr>
            <a:endParaRPr sz="1000" b="1"/>
          </a:p>
          <a:p>
            <a:pPr marL="0" lvl="0" indent="0" algn="l" rtl="0">
              <a:lnSpc>
                <a:spcPct val="100000"/>
              </a:lnSpc>
              <a:spcBef>
                <a:spcPts val="0"/>
              </a:spcBef>
              <a:spcAft>
                <a:spcPts val="0"/>
              </a:spcAft>
              <a:buClr>
                <a:schemeClr val="dk1"/>
              </a:buClr>
              <a:buSzPts val="1400"/>
              <a:buNone/>
            </a:pPr>
            <a:r>
              <a:rPr lang="de-DE" sz="1000" b="1">
                <a:solidFill>
                  <a:schemeClr val="dk1"/>
                </a:solidFill>
              </a:rPr>
              <a:t>Aufgaben</a:t>
            </a:r>
            <a:r>
              <a:rPr lang="de-DE" sz="1000" b="1"/>
              <a:t> und </a:t>
            </a:r>
            <a:r>
              <a:rPr lang="de-DE" sz="1000" b="1">
                <a:solidFill>
                  <a:schemeClr val="dk1"/>
                </a:solidFill>
              </a:rPr>
              <a:t>Anknüpfungspunkte</a:t>
            </a:r>
            <a:endParaRPr sz="1000"/>
          </a:p>
          <a:p>
            <a:pPr marL="0" lvl="0" indent="0" algn="l" rtl="0">
              <a:lnSpc>
                <a:spcPct val="100000"/>
              </a:lnSpc>
              <a:spcBef>
                <a:spcPts val="0"/>
              </a:spcBef>
              <a:spcAft>
                <a:spcPts val="0"/>
              </a:spcAft>
              <a:buClr>
                <a:schemeClr val="dk1"/>
              </a:buClr>
              <a:buSzPts val="1400"/>
              <a:buNone/>
            </a:pPr>
            <a:r>
              <a:rPr lang="de-DE" sz="1000"/>
              <a:t>Im Rahmen der Aufgabe “Welche Vor- und Nachteile unter Aspekten der Nachhaltigkeit bringt dieser “Trend” mit sich?” bietet es sich an, auch auf die betrieblichen Herausforderungen und Chancen des Bäckerei- und Konditorhandwerks einzugehen und die Perspektiven und Erfahrungen unterschiedlicher Betriebstypen und Kundenerwartungen aus den eigenen Betrieben einzubinden. Das Thema Verpackungsmaterialien, Versand-  und Kommunikationswege für die Online-Produkte kann zudem vertieft werden. Verpackungen aus den Betrieben können zur Veranschaulichung mitgebracht werden. </a:t>
            </a:r>
            <a:endParaRPr sz="1000"/>
          </a:p>
          <a:p>
            <a:pPr marL="0" lvl="0" indent="0" algn="l" rtl="0">
              <a:lnSpc>
                <a:spcPct val="100000"/>
              </a:lnSpc>
              <a:spcBef>
                <a:spcPts val="0"/>
              </a:spcBef>
              <a:spcAft>
                <a:spcPts val="0"/>
              </a:spcAft>
              <a:buClr>
                <a:schemeClr val="dk1"/>
              </a:buClr>
              <a:buSzPts val="1100"/>
              <a:buNone/>
            </a:pPr>
            <a:endParaRPr sz="1000" b="1">
              <a:solidFill>
                <a:schemeClr val="dk1"/>
              </a:solidFill>
            </a:endParaRPr>
          </a:p>
          <a:p>
            <a:pPr marL="0" lvl="0" indent="0" algn="l" rtl="0">
              <a:lnSpc>
                <a:spcPct val="100000"/>
              </a:lnSpc>
              <a:spcBef>
                <a:spcPts val="0"/>
              </a:spcBef>
              <a:spcAft>
                <a:spcPts val="0"/>
              </a:spcAft>
              <a:buClr>
                <a:schemeClr val="dk1"/>
              </a:buClr>
              <a:buSzPts val="1100"/>
              <a:buNone/>
            </a:pPr>
            <a:r>
              <a:rPr lang="de-DE" sz="900" b="1">
                <a:solidFill>
                  <a:schemeClr val="dk1"/>
                </a:solidFill>
              </a:rPr>
              <a:t>Quellen</a:t>
            </a:r>
            <a:r>
              <a:rPr lang="de-DE" sz="900" b="1"/>
              <a:t> Notizen</a:t>
            </a:r>
            <a:endParaRPr sz="900" b="1">
              <a:solidFill>
                <a:schemeClr val="dk1"/>
              </a:solidFill>
            </a:endParaRPr>
          </a:p>
          <a:p>
            <a:pPr marL="457200" lvl="0" indent="-285750" algn="l" rtl="0">
              <a:lnSpc>
                <a:spcPct val="100000"/>
              </a:lnSpc>
              <a:spcBef>
                <a:spcPts val="0"/>
              </a:spcBef>
              <a:spcAft>
                <a:spcPts val="0"/>
              </a:spcAft>
              <a:buClr>
                <a:schemeClr val="dk1"/>
              </a:buClr>
              <a:buSzPts val="900"/>
              <a:buChar char="●"/>
            </a:pPr>
            <a:r>
              <a:rPr lang="de-DE" sz="900"/>
              <a:t>Welt (2020): </a:t>
            </a:r>
            <a:r>
              <a:rPr lang="de-DE" sz="900">
                <a:highlight>
                  <a:srgbClr val="FFFFFF"/>
                </a:highlight>
              </a:rPr>
              <a:t>Im Onlinehandel wächst kein Bereich stärker als Lebensmittel. Online: </a:t>
            </a:r>
            <a:r>
              <a:rPr lang="de-DE" sz="900" u="sng">
                <a:solidFill>
                  <a:schemeClr val="hlink"/>
                </a:solidFill>
                <a:hlinkClick r:id="rId3"/>
              </a:rPr>
              <a:t>https://www.welt.de/wirtschaft/article205226205/Im-Onlinehandel-waechst-kein-Bereich-staerker-als-Lebensmittel.html</a:t>
            </a:r>
            <a:r>
              <a:rPr lang="de-DE" sz="900"/>
              <a:t> </a:t>
            </a:r>
            <a:endParaRPr sz="900"/>
          </a:p>
          <a:p>
            <a:pPr marL="457200" lvl="0" indent="-285750" algn="l" rtl="0">
              <a:lnSpc>
                <a:spcPct val="100000"/>
              </a:lnSpc>
              <a:spcBef>
                <a:spcPts val="0"/>
              </a:spcBef>
              <a:spcAft>
                <a:spcPts val="0"/>
              </a:spcAft>
              <a:buClr>
                <a:schemeClr val="dk1"/>
              </a:buClr>
              <a:buSzPts val="900"/>
              <a:buChar char="●"/>
            </a:pPr>
            <a:r>
              <a:rPr lang="de-DE" sz="900"/>
              <a:t>Statista (2022): Abastz von tiefgekühlten Kuchen und Torten in Deutschland in den Jahren 2017 bis 2021. Online:: </a:t>
            </a:r>
            <a:r>
              <a:rPr lang="de-DE" sz="900" u="sng">
                <a:solidFill>
                  <a:schemeClr val="hlink"/>
                </a:solidFill>
                <a:highlight>
                  <a:srgbClr val="FFFFFF"/>
                </a:highlight>
                <a:hlinkClick r:id="rId4"/>
              </a:rPr>
              <a:t>https://de.statista.com/statistik/daten/studie/155493/umfrage/inlandsabsatz-von-tiefgekuehlten-kuchen-und-torten-seit-2008/#:~:text=Im%20Jahr%202021%20lag%20der,und%20Torten%20bei%20143.372%20Tonnen</a:t>
            </a:r>
            <a:endParaRPr sz="900"/>
          </a:p>
          <a:p>
            <a:pPr marL="457200" lvl="0" indent="-285750" algn="l" rtl="0">
              <a:lnSpc>
                <a:spcPct val="100000"/>
              </a:lnSpc>
              <a:spcBef>
                <a:spcPts val="0"/>
              </a:spcBef>
              <a:spcAft>
                <a:spcPts val="0"/>
              </a:spcAft>
              <a:buClr>
                <a:schemeClr val="dk1"/>
              </a:buClr>
              <a:buSzPts val="900"/>
              <a:buChar char="●"/>
            </a:pPr>
            <a:r>
              <a:rPr lang="de-DE" sz="900"/>
              <a:t>Pixabay - OpenClipart-Vectors: Kuchen. Online: https://pixabay.com/de/vectors/kuchen-torte-geburtstag-dessert-157234/</a:t>
            </a:r>
            <a:endParaRPr/>
          </a:p>
          <a:p>
            <a:pPr marL="457200" lvl="0" indent="-285750" algn="l" rtl="0">
              <a:lnSpc>
                <a:spcPct val="100000"/>
              </a:lnSpc>
              <a:spcBef>
                <a:spcPts val="0"/>
              </a:spcBef>
              <a:spcAft>
                <a:spcPts val="0"/>
              </a:spcAft>
              <a:buClr>
                <a:schemeClr val="dk1"/>
              </a:buClr>
              <a:buSzPts val="900"/>
              <a:buChar char="●"/>
            </a:pPr>
            <a:r>
              <a:rPr lang="de-DE" sz="900"/>
              <a:t>Pixabay - OpenClipart-Vectors: : Karton. Online: https://pixabay.com/de/vectors/kasten-karton-offen-braunen-kasten-1297327/ </a:t>
            </a:r>
            <a:endParaRPr/>
          </a:p>
          <a:p>
            <a:pPr marL="457200" lvl="0" indent="-228600" algn="l" rtl="0">
              <a:lnSpc>
                <a:spcPct val="100000"/>
              </a:lnSpc>
              <a:spcBef>
                <a:spcPts val="0"/>
              </a:spcBef>
              <a:spcAft>
                <a:spcPts val="0"/>
              </a:spcAft>
              <a:buClr>
                <a:schemeClr val="dk1"/>
              </a:buClr>
              <a:buSzPts val="900"/>
              <a:buNone/>
            </a:pPr>
            <a:endParaRPr sz="900"/>
          </a:p>
          <a:p>
            <a:pPr marL="0" lvl="0" indent="0" algn="l" rtl="0">
              <a:lnSpc>
                <a:spcPct val="100000"/>
              </a:lnSpc>
              <a:spcBef>
                <a:spcPts val="0"/>
              </a:spcBef>
              <a:spcAft>
                <a:spcPts val="0"/>
              </a:spcAft>
              <a:buSzPts val="1400"/>
              <a:buNone/>
            </a:pPr>
            <a:endParaRPr sz="1000">
              <a:solidFill>
                <a:srgbClr val="FF0000"/>
              </a:solidFill>
            </a:endParaRPr>
          </a:p>
          <a:p>
            <a:pPr marL="0" lvl="0" indent="0" algn="l" rtl="0">
              <a:lnSpc>
                <a:spcPct val="115000"/>
              </a:lnSpc>
              <a:spcBef>
                <a:spcPts val="579"/>
              </a:spcBef>
              <a:spcAft>
                <a:spcPts val="0"/>
              </a:spcAft>
              <a:buSzPts val="1400"/>
              <a:buNone/>
            </a:pPr>
            <a:endParaRPr sz="11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ffb9657125_0_1:notes"/>
          <p:cNvSpPr>
            <a:spLocks noGrp="1" noRot="1" noChangeAspect="1"/>
          </p:cNvSpPr>
          <p:nvPr>
            <p:ph type="sldImg" idx="2"/>
          </p:nvPr>
        </p:nvSpPr>
        <p:spPr>
          <a:xfrm>
            <a:off x="179388" y="244475"/>
            <a:ext cx="6381750" cy="3590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ffb9657125_0_1:notes"/>
          <p:cNvSpPr txBox="1">
            <a:spLocks noGrp="1"/>
          </p:cNvSpPr>
          <p:nvPr>
            <p:ph type="body" idx="1"/>
          </p:nvPr>
        </p:nvSpPr>
        <p:spPr>
          <a:xfrm>
            <a:off x="179388" y="3929449"/>
            <a:ext cx="6381750" cy="5902726"/>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Clr>
                <a:schemeClr val="dk1"/>
              </a:buClr>
              <a:buSzPts val="1100"/>
              <a:buNone/>
            </a:pPr>
            <a:r>
              <a:rPr lang="de-DE" sz="1000" b="1"/>
              <a:t>Beschreibung</a:t>
            </a:r>
            <a:r>
              <a:rPr lang="de-DE" sz="1000" b="1">
                <a:solidFill>
                  <a:srgbClr val="FF0000"/>
                </a:solidFill>
              </a:rPr>
              <a:t/>
            </a:r>
            <a:br>
              <a:rPr lang="de-DE" sz="1000" b="1">
                <a:solidFill>
                  <a:srgbClr val="FF0000"/>
                </a:solidFill>
              </a:rPr>
            </a:br>
            <a:r>
              <a:rPr lang="de-DE" sz="1000"/>
              <a:t>Werden Früchte importiert, lassen sich längere Transportwege oder der Anbau in Gewächshäusern nicht vermeiden; letzteres erhöht wiederum den CO2-Ausstoß. Importprodukte sind jederzeit – unabhängig von der Saison - verfügbar, was nachhaltigkeitsbezogenen Gesichtspunkten und den Grundsätzen einer nachhaltigen Ernährung widerspricht (wie z.B. die Bevorzugung regionaler und saisonaler Rohwaren).</a:t>
            </a:r>
            <a:endParaRPr sz="1000"/>
          </a:p>
          <a:p>
            <a:pPr marL="0" lvl="0" indent="0" algn="l" rtl="0">
              <a:lnSpc>
                <a:spcPct val="100000"/>
              </a:lnSpc>
              <a:spcBef>
                <a:spcPts val="0"/>
              </a:spcBef>
              <a:spcAft>
                <a:spcPts val="0"/>
              </a:spcAft>
              <a:buClr>
                <a:schemeClr val="dk1"/>
              </a:buClr>
              <a:buSzPts val="1100"/>
              <a:buFont typeface="Arial"/>
              <a:buNone/>
            </a:pPr>
            <a:r>
              <a:rPr lang="de-DE" sz="1000"/>
              <a:t>Nicht jeder Vermarktungsweg und auch Produkteinsatz entsprechen also den Kriterien einer nachhaltigen Entwicklung, denn dafür sind - neben den zuvor genannten - weitere Faktoren zu berücksichtigen (z.B. Produktions- und  Transportformen, Lieferkette, Lagerung, Menge, Verpackungen, faire Arbeitsbedingungen und Beachtung der Menschenrechte, vgl. auch SDG 8). Ergebnisse der ifeu-Studie (2020, S. 8) zeigen, dass z.B. Äpfel und Erdbeeren (frisch geerntet), die im deutschen Supermarkt erhältlich sind,  zu den klimafreundlichsten Lebensmitteln zählen. Eine mit dem Flugzeug nach Deutschland gelieferte Ananas schneidet schlechter ab als der Transport dieser Frucht mit dem Schiff.</a:t>
            </a:r>
            <a:endParaRPr sz="1000"/>
          </a:p>
          <a:p>
            <a:pPr marL="0" lvl="0" indent="0" algn="l" rtl="0">
              <a:lnSpc>
                <a:spcPct val="100000"/>
              </a:lnSpc>
              <a:spcBef>
                <a:spcPts val="0"/>
              </a:spcBef>
              <a:spcAft>
                <a:spcPts val="0"/>
              </a:spcAft>
              <a:buClr>
                <a:schemeClr val="dk1"/>
              </a:buClr>
              <a:buSzPts val="1100"/>
              <a:buNone/>
            </a:pPr>
            <a:r>
              <a:rPr lang="de-DE" sz="1000"/>
              <a:t>Zudem kann die soziale Dimension (z.B. Arbeitsbedingungen, Lieferstrukturen) am Beispiel der Ananas- und Bananenproduktion vertiefend aufgegriffen werden. Siehe dazu Oxfam Deutschland 2016. </a:t>
            </a:r>
            <a:endParaRPr sz="1000">
              <a:solidFill>
                <a:srgbClr val="FF0000"/>
              </a:solidFill>
            </a:endParaRPr>
          </a:p>
          <a:p>
            <a:pPr marL="0" lvl="0" indent="0" algn="l" rtl="0">
              <a:lnSpc>
                <a:spcPct val="100000"/>
              </a:lnSpc>
              <a:spcBef>
                <a:spcPts val="0"/>
              </a:spcBef>
              <a:spcAft>
                <a:spcPts val="0"/>
              </a:spcAft>
              <a:buClr>
                <a:schemeClr val="dk1"/>
              </a:buClr>
              <a:buSzPts val="1100"/>
              <a:buNone/>
            </a:pPr>
            <a:endParaRPr sz="1000">
              <a:solidFill>
                <a:srgbClr val="FF0000"/>
              </a:solidFill>
            </a:endParaRPr>
          </a:p>
          <a:p>
            <a:pPr marL="0" lvl="0" indent="0" algn="l" rtl="0">
              <a:lnSpc>
                <a:spcPct val="100000"/>
              </a:lnSpc>
              <a:spcBef>
                <a:spcPts val="0"/>
              </a:spcBef>
              <a:spcAft>
                <a:spcPts val="0"/>
              </a:spcAft>
              <a:buClr>
                <a:schemeClr val="dk1"/>
              </a:buClr>
              <a:buSzPts val="1100"/>
              <a:buNone/>
            </a:pPr>
            <a:r>
              <a:rPr lang="de-DE" sz="1000" b="1"/>
              <a:t>Aufgaben und Anknüpfungspunkte</a:t>
            </a:r>
            <a:r>
              <a:rPr lang="de-DE" sz="1000">
                <a:solidFill>
                  <a:srgbClr val="FF0000"/>
                </a:solidFill>
              </a:rPr>
              <a:t/>
            </a:r>
            <a:br>
              <a:rPr lang="de-DE" sz="1000">
                <a:solidFill>
                  <a:srgbClr val="FF0000"/>
                </a:solidFill>
              </a:rPr>
            </a:br>
            <a:r>
              <a:rPr lang="de-DE" sz="1000"/>
              <a:t>Wählen Sie pro Gruppe jeweils ein Produkt (z.B. Torte, Gebäck) mit Früchten aus, das in Ihrem Betrieb hergestellt und verkauft wird. Arbeiten Sie Vor- und Nachteile siehe Aufgabe (siehe Folie) heraus und diskutieren Sie die Ergebnisse auch im Hinblick auf die Möglichkeiten im Bäcker- und Konditorhandwerk. </a:t>
            </a:r>
            <a:endParaRPr sz="1000"/>
          </a:p>
          <a:p>
            <a:pPr marL="0" lvl="0" indent="0" algn="l" rtl="0">
              <a:lnSpc>
                <a:spcPct val="100000"/>
              </a:lnSpc>
              <a:spcBef>
                <a:spcPts val="0"/>
              </a:spcBef>
              <a:spcAft>
                <a:spcPts val="0"/>
              </a:spcAft>
              <a:buClr>
                <a:schemeClr val="dk1"/>
              </a:buClr>
              <a:buSzPts val="1100"/>
              <a:buNone/>
            </a:pPr>
            <a:r>
              <a:rPr lang="de-DE" sz="1000"/>
              <a:t>An dieser Stelle kann die Diskussion auch in Richtung von fairen und/oder ökologischen Früchten weitergeführt werden. Hier kann z.B. folgendes Material unterstützen: </a:t>
            </a:r>
            <a:r>
              <a:rPr lang="de-DE" sz="1000" u="sng">
                <a:solidFill>
                  <a:schemeClr val="hlink"/>
                </a:solidFill>
                <a:hlinkClick r:id="rId3"/>
              </a:rPr>
              <a:t>https://www.globaleslernen.de/sites/default/files/files/link-elements/fair_fruchtet_meh-nored.pdf</a:t>
            </a:r>
            <a:endParaRPr sz="1000"/>
          </a:p>
          <a:p>
            <a:pPr marL="0" lvl="0" indent="0" algn="l" rtl="0">
              <a:lnSpc>
                <a:spcPct val="100000"/>
              </a:lnSpc>
              <a:spcBef>
                <a:spcPts val="0"/>
              </a:spcBef>
              <a:spcAft>
                <a:spcPts val="0"/>
              </a:spcAft>
              <a:buClr>
                <a:schemeClr val="dk1"/>
              </a:buClr>
              <a:buSzPts val="1400"/>
              <a:buNone/>
            </a:pPr>
            <a:endParaRPr sz="1050">
              <a:solidFill>
                <a:srgbClr val="FF0000"/>
              </a:solidFill>
            </a:endParaRPr>
          </a:p>
          <a:p>
            <a:pPr marL="0" marR="0" lvl="0" indent="0" algn="l" rtl="0">
              <a:lnSpc>
                <a:spcPct val="100000"/>
              </a:lnSpc>
              <a:spcBef>
                <a:spcPts val="0"/>
              </a:spcBef>
              <a:spcAft>
                <a:spcPts val="0"/>
              </a:spcAft>
              <a:buClr>
                <a:schemeClr val="dk1"/>
              </a:buClr>
              <a:buSzPts val="1100"/>
              <a:buFont typeface="Arial"/>
              <a:buNone/>
            </a:pPr>
            <a:r>
              <a:rPr lang="de-DE" sz="1000" b="1"/>
              <a:t>Quellen und Abbildungen</a:t>
            </a:r>
            <a:endParaRPr sz="1000"/>
          </a:p>
          <a:p>
            <a:pPr marL="457200" marR="0" lvl="0" indent="-292100" algn="l" rtl="0">
              <a:lnSpc>
                <a:spcPct val="100000"/>
              </a:lnSpc>
              <a:spcBef>
                <a:spcPts val="0"/>
              </a:spcBef>
              <a:spcAft>
                <a:spcPts val="0"/>
              </a:spcAft>
              <a:buClr>
                <a:schemeClr val="dk1"/>
              </a:buClr>
              <a:buSzPts val="1000"/>
              <a:buChar char="●"/>
            </a:pPr>
            <a:r>
              <a:rPr lang="de-DE" sz="1000"/>
              <a:t>ifeu (2020). Ökologische Fußabdrücke von  Lebensmitteln und Gerichten  in Deutschland. Online: </a:t>
            </a:r>
            <a:r>
              <a:rPr lang="de-DE" sz="1000" u="sng">
                <a:solidFill>
                  <a:schemeClr val="hlink"/>
                </a:solidFill>
                <a:highlight>
                  <a:srgbClr val="FEFEFE"/>
                </a:highlight>
                <a:hlinkClick r:id="rId4"/>
              </a:rPr>
              <a:t>https://www.ifeu.de/fileadmin/uploads/Reinhardt-Gaertner-Wagner-2020-Oekologische-Fu%C3%9Fabdruecke-von-Lebensmitteln-und-Gerichten-in-Deutschland-ifeu-2020.pdf</a:t>
            </a:r>
            <a:endParaRPr sz="1000" b="1"/>
          </a:p>
          <a:p>
            <a:pPr marL="457200" marR="0" lvl="0" indent="-292100" algn="l" rtl="0">
              <a:lnSpc>
                <a:spcPct val="100000"/>
              </a:lnSpc>
              <a:spcBef>
                <a:spcPts val="0"/>
              </a:spcBef>
              <a:spcAft>
                <a:spcPts val="0"/>
              </a:spcAft>
              <a:buClr>
                <a:schemeClr val="dk1"/>
              </a:buClr>
              <a:buSzPts val="1000"/>
              <a:buChar char="●"/>
            </a:pPr>
            <a:r>
              <a:rPr lang="de-DE" sz="1000"/>
              <a:t>Oxfam Deutschland (2016): Süße Früchte, bittere Wahrheit. Die Mitverantwortung deutscher Supermärkte für menschenunwürdige Zustände in der Ananas- und Bananenproduktion in costa Rica und Ecuador. Online: </a:t>
            </a:r>
            <a:r>
              <a:rPr lang="de-DE" sz="1000" i="1" u="sng">
                <a:solidFill>
                  <a:schemeClr val="hlink"/>
                </a:solidFill>
                <a:hlinkClick r:id="rId5"/>
              </a:rPr>
              <a:t>https://www.oxfam.de/system/files/20150530-oxfam-suesse-fruechte-bittere-wahrheit.pdf</a:t>
            </a:r>
            <a:endParaRPr sz="1000"/>
          </a:p>
          <a:p>
            <a:pPr marL="457200" marR="0" lvl="0" indent="-292100" algn="l" rtl="0">
              <a:lnSpc>
                <a:spcPct val="100000"/>
              </a:lnSpc>
              <a:spcBef>
                <a:spcPts val="0"/>
              </a:spcBef>
              <a:spcAft>
                <a:spcPts val="0"/>
              </a:spcAft>
              <a:buSzPts val="1000"/>
              <a:buChar char="●"/>
            </a:pPr>
            <a:r>
              <a:rPr lang="de-DE" sz="1000"/>
              <a:t>Krearikar auf pixabay: Globus. Online: https://pixabay.com/de/illustrations/globus-welt-karte-reisen-senden-3411506/ </a:t>
            </a:r>
            <a:endParaRPr/>
          </a:p>
          <a:p>
            <a:pPr marL="457200" marR="0" lvl="0" indent="-292100" algn="l" rtl="0">
              <a:lnSpc>
                <a:spcPct val="100000"/>
              </a:lnSpc>
              <a:spcBef>
                <a:spcPts val="0"/>
              </a:spcBef>
              <a:spcAft>
                <a:spcPts val="0"/>
              </a:spcAft>
              <a:buSzPts val="1000"/>
              <a:buChar char="●"/>
            </a:pPr>
            <a:r>
              <a:rPr lang="de-DE" sz="1000"/>
              <a:t>Noun Project: Icons. Online: https://thenounproject.com/</a:t>
            </a:r>
            <a:endParaRPr sz="1000"/>
          </a:p>
          <a:p>
            <a:pPr marL="440969" lvl="0" indent="-220485" algn="l" rtl="0">
              <a:lnSpc>
                <a:spcPct val="100000"/>
              </a:lnSpc>
              <a:spcBef>
                <a:spcPts val="0"/>
              </a:spcBef>
              <a:spcAft>
                <a:spcPts val="0"/>
              </a:spcAft>
              <a:buSzPts val="1400"/>
              <a:buNone/>
            </a:pPr>
            <a:endParaRPr sz="1100"/>
          </a:p>
        </p:txBody>
      </p:sp>
      <p:sp>
        <p:nvSpPr>
          <p:cNvPr id="234" name="Google Shape;234;g1ffb9657125_0_1:notes"/>
          <p:cNvSpPr txBox="1">
            <a:spLocks noGrp="1"/>
          </p:cNvSpPr>
          <p:nvPr>
            <p:ph type="sldNum" idx="12"/>
          </p:nvPr>
        </p:nvSpPr>
        <p:spPr>
          <a:xfrm>
            <a:off x="3850442" y="9428584"/>
            <a:ext cx="2945400" cy="498000"/>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05b91260c1_0_79:notes"/>
          <p:cNvSpPr>
            <a:spLocks noGrp="1" noRot="1" noChangeAspect="1"/>
          </p:cNvSpPr>
          <p:nvPr>
            <p:ph type="sldImg" idx="2"/>
          </p:nvPr>
        </p:nvSpPr>
        <p:spPr>
          <a:xfrm>
            <a:off x="185738" y="244475"/>
            <a:ext cx="6413500" cy="3608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205b91260c1_0_79:notes"/>
          <p:cNvSpPr txBox="1">
            <a:spLocks noGrp="1"/>
          </p:cNvSpPr>
          <p:nvPr>
            <p:ph type="body" idx="1"/>
          </p:nvPr>
        </p:nvSpPr>
        <p:spPr>
          <a:xfrm>
            <a:off x="185738" y="4028303"/>
            <a:ext cx="6413500" cy="5803872"/>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Clr>
                <a:schemeClr val="dk1"/>
              </a:buClr>
              <a:buSzPts val="1100"/>
              <a:buNone/>
            </a:pPr>
            <a:r>
              <a:rPr lang="de-DE" sz="1000" b="1"/>
              <a:t>Beschreibung</a:t>
            </a:r>
            <a:br>
              <a:rPr lang="de-DE" sz="1000" b="1"/>
            </a:br>
            <a:r>
              <a:rPr lang="de-DE" sz="1000"/>
              <a:t>D</a:t>
            </a:r>
            <a:r>
              <a:rPr lang="de-DE" sz="10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ie Herstellung von Back- und Konditorwaren ist ein sehr energieaufwändiger Prozess: Rund 10% des gesamten Strom- und Wärmeverbrauchs entfallen auf Betriebe des Bäcker- und Konditorenhandwerks (Effizienz-Agentur NRW 2015). Damit hat die Branche in absoluten Zahlen den höchsten Energiebedarf aller Handwerksberufe (ebd.). Durch den technischen Fortschritt werden immer energieeffizientere Geräte entwickelt. Auszubildende sollten auch in die Lage versetzt werden, bei einer notwendigen Neuanschaffung von Backöfen die energiesparendste Technologie berücksichtigen zu können. Denn “[n]eben der grundsätzlichen Entscheidung für eine Ofenart wie z.B. Etagen- oder Stikkenofen, hat insbesondere die Festlegung des Energieträgers, wie z.B. Gas oder Strom, entscheidenden Einfluss auf die Höhe der Energiekosten” (ZDH 2019). Dies hat nicht nur ökonomische (d.h. finanzielle) Vorteile für den Betrieb, sondern schont gleichzeitig wichtige Ressourcen für die Umwelt. Allerdings ist eine Neuanschaffung nicht immer der nachhaltigste Weg, da für die Herstellung der Geräte viele Ressourcen gebraucht werden. Es gilt abzuwägen, wann eine Neuanschaffung sinnvoll ist. Zudem ist der Rebound-Effekt zu beachten: “Effizienzsteigerungen senken oft die Kosten für Produkte oder Dienstleistungen. Dies kann dazu führen, dass sich das Verhalten der Nutzerinnen und Nutzer ändert: Sie verbrauchen mehr - die ursprünglichen Einsparungen werden teilweise wieder aufgehoben. Dieser Effekt wird Rebound genannt.” (UBA 2019). Daher kann nicht nur allein auf Energieeffizienz gesetzt werden, sondern das Verhalten muss entsprechend angepasst werden.</a:t>
            </a:r>
            <a:endParaRPr sz="1000"/>
          </a:p>
          <a:p>
            <a:pPr marL="0" lvl="0" indent="0" algn="l" rtl="0">
              <a:lnSpc>
                <a:spcPct val="100000"/>
              </a:lnSpc>
              <a:spcBef>
                <a:spcPts val="0"/>
              </a:spcBef>
              <a:spcAft>
                <a:spcPts val="0"/>
              </a:spcAft>
              <a:buClr>
                <a:schemeClr val="dk1"/>
              </a:buClr>
              <a:buSzPts val="1100"/>
              <a:buNone/>
            </a:pPr>
            <a:endParaRPr sz="1000"/>
          </a:p>
          <a:p>
            <a:pPr marL="0" lvl="0" indent="0" algn="l" rtl="0">
              <a:lnSpc>
                <a:spcPct val="100000"/>
              </a:lnSpc>
              <a:spcBef>
                <a:spcPts val="0"/>
              </a:spcBef>
              <a:spcAft>
                <a:spcPts val="0"/>
              </a:spcAft>
              <a:buClr>
                <a:schemeClr val="dk1"/>
              </a:buClr>
              <a:buSzPts val="1100"/>
              <a:buNone/>
            </a:pPr>
            <a:r>
              <a:rPr lang="de-DE" sz="900" b="1"/>
              <a:t>Aufgaben und Anknüpfungspunkte</a:t>
            </a:r>
            <a:r>
              <a:rPr lang="de-DE" sz="1000">
                <a:solidFill>
                  <a:srgbClr val="FF0000"/>
                </a:solidFill>
              </a:rPr>
              <a:t/>
            </a:r>
            <a:br>
              <a:rPr lang="de-DE" sz="1000">
                <a:solidFill>
                  <a:srgbClr val="FF0000"/>
                </a:solidFill>
              </a:rPr>
            </a:br>
            <a:r>
              <a:rPr lang="de-DE" sz="1000">
                <a:highlight>
                  <a:schemeClr val="lt1"/>
                </a:highlight>
              </a:rPr>
              <a:t>Steigen Sie in die Thematik z.B. mit der </a:t>
            </a:r>
            <a:r>
              <a:rPr lang="de-DE" sz="1000" b="1">
                <a:highlight>
                  <a:schemeClr val="lt1"/>
                </a:highlight>
              </a:rPr>
              <a:t>Kurzbroschüre</a:t>
            </a:r>
            <a:r>
              <a:rPr lang="de-DE" sz="1000" b="1">
                <a:solidFill>
                  <a:srgbClr val="FF0000"/>
                </a:solidFill>
              </a:rPr>
              <a:t> </a:t>
            </a:r>
            <a:r>
              <a:rPr lang="de-DE" sz="1000" u="sng">
                <a:solidFill>
                  <a:schemeClr val="hlink"/>
                </a:solidFill>
                <a:hlinkClick r:id="rId3"/>
              </a:rPr>
              <a:t>“Die energieeffiziente Bäckerei” </a:t>
            </a:r>
            <a:r>
              <a:rPr lang="de-DE" sz="1000"/>
              <a:t>(ZDH 2019) ein. Binden Sie hierbei die Erfahrungen aus den Betrieben zum Thema Energieeffizienz ein. Was bedeutet Energieeffizienz im eigenen Betrieb? Über die folgende Homepage</a:t>
            </a:r>
            <a:r>
              <a:rPr lang="de-DE" sz="1000">
                <a:solidFill>
                  <a:srgbClr val="FF0000"/>
                </a:solidFill>
              </a:rPr>
              <a:t> </a:t>
            </a:r>
            <a:r>
              <a:rPr lang="de-DE" sz="1000" u="sng">
                <a:solidFill>
                  <a:schemeClr val="hlink"/>
                </a:solidFill>
                <a:hlinkClick r:id="rId4"/>
              </a:rPr>
              <a:t>Mittelstandsinitiative Energiewende und Klimaschutz, Hauptverbraucher </a:t>
            </a:r>
            <a:r>
              <a:rPr lang="de-DE" sz="1000"/>
              <a:t>können erste Informationen zu den Funktionen von Backöfen und möglichen Energieeinsparungen (siehe Tabellen auf der Homepage) recherchiert werden. Zusätzlich bietet es sich an, die Themen, wie  z.B.  Backprozesse, Backflächenauslastung etc. als weitere</a:t>
            </a:r>
            <a:r>
              <a:rPr lang="de-DE" sz="1000">
                <a:solidFill>
                  <a:srgbClr val="FF0000"/>
                </a:solidFill>
              </a:rPr>
              <a:t> </a:t>
            </a:r>
            <a:r>
              <a:rPr lang="de-DE" sz="1000"/>
              <a:t>Optimierungsmaßnahmen herauszuarbeiten (siehe dazu auch HGM Bäcker etc.). Halten Sie gemeinsam Argumentationspunkte für ein Gespräch mit Ole fest. Zusammenfassend kann der </a:t>
            </a:r>
            <a:r>
              <a:rPr lang="de-DE" sz="1000" b="1"/>
              <a:t>Film</a:t>
            </a:r>
            <a:r>
              <a:rPr lang="de-DE" sz="1000" b="1">
                <a:solidFill>
                  <a:srgbClr val="FF0000"/>
                </a:solidFill>
              </a:rPr>
              <a:t> </a:t>
            </a:r>
            <a:r>
              <a:rPr lang="de-DE" sz="1000" u="sng">
                <a:solidFill>
                  <a:schemeClr val="hlink"/>
                </a:solidFill>
                <a:hlinkClick r:id="rId5"/>
              </a:rPr>
              <a:t>“Die energieeffiziente Bäckerei” </a:t>
            </a:r>
            <a:r>
              <a:rPr lang="de-DE" sz="1000"/>
              <a:t>besprochen und auf betriebliche Handlungssituationen übertragen werden. </a:t>
            </a:r>
            <a:endParaRPr sz="1000"/>
          </a:p>
          <a:p>
            <a:pPr marL="0" lvl="0" indent="0" algn="l" rtl="0">
              <a:lnSpc>
                <a:spcPct val="100000"/>
              </a:lnSpc>
              <a:spcBef>
                <a:spcPts val="0"/>
              </a:spcBef>
              <a:spcAft>
                <a:spcPts val="0"/>
              </a:spcAft>
              <a:buClr>
                <a:schemeClr val="dk1"/>
              </a:buClr>
              <a:buSzPts val="1100"/>
              <a:buNone/>
            </a:pPr>
            <a:endParaRPr sz="1100"/>
          </a:p>
          <a:p>
            <a:pPr marL="0" marR="0" lvl="0" indent="0" algn="l" rtl="0">
              <a:lnSpc>
                <a:spcPct val="100000"/>
              </a:lnSpc>
              <a:spcBef>
                <a:spcPts val="0"/>
              </a:spcBef>
              <a:spcAft>
                <a:spcPts val="0"/>
              </a:spcAft>
              <a:buSzPts val="1400"/>
              <a:buNone/>
            </a:pPr>
            <a:r>
              <a:rPr lang="de-DE" sz="900" b="1"/>
              <a:t>Quellen und Abbildungen</a:t>
            </a:r>
            <a:endParaRPr sz="900" b="1"/>
          </a:p>
          <a:p>
            <a:pPr marL="457200" marR="0" lvl="0" indent="-285750" algn="l" rtl="0">
              <a:lnSpc>
                <a:spcPct val="100000"/>
              </a:lnSpc>
              <a:spcBef>
                <a:spcPts val="0"/>
              </a:spcBef>
              <a:spcAft>
                <a:spcPts val="0"/>
              </a:spcAft>
              <a:buSzPts val="900"/>
              <a:buFont typeface="Calibri"/>
              <a:buChar char="●"/>
            </a:pPr>
            <a:r>
              <a:rPr lang="de-DE" sz="900"/>
              <a:t>Effizienz-Agentur NRW (Hrsg.) (2015): Ressourceneffizienz im Bäckerhandwerk. Klimabäckerei - Gewinn für Bäcker und Umwelt, S.9. Online: </a:t>
            </a:r>
            <a:r>
              <a:rPr lang="de-DE" sz="900" u="sng">
                <a:solidFill>
                  <a:srgbClr val="1155CC"/>
                </a:solidFill>
                <a:hlinkClick r:id="rId6">
                  <a:extLst>
                    <a:ext uri="{A12FA001-AC4F-418D-AE19-62706E023703}">
                      <ahyp:hlinkClr xmlns:ahyp="http://schemas.microsoft.com/office/drawing/2018/hyperlinkcolor" xmlns="" val="tx"/>
                    </a:ext>
                  </a:extLst>
                </a:hlinkClick>
              </a:rPr>
              <a:t>https://www.ressourceneffizienz.de/fileadmin/user_upload/Flyer/EFA_Bro_Baeckereien_RZ_WEB.pdf</a:t>
            </a:r>
            <a:r>
              <a:rPr lang="de-DE" sz="900"/>
              <a:t> </a:t>
            </a:r>
            <a:endParaRPr sz="900"/>
          </a:p>
          <a:p>
            <a:pPr marL="457200" lvl="0" indent="-285750" algn="l" rtl="0">
              <a:lnSpc>
                <a:spcPct val="115000"/>
              </a:lnSpc>
              <a:spcBef>
                <a:spcPts val="0"/>
              </a:spcBef>
              <a:spcAft>
                <a:spcPts val="0"/>
              </a:spcAft>
              <a:buSzPts val="900"/>
              <a:buFont typeface="Calibri"/>
              <a:buChar char="●"/>
            </a:pPr>
            <a:r>
              <a:rPr lang="de-DE" sz="900"/>
              <a:t>UBA Umweltbundesamt (Hrsg.) (2019): Rebound-Effekte. Online: </a:t>
            </a:r>
            <a:r>
              <a:rPr lang="de-DE" sz="900" u="sng">
                <a:solidFill>
                  <a:schemeClr val="hlink"/>
                </a:solidFill>
                <a:hlinkClick r:id="rId7"/>
              </a:rPr>
              <a:t>https://www.umweltbundesamt.de/themen/abfall-ressourcen/oekonomische-rechtliche-aspekte-der/rebound-effekte</a:t>
            </a:r>
            <a:r>
              <a:rPr lang="de-DE" sz="900"/>
              <a:t> </a:t>
            </a:r>
            <a:endParaRPr sz="900"/>
          </a:p>
          <a:p>
            <a:pPr marL="457200" lvl="0" indent="-285750" algn="l" rtl="0">
              <a:lnSpc>
                <a:spcPct val="115000"/>
              </a:lnSpc>
              <a:spcBef>
                <a:spcPts val="0"/>
              </a:spcBef>
              <a:spcAft>
                <a:spcPts val="0"/>
              </a:spcAft>
              <a:buSzPts val="900"/>
              <a:buFont typeface="Calibri"/>
              <a:buChar char="●"/>
            </a:pPr>
            <a:r>
              <a:rPr lang="de-DE" sz="900"/>
              <a:t>ZDH Zentralverband des Deutschen Handwerk e.V. (2019): Die energieeffiziente Bäckerei. Online: </a:t>
            </a:r>
            <a:r>
              <a:rPr lang="de-DE" sz="900" u="sng">
                <a:solidFill>
                  <a:srgbClr val="1155CC"/>
                </a:solidFill>
                <a:hlinkClick r:id="rId3">
                  <a:extLst>
                    <a:ext uri="{A12FA001-AC4F-418D-AE19-62706E023703}">
                      <ahyp:hlinkClr xmlns:ahyp="http://schemas.microsoft.com/office/drawing/2018/hyperlinkcolor" xmlns="" val="tx"/>
                    </a:ext>
                  </a:extLst>
                </a:hlinkClick>
              </a:rPr>
              <a:t>https://www.energieeffizienz-handwerk.de/files/980/304986.pdf</a:t>
            </a:r>
            <a:r>
              <a:rPr lang="de-DE" sz="900" u="sng">
                <a:solidFill>
                  <a:srgbClr val="1155CC"/>
                </a:solidFill>
              </a:rPr>
              <a:t> </a:t>
            </a:r>
            <a:endParaRPr sz="900"/>
          </a:p>
          <a:p>
            <a:pPr marL="457200" marR="0" lvl="0" indent="-285750" algn="l" rtl="0">
              <a:lnSpc>
                <a:spcPct val="100000"/>
              </a:lnSpc>
              <a:spcBef>
                <a:spcPts val="0"/>
              </a:spcBef>
              <a:spcAft>
                <a:spcPts val="0"/>
              </a:spcAft>
              <a:buSzPts val="900"/>
              <a:buFont typeface="Calibri"/>
              <a:buChar char="●"/>
            </a:pPr>
            <a:r>
              <a:rPr lang="de-DE" sz="900"/>
              <a:t>Clipartsfree: Koch. Online: https://www.clipartsfree.de/clipart-bilder-galerie/berufe-bilder-clipart-free/koch-cartoon-clipart-kostenlos-kopie-766.html</a:t>
            </a:r>
            <a:endParaRPr/>
          </a:p>
          <a:p>
            <a:pPr marL="457200" marR="0" lvl="0" indent="-228600" algn="l" rtl="0">
              <a:lnSpc>
                <a:spcPct val="100000"/>
              </a:lnSpc>
              <a:spcBef>
                <a:spcPts val="0"/>
              </a:spcBef>
              <a:spcAft>
                <a:spcPts val="0"/>
              </a:spcAft>
              <a:buSzPts val="900"/>
              <a:buFont typeface="Calibri"/>
              <a:buNone/>
            </a:pPr>
            <a:endParaRPr sz="900"/>
          </a:p>
        </p:txBody>
      </p:sp>
      <p:sp>
        <p:nvSpPr>
          <p:cNvPr id="249" name="Google Shape;249;g205b91260c1_0_79:notes"/>
          <p:cNvSpPr txBox="1">
            <a:spLocks noGrp="1"/>
          </p:cNvSpPr>
          <p:nvPr>
            <p:ph type="sldNum" idx="12"/>
          </p:nvPr>
        </p:nvSpPr>
        <p:spPr>
          <a:xfrm>
            <a:off x="3850442" y="9428584"/>
            <a:ext cx="2945400" cy="498000"/>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5:notes"/>
          <p:cNvSpPr>
            <a:spLocks noGrp="1" noRot="1" noChangeAspect="1"/>
          </p:cNvSpPr>
          <p:nvPr>
            <p:ph type="sldImg" idx="2"/>
          </p:nvPr>
        </p:nvSpPr>
        <p:spPr>
          <a:xfrm>
            <a:off x="198438" y="244475"/>
            <a:ext cx="6424612" cy="36147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5:notes"/>
          <p:cNvSpPr txBox="1">
            <a:spLocks noGrp="1"/>
          </p:cNvSpPr>
          <p:nvPr>
            <p:ph type="body" idx="1"/>
          </p:nvPr>
        </p:nvSpPr>
        <p:spPr>
          <a:xfrm>
            <a:off x="198439" y="4065373"/>
            <a:ext cx="6424612" cy="5363211"/>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000" b="1"/>
              <a:t>Beschreibung</a:t>
            </a:r>
            <a:endParaRPr sz="1000" b="1"/>
          </a:p>
          <a:p>
            <a:pPr marL="0" lvl="0" indent="0" algn="l" rtl="0">
              <a:lnSpc>
                <a:spcPct val="100000"/>
              </a:lnSpc>
              <a:spcBef>
                <a:spcPts val="0"/>
              </a:spcBef>
              <a:spcAft>
                <a:spcPts val="0"/>
              </a:spcAft>
              <a:buClr>
                <a:schemeClr val="dk1"/>
              </a:buClr>
              <a:buSzPts val="1100"/>
              <a:buFont typeface="Arial"/>
              <a:buNone/>
            </a:pPr>
            <a:r>
              <a:rPr lang="de-DE" sz="1000"/>
              <a:t>Das Bäcker- und Konditorenhandwerk in Deutschland hat eine lange Tradition. Trotz steigendem Interesse von Verbraucher*innen an der Qualität der Lebensmittel, die sich durch Kriterien wie Geschmack, hohe Lebensmittelsicherheit, Vermeidung von Zusatzstoffen und Gentechnik, regionaler Herkunft der Rohstoffe und dem ernährungsphysiologischen Gehalt widerspiegelt (BMEL 2017; Nestlé Deutschland 2016), zeigt sich im Bäckerhandwerk in Hinblick auf die Anzahl an Handwerksbetrieben ein gegenläufiger Trend: So sank die Zahl der Handwerksbäckereien bspw. in den letzten 60 Jahren von rund 55.000 im alten Bundesgebiet auf 9.965 Betriebe im heutigen Deutschland (Zentralverband des Deutschen Bäckerhandwerks e. V. o.J.). Der Markt für Brot- und Backwaren ist einer Polarisierung ausgesetzt in preiswerte Massenware und hochpreisige Premium- und Nischenprodukte. Industriebäckereien nehmen in Deutschland inzwischen einen Marktanteil von 40% ein (Deutsche Handwerks Zeitung 2016).</a:t>
            </a:r>
            <a:endParaRPr sz="1000"/>
          </a:p>
          <a:p>
            <a:pPr marL="0" lvl="0" indent="0" algn="l" rtl="0">
              <a:lnSpc>
                <a:spcPct val="100000"/>
              </a:lnSpc>
              <a:spcBef>
                <a:spcPts val="0"/>
              </a:spcBef>
              <a:spcAft>
                <a:spcPts val="0"/>
              </a:spcAft>
              <a:buClr>
                <a:schemeClr val="dk1"/>
              </a:buClr>
              <a:buSzPts val="1600"/>
              <a:buFont typeface="Arial"/>
              <a:buNone/>
            </a:pPr>
            <a:endParaRPr sz="10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de-DE" sz="1000" b="1"/>
              <a:t>Aufgaben und Anknüpfungspunkte</a:t>
            </a:r>
            <a:endParaRPr sz="1000" b="1"/>
          </a:p>
          <a:p>
            <a:pPr marL="0" lvl="0" indent="0" algn="l" rtl="0">
              <a:lnSpc>
                <a:spcPct val="100000"/>
              </a:lnSpc>
              <a:spcBef>
                <a:spcPts val="0"/>
              </a:spcBef>
              <a:spcAft>
                <a:spcPts val="0"/>
              </a:spcAft>
              <a:buClr>
                <a:schemeClr val="dk1"/>
              </a:buClr>
              <a:buSzPts val="1100"/>
              <a:buNone/>
            </a:pPr>
            <a:r>
              <a:rPr lang="de-DE" sz="1000"/>
              <a:t>Was zeichnet ein traditionelles Handwerk aus? Sammeln Sie auch Chancen und Herausforderungen für den Handwerksberuf. Es bietet sich an, sich mit der Anbieterstruktur und dem Angebotssortiment von Unternehmen der Brotindustrie, des Lebensmittel-Discounts und z.B. den Back-Shops auseinanderzusetzen. </a:t>
            </a:r>
            <a:endParaRPr sz="1000"/>
          </a:p>
          <a:p>
            <a:pPr marL="0" lvl="0" indent="0" algn="l" rtl="0">
              <a:lnSpc>
                <a:spcPct val="100000"/>
              </a:lnSpc>
              <a:spcBef>
                <a:spcPts val="0"/>
              </a:spcBef>
              <a:spcAft>
                <a:spcPts val="0"/>
              </a:spcAft>
              <a:buClr>
                <a:schemeClr val="dk1"/>
              </a:buClr>
              <a:buSzPts val="1600"/>
              <a:buNone/>
            </a:pPr>
            <a:endParaRPr sz="900" b="1"/>
          </a:p>
          <a:p>
            <a:pPr marL="0" lvl="0" indent="0" algn="l" rtl="0">
              <a:lnSpc>
                <a:spcPct val="100000"/>
              </a:lnSpc>
              <a:spcBef>
                <a:spcPts val="0"/>
              </a:spcBef>
              <a:spcAft>
                <a:spcPts val="0"/>
              </a:spcAft>
              <a:buSzPts val="1400"/>
              <a:buNone/>
            </a:pPr>
            <a:r>
              <a:rPr lang="de-DE" sz="900" b="1"/>
              <a:t>Quellen und Abbildungen</a:t>
            </a:r>
            <a:endParaRPr sz="900" b="1"/>
          </a:p>
          <a:p>
            <a:pPr marL="457200" lvl="0" indent="-285750" algn="l" rtl="0">
              <a:lnSpc>
                <a:spcPct val="100000"/>
              </a:lnSpc>
              <a:spcBef>
                <a:spcPts val="0"/>
              </a:spcBef>
              <a:spcAft>
                <a:spcPts val="0"/>
              </a:spcAft>
              <a:buSzPts val="900"/>
              <a:buFont typeface="Calibri"/>
              <a:buChar char="●"/>
            </a:pPr>
            <a:r>
              <a:rPr lang="de-DE" sz="900"/>
              <a:t>BMEL Bundesministerium für Ernährung und Landwirtschaft (2017): Deutschland, wie es isst. Der BMEL Ernährungsreport 2017. Berlin</a:t>
            </a:r>
            <a:endParaRPr sz="900"/>
          </a:p>
          <a:p>
            <a:pPr marL="457200" lvl="0" indent="-285750" algn="l" rtl="0">
              <a:lnSpc>
                <a:spcPct val="100000"/>
              </a:lnSpc>
              <a:spcBef>
                <a:spcPts val="0"/>
              </a:spcBef>
              <a:spcAft>
                <a:spcPts val="0"/>
              </a:spcAft>
              <a:buSzPts val="900"/>
              <a:buFont typeface="Calibri"/>
              <a:buChar char="●"/>
            </a:pPr>
            <a:r>
              <a:rPr lang="de-DE" sz="900"/>
              <a:t>Deutsche Handwerks Zeitung (2016): „Wir lassen uns von der Industrie nicht alles gefallen“. Interview mit Michael Wipper des ZDB vom 28.04.2016</a:t>
            </a:r>
            <a:endParaRPr sz="900"/>
          </a:p>
          <a:p>
            <a:pPr marL="457200" lvl="0" indent="-285750" algn="l" rtl="0">
              <a:lnSpc>
                <a:spcPct val="100000"/>
              </a:lnSpc>
              <a:spcBef>
                <a:spcPts val="0"/>
              </a:spcBef>
              <a:spcAft>
                <a:spcPts val="0"/>
              </a:spcAft>
              <a:buSzPts val="900"/>
              <a:buChar char="●"/>
            </a:pPr>
            <a:r>
              <a:rPr lang="de-DE" sz="900"/>
              <a:t>ndr (2020): Industriebrot: Enzyme statt Handwerkskunst. Online: </a:t>
            </a:r>
            <a:r>
              <a:rPr lang="de-DE" sz="900" u="sng">
                <a:solidFill>
                  <a:schemeClr val="hlink"/>
                </a:solidFill>
                <a:hlinkClick r:id="rId3"/>
              </a:rPr>
              <a:t>https://www.ndr.de/ratgeber/verbraucher/Industriebrot-Enzyme-statt-Handwerkskunst,brot498.html</a:t>
            </a:r>
            <a:r>
              <a:rPr lang="de-DE" sz="900"/>
              <a:t> </a:t>
            </a:r>
            <a:endParaRPr sz="900"/>
          </a:p>
          <a:p>
            <a:pPr marL="457200" lvl="0" indent="-285750" algn="l" rtl="0">
              <a:lnSpc>
                <a:spcPct val="100000"/>
              </a:lnSpc>
              <a:spcBef>
                <a:spcPts val="0"/>
              </a:spcBef>
              <a:spcAft>
                <a:spcPts val="0"/>
              </a:spcAft>
              <a:buSzPts val="900"/>
              <a:buChar char="●"/>
            </a:pPr>
            <a:r>
              <a:rPr lang="de-DE" sz="900"/>
              <a:t>Nestlé Deutschland (2016). Die Nestlé Studie 2016 – So is(s)t Deutschland</a:t>
            </a:r>
            <a:endParaRPr sz="900"/>
          </a:p>
          <a:p>
            <a:pPr marL="457200" lvl="0" indent="-285750" algn="l" rtl="0">
              <a:lnSpc>
                <a:spcPct val="100000"/>
              </a:lnSpc>
              <a:spcBef>
                <a:spcPts val="0"/>
              </a:spcBef>
              <a:spcAft>
                <a:spcPts val="0"/>
              </a:spcAft>
              <a:buSzPts val="900"/>
              <a:buChar char="●"/>
            </a:pPr>
            <a:r>
              <a:rPr lang="de-DE" sz="900"/>
              <a:t>slow food (2016):</a:t>
            </a:r>
            <a:r>
              <a:rPr lang="de-DE" sz="900" b="1"/>
              <a:t> </a:t>
            </a:r>
            <a:r>
              <a:rPr lang="de-DE" sz="900"/>
              <a:t>Kommentar: Wir wollen Bäcker statt Aufbäcker! Online: </a:t>
            </a:r>
            <a:r>
              <a:rPr lang="de-DE" sz="900" u="sng">
                <a:solidFill>
                  <a:schemeClr val="hlink"/>
                </a:solidFill>
                <a:hlinkClick r:id="rId4"/>
              </a:rPr>
              <a:t>https://www.slowfood.de/aktuelles/2016/kommentar_wir_wollen_baecker_statt_aufbaecker</a:t>
            </a:r>
            <a:endParaRPr sz="900"/>
          </a:p>
          <a:p>
            <a:pPr marL="457200" lvl="0" indent="-285750" algn="l" rtl="0">
              <a:lnSpc>
                <a:spcPct val="110000"/>
              </a:lnSpc>
              <a:spcBef>
                <a:spcPts val="0"/>
              </a:spcBef>
              <a:spcAft>
                <a:spcPts val="0"/>
              </a:spcAft>
              <a:buSzPts val="900"/>
              <a:buFont typeface="Calibri"/>
              <a:buChar char="●"/>
            </a:pPr>
            <a:r>
              <a:rPr lang="de-DE" sz="900"/>
              <a:t>Zentralverband des Deutschen Bäckerhandwerks e. V. (o.J.): Wirtschaftsfaktor Bäckerhandwerk. Online: </a:t>
            </a:r>
            <a:r>
              <a:rPr lang="de-DE" sz="900" u="sng">
                <a:solidFill>
                  <a:srgbClr val="1155CC"/>
                </a:solidFill>
                <a:hlinkClick r:id="rId5">
                  <a:extLst>
                    <a:ext uri="{A12FA001-AC4F-418D-AE19-62706E023703}">
                      <ahyp:hlinkClr xmlns:ahyp="http://schemas.microsoft.com/office/drawing/2018/hyperlinkcolor" xmlns="" val="tx"/>
                    </a:ext>
                  </a:extLst>
                </a:hlinkClick>
              </a:rPr>
              <a:t>https://www.baeckerhandwerk.de/baeckerhandwerk/zahlen-fakten/</a:t>
            </a:r>
            <a:endParaRPr sz="900"/>
          </a:p>
          <a:p>
            <a:pPr marL="457200" lvl="0" indent="-285750" algn="l" rtl="0">
              <a:lnSpc>
                <a:spcPct val="110000"/>
              </a:lnSpc>
              <a:spcBef>
                <a:spcPts val="0"/>
              </a:spcBef>
              <a:spcAft>
                <a:spcPts val="0"/>
              </a:spcAft>
              <a:buSzPts val="900"/>
              <a:buFont typeface="Calibri"/>
              <a:buChar char="●"/>
            </a:pPr>
            <a:r>
              <a:rPr lang="de-DE" sz="900"/>
              <a:t>JULIENDavid auf Pixabay: Bäckerei. Kostenlose Nutzung. Online: https://pixabay.com/de/photos/b%C3%A4ckerei-brot-handwerker-b%C3%A4cker-567380/</a:t>
            </a:r>
            <a:endParaRPr sz="900"/>
          </a:p>
          <a:p>
            <a:pPr marL="0" lvl="0" indent="0" algn="l" rtl="0">
              <a:lnSpc>
                <a:spcPct val="100000"/>
              </a:lnSpc>
              <a:spcBef>
                <a:spcPts val="0"/>
              </a:spcBef>
              <a:spcAft>
                <a:spcPts val="0"/>
              </a:spcAft>
              <a:buSzPts val="1400"/>
              <a:buNone/>
            </a:pPr>
            <a:endParaRPr sz="1000" b="1"/>
          </a:p>
          <a:p>
            <a:pPr marL="0" lvl="0" indent="0" algn="l" rtl="0">
              <a:lnSpc>
                <a:spcPct val="100000"/>
              </a:lnSpc>
              <a:spcBef>
                <a:spcPts val="0"/>
              </a:spcBef>
              <a:spcAft>
                <a:spcPts val="0"/>
              </a:spcAft>
              <a:buSzPts val="1400"/>
              <a:buNone/>
            </a:pPr>
            <a:endParaRPr sz="1100"/>
          </a:p>
        </p:txBody>
      </p:sp>
      <p:sp>
        <p:nvSpPr>
          <p:cNvPr id="265" name="Google Shape;265;p5:notes"/>
          <p:cNvSpPr txBox="1">
            <a:spLocks noGrp="1"/>
          </p:cNvSpPr>
          <p:nvPr>
            <p:ph type="sldNum" idx="12"/>
          </p:nvPr>
        </p:nvSpPr>
        <p:spPr>
          <a:xfrm>
            <a:off x="3850442" y="9428584"/>
            <a:ext cx="2945660" cy="498054"/>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0679213b66_1_10:notes"/>
          <p:cNvSpPr>
            <a:spLocks noGrp="1" noRot="1" noChangeAspect="1"/>
          </p:cNvSpPr>
          <p:nvPr>
            <p:ph type="sldImg" idx="2"/>
          </p:nvPr>
        </p:nvSpPr>
        <p:spPr>
          <a:xfrm>
            <a:off x="206375" y="211138"/>
            <a:ext cx="6413500" cy="360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0679213b66_1_10:notes"/>
          <p:cNvSpPr txBox="1">
            <a:spLocks noGrp="1"/>
          </p:cNvSpPr>
          <p:nvPr>
            <p:ph type="body" idx="1"/>
          </p:nvPr>
        </p:nvSpPr>
        <p:spPr>
          <a:xfrm>
            <a:off x="206375" y="3966518"/>
            <a:ext cx="6413500" cy="5748982"/>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100" b="1">
                <a:latin typeface="Calibri"/>
                <a:ea typeface="Calibri"/>
                <a:cs typeface="Calibri"/>
                <a:sym typeface="Calibri"/>
              </a:rPr>
              <a:t>Beschreibung</a:t>
            </a:r>
            <a:endParaRPr sz="1100" b="1">
              <a:latin typeface="Calibri"/>
              <a:ea typeface="Calibri"/>
              <a:cs typeface="Calibri"/>
              <a:sym typeface="Calibri"/>
            </a:endParaRPr>
          </a:p>
          <a:p>
            <a:pPr marL="0" lvl="0" indent="0" algn="l" rtl="0">
              <a:lnSpc>
                <a:spcPct val="100000"/>
              </a:lnSpc>
              <a:spcBef>
                <a:spcPts val="0"/>
              </a:spcBef>
              <a:spcAft>
                <a:spcPts val="0"/>
              </a:spcAft>
              <a:buSzPts val="1400"/>
              <a:buNone/>
            </a:pPr>
            <a:r>
              <a:rPr lang="de-DE" sz="1100">
                <a:latin typeface="Calibri"/>
                <a:ea typeface="Calibri"/>
                <a:cs typeface="Calibri"/>
                <a:sym typeface="Calibri"/>
              </a:rPr>
              <a:t>Für die meisten Konsument*innen sind die Werte </a:t>
            </a:r>
            <a:r>
              <a:rPr lang="de-DE" sz="1100" i="1">
                <a:latin typeface="Calibri"/>
                <a:ea typeface="Calibri"/>
                <a:cs typeface="Calibri"/>
                <a:sym typeface="Calibri"/>
              </a:rPr>
              <a:t>Sicherheit, Ernährung, Geschmack </a:t>
            </a:r>
            <a:r>
              <a:rPr lang="de-DE" sz="1100">
                <a:latin typeface="Calibri"/>
                <a:ea typeface="Calibri"/>
                <a:cs typeface="Calibri"/>
                <a:sym typeface="Calibri"/>
              </a:rPr>
              <a:t>und</a:t>
            </a:r>
            <a:r>
              <a:rPr lang="de-DE" sz="1100" i="1">
                <a:latin typeface="Calibri"/>
                <a:ea typeface="Calibri"/>
                <a:cs typeface="Calibri"/>
                <a:sym typeface="Calibri"/>
              </a:rPr>
              <a:t> Preis </a:t>
            </a:r>
            <a:r>
              <a:rPr lang="de-DE" sz="1100">
                <a:latin typeface="Calibri"/>
                <a:ea typeface="Calibri"/>
                <a:cs typeface="Calibri"/>
                <a:sym typeface="Calibri"/>
              </a:rPr>
              <a:t>beim Einkauf am wichtigsten (Lusk &amp; Bringmann, 2009). Für den professionellen Bereich liegen keine Daten vor. Doch es ist naheliegend, dass Entscheidungen hier auf Basis persönlicher Werte getroffen werden und dass zudem die vermuteten Werte der Kunden und Kundinnen eine wichtige Rolle spielen.</a:t>
            </a:r>
            <a:endParaRPr/>
          </a:p>
          <a:p>
            <a:pPr marL="0" lvl="0" indent="0" algn="l" rtl="0">
              <a:lnSpc>
                <a:spcPct val="100000"/>
              </a:lnSpc>
              <a:spcBef>
                <a:spcPts val="0"/>
              </a:spcBef>
              <a:spcAft>
                <a:spcPts val="0"/>
              </a:spcAft>
              <a:buSzPts val="1400"/>
              <a:buNone/>
            </a:pPr>
            <a:r>
              <a:rPr lang="de-DE" sz="1100">
                <a:latin typeface="Calibri"/>
                <a:ea typeface="Calibri"/>
                <a:cs typeface="Calibri"/>
                <a:sym typeface="Calibri"/>
              </a:rPr>
              <a:t> </a:t>
            </a:r>
            <a:endParaRPr sz="110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de-DE" sz="1100" b="1">
                <a:latin typeface="Calibri"/>
                <a:ea typeface="Calibri"/>
                <a:cs typeface="Calibri"/>
                <a:sym typeface="Calibri"/>
              </a:rPr>
              <a:t>Aufgaben</a:t>
            </a:r>
            <a:endParaRPr sz="1100" b="1">
              <a:latin typeface="Calibri"/>
              <a:ea typeface="Calibri"/>
              <a:cs typeface="Calibri"/>
              <a:sym typeface="Calibri"/>
            </a:endParaRPr>
          </a:p>
          <a:p>
            <a:pPr marL="336550" lvl="0" indent="-171450" algn="l" rtl="0">
              <a:lnSpc>
                <a:spcPct val="100000"/>
              </a:lnSpc>
              <a:spcBef>
                <a:spcPts val="0"/>
              </a:spcBef>
              <a:spcAft>
                <a:spcPts val="0"/>
              </a:spcAft>
              <a:buSzPts val="1000"/>
              <a:buFont typeface="Arial"/>
              <a:buChar char="•"/>
            </a:pPr>
            <a:r>
              <a:rPr lang="de-DE" sz="1100">
                <a:latin typeface="Calibri"/>
                <a:ea typeface="Calibri"/>
                <a:cs typeface="Calibri"/>
                <a:sym typeface="Calibri"/>
              </a:rPr>
              <a:t>Die Auszubildenden sollen in Gruppen notieren, welche weiteren Werte Ihnen einfallen, um davon abhängig Entscheidungen für ihr privates und berufliches Handeln zu treffen. </a:t>
            </a:r>
            <a:endParaRPr sz="1100">
              <a:latin typeface="Calibri"/>
              <a:ea typeface="Calibri"/>
              <a:cs typeface="Calibri"/>
              <a:sym typeface="Calibri"/>
            </a:endParaRPr>
          </a:p>
          <a:p>
            <a:pPr marL="336550" lvl="0" indent="-171450" algn="l" rtl="0">
              <a:lnSpc>
                <a:spcPct val="100000"/>
              </a:lnSpc>
              <a:spcBef>
                <a:spcPts val="0"/>
              </a:spcBef>
              <a:spcAft>
                <a:spcPts val="0"/>
              </a:spcAft>
              <a:buSzPts val="1000"/>
              <a:buFont typeface="Arial"/>
              <a:buChar char="•"/>
            </a:pPr>
            <a:r>
              <a:rPr lang="de-DE" sz="1100">
                <a:latin typeface="Calibri"/>
                <a:ea typeface="Calibri"/>
                <a:cs typeface="Calibri"/>
                <a:sym typeface="Calibri"/>
              </a:rPr>
              <a:t>Anschließend sollen sie diese konkreten Werte mit den Kriterien einer nachhaltigen Ernährung (von Koerber) vergleichen und im Plenum diskutieren.</a:t>
            </a:r>
            <a:endParaRPr sz="110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sz="1000" b="1">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de-DE" sz="1100" b="1">
                <a:latin typeface="Calibri"/>
                <a:ea typeface="Calibri"/>
                <a:cs typeface="Calibri"/>
                <a:sym typeface="Calibri"/>
              </a:rPr>
              <a:t>mögliche Antworten (zu Werten)</a:t>
            </a:r>
            <a:endParaRPr sz="1100" b="1">
              <a:latin typeface="Calibri"/>
              <a:ea typeface="Calibri"/>
              <a:cs typeface="Calibri"/>
              <a:sym typeface="Calibri"/>
            </a:endParaRPr>
          </a:p>
          <a:p>
            <a:pPr marL="336550" lvl="0" indent="-171450" algn="l" rtl="0">
              <a:lnSpc>
                <a:spcPct val="100000"/>
              </a:lnSpc>
              <a:spcBef>
                <a:spcPts val="0"/>
              </a:spcBef>
              <a:spcAft>
                <a:spcPts val="0"/>
              </a:spcAft>
              <a:buSzPts val="1000"/>
              <a:buFont typeface="Arial"/>
              <a:buChar char="•"/>
            </a:pPr>
            <a:r>
              <a:rPr lang="de-DE" sz="1100">
                <a:latin typeface="Calibri"/>
                <a:ea typeface="Calibri"/>
                <a:cs typeface="Calibri"/>
                <a:sym typeface="Calibri"/>
              </a:rPr>
              <a:t>Natürlichkeit und Ästhetik; Kulturerbe, Erinnerung und Gesundheit.</a:t>
            </a:r>
            <a:endParaRPr sz="1100">
              <a:latin typeface="Calibri"/>
              <a:ea typeface="Calibri"/>
              <a:cs typeface="Calibri"/>
              <a:sym typeface="Calibri"/>
            </a:endParaRPr>
          </a:p>
          <a:p>
            <a:pPr marL="336550" lvl="0" indent="-171450" algn="l" rtl="0">
              <a:lnSpc>
                <a:spcPct val="100000"/>
              </a:lnSpc>
              <a:spcBef>
                <a:spcPts val="0"/>
              </a:spcBef>
              <a:spcAft>
                <a:spcPts val="0"/>
              </a:spcAft>
              <a:buSzPts val="1000"/>
              <a:buFont typeface="Arial"/>
              <a:buChar char="•"/>
            </a:pPr>
            <a:r>
              <a:rPr lang="de-DE" sz="1100">
                <a:latin typeface="Calibri"/>
                <a:ea typeface="Calibri"/>
                <a:cs typeface="Calibri"/>
                <a:sym typeface="Calibri"/>
              </a:rPr>
              <a:t> Herkunft, Gerechtigkeit, Umweltauswirkung, Regionalität, kurze Transportwege, Gewinnmaximierung, Kundenbindung, Mitarbeiterbindung, Schönheit,  z.B.: „Ich achte auf Herkunft und Umweltauswirkungen. Getreide und Molkereiprodukte beziehe ich aus meiner Region.“ ,,Die Konkurrenz in der Branche ist groß. Deshalb kann ich meine Kunden nur mit sehr gutem Geschmack zu unschlagbaren Preisen überzeugen.” (vgl. Poster von KornScout: </a:t>
            </a:r>
            <a:r>
              <a:rPr lang="de-DE" sz="1100" u="sng">
                <a:solidFill>
                  <a:schemeClr val="hlink"/>
                </a:solidFill>
                <a:latin typeface="Calibri"/>
                <a:ea typeface="Calibri"/>
                <a:cs typeface="Calibri"/>
                <a:sym typeface="Calibri"/>
                <a:hlinkClick r:id="rId3" invalidUrl="https://elearning.izt.de/pluginfile.php/4850/mod_page/content/14/KORN M Po 2 TU BINErLe Jeder_hat_seinen_Lieblingskuchen.pdf"/>
              </a:rPr>
              <a:t>https://elearning.izt.de/pluginfile.php/4850/mod_page/content/14/KORN%20M%20Po%202%20TU%20BINErLe%20Jeder_hat_seinen_Lieblingskuchen.pdf</a:t>
            </a:r>
            <a:r>
              <a:rPr lang="de-DE" sz="1100">
                <a:latin typeface="Calibri"/>
                <a:ea typeface="Calibri"/>
                <a:cs typeface="Calibri"/>
                <a:sym typeface="Calibri"/>
              </a:rPr>
              <a:t>)</a:t>
            </a:r>
            <a:endParaRPr sz="1100">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endParaRPr sz="1000" b="1">
              <a:latin typeface="Calibri"/>
              <a:ea typeface="Calibri"/>
              <a:cs typeface="Calibri"/>
              <a:sym typeface="Calibri"/>
            </a:endParaRPr>
          </a:p>
          <a:p>
            <a:pPr marL="0" lvl="0" indent="0" algn="l" rtl="0">
              <a:lnSpc>
                <a:spcPct val="100000"/>
              </a:lnSpc>
              <a:spcBef>
                <a:spcPts val="0"/>
              </a:spcBef>
              <a:spcAft>
                <a:spcPts val="0"/>
              </a:spcAft>
              <a:buSzPts val="1400"/>
              <a:buFont typeface="Arial"/>
              <a:buNone/>
            </a:pPr>
            <a:r>
              <a:rPr lang="de-DE" sz="900" b="1">
                <a:latin typeface="Calibri"/>
                <a:ea typeface="Calibri"/>
                <a:cs typeface="Calibri"/>
                <a:sym typeface="Calibri"/>
              </a:rPr>
              <a:t>Quellen</a:t>
            </a:r>
            <a:endParaRPr sz="900" b="1">
              <a:latin typeface="Calibri"/>
              <a:ea typeface="Calibri"/>
              <a:cs typeface="Calibri"/>
              <a:sym typeface="Calibri"/>
            </a:endParaRPr>
          </a:p>
          <a:p>
            <a:pPr marL="336550" lvl="0" indent="-171450" algn="l" rtl="0">
              <a:lnSpc>
                <a:spcPct val="100000"/>
              </a:lnSpc>
              <a:spcBef>
                <a:spcPts val="0"/>
              </a:spcBef>
              <a:spcAft>
                <a:spcPts val="0"/>
              </a:spcAft>
              <a:buSzPts val="1000"/>
              <a:buFont typeface="Arial"/>
              <a:buChar char="•"/>
            </a:pPr>
            <a:r>
              <a:rPr lang="de-DE" sz="900">
                <a:latin typeface="Calibri"/>
                <a:ea typeface="Calibri"/>
                <a:cs typeface="Calibri"/>
                <a:sym typeface="Calibri"/>
              </a:rPr>
              <a:t>Lusk, L. J. &amp; Briggemann, B. C. (2009). Food Values. In: Amer. J. Agr. Econ. 91(1) (February 2009): 184–196, DOI: 10.1111/j.1467-8276.2008.01175.x.</a:t>
            </a:r>
            <a:endParaRPr sz="900">
              <a:latin typeface="Calibri"/>
              <a:ea typeface="Calibri"/>
              <a:cs typeface="Calibri"/>
              <a:sym typeface="Calibri"/>
            </a:endParaRPr>
          </a:p>
          <a:p>
            <a:pPr marL="336550" lvl="0" indent="-171450" algn="l" rtl="0">
              <a:lnSpc>
                <a:spcPct val="100000"/>
              </a:lnSpc>
              <a:spcBef>
                <a:spcPts val="0"/>
              </a:spcBef>
              <a:spcAft>
                <a:spcPts val="0"/>
              </a:spcAft>
              <a:buSzPts val="1000"/>
              <a:buFont typeface="Arial"/>
              <a:buChar char="•"/>
            </a:pPr>
            <a:r>
              <a:rPr lang="de-DE" sz="900">
                <a:latin typeface="Calibri"/>
                <a:ea typeface="Calibri"/>
                <a:cs typeface="Calibri"/>
                <a:sym typeface="Calibri"/>
              </a:rPr>
              <a:t>KornScout (2020): KORN-Poster 2. Online: </a:t>
            </a:r>
            <a:r>
              <a:rPr lang="de-DE" sz="900" u="sng">
                <a:solidFill>
                  <a:schemeClr val="hlink"/>
                </a:solidFill>
                <a:latin typeface="Calibri"/>
                <a:ea typeface="Calibri"/>
                <a:cs typeface="Calibri"/>
                <a:sym typeface="Calibri"/>
                <a:hlinkClick r:id="rId4"/>
              </a:rPr>
              <a:t>https://elearning.izt.de/mod/page/view.php?id=1387</a:t>
            </a:r>
            <a:endParaRPr sz="900">
              <a:latin typeface="Calibri"/>
              <a:ea typeface="Calibri"/>
              <a:cs typeface="Calibri"/>
              <a:sym typeface="Calibri"/>
            </a:endParaRPr>
          </a:p>
          <a:p>
            <a:pPr marL="336550" lvl="0" indent="-171450" algn="l" rtl="0">
              <a:lnSpc>
                <a:spcPct val="100000"/>
              </a:lnSpc>
              <a:spcBef>
                <a:spcPts val="0"/>
              </a:spcBef>
              <a:spcAft>
                <a:spcPts val="0"/>
              </a:spcAft>
              <a:buSzPts val="1000"/>
              <a:buFont typeface="Arial"/>
              <a:buChar char="•"/>
            </a:pPr>
            <a:r>
              <a:rPr lang="de-DE" sz="900">
                <a:latin typeface="Calibri"/>
                <a:ea typeface="Calibri"/>
                <a:cs typeface="Calibri"/>
                <a:sym typeface="Calibri"/>
              </a:rPr>
              <a:t>Koerber, Karl von (2023): Was ist Nachhaltige Ernährung? </a:t>
            </a:r>
            <a:r>
              <a:rPr lang="de-DE" sz="900" u="sng">
                <a:solidFill>
                  <a:schemeClr val="hlink"/>
                </a:solidFill>
                <a:latin typeface="Calibri"/>
                <a:ea typeface="Calibri"/>
                <a:cs typeface="Calibri"/>
                <a:sym typeface="Calibri"/>
                <a:hlinkClick r:id="rId5"/>
              </a:rPr>
              <a:t>https://www.nachhaltigeernaehrung.de/Was-ist-Nachhaltige-Ernaehrung.3.0.html</a:t>
            </a:r>
            <a:endParaRPr sz="900">
              <a:latin typeface="Calibri"/>
              <a:ea typeface="Calibri"/>
              <a:cs typeface="Calibri"/>
              <a:sym typeface="Calibri"/>
            </a:endParaRPr>
          </a:p>
          <a:p>
            <a:pPr marL="336550" lvl="0" indent="-171450" algn="l" rtl="0">
              <a:lnSpc>
                <a:spcPct val="100000"/>
              </a:lnSpc>
              <a:spcBef>
                <a:spcPts val="0"/>
              </a:spcBef>
              <a:spcAft>
                <a:spcPts val="0"/>
              </a:spcAft>
              <a:buSzPts val="1000"/>
              <a:buFont typeface="Arial"/>
              <a:buChar char="•"/>
            </a:pPr>
            <a:r>
              <a:rPr lang="de-DE" sz="900">
                <a:latin typeface="Calibri"/>
                <a:ea typeface="Calibri"/>
                <a:cs typeface="Calibri"/>
                <a:sym typeface="Calibri"/>
              </a:rPr>
              <a:t>GraphicMama-team auf Pixabay: Mädchen mit Keksen. Online: https://pixabay.com/de/vectors/m%C3%A4dchen-kekse-kochen-gering-klein-1773665/</a:t>
            </a:r>
            <a:endParaRPr/>
          </a:p>
          <a:p>
            <a:pPr marL="336550" lvl="0" indent="-171450" algn="l" rtl="0">
              <a:lnSpc>
                <a:spcPct val="100000"/>
              </a:lnSpc>
              <a:spcBef>
                <a:spcPts val="0"/>
              </a:spcBef>
              <a:spcAft>
                <a:spcPts val="0"/>
              </a:spcAft>
              <a:buSzPts val="1000"/>
              <a:buFont typeface="Arial"/>
              <a:buChar char="•"/>
            </a:pPr>
            <a:r>
              <a:rPr lang="de-DE" sz="900">
                <a:latin typeface="Calibri"/>
                <a:ea typeface="Calibri"/>
                <a:cs typeface="Calibri"/>
                <a:sym typeface="Calibri"/>
              </a:rPr>
              <a:t>Clker-Free-Vector-Images auf Pixabay: Croissant. Online: https://pixabay.com/de/vectors/croissant-rollen-b%C3%A4ckerei-fr%C3%BChst%C3%BCck-32172/</a:t>
            </a:r>
            <a:endParaRPr/>
          </a:p>
          <a:p>
            <a:pPr marL="336550" lvl="0" indent="-171450" algn="l" rtl="0">
              <a:lnSpc>
                <a:spcPct val="100000"/>
              </a:lnSpc>
              <a:spcBef>
                <a:spcPts val="0"/>
              </a:spcBef>
              <a:spcAft>
                <a:spcPts val="0"/>
              </a:spcAft>
              <a:buSzPts val="1000"/>
              <a:buFont typeface="Arial"/>
              <a:buChar char="•"/>
            </a:pPr>
            <a:r>
              <a:rPr lang="de-DE" sz="900">
                <a:latin typeface="Calibri"/>
                <a:ea typeface="Calibri"/>
                <a:cs typeface="Calibri"/>
                <a:sym typeface="Calibri"/>
              </a:rPr>
              <a:t>Teawetyskova auf pixabay: Bäcker mit Brot. Online: https://pixabay.com/de/vectors/b%C3%A4cker-brot-b%C3%A4ckerei-lebensmittel-6668439/</a:t>
            </a:r>
            <a:endParaRPr sz="9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79" name="Google Shape;279;g20679213b66_1_10:notes"/>
          <p:cNvSpPr txBox="1">
            <a:spLocks noGrp="1"/>
          </p:cNvSpPr>
          <p:nvPr>
            <p:ph type="sldNum" idx="12"/>
          </p:nvPr>
        </p:nvSpPr>
        <p:spPr>
          <a:xfrm>
            <a:off x="3850442" y="9428584"/>
            <a:ext cx="2945700" cy="498000"/>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de-D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96"/>
        <p:cNvGrpSpPr/>
        <p:nvPr/>
      </p:nvGrpSpPr>
      <p:grpSpPr>
        <a:xfrm>
          <a:off x="0" y="0"/>
          <a:ext cx="0" cy="0"/>
          <a:chOff x="0" y="0"/>
          <a:chExt cx="0" cy="0"/>
        </a:xfrm>
      </p:grpSpPr>
      <p:sp>
        <p:nvSpPr>
          <p:cNvPr id="97" name="Google Shape;97;g205b91260c1_0_1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98" name="Google Shape;98;g205b91260c1_0_1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g205b91260c1_0_110"/>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g205b91260c1_0_11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1" name="Google Shape;101;g205b91260c1_0_1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02" name="Google Shape;102;g205b91260c1_0_11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03"/>
        <p:cNvGrpSpPr/>
        <p:nvPr/>
      </p:nvGrpSpPr>
      <p:grpSpPr>
        <a:xfrm>
          <a:off x="0" y="0"/>
          <a:ext cx="0" cy="0"/>
          <a:chOff x="0" y="0"/>
          <a:chExt cx="0" cy="0"/>
        </a:xfrm>
      </p:grpSpPr>
      <p:sp>
        <p:nvSpPr>
          <p:cNvPr id="104" name="Google Shape;104;g205b91260c1_0_101"/>
          <p:cNvSpPr txBox="1">
            <a:spLocks noGrp="1"/>
          </p:cNvSpPr>
          <p:nvPr>
            <p:ph type="ctrTitle"/>
          </p:nvPr>
        </p:nvSpPr>
        <p:spPr>
          <a:xfrm>
            <a:off x="312928" y="1122363"/>
            <a:ext cx="82785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205b91260c1_0_101"/>
          <p:cNvSpPr txBox="1">
            <a:spLocks noGrp="1"/>
          </p:cNvSpPr>
          <p:nvPr>
            <p:ph type="subTitle" idx="1"/>
          </p:nvPr>
        </p:nvSpPr>
        <p:spPr>
          <a:xfrm>
            <a:off x="312928" y="3602038"/>
            <a:ext cx="82785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06" name="Google Shape;106;g205b91260c1_0_101"/>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07" name="Google Shape;107;g205b91260c1_0_101"/>
          <p:cNvSpPr txBox="1">
            <a:spLocks noGrp="1"/>
          </p:cNvSpPr>
          <p:nvPr>
            <p:ph type="sldNum" idx="12"/>
          </p:nvPr>
        </p:nvSpPr>
        <p:spPr>
          <a:xfrm>
            <a:off x="1" y="6258560"/>
            <a:ext cx="619500" cy="563700"/>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08" name="Google Shape;108;g205b91260c1_0_101"/>
          <p:cNvSpPr>
            <a:spLocks noGrp="1"/>
          </p:cNvSpPr>
          <p:nvPr>
            <p:ph type="pic" idx="2"/>
          </p:nvPr>
        </p:nvSpPr>
        <p:spPr>
          <a:xfrm>
            <a:off x="9091423" y="1418600"/>
            <a:ext cx="2682000" cy="1431300"/>
          </a:xfrm>
          <a:prstGeom prst="rect">
            <a:avLst/>
          </a:prstGeom>
          <a:noFill/>
          <a:ln>
            <a:noFill/>
          </a:ln>
        </p:spPr>
      </p:sp>
      <p:sp>
        <p:nvSpPr>
          <p:cNvPr id="109" name="Google Shape;109;g205b91260c1_0_101"/>
          <p:cNvSpPr>
            <a:spLocks noGrp="1"/>
          </p:cNvSpPr>
          <p:nvPr>
            <p:ph type="pic" idx="3"/>
          </p:nvPr>
        </p:nvSpPr>
        <p:spPr>
          <a:xfrm>
            <a:off x="9091422" y="3009656"/>
            <a:ext cx="2682000" cy="1431300"/>
          </a:xfrm>
          <a:prstGeom prst="rect">
            <a:avLst/>
          </a:prstGeom>
          <a:noFill/>
          <a:ln>
            <a:noFill/>
          </a:ln>
        </p:spPr>
      </p:sp>
      <p:sp>
        <p:nvSpPr>
          <p:cNvPr id="110" name="Google Shape;110;g205b91260c1_0_101"/>
          <p:cNvSpPr txBox="1">
            <a:spLocks noGrp="1"/>
          </p:cNvSpPr>
          <p:nvPr>
            <p:ph type="body" idx="4"/>
          </p:nvPr>
        </p:nvSpPr>
        <p:spPr>
          <a:xfrm>
            <a:off x="9091613" y="4531540"/>
            <a:ext cx="2681400" cy="1523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11" name="Google Shape;111;g205b91260c1_0_101"/>
          <p:cNvSpPr/>
          <p:nvPr/>
        </p:nvSpPr>
        <p:spPr>
          <a:xfrm>
            <a:off x="309691" y="3548557"/>
            <a:ext cx="8280000" cy="246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112"/>
        <p:cNvGrpSpPr/>
        <p:nvPr/>
      </p:nvGrpSpPr>
      <p:grpSpPr>
        <a:xfrm>
          <a:off x="0" y="0"/>
          <a:ext cx="0" cy="0"/>
          <a:chOff x="0" y="0"/>
          <a:chExt cx="0" cy="0"/>
        </a:xfrm>
      </p:grpSpPr>
      <p:sp>
        <p:nvSpPr>
          <p:cNvPr id="113" name="Google Shape;113;g205b91260c1_0_117"/>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g205b91260c1_0_117"/>
          <p:cNvSpPr>
            <a:spLocks noGrp="1"/>
          </p:cNvSpPr>
          <p:nvPr>
            <p:ph type="pic" idx="2"/>
          </p:nvPr>
        </p:nvSpPr>
        <p:spPr>
          <a:xfrm>
            <a:off x="360363" y="1368000"/>
            <a:ext cx="11518800" cy="4680000"/>
          </a:xfrm>
          <a:prstGeom prst="rect">
            <a:avLst/>
          </a:prstGeom>
          <a:noFill/>
          <a:ln>
            <a:noFill/>
          </a:ln>
        </p:spPr>
      </p:sp>
      <p:sp>
        <p:nvSpPr>
          <p:cNvPr id="115" name="Google Shape;115;g205b91260c1_0_11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16" name="Google Shape;116;g205b91260c1_0_117"/>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205b91260c1_0_117"/>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8" name="Google Shape;118;g205b91260c1_0_117"/>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19" name="Google Shape;119;g205b91260c1_0_11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120"/>
        <p:cNvGrpSpPr/>
        <p:nvPr/>
      </p:nvGrpSpPr>
      <p:grpSpPr>
        <a:xfrm>
          <a:off x="0" y="0"/>
          <a:ext cx="0" cy="0"/>
          <a:chOff x="0" y="0"/>
          <a:chExt cx="0" cy="0"/>
        </a:xfrm>
      </p:grpSpPr>
      <p:sp>
        <p:nvSpPr>
          <p:cNvPr id="121" name="Google Shape;121;g205b91260c1_0_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205b91260c1_0_125"/>
          <p:cNvSpPr>
            <a:spLocks noGrp="1"/>
          </p:cNvSpPr>
          <p:nvPr>
            <p:ph type="pic" idx="2"/>
          </p:nvPr>
        </p:nvSpPr>
        <p:spPr>
          <a:xfrm>
            <a:off x="5400009" y="1367999"/>
            <a:ext cx="6480000" cy="4680000"/>
          </a:xfrm>
          <a:prstGeom prst="rect">
            <a:avLst/>
          </a:prstGeom>
          <a:noFill/>
          <a:ln>
            <a:noFill/>
          </a:ln>
        </p:spPr>
      </p:sp>
      <p:sp>
        <p:nvSpPr>
          <p:cNvPr id="123" name="Google Shape;123;g205b91260c1_0_12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24" name="Google Shape;124;g205b91260c1_0_125"/>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205b91260c1_0_125"/>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6" name="Google Shape;126;g205b91260c1_0_125"/>
          <p:cNvSpPr txBox="1">
            <a:spLocks noGrp="1"/>
          </p:cNvSpPr>
          <p:nvPr>
            <p:ph type="body" idx="3"/>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7" name="Google Shape;127;g205b91260c1_0_125"/>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28" name="Google Shape;128;g205b91260c1_0_12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129"/>
        <p:cNvGrpSpPr/>
        <p:nvPr/>
      </p:nvGrpSpPr>
      <p:grpSpPr>
        <a:xfrm>
          <a:off x="0" y="0"/>
          <a:ext cx="0" cy="0"/>
          <a:chOff x="0" y="0"/>
          <a:chExt cx="0" cy="0"/>
        </a:xfrm>
      </p:grpSpPr>
      <p:sp>
        <p:nvSpPr>
          <p:cNvPr id="130" name="Google Shape;130;g205b91260c1_0_134"/>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205b91260c1_0_13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32" name="Google Shape;132;g205b91260c1_0_134"/>
          <p:cNvSpPr>
            <a:spLocks noGrp="1"/>
          </p:cNvSpPr>
          <p:nvPr>
            <p:ph type="chart" idx="2"/>
          </p:nvPr>
        </p:nvSpPr>
        <p:spPr>
          <a:xfrm>
            <a:off x="360363" y="1368000"/>
            <a:ext cx="115188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 name="Google Shape;133;g205b91260c1_0_134"/>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205b91260c1_0_13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5" name="Google Shape;135;g205b91260c1_0_134"/>
          <p:cNvSpPr txBox="1">
            <a:spLocks noGrp="1"/>
          </p:cNvSpPr>
          <p:nvPr>
            <p:ph type="body" idx="3"/>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6" name="Google Shape;136;g205b91260c1_0_134"/>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137"/>
        <p:cNvGrpSpPr/>
        <p:nvPr/>
      </p:nvGrpSpPr>
      <p:grpSpPr>
        <a:xfrm>
          <a:off x="0" y="0"/>
          <a:ext cx="0" cy="0"/>
          <a:chOff x="0" y="0"/>
          <a:chExt cx="0" cy="0"/>
        </a:xfrm>
      </p:grpSpPr>
      <p:sp>
        <p:nvSpPr>
          <p:cNvPr id="138" name="Google Shape;138;g205b91260c1_0_14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205b91260c1_0_14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0" name="Google Shape;140;g205b91260c1_0_142"/>
          <p:cNvSpPr>
            <a:spLocks noGrp="1"/>
          </p:cNvSpPr>
          <p:nvPr>
            <p:ph type="chart" idx="2"/>
          </p:nvPr>
        </p:nvSpPr>
        <p:spPr>
          <a:xfrm>
            <a:off x="5400009" y="1367999"/>
            <a:ext cx="6401100" cy="468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 name="Google Shape;141;g205b91260c1_0_142"/>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205b91260c1_0_14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3" name="Google Shape;143;g205b91260c1_0_142"/>
          <p:cNvSpPr txBox="1">
            <a:spLocks noGrp="1"/>
          </p:cNvSpPr>
          <p:nvPr>
            <p:ph type="body" idx="3"/>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4" name="Google Shape;144;g205b91260c1_0_142"/>
          <p:cNvSpPr txBox="1">
            <a:spLocks noGrp="1"/>
          </p:cNvSpPr>
          <p:nvPr>
            <p:ph type="body" idx="4"/>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45" name="Google Shape;145;g205b91260c1_0_14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146"/>
        <p:cNvGrpSpPr/>
        <p:nvPr/>
      </p:nvGrpSpPr>
      <p:grpSpPr>
        <a:xfrm>
          <a:off x="0" y="0"/>
          <a:ext cx="0" cy="0"/>
          <a:chOff x="0" y="0"/>
          <a:chExt cx="0" cy="0"/>
        </a:xfrm>
      </p:grpSpPr>
      <p:sp>
        <p:nvSpPr>
          <p:cNvPr id="147" name="Google Shape;147;g205b91260c1_0_151"/>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2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Google Shape;148;g205b91260c1_0_151"/>
          <p:cNvSpPr txBox="1">
            <a:spLocks noGrp="1"/>
          </p:cNvSpPr>
          <p:nvPr>
            <p:ph type="dt" idx="10"/>
          </p:nvPr>
        </p:nvSpPr>
        <p:spPr>
          <a:xfrm>
            <a:off x="926443" y="6356350"/>
            <a:ext cx="13581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9" name="Google Shape;149;g205b91260c1_0_151"/>
          <p:cNvSpPr txBox="1">
            <a:spLocks noGrp="1"/>
          </p:cNvSpPr>
          <p:nvPr>
            <p:ph type="ftr" idx="11"/>
          </p:nvPr>
        </p:nvSpPr>
        <p:spPr>
          <a:xfrm>
            <a:off x="3599723" y="6356350"/>
            <a:ext cx="72009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800"/>
              <a:buNone/>
              <a:defRPr sz="1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50" name="Google Shape;150;g205b91260c1_0_151"/>
          <p:cNvSpPr txBox="1">
            <a:spLocks noGrp="1"/>
          </p:cNvSpPr>
          <p:nvPr>
            <p:ph type="sldNum" idx="12"/>
          </p:nvPr>
        </p:nvSpPr>
        <p:spPr>
          <a:xfrm>
            <a:off x="10896533" y="6356350"/>
            <a:ext cx="686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cxnSp>
        <p:nvCxnSpPr>
          <p:cNvPr id="151" name="Google Shape;151;g205b91260c1_0_151"/>
          <p:cNvCxnSpPr/>
          <p:nvPr/>
        </p:nvCxnSpPr>
        <p:spPr>
          <a:xfrm>
            <a:off x="0" y="6309320"/>
            <a:ext cx="12192000" cy="0"/>
          </a:xfrm>
          <a:prstGeom prst="straightConnector1">
            <a:avLst/>
          </a:prstGeom>
          <a:noFill/>
          <a:ln w="19050" cap="flat" cmpd="sng">
            <a:solidFill>
              <a:srgbClr val="92D050"/>
            </a:solidFill>
            <a:prstDash val="solid"/>
            <a:round/>
            <a:headEnd type="none" w="sm" len="sm"/>
            <a:tailEnd type="none" w="sm" len="sm"/>
          </a:ln>
        </p:spPr>
      </p:cxnSp>
      <p:sp>
        <p:nvSpPr>
          <p:cNvPr id="152" name="Google Shape;152;g205b91260c1_0_151"/>
          <p:cNvSpPr txBox="1">
            <a:spLocks noGrp="1"/>
          </p:cNvSpPr>
          <p:nvPr>
            <p:ph type="title"/>
          </p:nvPr>
        </p:nvSpPr>
        <p:spPr>
          <a:xfrm>
            <a:off x="2255573" y="274637"/>
            <a:ext cx="9326700" cy="1278600"/>
          </a:xfrm>
          <a:prstGeom prst="rect">
            <a:avLst/>
          </a:prstGeom>
          <a:noFill/>
          <a:ln>
            <a:noFill/>
          </a:ln>
        </p:spPr>
        <p:txBody>
          <a:bodyPr spcFirstLastPara="1" wrap="square" lIns="91425" tIns="45700" rIns="91425" bIns="45700" anchor="t" anchorCtr="0">
            <a:normAutofit/>
          </a:bodyPr>
          <a:lstStyle>
            <a:lvl1pPr marR="0" lvl="0" algn="ctr">
              <a:lnSpc>
                <a:spcPct val="90000"/>
              </a:lnSpc>
              <a:spcBef>
                <a:spcPts val="0"/>
              </a:spcBef>
              <a:spcAft>
                <a:spcPts val="0"/>
              </a:spcAft>
              <a:buClr>
                <a:srgbClr val="68A933"/>
              </a:buClr>
              <a:buSzPts val="3600"/>
              <a:buFont typeface="Calibri"/>
              <a:buNone/>
              <a:defRPr sz="3600" b="1" i="0" u="none" strike="noStrike" cap="none">
                <a:solidFill>
                  <a:srgbClr val="68A93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1">
  <p:cSld name="Standart Text - lleer">
    <p:spTree>
      <p:nvGrpSpPr>
        <p:cNvPr id="1" name="Shape 32"/>
        <p:cNvGrpSpPr/>
        <p:nvPr/>
      </p:nvGrpSpPr>
      <p:grpSpPr>
        <a:xfrm>
          <a:off x="0" y="0"/>
          <a:ext cx="0" cy="0"/>
          <a:chOff x="0" y="0"/>
          <a:chExt cx="0" cy="0"/>
        </a:xfrm>
      </p:grpSpPr>
      <p:sp>
        <p:nvSpPr>
          <p:cNvPr id="33" name="Google Shape;33;g1893ba494fd_0_16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4" name="Google Shape;34;g1893ba494fd_0_16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1893ba494fd_0_161"/>
          <p:cNvSpPr/>
          <p:nvPr/>
        </p:nvSpPr>
        <p:spPr>
          <a:xfrm>
            <a:off x="1" y="1296000"/>
            <a:ext cx="12188700"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g1893ba494fd_0_16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7" name="Google Shape;37;g1893ba494fd_0_16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893ba494fd_0_16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39" name="Google Shape;39;g1893ba494fd_0_161"/>
          <p:cNvSpPr txBox="1">
            <a:spLocks noGrp="1"/>
          </p:cNvSpPr>
          <p:nvPr>
            <p:ph type="body" idx="3"/>
          </p:nvPr>
        </p:nvSpPr>
        <p:spPr>
          <a:xfrm>
            <a:off x="360001" y="1465263"/>
            <a:ext cx="5871000" cy="46560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40"/>
        <p:cNvGrpSpPr/>
        <p:nvPr/>
      </p:nvGrpSpPr>
      <p:grpSpPr>
        <a:xfrm>
          <a:off x="0" y="0"/>
          <a:ext cx="0" cy="0"/>
          <a:chOff x="0" y="0"/>
          <a:chExt cx="0" cy="0"/>
        </a:xfrm>
      </p:grpSpPr>
      <p:sp>
        <p:nvSpPr>
          <p:cNvPr id="41" name="Google Shape;41;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g13c8bb42d54_0_79"/>
          <p:cNvSpPr>
            <a:spLocks noGrp="1"/>
          </p:cNvSpPr>
          <p:nvPr>
            <p:ph type="pic" idx="2"/>
          </p:nvPr>
        </p:nvSpPr>
        <p:spPr>
          <a:xfrm>
            <a:off x="360363" y="1368000"/>
            <a:ext cx="11518900" cy="4680000"/>
          </a:xfrm>
          <a:prstGeom prst="rect">
            <a:avLst/>
          </a:prstGeom>
          <a:noFill/>
          <a:ln>
            <a:noFill/>
          </a:ln>
        </p:spPr>
      </p:sp>
      <p:sp>
        <p:nvSpPr>
          <p:cNvPr id="43" name="Google Shape;43;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und Inhalt">
  <p:cSld name="Titel und Inhalt">
    <p:spTree>
      <p:nvGrpSpPr>
        <p:cNvPr id="1" name="Shape 74"/>
        <p:cNvGrpSpPr/>
        <p:nvPr/>
      </p:nvGrpSpPr>
      <p:grpSpPr>
        <a:xfrm>
          <a:off x="0" y="0"/>
          <a:ext cx="0" cy="0"/>
          <a:chOff x="0" y="0"/>
          <a:chExt cx="0" cy="0"/>
        </a:xfrm>
      </p:grpSpPr>
      <p:sp>
        <p:nvSpPr>
          <p:cNvPr id="75" name="Google Shape;75;g1dbdc94c540_1_80"/>
          <p:cNvSpPr txBox="1">
            <a:spLocks noGrp="1"/>
          </p:cNvSpPr>
          <p:nvPr>
            <p:ph type="body" idx="1"/>
          </p:nvPr>
        </p:nvSpPr>
        <p:spPr>
          <a:xfrm>
            <a:off x="609600" y="1600200"/>
            <a:ext cx="10972800" cy="45261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600"/>
              </a:spcBef>
              <a:spcAft>
                <a:spcPts val="0"/>
              </a:spcAft>
              <a:buClr>
                <a:schemeClr val="dk1"/>
              </a:buClr>
              <a:buSzPts val="3000"/>
              <a:buFont typeface="Arial"/>
              <a:buNone/>
              <a:defRPr sz="3000" b="0" i="0" u="none" strike="noStrike" cap="none">
                <a:solidFill>
                  <a:schemeClr val="dk1"/>
                </a:solidFill>
                <a:latin typeface="Calibri"/>
                <a:ea typeface="Calibri"/>
                <a:cs typeface="Calibri"/>
                <a:sym typeface="Calibri"/>
              </a:defRPr>
            </a:lvl1pPr>
            <a:lvl2pPr marL="914400" marR="0" lvl="1" indent="-228600" algn="l">
              <a:lnSpc>
                <a:spcPct val="90000"/>
              </a:lnSpc>
              <a:spcBef>
                <a:spcPts val="520"/>
              </a:spcBef>
              <a:spcAft>
                <a:spcPts val="0"/>
              </a:spcAft>
              <a:buClr>
                <a:schemeClr val="dk1"/>
              </a:buClr>
              <a:buSzPts val="2600"/>
              <a:buFont typeface="Arial"/>
              <a:buNone/>
              <a:defRPr sz="26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g1dbdc94c540_1_80"/>
          <p:cNvSpPr txBox="1">
            <a:spLocks noGrp="1"/>
          </p:cNvSpPr>
          <p:nvPr>
            <p:ph type="dt" idx="10"/>
          </p:nvPr>
        </p:nvSpPr>
        <p:spPr>
          <a:xfrm>
            <a:off x="926443" y="6356350"/>
            <a:ext cx="13581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g1dbdc94c540_1_80"/>
          <p:cNvSpPr txBox="1">
            <a:spLocks noGrp="1"/>
          </p:cNvSpPr>
          <p:nvPr>
            <p:ph type="ftr" idx="11"/>
          </p:nvPr>
        </p:nvSpPr>
        <p:spPr>
          <a:xfrm>
            <a:off x="3599723" y="6356350"/>
            <a:ext cx="72009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800"/>
              <a:buNone/>
              <a:defRPr sz="1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78" name="Google Shape;78;g1dbdc94c540_1_80"/>
          <p:cNvSpPr txBox="1">
            <a:spLocks noGrp="1"/>
          </p:cNvSpPr>
          <p:nvPr>
            <p:ph type="sldNum" idx="12"/>
          </p:nvPr>
        </p:nvSpPr>
        <p:spPr>
          <a:xfrm>
            <a:off x="10896533" y="6356350"/>
            <a:ext cx="686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cxnSp>
        <p:nvCxnSpPr>
          <p:cNvPr id="79" name="Google Shape;79;g1dbdc94c540_1_80"/>
          <p:cNvCxnSpPr/>
          <p:nvPr/>
        </p:nvCxnSpPr>
        <p:spPr>
          <a:xfrm>
            <a:off x="0" y="6309320"/>
            <a:ext cx="12192000" cy="0"/>
          </a:xfrm>
          <a:prstGeom prst="straightConnector1">
            <a:avLst/>
          </a:prstGeom>
          <a:noFill/>
          <a:ln w="19050" cap="flat" cmpd="sng">
            <a:solidFill>
              <a:srgbClr val="92D050"/>
            </a:solidFill>
            <a:prstDash val="solid"/>
            <a:round/>
            <a:headEnd type="none" w="sm" len="sm"/>
            <a:tailEnd type="none" w="sm" len="sm"/>
          </a:ln>
        </p:spPr>
      </p:cxnSp>
      <p:sp>
        <p:nvSpPr>
          <p:cNvPr id="80" name="Google Shape;80;g1dbdc94c540_1_80"/>
          <p:cNvSpPr txBox="1">
            <a:spLocks noGrp="1"/>
          </p:cNvSpPr>
          <p:nvPr>
            <p:ph type="title"/>
          </p:nvPr>
        </p:nvSpPr>
        <p:spPr>
          <a:xfrm>
            <a:off x="2255573" y="274637"/>
            <a:ext cx="9326700" cy="1278600"/>
          </a:xfrm>
          <a:prstGeom prst="rect">
            <a:avLst/>
          </a:prstGeom>
          <a:noFill/>
          <a:ln>
            <a:noFill/>
          </a:ln>
        </p:spPr>
        <p:txBody>
          <a:bodyPr spcFirstLastPara="1" wrap="square" lIns="91425" tIns="45700" rIns="91425" bIns="45700" anchor="t" anchorCtr="0">
            <a:normAutofit/>
          </a:bodyPr>
          <a:lstStyle>
            <a:lvl1pPr marR="0" lvl="0" algn="ctr">
              <a:lnSpc>
                <a:spcPct val="90000"/>
              </a:lnSpc>
              <a:spcBef>
                <a:spcPts val="0"/>
              </a:spcBef>
              <a:spcAft>
                <a:spcPts val="0"/>
              </a:spcAft>
              <a:buClr>
                <a:srgbClr val="68A933"/>
              </a:buClr>
              <a:buSzPts val="3600"/>
              <a:buFont typeface="Calibri"/>
              <a:buNone/>
              <a:defRPr sz="3600" b="1" i="0" u="none" strike="noStrike" cap="none">
                <a:solidFill>
                  <a:srgbClr val="68A93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81"/>
        <p:cNvGrpSpPr/>
        <p:nvPr/>
      </p:nvGrpSpPr>
      <p:grpSpPr>
        <a:xfrm>
          <a:off x="0" y="0"/>
          <a:ext cx="0" cy="0"/>
          <a:chOff x="0" y="0"/>
          <a:chExt cx="0" cy="0"/>
        </a:xfrm>
      </p:grpSpPr>
      <p:sp>
        <p:nvSpPr>
          <p:cNvPr id="82" name="Google Shape;82;g20679213b66_1_293"/>
          <p:cNvSpPr txBox="1">
            <a:spLocks noGrp="1"/>
          </p:cNvSpPr>
          <p:nvPr>
            <p:ph type="title"/>
          </p:nvPr>
        </p:nvSpPr>
        <p:spPr>
          <a:xfrm>
            <a:off x="2255573" y="274637"/>
            <a:ext cx="9326700" cy="1278600"/>
          </a:xfrm>
          <a:prstGeom prst="rect">
            <a:avLst/>
          </a:prstGeom>
          <a:noFill/>
          <a:ln>
            <a:noFill/>
          </a:ln>
        </p:spPr>
        <p:txBody>
          <a:bodyPr spcFirstLastPara="1" wrap="square" lIns="91425" tIns="45700" rIns="91425" bIns="45700" anchor="t" anchorCtr="0">
            <a:normAutofit/>
          </a:bodyPr>
          <a:lstStyle>
            <a:lvl1pPr marR="0" lvl="0" algn="ctr">
              <a:lnSpc>
                <a:spcPct val="90000"/>
              </a:lnSpc>
              <a:spcBef>
                <a:spcPts val="0"/>
              </a:spcBef>
              <a:spcAft>
                <a:spcPts val="0"/>
              </a:spcAft>
              <a:buClr>
                <a:srgbClr val="68A933"/>
              </a:buClr>
              <a:buSzPts val="3600"/>
              <a:buFont typeface="Calibri"/>
              <a:buNone/>
              <a:defRPr sz="3600" b="1" i="0" u="none" strike="noStrike" cap="none">
                <a:solidFill>
                  <a:srgbClr val="68A933"/>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3" name="Google Shape;83;g20679213b66_1_293"/>
          <p:cNvSpPr txBox="1">
            <a:spLocks noGrp="1"/>
          </p:cNvSpPr>
          <p:nvPr>
            <p:ph type="body" idx="1"/>
          </p:nvPr>
        </p:nvSpPr>
        <p:spPr>
          <a:xfrm>
            <a:off x="609600" y="1600200"/>
            <a:ext cx="5384700" cy="45261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200"/>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1pPr>
            <a:lvl2pPr marL="914400" marR="0" lvl="1" indent="-228600" algn="l">
              <a:lnSpc>
                <a:spcPct val="9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30200" algn="l">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g20679213b66_1_293"/>
          <p:cNvSpPr txBox="1">
            <a:spLocks noGrp="1"/>
          </p:cNvSpPr>
          <p:nvPr>
            <p:ph type="body" idx="2"/>
          </p:nvPr>
        </p:nvSpPr>
        <p:spPr>
          <a:xfrm>
            <a:off x="6197600" y="1600200"/>
            <a:ext cx="5384700" cy="45261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560"/>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1pPr>
            <a:lvl2pPr marL="914400" marR="0" lvl="1" indent="-228600" algn="l">
              <a:lnSpc>
                <a:spcPct val="90000"/>
              </a:lnSpc>
              <a:spcBef>
                <a:spcPts val="6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30200" algn="l">
              <a:lnSpc>
                <a:spcPct val="9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g20679213b66_1_293"/>
          <p:cNvSpPr txBox="1">
            <a:spLocks noGrp="1"/>
          </p:cNvSpPr>
          <p:nvPr>
            <p:ph type="dt" idx="10"/>
          </p:nvPr>
        </p:nvSpPr>
        <p:spPr>
          <a:xfrm>
            <a:off x="926443" y="6356350"/>
            <a:ext cx="13581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6" name="Google Shape;86;g20679213b66_1_293"/>
          <p:cNvSpPr txBox="1">
            <a:spLocks noGrp="1"/>
          </p:cNvSpPr>
          <p:nvPr>
            <p:ph type="ftr" idx="11"/>
          </p:nvPr>
        </p:nvSpPr>
        <p:spPr>
          <a:xfrm>
            <a:off x="4559829" y="6356350"/>
            <a:ext cx="59529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87" name="Google Shape;87;g20679213b66_1_293"/>
          <p:cNvSpPr txBox="1">
            <a:spLocks noGrp="1"/>
          </p:cNvSpPr>
          <p:nvPr>
            <p:ph type="sldNum" idx="12"/>
          </p:nvPr>
        </p:nvSpPr>
        <p:spPr>
          <a:xfrm>
            <a:off x="10608501" y="6356350"/>
            <a:ext cx="97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cxnSp>
        <p:nvCxnSpPr>
          <p:cNvPr id="88" name="Google Shape;88;g20679213b66_1_293"/>
          <p:cNvCxnSpPr/>
          <p:nvPr/>
        </p:nvCxnSpPr>
        <p:spPr>
          <a:xfrm>
            <a:off x="0" y="6309320"/>
            <a:ext cx="12192000" cy="0"/>
          </a:xfrm>
          <a:prstGeom prst="straightConnector1">
            <a:avLst/>
          </a:prstGeom>
          <a:noFill/>
          <a:ln w="19050" cap="flat" cmpd="sng">
            <a:solidFill>
              <a:srgbClr val="92D050"/>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theme" Target="../theme/theme2.xml"/><Relationship Id="rId9" Type="http://schemas.openxmlformats.org/officeDocument/2006/relationships/image" Target="../media/image1.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11">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g205b91260c1_0_94"/>
          <p:cNvSpPr/>
          <p:nvPr/>
        </p:nvSpPr>
        <p:spPr>
          <a:xfrm>
            <a:off x="0" y="6176963"/>
            <a:ext cx="12192000" cy="681000"/>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g205b91260c1_0_94"/>
          <p:cNvSpPr txBox="1">
            <a:spLocks noGrp="1"/>
          </p:cNvSpPr>
          <p:nvPr>
            <p:ph type="title"/>
          </p:nvPr>
        </p:nvSpPr>
        <p:spPr>
          <a:xfrm>
            <a:off x="360000" y="180000"/>
            <a:ext cx="911580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g205b91260c1_0_94"/>
          <p:cNvSpPr txBox="1">
            <a:spLocks noGrp="1"/>
          </p:cNvSpPr>
          <p:nvPr>
            <p:ph type="body" idx="1"/>
          </p:nvPr>
        </p:nvSpPr>
        <p:spPr>
          <a:xfrm>
            <a:off x="360000" y="1440000"/>
            <a:ext cx="115200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g205b91260c1_0_94"/>
          <p:cNvSpPr txBox="1">
            <a:spLocks noGrp="1"/>
          </p:cNvSpPr>
          <p:nvPr>
            <p:ph type="sldNum" idx="12"/>
          </p:nvPr>
        </p:nvSpPr>
        <p:spPr>
          <a:xfrm>
            <a:off x="1" y="6258560"/>
            <a:ext cx="619500" cy="563700"/>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94" name="Google Shape;94;g205b91260c1_0_94"/>
          <p:cNvSpPr txBox="1">
            <a:spLocks noGrp="1"/>
          </p:cNvSpPr>
          <p:nvPr>
            <p:ph type="ftr" idx="11"/>
          </p:nvPr>
        </p:nvSpPr>
        <p:spPr>
          <a:xfrm>
            <a:off x="720592" y="6258560"/>
            <a:ext cx="2541000" cy="563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95" name="Google Shape;95;g205b91260c1_0_94"/>
          <p:cNvPicPr preferRelativeResize="0"/>
          <p:nvPr/>
        </p:nvPicPr>
        <p:blipFill rotWithShape="1">
          <a:blip r:embed="rId9">
            <a:alphaModFix/>
          </a:blip>
          <a:srcRect/>
          <a:stretch/>
        </p:blipFill>
        <p:spPr>
          <a:xfrm>
            <a:off x="9573491" y="222778"/>
            <a:ext cx="2306508" cy="1037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hyperlink" Target="http://www.fh-muenster.de/isun" TargetMode="External"/><Relationship Id="rId6" Type="http://schemas.openxmlformats.org/officeDocument/2006/relationships/hyperlink" Target="mailto:kastrup@fh-muenster.de" TargetMode="External"/><Relationship Id="rId7" Type="http://schemas.openxmlformats.org/officeDocument/2006/relationships/hyperlink" Target="mailto:anna-franziska.kaehler@fh-muenster.d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2.jpg"/></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4"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de.statista.com/statistik/daten/studie/154868/umfrage/flaeche-der-deutschen-bundeslaender/" TargetMode="Externa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hyperlink" Target="https://www.energieeffizienz-handwerk.de/files/980/304986.pdf" TargetMode="External"/><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8"/>
          <p:cNvSpPr txBox="1">
            <a:spLocks noGrp="1"/>
          </p:cNvSpPr>
          <p:nvPr>
            <p:ph type="ctrTitle"/>
          </p:nvPr>
        </p:nvSpPr>
        <p:spPr>
          <a:xfrm>
            <a:off x="403641" y="1077837"/>
            <a:ext cx="82785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4444"/>
              <a:buNone/>
            </a:pPr>
            <a:r>
              <a:rPr lang="de-DE" sz="4500" b="1">
                <a:solidFill>
                  <a:srgbClr val="3C4043"/>
                </a:solidFill>
                <a:highlight>
                  <a:srgbClr val="FFFFFF"/>
                </a:highlight>
              </a:rPr>
              <a:t>Bäcker*in, Konditor*in,  Fachverkäufer*innen im </a:t>
            </a:r>
            <a:r>
              <a:rPr lang="de-DE" sz="4500" b="1">
                <a:solidFill>
                  <a:srgbClr val="3C4043"/>
                </a:solidFill>
                <a:highlight>
                  <a:srgbClr val="FFFFFF"/>
                </a:high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Lebensmittelhandwerk</a:t>
            </a:r>
            <a:r>
              <a:rPr lang="de-DE" sz="4500" b="1">
                <a:solidFill>
                  <a:srgbClr val="3C4043"/>
                </a:solidFill>
                <a:highlight>
                  <a:srgbClr val="FFFFFF"/>
                </a:highlight>
              </a:rPr>
              <a:t> - Schwerpunkt Bäckerei/Konditorei</a:t>
            </a:r>
            <a:endParaRPr sz="4500" b="1"/>
          </a:p>
        </p:txBody>
      </p:sp>
      <p:sp>
        <p:nvSpPr>
          <p:cNvPr id="159" name="Google Shape;159;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in den Berufen Bäckerei, Konditorei und den jeweiligen Fachverkäufer:innen </a:t>
            </a:r>
            <a:endParaRPr/>
          </a:p>
        </p:txBody>
      </p:sp>
      <p:sp>
        <p:nvSpPr>
          <p:cNvPr id="160" name="Google Shape;160;p38"/>
          <p:cNvSpPr txBox="1">
            <a:spLocks noGrp="1"/>
          </p:cNvSpPr>
          <p:nvPr>
            <p:ph type="ftr" idx="11"/>
          </p:nvPr>
        </p:nvSpPr>
        <p:spPr>
          <a:xfrm>
            <a:off x="483200" y="6364068"/>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FH Münster/ iSuN</a:t>
            </a:r>
            <a:endParaRPr>
              <a:latin typeface="Trebuchet MS"/>
              <a:ea typeface="Trebuchet MS"/>
              <a:cs typeface="Trebuchet MS"/>
              <a:sym typeface="Trebuchet MS"/>
            </a:endParaRPr>
          </a:p>
          <a:p>
            <a:pPr marL="0" lvl="0" indent="0" algn="l" rtl="0">
              <a:lnSpc>
                <a:spcPct val="100000"/>
              </a:lnSpc>
              <a:spcBef>
                <a:spcPts val="0"/>
              </a:spcBef>
              <a:spcAft>
                <a:spcPts val="0"/>
              </a:spcAft>
              <a:buSzPts val="1800"/>
              <a:buNone/>
            </a:pPr>
            <a:r>
              <a:rPr lang="de-DE">
                <a:latin typeface="Trebuchet MS"/>
                <a:ea typeface="Trebuchet MS"/>
                <a:cs typeface="Trebuchet MS"/>
                <a:sym typeface="Trebuchet MS"/>
              </a:rPr>
              <a:t>Projektagentur BBNE</a:t>
            </a:r>
            <a:endParaRPr>
              <a:latin typeface="Trebuchet MS"/>
              <a:ea typeface="Trebuchet MS"/>
              <a:cs typeface="Trebuchet MS"/>
              <a:sym typeface="Trebuchet MS"/>
            </a:endParaRPr>
          </a:p>
          <a:p>
            <a:pPr marL="0" lvl="0" indent="0" algn="l" rtl="0">
              <a:lnSpc>
                <a:spcPct val="100000"/>
              </a:lnSpc>
              <a:spcBef>
                <a:spcPts val="0"/>
              </a:spcBef>
              <a:spcAft>
                <a:spcPts val="0"/>
              </a:spcAft>
              <a:buSzPts val="1800"/>
              <a:buNone/>
            </a:pPr>
            <a:endParaRPr>
              <a:latin typeface="Trebuchet MS"/>
              <a:ea typeface="Trebuchet MS"/>
              <a:cs typeface="Trebuchet MS"/>
              <a:sym typeface="Trebuchet MS"/>
            </a:endParaRPr>
          </a:p>
        </p:txBody>
      </p:sp>
      <p:sp>
        <p:nvSpPr>
          <p:cNvPr id="161" name="Google Shape;161;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162" name="Google Shape;162;p38"/>
          <p:cNvSpPr txBox="1"/>
          <p:nvPr/>
        </p:nvSpPr>
        <p:spPr>
          <a:xfrm>
            <a:off x="3351213" y="6255500"/>
            <a:ext cx="3833812" cy="557213"/>
          </a:xfrm>
          <a:prstGeom prst="rect">
            <a:avLst/>
          </a:prstGeom>
          <a:noFill/>
          <a:ln>
            <a:noFill/>
          </a:ln>
        </p:spPr>
        <p:txBody>
          <a:bodyPr spcFirstLastPara="1" wrap="square" lIns="91425" tIns="45700" rIns="91425" bIns="45700" anchor="ctr" anchorCtr="0">
            <a:normAutofit/>
          </a:bodyPr>
          <a:lstStyle/>
          <a:p>
            <a:pPr marL="233363" marR="0" lvl="0" indent="-233363" algn="ctr" rtl="0">
              <a:lnSpc>
                <a:spcPct val="110000"/>
              </a:lnSpc>
              <a:spcBef>
                <a:spcPts val="0"/>
              </a:spcBef>
              <a:spcAft>
                <a:spcPts val="0"/>
              </a:spcAft>
              <a:buClr>
                <a:schemeClr val="dk1"/>
              </a:buClr>
              <a:buSzPts val="1200"/>
              <a:buFont typeface="Arial"/>
              <a:buNone/>
            </a:pPr>
            <a:r>
              <a:rPr lang="de-DE" sz="1200" b="0" i="0" u="none" strike="noStrike" cap="none">
                <a:solidFill>
                  <a:schemeClr val="lt1"/>
                </a:solidFill>
                <a:latin typeface="Trebuchet MS"/>
                <a:ea typeface="Trebuchet MS"/>
                <a:cs typeface="Trebuchet MS"/>
                <a:sym typeface="Trebuchet MS"/>
              </a:rPr>
              <a:t>Bäcker- und Konditorenhandwerk</a:t>
            </a:r>
            <a:endParaRPr sz="1400" b="0" i="0" u="none" strike="noStrike" cap="none">
              <a:solidFill>
                <a:srgbClr val="000000"/>
              </a:solidFill>
              <a:latin typeface="Trebuchet MS"/>
              <a:ea typeface="Trebuchet MS"/>
              <a:cs typeface="Trebuchet MS"/>
              <a:sym typeface="Trebuchet MS"/>
            </a:endParaRPr>
          </a:p>
        </p:txBody>
      </p:sp>
      <p:pic>
        <p:nvPicPr>
          <p:cNvPr id="163" name="Google Shape;163;p38"/>
          <p:cNvPicPr preferRelativeResize="0"/>
          <p:nvPr/>
        </p:nvPicPr>
        <p:blipFill rotWithShape="1">
          <a:blip r:embed="rId3">
            <a:alphaModFix/>
          </a:blip>
          <a:srcRect/>
          <a:stretch/>
        </p:blipFill>
        <p:spPr>
          <a:xfrm>
            <a:off x="8924772" y="2690418"/>
            <a:ext cx="3267228" cy="867519"/>
          </a:xfrm>
          <a:prstGeom prst="rect">
            <a:avLst/>
          </a:prstGeom>
          <a:noFill/>
          <a:ln>
            <a:noFill/>
          </a:ln>
        </p:spPr>
      </p:pic>
      <p:pic>
        <p:nvPicPr>
          <p:cNvPr id="164" name="Google Shape;164;p38"/>
          <p:cNvPicPr preferRelativeResize="0"/>
          <p:nvPr/>
        </p:nvPicPr>
        <p:blipFill rotWithShape="1">
          <a:blip r:embed="rId4">
            <a:alphaModFix/>
          </a:blip>
          <a:srcRect/>
          <a:stretch/>
        </p:blipFill>
        <p:spPr>
          <a:xfrm>
            <a:off x="9045817" y="3386665"/>
            <a:ext cx="3061319" cy="891823"/>
          </a:xfrm>
          <a:prstGeom prst="rect">
            <a:avLst/>
          </a:prstGeom>
          <a:noFill/>
          <a:ln>
            <a:noFill/>
          </a:ln>
        </p:spPr>
      </p:pic>
      <p:sp>
        <p:nvSpPr>
          <p:cNvPr id="165" name="Google Shape;165;p38"/>
          <p:cNvSpPr txBox="1"/>
          <p:nvPr/>
        </p:nvSpPr>
        <p:spPr>
          <a:xfrm>
            <a:off x="9086894" y="4100253"/>
            <a:ext cx="2942983" cy="1523185"/>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1000"/>
              </a:spcBef>
              <a:spcAft>
                <a:spcPts val="0"/>
              </a:spcAft>
              <a:buClr>
                <a:schemeClr val="dk1"/>
              </a:buClr>
              <a:buSzPts val="2987"/>
              <a:buFont typeface="Arial"/>
              <a:buNone/>
            </a:pPr>
            <a:r>
              <a:rPr lang="de-DE" sz="1200" b="0" i="0" u="none" strike="noStrike" cap="none">
                <a:solidFill>
                  <a:schemeClr val="dk1"/>
                </a:solidFill>
                <a:latin typeface="Calibri"/>
                <a:ea typeface="Calibri"/>
                <a:cs typeface="Calibri"/>
                <a:sym typeface="Calibri"/>
              </a:rPr>
              <a:t>FH Münster </a:t>
            </a:r>
            <a:br>
              <a:rPr lang="de-DE" sz="1200" b="0" i="0" u="none" strike="noStrike" cap="none">
                <a:solidFill>
                  <a:schemeClr val="dk1"/>
                </a:solidFill>
                <a:latin typeface="Calibri"/>
                <a:ea typeface="Calibri"/>
                <a:cs typeface="Calibri"/>
                <a:sym typeface="Calibri"/>
              </a:rPr>
            </a:br>
            <a:r>
              <a:rPr lang="de-DE" sz="1200" b="0" i="0" u="none" strike="noStrike" cap="none">
                <a:solidFill>
                  <a:schemeClr val="dk1"/>
                </a:solidFill>
                <a:latin typeface="Calibri"/>
                <a:ea typeface="Calibri"/>
                <a:cs typeface="Calibri"/>
                <a:sym typeface="Calibri"/>
              </a:rPr>
              <a:t>iSuN – Institut für Nachhaltige Ernährung</a:t>
            </a:r>
            <a:endParaRPr sz="1400" b="0" i="0" u="none" strike="noStrike" cap="none">
              <a:solidFill>
                <a:srgbClr val="000000"/>
              </a:solidFill>
              <a:latin typeface="Arial"/>
              <a:ea typeface="Arial"/>
              <a:cs typeface="Arial"/>
              <a:sym typeface="Arial"/>
            </a:endParaRPr>
          </a:p>
          <a:p>
            <a:pPr marL="50800" marR="0" lvl="0" indent="0" algn="l" rtl="0">
              <a:lnSpc>
                <a:spcPct val="90000"/>
              </a:lnSpc>
              <a:spcBef>
                <a:spcPts val="1000"/>
              </a:spcBef>
              <a:spcAft>
                <a:spcPts val="0"/>
              </a:spcAft>
              <a:buClr>
                <a:schemeClr val="dk1"/>
              </a:buClr>
              <a:buSzPts val="2987"/>
              <a:buFont typeface="Arial"/>
              <a:buNone/>
            </a:pPr>
            <a:r>
              <a:rPr lang="de-DE" sz="1200" b="0" i="0" u="none" strike="noStrike" cap="none">
                <a:solidFill>
                  <a:schemeClr val="dk1"/>
                </a:solidFill>
                <a:latin typeface="Calibri"/>
                <a:ea typeface="Calibri"/>
                <a:cs typeface="Calibri"/>
                <a:sym typeface="Calibri"/>
              </a:rPr>
              <a:t>Corrensstraße 25; 48149 Münster;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www.fh-muenster.de/isun</a:t>
            </a:r>
            <a:endParaRPr sz="1200" b="0" i="0" u="none" strike="noStrike" cap="none">
              <a:solidFill>
                <a:schemeClr val="dk1"/>
              </a:solidFill>
              <a:latin typeface="Calibri"/>
              <a:ea typeface="Calibri"/>
              <a:cs typeface="Calibri"/>
              <a:sym typeface="Calibri"/>
            </a:endParaRPr>
          </a:p>
          <a:p>
            <a:pPr marL="50800" marR="0" lvl="0" indent="0" algn="l" rtl="0">
              <a:lnSpc>
                <a:spcPct val="90000"/>
              </a:lnSpc>
              <a:spcBef>
                <a:spcPts val="1000"/>
              </a:spcBef>
              <a:spcAft>
                <a:spcPts val="0"/>
              </a:spcAft>
              <a:buClr>
                <a:schemeClr val="dk1"/>
              </a:buClr>
              <a:buSzPts val="2987"/>
              <a:buFont typeface="Arial"/>
              <a:buNone/>
            </a:pPr>
            <a:r>
              <a:rPr lang="de-DE" sz="1200" b="0" i="0" u="none" strike="noStrike" cap="none">
                <a:solidFill>
                  <a:schemeClr val="dk1"/>
                </a:solidFill>
                <a:latin typeface="Calibri"/>
                <a:ea typeface="Calibri"/>
                <a:cs typeface="Calibri"/>
                <a:sym typeface="Calibri"/>
              </a:rPr>
              <a:t>Prof. Dr. Julia Kastrup </a:t>
            </a:r>
            <a:br>
              <a:rPr lang="de-DE" sz="1200" b="0" i="0" u="none" strike="noStrike" cap="none">
                <a:solidFill>
                  <a:schemeClr val="dk1"/>
                </a:solidFill>
                <a:latin typeface="Calibri"/>
                <a:ea typeface="Calibri"/>
                <a:cs typeface="Calibri"/>
                <a:sym typeface="Calibri"/>
              </a:rPr>
            </a:br>
            <a:r>
              <a:rPr lang="de-DE" sz="1200" b="0" i="0" u="none" strike="noStrike" cap="none">
                <a:solidFill>
                  <a:schemeClr val="dk1"/>
                </a:solidFill>
                <a:latin typeface="Calibri"/>
                <a:ea typeface="Calibri"/>
                <a:cs typeface="Calibri"/>
                <a:sym typeface="Calibri"/>
              </a:rPr>
              <a:t>(</a:t>
            </a:r>
            <a:r>
              <a:rPr lang="de-DE"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kastrup@fh-muenster.de</a:t>
            </a:r>
            <a:r>
              <a:rPr lang="de-DE"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50800" marR="0" lvl="0" indent="0" algn="l" rtl="0">
              <a:lnSpc>
                <a:spcPct val="90000"/>
              </a:lnSpc>
              <a:spcBef>
                <a:spcPts val="1000"/>
              </a:spcBef>
              <a:spcAft>
                <a:spcPts val="0"/>
              </a:spcAft>
              <a:buClr>
                <a:schemeClr val="dk1"/>
              </a:buClr>
              <a:buSzPts val="2987"/>
              <a:buFont typeface="Arial"/>
              <a:buNone/>
            </a:pPr>
            <a:r>
              <a:rPr lang="de-DE" sz="1200" b="0" i="0" u="none" strike="noStrike" cap="none">
                <a:solidFill>
                  <a:schemeClr val="dk1"/>
                </a:solidFill>
                <a:latin typeface="Calibri"/>
                <a:ea typeface="Calibri"/>
                <a:cs typeface="Calibri"/>
                <a:sym typeface="Calibri"/>
              </a:rPr>
              <a:t>Anna-Franziska Kähler</a:t>
            </a:r>
            <a:br>
              <a:rPr lang="de-DE" sz="1200" b="0" i="0" u="none" strike="noStrike" cap="none">
                <a:solidFill>
                  <a:schemeClr val="dk1"/>
                </a:solidFill>
                <a:latin typeface="Calibri"/>
                <a:ea typeface="Calibri"/>
                <a:cs typeface="Calibri"/>
                <a:sym typeface="Calibri"/>
              </a:rPr>
            </a:br>
            <a:r>
              <a:rPr lang="de-DE" sz="1200" b="0" i="0" u="none" strike="noStrike" cap="none">
                <a:solidFill>
                  <a:schemeClr val="dk1"/>
                </a:solidFill>
                <a:latin typeface="Calibri"/>
                <a:ea typeface="Calibri"/>
                <a:cs typeface="Calibri"/>
                <a:sym typeface="Calibri"/>
              </a:rPr>
              <a:t>(</a:t>
            </a:r>
            <a:r>
              <a:rPr lang="de-DE"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xmlns="" val="tx"/>
                    </a:ext>
                  </a:extLst>
                </a:hlinkClick>
              </a:rPr>
              <a:t>anna-franziska.kaehler@fh-muenster.de</a:t>
            </a:r>
            <a:r>
              <a:rPr lang="de-DE"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99" name="Google Shape;299;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und Verpackungen</a:t>
            </a:r>
            <a:br>
              <a:rPr lang="de-DE"/>
            </a:br>
            <a:r>
              <a:rPr lang="de-DE"/>
              <a:t>Einweg oder Mehrweg?</a:t>
            </a:r>
            <a:endParaRPr/>
          </a:p>
        </p:txBody>
      </p:sp>
      <p:sp>
        <p:nvSpPr>
          <p:cNvPr id="300" name="Google Shape;300;p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Bäcker- und Konditorenhandwerk</a:t>
            </a:r>
            <a:endParaRPr/>
          </a:p>
        </p:txBody>
      </p:sp>
      <p:sp>
        <p:nvSpPr>
          <p:cNvPr id="301" name="Google Shape;301;p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Bildquellen: reCircle (2022)</a:t>
            </a:r>
            <a:endParaRPr/>
          </a:p>
        </p:txBody>
      </p:sp>
      <p:sp>
        <p:nvSpPr>
          <p:cNvPr id="302" name="Google Shape;302;p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Malte Schmidthals</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303" name="Google Shape;303;p1"/>
          <p:cNvSpPr/>
          <p:nvPr/>
        </p:nvSpPr>
        <p:spPr>
          <a:xfrm>
            <a:off x="9422538" y="1530613"/>
            <a:ext cx="2620157" cy="169831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Diskutieren Sie die Einführung eines Pfand-Systems für Ihr Unternehmen!</a:t>
            </a:r>
            <a:endParaRPr sz="1400" b="0" i="0" u="none" strike="noStrike" cap="none">
              <a:solidFill>
                <a:srgbClr val="000000"/>
              </a:solidFill>
              <a:latin typeface="Arial"/>
              <a:ea typeface="Arial"/>
              <a:cs typeface="Arial"/>
              <a:sym typeface="Arial"/>
            </a:endParaRPr>
          </a:p>
        </p:txBody>
      </p:sp>
      <p:pic>
        <p:nvPicPr>
          <p:cNvPr id="304" name="Google Shape;304;p1" descr="Schaubild Informationen to go box gastronomie"/>
          <p:cNvPicPr preferRelativeResize="0"/>
          <p:nvPr/>
        </p:nvPicPr>
        <p:blipFill rotWithShape="1">
          <a:blip r:embed="rId3">
            <a:alphaModFix/>
          </a:blip>
          <a:srcRect l="37880" t="34918" b="6282"/>
          <a:stretch/>
        </p:blipFill>
        <p:spPr>
          <a:xfrm>
            <a:off x="9090836" y="3952244"/>
            <a:ext cx="3283563" cy="2132392"/>
          </a:xfrm>
          <a:prstGeom prst="rect">
            <a:avLst/>
          </a:prstGeom>
          <a:noFill/>
          <a:ln>
            <a:noFill/>
          </a:ln>
        </p:spPr>
      </p:pic>
      <p:sp>
        <p:nvSpPr>
          <p:cNvPr id="305" name="Google Shape;305;p1"/>
          <p:cNvSpPr/>
          <p:nvPr/>
        </p:nvSpPr>
        <p:spPr>
          <a:xfrm>
            <a:off x="501220" y="4719335"/>
            <a:ext cx="5143800" cy="124016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281.000 t To Go-Verpackungen pro Jahr</a:t>
            </a:r>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66.000 t Catering-Verpackungen pro Jahr</a:t>
            </a:r>
            <a:endParaRPr/>
          </a:p>
          <a:p>
            <a:pPr marL="0" marR="0" lvl="0" indent="0" algn="ctr" rtl="0">
              <a:lnSpc>
                <a:spcPct val="100000"/>
              </a:lnSpc>
              <a:spcBef>
                <a:spcPts val="0"/>
              </a:spcBef>
              <a:spcAft>
                <a:spcPts val="0"/>
              </a:spcAft>
              <a:buClr>
                <a:srgbClr val="000000"/>
              </a:buClr>
              <a:buSzPts val="2000"/>
              <a:buFont typeface="Arial"/>
              <a:buNone/>
            </a:pPr>
            <a:r>
              <a:rPr lang="de-DE" sz="2000" b="0" i="0" u="none" strike="noStrike" cap="none">
                <a:solidFill>
                  <a:srgbClr val="C00000"/>
                </a:solidFill>
                <a:latin typeface="Arial"/>
                <a:ea typeface="Arial"/>
                <a:cs typeface="Arial"/>
                <a:sym typeface="Arial"/>
              </a:rPr>
              <a:t>Ausgangsmaterialien: Holz und Erdöl </a:t>
            </a:r>
            <a:endParaRPr sz="1400" b="0" i="0" u="none" strike="noStrike" cap="none">
              <a:solidFill>
                <a:srgbClr val="000000"/>
              </a:solidFill>
              <a:latin typeface="Arial"/>
              <a:ea typeface="Arial"/>
              <a:cs typeface="Arial"/>
              <a:sym typeface="Arial"/>
            </a:endParaRPr>
          </a:p>
        </p:txBody>
      </p:sp>
      <p:pic>
        <p:nvPicPr>
          <p:cNvPr id="306" name="Google Shape;306;p1"/>
          <p:cNvPicPr preferRelativeResize="0"/>
          <p:nvPr/>
        </p:nvPicPr>
        <p:blipFill rotWithShape="1">
          <a:blip r:embed="rId4">
            <a:alphaModFix/>
          </a:blip>
          <a:srcRect/>
          <a:stretch/>
        </p:blipFill>
        <p:spPr>
          <a:xfrm>
            <a:off x="309751" y="1451640"/>
            <a:ext cx="9396000" cy="3470979"/>
          </a:xfrm>
          <a:prstGeom prst="rect">
            <a:avLst/>
          </a:prstGeom>
          <a:noFill/>
          <a:ln>
            <a:noFill/>
          </a:ln>
        </p:spPr>
      </p:pic>
      <p:sp>
        <p:nvSpPr>
          <p:cNvPr id="307" name="Google Shape;307;p1"/>
          <p:cNvSpPr txBox="1"/>
          <p:nvPr/>
        </p:nvSpPr>
        <p:spPr>
          <a:xfrm flipH="1">
            <a:off x="9993452" y="3685370"/>
            <a:ext cx="20169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keine Gummilippen</a:t>
            </a:r>
            <a:endParaRPr sz="1400" b="0" i="0" u="none" strike="noStrike" cap="none">
              <a:solidFill>
                <a:srgbClr val="000000"/>
              </a:solidFill>
              <a:latin typeface="Arial"/>
              <a:ea typeface="Arial"/>
              <a:cs typeface="Arial"/>
              <a:sym typeface="Arial"/>
            </a:endParaRPr>
          </a:p>
        </p:txBody>
      </p:sp>
      <p:sp>
        <p:nvSpPr>
          <p:cNvPr id="308" name="Google Shape;308;p1"/>
          <p:cNvSpPr txBox="1"/>
          <p:nvPr/>
        </p:nvSpPr>
        <p:spPr>
          <a:xfrm flipH="1">
            <a:off x="7343003" y="4171172"/>
            <a:ext cx="201699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maßhaltig (spülen, gefrieren, Mikrowelle</a:t>
            </a:r>
            <a:endParaRPr/>
          </a:p>
        </p:txBody>
      </p:sp>
      <p:sp>
        <p:nvSpPr>
          <p:cNvPr id="309" name="Google Shape;309;p1"/>
          <p:cNvSpPr txBox="1"/>
          <p:nvPr/>
        </p:nvSpPr>
        <p:spPr>
          <a:xfrm flipH="1">
            <a:off x="7017742" y="4694392"/>
            <a:ext cx="201699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schnittfest</a:t>
            </a:r>
            <a:endParaRPr/>
          </a:p>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bruchsicher</a:t>
            </a:r>
            <a:endParaRPr/>
          </a:p>
        </p:txBody>
      </p:sp>
      <p:sp>
        <p:nvSpPr>
          <p:cNvPr id="310" name="Google Shape;310;p1"/>
          <p:cNvSpPr txBox="1"/>
          <p:nvPr/>
        </p:nvSpPr>
        <p:spPr>
          <a:xfrm flipH="1">
            <a:off x="7073839" y="5604804"/>
            <a:ext cx="201699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Stapelbar mit</a:t>
            </a:r>
            <a:endParaRPr/>
          </a:p>
          <a:p>
            <a:pPr marL="0" marR="0" lvl="0" indent="0" algn="r"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Abstandshaltern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g1893ba494fd_0_84"/>
          <p:cNvPicPr preferRelativeResize="0"/>
          <p:nvPr/>
        </p:nvPicPr>
        <p:blipFill rotWithShape="1">
          <a:blip r:embed="rId3">
            <a:alphaModFix/>
          </a:blip>
          <a:srcRect/>
          <a:stretch/>
        </p:blipFill>
        <p:spPr>
          <a:xfrm>
            <a:off x="5026500" y="1412400"/>
            <a:ext cx="7013100" cy="4490376"/>
          </a:xfrm>
          <a:prstGeom prst="rect">
            <a:avLst/>
          </a:prstGeom>
          <a:noFill/>
          <a:ln>
            <a:noFill/>
          </a:ln>
        </p:spPr>
      </p:pic>
      <p:sp>
        <p:nvSpPr>
          <p:cNvPr id="317" name="Google Shape;317;g1893ba494fd_0_84"/>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318" name="Google Shape;318;g1893ba494fd_0_84"/>
          <p:cNvSpPr txBox="1">
            <a:spLocks noGrp="1"/>
          </p:cNvSpPr>
          <p:nvPr>
            <p:ph type="title"/>
          </p:nvPr>
        </p:nvSpPr>
        <p:spPr>
          <a:xfrm>
            <a:off x="360000" y="180000"/>
            <a:ext cx="9000000" cy="1080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800"/>
              <a:buNone/>
            </a:pPr>
            <a:r>
              <a:rPr lang="de-DE"/>
              <a:t>N</a:t>
            </a: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achhaltigkeit und Milch</a:t>
            </a: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a:r>
            <a:b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b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Klimaschutz durch </a:t>
            </a:r>
            <a:r>
              <a:rPr lang="de-DE"/>
              <a:t>Milchalternativen </a:t>
            </a:r>
            <a:endParaRPr/>
          </a:p>
        </p:txBody>
      </p:sp>
      <p:sp>
        <p:nvSpPr>
          <p:cNvPr id="319" name="Google Shape;319;g1893ba494fd_0_84"/>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Bild: Eigene Grafik mit Daten aus Quelle: Marquardt 2022</a:t>
            </a:r>
            <a:endParaRPr/>
          </a:p>
        </p:txBody>
      </p:sp>
      <p:sp>
        <p:nvSpPr>
          <p:cNvPr id="320" name="Google Shape;320;g1893ba494fd_0_84"/>
          <p:cNvSpPr txBox="1">
            <a:spLocks noGrp="1"/>
          </p:cNvSpPr>
          <p:nvPr>
            <p:ph type="body" idx="3"/>
          </p:nvPr>
        </p:nvSpPr>
        <p:spPr>
          <a:xfrm>
            <a:off x="7263643" y="1663049"/>
            <a:ext cx="4514100" cy="961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800"/>
              <a:buNone/>
            </a:pPr>
            <a:r>
              <a:rPr lang="de-DE" sz="2000">
                <a:solidFill>
                  <a:srgbClr val="000000"/>
                </a:solidFill>
                <a:latin typeface="Arial"/>
                <a:ea typeface="Arial"/>
                <a:cs typeface="Arial"/>
                <a:sym typeface="Arial"/>
              </a:rPr>
              <a:t>Durchschnittliche Umweltbelastungen bei der Produktion von Milch und Milchalternativen in Europa*, pro Liter</a:t>
            </a:r>
            <a:endParaRPr sz="2000">
              <a:solidFill>
                <a:srgbClr val="000000"/>
              </a:solidFill>
              <a:latin typeface="Arial"/>
              <a:ea typeface="Arial"/>
              <a:cs typeface="Arial"/>
              <a:sym typeface="Arial"/>
            </a:endParaRPr>
          </a:p>
          <a:p>
            <a:pPr marL="0" lvl="0" indent="0" algn="l" rtl="0">
              <a:lnSpc>
                <a:spcPct val="100000"/>
              </a:lnSpc>
              <a:spcBef>
                <a:spcPts val="0"/>
              </a:spcBef>
              <a:spcAft>
                <a:spcPts val="0"/>
              </a:spcAft>
              <a:buSzPts val="2800"/>
              <a:buNone/>
            </a:pPr>
            <a:endParaRPr sz="1200">
              <a:solidFill>
                <a:srgbClr val="000000"/>
              </a:solidFill>
              <a:latin typeface="Arial"/>
              <a:ea typeface="Arial"/>
              <a:cs typeface="Arial"/>
              <a:sym typeface="Arial"/>
            </a:endParaRPr>
          </a:p>
        </p:txBody>
      </p:sp>
      <p:sp>
        <p:nvSpPr>
          <p:cNvPr id="321" name="Google Shape;321;g1893ba494fd_0_84"/>
          <p:cNvSpPr/>
          <p:nvPr/>
        </p:nvSpPr>
        <p:spPr>
          <a:xfrm>
            <a:off x="360000" y="1788075"/>
            <a:ext cx="4153200" cy="4114800"/>
          </a:xfrm>
          <a:prstGeom prst="roundRect">
            <a:avLst>
              <a:gd name="adj" fmla="val 16667"/>
            </a:avLst>
          </a:prstGeom>
          <a:solidFill>
            <a:srgbClr val="FFE599"/>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457200" marR="0" lvl="0" indent="-317500" algn="l" rtl="0">
              <a:lnSpc>
                <a:spcPct val="100000"/>
              </a:lnSpc>
              <a:spcBef>
                <a:spcPts val="0"/>
              </a:spcBef>
              <a:spcAft>
                <a:spcPts val="0"/>
              </a:spcAft>
              <a:buClr>
                <a:schemeClr val="dk1"/>
              </a:buClr>
              <a:buSzPts val="1400"/>
              <a:buFont typeface="Arial"/>
              <a:buAutoNum type="arabicPeriod"/>
            </a:pPr>
            <a:r>
              <a:rPr lang="de-DE" sz="1600" b="0" i="0" u="none" strike="noStrike" cap="none">
                <a:solidFill>
                  <a:schemeClr val="dk1"/>
                </a:solidFill>
                <a:latin typeface="Arial"/>
                <a:ea typeface="Arial"/>
                <a:cs typeface="Arial"/>
                <a:sym typeface="Arial"/>
              </a:rPr>
              <a:t>Analysieren Sie die Umweltbelastung von Milch und Milchalternativen.</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AutoNum type="arabicPeriod"/>
            </a:pPr>
            <a:r>
              <a:rPr lang="de-DE" sz="1600" b="0" i="0" u="none" strike="noStrike" cap="none">
                <a:solidFill>
                  <a:schemeClr val="dk1"/>
                </a:solidFill>
                <a:latin typeface="Arial"/>
                <a:ea typeface="Arial"/>
                <a:cs typeface="Arial"/>
                <a:sym typeface="Arial"/>
              </a:rPr>
              <a:t>Sammeln Sie weitere Kriterien, die neben Landnutzung, Treibhausgasemissionen und Gewässerbelastung bei der Entscheidung für Milch oder Milchalternativen eine Rolle spielen.</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Recherchieren Sie im Internet Rezepturen, bei denen mit Milchalternativen Brot und Backwaren produziert werden.</a:t>
            </a:r>
            <a:endParaRPr sz="1600" b="0" i="0" u="none" strike="noStrike" cap="none">
              <a:solidFill>
                <a:schemeClr val="dk1"/>
              </a:solidFill>
              <a:latin typeface="Arial"/>
              <a:ea typeface="Arial"/>
              <a:cs typeface="Arial"/>
              <a:sym typeface="Arial"/>
            </a:endParaRPr>
          </a:p>
        </p:txBody>
      </p:sp>
      <p:sp>
        <p:nvSpPr>
          <p:cNvPr id="322" name="Google Shape;322;g1893ba494fd_0_84"/>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Bäcker- und Konditorenhandwerk</a:t>
            </a:r>
            <a:endParaRPr/>
          </a:p>
        </p:txBody>
      </p:sp>
      <p:sp>
        <p:nvSpPr>
          <p:cNvPr id="323" name="Google Shape;323;g1893ba494fd_0_84"/>
          <p:cNvSpPr txBox="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FH Münster/ iSuN</a:t>
            </a:r>
            <a:endParaRPr sz="12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Dr. Michael Scharp </a:t>
            </a:r>
            <a:endParaRPr sz="1200" b="0" i="0" u="none" strike="noStrike" cap="none">
              <a:solidFill>
                <a:schemeClr val="lt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lt1"/>
                </a:solidFill>
                <a:latin typeface="Trebuchet MS"/>
                <a:ea typeface="Trebuchet MS"/>
                <a:cs typeface="Trebuchet MS"/>
                <a:sym typeface="Trebuchet MS"/>
              </a:rPr>
              <a:t>Projektagentur BBNE</a:t>
            </a:r>
            <a:endParaRPr sz="12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078b6ff684_0_55"/>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330" name="Google Shape;330;g2078b6ff684_0_55"/>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018"/>
              <a:buNone/>
            </a:pPr>
            <a:r>
              <a:rPr lang="de-DE" sz="1210"/>
              <a:t>Quelle: PHW (2021)</a:t>
            </a:r>
            <a:endParaRPr sz="1210"/>
          </a:p>
          <a:p>
            <a:pPr marL="0" lvl="0" indent="0" algn="l" rtl="0">
              <a:lnSpc>
                <a:spcPct val="90000"/>
              </a:lnSpc>
              <a:spcBef>
                <a:spcPts val="0"/>
              </a:spcBef>
              <a:spcAft>
                <a:spcPts val="0"/>
              </a:spcAft>
              <a:buClr>
                <a:srgbClr val="888888"/>
              </a:buClr>
              <a:buSzPts val="1018"/>
              <a:buFont typeface="Arial"/>
              <a:buNone/>
            </a:pPr>
            <a:r>
              <a:rPr lang="de-DE" sz="1210"/>
              <a:t>Bildquelle: Pixabay </a:t>
            </a:r>
            <a:endParaRPr sz="1210"/>
          </a:p>
          <a:p>
            <a:pPr marL="0" lvl="0" indent="0" algn="l" rtl="0">
              <a:lnSpc>
                <a:spcPct val="90000"/>
              </a:lnSpc>
              <a:spcBef>
                <a:spcPts val="0"/>
              </a:spcBef>
              <a:spcAft>
                <a:spcPts val="0"/>
              </a:spcAft>
              <a:buSzPts val="1018"/>
              <a:buNone/>
            </a:pPr>
            <a:endParaRPr sz="1210"/>
          </a:p>
        </p:txBody>
      </p:sp>
      <p:pic>
        <p:nvPicPr>
          <p:cNvPr id="331" name="Google Shape;331;g2078b6ff684_0_55"/>
          <p:cNvPicPr preferRelativeResize="0"/>
          <p:nvPr/>
        </p:nvPicPr>
        <p:blipFill rotWithShape="1">
          <a:blip r:embed="rId3">
            <a:alphaModFix/>
          </a:blip>
          <a:srcRect/>
          <a:stretch/>
        </p:blipFill>
        <p:spPr>
          <a:xfrm>
            <a:off x="4033675" y="1556100"/>
            <a:ext cx="8051572" cy="4403475"/>
          </a:xfrm>
          <a:prstGeom prst="rect">
            <a:avLst/>
          </a:prstGeom>
          <a:noFill/>
          <a:ln>
            <a:noFill/>
          </a:ln>
        </p:spPr>
      </p:pic>
      <p:sp>
        <p:nvSpPr>
          <p:cNvPr id="332" name="Google Shape;332;g2078b6ff684_0_5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Muss es immer Sahne sein?</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endParaRPr>
          </a:p>
          <a:p>
            <a:pPr marL="0" lvl="0" indent="0" algn="l" rtl="0">
              <a:lnSpc>
                <a:spcPct val="100000"/>
              </a:lnSpc>
              <a:spcBef>
                <a:spcPts val="0"/>
              </a:spcBef>
              <a:spcAft>
                <a:spcPts val="0"/>
              </a:spcAft>
              <a:buSzPts val="1800"/>
              <a:buNone/>
            </a:pP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Eine Erdbeer-Mandel-Sahne Torte (kg CO2-Äq)</a:t>
            </a:r>
            <a:endParaRPr/>
          </a:p>
        </p:txBody>
      </p:sp>
      <p:sp>
        <p:nvSpPr>
          <p:cNvPr id="333" name="Google Shape;333;g2078b6ff684_0_55"/>
          <p:cNvSpPr txBox="1"/>
          <p:nvPr/>
        </p:nvSpPr>
        <p:spPr>
          <a:xfrm>
            <a:off x="269525" y="1766900"/>
            <a:ext cx="3509700" cy="1416000"/>
          </a:xfrm>
          <a:prstGeom prst="rect">
            <a:avLst/>
          </a:prstGeom>
          <a:solidFill>
            <a:srgbClr val="FFE599"/>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Müssen es die tierischen Zutaten sein?</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AutoNum type="alphaLcParenR"/>
            </a:pPr>
            <a:r>
              <a:rPr lang="de-DE" sz="1600" b="0" i="0" u="none" strike="noStrike" cap="none">
                <a:solidFill>
                  <a:srgbClr val="000000"/>
                </a:solidFill>
                <a:latin typeface="Arial"/>
                <a:ea typeface="Arial"/>
                <a:cs typeface="Arial"/>
                <a:sym typeface="Arial"/>
              </a:rPr>
              <a:t>Was spricht dafür? </a:t>
            </a: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AutoNum type="alphaLcParenR"/>
            </a:pPr>
            <a:r>
              <a:rPr lang="de-DE" sz="1600" b="0" i="0" u="none" strike="noStrike" cap="none">
                <a:solidFill>
                  <a:srgbClr val="000000"/>
                </a:solidFill>
                <a:latin typeface="Arial"/>
                <a:ea typeface="Arial"/>
                <a:cs typeface="Arial"/>
                <a:sym typeface="Arial"/>
              </a:rPr>
              <a:t>Was spricht dagegen?</a:t>
            </a:r>
            <a:endParaRPr sz="1600" b="0" i="0" u="none" strike="noStrike" cap="none">
              <a:solidFill>
                <a:srgbClr val="000000"/>
              </a:solidFill>
              <a:latin typeface="Arial"/>
              <a:ea typeface="Arial"/>
              <a:cs typeface="Arial"/>
              <a:sym typeface="Arial"/>
            </a:endParaRPr>
          </a:p>
        </p:txBody>
      </p:sp>
      <p:pic>
        <p:nvPicPr>
          <p:cNvPr id="334" name="Google Shape;334;g2078b6ff684_0_55"/>
          <p:cNvPicPr preferRelativeResize="0"/>
          <p:nvPr/>
        </p:nvPicPr>
        <p:blipFill rotWithShape="1">
          <a:blip r:embed="rId4">
            <a:alphaModFix/>
          </a:blip>
          <a:srcRect/>
          <a:stretch/>
        </p:blipFill>
        <p:spPr>
          <a:xfrm>
            <a:off x="763675" y="3989275"/>
            <a:ext cx="2386800" cy="1667051"/>
          </a:xfrm>
          <a:prstGeom prst="rect">
            <a:avLst/>
          </a:prstGeom>
          <a:noFill/>
          <a:ln>
            <a:noFill/>
          </a:ln>
        </p:spPr>
      </p:pic>
      <p:sp>
        <p:nvSpPr>
          <p:cNvPr id="335" name="Google Shape;335;g2078b6ff684_0_55"/>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ctr" rtl="0">
              <a:lnSpc>
                <a:spcPct val="110000"/>
              </a:lnSpc>
              <a:spcBef>
                <a:spcPts val="0"/>
              </a:spcBef>
              <a:spcAft>
                <a:spcPts val="0"/>
              </a:spcAft>
              <a:buSzPts val="1200"/>
              <a:buNone/>
            </a:pPr>
            <a:r>
              <a:rPr lang="de-DE"/>
              <a:t>Bäcker- und Konditorenhandwerk</a:t>
            </a:r>
            <a:endParaRPr/>
          </a:p>
        </p:txBody>
      </p:sp>
      <p:sp>
        <p:nvSpPr>
          <p:cNvPr id="336" name="Google Shape;336;g2078b6ff684_0_5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088601a04d_1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13</a:t>
            </a:fld>
            <a:endParaRPr/>
          </a:p>
        </p:txBody>
      </p:sp>
      <p:sp>
        <p:nvSpPr>
          <p:cNvPr id="343" name="Google Shape;343;g2088601a04d_1_0"/>
          <p:cNvSpPr txBox="1">
            <a:spLocks noGrp="1"/>
          </p:cNvSpPr>
          <p:nvPr>
            <p:ph type="title"/>
          </p:nvPr>
        </p:nvSpPr>
        <p:spPr>
          <a:xfrm>
            <a:off x="157925" y="149850"/>
            <a:ext cx="96372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680"/>
              <a:t>Vegane Produkte sind häufig klimafreundlicher als konventionelle, aber was muss noch </a:t>
            </a:r>
            <a:r>
              <a:rPr lang="de-DE" sz="268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berücksichtigt</a:t>
            </a:r>
            <a:r>
              <a:rPr lang="de-DE" sz="2680"/>
              <a:t> werden?!</a:t>
            </a:r>
            <a:endParaRPr sz="2680"/>
          </a:p>
        </p:txBody>
      </p:sp>
      <p:sp>
        <p:nvSpPr>
          <p:cNvPr id="344" name="Google Shape;344;g2088601a04d_1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97"/>
              <a:buNone/>
            </a:pPr>
            <a:r>
              <a:rPr lang="de-DE"/>
              <a:t>Bildquelle: Pixabay, thenounproject</a:t>
            </a:r>
            <a:endParaRPr/>
          </a:p>
        </p:txBody>
      </p:sp>
      <p:sp>
        <p:nvSpPr>
          <p:cNvPr id="345" name="Google Shape;345;g2088601a04d_1_0"/>
          <p:cNvSpPr txBox="1">
            <a:spLocks noGrp="1"/>
          </p:cNvSpPr>
          <p:nvPr>
            <p:ph type="ftr" idx="11"/>
          </p:nvPr>
        </p:nvSpPr>
        <p:spPr>
          <a:xfrm>
            <a:off x="502650" y="6355218"/>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a:p>
            <a:pPr marL="0" lvl="0" indent="0" algn="l" rtl="0">
              <a:lnSpc>
                <a:spcPct val="100000"/>
              </a:lnSpc>
              <a:spcBef>
                <a:spcPts val="0"/>
              </a:spcBef>
              <a:spcAft>
                <a:spcPts val="0"/>
              </a:spcAft>
              <a:buSzPts val="1800"/>
              <a:buNone/>
            </a:pPr>
            <a:endParaRPr/>
          </a:p>
        </p:txBody>
      </p:sp>
      <p:sp>
        <p:nvSpPr>
          <p:cNvPr id="346" name="Google Shape;346;g2088601a04d_1_0"/>
          <p:cNvSpPr txBox="1"/>
          <p:nvPr/>
        </p:nvSpPr>
        <p:spPr>
          <a:xfrm>
            <a:off x="157925" y="1691925"/>
            <a:ext cx="8894400" cy="24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
              <a:buFont typeface="Arial"/>
              <a:buNone/>
            </a:pPr>
            <a:endParaRPr sz="400" b="0" i="0" u="none" strike="noStrike" cap="none">
              <a:solidFill>
                <a:srgbClr val="000000"/>
              </a:solidFill>
              <a:latin typeface="Arial"/>
              <a:ea typeface="Arial"/>
              <a:cs typeface="Arial"/>
              <a:sym typeface="Arial"/>
            </a:endParaRPr>
          </a:p>
        </p:txBody>
      </p:sp>
      <p:pic>
        <p:nvPicPr>
          <p:cNvPr id="347" name="Google Shape;347;g2088601a04d_1_0"/>
          <p:cNvPicPr preferRelativeResize="0"/>
          <p:nvPr/>
        </p:nvPicPr>
        <p:blipFill rotWithShape="1">
          <a:blip r:embed="rId3">
            <a:alphaModFix/>
          </a:blip>
          <a:srcRect/>
          <a:stretch/>
        </p:blipFill>
        <p:spPr>
          <a:xfrm>
            <a:off x="1278425" y="1938225"/>
            <a:ext cx="2965126" cy="2070976"/>
          </a:xfrm>
          <a:prstGeom prst="rect">
            <a:avLst/>
          </a:prstGeom>
          <a:noFill/>
          <a:ln>
            <a:noFill/>
          </a:ln>
        </p:spPr>
      </p:pic>
      <p:pic>
        <p:nvPicPr>
          <p:cNvPr id="348" name="Google Shape;348;g2088601a04d_1_0"/>
          <p:cNvPicPr preferRelativeResize="0"/>
          <p:nvPr/>
        </p:nvPicPr>
        <p:blipFill rotWithShape="1">
          <a:blip r:embed="rId3">
            <a:alphaModFix/>
          </a:blip>
          <a:srcRect/>
          <a:stretch/>
        </p:blipFill>
        <p:spPr>
          <a:xfrm>
            <a:off x="7487400" y="1938228"/>
            <a:ext cx="2965126" cy="2070976"/>
          </a:xfrm>
          <a:prstGeom prst="rect">
            <a:avLst/>
          </a:prstGeom>
          <a:noFill/>
          <a:ln>
            <a:noFill/>
          </a:ln>
        </p:spPr>
      </p:pic>
      <p:sp>
        <p:nvSpPr>
          <p:cNvPr id="349" name="Google Shape;349;g2088601a04d_1_0"/>
          <p:cNvSpPr txBox="1"/>
          <p:nvPr/>
        </p:nvSpPr>
        <p:spPr>
          <a:xfrm>
            <a:off x="619500" y="4009200"/>
            <a:ext cx="45081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Eine klassische Erdbeer-Mandel-Sahne-Torte</a:t>
            </a:r>
            <a:endParaRPr sz="1600" b="0" i="0" u="none" strike="noStrike" cap="none">
              <a:solidFill>
                <a:srgbClr val="000000"/>
              </a:solidFill>
              <a:latin typeface="Arial"/>
              <a:ea typeface="Arial"/>
              <a:cs typeface="Arial"/>
              <a:sym typeface="Arial"/>
            </a:endParaRPr>
          </a:p>
        </p:txBody>
      </p:sp>
      <p:sp>
        <p:nvSpPr>
          <p:cNvPr id="350" name="Google Shape;350;g2088601a04d_1_0"/>
          <p:cNvSpPr txBox="1"/>
          <p:nvPr/>
        </p:nvSpPr>
        <p:spPr>
          <a:xfrm>
            <a:off x="6440900" y="4024500"/>
            <a:ext cx="52854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Das vegane Pendant</a:t>
            </a:r>
            <a:endParaRPr sz="1600" b="0" i="0" u="none" strike="noStrike" cap="none">
              <a:solidFill>
                <a:srgbClr val="000000"/>
              </a:solidFill>
              <a:latin typeface="Arial"/>
              <a:ea typeface="Arial"/>
              <a:cs typeface="Arial"/>
              <a:sym typeface="Arial"/>
            </a:endParaRPr>
          </a:p>
        </p:txBody>
      </p:sp>
      <p:sp>
        <p:nvSpPr>
          <p:cNvPr id="351" name="Google Shape;351;g2088601a04d_1_0"/>
          <p:cNvSpPr/>
          <p:nvPr/>
        </p:nvSpPr>
        <p:spPr>
          <a:xfrm rot="2496679">
            <a:off x="5255430" y="1659114"/>
            <a:ext cx="1220196" cy="1182377"/>
          </a:xfrm>
          <a:prstGeom prst="bentArrow">
            <a:avLst>
              <a:gd name="adj1" fmla="val 25000"/>
              <a:gd name="adj2" fmla="val 25000"/>
              <a:gd name="adj3" fmla="val 25000"/>
              <a:gd name="adj4" fmla="val 4375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2088601a04d_1_0"/>
          <p:cNvSpPr/>
          <p:nvPr/>
        </p:nvSpPr>
        <p:spPr>
          <a:xfrm>
            <a:off x="2314750" y="4717575"/>
            <a:ext cx="7773000" cy="1080000"/>
          </a:xfrm>
          <a:prstGeom prst="roundRect">
            <a:avLst>
              <a:gd name="adj" fmla="val 16667"/>
            </a:avLst>
          </a:prstGeom>
          <a:solidFill>
            <a:srgbClr val="FFE599"/>
          </a:solid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Welche Alternativen gibt es für tierische Zutaten?</a:t>
            </a:r>
            <a:br>
              <a:rPr lang="de-DE"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Wie kann sich der Austausch von tierischen Produkten (in diesem Fall Joghurt, Sahne, Butter und Eier) auf das Produkt auswirken?</a:t>
            </a:r>
            <a:endParaRPr sz="1600" b="0" i="0" u="none" strike="noStrike" cap="none">
              <a:solidFill>
                <a:schemeClr val="dk1"/>
              </a:solidFill>
              <a:latin typeface="Arial"/>
              <a:ea typeface="Arial"/>
              <a:cs typeface="Arial"/>
              <a:sym typeface="Arial"/>
            </a:endParaRPr>
          </a:p>
        </p:txBody>
      </p:sp>
      <p:sp>
        <p:nvSpPr>
          <p:cNvPr id="353" name="Google Shape;353;g2088601a04d_1_0"/>
          <p:cNvSpPr txBox="1"/>
          <p:nvPr/>
        </p:nvSpPr>
        <p:spPr>
          <a:xfrm>
            <a:off x="3351213" y="6255500"/>
            <a:ext cx="3833700" cy="557100"/>
          </a:xfrm>
          <a:prstGeom prst="rect">
            <a:avLst/>
          </a:prstGeom>
          <a:noFill/>
          <a:ln>
            <a:noFill/>
          </a:ln>
        </p:spPr>
        <p:txBody>
          <a:bodyPr spcFirstLastPara="1" wrap="square" lIns="91425" tIns="45700" rIns="91425" bIns="45700" anchor="ctr" anchorCtr="0">
            <a:normAutofit/>
          </a:bodyPr>
          <a:lstStyle/>
          <a:p>
            <a:pPr marL="233361" marR="0" lvl="0" indent="-233361" algn="ctr" rtl="0">
              <a:lnSpc>
                <a:spcPct val="110000"/>
              </a:lnSpc>
              <a:spcBef>
                <a:spcPts val="0"/>
              </a:spcBef>
              <a:spcAft>
                <a:spcPts val="0"/>
              </a:spcAft>
              <a:buClr>
                <a:schemeClr val="dk1"/>
              </a:buClr>
              <a:buSzPts val="1200"/>
              <a:buFont typeface="Arial"/>
              <a:buNone/>
            </a:pPr>
            <a:r>
              <a:rPr lang="de-DE" sz="1200" b="0" i="0" u="none" strike="noStrike" cap="none">
                <a:solidFill>
                  <a:schemeClr val="lt1"/>
                </a:solidFill>
                <a:latin typeface="Trebuchet MS"/>
                <a:ea typeface="Trebuchet MS"/>
                <a:cs typeface="Trebuchet MS"/>
                <a:sym typeface="Trebuchet MS"/>
              </a:rPr>
              <a:t>Bäcker- und Konditorenhandwerk</a:t>
            </a:r>
            <a:endParaRPr sz="1400" b="0" i="0" u="none" strike="noStrike" cap="none">
              <a:solidFill>
                <a:srgbClr val="000000"/>
              </a:solidFill>
              <a:latin typeface="Trebuchet MS"/>
              <a:ea typeface="Trebuchet MS"/>
              <a:cs typeface="Trebuchet MS"/>
              <a:sym typeface="Trebuchet MS"/>
            </a:endParaRPr>
          </a:p>
        </p:txBody>
      </p:sp>
      <p:pic>
        <p:nvPicPr>
          <p:cNvPr id="354" name="Google Shape;354;g2088601a04d_1_0"/>
          <p:cNvPicPr preferRelativeResize="0"/>
          <p:nvPr/>
        </p:nvPicPr>
        <p:blipFill rotWithShape="1">
          <a:blip r:embed="rId4">
            <a:alphaModFix/>
          </a:blip>
          <a:srcRect/>
          <a:stretch/>
        </p:blipFill>
        <p:spPr>
          <a:xfrm>
            <a:off x="842050" y="1403101"/>
            <a:ext cx="1027375" cy="1027375"/>
          </a:xfrm>
          <a:prstGeom prst="rect">
            <a:avLst/>
          </a:prstGeom>
          <a:noFill/>
          <a:ln>
            <a:noFill/>
          </a:ln>
        </p:spPr>
      </p:pic>
      <p:pic>
        <p:nvPicPr>
          <p:cNvPr id="355" name="Google Shape;355;g2088601a04d_1_0"/>
          <p:cNvPicPr preferRelativeResize="0"/>
          <p:nvPr/>
        </p:nvPicPr>
        <p:blipFill rotWithShape="1">
          <a:blip r:embed="rId5">
            <a:alphaModFix/>
          </a:blip>
          <a:srcRect/>
          <a:stretch/>
        </p:blipFill>
        <p:spPr>
          <a:xfrm>
            <a:off x="-52525" y="2889550"/>
            <a:ext cx="1330950" cy="1330950"/>
          </a:xfrm>
          <a:prstGeom prst="rect">
            <a:avLst/>
          </a:prstGeom>
          <a:noFill/>
          <a:ln>
            <a:noFill/>
          </a:ln>
        </p:spPr>
      </p:pic>
      <p:pic>
        <p:nvPicPr>
          <p:cNvPr id="356" name="Google Shape;356;g2088601a04d_1_0"/>
          <p:cNvPicPr preferRelativeResize="0"/>
          <p:nvPr/>
        </p:nvPicPr>
        <p:blipFill rotWithShape="1">
          <a:blip r:embed="rId6">
            <a:alphaModFix/>
          </a:blip>
          <a:srcRect/>
          <a:stretch/>
        </p:blipFill>
        <p:spPr>
          <a:xfrm>
            <a:off x="-52525" y="1592125"/>
            <a:ext cx="1709601" cy="1709601"/>
          </a:xfrm>
          <a:prstGeom prst="rect">
            <a:avLst/>
          </a:prstGeom>
          <a:noFill/>
          <a:ln>
            <a:noFill/>
          </a:ln>
        </p:spPr>
      </p:pic>
      <p:pic>
        <p:nvPicPr>
          <p:cNvPr id="357" name="Google Shape;357;g2088601a04d_1_0"/>
          <p:cNvPicPr preferRelativeResize="0"/>
          <p:nvPr/>
        </p:nvPicPr>
        <p:blipFill rotWithShape="1">
          <a:blip r:embed="rId7">
            <a:alphaModFix/>
          </a:blip>
          <a:srcRect/>
          <a:stretch/>
        </p:blipFill>
        <p:spPr>
          <a:xfrm>
            <a:off x="1377650" y="1039726"/>
            <a:ext cx="1208201" cy="1208201"/>
          </a:xfrm>
          <a:prstGeom prst="rect">
            <a:avLst/>
          </a:prstGeom>
          <a:noFill/>
          <a:ln>
            <a:noFill/>
          </a:ln>
        </p:spPr>
      </p:pic>
      <p:pic>
        <p:nvPicPr>
          <p:cNvPr id="358" name="Google Shape;358;g2088601a04d_1_0"/>
          <p:cNvPicPr preferRelativeResize="0"/>
          <p:nvPr/>
        </p:nvPicPr>
        <p:blipFill rotWithShape="1">
          <a:blip r:embed="rId8">
            <a:alphaModFix/>
          </a:blip>
          <a:srcRect/>
          <a:stretch/>
        </p:blipFill>
        <p:spPr>
          <a:xfrm>
            <a:off x="9737475" y="1357077"/>
            <a:ext cx="796325" cy="796325"/>
          </a:xfrm>
          <a:prstGeom prst="rect">
            <a:avLst/>
          </a:prstGeom>
          <a:noFill/>
          <a:ln>
            <a:noFill/>
          </a:ln>
        </p:spPr>
      </p:pic>
      <p:pic>
        <p:nvPicPr>
          <p:cNvPr id="359" name="Google Shape;359;g2088601a04d_1_0"/>
          <p:cNvPicPr preferRelativeResize="0"/>
          <p:nvPr/>
        </p:nvPicPr>
        <p:blipFill rotWithShape="1">
          <a:blip r:embed="rId8">
            <a:alphaModFix/>
          </a:blip>
          <a:srcRect/>
          <a:stretch/>
        </p:blipFill>
        <p:spPr>
          <a:xfrm>
            <a:off x="10320475" y="1691927"/>
            <a:ext cx="796325" cy="796325"/>
          </a:xfrm>
          <a:prstGeom prst="rect">
            <a:avLst/>
          </a:prstGeom>
          <a:noFill/>
          <a:ln>
            <a:noFill/>
          </a:ln>
        </p:spPr>
      </p:pic>
      <p:pic>
        <p:nvPicPr>
          <p:cNvPr id="360" name="Google Shape;360;g2088601a04d_1_0"/>
          <p:cNvPicPr preferRelativeResize="0"/>
          <p:nvPr/>
        </p:nvPicPr>
        <p:blipFill rotWithShape="1">
          <a:blip r:embed="rId8">
            <a:alphaModFix/>
          </a:blip>
          <a:srcRect/>
          <a:stretch/>
        </p:blipFill>
        <p:spPr>
          <a:xfrm>
            <a:off x="10722850" y="2247927"/>
            <a:ext cx="796325" cy="796325"/>
          </a:xfrm>
          <a:prstGeom prst="rect">
            <a:avLst/>
          </a:prstGeom>
          <a:noFill/>
          <a:ln>
            <a:noFill/>
          </a:ln>
        </p:spPr>
      </p:pic>
      <p:pic>
        <p:nvPicPr>
          <p:cNvPr id="361" name="Google Shape;361;g2088601a04d_1_0"/>
          <p:cNvPicPr preferRelativeResize="0"/>
          <p:nvPr/>
        </p:nvPicPr>
        <p:blipFill rotWithShape="1">
          <a:blip r:embed="rId8">
            <a:alphaModFix/>
          </a:blip>
          <a:srcRect/>
          <a:stretch/>
        </p:blipFill>
        <p:spPr>
          <a:xfrm>
            <a:off x="10667275" y="2948527"/>
            <a:ext cx="796325" cy="796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0679213b66_1_30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368" name="Google Shape;368;g20679213b66_1_30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Clr>
                <a:schemeClr val="dk1"/>
              </a:buClr>
              <a:buSzPts val="1100"/>
              <a:buFont typeface="Arial"/>
              <a:buNone/>
            </a:pPr>
            <a:r>
              <a:rPr lang="de-DE"/>
              <a:t>Fairer Handel: Gerechte Arbeitsbedingungen unterstützen und Kinderarbeit </a:t>
            </a: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entgegenwirken</a:t>
            </a:r>
            <a:endParaRPr/>
          </a:p>
        </p:txBody>
      </p:sp>
      <p:sp>
        <p:nvSpPr>
          <p:cNvPr id="369" name="Google Shape;369;g20679213b66_1_30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Bäcker- und Konditorenhandwerk</a:t>
            </a:r>
            <a:endParaRPr/>
          </a:p>
        </p:txBody>
      </p:sp>
      <p:sp>
        <p:nvSpPr>
          <p:cNvPr id="370" name="Google Shape;370;g20679213b66_1_30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fontScale="25000" lnSpcReduction="20000"/>
          </a:bodyPr>
          <a:lstStyle/>
          <a:p>
            <a:pPr marL="0" lvl="0" indent="0" algn="l" rtl="0">
              <a:lnSpc>
                <a:spcPct val="110000"/>
              </a:lnSpc>
              <a:spcBef>
                <a:spcPts val="0"/>
              </a:spcBef>
              <a:spcAft>
                <a:spcPts val="0"/>
              </a:spcAft>
              <a:buSzPct val="100000"/>
              <a:buNone/>
            </a:pPr>
            <a:endParaRPr sz="4800"/>
          </a:p>
          <a:p>
            <a:pPr marL="0" lvl="0" indent="0" algn="l" rtl="0">
              <a:lnSpc>
                <a:spcPct val="110000"/>
              </a:lnSpc>
              <a:spcBef>
                <a:spcPts val="0"/>
              </a:spcBef>
              <a:spcAft>
                <a:spcPts val="0"/>
              </a:spcAft>
              <a:buSzPct val="100000"/>
              <a:buNone/>
            </a:pPr>
            <a:r>
              <a:rPr lang="de-DE" sz="4800"/>
              <a:t>Quellen: Forum Fairer Handel 2022, INKOTA Netzwerk 2020, </a:t>
            </a:r>
            <a:r>
              <a:rPr lang="de-DE" sz="4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OroVerde 2023</a:t>
            </a:r>
            <a:endParaRPr sz="4800"/>
          </a:p>
          <a:p>
            <a:pPr marL="0" lvl="0" indent="0" algn="l" rtl="0">
              <a:lnSpc>
                <a:spcPct val="110000"/>
              </a:lnSpc>
              <a:spcBef>
                <a:spcPts val="0"/>
              </a:spcBef>
              <a:spcAft>
                <a:spcPts val="0"/>
              </a:spcAft>
              <a:buSzPct val="100000"/>
              <a:buNone/>
            </a:pPr>
            <a:r>
              <a:rPr lang="de-DE" sz="4800"/>
              <a:t>Bildquelle: Pixabay</a:t>
            </a:r>
            <a:endParaRPr sz="4800"/>
          </a:p>
          <a:p>
            <a:pPr marL="0" lvl="0" indent="0" algn="l" rtl="0">
              <a:lnSpc>
                <a:spcPct val="110000"/>
              </a:lnSpc>
              <a:spcBef>
                <a:spcPts val="0"/>
              </a:spcBef>
              <a:spcAft>
                <a:spcPts val="0"/>
              </a:spcAft>
              <a:buSzPct val="131506"/>
              <a:buNone/>
            </a:pPr>
            <a:r>
              <a:rPr lang="de-DE" sz="3650" b="1"/>
              <a:t>	</a:t>
            </a:r>
            <a:endParaRPr sz="3650" b="1"/>
          </a:p>
          <a:p>
            <a:pPr marL="0" lvl="0" indent="0" algn="l" rtl="0">
              <a:lnSpc>
                <a:spcPct val="110000"/>
              </a:lnSpc>
              <a:spcBef>
                <a:spcPts val="0"/>
              </a:spcBef>
              <a:spcAft>
                <a:spcPts val="0"/>
              </a:spcAft>
              <a:buSzPts val="1200"/>
              <a:buNone/>
            </a:pPr>
            <a:endParaRPr/>
          </a:p>
        </p:txBody>
      </p:sp>
      <p:pic>
        <p:nvPicPr>
          <p:cNvPr id="371" name="Google Shape;371;g20679213b66_1_303"/>
          <p:cNvPicPr preferRelativeResize="0"/>
          <p:nvPr/>
        </p:nvPicPr>
        <p:blipFill rotWithShape="1">
          <a:blip r:embed="rId3">
            <a:alphaModFix/>
          </a:blip>
          <a:srcRect/>
          <a:stretch/>
        </p:blipFill>
        <p:spPr>
          <a:xfrm>
            <a:off x="1890200" y="2365588"/>
            <a:ext cx="2120800" cy="1891125"/>
          </a:xfrm>
          <a:prstGeom prst="rect">
            <a:avLst/>
          </a:prstGeom>
          <a:noFill/>
          <a:ln>
            <a:noFill/>
          </a:ln>
        </p:spPr>
      </p:pic>
      <p:pic>
        <p:nvPicPr>
          <p:cNvPr id="372" name="Google Shape;372;g20679213b66_1_303"/>
          <p:cNvPicPr preferRelativeResize="0"/>
          <p:nvPr/>
        </p:nvPicPr>
        <p:blipFill rotWithShape="1">
          <a:blip r:embed="rId4">
            <a:alphaModFix/>
          </a:blip>
          <a:srcRect/>
          <a:stretch/>
        </p:blipFill>
        <p:spPr>
          <a:xfrm>
            <a:off x="2389596" y="2810914"/>
            <a:ext cx="1122006" cy="1000500"/>
          </a:xfrm>
          <a:prstGeom prst="rect">
            <a:avLst/>
          </a:prstGeom>
          <a:noFill/>
          <a:ln>
            <a:noFill/>
          </a:ln>
        </p:spPr>
      </p:pic>
      <p:sp>
        <p:nvSpPr>
          <p:cNvPr id="373" name="Google Shape;373;g20679213b66_1_303"/>
          <p:cNvSpPr txBox="1"/>
          <p:nvPr/>
        </p:nvSpPr>
        <p:spPr>
          <a:xfrm>
            <a:off x="156150" y="4455475"/>
            <a:ext cx="6150600" cy="1662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Im Kakaosektor in Westafrika verrichten ca. 1,5 Mio. Kinder Arbeiten, die nicht altersgerecht sind: u.a. der Gebrauch von Macheten oder das Tragen schwerer Lasten, wie etwa 60-70 kg schwere Kakaosäcke. Zudem bestehen gesundheitliche Gefahren durch den Einsatz von Pestiziden für Menschen jeden Alters.</a:t>
            </a:r>
            <a:endParaRPr sz="1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374" name="Google Shape;374;g20679213b66_1_303"/>
          <p:cNvSpPr txBox="1">
            <a:spLocks noGrp="1"/>
          </p:cNvSpPr>
          <p:nvPr>
            <p:ph type="ftr" idx="11"/>
          </p:nvPr>
        </p:nvSpPr>
        <p:spPr>
          <a:xfrm>
            <a:off x="483200" y="6364068"/>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a:p>
            <a:pPr marL="0" lvl="0" indent="0" algn="l" rtl="0">
              <a:lnSpc>
                <a:spcPct val="100000"/>
              </a:lnSpc>
              <a:spcBef>
                <a:spcPts val="0"/>
              </a:spcBef>
              <a:spcAft>
                <a:spcPts val="0"/>
              </a:spcAft>
              <a:buSzPts val="1800"/>
              <a:buNone/>
            </a:pPr>
            <a:endParaRPr/>
          </a:p>
        </p:txBody>
      </p:sp>
      <p:sp>
        <p:nvSpPr>
          <p:cNvPr id="375" name="Google Shape;375;g20679213b66_1_303"/>
          <p:cNvSpPr txBox="1"/>
          <p:nvPr/>
        </p:nvSpPr>
        <p:spPr>
          <a:xfrm>
            <a:off x="6898175" y="1694750"/>
            <a:ext cx="4616400" cy="4125000"/>
          </a:xfrm>
          <a:prstGeom prst="rect">
            <a:avLst/>
          </a:prstGeom>
          <a:solidFill>
            <a:srgbClr val="FFE599"/>
          </a:solidFill>
          <a:ln>
            <a:noFill/>
          </a:ln>
        </p:spPr>
        <p:txBody>
          <a:bodyPr spcFirstLastPara="1" wrap="square" lIns="91425" tIns="91425" rIns="91425" bIns="91425" anchor="t" anchorCtr="0">
            <a:spAutoFit/>
          </a:bodyPr>
          <a:lstStyle/>
          <a:p>
            <a:pPr marL="469900" marR="0" lvl="0" indent="-342900" algn="l" rtl="0">
              <a:lnSpc>
                <a:spcPct val="100000"/>
              </a:lnSpc>
              <a:spcBef>
                <a:spcPts val="0"/>
              </a:spcBef>
              <a:spcAft>
                <a:spcPts val="0"/>
              </a:spcAft>
              <a:buClr>
                <a:srgbClr val="211D1E"/>
              </a:buClr>
              <a:buSzPts val="1600"/>
              <a:buFont typeface="Arial"/>
              <a:buAutoNum type="arabicPeriod"/>
            </a:pPr>
            <a:r>
              <a:rPr lang="de-DE" sz="1600" b="0" i="0" u="none" strike="noStrike" cap="none">
                <a:solidFill>
                  <a:srgbClr val="211D1E"/>
                </a:solidFill>
                <a:latin typeface="Arial"/>
                <a:ea typeface="Arial"/>
                <a:cs typeface="Arial"/>
                <a:sym typeface="Arial"/>
              </a:rPr>
              <a:t>Schaue dir das Video an (siehe QR-Code) und nenne Tätigkeiten, die Kinder auf Kakaoplantagen ausüben sowie die Konsequenzen, die für sie dadurch entstehen. </a:t>
            </a:r>
            <a:endParaRPr sz="1600" b="0" i="0" u="none" strike="noStrike" cap="none">
              <a:solidFill>
                <a:srgbClr val="211D1E"/>
              </a:solidFill>
              <a:latin typeface="Arial"/>
              <a:ea typeface="Arial"/>
              <a:cs typeface="Arial"/>
              <a:sym typeface="Arial"/>
            </a:endParaRPr>
          </a:p>
          <a:p>
            <a:pPr marL="800100" marR="0" lvl="0" indent="-241300" algn="l" rtl="0">
              <a:lnSpc>
                <a:spcPct val="100000"/>
              </a:lnSpc>
              <a:spcBef>
                <a:spcPts val="0"/>
              </a:spcBef>
              <a:spcAft>
                <a:spcPts val="0"/>
              </a:spcAft>
              <a:buClr>
                <a:srgbClr val="000000"/>
              </a:buClr>
              <a:buSzPts val="1600"/>
              <a:buFont typeface="Arial"/>
              <a:buNone/>
            </a:pPr>
            <a:endParaRPr sz="1600" b="0" i="0" u="none" strike="noStrike" cap="none">
              <a:solidFill>
                <a:srgbClr val="211D1E"/>
              </a:solidFill>
              <a:latin typeface="Arial"/>
              <a:ea typeface="Arial"/>
              <a:cs typeface="Arial"/>
              <a:sym typeface="Arial"/>
            </a:endParaRPr>
          </a:p>
          <a:p>
            <a:pPr marL="469900" marR="0" lvl="0" indent="-342900" algn="l" rtl="0">
              <a:lnSpc>
                <a:spcPct val="100000"/>
              </a:lnSpc>
              <a:spcBef>
                <a:spcPts val="0"/>
              </a:spcBef>
              <a:spcAft>
                <a:spcPts val="0"/>
              </a:spcAft>
              <a:buClr>
                <a:srgbClr val="211D1E"/>
              </a:buClr>
              <a:buSzPts val="1600"/>
              <a:buFont typeface="Arial"/>
              <a:buAutoNum type="arabicPeriod"/>
            </a:pPr>
            <a:r>
              <a:rPr lang="de-DE" sz="1600" b="0" i="0" u="sng" strike="noStrike" cap="none">
                <a:solidFill>
                  <a:srgbClr val="211D1E"/>
                </a:solidFill>
                <a:latin typeface="Arial"/>
                <a:ea typeface="Arial"/>
                <a:cs typeface="Arial"/>
                <a:sym typeface="Arial"/>
              </a:rPr>
              <a:t>Recherchiere im Internet:</a:t>
            </a:r>
            <a:endParaRPr sz="1600" b="0" i="0" u="none" strike="noStrike" cap="none">
              <a:solidFill>
                <a:srgbClr val="211D1E"/>
              </a:solidFill>
              <a:latin typeface="Arial"/>
              <a:ea typeface="Arial"/>
              <a:cs typeface="Arial"/>
              <a:sym typeface="Arial"/>
            </a:endParaRPr>
          </a:p>
          <a:p>
            <a:pPr marL="469900" marR="0" lvl="0" indent="-342900" algn="l" rtl="0">
              <a:lnSpc>
                <a:spcPct val="100000"/>
              </a:lnSpc>
              <a:spcBef>
                <a:spcPts val="0"/>
              </a:spcBef>
              <a:spcAft>
                <a:spcPts val="0"/>
              </a:spcAft>
              <a:buClr>
                <a:srgbClr val="211D1E"/>
              </a:buClr>
              <a:buSzPts val="1600"/>
              <a:buFont typeface="Arial"/>
              <a:buChar char="•"/>
            </a:pPr>
            <a:r>
              <a:rPr lang="de-DE" sz="1600" b="0" i="0" u="none" strike="noStrike" cap="none">
                <a:solidFill>
                  <a:srgbClr val="211D1E"/>
                </a:solidFill>
                <a:latin typeface="Arial"/>
                <a:ea typeface="Arial"/>
                <a:cs typeface="Arial"/>
                <a:sym typeface="Arial"/>
              </a:rPr>
              <a:t>Stelle drei Organisationen vor, die sich für einen fairen Handel mit Kakao einsetzen.</a:t>
            </a:r>
            <a:endParaRPr sz="1600" b="0" i="0" u="none" strike="noStrike" cap="none">
              <a:solidFill>
                <a:srgbClr val="211D1E"/>
              </a:solidFill>
              <a:latin typeface="Arial"/>
              <a:ea typeface="Arial"/>
              <a:cs typeface="Arial"/>
              <a:sym typeface="Arial"/>
            </a:endParaRPr>
          </a:p>
          <a:p>
            <a:pPr marL="469900" marR="0" lvl="0" indent="-342900" algn="l" rtl="0">
              <a:lnSpc>
                <a:spcPct val="100000"/>
              </a:lnSpc>
              <a:spcBef>
                <a:spcPts val="0"/>
              </a:spcBef>
              <a:spcAft>
                <a:spcPts val="0"/>
              </a:spcAft>
              <a:buClr>
                <a:srgbClr val="211D1E"/>
              </a:buClr>
              <a:buSzPts val="1600"/>
              <a:buFont typeface="Arial"/>
              <a:buChar char="•"/>
            </a:pPr>
            <a:r>
              <a:rPr lang="de-DE" sz="1600" b="0" i="0" u="none" strike="noStrike" cap="none">
                <a:solidFill>
                  <a:srgbClr val="211D1E"/>
                </a:solidFill>
                <a:latin typeface="Arial"/>
                <a:ea typeface="Arial"/>
                <a:cs typeface="Arial"/>
                <a:sym typeface="Arial"/>
              </a:rPr>
              <a:t>Erläutere drei Vorteile, die der faire Handel mit Kakao in den Anbauländern bietet.</a:t>
            </a:r>
            <a:br>
              <a:rPr lang="de-DE" sz="1600" b="0" i="0" u="none" strike="noStrike" cap="none">
                <a:solidFill>
                  <a:srgbClr val="211D1E"/>
                </a:solidFill>
                <a:latin typeface="Arial"/>
                <a:ea typeface="Arial"/>
                <a:cs typeface="Arial"/>
                <a:sym typeface="Arial"/>
              </a:rPr>
            </a:br>
            <a:endParaRPr sz="1600" b="0" i="0" u="none" strike="noStrike" cap="none">
              <a:solidFill>
                <a:srgbClr val="211D1E"/>
              </a:solidFill>
              <a:latin typeface="Arial"/>
              <a:ea typeface="Arial"/>
              <a:cs typeface="Arial"/>
              <a:sym typeface="Arial"/>
            </a:endParaRPr>
          </a:p>
          <a:p>
            <a:pPr marL="469900" marR="0" lvl="0" indent="-342900" algn="l" rtl="0">
              <a:lnSpc>
                <a:spcPct val="100000"/>
              </a:lnSpc>
              <a:spcBef>
                <a:spcPts val="0"/>
              </a:spcBef>
              <a:spcAft>
                <a:spcPts val="0"/>
              </a:spcAft>
              <a:buClr>
                <a:schemeClr val="dk1"/>
              </a:buClr>
              <a:buSzPts val="1600"/>
              <a:buFont typeface="Arial"/>
              <a:buAutoNum type="arabicPeriod" startAt="3"/>
            </a:pPr>
            <a:r>
              <a:rPr lang="de-DE" sz="1600" b="0" i="0" u="none" strike="noStrike" cap="none">
                <a:solidFill>
                  <a:schemeClr val="dk1"/>
                </a:solidFill>
                <a:latin typeface="Arial"/>
                <a:ea typeface="Arial"/>
                <a:cs typeface="Arial"/>
                <a:sym typeface="Arial"/>
              </a:rPr>
              <a:t>Bei welchen Produkten aus Ihrem Sortiment ließe sich konventioneller durch fair gehandelten Kakao austauschen? Welche Konsequenzen hätte das?</a:t>
            </a:r>
            <a:endParaRPr sz="1600" b="0" i="0" u="none" strike="noStrike" cap="none">
              <a:solidFill>
                <a:schemeClr val="dk1"/>
              </a:solidFill>
              <a:latin typeface="Arial"/>
              <a:ea typeface="Arial"/>
              <a:cs typeface="Arial"/>
              <a:sym typeface="Arial"/>
            </a:endParaRPr>
          </a:p>
        </p:txBody>
      </p:sp>
      <p:pic>
        <p:nvPicPr>
          <p:cNvPr id="376" name="Google Shape;376;g20679213b66_1_303"/>
          <p:cNvPicPr preferRelativeResize="0"/>
          <p:nvPr/>
        </p:nvPicPr>
        <p:blipFill rotWithShape="1">
          <a:blip r:embed="rId5">
            <a:alphaModFix/>
          </a:blip>
          <a:srcRect/>
          <a:stretch/>
        </p:blipFill>
        <p:spPr>
          <a:xfrm>
            <a:off x="10939950" y="2073425"/>
            <a:ext cx="1172289" cy="1167300"/>
          </a:xfrm>
          <a:prstGeom prst="rect">
            <a:avLst/>
          </a:prstGeom>
          <a:noFill/>
          <a:ln>
            <a:noFill/>
          </a:ln>
        </p:spPr>
      </p:pic>
      <p:sp>
        <p:nvSpPr>
          <p:cNvPr id="377" name="Google Shape;377;g20679213b66_1_303"/>
          <p:cNvSpPr txBox="1"/>
          <p:nvPr/>
        </p:nvSpPr>
        <p:spPr>
          <a:xfrm>
            <a:off x="-372750" y="1448088"/>
            <a:ext cx="70863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rgbClr val="211D1E"/>
                </a:solidFill>
                <a:latin typeface="Arial"/>
                <a:ea typeface="Arial"/>
                <a:cs typeface="Arial"/>
                <a:sym typeface="Arial"/>
              </a:rPr>
              <a:t>„</a:t>
            </a:r>
            <a:r>
              <a:rPr lang="de-DE" sz="1600" b="0" i="0" u="none" strike="noStrike" cap="none">
                <a:solidFill>
                  <a:srgbClr val="211D1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Kinderarbeit für Kakao? Die Schokoindustrie stört das nicht</a:t>
            </a:r>
            <a:r>
              <a:rPr lang="de-DE" sz="1600" b="0" i="0" u="none" strike="noStrike" cap="none">
                <a:solidFill>
                  <a:srgbClr val="211D1E"/>
                </a:solidFill>
                <a:latin typeface="Arial"/>
                <a:ea typeface="Arial"/>
                <a:cs typeface="Arial"/>
                <a:sym typeface="Arial"/>
              </a:rPr>
              <a:t>.“ </a:t>
            </a:r>
            <a:br>
              <a:rPr lang="de-DE" sz="1600" b="0" i="0" u="none" strike="noStrike" cap="none">
                <a:solidFill>
                  <a:srgbClr val="211D1E"/>
                </a:solidFill>
                <a:latin typeface="Arial"/>
                <a:ea typeface="Arial"/>
                <a:cs typeface="Arial"/>
                <a:sym typeface="Arial"/>
              </a:rPr>
            </a:br>
            <a:r>
              <a:rPr lang="de-DE" sz="1600" b="0" i="0" u="none" strike="noStrike" cap="none">
                <a:solidFill>
                  <a:srgbClr val="211D1E"/>
                </a:solidFill>
                <a:latin typeface="Arial"/>
                <a:ea typeface="Arial"/>
                <a:cs typeface="Arial"/>
                <a:sym typeface="Arial"/>
              </a:rPr>
              <a:t>(</a:t>
            </a:r>
            <a:r>
              <a:rPr lang="de-DE" sz="1600" b="0" i="0" u="none" strike="noStrike" cap="none">
                <a:solidFill>
                  <a:schemeClr val="dk1"/>
                </a:solidFill>
                <a:latin typeface="Arial"/>
                <a:ea typeface="Arial"/>
                <a:cs typeface="Arial"/>
                <a:sym typeface="Arial"/>
              </a:rPr>
              <a:t>ZDFinfo Doku 2020)</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211D1E"/>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893ba494fd_0_16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15</a:t>
            </a:fld>
            <a:endParaRPr/>
          </a:p>
        </p:txBody>
      </p:sp>
      <p:sp>
        <p:nvSpPr>
          <p:cNvPr id="384" name="Google Shape;384;g1893ba494fd_0_169"/>
          <p:cNvSpPr txBox="1">
            <a:spLocks noGrp="1"/>
          </p:cNvSpPr>
          <p:nvPr>
            <p:ph type="title"/>
          </p:nvPr>
        </p:nvSpPr>
        <p:spPr>
          <a:xfrm>
            <a:off x="360000" y="180000"/>
            <a:ext cx="91953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Zucker, Fett, Salz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endParaRPr>
          </a:p>
          <a:p>
            <a:pPr marL="0" lvl="0" indent="0" algn="l" rtl="0">
              <a:lnSpc>
                <a:spcPct val="100000"/>
              </a:lnSpc>
              <a:spcBef>
                <a:spcPts val="0"/>
              </a:spcBef>
              <a:spcAft>
                <a:spcPts val="0"/>
              </a:spcAft>
              <a:buSzPts val="1800"/>
              <a:buNone/>
            </a:pP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Genuss oder Gesundheitsgefährdung?</a:t>
            </a:r>
            <a:endParaRPr/>
          </a:p>
        </p:txBody>
      </p:sp>
      <p:sp>
        <p:nvSpPr>
          <p:cNvPr id="385" name="Google Shape;385;g1893ba494fd_0_169"/>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Bäcker- und Konditorenhandwerk</a:t>
            </a:r>
            <a:endParaRPr/>
          </a:p>
        </p:txBody>
      </p:sp>
      <p:sp>
        <p:nvSpPr>
          <p:cNvPr id="386" name="Google Shape;386;g1893ba494fd_0_169"/>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Bayrisches </a:t>
            </a: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Staatsministerium</a:t>
            </a:r>
            <a:endParaRPr/>
          </a:p>
          <a:p>
            <a:pPr marL="0" lvl="0" indent="0" algn="l" rtl="0">
              <a:lnSpc>
                <a:spcPct val="110000"/>
              </a:lnSpc>
              <a:spcBef>
                <a:spcPts val="0"/>
              </a:spcBef>
              <a:spcAft>
                <a:spcPts val="0"/>
              </a:spcAft>
              <a:buSzPts val="1200"/>
              <a:buNone/>
            </a:pPr>
            <a:r>
              <a:rPr lang="de-DE"/>
              <a:t>Bildquelle: Pixabay</a:t>
            </a:r>
            <a:endParaRPr/>
          </a:p>
        </p:txBody>
      </p:sp>
      <p:sp>
        <p:nvSpPr>
          <p:cNvPr id="387" name="Google Shape;387;g1893ba494fd_0_169"/>
          <p:cNvSpPr txBox="1"/>
          <p:nvPr/>
        </p:nvSpPr>
        <p:spPr>
          <a:xfrm>
            <a:off x="164700" y="1697438"/>
            <a:ext cx="9390600" cy="1048200"/>
          </a:xfrm>
          <a:prstGeom prst="rect">
            <a:avLst/>
          </a:prstGeom>
          <a:noFill/>
          <a:ln>
            <a:noFill/>
          </a:ln>
        </p:spPr>
        <p:txBody>
          <a:bodyPr spcFirstLastPara="1" wrap="square" lIns="91425" tIns="91425" rIns="91425" bIns="91425" anchor="t" anchorCtr="0">
            <a:spAutoFit/>
          </a:bodyPr>
          <a:lstStyle/>
          <a:p>
            <a:pPr marL="450000" marR="0" lvl="0" indent="0" algn="l" rtl="0">
              <a:lnSpc>
                <a:spcPct val="115000"/>
              </a:lnSpc>
              <a:spcBef>
                <a:spcPts val="0"/>
              </a:spcBef>
              <a:spcAft>
                <a:spcPts val="600"/>
              </a:spcAft>
              <a:buClr>
                <a:srgbClr val="000000"/>
              </a:buClr>
              <a:buSzPts val="1700"/>
              <a:buFont typeface="Arial"/>
              <a:buNone/>
            </a:pPr>
            <a:r>
              <a:rPr lang="de-DE" sz="1700" b="0" i="0" u="none" strike="noStrike" cap="none">
                <a:solidFill>
                  <a:schemeClr val="dk1"/>
                </a:solidFill>
                <a:latin typeface="Arial"/>
                <a:ea typeface="Arial"/>
                <a:cs typeface="Arial"/>
                <a:sym typeface="Arial"/>
              </a:rPr>
              <a:t>“Unter Genussmitteln versteht man meist Stoffe, die nicht primär zu Ernährungszwecken konsumiert werden, sondern deren Aufnahme mit positiven Sinnesempfindungen und gesteigertem Wohlbefinden verbunden </a:t>
            </a:r>
            <a:r>
              <a:rPr lang="de-DE" sz="17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wird</a:t>
            </a:r>
            <a:r>
              <a:rPr lang="de-DE" sz="1700" b="0" i="0" u="none" strike="noStrike" cap="none">
                <a:solidFill>
                  <a:schemeClr val="dk1"/>
                </a:solidFill>
                <a:latin typeface="Arial"/>
                <a:ea typeface="Arial"/>
                <a:cs typeface="Arial"/>
                <a:sym typeface="Arial"/>
              </a:rPr>
              <a:t>.” (Bayrisches Staatsministerium o.J.)</a:t>
            </a:r>
            <a:endParaRPr sz="1700" b="0" i="0" u="none" strike="noStrike" cap="none">
              <a:solidFill>
                <a:srgbClr val="000000"/>
              </a:solidFill>
              <a:latin typeface="Arial"/>
              <a:ea typeface="Arial"/>
              <a:cs typeface="Arial"/>
              <a:sym typeface="Arial"/>
            </a:endParaRPr>
          </a:p>
        </p:txBody>
      </p:sp>
      <p:sp>
        <p:nvSpPr>
          <p:cNvPr id="388" name="Google Shape;388;g1893ba494fd_0_169"/>
          <p:cNvSpPr txBox="1"/>
          <p:nvPr/>
        </p:nvSpPr>
        <p:spPr>
          <a:xfrm>
            <a:off x="2677350" y="2947325"/>
            <a:ext cx="6837300" cy="2747100"/>
          </a:xfrm>
          <a:prstGeom prst="rect">
            <a:avLst/>
          </a:prstGeom>
          <a:solidFill>
            <a:srgbClr val="FFE599"/>
          </a:solid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Genuss gehört bei Ihrem Beruf dazu.</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60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Wo sind die Vor- und Nachteile beim Genuss von Produkten, die z.B. Zucker und Fett enthalten? Worin unterscheiden sich Ihre Handwerksprodukte zu industriell hergestellten Produkten?</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100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Legen Sie gemeinsam Genussregeln für Süß- und Backwaren (z.B. Kekse) fest, die auch in Ihrem Betrieb relevant sein könnten.</a:t>
            </a: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1000"/>
              </a:spcBef>
              <a:spcAft>
                <a:spcPts val="100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Welche Verlockungen sehen Sie am Arbeitsplatz und wie gehen Sie damit um?</a:t>
            </a:r>
            <a:endParaRPr sz="1600" b="0" i="0" u="none" strike="noStrike" cap="none">
              <a:solidFill>
                <a:schemeClr val="dk1"/>
              </a:solidFill>
              <a:latin typeface="Arial"/>
              <a:ea typeface="Arial"/>
              <a:cs typeface="Arial"/>
              <a:sym typeface="Arial"/>
            </a:endParaRPr>
          </a:p>
        </p:txBody>
      </p:sp>
      <p:pic>
        <p:nvPicPr>
          <p:cNvPr id="389" name="Google Shape;389;g1893ba494fd_0_169"/>
          <p:cNvPicPr preferRelativeResize="0"/>
          <p:nvPr/>
        </p:nvPicPr>
        <p:blipFill rotWithShape="1">
          <a:blip r:embed="rId3">
            <a:alphaModFix/>
          </a:blip>
          <a:srcRect/>
          <a:stretch/>
        </p:blipFill>
        <p:spPr>
          <a:xfrm>
            <a:off x="9649325" y="2347150"/>
            <a:ext cx="2230725" cy="2438726"/>
          </a:xfrm>
          <a:prstGeom prst="rect">
            <a:avLst/>
          </a:prstGeom>
          <a:noFill/>
          <a:ln>
            <a:noFill/>
          </a:ln>
        </p:spPr>
      </p:pic>
      <p:pic>
        <p:nvPicPr>
          <p:cNvPr id="390" name="Google Shape;390;g1893ba494fd_0_169"/>
          <p:cNvPicPr preferRelativeResize="0"/>
          <p:nvPr/>
        </p:nvPicPr>
        <p:blipFill rotWithShape="1">
          <a:blip r:embed="rId4">
            <a:alphaModFix/>
          </a:blip>
          <a:srcRect/>
          <a:stretch/>
        </p:blipFill>
        <p:spPr>
          <a:xfrm rot="-1145120">
            <a:off x="259394" y="3996594"/>
            <a:ext cx="1866862" cy="1385862"/>
          </a:xfrm>
          <a:prstGeom prst="rect">
            <a:avLst/>
          </a:prstGeom>
          <a:noFill/>
          <a:ln>
            <a:noFill/>
          </a:ln>
        </p:spPr>
      </p:pic>
      <p:sp>
        <p:nvSpPr>
          <p:cNvPr id="391" name="Google Shape;391;g1893ba494fd_0_169"/>
          <p:cNvSpPr txBox="1">
            <a:spLocks noGrp="1"/>
          </p:cNvSpPr>
          <p:nvPr>
            <p:ph type="ftr" idx="11"/>
          </p:nvPr>
        </p:nvSpPr>
        <p:spPr>
          <a:xfrm>
            <a:off x="483200" y="6364068"/>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a:p>
            <a:pPr marL="0" lvl="0" indent="0" algn="l" rtl="0">
              <a:lnSpc>
                <a:spcPct val="100000"/>
              </a:lnSpc>
              <a:spcBef>
                <a:spcPts val="0"/>
              </a:spcBef>
              <a:spcAft>
                <a:spcPts val="0"/>
              </a:spcAft>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2088601a04d_1_2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16</a:t>
            </a:fld>
            <a:endParaRPr/>
          </a:p>
        </p:txBody>
      </p:sp>
      <p:sp>
        <p:nvSpPr>
          <p:cNvPr id="398" name="Google Shape;398;g2088601a04d_1_27"/>
          <p:cNvSpPr txBox="1">
            <a:spLocks noGrp="1"/>
          </p:cNvSpPr>
          <p:nvPr>
            <p:ph type="title"/>
          </p:nvPr>
        </p:nvSpPr>
        <p:spPr>
          <a:xfrm>
            <a:off x="360000" y="180000"/>
            <a:ext cx="91953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Grundsätze für eine nachhaltige Ernährung - umsetzbar in Bäckerei &amp; Konditorei?</a:t>
            </a:r>
            <a:endParaRPr/>
          </a:p>
        </p:txBody>
      </p:sp>
      <p:sp>
        <p:nvSpPr>
          <p:cNvPr id="399" name="Google Shape;399;g2088601a04d_1_27"/>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Bäcker- und Konditorenhandwerk</a:t>
            </a:r>
            <a:endParaRPr/>
          </a:p>
        </p:txBody>
      </p:sp>
      <p:sp>
        <p:nvSpPr>
          <p:cNvPr id="400" name="Google Shape;400;g2088601a04d_1_2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von Koerber 2010</a:t>
            </a:r>
            <a:endParaRPr/>
          </a:p>
          <a:p>
            <a:pPr marL="0" lvl="0" indent="0" algn="l" rtl="0">
              <a:lnSpc>
                <a:spcPct val="110000"/>
              </a:lnSpc>
              <a:spcBef>
                <a:spcPts val="0"/>
              </a:spcBef>
              <a:spcAft>
                <a:spcPts val="0"/>
              </a:spcAft>
              <a:buSzPts val="1200"/>
              <a:buNone/>
            </a:pPr>
            <a:r>
              <a:rPr lang="de-DE"/>
              <a:t>Bildquelle: thenounproject </a:t>
            </a:r>
            <a:endParaRPr/>
          </a:p>
        </p:txBody>
      </p:sp>
      <p:sp>
        <p:nvSpPr>
          <p:cNvPr id="401" name="Google Shape;401;g2088601a04d_1_27"/>
          <p:cNvSpPr txBox="1"/>
          <p:nvPr/>
        </p:nvSpPr>
        <p:spPr>
          <a:xfrm>
            <a:off x="8045450" y="1559300"/>
            <a:ext cx="3834600" cy="4395900"/>
          </a:xfrm>
          <a:prstGeom prst="rect">
            <a:avLst/>
          </a:prstGeom>
          <a:solidFill>
            <a:srgbClr val="FFE599"/>
          </a:solidFill>
          <a:ln w="25400"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p>
            <a:pPr marL="457200" marR="0" lvl="0" indent="-330200" algn="l" rtl="0">
              <a:lnSpc>
                <a:spcPct val="115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Zu welchem Grundsatz sehen Sie Anknüpfungspunkte in Ihrem Betrieb? Was macht Ihr Betrieb diesbezüglich? </a:t>
            </a:r>
            <a:br>
              <a:rPr lang="de-DE"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Calibri"/>
              <a:buAutoNum type="arabicPeriod"/>
            </a:pPr>
            <a:r>
              <a:rPr lang="de-DE" sz="1600" b="0" i="0" u="none" strike="noStrike" cap="none">
                <a:solidFill>
                  <a:schemeClr val="dk1"/>
                </a:solidFill>
                <a:latin typeface="Arial"/>
                <a:ea typeface="Arial"/>
                <a:cs typeface="Arial"/>
                <a:sym typeface="Arial"/>
              </a:rPr>
              <a:t>Bei welchen Punkten sehen Sie Zielkonflikte zur Umsetzung in Ihrem Betrieb? Erläutern Sie jeweils, warum der Grundsatz nicht umgesetzt wird.</a:t>
            </a:r>
            <a:br>
              <a:rPr lang="de-DE"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Was müsste Ihr Betrieb ändern UND Mit welchen Konsequenzen wäre zu rechnen, wenn alle Grundsätze umgesetzt werden?</a:t>
            </a:r>
            <a:endParaRPr sz="1600" b="0" i="0" u="none" strike="noStrike" cap="none">
              <a:solidFill>
                <a:schemeClr val="dk1"/>
              </a:solidFill>
              <a:latin typeface="Arial"/>
              <a:ea typeface="Arial"/>
              <a:cs typeface="Arial"/>
              <a:sym typeface="Arial"/>
            </a:endParaRPr>
          </a:p>
        </p:txBody>
      </p:sp>
      <p:sp>
        <p:nvSpPr>
          <p:cNvPr id="402" name="Google Shape;402;g2088601a04d_1_27"/>
          <p:cNvSpPr txBox="1">
            <a:spLocks noGrp="1"/>
          </p:cNvSpPr>
          <p:nvPr>
            <p:ph type="ftr" idx="11"/>
          </p:nvPr>
        </p:nvSpPr>
        <p:spPr>
          <a:xfrm>
            <a:off x="483200" y="6364068"/>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a:p>
            <a:pPr marL="0" lvl="0" indent="0" algn="l" rtl="0">
              <a:lnSpc>
                <a:spcPct val="100000"/>
              </a:lnSpc>
              <a:spcBef>
                <a:spcPts val="0"/>
              </a:spcBef>
              <a:spcAft>
                <a:spcPts val="0"/>
              </a:spcAft>
              <a:buSzPts val="1800"/>
              <a:buNone/>
            </a:pPr>
            <a:endParaRPr/>
          </a:p>
        </p:txBody>
      </p:sp>
      <p:sp>
        <p:nvSpPr>
          <p:cNvPr id="403" name="Google Shape;403;g2088601a04d_1_27"/>
          <p:cNvSpPr txBox="1"/>
          <p:nvPr/>
        </p:nvSpPr>
        <p:spPr>
          <a:xfrm>
            <a:off x="291150" y="1872000"/>
            <a:ext cx="5262600" cy="3114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Grundsätze für eine</a:t>
            </a:r>
            <a:br>
              <a:rPr lang="de-DE" sz="2000" b="1" i="0" u="none" strike="noStrike" cap="none">
                <a:solidFill>
                  <a:schemeClr val="dk1"/>
                </a:solidFill>
                <a:latin typeface="Arial"/>
                <a:ea typeface="Arial"/>
                <a:cs typeface="Arial"/>
                <a:sym typeface="Arial"/>
              </a:rPr>
            </a:br>
            <a:r>
              <a:rPr lang="de-DE" sz="2000" b="1" i="0" u="none" strike="noStrike" cap="none">
                <a:solidFill>
                  <a:schemeClr val="dk1"/>
                </a:solidFill>
                <a:latin typeface="Arial"/>
                <a:ea typeface="Arial"/>
                <a:cs typeface="Arial"/>
                <a:sym typeface="Arial"/>
              </a:rPr>
              <a:t>nachhaltige Ernährung:</a:t>
            </a:r>
            <a:endParaRPr sz="2000" b="1" i="0" u="none" strike="noStrike" cap="none">
              <a:solidFill>
                <a:schemeClr val="dk1"/>
              </a:solidFill>
              <a:latin typeface="Arial"/>
              <a:ea typeface="Arial"/>
              <a:cs typeface="Arial"/>
              <a:sym typeface="Arial"/>
            </a:endParaRPr>
          </a:p>
          <a:p>
            <a:pPr marL="457200" marR="0" lvl="0" indent="-336550" algn="l" rtl="0">
              <a:lnSpc>
                <a:spcPct val="115000"/>
              </a:lnSpc>
              <a:spcBef>
                <a:spcPts val="1200"/>
              </a:spcBef>
              <a:spcAft>
                <a:spcPts val="0"/>
              </a:spcAft>
              <a:buClr>
                <a:schemeClr val="dk1"/>
              </a:buClr>
              <a:buSzPts val="1700"/>
              <a:buFont typeface="Arial"/>
              <a:buAutoNum type="arabicPeriod"/>
            </a:pPr>
            <a:r>
              <a:rPr lang="de-DE" sz="1700" b="0" i="0" u="none" strike="noStrike" cap="none">
                <a:solidFill>
                  <a:schemeClr val="dk1"/>
                </a:solidFill>
                <a:latin typeface="Arial"/>
                <a:ea typeface="Arial"/>
                <a:cs typeface="Arial"/>
                <a:sym typeface="Arial"/>
              </a:rPr>
              <a:t>Bevorzugung pflanzlicher Lebensmittel</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AutoNum type="arabicPeriod"/>
            </a:pPr>
            <a:r>
              <a:rPr lang="de-DE" sz="1700" b="0" i="0" u="none" strike="noStrike" cap="none">
                <a:solidFill>
                  <a:schemeClr val="dk1"/>
                </a:solidFill>
                <a:latin typeface="Arial"/>
                <a:ea typeface="Arial"/>
                <a:cs typeface="Arial"/>
                <a:sym typeface="Arial"/>
              </a:rPr>
              <a:t>Ökologisch erzeugte Lebensmittel</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AutoNum type="arabicPeriod"/>
            </a:pPr>
            <a:r>
              <a:rPr lang="de-DE" sz="1700" b="0" i="0" u="none" strike="noStrike" cap="none">
                <a:solidFill>
                  <a:schemeClr val="dk1"/>
                </a:solidFill>
                <a:latin typeface="Arial"/>
                <a:ea typeface="Arial"/>
                <a:cs typeface="Arial"/>
                <a:sym typeface="Arial"/>
              </a:rPr>
              <a:t>Regionale und saisonale Erzeugnisse</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AutoNum type="arabicPeriod"/>
            </a:pPr>
            <a:r>
              <a:rPr lang="de-DE" sz="1700" b="0" i="0" u="none" strike="noStrike" cap="none">
                <a:solidFill>
                  <a:schemeClr val="dk1"/>
                </a:solidFill>
                <a:latin typeface="Arial"/>
                <a:ea typeface="Arial"/>
                <a:cs typeface="Arial"/>
                <a:sym typeface="Arial"/>
              </a:rPr>
              <a:t>Bevorzugung gering verarbeiteter Lebensmittel</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AutoNum type="arabicPeriod"/>
            </a:pPr>
            <a:r>
              <a:rPr lang="de-DE" sz="1700" b="0" i="0" u="none" strike="noStrike" cap="none">
                <a:solidFill>
                  <a:schemeClr val="dk1"/>
                </a:solidFill>
                <a:latin typeface="Arial"/>
                <a:ea typeface="Arial"/>
                <a:cs typeface="Arial"/>
                <a:sym typeface="Arial"/>
              </a:rPr>
              <a:t>Fair gehandelte Lebensmittel</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AutoNum type="arabicPeriod"/>
            </a:pPr>
            <a:r>
              <a:rPr lang="de-DE" sz="1700" b="0" i="0" u="none" strike="noStrike" cap="none">
                <a:solidFill>
                  <a:schemeClr val="dk1"/>
                </a:solidFill>
                <a:latin typeface="Arial"/>
                <a:ea typeface="Arial"/>
                <a:cs typeface="Arial"/>
                <a:sym typeface="Arial"/>
              </a:rPr>
              <a:t>Ressourcenschonendes Haushalten</a:t>
            </a:r>
            <a:endParaRPr sz="1700" b="0" i="0" u="none" strike="noStrike" cap="none">
              <a:solidFill>
                <a:schemeClr val="dk1"/>
              </a:solidFill>
              <a:latin typeface="Arial"/>
              <a:ea typeface="Arial"/>
              <a:cs typeface="Arial"/>
              <a:sym typeface="Arial"/>
            </a:endParaRPr>
          </a:p>
          <a:p>
            <a:pPr marL="457200" marR="0" lvl="0" indent="-336550" algn="l" rtl="0">
              <a:lnSpc>
                <a:spcPct val="115000"/>
              </a:lnSpc>
              <a:spcBef>
                <a:spcPts val="0"/>
              </a:spcBef>
              <a:spcAft>
                <a:spcPts val="0"/>
              </a:spcAft>
              <a:buClr>
                <a:schemeClr val="dk1"/>
              </a:buClr>
              <a:buSzPts val="1700"/>
              <a:buFont typeface="Arial"/>
              <a:buAutoNum type="arabicPeriod"/>
            </a:pPr>
            <a:r>
              <a:rPr lang="de-DE" sz="1700" b="0" i="0" u="none" strike="noStrike" cap="none">
                <a:solidFill>
                  <a:schemeClr val="dk1"/>
                </a:solidFill>
                <a:latin typeface="Arial"/>
                <a:ea typeface="Arial"/>
                <a:cs typeface="Arial"/>
                <a:sym typeface="Arial"/>
              </a:rPr>
              <a:t>Genussvolle und bekömmliche Speisen</a:t>
            </a:r>
            <a:endParaRPr sz="1700" b="0" i="0" u="none" strike="noStrike" cap="none">
              <a:solidFill>
                <a:schemeClr val="dk1"/>
              </a:solidFill>
              <a:latin typeface="Arial"/>
              <a:ea typeface="Arial"/>
              <a:cs typeface="Arial"/>
              <a:sym typeface="Arial"/>
            </a:endParaRPr>
          </a:p>
        </p:txBody>
      </p:sp>
      <p:pic>
        <p:nvPicPr>
          <p:cNvPr id="404" name="Google Shape;404;g2088601a04d_1_27"/>
          <p:cNvPicPr preferRelativeResize="0"/>
          <p:nvPr/>
        </p:nvPicPr>
        <p:blipFill rotWithShape="1">
          <a:blip r:embed="rId3">
            <a:alphaModFix/>
          </a:blip>
          <a:srcRect/>
          <a:stretch/>
        </p:blipFill>
        <p:spPr>
          <a:xfrm>
            <a:off x="6310338" y="1688525"/>
            <a:ext cx="1365525" cy="1365525"/>
          </a:xfrm>
          <a:prstGeom prst="rect">
            <a:avLst/>
          </a:prstGeom>
          <a:noFill/>
          <a:ln>
            <a:noFill/>
          </a:ln>
        </p:spPr>
      </p:pic>
      <p:pic>
        <p:nvPicPr>
          <p:cNvPr id="405" name="Google Shape;405;g2088601a04d_1_27"/>
          <p:cNvPicPr preferRelativeResize="0"/>
          <p:nvPr/>
        </p:nvPicPr>
        <p:blipFill rotWithShape="1">
          <a:blip r:embed="rId4">
            <a:alphaModFix/>
          </a:blip>
          <a:srcRect/>
          <a:stretch/>
        </p:blipFill>
        <p:spPr>
          <a:xfrm>
            <a:off x="4837338" y="4795937"/>
            <a:ext cx="1151801" cy="1151801"/>
          </a:xfrm>
          <a:prstGeom prst="rect">
            <a:avLst/>
          </a:prstGeom>
          <a:noFill/>
          <a:ln>
            <a:noFill/>
          </a:ln>
        </p:spPr>
      </p:pic>
      <p:pic>
        <p:nvPicPr>
          <p:cNvPr id="406" name="Google Shape;406;g2088601a04d_1_27"/>
          <p:cNvPicPr preferRelativeResize="0"/>
          <p:nvPr/>
        </p:nvPicPr>
        <p:blipFill rotWithShape="1">
          <a:blip r:embed="rId5">
            <a:alphaModFix/>
          </a:blip>
          <a:srcRect/>
          <a:stretch/>
        </p:blipFill>
        <p:spPr>
          <a:xfrm>
            <a:off x="4730488" y="1481837"/>
            <a:ext cx="1365525" cy="1365525"/>
          </a:xfrm>
          <a:prstGeom prst="rect">
            <a:avLst/>
          </a:prstGeom>
          <a:noFill/>
          <a:ln>
            <a:noFill/>
          </a:ln>
        </p:spPr>
      </p:pic>
      <p:pic>
        <p:nvPicPr>
          <p:cNvPr id="407" name="Google Shape;407;g2088601a04d_1_27"/>
          <p:cNvPicPr preferRelativeResize="0"/>
          <p:nvPr/>
        </p:nvPicPr>
        <p:blipFill rotWithShape="1">
          <a:blip r:embed="rId6">
            <a:alphaModFix/>
          </a:blip>
          <a:srcRect/>
          <a:stretch/>
        </p:blipFill>
        <p:spPr>
          <a:xfrm>
            <a:off x="5730863" y="4489187"/>
            <a:ext cx="1532800" cy="1532800"/>
          </a:xfrm>
          <a:prstGeom prst="rect">
            <a:avLst/>
          </a:prstGeom>
          <a:noFill/>
          <a:ln>
            <a:noFill/>
          </a:ln>
        </p:spPr>
      </p:pic>
      <p:pic>
        <p:nvPicPr>
          <p:cNvPr id="408" name="Google Shape;408;g2088601a04d_1_27"/>
          <p:cNvPicPr preferRelativeResize="0"/>
          <p:nvPr/>
        </p:nvPicPr>
        <p:blipFill rotWithShape="1">
          <a:blip r:embed="rId7">
            <a:alphaModFix/>
          </a:blip>
          <a:srcRect/>
          <a:stretch/>
        </p:blipFill>
        <p:spPr>
          <a:xfrm>
            <a:off x="5730863" y="2956387"/>
            <a:ext cx="1532800" cy="153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5ef2d5c6f2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17</a:t>
            </a:fld>
            <a:endParaRPr/>
          </a:p>
        </p:txBody>
      </p:sp>
      <p:sp>
        <p:nvSpPr>
          <p:cNvPr id="415" name="Google Shape;415;g25ef2d5c6f2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16" name="Google Shape;416;g25ef2d5c6f2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sp>
        <p:nvSpPr>
          <p:cNvPr id="417" name="Google Shape;417;g25ef2d5c6f2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418" name="Google Shape;418;g25ef2d5c6f2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grpSp>
        <p:nvGrpSpPr>
          <p:cNvPr id="419" name="Google Shape;419;g25ef2d5c6f2_0_0"/>
          <p:cNvGrpSpPr/>
          <p:nvPr/>
        </p:nvGrpSpPr>
        <p:grpSpPr>
          <a:xfrm>
            <a:off x="6437818" y="1455224"/>
            <a:ext cx="5674976" cy="4537299"/>
            <a:chOff x="6095999" y="1454200"/>
            <a:chExt cx="5674976" cy="4537299"/>
          </a:xfrm>
        </p:grpSpPr>
        <p:sp>
          <p:nvSpPr>
            <p:cNvPr id="420" name="Google Shape;420;g25ef2d5c6f2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421" name="Google Shape;421;g25ef2d5c6f2_0_0"/>
            <p:cNvSpPr/>
            <p:nvPr/>
          </p:nvSpPr>
          <p:spPr>
            <a:xfrm>
              <a:off x="6107575" y="5144899"/>
              <a:ext cx="5663400" cy="846600"/>
            </a:xfrm>
            <a:prstGeom prst="roundRect">
              <a:avLst>
                <a:gd name="adj" fmla="val 16667"/>
              </a:avLst>
            </a:prstGeom>
            <a:noFill/>
            <a:ln w="25400" cap="flat" cmpd="sng">
              <a:solidFill>
                <a:srgbClr val="FFDB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chemeClr val="dk1"/>
                  </a:solidFill>
                  <a:latin typeface="Arial"/>
                  <a:ea typeface="Arial"/>
                  <a:cs typeface="Arial"/>
                  <a:sym typeface="Arial"/>
                </a:rPr>
                <a:t>Welche Rolle spielen die SDG für Ihr Unternehmen</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de-DE" sz="1800" b="0" i="0" u="none" strike="noStrike" cap="none">
                  <a:solidFill>
                    <a:schemeClr val="dk1"/>
                  </a:solidFill>
                  <a:latin typeface="Arial"/>
                  <a:ea typeface="Arial"/>
                  <a:cs typeface="Arial"/>
                  <a:sym typeface="Arial"/>
                </a:rPr>
                <a:t>Wie stellen Sie Ihr Unternehmen für die Zukunft auf?</a:t>
              </a:r>
              <a:endParaRPr sz="1200" b="0" i="0" u="none" strike="noStrike" cap="none">
                <a:solidFill>
                  <a:schemeClr val="dk1"/>
                </a:solidFill>
                <a:latin typeface="Arial"/>
                <a:ea typeface="Arial"/>
                <a:cs typeface="Arial"/>
                <a:sym typeface="Arial"/>
              </a:endParaRPr>
            </a:p>
          </p:txBody>
        </p:sp>
        <p:sp>
          <p:nvSpPr>
            <p:cNvPr id="422" name="Google Shape;422;g25ef2d5c6f2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423" name="Google Shape;423;g25ef2d5c6f2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424" name="Google Shape;424;g25ef2d5c6f2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425" name="Google Shape;425;g25ef2d5c6f2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426" name="Google Shape;426;g25ef2d5c6f2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427" name="Google Shape;427;g25ef2d5c6f2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019"/>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428" name="Google Shape;428;g25ef2d5c6f2_0_0"/>
          <p:cNvPicPr preferRelativeResize="0"/>
          <p:nvPr/>
        </p:nvPicPr>
        <p:blipFill rotWithShape="1">
          <a:blip r:embed="rId3">
            <a:alphaModFix/>
          </a:blip>
          <a:srcRect r="11016" b="7474"/>
          <a:stretch/>
        </p:blipFill>
        <p:spPr>
          <a:xfrm>
            <a:off x="72050" y="1469757"/>
            <a:ext cx="6340325" cy="45895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18</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907613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08362229a6_1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172" name="Google Shape;172;g208362229a6_1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Lebensmittelabfälle nach Produktgruppen im Einzelhandel (2015)</a:t>
            </a:r>
            <a:endParaRPr/>
          </a:p>
        </p:txBody>
      </p:sp>
      <p:sp>
        <p:nvSpPr>
          <p:cNvPr id="173" name="Google Shape;173;g208362229a6_1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FH Münster/ iSuN</a:t>
            </a:r>
            <a:endParaRPr/>
          </a:p>
          <a:p>
            <a:pPr marL="0" lvl="0" indent="0" algn="l" rtl="0">
              <a:lnSpc>
                <a:spcPct val="100000"/>
              </a:lnSpc>
              <a:spcBef>
                <a:spcPts val="0"/>
              </a:spcBef>
              <a:spcAft>
                <a:spcPts val="0"/>
              </a:spcAft>
              <a:buClr>
                <a:srgbClr val="7F7F7F"/>
              </a:buClr>
              <a:buSzPts val="1800"/>
              <a:buFont typeface="Calibri"/>
              <a:buNone/>
            </a:pPr>
            <a:r>
              <a:rPr lang="de-DE"/>
              <a:t>Dr. Michael Scharp </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174" name="Google Shape;174;g208362229a6_1_0"/>
          <p:cNvSpPr txBox="1"/>
          <p:nvPr/>
        </p:nvSpPr>
        <p:spPr>
          <a:xfrm>
            <a:off x="3351213" y="6255500"/>
            <a:ext cx="3833700" cy="557100"/>
          </a:xfrm>
          <a:prstGeom prst="rect">
            <a:avLst/>
          </a:prstGeom>
          <a:noFill/>
          <a:ln>
            <a:noFill/>
          </a:ln>
        </p:spPr>
        <p:txBody>
          <a:bodyPr spcFirstLastPara="1" wrap="square" lIns="91425" tIns="45700" rIns="91425" bIns="45700" anchor="ctr" anchorCtr="0">
            <a:normAutofit/>
          </a:bodyPr>
          <a:lstStyle/>
          <a:p>
            <a:pPr marL="233361" marR="0" lvl="0" indent="-233361" algn="ctr" rtl="0">
              <a:lnSpc>
                <a:spcPct val="110000"/>
              </a:lnSpc>
              <a:spcBef>
                <a:spcPts val="0"/>
              </a:spcBef>
              <a:spcAft>
                <a:spcPts val="0"/>
              </a:spcAft>
              <a:buClr>
                <a:schemeClr val="dk1"/>
              </a:buClr>
              <a:buSzPts val="1200"/>
              <a:buFont typeface="Arial"/>
              <a:buNone/>
            </a:pPr>
            <a:r>
              <a:rPr lang="de-DE" sz="1200" b="0" i="0" u="none" strike="noStrike" cap="none">
                <a:solidFill>
                  <a:schemeClr val="lt1"/>
                </a:solidFill>
                <a:latin typeface="Trebuchet MS"/>
                <a:ea typeface="Trebuchet MS"/>
                <a:cs typeface="Trebuchet MS"/>
                <a:sym typeface="Trebuchet MS"/>
              </a:rPr>
              <a:t>Bäcker- und Konditorenhandwerk</a:t>
            </a:r>
            <a:endParaRPr sz="1400" b="0" i="0" u="none" strike="noStrike" cap="none">
              <a:solidFill>
                <a:srgbClr val="000000"/>
              </a:solidFill>
              <a:latin typeface="Trebuchet MS"/>
              <a:ea typeface="Trebuchet MS"/>
              <a:cs typeface="Trebuchet MS"/>
              <a:sym typeface="Trebuchet MS"/>
            </a:endParaRPr>
          </a:p>
        </p:txBody>
      </p:sp>
      <p:sp>
        <p:nvSpPr>
          <p:cNvPr id="175" name="Google Shape;175;g208362229a6_1_0"/>
          <p:cNvSpPr txBox="1">
            <a:spLocks noGrp="1"/>
          </p:cNvSpPr>
          <p:nvPr>
            <p:ph type="ftr" idx="11"/>
          </p:nvPr>
        </p:nvSpPr>
        <p:spPr>
          <a:xfrm>
            <a:off x="7404250" y="6183400"/>
            <a:ext cx="4537800" cy="69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sz="1200">
                <a:latin typeface="Trebuchet MS"/>
                <a:ea typeface="Trebuchet MS"/>
                <a:cs typeface="Trebuchet MS"/>
                <a:sym typeface="Trebuchet MS"/>
              </a:rPr>
              <a:t>Quelle: Schmidt, Schneider et al.  (2019) </a:t>
            </a:r>
            <a:br>
              <a:rPr lang="de-DE" sz="1200">
                <a:latin typeface="Trebuchet MS"/>
                <a:ea typeface="Trebuchet MS"/>
                <a:cs typeface="Trebuchet MS"/>
                <a:sym typeface="Trebuchet MS"/>
              </a:rPr>
            </a:br>
            <a:r>
              <a:rPr lang="de-DE" sz="1200">
                <a:latin typeface="Trebuchet MS"/>
                <a:ea typeface="Trebuchet MS"/>
                <a:cs typeface="Trebuchet MS"/>
                <a:sym typeface="Trebuchet MS"/>
              </a:rPr>
              <a:t>Bildquelle: Mülleimer - Noun Project - Alice Design</a:t>
            </a:r>
            <a:endParaRPr sz="1200">
              <a:latin typeface="Trebuchet MS"/>
              <a:ea typeface="Trebuchet MS"/>
              <a:cs typeface="Trebuchet MS"/>
              <a:sym typeface="Trebuchet MS"/>
            </a:endParaRPr>
          </a:p>
        </p:txBody>
      </p:sp>
      <p:pic>
        <p:nvPicPr>
          <p:cNvPr id="176" name="Google Shape;176;g208362229a6_1_0"/>
          <p:cNvPicPr preferRelativeResize="0"/>
          <p:nvPr/>
        </p:nvPicPr>
        <p:blipFill rotWithShape="1">
          <a:blip r:embed="rId3">
            <a:alphaModFix/>
          </a:blip>
          <a:srcRect/>
          <a:stretch/>
        </p:blipFill>
        <p:spPr>
          <a:xfrm>
            <a:off x="213525" y="1691725"/>
            <a:ext cx="3915000" cy="3569100"/>
          </a:xfrm>
          <a:prstGeom prst="rect">
            <a:avLst/>
          </a:prstGeom>
          <a:noFill/>
          <a:ln>
            <a:noFill/>
          </a:ln>
        </p:spPr>
      </p:pic>
      <p:graphicFrame>
        <p:nvGraphicFramePr>
          <p:cNvPr id="177" name="Google Shape;177;g208362229a6_1_0"/>
          <p:cNvGraphicFramePr/>
          <p:nvPr/>
        </p:nvGraphicFramePr>
        <p:xfrm>
          <a:off x="7044575" y="1553166"/>
          <a:ext cx="4537825" cy="2922375"/>
        </p:xfrm>
        <a:graphic>
          <a:graphicData uri="http://schemas.openxmlformats.org/drawingml/2006/table">
            <a:tbl>
              <a:tblPr>
                <a:noFill/>
                <a:tableStyleId>{50CA3FDB-AFF9-4ECD-A75F-C68337472670}</a:tableStyleId>
              </a:tblPr>
              <a:tblGrid>
                <a:gridCol w="2654025">
                  <a:extLst>
                    <a:ext uri="{9D8B030D-6E8A-4147-A177-3AD203B41FA5}">
                      <a16:colId xmlns:a16="http://schemas.microsoft.com/office/drawing/2014/main" xmlns="" val="20000"/>
                    </a:ext>
                  </a:extLst>
                </a:gridCol>
                <a:gridCol w="1883800">
                  <a:extLst>
                    <a:ext uri="{9D8B030D-6E8A-4147-A177-3AD203B41FA5}">
                      <a16:colId xmlns:a16="http://schemas.microsoft.com/office/drawing/2014/main" xmlns="" val="20001"/>
                    </a:ext>
                  </a:extLst>
                </a:gridCol>
              </a:tblGrid>
              <a:tr h="659125">
                <a:tc>
                  <a:txBody>
                    <a:bodyPr/>
                    <a:lstStyle/>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dk2"/>
                          </a:solidFill>
                        </a:rPr>
                        <a:t>Produktgruppe</a:t>
                      </a:r>
                      <a:endParaRPr sz="1600" u="none" strike="noStrike" cap="none">
                        <a:solidFill>
                          <a:schemeClr val="dk2"/>
                        </a:solidFill>
                      </a:endParaRPr>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dk2"/>
                          </a:solidFill>
                        </a:rPr>
                        <a:t>Lebensmittel-</a:t>
                      </a:r>
                      <a:endParaRPr sz="1600" b="1" u="none" strike="noStrike" cap="none">
                        <a:solidFill>
                          <a:schemeClr val="dk2"/>
                        </a:solidFill>
                      </a:endParaRPr>
                    </a:p>
                    <a:p>
                      <a:pPr marL="0" marR="0" lvl="0" indent="0" algn="ctr" rtl="0">
                        <a:lnSpc>
                          <a:spcPct val="100000"/>
                        </a:lnSpc>
                        <a:spcBef>
                          <a:spcPts val="0"/>
                        </a:spcBef>
                        <a:spcAft>
                          <a:spcPts val="0"/>
                        </a:spcAft>
                        <a:buClr>
                          <a:srgbClr val="000000"/>
                        </a:buClr>
                        <a:buSzPts val="1600"/>
                        <a:buFont typeface="Arial"/>
                        <a:buNone/>
                      </a:pPr>
                      <a:r>
                        <a:rPr lang="de-DE" sz="1600" b="1" u="none" strike="noStrike" cap="none">
                          <a:solidFill>
                            <a:schemeClr val="dk2"/>
                          </a:solidFill>
                        </a:rPr>
                        <a:t>Abfall </a:t>
                      </a:r>
                      <a:endParaRPr sz="1600" u="none" strike="noStrike" cap="none">
                        <a:solidFill>
                          <a:schemeClr val="dk2"/>
                        </a:solidFill>
                      </a:endParaRPr>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extLst>
                  <a:ext uri="{0D108BD9-81ED-4DB2-BD59-A6C34878D82A}">
                    <a16:rowId xmlns:a16="http://schemas.microsoft.com/office/drawing/2014/main" xmlns="" val="10000"/>
                  </a:ext>
                </a:extLst>
              </a:tr>
              <a:tr h="4526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Obst und Gemüse</a:t>
                      </a:r>
                      <a:endParaRPr sz="1600" u="none" strike="noStrike" cap="none"/>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328.200 t/a</a:t>
                      </a:r>
                      <a:endParaRPr sz="1600" u="none" strike="noStrike" cap="none"/>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extLst>
                  <a:ext uri="{0D108BD9-81ED-4DB2-BD59-A6C34878D82A}">
                    <a16:rowId xmlns:a16="http://schemas.microsoft.com/office/drawing/2014/main" xmlns="" val="10001"/>
                  </a:ext>
                </a:extLst>
              </a:tr>
              <a:tr h="4526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Brot und Backwaren</a:t>
                      </a:r>
                      <a:endParaRPr sz="1600" u="none" strike="noStrike" cap="none">
                        <a:solidFill>
                          <a:schemeClr val="dk1"/>
                        </a:solidFill>
                      </a:endParaRPr>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solidFill>
                            <a:schemeClr val="dk1"/>
                          </a:solidFill>
                        </a:rPr>
                        <a:t>206.400 t/a</a:t>
                      </a:r>
                      <a:endParaRPr sz="1600" u="none" strike="noStrike" cap="none">
                        <a:solidFill>
                          <a:schemeClr val="dk1"/>
                        </a:solidFill>
                      </a:endParaRPr>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extLst>
                  <a:ext uri="{0D108BD9-81ED-4DB2-BD59-A6C34878D82A}">
                    <a16:rowId xmlns:a16="http://schemas.microsoft.com/office/drawing/2014/main" xmlns="" val="10002"/>
                  </a:ext>
                </a:extLst>
              </a:tr>
              <a:tr h="4526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Molkereiprodukte</a:t>
                      </a:r>
                      <a:endParaRPr sz="1600" u="none" strike="noStrike" cap="none"/>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60.300 t/a </a:t>
                      </a:r>
                      <a:endParaRPr sz="1600" u="none" strike="noStrike" cap="none"/>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extLst>
                  <a:ext uri="{0D108BD9-81ED-4DB2-BD59-A6C34878D82A}">
                    <a16:rowId xmlns:a16="http://schemas.microsoft.com/office/drawing/2014/main" xmlns="" val="10003"/>
                  </a:ext>
                </a:extLst>
              </a:tr>
              <a:tr h="4526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Fleisch und Wurst</a:t>
                      </a:r>
                      <a:endParaRPr sz="1600" u="none" strike="noStrike" cap="none"/>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58.300 t/a</a:t>
                      </a:r>
                      <a:endParaRPr sz="1600" u="none" strike="noStrike" cap="none"/>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extLst>
                  <a:ext uri="{0D108BD9-81ED-4DB2-BD59-A6C34878D82A}">
                    <a16:rowId xmlns:a16="http://schemas.microsoft.com/office/drawing/2014/main" xmlns="" val="10004"/>
                  </a:ext>
                </a:extLst>
              </a:tr>
              <a:tr h="452650">
                <a:tc>
                  <a:txBody>
                    <a:bodyPr/>
                    <a:lstStyle/>
                    <a:p>
                      <a:pPr marL="0" marR="0" lvl="0" indent="0" algn="l" rtl="0">
                        <a:lnSpc>
                          <a:spcPct val="100000"/>
                        </a:lnSpc>
                        <a:spcBef>
                          <a:spcPts val="0"/>
                        </a:spcBef>
                        <a:spcAft>
                          <a:spcPts val="0"/>
                        </a:spcAft>
                        <a:buClr>
                          <a:srgbClr val="000000"/>
                        </a:buClr>
                        <a:buSzPts val="1600"/>
                        <a:buFont typeface="Arial"/>
                        <a:buNone/>
                      </a:pPr>
                      <a:r>
                        <a:rPr lang="de-DE" sz="1600" u="none" strike="noStrike" cap="none"/>
                        <a:t>übrige Lebensmittel</a:t>
                      </a:r>
                      <a:endParaRPr sz="1600" u="none" strike="noStrike" cap="none"/>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tc>
                  <a:txBody>
                    <a:bodyPr/>
                    <a:lstStyle/>
                    <a:p>
                      <a:pPr marL="0" marR="0" lvl="0" indent="0" algn="r" rtl="0">
                        <a:lnSpc>
                          <a:spcPct val="100000"/>
                        </a:lnSpc>
                        <a:spcBef>
                          <a:spcPts val="0"/>
                        </a:spcBef>
                        <a:spcAft>
                          <a:spcPts val="0"/>
                        </a:spcAft>
                        <a:buClr>
                          <a:srgbClr val="000000"/>
                        </a:buClr>
                        <a:buSzPts val="1600"/>
                        <a:buFont typeface="Arial"/>
                        <a:buNone/>
                      </a:pPr>
                      <a:r>
                        <a:rPr lang="de-DE" sz="1600" u="none" strike="noStrike" cap="none"/>
                        <a:t>48.300 t/a</a:t>
                      </a:r>
                      <a:endParaRPr sz="1600" u="none" strike="noStrike" cap="none"/>
                    </a:p>
                  </a:txBody>
                  <a:tcPr marL="24400" marR="244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EFEFE"/>
                    </a:solidFill>
                  </a:tcPr>
                </a:tc>
                <a:extLst>
                  <a:ext uri="{0D108BD9-81ED-4DB2-BD59-A6C34878D82A}">
                    <a16:rowId xmlns:a16="http://schemas.microsoft.com/office/drawing/2014/main" xmlns="" val="10005"/>
                  </a:ext>
                </a:extLst>
              </a:tr>
            </a:tbl>
          </a:graphicData>
        </a:graphic>
      </p:graphicFrame>
      <p:sp>
        <p:nvSpPr>
          <p:cNvPr id="178" name="Google Shape;178;g208362229a6_1_0"/>
          <p:cNvSpPr/>
          <p:nvPr/>
        </p:nvSpPr>
        <p:spPr>
          <a:xfrm>
            <a:off x="7179200" y="5218080"/>
            <a:ext cx="4091400" cy="699600"/>
          </a:xfrm>
          <a:prstGeom prst="roundRect">
            <a:avLst>
              <a:gd name="adj" fmla="val 16667"/>
            </a:avLst>
          </a:prstGeom>
          <a:solidFill>
            <a:schemeClr val="lt1"/>
          </a:solidFill>
          <a:ln w="254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highlight>
                  <a:schemeClr val="lt1"/>
                </a:highlight>
                <a:latin typeface="Arial"/>
                <a:ea typeface="Arial"/>
                <a:cs typeface="Arial"/>
                <a:sym typeface="Arial"/>
              </a:rPr>
              <a:t>Anteil Brot- und Backwaren: 29%</a:t>
            </a:r>
            <a:endParaRPr sz="1600" b="0" i="0" u="none" strike="noStrike" cap="none">
              <a:solidFill>
                <a:schemeClr val="dk1"/>
              </a:solidFill>
              <a:highlight>
                <a:schemeClr val="lt1"/>
              </a:highlight>
              <a:latin typeface="Arial"/>
              <a:ea typeface="Arial"/>
              <a:cs typeface="Arial"/>
              <a:sym typeface="Arial"/>
            </a:endParaRPr>
          </a:p>
        </p:txBody>
      </p:sp>
      <p:sp>
        <p:nvSpPr>
          <p:cNvPr id="179" name="Google Shape;179;g208362229a6_1_0"/>
          <p:cNvSpPr/>
          <p:nvPr/>
        </p:nvSpPr>
        <p:spPr>
          <a:xfrm>
            <a:off x="7179207" y="4627950"/>
            <a:ext cx="4091400" cy="699600"/>
          </a:xfrm>
          <a:prstGeom prst="roundRect">
            <a:avLst>
              <a:gd name="adj" fmla="val 16667"/>
            </a:avLst>
          </a:prstGeom>
          <a:solidFill>
            <a:schemeClr val="lt1"/>
          </a:solidFill>
          <a:ln w="254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Lebensmittelabfall im Handel: 695.000 t/a</a:t>
            </a:r>
            <a:endParaRPr sz="1600" b="0" i="0" u="none" strike="noStrike" cap="none">
              <a:solidFill>
                <a:schemeClr val="dk1"/>
              </a:solidFill>
              <a:latin typeface="Arial"/>
              <a:ea typeface="Arial"/>
              <a:cs typeface="Arial"/>
              <a:sym typeface="Arial"/>
            </a:endParaRPr>
          </a:p>
        </p:txBody>
      </p:sp>
      <p:sp>
        <p:nvSpPr>
          <p:cNvPr id="180" name="Google Shape;180;g208362229a6_1_0"/>
          <p:cNvSpPr/>
          <p:nvPr/>
        </p:nvSpPr>
        <p:spPr>
          <a:xfrm>
            <a:off x="3351225" y="2977325"/>
            <a:ext cx="3209400" cy="2095200"/>
          </a:xfrm>
          <a:prstGeom prst="roundRect">
            <a:avLst>
              <a:gd name="adj" fmla="val 16667"/>
            </a:avLst>
          </a:prstGeom>
          <a:solidFill>
            <a:srgbClr val="FFE599"/>
          </a:solid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Welche Möglichkeiten fallen Ihnen im Einzelhandel und auch im Privatbereich ein, Backwarenabfälle zu vermeiden?</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sng" strike="noStrike" cap="none">
                <a:solidFill>
                  <a:schemeClr val="dk1"/>
                </a:solidFill>
                <a:latin typeface="Arial"/>
                <a:ea typeface="Arial"/>
                <a:cs typeface="Arial"/>
                <a:sym typeface="Arial"/>
              </a:rPr>
              <a:t>Diskutieren Sie im Plenum</a:t>
            </a:r>
            <a:r>
              <a:rPr lang="de-DE" sz="1600" b="0" i="1" u="none" strike="noStrike" cap="none">
                <a:solidFill>
                  <a:schemeClr val="dk1"/>
                </a:solidFill>
                <a:latin typeface="Arial"/>
                <a:ea typeface="Arial"/>
                <a:cs typeface="Arial"/>
                <a:sym typeface="Arial"/>
              </a:rPr>
              <a:t>.</a:t>
            </a:r>
            <a:endParaRPr sz="1600" b="0" i="1"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g1893ba494fd_0_3"/>
          <p:cNvPicPr preferRelativeResize="0"/>
          <p:nvPr/>
        </p:nvPicPr>
        <p:blipFill rotWithShape="1">
          <a:blip r:embed="rId3">
            <a:alphaModFix/>
          </a:blip>
          <a:srcRect/>
          <a:stretch/>
        </p:blipFill>
        <p:spPr>
          <a:xfrm>
            <a:off x="360000" y="1666353"/>
            <a:ext cx="4055400" cy="2489147"/>
          </a:xfrm>
          <a:prstGeom prst="rect">
            <a:avLst/>
          </a:prstGeom>
          <a:noFill/>
          <a:ln>
            <a:noFill/>
          </a:ln>
        </p:spPr>
      </p:pic>
      <p:sp>
        <p:nvSpPr>
          <p:cNvPr id="187" name="Google Shape;187;g1893ba494fd_0_3"/>
          <p:cNvSpPr/>
          <p:nvPr/>
        </p:nvSpPr>
        <p:spPr>
          <a:xfrm>
            <a:off x="502367" y="1807531"/>
            <a:ext cx="741166" cy="719580"/>
          </a:xfrm>
          <a:prstGeom prst="rect">
            <a:avLst/>
          </a:prstGeom>
          <a:solidFill>
            <a:srgbClr val="7482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highlight>
                <a:srgbClr val="748275"/>
              </a:highlight>
              <a:latin typeface="Arial"/>
              <a:ea typeface="Arial"/>
              <a:cs typeface="Arial"/>
              <a:sym typeface="Arial"/>
            </a:endParaRPr>
          </a:p>
        </p:txBody>
      </p:sp>
      <p:cxnSp>
        <p:nvCxnSpPr>
          <p:cNvPr id="188" name="Google Shape;188;g1893ba494fd_0_3"/>
          <p:cNvCxnSpPr>
            <a:stCxn id="189" idx="1"/>
            <a:endCxn id="186" idx="3"/>
          </p:cNvCxnSpPr>
          <p:nvPr/>
        </p:nvCxnSpPr>
        <p:spPr>
          <a:xfrm rot="10800000">
            <a:off x="4415375" y="2911075"/>
            <a:ext cx="2922300" cy="1223100"/>
          </a:xfrm>
          <a:prstGeom prst="straightConnector1">
            <a:avLst/>
          </a:prstGeom>
          <a:noFill/>
          <a:ln w="9525" cap="flat" cmpd="sng">
            <a:solidFill>
              <a:srgbClr val="93C47D"/>
            </a:solidFill>
            <a:prstDash val="solid"/>
            <a:round/>
            <a:headEnd type="none" w="sm" len="sm"/>
            <a:tailEnd type="triangle" w="med" len="med"/>
          </a:ln>
        </p:spPr>
      </p:cxnSp>
      <p:sp>
        <p:nvSpPr>
          <p:cNvPr id="190" name="Google Shape;190;g1893ba494fd_0_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91" name="Google Shape;191;g1893ba494fd_0_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solidFill>
                  <a:schemeClr val="dk1"/>
                </a:solidFill>
              </a:rPr>
              <a:t>Na</a:t>
            </a:r>
            <a:r>
              <a:rPr lang="de-DE">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chhaltigkeit und Abfälle</a:t>
            </a:r>
            <a:r>
              <a:rPr lang="de-DE">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a:r>
            <a:br>
              <a:rPr lang="de-DE">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br>
            <a:r>
              <a:rPr lang="de-DE">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Backwarenabfälle und </a:t>
            </a:r>
            <a:r>
              <a:rPr lang="de-DE">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Flächennutzung</a:t>
            </a:r>
            <a:endParaRPr/>
          </a:p>
        </p:txBody>
      </p:sp>
      <p:sp>
        <p:nvSpPr>
          <p:cNvPr id="192" name="Google Shape;192;g1893ba494fd_0_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SzPts val="1200"/>
              <a:buNone/>
            </a:pPr>
            <a:r>
              <a:rPr lang="de-DE"/>
              <a:t>Bäcker- und Konditorenhandwerk</a:t>
            </a:r>
            <a:endParaRPr/>
          </a:p>
        </p:txBody>
      </p:sp>
      <p:sp>
        <p:nvSpPr>
          <p:cNvPr id="193" name="Google Shape;193;g1893ba494fd_0_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233361" lvl="0" indent="-233361" algn="l" rtl="0">
              <a:lnSpc>
                <a:spcPct val="110000"/>
              </a:lnSpc>
              <a:spcBef>
                <a:spcPts val="0"/>
              </a:spcBef>
              <a:spcAft>
                <a:spcPts val="0"/>
              </a:spcAft>
              <a:buClr>
                <a:srgbClr val="888888"/>
              </a:buClr>
              <a:buSzPts val="1200"/>
              <a:buNone/>
            </a:pPr>
            <a:r>
              <a:rPr lang="de-DE"/>
              <a:t>Quelle: Eigene Berechnungen nach </a:t>
            </a: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KORN</a:t>
            </a:r>
            <a:endParaRPr/>
          </a:p>
          <a:p>
            <a:pPr marL="233361" lvl="0" indent="-233361" algn="l" rtl="0">
              <a:lnSpc>
                <a:spcPct val="110000"/>
              </a:lnSpc>
              <a:spcBef>
                <a:spcPts val="0"/>
              </a:spcBef>
              <a:spcAft>
                <a:spcPts val="0"/>
              </a:spcAft>
              <a:buClr>
                <a:srgbClr val="888888"/>
              </a:buClr>
              <a:buSzPts val="1200"/>
              <a:buNone/>
            </a:pPr>
            <a:r>
              <a:rPr lang="de-DE"/>
              <a:t>Bildquelle: markus_one auf Pixabay</a:t>
            </a:r>
            <a:endParaRPr/>
          </a:p>
        </p:txBody>
      </p:sp>
      <p:sp>
        <p:nvSpPr>
          <p:cNvPr id="194" name="Google Shape;194;g1893ba494fd_0_3"/>
          <p:cNvSpPr txBox="1"/>
          <p:nvPr/>
        </p:nvSpPr>
        <p:spPr>
          <a:xfrm>
            <a:off x="309750" y="4155500"/>
            <a:ext cx="40554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38761D"/>
                </a:solidFill>
                <a:latin typeface="Arial"/>
                <a:ea typeface="Arial"/>
                <a:cs typeface="Arial"/>
                <a:sym typeface="Arial"/>
              </a:rPr>
              <a:t>Für ein Weizenbrot von 1 Kilogramm ist eine Weizenernte von 850 Gramm notwendig. Dies sind etwa 17.000 Weizenkörner.</a:t>
            </a:r>
            <a:endParaRPr sz="1600" b="0" i="0" u="none" strike="noStrike" cap="none">
              <a:solidFill>
                <a:srgbClr val="38761D"/>
              </a:solidFill>
              <a:latin typeface="Arial"/>
              <a:ea typeface="Arial"/>
              <a:cs typeface="Arial"/>
              <a:sym typeface="Arial"/>
            </a:endParaRPr>
          </a:p>
        </p:txBody>
      </p:sp>
      <p:sp>
        <p:nvSpPr>
          <p:cNvPr id="195" name="Google Shape;195;g1893ba494fd_0_3"/>
          <p:cNvSpPr txBox="1"/>
          <p:nvPr/>
        </p:nvSpPr>
        <p:spPr>
          <a:xfrm>
            <a:off x="7263650" y="1615575"/>
            <a:ext cx="4055400" cy="9234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38761D"/>
                </a:solidFill>
                <a:latin typeface="Arial"/>
                <a:ea typeface="Arial"/>
                <a:cs typeface="Arial"/>
                <a:sym typeface="Arial"/>
              </a:rPr>
              <a:t>In 2018 wurden in Deutschland rund </a:t>
            </a:r>
            <a:endParaRPr sz="1600" b="1" i="0" u="none" strike="noStrike" cap="none">
              <a:solidFill>
                <a:srgbClr val="38761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rgbClr val="38761D"/>
                </a:solidFill>
                <a:latin typeface="Arial"/>
                <a:ea typeface="Arial"/>
                <a:cs typeface="Arial"/>
                <a:sym typeface="Arial"/>
              </a:rPr>
              <a:t>1,7 Millionen Tonnen Backwaren entsorgt!</a:t>
            </a:r>
            <a:endParaRPr sz="1600" b="1" i="0" u="none" strike="noStrike" cap="none">
              <a:solidFill>
                <a:srgbClr val="38761D"/>
              </a:solidFill>
              <a:latin typeface="Arial"/>
              <a:ea typeface="Arial"/>
              <a:cs typeface="Arial"/>
              <a:sym typeface="Arial"/>
            </a:endParaRPr>
          </a:p>
        </p:txBody>
      </p:sp>
      <p:sp>
        <p:nvSpPr>
          <p:cNvPr id="189" name="Google Shape;189;g1893ba494fd_0_3"/>
          <p:cNvSpPr/>
          <p:nvPr/>
        </p:nvSpPr>
        <p:spPr>
          <a:xfrm>
            <a:off x="7337675" y="2889625"/>
            <a:ext cx="4133400" cy="2489100"/>
          </a:xfrm>
          <a:prstGeom prst="roundRect">
            <a:avLst>
              <a:gd name="adj" fmla="val 16667"/>
            </a:avLst>
          </a:prstGeom>
          <a:solidFill>
            <a:srgbClr val="FFE599"/>
          </a:solidFill>
          <a:ln w="25400" cap="flat" cmpd="sng">
            <a:solidFill>
              <a:srgbClr val="FFE5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20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a)</a:t>
            </a:r>
            <a:r>
              <a:rPr lang="de-DE" sz="1600" b="1" i="0" u="none" strike="noStrike" cap="none">
                <a:solidFill>
                  <a:schemeClr val="dk1"/>
                </a:solidFill>
                <a:latin typeface="Arial"/>
                <a:ea typeface="Arial"/>
                <a:cs typeface="Arial"/>
                <a:sym typeface="Arial"/>
              </a:rPr>
              <a:t> </a:t>
            </a:r>
            <a:r>
              <a:rPr lang="de-DE" sz="1600" b="0" i="0" u="none" strike="noStrike" cap="none">
                <a:solidFill>
                  <a:schemeClr val="dk1"/>
                </a:solidFill>
                <a:latin typeface="Arial"/>
                <a:ea typeface="Arial"/>
                <a:cs typeface="Arial"/>
                <a:sym typeface="Arial"/>
              </a:rPr>
              <a:t>Bestimmen Sie die Fläche, die benötigt wird, um die </a:t>
            </a:r>
            <a:r>
              <a:rPr lang="de-DE" sz="1600" b="1" i="0" u="none" strike="noStrike" cap="none">
                <a:solidFill>
                  <a:schemeClr val="dk1"/>
                </a:solidFill>
                <a:latin typeface="Arial"/>
                <a:ea typeface="Arial"/>
                <a:cs typeface="Arial"/>
                <a:sym typeface="Arial"/>
              </a:rPr>
              <a:t>1,7 Mio.</a:t>
            </a:r>
            <a:r>
              <a:rPr lang="de-DE" sz="1600" b="0" i="0" u="none" strike="noStrike" cap="none">
                <a:solidFill>
                  <a:schemeClr val="dk1"/>
                </a:solidFill>
                <a:latin typeface="Arial"/>
                <a:ea typeface="Arial"/>
                <a:cs typeface="Arial"/>
                <a:sym typeface="Arial"/>
              </a:rPr>
              <a:t> Tonnen Backwaren herzustellen.</a:t>
            </a:r>
            <a:br>
              <a:rPr lang="de-DE"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b) Vergleichen Sie die Größe dieser Fläche mit den </a:t>
            </a:r>
            <a:r>
              <a:rPr lang="de-DE" sz="1600" b="0" i="0" u="sng" strike="noStrike" cap="none">
                <a:solidFill>
                  <a:schemeClr val="hlink"/>
                </a:solidFill>
                <a:latin typeface="Arial"/>
                <a:ea typeface="Arial"/>
                <a:cs typeface="Arial"/>
                <a:sym typeface="Arial"/>
                <a:hlinkClick r:id="rId4"/>
              </a:rPr>
              <a:t>Flächen</a:t>
            </a:r>
            <a:r>
              <a:rPr lang="de-DE" sz="1600" b="0" i="0" u="none" strike="noStrike" cap="none">
                <a:solidFill>
                  <a:schemeClr val="dk1"/>
                </a:solidFill>
                <a:latin typeface="Arial"/>
                <a:ea typeface="Arial"/>
                <a:cs typeface="Arial"/>
                <a:sym typeface="Arial"/>
              </a:rPr>
              <a:t> deutscher Bundesländer. Was fällt auf?</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2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196" name="Google Shape;196;g1893ba494fd_0_3"/>
          <p:cNvPicPr preferRelativeResize="0"/>
          <p:nvPr/>
        </p:nvPicPr>
        <p:blipFill rotWithShape="1">
          <a:blip r:embed="rId5">
            <a:alphaModFix/>
          </a:blip>
          <a:srcRect/>
          <a:stretch/>
        </p:blipFill>
        <p:spPr>
          <a:xfrm>
            <a:off x="4987625" y="1615575"/>
            <a:ext cx="1441750" cy="3406675"/>
          </a:xfrm>
          <a:prstGeom prst="rect">
            <a:avLst/>
          </a:prstGeom>
          <a:noFill/>
          <a:ln>
            <a:noFill/>
          </a:ln>
        </p:spPr>
      </p:pic>
      <p:sp>
        <p:nvSpPr>
          <p:cNvPr id="197" name="Google Shape;197;g1893ba494fd_0_3"/>
          <p:cNvSpPr txBox="1">
            <a:spLocks noGrp="1"/>
          </p:cNvSpPr>
          <p:nvPr>
            <p:ph type="ftr" idx="11"/>
          </p:nvPr>
        </p:nvSpPr>
        <p:spPr>
          <a:xfrm>
            <a:off x="483200" y="6364068"/>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SzPts val="1800"/>
              <a:buNone/>
            </a:pPr>
            <a:r>
              <a:rPr lang="de-DE"/>
              <a:t>Dr. Michael Scharp</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a:p>
            <a:pPr marL="0" lvl="0" indent="0" algn="l" rtl="0">
              <a:lnSpc>
                <a:spcPct val="100000"/>
              </a:lnSpc>
              <a:spcBef>
                <a:spcPts val="0"/>
              </a:spcBef>
              <a:spcAft>
                <a:spcPts val="0"/>
              </a:spcAft>
              <a:buSzPts val="1800"/>
              <a:buNone/>
            </a:pPr>
            <a:endParaRPr/>
          </a:p>
        </p:txBody>
      </p:sp>
      <p:pic>
        <p:nvPicPr>
          <p:cNvPr id="198" name="Google Shape;198;g1893ba494fd_0_3"/>
          <p:cNvPicPr preferRelativeResize="0"/>
          <p:nvPr/>
        </p:nvPicPr>
        <p:blipFill rotWithShape="1">
          <a:blip r:embed="rId6">
            <a:alphaModFix/>
          </a:blip>
          <a:srcRect/>
          <a:stretch/>
        </p:blipFill>
        <p:spPr>
          <a:xfrm>
            <a:off x="10553447" y="4705193"/>
            <a:ext cx="1068778" cy="1108200"/>
          </a:xfrm>
          <a:prstGeom prst="rect">
            <a:avLst/>
          </a:prstGeom>
          <a:noFill/>
          <a:ln>
            <a:noFill/>
          </a:ln>
        </p:spPr>
      </p:pic>
      <p:sp>
        <p:nvSpPr>
          <p:cNvPr id="199" name="Google Shape;199;g1893ba494fd_0_3"/>
          <p:cNvSpPr txBox="1"/>
          <p:nvPr/>
        </p:nvSpPr>
        <p:spPr>
          <a:xfrm>
            <a:off x="535002" y="1961373"/>
            <a:ext cx="708531" cy="3374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850 g</a:t>
            </a:r>
            <a:r>
              <a:rPr lang="de-DE" sz="1400" b="0" i="0" u="none" strike="noStrike" cap="none">
                <a:solidFill>
                  <a:schemeClr val="lt1"/>
                </a:solidFill>
                <a:latin typeface="Arial"/>
                <a:ea typeface="Arial"/>
                <a:cs typeface="Arial"/>
                <a:sym typeface="Aria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194bc32f861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4</a:t>
            </a:fld>
            <a:endParaRPr/>
          </a:p>
        </p:txBody>
      </p:sp>
      <p:sp>
        <p:nvSpPr>
          <p:cNvPr id="206" name="Google Shape;206;g194bc32f861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Volle und gut bestückte Regale bis Ladenschluss? </a:t>
            </a:r>
            <a:endParaRPr/>
          </a:p>
        </p:txBody>
      </p:sp>
      <p:sp>
        <p:nvSpPr>
          <p:cNvPr id="207" name="Google Shape;207;g194bc32f861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SzPts val="1200"/>
              <a:buNone/>
            </a:pPr>
            <a:r>
              <a:rPr lang="de-DE"/>
              <a:t>Bildquellen links: Pixabay, Clker-Free-Vector-Images</a:t>
            </a:r>
            <a:endParaRPr/>
          </a:p>
          <a:p>
            <a:pPr marL="457200" lvl="0" indent="-228600" algn="l" rtl="0">
              <a:lnSpc>
                <a:spcPct val="110000"/>
              </a:lnSpc>
              <a:spcBef>
                <a:spcPts val="0"/>
              </a:spcBef>
              <a:spcAft>
                <a:spcPts val="0"/>
              </a:spcAft>
              <a:buClr>
                <a:srgbClr val="888888"/>
              </a:buClr>
              <a:buSzPts val="1200"/>
              <a:buNone/>
            </a:pPr>
            <a:r>
              <a:rPr lang="de-DE"/>
              <a:t>Bildquelle mitte: Pixabay; eigene Ergänzungen WWF 2018 </a:t>
            </a:r>
            <a:endParaRPr/>
          </a:p>
        </p:txBody>
      </p:sp>
      <p:sp>
        <p:nvSpPr>
          <p:cNvPr id="208" name="Google Shape;208;g194bc32f861_0_0"/>
          <p:cNvSpPr txBox="1">
            <a:spLocks noGrp="1"/>
          </p:cNvSpPr>
          <p:nvPr>
            <p:ph type="ftr" idx="11"/>
          </p:nvPr>
        </p:nvSpPr>
        <p:spPr>
          <a:xfrm>
            <a:off x="483200" y="6364068"/>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a:p>
            <a:pPr marL="0" lvl="0" indent="0" algn="l" rtl="0">
              <a:lnSpc>
                <a:spcPct val="100000"/>
              </a:lnSpc>
              <a:spcBef>
                <a:spcPts val="0"/>
              </a:spcBef>
              <a:spcAft>
                <a:spcPts val="0"/>
              </a:spcAft>
              <a:buSzPts val="1800"/>
              <a:buNone/>
            </a:pPr>
            <a:endParaRPr/>
          </a:p>
        </p:txBody>
      </p:sp>
      <p:sp>
        <p:nvSpPr>
          <p:cNvPr id="209" name="Google Shape;209;g194bc32f861_0_0"/>
          <p:cNvSpPr/>
          <p:nvPr/>
        </p:nvSpPr>
        <p:spPr>
          <a:xfrm>
            <a:off x="7752350" y="1798075"/>
            <a:ext cx="3999600" cy="3788700"/>
          </a:xfrm>
          <a:prstGeom prst="roundRect">
            <a:avLst>
              <a:gd name="adj" fmla="val 16667"/>
            </a:avLst>
          </a:prstGeom>
          <a:solidFill>
            <a:srgbClr val="FFE599"/>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Welche Gründe sprechen </a:t>
            </a:r>
            <a:r>
              <a:rPr lang="de-DE" sz="1600" b="1" i="0" u="none" strike="noStrike" cap="none">
                <a:solidFill>
                  <a:srgbClr val="000000"/>
                </a:solidFill>
                <a:latin typeface="Arial"/>
                <a:ea typeface="Arial"/>
                <a:cs typeface="Arial"/>
                <a:sym typeface="Arial"/>
              </a:rPr>
              <a:t>dafür</a:t>
            </a:r>
            <a:r>
              <a:rPr lang="de-DE" sz="1600" b="0" i="0" u="none" strike="noStrike" cap="none">
                <a:solidFill>
                  <a:srgbClr val="000000"/>
                </a:solidFill>
                <a:latin typeface="Arial"/>
                <a:ea typeface="Arial"/>
                <a:cs typeface="Arial"/>
                <a:sym typeface="Arial"/>
              </a:rPr>
              <a:t>, den Kund*innen bis Ladenschluss das komplette Sortiment anzubieten und welche </a:t>
            </a:r>
            <a:r>
              <a:rPr lang="de-DE" sz="1600" b="1" i="0" u="none" strike="noStrike" cap="none">
                <a:solidFill>
                  <a:srgbClr val="000000"/>
                </a:solidFill>
                <a:latin typeface="Arial"/>
                <a:ea typeface="Arial"/>
                <a:cs typeface="Arial"/>
                <a:sym typeface="Arial"/>
              </a:rPr>
              <a:t>dagegen </a:t>
            </a:r>
            <a:r>
              <a:rPr lang="de-DE" sz="1600" b="0" i="0" u="none" strike="noStrike" cap="none">
                <a:solidFill>
                  <a:srgbClr val="000000"/>
                </a:solidFill>
                <a:latin typeface="Arial"/>
                <a:ea typeface="Arial"/>
                <a:cs typeface="Arial"/>
                <a:sym typeface="Arial"/>
              </a:rPr>
              <a:t>?</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Nennen Sie mögliche Vor- und Nachteile eines reduzierten Angebotes. </a:t>
            </a:r>
            <a:r>
              <a:rPr lang="de-DE" sz="16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
            </a:r>
            <a:br>
              <a:rPr lang="de-DE" sz="16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br>
            <a:endParaRPr sz="16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457200" marR="0" lvl="0" indent="-330200" algn="l" rtl="0">
              <a:lnSpc>
                <a:spcPct val="100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Nennen Sie mögliche Vor- und Nachteile für ein komplettes Sortiment bis Ladenschluss. </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sng" strike="noStrike" cap="none">
                <a:solidFill>
                  <a:srgbClr val="000000"/>
                </a:solidFill>
                <a:latin typeface="Arial"/>
                <a:ea typeface="Arial"/>
                <a:cs typeface="Arial"/>
                <a:sym typeface="Arial"/>
              </a:rPr>
              <a:t>Diskutieren Sie und nehmen Sie begründet Stellung!</a:t>
            </a:r>
            <a:endParaRPr sz="1600" b="0" i="0" u="sng" strike="noStrike" cap="none">
              <a:solidFill>
                <a:srgbClr val="000000"/>
              </a:solidFill>
              <a:latin typeface="Arial"/>
              <a:ea typeface="Arial"/>
              <a:cs typeface="Arial"/>
              <a:sym typeface="Arial"/>
            </a:endParaRPr>
          </a:p>
        </p:txBody>
      </p:sp>
      <p:pic>
        <p:nvPicPr>
          <p:cNvPr id="210" name="Google Shape;210;g194bc32f861_0_0"/>
          <p:cNvPicPr preferRelativeResize="0"/>
          <p:nvPr/>
        </p:nvPicPr>
        <p:blipFill rotWithShape="1">
          <a:blip r:embed="rId3">
            <a:alphaModFix/>
          </a:blip>
          <a:srcRect/>
          <a:stretch/>
        </p:blipFill>
        <p:spPr>
          <a:xfrm>
            <a:off x="339787" y="1451500"/>
            <a:ext cx="3603374" cy="2668724"/>
          </a:xfrm>
          <a:prstGeom prst="rect">
            <a:avLst/>
          </a:prstGeom>
          <a:noFill/>
          <a:ln>
            <a:noFill/>
          </a:ln>
        </p:spPr>
      </p:pic>
      <p:sp>
        <p:nvSpPr>
          <p:cNvPr id="211" name="Google Shape;211;g194bc32f861_0_0"/>
          <p:cNvSpPr txBox="1"/>
          <p:nvPr/>
        </p:nvSpPr>
        <p:spPr>
          <a:xfrm>
            <a:off x="931725" y="3253425"/>
            <a:ext cx="2419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chemeClr val="dk1"/>
              </a:buClr>
              <a:buSzPts val="1100"/>
              <a:buFont typeface="Arial"/>
              <a:buNone/>
            </a:pPr>
            <a:endParaRPr sz="1400" b="0" i="0" u="none" strike="noStrike" cap="none">
              <a:solidFill>
                <a:srgbClr val="000000"/>
              </a:solidFill>
              <a:latin typeface="Calibri"/>
              <a:ea typeface="Calibri"/>
              <a:cs typeface="Calibri"/>
              <a:sym typeface="Calibri"/>
            </a:endParaRPr>
          </a:p>
        </p:txBody>
      </p:sp>
      <p:pic>
        <p:nvPicPr>
          <p:cNvPr id="212" name="Google Shape;212;g194bc32f861_0_0"/>
          <p:cNvPicPr preferRelativeResize="0"/>
          <p:nvPr/>
        </p:nvPicPr>
        <p:blipFill rotWithShape="1">
          <a:blip r:embed="rId4">
            <a:alphaModFix/>
          </a:blip>
          <a:srcRect/>
          <a:stretch/>
        </p:blipFill>
        <p:spPr>
          <a:xfrm>
            <a:off x="4487949" y="2540475"/>
            <a:ext cx="2541074" cy="3438234"/>
          </a:xfrm>
          <a:prstGeom prst="rect">
            <a:avLst/>
          </a:prstGeom>
          <a:noFill/>
          <a:ln>
            <a:noFill/>
          </a:ln>
        </p:spPr>
      </p:pic>
      <p:sp>
        <p:nvSpPr>
          <p:cNvPr id="213" name="Google Shape;213;g194bc32f861_0_0"/>
          <p:cNvSpPr txBox="1"/>
          <p:nvPr/>
        </p:nvSpPr>
        <p:spPr>
          <a:xfrm>
            <a:off x="4746575" y="3653613"/>
            <a:ext cx="2023800" cy="1075200"/>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000"/>
              </a:spcAft>
              <a:buClr>
                <a:schemeClr val="dk1"/>
              </a:buClr>
              <a:buSzPts val="1100"/>
              <a:buFont typeface="Arial"/>
              <a:buNone/>
            </a:pPr>
            <a:r>
              <a:rPr lang="de-DE" sz="1300" b="0" i="0" u="none" strike="noStrike" cap="none">
                <a:solidFill>
                  <a:schemeClr val="dk1"/>
                </a:solidFill>
                <a:latin typeface="Arial"/>
                <a:ea typeface="Arial"/>
                <a:cs typeface="Arial"/>
                <a:sym typeface="Arial"/>
              </a:rPr>
              <a:t>Ca. 600.000 t pro Jahr an Backwarenverlusten durch Retouren </a:t>
            </a:r>
            <a:br>
              <a:rPr lang="de-DE" sz="1300" b="0" i="0" u="none" strike="noStrike" cap="none">
                <a:solidFill>
                  <a:schemeClr val="dk1"/>
                </a:solidFill>
                <a:latin typeface="Arial"/>
                <a:ea typeface="Arial"/>
                <a:cs typeface="Arial"/>
                <a:sym typeface="Arial"/>
              </a:rPr>
            </a:br>
            <a:r>
              <a:rPr lang="de-DE" sz="1300" b="0" i="0" u="none" strike="noStrike" cap="none">
                <a:solidFill>
                  <a:schemeClr val="dk1"/>
                </a:solidFill>
                <a:latin typeface="Arial"/>
                <a:ea typeface="Arial"/>
                <a:cs typeface="Arial"/>
                <a:sym typeface="Arial"/>
              </a:rPr>
              <a:t>(WWF </a:t>
            </a:r>
            <a:r>
              <a:rPr lang="de-DE" sz="13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2018</a:t>
            </a:r>
            <a:r>
              <a:rPr lang="de-DE" sz="1300" b="0" i="0" u="none" strike="noStrike" cap="none">
                <a:solidFill>
                  <a:schemeClr val="dk1"/>
                </a:solidFill>
                <a:latin typeface="Arial"/>
                <a:ea typeface="Arial"/>
                <a:cs typeface="Arial"/>
                <a:sym typeface="Arial"/>
              </a:rPr>
              <a:t>)</a:t>
            </a:r>
            <a:endParaRPr sz="1300" b="0" i="0" u="none" strike="noStrike" cap="none">
              <a:solidFill>
                <a:srgbClr val="000000"/>
              </a:solidFill>
              <a:latin typeface="Calibri"/>
              <a:ea typeface="Calibri"/>
              <a:cs typeface="Calibri"/>
              <a:sym typeface="Calibri"/>
            </a:endParaRPr>
          </a:p>
        </p:txBody>
      </p:sp>
      <p:sp>
        <p:nvSpPr>
          <p:cNvPr id="214" name="Google Shape;214;g194bc32f861_0_0"/>
          <p:cNvSpPr txBox="1"/>
          <p:nvPr/>
        </p:nvSpPr>
        <p:spPr>
          <a:xfrm>
            <a:off x="3351213" y="6255500"/>
            <a:ext cx="3833812" cy="557213"/>
          </a:xfrm>
          <a:prstGeom prst="rect">
            <a:avLst/>
          </a:prstGeom>
          <a:noFill/>
          <a:ln>
            <a:noFill/>
          </a:ln>
        </p:spPr>
        <p:txBody>
          <a:bodyPr spcFirstLastPara="1" wrap="square" lIns="91425" tIns="45700" rIns="91425" bIns="45700" anchor="ctr" anchorCtr="0">
            <a:normAutofit/>
          </a:bodyPr>
          <a:lstStyle/>
          <a:p>
            <a:pPr marL="233363" marR="0" lvl="0" indent="-233363" algn="ctr" rtl="0">
              <a:lnSpc>
                <a:spcPct val="110000"/>
              </a:lnSpc>
              <a:spcBef>
                <a:spcPts val="0"/>
              </a:spcBef>
              <a:spcAft>
                <a:spcPts val="0"/>
              </a:spcAft>
              <a:buClr>
                <a:schemeClr val="dk1"/>
              </a:buClr>
              <a:buSzPts val="1200"/>
              <a:buFont typeface="Arial"/>
              <a:buNone/>
            </a:pPr>
            <a:r>
              <a:rPr lang="de-DE" sz="1200" b="0" i="0" u="none" strike="noStrike" cap="none">
                <a:solidFill>
                  <a:schemeClr val="lt1"/>
                </a:solidFill>
                <a:latin typeface="Trebuchet MS"/>
                <a:ea typeface="Trebuchet MS"/>
                <a:cs typeface="Trebuchet MS"/>
                <a:sym typeface="Trebuchet MS"/>
              </a:rPr>
              <a:t>Bäcker- und Konditorenhandwerk</a:t>
            </a: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fe01f0ed16_0_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220" name="Google Shape;220;g1fe01f0ed16_0_8"/>
          <p:cNvSpPr txBox="1">
            <a:spLocks noGrp="1"/>
          </p:cNvSpPr>
          <p:nvPr>
            <p:ph type="title"/>
          </p:nvPr>
        </p:nvSpPr>
        <p:spPr>
          <a:xfrm>
            <a:off x="4832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Der Trend zu Online-Torten wächst: Ist das nachhaltig?</a:t>
            </a:r>
            <a:endParaRPr/>
          </a:p>
        </p:txBody>
      </p:sp>
      <p:sp>
        <p:nvSpPr>
          <p:cNvPr id="221" name="Google Shape;221;g1fe01f0ed16_0_8"/>
          <p:cNvSpPr txBox="1">
            <a:spLocks noGrp="1"/>
          </p:cNvSpPr>
          <p:nvPr>
            <p:ph type="ftr" idx="11"/>
          </p:nvPr>
        </p:nvSpPr>
        <p:spPr>
          <a:xfrm>
            <a:off x="483200" y="6364068"/>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a:p>
            <a:pPr marL="0" lvl="0" indent="0" algn="l" rtl="0">
              <a:lnSpc>
                <a:spcPct val="100000"/>
              </a:lnSpc>
              <a:spcBef>
                <a:spcPts val="0"/>
              </a:spcBef>
              <a:spcAft>
                <a:spcPts val="0"/>
              </a:spcAft>
              <a:buSzPts val="1800"/>
              <a:buNone/>
            </a:pPr>
            <a:endParaRPr/>
          </a:p>
        </p:txBody>
      </p:sp>
      <p:sp>
        <p:nvSpPr>
          <p:cNvPr id="222" name="Google Shape;222;g1fe01f0ed16_0_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Bildquellen: Eigene Darstellung mit Bildern von Pixabay </a:t>
            </a:r>
            <a:endParaRPr/>
          </a:p>
        </p:txBody>
      </p:sp>
      <p:sp>
        <p:nvSpPr>
          <p:cNvPr id="223" name="Google Shape;223;g1fe01f0ed16_0_8"/>
          <p:cNvSpPr/>
          <p:nvPr/>
        </p:nvSpPr>
        <p:spPr>
          <a:xfrm>
            <a:off x="7111600" y="1822375"/>
            <a:ext cx="4533300" cy="3620400"/>
          </a:xfrm>
          <a:prstGeom prst="roundRect">
            <a:avLst>
              <a:gd name="adj" fmla="val 16667"/>
            </a:avLst>
          </a:prstGeom>
          <a:solidFill>
            <a:srgbClr val="FFE599"/>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Immer mehr Kunden bestellen besondere Spezialitäten, Konditorwaren und -produkte (Torten, Pralinen) auch </a:t>
            </a:r>
            <a:br>
              <a:rPr lang="de-DE" sz="1600" b="1" i="0" u="none" strike="noStrike" cap="none">
                <a:solidFill>
                  <a:schemeClr val="dk1"/>
                </a:solidFill>
                <a:latin typeface="Arial"/>
                <a:ea typeface="Arial"/>
                <a:cs typeface="Arial"/>
                <a:sym typeface="Arial"/>
              </a:rPr>
            </a:br>
            <a:r>
              <a:rPr lang="de-DE" sz="1600" b="1" i="0" u="none" strike="noStrike" cap="none">
                <a:solidFill>
                  <a:schemeClr val="dk1"/>
                </a:solidFill>
                <a:latin typeface="Arial"/>
                <a:ea typeface="Arial"/>
                <a:cs typeface="Arial"/>
                <a:sym typeface="Arial"/>
              </a:rPr>
              <a:t>online nach Hause.</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AutoNum type="arabicPeriod"/>
            </a:pPr>
            <a:r>
              <a:rPr lang="de-DE" sz="1600" b="0" i="0" u="none" strike="noStrike" cap="none">
                <a:solidFill>
                  <a:srgbClr val="000000"/>
                </a:solidFill>
                <a:latin typeface="Arial"/>
                <a:ea typeface="Arial"/>
                <a:cs typeface="Arial"/>
                <a:sym typeface="Arial"/>
              </a:rPr>
              <a:t>Bietet ihr Betrieb einen Onlineshop an oder plant diese Sparte? Wie erfolgt die Ausgabe der Produkte? </a:t>
            </a:r>
            <a:br>
              <a:rPr lang="de-DE"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AutoNum type="arabicPeriod"/>
            </a:pPr>
            <a:r>
              <a:rPr lang="de-DE" sz="1600" b="0" i="0" u="none" strike="noStrike" cap="none">
                <a:solidFill>
                  <a:srgbClr val="000000"/>
                </a:solidFill>
                <a:latin typeface="Arial"/>
                <a:ea typeface="Arial"/>
                <a:cs typeface="Arial"/>
                <a:sym typeface="Arial"/>
              </a:rPr>
              <a:t>Welche Vor- und Nachteile unter Aspekten der Nachhaltigkeit bringt dieser “Trend” mit sich?</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224" name="Google Shape;224;g1fe01f0ed16_0_8"/>
          <p:cNvPicPr preferRelativeResize="0"/>
          <p:nvPr/>
        </p:nvPicPr>
        <p:blipFill rotWithShape="1">
          <a:blip r:embed="rId3">
            <a:alphaModFix/>
          </a:blip>
          <a:srcRect/>
          <a:stretch/>
        </p:blipFill>
        <p:spPr>
          <a:xfrm>
            <a:off x="1117625" y="2814886"/>
            <a:ext cx="4124749" cy="3190240"/>
          </a:xfrm>
          <a:prstGeom prst="rect">
            <a:avLst/>
          </a:prstGeom>
          <a:noFill/>
          <a:ln>
            <a:noFill/>
          </a:ln>
        </p:spPr>
      </p:pic>
      <p:pic>
        <p:nvPicPr>
          <p:cNvPr id="225" name="Google Shape;225;g1fe01f0ed16_0_8"/>
          <p:cNvPicPr preferRelativeResize="0"/>
          <p:nvPr/>
        </p:nvPicPr>
        <p:blipFill rotWithShape="1">
          <a:blip r:embed="rId4">
            <a:alphaModFix/>
          </a:blip>
          <a:srcRect/>
          <a:stretch/>
        </p:blipFill>
        <p:spPr>
          <a:xfrm>
            <a:off x="2180900" y="3388238"/>
            <a:ext cx="1809245" cy="1263638"/>
          </a:xfrm>
          <a:prstGeom prst="rect">
            <a:avLst/>
          </a:prstGeom>
          <a:noFill/>
          <a:ln>
            <a:noFill/>
          </a:ln>
        </p:spPr>
      </p:pic>
      <p:sp>
        <p:nvSpPr>
          <p:cNvPr id="226" name="Google Shape;226;g1fe01f0ed16_0_8"/>
          <p:cNvSpPr txBox="1"/>
          <p:nvPr/>
        </p:nvSpPr>
        <p:spPr>
          <a:xfrm rot="-3175429">
            <a:off x="1864724" y="2063010"/>
            <a:ext cx="3032960" cy="71706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800"/>
              </a:spcBef>
              <a:spcAft>
                <a:spcPts val="0"/>
              </a:spcAft>
              <a:buClr>
                <a:schemeClr val="dk1"/>
              </a:buClr>
              <a:buSzPts val="1100"/>
              <a:buFont typeface="Arial"/>
              <a:buNone/>
            </a:pPr>
            <a:r>
              <a:rPr lang="de-DE" sz="1500" b="1" i="0" u="none" strike="noStrike" cap="none">
                <a:solidFill>
                  <a:schemeClr val="dk1"/>
                </a:solidFill>
                <a:latin typeface="Arial"/>
                <a:ea typeface="Arial"/>
                <a:cs typeface="Arial"/>
                <a:sym typeface="Arial"/>
              </a:rPr>
              <a:t>Vepackungsmaterial</a:t>
            </a:r>
            <a:endParaRPr sz="1700" b="1"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sp>
        <p:nvSpPr>
          <p:cNvPr id="227" name="Google Shape;227;g1fe01f0ed16_0_8"/>
          <p:cNvSpPr txBox="1"/>
          <p:nvPr/>
        </p:nvSpPr>
        <p:spPr>
          <a:xfrm rot="-3175429">
            <a:off x="2427349" y="1892960"/>
            <a:ext cx="3032960" cy="71706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800"/>
              </a:spcBef>
              <a:spcAft>
                <a:spcPts val="0"/>
              </a:spcAft>
              <a:buClr>
                <a:schemeClr val="dk1"/>
              </a:buClr>
              <a:buSzPts val="1100"/>
              <a:buFont typeface="Arial"/>
              <a:buNone/>
            </a:pPr>
            <a:r>
              <a:rPr lang="de-DE" sz="1500" b="1" i="0" u="none" strike="noStrike" cap="none">
                <a:solidFill>
                  <a:schemeClr val="dk1"/>
                </a:solidFill>
                <a:latin typeface="Arial"/>
                <a:ea typeface="Arial"/>
                <a:cs typeface="Arial"/>
                <a:sym typeface="Arial"/>
              </a:rPr>
              <a:t>Transportwege</a:t>
            </a:r>
            <a:endParaRPr sz="1700" b="1"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228" name="Google Shape;228;g1fe01f0ed16_0_8"/>
          <p:cNvSpPr txBox="1"/>
          <p:nvPr/>
        </p:nvSpPr>
        <p:spPr>
          <a:xfrm rot="-3175429">
            <a:off x="2833074" y="1983660"/>
            <a:ext cx="3032960" cy="71706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800"/>
              </a:spcBef>
              <a:spcAft>
                <a:spcPts val="0"/>
              </a:spcAft>
              <a:buClr>
                <a:schemeClr val="dk1"/>
              </a:buClr>
              <a:buSzPts val="1100"/>
              <a:buFont typeface="Arial"/>
              <a:buNone/>
            </a:pPr>
            <a:r>
              <a:rPr lang="de-DE" sz="1500" b="1" i="0" u="none" strike="noStrike" cap="none">
                <a:solidFill>
                  <a:schemeClr val="dk1"/>
                </a:solidFill>
                <a:latin typeface="Arial"/>
                <a:ea typeface="Arial"/>
                <a:cs typeface="Arial"/>
                <a:sym typeface="Arial"/>
              </a:rPr>
              <a:t>Industrie vs. Handwerk</a:t>
            </a:r>
            <a:endParaRPr sz="1700" b="1"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229" name="Google Shape;229;g1fe01f0ed16_0_8"/>
          <p:cNvSpPr txBox="1"/>
          <p:nvPr/>
        </p:nvSpPr>
        <p:spPr>
          <a:xfrm rot="-3175429">
            <a:off x="3181374" y="1934070"/>
            <a:ext cx="3032960" cy="81624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800"/>
              </a:spcBef>
              <a:spcAft>
                <a:spcPts val="0"/>
              </a:spcAft>
              <a:buClr>
                <a:schemeClr val="dk1"/>
              </a:buClr>
              <a:buSzPts val="1100"/>
              <a:buFont typeface="Arial"/>
              <a:buNone/>
            </a:pPr>
            <a:r>
              <a:rPr lang="de-DE" sz="1800" b="1" i="0" u="none" strike="noStrike" cap="none">
                <a:solidFill>
                  <a:schemeClr val="dk1"/>
                </a:solidFill>
                <a:latin typeface="Arial"/>
                <a:ea typeface="Arial"/>
                <a:cs typeface="Arial"/>
                <a:sym typeface="Arial"/>
              </a:rPr>
              <a:t>….</a:t>
            </a: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700"/>
              <a:buFont typeface="Arial"/>
              <a:buNone/>
            </a:pPr>
            <a:endParaRPr sz="1700" b="1" i="0" u="none" strike="noStrike" cap="none">
              <a:solidFill>
                <a:srgbClr val="000000"/>
              </a:solidFill>
              <a:latin typeface="Calibri"/>
              <a:ea typeface="Calibri"/>
              <a:cs typeface="Calibri"/>
              <a:sym typeface="Calibri"/>
            </a:endParaRPr>
          </a:p>
        </p:txBody>
      </p:sp>
      <p:sp>
        <p:nvSpPr>
          <p:cNvPr id="230" name="Google Shape;230;g1fe01f0ed16_0_8"/>
          <p:cNvSpPr txBox="1"/>
          <p:nvPr/>
        </p:nvSpPr>
        <p:spPr>
          <a:xfrm>
            <a:off x="3351213" y="6255500"/>
            <a:ext cx="3833812" cy="557213"/>
          </a:xfrm>
          <a:prstGeom prst="rect">
            <a:avLst/>
          </a:prstGeom>
          <a:noFill/>
          <a:ln>
            <a:noFill/>
          </a:ln>
        </p:spPr>
        <p:txBody>
          <a:bodyPr spcFirstLastPara="1" wrap="square" lIns="91425" tIns="45700" rIns="91425" bIns="45700" anchor="ctr" anchorCtr="0">
            <a:normAutofit/>
          </a:bodyPr>
          <a:lstStyle/>
          <a:p>
            <a:pPr marL="233363" marR="0" lvl="0" indent="-233363" algn="ctr" rtl="0">
              <a:lnSpc>
                <a:spcPct val="110000"/>
              </a:lnSpc>
              <a:spcBef>
                <a:spcPts val="0"/>
              </a:spcBef>
              <a:spcAft>
                <a:spcPts val="0"/>
              </a:spcAft>
              <a:buClr>
                <a:schemeClr val="dk1"/>
              </a:buClr>
              <a:buSzPts val="1200"/>
              <a:buFont typeface="Arial"/>
              <a:buNone/>
            </a:pPr>
            <a:r>
              <a:rPr lang="de-DE" sz="1200" b="0" i="0" u="none" strike="noStrike" cap="none">
                <a:solidFill>
                  <a:schemeClr val="lt1"/>
                </a:solidFill>
                <a:latin typeface="Trebuchet MS"/>
                <a:ea typeface="Trebuchet MS"/>
                <a:cs typeface="Trebuchet MS"/>
                <a:sym typeface="Trebuchet MS"/>
              </a:rPr>
              <a:t>Bäcker- und Konditorenhandwerk</a:t>
            </a: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ffb9657125_0_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sp>
        <p:nvSpPr>
          <p:cNvPr id="237" name="Google Shape;237;g1ffb9657125_0_1"/>
          <p:cNvSpPr txBox="1">
            <a:spLocks noGrp="1"/>
          </p:cNvSpPr>
          <p:nvPr>
            <p:ph type="title"/>
          </p:nvPr>
        </p:nvSpPr>
        <p:spPr>
          <a:xfrm>
            <a:off x="249650" y="11695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t>Früchte einmal um den Globus oder heimische ganz nah?</a:t>
            </a:r>
            <a:endParaRPr/>
          </a:p>
        </p:txBody>
      </p:sp>
      <p:sp>
        <p:nvSpPr>
          <p:cNvPr id="238" name="Google Shape;238;g1ffb9657125_0_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97"/>
              <a:buNone/>
            </a:pPr>
            <a:r>
              <a:rPr lang="de-DE"/>
              <a:t>Bildquelle: pixabay und piktogramme</a:t>
            </a:r>
            <a:endParaRPr/>
          </a:p>
        </p:txBody>
      </p:sp>
      <p:sp>
        <p:nvSpPr>
          <p:cNvPr id="239" name="Google Shape;239;g1ffb9657125_0_1"/>
          <p:cNvSpPr txBox="1">
            <a:spLocks noGrp="1"/>
          </p:cNvSpPr>
          <p:nvPr>
            <p:ph type="ftr" idx="11"/>
          </p:nvPr>
        </p:nvSpPr>
        <p:spPr>
          <a:xfrm>
            <a:off x="483200" y="6364068"/>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a:p>
            <a:pPr marL="0" lvl="0" indent="0" algn="l" rtl="0">
              <a:lnSpc>
                <a:spcPct val="100000"/>
              </a:lnSpc>
              <a:spcBef>
                <a:spcPts val="0"/>
              </a:spcBef>
              <a:spcAft>
                <a:spcPts val="0"/>
              </a:spcAft>
              <a:buSzPts val="1800"/>
              <a:buNone/>
            </a:pPr>
            <a:endParaRPr/>
          </a:p>
        </p:txBody>
      </p:sp>
      <p:sp>
        <p:nvSpPr>
          <p:cNvPr id="240" name="Google Shape;240;g1ffb9657125_0_1"/>
          <p:cNvSpPr/>
          <p:nvPr/>
        </p:nvSpPr>
        <p:spPr>
          <a:xfrm>
            <a:off x="6096000" y="1449775"/>
            <a:ext cx="6007500" cy="36864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0" tIns="0" rIns="0" bIns="0" anchor="ctr" anchorCtr="0">
            <a:noAutofit/>
          </a:bodyPr>
          <a:lstStyle/>
          <a:p>
            <a:pPr marL="0" marR="0" lvl="0" indent="0" algn="just"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ctr" rtl="0">
              <a:lnSpc>
                <a:spcPct val="115000"/>
              </a:lnSpc>
              <a:spcBef>
                <a:spcPts val="100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Welche Wege haben Früchte für z.B. Torten und Gebäck hinter sich?</a:t>
            </a:r>
            <a:endParaRPr sz="1800" b="1" i="0" u="none" strike="noStrike" cap="none">
              <a:solidFill>
                <a:schemeClr val="dk1"/>
              </a:solidFill>
              <a:latin typeface="Arial"/>
              <a:ea typeface="Arial"/>
              <a:cs typeface="Arial"/>
              <a:sym typeface="Arial"/>
            </a:endParaRPr>
          </a:p>
          <a:p>
            <a:pPr marL="0" marR="0" lvl="0" indent="0" algn="ctr" rtl="0">
              <a:lnSpc>
                <a:spcPct val="115000"/>
              </a:lnSpc>
              <a:spcBef>
                <a:spcPts val="1000"/>
              </a:spcBef>
              <a:spcAft>
                <a:spcPts val="0"/>
              </a:spcAft>
              <a:buClr>
                <a:srgbClr val="000000"/>
              </a:buClr>
              <a:buSzPts val="1700"/>
              <a:buFont typeface="Arial"/>
              <a:buNone/>
            </a:pPr>
            <a:r>
              <a:rPr lang="de-DE" sz="1700" b="0" i="0" u="none" strike="noStrike" cap="none">
                <a:solidFill>
                  <a:schemeClr val="dk1"/>
                </a:solidFill>
                <a:latin typeface="Arial"/>
                <a:ea typeface="Arial"/>
                <a:cs typeface="Arial"/>
                <a:sym typeface="Arial"/>
              </a:rPr>
              <a:t>Arbeiten Sie Vor- und Nachteile von saisonalen &amp; regionalen vs. importierten, frischen vs. verarbeiteten Früchten (Convenience-Produkte, TK-Ware, Trockenfrüchte) aus ökonomischer, ökologischer und/oder sozialer Perspektive heraus.</a:t>
            </a:r>
            <a:endParaRPr sz="1700" b="0" i="0" u="none" strike="noStrike" cap="none">
              <a:solidFill>
                <a:schemeClr val="dk1"/>
              </a:solidFill>
              <a:latin typeface="Arial"/>
              <a:ea typeface="Arial"/>
              <a:cs typeface="Arial"/>
              <a:sym typeface="Arial"/>
            </a:endParaRPr>
          </a:p>
          <a:p>
            <a:pPr marL="0" marR="0" lvl="0" indent="0" algn="ctr" rtl="0">
              <a:lnSpc>
                <a:spcPct val="100000"/>
              </a:lnSpc>
              <a:spcBef>
                <a:spcPts val="1000"/>
              </a:spcBef>
              <a:spcAft>
                <a:spcPts val="0"/>
              </a:spcAft>
              <a:buClr>
                <a:schemeClr val="dk1"/>
              </a:buClr>
              <a:buSzPts val="1600"/>
              <a:buFont typeface="Arial"/>
              <a:buNone/>
            </a:pPr>
            <a:r>
              <a:rPr lang="de-DE" sz="1700" b="0" i="0" u="sng" strike="noStrike" cap="none">
                <a:solidFill>
                  <a:schemeClr val="dk1"/>
                </a:solidFill>
                <a:latin typeface="Arial"/>
                <a:ea typeface="Arial"/>
                <a:cs typeface="Arial"/>
                <a:sym typeface="Arial"/>
              </a:rPr>
              <a:t>Diskutieren Sie Ihre Ergebnisse gemeinsam! </a:t>
            </a:r>
            <a:endParaRPr sz="1700" b="0" i="0" u="none" strike="noStrike" cap="none">
              <a:solidFill>
                <a:schemeClr val="dk1"/>
              </a:solidFill>
              <a:latin typeface="Arial"/>
              <a:ea typeface="Arial"/>
              <a:cs typeface="Arial"/>
              <a:sym typeface="Arial"/>
            </a:endParaRPr>
          </a:p>
        </p:txBody>
      </p:sp>
      <p:pic>
        <p:nvPicPr>
          <p:cNvPr id="241" name="Google Shape;241;g1ffb9657125_0_1"/>
          <p:cNvPicPr preferRelativeResize="0"/>
          <p:nvPr/>
        </p:nvPicPr>
        <p:blipFill rotWithShape="1">
          <a:blip r:embed="rId3">
            <a:alphaModFix amt="51000"/>
          </a:blip>
          <a:srcRect/>
          <a:stretch/>
        </p:blipFill>
        <p:spPr>
          <a:xfrm>
            <a:off x="608300" y="2058550"/>
            <a:ext cx="4616400" cy="3077616"/>
          </a:xfrm>
          <a:prstGeom prst="rect">
            <a:avLst/>
          </a:prstGeom>
          <a:noFill/>
          <a:ln>
            <a:noFill/>
          </a:ln>
          <a:effectLst>
            <a:outerShdw blurRad="57150" dist="19050" dir="5400000" algn="bl" rotWithShape="0">
              <a:srgbClr val="000000">
                <a:alpha val="48627"/>
              </a:srgbClr>
            </a:outerShdw>
          </a:effectLst>
        </p:spPr>
      </p:pic>
      <p:pic>
        <p:nvPicPr>
          <p:cNvPr id="242" name="Google Shape;242;g1ffb9657125_0_1"/>
          <p:cNvPicPr preferRelativeResize="0"/>
          <p:nvPr/>
        </p:nvPicPr>
        <p:blipFill rotWithShape="1">
          <a:blip r:embed="rId4">
            <a:alphaModFix/>
          </a:blip>
          <a:srcRect/>
          <a:stretch/>
        </p:blipFill>
        <p:spPr>
          <a:xfrm>
            <a:off x="3851463" y="3154350"/>
            <a:ext cx="1143000" cy="1143000"/>
          </a:xfrm>
          <a:prstGeom prst="rect">
            <a:avLst/>
          </a:prstGeom>
          <a:noFill/>
          <a:ln>
            <a:noFill/>
          </a:ln>
        </p:spPr>
      </p:pic>
      <p:pic>
        <p:nvPicPr>
          <p:cNvPr id="243" name="Google Shape;243;g1ffb9657125_0_1"/>
          <p:cNvPicPr preferRelativeResize="0"/>
          <p:nvPr/>
        </p:nvPicPr>
        <p:blipFill rotWithShape="1">
          <a:blip r:embed="rId5">
            <a:alphaModFix/>
          </a:blip>
          <a:srcRect/>
          <a:stretch/>
        </p:blipFill>
        <p:spPr>
          <a:xfrm>
            <a:off x="1307925" y="3465525"/>
            <a:ext cx="1143000" cy="1143000"/>
          </a:xfrm>
          <a:prstGeom prst="rect">
            <a:avLst/>
          </a:prstGeom>
          <a:noFill/>
          <a:ln>
            <a:noFill/>
          </a:ln>
        </p:spPr>
      </p:pic>
      <p:pic>
        <p:nvPicPr>
          <p:cNvPr id="244" name="Google Shape;244;g1ffb9657125_0_1"/>
          <p:cNvPicPr preferRelativeResize="0"/>
          <p:nvPr/>
        </p:nvPicPr>
        <p:blipFill rotWithShape="1">
          <a:blip r:embed="rId6">
            <a:alphaModFix/>
          </a:blip>
          <a:srcRect/>
          <a:stretch/>
        </p:blipFill>
        <p:spPr>
          <a:xfrm>
            <a:off x="1307925" y="2133300"/>
            <a:ext cx="1143000" cy="1143000"/>
          </a:xfrm>
          <a:prstGeom prst="rect">
            <a:avLst/>
          </a:prstGeom>
          <a:noFill/>
          <a:ln>
            <a:noFill/>
          </a:ln>
        </p:spPr>
      </p:pic>
      <p:sp>
        <p:nvSpPr>
          <p:cNvPr id="245" name="Google Shape;245;g1ffb9657125_0_1"/>
          <p:cNvSpPr txBox="1"/>
          <p:nvPr/>
        </p:nvSpPr>
        <p:spPr>
          <a:xfrm>
            <a:off x="3351213" y="6255500"/>
            <a:ext cx="3833812" cy="557213"/>
          </a:xfrm>
          <a:prstGeom prst="rect">
            <a:avLst/>
          </a:prstGeom>
          <a:noFill/>
          <a:ln>
            <a:noFill/>
          </a:ln>
        </p:spPr>
        <p:txBody>
          <a:bodyPr spcFirstLastPara="1" wrap="square" lIns="91425" tIns="45700" rIns="91425" bIns="45700" anchor="ctr" anchorCtr="0">
            <a:normAutofit/>
          </a:bodyPr>
          <a:lstStyle/>
          <a:p>
            <a:pPr marL="233363" marR="0" lvl="0" indent="-233363" algn="ctr" rtl="0">
              <a:lnSpc>
                <a:spcPct val="110000"/>
              </a:lnSpc>
              <a:spcBef>
                <a:spcPts val="0"/>
              </a:spcBef>
              <a:spcAft>
                <a:spcPts val="0"/>
              </a:spcAft>
              <a:buClr>
                <a:schemeClr val="dk1"/>
              </a:buClr>
              <a:buSzPts val="1200"/>
              <a:buFont typeface="Arial"/>
              <a:buNone/>
            </a:pPr>
            <a:r>
              <a:rPr lang="de-DE" sz="1200" b="0" i="0" u="none" strike="noStrike" cap="none">
                <a:solidFill>
                  <a:schemeClr val="lt1"/>
                </a:solidFill>
                <a:latin typeface="Trebuchet MS"/>
                <a:ea typeface="Trebuchet MS"/>
                <a:cs typeface="Trebuchet MS"/>
                <a:sym typeface="Trebuchet MS"/>
              </a:rPr>
              <a:t>Bäcker- und Konditorenhandwerk</a:t>
            </a: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05b91260c1_0_7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7</a:t>
            </a:fld>
            <a:endParaRPr/>
          </a:p>
        </p:txBody>
      </p:sp>
      <p:sp>
        <p:nvSpPr>
          <p:cNvPr id="252" name="Google Shape;252;g205b91260c1_0_7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2000"/>
              <a:buFont typeface="Calibri"/>
              <a:buNone/>
            </a:pPr>
            <a:r>
              <a:rPr lang="de-DE"/>
              <a:t>Energieeffiziente Bäckerei: </a:t>
            </a: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Bestehende</a:t>
            </a:r>
            <a:r>
              <a:rPr lang="de-DE"/>
              <a:t> Geräte weiter nutzen oder neu </a:t>
            </a: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kaufen</a:t>
            </a:r>
            <a:r>
              <a:rPr lang="de-DE"/>
              <a:t>?! </a:t>
            </a:r>
            <a:endParaRPr/>
          </a:p>
        </p:txBody>
      </p:sp>
      <p:sp>
        <p:nvSpPr>
          <p:cNvPr id="253" name="Google Shape;253;g205b91260c1_0_79"/>
          <p:cNvSpPr txBox="1">
            <a:spLocks noGrp="1"/>
          </p:cNvSpPr>
          <p:nvPr>
            <p:ph type="body" idx="2"/>
          </p:nvPr>
        </p:nvSpPr>
        <p:spPr>
          <a:xfrm>
            <a:off x="7185018" y="6254497"/>
            <a:ext cx="46164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97"/>
              <a:buNone/>
            </a:pPr>
            <a:r>
              <a:rPr lang="de-DE"/>
              <a:t>Bildquellen: clipartsfree.de</a:t>
            </a:r>
            <a:endParaRPr/>
          </a:p>
        </p:txBody>
      </p:sp>
      <p:sp>
        <p:nvSpPr>
          <p:cNvPr id="254" name="Google Shape;254;g205b91260c1_0_79"/>
          <p:cNvSpPr txBox="1">
            <a:spLocks noGrp="1"/>
          </p:cNvSpPr>
          <p:nvPr>
            <p:ph type="ftr" idx="11"/>
          </p:nvPr>
        </p:nvSpPr>
        <p:spPr>
          <a:xfrm>
            <a:off x="483200" y="6364068"/>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a:p>
            <a:pPr marL="0" lvl="0" indent="0" algn="l" rtl="0">
              <a:lnSpc>
                <a:spcPct val="100000"/>
              </a:lnSpc>
              <a:spcBef>
                <a:spcPts val="0"/>
              </a:spcBef>
              <a:spcAft>
                <a:spcPts val="0"/>
              </a:spcAft>
              <a:buSzPts val="1800"/>
              <a:buNone/>
            </a:pPr>
            <a:endParaRPr/>
          </a:p>
        </p:txBody>
      </p:sp>
      <p:sp>
        <p:nvSpPr>
          <p:cNvPr id="255" name="Google Shape;255;g205b91260c1_0_79"/>
          <p:cNvSpPr txBox="1">
            <a:spLocks noGrp="1"/>
          </p:cNvSpPr>
          <p:nvPr>
            <p:ph type="body" idx="1"/>
          </p:nvPr>
        </p:nvSpPr>
        <p:spPr>
          <a:xfrm>
            <a:off x="3351213" y="6254750"/>
            <a:ext cx="3833700" cy="557100"/>
          </a:xfrm>
          <a:prstGeom prst="rect">
            <a:avLst/>
          </a:prstGeom>
          <a:noFill/>
          <a:ln>
            <a:noFill/>
          </a:ln>
        </p:spPr>
        <p:txBody>
          <a:bodyPr spcFirstLastPara="1" wrap="square" lIns="91425" tIns="45700" rIns="91425" bIns="45700" anchor="ctr" anchorCtr="0">
            <a:normAutofit/>
          </a:bodyPr>
          <a:lstStyle/>
          <a:p>
            <a:pPr marL="233361" lvl="0" indent="-233361" algn="ctr" rtl="0">
              <a:lnSpc>
                <a:spcPct val="110000"/>
              </a:lnSpc>
              <a:spcBef>
                <a:spcPts val="0"/>
              </a:spcBef>
              <a:spcAft>
                <a:spcPts val="0"/>
              </a:spcAft>
              <a:buClr>
                <a:schemeClr val="dk1"/>
              </a:buClr>
              <a:buSzPts val="1200"/>
              <a:buFont typeface="Arial"/>
              <a:buNone/>
            </a:pPr>
            <a:r>
              <a:rPr lang="de-DE"/>
              <a:t>Bäcker- und Konditorenhandwerk</a:t>
            </a:r>
            <a:endParaRPr/>
          </a:p>
        </p:txBody>
      </p:sp>
      <p:sp>
        <p:nvSpPr>
          <p:cNvPr id="256" name="Google Shape;256;g205b91260c1_0_79"/>
          <p:cNvSpPr txBox="1"/>
          <p:nvPr/>
        </p:nvSpPr>
        <p:spPr>
          <a:xfrm>
            <a:off x="232475" y="5579250"/>
            <a:ext cx="11838775" cy="446400"/>
          </a:xfrm>
          <a:prstGeom prst="rect">
            <a:avLst/>
          </a:prstGeom>
          <a:noFill/>
          <a:ln w="9525" cap="flat" cmpd="sng">
            <a:solidFill>
              <a:srgbClr val="7F7F7F"/>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de-DE" sz="1700" b="1" i="0" u="none" strike="noStrike" cap="none">
                <a:solidFill>
                  <a:schemeClr val="dk1"/>
                </a:solidFill>
                <a:latin typeface="Arial"/>
                <a:ea typeface="Arial"/>
                <a:cs typeface="Arial"/>
                <a:sym typeface="Arial"/>
              </a:rPr>
              <a:t>Was bedeutet eine “energieeffiziente Bäckerei”? Was können Lisa und Max ihrem Bäckermeister Ole empfehlen?</a:t>
            </a:r>
            <a:endParaRPr sz="1700" b="1" i="0" u="none" strike="noStrike" cap="none">
              <a:solidFill>
                <a:schemeClr val="dk1"/>
              </a:solidFill>
              <a:latin typeface="Arial"/>
              <a:ea typeface="Arial"/>
              <a:cs typeface="Arial"/>
              <a:sym typeface="Arial"/>
            </a:endParaRPr>
          </a:p>
        </p:txBody>
      </p:sp>
      <p:pic>
        <p:nvPicPr>
          <p:cNvPr id="257" name="Google Shape;257;g205b91260c1_0_79"/>
          <p:cNvPicPr preferRelativeResize="0"/>
          <p:nvPr/>
        </p:nvPicPr>
        <p:blipFill rotWithShape="1">
          <a:blip r:embed="rId3">
            <a:alphaModFix/>
          </a:blip>
          <a:srcRect l="21812" t="5085" r="25628" b="6159"/>
          <a:stretch/>
        </p:blipFill>
        <p:spPr>
          <a:xfrm>
            <a:off x="804599" y="3028550"/>
            <a:ext cx="1898200" cy="2407825"/>
          </a:xfrm>
          <a:prstGeom prst="rect">
            <a:avLst/>
          </a:prstGeom>
          <a:noFill/>
          <a:ln>
            <a:noFill/>
          </a:ln>
        </p:spPr>
      </p:pic>
      <p:pic>
        <p:nvPicPr>
          <p:cNvPr id="258" name="Google Shape;258;g205b91260c1_0_79"/>
          <p:cNvPicPr preferRelativeResize="0"/>
          <p:nvPr/>
        </p:nvPicPr>
        <p:blipFill rotWithShape="1">
          <a:blip r:embed="rId4">
            <a:alphaModFix/>
          </a:blip>
          <a:srcRect l="26013" t="7997" r="25124" b="11530"/>
          <a:stretch/>
        </p:blipFill>
        <p:spPr>
          <a:xfrm>
            <a:off x="6837213" y="2923875"/>
            <a:ext cx="1512912" cy="2491517"/>
          </a:xfrm>
          <a:prstGeom prst="rect">
            <a:avLst/>
          </a:prstGeom>
          <a:noFill/>
          <a:ln>
            <a:noFill/>
          </a:ln>
        </p:spPr>
      </p:pic>
      <p:sp>
        <p:nvSpPr>
          <p:cNvPr id="259" name="Google Shape;259;g205b91260c1_0_79"/>
          <p:cNvSpPr/>
          <p:nvPr/>
        </p:nvSpPr>
        <p:spPr>
          <a:xfrm>
            <a:off x="3298651" y="3259700"/>
            <a:ext cx="2942700" cy="1945500"/>
          </a:xfrm>
          <a:prstGeom prst="wedgeRectCallout">
            <a:avLst>
              <a:gd name="adj1" fmla="val -81847"/>
              <a:gd name="adj2" fmla="val -4061"/>
            </a:avLst>
          </a:prstGeom>
          <a:solidFill>
            <a:schemeClr val="lt1"/>
          </a:solidFill>
          <a:ln w="1905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rgbClr val="000000"/>
                </a:solidFill>
                <a:latin typeface="Arial"/>
                <a:ea typeface="Arial"/>
                <a:cs typeface="Arial"/>
                <a:sym typeface="Arial"/>
              </a:rPr>
              <a:t>Wirtschaftlich ist es neue energieeffiziente Geräte anzuschaffen. Denk doch mal an unseren Stikken- oder Ladenbackofen. Das sind doch bestimmt reine Energiefresser.</a:t>
            </a:r>
            <a:endParaRPr sz="1700" b="0" i="0" u="none" strike="noStrike" cap="none">
              <a:solidFill>
                <a:srgbClr val="000000"/>
              </a:solidFill>
              <a:latin typeface="Arial"/>
              <a:ea typeface="Arial"/>
              <a:cs typeface="Arial"/>
              <a:sym typeface="Arial"/>
            </a:endParaRPr>
          </a:p>
        </p:txBody>
      </p:sp>
      <p:sp>
        <p:nvSpPr>
          <p:cNvPr id="260" name="Google Shape;260;g205b91260c1_0_79"/>
          <p:cNvSpPr txBox="1"/>
          <p:nvPr/>
        </p:nvSpPr>
        <p:spPr>
          <a:xfrm>
            <a:off x="360000" y="1528513"/>
            <a:ext cx="11597700" cy="1231500"/>
          </a:xfrm>
          <a:prstGeom prst="rect">
            <a:avLst/>
          </a:prstGeom>
          <a:noFill/>
          <a:ln w="9525" cap="flat" cmpd="sng">
            <a:solidFill>
              <a:srgbClr val="7F7F7F"/>
            </a:solidFill>
            <a:prstDash val="solid"/>
            <a:round/>
            <a:headEnd type="none" w="sm" len="sm"/>
            <a:tailEnd type="none" w="sm" len="sm"/>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de-DE" sz="1700" b="0" i="0" u="none" strike="noStrike" cap="none">
                <a:solidFill>
                  <a:srgbClr val="000000"/>
                </a:solidFill>
                <a:latin typeface="Arial"/>
                <a:ea typeface="Arial"/>
                <a:cs typeface="Arial"/>
                <a:sym typeface="Arial"/>
              </a:rPr>
              <a:t>Bäckermeister Ole </a:t>
            </a:r>
            <a:r>
              <a:rPr lang="de-DE" sz="17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hat die Kurzbroschüre</a:t>
            </a:r>
            <a:r>
              <a:rPr lang="de-DE" sz="1700" b="0" i="0" u="sng" strike="noStrike" cap="none">
                <a:solidFill>
                  <a:schemeClr val="hlink"/>
                </a:solidFill>
                <a:latin typeface="Arial"/>
                <a:ea typeface="Arial"/>
                <a:cs typeface="Arial"/>
                <a:sym typeface="Arial"/>
                <a:hlinkClick r:id="rId5"/>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“Die energieeffiziente Bäckerei”</a:t>
            </a:r>
            <a:r>
              <a:rPr lang="de-DE" sz="1700" b="0" i="0" u="none" strike="noStrike" cap="none">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in der Hand. Er überlegt, wie seine Bäckerei energieeffizienter werden kann? Er möchte mit den Backöfen starten</a:t>
            </a:r>
            <a:r>
              <a:rPr lang="de-DE" sz="1700" b="0" i="0" u="none" strike="noStrike" cap="none">
                <a:solidFill>
                  <a:srgbClr val="000000"/>
                </a:solidFill>
                <a:latin typeface="Arial"/>
                <a:ea typeface="Arial"/>
                <a:cs typeface="Arial"/>
                <a:sym typeface="Arial"/>
              </a:rPr>
              <a:t> und diese unter energetischen Gesichtspunkten genauer unter die Lupe nehmen. Er bittet seine Auszubildenden Lisa und Max um Unterstützung. Die beiden sind sich uneinig, welche Maßnahmen sinnvoll sind. </a:t>
            </a:r>
            <a:endParaRPr sz="1700" b="1" i="0" u="none" strike="noStrike" cap="none">
              <a:solidFill>
                <a:srgbClr val="000000"/>
              </a:solidFill>
              <a:latin typeface="Arial"/>
              <a:ea typeface="Arial"/>
              <a:cs typeface="Arial"/>
              <a:sym typeface="Arial"/>
            </a:endParaRPr>
          </a:p>
        </p:txBody>
      </p:sp>
      <p:sp>
        <p:nvSpPr>
          <p:cNvPr id="261" name="Google Shape;261;g205b91260c1_0_79"/>
          <p:cNvSpPr/>
          <p:nvPr/>
        </p:nvSpPr>
        <p:spPr>
          <a:xfrm>
            <a:off x="9276300" y="3028538"/>
            <a:ext cx="2398200" cy="2116500"/>
          </a:xfrm>
          <a:prstGeom prst="wedgeRectCallout">
            <a:avLst>
              <a:gd name="adj1" fmla="val -102694"/>
              <a:gd name="adj2" fmla="val -4996"/>
            </a:avLst>
          </a:prstGeom>
          <a:solidFill>
            <a:schemeClr val="lt1"/>
          </a:solidFill>
          <a:ln w="1905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rgbClr val="000000"/>
                </a:solidFill>
                <a:latin typeface="Arial"/>
                <a:ea typeface="Arial"/>
                <a:cs typeface="Arial"/>
                <a:sym typeface="Arial"/>
              </a:rPr>
              <a:t>Wir können doch nicht alles neu kaufen. Unsere Backöfen sind funktionsfähig und können weiter genutzt werden. </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8</a:t>
            </a:fld>
            <a:endParaRPr/>
          </a:p>
        </p:txBody>
      </p:sp>
      <p:sp>
        <p:nvSpPr>
          <p:cNvPr id="268" name="Google Shape;268;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3100"/>
              <a:t>Industrielle Fertigmehle, </a:t>
            </a:r>
            <a:r>
              <a:rPr lang="de-DE" sz="31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Backmischungen</a:t>
            </a:r>
            <a:r>
              <a:rPr lang="de-DE" sz="3100"/>
              <a:t>, TK-Teigrohlinge vs. traditionelles Handwerk?!</a:t>
            </a:r>
            <a:endParaRPr sz="3100"/>
          </a:p>
        </p:txBody>
      </p:sp>
      <p:sp>
        <p:nvSpPr>
          <p:cNvPr id="269" name="Google Shape;269;p5"/>
          <p:cNvSpPr txBox="1">
            <a:spLocks noGrp="1"/>
          </p:cNvSpPr>
          <p:nvPr>
            <p:ph type="body" idx="2"/>
          </p:nvPr>
        </p:nvSpPr>
        <p:spPr>
          <a:xfrm>
            <a:off x="7263650" y="6254500"/>
            <a:ext cx="47880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97"/>
              <a:buNone/>
            </a:pPr>
            <a:r>
              <a:rPr lang="de-DE"/>
              <a:t>Bildquelle: Pixabay </a:t>
            </a:r>
            <a:endParaRPr/>
          </a:p>
        </p:txBody>
      </p:sp>
      <p:sp>
        <p:nvSpPr>
          <p:cNvPr id="270" name="Google Shape;270;p5"/>
          <p:cNvSpPr txBox="1">
            <a:spLocks noGrp="1"/>
          </p:cNvSpPr>
          <p:nvPr>
            <p:ph type="ftr" idx="11"/>
          </p:nvPr>
        </p:nvSpPr>
        <p:spPr>
          <a:xfrm>
            <a:off x="483200" y="6364068"/>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a:p>
            <a:pPr marL="0" lvl="0" indent="0" algn="l" rtl="0">
              <a:lnSpc>
                <a:spcPct val="100000"/>
              </a:lnSpc>
              <a:spcBef>
                <a:spcPts val="0"/>
              </a:spcBef>
              <a:spcAft>
                <a:spcPts val="0"/>
              </a:spcAft>
              <a:buSzPts val="1800"/>
              <a:buNone/>
            </a:pPr>
            <a:endParaRPr/>
          </a:p>
        </p:txBody>
      </p:sp>
      <p:sp>
        <p:nvSpPr>
          <p:cNvPr id="271" name="Google Shape;271;p5"/>
          <p:cNvSpPr/>
          <p:nvPr/>
        </p:nvSpPr>
        <p:spPr>
          <a:xfrm>
            <a:off x="508975" y="1505475"/>
            <a:ext cx="3833700" cy="1596900"/>
          </a:xfrm>
          <a:prstGeom prst="roundRect">
            <a:avLst>
              <a:gd name="adj" fmla="val 16667"/>
            </a:avLst>
          </a:prstGeom>
          <a:solidFill>
            <a:schemeClr val="lt1"/>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“Wir wollen Bäcker statt Aufbäcker!”</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(slow food 2016)</a:t>
            </a:r>
            <a:endParaRPr sz="1600" b="0" i="0" u="none" strike="noStrike" cap="none">
              <a:solidFill>
                <a:srgbClr val="C00000"/>
              </a:solidFill>
              <a:latin typeface="Arial"/>
              <a:ea typeface="Arial"/>
              <a:cs typeface="Arial"/>
              <a:sym typeface="Arial"/>
            </a:endParaRPr>
          </a:p>
        </p:txBody>
      </p:sp>
      <p:pic>
        <p:nvPicPr>
          <p:cNvPr id="272" name="Google Shape;272;p5"/>
          <p:cNvPicPr preferRelativeResize="0"/>
          <p:nvPr/>
        </p:nvPicPr>
        <p:blipFill rotWithShape="1">
          <a:blip r:embed="rId3">
            <a:alphaModFix/>
          </a:blip>
          <a:srcRect/>
          <a:stretch/>
        </p:blipFill>
        <p:spPr>
          <a:xfrm>
            <a:off x="8150501" y="3347850"/>
            <a:ext cx="3516800" cy="2338125"/>
          </a:xfrm>
          <a:prstGeom prst="rect">
            <a:avLst/>
          </a:prstGeom>
          <a:noFill/>
          <a:ln>
            <a:noFill/>
          </a:ln>
        </p:spPr>
      </p:pic>
      <p:sp>
        <p:nvSpPr>
          <p:cNvPr id="273" name="Google Shape;273;p5"/>
          <p:cNvSpPr/>
          <p:nvPr/>
        </p:nvSpPr>
        <p:spPr>
          <a:xfrm>
            <a:off x="4626900" y="1545375"/>
            <a:ext cx="5736000" cy="1517100"/>
          </a:xfrm>
          <a:prstGeom prst="roundRect">
            <a:avLst>
              <a:gd name="adj" fmla="val 16667"/>
            </a:avLst>
          </a:prstGeom>
          <a:solidFill>
            <a:schemeClr val="lt1"/>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“Viele Bäcker wissen heute gar nicht mehr, wie man ohne industrielle Hilfe backt. Sie greifen auf Backmischungen und tiefgefrorene Teiglinge zurück.”</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(ndr 2020)</a:t>
            </a:r>
            <a:endParaRPr sz="1600" b="0" i="0" u="none" strike="noStrike" cap="none">
              <a:solidFill>
                <a:srgbClr val="C00000"/>
              </a:solidFill>
              <a:latin typeface="Arial"/>
              <a:ea typeface="Arial"/>
              <a:cs typeface="Arial"/>
              <a:sym typeface="Arial"/>
            </a:endParaRPr>
          </a:p>
        </p:txBody>
      </p:sp>
      <p:sp>
        <p:nvSpPr>
          <p:cNvPr id="274" name="Google Shape;274;p5"/>
          <p:cNvSpPr/>
          <p:nvPr/>
        </p:nvSpPr>
        <p:spPr>
          <a:xfrm>
            <a:off x="1209100" y="3788213"/>
            <a:ext cx="6161100" cy="1457400"/>
          </a:xfrm>
          <a:prstGeom prst="roundRect">
            <a:avLst>
              <a:gd name="adj" fmla="val 16667"/>
            </a:avLst>
          </a:prstGeom>
          <a:solidFill>
            <a:srgbClr val="FFE599"/>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Wie steht Ihr zu den oberen Aussagen von slow food und vom ndr? Spiegelt sich das in Eurem Betrieb wider?</a:t>
            </a:r>
            <a:br>
              <a:rPr lang="de-DE" sz="1600" b="0" i="0" u="none" strike="noStrike" cap="none">
                <a:solidFill>
                  <a:schemeClr val="dk1"/>
                </a:solidFill>
                <a:latin typeface="Arial"/>
                <a:ea typeface="Arial"/>
                <a:cs typeface="Arial"/>
                <a:sym typeface="Arial"/>
              </a:rPr>
            </a:b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Was macht für Euch ein traditionelles Handwerk aus? Nennt Kriterien dafür.</a:t>
            </a:r>
            <a:endParaRPr sz="1600" b="0" i="0" u="none" strike="noStrike" cap="none">
              <a:solidFill>
                <a:srgbClr val="C00000"/>
              </a:solidFill>
              <a:latin typeface="Arial"/>
              <a:ea typeface="Arial"/>
              <a:cs typeface="Arial"/>
              <a:sym typeface="Arial"/>
            </a:endParaRPr>
          </a:p>
        </p:txBody>
      </p:sp>
      <p:sp>
        <p:nvSpPr>
          <p:cNvPr id="275" name="Google Shape;275;p5"/>
          <p:cNvSpPr txBox="1"/>
          <p:nvPr/>
        </p:nvSpPr>
        <p:spPr>
          <a:xfrm>
            <a:off x="3351213" y="6255500"/>
            <a:ext cx="3833812" cy="557213"/>
          </a:xfrm>
          <a:prstGeom prst="rect">
            <a:avLst/>
          </a:prstGeom>
          <a:noFill/>
          <a:ln>
            <a:noFill/>
          </a:ln>
        </p:spPr>
        <p:txBody>
          <a:bodyPr spcFirstLastPara="1" wrap="square" lIns="91425" tIns="45700" rIns="91425" bIns="45700" anchor="ctr" anchorCtr="0">
            <a:normAutofit/>
          </a:bodyPr>
          <a:lstStyle/>
          <a:p>
            <a:pPr marL="233363" marR="0" lvl="0" indent="-233363" algn="ctr" rtl="0">
              <a:lnSpc>
                <a:spcPct val="110000"/>
              </a:lnSpc>
              <a:spcBef>
                <a:spcPts val="0"/>
              </a:spcBef>
              <a:spcAft>
                <a:spcPts val="0"/>
              </a:spcAft>
              <a:buClr>
                <a:schemeClr val="dk1"/>
              </a:buClr>
              <a:buSzPts val="1200"/>
              <a:buFont typeface="Arial"/>
              <a:buNone/>
            </a:pPr>
            <a:r>
              <a:rPr lang="de-DE" sz="1200" b="0" i="0" u="none" strike="noStrike" cap="none">
                <a:solidFill>
                  <a:schemeClr val="lt1"/>
                </a:solidFill>
                <a:latin typeface="Trebuchet MS"/>
                <a:ea typeface="Trebuchet MS"/>
                <a:cs typeface="Trebuchet MS"/>
                <a:sym typeface="Trebuchet MS"/>
              </a:rPr>
              <a:t>Bäcker- und Konditorenhandwerk</a:t>
            </a:r>
            <a:endParaRPr sz="1400" b="0" i="0"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0679213b66_1_1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82" name="Google Shape;282;g20679213b66_1_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Wie Werte b</a:t>
            </a:r>
            <a:r>
              <a:rPr lang="de-D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erufliches</a:t>
            </a:r>
            <a:r>
              <a:rPr lang="de-DE"/>
              <a:t> Handeln im Handwerk beeinflussen</a:t>
            </a:r>
            <a:endParaRPr/>
          </a:p>
        </p:txBody>
      </p:sp>
      <p:sp>
        <p:nvSpPr>
          <p:cNvPr id="283" name="Google Shape;283;g20679213b66_1_1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233361" lvl="0" indent="-233361" algn="ctr" rtl="0">
              <a:lnSpc>
                <a:spcPct val="110000"/>
              </a:lnSpc>
              <a:spcBef>
                <a:spcPts val="0"/>
              </a:spcBef>
              <a:spcAft>
                <a:spcPts val="0"/>
              </a:spcAft>
              <a:buSzPts val="1200"/>
              <a:buNone/>
            </a:pPr>
            <a:r>
              <a:rPr lang="de-DE"/>
              <a:t>Bäcker- und Konditorenhandwerk</a:t>
            </a:r>
            <a:endParaRPr/>
          </a:p>
        </p:txBody>
      </p:sp>
      <p:sp>
        <p:nvSpPr>
          <p:cNvPr id="284" name="Google Shape;284;g20679213b66_1_1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Bildquelle: Pixabay</a:t>
            </a:r>
            <a:endParaRPr/>
          </a:p>
        </p:txBody>
      </p:sp>
      <p:pic>
        <p:nvPicPr>
          <p:cNvPr id="285" name="Google Shape;285;g20679213b66_1_10"/>
          <p:cNvPicPr preferRelativeResize="0"/>
          <p:nvPr/>
        </p:nvPicPr>
        <p:blipFill rotWithShape="1">
          <a:blip r:embed="rId3">
            <a:alphaModFix/>
          </a:blip>
          <a:srcRect/>
          <a:stretch/>
        </p:blipFill>
        <p:spPr>
          <a:xfrm>
            <a:off x="9825925" y="3657824"/>
            <a:ext cx="1595775" cy="1025844"/>
          </a:xfrm>
          <a:prstGeom prst="rect">
            <a:avLst/>
          </a:prstGeom>
          <a:noFill/>
          <a:ln>
            <a:noFill/>
          </a:ln>
        </p:spPr>
      </p:pic>
      <p:sp>
        <p:nvSpPr>
          <p:cNvPr id="286" name="Google Shape;286;g20679213b66_1_10"/>
          <p:cNvSpPr txBox="1">
            <a:spLocks noGrp="1"/>
          </p:cNvSpPr>
          <p:nvPr>
            <p:ph type="ftr" idx="11"/>
          </p:nvPr>
        </p:nvSpPr>
        <p:spPr>
          <a:xfrm>
            <a:off x="483200" y="6364068"/>
            <a:ext cx="25410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a:p>
            <a:pPr marL="0" lvl="0" indent="0" algn="l" rtl="0">
              <a:lnSpc>
                <a:spcPct val="100000"/>
              </a:lnSpc>
              <a:spcBef>
                <a:spcPts val="0"/>
              </a:spcBef>
              <a:spcAft>
                <a:spcPts val="0"/>
              </a:spcAft>
              <a:buSzPts val="1800"/>
              <a:buNone/>
            </a:pPr>
            <a:endParaRPr/>
          </a:p>
        </p:txBody>
      </p:sp>
      <p:sp>
        <p:nvSpPr>
          <p:cNvPr id="287" name="Google Shape;287;g20679213b66_1_10"/>
          <p:cNvSpPr/>
          <p:nvPr/>
        </p:nvSpPr>
        <p:spPr>
          <a:xfrm>
            <a:off x="1348775" y="1385125"/>
            <a:ext cx="3315600" cy="1363200"/>
          </a:xfrm>
          <a:prstGeom prst="wedgeRoundRectCallout">
            <a:avLst>
              <a:gd name="adj1" fmla="val -27011"/>
              <a:gd name="adj2" fmla="val 95492"/>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2"/>
                </a:solidFill>
                <a:latin typeface="Arial"/>
                <a:ea typeface="Arial"/>
                <a:cs typeface="Arial"/>
                <a:sym typeface="Arial"/>
              </a:rPr>
              <a:t>Mir ist es wichtig, dass meine Backwaren ansprechend aussehen und natürlich sind. Wenn möglich, nutze ich Rohstoffe in Bio-Qualität.</a:t>
            </a:r>
            <a:endParaRPr sz="1500" b="0" i="0" u="none" strike="noStrike" cap="none">
              <a:solidFill>
                <a:schemeClr val="dk2"/>
              </a:solidFill>
              <a:latin typeface="Arial"/>
              <a:ea typeface="Arial"/>
              <a:cs typeface="Arial"/>
              <a:sym typeface="Arial"/>
            </a:endParaRPr>
          </a:p>
        </p:txBody>
      </p:sp>
      <p:sp>
        <p:nvSpPr>
          <p:cNvPr id="288" name="Google Shape;288;g20679213b66_1_10"/>
          <p:cNvSpPr/>
          <p:nvPr/>
        </p:nvSpPr>
        <p:spPr>
          <a:xfrm>
            <a:off x="8564450" y="1447702"/>
            <a:ext cx="3315600" cy="1363200"/>
          </a:xfrm>
          <a:prstGeom prst="wedgeRoundRectCallout">
            <a:avLst>
              <a:gd name="adj1" fmla="val -41097"/>
              <a:gd name="adj2" fmla="val 113395"/>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2"/>
                </a:solidFill>
                <a:latin typeface="Arial"/>
                <a:ea typeface="Arial"/>
                <a:cs typeface="Arial"/>
                <a:sym typeface="Arial"/>
              </a:rPr>
              <a:t>Bei meinen Kuchenrezepten setze ich auf alte Familienrezepte. Dabei achte ich darauf, Fett und Zucker zu reduzieren.</a:t>
            </a:r>
            <a:endParaRPr sz="1500" b="0" i="0" u="none" strike="noStrike" cap="none">
              <a:solidFill>
                <a:schemeClr val="dk2"/>
              </a:solidFill>
              <a:latin typeface="Arial"/>
              <a:ea typeface="Arial"/>
              <a:cs typeface="Arial"/>
              <a:sym typeface="Arial"/>
            </a:endParaRPr>
          </a:p>
        </p:txBody>
      </p:sp>
      <p:pic>
        <p:nvPicPr>
          <p:cNvPr id="289" name="Google Shape;289;g20679213b66_1_10"/>
          <p:cNvPicPr preferRelativeResize="0"/>
          <p:nvPr/>
        </p:nvPicPr>
        <p:blipFill rotWithShape="1">
          <a:blip r:embed="rId4">
            <a:alphaModFix/>
          </a:blip>
          <a:srcRect/>
          <a:stretch/>
        </p:blipFill>
        <p:spPr>
          <a:xfrm>
            <a:off x="4974015" y="1451375"/>
            <a:ext cx="1702135" cy="1364925"/>
          </a:xfrm>
          <a:prstGeom prst="rect">
            <a:avLst/>
          </a:prstGeom>
          <a:noFill/>
          <a:ln>
            <a:noFill/>
          </a:ln>
        </p:spPr>
      </p:pic>
      <p:pic>
        <p:nvPicPr>
          <p:cNvPr id="290" name="Google Shape;290;g20679213b66_1_10"/>
          <p:cNvPicPr preferRelativeResize="0"/>
          <p:nvPr/>
        </p:nvPicPr>
        <p:blipFill rotWithShape="1">
          <a:blip r:embed="rId5">
            <a:alphaModFix/>
          </a:blip>
          <a:srcRect/>
          <a:stretch/>
        </p:blipFill>
        <p:spPr>
          <a:xfrm>
            <a:off x="7661956" y="3019548"/>
            <a:ext cx="1170025" cy="1927750"/>
          </a:xfrm>
          <a:prstGeom prst="rect">
            <a:avLst/>
          </a:prstGeom>
          <a:noFill/>
          <a:ln>
            <a:noFill/>
          </a:ln>
        </p:spPr>
      </p:pic>
      <p:pic>
        <p:nvPicPr>
          <p:cNvPr id="291" name="Google Shape;291;g20679213b66_1_10"/>
          <p:cNvPicPr preferRelativeResize="0"/>
          <p:nvPr/>
        </p:nvPicPr>
        <p:blipFill rotWithShape="1">
          <a:blip r:embed="rId6">
            <a:alphaModFix/>
          </a:blip>
          <a:srcRect/>
          <a:stretch/>
        </p:blipFill>
        <p:spPr>
          <a:xfrm>
            <a:off x="359999" y="3135675"/>
            <a:ext cx="1595766" cy="1695500"/>
          </a:xfrm>
          <a:prstGeom prst="rect">
            <a:avLst/>
          </a:prstGeom>
          <a:noFill/>
          <a:ln>
            <a:noFill/>
          </a:ln>
        </p:spPr>
      </p:pic>
      <p:sp>
        <p:nvSpPr>
          <p:cNvPr id="292" name="Google Shape;292;g20679213b66_1_10"/>
          <p:cNvSpPr/>
          <p:nvPr/>
        </p:nvSpPr>
        <p:spPr>
          <a:xfrm>
            <a:off x="2756675" y="3073938"/>
            <a:ext cx="4616400" cy="2922900"/>
          </a:xfrm>
          <a:prstGeom prst="roundRect">
            <a:avLst>
              <a:gd name="adj" fmla="val 16667"/>
            </a:avLst>
          </a:prstGeom>
          <a:solidFill>
            <a:srgbClr val="FFE599"/>
          </a:solid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Welche </a:t>
            </a:r>
            <a:r>
              <a:rPr lang="de-DE" sz="1600" b="1" i="0" u="none" strike="noStrike" cap="none">
                <a:solidFill>
                  <a:schemeClr val="dk1"/>
                </a:solidFill>
                <a:latin typeface="Arial"/>
                <a:ea typeface="Arial"/>
                <a:cs typeface="Arial"/>
                <a:sym typeface="Arial"/>
              </a:rPr>
              <a:t>Werte</a:t>
            </a:r>
            <a:r>
              <a:rPr lang="de-DE" sz="1600" b="0" i="0" u="none" strike="noStrike" cap="none">
                <a:solidFill>
                  <a:schemeClr val="dk1"/>
                </a:solidFill>
                <a:latin typeface="Arial"/>
                <a:ea typeface="Arial"/>
                <a:cs typeface="Arial"/>
                <a:sym typeface="Arial"/>
              </a:rPr>
              <a:t> werden in den Sprechblasen beschrieben?</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Welche weiteren Werte fallen Ihnen ein, an denen Entscheidungen im Bäcker- und Konditorenhandwerk ausgerichtet werden können? Was ist </a:t>
            </a:r>
            <a:r>
              <a:rPr lang="de-DE" sz="1600" b="0" i="0" u="sng" strike="noStrike" cap="none">
                <a:solidFill>
                  <a:schemeClr val="dk1"/>
                </a:solidFill>
                <a:latin typeface="Arial"/>
                <a:ea typeface="Arial"/>
                <a:cs typeface="Arial"/>
                <a:sym typeface="Arial"/>
              </a:rPr>
              <a:t>Ihnen</a:t>
            </a:r>
            <a:r>
              <a:rPr lang="de-DE" sz="1600" b="0" i="0" u="none" strike="noStrike" cap="none">
                <a:solidFill>
                  <a:schemeClr val="dk1"/>
                </a:solidFill>
                <a:latin typeface="Arial"/>
                <a:ea typeface="Arial"/>
                <a:cs typeface="Arial"/>
                <a:sym typeface="Arial"/>
              </a:rPr>
              <a:t> dabei wichtig? </a:t>
            </a:r>
            <a:r>
              <a:rPr lang="de-DE" sz="1400" b="0" i="1" u="none" strike="noStrike" cap="none">
                <a:solidFill>
                  <a:schemeClr val="dk1"/>
                </a:solidFill>
                <a:latin typeface="Arial"/>
                <a:ea typeface="Arial"/>
                <a:cs typeface="Arial"/>
                <a:sym typeface="Arial"/>
              </a:rPr>
              <a:t>Sammeln Sie mindestens 3 Werte.</a:t>
            </a:r>
            <a:endParaRPr sz="1400" b="0" i="1"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400"/>
              <a:buFont typeface="Arial"/>
              <a:buNone/>
            </a:pPr>
            <a:endParaRPr sz="1400" b="0" i="1"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AutoNum type="arabicPeriod"/>
            </a:pPr>
            <a:r>
              <a:rPr lang="de-DE" sz="1600" b="0" i="0" u="none" strike="noStrike" cap="none">
                <a:solidFill>
                  <a:schemeClr val="dk1"/>
                </a:solidFill>
                <a:latin typeface="Arial"/>
                <a:ea typeface="Arial"/>
                <a:cs typeface="Arial"/>
                <a:sym typeface="Arial"/>
              </a:rPr>
              <a:t>Welche Kriterien einer nachhaltigen Ernährung würden dadurch erfüllt?</a:t>
            </a:r>
            <a:endParaRPr sz="16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5327</Words>
  <Application>Microsoft Macintosh PowerPoint</Application>
  <PresentationFormat>Breitbild</PresentationFormat>
  <Paragraphs>518</Paragraphs>
  <Slides>18</Slides>
  <Notes>18</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18</vt:i4>
      </vt:variant>
    </vt:vector>
  </HeadingPairs>
  <TitlesOfParts>
    <vt:vector size="24" baseType="lpstr">
      <vt:lpstr>Merriweather</vt:lpstr>
      <vt:lpstr>Arial</vt:lpstr>
      <vt:lpstr>Trebuchet MS</vt:lpstr>
      <vt:lpstr>Calibri</vt:lpstr>
      <vt:lpstr>Office</vt:lpstr>
      <vt:lpstr>Office</vt:lpstr>
      <vt:lpstr>Bäcker*in, Konditor*in,  Fachverkäufer*innen im Lebensmittelhandwerk - Schwerpunkt Bäckerei/Konditorei</vt:lpstr>
      <vt:lpstr>Lebensmittelabfälle nach Produktgruppen im Einzelhandel (2015)</vt:lpstr>
      <vt:lpstr>Nachhaltigkeit und Abfälle Backwarenabfälle und Flächennutzung</vt:lpstr>
      <vt:lpstr>Volle und gut bestückte Regale bis Ladenschluss? </vt:lpstr>
      <vt:lpstr>Der Trend zu Online-Torten wächst: Ist das nachhaltig?</vt:lpstr>
      <vt:lpstr>Früchte einmal um den Globus oder heimische ganz nah?</vt:lpstr>
      <vt:lpstr>Energieeffiziente Bäckerei: Bestehende Geräte weiter nutzen oder neu kaufen?! </vt:lpstr>
      <vt:lpstr>Industrielle Fertigmehle, Backmischungen, TK-Teigrohlinge vs. traditionelles Handwerk?!</vt:lpstr>
      <vt:lpstr>Wie Werte berufliches Handeln im Handwerk beeinflussen</vt:lpstr>
      <vt:lpstr>Nachhaltigkeit und Verpackungen Einweg oder Mehrweg?</vt:lpstr>
      <vt:lpstr>Nachhaltigkeit und Milch Klimaschutz durch Milchalternativen </vt:lpstr>
      <vt:lpstr>Muss es immer Sahne sein? Eine Erdbeer-Mandel-Sahne Torte (kg CO2-Äq)</vt:lpstr>
      <vt:lpstr>Vegane Produkte sind häufig klimafreundlicher als konventionelle, aber was muss noch berücksichtigt werden?!</vt:lpstr>
      <vt:lpstr>Fairer Handel: Gerechte Arbeitsbedingungen unterstützen und Kinderarbeit entgegenwirken</vt:lpstr>
      <vt:lpstr>Zucker, Fett, Salz - Genuss oder Gesundheitsgefährdung?</vt:lpstr>
      <vt:lpstr>Grundsätze für eine nachhaltige Ernährung - umsetzbar in Bäckerei &amp; Konditorei?</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Bäcker*in, Konditor*in,  Fachverkäufer*innen im Lebensmittelhandwerk - Schwerpunkt Bäckerei/Konditorei</dc:title>
  <dc:creator>Microsoft Office User</dc:creator>
  <cp:lastModifiedBy>Michael Scharp</cp:lastModifiedBy>
  <cp:revision>2</cp:revision>
  <cp:lastPrinted>2023-09-26T03:07:56Z</cp:lastPrinted>
  <dcterms:created xsi:type="dcterms:W3CDTF">2021-10-18T14:46:33Z</dcterms:created>
  <dcterms:modified xsi:type="dcterms:W3CDTF">2023-09-26T03:08:01Z</dcterms:modified>
</cp:coreProperties>
</file>